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ldx" ContentType="application/vnd.openxmlformats-officedocument.presentationml.slide"/>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31638A80" w14:textId="77777777" w:rsidR="00F022C9" w:rsidRDefault="00F022C9" w:rsidP="00F022C9">
      <w:pPr>
        <w:pStyle w:val="GSMAlogo"/>
        <w:spacing w:after="1200"/>
      </w:pPr>
      <w:r>
        <w:rPr>
          <w:noProof/>
          <w:lang w:eastAsia="en-GB" w:bidi="ar-SA"/>
        </w:rPr>
        <w:drawing>
          <wp:inline distT="0" distB="0" distL="0" distR="0" wp14:anchorId="64D0CF73" wp14:editId="59E1968A">
            <wp:extent cx="2590800" cy="408167"/>
            <wp:effectExtent l="0" t="0" r="0" b="0"/>
            <wp:docPr id="702306430" name="Image 702306430" descr="A red and white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red and white logo&#10;&#10;Description automatically generated with low confidence"/>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629007" cy="414186"/>
                    </a:xfrm>
                    <a:prstGeom prst="rect">
                      <a:avLst/>
                    </a:prstGeom>
                  </pic:spPr>
                </pic:pic>
              </a:graphicData>
            </a:graphic>
          </wp:inline>
        </w:drawing>
      </w:r>
    </w:p>
    <w:p w14:paraId="52C50B78" w14:textId="02091DB8" w:rsidR="00F022C9" w:rsidRDefault="00F022C9" w:rsidP="00F022C9">
      <w:pPr>
        <w:pStyle w:val="Title"/>
      </w:pPr>
      <w:r>
        <w:t>SGP.21 RSP Architecture</w:t>
      </w:r>
    </w:p>
    <w:p w14:paraId="6C55D28F" w14:textId="1A0CED13" w:rsidR="00F022C9" w:rsidRDefault="00F022C9" w:rsidP="00F022C9">
      <w:pPr>
        <w:pStyle w:val="Title"/>
      </w:pPr>
      <w:r>
        <w:t>Version 2.6</w:t>
      </w:r>
    </w:p>
    <w:p w14:paraId="337B9B3B" w14:textId="54B98AE2" w:rsidR="00F022C9" w:rsidRPr="000623D3" w:rsidRDefault="00FC1B0E" w:rsidP="00F022C9">
      <w:pPr>
        <w:pStyle w:val="Title"/>
      </w:pPr>
      <w:r>
        <w:rPr>
          <w:rStyle w:val="PlaceholderText"/>
          <w:color w:val="auto"/>
        </w:rPr>
        <w:t>20 September</w:t>
      </w:r>
      <w:r w:rsidR="00F022C9">
        <w:rPr>
          <w:rStyle w:val="PlaceholderText"/>
          <w:color w:val="auto"/>
        </w:rPr>
        <w:t xml:space="preserve"> 2024</w:t>
      </w:r>
    </w:p>
    <w:p w14:paraId="27FEF3D6" w14:textId="77777777" w:rsidR="00F022C9" w:rsidRDefault="00F022C9" w:rsidP="00F022C9">
      <w:pPr>
        <w:pStyle w:val="Disclaimer"/>
      </w:pPr>
    </w:p>
    <w:p w14:paraId="7ADD2491" w14:textId="7386E60E" w:rsidR="00F022C9" w:rsidRPr="00B3576F" w:rsidRDefault="00F022C9" w:rsidP="00F022C9">
      <w:pPr>
        <w:pStyle w:val="DocInfo"/>
        <w:rPr>
          <w:sz w:val="22"/>
        </w:rPr>
      </w:pPr>
      <w:r w:rsidRPr="00B3576F">
        <w:rPr>
          <w:sz w:val="22"/>
        </w:rPr>
        <w:t xml:space="preserve">Security </w:t>
      </w:r>
      <w:r w:rsidRPr="00EC06CE">
        <w:rPr>
          <w:sz w:val="22"/>
        </w:rPr>
        <w:t xml:space="preserve">Classification: </w:t>
      </w:r>
      <w:r w:rsidR="00C17BED">
        <w:rPr>
          <w:sz w:val="22"/>
        </w:rPr>
        <w:t>No confidential</w:t>
      </w:r>
    </w:p>
    <w:p w14:paraId="5963502E" w14:textId="77777777" w:rsidR="00C17BED" w:rsidRDefault="00C17BED" w:rsidP="00C17BED">
      <w:pPr>
        <w:pStyle w:val="CSLegal3"/>
      </w:pPr>
      <w:r w:rsidRPr="00F66846">
        <w:t xml:space="preserve">Access to and distribution of this document is restricted to the persons </w:t>
      </w:r>
      <w:r>
        <w:t>permitted by the s</w:t>
      </w:r>
      <w:r w:rsidRPr="00F66846">
        <w:t xml:space="preserve">ecurity </w:t>
      </w:r>
      <w:r>
        <w:t>c</w:t>
      </w:r>
      <w:r w:rsidRPr="00F66846">
        <w:t xml:space="preserve">lassification. This document is subject to copyright protection. This document is to be used only for the purposes for which it has been supplied and information contained in it must not be disclosed or in any other way made available, in whole or in part, to persons other than those </w:t>
      </w:r>
      <w:r>
        <w:t>permitted under the s</w:t>
      </w:r>
      <w:r w:rsidRPr="00F66846">
        <w:t xml:space="preserve">ecurity </w:t>
      </w:r>
      <w:r>
        <w:t>c</w:t>
      </w:r>
      <w:r w:rsidRPr="00F66846">
        <w:t xml:space="preserve">lassification without the prior written approval of the Association. </w:t>
      </w:r>
    </w:p>
    <w:p w14:paraId="3494EB62" w14:textId="77777777" w:rsidR="00F022C9" w:rsidRDefault="00F022C9" w:rsidP="00F022C9">
      <w:pPr>
        <w:pStyle w:val="DocInfo"/>
        <w:rPr>
          <w:rFonts w:eastAsia="Arial Unicode MS"/>
        </w:rPr>
      </w:pPr>
      <w:r>
        <w:t>Copyright Notice</w:t>
      </w:r>
    </w:p>
    <w:p w14:paraId="5016EA77" w14:textId="037F2725" w:rsidR="00F022C9" w:rsidRDefault="00F022C9" w:rsidP="00F022C9">
      <w:pPr>
        <w:pStyle w:val="CSLegal3"/>
      </w:pPr>
      <w:r>
        <w:t xml:space="preserve">Copyright © </w:t>
      </w:r>
      <w:r w:rsidRPr="007A3C76">
        <w:fldChar w:fldCharType="begin"/>
      </w:r>
      <w:r w:rsidRPr="007A3C76">
        <w:instrText xml:space="preserve"> DATE  \@ "YYYY"  \* MERGEFORMAT </w:instrText>
      </w:r>
      <w:r w:rsidRPr="007A3C76">
        <w:fldChar w:fldCharType="separate"/>
      </w:r>
      <w:r w:rsidR="00E46B0B">
        <w:rPr>
          <w:noProof/>
        </w:rPr>
        <w:t>2024</w:t>
      </w:r>
      <w:r w:rsidRPr="007A3C76">
        <w:fldChar w:fldCharType="end"/>
      </w:r>
      <w:r w:rsidRPr="007A3C76">
        <w:t xml:space="preserve"> </w:t>
      </w:r>
      <w:r>
        <w:t>GSM Association</w:t>
      </w:r>
    </w:p>
    <w:p w14:paraId="1A2DA53C" w14:textId="77777777" w:rsidR="00F022C9" w:rsidRPr="00397B86" w:rsidRDefault="00F022C9" w:rsidP="00F022C9">
      <w:pPr>
        <w:pStyle w:val="DocInfo"/>
        <w:spacing w:before="0"/>
      </w:pPr>
      <w:r w:rsidRPr="00397B86">
        <w:t>Disclaimer</w:t>
      </w:r>
    </w:p>
    <w:p w14:paraId="6428A5A4" w14:textId="77777777" w:rsidR="00F022C9" w:rsidRDefault="00F022C9" w:rsidP="00F022C9">
      <w:pPr>
        <w:pStyle w:val="CSLegal3"/>
      </w:pPr>
      <w:r w:rsidRPr="00F66846">
        <w:t>The GSMA makes no representation, warranty or undertaking (express or implied) with respect to and does not accept any responsibility for, and hereby disclaims liability for the accuracy or completeness or timeliness of the information contained in this document. The information contained in this document may be subject to change without prior notice.</w:t>
      </w:r>
    </w:p>
    <w:p w14:paraId="06678349" w14:textId="77777777" w:rsidR="00F022C9" w:rsidRDefault="00F022C9" w:rsidP="00F022C9">
      <w:pPr>
        <w:pStyle w:val="DocInfo"/>
        <w:spacing w:before="0"/>
      </w:pPr>
      <w:bookmarkStart w:id="0" w:name="RestrictedTable2"/>
      <w:bookmarkEnd w:id="0"/>
      <w:r>
        <w:t>Compliance Notice</w:t>
      </w:r>
    </w:p>
    <w:p w14:paraId="4C2440EA" w14:textId="77777777" w:rsidR="00F022C9" w:rsidRDefault="00F022C9" w:rsidP="00F022C9">
      <w:pPr>
        <w:pStyle w:val="CSLegal3"/>
      </w:pPr>
      <w:r>
        <w:t>The information contain herein is in full compliance with the GSMA Antitrust Compliance Policy.</w:t>
      </w:r>
    </w:p>
    <w:p w14:paraId="25DB3018" w14:textId="77777777" w:rsidR="00F022C9" w:rsidRDefault="00F022C9" w:rsidP="00F022C9">
      <w:pPr>
        <w:pStyle w:val="CSLegal3"/>
      </w:pPr>
      <w:r>
        <w:t xml:space="preserve">This Permanent Reference Document has been developed and is maintained by GSMA in accordance with the provisions set out in GSMA AA.34 - </w:t>
      </w:r>
      <w:r w:rsidRPr="00F244EE">
        <w:t>Policy and Procedures for Official Documents</w:t>
      </w:r>
      <w:r>
        <w:t>.</w:t>
      </w:r>
    </w:p>
    <w:p w14:paraId="33024F87" w14:textId="77777777" w:rsidR="00944378" w:rsidRDefault="00944378" w:rsidP="00944378">
      <w:pPr>
        <w:pStyle w:val="TOCHeading"/>
        <w:sectPr w:rsidR="00944378" w:rsidSect="00324DAE">
          <w:headerReference w:type="default" r:id="rId13"/>
          <w:footerReference w:type="default" r:id="rId14"/>
          <w:pgSz w:w="11906" w:h="16838" w:code="9"/>
          <w:pgMar w:top="2381" w:right="1440" w:bottom="1440" w:left="1440" w:header="709" w:footer="709" w:gutter="0"/>
          <w:pgNumType w:start="1"/>
          <w:cols w:space="720"/>
          <w:docGrid w:linePitch="360"/>
        </w:sectPr>
      </w:pPr>
    </w:p>
    <w:p w14:paraId="54E79BA1" w14:textId="77777777" w:rsidR="003C1AC8" w:rsidRDefault="003C1AC8" w:rsidP="003C1AC8">
      <w:pPr>
        <w:pStyle w:val="TOCHeading"/>
      </w:pPr>
      <w:bookmarkStart w:id="1" w:name="_Toc209948274"/>
      <w:bookmarkStart w:id="2" w:name="_Toc346908995"/>
      <w:bookmarkStart w:id="3" w:name="_Toc372031186"/>
      <w:bookmarkStart w:id="4" w:name="_Toc375056759"/>
      <w:bookmarkStart w:id="5" w:name="_Toc435054110"/>
      <w:bookmarkStart w:id="6" w:name="_Toc438636294"/>
      <w:bookmarkStart w:id="7" w:name="_Toc472934779"/>
      <w:r>
        <w:lastRenderedPageBreak/>
        <w:t>Table of Contents</w:t>
      </w:r>
    </w:p>
    <w:p w14:paraId="2EE02C9E" w14:textId="5C467DD2" w:rsidR="00C17BED" w:rsidRDefault="003C1AC8">
      <w:pPr>
        <w:pStyle w:val="TOC1"/>
        <w:rPr>
          <w:rFonts w:asciiTheme="minorHAnsi" w:eastAsiaTheme="minorEastAsia" w:hAnsiTheme="minorHAnsi" w:cstheme="minorBidi"/>
          <w:b w:val="0"/>
          <w:kern w:val="2"/>
          <w:sz w:val="24"/>
          <w:szCs w:val="24"/>
          <w:lang w:eastAsia="en-GB" w:bidi="ar-SA"/>
          <w14:ligatures w14:val="standardContextual"/>
        </w:rPr>
      </w:pPr>
      <w:r>
        <w:rPr>
          <w:b w:val="0"/>
        </w:rPr>
        <w:fldChar w:fldCharType="begin"/>
      </w:r>
      <w:r>
        <w:rPr>
          <w:b w:val="0"/>
        </w:rPr>
        <w:instrText xml:space="preserve"> TOC \o "1-4" \h \z \u </w:instrText>
      </w:r>
      <w:r>
        <w:rPr>
          <w:b w:val="0"/>
        </w:rPr>
        <w:fldChar w:fldCharType="separate"/>
      </w:r>
      <w:hyperlink w:anchor="_Toc178140589" w:history="1">
        <w:r w:rsidR="00C17BED" w:rsidRPr="009A041A">
          <w:rPr>
            <w:rStyle w:val="Hyperlink"/>
          </w:rPr>
          <w:t>1</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Pr>
          <w:t>Introduction</w:t>
        </w:r>
        <w:r w:rsidR="00C17BED">
          <w:rPr>
            <w:webHidden/>
          </w:rPr>
          <w:tab/>
        </w:r>
        <w:r w:rsidR="00C17BED">
          <w:rPr>
            <w:webHidden/>
          </w:rPr>
          <w:fldChar w:fldCharType="begin"/>
        </w:r>
        <w:r w:rsidR="00C17BED">
          <w:rPr>
            <w:webHidden/>
          </w:rPr>
          <w:instrText xml:space="preserve"> PAGEREF _Toc178140589 \h </w:instrText>
        </w:r>
        <w:r w:rsidR="00C17BED">
          <w:rPr>
            <w:webHidden/>
          </w:rPr>
        </w:r>
        <w:r w:rsidR="00C17BED">
          <w:rPr>
            <w:webHidden/>
          </w:rPr>
          <w:fldChar w:fldCharType="separate"/>
        </w:r>
        <w:r w:rsidR="00E46B0B">
          <w:rPr>
            <w:webHidden/>
          </w:rPr>
          <w:t>6</w:t>
        </w:r>
        <w:r w:rsidR="00C17BED">
          <w:rPr>
            <w:webHidden/>
          </w:rPr>
          <w:fldChar w:fldCharType="end"/>
        </w:r>
      </w:hyperlink>
    </w:p>
    <w:p w14:paraId="691C64D0" w14:textId="4F82AC74" w:rsidR="00C17BED" w:rsidRDefault="00000000">
      <w:pPr>
        <w:pStyle w:val="TOC2"/>
        <w:rPr>
          <w:rFonts w:asciiTheme="minorHAnsi" w:eastAsiaTheme="minorEastAsia" w:hAnsiTheme="minorHAnsi" w:cstheme="minorBidi"/>
          <w:kern w:val="2"/>
          <w:sz w:val="24"/>
          <w:lang w:bidi="ar-SA"/>
          <w14:ligatures w14:val="standardContextual"/>
        </w:rPr>
      </w:pPr>
      <w:hyperlink w:anchor="_Toc178140590" w:history="1">
        <w:r w:rsidR="00C17BED" w:rsidRPr="009A041A">
          <w:rPr>
            <w:rStyle w:val="Hyperlink"/>
            <w:rFonts w:cs="Arial"/>
            <w:b/>
            <w:bCs/>
            <w:iCs/>
            <w:lang w:eastAsia="en-US"/>
          </w:rPr>
          <w:t>1.1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Overview</w:t>
        </w:r>
        <w:r w:rsidR="00C17BED">
          <w:rPr>
            <w:webHidden/>
          </w:rPr>
          <w:tab/>
        </w:r>
        <w:r w:rsidR="00C17BED">
          <w:rPr>
            <w:webHidden/>
          </w:rPr>
          <w:fldChar w:fldCharType="begin"/>
        </w:r>
        <w:r w:rsidR="00C17BED">
          <w:rPr>
            <w:webHidden/>
          </w:rPr>
          <w:instrText xml:space="preserve"> PAGEREF _Toc178140590 \h </w:instrText>
        </w:r>
        <w:r w:rsidR="00C17BED">
          <w:rPr>
            <w:webHidden/>
          </w:rPr>
        </w:r>
        <w:r w:rsidR="00C17BED">
          <w:rPr>
            <w:webHidden/>
          </w:rPr>
          <w:fldChar w:fldCharType="separate"/>
        </w:r>
        <w:r w:rsidR="00E46B0B">
          <w:rPr>
            <w:webHidden/>
          </w:rPr>
          <w:t>6</w:t>
        </w:r>
        <w:r w:rsidR="00C17BED">
          <w:rPr>
            <w:webHidden/>
          </w:rPr>
          <w:fldChar w:fldCharType="end"/>
        </w:r>
      </w:hyperlink>
    </w:p>
    <w:p w14:paraId="01548158" w14:textId="2B8DB4FB" w:rsidR="00C17BED" w:rsidRDefault="00000000">
      <w:pPr>
        <w:pStyle w:val="TOC2"/>
        <w:rPr>
          <w:rFonts w:asciiTheme="minorHAnsi" w:eastAsiaTheme="minorEastAsia" w:hAnsiTheme="minorHAnsi" w:cstheme="minorBidi"/>
          <w:kern w:val="2"/>
          <w:sz w:val="24"/>
          <w:lang w:bidi="ar-SA"/>
          <w14:ligatures w14:val="standardContextual"/>
        </w:rPr>
      </w:pPr>
      <w:hyperlink w:anchor="_Toc178140591" w:history="1">
        <w:r w:rsidR="00C17BED" w:rsidRPr="009A041A">
          <w:rPr>
            <w:rStyle w:val="Hyperlink"/>
            <w:rFonts w:cs="Arial"/>
            <w:b/>
            <w:bCs/>
            <w:iCs/>
            <w:lang w:eastAsia="en-US"/>
          </w:rPr>
          <w:t>1.2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Scope</w:t>
        </w:r>
        <w:r w:rsidR="00C17BED">
          <w:rPr>
            <w:webHidden/>
          </w:rPr>
          <w:tab/>
        </w:r>
        <w:r w:rsidR="00C17BED">
          <w:rPr>
            <w:webHidden/>
          </w:rPr>
          <w:fldChar w:fldCharType="begin"/>
        </w:r>
        <w:r w:rsidR="00C17BED">
          <w:rPr>
            <w:webHidden/>
          </w:rPr>
          <w:instrText xml:space="preserve"> PAGEREF _Toc178140591 \h </w:instrText>
        </w:r>
        <w:r w:rsidR="00C17BED">
          <w:rPr>
            <w:webHidden/>
          </w:rPr>
        </w:r>
        <w:r w:rsidR="00C17BED">
          <w:rPr>
            <w:webHidden/>
          </w:rPr>
          <w:fldChar w:fldCharType="separate"/>
        </w:r>
        <w:r w:rsidR="00E46B0B">
          <w:rPr>
            <w:webHidden/>
          </w:rPr>
          <w:t>6</w:t>
        </w:r>
        <w:r w:rsidR="00C17BED">
          <w:rPr>
            <w:webHidden/>
          </w:rPr>
          <w:fldChar w:fldCharType="end"/>
        </w:r>
      </w:hyperlink>
    </w:p>
    <w:p w14:paraId="21F2B129" w14:textId="11C0FA11" w:rsidR="00C17BED" w:rsidRDefault="00000000">
      <w:pPr>
        <w:pStyle w:val="TOC2"/>
        <w:rPr>
          <w:rFonts w:asciiTheme="minorHAnsi" w:eastAsiaTheme="minorEastAsia" w:hAnsiTheme="minorHAnsi" w:cstheme="minorBidi"/>
          <w:kern w:val="2"/>
          <w:sz w:val="24"/>
          <w:lang w:bidi="ar-SA"/>
          <w14:ligatures w14:val="standardContextual"/>
        </w:rPr>
      </w:pPr>
      <w:hyperlink w:anchor="_Toc178140592" w:history="1">
        <w:r w:rsidR="00C17BED" w:rsidRPr="009A041A">
          <w:rPr>
            <w:rStyle w:val="Hyperlink"/>
            <w:rFonts w:cs="Arial"/>
            <w:b/>
            <w:bCs/>
            <w:iCs/>
            <w:lang w:eastAsia="en-US"/>
          </w:rPr>
          <w:t>1.3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Intended Audience</w:t>
        </w:r>
        <w:r w:rsidR="00C17BED">
          <w:rPr>
            <w:webHidden/>
          </w:rPr>
          <w:tab/>
        </w:r>
        <w:r w:rsidR="00C17BED">
          <w:rPr>
            <w:webHidden/>
          </w:rPr>
          <w:fldChar w:fldCharType="begin"/>
        </w:r>
        <w:r w:rsidR="00C17BED">
          <w:rPr>
            <w:webHidden/>
          </w:rPr>
          <w:instrText xml:space="preserve"> PAGEREF _Toc178140592 \h </w:instrText>
        </w:r>
        <w:r w:rsidR="00C17BED">
          <w:rPr>
            <w:webHidden/>
          </w:rPr>
        </w:r>
        <w:r w:rsidR="00C17BED">
          <w:rPr>
            <w:webHidden/>
          </w:rPr>
          <w:fldChar w:fldCharType="separate"/>
        </w:r>
        <w:r w:rsidR="00E46B0B">
          <w:rPr>
            <w:webHidden/>
          </w:rPr>
          <w:t>6</w:t>
        </w:r>
        <w:r w:rsidR="00C17BED">
          <w:rPr>
            <w:webHidden/>
          </w:rPr>
          <w:fldChar w:fldCharType="end"/>
        </w:r>
      </w:hyperlink>
    </w:p>
    <w:p w14:paraId="76834177" w14:textId="252DE22A" w:rsidR="00C17BED" w:rsidRDefault="00000000">
      <w:pPr>
        <w:pStyle w:val="TOC2"/>
        <w:rPr>
          <w:rFonts w:asciiTheme="minorHAnsi" w:eastAsiaTheme="minorEastAsia" w:hAnsiTheme="minorHAnsi" w:cstheme="minorBidi"/>
          <w:kern w:val="2"/>
          <w:sz w:val="24"/>
          <w:lang w:bidi="ar-SA"/>
          <w14:ligatures w14:val="standardContextual"/>
        </w:rPr>
      </w:pPr>
      <w:hyperlink w:anchor="_Toc178140593" w:history="1">
        <w:r w:rsidR="00C17BED" w:rsidRPr="009A041A">
          <w:rPr>
            <w:rStyle w:val="Hyperlink"/>
            <w:rFonts w:cs="Arial"/>
            <w:b/>
            <w:bCs/>
            <w:iCs/>
            <w:lang w:eastAsia="en-US"/>
          </w:rPr>
          <w:t>1.4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Definition of Terms</w:t>
        </w:r>
        <w:r w:rsidR="00C17BED">
          <w:rPr>
            <w:webHidden/>
          </w:rPr>
          <w:tab/>
        </w:r>
        <w:r w:rsidR="00C17BED">
          <w:rPr>
            <w:webHidden/>
          </w:rPr>
          <w:fldChar w:fldCharType="begin"/>
        </w:r>
        <w:r w:rsidR="00C17BED">
          <w:rPr>
            <w:webHidden/>
          </w:rPr>
          <w:instrText xml:space="preserve"> PAGEREF _Toc178140593 \h </w:instrText>
        </w:r>
        <w:r w:rsidR="00C17BED">
          <w:rPr>
            <w:webHidden/>
          </w:rPr>
        </w:r>
        <w:r w:rsidR="00C17BED">
          <w:rPr>
            <w:webHidden/>
          </w:rPr>
          <w:fldChar w:fldCharType="separate"/>
        </w:r>
        <w:r w:rsidR="00E46B0B">
          <w:rPr>
            <w:webHidden/>
          </w:rPr>
          <w:t>6</w:t>
        </w:r>
        <w:r w:rsidR="00C17BED">
          <w:rPr>
            <w:webHidden/>
          </w:rPr>
          <w:fldChar w:fldCharType="end"/>
        </w:r>
      </w:hyperlink>
    </w:p>
    <w:p w14:paraId="24737A31" w14:textId="76104303" w:rsidR="00C17BED" w:rsidRDefault="00000000">
      <w:pPr>
        <w:pStyle w:val="TOC2"/>
        <w:rPr>
          <w:rFonts w:asciiTheme="minorHAnsi" w:eastAsiaTheme="minorEastAsia" w:hAnsiTheme="minorHAnsi" w:cstheme="minorBidi"/>
          <w:kern w:val="2"/>
          <w:sz w:val="24"/>
          <w:lang w:bidi="ar-SA"/>
          <w14:ligatures w14:val="standardContextual"/>
        </w:rPr>
      </w:pPr>
      <w:hyperlink w:anchor="_Toc178140594" w:history="1">
        <w:r w:rsidR="00C17BED" w:rsidRPr="009A041A">
          <w:rPr>
            <w:rStyle w:val="Hyperlink"/>
            <w:rFonts w:cs="Arial"/>
            <w:b/>
            <w:bCs/>
            <w:iCs/>
            <w:lang w:eastAsia="en-US"/>
          </w:rPr>
          <w:t>1.5</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Abbreviations</w:t>
        </w:r>
        <w:r w:rsidR="00C17BED">
          <w:rPr>
            <w:webHidden/>
          </w:rPr>
          <w:tab/>
        </w:r>
        <w:r w:rsidR="00C17BED">
          <w:rPr>
            <w:webHidden/>
          </w:rPr>
          <w:fldChar w:fldCharType="begin"/>
        </w:r>
        <w:r w:rsidR="00C17BED">
          <w:rPr>
            <w:webHidden/>
          </w:rPr>
          <w:instrText xml:space="preserve"> PAGEREF _Toc178140594 \h </w:instrText>
        </w:r>
        <w:r w:rsidR="00C17BED">
          <w:rPr>
            <w:webHidden/>
          </w:rPr>
        </w:r>
        <w:r w:rsidR="00C17BED">
          <w:rPr>
            <w:webHidden/>
          </w:rPr>
          <w:fldChar w:fldCharType="separate"/>
        </w:r>
        <w:r w:rsidR="00E46B0B">
          <w:rPr>
            <w:webHidden/>
          </w:rPr>
          <w:t>12</w:t>
        </w:r>
        <w:r w:rsidR="00C17BED">
          <w:rPr>
            <w:webHidden/>
          </w:rPr>
          <w:fldChar w:fldCharType="end"/>
        </w:r>
      </w:hyperlink>
    </w:p>
    <w:p w14:paraId="7D2360B8" w14:textId="1D5A073D" w:rsidR="00C17BED" w:rsidRDefault="00000000">
      <w:pPr>
        <w:pStyle w:val="TOC2"/>
        <w:rPr>
          <w:rFonts w:asciiTheme="minorHAnsi" w:eastAsiaTheme="minorEastAsia" w:hAnsiTheme="minorHAnsi" w:cstheme="minorBidi"/>
          <w:kern w:val="2"/>
          <w:sz w:val="24"/>
          <w:lang w:bidi="ar-SA"/>
          <w14:ligatures w14:val="standardContextual"/>
        </w:rPr>
      </w:pPr>
      <w:hyperlink w:anchor="_Toc178140595" w:history="1">
        <w:r w:rsidR="00C17BED" w:rsidRPr="009A041A">
          <w:rPr>
            <w:rStyle w:val="Hyperlink"/>
            <w:rFonts w:cs="Arial"/>
            <w:b/>
            <w:bCs/>
            <w:iCs/>
            <w:lang w:eastAsia="en-US"/>
          </w:rPr>
          <w:t>1.6</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References</w:t>
        </w:r>
        <w:r w:rsidR="00C17BED">
          <w:rPr>
            <w:webHidden/>
          </w:rPr>
          <w:tab/>
        </w:r>
        <w:r w:rsidR="00C17BED">
          <w:rPr>
            <w:webHidden/>
          </w:rPr>
          <w:fldChar w:fldCharType="begin"/>
        </w:r>
        <w:r w:rsidR="00C17BED">
          <w:rPr>
            <w:webHidden/>
          </w:rPr>
          <w:instrText xml:space="preserve"> PAGEREF _Toc178140595 \h </w:instrText>
        </w:r>
        <w:r w:rsidR="00C17BED">
          <w:rPr>
            <w:webHidden/>
          </w:rPr>
        </w:r>
        <w:r w:rsidR="00C17BED">
          <w:rPr>
            <w:webHidden/>
          </w:rPr>
          <w:fldChar w:fldCharType="separate"/>
        </w:r>
        <w:r w:rsidR="00E46B0B">
          <w:rPr>
            <w:webHidden/>
          </w:rPr>
          <w:t>13</w:t>
        </w:r>
        <w:r w:rsidR="00C17BED">
          <w:rPr>
            <w:webHidden/>
          </w:rPr>
          <w:fldChar w:fldCharType="end"/>
        </w:r>
      </w:hyperlink>
    </w:p>
    <w:p w14:paraId="51427884" w14:textId="6F904E14" w:rsidR="00C17BED" w:rsidRDefault="00000000">
      <w:pPr>
        <w:pStyle w:val="TOC2"/>
        <w:rPr>
          <w:rFonts w:asciiTheme="minorHAnsi" w:eastAsiaTheme="minorEastAsia" w:hAnsiTheme="minorHAnsi" w:cstheme="minorBidi"/>
          <w:kern w:val="2"/>
          <w:sz w:val="24"/>
          <w:lang w:bidi="ar-SA"/>
          <w14:ligatures w14:val="standardContextual"/>
        </w:rPr>
      </w:pPr>
      <w:hyperlink w:anchor="_Toc178140596" w:history="1">
        <w:r w:rsidR="00C17BED" w:rsidRPr="009A041A">
          <w:rPr>
            <w:rStyle w:val="Hyperlink"/>
            <w:rFonts w:cs="Arial"/>
            <w:b/>
            <w:bCs/>
            <w:iCs/>
            <w:lang w:eastAsia="en-US"/>
          </w:rPr>
          <w:t>1.7</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Conventions</w:t>
        </w:r>
        <w:r w:rsidR="00C17BED">
          <w:rPr>
            <w:webHidden/>
          </w:rPr>
          <w:tab/>
        </w:r>
        <w:r w:rsidR="00C17BED">
          <w:rPr>
            <w:webHidden/>
          </w:rPr>
          <w:fldChar w:fldCharType="begin"/>
        </w:r>
        <w:r w:rsidR="00C17BED">
          <w:rPr>
            <w:webHidden/>
          </w:rPr>
          <w:instrText xml:space="preserve"> PAGEREF _Toc178140596 \h </w:instrText>
        </w:r>
        <w:r w:rsidR="00C17BED">
          <w:rPr>
            <w:webHidden/>
          </w:rPr>
        </w:r>
        <w:r w:rsidR="00C17BED">
          <w:rPr>
            <w:webHidden/>
          </w:rPr>
          <w:fldChar w:fldCharType="separate"/>
        </w:r>
        <w:r w:rsidR="00E46B0B">
          <w:rPr>
            <w:webHidden/>
          </w:rPr>
          <w:t>15</w:t>
        </w:r>
        <w:r w:rsidR="00C17BED">
          <w:rPr>
            <w:webHidden/>
          </w:rPr>
          <w:fldChar w:fldCharType="end"/>
        </w:r>
      </w:hyperlink>
    </w:p>
    <w:p w14:paraId="7E163B96" w14:textId="206733E7" w:rsidR="00C17BED" w:rsidRDefault="00000000">
      <w:pPr>
        <w:pStyle w:val="TOC1"/>
        <w:rPr>
          <w:rFonts w:asciiTheme="minorHAnsi" w:eastAsiaTheme="minorEastAsia" w:hAnsiTheme="minorHAnsi" w:cstheme="minorBidi"/>
          <w:b w:val="0"/>
          <w:kern w:val="2"/>
          <w:sz w:val="24"/>
          <w:szCs w:val="24"/>
          <w:lang w:eastAsia="en-GB" w:bidi="ar-SA"/>
          <w14:ligatures w14:val="standardContextual"/>
        </w:rPr>
      </w:pPr>
      <w:hyperlink w:anchor="_Toc178140597" w:history="1">
        <w:r w:rsidR="00C17BED" w:rsidRPr="009A041A">
          <w:rPr>
            <w:rStyle w:val="Hyperlink"/>
            <w:rFonts w:eastAsia="Times New Roman" w:cs="Arial"/>
            <w:bCs/>
            <w:lang w:eastAsia="en-US"/>
          </w:rPr>
          <w:t>2</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Fonts w:eastAsia="Times New Roman" w:cs="Arial"/>
            <w:bCs/>
            <w:lang w:eastAsia="en-US"/>
          </w:rPr>
          <w:t>Principles</w:t>
        </w:r>
        <w:r w:rsidR="00C17BED">
          <w:rPr>
            <w:webHidden/>
          </w:rPr>
          <w:tab/>
        </w:r>
        <w:r w:rsidR="00C17BED">
          <w:rPr>
            <w:webHidden/>
          </w:rPr>
          <w:fldChar w:fldCharType="begin"/>
        </w:r>
        <w:r w:rsidR="00C17BED">
          <w:rPr>
            <w:webHidden/>
          </w:rPr>
          <w:instrText xml:space="preserve"> PAGEREF _Toc178140597 \h </w:instrText>
        </w:r>
        <w:r w:rsidR="00C17BED">
          <w:rPr>
            <w:webHidden/>
          </w:rPr>
        </w:r>
        <w:r w:rsidR="00C17BED">
          <w:rPr>
            <w:webHidden/>
          </w:rPr>
          <w:fldChar w:fldCharType="separate"/>
        </w:r>
        <w:r w:rsidR="00E46B0B">
          <w:rPr>
            <w:webHidden/>
          </w:rPr>
          <w:t>15</w:t>
        </w:r>
        <w:r w:rsidR="00C17BED">
          <w:rPr>
            <w:webHidden/>
          </w:rPr>
          <w:fldChar w:fldCharType="end"/>
        </w:r>
      </w:hyperlink>
    </w:p>
    <w:p w14:paraId="35F8EF51" w14:textId="316D7BF1" w:rsidR="00C17BED" w:rsidRDefault="00000000">
      <w:pPr>
        <w:pStyle w:val="TOC2"/>
        <w:rPr>
          <w:rFonts w:asciiTheme="minorHAnsi" w:eastAsiaTheme="minorEastAsia" w:hAnsiTheme="minorHAnsi" w:cstheme="minorBidi"/>
          <w:kern w:val="2"/>
          <w:sz w:val="24"/>
          <w:lang w:bidi="ar-SA"/>
          <w14:ligatures w14:val="standardContextual"/>
        </w:rPr>
      </w:pPr>
      <w:hyperlink w:anchor="_Toc178140598" w:history="1">
        <w:r w:rsidR="00C17BED" w:rsidRPr="009A041A">
          <w:rPr>
            <w:rStyle w:val="Hyperlink"/>
            <w:rFonts w:cs="Arial"/>
            <w:b/>
            <w:bCs/>
            <w:iCs/>
            <w:lang w:eastAsia="en-US"/>
          </w:rPr>
          <w:t>2.1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Basic Principles</w:t>
        </w:r>
        <w:r w:rsidR="00C17BED">
          <w:rPr>
            <w:webHidden/>
          </w:rPr>
          <w:tab/>
        </w:r>
        <w:r w:rsidR="00C17BED">
          <w:rPr>
            <w:webHidden/>
          </w:rPr>
          <w:fldChar w:fldCharType="begin"/>
        </w:r>
        <w:r w:rsidR="00C17BED">
          <w:rPr>
            <w:webHidden/>
          </w:rPr>
          <w:instrText xml:space="preserve"> PAGEREF _Toc178140598 \h </w:instrText>
        </w:r>
        <w:r w:rsidR="00C17BED">
          <w:rPr>
            <w:webHidden/>
          </w:rPr>
        </w:r>
        <w:r w:rsidR="00C17BED">
          <w:rPr>
            <w:webHidden/>
          </w:rPr>
          <w:fldChar w:fldCharType="separate"/>
        </w:r>
        <w:r w:rsidR="00E46B0B">
          <w:rPr>
            <w:webHidden/>
          </w:rPr>
          <w:t>15</w:t>
        </w:r>
        <w:r w:rsidR="00C17BED">
          <w:rPr>
            <w:webHidden/>
          </w:rPr>
          <w:fldChar w:fldCharType="end"/>
        </w:r>
      </w:hyperlink>
    </w:p>
    <w:p w14:paraId="2A01B9CA" w14:textId="24912753" w:rsidR="00C17BED" w:rsidRDefault="00000000">
      <w:pPr>
        <w:pStyle w:val="TOC2"/>
        <w:rPr>
          <w:rFonts w:asciiTheme="minorHAnsi" w:eastAsiaTheme="minorEastAsia" w:hAnsiTheme="minorHAnsi" w:cstheme="minorBidi"/>
          <w:kern w:val="2"/>
          <w:sz w:val="24"/>
          <w:lang w:bidi="ar-SA"/>
          <w14:ligatures w14:val="standardContextual"/>
        </w:rPr>
      </w:pPr>
      <w:hyperlink w:anchor="_Toc178140599" w:history="1">
        <w:r w:rsidR="00C17BED" w:rsidRPr="009A041A">
          <w:rPr>
            <w:rStyle w:val="Hyperlink"/>
            <w:rFonts w:cs="Arial"/>
            <w:b/>
            <w:bCs/>
            <w:iCs/>
            <w:lang w:eastAsia="en-US"/>
          </w:rPr>
          <w:t>2.2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Profile Principles</w:t>
        </w:r>
        <w:r w:rsidR="00C17BED">
          <w:rPr>
            <w:webHidden/>
          </w:rPr>
          <w:tab/>
        </w:r>
        <w:r w:rsidR="00C17BED">
          <w:rPr>
            <w:webHidden/>
          </w:rPr>
          <w:fldChar w:fldCharType="begin"/>
        </w:r>
        <w:r w:rsidR="00C17BED">
          <w:rPr>
            <w:webHidden/>
          </w:rPr>
          <w:instrText xml:space="preserve"> PAGEREF _Toc178140599 \h </w:instrText>
        </w:r>
        <w:r w:rsidR="00C17BED">
          <w:rPr>
            <w:webHidden/>
          </w:rPr>
        </w:r>
        <w:r w:rsidR="00C17BED">
          <w:rPr>
            <w:webHidden/>
          </w:rPr>
          <w:fldChar w:fldCharType="separate"/>
        </w:r>
        <w:r w:rsidR="00E46B0B">
          <w:rPr>
            <w:webHidden/>
          </w:rPr>
          <w:t>16</w:t>
        </w:r>
        <w:r w:rsidR="00C17BED">
          <w:rPr>
            <w:webHidden/>
          </w:rPr>
          <w:fldChar w:fldCharType="end"/>
        </w:r>
      </w:hyperlink>
    </w:p>
    <w:p w14:paraId="1F41392D" w14:textId="2CD5A7A1" w:rsidR="00C17BED" w:rsidRDefault="00000000">
      <w:pPr>
        <w:pStyle w:val="TOC1"/>
        <w:rPr>
          <w:rFonts w:asciiTheme="minorHAnsi" w:eastAsiaTheme="minorEastAsia" w:hAnsiTheme="minorHAnsi" w:cstheme="minorBidi"/>
          <w:b w:val="0"/>
          <w:kern w:val="2"/>
          <w:sz w:val="24"/>
          <w:szCs w:val="24"/>
          <w:lang w:eastAsia="en-GB" w:bidi="ar-SA"/>
          <w14:ligatures w14:val="standardContextual"/>
        </w:rPr>
      </w:pPr>
      <w:hyperlink w:anchor="_Toc178140600" w:history="1">
        <w:r w:rsidR="00C17BED" w:rsidRPr="009A041A">
          <w:rPr>
            <w:rStyle w:val="Hyperlink"/>
            <w:rFonts w:eastAsia="Times New Roman" w:cs="Arial"/>
            <w:bCs/>
            <w:lang w:eastAsia="en-US"/>
          </w:rPr>
          <w:t>3</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Fonts w:eastAsia="Times New Roman" w:cs="Arial"/>
            <w:bCs/>
            <w:lang w:eastAsia="en-US"/>
          </w:rPr>
          <w:t>Roles</w:t>
        </w:r>
        <w:r w:rsidR="00C17BED">
          <w:rPr>
            <w:webHidden/>
          </w:rPr>
          <w:tab/>
        </w:r>
        <w:r w:rsidR="00C17BED">
          <w:rPr>
            <w:webHidden/>
          </w:rPr>
          <w:fldChar w:fldCharType="begin"/>
        </w:r>
        <w:r w:rsidR="00C17BED">
          <w:rPr>
            <w:webHidden/>
          </w:rPr>
          <w:instrText xml:space="preserve"> PAGEREF _Toc178140600 \h </w:instrText>
        </w:r>
        <w:r w:rsidR="00C17BED">
          <w:rPr>
            <w:webHidden/>
          </w:rPr>
        </w:r>
        <w:r w:rsidR="00C17BED">
          <w:rPr>
            <w:webHidden/>
          </w:rPr>
          <w:fldChar w:fldCharType="separate"/>
        </w:r>
        <w:r w:rsidR="00E46B0B">
          <w:rPr>
            <w:webHidden/>
          </w:rPr>
          <w:t>16</w:t>
        </w:r>
        <w:r w:rsidR="00C17BED">
          <w:rPr>
            <w:webHidden/>
          </w:rPr>
          <w:fldChar w:fldCharType="end"/>
        </w:r>
      </w:hyperlink>
    </w:p>
    <w:p w14:paraId="243B2F11" w14:textId="7A28C1CB" w:rsidR="00C17BED" w:rsidRDefault="00000000">
      <w:pPr>
        <w:pStyle w:val="TOC2"/>
        <w:rPr>
          <w:rFonts w:asciiTheme="minorHAnsi" w:eastAsiaTheme="minorEastAsia" w:hAnsiTheme="minorHAnsi" w:cstheme="minorBidi"/>
          <w:kern w:val="2"/>
          <w:sz w:val="24"/>
          <w:lang w:bidi="ar-SA"/>
          <w14:ligatures w14:val="standardContextual"/>
        </w:rPr>
      </w:pPr>
      <w:hyperlink w:anchor="_Toc178140601" w:history="1">
        <w:r w:rsidR="00C17BED" w:rsidRPr="009A041A">
          <w:rPr>
            <w:rStyle w:val="Hyperlink"/>
            <w:rFonts w:cs="Arial"/>
            <w:b/>
            <w:bCs/>
            <w:iCs/>
            <w:lang w:eastAsia="en-US"/>
          </w:rPr>
          <w:t>3.1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eUICC Manufacturer</w:t>
        </w:r>
        <w:r w:rsidR="00C17BED">
          <w:rPr>
            <w:webHidden/>
          </w:rPr>
          <w:tab/>
        </w:r>
        <w:r w:rsidR="00C17BED">
          <w:rPr>
            <w:webHidden/>
          </w:rPr>
          <w:fldChar w:fldCharType="begin"/>
        </w:r>
        <w:r w:rsidR="00C17BED">
          <w:rPr>
            <w:webHidden/>
          </w:rPr>
          <w:instrText xml:space="preserve"> PAGEREF _Toc178140601 \h </w:instrText>
        </w:r>
        <w:r w:rsidR="00C17BED">
          <w:rPr>
            <w:webHidden/>
          </w:rPr>
        </w:r>
        <w:r w:rsidR="00C17BED">
          <w:rPr>
            <w:webHidden/>
          </w:rPr>
          <w:fldChar w:fldCharType="separate"/>
        </w:r>
        <w:r w:rsidR="00E46B0B">
          <w:rPr>
            <w:webHidden/>
          </w:rPr>
          <w:t>16</w:t>
        </w:r>
        <w:r w:rsidR="00C17BED">
          <w:rPr>
            <w:webHidden/>
          </w:rPr>
          <w:fldChar w:fldCharType="end"/>
        </w:r>
      </w:hyperlink>
    </w:p>
    <w:p w14:paraId="0D89701A" w14:textId="69B7B6A5" w:rsidR="00C17BED" w:rsidRDefault="00000000">
      <w:pPr>
        <w:pStyle w:val="TOC2"/>
        <w:rPr>
          <w:rFonts w:asciiTheme="minorHAnsi" w:eastAsiaTheme="minorEastAsia" w:hAnsiTheme="minorHAnsi" w:cstheme="minorBidi"/>
          <w:kern w:val="2"/>
          <w:sz w:val="24"/>
          <w:lang w:bidi="ar-SA"/>
          <w14:ligatures w14:val="standardContextual"/>
        </w:rPr>
      </w:pPr>
      <w:hyperlink w:anchor="_Toc178140602" w:history="1">
        <w:r w:rsidR="00C17BED" w:rsidRPr="009A041A">
          <w:rPr>
            <w:rStyle w:val="Hyperlink"/>
            <w:rFonts w:cs="Arial"/>
            <w:b/>
            <w:bCs/>
            <w:iCs/>
            <w:lang w:eastAsia="en-US"/>
          </w:rPr>
          <w:t>3.2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Device Manufacturer</w:t>
        </w:r>
        <w:r w:rsidR="00C17BED">
          <w:rPr>
            <w:webHidden/>
          </w:rPr>
          <w:tab/>
        </w:r>
        <w:r w:rsidR="00C17BED">
          <w:rPr>
            <w:webHidden/>
          </w:rPr>
          <w:fldChar w:fldCharType="begin"/>
        </w:r>
        <w:r w:rsidR="00C17BED">
          <w:rPr>
            <w:webHidden/>
          </w:rPr>
          <w:instrText xml:space="preserve"> PAGEREF _Toc178140602 \h </w:instrText>
        </w:r>
        <w:r w:rsidR="00C17BED">
          <w:rPr>
            <w:webHidden/>
          </w:rPr>
        </w:r>
        <w:r w:rsidR="00C17BED">
          <w:rPr>
            <w:webHidden/>
          </w:rPr>
          <w:fldChar w:fldCharType="separate"/>
        </w:r>
        <w:r w:rsidR="00E46B0B">
          <w:rPr>
            <w:webHidden/>
          </w:rPr>
          <w:t>17</w:t>
        </w:r>
        <w:r w:rsidR="00C17BED">
          <w:rPr>
            <w:webHidden/>
          </w:rPr>
          <w:fldChar w:fldCharType="end"/>
        </w:r>
      </w:hyperlink>
    </w:p>
    <w:p w14:paraId="6C9E4F83" w14:textId="7BEB0D09" w:rsidR="00C17BED" w:rsidRDefault="00000000">
      <w:pPr>
        <w:pStyle w:val="TOC2"/>
        <w:rPr>
          <w:rFonts w:asciiTheme="minorHAnsi" w:eastAsiaTheme="minorEastAsia" w:hAnsiTheme="minorHAnsi" w:cstheme="minorBidi"/>
          <w:kern w:val="2"/>
          <w:sz w:val="24"/>
          <w:lang w:bidi="ar-SA"/>
          <w14:ligatures w14:val="standardContextual"/>
        </w:rPr>
      </w:pPr>
      <w:hyperlink w:anchor="_Toc178140603" w:history="1">
        <w:r w:rsidR="00C17BED" w:rsidRPr="009A041A">
          <w:rPr>
            <w:rStyle w:val="Hyperlink"/>
            <w:rFonts w:cs="Arial"/>
            <w:b/>
            <w:bCs/>
            <w:iCs/>
            <w:lang w:eastAsia="en-US"/>
          </w:rPr>
          <w:t>3.3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Operator and Service Provider</w:t>
        </w:r>
        <w:r w:rsidR="00C17BED">
          <w:rPr>
            <w:webHidden/>
          </w:rPr>
          <w:tab/>
        </w:r>
        <w:r w:rsidR="00C17BED">
          <w:rPr>
            <w:webHidden/>
          </w:rPr>
          <w:fldChar w:fldCharType="begin"/>
        </w:r>
        <w:r w:rsidR="00C17BED">
          <w:rPr>
            <w:webHidden/>
          </w:rPr>
          <w:instrText xml:space="preserve"> PAGEREF _Toc178140603 \h </w:instrText>
        </w:r>
        <w:r w:rsidR="00C17BED">
          <w:rPr>
            <w:webHidden/>
          </w:rPr>
        </w:r>
        <w:r w:rsidR="00C17BED">
          <w:rPr>
            <w:webHidden/>
          </w:rPr>
          <w:fldChar w:fldCharType="separate"/>
        </w:r>
        <w:r w:rsidR="00E46B0B">
          <w:rPr>
            <w:webHidden/>
          </w:rPr>
          <w:t>17</w:t>
        </w:r>
        <w:r w:rsidR="00C17BED">
          <w:rPr>
            <w:webHidden/>
          </w:rPr>
          <w:fldChar w:fldCharType="end"/>
        </w:r>
      </w:hyperlink>
    </w:p>
    <w:p w14:paraId="105D4C07" w14:textId="16E566D0" w:rsidR="00C17BED" w:rsidRDefault="00000000">
      <w:pPr>
        <w:pStyle w:val="TOC2"/>
        <w:rPr>
          <w:rFonts w:asciiTheme="minorHAnsi" w:eastAsiaTheme="minorEastAsia" w:hAnsiTheme="minorHAnsi" w:cstheme="minorBidi"/>
          <w:kern w:val="2"/>
          <w:sz w:val="24"/>
          <w:lang w:bidi="ar-SA"/>
          <w14:ligatures w14:val="standardContextual"/>
        </w:rPr>
      </w:pPr>
      <w:hyperlink w:anchor="_Toc178140604" w:history="1">
        <w:r w:rsidR="00C17BED" w:rsidRPr="009A041A">
          <w:rPr>
            <w:rStyle w:val="Hyperlink"/>
            <w:rFonts w:cs="Arial"/>
            <w:b/>
            <w:bCs/>
            <w:iCs/>
            <w:lang w:eastAsia="en-US"/>
          </w:rPr>
          <w:t>3.4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Subscriber and End User</w:t>
        </w:r>
        <w:r w:rsidR="00C17BED">
          <w:rPr>
            <w:webHidden/>
          </w:rPr>
          <w:tab/>
        </w:r>
        <w:r w:rsidR="00C17BED">
          <w:rPr>
            <w:webHidden/>
          </w:rPr>
          <w:fldChar w:fldCharType="begin"/>
        </w:r>
        <w:r w:rsidR="00C17BED">
          <w:rPr>
            <w:webHidden/>
          </w:rPr>
          <w:instrText xml:space="preserve"> PAGEREF _Toc178140604 \h </w:instrText>
        </w:r>
        <w:r w:rsidR="00C17BED">
          <w:rPr>
            <w:webHidden/>
          </w:rPr>
        </w:r>
        <w:r w:rsidR="00C17BED">
          <w:rPr>
            <w:webHidden/>
          </w:rPr>
          <w:fldChar w:fldCharType="separate"/>
        </w:r>
        <w:r w:rsidR="00E46B0B">
          <w:rPr>
            <w:webHidden/>
          </w:rPr>
          <w:t>17</w:t>
        </w:r>
        <w:r w:rsidR="00C17BED">
          <w:rPr>
            <w:webHidden/>
          </w:rPr>
          <w:fldChar w:fldCharType="end"/>
        </w:r>
      </w:hyperlink>
    </w:p>
    <w:p w14:paraId="663A70B2" w14:textId="710CE190" w:rsidR="00C17BED" w:rsidRDefault="00000000">
      <w:pPr>
        <w:pStyle w:val="TOC2"/>
        <w:rPr>
          <w:rFonts w:asciiTheme="minorHAnsi" w:eastAsiaTheme="minorEastAsia" w:hAnsiTheme="minorHAnsi" w:cstheme="minorBidi"/>
          <w:kern w:val="2"/>
          <w:sz w:val="24"/>
          <w:lang w:bidi="ar-SA"/>
          <w14:ligatures w14:val="standardContextual"/>
        </w:rPr>
      </w:pPr>
      <w:hyperlink w:anchor="_Toc178140605" w:history="1">
        <w:r w:rsidR="00C17BED" w:rsidRPr="009A041A">
          <w:rPr>
            <w:rStyle w:val="Hyperlink"/>
            <w:rFonts w:cs="Arial"/>
            <w:b/>
            <w:bCs/>
            <w:iCs/>
            <w:lang w:eastAsia="en-US"/>
          </w:rPr>
          <w:t>3.5</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Certificate Issuer</w:t>
        </w:r>
        <w:r w:rsidR="00C17BED">
          <w:rPr>
            <w:webHidden/>
          </w:rPr>
          <w:tab/>
        </w:r>
        <w:r w:rsidR="00C17BED">
          <w:rPr>
            <w:webHidden/>
          </w:rPr>
          <w:fldChar w:fldCharType="begin"/>
        </w:r>
        <w:r w:rsidR="00C17BED">
          <w:rPr>
            <w:webHidden/>
          </w:rPr>
          <w:instrText xml:space="preserve"> PAGEREF _Toc178140605 \h </w:instrText>
        </w:r>
        <w:r w:rsidR="00C17BED">
          <w:rPr>
            <w:webHidden/>
          </w:rPr>
        </w:r>
        <w:r w:rsidR="00C17BED">
          <w:rPr>
            <w:webHidden/>
          </w:rPr>
          <w:fldChar w:fldCharType="separate"/>
        </w:r>
        <w:r w:rsidR="00E46B0B">
          <w:rPr>
            <w:webHidden/>
          </w:rPr>
          <w:t>17</w:t>
        </w:r>
        <w:r w:rsidR="00C17BED">
          <w:rPr>
            <w:webHidden/>
          </w:rPr>
          <w:fldChar w:fldCharType="end"/>
        </w:r>
      </w:hyperlink>
    </w:p>
    <w:p w14:paraId="6B0259CB" w14:textId="3DC23C9D" w:rsidR="00C17BED" w:rsidRDefault="00000000">
      <w:pPr>
        <w:pStyle w:val="TOC1"/>
        <w:rPr>
          <w:rFonts w:asciiTheme="minorHAnsi" w:eastAsiaTheme="minorEastAsia" w:hAnsiTheme="minorHAnsi" w:cstheme="minorBidi"/>
          <w:b w:val="0"/>
          <w:kern w:val="2"/>
          <w:sz w:val="24"/>
          <w:szCs w:val="24"/>
          <w:lang w:eastAsia="en-GB" w:bidi="ar-SA"/>
          <w14:ligatures w14:val="standardContextual"/>
        </w:rPr>
      </w:pPr>
      <w:hyperlink w:anchor="_Toc178140606" w:history="1">
        <w:r w:rsidR="00C17BED" w:rsidRPr="009A041A">
          <w:rPr>
            <w:rStyle w:val="Hyperlink"/>
            <w:rFonts w:eastAsia="Times New Roman" w:cs="Arial"/>
            <w:bCs/>
            <w:lang w:eastAsia="en-US"/>
          </w:rPr>
          <w:t>4</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Fonts w:eastAsia="Times New Roman" w:cs="Arial"/>
            <w:bCs/>
            <w:lang w:eastAsia="en-US"/>
          </w:rPr>
          <w:t>Remote SIM Provisioning System Architecture</w:t>
        </w:r>
        <w:r w:rsidR="00C17BED">
          <w:rPr>
            <w:webHidden/>
          </w:rPr>
          <w:tab/>
        </w:r>
        <w:r w:rsidR="00C17BED">
          <w:rPr>
            <w:webHidden/>
          </w:rPr>
          <w:fldChar w:fldCharType="begin"/>
        </w:r>
        <w:r w:rsidR="00C17BED">
          <w:rPr>
            <w:webHidden/>
          </w:rPr>
          <w:instrText xml:space="preserve"> PAGEREF _Toc178140606 \h </w:instrText>
        </w:r>
        <w:r w:rsidR="00C17BED">
          <w:rPr>
            <w:webHidden/>
          </w:rPr>
        </w:r>
        <w:r w:rsidR="00C17BED">
          <w:rPr>
            <w:webHidden/>
          </w:rPr>
          <w:fldChar w:fldCharType="separate"/>
        </w:r>
        <w:r w:rsidR="00E46B0B">
          <w:rPr>
            <w:webHidden/>
          </w:rPr>
          <w:t>18</w:t>
        </w:r>
        <w:r w:rsidR="00C17BED">
          <w:rPr>
            <w:webHidden/>
          </w:rPr>
          <w:fldChar w:fldCharType="end"/>
        </w:r>
      </w:hyperlink>
    </w:p>
    <w:p w14:paraId="543BA79F" w14:textId="043ECCE4" w:rsidR="00C17BED" w:rsidRDefault="00000000">
      <w:pPr>
        <w:pStyle w:val="TOC2"/>
        <w:rPr>
          <w:rFonts w:asciiTheme="minorHAnsi" w:eastAsiaTheme="minorEastAsia" w:hAnsiTheme="minorHAnsi" w:cstheme="minorBidi"/>
          <w:kern w:val="2"/>
          <w:sz w:val="24"/>
          <w:lang w:bidi="ar-SA"/>
          <w14:ligatures w14:val="standardContextual"/>
        </w:rPr>
      </w:pPr>
      <w:hyperlink w:anchor="_Toc178140607" w:history="1">
        <w:r w:rsidR="00C17BED" w:rsidRPr="009A041A">
          <w:rPr>
            <w:rStyle w:val="Hyperlink"/>
            <w:rFonts w:cs="Arial"/>
            <w:b/>
            <w:bCs/>
            <w:iCs/>
            <w:lang w:eastAsia="en-US"/>
          </w:rPr>
          <w:t>4.1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eUICC Architecture</w:t>
        </w:r>
        <w:r w:rsidR="00C17BED">
          <w:rPr>
            <w:webHidden/>
          </w:rPr>
          <w:tab/>
        </w:r>
        <w:r w:rsidR="00C17BED">
          <w:rPr>
            <w:webHidden/>
          </w:rPr>
          <w:fldChar w:fldCharType="begin"/>
        </w:r>
        <w:r w:rsidR="00C17BED">
          <w:rPr>
            <w:webHidden/>
          </w:rPr>
          <w:instrText xml:space="preserve"> PAGEREF _Toc178140607 \h </w:instrText>
        </w:r>
        <w:r w:rsidR="00C17BED">
          <w:rPr>
            <w:webHidden/>
          </w:rPr>
        </w:r>
        <w:r w:rsidR="00C17BED">
          <w:rPr>
            <w:webHidden/>
          </w:rPr>
          <w:fldChar w:fldCharType="separate"/>
        </w:r>
        <w:r w:rsidR="00E46B0B">
          <w:rPr>
            <w:webHidden/>
          </w:rPr>
          <w:t>19</w:t>
        </w:r>
        <w:r w:rsidR="00C17BED">
          <w:rPr>
            <w:webHidden/>
          </w:rPr>
          <w:fldChar w:fldCharType="end"/>
        </w:r>
      </w:hyperlink>
    </w:p>
    <w:p w14:paraId="0F9A67BD" w14:textId="53039647" w:rsidR="00C17BED" w:rsidRDefault="00000000">
      <w:pPr>
        <w:pStyle w:val="TOC3"/>
        <w:rPr>
          <w:rFonts w:asciiTheme="minorHAnsi" w:eastAsiaTheme="minorEastAsia" w:hAnsiTheme="minorHAnsi" w:cstheme="minorBidi"/>
          <w:kern w:val="2"/>
          <w:sz w:val="24"/>
          <w:lang w:bidi="ar-SA"/>
          <w14:ligatures w14:val="standardContextual"/>
        </w:rPr>
      </w:pPr>
      <w:hyperlink w:anchor="_Toc178140608" w:history="1">
        <w:r w:rsidR="00C17BED" w:rsidRPr="009A041A">
          <w:rPr>
            <w:rStyle w:val="Hyperlink"/>
            <w:rFonts w:cs="Arial"/>
            <w:b/>
            <w:bCs/>
            <w:iCs/>
            <w:lang w:eastAsia="en-US"/>
          </w:rPr>
          <w:t>4.1.1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eUICC Architecture Overview</w:t>
        </w:r>
        <w:r w:rsidR="00C17BED">
          <w:rPr>
            <w:webHidden/>
          </w:rPr>
          <w:tab/>
        </w:r>
        <w:r w:rsidR="00C17BED">
          <w:rPr>
            <w:webHidden/>
          </w:rPr>
          <w:fldChar w:fldCharType="begin"/>
        </w:r>
        <w:r w:rsidR="00C17BED">
          <w:rPr>
            <w:webHidden/>
          </w:rPr>
          <w:instrText xml:space="preserve"> PAGEREF _Toc178140608 \h </w:instrText>
        </w:r>
        <w:r w:rsidR="00C17BED">
          <w:rPr>
            <w:webHidden/>
          </w:rPr>
        </w:r>
        <w:r w:rsidR="00C17BED">
          <w:rPr>
            <w:webHidden/>
          </w:rPr>
          <w:fldChar w:fldCharType="separate"/>
        </w:r>
        <w:r w:rsidR="00E46B0B">
          <w:rPr>
            <w:webHidden/>
          </w:rPr>
          <w:t>19</w:t>
        </w:r>
        <w:r w:rsidR="00C17BED">
          <w:rPr>
            <w:webHidden/>
          </w:rPr>
          <w:fldChar w:fldCharType="end"/>
        </w:r>
      </w:hyperlink>
    </w:p>
    <w:p w14:paraId="318A837F" w14:textId="2F6AE943" w:rsidR="00C17BED" w:rsidRDefault="00000000">
      <w:pPr>
        <w:pStyle w:val="TOC4"/>
        <w:rPr>
          <w:rFonts w:asciiTheme="minorHAnsi" w:eastAsiaTheme="minorEastAsia" w:hAnsiTheme="minorHAnsi" w:cstheme="minorBidi"/>
          <w:kern w:val="2"/>
          <w:sz w:val="24"/>
          <w:lang w:bidi="ar-SA"/>
          <w14:ligatures w14:val="standardContextual"/>
        </w:rPr>
      </w:pPr>
      <w:hyperlink w:anchor="_Toc178140609" w:history="1">
        <w:r w:rsidR="00C17BED" w:rsidRPr="009A041A">
          <w:rPr>
            <w:rStyle w:val="Hyperlink"/>
          </w:rPr>
          <w:t>4.1.1.1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ECASD</w:t>
        </w:r>
        <w:r w:rsidR="00C17BED">
          <w:rPr>
            <w:webHidden/>
          </w:rPr>
          <w:tab/>
        </w:r>
        <w:r w:rsidR="00C17BED">
          <w:rPr>
            <w:webHidden/>
          </w:rPr>
          <w:fldChar w:fldCharType="begin"/>
        </w:r>
        <w:r w:rsidR="00C17BED">
          <w:rPr>
            <w:webHidden/>
          </w:rPr>
          <w:instrText xml:space="preserve"> PAGEREF _Toc178140609 \h </w:instrText>
        </w:r>
        <w:r w:rsidR="00C17BED">
          <w:rPr>
            <w:webHidden/>
          </w:rPr>
        </w:r>
        <w:r w:rsidR="00C17BED">
          <w:rPr>
            <w:webHidden/>
          </w:rPr>
          <w:fldChar w:fldCharType="separate"/>
        </w:r>
        <w:r w:rsidR="00E46B0B">
          <w:rPr>
            <w:webHidden/>
          </w:rPr>
          <w:t>19</w:t>
        </w:r>
        <w:r w:rsidR="00C17BED">
          <w:rPr>
            <w:webHidden/>
          </w:rPr>
          <w:fldChar w:fldCharType="end"/>
        </w:r>
      </w:hyperlink>
    </w:p>
    <w:p w14:paraId="29E35DB4" w14:textId="57580536" w:rsidR="00C17BED" w:rsidRDefault="00000000">
      <w:pPr>
        <w:pStyle w:val="TOC4"/>
        <w:rPr>
          <w:rFonts w:asciiTheme="minorHAnsi" w:eastAsiaTheme="minorEastAsia" w:hAnsiTheme="minorHAnsi" w:cstheme="minorBidi"/>
          <w:kern w:val="2"/>
          <w:sz w:val="24"/>
          <w:lang w:bidi="ar-SA"/>
          <w14:ligatures w14:val="standardContextual"/>
        </w:rPr>
      </w:pPr>
      <w:hyperlink w:anchor="_Toc178140610" w:history="1">
        <w:r w:rsidR="00C17BED" w:rsidRPr="009A041A">
          <w:rPr>
            <w:rStyle w:val="Hyperlink"/>
          </w:rPr>
          <w:t>4.1.1.2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ISD-R</w:t>
        </w:r>
        <w:r w:rsidR="00C17BED">
          <w:rPr>
            <w:webHidden/>
          </w:rPr>
          <w:tab/>
        </w:r>
        <w:r w:rsidR="00C17BED">
          <w:rPr>
            <w:webHidden/>
          </w:rPr>
          <w:fldChar w:fldCharType="begin"/>
        </w:r>
        <w:r w:rsidR="00C17BED">
          <w:rPr>
            <w:webHidden/>
          </w:rPr>
          <w:instrText xml:space="preserve"> PAGEREF _Toc178140610 \h </w:instrText>
        </w:r>
        <w:r w:rsidR="00C17BED">
          <w:rPr>
            <w:webHidden/>
          </w:rPr>
        </w:r>
        <w:r w:rsidR="00C17BED">
          <w:rPr>
            <w:webHidden/>
          </w:rPr>
          <w:fldChar w:fldCharType="separate"/>
        </w:r>
        <w:r w:rsidR="00E46B0B">
          <w:rPr>
            <w:webHidden/>
          </w:rPr>
          <w:t>20</w:t>
        </w:r>
        <w:r w:rsidR="00C17BED">
          <w:rPr>
            <w:webHidden/>
          </w:rPr>
          <w:fldChar w:fldCharType="end"/>
        </w:r>
      </w:hyperlink>
    </w:p>
    <w:p w14:paraId="128E8F92" w14:textId="592D0A16" w:rsidR="00C17BED" w:rsidRDefault="00000000">
      <w:pPr>
        <w:pStyle w:val="TOC4"/>
        <w:rPr>
          <w:rFonts w:asciiTheme="minorHAnsi" w:eastAsiaTheme="minorEastAsia" w:hAnsiTheme="minorHAnsi" w:cstheme="minorBidi"/>
          <w:kern w:val="2"/>
          <w:sz w:val="24"/>
          <w:lang w:bidi="ar-SA"/>
          <w14:ligatures w14:val="standardContextual"/>
        </w:rPr>
      </w:pPr>
      <w:hyperlink w:anchor="_Toc178140611" w:history="1">
        <w:r w:rsidR="00C17BED" w:rsidRPr="009A041A">
          <w:rPr>
            <w:rStyle w:val="Hyperlink"/>
          </w:rPr>
          <w:t>4.1.1.3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ISD-P</w:t>
        </w:r>
        <w:r w:rsidR="00C17BED">
          <w:rPr>
            <w:webHidden/>
          </w:rPr>
          <w:tab/>
        </w:r>
        <w:r w:rsidR="00C17BED">
          <w:rPr>
            <w:webHidden/>
          </w:rPr>
          <w:fldChar w:fldCharType="begin"/>
        </w:r>
        <w:r w:rsidR="00C17BED">
          <w:rPr>
            <w:webHidden/>
          </w:rPr>
          <w:instrText xml:space="preserve"> PAGEREF _Toc178140611 \h </w:instrText>
        </w:r>
        <w:r w:rsidR="00C17BED">
          <w:rPr>
            <w:webHidden/>
          </w:rPr>
        </w:r>
        <w:r w:rsidR="00C17BED">
          <w:rPr>
            <w:webHidden/>
          </w:rPr>
          <w:fldChar w:fldCharType="separate"/>
        </w:r>
        <w:r w:rsidR="00E46B0B">
          <w:rPr>
            <w:webHidden/>
          </w:rPr>
          <w:t>20</w:t>
        </w:r>
        <w:r w:rsidR="00C17BED">
          <w:rPr>
            <w:webHidden/>
          </w:rPr>
          <w:fldChar w:fldCharType="end"/>
        </w:r>
      </w:hyperlink>
    </w:p>
    <w:p w14:paraId="02268AF7" w14:textId="13C7DFB4" w:rsidR="00C17BED" w:rsidRDefault="00000000">
      <w:pPr>
        <w:pStyle w:val="TOC4"/>
        <w:rPr>
          <w:rFonts w:asciiTheme="minorHAnsi" w:eastAsiaTheme="minorEastAsia" w:hAnsiTheme="minorHAnsi" w:cstheme="minorBidi"/>
          <w:kern w:val="2"/>
          <w:sz w:val="24"/>
          <w:lang w:bidi="ar-SA"/>
          <w14:ligatures w14:val="standardContextual"/>
        </w:rPr>
      </w:pPr>
      <w:hyperlink w:anchor="_Toc178140612" w:history="1">
        <w:r w:rsidR="00C17BED" w:rsidRPr="009A041A">
          <w:rPr>
            <w:rStyle w:val="Hyperlink"/>
          </w:rPr>
          <w:t>4.1.1.4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MNO-SD</w:t>
        </w:r>
        <w:r w:rsidR="00C17BED">
          <w:rPr>
            <w:webHidden/>
          </w:rPr>
          <w:tab/>
        </w:r>
        <w:r w:rsidR="00C17BED">
          <w:rPr>
            <w:webHidden/>
          </w:rPr>
          <w:fldChar w:fldCharType="begin"/>
        </w:r>
        <w:r w:rsidR="00C17BED">
          <w:rPr>
            <w:webHidden/>
          </w:rPr>
          <w:instrText xml:space="preserve"> PAGEREF _Toc178140612 \h </w:instrText>
        </w:r>
        <w:r w:rsidR="00C17BED">
          <w:rPr>
            <w:webHidden/>
          </w:rPr>
        </w:r>
        <w:r w:rsidR="00C17BED">
          <w:rPr>
            <w:webHidden/>
          </w:rPr>
          <w:fldChar w:fldCharType="separate"/>
        </w:r>
        <w:r w:rsidR="00E46B0B">
          <w:rPr>
            <w:webHidden/>
          </w:rPr>
          <w:t>20</w:t>
        </w:r>
        <w:r w:rsidR="00C17BED">
          <w:rPr>
            <w:webHidden/>
          </w:rPr>
          <w:fldChar w:fldCharType="end"/>
        </w:r>
      </w:hyperlink>
    </w:p>
    <w:p w14:paraId="1BADDEAE" w14:textId="57684A06" w:rsidR="00C17BED" w:rsidRDefault="00000000">
      <w:pPr>
        <w:pStyle w:val="TOC4"/>
        <w:rPr>
          <w:rFonts w:asciiTheme="minorHAnsi" w:eastAsiaTheme="minorEastAsia" w:hAnsiTheme="minorHAnsi" w:cstheme="minorBidi"/>
          <w:kern w:val="2"/>
          <w:sz w:val="24"/>
          <w:lang w:bidi="ar-SA"/>
          <w14:ligatures w14:val="standardContextual"/>
        </w:rPr>
      </w:pPr>
      <w:hyperlink w:anchor="_Toc178140613" w:history="1">
        <w:r w:rsidR="00C17BED" w:rsidRPr="009A041A">
          <w:rPr>
            <w:rStyle w:val="Hyperlink"/>
          </w:rPr>
          <w:t>4.1.1.5</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Profile Policy Enabler</w:t>
        </w:r>
        <w:r w:rsidR="00C17BED">
          <w:rPr>
            <w:webHidden/>
          </w:rPr>
          <w:tab/>
        </w:r>
        <w:r w:rsidR="00C17BED">
          <w:rPr>
            <w:webHidden/>
          </w:rPr>
          <w:fldChar w:fldCharType="begin"/>
        </w:r>
        <w:r w:rsidR="00C17BED">
          <w:rPr>
            <w:webHidden/>
          </w:rPr>
          <w:instrText xml:space="preserve"> PAGEREF _Toc178140613 \h </w:instrText>
        </w:r>
        <w:r w:rsidR="00C17BED">
          <w:rPr>
            <w:webHidden/>
          </w:rPr>
        </w:r>
        <w:r w:rsidR="00C17BED">
          <w:rPr>
            <w:webHidden/>
          </w:rPr>
          <w:fldChar w:fldCharType="separate"/>
        </w:r>
        <w:r w:rsidR="00E46B0B">
          <w:rPr>
            <w:webHidden/>
          </w:rPr>
          <w:t>20</w:t>
        </w:r>
        <w:r w:rsidR="00C17BED">
          <w:rPr>
            <w:webHidden/>
          </w:rPr>
          <w:fldChar w:fldCharType="end"/>
        </w:r>
      </w:hyperlink>
    </w:p>
    <w:p w14:paraId="78446E7C" w14:textId="4F04EC01" w:rsidR="00C17BED" w:rsidRDefault="00000000">
      <w:pPr>
        <w:pStyle w:val="TOC4"/>
        <w:rPr>
          <w:rFonts w:asciiTheme="minorHAnsi" w:eastAsiaTheme="minorEastAsia" w:hAnsiTheme="minorHAnsi" w:cstheme="minorBidi"/>
          <w:kern w:val="2"/>
          <w:sz w:val="24"/>
          <w:lang w:bidi="ar-SA"/>
          <w14:ligatures w14:val="standardContextual"/>
        </w:rPr>
      </w:pPr>
      <w:hyperlink w:anchor="_Toc178140614" w:history="1">
        <w:r w:rsidR="00C17BED" w:rsidRPr="009A041A">
          <w:rPr>
            <w:rStyle w:val="Hyperlink"/>
          </w:rPr>
          <w:t>4.1.1.6</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Telecom Framework</w:t>
        </w:r>
        <w:r w:rsidR="00C17BED">
          <w:rPr>
            <w:webHidden/>
          </w:rPr>
          <w:tab/>
        </w:r>
        <w:r w:rsidR="00C17BED">
          <w:rPr>
            <w:webHidden/>
          </w:rPr>
          <w:fldChar w:fldCharType="begin"/>
        </w:r>
        <w:r w:rsidR="00C17BED">
          <w:rPr>
            <w:webHidden/>
          </w:rPr>
          <w:instrText xml:space="preserve"> PAGEREF _Toc178140614 \h </w:instrText>
        </w:r>
        <w:r w:rsidR="00C17BED">
          <w:rPr>
            <w:webHidden/>
          </w:rPr>
        </w:r>
        <w:r w:rsidR="00C17BED">
          <w:rPr>
            <w:webHidden/>
          </w:rPr>
          <w:fldChar w:fldCharType="separate"/>
        </w:r>
        <w:r w:rsidR="00E46B0B">
          <w:rPr>
            <w:webHidden/>
          </w:rPr>
          <w:t>20</w:t>
        </w:r>
        <w:r w:rsidR="00C17BED">
          <w:rPr>
            <w:webHidden/>
          </w:rPr>
          <w:fldChar w:fldCharType="end"/>
        </w:r>
      </w:hyperlink>
    </w:p>
    <w:p w14:paraId="744F8181" w14:textId="204E0CE4" w:rsidR="00C17BED" w:rsidRDefault="00000000">
      <w:pPr>
        <w:pStyle w:val="TOC4"/>
        <w:rPr>
          <w:rFonts w:asciiTheme="minorHAnsi" w:eastAsiaTheme="minorEastAsia" w:hAnsiTheme="minorHAnsi" w:cstheme="minorBidi"/>
          <w:kern w:val="2"/>
          <w:sz w:val="24"/>
          <w:lang w:bidi="ar-SA"/>
          <w14:ligatures w14:val="standardContextual"/>
        </w:rPr>
      </w:pPr>
      <w:hyperlink w:anchor="_Toc178140615" w:history="1">
        <w:r w:rsidR="00C17BED" w:rsidRPr="009A041A">
          <w:rPr>
            <w:rStyle w:val="Hyperlink"/>
          </w:rPr>
          <w:t>4.1.1.7</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Profile Package Interpreter</w:t>
        </w:r>
        <w:r w:rsidR="00C17BED">
          <w:rPr>
            <w:webHidden/>
          </w:rPr>
          <w:tab/>
        </w:r>
        <w:r w:rsidR="00C17BED">
          <w:rPr>
            <w:webHidden/>
          </w:rPr>
          <w:fldChar w:fldCharType="begin"/>
        </w:r>
        <w:r w:rsidR="00C17BED">
          <w:rPr>
            <w:webHidden/>
          </w:rPr>
          <w:instrText xml:space="preserve"> PAGEREF _Toc178140615 \h </w:instrText>
        </w:r>
        <w:r w:rsidR="00C17BED">
          <w:rPr>
            <w:webHidden/>
          </w:rPr>
        </w:r>
        <w:r w:rsidR="00C17BED">
          <w:rPr>
            <w:webHidden/>
          </w:rPr>
          <w:fldChar w:fldCharType="separate"/>
        </w:r>
        <w:r w:rsidR="00E46B0B">
          <w:rPr>
            <w:webHidden/>
          </w:rPr>
          <w:t>20</w:t>
        </w:r>
        <w:r w:rsidR="00C17BED">
          <w:rPr>
            <w:webHidden/>
          </w:rPr>
          <w:fldChar w:fldCharType="end"/>
        </w:r>
      </w:hyperlink>
    </w:p>
    <w:p w14:paraId="292838D0" w14:textId="60369402" w:rsidR="00C17BED" w:rsidRDefault="00000000">
      <w:pPr>
        <w:pStyle w:val="TOC4"/>
        <w:rPr>
          <w:rFonts w:asciiTheme="minorHAnsi" w:eastAsiaTheme="minorEastAsia" w:hAnsiTheme="minorHAnsi" w:cstheme="minorBidi"/>
          <w:kern w:val="2"/>
          <w:sz w:val="24"/>
          <w:lang w:bidi="ar-SA"/>
          <w14:ligatures w14:val="standardContextual"/>
        </w:rPr>
      </w:pPr>
      <w:hyperlink w:anchor="_Toc178140616" w:history="1">
        <w:r w:rsidR="00C17BED" w:rsidRPr="009A041A">
          <w:rPr>
            <w:rStyle w:val="Hyperlink"/>
          </w:rPr>
          <w:t>4.1.1.8</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LPA Services</w:t>
        </w:r>
        <w:r w:rsidR="00C17BED">
          <w:rPr>
            <w:webHidden/>
          </w:rPr>
          <w:tab/>
        </w:r>
        <w:r w:rsidR="00C17BED">
          <w:rPr>
            <w:webHidden/>
          </w:rPr>
          <w:fldChar w:fldCharType="begin"/>
        </w:r>
        <w:r w:rsidR="00C17BED">
          <w:rPr>
            <w:webHidden/>
          </w:rPr>
          <w:instrText xml:space="preserve"> PAGEREF _Toc178140616 \h </w:instrText>
        </w:r>
        <w:r w:rsidR="00C17BED">
          <w:rPr>
            <w:webHidden/>
          </w:rPr>
        </w:r>
        <w:r w:rsidR="00C17BED">
          <w:rPr>
            <w:webHidden/>
          </w:rPr>
          <w:fldChar w:fldCharType="separate"/>
        </w:r>
        <w:r w:rsidR="00E46B0B">
          <w:rPr>
            <w:webHidden/>
          </w:rPr>
          <w:t>20</w:t>
        </w:r>
        <w:r w:rsidR="00C17BED">
          <w:rPr>
            <w:webHidden/>
          </w:rPr>
          <w:fldChar w:fldCharType="end"/>
        </w:r>
      </w:hyperlink>
    </w:p>
    <w:p w14:paraId="07183C49" w14:textId="24A00EDE" w:rsidR="00C17BED" w:rsidRDefault="00000000">
      <w:pPr>
        <w:pStyle w:val="TOC2"/>
        <w:rPr>
          <w:rFonts w:asciiTheme="minorHAnsi" w:eastAsiaTheme="minorEastAsia" w:hAnsiTheme="minorHAnsi" w:cstheme="minorBidi"/>
          <w:kern w:val="2"/>
          <w:sz w:val="24"/>
          <w:lang w:bidi="ar-SA"/>
          <w14:ligatures w14:val="standardContextual"/>
        </w:rPr>
      </w:pPr>
      <w:hyperlink w:anchor="_Toc178140617" w:history="1">
        <w:r w:rsidR="00C17BED" w:rsidRPr="009A041A">
          <w:rPr>
            <w:rStyle w:val="Hyperlink"/>
            <w:b/>
            <w:iCs/>
          </w:rPr>
          <w:t>4.2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Interfaces</w:t>
        </w:r>
        <w:r w:rsidR="00C17BED">
          <w:rPr>
            <w:webHidden/>
          </w:rPr>
          <w:tab/>
        </w:r>
        <w:r w:rsidR="00C17BED">
          <w:rPr>
            <w:webHidden/>
          </w:rPr>
          <w:fldChar w:fldCharType="begin"/>
        </w:r>
        <w:r w:rsidR="00C17BED">
          <w:rPr>
            <w:webHidden/>
          </w:rPr>
          <w:instrText xml:space="preserve"> PAGEREF _Toc178140617 \h </w:instrText>
        </w:r>
        <w:r w:rsidR="00C17BED">
          <w:rPr>
            <w:webHidden/>
          </w:rPr>
        </w:r>
        <w:r w:rsidR="00C17BED">
          <w:rPr>
            <w:webHidden/>
          </w:rPr>
          <w:fldChar w:fldCharType="separate"/>
        </w:r>
        <w:r w:rsidR="00E46B0B">
          <w:rPr>
            <w:webHidden/>
          </w:rPr>
          <w:t>21</w:t>
        </w:r>
        <w:r w:rsidR="00C17BED">
          <w:rPr>
            <w:webHidden/>
          </w:rPr>
          <w:fldChar w:fldCharType="end"/>
        </w:r>
      </w:hyperlink>
    </w:p>
    <w:p w14:paraId="47CD8340" w14:textId="2DFCD79F" w:rsidR="00C17BED" w:rsidRDefault="00000000">
      <w:pPr>
        <w:pStyle w:val="TOC3"/>
        <w:rPr>
          <w:rFonts w:asciiTheme="minorHAnsi" w:eastAsiaTheme="minorEastAsia" w:hAnsiTheme="minorHAnsi" w:cstheme="minorBidi"/>
          <w:kern w:val="2"/>
          <w:sz w:val="24"/>
          <w:lang w:bidi="ar-SA"/>
          <w14:ligatures w14:val="standardContextual"/>
        </w:rPr>
      </w:pPr>
      <w:hyperlink w:anchor="_Toc178140618" w:history="1">
        <w:r w:rsidR="00C17BED" w:rsidRPr="009A041A">
          <w:rPr>
            <w:rStyle w:val="Hyperlink"/>
          </w:rPr>
          <w:t>4.2.1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Operator – SM-DP+ (ES2+)</w:t>
        </w:r>
        <w:r w:rsidR="00C17BED">
          <w:rPr>
            <w:webHidden/>
          </w:rPr>
          <w:tab/>
        </w:r>
        <w:r w:rsidR="00C17BED">
          <w:rPr>
            <w:webHidden/>
          </w:rPr>
          <w:fldChar w:fldCharType="begin"/>
        </w:r>
        <w:r w:rsidR="00C17BED">
          <w:rPr>
            <w:webHidden/>
          </w:rPr>
          <w:instrText xml:space="preserve"> PAGEREF _Toc178140618 \h </w:instrText>
        </w:r>
        <w:r w:rsidR="00C17BED">
          <w:rPr>
            <w:webHidden/>
          </w:rPr>
        </w:r>
        <w:r w:rsidR="00C17BED">
          <w:rPr>
            <w:webHidden/>
          </w:rPr>
          <w:fldChar w:fldCharType="separate"/>
        </w:r>
        <w:r w:rsidR="00E46B0B">
          <w:rPr>
            <w:webHidden/>
          </w:rPr>
          <w:t>21</w:t>
        </w:r>
        <w:r w:rsidR="00C17BED">
          <w:rPr>
            <w:webHidden/>
          </w:rPr>
          <w:fldChar w:fldCharType="end"/>
        </w:r>
      </w:hyperlink>
    </w:p>
    <w:p w14:paraId="32311A13" w14:textId="18648D9F" w:rsidR="00C17BED" w:rsidRDefault="00000000">
      <w:pPr>
        <w:pStyle w:val="TOC3"/>
        <w:rPr>
          <w:rFonts w:asciiTheme="minorHAnsi" w:eastAsiaTheme="minorEastAsia" w:hAnsiTheme="minorHAnsi" w:cstheme="minorBidi"/>
          <w:kern w:val="2"/>
          <w:sz w:val="24"/>
          <w:lang w:bidi="ar-SA"/>
          <w14:ligatures w14:val="standardContextual"/>
        </w:rPr>
      </w:pPr>
      <w:hyperlink w:anchor="_Toc178140619" w:history="1">
        <w:r w:rsidR="00C17BED" w:rsidRPr="009A041A">
          <w:rPr>
            <w:rStyle w:val="Hyperlink"/>
          </w:rPr>
          <w:t>4.2.2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Operator – End User (ESop)</w:t>
        </w:r>
        <w:r w:rsidR="00C17BED">
          <w:rPr>
            <w:webHidden/>
          </w:rPr>
          <w:tab/>
        </w:r>
        <w:r w:rsidR="00C17BED">
          <w:rPr>
            <w:webHidden/>
          </w:rPr>
          <w:fldChar w:fldCharType="begin"/>
        </w:r>
        <w:r w:rsidR="00C17BED">
          <w:rPr>
            <w:webHidden/>
          </w:rPr>
          <w:instrText xml:space="preserve"> PAGEREF _Toc178140619 \h </w:instrText>
        </w:r>
        <w:r w:rsidR="00C17BED">
          <w:rPr>
            <w:webHidden/>
          </w:rPr>
        </w:r>
        <w:r w:rsidR="00C17BED">
          <w:rPr>
            <w:webHidden/>
          </w:rPr>
          <w:fldChar w:fldCharType="separate"/>
        </w:r>
        <w:r w:rsidR="00E46B0B">
          <w:rPr>
            <w:webHidden/>
          </w:rPr>
          <w:t>21</w:t>
        </w:r>
        <w:r w:rsidR="00C17BED">
          <w:rPr>
            <w:webHidden/>
          </w:rPr>
          <w:fldChar w:fldCharType="end"/>
        </w:r>
      </w:hyperlink>
    </w:p>
    <w:p w14:paraId="20C20CFE" w14:textId="795F769B" w:rsidR="00C17BED" w:rsidRDefault="00000000">
      <w:pPr>
        <w:pStyle w:val="TOC3"/>
        <w:rPr>
          <w:rFonts w:asciiTheme="minorHAnsi" w:eastAsiaTheme="minorEastAsia" w:hAnsiTheme="minorHAnsi" w:cstheme="minorBidi"/>
          <w:kern w:val="2"/>
          <w:sz w:val="24"/>
          <w:lang w:bidi="ar-SA"/>
          <w14:ligatures w14:val="standardContextual"/>
        </w:rPr>
      </w:pPr>
      <w:hyperlink w:anchor="_Toc178140620" w:history="1">
        <w:r w:rsidR="00C17BED" w:rsidRPr="009A041A">
          <w:rPr>
            <w:rStyle w:val="Hyperlink"/>
          </w:rPr>
          <w:t>4.2.3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End User - LUI (ESeu)</w:t>
        </w:r>
        <w:r w:rsidR="00C17BED">
          <w:rPr>
            <w:webHidden/>
          </w:rPr>
          <w:tab/>
        </w:r>
        <w:r w:rsidR="00C17BED">
          <w:rPr>
            <w:webHidden/>
          </w:rPr>
          <w:fldChar w:fldCharType="begin"/>
        </w:r>
        <w:r w:rsidR="00C17BED">
          <w:rPr>
            <w:webHidden/>
          </w:rPr>
          <w:instrText xml:space="preserve"> PAGEREF _Toc178140620 \h </w:instrText>
        </w:r>
        <w:r w:rsidR="00C17BED">
          <w:rPr>
            <w:webHidden/>
          </w:rPr>
        </w:r>
        <w:r w:rsidR="00C17BED">
          <w:rPr>
            <w:webHidden/>
          </w:rPr>
          <w:fldChar w:fldCharType="separate"/>
        </w:r>
        <w:r w:rsidR="00E46B0B">
          <w:rPr>
            <w:webHidden/>
          </w:rPr>
          <w:t>21</w:t>
        </w:r>
        <w:r w:rsidR="00C17BED">
          <w:rPr>
            <w:webHidden/>
          </w:rPr>
          <w:fldChar w:fldCharType="end"/>
        </w:r>
      </w:hyperlink>
    </w:p>
    <w:p w14:paraId="4F7927B1" w14:textId="25DAC3A7" w:rsidR="00C17BED" w:rsidRDefault="00000000">
      <w:pPr>
        <w:pStyle w:val="TOC3"/>
        <w:rPr>
          <w:rFonts w:asciiTheme="minorHAnsi" w:eastAsiaTheme="minorEastAsia" w:hAnsiTheme="minorHAnsi" w:cstheme="minorBidi"/>
          <w:kern w:val="2"/>
          <w:sz w:val="24"/>
          <w:lang w:bidi="ar-SA"/>
          <w14:ligatures w14:val="standardContextual"/>
        </w:rPr>
      </w:pPr>
      <w:hyperlink w:anchor="_Toc178140621" w:history="1">
        <w:r w:rsidR="00C17BED" w:rsidRPr="009A041A">
          <w:rPr>
            <w:rStyle w:val="Hyperlink"/>
          </w:rPr>
          <w:t>4.2.4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Operator – eUICC (ES6)</w:t>
        </w:r>
        <w:r w:rsidR="00C17BED">
          <w:rPr>
            <w:webHidden/>
          </w:rPr>
          <w:tab/>
        </w:r>
        <w:r w:rsidR="00C17BED">
          <w:rPr>
            <w:webHidden/>
          </w:rPr>
          <w:fldChar w:fldCharType="begin"/>
        </w:r>
        <w:r w:rsidR="00C17BED">
          <w:rPr>
            <w:webHidden/>
          </w:rPr>
          <w:instrText xml:space="preserve"> PAGEREF _Toc178140621 \h </w:instrText>
        </w:r>
        <w:r w:rsidR="00C17BED">
          <w:rPr>
            <w:webHidden/>
          </w:rPr>
        </w:r>
        <w:r w:rsidR="00C17BED">
          <w:rPr>
            <w:webHidden/>
          </w:rPr>
          <w:fldChar w:fldCharType="separate"/>
        </w:r>
        <w:r w:rsidR="00E46B0B">
          <w:rPr>
            <w:webHidden/>
          </w:rPr>
          <w:t>22</w:t>
        </w:r>
        <w:r w:rsidR="00C17BED">
          <w:rPr>
            <w:webHidden/>
          </w:rPr>
          <w:fldChar w:fldCharType="end"/>
        </w:r>
      </w:hyperlink>
    </w:p>
    <w:p w14:paraId="75F48CB6" w14:textId="4B3691EE" w:rsidR="00C17BED" w:rsidRDefault="00000000">
      <w:pPr>
        <w:pStyle w:val="TOC3"/>
        <w:rPr>
          <w:rFonts w:asciiTheme="minorHAnsi" w:eastAsiaTheme="minorEastAsia" w:hAnsiTheme="minorHAnsi" w:cstheme="minorBidi"/>
          <w:kern w:val="2"/>
          <w:sz w:val="24"/>
          <w:lang w:bidi="ar-SA"/>
          <w14:ligatures w14:val="standardContextual"/>
        </w:rPr>
      </w:pPr>
      <w:hyperlink w:anchor="_Toc178140622" w:history="1">
        <w:r w:rsidR="00C17BED" w:rsidRPr="009A041A">
          <w:rPr>
            <w:rStyle w:val="Hyperlink"/>
          </w:rPr>
          <w:t>4.2.5</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SM-DP+ – LPD (ES9+)</w:t>
        </w:r>
        <w:r w:rsidR="00C17BED">
          <w:rPr>
            <w:webHidden/>
          </w:rPr>
          <w:tab/>
        </w:r>
        <w:r w:rsidR="00C17BED">
          <w:rPr>
            <w:webHidden/>
          </w:rPr>
          <w:fldChar w:fldCharType="begin"/>
        </w:r>
        <w:r w:rsidR="00C17BED">
          <w:rPr>
            <w:webHidden/>
          </w:rPr>
          <w:instrText xml:space="preserve"> PAGEREF _Toc178140622 \h </w:instrText>
        </w:r>
        <w:r w:rsidR="00C17BED">
          <w:rPr>
            <w:webHidden/>
          </w:rPr>
        </w:r>
        <w:r w:rsidR="00C17BED">
          <w:rPr>
            <w:webHidden/>
          </w:rPr>
          <w:fldChar w:fldCharType="separate"/>
        </w:r>
        <w:r w:rsidR="00E46B0B">
          <w:rPr>
            <w:webHidden/>
          </w:rPr>
          <w:t>22</w:t>
        </w:r>
        <w:r w:rsidR="00C17BED">
          <w:rPr>
            <w:webHidden/>
          </w:rPr>
          <w:fldChar w:fldCharType="end"/>
        </w:r>
      </w:hyperlink>
    </w:p>
    <w:p w14:paraId="41C71309" w14:textId="34A28F3E" w:rsidR="00C17BED" w:rsidRDefault="00000000">
      <w:pPr>
        <w:pStyle w:val="TOC3"/>
        <w:rPr>
          <w:rFonts w:asciiTheme="minorHAnsi" w:eastAsiaTheme="minorEastAsia" w:hAnsiTheme="minorHAnsi" w:cstheme="minorBidi"/>
          <w:kern w:val="2"/>
          <w:sz w:val="24"/>
          <w:lang w:bidi="ar-SA"/>
          <w14:ligatures w14:val="standardContextual"/>
        </w:rPr>
      </w:pPr>
      <w:hyperlink w:anchor="_Toc178140623" w:history="1">
        <w:r w:rsidR="00C17BED" w:rsidRPr="009A041A">
          <w:rPr>
            <w:rStyle w:val="Hyperlink"/>
          </w:rPr>
          <w:t>4.2.6</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SM-DP+ – eUICC (ES8+)</w:t>
        </w:r>
        <w:r w:rsidR="00C17BED">
          <w:rPr>
            <w:webHidden/>
          </w:rPr>
          <w:tab/>
        </w:r>
        <w:r w:rsidR="00C17BED">
          <w:rPr>
            <w:webHidden/>
          </w:rPr>
          <w:fldChar w:fldCharType="begin"/>
        </w:r>
        <w:r w:rsidR="00C17BED">
          <w:rPr>
            <w:webHidden/>
          </w:rPr>
          <w:instrText xml:space="preserve"> PAGEREF _Toc178140623 \h </w:instrText>
        </w:r>
        <w:r w:rsidR="00C17BED">
          <w:rPr>
            <w:webHidden/>
          </w:rPr>
        </w:r>
        <w:r w:rsidR="00C17BED">
          <w:rPr>
            <w:webHidden/>
          </w:rPr>
          <w:fldChar w:fldCharType="separate"/>
        </w:r>
        <w:r w:rsidR="00E46B0B">
          <w:rPr>
            <w:webHidden/>
          </w:rPr>
          <w:t>22</w:t>
        </w:r>
        <w:r w:rsidR="00C17BED">
          <w:rPr>
            <w:webHidden/>
          </w:rPr>
          <w:fldChar w:fldCharType="end"/>
        </w:r>
      </w:hyperlink>
    </w:p>
    <w:p w14:paraId="0D320FEC" w14:textId="40A25FC3" w:rsidR="00C17BED" w:rsidRDefault="00000000">
      <w:pPr>
        <w:pStyle w:val="TOC3"/>
        <w:rPr>
          <w:rFonts w:asciiTheme="minorHAnsi" w:eastAsiaTheme="minorEastAsia" w:hAnsiTheme="minorHAnsi" w:cstheme="minorBidi"/>
          <w:kern w:val="2"/>
          <w:sz w:val="24"/>
          <w:lang w:bidi="ar-SA"/>
          <w14:ligatures w14:val="standardContextual"/>
        </w:rPr>
      </w:pPr>
      <w:hyperlink w:anchor="_Toc178140624" w:history="1">
        <w:r w:rsidR="00C17BED" w:rsidRPr="009A041A">
          <w:rPr>
            <w:rStyle w:val="Hyperlink"/>
            <w:lang w:val="de-DE"/>
          </w:rPr>
          <w:t>4.2.7</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lang w:val="de-DE"/>
          </w:rPr>
          <w:t>SM-DP+ – SM-DS (ES12)</w:t>
        </w:r>
        <w:r w:rsidR="00C17BED">
          <w:rPr>
            <w:webHidden/>
          </w:rPr>
          <w:tab/>
        </w:r>
        <w:r w:rsidR="00C17BED">
          <w:rPr>
            <w:webHidden/>
          </w:rPr>
          <w:fldChar w:fldCharType="begin"/>
        </w:r>
        <w:r w:rsidR="00C17BED">
          <w:rPr>
            <w:webHidden/>
          </w:rPr>
          <w:instrText xml:space="preserve"> PAGEREF _Toc178140624 \h </w:instrText>
        </w:r>
        <w:r w:rsidR="00C17BED">
          <w:rPr>
            <w:webHidden/>
          </w:rPr>
        </w:r>
        <w:r w:rsidR="00C17BED">
          <w:rPr>
            <w:webHidden/>
          </w:rPr>
          <w:fldChar w:fldCharType="separate"/>
        </w:r>
        <w:r w:rsidR="00E46B0B">
          <w:rPr>
            <w:webHidden/>
          </w:rPr>
          <w:t>22</w:t>
        </w:r>
        <w:r w:rsidR="00C17BED">
          <w:rPr>
            <w:webHidden/>
          </w:rPr>
          <w:fldChar w:fldCharType="end"/>
        </w:r>
      </w:hyperlink>
    </w:p>
    <w:p w14:paraId="5499876E" w14:textId="3A89D110" w:rsidR="00C17BED" w:rsidRDefault="00000000">
      <w:pPr>
        <w:pStyle w:val="TOC3"/>
        <w:rPr>
          <w:rFonts w:asciiTheme="minorHAnsi" w:eastAsiaTheme="minorEastAsia" w:hAnsiTheme="minorHAnsi" w:cstheme="minorBidi"/>
          <w:kern w:val="2"/>
          <w:sz w:val="24"/>
          <w:lang w:bidi="ar-SA"/>
          <w14:ligatures w14:val="standardContextual"/>
        </w:rPr>
      </w:pPr>
      <w:hyperlink w:anchor="_Toc178140625" w:history="1">
        <w:r w:rsidR="00C17BED" w:rsidRPr="009A041A">
          <w:rPr>
            <w:rStyle w:val="Hyperlink"/>
          </w:rPr>
          <w:t>4.2.8</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LDS – SM-DS (ES11)</w:t>
        </w:r>
        <w:r w:rsidR="00C17BED">
          <w:rPr>
            <w:webHidden/>
          </w:rPr>
          <w:tab/>
        </w:r>
        <w:r w:rsidR="00C17BED">
          <w:rPr>
            <w:webHidden/>
          </w:rPr>
          <w:fldChar w:fldCharType="begin"/>
        </w:r>
        <w:r w:rsidR="00C17BED">
          <w:rPr>
            <w:webHidden/>
          </w:rPr>
          <w:instrText xml:space="preserve"> PAGEREF _Toc178140625 \h </w:instrText>
        </w:r>
        <w:r w:rsidR="00C17BED">
          <w:rPr>
            <w:webHidden/>
          </w:rPr>
        </w:r>
        <w:r w:rsidR="00C17BED">
          <w:rPr>
            <w:webHidden/>
          </w:rPr>
          <w:fldChar w:fldCharType="separate"/>
        </w:r>
        <w:r w:rsidR="00E46B0B">
          <w:rPr>
            <w:webHidden/>
          </w:rPr>
          <w:t>22</w:t>
        </w:r>
        <w:r w:rsidR="00C17BED">
          <w:rPr>
            <w:webHidden/>
          </w:rPr>
          <w:fldChar w:fldCharType="end"/>
        </w:r>
      </w:hyperlink>
    </w:p>
    <w:p w14:paraId="20ED77BB" w14:textId="55C888A5" w:rsidR="00C17BED" w:rsidRDefault="00000000">
      <w:pPr>
        <w:pStyle w:val="TOC3"/>
        <w:rPr>
          <w:rFonts w:asciiTheme="minorHAnsi" w:eastAsiaTheme="minorEastAsia" w:hAnsiTheme="minorHAnsi" w:cstheme="minorBidi"/>
          <w:kern w:val="2"/>
          <w:sz w:val="24"/>
          <w:lang w:bidi="ar-SA"/>
          <w14:ligatures w14:val="standardContextual"/>
        </w:rPr>
      </w:pPr>
      <w:hyperlink w:anchor="_Toc178140626" w:history="1">
        <w:r w:rsidR="00C17BED" w:rsidRPr="009A041A">
          <w:rPr>
            <w:rStyle w:val="Hyperlink"/>
          </w:rPr>
          <w:t>4.2.9</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EUM – eUICC (ESeum)</w:t>
        </w:r>
        <w:r w:rsidR="00C17BED">
          <w:rPr>
            <w:webHidden/>
          </w:rPr>
          <w:tab/>
        </w:r>
        <w:r w:rsidR="00C17BED">
          <w:rPr>
            <w:webHidden/>
          </w:rPr>
          <w:fldChar w:fldCharType="begin"/>
        </w:r>
        <w:r w:rsidR="00C17BED">
          <w:rPr>
            <w:webHidden/>
          </w:rPr>
          <w:instrText xml:space="preserve"> PAGEREF _Toc178140626 \h </w:instrText>
        </w:r>
        <w:r w:rsidR="00C17BED">
          <w:rPr>
            <w:webHidden/>
          </w:rPr>
        </w:r>
        <w:r w:rsidR="00C17BED">
          <w:rPr>
            <w:webHidden/>
          </w:rPr>
          <w:fldChar w:fldCharType="separate"/>
        </w:r>
        <w:r w:rsidR="00E46B0B">
          <w:rPr>
            <w:webHidden/>
          </w:rPr>
          <w:t>22</w:t>
        </w:r>
        <w:r w:rsidR="00C17BED">
          <w:rPr>
            <w:webHidden/>
          </w:rPr>
          <w:fldChar w:fldCharType="end"/>
        </w:r>
      </w:hyperlink>
    </w:p>
    <w:p w14:paraId="51170292" w14:textId="69A66306" w:rsidR="00C17BED" w:rsidRDefault="00000000">
      <w:pPr>
        <w:pStyle w:val="TOC3"/>
        <w:rPr>
          <w:rFonts w:asciiTheme="minorHAnsi" w:eastAsiaTheme="minorEastAsia" w:hAnsiTheme="minorHAnsi" w:cstheme="minorBidi"/>
          <w:kern w:val="2"/>
          <w:sz w:val="24"/>
          <w:lang w:bidi="ar-SA"/>
          <w14:ligatures w14:val="standardContextual"/>
        </w:rPr>
      </w:pPr>
      <w:hyperlink w:anchor="_Toc178140627" w:history="1">
        <w:r w:rsidR="00C17BED" w:rsidRPr="009A041A">
          <w:rPr>
            <w:rStyle w:val="Hyperlink"/>
          </w:rPr>
          <w:t>4.2.10</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LDS – LPA Services (ES10a)</w:t>
        </w:r>
        <w:r w:rsidR="00C17BED">
          <w:rPr>
            <w:webHidden/>
          </w:rPr>
          <w:tab/>
        </w:r>
        <w:r w:rsidR="00C17BED">
          <w:rPr>
            <w:webHidden/>
          </w:rPr>
          <w:fldChar w:fldCharType="begin"/>
        </w:r>
        <w:r w:rsidR="00C17BED">
          <w:rPr>
            <w:webHidden/>
          </w:rPr>
          <w:instrText xml:space="preserve"> PAGEREF _Toc178140627 \h </w:instrText>
        </w:r>
        <w:r w:rsidR="00C17BED">
          <w:rPr>
            <w:webHidden/>
          </w:rPr>
        </w:r>
        <w:r w:rsidR="00C17BED">
          <w:rPr>
            <w:webHidden/>
          </w:rPr>
          <w:fldChar w:fldCharType="separate"/>
        </w:r>
        <w:r w:rsidR="00E46B0B">
          <w:rPr>
            <w:webHidden/>
          </w:rPr>
          <w:t>22</w:t>
        </w:r>
        <w:r w:rsidR="00C17BED">
          <w:rPr>
            <w:webHidden/>
          </w:rPr>
          <w:fldChar w:fldCharType="end"/>
        </w:r>
      </w:hyperlink>
    </w:p>
    <w:p w14:paraId="7ACA795F" w14:textId="2748E74D" w:rsidR="00C17BED" w:rsidRDefault="00000000">
      <w:pPr>
        <w:pStyle w:val="TOC3"/>
        <w:rPr>
          <w:rFonts w:asciiTheme="minorHAnsi" w:eastAsiaTheme="minorEastAsia" w:hAnsiTheme="minorHAnsi" w:cstheme="minorBidi"/>
          <w:kern w:val="2"/>
          <w:sz w:val="24"/>
          <w:lang w:bidi="ar-SA"/>
          <w14:ligatures w14:val="standardContextual"/>
        </w:rPr>
      </w:pPr>
      <w:hyperlink w:anchor="_Toc178140628" w:history="1">
        <w:r w:rsidR="00C17BED" w:rsidRPr="009A041A">
          <w:rPr>
            <w:rStyle w:val="Hyperlink"/>
          </w:rPr>
          <w:t>4.2.11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LPD – LPA Services (ES10b)</w:t>
        </w:r>
        <w:r w:rsidR="00C17BED">
          <w:rPr>
            <w:webHidden/>
          </w:rPr>
          <w:tab/>
        </w:r>
        <w:r w:rsidR="00C17BED">
          <w:rPr>
            <w:webHidden/>
          </w:rPr>
          <w:fldChar w:fldCharType="begin"/>
        </w:r>
        <w:r w:rsidR="00C17BED">
          <w:rPr>
            <w:webHidden/>
          </w:rPr>
          <w:instrText xml:space="preserve"> PAGEREF _Toc178140628 \h </w:instrText>
        </w:r>
        <w:r w:rsidR="00C17BED">
          <w:rPr>
            <w:webHidden/>
          </w:rPr>
        </w:r>
        <w:r w:rsidR="00C17BED">
          <w:rPr>
            <w:webHidden/>
          </w:rPr>
          <w:fldChar w:fldCharType="separate"/>
        </w:r>
        <w:r w:rsidR="00E46B0B">
          <w:rPr>
            <w:webHidden/>
          </w:rPr>
          <w:t>22</w:t>
        </w:r>
        <w:r w:rsidR="00C17BED">
          <w:rPr>
            <w:webHidden/>
          </w:rPr>
          <w:fldChar w:fldCharType="end"/>
        </w:r>
      </w:hyperlink>
    </w:p>
    <w:p w14:paraId="449F25A7" w14:textId="12BC532E" w:rsidR="00C17BED" w:rsidRDefault="00000000">
      <w:pPr>
        <w:pStyle w:val="TOC3"/>
        <w:rPr>
          <w:rFonts w:asciiTheme="minorHAnsi" w:eastAsiaTheme="minorEastAsia" w:hAnsiTheme="minorHAnsi" w:cstheme="minorBidi"/>
          <w:kern w:val="2"/>
          <w:sz w:val="24"/>
          <w:lang w:bidi="ar-SA"/>
          <w14:ligatures w14:val="standardContextual"/>
        </w:rPr>
      </w:pPr>
      <w:hyperlink w:anchor="_Toc178140629" w:history="1">
        <w:r w:rsidR="00C17BED" w:rsidRPr="009A041A">
          <w:rPr>
            <w:rStyle w:val="Hyperlink"/>
          </w:rPr>
          <w:t>4.2.12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LUI – LPA Services (ES10c)</w:t>
        </w:r>
        <w:r w:rsidR="00C17BED">
          <w:rPr>
            <w:webHidden/>
          </w:rPr>
          <w:tab/>
        </w:r>
        <w:r w:rsidR="00C17BED">
          <w:rPr>
            <w:webHidden/>
          </w:rPr>
          <w:fldChar w:fldCharType="begin"/>
        </w:r>
        <w:r w:rsidR="00C17BED">
          <w:rPr>
            <w:webHidden/>
          </w:rPr>
          <w:instrText xml:space="preserve"> PAGEREF _Toc178140629 \h </w:instrText>
        </w:r>
        <w:r w:rsidR="00C17BED">
          <w:rPr>
            <w:webHidden/>
          </w:rPr>
        </w:r>
        <w:r w:rsidR="00C17BED">
          <w:rPr>
            <w:webHidden/>
          </w:rPr>
          <w:fldChar w:fldCharType="separate"/>
        </w:r>
        <w:r w:rsidR="00E46B0B">
          <w:rPr>
            <w:webHidden/>
          </w:rPr>
          <w:t>22</w:t>
        </w:r>
        <w:r w:rsidR="00C17BED">
          <w:rPr>
            <w:webHidden/>
          </w:rPr>
          <w:fldChar w:fldCharType="end"/>
        </w:r>
      </w:hyperlink>
    </w:p>
    <w:p w14:paraId="28744020" w14:textId="08E5E395" w:rsidR="00C17BED" w:rsidRDefault="00000000">
      <w:pPr>
        <w:pStyle w:val="TOC3"/>
        <w:rPr>
          <w:rFonts w:asciiTheme="minorHAnsi" w:eastAsiaTheme="minorEastAsia" w:hAnsiTheme="minorHAnsi" w:cstheme="minorBidi"/>
          <w:kern w:val="2"/>
          <w:sz w:val="24"/>
          <w:lang w:bidi="ar-SA"/>
          <w14:ligatures w14:val="standardContextual"/>
        </w:rPr>
      </w:pPr>
      <w:hyperlink w:anchor="_Toc178140630" w:history="1">
        <w:r w:rsidR="00C17BED" w:rsidRPr="009A041A">
          <w:rPr>
            <w:rStyle w:val="Hyperlink"/>
            <w:lang w:val="de-DE"/>
          </w:rPr>
          <w:t>4.2.13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lang w:val="de-DE"/>
          </w:rPr>
          <w:t>SM-DS – SM-DS (ES15)</w:t>
        </w:r>
        <w:r w:rsidR="00C17BED">
          <w:rPr>
            <w:webHidden/>
          </w:rPr>
          <w:tab/>
        </w:r>
        <w:r w:rsidR="00C17BED">
          <w:rPr>
            <w:webHidden/>
          </w:rPr>
          <w:fldChar w:fldCharType="begin"/>
        </w:r>
        <w:r w:rsidR="00C17BED">
          <w:rPr>
            <w:webHidden/>
          </w:rPr>
          <w:instrText xml:space="preserve"> PAGEREF _Toc178140630 \h </w:instrText>
        </w:r>
        <w:r w:rsidR="00C17BED">
          <w:rPr>
            <w:webHidden/>
          </w:rPr>
        </w:r>
        <w:r w:rsidR="00C17BED">
          <w:rPr>
            <w:webHidden/>
          </w:rPr>
          <w:fldChar w:fldCharType="separate"/>
        </w:r>
        <w:r w:rsidR="00E46B0B">
          <w:rPr>
            <w:webHidden/>
          </w:rPr>
          <w:t>23</w:t>
        </w:r>
        <w:r w:rsidR="00C17BED">
          <w:rPr>
            <w:webHidden/>
          </w:rPr>
          <w:fldChar w:fldCharType="end"/>
        </w:r>
      </w:hyperlink>
    </w:p>
    <w:p w14:paraId="0ECCD7E8" w14:textId="3DC11DAD" w:rsidR="00C17BED" w:rsidRDefault="00000000">
      <w:pPr>
        <w:pStyle w:val="TOC3"/>
        <w:rPr>
          <w:rFonts w:asciiTheme="minorHAnsi" w:eastAsiaTheme="minorEastAsia" w:hAnsiTheme="minorHAnsi" w:cstheme="minorBidi"/>
          <w:kern w:val="2"/>
          <w:sz w:val="24"/>
          <w:lang w:bidi="ar-SA"/>
          <w14:ligatures w14:val="standardContextual"/>
        </w:rPr>
      </w:pPr>
      <w:hyperlink w:anchor="_Toc178140631" w:history="1">
        <w:r w:rsidR="00C17BED" w:rsidRPr="009A041A">
          <w:rPr>
            <w:rStyle w:val="Hyperlink"/>
          </w:rPr>
          <w:t>4.2.14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Device – SM-DP+ (Established Connection)</w:t>
        </w:r>
        <w:r w:rsidR="00C17BED">
          <w:rPr>
            <w:webHidden/>
          </w:rPr>
          <w:tab/>
        </w:r>
        <w:r w:rsidR="00C17BED">
          <w:rPr>
            <w:webHidden/>
          </w:rPr>
          <w:fldChar w:fldCharType="begin"/>
        </w:r>
        <w:r w:rsidR="00C17BED">
          <w:rPr>
            <w:webHidden/>
          </w:rPr>
          <w:instrText xml:space="preserve"> PAGEREF _Toc178140631 \h </w:instrText>
        </w:r>
        <w:r w:rsidR="00C17BED">
          <w:rPr>
            <w:webHidden/>
          </w:rPr>
        </w:r>
        <w:r w:rsidR="00C17BED">
          <w:rPr>
            <w:webHidden/>
          </w:rPr>
          <w:fldChar w:fldCharType="separate"/>
        </w:r>
        <w:r w:rsidR="00E46B0B">
          <w:rPr>
            <w:webHidden/>
          </w:rPr>
          <w:t>23</w:t>
        </w:r>
        <w:r w:rsidR="00C17BED">
          <w:rPr>
            <w:webHidden/>
          </w:rPr>
          <w:fldChar w:fldCharType="end"/>
        </w:r>
      </w:hyperlink>
    </w:p>
    <w:p w14:paraId="63838F4F" w14:textId="6C61DC55" w:rsidR="00C17BED" w:rsidRDefault="00000000">
      <w:pPr>
        <w:pStyle w:val="TOC3"/>
        <w:rPr>
          <w:rFonts w:asciiTheme="minorHAnsi" w:eastAsiaTheme="minorEastAsia" w:hAnsiTheme="minorHAnsi" w:cstheme="minorBidi"/>
          <w:kern w:val="2"/>
          <w:sz w:val="24"/>
          <w:lang w:bidi="ar-SA"/>
          <w14:ligatures w14:val="standardContextual"/>
        </w:rPr>
      </w:pPr>
      <w:hyperlink w:anchor="_Toc178140632" w:history="1">
        <w:r w:rsidR="00C17BED" w:rsidRPr="009A041A">
          <w:rPr>
            <w:rStyle w:val="Hyperlink"/>
          </w:rPr>
          <w:t>4.2.15</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General Interface Requirements</w:t>
        </w:r>
        <w:r w:rsidR="00C17BED">
          <w:rPr>
            <w:webHidden/>
          </w:rPr>
          <w:tab/>
        </w:r>
        <w:r w:rsidR="00C17BED">
          <w:rPr>
            <w:webHidden/>
          </w:rPr>
          <w:fldChar w:fldCharType="begin"/>
        </w:r>
        <w:r w:rsidR="00C17BED">
          <w:rPr>
            <w:webHidden/>
          </w:rPr>
          <w:instrText xml:space="preserve"> PAGEREF _Toc178140632 \h </w:instrText>
        </w:r>
        <w:r w:rsidR="00C17BED">
          <w:rPr>
            <w:webHidden/>
          </w:rPr>
        </w:r>
        <w:r w:rsidR="00C17BED">
          <w:rPr>
            <w:webHidden/>
          </w:rPr>
          <w:fldChar w:fldCharType="separate"/>
        </w:r>
        <w:r w:rsidR="00E46B0B">
          <w:rPr>
            <w:webHidden/>
          </w:rPr>
          <w:t>23</w:t>
        </w:r>
        <w:r w:rsidR="00C17BED">
          <w:rPr>
            <w:webHidden/>
          </w:rPr>
          <w:fldChar w:fldCharType="end"/>
        </w:r>
      </w:hyperlink>
    </w:p>
    <w:p w14:paraId="491DB419" w14:textId="3CA05717" w:rsidR="00C17BED" w:rsidRDefault="00000000">
      <w:pPr>
        <w:pStyle w:val="TOC2"/>
        <w:rPr>
          <w:rFonts w:asciiTheme="minorHAnsi" w:eastAsiaTheme="minorEastAsia" w:hAnsiTheme="minorHAnsi" w:cstheme="minorBidi"/>
          <w:kern w:val="2"/>
          <w:sz w:val="24"/>
          <w:lang w:bidi="ar-SA"/>
          <w14:ligatures w14:val="standardContextual"/>
        </w:rPr>
      </w:pPr>
      <w:hyperlink w:anchor="_Toc178140633" w:history="1">
        <w:r w:rsidR="00C17BED" w:rsidRPr="009A041A">
          <w:rPr>
            <w:rStyle w:val="Hyperlink"/>
          </w:rPr>
          <w:t>4.3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eUICC Requirements</w:t>
        </w:r>
        <w:r w:rsidR="00C17BED">
          <w:rPr>
            <w:webHidden/>
          </w:rPr>
          <w:tab/>
        </w:r>
        <w:r w:rsidR="00C17BED">
          <w:rPr>
            <w:webHidden/>
          </w:rPr>
          <w:fldChar w:fldCharType="begin"/>
        </w:r>
        <w:r w:rsidR="00C17BED">
          <w:rPr>
            <w:webHidden/>
          </w:rPr>
          <w:instrText xml:space="preserve"> PAGEREF _Toc178140633 \h </w:instrText>
        </w:r>
        <w:r w:rsidR="00C17BED">
          <w:rPr>
            <w:webHidden/>
          </w:rPr>
        </w:r>
        <w:r w:rsidR="00C17BED">
          <w:rPr>
            <w:webHidden/>
          </w:rPr>
          <w:fldChar w:fldCharType="separate"/>
        </w:r>
        <w:r w:rsidR="00E46B0B">
          <w:rPr>
            <w:webHidden/>
          </w:rPr>
          <w:t>24</w:t>
        </w:r>
        <w:r w:rsidR="00C17BED">
          <w:rPr>
            <w:webHidden/>
          </w:rPr>
          <w:fldChar w:fldCharType="end"/>
        </w:r>
      </w:hyperlink>
    </w:p>
    <w:p w14:paraId="1392FA3A" w14:textId="3E0E2A4F" w:rsidR="00C17BED" w:rsidRDefault="00000000">
      <w:pPr>
        <w:pStyle w:val="TOC2"/>
        <w:rPr>
          <w:rFonts w:asciiTheme="minorHAnsi" w:eastAsiaTheme="minorEastAsia" w:hAnsiTheme="minorHAnsi" w:cstheme="minorBidi"/>
          <w:kern w:val="2"/>
          <w:sz w:val="24"/>
          <w:lang w:bidi="ar-SA"/>
          <w14:ligatures w14:val="standardContextual"/>
        </w:rPr>
      </w:pPr>
      <w:hyperlink w:anchor="_Toc178140634" w:history="1">
        <w:r w:rsidR="00C17BED" w:rsidRPr="009A041A">
          <w:rPr>
            <w:rStyle w:val="Hyperlink"/>
          </w:rPr>
          <w:t>4.4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eUICC Eligibility Check</w:t>
        </w:r>
        <w:r w:rsidR="00C17BED">
          <w:rPr>
            <w:webHidden/>
          </w:rPr>
          <w:tab/>
        </w:r>
        <w:r w:rsidR="00C17BED">
          <w:rPr>
            <w:webHidden/>
          </w:rPr>
          <w:fldChar w:fldCharType="begin"/>
        </w:r>
        <w:r w:rsidR="00C17BED">
          <w:rPr>
            <w:webHidden/>
          </w:rPr>
          <w:instrText xml:space="preserve"> PAGEREF _Toc178140634 \h </w:instrText>
        </w:r>
        <w:r w:rsidR="00C17BED">
          <w:rPr>
            <w:webHidden/>
          </w:rPr>
        </w:r>
        <w:r w:rsidR="00C17BED">
          <w:rPr>
            <w:webHidden/>
          </w:rPr>
          <w:fldChar w:fldCharType="separate"/>
        </w:r>
        <w:r w:rsidR="00E46B0B">
          <w:rPr>
            <w:webHidden/>
          </w:rPr>
          <w:t>27</w:t>
        </w:r>
        <w:r w:rsidR="00C17BED">
          <w:rPr>
            <w:webHidden/>
          </w:rPr>
          <w:fldChar w:fldCharType="end"/>
        </w:r>
      </w:hyperlink>
    </w:p>
    <w:p w14:paraId="08964011" w14:textId="21FB6291" w:rsidR="00C17BED" w:rsidRDefault="00000000">
      <w:pPr>
        <w:pStyle w:val="TOC3"/>
        <w:rPr>
          <w:rFonts w:asciiTheme="minorHAnsi" w:eastAsiaTheme="minorEastAsia" w:hAnsiTheme="minorHAnsi" w:cstheme="minorBidi"/>
          <w:kern w:val="2"/>
          <w:sz w:val="24"/>
          <w:lang w:bidi="ar-SA"/>
          <w14:ligatures w14:val="standardContextual"/>
        </w:rPr>
      </w:pPr>
      <w:hyperlink w:anchor="_Toc178140635" w:history="1">
        <w:r w:rsidR="00C17BED" w:rsidRPr="009A041A">
          <w:rPr>
            <w:rStyle w:val="Hyperlink"/>
          </w:rPr>
          <w:t>4.3.1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eUICC Eligibility Check Requirements</w:t>
        </w:r>
        <w:r w:rsidR="00C17BED">
          <w:rPr>
            <w:webHidden/>
          </w:rPr>
          <w:tab/>
        </w:r>
        <w:r w:rsidR="00C17BED">
          <w:rPr>
            <w:webHidden/>
          </w:rPr>
          <w:fldChar w:fldCharType="begin"/>
        </w:r>
        <w:r w:rsidR="00C17BED">
          <w:rPr>
            <w:webHidden/>
          </w:rPr>
          <w:instrText xml:space="preserve"> PAGEREF _Toc178140635 \h </w:instrText>
        </w:r>
        <w:r w:rsidR="00C17BED">
          <w:rPr>
            <w:webHidden/>
          </w:rPr>
        </w:r>
        <w:r w:rsidR="00C17BED">
          <w:rPr>
            <w:webHidden/>
          </w:rPr>
          <w:fldChar w:fldCharType="separate"/>
        </w:r>
        <w:r w:rsidR="00E46B0B">
          <w:rPr>
            <w:webHidden/>
          </w:rPr>
          <w:t>27</w:t>
        </w:r>
        <w:r w:rsidR="00C17BED">
          <w:rPr>
            <w:webHidden/>
          </w:rPr>
          <w:fldChar w:fldCharType="end"/>
        </w:r>
      </w:hyperlink>
    </w:p>
    <w:p w14:paraId="07247A1C" w14:textId="767A53A6" w:rsidR="00C17BED" w:rsidRDefault="00000000">
      <w:pPr>
        <w:pStyle w:val="TOC2"/>
        <w:rPr>
          <w:rFonts w:asciiTheme="minorHAnsi" w:eastAsiaTheme="minorEastAsia" w:hAnsiTheme="minorHAnsi" w:cstheme="minorBidi"/>
          <w:kern w:val="2"/>
          <w:sz w:val="24"/>
          <w:lang w:bidi="ar-SA"/>
          <w14:ligatures w14:val="standardContextual"/>
        </w:rPr>
      </w:pPr>
      <w:hyperlink w:anchor="_Toc178140636" w:history="1">
        <w:r w:rsidR="00C17BED" w:rsidRPr="009A041A">
          <w:rPr>
            <w:rStyle w:val="Hyperlink"/>
            <w:rFonts w:cs="Arial"/>
            <w:b/>
            <w:bCs/>
            <w:iCs/>
            <w:lang w:eastAsia="en-US"/>
          </w:rPr>
          <w:t>4.5</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Device Requirements</w:t>
        </w:r>
        <w:r w:rsidR="00C17BED">
          <w:rPr>
            <w:webHidden/>
          </w:rPr>
          <w:tab/>
        </w:r>
        <w:r w:rsidR="00C17BED">
          <w:rPr>
            <w:webHidden/>
          </w:rPr>
          <w:fldChar w:fldCharType="begin"/>
        </w:r>
        <w:r w:rsidR="00C17BED">
          <w:rPr>
            <w:webHidden/>
          </w:rPr>
          <w:instrText xml:space="preserve"> PAGEREF _Toc178140636 \h </w:instrText>
        </w:r>
        <w:r w:rsidR="00C17BED">
          <w:rPr>
            <w:webHidden/>
          </w:rPr>
        </w:r>
        <w:r w:rsidR="00C17BED">
          <w:rPr>
            <w:webHidden/>
          </w:rPr>
          <w:fldChar w:fldCharType="separate"/>
        </w:r>
        <w:r w:rsidR="00E46B0B">
          <w:rPr>
            <w:webHidden/>
          </w:rPr>
          <w:t>28</w:t>
        </w:r>
        <w:r w:rsidR="00C17BED">
          <w:rPr>
            <w:webHidden/>
          </w:rPr>
          <w:fldChar w:fldCharType="end"/>
        </w:r>
      </w:hyperlink>
    </w:p>
    <w:p w14:paraId="1D6D44EA" w14:textId="56897999" w:rsidR="00C17BED" w:rsidRDefault="00000000">
      <w:pPr>
        <w:pStyle w:val="TOC3"/>
        <w:rPr>
          <w:rFonts w:asciiTheme="minorHAnsi" w:eastAsiaTheme="minorEastAsia" w:hAnsiTheme="minorHAnsi" w:cstheme="minorBidi"/>
          <w:kern w:val="2"/>
          <w:sz w:val="24"/>
          <w:lang w:bidi="ar-SA"/>
          <w14:ligatures w14:val="standardContextual"/>
        </w:rPr>
      </w:pPr>
      <w:hyperlink w:anchor="_Toc178140637" w:history="1">
        <w:r w:rsidR="00C17BED" w:rsidRPr="009A041A">
          <w:rPr>
            <w:rStyle w:val="Hyperlink"/>
          </w:rPr>
          <w:t>4.5.1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Device Capability Requirements</w:t>
        </w:r>
        <w:r w:rsidR="00C17BED">
          <w:rPr>
            <w:webHidden/>
          </w:rPr>
          <w:tab/>
        </w:r>
        <w:r w:rsidR="00C17BED">
          <w:rPr>
            <w:webHidden/>
          </w:rPr>
          <w:fldChar w:fldCharType="begin"/>
        </w:r>
        <w:r w:rsidR="00C17BED">
          <w:rPr>
            <w:webHidden/>
          </w:rPr>
          <w:instrText xml:space="preserve"> PAGEREF _Toc178140637 \h </w:instrText>
        </w:r>
        <w:r w:rsidR="00C17BED">
          <w:rPr>
            <w:webHidden/>
          </w:rPr>
        </w:r>
        <w:r w:rsidR="00C17BED">
          <w:rPr>
            <w:webHidden/>
          </w:rPr>
          <w:fldChar w:fldCharType="separate"/>
        </w:r>
        <w:r w:rsidR="00E46B0B">
          <w:rPr>
            <w:webHidden/>
          </w:rPr>
          <w:t>29</w:t>
        </w:r>
        <w:r w:rsidR="00C17BED">
          <w:rPr>
            <w:webHidden/>
          </w:rPr>
          <w:fldChar w:fldCharType="end"/>
        </w:r>
      </w:hyperlink>
    </w:p>
    <w:p w14:paraId="03F97617" w14:textId="7E7DE64F" w:rsidR="00C17BED" w:rsidRDefault="00000000">
      <w:pPr>
        <w:pStyle w:val="TOC3"/>
        <w:rPr>
          <w:rFonts w:asciiTheme="minorHAnsi" w:eastAsiaTheme="minorEastAsia" w:hAnsiTheme="minorHAnsi" w:cstheme="minorBidi"/>
          <w:kern w:val="2"/>
          <w:sz w:val="24"/>
          <w:lang w:bidi="ar-SA"/>
          <w14:ligatures w14:val="standardContextual"/>
        </w:rPr>
      </w:pPr>
      <w:hyperlink w:anchor="_Toc178140638" w:history="1">
        <w:r w:rsidR="00C17BED" w:rsidRPr="009A041A">
          <w:rPr>
            <w:rStyle w:val="Hyperlink"/>
          </w:rPr>
          <w:t>4.5.2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Device with Integrated eUICC</w:t>
        </w:r>
        <w:r w:rsidR="00C17BED">
          <w:rPr>
            <w:webHidden/>
          </w:rPr>
          <w:tab/>
        </w:r>
        <w:r w:rsidR="00C17BED">
          <w:rPr>
            <w:webHidden/>
          </w:rPr>
          <w:fldChar w:fldCharType="begin"/>
        </w:r>
        <w:r w:rsidR="00C17BED">
          <w:rPr>
            <w:webHidden/>
          </w:rPr>
          <w:instrText xml:space="preserve"> PAGEREF _Toc178140638 \h </w:instrText>
        </w:r>
        <w:r w:rsidR="00C17BED">
          <w:rPr>
            <w:webHidden/>
          </w:rPr>
        </w:r>
        <w:r w:rsidR="00C17BED">
          <w:rPr>
            <w:webHidden/>
          </w:rPr>
          <w:fldChar w:fldCharType="separate"/>
        </w:r>
        <w:r w:rsidR="00E46B0B">
          <w:rPr>
            <w:webHidden/>
          </w:rPr>
          <w:t>29</w:t>
        </w:r>
        <w:r w:rsidR="00C17BED">
          <w:rPr>
            <w:webHidden/>
          </w:rPr>
          <w:fldChar w:fldCharType="end"/>
        </w:r>
      </w:hyperlink>
    </w:p>
    <w:p w14:paraId="143402DC" w14:textId="7DD223FE" w:rsidR="00C17BED" w:rsidRDefault="00000000">
      <w:pPr>
        <w:pStyle w:val="TOC2"/>
        <w:rPr>
          <w:rFonts w:asciiTheme="minorHAnsi" w:eastAsiaTheme="minorEastAsia" w:hAnsiTheme="minorHAnsi" w:cstheme="minorBidi"/>
          <w:kern w:val="2"/>
          <w:sz w:val="24"/>
          <w:lang w:bidi="ar-SA"/>
          <w14:ligatures w14:val="standardContextual"/>
        </w:rPr>
      </w:pPr>
      <w:hyperlink w:anchor="_Toc178140639" w:history="1">
        <w:r w:rsidR="00C17BED" w:rsidRPr="009A041A">
          <w:rPr>
            <w:rStyle w:val="Hyperlink"/>
            <w:rFonts w:cs="Arial"/>
            <w:b/>
            <w:bCs/>
            <w:iCs/>
            <w:lang w:eastAsia="en-US"/>
          </w:rPr>
          <w:t>4.6</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Device Initialisation</w:t>
        </w:r>
        <w:r w:rsidR="00C17BED">
          <w:rPr>
            <w:webHidden/>
          </w:rPr>
          <w:tab/>
        </w:r>
        <w:r w:rsidR="00C17BED">
          <w:rPr>
            <w:webHidden/>
          </w:rPr>
          <w:fldChar w:fldCharType="begin"/>
        </w:r>
        <w:r w:rsidR="00C17BED">
          <w:rPr>
            <w:webHidden/>
          </w:rPr>
          <w:instrText xml:space="preserve"> PAGEREF _Toc178140639 \h </w:instrText>
        </w:r>
        <w:r w:rsidR="00C17BED">
          <w:rPr>
            <w:webHidden/>
          </w:rPr>
        </w:r>
        <w:r w:rsidR="00C17BED">
          <w:rPr>
            <w:webHidden/>
          </w:rPr>
          <w:fldChar w:fldCharType="separate"/>
        </w:r>
        <w:r w:rsidR="00E46B0B">
          <w:rPr>
            <w:webHidden/>
          </w:rPr>
          <w:t>30</w:t>
        </w:r>
        <w:r w:rsidR="00C17BED">
          <w:rPr>
            <w:webHidden/>
          </w:rPr>
          <w:fldChar w:fldCharType="end"/>
        </w:r>
      </w:hyperlink>
    </w:p>
    <w:p w14:paraId="2A5E75BC" w14:textId="1C05C350" w:rsidR="00C17BED" w:rsidRDefault="00000000">
      <w:pPr>
        <w:pStyle w:val="TOC3"/>
        <w:rPr>
          <w:rFonts w:asciiTheme="minorHAnsi" w:eastAsiaTheme="minorEastAsia" w:hAnsiTheme="minorHAnsi" w:cstheme="minorBidi"/>
          <w:kern w:val="2"/>
          <w:sz w:val="24"/>
          <w:lang w:bidi="ar-SA"/>
          <w14:ligatures w14:val="standardContextual"/>
        </w:rPr>
      </w:pPr>
      <w:hyperlink w:anchor="_Toc178140640" w:history="1">
        <w:r w:rsidR="00C17BED" w:rsidRPr="009A041A">
          <w:rPr>
            <w:rStyle w:val="Hyperlink"/>
          </w:rPr>
          <w:t>4.6.1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Device Reset Requirements</w:t>
        </w:r>
        <w:r w:rsidR="00C17BED">
          <w:rPr>
            <w:webHidden/>
          </w:rPr>
          <w:tab/>
        </w:r>
        <w:r w:rsidR="00C17BED">
          <w:rPr>
            <w:webHidden/>
          </w:rPr>
          <w:fldChar w:fldCharType="begin"/>
        </w:r>
        <w:r w:rsidR="00C17BED">
          <w:rPr>
            <w:webHidden/>
          </w:rPr>
          <w:instrText xml:space="preserve"> PAGEREF _Toc178140640 \h </w:instrText>
        </w:r>
        <w:r w:rsidR="00C17BED">
          <w:rPr>
            <w:webHidden/>
          </w:rPr>
        </w:r>
        <w:r w:rsidR="00C17BED">
          <w:rPr>
            <w:webHidden/>
          </w:rPr>
          <w:fldChar w:fldCharType="separate"/>
        </w:r>
        <w:r w:rsidR="00E46B0B">
          <w:rPr>
            <w:webHidden/>
          </w:rPr>
          <w:t>30</w:t>
        </w:r>
        <w:r w:rsidR="00C17BED">
          <w:rPr>
            <w:webHidden/>
          </w:rPr>
          <w:fldChar w:fldCharType="end"/>
        </w:r>
      </w:hyperlink>
    </w:p>
    <w:p w14:paraId="04D76F8A" w14:textId="5F1D9A9F" w:rsidR="00C17BED" w:rsidRDefault="00000000">
      <w:pPr>
        <w:pStyle w:val="TOC3"/>
        <w:rPr>
          <w:rFonts w:asciiTheme="minorHAnsi" w:eastAsiaTheme="minorEastAsia" w:hAnsiTheme="minorHAnsi" w:cstheme="minorBidi"/>
          <w:kern w:val="2"/>
          <w:sz w:val="24"/>
          <w:lang w:bidi="ar-SA"/>
          <w14:ligatures w14:val="standardContextual"/>
        </w:rPr>
      </w:pPr>
      <w:hyperlink w:anchor="_Toc178140641" w:history="1">
        <w:r w:rsidR="00C17BED" w:rsidRPr="009A041A">
          <w:rPr>
            <w:rStyle w:val="Hyperlink"/>
          </w:rPr>
          <w:t>4.6.2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eUICC Memory Reset Requirements</w:t>
        </w:r>
        <w:r w:rsidR="00C17BED">
          <w:rPr>
            <w:webHidden/>
          </w:rPr>
          <w:tab/>
        </w:r>
        <w:r w:rsidR="00C17BED">
          <w:rPr>
            <w:webHidden/>
          </w:rPr>
          <w:fldChar w:fldCharType="begin"/>
        </w:r>
        <w:r w:rsidR="00C17BED">
          <w:rPr>
            <w:webHidden/>
          </w:rPr>
          <w:instrText xml:space="preserve"> PAGEREF _Toc178140641 \h </w:instrText>
        </w:r>
        <w:r w:rsidR="00C17BED">
          <w:rPr>
            <w:webHidden/>
          </w:rPr>
        </w:r>
        <w:r w:rsidR="00C17BED">
          <w:rPr>
            <w:webHidden/>
          </w:rPr>
          <w:fldChar w:fldCharType="separate"/>
        </w:r>
        <w:r w:rsidR="00E46B0B">
          <w:rPr>
            <w:webHidden/>
          </w:rPr>
          <w:t>30</w:t>
        </w:r>
        <w:r w:rsidR="00C17BED">
          <w:rPr>
            <w:webHidden/>
          </w:rPr>
          <w:fldChar w:fldCharType="end"/>
        </w:r>
      </w:hyperlink>
    </w:p>
    <w:p w14:paraId="57DEA420" w14:textId="593F9B2B" w:rsidR="00C17BED" w:rsidRDefault="00000000">
      <w:pPr>
        <w:pStyle w:val="TOC3"/>
        <w:rPr>
          <w:rFonts w:asciiTheme="minorHAnsi" w:eastAsiaTheme="minorEastAsia" w:hAnsiTheme="minorHAnsi" w:cstheme="minorBidi"/>
          <w:kern w:val="2"/>
          <w:sz w:val="24"/>
          <w:lang w:bidi="ar-SA"/>
          <w14:ligatures w14:val="standardContextual"/>
        </w:rPr>
      </w:pPr>
      <w:hyperlink w:anchor="_Toc178140642" w:history="1">
        <w:r w:rsidR="00C17BED" w:rsidRPr="009A041A">
          <w:rPr>
            <w:rStyle w:val="Hyperlink"/>
            <w:rFonts w:cs="Arial"/>
            <w:b/>
            <w:bCs/>
            <w:iCs/>
            <w:lang w:eastAsia="en-US"/>
          </w:rPr>
          <w:t>4.6.3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eUICC Test Memory Reset Requirements</w:t>
        </w:r>
        <w:r w:rsidR="00C17BED">
          <w:rPr>
            <w:webHidden/>
          </w:rPr>
          <w:tab/>
        </w:r>
        <w:r w:rsidR="00C17BED">
          <w:rPr>
            <w:webHidden/>
          </w:rPr>
          <w:fldChar w:fldCharType="begin"/>
        </w:r>
        <w:r w:rsidR="00C17BED">
          <w:rPr>
            <w:webHidden/>
          </w:rPr>
          <w:instrText xml:space="preserve"> PAGEREF _Toc178140642 \h </w:instrText>
        </w:r>
        <w:r w:rsidR="00C17BED">
          <w:rPr>
            <w:webHidden/>
          </w:rPr>
        </w:r>
        <w:r w:rsidR="00C17BED">
          <w:rPr>
            <w:webHidden/>
          </w:rPr>
          <w:fldChar w:fldCharType="separate"/>
        </w:r>
        <w:r w:rsidR="00E46B0B">
          <w:rPr>
            <w:webHidden/>
          </w:rPr>
          <w:t>30</w:t>
        </w:r>
        <w:r w:rsidR="00C17BED">
          <w:rPr>
            <w:webHidden/>
          </w:rPr>
          <w:fldChar w:fldCharType="end"/>
        </w:r>
      </w:hyperlink>
    </w:p>
    <w:p w14:paraId="134B32CC" w14:textId="7A943EB1" w:rsidR="00C17BED" w:rsidRDefault="00000000">
      <w:pPr>
        <w:pStyle w:val="TOC2"/>
        <w:rPr>
          <w:rFonts w:asciiTheme="minorHAnsi" w:eastAsiaTheme="minorEastAsia" w:hAnsiTheme="minorHAnsi" w:cstheme="minorBidi"/>
          <w:kern w:val="2"/>
          <w:sz w:val="24"/>
          <w:lang w:bidi="ar-SA"/>
          <w14:ligatures w14:val="standardContextual"/>
        </w:rPr>
      </w:pPr>
      <w:hyperlink w:anchor="_Toc178140643" w:history="1">
        <w:r w:rsidR="00C17BED" w:rsidRPr="009A041A">
          <w:rPr>
            <w:rStyle w:val="Hyperlink"/>
          </w:rPr>
          <w:t>4.7</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Profile Requirements</w:t>
        </w:r>
        <w:r w:rsidR="00C17BED">
          <w:rPr>
            <w:webHidden/>
          </w:rPr>
          <w:tab/>
        </w:r>
        <w:r w:rsidR="00C17BED">
          <w:rPr>
            <w:webHidden/>
          </w:rPr>
          <w:fldChar w:fldCharType="begin"/>
        </w:r>
        <w:r w:rsidR="00C17BED">
          <w:rPr>
            <w:webHidden/>
          </w:rPr>
          <w:instrText xml:space="preserve"> PAGEREF _Toc178140643 \h </w:instrText>
        </w:r>
        <w:r w:rsidR="00C17BED">
          <w:rPr>
            <w:webHidden/>
          </w:rPr>
        </w:r>
        <w:r w:rsidR="00C17BED">
          <w:rPr>
            <w:webHidden/>
          </w:rPr>
          <w:fldChar w:fldCharType="separate"/>
        </w:r>
        <w:r w:rsidR="00E46B0B">
          <w:rPr>
            <w:webHidden/>
          </w:rPr>
          <w:t>30</w:t>
        </w:r>
        <w:r w:rsidR="00C17BED">
          <w:rPr>
            <w:webHidden/>
          </w:rPr>
          <w:fldChar w:fldCharType="end"/>
        </w:r>
      </w:hyperlink>
    </w:p>
    <w:p w14:paraId="46E8876A" w14:textId="4908FCEB" w:rsidR="00C17BED" w:rsidRDefault="00000000">
      <w:pPr>
        <w:pStyle w:val="TOC3"/>
        <w:rPr>
          <w:rFonts w:asciiTheme="minorHAnsi" w:eastAsiaTheme="minorEastAsia" w:hAnsiTheme="minorHAnsi" w:cstheme="minorBidi"/>
          <w:kern w:val="2"/>
          <w:sz w:val="24"/>
          <w:lang w:bidi="ar-SA"/>
          <w14:ligatures w14:val="standardContextual"/>
        </w:rPr>
      </w:pPr>
      <w:hyperlink w:anchor="_Toc178140644" w:history="1">
        <w:r w:rsidR="00C17BED" w:rsidRPr="009A041A">
          <w:rPr>
            <w:rStyle w:val="Hyperlink"/>
          </w:rPr>
          <w:t>4.7.1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Test Profile Requirements</w:t>
        </w:r>
        <w:r w:rsidR="00C17BED">
          <w:rPr>
            <w:webHidden/>
          </w:rPr>
          <w:tab/>
        </w:r>
        <w:r w:rsidR="00C17BED">
          <w:rPr>
            <w:webHidden/>
          </w:rPr>
          <w:fldChar w:fldCharType="begin"/>
        </w:r>
        <w:r w:rsidR="00C17BED">
          <w:rPr>
            <w:webHidden/>
          </w:rPr>
          <w:instrText xml:space="preserve"> PAGEREF _Toc178140644 \h </w:instrText>
        </w:r>
        <w:r w:rsidR="00C17BED">
          <w:rPr>
            <w:webHidden/>
          </w:rPr>
        </w:r>
        <w:r w:rsidR="00C17BED">
          <w:rPr>
            <w:webHidden/>
          </w:rPr>
          <w:fldChar w:fldCharType="separate"/>
        </w:r>
        <w:r w:rsidR="00E46B0B">
          <w:rPr>
            <w:webHidden/>
          </w:rPr>
          <w:t>30</w:t>
        </w:r>
        <w:r w:rsidR="00C17BED">
          <w:rPr>
            <w:webHidden/>
          </w:rPr>
          <w:fldChar w:fldCharType="end"/>
        </w:r>
      </w:hyperlink>
    </w:p>
    <w:p w14:paraId="619FB609" w14:textId="1EB774EF" w:rsidR="00C17BED" w:rsidRDefault="00000000">
      <w:pPr>
        <w:pStyle w:val="TOC3"/>
        <w:rPr>
          <w:rFonts w:asciiTheme="minorHAnsi" w:eastAsiaTheme="minorEastAsia" w:hAnsiTheme="minorHAnsi" w:cstheme="minorBidi"/>
          <w:kern w:val="2"/>
          <w:sz w:val="24"/>
          <w:lang w:bidi="ar-SA"/>
          <w14:ligatures w14:val="standardContextual"/>
        </w:rPr>
      </w:pPr>
      <w:hyperlink w:anchor="_Toc178140645" w:history="1">
        <w:r w:rsidR="00C17BED" w:rsidRPr="009A041A">
          <w:rPr>
            <w:rStyle w:val="Hyperlink"/>
          </w:rPr>
          <w:t>4.7.2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Provisioning Profile Requirements</w:t>
        </w:r>
        <w:r w:rsidR="00C17BED">
          <w:rPr>
            <w:webHidden/>
          </w:rPr>
          <w:tab/>
        </w:r>
        <w:r w:rsidR="00C17BED">
          <w:rPr>
            <w:webHidden/>
          </w:rPr>
          <w:fldChar w:fldCharType="begin"/>
        </w:r>
        <w:r w:rsidR="00C17BED">
          <w:rPr>
            <w:webHidden/>
          </w:rPr>
          <w:instrText xml:space="preserve"> PAGEREF _Toc178140645 \h </w:instrText>
        </w:r>
        <w:r w:rsidR="00C17BED">
          <w:rPr>
            <w:webHidden/>
          </w:rPr>
        </w:r>
        <w:r w:rsidR="00C17BED">
          <w:rPr>
            <w:webHidden/>
          </w:rPr>
          <w:fldChar w:fldCharType="separate"/>
        </w:r>
        <w:r w:rsidR="00E46B0B">
          <w:rPr>
            <w:webHidden/>
          </w:rPr>
          <w:t>31</w:t>
        </w:r>
        <w:r w:rsidR="00C17BED">
          <w:rPr>
            <w:webHidden/>
          </w:rPr>
          <w:fldChar w:fldCharType="end"/>
        </w:r>
      </w:hyperlink>
    </w:p>
    <w:p w14:paraId="471770E1" w14:textId="4D797B8E" w:rsidR="00C17BED" w:rsidRDefault="00000000">
      <w:pPr>
        <w:pStyle w:val="TOC2"/>
        <w:rPr>
          <w:rFonts w:asciiTheme="minorHAnsi" w:eastAsiaTheme="minorEastAsia" w:hAnsiTheme="minorHAnsi" w:cstheme="minorBidi"/>
          <w:kern w:val="2"/>
          <w:sz w:val="24"/>
          <w:lang w:bidi="ar-SA"/>
          <w14:ligatures w14:val="standardContextual"/>
        </w:rPr>
      </w:pPr>
      <w:hyperlink w:anchor="_Toc178140646" w:history="1">
        <w:r w:rsidR="00C17BED" w:rsidRPr="009A041A">
          <w:rPr>
            <w:rStyle w:val="Hyperlink"/>
          </w:rPr>
          <w:t>4.8</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Profile Metadata Requirements</w:t>
        </w:r>
        <w:r w:rsidR="00C17BED">
          <w:rPr>
            <w:webHidden/>
          </w:rPr>
          <w:tab/>
        </w:r>
        <w:r w:rsidR="00C17BED">
          <w:rPr>
            <w:webHidden/>
          </w:rPr>
          <w:fldChar w:fldCharType="begin"/>
        </w:r>
        <w:r w:rsidR="00C17BED">
          <w:rPr>
            <w:webHidden/>
          </w:rPr>
          <w:instrText xml:space="preserve"> PAGEREF _Toc178140646 \h </w:instrText>
        </w:r>
        <w:r w:rsidR="00C17BED">
          <w:rPr>
            <w:webHidden/>
          </w:rPr>
        </w:r>
        <w:r w:rsidR="00C17BED">
          <w:rPr>
            <w:webHidden/>
          </w:rPr>
          <w:fldChar w:fldCharType="separate"/>
        </w:r>
        <w:r w:rsidR="00E46B0B">
          <w:rPr>
            <w:webHidden/>
          </w:rPr>
          <w:t>32</w:t>
        </w:r>
        <w:r w:rsidR="00C17BED">
          <w:rPr>
            <w:webHidden/>
          </w:rPr>
          <w:fldChar w:fldCharType="end"/>
        </w:r>
      </w:hyperlink>
    </w:p>
    <w:p w14:paraId="69523A02" w14:textId="4ECDCBF6" w:rsidR="00C17BED" w:rsidRDefault="00000000">
      <w:pPr>
        <w:pStyle w:val="TOC2"/>
        <w:rPr>
          <w:rFonts w:asciiTheme="minorHAnsi" w:eastAsiaTheme="minorEastAsia" w:hAnsiTheme="minorHAnsi" w:cstheme="minorBidi"/>
          <w:kern w:val="2"/>
          <w:sz w:val="24"/>
          <w:lang w:bidi="ar-SA"/>
          <w14:ligatures w14:val="standardContextual"/>
        </w:rPr>
      </w:pPr>
      <w:hyperlink w:anchor="_Toc178140647" w:history="1">
        <w:r w:rsidR="00C17BED" w:rsidRPr="009A041A">
          <w:rPr>
            <w:rStyle w:val="Hyperlink"/>
          </w:rPr>
          <w:t>4.9</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NFC Requirements</w:t>
        </w:r>
        <w:r w:rsidR="00C17BED">
          <w:rPr>
            <w:webHidden/>
          </w:rPr>
          <w:tab/>
        </w:r>
        <w:r w:rsidR="00C17BED">
          <w:rPr>
            <w:webHidden/>
          </w:rPr>
          <w:fldChar w:fldCharType="begin"/>
        </w:r>
        <w:r w:rsidR="00C17BED">
          <w:rPr>
            <w:webHidden/>
          </w:rPr>
          <w:instrText xml:space="preserve"> PAGEREF _Toc178140647 \h </w:instrText>
        </w:r>
        <w:r w:rsidR="00C17BED">
          <w:rPr>
            <w:webHidden/>
          </w:rPr>
        </w:r>
        <w:r w:rsidR="00C17BED">
          <w:rPr>
            <w:webHidden/>
          </w:rPr>
          <w:fldChar w:fldCharType="separate"/>
        </w:r>
        <w:r w:rsidR="00E46B0B">
          <w:rPr>
            <w:webHidden/>
          </w:rPr>
          <w:t>32</w:t>
        </w:r>
        <w:r w:rsidR="00C17BED">
          <w:rPr>
            <w:webHidden/>
          </w:rPr>
          <w:fldChar w:fldCharType="end"/>
        </w:r>
      </w:hyperlink>
    </w:p>
    <w:p w14:paraId="12884981" w14:textId="21C4554A" w:rsidR="00C17BED" w:rsidRDefault="00000000">
      <w:pPr>
        <w:pStyle w:val="TOC2"/>
        <w:rPr>
          <w:rFonts w:asciiTheme="minorHAnsi" w:eastAsiaTheme="minorEastAsia" w:hAnsiTheme="minorHAnsi" w:cstheme="minorBidi"/>
          <w:kern w:val="2"/>
          <w:sz w:val="24"/>
          <w:lang w:bidi="ar-SA"/>
          <w14:ligatures w14:val="standardContextual"/>
        </w:rPr>
      </w:pPr>
      <w:hyperlink w:anchor="_Toc178140648" w:history="1">
        <w:r w:rsidR="00C17BED" w:rsidRPr="009A041A">
          <w:rPr>
            <w:rStyle w:val="Hyperlink"/>
            <w:rFonts w:cs="Arial"/>
            <w:b/>
            <w:bCs/>
            <w:iCs/>
            <w:lang w:eastAsia="en-US"/>
          </w:rPr>
          <w:t>4.10</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Subscription Manager Data Preparation + (SM-DP+)</w:t>
        </w:r>
        <w:r w:rsidR="00C17BED">
          <w:rPr>
            <w:webHidden/>
          </w:rPr>
          <w:tab/>
        </w:r>
        <w:r w:rsidR="00C17BED">
          <w:rPr>
            <w:webHidden/>
          </w:rPr>
          <w:fldChar w:fldCharType="begin"/>
        </w:r>
        <w:r w:rsidR="00C17BED">
          <w:rPr>
            <w:webHidden/>
          </w:rPr>
          <w:instrText xml:space="preserve"> PAGEREF _Toc178140648 \h </w:instrText>
        </w:r>
        <w:r w:rsidR="00C17BED">
          <w:rPr>
            <w:webHidden/>
          </w:rPr>
        </w:r>
        <w:r w:rsidR="00C17BED">
          <w:rPr>
            <w:webHidden/>
          </w:rPr>
          <w:fldChar w:fldCharType="separate"/>
        </w:r>
        <w:r w:rsidR="00E46B0B">
          <w:rPr>
            <w:webHidden/>
          </w:rPr>
          <w:t>33</w:t>
        </w:r>
        <w:r w:rsidR="00C17BED">
          <w:rPr>
            <w:webHidden/>
          </w:rPr>
          <w:fldChar w:fldCharType="end"/>
        </w:r>
      </w:hyperlink>
    </w:p>
    <w:p w14:paraId="11788720" w14:textId="5D7A24E2" w:rsidR="00C17BED" w:rsidRDefault="00000000">
      <w:pPr>
        <w:pStyle w:val="TOC3"/>
        <w:rPr>
          <w:rFonts w:asciiTheme="minorHAnsi" w:eastAsiaTheme="minorEastAsia" w:hAnsiTheme="minorHAnsi" w:cstheme="minorBidi"/>
          <w:kern w:val="2"/>
          <w:sz w:val="24"/>
          <w:lang w:bidi="ar-SA"/>
          <w14:ligatures w14:val="standardContextual"/>
        </w:rPr>
      </w:pPr>
      <w:hyperlink w:anchor="_Toc178140649" w:history="1">
        <w:r w:rsidR="00C17BED" w:rsidRPr="009A041A">
          <w:rPr>
            <w:rStyle w:val="Hyperlink"/>
          </w:rPr>
          <w:t>4.10.1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SM-DP+ Overview</w:t>
        </w:r>
        <w:r w:rsidR="00C17BED">
          <w:rPr>
            <w:webHidden/>
          </w:rPr>
          <w:tab/>
        </w:r>
        <w:r w:rsidR="00C17BED">
          <w:rPr>
            <w:webHidden/>
          </w:rPr>
          <w:fldChar w:fldCharType="begin"/>
        </w:r>
        <w:r w:rsidR="00C17BED">
          <w:rPr>
            <w:webHidden/>
          </w:rPr>
          <w:instrText xml:space="preserve"> PAGEREF _Toc178140649 \h </w:instrText>
        </w:r>
        <w:r w:rsidR="00C17BED">
          <w:rPr>
            <w:webHidden/>
          </w:rPr>
        </w:r>
        <w:r w:rsidR="00C17BED">
          <w:rPr>
            <w:webHidden/>
          </w:rPr>
          <w:fldChar w:fldCharType="separate"/>
        </w:r>
        <w:r w:rsidR="00E46B0B">
          <w:rPr>
            <w:webHidden/>
          </w:rPr>
          <w:t>33</w:t>
        </w:r>
        <w:r w:rsidR="00C17BED">
          <w:rPr>
            <w:webHidden/>
          </w:rPr>
          <w:fldChar w:fldCharType="end"/>
        </w:r>
      </w:hyperlink>
    </w:p>
    <w:p w14:paraId="57E47F03" w14:textId="59EFD5A6" w:rsidR="00C17BED" w:rsidRDefault="00000000">
      <w:pPr>
        <w:pStyle w:val="TOC3"/>
        <w:rPr>
          <w:rFonts w:asciiTheme="minorHAnsi" w:eastAsiaTheme="minorEastAsia" w:hAnsiTheme="minorHAnsi" w:cstheme="minorBidi"/>
          <w:kern w:val="2"/>
          <w:sz w:val="24"/>
          <w:lang w:bidi="ar-SA"/>
          <w14:ligatures w14:val="standardContextual"/>
        </w:rPr>
      </w:pPr>
      <w:hyperlink w:anchor="_Toc178140650" w:history="1">
        <w:r w:rsidR="00C17BED" w:rsidRPr="009A041A">
          <w:rPr>
            <w:rStyle w:val="Hyperlink"/>
          </w:rPr>
          <w:t>4.10.2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SM-DP+ Requirements</w:t>
        </w:r>
        <w:r w:rsidR="00C17BED">
          <w:rPr>
            <w:webHidden/>
          </w:rPr>
          <w:tab/>
        </w:r>
        <w:r w:rsidR="00C17BED">
          <w:rPr>
            <w:webHidden/>
          </w:rPr>
          <w:fldChar w:fldCharType="begin"/>
        </w:r>
        <w:r w:rsidR="00C17BED">
          <w:rPr>
            <w:webHidden/>
          </w:rPr>
          <w:instrText xml:space="preserve"> PAGEREF _Toc178140650 \h </w:instrText>
        </w:r>
        <w:r w:rsidR="00C17BED">
          <w:rPr>
            <w:webHidden/>
          </w:rPr>
        </w:r>
        <w:r w:rsidR="00C17BED">
          <w:rPr>
            <w:webHidden/>
          </w:rPr>
          <w:fldChar w:fldCharType="separate"/>
        </w:r>
        <w:r w:rsidR="00E46B0B">
          <w:rPr>
            <w:webHidden/>
          </w:rPr>
          <w:t>34</w:t>
        </w:r>
        <w:r w:rsidR="00C17BED">
          <w:rPr>
            <w:webHidden/>
          </w:rPr>
          <w:fldChar w:fldCharType="end"/>
        </w:r>
      </w:hyperlink>
    </w:p>
    <w:p w14:paraId="73E96C41" w14:textId="2D4505D6" w:rsidR="00C17BED" w:rsidRDefault="00000000">
      <w:pPr>
        <w:pStyle w:val="TOC3"/>
        <w:rPr>
          <w:rFonts w:asciiTheme="minorHAnsi" w:eastAsiaTheme="minorEastAsia" w:hAnsiTheme="minorHAnsi" w:cstheme="minorBidi"/>
          <w:kern w:val="2"/>
          <w:sz w:val="24"/>
          <w:lang w:bidi="ar-SA"/>
          <w14:ligatures w14:val="standardContextual"/>
        </w:rPr>
      </w:pPr>
      <w:hyperlink w:anchor="_Toc178140651" w:history="1">
        <w:r w:rsidR="00C17BED" w:rsidRPr="009A041A">
          <w:rPr>
            <w:rStyle w:val="Hyperlink"/>
          </w:rPr>
          <w:t>4.10.3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Default SM-DP+ Address on the eUICC Requirements</w:t>
        </w:r>
        <w:r w:rsidR="00C17BED">
          <w:rPr>
            <w:webHidden/>
          </w:rPr>
          <w:tab/>
        </w:r>
        <w:r w:rsidR="00C17BED">
          <w:rPr>
            <w:webHidden/>
          </w:rPr>
          <w:fldChar w:fldCharType="begin"/>
        </w:r>
        <w:r w:rsidR="00C17BED">
          <w:rPr>
            <w:webHidden/>
          </w:rPr>
          <w:instrText xml:space="preserve"> PAGEREF _Toc178140651 \h </w:instrText>
        </w:r>
        <w:r w:rsidR="00C17BED">
          <w:rPr>
            <w:webHidden/>
          </w:rPr>
        </w:r>
        <w:r w:rsidR="00C17BED">
          <w:rPr>
            <w:webHidden/>
          </w:rPr>
          <w:fldChar w:fldCharType="separate"/>
        </w:r>
        <w:r w:rsidR="00E46B0B">
          <w:rPr>
            <w:webHidden/>
          </w:rPr>
          <w:t>37</w:t>
        </w:r>
        <w:r w:rsidR="00C17BED">
          <w:rPr>
            <w:webHidden/>
          </w:rPr>
          <w:fldChar w:fldCharType="end"/>
        </w:r>
      </w:hyperlink>
    </w:p>
    <w:p w14:paraId="5CEAF578" w14:textId="5B926757" w:rsidR="00C17BED" w:rsidRDefault="00000000">
      <w:pPr>
        <w:pStyle w:val="TOC2"/>
        <w:rPr>
          <w:rFonts w:asciiTheme="minorHAnsi" w:eastAsiaTheme="minorEastAsia" w:hAnsiTheme="minorHAnsi" w:cstheme="minorBidi"/>
          <w:kern w:val="2"/>
          <w:sz w:val="24"/>
          <w:lang w:bidi="ar-SA"/>
          <w14:ligatures w14:val="standardContextual"/>
        </w:rPr>
      </w:pPr>
      <w:hyperlink w:anchor="_Toc178140652" w:history="1">
        <w:r w:rsidR="00C17BED" w:rsidRPr="009A041A">
          <w:rPr>
            <w:rStyle w:val="Hyperlink"/>
          </w:rPr>
          <w:t>4.11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Local Profile Assistant (LPA)</w:t>
        </w:r>
        <w:r w:rsidR="00C17BED">
          <w:rPr>
            <w:webHidden/>
          </w:rPr>
          <w:tab/>
        </w:r>
        <w:r w:rsidR="00C17BED">
          <w:rPr>
            <w:webHidden/>
          </w:rPr>
          <w:fldChar w:fldCharType="begin"/>
        </w:r>
        <w:r w:rsidR="00C17BED">
          <w:rPr>
            <w:webHidden/>
          </w:rPr>
          <w:instrText xml:space="preserve"> PAGEREF _Toc178140652 \h </w:instrText>
        </w:r>
        <w:r w:rsidR="00C17BED">
          <w:rPr>
            <w:webHidden/>
          </w:rPr>
        </w:r>
        <w:r w:rsidR="00C17BED">
          <w:rPr>
            <w:webHidden/>
          </w:rPr>
          <w:fldChar w:fldCharType="separate"/>
        </w:r>
        <w:r w:rsidR="00E46B0B">
          <w:rPr>
            <w:webHidden/>
          </w:rPr>
          <w:t>38</w:t>
        </w:r>
        <w:r w:rsidR="00C17BED">
          <w:rPr>
            <w:webHidden/>
          </w:rPr>
          <w:fldChar w:fldCharType="end"/>
        </w:r>
      </w:hyperlink>
    </w:p>
    <w:p w14:paraId="3CD7E02D" w14:textId="22DB9E91" w:rsidR="00C17BED" w:rsidRDefault="00000000">
      <w:pPr>
        <w:pStyle w:val="TOC3"/>
        <w:rPr>
          <w:rFonts w:asciiTheme="minorHAnsi" w:eastAsiaTheme="minorEastAsia" w:hAnsiTheme="minorHAnsi" w:cstheme="minorBidi"/>
          <w:kern w:val="2"/>
          <w:sz w:val="24"/>
          <w:lang w:bidi="ar-SA"/>
          <w14:ligatures w14:val="standardContextual"/>
        </w:rPr>
      </w:pPr>
      <w:hyperlink w:anchor="_Toc178140653" w:history="1">
        <w:r w:rsidR="00C17BED" w:rsidRPr="009A041A">
          <w:rPr>
            <w:rStyle w:val="Hyperlink"/>
          </w:rPr>
          <w:t>4.11.1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LPA Overview</w:t>
        </w:r>
        <w:r w:rsidR="00C17BED">
          <w:rPr>
            <w:webHidden/>
          </w:rPr>
          <w:tab/>
        </w:r>
        <w:r w:rsidR="00C17BED">
          <w:rPr>
            <w:webHidden/>
          </w:rPr>
          <w:fldChar w:fldCharType="begin"/>
        </w:r>
        <w:r w:rsidR="00C17BED">
          <w:rPr>
            <w:webHidden/>
          </w:rPr>
          <w:instrText xml:space="preserve"> PAGEREF _Toc178140653 \h </w:instrText>
        </w:r>
        <w:r w:rsidR="00C17BED">
          <w:rPr>
            <w:webHidden/>
          </w:rPr>
        </w:r>
        <w:r w:rsidR="00C17BED">
          <w:rPr>
            <w:webHidden/>
          </w:rPr>
          <w:fldChar w:fldCharType="separate"/>
        </w:r>
        <w:r w:rsidR="00E46B0B">
          <w:rPr>
            <w:webHidden/>
          </w:rPr>
          <w:t>38</w:t>
        </w:r>
        <w:r w:rsidR="00C17BED">
          <w:rPr>
            <w:webHidden/>
          </w:rPr>
          <w:fldChar w:fldCharType="end"/>
        </w:r>
      </w:hyperlink>
    </w:p>
    <w:p w14:paraId="40BFE12F" w14:textId="7AA6C3AD" w:rsidR="00C17BED" w:rsidRDefault="00000000">
      <w:pPr>
        <w:pStyle w:val="TOC3"/>
        <w:rPr>
          <w:rFonts w:asciiTheme="minorHAnsi" w:eastAsiaTheme="minorEastAsia" w:hAnsiTheme="minorHAnsi" w:cstheme="minorBidi"/>
          <w:kern w:val="2"/>
          <w:sz w:val="24"/>
          <w:lang w:bidi="ar-SA"/>
          <w14:ligatures w14:val="standardContextual"/>
        </w:rPr>
      </w:pPr>
      <w:hyperlink w:anchor="_Toc178140654" w:history="1">
        <w:r w:rsidR="00C17BED" w:rsidRPr="009A041A">
          <w:rPr>
            <w:rStyle w:val="Hyperlink"/>
          </w:rPr>
          <w:t>4.11.2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Operational LPA Modes</w:t>
        </w:r>
        <w:r w:rsidR="00C17BED">
          <w:rPr>
            <w:webHidden/>
          </w:rPr>
          <w:tab/>
        </w:r>
        <w:r w:rsidR="00C17BED">
          <w:rPr>
            <w:webHidden/>
          </w:rPr>
          <w:fldChar w:fldCharType="begin"/>
        </w:r>
        <w:r w:rsidR="00C17BED">
          <w:rPr>
            <w:webHidden/>
          </w:rPr>
          <w:instrText xml:space="preserve"> PAGEREF _Toc178140654 \h </w:instrText>
        </w:r>
        <w:r w:rsidR="00C17BED">
          <w:rPr>
            <w:webHidden/>
          </w:rPr>
        </w:r>
        <w:r w:rsidR="00C17BED">
          <w:rPr>
            <w:webHidden/>
          </w:rPr>
          <w:fldChar w:fldCharType="separate"/>
        </w:r>
        <w:r w:rsidR="00E46B0B">
          <w:rPr>
            <w:webHidden/>
          </w:rPr>
          <w:t>39</w:t>
        </w:r>
        <w:r w:rsidR="00C17BED">
          <w:rPr>
            <w:webHidden/>
          </w:rPr>
          <w:fldChar w:fldCharType="end"/>
        </w:r>
      </w:hyperlink>
    </w:p>
    <w:p w14:paraId="1C2EA2D1" w14:textId="2718FA8A" w:rsidR="00C17BED" w:rsidRDefault="00000000">
      <w:pPr>
        <w:pStyle w:val="TOC4"/>
        <w:rPr>
          <w:rFonts w:asciiTheme="minorHAnsi" w:eastAsiaTheme="minorEastAsia" w:hAnsiTheme="minorHAnsi" w:cstheme="minorBidi"/>
          <w:kern w:val="2"/>
          <w:sz w:val="24"/>
          <w:lang w:bidi="ar-SA"/>
          <w14:ligatures w14:val="standardContextual"/>
        </w:rPr>
      </w:pPr>
      <w:hyperlink w:anchor="_Toc178140655" w:history="1">
        <w:r w:rsidR="00C17BED" w:rsidRPr="009A041A">
          <w:rPr>
            <w:rStyle w:val="Hyperlink"/>
          </w:rPr>
          <w:t>4.11.2.1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LPA in the eUICC</w:t>
        </w:r>
        <w:r w:rsidR="00C17BED">
          <w:rPr>
            <w:webHidden/>
          </w:rPr>
          <w:tab/>
        </w:r>
        <w:r w:rsidR="00C17BED">
          <w:rPr>
            <w:webHidden/>
          </w:rPr>
          <w:fldChar w:fldCharType="begin"/>
        </w:r>
        <w:r w:rsidR="00C17BED">
          <w:rPr>
            <w:webHidden/>
          </w:rPr>
          <w:instrText xml:space="preserve"> PAGEREF _Toc178140655 \h </w:instrText>
        </w:r>
        <w:r w:rsidR="00C17BED">
          <w:rPr>
            <w:webHidden/>
          </w:rPr>
        </w:r>
        <w:r w:rsidR="00C17BED">
          <w:rPr>
            <w:webHidden/>
          </w:rPr>
          <w:fldChar w:fldCharType="separate"/>
        </w:r>
        <w:r w:rsidR="00E46B0B">
          <w:rPr>
            <w:webHidden/>
          </w:rPr>
          <w:t>39</w:t>
        </w:r>
        <w:r w:rsidR="00C17BED">
          <w:rPr>
            <w:webHidden/>
          </w:rPr>
          <w:fldChar w:fldCharType="end"/>
        </w:r>
      </w:hyperlink>
    </w:p>
    <w:p w14:paraId="4428DE21" w14:textId="18F49E81" w:rsidR="00C17BED" w:rsidRDefault="00000000">
      <w:pPr>
        <w:pStyle w:val="TOC4"/>
        <w:rPr>
          <w:rFonts w:asciiTheme="minorHAnsi" w:eastAsiaTheme="minorEastAsia" w:hAnsiTheme="minorHAnsi" w:cstheme="minorBidi"/>
          <w:kern w:val="2"/>
          <w:sz w:val="24"/>
          <w:lang w:bidi="ar-SA"/>
          <w14:ligatures w14:val="standardContextual"/>
        </w:rPr>
      </w:pPr>
      <w:hyperlink w:anchor="_Toc178140656" w:history="1">
        <w:r w:rsidR="00C17BED" w:rsidRPr="009A041A">
          <w:rPr>
            <w:rStyle w:val="Hyperlink"/>
          </w:rPr>
          <w:t>4.11.2.2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LPA in the Device</w:t>
        </w:r>
        <w:r w:rsidR="00C17BED">
          <w:rPr>
            <w:webHidden/>
          </w:rPr>
          <w:tab/>
        </w:r>
        <w:r w:rsidR="00C17BED">
          <w:rPr>
            <w:webHidden/>
          </w:rPr>
          <w:fldChar w:fldCharType="begin"/>
        </w:r>
        <w:r w:rsidR="00C17BED">
          <w:rPr>
            <w:webHidden/>
          </w:rPr>
          <w:instrText xml:space="preserve"> PAGEREF _Toc178140656 \h </w:instrText>
        </w:r>
        <w:r w:rsidR="00C17BED">
          <w:rPr>
            <w:webHidden/>
          </w:rPr>
        </w:r>
        <w:r w:rsidR="00C17BED">
          <w:rPr>
            <w:webHidden/>
          </w:rPr>
          <w:fldChar w:fldCharType="separate"/>
        </w:r>
        <w:r w:rsidR="00E46B0B">
          <w:rPr>
            <w:webHidden/>
          </w:rPr>
          <w:t>40</w:t>
        </w:r>
        <w:r w:rsidR="00C17BED">
          <w:rPr>
            <w:webHidden/>
          </w:rPr>
          <w:fldChar w:fldCharType="end"/>
        </w:r>
      </w:hyperlink>
    </w:p>
    <w:p w14:paraId="6EDE6649" w14:textId="4A46A9E8" w:rsidR="00C17BED" w:rsidRDefault="00000000">
      <w:pPr>
        <w:pStyle w:val="TOC3"/>
        <w:rPr>
          <w:rFonts w:asciiTheme="minorHAnsi" w:eastAsiaTheme="minorEastAsia" w:hAnsiTheme="minorHAnsi" w:cstheme="minorBidi"/>
          <w:kern w:val="2"/>
          <w:sz w:val="24"/>
          <w:lang w:bidi="ar-SA"/>
          <w14:ligatures w14:val="standardContextual"/>
        </w:rPr>
      </w:pPr>
      <w:hyperlink w:anchor="_Toc178140657" w:history="1">
        <w:r w:rsidR="00C17BED" w:rsidRPr="009A041A">
          <w:rPr>
            <w:rStyle w:val="Hyperlink"/>
          </w:rPr>
          <w:t>4.11.3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LPA Requirements</w:t>
        </w:r>
        <w:r w:rsidR="00C17BED">
          <w:rPr>
            <w:webHidden/>
          </w:rPr>
          <w:tab/>
        </w:r>
        <w:r w:rsidR="00C17BED">
          <w:rPr>
            <w:webHidden/>
          </w:rPr>
          <w:fldChar w:fldCharType="begin"/>
        </w:r>
        <w:r w:rsidR="00C17BED">
          <w:rPr>
            <w:webHidden/>
          </w:rPr>
          <w:instrText xml:space="preserve"> PAGEREF _Toc178140657 \h </w:instrText>
        </w:r>
        <w:r w:rsidR="00C17BED">
          <w:rPr>
            <w:webHidden/>
          </w:rPr>
        </w:r>
        <w:r w:rsidR="00C17BED">
          <w:rPr>
            <w:webHidden/>
          </w:rPr>
          <w:fldChar w:fldCharType="separate"/>
        </w:r>
        <w:r w:rsidR="00E46B0B">
          <w:rPr>
            <w:webHidden/>
          </w:rPr>
          <w:t>41</w:t>
        </w:r>
        <w:r w:rsidR="00C17BED">
          <w:rPr>
            <w:webHidden/>
          </w:rPr>
          <w:fldChar w:fldCharType="end"/>
        </w:r>
      </w:hyperlink>
    </w:p>
    <w:p w14:paraId="6506F79A" w14:textId="1F4E16BB" w:rsidR="00C17BED" w:rsidRDefault="00000000">
      <w:pPr>
        <w:pStyle w:val="TOC3"/>
        <w:rPr>
          <w:rFonts w:asciiTheme="minorHAnsi" w:eastAsiaTheme="minorEastAsia" w:hAnsiTheme="minorHAnsi" w:cstheme="minorBidi"/>
          <w:kern w:val="2"/>
          <w:sz w:val="24"/>
          <w:lang w:bidi="ar-SA"/>
          <w14:ligatures w14:val="standardContextual"/>
        </w:rPr>
      </w:pPr>
      <w:hyperlink w:anchor="_Toc178140658" w:history="1">
        <w:r w:rsidR="00C17BED" w:rsidRPr="009A041A">
          <w:rPr>
            <w:rStyle w:val="Hyperlink"/>
          </w:rPr>
          <w:t>4.11.4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LDS Requirements</w:t>
        </w:r>
        <w:r w:rsidR="00C17BED">
          <w:rPr>
            <w:webHidden/>
          </w:rPr>
          <w:tab/>
        </w:r>
        <w:r w:rsidR="00C17BED">
          <w:rPr>
            <w:webHidden/>
          </w:rPr>
          <w:fldChar w:fldCharType="begin"/>
        </w:r>
        <w:r w:rsidR="00C17BED">
          <w:rPr>
            <w:webHidden/>
          </w:rPr>
          <w:instrText xml:space="preserve"> PAGEREF _Toc178140658 \h </w:instrText>
        </w:r>
        <w:r w:rsidR="00C17BED">
          <w:rPr>
            <w:webHidden/>
          </w:rPr>
        </w:r>
        <w:r w:rsidR="00C17BED">
          <w:rPr>
            <w:webHidden/>
          </w:rPr>
          <w:fldChar w:fldCharType="separate"/>
        </w:r>
        <w:r w:rsidR="00E46B0B">
          <w:rPr>
            <w:webHidden/>
          </w:rPr>
          <w:t>45</w:t>
        </w:r>
        <w:r w:rsidR="00C17BED">
          <w:rPr>
            <w:webHidden/>
          </w:rPr>
          <w:fldChar w:fldCharType="end"/>
        </w:r>
      </w:hyperlink>
    </w:p>
    <w:p w14:paraId="5755BD2A" w14:textId="2A9A356B" w:rsidR="00C17BED" w:rsidRDefault="00000000">
      <w:pPr>
        <w:pStyle w:val="TOC2"/>
        <w:rPr>
          <w:rFonts w:asciiTheme="minorHAnsi" w:eastAsiaTheme="minorEastAsia" w:hAnsiTheme="minorHAnsi" w:cstheme="minorBidi"/>
          <w:kern w:val="2"/>
          <w:sz w:val="24"/>
          <w:lang w:bidi="ar-SA"/>
          <w14:ligatures w14:val="standardContextual"/>
        </w:rPr>
      </w:pPr>
      <w:hyperlink w:anchor="_Toc178140659" w:history="1">
        <w:r w:rsidR="00C17BED" w:rsidRPr="009A041A">
          <w:rPr>
            <w:rStyle w:val="Hyperlink"/>
          </w:rPr>
          <w:t>4.12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Subscription Manager – Discovery Service (SM-DS)</w:t>
        </w:r>
        <w:r w:rsidR="00C17BED">
          <w:rPr>
            <w:webHidden/>
          </w:rPr>
          <w:tab/>
        </w:r>
        <w:r w:rsidR="00C17BED">
          <w:rPr>
            <w:webHidden/>
          </w:rPr>
          <w:fldChar w:fldCharType="begin"/>
        </w:r>
        <w:r w:rsidR="00C17BED">
          <w:rPr>
            <w:webHidden/>
          </w:rPr>
          <w:instrText xml:space="preserve"> PAGEREF _Toc178140659 \h </w:instrText>
        </w:r>
        <w:r w:rsidR="00C17BED">
          <w:rPr>
            <w:webHidden/>
          </w:rPr>
        </w:r>
        <w:r w:rsidR="00C17BED">
          <w:rPr>
            <w:webHidden/>
          </w:rPr>
          <w:fldChar w:fldCharType="separate"/>
        </w:r>
        <w:r w:rsidR="00E46B0B">
          <w:rPr>
            <w:webHidden/>
          </w:rPr>
          <w:t>45</w:t>
        </w:r>
        <w:r w:rsidR="00C17BED">
          <w:rPr>
            <w:webHidden/>
          </w:rPr>
          <w:fldChar w:fldCharType="end"/>
        </w:r>
      </w:hyperlink>
    </w:p>
    <w:p w14:paraId="0F46D585" w14:textId="14AED712" w:rsidR="00C17BED" w:rsidRDefault="00000000">
      <w:pPr>
        <w:pStyle w:val="TOC3"/>
        <w:rPr>
          <w:rFonts w:asciiTheme="minorHAnsi" w:eastAsiaTheme="minorEastAsia" w:hAnsiTheme="minorHAnsi" w:cstheme="minorBidi"/>
          <w:kern w:val="2"/>
          <w:sz w:val="24"/>
          <w:lang w:bidi="ar-SA"/>
          <w14:ligatures w14:val="standardContextual"/>
        </w:rPr>
      </w:pPr>
      <w:hyperlink w:anchor="_Toc178140660" w:history="1">
        <w:r w:rsidR="00C17BED" w:rsidRPr="009A041A">
          <w:rPr>
            <w:rStyle w:val="Hyperlink"/>
          </w:rPr>
          <w:t>4.12.1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SM-DS Overview</w:t>
        </w:r>
        <w:r w:rsidR="00C17BED">
          <w:rPr>
            <w:webHidden/>
          </w:rPr>
          <w:tab/>
        </w:r>
        <w:r w:rsidR="00C17BED">
          <w:rPr>
            <w:webHidden/>
          </w:rPr>
          <w:fldChar w:fldCharType="begin"/>
        </w:r>
        <w:r w:rsidR="00C17BED">
          <w:rPr>
            <w:webHidden/>
          </w:rPr>
          <w:instrText xml:space="preserve"> PAGEREF _Toc178140660 \h </w:instrText>
        </w:r>
        <w:r w:rsidR="00C17BED">
          <w:rPr>
            <w:webHidden/>
          </w:rPr>
        </w:r>
        <w:r w:rsidR="00C17BED">
          <w:rPr>
            <w:webHidden/>
          </w:rPr>
          <w:fldChar w:fldCharType="separate"/>
        </w:r>
        <w:r w:rsidR="00E46B0B">
          <w:rPr>
            <w:webHidden/>
          </w:rPr>
          <w:t>45</w:t>
        </w:r>
        <w:r w:rsidR="00C17BED">
          <w:rPr>
            <w:webHidden/>
          </w:rPr>
          <w:fldChar w:fldCharType="end"/>
        </w:r>
      </w:hyperlink>
    </w:p>
    <w:p w14:paraId="2B79F9F4" w14:textId="7307D0EB" w:rsidR="00C17BED" w:rsidRDefault="00000000">
      <w:pPr>
        <w:pStyle w:val="TOC3"/>
        <w:rPr>
          <w:rFonts w:asciiTheme="minorHAnsi" w:eastAsiaTheme="minorEastAsia" w:hAnsiTheme="minorHAnsi" w:cstheme="minorBidi"/>
          <w:kern w:val="2"/>
          <w:sz w:val="24"/>
          <w:lang w:bidi="ar-SA"/>
          <w14:ligatures w14:val="standardContextual"/>
        </w:rPr>
      </w:pPr>
      <w:hyperlink w:anchor="_Toc178140661" w:history="1">
        <w:r w:rsidR="00C17BED" w:rsidRPr="009A041A">
          <w:rPr>
            <w:rStyle w:val="Hyperlink"/>
          </w:rPr>
          <w:t>4.12.2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SM-DS Implementation</w:t>
        </w:r>
        <w:r w:rsidR="00C17BED">
          <w:rPr>
            <w:webHidden/>
          </w:rPr>
          <w:tab/>
        </w:r>
        <w:r w:rsidR="00C17BED">
          <w:rPr>
            <w:webHidden/>
          </w:rPr>
          <w:fldChar w:fldCharType="begin"/>
        </w:r>
        <w:r w:rsidR="00C17BED">
          <w:rPr>
            <w:webHidden/>
          </w:rPr>
          <w:instrText xml:space="preserve"> PAGEREF _Toc178140661 \h </w:instrText>
        </w:r>
        <w:r w:rsidR="00C17BED">
          <w:rPr>
            <w:webHidden/>
          </w:rPr>
        </w:r>
        <w:r w:rsidR="00C17BED">
          <w:rPr>
            <w:webHidden/>
          </w:rPr>
          <w:fldChar w:fldCharType="separate"/>
        </w:r>
        <w:r w:rsidR="00E46B0B">
          <w:rPr>
            <w:webHidden/>
          </w:rPr>
          <w:t>46</w:t>
        </w:r>
        <w:r w:rsidR="00C17BED">
          <w:rPr>
            <w:webHidden/>
          </w:rPr>
          <w:fldChar w:fldCharType="end"/>
        </w:r>
      </w:hyperlink>
    </w:p>
    <w:p w14:paraId="0176C6AF" w14:textId="657292F7" w:rsidR="00C17BED" w:rsidRDefault="00000000">
      <w:pPr>
        <w:pStyle w:val="TOC3"/>
        <w:rPr>
          <w:rFonts w:asciiTheme="minorHAnsi" w:eastAsiaTheme="minorEastAsia" w:hAnsiTheme="minorHAnsi" w:cstheme="minorBidi"/>
          <w:kern w:val="2"/>
          <w:sz w:val="24"/>
          <w:lang w:bidi="ar-SA"/>
          <w14:ligatures w14:val="standardContextual"/>
        </w:rPr>
      </w:pPr>
      <w:hyperlink w:anchor="_Toc178140662" w:history="1">
        <w:r w:rsidR="00C17BED" w:rsidRPr="009A041A">
          <w:rPr>
            <w:rStyle w:val="Hyperlink"/>
          </w:rPr>
          <w:t>4.12.3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SM-DS Implementation Guidelines</w:t>
        </w:r>
        <w:r w:rsidR="00C17BED">
          <w:rPr>
            <w:webHidden/>
          </w:rPr>
          <w:tab/>
        </w:r>
        <w:r w:rsidR="00C17BED">
          <w:rPr>
            <w:webHidden/>
          </w:rPr>
          <w:fldChar w:fldCharType="begin"/>
        </w:r>
        <w:r w:rsidR="00C17BED">
          <w:rPr>
            <w:webHidden/>
          </w:rPr>
          <w:instrText xml:space="preserve"> PAGEREF _Toc178140662 \h </w:instrText>
        </w:r>
        <w:r w:rsidR="00C17BED">
          <w:rPr>
            <w:webHidden/>
          </w:rPr>
        </w:r>
        <w:r w:rsidR="00C17BED">
          <w:rPr>
            <w:webHidden/>
          </w:rPr>
          <w:fldChar w:fldCharType="separate"/>
        </w:r>
        <w:r w:rsidR="00E46B0B">
          <w:rPr>
            <w:webHidden/>
          </w:rPr>
          <w:t>47</w:t>
        </w:r>
        <w:r w:rsidR="00C17BED">
          <w:rPr>
            <w:webHidden/>
          </w:rPr>
          <w:fldChar w:fldCharType="end"/>
        </w:r>
      </w:hyperlink>
    </w:p>
    <w:p w14:paraId="44B0CE2A" w14:textId="0E1FF9F7" w:rsidR="00C17BED" w:rsidRDefault="00000000">
      <w:pPr>
        <w:pStyle w:val="TOC3"/>
        <w:rPr>
          <w:rFonts w:asciiTheme="minorHAnsi" w:eastAsiaTheme="minorEastAsia" w:hAnsiTheme="minorHAnsi" w:cstheme="minorBidi"/>
          <w:kern w:val="2"/>
          <w:sz w:val="24"/>
          <w:lang w:bidi="ar-SA"/>
          <w14:ligatures w14:val="standardContextual"/>
        </w:rPr>
      </w:pPr>
      <w:hyperlink w:anchor="_Toc178140663" w:history="1">
        <w:r w:rsidR="00C17BED" w:rsidRPr="009A041A">
          <w:rPr>
            <w:rStyle w:val="Hyperlink"/>
          </w:rPr>
          <w:t>4.12.4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SM-DS functions</w:t>
        </w:r>
        <w:r w:rsidR="00C17BED">
          <w:rPr>
            <w:webHidden/>
          </w:rPr>
          <w:tab/>
        </w:r>
        <w:r w:rsidR="00C17BED">
          <w:rPr>
            <w:webHidden/>
          </w:rPr>
          <w:fldChar w:fldCharType="begin"/>
        </w:r>
        <w:r w:rsidR="00C17BED">
          <w:rPr>
            <w:webHidden/>
          </w:rPr>
          <w:instrText xml:space="preserve"> PAGEREF _Toc178140663 \h </w:instrText>
        </w:r>
        <w:r w:rsidR="00C17BED">
          <w:rPr>
            <w:webHidden/>
          </w:rPr>
        </w:r>
        <w:r w:rsidR="00C17BED">
          <w:rPr>
            <w:webHidden/>
          </w:rPr>
          <w:fldChar w:fldCharType="separate"/>
        </w:r>
        <w:r w:rsidR="00E46B0B">
          <w:rPr>
            <w:webHidden/>
          </w:rPr>
          <w:t>47</w:t>
        </w:r>
        <w:r w:rsidR="00C17BED">
          <w:rPr>
            <w:webHidden/>
          </w:rPr>
          <w:fldChar w:fldCharType="end"/>
        </w:r>
      </w:hyperlink>
    </w:p>
    <w:p w14:paraId="4DE1E9A4" w14:textId="5585C734" w:rsidR="00C17BED" w:rsidRDefault="00000000">
      <w:pPr>
        <w:pStyle w:val="TOC3"/>
        <w:rPr>
          <w:rFonts w:asciiTheme="minorHAnsi" w:eastAsiaTheme="minorEastAsia" w:hAnsiTheme="minorHAnsi" w:cstheme="minorBidi"/>
          <w:kern w:val="2"/>
          <w:sz w:val="24"/>
          <w:lang w:bidi="ar-SA"/>
          <w14:ligatures w14:val="standardContextual"/>
        </w:rPr>
      </w:pPr>
      <w:hyperlink w:anchor="_Toc178140664" w:history="1">
        <w:r w:rsidR="00C17BED" w:rsidRPr="009A041A">
          <w:rPr>
            <w:rStyle w:val="Hyperlink"/>
          </w:rPr>
          <w:t>4.12.5</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SM-DS Requirements</w:t>
        </w:r>
        <w:r w:rsidR="00C17BED">
          <w:rPr>
            <w:webHidden/>
          </w:rPr>
          <w:tab/>
        </w:r>
        <w:r w:rsidR="00C17BED">
          <w:rPr>
            <w:webHidden/>
          </w:rPr>
          <w:fldChar w:fldCharType="begin"/>
        </w:r>
        <w:r w:rsidR="00C17BED">
          <w:rPr>
            <w:webHidden/>
          </w:rPr>
          <w:instrText xml:space="preserve"> PAGEREF _Toc178140664 \h </w:instrText>
        </w:r>
        <w:r w:rsidR="00C17BED">
          <w:rPr>
            <w:webHidden/>
          </w:rPr>
        </w:r>
        <w:r w:rsidR="00C17BED">
          <w:rPr>
            <w:webHidden/>
          </w:rPr>
          <w:fldChar w:fldCharType="separate"/>
        </w:r>
        <w:r w:rsidR="00E46B0B">
          <w:rPr>
            <w:webHidden/>
          </w:rPr>
          <w:t>48</w:t>
        </w:r>
        <w:r w:rsidR="00C17BED">
          <w:rPr>
            <w:webHidden/>
          </w:rPr>
          <w:fldChar w:fldCharType="end"/>
        </w:r>
      </w:hyperlink>
    </w:p>
    <w:p w14:paraId="6ECD0959" w14:textId="64313366" w:rsidR="00C17BED" w:rsidRDefault="00000000">
      <w:pPr>
        <w:pStyle w:val="TOC3"/>
        <w:rPr>
          <w:rFonts w:asciiTheme="minorHAnsi" w:eastAsiaTheme="minorEastAsia" w:hAnsiTheme="minorHAnsi" w:cstheme="minorBidi"/>
          <w:kern w:val="2"/>
          <w:sz w:val="24"/>
          <w:lang w:bidi="ar-SA"/>
          <w14:ligatures w14:val="standardContextual"/>
        </w:rPr>
      </w:pPr>
      <w:hyperlink w:anchor="_Toc178140665" w:history="1">
        <w:r w:rsidR="00C17BED" w:rsidRPr="009A041A">
          <w:rPr>
            <w:rStyle w:val="Hyperlink"/>
          </w:rPr>
          <w:t>4.12.6</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Event Registration/Deletion Procedure</w:t>
        </w:r>
        <w:r w:rsidR="00C17BED">
          <w:rPr>
            <w:webHidden/>
          </w:rPr>
          <w:tab/>
        </w:r>
        <w:r w:rsidR="00C17BED">
          <w:rPr>
            <w:webHidden/>
          </w:rPr>
          <w:fldChar w:fldCharType="begin"/>
        </w:r>
        <w:r w:rsidR="00C17BED">
          <w:rPr>
            <w:webHidden/>
          </w:rPr>
          <w:instrText xml:space="preserve"> PAGEREF _Toc178140665 \h </w:instrText>
        </w:r>
        <w:r w:rsidR="00C17BED">
          <w:rPr>
            <w:webHidden/>
          </w:rPr>
        </w:r>
        <w:r w:rsidR="00C17BED">
          <w:rPr>
            <w:webHidden/>
          </w:rPr>
          <w:fldChar w:fldCharType="separate"/>
        </w:r>
        <w:r w:rsidR="00E46B0B">
          <w:rPr>
            <w:webHidden/>
          </w:rPr>
          <w:t>50</w:t>
        </w:r>
        <w:r w:rsidR="00C17BED">
          <w:rPr>
            <w:webHidden/>
          </w:rPr>
          <w:fldChar w:fldCharType="end"/>
        </w:r>
      </w:hyperlink>
    </w:p>
    <w:p w14:paraId="4AEC9431" w14:textId="2D6AB477" w:rsidR="00C17BED" w:rsidRDefault="00000000">
      <w:pPr>
        <w:pStyle w:val="TOC4"/>
        <w:rPr>
          <w:rFonts w:asciiTheme="minorHAnsi" w:eastAsiaTheme="minorEastAsia" w:hAnsiTheme="minorHAnsi" w:cstheme="minorBidi"/>
          <w:kern w:val="2"/>
          <w:sz w:val="24"/>
          <w:lang w:bidi="ar-SA"/>
          <w14:ligatures w14:val="standardContextual"/>
        </w:rPr>
      </w:pPr>
      <w:hyperlink w:anchor="_Toc178140666" w:history="1">
        <w:r w:rsidR="00C17BED" w:rsidRPr="009A041A">
          <w:rPr>
            <w:rStyle w:val="Hyperlink"/>
          </w:rPr>
          <w:t>4.12.6.1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Event Registration Procedure</w:t>
        </w:r>
        <w:r w:rsidR="00C17BED">
          <w:rPr>
            <w:webHidden/>
          </w:rPr>
          <w:tab/>
        </w:r>
        <w:r w:rsidR="00C17BED">
          <w:rPr>
            <w:webHidden/>
          </w:rPr>
          <w:fldChar w:fldCharType="begin"/>
        </w:r>
        <w:r w:rsidR="00C17BED">
          <w:rPr>
            <w:webHidden/>
          </w:rPr>
          <w:instrText xml:space="preserve"> PAGEREF _Toc178140666 \h </w:instrText>
        </w:r>
        <w:r w:rsidR="00C17BED">
          <w:rPr>
            <w:webHidden/>
          </w:rPr>
        </w:r>
        <w:r w:rsidR="00C17BED">
          <w:rPr>
            <w:webHidden/>
          </w:rPr>
          <w:fldChar w:fldCharType="separate"/>
        </w:r>
        <w:r w:rsidR="00E46B0B">
          <w:rPr>
            <w:webHidden/>
          </w:rPr>
          <w:t>50</w:t>
        </w:r>
        <w:r w:rsidR="00C17BED">
          <w:rPr>
            <w:webHidden/>
          </w:rPr>
          <w:fldChar w:fldCharType="end"/>
        </w:r>
      </w:hyperlink>
    </w:p>
    <w:p w14:paraId="70FDF530" w14:textId="3E22737D" w:rsidR="00C17BED" w:rsidRDefault="00000000">
      <w:pPr>
        <w:pStyle w:val="TOC4"/>
        <w:rPr>
          <w:rFonts w:asciiTheme="minorHAnsi" w:eastAsiaTheme="minorEastAsia" w:hAnsiTheme="minorHAnsi" w:cstheme="minorBidi"/>
          <w:kern w:val="2"/>
          <w:sz w:val="24"/>
          <w:lang w:bidi="ar-SA"/>
          <w14:ligatures w14:val="standardContextual"/>
        </w:rPr>
      </w:pPr>
      <w:hyperlink w:anchor="_Toc178140667" w:history="1">
        <w:r w:rsidR="00C17BED" w:rsidRPr="009A041A">
          <w:rPr>
            <w:rStyle w:val="Hyperlink"/>
          </w:rPr>
          <w:t>4.12.6.2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Event Deletion Procedure</w:t>
        </w:r>
        <w:r w:rsidR="00C17BED">
          <w:rPr>
            <w:webHidden/>
          </w:rPr>
          <w:tab/>
        </w:r>
        <w:r w:rsidR="00C17BED">
          <w:rPr>
            <w:webHidden/>
          </w:rPr>
          <w:fldChar w:fldCharType="begin"/>
        </w:r>
        <w:r w:rsidR="00C17BED">
          <w:rPr>
            <w:webHidden/>
          </w:rPr>
          <w:instrText xml:space="preserve"> PAGEREF _Toc178140667 \h </w:instrText>
        </w:r>
        <w:r w:rsidR="00C17BED">
          <w:rPr>
            <w:webHidden/>
          </w:rPr>
        </w:r>
        <w:r w:rsidR="00C17BED">
          <w:rPr>
            <w:webHidden/>
          </w:rPr>
          <w:fldChar w:fldCharType="separate"/>
        </w:r>
        <w:r w:rsidR="00E46B0B">
          <w:rPr>
            <w:webHidden/>
          </w:rPr>
          <w:t>51</w:t>
        </w:r>
        <w:r w:rsidR="00C17BED">
          <w:rPr>
            <w:webHidden/>
          </w:rPr>
          <w:fldChar w:fldCharType="end"/>
        </w:r>
      </w:hyperlink>
    </w:p>
    <w:p w14:paraId="59B42706" w14:textId="29DD5DB8" w:rsidR="00C17BED" w:rsidRDefault="00000000">
      <w:pPr>
        <w:pStyle w:val="TOC3"/>
        <w:rPr>
          <w:rFonts w:asciiTheme="minorHAnsi" w:eastAsiaTheme="minorEastAsia" w:hAnsiTheme="minorHAnsi" w:cstheme="minorBidi"/>
          <w:kern w:val="2"/>
          <w:sz w:val="24"/>
          <w:lang w:bidi="ar-SA"/>
          <w14:ligatures w14:val="standardContextual"/>
        </w:rPr>
      </w:pPr>
      <w:hyperlink w:anchor="_Toc178140668" w:history="1">
        <w:r w:rsidR="00C17BED" w:rsidRPr="009A041A">
          <w:rPr>
            <w:rStyle w:val="Hyperlink"/>
          </w:rPr>
          <w:t>4.12.7</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Discovery Request Procedure</w:t>
        </w:r>
        <w:r w:rsidR="00C17BED">
          <w:rPr>
            <w:webHidden/>
          </w:rPr>
          <w:tab/>
        </w:r>
        <w:r w:rsidR="00C17BED">
          <w:rPr>
            <w:webHidden/>
          </w:rPr>
          <w:fldChar w:fldCharType="begin"/>
        </w:r>
        <w:r w:rsidR="00C17BED">
          <w:rPr>
            <w:webHidden/>
          </w:rPr>
          <w:instrText xml:space="preserve"> PAGEREF _Toc178140668 \h </w:instrText>
        </w:r>
        <w:r w:rsidR="00C17BED">
          <w:rPr>
            <w:webHidden/>
          </w:rPr>
        </w:r>
        <w:r w:rsidR="00C17BED">
          <w:rPr>
            <w:webHidden/>
          </w:rPr>
          <w:fldChar w:fldCharType="separate"/>
        </w:r>
        <w:r w:rsidR="00E46B0B">
          <w:rPr>
            <w:webHidden/>
          </w:rPr>
          <w:t>51</w:t>
        </w:r>
        <w:r w:rsidR="00C17BED">
          <w:rPr>
            <w:webHidden/>
          </w:rPr>
          <w:fldChar w:fldCharType="end"/>
        </w:r>
      </w:hyperlink>
    </w:p>
    <w:p w14:paraId="6F4A034B" w14:textId="2444BB10" w:rsidR="00C17BED" w:rsidRDefault="00000000">
      <w:pPr>
        <w:pStyle w:val="TOC2"/>
        <w:rPr>
          <w:rFonts w:asciiTheme="minorHAnsi" w:eastAsiaTheme="minorEastAsia" w:hAnsiTheme="minorHAnsi" w:cstheme="minorBidi"/>
          <w:kern w:val="2"/>
          <w:sz w:val="24"/>
          <w:lang w:bidi="ar-SA"/>
          <w14:ligatures w14:val="standardContextual"/>
        </w:rPr>
      </w:pPr>
      <w:hyperlink w:anchor="_Toc178140669" w:history="1">
        <w:r w:rsidR="00C17BED" w:rsidRPr="009A041A">
          <w:rPr>
            <w:rStyle w:val="Hyperlink"/>
            <w:b/>
            <w:iCs/>
          </w:rPr>
          <w:t>4.13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b/>
            <w:lang w:eastAsia="de-DE"/>
          </w:rPr>
          <w:t>Profile Policy Management</w:t>
        </w:r>
        <w:r w:rsidR="00C17BED">
          <w:rPr>
            <w:webHidden/>
          </w:rPr>
          <w:tab/>
        </w:r>
        <w:r w:rsidR="00C17BED">
          <w:rPr>
            <w:webHidden/>
          </w:rPr>
          <w:fldChar w:fldCharType="begin"/>
        </w:r>
        <w:r w:rsidR="00C17BED">
          <w:rPr>
            <w:webHidden/>
          </w:rPr>
          <w:instrText xml:space="preserve"> PAGEREF _Toc178140669 \h </w:instrText>
        </w:r>
        <w:r w:rsidR="00C17BED">
          <w:rPr>
            <w:webHidden/>
          </w:rPr>
        </w:r>
        <w:r w:rsidR="00C17BED">
          <w:rPr>
            <w:webHidden/>
          </w:rPr>
          <w:fldChar w:fldCharType="separate"/>
        </w:r>
        <w:r w:rsidR="00E46B0B">
          <w:rPr>
            <w:webHidden/>
          </w:rPr>
          <w:t>52</w:t>
        </w:r>
        <w:r w:rsidR="00C17BED">
          <w:rPr>
            <w:webHidden/>
          </w:rPr>
          <w:fldChar w:fldCharType="end"/>
        </w:r>
      </w:hyperlink>
    </w:p>
    <w:p w14:paraId="056D4697" w14:textId="6F57969D" w:rsidR="00C17BED" w:rsidRDefault="00000000">
      <w:pPr>
        <w:pStyle w:val="TOC3"/>
        <w:rPr>
          <w:rFonts w:asciiTheme="minorHAnsi" w:eastAsiaTheme="minorEastAsia" w:hAnsiTheme="minorHAnsi" w:cstheme="minorBidi"/>
          <w:kern w:val="2"/>
          <w:sz w:val="24"/>
          <w:lang w:bidi="ar-SA"/>
          <w14:ligatures w14:val="standardContextual"/>
        </w:rPr>
      </w:pPr>
      <w:hyperlink w:anchor="_Toc178140670" w:history="1">
        <w:r w:rsidR="00C17BED" w:rsidRPr="009A041A">
          <w:rPr>
            <w:rStyle w:val="Hyperlink"/>
          </w:rPr>
          <w:t>4.13.1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Introduction</w:t>
        </w:r>
        <w:r w:rsidR="00C17BED">
          <w:rPr>
            <w:webHidden/>
          </w:rPr>
          <w:tab/>
        </w:r>
        <w:r w:rsidR="00C17BED">
          <w:rPr>
            <w:webHidden/>
          </w:rPr>
          <w:fldChar w:fldCharType="begin"/>
        </w:r>
        <w:r w:rsidR="00C17BED">
          <w:rPr>
            <w:webHidden/>
          </w:rPr>
          <w:instrText xml:space="preserve"> PAGEREF _Toc178140670 \h </w:instrText>
        </w:r>
        <w:r w:rsidR="00C17BED">
          <w:rPr>
            <w:webHidden/>
          </w:rPr>
        </w:r>
        <w:r w:rsidR="00C17BED">
          <w:rPr>
            <w:webHidden/>
          </w:rPr>
          <w:fldChar w:fldCharType="separate"/>
        </w:r>
        <w:r w:rsidR="00E46B0B">
          <w:rPr>
            <w:webHidden/>
          </w:rPr>
          <w:t>52</w:t>
        </w:r>
        <w:r w:rsidR="00C17BED">
          <w:rPr>
            <w:webHidden/>
          </w:rPr>
          <w:fldChar w:fldCharType="end"/>
        </w:r>
      </w:hyperlink>
    </w:p>
    <w:p w14:paraId="4C39C986" w14:textId="62244FB3" w:rsidR="00C17BED" w:rsidRDefault="00000000">
      <w:pPr>
        <w:pStyle w:val="TOC3"/>
        <w:rPr>
          <w:rFonts w:asciiTheme="minorHAnsi" w:eastAsiaTheme="minorEastAsia" w:hAnsiTheme="minorHAnsi" w:cstheme="minorBidi"/>
          <w:kern w:val="2"/>
          <w:sz w:val="24"/>
          <w:lang w:bidi="ar-SA"/>
          <w14:ligatures w14:val="standardContextual"/>
        </w:rPr>
      </w:pPr>
      <w:hyperlink w:anchor="_Toc178140671" w:history="1">
        <w:r w:rsidR="00C17BED" w:rsidRPr="009A041A">
          <w:rPr>
            <w:rStyle w:val="Hyperlink"/>
          </w:rPr>
          <w:t>4.13.2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Profile Policy Management Requirements</w:t>
        </w:r>
        <w:r w:rsidR="00C17BED">
          <w:rPr>
            <w:webHidden/>
          </w:rPr>
          <w:tab/>
        </w:r>
        <w:r w:rsidR="00C17BED">
          <w:rPr>
            <w:webHidden/>
          </w:rPr>
          <w:fldChar w:fldCharType="begin"/>
        </w:r>
        <w:r w:rsidR="00C17BED">
          <w:rPr>
            <w:webHidden/>
          </w:rPr>
          <w:instrText xml:space="preserve"> PAGEREF _Toc178140671 \h </w:instrText>
        </w:r>
        <w:r w:rsidR="00C17BED">
          <w:rPr>
            <w:webHidden/>
          </w:rPr>
        </w:r>
        <w:r w:rsidR="00C17BED">
          <w:rPr>
            <w:webHidden/>
          </w:rPr>
          <w:fldChar w:fldCharType="separate"/>
        </w:r>
        <w:r w:rsidR="00E46B0B">
          <w:rPr>
            <w:webHidden/>
          </w:rPr>
          <w:t>52</w:t>
        </w:r>
        <w:r w:rsidR="00C17BED">
          <w:rPr>
            <w:webHidden/>
          </w:rPr>
          <w:fldChar w:fldCharType="end"/>
        </w:r>
      </w:hyperlink>
    </w:p>
    <w:p w14:paraId="5FF4FC22" w14:textId="2CAF19E5" w:rsidR="00C17BED" w:rsidRDefault="00000000">
      <w:pPr>
        <w:pStyle w:val="TOC3"/>
        <w:rPr>
          <w:rFonts w:asciiTheme="minorHAnsi" w:eastAsiaTheme="minorEastAsia" w:hAnsiTheme="minorHAnsi" w:cstheme="minorBidi"/>
          <w:kern w:val="2"/>
          <w:sz w:val="24"/>
          <w:lang w:bidi="ar-SA"/>
          <w14:ligatures w14:val="standardContextual"/>
        </w:rPr>
      </w:pPr>
      <w:hyperlink w:anchor="_Toc178140672" w:history="1">
        <w:r w:rsidR="00C17BED" w:rsidRPr="009A041A">
          <w:rPr>
            <w:rStyle w:val="Hyperlink"/>
          </w:rPr>
          <w:t>4.13.3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Policy Rules</w:t>
        </w:r>
        <w:r w:rsidR="00C17BED">
          <w:rPr>
            <w:webHidden/>
          </w:rPr>
          <w:tab/>
        </w:r>
        <w:r w:rsidR="00C17BED">
          <w:rPr>
            <w:webHidden/>
          </w:rPr>
          <w:fldChar w:fldCharType="begin"/>
        </w:r>
        <w:r w:rsidR="00C17BED">
          <w:rPr>
            <w:webHidden/>
          </w:rPr>
          <w:instrText xml:space="preserve"> PAGEREF _Toc178140672 \h </w:instrText>
        </w:r>
        <w:r w:rsidR="00C17BED">
          <w:rPr>
            <w:webHidden/>
          </w:rPr>
        </w:r>
        <w:r w:rsidR="00C17BED">
          <w:rPr>
            <w:webHidden/>
          </w:rPr>
          <w:fldChar w:fldCharType="separate"/>
        </w:r>
        <w:r w:rsidR="00E46B0B">
          <w:rPr>
            <w:webHidden/>
          </w:rPr>
          <w:t>54</w:t>
        </w:r>
        <w:r w:rsidR="00C17BED">
          <w:rPr>
            <w:webHidden/>
          </w:rPr>
          <w:fldChar w:fldCharType="end"/>
        </w:r>
      </w:hyperlink>
    </w:p>
    <w:p w14:paraId="5479981D" w14:textId="7CD8AC34" w:rsidR="00C17BED" w:rsidRDefault="00000000">
      <w:pPr>
        <w:pStyle w:val="TOC3"/>
        <w:rPr>
          <w:rFonts w:asciiTheme="minorHAnsi" w:eastAsiaTheme="minorEastAsia" w:hAnsiTheme="minorHAnsi" w:cstheme="minorBidi"/>
          <w:kern w:val="2"/>
          <w:sz w:val="24"/>
          <w:lang w:bidi="ar-SA"/>
          <w14:ligatures w14:val="standardContextual"/>
        </w:rPr>
      </w:pPr>
      <w:hyperlink w:anchor="_Toc178140673" w:history="1">
        <w:r w:rsidR="00C17BED" w:rsidRPr="009A041A">
          <w:rPr>
            <w:rStyle w:val="Hyperlink"/>
          </w:rPr>
          <w:t>4.13.4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Profile Policy Enabler Requirements</w:t>
        </w:r>
        <w:r w:rsidR="00C17BED">
          <w:rPr>
            <w:webHidden/>
          </w:rPr>
          <w:tab/>
        </w:r>
        <w:r w:rsidR="00C17BED">
          <w:rPr>
            <w:webHidden/>
          </w:rPr>
          <w:fldChar w:fldCharType="begin"/>
        </w:r>
        <w:r w:rsidR="00C17BED">
          <w:rPr>
            <w:webHidden/>
          </w:rPr>
          <w:instrText xml:space="preserve"> PAGEREF _Toc178140673 \h </w:instrText>
        </w:r>
        <w:r w:rsidR="00C17BED">
          <w:rPr>
            <w:webHidden/>
          </w:rPr>
        </w:r>
        <w:r w:rsidR="00C17BED">
          <w:rPr>
            <w:webHidden/>
          </w:rPr>
          <w:fldChar w:fldCharType="separate"/>
        </w:r>
        <w:r w:rsidR="00E46B0B">
          <w:rPr>
            <w:webHidden/>
          </w:rPr>
          <w:t>54</w:t>
        </w:r>
        <w:r w:rsidR="00C17BED">
          <w:rPr>
            <w:webHidden/>
          </w:rPr>
          <w:fldChar w:fldCharType="end"/>
        </w:r>
      </w:hyperlink>
    </w:p>
    <w:p w14:paraId="57CD82BA" w14:textId="5ABB3FF1" w:rsidR="00C17BED" w:rsidRDefault="00000000">
      <w:pPr>
        <w:pStyle w:val="TOC2"/>
        <w:rPr>
          <w:rFonts w:asciiTheme="minorHAnsi" w:eastAsiaTheme="minorEastAsia" w:hAnsiTheme="minorHAnsi" w:cstheme="minorBidi"/>
          <w:kern w:val="2"/>
          <w:sz w:val="24"/>
          <w:lang w:bidi="ar-SA"/>
          <w14:ligatures w14:val="standardContextual"/>
        </w:rPr>
      </w:pPr>
      <w:hyperlink w:anchor="_Toc178140674" w:history="1">
        <w:r w:rsidR="00C17BED" w:rsidRPr="009A041A">
          <w:rPr>
            <w:rStyle w:val="Hyperlink"/>
            <w:b/>
            <w:iCs/>
          </w:rPr>
          <w:t>4.14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cs="Arial"/>
            <w:b/>
            <w:bCs/>
            <w:iCs/>
            <w:lang w:eastAsia="en-US"/>
          </w:rPr>
          <w:t>Certification</w:t>
        </w:r>
        <w:r w:rsidR="00C17BED">
          <w:rPr>
            <w:webHidden/>
          </w:rPr>
          <w:tab/>
        </w:r>
        <w:r w:rsidR="00C17BED">
          <w:rPr>
            <w:webHidden/>
          </w:rPr>
          <w:fldChar w:fldCharType="begin"/>
        </w:r>
        <w:r w:rsidR="00C17BED">
          <w:rPr>
            <w:webHidden/>
          </w:rPr>
          <w:instrText xml:space="preserve"> PAGEREF _Toc178140674 \h </w:instrText>
        </w:r>
        <w:r w:rsidR="00C17BED">
          <w:rPr>
            <w:webHidden/>
          </w:rPr>
        </w:r>
        <w:r w:rsidR="00C17BED">
          <w:rPr>
            <w:webHidden/>
          </w:rPr>
          <w:fldChar w:fldCharType="separate"/>
        </w:r>
        <w:r w:rsidR="00E46B0B">
          <w:rPr>
            <w:webHidden/>
          </w:rPr>
          <w:t>55</w:t>
        </w:r>
        <w:r w:rsidR="00C17BED">
          <w:rPr>
            <w:webHidden/>
          </w:rPr>
          <w:fldChar w:fldCharType="end"/>
        </w:r>
      </w:hyperlink>
    </w:p>
    <w:p w14:paraId="021CEC85" w14:textId="3E7584B6" w:rsidR="00C17BED" w:rsidRDefault="00000000">
      <w:pPr>
        <w:pStyle w:val="TOC3"/>
        <w:rPr>
          <w:rFonts w:asciiTheme="minorHAnsi" w:eastAsiaTheme="minorEastAsia" w:hAnsiTheme="minorHAnsi" w:cstheme="minorBidi"/>
          <w:kern w:val="2"/>
          <w:sz w:val="24"/>
          <w:lang w:bidi="ar-SA"/>
          <w14:ligatures w14:val="standardContextual"/>
        </w:rPr>
      </w:pPr>
      <w:hyperlink w:anchor="_Toc178140675" w:history="1">
        <w:r w:rsidR="00C17BED" w:rsidRPr="009A041A">
          <w:rPr>
            <w:rStyle w:val="Hyperlink"/>
          </w:rPr>
          <w:t>4.14.1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eUICC Certification Requirements</w:t>
        </w:r>
        <w:r w:rsidR="00C17BED">
          <w:rPr>
            <w:webHidden/>
          </w:rPr>
          <w:tab/>
        </w:r>
        <w:r w:rsidR="00C17BED">
          <w:rPr>
            <w:webHidden/>
          </w:rPr>
          <w:fldChar w:fldCharType="begin"/>
        </w:r>
        <w:r w:rsidR="00C17BED">
          <w:rPr>
            <w:webHidden/>
          </w:rPr>
          <w:instrText xml:space="preserve"> PAGEREF _Toc178140675 \h </w:instrText>
        </w:r>
        <w:r w:rsidR="00C17BED">
          <w:rPr>
            <w:webHidden/>
          </w:rPr>
        </w:r>
        <w:r w:rsidR="00C17BED">
          <w:rPr>
            <w:webHidden/>
          </w:rPr>
          <w:fldChar w:fldCharType="separate"/>
        </w:r>
        <w:r w:rsidR="00E46B0B">
          <w:rPr>
            <w:webHidden/>
          </w:rPr>
          <w:t>55</w:t>
        </w:r>
        <w:r w:rsidR="00C17BED">
          <w:rPr>
            <w:webHidden/>
          </w:rPr>
          <w:fldChar w:fldCharType="end"/>
        </w:r>
      </w:hyperlink>
    </w:p>
    <w:p w14:paraId="2AAA60B7" w14:textId="37F1BA56" w:rsidR="00C17BED" w:rsidRDefault="00000000">
      <w:pPr>
        <w:pStyle w:val="TOC3"/>
        <w:rPr>
          <w:rFonts w:asciiTheme="minorHAnsi" w:eastAsiaTheme="minorEastAsia" w:hAnsiTheme="minorHAnsi" w:cstheme="minorBidi"/>
          <w:kern w:val="2"/>
          <w:sz w:val="24"/>
          <w:lang w:bidi="ar-SA"/>
          <w14:ligatures w14:val="standardContextual"/>
        </w:rPr>
      </w:pPr>
      <w:hyperlink w:anchor="_Toc178140676" w:history="1">
        <w:r w:rsidR="00C17BED" w:rsidRPr="009A041A">
          <w:rPr>
            <w:rStyle w:val="Hyperlink"/>
          </w:rPr>
          <w:t>4.14.2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Device Compliance Requirement</w:t>
        </w:r>
        <w:r w:rsidR="00C17BED">
          <w:rPr>
            <w:webHidden/>
          </w:rPr>
          <w:tab/>
        </w:r>
        <w:r w:rsidR="00C17BED">
          <w:rPr>
            <w:webHidden/>
          </w:rPr>
          <w:fldChar w:fldCharType="begin"/>
        </w:r>
        <w:r w:rsidR="00C17BED">
          <w:rPr>
            <w:webHidden/>
          </w:rPr>
          <w:instrText xml:space="preserve"> PAGEREF _Toc178140676 \h </w:instrText>
        </w:r>
        <w:r w:rsidR="00C17BED">
          <w:rPr>
            <w:webHidden/>
          </w:rPr>
        </w:r>
        <w:r w:rsidR="00C17BED">
          <w:rPr>
            <w:webHidden/>
          </w:rPr>
          <w:fldChar w:fldCharType="separate"/>
        </w:r>
        <w:r w:rsidR="00E46B0B">
          <w:rPr>
            <w:webHidden/>
          </w:rPr>
          <w:t>56</w:t>
        </w:r>
        <w:r w:rsidR="00C17BED">
          <w:rPr>
            <w:webHidden/>
          </w:rPr>
          <w:fldChar w:fldCharType="end"/>
        </w:r>
      </w:hyperlink>
    </w:p>
    <w:p w14:paraId="654D2160" w14:textId="7018B8D7" w:rsidR="00C17BED" w:rsidRDefault="00000000">
      <w:pPr>
        <w:pStyle w:val="TOC3"/>
        <w:rPr>
          <w:rFonts w:asciiTheme="minorHAnsi" w:eastAsiaTheme="minorEastAsia" w:hAnsiTheme="minorHAnsi" w:cstheme="minorBidi"/>
          <w:kern w:val="2"/>
          <w:sz w:val="24"/>
          <w:lang w:bidi="ar-SA"/>
          <w14:ligatures w14:val="standardContextual"/>
        </w:rPr>
      </w:pPr>
      <w:hyperlink w:anchor="_Toc178140677" w:history="1">
        <w:r w:rsidR="00C17BED" w:rsidRPr="009A041A">
          <w:rPr>
            <w:rStyle w:val="Hyperlink"/>
          </w:rPr>
          <w:t>4.14.3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SM-DP+ Certification Requirements</w:t>
        </w:r>
        <w:r w:rsidR="00C17BED">
          <w:rPr>
            <w:webHidden/>
          </w:rPr>
          <w:tab/>
        </w:r>
        <w:r w:rsidR="00C17BED">
          <w:rPr>
            <w:webHidden/>
          </w:rPr>
          <w:fldChar w:fldCharType="begin"/>
        </w:r>
        <w:r w:rsidR="00C17BED">
          <w:rPr>
            <w:webHidden/>
          </w:rPr>
          <w:instrText xml:space="preserve"> PAGEREF _Toc178140677 \h </w:instrText>
        </w:r>
        <w:r w:rsidR="00C17BED">
          <w:rPr>
            <w:webHidden/>
          </w:rPr>
        </w:r>
        <w:r w:rsidR="00C17BED">
          <w:rPr>
            <w:webHidden/>
          </w:rPr>
          <w:fldChar w:fldCharType="separate"/>
        </w:r>
        <w:r w:rsidR="00E46B0B">
          <w:rPr>
            <w:webHidden/>
          </w:rPr>
          <w:t>56</w:t>
        </w:r>
        <w:r w:rsidR="00C17BED">
          <w:rPr>
            <w:webHidden/>
          </w:rPr>
          <w:fldChar w:fldCharType="end"/>
        </w:r>
      </w:hyperlink>
    </w:p>
    <w:p w14:paraId="5B064900" w14:textId="39227A62" w:rsidR="00C17BED" w:rsidRDefault="00000000">
      <w:pPr>
        <w:pStyle w:val="TOC3"/>
        <w:rPr>
          <w:rFonts w:asciiTheme="minorHAnsi" w:eastAsiaTheme="minorEastAsia" w:hAnsiTheme="minorHAnsi" w:cstheme="minorBidi"/>
          <w:kern w:val="2"/>
          <w:sz w:val="24"/>
          <w:lang w:bidi="ar-SA"/>
          <w14:ligatures w14:val="standardContextual"/>
        </w:rPr>
      </w:pPr>
      <w:hyperlink w:anchor="_Toc178140678" w:history="1">
        <w:r w:rsidR="00C17BED" w:rsidRPr="009A041A">
          <w:rPr>
            <w:rStyle w:val="Hyperlink"/>
          </w:rPr>
          <w:t>4.14.4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SM-DS Certification Requirements</w:t>
        </w:r>
        <w:r w:rsidR="00C17BED">
          <w:rPr>
            <w:webHidden/>
          </w:rPr>
          <w:tab/>
        </w:r>
        <w:r w:rsidR="00C17BED">
          <w:rPr>
            <w:webHidden/>
          </w:rPr>
          <w:fldChar w:fldCharType="begin"/>
        </w:r>
        <w:r w:rsidR="00C17BED">
          <w:rPr>
            <w:webHidden/>
          </w:rPr>
          <w:instrText xml:space="preserve"> PAGEREF _Toc178140678 \h </w:instrText>
        </w:r>
        <w:r w:rsidR="00C17BED">
          <w:rPr>
            <w:webHidden/>
          </w:rPr>
        </w:r>
        <w:r w:rsidR="00C17BED">
          <w:rPr>
            <w:webHidden/>
          </w:rPr>
          <w:fldChar w:fldCharType="separate"/>
        </w:r>
        <w:r w:rsidR="00E46B0B">
          <w:rPr>
            <w:webHidden/>
          </w:rPr>
          <w:t>57</w:t>
        </w:r>
        <w:r w:rsidR="00C17BED">
          <w:rPr>
            <w:webHidden/>
          </w:rPr>
          <w:fldChar w:fldCharType="end"/>
        </w:r>
      </w:hyperlink>
    </w:p>
    <w:p w14:paraId="1B2B58C6" w14:textId="61FCBFAF" w:rsidR="00C17BED" w:rsidRDefault="00000000">
      <w:pPr>
        <w:pStyle w:val="TOC3"/>
        <w:rPr>
          <w:rFonts w:asciiTheme="minorHAnsi" w:eastAsiaTheme="minorEastAsia" w:hAnsiTheme="minorHAnsi" w:cstheme="minorBidi"/>
          <w:kern w:val="2"/>
          <w:sz w:val="24"/>
          <w:lang w:bidi="ar-SA"/>
          <w14:ligatures w14:val="standardContextual"/>
        </w:rPr>
      </w:pPr>
      <w:hyperlink w:anchor="_Toc178140679" w:history="1">
        <w:r w:rsidR="00C17BED" w:rsidRPr="009A041A">
          <w:rPr>
            <w:rStyle w:val="Hyperlink"/>
          </w:rPr>
          <w:t>4.14.5</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LPA Certification Requirements</w:t>
        </w:r>
        <w:r w:rsidR="00C17BED">
          <w:rPr>
            <w:webHidden/>
          </w:rPr>
          <w:tab/>
        </w:r>
        <w:r w:rsidR="00C17BED">
          <w:rPr>
            <w:webHidden/>
          </w:rPr>
          <w:fldChar w:fldCharType="begin"/>
        </w:r>
        <w:r w:rsidR="00C17BED">
          <w:rPr>
            <w:webHidden/>
          </w:rPr>
          <w:instrText xml:space="preserve"> PAGEREF _Toc178140679 \h </w:instrText>
        </w:r>
        <w:r w:rsidR="00C17BED">
          <w:rPr>
            <w:webHidden/>
          </w:rPr>
        </w:r>
        <w:r w:rsidR="00C17BED">
          <w:rPr>
            <w:webHidden/>
          </w:rPr>
          <w:fldChar w:fldCharType="separate"/>
        </w:r>
        <w:r w:rsidR="00E46B0B">
          <w:rPr>
            <w:webHidden/>
          </w:rPr>
          <w:t>57</w:t>
        </w:r>
        <w:r w:rsidR="00C17BED">
          <w:rPr>
            <w:webHidden/>
          </w:rPr>
          <w:fldChar w:fldCharType="end"/>
        </w:r>
      </w:hyperlink>
    </w:p>
    <w:p w14:paraId="68F95A40" w14:textId="527265B1" w:rsidR="00C17BED" w:rsidRDefault="00000000">
      <w:pPr>
        <w:pStyle w:val="TOC3"/>
        <w:rPr>
          <w:rFonts w:asciiTheme="minorHAnsi" w:eastAsiaTheme="minorEastAsia" w:hAnsiTheme="minorHAnsi" w:cstheme="minorBidi"/>
          <w:kern w:val="2"/>
          <w:sz w:val="24"/>
          <w:lang w:bidi="ar-SA"/>
          <w14:ligatures w14:val="standardContextual"/>
        </w:rPr>
      </w:pPr>
      <w:hyperlink w:anchor="_Toc178140680" w:history="1">
        <w:r w:rsidR="00C17BED" w:rsidRPr="009A041A">
          <w:rPr>
            <w:rStyle w:val="Hyperlink"/>
          </w:rPr>
          <w:t>4.14.6</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Public Key Certificates Management Requirements</w:t>
        </w:r>
        <w:r w:rsidR="00C17BED">
          <w:rPr>
            <w:webHidden/>
          </w:rPr>
          <w:tab/>
        </w:r>
        <w:r w:rsidR="00C17BED">
          <w:rPr>
            <w:webHidden/>
          </w:rPr>
          <w:fldChar w:fldCharType="begin"/>
        </w:r>
        <w:r w:rsidR="00C17BED">
          <w:rPr>
            <w:webHidden/>
          </w:rPr>
          <w:instrText xml:space="preserve"> PAGEREF _Toc178140680 \h </w:instrText>
        </w:r>
        <w:r w:rsidR="00C17BED">
          <w:rPr>
            <w:webHidden/>
          </w:rPr>
        </w:r>
        <w:r w:rsidR="00C17BED">
          <w:rPr>
            <w:webHidden/>
          </w:rPr>
          <w:fldChar w:fldCharType="separate"/>
        </w:r>
        <w:r w:rsidR="00E46B0B">
          <w:rPr>
            <w:webHidden/>
          </w:rPr>
          <w:t>57</w:t>
        </w:r>
        <w:r w:rsidR="00C17BED">
          <w:rPr>
            <w:webHidden/>
          </w:rPr>
          <w:fldChar w:fldCharType="end"/>
        </w:r>
      </w:hyperlink>
    </w:p>
    <w:p w14:paraId="41083D8A" w14:textId="5C36216C" w:rsidR="00C17BED" w:rsidRDefault="00000000">
      <w:pPr>
        <w:pStyle w:val="TOC1"/>
        <w:rPr>
          <w:rFonts w:asciiTheme="minorHAnsi" w:eastAsiaTheme="minorEastAsia" w:hAnsiTheme="minorHAnsi" w:cstheme="minorBidi"/>
          <w:b w:val="0"/>
          <w:kern w:val="2"/>
          <w:sz w:val="24"/>
          <w:szCs w:val="24"/>
          <w:lang w:eastAsia="en-GB" w:bidi="ar-SA"/>
          <w14:ligatures w14:val="standardContextual"/>
        </w:rPr>
      </w:pPr>
      <w:hyperlink w:anchor="_Toc178140681" w:history="1">
        <w:r w:rsidR="00C17BED" w:rsidRPr="009A041A">
          <w:rPr>
            <w:rStyle w:val="Hyperlink"/>
          </w:rPr>
          <w:t>5</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Pr>
          <w:t>Operational Procedures</w:t>
        </w:r>
        <w:r w:rsidR="00C17BED">
          <w:rPr>
            <w:webHidden/>
          </w:rPr>
          <w:tab/>
        </w:r>
        <w:r w:rsidR="00C17BED">
          <w:rPr>
            <w:webHidden/>
          </w:rPr>
          <w:fldChar w:fldCharType="begin"/>
        </w:r>
        <w:r w:rsidR="00C17BED">
          <w:rPr>
            <w:webHidden/>
          </w:rPr>
          <w:instrText xml:space="preserve"> PAGEREF _Toc178140681 \h </w:instrText>
        </w:r>
        <w:r w:rsidR="00C17BED">
          <w:rPr>
            <w:webHidden/>
          </w:rPr>
        </w:r>
        <w:r w:rsidR="00C17BED">
          <w:rPr>
            <w:webHidden/>
          </w:rPr>
          <w:fldChar w:fldCharType="separate"/>
        </w:r>
        <w:r w:rsidR="00E46B0B">
          <w:rPr>
            <w:webHidden/>
          </w:rPr>
          <w:t>58</w:t>
        </w:r>
        <w:r w:rsidR="00C17BED">
          <w:rPr>
            <w:webHidden/>
          </w:rPr>
          <w:fldChar w:fldCharType="end"/>
        </w:r>
      </w:hyperlink>
    </w:p>
    <w:p w14:paraId="742DAD5F" w14:textId="401F54F4" w:rsidR="00C17BED" w:rsidRDefault="00000000">
      <w:pPr>
        <w:pStyle w:val="TOC2"/>
        <w:rPr>
          <w:rFonts w:asciiTheme="minorHAnsi" w:eastAsiaTheme="minorEastAsia" w:hAnsiTheme="minorHAnsi" w:cstheme="minorBidi"/>
          <w:kern w:val="2"/>
          <w:sz w:val="24"/>
          <w:lang w:bidi="ar-SA"/>
          <w14:ligatures w14:val="standardContextual"/>
        </w:rPr>
      </w:pPr>
      <w:hyperlink w:anchor="_Toc178140682" w:history="1">
        <w:r w:rsidR="00C17BED" w:rsidRPr="009A041A">
          <w:rPr>
            <w:rStyle w:val="Hyperlink"/>
          </w:rPr>
          <w:t>5.1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LPA Initiated Download</w:t>
        </w:r>
        <w:r w:rsidR="00C17BED">
          <w:rPr>
            <w:webHidden/>
          </w:rPr>
          <w:tab/>
        </w:r>
        <w:r w:rsidR="00C17BED">
          <w:rPr>
            <w:webHidden/>
          </w:rPr>
          <w:fldChar w:fldCharType="begin"/>
        </w:r>
        <w:r w:rsidR="00C17BED">
          <w:rPr>
            <w:webHidden/>
          </w:rPr>
          <w:instrText xml:space="preserve"> PAGEREF _Toc178140682 \h </w:instrText>
        </w:r>
        <w:r w:rsidR="00C17BED">
          <w:rPr>
            <w:webHidden/>
          </w:rPr>
        </w:r>
        <w:r w:rsidR="00C17BED">
          <w:rPr>
            <w:webHidden/>
          </w:rPr>
          <w:fldChar w:fldCharType="separate"/>
        </w:r>
        <w:r w:rsidR="00E46B0B">
          <w:rPr>
            <w:webHidden/>
          </w:rPr>
          <w:t>58</w:t>
        </w:r>
        <w:r w:rsidR="00C17BED">
          <w:rPr>
            <w:webHidden/>
          </w:rPr>
          <w:fldChar w:fldCharType="end"/>
        </w:r>
      </w:hyperlink>
    </w:p>
    <w:p w14:paraId="17611857" w14:textId="774EF7A5" w:rsidR="00C17BED" w:rsidRDefault="00000000">
      <w:pPr>
        <w:pStyle w:val="TOC3"/>
        <w:rPr>
          <w:rFonts w:asciiTheme="minorHAnsi" w:eastAsiaTheme="minorEastAsia" w:hAnsiTheme="minorHAnsi" w:cstheme="minorBidi"/>
          <w:kern w:val="2"/>
          <w:sz w:val="24"/>
          <w:lang w:bidi="ar-SA"/>
          <w14:ligatures w14:val="standardContextual"/>
        </w:rPr>
      </w:pPr>
      <w:hyperlink w:anchor="_Toc178140683" w:history="1">
        <w:r w:rsidR="00C17BED" w:rsidRPr="009A041A">
          <w:rPr>
            <w:rStyle w:val="Hyperlink"/>
          </w:rPr>
          <w:t>5.1.1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LPA Initiated Download Requirements</w:t>
        </w:r>
        <w:r w:rsidR="00C17BED">
          <w:rPr>
            <w:webHidden/>
          </w:rPr>
          <w:tab/>
        </w:r>
        <w:r w:rsidR="00C17BED">
          <w:rPr>
            <w:webHidden/>
          </w:rPr>
          <w:fldChar w:fldCharType="begin"/>
        </w:r>
        <w:r w:rsidR="00C17BED">
          <w:rPr>
            <w:webHidden/>
          </w:rPr>
          <w:instrText xml:space="preserve"> PAGEREF _Toc178140683 \h </w:instrText>
        </w:r>
        <w:r w:rsidR="00C17BED">
          <w:rPr>
            <w:webHidden/>
          </w:rPr>
        </w:r>
        <w:r w:rsidR="00C17BED">
          <w:rPr>
            <w:webHidden/>
          </w:rPr>
          <w:fldChar w:fldCharType="separate"/>
        </w:r>
        <w:r w:rsidR="00E46B0B">
          <w:rPr>
            <w:webHidden/>
          </w:rPr>
          <w:t>58</w:t>
        </w:r>
        <w:r w:rsidR="00C17BED">
          <w:rPr>
            <w:webHidden/>
          </w:rPr>
          <w:fldChar w:fldCharType="end"/>
        </w:r>
      </w:hyperlink>
    </w:p>
    <w:p w14:paraId="02EF7AC8" w14:textId="5419DA0D" w:rsidR="00C17BED" w:rsidRDefault="00000000">
      <w:pPr>
        <w:pStyle w:val="TOC3"/>
        <w:rPr>
          <w:rFonts w:asciiTheme="minorHAnsi" w:eastAsiaTheme="minorEastAsia" w:hAnsiTheme="minorHAnsi" w:cstheme="minorBidi"/>
          <w:kern w:val="2"/>
          <w:sz w:val="24"/>
          <w:lang w:bidi="ar-SA"/>
          <w14:ligatures w14:val="standardContextual"/>
        </w:rPr>
      </w:pPr>
      <w:hyperlink w:anchor="_Toc178140684" w:history="1">
        <w:r w:rsidR="00C17BED" w:rsidRPr="009A041A">
          <w:rPr>
            <w:rStyle w:val="Hyperlink"/>
          </w:rPr>
          <w:t>5.1.2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LPA Initiated Download Procedure</w:t>
        </w:r>
        <w:r w:rsidR="00C17BED">
          <w:rPr>
            <w:webHidden/>
          </w:rPr>
          <w:tab/>
        </w:r>
        <w:r w:rsidR="00C17BED">
          <w:rPr>
            <w:webHidden/>
          </w:rPr>
          <w:fldChar w:fldCharType="begin"/>
        </w:r>
        <w:r w:rsidR="00C17BED">
          <w:rPr>
            <w:webHidden/>
          </w:rPr>
          <w:instrText xml:space="preserve"> PAGEREF _Toc178140684 \h </w:instrText>
        </w:r>
        <w:r w:rsidR="00C17BED">
          <w:rPr>
            <w:webHidden/>
          </w:rPr>
        </w:r>
        <w:r w:rsidR="00C17BED">
          <w:rPr>
            <w:webHidden/>
          </w:rPr>
          <w:fldChar w:fldCharType="separate"/>
        </w:r>
        <w:r w:rsidR="00E46B0B">
          <w:rPr>
            <w:webHidden/>
          </w:rPr>
          <w:t>59</w:t>
        </w:r>
        <w:r w:rsidR="00C17BED">
          <w:rPr>
            <w:webHidden/>
          </w:rPr>
          <w:fldChar w:fldCharType="end"/>
        </w:r>
      </w:hyperlink>
    </w:p>
    <w:p w14:paraId="3845EE79" w14:textId="647EDDB3" w:rsidR="00C17BED" w:rsidRDefault="00000000">
      <w:pPr>
        <w:pStyle w:val="TOC2"/>
        <w:rPr>
          <w:rFonts w:asciiTheme="minorHAnsi" w:eastAsiaTheme="minorEastAsia" w:hAnsiTheme="minorHAnsi" w:cstheme="minorBidi"/>
          <w:kern w:val="2"/>
          <w:sz w:val="24"/>
          <w:lang w:bidi="ar-SA"/>
          <w14:ligatures w14:val="standardContextual"/>
        </w:rPr>
      </w:pPr>
      <w:hyperlink w:anchor="_Toc178140685" w:history="1">
        <w:r w:rsidR="00C17BED" w:rsidRPr="009A041A">
          <w:rPr>
            <w:rStyle w:val="Hyperlink"/>
            <w:rFonts w:eastAsia="MS Mincho"/>
          </w:rPr>
          <w:t>5.2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Fonts w:eastAsia="MS Mincho"/>
          </w:rPr>
          <w:t>Profile Download with Activation Code</w:t>
        </w:r>
        <w:r w:rsidR="00C17BED">
          <w:rPr>
            <w:webHidden/>
          </w:rPr>
          <w:tab/>
        </w:r>
        <w:r w:rsidR="00C17BED">
          <w:rPr>
            <w:webHidden/>
          </w:rPr>
          <w:fldChar w:fldCharType="begin"/>
        </w:r>
        <w:r w:rsidR="00C17BED">
          <w:rPr>
            <w:webHidden/>
          </w:rPr>
          <w:instrText xml:space="preserve"> PAGEREF _Toc178140685 \h </w:instrText>
        </w:r>
        <w:r w:rsidR="00C17BED">
          <w:rPr>
            <w:webHidden/>
          </w:rPr>
        </w:r>
        <w:r w:rsidR="00C17BED">
          <w:rPr>
            <w:webHidden/>
          </w:rPr>
          <w:fldChar w:fldCharType="separate"/>
        </w:r>
        <w:r w:rsidR="00E46B0B">
          <w:rPr>
            <w:webHidden/>
          </w:rPr>
          <w:t>61</w:t>
        </w:r>
        <w:r w:rsidR="00C17BED">
          <w:rPr>
            <w:webHidden/>
          </w:rPr>
          <w:fldChar w:fldCharType="end"/>
        </w:r>
      </w:hyperlink>
    </w:p>
    <w:p w14:paraId="6DDA6B0D" w14:textId="53F4A881" w:rsidR="00C17BED" w:rsidRDefault="00000000">
      <w:pPr>
        <w:pStyle w:val="TOC3"/>
        <w:rPr>
          <w:rFonts w:asciiTheme="minorHAnsi" w:eastAsiaTheme="minorEastAsia" w:hAnsiTheme="minorHAnsi" w:cstheme="minorBidi"/>
          <w:kern w:val="2"/>
          <w:sz w:val="24"/>
          <w:lang w:bidi="ar-SA"/>
          <w14:ligatures w14:val="standardContextual"/>
        </w:rPr>
      </w:pPr>
      <w:hyperlink w:anchor="_Toc178140686" w:history="1">
        <w:r w:rsidR="00C17BED" w:rsidRPr="009A041A">
          <w:rPr>
            <w:rStyle w:val="Hyperlink"/>
          </w:rPr>
          <w:t>5.2.1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Activation Code Requirements</w:t>
        </w:r>
        <w:r w:rsidR="00C17BED">
          <w:rPr>
            <w:webHidden/>
          </w:rPr>
          <w:tab/>
        </w:r>
        <w:r w:rsidR="00C17BED">
          <w:rPr>
            <w:webHidden/>
          </w:rPr>
          <w:fldChar w:fldCharType="begin"/>
        </w:r>
        <w:r w:rsidR="00C17BED">
          <w:rPr>
            <w:webHidden/>
          </w:rPr>
          <w:instrText xml:space="preserve"> PAGEREF _Toc178140686 \h </w:instrText>
        </w:r>
        <w:r w:rsidR="00C17BED">
          <w:rPr>
            <w:webHidden/>
          </w:rPr>
        </w:r>
        <w:r w:rsidR="00C17BED">
          <w:rPr>
            <w:webHidden/>
          </w:rPr>
          <w:fldChar w:fldCharType="separate"/>
        </w:r>
        <w:r w:rsidR="00E46B0B">
          <w:rPr>
            <w:webHidden/>
          </w:rPr>
          <w:t>61</w:t>
        </w:r>
        <w:r w:rsidR="00C17BED">
          <w:rPr>
            <w:webHidden/>
          </w:rPr>
          <w:fldChar w:fldCharType="end"/>
        </w:r>
      </w:hyperlink>
    </w:p>
    <w:p w14:paraId="6F49D36C" w14:textId="2061E257" w:rsidR="00C17BED" w:rsidRDefault="00000000">
      <w:pPr>
        <w:pStyle w:val="TOC3"/>
        <w:rPr>
          <w:rFonts w:asciiTheme="minorHAnsi" w:eastAsiaTheme="minorEastAsia" w:hAnsiTheme="minorHAnsi" w:cstheme="minorBidi"/>
          <w:kern w:val="2"/>
          <w:sz w:val="24"/>
          <w:lang w:bidi="ar-SA"/>
          <w14:ligatures w14:val="standardContextual"/>
        </w:rPr>
      </w:pPr>
      <w:hyperlink w:anchor="_Toc178140687" w:history="1">
        <w:r w:rsidR="00C17BED" w:rsidRPr="009A041A">
          <w:rPr>
            <w:rStyle w:val="Hyperlink"/>
          </w:rPr>
          <w:t>5.2.2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Profile Download with Activation Code Procedure</w:t>
        </w:r>
        <w:r w:rsidR="00C17BED">
          <w:rPr>
            <w:webHidden/>
          </w:rPr>
          <w:tab/>
        </w:r>
        <w:r w:rsidR="00C17BED">
          <w:rPr>
            <w:webHidden/>
          </w:rPr>
          <w:fldChar w:fldCharType="begin"/>
        </w:r>
        <w:r w:rsidR="00C17BED">
          <w:rPr>
            <w:webHidden/>
          </w:rPr>
          <w:instrText xml:space="preserve"> PAGEREF _Toc178140687 \h </w:instrText>
        </w:r>
        <w:r w:rsidR="00C17BED">
          <w:rPr>
            <w:webHidden/>
          </w:rPr>
        </w:r>
        <w:r w:rsidR="00C17BED">
          <w:rPr>
            <w:webHidden/>
          </w:rPr>
          <w:fldChar w:fldCharType="separate"/>
        </w:r>
        <w:r w:rsidR="00E46B0B">
          <w:rPr>
            <w:webHidden/>
          </w:rPr>
          <w:t>61</w:t>
        </w:r>
        <w:r w:rsidR="00C17BED">
          <w:rPr>
            <w:webHidden/>
          </w:rPr>
          <w:fldChar w:fldCharType="end"/>
        </w:r>
      </w:hyperlink>
    </w:p>
    <w:p w14:paraId="7E40C041" w14:textId="1681F767" w:rsidR="00C17BED" w:rsidRDefault="00000000">
      <w:pPr>
        <w:pStyle w:val="TOC2"/>
        <w:rPr>
          <w:rFonts w:asciiTheme="minorHAnsi" w:eastAsiaTheme="minorEastAsia" w:hAnsiTheme="minorHAnsi" w:cstheme="minorBidi"/>
          <w:kern w:val="2"/>
          <w:sz w:val="24"/>
          <w:lang w:bidi="ar-SA"/>
          <w14:ligatures w14:val="standardContextual"/>
        </w:rPr>
      </w:pPr>
      <w:hyperlink w:anchor="_Toc178140688" w:history="1">
        <w:r w:rsidR="00C17BED" w:rsidRPr="009A041A">
          <w:rPr>
            <w:rStyle w:val="Hyperlink"/>
          </w:rPr>
          <w:t>5.3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Local Profile Management</w:t>
        </w:r>
        <w:r w:rsidR="00C17BED">
          <w:rPr>
            <w:webHidden/>
          </w:rPr>
          <w:tab/>
        </w:r>
        <w:r w:rsidR="00C17BED">
          <w:rPr>
            <w:webHidden/>
          </w:rPr>
          <w:fldChar w:fldCharType="begin"/>
        </w:r>
        <w:r w:rsidR="00C17BED">
          <w:rPr>
            <w:webHidden/>
          </w:rPr>
          <w:instrText xml:space="preserve"> PAGEREF _Toc178140688 \h </w:instrText>
        </w:r>
        <w:r w:rsidR="00C17BED">
          <w:rPr>
            <w:webHidden/>
          </w:rPr>
        </w:r>
        <w:r w:rsidR="00C17BED">
          <w:rPr>
            <w:webHidden/>
          </w:rPr>
          <w:fldChar w:fldCharType="separate"/>
        </w:r>
        <w:r w:rsidR="00E46B0B">
          <w:rPr>
            <w:webHidden/>
          </w:rPr>
          <w:t>64</w:t>
        </w:r>
        <w:r w:rsidR="00C17BED">
          <w:rPr>
            <w:webHidden/>
          </w:rPr>
          <w:fldChar w:fldCharType="end"/>
        </w:r>
      </w:hyperlink>
    </w:p>
    <w:p w14:paraId="151C7EB8" w14:textId="0D8E0130" w:rsidR="00C17BED" w:rsidRDefault="00000000">
      <w:pPr>
        <w:pStyle w:val="TOC3"/>
        <w:rPr>
          <w:rFonts w:asciiTheme="minorHAnsi" w:eastAsiaTheme="minorEastAsia" w:hAnsiTheme="minorHAnsi" w:cstheme="minorBidi"/>
          <w:kern w:val="2"/>
          <w:sz w:val="24"/>
          <w:lang w:bidi="ar-SA"/>
          <w14:ligatures w14:val="standardContextual"/>
        </w:rPr>
      </w:pPr>
      <w:hyperlink w:anchor="_Toc178140689" w:history="1">
        <w:r w:rsidR="00C17BED" w:rsidRPr="009A041A">
          <w:rPr>
            <w:rStyle w:val="Hyperlink"/>
          </w:rPr>
          <w:t>5.3.1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Local Profile Management Procedures</w:t>
        </w:r>
        <w:r w:rsidR="00C17BED">
          <w:rPr>
            <w:webHidden/>
          </w:rPr>
          <w:tab/>
        </w:r>
        <w:r w:rsidR="00C17BED">
          <w:rPr>
            <w:webHidden/>
          </w:rPr>
          <w:fldChar w:fldCharType="begin"/>
        </w:r>
        <w:r w:rsidR="00C17BED">
          <w:rPr>
            <w:webHidden/>
          </w:rPr>
          <w:instrText xml:space="preserve"> PAGEREF _Toc178140689 \h </w:instrText>
        </w:r>
        <w:r w:rsidR="00C17BED">
          <w:rPr>
            <w:webHidden/>
          </w:rPr>
        </w:r>
        <w:r w:rsidR="00C17BED">
          <w:rPr>
            <w:webHidden/>
          </w:rPr>
          <w:fldChar w:fldCharType="separate"/>
        </w:r>
        <w:r w:rsidR="00E46B0B">
          <w:rPr>
            <w:webHidden/>
          </w:rPr>
          <w:t>64</w:t>
        </w:r>
        <w:r w:rsidR="00C17BED">
          <w:rPr>
            <w:webHidden/>
          </w:rPr>
          <w:fldChar w:fldCharType="end"/>
        </w:r>
      </w:hyperlink>
    </w:p>
    <w:p w14:paraId="01360B20" w14:textId="2296DBFD" w:rsidR="00C17BED" w:rsidRDefault="00000000">
      <w:pPr>
        <w:pStyle w:val="TOC4"/>
        <w:rPr>
          <w:rFonts w:asciiTheme="minorHAnsi" w:eastAsiaTheme="minorEastAsia" w:hAnsiTheme="minorHAnsi" w:cstheme="minorBidi"/>
          <w:kern w:val="2"/>
          <w:sz w:val="24"/>
          <w:lang w:bidi="ar-SA"/>
          <w14:ligatures w14:val="standardContextual"/>
        </w:rPr>
      </w:pPr>
      <w:hyperlink w:anchor="_Toc178140690" w:history="1">
        <w:r w:rsidR="00C17BED" w:rsidRPr="009A041A">
          <w:rPr>
            <w:rStyle w:val="Hyperlink"/>
          </w:rPr>
          <w:t>5.3.1.1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Enable Profile</w:t>
        </w:r>
        <w:r w:rsidR="00C17BED">
          <w:rPr>
            <w:webHidden/>
          </w:rPr>
          <w:tab/>
        </w:r>
        <w:r w:rsidR="00C17BED">
          <w:rPr>
            <w:webHidden/>
          </w:rPr>
          <w:fldChar w:fldCharType="begin"/>
        </w:r>
        <w:r w:rsidR="00C17BED">
          <w:rPr>
            <w:webHidden/>
          </w:rPr>
          <w:instrText xml:space="preserve"> PAGEREF _Toc178140690 \h </w:instrText>
        </w:r>
        <w:r w:rsidR="00C17BED">
          <w:rPr>
            <w:webHidden/>
          </w:rPr>
        </w:r>
        <w:r w:rsidR="00C17BED">
          <w:rPr>
            <w:webHidden/>
          </w:rPr>
          <w:fldChar w:fldCharType="separate"/>
        </w:r>
        <w:r w:rsidR="00E46B0B">
          <w:rPr>
            <w:webHidden/>
          </w:rPr>
          <w:t>64</w:t>
        </w:r>
        <w:r w:rsidR="00C17BED">
          <w:rPr>
            <w:webHidden/>
          </w:rPr>
          <w:fldChar w:fldCharType="end"/>
        </w:r>
      </w:hyperlink>
    </w:p>
    <w:p w14:paraId="11557989" w14:textId="6EE1CD22" w:rsidR="00C17BED" w:rsidRDefault="00000000">
      <w:pPr>
        <w:pStyle w:val="TOC4"/>
        <w:rPr>
          <w:rFonts w:asciiTheme="minorHAnsi" w:eastAsiaTheme="minorEastAsia" w:hAnsiTheme="minorHAnsi" w:cstheme="minorBidi"/>
          <w:kern w:val="2"/>
          <w:sz w:val="24"/>
          <w:lang w:bidi="ar-SA"/>
          <w14:ligatures w14:val="standardContextual"/>
        </w:rPr>
      </w:pPr>
      <w:hyperlink w:anchor="_Toc178140691" w:history="1">
        <w:r w:rsidR="00C17BED" w:rsidRPr="009A041A">
          <w:rPr>
            <w:rStyle w:val="Hyperlink"/>
          </w:rPr>
          <w:t>5.3.1.2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Disable Profile</w:t>
        </w:r>
        <w:r w:rsidR="00C17BED">
          <w:rPr>
            <w:webHidden/>
          </w:rPr>
          <w:tab/>
        </w:r>
        <w:r w:rsidR="00C17BED">
          <w:rPr>
            <w:webHidden/>
          </w:rPr>
          <w:fldChar w:fldCharType="begin"/>
        </w:r>
        <w:r w:rsidR="00C17BED">
          <w:rPr>
            <w:webHidden/>
          </w:rPr>
          <w:instrText xml:space="preserve"> PAGEREF _Toc178140691 \h </w:instrText>
        </w:r>
        <w:r w:rsidR="00C17BED">
          <w:rPr>
            <w:webHidden/>
          </w:rPr>
        </w:r>
        <w:r w:rsidR="00C17BED">
          <w:rPr>
            <w:webHidden/>
          </w:rPr>
          <w:fldChar w:fldCharType="separate"/>
        </w:r>
        <w:r w:rsidR="00E46B0B">
          <w:rPr>
            <w:webHidden/>
          </w:rPr>
          <w:t>65</w:t>
        </w:r>
        <w:r w:rsidR="00C17BED">
          <w:rPr>
            <w:webHidden/>
          </w:rPr>
          <w:fldChar w:fldCharType="end"/>
        </w:r>
      </w:hyperlink>
    </w:p>
    <w:p w14:paraId="17242503" w14:textId="52DCF4E4" w:rsidR="00C17BED" w:rsidRDefault="00000000">
      <w:pPr>
        <w:pStyle w:val="TOC4"/>
        <w:rPr>
          <w:rFonts w:asciiTheme="minorHAnsi" w:eastAsiaTheme="minorEastAsia" w:hAnsiTheme="minorHAnsi" w:cstheme="minorBidi"/>
          <w:kern w:val="2"/>
          <w:sz w:val="24"/>
          <w:lang w:bidi="ar-SA"/>
          <w14:ligatures w14:val="standardContextual"/>
        </w:rPr>
      </w:pPr>
      <w:hyperlink w:anchor="_Toc178140692" w:history="1">
        <w:r w:rsidR="00C17BED" w:rsidRPr="009A041A">
          <w:rPr>
            <w:rStyle w:val="Hyperlink"/>
          </w:rPr>
          <w:t>5.3.1.3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Delete Profile</w:t>
        </w:r>
        <w:r w:rsidR="00C17BED">
          <w:rPr>
            <w:webHidden/>
          </w:rPr>
          <w:tab/>
        </w:r>
        <w:r w:rsidR="00C17BED">
          <w:rPr>
            <w:webHidden/>
          </w:rPr>
          <w:fldChar w:fldCharType="begin"/>
        </w:r>
        <w:r w:rsidR="00C17BED">
          <w:rPr>
            <w:webHidden/>
          </w:rPr>
          <w:instrText xml:space="preserve"> PAGEREF _Toc178140692 \h </w:instrText>
        </w:r>
        <w:r w:rsidR="00C17BED">
          <w:rPr>
            <w:webHidden/>
          </w:rPr>
        </w:r>
        <w:r w:rsidR="00C17BED">
          <w:rPr>
            <w:webHidden/>
          </w:rPr>
          <w:fldChar w:fldCharType="separate"/>
        </w:r>
        <w:r w:rsidR="00E46B0B">
          <w:rPr>
            <w:webHidden/>
          </w:rPr>
          <w:t>66</w:t>
        </w:r>
        <w:r w:rsidR="00C17BED">
          <w:rPr>
            <w:webHidden/>
          </w:rPr>
          <w:fldChar w:fldCharType="end"/>
        </w:r>
      </w:hyperlink>
    </w:p>
    <w:p w14:paraId="60AC9175" w14:textId="3089A445" w:rsidR="00C17BED" w:rsidRDefault="00000000">
      <w:pPr>
        <w:pStyle w:val="TOC4"/>
        <w:rPr>
          <w:rFonts w:asciiTheme="minorHAnsi" w:eastAsiaTheme="minorEastAsia" w:hAnsiTheme="minorHAnsi" w:cstheme="minorBidi"/>
          <w:kern w:val="2"/>
          <w:sz w:val="24"/>
          <w:lang w:bidi="ar-SA"/>
          <w14:ligatures w14:val="standardContextual"/>
        </w:rPr>
      </w:pPr>
      <w:hyperlink w:anchor="_Toc178140693" w:history="1">
        <w:r w:rsidR="00C17BED" w:rsidRPr="009A041A">
          <w:rPr>
            <w:rStyle w:val="Hyperlink"/>
          </w:rPr>
          <w:t>5.3.1.4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Add/Update Profile Nickname</w:t>
        </w:r>
        <w:r w:rsidR="00C17BED">
          <w:rPr>
            <w:webHidden/>
          </w:rPr>
          <w:tab/>
        </w:r>
        <w:r w:rsidR="00C17BED">
          <w:rPr>
            <w:webHidden/>
          </w:rPr>
          <w:fldChar w:fldCharType="begin"/>
        </w:r>
        <w:r w:rsidR="00C17BED">
          <w:rPr>
            <w:webHidden/>
          </w:rPr>
          <w:instrText xml:space="preserve"> PAGEREF _Toc178140693 \h </w:instrText>
        </w:r>
        <w:r w:rsidR="00C17BED">
          <w:rPr>
            <w:webHidden/>
          </w:rPr>
        </w:r>
        <w:r w:rsidR="00C17BED">
          <w:rPr>
            <w:webHidden/>
          </w:rPr>
          <w:fldChar w:fldCharType="separate"/>
        </w:r>
        <w:r w:rsidR="00E46B0B">
          <w:rPr>
            <w:webHidden/>
          </w:rPr>
          <w:t>68</w:t>
        </w:r>
        <w:r w:rsidR="00C17BED">
          <w:rPr>
            <w:webHidden/>
          </w:rPr>
          <w:fldChar w:fldCharType="end"/>
        </w:r>
      </w:hyperlink>
    </w:p>
    <w:p w14:paraId="575521E3" w14:textId="7818D584" w:rsidR="00C17BED" w:rsidRDefault="00000000">
      <w:pPr>
        <w:pStyle w:val="TOC4"/>
        <w:rPr>
          <w:rFonts w:asciiTheme="minorHAnsi" w:eastAsiaTheme="minorEastAsia" w:hAnsiTheme="minorHAnsi" w:cstheme="minorBidi"/>
          <w:kern w:val="2"/>
          <w:sz w:val="24"/>
          <w:lang w:bidi="ar-SA"/>
          <w14:ligatures w14:val="standardContextual"/>
        </w:rPr>
      </w:pPr>
      <w:hyperlink w:anchor="_Toc178140694" w:history="1">
        <w:r w:rsidR="00C17BED" w:rsidRPr="009A041A">
          <w:rPr>
            <w:rStyle w:val="Hyperlink"/>
          </w:rPr>
          <w:t>5.3.1.5</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Query Profile Metadata</w:t>
        </w:r>
        <w:r w:rsidR="00C17BED">
          <w:rPr>
            <w:webHidden/>
          </w:rPr>
          <w:tab/>
        </w:r>
        <w:r w:rsidR="00C17BED">
          <w:rPr>
            <w:webHidden/>
          </w:rPr>
          <w:fldChar w:fldCharType="begin"/>
        </w:r>
        <w:r w:rsidR="00C17BED">
          <w:rPr>
            <w:webHidden/>
          </w:rPr>
          <w:instrText xml:space="preserve"> PAGEREF _Toc178140694 \h </w:instrText>
        </w:r>
        <w:r w:rsidR="00C17BED">
          <w:rPr>
            <w:webHidden/>
          </w:rPr>
        </w:r>
        <w:r w:rsidR="00C17BED">
          <w:rPr>
            <w:webHidden/>
          </w:rPr>
          <w:fldChar w:fldCharType="separate"/>
        </w:r>
        <w:r w:rsidR="00E46B0B">
          <w:rPr>
            <w:webHidden/>
          </w:rPr>
          <w:t>68</w:t>
        </w:r>
        <w:r w:rsidR="00C17BED">
          <w:rPr>
            <w:webHidden/>
          </w:rPr>
          <w:fldChar w:fldCharType="end"/>
        </w:r>
      </w:hyperlink>
    </w:p>
    <w:p w14:paraId="7801E4AB" w14:textId="5E748066" w:rsidR="00C17BED" w:rsidRDefault="00000000">
      <w:pPr>
        <w:pStyle w:val="TOC4"/>
        <w:rPr>
          <w:rFonts w:asciiTheme="minorHAnsi" w:eastAsiaTheme="minorEastAsia" w:hAnsiTheme="minorHAnsi" w:cstheme="minorBidi"/>
          <w:kern w:val="2"/>
          <w:sz w:val="24"/>
          <w:lang w:bidi="ar-SA"/>
          <w14:ligatures w14:val="standardContextual"/>
        </w:rPr>
      </w:pPr>
      <w:hyperlink w:anchor="_Toc178140695" w:history="1">
        <w:r w:rsidR="00C17BED" w:rsidRPr="009A041A">
          <w:rPr>
            <w:rStyle w:val="Hyperlink"/>
          </w:rPr>
          <w:t>5.3.1.6</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eUICC Memory Reset</w:t>
        </w:r>
        <w:r w:rsidR="00C17BED">
          <w:rPr>
            <w:webHidden/>
          </w:rPr>
          <w:tab/>
        </w:r>
        <w:r w:rsidR="00C17BED">
          <w:rPr>
            <w:webHidden/>
          </w:rPr>
          <w:fldChar w:fldCharType="begin"/>
        </w:r>
        <w:r w:rsidR="00C17BED">
          <w:rPr>
            <w:webHidden/>
          </w:rPr>
          <w:instrText xml:space="preserve"> PAGEREF _Toc178140695 \h </w:instrText>
        </w:r>
        <w:r w:rsidR="00C17BED">
          <w:rPr>
            <w:webHidden/>
          </w:rPr>
        </w:r>
        <w:r w:rsidR="00C17BED">
          <w:rPr>
            <w:webHidden/>
          </w:rPr>
          <w:fldChar w:fldCharType="separate"/>
        </w:r>
        <w:r w:rsidR="00E46B0B">
          <w:rPr>
            <w:webHidden/>
          </w:rPr>
          <w:t>69</w:t>
        </w:r>
        <w:r w:rsidR="00C17BED">
          <w:rPr>
            <w:webHidden/>
          </w:rPr>
          <w:fldChar w:fldCharType="end"/>
        </w:r>
      </w:hyperlink>
    </w:p>
    <w:p w14:paraId="7BAE60D7" w14:textId="4FC7A1B4" w:rsidR="00C17BED" w:rsidRDefault="00000000">
      <w:pPr>
        <w:pStyle w:val="TOC4"/>
        <w:rPr>
          <w:rFonts w:asciiTheme="minorHAnsi" w:eastAsiaTheme="minorEastAsia" w:hAnsiTheme="minorHAnsi" w:cstheme="minorBidi"/>
          <w:kern w:val="2"/>
          <w:sz w:val="24"/>
          <w:lang w:bidi="ar-SA"/>
          <w14:ligatures w14:val="standardContextual"/>
        </w:rPr>
      </w:pPr>
      <w:hyperlink w:anchor="_Toc178140696" w:history="1">
        <w:r w:rsidR="00C17BED" w:rsidRPr="009A041A">
          <w:rPr>
            <w:rStyle w:val="Hyperlink"/>
          </w:rPr>
          <w:t>5.3.1.7</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Add Profile with Activation Code</w:t>
        </w:r>
        <w:r w:rsidR="00C17BED">
          <w:rPr>
            <w:webHidden/>
          </w:rPr>
          <w:tab/>
        </w:r>
        <w:r w:rsidR="00C17BED">
          <w:rPr>
            <w:webHidden/>
          </w:rPr>
          <w:fldChar w:fldCharType="begin"/>
        </w:r>
        <w:r w:rsidR="00C17BED">
          <w:rPr>
            <w:webHidden/>
          </w:rPr>
          <w:instrText xml:space="preserve"> PAGEREF _Toc178140696 \h </w:instrText>
        </w:r>
        <w:r w:rsidR="00C17BED">
          <w:rPr>
            <w:webHidden/>
          </w:rPr>
        </w:r>
        <w:r w:rsidR="00C17BED">
          <w:rPr>
            <w:webHidden/>
          </w:rPr>
          <w:fldChar w:fldCharType="separate"/>
        </w:r>
        <w:r w:rsidR="00E46B0B">
          <w:rPr>
            <w:webHidden/>
          </w:rPr>
          <w:t>70</w:t>
        </w:r>
        <w:r w:rsidR="00C17BED">
          <w:rPr>
            <w:webHidden/>
          </w:rPr>
          <w:fldChar w:fldCharType="end"/>
        </w:r>
      </w:hyperlink>
    </w:p>
    <w:p w14:paraId="6BC60786" w14:textId="08F21CA8" w:rsidR="00C17BED" w:rsidRDefault="00000000">
      <w:pPr>
        <w:pStyle w:val="TOC4"/>
        <w:rPr>
          <w:rFonts w:asciiTheme="minorHAnsi" w:eastAsiaTheme="minorEastAsia" w:hAnsiTheme="minorHAnsi" w:cstheme="minorBidi"/>
          <w:kern w:val="2"/>
          <w:sz w:val="24"/>
          <w:lang w:bidi="ar-SA"/>
          <w14:ligatures w14:val="standardContextual"/>
        </w:rPr>
      </w:pPr>
      <w:hyperlink w:anchor="_Toc178140697" w:history="1">
        <w:r w:rsidR="00C17BED" w:rsidRPr="009A041A">
          <w:rPr>
            <w:rStyle w:val="Hyperlink"/>
          </w:rPr>
          <w:t>5.3.1.8</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Edit SM-DP+ Address</w:t>
        </w:r>
        <w:r w:rsidR="00C17BED">
          <w:rPr>
            <w:webHidden/>
          </w:rPr>
          <w:tab/>
        </w:r>
        <w:r w:rsidR="00C17BED">
          <w:rPr>
            <w:webHidden/>
          </w:rPr>
          <w:fldChar w:fldCharType="begin"/>
        </w:r>
        <w:r w:rsidR="00C17BED">
          <w:rPr>
            <w:webHidden/>
          </w:rPr>
          <w:instrText xml:space="preserve"> PAGEREF _Toc178140697 \h </w:instrText>
        </w:r>
        <w:r w:rsidR="00C17BED">
          <w:rPr>
            <w:webHidden/>
          </w:rPr>
        </w:r>
        <w:r w:rsidR="00C17BED">
          <w:rPr>
            <w:webHidden/>
          </w:rPr>
          <w:fldChar w:fldCharType="separate"/>
        </w:r>
        <w:r w:rsidR="00E46B0B">
          <w:rPr>
            <w:webHidden/>
          </w:rPr>
          <w:t>71</w:t>
        </w:r>
        <w:r w:rsidR="00C17BED">
          <w:rPr>
            <w:webHidden/>
          </w:rPr>
          <w:fldChar w:fldCharType="end"/>
        </w:r>
      </w:hyperlink>
    </w:p>
    <w:p w14:paraId="271B7D6B" w14:textId="41F1D15C" w:rsidR="00C17BED" w:rsidRDefault="00000000">
      <w:pPr>
        <w:pStyle w:val="TOC4"/>
        <w:rPr>
          <w:rFonts w:asciiTheme="minorHAnsi" w:eastAsiaTheme="minorEastAsia" w:hAnsiTheme="minorHAnsi" w:cstheme="minorBidi"/>
          <w:kern w:val="2"/>
          <w:sz w:val="24"/>
          <w:lang w:bidi="ar-SA"/>
          <w14:ligatures w14:val="standardContextual"/>
        </w:rPr>
      </w:pPr>
      <w:hyperlink w:anchor="_Toc178140698" w:history="1">
        <w:r w:rsidR="00C17BED" w:rsidRPr="009A041A">
          <w:rPr>
            <w:rStyle w:val="Hyperlink"/>
          </w:rPr>
          <w:t>5.3.1.9</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Retrieve Activation Code</w:t>
        </w:r>
        <w:r w:rsidR="00C17BED">
          <w:rPr>
            <w:webHidden/>
          </w:rPr>
          <w:tab/>
        </w:r>
        <w:r w:rsidR="00C17BED">
          <w:rPr>
            <w:webHidden/>
          </w:rPr>
          <w:fldChar w:fldCharType="begin"/>
        </w:r>
        <w:r w:rsidR="00C17BED">
          <w:rPr>
            <w:webHidden/>
          </w:rPr>
          <w:instrText xml:space="preserve"> PAGEREF _Toc178140698 \h </w:instrText>
        </w:r>
        <w:r w:rsidR="00C17BED">
          <w:rPr>
            <w:webHidden/>
          </w:rPr>
        </w:r>
        <w:r w:rsidR="00C17BED">
          <w:rPr>
            <w:webHidden/>
          </w:rPr>
          <w:fldChar w:fldCharType="separate"/>
        </w:r>
        <w:r w:rsidR="00E46B0B">
          <w:rPr>
            <w:webHidden/>
          </w:rPr>
          <w:t>72</w:t>
        </w:r>
        <w:r w:rsidR="00C17BED">
          <w:rPr>
            <w:webHidden/>
          </w:rPr>
          <w:fldChar w:fldCharType="end"/>
        </w:r>
      </w:hyperlink>
    </w:p>
    <w:p w14:paraId="64A72E56" w14:textId="27A40F0B" w:rsidR="00C17BED" w:rsidRDefault="00000000">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8140699" w:history="1">
        <w:r w:rsidR="00C17BED" w:rsidRPr="009A041A">
          <w:rPr>
            <w:rStyle w:val="Hyperlink"/>
          </w:rPr>
          <w:t>Annex A</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Pr>
          <w:t>Security Threats, Risks and Creation Process Requirements (Informative)</w:t>
        </w:r>
        <w:r w:rsidR="00C17BED">
          <w:rPr>
            <w:webHidden/>
          </w:rPr>
          <w:tab/>
        </w:r>
        <w:r w:rsidR="00C17BED">
          <w:rPr>
            <w:webHidden/>
          </w:rPr>
          <w:fldChar w:fldCharType="begin"/>
        </w:r>
        <w:r w:rsidR="00C17BED">
          <w:rPr>
            <w:webHidden/>
          </w:rPr>
          <w:instrText xml:space="preserve"> PAGEREF _Toc178140699 \h </w:instrText>
        </w:r>
        <w:r w:rsidR="00C17BED">
          <w:rPr>
            <w:webHidden/>
          </w:rPr>
        </w:r>
        <w:r w:rsidR="00C17BED">
          <w:rPr>
            <w:webHidden/>
          </w:rPr>
          <w:fldChar w:fldCharType="separate"/>
        </w:r>
        <w:r w:rsidR="00E46B0B">
          <w:rPr>
            <w:webHidden/>
          </w:rPr>
          <w:t>74</w:t>
        </w:r>
        <w:r w:rsidR="00C17BED">
          <w:rPr>
            <w:webHidden/>
          </w:rPr>
          <w:fldChar w:fldCharType="end"/>
        </w:r>
      </w:hyperlink>
    </w:p>
    <w:p w14:paraId="7CA9897B" w14:textId="05C65213" w:rsidR="00C17BED" w:rsidRDefault="00000000">
      <w:pPr>
        <w:pStyle w:val="TOC2"/>
        <w:rPr>
          <w:rFonts w:asciiTheme="minorHAnsi" w:eastAsiaTheme="minorEastAsia" w:hAnsiTheme="minorHAnsi" w:cstheme="minorBidi"/>
          <w:kern w:val="2"/>
          <w:sz w:val="24"/>
          <w:lang w:bidi="ar-SA"/>
          <w14:ligatures w14:val="standardContextual"/>
        </w:rPr>
      </w:pPr>
      <w:hyperlink w:anchor="_Toc178140700" w:history="1">
        <w:r w:rsidR="00C17BED" w:rsidRPr="009A041A">
          <w:rPr>
            <w:rStyle w:val="Hyperlink"/>
          </w:rPr>
          <w:t>A.1.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New Profile on New Primary Device (Off Device Activation)</w:t>
        </w:r>
        <w:r w:rsidR="00C17BED">
          <w:rPr>
            <w:webHidden/>
          </w:rPr>
          <w:tab/>
        </w:r>
        <w:r w:rsidR="00C17BED">
          <w:rPr>
            <w:webHidden/>
          </w:rPr>
          <w:fldChar w:fldCharType="begin"/>
        </w:r>
        <w:r w:rsidR="00C17BED">
          <w:rPr>
            <w:webHidden/>
          </w:rPr>
          <w:instrText xml:space="preserve"> PAGEREF _Toc178140700 \h </w:instrText>
        </w:r>
        <w:r w:rsidR="00C17BED">
          <w:rPr>
            <w:webHidden/>
          </w:rPr>
        </w:r>
        <w:r w:rsidR="00C17BED">
          <w:rPr>
            <w:webHidden/>
          </w:rPr>
          <w:fldChar w:fldCharType="separate"/>
        </w:r>
        <w:r w:rsidR="00E46B0B">
          <w:rPr>
            <w:webHidden/>
          </w:rPr>
          <w:t>74</w:t>
        </w:r>
        <w:r w:rsidR="00C17BED">
          <w:rPr>
            <w:webHidden/>
          </w:rPr>
          <w:fldChar w:fldCharType="end"/>
        </w:r>
      </w:hyperlink>
    </w:p>
    <w:p w14:paraId="0F0C37A3" w14:textId="5EF4E27B" w:rsidR="00C17BED" w:rsidRDefault="00000000">
      <w:pPr>
        <w:pStyle w:val="TOC2"/>
        <w:rPr>
          <w:rFonts w:asciiTheme="minorHAnsi" w:eastAsiaTheme="minorEastAsia" w:hAnsiTheme="minorHAnsi" w:cstheme="minorBidi"/>
          <w:kern w:val="2"/>
          <w:sz w:val="24"/>
          <w:lang w:bidi="ar-SA"/>
          <w14:ligatures w14:val="standardContextual"/>
        </w:rPr>
      </w:pPr>
      <w:hyperlink w:anchor="_Toc178140701" w:history="1">
        <w:r w:rsidR="00C17BED" w:rsidRPr="009A041A">
          <w:rPr>
            <w:rStyle w:val="Hyperlink"/>
          </w:rPr>
          <w:t>A.2.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Profile Deletion</w:t>
        </w:r>
        <w:r w:rsidR="00C17BED">
          <w:rPr>
            <w:webHidden/>
          </w:rPr>
          <w:tab/>
        </w:r>
        <w:r w:rsidR="00C17BED">
          <w:rPr>
            <w:webHidden/>
          </w:rPr>
          <w:fldChar w:fldCharType="begin"/>
        </w:r>
        <w:r w:rsidR="00C17BED">
          <w:rPr>
            <w:webHidden/>
          </w:rPr>
          <w:instrText xml:space="preserve"> PAGEREF _Toc178140701 \h </w:instrText>
        </w:r>
        <w:r w:rsidR="00C17BED">
          <w:rPr>
            <w:webHidden/>
          </w:rPr>
        </w:r>
        <w:r w:rsidR="00C17BED">
          <w:rPr>
            <w:webHidden/>
          </w:rPr>
          <w:fldChar w:fldCharType="separate"/>
        </w:r>
        <w:r w:rsidR="00E46B0B">
          <w:rPr>
            <w:webHidden/>
          </w:rPr>
          <w:t>74</w:t>
        </w:r>
        <w:r w:rsidR="00C17BED">
          <w:rPr>
            <w:webHidden/>
          </w:rPr>
          <w:fldChar w:fldCharType="end"/>
        </w:r>
      </w:hyperlink>
    </w:p>
    <w:p w14:paraId="62BF16BE" w14:textId="10F1847E" w:rsidR="00C17BED" w:rsidRDefault="00000000">
      <w:pPr>
        <w:pStyle w:val="TOC2"/>
        <w:rPr>
          <w:rFonts w:asciiTheme="minorHAnsi" w:eastAsiaTheme="minorEastAsia" w:hAnsiTheme="minorHAnsi" w:cstheme="minorBidi"/>
          <w:kern w:val="2"/>
          <w:sz w:val="24"/>
          <w:lang w:bidi="ar-SA"/>
          <w14:ligatures w14:val="standardContextual"/>
        </w:rPr>
      </w:pPr>
      <w:hyperlink w:anchor="_Toc178140702" w:history="1">
        <w:r w:rsidR="00C17BED" w:rsidRPr="009A041A">
          <w:rPr>
            <w:rStyle w:val="Hyperlink"/>
          </w:rPr>
          <w:t>A.3.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Profile Switch</w:t>
        </w:r>
        <w:r w:rsidR="00C17BED">
          <w:rPr>
            <w:webHidden/>
          </w:rPr>
          <w:tab/>
        </w:r>
        <w:r w:rsidR="00C17BED">
          <w:rPr>
            <w:webHidden/>
          </w:rPr>
          <w:fldChar w:fldCharType="begin"/>
        </w:r>
        <w:r w:rsidR="00C17BED">
          <w:rPr>
            <w:webHidden/>
          </w:rPr>
          <w:instrText xml:space="preserve"> PAGEREF _Toc178140702 \h </w:instrText>
        </w:r>
        <w:r w:rsidR="00C17BED">
          <w:rPr>
            <w:webHidden/>
          </w:rPr>
        </w:r>
        <w:r w:rsidR="00C17BED">
          <w:rPr>
            <w:webHidden/>
          </w:rPr>
          <w:fldChar w:fldCharType="separate"/>
        </w:r>
        <w:r w:rsidR="00E46B0B">
          <w:rPr>
            <w:webHidden/>
          </w:rPr>
          <w:t>74</w:t>
        </w:r>
        <w:r w:rsidR="00C17BED">
          <w:rPr>
            <w:webHidden/>
          </w:rPr>
          <w:fldChar w:fldCharType="end"/>
        </w:r>
      </w:hyperlink>
    </w:p>
    <w:p w14:paraId="57D86F82" w14:textId="403A9178" w:rsidR="00C17BED" w:rsidRDefault="00000000">
      <w:pPr>
        <w:pStyle w:val="TOC2"/>
        <w:rPr>
          <w:rFonts w:asciiTheme="minorHAnsi" w:eastAsiaTheme="minorEastAsia" w:hAnsiTheme="minorHAnsi" w:cstheme="minorBidi"/>
          <w:kern w:val="2"/>
          <w:sz w:val="24"/>
          <w:lang w:bidi="ar-SA"/>
          <w14:ligatures w14:val="standardContextual"/>
        </w:rPr>
      </w:pPr>
      <w:hyperlink w:anchor="_Toc178140703" w:history="1">
        <w:r w:rsidR="00C17BED" w:rsidRPr="009A041A">
          <w:rPr>
            <w:rStyle w:val="Hyperlink"/>
          </w:rPr>
          <w:t>A.4.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Profile Swap</w:t>
        </w:r>
        <w:r w:rsidR="00C17BED">
          <w:rPr>
            <w:webHidden/>
          </w:rPr>
          <w:tab/>
        </w:r>
        <w:r w:rsidR="00C17BED">
          <w:rPr>
            <w:webHidden/>
          </w:rPr>
          <w:fldChar w:fldCharType="begin"/>
        </w:r>
        <w:r w:rsidR="00C17BED">
          <w:rPr>
            <w:webHidden/>
          </w:rPr>
          <w:instrText xml:space="preserve"> PAGEREF _Toc178140703 \h </w:instrText>
        </w:r>
        <w:r w:rsidR="00C17BED">
          <w:rPr>
            <w:webHidden/>
          </w:rPr>
        </w:r>
        <w:r w:rsidR="00C17BED">
          <w:rPr>
            <w:webHidden/>
          </w:rPr>
          <w:fldChar w:fldCharType="separate"/>
        </w:r>
        <w:r w:rsidR="00E46B0B">
          <w:rPr>
            <w:webHidden/>
          </w:rPr>
          <w:t>74</w:t>
        </w:r>
        <w:r w:rsidR="00C17BED">
          <w:rPr>
            <w:webHidden/>
          </w:rPr>
          <w:fldChar w:fldCharType="end"/>
        </w:r>
      </w:hyperlink>
    </w:p>
    <w:p w14:paraId="253AAB11" w14:textId="6502D675" w:rsidR="00C17BED" w:rsidRDefault="00000000">
      <w:pPr>
        <w:pStyle w:val="TOC2"/>
        <w:rPr>
          <w:rFonts w:asciiTheme="minorHAnsi" w:eastAsiaTheme="minorEastAsia" w:hAnsiTheme="minorHAnsi" w:cstheme="minorBidi"/>
          <w:kern w:val="2"/>
          <w:sz w:val="24"/>
          <w:lang w:bidi="ar-SA"/>
          <w14:ligatures w14:val="standardContextual"/>
        </w:rPr>
      </w:pPr>
      <w:hyperlink w:anchor="_Toc178140704" w:history="1">
        <w:r w:rsidR="00C17BED" w:rsidRPr="009A041A">
          <w:rPr>
            <w:rStyle w:val="Hyperlink"/>
          </w:rPr>
          <w:t>A.5.</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Cryptographic Related Risks</w:t>
        </w:r>
        <w:r w:rsidR="00C17BED">
          <w:rPr>
            <w:webHidden/>
          </w:rPr>
          <w:tab/>
        </w:r>
        <w:r w:rsidR="00C17BED">
          <w:rPr>
            <w:webHidden/>
          </w:rPr>
          <w:fldChar w:fldCharType="begin"/>
        </w:r>
        <w:r w:rsidR="00C17BED">
          <w:rPr>
            <w:webHidden/>
          </w:rPr>
          <w:instrText xml:space="preserve"> PAGEREF _Toc178140704 \h </w:instrText>
        </w:r>
        <w:r w:rsidR="00C17BED">
          <w:rPr>
            <w:webHidden/>
          </w:rPr>
        </w:r>
        <w:r w:rsidR="00C17BED">
          <w:rPr>
            <w:webHidden/>
          </w:rPr>
          <w:fldChar w:fldCharType="separate"/>
        </w:r>
        <w:r w:rsidR="00E46B0B">
          <w:rPr>
            <w:webHidden/>
          </w:rPr>
          <w:t>75</w:t>
        </w:r>
        <w:r w:rsidR="00C17BED">
          <w:rPr>
            <w:webHidden/>
          </w:rPr>
          <w:fldChar w:fldCharType="end"/>
        </w:r>
      </w:hyperlink>
    </w:p>
    <w:p w14:paraId="56C160AC" w14:textId="0B6B84AD" w:rsidR="00C17BED" w:rsidRDefault="00000000">
      <w:pPr>
        <w:pStyle w:val="TOC2"/>
        <w:rPr>
          <w:rFonts w:asciiTheme="minorHAnsi" w:eastAsiaTheme="minorEastAsia" w:hAnsiTheme="minorHAnsi" w:cstheme="minorBidi"/>
          <w:kern w:val="2"/>
          <w:sz w:val="24"/>
          <w:lang w:bidi="ar-SA"/>
          <w14:ligatures w14:val="standardContextual"/>
        </w:rPr>
      </w:pPr>
      <w:hyperlink w:anchor="_Toc178140705" w:history="1">
        <w:r w:rsidR="00C17BED" w:rsidRPr="009A041A">
          <w:rPr>
            <w:rStyle w:val="Hyperlink"/>
          </w:rPr>
          <w:t>A.6.</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Quality of Service</w:t>
        </w:r>
        <w:r w:rsidR="00C17BED">
          <w:rPr>
            <w:webHidden/>
          </w:rPr>
          <w:tab/>
        </w:r>
        <w:r w:rsidR="00C17BED">
          <w:rPr>
            <w:webHidden/>
          </w:rPr>
          <w:fldChar w:fldCharType="begin"/>
        </w:r>
        <w:r w:rsidR="00C17BED">
          <w:rPr>
            <w:webHidden/>
          </w:rPr>
          <w:instrText xml:space="preserve"> PAGEREF _Toc178140705 \h </w:instrText>
        </w:r>
        <w:r w:rsidR="00C17BED">
          <w:rPr>
            <w:webHidden/>
          </w:rPr>
        </w:r>
        <w:r w:rsidR="00C17BED">
          <w:rPr>
            <w:webHidden/>
          </w:rPr>
          <w:fldChar w:fldCharType="separate"/>
        </w:r>
        <w:r w:rsidR="00E46B0B">
          <w:rPr>
            <w:webHidden/>
          </w:rPr>
          <w:t>75</w:t>
        </w:r>
        <w:r w:rsidR="00C17BED">
          <w:rPr>
            <w:webHidden/>
          </w:rPr>
          <w:fldChar w:fldCharType="end"/>
        </w:r>
      </w:hyperlink>
    </w:p>
    <w:p w14:paraId="53A69AD9" w14:textId="0752CABE" w:rsidR="00C17BED" w:rsidRDefault="00000000">
      <w:pPr>
        <w:pStyle w:val="TOC2"/>
        <w:rPr>
          <w:rFonts w:asciiTheme="minorHAnsi" w:eastAsiaTheme="minorEastAsia" w:hAnsiTheme="minorHAnsi" w:cstheme="minorBidi"/>
          <w:kern w:val="2"/>
          <w:sz w:val="24"/>
          <w:lang w:bidi="ar-SA"/>
          <w14:ligatures w14:val="standardContextual"/>
        </w:rPr>
      </w:pPr>
      <w:hyperlink w:anchor="_Toc178140706" w:history="1">
        <w:r w:rsidR="00C17BED" w:rsidRPr="009A041A">
          <w:rPr>
            <w:rStyle w:val="Hyperlink"/>
          </w:rPr>
          <w:t>A.7.</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Non-human or Unpredictable</w:t>
        </w:r>
        <w:r w:rsidR="00C17BED">
          <w:rPr>
            <w:webHidden/>
          </w:rPr>
          <w:tab/>
        </w:r>
        <w:r w:rsidR="00C17BED">
          <w:rPr>
            <w:webHidden/>
          </w:rPr>
          <w:fldChar w:fldCharType="begin"/>
        </w:r>
        <w:r w:rsidR="00C17BED">
          <w:rPr>
            <w:webHidden/>
          </w:rPr>
          <w:instrText xml:space="preserve"> PAGEREF _Toc178140706 \h </w:instrText>
        </w:r>
        <w:r w:rsidR="00C17BED">
          <w:rPr>
            <w:webHidden/>
          </w:rPr>
        </w:r>
        <w:r w:rsidR="00C17BED">
          <w:rPr>
            <w:webHidden/>
          </w:rPr>
          <w:fldChar w:fldCharType="separate"/>
        </w:r>
        <w:r w:rsidR="00E46B0B">
          <w:rPr>
            <w:webHidden/>
          </w:rPr>
          <w:t>75</w:t>
        </w:r>
        <w:r w:rsidR="00C17BED">
          <w:rPr>
            <w:webHidden/>
          </w:rPr>
          <w:fldChar w:fldCharType="end"/>
        </w:r>
      </w:hyperlink>
    </w:p>
    <w:p w14:paraId="398F540B" w14:textId="2B271185" w:rsidR="00C17BED" w:rsidRDefault="00000000">
      <w:pPr>
        <w:pStyle w:val="TOC2"/>
        <w:rPr>
          <w:rFonts w:asciiTheme="minorHAnsi" w:eastAsiaTheme="minorEastAsia" w:hAnsiTheme="minorHAnsi" w:cstheme="minorBidi"/>
          <w:kern w:val="2"/>
          <w:sz w:val="24"/>
          <w:lang w:bidi="ar-SA"/>
          <w14:ligatures w14:val="standardContextual"/>
        </w:rPr>
      </w:pPr>
      <w:hyperlink w:anchor="_Toc178140707" w:history="1">
        <w:r w:rsidR="00C17BED" w:rsidRPr="009A041A">
          <w:rPr>
            <w:rStyle w:val="Hyperlink"/>
          </w:rPr>
          <w:t>A.8.</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New Profile during Subscriber Journey</w:t>
        </w:r>
        <w:r w:rsidR="00C17BED">
          <w:rPr>
            <w:webHidden/>
          </w:rPr>
          <w:tab/>
        </w:r>
        <w:r w:rsidR="00C17BED">
          <w:rPr>
            <w:webHidden/>
          </w:rPr>
          <w:fldChar w:fldCharType="begin"/>
        </w:r>
        <w:r w:rsidR="00C17BED">
          <w:rPr>
            <w:webHidden/>
          </w:rPr>
          <w:instrText xml:space="preserve"> PAGEREF _Toc178140707 \h </w:instrText>
        </w:r>
        <w:r w:rsidR="00C17BED">
          <w:rPr>
            <w:webHidden/>
          </w:rPr>
        </w:r>
        <w:r w:rsidR="00C17BED">
          <w:rPr>
            <w:webHidden/>
          </w:rPr>
          <w:fldChar w:fldCharType="separate"/>
        </w:r>
        <w:r w:rsidR="00E46B0B">
          <w:rPr>
            <w:webHidden/>
          </w:rPr>
          <w:t>75</w:t>
        </w:r>
        <w:r w:rsidR="00C17BED">
          <w:rPr>
            <w:webHidden/>
          </w:rPr>
          <w:fldChar w:fldCharType="end"/>
        </w:r>
      </w:hyperlink>
    </w:p>
    <w:p w14:paraId="4A980256" w14:textId="36D74B67" w:rsidR="00C17BED" w:rsidRDefault="00000000">
      <w:pPr>
        <w:pStyle w:val="TOC2"/>
        <w:rPr>
          <w:rFonts w:asciiTheme="minorHAnsi" w:eastAsiaTheme="minorEastAsia" w:hAnsiTheme="minorHAnsi" w:cstheme="minorBidi"/>
          <w:kern w:val="2"/>
          <w:sz w:val="24"/>
          <w:lang w:bidi="ar-SA"/>
          <w14:ligatures w14:val="standardContextual"/>
        </w:rPr>
      </w:pPr>
      <w:hyperlink w:anchor="_Toc178140708" w:history="1">
        <w:r w:rsidR="00C17BED" w:rsidRPr="009A041A">
          <w:rPr>
            <w:rStyle w:val="Hyperlink"/>
          </w:rPr>
          <w:t>A.9.</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Device Swap</w:t>
        </w:r>
        <w:r w:rsidR="00C17BED">
          <w:rPr>
            <w:webHidden/>
          </w:rPr>
          <w:tab/>
        </w:r>
        <w:r w:rsidR="00C17BED">
          <w:rPr>
            <w:webHidden/>
          </w:rPr>
          <w:fldChar w:fldCharType="begin"/>
        </w:r>
        <w:r w:rsidR="00C17BED">
          <w:rPr>
            <w:webHidden/>
          </w:rPr>
          <w:instrText xml:space="preserve"> PAGEREF _Toc178140708 \h </w:instrText>
        </w:r>
        <w:r w:rsidR="00C17BED">
          <w:rPr>
            <w:webHidden/>
          </w:rPr>
        </w:r>
        <w:r w:rsidR="00C17BED">
          <w:rPr>
            <w:webHidden/>
          </w:rPr>
          <w:fldChar w:fldCharType="separate"/>
        </w:r>
        <w:r w:rsidR="00E46B0B">
          <w:rPr>
            <w:webHidden/>
          </w:rPr>
          <w:t>76</w:t>
        </w:r>
        <w:r w:rsidR="00C17BED">
          <w:rPr>
            <w:webHidden/>
          </w:rPr>
          <w:fldChar w:fldCharType="end"/>
        </w:r>
      </w:hyperlink>
    </w:p>
    <w:p w14:paraId="449E7D00" w14:textId="19BF4A24" w:rsidR="00C17BED" w:rsidRDefault="00000000">
      <w:pPr>
        <w:pStyle w:val="TOC2"/>
        <w:rPr>
          <w:rFonts w:asciiTheme="minorHAnsi" w:eastAsiaTheme="minorEastAsia" w:hAnsiTheme="minorHAnsi" w:cstheme="minorBidi"/>
          <w:kern w:val="2"/>
          <w:sz w:val="24"/>
          <w:lang w:bidi="ar-SA"/>
          <w14:ligatures w14:val="standardContextual"/>
        </w:rPr>
      </w:pPr>
      <w:hyperlink w:anchor="_Toc178140709" w:history="1">
        <w:r w:rsidR="00C17BED" w:rsidRPr="009A041A">
          <w:rPr>
            <w:rStyle w:val="Hyperlink"/>
          </w:rPr>
          <w:t>A.10.</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Loss of Privacy</w:t>
        </w:r>
        <w:r w:rsidR="00C17BED">
          <w:rPr>
            <w:webHidden/>
          </w:rPr>
          <w:tab/>
        </w:r>
        <w:r w:rsidR="00C17BED">
          <w:rPr>
            <w:webHidden/>
          </w:rPr>
          <w:fldChar w:fldCharType="begin"/>
        </w:r>
        <w:r w:rsidR="00C17BED">
          <w:rPr>
            <w:webHidden/>
          </w:rPr>
          <w:instrText xml:space="preserve"> PAGEREF _Toc178140709 \h </w:instrText>
        </w:r>
        <w:r w:rsidR="00C17BED">
          <w:rPr>
            <w:webHidden/>
          </w:rPr>
        </w:r>
        <w:r w:rsidR="00C17BED">
          <w:rPr>
            <w:webHidden/>
          </w:rPr>
          <w:fldChar w:fldCharType="separate"/>
        </w:r>
        <w:r w:rsidR="00E46B0B">
          <w:rPr>
            <w:webHidden/>
          </w:rPr>
          <w:t>76</w:t>
        </w:r>
        <w:r w:rsidR="00C17BED">
          <w:rPr>
            <w:webHidden/>
          </w:rPr>
          <w:fldChar w:fldCharType="end"/>
        </w:r>
      </w:hyperlink>
    </w:p>
    <w:p w14:paraId="0F2E4816" w14:textId="46C76EE1" w:rsidR="00C17BED" w:rsidRDefault="00000000">
      <w:pPr>
        <w:pStyle w:val="TOC2"/>
        <w:rPr>
          <w:rFonts w:asciiTheme="minorHAnsi" w:eastAsiaTheme="minorEastAsia" w:hAnsiTheme="minorHAnsi" w:cstheme="minorBidi"/>
          <w:kern w:val="2"/>
          <w:sz w:val="24"/>
          <w:lang w:bidi="ar-SA"/>
          <w14:ligatures w14:val="standardContextual"/>
        </w:rPr>
      </w:pPr>
      <w:hyperlink w:anchor="_Toc178140710" w:history="1">
        <w:r w:rsidR="00C17BED" w:rsidRPr="009A041A">
          <w:rPr>
            <w:rStyle w:val="Hyperlink"/>
          </w:rPr>
          <w:t>A.11.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Others</w:t>
        </w:r>
        <w:r w:rsidR="00C17BED">
          <w:rPr>
            <w:webHidden/>
          </w:rPr>
          <w:tab/>
        </w:r>
        <w:r w:rsidR="00C17BED">
          <w:rPr>
            <w:webHidden/>
          </w:rPr>
          <w:fldChar w:fldCharType="begin"/>
        </w:r>
        <w:r w:rsidR="00C17BED">
          <w:rPr>
            <w:webHidden/>
          </w:rPr>
          <w:instrText xml:space="preserve"> PAGEREF _Toc178140710 \h </w:instrText>
        </w:r>
        <w:r w:rsidR="00C17BED">
          <w:rPr>
            <w:webHidden/>
          </w:rPr>
        </w:r>
        <w:r w:rsidR="00C17BED">
          <w:rPr>
            <w:webHidden/>
          </w:rPr>
          <w:fldChar w:fldCharType="separate"/>
        </w:r>
        <w:r w:rsidR="00E46B0B">
          <w:rPr>
            <w:webHidden/>
          </w:rPr>
          <w:t>76</w:t>
        </w:r>
        <w:r w:rsidR="00C17BED">
          <w:rPr>
            <w:webHidden/>
          </w:rPr>
          <w:fldChar w:fldCharType="end"/>
        </w:r>
      </w:hyperlink>
    </w:p>
    <w:p w14:paraId="7D903AB9" w14:textId="45594AB2" w:rsidR="00C17BED" w:rsidRDefault="00000000">
      <w:pPr>
        <w:pStyle w:val="TOC2"/>
        <w:rPr>
          <w:rFonts w:asciiTheme="minorHAnsi" w:eastAsiaTheme="minorEastAsia" w:hAnsiTheme="minorHAnsi" w:cstheme="minorBidi"/>
          <w:kern w:val="2"/>
          <w:sz w:val="24"/>
          <w:lang w:bidi="ar-SA"/>
          <w14:ligatures w14:val="standardContextual"/>
        </w:rPr>
      </w:pPr>
      <w:hyperlink w:anchor="_Toc178140711" w:history="1">
        <w:r w:rsidR="00C17BED" w:rsidRPr="009A041A">
          <w:rPr>
            <w:rStyle w:val="Hyperlink"/>
          </w:rPr>
          <w:t>A.12.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Creation Process</w:t>
        </w:r>
        <w:r w:rsidR="00C17BED">
          <w:rPr>
            <w:webHidden/>
          </w:rPr>
          <w:tab/>
        </w:r>
        <w:r w:rsidR="00C17BED">
          <w:rPr>
            <w:webHidden/>
          </w:rPr>
          <w:fldChar w:fldCharType="begin"/>
        </w:r>
        <w:r w:rsidR="00C17BED">
          <w:rPr>
            <w:webHidden/>
          </w:rPr>
          <w:instrText xml:space="preserve"> PAGEREF _Toc178140711 \h </w:instrText>
        </w:r>
        <w:r w:rsidR="00C17BED">
          <w:rPr>
            <w:webHidden/>
          </w:rPr>
        </w:r>
        <w:r w:rsidR="00C17BED">
          <w:rPr>
            <w:webHidden/>
          </w:rPr>
          <w:fldChar w:fldCharType="separate"/>
        </w:r>
        <w:r w:rsidR="00E46B0B">
          <w:rPr>
            <w:webHidden/>
          </w:rPr>
          <w:t>76</w:t>
        </w:r>
        <w:r w:rsidR="00C17BED">
          <w:rPr>
            <w:webHidden/>
          </w:rPr>
          <w:fldChar w:fldCharType="end"/>
        </w:r>
      </w:hyperlink>
    </w:p>
    <w:p w14:paraId="2129B708" w14:textId="6C47E115" w:rsidR="00C17BED" w:rsidRDefault="00000000">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8140712" w:history="1">
        <w:r w:rsidR="00C17BED" w:rsidRPr="009A041A">
          <w:rPr>
            <w:rStyle w:val="Hyperlink"/>
          </w:rPr>
          <w:t>Annex B</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Pr>
          <w:t>Profile Production Procedure (Informative)</w:t>
        </w:r>
        <w:r w:rsidR="00C17BED">
          <w:rPr>
            <w:webHidden/>
          </w:rPr>
          <w:tab/>
        </w:r>
        <w:r w:rsidR="00C17BED">
          <w:rPr>
            <w:webHidden/>
          </w:rPr>
          <w:fldChar w:fldCharType="begin"/>
        </w:r>
        <w:r w:rsidR="00C17BED">
          <w:rPr>
            <w:webHidden/>
          </w:rPr>
          <w:instrText xml:space="preserve"> PAGEREF _Toc178140712 \h </w:instrText>
        </w:r>
        <w:r w:rsidR="00C17BED">
          <w:rPr>
            <w:webHidden/>
          </w:rPr>
        </w:r>
        <w:r w:rsidR="00C17BED">
          <w:rPr>
            <w:webHidden/>
          </w:rPr>
          <w:fldChar w:fldCharType="separate"/>
        </w:r>
        <w:r w:rsidR="00E46B0B">
          <w:rPr>
            <w:webHidden/>
          </w:rPr>
          <w:t>77</w:t>
        </w:r>
        <w:r w:rsidR="00C17BED">
          <w:rPr>
            <w:webHidden/>
          </w:rPr>
          <w:fldChar w:fldCharType="end"/>
        </w:r>
      </w:hyperlink>
    </w:p>
    <w:p w14:paraId="585F7011" w14:textId="4906A348" w:rsidR="00C17BED" w:rsidRDefault="00000000">
      <w:pPr>
        <w:pStyle w:val="TOC2"/>
        <w:rPr>
          <w:rFonts w:asciiTheme="minorHAnsi" w:eastAsiaTheme="minorEastAsia" w:hAnsiTheme="minorHAnsi" w:cstheme="minorBidi"/>
          <w:kern w:val="2"/>
          <w:sz w:val="24"/>
          <w:lang w:bidi="ar-SA"/>
          <w14:ligatures w14:val="standardContextual"/>
        </w:rPr>
      </w:pPr>
      <w:hyperlink w:anchor="_Toc178140713" w:history="1">
        <w:r w:rsidR="00C17BED" w:rsidRPr="009A041A">
          <w:rPr>
            <w:rStyle w:val="Hyperlink"/>
          </w:rPr>
          <w:t>B.1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Profile Production Procedure</w:t>
        </w:r>
        <w:r w:rsidR="00C17BED">
          <w:rPr>
            <w:webHidden/>
          </w:rPr>
          <w:tab/>
        </w:r>
        <w:r w:rsidR="00C17BED">
          <w:rPr>
            <w:webHidden/>
          </w:rPr>
          <w:fldChar w:fldCharType="begin"/>
        </w:r>
        <w:r w:rsidR="00C17BED">
          <w:rPr>
            <w:webHidden/>
          </w:rPr>
          <w:instrText xml:space="preserve"> PAGEREF _Toc178140713 \h </w:instrText>
        </w:r>
        <w:r w:rsidR="00C17BED">
          <w:rPr>
            <w:webHidden/>
          </w:rPr>
        </w:r>
        <w:r w:rsidR="00C17BED">
          <w:rPr>
            <w:webHidden/>
          </w:rPr>
          <w:fldChar w:fldCharType="separate"/>
        </w:r>
        <w:r w:rsidR="00E46B0B">
          <w:rPr>
            <w:webHidden/>
          </w:rPr>
          <w:t>77</w:t>
        </w:r>
        <w:r w:rsidR="00C17BED">
          <w:rPr>
            <w:webHidden/>
          </w:rPr>
          <w:fldChar w:fldCharType="end"/>
        </w:r>
      </w:hyperlink>
    </w:p>
    <w:p w14:paraId="605B24ED" w14:textId="50120897" w:rsidR="00C17BED" w:rsidRDefault="00000000">
      <w:pPr>
        <w:pStyle w:val="TOC3"/>
        <w:rPr>
          <w:rFonts w:asciiTheme="minorHAnsi" w:eastAsiaTheme="minorEastAsia" w:hAnsiTheme="minorHAnsi" w:cstheme="minorBidi"/>
          <w:kern w:val="2"/>
          <w:sz w:val="24"/>
          <w:lang w:bidi="ar-SA"/>
          <w14:ligatures w14:val="standardContextual"/>
        </w:rPr>
      </w:pPr>
      <w:hyperlink w:anchor="_Toc178140714" w:history="1">
        <w:r w:rsidR="00C17BED" w:rsidRPr="009A041A">
          <w:rPr>
            <w:rStyle w:val="Hyperlink"/>
          </w:rPr>
          <w:t>B.1.1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Profile Description Definition</w:t>
        </w:r>
        <w:r w:rsidR="00C17BED">
          <w:rPr>
            <w:webHidden/>
          </w:rPr>
          <w:tab/>
        </w:r>
        <w:r w:rsidR="00C17BED">
          <w:rPr>
            <w:webHidden/>
          </w:rPr>
          <w:fldChar w:fldCharType="begin"/>
        </w:r>
        <w:r w:rsidR="00C17BED">
          <w:rPr>
            <w:webHidden/>
          </w:rPr>
          <w:instrText xml:space="preserve"> PAGEREF _Toc178140714 \h </w:instrText>
        </w:r>
        <w:r w:rsidR="00C17BED">
          <w:rPr>
            <w:webHidden/>
          </w:rPr>
        </w:r>
        <w:r w:rsidR="00C17BED">
          <w:rPr>
            <w:webHidden/>
          </w:rPr>
          <w:fldChar w:fldCharType="separate"/>
        </w:r>
        <w:r w:rsidR="00E46B0B">
          <w:rPr>
            <w:webHidden/>
          </w:rPr>
          <w:t>78</w:t>
        </w:r>
        <w:r w:rsidR="00C17BED">
          <w:rPr>
            <w:webHidden/>
          </w:rPr>
          <w:fldChar w:fldCharType="end"/>
        </w:r>
      </w:hyperlink>
    </w:p>
    <w:p w14:paraId="23A46F64" w14:textId="62C6A65C" w:rsidR="00C17BED" w:rsidRDefault="00000000">
      <w:pPr>
        <w:pStyle w:val="TOC3"/>
        <w:rPr>
          <w:rFonts w:asciiTheme="minorHAnsi" w:eastAsiaTheme="minorEastAsia" w:hAnsiTheme="minorHAnsi" w:cstheme="minorBidi"/>
          <w:kern w:val="2"/>
          <w:sz w:val="24"/>
          <w:lang w:bidi="ar-SA"/>
          <w14:ligatures w14:val="standardContextual"/>
        </w:rPr>
      </w:pPr>
      <w:hyperlink w:anchor="_Toc178140715" w:history="1">
        <w:r w:rsidR="00C17BED" w:rsidRPr="009A041A">
          <w:rPr>
            <w:rStyle w:val="Hyperlink"/>
          </w:rPr>
          <w:t>B.1.2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Operator Credentials Generation</w:t>
        </w:r>
        <w:r w:rsidR="00C17BED">
          <w:rPr>
            <w:webHidden/>
          </w:rPr>
          <w:tab/>
        </w:r>
        <w:r w:rsidR="00C17BED">
          <w:rPr>
            <w:webHidden/>
          </w:rPr>
          <w:fldChar w:fldCharType="begin"/>
        </w:r>
        <w:r w:rsidR="00C17BED">
          <w:rPr>
            <w:webHidden/>
          </w:rPr>
          <w:instrText xml:space="preserve"> PAGEREF _Toc178140715 \h </w:instrText>
        </w:r>
        <w:r w:rsidR="00C17BED">
          <w:rPr>
            <w:webHidden/>
          </w:rPr>
        </w:r>
        <w:r w:rsidR="00C17BED">
          <w:rPr>
            <w:webHidden/>
          </w:rPr>
          <w:fldChar w:fldCharType="separate"/>
        </w:r>
        <w:r w:rsidR="00E46B0B">
          <w:rPr>
            <w:webHidden/>
          </w:rPr>
          <w:t>78</w:t>
        </w:r>
        <w:r w:rsidR="00C17BED">
          <w:rPr>
            <w:webHidden/>
          </w:rPr>
          <w:fldChar w:fldCharType="end"/>
        </w:r>
      </w:hyperlink>
    </w:p>
    <w:p w14:paraId="76521A41" w14:textId="78CFC542" w:rsidR="00C17BED" w:rsidRDefault="00000000">
      <w:pPr>
        <w:pStyle w:val="TOC3"/>
        <w:rPr>
          <w:rFonts w:asciiTheme="minorHAnsi" w:eastAsiaTheme="minorEastAsia" w:hAnsiTheme="minorHAnsi" w:cstheme="minorBidi"/>
          <w:kern w:val="2"/>
          <w:sz w:val="24"/>
          <w:lang w:bidi="ar-SA"/>
          <w14:ligatures w14:val="standardContextual"/>
        </w:rPr>
      </w:pPr>
      <w:hyperlink w:anchor="_Toc178140716" w:history="1">
        <w:r w:rsidR="00C17BED" w:rsidRPr="009A041A">
          <w:rPr>
            <w:rStyle w:val="Hyperlink"/>
          </w:rPr>
          <w:t>B.1.3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Protected Profile Package Generation</w:t>
        </w:r>
        <w:r w:rsidR="00C17BED">
          <w:rPr>
            <w:webHidden/>
          </w:rPr>
          <w:tab/>
        </w:r>
        <w:r w:rsidR="00C17BED">
          <w:rPr>
            <w:webHidden/>
          </w:rPr>
          <w:fldChar w:fldCharType="begin"/>
        </w:r>
        <w:r w:rsidR="00C17BED">
          <w:rPr>
            <w:webHidden/>
          </w:rPr>
          <w:instrText xml:space="preserve"> PAGEREF _Toc178140716 \h </w:instrText>
        </w:r>
        <w:r w:rsidR="00C17BED">
          <w:rPr>
            <w:webHidden/>
          </w:rPr>
        </w:r>
        <w:r w:rsidR="00C17BED">
          <w:rPr>
            <w:webHidden/>
          </w:rPr>
          <w:fldChar w:fldCharType="separate"/>
        </w:r>
        <w:r w:rsidR="00E46B0B">
          <w:rPr>
            <w:webHidden/>
          </w:rPr>
          <w:t>79</w:t>
        </w:r>
        <w:r w:rsidR="00C17BED">
          <w:rPr>
            <w:webHidden/>
          </w:rPr>
          <w:fldChar w:fldCharType="end"/>
        </w:r>
      </w:hyperlink>
    </w:p>
    <w:p w14:paraId="46C62207" w14:textId="12173FBD" w:rsidR="00C17BED" w:rsidRDefault="00000000">
      <w:pPr>
        <w:pStyle w:val="TOC3"/>
        <w:rPr>
          <w:rFonts w:asciiTheme="minorHAnsi" w:eastAsiaTheme="minorEastAsia" w:hAnsiTheme="minorHAnsi" w:cstheme="minorBidi"/>
          <w:kern w:val="2"/>
          <w:sz w:val="24"/>
          <w:lang w:bidi="ar-SA"/>
          <w14:ligatures w14:val="standardContextual"/>
        </w:rPr>
      </w:pPr>
      <w:hyperlink w:anchor="_Toc178140717" w:history="1">
        <w:r w:rsidR="00C17BED" w:rsidRPr="009A041A">
          <w:rPr>
            <w:rStyle w:val="Hyperlink"/>
          </w:rPr>
          <w:t>B.1.4</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Contract Conclusion and Link Profile</w:t>
        </w:r>
        <w:r w:rsidR="00C17BED">
          <w:rPr>
            <w:webHidden/>
          </w:rPr>
          <w:tab/>
        </w:r>
        <w:r w:rsidR="00C17BED">
          <w:rPr>
            <w:webHidden/>
          </w:rPr>
          <w:fldChar w:fldCharType="begin"/>
        </w:r>
        <w:r w:rsidR="00C17BED">
          <w:rPr>
            <w:webHidden/>
          </w:rPr>
          <w:instrText xml:space="preserve"> PAGEREF _Toc178140717 \h </w:instrText>
        </w:r>
        <w:r w:rsidR="00C17BED">
          <w:rPr>
            <w:webHidden/>
          </w:rPr>
        </w:r>
        <w:r w:rsidR="00C17BED">
          <w:rPr>
            <w:webHidden/>
          </w:rPr>
          <w:fldChar w:fldCharType="separate"/>
        </w:r>
        <w:r w:rsidR="00E46B0B">
          <w:rPr>
            <w:webHidden/>
          </w:rPr>
          <w:t>81</w:t>
        </w:r>
        <w:r w:rsidR="00C17BED">
          <w:rPr>
            <w:webHidden/>
          </w:rPr>
          <w:fldChar w:fldCharType="end"/>
        </w:r>
      </w:hyperlink>
    </w:p>
    <w:p w14:paraId="3A144E78" w14:textId="6EE2D269" w:rsidR="00C17BED" w:rsidRDefault="00000000">
      <w:pPr>
        <w:pStyle w:val="TOC4"/>
        <w:rPr>
          <w:rFonts w:asciiTheme="minorHAnsi" w:eastAsiaTheme="minorEastAsia" w:hAnsiTheme="minorHAnsi" w:cstheme="minorBidi"/>
          <w:kern w:val="2"/>
          <w:sz w:val="24"/>
          <w:lang w:bidi="ar-SA"/>
          <w14:ligatures w14:val="standardContextual"/>
        </w:rPr>
      </w:pPr>
      <w:hyperlink w:anchor="_Toc178140718" w:history="1">
        <w:r w:rsidR="00C17BED" w:rsidRPr="009A041A">
          <w:rPr>
            <w:rStyle w:val="Hyperlink"/>
          </w:rPr>
          <w:t>B.1.4.1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Activation Code with Known EID</w:t>
        </w:r>
        <w:r w:rsidR="00C17BED">
          <w:rPr>
            <w:webHidden/>
          </w:rPr>
          <w:tab/>
        </w:r>
        <w:r w:rsidR="00C17BED">
          <w:rPr>
            <w:webHidden/>
          </w:rPr>
          <w:fldChar w:fldCharType="begin"/>
        </w:r>
        <w:r w:rsidR="00C17BED">
          <w:rPr>
            <w:webHidden/>
          </w:rPr>
          <w:instrText xml:space="preserve"> PAGEREF _Toc178140718 \h </w:instrText>
        </w:r>
        <w:r w:rsidR="00C17BED">
          <w:rPr>
            <w:webHidden/>
          </w:rPr>
        </w:r>
        <w:r w:rsidR="00C17BED">
          <w:rPr>
            <w:webHidden/>
          </w:rPr>
          <w:fldChar w:fldCharType="separate"/>
        </w:r>
        <w:r w:rsidR="00E46B0B">
          <w:rPr>
            <w:webHidden/>
          </w:rPr>
          <w:t>82</w:t>
        </w:r>
        <w:r w:rsidR="00C17BED">
          <w:rPr>
            <w:webHidden/>
          </w:rPr>
          <w:fldChar w:fldCharType="end"/>
        </w:r>
      </w:hyperlink>
    </w:p>
    <w:p w14:paraId="381328F6" w14:textId="68CD55F2" w:rsidR="00C17BED" w:rsidRDefault="00000000">
      <w:pPr>
        <w:pStyle w:val="TOC4"/>
        <w:rPr>
          <w:rFonts w:asciiTheme="minorHAnsi" w:eastAsiaTheme="minorEastAsia" w:hAnsiTheme="minorHAnsi" w:cstheme="minorBidi"/>
          <w:kern w:val="2"/>
          <w:sz w:val="24"/>
          <w:lang w:bidi="ar-SA"/>
          <w14:ligatures w14:val="standardContextual"/>
        </w:rPr>
      </w:pPr>
      <w:hyperlink w:anchor="_Toc178140719" w:history="1">
        <w:r w:rsidR="00C17BED" w:rsidRPr="009A041A">
          <w:rPr>
            <w:rStyle w:val="Hyperlink"/>
          </w:rPr>
          <w:t>B.1.4.2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Activation Code with Unknown EID</w:t>
        </w:r>
        <w:r w:rsidR="00C17BED">
          <w:rPr>
            <w:webHidden/>
          </w:rPr>
          <w:tab/>
        </w:r>
        <w:r w:rsidR="00C17BED">
          <w:rPr>
            <w:webHidden/>
          </w:rPr>
          <w:fldChar w:fldCharType="begin"/>
        </w:r>
        <w:r w:rsidR="00C17BED">
          <w:rPr>
            <w:webHidden/>
          </w:rPr>
          <w:instrText xml:space="preserve"> PAGEREF _Toc178140719 \h </w:instrText>
        </w:r>
        <w:r w:rsidR="00C17BED">
          <w:rPr>
            <w:webHidden/>
          </w:rPr>
        </w:r>
        <w:r w:rsidR="00C17BED">
          <w:rPr>
            <w:webHidden/>
          </w:rPr>
          <w:fldChar w:fldCharType="separate"/>
        </w:r>
        <w:r w:rsidR="00E46B0B">
          <w:rPr>
            <w:webHidden/>
          </w:rPr>
          <w:t>83</w:t>
        </w:r>
        <w:r w:rsidR="00C17BED">
          <w:rPr>
            <w:webHidden/>
          </w:rPr>
          <w:fldChar w:fldCharType="end"/>
        </w:r>
      </w:hyperlink>
    </w:p>
    <w:p w14:paraId="52173743" w14:textId="15478142" w:rsidR="00C17BED" w:rsidRDefault="00000000">
      <w:pPr>
        <w:pStyle w:val="TOC4"/>
        <w:rPr>
          <w:rFonts w:asciiTheme="minorHAnsi" w:eastAsiaTheme="minorEastAsia" w:hAnsiTheme="minorHAnsi" w:cstheme="minorBidi"/>
          <w:kern w:val="2"/>
          <w:sz w:val="24"/>
          <w:lang w:bidi="ar-SA"/>
          <w14:ligatures w14:val="standardContextual"/>
        </w:rPr>
      </w:pPr>
      <w:hyperlink w:anchor="_Toc178140720" w:history="1">
        <w:r w:rsidR="00C17BED" w:rsidRPr="009A041A">
          <w:rPr>
            <w:rStyle w:val="Hyperlink"/>
            <w:lang w:val="en-US"/>
          </w:rPr>
          <w:t>B.1.4.3</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lang w:val="en-US"/>
          </w:rPr>
          <w:t>Activation Code with EID Provided to the Operator</w:t>
        </w:r>
        <w:r w:rsidR="00C17BED">
          <w:rPr>
            <w:webHidden/>
          </w:rPr>
          <w:tab/>
        </w:r>
        <w:r w:rsidR="00C17BED">
          <w:rPr>
            <w:webHidden/>
          </w:rPr>
          <w:fldChar w:fldCharType="begin"/>
        </w:r>
        <w:r w:rsidR="00C17BED">
          <w:rPr>
            <w:webHidden/>
          </w:rPr>
          <w:instrText xml:space="preserve"> PAGEREF _Toc178140720 \h </w:instrText>
        </w:r>
        <w:r w:rsidR="00C17BED">
          <w:rPr>
            <w:webHidden/>
          </w:rPr>
        </w:r>
        <w:r w:rsidR="00C17BED">
          <w:rPr>
            <w:webHidden/>
          </w:rPr>
          <w:fldChar w:fldCharType="separate"/>
        </w:r>
        <w:r w:rsidR="00E46B0B">
          <w:rPr>
            <w:webHidden/>
          </w:rPr>
          <w:t>84</w:t>
        </w:r>
        <w:r w:rsidR="00C17BED">
          <w:rPr>
            <w:webHidden/>
          </w:rPr>
          <w:fldChar w:fldCharType="end"/>
        </w:r>
      </w:hyperlink>
    </w:p>
    <w:p w14:paraId="5FAFF3A2" w14:textId="0CE1A383" w:rsidR="00C17BED" w:rsidRDefault="00000000">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8140721" w:history="1">
        <w:r w:rsidR="00C17BED" w:rsidRPr="009A041A">
          <w:rPr>
            <w:rStyle w:val="Hyperlink"/>
            <w:lang w:eastAsia="en-US"/>
          </w:rPr>
          <w:t>Annex C</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lang w:eastAsia="en-US"/>
          </w:rPr>
          <w:t>Local Profile Management Operations implementation (Informative)</w:t>
        </w:r>
        <w:r w:rsidR="00C17BED">
          <w:rPr>
            <w:webHidden/>
          </w:rPr>
          <w:tab/>
        </w:r>
        <w:r w:rsidR="00C17BED">
          <w:rPr>
            <w:webHidden/>
          </w:rPr>
          <w:fldChar w:fldCharType="begin"/>
        </w:r>
        <w:r w:rsidR="00C17BED">
          <w:rPr>
            <w:webHidden/>
          </w:rPr>
          <w:instrText xml:space="preserve"> PAGEREF _Toc178140721 \h </w:instrText>
        </w:r>
        <w:r w:rsidR="00C17BED">
          <w:rPr>
            <w:webHidden/>
          </w:rPr>
        </w:r>
        <w:r w:rsidR="00C17BED">
          <w:rPr>
            <w:webHidden/>
          </w:rPr>
          <w:fldChar w:fldCharType="separate"/>
        </w:r>
        <w:r w:rsidR="00E46B0B">
          <w:rPr>
            <w:webHidden/>
          </w:rPr>
          <w:t>86</w:t>
        </w:r>
        <w:r w:rsidR="00C17BED">
          <w:rPr>
            <w:webHidden/>
          </w:rPr>
          <w:fldChar w:fldCharType="end"/>
        </w:r>
      </w:hyperlink>
    </w:p>
    <w:p w14:paraId="7C227613" w14:textId="12A43193" w:rsidR="00C17BED" w:rsidRDefault="00000000">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8140722" w:history="1">
        <w:r w:rsidR="00C17BED" w:rsidRPr="009A041A">
          <w:rPr>
            <w:rStyle w:val="Hyperlink"/>
          </w:rPr>
          <w:t>Annex D</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Pr>
          <w:t>eUICC Categories (Normative)</w:t>
        </w:r>
        <w:r w:rsidR="00C17BED">
          <w:rPr>
            <w:webHidden/>
          </w:rPr>
          <w:tab/>
        </w:r>
        <w:r w:rsidR="00C17BED">
          <w:rPr>
            <w:webHidden/>
          </w:rPr>
          <w:fldChar w:fldCharType="begin"/>
        </w:r>
        <w:r w:rsidR="00C17BED">
          <w:rPr>
            <w:webHidden/>
          </w:rPr>
          <w:instrText xml:space="preserve"> PAGEREF _Toc178140722 \h </w:instrText>
        </w:r>
        <w:r w:rsidR="00C17BED">
          <w:rPr>
            <w:webHidden/>
          </w:rPr>
        </w:r>
        <w:r w:rsidR="00C17BED">
          <w:rPr>
            <w:webHidden/>
          </w:rPr>
          <w:fldChar w:fldCharType="separate"/>
        </w:r>
        <w:r w:rsidR="00E46B0B">
          <w:rPr>
            <w:webHidden/>
          </w:rPr>
          <w:t>87</w:t>
        </w:r>
        <w:r w:rsidR="00C17BED">
          <w:rPr>
            <w:webHidden/>
          </w:rPr>
          <w:fldChar w:fldCharType="end"/>
        </w:r>
      </w:hyperlink>
    </w:p>
    <w:p w14:paraId="5118AA24" w14:textId="09264CEA" w:rsidR="00C17BED" w:rsidRDefault="00000000">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8140723" w:history="1">
        <w:r w:rsidR="00C17BED" w:rsidRPr="009A041A">
          <w:rPr>
            <w:rStyle w:val="Hyperlink"/>
          </w:rPr>
          <w:t>Annex E</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Pr>
          <w:t>LPA Settings (Informative)</w:t>
        </w:r>
        <w:r w:rsidR="00C17BED">
          <w:rPr>
            <w:webHidden/>
          </w:rPr>
          <w:tab/>
        </w:r>
        <w:r w:rsidR="00C17BED">
          <w:rPr>
            <w:webHidden/>
          </w:rPr>
          <w:fldChar w:fldCharType="begin"/>
        </w:r>
        <w:r w:rsidR="00C17BED">
          <w:rPr>
            <w:webHidden/>
          </w:rPr>
          <w:instrText xml:space="preserve"> PAGEREF _Toc178140723 \h </w:instrText>
        </w:r>
        <w:r w:rsidR="00C17BED">
          <w:rPr>
            <w:webHidden/>
          </w:rPr>
        </w:r>
        <w:r w:rsidR="00C17BED">
          <w:rPr>
            <w:webHidden/>
          </w:rPr>
          <w:fldChar w:fldCharType="separate"/>
        </w:r>
        <w:r w:rsidR="00E46B0B">
          <w:rPr>
            <w:webHidden/>
          </w:rPr>
          <w:t>88</w:t>
        </w:r>
        <w:r w:rsidR="00C17BED">
          <w:rPr>
            <w:webHidden/>
          </w:rPr>
          <w:fldChar w:fldCharType="end"/>
        </w:r>
      </w:hyperlink>
    </w:p>
    <w:p w14:paraId="3A440F01" w14:textId="3A5AD6C1" w:rsidR="00C17BED" w:rsidRDefault="00000000">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8140724" w:history="1">
        <w:r w:rsidR="00C17BED" w:rsidRPr="009A041A">
          <w:rPr>
            <w:rStyle w:val="Hyperlink"/>
          </w:rPr>
          <w:t>Annex F</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Pr>
          <w:t>Certifications Chain and Security Model (Normative)</w:t>
        </w:r>
        <w:r w:rsidR="00C17BED">
          <w:rPr>
            <w:webHidden/>
          </w:rPr>
          <w:tab/>
        </w:r>
        <w:r w:rsidR="00C17BED">
          <w:rPr>
            <w:webHidden/>
          </w:rPr>
          <w:fldChar w:fldCharType="begin"/>
        </w:r>
        <w:r w:rsidR="00C17BED">
          <w:rPr>
            <w:webHidden/>
          </w:rPr>
          <w:instrText xml:space="preserve"> PAGEREF _Toc178140724 \h </w:instrText>
        </w:r>
        <w:r w:rsidR="00C17BED">
          <w:rPr>
            <w:webHidden/>
          </w:rPr>
        </w:r>
        <w:r w:rsidR="00C17BED">
          <w:rPr>
            <w:webHidden/>
          </w:rPr>
          <w:fldChar w:fldCharType="separate"/>
        </w:r>
        <w:r w:rsidR="00E46B0B">
          <w:rPr>
            <w:webHidden/>
          </w:rPr>
          <w:t>89</w:t>
        </w:r>
        <w:r w:rsidR="00C17BED">
          <w:rPr>
            <w:webHidden/>
          </w:rPr>
          <w:fldChar w:fldCharType="end"/>
        </w:r>
      </w:hyperlink>
    </w:p>
    <w:p w14:paraId="600070BA" w14:textId="39B224E1" w:rsidR="00C17BED" w:rsidRDefault="00000000">
      <w:pPr>
        <w:pStyle w:val="TOC2"/>
        <w:rPr>
          <w:rFonts w:asciiTheme="minorHAnsi" w:eastAsiaTheme="minorEastAsia" w:hAnsiTheme="minorHAnsi" w:cstheme="minorBidi"/>
          <w:kern w:val="2"/>
          <w:sz w:val="24"/>
          <w:lang w:bidi="ar-SA"/>
          <w14:ligatures w14:val="standardContextual"/>
        </w:rPr>
      </w:pPr>
      <w:hyperlink w:anchor="_Toc178140725" w:history="1">
        <w:r w:rsidR="00C17BED" w:rsidRPr="009A041A">
          <w:rPr>
            <w:rStyle w:val="Hyperlink"/>
          </w:rPr>
          <w:t>F.1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rPr>
          <w:t>Security Model</w:t>
        </w:r>
        <w:r w:rsidR="00C17BED">
          <w:rPr>
            <w:webHidden/>
          </w:rPr>
          <w:tab/>
        </w:r>
        <w:r w:rsidR="00C17BED">
          <w:rPr>
            <w:webHidden/>
          </w:rPr>
          <w:fldChar w:fldCharType="begin"/>
        </w:r>
        <w:r w:rsidR="00C17BED">
          <w:rPr>
            <w:webHidden/>
          </w:rPr>
          <w:instrText xml:space="preserve"> PAGEREF _Toc178140725 \h </w:instrText>
        </w:r>
        <w:r w:rsidR="00C17BED">
          <w:rPr>
            <w:webHidden/>
          </w:rPr>
        </w:r>
        <w:r w:rsidR="00C17BED">
          <w:rPr>
            <w:webHidden/>
          </w:rPr>
          <w:fldChar w:fldCharType="separate"/>
        </w:r>
        <w:r w:rsidR="00E46B0B">
          <w:rPr>
            <w:webHidden/>
          </w:rPr>
          <w:t>89</w:t>
        </w:r>
        <w:r w:rsidR="00C17BED">
          <w:rPr>
            <w:webHidden/>
          </w:rPr>
          <w:fldChar w:fldCharType="end"/>
        </w:r>
      </w:hyperlink>
    </w:p>
    <w:p w14:paraId="0BF187D5" w14:textId="121CEF68" w:rsidR="00C17BED" w:rsidRDefault="00000000">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8140726" w:history="1">
        <w:r w:rsidR="00C17BED" w:rsidRPr="009A041A">
          <w:rPr>
            <w:rStyle w:val="Hyperlink"/>
          </w:rPr>
          <w:t>Annex G</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Pr>
          <w:t>LPA Integrity (Normative)</w:t>
        </w:r>
        <w:r w:rsidR="00C17BED">
          <w:rPr>
            <w:webHidden/>
          </w:rPr>
          <w:tab/>
        </w:r>
        <w:r w:rsidR="00C17BED">
          <w:rPr>
            <w:webHidden/>
          </w:rPr>
          <w:fldChar w:fldCharType="begin"/>
        </w:r>
        <w:r w:rsidR="00C17BED">
          <w:rPr>
            <w:webHidden/>
          </w:rPr>
          <w:instrText xml:space="preserve"> PAGEREF _Toc178140726 \h </w:instrText>
        </w:r>
        <w:r w:rsidR="00C17BED">
          <w:rPr>
            <w:webHidden/>
          </w:rPr>
        </w:r>
        <w:r w:rsidR="00C17BED">
          <w:rPr>
            <w:webHidden/>
          </w:rPr>
          <w:fldChar w:fldCharType="separate"/>
        </w:r>
        <w:r w:rsidR="00E46B0B">
          <w:rPr>
            <w:webHidden/>
          </w:rPr>
          <w:t>96</w:t>
        </w:r>
        <w:r w:rsidR="00C17BED">
          <w:rPr>
            <w:webHidden/>
          </w:rPr>
          <w:fldChar w:fldCharType="end"/>
        </w:r>
      </w:hyperlink>
    </w:p>
    <w:p w14:paraId="4BF4BE4F" w14:textId="0E1BB01F" w:rsidR="00C17BED" w:rsidRDefault="00000000">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8140727" w:history="1">
        <w:r w:rsidR="00C17BED" w:rsidRPr="009A041A">
          <w:rPr>
            <w:rStyle w:val="Hyperlink"/>
          </w:rPr>
          <w:t>Annex H</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Pr>
          <w:t>Rules Authorisation Table (Informative)</w:t>
        </w:r>
        <w:r w:rsidR="00C17BED">
          <w:rPr>
            <w:webHidden/>
          </w:rPr>
          <w:tab/>
        </w:r>
        <w:r w:rsidR="00C17BED">
          <w:rPr>
            <w:webHidden/>
          </w:rPr>
          <w:fldChar w:fldCharType="begin"/>
        </w:r>
        <w:r w:rsidR="00C17BED">
          <w:rPr>
            <w:webHidden/>
          </w:rPr>
          <w:instrText xml:space="preserve"> PAGEREF _Toc178140727 \h </w:instrText>
        </w:r>
        <w:r w:rsidR="00C17BED">
          <w:rPr>
            <w:webHidden/>
          </w:rPr>
        </w:r>
        <w:r w:rsidR="00C17BED">
          <w:rPr>
            <w:webHidden/>
          </w:rPr>
          <w:fldChar w:fldCharType="separate"/>
        </w:r>
        <w:r w:rsidR="00E46B0B">
          <w:rPr>
            <w:webHidden/>
          </w:rPr>
          <w:t>97</w:t>
        </w:r>
        <w:r w:rsidR="00C17BED">
          <w:rPr>
            <w:webHidden/>
          </w:rPr>
          <w:fldChar w:fldCharType="end"/>
        </w:r>
      </w:hyperlink>
    </w:p>
    <w:p w14:paraId="0735C4EE" w14:textId="5644E293" w:rsidR="00C17BED" w:rsidRDefault="00000000">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8140728" w:history="1">
        <w:r w:rsidR="00C17BED" w:rsidRPr="009A041A">
          <w:rPr>
            <w:rStyle w:val="Hyperlink"/>
          </w:rPr>
          <w:t>Annex I</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Pr>
          <w:t>LPA Invocation of the Provisioning Profile Example Flow (Informative)</w:t>
        </w:r>
        <w:r w:rsidR="00C17BED">
          <w:rPr>
            <w:webHidden/>
          </w:rPr>
          <w:tab/>
        </w:r>
        <w:r w:rsidR="00C17BED">
          <w:rPr>
            <w:webHidden/>
          </w:rPr>
          <w:fldChar w:fldCharType="begin"/>
        </w:r>
        <w:r w:rsidR="00C17BED">
          <w:rPr>
            <w:webHidden/>
          </w:rPr>
          <w:instrText xml:space="preserve"> PAGEREF _Toc178140728 \h </w:instrText>
        </w:r>
        <w:r w:rsidR="00C17BED">
          <w:rPr>
            <w:webHidden/>
          </w:rPr>
        </w:r>
        <w:r w:rsidR="00C17BED">
          <w:rPr>
            <w:webHidden/>
          </w:rPr>
          <w:fldChar w:fldCharType="separate"/>
        </w:r>
        <w:r w:rsidR="00E46B0B">
          <w:rPr>
            <w:webHidden/>
          </w:rPr>
          <w:t>98</w:t>
        </w:r>
        <w:r w:rsidR="00C17BED">
          <w:rPr>
            <w:webHidden/>
          </w:rPr>
          <w:fldChar w:fldCharType="end"/>
        </w:r>
      </w:hyperlink>
    </w:p>
    <w:p w14:paraId="34D084FA" w14:textId="5BC36C6A" w:rsidR="00C17BED" w:rsidRDefault="00000000">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8140729" w:history="1">
        <w:r w:rsidR="00C17BED" w:rsidRPr="009A041A">
          <w:rPr>
            <w:rStyle w:val="Hyperlink"/>
          </w:rPr>
          <w:t>Annex J</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rPr>
          <w:t>[Void]</w:t>
        </w:r>
        <w:r w:rsidR="00C17BED">
          <w:rPr>
            <w:webHidden/>
          </w:rPr>
          <w:tab/>
        </w:r>
        <w:r w:rsidR="00C17BED">
          <w:rPr>
            <w:webHidden/>
          </w:rPr>
          <w:fldChar w:fldCharType="begin"/>
        </w:r>
        <w:r w:rsidR="00C17BED">
          <w:rPr>
            <w:webHidden/>
          </w:rPr>
          <w:instrText xml:space="preserve"> PAGEREF _Toc178140729 \h </w:instrText>
        </w:r>
        <w:r w:rsidR="00C17BED">
          <w:rPr>
            <w:webHidden/>
          </w:rPr>
        </w:r>
        <w:r w:rsidR="00C17BED">
          <w:rPr>
            <w:webHidden/>
          </w:rPr>
          <w:fldChar w:fldCharType="separate"/>
        </w:r>
        <w:r w:rsidR="00E46B0B">
          <w:rPr>
            <w:webHidden/>
          </w:rPr>
          <w:t>99</w:t>
        </w:r>
        <w:r w:rsidR="00C17BED">
          <w:rPr>
            <w:webHidden/>
          </w:rPr>
          <w:fldChar w:fldCharType="end"/>
        </w:r>
      </w:hyperlink>
    </w:p>
    <w:p w14:paraId="3E8A2C3C" w14:textId="220B2412" w:rsidR="00C17BED" w:rsidRDefault="00000000">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8140730" w:history="1">
        <w:r w:rsidR="00C17BED" w:rsidRPr="009A041A">
          <w:rPr>
            <w:rStyle w:val="Hyperlink"/>
            <w:lang w:eastAsia="en-US"/>
          </w:rPr>
          <w:t>Annex K</w:t>
        </w:r>
        <w:r w:rsidR="00C17BED">
          <w:rPr>
            <w:rFonts w:asciiTheme="minorHAnsi" w:eastAsiaTheme="minorEastAsia" w:hAnsiTheme="minorHAnsi" w:cstheme="minorBidi"/>
            <w:b w:val="0"/>
            <w:kern w:val="2"/>
            <w:sz w:val="24"/>
            <w:szCs w:val="24"/>
            <w:lang w:eastAsia="en-GB" w:bidi="ar-SA"/>
            <w14:ligatures w14:val="standardContextual"/>
          </w:rPr>
          <w:tab/>
        </w:r>
        <w:r w:rsidR="00C17BED" w:rsidRPr="009A041A">
          <w:rPr>
            <w:rStyle w:val="Hyperlink"/>
            <w:lang w:eastAsia="en-US"/>
          </w:rPr>
          <w:t>Document Management</w:t>
        </w:r>
        <w:r w:rsidR="00C17BED">
          <w:rPr>
            <w:webHidden/>
          </w:rPr>
          <w:tab/>
        </w:r>
        <w:r w:rsidR="00C17BED">
          <w:rPr>
            <w:webHidden/>
          </w:rPr>
          <w:fldChar w:fldCharType="begin"/>
        </w:r>
        <w:r w:rsidR="00C17BED">
          <w:rPr>
            <w:webHidden/>
          </w:rPr>
          <w:instrText xml:space="preserve"> PAGEREF _Toc178140730 \h </w:instrText>
        </w:r>
        <w:r w:rsidR="00C17BED">
          <w:rPr>
            <w:webHidden/>
          </w:rPr>
        </w:r>
        <w:r w:rsidR="00C17BED">
          <w:rPr>
            <w:webHidden/>
          </w:rPr>
          <w:fldChar w:fldCharType="separate"/>
        </w:r>
        <w:r w:rsidR="00E46B0B">
          <w:rPr>
            <w:webHidden/>
          </w:rPr>
          <w:t>99</w:t>
        </w:r>
        <w:r w:rsidR="00C17BED">
          <w:rPr>
            <w:webHidden/>
          </w:rPr>
          <w:fldChar w:fldCharType="end"/>
        </w:r>
      </w:hyperlink>
    </w:p>
    <w:p w14:paraId="55CFC33A" w14:textId="0DA608E1" w:rsidR="00C17BED" w:rsidRDefault="00000000">
      <w:pPr>
        <w:pStyle w:val="TOC2"/>
        <w:rPr>
          <w:rFonts w:asciiTheme="minorHAnsi" w:eastAsiaTheme="minorEastAsia" w:hAnsiTheme="minorHAnsi" w:cstheme="minorBidi"/>
          <w:kern w:val="2"/>
          <w:sz w:val="24"/>
          <w:lang w:bidi="ar-SA"/>
          <w14:ligatures w14:val="standardContextual"/>
        </w:rPr>
      </w:pPr>
      <w:hyperlink w:anchor="_Toc178140731" w:history="1">
        <w:r w:rsidR="00C17BED" w:rsidRPr="009A041A">
          <w:rPr>
            <w:rStyle w:val="Hyperlink"/>
            <w:lang w:eastAsia="en-US"/>
          </w:rPr>
          <w:t>K.1</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lang w:eastAsia="en-US"/>
          </w:rPr>
          <w:t>Document History</w:t>
        </w:r>
        <w:r w:rsidR="00C17BED">
          <w:rPr>
            <w:webHidden/>
          </w:rPr>
          <w:tab/>
        </w:r>
        <w:r w:rsidR="00C17BED">
          <w:rPr>
            <w:webHidden/>
          </w:rPr>
          <w:fldChar w:fldCharType="begin"/>
        </w:r>
        <w:r w:rsidR="00C17BED">
          <w:rPr>
            <w:webHidden/>
          </w:rPr>
          <w:instrText xml:space="preserve"> PAGEREF _Toc178140731 \h </w:instrText>
        </w:r>
        <w:r w:rsidR="00C17BED">
          <w:rPr>
            <w:webHidden/>
          </w:rPr>
        </w:r>
        <w:r w:rsidR="00C17BED">
          <w:rPr>
            <w:webHidden/>
          </w:rPr>
          <w:fldChar w:fldCharType="separate"/>
        </w:r>
        <w:r w:rsidR="00E46B0B">
          <w:rPr>
            <w:webHidden/>
          </w:rPr>
          <w:t>99</w:t>
        </w:r>
        <w:r w:rsidR="00C17BED">
          <w:rPr>
            <w:webHidden/>
          </w:rPr>
          <w:fldChar w:fldCharType="end"/>
        </w:r>
      </w:hyperlink>
    </w:p>
    <w:p w14:paraId="1E816236" w14:textId="257C4F99" w:rsidR="00C17BED" w:rsidRDefault="00000000">
      <w:pPr>
        <w:pStyle w:val="TOC2"/>
        <w:rPr>
          <w:rFonts w:asciiTheme="minorHAnsi" w:eastAsiaTheme="minorEastAsia" w:hAnsiTheme="minorHAnsi" w:cstheme="minorBidi"/>
          <w:kern w:val="2"/>
          <w:sz w:val="24"/>
          <w:lang w:bidi="ar-SA"/>
          <w14:ligatures w14:val="standardContextual"/>
        </w:rPr>
      </w:pPr>
      <w:hyperlink w:anchor="_Toc178140732" w:history="1">
        <w:r w:rsidR="00C17BED" w:rsidRPr="009A041A">
          <w:rPr>
            <w:rStyle w:val="Hyperlink"/>
          </w:rPr>
          <w:t>K.2</w:t>
        </w:r>
        <w:r w:rsidR="00C17BED">
          <w:rPr>
            <w:rFonts w:asciiTheme="minorHAnsi" w:eastAsiaTheme="minorEastAsia" w:hAnsiTheme="minorHAnsi" w:cstheme="minorBidi"/>
            <w:kern w:val="2"/>
            <w:sz w:val="24"/>
            <w:lang w:bidi="ar-SA"/>
            <w14:ligatures w14:val="standardContextual"/>
          </w:rPr>
          <w:tab/>
        </w:r>
        <w:r w:rsidR="00C17BED" w:rsidRPr="009A041A">
          <w:rPr>
            <w:rStyle w:val="Hyperlink"/>
            <w:lang w:eastAsia="en-US"/>
          </w:rPr>
          <w:t>Detailed Document History</w:t>
        </w:r>
        <w:r w:rsidR="00C17BED">
          <w:rPr>
            <w:webHidden/>
          </w:rPr>
          <w:tab/>
        </w:r>
        <w:r w:rsidR="00C17BED">
          <w:rPr>
            <w:webHidden/>
          </w:rPr>
          <w:fldChar w:fldCharType="begin"/>
        </w:r>
        <w:r w:rsidR="00C17BED">
          <w:rPr>
            <w:webHidden/>
          </w:rPr>
          <w:instrText xml:space="preserve"> PAGEREF _Toc178140732 \h </w:instrText>
        </w:r>
        <w:r w:rsidR="00C17BED">
          <w:rPr>
            <w:webHidden/>
          </w:rPr>
        </w:r>
        <w:r w:rsidR="00C17BED">
          <w:rPr>
            <w:webHidden/>
          </w:rPr>
          <w:fldChar w:fldCharType="separate"/>
        </w:r>
        <w:r w:rsidR="00E46B0B">
          <w:rPr>
            <w:webHidden/>
          </w:rPr>
          <w:t>99</w:t>
        </w:r>
        <w:r w:rsidR="00C17BED">
          <w:rPr>
            <w:webHidden/>
          </w:rPr>
          <w:fldChar w:fldCharType="end"/>
        </w:r>
      </w:hyperlink>
    </w:p>
    <w:p w14:paraId="64A178CC" w14:textId="69F870E8" w:rsidR="00C17BED" w:rsidRDefault="00000000">
      <w:pPr>
        <w:pStyle w:val="TOC2"/>
        <w:rPr>
          <w:rFonts w:asciiTheme="minorHAnsi" w:eastAsiaTheme="minorEastAsia" w:hAnsiTheme="minorHAnsi" w:cstheme="minorBidi"/>
          <w:kern w:val="2"/>
          <w:sz w:val="24"/>
          <w:lang w:bidi="ar-SA"/>
          <w14:ligatures w14:val="standardContextual"/>
        </w:rPr>
      </w:pPr>
      <w:hyperlink w:anchor="_Toc178140733" w:history="1">
        <w:r w:rsidR="00C17BED" w:rsidRPr="009A041A">
          <w:rPr>
            <w:rStyle w:val="Hyperlink"/>
            <w:rFonts w:ascii="Arial Bold" w:hAnsi="Arial Bold"/>
            <w:b/>
          </w:rPr>
          <w:t>Other Information</w:t>
        </w:r>
        <w:r w:rsidR="00C17BED">
          <w:rPr>
            <w:webHidden/>
          </w:rPr>
          <w:tab/>
        </w:r>
        <w:r w:rsidR="00C17BED">
          <w:rPr>
            <w:webHidden/>
          </w:rPr>
          <w:fldChar w:fldCharType="begin"/>
        </w:r>
        <w:r w:rsidR="00C17BED">
          <w:rPr>
            <w:webHidden/>
          </w:rPr>
          <w:instrText xml:space="preserve"> PAGEREF _Toc178140733 \h </w:instrText>
        </w:r>
        <w:r w:rsidR="00C17BED">
          <w:rPr>
            <w:webHidden/>
          </w:rPr>
        </w:r>
        <w:r w:rsidR="00C17BED">
          <w:rPr>
            <w:webHidden/>
          </w:rPr>
          <w:fldChar w:fldCharType="separate"/>
        </w:r>
        <w:r w:rsidR="00E46B0B">
          <w:rPr>
            <w:webHidden/>
          </w:rPr>
          <w:t>99</w:t>
        </w:r>
        <w:r w:rsidR="00C17BED">
          <w:rPr>
            <w:webHidden/>
          </w:rPr>
          <w:fldChar w:fldCharType="end"/>
        </w:r>
      </w:hyperlink>
    </w:p>
    <w:p w14:paraId="1F63B83A" w14:textId="21A41961" w:rsidR="003C1AC8" w:rsidRDefault="003C1AC8" w:rsidP="003C1AC8">
      <w:pPr>
        <w:pStyle w:val="TOC2"/>
      </w:pPr>
      <w:r>
        <w:rPr>
          <w:b/>
          <w:lang w:eastAsia="zh-CN"/>
        </w:rPr>
        <w:fldChar w:fldCharType="end"/>
      </w:r>
    </w:p>
    <w:p w14:paraId="4F9F3CFF" w14:textId="77777777" w:rsidR="003C1AC8" w:rsidRPr="00DF5F82" w:rsidRDefault="003C1AC8" w:rsidP="003C1AC8">
      <w:pPr>
        <w:pStyle w:val="Heading1"/>
      </w:pPr>
      <w:bookmarkStart w:id="8" w:name="_Toc101946531"/>
      <w:r>
        <w:br w:type="page"/>
      </w:r>
      <w:bookmarkStart w:id="9" w:name="_Toc330368458"/>
      <w:bookmarkStart w:id="10" w:name="_Toc346908962"/>
      <w:bookmarkStart w:id="11" w:name="_Toc372031153"/>
      <w:bookmarkStart w:id="12" w:name="_Toc375056727"/>
      <w:bookmarkStart w:id="13" w:name="_Toc435053950"/>
      <w:bookmarkStart w:id="14" w:name="_Toc438636217"/>
      <w:bookmarkStart w:id="15" w:name="_Toc472934652"/>
      <w:bookmarkStart w:id="16" w:name="_Toc178140589"/>
      <w:bookmarkEnd w:id="8"/>
      <w:r w:rsidRPr="00DF5F82">
        <w:lastRenderedPageBreak/>
        <w:t>Introduction</w:t>
      </w:r>
      <w:bookmarkEnd w:id="9"/>
      <w:bookmarkEnd w:id="10"/>
      <w:bookmarkEnd w:id="11"/>
      <w:bookmarkEnd w:id="12"/>
      <w:bookmarkEnd w:id="13"/>
      <w:bookmarkEnd w:id="14"/>
      <w:bookmarkEnd w:id="15"/>
      <w:bookmarkEnd w:id="16"/>
    </w:p>
    <w:p w14:paraId="2AF3D7C2" w14:textId="77777777" w:rsidR="003C1AC8" w:rsidRPr="006C399E"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17" w:name="_Toc330368459"/>
      <w:bookmarkStart w:id="18" w:name="_Toc346908963"/>
      <w:bookmarkStart w:id="19" w:name="_Toc372031154"/>
      <w:bookmarkStart w:id="20" w:name="_Toc375056728"/>
      <w:bookmarkStart w:id="21" w:name="_Toc435053951"/>
      <w:bookmarkStart w:id="22" w:name="_Toc438636218"/>
      <w:bookmarkStart w:id="23" w:name="_Toc472934653"/>
      <w:bookmarkStart w:id="24" w:name="_Toc178140590"/>
      <w:r w:rsidRPr="00914DB6">
        <w:rPr>
          <w:rFonts w:eastAsia="Times New Roman" w:cs="Arial"/>
          <w:b/>
          <w:bCs/>
          <w:iCs/>
          <w:sz w:val="24"/>
          <w:szCs w:val="28"/>
          <w:lang w:eastAsia="en-US"/>
        </w:rPr>
        <w:t>Overview</w:t>
      </w:r>
      <w:bookmarkEnd w:id="17"/>
      <w:bookmarkEnd w:id="18"/>
      <w:bookmarkEnd w:id="19"/>
      <w:bookmarkEnd w:id="20"/>
      <w:bookmarkEnd w:id="21"/>
      <w:bookmarkEnd w:id="22"/>
      <w:bookmarkEnd w:id="23"/>
      <w:bookmarkEnd w:id="24"/>
    </w:p>
    <w:p w14:paraId="67A8EE23" w14:textId="77777777" w:rsidR="003C1AC8" w:rsidRPr="00B97097" w:rsidRDefault="003C1AC8" w:rsidP="00AE7E93">
      <w:pPr>
        <w:spacing w:before="0" w:after="200" w:line="276" w:lineRule="auto"/>
        <w:rPr>
          <w:szCs w:val="22"/>
          <w:lang w:eastAsia="en-US"/>
        </w:rPr>
      </w:pPr>
      <w:r w:rsidRPr="00B97097">
        <w:rPr>
          <w:szCs w:val="22"/>
          <w:lang w:eastAsia="en-US"/>
        </w:rPr>
        <w:t>This document provides an architecture approach as a proposed solution for the Remote SIM Provisioning of Devices across all markets.</w:t>
      </w:r>
    </w:p>
    <w:p w14:paraId="56C4AB8D" w14:textId="77777777" w:rsidR="003C1AC8" w:rsidRPr="00914DB6" w:rsidRDefault="003C1AC8" w:rsidP="00AE7E93">
      <w:pPr>
        <w:spacing w:before="0" w:after="200" w:line="276" w:lineRule="auto"/>
      </w:pPr>
      <w:r w:rsidRPr="00914DB6">
        <w:t xml:space="preserve">The main goal of the Architecture is to define a mechanism for the Remote </w:t>
      </w:r>
      <w:r>
        <w:t xml:space="preserve">SIM </w:t>
      </w:r>
      <w:r w:rsidRPr="00914DB6">
        <w:t>Provisioning of Devices with the necessary credentials to gain mobile network access.</w:t>
      </w:r>
    </w:p>
    <w:p w14:paraId="51F61D35" w14:textId="77777777" w:rsidR="003C1AC8" w:rsidRDefault="003C1AC8" w:rsidP="00AE7E93">
      <w:pPr>
        <w:spacing w:before="0" w:after="200" w:line="276" w:lineRule="auto"/>
      </w:pPr>
      <w:r w:rsidRPr="00914DB6">
        <w:t xml:space="preserve">This version focuses on </w:t>
      </w:r>
      <w:r>
        <w:t>Devices for the consumer market.</w:t>
      </w:r>
    </w:p>
    <w:p w14:paraId="69CB640D" w14:textId="1F9C8744" w:rsidR="003C1AC8" w:rsidRPr="005F0201" w:rsidRDefault="003C1AC8" w:rsidP="00AE7E93">
      <w:pPr>
        <w:spacing w:before="0" w:after="200" w:line="276" w:lineRule="auto"/>
      </w:pPr>
      <w:r>
        <w:t xml:space="preserve">Please note that SGP.21 V1.0 </w:t>
      </w:r>
      <w:r>
        <w:fldChar w:fldCharType="begin"/>
      </w:r>
      <w:r>
        <w:instrText xml:space="preserve"> REF SGP21 \h  \* MERGEFORMAT </w:instrText>
      </w:r>
      <w:r>
        <w:fldChar w:fldCharType="separate"/>
      </w:r>
      <w:r w:rsidR="00E46B0B" w:rsidRPr="00BC17D5">
        <w:t>[</w:t>
      </w:r>
      <w:r w:rsidR="00E46B0B">
        <w:t>23</w:t>
      </w:r>
      <w:r w:rsidR="00E46B0B" w:rsidRPr="00BC17D5">
        <w:t>]</w:t>
      </w:r>
      <w:r>
        <w:fldChar w:fldCharType="end"/>
      </w:r>
      <w:r>
        <w:t xml:space="preserve"> has not been superceded.</w:t>
      </w:r>
    </w:p>
    <w:p w14:paraId="3ACA32D8" w14:textId="77777777" w:rsidR="003C1AC8" w:rsidRPr="005F0201"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25" w:name="_Toc431397519"/>
      <w:bookmarkStart w:id="26" w:name="_Toc431504388"/>
      <w:bookmarkStart w:id="27" w:name="_Toc431560994"/>
      <w:bookmarkStart w:id="28" w:name="_Toc431561201"/>
      <w:bookmarkStart w:id="29" w:name="_Toc431563466"/>
      <w:bookmarkStart w:id="30" w:name="_Toc431576438"/>
      <w:bookmarkStart w:id="31" w:name="_Toc432117309"/>
      <w:bookmarkStart w:id="32" w:name="_Toc432579593"/>
      <w:bookmarkStart w:id="33" w:name="_Toc433147032"/>
      <w:bookmarkStart w:id="34" w:name="_Toc433300246"/>
      <w:bookmarkStart w:id="35" w:name="_Toc433322407"/>
      <w:bookmarkStart w:id="36" w:name="_Toc433322652"/>
      <w:bookmarkStart w:id="37" w:name="_Toc435053952"/>
      <w:bookmarkStart w:id="38" w:name="_Toc438636219"/>
      <w:bookmarkStart w:id="39" w:name="_Toc472934654"/>
      <w:bookmarkStart w:id="40" w:name="_Toc178140591"/>
      <w:bookmarkStart w:id="41" w:name="_Toc330368460"/>
      <w:bookmarkStart w:id="42" w:name="_Toc346908964"/>
      <w:bookmarkStart w:id="43" w:name="_Toc372031155"/>
      <w:bookmarkStart w:id="44" w:name="_Toc375056729"/>
      <w:bookmarkEnd w:id="25"/>
      <w:bookmarkEnd w:id="26"/>
      <w:bookmarkEnd w:id="27"/>
      <w:bookmarkEnd w:id="28"/>
      <w:bookmarkEnd w:id="29"/>
      <w:bookmarkEnd w:id="30"/>
      <w:bookmarkEnd w:id="31"/>
      <w:bookmarkEnd w:id="32"/>
      <w:bookmarkEnd w:id="33"/>
      <w:bookmarkEnd w:id="34"/>
      <w:bookmarkEnd w:id="35"/>
      <w:bookmarkEnd w:id="36"/>
      <w:r w:rsidRPr="00B10BDD">
        <w:rPr>
          <w:rFonts w:eastAsia="Times New Roman" w:cs="Arial"/>
          <w:b/>
          <w:bCs/>
          <w:iCs/>
          <w:sz w:val="24"/>
          <w:szCs w:val="28"/>
          <w:lang w:eastAsia="en-US"/>
        </w:rPr>
        <w:t>Scope</w:t>
      </w:r>
      <w:bookmarkEnd w:id="37"/>
      <w:bookmarkEnd w:id="38"/>
      <w:bookmarkEnd w:id="39"/>
      <w:bookmarkEnd w:id="40"/>
    </w:p>
    <w:p w14:paraId="7A0D666D" w14:textId="7958BC72" w:rsidR="003C1AC8" w:rsidRPr="005F0201" w:rsidRDefault="003C1AC8" w:rsidP="00AE7E93">
      <w:pPr>
        <w:spacing w:before="0" w:after="200" w:line="276" w:lineRule="auto"/>
      </w:pPr>
      <w:r w:rsidRPr="00BF7C07">
        <w:t xml:space="preserve">The aim of this document is to define a common architecture framework to enable the </w:t>
      </w:r>
      <w:r>
        <w:t>R</w:t>
      </w:r>
      <w:r w:rsidRPr="00BF7C07">
        <w:t>emote</w:t>
      </w:r>
      <w:r>
        <w:t xml:space="preserve"> SIM</w:t>
      </w:r>
      <w:r w:rsidRPr="00BF7C07">
        <w:t xml:space="preserve"> </w:t>
      </w:r>
      <w:r>
        <w:t>P</w:t>
      </w:r>
      <w:r w:rsidRPr="00BF7C07">
        <w:t xml:space="preserve">rovisioning and management of the </w:t>
      </w:r>
      <w:r>
        <w:t>eUICC in</w:t>
      </w:r>
      <w:r w:rsidRPr="00BF7C07">
        <w:t xml:space="preserve"> Devices. </w:t>
      </w:r>
      <w:r>
        <w:t>The adoption of</w:t>
      </w:r>
      <w:r w:rsidRPr="00BF7C07">
        <w:t xml:space="preserve"> </w:t>
      </w:r>
      <w:r>
        <w:t>this architecture framework will aim to provide the</w:t>
      </w:r>
      <w:r w:rsidRPr="00BF7C07">
        <w:t xml:space="preserve"> basis for ensuring global interoperability </w:t>
      </w:r>
      <w:r>
        <w:t>for Remote SIM Provisioning</w:t>
      </w:r>
      <w:r w:rsidRPr="00BF7C07">
        <w:t xml:space="preserve"> between Operators </w:t>
      </w:r>
      <w:r>
        <w:t xml:space="preserve">in different </w:t>
      </w:r>
      <w:r w:rsidRPr="00BF7C07">
        <w:t>deployment scenarios</w:t>
      </w:r>
      <w:r>
        <w:t>.</w:t>
      </w:r>
      <w:bookmarkEnd w:id="41"/>
      <w:bookmarkEnd w:id="42"/>
      <w:bookmarkEnd w:id="43"/>
      <w:bookmarkEnd w:id="44"/>
    </w:p>
    <w:p w14:paraId="6F1F5B41" w14:textId="77777777" w:rsidR="003C1AC8" w:rsidRPr="00DF5F82"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45" w:name="_Toc431563468"/>
      <w:bookmarkStart w:id="46" w:name="_Toc431576440"/>
      <w:bookmarkStart w:id="47" w:name="_Toc432117311"/>
      <w:bookmarkStart w:id="48" w:name="_Toc432579595"/>
      <w:bookmarkStart w:id="49" w:name="_Toc433147034"/>
      <w:bookmarkStart w:id="50" w:name="_Toc433300248"/>
      <w:bookmarkStart w:id="51" w:name="_Toc433322409"/>
      <w:bookmarkStart w:id="52" w:name="_Toc433322654"/>
      <w:bookmarkStart w:id="53" w:name="_Toc431563469"/>
      <w:bookmarkStart w:id="54" w:name="_Toc431576441"/>
      <w:bookmarkStart w:id="55" w:name="_Toc432117312"/>
      <w:bookmarkStart w:id="56" w:name="_Toc432579596"/>
      <w:bookmarkStart w:id="57" w:name="_Toc433147035"/>
      <w:bookmarkStart w:id="58" w:name="_Toc433300249"/>
      <w:bookmarkStart w:id="59" w:name="_Toc433322410"/>
      <w:bookmarkStart w:id="60" w:name="_Toc433322655"/>
      <w:bookmarkStart w:id="61" w:name="_Toc431563470"/>
      <w:bookmarkStart w:id="62" w:name="_Toc431576442"/>
      <w:bookmarkStart w:id="63" w:name="_Toc432117313"/>
      <w:bookmarkStart w:id="64" w:name="_Toc432579597"/>
      <w:bookmarkStart w:id="65" w:name="_Toc433147036"/>
      <w:bookmarkStart w:id="66" w:name="_Toc433300250"/>
      <w:bookmarkStart w:id="67" w:name="_Toc433322411"/>
      <w:bookmarkStart w:id="68" w:name="_Toc433322656"/>
      <w:bookmarkStart w:id="69" w:name="_Toc431563471"/>
      <w:bookmarkStart w:id="70" w:name="_Toc431576443"/>
      <w:bookmarkStart w:id="71" w:name="_Toc432117314"/>
      <w:bookmarkStart w:id="72" w:name="_Toc432579598"/>
      <w:bookmarkStart w:id="73" w:name="_Toc433147037"/>
      <w:bookmarkStart w:id="74" w:name="_Toc433300251"/>
      <w:bookmarkStart w:id="75" w:name="_Toc433322412"/>
      <w:bookmarkStart w:id="76" w:name="_Toc433322657"/>
      <w:bookmarkStart w:id="77" w:name="_Toc330368462"/>
      <w:bookmarkStart w:id="78" w:name="_Toc346908966"/>
      <w:bookmarkStart w:id="79" w:name="_Toc372031157"/>
      <w:bookmarkStart w:id="80" w:name="_Toc375056731"/>
      <w:bookmarkStart w:id="81" w:name="_Toc435053953"/>
      <w:bookmarkStart w:id="82" w:name="_Toc438636220"/>
      <w:bookmarkStart w:id="83" w:name="_Toc472934655"/>
      <w:bookmarkStart w:id="84" w:name="_Toc178140592"/>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r w:rsidRPr="00DF5F82">
        <w:rPr>
          <w:rFonts w:eastAsia="Times New Roman" w:cs="Arial"/>
          <w:b/>
          <w:bCs/>
          <w:iCs/>
          <w:sz w:val="24"/>
          <w:szCs w:val="28"/>
          <w:lang w:eastAsia="en-US"/>
        </w:rPr>
        <w:t>Intended Audience</w:t>
      </w:r>
      <w:bookmarkEnd w:id="77"/>
      <w:bookmarkEnd w:id="78"/>
      <w:bookmarkEnd w:id="79"/>
      <w:bookmarkEnd w:id="80"/>
      <w:bookmarkEnd w:id="81"/>
      <w:bookmarkEnd w:id="82"/>
      <w:bookmarkEnd w:id="83"/>
      <w:bookmarkEnd w:id="84"/>
    </w:p>
    <w:p w14:paraId="20FCCFF7" w14:textId="77777777" w:rsidR="003C1AC8" w:rsidRPr="00DF5F82" w:rsidRDefault="003C1AC8" w:rsidP="00AE7E93">
      <w:pPr>
        <w:spacing w:before="0" w:after="200" w:line="276" w:lineRule="auto"/>
      </w:pPr>
      <w:r w:rsidRPr="00DF5F82">
        <w:t xml:space="preserve">Technical experts working within </w:t>
      </w:r>
      <w:r>
        <w:t>Operators</w:t>
      </w:r>
      <w:r w:rsidRPr="00DF5F82">
        <w:t>, SIM solution providers, Device vendors, standards organisations, network infrastructure vendors, Service Providers and other industry bodies.</w:t>
      </w:r>
    </w:p>
    <w:p w14:paraId="1DC2FA3E" w14:textId="77777777" w:rsidR="003C1AC8" w:rsidRPr="00DF5F82"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85" w:name="_Toc330368463"/>
      <w:bookmarkStart w:id="86" w:name="_Toc346908967"/>
      <w:bookmarkStart w:id="87" w:name="_Toc372031158"/>
      <w:bookmarkStart w:id="88" w:name="_Toc375056732"/>
      <w:bookmarkStart w:id="89" w:name="_Toc435053954"/>
      <w:bookmarkStart w:id="90" w:name="_Toc438636221"/>
      <w:bookmarkStart w:id="91" w:name="_Toc472934656"/>
      <w:bookmarkStart w:id="92" w:name="_Toc178140593"/>
      <w:r w:rsidRPr="00DF5F82">
        <w:rPr>
          <w:rFonts w:eastAsia="Times New Roman" w:cs="Arial"/>
          <w:b/>
          <w:bCs/>
          <w:iCs/>
          <w:sz w:val="24"/>
          <w:szCs w:val="28"/>
          <w:lang w:eastAsia="en-US"/>
        </w:rPr>
        <w:t>Definition of Terms</w:t>
      </w:r>
      <w:bookmarkEnd w:id="85"/>
      <w:bookmarkEnd w:id="86"/>
      <w:bookmarkEnd w:id="87"/>
      <w:bookmarkEnd w:id="88"/>
      <w:bookmarkEnd w:id="89"/>
      <w:bookmarkEnd w:id="90"/>
      <w:bookmarkEnd w:id="91"/>
      <w:bookmarkEnd w:id="92"/>
      <w:r>
        <w:rPr>
          <w:rFonts w:eastAsia="Times New Roman" w:cs="Arial"/>
          <w:b/>
          <w:bCs/>
          <w:iCs/>
          <w:sz w:val="24"/>
          <w:szCs w:val="28"/>
          <w:lang w:eastAsia="en-US"/>
        </w:rPr>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10"/>
        <w:gridCol w:w="6206"/>
      </w:tblGrid>
      <w:tr w:rsidR="003C1AC8" w:rsidRPr="00C0005C" w14:paraId="796F4206" w14:textId="77777777" w:rsidTr="008C6F4A">
        <w:trPr>
          <w:cantSplit/>
          <w:tblHeader/>
        </w:trPr>
        <w:tc>
          <w:tcPr>
            <w:tcW w:w="2810" w:type="dxa"/>
            <w:shd w:val="clear" w:color="auto" w:fill="DE002B"/>
          </w:tcPr>
          <w:p w14:paraId="5C06E940" w14:textId="77777777" w:rsidR="003C1AC8" w:rsidRPr="00B97097" w:rsidRDefault="003C1AC8" w:rsidP="008C6F4A">
            <w:pPr>
              <w:pStyle w:val="TableHeader"/>
              <w:rPr>
                <w:b w:val="0"/>
                <w:color w:val="FFFFFF" w:themeColor="background1"/>
              </w:rPr>
            </w:pPr>
            <w:r w:rsidRPr="00B97097">
              <w:rPr>
                <w:color w:val="FFFFFF" w:themeColor="background1"/>
              </w:rPr>
              <w:t xml:space="preserve">Term </w:t>
            </w:r>
          </w:p>
        </w:tc>
        <w:tc>
          <w:tcPr>
            <w:tcW w:w="6206" w:type="dxa"/>
            <w:shd w:val="clear" w:color="auto" w:fill="DE002B"/>
          </w:tcPr>
          <w:p w14:paraId="102F1618"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C0005C" w14:paraId="3F0B7859" w14:textId="77777777" w:rsidTr="00AE7E93">
        <w:trPr>
          <w:cantSplit/>
        </w:trPr>
        <w:tc>
          <w:tcPr>
            <w:tcW w:w="2810" w:type="dxa"/>
          </w:tcPr>
          <w:p w14:paraId="3C44DFEF" w14:textId="77777777" w:rsidR="003C1AC8" w:rsidRPr="00FE2AEC" w:rsidRDefault="003C1AC8" w:rsidP="00AE7E93">
            <w:pPr>
              <w:spacing w:before="40" w:after="40" w:line="276" w:lineRule="auto"/>
              <w:jc w:val="left"/>
              <w:rPr>
                <w:sz w:val="20"/>
                <w:highlight w:val="yellow"/>
              </w:rPr>
            </w:pPr>
            <w:r w:rsidRPr="00FE2AEC">
              <w:rPr>
                <w:sz w:val="20"/>
              </w:rPr>
              <w:t>Activation Code</w:t>
            </w:r>
          </w:p>
        </w:tc>
        <w:tc>
          <w:tcPr>
            <w:tcW w:w="6206" w:type="dxa"/>
            <w:vAlign w:val="center"/>
          </w:tcPr>
          <w:p w14:paraId="394FA220" w14:textId="77777777" w:rsidR="003C1AC8" w:rsidRPr="00B97097" w:rsidRDefault="003C1AC8" w:rsidP="00AE7E93">
            <w:pPr>
              <w:spacing w:before="40" w:after="40" w:line="276" w:lineRule="auto"/>
              <w:rPr>
                <w:sz w:val="20"/>
                <w:highlight w:val="yellow"/>
              </w:rPr>
            </w:pPr>
            <w:r>
              <w:rPr>
                <w:sz w:val="20"/>
              </w:rPr>
              <w:t>Information issued by an Operator/Service Provider to an End User. It is used by the End User to request for the download and installation of a Profile.</w:t>
            </w:r>
          </w:p>
        </w:tc>
      </w:tr>
      <w:tr w:rsidR="00927522" w:rsidRPr="00C0005C" w14:paraId="1AFD0F01" w14:textId="77777777" w:rsidTr="00AE7E93">
        <w:trPr>
          <w:cantSplit/>
        </w:trPr>
        <w:tc>
          <w:tcPr>
            <w:tcW w:w="2810" w:type="dxa"/>
          </w:tcPr>
          <w:p w14:paraId="527691D6" w14:textId="3D35AEFE" w:rsidR="00927522" w:rsidRPr="00FE2AEC" w:rsidRDefault="00927522" w:rsidP="00AE7E93">
            <w:pPr>
              <w:spacing w:before="40" w:after="40" w:line="276" w:lineRule="auto"/>
              <w:jc w:val="left"/>
              <w:rPr>
                <w:sz w:val="20"/>
              </w:rPr>
            </w:pPr>
            <w:r>
              <w:rPr>
                <w:sz w:val="20"/>
              </w:rPr>
              <w:t>Activation Code Retrieval</w:t>
            </w:r>
          </w:p>
        </w:tc>
        <w:tc>
          <w:tcPr>
            <w:tcW w:w="6206" w:type="dxa"/>
            <w:vAlign w:val="center"/>
          </w:tcPr>
          <w:p w14:paraId="29C58E9E" w14:textId="30FC1658" w:rsidR="00292C1B" w:rsidRPr="00CC0D24" w:rsidRDefault="00927522" w:rsidP="00AE7E93">
            <w:pPr>
              <w:spacing w:before="40" w:after="40" w:line="276" w:lineRule="auto"/>
              <w:rPr>
                <w:rFonts w:eastAsiaTheme="minorEastAsia"/>
                <w:sz w:val="20"/>
                <w:lang w:eastAsia="ko-KR"/>
              </w:rPr>
            </w:pPr>
            <w:r>
              <w:rPr>
                <w:rFonts w:eastAsiaTheme="minorEastAsia"/>
                <w:sz w:val="20"/>
                <w:lang w:eastAsia="ko-KR"/>
              </w:rPr>
              <w:t>T</w:t>
            </w:r>
            <w:r>
              <w:rPr>
                <w:rFonts w:eastAsiaTheme="minorEastAsia" w:hint="eastAsia"/>
                <w:sz w:val="20"/>
                <w:lang w:eastAsia="ko-KR"/>
              </w:rPr>
              <w:t xml:space="preserve">he </w:t>
            </w:r>
            <w:r>
              <w:rPr>
                <w:rFonts w:eastAsiaTheme="minorEastAsia"/>
                <w:sz w:val="20"/>
                <w:lang w:eastAsia="ko-KR"/>
              </w:rPr>
              <w:t xml:space="preserve">process for the LPA to retrieve from the SM-DP+ the Activation Code that is </w:t>
            </w:r>
            <w:r w:rsidRPr="009F409A">
              <w:rPr>
                <w:rFonts w:eastAsiaTheme="minorEastAsia"/>
                <w:sz w:val="20"/>
                <w:lang w:eastAsia="ko-KR"/>
              </w:rPr>
              <w:t>associated with a specific Profile currently installed on the eUICC.</w:t>
            </w:r>
            <w:r>
              <w:rPr>
                <w:rFonts w:eastAsiaTheme="minorEastAsia"/>
                <w:sz w:val="20"/>
                <w:lang w:eastAsia="ko-KR"/>
              </w:rPr>
              <w:t xml:space="preserve"> This process is associated with the Local Profile Management Operation, 'retrieve Activation Code'.</w:t>
            </w:r>
          </w:p>
        </w:tc>
      </w:tr>
      <w:tr w:rsidR="003C1AC8" w:rsidRPr="00C0005C" w14:paraId="76BEEDA9" w14:textId="77777777" w:rsidTr="00AE7E93">
        <w:trPr>
          <w:cantSplit/>
        </w:trPr>
        <w:tc>
          <w:tcPr>
            <w:tcW w:w="2810" w:type="dxa"/>
          </w:tcPr>
          <w:p w14:paraId="3614B630" w14:textId="77777777" w:rsidR="003C1AC8" w:rsidRPr="00FE2AEC" w:rsidRDefault="003C1AC8" w:rsidP="00AE7E93">
            <w:pPr>
              <w:spacing w:before="40" w:after="40" w:line="276" w:lineRule="auto"/>
              <w:jc w:val="left"/>
              <w:rPr>
                <w:sz w:val="20"/>
              </w:rPr>
            </w:pPr>
            <w:r w:rsidRPr="00FE2AEC">
              <w:rPr>
                <w:sz w:val="20"/>
              </w:rPr>
              <w:t>Activation Code Token</w:t>
            </w:r>
          </w:p>
        </w:tc>
        <w:tc>
          <w:tcPr>
            <w:tcW w:w="6206" w:type="dxa"/>
            <w:vAlign w:val="center"/>
          </w:tcPr>
          <w:p w14:paraId="539E30B2" w14:textId="77777777" w:rsidR="003C1AC8" w:rsidRDefault="003C1AC8" w:rsidP="00AE7E93">
            <w:pPr>
              <w:spacing w:before="40" w:after="40" w:line="276" w:lineRule="auto"/>
              <w:rPr>
                <w:sz w:val="20"/>
              </w:rPr>
            </w:pPr>
            <w:r>
              <w:rPr>
                <w:sz w:val="20"/>
              </w:rPr>
              <w:t>A part of the Activation Code information provided by the Operator/Service Provider to refer to a Subscription.</w:t>
            </w:r>
          </w:p>
        </w:tc>
      </w:tr>
      <w:tr w:rsidR="003C1AC8" w:rsidRPr="00C0005C" w14:paraId="0BA2DC32" w14:textId="77777777" w:rsidTr="00AE7E93">
        <w:trPr>
          <w:cantSplit/>
        </w:trPr>
        <w:tc>
          <w:tcPr>
            <w:tcW w:w="2810" w:type="dxa"/>
          </w:tcPr>
          <w:p w14:paraId="15B053CC" w14:textId="77777777" w:rsidR="003C1AC8" w:rsidRPr="00FE2AEC" w:rsidRDefault="003C1AC8" w:rsidP="00AE7E93">
            <w:pPr>
              <w:spacing w:before="40" w:after="40" w:line="276" w:lineRule="auto"/>
              <w:jc w:val="left"/>
              <w:rPr>
                <w:sz w:val="20"/>
              </w:rPr>
            </w:pPr>
            <w:r w:rsidRPr="00FE2AEC">
              <w:rPr>
                <w:sz w:val="20"/>
              </w:rPr>
              <w:t>Alternative SM-DS</w:t>
            </w:r>
          </w:p>
        </w:tc>
        <w:tc>
          <w:tcPr>
            <w:tcW w:w="6206" w:type="dxa"/>
            <w:vAlign w:val="center"/>
          </w:tcPr>
          <w:p w14:paraId="288B8610" w14:textId="77777777" w:rsidR="003C1AC8" w:rsidRDefault="003C1AC8" w:rsidP="00AE7E93">
            <w:pPr>
              <w:spacing w:before="40" w:after="40" w:line="276" w:lineRule="auto"/>
              <w:rPr>
                <w:sz w:val="20"/>
              </w:rPr>
            </w:pPr>
            <w:r>
              <w:rPr>
                <w:sz w:val="20"/>
              </w:rPr>
              <w:t>SM-DS used in cascade mode with a Root SM-DS to redirect Event Registration from a SM-DP+ to the Root SM-DS or direct Event Registration from a SM-DP+ for an installed Profile.</w:t>
            </w:r>
          </w:p>
        </w:tc>
      </w:tr>
      <w:tr w:rsidR="003C1AC8" w:rsidRPr="00C0005C" w14:paraId="0E36589F" w14:textId="77777777" w:rsidTr="00AE7E93">
        <w:trPr>
          <w:cantSplit/>
        </w:trPr>
        <w:tc>
          <w:tcPr>
            <w:tcW w:w="2810" w:type="dxa"/>
          </w:tcPr>
          <w:p w14:paraId="01E62F7A" w14:textId="77777777" w:rsidR="003C1AC8" w:rsidRPr="00FE2AEC" w:rsidRDefault="003C1AC8" w:rsidP="00AE7E93">
            <w:pPr>
              <w:spacing w:before="40" w:after="40" w:line="276" w:lineRule="auto"/>
              <w:jc w:val="left"/>
              <w:rPr>
                <w:sz w:val="20"/>
                <w:lang w:eastAsia="de-DE" w:bidi="ar-SA"/>
              </w:rPr>
            </w:pPr>
            <w:r w:rsidRPr="00FE2AEC">
              <w:rPr>
                <w:sz w:val="20"/>
                <w:szCs w:val="22"/>
                <w:lang w:eastAsia="de-DE" w:bidi="ar-SA"/>
              </w:rPr>
              <w:t>Bound Profile Package</w:t>
            </w:r>
          </w:p>
        </w:tc>
        <w:tc>
          <w:tcPr>
            <w:tcW w:w="6206" w:type="dxa"/>
            <w:vAlign w:val="center"/>
          </w:tcPr>
          <w:p w14:paraId="76B80F78" w14:textId="77777777" w:rsidR="003C1AC8" w:rsidRPr="00F7208F" w:rsidRDefault="003C1AC8" w:rsidP="00AE7E93">
            <w:pPr>
              <w:spacing w:before="40" w:after="40" w:line="276" w:lineRule="auto"/>
              <w:rPr>
                <w:sz w:val="20"/>
                <w:szCs w:val="22"/>
                <w:lang w:eastAsia="de-DE" w:bidi="ar-SA"/>
              </w:rPr>
            </w:pPr>
            <w:r w:rsidRPr="00F7208F">
              <w:rPr>
                <w:sz w:val="20"/>
                <w:szCs w:val="22"/>
                <w:lang w:eastAsia="de-DE" w:bidi="ar-SA"/>
              </w:rPr>
              <w:t xml:space="preserve">A Protected Profile Package which has been </w:t>
            </w:r>
            <w:r>
              <w:rPr>
                <w:sz w:val="20"/>
                <w:szCs w:val="22"/>
                <w:lang w:eastAsia="de-DE" w:bidi="ar-SA"/>
              </w:rPr>
              <w:t>cryptographically linked to a particular</w:t>
            </w:r>
            <w:r w:rsidRPr="00F7208F">
              <w:rPr>
                <w:sz w:val="20"/>
                <w:szCs w:val="22"/>
                <w:lang w:eastAsia="de-DE" w:bidi="ar-SA"/>
              </w:rPr>
              <w:t xml:space="preserve"> eUICC.</w:t>
            </w:r>
          </w:p>
        </w:tc>
      </w:tr>
      <w:tr w:rsidR="003C1AC8" w:rsidRPr="00C0005C" w14:paraId="742505FF" w14:textId="77777777" w:rsidTr="00AE7E93">
        <w:trPr>
          <w:cantSplit/>
        </w:trPr>
        <w:tc>
          <w:tcPr>
            <w:tcW w:w="2810" w:type="dxa"/>
          </w:tcPr>
          <w:p w14:paraId="55F29710"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Certificate or Public Key Certificate</w:t>
            </w:r>
          </w:p>
        </w:tc>
        <w:tc>
          <w:tcPr>
            <w:tcW w:w="6206" w:type="dxa"/>
            <w:vAlign w:val="center"/>
          </w:tcPr>
          <w:p w14:paraId="569A2FB5" w14:textId="0FC5DBBB" w:rsidR="003C1AC8" w:rsidRPr="00F7208F" w:rsidRDefault="003C1AC8" w:rsidP="00AE7E93">
            <w:pPr>
              <w:spacing w:before="40" w:after="40" w:line="276" w:lineRule="auto"/>
              <w:rPr>
                <w:sz w:val="20"/>
                <w:szCs w:val="22"/>
                <w:lang w:eastAsia="de-DE" w:bidi="ar-SA"/>
              </w:rPr>
            </w:pPr>
            <w:r w:rsidRPr="003B5ADA">
              <w:rPr>
                <w:sz w:val="20"/>
              </w:rPr>
              <w:t>A certificate as define</w:t>
            </w:r>
            <w:r>
              <w:rPr>
                <w:sz w:val="20"/>
              </w:rPr>
              <w:t>d</w:t>
            </w:r>
            <w:r w:rsidRPr="003B5ADA">
              <w:rPr>
                <w:sz w:val="20"/>
              </w:rPr>
              <w:t xml:space="preserve"> in RFC.5280 </w:t>
            </w:r>
            <w:r w:rsidRPr="003B5ADA">
              <w:rPr>
                <w:sz w:val="20"/>
              </w:rPr>
              <w:fldChar w:fldCharType="begin"/>
            </w:r>
            <w:r w:rsidRPr="003B5ADA">
              <w:rPr>
                <w:sz w:val="20"/>
              </w:rPr>
              <w:instrText xml:space="preserve"> REF RFC5280  \* MERGEFORMAT </w:instrText>
            </w:r>
            <w:r w:rsidR="00E46B0B">
              <w:rPr>
                <w:sz w:val="20"/>
              </w:rPr>
              <w:fldChar w:fldCharType="separate"/>
            </w:r>
            <w:r w:rsidR="00E46B0B" w:rsidRPr="00BD4FCE">
              <w:t>[1]</w:t>
            </w:r>
            <w:r w:rsidRPr="003B5ADA">
              <w:rPr>
                <w:sz w:val="20"/>
              </w:rPr>
              <w:fldChar w:fldCharType="end"/>
            </w:r>
            <w:r w:rsidRPr="003B5ADA">
              <w:rPr>
                <w:sz w:val="20"/>
              </w:rPr>
              <w:fldChar w:fldCharType="begin"/>
            </w:r>
            <w:r w:rsidRPr="003B5ADA">
              <w:rPr>
                <w:sz w:val="20"/>
              </w:rPr>
              <w:instrText xml:space="preserve"> REF RFC5280  \* MERGEFORMAT </w:instrText>
            </w:r>
            <w:r w:rsidR="00E46B0B">
              <w:rPr>
                <w:sz w:val="20"/>
              </w:rPr>
              <w:fldChar w:fldCharType="separate"/>
            </w:r>
            <w:r w:rsidR="00E46B0B" w:rsidRPr="00BD4FCE">
              <w:t>[1]</w:t>
            </w:r>
            <w:r w:rsidRPr="003B5ADA">
              <w:rPr>
                <w:sz w:val="20"/>
              </w:rPr>
              <w:fldChar w:fldCharType="end"/>
            </w:r>
            <w:hyperlink w:anchor="RFC5280" w:history="1">
              <w:r w:rsidRPr="003B5ADA">
                <w:rPr>
                  <w:sz w:val="20"/>
                </w:rPr>
                <w:t>[1]</w:t>
              </w:r>
            </w:hyperlink>
            <w:r w:rsidRPr="003B5ADA">
              <w:rPr>
                <w:sz w:val="20"/>
              </w:rPr>
              <w:t xml:space="preserve"> and GlobalPlatform specifications</w:t>
            </w:r>
            <w:r>
              <w:rPr>
                <w:sz w:val="20"/>
              </w:rPr>
              <w:t xml:space="preserve"> GPC_SPE_034 </w:t>
            </w:r>
            <w:r>
              <w:rPr>
                <w:sz w:val="20"/>
              </w:rPr>
              <w:fldChar w:fldCharType="begin"/>
            </w:r>
            <w:r>
              <w:rPr>
                <w:sz w:val="20"/>
              </w:rPr>
              <w:instrText xml:space="preserve"> REF GPCS \h  \* MERGEFORMAT </w:instrText>
            </w:r>
            <w:r>
              <w:rPr>
                <w:sz w:val="20"/>
              </w:rPr>
            </w:r>
            <w:r>
              <w:rPr>
                <w:sz w:val="20"/>
              </w:rPr>
              <w:fldChar w:fldCharType="end"/>
            </w:r>
            <w:r>
              <w:rPr>
                <w:sz w:val="20"/>
              </w:rPr>
              <w:fldChar w:fldCharType="begin"/>
            </w:r>
            <w:r>
              <w:rPr>
                <w:sz w:val="20"/>
              </w:rPr>
              <w:instrText xml:space="preserve"> REF GPCSPE034 \h  \* MERGEFORMAT </w:instrText>
            </w:r>
            <w:r>
              <w:rPr>
                <w:sz w:val="20"/>
              </w:rPr>
            </w:r>
            <w:r>
              <w:rPr>
                <w:sz w:val="20"/>
              </w:rPr>
              <w:fldChar w:fldCharType="separate"/>
            </w:r>
            <w:r w:rsidR="00E46B0B" w:rsidRPr="00E46B0B">
              <w:rPr>
                <w:sz w:val="20"/>
              </w:rPr>
              <w:t>[9]</w:t>
            </w:r>
            <w:r>
              <w:rPr>
                <w:sz w:val="20"/>
              </w:rPr>
              <w:fldChar w:fldCharType="end"/>
            </w:r>
            <w:r>
              <w:rPr>
                <w:sz w:val="20"/>
              </w:rPr>
              <w:t>.</w:t>
            </w:r>
          </w:p>
        </w:tc>
      </w:tr>
      <w:tr w:rsidR="003C1AC8" w:rsidRPr="00C0005C" w14:paraId="0EE78A1B" w14:textId="77777777" w:rsidTr="00AE7E93">
        <w:trPr>
          <w:cantSplit/>
        </w:trPr>
        <w:tc>
          <w:tcPr>
            <w:tcW w:w="2810" w:type="dxa"/>
          </w:tcPr>
          <w:p w14:paraId="4B640045" w14:textId="77777777" w:rsidR="003C1AC8" w:rsidRPr="00FE2AEC" w:rsidRDefault="003C1AC8" w:rsidP="00AE7E93">
            <w:pPr>
              <w:spacing w:before="40" w:after="40" w:line="276" w:lineRule="auto"/>
              <w:jc w:val="left"/>
              <w:rPr>
                <w:sz w:val="20"/>
              </w:rPr>
            </w:pPr>
            <w:r w:rsidRPr="00FE2AEC">
              <w:rPr>
                <w:sz w:val="20"/>
              </w:rPr>
              <w:t>Certified eUICC</w:t>
            </w:r>
          </w:p>
        </w:tc>
        <w:tc>
          <w:tcPr>
            <w:tcW w:w="6206" w:type="dxa"/>
          </w:tcPr>
          <w:p w14:paraId="566B41FD" w14:textId="3644ACD2" w:rsidR="003C1AC8" w:rsidRDefault="003C1AC8" w:rsidP="00AE7E93">
            <w:pPr>
              <w:spacing w:before="40" w:after="40" w:line="276" w:lineRule="auto"/>
              <w:rPr>
                <w:sz w:val="20"/>
              </w:rPr>
            </w:pPr>
            <w:r>
              <w:rPr>
                <w:sz w:val="20"/>
              </w:rPr>
              <w:t xml:space="preserve">An </w:t>
            </w:r>
            <w:r w:rsidRPr="00CE2C32">
              <w:rPr>
                <w:sz w:val="20"/>
              </w:rPr>
              <w:t>eUICC meeting</w:t>
            </w:r>
            <w:r>
              <w:rPr>
                <w:sz w:val="20"/>
              </w:rPr>
              <w:t xml:space="preserve"> the</w:t>
            </w:r>
            <w:r w:rsidRPr="00CE2C32">
              <w:rPr>
                <w:sz w:val="20"/>
              </w:rPr>
              <w:t xml:space="preserve"> GSMA requirements for </w:t>
            </w:r>
            <w:r>
              <w:rPr>
                <w:sz w:val="20"/>
              </w:rPr>
              <w:t>R</w:t>
            </w:r>
            <w:r w:rsidRPr="00CE2C32">
              <w:rPr>
                <w:sz w:val="20"/>
              </w:rPr>
              <w:t xml:space="preserve">emote </w:t>
            </w:r>
            <w:r>
              <w:rPr>
                <w:sz w:val="20"/>
              </w:rPr>
              <w:t>SIM P</w:t>
            </w:r>
            <w:r w:rsidRPr="00CE2C32">
              <w:rPr>
                <w:sz w:val="20"/>
              </w:rPr>
              <w:t>rovisioning and certified accord</w:t>
            </w:r>
            <w:r w:rsidRPr="00192B64">
              <w:rPr>
                <w:sz w:val="20"/>
              </w:rPr>
              <w:t xml:space="preserve">ing to </w:t>
            </w:r>
            <w:r>
              <w:rPr>
                <w:sz w:val="20"/>
              </w:rPr>
              <w:t xml:space="preserve">the GSMA compliance programme defined in SGP.24 </w:t>
            </w:r>
            <w:r>
              <w:rPr>
                <w:sz w:val="20"/>
              </w:rPr>
              <w:fldChar w:fldCharType="begin"/>
            </w:r>
            <w:r>
              <w:rPr>
                <w:sz w:val="20"/>
              </w:rPr>
              <w:instrText xml:space="preserve"> REF SGP24 \h </w:instrText>
            </w:r>
            <w:r w:rsidR="00AE7E93">
              <w:rPr>
                <w:sz w:val="20"/>
              </w:rPr>
              <w:instrText xml:space="preserve"> \* MERGEFORMAT </w:instrText>
            </w:r>
            <w:r>
              <w:rPr>
                <w:sz w:val="20"/>
              </w:rPr>
            </w:r>
            <w:r>
              <w:rPr>
                <w:sz w:val="20"/>
              </w:rPr>
              <w:fldChar w:fldCharType="separate"/>
            </w:r>
            <w:r w:rsidR="00E46B0B">
              <w:rPr>
                <w:sz w:val="20"/>
              </w:rPr>
              <w:t>[38]</w:t>
            </w:r>
            <w:r>
              <w:rPr>
                <w:sz w:val="20"/>
              </w:rPr>
              <w:fldChar w:fldCharType="end"/>
            </w:r>
            <w:r w:rsidRPr="00CE2C32">
              <w:rPr>
                <w:sz w:val="20"/>
              </w:rPr>
              <w:t>.</w:t>
            </w:r>
          </w:p>
          <w:p w14:paraId="6BCF6877" w14:textId="696793E0" w:rsidR="003C1AC8" w:rsidRPr="00CE2C32" w:rsidRDefault="0016146F" w:rsidP="00AE7E93">
            <w:pPr>
              <w:spacing w:before="40" w:after="40" w:line="276" w:lineRule="auto"/>
              <w:rPr>
                <w:sz w:val="20"/>
              </w:rPr>
            </w:pPr>
            <w:r>
              <w:rPr>
                <w:sz w:val="20"/>
              </w:rPr>
              <w:t>NOTE</w:t>
            </w:r>
            <w:r w:rsidR="003C1AC8">
              <w:rPr>
                <w:sz w:val="20"/>
              </w:rPr>
              <w:t>: Unless stated otherwise, the word eUICC in this specification refers to a Certified eUICC.</w:t>
            </w:r>
          </w:p>
        </w:tc>
      </w:tr>
      <w:tr w:rsidR="003C1AC8" w:rsidRPr="00C0005C" w14:paraId="258C9C59" w14:textId="77777777" w:rsidTr="00AE7E93">
        <w:trPr>
          <w:cantSplit/>
        </w:trPr>
        <w:tc>
          <w:tcPr>
            <w:tcW w:w="2810" w:type="dxa"/>
          </w:tcPr>
          <w:p w14:paraId="63A9DE6F" w14:textId="77777777" w:rsidR="003C1AC8" w:rsidRPr="00FE2AEC" w:rsidRDefault="003C1AC8" w:rsidP="00AE7E93">
            <w:pPr>
              <w:spacing w:before="40" w:after="40" w:line="276" w:lineRule="auto"/>
              <w:jc w:val="left"/>
              <w:rPr>
                <w:sz w:val="20"/>
              </w:rPr>
            </w:pPr>
            <w:r w:rsidRPr="00FE2AEC">
              <w:rPr>
                <w:sz w:val="20"/>
              </w:rPr>
              <w:lastRenderedPageBreak/>
              <w:t>Companion Device</w:t>
            </w:r>
          </w:p>
        </w:tc>
        <w:tc>
          <w:tcPr>
            <w:tcW w:w="6206" w:type="dxa"/>
            <w:vAlign w:val="center"/>
          </w:tcPr>
          <w:p w14:paraId="06C7441C" w14:textId="77777777" w:rsidR="003C1AC8" w:rsidRDefault="003C1AC8" w:rsidP="00AE7E93">
            <w:pPr>
              <w:spacing w:before="40" w:after="40" w:line="276" w:lineRule="auto"/>
              <w:rPr>
                <w:sz w:val="20"/>
              </w:rPr>
            </w:pPr>
            <w:r w:rsidRPr="007644E8">
              <w:rPr>
                <w:sz w:val="20"/>
              </w:rPr>
              <w:t xml:space="preserve">A Device that </w:t>
            </w:r>
            <w:r>
              <w:rPr>
                <w:sz w:val="20"/>
              </w:rPr>
              <w:t>relies on the capabilities of a Primary D</w:t>
            </w:r>
            <w:r w:rsidRPr="007644E8">
              <w:rPr>
                <w:sz w:val="20"/>
              </w:rPr>
              <w:t>evice</w:t>
            </w:r>
            <w:r>
              <w:rPr>
                <w:sz w:val="20"/>
              </w:rPr>
              <w:t xml:space="preserve"> for the purpose of Remote SIM Provisioning.</w:t>
            </w:r>
          </w:p>
        </w:tc>
      </w:tr>
      <w:tr w:rsidR="003C1AC8" w:rsidRPr="00C0005C" w14:paraId="4C833324" w14:textId="77777777" w:rsidTr="00AE7E93">
        <w:trPr>
          <w:cantSplit/>
        </w:trPr>
        <w:tc>
          <w:tcPr>
            <w:tcW w:w="2810" w:type="dxa"/>
          </w:tcPr>
          <w:p w14:paraId="1E56C253" w14:textId="77777777" w:rsidR="003C1AC8" w:rsidRPr="00FE2AEC" w:rsidRDefault="003C1AC8" w:rsidP="00AE7E93">
            <w:pPr>
              <w:spacing w:before="40" w:after="40" w:line="276" w:lineRule="auto"/>
              <w:jc w:val="left"/>
              <w:rPr>
                <w:sz w:val="20"/>
              </w:rPr>
            </w:pPr>
            <w:r w:rsidRPr="00FE2AEC">
              <w:rPr>
                <w:sz w:val="20"/>
              </w:rPr>
              <w:t>Confirmation Code</w:t>
            </w:r>
          </w:p>
        </w:tc>
        <w:tc>
          <w:tcPr>
            <w:tcW w:w="6206" w:type="dxa"/>
            <w:vAlign w:val="center"/>
          </w:tcPr>
          <w:p w14:paraId="0169A247" w14:textId="77777777" w:rsidR="003C1AC8" w:rsidRDefault="003C1AC8" w:rsidP="00AE7E93">
            <w:pPr>
              <w:spacing w:before="40" w:after="40" w:line="276" w:lineRule="auto"/>
              <w:rPr>
                <w:sz w:val="20"/>
              </w:rPr>
            </w:pPr>
            <w:r>
              <w:rPr>
                <w:sz w:val="20"/>
              </w:rPr>
              <w:t xml:space="preserve">A </w:t>
            </w:r>
            <w:r w:rsidRPr="00AD5A96">
              <w:rPr>
                <w:sz w:val="20"/>
              </w:rPr>
              <w:t xml:space="preserve">code </w:t>
            </w:r>
            <w:r>
              <w:rPr>
                <w:sz w:val="20"/>
              </w:rPr>
              <w:t>entered by an End User required by the SM-DP+ for the download of a Profile.</w:t>
            </w:r>
          </w:p>
        </w:tc>
      </w:tr>
      <w:tr w:rsidR="003C1AC8" w:rsidRPr="00C0005C" w14:paraId="7F45BB3A" w14:textId="77777777" w:rsidTr="00AE7E93">
        <w:trPr>
          <w:cantSplit/>
        </w:trPr>
        <w:tc>
          <w:tcPr>
            <w:tcW w:w="2810" w:type="dxa"/>
          </w:tcPr>
          <w:p w14:paraId="604DD281" w14:textId="77777777" w:rsidR="003C1AC8" w:rsidRPr="00FE2AEC" w:rsidRDefault="003C1AC8" w:rsidP="00AE7E93">
            <w:pPr>
              <w:spacing w:before="40" w:after="40" w:line="276" w:lineRule="auto"/>
              <w:jc w:val="left"/>
              <w:rPr>
                <w:sz w:val="20"/>
              </w:rPr>
            </w:pPr>
            <w:r w:rsidRPr="00FE2AEC">
              <w:rPr>
                <w:sz w:val="20"/>
              </w:rPr>
              <w:t>Confirmation Code Required Flag</w:t>
            </w:r>
          </w:p>
        </w:tc>
        <w:tc>
          <w:tcPr>
            <w:tcW w:w="6206" w:type="dxa"/>
            <w:vAlign w:val="center"/>
          </w:tcPr>
          <w:p w14:paraId="24918FC8" w14:textId="77777777" w:rsidR="003C1AC8" w:rsidRDefault="003C1AC8" w:rsidP="00AE7E93">
            <w:pPr>
              <w:spacing w:before="40" w:after="40" w:line="276" w:lineRule="auto"/>
              <w:rPr>
                <w:sz w:val="20"/>
              </w:rPr>
            </w:pPr>
            <w:r w:rsidRPr="00295717">
              <w:rPr>
                <w:bCs/>
                <w:sz w:val="20"/>
                <w:lang w:eastAsia="de-DE" w:bidi="ar-SA"/>
              </w:rPr>
              <w:t>A parameter to indicate whether the Confirmation Code is required or not.</w:t>
            </w:r>
          </w:p>
        </w:tc>
      </w:tr>
      <w:tr w:rsidR="003C1AC8" w:rsidRPr="00C0005C" w14:paraId="061E4A45" w14:textId="77777777" w:rsidTr="00AE7E93">
        <w:trPr>
          <w:cantSplit/>
        </w:trPr>
        <w:tc>
          <w:tcPr>
            <w:tcW w:w="2810" w:type="dxa"/>
          </w:tcPr>
          <w:p w14:paraId="312C9C87" w14:textId="77777777" w:rsidR="003C1AC8" w:rsidRPr="00FE2AEC" w:rsidRDefault="003C1AC8" w:rsidP="00AE7E93">
            <w:pPr>
              <w:spacing w:before="40" w:after="40" w:line="276" w:lineRule="auto"/>
              <w:jc w:val="left"/>
              <w:rPr>
                <w:sz w:val="20"/>
              </w:rPr>
            </w:pPr>
            <w:r w:rsidRPr="00FE2AEC">
              <w:rPr>
                <w:sz w:val="20"/>
              </w:rPr>
              <w:t>Confirmation Level</w:t>
            </w:r>
          </w:p>
        </w:tc>
        <w:tc>
          <w:tcPr>
            <w:tcW w:w="6206" w:type="dxa"/>
            <w:vAlign w:val="center"/>
          </w:tcPr>
          <w:p w14:paraId="177DB5A5" w14:textId="77777777" w:rsidR="003C1AC8" w:rsidRDefault="003C1AC8" w:rsidP="00AE7E93">
            <w:pPr>
              <w:pStyle w:val="TableText"/>
              <w:jc w:val="both"/>
            </w:pPr>
            <w:r>
              <w:t>Refers to the hierarchy of User Intent and Confirmation Request, where:</w:t>
            </w:r>
          </w:p>
          <w:p w14:paraId="4CAE432C" w14:textId="77777777" w:rsidR="003C1AC8" w:rsidRPr="008D4DA6" w:rsidRDefault="003C1AC8" w:rsidP="00AE7E93">
            <w:pPr>
              <w:pStyle w:val="TableBulletText"/>
              <w:jc w:val="both"/>
            </w:pPr>
            <w:r w:rsidRPr="008D4DA6">
              <w:t>User Intent is the first and lowest level</w:t>
            </w:r>
          </w:p>
          <w:p w14:paraId="5453CCB8" w14:textId="77777777" w:rsidR="003C1AC8" w:rsidRPr="008D4DA6" w:rsidRDefault="003C1AC8" w:rsidP="00AE7E93">
            <w:pPr>
              <w:pStyle w:val="TableBulletText"/>
              <w:jc w:val="both"/>
            </w:pPr>
            <w:r w:rsidRPr="008D4DA6">
              <w:t>Simple Confirmation is the second level</w:t>
            </w:r>
          </w:p>
          <w:p w14:paraId="2DE1919A" w14:textId="77777777" w:rsidR="003C1AC8" w:rsidRPr="008D4DA6" w:rsidRDefault="003C1AC8" w:rsidP="00AE7E93">
            <w:pPr>
              <w:pStyle w:val="TableBulletText"/>
              <w:jc w:val="both"/>
              <w:rPr>
                <w:rFonts w:cs="Arial"/>
              </w:rPr>
            </w:pPr>
            <w:r>
              <w:t>Strong Confirmation is the third</w:t>
            </w:r>
            <w:r w:rsidRPr="008D4DA6">
              <w:t xml:space="preserve"> and highest level</w:t>
            </w:r>
          </w:p>
          <w:p w14:paraId="419B83DB" w14:textId="32B168FA" w:rsidR="003C1AC8" w:rsidRPr="00395FDA" w:rsidRDefault="0016146F" w:rsidP="00AE7E93">
            <w:pPr>
              <w:pStyle w:val="TableText"/>
              <w:jc w:val="both"/>
            </w:pPr>
            <w:r>
              <w:t>NOTE</w:t>
            </w:r>
            <w:r w:rsidR="003C1AC8">
              <w:t xml:space="preserve">: For examples of implementation, please refer to </w:t>
            </w:r>
            <w:r w:rsidR="003C1AC8">
              <w:fldChar w:fldCharType="begin"/>
            </w:r>
            <w:r w:rsidR="003C1AC8">
              <w:instrText xml:space="preserve"> REF _Ref440460949 \r \h  \* MERGEFORMAT </w:instrText>
            </w:r>
            <w:r w:rsidR="003C1AC8">
              <w:fldChar w:fldCharType="separate"/>
            </w:r>
            <w:r w:rsidR="00E46B0B">
              <w:t>0</w:t>
            </w:r>
            <w:r w:rsidR="003C1AC8">
              <w:fldChar w:fldCharType="end"/>
            </w:r>
            <w:r w:rsidR="003C1AC8">
              <w:t>.</w:t>
            </w:r>
          </w:p>
        </w:tc>
      </w:tr>
      <w:tr w:rsidR="003C1AC8" w:rsidRPr="00C0005C" w14:paraId="75031CE1" w14:textId="77777777" w:rsidTr="00AE7E93">
        <w:trPr>
          <w:cantSplit/>
        </w:trPr>
        <w:tc>
          <w:tcPr>
            <w:tcW w:w="2810" w:type="dxa"/>
          </w:tcPr>
          <w:p w14:paraId="5313E725" w14:textId="77777777" w:rsidR="003C1AC8" w:rsidRPr="00FE2AEC" w:rsidRDefault="003C1AC8" w:rsidP="00AE7E93">
            <w:pPr>
              <w:spacing w:before="40" w:after="40" w:line="276" w:lineRule="auto"/>
              <w:jc w:val="left"/>
              <w:rPr>
                <w:sz w:val="20"/>
              </w:rPr>
            </w:pPr>
            <w:r w:rsidRPr="00FE2AEC">
              <w:rPr>
                <w:sz w:val="20"/>
              </w:rPr>
              <w:t>Confirmation Request</w:t>
            </w:r>
          </w:p>
        </w:tc>
        <w:tc>
          <w:tcPr>
            <w:tcW w:w="6206" w:type="dxa"/>
            <w:vAlign w:val="center"/>
          </w:tcPr>
          <w:p w14:paraId="3D976B7B" w14:textId="77777777" w:rsidR="003C1AC8" w:rsidRPr="00295717" w:rsidRDefault="003C1AC8" w:rsidP="00AE7E93">
            <w:pPr>
              <w:spacing w:before="40" w:after="40" w:line="276" w:lineRule="auto"/>
              <w:rPr>
                <w:bCs/>
                <w:sz w:val="20"/>
                <w:lang w:eastAsia="de-DE" w:bidi="ar-SA"/>
              </w:rPr>
            </w:pPr>
            <w:r>
              <w:rPr>
                <w:bCs/>
                <w:sz w:val="20"/>
                <w:lang w:eastAsia="de-DE" w:bidi="ar-SA"/>
              </w:rPr>
              <w:t>Describes a request for Strong Confirmation or a Simple Confirmation as defined in this specification.</w:t>
            </w:r>
          </w:p>
        </w:tc>
      </w:tr>
      <w:tr w:rsidR="003C1AC8" w:rsidRPr="00C0005C" w14:paraId="1D3B346D" w14:textId="77777777" w:rsidTr="00AE7E93">
        <w:trPr>
          <w:cantSplit/>
        </w:trPr>
        <w:tc>
          <w:tcPr>
            <w:tcW w:w="2810" w:type="dxa"/>
          </w:tcPr>
          <w:p w14:paraId="1377E3B8" w14:textId="77777777" w:rsidR="003C1AC8" w:rsidRPr="00FE2AEC" w:rsidRDefault="003C1AC8" w:rsidP="00AE7E93">
            <w:pPr>
              <w:spacing w:before="40" w:after="40" w:line="276" w:lineRule="auto"/>
              <w:jc w:val="left"/>
              <w:rPr>
                <w:sz w:val="20"/>
                <w:highlight w:val="yellow"/>
              </w:rPr>
            </w:pPr>
            <w:r w:rsidRPr="00FE2AEC">
              <w:rPr>
                <w:sz w:val="20"/>
              </w:rPr>
              <w:t>Device</w:t>
            </w:r>
          </w:p>
        </w:tc>
        <w:tc>
          <w:tcPr>
            <w:tcW w:w="6206" w:type="dxa"/>
            <w:vAlign w:val="center"/>
          </w:tcPr>
          <w:p w14:paraId="7967C69B" w14:textId="77777777" w:rsidR="003C1AC8" w:rsidRPr="00CE2C32" w:rsidRDefault="003C1AC8" w:rsidP="00AE7E93">
            <w:pPr>
              <w:spacing w:before="40" w:after="40" w:line="276" w:lineRule="auto"/>
              <w:rPr>
                <w:sz w:val="20"/>
                <w:highlight w:val="yellow"/>
              </w:rPr>
            </w:pPr>
            <w:r>
              <w:rPr>
                <w:sz w:val="20"/>
              </w:rPr>
              <w:t xml:space="preserve">User equipment </w:t>
            </w:r>
            <w:r w:rsidRPr="00F64845">
              <w:rPr>
                <w:sz w:val="20"/>
              </w:rPr>
              <w:t xml:space="preserve">used in conjunction with an eUICC to connect to a mobile network. </w:t>
            </w:r>
            <w:r>
              <w:rPr>
                <w:sz w:val="20"/>
              </w:rPr>
              <w:t>E</w:t>
            </w:r>
            <w:r w:rsidRPr="00F64845">
              <w:rPr>
                <w:sz w:val="20"/>
              </w:rPr>
              <w:t xml:space="preserve">.g. </w:t>
            </w:r>
            <w:r>
              <w:rPr>
                <w:sz w:val="20"/>
              </w:rPr>
              <w:t xml:space="preserve">a </w:t>
            </w:r>
            <w:r w:rsidRPr="00F64845">
              <w:rPr>
                <w:sz w:val="20"/>
              </w:rPr>
              <w:t>tablet, wearable, smartphone or handset.</w:t>
            </w:r>
          </w:p>
        </w:tc>
      </w:tr>
      <w:tr w:rsidR="003C1AC8" w:rsidRPr="00C0005C" w14:paraId="10E7022F" w14:textId="77777777" w:rsidTr="00AE7E93">
        <w:trPr>
          <w:cantSplit/>
        </w:trPr>
        <w:tc>
          <w:tcPr>
            <w:tcW w:w="2810" w:type="dxa"/>
          </w:tcPr>
          <w:p w14:paraId="035706DA"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Device Manufacturer</w:t>
            </w:r>
          </w:p>
        </w:tc>
        <w:tc>
          <w:tcPr>
            <w:tcW w:w="6206" w:type="dxa"/>
            <w:vAlign w:val="center"/>
          </w:tcPr>
          <w:p w14:paraId="3CAE9716" w14:textId="77777777" w:rsidR="003C1AC8" w:rsidRPr="00CE2C32" w:rsidRDefault="003C1AC8" w:rsidP="00AE7E93">
            <w:pPr>
              <w:spacing w:before="40" w:after="40" w:line="276" w:lineRule="auto"/>
              <w:rPr>
                <w:sz w:val="20"/>
                <w:szCs w:val="22"/>
                <w:lang w:eastAsia="de-DE" w:bidi="ar-SA"/>
              </w:rPr>
            </w:pPr>
            <w:r>
              <w:rPr>
                <w:sz w:val="20"/>
                <w:szCs w:val="22"/>
                <w:lang w:eastAsia="de-DE" w:bidi="ar-SA"/>
              </w:rPr>
              <w:t>An e</w:t>
            </w:r>
            <w:r w:rsidRPr="00CE2C32">
              <w:rPr>
                <w:sz w:val="20"/>
                <w:szCs w:val="22"/>
                <w:lang w:eastAsia="de-DE" w:bidi="ar-SA"/>
              </w:rPr>
              <w:t xml:space="preserve">ntity </w:t>
            </w:r>
            <w:r>
              <w:rPr>
                <w:sz w:val="20"/>
                <w:szCs w:val="22"/>
                <w:lang w:eastAsia="de-DE" w:bidi="ar-SA"/>
              </w:rPr>
              <w:t xml:space="preserve">responsible for </w:t>
            </w:r>
            <w:r w:rsidRPr="00CE2C32">
              <w:rPr>
                <w:sz w:val="20"/>
                <w:szCs w:val="22"/>
                <w:lang w:eastAsia="de-DE" w:bidi="ar-SA"/>
              </w:rPr>
              <w:t xml:space="preserve">manufacturing </w:t>
            </w:r>
            <w:r w:rsidRPr="009A1D84">
              <w:rPr>
                <w:sz w:val="20"/>
                <w:szCs w:val="22"/>
                <w:lang w:eastAsia="de-DE" w:bidi="ar-SA"/>
              </w:rPr>
              <w:t>Devices</w:t>
            </w:r>
            <w:r>
              <w:rPr>
                <w:sz w:val="20"/>
                <w:szCs w:val="22"/>
                <w:lang w:eastAsia="de-DE" w:bidi="ar-SA"/>
              </w:rPr>
              <w:t>. The Device Manufacturer MAY be</w:t>
            </w:r>
            <w:r w:rsidRPr="00CE2C32">
              <w:rPr>
                <w:sz w:val="20"/>
                <w:szCs w:val="22"/>
                <w:lang w:eastAsia="de-DE" w:bidi="ar-SA"/>
              </w:rPr>
              <w:t xml:space="preserve"> responsible for </w:t>
            </w:r>
            <w:r>
              <w:rPr>
                <w:sz w:val="20"/>
                <w:szCs w:val="22"/>
                <w:lang w:eastAsia="de-DE" w:bidi="ar-SA"/>
              </w:rPr>
              <w:t xml:space="preserve">the </w:t>
            </w:r>
            <w:r w:rsidRPr="00CE2C32">
              <w:rPr>
                <w:sz w:val="20"/>
                <w:szCs w:val="22"/>
                <w:lang w:eastAsia="de-DE" w:bidi="ar-SA"/>
              </w:rPr>
              <w:t>selection and insertion of eUICCs in Devices</w:t>
            </w:r>
            <w:r>
              <w:rPr>
                <w:sz w:val="20"/>
                <w:szCs w:val="22"/>
                <w:lang w:eastAsia="de-DE" w:bidi="ar-SA"/>
              </w:rPr>
              <w:t>.</w:t>
            </w:r>
          </w:p>
        </w:tc>
      </w:tr>
      <w:tr w:rsidR="003C1AC8" w:rsidRPr="00C0005C" w14:paraId="0A434B6A" w14:textId="77777777" w:rsidTr="00AE7E93">
        <w:trPr>
          <w:cantSplit/>
        </w:trPr>
        <w:tc>
          <w:tcPr>
            <w:tcW w:w="2810" w:type="dxa"/>
          </w:tcPr>
          <w:p w14:paraId="094B7ABA" w14:textId="77777777" w:rsidR="003C1AC8" w:rsidRPr="00FE2AEC" w:rsidRDefault="003C1AC8" w:rsidP="00AE7E93">
            <w:pPr>
              <w:spacing w:before="40" w:after="40" w:line="276" w:lineRule="auto"/>
              <w:jc w:val="left"/>
              <w:rPr>
                <w:sz w:val="20"/>
                <w:szCs w:val="22"/>
                <w:lang w:eastAsia="de-DE" w:bidi="ar-SA"/>
              </w:rPr>
            </w:pPr>
            <w:r w:rsidRPr="00FE2AEC">
              <w:rPr>
                <w:sz w:val="20"/>
              </w:rPr>
              <w:t>Device Test Mode</w:t>
            </w:r>
          </w:p>
        </w:tc>
        <w:tc>
          <w:tcPr>
            <w:tcW w:w="6206" w:type="dxa"/>
          </w:tcPr>
          <w:p w14:paraId="2FAFE725" w14:textId="77777777" w:rsidR="003C1AC8" w:rsidRDefault="003C1AC8" w:rsidP="00AE7E93">
            <w:pPr>
              <w:spacing w:before="40" w:after="40" w:line="276" w:lineRule="auto"/>
              <w:rPr>
                <w:sz w:val="20"/>
                <w:szCs w:val="22"/>
                <w:lang w:eastAsia="de-DE" w:bidi="ar-SA"/>
              </w:rPr>
            </w:pPr>
            <w:r>
              <w:rPr>
                <w:sz w:val="20"/>
                <w:szCs w:val="22"/>
                <w:lang w:eastAsia="de-DE" w:bidi="ar-SA"/>
              </w:rPr>
              <w:t>A mode hidden from the End User that allows access to and use of Test Profiles.</w:t>
            </w:r>
          </w:p>
        </w:tc>
      </w:tr>
      <w:tr w:rsidR="003C1AC8" w:rsidRPr="00C0005C" w14:paraId="552DAFD3" w14:textId="77777777" w:rsidTr="00AE7E93">
        <w:trPr>
          <w:cantSplit/>
        </w:trPr>
        <w:tc>
          <w:tcPr>
            <w:tcW w:w="2810" w:type="dxa"/>
          </w:tcPr>
          <w:p w14:paraId="52B0D43C" w14:textId="77777777" w:rsidR="003C1AC8" w:rsidRPr="00FE2AEC" w:rsidRDefault="003C1AC8" w:rsidP="00AE7E93">
            <w:pPr>
              <w:spacing w:before="40" w:after="40" w:line="276" w:lineRule="auto"/>
              <w:jc w:val="left"/>
              <w:rPr>
                <w:sz w:val="20"/>
                <w:szCs w:val="22"/>
                <w:highlight w:val="yellow"/>
                <w:lang w:eastAsia="de-DE" w:bidi="ar-SA"/>
              </w:rPr>
            </w:pPr>
            <w:r w:rsidRPr="00FE2AEC">
              <w:rPr>
                <w:sz w:val="20"/>
                <w:szCs w:val="22"/>
                <w:lang w:eastAsia="de-DE" w:bidi="ar-SA"/>
              </w:rPr>
              <w:t>Disabled Profile</w:t>
            </w:r>
          </w:p>
        </w:tc>
        <w:tc>
          <w:tcPr>
            <w:tcW w:w="6206" w:type="dxa"/>
            <w:vAlign w:val="center"/>
          </w:tcPr>
          <w:p w14:paraId="64CADA83" w14:textId="77777777" w:rsidR="003C1AC8" w:rsidRPr="00C0005C" w:rsidRDefault="003C1AC8" w:rsidP="00AE7E93">
            <w:pPr>
              <w:spacing w:before="40" w:after="40" w:line="276" w:lineRule="auto"/>
              <w:rPr>
                <w:sz w:val="20"/>
                <w:szCs w:val="22"/>
                <w:highlight w:val="yellow"/>
                <w:lang w:eastAsia="de-DE" w:bidi="ar-SA"/>
              </w:rPr>
            </w:pPr>
            <w:r>
              <w:rPr>
                <w:sz w:val="20"/>
                <w:szCs w:val="22"/>
                <w:lang w:eastAsia="de-DE" w:bidi="ar-SA"/>
              </w:rPr>
              <w:t>The state of a Profile where all files and applications (e.g. NAA) present in the Profile are not selectable.</w:t>
            </w:r>
          </w:p>
        </w:tc>
      </w:tr>
      <w:tr w:rsidR="003C1AC8" w:rsidRPr="00C0005C" w14:paraId="32C3953D" w14:textId="77777777" w:rsidTr="00AE7E93">
        <w:trPr>
          <w:cantSplit/>
        </w:trPr>
        <w:tc>
          <w:tcPr>
            <w:tcW w:w="2810" w:type="dxa"/>
          </w:tcPr>
          <w:p w14:paraId="54BF227E" w14:textId="77777777" w:rsidR="003C1AC8" w:rsidRPr="00FE2AEC" w:rsidRDefault="003C1AC8" w:rsidP="00AE7E93">
            <w:pPr>
              <w:spacing w:before="40" w:after="40" w:line="276" w:lineRule="auto"/>
              <w:jc w:val="left"/>
              <w:rPr>
                <w:sz w:val="20"/>
                <w:szCs w:val="22"/>
                <w:lang w:eastAsia="de-DE" w:bidi="ar-SA"/>
              </w:rPr>
            </w:pPr>
            <w:r w:rsidRPr="00FE2AEC">
              <w:rPr>
                <w:sz w:val="20"/>
                <w:lang w:eastAsia="en-US"/>
              </w:rPr>
              <w:t>Discovery Request</w:t>
            </w:r>
          </w:p>
        </w:tc>
        <w:tc>
          <w:tcPr>
            <w:tcW w:w="6206" w:type="dxa"/>
            <w:vAlign w:val="center"/>
          </w:tcPr>
          <w:p w14:paraId="439B2ABE" w14:textId="77777777" w:rsidR="003C1AC8" w:rsidRPr="004B2939" w:rsidRDefault="003C1AC8" w:rsidP="00AE7E93">
            <w:pPr>
              <w:spacing w:before="40" w:after="40" w:line="276" w:lineRule="auto"/>
              <w:rPr>
                <w:sz w:val="20"/>
                <w:szCs w:val="22"/>
                <w:lang w:eastAsia="de-DE" w:bidi="ar-SA"/>
              </w:rPr>
            </w:pPr>
            <w:r w:rsidRPr="00DC59F5">
              <w:rPr>
                <w:sz w:val="20"/>
                <w:lang w:eastAsia="en-US"/>
              </w:rPr>
              <w:t xml:space="preserve">An interrogation of the Discovery Service by a Device for </w:t>
            </w:r>
            <w:r>
              <w:rPr>
                <w:sz w:val="20"/>
                <w:lang w:eastAsia="en-US"/>
              </w:rPr>
              <w:t>Event Records that are registered</w:t>
            </w:r>
            <w:r w:rsidRPr="00DC59F5">
              <w:rPr>
                <w:sz w:val="20"/>
                <w:lang w:eastAsia="en-US"/>
              </w:rPr>
              <w:t xml:space="preserve"> for its eUICC.</w:t>
            </w:r>
          </w:p>
        </w:tc>
      </w:tr>
      <w:tr w:rsidR="003C1AC8" w:rsidRPr="00C0005C" w14:paraId="2629F6F8" w14:textId="77777777" w:rsidTr="00AE7E93">
        <w:trPr>
          <w:cantSplit/>
        </w:trPr>
        <w:tc>
          <w:tcPr>
            <w:tcW w:w="2810" w:type="dxa"/>
          </w:tcPr>
          <w:p w14:paraId="14411350" w14:textId="77777777" w:rsidR="003C1AC8" w:rsidRPr="00FE2AEC" w:rsidRDefault="003C1AC8" w:rsidP="00AE7E93">
            <w:pPr>
              <w:spacing w:before="40" w:after="40" w:line="276" w:lineRule="auto"/>
              <w:jc w:val="left"/>
              <w:rPr>
                <w:sz w:val="20"/>
                <w:lang w:eastAsia="en-US"/>
              </w:rPr>
            </w:pPr>
            <w:r>
              <w:rPr>
                <w:sz w:val="20"/>
                <w:lang w:eastAsia="en-US"/>
              </w:rPr>
              <w:t>Discrete eUICC</w:t>
            </w:r>
          </w:p>
        </w:tc>
        <w:tc>
          <w:tcPr>
            <w:tcW w:w="6206" w:type="dxa"/>
            <w:vAlign w:val="center"/>
          </w:tcPr>
          <w:p w14:paraId="1F8EA8D9" w14:textId="77777777" w:rsidR="003C1AC8" w:rsidRDefault="003C1AC8" w:rsidP="00AE7E93">
            <w:pPr>
              <w:spacing w:before="40" w:after="40" w:line="276" w:lineRule="auto"/>
              <w:rPr>
                <w:sz w:val="20"/>
                <w:lang w:eastAsia="en-US"/>
              </w:rPr>
            </w:pPr>
            <w:r w:rsidRPr="00BF31FA">
              <w:rPr>
                <w:sz w:val="20"/>
                <w:lang w:eastAsia="en-US"/>
              </w:rPr>
              <w:t xml:space="preserve">An eUICC implemented on discrete </w:t>
            </w:r>
            <w:r>
              <w:rPr>
                <w:sz w:val="20"/>
                <w:lang w:eastAsia="en-US"/>
              </w:rPr>
              <w:t xml:space="preserve">standalone </w:t>
            </w:r>
            <w:r w:rsidRPr="00BF31FA">
              <w:rPr>
                <w:sz w:val="20"/>
                <w:lang w:eastAsia="en-US"/>
              </w:rPr>
              <w:t>hardware</w:t>
            </w:r>
            <w:r>
              <w:rPr>
                <w:sz w:val="20"/>
                <w:lang w:eastAsia="en-US"/>
              </w:rPr>
              <w:t>, including its own dedicated volatile and non-volatile memory.</w:t>
            </w:r>
          </w:p>
          <w:p w14:paraId="3EF05CEE" w14:textId="77777777" w:rsidR="003C1AC8" w:rsidRPr="00DC59F5" w:rsidRDefault="003C1AC8" w:rsidP="00AE7E93">
            <w:pPr>
              <w:spacing w:before="40" w:after="40" w:line="276" w:lineRule="auto"/>
              <w:rPr>
                <w:sz w:val="20"/>
                <w:lang w:eastAsia="en-US"/>
              </w:rPr>
            </w:pPr>
            <w:r>
              <w:rPr>
                <w:sz w:val="20"/>
                <w:lang w:eastAsia="en-US"/>
              </w:rPr>
              <w:t>A Discrete eUICC can be removable or non-removable.</w:t>
            </w:r>
          </w:p>
        </w:tc>
      </w:tr>
      <w:tr w:rsidR="003C1AC8" w:rsidRPr="00C0005C" w14:paraId="5E4B5866" w14:textId="77777777" w:rsidTr="00AE7E93">
        <w:trPr>
          <w:cantSplit/>
        </w:trPr>
        <w:tc>
          <w:tcPr>
            <w:tcW w:w="2810" w:type="dxa"/>
          </w:tcPr>
          <w:p w14:paraId="32F46023"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eUICC</w:t>
            </w:r>
          </w:p>
        </w:tc>
        <w:tc>
          <w:tcPr>
            <w:tcW w:w="6206" w:type="dxa"/>
            <w:vAlign w:val="center"/>
          </w:tcPr>
          <w:p w14:paraId="6418E299" w14:textId="77777777" w:rsidR="003C1AC8" w:rsidRDefault="003C1AC8" w:rsidP="00AE7E93">
            <w:pPr>
              <w:spacing w:before="40" w:after="40" w:line="276" w:lineRule="auto"/>
              <w:rPr>
                <w:sz w:val="20"/>
                <w:szCs w:val="22"/>
                <w:lang w:eastAsia="de-DE" w:bidi="ar-SA"/>
              </w:rPr>
            </w:pPr>
            <w:r>
              <w:rPr>
                <w:sz w:val="20"/>
                <w:szCs w:val="22"/>
                <w:lang w:eastAsia="de-DE" w:bidi="ar-SA"/>
              </w:rPr>
              <w:t xml:space="preserve">A </w:t>
            </w:r>
            <w:r w:rsidRPr="00F7208F">
              <w:rPr>
                <w:sz w:val="20"/>
                <w:szCs w:val="22"/>
                <w:lang w:eastAsia="de-DE" w:bidi="ar-SA"/>
              </w:rPr>
              <w:t xml:space="preserve">UICC which enables the </w:t>
            </w:r>
            <w:r>
              <w:rPr>
                <w:sz w:val="20"/>
                <w:szCs w:val="22"/>
                <w:lang w:eastAsia="de-DE" w:bidi="ar-SA"/>
              </w:rPr>
              <w:t xml:space="preserve">local </w:t>
            </w:r>
            <w:r w:rsidRPr="00F7208F">
              <w:rPr>
                <w:sz w:val="20"/>
                <w:szCs w:val="22"/>
                <w:lang w:eastAsia="de-DE" w:bidi="ar-SA"/>
              </w:rPr>
              <w:t>management of Profil</w:t>
            </w:r>
            <w:r w:rsidRPr="005F7ED9">
              <w:rPr>
                <w:sz w:val="20"/>
                <w:szCs w:val="22"/>
                <w:lang w:eastAsia="de-DE" w:bidi="ar-SA"/>
              </w:rPr>
              <w:t>es</w:t>
            </w:r>
            <w:r>
              <w:rPr>
                <w:sz w:val="20"/>
                <w:szCs w:val="22"/>
                <w:lang w:eastAsia="de-DE" w:bidi="ar-SA"/>
              </w:rPr>
              <w:t xml:space="preserve"> in a secure way</w:t>
            </w:r>
            <w:r w:rsidRPr="005F7ED9">
              <w:rPr>
                <w:sz w:val="20"/>
                <w:szCs w:val="22"/>
                <w:lang w:eastAsia="de-DE" w:bidi="ar-SA"/>
              </w:rPr>
              <w:t>.</w:t>
            </w:r>
          </w:p>
          <w:p w14:paraId="29B9F727" w14:textId="75033BB1" w:rsidR="003C1AC8" w:rsidRPr="00F7208F" w:rsidRDefault="0016146F" w:rsidP="00AE7E93">
            <w:pPr>
              <w:spacing w:before="40" w:after="40" w:line="276" w:lineRule="auto"/>
              <w:rPr>
                <w:sz w:val="20"/>
                <w:szCs w:val="22"/>
                <w:lang w:eastAsia="de-DE" w:bidi="ar-SA"/>
              </w:rPr>
            </w:pPr>
            <w:r>
              <w:rPr>
                <w:sz w:val="20"/>
                <w:szCs w:val="22"/>
                <w:lang w:eastAsia="de-DE" w:bidi="ar-SA"/>
              </w:rPr>
              <w:t>NOTE</w:t>
            </w:r>
            <w:r w:rsidR="003C1AC8" w:rsidRPr="003527B4">
              <w:rPr>
                <w:sz w:val="20"/>
                <w:szCs w:val="22"/>
                <w:lang w:eastAsia="de-DE" w:bidi="ar-SA"/>
              </w:rPr>
              <w:t>: The term originates from “embedded UICC”.</w:t>
            </w:r>
          </w:p>
        </w:tc>
      </w:tr>
      <w:tr w:rsidR="003C1AC8" w:rsidRPr="00C0005C" w14:paraId="007BC4E2" w14:textId="77777777" w:rsidTr="00AE7E93">
        <w:trPr>
          <w:cantSplit/>
        </w:trPr>
        <w:tc>
          <w:tcPr>
            <w:tcW w:w="2810" w:type="dxa"/>
          </w:tcPr>
          <w:p w14:paraId="0B8B3AF7"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Enabled Profile</w:t>
            </w:r>
          </w:p>
        </w:tc>
        <w:tc>
          <w:tcPr>
            <w:tcW w:w="6206" w:type="dxa"/>
            <w:vAlign w:val="center"/>
          </w:tcPr>
          <w:p w14:paraId="7761DD82" w14:textId="77777777" w:rsidR="003C1AC8" w:rsidRPr="00F7208F" w:rsidRDefault="003C1AC8" w:rsidP="00AE7E93">
            <w:pPr>
              <w:autoSpaceDE w:val="0"/>
              <w:autoSpaceDN w:val="0"/>
              <w:spacing w:before="40" w:after="40" w:line="276" w:lineRule="auto"/>
              <w:rPr>
                <w:sz w:val="20"/>
                <w:szCs w:val="22"/>
                <w:lang w:eastAsia="de-DE" w:bidi="ar-SA"/>
              </w:rPr>
            </w:pPr>
            <w:r>
              <w:rPr>
                <w:sz w:val="20"/>
                <w:szCs w:val="22"/>
                <w:lang w:eastAsia="de-DE" w:bidi="ar-SA"/>
              </w:rPr>
              <w:t xml:space="preserve">The state of a </w:t>
            </w:r>
            <w:r w:rsidRPr="005F3D4D">
              <w:rPr>
                <w:sz w:val="20"/>
                <w:szCs w:val="22"/>
                <w:lang w:eastAsia="de-DE" w:bidi="ar-SA"/>
              </w:rPr>
              <w:t>Profile</w:t>
            </w:r>
            <w:r>
              <w:rPr>
                <w:sz w:val="20"/>
                <w:szCs w:val="22"/>
                <w:lang w:eastAsia="de-DE" w:bidi="ar-SA"/>
              </w:rPr>
              <w:t xml:space="preserve"> when</w:t>
            </w:r>
            <w:r w:rsidRPr="005F3D4D">
              <w:rPr>
                <w:sz w:val="20"/>
                <w:szCs w:val="22"/>
                <w:lang w:eastAsia="de-DE" w:bidi="ar-SA"/>
              </w:rPr>
              <w:t xml:space="preserve"> </w:t>
            </w:r>
            <w:r>
              <w:rPr>
                <w:sz w:val="20"/>
                <w:szCs w:val="22"/>
                <w:lang w:eastAsia="de-DE" w:bidi="ar-SA"/>
              </w:rPr>
              <w:t>its</w:t>
            </w:r>
            <w:r w:rsidRPr="005F3D4D">
              <w:rPr>
                <w:sz w:val="20"/>
                <w:szCs w:val="22"/>
                <w:lang w:eastAsia="de-DE" w:bidi="ar-SA"/>
              </w:rPr>
              <w:t xml:space="preserve"> files and/or applications (e.g. NAA) are selectable</w:t>
            </w:r>
            <w:r>
              <w:rPr>
                <w:sz w:val="20"/>
                <w:szCs w:val="22"/>
                <w:lang w:eastAsia="de-DE" w:bidi="ar-SA"/>
              </w:rPr>
              <w:t>.</w:t>
            </w:r>
          </w:p>
        </w:tc>
      </w:tr>
      <w:tr w:rsidR="003C1AC8" w:rsidRPr="00C0005C" w14:paraId="1AC8585C" w14:textId="77777777" w:rsidTr="00AE7E93">
        <w:trPr>
          <w:cantSplit/>
        </w:trPr>
        <w:tc>
          <w:tcPr>
            <w:tcW w:w="2810" w:type="dxa"/>
          </w:tcPr>
          <w:p w14:paraId="273CC0EF"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End User</w:t>
            </w:r>
          </w:p>
        </w:tc>
        <w:tc>
          <w:tcPr>
            <w:tcW w:w="6206" w:type="dxa"/>
            <w:vAlign w:val="center"/>
          </w:tcPr>
          <w:p w14:paraId="60C25875" w14:textId="77777777" w:rsidR="003C1AC8" w:rsidRPr="00F7208F" w:rsidRDefault="003C1AC8" w:rsidP="00AE7E93">
            <w:pPr>
              <w:spacing w:before="40" w:after="40" w:line="276" w:lineRule="auto"/>
              <w:rPr>
                <w:sz w:val="20"/>
                <w:szCs w:val="22"/>
                <w:lang w:eastAsia="de-DE" w:bidi="ar-SA"/>
              </w:rPr>
            </w:pPr>
            <w:r w:rsidRPr="00F7208F">
              <w:rPr>
                <w:sz w:val="20"/>
                <w:szCs w:val="22"/>
                <w:lang w:eastAsia="de-DE" w:bidi="ar-SA"/>
              </w:rPr>
              <w:t>The person using the</w:t>
            </w:r>
            <w:r>
              <w:rPr>
                <w:sz w:val="20"/>
                <w:szCs w:val="22"/>
                <w:lang w:eastAsia="de-DE" w:bidi="ar-SA"/>
              </w:rPr>
              <w:t xml:space="preserve"> </w:t>
            </w:r>
            <w:r w:rsidRPr="00F7208F">
              <w:rPr>
                <w:sz w:val="20"/>
                <w:szCs w:val="22"/>
                <w:lang w:eastAsia="de-DE" w:bidi="ar-SA"/>
              </w:rPr>
              <w:t>Device.</w:t>
            </w:r>
          </w:p>
        </w:tc>
      </w:tr>
      <w:tr w:rsidR="003C1AC8" w:rsidRPr="00C0005C" w14:paraId="18F0A6E5" w14:textId="77777777" w:rsidTr="00AE7E93">
        <w:trPr>
          <w:cantSplit/>
        </w:trPr>
        <w:tc>
          <w:tcPr>
            <w:tcW w:w="2810" w:type="dxa"/>
          </w:tcPr>
          <w:p w14:paraId="12F2871C"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End User Data</w:t>
            </w:r>
          </w:p>
        </w:tc>
        <w:tc>
          <w:tcPr>
            <w:tcW w:w="6206" w:type="dxa"/>
            <w:vAlign w:val="center"/>
          </w:tcPr>
          <w:p w14:paraId="7D35EDCC" w14:textId="77777777" w:rsidR="003C1AC8" w:rsidRPr="00F7208F" w:rsidRDefault="003C1AC8" w:rsidP="00AE7E93">
            <w:pPr>
              <w:spacing w:before="40" w:after="40" w:line="276" w:lineRule="auto"/>
              <w:rPr>
                <w:sz w:val="20"/>
                <w:szCs w:val="22"/>
                <w:lang w:eastAsia="de-DE" w:bidi="ar-SA"/>
              </w:rPr>
            </w:pPr>
            <w:r w:rsidRPr="002D5675">
              <w:rPr>
                <w:sz w:val="20"/>
                <w:szCs w:val="22"/>
                <w:lang w:eastAsia="de-DE" w:bidi="ar-SA"/>
              </w:rPr>
              <w:t xml:space="preserve">Information that pertains to the identity of an End User </w:t>
            </w:r>
            <w:r>
              <w:rPr>
                <w:sz w:val="20"/>
                <w:szCs w:val="22"/>
                <w:lang w:eastAsia="de-DE" w:bidi="ar-SA"/>
              </w:rPr>
              <w:t xml:space="preserve">e.g. </w:t>
            </w:r>
            <w:r w:rsidRPr="002D5675">
              <w:rPr>
                <w:sz w:val="20"/>
                <w:szCs w:val="22"/>
                <w:lang w:eastAsia="de-DE" w:bidi="ar-SA"/>
              </w:rPr>
              <w:t>personal details, name, address, biometric characteristics, assigned identification numbers, etc.</w:t>
            </w:r>
          </w:p>
        </w:tc>
      </w:tr>
      <w:tr w:rsidR="003C1AC8" w:rsidRPr="00C0005C" w14:paraId="09109834" w14:textId="77777777" w:rsidTr="00AE7E93">
        <w:trPr>
          <w:cantSplit/>
        </w:trPr>
        <w:tc>
          <w:tcPr>
            <w:tcW w:w="2810" w:type="dxa"/>
          </w:tcPr>
          <w:p w14:paraId="633F555D"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eUICC Authorisation</w:t>
            </w:r>
          </w:p>
        </w:tc>
        <w:tc>
          <w:tcPr>
            <w:tcW w:w="6206" w:type="dxa"/>
            <w:vAlign w:val="center"/>
          </w:tcPr>
          <w:p w14:paraId="0FBAB724" w14:textId="77777777" w:rsidR="003C1AC8" w:rsidRDefault="003C1AC8" w:rsidP="00AE7E93">
            <w:pPr>
              <w:spacing w:before="40" w:after="40" w:line="276" w:lineRule="auto"/>
              <w:rPr>
                <w:sz w:val="20"/>
                <w:lang w:eastAsia="de-DE"/>
              </w:rPr>
            </w:pPr>
            <w:r>
              <w:rPr>
                <w:sz w:val="20"/>
                <w:lang w:eastAsia="de-DE"/>
              </w:rPr>
              <w:t>Used by the SM-DS to authenticate the eUICC.</w:t>
            </w:r>
          </w:p>
        </w:tc>
      </w:tr>
      <w:tr w:rsidR="003C1AC8" w:rsidRPr="00C0005C" w14:paraId="55EF1081" w14:textId="77777777" w:rsidTr="00AE7E93">
        <w:trPr>
          <w:cantSplit/>
        </w:trPr>
        <w:tc>
          <w:tcPr>
            <w:tcW w:w="2810" w:type="dxa"/>
          </w:tcPr>
          <w:p w14:paraId="5CABB83D"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eUICC Certificate</w:t>
            </w:r>
          </w:p>
        </w:tc>
        <w:tc>
          <w:tcPr>
            <w:tcW w:w="6206" w:type="dxa"/>
            <w:vAlign w:val="center"/>
          </w:tcPr>
          <w:p w14:paraId="42C7E296" w14:textId="77777777" w:rsidR="003C1AC8" w:rsidRPr="00CE2C32" w:rsidRDefault="003C1AC8" w:rsidP="00AE7E93">
            <w:pPr>
              <w:spacing w:before="40" w:after="40" w:line="276" w:lineRule="auto"/>
              <w:rPr>
                <w:sz w:val="20"/>
                <w:szCs w:val="22"/>
                <w:lang w:eastAsia="de-DE" w:bidi="ar-SA"/>
              </w:rPr>
            </w:pPr>
            <w:r w:rsidRPr="00CE2C32">
              <w:rPr>
                <w:sz w:val="20"/>
                <w:szCs w:val="22"/>
                <w:lang w:eastAsia="de-DE" w:bidi="ar-SA"/>
              </w:rPr>
              <w:t>A Certificate issued by the EUM for a specific</w:t>
            </w:r>
            <w:r>
              <w:rPr>
                <w:sz w:val="20"/>
                <w:szCs w:val="22"/>
                <w:lang w:eastAsia="de-DE" w:bidi="ar-SA"/>
              </w:rPr>
              <w:t xml:space="preserve"> </w:t>
            </w:r>
            <w:r w:rsidRPr="00CE2C32">
              <w:rPr>
                <w:sz w:val="20"/>
                <w:szCs w:val="22"/>
                <w:lang w:eastAsia="de-DE" w:bidi="ar-SA"/>
              </w:rPr>
              <w:t>eUICC.</w:t>
            </w:r>
          </w:p>
          <w:p w14:paraId="094C79F3" w14:textId="77777777" w:rsidR="003C1AC8" w:rsidRPr="00CE2C32" w:rsidRDefault="003C1AC8" w:rsidP="00AE7E93">
            <w:pPr>
              <w:spacing w:before="40" w:after="40" w:line="276" w:lineRule="auto"/>
              <w:rPr>
                <w:sz w:val="20"/>
                <w:szCs w:val="22"/>
                <w:lang w:eastAsia="de-DE" w:bidi="ar-SA"/>
              </w:rPr>
            </w:pPr>
            <w:r w:rsidRPr="00CE2C32">
              <w:rPr>
                <w:sz w:val="20"/>
                <w:szCs w:val="22"/>
                <w:lang w:eastAsia="de-DE" w:bidi="ar-SA"/>
              </w:rPr>
              <w:t xml:space="preserve">This Certificate </w:t>
            </w:r>
            <w:r>
              <w:rPr>
                <w:sz w:val="20"/>
                <w:szCs w:val="22"/>
                <w:lang w:eastAsia="de-DE" w:bidi="ar-SA"/>
              </w:rPr>
              <w:t xml:space="preserve">can be verified using the </w:t>
            </w:r>
            <w:r w:rsidRPr="00CE2C32">
              <w:rPr>
                <w:sz w:val="20"/>
                <w:szCs w:val="22"/>
                <w:lang w:eastAsia="de-DE" w:bidi="ar-SA"/>
              </w:rPr>
              <w:t>EUM Certificate.</w:t>
            </w:r>
          </w:p>
        </w:tc>
      </w:tr>
      <w:tr w:rsidR="003C1AC8" w:rsidRPr="00C0005C" w14:paraId="68A0FB49" w14:textId="77777777" w:rsidTr="00AE7E93">
        <w:trPr>
          <w:cantSplit/>
        </w:trPr>
        <w:tc>
          <w:tcPr>
            <w:tcW w:w="2810" w:type="dxa"/>
          </w:tcPr>
          <w:p w14:paraId="4F590BAA"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eUICC Eligibility Check Information</w:t>
            </w:r>
          </w:p>
        </w:tc>
        <w:tc>
          <w:tcPr>
            <w:tcW w:w="6206" w:type="dxa"/>
            <w:vAlign w:val="center"/>
          </w:tcPr>
          <w:p w14:paraId="26215AB1" w14:textId="77777777" w:rsidR="003C1AC8" w:rsidRPr="00CE2C32" w:rsidRDefault="003C1AC8" w:rsidP="00AE7E93">
            <w:pPr>
              <w:spacing w:before="40" w:after="40" w:line="276" w:lineRule="auto"/>
              <w:rPr>
                <w:sz w:val="20"/>
                <w:szCs w:val="22"/>
                <w:lang w:eastAsia="de-DE" w:bidi="ar-SA"/>
              </w:rPr>
            </w:pPr>
            <w:r w:rsidRPr="00B37CA3">
              <w:rPr>
                <w:sz w:val="20"/>
                <w:szCs w:val="22"/>
                <w:lang w:eastAsia="de-DE" w:bidi="ar-SA"/>
              </w:rPr>
              <w:t>The information set sent from the eUICC to the SM-DP+ to allow eligibility checks.</w:t>
            </w:r>
          </w:p>
        </w:tc>
      </w:tr>
      <w:tr w:rsidR="003C1AC8" w:rsidRPr="00C0005C" w14:paraId="6D3F2876" w14:textId="77777777" w:rsidTr="00AE7E93">
        <w:trPr>
          <w:cantSplit/>
        </w:trPr>
        <w:tc>
          <w:tcPr>
            <w:tcW w:w="2810" w:type="dxa"/>
          </w:tcPr>
          <w:p w14:paraId="02D50833"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eUICC Manufacturer</w:t>
            </w:r>
            <w:r>
              <w:rPr>
                <w:sz w:val="20"/>
                <w:szCs w:val="22"/>
                <w:lang w:eastAsia="de-DE" w:bidi="ar-SA"/>
              </w:rPr>
              <w:t xml:space="preserve"> (EUM)</w:t>
            </w:r>
          </w:p>
        </w:tc>
        <w:tc>
          <w:tcPr>
            <w:tcW w:w="6206" w:type="dxa"/>
            <w:vAlign w:val="center"/>
          </w:tcPr>
          <w:p w14:paraId="41A8367D" w14:textId="77777777" w:rsidR="003C1AC8" w:rsidRPr="00431BA9" w:rsidRDefault="003C1AC8" w:rsidP="00AE7E93">
            <w:pPr>
              <w:spacing w:before="40" w:after="40" w:line="276" w:lineRule="auto"/>
              <w:rPr>
                <w:sz w:val="20"/>
                <w:lang w:eastAsia="de-DE" w:bidi="ar-SA"/>
              </w:rPr>
            </w:pPr>
            <w:r w:rsidRPr="00431BA9">
              <w:rPr>
                <w:sz w:val="20"/>
                <w:lang w:eastAsia="de-DE" w:bidi="ar-SA"/>
              </w:rPr>
              <w:t xml:space="preserve">The eUICC </w:t>
            </w:r>
            <w:r>
              <w:rPr>
                <w:sz w:val="20"/>
                <w:lang w:eastAsia="de-DE" w:bidi="ar-SA"/>
              </w:rPr>
              <w:t>M</w:t>
            </w:r>
            <w:r w:rsidRPr="00431BA9">
              <w:rPr>
                <w:sz w:val="20"/>
                <w:lang w:eastAsia="de-DE" w:bidi="ar-SA"/>
              </w:rPr>
              <w:t>anufacturer provides eUICC products.</w:t>
            </w:r>
          </w:p>
        </w:tc>
      </w:tr>
      <w:tr w:rsidR="003C1AC8" w:rsidRPr="00256FE3" w14:paraId="79B9FAF4" w14:textId="77777777" w:rsidTr="00AE7E93">
        <w:trPr>
          <w:cantSplit/>
        </w:trPr>
        <w:tc>
          <w:tcPr>
            <w:tcW w:w="2810" w:type="dxa"/>
          </w:tcPr>
          <w:p w14:paraId="2B00198D"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lastRenderedPageBreak/>
              <w:t>eUICC Memory Reset</w:t>
            </w:r>
          </w:p>
        </w:tc>
        <w:tc>
          <w:tcPr>
            <w:tcW w:w="6206" w:type="dxa"/>
            <w:vAlign w:val="center"/>
          </w:tcPr>
          <w:p w14:paraId="3DE0F23E" w14:textId="77777777" w:rsidR="003C1AC8" w:rsidRPr="00431BA9" w:rsidRDefault="003C1AC8" w:rsidP="00AE7E93">
            <w:pPr>
              <w:spacing w:before="40" w:after="40" w:line="276" w:lineRule="auto"/>
              <w:rPr>
                <w:sz w:val="20"/>
                <w:lang w:eastAsia="de-DE" w:bidi="ar-SA"/>
              </w:rPr>
            </w:pPr>
            <w:r w:rsidRPr="00431BA9">
              <w:rPr>
                <w:sz w:val="20"/>
                <w:lang w:eastAsia="en-GB"/>
              </w:rPr>
              <w:t>An action that return</w:t>
            </w:r>
            <w:r>
              <w:rPr>
                <w:sz w:val="20"/>
                <w:lang w:eastAsia="en-GB"/>
              </w:rPr>
              <w:t>s</w:t>
            </w:r>
            <w:r w:rsidRPr="00431BA9">
              <w:rPr>
                <w:sz w:val="20"/>
                <w:lang w:eastAsia="en-GB"/>
              </w:rPr>
              <w:t xml:space="preserve"> the eUICC to a state equivalent to a </w:t>
            </w:r>
            <w:r>
              <w:rPr>
                <w:sz w:val="20"/>
                <w:lang w:eastAsia="en-GB"/>
              </w:rPr>
              <w:t>f</w:t>
            </w:r>
            <w:r w:rsidRPr="00431BA9">
              <w:rPr>
                <w:sz w:val="20"/>
                <w:lang w:eastAsia="en-GB"/>
              </w:rPr>
              <w:t xml:space="preserve">actory </w:t>
            </w:r>
            <w:r>
              <w:rPr>
                <w:sz w:val="20"/>
                <w:lang w:eastAsia="en-GB"/>
              </w:rPr>
              <w:t>s</w:t>
            </w:r>
            <w:r w:rsidRPr="00431BA9">
              <w:rPr>
                <w:sz w:val="20"/>
                <w:lang w:eastAsia="en-GB"/>
              </w:rPr>
              <w:t>tate.</w:t>
            </w:r>
          </w:p>
        </w:tc>
      </w:tr>
      <w:tr w:rsidR="003C1AC8" w:rsidRPr="00256FE3" w14:paraId="6E7CE6D8" w14:textId="77777777" w:rsidTr="00AE7E93">
        <w:trPr>
          <w:cantSplit/>
        </w:trPr>
        <w:tc>
          <w:tcPr>
            <w:tcW w:w="2810" w:type="dxa"/>
          </w:tcPr>
          <w:p w14:paraId="6EDD58F3" w14:textId="77777777" w:rsidR="003C1AC8" w:rsidRPr="00FE2AEC" w:rsidRDefault="003C1AC8" w:rsidP="00AE7E93">
            <w:pPr>
              <w:spacing w:before="40" w:after="40" w:line="276" w:lineRule="auto"/>
              <w:jc w:val="left"/>
              <w:rPr>
                <w:sz w:val="20"/>
                <w:szCs w:val="22"/>
                <w:lang w:eastAsia="de-DE" w:bidi="ar-SA"/>
              </w:rPr>
            </w:pPr>
            <w:r w:rsidRPr="00FE2AEC">
              <w:rPr>
                <w:sz w:val="20"/>
              </w:rPr>
              <w:t>eUICC Test Memory Reset</w:t>
            </w:r>
          </w:p>
        </w:tc>
        <w:tc>
          <w:tcPr>
            <w:tcW w:w="6206" w:type="dxa"/>
            <w:vAlign w:val="center"/>
          </w:tcPr>
          <w:p w14:paraId="3CAA5B49" w14:textId="77777777" w:rsidR="003C1AC8" w:rsidRPr="00406132" w:rsidRDefault="003C1AC8" w:rsidP="00AE7E93">
            <w:pPr>
              <w:spacing w:before="40" w:after="40" w:line="276" w:lineRule="auto"/>
              <w:rPr>
                <w:sz w:val="20"/>
                <w:szCs w:val="22"/>
                <w:lang w:eastAsia="de-DE" w:bidi="ar-SA"/>
              </w:rPr>
            </w:pPr>
            <w:r>
              <w:rPr>
                <w:sz w:val="20"/>
              </w:rPr>
              <w:t>An action that deletes all post-issuance Test Profiles on an eUICC.</w:t>
            </w:r>
          </w:p>
        </w:tc>
      </w:tr>
      <w:tr w:rsidR="003C1AC8" w:rsidRPr="00C0005C" w14:paraId="50EF7EA3" w14:textId="77777777" w:rsidTr="00AE7E93">
        <w:trPr>
          <w:cantSplit/>
        </w:trPr>
        <w:tc>
          <w:tcPr>
            <w:tcW w:w="2810" w:type="dxa"/>
          </w:tcPr>
          <w:p w14:paraId="48B0D8D1"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EUM Certificate</w:t>
            </w:r>
          </w:p>
        </w:tc>
        <w:tc>
          <w:tcPr>
            <w:tcW w:w="6206" w:type="dxa"/>
            <w:vAlign w:val="center"/>
          </w:tcPr>
          <w:p w14:paraId="437A9694" w14:textId="77777777" w:rsidR="003C1AC8" w:rsidRPr="00CE2C32" w:rsidRDefault="003C1AC8" w:rsidP="00AE7E93">
            <w:pPr>
              <w:spacing w:before="40" w:after="40" w:line="276" w:lineRule="auto"/>
              <w:rPr>
                <w:sz w:val="20"/>
                <w:szCs w:val="22"/>
                <w:lang w:eastAsia="de-DE" w:bidi="ar-SA"/>
              </w:rPr>
            </w:pPr>
            <w:r w:rsidRPr="00CE2C32">
              <w:rPr>
                <w:sz w:val="20"/>
                <w:szCs w:val="22"/>
                <w:lang w:eastAsia="de-DE" w:bidi="ar-SA"/>
              </w:rPr>
              <w:t xml:space="preserve">A Certificate issued </w:t>
            </w:r>
            <w:r>
              <w:rPr>
                <w:sz w:val="20"/>
                <w:szCs w:val="22"/>
                <w:lang w:eastAsia="de-DE" w:bidi="ar-SA"/>
              </w:rPr>
              <w:t xml:space="preserve">by a GSMA CI </w:t>
            </w:r>
            <w:r w:rsidRPr="00CE2C32">
              <w:rPr>
                <w:sz w:val="20"/>
                <w:szCs w:val="22"/>
                <w:lang w:eastAsia="de-DE" w:bidi="ar-SA"/>
              </w:rPr>
              <w:t xml:space="preserve">to a GSMA accredited EUM </w:t>
            </w:r>
            <w:r>
              <w:rPr>
                <w:sz w:val="20"/>
                <w:szCs w:val="22"/>
                <w:lang w:eastAsia="de-DE" w:bidi="ar-SA"/>
              </w:rPr>
              <w:t>which can be used to verify eUICC Certificates.</w:t>
            </w:r>
          </w:p>
        </w:tc>
      </w:tr>
      <w:tr w:rsidR="003C1AC8" w:rsidRPr="00C0005C" w14:paraId="3B43CCC5" w14:textId="77777777" w:rsidTr="00AE7E93">
        <w:trPr>
          <w:cantSplit/>
        </w:trPr>
        <w:tc>
          <w:tcPr>
            <w:tcW w:w="2810" w:type="dxa"/>
          </w:tcPr>
          <w:p w14:paraId="0EDA0903"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Event</w:t>
            </w:r>
          </w:p>
        </w:tc>
        <w:tc>
          <w:tcPr>
            <w:tcW w:w="6206" w:type="dxa"/>
            <w:vAlign w:val="center"/>
          </w:tcPr>
          <w:p w14:paraId="5D986ABD" w14:textId="77777777" w:rsidR="003C1AC8" w:rsidRPr="00CE2C32" w:rsidRDefault="003C1AC8" w:rsidP="00AE7E93">
            <w:pPr>
              <w:spacing w:before="40" w:after="40" w:line="276" w:lineRule="auto"/>
              <w:rPr>
                <w:sz w:val="20"/>
                <w:szCs w:val="22"/>
                <w:lang w:eastAsia="de-DE" w:bidi="ar-SA"/>
              </w:rPr>
            </w:pPr>
            <w:r>
              <w:rPr>
                <w:rFonts w:eastAsiaTheme="minorEastAsia" w:hint="eastAsia"/>
                <w:sz w:val="20"/>
                <w:lang w:eastAsia="ko-KR"/>
              </w:rPr>
              <w:t xml:space="preserve">A Profile download which is set by </w:t>
            </w:r>
            <w:r>
              <w:rPr>
                <w:rFonts w:eastAsiaTheme="minorEastAsia"/>
                <w:sz w:val="20"/>
                <w:lang w:eastAsia="ko-KR"/>
              </w:rPr>
              <w:t xml:space="preserve">an SM-DP+ on behalf of </w:t>
            </w:r>
            <w:r>
              <w:rPr>
                <w:rFonts w:eastAsiaTheme="minorEastAsia" w:hint="eastAsia"/>
                <w:sz w:val="20"/>
                <w:lang w:eastAsia="ko-KR"/>
              </w:rPr>
              <w:t>an Operator, to be processed by a specific eUICC</w:t>
            </w:r>
            <w:r>
              <w:rPr>
                <w:rFonts w:eastAsiaTheme="minorEastAsia"/>
                <w:sz w:val="20"/>
                <w:lang w:eastAsia="ko-KR"/>
              </w:rPr>
              <w:t>.</w:t>
            </w:r>
          </w:p>
        </w:tc>
      </w:tr>
      <w:tr w:rsidR="003C1AC8" w:rsidRPr="00C0005C" w14:paraId="66C23604" w14:textId="77777777" w:rsidTr="00AE7E93">
        <w:trPr>
          <w:cantSplit/>
        </w:trPr>
        <w:tc>
          <w:tcPr>
            <w:tcW w:w="2810" w:type="dxa"/>
          </w:tcPr>
          <w:p w14:paraId="331381ED" w14:textId="77777777" w:rsidR="003C1AC8" w:rsidRPr="00FE2AEC" w:rsidRDefault="003C1AC8" w:rsidP="00AE7E93">
            <w:pPr>
              <w:spacing w:before="40" w:after="40" w:line="276" w:lineRule="auto"/>
              <w:jc w:val="left"/>
              <w:rPr>
                <w:sz w:val="20"/>
                <w:szCs w:val="22"/>
                <w:lang w:eastAsia="de-DE" w:bidi="ar-SA"/>
              </w:rPr>
            </w:pPr>
            <w:r w:rsidRPr="00FE2AEC">
              <w:rPr>
                <w:sz w:val="20"/>
                <w:lang w:eastAsia="de-DE" w:bidi="ar-SA"/>
              </w:rPr>
              <w:t>Event-ID</w:t>
            </w:r>
          </w:p>
        </w:tc>
        <w:tc>
          <w:tcPr>
            <w:tcW w:w="6206" w:type="dxa"/>
            <w:vAlign w:val="center"/>
          </w:tcPr>
          <w:p w14:paraId="0E6C2B35" w14:textId="77777777" w:rsidR="003C1AC8" w:rsidRDefault="003C1AC8" w:rsidP="00AE7E93">
            <w:pPr>
              <w:spacing w:before="40" w:after="40" w:line="276" w:lineRule="auto"/>
              <w:rPr>
                <w:rFonts w:eastAsiaTheme="minorEastAsia"/>
                <w:sz w:val="20"/>
                <w:lang w:eastAsia="ko-KR"/>
              </w:rPr>
            </w:pPr>
            <w:r w:rsidRPr="00DC59F5">
              <w:rPr>
                <w:sz w:val="20"/>
                <w:szCs w:val="22"/>
                <w:lang w:eastAsia="de-DE" w:bidi="ar-SA"/>
              </w:rPr>
              <w:t>Unique identifier of a</w:t>
            </w:r>
            <w:r>
              <w:rPr>
                <w:sz w:val="20"/>
                <w:szCs w:val="22"/>
                <w:lang w:eastAsia="de-DE" w:bidi="ar-SA"/>
              </w:rPr>
              <w:t>n</w:t>
            </w:r>
            <w:r w:rsidRPr="00DC59F5">
              <w:rPr>
                <w:sz w:val="20"/>
                <w:szCs w:val="22"/>
                <w:lang w:eastAsia="de-DE" w:bidi="ar-SA"/>
              </w:rPr>
              <w:t xml:space="preserve"> </w:t>
            </w:r>
            <w:r>
              <w:rPr>
                <w:sz w:val="20"/>
                <w:szCs w:val="22"/>
                <w:lang w:eastAsia="de-DE" w:bidi="ar-SA"/>
              </w:rPr>
              <w:t>Event</w:t>
            </w:r>
            <w:r w:rsidRPr="00FC6C21">
              <w:rPr>
                <w:sz w:val="20"/>
                <w:szCs w:val="22"/>
                <w:lang w:eastAsia="de-DE" w:bidi="ar-SA"/>
              </w:rPr>
              <w:t xml:space="preserve"> for a specific EID</w:t>
            </w:r>
            <w:r w:rsidRPr="00DC59F5">
              <w:rPr>
                <w:sz w:val="20"/>
                <w:szCs w:val="22"/>
                <w:lang w:eastAsia="de-DE" w:bidi="ar-SA"/>
              </w:rPr>
              <w:t xml:space="preserve"> generated by the SM-DP+</w:t>
            </w:r>
            <w:r>
              <w:rPr>
                <w:sz w:val="20"/>
                <w:szCs w:val="22"/>
                <w:lang w:eastAsia="de-DE" w:bidi="ar-SA"/>
              </w:rPr>
              <w:t>/SM-DS</w:t>
            </w:r>
            <w:r w:rsidRPr="00DC59F5">
              <w:rPr>
                <w:sz w:val="20"/>
                <w:szCs w:val="22"/>
                <w:lang w:eastAsia="de-DE" w:bidi="ar-SA"/>
              </w:rPr>
              <w:t>.</w:t>
            </w:r>
          </w:p>
        </w:tc>
      </w:tr>
      <w:tr w:rsidR="003C1AC8" w:rsidRPr="00C0005C" w14:paraId="6BF2293F" w14:textId="77777777" w:rsidTr="00AE7E93">
        <w:trPr>
          <w:cantSplit/>
        </w:trPr>
        <w:tc>
          <w:tcPr>
            <w:tcW w:w="2810" w:type="dxa"/>
          </w:tcPr>
          <w:p w14:paraId="439F2646" w14:textId="77777777" w:rsidR="003C1AC8" w:rsidRPr="00FE2AEC" w:rsidRDefault="003C1AC8" w:rsidP="00AE7E93">
            <w:pPr>
              <w:spacing w:before="40" w:after="40" w:line="276" w:lineRule="auto"/>
              <w:jc w:val="left"/>
              <w:rPr>
                <w:sz w:val="20"/>
                <w:lang w:eastAsia="de-DE" w:bidi="ar-SA"/>
              </w:rPr>
            </w:pPr>
            <w:r w:rsidRPr="00FE2AEC">
              <w:rPr>
                <w:rFonts w:eastAsiaTheme="minorEastAsia"/>
                <w:sz w:val="20"/>
                <w:lang w:eastAsia="ko-KR" w:bidi="ar-SA"/>
              </w:rPr>
              <w:t>Event Record</w:t>
            </w:r>
          </w:p>
        </w:tc>
        <w:tc>
          <w:tcPr>
            <w:tcW w:w="6206" w:type="dxa"/>
            <w:vAlign w:val="center"/>
          </w:tcPr>
          <w:p w14:paraId="4B8C17B5" w14:textId="77777777" w:rsidR="003C1AC8" w:rsidRDefault="003C1AC8" w:rsidP="00AE7E93">
            <w:pPr>
              <w:spacing w:before="40" w:after="40" w:line="276" w:lineRule="auto"/>
              <w:rPr>
                <w:rFonts w:eastAsiaTheme="minorEastAsia"/>
                <w:sz w:val="20"/>
                <w:lang w:eastAsia="ko-KR"/>
              </w:rPr>
            </w:pPr>
            <w:r>
              <w:rPr>
                <w:rFonts w:eastAsiaTheme="minorEastAsia" w:hint="eastAsia"/>
                <w:sz w:val="20"/>
                <w:szCs w:val="22"/>
                <w:lang w:eastAsia="ko-KR" w:bidi="ar-SA"/>
              </w:rPr>
              <w:t xml:space="preserve">The set of information stored on the SM-DS for a specific Event, via the Event Registration procedure. </w:t>
            </w:r>
            <w:r>
              <w:rPr>
                <w:rFonts w:eastAsiaTheme="minorEastAsia" w:hint="eastAsia"/>
                <w:sz w:val="20"/>
                <w:lang w:eastAsia="ko-KR"/>
              </w:rPr>
              <w:t xml:space="preserve">This information consists of </w:t>
            </w:r>
            <w:r>
              <w:rPr>
                <w:rFonts w:eastAsiaTheme="minorEastAsia"/>
                <w:sz w:val="20"/>
                <w:lang w:eastAsia="ko-KR"/>
              </w:rPr>
              <w:t>either:</w:t>
            </w:r>
          </w:p>
          <w:p w14:paraId="58765125" w14:textId="77777777" w:rsidR="003C1AC8" w:rsidRDefault="003C1AC8" w:rsidP="00AE7E93">
            <w:pPr>
              <w:pStyle w:val="TableBulletText"/>
              <w:jc w:val="both"/>
            </w:pPr>
            <w:r>
              <w:t xml:space="preserve">the </w:t>
            </w:r>
            <w:r>
              <w:rPr>
                <w:rFonts w:hint="eastAsia"/>
              </w:rPr>
              <w:t xml:space="preserve">Event-ID, EID, and SM-DP+ </w:t>
            </w:r>
            <w:r>
              <w:t>a</w:t>
            </w:r>
            <w:r>
              <w:rPr>
                <w:rFonts w:hint="eastAsia"/>
              </w:rPr>
              <w:t>ddress</w:t>
            </w:r>
            <w:r>
              <w:t xml:space="preserve"> or</w:t>
            </w:r>
          </w:p>
          <w:p w14:paraId="4E13E2D7" w14:textId="77777777" w:rsidR="003C1AC8" w:rsidRPr="00DC59F5" w:rsidRDefault="003C1AC8" w:rsidP="00AE7E93">
            <w:pPr>
              <w:pStyle w:val="TableBulletText"/>
              <w:jc w:val="both"/>
            </w:pPr>
            <w:r>
              <w:t>the Event-ID, EID, and SM-DS address</w:t>
            </w:r>
          </w:p>
        </w:tc>
      </w:tr>
      <w:tr w:rsidR="003C1AC8" w:rsidRPr="00C0005C" w14:paraId="3DFD9FC5" w14:textId="77777777" w:rsidTr="00AE7E93">
        <w:trPr>
          <w:cantSplit/>
        </w:trPr>
        <w:tc>
          <w:tcPr>
            <w:tcW w:w="2810" w:type="dxa"/>
          </w:tcPr>
          <w:p w14:paraId="4425393E" w14:textId="77777777" w:rsidR="003C1AC8" w:rsidRPr="00FE2AEC" w:rsidRDefault="003C1AC8" w:rsidP="00AE7E93">
            <w:pPr>
              <w:spacing w:before="40" w:after="40" w:line="276" w:lineRule="auto"/>
              <w:jc w:val="left"/>
              <w:rPr>
                <w:rFonts w:eastAsiaTheme="minorEastAsia"/>
                <w:sz w:val="20"/>
                <w:lang w:eastAsia="ko-KR" w:bidi="ar-SA"/>
              </w:rPr>
            </w:pPr>
            <w:r w:rsidRPr="00FE2AEC">
              <w:rPr>
                <w:rFonts w:eastAsiaTheme="minorEastAsia"/>
                <w:sz w:val="20"/>
                <w:lang w:eastAsia="ko-KR" w:bidi="ar-SA"/>
              </w:rPr>
              <w:t>Event Record Query</w:t>
            </w:r>
          </w:p>
        </w:tc>
        <w:tc>
          <w:tcPr>
            <w:tcW w:w="6206" w:type="dxa"/>
            <w:vAlign w:val="center"/>
          </w:tcPr>
          <w:p w14:paraId="6311D3F7" w14:textId="77777777" w:rsidR="003C1AC8" w:rsidRDefault="003C1AC8" w:rsidP="00AE7E93">
            <w:pPr>
              <w:spacing w:before="40" w:after="40" w:line="276" w:lineRule="auto"/>
              <w:rPr>
                <w:rFonts w:eastAsiaTheme="minorEastAsia"/>
                <w:sz w:val="20"/>
                <w:szCs w:val="22"/>
                <w:lang w:eastAsia="ko-KR" w:bidi="ar-SA"/>
              </w:rPr>
            </w:pPr>
            <w:r>
              <w:rPr>
                <w:sz w:val="20"/>
              </w:rPr>
              <w:t>A query to the SM-DS (Root or Alternative) executed to verify Event Registration success or determine that an Event Record still exists.</w:t>
            </w:r>
          </w:p>
        </w:tc>
      </w:tr>
      <w:tr w:rsidR="003C1AC8" w:rsidRPr="00C0005C" w14:paraId="653E9C0E" w14:textId="77777777" w:rsidTr="00AE7E93">
        <w:trPr>
          <w:cantSplit/>
        </w:trPr>
        <w:tc>
          <w:tcPr>
            <w:tcW w:w="2810" w:type="dxa"/>
          </w:tcPr>
          <w:p w14:paraId="45E717C4" w14:textId="77777777" w:rsidR="003C1AC8" w:rsidRPr="00FE2AEC" w:rsidRDefault="003C1AC8" w:rsidP="00AE7E93">
            <w:pPr>
              <w:spacing w:before="40" w:after="40" w:line="276" w:lineRule="auto"/>
              <w:jc w:val="left"/>
              <w:rPr>
                <w:sz w:val="20"/>
                <w:szCs w:val="22"/>
                <w:lang w:eastAsia="de-DE" w:bidi="ar-SA"/>
              </w:rPr>
            </w:pPr>
            <w:r w:rsidRPr="00FE2AEC">
              <w:rPr>
                <w:sz w:val="20"/>
                <w:lang w:eastAsia="de-DE" w:bidi="ar-SA"/>
              </w:rPr>
              <w:t>Event Registration</w:t>
            </w:r>
          </w:p>
        </w:tc>
        <w:tc>
          <w:tcPr>
            <w:tcW w:w="6206" w:type="dxa"/>
            <w:vAlign w:val="center"/>
          </w:tcPr>
          <w:p w14:paraId="4D8793D1" w14:textId="77777777" w:rsidR="003C1AC8" w:rsidRDefault="003C1AC8" w:rsidP="00AE7E93">
            <w:pPr>
              <w:spacing w:before="40" w:after="40" w:line="276" w:lineRule="auto"/>
              <w:rPr>
                <w:rFonts w:eastAsiaTheme="minorEastAsia"/>
                <w:sz w:val="20"/>
                <w:lang w:eastAsia="ko-KR"/>
              </w:rPr>
            </w:pPr>
            <w:r w:rsidRPr="00016407">
              <w:rPr>
                <w:sz w:val="20"/>
                <w:szCs w:val="22"/>
                <w:lang w:eastAsia="de-DE" w:bidi="ar-SA"/>
              </w:rPr>
              <w:t xml:space="preserve">A </w:t>
            </w:r>
            <w:r>
              <w:rPr>
                <w:sz w:val="20"/>
                <w:szCs w:val="22"/>
                <w:lang w:eastAsia="de-DE" w:bidi="ar-SA"/>
              </w:rPr>
              <w:t>process</w:t>
            </w:r>
            <w:r w:rsidRPr="00016407">
              <w:rPr>
                <w:sz w:val="20"/>
                <w:szCs w:val="22"/>
                <w:lang w:eastAsia="de-DE" w:bidi="ar-SA"/>
              </w:rPr>
              <w:t xml:space="preserve"> notifying the SM-DS o</w:t>
            </w:r>
            <w:r>
              <w:rPr>
                <w:sz w:val="20"/>
                <w:szCs w:val="22"/>
                <w:lang w:eastAsia="de-DE" w:bidi="ar-SA"/>
              </w:rPr>
              <w:t>n</w:t>
            </w:r>
            <w:r w:rsidRPr="00016407">
              <w:rPr>
                <w:sz w:val="20"/>
                <w:szCs w:val="22"/>
                <w:lang w:eastAsia="de-DE" w:bidi="ar-SA"/>
              </w:rPr>
              <w:t xml:space="preserve"> the availability of information on </w:t>
            </w:r>
            <w:r>
              <w:rPr>
                <w:sz w:val="20"/>
                <w:szCs w:val="22"/>
                <w:lang w:eastAsia="de-DE" w:bidi="ar-SA"/>
              </w:rPr>
              <w:t xml:space="preserve">either </w:t>
            </w:r>
            <w:r w:rsidRPr="00016407">
              <w:rPr>
                <w:sz w:val="20"/>
                <w:szCs w:val="22"/>
                <w:lang w:eastAsia="de-DE" w:bidi="ar-SA"/>
              </w:rPr>
              <w:t xml:space="preserve">a </w:t>
            </w:r>
            <w:r>
              <w:rPr>
                <w:sz w:val="20"/>
                <w:szCs w:val="22"/>
                <w:lang w:eastAsia="de-DE" w:bidi="ar-SA"/>
              </w:rPr>
              <w:t xml:space="preserve">specific </w:t>
            </w:r>
            <w:r w:rsidRPr="00016407">
              <w:rPr>
                <w:sz w:val="20"/>
                <w:szCs w:val="22"/>
                <w:lang w:eastAsia="de-DE" w:bidi="ar-SA"/>
              </w:rPr>
              <w:t>SM-DP+</w:t>
            </w:r>
            <w:r>
              <w:rPr>
                <w:sz w:val="20"/>
                <w:szCs w:val="22"/>
                <w:lang w:eastAsia="de-DE" w:bidi="ar-SA"/>
              </w:rPr>
              <w:t xml:space="preserve"> or a specific SM-DS </w:t>
            </w:r>
            <w:r w:rsidRPr="00016407">
              <w:rPr>
                <w:sz w:val="20"/>
                <w:szCs w:val="22"/>
                <w:lang w:eastAsia="de-DE" w:bidi="ar-SA"/>
              </w:rPr>
              <w:t xml:space="preserve">for a </w:t>
            </w:r>
            <w:r w:rsidRPr="006C7BDF">
              <w:rPr>
                <w:sz w:val="20"/>
                <w:szCs w:val="22"/>
                <w:lang w:eastAsia="de-DE" w:bidi="ar-SA"/>
              </w:rPr>
              <w:t>s</w:t>
            </w:r>
            <w:r>
              <w:rPr>
                <w:sz w:val="20"/>
                <w:szCs w:val="22"/>
                <w:lang w:eastAsia="de-DE" w:bidi="ar-SA"/>
              </w:rPr>
              <w:t>pecific</w:t>
            </w:r>
            <w:r w:rsidRPr="00016407">
              <w:rPr>
                <w:sz w:val="20"/>
                <w:szCs w:val="22"/>
                <w:lang w:eastAsia="de-DE" w:bidi="ar-SA"/>
              </w:rPr>
              <w:t xml:space="preserve"> eUICC</w:t>
            </w:r>
            <w:r>
              <w:rPr>
                <w:sz w:val="20"/>
                <w:szCs w:val="22"/>
                <w:lang w:eastAsia="de-DE" w:bidi="ar-SA"/>
              </w:rPr>
              <w:t>.</w:t>
            </w:r>
          </w:p>
        </w:tc>
      </w:tr>
      <w:tr w:rsidR="003C1AC8" w:rsidRPr="00C0005C" w14:paraId="73921292" w14:textId="77777777" w:rsidTr="00AE7E93">
        <w:trPr>
          <w:cantSplit/>
        </w:trPr>
        <w:tc>
          <w:tcPr>
            <w:tcW w:w="2810" w:type="dxa"/>
          </w:tcPr>
          <w:p w14:paraId="2DF5AAD7" w14:textId="77777777" w:rsidR="003C1AC8" w:rsidRPr="00FE2AEC" w:rsidRDefault="003C1AC8" w:rsidP="00AE7E93">
            <w:pPr>
              <w:spacing w:before="40" w:after="40" w:line="276" w:lineRule="auto"/>
              <w:jc w:val="left"/>
              <w:rPr>
                <w:sz w:val="20"/>
              </w:rPr>
            </w:pPr>
            <w:r>
              <w:rPr>
                <w:sz w:val="20"/>
              </w:rPr>
              <w:t>Field-Test eUICC</w:t>
            </w:r>
          </w:p>
        </w:tc>
        <w:tc>
          <w:tcPr>
            <w:tcW w:w="6206" w:type="dxa"/>
            <w:vAlign w:val="center"/>
          </w:tcPr>
          <w:p w14:paraId="44A7C735" w14:textId="77777777" w:rsidR="003C1AC8" w:rsidRDefault="003C1AC8" w:rsidP="00AE7E93">
            <w:pPr>
              <w:spacing w:before="40" w:after="40" w:line="276" w:lineRule="auto"/>
              <w:rPr>
                <w:sz w:val="20"/>
                <w:szCs w:val="22"/>
                <w:lang w:eastAsia="de-DE" w:bidi="ar-SA"/>
              </w:rPr>
            </w:pPr>
            <w:r>
              <w:rPr>
                <w:sz w:val="20"/>
                <w:szCs w:val="22"/>
                <w:lang w:eastAsia="de-DE" w:bidi="ar-SA"/>
              </w:rPr>
              <w:t>A pre-production eUICC whose functional or security certifications are not yet completed by the EUM.</w:t>
            </w:r>
          </w:p>
        </w:tc>
      </w:tr>
      <w:tr w:rsidR="003C1AC8" w:rsidRPr="00C0005C" w14:paraId="74129068" w14:textId="77777777" w:rsidTr="00AE7E93">
        <w:trPr>
          <w:cantSplit/>
        </w:trPr>
        <w:tc>
          <w:tcPr>
            <w:tcW w:w="2810" w:type="dxa"/>
          </w:tcPr>
          <w:p w14:paraId="45DF4E78" w14:textId="77777777" w:rsidR="003C1AC8" w:rsidRPr="00FE2AEC" w:rsidRDefault="003C1AC8" w:rsidP="00AE7E93">
            <w:pPr>
              <w:spacing w:before="40" w:after="40" w:line="276" w:lineRule="auto"/>
              <w:jc w:val="left"/>
              <w:rPr>
                <w:sz w:val="20"/>
              </w:rPr>
            </w:pPr>
            <w:r w:rsidRPr="00FE2AEC">
              <w:rPr>
                <w:sz w:val="20"/>
              </w:rPr>
              <w:t>Form Factor</w:t>
            </w:r>
          </w:p>
        </w:tc>
        <w:tc>
          <w:tcPr>
            <w:tcW w:w="6206" w:type="dxa"/>
            <w:vAlign w:val="center"/>
          </w:tcPr>
          <w:p w14:paraId="22D22CEF" w14:textId="77777777" w:rsidR="003C1AC8" w:rsidRPr="00B97097" w:rsidRDefault="003C1AC8" w:rsidP="00AE7E93">
            <w:pPr>
              <w:spacing w:before="40" w:after="40" w:line="276" w:lineRule="auto"/>
              <w:rPr>
                <w:sz w:val="20"/>
                <w:szCs w:val="22"/>
                <w:lang w:eastAsia="de-DE" w:bidi="ar-SA"/>
              </w:rPr>
            </w:pPr>
            <w:r>
              <w:rPr>
                <w:sz w:val="20"/>
                <w:szCs w:val="22"/>
                <w:lang w:eastAsia="de-DE" w:bidi="ar-SA"/>
              </w:rPr>
              <w:t>Physical m</w:t>
            </w:r>
            <w:r w:rsidRPr="00B97097">
              <w:rPr>
                <w:sz w:val="20"/>
                <w:szCs w:val="22"/>
                <w:lang w:eastAsia="de-DE" w:bidi="ar-SA"/>
              </w:rPr>
              <w:t xml:space="preserve">anifestation of </w:t>
            </w:r>
            <w:r>
              <w:rPr>
                <w:sz w:val="20"/>
                <w:szCs w:val="22"/>
                <w:lang w:eastAsia="de-DE" w:bidi="ar-SA"/>
              </w:rPr>
              <w:t xml:space="preserve">the </w:t>
            </w:r>
            <w:r w:rsidRPr="00B97097">
              <w:rPr>
                <w:sz w:val="20"/>
                <w:szCs w:val="22"/>
                <w:lang w:eastAsia="de-DE" w:bidi="ar-SA"/>
              </w:rPr>
              <w:t>UICC</w:t>
            </w:r>
            <w:r>
              <w:rPr>
                <w:sz w:val="20"/>
                <w:szCs w:val="22"/>
                <w:lang w:eastAsia="de-DE" w:bidi="ar-SA"/>
              </w:rPr>
              <w:t>.</w:t>
            </w:r>
          </w:p>
        </w:tc>
      </w:tr>
      <w:tr w:rsidR="003C1AC8" w:rsidRPr="00C0005C" w14:paraId="2F572092" w14:textId="77777777" w:rsidTr="00AE7E93">
        <w:trPr>
          <w:cantSplit/>
        </w:trPr>
        <w:tc>
          <w:tcPr>
            <w:tcW w:w="2810" w:type="dxa"/>
          </w:tcPr>
          <w:p w14:paraId="073ADFD8" w14:textId="77777777" w:rsidR="003C1AC8" w:rsidRPr="00FE2AEC" w:rsidRDefault="003C1AC8" w:rsidP="00AE7E93">
            <w:pPr>
              <w:spacing w:before="40" w:after="40" w:line="276" w:lineRule="auto"/>
              <w:jc w:val="left"/>
              <w:rPr>
                <w:sz w:val="20"/>
              </w:rPr>
            </w:pPr>
            <w:r w:rsidRPr="00FE2AEC">
              <w:rPr>
                <w:sz w:val="20"/>
              </w:rPr>
              <w:t>GSMA Certificate Issuer</w:t>
            </w:r>
          </w:p>
        </w:tc>
        <w:tc>
          <w:tcPr>
            <w:tcW w:w="6206" w:type="dxa"/>
            <w:vAlign w:val="center"/>
          </w:tcPr>
          <w:p w14:paraId="78AA10E5" w14:textId="77777777" w:rsidR="003C1AC8" w:rsidRDefault="003C1AC8" w:rsidP="00AE7E93">
            <w:pPr>
              <w:spacing w:before="40" w:after="40" w:line="276" w:lineRule="auto"/>
              <w:rPr>
                <w:sz w:val="20"/>
                <w:szCs w:val="22"/>
                <w:lang w:eastAsia="de-DE" w:bidi="ar-SA"/>
              </w:rPr>
            </w:pPr>
            <w:r>
              <w:rPr>
                <w:sz w:val="20"/>
                <w:szCs w:val="22"/>
                <w:lang w:eastAsia="de-DE" w:bidi="ar-SA"/>
              </w:rPr>
              <w:t>A Certificate Authority accredited by GSMA.</w:t>
            </w:r>
          </w:p>
        </w:tc>
      </w:tr>
      <w:tr w:rsidR="003C1AC8" w:rsidRPr="00C0005C" w14:paraId="1055632D" w14:textId="77777777" w:rsidTr="00AE7E93">
        <w:trPr>
          <w:cantSplit/>
        </w:trPr>
        <w:tc>
          <w:tcPr>
            <w:tcW w:w="2810" w:type="dxa"/>
          </w:tcPr>
          <w:p w14:paraId="631CF42B"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 xml:space="preserve">ICCID </w:t>
            </w:r>
          </w:p>
        </w:tc>
        <w:tc>
          <w:tcPr>
            <w:tcW w:w="6206" w:type="dxa"/>
            <w:vAlign w:val="center"/>
          </w:tcPr>
          <w:p w14:paraId="68D00B7B" w14:textId="351EBC7D" w:rsidR="003C1AC8" w:rsidRPr="00BC17D5" w:rsidRDefault="003C1AC8" w:rsidP="00AE7E93">
            <w:pPr>
              <w:spacing w:before="40" w:after="40" w:line="276" w:lineRule="auto"/>
              <w:rPr>
                <w:sz w:val="20"/>
                <w:szCs w:val="22"/>
                <w:lang w:eastAsia="de-DE" w:bidi="ar-SA"/>
              </w:rPr>
            </w:pPr>
            <w:r w:rsidRPr="00234258">
              <w:rPr>
                <w:rFonts w:cs="Arial"/>
                <w:sz w:val="20"/>
                <w:szCs w:val="22"/>
                <w:lang w:eastAsia="de-DE" w:bidi="ar-SA"/>
              </w:rPr>
              <w:t>Unique number to identify a Profile in an eUICC</w:t>
            </w:r>
            <w:r>
              <w:rPr>
                <w:rFonts w:cs="Arial"/>
                <w:sz w:val="20"/>
                <w:szCs w:val="22"/>
                <w:lang w:eastAsia="de-DE" w:bidi="ar-SA"/>
              </w:rPr>
              <w:t xml:space="preserve"> as defined by ITU-T E.118 </w:t>
            </w:r>
            <w:r>
              <w:rPr>
                <w:rFonts w:cs="Arial"/>
                <w:sz w:val="20"/>
                <w:szCs w:val="22"/>
                <w:lang w:eastAsia="de-DE" w:bidi="ar-SA"/>
              </w:rPr>
              <w:fldChar w:fldCharType="begin"/>
            </w:r>
            <w:r>
              <w:rPr>
                <w:rFonts w:cs="Arial"/>
                <w:sz w:val="20"/>
                <w:szCs w:val="22"/>
                <w:lang w:eastAsia="de-DE" w:bidi="ar-SA"/>
              </w:rPr>
              <w:instrText xml:space="preserve"> REF ITUE118 \h  \* MERGEFORMAT </w:instrText>
            </w:r>
            <w:r>
              <w:rPr>
                <w:rFonts w:cs="Arial"/>
                <w:sz w:val="20"/>
                <w:szCs w:val="22"/>
                <w:lang w:eastAsia="de-DE" w:bidi="ar-SA"/>
              </w:rPr>
            </w:r>
            <w:r>
              <w:rPr>
                <w:rFonts w:cs="Arial"/>
                <w:sz w:val="20"/>
                <w:szCs w:val="22"/>
                <w:lang w:eastAsia="de-DE" w:bidi="ar-SA"/>
              </w:rPr>
              <w:fldChar w:fldCharType="separate"/>
            </w:r>
            <w:r w:rsidR="00E46B0B" w:rsidRPr="00E46B0B">
              <w:rPr>
                <w:rFonts w:cs="Arial"/>
                <w:sz w:val="20"/>
                <w:szCs w:val="22"/>
                <w:lang w:eastAsia="de-DE" w:bidi="ar-SA"/>
              </w:rPr>
              <w:t>[14]</w:t>
            </w:r>
            <w:r>
              <w:rPr>
                <w:rFonts w:cs="Arial"/>
                <w:sz w:val="20"/>
                <w:szCs w:val="22"/>
                <w:lang w:eastAsia="de-DE" w:bidi="ar-SA"/>
              </w:rPr>
              <w:fldChar w:fldCharType="end"/>
            </w:r>
            <w:r w:rsidRPr="00234258">
              <w:rPr>
                <w:rFonts w:cs="Arial"/>
                <w:sz w:val="20"/>
                <w:szCs w:val="22"/>
                <w:lang w:eastAsia="de-DE" w:bidi="ar-SA"/>
              </w:rPr>
              <w:t>.</w:t>
            </w:r>
          </w:p>
        </w:tc>
      </w:tr>
      <w:tr w:rsidR="003C1AC8" w:rsidRPr="00C0005C" w14:paraId="4429EC0A" w14:textId="77777777" w:rsidTr="00AE7E93">
        <w:trPr>
          <w:cantSplit/>
        </w:trPr>
        <w:tc>
          <w:tcPr>
            <w:tcW w:w="2810" w:type="dxa"/>
          </w:tcPr>
          <w:p w14:paraId="36CA61A2" w14:textId="77777777" w:rsidR="003C1AC8" w:rsidRPr="00FE2AEC" w:rsidRDefault="003C1AC8" w:rsidP="00AE7E93">
            <w:pPr>
              <w:spacing w:before="40" w:after="40" w:line="276" w:lineRule="auto"/>
              <w:jc w:val="left"/>
              <w:rPr>
                <w:sz w:val="20"/>
                <w:szCs w:val="22"/>
                <w:lang w:eastAsia="de-DE" w:bidi="ar-SA"/>
              </w:rPr>
            </w:pPr>
            <w:r>
              <w:rPr>
                <w:sz w:val="20"/>
                <w:szCs w:val="22"/>
                <w:lang w:eastAsia="de-DE" w:bidi="ar-SA"/>
              </w:rPr>
              <w:t>Integrated eUICC</w:t>
            </w:r>
          </w:p>
        </w:tc>
        <w:tc>
          <w:tcPr>
            <w:tcW w:w="6206" w:type="dxa"/>
            <w:vAlign w:val="center"/>
          </w:tcPr>
          <w:p w14:paraId="0D1044BE" w14:textId="77777777" w:rsidR="003C1AC8" w:rsidRPr="00234258" w:rsidRDefault="003C1AC8" w:rsidP="00AE7E93">
            <w:pPr>
              <w:spacing w:before="40" w:after="40" w:line="276" w:lineRule="auto"/>
              <w:rPr>
                <w:rFonts w:cs="Arial"/>
                <w:sz w:val="20"/>
                <w:szCs w:val="22"/>
                <w:lang w:eastAsia="de-DE" w:bidi="ar-SA"/>
              </w:rPr>
            </w:pPr>
            <w:r w:rsidRPr="00CE2C6D">
              <w:rPr>
                <w:sz w:val="20"/>
                <w:szCs w:val="22"/>
                <w:lang w:eastAsia="de-DE" w:bidi="ar-SA"/>
              </w:rPr>
              <w:t>An eUICC implemented on a</w:t>
            </w:r>
            <w:r>
              <w:rPr>
                <w:sz w:val="20"/>
                <w:szCs w:val="22"/>
                <w:lang w:eastAsia="de-DE" w:bidi="ar-SA"/>
              </w:rPr>
              <w:t>n Integrated TRE.</w:t>
            </w:r>
          </w:p>
        </w:tc>
      </w:tr>
      <w:tr w:rsidR="003C1AC8" w:rsidRPr="00C0005C" w14:paraId="67CADD53" w14:textId="77777777" w:rsidTr="00AE7E93">
        <w:trPr>
          <w:cantSplit/>
        </w:trPr>
        <w:tc>
          <w:tcPr>
            <w:tcW w:w="2810" w:type="dxa"/>
          </w:tcPr>
          <w:p w14:paraId="17510C42" w14:textId="77777777" w:rsidR="003C1AC8" w:rsidRDefault="003C1AC8" w:rsidP="00AE7E93">
            <w:pPr>
              <w:spacing w:before="40" w:after="40" w:line="276" w:lineRule="auto"/>
              <w:jc w:val="left"/>
              <w:rPr>
                <w:sz w:val="20"/>
                <w:szCs w:val="22"/>
                <w:lang w:eastAsia="de-DE" w:bidi="ar-SA"/>
              </w:rPr>
            </w:pPr>
            <w:r w:rsidRPr="00BF31FA">
              <w:rPr>
                <w:sz w:val="20"/>
                <w:szCs w:val="22"/>
                <w:lang w:eastAsia="de-DE" w:bidi="ar-SA"/>
              </w:rPr>
              <w:t>Integrated eUICC Test Interface</w:t>
            </w:r>
          </w:p>
        </w:tc>
        <w:tc>
          <w:tcPr>
            <w:tcW w:w="6206" w:type="dxa"/>
            <w:vAlign w:val="center"/>
          </w:tcPr>
          <w:p w14:paraId="1B50048A" w14:textId="77777777" w:rsidR="003C1AC8" w:rsidRPr="00D40854" w:rsidRDefault="003C1AC8" w:rsidP="00AE7E93">
            <w:pPr>
              <w:spacing w:before="40" w:after="40" w:line="276" w:lineRule="auto"/>
              <w:rPr>
                <w:sz w:val="20"/>
                <w:szCs w:val="22"/>
                <w:lang w:eastAsia="de-DE" w:bidi="ar-SA"/>
              </w:rPr>
            </w:pPr>
            <w:r w:rsidRPr="00BF31FA">
              <w:rPr>
                <w:sz w:val="20"/>
                <w:szCs w:val="22"/>
                <w:lang w:eastAsia="de-DE" w:bidi="ar-SA"/>
              </w:rPr>
              <w:t>An external interface for the purpose of testing eUICC functionality.</w:t>
            </w:r>
          </w:p>
        </w:tc>
      </w:tr>
      <w:tr w:rsidR="003C1AC8" w:rsidRPr="00C0005C" w14:paraId="074D8C89" w14:textId="77777777" w:rsidTr="00AE7E93">
        <w:trPr>
          <w:cantSplit/>
        </w:trPr>
        <w:tc>
          <w:tcPr>
            <w:tcW w:w="2810" w:type="dxa"/>
          </w:tcPr>
          <w:p w14:paraId="6C99A605" w14:textId="77777777" w:rsidR="003C1AC8" w:rsidRPr="00BF31FA" w:rsidRDefault="003C1AC8" w:rsidP="00AE7E93">
            <w:pPr>
              <w:spacing w:before="40" w:after="40" w:line="276" w:lineRule="auto"/>
              <w:jc w:val="left"/>
              <w:rPr>
                <w:sz w:val="20"/>
                <w:szCs w:val="22"/>
                <w:lang w:eastAsia="de-DE" w:bidi="ar-SA"/>
              </w:rPr>
            </w:pPr>
            <w:r w:rsidRPr="00BF31FA">
              <w:rPr>
                <w:sz w:val="20"/>
                <w:szCs w:val="22"/>
                <w:lang w:eastAsia="de-DE" w:bidi="ar-SA"/>
              </w:rPr>
              <w:t>Integrated TRE</w:t>
            </w:r>
          </w:p>
        </w:tc>
        <w:tc>
          <w:tcPr>
            <w:tcW w:w="6206" w:type="dxa"/>
            <w:vAlign w:val="center"/>
          </w:tcPr>
          <w:p w14:paraId="5D830B18" w14:textId="77777777" w:rsidR="003C1AC8" w:rsidRPr="00BF31FA" w:rsidRDefault="003C1AC8" w:rsidP="00AE7E93">
            <w:pPr>
              <w:spacing w:before="40" w:after="40" w:line="276" w:lineRule="auto"/>
              <w:rPr>
                <w:sz w:val="20"/>
                <w:szCs w:val="22"/>
                <w:lang w:eastAsia="de-DE" w:bidi="ar-SA"/>
              </w:rPr>
            </w:pPr>
            <w:r w:rsidRPr="00BF31FA">
              <w:rPr>
                <w:sz w:val="20"/>
                <w:szCs w:val="22"/>
                <w:lang w:eastAsia="de-DE" w:bidi="ar-SA"/>
              </w:rPr>
              <w:t>A TRE implemented inside a larger System-on-Chip (SoC)</w:t>
            </w:r>
            <w:r>
              <w:rPr>
                <w:sz w:val="20"/>
                <w:szCs w:val="22"/>
                <w:lang w:eastAsia="de-DE" w:bidi="ar-SA"/>
              </w:rPr>
              <w:t xml:space="preserve">, </w:t>
            </w:r>
            <w:r w:rsidRPr="00B50763">
              <w:rPr>
                <w:sz w:val="20"/>
                <w:szCs w:val="22"/>
                <w:lang w:eastAsia="de-DE" w:bidi="ar-SA"/>
              </w:rPr>
              <w:t>optionally making use of remote volatile and/or non-volatile memory</w:t>
            </w:r>
            <w:r>
              <w:rPr>
                <w:sz w:val="20"/>
                <w:szCs w:val="22"/>
                <w:lang w:eastAsia="de-DE" w:bidi="ar-SA"/>
              </w:rPr>
              <w:t>.</w:t>
            </w:r>
          </w:p>
        </w:tc>
      </w:tr>
      <w:tr w:rsidR="003C1AC8" w:rsidRPr="00C0005C" w14:paraId="6B95F463" w14:textId="77777777" w:rsidTr="00AE7E93">
        <w:trPr>
          <w:cantSplit/>
        </w:trPr>
        <w:tc>
          <w:tcPr>
            <w:tcW w:w="2810" w:type="dxa"/>
            <w:shd w:val="clear" w:color="auto" w:fill="auto"/>
          </w:tcPr>
          <w:p w14:paraId="45151E10"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International Mobile Subscriber Identity</w:t>
            </w:r>
          </w:p>
        </w:tc>
        <w:tc>
          <w:tcPr>
            <w:tcW w:w="6206" w:type="dxa"/>
            <w:shd w:val="clear" w:color="auto" w:fill="auto"/>
            <w:vAlign w:val="center"/>
          </w:tcPr>
          <w:p w14:paraId="562F31CA" w14:textId="6333AC0F" w:rsidR="003C1AC8" w:rsidRPr="00B97097" w:rsidRDefault="003C1AC8" w:rsidP="00AE7E93">
            <w:pPr>
              <w:spacing w:before="40" w:after="40" w:line="276" w:lineRule="auto"/>
              <w:rPr>
                <w:sz w:val="20"/>
                <w:szCs w:val="22"/>
                <w:lang w:eastAsia="de-DE" w:bidi="ar-SA"/>
              </w:rPr>
            </w:pPr>
            <w:r>
              <w:rPr>
                <w:sz w:val="20"/>
                <w:szCs w:val="22"/>
                <w:lang w:eastAsia="de-DE" w:bidi="ar-SA"/>
              </w:rPr>
              <w:t xml:space="preserve">Unique identifier owned and issued by Operators as defined in </w:t>
            </w:r>
            <w:r w:rsidRPr="00B97097">
              <w:rPr>
                <w:sz w:val="20"/>
                <w:szCs w:val="22"/>
                <w:lang w:eastAsia="de-DE" w:bidi="ar-SA"/>
              </w:rPr>
              <w:t xml:space="preserve">3GPP </w:t>
            </w:r>
            <w:r>
              <w:rPr>
                <w:sz w:val="20"/>
                <w:szCs w:val="22"/>
                <w:lang w:eastAsia="de-DE" w:bidi="ar-SA"/>
              </w:rPr>
              <w:t>TS 23.003</w:t>
            </w:r>
            <w:r w:rsidRPr="00B97097">
              <w:rPr>
                <w:sz w:val="20"/>
                <w:szCs w:val="22"/>
                <w:lang w:eastAsia="de-DE" w:bidi="ar-SA"/>
              </w:rPr>
              <w:t xml:space="preserve"> </w:t>
            </w:r>
            <w:r>
              <w:rPr>
                <w:sz w:val="20"/>
                <w:szCs w:val="22"/>
                <w:lang w:eastAsia="de-DE" w:bidi="ar-SA"/>
              </w:rPr>
              <w:fldChar w:fldCharType="begin"/>
            </w:r>
            <w:r>
              <w:rPr>
                <w:sz w:val="20"/>
                <w:szCs w:val="22"/>
                <w:lang w:eastAsia="de-DE" w:bidi="ar-SA"/>
              </w:rPr>
              <w:instrText xml:space="preserve"> REF GPP23003 \h  \* MERGEFORMAT </w:instrText>
            </w:r>
            <w:r>
              <w:rPr>
                <w:sz w:val="20"/>
                <w:szCs w:val="22"/>
                <w:lang w:eastAsia="de-DE" w:bidi="ar-SA"/>
              </w:rPr>
            </w:r>
            <w:r>
              <w:rPr>
                <w:sz w:val="20"/>
                <w:szCs w:val="22"/>
                <w:lang w:eastAsia="de-DE" w:bidi="ar-SA"/>
              </w:rPr>
              <w:fldChar w:fldCharType="separate"/>
            </w:r>
            <w:r w:rsidR="00E46B0B" w:rsidRPr="00E46B0B">
              <w:rPr>
                <w:sz w:val="20"/>
                <w:szCs w:val="22"/>
                <w:lang w:eastAsia="de-DE" w:bidi="ar-SA"/>
              </w:rPr>
              <w:t>[3]</w:t>
            </w:r>
            <w:r>
              <w:rPr>
                <w:sz w:val="20"/>
                <w:szCs w:val="22"/>
                <w:lang w:eastAsia="de-DE" w:bidi="ar-SA"/>
              </w:rPr>
              <w:fldChar w:fldCharType="end"/>
            </w:r>
            <w:r>
              <w:rPr>
                <w:sz w:val="20"/>
                <w:szCs w:val="22"/>
                <w:lang w:eastAsia="de-DE" w:bidi="ar-SA"/>
              </w:rPr>
              <w:t xml:space="preserve"> Section 2.2.</w:t>
            </w:r>
          </w:p>
        </w:tc>
      </w:tr>
      <w:tr w:rsidR="003C1AC8" w:rsidRPr="00C0005C" w14:paraId="042A1538" w14:textId="77777777" w:rsidTr="00AE7E93">
        <w:trPr>
          <w:cantSplit/>
        </w:trPr>
        <w:tc>
          <w:tcPr>
            <w:tcW w:w="2810" w:type="dxa"/>
            <w:shd w:val="clear" w:color="auto" w:fill="auto"/>
          </w:tcPr>
          <w:p w14:paraId="72CD6A48"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Link Profile</w:t>
            </w:r>
          </w:p>
        </w:tc>
        <w:tc>
          <w:tcPr>
            <w:tcW w:w="6206" w:type="dxa"/>
            <w:shd w:val="clear" w:color="auto" w:fill="auto"/>
            <w:vAlign w:val="center"/>
          </w:tcPr>
          <w:p w14:paraId="4D7330C9" w14:textId="77777777" w:rsidR="003C1AC8" w:rsidRDefault="003C1AC8" w:rsidP="00AE7E93">
            <w:pPr>
              <w:spacing w:before="40" w:after="40" w:line="276" w:lineRule="auto"/>
              <w:rPr>
                <w:sz w:val="20"/>
                <w:szCs w:val="22"/>
                <w:lang w:eastAsia="de-DE" w:bidi="ar-SA"/>
              </w:rPr>
            </w:pPr>
            <w:r>
              <w:rPr>
                <w:sz w:val="20"/>
                <w:szCs w:val="22"/>
                <w:lang w:eastAsia="de-DE" w:bidi="ar-SA"/>
              </w:rPr>
              <w:t>T</w:t>
            </w:r>
            <w:r w:rsidRPr="002C095C">
              <w:rPr>
                <w:sz w:val="20"/>
                <w:szCs w:val="22"/>
                <w:lang w:eastAsia="de-DE" w:bidi="ar-SA"/>
              </w:rPr>
              <w:t xml:space="preserve">he process that associates a Protected Profile Package with a specific eUICC </w:t>
            </w:r>
            <w:r w:rsidRPr="008D1442">
              <w:rPr>
                <w:sz w:val="20"/>
                <w:szCs w:val="22"/>
                <w:lang w:eastAsia="de-DE" w:bidi="ar-SA"/>
              </w:rPr>
              <w:t>so that a Profile Download including Bound Profile Package generation can be triggered</w:t>
            </w:r>
            <w:r>
              <w:rPr>
                <w:sz w:val="20"/>
                <w:szCs w:val="22"/>
                <w:lang w:eastAsia="de-DE" w:bidi="ar-SA"/>
              </w:rPr>
              <w:t>.</w:t>
            </w:r>
          </w:p>
          <w:p w14:paraId="572366C2" w14:textId="1D727642" w:rsidR="003C1AC8" w:rsidRPr="00B97097" w:rsidRDefault="0016146F" w:rsidP="00AE7E93">
            <w:pPr>
              <w:spacing w:before="40" w:after="40" w:line="276" w:lineRule="auto"/>
              <w:rPr>
                <w:sz w:val="20"/>
                <w:szCs w:val="22"/>
                <w:lang w:eastAsia="de-DE" w:bidi="ar-SA"/>
              </w:rPr>
            </w:pPr>
            <w:r>
              <w:rPr>
                <w:sz w:val="20"/>
                <w:szCs w:val="22"/>
                <w:lang w:eastAsia="de-DE" w:bidi="ar-SA"/>
              </w:rPr>
              <w:t>NOTE</w:t>
            </w:r>
            <w:r w:rsidR="003C1AC8" w:rsidRPr="002C095C">
              <w:rPr>
                <w:sz w:val="20"/>
                <w:szCs w:val="22"/>
                <w:lang w:eastAsia="de-DE" w:bidi="ar-SA"/>
              </w:rPr>
              <w:t>: This is normally an offline process, binding is an online process happening during the communication between the SM-DP+ and the eUICC.</w:t>
            </w:r>
          </w:p>
        </w:tc>
      </w:tr>
      <w:tr w:rsidR="003C1AC8" w:rsidRPr="00C0005C" w14:paraId="7355DFF9" w14:textId="77777777" w:rsidTr="00AE7E93">
        <w:trPr>
          <w:cantSplit/>
        </w:trPr>
        <w:tc>
          <w:tcPr>
            <w:tcW w:w="2810" w:type="dxa"/>
            <w:shd w:val="clear" w:color="auto" w:fill="auto"/>
          </w:tcPr>
          <w:p w14:paraId="5D7CB8AB" w14:textId="77777777" w:rsidR="003C1AC8" w:rsidRPr="00FE2AEC" w:rsidRDefault="003C1AC8" w:rsidP="00AE7E93">
            <w:pPr>
              <w:spacing w:before="40" w:after="40" w:line="276" w:lineRule="auto"/>
              <w:jc w:val="left"/>
              <w:rPr>
                <w:sz w:val="20"/>
                <w:szCs w:val="22"/>
                <w:lang w:eastAsia="de-DE" w:bidi="ar-SA"/>
              </w:rPr>
            </w:pPr>
            <w:r w:rsidRPr="00FE2AEC">
              <w:rPr>
                <w:sz w:val="20"/>
              </w:rPr>
              <w:t>Local Profile Assistant</w:t>
            </w:r>
            <w:r>
              <w:rPr>
                <w:sz w:val="20"/>
              </w:rPr>
              <w:t xml:space="preserve"> (LPA)</w:t>
            </w:r>
          </w:p>
        </w:tc>
        <w:tc>
          <w:tcPr>
            <w:tcW w:w="6206" w:type="dxa"/>
            <w:shd w:val="clear" w:color="auto" w:fill="auto"/>
            <w:vAlign w:val="center"/>
          </w:tcPr>
          <w:p w14:paraId="14C56239" w14:textId="77777777" w:rsidR="003C1AC8" w:rsidRDefault="003C1AC8" w:rsidP="00AE7E93">
            <w:pPr>
              <w:spacing w:before="40" w:after="40" w:line="276" w:lineRule="auto"/>
              <w:rPr>
                <w:sz w:val="20"/>
                <w:szCs w:val="22"/>
                <w:lang w:eastAsia="de-DE" w:bidi="ar-SA"/>
              </w:rPr>
            </w:pPr>
            <w:r w:rsidRPr="005C21E3">
              <w:rPr>
                <w:sz w:val="20"/>
              </w:rPr>
              <w:t>A functional element in the Device or in the eUICC that provides the LPD, LDS and LUI features.</w:t>
            </w:r>
          </w:p>
        </w:tc>
      </w:tr>
      <w:tr w:rsidR="003C1AC8" w:rsidRPr="00C0005C" w14:paraId="61828158" w14:textId="77777777" w:rsidTr="00AE7E93">
        <w:trPr>
          <w:cantSplit/>
        </w:trPr>
        <w:tc>
          <w:tcPr>
            <w:tcW w:w="2810" w:type="dxa"/>
          </w:tcPr>
          <w:p w14:paraId="407E474C"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Local Profile Management</w:t>
            </w:r>
          </w:p>
        </w:tc>
        <w:tc>
          <w:tcPr>
            <w:tcW w:w="6206" w:type="dxa"/>
            <w:vAlign w:val="center"/>
          </w:tcPr>
          <w:p w14:paraId="4782018E" w14:textId="77777777" w:rsidR="003C1AC8" w:rsidRPr="00B97097" w:rsidDel="00875A07" w:rsidRDefault="003C1AC8" w:rsidP="00AE7E93">
            <w:pPr>
              <w:spacing w:before="40" w:after="40" w:line="276" w:lineRule="auto"/>
              <w:rPr>
                <w:sz w:val="20"/>
                <w:szCs w:val="22"/>
                <w:lang w:eastAsia="de-DE" w:bidi="ar-SA"/>
              </w:rPr>
            </w:pPr>
            <w:r w:rsidRPr="00B97097">
              <w:rPr>
                <w:sz w:val="20"/>
                <w:szCs w:val="22"/>
                <w:lang w:eastAsia="de-DE" w:bidi="ar-SA"/>
              </w:rPr>
              <w:t xml:space="preserve">Local </w:t>
            </w:r>
            <w:r>
              <w:rPr>
                <w:sz w:val="20"/>
                <w:szCs w:val="22"/>
                <w:lang w:eastAsia="de-DE" w:bidi="ar-SA"/>
              </w:rPr>
              <w:t>Pr</w:t>
            </w:r>
            <w:r w:rsidRPr="00B97097">
              <w:rPr>
                <w:sz w:val="20"/>
                <w:szCs w:val="22"/>
                <w:lang w:eastAsia="de-DE" w:bidi="ar-SA"/>
              </w:rPr>
              <w:t xml:space="preserve">ofile </w:t>
            </w:r>
            <w:r>
              <w:rPr>
                <w:sz w:val="20"/>
                <w:szCs w:val="22"/>
                <w:lang w:eastAsia="de-DE" w:bidi="ar-SA"/>
              </w:rPr>
              <w:t>M</w:t>
            </w:r>
            <w:r w:rsidRPr="00B97097">
              <w:rPr>
                <w:sz w:val="20"/>
                <w:szCs w:val="22"/>
                <w:lang w:eastAsia="de-DE" w:bidi="ar-SA"/>
              </w:rPr>
              <w:t xml:space="preserve">anagement </w:t>
            </w:r>
            <w:r w:rsidRPr="00F7208F">
              <w:rPr>
                <w:sz w:val="20"/>
                <w:szCs w:val="22"/>
                <w:lang w:eastAsia="de-DE" w:bidi="ar-SA"/>
              </w:rPr>
              <w:t>are o</w:t>
            </w:r>
            <w:r w:rsidRPr="00B97097">
              <w:rPr>
                <w:sz w:val="20"/>
                <w:szCs w:val="22"/>
                <w:lang w:eastAsia="de-DE" w:bidi="ar-SA"/>
              </w:rPr>
              <w:t xml:space="preserve">perations </w:t>
            </w:r>
            <w:r w:rsidRPr="00F7208F">
              <w:rPr>
                <w:sz w:val="20"/>
                <w:szCs w:val="22"/>
                <w:lang w:eastAsia="de-DE" w:bidi="ar-SA"/>
              </w:rPr>
              <w:t xml:space="preserve">that </w:t>
            </w:r>
            <w:r w:rsidRPr="00B97097">
              <w:rPr>
                <w:sz w:val="20"/>
                <w:szCs w:val="22"/>
                <w:lang w:eastAsia="de-DE" w:bidi="ar-SA"/>
              </w:rPr>
              <w:t xml:space="preserve">are locally </w:t>
            </w:r>
            <w:r>
              <w:rPr>
                <w:sz w:val="20"/>
                <w:szCs w:val="22"/>
                <w:lang w:eastAsia="de-DE" w:bidi="ar-SA"/>
              </w:rPr>
              <w:t xml:space="preserve">initiated </w:t>
            </w:r>
            <w:r w:rsidRPr="00B97097">
              <w:rPr>
                <w:sz w:val="20"/>
                <w:szCs w:val="22"/>
                <w:lang w:eastAsia="de-DE" w:bidi="ar-SA"/>
              </w:rPr>
              <w:t>on the ESeu interface</w:t>
            </w:r>
            <w:r w:rsidRPr="00F7208F">
              <w:rPr>
                <w:sz w:val="20"/>
                <w:szCs w:val="22"/>
                <w:lang w:eastAsia="de-DE" w:bidi="ar-SA"/>
              </w:rPr>
              <w:t>.</w:t>
            </w:r>
          </w:p>
        </w:tc>
      </w:tr>
      <w:tr w:rsidR="003C1AC8" w:rsidRPr="00C0005C" w14:paraId="00F613A4" w14:textId="77777777" w:rsidTr="00AE7E93">
        <w:trPr>
          <w:cantSplit/>
        </w:trPr>
        <w:tc>
          <w:tcPr>
            <w:tcW w:w="2810" w:type="dxa"/>
          </w:tcPr>
          <w:p w14:paraId="66A90839"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Local Profile Management Operation</w:t>
            </w:r>
          </w:p>
        </w:tc>
        <w:tc>
          <w:tcPr>
            <w:tcW w:w="6206" w:type="dxa"/>
            <w:vAlign w:val="center"/>
          </w:tcPr>
          <w:p w14:paraId="7DAD6B30" w14:textId="4C7A3882" w:rsidR="003C1AC8" w:rsidRPr="00B97097" w:rsidRDefault="003C1AC8" w:rsidP="00AE7E93">
            <w:pPr>
              <w:spacing w:before="40" w:after="40" w:line="276" w:lineRule="auto"/>
              <w:rPr>
                <w:sz w:val="20"/>
                <w:szCs w:val="22"/>
                <w:lang w:eastAsia="de-DE" w:bidi="ar-SA"/>
              </w:rPr>
            </w:pPr>
            <w:r w:rsidRPr="007308BA">
              <w:rPr>
                <w:sz w:val="20"/>
                <w:szCs w:val="22"/>
                <w:lang w:eastAsia="de-DE" w:bidi="ar-SA"/>
              </w:rPr>
              <w:t xml:space="preserve">Local Profile Management Operations </w:t>
            </w:r>
            <w:r>
              <w:rPr>
                <w:sz w:val="20"/>
                <w:szCs w:val="22"/>
                <w:lang w:eastAsia="de-DE" w:bidi="ar-SA"/>
              </w:rPr>
              <w:t>are</w:t>
            </w:r>
            <w:r w:rsidRPr="007308BA">
              <w:rPr>
                <w:sz w:val="20"/>
                <w:szCs w:val="22"/>
                <w:lang w:eastAsia="de-DE" w:bidi="ar-SA"/>
              </w:rPr>
              <w:t xml:space="preserve"> enable</w:t>
            </w:r>
            <w:r>
              <w:rPr>
                <w:sz w:val="20"/>
                <w:szCs w:val="22"/>
                <w:lang w:eastAsia="de-DE" w:bidi="ar-SA"/>
              </w:rPr>
              <w:t xml:space="preserve"> Profile</w:t>
            </w:r>
            <w:r w:rsidRPr="007308BA">
              <w:rPr>
                <w:sz w:val="20"/>
                <w:szCs w:val="22"/>
                <w:lang w:eastAsia="de-DE" w:bidi="ar-SA"/>
              </w:rPr>
              <w:t>, disable</w:t>
            </w:r>
            <w:r>
              <w:rPr>
                <w:sz w:val="20"/>
                <w:szCs w:val="22"/>
                <w:lang w:eastAsia="de-DE" w:bidi="ar-SA"/>
              </w:rPr>
              <w:t xml:space="preserve"> Profile</w:t>
            </w:r>
            <w:r w:rsidRPr="007308BA">
              <w:rPr>
                <w:sz w:val="20"/>
                <w:szCs w:val="22"/>
                <w:lang w:eastAsia="de-DE" w:bidi="ar-SA"/>
              </w:rPr>
              <w:t>, delete</w:t>
            </w:r>
            <w:r>
              <w:rPr>
                <w:sz w:val="20"/>
                <w:szCs w:val="22"/>
                <w:lang w:eastAsia="de-DE" w:bidi="ar-SA"/>
              </w:rPr>
              <w:t xml:space="preserve"> Profile</w:t>
            </w:r>
            <w:r w:rsidRPr="007308BA">
              <w:rPr>
                <w:sz w:val="20"/>
                <w:szCs w:val="22"/>
                <w:lang w:eastAsia="de-DE" w:bidi="ar-SA"/>
              </w:rPr>
              <w:t>, query</w:t>
            </w:r>
            <w:r>
              <w:rPr>
                <w:sz w:val="20"/>
                <w:szCs w:val="22"/>
                <w:lang w:eastAsia="de-DE" w:bidi="ar-SA"/>
              </w:rPr>
              <w:t xml:space="preserve"> Profile Metadata</w:t>
            </w:r>
            <w:r w:rsidRPr="007308BA">
              <w:rPr>
                <w:sz w:val="20"/>
                <w:szCs w:val="22"/>
                <w:lang w:eastAsia="de-DE" w:bidi="ar-SA"/>
              </w:rPr>
              <w:t xml:space="preserve">, eUICC </w:t>
            </w:r>
            <w:r>
              <w:rPr>
                <w:sz w:val="20"/>
                <w:szCs w:val="22"/>
                <w:lang w:eastAsia="de-DE" w:bidi="ar-SA"/>
              </w:rPr>
              <w:t>M</w:t>
            </w:r>
            <w:r w:rsidRPr="007308BA">
              <w:rPr>
                <w:sz w:val="20"/>
                <w:szCs w:val="22"/>
                <w:lang w:eastAsia="de-DE" w:bidi="ar-SA"/>
              </w:rPr>
              <w:t xml:space="preserve">emory </w:t>
            </w:r>
            <w:r>
              <w:rPr>
                <w:sz w:val="20"/>
                <w:szCs w:val="22"/>
                <w:lang w:eastAsia="de-DE" w:bidi="ar-SA"/>
              </w:rPr>
              <w:t>R</w:t>
            </w:r>
            <w:r w:rsidRPr="007308BA">
              <w:rPr>
                <w:sz w:val="20"/>
                <w:szCs w:val="22"/>
                <w:lang w:eastAsia="de-DE" w:bidi="ar-SA"/>
              </w:rPr>
              <w:t xml:space="preserve">eset, </w:t>
            </w:r>
            <w:r>
              <w:rPr>
                <w:sz w:val="20"/>
                <w:szCs w:val="22"/>
                <w:lang w:eastAsia="de-DE" w:bidi="ar-SA"/>
              </w:rPr>
              <w:t>eUICC Test Memory Reset, set/</w:t>
            </w:r>
            <w:r w:rsidRPr="007308BA">
              <w:rPr>
                <w:sz w:val="20"/>
                <w:szCs w:val="22"/>
                <w:lang w:eastAsia="de-DE" w:bidi="ar-SA"/>
              </w:rPr>
              <w:t xml:space="preserve">edit nickname, add </w:t>
            </w:r>
            <w:r>
              <w:rPr>
                <w:sz w:val="20"/>
                <w:szCs w:val="22"/>
                <w:lang w:eastAsia="de-DE" w:bidi="ar-SA"/>
              </w:rPr>
              <w:t>P</w:t>
            </w:r>
            <w:r w:rsidRPr="007308BA">
              <w:rPr>
                <w:sz w:val="20"/>
                <w:szCs w:val="22"/>
                <w:lang w:eastAsia="de-DE" w:bidi="ar-SA"/>
              </w:rPr>
              <w:t>rofile</w:t>
            </w:r>
            <w:r>
              <w:rPr>
                <w:sz w:val="20"/>
                <w:szCs w:val="22"/>
                <w:lang w:eastAsia="de-DE" w:bidi="ar-SA"/>
              </w:rPr>
              <w:t>, edit default SM-DP+ address</w:t>
            </w:r>
            <w:r w:rsidR="00927522">
              <w:rPr>
                <w:sz w:val="20"/>
                <w:szCs w:val="22"/>
                <w:lang w:eastAsia="de-DE" w:bidi="ar-SA"/>
              </w:rPr>
              <w:t>, and retrieve Activation Code</w:t>
            </w:r>
            <w:r w:rsidRPr="007308BA">
              <w:rPr>
                <w:sz w:val="20"/>
                <w:szCs w:val="22"/>
                <w:lang w:eastAsia="de-DE" w:bidi="ar-SA"/>
              </w:rPr>
              <w:t>.</w:t>
            </w:r>
          </w:p>
        </w:tc>
      </w:tr>
      <w:tr w:rsidR="003C1AC8" w:rsidRPr="00C0005C" w14:paraId="3E9283A3" w14:textId="77777777" w:rsidTr="00AE7E93">
        <w:trPr>
          <w:cantSplit/>
        </w:trPr>
        <w:tc>
          <w:tcPr>
            <w:tcW w:w="2810" w:type="dxa"/>
          </w:tcPr>
          <w:p w14:paraId="7B5C3026"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lastRenderedPageBreak/>
              <w:t>LPA Integrity</w:t>
            </w:r>
          </w:p>
        </w:tc>
        <w:tc>
          <w:tcPr>
            <w:tcW w:w="6206" w:type="dxa"/>
            <w:vAlign w:val="center"/>
          </w:tcPr>
          <w:p w14:paraId="1AB01D24" w14:textId="77777777" w:rsidR="003C1AC8" w:rsidRDefault="003C1AC8" w:rsidP="00AE7E93">
            <w:pPr>
              <w:spacing w:before="40" w:after="40" w:line="276" w:lineRule="auto"/>
              <w:rPr>
                <w:sz w:val="20"/>
                <w:szCs w:val="22"/>
                <w:lang w:eastAsia="de-DE" w:bidi="ar-SA"/>
              </w:rPr>
            </w:pPr>
            <w:r>
              <w:rPr>
                <w:sz w:val="20"/>
                <w:szCs w:val="22"/>
                <w:lang w:eastAsia="de-DE" w:bidi="ar-SA"/>
              </w:rPr>
              <w:t>Assurance that the LPA has not been compromised or affected. The assurance SHALL be provided to the various Remote SIM Provisioning entities to ensure that the LPA can be trusted to execute the actions requested</w:t>
            </w:r>
          </w:p>
          <w:p w14:paraId="715AAC57" w14:textId="047A2170" w:rsidR="003C1AC8" w:rsidRPr="007308BA" w:rsidRDefault="0016146F" w:rsidP="00AE7E93">
            <w:pPr>
              <w:spacing w:before="40" w:after="40" w:line="276" w:lineRule="auto"/>
              <w:rPr>
                <w:sz w:val="20"/>
                <w:szCs w:val="22"/>
                <w:lang w:eastAsia="de-DE" w:bidi="ar-SA"/>
              </w:rPr>
            </w:pPr>
            <w:r>
              <w:rPr>
                <w:sz w:val="20"/>
                <w:szCs w:val="22"/>
                <w:lang w:eastAsia="de-DE" w:bidi="ar-SA"/>
              </w:rPr>
              <w:t>NOTE</w:t>
            </w:r>
            <w:r w:rsidR="003C1AC8">
              <w:rPr>
                <w:sz w:val="20"/>
                <w:szCs w:val="22"/>
                <w:lang w:eastAsia="de-DE" w:bidi="ar-SA"/>
              </w:rPr>
              <w:t>: This could be linked with a certification process.</w:t>
            </w:r>
          </w:p>
        </w:tc>
      </w:tr>
      <w:tr w:rsidR="003C1AC8" w:rsidRPr="00C0005C" w14:paraId="02184E8C" w14:textId="77777777" w:rsidTr="00AE7E93">
        <w:trPr>
          <w:cantSplit/>
        </w:trPr>
        <w:tc>
          <w:tcPr>
            <w:tcW w:w="2810" w:type="dxa"/>
          </w:tcPr>
          <w:p w14:paraId="15D0CBC6"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LPA Mode</w:t>
            </w:r>
          </w:p>
        </w:tc>
        <w:tc>
          <w:tcPr>
            <w:tcW w:w="6206" w:type="dxa"/>
            <w:vAlign w:val="center"/>
          </w:tcPr>
          <w:p w14:paraId="06263051" w14:textId="77777777" w:rsidR="003C1AC8" w:rsidRPr="007308BA" w:rsidRDefault="003C1AC8" w:rsidP="00AE7E93">
            <w:pPr>
              <w:spacing w:before="40" w:after="40" w:line="276" w:lineRule="auto"/>
              <w:rPr>
                <w:sz w:val="20"/>
                <w:szCs w:val="22"/>
                <w:lang w:eastAsia="de-DE" w:bidi="ar-SA"/>
              </w:rPr>
            </w:pPr>
            <w:r>
              <w:rPr>
                <w:sz w:val="20"/>
                <w:szCs w:val="22"/>
                <w:lang w:eastAsia="de-DE" w:bidi="ar-SA"/>
              </w:rPr>
              <w:t>Defines the Operation LPA Mode which is either LPA in the eUICC or in the Device.</w:t>
            </w:r>
          </w:p>
        </w:tc>
      </w:tr>
      <w:tr w:rsidR="003C1AC8" w:rsidRPr="00C0005C" w14:paraId="6CD821CB" w14:textId="77777777" w:rsidTr="00AE7E93">
        <w:trPr>
          <w:cantSplit/>
        </w:trPr>
        <w:tc>
          <w:tcPr>
            <w:tcW w:w="2810" w:type="dxa"/>
          </w:tcPr>
          <w:p w14:paraId="798A1065" w14:textId="77777777" w:rsidR="003C1AC8" w:rsidRPr="00FE2AEC" w:rsidRDefault="003C1AC8" w:rsidP="00AE7E93">
            <w:pPr>
              <w:spacing w:before="40" w:after="40" w:line="276" w:lineRule="auto"/>
              <w:jc w:val="left"/>
              <w:rPr>
                <w:sz w:val="20"/>
                <w:szCs w:val="22"/>
                <w:lang w:eastAsia="de-DE" w:bidi="ar-SA"/>
              </w:rPr>
            </w:pPr>
            <w:r>
              <w:rPr>
                <w:sz w:val="20"/>
                <w:szCs w:val="22"/>
                <w:lang w:eastAsia="de-DE" w:bidi="ar-SA"/>
              </w:rPr>
              <w:t>LPA Procedures</w:t>
            </w:r>
          </w:p>
        </w:tc>
        <w:tc>
          <w:tcPr>
            <w:tcW w:w="6206" w:type="dxa"/>
            <w:vAlign w:val="center"/>
          </w:tcPr>
          <w:p w14:paraId="40A3F418" w14:textId="77777777" w:rsidR="003C1AC8" w:rsidRDefault="003C1AC8" w:rsidP="00AE7E93">
            <w:pPr>
              <w:spacing w:before="40" w:after="40" w:line="276" w:lineRule="auto"/>
              <w:rPr>
                <w:sz w:val="20"/>
                <w:szCs w:val="22"/>
                <w:lang w:eastAsia="de-DE" w:bidi="ar-SA"/>
              </w:rPr>
            </w:pPr>
            <w:r>
              <w:rPr>
                <w:sz w:val="20"/>
                <w:szCs w:val="22"/>
                <w:lang w:eastAsia="de-DE" w:bidi="ar-SA"/>
              </w:rPr>
              <w:t>Refers to processes that trigger Local Profile Management Operations.</w:t>
            </w:r>
          </w:p>
        </w:tc>
      </w:tr>
      <w:tr w:rsidR="003C1AC8" w:rsidRPr="00C0005C" w14:paraId="029962D0" w14:textId="77777777" w:rsidTr="00AE7E93">
        <w:trPr>
          <w:cantSplit/>
        </w:trPr>
        <w:tc>
          <w:tcPr>
            <w:tcW w:w="2810" w:type="dxa"/>
          </w:tcPr>
          <w:p w14:paraId="3A956A39"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Mobile Network Operator</w:t>
            </w:r>
          </w:p>
        </w:tc>
        <w:tc>
          <w:tcPr>
            <w:tcW w:w="6206" w:type="dxa"/>
            <w:vAlign w:val="center"/>
          </w:tcPr>
          <w:p w14:paraId="1118E1C1"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 xml:space="preserve">An entity providing access capability and communication services to its </w:t>
            </w:r>
            <w:r>
              <w:rPr>
                <w:sz w:val="20"/>
                <w:szCs w:val="22"/>
                <w:lang w:eastAsia="de-DE" w:bidi="ar-SA"/>
              </w:rPr>
              <w:t>Subscriber</w:t>
            </w:r>
            <w:r w:rsidRPr="00B97097">
              <w:rPr>
                <w:sz w:val="20"/>
                <w:szCs w:val="22"/>
                <w:lang w:eastAsia="de-DE" w:bidi="ar-SA"/>
              </w:rPr>
              <w:t>s through a mobile network infrastructure.</w:t>
            </w:r>
          </w:p>
        </w:tc>
      </w:tr>
      <w:tr w:rsidR="003C1AC8" w:rsidRPr="00C0005C" w14:paraId="29B51A62" w14:textId="77777777" w:rsidTr="00AE7E93">
        <w:trPr>
          <w:cantSplit/>
        </w:trPr>
        <w:tc>
          <w:tcPr>
            <w:tcW w:w="2810" w:type="dxa"/>
          </w:tcPr>
          <w:p w14:paraId="517073CB"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Mobile Virtual Network Operator</w:t>
            </w:r>
          </w:p>
        </w:tc>
        <w:tc>
          <w:tcPr>
            <w:tcW w:w="6206" w:type="dxa"/>
            <w:vAlign w:val="center"/>
          </w:tcPr>
          <w:p w14:paraId="62170F5C"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 xml:space="preserve">An entity providing access capability and communication services to its </w:t>
            </w:r>
            <w:r>
              <w:rPr>
                <w:sz w:val="20"/>
                <w:szCs w:val="22"/>
                <w:lang w:eastAsia="de-DE" w:bidi="ar-SA"/>
              </w:rPr>
              <w:t>Subscriber</w:t>
            </w:r>
            <w:r w:rsidRPr="00B97097">
              <w:rPr>
                <w:sz w:val="20"/>
                <w:szCs w:val="22"/>
                <w:lang w:eastAsia="de-DE" w:bidi="ar-SA"/>
              </w:rPr>
              <w:t>s through a mobile network infrastructure but does not have an allocation of spectrum.</w:t>
            </w:r>
          </w:p>
        </w:tc>
      </w:tr>
      <w:tr w:rsidR="003C1AC8" w:rsidRPr="00C0005C" w14:paraId="52B93E0F" w14:textId="77777777" w:rsidTr="00AE7E93">
        <w:trPr>
          <w:cantSplit/>
        </w:trPr>
        <w:tc>
          <w:tcPr>
            <w:tcW w:w="2810" w:type="dxa"/>
          </w:tcPr>
          <w:p w14:paraId="23C1F2E7"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Multi-Factor Authentication (MFA)</w:t>
            </w:r>
          </w:p>
        </w:tc>
        <w:tc>
          <w:tcPr>
            <w:tcW w:w="6206" w:type="dxa"/>
            <w:vAlign w:val="center"/>
          </w:tcPr>
          <w:p w14:paraId="62903E77" w14:textId="77777777" w:rsidR="003C1AC8" w:rsidRPr="00B64B27" w:rsidRDefault="003C1AC8" w:rsidP="00AE7E93">
            <w:pPr>
              <w:spacing w:before="40" w:after="40" w:line="276" w:lineRule="auto"/>
              <w:rPr>
                <w:sz w:val="20"/>
                <w:szCs w:val="22"/>
                <w:lang w:eastAsia="de-DE" w:bidi="ar-SA"/>
              </w:rPr>
            </w:pPr>
            <w:r>
              <w:rPr>
                <w:sz w:val="20"/>
                <w:lang w:val="en-US"/>
              </w:rPr>
              <w:t xml:space="preserve">A method of authentication in which an End User is only granted access after successfully presenting several separate pieces of evidence to an authentication mechanism – typically at least two of the following categories: knowledge (something they know), possession (something they have), and inherence (something they are). </w:t>
            </w:r>
          </w:p>
        </w:tc>
      </w:tr>
      <w:tr w:rsidR="003C1AC8" w:rsidRPr="00C0005C" w14:paraId="46DCED49" w14:textId="77777777" w:rsidTr="00AE7E93">
        <w:trPr>
          <w:cantSplit/>
        </w:trPr>
        <w:tc>
          <w:tcPr>
            <w:tcW w:w="2810" w:type="dxa"/>
          </w:tcPr>
          <w:p w14:paraId="278EB5B2"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Network Access Application</w:t>
            </w:r>
          </w:p>
        </w:tc>
        <w:tc>
          <w:tcPr>
            <w:tcW w:w="6206" w:type="dxa"/>
            <w:vAlign w:val="center"/>
          </w:tcPr>
          <w:p w14:paraId="28DD24E3" w14:textId="77777777" w:rsidR="003C1AC8" w:rsidRPr="00B97097" w:rsidRDefault="003C1AC8" w:rsidP="00AE7E93">
            <w:pPr>
              <w:spacing w:before="40" w:after="40" w:line="276" w:lineRule="auto"/>
              <w:rPr>
                <w:sz w:val="20"/>
                <w:szCs w:val="22"/>
                <w:lang w:eastAsia="de-DE" w:bidi="ar-SA"/>
              </w:rPr>
            </w:pPr>
            <w:r>
              <w:rPr>
                <w:sz w:val="20"/>
                <w:szCs w:val="22"/>
                <w:lang w:eastAsia="de-DE" w:bidi="ar-SA"/>
              </w:rPr>
              <w:t>Application residing in a Profile providing authorisation to access a network.</w:t>
            </w:r>
          </w:p>
        </w:tc>
      </w:tr>
      <w:tr w:rsidR="003C1AC8" w:rsidRPr="00C0005C" w14:paraId="571BE98A" w14:textId="77777777" w:rsidTr="00AE7E93">
        <w:trPr>
          <w:cantSplit/>
        </w:trPr>
        <w:tc>
          <w:tcPr>
            <w:tcW w:w="2810" w:type="dxa"/>
          </w:tcPr>
          <w:p w14:paraId="2487D4AD"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Network Access Credentials</w:t>
            </w:r>
          </w:p>
        </w:tc>
        <w:tc>
          <w:tcPr>
            <w:tcW w:w="6206" w:type="dxa"/>
            <w:vAlign w:val="center"/>
          </w:tcPr>
          <w:p w14:paraId="09F6AB72" w14:textId="0E2C99C6"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 xml:space="preserve">Data required to authenticate to an ITU E.212 </w:t>
            </w:r>
            <w:r>
              <w:rPr>
                <w:sz w:val="20"/>
                <w:szCs w:val="22"/>
                <w:lang w:eastAsia="de-DE" w:bidi="ar-SA"/>
              </w:rPr>
              <w:fldChar w:fldCharType="begin"/>
            </w:r>
            <w:r>
              <w:rPr>
                <w:sz w:val="20"/>
                <w:szCs w:val="22"/>
                <w:lang w:eastAsia="de-DE" w:bidi="ar-SA"/>
              </w:rPr>
              <w:instrText xml:space="preserve"> REF ITUE212 \h  \* MERGEFORMAT </w:instrText>
            </w:r>
            <w:r>
              <w:rPr>
                <w:sz w:val="20"/>
                <w:szCs w:val="22"/>
                <w:lang w:eastAsia="de-DE" w:bidi="ar-SA"/>
              </w:rPr>
            </w:r>
            <w:r>
              <w:rPr>
                <w:sz w:val="20"/>
                <w:szCs w:val="22"/>
                <w:lang w:eastAsia="de-DE" w:bidi="ar-SA"/>
              </w:rPr>
              <w:fldChar w:fldCharType="separate"/>
            </w:r>
            <w:r w:rsidR="00E46B0B" w:rsidRPr="00E46B0B">
              <w:rPr>
                <w:sz w:val="20"/>
                <w:szCs w:val="22"/>
                <w:lang w:eastAsia="de-DE" w:bidi="ar-SA"/>
              </w:rPr>
              <w:t>[4]</w:t>
            </w:r>
            <w:r>
              <w:rPr>
                <w:sz w:val="20"/>
                <w:szCs w:val="22"/>
                <w:lang w:eastAsia="de-DE" w:bidi="ar-SA"/>
              </w:rPr>
              <w:fldChar w:fldCharType="end"/>
            </w:r>
            <w:r>
              <w:rPr>
                <w:sz w:val="20"/>
                <w:szCs w:val="22"/>
                <w:lang w:eastAsia="de-DE" w:bidi="ar-SA"/>
              </w:rPr>
              <w:t xml:space="preserve"> network. This MAY</w:t>
            </w:r>
            <w:r w:rsidRPr="00B97097">
              <w:rPr>
                <w:sz w:val="20"/>
                <w:szCs w:val="22"/>
                <w:lang w:eastAsia="de-DE" w:bidi="ar-SA"/>
              </w:rPr>
              <w:t xml:space="preserve"> include data such as Ki/K and IMSI stored within a NAA.</w:t>
            </w:r>
          </w:p>
        </w:tc>
      </w:tr>
      <w:tr w:rsidR="003C1AC8" w:rsidRPr="00C0005C" w14:paraId="705DC783" w14:textId="77777777" w:rsidTr="00AE7E93">
        <w:trPr>
          <w:cantSplit/>
        </w:trPr>
        <w:tc>
          <w:tcPr>
            <w:tcW w:w="2810" w:type="dxa"/>
          </w:tcPr>
          <w:p w14:paraId="64DB24A7"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NFC Device</w:t>
            </w:r>
          </w:p>
        </w:tc>
        <w:tc>
          <w:tcPr>
            <w:tcW w:w="6206" w:type="dxa"/>
            <w:vAlign w:val="center"/>
          </w:tcPr>
          <w:p w14:paraId="461A0C7C" w14:textId="77777777" w:rsidR="003C1AC8" w:rsidRPr="00B97097" w:rsidRDefault="003C1AC8" w:rsidP="00AE7E93">
            <w:pPr>
              <w:spacing w:before="40" w:after="40" w:line="276" w:lineRule="auto"/>
              <w:rPr>
                <w:sz w:val="20"/>
                <w:szCs w:val="22"/>
                <w:lang w:eastAsia="de-DE" w:bidi="ar-SA"/>
              </w:rPr>
            </w:pPr>
            <w:r>
              <w:rPr>
                <w:sz w:val="20"/>
                <w:szCs w:val="22"/>
                <w:lang w:eastAsia="de-DE" w:bidi="ar-SA"/>
              </w:rPr>
              <w:t>Device with NFC capability.</w:t>
            </w:r>
          </w:p>
        </w:tc>
      </w:tr>
      <w:tr w:rsidR="003C1AC8" w:rsidRPr="00C0005C" w14:paraId="173550C8" w14:textId="77777777" w:rsidTr="00AE7E93">
        <w:trPr>
          <w:cantSplit/>
        </w:trPr>
        <w:tc>
          <w:tcPr>
            <w:tcW w:w="2810" w:type="dxa"/>
          </w:tcPr>
          <w:p w14:paraId="58BBDDF5"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NFC eUICC</w:t>
            </w:r>
          </w:p>
        </w:tc>
        <w:tc>
          <w:tcPr>
            <w:tcW w:w="6206" w:type="dxa"/>
            <w:vAlign w:val="center"/>
          </w:tcPr>
          <w:p w14:paraId="3A3ED31A" w14:textId="77777777" w:rsidR="003C1AC8" w:rsidRDefault="003C1AC8" w:rsidP="00AE7E93">
            <w:pPr>
              <w:spacing w:before="40" w:after="40" w:line="276" w:lineRule="auto"/>
              <w:rPr>
                <w:sz w:val="20"/>
                <w:szCs w:val="22"/>
                <w:lang w:eastAsia="de-DE" w:bidi="ar-SA"/>
              </w:rPr>
            </w:pPr>
            <w:r>
              <w:rPr>
                <w:sz w:val="20"/>
                <w:szCs w:val="22"/>
                <w:lang w:eastAsia="de-DE" w:bidi="ar-SA"/>
              </w:rPr>
              <w:t>eUICC with NFC capability.</w:t>
            </w:r>
          </w:p>
        </w:tc>
      </w:tr>
      <w:tr w:rsidR="003C1AC8" w:rsidRPr="00C0005C" w14:paraId="09BE58FC" w14:textId="77777777" w:rsidTr="00AE7E93">
        <w:trPr>
          <w:cantSplit/>
        </w:trPr>
        <w:tc>
          <w:tcPr>
            <w:tcW w:w="2810" w:type="dxa"/>
          </w:tcPr>
          <w:p w14:paraId="7368D54E"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Nonce</w:t>
            </w:r>
          </w:p>
        </w:tc>
        <w:tc>
          <w:tcPr>
            <w:tcW w:w="6206" w:type="dxa"/>
            <w:vAlign w:val="center"/>
          </w:tcPr>
          <w:p w14:paraId="17CC0A93" w14:textId="77777777" w:rsidR="003C1AC8" w:rsidRPr="00B97097" w:rsidRDefault="003C1AC8" w:rsidP="00AE7E93">
            <w:pPr>
              <w:spacing w:before="40" w:after="40" w:line="276" w:lineRule="auto"/>
              <w:rPr>
                <w:sz w:val="20"/>
                <w:szCs w:val="22"/>
                <w:lang w:eastAsia="de-DE" w:bidi="ar-SA"/>
              </w:rPr>
            </w:pPr>
            <w:r>
              <w:rPr>
                <w:sz w:val="20"/>
                <w:szCs w:val="22"/>
                <w:lang w:eastAsia="de-DE" w:bidi="ar-SA"/>
              </w:rPr>
              <w:t>A</w:t>
            </w:r>
            <w:r w:rsidRPr="00CF44D2">
              <w:rPr>
                <w:sz w:val="20"/>
                <w:szCs w:val="22"/>
                <w:lang w:eastAsia="de-DE" w:bidi="ar-SA"/>
              </w:rPr>
              <w:t>n arbitrary</w:t>
            </w:r>
            <w:r>
              <w:rPr>
                <w:sz w:val="20"/>
                <w:szCs w:val="22"/>
                <w:lang w:eastAsia="de-DE" w:bidi="ar-SA"/>
              </w:rPr>
              <w:t xml:space="preserve"> random</w:t>
            </w:r>
            <w:r w:rsidRPr="00CF44D2">
              <w:rPr>
                <w:sz w:val="20"/>
                <w:szCs w:val="22"/>
                <w:lang w:eastAsia="de-DE" w:bidi="ar-SA"/>
              </w:rPr>
              <w:t xml:space="preserve"> number </w:t>
            </w:r>
            <w:r>
              <w:rPr>
                <w:sz w:val="20"/>
                <w:szCs w:val="22"/>
                <w:lang w:eastAsia="de-DE" w:bidi="ar-SA"/>
              </w:rPr>
              <w:t>generated for one time use, employed for cryptographic communication.</w:t>
            </w:r>
          </w:p>
        </w:tc>
      </w:tr>
      <w:tr w:rsidR="003C1AC8" w:rsidRPr="00C0005C" w14:paraId="2D678974" w14:textId="77777777" w:rsidTr="00AE7E93">
        <w:trPr>
          <w:cantSplit/>
        </w:trPr>
        <w:tc>
          <w:tcPr>
            <w:tcW w:w="2810" w:type="dxa"/>
          </w:tcPr>
          <w:p w14:paraId="66687C22"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Notification</w:t>
            </w:r>
          </w:p>
        </w:tc>
        <w:tc>
          <w:tcPr>
            <w:tcW w:w="6206" w:type="dxa"/>
            <w:vAlign w:val="center"/>
          </w:tcPr>
          <w:p w14:paraId="516F1438" w14:textId="77777777" w:rsidR="003C1AC8" w:rsidRDefault="003C1AC8" w:rsidP="00AE7E93">
            <w:pPr>
              <w:spacing w:before="40" w:after="40" w:line="276" w:lineRule="auto"/>
              <w:rPr>
                <w:sz w:val="20"/>
                <w:szCs w:val="22"/>
                <w:lang w:eastAsia="de-DE" w:bidi="ar-SA"/>
              </w:rPr>
            </w:pPr>
            <w:r w:rsidRPr="00A95E4C">
              <w:rPr>
                <w:sz w:val="20"/>
                <w:szCs w:val="22"/>
                <w:lang w:eastAsia="de-DE" w:bidi="ar-SA"/>
              </w:rPr>
              <w:t xml:space="preserve">A report </w:t>
            </w:r>
            <w:r>
              <w:rPr>
                <w:rFonts w:eastAsiaTheme="minorEastAsia" w:hint="eastAsia"/>
                <w:sz w:val="20"/>
                <w:szCs w:val="22"/>
                <w:lang w:eastAsia="ko-KR" w:bidi="ar-SA"/>
              </w:rPr>
              <w:t>about</w:t>
            </w:r>
            <w:r w:rsidRPr="00A95E4C">
              <w:rPr>
                <w:sz w:val="20"/>
                <w:szCs w:val="22"/>
                <w:lang w:eastAsia="de-DE" w:bidi="ar-SA"/>
              </w:rPr>
              <w:t xml:space="preserve"> </w:t>
            </w:r>
            <w:r>
              <w:rPr>
                <w:rFonts w:eastAsiaTheme="minorEastAsia" w:hint="eastAsia"/>
                <w:sz w:val="20"/>
                <w:szCs w:val="22"/>
                <w:lang w:eastAsia="ko-KR" w:bidi="ar-SA"/>
              </w:rPr>
              <w:t>a Profile download or Local Profile Management</w:t>
            </w:r>
            <w:r w:rsidRPr="00A95E4C">
              <w:rPr>
                <w:sz w:val="20"/>
                <w:szCs w:val="22"/>
                <w:lang w:eastAsia="de-DE" w:bidi="ar-SA"/>
              </w:rPr>
              <w:t xml:space="preserve"> </w:t>
            </w:r>
            <w:r>
              <w:rPr>
                <w:rFonts w:eastAsiaTheme="minorEastAsia" w:hint="eastAsia"/>
                <w:sz w:val="20"/>
                <w:szCs w:val="22"/>
                <w:lang w:eastAsia="ko-KR" w:bidi="ar-SA"/>
              </w:rPr>
              <w:t>Operation processed by</w:t>
            </w:r>
            <w:r w:rsidRPr="00A95E4C">
              <w:rPr>
                <w:sz w:val="20"/>
                <w:szCs w:val="22"/>
                <w:lang w:eastAsia="de-DE" w:bidi="ar-SA"/>
              </w:rPr>
              <w:t xml:space="preserve"> </w:t>
            </w:r>
            <w:r>
              <w:rPr>
                <w:rFonts w:eastAsiaTheme="minorEastAsia" w:hint="eastAsia"/>
                <w:sz w:val="20"/>
                <w:szCs w:val="22"/>
                <w:lang w:eastAsia="ko-KR" w:bidi="ar-SA"/>
              </w:rPr>
              <w:t>the</w:t>
            </w:r>
            <w:r w:rsidRPr="00A95E4C">
              <w:rPr>
                <w:sz w:val="20"/>
                <w:szCs w:val="22"/>
                <w:lang w:eastAsia="de-DE" w:bidi="ar-SA"/>
              </w:rPr>
              <w:t xml:space="preserve"> eUICC</w:t>
            </w:r>
            <w:r>
              <w:rPr>
                <w:sz w:val="20"/>
                <w:szCs w:val="22"/>
                <w:lang w:eastAsia="de-DE" w:bidi="ar-SA"/>
              </w:rPr>
              <w:t>.</w:t>
            </w:r>
          </w:p>
        </w:tc>
      </w:tr>
      <w:tr w:rsidR="003C1AC8" w:rsidRPr="00C0005C" w14:paraId="578EE256" w14:textId="77777777" w:rsidTr="00AE7E93">
        <w:trPr>
          <w:cantSplit/>
        </w:trPr>
        <w:tc>
          <w:tcPr>
            <w:tcW w:w="2810" w:type="dxa"/>
          </w:tcPr>
          <w:p w14:paraId="7810EA33" w14:textId="77777777" w:rsidR="003C1AC8" w:rsidRPr="00FE2AEC" w:rsidRDefault="003C1AC8" w:rsidP="00AE7E93">
            <w:pPr>
              <w:spacing w:before="40" w:after="40" w:line="276" w:lineRule="auto"/>
              <w:jc w:val="left"/>
              <w:rPr>
                <w:sz w:val="20"/>
                <w:szCs w:val="22"/>
                <w:lang w:eastAsia="de-DE" w:bidi="ar-SA"/>
              </w:rPr>
            </w:pPr>
            <w:r>
              <w:rPr>
                <w:sz w:val="20"/>
                <w:szCs w:val="22"/>
                <w:lang w:eastAsia="de-DE" w:bidi="ar-SA"/>
              </w:rPr>
              <w:t>Notification Receivers</w:t>
            </w:r>
          </w:p>
        </w:tc>
        <w:tc>
          <w:tcPr>
            <w:tcW w:w="6206" w:type="dxa"/>
            <w:vAlign w:val="center"/>
          </w:tcPr>
          <w:p w14:paraId="3BF5962C" w14:textId="77777777" w:rsidR="003C1AC8" w:rsidRPr="00A95E4C" w:rsidRDefault="003C1AC8" w:rsidP="00AE7E93">
            <w:pPr>
              <w:spacing w:before="40" w:after="40" w:line="276" w:lineRule="auto"/>
              <w:rPr>
                <w:sz w:val="20"/>
                <w:szCs w:val="22"/>
                <w:lang w:eastAsia="de-DE" w:bidi="ar-SA"/>
              </w:rPr>
            </w:pPr>
            <w:r>
              <w:rPr>
                <w:sz w:val="20"/>
                <w:szCs w:val="22"/>
                <w:lang w:eastAsia="de-DE" w:bidi="ar-SA"/>
              </w:rPr>
              <w:t>A list of SM-DP+ defined in the Profile containing SM-DP+s that are to receive Notifications concerning the Profile.</w:t>
            </w:r>
          </w:p>
        </w:tc>
      </w:tr>
      <w:tr w:rsidR="003C1AC8" w:rsidRPr="00C0005C" w14:paraId="74955E38" w14:textId="77777777" w:rsidTr="00AE7E93">
        <w:trPr>
          <w:cantSplit/>
        </w:trPr>
        <w:tc>
          <w:tcPr>
            <w:tcW w:w="2810" w:type="dxa"/>
            <w:shd w:val="clear" w:color="auto" w:fill="auto"/>
          </w:tcPr>
          <w:p w14:paraId="1F8DDA9B" w14:textId="77777777" w:rsidR="003C1AC8" w:rsidRPr="00FE2AEC" w:rsidRDefault="003C1AC8" w:rsidP="00AE7E93">
            <w:pPr>
              <w:spacing w:before="40" w:after="40" w:line="276" w:lineRule="auto"/>
              <w:jc w:val="left"/>
              <w:rPr>
                <w:sz w:val="20"/>
                <w:lang w:eastAsia="de-DE" w:bidi="ar-SA"/>
              </w:rPr>
            </w:pPr>
            <w:r w:rsidRPr="00FE2AEC">
              <w:rPr>
                <w:sz w:val="20"/>
                <w:lang w:eastAsia="de-DE" w:bidi="ar-SA"/>
              </w:rPr>
              <w:t>Operational Profile</w:t>
            </w:r>
          </w:p>
        </w:tc>
        <w:tc>
          <w:tcPr>
            <w:tcW w:w="6206" w:type="dxa"/>
            <w:shd w:val="clear" w:color="auto" w:fill="auto"/>
            <w:vAlign w:val="center"/>
          </w:tcPr>
          <w:p w14:paraId="20082C3A" w14:textId="77777777" w:rsidR="003C1AC8" w:rsidRPr="00016407" w:rsidRDefault="003C1AC8" w:rsidP="00AE7E93">
            <w:pPr>
              <w:spacing w:before="40" w:after="40" w:line="276" w:lineRule="auto"/>
              <w:rPr>
                <w:sz w:val="20"/>
                <w:szCs w:val="22"/>
                <w:lang w:eastAsia="de-DE" w:bidi="ar-SA"/>
              </w:rPr>
            </w:pPr>
            <w:r w:rsidRPr="00307BA1">
              <w:rPr>
                <w:sz w:val="20"/>
                <w:szCs w:val="22"/>
                <w:lang w:eastAsia="de-DE" w:bidi="ar-SA"/>
              </w:rPr>
              <w:t>A combination of Operator data and applications to be provisio</w:t>
            </w:r>
            <w:r>
              <w:rPr>
                <w:sz w:val="20"/>
                <w:szCs w:val="22"/>
                <w:lang w:eastAsia="de-DE" w:bidi="ar-SA"/>
              </w:rPr>
              <w:t>ned on an eUICC for the purpose</w:t>
            </w:r>
            <w:r w:rsidRPr="00307BA1">
              <w:rPr>
                <w:sz w:val="20"/>
                <w:szCs w:val="22"/>
                <w:lang w:eastAsia="de-DE" w:bidi="ar-SA"/>
              </w:rPr>
              <w:t xml:space="preserve"> of providing services by the Operator. The Profile SHALL be in support of a Subscription with the relevant Operator and allow connectivity to a mobile network. Applications MAY be included to provide non-telecommunication services.</w:t>
            </w:r>
          </w:p>
        </w:tc>
      </w:tr>
      <w:tr w:rsidR="003C1AC8" w:rsidRPr="00C0005C" w14:paraId="0DAEA7EC" w14:textId="77777777" w:rsidTr="00AE7E93">
        <w:trPr>
          <w:cantSplit/>
        </w:trPr>
        <w:tc>
          <w:tcPr>
            <w:tcW w:w="2810" w:type="dxa"/>
          </w:tcPr>
          <w:p w14:paraId="214C908B" w14:textId="77777777" w:rsidR="003C1AC8" w:rsidRPr="00FE2AEC" w:rsidRDefault="003C1AC8" w:rsidP="00AE7E93">
            <w:pPr>
              <w:spacing w:before="40" w:after="40" w:line="276" w:lineRule="auto"/>
              <w:jc w:val="left"/>
              <w:rPr>
                <w:sz w:val="20"/>
              </w:rPr>
            </w:pPr>
            <w:r w:rsidRPr="00FE2AEC">
              <w:rPr>
                <w:sz w:val="20"/>
              </w:rPr>
              <w:t>Operator</w:t>
            </w:r>
          </w:p>
        </w:tc>
        <w:tc>
          <w:tcPr>
            <w:tcW w:w="6206" w:type="dxa"/>
            <w:vAlign w:val="center"/>
          </w:tcPr>
          <w:p w14:paraId="1151E443" w14:textId="77777777" w:rsidR="003C1AC8" w:rsidRPr="00B97097" w:rsidRDefault="003C1AC8" w:rsidP="00AE7E93">
            <w:pPr>
              <w:spacing w:before="40" w:after="40" w:line="276" w:lineRule="auto"/>
              <w:rPr>
                <w:sz w:val="20"/>
                <w:szCs w:val="22"/>
                <w:lang w:eastAsia="de-DE" w:bidi="ar-SA"/>
              </w:rPr>
            </w:pPr>
            <w:r w:rsidRPr="00F7208F">
              <w:rPr>
                <w:sz w:val="20"/>
                <w:szCs w:val="22"/>
                <w:lang w:eastAsia="de-DE" w:bidi="ar-SA"/>
              </w:rPr>
              <w:t>A Mobile Network Operator or Mobile V</w:t>
            </w:r>
            <w:r w:rsidRPr="00B97097">
              <w:rPr>
                <w:sz w:val="20"/>
                <w:szCs w:val="22"/>
                <w:lang w:eastAsia="de-DE" w:bidi="ar-SA"/>
              </w:rPr>
              <w:t xml:space="preserve">irtual </w:t>
            </w:r>
            <w:r w:rsidRPr="00F7208F">
              <w:rPr>
                <w:sz w:val="20"/>
                <w:szCs w:val="22"/>
                <w:lang w:eastAsia="de-DE" w:bidi="ar-SA"/>
              </w:rPr>
              <w:t>Network O</w:t>
            </w:r>
            <w:r w:rsidRPr="00B97097">
              <w:rPr>
                <w:sz w:val="20"/>
                <w:szCs w:val="22"/>
                <w:lang w:eastAsia="de-DE" w:bidi="ar-SA"/>
              </w:rPr>
              <w:t>perator; a company providing wireless</w:t>
            </w:r>
            <w:r>
              <w:rPr>
                <w:sz w:val="20"/>
                <w:szCs w:val="22"/>
                <w:lang w:eastAsia="de-DE" w:bidi="ar-SA"/>
              </w:rPr>
              <w:t xml:space="preserve"> cellular</w:t>
            </w:r>
            <w:r w:rsidRPr="00B97097">
              <w:rPr>
                <w:sz w:val="20"/>
                <w:szCs w:val="22"/>
                <w:lang w:eastAsia="de-DE" w:bidi="ar-SA"/>
              </w:rPr>
              <w:t xml:space="preserve"> network services.</w:t>
            </w:r>
          </w:p>
        </w:tc>
      </w:tr>
      <w:tr w:rsidR="003C1AC8" w:rsidRPr="00C0005C" w14:paraId="44B4C880" w14:textId="77777777" w:rsidTr="00AE7E93">
        <w:trPr>
          <w:cantSplit/>
        </w:trPr>
        <w:tc>
          <w:tcPr>
            <w:tcW w:w="2810" w:type="dxa"/>
          </w:tcPr>
          <w:p w14:paraId="006CCA73"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Operator Credentials</w:t>
            </w:r>
          </w:p>
        </w:tc>
        <w:tc>
          <w:tcPr>
            <w:tcW w:w="6206" w:type="dxa"/>
            <w:vAlign w:val="center"/>
          </w:tcPr>
          <w:p w14:paraId="689F5CB7" w14:textId="77777777" w:rsidR="003C1AC8" w:rsidRPr="00B97097" w:rsidRDefault="003C1AC8" w:rsidP="00AE7E93">
            <w:pPr>
              <w:spacing w:before="40" w:after="40" w:line="276" w:lineRule="auto"/>
              <w:rPr>
                <w:sz w:val="20"/>
                <w:szCs w:val="22"/>
                <w:lang w:eastAsia="de-DE" w:bidi="ar-SA"/>
              </w:rPr>
            </w:pPr>
            <w:r>
              <w:rPr>
                <w:sz w:val="20"/>
                <w:szCs w:val="22"/>
                <w:lang w:eastAsia="de-DE" w:bidi="ar-SA"/>
              </w:rPr>
              <w:t>A s</w:t>
            </w:r>
            <w:r w:rsidRPr="00B97097">
              <w:rPr>
                <w:sz w:val="20"/>
                <w:szCs w:val="22"/>
                <w:lang w:eastAsia="de-DE" w:bidi="ar-SA"/>
              </w:rPr>
              <w:t xml:space="preserve">et of credentials owned by </w:t>
            </w:r>
            <w:r>
              <w:rPr>
                <w:sz w:val="20"/>
                <w:szCs w:val="22"/>
                <w:lang w:eastAsia="de-DE" w:bidi="ar-SA"/>
              </w:rPr>
              <w:t>the</w:t>
            </w:r>
            <w:r w:rsidRPr="00B97097">
              <w:rPr>
                <w:sz w:val="20"/>
                <w:szCs w:val="22"/>
                <w:lang w:eastAsia="de-DE" w:bidi="ar-SA"/>
              </w:rPr>
              <w:t xml:space="preserve"> Operator, including Network Access Credentials, OTA Keys for </w:t>
            </w:r>
            <w:r>
              <w:rPr>
                <w:sz w:val="20"/>
                <w:szCs w:val="22"/>
                <w:lang w:eastAsia="de-DE" w:bidi="ar-SA"/>
              </w:rPr>
              <w:t>R</w:t>
            </w:r>
            <w:r w:rsidRPr="00B97097">
              <w:rPr>
                <w:sz w:val="20"/>
                <w:szCs w:val="22"/>
                <w:lang w:eastAsia="de-DE" w:bidi="ar-SA"/>
              </w:rPr>
              <w:t xml:space="preserve">emote </w:t>
            </w:r>
            <w:r>
              <w:rPr>
                <w:sz w:val="20"/>
                <w:szCs w:val="22"/>
                <w:lang w:eastAsia="de-DE" w:bidi="ar-SA"/>
              </w:rPr>
              <w:t>File/Application</w:t>
            </w:r>
            <w:r w:rsidRPr="00B97097">
              <w:rPr>
                <w:sz w:val="20"/>
                <w:szCs w:val="22"/>
                <w:lang w:eastAsia="de-DE" w:bidi="ar-SA"/>
              </w:rPr>
              <w:t xml:space="preserve"> </w:t>
            </w:r>
            <w:r>
              <w:rPr>
                <w:sz w:val="20"/>
                <w:szCs w:val="22"/>
                <w:lang w:eastAsia="de-DE" w:bidi="ar-SA"/>
              </w:rPr>
              <w:t>m</w:t>
            </w:r>
            <w:r w:rsidRPr="00B97097">
              <w:rPr>
                <w:sz w:val="20"/>
                <w:szCs w:val="22"/>
                <w:lang w:eastAsia="de-DE" w:bidi="ar-SA"/>
              </w:rPr>
              <w:t>anagement</w:t>
            </w:r>
            <w:r>
              <w:rPr>
                <w:sz w:val="20"/>
                <w:szCs w:val="22"/>
                <w:lang w:eastAsia="de-DE" w:bidi="ar-SA"/>
              </w:rPr>
              <w:t>,</w:t>
            </w:r>
            <w:r w:rsidRPr="00B97097">
              <w:rPr>
                <w:sz w:val="20"/>
                <w:szCs w:val="22"/>
                <w:lang w:eastAsia="de-DE" w:bidi="ar-SA"/>
              </w:rPr>
              <w:t xml:space="preserve"> and authentication algorithm parameters. </w:t>
            </w:r>
          </w:p>
        </w:tc>
      </w:tr>
      <w:tr w:rsidR="003C1AC8" w:rsidRPr="00C0005C" w14:paraId="62ECCC7D" w14:textId="77777777" w:rsidTr="00AE7E93">
        <w:trPr>
          <w:cantSplit/>
        </w:trPr>
        <w:tc>
          <w:tcPr>
            <w:tcW w:w="2810" w:type="dxa"/>
          </w:tcPr>
          <w:p w14:paraId="667CAAA4"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OTA Keys</w:t>
            </w:r>
          </w:p>
        </w:tc>
        <w:tc>
          <w:tcPr>
            <w:tcW w:w="6206" w:type="dxa"/>
            <w:vAlign w:val="center"/>
          </w:tcPr>
          <w:p w14:paraId="57AB551B"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The credentials included in the Profile used in conjunction with OTA Platforms.</w:t>
            </w:r>
          </w:p>
        </w:tc>
      </w:tr>
      <w:tr w:rsidR="003C1AC8" w:rsidRPr="00C0005C" w14:paraId="44113CA8" w14:textId="77777777" w:rsidTr="00AE7E93">
        <w:trPr>
          <w:cantSplit/>
        </w:trPr>
        <w:tc>
          <w:tcPr>
            <w:tcW w:w="2810" w:type="dxa"/>
          </w:tcPr>
          <w:p w14:paraId="316DD5E4"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lastRenderedPageBreak/>
              <w:t>OTA Platform</w:t>
            </w:r>
          </w:p>
        </w:tc>
        <w:tc>
          <w:tcPr>
            <w:tcW w:w="6206" w:type="dxa"/>
            <w:vAlign w:val="center"/>
          </w:tcPr>
          <w:p w14:paraId="5DB356AE"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A platform used by an Operator for</w:t>
            </w:r>
            <w:r>
              <w:rPr>
                <w:sz w:val="20"/>
                <w:szCs w:val="22"/>
                <w:lang w:eastAsia="de-DE" w:bidi="ar-SA"/>
              </w:rPr>
              <w:t xml:space="preserve"> the</w:t>
            </w:r>
            <w:r w:rsidRPr="00B97097">
              <w:rPr>
                <w:sz w:val="20"/>
                <w:szCs w:val="22"/>
                <w:lang w:eastAsia="de-DE" w:bidi="ar-SA"/>
              </w:rPr>
              <w:t xml:space="preserve"> </w:t>
            </w:r>
            <w:r>
              <w:rPr>
                <w:sz w:val="20"/>
                <w:szCs w:val="22"/>
                <w:lang w:eastAsia="de-DE" w:bidi="ar-SA"/>
              </w:rPr>
              <w:t>R</w:t>
            </w:r>
            <w:r w:rsidRPr="00B97097">
              <w:rPr>
                <w:sz w:val="20"/>
                <w:szCs w:val="22"/>
                <w:lang w:eastAsia="de-DE" w:bidi="ar-SA"/>
              </w:rPr>
              <w:t xml:space="preserve">emote </w:t>
            </w:r>
            <w:r>
              <w:rPr>
                <w:sz w:val="20"/>
                <w:szCs w:val="22"/>
                <w:lang w:eastAsia="de-DE" w:bidi="ar-SA"/>
              </w:rPr>
              <w:t xml:space="preserve">File/Application </w:t>
            </w:r>
            <w:r w:rsidRPr="00B97097">
              <w:rPr>
                <w:sz w:val="20"/>
                <w:szCs w:val="22"/>
                <w:lang w:eastAsia="de-DE" w:bidi="ar-SA"/>
              </w:rPr>
              <w:t>management o</w:t>
            </w:r>
            <w:r>
              <w:rPr>
                <w:sz w:val="20"/>
                <w:szCs w:val="22"/>
                <w:lang w:eastAsia="de-DE" w:bidi="ar-SA"/>
              </w:rPr>
              <w:t>f</w:t>
            </w:r>
            <w:r w:rsidRPr="00B97097">
              <w:rPr>
                <w:sz w:val="20"/>
                <w:szCs w:val="22"/>
                <w:lang w:eastAsia="de-DE" w:bidi="ar-SA"/>
              </w:rPr>
              <w:t xml:space="preserve"> </w:t>
            </w:r>
            <w:r>
              <w:rPr>
                <w:sz w:val="20"/>
                <w:szCs w:val="22"/>
                <w:lang w:eastAsia="de-DE" w:bidi="ar-SA"/>
              </w:rPr>
              <w:t>e</w:t>
            </w:r>
            <w:r w:rsidRPr="00B97097">
              <w:rPr>
                <w:sz w:val="20"/>
                <w:szCs w:val="22"/>
                <w:lang w:eastAsia="de-DE" w:bidi="ar-SA"/>
              </w:rPr>
              <w:t>nabled Profiles on eUICCs</w:t>
            </w:r>
            <w:r>
              <w:rPr>
                <w:sz w:val="20"/>
                <w:szCs w:val="22"/>
                <w:lang w:eastAsia="de-DE" w:bidi="ar-SA"/>
              </w:rPr>
              <w:t>.</w:t>
            </w:r>
          </w:p>
        </w:tc>
      </w:tr>
      <w:tr w:rsidR="003C1AC8" w:rsidRPr="00C0005C" w14:paraId="32E9DA81" w14:textId="77777777" w:rsidTr="00AE7E93">
        <w:trPr>
          <w:cantSplit/>
        </w:trPr>
        <w:tc>
          <w:tcPr>
            <w:tcW w:w="2810" w:type="dxa"/>
          </w:tcPr>
          <w:p w14:paraId="6450E500"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Policy Enforcement</w:t>
            </w:r>
          </w:p>
        </w:tc>
        <w:tc>
          <w:tcPr>
            <w:tcW w:w="6206" w:type="dxa"/>
            <w:vAlign w:val="center"/>
          </w:tcPr>
          <w:p w14:paraId="0E6E2764" w14:textId="77777777" w:rsidR="003C1AC8" w:rsidRPr="00F114E7" w:rsidRDefault="003C1AC8" w:rsidP="00AE7E93">
            <w:pPr>
              <w:spacing w:before="40" w:after="40" w:line="276" w:lineRule="auto"/>
              <w:rPr>
                <w:sz w:val="20"/>
                <w:szCs w:val="22"/>
                <w:lang w:eastAsia="de-DE" w:bidi="ar-SA"/>
              </w:rPr>
            </w:pPr>
            <w:r w:rsidRPr="00F114E7">
              <w:rPr>
                <w:sz w:val="20"/>
                <w:szCs w:val="22"/>
                <w:lang w:eastAsia="de-DE" w:bidi="ar-SA"/>
              </w:rPr>
              <w:t xml:space="preserve">A function that executes Policy Rules to implement a </w:t>
            </w:r>
            <w:r>
              <w:rPr>
                <w:sz w:val="20"/>
                <w:szCs w:val="22"/>
                <w:lang w:eastAsia="de-DE" w:bidi="ar-SA"/>
              </w:rPr>
              <w:t>p</w:t>
            </w:r>
            <w:r w:rsidRPr="00F114E7">
              <w:rPr>
                <w:sz w:val="20"/>
                <w:szCs w:val="22"/>
                <w:lang w:eastAsia="de-DE" w:bidi="ar-SA"/>
              </w:rPr>
              <w:t>olicy.</w:t>
            </w:r>
          </w:p>
        </w:tc>
      </w:tr>
      <w:tr w:rsidR="003C1AC8" w:rsidRPr="00C0005C" w14:paraId="7A4830CF" w14:textId="77777777" w:rsidTr="00AE7E93">
        <w:trPr>
          <w:cantSplit/>
        </w:trPr>
        <w:tc>
          <w:tcPr>
            <w:tcW w:w="2810" w:type="dxa"/>
          </w:tcPr>
          <w:p w14:paraId="50706306"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Policy Rule</w:t>
            </w:r>
          </w:p>
        </w:tc>
        <w:tc>
          <w:tcPr>
            <w:tcW w:w="6206" w:type="dxa"/>
            <w:vAlign w:val="center"/>
          </w:tcPr>
          <w:p w14:paraId="0293C70F" w14:textId="77777777" w:rsidR="003C1AC8" w:rsidRPr="003901E7" w:rsidRDefault="003C1AC8" w:rsidP="00AE7E93">
            <w:pPr>
              <w:spacing w:before="40" w:after="40" w:line="276" w:lineRule="auto"/>
              <w:rPr>
                <w:sz w:val="20"/>
                <w:szCs w:val="22"/>
                <w:lang w:eastAsia="de-DE" w:bidi="ar-SA"/>
              </w:rPr>
            </w:pPr>
            <w:r w:rsidRPr="003901E7">
              <w:rPr>
                <w:sz w:val="20"/>
                <w:szCs w:val="22"/>
                <w:lang w:eastAsia="de-DE" w:bidi="ar-SA"/>
              </w:rPr>
              <w:t xml:space="preserve">Defines the atomic action of a </w:t>
            </w:r>
            <w:r>
              <w:rPr>
                <w:sz w:val="20"/>
                <w:szCs w:val="22"/>
                <w:lang w:eastAsia="de-DE" w:bidi="ar-SA"/>
              </w:rPr>
              <w:t>p</w:t>
            </w:r>
            <w:r w:rsidRPr="003901E7">
              <w:rPr>
                <w:sz w:val="20"/>
                <w:szCs w:val="22"/>
                <w:lang w:eastAsia="de-DE" w:bidi="ar-SA"/>
              </w:rPr>
              <w:t>olicy and the conditions under which it is executed.</w:t>
            </w:r>
          </w:p>
        </w:tc>
      </w:tr>
      <w:tr w:rsidR="003C1AC8" w:rsidRPr="00C0005C" w14:paraId="12963E0C" w14:textId="77777777" w:rsidTr="00AE7E93">
        <w:trPr>
          <w:cantSplit/>
        </w:trPr>
        <w:tc>
          <w:tcPr>
            <w:tcW w:w="2810" w:type="dxa"/>
          </w:tcPr>
          <w:p w14:paraId="3E857567" w14:textId="77777777" w:rsidR="003C1AC8" w:rsidRPr="00FE2AEC" w:rsidRDefault="003C1AC8" w:rsidP="00AE7E93">
            <w:pPr>
              <w:spacing w:before="40" w:after="40" w:line="276" w:lineRule="auto"/>
              <w:jc w:val="left"/>
              <w:rPr>
                <w:sz w:val="20"/>
                <w:szCs w:val="22"/>
                <w:highlight w:val="yellow"/>
                <w:lang w:eastAsia="de-DE" w:bidi="ar-SA"/>
              </w:rPr>
            </w:pPr>
            <w:r w:rsidRPr="00FE2AEC">
              <w:rPr>
                <w:sz w:val="20"/>
                <w:szCs w:val="22"/>
                <w:lang w:eastAsia="de-DE" w:bidi="ar-SA"/>
              </w:rPr>
              <w:t>Primary Device</w:t>
            </w:r>
          </w:p>
        </w:tc>
        <w:tc>
          <w:tcPr>
            <w:tcW w:w="6206" w:type="dxa"/>
            <w:vAlign w:val="center"/>
          </w:tcPr>
          <w:p w14:paraId="20F5D918" w14:textId="77777777" w:rsidR="003C1AC8" w:rsidRPr="0053311B" w:rsidRDefault="003C1AC8" w:rsidP="00AE7E93">
            <w:pPr>
              <w:spacing w:before="40" w:after="40" w:line="276" w:lineRule="auto"/>
              <w:rPr>
                <w:sz w:val="20"/>
                <w:szCs w:val="22"/>
                <w:highlight w:val="yellow"/>
                <w:lang w:eastAsia="de-DE" w:bidi="ar-SA"/>
              </w:rPr>
            </w:pPr>
            <w:r w:rsidRPr="007644E8">
              <w:rPr>
                <w:sz w:val="20"/>
                <w:lang w:eastAsia="de-DE"/>
              </w:rPr>
              <w:t xml:space="preserve">A Device </w:t>
            </w:r>
            <w:r>
              <w:rPr>
                <w:sz w:val="20"/>
                <w:lang w:eastAsia="de-DE"/>
              </w:rPr>
              <w:t xml:space="preserve">that can be used </w:t>
            </w:r>
            <w:r w:rsidRPr="007644E8">
              <w:rPr>
                <w:sz w:val="20"/>
                <w:lang w:eastAsia="de-DE"/>
              </w:rPr>
              <w:t xml:space="preserve">to provide </w:t>
            </w:r>
            <w:r>
              <w:rPr>
                <w:sz w:val="20"/>
                <w:lang w:eastAsia="de-DE"/>
              </w:rPr>
              <w:t xml:space="preserve">some capabilities to </w:t>
            </w:r>
            <w:r w:rsidRPr="007644E8">
              <w:rPr>
                <w:sz w:val="20"/>
                <w:lang w:eastAsia="de-DE"/>
              </w:rPr>
              <w:t>a Companion Device</w:t>
            </w:r>
            <w:r>
              <w:rPr>
                <w:sz w:val="20"/>
                <w:lang w:eastAsia="de-DE"/>
              </w:rPr>
              <w:t xml:space="preserve"> for the purpose of Remote SIM Provisioning.</w:t>
            </w:r>
          </w:p>
        </w:tc>
      </w:tr>
      <w:tr w:rsidR="003C1AC8" w:rsidRPr="00C0005C" w14:paraId="27058FA5" w14:textId="77777777" w:rsidTr="00AE7E93">
        <w:trPr>
          <w:cantSplit/>
        </w:trPr>
        <w:tc>
          <w:tcPr>
            <w:tcW w:w="2810" w:type="dxa"/>
          </w:tcPr>
          <w:p w14:paraId="28D6FB0C" w14:textId="77777777" w:rsidR="003C1AC8" w:rsidRPr="00FE2AEC" w:rsidRDefault="003C1AC8" w:rsidP="00AE7E93">
            <w:pPr>
              <w:spacing w:before="40" w:after="40" w:line="276" w:lineRule="auto"/>
              <w:jc w:val="left"/>
              <w:rPr>
                <w:sz w:val="20"/>
                <w:szCs w:val="22"/>
                <w:highlight w:val="yellow"/>
                <w:lang w:eastAsia="de-DE" w:bidi="ar-SA"/>
              </w:rPr>
            </w:pPr>
            <w:r w:rsidRPr="00FE2AEC">
              <w:rPr>
                <w:sz w:val="20"/>
                <w:szCs w:val="22"/>
                <w:lang w:eastAsia="de-DE" w:bidi="ar-SA"/>
              </w:rPr>
              <w:t>Profile</w:t>
            </w:r>
          </w:p>
        </w:tc>
        <w:tc>
          <w:tcPr>
            <w:tcW w:w="6206" w:type="dxa"/>
            <w:vAlign w:val="center"/>
          </w:tcPr>
          <w:p w14:paraId="5A69C709" w14:textId="77777777" w:rsidR="003C1AC8" w:rsidRPr="00F7208F" w:rsidRDefault="003C1AC8" w:rsidP="00AE7E93">
            <w:pPr>
              <w:spacing w:before="40" w:after="40" w:line="276" w:lineRule="auto"/>
              <w:rPr>
                <w:sz w:val="20"/>
                <w:szCs w:val="22"/>
                <w:lang w:eastAsia="de-DE" w:bidi="ar-SA"/>
              </w:rPr>
            </w:pPr>
            <w:r w:rsidRPr="00307BA1">
              <w:rPr>
                <w:sz w:val="20"/>
                <w:lang w:eastAsia="de-DE"/>
              </w:rPr>
              <w:t>A combination of data and applications to be provisioned on an eUICC for the purpose of providing services.</w:t>
            </w:r>
            <w:r>
              <w:rPr>
                <w:color w:val="FF0000"/>
                <w:sz w:val="20"/>
                <w:szCs w:val="22"/>
                <w:lang w:eastAsia="de-DE" w:bidi="ar-SA"/>
              </w:rPr>
              <w:t xml:space="preserve"> </w:t>
            </w:r>
          </w:p>
        </w:tc>
      </w:tr>
      <w:tr w:rsidR="003C1AC8" w:rsidRPr="00C0005C" w14:paraId="28A3E199" w14:textId="77777777" w:rsidTr="00AE7E93">
        <w:trPr>
          <w:cantSplit/>
        </w:trPr>
        <w:tc>
          <w:tcPr>
            <w:tcW w:w="2810" w:type="dxa"/>
          </w:tcPr>
          <w:p w14:paraId="1B646B96"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Profile Description</w:t>
            </w:r>
          </w:p>
        </w:tc>
        <w:tc>
          <w:tcPr>
            <w:tcW w:w="6206" w:type="dxa"/>
            <w:vAlign w:val="center"/>
          </w:tcPr>
          <w:p w14:paraId="76800745" w14:textId="77777777" w:rsidR="003C1AC8" w:rsidRPr="00F7208F" w:rsidRDefault="003C1AC8" w:rsidP="00AE7E93">
            <w:pPr>
              <w:spacing w:before="40" w:after="40" w:line="276" w:lineRule="auto"/>
              <w:rPr>
                <w:sz w:val="20"/>
                <w:szCs w:val="22"/>
                <w:lang w:eastAsia="de-DE" w:bidi="ar-SA"/>
              </w:rPr>
            </w:pPr>
            <w:r>
              <w:rPr>
                <w:sz w:val="20"/>
                <w:szCs w:val="22"/>
                <w:lang w:eastAsia="de-DE" w:bidi="ar-SA"/>
              </w:rPr>
              <w:t>The d</w:t>
            </w:r>
            <w:r w:rsidRPr="002A4747">
              <w:rPr>
                <w:sz w:val="20"/>
                <w:szCs w:val="22"/>
                <w:lang w:eastAsia="de-DE" w:bidi="ar-SA"/>
              </w:rPr>
              <w:t xml:space="preserve">escription of a Profile in a format specific to the Operator; </w:t>
            </w:r>
            <w:r>
              <w:rPr>
                <w:sz w:val="20"/>
                <w:szCs w:val="22"/>
                <w:lang w:eastAsia="de-DE" w:bidi="ar-SA"/>
              </w:rPr>
              <w:t>e</w:t>
            </w:r>
            <w:r w:rsidRPr="002A4747">
              <w:rPr>
                <w:sz w:val="20"/>
                <w:szCs w:val="22"/>
                <w:lang w:eastAsia="de-DE" w:bidi="ar-SA"/>
              </w:rPr>
              <w:t xml:space="preserve">xample formats </w:t>
            </w:r>
            <w:r>
              <w:rPr>
                <w:sz w:val="20"/>
                <w:szCs w:val="22"/>
                <w:lang w:eastAsia="de-DE" w:bidi="ar-SA"/>
              </w:rPr>
              <w:t xml:space="preserve">could be an </w:t>
            </w:r>
            <w:r w:rsidRPr="002A4747">
              <w:rPr>
                <w:sz w:val="20"/>
                <w:szCs w:val="22"/>
                <w:lang w:eastAsia="de-DE" w:bidi="ar-SA"/>
              </w:rPr>
              <w:t>Excel table, xml format</w:t>
            </w:r>
            <w:r>
              <w:rPr>
                <w:sz w:val="20"/>
                <w:szCs w:val="22"/>
                <w:lang w:eastAsia="de-DE" w:bidi="ar-SA"/>
              </w:rPr>
              <w:t>, or</w:t>
            </w:r>
            <w:r w:rsidRPr="002A4747">
              <w:rPr>
                <w:sz w:val="20"/>
                <w:szCs w:val="22"/>
                <w:lang w:eastAsia="de-DE" w:bidi="ar-SA"/>
              </w:rPr>
              <w:t xml:space="preserve"> plain text.</w:t>
            </w:r>
          </w:p>
        </w:tc>
      </w:tr>
      <w:tr w:rsidR="003C1AC8" w:rsidRPr="00C0005C" w14:paraId="23E390E8" w14:textId="77777777" w:rsidTr="00AE7E93">
        <w:trPr>
          <w:cantSplit/>
        </w:trPr>
        <w:tc>
          <w:tcPr>
            <w:tcW w:w="2810" w:type="dxa"/>
          </w:tcPr>
          <w:p w14:paraId="3212640E"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Profile Management</w:t>
            </w:r>
          </w:p>
        </w:tc>
        <w:tc>
          <w:tcPr>
            <w:tcW w:w="6206" w:type="dxa"/>
            <w:vAlign w:val="center"/>
          </w:tcPr>
          <w:p w14:paraId="06952CC7" w14:textId="77777777" w:rsidR="003C1AC8" w:rsidRPr="006D1276" w:rsidRDefault="003C1AC8" w:rsidP="00AE7E93">
            <w:pPr>
              <w:spacing w:before="40" w:after="40" w:line="276" w:lineRule="auto"/>
              <w:rPr>
                <w:sz w:val="20"/>
                <w:szCs w:val="22"/>
                <w:lang w:eastAsia="de-DE" w:bidi="ar-SA"/>
              </w:rPr>
            </w:pPr>
            <w:r w:rsidRPr="006D1276">
              <w:rPr>
                <w:sz w:val="20"/>
                <w:szCs w:val="22"/>
                <w:lang w:eastAsia="de-DE" w:bidi="ar-SA"/>
              </w:rPr>
              <w:t>A combination of local and remote management operations (enable Profile, disable Profile, delete Profile, and query Profile Metadata)</w:t>
            </w:r>
          </w:p>
        </w:tc>
      </w:tr>
      <w:tr w:rsidR="003C1AC8" w:rsidRPr="00C0005C" w14:paraId="1296F57C" w14:textId="77777777" w:rsidTr="00AE7E93">
        <w:trPr>
          <w:cantSplit/>
        </w:trPr>
        <w:tc>
          <w:tcPr>
            <w:tcW w:w="2810" w:type="dxa"/>
          </w:tcPr>
          <w:p w14:paraId="6C3ADA1D" w14:textId="77777777" w:rsidR="003C1AC8" w:rsidRPr="00FE2AEC" w:rsidRDefault="003C1AC8" w:rsidP="00AE7E93">
            <w:pPr>
              <w:spacing w:before="40" w:after="40" w:line="276" w:lineRule="auto"/>
              <w:jc w:val="left"/>
              <w:rPr>
                <w:sz w:val="20"/>
                <w:szCs w:val="22"/>
                <w:lang w:eastAsia="de-DE" w:bidi="ar-SA"/>
              </w:rPr>
            </w:pPr>
            <w:r>
              <w:rPr>
                <w:sz w:val="20"/>
                <w:szCs w:val="22"/>
                <w:lang w:eastAsia="de-DE" w:bidi="ar-SA"/>
              </w:rPr>
              <w:t xml:space="preserve">Profile </w:t>
            </w:r>
            <w:r w:rsidRPr="00FE2AEC">
              <w:rPr>
                <w:sz w:val="20"/>
                <w:szCs w:val="22"/>
                <w:lang w:eastAsia="de-DE" w:bidi="ar-SA"/>
              </w:rPr>
              <w:t>Metadata</w:t>
            </w:r>
          </w:p>
        </w:tc>
        <w:tc>
          <w:tcPr>
            <w:tcW w:w="6206" w:type="dxa"/>
            <w:vAlign w:val="center"/>
          </w:tcPr>
          <w:p w14:paraId="28CE6F77" w14:textId="77777777" w:rsidR="003C1AC8" w:rsidRPr="006D1276" w:rsidRDefault="003C1AC8" w:rsidP="00AE7E93">
            <w:pPr>
              <w:spacing w:before="40" w:after="40" w:line="276" w:lineRule="auto"/>
              <w:rPr>
                <w:sz w:val="20"/>
                <w:szCs w:val="22"/>
                <w:lang w:eastAsia="de-DE" w:bidi="ar-SA"/>
              </w:rPr>
            </w:pPr>
            <w:r>
              <w:rPr>
                <w:sz w:val="20"/>
                <w:szCs w:val="22"/>
                <w:lang w:eastAsia="de-DE" w:bidi="ar-SA"/>
              </w:rPr>
              <w:t>Information pertaining to a Profile used for the purpose of Local Profile Management.</w:t>
            </w:r>
          </w:p>
        </w:tc>
      </w:tr>
      <w:tr w:rsidR="003C1AC8" w:rsidRPr="00C0005C" w14:paraId="0F7FB3E4" w14:textId="77777777" w:rsidTr="00AE7E93">
        <w:trPr>
          <w:cantSplit/>
        </w:trPr>
        <w:tc>
          <w:tcPr>
            <w:tcW w:w="2810" w:type="dxa"/>
          </w:tcPr>
          <w:p w14:paraId="445453F0"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Profile Owner</w:t>
            </w:r>
          </w:p>
        </w:tc>
        <w:tc>
          <w:tcPr>
            <w:tcW w:w="6206" w:type="dxa"/>
            <w:vAlign w:val="center"/>
          </w:tcPr>
          <w:p w14:paraId="7224F95F" w14:textId="77777777" w:rsidR="003C1AC8" w:rsidRPr="002171B8" w:rsidRDefault="003C1AC8" w:rsidP="00AE7E93">
            <w:pPr>
              <w:spacing w:before="40" w:after="40" w:line="276" w:lineRule="auto"/>
              <w:rPr>
                <w:sz w:val="20"/>
                <w:szCs w:val="22"/>
                <w:lang w:eastAsia="de-DE" w:bidi="ar-SA"/>
              </w:rPr>
            </w:pPr>
            <w:r w:rsidRPr="00A213D7">
              <w:rPr>
                <w:sz w:val="20"/>
                <w:szCs w:val="22"/>
                <w:lang w:eastAsia="de-DE" w:bidi="ar-SA"/>
              </w:rPr>
              <w:t>The entity that controls the operations that can be performed upon its Profile. With the exception of Test Profile, this is always an Operator.</w:t>
            </w:r>
          </w:p>
        </w:tc>
      </w:tr>
      <w:tr w:rsidR="003C1AC8" w14:paraId="53FCC20E" w14:textId="77777777" w:rsidTr="00AE7E93">
        <w:trPr>
          <w:cantSplit/>
        </w:trPr>
        <w:tc>
          <w:tcPr>
            <w:tcW w:w="2810" w:type="dxa"/>
            <w:tcBorders>
              <w:top w:val="single" w:sz="4" w:space="0" w:color="auto"/>
              <w:left w:val="single" w:sz="4" w:space="0" w:color="auto"/>
              <w:bottom w:val="single" w:sz="4" w:space="0" w:color="auto"/>
              <w:right w:val="single" w:sz="4" w:space="0" w:color="auto"/>
            </w:tcBorders>
            <w:hideMark/>
          </w:tcPr>
          <w:p w14:paraId="3124E767"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Profile Package</w:t>
            </w:r>
          </w:p>
        </w:tc>
        <w:tc>
          <w:tcPr>
            <w:tcW w:w="6206" w:type="dxa"/>
            <w:tcBorders>
              <w:top w:val="single" w:sz="4" w:space="0" w:color="auto"/>
              <w:left w:val="single" w:sz="4" w:space="0" w:color="auto"/>
              <w:bottom w:val="single" w:sz="4" w:space="0" w:color="auto"/>
              <w:right w:val="single" w:sz="4" w:space="0" w:color="auto"/>
            </w:tcBorders>
            <w:vAlign w:val="center"/>
          </w:tcPr>
          <w:p w14:paraId="6FCE2F62" w14:textId="77A67F45"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 xml:space="preserve">A </w:t>
            </w:r>
            <w:r>
              <w:rPr>
                <w:sz w:val="20"/>
                <w:szCs w:val="22"/>
                <w:lang w:eastAsia="de-DE" w:bidi="ar-SA"/>
              </w:rPr>
              <w:t>p</w:t>
            </w:r>
            <w:r w:rsidRPr="00B97097">
              <w:rPr>
                <w:sz w:val="20"/>
                <w:szCs w:val="22"/>
                <w:lang w:eastAsia="de-DE" w:bidi="ar-SA"/>
              </w:rPr>
              <w:t xml:space="preserve">ersonalised Profile using an interoperable description format </w:t>
            </w:r>
            <w:r>
              <w:rPr>
                <w:sz w:val="20"/>
                <w:szCs w:val="22"/>
                <w:lang w:eastAsia="de-DE" w:bidi="ar-SA"/>
              </w:rPr>
              <w:t>that</w:t>
            </w:r>
            <w:r w:rsidRPr="00B97097">
              <w:rPr>
                <w:sz w:val="20"/>
                <w:szCs w:val="22"/>
                <w:lang w:eastAsia="de-DE" w:bidi="ar-SA"/>
              </w:rPr>
              <w:t xml:space="preserve"> </w:t>
            </w:r>
            <w:r>
              <w:rPr>
                <w:sz w:val="20"/>
                <w:szCs w:val="22"/>
                <w:lang w:eastAsia="de-DE" w:bidi="ar-SA"/>
              </w:rPr>
              <w:t xml:space="preserve">is </w:t>
            </w:r>
            <w:r w:rsidRPr="00B97097">
              <w:rPr>
                <w:sz w:val="20"/>
                <w:szCs w:val="22"/>
                <w:lang w:eastAsia="de-DE" w:bidi="ar-SA"/>
              </w:rPr>
              <w:t xml:space="preserve">transmitted to an eUICC to load and install a Profile </w:t>
            </w:r>
            <w:r>
              <w:rPr>
                <w:sz w:val="20"/>
                <w:szCs w:val="22"/>
                <w:lang w:eastAsia="de-DE" w:bidi="ar-SA"/>
              </w:rPr>
              <w:fldChar w:fldCharType="begin"/>
            </w:r>
            <w:r>
              <w:rPr>
                <w:sz w:val="20"/>
                <w:szCs w:val="22"/>
                <w:lang w:eastAsia="de-DE" w:bidi="ar-SA"/>
              </w:rPr>
              <w:instrText xml:space="preserve"> REF SIMAPP \h  \* MERGEFORMAT </w:instrText>
            </w:r>
            <w:r>
              <w:rPr>
                <w:sz w:val="20"/>
                <w:szCs w:val="22"/>
                <w:lang w:eastAsia="de-DE" w:bidi="ar-SA"/>
              </w:rPr>
            </w:r>
            <w:r>
              <w:rPr>
                <w:sz w:val="20"/>
                <w:szCs w:val="22"/>
                <w:lang w:eastAsia="de-DE" w:bidi="ar-SA"/>
              </w:rPr>
              <w:fldChar w:fldCharType="separate"/>
            </w:r>
            <w:r w:rsidR="00E46B0B" w:rsidRPr="00E46B0B">
              <w:rPr>
                <w:sz w:val="20"/>
                <w:szCs w:val="22"/>
                <w:lang w:eastAsia="de-DE" w:bidi="ar-SA"/>
              </w:rPr>
              <w:t>[5]</w:t>
            </w:r>
            <w:r>
              <w:rPr>
                <w:sz w:val="20"/>
                <w:szCs w:val="22"/>
                <w:lang w:eastAsia="de-DE" w:bidi="ar-SA"/>
              </w:rPr>
              <w:fldChar w:fldCharType="end"/>
            </w:r>
            <w:r>
              <w:rPr>
                <w:sz w:val="20"/>
                <w:szCs w:val="22"/>
                <w:lang w:eastAsia="de-DE" w:bidi="ar-SA"/>
              </w:rPr>
              <w:t>.</w:t>
            </w:r>
          </w:p>
        </w:tc>
      </w:tr>
      <w:tr w:rsidR="003C1AC8" w14:paraId="7763417C" w14:textId="77777777" w:rsidTr="00AE7E93">
        <w:trPr>
          <w:cantSplit/>
        </w:trPr>
        <w:tc>
          <w:tcPr>
            <w:tcW w:w="2810" w:type="dxa"/>
            <w:tcBorders>
              <w:top w:val="single" w:sz="4" w:space="0" w:color="auto"/>
              <w:left w:val="single" w:sz="4" w:space="0" w:color="auto"/>
              <w:bottom w:val="single" w:sz="4" w:space="0" w:color="auto"/>
              <w:right w:val="single" w:sz="4" w:space="0" w:color="auto"/>
            </w:tcBorders>
          </w:tcPr>
          <w:p w14:paraId="22AD6BE1" w14:textId="77777777" w:rsidR="003C1AC8" w:rsidRPr="00FE2AEC" w:rsidRDefault="003C1AC8" w:rsidP="00AE7E93">
            <w:pPr>
              <w:spacing w:before="40" w:after="40" w:line="276" w:lineRule="auto"/>
              <w:jc w:val="left"/>
              <w:rPr>
                <w:sz w:val="20"/>
                <w:szCs w:val="22"/>
                <w:lang w:eastAsia="de-DE" w:bidi="ar-SA"/>
              </w:rPr>
            </w:pPr>
            <w:r w:rsidRPr="00FE2AEC">
              <w:rPr>
                <w:sz w:val="20"/>
              </w:rPr>
              <w:t xml:space="preserve">Profile Policy Enabler </w:t>
            </w:r>
          </w:p>
        </w:tc>
        <w:tc>
          <w:tcPr>
            <w:tcW w:w="6206" w:type="dxa"/>
            <w:tcBorders>
              <w:top w:val="single" w:sz="4" w:space="0" w:color="auto"/>
              <w:left w:val="single" w:sz="4" w:space="0" w:color="auto"/>
              <w:bottom w:val="single" w:sz="4" w:space="0" w:color="auto"/>
              <w:right w:val="single" w:sz="4" w:space="0" w:color="auto"/>
            </w:tcBorders>
            <w:vAlign w:val="center"/>
          </w:tcPr>
          <w:p w14:paraId="72105394" w14:textId="77777777" w:rsidR="003C1AC8" w:rsidRPr="00B97097" w:rsidRDefault="003C1AC8" w:rsidP="00AE7E93">
            <w:pPr>
              <w:spacing w:before="40" w:after="40" w:line="276" w:lineRule="auto"/>
              <w:rPr>
                <w:sz w:val="20"/>
                <w:szCs w:val="22"/>
                <w:lang w:eastAsia="de-DE" w:bidi="ar-SA"/>
              </w:rPr>
            </w:pPr>
            <w:r>
              <w:rPr>
                <w:sz w:val="20"/>
              </w:rPr>
              <w:t xml:space="preserve">The functional element within the Profile management system that interprets and enforces Profile Policy Rules. </w:t>
            </w:r>
          </w:p>
        </w:tc>
      </w:tr>
      <w:tr w:rsidR="003C1AC8" w14:paraId="02AF797D" w14:textId="77777777" w:rsidTr="00AE7E93">
        <w:trPr>
          <w:cantSplit/>
        </w:trPr>
        <w:tc>
          <w:tcPr>
            <w:tcW w:w="2810" w:type="dxa"/>
            <w:tcBorders>
              <w:top w:val="single" w:sz="4" w:space="0" w:color="auto"/>
              <w:left w:val="single" w:sz="4" w:space="0" w:color="auto"/>
              <w:bottom w:val="single" w:sz="4" w:space="0" w:color="auto"/>
              <w:right w:val="single" w:sz="4" w:space="0" w:color="auto"/>
            </w:tcBorders>
          </w:tcPr>
          <w:p w14:paraId="35D42177"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Profile Policy Management</w:t>
            </w:r>
          </w:p>
        </w:tc>
        <w:tc>
          <w:tcPr>
            <w:tcW w:w="6206" w:type="dxa"/>
            <w:tcBorders>
              <w:top w:val="single" w:sz="4" w:space="0" w:color="auto"/>
              <w:left w:val="single" w:sz="4" w:space="0" w:color="auto"/>
              <w:bottom w:val="single" w:sz="4" w:space="0" w:color="auto"/>
              <w:right w:val="single" w:sz="4" w:space="0" w:color="auto"/>
            </w:tcBorders>
            <w:vAlign w:val="center"/>
          </w:tcPr>
          <w:p w14:paraId="2614AFF8" w14:textId="77777777" w:rsidR="003C1AC8" w:rsidRPr="00B97097" w:rsidRDefault="003C1AC8" w:rsidP="00AE7E93">
            <w:pPr>
              <w:spacing w:before="40" w:after="40" w:line="276" w:lineRule="auto"/>
              <w:rPr>
                <w:sz w:val="20"/>
                <w:szCs w:val="22"/>
                <w:lang w:eastAsia="de-DE" w:bidi="ar-SA"/>
              </w:rPr>
            </w:pPr>
            <w:r>
              <w:rPr>
                <w:sz w:val="20"/>
              </w:rPr>
              <w:t>A policy control system that allows the Service Provider to implement, manage and enforce its subscription terms and conditions associated with the installed Profile.</w:t>
            </w:r>
          </w:p>
        </w:tc>
      </w:tr>
      <w:tr w:rsidR="003C1AC8" w14:paraId="1C5BDD96" w14:textId="77777777" w:rsidTr="00AE7E93">
        <w:trPr>
          <w:cantSplit/>
        </w:trPr>
        <w:tc>
          <w:tcPr>
            <w:tcW w:w="2810" w:type="dxa"/>
            <w:tcBorders>
              <w:top w:val="single" w:sz="4" w:space="0" w:color="auto"/>
              <w:left w:val="single" w:sz="4" w:space="0" w:color="auto"/>
              <w:bottom w:val="single" w:sz="4" w:space="0" w:color="auto"/>
              <w:right w:val="single" w:sz="4" w:space="0" w:color="auto"/>
            </w:tcBorders>
          </w:tcPr>
          <w:p w14:paraId="20D47353"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Profile Policy Rule</w:t>
            </w:r>
          </w:p>
        </w:tc>
        <w:tc>
          <w:tcPr>
            <w:tcW w:w="6206" w:type="dxa"/>
            <w:tcBorders>
              <w:top w:val="single" w:sz="4" w:space="0" w:color="auto"/>
              <w:left w:val="single" w:sz="4" w:space="0" w:color="auto"/>
              <w:bottom w:val="single" w:sz="4" w:space="0" w:color="auto"/>
              <w:right w:val="single" w:sz="4" w:space="0" w:color="auto"/>
            </w:tcBorders>
            <w:vAlign w:val="center"/>
          </w:tcPr>
          <w:p w14:paraId="1158F280" w14:textId="77777777" w:rsidR="003C1AC8" w:rsidRDefault="003C1AC8" w:rsidP="00AE7E93">
            <w:pPr>
              <w:spacing w:before="40" w:after="40" w:line="276" w:lineRule="auto"/>
              <w:rPr>
                <w:sz w:val="20"/>
              </w:rPr>
            </w:pPr>
            <w:r>
              <w:rPr>
                <w:sz w:val="20"/>
              </w:rPr>
              <w:t>Defines a qualification for or enforcement of an action to be performed on a Profile when a certain condition occurs.</w:t>
            </w:r>
          </w:p>
        </w:tc>
      </w:tr>
      <w:tr w:rsidR="003C1AC8" w:rsidRPr="00C0005C" w14:paraId="796F2721" w14:textId="77777777" w:rsidTr="00AE7E93">
        <w:trPr>
          <w:cantSplit/>
        </w:trPr>
        <w:tc>
          <w:tcPr>
            <w:tcW w:w="2810" w:type="dxa"/>
          </w:tcPr>
          <w:p w14:paraId="0B50891B"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Protected Profile Package</w:t>
            </w:r>
          </w:p>
        </w:tc>
        <w:tc>
          <w:tcPr>
            <w:tcW w:w="6206" w:type="dxa"/>
            <w:vAlign w:val="center"/>
          </w:tcPr>
          <w:p w14:paraId="2BA87A78"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A Profile Package which has been encrypted for storage but not to a specific eUICC.</w:t>
            </w:r>
          </w:p>
        </w:tc>
      </w:tr>
      <w:tr w:rsidR="003C1AC8" w:rsidRPr="00C0005C" w14:paraId="337937B3" w14:textId="77777777" w:rsidTr="00AE7E93">
        <w:trPr>
          <w:cantSplit/>
        </w:trPr>
        <w:tc>
          <w:tcPr>
            <w:tcW w:w="2810" w:type="dxa"/>
          </w:tcPr>
          <w:p w14:paraId="383D1F84"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Provisioning Profile</w:t>
            </w:r>
          </w:p>
        </w:tc>
        <w:tc>
          <w:tcPr>
            <w:tcW w:w="6206" w:type="dxa"/>
            <w:vAlign w:val="center"/>
          </w:tcPr>
          <w:p w14:paraId="1BEECE9E" w14:textId="77777777" w:rsidR="003C1AC8" w:rsidRPr="00DC59F5" w:rsidRDefault="003C1AC8" w:rsidP="00AE7E93">
            <w:pPr>
              <w:spacing w:before="40" w:after="40" w:line="276" w:lineRule="auto"/>
              <w:rPr>
                <w:sz w:val="20"/>
                <w:szCs w:val="22"/>
                <w:lang w:eastAsia="de-DE" w:bidi="ar-SA"/>
              </w:rPr>
            </w:pPr>
            <w:r w:rsidRPr="00307BA1">
              <w:rPr>
                <w:sz w:val="20"/>
                <w:szCs w:val="22"/>
                <w:lang w:eastAsia="de-DE" w:bidi="ar-SA"/>
              </w:rPr>
              <w:t>A combination of Operator data and applications to be provisioned on an eUICC for the purposes of providing connectivity to a mobile network solely for the purpose of the provisioning of Profiles on the eUICC.</w:t>
            </w:r>
          </w:p>
        </w:tc>
      </w:tr>
      <w:tr w:rsidR="003C1AC8" w:rsidRPr="00C0005C" w14:paraId="6951C034" w14:textId="77777777" w:rsidTr="00AE7E93">
        <w:trPr>
          <w:cantSplit/>
        </w:trPr>
        <w:tc>
          <w:tcPr>
            <w:tcW w:w="2810" w:type="dxa"/>
          </w:tcPr>
          <w:p w14:paraId="4C5A9FA0" w14:textId="77777777" w:rsidR="003C1AC8" w:rsidRPr="00FE2AEC" w:rsidRDefault="003C1AC8" w:rsidP="00AE7E93">
            <w:pPr>
              <w:spacing w:before="40" w:after="40" w:line="276" w:lineRule="auto"/>
              <w:jc w:val="left"/>
              <w:rPr>
                <w:sz w:val="20"/>
              </w:rPr>
            </w:pPr>
            <w:r w:rsidRPr="00BF31FA">
              <w:rPr>
                <w:sz w:val="20"/>
              </w:rPr>
              <w:t>Remote Memory</w:t>
            </w:r>
          </w:p>
        </w:tc>
        <w:tc>
          <w:tcPr>
            <w:tcW w:w="6206" w:type="dxa"/>
            <w:vAlign w:val="center"/>
          </w:tcPr>
          <w:p w14:paraId="4BAA8F8C" w14:textId="77777777" w:rsidR="003C1AC8" w:rsidRPr="00BF31FA" w:rsidRDefault="003C1AC8" w:rsidP="00AE7E93">
            <w:pPr>
              <w:spacing w:before="40" w:after="40" w:line="276" w:lineRule="auto"/>
              <w:rPr>
                <w:sz w:val="20"/>
              </w:rPr>
            </w:pPr>
            <w:r w:rsidRPr="00BF31FA">
              <w:rPr>
                <w:sz w:val="20"/>
              </w:rPr>
              <w:t xml:space="preserve">Volatile or non-volatile memory residing outside of the TRE </w:t>
            </w:r>
          </w:p>
        </w:tc>
      </w:tr>
      <w:tr w:rsidR="003C1AC8" w:rsidRPr="00C0005C" w14:paraId="7B83A5D1" w14:textId="77777777" w:rsidTr="00AE7E93">
        <w:trPr>
          <w:cantSplit/>
        </w:trPr>
        <w:tc>
          <w:tcPr>
            <w:tcW w:w="2810" w:type="dxa"/>
          </w:tcPr>
          <w:p w14:paraId="00477CA3" w14:textId="77777777" w:rsidR="003C1AC8" w:rsidRPr="00FE2AEC" w:rsidRDefault="003C1AC8" w:rsidP="00AE7E93">
            <w:pPr>
              <w:spacing w:before="40" w:after="40" w:line="276" w:lineRule="auto"/>
              <w:jc w:val="left"/>
              <w:rPr>
                <w:sz w:val="20"/>
              </w:rPr>
            </w:pPr>
            <w:r w:rsidRPr="00FE2AEC">
              <w:rPr>
                <w:sz w:val="20"/>
              </w:rPr>
              <w:t>Remote SIM Provisioning</w:t>
            </w:r>
          </w:p>
        </w:tc>
        <w:tc>
          <w:tcPr>
            <w:tcW w:w="6206" w:type="dxa"/>
            <w:vAlign w:val="center"/>
          </w:tcPr>
          <w:p w14:paraId="5185225A" w14:textId="77777777" w:rsidR="003C1AC8" w:rsidRPr="00BF31FA" w:rsidRDefault="003C1AC8" w:rsidP="00AE7E93">
            <w:pPr>
              <w:spacing w:before="40" w:after="40" w:line="276" w:lineRule="auto"/>
              <w:rPr>
                <w:sz w:val="20"/>
              </w:rPr>
            </w:pPr>
            <w:r w:rsidRPr="00BF31FA">
              <w:rPr>
                <w:sz w:val="20"/>
              </w:rPr>
              <w:t>The downloading, installing, enabling, disabling, and deleting of a Profile on an eUICC. </w:t>
            </w:r>
          </w:p>
        </w:tc>
      </w:tr>
      <w:tr w:rsidR="003C1AC8" w:rsidRPr="00C0005C" w14:paraId="6BC73428" w14:textId="77777777" w:rsidTr="00AE7E93">
        <w:trPr>
          <w:cantSplit/>
        </w:trPr>
        <w:tc>
          <w:tcPr>
            <w:tcW w:w="2810" w:type="dxa"/>
          </w:tcPr>
          <w:p w14:paraId="047D4A53" w14:textId="77777777" w:rsidR="003C1AC8" w:rsidRPr="00FE2AEC" w:rsidRDefault="003C1AC8" w:rsidP="00AE7E93">
            <w:pPr>
              <w:spacing w:before="40" w:after="40" w:line="276" w:lineRule="auto"/>
              <w:jc w:val="left"/>
              <w:rPr>
                <w:sz w:val="20"/>
              </w:rPr>
            </w:pPr>
            <w:r w:rsidRPr="00BF31FA">
              <w:rPr>
                <w:sz w:val="20"/>
              </w:rPr>
              <w:t>Replay Attack</w:t>
            </w:r>
          </w:p>
        </w:tc>
        <w:tc>
          <w:tcPr>
            <w:tcW w:w="6206" w:type="dxa"/>
            <w:vAlign w:val="center"/>
          </w:tcPr>
          <w:p w14:paraId="55990E52" w14:textId="77777777" w:rsidR="003C1AC8" w:rsidRPr="00BF31FA" w:rsidRDefault="003C1AC8" w:rsidP="00AE7E93">
            <w:pPr>
              <w:spacing w:before="40" w:after="40" w:line="276" w:lineRule="auto"/>
              <w:rPr>
                <w:sz w:val="20"/>
              </w:rPr>
            </w:pPr>
            <w:r w:rsidRPr="00BF31FA">
              <w:rPr>
                <w:sz w:val="20"/>
              </w:rPr>
              <w:t>An attack based on previously used or outdated data.</w:t>
            </w:r>
          </w:p>
        </w:tc>
      </w:tr>
      <w:tr w:rsidR="003C1AC8" w:rsidRPr="00C0005C" w14:paraId="310A24D1" w14:textId="77777777" w:rsidTr="00AE7E93">
        <w:trPr>
          <w:cantSplit/>
        </w:trPr>
        <w:tc>
          <w:tcPr>
            <w:tcW w:w="2810" w:type="dxa"/>
          </w:tcPr>
          <w:p w14:paraId="5428D09A"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Root Certificate</w:t>
            </w:r>
          </w:p>
        </w:tc>
        <w:tc>
          <w:tcPr>
            <w:tcW w:w="6206" w:type="dxa"/>
            <w:vAlign w:val="center"/>
          </w:tcPr>
          <w:p w14:paraId="3CD77757"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A Certificate used to authenticate other entities within th</w:t>
            </w:r>
            <w:r>
              <w:rPr>
                <w:sz w:val="20"/>
                <w:szCs w:val="22"/>
                <w:lang w:eastAsia="de-DE" w:bidi="ar-SA"/>
              </w:rPr>
              <w:t>e Remote SIM Provisioning</w:t>
            </w:r>
            <w:r w:rsidRPr="00B97097">
              <w:rPr>
                <w:sz w:val="20"/>
                <w:szCs w:val="22"/>
                <w:lang w:eastAsia="de-DE" w:bidi="ar-SA"/>
              </w:rPr>
              <w:t xml:space="preserve"> framework.</w:t>
            </w:r>
          </w:p>
        </w:tc>
      </w:tr>
      <w:tr w:rsidR="003C1AC8" w:rsidRPr="00C0005C" w14:paraId="3B758536" w14:textId="77777777" w:rsidTr="00AE7E93">
        <w:trPr>
          <w:cantSplit/>
        </w:trPr>
        <w:tc>
          <w:tcPr>
            <w:tcW w:w="2810" w:type="dxa"/>
          </w:tcPr>
          <w:p w14:paraId="6D332217"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Root SM-DS</w:t>
            </w:r>
          </w:p>
        </w:tc>
        <w:tc>
          <w:tcPr>
            <w:tcW w:w="6206" w:type="dxa"/>
            <w:vAlign w:val="center"/>
          </w:tcPr>
          <w:p w14:paraId="5DAFC716" w14:textId="77777777" w:rsidR="003C1AC8" w:rsidRPr="00B97097" w:rsidRDefault="003C1AC8" w:rsidP="00AE7E93">
            <w:pPr>
              <w:spacing w:before="40" w:after="40" w:line="276" w:lineRule="auto"/>
              <w:rPr>
                <w:sz w:val="20"/>
                <w:szCs w:val="22"/>
                <w:lang w:eastAsia="de-DE" w:bidi="ar-SA"/>
              </w:rPr>
            </w:pPr>
            <w:r>
              <w:rPr>
                <w:sz w:val="20"/>
                <w:szCs w:val="22"/>
                <w:lang w:eastAsia="de-DE" w:bidi="ar-SA"/>
              </w:rPr>
              <w:t>A globally identified central access point for finding Events from one or more SM-DP+(s).</w:t>
            </w:r>
          </w:p>
        </w:tc>
      </w:tr>
      <w:tr w:rsidR="003C1AC8" w:rsidRPr="00C0005C" w14:paraId="3C430EEA" w14:textId="77777777" w:rsidTr="00AE7E93">
        <w:trPr>
          <w:cantSplit/>
        </w:trPr>
        <w:tc>
          <w:tcPr>
            <w:tcW w:w="2810" w:type="dxa"/>
          </w:tcPr>
          <w:p w14:paraId="268449E0" w14:textId="77777777" w:rsidR="003C1AC8" w:rsidRPr="00FE2AEC" w:rsidRDefault="003C1AC8" w:rsidP="00AE7E93">
            <w:pPr>
              <w:spacing w:before="40" w:after="40" w:line="276" w:lineRule="auto"/>
              <w:jc w:val="left"/>
              <w:rPr>
                <w:sz w:val="20"/>
              </w:rPr>
            </w:pPr>
            <w:r w:rsidRPr="00FE2AEC">
              <w:rPr>
                <w:sz w:val="20"/>
              </w:rPr>
              <w:t>Service Provider</w:t>
            </w:r>
          </w:p>
        </w:tc>
        <w:tc>
          <w:tcPr>
            <w:tcW w:w="6206" w:type="dxa"/>
            <w:vAlign w:val="bottom"/>
          </w:tcPr>
          <w:p w14:paraId="3C12E760" w14:textId="77777777" w:rsidR="003C1AC8" w:rsidRPr="00F7208F" w:rsidRDefault="003C1AC8" w:rsidP="00AE7E93">
            <w:pPr>
              <w:spacing w:before="40" w:after="40" w:line="276" w:lineRule="auto"/>
              <w:rPr>
                <w:sz w:val="20"/>
                <w:szCs w:val="22"/>
                <w:lang w:eastAsia="de-DE" w:bidi="ar-SA"/>
              </w:rPr>
            </w:pPr>
            <w:r w:rsidRPr="00937287">
              <w:rPr>
                <w:sz w:val="20"/>
                <w:szCs w:val="22"/>
                <w:lang w:eastAsia="de-DE" w:bidi="ar-SA"/>
              </w:rPr>
              <w:t>The Service Provider provides Subscrip</w:t>
            </w:r>
            <w:r>
              <w:rPr>
                <w:sz w:val="20"/>
                <w:szCs w:val="22"/>
                <w:lang w:eastAsia="de-DE" w:bidi="ar-SA"/>
              </w:rPr>
              <w:t>tions to Subscribers either as</w:t>
            </w:r>
            <w:r w:rsidRPr="00937287">
              <w:rPr>
                <w:sz w:val="20"/>
                <w:szCs w:val="22"/>
                <w:lang w:eastAsia="de-DE" w:bidi="ar-SA"/>
              </w:rPr>
              <w:t xml:space="preserve"> part of an Operator or as a party with a wholesale agreement with an Operator. The Service Provider could also be the Operator.</w:t>
            </w:r>
          </w:p>
        </w:tc>
      </w:tr>
      <w:tr w:rsidR="003C1AC8" w:rsidRPr="00C0005C" w14:paraId="06AD4736" w14:textId="77777777" w:rsidTr="00AE7E93">
        <w:trPr>
          <w:cantSplit/>
        </w:trPr>
        <w:tc>
          <w:tcPr>
            <w:tcW w:w="2810" w:type="dxa"/>
          </w:tcPr>
          <w:p w14:paraId="739FF3F5" w14:textId="77777777" w:rsidR="003C1AC8" w:rsidRPr="00FE2AEC" w:rsidRDefault="003C1AC8" w:rsidP="00AE7E93">
            <w:pPr>
              <w:spacing w:before="40" w:after="40" w:line="276" w:lineRule="auto"/>
              <w:jc w:val="left"/>
              <w:rPr>
                <w:sz w:val="20"/>
              </w:rPr>
            </w:pPr>
            <w:r w:rsidRPr="00FE2AEC">
              <w:rPr>
                <w:sz w:val="20"/>
              </w:rPr>
              <w:lastRenderedPageBreak/>
              <w:t>Simple Confirmation</w:t>
            </w:r>
          </w:p>
        </w:tc>
        <w:tc>
          <w:tcPr>
            <w:tcW w:w="6206" w:type="dxa"/>
            <w:vAlign w:val="bottom"/>
          </w:tcPr>
          <w:p w14:paraId="5A5EECBF" w14:textId="77777777" w:rsidR="003C1AC8" w:rsidRPr="00937287" w:rsidRDefault="003C1AC8" w:rsidP="00AE7E93">
            <w:pPr>
              <w:spacing w:before="40" w:after="40" w:line="276" w:lineRule="auto"/>
              <w:rPr>
                <w:sz w:val="20"/>
                <w:szCs w:val="22"/>
                <w:lang w:eastAsia="de-DE" w:bidi="ar-SA"/>
              </w:rPr>
            </w:pPr>
            <w:r>
              <w:rPr>
                <w:sz w:val="20"/>
                <w:szCs w:val="22"/>
                <w:lang w:eastAsia="de-DE" w:bidi="ar-SA"/>
              </w:rPr>
              <w:t>A secure and non-interceptable mechanism by which the End User confirms their action, e.g. by selecting Yes/No, OK/Cancel.</w:t>
            </w:r>
          </w:p>
        </w:tc>
      </w:tr>
      <w:tr w:rsidR="003C1AC8" w:rsidRPr="00C0005C" w14:paraId="777DC665" w14:textId="77777777" w:rsidTr="00AE7E93">
        <w:trPr>
          <w:cantSplit/>
        </w:trPr>
        <w:tc>
          <w:tcPr>
            <w:tcW w:w="2810" w:type="dxa"/>
          </w:tcPr>
          <w:p w14:paraId="4091A4B4" w14:textId="77777777" w:rsidR="003C1AC8" w:rsidRPr="00FE2AEC" w:rsidRDefault="003C1AC8" w:rsidP="00AE7E93">
            <w:pPr>
              <w:spacing w:before="40" w:after="40" w:line="276" w:lineRule="auto"/>
              <w:jc w:val="left"/>
              <w:rPr>
                <w:sz w:val="20"/>
              </w:rPr>
            </w:pPr>
            <w:r w:rsidRPr="00FE2AEC">
              <w:rPr>
                <w:sz w:val="20"/>
              </w:rPr>
              <w:t>SM-DP+ Certificate</w:t>
            </w:r>
          </w:p>
        </w:tc>
        <w:tc>
          <w:tcPr>
            <w:tcW w:w="6206" w:type="dxa"/>
            <w:vAlign w:val="bottom"/>
          </w:tcPr>
          <w:p w14:paraId="2E686F2C" w14:textId="77777777" w:rsidR="003C1AC8" w:rsidRDefault="003C1AC8" w:rsidP="00AE7E93">
            <w:pPr>
              <w:spacing w:before="40" w:after="40" w:line="276" w:lineRule="auto"/>
              <w:rPr>
                <w:sz w:val="20"/>
                <w:szCs w:val="22"/>
                <w:lang w:eastAsia="de-DE" w:bidi="ar-SA"/>
              </w:rPr>
            </w:pPr>
            <w:r>
              <w:rPr>
                <w:sz w:val="20"/>
                <w:szCs w:val="22"/>
                <w:lang w:eastAsia="de-DE" w:bidi="ar-SA"/>
              </w:rPr>
              <w:t>A Certificate issued by a GSMA CI to a GSMA accredited SM-DP+.</w:t>
            </w:r>
          </w:p>
        </w:tc>
      </w:tr>
      <w:tr w:rsidR="003C1AC8" w:rsidRPr="00C0005C" w14:paraId="50955FD9" w14:textId="77777777" w:rsidTr="00AE7E93">
        <w:trPr>
          <w:cantSplit/>
        </w:trPr>
        <w:tc>
          <w:tcPr>
            <w:tcW w:w="2810" w:type="dxa"/>
          </w:tcPr>
          <w:p w14:paraId="2F31019C" w14:textId="77777777" w:rsidR="003C1AC8" w:rsidRPr="00FE2AEC" w:rsidRDefault="003C1AC8" w:rsidP="00AE7E93">
            <w:pPr>
              <w:spacing w:before="40" w:after="40" w:line="276" w:lineRule="auto"/>
              <w:jc w:val="left"/>
              <w:rPr>
                <w:sz w:val="20"/>
              </w:rPr>
            </w:pPr>
            <w:r w:rsidRPr="00FE2AEC">
              <w:rPr>
                <w:sz w:val="20"/>
              </w:rPr>
              <w:t>SM-DS Certificate</w:t>
            </w:r>
          </w:p>
        </w:tc>
        <w:tc>
          <w:tcPr>
            <w:tcW w:w="6206" w:type="dxa"/>
            <w:vAlign w:val="bottom"/>
          </w:tcPr>
          <w:p w14:paraId="06178D53" w14:textId="77777777" w:rsidR="003C1AC8" w:rsidRDefault="003C1AC8" w:rsidP="00AE7E93">
            <w:pPr>
              <w:spacing w:before="40" w:after="40" w:line="276" w:lineRule="auto"/>
              <w:rPr>
                <w:sz w:val="20"/>
                <w:szCs w:val="22"/>
                <w:lang w:eastAsia="de-DE" w:bidi="ar-SA"/>
              </w:rPr>
            </w:pPr>
            <w:r>
              <w:rPr>
                <w:sz w:val="20"/>
                <w:szCs w:val="22"/>
                <w:lang w:eastAsia="de-DE" w:bidi="ar-SA"/>
              </w:rPr>
              <w:t>A Certificate used by a GSMA CI to a GSMA accredited SM-DS.</w:t>
            </w:r>
          </w:p>
        </w:tc>
      </w:tr>
      <w:tr w:rsidR="003C1AC8" w:rsidRPr="00C0005C" w14:paraId="1C2DE202" w14:textId="77777777" w:rsidTr="00AE7E93">
        <w:trPr>
          <w:cantSplit/>
        </w:trPr>
        <w:tc>
          <w:tcPr>
            <w:tcW w:w="2810" w:type="dxa"/>
          </w:tcPr>
          <w:p w14:paraId="0D8AF89A" w14:textId="77777777" w:rsidR="003C1AC8" w:rsidRPr="00FE2AEC" w:rsidRDefault="003C1AC8" w:rsidP="00AE7E93">
            <w:pPr>
              <w:spacing w:before="40" w:after="40" w:line="276" w:lineRule="auto"/>
              <w:jc w:val="left"/>
              <w:rPr>
                <w:sz w:val="20"/>
              </w:rPr>
            </w:pPr>
            <w:r w:rsidRPr="00FE2AEC">
              <w:rPr>
                <w:sz w:val="20"/>
              </w:rPr>
              <w:t>SMDPid</w:t>
            </w:r>
          </w:p>
        </w:tc>
        <w:tc>
          <w:tcPr>
            <w:tcW w:w="6206" w:type="dxa"/>
            <w:vAlign w:val="bottom"/>
          </w:tcPr>
          <w:p w14:paraId="276FED96" w14:textId="77777777" w:rsidR="003C1AC8" w:rsidRDefault="003C1AC8" w:rsidP="00AE7E93">
            <w:pPr>
              <w:spacing w:before="40" w:after="40" w:line="276" w:lineRule="auto"/>
              <w:rPr>
                <w:sz w:val="20"/>
                <w:szCs w:val="22"/>
                <w:lang w:eastAsia="de-DE" w:bidi="ar-SA"/>
              </w:rPr>
            </w:pPr>
            <w:r>
              <w:rPr>
                <w:sz w:val="20"/>
                <w:szCs w:val="22"/>
                <w:lang w:eastAsia="de-DE" w:bidi="ar-SA"/>
              </w:rPr>
              <w:t>Identifier of the SM-DP+ that is globally unique and is included as part of the SM-DP+ Certificate.</w:t>
            </w:r>
          </w:p>
          <w:p w14:paraId="0BFA4B78" w14:textId="41E40E3B" w:rsidR="003C1AC8" w:rsidRDefault="0016146F" w:rsidP="00AE7E93">
            <w:pPr>
              <w:spacing w:before="40" w:after="40" w:line="276" w:lineRule="auto"/>
              <w:rPr>
                <w:sz w:val="20"/>
                <w:szCs w:val="22"/>
                <w:lang w:eastAsia="de-DE" w:bidi="ar-SA"/>
              </w:rPr>
            </w:pPr>
            <w:r>
              <w:rPr>
                <w:sz w:val="20"/>
                <w:szCs w:val="22"/>
                <w:lang w:eastAsia="de-DE" w:bidi="ar-SA"/>
              </w:rPr>
              <w:t>NOTE</w:t>
            </w:r>
            <w:r w:rsidR="003C1AC8">
              <w:rPr>
                <w:sz w:val="20"/>
                <w:szCs w:val="22"/>
                <w:lang w:eastAsia="de-DE" w:bidi="ar-SA"/>
              </w:rPr>
              <w:t xml:space="preserve">: This is referred to as the smdpOid in SGP.22 </w:t>
            </w:r>
            <w:r w:rsidR="003C1AC8">
              <w:rPr>
                <w:sz w:val="20"/>
                <w:szCs w:val="22"/>
                <w:lang w:eastAsia="de-DE" w:bidi="ar-SA"/>
              </w:rPr>
              <w:fldChar w:fldCharType="begin"/>
            </w:r>
            <w:r w:rsidR="003C1AC8">
              <w:rPr>
                <w:sz w:val="20"/>
                <w:szCs w:val="22"/>
                <w:lang w:eastAsia="de-DE" w:bidi="ar-SA"/>
              </w:rPr>
              <w:instrText xml:space="preserve"> REF SGP22 \h  \* MERGEFORMAT </w:instrText>
            </w:r>
            <w:r w:rsidR="003C1AC8">
              <w:rPr>
                <w:sz w:val="20"/>
                <w:szCs w:val="22"/>
                <w:lang w:eastAsia="de-DE" w:bidi="ar-SA"/>
              </w:rPr>
            </w:r>
            <w:r w:rsidR="003C1AC8">
              <w:rPr>
                <w:sz w:val="20"/>
                <w:szCs w:val="22"/>
                <w:lang w:eastAsia="de-DE" w:bidi="ar-SA"/>
              </w:rPr>
              <w:fldChar w:fldCharType="separate"/>
            </w:r>
            <w:r w:rsidR="00E46B0B" w:rsidRPr="00E46B0B">
              <w:rPr>
                <w:sz w:val="20"/>
                <w:szCs w:val="22"/>
                <w:lang w:eastAsia="de-DE" w:bidi="ar-SA"/>
              </w:rPr>
              <w:t>[24]</w:t>
            </w:r>
            <w:r w:rsidR="003C1AC8">
              <w:rPr>
                <w:sz w:val="20"/>
                <w:szCs w:val="22"/>
                <w:lang w:eastAsia="de-DE" w:bidi="ar-SA"/>
              </w:rPr>
              <w:fldChar w:fldCharType="end"/>
            </w:r>
            <w:r w:rsidR="003C1AC8">
              <w:rPr>
                <w:sz w:val="20"/>
                <w:szCs w:val="22"/>
                <w:lang w:eastAsia="de-DE" w:bidi="ar-SA"/>
              </w:rPr>
              <w:t>.</w:t>
            </w:r>
          </w:p>
        </w:tc>
      </w:tr>
      <w:tr w:rsidR="003C1AC8" w:rsidRPr="00C0005C" w14:paraId="42E8814E" w14:textId="77777777" w:rsidTr="00AE7E93">
        <w:trPr>
          <w:cantSplit/>
        </w:trPr>
        <w:tc>
          <w:tcPr>
            <w:tcW w:w="2810" w:type="dxa"/>
          </w:tcPr>
          <w:p w14:paraId="27442F09" w14:textId="77777777" w:rsidR="003C1AC8" w:rsidRPr="00FE2AEC" w:rsidRDefault="003C1AC8" w:rsidP="00AE7E93">
            <w:pPr>
              <w:spacing w:before="40" w:after="40" w:line="276" w:lineRule="auto"/>
              <w:jc w:val="left"/>
              <w:rPr>
                <w:sz w:val="20"/>
              </w:rPr>
            </w:pPr>
            <w:r>
              <w:rPr>
                <w:sz w:val="20"/>
              </w:rPr>
              <w:t>Strong Confirmation</w:t>
            </w:r>
          </w:p>
        </w:tc>
        <w:tc>
          <w:tcPr>
            <w:tcW w:w="6206" w:type="dxa"/>
            <w:vAlign w:val="bottom"/>
          </w:tcPr>
          <w:p w14:paraId="7DCD2A9B" w14:textId="77777777" w:rsidR="003C1AC8" w:rsidRDefault="003C1AC8" w:rsidP="00AE7E93">
            <w:pPr>
              <w:spacing w:before="40" w:after="40" w:line="276" w:lineRule="auto"/>
              <w:rPr>
                <w:sz w:val="20"/>
                <w:szCs w:val="22"/>
                <w:lang w:eastAsia="de-DE" w:bidi="ar-SA"/>
              </w:rPr>
            </w:pPr>
            <w:r w:rsidRPr="000B3C0D">
              <w:rPr>
                <w:sz w:val="20"/>
              </w:rPr>
              <w:t xml:space="preserve">A </w:t>
            </w:r>
            <w:r w:rsidRPr="000B3C0D">
              <w:rPr>
                <w:rFonts w:hint="eastAsia"/>
                <w:sz w:val="20"/>
              </w:rPr>
              <w:t xml:space="preserve">secure and non-interceptable </w:t>
            </w:r>
            <w:r w:rsidRPr="000B3C0D">
              <w:rPr>
                <w:sz w:val="20"/>
              </w:rPr>
              <w:t xml:space="preserve">mechanism to guarantee a higher level of </w:t>
            </w:r>
            <w:r w:rsidRPr="000B3C0D">
              <w:rPr>
                <w:rFonts w:hint="eastAsia"/>
                <w:sz w:val="20"/>
              </w:rPr>
              <w:t xml:space="preserve">User </w:t>
            </w:r>
            <w:r w:rsidRPr="000B3C0D">
              <w:rPr>
                <w:sz w:val="20"/>
              </w:rPr>
              <w:t>Intent than Simple Confirmation by which the End User confirm</w:t>
            </w:r>
            <w:r w:rsidRPr="000B3C0D">
              <w:rPr>
                <w:rFonts w:hint="eastAsia"/>
                <w:sz w:val="20"/>
              </w:rPr>
              <w:t>s their action, e.g., by inputting PIN or fingerprint, repeating Simple Confirmation, entering Confirmation Code, etc</w:t>
            </w:r>
            <w:r w:rsidRPr="000B3C0D">
              <w:rPr>
                <w:sz w:val="20"/>
              </w:rPr>
              <w:t>.</w:t>
            </w:r>
          </w:p>
        </w:tc>
      </w:tr>
      <w:tr w:rsidR="003C1AC8" w:rsidRPr="00C0005C" w14:paraId="4B51792D" w14:textId="77777777" w:rsidTr="00AE7E93">
        <w:trPr>
          <w:cantSplit/>
        </w:trPr>
        <w:tc>
          <w:tcPr>
            <w:tcW w:w="2810" w:type="dxa"/>
          </w:tcPr>
          <w:p w14:paraId="6CB5770F" w14:textId="77777777" w:rsidR="003C1AC8" w:rsidRPr="00FE2AEC" w:rsidRDefault="003C1AC8" w:rsidP="00AE7E93">
            <w:pPr>
              <w:spacing w:before="40" w:after="40" w:line="276" w:lineRule="auto"/>
              <w:jc w:val="left"/>
              <w:rPr>
                <w:sz w:val="20"/>
              </w:rPr>
            </w:pPr>
            <w:r w:rsidRPr="00FE2AEC">
              <w:rPr>
                <w:sz w:val="20"/>
              </w:rPr>
              <w:t>Subscriber</w:t>
            </w:r>
          </w:p>
        </w:tc>
        <w:tc>
          <w:tcPr>
            <w:tcW w:w="6206" w:type="dxa"/>
            <w:vAlign w:val="center"/>
          </w:tcPr>
          <w:p w14:paraId="08A55F9B"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An entity (associated with one or more users) that is eng</w:t>
            </w:r>
            <w:r w:rsidRPr="00F7208F">
              <w:rPr>
                <w:sz w:val="20"/>
                <w:szCs w:val="22"/>
                <w:lang w:eastAsia="de-DE" w:bidi="ar-SA"/>
              </w:rPr>
              <w:t>aged in a Subscription with an O</w:t>
            </w:r>
            <w:r w:rsidRPr="00B97097">
              <w:rPr>
                <w:sz w:val="20"/>
                <w:szCs w:val="22"/>
                <w:lang w:eastAsia="de-DE" w:bidi="ar-SA"/>
              </w:rPr>
              <w:t>perator. The Subscriber is allowed to subscribe and unsubsc</w:t>
            </w:r>
            <w:r>
              <w:rPr>
                <w:sz w:val="20"/>
                <w:szCs w:val="22"/>
                <w:lang w:eastAsia="de-DE" w:bidi="ar-SA"/>
              </w:rPr>
              <w:t>ribe to services, as well as</w:t>
            </w:r>
            <w:r w:rsidRPr="00B97097">
              <w:rPr>
                <w:sz w:val="20"/>
                <w:szCs w:val="22"/>
                <w:lang w:eastAsia="de-DE" w:bidi="ar-SA"/>
              </w:rPr>
              <w:t xml:space="preserve"> register a</w:t>
            </w:r>
            <w:r>
              <w:rPr>
                <w:sz w:val="20"/>
                <w:szCs w:val="22"/>
                <w:lang w:eastAsia="de-DE" w:bidi="ar-SA"/>
              </w:rPr>
              <w:t>n</w:t>
            </w:r>
            <w:r w:rsidRPr="00B97097">
              <w:rPr>
                <w:sz w:val="20"/>
                <w:szCs w:val="22"/>
                <w:lang w:eastAsia="de-DE" w:bidi="ar-SA"/>
              </w:rPr>
              <w:t xml:space="preserve"> </w:t>
            </w:r>
            <w:r>
              <w:rPr>
                <w:sz w:val="20"/>
                <w:szCs w:val="22"/>
                <w:lang w:eastAsia="de-DE" w:bidi="ar-SA"/>
              </w:rPr>
              <w:t>End U</w:t>
            </w:r>
            <w:r w:rsidRPr="00B97097">
              <w:rPr>
                <w:sz w:val="20"/>
                <w:szCs w:val="22"/>
                <w:lang w:eastAsia="de-DE" w:bidi="ar-SA"/>
              </w:rPr>
              <w:t xml:space="preserve">ser or a list of </w:t>
            </w:r>
            <w:r>
              <w:rPr>
                <w:sz w:val="20"/>
                <w:szCs w:val="22"/>
                <w:lang w:eastAsia="de-DE" w:bidi="ar-SA"/>
              </w:rPr>
              <w:t>End U</w:t>
            </w:r>
            <w:r w:rsidRPr="00B97097">
              <w:rPr>
                <w:sz w:val="20"/>
                <w:szCs w:val="22"/>
                <w:lang w:eastAsia="de-DE" w:bidi="ar-SA"/>
              </w:rPr>
              <w:t>sers authorised to use these services.</w:t>
            </w:r>
          </w:p>
        </w:tc>
      </w:tr>
      <w:tr w:rsidR="003C1AC8" w:rsidRPr="00C0005C" w14:paraId="1E307B20" w14:textId="77777777" w:rsidTr="00AE7E93">
        <w:trPr>
          <w:cantSplit/>
        </w:trPr>
        <w:tc>
          <w:tcPr>
            <w:tcW w:w="2810" w:type="dxa"/>
          </w:tcPr>
          <w:p w14:paraId="0FA29236"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Subscriber Data</w:t>
            </w:r>
          </w:p>
        </w:tc>
        <w:tc>
          <w:tcPr>
            <w:tcW w:w="6206" w:type="dxa"/>
            <w:vAlign w:val="center"/>
          </w:tcPr>
          <w:p w14:paraId="6ACFD371" w14:textId="77777777" w:rsidR="003C1AC8" w:rsidRPr="00FE4AEA" w:rsidRDefault="003C1AC8" w:rsidP="00AE7E93">
            <w:pPr>
              <w:spacing w:before="40" w:after="40" w:line="276" w:lineRule="auto"/>
              <w:rPr>
                <w:sz w:val="20"/>
                <w:szCs w:val="22"/>
                <w:lang w:eastAsia="de-DE" w:bidi="ar-SA"/>
              </w:rPr>
            </w:pPr>
            <w:r w:rsidRPr="00FE4AEA">
              <w:rPr>
                <w:sz w:val="20"/>
                <w:szCs w:val="22"/>
                <w:lang w:eastAsia="de-DE" w:bidi="ar-SA"/>
              </w:rPr>
              <w:t>Information that pertains to the identity of a Subscriber such as contract detai</w:t>
            </w:r>
            <w:r w:rsidRPr="009B5432">
              <w:rPr>
                <w:sz w:val="20"/>
                <w:szCs w:val="22"/>
                <w:lang w:eastAsia="de-DE" w:bidi="ar-SA"/>
              </w:rPr>
              <w:t>ls, authentication credentials,</w:t>
            </w:r>
            <w:r w:rsidRPr="00FE4AEA">
              <w:rPr>
                <w:sz w:val="20"/>
                <w:szCs w:val="22"/>
                <w:lang w:eastAsia="de-DE" w:bidi="ar-SA"/>
              </w:rPr>
              <w:t xml:space="preserve"> cryptographic keys etc.</w:t>
            </w:r>
          </w:p>
          <w:p w14:paraId="41EF8E3C" w14:textId="044E5FA9" w:rsidR="003C1AC8" w:rsidRPr="00B97097" w:rsidRDefault="0016146F" w:rsidP="00AE7E93">
            <w:pPr>
              <w:spacing w:before="40" w:after="40" w:line="276" w:lineRule="auto"/>
              <w:rPr>
                <w:sz w:val="20"/>
                <w:szCs w:val="22"/>
                <w:lang w:eastAsia="de-DE" w:bidi="ar-SA"/>
              </w:rPr>
            </w:pPr>
            <w:r>
              <w:rPr>
                <w:sz w:val="20"/>
                <w:szCs w:val="22"/>
                <w:lang w:eastAsia="de-DE" w:bidi="ar-SA"/>
              </w:rPr>
              <w:t>NOTE</w:t>
            </w:r>
            <w:r w:rsidR="003C1AC8" w:rsidRPr="00FE4AEA">
              <w:rPr>
                <w:sz w:val="20"/>
                <w:szCs w:val="22"/>
                <w:lang w:eastAsia="de-DE" w:bidi="ar-SA"/>
              </w:rPr>
              <w:t>: In many instances, the Subscriber is also the End User and therefore Subscriber Data is likely to include End User Data.</w:t>
            </w:r>
          </w:p>
        </w:tc>
      </w:tr>
      <w:tr w:rsidR="003C1AC8" w:rsidRPr="00C0005C" w14:paraId="15C81C49" w14:textId="77777777" w:rsidTr="00AE7E93">
        <w:trPr>
          <w:cantSplit/>
        </w:trPr>
        <w:tc>
          <w:tcPr>
            <w:tcW w:w="2810" w:type="dxa"/>
          </w:tcPr>
          <w:p w14:paraId="44F0409C" w14:textId="77777777" w:rsidR="003C1AC8" w:rsidRPr="00FE2AEC" w:rsidDel="00036F31" w:rsidRDefault="003C1AC8" w:rsidP="00AE7E93">
            <w:pPr>
              <w:spacing w:before="40" w:after="40" w:line="276" w:lineRule="auto"/>
              <w:jc w:val="left"/>
              <w:rPr>
                <w:sz w:val="20"/>
              </w:rPr>
            </w:pPr>
            <w:r w:rsidRPr="00FE2AEC">
              <w:rPr>
                <w:sz w:val="20"/>
              </w:rPr>
              <w:t>Subscription</w:t>
            </w:r>
          </w:p>
        </w:tc>
        <w:tc>
          <w:tcPr>
            <w:tcW w:w="6206" w:type="dxa"/>
            <w:vAlign w:val="center"/>
          </w:tcPr>
          <w:p w14:paraId="4FEB6D2C" w14:textId="77777777" w:rsidR="003C1AC8" w:rsidRPr="00B97097" w:rsidDel="00036F31" w:rsidRDefault="003C1AC8" w:rsidP="00AE7E93">
            <w:pPr>
              <w:spacing w:before="40" w:after="40" w:line="276" w:lineRule="auto"/>
              <w:rPr>
                <w:sz w:val="20"/>
                <w:szCs w:val="22"/>
                <w:lang w:eastAsia="de-DE" w:bidi="ar-SA"/>
              </w:rPr>
            </w:pPr>
            <w:r w:rsidRPr="00F7208F">
              <w:rPr>
                <w:sz w:val="20"/>
                <w:szCs w:val="22"/>
                <w:lang w:eastAsia="de-DE" w:bidi="ar-SA"/>
              </w:rPr>
              <w:t xml:space="preserve">A </w:t>
            </w:r>
            <w:r>
              <w:rPr>
                <w:sz w:val="20"/>
                <w:szCs w:val="22"/>
                <w:lang w:eastAsia="de-DE" w:bidi="ar-SA"/>
              </w:rPr>
              <w:t>S</w:t>
            </w:r>
            <w:r w:rsidRPr="00F7208F">
              <w:rPr>
                <w:sz w:val="20"/>
                <w:szCs w:val="22"/>
                <w:lang w:eastAsia="de-DE" w:bidi="ar-SA"/>
              </w:rPr>
              <w:t>ubscription d</w:t>
            </w:r>
            <w:r w:rsidRPr="00B97097">
              <w:rPr>
                <w:sz w:val="20"/>
                <w:szCs w:val="22"/>
                <w:lang w:eastAsia="de-DE" w:bidi="ar-SA"/>
              </w:rPr>
              <w:t>escribes the comme</w:t>
            </w:r>
            <w:r w:rsidRPr="00F7208F">
              <w:rPr>
                <w:sz w:val="20"/>
                <w:szCs w:val="22"/>
                <w:lang w:eastAsia="de-DE" w:bidi="ar-SA"/>
              </w:rPr>
              <w:t>rcial relationship between the S</w:t>
            </w:r>
            <w:r w:rsidRPr="00B97097">
              <w:rPr>
                <w:sz w:val="20"/>
                <w:szCs w:val="22"/>
                <w:lang w:eastAsia="de-DE" w:bidi="ar-SA"/>
              </w:rPr>
              <w:t>ubscriber and the Service Provider.</w:t>
            </w:r>
          </w:p>
        </w:tc>
      </w:tr>
      <w:tr w:rsidR="003C1AC8" w:rsidRPr="00C0005C" w14:paraId="79440EEF" w14:textId="77777777" w:rsidTr="00AE7E93">
        <w:trPr>
          <w:cantSplit/>
        </w:trPr>
        <w:tc>
          <w:tcPr>
            <w:tcW w:w="2810" w:type="dxa"/>
          </w:tcPr>
          <w:p w14:paraId="38F1D431" w14:textId="77777777" w:rsidR="003C1AC8" w:rsidRPr="00FE2AEC" w:rsidDel="00036F31" w:rsidRDefault="003C1AC8" w:rsidP="00AE7E93">
            <w:pPr>
              <w:spacing w:before="40" w:after="40" w:line="276" w:lineRule="auto"/>
              <w:jc w:val="left"/>
              <w:rPr>
                <w:sz w:val="20"/>
                <w:szCs w:val="22"/>
                <w:lang w:eastAsia="de-DE" w:bidi="ar-SA"/>
              </w:rPr>
            </w:pPr>
            <w:r w:rsidRPr="00FE2AEC">
              <w:rPr>
                <w:sz w:val="20"/>
                <w:szCs w:val="22"/>
                <w:lang w:eastAsia="de-DE" w:bidi="ar-SA"/>
              </w:rPr>
              <w:t>Subscription Manager Data Preparation+ (SM-DP+)</w:t>
            </w:r>
          </w:p>
        </w:tc>
        <w:tc>
          <w:tcPr>
            <w:tcW w:w="6206" w:type="dxa"/>
            <w:vAlign w:val="center"/>
          </w:tcPr>
          <w:p w14:paraId="30663411" w14:textId="77777777" w:rsidR="003C1AC8" w:rsidRPr="00F7208F" w:rsidRDefault="003C1AC8" w:rsidP="00AE7E93">
            <w:pPr>
              <w:spacing w:before="40" w:after="40" w:line="276" w:lineRule="auto"/>
              <w:rPr>
                <w:sz w:val="20"/>
                <w:szCs w:val="22"/>
                <w:lang w:eastAsia="de-DE" w:bidi="ar-SA"/>
              </w:rPr>
            </w:pPr>
            <w:r w:rsidRPr="00F7208F">
              <w:rPr>
                <w:sz w:val="20"/>
                <w:szCs w:val="22"/>
                <w:lang w:eastAsia="de-DE" w:bidi="ar-SA"/>
              </w:rPr>
              <w:t xml:space="preserve">This role prepares Profile Packages, secures </w:t>
            </w:r>
            <w:r>
              <w:rPr>
                <w:sz w:val="20"/>
                <w:szCs w:val="22"/>
                <w:lang w:eastAsia="de-DE" w:bidi="ar-SA"/>
              </w:rPr>
              <w:t>each</w:t>
            </w:r>
            <w:r w:rsidRPr="00F7208F">
              <w:rPr>
                <w:sz w:val="20"/>
                <w:szCs w:val="22"/>
                <w:lang w:eastAsia="de-DE" w:bidi="ar-SA"/>
              </w:rPr>
              <w:t xml:space="preserve"> with a Profile </w:t>
            </w:r>
            <w:r>
              <w:rPr>
                <w:sz w:val="20"/>
                <w:szCs w:val="22"/>
                <w:lang w:eastAsia="de-DE" w:bidi="ar-SA"/>
              </w:rPr>
              <w:t>p</w:t>
            </w:r>
            <w:r w:rsidRPr="00F7208F">
              <w:rPr>
                <w:sz w:val="20"/>
                <w:szCs w:val="22"/>
                <w:lang w:eastAsia="de-DE" w:bidi="ar-SA"/>
              </w:rPr>
              <w:t xml:space="preserve">rotection </w:t>
            </w:r>
            <w:r>
              <w:rPr>
                <w:sz w:val="20"/>
                <w:szCs w:val="22"/>
                <w:lang w:eastAsia="de-DE" w:bidi="ar-SA"/>
              </w:rPr>
              <w:t>k</w:t>
            </w:r>
            <w:r w:rsidRPr="00F7208F">
              <w:rPr>
                <w:sz w:val="20"/>
                <w:szCs w:val="22"/>
                <w:lang w:eastAsia="de-DE" w:bidi="ar-SA"/>
              </w:rPr>
              <w:t xml:space="preserve">ey, stores Profile </w:t>
            </w:r>
            <w:r>
              <w:rPr>
                <w:sz w:val="20"/>
                <w:szCs w:val="22"/>
                <w:lang w:eastAsia="de-DE" w:bidi="ar-SA"/>
              </w:rPr>
              <w:t>p</w:t>
            </w:r>
            <w:r w:rsidRPr="00F7208F">
              <w:rPr>
                <w:sz w:val="20"/>
                <w:szCs w:val="22"/>
                <w:lang w:eastAsia="de-DE" w:bidi="ar-SA"/>
              </w:rPr>
              <w:t xml:space="preserve">rotection </w:t>
            </w:r>
            <w:r>
              <w:rPr>
                <w:sz w:val="20"/>
                <w:szCs w:val="22"/>
                <w:lang w:eastAsia="de-DE" w:bidi="ar-SA"/>
              </w:rPr>
              <w:t>k</w:t>
            </w:r>
            <w:r w:rsidRPr="00F7208F">
              <w:rPr>
                <w:sz w:val="20"/>
                <w:szCs w:val="22"/>
                <w:lang w:eastAsia="de-DE" w:bidi="ar-SA"/>
              </w:rPr>
              <w:t xml:space="preserve">eys in a secure manner </w:t>
            </w:r>
            <w:r>
              <w:rPr>
                <w:sz w:val="20"/>
                <w:szCs w:val="22"/>
                <w:lang w:eastAsia="de-DE" w:bidi="ar-SA"/>
              </w:rPr>
              <w:t>as well as</w:t>
            </w:r>
            <w:r w:rsidRPr="00F7208F">
              <w:rPr>
                <w:sz w:val="20"/>
                <w:szCs w:val="22"/>
                <w:lang w:eastAsia="de-DE" w:bidi="ar-SA"/>
              </w:rPr>
              <w:t xml:space="preserve"> the Protected Profile Packages in a Profile Package repository, and </w:t>
            </w:r>
            <w:r>
              <w:rPr>
                <w:sz w:val="20"/>
                <w:szCs w:val="22"/>
                <w:lang w:eastAsia="de-DE" w:bidi="ar-SA"/>
              </w:rPr>
              <w:t>links</w:t>
            </w:r>
            <w:r w:rsidRPr="00F7208F">
              <w:rPr>
                <w:sz w:val="20"/>
                <w:szCs w:val="22"/>
                <w:lang w:eastAsia="de-DE" w:bidi="ar-SA"/>
              </w:rPr>
              <w:t xml:space="preserve"> the Protected Profile Packages to specified EIDs. </w:t>
            </w:r>
          </w:p>
          <w:p w14:paraId="5BE848F7" w14:textId="77777777" w:rsidR="003C1AC8" w:rsidRPr="00B97097" w:rsidDel="00036F31" w:rsidRDefault="003C1AC8" w:rsidP="00AE7E93">
            <w:pPr>
              <w:spacing w:before="40" w:after="40" w:line="276" w:lineRule="auto"/>
              <w:rPr>
                <w:sz w:val="20"/>
                <w:szCs w:val="22"/>
                <w:lang w:eastAsia="de-DE" w:bidi="ar-SA"/>
              </w:rPr>
            </w:pPr>
            <w:r>
              <w:rPr>
                <w:sz w:val="20"/>
                <w:szCs w:val="22"/>
                <w:lang w:eastAsia="de-DE" w:bidi="ar-SA"/>
              </w:rPr>
              <w:t>The SM-DP+ binds Protected Profile Packages to the respective EID and securely downloads these Bound Profile Packages to the LPA of the respective eUICC.</w:t>
            </w:r>
          </w:p>
        </w:tc>
      </w:tr>
      <w:tr w:rsidR="003C1AC8" w:rsidRPr="00C0005C" w14:paraId="647770AB" w14:textId="77777777" w:rsidTr="00AE7E93">
        <w:trPr>
          <w:cantSplit/>
        </w:trPr>
        <w:tc>
          <w:tcPr>
            <w:tcW w:w="2810" w:type="dxa"/>
          </w:tcPr>
          <w:p w14:paraId="42FDD38C" w14:textId="77777777" w:rsidR="003C1AC8" w:rsidRPr="00FE2AEC" w:rsidRDefault="003C1AC8" w:rsidP="00AE7E93">
            <w:pPr>
              <w:spacing w:before="40" w:after="40" w:line="276" w:lineRule="auto"/>
              <w:jc w:val="left"/>
              <w:rPr>
                <w:sz w:val="20"/>
                <w:szCs w:val="22"/>
                <w:lang w:eastAsia="de-DE" w:bidi="ar-SA"/>
              </w:rPr>
            </w:pPr>
            <w:r w:rsidRPr="00FE2AEC">
              <w:rPr>
                <w:sz w:val="20"/>
                <w:lang w:eastAsia="en-US"/>
              </w:rPr>
              <w:t>Subscription Manager Discovery Server (SM-DS)</w:t>
            </w:r>
          </w:p>
        </w:tc>
        <w:tc>
          <w:tcPr>
            <w:tcW w:w="6206" w:type="dxa"/>
            <w:vAlign w:val="center"/>
          </w:tcPr>
          <w:p w14:paraId="1EA96AEB" w14:textId="77777777" w:rsidR="003C1AC8" w:rsidRPr="00456F1F" w:rsidRDefault="003C1AC8" w:rsidP="00AE7E93">
            <w:pPr>
              <w:spacing w:before="40" w:after="40" w:line="276" w:lineRule="auto"/>
              <w:rPr>
                <w:sz w:val="20"/>
                <w:szCs w:val="22"/>
                <w:lang w:eastAsia="de-DE" w:bidi="ar-SA"/>
              </w:rPr>
            </w:pPr>
            <w:r w:rsidRPr="00071B1F">
              <w:rPr>
                <w:sz w:val="20"/>
                <w:lang w:eastAsia="en-US"/>
              </w:rPr>
              <w:t xml:space="preserve">This </w:t>
            </w:r>
            <w:r w:rsidRPr="003C64DE">
              <w:rPr>
                <w:sz w:val="20"/>
                <w:lang w:eastAsia="en-US"/>
              </w:rPr>
              <w:t>is r</w:t>
            </w:r>
            <w:r w:rsidRPr="00456F1F">
              <w:rPr>
                <w:sz w:val="20"/>
                <w:lang w:eastAsia="en-US"/>
              </w:rPr>
              <w:t>esponsible for providing addresses of one or more SM-DP+(s) to a LDS.</w:t>
            </w:r>
          </w:p>
        </w:tc>
      </w:tr>
      <w:tr w:rsidR="003C1AC8" w:rsidRPr="00C0005C" w14:paraId="249ADE2E" w14:textId="77777777" w:rsidTr="00AE7E93">
        <w:trPr>
          <w:cantSplit/>
        </w:trPr>
        <w:tc>
          <w:tcPr>
            <w:tcW w:w="2810" w:type="dxa"/>
          </w:tcPr>
          <w:p w14:paraId="552A2BE8" w14:textId="77777777" w:rsidR="003C1AC8" w:rsidRPr="00BF31FA" w:rsidRDefault="003C1AC8" w:rsidP="00AE7E93">
            <w:pPr>
              <w:spacing w:before="40" w:after="40" w:line="276" w:lineRule="auto"/>
              <w:jc w:val="left"/>
              <w:rPr>
                <w:sz w:val="20"/>
                <w:lang w:eastAsia="en-US"/>
              </w:rPr>
            </w:pPr>
            <w:r w:rsidRPr="00BF31FA">
              <w:rPr>
                <w:sz w:val="20"/>
                <w:lang w:eastAsia="en-US"/>
              </w:rPr>
              <w:t>Tamper Resistant Element</w:t>
            </w:r>
          </w:p>
        </w:tc>
        <w:tc>
          <w:tcPr>
            <w:tcW w:w="6206" w:type="dxa"/>
            <w:vAlign w:val="center"/>
          </w:tcPr>
          <w:p w14:paraId="4DE350AD" w14:textId="77777777" w:rsidR="003C1AC8" w:rsidRPr="00307BA1" w:rsidRDefault="003C1AC8" w:rsidP="00AE7E93">
            <w:pPr>
              <w:spacing w:before="40" w:after="40" w:line="276" w:lineRule="auto"/>
              <w:rPr>
                <w:sz w:val="20"/>
                <w:lang w:eastAsia="en-US"/>
              </w:rPr>
            </w:pPr>
            <w:r w:rsidRPr="00BF31FA">
              <w:rPr>
                <w:sz w:val="20"/>
                <w:lang w:eastAsia="en-US"/>
              </w:rPr>
              <w:t>A security module consisting of hardware and low-level software providing resistance against software and hardware attacks, capable of securely hosting operating systems together with applications and their confidential and cryptographic data.</w:t>
            </w:r>
          </w:p>
        </w:tc>
      </w:tr>
      <w:tr w:rsidR="003C1AC8" w:rsidRPr="00C0005C" w14:paraId="01CC4152" w14:textId="77777777" w:rsidTr="00AE7E93">
        <w:trPr>
          <w:cantSplit/>
        </w:trPr>
        <w:tc>
          <w:tcPr>
            <w:tcW w:w="2810" w:type="dxa"/>
          </w:tcPr>
          <w:p w14:paraId="644A62AD"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Test Profile</w:t>
            </w:r>
          </w:p>
        </w:tc>
        <w:tc>
          <w:tcPr>
            <w:tcW w:w="6206" w:type="dxa"/>
            <w:vAlign w:val="center"/>
          </w:tcPr>
          <w:p w14:paraId="14B86A21" w14:textId="77777777" w:rsidR="003C1AC8" w:rsidRPr="007C7EC4" w:rsidRDefault="003C1AC8" w:rsidP="00AE7E93">
            <w:pPr>
              <w:spacing w:before="40" w:after="40" w:line="276" w:lineRule="auto"/>
              <w:rPr>
                <w:sz w:val="20"/>
                <w:szCs w:val="22"/>
                <w:lang w:eastAsia="de-DE" w:bidi="ar-SA"/>
              </w:rPr>
            </w:pPr>
            <w:r w:rsidRPr="00307BA1">
              <w:rPr>
                <w:sz w:val="20"/>
                <w:lang w:eastAsia="en-US"/>
              </w:rPr>
              <w:t xml:space="preserve">A combination of data and applications to be provisioned on an eUICC to provide connectivity to test equipment for the purpose of testing the Device and the eUICC. A test </w:t>
            </w:r>
            <w:r>
              <w:rPr>
                <w:sz w:val="20"/>
                <w:lang w:eastAsia="en-US"/>
              </w:rPr>
              <w:t>P</w:t>
            </w:r>
            <w:r w:rsidRPr="00307BA1">
              <w:rPr>
                <w:sz w:val="20"/>
                <w:lang w:eastAsia="en-US"/>
              </w:rPr>
              <w:t>rofile is not intended to store any Operator Credentials.</w:t>
            </w:r>
          </w:p>
        </w:tc>
      </w:tr>
      <w:tr w:rsidR="003C1AC8" w:rsidRPr="00C0005C" w14:paraId="6AEC25E1" w14:textId="77777777" w:rsidTr="00AE7E93">
        <w:trPr>
          <w:cantSplit/>
        </w:trPr>
        <w:tc>
          <w:tcPr>
            <w:tcW w:w="2810" w:type="dxa"/>
          </w:tcPr>
          <w:p w14:paraId="13F2854A"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 xml:space="preserve">Trusted </w:t>
            </w:r>
            <w:r>
              <w:rPr>
                <w:sz w:val="20"/>
                <w:szCs w:val="22"/>
                <w:lang w:eastAsia="de-DE" w:bidi="ar-SA"/>
              </w:rPr>
              <w:t>Link</w:t>
            </w:r>
          </w:p>
        </w:tc>
        <w:tc>
          <w:tcPr>
            <w:tcW w:w="6206" w:type="dxa"/>
            <w:vAlign w:val="center"/>
          </w:tcPr>
          <w:p w14:paraId="59F01896" w14:textId="3C847460" w:rsidR="003C1AC8" w:rsidRPr="00C402F6" w:rsidRDefault="003C1AC8" w:rsidP="00AE7E93">
            <w:pPr>
              <w:spacing w:before="40" w:after="40" w:line="276" w:lineRule="auto"/>
              <w:rPr>
                <w:sz w:val="20"/>
                <w:szCs w:val="22"/>
                <w:lang w:eastAsia="de-DE" w:bidi="ar-SA"/>
              </w:rPr>
            </w:pPr>
            <w:r w:rsidRPr="00C402F6">
              <w:rPr>
                <w:sz w:val="20"/>
                <w:szCs w:val="22"/>
                <w:lang w:eastAsia="de-DE" w:bidi="ar-SA"/>
              </w:rPr>
              <w:t xml:space="preserve">According to NIST SP 800-53r4 </w:t>
            </w:r>
            <w:r>
              <w:rPr>
                <w:sz w:val="20"/>
                <w:szCs w:val="22"/>
                <w:lang w:eastAsia="de-DE" w:bidi="ar-SA"/>
              </w:rPr>
              <w:fldChar w:fldCharType="begin"/>
            </w:r>
            <w:r>
              <w:rPr>
                <w:sz w:val="20"/>
                <w:szCs w:val="22"/>
                <w:lang w:eastAsia="de-DE" w:bidi="ar-SA"/>
              </w:rPr>
              <w:instrText xml:space="preserve"> REF NIST \h  \* MERGEFORMAT </w:instrText>
            </w:r>
            <w:r>
              <w:rPr>
                <w:sz w:val="20"/>
                <w:szCs w:val="22"/>
                <w:lang w:eastAsia="de-DE" w:bidi="ar-SA"/>
              </w:rPr>
            </w:r>
            <w:r>
              <w:rPr>
                <w:sz w:val="20"/>
                <w:szCs w:val="22"/>
                <w:lang w:eastAsia="de-DE" w:bidi="ar-SA"/>
              </w:rPr>
              <w:fldChar w:fldCharType="separate"/>
            </w:r>
            <w:r w:rsidR="00E46B0B" w:rsidRPr="00E46B0B">
              <w:rPr>
                <w:sz w:val="20"/>
                <w:szCs w:val="22"/>
                <w:lang w:eastAsia="de-DE" w:bidi="ar-SA"/>
              </w:rPr>
              <w:t>[18]</w:t>
            </w:r>
            <w:r>
              <w:rPr>
                <w:sz w:val="20"/>
                <w:szCs w:val="22"/>
                <w:lang w:eastAsia="de-DE" w:bidi="ar-SA"/>
              </w:rPr>
              <w:fldChar w:fldCharType="end"/>
            </w:r>
            <w:r w:rsidRPr="00C402F6">
              <w:rPr>
                <w:sz w:val="20"/>
                <w:szCs w:val="22"/>
                <w:lang w:eastAsia="de-DE" w:bidi="ar-SA"/>
              </w:rPr>
              <w:t>, a mechanism by which an End User (through an input Device) can communicate directly with the security functions of the information system with the necessary confidence to support the system security policy. This mechanism can only be activated by the End User or the security functions of the information system and cannot be imitated by untrusted software.</w:t>
            </w:r>
          </w:p>
        </w:tc>
      </w:tr>
      <w:tr w:rsidR="003C1AC8" w:rsidRPr="00C0005C" w14:paraId="61249646" w14:textId="77777777" w:rsidTr="00AE7E93">
        <w:trPr>
          <w:cantSplit/>
        </w:trPr>
        <w:tc>
          <w:tcPr>
            <w:tcW w:w="2810" w:type="dxa"/>
          </w:tcPr>
          <w:p w14:paraId="00761E74" w14:textId="77777777" w:rsidR="003C1AC8" w:rsidRPr="00FE2AEC" w:rsidRDefault="003C1AC8" w:rsidP="00AE7E93">
            <w:pPr>
              <w:spacing w:before="40" w:after="40" w:line="276" w:lineRule="auto"/>
              <w:jc w:val="left"/>
              <w:rPr>
                <w:sz w:val="20"/>
                <w:szCs w:val="22"/>
                <w:highlight w:val="yellow"/>
                <w:lang w:eastAsia="de-DE" w:bidi="ar-SA"/>
              </w:rPr>
            </w:pPr>
            <w:r w:rsidRPr="00FE2AEC">
              <w:rPr>
                <w:sz w:val="20"/>
                <w:szCs w:val="22"/>
                <w:lang w:eastAsia="de-DE" w:bidi="ar-SA"/>
              </w:rPr>
              <w:lastRenderedPageBreak/>
              <w:t>User Intent</w:t>
            </w:r>
          </w:p>
        </w:tc>
        <w:tc>
          <w:tcPr>
            <w:tcW w:w="6206" w:type="dxa"/>
            <w:vAlign w:val="center"/>
          </w:tcPr>
          <w:p w14:paraId="4E7B0967" w14:textId="77777777" w:rsidR="003C1AC8" w:rsidRDefault="003C1AC8" w:rsidP="00AE7E93">
            <w:pPr>
              <w:spacing w:before="40" w:after="40" w:line="276" w:lineRule="auto"/>
              <w:rPr>
                <w:sz w:val="20"/>
                <w:szCs w:val="22"/>
                <w:highlight w:val="yellow"/>
                <w:lang w:eastAsia="de-DE" w:bidi="ar-SA"/>
              </w:rPr>
            </w:pPr>
            <w:r w:rsidRPr="0022432E">
              <w:rPr>
                <w:sz w:val="20"/>
                <w:szCs w:val="22"/>
                <w:lang w:eastAsia="de-DE" w:bidi="ar-SA"/>
              </w:rPr>
              <w:t xml:space="preserve">Describes the direct, real time acquisition of the </w:t>
            </w:r>
            <w:r>
              <w:rPr>
                <w:sz w:val="20"/>
                <w:szCs w:val="22"/>
                <w:lang w:eastAsia="de-DE" w:bidi="ar-SA"/>
              </w:rPr>
              <w:t>manual End U</w:t>
            </w:r>
            <w:r w:rsidRPr="0022432E">
              <w:rPr>
                <w:sz w:val="20"/>
                <w:szCs w:val="22"/>
                <w:lang w:eastAsia="de-DE" w:bidi="ar-SA"/>
              </w:rPr>
              <w:t xml:space="preserve">ser </w:t>
            </w:r>
            <w:r>
              <w:rPr>
                <w:sz w:val="20"/>
                <w:szCs w:val="22"/>
                <w:lang w:eastAsia="de-DE" w:bidi="ar-SA"/>
              </w:rPr>
              <w:t>input on</w:t>
            </w:r>
            <w:r w:rsidRPr="0022432E">
              <w:rPr>
                <w:sz w:val="20"/>
                <w:szCs w:val="22"/>
                <w:lang w:eastAsia="de-DE" w:bidi="ar-SA"/>
              </w:rPr>
              <w:t xml:space="preserve"> the LUI to trigger locally a </w:t>
            </w:r>
            <w:r>
              <w:rPr>
                <w:sz w:val="20"/>
                <w:szCs w:val="22"/>
                <w:lang w:eastAsia="de-DE" w:bidi="ar-SA"/>
              </w:rPr>
              <w:t>P</w:t>
            </w:r>
            <w:r w:rsidRPr="0022432E">
              <w:rPr>
                <w:sz w:val="20"/>
                <w:szCs w:val="22"/>
                <w:lang w:eastAsia="de-DE" w:bidi="ar-SA"/>
              </w:rPr>
              <w:t>rofile download or Profile Management operation.</w:t>
            </w:r>
          </w:p>
        </w:tc>
      </w:tr>
    </w:tbl>
    <w:p w14:paraId="53A5E946" w14:textId="77777777" w:rsidR="003C1AC8" w:rsidRPr="00DF5F82"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93" w:name="_Toc330368464"/>
      <w:bookmarkStart w:id="94" w:name="_Toc346908968"/>
      <w:bookmarkStart w:id="95" w:name="_Toc372031159"/>
      <w:bookmarkStart w:id="96" w:name="_Toc375056733"/>
      <w:bookmarkStart w:id="97" w:name="_Toc435053955"/>
      <w:bookmarkStart w:id="98" w:name="_Toc438636222"/>
      <w:bookmarkStart w:id="99" w:name="_Toc472934657"/>
      <w:bookmarkStart w:id="100" w:name="_Toc178140594"/>
      <w:r w:rsidRPr="00DF5F82">
        <w:rPr>
          <w:rFonts w:eastAsia="Times New Roman" w:cs="Arial"/>
          <w:b/>
          <w:bCs/>
          <w:iCs/>
          <w:sz w:val="24"/>
          <w:szCs w:val="28"/>
          <w:lang w:eastAsia="en-US"/>
        </w:rPr>
        <w:t>Abbreviations</w:t>
      </w:r>
      <w:bookmarkEnd w:id="93"/>
      <w:bookmarkEnd w:id="94"/>
      <w:bookmarkEnd w:id="95"/>
      <w:bookmarkEnd w:id="96"/>
      <w:bookmarkEnd w:id="97"/>
      <w:bookmarkEnd w:id="98"/>
      <w:bookmarkEnd w:id="99"/>
      <w:bookmarkEnd w:id="100"/>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0"/>
        <w:gridCol w:w="6186"/>
      </w:tblGrid>
      <w:tr w:rsidR="003C1AC8" w:rsidRPr="00C0005C" w14:paraId="7B7EF415" w14:textId="77777777" w:rsidTr="008C6F4A">
        <w:trPr>
          <w:tblHeader/>
        </w:trPr>
        <w:tc>
          <w:tcPr>
            <w:tcW w:w="2830" w:type="dxa"/>
            <w:shd w:val="clear" w:color="auto" w:fill="DE002B"/>
          </w:tcPr>
          <w:p w14:paraId="1EF30736" w14:textId="77777777" w:rsidR="003C1AC8" w:rsidRPr="00B97097" w:rsidRDefault="003C1AC8" w:rsidP="008C6F4A">
            <w:pPr>
              <w:pStyle w:val="TableHeader"/>
              <w:rPr>
                <w:b w:val="0"/>
                <w:color w:val="FFFFFF" w:themeColor="background1"/>
              </w:rPr>
            </w:pPr>
            <w:r w:rsidRPr="00B97097">
              <w:rPr>
                <w:color w:val="FFFFFF" w:themeColor="background1"/>
              </w:rPr>
              <w:t>Abbreviation</w:t>
            </w:r>
          </w:p>
        </w:tc>
        <w:tc>
          <w:tcPr>
            <w:tcW w:w="6186" w:type="dxa"/>
            <w:shd w:val="clear" w:color="auto" w:fill="DE002B"/>
          </w:tcPr>
          <w:p w14:paraId="6C6861DB"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C0005C" w14:paraId="2A139EFD" w14:textId="77777777" w:rsidTr="008C6F4A">
        <w:tc>
          <w:tcPr>
            <w:tcW w:w="2830" w:type="dxa"/>
            <w:vAlign w:val="center"/>
          </w:tcPr>
          <w:p w14:paraId="5066CEA0"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AC</w:t>
            </w:r>
          </w:p>
        </w:tc>
        <w:tc>
          <w:tcPr>
            <w:tcW w:w="6186" w:type="dxa"/>
            <w:vAlign w:val="center"/>
          </w:tcPr>
          <w:p w14:paraId="1311B9DA" w14:textId="77777777" w:rsidR="003C1AC8" w:rsidRDefault="003C1AC8" w:rsidP="008C6F4A">
            <w:pPr>
              <w:spacing w:before="40" w:after="40" w:line="276" w:lineRule="auto"/>
              <w:jc w:val="left"/>
              <w:rPr>
                <w:sz w:val="20"/>
                <w:szCs w:val="22"/>
                <w:lang w:eastAsia="de-DE" w:bidi="ar-SA"/>
              </w:rPr>
            </w:pPr>
            <w:r>
              <w:rPr>
                <w:sz w:val="20"/>
                <w:szCs w:val="22"/>
                <w:lang w:eastAsia="de-DE" w:bidi="ar-SA"/>
              </w:rPr>
              <w:t>Activation Code</w:t>
            </w:r>
          </w:p>
        </w:tc>
      </w:tr>
      <w:tr w:rsidR="003C1AC8" w:rsidRPr="00C0005C" w14:paraId="2CB4CC94" w14:textId="77777777" w:rsidTr="008C6F4A">
        <w:tc>
          <w:tcPr>
            <w:tcW w:w="2830" w:type="dxa"/>
            <w:vAlign w:val="center"/>
          </w:tcPr>
          <w:p w14:paraId="4DC70BA1"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ARA-M</w:t>
            </w:r>
          </w:p>
        </w:tc>
        <w:tc>
          <w:tcPr>
            <w:tcW w:w="6186" w:type="dxa"/>
            <w:vAlign w:val="center"/>
          </w:tcPr>
          <w:p w14:paraId="6815F069" w14:textId="77777777" w:rsidR="003C1AC8" w:rsidRDefault="003C1AC8" w:rsidP="008C6F4A">
            <w:pPr>
              <w:spacing w:before="40" w:after="40" w:line="276" w:lineRule="auto"/>
              <w:jc w:val="left"/>
              <w:rPr>
                <w:sz w:val="20"/>
                <w:szCs w:val="22"/>
                <w:lang w:eastAsia="de-DE" w:bidi="ar-SA"/>
              </w:rPr>
            </w:pPr>
            <w:r>
              <w:rPr>
                <w:sz w:val="20"/>
                <w:szCs w:val="22"/>
                <w:lang w:eastAsia="de-DE" w:bidi="ar-SA"/>
              </w:rPr>
              <w:t>Access Rule Application - Master</w:t>
            </w:r>
          </w:p>
        </w:tc>
      </w:tr>
      <w:tr w:rsidR="003C1AC8" w:rsidRPr="00C0005C" w14:paraId="11518B5E" w14:textId="77777777" w:rsidTr="008C6F4A">
        <w:tc>
          <w:tcPr>
            <w:tcW w:w="2830" w:type="dxa"/>
            <w:vAlign w:val="center"/>
          </w:tcPr>
          <w:p w14:paraId="2F191AD7"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ARF</w:t>
            </w:r>
          </w:p>
        </w:tc>
        <w:tc>
          <w:tcPr>
            <w:tcW w:w="6186" w:type="dxa"/>
            <w:vAlign w:val="center"/>
          </w:tcPr>
          <w:p w14:paraId="7127721C" w14:textId="77777777" w:rsidR="003C1AC8" w:rsidRPr="004D6BAA" w:rsidRDefault="003C1AC8" w:rsidP="008C6F4A">
            <w:pPr>
              <w:spacing w:before="40" w:after="40" w:line="276" w:lineRule="auto"/>
              <w:jc w:val="left"/>
              <w:rPr>
                <w:sz w:val="20"/>
                <w:szCs w:val="22"/>
                <w:lang w:eastAsia="de-DE" w:bidi="ar-SA"/>
              </w:rPr>
            </w:pPr>
            <w:r w:rsidRPr="004D6BAA">
              <w:rPr>
                <w:sz w:val="20"/>
                <w:szCs w:val="22"/>
                <w:lang w:eastAsia="de-DE" w:bidi="ar-SA"/>
              </w:rPr>
              <w:t>Access Rule File</w:t>
            </w:r>
          </w:p>
        </w:tc>
      </w:tr>
      <w:tr w:rsidR="003C1AC8" w:rsidRPr="00C0005C" w14:paraId="65652B72" w14:textId="77777777" w:rsidTr="008C6F4A">
        <w:tc>
          <w:tcPr>
            <w:tcW w:w="2830" w:type="dxa"/>
            <w:vAlign w:val="center"/>
          </w:tcPr>
          <w:p w14:paraId="005C5DE8"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AuC</w:t>
            </w:r>
          </w:p>
        </w:tc>
        <w:tc>
          <w:tcPr>
            <w:tcW w:w="6186" w:type="dxa"/>
            <w:vAlign w:val="center"/>
          </w:tcPr>
          <w:p w14:paraId="728B4F11" w14:textId="77777777" w:rsidR="003C1AC8" w:rsidRDefault="003C1AC8" w:rsidP="008C6F4A">
            <w:pPr>
              <w:spacing w:before="40" w:after="40" w:line="276" w:lineRule="auto"/>
              <w:jc w:val="left"/>
              <w:rPr>
                <w:sz w:val="20"/>
                <w:szCs w:val="22"/>
                <w:lang w:eastAsia="de-DE" w:bidi="ar-SA"/>
              </w:rPr>
            </w:pPr>
            <w:r>
              <w:rPr>
                <w:sz w:val="20"/>
                <w:szCs w:val="22"/>
                <w:lang w:eastAsia="de-DE" w:bidi="ar-SA"/>
              </w:rPr>
              <w:t>Authentication Centre</w:t>
            </w:r>
          </w:p>
        </w:tc>
      </w:tr>
      <w:tr w:rsidR="003C1AC8" w:rsidRPr="00C0005C" w14:paraId="6968BF74" w14:textId="77777777" w:rsidTr="008C6F4A">
        <w:tc>
          <w:tcPr>
            <w:tcW w:w="2830" w:type="dxa"/>
            <w:vAlign w:val="center"/>
          </w:tcPr>
          <w:p w14:paraId="7540AEC5"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BSS</w:t>
            </w:r>
          </w:p>
        </w:tc>
        <w:tc>
          <w:tcPr>
            <w:tcW w:w="6186" w:type="dxa"/>
            <w:vAlign w:val="center"/>
          </w:tcPr>
          <w:p w14:paraId="4D7DAD28" w14:textId="77777777" w:rsidR="003C1AC8" w:rsidRDefault="003C1AC8" w:rsidP="008C6F4A">
            <w:pPr>
              <w:spacing w:before="40" w:after="40" w:line="276" w:lineRule="auto"/>
              <w:jc w:val="left"/>
              <w:rPr>
                <w:sz w:val="20"/>
                <w:szCs w:val="22"/>
                <w:lang w:eastAsia="de-DE" w:bidi="ar-SA"/>
              </w:rPr>
            </w:pPr>
            <w:r>
              <w:rPr>
                <w:sz w:val="20"/>
                <w:szCs w:val="22"/>
                <w:lang w:eastAsia="de-DE" w:bidi="ar-SA"/>
              </w:rPr>
              <w:t>Business Support Services</w:t>
            </w:r>
          </w:p>
        </w:tc>
      </w:tr>
      <w:tr w:rsidR="003C1AC8" w:rsidRPr="00C0005C" w14:paraId="4122D0A7" w14:textId="77777777" w:rsidTr="008C6F4A">
        <w:tc>
          <w:tcPr>
            <w:tcW w:w="2830" w:type="dxa"/>
            <w:vAlign w:val="center"/>
          </w:tcPr>
          <w:p w14:paraId="7285C2DE"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CI</w:t>
            </w:r>
          </w:p>
        </w:tc>
        <w:tc>
          <w:tcPr>
            <w:tcW w:w="6186" w:type="dxa"/>
            <w:vAlign w:val="center"/>
          </w:tcPr>
          <w:p w14:paraId="1091B6E9"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Certificate Issuer</w:t>
            </w:r>
          </w:p>
        </w:tc>
      </w:tr>
      <w:tr w:rsidR="003C1AC8" w:rsidRPr="00C0005C" w14:paraId="480DF7D7" w14:textId="77777777" w:rsidTr="008C6F4A">
        <w:tc>
          <w:tcPr>
            <w:tcW w:w="2830" w:type="dxa"/>
            <w:vAlign w:val="center"/>
          </w:tcPr>
          <w:p w14:paraId="6FAB5F7F"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DNSCurve</w:t>
            </w:r>
          </w:p>
        </w:tc>
        <w:tc>
          <w:tcPr>
            <w:tcW w:w="6186" w:type="dxa"/>
            <w:vAlign w:val="center"/>
          </w:tcPr>
          <w:p w14:paraId="1C7B7A42" w14:textId="77777777" w:rsidR="003C1AC8" w:rsidRPr="00B97097" w:rsidRDefault="003C1AC8" w:rsidP="008C6F4A">
            <w:pPr>
              <w:spacing w:before="40" w:after="40" w:line="276" w:lineRule="auto"/>
              <w:jc w:val="left"/>
              <w:rPr>
                <w:sz w:val="20"/>
                <w:szCs w:val="22"/>
                <w:lang w:eastAsia="de-DE" w:bidi="ar-SA"/>
              </w:rPr>
            </w:pPr>
            <w:r w:rsidRPr="0068551A">
              <w:rPr>
                <w:sz w:val="20"/>
                <w:szCs w:val="22"/>
                <w:lang w:eastAsia="de-DE" w:bidi="ar-SA"/>
              </w:rPr>
              <w:t>Domain Name S</w:t>
            </w:r>
            <w:r w:rsidRPr="00005B80">
              <w:rPr>
                <w:sz w:val="20"/>
                <w:szCs w:val="22"/>
                <w:lang w:eastAsia="de-DE" w:bidi="ar-SA"/>
              </w:rPr>
              <w:t>ystem</w:t>
            </w:r>
            <w:r w:rsidRPr="0068551A">
              <w:rPr>
                <w:sz w:val="20"/>
                <w:szCs w:val="22"/>
                <w:lang w:eastAsia="de-DE" w:bidi="ar-SA"/>
              </w:rPr>
              <w:t xml:space="preserve"> </w:t>
            </w:r>
            <w:r w:rsidRPr="00005B80">
              <w:rPr>
                <w:sz w:val="20"/>
                <w:szCs w:val="22"/>
                <w:lang w:eastAsia="de-DE" w:bidi="ar-SA"/>
              </w:rPr>
              <w:t>C</w:t>
            </w:r>
            <w:r w:rsidRPr="0068551A">
              <w:rPr>
                <w:sz w:val="20"/>
                <w:szCs w:val="22"/>
                <w:lang w:eastAsia="de-DE" w:bidi="ar-SA"/>
              </w:rPr>
              <w:t>urve</w:t>
            </w:r>
          </w:p>
        </w:tc>
      </w:tr>
      <w:tr w:rsidR="003C1AC8" w:rsidRPr="00C0005C" w14:paraId="70AD91CB" w14:textId="77777777" w:rsidTr="008C6F4A">
        <w:tc>
          <w:tcPr>
            <w:tcW w:w="2830" w:type="dxa"/>
            <w:vAlign w:val="center"/>
          </w:tcPr>
          <w:p w14:paraId="5AE9BFFB"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DNSSEC</w:t>
            </w:r>
          </w:p>
        </w:tc>
        <w:tc>
          <w:tcPr>
            <w:tcW w:w="6186" w:type="dxa"/>
            <w:vAlign w:val="center"/>
          </w:tcPr>
          <w:p w14:paraId="5476E7F5" w14:textId="77777777" w:rsidR="003C1AC8" w:rsidRPr="0068551A" w:rsidRDefault="003C1AC8" w:rsidP="008C6F4A">
            <w:pPr>
              <w:spacing w:before="40" w:after="40" w:line="276" w:lineRule="auto"/>
              <w:jc w:val="left"/>
              <w:rPr>
                <w:sz w:val="20"/>
                <w:szCs w:val="22"/>
                <w:lang w:eastAsia="de-DE" w:bidi="ar-SA"/>
              </w:rPr>
            </w:pPr>
            <w:r w:rsidRPr="00005B80">
              <w:rPr>
                <w:sz w:val="20"/>
                <w:szCs w:val="22"/>
                <w:lang w:eastAsia="de-DE" w:bidi="ar-SA"/>
              </w:rPr>
              <w:t>Domain Name System</w:t>
            </w:r>
            <w:r w:rsidRPr="0068551A">
              <w:rPr>
                <w:sz w:val="20"/>
                <w:szCs w:val="22"/>
                <w:lang w:eastAsia="de-DE" w:bidi="ar-SA"/>
              </w:rPr>
              <w:t xml:space="preserve"> Security</w:t>
            </w:r>
            <w:r w:rsidRPr="00005B80">
              <w:rPr>
                <w:sz w:val="20"/>
                <w:szCs w:val="22"/>
                <w:lang w:eastAsia="de-DE" w:bidi="ar-SA"/>
              </w:rPr>
              <w:t xml:space="preserve"> Extensions</w:t>
            </w:r>
          </w:p>
        </w:tc>
      </w:tr>
      <w:tr w:rsidR="003C1AC8" w:rsidRPr="00C0005C" w14:paraId="0BB4121B" w14:textId="77777777" w:rsidTr="008C6F4A">
        <w:tc>
          <w:tcPr>
            <w:tcW w:w="2830" w:type="dxa"/>
            <w:vAlign w:val="center"/>
          </w:tcPr>
          <w:p w14:paraId="4DBF193F"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ECASD</w:t>
            </w:r>
          </w:p>
        </w:tc>
        <w:tc>
          <w:tcPr>
            <w:tcW w:w="6186" w:type="dxa"/>
            <w:vAlign w:val="center"/>
          </w:tcPr>
          <w:p w14:paraId="37387382" w14:textId="035B5318"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 xml:space="preserve">eUICC </w:t>
            </w:r>
            <w:r w:rsidR="001A1D22" w:rsidRPr="00B97097">
              <w:rPr>
                <w:sz w:val="20"/>
                <w:szCs w:val="22"/>
                <w:lang w:eastAsia="de-DE" w:bidi="ar-SA"/>
              </w:rPr>
              <w:t>C</w:t>
            </w:r>
            <w:r w:rsidR="001A1D22">
              <w:rPr>
                <w:sz w:val="20"/>
                <w:szCs w:val="22"/>
                <w:lang w:eastAsia="de-DE" w:bidi="ar-SA"/>
              </w:rPr>
              <w:t>ontrolling</w:t>
            </w:r>
            <w:r w:rsidR="001A1D22" w:rsidRPr="00B97097">
              <w:rPr>
                <w:sz w:val="20"/>
                <w:szCs w:val="22"/>
                <w:lang w:eastAsia="de-DE" w:bidi="ar-SA"/>
              </w:rPr>
              <w:t xml:space="preserve"> </w:t>
            </w:r>
            <w:r w:rsidRPr="00B97097">
              <w:rPr>
                <w:sz w:val="20"/>
                <w:szCs w:val="22"/>
                <w:lang w:eastAsia="de-DE" w:bidi="ar-SA"/>
              </w:rPr>
              <w:t>Authority Security Domain</w:t>
            </w:r>
          </w:p>
        </w:tc>
      </w:tr>
      <w:tr w:rsidR="003C1AC8" w:rsidRPr="00C0005C" w14:paraId="7DFC64F6" w14:textId="77777777" w:rsidTr="008C6F4A">
        <w:tc>
          <w:tcPr>
            <w:tcW w:w="2830" w:type="dxa"/>
          </w:tcPr>
          <w:p w14:paraId="16273B0D"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 xml:space="preserve">EID </w:t>
            </w:r>
          </w:p>
        </w:tc>
        <w:tc>
          <w:tcPr>
            <w:tcW w:w="6186" w:type="dxa"/>
          </w:tcPr>
          <w:p w14:paraId="7A111FC3" w14:textId="5599A9FA" w:rsidR="003C1AC8" w:rsidRPr="00B97097" w:rsidRDefault="001A1D22" w:rsidP="008C6F4A">
            <w:pPr>
              <w:spacing w:before="40" w:after="40" w:line="276" w:lineRule="auto"/>
              <w:jc w:val="left"/>
              <w:rPr>
                <w:sz w:val="20"/>
                <w:szCs w:val="22"/>
                <w:lang w:eastAsia="de-DE" w:bidi="ar-SA"/>
              </w:rPr>
            </w:pPr>
            <w:r>
              <w:rPr>
                <w:sz w:val="20"/>
                <w:szCs w:val="22"/>
                <w:lang w:eastAsia="de-DE" w:bidi="ar-SA"/>
              </w:rPr>
              <w:t>e</w:t>
            </w:r>
            <w:r w:rsidR="003C1AC8" w:rsidRPr="00B97097">
              <w:rPr>
                <w:sz w:val="20"/>
                <w:szCs w:val="22"/>
                <w:lang w:eastAsia="de-DE" w:bidi="ar-SA"/>
              </w:rPr>
              <w:t>UICC</w:t>
            </w:r>
            <w:r w:rsidR="003C1AC8">
              <w:rPr>
                <w:sz w:val="20"/>
                <w:szCs w:val="22"/>
                <w:lang w:eastAsia="de-DE" w:bidi="ar-SA"/>
              </w:rPr>
              <w:t xml:space="preserve"> Identifier</w:t>
            </w:r>
          </w:p>
        </w:tc>
      </w:tr>
      <w:tr w:rsidR="003C1AC8" w:rsidRPr="00C0005C" w14:paraId="448E0B20" w14:textId="77777777" w:rsidTr="008C6F4A">
        <w:tc>
          <w:tcPr>
            <w:tcW w:w="2830" w:type="dxa"/>
            <w:vAlign w:val="center"/>
          </w:tcPr>
          <w:p w14:paraId="56BA2B93"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eSVN</w:t>
            </w:r>
          </w:p>
        </w:tc>
        <w:tc>
          <w:tcPr>
            <w:tcW w:w="6186" w:type="dxa"/>
            <w:vAlign w:val="center"/>
          </w:tcPr>
          <w:p w14:paraId="3F268A22" w14:textId="031AB151" w:rsidR="003C1AC8" w:rsidRPr="00B97097" w:rsidRDefault="003C1AC8" w:rsidP="008C6F4A">
            <w:pPr>
              <w:spacing w:before="40" w:after="40" w:line="276" w:lineRule="auto"/>
              <w:jc w:val="left"/>
              <w:rPr>
                <w:sz w:val="20"/>
                <w:szCs w:val="22"/>
                <w:lang w:eastAsia="de-DE" w:bidi="ar-SA"/>
              </w:rPr>
            </w:pPr>
            <w:r>
              <w:rPr>
                <w:sz w:val="20"/>
                <w:szCs w:val="22"/>
                <w:lang w:eastAsia="de-DE" w:bidi="ar-SA"/>
              </w:rPr>
              <w:t>eUICC Specification Version Number</w:t>
            </w:r>
          </w:p>
        </w:tc>
      </w:tr>
      <w:tr w:rsidR="003C1AC8" w:rsidRPr="00C0005C" w14:paraId="0E0B0007" w14:textId="77777777" w:rsidTr="008C6F4A">
        <w:tc>
          <w:tcPr>
            <w:tcW w:w="2830" w:type="dxa"/>
          </w:tcPr>
          <w:p w14:paraId="184D9D20"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ETSI</w:t>
            </w:r>
          </w:p>
        </w:tc>
        <w:tc>
          <w:tcPr>
            <w:tcW w:w="6186" w:type="dxa"/>
          </w:tcPr>
          <w:p w14:paraId="74918793" w14:textId="77777777" w:rsidR="003C1AC8" w:rsidRDefault="003C1AC8" w:rsidP="008C6F4A">
            <w:pPr>
              <w:spacing w:before="40" w:after="40" w:line="276" w:lineRule="auto"/>
              <w:jc w:val="left"/>
              <w:rPr>
                <w:sz w:val="20"/>
                <w:szCs w:val="22"/>
                <w:lang w:eastAsia="de-DE" w:bidi="ar-SA"/>
              </w:rPr>
            </w:pPr>
            <w:r w:rsidRPr="00B97097">
              <w:rPr>
                <w:sz w:val="20"/>
                <w:szCs w:val="22"/>
                <w:lang w:eastAsia="de-DE" w:bidi="ar-SA"/>
              </w:rPr>
              <w:t>European Telecommunications Standards Institute</w:t>
            </w:r>
          </w:p>
        </w:tc>
      </w:tr>
      <w:tr w:rsidR="003C1AC8" w:rsidRPr="00C0005C" w14:paraId="44D8E5FC" w14:textId="77777777" w:rsidTr="008C6F4A">
        <w:tc>
          <w:tcPr>
            <w:tcW w:w="2830" w:type="dxa"/>
          </w:tcPr>
          <w:p w14:paraId="4C3688EF"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EUM</w:t>
            </w:r>
          </w:p>
        </w:tc>
        <w:tc>
          <w:tcPr>
            <w:tcW w:w="6186" w:type="dxa"/>
          </w:tcPr>
          <w:p w14:paraId="63300912"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eUICC Manufacturer</w:t>
            </w:r>
          </w:p>
        </w:tc>
      </w:tr>
      <w:tr w:rsidR="003C1AC8" w:rsidRPr="00C0005C" w14:paraId="3BEA4242" w14:textId="77777777" w:rsidTr="008C6F4A">
        <w:tc>
          <w:tcPr>
            <w:tcW w:w="2830" w:type="dxa"/>
          </w:tcPr>
          <w:p w14:paraId="4FFBC458"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FASG</w:t>
            </w:r>
          </w:p>
        </w:tc>
        <w:tc>
          <w:tcPr>
            <w:tcW w:w="6186" w:type="dxa"/>
          </w:tcPr>
          <w:p w14:paraId="08A84EF8"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Fraud and Security Group</w:t>
            </w:r>
          </w:p>
        </w:tc>
      </w:tr>
      <w:tr w:rsidR="003C1AC8" w:rsidRPr="00C0005C" w14:paraId="59CDB531" w14:textId="77777777" w:rsidTr="008C6F4A">
        <w:tc>
          <w:tcPr>
            <w:tcW w:w="2830" w:type="dxa"/>
          </w:tcPr>
          <w:p w14:paraId="24FCA05D" w14:textId="77777777" w:rsidR="003C1AC8" w:rsidRPr="00FE2AEC" w:rsidRDefault="003C1AC8" w:rsidP="008C6F4A">
            <w:pPr>
              <w:spacing w:before="40" w:after="40" w:line="276" w:lineRule="auto"/>
              <w:jc w:val="left"/>
              <w:rPr>
                <w:sz w:val="20"/>
                <w:szCs w:val="22"/>
                <w:lang w:eastAsia="de-DE" w:bidi="ar-SA"/>
              </w:rPr>
            </w:pPr>
            <w:r>
              <w:rPr>
                <w:sz w:val="20"/>
                <w:szCs w:val="22"/>
                <w:lang w:eastAsia="de-DE" w:bidi="ar-SA"/>
              </w:rPr>
              <w:t>FFS</w:t>
            </w:r>
          </w:p>
        </w:tc>
        <w:tc>
          <w:tcPr>
            <w:tcW w:w="6186" w:type="dxa"/>
          </w:tcPr>
          <w:p w14:paraId="0AA0E715" w14:textId="77777777" w:rsidR="003C1AC8" w:rsidRDefault="003C1AC8" w:rsidP="008C6F4A">
            <w:pPr>
              <w:spacing w:before="40" w:after="40" w:line="276" w:lineRule="auto"/>
              <w:jc w:val="left"/>
              <w:rPr>
                <w:sz w:val="20"/>
                <w:szCs w:val="22"/>
                <w:lang w:eastAsia="de-DE" w:bidi="ar-SA"/>
              </w:rPr>
            </w:pPr>
            <w:r>
              <w:rPr>
                <w:sz w:val="20"/>
                <w:szCs w:val="22"/>
                <w:lang w:eastAsia="de-DE" w:bidi="ar-SA"/>
              </w:rPr>
              <w:t>For Further Study</w:t>
            </w:r>
          </w:p>
        </w:tc>
      </w:tr>
      <w:tr w:rsidR="003C1AC8" w:rsidRPr="00C0005C" w14:paraId="2E55CFC7" w14:textId="77777777" w:rsidTr="008C6F4A">
        <w:tc>
          <w:tcPr>
            <w:tcW w:w="2830" w:type="dxa"/>
          </w:tcPr>
          <w:p w14:paraId="43AD0B37"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GSMA</w:t>
            </w:r>
          </w:p>
        </w:tc>
        <w:tc>
          <w:tcPr>
            <w:tcW w:w="6186" w:type="dxa"/>
          </w:tcPr>
          <w:p w14:paraId="609424D4"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GSM Association</w:t>
            </w:r>
          </w:p>
        </w:tc>
      </w:tr>
      <w:tr w:rsidR="003C1AC8" w:rsidRPr="00C0005C" w14:paraId="5926C025" w14:textId="77777777" w:rsidTr="008C6F4A">
        <w:tc>
          <w:tcPr>
            <w:tcW w:w="2830" w:type="dxa"/>
          </w:tcPr>
          <w:p w14:paraId="2D10DB50"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GSMA CI</w:t>
            </w:r>
          </w:p>
        </w:tc>
        <w:tc>
          <w:tcPr>
            <w:tcW w:w="6186" w:type="dxa"/>
          </w:tcPr>
          <w:p w14:paraId="7ABA539E"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GSMA Certificate Issuer</w:t>
            </w:r>
          </w:p>
        </w:tc>
      </w:tr>
      <w:tr w:rsidR="003C1AC8" w:rsidRPr="00C0005C" w14:paraId="3520FF09" w14:textId="77777777" w:rsidTr="008C6F4A">
        <w:tc>
          <w:tcPr>
            <w:tcW w:w="2830" w:type="dxa"/>
          </w:tcPr>
          <w:p w14:paraId="3EA62D13"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HLR</w:t>
            </w:r>
          </w:p>
        </w:tc>
        <w:tc>
          <w:tcPr>
            <w:tcW w:w="6186" w:type="dxa"/>
          </w:tcPr>
          <w:p w14:paraId="081BFF62"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Home Location Register</w:t>
            </w:r>
          </w:p>
        </w:tc>
      </w:tr>
      <w:tr w:rsidR="003C1AC8" w:rsidRPr="00C0005C" w14:paraId="690886EE" w14:textId="77777777" w:rsidTr="008C6F4A">
        <w:tc>
          <w:tcPr>
            <w:tcW w:w="2830" w:type="dxa"/>
          </w:tcPr>
          <w:p w14:paraId="4DE4CB18"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HTTP</w:t>
            </w:r>
          </w:p>
        </w:tc>
        <w:tc>
          <w:tcPr>
            <w:tcW w:w="6186" w:type="dxa"/>
          </w:tcPr>
          <w:p w14:paraId="5D5034DA" w14:textId="77777777" w:rsidR="003C1AC8" w:rsidRPr="00B97097" w:rsidRDefault="003C1AC8" w:rsidP="008C6F4A">
            <w:pPr>
              <w:spacing w:before="40" w:after="40" w:line="276" w:lineRule="auto"/>
              <w:jc w:val="left"/>
              <w:rPr>
                <w:sz w:val="20"/>
                <w:szCs w:val="22"/>
                <w:lang w:eastAsia="de-DE" w:bidi="ar-SA"/>
              </w:rPr>
            </w:pPr>
            <w:r w:rsidRPr="00D7246A">
              <w:rPr>
                <w:sz w:val="20"/>
                <w:szCs w:val="22"/>
                <w:lang w:eastAsia="de-DE" w:bidi="ar-SA"/>
              </w:rPr>
              <w:t>Hypertext Transfer Protocol</w:t>
            </w:r>
          </w:p>
        </w:tc>
      </w:tr>
      <w:tr w:rsidR="003C1AC8" w:rsidRPr="00C0005C" w14:paraId="17C251AF" w14:textId="77777777" w:rsidTr="008C6F4A">
        <w:tc>
          <w:tcPr>
            <w:tcW w:w="2830" w:type="dxa"/>
          </w:tcPr>
          <w:p w14:paraId="072D3C58"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ICCID</w:t>
            </w:r>
          </w:p>
        </w:tc>
        <w:tc>
          <w:tcPr>
            <w:tcW w:w="6186" w:type="dxa"/>
          </w:tcPr>
          <w:p w14:paraId="6D70B450"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Integrated Circuit Card I</w:t>
            </w:r>
            <w:r>
              <w:rPr>
                <w:sz w:val="20"/>
                <w:szCs w:val="22"/>
                <w:lang w:eastAsia="de-DE" w:bidi="ar-SA"/>
              </w:rPr>
              <w:t>dentifier</w:t>
            </w:r>
          </w:p>
        </w:tc>
      </w:tr>
      <w:tr w:rsidR="003C1AC8" w:rsidRPr="00C0005C" w14:paraId="444781A5" w14:textId="77777777" w:rsidTr="008C6F4A">
        <w:tc>
          <w:tcPr>
            <w:tcW w:w="2830" w:type="dxa"/>
            <w:vAlign w:val="center"/>
          </w:tcPr>
          <w:p w14:paraId="14C45A5A"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IMSI</w:t>
            </w:r>
          </w:p>
        </w:tc>
        <w:tc>
          <w:tcPr>
            <w:tcW w:w="6186" w:type="dxa"/>
            <w:vAlign w:val="center"/>
          </w:tcPr>
          <w:p w14:paraId="4BCAF5E0"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International Mobile Subscriber Identity</w:t>
            </w:r>
          </w:p>
        </w:tc>
      </w:tr>
      <w:tr w:rsidR="003C1AC8" w:rsidRPr="00C0005C" w14:paraId="6CB3EAAA" w14:textId="77777777" w:rsidTr="008C6F4A">
        <w:tc>
          <w:tcPr>
            <w:tcW w:w="2830" w:type="dxa"/>
            <w:vAlign w:val="center"/>
          </w:tcPr>
          <w:p w14:paraId="064566AB"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ISD-P</w:t>
            </w:r>
          </w:p>
        </w:tc>
        <w:tc>
          <w:tcPr>
            <w:tcW w:w="6186" w:type="dxa"/>
            <w:vAlign w:val="center"/>
          </w:tcPr>
          <w:p w14:paraId="2F806BCA"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Issuer Security Domain</w:t>
            </w:r>
            <w:r>
              <w:rPr>
                <w:sz w:val="20"/>
                <w:szCs w:val="22"/>
                <w:lang w:eastAsia="de-DE" w:bidi="ar-SA"/>
              </w:rPr>
              <w:t xml:space="preserve"> - </w:t>
            </w:r>
            <w:r w:rsidRPr="00B97097">
              <w:rPr>
                <w:sz w:val="20"/>
                <w:szCs w:val="22"/>
                <w:lang w:eastAsia="de-DE" w:bidi="ar-SA"/>
              </w:rPr>
              <w:t>Profile</w:t>
            </w:r>
          </w:p>
        </w:tc>
      </w:tr>
      <w:tr w:rsidR="003C1AC8" w:rsidRPr="00C0005C" w14:paraId="6C7DD5A9" w14:textId="77777777" w:rsidTr="008C6F4A">
        <w:tc>
          <w:tcPr>
            <w:tcW w:w="2830" w:type="dxa"/>
            <w:vAlign w:val="center"/>
          </w:tcPr>
          <w:p w14:paraId="4D3E6422" w14:textId="77777777" w:rsidR="003C1AC8" w:rsidRPr="00FE2AEC" w:rsidDel="00CB175E" w:rsidRDefault="003C1AC8" w:rsidP="008C6F4A">
            <w:pPr>
              <w:spacing w:before="40" w:after="40" w:line="276" w:lineRule="auto"/>
              <w:jc w:val="left"/>
              <w:rPr>
                <w:sz w:val="20"/>
                <w:szCs w:val="22"/>
                <w:lang w:eastAsia="de-DE" w:bidi="ar-SA"/>
              </w:rPr>
            </w:pPr>
            <w:r w:rsidRPr="00FE2AEC">
              <w:rPr>
                <w:sz w:val="20"/>
                <w:szCs w:val="22"/>
                <w:lang w:eastAsia="de-DE" w:bidi="ar-SA"/>
              </w:rPr>
              <w:t>ISD-R</w:t>
            </w:r>
          </w:p>
        </w:tc>
        <w:tc>
          <w:tcPr>
            <w:tcW w:w="6186" w:type="dxa"/>
            <w:vAlign w:val="center"/>
          </w:tcPr>
          <w:p w14:paraId="6D94473D" w14:textId="77777777" w:rsidR="003C1AC8" w:rsidRPr="00B97097" w:rsidDel="00CB175E" w:rsidRDefault="003C1AC8" w:rsidP="008C6F4A">
            <w:pPr>
              <w:spacing w:before="40" w:after="40" w:line="276" w:lineRule="auto"/>
              <w:jc w:val="left"/>
              <w:rPr>
                <w:sz w:val="20"/>
                <w:szCs w:val="22"/>
                <w:lang w:eastAsia="de-DE" w:bidi="ar-SA"/>
              </w:rPr>
            </w:pPr>
            <w:r w:rsidRPr="00B97097">
              <w:rPr>
                <w:sz w:val="20"/>
                <w:szCs w:val="22"/>
                <w:lang w:eastAsia="de-DE" w:bidi="ar-SA"/>
              </w:rPr>
              <w:t xml:space="preserve">Issuer Security Domain </w:t>
            </w:r>
            <w:r>
              <w:rPr>
                <w:sz w:val="20"/>
                <w:szCs w:val="22"/>
                <w:lang w:eastAsia="de-DE" w:bidi="ar-SA"/>
              </w:rPr>
              <w:t xml:space="preserve">- </w:t>
            </w:r>
            <w:r w:rsidRPr="00B97097">
              <w:rPr>
                <w:sz w:val="20"/>
                <w:szCs w:val="22"/>
                <w:lang w:eastAsia="de-DE" w:bidi="ar-SA"/>
              </w:rPr>
              <w:t>Root</w:t>
            </w:r>
          </w:p>
        </w:tc>
      </w:tr>
      <w:tr w:rsidR="003C1AC8" w:rsidRPr="00C0005C" w14:paraId="120DFABE" w14:textId="77777777" w:rsidTr="008C6F4A">
        <w:tc>
          <w:tcPr>
            <w:tcW w:w="2830" w:type="dxa"/>
            <w:vAlign w:val="center"/>
          </w:tcPr>
          <w:p w14:paraId="327AA0D1"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ISIM</w:t>
            </w:r>
          </w:p>
        </w:tc>
        <w:tc>
          <w:tcPr>
            <w:tcW w:w="6186" w:type="dxa"/>
            <w:vAlign w:val="center"/>
          </w:tcPr>
          <w:p w14:paraId="25784579" w14:textId="77777777" w:rsidR="003C1AC8" w:rsidRPr="001625A4" w:rsidRDefault="003C1AC8" w:rsidP="008C6F4A">
            <w:pPr>
              <w:spacing w:before="40" w:after="40" w:line="276" w:lineRule="auto"/>
              <w:jc w:val="left"/>
              <w:rPr>
                <w:sz w:val="20"/>
                <w:szCs w:val="22"/>
                <w:lang w:eastAsia="de-DE" w:bidi="ar-SA"/>
              </w:rPr>
            </w:pPr>
            <w:r>
              <w:rPr>
                <w:sz w:val="20"/>
                <w:szCs w:val="22"/>
                <w:lang w:eastAsia="de-DE" w:bidi="ar-SA"/>
              </w:rPr>
              <w:t>IP Multimedia Services Identity Module</w:t>
            </w:r>
          </w:p>
        </w:tc>
      </w:tr>
      <w:tr w:rsidR="003C1AC8" w:rsidRPr="00C0005C" w14:paraId="2BBF5AB8" w14:textId="77777777" w:rsidTr="008C6F4A">
        <w:tc>
          <w:tcPr>
            <w:tcW w:w="2830" w:type="dxa"/>
            <w:vAlign w:val="center"/>
          </w:tcPr>
          <w:p w14:paraId="3D58FEF3" w14:textId="77777777" w:rsidR="003C1AC8" w:rsidRPr="00FE2AEC" w:rsidRDefault="003C1AC8" w:rsidP="008C6F4A">
            <w:pPr>
              <w:spacing w:before="40" w:after="40" w:line="276" w:lineRule="auto"/>
              <w:jc w:val="left"/>
              <w:rPr>
                <w:color w:val="FF0000"/>
                <w:sz w:val="20"/>
                <w:szCs w:val="22"/>
                <w:u w:val="single"/>
                <w:lang w:eastAsia="de-DE" w:bidi="ar-SA"/>
              </w:rPr>
            </w:pPr>
            <w:r w:rsidRPr="00FE2AEC">
              <w:rPr>
                <w:sz w:val="20"/>
                <w:szCs w:val="22"/>
                <w:lang w:eastAsia="de-DE" w:bidi="ar-SA"/>
              </w:rPr>
              <w:t>ITU</w:t>
            </w:r>
          </w:p>
        </w:tc>
        <w:tc>
          <w:tcPr>
            <w:tcW w:w="6186" w:type="dxa"/>
            <w:vAlign w:val="center"/>
          </w:tcPr>
          <w:p w14:paraId="1A398566"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International Telecoms Union</w:t>
            </w:r>
          </w:p>
        </w:tc>
      </w:tr>
      <w:tr w:rsidR="003C1AC8" w:rsidRPr="00C0005C" w14:paraId="310B22F2" w14:textId="77777777" w:rsidTr="008C6F4A">
        <w:tc>
          <w:tcPr>
            <w:tcW w:w="2830" w:type="dxa"/>
            <w:vAlign w:val="center"/>
          </w:tcPr>
          <w:p w14:paraId="67081551"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LDS</w:t>
            </w:r>
          </w:p>
        </w:tc>
        <w:tc>
          <w:tcPr>
            <w:tcW w:w="6186" w:type="dxa"/>
            <w:vAlign w:val="center"/>
          </w:tcPr>
          <w:p w14:paraId="3C26A16A"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Local Discovery Service</w:t>
            </w:r>
          </w:p>
        </w:tc>
      </w:tr>
      <w:tr w:rsidR="003C1AC8" w:rsidRPr="00C0005C" w14:paraId="266C35B7" w14:textId="77777777" w:rsidTr="008C6F4A">
        <w:tc>
          <w:tcPr>
            <w:tcW w:w="2830" w:type="dxa"/>
            <w:vAlign w:val="center"/>
          </w:tcPr>
          <w:p w14:paraId="134863AD"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LPA</w:t>
            </w:r>
          </w:p>
        </w:tc>
        <w:tc>
          <w:tcPr>
            <w:tcW w:w="6186" w:type="dxa"/>
            <w:vAlign w:val="center"/>
          </w:tcPr>
          <w:p w14:paraId="5B249B71"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Local Profile Assistant</w:t>
            </w:r>
          </w:p>
        </w:tc>
      </w:tr>
      <w:tr w:rsidR="003C1AC8" w:rsidRPr="00C0005C" w14:paraId="0A8483C2" w14:textId="77777777" w:rsidTr="008C6F4A">
        <w:tc>
          <w:tcPr>
            <w:tcW w:w="2830" w:type="dxa"/>
            <w:vAlign w:val="center"/>
          </w:tcPr>
          <w:p w14:paraId="20556408"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LPD</w:t>
            </w:r>
          </w:p>
        </w:tc>
        <w:tc>
          <w:tcPr>
            <w:tcW w:w="6186" w:type="dxa"/>
            <w:vAlign w:val="center"/>
          </w:tcPr>
          <w:p w14:paraId="06EB4361" w14:textId="77777777" w:rsidR="003C1AC8" w:rsidRDefault="003C1AC8" w:rsidP="008C6F4A">
            <w:pPr>
              <w:spacing w:before="40" w:after="40" w:line="276" w:lineRule="auto"/>
              <w:jc w:val="left"/>
              <w:rPr>
                <w:sz w:val="20"/>
                <w:szCs w:val="22"/>
                <w:lang w:eastAsia="de-DE" w:bidi="ar-SA"/>
              </w:rPr>
            </w:pPr>
            <w:r>
              <w:rPr>
                <w:sz w:val="20"/>
                <w:szCs w:val="22"/>
                <w:lang w:eastAsia="de-DE" w:bidi="ar-SA"/>
              </w:rPr>
              <w:t>Local Profile Download</w:t>
            </w:r>
          </w:p>
        </w:tc>
      </w:tr>
      <w:tr w:rsidR="003C1AC8" w:rsidRPr="00C0005C" w14:paraId="33815AFC" w14:textId="77777777" w:rsidTr="008C6F4A">
        <w:tc>
          <w:tcPr>
            <w:tcW w:w="2830" w:type="dxa"/>
            <w:vAlign w:val="center"/>
          </w:tcPr>
          <w:p w14:paraId="18BF60B4"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LUI</w:t>
            </w:r>
          </w:p>
        </w:tc>
        <w:tc>
          <w:tcPr>
            <w:tcW w:w="6186" w:type="dxa"/>
            <w:vAlign w:val="center"/>
          </w:tcPr>
          <w:p w14:paraId="00ED87DA" w14:textId="77777777" w:rsidR="003C1AC8" w:rsidRDefault="003C1AC8" w:rsidP="008C6F4A">
            <w:pPr>
              <w:spacing w:before="40" w:after="40" w:line="276" w:lineRule="auto"/>
              <w:jc w:val="left"/>
              <w:rPr>
                <w:sz w:val="20"/>
                <w:szCs w:val="22"/>
                <w:lang w:eastAsia="de-DE" w:bidi="ar-SA"/>
              </w:rPr>
            </w:pPr>
            <w:r>
              <w:rPr>
                <w:sz w:val="20"/>
                <w:szCs w:val="22"/>
                <w:lang w:eastAsia="de-DE" w:bidi="ar-SA"/>
              </w:rPr>
              <w:t>Local User Interface</w:t>
            </w:r>
          </w:p>
        </w:tc>
      </w:tr>
      <w:tr w:rsidR="003C1AC8" w:rsidRPr="00C0005C" w14:paraId="1652805E" w14:textId="77777777" w:rsidTr="008C6F4A">
        <w:tc>
          <w:tcPr>
            <w:tcW w:w="2830" w:type="dxa"/>
            <w:vAlign w:val="center"/>
          </w:tcPr>
          <w:p w14:paraId="048C5682"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M4M</w:t>
            </w:r>
          </w:p>
        </w:tc>
        <w:tc>
          <w:tcPr>
            <w:tcW w:w="6186" w:type="dxa"/>
            <w:vAlign w:val="center"/>
          </w:tcPr>
          <w:p w14:paraId="16DF79DB" w14:textId="77777777" w:rsidR="003C1AC8" w:rsidRDefault="003C1AC8" w:rsidP="008C6F4A">
            <w:pPr>
              <w:spacing w:before="40" w:after="40" w:line="276" w:lineRule="auto"/>
              <w:jc w:val="left"/>
              <w:rPr>
                <w:sz w:val="20"/>
                <w:szCs w:val="22"/>
                <w:lang w:eastAsia="de-DE" w:bidi="ar-SA"/>
              </w:rPr>
            </w:pPr>
            <w:r>
              <w:rPr>
                <w:sz w:val="20"/>
                <w:szCs w:val="22"/>
                <w:lang w:eastAsia="de-DE" w:bidi="ar-SA"/>
              </w:rPr>
              <w:t>Mifare4Mobile</w:t>
            </w:r>
          </w:p>
        </w:tc>
      </w:tr>
      <w:tr w:rsidR="003C1AC8" w:rsidRPr="00C0005C" w14:paraId="0D3C1EF3" w14:textId="77777777" w:rsidTr="008C6F4A">
        <w:tc>
          <w:tcPr>
            <w:tcW w:w="2830" w:type="dxa"/>
            <w:vAlign w:val="center"/>
          </w:tcPr>
          <w:p w14:paraId="76136203"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MFA</w:t>
            </w:r>
          </w:p>
        </w:tc>
        <w:tc>
          <w:tcPr>
            <w:tcW w:w="6186" w:type="dxa"/>
            <w:vAlign w:val="center"/>
          </w:tcPr>
          <w:p w14:paraId="60A3F6B3" w14:textId="77777777" w:rsidR="003C1AC8" w:rsidRDefault="003C1AC8" w:rsidP="008C6F4A">
            <w:pPr>
              <w:spacing w:before="40" w:after="40" w:line="276" w:lineRule="auto"/>
              <w:jc w:val="left"/>
              <w:rPr>
                <w:sz w:val="20"/>
                <w:szCs w:val="22"/>
                <w:lang w:eastAsia="de-DE" w:bidi="ar-SA"/>
              </w:rPr>
            </w:pPr>
            <w:r>
              <w:rPr>
                <w:sz w:val="20"/>
                <w:szCs w:val="22"/>
                <w:lang w:eastAsia="de-DE" w:bidi="ar-SA"/>
              </w:rPr>
              <w:t>Multi-Factor Authentication</w:t>
            </w:r>
          </w:p>
        </w:tc>
      </w:tr>
      <w:tr w:rsidR="003C1AC8" w:rsidRPr="00C0005C" w14:paraId="51B4D847" w14:textId="77777777" w:rsidTr="008C6F4A">
        <w:tc>
          <w:tcPr>
            <w:tcW w:w="2830" w:type="dxa"/>
            <w:vAlign w:val="center"/>
          </w:tcPr>
          <w:p w14:paraId="567C15A9"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MNO</w:t>
            </w:r>
          </w:p>
        </w:tc>
        <w:tc>
          <w:tcPr>
            <w:tcW w:w="6186" w:type="dxa"/>
            <w:vAlign w:val="center"/>
          </w:tcPr>
          <w:p w14:paraId="7157D5E0"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Mobile Network Operator</w:t>
            </w:r>
          </w:p>
        </w:tc>
      </w:tr>
      <w:tr w:rsidR="003C1AC8" w:rsidRPr="00C0005C" w14:paraId="2693A152" w14:textId="77777777" w:rsidTr="008C6F4A">
        <w:tc>
          <w:tcPr>
            <w:tcW w:w="2830" w:type="dxa"/>
            <w:vAlign w:val="center"/>
          </w:tcPr>
          <w:p w14:paraId="21D9F6D5"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lastRenderedPageBreak/>
              <w:t>MNO-SD</w:t>
            </w:r>
          </w:p>
        </w:tc>
        <w:tc>
          <w:tcPr>
            <w:tcW w:w="6186" w:type="dxa"/>
            <w:vAlign w:val="center"/>
          </w:tcPr>
          <w:p w14:paraId="41DF1774"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 xml:space="preserve">Mobile Network Operator </w:t>
            </w:r>
            <w:r>
              <w:rPr>
                <w:sz w:val="20"/>
                <w:szCs w:val="22"/>
                <w:lang w:eastAsia="de-DE" w:bidi="ar-SA"/>
              </w:rPr>
              <w:t xml:space="preserve">- </w:t>
            </w:r>
            <w:r w:rsidRPr="00B97097">
              <w:rPr>
                <w:sz w:val="20"/>
                <w:szCs w:val="22"/>
                <w:lang w:eastAsia="de-DE" w:bidi="ar-SA"/>
              </w:rPr>
              <w:t>Security Domain</w:t>
            </w:r>
          </w:p>
        </w:tc>
      </w:tr>
      <w:tr w:rsidR="003C1AC8" w:rsidRPr="00C0005C" w14:paraId="6107827C" w14:textId="77777777" w:rsidTr="008C6F4A">
        <w:tc>
          <w:tcPr>
            <w:tcW w:w="2830" w:type="dxa"/>
            <w:vAlign w:val="center"/>
          </w:tcPr>
          <w:p w14:paraId="08A09B03"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MSISDN</w:t>
            </w:r>
          </w:p>
        </w:tc>
        <w:tc>
          <w:tcPr>
            <w:tcW w:w="6186" w:type="dxa"/>
            <w:vAlign w:val="center"/>
          </w:tcPr>
          <w:p w14:paraId="14677BDD" w14:textId="77777777" w:rsidR="003C1AC8" w:rsidRPr="00B97097" w:rsidRDefault="003C1AC8" w:rsidP="008C6F4A">
            <w:pPr>
              <w:spacing w:before="40" w:after="40" w:line="276" w:lineRule="auto"/>
              <w:jc w:val="left"/>
              <w:rPr>
                <w:sz w:val="20"/>
                <w:szCs w:val="22"/>
                <w:lang w:eastAsia="de-DE" w:bidi="ar-SA"/>
              </w:rPr>
            </w:pPr>
            <w:r w:rsidRPr="00D7246A">
              <w:rPr>
                <w:sz w:val="20"/>
                <w:szCs w:val="22"/>
                <w:lang w:eastAsia="de-DE" w:bidi="ar-SA"/>
              </w:rPr>
              <w:t>Mobile Subscriber International Subscriber Directory Number</w:t>
            </w:r>
          </w:p>
        </w:tc>
      </w:tr>
      <w:tr w:rsidR="003C1AC8" w:rsidRPr="00C0005C" w14:paraId="287F4C13" w14:textId="77777777" w:rsidTr="008C6F4A">
        <w:tc>
          <w:tcPr>
            <w:tcW w:w="2830" w:type="dxa"/>
            <w:vAlign w:val="center"/>
          </w:tcPr>
          <w:p w14:paraId="7825A789"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NAA</w:t>
            </w:r>
          </w:p>
        </w:tc>
        <w:tc>
          <w:tcPr>
            <w:tcW w:w="6186" w:type="dxa"/>
            <w:vAlign w:val="center"/>
          </w:tcPr>
          <w:p w14:paraId="57992077"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Network Access Application</w:t>
            </w:r>
          </w:p>
        </w:tc>
      </w:tr>
      <w:tr w:rsidR="003C1AC8" w:rsidRPr="00C0005C" w14:paraId="16594ED8" w14:textId="77777777" w:rsidTr="008C6F4A">
        <w:tc>
          <w:tcPr>
            <w:tcW w:w="2830" w:type="dxa"/>
            <w:vAlign w:val="center"/>
          </w:tcPr>
          <w:p w14:paraId="36963C63"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OS</w:t>
            </w:r>
          </w:p>
        </w:tc>
        <w:tc>
          <w:tcPr>
            <w:tcW w:w="6186" w:type="dxa"/>
            <w:vAlign w:val="center"/>
          </w:tcPr>
          <w:p w14:paraId="3C976061"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Operating System</w:t>
            </w:r>
          </w:p>
        </w:tc>
      </w:tr>
      <w:tr w:rsidR="003C1AC8" w:rsidRPr="00C0005C" w14:paraId="419C5AFA" w14:textId="77777777" w:rsidTr="008C6F4A">
        <w:tc>
          <w:tcPr>
            <w:tcW w:w="2830" w:type="dxa"/>
            <w:vAlign w:val="center"/>
          </w:tcPr>
          <w:p w14:paraId="7B3273A1"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OTA</w:t>
            </w:r>
          </w:p>
        </w:tc>
        <w:tc>
          <w:tcPr>
            <w:tcW w:w="6186" w:type="dxa"/>
            <w:vAlign w:val="center"/>
          </w:tcPr>
          <w:p w14:paraId="598AEC69"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Over The Air</w:t>
            </w:r>
          </w:p>
        </w:tc>
      </w:tr>
      <w:tr w:rsidR="003C1AC8" w:rsidRPr="00C0005C" w14:paraId="2CC14DDB" w14:textId="77777777" w:rsidTr="008C6F4A">
        <w:tc>
          <w:tcPr>
            <w:tcW w:w="2830" w:type="dxa"/>
            <w:vAlign w:val="center"/>
          </w:tcPr>
          <w:p w14:paraId="265AF2B4"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PFS</w:t>
            </w:r>
          </w:p>
        </w:tc>
        <w:tc>
          <w:tcPr>
            <w:tcW w:w="6186" w:type="dxa"/>
            <w:vAlign w:val="center"/>
          </w:tcPr>
          <w:p w14:paraId="0A1D9A9E"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Perfect Forward Secrecy</w:t>
            </w:r>
          </w:p>
        </w:tc>
      </w:tr>
      <w:tr w:rsidR="003C1AC8" w:rsidRPr="00C0005C" w14:paraId="3059DC64" w14:textId="77777777" w:rsidTr="008C6F4A">
        <w:tc>
          <w:tcPr>
            <w:tcW w:w="2830" w:type="dxa"/>
            <w:vAlign w:val="center"/>
          </w:tcPr>
          <w:p w14:paraId="0ED495B7" w14:textId="77777777" w:rsidR="003C1AC8" w:rsidRPr="00FE2AEC" w:rsidRDefault="003C1AC8" w:rsidP="008C6F4A">
            <w:pPr>
              <w:spacing w:before="40" w:after="40" w:line="276" w:lineRule="auto"/>
              <w:jc w:val="left"/>
              <w:rPr>
                <w:sz w:val="20"/>
                <w:szCs w:val="22"/>
                <w:lang w:eastAsia="de-DE" w:bidi="ar-SA"/>
              </w:rPr>
            </w:pPr>
            <w:r w:rsidRPr="00FE2AEC">
              <w:rPr>
                <w:sz w:val="20"/>
              </w:rPr>
              <w:t>RAM</w:t>
            </w:r>
          </w:p>
        </w:tc>
        <w:tc>
          <w:tcPr>
            <w:tcW w:w="6186" w:type="dxa"/>
            <w:vAlign w:val="center"/>
          </w:tcPr>
          <w:p w14:paraId="0C804814" w14:textId="77777777" w:rsidR="003C1AC8" w:rsidRPr="00B97097" w:rsidRDefault="003C1AC8" w:rsidP="008C6F4A">
            <w:pPr>
              <w:spacing w:before="40" w:after="40" w:line="276" w:lineRule="auto"/>
              <w:jc w:val="left"/>
              <w:rPr>
                <w:sz w:val="20"/>
                <w:szCs w:val="22"/>
                <w:lang w:eastAsia="de-DE" w:bidi="ar-SA"/>
              </w:rPr>
            </w:pPr>
            <w:r>
              <w:rPr>
                <w:sz w:val="20"/>
              </w:rPr>
              <w:t xml:space="preserve">Remote Application Management </w:t>
            </w:r>
          </w:p>
        </w:tc>
      </w:tr>
      <w:tr w:rsidR="003C1AC8" w:rsidRPr="00C0005C" w14:paraId="75FBD5C5" w14:textId="77777777" w:rsidTr="008C6F4A">
        <w:tc>
          <w:tcPr>
            <w:tcW w:w="2830" w:type="dxa"/>
            <w:vAlign w:val="center"/>
          </w:tcPr>
          <w:p w14:paraId="0268B9DB" w14:textId="77777777" w:rsidR="003C1AC8" w:rsidRPr="00FE2AEC" w:rsidRDefault="003C1AC8" w:rsidP="008C6F4A">
            <w:pPr>
              <w:spacing w:before="40" w:after="40" w:line="276" w:lineRule="auto"/>
              <w:jc w:val="left"/>
              <w:rPr>
                <w:sz w:val="20"/>
              </w:rPr>
            </w:pPr>
            <w:r>
              <w:rPr>
                <w:sz w:val="20"/>
              </w:rPr>
              <w:t>RAT</w:t>
            </w:r>
          </w:p>
        </w:tc>
        <w:tc>
          <w:tcPr>
            <w:tcW w:w="6186" w:type="dxa"/>
            <w:vAlign w:val="center"/>
          </w:tcPr>
          <w:p w14:paraId="06AEABA7" w14:textId="77777777" w:rsidR="003C1AC8" w:rsidRDefault="003C1AC8" w:rsidP="008C6F4A">
            <w:pPr>
              <w:spacing w:before="40" w:after="40" w:line="276" w:lineRule="auto"/>
              <w:jc w:val="left"/>
              <w:rPr>
                <w:sz w:val="20"/>
              </w:rPr>
            </w:pPr>
            <w:r>
              <w:rPr>
                <w:sz w:val="20"/>
              </w:rPr>
              <w:t>Rules Authorisation Table</w:t>
            </w:r>
          </w:p>
        </w:tc>
      </w:tr>
      <w:tr w:rsidR="003C1AC8" w:rsidRPr="00C0005C" w14:paraId="377F2330" w14:textId="77777777" w:rsidTr="008C6F4A">
        <w:tc>
          <w:tcPr>
            <w:tcW w:w="2830" w:type="dxa"/>
            <w:vAlign w:val="center"/>
          </w:tcPr>
          <w:p w14:paraId="5944EEED" w14:textId="77777777" w:rsidR="003C1AC8" w:rsidRPr="00FE2AEC" w:rsidRDefault="003C1AC8" w:rsidP="008C6F4A">
            <w:pPr>
              <w:spacing w:before="40" w:after="40" w:line="276" w:lineRule="auto"/>
              <w:jc w:val="left"/>
              <w:rPr>
                <w:sz w:val="20"/>
                <w:szCs w:val="22"/>
                <w:lang w:eastAsia="de-DE" w:bidi="ar-SA"/>
              </w:rPr>
            </w:pPr>
            <w:r w:rsidRPr="00FE2AEC">
              <w:rPr>
                <w:sz w:val="20"/>
              </w:rPr>
              <w:t>RFM</w:t>
            </w:r>
          </w:p>
        </w:tc>
        <w:tc>
          <w:tcPr>
            <w:tcW w:w="6186" w:type="dxa"/>
            <w:vAlign w:val="center"/>
          </w:tcPr>
          <w:p w14:paraId="448EDB48" w14:textId="77777777" w:rsidR="003C1AC8" w:rsidRPr="00B97097" w:rsidRDefault="003C1AC8" w:rsidP="008C6F4A">
            <w:pPr>
              <w:spacing w:before="40" w:after="40" w:line="276" w:lineRule="auto"/>
              <w:jc w:val="left"/>
              <w:rPr>
                <w:sz w:val="20"/>
                <w:szCs w:val="22"/>
                <w:lang w:eastAsia="de-DE" w:bidi="ar-SA"/>
              </w:rPr>
            </w:pPr>
            <w:r>
              <w:rPr>
                <w:sz w:val="20"/>
              </w:rPr>
              <w:t>Remote File Management</w:t>
            </w:r>
          </w:p>
        </w:tc>
      </w:tr>
      <w:tr w:rsidR="003C1AC8" w:rsidRPr="00C0005C" w14:paraId="0FC757CD" w14:textId="77777777" w:rsidTr="008C6F4A">
        <w:tc>
          <w:tcPr>
            <w:tcW w:w="2830" w:type="dxa"/>
            <w:vAlign w:val="center"/>
          </w:tcPr>
          <w:p w14:paraId="2375AD99" w14:textId="77777777" w:rsidR="003C1AC8" w:rsidRPr="00BF31FA" w:rsidRDefault="003C1AC8" w:rsidP="008C6F4A">
            <w:pPr>
              <w:spacing w:before="40" w:after="40" w:line="276" w:lineRule="auto"/>
              <w:jc w:val="left"/>
              <w:rPr>
                <w:sz w:val="20"/>
                <w:szCs w:val="22"/>
                <w:lang w:eastAsia="de-DE" w:bidi="ar-SA"/>
              </w:rPr>
            </w:pPr>
            <w:r w:rsidRPr="00BF31FA">
              <w:rPr>
                <w:sz w:val="20"/>
                <w:szCs w:val="22"/>
                <w:lang w:eastAsia="de-DE" w:bidi="ar-SA"/>
              </w:rPr>
              <w:t>RMPF</w:t>
            </w:r>
          </w:p>
        </w:tc>
        <w:tc>
          <w:tcPr>
            <w:tcW w:w="6186" w:type="dxa"/>
            <w:vAlign w:val="center"/>
          </w:tcPr>
          <w:p w14:paraId="74919328" w14:textId="77777777" w:rsidR="003C1AC8" w:rsidRPr="00BF31FA" w:rsidRDefault="003C1AC8" w:rsidP="008C6F4A">
            <w:pPr>
              <w:spacing w:before="40" w:after="40" w:line="276" w:lineRule="auto"/>
              <w:jc w:val="left"/>
              <w:rPr>
                <w:sz w:val="20"/>
                <w:szCs w:val="22"/>
                <w:lang w:eastAsia="de-DE" w:bidi="ar-SA"/>
              </w:rPr>
            </w:pPr>
            <w:r w:rsidRPr="00BF31FA">
              <w:rPr>
                <w:sz w:val="20"/>
                <w:szCs w:val="22"/>
                <w:lang w:eastAsia="de-DE" w:bidi="ar-SA"/>
              </w:rPr>
              <w:t>Remote Memory Protection Function</w:t>
            </w:r>
          </w:p>
        </w:tc>
      </w:tr>
      <w:tr w:rsidR="003C1AC8" w:rsidRPr="00C0005C" w14:paraId="1F553C73" w14:textId="77777777" w:rsidTr="008C6F4A">
        <w:tc>
          <w:tcPr>
            <w:tcW w:w="2830" w:type="dxa"/>
            <w:vAlign w:val="center"/>
          </w:tcPr>
          <w:p w14:paraId="6D800719"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SAS</w:t>
            </w:r>
          </w:p>
        </w:tc>
        <w:tc>
          <w:tcPr>
            <w:tcW w:w="6186" w:type="dxa"/>
            <w:vAlign w:val="center"/>
          </w:tcPr>
          <w:p w14:paraId="639D29B0"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Security Accreditation Scheme</w:t>
            </w:r>
          </w:p>
        </w:tc>
      </w:tr>
      <w:tr w:rsidR="003C1AC8" w:rsidRPr="00C0005C" w14:paraId="3EF35DC8" w14:textId="77777777" w:rsidTr="008C6F4A">
        <w:tc>
          <w:tcPr>
            <w:tcW w:w="2830" w:type="dxa"/>
            <w:vAlign w:val="center"/>
          </w:tcPr>
          <w:p w14:paraId="23FCD6C1"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SD</w:t>
            </w:r>
          </w:p>
        </w:tc>
        <w:tc>
          <w:tcPr>
            <w:tcW w:w="6186" w:type="dxa"/>
            <w:vAlign w:val="center"/>
          </w:tcPr>
          <w:p w14:paraId="35C76ED3"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Security Domain</w:t>
            </w:r>
          </w:p>
        </w:tc>
      </w:tr>
      <w:tr w:rsidR="003C1AC8" w:rsidRPr="00C0005C" w14:paraId="59A0F6D8" w14:textId="77777777" w:rsidTr="008C6F4A">
        <w:tc>
          <w:tcPr>
            <w:tcW w:w="2830" w:type="dxa"/>
            <w:vAlign w:val="center"/>
          </w:tcPr>
          <w:p w14:paraId="1961A64A"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SIM</w:t>
            </w:r>
          </w:p>
        </w:tc>
        <w:tc>
          <w:tcPr>
            <w:tcW w:w="6186" w:type="dxa"/>
            <w:vAlign w:val="center"/>
          </w:tcPr>
          <w:p w14:paraId="5235162F"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Subscriber Identity Module</w:t>
            </w:r>
          </w:p>
        </w:tc>
      </w:tr>
      <w:tr w:rsidR="003C1AC8" w:rsidRPr="00C0005C" w14:paraId="33C1D01B" w14:textId="77777777" w:rsidTr="008C6F4A">
        <w:tc>
          <w:tcPr>
            <w:tcW w:w="2830" w:type="dxa"/>
            <w:vAlign w:val="center"/>
          </w:tcPr>
          <w:p w14:paraId="0F2A9A48"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SM-DP</w:t>
            </w:r>
            <w:r w:rsidRPr="00FE2AEC">
              <w:rPr>
                <w:color w:val="000000" w:themeColor="text1"/>
                <w:sz w:val="20"/>
                <w:szCs w:val="22"/>
                <w:lang w:eastAsia="de-DE" w:bidi="ar-SA"/>
              </w:rPr>
              <w:t>+</w:t>
            </w:r>
          </w:p>
        </w:tc>
        <w:tc>
          <w:tcPr>
            <w:tcW w:w="6186" w:type="dxa"/>
            <w:vAlign w:val="center"/>
          </w:tcPr>
          <w:p w14:paraId="706D7F84"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 xml:space="preserve">Subscription Manager </w:t>
            </w:r>
            <w:r>
              <w:rPr>
                <w:sz w:val="20"/>
                <w:szCs w:val="22"/>
                <w:lang w:eastAsia="de-DE" w:bidi="ar-SA"/>
              </w:rPr>
              <w:t xml:space="preserve">- </w:t>
            </w:r>
            <w:r w:rsidRPr="00B97097">
              <w:rPr>
                <w:sz w:val="20"/>
                <w:szCs w:val="22"/>
                <w:lang w:eastAsia="de-DE" w:bidi="ar-SA"/>
              </w:rPr>
              <w:t>Data Preparation +</w:t>
            </w:r>
          </w:p>
        </w:tc>
      </w:tr>
      <w:tr w:rsidR="003C1AC8" w:rsidRPr="00C0005C" w14:paraId="4095CDF7" w14:textId="77777777" w:rsidTr="008C6F4A">
        <w:tc>
          <w:tcPr>
            <w:tcW w:w="2830" w:type="dxa"/>
            <w:vAlign w:val="center"/>
          </w:tcPr>
          <w:p w14:paraId="2D597E0B"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SM-DS</w:t>
            </w:r>
          </w:p>
        </w:tc>
        <w:tc>
          <w:tcPr>
            <w:tcW w:w="6186" w:type="dxa"/>
            <w:vAlign w:val="center"/>
          </w:tcPr>
          <w:p w14:paraId="5D45247E"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Subscription Manager - Discovery Server</w:t>
            </w:r>
          </w:p>
        </w:tc>
      </w:tr>
      <w:tr w:rsidR="003C1AC8" w:rsidRPr="00C0005C" w14:paraId="55250D34" w14:textId="77777777" w:rsidTr="008C6F4A">
        <w:tc>
          <w:tcPr>
            <w:tcW w:w="2830" w:type="dxa"/>
            <w:vAlign w:val="center"/>
          </w:tcPr>
          <w:p w14:paraId="4E0B4E8D"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SSD</w:t>
            </w:r>
          </w:p>
        </w:tc>
        <w:tc>
          <w:tcPr>
            <w:tcW w:w="6186" w:type="dxa"/>
            <w:vAlign w:val="center"/>
          </w:tcPr>
          <w:p w14:paraId="22D15E8D"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Supplementary Secure Domain</w:t>
            </w:r>
          </w:p>
        </w:tc>
      </w:tr>
      <w:tr w:rsidR="003C1AC8" w:rsidRPr="00C0005C" w14:paraId="17EC5B2F" w14:textId="77777777" w:rsidTr="008C6F4A">
        <w:tc>
          <w:tcPr>
            <w:tcW w:w="2830" w:type="dxa"/>
            <w:vAlign w:val="center"/>
          </w:tcPr>
          <w:p w14:paraId="097876C2" w14:textId="77777777" w:rsidR="003C1AC8" w:rsidRPr="00FE2AEC" w:rsidRDefault="003C1AC8" w:rsidP="008C6F4A">
            <w:pPr>
              <w:spacing w:before="40" w:after="40" w:line="276" w:lineRule="auto"/>
              <w:jc w:val="left"/>
              <w:rPr>
                <w:sz w:val="20"/>
                <w:szCs w:val="22"/>
                <w:lang w:eastAsia="de-DE" w:bidi="ar-SA"/>
              </w:rPr>
            </w:pPr>
            <w:r>
              <w:rPr>
                <w:sz w:val="20"/>
                <w:szCs w:val="22"/>
                <w:lang w:eastAsia="de-DE" w:bidi="ar-SA"/>
              </w:rPr>
              <w:t>TL</w:t>
            </w:r>
          </w:p>
        </w:tc>
        <w:tc>
          <w:tcPr>
            <w:tcW w:w="6186" w:type="dxa"/>
            <w:vAlign w:val="center"/>
          </w:tcPr>
          <w:p w14:paraId="6D70B568" w14:textId="77777777" w:rsidR="003C1AC8" w:rsidRDefault="003C1AC8" w:rsidP="008C6F4A">
            <w:pPr>
              <w:spacing w:before="40" w:after="40" w:line="276" w:lineRule="auto"/>
              <w:jc w:val="left"/>
              <w:rPr>
                <w:sz w:val="20"/>
                <w:szCs w:val="22"/>
                <w:lang w:eastAsia="de-DE" w:bidi="ar-SA"/>
              </w:rPr>
            </w:pPr>
            <w:r>
              <w:rPr>
                <w:sz w:val="20"/>
                <w:szCs w:val="22"/>
                <w:lang w:eastAsia="de-DE" w:bidi="ar-SA"/>
              </w:rPr>
              <w:t>Trust Link</w:t>
            </w:r>
          </w:p>
        </w:tc>
      </w:tr>
      <w:tr w:rsidR="003C1AC8" w:rsidRPr="00C0005C" w14:paraId="1A6BC3C5" w14:textId="77777777" w:rsidTr="008C6F4A">
        <w:tc>
          <w:tcPr>
            <w:tcW w:w="2830" w:type="dxa"/>
            <w:vAlign w:val="center"/>
          </w:tcPr>
          <w:p w14:paraId="6172CC0D" w14:textId="77777777" w:rsidR="003C1AC8" w:rsidRDefault="003C1AC8" w:rsidP="008C6F4A">
            <w:pPr>
              <w:spacing w:before="40" w:after="40" w:line="276" w:lineRule="auto"/>
              <w:jc w:val="left"/>
              <w:rPr>
                <w:sz w:val="20"/>
                <w:szCs w:val="22"/>
                <w:lang w:eastAsia="de-DE" w:bidi="ar-SA"/>
              </w:rPr>
            </w:pPr>
            <w:r w:rsidRPr="00BF31FA">
              <w:rPr>
                <w:sz w:val="20"/>
                <w:szCs w:val="22"/>
                <w:lang w:eastAsia="de-DE" w:bidi="ar-SA"/>
              </w:rPr>
              <w:t>TRE</w:t>
            </w:r>
          </w:p>
        </w:tc>
        <w:tc>
          <w:tcPr>
            <w:tcW w:w="6186" w:type="dxa"/>
            <w:vAlign w:val="center"/>
          </w:tcPr>
          <w:p w14:paraId="0C0AEE7C" w14:textId="77777777" w:rsidR="003C1AC8" w:rsidRDefault="003C1AC8" w:rsidP="008C6F4A">
            <w:pPr>
              <w:spacing w:before="40" w:after="40" w:line="276" w:lineRule="auto"/>
              <w:jc w:val="left"/>
              <w:rPr>
                <w:sz w:val="20"/>
                <w:szCs w:val="22"/>
                <w:lang w:eastAsia="de-DE" w:bidi="ar-SA"/>
              </w:rPr>
            </w:pPr>
            <w:r w:rsidRPr="00BF31FA">
              <w:rPr>
                <w:sz w:val="20"/>
                <w:szCs w:val="22"/>
                <w:lang w:eastAsia="de-DE" w:bidi="ar-SA"/>
              </w:rPr>
              <w:t>Tamper Resistant Element</w:t>
            </w:r>
          </w:p>
        </w:tc>
      </w:tr>
      <w:tr w:rsidR="003C1AC8" w:rsidRPr="00DF5F82" w14:paraId="3E709269" w14:textId="77777777" w:rsidTr="008C6F4A">
        <w:tc>
          <w:tcPr>
            <w:tcW w:w="2830" w:type="dxa"/>
            <w:vAlign w:val="center"/>
          </w:tcPr>
          <w:p w14:paraId="3342234D"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USIM</w:t>
            </w:r>
          </w:p>
        </w:tc>
        <w:tc>
          <w:tcPr>
            <w:tcW w:w="6186" w:type="dxa"/>
            <w:vAlign w:val="center"/>
          </w:tcPr>
          <w:p w14:paraId="0B51066F" w14:textId="77777777" w:rsidR="003C1AC8" w:rsidRPr="001625A4" w:rsidRDefault="003C1AC8" w:rsidP="008C6F4A">
            <w:pPr>
              <w:spacing w:before="40" w:after="40" w:line="276" w:lineRule="auto"/>
              <w:jc w:val="left"/>
              <w:rPr>
                <w:sz w:val="20"/>
                <w:szCs w:val="22"/>
                <w:lang w:eastAsia="de-DE" w:bidi="ar-SA"/>
              </w:rPr>
            </w:pPr>
            <w:r w:rsidRPr="00B97097">
              <w:rPr>
                <w:sz w:val="20"/>
                <w:szCs w:val="22"/>
                <w:lang w:eastAsia="de-DE" w:bidi="ar-SA"/>
              </w:rPr>
              <w:t>Universal Subscriber Identity Module</w:t>
            </w:r>
          </w:p>
        </w:tc>
      </w:tr>
    </w:tbl>
    <w:p w14:paraId="7FADA7EC" w14:textId="77777777" w:rsidR="003C1AC8"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101" w:name="_Toc330368465"/>
      <w:bookmarkStart w:id="102" w:name="_Toc346908969"/>
      <w:bookmarkStart w:id="103" w:name="_Toc372031160"/>
      <w:bookmarkStart w:id="104" w:name="_Toc375056734"/>
      <w:bookmarkStart w:id="105" w:name="_Toc435053956"/>
      <w:bookmarkStart w:id="106" w:name="_Toc438636223"/>
      <w:bookmarkStart w:id="107" w:name="_Toc472934658"/>
      <w:bookmarkStart w:id="108" w:name="_Toc178140595"/>
      <w:r w:rsidRPr="004A4635">
        <w:rPr>
          <w:rFonts w:eastAsia="Times New Roman" w:cs="Arial"/>
          <w:b/>
          <w:bCs/>
          <w:iCs/>
          <w:sz w:val="24"/>
          <w:szCs w:val="28"/>
          <w:lang w:eastAsia="en-US"/>
        </w:rPr>
        <w:t>References</w:t>
      </w:r>
      <w:bookmarkEnd w:id="101"/>
      <w:bookmarkEnd w:id="102"/>
      <w:bookmarkEnd w:id="103"/>
      <w:bookmarkEnd w:id="104"/>
      <w:bookmarkEnd w:id="105"/>
      <w:bookmarkEnd w:id="106"/>
      <w:bookmarkEnd w:id="107"/>
      <w:bookmarkEnd w:id="108"/>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303"/>
        <w:gridCol w:w="2236"/>
        <w:gridCol w:w="5477"/>
      </w:tblGrid>
      <w:tr w:rsidR="003C1AC8" w:rsidRPr="00DF5F82" w14:paraId="148B7C8C" w14:textId="77777777" w:rsidTr="008C6F4A">
        <w:trPr>
          <w:trHeight w:val="325"/>
          <w:tblHeader/>
          <w:jc w:val="center"/>
        </w:trPr>
        <w:tc>
          <w:tcPr>
            <w:tcW w:w="1303" w:type="dxa"/>
            <w:shd w:val="clear" w:color="auto" w:fill="DE002B"/>
            <w:vAlign w:val="center"/>
          </w:tcPr>
          <w:p w14:paraId="44100A83" w14:textId="77777777" w:rsidR="003C1AC8" w:rsidRPr="00E43ADC" w:rsidRDefault="003C1AC8" w:rsidP="008C6F4A">
            <w:pPr>
              <w:pStyle w:val="NormalParagraph"/>
              <w:spacing w:before="40" w:after="40"/>
            </w:pPr>
            <w:r w:rsidRPr="00BC17D5">
              <w:rPr>
                <w:rFonts w:cs="Arial"/>
                <w:b/>
                <w:color w:val="FFFFFF" w:themeColor="background1"/>
                <w:lang w:val="en-US"/>
              </w:rPr>
              <w:t>Ref</w:t>
            </w:r>
          </w:p>
        </w:tc>
        <w:tc>
          <w:tcPr>
            <w:tcW w:w="2236" w:type="dxa"/>
            <w:shd w:val="clear" w:color="auto" w:fill="DE002B"/>
            <w:vAlign w:val="center"/>
          </w:tcPr>
          <w:p w14:paraId="36700E25" w14:textId="77777777" w:rsidR="003C1AC8" w:rsidRPr="00B97097" w:rsidRDefault="003C1AC8" w:rsidP="008C6F4A">
            <w:pPr>
              <w:pStyle w:val="TableHeader"/>
              <w:spacing w:before="40" w:after="40"/>
              <w:rPr>
                <w:b w:val="0"/>
                <w:color w:val="FFFFFF" w:themeColor="background1"/>
              </w:rPr>
            </w:pPr>
            <w:r w:rsidRPr="00B97097">
              <w:rPr>
                <w:color w:val="FFFFFF" w:themeColor="background1"/>
              </w:rPr>
              <w:t>Document Number</w:t>
            </w:r>
          </w:p>
        </w:tc>
        <w:tc>
          <w:tcPr>
            <w:tcW w:w="5477" w:type="dxa"/>
            <w:shd w:val="clear" w:color="auto" w:fill="DE002B"/>
            <w:vAlign w:val="center"/>
          </w:tcPr>
          <w:p w14:paraId="03DB7105" w14:textId="77777777" w:rsidR="003C1AC8" w:rsidRPr="00B97097" w:rsidRDefault="003C1AC8" w:rsidP="008C6F4A">
            <w:pPr>
              <w:pStyle w:val="TableHeader"/>
              <w:spacing w:before="40" w:after="40"/>
              <w:rPr>
                <w:b w:val="0"/>
                <w:color w:val="FFFFFF" w:themeColor="background1"/>
              </w:rPr>
            </w:pPr>
            <w:r w:rsidRPr="00B97097">
              <w:rPr>
                <w:color w:val="FFFFFF" w:themeColor="background1"/>
              </w:rPr>
              <w:t>Title</w:t>
            </w:r>
          </w:p>
        </w:tc>
      </w:tr>
      <w:tr w:rsidR="003C1AC8" w:rsidRPr="00DF5F82" w14:paraId="724C287A" w14:textId="77777777" w:rsidTr="008C6F4A">
        <w:trPr>
          <w:jc w:val="center"/>
        </w:trPr>
        <w:tc>
          <w:tcPr>
            <w:tcW w:w="1303" w:type="dxa"/>
            <w:vAlign w:val="center"/>
          </w:tcPr>
          <w:p w14:paraId="4635D562" w14:textId="77777777" w:rsidR="003C1AC8" w:rsidRPr="00F7208F" w:rsidRDefault="003C1AC8" w:rsidP="008C6F4A">
            <w:pPr>
              <w:pStyle w:val="NormalParagraph"/>
              <w:spacing w:after="0"/>
              <w:jc w:val="center"/>
            </w:pPr>
            <w:bookmarkStart w:id="109" w:name="RFC5280"/>
            <w:bookmarkStart w:id="110" w:name="_Ref446342722"/>
            <w:r w:rsidRPr="00BD4FCE">
              <w:t>[1]</w:t>
            </w:r>
            <w:bookmarkEnd w:id="109"/>
          </w:p>
        </w:tc>
        <w:bookmarkEnd w:id="110"/>
        <w:tc>
          <w:tcPr>
            <w:tcW w:w="2236" w:type="dxa"/>
            <w:vAlign w:val="center"/>
          </w:tcPr>
          <w:p w14:paraId="1A47F83B" w14:textId="77777777" w:rsidR="003C1AC8" w:rsidRPr="00DF5F82" w:rsidRDefault="003C1AC8" w:rsidP="008C6F4A">
            <w:pPr>
              <w:pStyle w:val="TableReferencenumber"/>
              <w:numPr>
                <w:ilvl w:val="0"/>
                <w:numId w:val="0"/>
              </w:numPr>
              <w:ind w:left="113"/>
            </w:pPr>
            <w:r>
              <w:t>RFC 5280</w:t>
            </w:r>
          </w:p>
        </w:tc>
        <w:tc>
          <w:tcPr>
            <w:tcW w:w="5477" w:type="dxa"/>
            <w:vAlign w:val="center"/>
          </w:tcPr>
          <w:p w14:paraId="560AAAED" w14:textId="77777777" w:rsidR="003C1AC8" w:rsidRPr="00DF5F82" w:rsidRDefault="003C1AC8" w:rsidP="008C6F4A">
            <w:pPr>
              <w:pStyle w:val="TableReferencenumber"/>
              <w:numPr>
                <w:ilvl w:val="0"/>
                <w:numId w:val="0"/>
              </w:numPr>
              <w:ind w:left="113"/>
            </w:pPr>
            <w:r>
              <w:rPr>
                <w:szCs w:val="20"/>
              </w:rPr>
              <w:t>X.509 Public Key Infrastructure Certificate and Certificate Revocation List (CRL) Profile</w:t>
            </w:r>
          </w:p>
        </w:tc>
      </w:tr>
      <w:tr w:rsidR="003C1AC8" w:rsidRPr="00DF5F82" w14:paraId="7AF6B991" w14:textId="77777777" w:rsidTr="008C6F4A">
        <w:trPr>
          <w:jc w:val="center"/>
        </w:trPr>
        <w:tc>
          <w:tcPr>
            <w:tcW w:w="1303" w:type="dxa"/>
            <w:vAlign w:val="center"/>
          </w:tcPr>
          <w:p w14:paraId="6EB9BD1D" w14:textId="77777777" w:rsidR="003C1AC8" w:rsidRPr="00F7208F" w:rsidRDefault="003C1AC8" w:rsidP="008C6F4A">
            <w:pPr>
              <w:pStyle w:val="NormalParagraph"/>
              <w:spacing w:after="0"/>
              <w:jc w:val="center"/>
            </w:pPr>
            <w:bookmarkStart w:id="111" w:name="ETSI102221"/>
            <w:bookmarkEnd w:id="111"/>
            <w:r w:rsidRPr="00BD4FCE">
              <w:t>[2]</w:t>
            </w:r>
          </w:p>
        </w:tc>
        <w:tc>
          <w:tcPr>
            <w:tcW w:w="2236" w:type="dxa"/>
            <w:vAlign w:val="center"/>
          </w:tcPr>
          <w:p w14:paraId="6698F7D8" w14:textId="77777777" w:rsidR="003C1AC8" w:rsidRPr="00DF5F82" w:rsidRDefault="003C1AC8" w:rsidP="008C6F4A">
            <w:pPr>
              <w:pStyle w:val="TableReferencenumber"/>
              <w:numPr>
                <w:ilvl w:val="0"/>
                <w:numId w:val="0"/>
              </w:numPr>
              <w:ind w:left="113"/>
            </w:pPr>
            <w:r w:rsidRPr="00597EA5">
              <w:t>ETSI TS 102 221</w:t>
            </w:r>
          </w:p>
        </w:tc>
        <w:tc>
          <w:tcPr>
            <w:tcW w:w="5477" w:type="dxa"/>
            <w:vAlign w:val="center"/>
          </w:tcPr>
          <w:p w14:paraId="1569127B" w14:textId="77777777" w:rsidR="003C1AC8" w:rsidRDefault="003C1AC8" w:rsidP="008C6F4A">
            <w:pPr>
              <w:pStyle w:val="TableReferencenumber"/>
              <w:numPr>
                <w:ilvl w:val="0"/>
                <w:numId w:val="0"/>
              </w:numPr>
              <w:ind w:left="113"/>
            </w:pPr>
            <w:r>
              <w:rPr>
                <w:szCs w:val="20"/>
              </w:rPr>
              <w:t>UICC-Terminal interface; Physical and logical characteristics</w:t>
            </w:r>
          </w:p>
        </w:tc>
      </w:tr>
      <w:tr w:rsidR="003C1AC8" w:rsidRPr="00DF5F82" w14:paraId="4D3B5B44" w14:textId="77777777" w:rsidTr="008C6F4A">
        <w:trPr>
          <w:jc w:val="center"/>
        </w:trPr>
        <w:tc>
          <w:tcPr>
            <w:tcW w:w="1303" w:type="dxa"/>
            <w:vAlign w:val="center"/>
          </w:tcPr>
          <w:p w14:paraId="6639FB6A" w14:textId="77777777" w:rsidR="003C1AC8" w:rsidRPr="00F7208F" w:rsidRDefault="003C1AC8" w:rsidP="008C6F4A">
            <w:pPr>
              <w:pStyle w:val="NormalParagraph"/>
              <w:spacing w:after="0"/>
              <w:jc w:val="center"/>
            </w:pPr>
            <w:bookmarkStart w:id="112" w:name="ETSI102671"/>
            <w:bookmarkStart w:id="113" w:name="GPP21905"/>
            <w:bookmarkStart w:id="114" w:name="GPP23003"/>
            <w:bookmarkEnd w:id="112"/>
            <w:bookmarkEnd w:id="113"/>
            <w:r w:rsidRPr="00BD4FCE">
              <w:t>[</w:t>
            </w:r>
            <w:r>
              <w:t>3</w:t>
            </w:r>
            <w:r w:rsidRPr="00BD4FCE">
              <w:t>]</w:t>
            </w:r>
            <w:bookmarkEnd w:id="114"/>
          </w:p>
        </w:tc>
        <w:tc>
          <w:tcPr>
            <w:tcW w:w="2236" w:type="dxa"/>
            <w:vAlign w:val="center"/>
          </w:tcPr>
          <w:p w14:paraId="596F0891" w14:textId="77777777" w:rsidR="003C1AC8" w:rsidRPr="00DF5F82" w:rsidRDefault="003C1AC8" w:rsidP="008C6F4A">
            <w:pPr>
              <w:pStyle w:val="TableReferencenumber"/>
              <w:numPr>
                <w:ilvl w:val="0"/>
                <w:numId w:val="0"/>
              </w:numPr>
              <w:ind w:left="113"/>
            </w:pPr>
            <w:r>
              <w:rPr>
                <w:rFonts w:cs="Arial"/>
                <w:lang w:eastAsia="en-GB"/>
              </w:rPr>
              <w:t>3GPP TS 23.003</w:t>
            </w:r>
          </w:p>
        </w:tc>
        <w:tc>
          <w:tcPr>
            <w:tcW w:w="5477" w:type="dxa"/>
            <w:vAlign w:val="center"/>
          </w:tcPr>
          <w:p w14:paraId="13A89492" w14:textId="77777777" w:rsidR="003C1AC8" w:rsidRPr="00AE7609" w:rsidRDefault="003C1AC8" w:rsidP="008C6F4A">
            <w:pPr>
              <w:pStyle w:val="TableReferencenumber"/>
              <w:numPr>
                <w:ilvl w:val="0"/>
                <w:numId w:val="0"/>
              </w:numPr>
              <w:ind w:left="113"/>
              <w:rPr>
                <w:szCs w:val="20"/>
              </w:rPr>
            </w:pPr>
            <w:r w:rsidRPr="00AE7609">
              <w:rPr>
                <w:szCs w:val="20"/>
              </w:rPr>
              <w:t>Digital cellular telecommunications system (Phase 2+);</w:t>
            </w:r>
          </w:p>
          <w:p w14:paraId="45585C1D" w14:textId="77777777" w:rsidR="003C1AC8" w:rsidRPr="00AE7609" w:rsidRDefault="003C1AC8" w:rsidP="008C6F4A">
            <w:pPr>
              <w:pStyle w:val="TableReferencenumber"/>
              <w:numPr>
                <w:ilvl w:val="0"/>
                <w:numId w:val="0"/>
              </w:numPr>
              <w:ind w:left="113"/>
              <w:rPr>
                <w:szCs w:val="20"/>
              </w:rPr>
            </w:pPr>
            <w:r w:rsidRPr="00AE7609">
              <w:rPr>
                <w:szCs w:val="20"/>
              </w:rPr>
              <w:t>Universal Mobile Telecommunications System (UMTS);</w:t>
            </w:r>
          </w:p>
          <w:p w14:paraId="69D28B6A" w14:textId="77777777" w:rsidR="003C1AC8" w:rsidRPr="00F7208F" w:rsidRDefault="003C1AC8" w:rsidP="008C6F4A">
            <w:pPr>
              <w:pStyle w:val="TableReferencenumber"/>
              <w:numPr>
                <w:ilvl w:val="0"/>
                <w:numId w:val="0"/>
              </w:numPr>
              <w:ind w:left="113"/>
            </w:pPr>
            <w:r w:rsidRPr="00AE7609">
              <w:rPr>
                <w:szCs w:val="20"/>
              </w:rPr>
              <w:t>Numbering, addressing and identification</w:t>
            </w:r>
          </w:p>
        </w:tc>
      </w:tr>
      <w:tr w:rsidR="003C1AC8" w:rsidRPr="00DF5F82" w14:paraId="79D9D46B" w14:textId="77777777" w:rsidTr="008C6F4A">
        <w:trPr>
          <w:jc w:val="center"/>
        </w:trPr>
        <w:tc>
          <w:tcPr>
            <w:tcW w:w="1303" w:type="dxa"/>
            <w:vAlign w:val="center"/>
          </w:tcPr>
          <w:p w14:paraId="79291FE8" w14:textId="77777777" w:rsidR="003C1AC8" w:rsidRPr="00F7208F" w:rsidRDefault="003C1AC8" w:rsidP="008C6F4A">
            <w:pPr>
              <w:pStyle w:val="NormalParagraph"/>
              <w:spacing w:after="0"/>
              <w:jc w:val="center"/>
            </w:pPr>
            <w:bookmarkStart w:id="115" w:name="ITUE212"/>
            <w:r w:rsidRPr="00BD4FCE">
              <w:t>[</w:t>
            </w:r>
            <w:r>
              <w:t>4</w:t>
            </w:r>
            <w:r w:rsidRPr="00BD4FCE">
              <w:t>]</w:t>
            </w:r>
            <w:bookmarkEnd w:id="115"/>
          </w:p>
        </w:tc>
        <w:tc>
          <w:tcPr>
            <w:tcW w:w="2236" w:type="dxa"/>
            <w:vAlign w:val="center"/>
          </w:tcPr>
          <w:p w14:paraId="39BA102D" w14:textId="77777777" w:rsidR="003C1AC8" w:rsidRPr="00DF5F82" w:rsidRDefault="003C1AC8" w:rsidP="008C6F4A">
            <w:pPr>
              <w:pStyle w:val="TableReferencenumber"/>
              <w:numPr>
                <w:ilvl w:val="0"/>
                <w:numId w:val="0"/>
              </w:numPr>
              <w:ind w:left="113"/>
            </w:pPr>
            <w:r w:rsidRPr="00597EA5">
              <w:t>ITU E.212</w:t>
            </w:r>
          </w:p>
        </w:tc>
        <w:tc>
          <w:tcPr>
            <w:tcW w:w="5477" w:type="dxa"/>
            <w:vAlign w:val="center"/>
          </w:tcPr>
          <w:p w14:paraId="320B62CB" w14:textId="77777777" w:rsidR="003C1AC8" w:rsidRPr="00F7208F" w:rsidRDefault="003C1AC8" w:rsidP="008C6F4A">
            <w:pPr>
              <w:pStyle w:val="TableReferencenumber"/>
              <w:numPr>
                <w:ilvl w:val="0"/>
                <w:numId w:val="0"/>
              </w:numPr>
              <w:ind w:left="113"/>
            </w:pPr>
            <w:r w:rsidRPr="00F7208F">
              <w:t>The international identification plan for public networks and Subscriptions</w:t>
            </w:r>
          </w:p>
        </w:tc>
      </w:tr>
      <w:tr w:rsidR="003C1AC8" w:rsidRPr="00DF5F82" w14:paraId="19FD7A04" w14:textId="77777777" w:rsidTr="008C6F4A">
        <w:trPr>
          <w:jc w:val="center"/>
        </w:trPr>
        <w:tc>
          <w:tcPr>
            <w:tcW w:w="1303" w:type="dxa"/>
            <w:vAlign w:val="center"/>
          </w:tcPr>
          <w:p w14:paraId="34B7026F" w14:textId="77777777" w:rsidR="003C1AC8" w:rsidRPr="00F7208F" w:rsidRDefault="003C1AC8" w:rsidP="008C6F4A">
            <w:pPr>
              <w:pStyle w:val="NormalParagraph"/>
              <w:spacing w:after="0"/>
              <w:jc w:val="center"/>
            </w:pPr>
            <w:bookmarkStart w:id="116" w:name="SIMAPP"/>
            <w:r w:rsidRPr="00BD4FCE">
              <w:t>[</w:t>
            </w:r>
            <w:r>
              <w:t>5</w:t>
            </w:r>
            <w:r w:rsidRPr="00BD4FCE">
              <w:t>]</w:t>
            </w:r>
            <w:bookmarkEnd w:id="116"/>
          </w:p>
        </w:tc>
        <w:tc>
          <w:tcPr>
            <w:tcW w:w="2236" w:type="dxa"/>
            <w:vAlign w:val="center"/>
          </w:tcPr>
          <w:p w14:paraId="6BE53603" w14:textId="77777777" w:rsidR="003C1AC8" w:rsidRPr="00DF5F82" w:rsidRDefault="003C1AC8" w:rsidP="008C6F4A">
            <w:pPr>
              <w:pStyle w:val="TableReferencenumber"/>
              <w:numPr>
                <w:ilvl w:val="0"/>
                <w:numId w:val="0"/>
              </w:numPr>
              <w:ind w:left="113"/>
            </w:pPr>
            <w:r>
              <w:t>TCA</w:t>
            </w:r>
            <w:r w:rsidRPr="000E1E5D">
              <w:t>APP</w:t>
            </w:r>
          </w:p>
        </w:tc>
        <w:tc>
          <w:tcPr>
            <w:tcW w:w="5477" w:type="dxa"/>
            <w:vAlign w:val="center"/>
          </w:tcPr>
          <w:p w14:paraId="5355FB30" w14:textId="77777777" w:rsidR="003C1AC8" w:rsidRPr="002F7533" w:rsidRDefault="003C1AC8" w:rsidP="008C6F4A">
            <w:pPr>
              <w:spacing w:before="40" w:after="40" w:line="276" w:lineRule="auto"/>
              <w:ind w:left="82"/>
              <w:jc w:val="left"/>
              <w:rPr>
                <w:sz w:val="20"/>
                <w:szCs w:val="22"/>
                <w:lang w:eastAsia="de-DE" w:bidi="ar-SA"/>
              </w:rPr>
            </w:pPr>
            <w:r>
              <w:rPr>
                <w:sz w:val="20"/>
                <w:szCs w:val="22"/>
                <w:lang w:eastAsia="de-DE" w:bidi="ar-SA"/>
              </w:rPr>
              <w:t>Trusted Connectivity Alliance (former SIMalliance)</w:t>
            </w:r>
            <w:r w:rsidRPr="002F7533">
              <w:rPr>
                <w:sz w:val="20"/>
                <w:szCs w:val="22"/>
                <w:lang w:eastAsia="de-DE" w:bidi="ar-SA"/>
              </w:rPr>
              <w:t>: eUICC Profile Package - Interoperable Format Technical Specification</w:t>
            </w:r>
          </w:p>
          <w:p w14:paraId="24924212" w14:textId="77777777" w:rsidR="003C1AC8" w:rsidRPr="002F7533" w:rsidRDefault="00000000" w:rsidP="008C6F4A">
            <w:pPr>
              <w:pStyle w:val="TableReferencenumber"/>
              <w:numPr>
                <w:ilvl w:val="0"/>
                <w:numId w:val="0"/>
              </w:numPr>
              <w:ind w:left="82"/>
            </w:pPr>
            <w:hyperlink r:id="rId15" w:history="1">
              <w:r w:rsidR="003C1AC8" w:rsidRPr="00BC17D5">
                <w:rPr>
                  <w:rStyle w:val="Hyperlink"/>
                  <w:color w:val="auto"/>
                </w:rPr>
                <w:t>http://simalliance.org/euicc/euicc-technical-releases/</w:t>
              </w:r>
            </w:hyperlink>
          </w:p>
        </w:tc>
      </w:tr>
      <w:tr w:rsidR="003C1AC8" w:rsidRPr="00DF5F82" w14:paraId="68C8591C" w14:textId="77777777" w:rsidTr="008C6F4A">
        <w:trPr>
          <w:jc w:val="center"/>
        </w:trPr>
        <w:tc>
          <w:tcPr>
            <w:tcW w:w="1303" w:type="dxa"/>
            <w:vAlign w:val="center"/>
          </w:tcPr>
          <w:p w14:paraId="2C3EBE40" w14:textId="77777777" w:rsidR="003C1AC8" w:rsidRPr="00F7208F" w:rsidRDefault="003C1AC8" w:rsidP="008C6F4A">
            <w:pPr>
              <w:pStyle w:val="NormalParagraph"/>
              <w:spacing w:after="0"/>
              <w:jc w:val="center"/>
            </w:pPr>
            <w:bookmarkStart w:id="117" w:name="ETSI102226"/>
            <w:bookmarkStart w:id="118" w:name="RFC2119"/>
            <w:bookmarkEnd w:id="117"/>
            <w:r w:rsidRPr="00BD4FCE">
              <w:t>[</w:t>
            </w:r>
            <w:r>
              <w:t>6</w:t>
            </w:r>
            <w:r w:rsidRPr="00BD4FCE">
              <w:t>]</w:t>
            </w:r>
            <w:bookmarkEnd w:id="118"/>
          </w:p>
        </w:tc>
        <w:tc>
          <w:tcPr>
            <w:tcW w:w="2236" w:type="dxa"/>
            <w:vAlign w:val="center"/>
          </w:tcPr>
          <w:p w14:paraId="7E156C12" w14:textId="77777777" w:rsidR="003C1AC8" w:rsidRPr="000E1E5D" w:rsidRDefault="003C1AC8" w:rsidP="008C6F4A">
            <w:pPr>
              <w:pStyle w:val="TableReferencenumber"/>
              <w:numPr>
                <w:ilvl w:val="0"/>
                <w:numId w:val="0"/>
              </w:numPr>
              <w:ind w:left="113"/>
            </w:pPr>
            <w:r w:rsidRPr="00C6177A">
              <w:t>RFC 2119</w:t>
            </w:r>
          </w:p>
        </w:tc>
        <w:tc>
          <w:tcPr>
            <w:tcW w:w="5477" w:type="dxa"/>
            <w:vAlign w:val="center"/>
          </w:tcPr>
          <w:p w14:paraId="16DFF20B" w14:textId="77777777" w:rsidR="003C1AC8" w:rsidRPr="00F7208F" w:rsidRDefault="003C1AC8" w:rsidP="008C6F4A">
            <w:pPr>
              <w:pStyle w:val="TableReferencenumber"/>
              <w:numPr>
                <w:ilvl w:val="0"/>
                <w:numId w:val="0"/>
              </w:numPr>
              <w:ind w:left="113"/>
            </w:pPr>
            <w:r w:rsidRPr="00F7208F">
              <w:t xml:space="preserve">“Key words for use in RFCs to Indicate Requirement Levels”, S. Bradner </w:t>
            </w:r>
          </w:p>
          <w:p w14:paraId="28553B15" w14:textId="77777777" w:rsidR="003C1AC8" w:rsidRPr="00F7208F" w:rsidRDefault="00000000" w:rsidP="008C6F4A">
            <w:pPr>
              <w:pStyle w:val="TableReferencenumber"/>
              <w:numPr>
                <w:ilvl w:val="0"/>
                <w:numId w:val="0"/>
              </w:numPr>
              <w:ind w:left="720" w:hanging="607"/>
            </w:pPr>
            <w:hyperlink r:id="rId16" w:history="1">
              <w:r w:rsidR="003C1AC8" w:rsidRPr="00F7208F">
                <w:t>http://www.ietf.org/rfc/rfc2119.txt</w:t>
              </w:r>
            </w:hyperlink>
            <w:r w:rsidR="003C1AC8" w:rsidRPr="00F7208F">
              <w:t xml:space="preserve"> </w:t>
            </w:r>
          </w:p>
        </w:tc>
      </w:tr>
      <w:tr w:rsidR="003C1AC8" w:rsidRPr="00DF5F82" w14:paraId="3A590281" w14:textId="77777777" w:rsidTr="008C6F4A">
        <w:trPr>
          <w:jc w:val="center"/>
        </w:trPr>
        <w:tc>
          <w:tcPr>
            <w:tcW w:w="1303" w:type="dxa"/>
            <w:vAlign w:val="center"/>
          </w:tcPr>
          <w:p w14:paraId="690F881F" w14:textId="77777777" w:rsidR="003C1AC8" w:rsidRPr="00F7208F" w:rsidRDefault="003C1AC8" w:rsidP="008C6F4A">
            <w:pPr>
              <w:pStyle w:val="NormalParagraph"/>
              <w:spacing w:after="0"/>
              <w:jc w:val="center"/>
            </w:pPr>
            <w:bookmarkStart w:id="119" w:name="GPP21133"/>
            <w:r w:rsidRPr="00BD4FCE">
              <w:t>[</w:t>
            </w:r>
            <w:r>
              <w:t>7</w:t>
            </w:r>
            <w:r w:rsidRPr="00BD4FCE">
              <w:t>]</w:t>
            </w:r>
            <w:bookmarkEnd w:id="119"/>
          </w:p>
        </w:tc>
        <w:tc>
          <w:tcPr>
            <w:tcW w:w="2236" w:type="dxa"/>
            <w:vAlign w:val="center"/>
          </w:tcPr>
          <w:p w14:paraId="13E5FE42" w14:textId="77777777" w:rsidR="003C1AC8" w:rsidRPr="000E1E5D" w:rsidRDefault="003C1AC8" w:rsidP="008C6F4A">
            <w:pPr>
              <w:pStyle w:val="TableReferencenumber"/>
              <w:numPr>
                <w:ilvl w:val="0"/>
                <w:numId w:val="0"/>
              </w:numPr>
              <w:ind w:left="113"/>
            </w:pPr>
            <w:r w:rsidRPr="00DF5F82">
              <w:t>3GPP TS 21.133</w:t>
            </w:r>
          </w:p>
        </w:tc>
        <w:tc>
          <w:tcPr>
            <w:tcW w:w="5477" w:type="dxa"/>
            <w:vAlign w:val="center"/>
          </w:tcPr>
          <w:p w14:paraId="7957DA27" w14:textId="77777777" w:rsidR="003C1AC8" w:rsidRPr="00F7208F" w:rsidRDefault="003C1AC8" w:rsidP="008C6F4A">
            <w:pPr>
              <w:pStyle w:val="TableReferencenumber"/>
              <w:numPr>
                <w:ilvl w:val="0"/>
                <w:numId w:val="0"/>
              </w:numPr>
              <w:ind w:left="113"/>
            </w:pPr>
            <w:r w:rsidRPr="00F7208F">
              <w:t>3G security; Security threats and requirements</w:t>
            </w:r>
          </w:p>
        </w:tc>
      </w:tr>
      <w:tr w:rsidR="003C1AC8" w:rsidRPr="00DF5F82" w14:paraId="483249EB" w14:textId="77777777" w:rsidTr="008C6F4A">
        <w:trPr>
          <w:jc w:val="center"/>
        </w:trPr>
        <w:tc>
          <w:tcPr>
            <w:tcW w:w="1303" w:type="dxa"/>
            <w:vAlign w:val="center"/>
          </w:tcPr>
          <w:p w14:paraId="03C1DDEB" w14:textId="77777777" w:rsidR="003C1AC8" w:rsidRPr="00F7208F" w:rsidRDefault="003C1AC8" w:rsidP="008C6F4A">
            <w:pPr>
              <w:pStyle w:val="NormalParagraph"/>
              <w:spacing w:after="0"/>
              <w:jc w:val="center"/>
            </w:pPr>
            <w:bookmarkStart w:id="120" w:name="SGP02"/>
            <w:r w:rsidRPr="00BD4FCE">
              <w:lastRenderedPageBreak/>
              <w:t>[</w:t>
            </w:r>
            <w:r>
              <w:t>8</w:t>
            </w:r>
            <w:r w:rsidRPr="00BD4FCE">
              <w:t>]</w:t>
            </w:r>
            <w:bookmarkEnd w:id="120"/>
          </w:p>
        </w:tc>
        <w:tc>
          <w:tcPr>
            <w:tcW w:w="2236" w:type="dxa"/>
            <w:vAlign w:val="center"/>
          </w:tcPr>
          <w:p w14:paraId="3F6B25B0" w14:textId="77777777" w:rsidR="003C1AC8" w:rsidRPr="000E1E5D" w:rsidRDefault="003C1AC8" w:rsidP="008C6F4A">
            <w:pPr>
              <w:pStyle w:val="TableReferencenumber"/>
              <w:numPr>
                <w:ilvl w:val="0"/>
                <w:numId w:val="0"/>
              </w:numPr>
              <w:ind w:left="113"/>
            </w:pPr>
            <w:r>
              <w:t>SGP.02</w:t>
            </w:r>
          </w:p>
        </w:tc>
        <w:tc>
          <w:tcPr>
            <w:tcW w:w="5477" w:type="dxa"/>
            <w:vAlign w:val="center"/>
          </w:tcPr>
          <w:p w14:paraId="0C9195F3" w14:textId="77777777" w:rsidR="003C1AC8" w:rsidRPr="00F7208F" w:rsidRDefault="003C1AC8" w:rsidP="008C6F4A">
            <w:pPr>
              <w:pStyle w:val="TableReferencenumber"/>
              <w:numPr>
                <w:ilvl w:val="0"/>
                <w:numId w:val="0"/>
              </w:numPr>
              <w:ind w:left="113"/>
            </w:pPr>
            <w:r w:rsidRPr="00F7208F">
              <w:rPr>
                <w:lang w:eastAsia="en-US"/>
              </w:rPr>
              <w:t>GSMA Remote SIM Provisioning</w:t>
            </w:r>
            <w:r w:rsidRPr="00F7208F" w:rsidDel="00F61E6F">
              <w:rPr>
                <w:lang w:eastAsia="en-US"/>
              </w:rPr>
              <w:t xml:space="preserve"> </w:t>
            </w:r>
            <w:r w:rsidRPr="00F7208F">
              <w:rPr>
                <w:lang w:eastAsia="en-US"/>
              </w:rPr>
              <w:t>of Embedded UICC Technical specification</w:t>
            </w:r>
          </w:p>
        </w:tc>
      </w:tr>
      <w:tr w:rsidR="003C1AC8" w:rsidRPr="00DF5F82" w14:paraId="74D68B3E" w14:textId="77777777" w:rsidTr="008C6F4A">
        <w:trPr>
          <w:jc w:val="center"/>
        </w:trPr>
        <w:tc>
          <w:tcPr>
            <w:tcW w:w="1303" w:type="dxa"/>
            <w:vAlign w:val="center"/>
          </w:tcPr>
          <w:p w14:paraId="4C4A9084" w14:textId="77777777" w:rsidR="003C1AC8" w:rsidRPr="0003346F" w:rsidRDefault="003C1AC8" w:rsidP="008C6F4A">
            <w:pPr>
              <w:pStyle w:val="NormalParagraph"/>
              <w:spacing w:after="0"/>
              <w:jc w:val="center"/>
            </w:pPr>
            <w:bookmarkStart w:id="121" w:name="GPS"/>
            <w:bookmarkStart w:id="122" w:name="GPCSPE034"/>
            <w:bookmarkEnd w:id="121"/>
            <w:r w:rsidRPr="00BD4FCE">
              <w:t>[</w:t>
            </w:r>
            <w:r>
              <w:t>9</w:t>
            </w:r>
            <w:r w:rsidRPr="00BD4FCE">
              <w:t>]</w:t>
            </w:r>
            <w:bookmarkEnd w:id="122"/>
          </w:p>
        </w:tc>
        <w:tc>
          <w:tcPr>
            <w:tcW w:w="2236" w:type="dxa"/>
            <w:vAlign w:val="center"/>
          </w:tcPr>
          <w:p w14:paraId="6396F11E" w14:textId="77777777" w:rsidR="003C1AC8" w:rsidRPr="003B5ADA" w:rsidRDefault="003C1AC8" w:rsidP="008C6F4A">
            <w:pPr>
              <w:pStyle w:val="TableReferencenumber"/>
              <w:numPr>
                <w:ilvl w:val="0"/>
                <w:numId w:val="0"/>
              </w:numPr>
              <w:ind w:left="113"/>
            </w:pPr>
            <w:r w:rsidRPr="0003346F">
              <w:t>GPC_SPE_034</w:t>
            </w:r>
          </w:p>
        </w:tc>
        <w:tc>
          <w:tcPr>
            <w:tcW w:w="5477" w:type="dxa"/>
            <w:vAlign w:val="center"/>
          </w:tcPr>
          <w:p w14:paraId="30ACEB95" w14:textId="77777777" w:rsidR="003C1AC8" w:rsidRPr="00462206" w:rsidRDefault="003C1AC8" w:rsidP="008C6F4A">
            <w:pPr>
              <w:pStyle w:val="TableReferencenumber"/>
              <w:numPr>
                <w:ilvl w:val="0"/>
                <w:numId w:val="0"/>
              </w:numPr>
              <w:ind w:left="113"/>
              <w:rPr>
                <w:lang w:eastAsia="en-US"/>
              </w:rPr>
            </w:pPr>
            <w:r w:rsidRPr="003B5ADA">
              <w:rPr>
                <w:lang w:eastAsia="en-US"/>
              </w:rPr>
              <w:t>GlobalPlatform</w:t>
            </w:r>
            <w:r w:rsidRPr="00462206">
              <w:rPr>
                <w:lang w:eastAsia="en-US"/>
              </w:rPr>
              <w:t xml:space="preserve"> Card Specification with its Amendments</w:t>
            </w:r>
          </w:p>
        </w:tc>
      </w:tr>
      <w:tr w:rsidR="003C1AC8" w:rsidRPr="00DF5F82" w14:paraId="07083D93" w14:textId="77777777" w:rsidTr="008C6F4A">
        <w:trPr>
          <w:jc w:val="center"/>
        </w:trPr>
        <w:tc>
          <w:tcPr>
            <w:tcW w:w="1303" w:type="dxa"/>
            <w:vAlign w:val="center"/>
          </w:tcPr>
          <w:p w14:paraId="65A8BABD" w14:textId="77777777" w:rsidR="003C1AC8" w:rsidRPr="0003346F" w:rsidRDefault="003C1AC8" w:rsidP="008C6F4A">
            <w:pPr>
              <w:pStyle w:val="NormalParagraph"/>
              <w:spacing w:after="0"/>
              <w:jc w:val="center"/>
            </w:pPr>
            <w:bookmarkStart w:id="123" w:name="GPPMIL"/>
            <w:bookmarkStart w:id="124" w:name="TUAK"/>
            <w:bookmarkStart w:id="125" w:name="_Ref448511495"/>
            <w:bookmarkEnd w:id="123"/>
            <w:r w:rsidRPr="00BD4FCE">
              <w:t>[1</w:t>
            </w:r>
            <w:r>
              <w:t>0</w:t>
            </w:r>
            <w:r w:rsidRPr="00BD4FCE">
              <w:t>]</w:t>
            </w:r>
            <w:bookmarkEnd w:id="124"/>
          </w:p>
        </w:tc>
        <w:bookmarkEnd w:id="125"/>
        <w:tc>
          <w:tcPr>
            <w:tcW w:w="2236" w:type="dxa"/>
            <w:vAlign w:val="center"/>
          </w:tcPr>
          <w:p w14:paraId="1510D02F" w14:textId="77777777" w:rsidR="003C1AC8" w:rsidRPr="003B5ADA" w:rsidRDefault="003C1AC8" w:rsidP="008C6F4A">
            <w:pPr>
              <w:pStyle w:val="TableReferencenumber"/>
              <w:numPr>
                <w:ilvl w:val="0"/>
                <w:numId w:val="0"/>
              </w:numPr>
              <w:ind w:left="113"/>
            </w:pPr>
            <w:r>
              <w:t>3GPP TS 35.231</w:t>
            </w:r>
          </w:p>
        </w:tc>
        <w:tc>
          <w:tcPr>
            <w:tcW w:w="5477" w:type="dxa"/>
            <w:vAlign w:val="center"/>
          </w:tcPr>
          <w:p w14:paraId="410F67A7" w14:textId="77777777" w:rsidR="003C1AC8" w:rsidRPr="003B5ADA" w:rsidRDefault="003C1AC8" w:rsidP="008C6F4A">
            <w:pPr>
              <w:pStyle w:val="TableReferencenumber"/>
              <w:numPr>
                <w:ilvl w:val="0"/>
                <w:numId w:val="0"/>
              </w:numPr>
              <w:ind w:left="113"/>
            </w:pPr>
            <w:r w:rsidRPr="003B5ADA">
              <w:t>Specification of the TUAK Algorithm Set; Document 1: Algorithm Specification</w:t>
            </w:r>
          </w:p>
        </w:tc>
      </w:tr>
      <w:tr w:rsidR="003C1AC8" w:rsidRPr="00DF5F82" w14:paraId="44DEC733" w14:textId="77777777" w:rsidTr="008C6F4A">
        <w:trPr>
          <w:jc w:val="center"/>
        </w:trPr>
        <w:tc>
          <w:tcPr>
            <w:tcW w:w="1303" w:type="dxa"/>
            <w:vAlign w:val="center"/>
          </w:tcPr>
          <w:p w14:paraId="622EE3F4" w14:textId="77777777" w:rsidR="003C1AC8" w:rsidRPr="003B5ADA" w:rsidRDefault="003C1AC8" w:rsidP="008C6F4A">
            <w:pPr>
              <w:pStyle w:val="NormalParagraph"/>
              <w:spacing w:after="0"/>
              <w:jc w:val="center"/>
            </w:pPr>
            <w:bookmarkStart w:id="126" w:name="MILE1"/>
            <w:bookmarkStart w:id="127" w:name="_Ref448511503"/>
            <w:r w:rsidRPr="00BD4FCE">
              <w:t>[1</w:t>
            </w:r>
            <w:r>
              <w:t>1</w:t>
            </w:r>
            <w:r w:rsidRPr="00BD4FCE">
              <w:t>]</w:t>
            </w:r>
            <w:bookmarkEnd w:id="126"/>
          </w:p>
        </w:tc>
        <w:tc>
          <w:tcPr>
            <w:tcW w:w="2236" w:type="dxa"/>
            <w:vAlign w:val="center"/>
          </w:tcPr>
          <w:p w14:paraId="3BEBE048" w14:textId="77777777" w:rsidR="003C1AC8" w:rsidRPr="003B5ADA" w:rsidRDefault="003C1AC8" w:rsidP="008C6F4A">
            <w:pPr>
              <w:pStyle w:val="TableReferencenumber"/>
              <w:numPr>
                <w:ilvl w:val="0"/>
                <w:numId w:val="0"/>
              </w:numPr>
              <w:ind w:left="113"/>
            </w:pPr>
            <w:bookmarkStart w:id="128" w:name="_Hlk433882438"/>
            <w:bookmarkEnd w:id="127"/>
            <w:r w:rsidRPr="00462206">
              <w:t>3GPP TS 35.205</w:t>
            </w:r>
            <w:bookmarkEnd w:id="128"/>
          </w:p>
        </w:tc>
        <w:tc>
          <w:tcPr>
            <w:tcW w:w="5477" w:type="dxa"/>
            <w:vAlign w:val="center"/>
          </w:tcPr>
          <w:p w14:paraId="6307FF6C" w14:textId="77777777" w:rsidR="003C1AC8" w:rsidRPr="003B5ADA" w:rsidRDefault="003C1AC8" w:rsidP="008C6F4A">
            <w:pPr>
              <w:pStyle w:val="TableReferencenumber"/>
              <w:numPr>
                <w:ilvl w:val="0"/>
                <w:numId w:val="0"/>
              </w:numPr>
              <w:ind w:left="113"/>
            </w:pPr>
            <w:r w:rsidRPr="00462206">
              <w:t>Specification of the MILENAGE Alg</w:t>
            </w:r>
            <w:r>
              <w:t>orithm Set; Document 1: General</w:t>
            </w:r>
          </w:p>
        </w:tc>
      </w:tr>
      <w:tr w:rsidR="003C1AC8" w:rsidRPr="00DF5F82" w14:paraId="24AAFAF0" w14:textId="77777777" w:rsidTr="008C6F4A">
        <w:trPr>
          <w:jc w:val="center"/>
        </w:trPr>
        <w:tc>
          <w:tcPr>
            <w:tcW w:w="1303" w:type="dxa"/>
            <w:vAlign w:val="center"/>
          </w:tcPr>
          <w:p w14:paraId="318CB7C2" w14:textId="77777777" w:rsidR="003C1AC8" w:rsidRPr="00462206" w:rsidRDefault="003C1AC8" w:rsidP="008C6F4A">
            <w:pPr>
              <w:pStyle w:val="NormalParagraph"/>
              <w:spacing w:after="0"/>
              <w:jc w:val="center"/>
            </w:pPr>
            <w:bookmarkStart w:id="129" w:name="MILE2"/>
            <w:bookmarkStart w:id="130" w:name="_Ref448511505"/>
            <w:r w:rsidRPr="00BD4FCE">
              <w:t>[1</w:t>
            </w:r>
            <w:r>
              <w:t>2</w:t>
            </w:r>
            <w:r w:rsidRPr="00BD4FCE">
              <w:t>]</w:t>
            </w:r>
            <w:bookmarkEnd w:id="129"/>
          </w:p>
        </w:tc>
        <w:bookmarkEnd w:id="130"/>
        <w:tc>
          <w:tcPr>
            <w:tcW w:w="2236" w:type="dxa"/>
            <w:vAlign w:val="center"/>
          </w:tcPr>
          <w:p w14:paraId="7E726B35" w14:textId="77777777" w:rsidR="003C1AC8" w:rsidRPr="003B5ADA" w:rsidRDefault="003C1AC8" w:rsidP="008C6F4A">
            <w:pPr>
              <w:pStyle w:val="TableReferencenumber"/>
              <w:numPr>
                <w:ilvl w:val="0"/>
                <w:numId w:val="0"/>
              </w:numPr>
              <w:ind w:left="113"/>
            </w:pPr>
            <w:r w:rsidRPr="00462206">
              <w:t>3GPP TS 35.206</w:t>
            </w:r>
          </w:p>
        </w:tc>
        <w:tc>
          <w:tcPr>
            <w:tcW w:w="5477" w:type="dxa"/>
            <w:vAlign w:val="center"/>
          </w:tcPr>
          <w:p w14:paraId="0687D960" w14:textId="77777777" w:rsidR="003C1AC8" w:rsidRPr="003B5ADA" w:rsidRDefault="003C1AC8" w:rsidP="008C6F4A">
            <w:pPr>
              <w:pStyle w:val="TableReferencenumber"/>
              <w:numPr>
                <w:ilvl w:val="0"/>
                <w:numId w:val="0"/>
              </w:numPr>
              <w:ind w:left="113"/>
            </w:pPr>
            <w:r w:rsidRPr="00462206">
              <w:t>Specification of the MILENAGE Algorithm Set; Document 2: Algorithm Specification</w:t>
            </w:r>
          </w:p>
        </w:tc>
      </w:tr>
      <w:tr w:rsidR="003C1AC8" w:rsidRPr="00DF5F82" w14:paraId="3F7EA5ED" w14:textId="77777777" w:rsidTr="008C6F4A">
        <w:trPr>
          <w:jc w:val="center"/>
        </w:trPr>
        <w:tc>
          <w:tcPr>
            <w:tcW w:w="1303" w:type="dxa"/>
            <w:vAlign w:val="center"/>
          </w:tcPr>
          <w:p w14:paraId="4E699278" w14:textId="77777777" w:rsidR="003C1AC8" w:rsidRPr="00A76A94" w:rsidRDefault="003C1AC8" w:rsidP="008C6F4A">
            <w:pPr>
              <w:pStyle w:val="NormalParagraph"/>
              <w:spacing w:after="0"/>
              <w:jc w:val="center"/>
            </w:pPr>
            <w:bookmarkStart w:id="131" w:name="SIMALL"/>
            <w:bookmarkStart w:id="132" w:name="RFC7469"/>
            <w:bookmarkStart w:id="133" w:name="SGP01"/>
            <w:bookmarkStart w:id="134" w:name="EUMSAS"/>
            <w:bookmarkEnd w:id="131"/>
            <w:bookmarkEnd w:id="132"/>
            <w:bookmarkEnd w:id="133"/>
            <w:r w:rsidRPr="00BC17D5">
              <w:t>[1</w:t>
            </w:r>
            <w:r>
              <w:t>3</w:t>
            </w:r>
            <w:r w:rsidRPr="00BC17D5">
              <w:t>]</w:t>
            </w:r>
            <w:bookmarkEnd w:id="134"/>
          </w:p>
        </w:tc>
        <w:tc>
          <w:tcPr>
            <w:tcW w:w="2236" w:type="dxa"/>
            <w:vAlign w:val="center"/>
          </w:tcPr>
          <w:p w14:paraId="4324D1CC" w14:textId="77777777" w:rsidR="003C1AC8" w:rsidRPr="00A76A94" w:rsidRDefault="003C1AC8" w:rsidP="008C6F4A">
            <w:pPr>
              <w:pStyle w:val="TableReferencenumber"/>
              <w:numPr>
                <w:ilvl w:val="0"/>
                <w:numId w:val="0"/>
              </w:numPr>
              <w:ind w:left="113"/>
            </w:pPr>
            <w:r>
              <w:t>EUM SAS</w:t>
            </w:r>
          </w:p>
        </w:tc>
        <w:tc>
          <w:tcPr>
            <w:tcW w:w="5477" w:type="dxa"/>
            <w:vAlign w:val="center"/>
          </w:tcPr>
          <w:p w14:paraId="76914E88" w14:textId="77777777" w:rsidR="003C1AC8" w:rsidRPr="003B5ADA" w:rsidRDefault="003C1AC8" w:rsidP="008C6F4A">
            <w:pPr>
              <w:pStyle w:val="TableReferencenumber"/>
              <w:numPr>
                <w:ilvl w:val="0"/>
                <w:numId w:val="0"/>
              </w:numPr>
              <w:ind w:left="113"/>
              <w:rPr>
                <w:rFonts w:ascii="Calibri" w:eastAsiaTheme="minorHAnsi" w:hAnsi="Calibri"/>
                <w:lang w:eastAsia="en-US"/>
              </w:rPr>
            </w:pPr>
            <w:r>
              <w:t xml:space="preserve">FS.04 - Security Accreditation Scheme for UICC Production – Standard </w:t>
            </w:r>
          </w:p>
        </w:tc>
      </w:tr>
      <w:tr w:rsidR="003C1AC8" w:rsidRPr="00DF5F82" w14:paraId="3B337DEB" w14:textId="77777777" w:rsidTr="008C6F4A">
        <w:trPr>
          <w:jc w:val="center"/>
        </w:trPr>
        <w:tc>
          <w:tcPr>
            <w:tcW w:w="1303" w:type="dxa"/>
            <w:vAlign w:val="center"/>
          </w:tcPr>
          <w:p w14:paraId="78B04BF0" w14:textId="77777777" w:rsidR="003C1AC8" w:rsidRDefault="003C1AC8" w:rsidP="008C6F4A">
            <w:pPr>
              <w:pStyle w:val="NormalParagraph"/>
              <w:spacing w:after="0"/>
              <w:jc w:val="center"/>
            </w:pPr>
            <w:bookmarkStart w:id="135" w:name="SMDPDS"/>
            <w:bookmarkStart w:id="136" w:name="ETSI103383"/>
            <w:bookmarkStart w:id="137" w:name="ITUE118"/>
            <w:bookmarkEnd w:id="135"/>
            <w:bookmarkEnd w:id="136"/>
            <w:r w:rsidRPr="00BC17D5">
              <w:t>[1</w:t>
            </w:r>
            <w:r>
              <w:t>4</w:t>
            </w:r>
            <w:r w:rsidRPr="00BC17D5">
              <w:t>]</w:t>
            </w:r>
            <w:bookmarkEnd w:id="137"/>
          </w:p>
        </w:tc>
        <w:tc>
          <w:tcPr>
            <w:tcW w:w="2236" w:type="dxa"/>
            <w:vAlign w:val="center"/>
          </w:tcPr>
          <w:p w14:paraId="1E5E2409" w14:textId="77777777" w:rsidR="003C1AC8" w:rsidRDefault="003C1AC8" w:rsidP="008C6F4A">
            <w:pPr>
              <w:pStyle w:val="TableReferencenumber"/>
              <w:numPr>
                <w:ilvl w:val="0"/>
                <w:numId w:val="0"/>
              </w:numPr>
              <w:ind w:left="113"/>
            </w:pPr>
            <w:r>
              <w:t>ITU-T</w:t>
            </w:r>
            <w:r w:rsidRPr="002C095C">
              <w:t xml:space="preserve"> E.118</w:t>
            </w:r>
          </w:p>
        </w:tc>
        <w:tc>
          <w:tcPr>
            <w:tcW w:w="5477" w:type="dxa"/>
            <w:vAlign w:val="center"/>
          </w:tcPr>
          <w:p w14:paraId="1C992BD6" w14:textId="77777777" w:rsidR="003C1AC8" w:rsidRDefault="003C1AC8" w:rsidP="008C6F4A">
            <w:pPr>
              <w:pStyle w:val="TableReferencenumber"/>
              <w:numPr>
                <w:ilvl w:val="0"/>
                <w:numId w:val="0"/>
              </w:numPr>
              <w:ind w:left="113"/>
            </w:pPr>
            <w:r>
              <w:t>The International Telecommunication Charge Card</w:t>
            </w:r>
          </w:p>
        </w:tc>
      </w:tr>
      <w:tr w:rsidR="003C1AC8" w:rsidRPr="00DF5F82" w14:paraId="671C37FB" w14:textId="77777777" w:rsidTr="008C6F4A">
        <w:trPr>
          <w:jc w:val="center"/>
        </w:trPr>
        <w:tc>
          <w:tcPr>
            <w:tcW w:w="1303" w:type="dxa"/>
            <w:vAlign w:val="center"/>
          </w:tcPr>
          <w:p w14:paraId="41727DA8" w14:textId="77777777" w:rsidR="003C1AC8" w:rsidRDefault="003C1AC8" w:rsidP="008C6F4A">
            <w:pPr>
              <w:pStyle w:val="NormalParagraph"/>
              <w:spacing w:after="0"/>
              <w:jc w:val="center"/>
            </w:pPr>
            <w:bookmarkStart w:id="138" w:name="GPDSPE013"/>
            <w:r w:rsidRPr="00BC17D5">
              <w:t>[</w:t>
            </w:r>
            <w:r>
              <w:t>15</w:t>
            </w:r>
            <w:r w:rsidRPr="00BC17D5">
              <w:t>]</w:t>
            </w:r>
            <w:bookmarkEnd w:id="138"/>
          </w:p>
        </w:tc>
        <w:tc>
          <w:tcPr>
            <w:tcW w:w="2236" w:type="dxa"/>
            <w:vAlign w:val="center"/>
          </w:tcPr>
          <w:p w14:paraId="604B7557" w14:textId="77777777" w:rsidR="003C1AC8" w:rsidRDefault="003C1AC8" w:rsidP="008C6F4A">
            <w:pPr>
              <w:pStyle w:val="TableReferencenumber"/>
              <w:numPr>
                <w:ilvl w:val="0"/>
                <w:numId w:val="0"/>
              </w:numPr>
              <w:ind w:left="113"/>
            </w:pPr>
            <w:r w:rsidRPr="00B021A2">
              <w:t>GPD_SPE_013</w:t>
            </w:r>
          </w:p>
        </w:tc>
        <w:tc>
          <w:tcPr>
            <w:tcW w:w="5477" w:type="dxa"/>
            <w:vAlign w:val="center"/>
          </w:tcPr>
          <w:p w14:paraId="49E1663E" w14:textId="77777777" w:rsidR="003C1AC8" w:rsidRDefault="003C1AC8" w:rsidP="008C6F4A">
            <w:pPr>
              <w:pStyle w:val="TableReferencenumber"/>
              <w:numPr>
                <w:ilvl w:val="0"/>
                <w:numId w:val="0"/>
              </w:numPr>
              <w:ind w:left="113"/>
            </w:pPr>
            <w:r w:rsidRPr="00B021A2">
              <w:rPr>
                <w:szCs w:val="20"/>
              </w:rPr>
              <w:t>GlobalPlatform Device Technology</w:t>
            </w:r>
            <w:r>
              <w:rPr>
                <w:szCs w:val="20"/>
              </w:rPr>
              <w:t xml:space="preserve"> </w:t>
            </w:r>
            <w:r w:rsidRPr="00B021A2">
              <w:rPr>
                <w:szCs w:val="20"/>
              </w:rPr>
              <w:t>Secure Element Access Control</w:t>
            </w:r>
            <w:r>
              <w:rPr>
                <w:szCs w:val="20"/>
              </w:rPr>
              <w:t xml:space="preserve"> - </w:t>
            </w:r>
            <w:r>
              <w:rPr>
                <w:rFonts w:cs="Arial"/>
                <w:lang w:eastAsia="en-GB"/>
              </w:rPr>
              <w:t>Version</w:t>
            </w:r>
            <w:r w:rsidRPr="004C6077">
              <w:rPr>
                <w:rFonts w:cs="Arial"/>
                <w:lang w:eastAsia="en-GB"/>
              </w:rPr>
              <w:t xml:space="preserve"> 1.1</w:t>
            </w:r>
          </w:p>
        </w:tc>
      </w:tr>
      <w:tr w:rsidR="003C1AC8" w:rsidRPr="00DF5F82" w14:paraId="49DBF04C" w14:textId="77777777" w:rsidTr="008C6F4A">
        <w:trPr>
          <w:jc w:val="center"/>
        </w:trPr>
        <w:tc>
          <w:tcPr>
            <w:tcW w:w="1303" w:type="dxa"/>
            <w:vAlign w:val="center"/>
          </w:tcPr>
          <w:p w14:paraId="409C81C2" w14:textId="77777777" w:rsidR="003C1AC8" w:rsidRDefault="003C1AC8" w:rsidP="008C6F4A">
            <w:pPr>
              <w:pStyle w:val="NormalParagraph"/>
              <w:spacing w:after="0"/>
              <w:jc w:val="center"/>
            </w:pPr>
            <w:bookmarkStart w:id="139" w:name="GPP22022"/>
            <w:r w:rsidRPr="00BC17D5">
              <w:t>[</w:t>
            </w:r>
            <w:r>
              <w:t>16</w:t>
            </w:r>
            <w:r w:rsidRPr="00BC17D5">
              <w:t>]</w:t>
            </w:r>
            <w:bookmarkEnd w:id="139"/>
          </w:p>
        </w:tc>
        <w:tc>
          <w:tcPr>
            <w:tcW w:w="2236" w:type="dxa"/>
            <w:vAlign w:val="center"/>
          </w:tcPr>
          <w:p w14:paraId="4F2AC6B1" w14:textId="77777777" w:rsidR="003C1AC8" w:rsidRPr="00B021A2" w:rsidRDefault="003C1AC8" w:rsidP="008C6F4A">
            <w:pPr>
              <w:pStyle w:val="TableReferencenumber"/>
              <w:numPr>
                <w:ilvl w:val="0"/>
                <w:numId w:val="0"/>
              </w:numPr>
              <w:ind w:left="113"/>
            </w:pPr>
            <w:r>
              <w:t>3GPP TS 22.022</w:t>
            </w:r>
          </w:p>
        </w:tc>
        <w:tc>
          <w:tcPr>
            <w:tcW w:w="5477" w:type="dxa"/>
            <w:vAlign w:val="center"/>
          </w:tcPr>
          <w:p w14:paraId="37155EA0" w14:textId="77777777" w:rsidR="003C1AC8" w:rsidRPr="00B021A2" w:rsidRDefault="003C1AC8" w:rsidP="008C6F4A">
            <w:pPr>
              <w:pStyle w:val="TableReferencenumber"/>
              <w:numPr>
                <w:ilvl w:val="0"/>
                <w:numId w:val="0"/>
              </w:numPr>
              <w:ind w:left="113"/>
              <w:rPr>
                <w:szCs w:val="20"/>
              </w:rPr>
            </w:pPr>
            <w:r>
              <w:rPr>
                <w:szCs w:val="20"/>
              </w:rPr>
              <w:t>Personalisation of Mobile Equipment - Mobile functionality specification</w:t>
            </w:r>
          </w:p>
        </w:tc>
      </w:tr>
      <w:tr w:rsidR="003C1AC8" w:rsidRPr="00DF5F82" w14:paraId="79D13BD2" w14:textId="77777777" w:rsidTr="008C6F4A">
        <w:trPr>
          <w:jc w:val="center"/>
        </w:trPr>
        <w:tc>
          <w:tcPr>
            <w:tcW w:w="1303" w:type="dxa"/>
            <w:vAlign w:val="center"/>
          </w:tcPr>
          <w:p w14:paraId="159E7B17" w14:textId="77777777" w:rsidR="003C1AC8" w:rsidRDefault="003C1AC8" w:rsidP="008C6F4A">
            <w:pPr>
              <w:pStyle w:val="NormalParagraph"/>
              <w:spacing w:after="0"/>
              <w:jc w:val="center"/>
            </w:pPr>
            <w:bookmarkStart w:id="140" w:name="TS26"/>
            <w:bookmarkStart w:id="141" w:name="_Ref456180809"/>
            <w:r w:rsidRPr="00BC17D5">
              <w:t>[</w:t>
            </w:r>
            <w:r>
              <w:t>17</w:t>
            </w:r>
            <w:r w:rsidRPr="00BC17D5">
              <w:t>]</w:t>
            </w:r>
            <w:bookmarkEnd w:id="140"/>
          </w:p>
        </w:tc>
        <w:bookmarkEnd w:id="141"/>
        <w:tc>
          <w:tcPr>
            <w:tcW w:w="2236" w:type="dxa"/>
            <w:vAlign w:val="center"/>
          </w:tcPr>
          <w:p w14:paraId="7BE4CEE9" w14:textId="77777777" w:rsidR="003C1AC8" w:rsidRDefault="003C1AC8" w:rsidP="008C6F4A">
            <w:pPr>
              <w:pStyle w:val="TableReferencenumber"/>
              <w:numPr>
                <w:ilvl w:val="0"/>
                <w:numId w:val="0"/>
              </w:numPr>
              <w:ind w:left="113"/>
            </w:pPr>
            <w:r>
              <w:t>TS.26</w:t>
            </w:r>
          </w:p>
        </w:tc>
        <w:tc>
          <w:tcPr>
            <w:tcW w:w="5477" w:type="dxa"/>
            <w:vAlign w:val="center"/>
          </w:tcPr>
          <w:p w14:paraId="13E2AB45" w14:textId="77777777" w:rsidR="003C1AC8" w:rsidRDefault="003C1AC8" w:rsidP="008C6F4A">
            <w:pPr>
              <w:pStyle w:val="TableReferencenumber"/>
              <w:numPr>
                <w:ilvl w:val="0"/>
                <w:numId w:val="0"/>
              </w:numPr>
              <w:ind w:left="113"/>
              <w:rPr>
                <w:szCs w:val="20"/>
              </w:rPr>
            </w:pPr>
            <w:r>
              <w:rPr>
                <w:szCs w:val="20"/>
              </w:rPr>
              <w:t>GSMA NFC Handset Requirements</w:t>
            </w:r>
          </w:p>
        </w:tc>
      </w:tr>
      <w:tr w:rsidR="003C1AC8" w:rsidRPr="00DF5F82" w14:paraId="688B1FDD" w14:textId="77777777" w:rsidTr="008C6F4A">
        <w:trPr>
          <w:jc w:val="center"/>
        </w:trPr>
        <w:tc>
          <w:tcPr>
            <w:tcW w:w="1303" w:type="dxa"/>
            <w:vAlign w:val="center"/>
          </w:tcPr>
          <w:p w14:paraId="6AF0EB9C" w14:textId="77777777" w:rsidR="003C1AC8" w:rsidRDefault="003C1AC8" w:rsidP="008C6F4A">
            <w:pPr>
              <w:pStyle w:val="NormalParagraph"/>
              <w:spacing w:after="0"/>
              <w:jc w:val="center"/>
            </w:pPr>
            <w:bookmarkStart w:id="142" w:name="NIST"/>
            <w:r w:rsidRPr="00BC17D5">
              <w:t>[</w:t>
            </w:r>
            <w:r>
              <w:t>18</w:t>
            </w:r>
            <w:r w:rsidRPr="00BC17D5">
              <w:t>]</w:t>
            </w:r>
            <w:bookmarkEnd w:id="142"/>
          </w:p>
        </w:tc>
        <w:tc>
          <w:tcPr>
            <w:tcW w:w="2236" w:type="dxa"/>
            <w:vAlign w:val="center"/>
          </w:tcPr>
          <w:p w14:paraId="378BB77C" w14:textId="77777777" w:rsidR="003C1AC8" w:rsidRDefault="003C1AC8" w:rsidP="008C6F4A">
            <w:pPr>
              <w:pStyle w:val="TableReferencenumber"/>
              <w:numPr>
                <w:ilvl w:val="0"/>
                <w:numId w:val="0"/>
              </w:numPr>
              <w:ind w:left="113"/>
            </w:pPr>
            <w:r>
              <w:t xml:space="preserve">NIST </w:t>
            </w:r>
            <w:r w:rsidRPr="00773A2B">
              <w:t>SP 800-53r4</w:t>
            </w:r>
          </w:p>
        </w:tc>
        <w:tc>
          <w:tcPr>
            <w:tcW w:w="5477" w:type="dxa"/>
            <w:vAlign w:val="center"/>
          </w:tcPr>
          <w:p w14:paraId="060AD49C" w14:textId="77777777" w:rsidR="003C1AC8" w:rsidRDefault="003C1AC8" w:rsidP="008C6F4A">
            <w:pPr>
              <w:pStyle w:val="TableReferencenumber"/>
              <w:numPr>
                <w:ilvl w:val="0"/>
                <w:numId w:val="0"/>
              </w:numPr>
              <w:ind w:left="113"/>
              <w:rPr>
                <w:szCs w:val="20"/>
              </w:rPr>
            </w:pPr>
            <w:r>
              <w:t>Security and Privacy Controls for Federal Information Systems and Organisations – Revision 4</w:t>
            </w:r>
          </w:p>
        </w:tc>
      </w:tr>
      <w:tr w:rsidR="003C1AC8" w:rsidRPr="00DF5F82" w14:paraId="4310F6BA" w14:textId="77777777" w:rsidTr="008C6F4A">
        <w:trPr>
          <w:jc w:val="center"/>
        </w:trPr>
        <w:tc>
          <w:tcPr>
            <w:tcW w:w="1303" w:type="dxa"/>
            <w:vAlign w:val="center"/>
          </w:tcPr>
          <w:p w14:paraId="3C524E28" w14:textId="77777777" w:rsidR="003C1AC8" w:rsidRDefault="003C1AC8" w:rsidP="008C6F4A">
            <w:pPr>
              <w:pStyle w:val="NormalParagraph"/>
              <w:spacing w:after="0"/>
              <w:jc w:val="center"/>
            </w:pPr>
            <w:bookmarkStart w:id="143" w:name="OMAPI"/>
            <w:r w:rsidRPr="00BC17D5">
              <w:t>[</w:t>
            </w:r>
            <w:r>
              <w:t>19</w:t>
            </w:r>
            <w:r w:rsidRPr="00BC17D5">
              <w:t>]</w:t>
            </w:r>
            <w:bookmarkEnd w:id="143"/>
          </w:p>
        </w:tc>
        <w:tc>
          <w:tcPr>
            <w:tcW w:w="2236" w:type="dxa"/>
            <w:vAlign w:val="center"/>
          </w:tcPr>
          <w:p w14:paraId="3C8D2B73" w14:textId="77777777" w:rsidR="003C1AC8" w:rsidRDefault="003C1AC8" w:rsidP="008C6F4A">
            <w:pPr>
              <w:pStyle w:val="TableReferencenumber"/>
              <w:numPr>
                <w:ilvl w:val="0"/>
                <w:numId w:val="0"/>
              </w:numPr>
              <w:ind w:left="113"/>
            </w:pPr>
            <w:r>
              <w:t>OMAPI</w:t>
            </w:r>
          </w:p>
        </w:tc>
        <w:tc>
          <w:tcPr>
            <w:tcW w:w="5477" w:type="dxa"/>
            <w:vAlign w:val="center"/>
          </w:tcPr>
          <w:p w14:paraId="0EC8A93B" w14:textId="77777777" w:rsidR="003C1AC8" w:rsidRDefault="003C1AC8" w:rsidP="008C6F4A">
            <w:pPr>
              <w:pStyle w:val="TableReferencenumber"/>
              <w:numPr>
                <w:ilvl w:val="0"/>
                <w:numId w:val="0"/>
              </w:numPr>
              <w:ind w:left="113"/>
            </w:pPr>
            <w:r>
              <w:t>Trusted Connectivity Alliance (former SIMalliance) Open Mobile API Specification</w:t>
            </w:r>
          </w:p>
        </w:tc>
      </w:tr>
      <w:tr w:rsidR="003C1AC8" w:rsidRPr="00DF5F82" w14:paraId="567B797F" w14:textId="77777777" w:rsidTr="008C6F4A">
        <w:trPr>
          <w:jc w:val="center"/>
        </w:trPr>
        <w:tc>
          <w:tcPr>
            <w:tcW w:w="1303" w:type="dxa"/>
            <w:vAlign w:val="center"/>
          </w:tcPr>
          <w:p w14:paraId="7CD6238B" w14:textId="77777777" w:rsidR="003C1AC8" w:rsidRDefault="003C1AC8" w:rsidP="008C6F4A">
            <w:pPr>
              <w:pStyle w:val="NormalParagraph"/>
              <w:spacing w:after="0"/>
              <w:jc w:val="center"/>
            </w:pPr>
            <w:bookmarkStart w:id="144" w:name="SGP03"/>
            <w:bookmarkStart w:id="145" w:name="_Ref448266819"/>
            <w:r w:rsidRPr="00BC17D5">
              <w:t>[2</w:t>
            </w:r>
            <w:r>
              <w:t>0</w:t>
            </w:r>
            <w:r w:rsidRPr="00BC17D5">
              <w:t>]</w:t>
            </w:r>
            <w:bookmarkEnd w:id="144"/>
          </w:p>
        </w:tc>
        <w:bookmarkEnd w:id="145"/>
        <w:tc>
          <w:tcPr>
            <w:tcW w:w="2236" w:type="dxa"/>
            <w:vAlign w:val="center"/>
          </w:tcPr>
          <w:p w14:paraId="3E1E93DE" w14:textId="77777777" w:rsidR="003C1AC8" w:rsidRDefault="003C1AC8" w:rsidP="008C6F4A">
            <w:pPr>
              <w:pStyle w:val="TableReferencenumber"/>
              <w:numPr>
                <w:ilvl w:val="0"/>
                <w:numId w:val="0"/>
              </w:numPr>
              <w:ind w:left="113"/>
            </w:pPr>
            <w:r w:rsidRPr="004C6077">
              <w:rPr>
                <w:rFonts w:eastAsia="MS Mincho" w:cs="Arial"/>
                <w:color w:val="000000"/>
                <w:lang w:val="en-US" w:eastAsia="en-GB"/>
              </w:rPr>
              <w:t>SGP.03</w:t>
            </w:r>
          </w:p>
        </w:tc>
        <w:tc>
          <w:tcPr>
            <w:tcW w:w="5477" w:type="dxa"/>
            <w:vAlign w:val="center"/>
          </w:tcPr>
          <w:p w14:paraId="361B759B" w14:textId="77777777" w:rsidR="003C1AC8" w:rsidRDefault="003C1AC8" w:rsidP="008C6F4A">
            <w:pPr>
              <w:pStyle w:val="TableReferencenumber"/>
              <w:numPr>
                <w:ilvl w:val="0"/>
                <w:numId w:val="0"/>
              </w:numPr>
              <w:ind w:left="113"/>
            </w:pPr>
            <w:r>
              <w:t>NFC UICC Requirements Specification V6.1</w:t>
            </w:r>
          </w:p>
        </w:tc>
      </w:tr>
      <w:tr w:rsidR="003C1AC8" w:rsidRPr="00DF5F82" w14:paraId="2E24ED90" w14:textId="77777777" w:rsidTr="008C6F4A">
        <w:trPr>
          <w:jc w:val="center"/>
        </w:trPr>
        <w:tc>
          <w:tcPr>
            <w:tcW w:w="1303" w:type="dxa"/>
            <w:vAlign w:val="center"/>
          </w:tcPr>
          <w:p w14:paraId="59F0F432" w14:textId="77777777" w:rsidR="003C1AC8" w:rsidRDefault="003C1AC8" w:rsidP="008C6F4A">
            <w:pPr>
              <w:pStyle w:val="NormalParagraph"/>
              <w:spacing w:after="0"/>
              <w:jc w:val="center"/>
            </w:pPr>
            <w:bookmarkStart w:id="146" w:name="GPSSPE13"/>
            <w:bookmarkStart w:id="147" w:name="GPCS"/>
            <w:bookmarkStart w:id="148" w:name="WAG"/>
            <w:bookmarkStart w:id="149" w:name="ETSI102613"/>
            <w:bookmarkStart w:id="150" w:name="M4M"/>
            <w:bookmarkStart w:id="151" w:name="SGP05"/>
            <w:bookmarkEnd w:id="146"/>
            <w:bookmarkEnd w:id="147"/>
            <w:bookmarkEnd w:id="148"/>
            <w:bookmarkEnd w:id="149"/>
            <w:bookmarkEnd w:id="150"/>
            <w:r w:rsidRPr="00BC17D5">
              <w:t>[2</w:t>
            </w:r>
            <w:r>
              <w:t>1</w:t>
            </w:r>
            <w:r w:rsidRPr="00BC17D5">
              <w:t>]</w:t>
            </w:r>
            <w:bookmarkEnd w:id="151"/>
          </w:p>
        </w:tc>
        <w:tc>
          <w:tcPr>
            <w:tcW w:w="2236" w:type="dxa"/>
            <w:vAlign w:val="center"/>
          </w:tcPr>
          <w:p w14:paraId="0BD5140F" w14:textId="77777777" w:rsidR="003C1AC8" w:rsidRDefault="003C1AC8" w:rsidP="008C6F4A">
            <w:pPr>
              <w:pStyle w:val="TableReferencenumber"/>
              <w:numPr>
                <w:ilvl w:val="0"/>
                <w:numId w:val="0"/>
              </w:numPr>
              <w:ind w:left="113"/>
              <w:rPr>
                <w:rFonts w:cs="Arial"/>
                <w:lang w:eastAsia="en-GB"/>
              </w:rPr>
            </w:pPr>
            <w:r>
              <w:rPr>
                <w:rFonts w:cs="Arial"/>
                <w:lang w:eastAsia="en-GB"/>
              </w:rPr>
              <w:t>SGP.05</w:t>
            </w:r>
          </w:p>
        </w:tc>
        <w:tc>
          <w:tcPr>
            <w:tcW w:w="5477" w:type="dxa"/>
            <w:vAlign w:val="center"/>
          </w:tcPr>
          <w:p w14:paraId="086F3A86" w14:textId="77777777" w:rsidR="003C1AC8" w:rsidRDefault="003C1AC8" w:rsidP="008C6F4A">
            <w:pPr>
              <w:pStyle w:val="TableReferencenumber"/>
              <w:numPr>
                <w:ilvl w:val="0"/>
                <w:numId w:val="0"/>
              </w:numPr>
              <w:ind w:left="113"/>
              <w:rPr>
                <w:rFonts w:cs="Arial"/>
                <w:lang w:val="en-US" w:eastAsia="en-GB"/>
              </w:rPr>
            </w:pPr>
            <w:r>
              <w:rPr>
                <w:rFonts w:cs="Arial"/>
                <w:lang w:val="en-US" w:eastAsia="en-GB"/>
              </w:rPr>
              <w:t>Embedded UICC Protection Profile</w:t>
            </w:r>
          </w:p>
        </w:tc>
      </w:tr>
      <w:tr w:rsidR="003C1AC8" w:rsidRPr="00DF5F82" w14:paraId="6DEA65EC" w14:textId="77777777" w:rsidTr="008C6F4A">
        <w:trPr>
          <w:jc w:val="center"/>
        </w:trPr>
        <w:tc>
          <w:tcPr>
            <w:tcW w:w="1303" w:type="dxa"/>
            <w:vAlign w:val="center"/>
          </w:tcPr>
          <w:p w14:paraId="59BA80B5" w14:textId="77777777" w:rsidR="003C1AC8" w:rsidRDefault="003C1AC8" w:rsidP="008C6F4A">
            <w:pPr>
              <w:pStyle w:val="NormalParagraph"/>
              <w:spacing w:after="0"/>
              <w:jc w:val="center"/>
            </w:pPr>
            <w:bookmarkStart w:id="152" w:name="SGP07"/>
            <w:bookmarkStart w:id="153" w:name="FS08"/>
            <w:r w:rsidRPr="00BC17D5">
              <w:t>[2</w:t>
            </w:r>
            <w:r>
              <w:t>2</w:t>
            </w:r>
            <w:r w:rsidRPr="00BC17D5">
              <w:t>]</w:t>
            </w:r>
            <w:bookmarkEnd w:id="152"/>
            <w:bookmarkEnd w:id="153"/>
          </w:p>
        </w:tc>
        <w:tc>
          <w:tcPr>
            <w:tcW w:w="2236" w:type="dxa"/>
            <w:vAlign w:val="center"/>
          </w:tcPr>
          <w:p w14:paraId="62E87FF6" w14:textId="77777777" w:rsidR="003C1AC8" w:rsidRDefault="003C1AC8" w:rsidP="008C6F4A">
            <w:pPr>
              <w:pStyle w:val="TableReferencenumber"/>
              <w:numPr>
                <w:ilvl w:val="0"/>
                <w:numId w:val="0"/>
              </w:numPr>
              <w:ind w:left="113"/>
              <w:rPr>
                <w:rFonts w:cs="Arial"/>
                <w:lang w:eastAsia="en-GB"/>
              </w:rPr>
            </w:pPr>
            <w:r>
              <w:rPr>
                <w:rFonts w:cs="Arial"/>
                <w:lang w:eastAsia="en-GB"/>
              </w:rPr>
              <w:t>FS.08</w:t>
            </w:r>
          </w:p>
        </w:tc>
        <w:tc>
          <w:tcPr>
            <w:tcW w:w="5477" w:type="dxa"/>
            <w:vAlign w:val="center"/>
          </w:tcPr>
          <w:p w14:paraId="0C81E2E7" w14:textId="77777777" w:rsidR="003C1AC8" w:rsidRDefault="003C1AC8" w:rsidP="008C6F4A">
            <w:pPr>
              <w:pStyle w:val="TableReferencenumber"/>
              <w:numPr>
                <w:ilvl w:val="0"/>
                <w:numId w:val="0"/>
              </w:numPr>
              <w:ind w:left="113"/>
              <w:rPr>
                <w:rFonts w:cs="Arial"/>
                <w:lang w:val="en-US" w:eastAsia="en-GB"/>
              </w:rPr>
            </w:pPr>
            <w:r w:rsidRPr="003105F2">
              <w:rPr>
                <w:rFonts w:cs="Arial"/>
                <w:lang w:val="en-US" w:eastAsia="en-GB"/>
              </w:rPr>
              <w:t>FS.08 SAS-SM Standard v3</w:t>
            </w:r>
            <w:r>
              <w:rPr>
                <w:rFonts w:cs="Arial"/>
                <w:lang w:val="en-US" w:eastAsia="en-GB"/>
              </w:rPr>
              <w:t>.1 or higher</w:t>
            </w:r>
            <w:r w:rsidRPr="003105F2" w:rsidDel="003105F2">
              <w:rPr>
                <w:rFonts w:cs="Arial"/>
                <w:lang w:val="en-US" w:eastAsia="en-GB"/>
              </w:rPr>
              <w:t xml:space="preserve"> </w:t>
            </w:r>
          </w:p>
        </w:tc>
      </w:tr>
      <w:tr w:rsidR="003C1AC8" w:rsidRPr="00DF5F82" w14:paraId="4F749F1C" w14:textId="77777777" w:rsidTr="008C6F4A">
        <w:trPr>
          <w:jc w:val="center"/>
        </w:trPr>
        <w:tc>
          <w:tcPr>
            <w:tcW w:w="1303" w:type="dxa"/>
            <w:vAlign w:val="center"/>
          </w:tcPr>
          <w:p w14:paraId="5454FCCE" w14:textId="77777777" w:rsidR="003C1AC8" w:rsidRDefault="003C1AC8" w:rsidP="008C6F4A">
            <w:pPr>
              <w:pStyle w:val="NormalParagraph"/>
              <w:spacing w:after="0"/>
              <w:jc w:val="center"/>
            </w:pPr>
            <w:bookmarkStart w:id="154" w:name="SGP21"/>
            <w:r w:rsidRPr="00BC17D5">
              <w:t>[</w:t>
            </w:r>
            <w:r>
              <w:t>23</w:t>
            </w:r>
            <w:r w:rsidRPr="00BC17D5">
              <w:t>]</w:t>
            </w:r>
            <w:bookmarkEnd w:id="154"/>
          </w:p>
        </w:tc>
        <w:tc>
          <w:tcPr>
            <w:tcW w:w="2236" w:type="dxa"/>
            <w:vAlign w:val="center"/>
          </w:tcPr>
          <w:p w14:paraId="5B733E3B" w14:textId="77777777" w:rsidR="003C1AC8" w:rsidRDefault="003C1AC8" w:rsidP="008C6F4A">
            <w:pPr>
              <w:pStyle w:val="TableReferencenumber"/>
              <w:numPr>
                <w:ilvl w:val="0"/>
                <w:numId w:val="0"/>
              </w:numPr>
              <w:ind w:left="113"/>
              <w:rPr>
                <w:rFonts w:cs="Arial"/>
                <w:lang w:eastAsia="en-GB"/>
              </w:rPr>
            </w:pPr>
            <w:r>
              <w:rPr>
                <w:rFonts w:cs="Arial"/>
                <w:lang w:eastAsia="en-GB"/>
              </w:rPr>
              <w:t>SGP.21</w:t>
            </w:r>
          </w:p>
        </w:tc>
        <w:tc>
          <w:tcPr>
            <w:tcW w:w="5477" w:type="dxa"/>
            <w:vAlign w:val="center"/>
          </w:tcPr>
          <w:p w14:paraId="6F273DA4" w14:textId="77777777" w:rsidR="003C1AC8" w:rsidRDefault="003C1AC8" w:rsidP="008C6F4A">
            <w:pPr>
              <w:pStyle w:val="TableReferencenumber"/>
              <w:numPr>
                <w:ilvl w:val="0"/>
                <w:numId w:val="0"/>
              </w:numPr>
              <w:ind w:left="113"/>
              <w:rPr>
                <w:rFonts w:cs="Arial"/>
                <w:lang w:val="en-US" w:eastAsia="en-GB"/>
              </w:rPr>
            </w:pPr>
            <w:r w:rsidRPr="0037542F">
              <w:t>SGP.21</w:t>
            </w:r>
            <w:r>
              <w:t xml:space="preserve"> Architecture Specification - Version</w:t>
            </w:r>
            <w:r w:rsidRPr="0037542F">
              <w:t xml:space="preserve"> </w:t>
            </w:r>
            <w:r>
              <w:t>1.0</w:t>
            </w:r>
            <w:r w:rsidRPr="0037542F">
              <w:t xml:space="preserve"> </w:t>
            </w:r>
          </w:p>
        </w:tc>
      </w:tr>
      <w:tr w:rsidR="003C1AC8" w:rsidRPr="00DF5F82" w14:paraId="7616100E" w14:textId="77777777" w:rsidTr="008C6F4A">
        <w:trPr>
          <w:jc w:val="center"/>
        </w:trPr>
        <w:tc>
          <w:tcPr>
            <w:tcW w:w="1303" w:type="dxa"/>
            <w:vAlign w:val="center"/>
          </w:tcPr>
          <w:p w14:paraId="4808C99E" w14:textId="77777777" w:rsidR="003C1AC8" w:rsidRDefault="003C1AC8" w:rsidP="008C6F4A">
            <w:pPr>
              <w:pStyle w:val="NormalParagraph"/>
              <w:spacing w:after="0"/>
              <w:jc w:val="center"/>
            </w:pPr>
            <w:bookmarkStart w:id="155" w:name="SGP22"/>
            <w:bookmarkStart w:id="156" w:name="_Ref447281928"/>
            <w:r w:rsidRPr="00BC17D5">
              <w:t>[</w:t>
            </w:r>
            <w:r>
              <w:t>24</w:t>
            </w:r>
            <w:r w:rsidRPr="00BC17D5">
              <w:t>]</w:t>
            </w:r>
            <w:bookmarkEnd w:id="155"/>
          </w:p>
        </w:tc>
        <w:bookmarkEnd w:id="156"/>
        <w:tc>
          <w:tcPr>
            <w:tcW w:w="2236" w:type="dxa"/>
            <w:vAlign w:val="center"/>
          </w:tcPr>
          <w:p w14:paraId="142B8113" w14:textId="77777777" w:rsidR="003C1AC8" w:rsidRDefault="003C1AC8" w:rsidP="008C6F4A">
            <w:pPr>
              <w:pStyle w:val="TableReferencenumber"/>
              <w:numPr>
                <w:ilvl w:val="0"/>
                <w:numId w:val="0"/>
              </w:numPr>
              <w:ind w:left="113"/>
              <w:rPr>
                <w:rFonts w:cs="Arial"/>
                <w:lang w:eastAsia="en-GB"/>
              </w:rPr>
            </w:pPr>
            <w:r>
              <w:rPr>
                <w:rFonts w:cs="Arial"/>
                <w:lang w:eastAsia="en-GB"/>
              </w:rPr>
              <w:t>SGP.22</w:t>
            </w:r>
          </w:p>
        </w:tc>
        <w:tc>
          <w:tcPr>
            <w:tcW w:w="5477" w:type="dxa"/>
            <w:vAlign w:val="center"/>
          </w:tcPr>
          <w:p w14:paraId="6403851A" w14:textId="5E9E27EF" w:rsidR="003C1AC8" w:rsidRDefault="003C1AC8" w:rsidP="008C6F4A">
            <w:pPr>
              <w:pStyle w:val="TableReferencenumber"/>
              <w:numPr>
                <w:ilvl w:val="0"/>
                <w:numId w:val="0"/>
              </w:numPr>
              <w:ind w:left="113"/>
              <w:rPr>
                <w:rFonts w:cs="Arial"/>
                <w:lang w:val="en-US" w:eastAsia="en-GB"/>
              </w:rPr>
            </w:pPr>
            <w:r>
              <w:rPr>
                <w:rFonts w:cs="Arial"/>
                <w:lang w:val="en-US" w:eastAsia="en-GB"/>
              </w:rPr>
              <w:t>SGP.22 Technical Specification</w:t>
            </w:r>
          </w:p>
        </w:tc>
      </w:tr>
      <w:tr w:rsidR="003C1AC8" w:rsidRPr="00DF5F82" w14:paraId="28762C12" w14:textId="77777777" w:rsidTr="008C6F4A">
        <w:trPr>
          <w:jc w:val="center"/>
        </w:trPr>
        <w:tc>
          <w:tcPr>
            <w:tcW w:w="1303" w:type="dxa"/>
            <w:vAlign w:val="center"/>
          </w:tcPr>
          <w:p w14:paraId="4772F294" w14:textId="77777777" w:rsidR="003C1AC8" w:rsidRPr="00BC17D5" w:rsidRDefault="003C1AC8" w:rsidP="008C6F4A">
            <w:pPr>
              <w:pStyle w:val="NormalParagraph"/>
              <w:spacing w:after="0"/>
              <w:jc w:val="center"/>
            </w:pPr>
            <w:bookmarkStart w:id="157" w:name="SGP25"/>
            <w:r>
              <w:t>[25]</w:t>
            </w:r>
            <w:bookmarkEnd w:id="157"/>
          </w:p>
        </w:tc>
        <w:tc>
          <w:tcPr>
            <w:tcW w:w="2236" w:type="dxa"/>
            <w:vAlign w:val="center"/>
          </w:tcPr>
          <w:p w14:paraId="1FD0FD98" w14:textId="77777777" w:rsidR="003C1AC8" w:rsidRPr="00744E7E" w:rsidRDefault="003C1AC8" w:rsidP="008C6F4A">
            <w:pPr>
              <w:pStyle w:val="TableReferencenumber"/>
              <w:numPr>
                <w:ilvl w:val="0"/>
                <w:numId w:val="0"/>
              </w:numPr>
              <w:ind w:left="113"/>
              <w:rPr>
                <w:rFonts w:cs="Arial"/>
                <w:lang w:val="en-US" w:eastAsia="en-GB"/>
              </w:rPr>
            </w:pPr>
            <w:r w:rsidRPr="00744E7E">
              <w:rPr>
                <w:rFonts w:cs="Arial"/>
                <w:lang w:val="en-US" w:eastAsia="en-GB"/>
              </w:rPr>
              <w:t>SGP.25</w:t>
            </w:r>
          </w:p>
        </w:tc>
        <w:tc>
          <w:tcPr>
            <w:tcW w:w="5477" w:type="dxa"/>
            <w:vAlign w:val="center"/>
          </w:tcPr>
          <w:p w14:paraId="48E8DD14" w14:textId="30055403" w:rsidR="003C1AC8" w:rsidRPr="007E5351" w:rsidRDefault="003C1AC8" w:rsidP="00432FA7">
            <w:pPr>
              <w:pStyle w:val="TableReferencenumber"/>
              <w:numPr>
                <w:ilvl w:val="0"/>
                <w:numId w:val="0"/>
              </w:numPr>
              <w:ind w:left="113"/>
              <w:rPr>
                <w:rFonts w:cs="Arial"/>
                <w:lang w:val="en-US" w:eastAsia="en-GB"/>
              </w:rPr>
            </w:pPr>
            <w:r>
              <w:rPr>
                <w:rFonts w:cs="Arial"/>
                <w:lang w:val="en-US" w:eastAsia="en-GB"/>
              </w:rPr>
              <w:t>SGP.25 RSP eUICC for Consumer Device Protection Profile</w:t>
            </w:r>
            <w:r w:rsidR="00432FA7">
              <w:rPr>
                <w:rFonts w:cs="Arial"/>
                <w:lang w:val="en-US" w:eastAsia="en-GB"/>
              </w:rPr>
              <w:t xml:space="preserve"> or SGP.25 eUICC for Consumer and IoT Device Protection Profile</w:t>
            </w:r>
          </w:p>
        </w:tc>
      </w:tr>
      <w:tr w:rsidR="003C1AC8" w:rsidRPr="00E46B0B" w14:paraId="7AEEE7D0" w14:textId="77777777" w:rsidTr="008C6F4A">
        <w:trPr>
          <w:jc w:val="center"/>
        </w:trPr>
        <w:tc>
          <w:tcPr>
            <w:tcW w:w="1303" w:type="dxa"/>
            <w:vAlign w:val="center"/>
          </w:tcPr>
          <w:p w14:paraId="58858647" w14:textId="77777777" w:rsidR="003C1AC8" w:rsidRDefault="003C1AC8" w:rsidP="008C6F4A">
            <w:pPr>
              <w:pStyle w:val="NormalParagraph"/>
              <w:spacing w:after="0"/>
              <w:jc w:val="center"/>
            </w:pPr>
            <w:bookmarkStart w:id="158" w:name="SGP14"/>
            <w:r>
              <w:t>[26]</w:t>
            </w:r>
            <w:bookmarkEnd w:id="158"/>
          </w:p>
        </w:tc>
        <w:tc>
          <w:tcPr>
            <w:tcW w:w="2236" w:type="dxa"/>
            <w:vAlign w:val="center"/>
          </w:tcPr>
          <w:p w14:paraId="157D4689" w14:textId="77777777" w:rsidR="003C1AC8" w:rsidRPr="00744E7E" w:rsidRDefault="003C1AC8" w:rsidP="008C6F4A">
            <w:pPr>
              <w:pStyle w:val="TableReferencenumber"/>
              <w:numPr>
                <w:ilvl w:val="0"/>
                <w:numId w:val="0"/>
              </w:numPr>
              <w:ind w:left="113"/>
              <w:rPr>
                <w:rFonts w:cs="Arial"/>
                <w:lang w:val="en-US" w:eastAsia="en-GB"/>
              </w:rPr>
            </w:pPr>
            <w:r>
              <w:rPr>
                <w:rFonts w:cs="Arial"/>
                <w:lang w:val="en-US" w:eastAsia="en-GB"/>
              </w:rPr>
              <w:t>SGP.14</w:t>
            </w:r>
          </w:p>
        </w:tc>
        <w:tc>
          <w:tcPr>
            <w:tcW w:w="5477" w:type="dxa"/>
            <w:vAlign w:val="center"/>
          </w:tcPr>
          <w:p w14:paraId="0207A919" w14:textId="77777777" w:rsidR="003C1AC8" w:rsidRPr="00EE46C7" w:rsidRDefault="003C1AC8" w:rsidP="008C6F4A">
            <w:pPr>
              <w:pStyle w:val="TableReferencenumber"/>
              <w:numPr>
                <w:ilvl w:val="0"/>
                <w:numId w:val="0"/>
              </w:numPr>
              <w:ind w:left="113"/>
              <w:rPr>
                <w:rFonts w:cs="Arial"/>
                <w:lang w:val="it-IT" w:eastAsia="en-GB"/>
              </w:rPr>
            </w:pPr>
            <w:r w:rsidRPr="00EE46C7">
              <w:rPr>
                <w:rFonts w:cs="Arial"/>
                <w:lang w:val="it-IT" w:eastAsia="en-GB"/>
              </w:rPr>
              <w:t>SGP.14 GSMA eUICC PKI Certificate Policy v1.1</w:t>
            </w:r>
          </w:p>
        </w:tc>
      </w:tr>
      <w:tr w:rsidR="003C1AC8" w:rsidRPr="00DF5F82" w14:paraId="14345EF4" w14:textId="77777777" w:rsidTr="008C6F4A">
        <w:trPr>
          <w:jc w:val="center"/>
        </w:trPr>
        <w:tc>
          <w:tcPr>
            <w:tcW w:w="1303" w:type="dxa"/>
            <w:vAlign w:val="center"/>
          </w:tcPr>
          <w:p w14:paraId="3A401E8F" w14:textId="77777777" w:rsidR="003C1AC8" w:rsidRDefault="003C1AC8" w:rsidP="008C6F4A">
            <w:pPr>
              <w:pStyle w:val="NormalParagraph"/>
              <w:spacing w:after="0"/>
              <w:jc w:val="center"/>
            </w:pPr>
            <w:bookmarkStart w:id="159" w:name="EMVCO"/>
            <w:r>
              <w:t>[27]</w:t>
            </w:r>
            <w:bookmarkEnd w:id="159"/>
          </w:p>
        </w:tc>
        <w:tc>
          <w:tcPr>
            <w:tcW w:w="2236" w:type="dxa"/>
            <w:vAlign w:val="center"/>
          </w:tcPr>
          <w:p w14:paraId="48E1386E" w14:textId="77777777" w:rsidR="003C1AC8" w:rsidRDefault="003C1AC8" w:rsidP="008C6F4A">
            <w:pPr>
              <w:pStyle w:val="TableReferencenumber"/>
              <w:numPr>
                <w:ilvl w:val="0"/>
                <w:numId w:val="0"/>
              </w:numPr>
              <w:ind w:left="113"/>
              <w:rPr>
                <w:rFonts w:cs="Arial"/>
                <w:lang w:val="en-US" w:eastAsia="en-GB"/>
              </w:rPr>
            </w:pPr>
            <w:r>
              <w:t>EMVCo_Sec</w:t>
            </w:r>
          </w:p>
        </w:tc>
        <w:tc>
          <w:tcPr>
            <w:tcW w:w="5477" w:type="dxa"/>
            <w:vAlign w:val="center"/>
          </w:tcPr>
          <w:p w14:paraId="033E9DB2" w14:textId="77777777" w:rsidR="003C1AC8" w:rsidRDefault="003C1AC8" w:rsidP="008C6F4A">
            <w:pPr>
              <w:pStyle w:val="TableReferencenumber"/>
              <w:numPr>
                <w:ilvl w:val="0"/>
                <w:numId w:val="0"/>
              </w:numPr>
              <w:ind w:left="113"/>
              <w:rPr>
                <w:rFonts w:cs="Arial"/>
                <w:lang w:val="en-US" w:eastAsia="en-GB"/>
              </w:rPr>
            </w:pPr>
            <w:r w:rsidRPr="00DF17DF">
              <w:t>EMVCo Security Evaluation Process</w:t>
            </w:r>
            <w:r>
              <w:t xml:space="preserve"> 5.1 – June 2016</w:t>
            </w:r>
          </w:p>
        </w:tc>
      </w:tr>
      <w:tr w:rsidR="003C1AC8" w:rsidRPr="00DF5F82" w14:paraId="04EA336B" w14:textId="77777777" w:rsidTr="008C6F4A">
        <w:trPr>
          <w:jc w:val="center"/>
        </w:trPr>
        <w:tc>
          <w:tcPr>
            <w:tcW w:w="1303" w:type="dxa"/>
            <w:vAlign w:val="center"/>
          </w:tcPr>
          <w:p w14:paraId="382B6D57" w14:textId="77777777" w:rsidR="003C1AC8" w:rsidRDefault="003C1AC8" w:rsidP="008C6F4A">
            <w:pPr>
              <w:pStyle w:val="NormalParagraph"/>
              <w:spacing w:after="0"/>
              <w:jc w:val="center"/>
            </w:pPr>
            <w:bookmarkStart w:id="160" w:name="FS09"/>
            <w:r>
              <w:t>[28]</w:t>
            </w:r>
            <w:bookmarkEnd w:id="160"/>
          </w:p>
        </w:tc>
        <w:tc>
          <w:tcPr>
            <w:tcW w:w="2236" w:type="dxa"/>
            <w:vAlign w:val="center"/>
          </w:tcPr>
          <w:p w14:paraId="750E8402" w14:textId="77777777" w:rsidR="003C1AC8" w:rsidRDefault="003C1AC8" w:rsidP="008C6F4A">
            <w:pPr>
              <w:pStyle w:val="TableReferencenumber"/>
              <w:numPr>
                <w:ilvl w:val="0"/>
                <w:numId w:val="0"/>
              </w:numPr>
              <w:ind w:left="113"/>
            </w:pPr>
            <w:r>
              <w:t>FS.09</w:t>
            </w:r>
          </w:p>
        </w:tc>
        <w:tc>
          <w:tcPr>
            <w:tcW w:w="5477" w:type="dxa"/>
            <w:vAlign w:val="center"/>
          </w:tcPr>
          <w:p w14:paraId="48EB4606" w14:textId="746EEE63" w:rsidR="003C1AC8" w:rsidRPr="00DF17DF" w:rsidRDefault="003C1AC8" w:rsidP="008C6F4A">
            <w:pPr>
              <w:pStyle w:val="TableReferencenumber"/>
              <w:numPr>
                <w:ilvl w:val="0"/>
                <w:numId w:val="0"/>
              </w:numPr>
              <w:ind w:left="113"/>
            </w:pPr>
            <w:r w:rsidRPr="003105F2">
              <w:t>FS.09 SAS-SM Methodology v</w:t>
            </w:r>
            <w:r>
              <w:t>8.0 or higher</w:t>
            </w:r>
          </w:p>
        </w:tc>
      </w:tr>
      <w:tr w:rsidR="003C1AC8" w:rsidRPr="00DF5F82" w14:paraId="74647658" w14:textId="77777777" w:rsidTr="008C6F4A">
        <w:trPr>
          <w:jc w:val="center"/>
        </w:trPr>
        <w:tc>
          <w:tcPr>
            <w:tcW w:w="1303" w:type="dxa"/>
            <w:vAlign w:val="center"/>
          </w:tcPr>
          <w:p w14:paraId="27C33E2E" w14:textId="77777777" w:rsidR="003C1AC8" w:rsidRDefault="003C1AC8" w:rsidP="008C6F4A">
            <w:pPr>
              <w:pStyle w:val="NormalParagraph"/>
              <w:spacing w:after="0"/>
              <w:jc w:val="center"/>
            </w:pPr>
            <w:bookmarkStart w:id="161" w:name="BSIPP84"/>
            <w:r>
              <w:rPr>
                <w:sz w:val="20"/>
                <w:szCs w:val="20"/>
              </w:rPr>
              <w:t>[29</w:t>
            </w:r>
            <w:r w:rsidRPr="00CE2C6D">
              <w:rPr>
                <w:sz w:val="20"/>
                <w:szCs w:val="20"/>
              </w:rPr>
              <w:t>]</w:t>
            </w:r>
            <w:bookmarkEnd w:id="161"/>
          </w:p>
        </w:tc>
        <w:tc>
          <w:tcPr>
            <w:tcW w:w="2236" w:type="dxa"/>
            <w:vAlign w:val="center"/>
          </w:tcPr>
          <w:p w14:paraId="083527EE" w14:textId="5EBC41C0" w:rsidR="003C1AC8" w:rsidRDefault="003C1AC8" w:rsidP="008C6F4A">
            <w:pPr>
              <w:pStyle w:val="TableReferencenumber"/>
              <w:numPr>
                <w:ilvl w:val="0"/>
                <w:numId w:val="0"/>
              </w:numPr>
              <w:ind w:left="113"/>
            </w:pPr>
            <w:r>
              <w:t>[Void]</w:t>
            </w:r>
          </w:p>
        </w:tc>
        <w:tc>
          <w:tcPr>
            <w:tcW w:w="5477" w:type="dxa"/>
            <w:vAlign w:val="center"/>
          </w:tcPr>
          <w:p w14:paraId="7A49984B" w14:textId="77335144" w:rsidR="003C1AC8" w:rsidRPr="003105F2" w:rsidRDefault="003C1AC8" w:rsidP="008C6F4A">
            <w:pPr>
              <w:pStyle w:val="TableReferencenumber"/>
              <w:numPr>
                <w:ilvl w:val="0"/>
                <w:numId w:val="0"/>
              </w:numPr>
              <w:ind w:left="113"/>
            </w:pPr>
          </w:p>
        </w:tc>
      </w:tr>
      <w:tr w:rsidR="003C1AC8" w:rsidRPr="00DF5F82" w14:paraId="02964943" w14:textId="77777777" w:rsidTr="008C6F4A">
        <w:trPr>
          <w:jc w:val="center"/>
        </w:trPr>
        <w:tc>
          <w:tcPr>
            <w:tcW w:w="1303" w:type="dxa"/>
            <w:vAlign w:val="center"/>
          </w:tcPr>
          <w:p w14:paraId="4D1D0CF9" w14:textId="77777777" w:rsidR="003C1AC8" w:rsidRPr="00CE2C6D" w:rsidRDefault="003C1AC8" w:rsidP="008C6F4A">
            <w:pPr>
              <w:pStyle w:val="NormalParagraph"/>
              <w:spacing w:after="0"/>
              <w:jc w:val="center"/>
              <w:rPr>
                <w:sz w:val="20"/>
                <w:szCs w:val="20"/>
              </w:rPr>
            </w:pPr>
            <w:bookmarkStart w:id="162" w:name="NIST800108"/>
            <w:r>
              <w:rPr>
                <w:sz w:val="20"/>
                <w:szCs w:val="20"/>
              </w:rPr>
              <w:t>[30]</w:t>
            </w:r>
            <w:bookmarkEnd w:id="162"/>
          </w:p>
        </w:tc>
        <w:tc>
          <w:tcPr>
            <w:tcW w:w="2236" w:type="dxa"/>
            <w:vAlign w:val="center"/>
          </w:tcPr>
          <w:p w14:paraId="6E8781CC" w14:textId="4C5DC468" w:rsidR="003C1AC8" w:rsidRPr="003B7774" w:rsidRDefault="003C1AC8" w:rsidP="008C6F4A">
            <w:pPr>
              <w:pStyle w:val="TableReferencenumber"/>
              <w:numPr>
                <w:ilvl w:val="0"/>
                <w:numId w:val="0"/>
              </w:numPr>
              <w:ind w:left="113"/>
            </w:pPr>
            <w:r>
              <w:t>[Void]</w:t>
            </w:r>
          </w:p>
        </w:tc>
        <w:tc>
          <w:tcPr>
            <w:tcW w:w="5477" w:type="dxa"/>
            <w:vAlign w:val="center"/>
          </w:tcPr>
          <w:p w14:paraId="5F8B6B0A" w14:textId="16DE8C9A" w:rsidR="003C1AC8" w:rsidRPr="00CE2C6D" w:rsidRDefault="003C1AC8" w:rsidP="008C6F4A">
            <w:pPr>
              <w:pStyle w:val="TableReferencenumber"/>
              <w:numPr>
                <w:ilvl w:val="0"/>
                <w:numId w:val="0"/>
              </w:numPr>
              <w:ind w:left="113"/>
            </w:pPr>
          </w:p>
        </w:tc>
      </w:tr>
      <w:tr w:rsidR="003C1AC8" w:rsidRPr="00DF5F82" w14:paraId="21800370" w14:textId="77777777" w:rsidTr="008C6F4A">
        <w:trPr>
          <w:jc w:val="center"/>
        </w:trPr>
        <w:tc>
          <w:tcPr>
            <w:tcW w:w="1303" w:type="dxa"/>
            <w:vAlign w:val="center"/>
          </w:tcPr>
          <w:p w14:paraId="5A852EA9" w14:textId="77777777" w:rsidR="003C1AC8" w:rsidRDefault="003C1AC8" w:rsidP="008C6F4A">
            <w:pPr>
              <w:pStyle w:val="NormalParagraph"/>
              <w:spacing w:after="0"/>
              <w:jc w:val="center"/>
              <w:rPr>
                <w:sz w:val="20"/>
                <w:szCs w:val="20"/>
              </w:rPr>
            </w:pPr>
            <w:bookmarkStart w:id="163" w:name="BSITR021021"/>
            <w:r>
              <w:rPr>
                <w:sz w:val="20"/>
                <w:szCs w:val="20"/>
              </w:rPr>
              <w:t>[31]</w:t>
            </w:r>
            <w:bookmarkEnd w:id="163"/>
          </w:p>
        </w:tc>
        <w:tc>
          <w:tcPr>
            <w:tcW w:w="2236" w:type="dxa"/>
            <w:vAlign w:val="center"/>
          </w:tcPr>
          <w:p w14:paraId="425BE064" w14:textId="72C4B361" w:rsidR="003C1AC8" w:rsidRPr="00F82561" w:rsidRDefault="003C1AC8" w:rsidP="008C6F4A">
            <w:pPr>
              <w:pStyle w:val="TableReferencenumber"/>
              <w:numPr>
                <w:ilvl w:val="0"/>
                <w:numId w:val="0"/>
              </w:numPr>
              <w:ind w:left="113"/>
            </w:pPr>
            <w:r>
              <w:t>[Void]</w:t>
            </w:r>
          </w:p>
        </w:tc>
        <w:tc>
          <w:tcPr>
            <w:tcW w:w="5477" w:type="dxa"/>
            <w:vAlign w:val="center"/>
          </w:tcPr>
          <w:p w14:paraId="59BC2263" w14:textId="7F227C5B" w:rsidR="003C1AC8" w:rsidRDefault="003C1AC8" w:rsidP="008C6F4A">
            <w:pPr>
              <w:pStyle w:val="TableReferencenumber"/>
              <w:numPr>
                <w:ilvl w:val="0"/>
                <w:numId w:val="0"/>
              </w:numPr>
              <w:ind w:left="113"/>
            </w:pPr>
          </w:p>
        </w:tc>
      </w:tr>
      <w:tr w:rsidR="003C1AC8" w:rsidRPr="004137A8" w14:paraId="3B26AF83" w14:textId="77777777" w:rsidTr="008C6F4A">
        <w:trPr>
          <w:jc w:val="center"/>
        </w:trPr>
        <w:tc>
          <w:tcPr>
            <w:tcW w:w="1303" w:type="dxa"/>
            <w:vAlign w:val="center"/>
          </w:tcPr>
          <w:p w14:paraId="4710A080" w14:textId="77777777" w:rsidR="003C1AC8" w:rsidRDefault="003C1AC8" w:rsidP="008C6F4A">
            <w:pPr>
              <w:pStyle w:val="NormalParagraph"/>
              <w:spacing w:after="0"/>
              <w:jc w:val="center"/>
              <w:rPr>
                <w:sz w:val="20"/>
                <w:szCs w:val="20"/>
              </w:rPr>
            </w:pPr>
            <w:bookmarkStart w:id="164" w:name="ANSSIRGS"/>
            <w:r>
              <w:rPr>
                <w:sz w:val="20"/>
                <w:szCs w:val="20"/>
              </w:rPr>
              <w:t>[32]</w:t>
            </w:r>
            <w:bookmarkEnd w:id="164"/>
          </w:p>
        </w:tc>
        <w:tc>
          <w:tcPr>
            <w:tcW w:w="2236" w:type="dxa"/>
            <w:vAlign w:val="center"/>
          </w:tcPr>
          <w:p w14:paraId="63EA2CE8" w14:textId="6909B374" w:rsidR="003C1AC8" w:rsidRPr="00F82561" w:rsidRDefault="003C1AC8" w:rsidP="008C6F4A">
            <w:pPr>
              <w:pStyle w:val="TableReferencenumber"/>
              <w:numPr>
                <w:ilvl w:val="0"/>
                <w:numId w:val="0"/>
              </w:numPr>
              <w:ind w:left="113"/>
            </w:pPr>
            <w:r>
              <w:rPr>
                <w:bCs/>
                <w:lang w:val="en-US"/>
              </w:rPr>
              <w:t>[Void]</w:t>
            </w:r>
          </w:p>
        </w:tc>
        <w:tc>
          <w:tcPr>
            <w:tcW w:w="5477" w:type="dxa"/>
            <w:vAlign w:val="center"/>
          </w:tcPr>
          <w:p w14:paraId="29C9BB64" w14:textId="343667D8" w:rsidR="003C1AC8" w:rsidRPr="00EE46C7" w:rsidRDefault="003C1AC8" w:rsidP="008C6F4A">
            <w:pPr>
              <w:pStyle w:val="TableReferencenumber"/>
              <w:numPr>
                <w:ilvl w:val="0"/>
                <w:numId w:val="0"/>
              </w:numPr>
              <w:ind w:left="113"/>
              <w:rPr>
                <w:lang w:val="fr-FR"/>
              </w:rPr>
            </w:pPr>
          </w:p>
        </w:tc>
      </w:tr>
      <w:tr w:rsidR="003C1AC8" w:rsidRPr="00DF5F82" w14:paraId="4BD489DA" w14:textId="77777777" w:rsidTr="008C6F4A">
        <w:trPr>
          <w:jc w:val="center"/>
        </w:trPr>
        <w:tc>
          <w:tcPr>
            <w:tcW w:w="1303" w:type="dxa"/>
            <w:vAlign w:val="center"/>
          </w:tcPr>
          <w:p w14:paraId="562819AB" w14:textId="77777777" w:rsidR="003C1AC8" w:rsidRDefault="003C1AC8" w:rsidP="008C6F4A">
            <w:pPr>
              <w:pStyle w:val="NormalParagraph"/>
              <w:spacing w:after="0"/>
              <w:jc w:val="center"/>
              <w:rPr>
                <w:sz w:val="20"/>
                <w:szCs w:val="20"/>
              </w:rPr>
            </w:pPr>
            <w:bookmarkStart w:id="165" w:name="JIL"/>
            <w:r>
              <w:rPr>
                <w:sz w:val="20"/>
                <w:szCs w:val="20"/>
              </w:rPr>
              <w:t>[33]</w:t>
            </w:r>
            <w:bookmarkEnd w:id="165"/>
          </w:p>
        </w:tc>
        <w:tc>
          <w:tcPr>
            <w:tcW w:w="2236" w:type="dxa"/>
            <w:vAlign w:val="center"/>
          </w:tcPr>
          <w:p w14:paraId="5B6D903C" w14:textId="337AF528" w:rsidR="003C1AC8" w:rsidRPr="00F82561" w:rsidRDefault="003C1AC8" w:rsidP="008C6F4A">
            <w:pPr>
              <w:pStyle w:val="TableReferencenumber"/>
              <w:numPr>
                <w:ilvl w:val="0"/>
                <w:numId w:val="0"/>
              </w:numPr>
              <w:ind w:left="113"/>
              <w:rPr>
                <w:bCs/>
                <w:lang w:val="en-US"/>
              </w:rPr>
            </w:pPr>
            <w:r w:rsidRPr="00D2650A">
              <w:rPr>
                <w:bCs/>
                <w:lang w:val="en-US"/>
              </w:rPr>
              <w:t>JIL-Application-of-Attack-Potential-to-Smartcards-v</w:t>
            </w:r>
            <w:r>
              <w:rPr>
                <w:bCs/>
                <w:lang w:val="en-US"/>
              </w:rPr>
              <w:t>3</w:t>
            </w:r>
            <w:r w:rsidRPr="00D2650A">
              <w:rPr>
                <w:bCs/>
                <w:lang w:val="en-US"/>
              </w:rPr>
              <w:t>-</w:t>
            </w:r>
            <w:r>
              <w:rPr>
                <w:bCs/>
                <w:lang w:val="en-US"/>
              </w:rPr>
              <w:t>1</w:t>
            </w:r>
          </w:p>
        </w:tc>
        <w:tc>
          <w:tcPr>
            <w:tcW w:w="5477" w:type="dxa"/>
            <w:vAlign w:val="center"/>
          </w:tcPr>
          <w:p w14:paraId="154322D8" w14:textId="77777777" w:rsidR="003C1AC8" w:rsidRPr="00CE2C6D" w:rsidRDefault="003C1AC8" w:rsidP="008C6F4A">
            <w:pPr>
              <w:pStyle w:val="TableReferencenumber"/>
              <w:numPr>
                <w:ilvl w:val="0"/>
                <w:numId w:val="0"/>
              </w:numPr>
              <w:ind w:left="113"/>
            </w:pPr>
            <w:r w:rsidRPr="00CE2C6D">
              <w:t>Application of Attack Potential to Smartcards and Similar Devices</w:t>
            </w:r>
          </w:p>
          <w:p w14:paraId="4B9C722A" w14:textId="3791E42A" w:rsidR="003C1AC8" w:rsidRPr="005F0094" w:rsidRDefault="003C1AC8" w:rsidP="008C6F4A">
            <w:pPr>
              <w:pStyle w:val="TableReferencenumber"/>
              <w:numPr>
                <w:ilvl w:val="0"/>
                <w:numId w:val="0"/>
              </w:numPr>
              <w:ind w:left="113"/>
              <w:rPr>
                <w:lang w:val="fr-FR"/>
              </w:rPr>
            </w:pPr>
            <w:r w:rsidRPr="00CE2C6D">
              <w:t xml:space="preserve">Version </w:t>
            </w:r>
            <w:r>
              <w:t>3.1</w:t>
            </w:r>
            <w:r w:rsidRPr="00CE2C6D">
              <w:t xml:space="preserve">, </w:t>
            </w:r>
            <w:r>
              <w:t>Jun 2020</w:t>
            </w:r>
          </w:p>
        </w:tc>
      </w:tr>
      <w:tr w:rsidR="003C1AC8" w:rsidRPr="00DF5F82" w14:paraId="06154D48" w14:textId="77777777" w:rsidTr="008C6F4A">
        <w:trPr>
          <w:jc w:val="center"/>
        </w:trPr>
        <w:tc>
          <w:tcPr>
            <w:tcW w:w="1303" w:type="dxa"/>
            <w:vAlign w:val="center"/>
          </w:tcPr>
          <w:p w14:paraId="33B94CCF" w14:textId="77777777" w:rsidR="003C1AC8" w:rsidRDefault="003C1AC8" w:rsidP="008C6F4A">
            <w:pPr>
              <w:pStyle w:val="NormalParagraph"/>
              <w:spacing w:after="0"/>
              <w:jc w:val="center"/>
              <w:rPr>
                <w:sz w:val="20"/>
                <w:szCs w:val="20"/>
              </w:rPr>
            </w:pPr>
            <w:bookmarkStart w:id="166" w:name="NIST800175B"/>
            <w:r>
              <w:rPr>
                <w:sz w:val="20"/>
                <w:szCs w:val="20"/>
              </w:rPr>
              <w:t>[34]</w:t>
            </w:r>
            <w:bookmarkEnd w:id="166"/>
          </w:p>
        </w:tc>
        <w:tc>
          <w:tcPr>
            <w:tcW w:w="2236" w:type="dxa"/>
            <w:vAlign w:val="center"/>
          </w:tcPr>
          <w:p w14:paraId="66C46827" w14:textId="37D3CEC0" w:rsidR="003C1AC8" w:rsidRPr="00D2650A" w:rsidRDefault="003C1AC8" w:rsidP="008C6F4A">
            <w:pPr>
              <w:pStyle w:val="TableReferencenumber"/>
              <w:numPr>
                <w:ilvl w:val="0"/>
                <w:numId w:val="0"/>
              </w:numPr>
              <w:ind w:left="113"/>
              <w:rPr>
                <w:bCs/>
                <w:lang w:val="en-US"/>
              </w:rPr>
            </w:pPr>
            <w:r>
              <w:t>[Void]</w:t>
            </w:r>
          </w:p>
        </w:tc>
        <w:tc>
          <w:tcPr>
            <w:tcW w:w="5477" w:type="dxa"/>
            <w:vAlign w:val="center"/>
          </w:tcPr>
          <w:p w14:paraId="17DCA0E6" w14:textId="0D7E30B0" w:rsidR="003C1AC8" w:rsidRPr="00CE2C6D" w:rsidRDefault="003C1AC8" w:rsidP="008C6F4A">
            <w:pPr>
              <w:pStyle w:val="TableReferencenumber"/>
              <w:numPr>
                <w:ilvl w:val="0"/>
                <w:numId w:val="0"/>
              </w:numPr>
              <w:ind w:left="113"/>
            </w:pPr>
          </w:p>
        </w:tc>
      </w:tr>
      <w:tr w:rsidR="003C1AC8" w:rsidRPr="00DF5F82" w14:paraId="14C2E52C" w14:textId="77777777" w:rsidTr="008C6F4A">
        <w:trPr>
          <w:jc w:val="center"/>
        </w:trPr>
        <w:tc>
          <w:tcPr>
            <w:tcW w:w="1303" w:type="dxa"/>
            <w:vAlign w:val="center"/>
          </w:tcPr>
          <w:p w14:paraId="7A427FB2" w14:textId="77777777" w:rsidR="003C1AC8" w:rsidRDefault="003C1AC8" w:rsidP="008C6F4A">
            <w:pPr>
              <w:pStyle w:val="NormalParagraph"/>
              <w:spacing w:after="0"/>
              <w:jc w:val="center"/>
              <w:rPr>
                <w:sz w:val="20"/>
                <w:szCs w:val="20"/>
              </w:rPr>
            </w:pPr>
            <w:bookmarkStart w:id="167" w:name="SOGIS"/>
            <w:r>
              <w:rPr>
                <w:sz w:val="20"/>
                <w:szCs w:val="20"/>
              </w:rPr>
              <w:t>[35]</w:t>
            </w:r>
            <w:bookmarkEnd w:id="167"/>
          </w:p>
        </w:tc>
        <w:tc>
          <w:tcPr>
            <w:tcW w:w="2236" w:type="dxa"/>
            <w:vAlign w:val="center"/>
          </w:tcPr>
          <w:p w14:paraId="6429C6E0" w14:textId="3D1E7507" w:rsidR="003C1AC8" w:rsidRPr="00F82561" w:rsidRDefault="003C1AC8" w:rsidP="008C6F4A">
            <w:pPr>
              <w:pStyle w:val="TableReferencenumber"/>
              <w:numPr>
                <w:ilvl w:val="0"/>
                <w:numId w:val="0"/>
              </w:numPr>
              <w:ind w:left="113"/>
            </w:pPr>
            <w:r>
              <w:t>[Void]</w:t>
            </w:r>
          </w:p>
        </w:tc>
        <w:tc>
          <w:tcPr>
            <w:tcW w:w="5477" w:type="dxa"/>
            <w:vAlign w:val="center"/>
          </w:tcPr>
          <w:p w14:paraId="31BF58EA" w14:textId="2D9275BE" w:rsidR="003C1AC8" w:rsidRDefault="003C1AC8" w:rsidP="008C6F4A">
            <w:pPr>
              <w:pStyle w:val="TableReferencenumber"/>
              <w:numPr>
                <w:ilvl w:val="0"/>
                <w:numId w:val="0"/>
              </w:numPr>
              <w:ind w:left="113"/>
            </w:pPr>
          </w:p>
        </w:tc>
      </w:tr>
      <w:tr w:rsidR="003C1AC8" w:rsidRPr="00DF5F82" w14:paraId="69CEE54B" w14:textId="77777777" w:rsidTr="008C6F4A">
        <w:trPr>
          <w:jc w:val="center"/>
        </w:trPr>
        <w:tc>
          <w:tcPr>
            <w:tcW w:w="1303" w:type="dxa"/>
            <w:vAlign w:val="center"/>
          </w:tcPr>
          <w:p w14:paraId="13DE8C7F" w14:textId="77777777" w:rsidR="003C1AC8" w:rsidRDefault="003C1AC8" w:rsidP="008C6F4A">
            <w:pPr>
              <w:pStyle w:val="NormalParagraph"/>
              <w:spacing w:after="0"/>
              <w:jc w:val="center"/>
              <w:rPr>
                <w:sz w:val="20"/>
                <w:szCs w:val="20"/>
              </w:rPr>
            </w:pPr>
            <w:bookmarkStart w:id="168" w:name="SGP23"/>
            <w:r>
              <w:rPr>
                <w:sz w:val="20"/>
                <w:szCs w:val="20"/>
              </w:rPr>
              <w:lastRenderedPageBreak/>
              <w:t>[36]</w:t>
            </w:r>
            <w:bookmarkEnd w:id="168"/>
          </w:p>
        </w:tc>
        <w:tc>
          <w:tcPr>
            <w:tcW w:w="2236" w:type="dxa"/>
            <w:vAlign w:val="center"/>
          </w:tcPr>
          <w:p w14:paraId="5BC0B0DD" w14:textId="77777777" w:rsidR="003C1AC8" w:rsidRDefault="003C1AC8" w:rsidP="008C6F4A">
            <w:pPr>
              <w:pStyle w:val="TableReferencenumber"/>
              <w:numPr>
                <w:ilvl w:val="0"/>
                <w:numId w:val="0"/>
              </w:numPr>
              <w:ind w:left="113"/>
            </w:pPr>
            <w:r>
              <w:t>SGP.23</w:t>
            </w:r>
          </w:p>
        </w:tc>
        <w:tc>
          <w:tcPr>
            <w:tcW w:w="5477" w:type="dxa"/>
            <w:vAlign w:val="center"/>
          </w:tcPr>
          <w:p w14:paraId="0A4DE821" w14:textId="77777777" w:rsidR="003C1AC8" w:rsidRPr="00DA20D3" w:rsidRDefault="003C1AC8" w:rsidP="008C6F4A">
            <w:pPr>
              <w:pStyle w:val="TableReferencenumber"/>
              <w:numPr>
                <w:ilvl w:val="0"/>
                <w:numId w:val="0"/>
              </w:numPr>
              <w:ind w:left="113"/>
            </w:pPr>
            <w:r>
              <w:t>RSP Test Specification</w:t>
            </w:r>
          </w:p>
        </w:tc>
      </w:tr>
      <w:tr w:rsidR="003C1AC8" w:rsidRPr="00DF5F82" w14:paraId="12A8B386" w14:textId="77777777" w:rsidTr="008C6F4A">
        <w:trPr>
          <w:jc w:val="center"/>
        </w:trPr>
        <w:tc>
          <w:tcPr>
            <w:tcW w:w="1303" w:type="dxa"/>
            <w:vAlign w:val="center"/>
          </w:tcPr>
          <w:p w14:paraId="413F6E00" w14:textId="77777777" w:rsidR="003C1AC8" w:rsidRDefault="003C1AC8" w:rsidP="008C6F4A">
            <w:pPr>
              <w:pStyle w:val="NormalParagraph"/>
              <w:spacing w:after="0"/>
              <w:jc w:val="center"/>
              <w:rPr>
                <w:sz w:val="20"/>
                <w:szCs w:val="20"/>
              </w:rPr>
            </w:pPr>
            <w:bookmarkStart w:id="169" w:name="RFC8174"/>
            <w:r>
              <w:rPr>
                <w:sz w:val="20"/>
                <w:szCs w:val="20"/>
              </w:rPr>
              <w:t>[37]</w:t>
            </w:r>
            <w:bookmarkEnd w:id="169"/>
          </w:p>
        </w:tc>
        <w:tc>
          <w:tcPr>
            <w:tcW w:w="2236" w:type="dxa"/>
            <w:vAlign w:val="center"/>
          </w:tcPr>
          <w:p w14:paraId="396BC43A" w14:textId="77777777" w:rsidR="003C1AC8" w:rsidRDefault="003C1AC8" w:rsidP="008C6F4A">
            <w:pPr>
              <w:pStyle w:val="TableReferencenumber"/>
              <w:numPr>
                <w:ilvl w:val="0"/>
                <w:numId w:val="0"/>
              </w:numPr>
              <w:ind w:left="113"/>
            </w:pPr>
            <w:r w:rsidRPr="00465A80">
              <w:t>RFC</w:t>
            </w:r>
            <w:r>
              <w:t xml:space="preserve"> </w:t>
            </w:r>
            <w:r w:rsidRPr="00465A80">
              <w:t>8174</w:t>
            </w:r>
          </w:p>
        </w:tc>
        <w:tc>
          <w:tcPr>
            <w:tcW w:w="5477" w:type="dxa"/>
            <w:vAlign w:val="center"/>
          </w:tcPr>
          <w:p w14:paraId="7653B0D2" w14:textId="77777777" w:rsidR="003C1AC8" w:rsidRDefault="003C1AC8" w:rsidP="008C6F4A">
            <w:pPr>
              <w:pStyle w:val="TableReferencenumber"/>
              <w:numPr>
                <w:ilvl w:val="0"/>
                <w:numId w:val="0"/>
              </w:numPr>
              <w:ind w:left="113"/>
            </w:pPr>
            <w:r>
              <w:t>Ambiguity of Uppercase vs Lowercase in RFC 2119 Key Words</w:t>
            </w:r>
          </w:p>
          <w:p w14:paraId="03B35AA2" w14:textId="77777777" w:rsidR="003C1AC8" w:rsidRDefault="00000000" w:rsidP="008C6F4A">
            <w:pPr>
              <w:pStyle w:val="TableReferencenumber"/>
              <w:numPr>
                <w:ilvl w:val="0"/>
                <w:numId w:val="0"/>
              </w:numPr>
              <w:ind w:left="113"/>
            </w:pPr>
            <w:hyperlink r:id="rId17" w:history="1">
              <w:r w:rsidR="003C1AC8" w:rsidRPr="000B6A21">
                <w:rPr>
                  <w:rStyle w:val="Hyperlink"/>
                </w:rPr>
                <w:t>https://www.rfc-editor.org/info/rfc8174</w:t>
              </w:r>
            </w:hyperlink>
          </w:p>
        </w:tc>
      </w:tr>
      <w:tr w:rsidR="003C1AC8" w:rsidRPr="00DF5F82" w14:paraId="4A326E92" w14:textId="77777777" w:rsidTr="008C6F4A">
        <w:trPr>
          <w:jc w:val="center"/>
        </w:trPr>
        <w:tc>
          <w:tcPr>
            <w:tcW w:w="1303" w:type="dxa"/>
            <w:vAlign w:val="center"/>
          </w:tcPr>
          <w:p w14:paraId="6CFBD7C5" w14:textId="77777777" w:rsidR="003C1AC8" w:rsidRDefault="003C1AC8" w:rsidP="008C6F4A">
            <w:pPr>
              <w:pStyle w:val="NormalParagraph"/>
              <w:spacing w:after="0"/>
              <w:jc w:val="center"/>
              <w:rPr>
                <w:sz w:val="20"/>
                <w:szCs w:val="20"/>
              </w:rPr>
            </w:pPr>
            <w:bookmarkStart w:id="170" w:name="SGP24"/>
            <w:r>
              <w:rPr>
                <w:sz w:val="20"/>
                <w:szCs w:val="20"/>
              </w:rPr>
              <w:t>[38]</w:t>
            </w:r>
            <w:bookmarkEnd w:id="170"/>
          </w:p>
        </w:tc>
        <w:tc>
          <w:tcPr>
            <w:tcW w:w="2236" w:type="dxa"/>
            <w:vAlign w:val="center"/>
          </w:tcPr>
          <w:p w14:paraId="14919455" w14:textId="77777777" w:rsidR="003C1AC8" w:rsidRPr="00465A80" w:rsidRDefault="003C1AC8" w:rsidP="008C6F4A">
            <w:pPr>
              <w:pStyle w:val="TableReferencenumber"/>
              <w:numPr>
                <w:ilvl w:val="0"/>
                <w:numId w:val="0"/>
              </w:numPr>
              <w:ind w:left="113"/>
            </w:pPr>
            <w:r>
              <w:t>SGP.24</w:t>
            </w:r>
          </w:p>
        </w:tc>
        <w:tc>
          <w:tcPr>
            <w:tcW w:w="5477" w:type="dxa"/>
            <w:vAlign w:val="center"/>
          </w:tcPr>
          <w:p w14:paraId="2FF44CC8" w14:textId="77777777" w:rsidR="003C1AC8" w:rsidRDefault="003C1AC8" w:rsidP="008C6F4A">
            <w:pPr>
              <w:pStyle w:val="TableReferencenumber"/>
              <w:numPr>
                <w:ilvl w:val="0"/>
                <w:numId w:val="0"/>
              </w:numPr>
              <w:ind w:left="113"/>
            </w:pPr>
            <w:r>
              <w:t>RSP Compliance Process</w:t>
            </w:r>
          </w:p>
        </w:tc>
      </w:tr>
      <w:tr w:rsidR="003C1AC8" w:rsidRPr="00DF5F82" w14:paraId="7BF674BF" w14:textId="77777777" w:rsidTr="008C6F4A">
        <w:trPr>
          <w:jc w:val="center"/>
        </w:trPr>
        <w:tc>
          <w:tcPr>
            <w:tcW w:w="1303" w:type="dxa"/>
            <w:vAlign w:val="center"/>
          </w:tcPr>
          <w:p w14:paraId="0BC8AFAF" w14:textId="77777777" w:rsidR="003C1AC8" w:rsidRDefault="003C1AC8" w:rsidP="008C6F4A">
            <w:pPr>
              <w:pStyle w:val="NormalParagraph"/>
              <w:spacing w:after="0"/>
              <w:jc w:val="center"/>
              <w:rPr>
                <w:sz w:val="20"/>
                <w:szCs w:val="20"/>
              </w:rPr>
            </w:pPr>
            <w:bookmarkStart w:id="171" w:name="SGP08"/>
            <w:r>
              <w:rPr>
                <w:sz w:val="20"/>
                <w:szCs w:val="20"/>
              </w:rPr>
              <w:t>[39]</w:t>
            </w:r>
            <w:bookmarkEnd w:id="171"/>
          </w:p>
        </w:tc>
        <w:tc>
          <w:tcPr>
            <w:tcW w:w="2236" w:type="dxa"/>
            <w:vAlign w:val="center"/>
          </w:tcPr>
          <w:p w14:paraId="2D087B7B" w14:textId="77777777" w:rsidR="003C1AC8" w:rsidRDefault="003C1AC8" w:rsidP="008C6F4A">
            <w:pPr>
              <w:pStyle w:val="TableReferencenumber"/>
              <w:numPr>
                <w:ilvl w:val="0"/>
                <w:numId w:val="0"/>
              </w:numPr>
              <w:ind w:left="113"/>
            </w:pPr>
            <w:r>
              <w:t>SGP.08</w:t>
            </w:r>
          </w:p>
        </w:tc>
        <w:tc>
          <w:tcPr>
            <w:tcW w:w="5477" w:type="dxa"/>
            <w:vAlign w:val="center"/>
          </w:tcPr>
          <w:p w14:paraId="3975EC49" w14:textId="77777777" w:rsidR="003C1AC8" w:rsidRDefault="003C1AC8" w:rsidP="008C6F4A">
            <w:pPr>
              <w:pStyle w:val="TableReferencenumber"/>
              <w:numPr>
                <w:ilvl w:val="0"/>
                <w:numId w:val="0"/>
              </w:numPr>
              <w:ind w:left="113"/>
            </w:pPr>
            <w:r w:rsidRPr="002955AE">
              <w:t>Security Evaluation of Integrated eUICC</w:t>
            </w:r>
            <w:r>
              <w:br/>
              <w:t>based on PP-0084</w:t>
            </w:r>
          </w:p>
        </w:tc>
      </w:tr>
      <w:tr w:rsidR="003C1AC8" w:rsidRPr="00DF5F82" w14:paraId="76C7BA21" w14:textId="77777777" w:rsidTr="008C6F4A">
        <w:trPr>
          <w:jc w:val="center"/>
        </w:trPr>
        <w:tc>
          <w:tcPr>
            <w:tcW w:w="1303" w:type="dxa"/>
            <w:vAlign w:val="center"/>
          </w:tcPr>
          <w:p w14:paraId="38E9C77C" w14:textId="77777777" w:rsidR="003C1AC8" w:rsidRDefault="003C1AC8" w:rsidP="008C6F4A">
            <w:pPr>
              <w:pStyle w:val="NormalParagraph"/>
              <w:spacing w:after="0"/>
              <w:jc w:val="center"/>
              <w:rPr>
                <w:sz w:val="20"/>
                <w:szCs w:val="20"/>
              </w:rPr>
            </w:pPr>
            <w:bookmarkStart w:id="172" w:name="SGP18"/>
            <w:r>
              <w:rPr>
                <w:sz w:val="20"/>
                <w:szCs w:val="20"/>
              </w:rPr>
              <w:t>[40]</w:t>
            </w:r>
            <w:bookmarkEnd w:id="172"/>
          </w:p>
        </w:tc>
        <w:tc>
          <w:tcPr>
            <w:tcW w:w="2236" w:type="dxa"/>
            <w:vAlign w:val="center"/>
          </w:tcPr>
          <w:p w14:paraId="7B96C2E0" w14:textId="77777777" w:rsidR="003C1AC8" w:rsidRDefault="003C1AC8" w:rsidP="008C6F4A">
            <w:pPr>
              <w:pStyle w:val="TableReferencenumber"/>
              <w:numPr>
                <w:ilvl w:val="0"/>
                <w:numId w:val="0"/>
              </w:numPr>
              <w:ind w:left="113"/>
            </w:pPr>
            <w:r>
              <w:t>SGP.18</w:t>
            </w:r>
          </w:p>
        </w:tc>
        <w:tc>
          <w:tcPr>
            <w:tcW w:w="5477" w:type="dxa"/>
            <w:vAlign w:val="center"/>
          </w:tcPr>
          <w:p w14:paraId="61BEFB9E" w14:textId="77777777" w:rsidR="003C1AC8" w:rsidRDefault="003C1AC8" w:rsidP="008C6F4A">
            <w:pPr>
              <w:pStyle w:val="TableReferencenumber"/>
              <w:numPr>
                <w:ilvl w:val="0"/>
                <w:numId w:val="0"/>
              </w:numPr>
              <w:ind w:left="113"/>
            </w:pPr>
            <w:r>
              <w:t>Security Evaluation of Integrated eUICC based on PP-0117</w:t>
            </w:r>
          </w:p>
        </w:tc>
      </w:tr>
    </w:tbl>
    <w:p w14:paraId="673C8D1B" w14:textId="77777777" w:rsidR="003C1AC8" w:rsidRPr="000E1E5D" w:rsidRDefault="003C1AC8" w:rsidP="003C1AC8">
      <w:pPr>
        <w:keepNext/>
        <w:keepLines/>
        <w:numPr>
          <w:ilvl w:val="1"/>
          <w:numId w:val="1"/>
        </w:numPr>
        <w:tabs>
          <w:tab w:val="num" w:pos="578"/>
          <w:tab w:val="num" w:pos="851"/>
        </w:tabs>
        <w:spacing w:before="240" w:after="120"/>
        <w:ind w:left="851" w:hanging="851"/>
        <w:jc w:val="left"/>
        <w:outlineLvl w:val="1"/>
        <w:rPr>
          <w:rFonts w:eastAsia="Times New Roman" w:cs="Arial"/>
          <w:b/>
          <w:bCs/>
          <w:iCs/>
          <w:sz w:val="24"/>
          <w:szCs w:val="28"/>
          <w:lang w:eastAsia="en-US"/>
        </w:rPr>
      </w:pPr>
      <w:bookmarkStart w:id="173" w:name="_Toc432117319"/>
      <w:bookmarkStart w:id="174" w:name="_Toc432579603"/>
      <w:bookmarkStart w:id="175" w:name="_Toc433147042"/>
      <w:bookmarkStart w:id="176" w:name="_Toc433300256"/>
      <w:bookmarkStart w:id="177" w:name="_Toc433322417"/>
      <w:bookmarkStart w:id="178" w:name="_Toc433322662"/>
      <w:bookmarkStart w:id="179" w:name="_Toc432117323"/>
      <w:bookmarkStart w:id="180" w:name="_Toc432579607"/>
      <w:bookmarkStart w:id="181" w:name="_Toc433147046"/>
      <w:bookmarkStart w:id="182" w:name="_Toc433300260"/>
      <w:bookmarkStart w:id="183" w:name="_Toc433322421"/>
      <w:bookmarkStart w:id="184" w:name="_Toc433322666"/>
      <w:bookmarkStart w:id="185" w:name="_Toc432117327"/>
      <w:bookmarkStart w:id="186" w:name="_Toc432579611"/>
      <w:bookmarkStart w:id="187" w:name="_Toc433147050"/>
      <w:bookmarkStart w:id="188" w:name="_Toc433300264"/>
      <w:bookmarkStart w:id="189" w:name="_Toc433322425"/>
      <w:bookmarkStart w:id="190" w:name="_Toc433322670"/>
      <w:bookmarkStart w:id="191" w:name="_Toc432117331"/>
      <w:bookmarkStart w:id="192" w:name="_Toc432579615"/>
      <w:bookmarkStart w:id="193" w:name="_Toc433147054"/>
      <w:bookmarkStart w:id="194" w:name="_Toc433300268"/>
      <w:bookmarkStart w:id="195" w:name="_Toc433322429"/>
      <w:bookmarkStart w:id="196" w:name="_Toc433322674"/>
      <w:bookmarkStart w:id="197" w:name="_Toc431561001"/>
      <w:bookmarkStart w:id="198" w:name="_Toc431561208"/>
      <w:bookmarkStart w:id="199" w:name="_Toc431563476"/>
      <w:bookmarkStart w:id="200" w:name="_Toc431576448"/>
      <w:bookmarkStart w:id="201" w:name="_Toc432117335"/>
      <w:bookmarkStart w:id="202" w:name="_Toc432579619"/>
      <w:bookmarkStart w:id="203" w:name="_Toc433147058"/>
      <w:bookmarkStart w:id="204" w:name="_Toc433300272"/>
      <w:bookmarkStart w:id="205" w:name="_Toc433322433"/>
      <w:bookmarkStart w:id="206" w:name="_Toc433322678"/>
      <w:bookmarkStart w:id="207" w:name="_Toc431561005"/>
      <w:bookmarkStart w:id="208" w:name="_Toc431561212"/>
      <w:bookmarkStart w:id="209" w:name="_Toc431563480"/>
      <w:bookmarkStart w:id="210" w:name="_Toc431576452"/>
      <w:bookmarkStart w:id="211" w:name="_Toc432117339"/>
      <w:bookmarkStart w:id="212" w:name="_Toc432579623"/>
      <w:bookmarkStart w:id="213" w:name="_Toc433147062"/>
      <w:bookmarkStart w:id="214" w:name="_Toc433300276"/>
      <w:bookmarkStart w:id="215" w:name="_Toc433322437"/>
      <w:bookmarkStart w:id="216" w:name="_Toc433322682"/>
      <w:bookmarkStart w:id="217" w:name="_Toc431561009"/>
      <w:bookmarkStart w:id="218" w:name="_Toc431561216"/>
      <w:bookmarkStart w:id="219" w:name="_Toc431563484"/>
      <w:bookmarkStart w:id="220" w:name="_Toc431576456"/>
      <w:bookmarkStart w:id="221" w:name="_Toc432117343"/>
      <w:bookmarkStart w:id="222" w:name="_Toc432579627"/>
      <w:bookmarkStart w:id="223" w:name="_Toc433147066"/>
      <w:bookmarkStart w:id="224" w:name="_Toc433300280"/>
      <w:bookmarkStart w:id="225" w:name="_Toc433322441"/>
      <w:bookmarkStart w:id="226" w:name="_Toc433322686"/>
      <w:bookmarkStart w:id="227" w:name="_Toc431561013"/>
      <w:bookmarkStart w:id="228" w:name="_Toc431561220"/>
      <w:bookmarkStart w:id="229" w:name="_Toc431563488"/>
      <w:bookmarkStart w:id="230" w:name="_Toc431576460"/>
      <w:bookmarkStart w:id="231" w:name="_Toc432117347"/>
      <w:bookmarkStart w:id="232" w:name="_Toc432579631"/>
      <w:bookmarkStart w:id="233" w:name="_Toc433147070"/>
      <w:bookmarkStart w:id="234" w:name="_Toc433300284"/>
      <w:bookmarkStart w:id="235" w:name="_Toc433322445"/>
      <w:bookmarkStart w:id="236" w:name="_Toc433322690"/>
      <w:bookmarkStart w:id="237" w:name="_Toc435053957"/>
      <w:bookmarkStart w:id="238" w:name="_Toc438636224"/>
      <w:bookmarkStart w:id="239" w:name="_Toc472934659"/>
      <w:bookmarkStart w:id="240" w:name="_Toc178140596"/>
      <w:bookmarkStart w:id="241" w:name="_Toc346908970"/>
      <w:bookmarkStart w:id="242" w:name="_Toc372031161"/>
      <w:bookmarkStart w:id="243" w:name="_Toc375056735"/>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r w:rsidRPr="000E1E5D">
        <w:rPr>
          <w:rFonts w:eastAsia="Times New Roman" w:cs="Arial"/>
          <w:b/>
          <w:bCs/>
          <w:iCs/>
          <w:sz w:val="24"/>
          <w:szCs w:val="28"/>
          <w:lang w:eastAsia="en-US"/>
        </w:rPr>
        <w:t>Conventions</w:t>
      </w:r>
      <w:bookmarkEnd w:id="237"/>
      <w:bookmarkEnd w:id="238"/>
      <w:bookmarkEnd w:id="239"/>
      <w:bookmarkEnd w:id="240"/>
    </w:p>
    <w:p w14:paraId="18FE2E3C" w14:textId="15CE6742" w:rsidR="003C1AC8" w:rsidRDefault="003C1AC8" w:rsidP="00AE7E93">
      <w:pPr>
        <w:spacing w:before="0" w:after="200" w:line="276" w:lineRule="auto"/>
      </w:pPr>
      <w:r>
        <w:t xml:space="preserve">The key words “MUST”, </w:t>
      </w:r>
      <w:r w:rsidRPr="00F7208F">
        <w:t>“</w:t>
      </w:r>
      <w:r>
        <w:t>MUST NOT</w:t>
      </w:r>
      <w:r w:rsidRPr="00F7208F">
        <w:t>”, “</w:t>
      </w:r>
      <w:r>
        <w:t>REQUIRED</w:t>
      </w:r>
      <w:r w:rsidRPr="00F7208F">
        <w:t>”, “</w:t>
      </w:r>
      <w:r>
        <w:t>SHALL</w:t>
      </w:r>
      <w:r w:rsidRPr="00F7208F">
        <w:t>”, “</w:t>
      </w:r>
      <w:r>
        <w:t>SHALL NOT</w:t>
      </w:r>
      <w:r w:rsidRPr="00F7208F">
        <w:t>”, “</w:t>
      </w:r>
      <w:r>
        <w:t>SHOULD</w:t>
      </w:r>
      <w:r w:rsidRPr="00F7208F">
        <w:t>”, “</w:t>
      </w:r>
      <w:r>
        <w:t>SHOULD NOT</w:t>
      </w:r>
      <w:r w:rsidRPr="00F7208F">
        <w:t>”, “</w:t>
      </w:r>
      <w:r>
        <w:t>RECOMMENDED</w:t>
      </w:r>
      <w:r w:rsidRPr="00F7208F">
        <w:t>”, “</w:t>
      </w:r>
      <w:r>
        <w:t>MAY</w:t>
      </w:r>
      <w:r w:rsidRPr="00F7208F">
        <w:t>”, and “</w:t>
      </w:r>
      <w:r>
        <w:t>OPTIONAL</w:t>
      </w:r>
      <w:r w:rsidRPr="00F7208F">
        <w:t>” in this document are to be interpreted as described in RFC2119</w:t>
      </w:r>
      <w:r>
        <w:t xml:space="preserve"> </w:t>
      </w:r>
      <w:r>
        <w:fldChar w:fldCharType="begin"/>
      </w:r>
      <w:r>
        <w:instrText xml:space="preserve"> REF RFC2119 \h </w:instrText>
      </w:r>
      <w:r w:rsidR="00AE7E93">
        <w:instrText xml:space="preserve"> \* MERGEFORMAT </w:instrText>
      </w:r>
      <w:r>
        <w:fldChar w:fldCharType="separate"/>
      </w:r>
      <w:r w:rsidR="00E46B0B" w:rsidRPr="00BD4FCE">
        <w:t>[</w:t>
      </w:r>
      <w:r w:rsidR="00E46B0B">
        <w:t>6</w:t>
      </w:r>
      <w:r w:rsidR="00E46B0B" w:rsidRPr="00BD4FCE">
        <w:t>]</w:t>
      </w:r>
      <w:r>
        <w:fldChar w:fldCharType="end"/>
      </w:r>
      <w:r>
        <w:t xml:space="preserve"> and clarified by</w:t>
      </w:r>
      <w:r w:rsidRPr="00465A80">
        <w:t xml:space="preserve"> RFC8174</w:t>
      </w:r>
      <w:r>
        <w:t xml:space="preserve"> </w:t>
      </w:r>
      <w:r>
        <w:fldChar w:fldCharType="begin"/>
      </w:r>
      <w:r>
        <w:instrText xml:space="preserve"> REF RFC8174 \h </w:instrText>
      </w:r>
      <w:r w:rsidR="00AE7E93">
        <w:instrText xml:space="preserve"> \* MERGEFORMAT </w:instrText>
      </w:r>
      <w:r>
        <w:fldChar w:fldCharType="separate"/>
      </w:r>
      <w:r w:rsidR="00E46B0B">
        <w:rPr>
          <w:sz w:val="20"/>
        </w:rPr>
        <w:t>[37]</w:t>
      </w:r>
      <w:r>
        <w:fldChar w:fldCharType="end"/>
      </w:r>
      <w:r>
        <w:t>,</w:t>
      </w:r>
      <w:r w:rsidRPr="00465A80">
        <w:t xml:space="preserve"> when, and only when, they appear in all capitals, as shown here</w:t>
      </w:r>
      <w:r w:rsidRPr="00F7208F">
        <w:t>.</w:t>
      </w:r>
    </w:p>
    <w:p w14:paraId="6A407D13" w14:textId="77777777" w:rsidR="003C1AC8" w:rsidRDefault="003C1AC8" w:rsidP="00AE7E93">
      <w:pPr>
        <w:rPr>
          <w:rFonts w:eastAsiaTheme="majorEastAsia"/>
          <w:lang w:val="en-US"/>
        </w:rPr>
      </w:pPr>
      <w:r>
        <w:t>“</w:t>
      </w:r>
      <w:r w:rsidRPr="00BC17D5">
        <w:t>FFS</w:t>
      </w:r>
      <w:r>
        <w:t>” or “For Further Study”</w:t>
      </w:r>
      <w:r w:rsidRPr="00BC17D5">
        <w:t xml:space="preserve"> means </w:t>
      </w:r>
      <w:r>
        <w:t>that it</w:t>
      </w:r>
      <w:r w:rsidRPr="00BC17D5">
        <w:t xml:space="preserve"> will be covered in </w:t>
      </w:r>
      <w:r>
        <w:t xml:space="preserve">the next version of SGP.21. </w:t>
      </w:r>
    </w:p>
    <w:p w14:paraId="470B3478" w14:textId="77777777" w:rsidR="003C1AC8" w:rsidRPr="00DF5F82" w:rsidRDefault="003C1AC8" w:rsidP="003C1AC8">
      <w:pPr>
        <w:keepNext/>
        <w:keepLines/>
        <w:numPr>
          <w:ilvl w:val="0"/>
          <w:numId w:val="1"/>
        </w:numPr>
        <w:tabs>
          <w:tab w:val="clear" w:pos="431"/>
          <w:tab w:val="num" w:pos="573"/>
        </w:tabs>
        <w:spacing w:before="360" w:after="120"/>
        <w:ind w:left="573" w:hanging="573"/>
        <w:jc w:val="left"/>
        <w:outlineLvl w:val="0"/>
        <w:rPr>
          <w:rFonts w:eastAsia="Times New Roman" w:cs="Arial"/>
          <w:b/>
          <w:bCs/>
          <w:sz w:val="28"/>
          <w:szCs w:val="32"/>
          <w:lang w:eastAsia="en-US"/>
        </w:rPr>
      </w:pPr>
      <w:bookmarkStart w:id="244" w:name="_Toc435053958"/>
      <w:bookmarkStart w:id="245" w:name="_Toc438636225"/>
      <w:bookmarkStart w:id="246" w:name="_Toc472934660"/>
      <w:bookmarkStart w:id="247" w:name="_Toc178140597"/>
      <w:r w:rsidRPr="00DF5F82">
        <w:rPr>
          <w:rFonts w:eastAsia="Times New Roman" w:cs="Arial"/>
          <w:b/>
          <w:bCs/>
          <w:sz w:val="28"/>
          <w:szCs w:val="32"/>
          <w:lang w:eastAsia="en-US"/>
        </w:rPr>
        <w:t>Principles</w:t>
      </w:r>
      <w:bookmarkEnd w:id="244"/>
      <w:bookmarkEnd w:id="245"/>
      <w:bookmarkEnd w:id="246"/>
      <w:bookmarkEnd w:id="247"/>
      <w:r w:rsidRPr="00DF5F82">
        <w:rPr>
          <w:rFonts w:eastAsia="Times New Roman" w:cs="Arial"/>
          <w:b/>
          <w:bCs/>
          <w:sz w:val="28"/>
          <w:szCs w:val="32"/>
          <w:lang w:eastAsia="en-US"/>
        </w:rPr>
        <w:t xml:space="preserve"> </w:t>
      </w:r>
      <w:bookmarkEnd w:id="241"/>
      <w:bookmarkEnd w:id="242"/>
      <w:bookmarkEnd w:id="243"/>
    </w:p>
    <w:p w14:paraId="13E8AF05" w14:textId="3C3B289E" w:rsidR="003C1AC8" w:rsidRDefault="003C1AC8" w:rsidP="00AE7E93">
      <w:pPr>
        <w:spacing w:before="0" w:after="200" w:line="276" w:lineRule="auto"/>
      </w:pPr>
      <w:r w:rsidRPr="00DF5F82">
        <w:t xml:space="preserve">This section contains the principles related to the GSMA </w:t>
      </w:r>
      <w:r>
        <w:t>R</w:t>
      </w:r>
      <w:r w:rsidRPr="00DF5F82">
        <w:t xml:space="preserve">emote </w:t>
      </w:r>
      <w:r>
        <w:t>SIM P</w:t>
      </w:r>
      <w:r w:rsidRPr="00DF5F82">
        <w:t xml:space="preserve">rovisioning system for </w:t>
      </w:r>
      <w:r>
        <w:t xml:space="preserve">the </w:t>
      </w:r>
      <w:r w:rsidR="001A1D22">
        <w:t>e</w:t>
      </w:r>
      <w:r w:rsidRPr="00DF5F82">
        <w:t xml:space="preserve">UICC. </w:t>
      </w:r>
    </w:p>
    <w:p w14:paraId="608F1AF8" w14:textId="77777777" w:rsidR="003C1AC8" w:rsidRPr="00A232CE" w:rsidRDefault="003C1AC8" w:rsidP="00AE7E93">
      <w:pPr>
        <w:spacing w:before="0" w:after="200" w:line="276" w:lineRule="auto"/>
      </w:pPr>
      <w:r>
        <w:t>The solution based on the requirements described within this document has to be provided in a non-discriminatory manner.</w:t>
      </w:r>
    </w:p>
    <w:p w14:paraId="6D0A9939" w14:textId="77777777" w:rsidR="003C1AC8" w:rsidRDefault="003C1AC8" w:rsidP="003C1AC8">
      <w:pPr>
        <w:keepNext/>
        <w:keepLines/>
        <w:numPr>
          <w:ilvl w:val="1"/>
          <w:numId w:val="1"/>
        </w:numPr>
        <w:tabs>
          <w:tab w:val="num" w:pos="578"/>
          <w:tab w:val="num" w:pos="851"/>
        </w:tabs>
        <w:spacing w:before="240" w:after="120"/>
        <w:ind w:left="851" w:hanging="851"/>
        <w:jc w:val="left"/>
        <w:outlineLvl w:val="1"/>
        <w:rPr>
          <w:rFonts w:eastAsia="Times New Roman" w:cs="Arial"/>
          <w:b/>
          <w:bCs/>
          <w:iCs/>
          <w:sz w:val="24"/>
          <w:szCs w:val="28"/>
          <w:lang w:eastAsia="en-US"/>
        </w:rPr>
      </w:pPr>
      <w:bookmarkStart w:id="248" w:name="_Toc346908971"/>
      <w:bookmarkStart w:id="249" w:name="_Toc372031162"/>
      <w:bookmarkStart w:id="250" w:name="_Toc375056736"/>
      <w:bookmarkStart w:id="251" w:name="_Toc435053959"/>
      <w:bookmarkStart w:id="252" w:name="_Toc438636226"/>
      <w:bookmarkStart w:id="253" w:name="_Toc472934661"/>
      <w:bookmarkStart w:id="254" w:name="_Toc178140598"/>
      <w:r w:rsidRPr="00DF5F82">
        <w:rPr>
          <w:rFonts w:eastAsia="Times New Roman" w:cs="Arial"/>
          <w:b/>
          <w:bCs/>
          <w:iCs/>
          <w:sz w:val="24"/>
          <w:szCs w:val="28"/>
          <w:lang w:eastAsia="en-US"/>
        </w:rPr>
        <w:t>Basic Principles</w:t>
      </w:r>
      <w:bookmarkEnd w:id="248"/>
      <w:bookmarkEnd w:id="249"/>
      <w:bookmarkEnd w:id="250"/>
      <w:bookmarkEnd w:id="251"/>
      <w:bookmarkEnd w:id="252"/>
      <w:bookmarkEnd w:id="253"/>
      <w:bookmarkEnd w:id="254"/>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3"/>
        <w:gridCol w:w="7373"/>
      </w:tblGrid>
      <w:tr w:rsidR="003C1AC8" w:rsidRPr="00427F8A" w14:paraId="1CEBB0A5" w14:textId="77777777" w:rsidTr="008C6F4A">
        <w:trPr>
          <w:cantSplit/>
          <w:tblHeader/>
        </w:trPr>
        <w:tc>
          <w:tcPr>
            <w:tcW w:w="1553" w:type="dxa"/>
            <w:shd w:val="clear" w:color="auto" w:fill="DE002B"/>
          </w:tcPr>
          <w:p w14:paraId="4AA50695" w14:textId="77777777" w:rsidR="003C1AC8" w:rsidRPr="00B97097" w:rsidRDefault="003C1AC8" w:rsidP="008C6F4A">
            <w:pPr>
              <w:pStyle w:val="TableHeader"/>
              <w:rPr>
                <w:color w:val="FFFFFF" w:themeColor="background1"/>
              </w:rPr>
            </w:pPr>
            <w:r w:rsidRPr="00B97097">
              <w:rPr>
                <w:color w:val="FFFFFF" w:themeColor="background1"/>
              </w:rPr>
              <w:t>Principle no.</w:t>
            </w:r>
          </w:p>
        </w:tc>
        <w:tc>
          <w:tcPr>
            <w:tcW w:w="7373" w:type="dxa"/>
            <w:shd w:val="clear" w:color="auto" w:fill="DE002B"/>
          </w:tcPr>
          <w:p w14:paraId="37FA6B1B" w14:textId="77777777" w:rsidR="003C1AC8" w:rsidRPr="00B97097" w:rsidRDefault="003C1AC8" w:rsidP="008C6F4A">
            <w:pPr>
              <w:pStyle w:val="TableHeader"/>
              <w:rPr>
                <w:color w:val="FFFFFF" w:themeColor="background1"/>
              </w:rPr>
            </w:pPr>
            <w:r w:rsidRPr="00B97097">
              <w:rPr>
                <w:color w:val="FFFFFF" w:themeColor="background1"/>
              </w:rPr>
              <w:t>Description</w:t>
            </w:r>
          </w:p>
        </w:tc>
      </w:tr>
      <w:tr w:rsidR="003C1AC8" w:rsidRPr="001B1649" w14:paraId="04A41CB5" w14:textId="77777777" w:rsidTr="00AE7E93">
        <w:tc>
          <w:tcPr>
            <w:tcW w:w="1553" w:type="dxa"/>
          </w:tcPr>
          <w:p w14:paraId="18E46882" w14:textId="77777777" w:rsidR="003C1AC8" w:rsidRPr="009F3483" w:rsidRDefault="003C1AC8" w:rsidP="00AE7E93">
            <w:pPr>
              <w:pStyle w:val="TableText"/>
              <w:jc w:val="both"/>
              <w:rPr>
                <w:b/>
              </w:rPr>
            </w:pPr>
            <w:r w:rsidRPr="009F3483">
              <w:rPr>
                <w:b/>
              </w:rPr>
              <w:t>BAS1</w:t>
            </w:r>
          </w:p>
        </w:tc>
        <w:tc>
          <w:tcPr>
            <w:tcW w:w="7373" w:type="dxa"/>
          </w:tcPr>
          <w:p w14:paraId="0D8A1068" w14:textId="77777777" w:rsidR="003C1AC8" w:rsidRPr="00C6177A" w:rsidRDefault="003C1AC8" w:rsidP="00AE7E93">
            <w:pPr>
              <w:pStyle w:val="TableText"/>
              <w:jc w:val="both"/>
            </w:pPr>
            <w:r>
              <w:t>E</w:t>
            </w:r>
            <w:r w:rsidRPr="00C07512">
              <w:t xml:space="preserve">xisting standards and specifications </w:t>
            </w:r>
            <w:r>
              <w:t xml:space="preserve">SHALL be used </w:t>
            </w:r>
            <w:r w:rsidRPr="00C07512">
              <w:t>where possible</w:t>
            </w:r>
            <w:r>
              <w:t xml:space="preserve"> for the specification of the eUICC and related provisioning systems</w:t>
            </w:r>
            <w:r w:rsidRPr="00C07512">
              <w:t>.</w:t>
            </w:r>
            <w:r>
              <w:t xml:space="preserve"> </w:t>
            </w:r>
          </w:p>
        </w:tc>
      </w:tr>
      <w:tr w:rsidR="003C1AC8" w:rsidRPr="001B1649" w14:paraId="2239B338" w14:textId="77777777" w:rsidTr="00AE7E93">
        <w:tc>
          <w:tcPr>
            <w:tcW w:w="1553" w:type="dxa"/>
          </w:tcPr>
          <w:p w14:paraId="26EE04B4" w14:textId="77777777" w:rsidR="003C1AC8" w:rsidRPr="009F3483" w:rsidRDefault="003C1AC8" w:rsidP="00AE7E93">
            <w:pPr>
              <w:pStyle w:val="TableText"/>
              <w:jc w:val="both"/>
              <w:rPr>
                <w:b/>
              </w:rPr>
            </w:pPr>
            <w:r w:rsidRPr="009F3483">
              <w:rPr>
                <w:b/>
              </w:rPr>
              <w:t>BAS2</w:t>
            </w:r>
          </w:p>
        </w:tc>
        <w:tc>
          <w:tcPr>
            <w:tcW w:w="7373" w:type="dxa"/>
          </w:tcPr>
          <w:p w14:paraId="143722AB" w14:textId="77777777" w:rsidR="003C1AC8" w:rsidRPr="00C6177A" w:rsidRDefault="003C1AC8" w:rsidP="00AE7E93">
            <w:pPr>
              <w:pStyle w:val="TableText"/>
              <w:jc w:val="both"/>
            </w:pPr>
            <w:r w:rsidRPr="00F7503F">
              <w:t>GlobalPlatform specifications</w:t>
            </w:r>
            <w:r>
              <w:t xml:space="preserve"> SHALL</w:t>
            </w:r>
            <w:r w:rsidRPr="00F7503F">
              <w:t xml:space="preserve"> be </w:t>
            </w:r>
            <w:r>
              <w:t>used</w:t>
            </w:r>
            <w:r w:rsidRPr="00F7503F">
              <w:t xml:space="preserve"> as a framework of choice for the implementation of the eUICC</w:t>
            </w:r>
            <w:r>
              <w:t>.</w:t>
            </w:r>
          </w:p>
        </w:tc>
      </w:tr>
      <w:tr w:rsidR="003C1AC8" w:rsidRPr="001B1649" w14:paraId="4963A6CC" w14:textId="77777777" w:rsidTr="00AE7E93">
        <w:tc>
          <w:tcPr>
            <w:tcW w:w="1553" w:type="dxa"/>
          </w:tcPr>
          <w:p w14:paraId="1A9D2E8F" w14:textId="77777777" w:rsidR="003C1AC8" w:rsidRPr="009F3483" w:rsidRDefault="003C1AC8" w:rsidP="00AE7E93">
            <w:pPr>
              <w:pStyle w:val="TableText"/>
              <w:jc w:val="both"/>
              <w:rPr>
                <w:b/>
              </w:rPr>
            </w:pPr>
            <w:r w:rsidRPr="009F3483">
              <w:rPr>
                <w:b/>
              </w:rPr>
              <w:t>BAS3</w:t>
            </w:r>
          </w:p>
        </w:tc>
        <w:tc>
          <w:tcPr>
            <w:tcW w:w="7373" w:type="dxa"/>
          </w:tcPr>
          <w:p w14:paraId="1B0FD4CE" w14:textId="77777777" w:rsidR="003C1AC8" w:rsidRPr="00F7208F" w:rsidRDefault="003C1AC8" w:rsidP="00AE7E93">
            <w:pPr>
              <w:pStyle w:val="TableText"/>
              <w:jc w:val="both"/>
            </w:pPr>
            <w:r w:rsidRPr="00F7208F">
              <w:t xml:space="preserve">The overall security of the eUICC in combination with the related management processes SHALL at all times and under all circumstances be at least equivalent to the current removable UICC and its </w:t>
            </w:r>
            <w:r>
              <w:t>p</w:t>
            </w:r>
            <w:r w:rsidRPr="00F7208F">
              <w:t>rovisioning processes.</w:t>
            </w:r>
          </w:p>
        </w:tc>
      </w:tr>
      <w:tr w:rsidR="003C1AC8" w:rsidRPr="001B1649" w14:paraId="0C1297C6" w14:textId="77777777" w:rsidTr="00AE7E93">
        <w:tc>
          <w:tcPr>
            <w:tcW w:w="1553" w:type="dxa"/>
          </w:tcPr>
          <w:p w14:paraId="0F02B049" w14:textId="77777777" w:rsidR="003C1AC8" w:rsidRPr="009F3483" w:rsidRDefault="003C1AC8" w:rsidP="00AE7E93">
            <w:pPr>
              <w:pStyle w:val="TableText"/>
              <w:jc w:val="both"/>
              <w:rPr>
                <w:b/>
              </w:rPr>
            </w:pPr>
            <w:r w:rsidRPr="009F3483">
              <w:rPr>
                <w:b/>
              </w:rPr>
              <w:t>BAS4</w:t>
            </w:r>
          </w:p>
        </w:tc>
        <w:tc>
          <w:tcPr>
            <w:tcW w:w="7373" w:type="dxa"/>
          </w:tcPr>
          <w:p w14:paraId="7531A1A1" w14:textId="21AF9953" w:rsidR="003C1AC8" w:rsidRPr="00F7208F" w:rsidRDefault="003C1AC8" w:rsidP="00AE7E93">
            <w:pPr>
              <w:pStyle w:val="TableText"/>
              <w:jc w:val="both"/>
            </w:pPr>
            <w:r w:rsidRPr="00F7208F">
              <w:t xml:space="preserve">The architecture of the eUICC and its </w:t>
            </w:r>
            <w:r>
              <w:t>R</w:t>
            </w:r>
            <w:r w:rsidRPr="00F7208F">
              <w:t xml:space="preserve">emote </w:t>
            </w:r>
            <w:r>
              <w:t>SIM P</w:t>
            </w:r>
            <w:r w:rsidRPr="00F7208F">
              <w:t>rovisioning system SHALL comply with the requirements of 3GPP TS 21.133</w:t>
            </w:r>
            <w:r>
              <w:t xml:space="preserve"> </w:t>
            </w:r>
            <w:r>
              <w:fldChar w:fldCharType="begin"/>
            </w:r>
            <w:r>
              <w:instrText xml:space="preserve"> REF GPP21133 \h  \* MERGEFORMAT </w:instrText>
            </w:r>
            <w:r>
              <w:fldChar w:fldCharType="separate"/>
            </w:r>
            <w:r w:rsidR="00E46B0B" w:rsidRPr="00BD4FCE">
              <w:t>[</w:t>
            </w:r>
            <w:r w:rsidR="00E46B0B">
              <w:t>7</w:t>
            </w:r>
            <w:r w:rsidR="00E46B0B" w:rsidRPr="00BD4FCE">
              <w:t>]</w:t>
            </w:r>
            <w:r>
              <w:fldChar w:fldCharType="end"/>
            </w:r>
            <w:r w:rsidRPr="00CA153C">
              <w:t>.</w:t>
            </w:r>
            <w:r w:rsidRPr="00F7208F">
              <w:t xml:space="preserve"> </w:t>
            </w:r>
          </w:p>
        </w:tc>
      </w:tr>
      <w:tr w:rsidR="003C1AC8" w:rsidRPr="001B1649" w14:paraId="7E254841" w14:textId="77777777" w:rsidTr="00AE7E93">
        <w:tc>
          <w:tcPr>
            <w:tcW w:w="1553" w:type="dxa"/>
          </w:tcPr>
          <w:p w14:paraId="40554B31" w14:textId="77777777" w:rsidR="003C1AC8" w:rsidRPr="009F3483" w:rsidRDefault="003C1AC8" w:rsidP="00AE7E93">
            <w:pPr>
              <w:pStyle w:val="TableText"/>
              <w:jc w:val="both"/>
              <w:rPr>
                <w:b/>
              </w:rPr>
            </w:pPr>
            <w:r w:rsidRPr="009F3483">
              <w:rPr>
                <w:b/>
              </w:rPr>
              <w:t>BAS5</w:t>
            </w:r>
          </w:p>
        </w:tc>
        <w:tc>
          <w:tcPr>
            <w:tcW w:w="7373" w:type="dxa"/>
          </w:tcPr>
          <w:p w14:paraId="23325C7C" w14:textId="77777777" w:rsidR="003C1AC8" w:rsidRPr="00DF5F82" w:rsidRDefault="003C1AC8" w:rsidP="00AE7E93">
            <w:pPr>
              <w:spacing w:before="40" w:after="40" w:line="276" w:lineRule="auto"/>
              <w:rPr>
                <w:sz w:val="20"/>
                <w:szCs w:val="22"/>
                <w:lang w:eastAsia="de-DE" w:bidi="ar-SA"/>
              </w:rPr>
            </w:pPr>
            <w:r w:rsidRPr="00DF5F82">
              <w:rPr>
                <w:sz w:val="20"/>
                <w:szCs w:val="22"/>
                <w:lang w:eastAsia="de-DE" w:bidi="ar-SA"/>
              </w:rPr>
              <w:t xml:space="preserve">The architecture </w:t>
            </w:r>
            <w:r>
              <w:rPr>
                <w:sz w:val="20"/>
                <w:szCs w:val="22"/>
                <w:lang w:eastAsia="de-DE" w:bidi="ar-SA"/>
              </w:rPr>
              <w:t>SHALL</w:t>
            </w:r>
            <w:r w:rsidRPr="00DF5F82">
              <w:rPr>
                <w:sz w:val="20"/>
                <w:szCs w:val="22"/>
                <w:lang w:eastAsia="de-DE" w:bidi="ar-SA"/>
              </w:rPr>
              <w:t xml:space="preserve"> support a level of security with respect to </w:t>
            </w:r>
            <w:r>
              <w:rPr>
                <w:sz w:val="20"/>
                <w:szCs w:val="22"/>
                <w:lang w:eastAsia="de-DE" w:bidi="ar-SA"/>
              </w:rPr>
              <w:t xml:space="preserve">the </w:t>
            </w:r>
            <w:r w:rsidRPr="00DF5F82">
              <w:rPr>
                <w:sz w:val="20"/>
                <w:szCs w:val="22"/>
                <w:lang w:eastAsia="de-DE" w:bidi="ar-SA"/>
              </w:rPr>
              <w:t xml:space="preserve">protection of Operator Credentials which is at least equivalent to </w:t>
            </w:r>
            <w:r>
              <w:rPr>
                <w:sz w:val="20"/>
                <w:szCs w:val="22"/>
                <w:lang w:eastAsia="de-DE" w:bidi="ar-SA"/>
              </w:rPr>
              <w:t xml:space="preserve">the </w:t>
            </w:r>
            <w:r w:rsidRPr="00DF5F82">
              <w:rPr>
                <w:sz w:val="20"/>
                <w:szCs w:val="22"/>
                <w:lang w:eastAsia="de-DE" w:bidi="ar-SA"/>
              </w:rPr>
              <w:t>present levels of security. This applies in particular to:</w:t>
            </w:r>
          </w:p>
          <w:p w14:paraId="5E12D80A" w14:textId="77777777" w:rsidR="003C1AC8" w:rsidRPr="00DF5F82" w:rsidRDefault="003C1AC8" w:rsidP="00AE7E93">
            <w:pPr>
              <w:pStyle w:val="TableBulletText"/>
              <w:jc w:val="both"/>
            </w:pPr>
            <w:r>
              <w:t>t</w:t>
            </w:r>
            <w:r w:rsidRPr="00DF5F82">
              <w:t>he confidentiality of cryptographic keys and authentication parameters</w:t>
            </w:r>
            <w:r>
              <w:t>;</w:t>
            </w:r>
          </w:p>
          <w:p w14:paraId="13F6CD0E" w14:textId="77777777" w:rsidR="003C1AC8" w:rsidRPr="00C6177A" w:rsidRDefault="003C1AC8" w:rsidP="00AE7E93">
            <w:pPr>
              <w:pStyle w:val="TableBulletText"/>
              <w:jc w:val="both"/>
            </w:pPr>
            <w:r>
              <w:t>t</w:t>
            </w:r>
            <w:r w:rsidRPr="00ED7573">
              <w:t>he integrity of Subscriber identities (e.g. IMSI).</w:t>
            </w:r>
          </w:p>
        </w:tc>
      </w:tr>
      <w:tr w:rsidR="003C1AC8" w:rsidRPr="001B1649" w14:paraId="77B11E87" w14:textId="77777777" w:rsidTr="00AE7E93">
        <w:tc>
          <w:tcPr>
            <w:tcW w:w="1553" w:type="dxa"/>
          </w:tcPr>
          <w:p w14:paraId="7751F253" w14:textId="77777777" w:rsidR="003C1AC8" w:rsidRPr="009F3483" w:rsidRDefault="003C1AC8" w:rsidP="00AE7E93">
            <w:pPr>
              <w:pStyle w:val="TableText"/>
              <w:jc w:val="both"/>
              <w:rPr>
                <w:b/>
              </w:rPr>
            </w:pPr>
            <w:r w:rsidRPr="009F3483">
              <w:rPr>
                <w:b/>
              </w:rPr>
              <w:t>BAS6</w:t>
            </w:r>
          </w:p>
        </w:tc>
        <w:tc>
          <w:tcPr>
            <w:tcW w:w="7373" w:type="dxa"/>
          </w:tcPr>
          <w:p w14:paraId="1DCA5F27" w14:textId="77777777" w:rsidR="003C1AC8" w:rsidRPr="00C6177A" w:rsidRDefault="003C1AC8" w:rsidP="00AE7E93">
            <w:pPr>
              <w:pStyle w:val="TableText"/>
              <w:jc w:val="both"/>
            </w:pPr>
            <w:r>
              <w:t>The architecture SHALL support a level of security for all Profile content which is at least equivalent to the current state of the art level of security of the UICC.</w:t>
            </w:r>
          </w:p>
        </w:tc>
      </w:tr>
      <w:tr w:rsidR="003C1AC8" w:rsidRPr="001B1649" w14:paraId="094A978E" w14:textId="77777777" w:rsidTr="00AE7E93">
        <w:tc>
          <w:tcPr>
            <w:tcW w:w="1553" w:type="dxa"/>
          </w:tcPr>
          <w:p w14:paraId="60ED0632" w14:textId="77777777" w:rsidR="003C1AC8" w:rsidRPr="009F3483" w:rsidRDefault="003C1AC8" w:rsidP="00AE7E93">
            <w:pPr>
              <w:pStyle w:val="TableText"/>
              <w:jc w:val="both"/>
              <w:rPr>
                <w:b/>
              </w:rPr>
            </w:pPr>
            <w:r w:rsidRPr="009F3483">
              <w:rPr>
                <w:b/>
              </w:rPr>
              <w:lastRenderedPageBreak/>
              <w:t>BAS7</w:t>
            </w:r>
          </w:p>
        </w:tc>
        <w:tc>
          <w:tcPr>
            <w:tcW w:w="7373" w:type="dxa"/>
          </w:tcPr>
          <w:p w14:paraId="00138E66" w14:textId="77777777" w:rsidR="003C1AC8" w:rsidRPr="00E10E62" w:rsidRDefault="003C1AC8" w:rsidP="00AE7E93">
            <w:pPr>
              <w:spacing w:before="40" w:after="40" w:line="276" w:lineRule="auto"/>
              <w:rPr>
                <w:sz w:val="20"/>
              </w:rPr>
            </w:pPr>
            <w:r w:rsidRPr="00E10E62">
              <w:rPr>
                <w:sz w:val="20"/>
              </w:rPr>
              <w:t>The architecture SHALL NOT compromise the security and privacy of Subscriber Data, nor the security and privacy of End User Data. Examples depending on territory include identities that can be used for tracking such as ICCID, MSISDN, EID, IMSI Ki etc.</w:t>
            </w:r>
          </w:p>
        </w:tc>
      </w:tr>
      <w:tr w:rsidR="003C1AC8" w:rsidRPr="001B1649" w14:paraId="4C393646" w14:textId="77777777" w:rsidTr="00AE7E93">
        <w:tc>
          <w:tcPr>
            <w:tcW w:w="1553" w:type="dxa"/>
          </w:tcPr>
          <w:p w14:paraId="0DA4D46B" w14:textId="77777777" w:rsidR="003C1AC8" w:rsidRPr="009F3483" w:rsidRDefault="003C1AC8" w:rsidP="00AE7E93">
            <w:pPr>
              <w:pStyle w:val="TableText"/>
              <w:jc w:val="both"/>
              <w:rPr>
                <w:b/>
              </w:rPr>
            </w:pPr>
            <w:r w:rsidRPr="009F3483">
              <w:rPr>
                <w:b/>
              </w:rPr>
              <w:t>BAS8</w:t>
            </w:r>
          </w:p>
        </w:tc>
        <w:tc>
          <w:tcPr>
            <w:tcW w:w="7373" w:type="dxa"/>
          </w:tcPr>
          <w:p w14:paraId="0775C5FD" w14:textId="77777777" w:rsidR="003C1AC8" w:rsidRPr="00E10E62" w:rsidRDefault="003C1AC8" w:rsidP="00AE7E93">
            <w:pPr>
              <w:spacing w:before="40" w:after="40" w:line="276" w:lineRule="auto"/>
              <w:rPr>
                <w:sz w:val="20"/>
              </w:rPr>
            </w:pPr>
            <w:r w:rsidRPr="00E10E62">
              <w:rPr>
                <w:sz w:val="20"/>
              </w:rPr>
              <w:t>Regulatory issues are considered outside the scope of this document. However, any data which could be used to identify an individual SHALL be treated as personal data and subject to local regulations e.g. the EID, ICCID, etc.</w:t>
            </w:r>
          </w:p>
        </w:tc>
      </w:tr>
    </w:tbl>
    <w:p w14:paraId="49E3E806" w14:textId="77777777" w:rsidR="003C1AC8" w:rsidRDefault="003C1AC8" w:rsidP="003C1AC8">
      <w:pPr>
        <w:pStyle w:val="TableCaption"/>
        <w:rPr>
          <w:lang w:eastAsia="en-US"/>
        </w:rPr>
      </w:pPr>
      <w:bookmarkStart w:id="255" w:name="_Toc346908972"/>
      <w:bookmarkStart w:id="256" w:name="_Toc372031163"/>
      <w:bookmarkStart w:id="257" w:name="_Toc375056737"/>
      <w:r>
        <w:t>: Basic Principles</w:t>
      </w:r>
    </w:p>
    <w:p w14:paraId="47491894" w14:textId="77777777" w:rsidR="003C1AC8" w:rsidRDefault="003C1AC8" w:rsidP="003C1AC8">
      <w:pPr>
        <w:keepNext/>
        <w:keepLines/>
        <w:numPr>
          <w:ilvl w:val="1"/>
          <w:numId w:val="1"/>
        </w:numPr>
        <w:tabs>
          <w:tab w:val="num" w:pos="578"/>
          <w:tab w:val="num" w:pos="851"/>
        </w:tabs>
        <w:spacing w:before="240" w:after="120"/>
        <w:ind w:left="851" w:hanging="851"/>
        <w:jc w:val="left"/>
        <w:outlineLvl w:val="1"/>
        <w:rPr>
          <w:rFonts w:eastAsia="Times New Roman" w:cs="Arial"/>
          <w:b/>
          <w:bCs/>
          <w:iCs/>
          <w:sz w:val="24"/>
          <w:szCs w:val="28"/>
          <w:lang w:eastAsia="en-US"/>
        </w:rPr>
      </w:pPr>
      <w:bookmarkStart w:id="258" w:name="_Toc435053960"/>
      <w:bookmarkStart w:id="259" w:name="_Toc438636227"/>
      <w:bookmarkStart w:id="260" w:name="_Toc472934662"/>
      <w:bookmarkStart w:id="261" w:name="_Toc178140599"/>
      <w:r>
        <w:rPr>
          <w:rFonts w:eastAsia="Times New Roman" w:cs="Arial"/>
          <w:b/>
          <w:bCs/>
          <w:iCs/>
          <w:sz w:val="24"/>
          <w:szCs w:val="28"/>
          <w:lang w:eastAsia="en-US"/>
        </w:rPr>
        <w:t>Profile</w:t>
      </w:r>
      <w:r w:rsidRPr="00DF5F82">
        <w:rPr>
          <w:rFonts w:eastAsia="Times New Roman" w:cs="Arial"/>
          <w:b/>
          <w:bCs/>
          <w:iCs/>
          <w:sz w:val="24"/>
          <w:szCs w:val="28"/>
          <w:lang w:eastAsia="en-US"/>
        </w:rPr>
        <w:t xml:space="preserve"> Principles</w:t>
      </w:r>
      <w:bookmarkEnd w:id="258"/>
      <w:bookmarkEnd w:id="259"/>
      <w:bookmarkEnd w:id="260"/>
      <w:bookmarkEnd w:id="261"/>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81"/>
        <w:gridCol w:w="7345"/>
      </w:tblGrid>
      <w:tr w:rsidR="003C1AC8" w:rsidRPr="00427F8A" w14:paraId="79DE8882" w14:textId="77777777" w:rsidTr="008C6F4A">
        <w:trPr>
          <w:cantSplit/>
          <w:tblHeader/>
        </w:trPr>
        <w:tc>
          <w:tcPr>
            <w:tcW w:w="1581" w:type="dxa"/>
            <w:shd w:val="clear" w:color="auto" w:fill="DE002B"/>
          </w:tcPr>
          <w:p w14:paraId="5A40BCE8" w14:textId="77777777" w:rsidR="003C1AC8" w:rsidRPr="00B97097" w:rsidRDefault="003C1AC8" w:rsidP="008C6F4A">
            <w:pPr>
              <w:pStyle w:val="TableHeader"/>
              <w:rPr>
                <w:color w:val="FFFFFF" w:themeColor="background1"/>
              </w:rPr>
            </w:pPr>
            <w:r w:rsidRPr="00B97097">
              <w:rPr>
                <w:color w:val="FFFFFF" w:themeColor="background1"/>
              </w:rPr>
              <w:t>Principle no.</w:t>
            </w:r>
          </w:p>
        </w:tc>
        <w:tc>
          <w:tcPr>
            <w:tcW w:w="7345" w:type="dxa"/>
            <w:shd w:val="clear" w:color="auto" w:fill="DE002B"/>
          </w:tcPr>
          <w:p w14:paraId="009BF3A4" w14:textId="77777777" w:rsidR="003C1AC8" w:rsidRPr="00B97097" w:rsidRDefault="003C1AC8" w:rsidP="008C6F4A">
            <w:pPr>
              <w:pStyle w:val="TableHeader"/>
              <w:rPr>
                <w:color w:val="FFFFFF" w:themeColor="background1"/>
              </w:rPr>
            </w:pPr>
            <w:r w:rsidRPr="00B97097">
              <w:rPr>
                <w:color w:val="FFFFFF" w:themeColor="background1"/>
              </w:rPr>
              <w:t>Description</w:t>
            </w:r>
          </w:p>
        </w:tc>
      </w:tr>
      <w:tr w:rsidR="003C1AC8" w:rsidRPr="001B1649" w14:paraId="61B66EF3" w14:textId="77777777" w:rsidTr="00AE7E93">
        <w:tc>
          <w:tcPr>
            <w:tcW w:w="1581" w:type="dxa"/>
          </w:tcPr>
          <w:p w14:paraId="6927CA54" w14:textId="77777777" w:rsidR="003C1AC8" w:rsidRPr="009F3483" w:rsidRDefault="003C1AC8" w:rsidP="00AE7E93">
            <w:pPr>
              <w:pStyle w:val="TableText"/>
              <w:jc w:val="both"/>
              <w:rPr>
                <w:b/>
              </w:rPr>
            </w:pPr>
            <w:r w:rsidRPr="009F3483">
              <w:rPr>
                <w:b/>
              </w:rPr>
              <w:t>PRO1</w:t>
            </w:r>
          </w:p>
        </w:tc>
        <w:tc>
          <w:tcPr>
            <w:tcW w:w="7345" w:type="dxa"/>
          </w:tcPr>
          <w:p w14:paraId="3689DB7F" w14:textId="77777777" w:rsidR="003C1AC8" w:rsidRPr="00C6177A" w:rsidRDefault="003C1AC8" w:rsidP="00AE7E93">
            <w:pPr>
              <w:pStyle w:val="TableText"/>
              <w:jc w:val="both"/>
            </w:pPr>
            <w:r w:rsidRPr="00ED7573">
              <w:t xml:space="preserve">Profiles are the property of and </w:t>
            </w:r>
            <w:r>
              <w:t>SHALL</w:t>
            </w:r>
            <w:r w:rsidRPr="00ED7573">
              <w:t xml:space="preserve"> be under the control of the issuing Operator. </w:t>
            </w:r>
          </w:p>
        </w:tc>
      </w:tr>
      <w:tr w:rsidR="003C1AC8" w:rsidRPr="001B1649" w14:paraId="44024B02" w14:textId="77777777" w:rsidTr="00AE7E93">
        <w:trPr>
          <w:trHeight w:val="618"/>
        </w:trPr>
        <w:tc>
          <w:tcPr>
            <w:tcW w:w="1581" w:type="dxa"/>
          </w:tcPr>
          <w:p w14:paraId="2ECB5BFC" w14:textId="77777777" w:rsidR="003C1AC8" w:rsidRPr="009F3483" w:rsidRDefault="003C1AC8" w:rsidP="00AE7E93">
            <w:pPr>
              <w:spacing w:after="120" w:line="276" w:lineRule="auto"/>
              <w:rPr>
                <w:b/>
              </w:rPr>
            </w:pPr>
            <w:r w:rsidRPr="009F3483">
              <w:rPr>
                <w:b/>
                <w:sz w:val="20"/>
              </w:rPr>
              <w:t>PRO2</w:t>
            </w:r>
          </w:p>
        </w:tc>
        <w:tc>
          <w:tcPr>
            <w:tcW w:w="7345" w:type="dxa"/>
          </w:tcPr>
          <w:p w14:paraId="4A94A81D" w14:textId="77777777" w:rsidR="003C1AC8" w:rsidRPr="00C6177A" w:rsidRDefault="003C1AC8" w:rsidP="00AE7E93">
            <w:pPr>
              <w:pStyle w:val="TableText"/>
              <w:jc w:val="both"/>
            </w:pPr>
            <w:r w:rsidRPr="00ED7573">
              <w:t>A Profile does not exist outside</w:t>
            </w:r>
            <w:r>
              <w:t xml:space="preserve"> of</w:t>
            </w:r>
            <w:r w:rsidRPr="00ED7573">
              <w:t xml:space="preserve"> an eUICC. I.e. a Profile is always located on a particular eUICC.</w:t>
            </w:r>
          </w:p>
        </w:tc>
      </w:tr>
      <w:tr w:rsidR="003C1AC8" w:rsidRPr="001B1649" w14:paraId="6120EC7D" w14:textId="77777777" w:rsidTr="00AE7E93">
        <w:tc>
          <w:tcPr>
            <w:tcW w:w="1581" w:type="dxa"/>
          </w:tcPr>
          <w:p w14:paraId="270469D7" w14:textId="77777777" w:rsidR="003C1AC8" w:rsidRPr="009F3483" w:rsidRDefault="003C1AC8" w:rsidP="00AE7E93">
            <w:pPr>
              <w:pStyle w:val="TableText"/>
              <w:jc w:val="both"/>
              <w:rPr>
                <w:b/>
              </w:rPr>
            </w:pPr>
            <w:r w:rsidRPr="009F3483">
              <w:rPr>
                <w:b/>
              </w:rPr>
              <w:t xml:space="preserve">PRO3 </w:t>
            </w:r>
          </w:p>
        </w:tc>
        <w:tc>
          <w:tcPr>
            <w:tcW w:w="7345" w:type="dxa"/>
          </w:tcPr>
          <w:p w14:paraId="6F5D15F9" w14:textId="77777777" w:rsidR="003C1AC8" w:rsidRPr="00C6177A" w:rsidRDefault="003C1AC8" w:rsidP="00AE7E93">
            <w:pPr>
              <w:pStyle w:val="TableText"/>
              <w:jc w:val="both"/>
            </w:pPr>
            <w:r>
              <w:t xml:space="preserve">A </w:t>
            </w:r>
            <w:r w:rsidRPr="00DF5F82">
              <w:t xml:space="preserve">Profile </w:t>
            </w:r>
            <w:r>
              <w:t>SHALL</w:t>
            </w:r>
            <w:r w:rsidRPr="00DF5F82">
              <w:t xml:space="preserve"> be uniquely identified</w:t>
            </w:r>
            <w:r>
              <w:t xml:space="preserve"> by its ICCID</w:t>
            </w:r>
            <w:r w:rsidRPr="00DF5F82">
              <w:t>.</w:t>
            </w:r>
          </w:p>
        </w:tc>
      </w:tr>
      <w:tr w:rsidR="003C1AC8" w:rsidRPr="001B1649" w14:paraId="0BE431B2" w14:textId="77777777" w:rsidTr="00AE7E93">
        <w:tc>
          <w:tcPr>
            <w:tcW w:w="1581" w:type="dxa"/>
          </w:tcPr>
          <w:p w14:paraId="471D5B24" w14:textId="77777777" w:rsidR="003C1AC8" w:rsidRPr="009F3483" w:rsidRDefault="003C1AC8" w:rsidP="00AE7E93">
            <w:pPr>
              <w:pStyle w:val="TableText"/>
              <w:jc w:val="both"/>
              <w:rPr>
                <w:b/>
              </w:rPr>
            </w:pPr>
            <w:r w:rsidRPr="009F3483">
              <w:rPr>
                <w:b/>
              </w:rPr>
              <w:t>PRO4</w:t>
            </w:r>
          </w:p>
        </w:tc>
        <w:tc>
          <w:tcPr>
            <w:tcW w:w="7345" w:type="dxa"/>
          </w:tcPr>
          <w:p w14:paraId="4C3E44DA" w14:textId="77777777" w:rsidR="003C1AC8" w:rsidRPr="00C6177A" w:rsidRDefault="003C1AC8" w:rsidP="00AE7E93">
            <w:pPr>
              <w:pStyle w:val="TableText"/>
              <w:jc w:val="both"/>
            </w:pPr>
            <w:r w:rsidRPr="00776599">
              <w:t>A</w:t>
            </w:r>
            <w:r>
              <w:t>n Enabled</w:t>
            </w:r>
            <w:r w:rsidRPr="00776599">
              <w:t xml:space="preserve"> Profile in combination with a</w:t>
            </w:r>
            <w:r>
              <w:t>n</w:t>
            </w:r>
            <w:r w:rsidRPr="00776599">
              <w:t xml:space="preserve"> eUICC </w:t>
            </w:r>
            <w:r>
              <w:t>SHALL</w:t>
            </w:r>
            <w:r w:rsidRPr="00776599">
              <w:t xml:space="preserve"> be able to carry all logical characteristics of a UICC.</w:t>
            </w:r>
          </w:p>
        </w:tc>
      </w:tr>
      <w:tr w:rsidR="003C1AC8" w:rsidRPr="001B1649" w14:paraId="0965ACE9" w14:textId="77777777" w:rsidTr="00AE7E93">
        <w:tc>
          <w:tcPr>
            <w:tcW w:w="1581" w:type="dxa"/>
          </w:tcPr>
          <w:p w14:paraId="4C532C9D" w14:textId="77777777" w:rsidR="003C1AC8" w:rsidRPr="009F3483" w:rsidRDefault="003C1AC8" w:rsidP="00AE7E93">
            <w:pPr>
              <w:pStyle w:val="TableText"/>
              <w:jc w:val="both"/>
              <w:rPr>
                <w:b/>
              </w:rPr>
            </w:pPr>
            <w:r w:rsidRPr="009F3483">
              <w:rPr>
                <w:b/>
              </w:rPr>
              <w:t>PRO5</w:t>
            </w:r>
          </w:p>
        </w:tc>
        <w:tc>
          <w:tcPr>
            <w:tcW w:w="7345" w:type="dxa"/>
          </w:tcPr>
          <w:p w14:paraId="2DE370A8" w14:textId="4E340BC3" w:rsidR="003C1AC8" w:rsidRPr="00C6177A" w:rsidRDefault="003C1AC8" w:rsidP="00AE7E93">
            <w:pPr>
              <w:pStyle w:val="TableText"/>
              <w:jc w:val="both"/>
            </w:pPr>
            <w:r w:rsidRPr="00776599">
              <w:t xml:space="preserve">Once the Profile is </w:t>
            </w:r>
            <w:r>
              <w:t>e</w:t>
            </w:r>
            <w:r w:rsidRPr="00776599">
              <w:t xml:space="preserve">nabled, all relevant UICC </w:t>
            </w:r>
            <w:r>
              <w:t xml:space="preserve">characteristics or features as described in ETSI 102 </w:t>
            </w:r>
            <w:r w:rsidRPr="00EE197A">
              <w:t xml:space="preserve">221 </w:t>
            </w:r>
            <w:hyperlink w:anchor="ETSI102221" w:history="1">
              <w:r w:rsidRPr="00EE197A">
                <w:t>[2]</w:t>
              </w:r>
            </w:hyperlink>
            <w:r w:rsidRPr="00EE197A">
              <w:t xml:space="preserve"> </w:t>
            </w:r>
            <w:r w:rsidRPr="00EE197A">
              <w:fldChar w:fldCharType="begin"/>
            </w:r>
            <w:r w:rsidRPr="00EE197A">
              <w:instrText xml:space="preserve"> REF ETSI102221 \h  \* MERGEFORMAT </w:instrText>
            </w:r>
            <w:r w:rsidRPr="00EE197A">
              <w:fldChar w:fldCharType="end"/>
            </w:r>
            <w:r w:rsidRPr="00EE197A">
              <w:fldChar w:fldCharType="begin"/>
            </w:r>
            <w:r w:rsidRPr="00EE197A">
              <w:instrText xml:space="preserve"> REF ETSI102221 \h  \* MERGEFORMAT </w:instrText>
            </w:r>
            <w:r w:rsidRPr="00EE197A">
              <w:fldChar w:fldCharType="end"/>
            </w:r>
            <w:r w:rsidRPr="00EE197A">
              <w:t xml:space="preserve">specifications </w:t>
            </w:r>
            <w:r>
              <w:t>SHALL</w:t>
            </w:r>
            <w:r w:rsidRPr="00776599">
              <w:t xml:space="preserve"> apply</w:t>
            </w:r>
            <w:r>
              <w:t>,</w:t>
            </w:r>
            <w:r w:rsidRPr="00776599">
              <w:t xml:space="preserve"> with the exceptions </w:t>
            </w:r>
            <w:r>
              <w:t xml:space="preserve">as </w:t>
            </w:r>
            <w:r w:rsidRPr="00776599">
              <w:t xml:space="preserve">defined </w:t>
            </w:r>
            <w:r>
              <w:t>within this</w:t>
            </w:r>
            <w:r w:rsidRPr="00776599">
              <w:t xml:space="preserve"> specification</w:t>
            </w:r>
            <w:r>
              <w:t>.</w:t>
            </w:r>
          </w:p>
        </w:tc>
      </w:tr>
      <w:tr w:rsidR="003C1AC8" w:rsidRPr="001B1649" w14:paraId="732F5AFC" w14:textId="77777777" w:rsidTr="00AE7E93">
        <w:tc>
          <w:tcPr>
            <w:tcW w:w="1581" w:type="dxa"/>
          </w:tcPr>
          <w:p w14:paraId="1CA70BE3" w14:textId="77777777" w:rsidR="003C1AC8" w:rsidRPr="009F3483" w:rsidRDefault="003C1AC8" w:rsidP="00AE7E93">
            <w:pPr>
              <w:pStyle w:val="TableText"/>
              <w:jc w:val="both"/>
              <w:rPr>
                <w:b/>
              </w:rPr>
            </w:pPr>
            <w:r w:rsidRPr="009F3483">
              <w:rPr>
                <w:b/>
              </w:rPr>
              <w:t>PRO6</w:t>
            </w:r>
          </w:p>
        </w:tc>
        <w:tc>
          <w:tcPr>
            <w:tcW w:w="7345" w:type="dxa"/>
          </w:tcPr>
          <w:p w14:paraId="4F7FC181" w14:textId="77777777" w:rsidR="003C1AC8" w:rsidRDefault="003C1AC8" w:rsidP="00AE7E93">
            <w:pPr>
              <w:pStyle w:val="TableText"/>
              <w:jc w:val="both"/>
            </w:pPr>
            <w:r>
              <w:rPr>
                <w:lang w:val="en-US"/>
              </w:rPr>
              <w:t>It SHALL be possible to delete Profiles only when in a disabled state, with the exception of eUICC Memory Reset, and eUICC Test Memory Reset functions.</w:t>
            </w:r>
          </w:p>
        </w:tc>
      </w:tr>
      <w:tr w:rsidR="003C1AC8" w:rsidRPr="001B1649" w14:paraId="7F6FFF4B" w14:textId="77777777" w:rsidTr="00AE7E93">
        <w:tc>
          <w:tcPr>
            <w:tcW w:w="1581" w:type="dxa"/>
          </w:tcPr>
          <w:p w14:paraId="7AC26FAD" w14:textId="77777777" w:rsidR="003C1AC8" w:rsidRPr="009F3483" w:rsidRDefault="003C1AC8" w:rsidP="00AE7E93">
            <w:pPr>
              <w:pStyle w:val="TableText"/>
              <w:jc w:val="both"/>
              <w:rPr>
                <w:b/>
              </w:rPr>
            </w:pPr>
            <w:r w:rsidRPr="009F3483">
              <w:rPr>
                <w:b/>
              </w:rPr>
              <w:t>PRO7</w:t>
            </w:r>
          </w:p>
        </w:tc>
        <w:tc>
          <w:tcPr>
            <w:tcW w:w="7345" w:type="dxa"/>
          </w:tcPr>
          <w:p w14:paraId="1043430D" w14:textId="77777777" w:rsidR="003C1AC8" w:rsidRPr="006C5A3F" w:rsidRDefault="003C1AC8" w:rsidP="00AE7E93">
            <w:pPr>
              <w:pStyle w:val="TableText"/>
              <w:jc w:val="both"/>
              <w:rPr>
                <w:lang w:val="en-US"/>
              </w:rPr>
            </w:pPr>
            <w:r w:rsidRPr="006C5A3F">
              <w:t xml:space="preserve">Profile Management SHALL be governed by </w:t>
            </w:r>
            <w:r>
              <w:t>p</w:t>
            </w:r>
            <w:r w:rsidRPr="006C5A3F">
              <w:t xml:space="preserve">olicy. </w:t>
            </w:r>
          </w:p>
        </w:tc>
      </w:tr>
      <w:tr w:rsidR="003C1AC8" w:rsidRPr="001B1649" w14:paraId="42948B04" w14:textId="77777777" w:rsidTr="00AE7E93">
        <w:tc>
          <w:tcPr>
            <w:tcW w:w="1581" w:type="dxa"/>
          </w:tcPr>
          <w:p w14:paraId="06A1DB95" w14:textId="77777777" w:rsidR="003C1AC8" w:rsidRPr="009F3483" w:rsidRDefault="003C1AC8" w:rsidP="00AE7E93">
            <w:pPr>
              <w:pStyle w:val="TableText"/>
              <w:jc w:val="both"/>
              <w:rPr>
                <w:b/>
              </w:rPr>
            </w:pPr>
            <w:r>
              <w:rPr>
                <w:b/>
              </w:rPr>
              <w:t>PRO8</w:t>
            </w:r>
          </w:p>
        </w:tc>
        <w:tc>
          <w:tcPr>
            <w:tcW w:w="7345" w:type="dxa"/>
          </w:tcPr>
          <w:p w14:paraId="0A719602" w14:textId="77777777" w:rsidR="003C1AC8" w:rsidRPr="006C5A3F" w:rsidRDefault="003C1AC8" w:rsidP="00AE7E93">
            <w:pPr>
              <w:pStyle w:val="TableText"/>
              <w:jc w:val="both"/>
            </w:pPr>
            <w:r>
              <w:t>A Profile SHALL be either an Operational Profile, a Provisioning Profile or a Test Profile.</w:t>
            </w:r>
          </w:p>
        </w:tc>
      </w:tr>
    </w:tbl>
    <w:bookmarkEnd w:id="255"/>
    <w:bookmarkEnd w:id="256"/>
    <w:bookmarkEnd w:id="257"/>
    <w:p w14:paraId="57A5EC72" w14:textId="77777777" w:rsidR="003C1AC8" w:rsidRDefault="003C1AC8" w:rsidP="003C1AC8">
      <w:pPr>
        <w:pStyle w:val="TableCaption"/>
      </w:pPr>
      <w:r>
        <w:t>: Profile Principles</w:t>
      </w:r>
    </w:p>
    <w:p w14:paraId="136CC302" w14:textId="77777777" w:rsidR="003C1AC8" w:rsidRPr="00DF5F82" w:rsidRDefault="003C1AC8" w:rsidP="003C1AC8">
      <w:pPr>
        <w:keepNext/>
        <w:keepLines/>
        <w:numPr>
          <w:ilvl w:val="0"/>
          <w:numId w:val="1"/>
        </w:numPr>
        <w:tabs>
          <w:tab w:val="clear" w:pos="431"/>
          <w:tab w:val="num" w:pos="573"/>
        </w:tabs>
        <w:spacing w:before="0" w:after="120"/>
        <w:ind w:left="573" w:hanging="573"/>
        <w:jc w:val="left"/>
        <w:outlineLvl w:val="0"/>
        <w:rPr>
          <w:rFonts w:eastAsia="Times New Roman" w:cs="Arial"/>
          <w:b/>
          <w:bCs/>
          <w:sz w:val="28"/>
          <w:szCs w:val="32"/>
          <w:lang w:eastAsia="en-US"/>
        </w:rPr>
      </w:pPr>
      <w:bookmarkStart w:id="262" w:name="_Toc435053961"/>
      <w:bookmarkStart w:id="263" w:name="_Toc438636228"/>
      <w:bookmarkStart w:id="264" w:name="_Toc472934663"/>
      <w:bookmarkStart w:id="265" w:name="_Toc178140600"/>
      <w:r>
        <w:rPr>
          <w:rFonts w:eastAsia="Times New Roman" w:cs="Arial"/>
          <w:b/>
          <w:bCs/>
          <w:sz w:val="28"/>
          <w:szCs w:val="32"/>
          <w:lang w:eastAsia="en-US"/>
        </w:rPr>
        <w:t>Roles</w:t>
      </w:r>
      <w:bookmarkEnd w:id="262"/>
      <w:bookmarkEnd w:id="263"/>
      <w:bookmarkEnd w:id="264"/>
      <w:bookmarkEnd w:id="265"/>
    </w:p>
    <w:p w14:paraId="4E81E54A" w14:textId="77777777" w:rsidR="003C1AC8" w:rsidRDefault="003C1AC8" w:rsidP="003C1AC8">
      <w:pPr>
        <w:keepNext/>
        <w:keepLines/>
        <w:numPr>
          <w:ilvl w:val="1"/>
          <w:numId w:val="1"/>
        </w:numPr>
        <w:tabs>
          <w:tab w:val="num" w:pos="578"/>
          <w:tab w:val="num" w:pos="851"/>
        </w:tabs>
        <w:spacing w:before="240" w:after="120"/>
        <w:ind w:left="851" w:hanging="851"/>
        <w:jc w:val="left"/>
        <w:outlineLvl w:val="1"/>
        <w:rPr>
          <w:rFonts w:eastAsia="Times New Roman" w:cs="Arial"/>
          <w:b/>
          <w:bCs/>
          <w:iCs/>
          <w:sz w:val="24"/>
          <w:szCs w:val="28"/>
          <w:lang w:eastAsia="en-US"/>
        </w:rPr>
      </w:pPr>
      <w:bookmarkStart w:id="266" w:name="_Toc435053962"/>
      <w:bookmarkStart w:id="267" w:name="_Toc438636229"/>
      <w:bookmarkStart w:id="268" w:name="_Toc472934664"/>
      <w:bookmarkStart w:id="269" w:name="_Toc178140601"/>
      <w:r w:rsidRPr="00ED7573">
        <w:rPr>
          <w:rFonts w:eastAsia="Times New Roman" w:cs="Arial"/>
          <w:b/>
          <w:bCs/>
          <w:iCs/>
          <w:sz w:val="24"/>
          <w:szCs w:val="28"/>
          <w:lang w:eastAsia="en-US"/>
        </w:rPr>
        <w:t>eUICC Manufacturer</w:t>
      </w:r>
      <w:bookmarkEnd w:id="266"/>
      <w:bookmarkEnd w:id="267"/>
      <w:bookmarkEnd w:id="268"/>
      <w:bookmarkEnd w:id="269"/>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A1089" w14:paraId="0ABDF5BD" w14:textId="77777777" w:rsidTr="00AE7E93">
        <w:trPr>
          <w:cantSplit/>
          <w:tblHeader/>
        </w:trPr>
        <w:tc>
          <w:tcPr>
            <w:tcW w:w="1555" w:type="dxa"/>
            <w:shd w:val="clear" w:color="auto" w:fill="DE002B"/>
          </w:tcPr>
          <w:p w14:paraId="68461F3F" w14:textId="77777777" w:rsidR="003C1AC8" w:rsidRPr="00B97097" w:rsidRDefault="003C1AC8" w:rsidP="008C6F4A">
            <w:pPr>
              <w:pStyle w:val="TableHeader"/>
              <w:rPr>
                <w:b w:val="0"/>
                <w:color w:val="FFFFFF" w:themeColor="background1"/>
              </w:rPr>
            </w:pPr>
            <w:r w:rsidRPr="00B97097">
              <w:rPr>
                <w:color w:val="FFFFFF" w:themeColor="background1"/>
              </w:rPr>
              <w:t>Role no.</w:t>
            </w:r>
          </w:p>
        </w:tc>
        <w:tc>
          <w:tcPr>
            <w:tcW w:w="7461" w:type="dxa"/>
            <w:shd w:val="clear" w:color="auto" w:fill="DE002B"/>
          </w:tcPr>
          <w:p w14:paraId="6529AC25"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769C695C" w14:textId="77777777" w:rsidTr="00AE7E93">
        <w:tc>
          <w:tcPr>
            <w:tcW w:w="1555" w:type="dxa"/>
          </w:tcPr>
          <w:p w14:paraId="34891586" w14:textId="77777777" w:rsidR="003C1AC8" w:rsidRPr="009F3483" w:rsidRDefault="003C1AC8" w:rsidP="00AE7E93">
            <w:pPr>
              <w:spacing w:before="40" w:after="40" w:line="276" w:lineRule="auto"/>
              <w:rPr>
                <w:b/>
                <w:sz w:val="20"/>
                <w:szCs w:val="22"/>
                <w:lang w:eastAsia="de-DE" w:bidi="ar-SA"/>
              </w:rPr>
            </w:pPr>
            <w:r w:rsidRPr="009F3483">
              <w:rPr>
                <w:b/>
                <w:sz w:val="20"/>
              </w:rPr>
              <w:t>EUM1</w:t>
            </w:r>
          </w:p>
        </w:tc>
        <w:tc>
          <w:tcPr>
            <w:tcW w:w="7461" w:type="dxa"/>
          </w:tcPr>
          <w:p w14:paraId="0A0B828F" w14:textId="77777777" w:rsidR="003C1AC8" w:rsidRPr="002A1089" w:rsidRDefault="003C1AC8" w:rsidP="00AE7E93">
            <w:pPr>
              <w:spacing w:before="40" w:after="40" w:line="276" w:lineRule="auto"/>
              <w:rPr>
                <w:sz w:val="20"/>
                <w:szCs w:val="22"/>
                <w:lang w:eastAsia="de-DE" w:bidi="ar-SA"/>
              </w:rPr>
            </w:pPr>
            <w:r w:rsidRPr="008B0C55">
              <w:rPr>
                <w:color w:val="000000"/>
                <w:sz w:val="20"/>
              </w:rPr>
              <w:t xml:space="preserve">The eUICC Manufacturer is responsible for the initial cryptographic configuration and security architecture of the eUICC. </w:t>
            </w:r>
          </w:p>
        </w:tc>
      </w:tr>
      <w:tr w:rsidR="003C1AC8" w:rsidRPr="002A1089" w14:paraId="2AF17272" w14:textId="77777777" w:rsidTr="00AE7E93">
        <w:tc>
          <w:tcPr>
            <w:tcW w:w="1555" w:type="dxa"/>
          </w:tcPr>
          <w:p w14:paraId="6982DE36" w14:textId="77777777" w:rsidR="003C1AC8" w:rsidRPr="009F3483" w:rsidRDefault="003C1AC8" w:rsidP="00AE7E93">
            <w:pPr>
              <w:spacing w:before="40" w:after="40" w:line="276" w:lineRule="auto"/>
              <w:rPr>
                <w:b/>
                <w:sz w:val="20"/>
                <w:szCs w:val="22"/>
                <w:lang w:eastAsia="de-DE" w:bidi="ar-SA"/>
              </w:rPr>
            </w:pPr>
            <w:r w:rsidRPr="009F3483">
              <w:rPr>
                <w:b/>
                <w:sz w:val="20"/>
              </w:rPr>
              <w:t>EUM2</w:t>
            </w:r>
          </w:p>
        </w:tc>
        <w:tc>
          <w:tcPr>
            <w:tcW w:w="7461" w:type="dxa"/>
          </w:tcPr>
          <w:p w14:paraId="5C93BE1E" w14:textId="77777777" w:rsidR="003C1AC8" w:rsidRPr="002A1089" w:rsidRDefault="003C1AC8" w:rsidP="00AE7E93">
            <w:pPr>
              <w:spacing w:before="40" w:after="40" w:line="276" w:lineRule="auto"/>
              <w:rPr>
                <w:sz w:val="20"/>
                <w:szCs w:val="22"/>
                <w:lang w:eastAsia="de-DE" w:bidi="ar-SA"/>
              </w:rPr>
            </w:pPr>
            <w:r w:rsidRPr="008B0C55">
              <w:rPr>
                <w:color w:val="000000"/>
                <w:sz w:val="20"/>
              </w:rPr>
              <w:t>The eUICCs are delivered by the eUICC Manufacturer (EUM)</w:t>
            </w:r>
            <w:r>
              <w:rPr>
                <w:color w:val="000000"/>
                <w:sz w:val="20"/>
              </w:rPr>
              <w:t>.</w:t>
            </w:r>
          </w:p>
        </w:tc>
      </w:tr>
      <w:tr w:rsidR="003C1AC8" w:rsidRPr="002A1089" w14:paraId="1415229F" w14:textId="77777777" w:rsidTr="00AE7E93">
        <w:tc>
          <w:tcPr>
            <w:tcW w:w="1555" w:type="dxa"/>
          </w:tcPr>
          <w:p w14:paraId="0BC04853" w14:textId="77777777" w:rsidR="003C1AC8" w:rsidRPr="009F3483" w:rsidRDefault="003C1AC8" w:rsidP="00AE7E93">
            <w:pPr>
              <w:spacing w:before="40" w:after="40" w:line="276" w:lineRule="auto"/>
              <w:rPr>
                <w:b/>
                <w:sz w:val="20"/>
                <w:szCs w:val="22"/>
                <w:lang w:eastAsia="de-DE" w:bidi="ar-SA"/>
              </w:rPr>
            </w:pPr>
            <w:r w:rsidRPr="009F3483">
              <w:rPr>
                <w:b/>
                <w:sz w:val="20"/>
              </w:rPr>
              <w:t>EUM3</w:t>
            </w:r>
          </w:p>
        </w:tc>
        <w:tc>
          <w:tcPr>
            <w:tcW w:w="7461" w:type="dxa"/>
          </w:tcPr>
          <w:p w14:paraId="6AA34183" w14:textId="77777777" w:rsidR="003C1AC8" w:rsidRPr="002A1089" w:rsidRDefault="003C1AC8" w:rsidP="00AE7E93">
            <w:pPr>
              <w:spacing w:before="40" w:after="40" w:line="276" w:lineRule="auto"/>
              <w:rPr>
                <w:sz w:val="20"/>
                <w:szCs w:val="22"/>
                <w:lang w:eastAsia="de-DE" w:bidi="ar-SA"/>
              </w:rPr>
            </w:pPr>
            <w:r>
              <w:rPr>
                <w:color w:val="000000"/>
                <w:sz w:val="20"/>
              </w:rPr>
              <w:t>R</w:t>
            </w:r>
            <w:r w:rsidRPr="008B0C55">
              <w:rPr>
                <w:color w:val="000000"/>
                <w:sz w:val="20"/>
              </w:rPr>
              <w:t xml:space="preserve">elevant parts of the eUICC Manufacturer’s products and processes are certified by a GSMA-approved </w:t>
            </w:r>
            <w:r>
              <w:rPr>
                <w:color w:val="000000"/>
                <w:sz w:val="20"/>
              </w:rPr>
              <w:t>c</w:t>
            </w:r>
            <w:r w:rsidRPr="008B0C55">
              <w:rPr>
                <w:color w:val="000000"/>
                <w:sz w:val="20"/>
              </w:rPr>
              <w:t>ertification process.</w:t>
            </w:r>
          </w:p>
        </w:tc>
      </w:tr>
      <w:tr w:rsidR="003C1AC8" w:rsidRPr="002A1089" w14:paraId="71EBE61D" w14:textId="77777777" w:rsidTr="00AE7E93">
        <w:tc>
          <w:tcPr>
            <w:tcW w:w="1555" w:type="dxa"/>
          </w:tcPr>
          <w:p w14:paraId="09DDF40C" w14:textId="77777777" w:rsidR="003C1AC8" w:rsidRPr="009F3483" w:rsidRDefault="003C1AC8" w:rsidP="00AE7E93">
            <w:pPr>
              <w:spacing w:before="40" w:after="40" w:line="276" w:lineRule="auto"/>
              <w:rPr>
                <w:b/>
                <w:sz w:val="20"/>
                <w:szCs w:val="22"/>
                <w:lang w:eastAsia="de-DE" w:bidi="ar-SA"/>
              </w:rPr>
            </w:pPr>
            <w:r w:rsidRPr="009F3483">
              <w:rPr>
                <w:b/>
                <w:color w:val="000000"/>
                <w:sz w:val="20"/>
              </w:rPr>
              <w:t>EUM4</w:t>
            </w:r>
          </w:p>
        </w:tc>
        <w:tc>
          <w:tcPr>
            <w:tcW w:w="7461" w:type="dxa"/>
          </w:tcPr>
          <w:p w14:paraId="22E83260" w14:textId="77777777" w:rsidR="003C1AC8" w:rsidRPr="00DF5F82" w:rsidRDefault="003C1AC8" w:rsidP="00AE7E93">
            <w:pPr>
              <w:spacing w:before="40" w:after="40" w:line="276" w:lineRule="auto"/>
              <w:rPr>
                <w:color w:val="000000"/>
                <w:sz w:val="20"/>
              </w:rPr>
            </w:pPr>
            <w:r>
              <w:rPr>
                <w:color w:val="000000"/>
                <w:sz w:val="20"/>
              </w:rPr>
              <w:t xml:space="preserve">The EUM </w:t>
            </w:r>
            <w:r w:rsidRPr="00DF5F82">
              <w:rPr>
                <w:color w:val="000000"/>
                <w:sz w:val="20"/>
              </w:rPr>
              <w:t>issue</w:t>
            </w:r>
            <w:r>
              <w:rPr>
                <w:color w:val="000000"/>
                <w:sz w:val="20"/>
              </w:rPr>
              <w:t>s</w:t>
            </w:r>
            <w:r w:rsidRPr="00DF5F82">
              <w:rPr>
                <w:color w:val="000000"/>
                <w:sz w:val="20"/>
              </w:rPr>
              <w:t xml:space="preserve"> the eUICC Certificate to allow:</w:t>
            </w:r>
          </w:p>
          <w:p w14:paraId="40E14153" w14:textId="77777777" w:rsidR="003C1AC8" w:rsidRPr="00DF5F82" w:rsidRDefault="003C1AC8" w:rsidP="00AE7E93">
            <w:pPr>
              <w:pStyle w:val="TableBulletText"/>
              <w:jc w:val="both"/>
            </w:pPr>
            <w:r w:rsidRPr="00DF5F82">
              <w:t xml:space="preserve">eUICC authentication and </w:t>
            </w:r>
            <w:r>
              <w:t>proof of c</w:t>
            </w:r>
            <w:r w:rsidRPr="00DF5F82">
              <w:t>ertification to other entities;</w:t>
            </w:r>
          </w:p>
          <w:p w14:paraId="1C93ECB0" w14:textId="77777777" w:rsidR="003C1AC8" w:rsidRPr="00B97097" w:rsidRDefault="003C1AC8" w:rsidP="00AE7E93">
            <w:pPr>
              <w:pStyle w:val="TableBulletText"/>
              <w:jc w:val="both"/>
            </w:pPr>
            <w:r w:rsidRPr="00B97097">
              <w:t>authenticated keyset establishment between a SM-DP+ and an</w:t>
            </w:r>
            <w:r>
              <w:t xml:space="preserve"> </w:t>
            </w:r>
            <w:r w:rsidRPr="00B97097">
              <w:t>eUICC.</w:t>
            </w:r>
          </w:p>
        </w:tc>
      </w:tr>
      <w:tr w:rsidR="003C1AC8" w:rsidRPr="002A1089" w:rsidDel="000C43CF" w14:paraId="1D86E5FC" w14:textId="77777777" w:rsidTr="00AE7E93">
        <w:tc>
          <w:tcPr>
            <w:tcW w:w="1555" w:type="dxa"/>
          </w:tcPr>
          <w:p w14:paraId="01E7DFFF" w14:textId="77777777" w:rsidR="003C1AC8" w:rsidRPr="009F3483" w:rsidDel="000C43CF" w:rsidRDefault="003C1AC8" w:rsidP="00AE7E93">
            <w:pPr>
              <w:spacing w:before="40" w:after="40" w:line="276" w:lineRule="auto"/>
              <w:rPr>
                <w:b/>
                <w:color w:val="000000"/>
                <w:sz w:val="20"/>
              </w:rPr>
            </w:pPr>
            <w:r w:rsidRPr="009F3483">
              <w:rPr>
                <w:b/>
                <w:color w:val="000000"/>
                <w:sz w:val="20"/>
              </w:rPr>
              <w:t>EUM5</w:t>
            </w:r>
          </w:p>
        </w:tc>
        <w:tc>
          <w:tcPr>
            <w:tcW w:w="7461" w:type="dxa"/>
          </w:tcPr>
          <w:p w14:paraId="3788FE0C" w14:textId="3E4566D6" w:rsidR="003C1AC8" w:rsidRPr="002C6F85" w:rsidDel="000C43CF" w:rsidRDefault="003C1AC8" w:rsidP="00AE7E93">
            <w:pPr>
              <w:spacing w:before="40" w:after="40" w:line="276" w:lineRule="auto"/>
              <w:rPr>
                <w:color w:val="000000"/>
                <w:sz w:val="20"/>
              </w:rPr>
            </w:pPr>
            <w:r w:rsidRPr="004667AC">
              <w:rPr>
                <w:sz w:val="20"/>
              </w:rPr>
              <w:t xml:space="preserve">The eUICC Manufacturer </w:t>
            </w:r>
            <w:r>
              <w:rPr>
                <w:sz w:val="20"/>
              </w:rPr>
              <w:t>is</w:t>
            </w:r>
            <w:r w:rsidRPr="004667AC">
              <w:rPr>
                <w:sz w:val="20"/>
              </w:rPr>
              <w:t xml:space="preserve"> responsible for the implementation of any LPA elements that reside in the eUICC and the compliance of the LPA with the requirements in Section </w:t>
            </w:r>
            <w:r w:rsidRPr="004667AC">
              <w:rPr>
                <w:sz w:val="20"/>
              </w:rPr>
              <w:fldChar w:fldCharType="begin"/>
            </w:r>
            <w:r w:rsidRPr="004667AC">
              <w:rPr>
                <w:sz w:val="20"/>
              </w:rPr>
              <w:instrText xml:space="preserve"> REF _Ref443670453 \r \h </w:instrText>
            </w:r>
            <w:r>
              <w:rPr>
                <w:sz w:val="20"/>
              </w:rPr>
              <w:instrText xml:space="preserve"> \* MERGEFORMAT </w:instrText>
            </w:r>
            <w:r w:rsidRPr="004667AC">
              <w:rPr>
                <w:sz w:val="20"/>
              </w:rPr>
            </w:r>
            <w:r w:rsidRPr="004667AC">
              <w:rPr>
                <w:sz w:val="20"/>
              </w:rPr>
              <w:fldChar w:fldCharType="separate"/>
            </w:r>
            <w:r w:rsidR="00E46B0B">
              <w:rPr>
                <w:sz w:val="20"/>
              </w:rPr>
              <w:t>4.11.3</w:t>
            </w:r>
            <w:r w:rsidRPr="004667AC">
              <w:rPr>
                <w:sz w:val="20"/>
              </w:rPr>
              <w:fldChar w:fldCharType="end"/>
            </w:r>
            <w:r w:rsidRPr="004667AC">
              <w:rPr>
                <w:sz w:val="20"/>
              </w:rPr>
              <w:t>.</w:t>
            </w:r>
          </w:p>
        </w:tc>
      </w:tr>
      <w:tr w:rsidR="003C1AC8" w:rsidRPr="002A1089" w:rsidDel="000C43CF" w14:paraId="1113AC34" w14:textId="77777777" w:rsidTr="00AE7E93">
        <w:tc>
          <w:tcPr>
            <w:tcW w:w="1555" w:type="dxa"/>
          </w:tcPr>
          <w:p w14:paraId="5B31B3EF" w14:textId="77777777" w:rsidR="003C1AC8" w:rsidRPr="009F3483" w:rsidRDefault="003C1AC8" w:rsidP="00AE7E93">
            <w:pPr>
              <w:spacing w:before="40" w:after="40" w:line="276" w:lineRule="auto"/>
              <w:rPr>
                <w:b/>
                <w:color w:val="000000"/>
                <w:sz w:val="20"/>
              </w:rPr>
            </w:pPr>
            <w:r>
              <w:rPr>
                <w:b/>
                <w:color w:val="000000"/>
                <w:sz w:val="20"/>
              </w:rPr>
              <w:lastRenderedPageBreak/>
              <w:t>EUM6</w:t>
            </w:r>
          </w:p>
        </w:tc>
        <w:tc>
          <w:tcPr>
            <w:tcW w:w="7461" w:type="dxa"/>
          </w:tcPr>
          <w:p w14:paraId="1CD0CB4B" w14:textId="77777777" w:rsidR="003C1AC8" w:rsidRPr="004667AC" w:rsidRDefault="003C1AC8" w:rsidP="00AE7E93">
            <w:pPr>
              <w:spacing w:before="40" w:after="40" w:line="276" w:lineRule="auto"/>
              <w:rPr>
                <w:sz w:val="20"/>
              </w:rPr>
            </w:pPr>
            <w:r>
              <w:rPr>
                <w:sz w:val="20"/>
              </w:rPr>
              <w:t>Field-Test eUICCs SHALL be tracked by the EUM.</w:t>
            </w:r>
          </w:p>
        </w:tc>
      </w:tr>
    </w:tbl>
    <w:p w14:paraId="3AC203F5" w14:textId="77777777" w:rsidR="003C1AC8" w:rsidRDefault="003C1AC8" w:rsidP="003C1AC8">
      <w:pPr>
        <w:pStyle w:val="TableCaption"/>
        <w:rPr>
          <w:lang w:eastAsia="en-US"/>
        </w:rPr>
      </w:pPr>
      <w:r>
        <w:t>: eUICC Manufacturer Role</w:t>
      </w:r>
    </w:p>
    <w:p w14:paraId="401EA944" w14:textId="77777777" w:rsidR="003C1AC8" w:rsidRPr="004108BB" w:rsidRDefault="003C1AC8" w:rsidP="003C1AC8">
      <w:pPr>
        <w:keepNext/>
        <w:keepLines/>
        <w:numPr>
          <w:ilvl w:val="1"/>
          <w:numId w:val="1"/>
        </w:numPr>
        <w:tabs>
          <w:tab w:val="num" w:pos="578"/>
          <w:tab w:val="num" w:pos="851"/>
        </w:tabs>
        <w:spacing w:before="240" w:after="120"/>
        <w:ind w:left="851" w:hanging="851"/>
        <w:jc w:val="left"/>
        <w:outlineLvl w:val="1"/>
        <w:rPr>
          <w:rFonts w:eastAsia="Times New Roman" w:cs="Arial"/>
          <w:b/>
          <w:bCs/>
          <w:iCs/>
          <w:sz w:val="24"/>
          <w:szCs w:val="28"/>
          <w:lang w:eastAsia="en-US"/>
        </w:rPr>
      </w:pPr>
      <w:bookmarkStart w:id="270" w:name="_Toc435053963"/>
      <w:bookmarkStart w:id="271" w:name="_Toc438636230"/>
      <w:bookmarkStart w:id="272" w:name="_Toc472934665"/>
      <w:bookmarkStart w:id="273" w:name="_Toc178140602"/>
      <w:r w:rsidRPr="004108BB">
        <w:rPr>
          <w:rFonts w:eastAsia="Times New Roman" w:cs="Arial"/>
          <w:b/>
          <w:bCs/>
          <w:iCs/>
          <w:sz w:val="24"/>
          <w:szCs w:val="28"/>
          <w:lang w:eastAsia="en-US"/>
        </w:rPr>
        <w:t>Device Manufacturer</w:t>
      </w:r>
      <w:bookmarkEnd w:id="270"/>
      <w:bookmarkEnd w:id="271"/>
      <w:bookmarkEnd w:id="272"/>
      <w:bookmarkEnd w:id="273"/>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A1089" w14:paraId="3F9936AC" w14:textId="77777777" w:rsidTr="00AE7E93">
        <w:trPr>
          <w:cantSplit/>
          <w:tblHeader/>
        </w:trPr>
        <w:tc>
          <w:tcPr>
            <w:tcW w:w="1555" w:type="dxa"/>
            <w:shd w:val="clear" w:color="auto" w:fill="DE002B"/>
          </w:tcPr>
          <w:p w14:paraId="735078AE" w14:textId="77777777" w:rsidR="003C1AC8" w:rsidRPr="00B97097" w:rsidRDefault="003C1AC8" w:rsidP="008C6F4A">
            <w:pPr>
              <w:pStyle w:val="TableHeader"/>
              <w:rPr>
                <w:b w:val="0"/>
                <w:color w:val="FFFFFF" w:themeColor="background1"/>
              </w:rPr>
            </w:pPr>
            <w:r w:rsidRPr="00B97097">
              <w:rPr>
                <w:color w:val="FFFFFF" w:themeColor="background1"/>
              </w:rPr>
              <w:t>Role no.</w:t>
            </w:r>
          </w:p>
        </w:tc>
        <w:tc>
          <w:tcPr>
            <w:tcW w:w="7461" w:type="dxa"/>
            <w:shd w:val="clear" w:color="auto" w:fill="DE002B"/>
          </w:tcPr>
          <w:p w14:paraId="7132A963"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3B399951" w14:textId="77777777" w:rsidTr="00AE7E93">
        <w:tc>
          <w:tcPr>
            <w:tcW w:w="1555" w:type="dxa"/>
            <w:vAlign w:val="center"/>
          </w:tcPr>
          <w:p w14:paraId="73D33A20" w14:textId="77777777" w:rsidR="003C1AC8" w:rsidRPr="009F3483" w:rsidRDefault="003C1AC8" w:rsidP="00AE7E93">
            <w:pPr>
              <w:spacing w:before="40" w:after="40" w:line="276" w:lineRule="auto"/>
              <w:jc w:val="left"/>
              <w:rPr>
                <w:b/>
                <w:sz w:val="20"/>
                <w:szCs w:val="22"/>
                <w:lang w:eastAsia="de-DE" w:bidi="ar-SA"/>
              </w:rPr>
            </w:pPr>
            <w:r w:rsidRPr="009F3483">
              <w:rPr>
                <w:b/>
                <w:sz w:val="20"/>
              </w:rPr>
              <w:t>DM1</w:t>
            </w:r>
          </w:p>
        </w:tc>
        <w:tc>
          <w:tcPr>
            <w:tcW w:w="7461" w:type="dxa"/>
          </w:tcPr>
          <w:p w14:paraId="0969CF12" w14:textId="5CA0C326" w:rsidR="003C1AC8" w:rsidRPr="002A1089" w:rsidRDefault="003C1AC8" w:rsidP="00AE7E93">
            <w:pPr>
              <w:spacing w:before="40" w:after="40" w:line="276" w:lineRule="auto"/>
              <w:rPr>
                <w:sz w:val="20"/>
                <w:szCs w:val="22"/>
                <w:lang w:eastAsia="de-DE" w:bidi="ar-SA"/>
              </w:rPr>
            </w:pPr>
            <w:r w:rsidRPr="00B97097">
              <w:rPr>
                <w:sz w:val="20"/>
              </w:rPr>
              <w:t xml:space="preserve">The Device Manufacturer </w:t>
            </w:r>
            <w:r>
              <w:rPr>
                <w:sz w:val="20"/>
              </w:rPr>
              <w:t>is</w:t>
            </w:r>
            <w:r w:rsidRPr="00B97097">
              <w:rPr>
                <w:sz w:val="20"/>
              </w:rPr>
              <w:t xml:space="preserve"> responsible for the implementation</w:t>
            </w:r>
            <w:r>
              <w:rPr>
                <w:sz w:val="20"/>
              </w:rPr>
              <w:t xml:space="preserve"> of</w:t>
            </w:r>
            <w:r w:rsidRPr="00B97097">
              <w:rPr>
                <w:sz w:val="20"/>
              </w:rPr>
              <w:t xml:space="preserve"> any LPA elements that reside on the Device</w:t>
            </w:r>
            <w:r>
              <w:rPr>
                <w:sz w:val="20"/>
              </w:rPr>
              <w:t xml:space="preserve"> and the compliance of the LPA with the requirements in Section </w:t>
            </w:r>
            <w:r>
              <w:rPr>
                <w:sz w:val="20"/>
              </w:rPr>
              <w:fldChar w:fldCharType="begin"/>
            </w:r>
            <w:r>
              <w:rPr>
                <w:sz w:val="20"/>
              </w:rPr>
              <w:instrText xml:space="preserve"> REF _Ref488673700 \r \h </w:instrText>
            </w:r>
            <w:r w:rsidR="00AE7E93">
              <w:rPr>
                <w:sz w:val="20"/>
              </w:rPr>
              <w:instrText xml:space="preserve"> \* MERGEFORMAT </w:instrText>
            </w:r>
            <w:r>
              <w:rPr>
                <w:sz w:val="20"/>
              </w:rPr>
            </w:r>
            <w:r>
              <w:rPr>
                <w:sz w:val="20"/>
              </w:rPr>
              <w:fldChar w:fldCharType="separate"/>
            </w:r>
            <w:r w:rsidR="00E46B0B">
              <w:rPr>
                <w:sz w:val="20"/>
              </w:rPr>
              <w:t>4.11</w:t>
            </w:r>
            <w:r>
              <w:rPr>
                <w:sz w:val="20"/>
              </w:rPr>
              <w:fldChar w:fldCharType="end"/>
            </w:r>
            <w:r>
              <w:rPr>
                <w:sz w:val="20"/>
              </w:rPr>
              <w:t>.</w:t>
            </w:r>
          </w:p>
        </w:tc>
      </w:tr>
      <w:tr w:rsidR="003C1AC8" w:rsidRPr="002A1089" w14:paraId="5955997D" w14:textId="77777777" w:rsidTr="00AE7E93">
        <w:tc>
          <w:tcPr>
            <w:tcW w:w="1555" w:type="dxa"/>
            <w:vAlign w:val="center"/>
          </w:tcPr>
          <w:p w14:paraId="2BBB7F9C" w14:textId="77777777" w:rsidR="003C1AC8" w:rsidRPr="009F3483" w:rsidRDefault="003C1AC8" w:rsidP="00AE7E93">
            <w:pPr>
              <w:spacing w:before="40" w:after="40" w:line="276" w:lineRule="auto"/>
              <w:jc w:val="left"/>
              <w:rPr>
                <w:b/>
                <w:sz w:val="20"/>
              </w:rPr>
            </w:pPr>
            <w:r w:rsidRPr="009F3483">
              <w:rPr>
                <w:b/>
                <w:sz w:val="20"/>
              </w:rPr>
              <w:t>DM2</w:t>
            </w:r>
          </w:p>
        </w:tc>
        <w:tc>
          <w:tcPr>
            <w:tcW w:w="7461" w:type="dxa"/>
            <w:vAlign w:val="center"/>
          </w:tcPr>
          <w:p w14:paraId="531B4C94" w14:textId="77777777" w:rsidR="003C1AC8" w:rsidRPr="00B97097" w:rsidRDefault="003C1AC8" w:rsidP="00AE7E93">
            <w:pPr>
              <w:spacing w:before="40" w:after="40" w:line="276" w:lineRule="auto"/>
              <w:jc w:val="left"/>
              <w:rPr>
                <w:sz w:val="20"/>
              </w:rPr>
            </w:pPr>
            <w:r w:rsidRPr="00C93B5F">
              <w:rPr>
                <w:sz w:val="20"/>
              </w:rPr>
              <w:t xml:space="preserve">The Device Manufacturer </w:t>
            </w:r>
            <w:r>
              <w:rPr>
                <w:sz w:val="20"/>
              </w:rPr>
              <w:t>is</w:t>
            </w:r>
            <w:r w:rsidRPr="00C93B5F">
              <w:rPr>
                <w:sz w:val="20"/>
              </w:rPr>
              <w:t xml:space="preserve"> responsible for the implementation of any application that resides on the Primary Device allowing </w:t>
            </w:r>
            <w:r>
              <w:rPr>
                <w:sz w:val="20"/>
              </w:rPr>
              <w:t xml:space="preserve">Local </w:t>
            </w:r>
            <w:r w:rsidRPr="00C93B5F">
              <w:rPr>
                <w:sz w:val="20"/>
              </w:rPr>
              <w:t>User Interface access to the Companion Device.</w:t>
            </w:r>
          </w:p>
        </w:tc>
      </w:tr>
    </w:tbl>
    <w:p w14:paraId="43EE3471" w14:textId="77777777" w:rsidR="003C1AC8" w:rsidRDefault="003C1AC8" w:rsidP="003C1AC8">
      <w:pPr>
        <w:pStyle w:val="TableCaption"/>
      </w:pPr>
      <w:r>
        <w:t>: Device Manufacturer Role</w:t>
      </w:r>
    </w:p>
    <w:p w14:paraId="245E9956" w14:textId="77777777" w:rsidR="003C1AC8" w:rsidRDefault="003C1AC8" w:rsidP="003C1AC8">
      <w:pPr>
        <w:keepNext/>
        <w:keepLines/>
        <w:numPr>
          <w:ilvl w:val="1"/>
          <w:numId w:val="1"/>
        </w:numPr>
        <w:tabs>
          <w:tab w:val="num" w:pos="578"/>
          <w:tab w:val="num" w:pos="851"/>
        </w:tabs>
        <w:spacing w:before="0" w:after="120"/>
        <w:ind w:left="851" w:hanging="851"/>
        <w:jc w:val="left"/>
        <w:outlineLvl w:val="1"/>
        <w:rPr>
          <w:rFonts w:eastAsia="Times New Roman" w:cs="Arial"/>
          <w:b/>
          <w:bCs/>
          <w:iCs/>
          <w:sz w:val="24"/>
          <w:szCs w:val="28"/>
          <w:lang w:eastAsia="en-US"/>
        </w:rPr>
      </w:pPr>
      <w:bookmarkStart w:id="274" w:name="_Toc435053964"/>
      <w:bookmarkStart w:id="275" w:name="_Toc438636231"/>
      <w:bookmarkStart w:id="276" w:name="_Toc472934666"/>
      <w:bookmarkStart w:id="277" w:name="_Toc178140603"/>
      <w:r w:rsidRPr="00ED7573">
        <w:rPr>
          <w:rFonts w:eastAsia="Times New Roman" w:cs="Arial"/>
          <w:b/>
          <w:bCs/>
          <w:iCs/>
          <w:sz w:val="24"/>
          <w:szCs w:val="28"/>
          <w:lang w:eastAsia="en-US"/>
        </w:rPr>
        <w:t>Operator and Service Provider</w:t>
      </w:r>
      <w:bookmarkEnd w:id="274"/>
      <w:bookmarkEnd w:id="275"/>
      <w:bookmarkEnd w:id="276"/>
      <w:bookmarkEnd w:id="277"/>
    </w:p>
    <w:p w14:paraId="5C2D3A41" w14:textId="77777777" w:rsidR="003C1AC8" w:rsidRDefault="003C1AC8" w:rsidP="00AE7E93">
      <w:pPr>
        <w:spacing w:before="0" w:after="200" w:line="276" w:lineRule="auto"/>
        <w:rPr>
          <w:lang w:eastAsia="en-US"/>
        </w:rPr>
      </w:pPr>
      <w:r>
        <w:rPr>
          <w:lang w:eastAsia="en-US"/>
        </w:rPr>
        <w:t>This section describes the characteristics of the Operator and Service Provider roles relevant to this architecture and its operation. Other characteristics exist but are considered out of scope.</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838"/>
        <w:gridCol w:w="7178"/>
      </w:tblGrid>
      <w:tr w:rsidR="003C1AC8" w:rsidRPr="002A1089" w14:paraId="15B39D89" w14:textId="77777777" w:rsidTr="008C6F4A">
        <w:trPr>
          <w:cantSplit/>
          <w:tblHeader/>
        </w:trPr>
        <w:tc>
          <w:tcPr>
            <w:tcW w:w="1838" w:type="dxa"/>
            <w:shd w:val="clear" w:color="auto" w:fill="DE002B"/>
          </w:tcPr>
          <w:p w14:paraId="4E20AA6D" w14:textId="77777777" w:rsidR="003C1AC8" w:rsidRPr="00B97097" w:rsidRDefault="003C1AC8" w:rsidP="008C6F4A">
            <w:pPr>
              <w:pStyle w:val="TableHeader"/>
              <w:rPr>
                <w:b w:val="0"/>
                <w:color w:val="FFFFFF" w:themeColor="background1"/>
              </w:rPr>
            </w:pPr>
            <w:r w:rsidRPr="00B97097">
              <w:rPr>
                <w:color w:val="FFFFFF" w:themeColor="background1"/>
              </w:rPr>
              <w:t>Role no.</w:t>
            </w:r>
          </w:p>
        </w:tc>
        <w:tc>
          <w:tcPr>
            <w:tcW w:w="7178" w:type="dxa"/>
            <w:shd w:val="clear" w:color="auto" w:fill="DE002B"/>
          </w:tcPr>
          <w:p w14:paraId="5636F721"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7C136B2D" w14:textId="77777777" w:rsidTr="00AE7E93">
        <w:tc>
          <w:tcPr>
            <w:tcW w:w="1838" w:type="dxa"/>
          </w:tcPr>
          <w:p w14:paraId="26AF3D81" w14:textId="77777777" w:rsidR="003C1AC8" w:rsidRPr="009F3483" w:rsidRDefault="003C1AC8" w:rsidP="00AE7E93">
            <w:pPr>
              <w:spacing w:before="40" w:after="40" w:line="276" w:lineRule="auto"/>
              <w:rPr>
                <w:b/>
                <w:sz w:val="20"/>
                <w:szCs w:val="22"/>
                <w:lang w:eastAsia="de-DE" w:bidi="ar-SA"/>
              </w:rPr>
            </w:pPr>
            <w:r w:rsidRPr="009F3483">
              <w:rPr>
                <w:b/>
                <w:sz w:val="20"/>
              </w:rPr>
              <w:t>OPE1</w:t>
            </w:r>
          </w:p>
        </w:tc>
        <w:tc>
          <w:tcPr>
            <w:tcW w:w="7178" w:type="dxa"/>
          </w:tcPr>
          <w:p w14:paraId="2BD74233" w14:textId="77777777" w:rsidR="003C1AC8" w:rsidRPr="002A1089" w:rsidRDefault="003C1AC8" w:rsidP="00AE7E93">
            <w:pPr>
              <w:spacing w:before="40" w:after="40" w:line="276" w:lineRule="auto"/>
              <w:rPr>
                <w:sz w:val="20"/>
                <w:szCs w:val="22"/>
                <w:lang w:eastAsia="de-DE" w:bidi="ar-SA"/>
              </w:rPr>
            </w:pPr>
            <w:r w:rsidRPr="002D0E59">
              <w:rPr>
                <w:sz w:val="20"/>
              </w:rPr>
              <w:t xml:space="preserve">The Operator </w:t>
            </w:r>
            <w:r>
              <w:rPr>
                <w:sz w:val="20"/>
              </w:rPr>
              <w:t>has</w:t>
            </w:r>
            <w:r w:rsidRPr="002D0E59">
              <w:rPr>
                <w:sz w:val="20"/>
              </w:rPr>
              <w:t xml:space="preserve"> access to a SM-DP+</w:t>
            </w:r>
            <w:r>
              <w:rPr>
                <w:sz w:val="20"/>
              </w:rPr>
              <w:t xml:space="preserve"> via the ES2+ interface</w:t>
            </w:r>
            <w:r w:rsidRPr="002D0E59">
              <w:rPr>
                <w:sz w:val="20"/>
              </w:rPr>
              <w:t>.</w:t>
            </w:r>
          </w:p>
        </w:tc>
      </w:tr>
      <w:tr w:rsidR="003C1AC8" w:rsidRPr="002A1089" w14:paraId="51A0A17D" w14:textId="77777777" w:rsidTr="00AE7E93">
        <w:tc>
          <w:tcPr>
            <w:tcW w:w="1838" w:type="dxa"/>
          </w:tcPr>
          <w:p w14:paraId="10039696" w14:textId="77777777" w:rsidR="003C1AC8" w:rsidRPr="009F3483" w:rsidRDefault="003C1AC8" w:rsidP="00AE7E93">
            <w:pPr>
              <w:spacing w:before="40" w:after="40" w:line="276" w:lineRule="auto"/>
              <w:rPr>
                <w:b/>
                <w:sz w:val="20"/>
                <w:szCs w:val="22"/>
                <w:lang w:eastAsia="de-DE" w:bidi="ar-SA"/>
              </w:rPr>
            </w:pPr>
            <w:r w:rsidRPr="009F3483">
              <w:rPr>
                <w:b/>
                <w:sz w:val="20"/>
              </w:rPr>
              <w:t>OPE2</w:t>
            </w:r>
          </w:p>
        </w:tc>
        <w:tc>
          <w:tcPr>
            <w:tcW w:w="7178" w:type="dxa"/>
          </w:tcPr>
          <w:p w14:paraId="74B4A812" w14:textId="77777777" w:rsidR="003C1AC8" w:rsidRPr="002A1089" w:rsidRDefault="003C1AC8" w:rsidP="00AE7E93">
            <w:pPr>
              <w:spacing w:before="40" w:after="40" w:line="276" w:lineRule="auto"/>
              <w:rPr>
                <w:sz w:val="20"/>
                <w:szCs w:val="22"/>
                <w:lang w:eastAsia="de-DE" w:bidi="ar-SA"/>
              </w:rPr>
            </w:pPr>
            <w:r w:rsidRPr="002D0E59">
              <w:rPr>
                <w:sz w:val="20"/>
              </w:rPr>
              <w:t xml:space="preserve">In the event that a </w:t>
            </w:r>
            <w:r>
              <w:rPr>
                <w:sz w:val="20"/>
              </w:rPr>
              <w:t>Subscriber</w:t>
            </w:r>
            <w:r w:rsidRPr="002D0E59">
              <w:rPr>
                <w:sz w:val="20"/>
              </w:rPr>
              <w:t xml:space="preserve"> has selected a Service Provider, that Service Provider</w:t>
            </w:r>
            <w:r>
              <w:rPr>
                <w:sz w:val="20"/>
              </w:rPr>
              <w:t xml:space="preserve"> will</w:t>
            </w:r>
            <w:r w:rsidRPr="002D0E59">
              <w:rPr>
                <w:sz w:val="20"/>
              </w:rPr>
              <w:t xml:space="preserve"> initiate the provisioning of a Profile</w:t>
            </w:r>
            <w:r>
              <w:rPr>
                <w:sz w:val="20"/>
              </w:rPr>
              <w:t xml:space="preserve"> Package.</w:t>
            </w:r>
            <w:r w:rsidRPr="00BA7D17">
              <w:rPr>
                <w:sz w:val="20"/>
              </w:rPr>
              <w:t xml:space="preserve"> </w:t>
            </w:r>
          </w:p>
        </w:tc>
      </w:tr>
      <w:tr w:rsidR="003C1AC8" w:rsidRPr="002A1089" w14:paraId="57E690C2" w14:textId="77777777" w:rsidTr="00AE7E93">
        <w:tc>
          <w:tcPr>
            <w:tcW w:w="1838" w:type="dxa"/>
          </w:tcPr>
          <w:p w14:paraId="1A60286E" w14:textId="77777777" w:rsidR="003C1AC8" w:rsidRPr="009F3483" w:rsidRDefault="003C1AC8" w:rsidP="00AE7E93">
            <w:pPr>
              <w:spacing w:before="40" w:after="40" w:line="276" w:lineRule="auto"/>
              <w:rPr>
                <w:b/>
                <w:sz w:val="20"/>
                <w:szCs w:val="22"/>
                <w:lang w:eastAsia="de-DE" w:bidi="ar-SA"/>
              </w:rPr>
            </w:pPr>
            <w:r w:rsidRPr="009F3483">
              <w:rPr>
                <w:b/>
                <w:sz w:val="20"/>
              </w:rPr>
              <w:t>OPE3</w:t>
            </w:r>
          </w:p>
        </w:tc>
        <w:tc>
          <w:tcPr>
            <w:tcW w:w="7178" w:type="dxa"/>
          </w:tcPr>
          <w:p w14:paraId="75FBCCA3" w14:textId="77777777" w:rsidR="003C1AC8" w:rsidRPr="002A1089" w:rsidRDefault="003C1AC8" w:rsidP="00AE7E93">
            <w:pPr>
              <w:spacing w:before="40" w:after="40" w:line="276" w:lineRule="auto"/>
              <w:rPr>
                <w:sz w:val="20"/>
                <w:szCs w:val="22"/>
                <w:lang w:eastAsia="de-DE" w:bidi="ar-SA"/>
              </w:rPr>
            </w:pPr>
            <w:r w:rsidRPr="002D0E59">
              <w:rPr>
                <w:sz w:val="20"/>
              </w:rPr>
              <w:t xml:space="preserve">The Operator, potentially on behalf of the Service Provider, specifies the Profile characteristics and any features and applications analogous to </w:t>
            </w:r>
            <w:r>
              <w:rPr>
                <w:sz w:val="20"/>
              </w:rPr>
              <w:t>removable</w:t>
            </w:r>
            <w:r w:rsidRPr="002D0E59">
              <w:rPr>
                <w:sz w:val="20"/>
              </w:rPr>
              <w:t xml:space="preserve"> UICCs.</w:t>
            </w:r>
          </w:p>
        </w:tc>
      </w:tr>
      <w:tr w:rsidR="003C1AC8" w:rsidRPr="002A1089" w14:paraId="21B7A074" w14:textId="77777777" w:rsidTr="00AE7E93">
        <w:tc>
          <w:tcPr>
            <w:tcW w:w="1838" w:type="dxa"/>
          </w:tcPr>
          <w:p w14:paraId="434C52F2" w14:textId="77777777" w:rsidR="003C1AC8" w:rsidRPr="009F3483" w:rsidRDefault="003C1AC8" w:rsidP="00AE7E93">
            <w:pPr>
              <w:spacing w:before="40" w:after="40" w:line="276" w:lineRule="auto"/>
              <w:rPr>
                <w:b/>
                <w:sz w:val="20"/>
                <w:szCs w:val="22"/>
                <w:lang w:eastAsia="de-DE" w:bidi="ar-SA"/>
              </w:rPr>
            </w:pPr>
            <w:r w:rsidRPr="009F3483">
              <w:rPr>
                <w:b/>
                <w:sz w:val="20"/>
              </w:rPr>
              <w:t>OPE4</w:t>
            </w:r>
          </w:p>
        </w:tc>
        <w:tc>
          <w:tcPr>
            <w:tcW w:w="7178" w:type="dxa"/>
          </w:tcPr>
          <w:p w14:paraId="6216DA0A" w14:textId="77777777" w:rsidR="003C1AC8" w:rsidRPr="002A1089" w:rsidRDefault="003C1AC8" w:rsidP="00AE7E93">
            <w:pPr>
              <w:spacing w:before="40" w:after="40" w:line="276" w:lineRule="auto"/>
              <w:rPr>
                <w:sz w:val="20"/>
                <w:szCs w:val="22"/>
                <w:lang w:eastAsia="de-DE" w:bidi="ar-SA"/>
              </w:rPr>
            </w:pPr>
            <w:r>
              <w:rPr>
                <w:bCs/>
                <w:sz w:val="20"/>
              </w:rPr>
              <w:t xml:space="preserve">The </w:t>
            </w:r>
            <w:r w:rsidRPr="00B97097">
              <w:rPr>
                <w:bCs/>
                <w:sz w:val="20"/>
              </w:rPr>
              <w:t xml:space="preserve">Operator </w:t>
            </w:r>
            <w:r>
              <w:rPr>
                <w:bCs/>
                <w:sz w:val="20"/>
              </w:rPr>
              <w:t>is</w:t>
            </w:r>
            <w:r w:rsidRPr="00B97097">
              <w:rPr>
                <w:bCs/>
                <w:sz w:val="20"/>
              </w:rPr>
              <w:t xml:space="preserve"> able to use an OTA Platform to manage the content of </w:t>
            </w:r>
            <w:r>
              <w:rPr>
                <w:bCs/>
                <w:sz w:val="20"/>
              </w:rPr>
              <w:t>its</w:t>
            </w:r>
            <w:r w:rsidRPr="00B97097">
              <w:rPr>
                <w:bCs/>
                <w:sz w:val="20"/>
              </w:rPr>
              <w:t xml:space="preserve"> </w:t>
            </w:r>
            <w:r>
              <w:rPr>
                <w:bCs/>
                <w:sz w:val="20"/>
              </w:rPr>
              <w:t>E</w:t>
            </w:r>
            <w:r w:rsidRPr="00B97097">
              <w:rPr>
                <w:bCs/>
                <w:sz w:val="20"/>
              </w:rPr>
              <w:t>nabled Profile in the eUICC (RAM, RFM)</w:t>
            </w:r>
            <w:r>
              <w:rPr>
                <w:bCs/>
                <w:sz w:val="20"/>
              </w:rPr>
              <w:t>.</w:t>
            </w:r>
          </w:p>
        </w:tc>
      </w:tr>
    </w:tbl>
    <w:p w14:paraId="1C934E6C" w14:textId="77777777" w:rsidR="003C1AC8" w:rsidRPr="00080C7A" w:rsidRDefault="003C1AC8" w:rsidP="003C1AC8">
      <w:pPr>
        <w:pStyle w:val="TableCaption"/>
        <w:spacing w:after="120"/>
        <w:ind w:left="357" w:hanging="357"/>
        <w:rPr>
          <w:lang w:eastAsia="en-US"/>
        </w:rPr>
      </w:pPr>
      <w:r>
        <w:t>: Operator Role</w:t>
      </w:r>
    </w:p>
    <w:p w14:paraId="5A343543" w14:textId="77777777" w:rsidR="003C1AC8" w:rsidRDefault="003C1AC8" w:rsidP="003C1AC8">
      <w:pPr>
        <w:keepNext/>
        <w:keepLines/>
        <w:numPr>
          <w:ilvl w:val="1"/>
          <w:numId w:val="1"/>
        </w:numPr>
        <w:tabs>
          <w:tab w:val="num" w:pos="578"/>
          <w:tab w:val="num" w:pos="851"/>
        </w:tabs>
        <w:spacing w:before="0" w:after="120"/>
        <w:ind w:left="851" w:hanging="851"/>
        <w:jc w:val="left"/>
        <w:outlineLvl w:val="1"/>
        <w:rPr>
          <w:rFonts w:eastAsia="Times New Roman" w:cs="Arial"/>
          <w:b/>
          <w:bCs/>
          <w:iCs/>
          <w:sz w:val="24"/>
          <w:szCs w:val="28"/>
          <w:lang w:eastAsia="en-US"/>
        </w:rPr>
      </w:pPr>
      <w:bookmarkStart w:id="278" w:name="_Toc435053965"/>
      <w:bookmarkStart w:id="279" w:name="_Toc438636232"/>
      <w:bookmarkStart w:id="280" w:name="_Toc472934667"/>
      <w:bookmarkStart w:id="281" w:name="_Toc178140604"/>
      <w:r>
        <w:rPr>
          <w:rFonts w:eastAsia="Times New Roman" w:cs="Arial"/>
          <w:b/>
          <w:bCs/>
          <w:iCs/>
          <w:sz w:val="24"/>
          <w:szCs w:val="28"/>
          <w:lang w:eastAsia="en-US"/>
        </w:rPr>
        <w:t>Subscriber</w:t>
      </w:r>
      <w:r w:rsidRPr="00ED7573">
        <w:rPr>
          <w:rFonts w:eastAsia="Times New Roman" w:cs="Arial"/>
          <w:b/>
          <w:bCs/>
          <w:iCs/>
          <w:sz w:val="24"/>
          <w:szCs w:val="28"/>
          <w:lang w:eastAsia="en-US"/>
        </w:rPr>
        <w:t xml:space="preserve"> and End User</w:t>
      </w:r>
      <w:bookmarkEnd w:id="278"/>
      <w:bookmarkEnd w:id="279"/>
      <w:bookmarkEnd w:id="280"/>
      <w:bookmarkEnd w:id="281"/>
      <w:r>
        <w:rPr>
          <w:rFonts w:eastAsia="Times New Roman" w:cs="Arial"/>
          <w:b/>
          <w:bCs/>
          <w:iCs/>
          <w:sz w:val="24"/>
          <w:szCs w:val="28"/>
          <w:lang w:eastAsia="en-US"/>
        </w:rPr>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838"/>
        <w:gridCol w:w="7178"/>
      </w:tblGrid>
      <w:tr w:rsidR="003C1AC8" w:rsidRPr="002A1089" w14:paraId="13CC1DD5" w14:textId="77777777" w:rsidTr="008C6F4A">
        <w:trPr>
          <w:cantSplit/>
          <w:tblHeader/>
        </w:trPr>
        <w:tc>
          <w:tcPr>
            <w:tcW w:w="1838" w:type="dxa"/>
            <w:shd w:val="clear" w:color="auto" w:fill="DE002B"/>
          </w:tcPr>
          <w:p w14:paraId="1FEC35BE" w14:textId="77777777" w:rsidR="003C1AC8" w:rsidRPr="00B97097" w:rsidRDefault="003C1AC8" w:rsidP="008C6F4A">
            <w:pPr>
              <w:pStyle w:val="TableHeader"/>
              <w:rPr>
                <w:b w:val="0"/>
                <w:color w:val="FFFFFF" w:themeColor="background1"/>
              </w:rPr>
            </w:pPr>
            <w:r w:rsidRPr="00B97097">
              <w:rPr>
                <w:color w:val="FFFFFF" w:themeColor="background1"/>
              </w:rPr>
              <w:t>Role no.</w:t>
            </w:r>
          </w:p>
        </w:tc>
        <w:tc>
          <w:tcPr>
            <w:tcW w:w="7178" w:type="dxa"/>
            <w:shd w:val="clear" w:color="auto" w:fill="DE002B"/>
          </w:tcPr>
          <w:p w14:paraId="43D66ACD"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61E7EBF2" w14:textId="77777777" w:rsidTr="00AE7E93">
        <w:tc>
          <w:tcPr>
            <w:tcW w:w="1838" w:type="dxa"/>
          </w:tcPr>
          <w:p w14:paraId="18A12250" w14:textId="77777777" w:rsidR="003C1AC8" w:rsidRPr="009F3483" w:rsidRDefault="003C1AC8" w:rsidP="00AE7E93">
            <w:pPr>
              <w:spacing w:before="40" w:after="40" w:line="276" w:lineRule="auto"/>
              <w:rPr>
                <w:b/>
                <w:sz w:val="20"/>
              </w:rPr>
            </w:pPr>
            <w:r w:rsidRPr="009F3483">
              <w:rPr>
                <w:b/>
                <w:sz w:val="20"/>
              </w:rPr>
              <w:t>SEU1</w:t>
            </w:r>
          </w:p>
        </w:tc>
        <w:tc>
          <w:tcPr>
            <w:tcW w:w="7178" w:type="dxa"/>
          </w:tcPr>
          <w:p w14:paraId="78AE17CC" w14:textId="77777777" w:rsidR="003C1AC8" w:rsidRDefault="003C1AC8" w:rsidP="00AE7E93">
            <w:pPr>
              <w:spacing w:before="40" w:after="40" w:line="276" w:lineRule="auto"/>
              <w:rPr>
                <w:sz w:val="20"/>
              </w:rPr>
            </w:pPr>
            <w:r w:rsidRPr="001306F6">
              <w:rPr>
                <w:sz w:val="20"/>
              </w:rPr>
              <w:t xml:space="preserve">The </w:t>
            </w:r>
            <w:r>
              <w:rPr>
                <w:sz w:val="20"/>
              </w:rPr>
              <w:t>Subscriber</w:t>
            </w:r>
            <w:r w:rsidRPr="001306F6">
              <w:rPr>
                <w:sz w:val="20"/>
              </w:rPr>
              <w:t xml:space="preserve"> is the contract partner of the Service Provider for the Subscription.</w:t>
            </w:r>
          </w:p>
          <w:p w14:paraId="49D3EAEA" w14:textId="3A979D16" w:rsidR="003C1AC8" w:rsidRPr="00BC17D5" w:rsidRDefault="0016146F" w:rsidP="00AE7E93">
            <w:pPr>
              <w:spacing w:before="40" w:after="40" w:line="276" w:lineRule="auto"/>
              <w:rPr>
                <w:sz w:val="20"/>
              </w:rPr>
            </w:pPr>
            <w:r>
              <w:rPr>
                <w:sz w:val="20"/>
              </w:rPr>
              <w:t>NOTE</w:t>
            </w:r>
            <w:r w:rsidR="003C1AC8" w:rsidRPr="00BC17D5">
              <w:rPr>
                <w:sz w:val="20"/>
              </w:rPr>
              <w:t>: The Subscriber MAY not be the End User.</w:t>
            </w:r>
          </w:p>
        </w:tc>
      </w:tr>
      <w:tr w:rsidR="003C1AC8" w:rsidRPr="002A1089" w14:paraId="2C05A168" w14:textId="77777777" w:rsidTr="00AE7E93">
        <w:tc>
          <w:tcPr>
            <w:tcW w:w="1838" w:type="dxa"/>
          </w:tcPr>
          <w:p w14:paraId="1953940F" w14:textId="77777777" w:rsidR="003C1AC8" w:rsidRPr="009F3483" w:rsidRDefault="003C1AC8" w:rsidP="00AE7E93">
            <w:pPr>
              <w:spacing w:before="40" w:after="40" w:line="276" w:lineRule="auto"/>
              <w:rPr>
                <w:b/>
                <w:sz w:val="20"/>
              </w:rPr>
            </w:pPr>
            <w:r w:rsidRPr="009F3483">
              <w:rPr>
                <w:b/>
                <w:sz w:val="20"/>
              </w:rPr>
              <w:t>SEU2</w:t>
            </w:r>
          </w:p>
        </w:tc>
        <w:tc>
          <w:tcPr>
            <w:tcW w:w="7178" w:type="dxa"/>
          </w:tcPr>
          <w:p w14:paraId="3663C191" w14:textId="77777777" w:rsidR="003C1AC8" w:rsidRPr="001306F6" w:rsidRDefault="003C1AC8" w:rsidP="00AE7E93">
            <w:pPr>
              <w:spacing w:before="40" w:after="40" w:line="276" w:lineRule="auto"/>
              <w:rPr>
                <w:sz w:val="20"/>
              </w:rPr>
            </w:pPr>
            <w:r w:rsidRPr="00ED7573">
              <w:rPr>
                <w:sz w:val="20"/>
              </w:rPr>
              <w:t xml:space="preserve">The </w:t>
            </w:r>
            <w:r>
              <w:rPr>
                <w:sz w:val="20"/>
              </w:rPr>
              <w:t>E</w:t>
            </w:r>
            <w:r w:rsidRPr="00ED7573">
              <w:rPr>
                <w:sz w:val="20"/>
              </w:rPr>
              <w:t xml:space="preserve">nd </w:t>
            </w:r>
            <w:r>
              <w:rPr>
                <w:sz w:val="20"/>
              </w:rPr>
              <w:t>U</w:t>
            </w:r>
            <w:r w:rsidRPr="00ED7573">
              <w:rPr>
                <w:sz w:val="20"/>
              </w:rPr>
              <w:t xml:space="preserve">ser is a human and uses the Device and/or the services related to the Enabled Profile. </w:t>
            </w:r>
          </w:p>
        </w:tc>
      </w:tr>
    </w:tbl>
    <w:p w14:paraId="6F0DE26D" w14:textId="77777777" w:rsidR="003C1AC8" w:rsidRDefault="003C1AC8" w:rsidP="003C1AC8">
      <w:pPr>
        <w:pStyle w:val="TableCaption"/>
        <w:spacing w:after="120"/>
        <w:ind w:left="357" w:hanging="357"/>
      </w:pPr>
      <w:bookmarkStart w:id="282" w:name="_Toc346908974"/>
      <w:r>
        <w:t>: Subscriber and End User Role</w:t>
      </w:r>
    </w:p>
    <w:p w14:paraId="02B47307" w14:textId="77777777" w:rsidR="003C1AC8" w:rsidRPr="00ED7573" w:rsidRDefault="003C1AC8" w:rsidP="003C1AC8">
      <w:pPr>
        <w:keepNext/>
        <w:keepLines/>
        <w:numPr>
          <w:ilvl w:val="1"/>
          <w:numId w:val="1"/>
        </w:numPr>
        <w:tabs>
          <w:tab w:val="num" w:pos="578"/>
          <w:tab w:val="num" w:pos="851"/>
        </w:tabs>
        <w:spacing w:before="0" w:after="120"/>
        <w:ind w:left="851" w:hanging="851"/>
        <w:jc w:val="left"/>
        <w:outlineLvl w:val="1"/>
        <w:rPr>
          <w:rFonts w:eastAsia="Times New Roman" w:cs="Arial"/>
          <w:b/>
          <w:bCs/>
          <w:iCs/>
          <w:sz w:val="24"/>
          <w:szCs w:val="28"/>
          <w:lang w:eastAsia="en-US"/>
        </w:rPr>
      </w:pPr>
      <w:bookmarkStart w:id="283" w:name="_Toc435053966"/>
      <w:bookmarkStart w:id="284" w:name="_Toc438636233"/>
      <w:bookmarkStart w:id="285" w:name="_Toc472934668"/>
      <w:bookmarkStart w:id="286" w:name="_Toc178140605"/>
      <w:r w:rsidRPr="00ED7573">
        <w:rPr>
          <w:rFonts w:eastAsia="Times New Roman" w:cs="Arial"/>
          <w:b/>
          <w:bCs/>
          <w:iCs/>
          <w:sz w:val="24"/>
          <w:szCs w:val="28"/>
          <w:lang w:eastAsia="en-US"/>
        </w:rPr>
        <w:t>Certificate Issuer</w:t>
      </w:r>
      <w:bookmarkEnd w:id="283"/>
      <w:bookmarkEnd w:id="284"/>
      <w:bookmarkEnd w:id="285"/>
      <w:bookmarkEnd w:id="286"/>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838"/>
        <w:gridCol w:w="7178"/>
      </w:tblGrid>
      <w:tr w:rsidR="003C1AC8" w:rsidRPr="002A1089" w14:paraId="0760F61C" w14:textId="77777777" w:rsidTr="008C6F4A">
        <w:trPr>
          <w:cantSplit/>
          <w:tblHeader/>
        </w:trPr>
        <w:tc>
          <w:tcPr>
            <w:tcW w:w="1838" w:type="dxa"/>
            <w:shd w:val="clear" w:color="auto" w:fill="DE002B"/>
          </w:tcPr>
          <w:p w14:paraId="5FAD77BB" w14:textId="77777777" w:rsidR="003C1AC8" w:rsidRPr="00B97097" w:rsidRDefault="003C1AC8" w:rsidP="008C6F4A">
            <w:pPr>
              <w:pStyle w:val="TableHeader"/>
              <w:rPr>
                <w:b w:val="0"/>
                <w:color w:val="FFFFFF" w:themeColor="background1"/>
              </w:rPr>
            </w:pPr>
            <w:r w:rsidRPr="00B97097">
              <w:rPr>
                <w:color w:val="FFFFFF" w:themeColor="background1"/>
              </w:rPr>
              <w:t>Role no.</w:t>
            </w:r>
          </w:p>
        </w:tc>
        <w:tc>
          <w:tcPr>
            <w:tcW w:w="7178" w:type="dxa"/>
            <w:shd w:val="clear" w:color="auto" w:fill="DE002B"/>
          </w:tcPr>
          <w:p w14:paraId="1CD736E0"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2D967DF8" w14:textId="77777777" w:rsidTr="00AE7E93">
        <w:tc>
          <w:tcPr>
            <w:tcW w:w="1838" w:type="dxa"/>
          </w:tcPr>
          <w:p w14:paraId="2DCE55A2" w14:textId="77777777" w:rsidR="003C1AC8" w:rsidRPr="009F3483" w:rsidRDefault="003C1AC8" w:rsidP="00AE7E93">
            <w:pPr>
              <w:spacing w:before="40" w:after="40" w:line="276" w:lineRule="auto"/>
              <w:rPr>
                <w:b/>
                <w:sz w:val="20"/>
                <w:szCs w:val="22"/>
                <w:lang w:eastAsia="de-DE" w:bidi="ar-SA"/>
              </w:rPr>
            </w:pPr>
            <w:r w:rsidRPr="009F3483">
              <w:rPr>
                <w:b/>
                <w:sz w:val="20"/>
              </w:rPr>
              <w:t>CIS1</w:t>
            </w:r>
          </w:p>
        </w:tc>
        <w:tc>
          <w:tcPr>
            <w:tcW w:w="7178" w:type="dxa"/>
          </w:tcPr>
          <w:p w14:paraId="5FB7E9F0" w14:textId="77777777" w:rsidR="003C1AC8" w:rsidRPr="002A1089" w:rsidRDefault="003C1AC8" w:rsidP="00AE7E93">
            <w:pPr>
              <w:spacing w:before="40" w:after="40" w:line="276" w:lineRule="auto"/>
              <w:rPr>
                <w:sz w:val="20"/>
                <w:szCs w:val="22"/>
                <w:lang w:eastAsia="de-DE" w:bidi="ar-SA"/>
              </w:rPr>
            </w:pPr>
            <w:r w:rsidRPr="00DF5F82">
              <w:rPr>
                <w:bCs/>
                <w:sz w:val="20"/>
              </w:rPr>
              <w:t xml:space="preserve">The Certificate Issuer issues </w:t>
            </w:r>
            <w:r>
              <w:rPr>
                <w:bCs/>
                <w:sz w:val="20"/>
              </w:rPr>
              <w:t>C</w:t>
            </w:r>
            <w:r w:rsidRPr="00DF5F82">
              <w:rPr>
                <w:bCs/>
                <w:sz w:val="20"/>
              </w:rPr>
              <w:t xml:space="preserve">ertificates for </w:t>
            </w:r>
            <w:r>
              <w:rPr>
                <w:bCs/>
                <w:sz w:val="20"/>
              </w:rPr>
              <w:t>GSMA accredited R</w:t>
            </w:r>
            <w:r w:rsidRPr="00DF5F82">
              <w:rPr>
                <w:bCs/>
                <w:sz w:val="20"/>
              </w:rPr>
              <w:t xml:space="preserve">emote </w:t>
            </w:r>
            <w:r>
              <w:rPr>
                <w:bCs/>
                <w:sz w:val="20"/>
              </w:rPr>
              <w:t>SIM P</w:t>
            </w:r>
            <w:r w:rsidRPr="00DF5F82">
              <w:rPr>
                <w:bCs/>
                <w:sz w:val="20"/>
              </w:rPr>
              <w:t>rovisioning entities and acts as a trusted third party for the purpose of authenticati</w:t>
            </w:r>
            <w:r>
              <w:rPr>
                <w:bCs/>
                <w:sz w:val="20"/>
              </w:rPr>
              <w:t>ng</w:t>
            </w:r>
            <w:r w:rsidRPr="00DF5F82">
              <w:rPr>
                <w:bCs/>
                <w:sz w:val="20"/>
              </w:rPr>
              <w:t xml:space="preserve"> the entities of the system. </w:t>
            </w:r>
          </w:p>
        </w:tc>
      </w:tr>
      <w:tr w:rsidR="003C1AC8" w:rsidRPr="002A1089" w14:paraId="3FB1373B" w14:textId="77777777" w:rsidTr="00AE7E93">
        <w:tc>
          <w:tcPr>
            <w:tcW w:w="1838" w:type="dxa"/>
          </w:tcPr>
          <w:p w14:paraId="016B6E83" w14:textId="77777777" w:rsidR="003C1AC8" w:rsidRPr="009F3483" w:rsidRDefault="003C1AC8" w:rsidP="00AE7E93">
            <w:pPr>
              <w:spacing w:before="40" w:after="40" w:line="276" w:lineRule="auto"/>
              <w:rPr>
                <w:b/>
                <w:sz w:val="20"/>
                <w:szCs w:val="22"/>
                <w:lang w:eastAsia="de-DE" w:bidi="ar-SA"/>
              </w:rPr>
            </w:pPr>
            <w:r w:rsidRPr="009F3483">
              <w:rPr>
                <w:b/>
                <w:sz w:val="20"/>
              </w:rPr>
              <w:lastRenderedPageBreak/>
              <w:t>CIS2</w:t>
            </w:r>
          </w:p>
        </w:tc>
        <w:tc>
          <w:tcPr>
            <w:tcW w:w="7178" w:type="dxa"/>
          </w:tcPr>
          <w:p w14:paraId="117B3BC9" w14:textId="750A8936" w:rsidR="003C1AC8" w:rsidRPr="00C33CF6" w:rsidRDefault="003C1AC8" w:rsidP="00AE7E93">
            <w:pPr>
              <w:spacing w:before="40" w:after="40" w:line="276" w:lineRule="auto"/>
              <w:rPr>
                <w:bCs/>
                <w:sz w:val="20"/>
              </w:rPr>
            </w:pPr>
            <w:r w:rsidRPr="00C33CF6">
              <w:rPr>
                <w:bCs/>
                <w:sz w:val="20"/>
              </w:rPr>
              <w:t>The Certificate Issuer communicates with the SM-DP+, SM-DS and the EUM through interfaces that are out of scope of this specification</w:t>
            </w:r>
            <w:r>
              <w:rPr>
                <w:bCs/>
                <w:sz w:val="20"/>
              </w:rPr>
              <w:t xml:space="preserve"> according to SGP.14</w:t>
            </w:r>
            <w:r w:rsidR="00AE7E93">
              <w:rPr>
                <w:bCs/>
                <w:sz w:val="20"/>
              </w:rPr>
              <w:t> </w:t>
            </w:r>
            <w:r>
              <w:rPr>
                <w:bCs/>
                <w:sz w:val="20"/>
              </w:rPr>
              <w:fldChar w:fldCharType="begin"/>
            </w:r>
            <w:r>
              <w:rPr>
                <w:bCs/>
                <w:sz w:val="20"/>
              </w:rPr>
              <w:instrText xml:space="preserve"> REF SGP14 \h  \* MERGEFORMAT </w:instrText>
            </w:r>
            <w:r>
              <w:rPr>
                <w:bCs/>
                <w:sz w:val="20"/>
              </w:rPr>
            </w:r>
            <w:r>
              <w:rPr>
                <w:bCs/>
                <w:sz w:val="20"/>
              </w:rPr>
              <w:fldChar w:fldCharType="separate"/>
            </w:r>
            <w:r w:rsidR="00E46B0B" w:rsidRPr="00E46B0B">
              <w:rPr>
                <w:bCs/>
                <w:sz w:val="20"/>
              </w:rPr>
              <w:t>[26]</w:t>
            </w:r>
            <w:r>
              <w:rPr>
                <w:bCs/>
                <w:sz w:val="20"/>
              </w:rPr>
              <w:fldChar w:fldCharType="end"/>
            </w:r>
            <w:r w:rsidRPr="00C33CF6">
              <w:rPr>
                <w:bCs/>
                <w:sz w:val="20"/>
              </w:rPr>
              <w:t>.</w:t>
            </w:r>
          </w:p>
        </w:tc>
      </w:tr>
    </w:tbl>
    <w:p w14:paraId="0CA0B408" w14:textId="77777777" w:rsidR="003C1AC8" w:rsidRDefault="003C1AC8" w:rsidP="003C1AC8">
      <w:pPr>
        <w:pStyle w:val="TableCaption"/>
      </w:pPr>
      <w:r>
        <w:t>: Certificate Issuer Role</w:t>
      </w:r>
    </w:p>
    <w:p w14:paraId="0C274DC2" w14:textId="77777777" w:rsidR="003C1AC8" w:rsidRDefault="003C1AC8" w:rsidP="003C1AC8">
      <w:pPr>
        <w:keepNext/>
        <w:keepLines/>
        <w:numPr>
          <w:ilvl w:val="0"/>
          <w:numId w:val="1"/>
        </w:numPr>
        <w:spacing w:before="360" w:after="60" w:line="276" w:lineRule="auto"/>
        <w:jc w:val="left"/>
        <w:outlineLvl w:val="0"/>
        <w:rPr>
          <w:rFonts w:eastAsia="Times New Roman" w:cs="Arial"/>
          <w:b/>
          <w:bCs/>
          <w:sz w:val="28"/>
          <w:szCs w:val="32"/>
          <w:lang w:eastAsia="en-US"/>
        </w:rPr>
      </w:pPr>
      <w:bookmarkStart w:id="287" w:name="_Toc323905658"/>
      <w:bookmarkStart w:id="288" w:name="_Toc338090460"/>
      <w:bookmarkStart w:id="289" w:name="_Toc346908975"/>
      <w:bookmarkStart w:id="290" w:name="_Toc372031166"/>
      <w:bookmarkStart w:id="291" w:name="_Toc375056740"/>
      <w:bookmarkStart w:id="292" w:name="_Toc435053967"/>
      <w:bookmarkStart w:id="293" w:name="_Toc438636234"/>
      <w:bookmarkStart w:id="294" w:name="_Toc472934669"/>
      <w:bookmarkStart w:id="295" w:name="_Toc178140606"/>
      <w:bookmarkEnd w:id="282"/>
      <w:r>
        <w:rPr>
          <w:rFonts w:eastAsia="Times New Roman" w:cs="Arial"/>
          <w:b/>
          <w:bCs/>
          <w:sz w:val="28"/>
          <w:szCs w:val="32"/>
          <w:lang w:eastAsia="en-US"/>
        </w:rPr>
        <w:t xml:space="preserve">Remote SIM Provisioning System </w:t>
      </w:r>
      <w:r w:rsidRPr="00DF5F82">
        <w:rPr>
          <w:rFonts w:eastAsia="Times New Roman" w:cs="Arial"/>
          <w:b/>
          <w:bCs/>
          <w:sz w:val="28"/>
          <w:szCs w:val="32"/>
          <w:lang w:eastAsia="en-US"/>
        </w:rPr>
        <w:t>Architecture</w:t>
      </w:r>
      <w:bookmarkEnd w:id="287"/>
      <w:bookmarkEnd w:id="288"/>
      <w:bookmarkEnd w:id="289"/>
      <w:bookmarkEnd w:id="290"/>
      <w:bookmarkEnd w:id="291"/>
      <w:bookmarkEnd w:id="292"/>
      <w:bookmarkEnd w:id="293"/>
      <w:bookmarkEnd w:id="294"/>
      <w:bookmarkEnd w:id="295"/>
    </w:p>
    <w:p w14:paraId="5ADEBD74" w14:textId="449203D9" w:rsidR="003C1AC8" w:rsidRDefault="003C1AC8" w:rsidP="00AE7E93">
      <w:pPr>
        <w:spacing w:before="0" w:after="240" w:line="276" w:lineRule="auto"/>
        <w:rPr>
          <w:lang w:eastAsia="en-US"/>
        </w:rPr>
      </w:pPr>
      <w:r w:rsidRPr="00ED7573">
        <w:rPr>
          <w:lang w:eastAsia="en-US"/>
        </w:rPr>
        <w:t xml:space="preserve">This </w:t>
      </w:r>
      <w:r w:rsidRPr="00A232CE">
        <w:rPr>
          <w:lang w:eastAsia="en-US"/>
        </w:rPr>
        <w:t xml:space="preserve">section contains the functional description of the </w:t>
      </w:r>
      <w:r>
        <w:rPr>
          <w:lang w:eastAsia="en-US"/>
        </w:rPr>
        <w:t>R</w:t>
      </w:r>
      <w:r w:rsidRPr="00A232CE">
        <w:rPr>
          <w:lang w:eastAsia="en-US"/>
        </w:rPr>
        <w:t>emote</w:t>
      </w:r>
      <w:r>
        <w:rPr>
          <w:lang w:eastAsia="en-US"/>
        </w:rPr>
        <w:t xml:space="preserve"> SIM</w:t>
      </w:r>
      <w:r w:rsidRPr="00A232CE">
        <w:rPr>
          <w:lang w:eastAsia="en-US"/>
        </w:rPr>
        <w:t xml:space="preserve"> </w:t>
      </w:r>
      <w:r>
        <w:rPr>
          <w:lang w:eastAsia="en-US"/>
        </w:rPr>
        <w:t>P</w:t>
      </w:r>
      <w:r w:rsidRPr="00A232CE">
        <w:rPr>
          <w:lang w:eastAsia="en-US"/>
        </w:rPr>
        <w:t xml:space="preserve">rovisioning </w:t>
      </w:r>
      <w:r>
        <w:rPr>
          <w:lang w:eastAsia="en-US"/>
        </w:rPr>
        <w:t>s</w:t>
      </w:r>
      <w:r w:rsidRPr="00A232CE">
        <w:rPr>
          <w:lang w:eastAsia="en-US"/>
        </w:rPr>
        <w:t xml:space="preserve">ystem architecture for the </w:t>
      </w:r>
      <w:r w:rsidR="001A1D22">
        <w:rPr>
          <w:lang w:eastAsia="en-US"/>
        </w:rPr>
        <w:t>e</w:t>
      </w:r>
      <w:r w:rsidRPr="00A232CE">
        <w:rPr>
          <w:lang w:eastAsia="en-US"/>
        </w:rPr>
        <w:t>UICC.</w:t>
      </w:r>
    </w:p>
    <w:p w14:paraId="2E16EAE7" w14:textId="77777777" w:rsidR="003C1AC8" w:rsidRPr="00360DBA" w:rsidRDefault="003C1AC8" w:rsidP="003C1AC8">
      <w:pPr>
        <w:pStyle w:val="NormalParagraph"/>
        <w:keepNext/>
        <w:spacing w:after="0"/>
        <w:jc w:val="center"/>
      </w:pPr>
      <w:r>
        <w:rPr>
          <w:noProof/>
        </w:rPr>
        <w:drawing>
          <wp:inline distT="0" distB="0" distL="0" distR="0" wp14:anchorId="3769673B" wp14:editId="295FC3A7">
            <wp:extent cx="5731510" cy="5465134"/>
            <wp:effectExtent l="0" t="0" r="2540" b="0"/>
            <wp:docPr id="39" name="Image 39"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Picture 39" descr="Diagram&#10;&#10;Description automatically generated"/>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5731510" cy="5465134"/>
                    </a:xfrm>
                    <a:prstGeom prst="rect">
                      <a:avLst/>
                    </a:prstGeom>
                    <a:noFill/>
                  </pic:spPr>
                </pic:pic>
              </a:graphicData>
            </a:graphic>
          </wp:inline>
        </w:drawing>
      </w:r>
    </w:p>
    <w:p w14:paraId="403E58A4" w14:textId="77777777" w:rsidR="003C1AC8" w:rsidRDefault="003C1AC8" w:rsidP="003C1AC8">
      <w:pPr>
        <w:pStyle w:val="Figurecaption"/>
        <w:spacing w:before="240" w:after="0"/>
      </w:pPr>
      <w:r>
        <w:t xml:space="preserve">: </w:t>
      </w:r>
      <w:bookmarkStart w:id="296" w:name="_Ref432025663"/>
      <w:r>
        <w:t>Remote SIM Provisioning System Architecture</w:t>
      </w:r>
      <w:bookmarkEnd w:id="296"/>
    </w:p>
    <w:p w14:paraId="32DB5250" w14:textId="77777777" w:rsidR="003C1AC8" w:rsidRPr="00ED7573"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297" w:name="_Toc435053968"/>
      <w:bookmarkStart w:id="298" w:name="_Toc438636235"/>
      <w:bookmarkStart w:id="299" w:name="_Toc472934670"/>
      <w:bookmarkStart w:id="300" w:name="_Toc178140607"/>
      <w:r w:rsidRPr="00ED7573">
        <w:rPr>
          <w:rFonts w:eastAsia="Times New Roman" w:cs="Arial"/>
          <w:b/>
          <w:bCs/>
          <w:iCs/>
          <w:sz w:val="24"/>
          <w:szCs w:val="28"/>
          <w:lang w:eastAsia="en-US"/>
        </w:rPr>
        <w:lastRenderedPageBreak/>
        <w:t xml:space="preserve">eUICC </w:t>
      </w:r>
      <w:r>
        <w:rPr>
          <w:rFonts w:eastAsia="Times New Roman" w:cs="Arial"/>
          <w:b/>
          <w:bCs/>
          <w:iCs/>
          <w:sz w:val="24"/>
          <w:szCs w:val="28"/>
          <w:lang w:eastAsia="en-US"/>
        </w:rPr>
        <w:t>A</w:t>
      </w:r>
      <w:r w:rsidRPr="00ED7573">
        <w:rPr>
          <w:rFonts w:eastAsia="Times New Roman" w:cs="Arial"/>
          <w:b/>
          <w:bCs/>
          <w:iCs/>
          <w:sz w:val="24"/>
          <w:szCs w:val="28"/>
          <w:lang w:eastAsia="en-US"/>
        </w:rPr>
        <w:t>rchitecture</w:t>
      </w:r>
      <w:bookmarkEnd w:id="297"/>
      <w:bookmarkEnd w:id="298"/>
      <w:bookmarkEnd w:id="299"/>
      <w:bookmarkEnd w:id="300"/>
    </w:p>
    <w:p w14:paraId="22F18C86" w14:textId="77777777" w:rsidR="003C1AC8" w:rsidRPr="00B97097" w:rsidRDefault="003C1AC8" w:rsidP="003C1AC8">
      <w:pPr>
        <w:keepNext/>
        <w:keepLines/>
        <w:numPr>
          <w:ilvl w:val="2"/>
          <w:numId w:val="1"/>
        </w:numPr>
        <w:tabs>
          <w:tab w:val="clear" w:pos="851"/>
          <w:tab w:val="num" w:pos="720"/>
          <w:tab w:val="num" w:pos="1986"/>
        </w:tabs>
        <w:spacing w:after="120"/>
        <w:ind w:left="720" w:hanging="720"/>
        <w:jc w:val="left"/>
        <w:outlineLvl w:val="2"/>
        <w:rPr>
          <w:rFonts w:eastAsia="Times New Roman" w:cs="Arial"/>
          <w:b/>
          <w:bCs/>
          <w:iCs/>
          <w:sz w:val="24"/>
          <w:szCs w:val="26"/>
          <w:lang w:eastAsia="en-US"/>
        </w:rPr>
      </w:pPr>
      <w:bookmarkStart w:id="301" w:name="_Toc338081286"/>
      <w:bookmarkStart w:id="302" w:name="_Toc338084317"/>
      <w:bookmarkStart w:id="303" w:name="_Toc338089487"/>
      <w:bookmarkStart w:id="304" w:name="_Toc338089677"/>
      <w:bookmarkStart w:id="305" w:name="_Toc338090464"/>
      <w:bookmarkStart w:id="306" w:name="_Toc338090471"/>
      <w:bookmarkStart w:id="307" w:name="_Toc346908978"/>
      <w:bookmarkStart w:id="308" w:name="_Toc372031168"/>
      <w:bookmarkStart w:id="309" w:name="_Toc375056742"/>
      <w:bookmarkStart w:id="310" w:name="_Toc435053969"/>
      <w:bookmarkStart w:id="311" w:name="_Toc438636236"/>
      <w:bookmarkStart w:id="312" w:name="_Toc472934671"/>
      <w:bookmarkStart w:id="313" w:name="_Toc178140608"/>
      <w:bookmarkStart w:id="314" w:name="_Toc323737296"/>
      <w:bookmarkStart w:id="315" w:name="_Toc323905673"/>
      <w:bookmarkEnd w:id="301"/>
      <w:bookmarkEnd w:id="302"/>
      <w:bookmarkEnd w:id="303"/>
      <w:bookmarkEnd w:id="304"/>
      <w:bookmarkEnd w:id="305"/>
      <w:r w:rsidRPr="00B97097">
        <w:rPr>
          <w:rFonts w:eastAsia="Times New Roman" w:cs="Arial"/>
          <w:b/>
          <w:bCs/>
          <w:iCs/>
          <w:sz w:val="24"/>
          <w:szCs w:val="26"/>
          <w:lang w:eastAsia="en-US"/>
        </w:rPr>
        <w:t xml:space="preserve">eUICC </w:t>
      </w:r>
      <w:r>
        <w:rPr>
          <w:rFonts w:eastAsia="Times New Roman" w:cs="Arial"/>
          <w:b/>
          <w:bCs/>
          <w:iCs/>
          <w:sz w:val="24"/>
          <w:szCs w:val="26"/>
          <w:lang w:eastAsia="en-US"/>
        </w:rPr>
        <w:t>A</w:t>
      </w:r>
      <w:r w:rsidRPr="00B97097">
        <w:rPr>
          <w:rFonts w:eastAsia="Times New Roman" w:cs="Arial"/>
          <w:b/>
          <w:bCs/>
          <w:iCs/>
          <w:sz w:val="24"/>
          <w:szCs w:val="26"/>
          <w:lang w:eastAsia="en-US"/>
        </w:rPr>
        <w:t>rchitecture</w:t>
      </w:r>
      <w:bookmarkEnd w:id="306"/>
      <w:bookmarkEnd w:id="307"/>
      <w:bookmarkEnd w:id="308"/>
      <w:bookmarkEnd w:id="309"/>
      <w:r w:rsidRPr="00B97097">
        <w:rPr>
          <w:rFonts w:eastAsia="Times New Roman" w:cs="Arial"/>
          <w:b/>
          <w:bCs/>
          <w:iCs/>
          <w:sz w:val="24"/>
          <w:szCs w:val="26"/>
          <w:lang w:eastAsia="en-US"/>
        </w:rPr>
        <w:t xml:space="preserve"> </w:t>
      </w:r>
      <w:r>
        <w:rPr>
          <w:rFonts w:eastAsia="Times New Roman" w:cs="Arial"/>
          <w:b/>
          <w:bCs/>
          <w:iCs/>
          <w:sz w:val="24"/>
          <w:szCs w:val="26"/>
          <w:lang w:eastAsia="en-US"/>
        </w:rPr>
        <w:t>O</w:t>
      </w:r>
      <w:r w:rsidRPr="00B97097">
        <w:rPr>
          <w:rFonts w:eastAsia="Times New Roman" w:cs="Arial"/>
          <w:b/>
          <w:bCs/>
          <w:iCs/>
          <w:sz w:val="24"/>
          <w:szCs w:val="26"/>
          <w:lang w:eastAsia="en-US"/>
        </w:rPr>
        <w:t>verview</w:t>
      </w:r>
      <w:bookmarkEnd w:id="310"/>
      <w:bookmarkEnd w:id="311"/>
      <w:bookmarkEnd w:id="312"/>
      <w:bookmarkEnd w:id="313"/>
    </w:p>
    <w:p w14:paraId="27A8B2C5" w14:textId="0CC3ACED" w:rsidR="003C1AC8" w:rsidRDefault="003C1AC8" w:rsidP="00AE7E93">
      <w:pPr>
        <w:spacing w:before="0" w:after="200" w:line="276" w:lineRule="auto"/>
        <w:rPr>
          <w:lang w:eastAsia="en-US"/>
        </w:rPr>
      </w:pPr>
      <w:r w:rsidRPr="00A232CE">
        <w:rPr>
          <w:lang w:eastAsia="en-US"/>
        </w:rPr>
        <w:t xml:space="preserve">This section describes the internal high-level architecture of the eUICC. </w:t>
      </w:r>
      <w:r>
        <w:rPr>
          <w:lang w:eastAsia="en-US"/>
        </w:rPr>
        <w:t>T</w:t>
      </w:r>
      <w:r w:rsidRPr="00A232CE">
        <w:rPr>
          <w:lang w:eastAsia="en-US"/>
        </w:rPr>
        <w:t xml:space="preserve">he eUICC architecture is similar to </w:t>
      </w:r>
      <w:r w:rsidRPr="00C251E1">
        <w:rPr>
          <w:lang w:eastAsia="en-US"/>
        </w:rPr>
        <w:t>that used in the GSMA Remote SIM specification</w:t>
      </w:r>
      <w:r>
        <w:rPr>
          <w:lang w:eastAsia="en-US"/>
        </w:rPr>
        <w:t xml:space="preserve"> </w:t>
      </w:r>
      <w:r>
        <w:rPr>
          <w:lang w:eastAsia="en-US"/>
        </w:rPr>
        <w:fldChar w:fldCharType="begin"/>
      </w:r>
      <w:r>
        <w:rPr>
          <w:lang w:eastAsia="en-US"/>
        </w:rPr>
        <w:instrText xml:space="preserve"> REF SGP02 \h </w:instrText>
      </w:r>
      <w:r w:rsidR="00AE7E93">
        <w:rPr>
          <w:lang w:eastAsia="en-US"/>
        </w:rPr>
        <w:instrText xml:space="preserve"> \* MERGEFORMAT </w:instrText>
      </w:r>
      <w:r>
        <w:rPr>
          <w:lang w:eastAsia="en-US"/>
        </w:rPr>
      </w:r>
      <w:r>
        <w:rPr>
          <w:lang w:eastAsia="en-US"/>
        </w:rPr>
        <w:fldChar w:fldCharType="separate"/>
      </w:r>
      <w:r w:rsidR="00E46B0B" w:rsidRPr="00BD4FCE">
        <w:t>[</w:t>
      </w:r>
      <w:r w:rsidR="00E46B0B">
        <w:t>8</w:t>
      </w:r>
      <w:r w:rsidR="00E46B0B" w:rsidRPr="00BD4FCE">
        <w:t>]</w:t>
      </w:r>
      <w:r>
        <w:rPr>
          <w:lang w:eastAsia="en-US"/>
        </w:rPr>
        <w:fldChar w:fldCharType="end"/>
      </w:r>
      <w:r w:rsidRPr="00C251E1">
        <w:rPr>
          <w:lang w:eastAsia="en-US"/>
        </w:rPr>
        <w:t>. Profiles are provisioned based on the</w:t>
      </w:r>
      <w:r>
        <w:rPr>
          <w:lang w:eastAsia="en-US"/>
        </w:rPr>
        <w:t xml:space="preserve"> security framework defined in</w:t>
      </w:r>
      <w:r w:rsidRPr="00C251E1">
        <w:rPr>
          <w:lang w:eastAsia="en-US"/>
        </w:rPr>
        <w:t xml:space="preserve"> </w:t>
      </w:r>
      <w:r>
        <w:rPr>
          <w:lang w:eastAsia="en-US"/>
        </w:rPr>
        <w:t xml:space="preserve">the </w:t>
      </w:r>
      <w:r w:rsidRPr="00C251E1">
        <w:rPr>
          <w:lang w:eastAsia="en-US"/>
        </w:rPr>
        <w:t xml:space="preserve">GlobalPlatform </w:t>
      </w:r>
      <w:r>
        <w:rPr>
          <w:lang w:eastAsia="en-US"/>
        </w:rPr>
        <w:t xml:space="preserve">Card Specification </w:t>
      </w:r>
      <w:r>
        <w:rPr>
          <w:lang w:eastAsia="en-US"/>
        </w:rPr>
        <w:fldChar w:fldCharType="begin"/>
      </w:r>
      <w:r>
        <w:rPr>
          <w:lang w:eastAsia="en-US"/>
        </w:rPr>
        <w:instrText xml:space="preserve"> REF GPCSPE034 \h </w:instrText>
      </w:r>
      <w:r w:rsidR="00AE7E93">
        <w:rPr>
          <w:lang w:eastAsia="en-US"/>
        </w:rPr>
        <w:instrText xml:space="preserve"> \* MERGEFORMAT </w:instrText>
      </w:r>
      <w:r>
        <w:rPr>
          <w:lang w:eastAsia="en-US"/>
        </w:rPr>
      </w:r>
      <w:r>
        <w:rPr>
          <w:lang w:eastAsia="en-US"/>
        </w:rPr>
        <w:fldChar w:fldCharType="separate"/>
      </w:r>
      <w:r w:rsidR="00E46B0B" w:rsidRPr="00BD4FCE">
        <w:t>[</w:t>
      </w:r>
      <w:r w:rsidR="00E46B0B">
        <w:t>9</w:t>
      </w:r>
      <w:r w:rsidR="00E46B0B" w:rsidRPr="00BD4FCE">
        <w:t>]</w:t>
      </w:r>
      <w:r>
        <w:rPr>
          <w:lang w:eastAsia="en-US"/>
        </w:rPr>
        <w:fldChar w:fldCharType="end"/>
      </w:r>
      <w:r>
        <w:rPr>
          <w:lang w:eastAsia="en-US"/>
        </w:rPr>
        <w:fldChar w:fldCharType="begin"/>
      </w:r>
      <w:r>
        <w:rPr>
          <w:lang w:eastAsia="en-US"/>
        </w:rPr>
        <w:instrText xml:space="preserve"> REF GPCS \h </w:instrText>
      </w:r>
      <w:r w:rsidR="00AE7E93">
        <w:rPr>
          <w:lang w:eastAsia="en-US"/>
        </w:rPr>
        <w:instrText xml:space="preserve"> \* MERGEFORMAT </w:instrText>
      </w:r>
      <w:r>
        <w:rPr>
          <w:lang w:eastAsia="en-US"/>
        </w:rPr>
      </w:r>
      <w:r>
        <w:rPr>
          <w:lang w:eastAsia="en-US"/>
        </w:rPr>
        <w:fldChar w:fldCharType="end"/>
      </w:r>
      <w:r>
        <w:rPr>
          <w:lang w:eastAsia="en-US"/>
        </w:rPr>
        <w:fldChar w:fldCharType="begin"/>
      </w:r>
      <w:r>
        <w:rPr>
          <w:lang w:eastAsia="en-US"/>
        </w:rPr>
        <w:instrText xml:space="preserve"> REF GPSSPE13 \h </w:instrText>
      </w:r>
      <w:r w:rsidR="00AE7E93">
        <w:rPr>
          <w:lang w:eastAsia="en-US"/>
        </w:rPr>
        <w:instrText xml:space="preserve"> \* MERGEFORMAT </w:instrText>
      </w:r>
      <w:r>
        <w:rPr>
          <w:lang w:eastAsia="en-US"/>
        </w:rPr>
      </w:r>
      <w:r>
        <w:rPr>
          <w:lang w:eastAsia="en-US"/>
        </w:rPr>
        <w:fldChar w:fldCharType="end"/>
      </w:r>
      <w:r>
        <w:rPr>
          <w:lang w:eastAsia="en-US"/>
        </w:rPr>
        <w:fldChar w:fldCharType="begin"/>
      </w:r>
      <w:r>
        <w:rPr>
          <w:lang w:eastAsia="en-US"/>
        </w:rPr>
        <w:instrText xml:space="preserve"> REF GPSSPE13 \h </w:instrText>
      </w:r>
      <w:r w:rsidR="00AE7E93">
        <w:rPr>
          <w:lang w:eastAsia="en-US"/>
        </w:rPr>
        <w:instrText xml:space="preserve"> \* MERGEFORMAT </w:instrText>
      </w:r>
      <w:r>
        <w:rPr>
          <w:lang w:eastAsia="en-US"/>
        </w:rPr>
      </w:r>
      <w:r>
        <w:rPr>
          <w:lang w:eastAsia="en-US"/>
        </w:rPr>
        <w:fldChar w:fldCharType="end"/>
      </w:r>
      <w:r>
        <w:rPr>
          <w:lang w:eastAsia="en-US"/>
        </w:rPr>
        <w:fldChar w:fldCharType="begin"/>
      </w:r>
      <w:r>
        <w:rPr>
          <w:lang w:eastAsia="en-US"/>
        </w:rPr>
        <w:instrText xml:space="preserve"> REF GPSSPE13 \h </w:instrText>
      </w:r>
      <w:r w:rsidR="00AE7E93">
        <w:rPr>
          <w:lang w:eastAsia="en-US"/>
        </w:rPr>
        <w:instrText xml:space="preserve"> \* MERGEFORMAT </w:instrText>
      </w:r>
      <w:r>
        <w:rPr>
          <w:lang w:eastAsia="en-US"/>
        </w:rPr>
      </w:r>
      <w:r>
        <w:rPr>
          <w:lang w:eastAsia="en-US"/>
        </w:rPr>
        <w:fldChar w:fldCharType="end"/>
      </w:r>
      <w:r>
        <w:rPr>
          <w:lang w:eastAsia="en-US"/>
        </w:rPr>
        <w:t>.</w:t>
      </w:r>
    </w:p>
    <w:p w14:paraId="0DDEEAFD" w14:textId="77777777" w:rsidR="003C1AC8" w:rsidRPr="00B10BDD" w:rsidRDefault="003C1AC8" w:rsidP="003C1AC8">
      <w:pPr>
        <w:keepNext/>
        <w:jc w:val="center"/>
      </w:pPr>
      <w:r>
        <w:rPr>
          <w:noProof/>
          <w:lang w:eastAsia="en-GB" w:bidi="ar-SA"/>
        </w:rPr>
        <w:drawing>
          <wp:inline distT="0" distB="0" distL="0" distR="0" wp14:anchorId="560E5AF9" wp14:editId="7FC4D7B9">
            <wp:extent cx="5650275" cy="3391852"/>
            <wp:effectExtent l="0" t="0" r="7620" b="0"/>
            <wp:docPr id="2" name="Image 2" descr="Graphical user interfac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Graphical user interface&#10;&#10;Description automatically generated with low confidence"/>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655791" cy="3395163"/>
                    </a:xfrm>
                    <a:prstGeom prst="rect">
                      <a:avLst/>
                    </a:prstGeom>
                    <a:noFill/>
                  </pic:spPr>
                </pic:pic>
              </a:graphicData>
            </a:graphic>
          </wp:inline>
        </w:drawing>
      </w:r>
    </w:p>
    <w:p w14:paraId="3BE9A0F6" w14:textId="77777777" w:rsidR="003C1AC8" w:rsidRPr="008E2270" w:rsidRDefault="003C1AC8" w:rsidP="003C1AC8">
      <w:pPr>
        <w:pStyle w:val="Figurecaption"/>
        <w:spacing w:before="240"/>
      </w:pPr>
      <w:bookmarkStart w:id="316" w:name="_Ref447276605"/>
      <w:r w:rsidRPr="003E3531">
        <w:t>: Schematic Representation of the eUICC</w:t>
      </w:r>
      <w:bookmarkEnd w:id="316"/>
      <w:r w:rsidRPr="003E3531">
        <w:t xml:space="preserve"> </w:t>
      </w:r>
    </w:p>
    <w:p w14:paraId="0CD0C7ED" w14:textId="77777777" w:rsidR="003C1AC8" w:rsidRPr="003B5ADA" w:rsidRDefault="003C1AC8" w:rsidP="003C1AC8">
      <w:pPr>
        <w:pStyle w:val="Heading4"/>
      </w:pPr>
      <w:bookmarkStart w:id="317" w:name="_Toc422048486"/>
      <w:bookmarkStart w:id="318" w:name="_Toc422049824"/>
      <w:bookmarkStart w:id="319" w:name="_Toc296016933"/>
      <w:bookmarkStart w:id="320" w:name="_Toc296018882"/>
      <w:bookmarkStart w:id="321" w:name="_Toc296179452"/>
      <w:bookmarkStart w:id="322" w:name="_Toc435053970"/>
      <w:bookmarkStart w:id="323" w:name="_Ref438043646"/>
      <w:bookmarkStart w:id="324" w:name="_Ref438043652"/>
      <w:bookmarkStart w:id="325" w:name="_Toc438636237"/>
      <w:bookmarkStart w:id="326" w:name="_Toc472934672"/>
      <w:bookmarkStart w:id="327" w:name="_Toc178140609"/>
      <w:r w:rsidRPr="003B5ADA">
        <w:t>ECASD</w:t>
      </w:r>
      <w:bookmarkEnd w:id="317"/>
      <w:bookmarkEnd w:id="318"/>
      <w:bookmarkEnd w:id="319"/>
      <w:bookmarkEnd w:id="320"/>
      <w:bookmarkEnd w:id="321"/>
      <w:bookmarkEnd w:id="322"/>
      <w:bookmarkEnd w:id="323"/>
      <w:bookmarkEnd w:id="324"/>
      <w:bookmarkEnd w:id="325"/>
      <w:bookmarkEnd w:id="326"/>
      <w:bookmarkEnd w:id="327"/>
    </w:p>
    <w:p w14:paraId="4092784F" w14:textId="30AA7C7E" w:rsidR="003C1AC8" w:rsidRDefault="003C1AC8" w:rsidP="00AE7E93">
      <w:pPr>
        <w:spacing w:before="0" w:after="200" w:line="276" w:lineRule="auto"/>
        <w:rPr>
          <w:lang w:eastAsia="en-US"/>
        </w:rPr>
      </w:pPr>
      <w:r w:rsidRPr="003B5ADA">
        <w:rPr>
          <w:lang w:eastAsia="en-US"/>
        </w:rPr>
        <w:t xml:space="preserve">The </w:t>
      </w:r>
      <w:r w:rsidR="001A1D22">
        <w:rPr>
          <w:lang w:eastAsia="en-US"/>
        </w:rPr>
        <w:t>e</w:t>
      </w:r>
      <w:r w:rsidRPr="003B5ADA">
        <w:rPr>
          <w:lang w:eastAsia="en-US"/>
        </w:rPr>
        <w:t xml:space="preserve">UICC Controlling Authority Security Domain (ECASD) is responsible for the secure storage of </w:t>
      </w:r>
      <w:r w:rsidRPr="002C4CA8">
        <w:rPr>
          <w:lang w:eastAsia="en-US"/>
        </w:rPr>
        <w:t xml:space="preserve">credentials </w:t>
      </w:r>
      <w:r>
        <w:rPr>
          <w:lang w:eastAsia="en-US"/>
        </w:rPr>
        <w:t>need</w:t>
      </w:r>
      <w:r w:rsidRPr="002C4CA8">
        <w:rPr>
          <w:lang w:eastAsia="en-US"/>
        </w:rPr>
        <w:t>ed to support the required security domains on the eUICC.</w:t>
      </w:r>
    </w:p>
    <w:p w14:paraId="4E1E44CB" w14:textId="5DEBAD07" w:rsidR="003C1AC8" w:rsidRPr="005E2583" w:rsidRDefault="003C1AC8" w:rsidP="00AE7E93">
      <w:pPr>
        <w:spacing w:before="0" w:after="200" w:line="276" w:lineRule="auto"/>
        <w:rPr>
          <w:lang w:eastAsia="en-US"/>
        </w:rPr>
      </w:pPr>
      <w:r>
        <w:rPr>
          <w:lang w:eastAsia="en-US"/>
        </w:rPr>
        <w:t xml:space="preserve">There SHALL only be one ECASD on an eUICC. The ECASD </w:t>
      </w:r>
      <w:r w:rsidRPr="005E2583">
        <w:rPr>
          <w:lang w:eastAsia="en-US"/>
        </w:rPr>
        <w:t>SHALL be installed and personali</w:t>
      </w:r>
      <w:r>
        <w:rPr>
          <w:lang w:eastAsia="en-US"/>
        </w:rPr>
        <w:t>s</w:t>
      </w:r>
      <w:r w:rsidRPr="005E2583">
        <w:rPr>
          <w:lang w:eastAsia="en-US"/>
        </w:rPr>
        <w:t>ed by the EUM during the eUICC manufacturing as described in</w:t>
      </w:r>
      <w:r>
        <w:rPr>
          <w:lang w:eastAsia="en-US"/>
        </w:rPr>
        <w:t xml:space="preserve"> GlobalPlatform Card Specification </w:t>
      </w:r>
      <w:r>
        <w:rPr>
          <w:lang w:eastAsia="en-US"/>
        </w:rPr>
        <w:fldChar w:fldCharType="begin"/>
      </w:r>
      <w:r>
        <w:rPr>
          <w:lang w:eastAsia="en-US"/>
        </w:rPr>
        <w:instrText xml:space="preserve"> REF GPCSPE034 \h </w:instrText>
      </w:r>
      <w:r w:rsidR="00AE7E93">
        <w:rPr>
          <w:lang w:eastAsia="en-US"/>
        </w:rPr>
        <w:instrText xml:space="preserve"> \* MERGEFORMAT </w:instrText>
      </w:r>
      <w:r>
        <w:rPr>
          <w:lang w:eastAsia="en-US"/>
        </w:rPr>
      </w:r>
      <w:r>
        <w:rPr>
          <w:lang w:eastAsia="en-US"/>
        </w:rPr>
        <w:fldChar w:fldCharType="separate"/>
      </w:r>
      <w:r w:rsidR="00E46B0B" w:rsidRPr="00BD4FCE">
        <w:t>[</w:t>
      </w:r>
      <w:r w:rsidR="00E46B0B">
        <w:t>9</w:t>
      </w:r>
      <w:r w:rsidR="00E46B0B" w:rsidRPr="00BD4FCE">
        <w:t>]</w:t>
      </w:r>
      <w:r>
        <w:rPr>
          <w:lang w:eastAsia="en-US"/>
        </w:rPr>
        <w:fldChar w:fldCharType="end"/>
      </w:r>
      <w:r w:rsidRPr="005E2583">
        <w:rPr>
          <w:lang w:eastAsia="en-US"/>
        </w:rPr>
        <w:t>.</w:t>
      </w:r>
    </w:p>
    <w:p w14:paraId="7A41EE45" w14:textId="77777777" w:rsidR="003C1AC8" w:rsidRPr="005E2583" w:rsidRDefault="003C1AC8" w:rsidP="00AE7E93">
      <w:pPr>
        <w:spacing w:before="0" w:after="120" w:line="276" w:lineRule="auto"/>
        <w:rPr>
          <w:lang w:eastAsia="en-US"/>
        </w:rPr>
      </w:pPr>
      <w:r>
        <w:rPr>
          <w:lang w:eastAsia="en-US"/>
        </w:rPr>
        <w:t>The ECASD SHALL contain the following:</w:t>
      </w:r>
    </w:p>
    <w:p w14:paraId="4E5EB4B1" w14:textId="77777777" w:rsidR="003C1AC8" w:rsidRPr="003B5ADA" w:rsidRDefault="003C1AC8" w:rsidP="00AE7E93">
      <w:pPr>
        <w:pStyle w:val="ListBullet1"/>
        <w:numPr>
          <w:ilvl w:val="0"/>
          <w:numId w:val="11"/>
        </w:numPr>
        <w:jc w:val="both"/>
      </w:pPr>
      <w:r w:rsidRPr="003B5ADA">
        <w:t xml:space="preserve">eUICC </w:t>
      </w:r>
      <w:r>
        <w:t>p</w:t>
      </w:r>
      <w:r w:rsidRPr="003B5ADA">
        <w:t xml:space="preserve">rivate </w:t>
      </w:r>
      <w:r>
        <w:t>k</w:t>
      </w:r>
      <w:r w:rsidRPr="003B5ADA">
        <w:t>eys</w:t>
      </w:r>
      <w:r>
        <w:t xml:space="preserve"> for creating signatures.</w:t>
      </w:r>
    </w:p>
    <w:p w14:paraId="2246CC3C" w14:textId="77777777" w:rsidR="003C1AC8" w:rsidRPr="003B5ADA" w:rsidRDefault="003C1AC8" w:rsidP="00AE7E93">
      <w:pPr>
        <w:pStyle w:val="ListBullet1"/>
        <w:numPr>
          <w:ilvl w:val="0"/>
          <w:numId w:val="11"/>
        </w:numPr>
        <w:jc w:val="both"/>
      </w:pPr>
      <w:r w:rsidRPr="003B5ADA">
        <w:t>Associated Certificates for eUICC authentication</w:t>
      </w:r>
      <w:r>
        <w:t>.</w:t>
      </w:r>
    </w:p>
    <w:p w14:paraId="1115DCC9" w14:textId="77777777" w:rsidR="003C1AC8" w:rsidRPr="003B5ADA" w:rsidRDefault="003C1AC8" w:rsidP="00AE7E93">
      <w:pPr>
        <w:pStyle w:val="ListBullet1"/>
        <w:numPr>
          <w:ilvl w:val="0"/>
          <w:numId w:val="11"/>
        </w:numPr>
        <w:jc w:val="both"/>
      </w:pPr>
      <w:r w:rsidRPr="003B5ADA">
        <w:t xml:space="preserve">The Certificate Issuers’ (CI) root </w:t>
      </w:r>
      <w:r>
        <w:t>p</w:t>
      </w:r>
      <w:r w:rsidRPr="003B5ADA">
        <w:t xml:space="preserve">ublic </w:t>
      </w:r>
      <w:r>
        <w:t>k</w:t>
      </w:r>
      <w:r w:rsidRPr="003B5ADA">
        <w:t>eys</w:t>
      </w:r>
      <w:r>
        <w:t xml:space="preserve"> for verifying SM-DP+ and SM-DS Certificates.</w:t>
      </w:r>
    </w:p>
    <w:p w14:paraId="0EC3CD56" w14:textId="77777777" w:rsidR="003C1AC8" w:rsidRPr="003B5ADA" w:rsidRDefault="003C1AC8" w:rsidP="00AE7E93">
      <w:pPr>
        <w:pStyle w:val="ListBullet1"/>
        <w:numPr>
          <w:ilvl w:val="0"/>
          <w:numId w:val="11"/>
        </w:numPr>
        <w:jc w:val="both"/>
      </w:pPr>
      <w:r w:rsidRPr="003B5ADA">
        <w:t xml:space="preserve">eUICC Manufacturers’ (EUMs) keyset for key/Certificate renewal. </w:t>
      </w:r>
    </w:p>
    <w:p w14:paraId="08A90635" w14:textId="77777777" w:rsidR="003C1AC8" w:rsidRPr="00360DBA" w:rsidRDefault="003C1AC8" w:rsidP="00AE7E93">
      <w:pPr>
        <w:spacing w:before="0" w:after="200" w:line="276" w:lineRule="auto"/>
        <w:rPr>
          <w:lang w:eastAsia="en-US"/>
        </w:rPr>
      </w:pPr>
      <w:r w:rsidRPr="003B5ADA">
        <w:rPr>
          <w:lang w:eastAsia="en-US"/>
        </w:rPr>
        <w:t xml:space="preserve">Additionally, the ECASD </w:t>
      </w:r>
      <w:r>
        <w:rPr>
          <w:lang w:eastAsia="en-US"/>
        </w:rPr>
        <w:t xml:space="preserve">SHALL </w:t>
      </w:r>
      <w:r w:rsidRPr="003B5ADA">
        <w:rPr>
          <w:lang w:eastAsia="en-US"/>
        </w:rPr>
        <w:t xml:space="preserve">provide security functions used during key establishment </w:t>
      </w:r>
      <w:r>
        <w:rPr>
          <w:lang w:eastAsia="en-US"/>
        </w:rPr>
        <w:t xml:space="preserve">and </w:t>
      </w:r>
      <w:r w:rsidRPr="003B5ADA">
        <w:rPr>
          <w:lang w:eastAsia="en-US"/>
        </w:rPr>
        <w:t>eUICC authentication</w:t>
      </w:r>
      <w:r>
        <w:rPr>
          <w:lang w:eastAsia="en-US"/>
        </w:rPr>
        <w:t>.</w:t>
      </w:r>
    </w:p>
    <w:p w14:paraId="575FC7F0" w14:textId="77777777" w:rsidR="003C1AC8" w:rsidRPr="00360DBA" w:rsidRDefault="003C1AC8" w:rsidP="003C1AC8">
      <w:pPr>
        <w:pStyle w:val="Heading4"/>
      </w:pPr>
      <w:bookmarkStart w:id="328" w:name="_Toc421616351"/>
      <w:bookmarkStart w:id="329" w:name="_Toc421693021"/>
      <w:bookmarkStart w:id="330" w:name="_Toc421693453"/>
      <w:bookmarkStart w:id="331" w:name="_Toc421712335"/>
      <w:bookmarkStart w:id="332" w:name="_Toc421720781"/>
      <w:bookmarkStart w:id="333" w:name="_Toc422048487"/>
      <w:bookmarkStart w:id="334" w:name="_Toc422049825"/>
      <w:bookmarkStart w:id="335" w:name="_Toc296016934"/>
      <w:bookmarkStart w:id="336" w:name="_Toc296018883"/>
      <w:bookmarkStart w:id="337" w:name="_Toc296179453"/>
      <w:bookmarkStart w:id="338" w:name="_Toc435053971"/>
      <w:bookmarkStart w:id="339" w:name="_Toc438636238"/>
      <w:bookmarkStart w:id="340" w:name="_Toc472934673"/>
      <w:bookmarkStart w:id="341" w:name="_Toc178140610"/>
      <w:bookmarkEnd w:id="328"/>
      <w:bookmarkEnd w:id="329"/>
      <w:bookmarkEnd w:id="330"/>
      <w:bookmarkEnd w:id="331"/>
      <w:bookmarkEnd w:id="332"/>
      <w:r w:rsidRPr="00360DBA">
        <w:lastRenderedPageBreak/>
        <w:t>ISD-R</w:t>
      </w:r>
      <w:bookmarkEnd w:id="333"/>
      <w:bookmarkEnd w:id="334"/>
      <w:bookmarkEnd w:id="335"/>
      <w:bookmarkEnd w:id="336"/>
      <w:bookmarkEnd w:id="337"/>
      <w:bookmarkEnd w:id="338"/>
      <w:bookmarkEnd w:id="339"/>
      <w:bookmarkEnd w:id="340"/>
      <w:bookmarkEnd w:id="341"/>
    </w:p>
    <w:p w14:paraId="1086343B" w14:textId="77777777" w:rsidR="003C1AC8" w:rsidRDefault="003C1AC8" w:rsidP="003C1AC8">
      <w:pPr>
        <w:spacing w:line="276" w:lineRule="auto"/>
      </w:pPr>
      <w:r w:rsidRPr="00A232CE">
        <w:t xml:space="preserve">The ISD-R is responsible for the creation of new ISD-Ps and </w:t>
      </w:r>
      <w:r>
        <w:t xml:space="preserve">the </w:t>
      </w:r>
      <w:r w:rsidRPr="00A232CE">
        <w:t>lifecycle management of all ISD-Ps.</w:t>
      </w:r>
    </w:p>
    <w:p w14:paraId="078E8072" w14:textId="77777777" w:rsidR="003C1AC8" w:rsidRPr="00360DBA" w:rsidRDefault="003C1AC8" w:rsidP="003C1AC8">
      <w:pPr>
        <w:pStyle w:val="Heading4"/>
      </w:pPr>
      <w:bookmarkStart w:id="342" w:name="_Toc435044618"/>
      <w:bookmarkStart w:id="343" w:name="_Toc435053972"/>
      <w:bookmarkStart w:id="344" w:name="_Toc421616353"/>
      <w:bookmarkStart w:id="345" w:name="_Toc421693023"/>
      <w:bookmarkStart w:id="346" w:name="_Toc421693455"/>
      <w:bookmarkStart w:id="347" w:name="_Toc421712337"/>
      <w:bookmarkStart w:id="348" w:name="_Toc421720783"/>
      <w:bookmarkStart w:id="349" w:name="_Toc422048488"/>
      <w:bookmarkStart w:id="350" w:name="_Toc422049826"/>
      <w:bookmarkStart w:id="351" w:name="_Toc296016935"/>
      <w:bookmarkStart w:id="352" w:name="_Toc296018884"/>
      <w:bookmarkStart w:id="353" w:name="_Toc296179454"/>
      <w:bookmarkStart w:id="354" w:name="_Toc435053973"/>
      <w:bookmarkStart w:id="355" w:name="_Toc438636239"/>
      <w:bookmarkStart w:id="356" w:name="_Toc472934674"/>
      <w:bookmarkStart w:id="357" w:name="_Toc178140611"/>
      <w:bookmarkEnd w:id="342"/>
      <w:bookmarkEnd w:id="343"/>
      <w:bookmarkEnd w:id="344"/>
      <w:bookmarkEnd w:id="345"/>
      <w:bookmarkEnd w:id="346"/>
      <w:bookmarkEnd w:id="347"/>
      <w:bookmarkEnd w:id="348"/>
      <w:r w:rsidRPr="00360DBA">
        <w:t>ISD-P</w:t>
      </w:r>
      <w:bookmarkEnd w:id="349"/>
      <w:bookmarkEnd w:id="350"/>
      <w:bookmarkEnd w:id="351"/>
      <w:bookmarkEnd w:id="352"/>
      <w:bookmarkEnd w:id="353"/>
      <w:bookmarkEnd w:id="354"/>
      <w:bookmarkEnd w:id="355"/>
      <w:bookmarkEnd w:id="356"/>
      <w:bookmarkEnd w:id="357"/>
    </w:p>
    <w:p w14:paraId="00E2540F" w14:textId="77777777" w:rsidR="003C1AC8" w:rsidRPr="00A232CE" w:rsidRDefault="003C1AC8" w:rsidP="00AE7E93">
      <w:pPr>
        <w:spacing w:before="0" w:after="200" w:line="276" w:lineRule="auto"/>
        <w:rPr>
          <w:lang w:eastAsia="en-US"/>
        </w:rPr>
      </w:pPr>
      <w:r>
        <w:rPr>
          <w:lang w:eastAsia="en-US"/>
        </w:rPr>
        <w:t xml:space="preserve">The ISD-P </w:t>
      </w:r>
      <w:r w:rsidRPr="00A232CE">
        <w:rPr>
          <w:lang w:eastAsia="en-US"/>
        </w:rPr>
        <w:t xml:space="preserve">is </w:t>
      </w:r>
      <w:r>
        <w:rPr>
          <w:lang w:eastAsia="en-US"/>
        </w:rPr>
        <w:t>a</w:t>
      </w:r>
      <w:r w:rsidRPr="00A232CE">
        <w:rPr>
          <w:lang w:eastAsia="en-US"/>
        </w:rPr>
        <w:t xml:space="preserve"> secure container (</w:t>
      </w:r>
      <w:r>
        <w:rPr>
          <w:lang w:eastAsia="en-US"/>
        </w:rPr>
        <w:t>s</w:t>
      </w:r>
      <w:r w:rsidRPr="00A232CE">
        <w:rPr>
          <w:lang w:eastAsia="en-US"/>
        </w:rPr>
        <w:t xml:space="preserve">ecurity </w:t>
      </w:r>
      <w:r>
        <w:rPr>
          <w:lang w:eastAsia="en-US"/>
        </w:rPr>
        <w:t>d</w:t>
      </w:r>
      <w:r w:rsidRPr="00A232CE">
        <w:rPr>
          <w:lang w:eastAsia="en-US"/>
        </w:rPr>
        <w:t xml:space="preserve">omain) for the hosting of a Profile. The ISD-P is used for Profile download and installation in collaboration with the Profile Package </w:t>
      </w:r>
      <w:r>
        <w:rPr>
          <w:lang w:eastAsia="en-US"/>
        </w:rPr>
        <w:t>i</w:t>
      </w:r>
      <w:r w:rsidRPr="00A232CE">
        <w:rPr>
          <w:lang w:eastAsia="en-US"/>
        </w:rPr>
        <w:t xml:space="preserve">nterpreter for the decoding/interpretation of the received </w:t>
      </w:r>
      <w:r>
        <w:rPr>
          <w:lang w:eastAsia="en-US"/>
        </w:rPr>
        <w:t xml:space="preserve">Bound </w:t>
      </w:r>
      <w:r w:rsidRPr="00A232CE">
        <w:rPr>
          <w:lang w:eastAsia="en-US"/>
        </w:rPr>
        <w:t xml:space="preserve">Profile Package. </w:t>
      </w:r>
    </w:p>
    <w:p w14:paraId="05BF713C" w14:textId="77777777" w:rsidR="003C1AC8" w:rsidRDefault="003C1AC8" w:rsidP="00AE7E93">
      <w:pPr>
        <w:spacing w:before="0" w:after="200" w:line="276" w:lineRule="auto"/>
        <w:rPr>
          <w:lang w:eastAsia="en-US"/>
        </w:rPr>
      </w:pPr>
      <w:r w:rsidRPr="00A232CE">
        <w:rPr>
          <w:lang w:eastAsia="en-US"/>
        </w:rPr>
        <w:t xml:space="preserve">The ISD-P is the on-card representative of the SM-DP+. </w:t>
      </w:r>
    </w:p>
    <w:p w14:paraId="1C67BD9A" w14:textId="77777777" w:rsidR="003C1AC8" w:rsidRPr="00360DBA" w:rsidRDefault="003C1AC8" w:rsidP="003C1AC8">
      <w:pPr>
        <w:pStyle w:val="Heading4"/>
      </w:pPr>
      <w:bookmarkStart w:id="358" w:name="_Toc421616355"/>
      <w:bookmarkStart w:id="359" w:name="_Toc421693025"/>
      <w:bookmarkStart w:id="360" w:name="_Toc421693457"/>
      <w:bookmarkStart w:id="361" w:name="_Toc421712339"/>
      <w:bookmarkStart w:id="362" w:name="_Toc421720785"/>
      <w:bookmarkStart w:id="363" w:name="_Toc422048489"/>
      <w:bookmarkStart w:id="364" w:name="_Toc422049827"/>
      <w:bookmarkStart w:id="365" w:name="_Toc296016936"/>
      <w:bookmarkStart w:id="366" w:name="_Toc296018885"/>
      <w:bookmarkStart w:id="367" w:name="_Toc296179455"/>
      <w:bookmarkStart w:id="368" w:name="_Toc435053974"/>
      <w:bookmarkStart w:id="369" w:name="_Toc438636240"/>
      <w:bookmarkStart w:id="370" w:name="_Toc472934675"/>
      <w:bookmarkStart w:id="371" w:name="_Toc178140612"/>
      <w:bookmarkEnd w:id="358"/>
      <w:bookmarkEnd w:id="359"/>
      <w:bookmarkEnd w:id="360"/>
      <w:bookmarkEnd w:id="361"/>
      <w:bookmarkEnd w:id="362"/>
      <w:r w:rsidRPr="00360DBA">
        <w:t>MNO</w:t>
      </w:r>
      <w:r>
        <w:t>-</w:t>
      </w:r>
      <w:r w:rsidRPr="00360DBA">
        <w:t>SD</w:t>
      </w:r>
      <w:bookmarkEnd w:id="363"/>
      <w:bookmarkEnd w:id="364"/>
      <w:bookmarkEnd w:id="365"/>
      <w:bookmarkEnd w:id="366"/>
      <w:bookmarkEnd w:id="367"/>
      <w:bookmarkEnd w:id="368"/>
      <w:bookmarkEnd w:id="369"/>
      <w:bookmarkEnd w:id="370"/>
      <w:bookmarkEnd w:id="371"/>
    </w:p>
    <w:p w14:paraId="52E181C3" w14:textId="77777777" w:rsidR="003C1AC8" w:rsidRDefault="003C1AC8" w:rsidP="00AE7E93">
      <w:pPr>
        <w:spacing w:before="0" w:after="200" w:line="276" w:lineRule="auto"/>
        <w:rPr>
          <w:lang w:eastAsia="en-US"/>
        </w:rPr>
      </w:pPr>
      <w:r w:rsidRPr="00360DBA">
        <w:rPr>
          <w:lang w:eastAsia="en-US"/>
        </w:rPr>
        <w:t xml:space="preserve">The MNO-SD is the on-card representative of the Operator. It contains the Operator’s </w:t>
      </w:r>
      <w:r>
        <w:rPr>
          <w:lang w:eastAsia="en-US"/>
        </w:rPr>
        <w:t>O</w:t>
      </w:r>
      <w:r w:rsidRPr="00360DBA">
        <w:rPr>
          <w:lang w:eastAsia="en-US"/>
        </w:rPr>
        <w:t>ver-</w:t>
      </w:r>
      <w:r>
        <w:rPr>
          <w:lang w:eastAsia="en-US"/>
        </w:rPr>
        <w:t>T</w:t>
      </w:r>
      <w:r w:rsidRPr="00360DBA">
        <w:rPr>
          <w:lang w:eastAsia="en-US"/>
        </w:rPr>
        <w:t>he-</w:t>
      </w:r>
      <w:r>
        <w:rPr>
          <w:lang w:eastAsia="en-US"/>
        </w:rPr>
        <w:t>A</w:t>
      </w:r>
      <w:r w:rsidRPr="00360DBA">
        <w:rPr>
          <w:lang w:eastAsia="en-US"/>
        </w:rPr>
        <w:t>ir (OTA) Keys and provides a secure OTA channel.</w:t>
      </w:r>
    </w:p>
    <w:p w14:paraId="303BF4F6" w14:textId="77777777" w:rsidR="003C1AC8" w:rsidRPr="0046554D" w:rsidRDefault="003C1AC8" w:rsidP="003C1AC8">
      <w:pPr>
        <w:pStyle w:val="Heading4"/>
      </w:pPr>
      <w:bookmarkStart w:id="372" w:name="_Toc472934676"/>
      <w:bookmarkStart w:id="373" w:name="_Toc178140613"/>
      <w:r w:rsidRPr="0046554D">
        <w:t>P</w:t>
      </w:r>
      <w:r>
        <w:t>rofile P</w:t>
      </w:r>
      <w:r w:rsidRPr="0046554D">
        <w:t>olicy</w:t>
      </w:r>
      <w:r>
        <w:t xml:space="preserve"> Enabler</w:t>
      </w:r>
      <w:bookmarkEnd w:id="372"/>
      <w:bookmarkEnd w:id="373"/>
    </w:p>
    <w:p w14:paraId="07315EBB" w14:textId="77777777" w:rsidR="003C1AC8" w:rsidRPr="00F47FD7" w:rsidRDefault="003C1AC8" w:rsidP="00AE7E93">
      <w:pPr>
        <w:pStyle w:val="NormalParagraph"/>
        <w:jc w:val="both"/>
        <w:rPr>
          <w:lang w:eastAsia="en-US" w:bidi="bn-BD"/>
        </w:rPr>
      </w:pPr>
      <w:r w:rsidRPr="0046554D">
        <w:rPr>
          <w:lang w:eastAsia="en-US" w:bidi="bn-BD"/>
        </w:rPr>
        <w:t xml:space="preserve">The eUICC Operating System (OS) service </w:t>
      </w:r>
      <w:r>
        <w:rPr>
          <w:lang w:eastAsia="en-US" w:bidi="bn-BD"/>
        </w:rPr>
        <w:t xml:space="preserve">which </w:t>
      </w:r>
      <w:r w:rsidRPr="0046554D">
        <w:rPr>
          <w:lang w:eastAsia="en-US" w:bidi="bn-BD"/>
        </w:rPr>
        <w:t xml:space="preserve">offers </w:t>
      </w:r>
      <w:r>
        <w:rPr>
          <w:lang w:eastAsia="en-US" w:bidi="bn-BD"/>
        </w:rPr>
        <w:t xml:space="preserve">Profile </w:t>
      </w:r>
      <w:r w:rsidRPr="0046554D">
        <w:rPr>
          <w:lang w:eastAsia="en-US" w:bidi="bn-BD"/>
        </w:rPr>
        <w:t xml:space="preserve">Policy Rules </w:t>
      </w:r>
      <w:r>
        <w:rPr>
          <w:lang w:eastAsia="en-US" w:bidi="bn-BD"/>
        </w:rPr>
        <w:t>validation and e</w:t>
      </w:r>
      <w:r w:rsidRPr="0046554D">
        <w:rPr>
          <w:lang w:eastAsia="en-US" w:bidi="bn-BD"/>
        </w:rPr>
        <w:t>nforcement.</w:t>
      </w:r>
    </w:p>
    <w:p w14:paraId="0C0BEBDA" w14:textId="77777777" w:rsidR="003C1AC8" w:rsidRPr="00360DBA" w:rsidRDefault="003C1AC8" w:rsidP="003C1AC8">
      <w:pPr>
        <w:pStyle w:val="Heading4"/>
      </w:pPr>
      <w:bookmarkStart w:id="374" w:name="_Toc421616358"/>
      <w:bookmarkStart w:id="375" w:name="_Toc421693028"/>
      <w:bookmarkStart w:id="376" w:name="_Toc421693460"/>
      <w:bookmarkStart w:id="377" w:name="_Toc421712342"/>
      <w:bookmarkStart w:id="378" w:name="_Toc421720788"/>
      <w:bookmarkStart w:id="379" w:name="_Toc420930456"/>
      <w:bookmarkStart w:id="380" w:name="_Toc420930520"/>
      <w:bookmarkStart w:id="381" w:name="_Toc422048491"/>
      <w:bookmarkStart w:id="382" w:name="_Toc422049829"/>
      <w:bookmarkStart w:id="383" w:name="_Toc296016938"/>
      <w:bookmarkStart w:id="384" w:name="_Toc296018887"/>
      <w:bookmarkStart w:id="385" w:name="_Toc296179457"/>
      <w:bookmarkStart w:id="386" w:name="_Toc435053975"/>
      <w:bookmarkStart w:id="387" w:name="_Toc438636241"/>
      <w:bookmarkStart w:id="388" w:name="_Toc472934677"/>
      <w:bookmarkStart w:id="389" w:name="_Toc178140614"/>
      <w:bookmarkEnd w:id="374"/>
      <w:bookmarkEnd w:id="375"/>
      <w:bookmarkEnd w:id="376"/>
      <w:bookmarkEnd w:id="377"/>
      <w:bookmarkEnd w:id="378"/>
      <w:bookmarkEnd w:id="379"/>
      <w:bookmarkEnd w:id="380"/>
      <w:r w:rsidRPr="00360DBA">
        <w:t>Telecom Framework</w:t>
      </w:r>
      <w:bookmarkEnd w:id="381"/>
      <w:bookmarkEnd w:id="382"/>
      <w:bookmarkEnd w:id="383"/>
      <w:bookmarkEnd w:id="384"/>
      <w:bookmarkEnd w:id="385"/>
      <w:bookmarkEnd w:id="386"/>
      <w:bookmarkEnd w:id="387"/>
      <w:bookmarkEnd w:id="388"/>
      <w:bookmarkEnd w:id="389"/>
    </w:p>
    <w:p w14:paraId="4063BB59" w14:textId="77777777" w:rsidR="003C1AC8" w:rsidRPr="00A232CE" w:rsidRDefault="003C1AC8" w:rsidP="00AE7E93">
      <w:pPr>
        <w:spacing w:before="0" w:after="200" w:line="276" w:lineRule="auto"/>
        <w:rPr>
          <w:lang w:eastAsia="en-US"/>
        </w:rPr>
      </w:pPr>
      <w:r w:rsidRPr="00A232CE">
        <w:rPr>
          <w:lang w:eastAsia="en-US"/>
        </w:rPr>
        <w:t xml:space="preserve">The </w:t>
      </w:r>
      <w:r>
        <w:rPr>
          <w:lang w:eastAsia="en-US"/>
        </w:rPr>
        <w:t>t</w:t>
      </w:r>
      <w:r w:rsidRPr="00360DBA">
        <w:rPr>
          <w:lang w:eastAsia="en-US"/>
        </w:rPr>
        <w:t xml:space="preserve">elecom </w:t>
      </w:r>
      <w:r w:rsidRPr="003B5ADA">
        <w:rPr>
          <w:lang w:eastAsia="en-US"/>
        </w:rPr>
        <w:t>f</w:t>
      </w:r>
      <w:r w:rsidRPr="00360DBA">
        <w:rPr>
          <w:lang w:eastAsia="en-US"/>
        </w:rPr>
        <w:t xml:space="preserve">ramework is an </w:t>
      </w:r>
      <w:r>
        <w:rPr>
          <w:lang w:eastAsia="en-US"/>
        </w:rPr>
        <w:t>o</w:t>
      </w:r>
      <w:r w:rsidRPr="00360DBA">
        <w:rPr>
          <w:lang w:eastAsia="en-US"/>
        </w:rPr>
        <w:t xml:space="preserve">perating </w:t>
      </w:r>
      <w:r>
        <w:rPr>
          <w:lang w:eastAsia="en-US"/>
        </w:rPr>
        <w:t>s</w:t>
      </w:r>
      <w:r w:rsidRPr="00360DBA">
        <w:rPr>
          <w:lang w:eastAsia="en-US"/>
        </w:rPr>
        <w:t>ystem service that provides standardised network authentication algorithms to the NAAs</w:t>
      </w:r>
      <w:r w:rsidRPr="00A232CE">
        <w:rPr>
          <w:lang w:eastAsia="en-US"/>
        </w:rPr>
        <w:t xml:space="preserve"> hosted in the ISD-Ps. Furthermore</w:t>
      </w:r>
      <w:r>
        <w:rPr>
          <w:lang w:eastAsia="en-US"/>
        </w:rPr>
        <w:t>,</w:t>
      </w:r>
      <w:r w:rsidRPr="00A232CE">
        <w:rPr>
          <w:lang w:eastAsia="en-US"/>
        </w:rPr>
        <w:t xml:space="preserve"> it</w:t>
      </w:r>
      <w:r>
        <w:rPr>
          <w:lang w:eastAsia="en-US"/>
        </w:rPr>
        <w:t xml:space="preserve"> offers</w:t>
      </w:r>
      <w:r w:rsidRPr="00A232CE">
        <w:rPr>
          <w:lang w:eastAsia="en-US"/>
        </w:rPr>
        <w:t xml:space="preserve"> the capabilit</w:t>
      </w:r>
      <w:r>
        <w:rPr>
          <w:lang w:eastAsia="en-US"/>
        </w:rPr>
        <w:t>y</w:t>
      </w:r>
      <w:r w:rsidRPr="00A232CE">
        <w:rPr>
          <w:lang w:eastAsia="en-US"/>
        </w:rPr>
        <w:t xml:space="preserve"> to configure the algorithms with the </w:t>
      </w:r>
      <w:r>
        <w:rPr>
          <w:lang w:eastAsia="en-US"/>
        </w:rPr>
        <w:t>necessary</w:t>
      </w:r>
      <w:r w:rsidRPr="00A232CE">
        <w:rPr>
          <w:lang w:eastAsia="en-US"/>
        </w:rPr>
        <w:t xml:space="preserve"> parameters.</w:t>
      </w:r>
    </w:p>
    <w:p w14:paraId="4D17252A" w14:textId="77777777" w:rsidR="003C1AC8" w:rsidRPr="00360DBA" w:rsidRDefault="003C1AC8" w:rsidP="003C1AC8">
      <w:pPr>
        <w:pStyle w:val="Heading4"/>
      </w:pPr>
      <w:bookmarkStart w:id="390" w:name="_Toc421616360"/>
      <w:bookmarkStart w:id="391" w:name="_Toc421693030"/>
      <w:bookmarkStart w:id="392" w:name="_Toc421693462"/>
      <w:bookmarkStart w:id="393" w:name="_Toc421712344"/>
      <w:bookmarkStart w:id="394" w:name="_Toc421720790"/>
      <w:bookmarkStart w:id="395" w:name="_Toc422048492"/>
      <w:bookmarkStart w:id="396" w:name="_Toc422049830"/>
      <w:bookmarkStart w:id="397" w:name="_Toc296016939"/>
      <w:bookmarkStart w:id="398" w:name="_Toc296018888"/>
      <w:bookmarkStart w:id="399" w:name="_Toc296179458"/>
      <w:bookmarkStart w:id="400" w:name="_Toc435053976"/>
      <w:bookmarkStart w:id="401" w:name="_Toc438636242"/>
      <w:bookmarkStart w:id="402" w:name="_Toc472934678"/>
      <w:bookmarkStart w:id="403" w:name="_Toc178140615"/>
      <w:bookmarkEnd w:id="390"/>
      <w:bookmarkEnd w:id="391"/>
      <w:bookmarkEnd w:id="392"/>
      <w:bookmarkEnd w:id="393"/>
      <w:bookmarkEnd w:id="394"/>
      <w:r w:rsidRPr="00360DBA">
        <w:t>Profile Package Interpreter</w:t>
      </w:r>
      <w:bookmarkEnd w:id="395"/>
      <w:bookmarkEnd w:id="396"/>
      <w:bookmarkEnd w:id="397"/>
      <w:bookmarkEnd w:id="398"/>
      <w:bookmarkEnd w:id="399"/>
      <w:bookmarkEnd w:id="400"/>
      <w:bookmarkEnd w:id="401"/>
      <w:bookmarkEnd w:id="402"/>
      <w:bookmarkEnd w:id="403"/>
    </w:p>
    <w:p w14:paraId="0BF9A250" w14:textId="77777777" w:rsidR="003C1AC8" w:rsidRPr="00360DBA" w:rsidRDefault="003C1AC8" w:rsidP="00AE7E93">
      <w:pPr>
        <w:spacing w:before="0" w:after="200" w:line="276" w:lineRule="auto"/>
        <w:rPr>
          <w:lang w:eastAsia="en-US"/>
        </w:rPr>
      </w:pPr>
      <w:r>
        <w:rPr>
          <w:lang w:eastAsia="en-US"/>
        </w:rPr>
        <w:t xml:space="preserve">The Profile Package interpreter is an </w:t>
      </w:r>
      <w:r w:rsidRPr="00360DBA">
        <w:rPr>
          <w:lang w:eastAsia="en-US"/>
        </w:rPr>
        <w:t xml:space="preserve">eUICC </w:t>
      </w:r>
      <w:r>
        <w:rPr>
          <w:lang w:eastAsia="en-US"/>
        </w:rPr>
        <w:t>o</w:t>
      </w:r>
      <w:r w:rsidRPr="00360DBA">
        <w:rPr>
          <w:lang w:eastAsia="en-US"/>
        </w:rPr>
        <w:t xml:space="preserve">perating </w:t>
      </w:r>
      <w:r>
        <w:rPr>
          <w:lang w:eastAsia="en-US"/>
        </w:rPr>
        <w:t>s</w:t>
      </w:r>
      <w:r w:rsidRPr="00360DBA">
        <w:rPr>
          <w:lang w:eastAsia="en-US"/>
        </w:rPr>
        <w:t xml:space="preserve">ystem service that translates the Profile Package data into an installed Profile using the specific internal format of the target eUICC. </w:t>
      </w:r>
    </w:p>
    <w:p w14:paraId="02D499AE" w14:textId="77777777" w:rsidR="003C1AC8" w:rsidRPr="00360DBA" w:rsidRDefault="003C1AC8" w:rsidP="003C1AC8">
      <w:pPr>
        <w:pStyle w:val="Heading4"/>
      </w:pPr>
      <w:bookmarkStart w:id="404" w:name="_Toc338081295"/>
      <w:bookmarkStart w:id="405" w:name="_Toc338084330"/>
      <w:bookmarkStart w:id="406" w:name="_Toc338089500"/>
      <w:bookmarkStart w:id="407" w:name="_Toc338089690"/>
      <w:bookmarkStart w:id="408" w:name="_Toc338090477"/>
      <w:bookmarkStart w:id="409" w:name="_Toc422048493"/>
      <w:bookmarkStart w:id="410" w:name="_Toc422049831"/>
      <w:bookmarkStart w:id="411" w:name="_Toc296016940"/>
      <w:bookmarkStart w:id="412" w:name="_Toc296018889"/>
      <w:bookmarkStart w:id="413" w:name="_Toc296179459"/>
      <w:bookmarkStart w:id="414" w:name="_Toc435053977"/>
      <w:bookmarkStart w:id="415" w:name="_Toc438636243"/>
      <w:bookmarkStart w:id="416" w:name="_Toc472934679"/>
      <w:bookmarkStart w:id="417" w:name="_Toc178140616"/>
      <w:bookmarkEnd w:id="404"/>
      <w:bookmarkEnd w:id="405"/>
      <w:bookmarkEnd w:id="406"/>
      <w:bookmarkEnd w:id="407"/>
      <w:bookmarkEnd w:id="408"/>
      <w:r w:rsidRPr="00360DBA">
        <w:t>LPA Services</w:t>
      </w:r>
      <w:bookmarkEnd w:id="409"/>
      <w:bookmarkEnd w:id="410"/>
      <w:bookmarkEnd w:id="411"/>
      <w:bookmarkEnd w:id="412"/>
      <w:bookmarkEnd w:id="413"/>
      <w:bookmarkEnd w:id="414"/>
      <w:bookmarkEnd w:id="415"/>
      <w:bookmarkEnd w:id="416"/>
      <w:bookmarkEnd w:id="417"/>
    </w:p>
    <w:p w14:paraId="311847AF" w14:textId="77777777" w:rsidR="003C1AC8" w:rsidRDefault="003C1AC8" w:rsidP="00AE7E93">
      <w:pPr>
        <w:spacing w:before="0" w:after="200" w:line="276" w:lineRule="auto"/>
        <w:rPr>
          <w:lang w:eastAsia="en-US"/>
        </w:rPr>
      </w:pPr>
      <w:r>
        <w:rPr>
          <w:lang w:eastAsia="en-US"/>
        </w:rPr>
        <w:t>The LPA services p</w:t>
      </w:r>
      <w:r w:rsidRPr="00360DBA">
        <w:rPr>
          <w:lang w:eastAsia="en-US"/>
        </w:rPr>
        <w:t xml:space="preserve">rovide necessary access to the services and data required by </w:t>
      </w:r>
      <w:r>
        <w:rPr>
          <w:lang w:eastAsia="en-US"/>
        </w:rPr>
        <w:t xml:space="preserve">the </w:t>
      </w:r>
      <w:r w:rsidRPr="00360DBA">
        <w:rPr>
          <w:lang w:eastAsia="en-US"/>
        </w:rPr>
        <w:t>LPA</w:t>
      </w:r>
      <w:r>
        <w:rPr>
          <w:lang w:eastAsia="en-US"/>
        </w:rPr>
        <w:t xml:space="preserve"> functions for the following:</w:t>
      </w:r>
    </w:p>
    <w:p w14:paraId="0B82C325" w14:textId="77777777" w:rsidR="003C1AC8" w:rsidRDefault="003C1AC8" w:rsidP="00AE7E93">
      <w:pPr>
        <w:pStyle w:val="ListNumber"/>
        <w:rPr>
          <w:lang w:eastAsia="en-US"/>
        </w:rPr>
      </w:pPr>
      <w:r w:rsidRPr="00E24598">
        <w:rPr>
          <w:lang w:eastAsia="en-US"/>
        </w:rPr>
        <w:t xml:space="preserve">The </w:t>
      </w:r>
      <w:r>
        <w:rPr>
          <w:lang w:eastAsia="en-US"/>
        </w:rPr>
        <w:t xml:space="preserve">Root </w:t>
      </w:r>
      <w:r w:rsidRPr="00E24598">
        <w:rPr>
          <w:lang w:eastAsia="en-US"/>
        </w:rPr>
        <w:t xml:space="preserve">SM-DS </w:t>
      </w:r>
      <w:r>
        <w:rPr>
          <w:lang w:eastAsia="en-US"/>
        </w:rPr>
        <w:t>address</w:t>
      </w:r>
      <w:r w:rsidRPr="00E24598">
        <w:rPr>
          <w:lang w:eastAsia="en-US"/>
        </w:rPr>
        <w:t>.</w:t>
      </w:r>
    </w:p>
    <w:p w14:paraId="32852042" w14:textId="77777777" w:rsidR="003C1AC8" w:rsidRPr="00E24598" w:rsidRDefault="003C1AC8" w:rsidP="00AE7E93">
      <w:pPr>
        <w:pStyle w:val="ListNumber"/>
        <w:numPr>
          <w:ilvl w:val="0"/>
          <w:numId w:val="9"/>
        </w:numPr>
        <w:tabs>
          <w:tab w:val="num" w:pos="340"/>
        </w:tabs>
        <w:rPr>
          <w:lang w:eastAsia="en-US"/>
        </w:rPr>
      </w:pPr>
      <w:r>
        <w:rPr>
          <w:lang w:eastAsia="en-US"/>
        </w:rPr>
        <w:t>The optionally stored default SM-DP+ address.</w:t>
      </w:r>
    </w:p>
    <w:p w14:paraId="38335832" w14:textId="77777777" w:rsidR="003C1AC8" w:rsidRPr="00626DE8" w:rsidRDefault="003C1AC8" w:rsidP="00AE7E93">
      <w:pPr>
        <w:pStyle w:val="ListNumber"/>
        <w:rPr>
          <w:lang w:eastAsia="en-US"/>
        </w:rPr>
      </w:pPr>
      <w:r w:rsidRPr="00626DE8">
        <w:rPr>
          <w:lang w:eastAsia="en-US"/>
        </w:rPr>
        <w:t>Facilitates the recept</w:t>
      </w:r>
      <w:r>
        <w:rPr>
          <w:lang w:eastAsia="en-US"/>
        </w:rPr>
        <w:t>ion</w:t>
      </w:r>
      <w:r w:rsidRPr="00626DE8">
        <w:rPr>
          <w:lang w:eastAsia="en-US"/>
        </w:rPr>
        <w:t xml:space="preserve"> of the Bound Profile Package in transfer from the LPA.</w:t>
      </w:r>
    </w:p>
    <w:p w14:paraId="24CB564D" w14:textId="77777777" w:rsidR="003C1AC8" w:rsidRPr="00E24598" w:rsidRDefault="003C1AC8" w:rsidP="00AE7E93">
      <w:pPr>
        <w:pStyle w:val="ListNumber"/>
        <w:numPr>
          <w:ilvl w:val="0"/>
          <w:numId w:val="9"/>
        </w:numPr>
        <w:tabs>
          <w:tab w:val="num" w:pos="340"/>
        </w:tabs>
        <w:rPr>
          <w:lang w:eastAsia="en-US"/>
        </w:rPr>
      </w:pPr>
      <w:r w:rsidRPr="00E24598">
        <w:rPr>
          <w:lang w:eastAsia="en-US"/>
        </w:rPr>
        <w:t xml:space="preserve">Provide information regarding the installed Profiles and their </w:t>
      </w:r>
      <w:r>
        <w:rPr>
          <w:lang w:eastAsia="en-US"/>
        </w:rPr>
        <w:t>Profile M</w:t>
      </w:r>
      <w:r w:rsidRPr="00E24598">
        <w:rPr>
          <w:lang w:eastAsia="en-US"/>
        </w:rPr>
        <w:t>etadata.</w:t>
      </w:r>
    </w:p>
    <w:p w14:paraId="27BA7D2C" w14:textId="77777777" w:rsidR="003C1AC8" w:rsidRDefault="003C1AC8" w:rsidP="00AE7E93">
      <w:pPr>
        <w:pStyle w:val="ListNumber"/>
        <w:rPr>
          <w:lang w:eastAsia="en-US"/>
        </w:rPr>
      </w:pPr>
      <w:r>
        <w:rPr>
          <w:lang w:eastAsia="en-US"/>
        </w:rPr>
        <w:t xml:space="preserve">Provides </w:t>
      </w:r>
      <w:r w:rsidRPr="00E4740C">
        <w:rPr>
          <w:lang w:eastAsia="en-US"/>
        </w:rPr>
        <w:t>Local Profile Management</w:t>
      </w:r>
      <w:r>
        <w:rPr>
          <w:lang w:eastAsia="en-US"/>
        </w:rPr>
        <w:t>.</w:t>
      </w:r>
    </w:p>
    <w:p w14:paraId="3860D97A" w14:textId="77777777" w:rsidR="003C1AC8" w:rsidRDefault="003C1AC8" w:rsidP="00AE7E93">
      <w:pPr>
        <w:pStyle w:val="ListNumber"/>
        <w:numPr>
          <w:ilvl w:val="0"/>
          <w:numId w:val="9"/>
        </w:numPr>
        <w:tabs>
          <w:tab w:val="num" w:pos="340"/>
        </w:tabs>
        <w:rPr>
          <w:lang w:eastAsia="en-US"/>
        </w:rPr>
      </w:pPr>
      <w:r>
        <w:rPr>
          <w:lang w:eastAsia="en-US"/>
        </w:rPr>
        <w:t>Provides functions for the LPA to authenticate and interact with the SM-DS.</w:t>
      </w:r>
    </w:p>
    <w:p w14:paraId="7683E4A6" w14:textId="77777777" w:rsidR="003C1AC8" w:rsidRPr="00E4740C" w:rsidRDefault="003C1AC8" w:rsidP="00AE7E93">
      <w:pPr>
        <w:pStyle w:val="ListNumber"/>
        <w:rPr>
          <w:lang w:eastAsia="en-US"/>
        </w:rPr>
      </w:pPr>
      <w:r>
        <w:rPr>
          <w:lang w:eastAsia="en-US"/>
        </w:rPr>
        <w:t>Ensures access to the EID is restricted to only the LPA.</w:t>
      </w:r>
    </w:p>
    <w:p w14:paraId="3CE7B183" w14:textId="77777777" w:rsidR="003C1AC8" w:rsidRPr="00B97097" w:rsidRDefault="003C1AC8" w:rsidP="003C1AC8">
      <w:pPr>
        <w:keepNext/>
        <w:keepLines/>
        <w:numPr>
          <w:ilvl w:val="1"/>
          <w:numId w:val="1"/>
        </w:numPr>
        <w:tabs>
          <w:tab w:val="num" w:pos="578"/>
        </w:tabs>
        <w:spacing w:before="200"/>
        <w:ind w:left="578" w:hanging="578"/>
        <w:jc w:val="left"/>
        <w:outlineLvl w:val="1"/>
        <w:rPr>
          <w:iCs/>
          <w:sz w:val="24"/>
          <w:szCs w:val="28"/>
        </w:rPr>
      </w:pPr>
      <w:bookmarkStart w:id="418" w:name="_Toc178140617"/>
      <w:bookmarkStart w:id="419" w:name="_Toc435053978"/>
      <w:bookmarkStart w:id="420" w:name="_Toc438636244"/>
      <w:bookmarkStart w:id="421" w:name="_Toc472934680"/>
      <w:r w:rsidRPr="00B97097">
        <w:rPr>
          <w:rFonts w:eastAsia="Times New Roman" w:cs="Arial"/>
          <w:b/>
          <w:bCs/>
          <w:iCs/>
          <w:sz w:val="24"/>
          <w:szCs w:val="28"/>
          <w:lang w:eastAsia="en-US"/>
        </w:rPr>
        <w:lastRenderedPageBreak/>
        <w:t>Interfaces</w:t>
      </w:r>
      <w:bookmarkEnd w:id="418"/>
    </w:p>
    <w:p w14:paraId="1F91B626" w14:textId="77777777" w:rsidR="003C1AC8" w:rsidRPr="00ED7573" w:rsidRDefault="003C1AC8" w:rsidP="003C1AC8">
      <w:pPr>
        <w:pStyle w:val="NormalParagraph"/>
        <w:jc w:val="center"/>
        <w:rPr>
          <w:highlight w:val="yellow"/>
          <w:lang w:eastAsia="en-US" w:bidi="bn-BD"/>
        </w:rPr>
      </w:pPr>
      <w:r>
        <w:rPr>
          <w:noProof/>
        </w:rPr>
        <w:drawing>
          <wp:inline distT="0" distB="0" distL="0" distR="0" wp14:anchorId="3D94C92C" wp14:editId="7B73ED33">
            <wp:extent cx="5731510" cy="5465533"/>
            <wp:effectExtent l="0" t="0" r="2540" b="0"/>
            <wp:docPr id="9" name="Image 9"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Diagram&#10;&#10;Description automatically generated"/>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5731510" cy="5465533"/>
                    </a:xfrm>
                    <a:prstGeom prst="rect">
                      <a:avLst/>
                    </a:prstGeom>
                    <a:noFill/>
                  </pic:spPr>
                </pic:pic>
              </a:graphicData>
            </a:graphic>
          </wp:inline>
        </w:drawing>
      </w:r>
    </w:p>
    <w:p w14:paraId="34059530" w14:textId="77777777" w:rsidR="003C1AC8" w:rsidRPr="00F8302B" w:rsidRDefault="003C1AC8" w:rsidP="003C1AC8">
      <w:pPr>
        <w:pStyle w:val="Figurecaption"/>
      </w:pPr>
      <w:r>
        <w:t>: Interfaces on the eUICC Architecture with the LPA in the Device Configuration</w:t>
      </w:r>
    </w:p>
    <w:p w14:paraId="553933EB" w14:textId="77777777" w:rsidR="003C1AC8" w:rsidRPr="00B97097" w:rsidRDefault="003C1AC8" w:rsidP="003C1AC8">
      <w:pPr>
        <w:pStyle w:val="Heading3"/>
        <w:tabs>
          <w:tab w:val="clear" w:pos="851"/>
          <w:tab w:val="num" w:pos="1986"/>
        </w:tabs>
        <w:ind w:left="720" w:hanging="720"/>
      </w:pPr>
      <w:bookmarkStart w:id="422" w:name="_Toc178140618"/>
      <w:r w:rsidRPr="00B97097">
        <w:t>Operator – SM-DP+ (ES2</w:t>
      </w:r>
      <w:r>
        <w:t>+</w:t>
      </w:r>
      <w:r w:rsidRPr="00B97097">
        <w:t>)</w:t>
      </w:r>
      <w:bookmarkEnd w:id="422"/>
    </w:p>
    <w:p w14:paraId="0E89A447" w14:textId="77777777" w:rsidR="003C1AC8" w:rsidRPr="00B97097" w:rsidRDefault="003C1AC8" w:rsidP="00AE7E93">
      <w:pPr>
        <w:spacing w:before="0" w:after="200" w:line="276" w:lineRule="auto"/>
        <w:rPr>
          <w:lang w:eastAsia="en-US"/>
        </w:rPr>
      </w:pPr>
      <w:r>
        <w:rPr>
          <w:lang w:eastAsia="en-US"/>
        </w:rPr>
        <w:t>The ES2+ interface is u</w:t>
      </w:r>
      <w:r w:rsidRPr="00B97097">
        <w:rPr>
          <w:lang w:eastAsia="en-US"/>
        </w:rPr>
        <w:t>sed by the Operator to order Profiles for specific eUICCs as well as other administrative functions.</w:t>
      </w:r>
    </w:p>
    <w:p w14:paraId="516FEC78" w14:textId="77777777" w:rsidR="003C1AC8" w:rsidRPr="00B97097" w:rsidRDefault="003C1AC8" w:rsidP="003C1AC8">
      <w:pPr>
        <w:pStyle w:val="Heading3"/>
        <w:tabs>
          <w:tab w:val="clear" w:pos="851"/>
          <w:tab w:val="num" w:pos="1986"/>
        </w:tabs>
        <w:ind w:left="720" w:hanging="720"/>
      </w:pPr>
      <w:bookmarkStart w:id="423" w:name="_Toc178140619"/>
      <w:r w:rsidRPr="00B97097">
        <w:t>Operator – End User (ESop)</w:t>
      </w:r>
      <w:bookmarkEnd w:id="423"/>
    </w:p>
    <w:p w14:paraId="4DCF85AB" w14:textId="77777777" w:rsidR="003C1AC8" w:rsidRDefault="003C1AC8" w:rsidP="00AE7E93">
      <w:pPr>
        <w:spacing w:before="0" w:after="200" w:line="276" w:lineRule="auto"/>
        <w:rPr>
          <w:lang w:eastAsia="en-US"/>
        </w:rPr>
      </w:pPr>
      <w:r>
        <w:rPr>
          <w:lang w:eastAsia="en-US"/>
        </w:rPr>
        <w:t xml:space="preserve">ESop is the interface between the Operator and the End User. </w:t>
      </w:r>
    </w:p>
    <w:p w14:paraId="2D47D54D" w14:textId="77777777" w:rsidR="003C1AC8" w:rsidRPr="00B97097" w:rsidRDefault="003C1AC8" w:rsidP="00AE7E93">
      <w:pPr>
        <w:spacing w:before="0" w:after="200" w:line="276" w:lineRule="auto"/>
        <w:rPr>
          <w:lang w:eastAsia="en-US"/>
        </w:rPr>
      </w:pPr>
      <w:r>
        <w:rPr>
          <w:lang w:eastAsia="en-US"/>
        </w:rPr>
        <w:t>This interface is o</w:t>
      </w:r>
      <w:r w:rsidRPr="00B97097">
        <w:rPr>
          <w:lang w:eastAsia="en-US"/>
        </w:rPr>
        <w:t xml:space="preserve">ut of </w:t>
      </w:r>
      <w:r>
        <w:rPr>
          <w:lang w:eastAsia="en-US"/>
        </w:rPr>
        <w:t>s</w:t>
      </w:r>
      <w:r w:rsidRPr="00B97097">
        <w:rPr>
          <w:lang w:eastAsia="en-US"/>
        </w:rPr>
        <w:t xml:space="preserve">cope of this </w:t>
      </w:r>
      <w:r>
        <w:rPr>
          <w:lang w:eastAsia="en-US"/>
        </w:rPr>
        <w:t>specification.</w:t>
      </w:r>
    </w:p>
    <w:p w14:paraId="37CEBF31" w14:textId="77777777" w:rsidR="003C1AC8" w:rsidRPr="00B97097" w:rsidRDefault="003C1AC8" w:rsidP="003C1AC8">
      <w:pPr>
        <w:pStyle w:val="Heading3"/>
        <w:tabs>
          <w:tab w:val="clear" w:pos="851"/>
          <w:tab w:val="num" w:pos="1986"/>
        </w:tabs>
        <w:ind w:left="720" w:hanging="720"/>
      </w:pPr>
      <w:bookmarkStart w:id="424" w:name="_Toc178140620"/>
      <w:r w:rsidRPr="00B97097">
        <w:t>End User - LUI (ESeu)</w:t>
      </w:r>
      <w:bookmarkEnd w:id="424"/>
    </w:p>
    <w:p w14:paraId="11899AF0" w14:textId="77777777" w:rsidR="003C1AC8" w:rsidRDefault="003C1AC8" w:rsidP="00AE7E93">
      <w:pPr>
        <w:pStyle w:val="NormalParagraph"/>
        <w:jc w:val="both"/>
        <w:rPr>
          <w:lang w:eastAsia="en-US"/>
        </w:rPr>
      </w:pPr>
      <w:r>
        <w:rPr>
          <w:lang w:eastAsia="en-US"/>
        </w:rPr>
        <w:t>ESeu is the interface between the End User and the LUI.</w:t>
      </w:r>
    </w:p>
    <w:p w14:paraId="67099E62" w14:textId="77777777" w:rsidR="003C1AC8" w:rsidRDefault="003C1AC8" w:rsidP="00AE7E93">
      <w:pPr>
        <w:pStyle w:val="NormalParagraph"/>
        <w:jc w:val="both"/>
        <w:rPr>
          <w:lang w:eastAsia="en-US"/>
        </w:rPr>
      </w:pPr>
      <w:r>
        <w:rPr>
          <w:lang w:eastAsia="en-US"/>
        </w:rPr>
        <w:t>In a Primary/</w:t>
      </w:r>
      <w:r w:rsidRPr="00B575FF">
        <w:rPr>
          <w:lang w:eastAsia="en-US"/>
        </w:rPr>
        <w:t>Companion</w:t>
      </w:r>
      <w:r>
        <w:rPr>
          <w:lang w:eastAsia="en-US"/>
        </w:rPr>
        <w:t xml:space="preserve"> Device scenario the LUI used SHALL only reside within the </w:t>
      </w:r>
      <w:r w:rsidRPr="00B575FF">
        <w:rPr>
          <w:lang w:eastAsia="en-US"/>
        </w:rPr>
        <w:t>Companion</w:t>
      </w:r>
      <w:r w:rsidDel="000262CA">
        <w:rPr>
          <w:lang w:eastAsia="en-US"/>
        </w:rPr>
        <w:t xml:space="preserve"> </w:t>
      </w:r>
      <w:r>
        <w:rPr>
          <w:lang w:eastAsia="en-US"/>
        </w:rPr>
        <w:t xml:space="preserve">Device or its eUICC. </w:t>
      </w:r>
    </w:p>
    <w:p w14:paraId="770E1474" w14:textId="77777777" w:rsidR="003C1AC8" w:rsidRPr="00ED7573" w:rsidRDefault="003C1AC8" w:rsidP="00AE7E93">
      <w:pPr>
        <w:spacing w:before="0" w:after="200" w:line="276" w:lineRule="auto"/>
        <w:rPr>
          <w:highlight w:val="yellow"/>
          <w:lang w:eastAsia="en-US"/>
        </w:rPr>
      </w:pPr>
      <w:r w:rsidRPr="00B97097">
        <w:rPr>
          <w:lang w:eastAsia="en-US"/>
        </w:rPr>
        <w:lastRenderedPageBreak/>
        <w:t xml:space="preserve">The ESeu interface is used to support the following requirements: </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7"/>
        <w:gridCol w:w="6951"/>
      </w:tblGrid>
      <w:tr w:rsidR="003C1AC8" w:rsidRPr="002A1089" w14:paraId="0FE8F50D" w14:textId="77777777" w:rsidTr="008C6F4A">
        <w:trPr>
          <w:cantSplit/>
          <w:tblHeader/>
        </w:trPr>
        <w:tc>
          <w:tcPr>
            <w:tcW w:w="1957" w:type="dxa"/>
            <w:shd w:val="clear" w:color="auto" w:fill="DE002B"/>
          </w:tcPr>
          <w:p w14:paraId="723393D5"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6951" w:type="dxa"/>
            <w:shd w:val="clear" w:color="auto" w:fill="DE002B"/>
          </w:tcPr>
          <w:p w14:paraId="3FBB4F96"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15C756DD" w14:textId="77777777" w:rsidTr="00AE7E93">
        <w:tc>
          <w:tcPr>
            <w:tcW w:w="1957" w:type="dxa"/>
          </w:tcPr>
          <w:p w14:paraId="770DB91A" w14:textId="77777777" w:rsidR="003C1AC8" w:rsidRPr="009F3483" w:rsidRDefault="003C1AC8" w:rsidP="00AE7E93">
            <w:pPr>
              <w:spacing w:before="40" w:after="40" w:line="276" w:lineRule="auto"/>
              <w:rPr>
                <w:b/>
                <w:sz w:val="20"/>
              </w:rPr>
            </w:pPr>
            <w:r w:rsidRPr="009F3483">
              <w:rPr>
                <w:b/>
                <w:sz w:val="20"/>
              </w:rPr>
              <w:t>ESeu1</w:t>
            </w:r>
          </w:p>
        </w:tc>
        <w:tc>
          <w:tcPr>
            <w:tcW w:w="6951" w:type="dxa"/>
          </w:tcPr>
          <w:p w14:paraId="6483224A" w14:textId="0E401428" w:rsidR="003C1AC8" w:rsidRPr="00B97097" w:rsidRDefault="003C1AC8" w:rsidP="00AE7E93">
            <w:pPr>
              <w:spacing w:before="40" w:after="40" w:line="276" w:lineRule="auto"/>
              <w:rPr>
                <w:sz w:val="20"/>
              </w:rPr>
            </w:pPr>
            <w:r>
              <w:rPr>
                <w:sz w:val="20"/>
              </w:rPr>
              <w:t>[Void]</w:t>
            </w:r>
          </w:p>
        </w:tc>
      </w:tr>
      <w:tr w:rsidR="003C1AC8" w:rsidRPr="002A1089" w14:paraId="4E37FA10" w14:textId="77777777" w:rsidTr="00AE7E93">
        <w:tc>
          <w:tcPr>
            <w:tcW w:w="1957" w:type="dxa"/>
          </w:tcPr>
          <w:p w14:paraId="1B5C17EE" w14:textId="77777777" w:rsidR="003C1AC8" w:rsidRPr="009F3483" w:rsidRDefault="003C1AC8" w:rsidP="00AE7E93">
            <w:pPr>
              <w:spacing w:before="40" w:after="40" w:line="276" w:lineRule="auto"/>
              <w:rPr>
                <w:b/>
                <w:sz w:val="20"/>
              </w:rPr>
            </w:pPr>
            <w:r w:rsidRPr="009F3483">
              <w:rPr>
                <w:b/>
                <w:sz w:val="20"/>
              </w:rPr>
              <w:t>ESeu2</w:t>
            </w:r>
          </w:p>
        </w:tc>
        <w:tc>
          <w:tcPr>
            <w:tcW w:w="6951" w:type="dxa"/>
          </w:tcPr>
          <w:p w14:paraId="370ECF6B" w14:textId="77777777" w:rsidR="003C1AC8" w:rsidRPr="00B97097" w:rsidRDefault="003C1AC8" w:rsidP="00AE7E93">
            <w:pPr>
              <w:spacing w:before="40" w:after="40" w:line="276" w:lineRule="auto"/>
              <w:rPr>
                <w:sz w:val="20"/>
              </w:rPr>
            </w:pPr>
            <w:r w:rsidRPr="00B97097">
              <w:rPr>
                <w:sz w:val="20"/>
              </w:rPr>
              <w:t xml:space="preserve">Each Local Profile Management </w:t>
            </w:r>
            <w:r>
              <w:rPr>
                <w:sz w:val="20"/>
              </w:rPr>
              <w:t>O</w:t>
            </w:r>
            <w:r w:rsidRPr="00B97097">
              <w:rPr>
                <w:sz w:val="20"/>
              </w:rPr>
              <w:t xml:space="preserve">peration SHALL be explicitly </w:t>
            </w:r>
            <w:r>
              <w:rPr>
                <w:sz w:val="20"/>
              </w:rPr>
              <w:t>initiated</w:t>
            </w:r>
            <w:r w:rsidRPr="00B97097">
              <w:rPr>
                <w:sz w:val="20"/>
              </w:rPr>
              <w:t xml:space="preserve"> by the </w:t>
            </w:r>
            <w:r>
              <w:rPr>
                <w:sz w:val="20"/>
              </w:rPr>
              <w:t>End U</w:t>
            </w:r>
            <w:r w:rsidRPr="00B97097">
              <w:rPr>
                <w:sz w:val="20"/>
              </w:rPr>
              <w:t xml:space="preserve">ser, </w:t>
            </w:r>
            <w:r>
              <w:rPr>
                <w:sz w:val="20"/>
              </w:rPr>
              <w:t xml:space="preserve">and </w:t>
            </w:r>
            <w:r w:rsidRPr="00B97097">
              <w:rPr>
                <w:sz w:val="20"/>
              </w:rPr>
              <w:t>verified by User Intent.</w:t>
            </w:r>
          </w:p>
        </w:tc>
      </w:tr>
      <w:tr w:rsidR="003C1AC8" w:rsidRPr="002A1089" w14:paraId="5A3E3D55" w14:textId="77777777" w:rsidTr="00AE7E93">
        <w:tc>
          <w:tcPr>
            <w:tcW w:w="1957" w:type="dxa"/>
          </w:tcPr>
          <w:p w14:paraId="54810882" w14:textId="77777777" w:rsidR="003C1AC8" w:rsidRPr="009F3483" w:rsidRDefault="003C1AC8" w:rsidP="00AE7E93">
            <w:pPr>
              <w:spacing w:before="40" w:after="40" w:line="276" w:lineRule="auto"/>
              <w:rPr>
                <w:b/>
                <w:sz w:val="20"/>
              </w:rPr>
            </w:pPr>
            <w:r w:rsidRPr="009F3483">
              <w:rPr>
                <w:b/>
                <w:sz w:val="20"/>
              </w:rPr>
              <w:t>ESeu3</w:t>
            </w:r>
          </w:p>
        </w:tc>
        <w:tc>
          <w:tcPr>
            <w:tcW w:w="6951" w:type="dxa"/>
          </w:tcPr>
          <w:p w14:paraId="7530551D" w14:textId="77777777" w:rsidR="003C1AC8" w:rsidRPr="00B97097" w:rsidRDefault="003C1AC8" w:rsidP="00AE7E93">
            <w:pPr>
              <w:spacing w:before="40" w:after="40" w:line="276" w:lineRule="auto"/>
              <w:rPr>
                <w:sz w:val="20"/>
              </w:rPr>
            </w:pPr>
            <w:r w:rsidRPr="00B97097">
              <w:rPr>
                <w:sz w:val="20"/>
              </w:rPr>
              <w:t xml:space="preserve">The ESeu </w:t>
            </w:r>
            <w:r>
              <w:rPr>
                <w:sz w:val="20"/>
              </w:rPr>
              <w:t xml:space="preserve">interface </w:t>
            </w:r>
            <w:r w:rsidRPr="00B97097">
              <w:rPr>
                <w:sz w:val="20"/>
              </w:rPr>
              <w:t xml:space="preserve">SHALL support the triggering and confirmation of the Profile download </w:t>
            </w:r>
            <w:r>
              <w:rPr>
                <w:sz w:val="20"/>
              </w:rPr>
              <w:t xml:space="preserve">and installation </w:t>
            </w:r>
            <w:r w:rsidRPr="00B97097">
              <w:rPr>
                <w:sz w:val="20"/>
              </w:rPr>
              <w:t>operation</w:t>
            </w:r>
            <w:r>
              <w:rPr>
                <w:sz w:val="20"/>
              </w:rPr>
              <w:t xml:space="preserve"> and Local Profile Management Operations requested by the End User</w:t>
            </w:r>
            <w:r w:rsidRPr="00B97097">
              <w:rPr>
                <w:sz w:val="20"/>
              </w:rPr>
              <w:t>.</w:t>
            </w:r>
          </w:p>
        </w:tc>
      </w:tr>
    </w:tbl>
    <w:p w14:paraId="20C3D334" w14:textId="77777777" w:rsidR="003C1AC8" w:rsidRPr="00286628" w:rsidRDefault="003C1AC8" w:rsidP="003C1AC8">
      <w:pPr>
        <w:pStyle w:val="TableCaption"/>
        <w:rPr>
          <w:lang w:eastAsia="en-US"/>
        </w:rPr>
      </w:pPr>
      <w:r w:rsidRPr="00E022B4">
        <w:t xml:space="preserve">: </w:t>
      </w:r>
      <w:r w:rsidRPr="00286628">
        <w:t>End User to LUI (ESeu) Interface Requirements</w:t>
      </w:r>
    </w:p>
    <w:p w14:paraId="138A25E5" w14:textId="77777777" w:rsidR="003C1AC8" w:rsidRPr="00B97097" w:rsidRDefault="003C1AC8" w:rsidP="003C1AC8">
      <w:pPr>
        <w:pStyle w:val="Heading3"/>
        <w:tabs>
          <w:tab w:val="clear" w:pos="851"/>
          <w:tab w:val="num" w:pos="1986"/>
        </w:tabs>
        <w:ind w:left="993" w:hanging="993"/>
      </w:pPr>
      <w:bookmarkStart w:id="425" w:name="_Toc178140621"/>
      <w:r w:rsidRPr="00B97097">
        <w:t>Operator – eUICC (ES6)</w:t>
      </w:r>
      <w:bookmarkEnd w:id="425"/>
    </w:p>
    <w:p w14:paraId="35DC77EA" w14:textId="77777777" w:rsidR="003C1AC8" w:rsidRDefault="003C1AC8" w:rsidP="00AE7E93">
      <w:pPr>
        <w:spacing w:before="0" w:after="200" w:line="276" w:lineRule="auto"/>
        <w:rPr>
          <w:lang w:eastAsia="en-US"/>
        </w:rPr>
      </w:pPr>
      <w:r>
        <w:rPr>
          <w:lang w:eastAsia="en-US"/>
        </w:rPr>
        <w:t>The ES6 interface is u</w:t>
      </w:r>
      <w:r w:rsidRPr="00B97097">
        <w:rPr>
          <w:lang w:eastAsia="en-US"/>
        </w:rPr>
        <w:t xml:space="preserve">sed by the Operator </w:t>
      </w:r>
      <w:r>
        <w:rPr>
          <w:lang w:eastAsia="en-US"/>
        </w:rPr>
        <w:t xml:space="preserve">for the </w:t>
      </w:r>
      <w:r w:rsidRPr="00B97097">
        <w:rPr>
          <w:lang w:eastAsia="en-US"/>
        </w:rPr>
        <w:t>management of Operator services</w:t>
      </w:r>
      <w:r>
        <w:rPr>
          <w:lang w:eastAsia="en-US"/>
        </w:rPr>
        <w:t xml:space="preserve"> via OTA services.</w:t>
      </w:r>
    </w:p>
    <w:p w14:paraId="65F12EE9" w14:textId="77777777" w:rsidR="003C1AC8" w:rsidRPr="00B97097" w:rsidRDefault="003C1AC8" w:rsidP="003C1AC8">
      <w:pPr>
        <w:pStyle w:val="Heading3"/>
        <w:tabs>
          <w:tab w:val="clear" w:pos="851"/>
          <w:tab w:val="num" w:pos="1986"/>
        </w:tabs>
        <w:ind w:left="993" w:hanging="993"/>
      </w:pPr>
      <w:bookmarkStart w:id="426" w:name="_Toc178140622"/>
      <w:r w:rsidRPr="00B97097">
        <w:t>SM-DP+ – LPD (ES9+)</w:t>
      </w:r>
      <w:bookmarkEnd w:id="426"/>
    </w:p>
    <w:p w14:paraId="70A197DA" w14:textId="77777777" w:rsidR="003C1AC8" w:rsidRPr="00B97097" w:rsidRDefault="003C1AC8" w:rsidP="00AE7E93">
      <w:pPr>
        <w:spacing w:before="0" w:after="200" w:line="276" w:lineRule="auto"/>
        <w:rPr>
          <w:lang w:eastAsia="en-US"/>
        </w:rPr>
      </w:pPr>
      <w:r>
        <w:rPr>
          <w:lang w:eastAsia="en-US"/>
        </w:rPr>
        <w:t xml:space="preserve">The ES9+ </w:t>
      </w:r>
      <w:r w:rsidRPr="00B97097">
        <w:rPr>
          <w:lang w:eastAsia="en-US"/>
        </w:rPr>
        <w:t xml:space="preserve">interface is used to provide a secure transport </w:t>
      </w:r>
      <w:r w:rsidRPr="00926252">
        <w:rPr>
          <w:lang w:eastAsia="en-US"/>
        </w:rPr>
        <w:t>for the delivery of the Bound Profile Package</w:t>
      </w:r>
      <w:r w:rsidRPr="00012533">
        <w:rPr>
          <w:lang w:eastAsia="en-US"/>
        </w:rPr>
        <w:t xml:space="preserve"> </w:t>
      </w:r>
      <w:r w:rsidRPr="00B97097">
        <w:rPr>
          <w:lang w:eastAsia="en-US"/>
        </w:rPr>
        <w:t>between the SM-DP+ and the LPD</w:t>
      </w:r>
      <w:r>
        <w:rPr>
          <w:lang w:eastAsia="en-US"/>
        </w:rPr>
        <w:t>.</w:t>
      </w:r>
    </w:p>
    <w:p w14:paraId="024B8607" w14:textId="77777777" w:rsidR="003C1AC8" w:rsidRPr="00B97097" w:rsidRDefault="003C1AC8" w:rsidP="003C1AC8">
      <w:pPr>
        <w:pStyle w:val="Heading3"/>
        <w:tabs>
          <w:tab w:val="clear" w:pos="851"/>
          <w:tab w:val="num" w:pos="1986"/>
        </w:tabs>
        <w:ind w:left="993" w:hanging="993"/>
      </w:pPr>
      <w:bookmarkStart w:id="427" w:name="_Toc178140623"/>
      <w:r w:rsidRPr="00B97097">
        <w:t>SM-DP+ – eUICC (ES8+)</w:t>
      </w:r>
      <w:bookmarkEnd w:id="427"/>
    </w:p>
    <w:p w14:paraId="26616986" w14:textId="77777777" w:rsidR="003C1AC8" w:rsidRDefault="003C1AC8" w:rsidP="00AE7E93">
      <w:pPr>
        <w:spacing w:before="0" w:line="276" w:lineRule="auto"/>
        <w:rPr>
          <w:lang w:eastAsia="en-US"/>
        </w:rPr>
      </w:pPr>
      <w:r>
        <w:rPr>
          <w:lang w:eastAsia="en-US"/>
        </w:rPr>
        <w:t>The ES8+ interface p</w:t>
      </w:r>
      <w:r w:rsidRPr="00B97097">
        <w:rPr>
          <w:lang w:eastAsia="en-US"/>
        </w:rPr>
        <w:t>rovides a secure end</w:t>
      </w:r>
      <w:r>
        <w:rPr>
          <w:lang w:eastAsia="en-US"/>
        </w:rPr>
        <w:t>-</w:t>
      </w:r>
      <w:r w:rsidRPr="00B97097">
        <w:rPr>
          <w:lang w:eastAsia="en-US"/>
        </w:rPr>
        <w:t>to</w:t>
      </w:r>
      <w:r>
        <w:rPr>
          <w:lang w:eastAsia="en-US"/>
        </w:rPr>
        <w:t>-</w:t>
      </w:r>
      <w:r w:rsidRPr="00B97097">
        <w:rPr>
          <w:lang w:eastAsia="en-US"/>
        </w:rPr>
        <w:t>end channel between the SM-DP+ and the eUICC for the administration of the ISD-P and the associated Profile during download and installation.</w:t>
      </w:r>
    </w:p>
    <w:p w14:paraId="021A0F41" w14:textId="77777777" w:rsidR="003C1AC8" w:rsidRPr="00FC1B0E" w:rsidRDefault="003C1AC8" w:rsidP="003C1AC8">
      <w:pPr>
        <w:pStyle w:val="Heading3"/>
        <w:tabs>
          <w:tab w:val="clear" w:pos="851"/>
        </w:tabs>
        <w:ind w:left="993" w:hanging="1004"/>
        <w:rPr>
          <w:lang w:val="de-DE"/>
        </w:rPr>
      </w:pPr>
      <w:bookmarkStart w:id="428" w:name="_Toc178140624"/>
      <w:r w:rsidRPr="00FC1B0E">
        <w:rPr>
          <w:lang w:val="de-DE"/>
        </w:rPr>
        <w:t>SM-DP+ – SM-DS (ES12)</w:t>
      </w:r>
      <w:bookmarkEnd w:id="428"/>
    </w:p>
    <w:p w14:paraId="3CC7E55D" w14:textId="77777777" w:rsidR="003C1AC8" w:rsidRPr="00E950D1" w:rsidRDefault="003C1AC8" w:rsidP="00AE7E93">
      <w:pPr>
        <w:spacing w:before="0" w:after="200" w:line="276" w:lineRule="auto"/>
        <w:rPr>
          <w:lang w:eastAsia="en-US"/>
        </w:rPr>
      </w:pPr>
      <w:r>
        <w:rPr>
          <w:lang w:eastAsia="en-US"/>
        </w:rPr>
        <w:t>The ES12 interface a</w:t>
      </w:r>
      <w:r w:rsidRPr="00E950D1">
        <w:rPr>
          <w:lang w:eastAsia="en-US"/>
        </w:rPr>
        <w:t xml:space="preserve">llows any SM-DP+ to issue or </w:t>
      </w:r>
      <w:r w:rsidRPr="00A13692">
        <w:rPr>
          <w:lang w:eastAsia="en-US"/>
        </w:rPr>
        <w:t xml:space="preserve">remove </w:t>
      </w:r>
      <w:r w:rsidRPr="00E33032">
        <w:rPr>
          <w:lang w:eastAsia="en-US"/>
        </w:rPr>
        <w:t>Event Registrations</w:t>
      </w:r>
      <w:r w:rsidRPr="00E950D1">
        <w:rPr>
          <w:lang w:eastAsia="en-US"/>
        </w:rPr>
        <w:t xml:space="preserve"> on the SM-DS</w:t>
      </w:r>
      <w:r>
        <w:rPr>
          <w:lang w:eastAsia="en-US"/>
        </w:rPr>
        <w:t>.</w:t>
      </w:r>
    </w:p>
    <w:p w14:paraId="5BB6F5D4" w14:textId="77777777" w:rsidR="003C1AC8" w:rsidRPr="00E950D1" w:rsidRDefault="003C1AC8" w:rsidP="003C1AC8">
      <w:pPr>
        <w:pStyle w:val="Heading3"/>
        <w:tabs>
          <w:tab w:val="clear" w:pos="851"/>
        </w:tabs>
        <w:ind w:left="993" w:hanging="993"/>
      </w:pPr>
      <w:bookmarkStart w:id="429" w:name="_Toc178140625"/>
      <w:r w:rsidRPr="00E950D1">
        <w:t>LDS – SM-DS (ES11)</w:t>
      </w:r>
      <w:bookmarkEnd w:id="429"/>
    </w:p>
    <w:p w14:paraId="1501BD14" w14:textId="77777777" w:rsidR="003C1AC8" w:rsidRPr="00EC2AA5" w:rsidRDefault="003C1AC8" w:rsidP="00AE7E93">
      <w:pPr>
        <w:spacing w:before="0" w:after="200" w:line="276" w:lineRule="auto"/>
      </w:pPr>
      <w:r>
        <w:rPr>
          <w:lang w:eastAsia="en-US"/>
        </w:rPr>
        <w:t>The ES11 interface a</w:t>
      </w:r>
      <w:r w:rsidRPr="00E950D1">
        <w:rPr>
          <w:lang w:eastAsia="en-US"/>
        </w:rPr>
        <w:t>llows the L</w:t>
      </w:r>
      <w:r>
        <w:rPr>
          <w:lang w:eastAsia="en-US"/>
        </w:rPr>
        <w:t>DS</w:t>
      </w:r>
      <w:r w:rsidRPr="00E950D1">
        <w:rPr>
          <w:lang w:eastAsia="en-US"/>
        </w:rPr>
        <w:t xml:space="preserve"> to retrieve </w:t>
      </w:r>
      <w:r>
        <w:rPr>
          <w:lang w:eastAsia="en-US"/>
        </w:rPr>
        <w:t>Event Records for the respective eUICC.</w:t>
      </w:r>
    </w:p>
    <w:p w14:paraId="7EBF73CA" w14:textId="77777777" w:rsidR="003C1AC8" w:rsidRPr="00406132" w:rsidRDefault="003C1AC8" w:rsidP="003C1AC8">
      <w:pPr>
        <w:pStyle w:val="Heading3"/>
        <w:tabs>
          <w:tab w:val="clear" w:pos="851"/>
          <w:tab w:val="num" w:pos="993"/>
        </w:tabs>
        <w:ind w:left="993" w:hanging="993"/>
      </w:pPr>
      <w:bookmarkStart w:id="430" w:name="_Toc178140626"/>
      <w:r w:rsidRPr="00DC59F5">
        <w:t>EUM – eUICC (ESeum)</w:t>
      </w:r>
      <w:bookmarkEnd w:id="430"/>
    </w:p>
    <w:p w14:paraId="11CA102F" w14:textId="77777777" w:rsidR="003C1AC8" w:rsidRDefault="003C1AC8" w:rsidP="00AE7E93">
      <w:pPr>
        <w:spacing w:before="0" w:after="200" w:line="276" w:lineRule="auto"/>
        <w:rPr>
          <w:lang w:eastAsia="en-US"/>
        </w:rPr>
      </w:pPr>
      <w:r>
        <w:rPr>
          <w:lang w:eastAsia="en-US"/>
        </w:rPr>
        <w:t>ESeum is the interface between the EUM and the eUICC. This interface is o</w:t>
      </w:r>
      <w:r w:rsidRPr="00446502">
        <w:rPr>
          <w:lang w:eastAsia="en-US"/>
        </w:rPr>
        <w:t xml:space="preserve">ut of scope of this </w:t>
      </w:r>
      <w:r>
        <w:rPr>
          <w:lang w:eastAsia="en-US"/>
        </w:rPr>
        <w:t>specification</w:t>
      </w:r>
      <w:r w:rsidRPr="00446502">
        <w:rPr>
          <w:lang w:eastAsia="en-US"/>
        </w:rPr>
        <w:t>.</w:t>
      </w:r>
    </w:p>
    <w:p w14:paraId="0FDBA209" w14:textId="77777777" w:rsidR="003C1AC8" w:rsidRPr="00DC59F5" w:rsidRDefault="003C1AC8" w:rsidP="003C1AC8">
      <w:pPr>
        <w:pStyle w:val="Heading3"/>
        <w:tabs>
          <w:tab w:val="clear" w:pos="851"/>
          <w:tab w:val="num" w:pos="993"/>
        </w:tabs>
        <w:ind w:left="993" w:hanging="993"/>
      </w:pPr>
      <w:bookmarkStart w:id="431" w:name="_Toc178140627"/>
      <w:r w:rsidRPr="00DC59F5">
        <w:t>LDS – LPA Services (ES10a)</w:t>
      </w:r>
      <w:bookmarkEnd w:id="431"/>
    </w:p>
    <w:p w14:paraId="77E3E744" w14:textId="77777777" w:rsidR="003C1AC8" w:rsidRDefault="003C1AC8" w:rsidP="00AE7E93">
      <w:pPr>
        <w:pStyle w:val="NormalParagraph"/>
        <w:jc w:val="both"/>
        <w:rPr>
          <w:lang w:eastAsia="en-US"/>
        </w:rPr>
      </w:pPr>
      <w:r>
        <w:rPr>
          <w:lang w:eastAsia="en-US"/>
        </w:rPr>
        <w:t xml:space="preserve">The </w:t>
      </w:r>
      <w:r w:rsidRPr="00AD7FF7">
        <w:rPr>
          <w:lang w:eastAsia="en-US"/>
        </w:rPr>
        <w:t>ES10a i</w:t>
      </w:r>
      <w:r>
        <w:rPr>
          <w:lang w:eastAsia="en-US"/>
        </w:rPr>
        <w:t>nterface is used by the LPA in the Device to get the configured addresses from the eUICC for Root SM-DS, and optionally the default SM-DP+.</w:t>
      </w:r>
    </w:p>
    <w:p w14:paraId="7D2C1E26" w14:textId="77777777" w:rsidR="003C1AC8" w:rsidRPr="005A3F42" w:rsidRDefault="003C1AC8" w:rsidP="003C1AC8">
      <w:pPr>
        <w:pStyle w:val="Heading3"/>
        <w:tabs>
          <w:tab w:val="clear" w:pos="851"/>
        </w:tabs>
        <w:ind w:left="993" w:hanging="993"/>
      </w:pPr>
      <w:bookmarkStart w:id="432" w:name="_Toc178140628"/>
      <w:r w:rsidRPr="005A3F42">
        <w:t xml:space="preserve">LPD – </w:t>
      </w:r>
      <w:r>
        <w:t>LPA Services</w:t>
      </w:r>
      <w:r w:rsidRPr="005A3F42">
        <w:t xml:space="preserve"> (ES10b)</w:t>
      </w:r>
      <w:bookmarkEnd w:id="432"/>
    </w:p>
    <w:p w14:paraId="208DA127" w14:textId="77777777" w:rsidR="003C1AC8" w:rsidRPr="00AE7E93" w:rsidRDefault="003C1AC8" w:rsidP="00AE7E93">
      <w:pPr>
        <w:pStyle w:val="NormalParagraph"/>
        <w:jc w:val="both"/>
        <w:rPr>
          <w:lang w:eastAsia="en-US"/>
        </w:rPr>
      </w:pPr>
      <w:r>
        <w:rPr>
          <w:lang w:eastAsia="en-US"/>
        </w:rPr>
        <w:t>The ES10b</w:t>
      </w:r>
      <w:r w:rsidRPr="00360DBA">
        <w:rPr>
          <w:lang w:eastAsia="en-US"/>
        </w:rPr>
        <w:t xml:space="preserve"> interface is used by the LP</w:t>
      </w:r>
      <w:r>
        <w:rPr>
          <w:lang w:eastAsia="en-US"/>
        </w:rPr>
        <w:t>D in the Device and the LPA services</w:t>
      </w:r>
      <w:r w:rsidRPr="00360DBA">
        <w:rPr>
          <w:lang w:eastAsia="en-US"/>
        </w:rPr>
        <w:t xml:space="preserve"> to transfer a</w:t>
      </w:r>
      <w:r>
        <w:rPr>
          <w:lang w:eastAsia="en-US"/>
        </w:rPr>
        <w:t xml:space="preserve"> Bound</w:t>
      </w:r>
      <w:r w:rsidRPr="00360DBA">
        <w:rPr>
          <w:lang w:eastAsia="en-US"/>
        </w:rPr>
        <w:t xml:space="preserve"> Profile </w:t>
      </w:r>
      <w:r>
        <w:rPr>
          <w:lang w:eastAsia="en-US"/>
        </w:rPr>
        <w:t>Package to the eUICC.</w:t>
      </w:r>
    </w:p>
    <w:p w14:paraId="746C06B1" w14:textId="77777777" w:rsidR="003C1AC8" w:rsidRPr="00B97097" w:rsidRDefault="003C1AC8" w:rsidP="003C1AC8">
      <w:pPr>
        <w:pStyle w:val="Heading3"/>
        <w:tabs>
          <w:tab w:val="clear" w:pos="851"/>
        </w:tabs>
        <w:ind w:left="993" w:hanging="993"/>
      </w:pPr>
      <w:bookmarkStart w:id="433" w:name="_Toc178140629"/>
      <w:r w:rsidRPr="00B97097">
        <w:t xml:space="preserve">LUI – </w:t>
      </w:r>
      <w:r>
        <w:t>LPA Services</w:t>
      </w:r>
      <w:r w:rsidRPr="00B97097">
        <w:t xml:space="preserve"> (ES10c)</w:t>
      </w:r>
      <w:bookmarkEnd w:id="433"/>
    </w:p>
    <w:p w14:paraId="6F49B6F9" w14:textId="77777777" w:rsidR="003C1AC8" w:rsidRDefault="003C1AC8" w:rsidP="00AE7E93">
      <w:pPr>
        <w:pStyle w:val="NormalParagraph"/>
        <w:jc w:val="both"/>
      </w:pPr>
      <w:r>
        <w:t>The ES10c</w:t>
      </w:r>
      <w:r w:rsidRPr="00360DBA">
        <w:t xml:space="preserve"> interface is used </w:t>
      </w:r>
      <w:r>
        <w:t xml:space="preserve">between the LUI in the Device and the LPA services </w:t>
      </w:r>
      <w:r w:rsidRPr="00360DBA">
        <w:t xml:space="preserve">for </w:t>
      </w:r>
      <w:r>
        <w:t>L</w:t>
      </w:r>
      <w:r w:rsidRPr="00360DBA">
        <w:t xml:space="preserve">ocal </w:t>
      </w:r>
      <w:r>
        <w:t>Profile M</w:t>
      </w:r>
      <w:r w:rsidRPr="00360DBA">
        <w:t xml:space="preserve">anagement </w:t>
      </w:r>
      <w:r>
        <w:t>by the End User.</w:t>
      </w:r>
    </w:p>
    <w:p w14:paraId="79FD6644" w14:textId="77777777" w:rsidR="003C1AC8" w:rsidRPr="00EE46C7" w:rsidRDefault="003C1AC8" w:rsidP="003C1AC8">
      <w:pPr>
        <w:pStyle w:val="Heading3"/>
        <w:rPr>
          <w:lang w:val="de-DE"/>
        </w:rPr>
      </w:pPr>
      <w:bookmarkStart w:id="434" w:name="_Toc178140630"/>
      <w:r w:rsidRPr="00EE46C7">
        <w:rPr>
          <w:lang w:val="de-DE"/>
        </w:rPr>
        <w:t>SM-DS – SM-DS (ES15)</w:t>
      </w:r>
      <w:bookmarkEnd w:id="434"/>
    </w:p>
    <w:p w14:paraId="094929A1" w14:textId="77777777" w:rsidR="003C1AC8" w:rsidRPr="00292AA2" w:rsidRDefault="003C1AC8" w:rsidP="00AE7E93">
      <w:pPr>
        <w:pStyle w:val="NormalParagraph"/>
        <w:jc w:val="both"/>
      </w:pPr>
      <w:r>
        <w:rPr>
          <w:lang w:eastAsia="en-US" w:bidi="bn-BD"/>
        </w:rPr>
        <w:t>In the case of deployments with cascaded SM-DSs, the ES15 interface is used to connect the SM-DSs.</w:t>
      </w:r>
    </w:p>
    <w:p w14:paraId="56CEC0C1" w14:textId="77777777" w:rsidR="003C1AC8" w:rsidRPr="00E13A9D" w:rsidRDefault="003C1AC8" w:rsidP="003C1AC8">
      <w:pPr>
        <w:pStyle w:val="Heading3"/>
        <w:tabs>
          <w:tab w:val="clear" w:pos="851"/>
        </w:tabs>
        <w:ind w:left="993" w:hanging="993"/>
      </w:pPr>
      <w:bookmarkStart w:id="435" w:name="_Toc178140631"/>
      <w:r>
        <w:t>Device</w:t>
      </w:r>
      <w:r w:rsidRPr="00E13A9D">
        <w:t xml:space="preserve"> – SM-DP+</w:t>
      </w:r>
      <w:r>
        <w:t xml:space="preserve"> (Established Connection)</w:t>
      </w:r>
      <w:bookmarkEnd w:id="435"/>
    </w:p>
    <w:p w14:paraId="54C59FF4" w14:textId="77777777" w:rsidR="003C1AC8" w:rsidRDefault="003C1AC8" w:rsidP="003C1AC8">
      <w:pPr>
        <w:spacing w:before="0" w:after="200" w:line="276" w:lineRule="auto"/>
        <w:jc w:val="left"/>
        <w:rPr>
          <w:lang w:eastAsia="en-US"/>
        </w:rPr>
      </w:pPr>
      <w:r>
        <w:rPr>
          <w:lang w:eastAsia="en-US"/>
        </w:rPr>
        <w:t>This connection will be provided either by:</w:t>
      </w:r>
    </w:p>
    <w:p w14:paraId="3C962670" w14:textId="77777777" w:rsidR="003C1AC8" w:rsidRDefault="003C1AC8" w:rsidP="003C1AC8">
      <w:pPr>
        <w:pStyle w:val="ListBullet1"/>
        <w:numPr>
          <w:ilvl w:val="0"/>
          <w:numId w:val="11"/>
        </w:numPr>
      </w:pPr>
      <w:r>
        <w:t>An internet connectivity available or provided on the same Device where the LPA resides</w:t>
      </w:r>
    </w:p>
    <w:p w14:paraId="674D6583" w14:textId="77777777" w:rsidR="003C1AC8" w:rsidRDefault="003C1AC8" w:rsidP="003C1AC8">
      <w:pPr>
        <w:pStyle w:val="ListBullet1"/>
        <w:numPr>
          <w:ilvl w:val="0"/>
          <w:numId w:val="0"/>
        </w:numPr>
        <w:ind w:left="680"/>
      </w:pPr>
      <w:r>
        <w:t>or</w:t>
      </w:r>
    </w:p>
    <w:p w14:paraId="1F3C2FBA" w14:textId="77777777" w:rsidR="003C1AC8" w:rsidRDefault="003C1AC8" w:rsidP="003C1AC8">
      <w:pPr>
        <w:pStyle w:val="ListBullet1"/>
        <w:numPr>
          <w:ilvl w:val="0"/>
          <w:numId w:val="11"/>
        </w:numPr>
      </w:pPr>
      <w:r>
        <w:t>An internet connection shared from another Device via a local go-between connection</w:t>
      </w:r>
    </w:p>
    <w:p w14:paraId="62FFC3F1" w14:textId="77777777" w:rsidR="003C1AC8" w:rsidRDefault="003C1AC8" w:rsidP="003C1AC8">
      <w:pPr>
        <w:jc w:val="center"/>
        <w:rPr>
          <w:lang w:eastAsia="en-US"/>
        </w:rPr>
      </w:pPr>
      <w:r>
        <w:rPr>
          <w:noProof/>
          <w:lang w:eastAsia="en-GB" w:bidi="ar-SA"/>
        </w:rPr>
        <w:drawing>
          <wp:inline distT="0" distB="0" distL="0" distR="0" wp14:anchorId="7A98AC95" wp14:editId="4E21D520">
            <wp:extent cx="5664330" cy="3938954"/>
            <wp:effectExtent l="0" t="0" r="0" b="4445"/>
            <wp:docPr id="12" name="Image 12"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Diagram&#10;&#10;Description automatically generated"/>
                    <pic:cNvPicPr>
                      <a:picLocks noChangeAspect="1" noChangeArrowheads="1"/>
                    </pic:cNvPicPr>
                  </pic:nvPicPr>
                  <pic:blipFill rotWithShape="1">
                    <a:blip r:embed="rId20">
                      <a:extLst>
                        <a:ext uri="{28A0092B-C50C-407E-A947-70E740481C1C}">
                          <a14:useLocalDpi xmlns:a14="http://schemas.microsoft.com/office/drawing/2010/main" val="0"/>
                        </a:ext>
                      </a:extLst>
                    </a:blip>
                    <a:srcRect t="6756" r="1868" b="1587"/>
                    <a:stretch/>
                  </pic:blipFill>
                  <pic:spPr bwMode="auto">
                    <a:xfrm>
                      <a:off x="0" y="0"/>
                      <a:ext cx="5824199" cy="4050126"/>
                    </a:xfrm>
                    <a:prstGeom prst="rect">
                      <a:avLst/>
                    </a:prstGeom>
                    <a:noFill/>
                    <a:ln>
                      <a:noFill/>
                    </a:ln>
                    <a:extLst>
                      <a:ext uri="{53640926-AAD7-44D8-BBD7-CCE9431645EC}">
                        <a14:shadowObscured xmlns:a14="http://schemas.microsoft.com/office/drawing/2010/main"/>
                      </a:ext>
                    </a:extLst>
                  </pic:spPr>
                </pic:pic>
              </a:graphicData>
            </a:graphic>
          </wp:inline>
        </w:drawing>
      </w:r>
    </w:p>
    <w:p w14:paraId="090CD86F" w14:textId="77777777" w:rsidR="003C1AC8" w:rsidRPr="00FC2A54" w:rsidRDefault="003C1AC8" w:rsidP="003C1AC8">
      <w:pPr>
        <w:pStyle w:val="Figurecaption"/>
        <w:rPr>
          <w:lang w:eastAsia="en-US"/>
        </w:rPr>
      </w:pPr>
      <w:r>
        <w:t>: Example Connection Methods for Companion Devices to reach out to the SM-DP+</w:t>
      </w:r>
    </w:p>
    <w:p w14:paraId="4CD7D2AB" w14:textId="77777777" w:rsidR="003C1AC8" w:rsidRDefault="003C1AC8" w:rsidP="003C1AC8">
      <w:pPr>
        <w:pStyle w:val="Heading3"/>
        <w:tabs>
          <w:tab w:val="clear" w:pos="851"/>
        </w:tabs>
        <w:ind w:left="993" w:hanging="993"/>
      </w:pPr>
      <w:bookmarkStart w:id="436" w:name="_Toc178140632"/>
      <w:r>
        <w:t>General Interface Requirements</w:t>
      </w:r>
      <w:bookmarkEnd w:id="436"/>
    </w:p>
    <w:tbl>
      <w:tblPr>
        <w:tblW w:w="8931"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447"/>
        <w:gridCol w:w="7484"/>
      </w:tblGrid>
      <w:tr w:rsidR="003C1AC8" w:rsidRPr="00B97097" w14:paraId="0183C5CA" w14:textId="77777777" w:rsidTr="00185C47">
        <w:trPr>
          <w:cantSplit/>
          <w:tblHeader/>
        </w:trPr>
        <w:tc>
          <w:tcPr>
            <w:tcW w:w="1447" w:type="dxa"/>
            <w:shd w:val="clear" w:color="auto" w:fill="DE002B"/>
          </w:tcPr>
          <w:p w14:paraId="0EB9DABE"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84" w:type="dxa"/>
            <w:shd w:val="clear" w:color="auto" w:fill="DE002B"/>
          </w:tcPr>
          <w:p w14:paraId="0B095EBA"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C251E1" w14:paraId="0BE286C6" w14:textId="77777777" w:rsidTr="00185C47">
        <w:tc>
          <w:tcPr>
            <w:tcW w:w="1447" w:type="dxa"/>
          </w:tcPr>
          <w:p w14:paraId="37477D0C" w14:textId="77777777" w:rsidR="003C1AC8" w:rsidRPr="009F3483" w:rsidRDefault="003C1AC8" w:rsidP="00185C47">
            <w:pPr>
              <w:spacing w:before="40" w:after="40" w:line="276" w:lineRule="auto"/>
              <w:rPr>
                <w:b/>
                <w:sz w:val="20"/>
              </w:rPr>
            </w:pPr>
            <w:r w:rsidRPr="009F3483">
              <w:rPr>
                <w:b/>
                <w:sz w:val="20"/>
              </w:rPr>
              <w:t>INT1</w:t>
            </w:r>
          </w:p>
        </w:tc>
        <w:tc>
          <w:tcPr>
            <w:tcW w:w="7484" w:type="dxa"/>
          </w:tcPr>
          <w:p w14:paraId="4C9504B6" w14:textId="77777777" w:rsidR="003C1AC8" w:rsidRPr="00C251E1" w:rsidRDefault="003C1AC8" w:rsidP="00185C47">
            <w:pPr>
              <w:spacing w:before="40" w:after="40" w:line="276" w:lineRule="auto"/>
              <w:rPr>
                <w:sz w:val="20"/>
              </w:rPr>
            </w:pPr>
            <w:r w:rsidRPr="007A6DF8">
              <w:rPr>
                <w:sz w:val="20"/>
              </w:rPr>
              <w:t>All interfaces from the eUICC SHALL</w:t>
            </w:r>
            <w:r>
              <w:rPr>
                <w:sz w:val="20"/>
              </w:rPr>
              <w:t xml:space="preserve"> indicate</w:t>
            </w:r>
            <w:r w:rsidRPr="007A6DF8">
              <w:rPr>
                <w:sz w:val="20"/>
              </w:rPr>
              <w:t xml:space="preserve"> the </w:t>
            </w:r>
            <w:r>
              <w:rPr>
                <w:sz w:val="20"/>
              </w:rPr>
              <w:t>eSVN</w:t>
            </w:r>
            <w:r w:rsidRPr="007A6DF8">
              <w:rPr>
                <w:sz w:val="20"/>
              </w:rPr>
              <w:t>.</w:t>
            </w:r>
          </w:p>
        </w:tc>
      </w:tr>
      <w:tr w:rsidR="003C1AC8" w:rsidRPr="00C251E1" w14:paraId="3FA963B3" w14:textId="77777777" w:rsidTr="00185C47">
        <w:tc>
          <w:tcPr>
            <w:tcW w:w="1447" w:type="dxa"/>
          </w:tcPr>
          <w:p w14:paraId="0C590671" w14:textId="77777777" w:rsidR="003C1AC8" w:rsidRPr="009F3483" w:rsidRDefault="003C1AC8" w:rsidP="00185C47">
            <w:pPr>
              <w:spacing w:before="40" w:after="40" w:line="276" w:lineRule="auto"/>
              <w:rPr>
                <w:b/>
                <w:sz w:val="20"/>
              </w:rPr>
            </w:pPr>
            <w:r w:rsidRPr="009F3483">
              <w:rPr>
                <w:b/>
                <w:sz w:val="20"/>
              </w:rPr>
              <w:t>INT2</w:t>
            </w:r>
          </w:p>
        </w:tc>
        <w:tc>
          <w:tcPr>
            <w:tcW w:w="7484" w:type="dxa"/>
          </w:tcPr>
          <w:p w14:paraId="4E58CC7B" w14:textId="77777777" w:rsidR="003C1AC8" w:rsidRPr="007A6DF8" w:rsidRDefault="003C1AC8" w:rsidP="00185C47">
            <w:pPr>
              <w:spacing w:before="40" w:after="40" w:line="276" w:lineRule="auto"/>
              <w:rPr>
                <w:sz w:val="20"/>
              </w:rPr>
            </w:pPr>
            <w:r w:rsidRPr="007A6DF8">
              <w:rPr>
                <w:sz w:val="20"/>
              </w:rPr>
              <w:t xml:space="preserve">The behaviour of all interfaces SHALL support the indicated </w:t>
            </w:r>
            <w:r>
              <w:rPr>
                <w:sz w:val="20"/>
              </w:rPr>
              <w:t>eSVN</w:t>
            </w:r>
            <w:r w:rsidRPr="007A6DF8">
              <w:rPr>
                <w:sz w:val="20"/>
              </w:rPr>
              <w:t>.</w:t>
            </w:r>
          </w:p>
        </w:tc>
      </w:tr>
      <w:tr w:rsidR="003C1AC8" w:rsidRPr="00C251E1" w14:paraId="692F6FFC" w14:textId="77777777" w:rsidTr="00185C47">
        <w:tc>
          <w:tcPr>
            <w:tcW w:w="1447" w:type="dxa"/>
          </w:tcPr>
          <w:p w14:paraId="60629BC6" w14:textId="77777777" w:rsidR="003C1AC8" w:rsidRPr="009F3483" w:rsidRDefault="003C1AC8" w:rsidP="00185C47">
            <w:pPr>
              <w:spacing w:before="40" w:after="40" w:line="276" w:lineRule="auto"/>
              <w:rPr>
                <w:b/>
                <w:sz w:val="20"/>
              </w:rPr>
            </w:pPr>
            <w:r w:rsidRPr="009F3483">
              <w:rPr>
                <w:b/>
                <w:sz w:val="20"/>
              </w:rPr>
              <w:t>INT3</w:t>
            </w:r>
          </w:p>
        </w:tc>
        <w:tc>
          <w:tcPr>
            <w:tcW w:w="7484" w:type="dxa"/>
          </w:tcPr>
          <w:p w14:paraId="41FEDB4A" w14:textId="77777777" w:rsidR="003C1AC8" w:rsidRPr="007A6DF8" w:rsidRDefault="003C1AC8" w:rsidP="00185C47">
            <w:pPr>
              <w:spacing w:before="40" w:after="40" w:line="276" w:lineRule="auto"/>
              <w:rPr>
                <w:sz w:val="20"/>
              </w:rPr>
            </w:pPr>
            <w:r w:rsidRPr="007A6DF8">
              <w:rPr>
                <w:sz w:val="20"/>
              </w:rPr>
              <w:t xml:space="preserve">During the indication of the supported </w:t>
            </w:r>
            <w:r>
              <w:rPr>
                <w:sz w:val="20"/>
              </w:rPr>
              <w:t>eSVN</w:t>
            </w:r>
            <w:r w:rsidRPr="007A6DF8">
              <w:rPr>
                <w:sz w:val="20"/>
              </w:rPr>
              <w:t xml:space="preserve"> from the eUICC to the SM-DP+, the eUICC version SHALL be used or the procedure SHALL fail. See table below.</w:t>
            </w:r>
          </w:p>
        </w:tc>
      </w:tr>
      <w:tr w:rsidR="003C1AC8" w:rsidRPr="00C251E1" w14:paraId="3CC477A2" w14:textId="77777777" w:rsidTr="00185C47">
        <w:tc>
          <w:tcPr>
            <w:tcW w:w="1447" w:type="dxa"/>
          </w:tcPr>
          <w:p w14:paraId="5BE80909" w14:textId="77777777" w:rsidR="003C1AC8" w:rsidRPr="009F3483" w:rsidRDefault="003C1AC8" w:rsidP="00185C47">
            <w:pPr>
              <w:spacing w:before="40" w:after="40" w:line="276" w:lineRule="auto"/>
              <w:rPr>
                <w:b/>
                <w:sz w:val="20"/>
              </w:rPr>
            </w:pPr>
            <w:r w:rsidRPr="009F3483">
              <w:rPr>
                <w:b/>
                <w:sz w:val="20"/>
              </w:rPr>
              <w:t>INT4</w:t>
            </w:r>
          </w:p>
        </w:tc>
        <w:tc>
          <w:tcPr>
            <w:tcW w:w="7484" w:type="dxa"/>
          </w:tcPr>
          <w:p w14:paraId="6FAF8D16" w14:textId="77777777" w:rsidR="003C1AC8" w:rsidRPr="007A6DF8" w:rsidRDefault="003C1AC8" w:rsidP="00185C47">
            <w:pPr>
              <w:spacing w:before="40" w:after="40" w:line="276" w:lineRule="auto"/>
              <w:rPr>
                <w:sz w:val="20"/>
              </w:rPr>
            </w:pPr>
            <w:r w:rsidRPr="00EB168A">
              <w:rPr>
                <w:sz w:val="20"/>
              </w:rPr>
              <w:t xml:space="preserve">All communicating entities involved in </w:t>
            </w:r>
            <w:r>
              <w:rPr>
                <w:sz w:val="20"/>
              </w:rPr>
              <w:t>R</w:t>
            </w:r>
            <w:r w:rsidRPr="00EB168A">
              <w:rPr>
                <w:sz w:val="20"/>
              </w:rPr>
              <w:t xml:space="preserve">emote </w:t>
            </w:r>
            <w:r>
              <w:rPr>
                <w:sz w:val="20"/>
              </w:rPr>
              <w:t>SIM Provisioning</w:t>
            </w:r>
            <w:r w:rsidRPr="00EB168A">
              <w:rPr>
                <w:sz w:val="20"/>
              </w:rPr>
              <w:t xml:space="preserve"> SHALL </w:t>
            </w:r>
            <w:r>
              <w:rPr>
                <w:sz w:val="20"/>
              </w:rPr>
              <w:t xml:space="preserve">be </w:t>
            </w:r>
            <w:r w:rsidRPr="00EB168A">
              <w:rPr>
                <w:sz w:val="20"/>
              </w:rPr>
              <w:t>mutually authenticated.</w:t>
            </w:r>
            <w:r>
              <w:rPr>
                <w:sz w:val="20"/>
              </w:rPr>
              <w:t xml:space="preserve"> The Device and the eUICC are considered as one entity in this context.</w:t>
            </w:r>
          </w:p>
        </w:tc>
      </w:tr>
    </w:tbl>
    <w:p w14:paraId="582E5865" w14:textId="77777777" w:rsidR="003C1AC8" w:rsidRDefault="003C1AC8" w:rsidP="003C1AC8">
      <w:pPr>
        <w:pStyle w:val="TableCaption"/>
      </w:pPr>
      <w:r>
        <w:t>: General Interface Requirements</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2126"/>
        <w:gridCol w:w="2410"/>
        <w:gridCol w:w="2410"/>
      </w:tblGrid>
      <w:tr w:rsidR="003C1AC8" w:rsidRPr="00CD69DE" w14:paraId="5D5753FC" w14:textId="77777777" w:rsidTr="008C6F4A">
        <w:trPr>
          <w:trHeight w:val="547"/>
          <w:jc w:val="center"/>
        </w:trPr>
        <w:tc>
          <w:tcPr>
            <w:tcW w:w="1271" w:type="dxa"/>
            <w:shd w:val="clear" w:color="auto" w:fill="DE002B"/>
            <w:vAlign w:val="center"/>
          </w:tcPr>
          <w:p w14:paraId="0501ECAB" w14:textId="77777777" w:rsidR="003C1AC8" w:rsidRPr="000E6D8A" w:rsidRDefault="003C1AC8" w:rsidP="008C6F4A">
            <w:pPr>
              <w:spacing w:before="0"/>
              <w:jc w:val="left"/>
              <w:rPr>
                <w:rFonts w:eastAsia="Calibri" w:cs="Arial"/>
                <w:b/>
                <w:color w:val="FFFFFF"/>
                <w:szCs w:val="22"/>
                <w:lang w:eastAsia="en-GB" w:bidi="ar-SA"/>
              </w:rPr>
            </w:pPr>
            <w:r w:rsidRPr="000E6D8A">
              <w:rPr>
                <w:rFonts w:eastAsia="Calibri" w:cs="Arial"/>
                <w:b/>
                <w:color w:val="FFFFFF"/>
                <w:szCs w:val="22"/>
                <w:lang w:eastAsia="en-GB" w:bidi="ar-SA"/>
              </w:rPr>
              <w:t>Platform</w:t>
            </w:r>
          </w:p>
        </w:tc>
        <w:tc>
          <w:tcPr>
            <w:tcW w:w="2126" w:type="dxa"/>
            <w:shd w:val="clear" w:color="auto" w:fill="DE002B"/>
            <w:vAlign w:val="center"/>
          </w:tcPr>
          <w:p w14:paraId="35E104A9" w14:textId="77777777" w:rsidR="003C1AC8" w:rsidRPr="000E6D8A" w:rsidRDefault="003C1AC8" w:rsidP="008C6F4A">
            <w:pPr>
              <w:spacing w:before="0"/>
              <w:jc w:val="center"/>
              <w:rPr>
                <w:rFonts w:eastAsia="Calibri" w:cs="Arial"/>
                <w:b/>
                <w:color w:val="FFFFFF"/>
                <w:szCs w:val="22"/>
                <w:lang w:eastAsia="en-GB" w:bidi="ar-SA"/>
              </w:rPr>
            </w:pPr>
            <w:r w:rsidRPr="000E6D8A">
              <w:rPr>
                <w:rFonts w:eastAsia="Calibri" w:cs="Arial"/>
                <w:b/>
                <w:color w:val="FFFFFF"/>
                <w:szCs w:val="22"/>
                <w:lang w:eastAsia="en-GB" w:bidi="ar-SA"/>
              </w:rPr>
              <w:t>Version 1 (V1)</w:t>
            </w:r>
          </w:p>
        </w:tc>
        <w:tc>
          <w:tcPr>
            <w:tcW w:w="2410" w:type="dxa"/>
            <w:shd w:val="clear" w:color="auto" w:fill="DE002B"/>
            <w:vAlign w:val="center"/>
          </w:tcPr>
          <w:p w14:paraId="147C8523" w14:textId="77777777" w:rsidR="003C1AC8" w:rsidRPr="000E6D8A" w:rsidRDefault="003C1AC8" w:rsidP="008C6F4A">
            <w:pPr>
              <w:spacing w:before="0"/>
              <w:jc w:val="center"/>
              <w:rPr>
                <w:rFonts w:eastAsia="Calibri" w:cs="Arial"/>
                <w:b/>
                <w:color w:val="FFFFFF"/>
                <w:szCs w:val="22"/>
                <w:lang w:eastAsia="en-GB" w:bidi="ar-SA"/>
              </w:rPr>
            </w:pPr>
            <w:r w:rsidRPr="000E6D8A">
              <w:rPr>
                <w:rFonts w:eastAsia="Calibri" w:cs="Arial"/>
                <w:b/>
                <w:color w:val="FFFFFF"/>
                <w:szCs w:val="22"/>
                <w:lang w:eastAsia="en-GB" w:bidi="ar-SA"/>
              </w:rPr>
              <w:t>Version 2 (V2)</w:t>
            </w:r>
          </w:p>
        </w:tc>
        <w:tc>
          <w:tcPr>
            <w:tcW w:w="2410" w:type="dxa"/>
            <w:shd w:val="clear" w:color="auto" w:fill="DE002B"/>
            <w:vAlign w:val="center"/>
          </w:tcPr>
          <w:p w14:paraId="080C5CF8" w14:textId="77777777" w:rsidR="003C1AC8" w:rsidRPr="000E6D8A" w:rsidRDefault="003C1AC8" w:rsidP="008C6F4A">
            <w:pPr>
              <w:spacing w:before="0"/>
              <w:jc w:val="center"/>
              <w:rPr>
                <w:rFonts w:eastAsia="Calibri" w:cs="Arial"/>
                <w:b/>
                <w:color w:val="FFFFFF"/>
                <w:szCs w:val="22"/>
                <w:lang w:eastAsia="en-GB" w:bidi="ar-SA"/>
              </w:rPr>
            </w:pPr>
            <w:r w:rsidRPr="000E6D8A">
              <w:rPr>
                <w:rFonts w:eastAsia="Calibri" w:cs="Arial"/>
                <w:b/>
                <w:color w:val="FFFFFF"/>
                <w:szCs w:val="22"/>
                <w:lang w:eastAsia="en-GB" w:bidi="ar-SA"/>
              </w:rPr>
              <w:t>Version 3 (V3)</w:t>
            </w:r>
          </w:p>
        </w:tc>
      </w:tr>
      <w:tr w:rsidR="003C1AC8" w:rsidRPr="00CD69DE" w14:paraId="43F49D2A" w14:textId="77777777" w:rsidTr="008C6F4A">
        <w:trPr>
          <w:trHeight w:val="424"/>
          <w:jc w:val="center"/>
        </w:trPr>
        <w:tc>
          <w:tcPr>
            <w:tcW w:w="1271" w:type="dxa"/>
            <w:shd w:val="clear" w:color="auto" w:fill="DE002B"/>
            <w:vAlign w:val="center"/>
          </w:tcPr>
          <w:p w14:paraId="7A3DC5BB" w14:textId="77777777" w:rsidR="003C1AC8" w:rsidRPr="000E6D8A" w:rsidRDefault="003C1AC8" w:rsidP="008C6F4A">
            <w:pPr>
              <w:spacing w:before="0"/>
              <w:jc w:val="left"/>
              <w:rPr>
                <w:rFonts w:eastAsia="Calibri" w:cs="Arial"/>
                <w:b/>
                <w:color w:val="FFFFFF"/>
                <w:szCs w:val="22"/>
                <w:lang w:eastAsia="en-GB" w:bidi="ar-SA"/>
              </w:rPr>
            </w:pPr>
            <w:r w:rsidRPr="000E6D8A">
              <w:rPr>
                <w:rFonts w:eastAsia="Calibri" w:cs="Arial"/>
                <w:b/>
                <w:color w:val="FFFFFF"/>
                <w:szCs w:val="22"/>
                <w:lang w:eastAsia="en-GB" w:bidi="ar-SA"/>
              </w:rPr>
              <w:t>eUICC V1</w:t>
            </w:r>
          </w:p>
        </w:tc>
        <w:tc>
          <w:tcPr>
            <w:tcW w:w="2126" w:type="dxa"/>
            <w:vAlign w:val="center"/>
          </w:tcPr>
          <w:p w14:paraId="2ED7994F" w14:textId="77777777" w:rsidR="003C1AC8" w:rsidRPr="006A2C75" w:rsidRDefault="003C1AC8" w:rsidP="008C6F4A">
            <w:pPr>
              <w:spacing w:before="0"/>
              <w:jc w:val="center"/>
              <w:rPr>
                <w:sz w:val="18"/>
              </w:rPr>
            </w:pPr>
            <w:r w:rsidRPr="006A2C75">
              <w:rPr>
                <w:sz w:val="18"/>
              </w:rPr>
              <w:t>Platform uses V1</w:t>
            </w:r>
          </w:p>
        </w:tc>
        <w:tc>
          <w:tcPr>
            <w:tcW w:w="2410" w:type="dxa"/>
            <w:vAlign w:val="center"/>
          </w:tcPr>
          <w:p w14:paraId="202147A3" w14:textId="77777777" w:rsidR="003C1AC8" w:rsidRPr="006A2C75" w:rsidRDefault="003C1AC8" w:rsidP="008C6F4A">
            <w:pPr>
              <w:spacing w:before="0"/>
              <w:jc w:val="center"/>
              <w:rPr>
                <w:sz w:val="18"/>
              </w:rPr>
            </w:pPr>
            <w:r w:rsidRPr="006A2C75">
              <w:rPr>
                <w:sz w:val="18"/>
              </w:rPr>
              <w:t>Platform uses V1 or fails.</w:t>
            </w:r>
          </w:p>
        </w:tc>
        <w:tc>
          <w:tcPr>
            <w:tcW w:w="2410" w:type="dxa"/>
            <w:vAlign w:val="center"/>
          </w:tcPr>
          <w:p w14:paraId="37C60D2F" w14:textId="77777777" w:rsidR="003C1AC8" w:rsidRPr="006A2C75" w:rsidRDefault="003C1AC8" w:rsidP="008C6F4A">
            <w:pPr>
              <w:spacing w:before="0"/>
              <w:jc w:val="center"/>
              <w:rPr>
                <w:sz w:val="18"/>
              </w:rPr>
            </w:pPr>
            <w:r w:rsidRPr="006A2C75">
              <w:rPr>
                <w:sz w:val="18"/>
              </w:rPr>
              <w:t>Platform uses V1 or fails.</w:t>
            </w:r>
          </w:p>
        </w:tc>
      </w:tr>
      <w:tr w:rsidR="003C1AC8" w:rsidRPr="00CD69DE" w14:paraId="55D76192" w14:textId="77777777" w:rsidTr="008C6F4A">
        <w:trPr>
          <w:trHeight w:val="404"/>
          <w:jc w:val="center"/>
        </w:trPr>
        <w:tc>
          <w:tcPr>
            <w:tcW w:w="1271" w:type="dxa"/>
            <w:shd w:val="clear" w:color="auto" w:fill="DE002B"/>
            <w:vAlign w:val="center"/>
          </w:tcPr>
          <w:p w14:paraId="1A3E2CFA" w14:textId="77777777" w:rsidR="003C1AC8" w:rsidRPr="000E6D8A" w:rsidRDefault="003C1AC8" w:rsidP="008C6F4A">
            <w:pPr>
              <w:spacing w:before="0"/>
              <w:jc w:val="left"/>
              <w:rPr>
                <w:rFonts w:eastAsia="Calibri" w:cs="Arial"/>
                <w:b/>
                <w:color w:val="FFFFFF"/>
                <w:szCs w:val="22"/>
                <w:lang w:eastAsia="en-GB" w:bidi="ar-SA"/>
              </w:rPr>
            </w:pPr>
            <w:r w:rsidRPr="000E6D8A">
              <w:rPr>
                <w:rFonts w:eastAsia="Calibri" w:cs="Arial"/>
                <w:b/>
                <w:color w:val="FFFFFF"/>
                <w:szCs w:val="22"/>
                <w:lang w:eastAsia="en-GB" w:bidi="ar-SA"/>
              </w:rPr>
              <w:t>eUICC V2</w:t>
            </w:r>
          </w:p>
        </w:tc>
        <w:tc>
          <w:tcPr>
            <w:tcW w:w="2126" w:type="dxa"/>
            <w:vAlign w:val="center"/>
          </w:tcPr>
          <w:p w14:paraId="5E5028B1" w14:textId="77777777" w:rsidR="003C1AC8" w:rsidRPr="006A2C75" w:rsidRDefault="003C1AC8" w:rsidP="008C6F4A">
            <w:pPr>
              <w:spacing w:before="0"/>
              <w:jc w:val="center"/>
              <w:rPr>
                <w:sz w:val="18"/>
              </w:rPr>
            </w:pPr>
            <w:r w:rsidRPr="006A2C75">
              <w:rPr>
                <w:rFonts w:ascii="Segoe UI Symbol" w:hAnsi="Segoe UI Symbol" w:cs="Segoe UI Symbol"/>
                <w:sz w:val="18"/>
              </w:rPr>
              <w:t>✗</w:t>
            </w:r>
          </w:p>
        </w:tc>
        <w:tc>
          <w:tcPr>
            <w:tcW w:w="2410" w:type="dxa"/>
            <w:vAlign w:val="center"/>
          </w:tcPr>
          <w:p w14:paraId="4435FF25" w14:textId="77777777" w:rsidR="003C1AC8" w:rsidRPr="006A2C75" w:rsidRDefault="003C1AC8" w:rsidP="008C6F4A">
            <w:pPr>
              <w:spacing w:before="0"/>
              <w:jc w:val="center"/>
              <w:rPr>
                <w:sz w:val="18"/>
              </w:rPr>
            </w:pPr>
            <w:r w:rsidRPr="006A2C75">
              <w:rPr>
                <w:sz w:val="18"/>
              </w:rPr>
              <w:t>Platform uses V2</w:t>
            </w:r>
          </w:p>
        </w:tc>
        <w:tc>
          <w:tcPr>
            <w:tcW w:w="2410" w:type="dxa"/>
            <w:vAlign w:val="center"/>
          </w:tcPr>
          <w:p w14:paraId="6689F70B" w14:textId="77777777" w:rsidR="003C1AC8" w:rsidRPr="006A2C75" w:rsidRDefault="003C1AC8" w:rsidP="008C6F4A">
            <w:pPr>
              <w:spacing w:before="0"/>
              <w:jc w:val="center"/>
              <w:rPr>
                <w:sz w:val="18"/>
              </w:rPr>
            </w:pPr>
            <w:r w:rsidRPr="006A2C75">
              <w:rPr>
                <w:sz w:val="18"/>
              </w:rPr>
              <w:t>Platform uses V2 or fails.</w:t>
            </w:r>
          </w:p>
        </w:tc>
      </w:tr>
      <w:tr w:rsidR="003C1AC8" w:rsidRPr="00CD69DE" w14:paraId="6ECBB3C0" w14:textId="77777777" w:rsidTr="008C6F4A">
        <w:trPr>
          <w:trHeight w:val="398"/>
          <w:jc w:val="center"/>
        </w:trPr>
        <w:tc>
          <w:tcPr>
            <w:tcW w:w="1271" w:type="dxa"/>
            <w:shd w:val="clear" w:color="auto" w:fill="DE002B"/>
            <w:vAlign w:val="center"/>
          </w:tcPr>
          <w:p w14:paraId="42C7128D" w14:textId="77777777" w:rsidR="003C1AC8" w:rsidRPr="000E6D8A" w:rsidRDefault="003C1AC8" w:rsidP="008C6F4A">
            <w:pPr>
              <w:spacing w:before="0"/>
              <w:jc w:val="left"/>
              <w:rPr>
                <w:rFonts w:eastAsia="Calibri" w:cs="Arial"/>
                <w:b/>
                <w:color w:val="FFFFFF"/>
                <w:szCs w:val="22"/>
                <w:lang w:eastAsia="en-GB" w:bidi="ar-SA"/>
              </w:rPr>
            </w:pPr>
            <w:r w:rsidRPr="000E6D8A">
              <w:rPr>
                <w:rFonts w:eastAsia="Calibri" w:cs="Arial"/>
                <w:b/>
                <w:color w:val="FFFFFF"/>
                <w:szCs w:val="22"/>
                <w:lang w:eastAsia="en-GB" w:bidi="ar-SA"/>
              </w:rPr>
              <w:t>eUICC V3</w:t>
            </w:r>
          </w:p>
        </w:tc>
        <w:tc>
          <w:tcPr>
            <w:tcW w:w="2126" w:type="dxa"/>
            <w:vAlign w:val="center"/>
          </w:tcPr>
          <w:p w14:paraId="6A1F965E" w14:textId="77777777" w:rsidR="003C1AC8" w:rsidRPr="006A2C75" w:rsidRDefault="003C1AC8" w:rsidP="008C6F4A">
            <w:pPr>
              <w:spacing w:before="0"/>
              <w:jc w:val="center"/>
              <w:rPr>
                <w:sz w:val="18"/>
              </w:rPr>
            </w:pPr>
            <w:r w:rsidRPr="006A2C75">
              <w:rPr>
                <w:rFonts w:ascii="Segoe UI Symbol" w:hAnsi="Segoe UI Symbol" w:cs="Segoe UI Symbol"/>
                <w:sz w:val="18"/>
              </w:rPr>
              <w:t>✗</w:t>
            </w:r>
          </w:p>
        </w:tc>
        <w:tc>
          <w:tcPr>
            <w:tcW w:w="2410" w:type="dxa"/>
            <w:vAlign w:val="center"/>
          </w:tcPr>
          <w:p w14:paraId="58D88A9C" w14:textId="77777777" w:rsidR="003C1AC8" w:rsidRPr="006A2C75" w:rsidRDefault="003C1AC8" w:rsidP="008C6F4A">
            <w:pPr>
              <w:spacing w:before="0"/>
              <w:jc w:val="center"/>
              <w:rPr>
                <w:sz w:val="18"/>
              </w:rPr>
            </w:pPr>
            <w:r w:rsidRPr="006A2C75">
              <w:rPr>
                <w:rFonts w:ascii="Segoe UI Symbol" w:hAnsi="Segoe UI Symbol" w:cs="Segoe UI Symbol"/>
                <w:sz w:val="18"/>
              </w:rPr>
              <w:t>✗</w:t>
            </w:r>
          </w:p>
        </w:tc>
        <w:tc>
          <w:tcPr>
            <w:tcW w:w="2410" w:type="dxa"/>
            <w:vAlign w:val="center"/>
          </w:tcPr>
          <w:p w14:paraId="064A632F" w14:textId="77777777" w:rsidR="003C1AC8" w:rsidRPr="006A2C75" w:rsidRDefault="003C1AC8" w:rsidP="008C6F4A">
            <w:pPr>
              <w:spacing w:before="0"/>
              <w:jc w:val="center"/>
              <w:rPr>
                <w:sz w:val="18"/>
              </w:rPr>
            </w:pPr>
            <w:r w:rsidRPr="006A2C75">
              <w:rPr>
                <w:sz w:val="18"/>
              </w:rPr>
              <w:t>Platform uses V3</w:t>
            </w:r>
          </w:p>
        </w:tc>
      </w:tr>
    </w:tbl>
    <w:p w14:paraId="17BBB700" w14:textId="77777777" w:rsidR="003C1AC8" w:rsidRDefault="003C1AC8" w:rsidP="003C1AC8">
      <w:pPr>
        <w:pStyle w:val="TableCaption"/>
        <w:rPr>
          <w:lang w:eastAsia="en-US" w:bidi="bn-BD"/>
        </w:rPr>
      </w:pPr>
      <w:r>
        <w:t>: eUICC Version vs. Platform</w:t>
      </w:r>
    </w:p>
    <w:p w14:paraId="1768445C" w14:textId="77777777" w:rsidR="003C1AC8" w:rsidRDefault="003C1AC8" w:rsidP="003C1AC8">
      <w:pPr>
        <w:pStyle w:val="Heading2"/>
      </w:pPr>
      <w:bookmarkStart w:id="437" w:name="_Toc178140633"/>
      <w:r>
        <w:t>eUICC Requirements</w:t>
      </w:r>
      <w:bookmarkEnd w:id="419"/>
      <w:bookmarkEnd w:id="420"/>
      <w:bookmarkEnd w:id="421"/>
      <w:bookmarkEnd w:id="437"/>
    </w:p>
    <w:tbl>
      <w:tblPr>
        <w:tblW w:w="90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84"/>
      </w:tblGrid>
      <w:tr w:rsidR="003C1AC8" w:rsidRPr="002A1089" w14:paraId="791EEF30" w14:textId="77777777" w:rsidTr="00EC4882">
        <w:trPr>
          <w:cantSplit/>
          <w:tblHeader/>
        </w:trPr>
        <w:tc>
          <w:tcPr>
            <w:tcW w:w="1555" w:type="dxa"/>
            <w:shd w:val="clear" w:color="auto" w:fill="DE002B"/>
          </w:tcPr>
          <w:p w14:paraId="16132A3B"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84" w:type="dxa"/>
            <w:shd w:val="clear" w:color="auto" w:fill="DE002B"/>
          </w:tcPr>
          <w:p w14:paraId="7847E4BC"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3EFB4ADA" w14:textId="77777777" w:rsidTr="00EC4882">
        <w:tc>
          <w:tcPr>
            <w:tcW w:w="1555" w:type="dxa"/>
          </w:tcPr>
          <w:p w14:paraId="32CAFE0C" w14:textId="77777777" w:rsidR="003C1AC8" w:rsidRPr="005C045F" w:rsidRDefault="003C1AC8" w:rsidP="00185C47">
            <w:pPr>
              <w:spacing w:before="40" w:after="40" w:line="276" w:lineRule="auto"/>
              <w:jc w:val="left"/>
              <w:rPr>
                <w:b/>
                <w:sz w:val="20"/>
              </w:rPr>
            </w:pPr>
            <w:r w:rsidRPr="005C045F">
              <w:rPr>
                <w:b/>
                <w:sz w:val="20"/>
              </w:rPr>
              <w:t>EUICC1</w:t>
            </w:r>
          </w:p>
        </w:tc>
        <w:tc>
          <w:tcPr>
            <w:tcW w:w="7484" w:type="dxa"/>
          </w:tcPr>
          <w:p w14:paraId="3080E4B5" w14:textId="77777777" w:rsidR="003C1AC8" w:rsidRDefault="003C1AC8" w:rsidP="00185C47">
            <w:pPr>
              <w:spacing w:before="40" w:after="40" w:line="276" w:lineRule="auto"/>
              <w:rPr>
                <w:sz w:val="20"/>
              </w:rPr>
            </w:pPr>
            <w:r w:rsidRPr="005C045F">
              <w:rPr>
                <w:sz w:val="20"/>
              </w:rPr>
              <w:t xml:space="preserve">The eUICC </w:t>
            </w:r>
            <w:r>
              <w:rPr>
                <w:sz w:val="20"/>
              </w:rPr>
              <w:t>SHALL be</w:t>
            </w:r>
            <w:r w:rsidRPr="005C045F">
              <w:rPr>
                <w:sz w:val="20"/>
              </w:rPr>
              <w:t xml:space="preserve"> a discrete</w:t>
            </w:r>
            <w:r>
              <w:rPr>
                <w:sz w:val="20"/>
              </w:rPr>
              <w:t xml:space="preserve"> or integrated</w:t>
            </w:r>
            <w:r w:rsidRPr="005C045F">
              <w:rPr>
                <w:sz w:val="20"/>
              </w:rPr>
              <w:t xml:space="preserve"> </w:t>
            </w:r>
            <w:r>
              <w:rPr>
                <w:sz w:val="20"/>
              </w:rPr>
              <w:t xml:space="preserve">tamper resistant </w:t>
            </w:r>
            <w:r w:rsidRPr="005C045F">
              <w:rPr>
                <w:sz w:val="20"/>
              </w:rPr>
              <w:t>component</w:t>
            </w:r>
            <w:r>
              <w:rPr>
                <w:sz w:val="20"/>
              </w:rPr>
              <w:t xml:space="preserve"> consisting of hardware and software, capable of securely hosting applications as well as confidential and cryptographic data.</w:t>
            </w:r>
          </w:p>
          <w:p w14:paraId="5BD2BF21" w14:textId="466B62F4" w:rsidR="003C1AC8" w:rsidRPr="005C045F" w:rsidRDefault="0016146F" w:rsidP="00185C47">
            <w:pPr>
              <w:spacing w:before="40" w:after="40" w:line="276" w:lineRule="auto"/>
              <w:rPr>
                <w:sz w:val="20"/>
              </w:rPr>
            </w:pPr>
            <w:r>
              <w:rPr>
                <w:sz w:val="20"/>
              </w:rPr>
              <w:t>NOTE</w:t>
            </w:r>
            <w:r w:rsidR="003C1AC8" w:rsidRPr="00BF31FA">
              <w:rPr>
                <w:sz w:val="20"/>
              </w:rPr>
              <w:t>: Wherever a distinction is required, the former is referred to as Discrete eUICC, and the latter as Integrated eUICC.</w:t>
            </w:r>
          </w:p>
        </w:tc>
      </w:tr>
      <w:tr w:rsidR="003C1AC8" w:rsidRPr="002A1089" w14:paraId="27E3F194" w14:textId="77777777" w:rsidTr="00EC4882">
        <w:tc>
          <w:tcPr>
            <w:tcW w:w="1555" w:type="dxa"/>
          </w:tcPr>
          <w:p w14:paraId="49735C52" w14:textId="77777777" w:rsidR="003C1AC8" w:rsidRPr="005C045F" w:rsidRDefault="003C1AC8" w:rsidP="00185C47">
            <w:pPr>
              <w:spacing w:before="40" w:after="40" w:line="276" w:lineRule="auto"/>
              <w:jc w:val="left"/>
              <w:rPr>
                <w:b/>
                <w:sz w:val="20"/>
              </w:rPr>
            </w:pPr>
            <w:r w:rsidRPr="005C045F">
              <w:rPr>
                <w:b/>
                <w:sz w:val="20"/>
              </w:rPr>
              <w:t>EUICC</w:t>
            </w:r>
            <w:r>
              <w:rPr>
                <w:b/>
                <w:sz w:val="20"/>
              </w:rPr>
              <w:t>2</w:t>
            </w:r>
          </w:p>
        </w:tc>
        <w:tc>
          <w:tcPr>
            <w:tcW w:w="7484" w:type="dxa"/>
          </w:tcPr>
          <w:p w14:paraId="69A9886F" w14:textId="0E80DD8F" w:rsidR="003C1AC8" w:rsidRPr="005C045F" w:rsidRDefault="003C1AC8" w:rsidP="00185C47">
            <w:pPr>
              <w:spacing w:before="40" w:after="40" w:line="276" w:lineRule="auto"/>
              <w:rPr>
                <w:sz w:val="20"/>
              </w:rPr>
            </w:pPr>
            <w:r w:rsidRPr="005C045F">
              <w:rPr>
                <w:sz w:val="20"/>
              </w:rPr>
              <w:t>A</w:t>
            </w:r>
            <w:r>
              <w:rPr>
                <w:sz w:val="20"/>
              </w:rPr>
              <w:t xml:space="preserve"> removable </w:t>
            </w:r>
            <w:r w:rsidRPr="005C045F">
              <w:rPr>
                <w:sz w:val="20"/>
              </w:rPr>
              <w:t xml:space="preserve">eUICC is packaged in a standardised ETSI Form Factor </w:t>
            </w:r>
            <w:hyperlink w:anchor="ETSI102221" w:history="1">
              <w:r w:rsidRPr="005C045F">
                <w:rPr>
                  <w:sz w:val="20"/>
                </w:rPr>
                <w:t>[2]</w:t>
              </w:r>
            </w:hyperlink>
            <w:r w:rsidRPr="005C045F">
              <w:rPr>
                <w:sz w:val="20"/>
              </w:rPr>
              <w:fldChar w:fldCharType="begin"/>
            </w:r>
            <w:r w:rsidRPr="005C045F">
              <w:rPr>
                <w:sz w:val="20"/>
              </w:rPr>
              <w:instrText xml:space="preserve"> REF ETSI102671 \h  \* MERGEFORMAT </w:instrText>
            </w:r>
            <w:r w:rsidRPr="005C045F">
              <w:rPr>
                <w:sz w:val="20"/>
              </w:rPr>
            </w:r>
            <w:r w:rsidRPr="005C045F">
              <w:rPr>
                <w:sz w:val="20"/>
              </w:rPr>
              <w:fldChar w:fldCharType="end"/>
            </w:r>
            <w:r w:rsidRPr="005C045F">
              <w:rPr>
                <w:sz w:val="20"/>
              </w:rPr>
              <w:fldChar w:fldCharType="begin"/>
            </w:r>
            <w:r w:rsidRPr="005C045F">
              <w:rPr>
                <w:sz w:val="20"/>
              </w:rPr>
              <w:instrText xml:space="preserve"> REF ETSI102671 \h  \* MERGEFORMAT </w:instrText>
            </w:r>
            <w:r w:rsidRPr="005C045F">
              <w:rPr>
                <w:sz w:val="20"/>
              </w:rPr>
            </w:r>
            <w:r w:rsidRPr="005C045F">
              <w:rPr>
                <w:sz w:val="20"/>
              </w:rPr>
              <w:fldChar w:fldCharType="end"/>
            </w:r>
            <w:r w:rsidRPr="005C045F">
              <w:rPr>
                <w:sz w:val="20"/>
              </w:rPr>
              <w:fldChar w:fldCharType="begin"/>
            </w:r>
            <w:r w:rsidRPr="005C045F">
              <w:rPr>
                <w:sz w:val="20"/>
              </w:rPr>
              <w:instrText xml:space="preserve"> REF ETSI102671 \h  \* MERGEFORMAT </w:instrText>
            </w:r>
            <w:r w:rsidRPr="005C045F">
              <w:rPr>
                <w:sz w:val="20"/>
              </w:rPr>
            </w:r>
            <w:r w:rsidRPr="005C045F">
              <w:rPr>
                <w:sz w:val="20"/>
              </w:rPr>
              <w:fldChar w:fldCharType="end"/>
            </w:r>
            <w:r w:rsidRPr="005C045F">
              <w:rPr>
                <w:sz w:val="20"/>
              </w:rPr>
              <w:fldChar w:fldCharType="begin"/>
            </w:r>
            <w:r w:rsidRPr="005C045F">
              <w:rPr>
                <w:sz w:val="20"/>
              </w:rPr>
              <w:instrText xml:space="preserve"> REF ETSI102671 \h  \* MERGEFORMAT </w:instrText>
            </w:r>
            <w:r w:rsidRPr="005C045F">
              <w:rPr>
                <w:sz w:val="20"/>
              </w:rPr>
            </w:r>
            <w:r w:rsidRPr="005C045F">
              <w:rPr>
                <w:sz w:val="20"/>
              </w:rPr>
              <w:fldChar w:fldCharType="end"/>
            </w:r>
            <w:r w:rsidRPr="005C045F">
              <w:rPr>
                <w:sz w:val="20"/>
              </w:rPr>
              <w:fldChar w:fldCharType="begin"/>
            </w:r>
            <w:r w:rsidRPr="005C045F">
              <w:rPr>
                <w:sz w:val="20"/>
              </w:rPr>
              <w:instrText xml:space="preserve"> REF ETSI102671  \* MERGEFORMAT </w:instrText>
            </w:r>
            <w:r w:rsidRPr="005C045F">
              <w:rPr>
                <w:sz w:val="20"/>
              </w:rPr>
              <w:fldChar w:fldCharType="end"/>
            </w:r>
            <w:r w:rsidRPr="005C045F">
              <w:rPr>
                <w:sz w:val="20"/>
              </w:rPr>
              <w:t>.</w:t>
            </w:r>
          </w:p>
        </w:tc>
      </w:tr>
      <w:tr w:rsidR="003C1AC8" w:rsidRPr="002A1089" w14:paraId="7CDB94B6" w14:textId="77777777" w:rsidTr="00EC4882">
        <w:tc>
          <w:tcPr>
            <w:tcW w:w="1555" w:type="dxa"/>
          </w:tcPr>
          <w:p w14:paraId="6EB779C7" w14:textId="77777777" w:rsidR="003C1AC8" w:rsidRPr="009F3483" w:rsidRDefault="003C1AC8" w:rsidP="00185C47">
            <w:pPr>
              <w:spacing w:before="40" w:after="40" w:line="276" w:lineRule="auto"/>
              <w:jc w:val="left"/>
              <w:rPr>
                <w:b/>
                <w:sz w:val="20"/>
              </w:rPr>
            </w:pPr>
            <w:r w:rsidRPr="009F3483">
              <w:rPr>
                <w:b/>
                <w:sz w:val="20"/>
              </w:rPr>
              <w:t>EUICC</w:t>
            </w:r>
            <w:r>
              <w:rPr>
                <w:b/>
                <w:sz w:val="20"/>
              </w:rPr>
              <w:t>3</w:t>
            </w:r>
          </w:p>
        </w:tc>
        <w:tc>
          <w:tcPr>
            <w:tcW w:w="7484" w:type="dxa"/>
          </w:tcPr>
          <w:p w14:paraId="0FC7BE48" w14:textId="77777777" w:rsidR="003C1AC8" w:rsidRPr="00C251E1" w:rsidRDefault="003C1AC8" w:rsidP="00185C47">
            <w:pPr>
              <w:spacing w:before="40" w:after="40" w:line="276" w:lineRule="auto"/>
              <w:rPr>
                <w:sz w:val="20"/>
              </w:rPr>
            </w:pPr>
            <w:r w:rsidRPr="00C251E1">
              <w:rPr>
                <w:sz w:val="20"/>
              </w:rPr>
              <w:t xml:space="preserve">The </w:t>
            </w:r>
            <w:r>
              <w:rPr>
                <w:sz w:val="20"/>
              </w:rPr>
              <w:t xml:space="preserve">Discrete </w:t>
            </w:r>
            <w:r w:rsidRPr="00C251E1">
              <w:rPr>
                <w:sz w:val="20"/>
              </w:rPr>
              <w:t xml:space="preserve">eUICC </w:t>
            </w:r>
            <w:r>
              <w:rPr>
                <w:sz w:val="20"/>
              </w:rPr>
              <w:t>SHALL</w:t>
            </w:r>
            <w:r w:rsidRPr="00C251E1">
              <w:rPr>
                <w:sz w:val="20"/>
              </w:rPr>
              <w:t xml:space="preserve"> be either removable or non-removable. </w:t>
            </w:r>
          </w:p>
        </w:tc>
      </w:tr>
      <w:tr w:rsidR="003C1AC8" w:rsidRPr="002A1089" w14:paraId="4BD08BBC" w14:textId="77777777" w:rsidTr="00EC4882">
        <w:tc>
          <w:tcPr>
            <w:tcW w:w="1555" w:type="dxa"/>
          </w:tcPr>
          <w:p w14:paraId="0EE5120A" w14:textId="77777777" w:rsidR="003C1AC8" w:rsidRPr="009F3483" w:rsidRDefault="003C1AC8" w:rsidP="00185C47">
            <w:pPr>
              <w:spacing w:before="40" w:after="40" w:line="276" w:lineRule="auto"/>
              <w:jc w:val="left"/>
              <w:rPr>
                <w:b/>
                <w:sz w:val="20"/>
              </w:rPr>
            </w:pPr>
            <w:r w:rsidRPr="009F3483" w:rsidDel="00B97F33">
              <w:rPr>
                <w:b/>
                <w:sz w:val="20"/>
              </w:rPr>
              <w:t>EUICC</w:t>
            </w:r>
            <w:r>
              <w:rPr>
                <w:b/>
                <w:sz w:val="20"/>
              </w:rPr>
              <w:t>4</w:t>
            </w:r>
          </w:p>
        </w:tc>
        <w:tc>
          <w:tcPr>
            <w:tcW w:w="7484" w:type="dxa"/>
          </w:tcPr>
          <w:p w14:paraId="04F1D04B" w14:textId="77777777" w:rsidR="003C1AC8" w:rsidRPr="00C251E1" w:rsidRDefault="003C1AC8" w:rsidP="00185C47">
            <w:pPr>
              <w:spacing w:before="40" w:after="40" w:line="276" w:lineRule="auto"/>
              <w:rPr>
                <w:sz w:val="20"/>
              </w:rPr>
            </w:pPr>
            <w:r w:rsidRPr="009A27B5">
              <w:rPr>
                <w:sz w:val="20"/>
              </w:rPr>
              <w:t xml:space="preserve">The behaviour of the eUICC with an Enabled Profile SHALL be </w:t>
            </w:r>
            <w:r>
              <w:rPr>
                <w:sz w:val="20"/>
              </w:rPr>
              <w:t xml:space="preserve">equivalent </w:t>
            </w:r>
            <w:r w:rsidRPr="009A27B5">
              <w:rPr>
                <w:sz w:val="20"/>
              </w:rPr>
              <w:t>to the UICC.</w:t>
            </w:r>
          </w:p>
        </w:tc>
      </w:tr>
      <w:tr w:rsidR="003C1AC8" w:rsidRPr="002A1089" w14:paraId="5F1D5505" w14:textId="77777777" w:rsidTr="00EC4882">
        <w:tc>
          <w:tcPr>
            <w:tcW w:w="1555" w:type="dxa"/>
          </w:tcPr>
          <w:p w14:paraId="1A8D97DF" w14:textId="77777777" w:rsidR="003C1AC8" w:rsidRPr="009F3483" w:rsidDel="00B97F33" w:rsidRDefault="003C1AC8" w:rsidP="00185C47">
            <w:pPr>
              <w:spacing w:before="40" w:after="40" w:line="276" w:lineRule="auto"/>
              <w:jc w:val="left"/>
              <w:rPr>
                <w:b/>
                <w:sz w:val="20"/>
              </w:rPr>
            </w:pPr>
            <w:r w:rsidRPr="009F3483">
              <w:rPr>
                <w:b/>
                <w:sz w:val="20"/>
              </w:rPr>
              <w:t>EUICC</w:t>
            </w:r>
            <w:r>
              <w:rPr>
                <w:b/>
                <w:sz w:val="20"/>
              </w:rPr>
              <w:t>5</w:t>
            </w:r>
          </w:p>
        </w:tc>
        <w:tc>
          <w:tcPr>
            <w:tcW w:w="7484" w:type="dxa"/>
          </w:tcPr>
          <w:p w14:paraId="4508010E" w14:textId="77777777" w:rsidR="003C1AC8" w:rsidRPr="0022432E" w:rsidDel="00B97F33" w:rsidRDefault="003C1AC8" w:rsidP="00185C47">
            <w:pPr>
              <w:spacing w:before="40" w:after="40" w:line="276" w:lineRule="auto"/>
              <w:rPr>
                <w:sz w:val="20"/>
              </w:rPr>
            </w:pPr>
            <w:r>
              <w:rPr>
                <w:sz w:val="20"/>
              </w:rPr>
              <w:t xml:space="preserve">The </w:t>
            </w:r>
            <w:r w:rsidRPr="00C251E1">
              <w:rPr>
                <w:sz w:val="20"/>
              </w:rPr>
              <w:t>eUICC SHALL be able to contain zero</w:t>
            </w:r>
            <w:r>
              <w:rPr>
                <w:sz w:val="20"/>
              </w:rPr>
              <w:t xml:space="preserve"> or more Profiles.</w:t>
            </w:r>
            <w:r w:rsidDel="00B870F3">
              <w:rPr>
                <w:sz w:val="20"/>
              </w:rPr>
              <w:t xml:space="preserve"> </w:t>
            </w:r>
          </w:p>
        </w:tc>
      </w:tr>
      <w:tr w:rsidR="003C1AC8" w:rsidRPr="002A1089" w14:paraId="74CD4104" w14:textId="77777777" w:rsidTr="00EC4882">
        <w:tc>
          <w:tcPr>
            <w:tcW w:w="1555" w:type="dxa"/>
          </w:tcPr>
          <w:p w14:paraId="03537FFB" w14:textId="77777777" w:rsidR="003C1AC8" w:rsidRPr="009F3483" w:rsidRDefault="003C1AC8" w:rsidP="00185C47">
            <w:pPr>
              <w:spacing w:before="40" w:after="40" w:line="276" w:lineRule="auto"/>
              <w:jc w:val="left"/>
              <w:rPr>
                <w:b/>
                <w:sz w:val="20"/>
              </w:rPr>
            </w:pPr>
            <w:r w:rsidRPr="009F3483">
              <w:rPr>
                <w:b/>
                <w:sz w:val="20"/>
              </w:rPr>
              <w:t>EUICC</w:t>
            </w:r>
            <w:r>
              <w:rPr>
                <w:b/>
                <w:sz w:val="20"/>
              </w:rPr>
              <w:t>6</w:t>
            </w:r>
          </w:p>
        </w:tc>
        <w:tc>
          <w:tcPr>
            <w:tcW w:w="7484" w:type="dxa"/>
          </w:tcPr>
          <w:p w14:paraId="35616786" w14:textId="77777777" w:rsidR="003C1AC8" w:rsidRPr="004162CD" w:rsidRDefault="003C1AC8" w:rsidP="00185C47">
            <w:pPr>
              <w:spacing w:before="40" w:after="40" w:line="276" w:lineRule="auto"/>
              <w:rPr>
                <w:sz w:val="20"/>
              </w:rPr>
            </w:pPr>
            <w:r w:rsidRPr="00C251E1">
              <w:rPr>
                <w:sz w:val="20"/>
              </w:rPr>
              <w:t xml:space="preserve">At a maximum, only one Profile SHALL be </w:t>
            </w:r>
            <w:r>
              <w:rPr>
                <w:sz w:val="20"/>
              </w:rPr>
              <w:t>e</w:t>
            </w:r>
            <w:r w:rsidRPr="00C251E1">
              <w:rPr>
                <w:sz w:val="20"/>
              </w:rPr>
              <w:t>nabled at any point in time</w:t>
            </w:r>
            <w:r>
              <w:rPr>
                <w:sz w:val="20"/>
              </w:rPr>
              <w:t>.</w:t>
            </w:r>
          </w:p>
        </w:tc>
      </w:tr>
      <w:tr w:rsidR="003C1AC8" w:rsidRPr="002A1089" w14:paraId="5FBCDB26" w14:textId="77777777" w:rsidTr="00EC4882">
        <w:tc>
          <w:tcPr>
            <w:tcW w:w="1555" w:type="dxa"/>
          </w:tcPr>
          <w:p w14:paraId="01443649" w14:textId="77777777" w:rsidR="003C1AC8" w:rsidRPr="009F3483" w:rsidRDefault="003C1AC8" w:rsidP="00185C47">
            <w:pPr>
              <w:spacing w:before="40" w:after="40" w:line="276" w:lineRule="auto"/>
              <w:jc w:val="left"/>
              <w:rPr>
                <w:b/>
                <w:sz w:val="20"/>
              </w:rPr>
            </w:pPr>
            <w:r w:rsidRPr="009F3483">
              <w:rPr>
                <w:b/>
                <w:sz w:val="20"/>
              </w:rPr>
              <w:t>EUICC</w:t>
            </w:r>
            <w:r>
              <w:rPr>
                <w:b/>
                <w:sz w:val="20"/>
              </w:rPr>
              <w:t>7</w:t>
            </w:r>
          </w:p>
        </w:tc>
        <w:tc>
          <w:tcPr>
            <w:tcW w:w="7484" w:type="dxa"/>
          </w:tcPr>
          <w:p w14:paraId="30E33D80" w14:textId="77777777" w:rsidR="003C1AC8" w:rsidRDefault="003C1AC8" w:rsidP="00185C47">
            <w:pPr>
              <w:spacing w:before="40" w:after="40" w:line="276" w:lineRule="auto"/>
              <w:rPr>
                <w:sz w:val="20"/>
              </w:rPr>
            </w:pPr>
            <w:r w:rsidRPr="00C251E1">
              <w:rPr>
                <w:sz w:val="20"/>
              </w:rPr>
              <w:t xml:space="preserve">The behaviour of a NAA </w:t>
            </w:r>
            <w:r w:rsidRPr="00C251E1" w:rsidDel="00AC7B62">
              <w:rPr>
                <w:sz w:val="20"/>
              </w:rPr>
              <w:t xml:space="preserve">USIM or ISIM </w:t>
            </w:r>
            <w:r w:rsidRPr="00C251E1">
              <w:rPr>
                <w:sz w:val="20"/>
              </w:rPr>
              <w:t xml:space="preserve">within a Profile on an eUICC SHALL be identical to </w:t>
            </w:r>
            <w:r w:rsidRPr="00C251E1" w:rsidDel="00B50C20">
              <w:rPr>
                <w:sz w:val="20"/>
              </w:rPr>
              <w:t xml:space="preserve">a </w:t>
            </w:r>
            <w:r>
              <w:rPr>
                <w:sz w:val="20"/>
              </w:rPr>
              <w:t>removable UICC</w:t>
            </w:r>
            <w:r w:rsidRPr="00C251E1" w:rsidDel="00AC7B62">
              <w:rPr>
                <w:sz w:val="20"/>
              </w:rPr>
              <w:t xml:space="preserve"> </w:t>
            </w:r>
            <w:r w:rsidRPr="00C251E1">
              <w:rPr>
                <w:sz w:val="20"/>
              </w:rPr>
              <w:t xml:space="preserve">NAAs </w:t>
            </w:r>
            <w:r w:rsidRPr="00C251E1" w:rsidDel="00AC7B62">
              <w:rPr>
                <w:sz w:val="20"/>
              </w:rPr>
              <w:t>USIM or ISIM</w:t>
            </w:r>
            <w:r w:rsidRPr="00C251E1">
              <w:rPr>
                <w:sz w:val="20"/>
              </w:rPr>
              <w:t>.</w:t>
            </w:r>
          </w:p>
          <w:p w14:paraId="18BB2D12" w14:textId="01C370FF" w:rsidR="003C1AC8" w:rsidRPr="00BC17D5" w:rsidRDefault="0016146F" w:rsidP="00185C47">
            <w:pPr>
              <w:spacing w:before="40" w:after="40" w:line="276" w:lineRule="auto"/>
              <w:rPr>
                <w:sz w:val="20"/>
              </w:rPr>
            </w:pPr>
            <w:r>
              <w:rPr>
                <w:sz w:val="20"/>
              </w:rPr>
              <w:t>NOTE</w:t>
            </w:r>
            <w:r w:rsidR="003C1AC8" w:rsidRPr="00BC17D5">
              <w:rPr>
                <w:sz w:val="20"/>
              </w:rPr>
              <w:t xml:space="preserve">: </w:t>
            </w:r>
            <w:r w:rsidR="003C1AC8" w:rsidRPr="00BC17D5" w:rsidDel="00B50C20">
              <w:rPr>
                <w:sz w:val="20"/>
              </w:rPr>
              <w:t xml:space="preserve">No changes to existing </w:t>
            </w:r>
            <w:r w:rsidR="003C1AC8" w:rsidRPr="00BC17D5" w:rsidDel="00AC7B62">
              <w:rPr>
                <w:sz w:val="20"/>
              </w:rPr>
              <w:t>3GPP</w:t>
            </w:r>
            <w:r w:rsidR="003C1AC8" w:rsidRPr="00BC17D5">
              <w:rPr>
                <w:sz w:val="20"/>
              </w:rPr>
              <w:t>/3GPP2</w:t>
            </w:r>
            <w:r w:rsidR="003C1AC8" w:rsidRPr="00BC17D5" w:rsidDel="00AC7B62">
              <w:rPr>
                <w:sz w:val="20"/>
              </w:rPr>
              <w:t xml:space="preserve"> USIM</w:t>
            </w:r>
            <w:r w:rsidR="003C1AC8" w:rsidRPr="00BC17D5">
              <w:rPr>
                <w:sz w:val="20"/>
              </w:rPr>
              <w:t>,</w:t>
            </w:r>
            <w:r w:rsidR="003C1AC8" w:rsidRPr="00BC17D5" w:rsidDel="00AC7B62">
              <w:rPr>
                <w:sz w:val="20"/>
              </w:rPr>
              <w:t xml:space="preserve"> </w:t>
            </w:r>
            <w:r w:rsidR="003C1AC8" w:rsidRPr="00BC17D5">
              <w:rPr>
                <w:sz w:val="20"/>
              </w:rPr>
              <w:t xml:space="preserve">CSIM </w:t>
            </w:r>
            <w:r w:rsidR="003C1AC8" w:rsidRPr="00BC17D5" w:rsidDel="00AC7B62">
              <w:rPr>
                <w:sz w:val="20"/>
              </w:rPr>
              <w:t xml:space="preserve">and ISIM </w:t>
            </w:r>
            <w:r w:rsidR="003C1AC8" w:rsidRPr="00BC17D5" w:rsidDel="00B50C20">
              <w:rPr>
                <w:sz w:val="20"/>
              </w:rPr>
              <w:t>specifications are expected.</w:t>
            </w:r>
          </w:p>
        </w:tc>
      </w:tr>
      <w:tr w:rsidR="003C1AC8" w:rsidRPr="002A1089" w14:paraId="60D24AE1" w14:textId="77777777" w:rsidTr="00EC4882">
        <w:tc>
          <w:tcPr>
            <w:tcW w:w="1555" w:type="dxa"/>
          </w:tcPr>
          <w:p w14:paraId="6B302D90" w14:textId="77777777" w:rsidR="003C1AC8" w:rsidRPr="009F3483" w:rsidRDefault="003C1AC8" w:rsidP="00185C47">
            <w:pPr>
              <w:spacing w:before="40" w:after="40" w:line="276" w:lineRule="auto"/>
              <w:jc w:val="left"/>
              <w:rPr>
                <w:b/>
                <w:sz w:val="20"/>
              </w:rPr>
            </w:pPr>
            <w:r w:rsidRPr="009F3483">
              <w:rPr>
                <w:b/>
                <w:sz w:val="20"/>
              </w:rPr>
              <w:t>EUICC</w:t>
            </w:r>
            <w:r>
              <w:rPr>
                <w:b/>
                <w:sz w:val="20"/>
              </w:rPr>
              <w:t>8</w:t>
            </w:r>
          </w:p>
        </w:tc>
        <w:tc>
          <w:tcPr>
            <w:tcW w:w="7484" w:type="dxa"/>
          </w:tcPr>
          <w:p w14:paraId="3250CCEC" w14:textId="4046159D" w:rsidR="003C1AC8" w:rsidRPr="004162CD" w:rsidRDefault="003C1AC8" w:rsidP="00185C47">
            <w:pPr>
              <w:spacing w:before="40" w:after="40" w:line="276" w:lineRule="auto"/>
              <w:rPr>
                <w:sz w:val="20"/>
              </w:rPr>
            </w:pPr>
            <w:r w:rsidRPr="00C251E1">
              <w:rPr>
                <w:sz w:val="20"/>
              </w:rPr>
              <w:t xml:space="preserve">The eUICC </w:t>
            </w:r>
            <w:r>
              <w:rPr>
                <w:sz w:val="20"/>
              </w:rPr>
              <w:t xml:space="preserve">SHALL support </w:t>
            </w:r>
            <w:r w:rsidRPr="000139F5">
              <w:rPr>
                <w:sz w:val="20"/>
              </w:rPr>
              <w:t>Milenage</w:t>
            </w:r>
            <w:r>
              <w:rPr>
                <w:sz w:val="20"/>
              </w:rPr>
              <w:t xml:space="preserve"> </w:t>
            </w:r>
            <w:r>
              <w:rPr>
                <w:sz w:val="20"/>
              </w:rPr>
              <w:fldChar w:fldCharType="begin"/>
            </w:r>
            <w:r>
              <w:rPr>
                <w:sz w:val="20"/>
              </w:rPr>
              <w:instrText xml:space="preserve"> REF MILE1 \h  \* MERGEFORMAT </w:instrText>
            </w:r>
            <w:r>
              <w:rPr>
                <w:sz w:val="20"/>
              </w:rPr>
            </w:r>
            <w:r>
              <w:rPr>
                <w:sz w:val="20"/>
              </w:rPr>
              <w:fldChar w:fldCharType="separate"/>
            </w:r>
            <w:r w:rsidR="00E46B0B" w:rsidRPr="00E46B0B">
              <w:rPr>
                <w:sz w:val="20"/>
              </w:rPr>
              <w:t>[11]</w:t>
            </w:r>
            <w:r>
              <w:rPr>
                <w:sz w:val="20"/>
              </w:rPr>
              <w:fldChar w:fldCharType="end"/>
            </w:r>
            <w:r>
              <w:rPr>
                <w:sz w:val="20"/>
              </w:rPr>
              <w:fldChar w:fldCharType="begin"/>
            </w:r>
            <w:r>
              <w:rPr>
                <w:sz w:val="20"/>
              </w:rPr>
              <w:instrText xml:space="preserve"> REF MILE2 \h  \* MERGEFORMAT </w:instrText>
            </w:r>
            <w:r>
              <w:rPr>
                <w:sz w:val="20"/>
              </w:rPr>
            </w:r>
            <w:r>
              <w:rPr>
                <w:sz w:val="20"/>
              </w:rPr>
              <w:fldChar w:fldCharType="separate"/>
            </w:r>
            <w:r w:rsidR="00E46B0B" w:rsidRPr="00E46B0B">
              <w:rPr>
                <w:sz w:val="20"/>
              </w:rPr>
              <w:t>[12]</w:t>
            </w:r>
            <w:r>
              <w:rPr>
                <w:sz w:val="20"/>
              </w:rPr>
              <w:fldChar w:fldCharType="end"/>
            </w:r>
            <w:r>
              <w:rPr>
                <w:sz w:val="20"/>
              </w:rPr>
              <w:t xml:space="preserve"> and </w:t>
            </w:r>
            <w:r w:rsidRPr="00C251E1">
              <w:rPr>
                <w:sz w:val="20"/>
              </w:rPr>
              <w:t xml:space="preserve">TUAK </w:t>
            </w:r>
            <w:r>
              <w:rPr>
                <w:sz w:val="20"/>
              </w:rPr>
              <w:fldChar w:fldCharType="begin"/>
            </w:r>
            <w:r>
              <w:rPr>
                <w:sz w:val="20"/>
              </w:rPr>
              <w:instrText xml:space="preserve"> REF TUAK \h  \* MERGEFORMAT </w:instrText>
            </w:r>
            <w:r>
              <w:rPr>
                <w:sz w:val="20"/>
              </w:rPr>
            </w:r>
            <w:r>
              <w:rPr>
                <w:sz w:val="20"/>
              </w:rPr>
              <w:fldChar w:fldCharType="separate"/>
            </w:r>
            <w:r w:rsidR="00E46B0B" w:rsidRPr="00E46B0B">
              <w:rPr>
                <w:sz w:val="20"/>
              </w:rPr>
              <w:t>[10]</w:t>
            </w:r>
            <w:r>
              <w:rPr>
                <w:sz w:val="20"/>
              </w:rPr>
              <w:fldChar w:fldCharType="end"/>
            </w:r>
            <w:r>
              <w:rPr>
                <w:sz w:val="20"/>
              </w:rPr>
              <w:t xml:space="preserve"> </w:t>
            </w:r>
            <w:r w:rsidRPr="00C251E1">
              <w:rPr>
                <w:sz w:val="20"/>
              </w:rPr>
              <w:t>algorithm</w:t>
            </w:r>
            <w:r>
              <w:rPr>
                <w:sz w:val="20"/>
              </w:rPr>
              <w:t xml:space="preserve"> sets</w:t>
            </w:r>
            <w:r w:rsidRPr="004162CD">
              <w:rPr>
                <w:sz w:val="20"/>
              </w:rPr>
              <w:t>.</w:t>
            </w:r>
          </w:p>
        </w:tc>
      </w:tr>
      <w:tr w:rsidR="003C1AC8" w:rsidRPr="002A1089" w14:paraId="4EABF7C7" w14:textId="77777777" w:rsidTr="00EC4882">
        <w:tc>
          <w:tcPr>
            <w:tcW w:w="1555" w:type="dxa"/>
          </w:tcPr>
          <w:p w14:paraId="7E8F8F13" w14:textId="77777777" w:rsidR="003C1AC8" w:rsidRPr="009F3483" w:rsidRDefault="003C1AC8" w:rsidP="00185C47">
            <w:pPr>
              <w:spacing w:before="40" w:after="40" w:line="276" w:lineRule="auto"/>
              <w:jc w:val="left"/>
              <w:rPr>
                <w:b/>
                <w:sz w:val="20"/>
              </w:rPr>
            </w:pPr>
            <w:r w:rsidRPr="009F3483" w:rsidDel="00B50C20">
              <w:rPr>
                <w:b/>
                <w:sz w:val="20"/>
              </w:rPr>
              <w:t>EUICC</w:t>
            </w:r>
            <w:r>
              <w:rPr>
                <w:b/>
                <w:sz w:val="20"/>
              </w:rPr>
              <w:t>9</w:t>
            </w:r>
          </w:p>
        </w:tc>
        <w:tc>
          <w:tcPr>
            <w:tcW w:w="7484" w:type="dxa"/>
          </w:tcPr>
          <w:p w14:paraId="6470B6F9" w14:textId="77777777" w:rsidR="003C1AC8" w:rsidRDefault="003C1AC8" w:rsidP="00185C47">
            <w:pPr>
              <w:spacing w:before="40" w:after="40" w:line="276" w:lineRule="auto"/>
              <w:rPr>
                <w:sz w:val="20"/>
              </w:rPr>
            </w:pPr>
            <w:r w:rsidRPr="00DF5F82" w:rsidDel="00B50C20">
              <w:rPr>
                <w:sz w:val="20"/>
              </w:rPr>
              <w:t xml:space="preserve">The ownership of the eUICC </w:t>
            </w:r>
            <w:r>
              <w:rPr>
                <w:sz w:val="20"/>
              </w:rPr>
              <w:t>MAY</w:t>
            </w:r>
            <w:r w:rsidRPr="00DF5F82" w:rsidDel="00B50C20">
              <w:rPr>
                <w:sz w:val="20"/>
              </w:rPr>
              <w:t xml:space="preserve"> change throughout its lifetime</w:t>
            </w:r>
            <w:r>
              <w:rPr>
                <w:sz w:val="20"/>
              </w:rPr>
              <w:t xml:space="preserve"> as can the Device</w:t>
            </w:r>
            <w:r w:rsidRPr="00DF5F82" w:rsidDel="00B50C20">
              <w:rPr>
                <w:sz w:val="20"/>
              </w:rPr>
              <w:t xml:space="preserve">. </w:t>
            </w:r>
          </w:p>
          <w:p w14:paraId="53285E06" w14:textId="4D815ADB" w:rsidR="003C1AC8" w:rsidRPr="004162CD" w:rsidRDefault="0016146F" w:rsidP="00185C47">
            <w:pPr>
              <w:spacing w:before="40" w:after="40" w:line="276" w:lineRule="auto"/>
              <w:rPr>
                <w:sz w:val="20"/>
              </w:rPr>
            </w:pPr>
            <w:r>
              <w:rPr>
                <w:sz w:val="20"/>
              </w:rPr>
              <w:t>NOTE</w:t>
            </w:r>
            <w:r w:rsidR="003C1AC8">
              <w:rPr>
                <w:sz w:val="20"/>
              </w:rPr>
              <w:t xml:space="preserve">: According to </w:t>
            </w:r>
            <w:r w:rsidR="003C1AC8">
              <w:rPr>
                <w:sz w:val="20"/>
              </w:rPr>
              <w:fldChar w:fldCharType="begin"/>
            </w:r>
            <w:r w:rsidR="003C1AC8">
              <w:rPr>
                <w:sz w:val="20"/>
              </w:rPr>
              <w:instrText xml:space="preserve"> REF CERTEU11 \h  \* MERGEFORMAT </w:instrText>
            </w:r>
            <w:r w:rsidR="003C1AC8">
              <w:rPr>
                <w:sz w:val="20"/>
              </w:rPr>
            </w:r>
            <w:r w:rsidR="003C1AC8">
              <w:rPr>
                <w:sz w:val="20"/>
              </w:rPr>
              <w:fldChar w:fldCharType="separate"/>
            </w:r>
            <w:r w:rsidR="00E46B0B" w:rsidRPr="00E46B0B">
              <w:rPr>
                <w:sz w:val="20"/>
              </w:rPr>
              <w:t>CERTEU11</w:t>
            </w:r>
            <w:r w:rsidR="003C1AC8">
              <w:rPr>
                <w:sz w:val="20"/>
              </w:rPr>
              <w:fldChar w:fldCharType="end"/>
            </w:r>
            <w:r w:rsidR="003C1AC8">
              <w:rPr>
                <w:sz w:val="20"/>
              </w:rPr>
              <w:t>, the EUM keyset belongs to the EUM for the lifetime of the eUICC.</w:t>
            </w:r>
          </w:p>
        </w:tc>
      </w:tr>
      <w:tr w:rsidR="003C1AC8" w:rsidRPr="002A1089" w14:paraId="0B01E1C2" w14:textId="77777777" w:rsidTr="00EC4882">
        <w:tc>
          <w:tcPr>
            <w:tcW w:w="1555" w:type="dxa"/>
          </w:tcPr>
          <w:p w14:paraId="364D60D7" w14:textId="77777777" w:rsidR="003C1AC8" w:rsidRPr="009F3483" w:rsidRDefault="003C1AC8" w:rsidP="00185C47">
            <w:pPr>
              <w:spacing w:before="40" w:after="40" w:line="276" w:lineRule="auto"/>
              <w:jc w:val="left"/>
              <w:rPr>
                <w:b/>
                <w:sz w:val="20"/>
              </w:rPr>
            </w:pPr>
            <w:r w:rsidRPr="009F3483">
              <w:rPr>
                <w:b/>
                <w:sz w:val="20"/>
              </w:rPr>
              <w:t>EUICC</w:t>
            </w:r>
            <w:r>
              <w:rPr>
                <w:b/>
                <w:sz w:val="20"/>
              </w:rPr>
              <w:t>10</w:t>
            </w:r>
          </w:p>
        </w:tc>
        <w:tc>
          <w:tcPr>
            <w:tcW w:w="7484" w:type="dxa"/>
          </w:tcPr>
          <w:p w14:paraId="5188DFE3" w14:textId="77777777" w:rsidR="003C1AC8" w:rsidRPr="004162CD" w:rsidRDefault="003C1AC8" w:rsidP="00185C47">
            <w:pPr>
              <w:spacing w:before="40" w:after="40" w:line="276" w:lineRule="auto"/>
              <w:rPr>
                <w:sz w:val="20"/>
              </w:rPr>
            </w:pPr>
            <w:r w:rsidRPr="00C251E1">
              <w:rPr>
                <w:sz w:val="20"/>
              </w:rPr>
              <w:t xml:space="preserve">If any </w:t>
            </w:r>
            <w:r w:rsidRPr="008952C5">
              <w:rPr>
                <w:sz w:val="20"/>
              </w:rPr>
              <w:t xml:space="preserve">Profile </w:t>
            </w:r>
            <w:r>
              <w:rPr>
                <w:sz w:val="20"/>
              </w:rPr>
              <w:t>M</w:t>
            </w:r>
            <w:r w:rsidRPr="008952C5">
              <w:rPr>
                <w:sz w:val="20"/>
              </w:rPr>
              <w:t>anagement</w:t>
            </w:r>
            <w:r>
              <w:rPr>
                <w:sz w:val="20"/>
              </w:rPr>
              <w:t xml:space="preserve"> operation</w:t>
            </w:r>
            <w:r w:rsidRPr="00C251E1">
              <w:rPr>
                <w:sz w:val="20"/>
              </w:rPr>
              <w:t xml:space="preserve"> does not complete successfully, the eUICC SHALL maintain the state it was in before it received the request.</w:t>
            </w:r>
          </w:p>
        </w:tc>
      </w:tr>
      <w:tr w:rsidR="003C1AC8" w:rsidRPr="002A1089" w14:paraId="744F7356" w14:textId="77777777" w:rsidTr="00EC4882">
        <w:tc>
          <w:tcPr>
            <w:tcW w:w="1555" w:type="dxa"/>
          </w:tcPr>
          <w:p w14:paraId="623E7E3B" w14:textId="77777777" w:rsidR="003C1AC8" w:rsidRPr="009F3483" w:rsidRDefault="003C1AC8" w:rsidP="00185C47">
            <w:pPr>
              <w:spacing w:before="40" w:after="40" w:line="276" w:lineRule="auto"/>
              <w:jc w:val="left"/>
              <w:rPr>
                <w:b/>
                <w:sz w:val="20"/>
              </w:rPr>
            </w:pPr>
            <w:r w:rsidRPr="009F3483">
              <w:rPr>
                <w:b/>
                <w:sz w:val="20"/>
              </w:rPr>
              <w:t>EUICC1</w:t>
            </w:r>
            <w:r>
              <w:rPr>
                <w:b/>
                <w:sz w:val="20"/>
              </w:rPr>
              <w:t>1</w:t>
            </w:r>
          </w:p>
        </w:tc>
        <w:tc>
          <w:tcPr>
            <w:tcW w:w="7484" w:type="dxa"/>
          </w:tcPr>
          <w:p w14:paraId="127D8477" w14:textId="77777777" w:rsidR="003C1AC8" w:rsidRPr="004162CD" w:rsidRDefault="003C1AC8" w:rsidP="00185C47">
            <w:pPr>
              <w:spacing w:before="40" w:after="40" w:line="276" w:lineRule="auto"/>
              <w:rPr>
                <w:sz w:val="20"/>
              </w:rPr>
            </w:pPr>
            <w:r w:rsidRPr="00B97097">
              <w:rPr>
                <w:sz w:val="20"/>
              </w:rPr>
              <w:t xml:space="preserve">The eUICC SHALL contain </w:t>
            </w:r>
            <w:r w:rsidRPr="00C251E1">
              <w:rPr>
                <w:sz w:val="20"/>
              </w:rPr>
              <w:t xml:space="preserve">an </w:t>
            </w:r>
            <w:r w:rsidRPr="00B97097">
              <w:rPr>
                <w:sz w:val="20"/>
              </w:rPr>
              <w:t xml:space="preserve">ECASD and ISD-R security domains installed </w:t>
            </w:r>
            <w:r>
              <w:rPr>
                <w:sz w:val="20"/>
              </w:rPr>
              <w:t xml:space="preserve">and personalised </w:t>
            </w:r>
            <w:r w:rsidRPr="00B97097">
              <w:rPr>
                <w:sz w:val="20"/>
              </w:rPr>
              <w:t>during manufacture</w:t>
            </w:r>
            <w:r w:rsidRPr="00C251E1">
              <w:rPr>
                <w:sz w:val="20"/>
              </w:rPr>
              <w:t>.</w:t>
            </w:r>
          </w:p>
        </w:tc>
      </w:tr>
      <w:tr w:rsidR="003C1AC8" w:rsidRPr="002A1089" w14:paraId="5E16C9A9" w14:textId="77777777" w:rsidTr="00EC4882">
        <w:tc>
          <w:tcPr>
            <w:tcW w:w="1555" w:type="dxa"/>
          </w:tcPr>
          <w:p w14:paraId="2708AD98" w14:textId="77777777" w:rsidR="003C1AC8" w:rsidRPr="009F3483" w:rsidRDefault="003C1AC8" w:rsidP="00185C47">
            <w:pPr>
              <w:spacing w:before="40" w:after="40" w:line="276" w:lineRule="auto"/>
              <w:jc w:val="left"/>
              <w:rPr>
                <w:b/>
                <w:sz w:val="20"/>
              </w:rPr>
            </w:pPr>
            <w:r w:rsidRPr="009F3483">
              <w:rPr>
                <w:b/>
                <w:sz w:val="20"/>
              </w:rPr>
              <w:t>EUICC1</w:t>
            </w:r>
            <w:r>
              <w:rPr>
                <w:b/>
                <w:sz w:val="20"/>
              </w:rPr>
              <w:t>2</w:t>
            </w:r>
          </w:p>
        </w:tc>
        <w:tc>
          <w:tcPr>
            <w:tcW w:w="7484" w:type="dxa"/>
          </w:tcPr>
          <w:p w14:paraId="12F863BB" w14:textId="77777777" w:rsidR="003C1AC8" w:rsidRPr="00B97097" w:rsidRDefault="003C1AC8" w:rsidP="00185C47">
            <w:pPr>
              <w:spacing w:before="40" w:after="40" w:line="276" w:lineRule="auto"/>
              <w:rPr>
                <w:sz w:val="20"/>
              </w:rPr>
            </w:pPr>
            <w:r>
              <w:rPr>
                <w:sz w:val="20"/>
              </w:rPr>
              <w:t>It SHALL not be possible to delete or disable the ECASD after eUICC manufacture.</w:t>
            </w:r>
          </w:p>
        </w:tc>
      </w:tr>
      <w:tr w:rsidR="003C1AC8" w:rsidRPr="002A1089" w14:paraId="107149FD" w14:textId="77777777" w:rsidTr="00EC4882">
        <w:tc>
          <w:tcPr>
            <w:tcW w:w="1555" w:type="dxa"/>
          </w:tcPr>
          <w:p w14:paraId="2B43323C" w14:textId="77777777" w:rsidR="003C1AC8" w:rsidRPr="009F3483" w:rsidRDefault="003C1AC8" w:rsidP="00185C47">
            <w:pPr>
              <w:spacing w:before="40" w:after="40" w:line="276" w:lineRule="auto"/>
              <w:jc w:val="left"/>
              <w:rPr>
                <w:b/>
                <w:sz w:val="20"/>
              </w:rPr>
            </w:pPr>
            <w:r w:rsidRPr="009F3483">
              <w:rPr>
                <w:b/>
                <w:sz w:val="20"/>
              </w:rPr>
              <w:t>EUICC1</w:t>
            </w:r>
            <w:r>
              <w:rPr>
                <w:b/>
                <w:sz w:val="20"/>
              </w:rPr>
              <w:t>3</w:t>
            </w:r>
          </w:p>
        </w:tc>
        <w:tc>
          <w:tcPr>
            <w:tcW w:w="7484" w:type="dxa"/>
          </w:tcPr>
          <w:p w14:paraId="4BEAF978" w14:textId="77777777" w:rsidR="003C1AC8" w:rsidRPr="00B97097" w:rsidRDefault="003C1AC8" w:rsidP="00185C47">
            <w:pPr>
              <w:spacing w:before="40" w:after="40" w:line="276" w:lineRule="auto"/>
              <w:rPr>
                <w:sz w:val="20"/>
              </w:rPr>
            </w:pPr>
            <w:r w:rsidRPr="00D1441F">
              <w:rPr>
                <w:sz w:val="20"/>
              </w:rPr>
              <w:t xml:space="preserve">The ISD-R SHALL be responsible for the creation of new ISD-Ps and the lifecycle management of all ISD-Ps. </w:t>
            </w:r>
          </w:p>
        </w:tc>
      </w:tr>
      <w:tr w:rsidR="003C1AC8" w:rsidRPr="002A1089" w14:paraId="243D868E" w14:textId="77777777" w:rsidTr="00EC4882">
        <w:tc>
          <w:tcPr>
            <w:tcW w:w="1555" w:type="dxa"/>
          </w:tcPr>
          <w:p w14:paraId="653016C5" w14:textId="77777777" w:rsidR="003C1AC8" w:rsidRPr="009F3483" w:rsidRDefault="003C1AC8" w:rsidP="00185C47">
            <w:pPr>
              <w:spacing w:before="40" w:after="40" w:line="276" w:lineRule="auto"/>
              <w:jc w:val="left"/>
              <w:rPr>
                <w:b/>
                <w:sz w:val="20"/>
              </w:rPr>
            </w:pPr>
            <w:r w:rsidRPr="009F3483">
              <w:rPr>
                <w:b/>
                <w:sz w:val="20"/>
              </w:rPr>
              <w:t>EUICC1</w:t>
            </w:r>
            <w:r>
              <w:rPr>
                <w:b/>
                <w:sz w:val="20"/>
              </w:rPr>
              <w:t>4</w:t>
            </w:r>
          </w:p>
        </w:tc>
        <w:tc>
          <w:tcPr>
            <w:tcW w:w="7484" w:type="dxa"/>
          </w:tcPr>
          <w:p w14:paraId="00E675B0" w14:textId="7CAF5BC0" w:rsidR="003C1AC8" w:rsidRPr="00B97097" w:rsidRDefault="003C1AC8" w:rsidP="00185C47">
            <w:pPr>
              <w:spacing w:before="40" w:after="40" w:line="276" w:lineRule="auto"/>
              <w:rPr>
                <w:sz w:val="20"/>
              </w:rPr>
            </w:pPr>
            <w:r w:rsidRPr="00D1441F">
              <w:rPr>
                <w:sz w:val="20"/>
              </w:rPr>
              <w:t>The ISD-R SHALL be installed and personalised by the EUM during eUICC manufactur</w:t>
            </w:r>
            <w:r>
              <w:rPr>
                <w:sz w:val="20"/>
              </w:rPr>
              <w:t>ing</w:t>
            </w:r>
            <w:r w:rsidRPr="00D1441F">
              <w:rPr>
                <w:sz w:val="20"/>
              </w:rPr>
              <w:t xml:space="preserve"> as described in</w:t>
            </w:r>
            <w:r>
              <w:rPr>
                <w:sz w:val="20"/>
              </w:rPr>
              <w:t xml:space="preserve"> GlobalPlatform Card Specification </w:t>
            </w:r>
            <w:r>
              <w:rPr>
                <w:sz w:val="20"/>
              </w:rPr>
              <w:fldChar w:fldCharType="begin"/>
            </w:r>
            <w:r>
              <w:rPr>
                <w:sz w:val="20"/>
              </w:rPr>
              <w:instrText xml:space="preserve"> REF GPCSPE034 \h  \* MERGEFORMAT </w:instrText>
            </w:r>
            <w:r>
              <w:rPr>
                <w:sz w:val="20"/>
              </w:rPr>
            </w:r>
            <w:r>
              <w:rPr>
                <w:sz w:val="20"/>
              </w:rPr>
              <w:fldChar w:fldCharType="separate"/>
            </w:r>
            <w:r w:rsidR="00E46B0B" w:rsidRPr="00E46B0B">
              <w:rPr>
                <w:sz w:val="20"/>
              </w:rPr>
              <w:t>[9]</w:t>
            </w:r>
            <w:r>
              <w:rPr>
                <w:sz w:val="20"/>
              </w:rPr>
              <w:fldChar w:fldCharType="end"/>
            </w:r>
            <w:r w:rsidRPr="00D1441F">
              <w:rPr>
                <w:sz w:val="20"/>
              </w:rPr>
              <w:t>.</w:t>
            </w:r>
          </w:p>
        </w:tc>
      </w:tr>
      <w:tr w:rsidR="003C1AC8" w:rsidRPr="00381908" w14:paraId="12453846" w14:textId="77777777" w:rsidTr="00EC4882">
        <w:tc>
          <w:tcPr>
            <w:tcW w:w="1555" w:type="dxa"/>
          </w:tcPr>
          <w:p w14:paraId="675FB01B" w14:textId="77777777" w:rsidR="003C1AC8" w:rsidRPr="00300681" w:rsidRDefault="003C1AC8" w:rsidP="00185C47">
            <w:pPr>
              <w:spacing w:before="40" w:after="40" w:line="276" w:lineRule="auto"/>
              <w:jc w:val="left"/>
              <w:rPr>
                <w:b/>
                <w:sz w:val="20"/>
              </w:rPr>
            </w:pPr>
            <w:r w:rsidRPr="00300681">
              <w:rPr>
                <w:b/>
                <w:sz w:val="20"/>
              </w:rPr>
              <w:t>EUICC15</w:t>
            </w:r>
          </w:p>
        </w:tc>
        <w:tc>
          <w:tcPr>
            <w:tcW w:w="7484" w:type="dxa"/>
          </w:tcPr>
          <w:p w14:paraId="5CF3DBD4" w14:textId="77777777" w:rsidR="003C1AC8" w:rsidRPr="00300681" w:rsidRDefault="003C1AC8" w:rsidP="00185C47">
            <w:pPr>
              <w:spacing w:before="40" w:after="40" w:line="276" w:lineRule="auto"/>
              <w:rPr>
                <w:sz w:val="20"/>
              </w:rPr>
            </w:pPr>
            <w:r w:rsidRPr="00300681">
              <w:rPr>
                <w:sz w:val="20"/>
              </w:rPr>
              <w:t>The eUICC SHALL support an eUICC Memory Reset. This can only be requested by the End User.</w:t>
            </w:r>
          </w:p>
        </w:tc>
      </w:tr>
      <w:tr w:rsidR="003C1AC8" w:rsidRPr="00381908" w14:paraId="174AC511" w14:textId="77777777" w:rsidTr="00EC4882">
        <w:tc>
          <w:tcPr>
            <w:tcW w:w="1555" w:type="dxa"/>
          </w:tcPr>
          <w:p w14:paraId="048C8A42" w14:textId="77777777" w:rsidR="003C1AC8" w:rsidRPr="00300681" w:rsidRDefault="003C1AC8" w:rsidP="00185C47">
            <w:pPr>
              <w:spacing w:before="40" w:after="40" w:line="276" w:lineRule="auto"/>
              <w:jc w:val="left"/>
              <w:rPr>
                <w:b/>
                <w:sz w:val="20"/>
              </w:rPr>
            </w:pPr>
            <w:r w:rsidRPr="00300681">
              <w:rPr>
                <w:b/>
                <w:sz w:val="20"/>
              </w:rPr>
              <w:t>EUICC16</w:t>
            </w:r>
          </w:p>
        </w:tc>
        <w:tc>
          <w:tcPr>
            <w:tcW w:w="7484" w:type="dxa"/>
          </w:tcPr>
          <w:p w14:paraId="1EA0BBA1" w14:textId="77777777" w:rsidR="003C1AC8" w:rsidRPr="00300681" w:rsidRDefault="003C1AC8" w:rsidP="00185C47">
            <w:pPr>
              <w:spacing w:before="40" w:after="40" w:line="276" w:lineRule="auto"/>
              <w:rPr>
                <w:sz w:val="20"/>
              </w:rPr>
            </w:pPr>
            <w:r>
              <w:rPr>
                <w:sz w:val="20"/>
              </w:rPr>
              <w:t>If the eUICC supports Test Profiles, the eUICC SHALL support eUICC Test Memory Reset.</w:t>
            </w:r>
          </w:p>
        </w:tc>
      </w:tr>
      <w:tr w:rsidR="003C1AC8" w:rsidRPr="002A1089" w14:paraId="54E1C81A" w14:textId="77777777" w:rsidTr="00EC4882">
        <w:tc>
          <w:tcPr>
            <w:tcW w:w="1555" w:type="dxa"/>
          </w:tcPr>
          <w:p w14:paraId="2A76CBC8" w14:textId="77777777" w:rsidR="003C1AC8" w:rsidRPr="009F3483" w:rsidRDefault="003C1AC8" w:rsidP="00185C47">
            <w:pPr>
              <w:spacing w:before="40" w:after="40" w:line="276" w:lineRule="auto"/>
              <w:jc w:val="left"/>
              <w:rPr>
                <w:b/>
                <w:sz w:val="20"/>
              </w:rPr>
            </w:pPr>
            <w:r w:rsidRPr="009F3483">
              <w:rPr>
                <w:b/>
                <w:sz w:val="20"/>
              </w:rPr>
              <w:t>EUICC1</w:t>
            </w:r>
            <w:r>
              <w:rPr>
                <w:b/>
                <w:sz w:val="20"/>
              </w:rPr>
              <w:t>7</w:t>
            </w:r>
          </w:p>
        </w:tc>
        <w:tc>
          <w:tcPr>
            <w:tcW w:w="7484" w:type="dxa"/>
          </w:tcPr>
          <w:p w14:paraId="2A7490BF" w14:textId="3BE3C618" w:rsidR="003C1AC8" w:rsidRPr="004162CD" w:rsidRDefault="003C1AC8" w:rsidP="00185C47">
            <w:pPr>
              <w:spacing w:before="40" w:after="40" w:line="276" w:lineRule="auto"/>
              <w:rPr>
                <w:sz w:val="20"/>
              </w:rPr>
            </w:pPr>
            <w:r w:rsidRPr="00C251E1">
              <w:rPr>
                <w:sz w:val="20"/>
              </w:rPr>
              <w:t xml:space="preserve">The eUICC SHALL support the eUICC Profile Package Interoperable </w:t>
            </w:r>
            <w:r>
              <w:rPr>
                <w:sz w:val="20"/>
              </w:rPr>
              <w:t xml:space="preserve">format as defined by Trusted Connectivity Alliance </w:t>
            </w:r>
            <w:r>
              <w:rPr>
                <w:sz w:val="20"/>
              </w:rPr>
              <w:fldChar w:fldCharType="begin"/>
            </w:r>
            <w:r>
              <w:rPr>
                <w:sz w:val="20"/>
              </w:rPr>
              <w:instrText xml:space="preserve"> REF SIMAPP \h  \* MERGEFORMAT </w:instrText>
            </w:r>
            <w:r>
              <w:rPr>
                <w:sz w:val="20"/>
              </w:rPr>
            </w:r>
            <w:r>
              <w:rPr>
                <w:sz w:val="20"/>
              </w:rPr>
              <w:fldChar w:fldCharType="separate"/>
            </w:r>
            <w:r w:rsidR="00E46B0B" w:rsidRPr="00E46B0B">
              <w:rPr>
                <w:sz w:val="20"/>
              </w:rPr>
              <w:t>[5]</w:t>
            </w:r>
            <w:r>
              <w:rPr>
                <w:sz w:val="20"/>
              </w:rPr>
              <w:fldChar w:fldCharType="end"/>
            </w:r>
            <w:r w:rsidRPr="004162CD">
              <w:rPr>
                <w:sz w:val="20"/>
              </w:rPr>
              <w:t>.</w:t>
            </w:r>
          </w:p>
        </w:tc>
      </w:tr>
      <w:tr w:rsidR="003C1AC8" w:rsidRPr="002A1089" w14:paraId="6B2896E3" w14:textId="77777777" w:rsidTr="00EC4882">
        <w:tc>
          <w:tcPr>
            <w:tcW w:w="1555" w:type="dxa"/>
          </w:tcPr>
          <w:p w14:paraId="74C669AE" w14:textId="77777777" w:rsidR="003C1AC8" w:rsidRPr="009F3483" w:rsidDel="00E47368" w:rsidRDefault="003C1AC8" w:rsidP="00185C47">
            <w:pPr>
              <w:spacing w:before="40" w:after="40" w:line="276" w:lineRule="auto"/>
              <w:jc w:val="left"/>
              <w:rPr>
                <w:b/>
                <w:sz w:val="20"/>
              </w:rPr>
            </w:pPr>
            <w:r w:rsidRPr="009F3483">
              <w:rPr>
                <w:b/>
                <w:sz w:val="20"/>
              </w:rPr>
              <w:t>EUICC1</w:t>
            </w:r>
            <w:r>
              <w:rPr>
                <w:b/>
                <w:sz w:val="20"/>
              </w:rPr>
              <w:t>8</w:t>
            </w:r>
          </w:p>
        </w:tc>
        <w:tc>
          <w:tcPr>
            <w:tcW w:w="7484" w:type="dxa"/>
          </w:tcPr>
          <w:p w14:paraId="7AD1290D" w14:textId="77777777" w:rsidR="003C1AC8" w:rsidRPr="00C251E1" w:rsidRDefault="003C1AC8" w:rsidP="00185C47">
            <w:pPr>
              <w:spacing w:before="40" w:after="40" w:line="276" w:lineRule="auto"/>
              <w:rPr>
                <w:sz w:val="20"/>
              </w:rPr>
            </w:pPr>
            <w:r w:rsidRPr="00C251E1">
              <w:rPr>
                <w:sz w:val="20"/>
              </w:rPr>
              <w:t>An ISD-R SHALL:</w:t>
            </w:r>
          </w:p>
          <w:p w14:paraId="4520C6D7" w14:textId="77777777" w:rsidR="003C1AC8" w:rsidRPr="00C251E1" w:rsidRDefault="003C1AC8" w:rsidP="00185C47">
            <w:pPr>
              <w:pStyle w:val="TableBulletText"/>
              <w:jc w:val="both"/>
            </w:pPr>
            <w:r>
              <w:t>b</w:t>
            </w:r>
            <w:r w:rsidRPr="00C251E1">
              <w:t>e created within an eUICC at the time of manufacture;</w:t>
            </w:r>
          </w:p>
          <w:p w14:paraId="15790E55" w14:textId="77777777" w:rsidR="003C1AC8" w:rsidRPr="00C251E1" w:rsidRDefault="003C1AC8" w:rsidP="00185C47">
            <w:pPr>
              <w:pStyle w:val="TableBulletText"/>
              <w:jc w:val="both"/>
            </w:pPr>
            <w:r w:rsidRPr="00C251E1">
              <w:t>NOT be deleted or disabled;</w:t>
            </w:r>
          </w:p>
          <w:p w14:paraId="60279FC1" w14:textId="77777777" w:rsidR="003C1AC8" w:rsidRPr="00B97097" w:rsidRDefault="003C1AC8" w:rsidP="00185C47">
            <w:pPr>
              <w:pStyle w:val="TableBulletText"/>
              <w:jc w:val="both"/>
            </w:pPr>
            <w:r w:rsidRPr="00C251E1">
              <w:t>NOT be able to perform any operation</w:t>
            </w:r>
            <w:r>
              <w:t>s</w:t>
            </w:r>
            <w:r w:rsidRPr="00C251E1">
              <w:t xml:space="preserve"> inside an ISD-P.</w:t>
            </w:r>
          </w:p>
        </w:tc>
      </w:tr>
      <w:tr w:rsidR="003C1AC8" w:rsidRPr="002A1089" w14:paraId="4F84CE14" w14:textId="77777777" w:rsidTr="00EC4882">
        <w:tc>
          <w:tcPr>
            <w:tcW w:w="1555" w:type="dxa"/>
          </w:tcPr>
          <w:p w14:paraId="0F317243" w14:textId="77777777" w:rsidR="003C1AC8" w:rsidRPr="009F3483" w:rsidRDefault="003C1AC8" w:rsidP="00185C47">
            <w:pPr>
              <w:spacing w:before="40" w:after="40" w:line="276" w:lineRule="auto"/>
              <w:jc w:val="left"/>
              <w:rPr>
                <w:b/>
                <w:sz w:val="20"/>
              </w:rPr>
            </w:pPr>
            <w:r w:rsidRPr="009F3483">
              <w:rPr>
                <w:b/>
                <w:sz w:val="20"/>
              </w:rPr>
              <w:t>EUICC1</w:t>
            </w:r>
            <w:r>
              <w:rPr>
                <w:b/>
                <w:sz w:val="20"/>
              </w:rPr>
              <w:t>9</w:t>
            </w:r>
          </w:p>
        </w:tc>
        <w:tc>
          <w:tcPr>
            <w:tcW w:w="7484" w:type="dxa"/>
          </w:tcPr>
          <w:p w14:paraId="76F9281D" w14:textId="77777777" w:rsidR="003C1AC8" w:rsidRPr="00C251E1" w:rsidRDefault="003C1AC8" w:rsidP="00185C47">
            <w:pPr>
              <w:spacing w:before="40" w:after="40" w:line="276" w:lineRule="auto"/>
              <w:rPr>
                <w:sz w:val="20"/>
              </w:rPr>
            </w:pPr>
            <w:r w:rsidRPr="00441B02">
              <w:rPr>
                <w:sz w:val="20"/>
              </w:rPr>
              <w:t>An eUICC MAY provide LPA functions.</w:t>
            </w:r>
          </w:p>
        </w:tc>
      </w:tr>
      <w:tr w:rsidR="003C1AC8" w:rsidRPr="002A1089" w14:paraId="72731895" w14:textId="77777777" w:rsidTr="00EC4882">
        <w:tc>
          <w:tcPr>
            <w:tcW w:w="1555" w:type="dxa"/>
          </w:tcPr>
          <w:p w14:paraId="34E2C4AF" w14:textId="77777777" w:rsidR="003C1AC8" w:rsidRPr="009F3483" w:rsidRDefault="003C1AC8" w:rsidP="00185C47">
            <w:pPr>
              <w:spacing w:before="40" w:after="40" w:line="276" w:lineRule="auto"/>
              <w:jc w:val="left"/>
              <w:rPr>
                <w:b/>
                <w:sz w:val="20"/>
              </w:rPr>
            </w:pPr>
            <w:r w:rsidRPr="009F3483">
              <w:rPr>
                <w:b/>
                <w:sz w:val="20"/>
              </w:rPr>
              <w:t>EUICC</w:t>
            </w:r>
            <w:r>
              <w:rPr>
                <w:b/>
                <w:sz w:val="20"/>
              </w:rPr>
              <w:t>20</w:t>
            </w:r>
          </w:p>
        </w:tc>
        <w:tc>
          <w:tcPr>
            <w:tcW w:w="7484" w:type="dxa"/>
          </w:tcPr>
          <w:p w14:paraId="7AA04B3B" w14:textId="77777777" w:rsidR="003C1AC8" w:rsidRPr="004162CD" w:rsidRDefault="003C1AC8" w:rsidP="00185C47">
            <w:pPr>
              <w:spacing w:before="40" w:after="40" w:line="276" w:lineRule="auto"/>
              <w:rPr>
                <w:sz w:val="20"/>
              </w:rPr>
            </w:pPr>
            <w:r w:rsidRPr="004162CD">
              <w:rPr>
                <w:sz w:val="20"/>
              </w:rPr>
              <w:t>An ISD-P SHALL be created by the ISD-R at the request of the SM-DP+.</w:t>
            </w:r>
          </w:p>
        </w:tc>
      </w:tr>
      <w:tr w:rsidR="003C1AC8" w:rsidRPr="002A1089" w14:paraId="0C7E73D2" w14:textId="77777777" w:rsidTr="00EC4882">
        <w:tc>
          <w:tcPr>
            <w:tcW w:w="1555" w:type="dxa"/>
          </w:tcPr>
          <w:p w14:paraId="4482F999" w14:textId="77777777" w:rsidR="003C1AC8" w:rsidRPr="009F3483" w:rsidRDefault="003C1AC8" w:rsidP="00185C47">
            <w:pPr>
              <w:spacing w:before="40" w:after="40" w:line="276" w:lineRule="auto"/>
              <w:jc w:val="left"/>
              <w:rPr>
                <w:b/>
                <w:sz w:val="20"/>
              </w:rPr>
            </w:pPr>
            <w:r w:rsidRPr="009F3483">
              <w:rPr>
                <w:b/>
                <w:sz w:val="20"/>
              </w:rPr>
              <w:t>EUICC2</w:t>
            </w:r>
            <w:r>
              <w:rPr>
                <w:b/>
                <w:sz w:val="20"/>
              </w:rPr>
              <w:t>1</w:t>
            </w:r>
          </w:p>
        </w:tc>
        <w:tc>
          <w:tcPr>
            <w:tcW w:w="7484" w:type="dxa"/>
            <w:vAlign w:val="center"/>
          </w:tcPr>
          <w:p w14:paraId="6FAE4AF4" w14:textId="77777777" w:rsidR="003C1AC8" w:rsidRPr="004162CD" w:rsidRDefault="003C1AC8" w:rsidP="00185C47">
            <w:pPr>
              <w:spacing w:before="40" w:after="40" w:line="276" w:lineRule="auto"/>
              <w:rPr>
                <w:sz w:val="20"/>
              </w:rPr>
            </w:pPr>
            <w:r>
              <w:rPr>
                <w:sz w:val="20"/>
              </w:rPr>
              <w:t>C</w:t>
            </w:r>
            <w:r w:rsidRPr="004162CD">
              <w:rPr>
                <w:sz w:val="20"/>
              </w:rPr>
              <w:t xml:space="preserve">ommunication between the eUICC and </w:t>
            </w:r>
            <w:r>
              <w:rPr>
                <w:sz w:val="20"/>
              </w:rPr>
              <w:t>the SM-DP+ SHALL be</w:t>
            </w:r>
            <w:r w:rsidRPr="004162CD">
              <w:rPr>
                <w:sz w:val="20"/>
              </w:rPr>
              <w:t xml:space="preserve"> protected in </w:t>
            </w:r>
            <w:r>
              <w:rPr>
                <w:sz w:val="20"/>
              </w:rPr>
              <w:t xml:space="preserve">authenticity, </w:t>
            </w:r>
            <w:r w:rsidRPr="004162CD">
              <w:rPr>
                <w:sz w:val="20"/>
              </w:rPr>
              <w:t>integrity and confidentiality.</w:t>
            </w:r>
          </w:p>
        </w:tc>
      </w:tr>
      <w:tr w:rsidR="003C1AC8" w:rsidRPr="002A1089" w14:paraId="51464C74" w14:textId="77777777" w:rsidTr="00EC4882">
        <w:tc>
          <w:tcPr>
            <w:tcW w:w="1555" w:type="dxa"/>
          </w:tcPr>
          <w:p w14:paraId="6A2DF875" w14:textId="77777777" w:rsidR="003C1AC8" w:rsidRPr="009F3483" w:rsidRDefault="003C1AC8" w:rsidP="00185C47">
            <w:pPr>
              <w:spacing w:before="40" w:after="40" w:line="276" w:lineRule="auto"/>
              <w:jc w:val="left"/>
              <w:rPr>
                <w:b/>
                <w:sz w:val="20"/>
              </w:rPr>
            </w:pPr>
            <w:r w:rsidRPr="009F3483">
              <w:rPr>
                <w:b/>
                <w:sz w:val="20"/>
              </w:rPr>
              <w:t>EUICC2</w:t>
            </w:r>
            <w:r>
              <w:rPr>
                <w:b/>
                <w:sz w:val="20"/>
              </w:rPr>
              <w:t>2</w:t>
            </w:r>
          </w:p>
        </w:tc>
        <w:tc>
          <w:tcPr>
            <w:tcW w:w="7484" w:type="dxa"/>
            <w:vAlign w:val="center"/>
          </w:tcPr>
          <w:p w14:paraId="00A1910D" w14:textId="77777777" w:rsidR="003C1AC8" w:rsidRPr="004162CD" w:rsidRDefault="003C1AC8" w:rsidP="00185C47">
            <w:pPr>
              <w:spacing w:before="40" w:after="40" w:line="276" w:lineRule="auto"/>
              <w:rPr>
                <w:sz w:val="20"/>
              </w:rPr>
            </w:pPr>
            <w:r w:rsidRPr="004162CD">
              <w:rPr>
                <w:sz w:val="20"/>
              </w:rPr>
              <w:t>The eUICC SHALL NOT export Profiles installed on the eUICC.</w:t>
            </w:r>
          </w:p>
        </w:tc>
      </w:tr>
      <w:tr w:rsidR="003C1AC8" w:rsidRPr="002A1089" w14:paraId="2D794D90" w14:textId="77777777" w:rsidTr="00EC4882">
        <w:tc>
          <w:tcPr>
            <w:tcW w:w="1555" w:type="dxa"/>
          </w:tcPr>
          <w:p w14:paraId="10EFE8D8" w14:textId="77777777" w:rsidR="003C1AC8" w:rsidRPr="009F3483" w:rsidRDefault="003C1AC8" w:rsidP="00185C47">
            <w:pPr>
              <w:spacing w:before="40" w:after="40" w:line="276" w:lineRule="auto"/>
              <w:jc w:val="left"/>
              <w:rPr>
                <w:b/>
                <w:sz w:val="20"/>
              </w:rPr>
            </w:pPr>
            <w:r w:rsidRPr="009F3483">
              <w:rPr>
                <w:b/>
                <w:sz w:val="20"/>
              </w:rPr>
              <w:t>EUICC2</w:t>
            </w:r>
            <w:r>
              <w:rPr>
                <w:b/>
                <w:sz w:val="20"/>
              </w:rPr>
              <w:t>3</w:t>
            </w:r>
          </w:p>
        </w:tc>
        <w:tc>
          <w:tcPr>
            <w:tcW w:w="7484" w:type="dxa"/>
            <w:vAlign w:val="center"/>
          </w:tcPr>
          <w:p w14:paraId="5EC45838" w14:textId="77777777" w:rsidR="003C1AC8" w:rsidRPr="004162CD" w:rsidRDefault="003C1AC8" w:rsidP="00185C47">
            <w:pPr>
              <w:spacing w:before="40" w:after="40" w:line="276" w:lineRule="auto"/>
              <w:rPr>
                <w:sz w:val="20"/>
              </w:rPr>
            </w:pPr>
            <w:r w:rsidRPr="004162CD">
              <w:rPr>
                <w:sz w:val="20"/>
              </w:rPr>
              <w:t xml:space="preserve">The eUICC SHALL enforce an isolation of Profiles and prevent Profiles from </w:t>
            </w:r>
            <w:r>
              <w:rPr>
                <w:sz w:val="20"/>
              </w:rPr>
              <w:t>operating outside of</w:t>
            </w:r>
            <w:r w:rsidRPr="004162CD">
              <w:rPr>
                <w:sz w:val="20"/>
              </w:rPr>
              <w:t xml:space="preserve"> their execution environment </w:t>
            </w:r>
            <w:r w:rsidRPr="00D94BB2">
              <w:rPr>
                <w:sz w:val="20"/>
              </w:rPr>
              <w:t>i.e. Profile SHALL run in a sandbox.</w:t>
            </w:r>
            <w:r w:rsidRPr="004162CD" w:rsidDel="00F97654">
              <w:rPr>
                <w:sz w:val="20"/>
              </w:rPr>
              <w:t xml:space="preserve"> </w:t>
            </w:r>
          </w:p>
        </w:tc>
      </w:tr>
      <w:tr w:rsidR="003C1AC8" w:rsidRPr="002A1089" w14:paraId="4D9EC1C8" w14:textId="77777777" w:rsidTr="00EC4882">
        <w:tc>
          <w:tcPr>
            <w:tcW w:w="1555" w:type="dxa"/>
          </w:tcPr>
          <w:p w14:paraId="21A15266" w14:textId="77777777" w:rsidR="003C1AC8" w:rsidRPr="009F3483" w:rsidRDefault="003C1AC8" w:rsidP="00185C47">
            <w:pPr>
              <w:spacing w:before="40" w:after="40" w:line="276" w:lineRule="auto"/>
              <w:jc w:val="left"/>
              <w:rPr>
                <w:b/>
                <w:sz w:val="20"/>
              </w:rPr>
            </w:pPr>
            <w:r w:rsidRPr="009F3483">
              <w:rPr>
                <w:b/>
                <w:sz w:val="20"/>
              </w:rPr>
              <w:t>EUICC2</w:t>
            </w:r>
            <w:r>
              <w:rPr>
                <w:b/>
                <w:sz w:val="20"/>
              </w:rPr>
              <w:t>4</w:t>
            </w:r>
          </w:p>
        </w:tc>
        <w:tc>
          <w:tcPr>
            <w:tcW w:w="7484" w:type="dxa"/>
          </w:tcPr>
          <w:p w14:paraId="44E2D8AA" w14:textId="77777777" w:rsidR="003C1AC8" w:rsidRPr="004162CD" w:rsidRDefault="003C1AC8" w:rsidP="00185C47">
            <w:pPr>
              <w:spacing w:before="40" w:after="40" w:line="276" w:lineRule="auto"/>
              <w:rPr>
                <w:sz w:val="20"/>
              </w:rPr>
            </w:pPr>
            <w:r w:rsidRPr="004162CD">
              <w:rPr>
                <w:sz w:val="20"/>
              </w:rPr>
              <w:t xml:space="preserve">The integrity of the Bound Profile Package SHALL be ensured </w:t>
            </w:r>
            <w:r>
              <w:rPr>
                <w:sz w:val="20"/>
              </w:rPr>
              <w:t>during</w:t>
            </w:r>
            <w:r w:rsidRPr="004162CD">
              <w:rPr>
                <w:sz w:val="20"/>
              </w:rPr>
              <w:t xml:space="preserve"> its installation on the eUICC.</w:t>
            </w:r>
          </w:p>
        </w:tc>
      </w:tr>
      <w:tr w:rsidR="003C1AC8" w:rsidRPr="002A1089" w14:paraId="3464B307" w14:textId="77777777" w:rsidTr="00EC4882">
        <w:tc>
          <w:tcPr>
            <w:tcW w:w="1555" w:type="dxa"/>
          </w:tcPr>
          <w:p w14:paraId="5E7CEF32" w14:textId="77777777" w:rsidR="003C1AC8" w:rsidRPr="009F3483" w:rsidRDefault="003C1AC8" w:rsidP="00185C47">
            <w:pPr>
              <w:spacing w:before="40" w:after="40" w:line="276" w:lineRule="auto"/>
              <w:jc w:val="left"/>
              <w:rPr>
                <w:b/>
                <w:sz w:val="20"/>
              </w:rPr>
            </w:pPr>
            <w:r w:rsidRPr="009F3483">
              <w:rPr>
                <w:b/>
                <w:sz w:val="20"/>
              </w:rPr>
              <w:t>EUICC2</w:t>
            </w:r>
            <w:r>
              <w:rPr>
                <w:b/>
                <w:sz w:val="20"/>
              </w:rPr>
              <w:t>6</w:t>
            </w:r>
          </w:p>
        </w:tc>
        <w:tc>
          <w:tcPr>
            <w:tcW w:w="7484" w:type="dxa"/>
          </w:tcPr>
          <w:p w14:paraId="79F12D53" w14:textId="77777777" w:rsidR="003C1AC8" w:rsidRPr="004162CD" w:rsidRDefault="003C1AC8" w:rsidP="00185C47">
            <w:pPr>
              <w:spacing w:before="40" w:after="40" w:line="276" w:lineRule="auto"/>
              <w:rPr>
                <w:sz w:val="20"/>
              </w:rPr>
            </w:pPr>
            <w:r w:rsidRPr="004162CD">
              <w:rPr>
                <w:sz w:val="20"/>
              </w:rPr>
              <w:t>Profile keys and algorithm parameters SHALL NOT be extractable from the eUICC.</w:t>
            </w:r>
          </w:p>
        </w:tc>
      </w:tr>
      <w:tr w:rsidR="003C1AC8" w:rsidRPr="002A1089" w14:paraId="6AE64FD7" w14:textId="77777777" w:rsidTr="00EC4882">
        <w:tc>
          <w:tcPr>
            <w:tcW w:w="1555" w:type="dxa"/>
          </w:tcPr>
          <w:p w14:paraId="1634E059" w14:textId="77777777" w:rsidR="003C1AC8" w:rsidRPr="009F3483" w:rsidRDefault="003C1AC8" w:rsidP="00185C47">
            <w:pPr>
              <w:spacing w:before="40" w:after="40" w:line="276" w:lineRule="auto"/>
              <w:jc w:val="left"/>
              <w:rPr>
                <w:b/>
                <w:sz w:val="20"/>
              </w:rPr>
            </w:pPr>
            <w:r w:rsidRPr="009F3483">
              <w:rPr>
                <w:b/>
                <w:sz w:val="20"/>
              </w:rPr>
              <w:t>EUICC2</w:t>
            </w:r>
            <w:r>
              <w:rPr>
                <w:b/>
                <w:sz w:val="20"/>
              </w:rPr>
              <w:t>7</w:t>
            </w:r>
          </w:p>
        </w:tc>
        <w:tc>
          <w:tcPr>
            <w:tcW w:w="7484" w:type="dxa"/>
          </w:tcPr>
          <w:p w14:paraId="058F70C8" w14:textId="77777777" w:rsidR="003C1AC8" w:rsidRPr="004162CD" w:rsidRDefault="003C1AC8" w:rsidP="00185C47">
            <w:pPr>
              <w:spacing w:before="40" w:after="40" w:line="276" w:lineRule="auto"/>
              <w:rPr>
                <w:sz w:val="20"/>
              </w:rPr>
            </w:pPr>
            <w:r w:rsidRPr="004162CD">
              <w:rPr>
                <w:sz w:val="20"/>
              </w:rPr>
              <w:t>All cryptographic functions SHALL be implemented in a robust tamper-</w:t>
            </w:r>
            <w:r>
              <w:rPr>
                <w:sz w:val="20"/>
              </w:rPr>
              <w:t>resistant</w:t>
            </w:r>
            <w:r w:rsidRPr="004162CD">
              <w:rPr>
                <w:sz w:val="20"/>
              </w:rPr>
              <w:t xml:space="preserve"> way and be resistant to side-channel attacks.</w:t>
            </w:r>
          </w:p>
        </w:tc>
      </w:tr>
      <w:tr w:rsidR="003C1AC8" w:rsidRPr="002A1089" w14:paraId="4FCFF6C0" w14:textId="77777777" w:rsidTr="00EC4882">
        <w:tc>
          <w:tcPr>
            <w:tcW w:w="1555" w:type="dxa"/>
          </w:tcPr>
          <w:p w14:paraId="2091EB3C" w14:textId="77777777" w:rsidR="003C1AC8" w:rsidRPr="009F3483" w:rsidRDefault="003C1AC8" w:rsidP="00185C47">
            <w:pPr>
              <w:spacing w:before="40" w:after="40" w:line="276" w:lineRule="auto"/>
              <w:jc w:val="left"/>
              <w:rPr>
                <w:b/>
                <w:sz w:val="20"/>
              </w:rPr>
            </w:pPr>
            <w:r w:rsidRPr="009F3483" w:rsidDel="0013145A">
              <w:rPr>
                <w:b/>
                <w:sz w:val="20"/>
              </w:rPr>
              <w:t>EUICC</w:t>
            </w:r>
            <w:r w:rsidRPr="009F3483">
              <w:rPr>
                <w:b/>
                <w:sz w:val="20"/>
              </w:rPr>
              <w:t>2</w:t>
            </w:r>
            <w:r>
              <w:rPr>
                <w:b/>
                <w:sz w:val="20"/>
              </w:rPr>
              <w:t>8</w:t>
            </w:r>
          </w:p>
        </w:tc>
        <w:tc>
          <w:tcPr>
            <w:tcW w:w="7484" w:type="dxa"/>
          </w:tcPr>
          <w:p w14:paraId="18FA27A7" w14:textId="77777777" w:rsidR="003C1AC8" w:rsidRPr="004162CD" w:rsidRDefault="003C1AC8" w:rsidP="00185C47">
            <w:pPr>
              <w:spacing w:before="40" w:after="40" w:line="276" w:lineRule="auto"/>
              <w:rPr>
                <w:sz w:val="20"/>
              </w:rPr>
            </w:pPr>
            <w:r w:rsidRPr="004162CD" w:rsidDel="0013145A">
              <w:rPr>
                <w:sz w:val="20"/>
              </w:rPr>
              <w:t xml:space="preserve">The Operator </w:t>
            </w:r>
            <w:r w:rsidRPr="004162CD">
              <w:rPr>
                <w:sz w:val="20"/>
              </w:rPr>
              <w:t>SHALL</w:t>
            </w:r>
            <w:r w:rsidRPr="004162CD" w:rsidDel="0013145A">
              <w:rPr>
                <w:sz w:val="20"/>
              </w:rPr>
              <w:t xml:space="preserve"> be able to update the OTA Keys in its Profile on the eUICC in a secure and confidential way</w:t>
            </w:r>
            <w:r w:rsidRPr="004162CD">
              <w:rPr>
                <w:sz w:val="20"/>
              </w:rPr>
              <w:t>,</w:t>
            </w:r>
            <w:r w:rsidRPr="004162CD" w:rsidDel="0013145A">
              <w:rPr>
                <w:sz w:val="20"/>
              </w:rPr>
              <w:t xml:space="preserve"> reusing existing OTA Platform mechanisms.</w:t>
            </w:r>
          </w:p>
        </w:tc>
      </w:tr>
      <w:tr w:rsidR="003C1AC8" w:rsidRPr="002A1089" w14:paraId="70CE3CF8" w14:textId="77777777" w:rsidTr="00EC4882">
        <w:tc>
          <w:tcPr>
            <w:tcW w:w="1555" w:type="dxa"/>
          </w:tcPr>
          <w:p w14:paraId="783A0FB8" w14:textId="77777777" w:rsidR="003C1AC8" w:rsidRPr="009F3483" w:rsidRDefault="003C1AC8" w:rsidP="00185C47">
            <w:pPr>
              <w:spacing w:before="40" w:after="40" w:line="276" w:lineRule="auto"/>
              <w:jc w:val="left"/>
              <w:rPr>
                <w:b/>
                <w:sz w:val="20"/>
              </w:rPr>
            </w:pPr>
            <w:r w:rsidRPr="009F3483">
              <w:rPr>
                <w:b/>
                <w:sz w:val="20"/>
              </w:rPr>
              <w:t>EUICC2</w:t>
            </w:r>
            <w:r>
              <w:rPr>
                <w:b/>
                <w:sz w:val="20"/>
              </w:rPr>
              <w:t>9</w:t>
            </w:r>
          </w:p>
        </w:tc>
        <w:tc>
          <w:tcPr>
            <w:tcW w:w="7484" w:type="dxa"/>
          </w:tcPr>
          <w:p w14:paraId="6679FC3A" w14:textId="77777777" w:rsidR="003C1AC8" w:rsidRPr="004162CD" w:rsidRDefault="003C1AC8" w:rsidP="00185C47">
            <w:pPr>
              <w:spacing w:before="40" w:after="40" w:line="276" w:lineRule="auto"/>
              <w:rPr>
                <w:sz w:val="20"/>
              </w:rPr>
            </w:pPr>
            <w:r w:rsidRPr="004162CD">
              <w:rPr>
                <w:sz w:val="20"/>
              </w:rPr>
              <w:t>A d</w:t>
            </w:r>
            <w:r w:rsidRPr="004162CD" w:rsidDel="0013145A">
              <w:rPr>
                <w:sz w:val="20"/>
              </w:rPr>
              <w:t xml:space="preserve">ownloaded </w:t>
            </w:r>
            <w:r w:rsidRPr="004162CD">
              <w:rPr>
                <w:sz w:val="20"/>
              </w:rPr>
              <w:t>Profile Package SHALL be installed on the eUICC in a disabled state.</w:t>
            </w:r>
          </w:p>
        </w:tc>
      </w:tr>
      <w:tr w:rsidR="003C1AC8" w:rsidRPr="00381908" w14:paraId="65999CE5" w14:textId="77777777" w:rsidTr="00EC4882">
        <w:tc>
          <w:tcPr>
            <w:tcW w:w="1555" w:type="dxa"/>
          </w:tcPr>
          <w:p w14:paraId="3305F89F" w14:textId="77777777" w:rsidR="003C1AC8" w:rsidRPr="009F3483" w:rsidRDefault="003C1AC8" w:rsidP="00185C47">
            <w:pPr>
              <w:spacing w:before="40" w:after="40" w:line="276" w:lineRule="auto"/>
              <w:jc w:val="left"/>
              <w:rPr>
                <w:b/>
                <w:sz w:val="20"/>
              </w:rPr>
            </w:pPr>
            <w:r w:rsidRPr="009F3483">
              <w:rPr>
                <w:b/>
                <w:sz w:val="20"/>
              </w:rPr>
              <w:t>EUICC</w:t>
            </w:r>
            <w:r>
              <w:rPr>
                <w:b/>
                <w:sz w:val="20"/>
              </w:rPr>
              <w:t>30</w:t>
            </w:r>
          </w:p>
        </w:tc>
        <w:tc>
          <w:tcPr>
            <w:tcW w:w="7484" w:type="dxa"/>
            <w:vAlign w:val="center"/>
          </w:tcPr>
          <w:p w14:paraId="071FAF6D" w14:textId="77777777" w:rsidR="003C1AC8" w:rsidRPr="004162CD" w:rsidRDefault="003C1AC8" w:rsidP="00185C47">
            <w:pPr>
              <w:pStyle w:val="TableText"/>
              <w:jc w:val="both"/>
              <w:rPr>
                <w:szCs w:val="20"/>
                <w:lang w:eastAsia="zh-CN" w:bidi="bn-BD"/>
              </w:rPr>
            </w:pPr>
            <w:r w:rsidRPr="00EB168A">
              <w:rPr>
                <w:szCs w:val="20"/>
                <w:lang w:eastAsia="zh-CN" w:bidi="bn-BD"/>
              </w:rPr>
              <w:t xml:space="preserve">The eUICC SHALL always report its </w:t>
            </w:r>
            <w:r>
              <w:rPr>
                <w:szCs w:val="20"/>
                <w:lang w:eastAsia="zh-CN" w:bidi="bn-BD"/>
              </w:rPr>
              <w:t>eSVN</w:t>
            </w:r>
            <w:r w:rsidRPr="00EB168A">
              <w:rPr>
                <w:szCs w:val="20"/>
                <w:lang w:eastAsia="zh-CN" w:bidi="bn-BD"/>
              </w:rPr>
              <w:t xml:space="preserve"> in the first communication during the commencement of each session</w:t>
            </w:r>
            <w:r>
              <w:rPr>
                <w:szCs w:val="20"/>
                <w:lang w:eastAsia="zh-CN" w:bidi="bn-BD"/>
              </w:rPr>
              <w:t xml:space="preserve"> with the SM-DP+ or SM-DS</w:t>
            </w:r>
            <w:r w:rsidRPr="00EB168A">
              <w:rPr>
                <w:szCs w:val="20"/>
                <w:lang w:eastAsia="zh-CN" w:bidi="bn-BD"/>
              </w:rPr>
              <w:t>.</w:t>
            </w:r>
          </w:p>
        </w:tc>
      </w:tr>
      <w:tr w:rsidR="003C1AC8" w:rsidRPr="00381908" w14:paraId="000C9235" w14:textId="77777777" w:rsidTr="00EC4882">
        <w:tc>
          <w:tcPr>
            <w:tcW w:w="1555" w:type="dxa"/>
          </w:tcPr>
          <w:p w14:paraId="5124F527" w14:textId="77777777" w:rsidR="003C1AC8" w:rsidRPr="009F3483" w:rsidRDefault="003C1AC8" w:rsidP="00185C47">
            <w:pPr>
              <w:spacing w:before="40" w:after="40" w:line="276" w:lineRule="auto"/>
              <w:jc w:val="left"/>
              <w:rPr>
                <w:b/>
                <w:sz w:val="20"/>
              </w:rPr>
            </w:pPr>
            <w:r w:rsidRPr="009F3483">
              <w:rPr>
                <w:rFonts w:cs="Arial"/>
                <w:b/>
                <w:sz w:val="20"/>
              </w:rPr>
              <w:t>EUICC3</w:t>
            </w:r>
            <w:r>
              <w:rPr>
                <w:rFonts w:cs="Arial"/>
                <w:b/>
                <w:sz w:val="20"/>
              </w:rPr>
              <w:t>1</w:t>
            </w:r>
          </w:p>
        </w:tc>
        <w:tc>
          <w:tcPr>
            <w:tcW w:w="7484" w:type="dxa"/>
          </w:tcPr>
          <w:p w14:paraId="11DDAB98" w14:textId="77777777" w:rsidR="003C1AC8" w:rsidRPr="00EB168A" w:rsidRDefault="003C1AC8" w:rsidP="00185C47">
            <w:pPr>
              <w:pStyle w:val="TableText"/>
              <w:jc w:val="both"/>
              <w:rPr>
                <w:szCs w:val="20"/>
                <w:lang w:eastAsia="zh-CN" w:bidi="bn-BD"/>
              </w:rPr>
            </w:pPr>
            <w:r w:rsidRPr="00D64052">
              <w:rPr>
                <w:rFonts w:cs="Arial"/>
                <w:lang w:val="en-US"/>
              </w:rPr>
              <w:t>The EUM SHALL install a</w:t>
            </w:r>
            <w:r>
              <w:rPr>
                <w:rFonts w:cs="Arial"/>
                <w:lang w:val="en-US"/>
              </w:rPr>
              <w:t>n</w:t>
            </w:r>
            <w:r w:rsidRPr="00D64052">
              <w:rPr>
                <w:rFonts w:cs="Arial"/>
                <w:lang w:val="en-US"/>
              </w:rPr>
              <w:t xml:space="preserve"> eUICC Certificate </w:t>
            </w:r>
            <w:r w:rsidRPr="00E56F2F">
              <w:rPr>
                <w:rFonts w:cs="Arial"/>
                <w:lang w:val="en-US"/>
              </w:rPr>
              <w:t xml:space="preserve">in the eUICC </w:t>
            </w:r>
            <w:r w:rsidRPr="00D64052">
              <w:rPr>
                <w:rFonts w:cs="Arial"/>
                <w:lang w:val="en-US"/>
              </w:rPr>
              <w:t xml:space="preserve">used </w:t>
            </w:r>
            <w:r>
              <w:rPr>
                <w:rFonts w:cs="Arial"/>
                <w:lang w:val="en-US"/>
              </w:rPr>
              <w:t>to authenticate the eUICC and</w:t>
            </w:r>
            <w:r w:rsidRPr="00D64052">
              <w:rPr>
                <w:rFonts w:cs="Arial"/>
                <w:lang w:val="en-US"/>
              </w:rPr>
              <w:t xml:space="preserve"> verify the eUICC </w:t>
            </w:r>
            <w:r>
              <w:rPr>
                <w:rFonts w:cs="Arial"/>
                <w:lang w:val="en-US"/>
              </w:rPr>
              <w:t>c</w:t>
            </w:r>
            <w:r w:rsidRPr="00D64052">
              <w:rPr>
                <w:rFonts w:cs="Arial"/>
                <w:lang w:val="en-US"/>
              </w:rPr>
              <w:t>ertification.</w:t>
            </w:r>
          </w:p>
        </w:tc>
      </w:tr>
      <w:tr w:rsidR="003C1AC8" w:rsidRPr="00381908" w14:paraId="6A660582" w14:textId="77777777" w:rsidTr="00EC4882">
        <w:tc>
          <w:tcPr>
            <w:tcW w:w="1555" w:type="dxa"/>
          </w:tcPr>
          <w:p w14:paraId="7D51A044" w14:textId="77777777" w:rsidR="003C1AC8" w:rsidRPr="009F3483" w:rsidRDefault="003C1AC8" w:rsidP="00185C47">
            <w:pPr>
              <w:spacing w:before="40" w:after="40" w:line="276" w:lineRule="auto"/>
              <w:jc w:val="left"/>
              <w:rPr>
                <w:b/>
                <w:sz w:val="20"/>
              </w:rPr>
            </w:pPr>
            <w:r w:rsidRPr="009F3483">
              <w:rPr>
                <w:rFonts w:cs="Arial"/>
                <w:b/>
                <w:sz w:val="20"/>
              </w:rPr>
              <w:t>EUICC3</w:t>
            </w:r>
            <w:r>
              <w:rPr>
                <w:rFonts w:cs="Arial"/>
                <w:b/>
                <w:sz w:val="20"/>
              </w:rPr>
              <w:t>2</w:t>
            </w:r>
          </w:p>
        </w:tc>
        <w:tc>
          <w:tcPr>
            <w:tcW w:w="7484" w:type="dxa"/>
          </w:tcPr>
          <w:p w14:paraId="3F7E4691" w14:textId="77777777" w:rsidR="003C1AC8" w:rsidRPr="00EB168A" w:rsidRDefault="003C1AC8" w:rsidP="00185C47">
            <w:pPr>
              <w:pStyle w:val="TableText"/>
              <w:jc w:val="both"/>
              <w:rPr>
                <w:szCs w:val="20"/>
                <w:lang w:eastAsia="zh-CN" w:bidi="bn-BD"/>
              </w:rPr>
            </w:pPr>
            <w:r w:rsidRPr="00D64052">
              <w:rPr>
                <w:rFonts w:cs="Arial"/>
                <w:lang w:val="en-US"/>
              </w:rPr>
              <w:t>The EUM SHALL install a</w:t>
            </w:r>
            <w:r>
              <w:rPr>
                <w:rFonts w:cs="Arial"/>
                <w:lang w:val="en-US"/>
              </w:rPr>
              <w:t>n</w:t>
            </w:r>
            <w:r w:rsidRPr="00D64052">
              <w:rPr>
                <w:rFonts w:cs="Arial"/>
                <w:lang w:val="en-US"/>
              </w:rPr>
              <w:t xml:space="preserve"> EUM </w:t>
            </w:r>
            <w:r>
              <w:rPr>
                <w:rFonts w:cs="Arial"/>
                <w:lang w:val="en-US"/>
              </w:rPr>
              <w:t>C</w:t>
            </w:r>
            <w:r w:rsidRPr="00D64052">
              <w:rPr>
                <w:rFonts w:cs="Arial"/>
                <w:lang w:val="en-US"/>
              </w:rPr>
              <w:t xml:space="preserve">ertificate </w:t>
            </w:r>
            <w:r w:rsidRPr="0082636A">
              <w:rPr>
                <w:rFonts w:cs="Arial"/>
                <w:lang w:val="en-US"/>
              </w:rPr>
              <w:t xml:space="preserve">in the eUICC </w:t>
            </w:r>
            <w:r w:rsidRPr="00D64052">
              <w:rPr>
                <w:rFonts w:cs="Arial"/>
                <w:lang w:val="en-US"/>
              </w:rPr>
              <w:t xml:space="preserve">used to verify the eUICC </w:t>
            </w:r>
            <w:r>
              <w:rPr>
                <w:rFonts w:cs="Arial"/>
                <w:lang w:val="en-US"/>
              </w:rPr>
              <w:t>C</w:t>
            </w:r>
            <w:r w:rsidRPr="00D64052">
              <w:rPr>
                <w:rFonts w:cs="Arial"/>
                <w:lang w:val="en-US"/>
              </w:rPr>
              <w:t>ertificate</w:t>
            </w:r>
            <w:r w:rsidRPr="002B3EFC">
              <w:rPr>
                <w:rFonts w:cs="Arial"/>
                <w:lang w:val="en-US"/>
              </w:rPr>
              <w:t>.</w:t>
            </w:r>
          </w:p>
        </w:tc>
      </w:tr>
      <w:tr w:rsidR="003C1AC8" w:rsidRPr="00381908" w14:paraId="62DAF04A" w14:textId="77777777" w:rsidTr="00EC4882">
        <w:tc>
          <w:tcPr>
            <w:tcW w:w="1555" w:type="dxa"/>
          </w:tcPr>
          <w:p w14:paraId="66EE4E73" w14:textId="77777777" w:rsidR="003C1AC8" w:rsidRPr="009F3483" w:rsidRDefault="003C1AC8" w:rsidP="00185C47">
            <w:pPr>
              <w:spacing w:before="40" w:after="40" w:line="276" w:lineRule="auto"/>
              <w:jc w:val="left"/>
              <w:rPr>
                <w:rFonts w:cs="Arial"/>
                <w:b/>
                <w:sz w:val="20"/>
              </w:rPr>
            </w:pPr>
            <w:r w:rsidRPr="009F3483">
              <w:rPr>
                <w:b/>
                <w:sz w:val="20"/>
              </w:rPr>
              <w:t>EUICC3</w:t>
            </w:r>
            <w:r>
              <w:rPr>
                <w:b/>
                <w:sz w:val="20"/>
              </w:rPr>
              <w:t>3</w:t>
            </w:r>
          </w:p>
        </w:tc>
        <w:tc>
          <w:tcPr>
            <w:tcW w:w="7484" w:type="dxa"/>
          </w:tcPr>
          <w:p w14:paraId="5F448624" w14:textId="77777777" w:rsidR="003C1AC8" w:rsidRPr="00E950D1" w:rsidRDefault="003C1AC8" w:rsidP="00185C47">
            <w:pPr>
              <w:pStyle w:val="TableText"/>
              <w:jc w:val="both"/>
              <w:rPr>
                <w:rFonts w:cs="Arial"/>
                <w:lang w:val="en-US"/>
              </w:rPr>
            </w:pPr>
            <w:r w:rsidRPr="00E950D1">
              <w:t xml:space="preserve">The eUICC SHALL have </w:t>
            </w:r>
            <w:r>
              <w:t>a</w:t>
            </w:r>
            <w:r w:rsidRPr="00E950D1">
              <w:t xml:space="preserve"> </w:t>
            </w:r>
            <w:r w:rsidRPr="00E950D1" w:rsidDel="00FE37C9">
              <w:t>means to authenticate</w:t>
            </w:r>
            <w:r>
              <w:t xml:space="preserve"> itself</w:t>
            </w:r>
            <w:r w:rsidRPr="00E950D1" w:rsidDel="00FE37C9">
              <w:t xml:space="preserve"> </w:t>
            </w:r>
            <w:r w:rsidRPr="00E950D1">
              <w:t>to the SM-DS</w:t>
            </w:r>
            <w:r>
              <w:t>.</w:t>
            </w:r>
          </w:p>
        </w:tc>
      </w:tr>
      <w:tr w:rsidR="003C1AC8" w:rsidRPr="00381908" w14:paraId="2BA68D51" w14:textId="77777777" w:rsidTr="00EC4882">
        <w:tc>
          <w:tcPr>
            <w:tcW w:w="1555" w:type="dxa"/>
          </w:tcPr>
          <w:p w14:paraId="04411F3A" w14:textId="77777777" w:rsidR="003C1AC8" w:rsidRPr="009F3483" w:rsidRDefault="003C1AC8" w:rsidP="00185C47">
            <w:pPr>
              <w:spacing w:before="40" w:after="40" w:line="276" w:lineRule="auto"/>
              <w:jc w:val="left"/>
              <w:rPr>
                <w:rFonts w:cs="Arial"/>
                <w:b/>
                <w:sz w:val="20"/>
              </w:rPr>
            </w:pPr>
            <w:r w:rsidRPr="009F3483" w:rsidDel="00F97654">
              <w:rPr>
                <w:b/>
                <w:sz w:val="20"/>
              </w:rPr>
              <w:t>EUICC</w:t>
            </w:r>
            <w:r w:rsidRPr="009F3483">
              <w:rPr>
                <w:b/>
                <w:sz w:val="20"/>
              </w:rPr>
              <w:t>3</w:t>
            </w:r>
            <w:r>
              <w:rPr>
                <w:b/>
                <w:sz w:val="20"/>
              </w:rPr>
              <w:t>4</w:t>
            </w:r>
          </w:p>
        </w:tc>
        <w:tc>
          <w:tcPr>
            <w:tcW w:w="7484" w:type="dxa"/>
            <w:vAlign w:val="center"/>
          </w:tcPr>
          <w:p w14:paraId="5157AD77" w14:textId="77777777" w:rsidR="003C1AC8" w:rsidRPr="00DC59F5" w:rsidRDefault="003C1AC8" w:rsidP="00185C47">
            <w:pPr>
              <w:pStyle w:val="TableText"/>
              <w:jc w:val="both"/>
              <w:rPr>
                <w:rFonts w:cs="Arial"/>
                <w:lang w:val="en-US"/>
              </w:rPr>
            </w:pPr>
            <w:r w:rsidRPr="00DC59F5" w:rsidDel="00F97654">
              <w:t xml:space="preserve">The eUICC SHALL protect </w:t>
            </w:r>
            <w:r w:rsidRPr="00DC59F5">
              <w:t xml:space="preserve">itself </w:t>
            </w:r>
            <w:r w:rsidRPr="00DC59F5" w:rsidDel="00F97654">
              <w:t>against unauthorised access</w:t>
            </w:r>
            <w:r w:rsidRPr="00DC59F5">
              <w:t>.</w:t>
            </w:r>
          </w:p>
        </w:tc>
      </w:tr>
      <w:tr w:rsidR="003C1AC8" w:rsidRPr="00381908" w14:paraId="306FE226" w14:textId="77777777" w:rsidTr="00EC4882">
        <w:tc>
          <w:tcPr>
            <w:tcW w:w="1555" w:type="dxa"/>
          </w:tcPr>
          <w:p w14:paraId="2F882329" w14:textId="77777777" w:rsidR="003C1AC8" w:rsidRPr="009F3483" w:rsidRDefault="003C1AC8" w:rsidP="00185C47">
            <w:pPr>
              <w:spacing w:before="40" w:after="40" w:line="276" w:lineRule="auto"/>
              <w:jc w:val="left"/>
              <w:rPr>
                <w:rFonts w:cs="Arial"/>
                <w:b/>
                <w:sz w:val="20"/>
              </w:rPr>
            </w:pPr>
            <w:r w:rsidRPr="009F3483" w:rsidDel="00F97654">
              <w:rPr>
                <w:b/>
                <w:sz w:val="20"/>
              </w:rPr>
              <w:t>EUICC</w:t>
            </w:r>
            <w:r w:rsidRPr="009F3483">
              <w:rPr>
                <w:b/>
                <w:sz w:val="20"/>
              </w:rPr>
              <w:t>3</w:t>
            </w:r>
            <w:r>
              <w:rPr>
                <w:b/>
                <w:sz w:val="20"/>
              </w:rPr>
              <w:t>5</w:t>
            </w:r>
          </w:p>
        </w:tc>
        <w:tc>
          <w:tcPr>
            <w:tcW w:w="7484" w:type="dxa"/>
          </w:tcPr>
          <w:p w14:paraId="14B9A15B" w14:textId="77777777" w:rsidR="003C1AC8" w:rsidRPr="00DC59F5" w:rsidRDefault="003C1AC8" w:rsidP="00185C47">
            <w:pPr>
              <w:pStyle w:val="TableText"/>
              <w:jc w:val="both"/>
              <w:rPr>
                <w:rFonts w:cs="Arial"/>
                <w:lang w:val="en-US"/>
              </w:rPr>
            </w:pPr>
            <w:r w:rsidRPr="00DC59F5" w:rsidDel="00F97654">
              <w:t xml:space="preserve">Upon Profile deletion, the eUICC SHALL ensure a complete </w:t>
            </w:r>
            <w:r w:rsidRPr="00DC59F5">
              <w:t>deletion of all data related to the</w:t>
            </w:r>
            <w:r w:rsidRPr="00DC59F5" w:rsidDel="00F97654">
              <w:t xml:space="preserve"> Profile.</w:t>
            </w:r>
          </w:p>
        </w:tc>
      </w:tr>
      <w:tr w:rsidR="003C1AC8" w:rsidRPr="00381908" w14:paraId="6EAB7CD0" w14:textId="77777777" w:rsidTr="00EC4882">
        <w:tc>
          <w:tcPr>
            <w:tcW w:w="1555" w:type="dxa"/>
          </w:tcPr>
          <w:p w14:paraId="4F438739" w14:textId="77777777" w:rsidR="003C1AC8" w:rsidRPr="009F3483" w:rsidRDefault="003C1AC8" w:rsidP="00185C47">
            <w:pPr>
              <w:spacing w:before="40" w:after="40" w:line="276" w:lineRule="auto"/>
              <w:jc w:val="left"/>
              <w:rPr>
                <w:rFonts w:cs="Arial"/>
                <w:b/>
                <w:sz w:val="20"/>
              </w:rPr>
            </w:pPr>
            <w:r w:rsidRPr="009F3483" w:rsidDel="00F97654">
              <w:rPr>
                <w:b/>
                <w:sz w:val="20"/>
              </w:rPr>
              <w:t>EUICC</w:t>
            </w:r>
            <w:r w:rsidRPr="009F3483">
              <w:rPr>
                <w:b/>
                <w:sz w:val="20"/>
              </w:rPr>
              <w:t>3</w:t>
            </w:r>
            <w:r>
              <w:rPr>
                <w:b/>
                <w:sz w:val="20"/>
              </w:rPr>
              <w:t>6</w:t>
            </w:r>
          </w:p>
        </w:tc>
        <w:tc>
          <w:tcPr>
            <w:tcW w:w="7484" w:type="dxa"/>
          </w:tcPr>
          <w:p w14:paraId="6CA7711E" w14:textId="77777777" w:rsidR="003C1AC8" w:rsidRPr="00DC59F5" w:rsidRDefault="003C1AC8" w:rsidP="00185C47">
            <w:pPr>
              <w:pStyle w:val="TableText"/>
              <w:jc w:val="both"/>
              <w:rPr>
                <w:rFonts w:cs="Arial"/>
                <w:lang w:val="en-US"/>
              </w:rPr>
            </w:pPr>
            <w:r w:rsidRPr="00DC59F5" w:rsidDel="00F97654">
              <w:t xml:space="preserve">The eUICC SHALL only accept Profile </w:t>
            </w:r>
            <w:r>
              <w:t>M</w:t>
            </w:r>
            <w:r w:rsidRPr="00DC59F5" w:rsidDel="00F97654">
              <w:t xml:space="preserve">anagement </w:t>
            </w:r>
            <w:r w:rsidRPr="00DC59F5">
              <w:t>operations</w:t>
            </w:r>
            <w:r w:rsidRPr="00DC59F5" w:rsidDel="00DD7F5B">
              <w:t xml:space="preserve"> sent </w:t>
            </w:r>
            <w:r w:rsidRPr="00DC59F5" w:rsidDel="00F97654">
              <w:t xml:space="preserve">from </w:t>
            </w:r>
            <w:r w:rsidRPr="00DC59F5">
              <w:t>the</w:t>
            </w:r>
            <w:r w:rsidRPr="00DC59F5" w:rsidDel="00F97654">
              <w:t xml:space="preserve"> LPA </w:t>
            </w:r>
            <w:r w:rsidRPr="00DC59F5">
              <w:t>in either the eUICC</w:t>
            </w:r>
            <w:r w:rsidRPr="00406132">
              <w:t xml:space="preserve">, </w:t>
            </w:r>
            <w:r>
              <w:t xml:space="preserve">or </w:t>
            </w:r>
            <w:r w:rsidRPr="00DC59F5">
              <w:t>the Device</w:t>
            </w:r>
            <w:r w:rsidRPr="00DC59F5" w:rsidDel="00F97654">
              <w:t>.</w:t>
            </w:r>
          </w:p>
        </w:tc>
      </w:tr>
      <w:tr w:rsidR="003C1AC8" w:rsidRPr="00381908" w14:paraId="03E2A882" w14:textId="77777777" w:rsidTr="00EC4882">
        <w:tc>
          <w:tcPr>
            <w:tcW w:w="1555" w:type="dxa"/>
          </w:tcPr>
          <w:p w14:paraId="43E02D93" w14:textId="77777777" w:rsidR="003C1AC8" w:rsidRPr="009F3483" w:rsidRDefault="003C1AC8" w:rsidP="00185C47">
            <w:pPr>
              <w:spacing w:before="40" w:after="40" w:line="276" w:lineRule="auto"/>
              <w:jc w:val="left"/>
              <w:rPr>
                <w:rFonts w:cs="Arial"/>
                <w:b/>
                <w:sz w:val="20"/>
              </w:rPr>
            </w:pPr>
            <w:r w:rsidRPr="009F3483">
              <w:rPr>
                <w:rFonts w:cs="Arial"/>
                <w:b/>
                <w:sz w:val="20"/>
              </w:rPr>
              <w:t>EUICC3</w:t>
            </w:r>
            <w:r>
              <w:rPr>
                <w:rFonts w:cs="Arial"/>
                <w:b/>
                <w:sz w:val="20"/>
              </w:rPr>
              <w:t>7</w:t>
            </w:r>
          </w:p>
        </w:tc>
        <w:tc>
          <w:tcPr>
            <w:tcW w:w="7484" w:type="dxa"/>
          </w:tcPr>
          <w:p w14:paraId="0A413D8B" w14:textId="77777777" w:rsidR="003C1AC8" w:rsidRPr="00F114E7" w:rsidRDefault="003C1AC8" w:rsidP="00185C47">
            <w:pPr>
              <w:pStyle w:val="TableText"/>
              <w:jc w:val="both"/>
              <w:rPr>
                <w:rFonts w:cs="Arial"/>
                <w:lang w:val="en-US"/>
              </w:rPr>
            </w:pPr>
            <w:r w:rsidRPr="00F114E7">
              <w:rPr>
                <w:rFonts w:cs="Arial"/>
              </w:rPr>
              <w:t xml:space="preserve">The eUICC SHALL reject any Profile Management </w:t>
            </w:r>
            <w:r>
              <w:rPr>
                <w:rFonts w:cs="Arial"/>
              </w:rPr>
              <w:t>operations</w:t>
            </w:r>
            <w:r w:rsidRPr="00F114E7">
              <w:rPr>
                <w:rFonts w:cs="Arial"/>
              </w:rPr>
              <w:t xml:space="preserve"> that are in conflict with the </w:t>
            </w:r>
            <w:r>
              <w:rPr>
                <w:rFonts w:cs="Arial"/>
              </w:rPr>
              <w:t xml:space="preserve">Profile </w:t>
            </w:r>
            <w:r w:rsidRPr="00F114E7">
              <w:rPr>
                <w:rFonts w:cs="Arial"/>
              </w:rPr>
              <w:t>Policy Rules of the respective Profile.</w:t>
            </w:r>
          </w:p>
        </w:tc>
      </w:tr>
      <w:tr w:rsidR="003C1AC8" w:rsidRPr="00381908" w14:paraId="1868D18E" w14:textId="77777777" w:rsidTr="00EC4882">
        <w:tc>
          <w:tcPr>
            <w:tcW w:w="1555" w:type="dxa"/>
          </w:tcPr>
          <w:p w14:paraId="296740BF" w14:textId="77777777" w:rsidR="003C1AC8" w:rsidRPr="009F3483" w:rsidRDefault="003C1AC8" w:rsidP="00185C47">
            <w:pPr>
              <w:spacing w:before="40" w:after="40" w:line="276" w:lineRule="auto"/>
              <w:jc w:val="left"/>
              <w:rPr>
                <w:rFonts w:cs="Arial"/>
                <w:b/>
                <w:sz w:val="20"/>
              </w:rPr>
            </w:pPr>
            <w:r w:rsidRPr="009F3483" w:rsidDel="00EA242A">
              <w:rPr>
                <w:b/>
                <w:sz w:val="20"/>
              </w:rPr>
              <w:t>EUICC</w:t>
            </w:r>
            <w:r w:rsidRPr="009F3483">
              <w:rPr>
                <w:b/>
                <w:sz w:val="20"/>
              </w:rPr>
              <w:t>3</w:t>
            </w:r>
            <w:r>
              <w:rPr>
                <w:b/>
                <w:sz w:val="20"/>
              </w:rPr>
              <w:t>8</w:t>
            </w:r>
          </w:p>
        </w:tc>
        <w:tc>
          <w:tcPr>
            <w:tcW w:w="7484" w:type="dxa"/>
            <w:vAlign w:val="center"/>
          </w:tcPr>
          <w:p w14:paraId="792B97BB" w14:textId="77777777" w:rsidR="003C1AC8" w:rsidRPr="00DC59F5" w:rsidRDefault="003C1AC8" w:rsidP="00185C47">
            <w:pPr>
              <w:pStyle w:val="TableText"/>
              <w:jc w:val="both"/>
              <w:rPr>
                <w:rFonts w:cs="Arial"/>
                <w:lang w:val="en-US"/>
              </w:rPr>
            </w:pPr>
            <w:r>
              <w:t>If any</w:t>
            </w:r>
            <w:r w:rsidRPr="00DC59F5" w:rsidDel="00925CC1">
              <w:t xml:space="preserve"> Bound</w:t>
            </w:r>
            <w:r w:rsidRPr="00DC59F5" w:rsidDel="00EA242A">
              <w:t xml:space="preserve"> Profile Package </w:t>
            </w:r>
            <w:r>
              <w:t>download or installation does not complete successfully, the eUICC SHALL maintain the state it was in before it received the request.</w:t>
            </w:r>
          </w:p>
        </w:tc>
      </w:tr>
      <w:tr w:rsidR="003C1AC8" w:rsidRPr="00381908" w14:paraId="343B3900" w14:textId="77777777" w:rsidTr="00EC4882">
        <w:tc>
          <w:tcPr>
            <w:tcW w:w="1555" w:type="dxa"/>
          </w:tcPr>
          <w:p w14:paraId="083BE85D" w14:textId="77777777" w:rsidR="003C1AC8" w:rsidRPr="009F3483" w:rsidDel="00EA242A" w:rsidRDefault="003C1AC8" w:rsidP="00185C47">
            <w:pPr>
              <w:spacing w:before="40" w:after="40" w:line="276" w:lineRule="auto"/>
              <w:jc w:val="left"/>
              <w:rPr>
                <w:b/>
                <w:sz w:val="20"/>
              </w:rPr>
            </w:pPr>
            <w:r w:rsidRPr="009F3483">
              <w:rPr>
                <w:b/>
                <w:sz w:val="20"/>
              </w:rPr>
              <w:t>EUICC3</w:t>
            </w:r>
            <w:r>
              <w:rPr>
                <w:b/>
                <w:sz w:val="20"/>
              </w:rPr>
              <w:t>9</w:t>
            </w:r>
          </w:p>
        </w:tc>
        <w:tc>
          <w:tcPr>
            <w:tcW w:w="7484" w:type="dxa"/>
          </w:tcPr>
          <w:p w14:paraId="7D4DFEF7" w14:textId="182CC6EE" w:rsidR="003C1AC8" w:rsidRPr="002173DE" w:rsidDel="00EA242A" w:rsidRDefault="003C1AC8" w:rsidP="00185C47">
            <w:pPr>
              <w:pStyle w:val="TableText"/>
              <w:jc w:val="both"/>
            </w:pPr>
            <w:r w:rsidRPr="00BA2870">
              <w:t>The eUICC SHALL support GlobalPlatform Secure Element Access Control</w:t>
            </w:r>
            <w:r>
              <w:t xml:space="preserve"> </w:t>
            </w:r>
            <w:r>
              <w:fldChar w:fldCharType="begin"/>
            </w:r>
            <w:r>
              <w:instrText xml:space="preserve"> REF GPDSPE013 \h </w:instrText>
            </w:r>
            <w:r w:rsidR="00185C47">
              <w:instrText xml:space="preserve"> \* MERGEFORMAT </w:instrText>
            </w:r>
            <w:r>
              <w:fldChar w:fldCharType="separate"/>
            </w:r>
            <w:r w:rsidR="00E46B0B" w:rsidRPr="00BC17D5">
              <w:t>[</w:t>
            </w:r>
            <w:r w:rsidR="00E46B0B">
              <w:t>15</w:t>
            </w:r>
            <w:r w:rsidR="00E46B0B" w:rsidRPr="00BC17D5">
              <w:t>]</w:t>
            </w:r>
            <w:r>
              <w:fldChar w:fldCharType="end"/>
            </w:r>
            <w:r w:rsidRPr="00BA2870">
              <w:t>.</w:t>
            </w:r>
          </w:p>
        </w:tc>
      </w:tr>
      <w:tr w:rsidR="003C1AC8" w:rsidRPr="00381908" w14:paraId="55FD0155" w14:textId="77777777" w:rsidTr="00EC4882">
        <w:tc>
          <w:tcPr>
            <w:tcW w:w="1555" w:type="dxa"/>
          </w:tcPr>
          <w:p w14:paraId="5F0684CC" w14:textId="77777777" w:rsidR="003C1AC8" w:rsidRPr="009F3483" w:rsidRDefault="003C1AC8" w:rsidP="00185C47">
            <w:pPr>
              <w:spacing w:before="40" w:after="40" w:line="276" w:lineRule="auto"/>
              <w:jc w:val="left"/>
              <w:rPr>
                <w:b/>
                <w:sz w:val="20"/>
              </w:rPr>
            </w:pPr>
            <w:r w:rsidRPr="009F3483">
              <w:rPr>
                <w:b/>
                <w:sz w:val="20"/>
              </w:rPr>
              <w:t>EUICC</w:t>
            </w:r>
            <w:r>
              <w:rPr>
                <w:b/>
                <w:sz w:val="20"/>
              </w:rPr>
              <w:t>40</w:t>
            </w:r>
          </w:p>
        </w:tc>
        <w:tc>
          <w:tcPr>
            <w:tcW w:w="7484" w:type="dxa"/>
            <w:vAlign w:val="center"/>
          </w:tcPr>
          <w:p w14:paraId="1821711C" w14:textId="77777777" w:rsidR="003C1AC8" w:rsidRPr="00BA2870" w:rsidRDefault="003C1AC8" w:rsidP="00185C47">
            <w:pPr>
              <w:pStyle w:val="TableText"/>
              <w:jc w:val="both"/>
            </w:pPr>
            <w:r>
              <w:rPr>
                <w:rFonts w:eastAsia="MS Mincho"/>
                <w:lang w:eastAsia="ja-JP"/>
              </w:rPr>
              <w:t>There SHALL be a means to pre-set a default SM-DP+ address in the eUICC.</w:t>
            </w:r>
          </w:p>
        </w:tc>
      </w:tr>
      <w:tr w:rsidR="003C1AC8" w:rsidRPr="00381908" w14:paraId="6EEF1095" w14:textId="77777777" w:rsidTr="00EC4882">
        <w:tc>
          <w:tcPr>
            <w:tcW w:w="1555" w:type="dxa"/>
          </w:tcPr>
          <w:p w14:paraId="662902A0" w14:textId="77777777" w:rsidR="003C1AC8" w:rsidRPr="009F3483" w:rsidRDefault="003C1AC8" w:rsidP="00185C47">
            <w:pPr>
              <w:spacing w:before="40" w:after="40" w:line="276" w:lineRule="auto"/>
              <w:jc w:val="left"/>
              <w:rPr>
                <w:b/>
                <w:sz w:val="20"/>
              </w:rPr>
            </w:pPr>
            <w:bookmarkStart w:id="438" w:name="EUICC43"/>
            <w:bookmarkStart w:id="439" w:name="EUICC40"/>
            <w:bookmarkStart w:id="440" w:name="EUICC41"/>
            <w:r w:rsidRPr="009F3483">
              <w:rPr>
                <w:b/>
                <w:sz w:val="20"/>
              </w:rPr>
              <w:t>EUICC</w:t>
            </w:r>
            <w:bookmarkEnd w:id="438"/>
            <w:r w:rsidRPr="009F3483">
              <w:rPr>
                <w:b/>
                <w:sz w:val="20"/>
              </w:rPr>
              <w:t>4</w:t>
            </w:r>
            <w:bookmarkEnd w:id="439"/>
            <w:r>
              <w:rPr>
                <w:b/>
                <w:sz w:val="20"/>
              </w:rPr>
              <w:t>1</w:t>
            </w:r>
            <w:bookmarkEnd w:id="440"/>
          </w:p>
        </w:tc>
        <w:tc>
          <w:tcPr>
            <w:tcW w:w="7484" w:type="dxa"/>
            <w:vAlign w:val="center"/>
          </w:tcPr>
          <w:p w14:paraId="4E56B1C7" w14:textId="77777777" w:rsidR="003C1AC8" w:rsidRDefault="003C1AC8" w:rsidP="00185C47">
            <w:pPr>
              <w:pStyle w:val="TableText"/>
              <w:jc w:val="both"/>
              <w:rPr>
                <w:rFonts w:eastAsia="MS Mincho"/>
                <w:lang w:eastAsia="ja-JP"/>
              </w:rPr>
            </w:pPr>
            <w:r>
              <w:rPr>
                <w:rFonts w:eastAsia="MS Mincho"/>
                <w:lang w:eastAsia="ja-JP"/>
              </w:rPr>
              <w:t>The eUICC SHALL store the Root SM-DS address.</w:t>
            </w:r>
          </w:p>
        </w:tc>
      </w:tr>
      <w:tr w:rsidR="003C1AC8" w:rsidRPr="00381908" w14:paraId="2AD1989A" w14:textId="77777777" w:rsidTr="00EC4882">
        <w:tc>
          <w:tcPr>
            <w:tcW w:w="1555" w:type="dxa"/>
          </w:tcPr>
          <w:p w14:paraId="645C168B" w14:textId="77777777" w:rsidR="003C1AC8" w:rsidRPr="00291577" w:rsidRDefault="003C1AC8" w:rsidP="00185C47">
            <w:pPr>
              <w:spacing w:before="40" w:after="40" w:line="276" w:lineRule="auto"/>
              <w:jc w:val="left"/>
              <w:rPr>
                <w:b/>
                <w:sz w:val="20"/>
              </w:rPr>
            </w:pPr>
            <w:r w:rsidRPr="00291577">
              <w:rPr>
                <w:b/>
                <w:sz w:val="20"/>
              </w:rPr>
              <w:t>EUICC42</w:t>
            </w:r>
          </w:p>
        </w:tc>
        <w:tc>
          <w:tcPr>
            <w:tcW w:w="7484" w:type="dxa"/>
            <w:vAlign w:val="center"/>
          </w:tcPr>
          <w:p w14:paraId="3BD9BA6C" w14:textId="77777777" w:rsidR="003C1AC8" w:rsidRPr="00291577" w:rsidRDefault="003C1AC8" w:rsidP="00185C47">
            <w:pPr>
              <w:pStyle w:val="TableText"/>
              <w:jc w:val="both"/>
              <w:rPr>
                <w:rFonts w:eastAsia="MS Mincho"/>
                <w:lang w:eastAsia="ja-JP"/>
              </w:rPr>
            </w:pPr>
            <w:r w:rsidRPr="00291577">
              <w:rPr>
                <w:rFonts w:eastAsia="MS Mincho"/>
                <w:lang w:eastAsia="ja-JP"/>
              </w:rPr>
              <w:t xml:space="preserve">The eUICC SHALL be able to send a delete Notification </w:t>
            </w:r>
            <w:r>
              <w:rPr>
                <w:rFonts w:eastAsia="MS Mincho"/>
                <w:lang w:eastAsia="ja-JP"/>
              </w:rPr>
              <w:t xml:space="preserve">to the LPA </w:t>
            </w:r>
            <w:r w:rsidRPr="00291577">
              <w:rPr>
                <w:rFonts w:eastAsia="MS Mincho"/>
                <w:lang w:eastAsia="ja-JP"/>
              </w:rPr>
              <w:t xml:space="preserve">to notify the </w:t>
            </w:r>
            <w:r>
              <w:rPr>
                <w:rFonts w:eastAsia="MS Mincho"/>
                <w:lang w:eastAsia="ja-JP"/>
              </w:rPr>
              <w:t>Notification Receivers</w:t>
            </w:r>
            <w:r w:rsidRPr="00291577">
              <w:rPr>
                <w:rFonts w:eastAsia="MS Mincho"/>
                <w:lang w:eastAsia="ja-JP"/>
              </w:rPr>
              <w:t xml:space="preserve"> that the Profile </w:t>
            </w:r>
            <w:r>
              <w:rPr>
                <w:rFonts w:eastAsia="MS Mincho"/>
                <w:lang w:eastAsia="ja-JP"/>
              </w:rPr>
              <w:t>has been</w:t>
            </w:r>
            <w:r w:rsidRPr="00291577">
              <w:rPr>
                <w:rFonts w:eastAsia="MS Mincho"/>
                <w:lang w:eastAsia="ja-JP"/>
              </w:rPr>
              <w:t xml:space="preserve"> deleted.</w:t>
            </w:r>
          </w:p>
        </w:tc>
      </w:tr>
      <w:tr w:rsidR="003C1AC8" w:rsidRPr="00381908" w14:paraId="353EC448" w14:textId="77777777" w:rsidTr="00EC4882">
        <w:tc>
          <w:tcPr>
            <w:tcW w:w="1555" w:type="dxa"/>
          </w:tcPr>
          <w:p w14:paraId="45D81DD8" w14:textId="77777777" w:rsidR="003C1AC8" w:rsidRPr="009F3483" w:rsidRDefault="003C1AC8" w:rsidP="00185C47">
            <w:pPr>
              <w:spacing w:before="40" w:after="40" w:line="276" w:lineRule="auto"/>
              <w:jc w:val="left"/>
              <w:rPr>
                <w:b/>
                <w:sz w:val="20"/>
              </w:rPr>
            </w:pPr>
            <w:r w:rsidRPr="009F3483">
              <w:rPr>
                <w:b/>
                <w:sz w:val="20"/>
              </w:rPr>
              <w:t>EUICC4</w:t>
            </w:r>
            <w:r>
              <w:rPr>
                <w:b/>
                <w:sz w:val="20"/>
              </w:rPr>
              <w:t>3</w:t>
            </w:r>
          </w:p>
        </w:tc>
        <w:tc>
          <w:tcPr>
            <w:tcW w:w="7484" w:type="dxa"/>
            <w:vAlign w:val="center"/>
          </w:tcPr>
          <w:p w14:paraId="0EFDAF67" w14:textId="40951D7C" w:rsidR="003C1AC8" w:rsidRDefault="003C1AC8" w:rsidP="00185C47">
            <w:pPr>
              <w:pStyle w:val="TableText"/>
              <w:jc w:val="both"/>
              <w:rPr>
                <w:rFonts w:eastAsia="MS Mincho"/>
                <w:lang w:eastAsia="ja-JP"/>
              </w:rPr>
            </w:pPr>
            <w:r>
              <w:rPr>
                <w:rFonts w:eastAsia="MS Mincho"/>
                <w:lang w:eastAsia="ja-JP"/>
              </w:rPr>
              <w:t xml:space="preserve">In </w:t>
            </w:r>
            <w:r w:rsidRPr="00945D51">
              <w:rPr>
                <w:rFonts w:eastAsia="MS Mincho"/>
                <w:lang w:eastAsia="ja-JP"/>
              </w:rPr>
              <w:fldChar w:fldCharType="begin"/>
            </w:r>
            <w:r w:rsidRPr="00082FB0">
              <w:rPr>
                <w:rFonts w:eastAsia="MS Mincho"/>
                <w:lang w:eastAsia="ja-JP"/>
              </w:rPr>
              <w:instrText xml:space="preserve"> REF EUICC41 \h </w:instrText>
            </w:r>
            <w:r w:rsidRPr="003D501F">
              <w:rPr>
                <w:rFonts w:eastAsia="MS Mincho"/>
                <w:lang w:eastAsia="ja-JP"/>
              </w:rPr>
              <w:instrText xml:space="preserve"> \* MERGEFORMAT </w:instrText>
            </w:r>
            <w:r w:rsidRPr="00945D51">
              <w:rPr>
                <w:rFonts w:eastAsia="MS Mincho"/>
                <w:lang w:eastAsia="ja-JP"/>
              </w:rPr>
            </w:r>
            <w:r w:rsidRPr="00945D51">
              <w:rPr>
                <w:rFonts w:eastAsia="MS Mincho"/>
                <w:lang w:eastAsia="ja-JP"/>
              </w:rPr>
              <w:fldChar w:fldCharType="separate"/>
            </w:r>
            <w:r w:rsidR="00E46B0B" w:rsidRPr="00E46B0B">
              <w:t>EUICC41</w:t>
            </w:r>
            <w:r w:rsidRPr="00945D51">
              <w:rPr>
                <w:rFonts w:eastAsia="MS Mincho"/>
                <w:lang w:eastAsia="ja-JP"/>
              </w:rPr>
              <w:fldChar w:fldCharType="end"/>
            </w:r>
            <w:r>
              <w:rPr>
                <w:rFonts w:eastAsia="MS Mincho"/>
                <w:lang w:eastAsia="ja-JP"/>
              </w:rPr>
              <w:t>,</w:t>
            </w:r>
            <w:r w:rsidRPr="00082FB0">
              <w:rPr>
                <w:rFonts w:eastAsia="MS Mincho"/>
                <w:lang w:eastAsia="ja-JP"/>
              </w:rPr>
              <w:t xml:space="preserve"> </w:t>
            </w:r>
            <w:r>
              <w:rPr>
                <w:rFonts w:eastAsia="MS Mincho"/>
                <w:lang w:eastAsia="ja-JP"/>
              </w:rPr>
              <w:t>if connectivity is not available to send the Notification of deletion to the Notification Receivers, each Notification SHALL be retained and sent as soon as connectivity becomes available again.</w:t>
            </w:r>
          </w:p>
        </w:tc>
      </w:tr>
      <w:tr w:rsidR="003C1AC8" w:rsidRPr="00381908" w14:paraId="7F7CD800" w14:textId="77777777" w:rsidTr="00EC4882">
        <w:tc>
          <w:tcPr>
            <w:tcW w:w="1555" w:type="dxa"/>
          </w:tcPr>
          <w:p w14:paraId="43FCCB08" w14:textId="77777777" w:rsidR="003C1AC8" w:rsidRPr="00291577" w:rsidRDefault="003C1AC8" w:rsidP="00185C47">
            <w:pPr>
              <w:spacing w:before="40" w:after="40" w:line="276" w:lineRule="auto"/>
              <w:jc w:val="left"/>
              <w:rPr>
                <w:b/>
                <w:sz w:val="20"/>
              </w:rPr>
            </w:pPr>
            <w:r w:rsidRPr="00291577">
              <w:rPr>
                <w:b/>
                <w:sz w:val="20"/>
              </w:rPr>
              <w:t>EUICC44</w:t>
            </w:r>
          </w:p>
        </w:tc>
        <w:tc>
          <w:tcPr>
            <w:tcW w:w="7484" w:type="dxa"/>
            <w:vAlign w:val="center"/>
          </w:tcPr>
          <w:p w14:paraId="5405D9AE" w14:textId="77777777" w:rsidR="003C1AC8" w:rsidRPr="00291577" w:rsidRDefault="003C1AC8" w:rsidP="00185C47">
            <w:pPr>
              <w:pStyle w:val="TableText"/>
              <w:jc w:val="both"/>
              <w:rPr>
                <w:rFonts w:eastAsia="MS Mincho"/>
                <w:lang w:eastAsia="ja-JP"/>
              </w:rPr>
            </w:pPr>
            <w:r w:rsidRPr="00291577">
              <w:rPr>
                <w:rFonts w:eastAsia="MS Mincho"/>
                <w:lang w:eastAsia="ja-JP"/>
              </w:rPr>
              <w:t>The delete Notification process SHALL also be executed for each deleted Profile in case of eUICC Memory reset.</w:t>
            </w:r>
          </w:p>
        </w:tc>
      </w:tr>
      <w:tr w:rsidR="003C1AC8" w:rsidRPr="00381908" w14:paraId="1E48D936" w14:textId="77777777" w:rsidTr="00EC4882">
        <w:tc>
          <w:tcPr>
            <w:tcW w:w="1555" w:type="dxa"/>
          </w:tcPr>
          <w:p w14:paraId="73777880" w14:textId="77777777" w:rsidR="003C1AC8" w:rsidRPr="009F3483" w:rsidRDefault="003C1AC8" w:rsidP="00185C47">
            <w:pPr>
              <w:spacing w:before="40" w:after="40" w:line="276" w:lineRule="auto"/>
              <w:jc w:val="left"/>
              <w:rPr>
                <w:b/>
                <w:sz w:val="20"/>
              </w:rPr>
            </w:pPr>
            <w:r w:rsidRPr="009F3483">
              <w:rPr>
                <w:b/>
                <w:sz w:val="20"/>
              </w:rPr>
              <w:t>EUICC4</w:t>
            </w:r>
            <w:r>
              <w:rPr>
                <w:b/>
                <w:sz w:val="20"/>
              </w:rPr>
              <w:t>5</w:t>
            </w:r>
          </w:p>
        </w:tc>
        <w:tc>
          <w:tcPr>
            <w:tcW w:w="7484" w:type="dxa"/>
            <w:vAlign w:val="center"/>
          </w:tcPr>
          <w:p w14:paraId="4956B41F" w14:textId="64A0D265" w:rsidR="003C1AC8" w:rsidRPr="009A690A" w:rsidRDefault="003C1AC8" w:rsidP="00185C47">
            <w:pPr>
              <w:pStyle w:val="TableText"/>
              <w:jc w:val="both"/>
              <w:rPr>
                <w:rFonts w:eastAsia="MS Mincho"/>
                <w:lang w:eastAsia="ja-JP"/>
              </w:rPr>
            </w:pPr>
            <w:r w:rsidRPr="00E94D87">
              <w:rPr>
                <w:rFonts w:eastAsia="MS Mincho"/>
                <w:lang w:eastAsia="ja-JP"/>
              </w:rPr>
              <w:t>The eUICC SHALL support a set of standard functions and services including, but not limited to Java Applications, USIM Toolkit functions and</w:t>
            </w:r>
            <w:r>
              <w:rPr>
                <w:rFonts w:eastAsia="MS Mincho"/>
                <w:lang w:eastAsia="ja-JP"/>
              </w:rPr>
              <w:t xml:space="preserve"> </w:t>
            </w:r>
            <w:r w:rsidRPr="00E94D87">
              <w:rPr>
                <w:rFonts w:eastAsia="MS Mincho"/>
                <w:lang w:eastAsia="ja-JP"/>
              </w:rPr>
              <w:t>G</w:t>
            </w:r>
            <w:r>
              <w:rPr>
                <w:rFonts w:eastAsia="MS Mincho"/>
                <w:lang w:eastAsia="ja-JP"/>
              </w:rPr>
              <w:t>lobal</w:t>
            </w:r>
            <w:r w:rsidRPr="00E94D87">
              <w:rPr>
                <w:rFonts w:eastAsia="MS Mincho"/>
                <w:lang w:eastAsia="ja-JP"/>
              </w:rPr>
              <w:t>P</w:t>
            </w:r>
            <w:r>
              <w:rPr>
                <w:rFonts w:eastAsia="MS Mincho"/>
                <w:lang w:eastAsia="ja-JP"/>
              </w:rPr>
              <w:t>latform f</w:t>
            </w:r>
            <w:r w:rsidRPr="00E94D87">
              <w:rPr>
                <w:rFonts w:eastAsia="MS Mincho"/>
                <w:lang w:eastAsia="ja-JP"/>
              </w:rPr>
              <w:t>eatures. The list of supported functions and services (e.g. API package names and versions) SHALL be explicitly referenced within the technical specification (SGP.22</w:t>
            </w:r>
            <w:r>
              <w:rPr>
                <w:rFonts w:eastAsia="MS Mincho"/>
                <w:lang w:eastAsia="ja-JP"/>
              </w:rPr>
              <w:t xml:space="preserve"> </w:t>
            </w:r>
            <w:r>
              <w:rPr>
                <w:rFonts w:eastAsia="MS Mincho"/>
                <w:lang w:eastAsia="ja-JP"/>
              </w:rPr>
              <w:fldChar w:fldCharType="begin"/>
            </w:r>
            <w:r>
              <w:rPr>
                <w:rFonts w:eastAsia="MS Mincho"/>
                <w:lang w:eastAsia="ja-JP"/>
              </w:rPr>
              <w:instrText xml:space="preserve"> REF SGP22 \h </w:instrText>
            </w:r>
            <w:r w:rsidR="00185C47">
              <w:rPr>
                <w:rFonts w:eastAsia="MS Mincho"/>
                <w:lang w:eastAsia="ja-JP"/>
              </w:rPr>
              <w:instrText xml:space="preserve"> \* MERGEFORMAT </w:instrText>
            </w:r>
            <w:r>
              <w:rPr>
                <w:rFonts w:eastAsia="MS Mincho"/>
                <w:lang w:eastAsia="ja-JP"/>
              </w:rPr>
            </w:r>
            <w:r>
              <w:rPr>
                <w:rFonts w:eastAsia="MS Mincho"/>
                <w:lang w:eastAsia="ja-JP"/>
              </w:rPr>
              <w:fldChar w:fldCharType="separate"/>
            </w:r>
            <w:r w:rsidR="00E46B0B" w:rsidRPr="00BC17D5">
              <w:t>[</w:t>
            </w:r>
            <w:r w:rsidR="00E46B0B">
              <w:t>24</w:t>
            </w:r>
            <w:r w:rsidR="00E46B0B" w:rsidRPr="00BC17D5">
              <w:t>]</w:t>
            </w:r>
            <w:r>
              <w:rPr>
                <w:rFonts w:eastAsia="MS Mincho"/>
                <w:lang w:eastAsia="ja-JP"/>
              </w:rPr>
              <w:fldChar w:fldCharType="end"/>
            </w:r>
            <w:r w:rsidRPr="00E94D87">
              <w:rPr>
                <w:rFonts w:eastAsia="MS Mincho"/>
                <w:lang w:eastAsia="ja-JP"/>
              </w:rPr>
              <w:t xml:space="preserve">). A different set of functions and services MAY be defined/supported according to the different </w:t>
            </w:r>
            <w:r w:rsidR="001A1D22">
              <w:rPr>
                <w:rFonts w:eastAsia="MS Mincho"/>
                <w:lang w:eastAsia="ja-JP"/>
              </w:rPr>
              <w:t>e</w:t>
            </w:r>
            <w:r>
              <w:rPr>
                <w:rFonts w:eastAsia="MS Mincho"/>
                <w:lang w:eastAsia="ja-JP"/>
              </w:rPr>
              <w:t>UICC</w:t>
            </w:r>
            <w:r w:rsidRPr="00E94D87">
              <w:rPr>
                <w:rFonts w:eastAsia="MS Mincho"/>
                <w:lang w:eastAsia="ja-JP"/>
              </w:rPr>
              <w:t xml:space="preserve"> categories as defined in </w:t>
            </w:r>
            <w:r w:rsidRPr="00E94D87">
              <w:rPr>
                <w:rFonts w:eastAsia="MS Mincho"/>
                <w:lang w:eastAsia="ja-JP"/>
              </w:rPr>
              <w:fldChar w:fldCharType="begin"/>
            </w:r>
            <w:r w:rsidRPr="00E94D87">
              <w:rPr>
                <w:rFonts w:eastAsia="MS Mincho"/>
                <w:lang w:eastAsia="ja-JP"/>
              </w:rPr>
              <w:instrText xml:space="preserve"> REF _Ref443493505 \r \h </w:instrText>
            </w:r>
            <w:r>
              <w:rPr>
                <w:rFonts w:eastAsia="MS Mincho"/>
                <w:lang w:eastAsia="ja-JP"/>
              </w:rPr>
              <w:instrText xml:space="preserve"> \* MERGEFORMAT </w:instrText>
            </w:r>
            <w:r w:rsidRPr="00E94D87">
              <w:rPr>
                <w:rFonts w:eastAsia="MS Mincho"/>
                <w:lang w:eastAsia="ja-JP"/>
              </w:rPr>
            </w:r>
            <w:r w:rsidRPr="00E94D87">
              <w:rPr>
                <w:rFonts w:eastAsia="MS Mincho"/>
                <w:lang w:eastAsia="ja-JP"/>
              </w:rPr>
              <w:fldChar w:fldCharType="separate"/>
            </w:r>
            <w:r w:rsidR="00E46B0B">
              <w:rPr>
                <w:rFonts w:eastAsia="MS Mincho"/>
                <w:lang w:eastAsia="ja-JP"/>
              </w:rPr>
              <w:t>Annex D</w:t>
            </w:r>
            <w:r w:rsidRPr="00E94D87">
              <w:rPr>
                <w:rFonts w:eastAsia="MS Mincho"/>
                <w:lang w:eastAsia="ja-JP"/>
              </w:rPr>
              <w:fldChar w:fldCharType="end"/>
            </w:r>
            <w:r w:rsidRPr="00E94D87">
              <w:rPr>
                <w:rFonts w:eastAsia="MS Mincho"/>
                <w:lang w:eastAsia="ja-JP"/>
              </w:rPr>
              <w:t>.</w:t>
            </w:r>
          </w:p>
        </w:tc>
      </w:tr>
      <w:tr w:rsidR="003C1AC8" w:rsidRPr="00381908" w14:paraId="500E7318" w14:textId="77777777" w:rsidTr="00EC4882">
        <w:tc>
          <w:tcPr>
            <w:tcW w:w="1555" w:type="dxa"/>
          </w:tcPr>
          <w:p w14:paraId="6BC1BF30" w14:textId="77777777" w:rsidR="003C1AC8" w:rsidRPr="009F3483" w:rsidRDefault="003C1AC8" w:rsidP="00185C47">
            <w:pPr>
              <w:spacing w:before="40" w:after="40" w:line="276" w:lineRule="auto"/>
              <w:jc w:val="left"/>
              <w:rPr>
                <w:b/>
                <w:sz w:val="20"/>
              </w:rPr>
            </w:pPr>
            <w:r w:rsidRPr="009F3483">
              <w:rPr>
                <w:b/>
                <w:sz w:val="20"/>
              </w:rPr>
              <w:t>EUICC4</w:t>
            </w:r>
            <w:r>
              <w:rPr>
                <w:b/>
                <w:sz w:val="20"/>
              </w:rPr>
              <w:t>6</w:t>
            </w:r>
          </w:p>
        </w:tc>
        <w:tc>
          <w:tcPr>
            <w:tcW w:w="7484" w:type="dxa"/>
            <w:vAlign w:val="center"/>
          </w:tcPr>
          <w:p w14:paraId="02D074B9" w14:textId="77777777" w:rsidR="003C1AC8" w:rsidRDefault="003C1AC8" w:rsidP="00185C47">
            <w:pPr>
              <w:rPr>
                <w:sz w:val="20"/>
              </w:rPr>
            </w:pPr>
            <w:r>
              <w:rPr>
                <w:sz w:val="20"/>
              </w:rPr>
              <w:t>The eUICC SHALL support at least the following USIM Toolkit commands:</w:t>
            </w:r>
          </w:p>
          <w:p w14:paraId="121AA06C" w14:textId="77777777" w:rsidR="003C1AC8" w:rsidRDefault="003C1AC8" w:rsidP="00185C47">
            <w:pPr>
              <w:pStyle w:val="TableBulletText"/>
              <w:jc w:val="both"/>
            </w:pPr>
            <w:r>
              <w:t>PROVIDE LOCAL INFORMATION including the following fields: local info, IMEI, network measure results, date &amp; time, access technology</w:t>
            </w:r>
          </w:p>
          <w:p w14:paraId="22890018" w14:textId="77777777" w:rsidR="003C1AC8" w:rsidRDefault="003C1AC8" w:rsidP="00185C47">
            <w:pPr>
              <w:pStyle w:val="TableBulletText"/>
              <w:jc w:val="both"/>
            </w:pPr>
            <w:r>
              <w:t>TERMINAL PROFILE</w:t>
            </w:r>
          </w:p>
          <w:p w14:paraId="7CD54D51" w14:textId="77777777" w:rsidR="003C1AC8" w:rsidRDefault="003C1AC8" w:rsidP="00185C47">
            <w:pPr>
              <w:pStyle w:val="TableBulletText"/>
              <w:jc w:val="both"/>
            </w:pPr>
            <w:r>
              <w:t>ENVELOPE (SMS-PP DOWNLOAD)</w:t>
            </w:r>
          </w:p>
          <w:p w14:paraId="1E0409E6" w14:textId="77777777" w:rsidR="003C1AC8" w:rsidRDefault="003C1AC8" w:rsidP="00185C47">
            <w:pPr>
              <w:pStyle w:val="TableBulletText"/>
              <w:jc w:val="both"/>
            </w:pPr>
            <w:r>
              <w:t>SEND SHORT MESSAGE</w:t>
            </w:r>
          </w:p>
          <w:p w14:paraId="1BFC7E92" w14:textId="77777777" w:rsidR="003C1AC8" w:rsidRDefault="003C1AC8" w:rsidP="00185C47">
            <w:pPr>
              <w:pStyle w:val="TableBulletText"/>
              <w:jc w:val="both"/>
            </w:pPr>
            <w:r>
              <w:t>DISPLAY TEXT</w:t>
            </w:r>
          </w:p>
          <w:p w14:paraId="40905B7D" w14:textId="77777777" w:rsidR="003C1AC8" w:rsidRDefault="003C1AC8" w:rsidP="00185C47">
            <w:pPr>
              <w:pStyle w:val="TableBulletText"/>
              <w:jc w:val="both"/>
            </w:pPr>
            <w:r>
              <w:t>GET INPUT</w:t>
            </w:r>
          </w:p>
          <w:p w14:paraId="7D12A9F1" w14:textId="77777777" w:rsidR="003C1AC8" w:rsidRPr="009A690A" w:rsidRDefault="003C1AC8" w:rsidP="00185C47">
            <w:pPr>
              <w:pStyle w:val="TableBulletText"/>
              <w:jc w:val="both"/>
            </w:pPr>
            <w:r>
              <w:t>RING TONE</w:t>
            </w:r>
          </w:p>
        </w:tc>
      </w:tr>
      <w:tr w:rsidR="003C1AC8" w:rsidRPr="00381908" w14:paraId="38EEEAC6" w14:textId="77777777" w:rsidTr="00EC4882">
        <w:tc>
          <w:tcPr>
            <w:tcW w:w="1555" w:type="dxa"/>
          </w:tcPr>
          <w:p w14:paraId="556232F7" w14:textId="77777777" w:rsidR="003C1AC8" w:rsidRPr="009F3483" w:rsidRDefault="003C1AC8" w:rsidP="00185C47">
            <w:pPr>
              <w:spacing w:before="40" w:after="40" w:line="276" w:lineRule="auto"/>
              <w:jc w:val="left"/>
              <w:rPr>
                <w:b/>
                <w:sz w:val="20"/>
              </w:rPr>
            </w:pPr>
            <w:r>
              <w:rPr>
                <w:b/>
                <w:sz w:val="20"/>
              </w:rPr>
              <w:t>EUICC47</w:t>
            </w:r>
          </w:p>
        </w:tc>
        <w:tc>
          <w:tcPr>
            <w:tcW w:w="7484" w:type="dxa"/>
            <w:vAlign w:val="center"/>
          </w:tcPr>
          <w:p w14:paraId="334A0001" w14:textId="0318D69A" w:rsidR="003C1AC8" w:rsidRDefault="003C1AC8" w:rsidP="00185C47">
            <w:pPr>
              <w:pStyle w:val="TableText"/>
              <w:jc w:val="both"/>
            </w:pPr>
            <w:r>
              <w:t xml:space="preserve">An eUICC SHALL support at least two </w:t>
            </w:r>
            <w:r w:rsidRPr="002F3BF1">
              <w:t>set</w:t>
            </w:r>
            <w:r>
              <w:t>s</w:t>
            </w:r>
            <w:r w:rsidRPr="002F3BF1">
              <w:t xml:space="preserve"> of elliptic curve parameters preloaded by the EUM during eUICC manufacturing</w:t>
            </w:r>
            <w:r>
              <w:t>, defined in</w:t>
            </w:r>
            <w:r w:rsidRPr="004162CD">
              <w:t xml:space="preserve"> GSMA SGP.22</w:t>
            </w:r>
            <w:r>
              <w:t xml:space="preserve"> </w:t>
            </w:r>
            <w:r>
              <w:fldChar w:fldCharType="begin"/>
            </w:r>
            <w:r>
              <w:instrText xml:space="preserve"> REF SGP22 \h </w:instrText>
            </w:r>
            <w:r w:rsidR="00185C47">
              <w:instrText xml:space="preserve"> \* MERGEFORMAT </w:instrText>
            </w:r>
            <w:r>
              <w:fldChar w:fldCharType="separate"/>
            </w:r>
            <w:r w:rsidR="00E46B0B" w:rsidRPr="00BC17D5">
              <w:t>[</w:t>
            </w:r>
            <w:r w:rsidR="00E46B0B">
              <w:t>24</w:t>
            </w:r>
            <w:r w:rsidR="00E46B0B" w:rsidRPr="00BC17D5">
              <w:t>]</w:t>
            </w:r>
            <w:r>
              <w:fldChar w:fldCharType="end"/>
            </w:r>
            <w:r>
              <w:t>.</w:t>
            </w:r>
          </w:p>
        </w:tc>
      </w:tr>
      <w:tr w:rsidR="003C1AC8" w:rsidRPr="00381908" w14:paraId="169B42A1" w14:textId="77777777" w:rsidTr="00EC4882">
        <w:tc>
          <w:tcPr>
            <w:tcW w:w="1555" w:type="dxa"/>
          </w:tcPr>
          <w:p w14:paraId="40B1818D" w14:textId="77777777" w:rsidR="003C1AC8" w:rsidRDefault="003C1AC8" w:rsidP="00185C47">
            <w:pPr>
              <w:spacing w:before="40" w:after="40" w:line="276" w:lineRule="auto"/>
              <w:jc w:val="left"/>
              <w:rPr>
                <w:b/>
                <w:sz w:val="20"/>
              </w:rPr>
            </w:pPr>
            <w:r>
              <w:rPr>
                <w:b/>
                <w:sz w:val="20"/>
              </w:rPr>
              <w:t>EUICC48</w:t>
            </w:r>
          </w:p>
        </w:tc>
        <w:tc>
          <w:tcPr>
            <w:tcW w:w="7484" w:type="dxa"/>
            <w:vAlign w:val="center"/>
          </w:tcPr>
          <w:p w14:paraId="74C3CCF8" w14:textId="77777777" w:rsidR="003C1AC8" w:rsidRDefault="003C1AC8" w:rsidP="00185C47">
            <w:pPr>
              <w:pStyle w:val="TableText"/>
              <w:jc w:val="both"/>
            </w:pPr>
            <w:r>
              <w:t>Each Notification SHALL be uniquely identifiable and SHALL be signed by the eUICC.</w:t>
            </w:r>
          </w:p>
        </w:tc>
      </w:tr>
      <w:tr w:rsidR="003C1AC8" w:rsidRPr="00381908" w14:paraId="51B674EE" w14:textId="77777777" w:rsidTr="00EC4882">
        <w:tc>
          <w:tcPr>
            <w:tcW w:w="1555" w:type="dxa"/>
          </w:tcPr>
          <w:p w14:paraId="5D57C9C4" w14:textId="77777777" w:rsidR="003C1AC8" w:rsidRDefault="003C1AC8" w:rsidP="00185C47">
            <w:pPr>
              <w:spacing w:before="40" w:after="40" w:line="276" w:lineRule="auto"/>
              <w:jc w:val="left"/>
              <w:rPr>
                <w:b/>
                <w:sz w:val="20"/>
              </w:rPr>
            </w:pPr>
            <w:r>
              <w:rPr>
                <w:b/>
                <w:sz w:val="20"/>
              </w:rPr>
              <w:t>EUICC49</w:t>
            </w:r>
          </w:p>
        </w:tc>
        <w:tc>
          <w:tcPr>
            <w:tcW w:w="7484" w:type="dxa"/>
            <w:vAlign w:val="center"/>
          </w:tcPr>
          <w:p w14:paraId="0BE455A6" w14:textId="77777777" w:rsidR="003C1AC8" w:rsidRDefault="003C1AC8" w:rsidP="00185C47">
            <w:pPr>
              <w:pStyle w:val="TableText"/>
              <w:jc w:val="both"/>
            </w:pPr>
            <w:r>
              <w:rPr>
                <w:rFonts w:cs="Arial"/>
                <w:lang w:val="en-US"/>
              </w:rPr>
              <w:t>Each N</w:t>
            </w:r>
            <w:r w:rsidRPr="006E1C4B">
              <w:rPr>
                <w:rFonts w:cs="Arial"/>
                <w:lang w:val="en-US"/>
              </w:rPr>
              <w:t xml:space="preserve">otification SHALL be </w:t>
            </w:r>
            <w:r>
              <w:rPr>
                <w:rFonts w:cs="Arial"/>
                <w:lang w:val="en-US"/>
              </w:rPr>
              <w:t xml:space="preserve">protected against </w:t>
            </w:r>
            <w:r w:rsidRPr="006E1C4B">
              <w:rPr>
                <w:rFonts w:cs="Arial"/>
                <w:lang w:val="en-US"/>
              </w:rPr>
              <w:t>re-play attack</w:t>
            </w:r>
            <w:r>
              <w:rPr>
                <w:rFonts w:cs="Arial"/>
                <w:lang w:val="en-US"/>
              </w:rPr>
              <w:t>s</w:t>
            </w:r>
            <w:r w:rsidRPr="006E1C4B">
              <w:rPr>
                <w:rFonts w:cs="Arial"/>
                <w:lang w:val="en-US"/>
              </w:rPr>
              <w:t xml:space="preserve"> and signed by the eUICC</w:t>
            </w:r>
            <w:r>
              <w:rPr>
                <w:rFonts w:cs="Arial"/>
                <w:lang w:val="en-US"/>
              </w:rPr>
              <w:t>.</w:t>
            </w:r>
          </w:p>
        </w:tc>
      </w:tr>
      <w:tr w:rsidR="003C1AC8" w:rsidRPr="00381908" w14:paraId="216A63EA" w14:textId="77777777" w:rsidTr="00EC4882">
        <w:tc>
          <w:tcPr>
            <w:tcW w:w="1555" w:type="dxa"/>
          </w:tcPr>
          <w:p w14:paraId="5FB0AE11" w14:textId="77777777" w:rsidR="003C1AC8" w:rsidRDefault="003C1AC8" w:rsidP="00185C47">
            <w:pPr>
              <w:spacing w:before="40" w:after="40" w:line="276" w:lineRule="auto"/>
              <w:jc w:val="left"/>
              <w:rPr>
                <w:b/>
                <w:sz w:val="20"/>
              </w:rPr>
            </w:pPr>
            <w:r>
              <w:rPr>
                <w:b/>
                <w:sz w:val="20"/>
              </w:rPr>
              <w:t>EUICC50</w:t>
            </w:r>
          </w:p>
        </w:tc>
        <w:tc>
          <w:tcPr>
            <w:tcW w:w="7484" w:type="dxa"/>
            <w:vAlign w:val="center"/>
          </w:tcPr>
          <w:p w14:paraId="1812B9B0" w14:textId="77777777" w:rsidR="003C1AC8" w:rsidRPr="006E1C4B" w:rsidRDefault="003C1AC8" w:rsidP="00185C47">
            <w:pPr>
              <w:pStyle w:val="TableText"/>
              <w:jc w:val="both"/>
              <w:rPr>
                <w:rFonts w:cs="Arial"/>
                <w:lang w:val="en-US"/>
              </w:rPr>
            </w:pPr>
            <w:r>
              <w:rPr>
                <w:rFonts w:cs="Arial"/>
                <w:lang w:val="en-US"/>
              </w:rPr>
              <w:t>[Void]</w:t>
            </w:r>
          </w:p>
        </w:tc>
      </w:tr>
      <w:tr w:rsidR="003C1AC8" w:rsidRPr="00381908" w14:paraId="67987015" w14:textId="77777777" w:rsidTr="00EC4882">
        <w:tc>
          <w:tcPr>
            <w:tcW w:w="1555" w:type="dxa"/>
          </w:tcPr>
          <w:p w14:paraId="0987CCB9" w14:textId="77777777" w:rsidR="003C1AC8" w:rsidRDefault="003C1AC8" w:rsidP="00185C47">
            <w:pPr>
              <w:spacing w:before="40" w:after="40" w:line="276" w:lineRule="auto"/>
              <w:jc w:val="left"/>
              <w:rPr>
                <w:b/>
                <w:sz w:val="20"/>
              </w:rPr>
            </w:pPr>
            <w:r>
              <w:rPr>
                <w:b/>
                <w:sz w:val="20"/>
              </w:rPr>
              <w:t>EUICC51</w:t>
            </w:r>
          </w:p>
        </w:tc>
        <w:tc>
          <w:tcPr>
            <w:tcW w:w="7484" w:type="dxa"/>
            <w:vAlign w:val="center"/>
          </w:tcPr>
          <w:p w14:paraId="39C577F9" w14:textId="77777777" w:rsidR="003C1AC8" w:rsidRDefault="003C1AC8" w:rsidP="00185C47">
            <w:pPr>
              <w:pStyle w:val="TableText"/>
              <w:jc w:val="both"/>
              <w:rPr>
                <w:rFonts w:cs="Arial"/>
                <w:lang w:val="en-US"/>
              </w:rPr>
            </w:pPr>
            <w:r>
              <w:t>[Void]</w:t>
            </w:r>
          </w:p>
        </w:tc>
      </w:tr>
      <w:tr w:rsidR="003C1AC8" w:rsidRPr="00381908" w14:paraId="53DBB348" w14:textId="77777777" w:rsidTr="00EC4882">
        <w:tc>
          <w:tcPr>
            <w:tcW w:w="1555" w:type="dxa"/>
          </w:tcPr>
          <w:p w14:paraId="5E10D3A8" w14:textId="77777777" w:rsidR="003C1AC8" w:rsidRDefault="003C1AC8" w:rsidP="00185C47">
            <w:pPr>
              <w:spacing w:before="40" w:after="40" w:line="276" w:lineRule="auto"/>
              <w:jc w:val="left"/>
              <w:rPr>
                <w:b/>
                <w:sz w:val="20"/>
              </w:rPr>
            </w:pPr>
            <w:r>
              <w:rPr>
                <w:b/>
                <w:sz w:val="20"/>
              </w:rPr>
              <w:t>EUICC52</w:t>
            </w:r>
          </w:p>
        </w:tc>
        <w:tc>
          <w:tcPr>
            <w:tcW w:w="7484" w:type="dxa"/>
            <w:vAlign w:val="center"/>
          </w:tcPr>
          <w:p w14:paraId="4694C1CD" w14:textId="77777777" w:rsidR="003C1AC8" w:rsidRPr="0055760F" w:rsidRDefault="003C1AC8" w:rsidP="00185C47">
            <w:pPr>
              <w:pStyle w:val="TableText"/>
              <w:jc w:val="both"/>
            </w:pPr>
            <w:r>
              <w:t>The Profile SHALL be able to contain a list of zero or more Notification Receivers for each type of Notification.</w:t>
            </w:r>
          </w:p>
        </w:tc>
      </w:tr>
      <w:tr w:rsidR="003C1AC8" w:rsidRPr="00381908" w14:paraId="082AC2EA" w14:textId="77777777" w:rsidTr="00EC4882">
        <w:tc>
          <w:tcPr>
            <w:tcW w:w="1555" w:type="dxa"/>
          </w:tcPr>
          <w:p w14:paraId="2E79BAE2" w14:textId="77777777" w:rsidR="003C1AC8" w:rsidRDefault="003C1AC8" w:rsidP="00185C47">
            <w:pPr>
              <w:spacing w:before="40" w:after="40" w:line="276" w:lineRule="auto"/>
              <w:jc w:val="left"/>
              <w:rPr>
                <w:b/>
                <w:sz w:val="20"/>
              </w:rPr>
            </w:pPr>
            <w:r>
              <w:rPr>
                <w:b/>
                <w:sz w:val="20"/>
              </w:rPr>
              <w:t>EUICC53</w:t>
            </w:r>
          </w:p>
        </w:tc>
        <w:tc>
          <w:tcPr>
            <w:tcW w:w="7484" w:type="dxa"/>
            <w:vAlign w:val="center"/>
          </w:tcPr>
          <w:p w14:paraId="0F032EE5" w14:textId="77777777" w:rsidR="003C1AC8" w:rsidRDefault="003C1AC8" w:rsidP="00185C47">
            <w:pPr>
              <w:pStyle w:val="TableText"/>
              <w:jc w:val="both"/>
            </w:pPr>
            <w:r>
              <w:t>The eUICC SHALL support SHA-1. Usage of SHA-1 SHALL be strictly limited to applications inside the Profile where the use of SHA-1 is required.</w:t>
            </w:r>
          </w:p>
        </w:tc>
      </w:tr>
      <w:tr w:rsidR="003C1AC8" w:rsidRPr="00381908" w14:paraId="2A93EF52" w14:textId="77777777" w:rsidTr="00EC4882">
        <w:tc>
          <w:tcPr>
            <w:tcW w:w="1555" w:type="dxa"/>
          </w:tcPr>
          <w:p w14:paraId="6B843591" w14:textId="77777777" w:rsidR="003C1AC8" w:rsidRDefault="003C1AC8" w:rsidP="00185C47">
            <w:pPr>
              <w:spacing w:before="40" w:after="40" w:line="276" w:lineRule="auto"/>
              <w:jc w:val="left"/>
              <w:rPr>
                <w:b/>
                <w:sz w:val="20"/>
              </w:rPr>
            </w:pPr>
            <w:r>
              <w:rPr>
                <w:b/>
                <w:sz w:val="20"/>
              </w:rPr>
              <w:t>EUICC54</w:t>
            </w:r>
          </w:p>
        </w:tc>
        <w:tc>
          <w:tcPr>
            <w:tcW w:w="7484" w:type="dxa"/>
            <w:vAlign w:val="center"/>
          </w:tcPr>
          <w:p w14:paraId="4A07DC1C" w14:textId="77777777" w:rsidR="003C1AC8" w:rsidRDefault="003C1AC8" w:rsidP="00185C47">
            <w:pPr>
              <w:pStyle w:val="TableText"/>
              <w:jc w:val="both"/>
            </w:pPr>
            <w:r w:rsidRPr="00C246BD">
              <w:t xml:space="preserve">The EID SHALL not be modifiable. </w:t>
            </w:r>
            <w:r>
              <w:t>The EID SHALL not be affected by any of the procedures, including the change of the eUICC Private keys.</w:t>
            </w:r>
          </w:p>
        </w:tc>
      </w:tr>
      <w:tr w:rsidR="003C1AC8" w:rsidRPr="00381908" w14:paraId="54B81423" w14:textId="77777777" w:rsidTr="00EC4882">
        <w:tc>
          <w:tcPr>
            <w:tcW w:w="1555" w:type="dxa"/>
          </w:tcPr>
          <w:p w14:paraId="0850EBC4" w14:textId="77777777" w:rsidR="003C1AC8" w:rsidRDefault="003C1AC8" w:rsidP="00185C47">
            <w:pPr>
              <w:spacing w:before="40" w:after="40" w:line="276" w:lineRule="auto"/>
              <w:jc w:val="left"/>
              <w:rPr>
                <w:b/>
                <w:sz w:val="20"/>
              </w:rPr>
            </w:pPr>
            <w:r>
              <w:rPr>
                <w:b/>
                <w:sz w:val="20"/>
              </w:rPr>
              <w:t>EUICC55</w:t>
            </w:r>
          </w:p>
        </w:tc>
        <w:tc>
          <w:tcPr>
            <w:tcW w:w="7484" w:type="dxa"/>
          </w:tcPr>
          <w:p w14:paraId="237182EA" w14:textId="4791791C" w:rsidR="003C1AC8" w:rsidRPr="00C246BD" w:rsidRDefault="003C1AC8" w:rsidP="00185C47">
            <w:pPr>
              <w:pStyle w:val="TableText"/>
              <w:jc w:val="both"/>
            </w:pPr>
            <w:r>
              <w:t xml:space="preserve">An Integrated eUICC SHALL be certified according to SGP.08 </w:t>
            </w:r>
            <w:r>
              <w:fldChar w:fldCharType="begin"/>
            </w:r>
            <w:r>
              <w:instrText xml:space="preserve"> REF SGP08 \h </w:instrText>
            </w:r>
            <w:r w:rsidR="00185C47">
              <w:instrText xml:space="preserve"> \* MERGEFORMAT </w:instrText>
            </w:r>
            <w:r>
              <w:fldChar w:fldCharType="separate"/>
            </w:r>
            <w:r w:rsidR="00E46B0B">
              <w:rPr>
                <w:szCs w:val="20"/>
              </w:rPr>
              <w:t>[39]</w:t>
            </w:r>
            <w:r>
              <w:fldChar w:fldCharType="end"/>
            </w:r>
            <w:r>
              <w:t xml:space="preserve"> or SGP.18 </w:t>
            </w:r>
            <w:r>
              <w:fldChar w:fldCharType="begin"/>
            </w:r>
            <w:r>
              <w:instrText xml:space="preserve"> REF SGP18 \h </w:instrText>
            </w:r>
            <w:r w:rsidR="00185C47">
              <w:instrText xml:space="preserve"> \* MERGEFORMAT </w:instrText>
            </w:r>
            <w:r>
              <w:fldChar w:fldCharType="separate"/>
            </w:r>
            <w:r w:rsidR="00E46B0B">
              <w:rPr>
                <w:szCs w:val="20"/>
              </w:rPr>
              <w:t>[40]</w:t>
            </w:r>
            <w:r>
              <w:fldChar w:fldCharType="end"/>
            </w:r>
            <w:r>
              <w:t xml:space="preserve"> as described in SGP.24 </w:t>
            </w:r>
            <w:r>
              <w:fldChar w:fldCharType="begin"/>
            </w:r>
            <w:r>
              <w:instrText xml:space="preserve"> REF SGP24 \h </w:instrText>
            </w:r>
            <w:r w:rsidR="00185C47">
              <w:instrText xml:space="preserve"> \* MERGEFORMAT </w:instrText>
            </w:r>
            <w:r>
              <w:fldChar w:fldCharType="separate"/>
            </w:r>
            <w:r w:rsidR="00E46B0B">
              <w:rPr>
                <w:szCs w:val="20"/>
              </w:rPr>
              <w:t>[38]</w:t>
            </w:r>
            <w:r>
              <w:fldChar w:fldCharType="end"/>
            </w:r>
            <w:r>
              <w:t>.</w:t>
            </w:r>
          </w:p>
        </w:tc>
      </w:tr>
      <w:tr w:rsidR="003C1AC8" w:rsidRPr="00381908" w14:paraId="05F09EA0" w14:textId="77777777" w:rsidTr="00EC4882">
        <w:tc>
          <w:tcPr>
            <w:tcW w:w="1555" w:type="dxa"/>
          </w:tcPr>
          <w:p w14:paraId="34E96758" w14:textId="77777777" w:rsidR="003C1AC8" w:rsidRDefault="003C1AC8" w:rsidP="00185C47">
            <w:pPr>
              <w:spacing w:before="40" w:after="40" w:line="276" w:lineRule="auto"/>
              <w:jc w:val="left"/>
              <w:rPr>
                <w:b/>
                <w:sz w:val="20"/>
              </w:rPr>
            </w:pPr>
            <w:r>
              <w:rPr>
                <w:b/>
                <w:sz w:val="20"/>
              </w:rPr>
              <w:t>EUICC56</w:t>
            </w:r>
          </w:p>
        </w:tc>
        <w:tc>
          <w:tcPr>
            <w:tcW w:w="7484" w:type="dxa"/>
          </w:tcPr>
          <w:p w14:paraId="792E72A2" w14:textId="77777777" w:rsidR="003C1AC8" w:rsidRPr="00C246BD" w:rsidRDefault="003C1AC8" w:rsidP="00185C47">
            <w:pPr>
              <w:pStyle w:val="TableText"/>
              <w:jc w:val="both"/>
            </w:pPr>
            <w:r w:rsidRPr="00F3676D">
              <w:t>The Integrated eUICC SHALL be based on an Integrated TRE.</w:t>
            </w:r>
          </w:p>
        </w:tc>
      </w:tr>
      <w:tr w:rsidR="003C1AC8" w:rsidRPr="00381908" w14:paraId="57AEF8E2" w14:textId="77777777" w:rsidTr="00EC4882">
        <w:tc>
          <w:tcPr>
            <w:tcW w:w="1555" w:type="dxa"/>
          </w:tcPr>
          <w:p w14:paraId="7B0217A5" w14:textId="77777777" w:rsidR="003C1AC8" w:rsidRDefault="003C1AC8" w:rsidP="00185C47">
            <w:pPr>
              <w:spacing w:before="40" w:after="40" w:line="276" w:lineRule="auto"/>
              <w:jc w:val="left"/>
              <w:rPr>
                <w:b/>
                <w:sz w:val="20"/>
              </w:rPr>
            </w:pPr>
            <w:r>
              <w:rPr>
                <w:b/>
                <w:sz w:val="20"/>
              </w:rPr>
              <w:t>EUICC57</w:t>
            </w:r>
          </w:p>
        </w:tc>
        <w:tc>
          <w:tcPr>
            <w:tcW w:w="7484" w:type="dxa"/>
          </w:tcPr>
          <w:p w14:paraId="1A5205A3" w14:textId="0A2E3C50" w:rsidR="003C1AC8" w:rsidRPr="00C246BD" w:rsidRDefault="003C1AC8" w:rsidP="00185C47">
            <w:pPr>
              <w:pStyle w:val="TableText"/>
              <w:jc w:val="both"/>
            </w:pPr>
            <w:r w:rsidRPr="00FE75BE">
              <w:t xml:space="preserve">An Integrated eUICC SHALL be able to execute the test cases defined in SGP.23 </w:t>
            </w:r>
            <w:r>
              <w:fldChar w:fldCharType="begin"/>
            </w:r>
            <w:r>
              <w:instrText xml:space="preserve"> REF SGP23 \h </w:instrText>
            </w:r>
            <w:r w:rsidR="00185C47">
              <w:instrText xml:space="preserve"> \* MERGEFORMAT </w:instrText>
            </w:r>
            <w:r>
              <w:fldChar w:fldCharType="separate"/>
            </w:r>
            <w:r w:rsidR="00E46B0B">
              <w:rPr>
                <w:szCs w:val="20"/>
              </w:rPr>
              <w:t>[36]</w:t>
            </w:r>
            <w:r>
              <w:fldChar w:fldCharType="end"/>
            </w:r>
            <w:r w:rsidRPr="00FE75BE">
              <w:t>.</w:t>
            </w:r>
            <w:r>
              <w:t xml:space="preserve"> </w:t>
            </w:r>
          </w:p>
        </w:tc>
      </w:tr>
      <w:tr w:rsidR="003C1AC8" w:rsidRPr="00381908" w14:paraId="76EB4F98" w14:textId="77777777" w:rsidTr="00EC4882">
        <w:tc>
          <w:tcPr>
            <w:tcW w:w="1555" w:type="dxa"/>
          </w:tcPr>
          <w:p w14:paraId="6E8ED88E" w14:textId="77777777" w:rsidR="003C1AC8" w:rsidRDefault="003C1AC8" w:rsidP="00185C47">
            <w:pPr>
              <w:spacing w:before="40" w:after="40" w:line="276" w:lineRule="auto"/>
              <w:jc w:val="left"/>
              <w:rPr>
                <w:b/>
                <w:sz w:val="20"/>
              </w:rPr>
            </w:pPr>
            <w:r>
              <w:rPr>
                <w:b/>
                <w:sz w:val="20"/>
              </w:rPr>
              <w:t>EUICC58</w:t>
            </w:r>
          </w:p>
        </w:tc>
        <w:tc>
          <w:tcPr>
            <w:tcW w:w="7484" w:type="dxa"/>
          </w:tcPr>
          <w:p w14:paraId="7916B359" w14:textId="77777777" w:rsidR="003C1AC8" w:rsidRPr="00FE75BE" w:rsidRDefault="003C1AC8" w:rsidP="00185C47">
            <w:pPr>
              <w:pStyle w:val="TableText"/>
              <w:jc w:val="both"/>
            </w:pPr>
            <w:r>
              <w:t>For the purpose of integration and/or end-to-end testing, a Field-Test eUICC MAY contain certificates that chain up to the GSMA CI.</w:t>
            </w:r>
          </w:p>
        </w:tc>
      </w:tr>
      <w:tr w:rsidR="003C1AC8" w:rsidRPr="00381908" w14:paraId="169B1B53" w14:textId="77777777" w:rsidTr="00EC4882">
        <w:tc>
          <w:tcPr>
            <w:tcW w:w="1555" w:type="dxa"/>
          </w:tcPr>
          <w:p w14:paraId="3C597A92" w14:textId="77777777" w:rsidR="003C1AC8" w:rsidRDefault="003C1AC8" w:rsidP="00185C47">
            <w:pPr>
              <w:spacing w:before="40" w:after="40" w:line="276" w:lineRule="auto"/>
              <w:jc w:val="left"/>
              <w:rPr>
                <w:b/>
                <w:sz w:val="20"/>
              </w:rPr>
            </w:pPr>
            <w:r>
              <w:rPr>
                <w:b/>
                <w:sz w:val="20"/>
              </w:rPr>
              <w:t>EUICC59</w:t>
            </w:r>
          </w:p>
        </w:tc>
        <w:tc>
          <w:tcPr>
            <w:tcW w:w="7484" w:type="dxa"/>
          </w:tcPr>
          <w:p w14:paraId="4FC012B9" w14:textId="77777777" w:rsidR="003C1AC8" w:rsidRDefault="003C1AC8" w:rsidP="00185C47">
            <w:pPr>
              <w:pStyle w:val="TableText"/>
              <w:jc w:val="both"/>
            </w:pPr>
            <w:r w:rsidRPr="00FA4AB5">
              <w:t>The Integrated eUICC SHALL allow the SM-DP+ to identify the type of the Integrated TRE including its component configuration (e.g. use of internal or Remote Memory, use of other optional components), its manufacturer, in addition to the RSP OS provider.</w:t>
            </w:r>
          </w:p>
        </w:tc>
      </w:tr>
      <w:tr w:rsidR="003C1AC8" w:rsidRPr="00381908" w14:paraId="2AEEF82C" w14:textId="77777777" w:rsidTr="00EC4882">
        <w:tc>
          <w:tcPr>
            <w:tcW w:w="1555" w:type="dxa"/>
          </w:tcPr>
          <w:p w14:paraId="57740A01" w14:textId="77777777" w:rsidR="003C1AC8" w:rsidRDefault="003C1AC8" w:rsidP="00185C47">
            <w:pPr>
              <w:spacing w:before="40" w:after="40" w:line="276" w:lineRule="auto"/>
              <w:jc w:val="left"/>
              <w:rPr>
                <w:b/>
                <w:sz w:val="20"/>
              </w:rPr>
            </w:pPr>
            <w:r>
              <w:rPr>
                <w:b/>
                <w:sz w:val="20"/>
              </w:rPr>
              <w:t>EUICC60</w:t>
            </w:r>
          </w:p>
        </w:tc>
        <w:tc>
          <w:tcPr>
            <w:tcW w:w="7484" w:type="dxa"/>
          </w:tcPr>
          <w:p w14:paraId="19B0B3D0" w14:textId="77777777" w:rsidR="003C1AC8" w:rsidRDefault="003C1AC8" w:rsidP="00185C47">
            <w:pPr>
              <w:pStyle w:val="TableText"/>
              <w:jc w:val="both"/>
            </w:pPr>
            <w:r w:rsidRPr="001465DA">
              <w:t>The Integrated TRE SHOULD have priority access to Remote Memory in cases of shared resource contention.</w:t>
            </w:r>
          </w:p>
        </w:tc>
      </w:tr>
      <w:tr w:rsidR="003C1AC8" w:rsidRPr="00381908" w14:paraId="00F15ADE" w14:textId="77777777" w:rsidTr="00EC4882">
        <w:tc>
          <w:tcPr>
            <w:tcW w:w="1555" w:type="dxa"/>
          </w:tcPr>
          <w:p w14:paraId="2CB38002" w14:textId="77777777" w:rsidR="003C1AC8" w:rsidRDefault="003C1AC8" w:rsidP="00185C47">
            <w:pPr>
              <w:spacing w:before="40" w:after="40" w:line="276" w:lineRule="auto"/>
              <w:jc w:val="left"/>
              <w:rPr>
                <w:b/>
                <w:sz w:val="20"/>
              </w:rPr>
            </w:pPr>
            <w:r>
              <w:rPr>
                <w:b/>
                <w:sz w:val="20"/>
              </w:rPr>
              <w:t>EUICC61</w:t>
            </w:r>
          </w:p>
        </w:tc>
        <w:tc>
          <w:tcPr>
            <w:tcW w:w="7484" w:type="dxa"/>
          </w:tcPr>
          <w:p w14:paraId="7D42A643" w14:textId="77777777" w:rsidR="003C1AC8" w:rsidRDefault="003C1AC8" w:rsidP="00185C47">
            <w:pPr>
              <w:pStyle w:val="TableText"/>
              <w:jc w:val="both"/>
            </w:pPr>
            <w:r w:rsidRPr="001465DA">
              <w:t>The Integrated eUICC Test Interface SHALL be compatible with commonly used interfaces for smartcard testing.</w:t>
            </w:r>
          </w:p>
        </w:tc>
      </w:tr>
      <w:tr w:rsidR="00E457BA" w:rsidRPr="00381908" w14:paraId="7A2B87BE" w14:textId="77777777" w:rsidTr="00EC4882">
        <w:tc>
          <w:tcPr>
            <w:tcW w:w="1555" w:type="dxa"/>
          </w:tcPr>
          <w:p w14:paraId="54DD63A4" w14:textId="553F1208" w:rsidR="00E457BA" w:rsidRDefault="00E457BA" w:rsidP="008C6F4A">
            <w:pPr>
              <w:spacing w:before="40" w:after="40" w:line="276" w:lineRule="auto"/>
              <w:jc w:val="left"/>
              <w:rPr>
                <w:b/>
                <w:sz w:val="20"/>
              </w:rPr>
            </w:pPr>
            <w:r>
              <w:rPr>
                <w:b/>
                <w:sz w:val="20"/>
              </w:rPr>
              <w:t>EUICC62</w:t>
            </w:r>
          </w:p>
        </w:tc>
        <w:tc>
          <w:tcPr>
            <w:tcW w:w="7484" w:type="dxa"/>
          </w:tcPr>
          <w:p w14:paraId="4C447AE5" w14:textId="1DADA44D" w:rsidR="00E457BA" w:rsidRPr="001465DA" w:rsidRDefault="00F35965" w:rsidP="008C6F4A">
            <w:pPr>
              <w:pStyle w:val="TableText"/>
            </w:pPr>
            <w:r>
              <w:t>The eUICC SHALL NOT be impacted by the Activation Code Retrieval.</w:t>
            </w:r>
          </w:p>
        </w:tc>
      </w:tr>
    </w:tbl>
    <w:p w14:paraId="4637BA4F" w14:textId="77777777" w:rsidR="003C1AC8" w:rsidRDefault="003C1AC8" w:rsidP="003C1AC8">
      <w:pPr>
        <w:pStyle w:val="TableCaption"/>
      </w:pPr>
      <w:r>
        <w:t>: eUICC Requirements</w:t>
      </w:r>
    </w:p>
    <w:p w14:paraId="62F3435D" w14:textId="77777777" w:rsidR="003C1AC8" w:rsidRDefault="003C1AC8" w:rsidP="003C1AC8">
      <w:pPr>
        <w:pStyle w:val="Heading2"/>
      </w:pPr>
      <w:bookmarkStart w:id="441" w:name="_Toc435053979"/>
      <w:bookmarkStart w:id="442" w:name="_Toc438636245"/>
      <w:bookmarkStart w:id="443" w:name="_Toc472934681"/>
      <w:bookmarkStart w:id="444" w:name="_Toc178140634"/>
      <w:r>
        <w:t>eUICC Eligibility Check</w:t>
      </w:r>
      <w:bookmarkEnd w:id="441"/>
      <w:bookmarkEnd w:id="442"/>
      <w:bookmarkEnd w:id="443"/>
      <w:bookmarkEnd w:id="444"/>
    </w:p>
    <w:p w14:paraId="296C23D9" w14:textId="77777777" w:rsidR="003C1AC8" w:rsidRPr="00A23905" w:rsidRDefault="003C1AC8" w:rsidP="00EC4882">
      <w:pPr>
        <w:spacing w:before="0" w:after="200" w:line="276" w:lineRule="auto"/>
        <w:rPr>
          <w:szCs w:val="22"/>
        </w:rPr>
      </w:pPr>
      <w:r w:rsidRPr="00325A58">
        <w:rPr>
          <w:szCs w:val="22"/>
        </w:rPr>
        <w:t xml:space="preserve">The eUICC eligibility check enables a SM-DP+ to validate the eligibility of an eUICC for the installation of a Profile using information sent by the eUICC. The set of information sent by the eUICC to the SM-DP+ for eligibility checking purposes is referenced herein as the eUICC </w:t>
      </w:r>
      <w:r>
        <w:rPr>
          <w:szCs w:val="22"/>
        </w:rPr>
        <w:t>E</w:t>
      </w:r>
      <w:r w:rsidRPr="00325A58">
        <w:rPr>
          <w:szCs w:val="22"/>
        </w:rPr>
        <w:t xml:space="preserve">ligibility </w:t>
      </w:r>
      <w:r>
        <w:rPr>
          <w:szCs w:val="22"/>
        </w:rPr>
        <w:t>C</w:t>
      </w:r>
      <w:r w:rsidRPr="00325A58">
        <w:rPr>
          <w:szCs w:val="22"/>
        </w:rPr>
        <w:t xml:space="preserve">heck </w:t>
      </w:r>
      <w:r>
        <w:rPr>
          <w:szCs w:val="22"/>
        </w:rPr>
        <w:t>I</w:t>
      </w:r>
      <w:r w:rsidRPr="00325A58">
        <w:rPr>
          <w:szCs w:val="22"/>
        </w:rPr>
        <w:t>nformation.</w:t>
      </w:r>
      <w:r>
        <w:rPr>
          <w:szCs w:val="22"/>
        </w:rPr>
        <w:t xml:space="preserve"> </w:t>
      </w:r>
      <w:r w:rsidRPr="00A23905">
        <w:rPr>
          <w:szCs w:val="22"/>
        </w:rPr>
        <w:t xml:space="preserve">Some eUICC eligibility check parameters </w:t>
      </w:r>
      <w:r>
        <w:rPr>
          <w:szCs w:val="22"/>
        </w:rPr>
        <w:t>MAY</w:t>
      </w:r>
      <w:r w:rsidRPr="00A23905">
        <w:rPr>
          <w:szCs w:val="22"/>
        </w:rPr>
        <w:t xml:space="preserve"> be required due to </w:t>
      </w:r>
      <w:r>
        <w:rPr>
          <w:szCs w:val="22"/>
        </w:rPr>
        <w:t>D</w:t>
      </w:r>
      <w:r w:rsidRPr="00A23905">
        <w:rPr>
          <w:szCs w:val="22"/>
        </w:rPr>
        <w:t xml:space="preserve">evice capabilities which must </w:t>
      </w:r>
      <w:r>
        <w:rPr>
          <w:szCs w:val="22"/>
        </w:rPr>
        <w:t>be supported by the P</w:t>
      </w:r>
      <w:r w:rsidRPr="00A23905">
        <w:rPr>
          <w:szCs w:val="22"/>
        </w:rPr>
        <w:t xml:space="preserve">rofile/eUICC and delivered as part of the eUICC Eligibility Check Information set. </w:t>
      </w:r>
    </w:p>
    <w:p w14:paraId="2D0413CC" w14:textId="5FDC107F" w:rsidR="003C1AC8" w:rsidRPr="00325A58" w:rsidRDefault="0016146F" w:rsidP="00EC4882">
      <w:pPr>
        <w:spacing w:before="0" w:after="200" w:line="276" w:lineRule="auto"/>
        <w:rPr>
          <w:szCs w:val="22"/>
        </w:rPr>
      </w:pPr>
      <w:r>
        <w:rPr>
          <w:szCs w:val="22"/>
        </w:rPr>
        <w:t>NOTE</w:t>
      </w:r>
      <w:r w:rsidR="003C1AC8">
        <w:rPr>
          <w:szCs w:val="22"/>
        </w:rPr>
        <w:t>: Device capability refers to a D</w:t>
      </w:r>
      <w:r w:rsidR="003C1AC8" w:rsidRPr="00A23905">
        <w:rPr>
          <w:szCs w:val="22"/>
        </w:rPr>
        <w:t xml:space="preserve">evice feature or service-enabling function </w:t>
      </w:r>
      <w:r w:rsidR="003C1AC8">
        <w:rPr>
          <w:szCs w:val="22"/>
        </w:rPr>
        <w:t>provided by the D</w:t>
      </w:r>
      <w:r w:rsidR="003C1AC8" w:rsidRPr="00A23905">
        <w:rPr>
          <w:szCs w:val="22"/>
        </w:rPr>
        <w:t xml:space="preserve">evice that </w:t>
      </w:r>
      <w:r w:rsidR="003C1AC8">
        <w:rPr>
          <w:szCs w:val="22"/>
        </w:rPr>
        <w:t>MAY</w:t>
      </w:r>
      <w:r w:rsidR="003C1AC8" w:rsidRPr="00A23905">
        <w:rPr>
          <w:szCs w:val="22"/>
        </w:rPr>
        <w:t xml:space="preserve"> have a direc</w:t>
      </w:r>
      <w:r w:rsidR="003C1AC8">
        <w:rPr>
          <w:szCs w:val="22"/>
        </w:rPr>
        <w:t>t effect on the content of the P</w:t>
      </w:r>
      <w:r w:rsidR="003C1AC8" w:rsidRPr="00A23905">
        <w:rPr>
          <w:szCs w:val="22"/>
        </w:rPr>
        <w:t xml:space="preserve">rofile or the </w:t>
      </w:r>
      <w:r w:rsidR="003C1AC8">
        <w:rPr>
          <w:szCs w:val="22"/>
        </w:rPr>
        <w:t>procedure used to download the P</w:t>
      </w:r>
      <w:r w:rsidR="003C1AC8" w:rsidRPr="00A23905">
        <w:rPr>
          <w:szCs w:val="22"/>
        </w:rPr>
        <w:t>rofile</w:t>
      </w:r>
      <w:r w:rsidR="003C1AC8">
        <w:rPr>
          <w:szCs w:val="22"/>
        </w:rPr>
        <w:t>,</w:t>
      </w:r>
      <w:r w:rsidR="003C1AC8" w:rsidRPr="00A23905">
        <w:rPr>
          <w:szCs w:val="22"/>
        </w:rPr>
        <w:t xml:space="preserve"> and </w:t>
      </w:r>
      <w:r w:rsidR="003C1AC8">
        <w:rPr>
          <w:szCs w:val="22"/>
        </w:rPr>
        <w:t>consequently</w:t>
      </w:r>
      <w:r w:rsidR="003C1AC8" w:rsidRPr="00A23905">
        <w:rPr>
          <w:szCs w:val="22"/>
        </w:rPr>
        <w:t xml:space="preserve"> requires support from the eUICC</w:t>
      </w:r>
      <w:r w:rsidR="003C1AC8">
        <w:rPr>
          <w:szCs w:val="22"/>
        </w:rPr>
        <w:t>.</w:t>
      </w:r>
    </w:p>
    <w:p w14:paraId="10785773" w14:textId="77777777" w:rsidR="003C1AC8" w:rsidRDefault="003C1AC8" w:rsidP="003C1AC8">
      <w:pPr>
        <w:pStyle w:val="Heading3"/>
        <w:numPr>
          <w:ilvl w:val="2"/>
          <w:numId w:val="55"/>
        </w:numPr>
        <w:ind w:left="709" w:hanging="709"/>
      </w:pPr>
      <w:bookmarkStart w:id="445" w:name="_Toc435053980"/>
      <w:bookmarkStart w:id="446" w:name="_Toc438636246"/>
      <w:bookmarkStart w:id="447" w:name="_Toc472934682"/>
      <w:bookmarkStart w:id="448" w:name="_Toc178140635"/>
      <w:r>
        <w:t>eUICC Eligibility Check Requirements</w:t>
      </w:r>
      <w:bookmarkEnd w:id="445"/>
      <w:bookmarkEnd w:id="446"/>
      <w:bookmarkEnd w:id="447"/>
      <w:bookmarkEnd w:id="448"/>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31807E97"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73BF7E30" w14:textId="77777777" w:rsidR="003C1AC8" w:rsidRPr="0048004F" w:rsidRDefault="003C1AC8" w:rsidP="008C6F4A">
            <w:pPr>
              <w:keepNext/>
              <w:spacing w:before="60" w:line="276" w:lineRule="auto"/>
              <w:jc w:val="left"/>
              <w:rPr>
                <w:rFonts w:cs="Arial"/>
                <w:b/>
                <w:color w:val="FFFFFF" w:themeColor="background1"/>
                <w:szCs w:val="22"/>
                <w:lang w:val="en-US" w:eastAsia="en-GB" w:bidi="ar-SA"/>
              </w:rPr>
            </w:pPr>
            <w:r w:rsidRPr="0048004F">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1458E61C" w14:textId="77777777" w:rsidR="003C1AC8" w:rsidRPr="0048004F" w:rsidRDefault="003C1AC8" w:rsidP="008C6F4A">
            <w:pPr>
              <w:keepNext/>
              <w:spacing w:before="60" w:line="276" w:lineRule="auto"/>
              <w:jc w:val="left"/>
              <w:rPr>
                <w:rFonts w:cs="Arial"/>
                <w:b/>
                <w:color w:val="FFFFFF" w:themeColor="background1"/>
                <w:szCs w:val="22"/>
                <w:lang w:val="en-US" w:eastAsia="en-GB" w:bidi="ar-SA"/>
              </w:rPr>
            </w:pPr>
            <w:r w:rsidRPr="0048004F">
              <w:rPr>
                <w:rFonts w:cs="Arial"/>
                <w:b/>
                <w:color w:val="FFFFFF" w:themeColor="background1"/>
                <w:szCs w:val="22"/>
                <w:lang w:val="en-US" w:eastAsia="en-GB" w:bidi="ar-SA"/>
              </w:rPr>
              <w:t>Description</w:t>
            </w:r>
          </w:p>
        </w:tc>
      </w:tr>
      <w:tr w:rsidR="003C1AC8" w:rsidRPr="00256FE3" w14:paraId="2360EB73" w14:textId="77777777" w:rsidTr="00EC4882">
        <w:tc>
          <w:tcPr>
            <w:tcW w:w="1555" w:type="dxa"/>
            <w:tcBorders>
              <w:top w:val="single" w:sz="4" w:space="0" w:color="auto"/>
              <w:left w:val="single" w:sz="4" w:space="0" w:color="auto"/>
              <w:bottom w:val="single" w:sz="4" w:space="0" w:color="auto"/>
              <w:right w:val="single" w:sz="4" w:space="0" w:color="auto"/>
            </w:tcBorders>
          </w:tcPr>
          <w:p w14:paraId="29852619" w14:textId="77777777" w:rsidR="003C1AC8" w:rsidRPr="009F3483" w:rsidRDefault="003C1AC8" w:rsidP="00EC4882">
            <w:pPr>
              <w:spacing w:before="40" w:after="40" w:line="276" w:lineRule="auto"/>
              <w:jc w:val="left"/>
              <w:rPr>
                <w:b/>
                <w:sz w:val="20"/>
              </w:rPr>
            </w:pPr>
            <w:r w:rsidRPr="009F3483">
              <w:rPr>
                <w:b/>
                <w:sz w:val="20"/>
              </w:rPr>
              <w:t>ELG1</w:t>
            </w:r>
          </w:p>
        </w:tc>
        <w:tc>
          <w:tcPr>
            <w:tcW w:w="7461" w:type="dxa"/>
            <w:tcBorders>
              <w:top w:val="single" w:sz="4" w:space="0" w:color="auto"/>
              <w:left w:val="single" w:sz="4" w:space="0" w:color="auto"/>
              <w:bottom w:val="single" w:sz="4" w:space="0" w:color="auto"/>
              <w:right w:val="single" w:sz="4" w:space="0" w:color="auto"/>
            </w:tcBorders>
          </w:tcPr>
          <w:p w14:paraId="74134C3E" w14:textId="77777777" w:rsidR="003C1AC8" w:rsidRPr="004162CD" w:rsidRDefault="003C1AC8" w:rsidP="00EC4882">
            <w:pPr>
              <w:spacing w:before="40" w:after="40" w:line="276" w:lineRule="auto"/>
              <w:rPr>
                <w:sz w:val="20"/>
              </w:rPr>
            </w:pPr>
            <w:r w:rsidRPr="00C9344C">
              <w:rPr>
                <w:sz w:val="20"/>
              </w:rPr>
              <w:t xml:space="preserve">The eUICC SHALL indicate the specification version it is supporting. This parameter SHALL be transmitted to the SM-DP+ during the </w:t>
            </w:r>
            <w:r>
              <w:rPr>
                <w:sz w:val="20"/>
              </w:rPr>
              <w:t>eUICC e</w:t>
            </w:r>
            <w:r w:rsidRPr="00C9344C">
              <w:rPr>
                <w:sz w:val="20"/>
              </w:rPr>
              <w:t xml:space="preserve">ligibility </w:t>
            </w:r>
            <w:r>
              <w:rPr>
                <w:sz w:val="20"/>
              </w:rPr>
              <w:t>c</w:t>
            </w:r>
            <w:r w:rsidRPr="00C9344C">
              <w:rPr>
                <w:sz w:val="20"/>
              </w:rPr>
              <w:t>heck.</w:t>
            </w:r>
          </w:p>
        </w:tc>
      </w:tr>
      <w:tr w:rsidR="003C1AC8" w:rsidRPr="00256FE3" w14:paraId="4AF59DCA" w14:textId="77777777" w:rsidTr="00EC4882">
        <w:tc>
          <w:tcPr>
            <w:tcW w:w="1555" w:type="dxa"/>
            <w:tcBorders>
              <w:top w:val="single" w:sz="4" w:space="0" w:color="auto"/>
              <w:left w:val="single" w:sz="4" w:space="0" w:color="auto"/>
              <w:bottom w:val="single" w:sz="4" w:space="0" w:color="auto"/>
              <w:right w:val="single" w:sz="4" w:space="0" w:color="auto"/>
            </w:tcBorders>
          </w:tcPr>
          <w:p w14:paraId="5835573E" w14:textId="77777777" w:rsidR="003C1AC8" w:rsidRPr="009F3483" w:rsidRDefault="003C1AC8" w:rsidP="00EC4882">
            <w:pPr>
              <w:spacing w:before="40" w:after="40" w:line="276" w:lineRule="auto"/>
              <w:jc w:val="left"/>
              <w:rPr>
                <w:b/>
                <w:sz w:val="20"/>
              </w:rPr>
            </w:pPr>
            <w:r w:rsidRPr="009F3483">
              <w:rPr>
                <w:b/>
                <w:sz w:val="20"/>
              </w:rPr>
              <w:t>ELG2</w:t>
            </w:r>
          </w:p>
        </w:tc>
        <w:tc>
          <w:tcPr>
            <w:tcW w:w="7461" w:type="dxa"/>
            <w:tcBorders>
              <w:top w:val="single" w:sz="4" w:space="0" w:color="auto"/>
              <w:left w:val="single" w:sz="4" w:space="0" w:color="auto"/>
              <w:bottom w:val="single" w:sz="4" w:space="0" w:color="auto"/>
              <w:right w:val="single" w:sz="4" w:space="0" w:color="auto"/>
            </w:tcBorders>
          </w:tcPr>
          <w:p w14:paraId="1160D5C5" w14:textId="77777777" w:rsidR="003C1AC8" w:rsidRPr="004162CD" w:rsidRDefault="003C1AC8" w:rsidP="00EC4882">
            <w:pPr>
              <w:spacing w:before="40" w:after="40" w:line="276" w:lineRule="auto"/>
              <w:rPr>
                <w:sz w:val="20"/>
              </w:rPr>
            </w:pPr>
            <w:r>
              <w:rPr>
                <w:sz w:val="20"/>
              </w:rPr>
              <w:t>The eUICC SHALL include the available memory in the eUICC Eligibility Check Information.</w:t>
            </w:r>
          </w:p>
        </w:tc>
      </w:tr>
      <w:tr w:rsidR="003C1AC8" w:rsidRPr="00256FE3" w14:paraId="4D4A7FF4" w14:textId="77777777" w:rsidTr="00EC4882">
        <w:tc>
          <w:tcPr>
            <w:tcW w:w="1555" w:type="dxa"/>
            <w:tcBorders>
              <w:top w:val="single" w:sz="4" w:space="0" w:color="auto"/>
              <w:left w:val="single" w:sz="4" w:space="0" w:color="auto"/>
              <w:bottom w:val="single" w:sz="4" w:space="0" w:color="auto"/>
              <w:right w:val="single" w:sz="4" w:space="0" w:color="auto"/>
            </w:tcBorders>
          </w:tcPr>
          <w:p w14:paraId="4BB32334" w14:textId="77777777" w:rsidR="003C1AC8" w:rsidRPr="009F3483" w:rsidRDefault="003C1AC8" w:rsidP="00EC4882">
            <w:pPr>
              <w:spacing w:before="40" w:after="40" w:line="276" w:lineRule="auto"/>
              <w:jc w:val="left"/>
              <w:rPr>
                <w:b/>
                <w:sz w:val="20"/>
              </w:rPr>
            </w:pPr>
            <w:r w:rsidRPr="009F3483">
              <w:rPr>
                <w:b/>
                <w:sz w:val="20"/>
              </w:rPr>
              <w:t>ELG3</w:t>
            </w:r>
          </w:p>
        </w:tc>
        <w:tc>
          <w:tcPr>
            <w:tcW w:w="7461" w:type="dxa"/>
            <w:tcBorders>
              <w:top w:val="single" w:sz="4" w:space="0" w:color="auto"/>
              <w:left w:val="single" w:sz="4" w:space="0" w:color="auto"/>
              <w:bottom w:val="single" w:sz="4" w:space="0" w:color="auto"/>
              <w:right w:val="single" w:sz="4" w:space="0" w:color="auto"/>
            </w:tcBorders>
          </w:tcPr>
          <w:p w14:paraId="325A4D0B" w14:textId="77777777" w:rsidR="003C1AC8" w:rsidRPr="0037542F" w:rsidRDefault="003C1AC8" w:rsidP="00EC4882">
            <w:pPr>
              <w:spacing w:before="40" w:after="40" w:line="276" w:lineRule="auto"/>
              <w:rPr>
                <w:sz w:val="20"/>
              </w:rPr>
            </w:pPr>
            <w:r>
              <w:rPr>
                <w:sz w:val="20"/>
              </w:rPr>
              <w:t>T</w:t>
            </w:r>
            <w:r w:rsidRPr="0037542F">
              <w:rPr>
                <w:sz w:val="20"/>
              </w:rPr>
              <w:t>he eUICC SHALL declare in the Eligibility Check Information</w:t>
            </w:r>
            <w:r>
              <w:rPr>
                <w:sz w:val="20"/>
              </w:rPr>
              <w:t xml:space="preserve"> if it is unable to accept an additional Profile</w:t>
            </w:r>
            <w:r w:rsidRPr="0037542F">
              <w:rPr>
                <w:sz w:val="20"/>
              </w:rPr>
              <w:t>.</w:t>
            </w:r>
          </w:p>
        </w:tc>
      </w:tr>
      <w:tr w:rsidR="003C1AC8" w:rsidRPr="00256FE3" w14:paraId="60BC8B0A" w14:textId="77777777" w:rsidTr="00EC4882">
        <w:tc>
          <w:tcPr>
            <w:tcW w:w="1555" w:type="dxa"/>
            <w:tcBorders>
              <w:top w:val="single" w:sz="4" w:space="0" w:color="auto"/>
              <w:left w:val="single" w:sz="4" w:space="0" w:color="auto"/>
              <w:bottom w:val="single" w:sz="4" w:space="0" w:color="auto"/>
              <w:right w:val="single" w:sz="4" w:space="0" w:color="auto"/>
            </w:tcBorders>
          </w:tcPr>
          <w:p w14:paraId="3E1B8F21" w14:textId="77777777" w:rsidR="003C1AC8" w:rsidRPr="009F3483" w:rsidRDefault="003C1AC8" w:rsidP="00EC4882">
            <w:pPr>
              <w:spacing w:before="40" w:after="40" w:line="276" w:lineRule="auto"/>
              <w:jc w:val="left"/>
              <w:rPr>
                <w:b/>
                <w:sz w:val="20"/>
              </w:rPr>
            </w:pPr>
            <w:r w:rsidRPr="009F3483">
              <w:rPr>
                <w:b/>
                <w:sz w:val="20"/>
              </w:rPr>
              <w:t>ELG4</w:t>
            </w:r>
          </w:p>
        </w:tc>
        <w:tc>
          <w:tcPr>
            <w:tcW w:w="7461" w:type="dxa"/>
            <w:tcBorders>
              <w:top w:val="single" w:sz="4" w:space="0" w:color="auto"/>
              <w:left w:val="single" w:sz="4" w:space="0" w:color="auto"/>
              <w:bottom w:val="single" w:sz="4" w:space="0" w:color="auto"/>
              <w:right w:val="single" w:sz="4" w:space="0" w:color="auto"/>
            </w:tcBorders>
          </w:tcPr>
          <w:p w14:paraId="424EB683" w14:textId="77777777" w:rsidR="003C1AC8" w:rsidRPr="0037542F" w:rsidRDefault="003C1AC8" w:rsidP="00EC4882">
            <w:pPr>
              <w:spacing w:before="40" w:after="40" w:line="276" w:lineRule="auto"/>
              <w:rPr>
                <w:sz w:val="20"/>
              </w:rPr>
            </w:pPr>
            <w:r w:rsidRPr="0037542F">
              <w:rPr>
                <w:sz w:val="20"/>
              </w:rPr>
              <w:t>The eUICC SHALL provide a valid current Certificate to the SM-DP+ signed by the EUM</w:t>
            </w:r>
            <w:r>
              <w:rPr>
                <w:sz w:val="20"/>
              </w:rPr>
              <w:t xml:space="preserve"> with the Eligibility Check Information</w:t>
            </w:r>
            <w:r w:rsidRPr="0037542F">
              <w:rPr>
                <w:sz w:val="20"/>
              </w:rPr>
              <w:t xml:space="preserve">. </w:t>
            </w:r>
          </w:p>
        </w:tc>
      </w:tr>
      <w:tr w:rsidR="003C1AC8" w:rsidRPr="00256FE3" w14:paraId="362803D1" w14:textId="77777777" w:rsidTr="00EC4882">
        <w:tc>
          <w:tcPr>
            <w:tcW w:w="1555" w:type="dxa"/>
            <w:tcBorders>
              <w:top w:val="single" w:sz="4" w:space="0" w:color="auto"/>
              <w:left w:val="single" w:sz="4" w:space="0" w:color="auto"/>
              <w:bottom w:val="single" w:sz="4" w:space="0" w:color="auto"/>
              <w:right w:val="single" w:sz="4" w:space="0" w:color="auto"/>
            </w:tcBorders>
          </w:tcPr>
          <w:p w14:paraId="3C2EFB77" w14:textId="77777777" w:rsidR="003C1AC8" w:rsidRPr="009F3483" w:rsidRDefault="003C1AC8" w:rsidP="00EC4882">
            <w:pPr>
              <w:spacing w:before="40" w:after="40" w:line="276" w:lineRule="auto"/>
              <w:jc w:val="left"/>
              <w:rPr>
                <w:b/>
                <w:sz w:val="20"/>
              </w:rPr>
            </w:pPr>
            <w:r w:rsidRPr="009F3483">
              <w:rPr>
                <w:b/>
                <w:sz w:val="20"/>
              </w:rPr>
              <w:t>ELG5</w:t>
            </w:r>
          </w:p>
        </w:tc>
        <w:tc>
          <w:tcPr>
            <w:tcW w:w="7461" w:type="dxa"/>
            <w:tcBorders>
              <w:top w:val="single" w:sz="4" w:space="0" w:color="auto"/>
              <w:left w:val="single" w:sz="4" w:space="0" w:color="auto"/>
              <w:bottom w:val="single" w:sz="4" w:space="0" w:color="auto"/>
              <w:right w:val="single" w:sz="4" w:space="0" w:color="auto"/>
            </w:tcBorders>
          </w:tcPr>
          <w:p w14:paraId="7171CF3B" w14:textId="77777777" w:rsidR="003C1AC8" w:rsidRPr="0037542F" w:rsidRDefault="003C1AC8" w:rsidP="00EC4882">
            <w:pPr>
              <w:spacing w:before="40" w:after="40" w:line="276" w:lineRule="auto"/>
              <w:rPr>
                <w:sz w:val="20"/>
              </w:rPr>
            </w:pPr>
            <w:r w:rsidRPr="0037542F">
              <w:rPr>
                <w:sz w:val="20"/>
              </w:rPr>
              <w:t>The eUICC SHALL provide an identification of the EUM</w:t>
            </w:r>
            <w:r>
              <w:rPr>
                <w:sz w:val="20"/>
              </w:rPr>
              <w:t xml:space="preserve"> with the Eligibility Check Information</w:t>
            </w:r>
            <w:r w:rsidRPr="0037542F">
              <w:rPr>
                <w:sz w:val="20"/>
              </w:rPr>
              <w:t xml:space="preserve">. </w:t>
            </w:r>
          </w:p>
        </w:tc>
      </w:tr>
      <w:tr w:rsidR="003C1AC8" w:rsidRPr="00256FE3" w14:paraId="697D4654" w14:textId="77777777" w:rsidTr="00EC4882">
        <w:tc>
          <w:tcPr>
            <w:tcW w:w="1555" w:type="dxa"/>
            <w:tcBorders>
              <w:top w:val="single" w:sz="4" w:space="0" w:color="auto"/>
              <w:left w:val="single" w:sz="4" w:space="0" w:color="auto"/>
              <w:bottom w:val="single" w:sz="4" w:space="0" w:color="auto"/>
              <w:right w:val="single" w:sz="4" w:space="0" w:color="auto"/>
            </w:tcBorders>
          </w:tcPr>
          <w:p w14:paraId="38274CA8" w14:textId="77777777" w:rsidR="003C1AC8" w:rsidRPr="009F3483" w:rsidRDefault="003C1AC8" w:rsidP="00EC4882">
            <w:pPr>
              <w:spacing w:before="40" w:after="40" w:line="276" w:lineRule="auto"/>
              <w:jc w:val="left"/>
              <w:rPr>
                <w:b/>
                <w:sz w:val="20"/>
              </w:rPr>
            </w:pPr>
            <w:r w:rsidRPr="009F3483">
              <w:rPr>
                <w:b/>
                <w:sz w:val="20"/>
              </w:rPr>
              <w:t>ELG6</w:t>
            </w:r>
          </w:p>
        </w:tc>
        <w:tc>
          <w:tcPr>
            <w:tcW w:w="7461" w:type="dxa"/>
            <w:tcBorders>
              <w:top w:val="single" w:sz="4" w:space="0" w:color="auto"/>
              <w:left w:val="single" w:sz="4" w:space="0" w:color="auto"/>
              <w:bottom w:val="single" w:sz="4" w:space="0" w:color="auto"/>
              <w:right w:val="single" w:sz="4" w:space="0" w:color="auto"/>
            </w:tcBorders>
          </w:tcPr>
          <w:p w14:paraId="56B499CE" w14:textId="77777777" w:rsidR="003C1AC8" w:rsidRPr="0037542F" w:rsidRDefault="003C1AC8" w:rsidP="00EC4882">
            <w:pPr>
              <w:spacing w:before="40" w:after="40" w:line="276" w:lineRule="auto"/>
              <w:rPr>
                <w:sz w:val="20"/>
              </w:rPr>
            </w:pPr>
            <w:r w:rsidRPr="0037542F">
              <w:rPr>
                <w:sz w:val="20"/>
              </w:rPr>
              <w:t xml:space="preserve">The eUICC SHALL </w:t>
            </w:r>
            <w:r>
              <w:rPr>
                <w:sz w:val="20"/>
              </w:rPr>
              <w:t xml:space="preserve">provide in the Eligibility Check Information, </w:t>
            </w:r>
            <w:r w:rsidRPr="0037542F">
              <w:rPr>
                <w:sz w:val="20"/>
              </w:rPr>
              <w:t>the current OS version.</w:t>
            </w:r>
          </w:p>
        </w:tc>
      </w:tr>
      <w:tr w:rsidR="003C1AC8" w:rsidRPr="00256FE3" w14:paraId="28AF341C" w14:textId="77777777" w:rsidTr="00EC4882">
        <w:tc>
          <w:tcPr>
            <w:tcW w:w="1555" w:type="dxa"/>
            <w:tcBorders>
              <w:top w:val="single" w:sz="4" w:space="0" w:color="auto"/>
              <w:left w:val="single" w:sz="4" w:space="0" w:color="auto"/>
              <w:bottom w:val="single" w:sz="4" w:space="0" w:color="auto"/>
              <w:right w:val="single" w:sz="4" w:space="0" w:color="auto"/>
            </w:tcBorders>
          </w:tcPr>
          <w:p w14:paraId="06000433" w14:textId="77777777" w:rsidR="003C1AC8" w:rsidRPr="009F3483" w:rsidRDefault="003C1AC8" w:rsidP="00EC4882">
            <w:pPr>
              <w:spacing w:before="40" w:after="40" w:line="276" w:lineRule="auto"/>
              <w:jc w:val="left"/>
              <w:rPr>
                <w:b/>
                <w:sz w:val="20"/>
              </w:rPr>
            </w:pPr>
            <w:r w:rsidRPr="009F3483">
              <w:rPr>
                <w:b/>
                <w:sz w:val="20"/>
              </w:rPr>
              <w:t>ELG7</w:t>
            </w:r>
          </w:p>
        </w:tc>
        <w:tc>
          <w:tcPr>
            <w:tcW w:w="7461" w:type="dxa"/>
            <w:tcBorders>
              <w:top w:val="single" w:sz="4" w:space="0" w:color="auto"/>
              <w:left w:val="single" w:sz="4" w:space="0" w:color="auto"/>
              <w:bottom w:val="single" w:sz="4" w:space="0" w:color="auto"/>
              <w:right w:val="single" w:sz="4" w:space="0" w:color="auto"/>
            </w:tcBorders>
          </w:tcPr>
          <w:p w14:paraId="49ADB96C" w14:textId="77777777" w:rsidR="003C1AC8" w:rsidRPr="0037542F" w:rsidRDefault="003C1AC8" w:rsidP="00EC4882">
            <w:pPr>
              <w:spacing w:before="40" w:after="40" w:line="276" w:lineRule="auto"/>
              <w:rPr>
                <w:sz w:val="20"/>
              </w:rPr>
            </w:pPr>
            <w:r w:rsidRPr="0037542F">
              <w:rPr>
                <w:sz w:val="20"/>
              </w:rPr>
              <w:t xml:space="preserve">The eUICC SHALL provide </w:t>
            </w:r>
            <w:r>
              <w:rPr>
                <w:sz w:val="20"/>
              </w:rPr>
              <w:t>in the Eligibility Check Information</w:t>
            </w:r>
            <w:r w:rsidRPr="0037542F">
              <w:rPr>
                <w:sz w:val="20"/>
              </w:rPr>
              <w:t xml:space="preserve"> Device</w:t>
            </w:r>
            <w:r>
              <w:rPr>
                <w:sz w:val="20"/>
              </w:rPr>
              <w:t xml:space="preserve"> enabler information relating to</w:t>
            </w:r>
            <w:r w:rsidRPr="0037542F">
              <w:rPr>
                <w:sz w:val="20"/>
              </w:rPr>
              <w:t xml:space="preserve"> service</w:t>
            </w:r>
            <w:r>
              <w:rPr>
                <w:sz w:val="20"/>
              </w:rPr>
              <w:t>s that MAY need Profile support (e.g. NFC enablers).</w:t>
            </w:r>
          </w:p>
        </w:tc>
      </w:tr>
      <w:tr w:rsidR="003C1AC8" w:rsidRPr="00256FE3" w14:paraId="611B9F00" w14:textId="77777777" w:rsidTr="00EC4882">
        <w:tc>
          <w:tcPr>
            <w:tcW w:w="1555" w:type="dxa"/>
            <w:tcBorders>
              <w:top w:val="single" w:sz="4" w:space="0" w:color="auto"/>
              <w:left w:val="single" w:sz="4" w:space="0" w:color="auto"/>
              <w:bottom w:val="single" w:sz="4" w:space="0" w:color="auto"/>
              <w:right w:val="single" w:sz="4" w:space="0" w:color="auto"/>
            </w:tcBorders>
          </w:tcPr>
          <w:p w14:paraId="646EE1C6" w14:textId="77777777" w:rsidR="003C1AC8" w:rsidRPr="009F3483" w:rsidRDefault="003C1AC8" w:rsidP="00EC4882">
            <w:pPr>
              <w:spacing w:before="40" w:after="40" w:line="276" w:lineRule="auto"/>
              <w:jc w:val="left"/>
              <w:rPr>
                <w:b/>
                <w:sz w:val="20"/>
              </w:rPr>
            </w:pPr>
            <w:r w:rsidRPr="009F3483">
              <w:rPr>
                <w:b/>
                <w:sz w:val="20"/>
              </w:rPr>
              <w:t>ELG</w:t>
            </w:r>
            <w:r>
              <w:rPr>
                <w:b/>
                <w:sz w:val="20"/>
              </w:rPr>
              <w:t>8</w:t>
            </w:r>
          </w:p>
        </w:tc>
        <w:tc>
          <w:tcPr>
            <w:tcW w:w="7461" w:type="dxa"/>
            <w:tcBorders>
              <w:top w:val="single" w:sz="4" w:space="0" w:color="auto"/>
              <w:left w:val="single" w:sz="4" w:space="0" w:color="auto"/>
              <w:bottom w:val="single" w:sz="4" w:space="0" w:color="auto"/>
              <w:right w:val="single" w:sz="4" w:space="0" w:color="auto"/>
            </w:tcBorders>
          </w:tcPr>
          <w:p w14:paraId="0CD84D56" w14:textId="77777777" w:rsidR="003C1AC8" w:rsidRPr="0037542F" w:rsidRDefault="003C1AC8" w:rsidP="00EC4882">
            <w:pPr>
              <w:spacing w:before="40" w:after="40" w:line="276" w:lineRule="auto"/>
              <w:rPr>
                <w:sz w:val="20"/>
              </w:rPr>
            </w:pPr>
            <w:r w:rsidRPr="0037542F">
              <w:rPr>
                <w:sz w:val="20"/>
              </w:rPr>
              <w:t>Eligibility Check Information SHALL be integrity and authenticity protected by the eUICC for its sending to the SM-DP+.</w:t>
            </w:r>
            <w:r w:rsidRPr="0037542F" w:rsidDel="00645F23">
              <w:rPr>
                <w:sz w:val="20"/>
              </w:rPr>
              <w:t xml:space="preserve"> </w:t>
            </w:r>
          </w:p>
        </w:tc>
      </w:tr>
      <w:tr w:rsidR="003C1AC8" w:rsidRPr="00256FE3" w14:paraId="7976B3A1" w14:textId="77777777" w:rsidTr="00EC4882">
        <w:tc>
          <w:tcPr>
            <w:tcW w:w="1555" w:type="dxa"/>
            <w:tcBorders>
              <w:top w:val="single" w:sz="4" w:space="0" w:color="auto"/>
              <w:left w:val="single" w:sz="4" w:space="0" w:color="auto"/>
              <w:bottom w:val="single" w:sz="4" w:space="0" w:color="auto"/>
              <w:right w:val="single" w:sz="4" w:space="0" w:color="auto"/>
            </w:tcBorders>
          </w:tcPr>
          <w:p w14:paraId="7BAFBD21" w14:textId="77777777" w:rsidR="003C1AC8" w:rsidRPr="009F3483" w:rsidRDefault="003C1AC8" w:rsidP="00EC4882">
            <w:pPr>
              <w:spacing w:before="40" w:after="40" w:line="276" w:lineRule="auto"/>
              <w:jc w:val="left"/>
              <w:rPr>
                <w:b/>
                <w:sz w:val="20"/>
              </w:rPr>
            </w:pPr>
            <w:r w:rsidRPr="009F3483">
              <w:rPr>
                <w:b/>
                <w:sz w:val="20"/>
              </w:rPr>
              <w:t>ELG</w:t>
            </w:r>
            <w:r>
              <w:rPr>
                <w:b/>
                <w:sz w:val="20"/>
              </w:rPr>
              <w:t>9</w:t>
            </w:r>
          </w:p>
        </w:tc>
        <w:tc>
          <w:tcPr>
            <w:tcW w:w="7461" w:type="dxa"/>
            <w:tcBorders>
              <w:top w:val="single" w:sz="4" w:space="0" w:color="auto"/>
              <w:left w:val="single" w:sz="4" w:space="0" w:color="auto"/>
              <w:bottom w:val="single" w:sz="4" w:space="0" w:color="auto"/>
              <w:right w:val="single" w:sz="4" w:space="0" w:color="auto"/>
            </w:tcBorders>
          </w:tcPr>
          <w:p w14:paraId="1FF79E0A" w14:textId="77777777" w:rsidR="003C1AC8" w:rsidRPr="0037542F" w:rsidRDefault="003C1AC8" w:rsidP="00EC4882">
            <w:pPr>
              <w:spacing w:before="40" w:after="40" w:line="276" w:lineRule="auto"/>
              <w:rPr>
                <w:sz w:val="20"/>
              </w:rPr>
            </w:pPr>
            <w:r w:rsidRPr="0037542F">
              <w:rPr>
                <w:rFonts w:eastAsia="Times New Roman" w:cs="Arial"/>
                <w:kern w:val="24"/>
                <w:sz w:val="20"/>
                <w:szCs w:val="28"/>
                <w:lang w:eastAsia="et-EE" w:bidi="ar-SA"/>
              </w:rPr>
              <w:t>The eUICC SH</w:t>
            </w:r>
            <w:r w:rsidRPr="0037542F">
              <w:rPr>
                <w:rFonts w:eastAsia="Times New Roman" w:cs="Arial"/>
                <w:kern w:val="24"/>
                <w:sz w:val="20"/>
                <w:szCs w:val="28"/>
                <w:lang w:val="et-EE" w:eastAsia="et-EE" w:bidi="ar-SA"/>
              </w:rPr>
              <w:t>ALL</w:t>
            </w:r>
            <w:r w:rsidRPr="0037542F">
              <w:rPr>
                <w:rFonts w:eastAsia="Times New Roman" w:cs="Arial"/>
                <w:kern w:val="24"/>
                <w:sz w:val="20"/>
                <w:szCs w:val="28"/>
                <w:lang w:eastAsia="et-EE" w:bidi="ar-SA"/>
              </w:rPr>
              <w:t xml:space="preserve"> indicate </w:t>
            </w:r>
            <w:r>
              <w:rPr>
                <w:rFonts w:eastAsia="Times New Roman" w:cs="Arial"/>
                <w:kern w:val="24"/>
                <w:sz w:val="20"/>
                <w:szCs w:val="28"/>
                <w:lang w:eastAsia="et-EE" w:bidi="ar-SA"/>
              </w:rPr>
              <w:t xml:space="preserve">the </w:t>
            </w:r>
            <w:r w:rsidRPr="0037542F">
              <w:rPr>
                <w:rFonts w:eastAsia="Times New Roman" w:cs="Arial"/>
                <w:kern w:val="24"/>
                <w:sz w:val="20"/>
                <w:szCs w:val="28"/>
                <w:lang w:eastAsia="et-EE" w:bidi="ar-SA"/>
              </w:rPr>
              <w:t>application runtime environment version and libraries versions supported in eUICC Eligibility Check Information</w:t>
            </w:r>
            <w:r>
              <w:rPr>
                <w:rFonts w:eastAsia="Times New Roman" w:cs="Arial"/>
                <w:kern w:val="24"/>
                <w:sz w:val="20"/>
                <w:szCs w:val="28"/>
                <w:lang w:eastAsia="et-EE" w:bidi="ar-SA"/>
              </w:rPr>
              <w:t>.</w:t>
            </w:r>
            <w:r w:rsidRPr="0037542F">
              <w:rPr>
                <w:rFonts w:eastAsia="Times New Roman" w:cs="Arial"/>
                <w:kern w:val="24"/>
                <w:sz w:val="20"/>
                <w:szCs w:val="28"/>
                <w:lang w:eastAsia="et-EE" w:bidi="ar-SA"/>
              </w:rPr>
              <w:t> </w:t>
            </w:r>
          </w:p>
        </w:tc>
      </w:tr>
      <w:tr w:rsidR="003C1AC8" w:rsidRPr="00256FE3" w14:paraId="6EB700EC" w14:textId="77777777" w:rsidTr="00EC4882">
        <w:tc>
          <w:tcPr>
            <w:tcW w:w="1555" w:type="dxa"/>
            <w:tcBorders>
              <w:top w:val="single" w:sz="4" w:space="0" w:color="auto"/>
              <w:left w:val="single" w:sz="4" w:space="0" w:color="auto"/>
              <w:bottom w:val="single" w:sz="4" w:space="0" w:color="auto"/>
              <w:right w:val="single" w:sz="4" w:space="0" w:color="auto"/>
            </w:tcBorders>
          </w:tcPr>
          <w:p w14:paraId="59D62B10" w14:textId="77777777" w:rsidR="003C1AC8" w:rsidRPr="009F3483" w:rsidRDefault="003C1AC8" w:rsidP="00EC4882">
            <w:pPr>
              <w:spacing w:before="40" w:after="40" w:line="276" w:lineRule="auto"/>
              <w:jc w:val="left"/>
              <w:rPr>
                <w:b/>
                <w:sz w:val="20"/>
              </w:rPr>
            </w:pPr>
            <w:r w:rsidRPr="009F3483">
              <w:rPr>
                <w:b/>
                <w:sz w:val="20"/>
              </w:rPr>
              <w:t>ELG1</w:t>
            </w:r>
            <w:r>
              <w:rPr>
                <w:b/>
                <w:sz w:val="20"/>
              </w:rPr>
              <w:t>0</w:t>
            </w:r>
          </w:p>
        </w:tc>
        <w:tc>
          <w:tcPr>
            <w:tcW w:w="7461" w:type="dxa"/>
            <w:tcBorders>
              <w:top w:val="single" w:sz="4" w:space="0" w:color="auto"/>
              <w:left w:val="single" w:sz="4" w:space="0" w:color="auto"/>
              <w:bottom w:val="single" w:sz="4" w:space="0" w:color="auto"/>
              <w:right w:val="single" w:sz="4" w:space="0" w:color="auto"/>
            </w:tcBorders>
          </w:tcPr>
          <w:p w14:paraId="083EDD28" w14:textId="77777777" w:rsidR="003C1AC8" w:rsidRPr="0037542F" w:rsidRDefault="003C1AC8" w:rsidP="00EC4882">
            <w:pPr>
              <w:spacing w:before="40" w:after="40" w:line="276" w:lineRule="auto"/>
              <w:rPr>
                <w:sz w:val="20"/>
              </w:rPr>
            </w:pPr>
            <w:r w:rsidRPr="0037542F">
              <w:rPr>
                <w:rFonts w:cs="Arial"/>
                <w:kern w:val="24"/>
                <w:sz w:val="20"/>
                <w:szCs w:val="28"/>
                <w:lang w:val="en-US" w:eastAsia="et-EE" w:bidi="ar-SA"/>
              </w:rPr>
              <w:t xml:space="preserve">The eUICC SHALL indicate cryptographic algorithms and their respective key lengths supported in </w:t>
            </w:r>
            <w:r>
              <w:rPr>
                <w:rFonts w:cs="Arial"/>
                <w:kern w:val="24"/>
                <w:sz w:val="20"/>
                <w:szCs w:val="28"/>
                <w:lang w:val="en-US" w:eastAsia="et-EE" w:bidi="ar-SA"/>
              </w:rPr>
              <w:t xml:space="preserve">the </w:t>
            </w:r>
            <w:r w:rsidRPr="0037542F">
              <w:rPr>
                <w:rFonts w:cs="Arial"/>
                <w:kern w:val="24"/>
                <w:sz w:val="20"/>
                <w:szCs w:val="28"/>
                <w:lang w:val="en-US" w:eastAsia="et-EE" w:bidi="ar-SA"/>
              </w:rPr>
              <w:t>eUICC Eligibility Check Information</w:t>
            </w:r>
            <w:r>
              <w:rPr>
                <w:rFonts w:cs="Arial"/>
                <w:kern w:val="24"/>
                <w:sz w:val="20"/>
                <w:szCs w:val="28"/>
                <w:lang w:val="en-US" w:eastAsia="et-EE" w:bidi="ar-SA"/>
              </w:rPr>
              <w:t>.</w:t>
            </w:r>
          </w:p>
        </w:tc>
      </w:tr>
      <w:tr w:rsidR="003C1AC8" w:rsidRPr="00256FE3" w14:paraId="730F529A" w14:textId="77777777" w:rsidTr="00EC4882">
        <w:tc>
          <w:tcPr>
            <w:tcW w:w="1555" w:type="dxa"/>
            <w:tcBorders>
              <w:top w:val="single" w:sz="4" w:space="0" w:color="auto"/>
              <w:left w:val="single" w:sz="4" w:space="0" w:color="auto"/>
              <w:bottom w:val="single" w:sz="4" w:space="0" w:color="auto"/>
              <w:right w:val="single" w:sz="4" w:space="0" w:color="auto"/>
            </w:tcBorders>
          </w:tcPr>
          <w:p w14:paraId="7DAB632E" w14:textId="77777777" w:rsidR="003C1AC8" w:rsidRPr="009F3483" w:rsidRDefault="003C1AC8" w:rsidP="00EC4882">
            <w:pPr>
              <w:spacing w:before="40" w:after="40" w:line="276" w:lineRule="auto"/>
              <w:jc w:val="left"/>
              <w:rPr>
                <w:b/>
                <w:sz w:val="20"/>
              </w:rPr>
            </w:pPr>
            <w:r>
              <w:rPr>
                <w:b/>
                <w:sz w:val="20"/>
              </w:rPr>
              <w:t>ELG11</w:t>
            </w:r>
          </w:p>
        </w:tc>
        <w:tc>
          <w:tcPr>
            <w:tcW w:w="7461" w:type="dxa"/>
            <w:tcBorders>
              <w:top w:val="single" w:sz="4" w:space="0" w:color="auto"/>
              <w:left w:val="single" w:sz="4" w:space="0" w:color="auto"/>
              <w:bottom w:val="single" w:sz="4" w:space="0" w:color="auto"/>
              <w:right w:val="single" w:sz="4" w:space="0" w:color="auto"/>
            </w:tcBorders>
          </w:tcPr>
          <w:p w14:paraId="3308C8E2" w14:textId="77777777" w:rsidR="003C1AC8" w:rsidRPr="00C9344C" w:rsidRDefault="003C1AC8" w:rsidP="00EC4882">
            <w:pPr>
              <w:tabs>
                <w:tab w:val="left" w:pos="340"/>
              </w:tabs>
              <w:spacing w:before="40" w:after="40" w:line="276" w:lineRule="auto"/>
              <w:rPr>
                <w:sz w:val="20"/>
              </w:rPr>
            </w:pPr>
            <w:r>
              <w:rPr>
                <w:sz w:val="20"/>
              </w:rPr>
              <w:t>T</w:t>
            </w:r>
            <w:r w:rsidRPr="0037542F">
              <w:rPr>
                <w:sz w:val="20"/>
              </w:rPr>
              <w:t>he eUICC SHALL declare in the Eligibility Check Information</w:t>
            </w:r>
            <w:r>
              <w:rPr>
                <w:sz w:val="20"/>
              </w:rPr>
              <w:t xml:space="preserve"> the list of supported CIs</w:t>
            </w:r>
            <w:r w:rsidRPr="0037542F">
              <w:rPr>
                <w:sz w:val="20"/>
              </w:rPr>
              <w:t>.</w:t>
            </w:r>
          </w:p>
        </w:tc>
      </w:tr>
      <w:tr w:rsidR="003C1AC8" w:rsidRPr="00256FE3" w14:paraId="2D019F37" w14:textId="77777777" w:rsidTr="00EC4882">
        <w:tc>
          <w:tcPr>
            <w:tcW w:w="1555" w:type="dxa"/>
            <w:tcBorders>
              <w:top w:val="single" w:sz="4" w:space="0" w:color="auto"/>
              <w:left w:val="single" w:sz="4" w:space="0" w:color="auto"/>
              <w:bottom w:val="single" w:sz="4" w:space="0" w:color="auto"/>
              <w:right w:val="single" w:sz="4" w:space="0" w:color="auto"/>
            </w:tcBorders>
          </w:tcPr>
          <w:p w14:paraId="2DE0C93E" w14:textId="77777777" w:rsidR="003C1AC8" w:rsidRPr="009F3483" w:rsidRDefault="003C1AC8" w:rsidP="00EC4882">
            <w:pPr>
              <w:spacing w:before="40" w:after="40" w:line="276" w:lineRule="auto"/>
              <w:jc w:val="left"/>
              <w:rPr>
                <w:b/>
                <w:sz w:val="20"/>
              </w:rPr>
            </w:pPr>
            <w:r w:rsidRPr="009F3483">
              <w:rPr>
                <w:b/>
                <w:sz w:val="20"/>
              </w:rPr>
              <w:t>ELG1</w:t>
            </w:r>
            <w:r>
              <w:rPr>
                <w:b/>
                <w:sz w:val="20"/>
              </w:rPr>
              <w:t>2</w:t>
            </w:r>
          </w:p>
        </w:tc>
        <w:tc>
          <w:tcPr>
            <w:tcW w:w="7461" w:type="dxa"/>
            <w:tcBorders>
              <w:top w:val="single" w:sz="4" w:space="0" w:color="auto"/>
              <w:left w:val="single" w:sz="4" w:space="0" w:color="auto"/>
              <w:bottom w:val="single" w:sz="4" w:space="0" w:color="auto"/>
              <w:right w:val="single" w:sz="4" w:space="0" w:color="auto"/>
            </w:tcBorders>
          </w:tcPr>
          <w:p w14:paraId="23952D8F" w14:textId="77777777" w:rsidR="003C1AC8" w:rsidRPr="00045EDF" w:rsidRDefault="003C1AC8" w:rsidP="00EC4882">
            <w:pPr>
              <w:tabs>
                <w:tab w:val="left" w:pos="340"/>
              </w:tabs>
              <w:spacing w:before="40" w:after="40" w:line="276" w:lineRule="auto"/>
              <w:rPr>
                <w:sz w:val="20"/>
              </w:rPr>
            </w:pPr>
            <w:r w:rsidRPr="00C9344C">
              <w:rPr>
                <w:sz w:val="20"/>
              </w:rPr>
              <w:t xml:space="preserve">The eUICC SHALL indicate its current </w:t>
            </w:r>
            <w:r>
              <w:rPr>
                <w:sz w:val="20"/>
              </w:rPr>
              <w:t>c</w:t>
            </w:r>
            <w:r w:rsidRPr="00C9344C">
              <w:rPr>
                <w:sz w:val="20"/>
              </w:rPr>
              <w:t>ertification status</w:t>
            </w:r>
            <w:r>
              <w:rPr>
                <w:sz w:val="20"/>
              </w:rPr>
              <w:t xml:space="preserve"> in the Eligibility Check Information</w:t>
            </w:r>
            <w:r w:rsidRPr="00C9344C">
              <w:rPr>
                <w:sz w:val="20"/>
              </w:rPr>
              <w:t>.</w:t>
            </w:r>
          </w:p>
        </w:tc>
      </w:tr>
      <w:tr w:rsidR="003C1AC8" w:rsidRPr="00256FE3" w14:paraId="360E9B4A" w14:textId="77777777" w:rsidTr="00EC4882">
        <w:tc>
          <w:tcPr>
            <w:tcW w:w="1555" w:type="dxa"/>
            <w:tcBorders>
              <w:top w:val="single" w:sz="4" w:space="0" w:color="auto"/>
              <w:left w:val="single" w:sz="4" w:space="0" w:color="auto"/>
              <w:bottom w:val="single" w:sz="4" w:space="0" w:color="auto"/>
              <w:right w:val="single" w:sz="4" w:space="0" w:color="auto"/>
            </w:tcBorders>
          </w:tcPr>
          <w:p w14:paraId="3245D9C6" w14:textId="77777777" w:rsidR="003C1AC8" w:rsidRPr="009F3483" w:rsidRDefault="003C1AC8" w:rsidP="00EC4882">
            <w:pPr>
              <w:spacing w:before="40" w:after="40" w:line="276" w:lineRule="auto"/>
              <w:jc w:val="left"/>
              <w:rPr>
                <w:b/>
                <w:sz w:val="20"/>
              </w:rPr>
            </w:pPr>
            <w:r w:rsidRPr="009F3483">
              <w:rPr>
                <w:b/>
                <w:sz w:val="20"/>
              </w:rPr>
              <w:t>ELG1</w:t>
            </w:r>
            <w:r>
              <w:rPr>
                <w:b/>
                <w:sz w:val="20"/>
              </w:rPr>
              <w:t>3</w:t>
            </w:r>
          </w:p>
        </w:tc>
        <w:tc>
          <w:tcPr>
            <w:tcW w:w="7461" w:type="dxa"/>
            <w:tcBorders>
              <w:top w:val="single" w:sz="4" w:space="0" w:color="auto"/>
              <w:left w:val="single" w:sz="4" w:space="0" w:color="auto"/>
              <w:bottom w:val="single" w:sz="4" w:space="0" w:color="auto"/>
              <w:right w:val="single" w:sz="4" w:space="0" w:color="auto"/>
            </w:tcBorders>
          </w:tcPr>
          <w:p w14:paraId="3CC03DC6" w14:textId="77777777" w:rsidR="003C1AC8" w:rsidRPr="00C9344C" w:rsidRDefault="003C1AC8" w:rsidP="00EC4882">
            <w:pPr>
              <w:tabs>
                <w:tab w:val="left" w:pos="340"/>
              </w:tabs>
              <w:spacing w:before="40" w:after="40" w:line="276" w:lineRule="auto"/>
              <w:rPr>
                <w:sz w:val="20"/>
              </w:rPr>
            </w:pPr>
            <w:r>
              <w:rPr>
                <w:sz w:val="20"/>
              </w:rPr>
              <w:t>If the eUICC is NFC capable (e.g. CAT3) the Device SHALL indicate its support for the relevant NFC services including its current certification status during the eUICC Eligibility Check.</w:t>
            </w:r>
          </w:p>
        </w:tc>
      </w:tr>
      <w:tr w:rsidR="003C1AC8" w:rsidRPr="00256FE3" w14:paraId="4BDE18BA" w14:textId="77777777" w:rsidTr="00EC4882">
        <w:tc>
          <w:tcPr>
            <w:tcW w:w="1555" w:type="dxa"/>
            <w:tcBorders>
              <w:top w:val="single" w:sz="4" w:space="0" w:color="auto"/>
              <w:left w:val="single" w:sz="4" w:space="0" w:color="auto"/>
              <w:bottom w:val="single" w:sz="4" w:space="0" w:color="auto"/>
              <w:right w:val="single" w:sz="4" w:space="0" w:color="auto"/>
            </w:tcBorders>
          </w:tcPr>
          <w:p w14:paraId="69682EDC" w14:textId="77777777" w:rsidR="003C1AC8" w:rsidRPr="009F3483" w:rsidRDefault="003C1AC8" w:rsidP="00EC4882">
            <w:pPr>
              <w:spacing w:before="40" w:after="40" w:line="276" w:lineRule="auto"/>
              <w:jc w:val="left"/>
              <w:rPr>
                <w:b/>
                <w:sz w:val="20"/>
              </w:rPr>
            </w:pPr>
            <w:r w:rsidRPr="009F3483">
              <w:rPr>
                <w:b/>
                <w:sz w:val="20"/>
              </w:rPr>
              <w:t>ELG1</w:t>
            </w:r>
            <w:r>
              <w:rPr>
                <w:b/>
                <w:sz w:val="20"/>
              </w:rPr>
              <w:t>4</w:t>
            </w:r>
          </w:p>
        </w:tc>
        <w:tc>
          <w:tcPr>
            <w:tcW w:w="7461" w:type="dxa"/>
            <w:tcBorders>
              <w:top w:val="single" w:sz="4" w:space="0" w:color="auto"/>
              <w:left w:val="single" w:sz="4" w:space="0" w:color="auto"/>
              <w:bottom w:val="single" w:sz="4" w:space="0" w:color="auto"/>
              <w:right w:val="single" w:sz="4" w:space="0" w:color="auto"/>
            </w:tcBorders>
          </w:tcPr>
          <w:p w14:paraId="5CDAAAFA" w14:textId="01B5CD1A" w:rsidR="003C1AC8" w:rsidRPr="00045EDF" w:rsidRDefault="003C1AC8" w:rsidP="00EC4882">
            <w:pPr>
              <w:spacing w:before="40" w:after="40" w:line="276" w:lineRule="auto"/>
              <w:rPr>
                <w:sz w:val="20"/>
              </w:rPr>
            </w:pPr>
            <w:r w:rsidRPr="00C9344C">
              <w:rPr>
                <w:sz w:val="20"/>
              </w:rPr>
              <w:t xml:space="preserve">The eUICC SHALL indicate its category (see </w:t>
            </w:r>
            <w:r>
              <w:rPr>
                <w:sz w:val="20"/>
              </w:rPr>
              <w:fldChar w:fldCharType="begin"/>
            </w:r>
            <w:r>
              <w:rPr>
                <w:sz w:val="20"/>
              </w:rPr>
              <w:instrText xml:space="preserve"> REF _Ref443493505 \r \h  \* MERGEFORMAT </w:instrText>
            </w:r>
            <w:r>
              <w:rPr>
                <w:sz w:val="20"/>
              </w:rPr>
            </w:r>
            <w:r>
              <w:rPr>
                <w:sz w:val="20"/>
              </w:rPr>
              <w:fldChar w:fldCharType="separate"/>
            </w:r>
            <w:r w:rsidR="00E46B0B">
              <w:rPr>
                <w:sz w:val="20"/>
              </w:rPr>
              <w:t>Annex D</w:t>
            </w:r>
            <w:r>
              <w:rPr>
                <w:sz w:val="20"/>
              </w:rPr>
              <w:fldChar w:fldCharType="end"/>
            </w:r>
            <w:r w:rsidRPr="00C9344C">
              <w:rPr>
                <w:sz w:val="20"/>
              </w:rPr>
              <w:t xml:space="preserve">). </w:t>
            </w:r>
            <w:r w:rsidRPr="00E54DA7">
              <w:rPr>
                <w:sz w:val="20"/>
              </w:rPr>
              <w:t>This parameter SHALL be transmitted to the SM-DP+ during the eUICC Eligibility Check.</w:t>
            </w:r>
          </w:p>
        </w:tc>
      </w:tr>
      <w:tr w:rsidR="003C1AC8" w:rsidRPr="00256FE3" w14:paraId="28880154" w14:textId="77777777" w:rsidTr="00EC4882">
        <w:tc>
          <w:tcPr>
            <w:tcW w:w="1555" w:type="dxa"/>
            <w:tcBorders>
              <w:top w:val="single" w:sz="4" w:space="0" w:color="auto"/>
              <w:left w:val="single" w:sz="4" w:space="0" w:color="auto"/>
              <w:bottom w:val="single" w:sz="4" w:space="0" w:color="auto"/>
              <w:right w:val="single" w:sz="4" w:space="0" w:color="auto"/>
            </w:tcBorders>
          </w:tcPr>
          <w:p w14:paraId="22678498" w14:textId="77777777" w:rsidR="003C1AC8" w:rsidRPr="009F3483" w:rsidRDefault="003C1AC8" w:rsidP="00EC4882">
            <w:pPr>
              <w:spacing w:before="40" w:after="40" w:line="276" w:lineRule="auto"/>
              <w:jc w:val="left"/>
              <w:rPr>
                <w:b/>
                <w:sz w:val="20"/>
              </w:rPr>
            </w:pPr>
            <w:r>
              <w:rPr>
                <w:b/>
                <w:sz w:val="20"/>
              </w:rPr>
              <w:t>ELG15</w:t>
            </w:r>
          </w:p>
        </w:tc>
        <w:tc>
          <w:tcPr>
            <w:tcW w:w="7461" w:type="dxa"/>
            <w:tcBorders>
              <w:top w:val="single" w:sz="4" w:space="0" w:color="auto"/>
              <w:left w:val="single" w:sz="4" w:space="0" w:color="auto"/>
              <w:bottom w:val="single" w:sz="4" w:space="0" w:color="auto"/>
              <w:right w:val="single" w:sz="4" w:space="0" w:color="auto"/>
            </w:tcBorders>
          </w:tcPr>
          <w:p w14:paraId="785679B5" w14:textId="77777777" w:rsidR="003C1AC8" w:rsidRPr="00C9344C" w:rsidRDefault="003C1AC8" w:rsidP="00EC4882">
            <w:pPr>
              <w:spacing w:before="40" w:after="40" w:line="276" w:lineRule="auto"/>
              <w:rPr>
                <w:sz w:val="20"/>
              </w:rPr>
            </w:pPr>
            <w:r w:rsidRPr="00BF31FA">
              <w:rPr>
                <w:sz w:val="20"/>
              </w:rPr>
              <w:t>An eUICC SHALL provide information indicating if it is a Discrete eUICC or an Integrated eUICC.</w:t>
            </w:r>
          </w:p>
        </w:tc>
      </w:tr>
      <w:tr w:rsidR="003C1AC8" w:rsidRPr="00256FE3" w14:paraId="41506127" w14:textId="77777777" w:rsidTr="00EC4882">
        <w:tc>
          <w:tcPr>
            <w:tcW w:w="1555" w:type="dxa"/>
            <w:tcBorders>
              <w:top w:val="single" w:sz="4" w:space="0" w:color="auto"/>
              <w:left w:val="single" w:sz="4" w:space="0" w:color="auto"/>
              <w:bottom w:val="single" w:sz="4" w:space="0" w:color="auto"/>
              <w:right w:val="single" w:sz="4" w:space="0" w:color="auto"/>
            </w:tcBorders>
          </w:tcPr>
          <w:p w14:paraId="04A7AEA3" w14:textId="77777777" w:rsidR="003C1AC8" w:rsidRDefault="003C1AC8" w:rsidP="00EC4882">
            <w:pPr>
              <w:spacing w:before="40" w:after="40" w:line="276" w:lineRule="auto"/>
              <w:jc w:val="left"/>
              <w:rPr>
                <w:b/>
                <w:sz w:val="20"/>
              </w:rPr>
            </w:pPr>
            <w:r>
              <w:rPr>
                <w:b/>
                <w:sz w:val="20"/>
              </w:rPr>
              <w:t>ELG16</w:t>
            </w:r>
          </w:p>
        </w:tc>
        <w:tc>
          <w:tcPr>
            <w:tcW w:w="7461" w:type="dxa"/>
            <w:tcBorders>
              <w:top w:val="single" w:sz="4" w:space="0" w:color="auto"/>
              <w:left w:val="single" w:sz="4" w:space="0" w:color="auto"/>
              <w:bottom w:val="single" w:sz="4" w:space="0" w:color="auto"/>
              <w:right w:val="single" w:sz="4" w:space="0" w:color="auto"/>
            </w:tcBorders>
          </w:tcPr>
          <w:p w14:paraId="2FE362C1" w14:textId="77777777" w:rsidR="003C1AC8" w:rsidRPr="00BF31FA" w:rsidRDefault="003C1AC8" w:rsidP="00EC4882">
            <w:pPr>
              <w:spacing w:before="40" w:after="40" w:line="276" w:lineRule="auto"/>
              <w:rPr>
                <w:sz w:val="20"/>
              </w:rPr>
            </w:pPr>
            <w:r>
              <w:rPr>
                <w:sz w:val="20"/>
              </w:rPr>
              <w:t>An eUICC SHALL indicate in the Eligibility Check Information if it is Field-Test eUICC.</w:t>
            </w:r>
          </w:p>
        </w:tc>
      </w:tr>
    </w:tbl>
    <w:p w14:paraId="43ABE33E" w14:textId="77777777" w:rsidR="003C1AC8" w:rsidRPr="00295717" w:rsidRDefault="003C1AC8" w:rsidP="003C1AC8">
      <w:pPr>
        <w:pStyle w:val="TableCaption"/>
        <w:rPr>
          <w:lang w:eastAsia="en-US"/>
        </w:rPr>
      </w:pPr>
      <w:r>
        <w:t>: eUICC Eligibility Check Requirements</w:t>
      </w:r>
    </w:p>
    <w:p w14:paraId="3439A5B4" w14:textId="284F9275" w:rsidR="003C1AC8" w:rsidRPr="00295717" w:rsidRDefault="0016146F" w:rsidP="00EC4882">
      <w:pPr>
        <w:spacing w:before="0" w:after="200" w:line="276" w:lineRule="auto"/>
        <w:rPr>
          <w:i/>
          <w:lang w:eastAsia="en-GB"/>
        </w:rPr>
      </w:pPr>
      <w:r>
        <w:rPr>
          <w:lang w:eastAsia="en-GB"/>
        </w:rPr>
        <w:t>NOTE</w:t>
      </w:r>
      <w:r w:rsidR="003C1AC8" w:rsidRPr="003C23DC">
        <w:rPr>
          <w:lang w:eastAsia="en-GB"/>
        </w:rPr>
        <w:t>: It</w:t>
      </w:r>
      <w:r w:rsidR="003C1AC8" w:rsidRPr="00850DBF">
        <w:rPr>
          <w:lang w:eastAsia="en-GB"/>
        </w:rPr>
        <w:t xml:space="preserve"> is assumed that the EID is normally shared to the SM-DP+ by other means and could be used for the eligibility check procedure.</w:t>
      </w:r>
    </w:p>
    <w:p w14:paraId="2296BE9D" w14:textId="77777777" w:rsidR="003C1AC8" w:rsidRPr="009B5432" w:rsidRDefault="003C1AC8" w:rsidP="003C1AC8">
      <w:pPr>
        <w:keepNext/>
        <w:keepLines/>
        <w:numPr>
          <w:ilvl w:val="1"/>
          <w:numId w:val="1"/>
        </w:numPr>
        <w:tabs>
          <w:tab w:val="num" w:pos="578"/>
        </w:tabs>
        <w:spacing w:before="240" w:after="60" w:line="276" w:lineRule="auto"/>
        <w:ind w:left="578" w:hanging="578"/>
        <w:jc w:val="left"/>
        <w:outlineLvl w:val="1"/>
        <w:rPr>
          <w:rFonts w:eastAsia="Times New Roman" w:cs="Arial"/>
          <w:b/>
          <w:bCs/>
          <w:iCs/>
          <w:sz w:val="24"/>
          <w:szCs w:val="26"/>
          <w:lang w:eastAsia="en-US"/>
        </w:rPr>
      </w:pPr>
      <w:bookmarkStart w:id="449" w:name="_Toc435044627"/>
      <w:bookmarkStart w:id="450" w:name="_Toc435053981"/>
      <w:bookmarkStart w:id="451" w:name="_Toc435044634"/>
      <w:bookmarkStart w:id="452" w:name="_Toc435053988"/>
      <w:bookmarkStart w:id="453" w:name="_Toc435044635"/>
      <w:bookmarkStart w:id="454" w:name="_Toc435053989"/>
      <w:bookmarkStart w:id="455" w:name="_Toc435053990"/>
      <w:bookmarkStart w:id="456" w:name="_Toc438636247"/>
      <w:bookmarkStart w:id="457" w:name="_Toc472934683"/>
      <w:bookmarkStart w:id="458" w:name="_Toc178140636"/>
      <w:bookmarkEnd w:id="449"/>
      <w:bookmarkEnd w:id="450"/>
      <w:bookmarkEnd w:id="451"/>
      <w:bookmarkEnd w:id="452"/>
      <w:bookmarkEnd w:id="453"/>
      <w:bookmarkEnd w:id="454"/>
      <w:r w:rsidRPr="009B5432">
        <w:rPr>
          <w:rFonts w:eastAsia="Times New Roman" w:cs="Arial"/>
          <w:b/>
          <w:bCs/>
          <w:iCs/>
          <w:sz w:val="24"/>
          <w:szCs w:val="26"/>
          <w:lang w:eastAsia="en-US"/>
        </w:rPr>
        <w:t>Device Requirements</w:t>
      </w:r>
      <w:bookmarkEnd w:id="455"/>
      <w:bookmarkEnd w:id="456"/>
      <w:bookmarkEnd w:id="457"/>
      <w:bookmarkEnd w:id="458"/>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A1089" w14:paraId="55B2A98B" w14:textId="77777777" w:rsidTr="00EC4882">
        <w:trPr>
          <w:cantSplit/>
          <w:tblHeader/>
        </w:trPr>
        <w:tc>
          <w:tcPr>
            <w:tcW w:w="1555" w:type="dxa"/>
            <w:shd w:val="clear" w:color="auto" w:fill="DE002B"/>
          </w:tcPr>
          <w:p w14:paraId="0C1B46CF"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61" w:type="dxa"/>
            <w:shd w:val="clear" w:color="auto" w:fill="DE002B"/>
          </w:tcPr>
          <w:p w14:paraId="0D782867"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738ED66C" w14:textId="77777777" w:rsidTr="00EC4882">
        <w:tc>
          <w:tcPr>
            <w:tcW w:w="1555" w:type="dxa"/>
          </w:tcPr>
          <w:p w14:paraId="421F2731" w14:textId="77777777" w:rsidR="003C1AC8" w:rsidRPr="009F3483" w:rsidRDefault="003C1AC8" w:rsidP="00EC4882">
            <w:pPr>
              <w:spacing w:before="40" w:after="40" w:line="276" w:lineRule="auto"/>
              <w:jc w:val="left"/>
              <w:rPr>
                <w:b/>
                <w:sz w:val="20"/>
              </w:rPr>
            </w:pPr>
            <w:r w:rsidRPr="009F3483">
              <w:rPr>
                <w:b/>
                <w:sz w:val="20"/>
              </w:rPr>
              <w:t>DEV1</w:t>
            </w:r>
          </w:p>
        </w:tc>
        <w:tc>
          <w:tcPr>
            <w:tcW w:w="7461" w:type="dxa"/>
          </w:tcPr>
          <w:p w14:paraId="402F59A5" w14:textId="5B592EAC" w:rsidR="003C1AC8" w:rsidRPr="00C251E1" w:rsidRDefault="003C1AC8" w:rsidP="00EC4882">
            <w:pPr>
              <w:spacing w:before="40" w:after="40" w:line="276" w:lineRule="auto"/>
              <w:rPr>
                <w:sz w:val="20"/>
              </w:rPr>
            </w:pPr>
            <w:r w:rsidRPr="004162CD">
              <w:rPr>
                <w:sz w:val="20"/>
              </w:rPr>
              <w:t xml:space="preserve">The Device SHALL conform to the terminal requirements within ETSI TS 102 221 </w:t>
            </w:r>
            <w:hyperlink w:anchor="ETSI102221" w:history="1">
              <w:r w:rsidRPr="004162CD">
                <w:rPr>
                  <w:sz w:val="20"/>
                </w:rPr>
                <w:t>[2]</w:t>
              </w:r>
            </w:hyperlink>
            <w:r w:rsidRPr="00C9344C">
              <w:rPr>
                <w:sz w:val="20"/>
              </w:rPr>
              <w:t xml:space="preserve"> with the exceptions as defined in this specification</w:t>
            </w:r>
            <w:r w:rsidRPr="001930B5">
              <w:rPr>
                <w:sz w:val="20"/>
              </w:rPr>
              <w:t>.</w:t>
            </w:r>
            <w:r>
              <w:rPr>
                <w:sz w:val="20"/>
              </w:rPr>
              <w:fldChar w:fldCharType="begin"/>
            </w:r>
            <w:r>
              <w:rPr>
                <w:sz w:val="20"/>
              </w:rPr>
              <w:instrText xml:space="preserve"> REF ETSI102671  \* MERGEFORMAT </w:instrText>
            </w:r>
            <w:r>
              <w:rPr>
                <w:sz w:val="20"/>
              </w:rPr>
              <w:fldChar w:fldCharType="end"/>
            </w:r>
          </w:p>
        </w:tc>
      </w:tr>
      <w:tr w:rsidR="003C1AC8" w:rsidRPr="002A1089" w14:paraId="52A625B3" w14:textId="77777777" w:rsidTr="00EC4882">
        <w:tc>
          <w:tcPr>
            <w:tcW w:w="1555" w:type="dxa"/>
          </w:tcPr>
          <w:p w14:paraId="49C4D203" w14:textId="77777777" w:rsidR="003C1AC8" w:rsidRPr="009F3483" w:rsidRDefault="003C1AC8" w:rsidP="00EC4882">
            <w:pPr>
              <w:spacing w:before="40" w:after="40" w:line="276" w:lineRule="auto"/>
              <w:jc w:val="left"/>
              <w:rPr>
                <w:b/>
                <w:sz w:val="20"/>
              </w:rPr>
            </w:pPr>
            <w:r w:rsidRPr="009F3483">
              <w:rPr>
                <w:b/>
                <w:sz w:val="20"/>
              </w:rPr>
              <w:t>DEV2</w:t>
            </w:r>
          </w:p>
        </w:tc>
        <w:tc>
          <w:tcPr>
            <w:tcW w:w="7461" w:type="dxa"/>
          </w:tcPr>
          <w:p w14:paraId="1EB9A2C5" w14:textId="77777777" w:rsidR="003C1AC8" w:rsidRPr="00C251E1" w:rsidRDefault="003C1AC8" w:rsidP="00EC4882">
            <w:pPr>
              <w:spacing w:before="40" w:after="40" w:line="276" w:lineRule="auto"/>
              <w:rPr>
                <w:sz w:val="20"/>
              </w:rPr>
            </w:pPr>
            <w:r w:rsidRPr="004162CD">
              <w:rPr>
                <w:sz w:val="20"/>
              </w:rPr>
              <w:t xml:space="preserve">There SHALL be a means for the End User to obtain the EID </w:t>
            </w:r>
            <w:r>
              <w:rPr>
                <w:sz w:val="20"/>
              </w:rPr>
              <w:t>through</w:t>
            </w:r>
            <w:r w:rsidRPr="004162CD">
              <w:rPr>
                <w:sz w:val="20"/>
              </w:rPr>
              <w:t xml:space="preserve"> the Device</w:t>
            </w:r>
            <w:r>
              <w:rPr>
                <w:sz w:val="20"/>
              </w:rPr>
              <w:t xml:space="preserve"> software. This SHALL only be possible through the LUI.</w:t>
            </w:r>
          </w:p>
        </w:tc>
      </w:tr>
      <w:tr w:rsidR="003C1AC8" w:rsidRPr="002A1089" w14:paraId="1D97354E" w14:textId="77777777" w:rsidTr="00EC4882">
        <w:tc>
          <w:tcPr>
            <w:tcW w:w="1555" w:type="dxa"/>
          </w:tcPr>
          <w:p w14:paraId="4B011E77" w14:textId="77777777" w:rsidR="003C1AC8" w:rsidRPr="009F3483" w:rsidRDefault="003C1AC8" w:rsidP="00EC4882">
            <w:pPr>
              <w:spacing w:before="40" w:after="40" w:line="276" w:lineRule="auto"/>
              <w:jc w:val="left"/>
              <w:rPr>
                <w:b/>
                <w:sz w:val="20"/>
              </w:rPr>
            </w:pPr>
            <w:r w:rsidRPr="009F3483">
              <w:rPr>
                <w:b/>
                <w:sz w:val="20"/>
              </w:rPr>
              <w:t>DEV3</w:t>
            </w:r>
          </w:p>
        </w:tc>
        <w:tc>
          <w:tcPr>
            <w:tcW w:w="7461" w:type="dxa"/>
          </w:tcPr>
          <w:p w14:paraId="04FA9E4A" w14:textId="77777777" w:rsidR="003C1AC8" w:rsidRPr="004162CD" w:rsidRDefault="003C1AC8" w:rsidP="00EC4882">
            <w:pPr>
              <w:spacing w:before="40" w:after="40" w:line="276" w:lineRule="auto"/>
              <w:rPr>
                <w:sz w:val="20"/>
              </w:rPr>
            </w:pPr>
            <w:r>
              <w:rPr>
                <w:sz w:val="20"/>
              </w:rPr>
              <w:t>If an eUICC is within the Device packaging, then t</w:t>
            </w:r>
            <w:r w:rsidRPr="004162CD">
              <w:rPr>
                <w:sz w:val="20"/>
              </w:rPr>
              <w:t>he EID SHALL be printed in machine readable form on the Device packaging.</w:t>
            </w:r>
          </w:p>
        </w:tc>
      </w:tr>
      <w:tr w:rsidR="003C1AC8" w:rsidRPr="002A1089" w14:paraId="2C2F5450" w14:textId="77777777" w:rsidTr="00EC4882">
        <w:tc>
          <w:tcPr>
            <w:tcW w:w="1555" w:type="dxa"/>
          </w:tcPr>
          <w:p w14:paraId="4CE4C28F" w14:textId="77777777" w:rsidR="003C1AC8" w:rsidRPr="009F3483" w:rsidRDefault="003C1AC8" w:rsidP="00EC4882">
            <w:pPr>
              <w:spacing w:before="40" w:after="40" w:line="276" w:lineRule="auto"/>
              <w:jc w:val="left"/>
              <w:rPr>
                <w:b/>
                <w:sz w:val="20"/>
                <w:szCs w:val="22"/>
                <w:highlight w:val="yellow"/>
                <w:lang w:eastAsia="de-DE" w:bidi="ar-SA"/>
              </w:rPr>
            </w:pPr>
            <w:r w:rsidRPr="009F3483">
              <w:rPr>
                <w:b/>
                <w:sz w:val="20"/>
              </w:rPr>
              <w:t>DEV4</w:t>
            </w:r>
          </w:p>
        </w:tc>
        <w:tc>
          <w:tcPr>
            <w:tcW w:w="7461" w:type="dxa"/>
          </w:tcPr>
          <w:p w14:paraId="7F08BDE3" w14:textId="77777777" w:rsidR="003C1AC8" w:rsidRPr="00236F3B" w:rsidRDefault="003C1AC8" w:rsidP="00EC4882">
            <w:pPr>
              <w:spacing w:before="40" w:after="40" w:line="276" w:lineRule="auto"/>
              <w:rPr>
                <w:sz w:val="20"/>
              </w:rPr>
            </w:pPr>
            <w:r w:rsidRPr="00236F3B">
              <w:rPr>
                <w:sz w:val="20"/>
              </w:rPr>
              <w:t xml:space="preserve">Bearer connection of the Companion Device to the SM-DP+ SHALL only be determined by the bearer availability. </w:t>
            </w:r>
          </w:p>
          <w:p w14:paraId="0D69BAC8" w14:textId="4C6DB822" w:rsidR="003C1AC8" w:rsidRPr="00BC17D5" w:rsidRDefault="0016146F" w:rsidP="00EC4882">
            <w:pPr>
              <w:spacing w:before="40" w:after="40" w:line="276" w:lineRule="auto"/>
              <w:rPr>
                <w:sz w:val="20"/>
                <w:szCs w:val="22"/>
                <w:highlight w:val="yellow"/>
                <w:lang w:eastAsia="de-DE" w:bidi="ar-SA"/>
              </w:rPr>
            </w:pPr>
            <w:r>
              <w:rPr>
                <w:sz w:val="20"/>
              </w:rPr>
              <w:t>NOTE</w:t>
            </w:r>
            <w:r w:rsidR="003C1AC8" w:rsidRPr="00BC17D5">
              <w:rPr>
                <w:sz w:val="20"/>
              </w:rPr>
              <w:t>: The Companion Device MAY use any connectivity method available to connect to the SM-DP+.</w:t>
            </w:r>
          </w:p>
        </w:tc>
      </w:tr>
      <w:tr w:rsidR="003C1AC8" w:rsidRPr="002A1089" w14:paraId="39E6BE49" w14:textId="77777777" w:rsidTr="00EC4882">
        <w:tc>
          <w:tcPr>
            <w:tcW w:w="1555" w:type="dxa"/>
          </w:tcPr>
          <w:p w14:paraId="2EC249BF" w14:textId="77777777" w:rsidR="003C1AC8" w:rsidRPr="009F3483" w:rsidRDefault="003C1AC8" w:rsidP="00EC4882">
            <w:pPr>
              <w:spacing w:before="40" w:after="40" w:line="276" w:lineRule="auto"/>
              <w:jc w:val="left"/>
              <w:rPr>
                <w:b/>
                <w:sz w:val="20"/>
              </w:rPr>
            </w:pPr>
            <w:r w:rsidRPr="009F3483">
              <w:rPr>
                <w:b/>
                <w:sz w:val="20"/>
              </w:rPr>
              <w:t>DEV5</w:t>
            </w:r>
          </w:p>
        </w:tc>
        <w:tc>
          <w:tcPr>
            <w:tcW w:w="7461" w:type="dxa"/>
          </w:tcPr>
          <w:p w14:paraId="6E93DF34" w14:textId="0B972385" w:rsidR="003C1AC8" w:rsidRPr="00236F3B" w:rsidRDefault="003C1AC8" w:rsidP="00EC4882">
            <w:pPr>
              <w:spacing w:before="40" w:after="40" w:line="276" w:lineRule="auto"/>
              <w:rPr>
                <w:sz w:val="20"/>
              </w:rPr>
            </w:pPr>
            <w:r>
              <w:rPr>
                <w:sz w:val="20"/>
              </w:rPr>
              <w:t xml:space="preserve">Devices compliant with the GSMA NFC Handset Requirements </w:t>
            </w:r>
            <w:r>
              <w:rPr>
                <w:sz w:val="20"/>
              </w:rPr>
              <w:fldChar w:fldCharType="begin"/>
            </w:r>
            <w:r>
              <w:rPr>
                <w:sz w:val="20"/>
              </w:rPr>
              <w:instrText xml:space="preserve"> REF TS26 \h  \* MERGEFORMAT </w:instrText>
            </w:r>
            <w:r>
              <w:rPr>
                <w:sz w:val="20"/>
              </w:rPr>
            </w:r>
            <w:r>
              <w:rPr>
                <w:sz w:val="20"/>
              </w:rPr>
              <w:fldChar w:fldCharType="separate"/>
            </w:r>
            <w:r w:rsidR="00E46B0B" w:rsidRPr="00E46B0B">
              <w:rPr>
                <w:sz w:val="20"/>
              </w:rPr>
              <w:t>[17]</w:t>
            </w:r>
            <w:r>
              <w:rPr>
                <w:sz w:val="20"/>
              </w:rPr>
              <w:fldChar w:fldCharType="end"/>
            </w:r>
            <w:r>
              <w:rPr>
                <w:sz w:val="20"/>
              </w:rPr>
              <w:t xml:space="preserve"> </w:t>
            </w:r>
            <w:r w:rsidRPr="00460FA7">
              <w:rPr>
                <w:sz w:val="20"/>
              </w:rPr>
              <w:t xml:space="preserve">SHALL </w:t>
            </w:r>
            <w:r>
              <w:rPr>
                <w:sz w:val="20"/>
              </w:rPr>
              <w:t xml:space="preserve">support the Open Mobile API </w:t>
            </w:r>
            <w:r>
              <w:rPr>
                <w:sz w:val="20"/>
              </w:rPr>
              <w:fldChar w:fldCharType="begin"/>
            </w:r>
            <w:r>
              <w:rPr>
                <w:sz w:val="20"/>
              </w:rPr>
              <w:instrText xml:space="preserve"> REF OMAPI \h  \* MERGEFORMAT </w:instrText>
            </w:r>
            <w:r>
              <w:rPr>
                <w:sz w:val="20"/>
              </w:rPr>
            </w:r>
            <w:r>
              <w:rPr>
                <w:sz w:val="20"/>
              </w:rPr>
              <w:fldChar w:fldCharType="separate"/>
            </w:r>
            <w:r w:rsidR="00E46B0B" w:rsidRPr="00E46B0B">
              <w:rPr>
                <w:sz w:val="20"/>
              </w:rPr>
              <w:t>[19]</w:t>
            </w:r>
            <w:r>
              <w:rPr>
                <w:sz w:val="20"/>
              </w:rPr>
              <w:fldChar w:fldCharType="end"/>
            </w:r>
            <w:r>
              <w:rPr>
                <w:sz w:val="20"/>
              </w:rPr>
              <w:t xml:space="preserve"> used by the D</w:t>
            </w:r>
            <w:r w:rsidRPr="00B021A2">
              <w:rPr>
                <w:sz w:val="20"/>
              </w:rPr>
              <w:t xml:space="preserve">evice applications to exchange data with their counterpart applications running in the </w:t>
            </w:r>
            <w:r>
              <w:rPr>
                <w:sz w:val="20"/>
              </w:rPr>
              <w:t>Enabled Profile on the eUICC.</w:t>
            </w:r>
          </w:p>
        </w:tc>
      </w:tr>
      <w:tr w:rsidR="003C1AC8" w:rsidRPr="002A1089" w14:paraId="0E93E74A" w14:textId="77777777" w:rsidTr="00EC4882">
        <w:tc>
          <w:tcPr>
            <w:tcW w:w="1555" w:type="dxa"/>
          </w:tcPr>
          <w:p w14:paraId="641EBBAD" w14:textId="77777777" w:rsidR="003C1AC8" w:rsidRDefault="003C1AC8" w:rsidP="00EC4882">
            <w:pPr>
              <w:spacing w:before="40" w:after="40" w:line="276" w:lineRule="auto"/>
              <w:jc w:val="left"/>
              <w:rPr>
                <w:b/>
                <w:sz w:val="20"/>
              </w:rPr>
            </w:pPr>
            <w:r w:rsidRPr="009F3483">
              <w:rPr>
                <w:b/>
                <w:sz w:val="20"/>
              </w:rPr>
              <w:t>DEV6</w:t>
            </w:r>
          </w:p>
        </w:tc>
        <w:tc>
          <w:tcPr>
            <w:tcW w:w="7461" w:type="dxa"/>
          </w:tcPr>
          <w:p w14:paraId="0A12CECB" w14:textId="0ECD2A51" w:rsidR="003C1AC8" w:rsidRDefault="003C1AC8" w:rsidP="00EC4882">
            <w:pPr>
              <w:spacing w:before="40" w:after="40" w:line="276" w:lineRule="auto"/>
              <w:rPr>
                <w:sz w:val="20"/>
              </w:rPr>
            </w:pPr>
            <w:r>
              <w:rPr>
                <w:sz w:val="20"/>
              </w:rPr>
              <w:t>The implementation of the Remote SIM Provisioning specification in the Device SHALL not impact the potential use of the SIM Lock mechanism defined i</w:t>
            </w:r>
            <w:r w:rsidRPr="00C14206">
              <w:rPr>
                <w:sz w:val="20"/>
              </w:rPr>
              <w:t xml:space="preserve">n </w:t>
            </w:r>
            <w:r w:rsidRPr="00E7768E">
              <w:rPr>
                <w:sz w:val="20"/>
              </w:rPr>
              <w:t>3GPP TS</w:t>
            </w:r>
            <w:r>
              <w:rPr>
                <w:sz w:val="20"/>
              </w:rPr>
              <w:t xml:space="preserve"> </w:t>
            </w:r>
            <w:r w:rsidRPr="00C14206">
              <w:rPr>
                <w:sz w:val="20"/>
              </w:rPr>
              <w:t>22.022</w:t>
            </w:r>
            <w:r>
              <w:rPr>
                <w:sz w:val="20"/>
              </w:rPr>
              <w:t xml:space="preserve"> </w:t>
            </w:r>
            <w:r>
              <w:rPr>
                <w:sz w:val="20"/>
              </w:rPr>
              <w:fldChar w:fldCharType="begin"/>
            </w:r>
            <w:r>
              <w:rPr>
                <w:sz w:val="20"/>
              </w:rPr>
              <w:instrText xml:space="preserve"> REF GPP22022 \h  \* MERGEFORMAT </w:instrText>
            </w:r>
            <w:r>
              <w:rPr>
                <w:sz w:val="20"/>
              </w:rPr>
            </w:r>
            <w:r>
              <w:rPr>
                <w:sz w:val="20"/>
              </w:rPr>
              <w:fldChar w:fldCharType="separate"/>
            </w:r>
            <w:r w:rsidR="00E46B0B" w:rsidRPr="00E46B0B">
              <w:rPr>
                <w:sz w:val="20"/>
              </w:rPr>
              <w:t>[16]</w:t>
            </w:r>
            <w:r>
              <w:rPr>
                <w:sz w:val="20"/>
              </w:rPr>
              <w:fldChar w:fldCharType="end"/>
            </w:r>
            <w:r>
              <w:rPr>
                <w:sz w:val="20"/>
              </w:rPr>
              <w:t>.</w:t>
            </w:r>
            <w:r w:rsidR="00FC7A74" w:rsidDel="00FC7A74">
              <w:rPr>
                <w:sz w:val="20"/>
              </w:rPr>
              <w:t xml:space="preserve"> </w:t>
            </w:r>
          </w:p>
        </w:tc>
      </w:tr>
      <w:tr w:rsidR="003C1AC8" w:rsidRPr="002A1089" w14:paraId="1B2E4800" w14:textId="77777777" w:rsidTr="00EC4882">
        <w:tc>
          <w:tcPr>
            <w:tcW w:w="1555" w:type="dxa"/>
          </w:tcPr>
          <w:p w14:paraId="5B1CB56F" w14:textId="77777777" w:rsidR="003C1AC8" w:rsidRDefault="003C1AC8" w:rsidP="00EC4882">
            <w:pPr>
              <w:spacing w:before="40" w:after="40" w:line="276" w:lineRule="auto"/>
              <w:jc w:val="left"/>
              <w:rPr>
                <w:b/>
                <w:sz w:val="20"/>
              </w:rPr>
            </w:pPr>
            <w:bookmarkStart w:id="459" w:name="DEV7"/>
            <w:r w:rsidRPr="009F3483">
              <w:rPr>
                <w:b/>
                <w:sz w:val="20"/>
              </w:rPr>
              <w:t>DEV7</w:t>
            </w:r>
            <w:bookmarkEnd w:id="459"/>
          </w:p>
        </w:tc>
        <w:tc>
          <w:tcPr>
            <w:tcW w:w="7461" w:type="dxa"/>
          </w:tcPr>
          <w:p w14:paraId="77693BF6" w14:textId="77777777" w:rsidR="003C1AC8" w:rsidRDefault="003C1AC8" w:rsidP="00EC4882">
            <w:pPr>
              <w:spacing w:before="40" w:after="40" w:line="276" w:lineRule="auto"/>
              <w:rPr>
                <w:sz w:val="20"/>
              </w:rPr>
            </w:pPr>
            <w:r>
              <w:rPr>
                <w:sz w:val="20"/>
              </w:rPr>
              <w:t>In the case where the Device supports both the LPA in the Device, and the LPA in the eUICC, the Device SHALL have a mechanism (setting or configuration parameter) that sets which LPA SHALL be used.</w:t>
            </w:r>
          </w:p>
        </w:tc>
      </w:tr>
      <w:tr w:rsidR="003C1AC8" w:rsidRPr="002A1089" w14:paraId="119A81DE" w14:textId="77777777" w:rsidTr="00EC4882">
        <w:tc>
          <w:tcPr>
            <w:tcW w:w="1555" w:type="dxa"/>
          </w:tcPr>
          <w:p w14:paraId="598CF6C0" w14:textId="77777777" w:rsidR="003C1AC8" w:rsidRDefault="003C1AC8" w:rsidP="00EC4882">
            <w:pPr>
              <w:spacing w:before="40" w:after="40" w:line="276" w:lineRule="auto"/>
              <w:jc w:val="left"/>
              <w:rPr>
                <w:b/>
                <w:sz w:val="20"/>
              </w:rPr>
            </w:pPr>
            <w:r w:rsidRPr="009F3483">
              <w:rPr>
                <w:b/>
                <w:sz w:val="20"/>
              </w:rPr>
              <w:t>DEV8</w:t>
            </w:r>
          </w:p>
        </w:tc>
        <w:tc>
          <w:tcPr>
            <w:tcW w:w="7461" w:type="dxa"/>
          </w:tcPr>
          <w:p w14:paraId="0FE2F9EC" w14:textId="12E1C7DB" w:rsidR="003C1AC8" w:rsidRDefault="003C1AC8" w:rsidP="00EC4882">
            <w:pPr>
              <w:spacing w:before="40" w:after="40" w:line="276" w:lineRule="auto"/>
              <w:rPr>
                <w:sz w:val="20"/>
              </w:rPr>
            </w:pPr>
            <w:r>
              <w:rPr>
                <w:sz w:val="20"/>
              </w:rPr>
              <w:t xml:space="preserve">The End User SHALL be able to modify the parameter defined in </w:t>
            </w:r>
            <w:r w:rsidRPr="00EF08C4">
              <w:rPr>
                <w:sz w:val="20"/>
              </w:rPr>
              <w:fldChar w:fldCharType="begin"/>
            </w:r>
            <w:r w:rsidRPr="00FC462C">
              <w:rPr>
                <w:sz w:val="20"/>
              </w:rPr>
              <w:instrText xml:space="preserve"> REF DEV7 \h </w:instrText>
            </w:r>
            <w:r w:rsidRPr="00BC17D5">
              <w:rPr>
                <w:sz w:val="20"/>
              </w:rPr>
              <w:instrText xml:space="preserve"> \* MERGEFORMAT </w:instrText>
            </w:r>
            <w:r w:rsidRPr="00EF08C4">
              <w:rPr>
                <w:sz w:val="20"/>
              </w:rPr>
            </w:r>
            <w:r w:rsidRPr="00EF08C4">
              <w:rPr>
                <w:sz w:val="20"/>
              </w:rPr>
              <w:fldChar w:fldCharType="separate"/>
            </w:r>
            <w:r w:rsidR="00E46B0B" w:rsidRPr="00E46B0B">
              <w:rPr>
                <w:sz w:val="20"/>
              </w:rPr>
              <w:t>DEV7</w:t>
            </w:r>
            <w:r w:rsidRPr="00EF08C4">
              <w:rPr>
                <w:sz w:val="20"/>
              </w:rPr>
              <w:fldChar w:fldCharType="end"/>
            </w:r>
            <w:r>
              <w:rPr>
                <w:sz w:val="20"/>
              </w:rPr>
              <w:t>.</w:t>
            </w:r>
          </w:p>
        </w:tc>
      </w:tr>
      <w:tr w:rsidR="003C1AC8" w:rsidRPr="002A1089" w14:paraId="4E43DEF8" w14:textId="77777777" w:rsidTr="00EC4882">
        <w:tc>
          <w:tcPr>
            <w:tcW w:w="1555" w:type="dxa"/>
          </w:tcPr>
          <w:p w14:paraId="6F74DECA" w14:textId="77777777" w:rsidR="003C1AC8" w:rsidRDefault="003C1AC8" w:rsidP="00EC4882">
            <w:pPr>
              <w:spacing w:before="40" w:after="40" w:line="276" w:lineRule="auto"/>
              <w:jc w:val="left"/>
              <w:rPr>
                <w:b/>
                <w:sz w:val="20"/>
              </w:rPr>
            </w:pPr>
            <w:r w:rsidRPr="009F3483">
              <w:rPr>
                <w:b/>
                <w:sz w:val="20"/>
              </w:rPr>
              <w:t>DEV9</w:t>
            </w:r>
          </w:p>
        </w:tc>
        <w:tc>
          <w:tcPr>
            <w:tcW w:w="7461" w:type="dxa"/>
          </w:tcPr>
          <w:p w14:paraId="7193CD9C" w14:textId="02D14078" w:rsidR="003C1AC8" w:rsidRDefault="003C1AC8" w:rsidP="00EC4882">
            <w:pPr>
              <w:spacing w:before="40" w:after="40" w:line="276" w:lineRule="auto"/>
              <w:rPr>
                <w:sz w:val="20"/>
              </w:rPr>
            </w:pPr>
            <w:r>
              <w:rPr>
                <w:sz w:val="20"/>
              </w:rPr>
              <w:t>A Device that supports an eUICC without an LPA in the eUICC, SHALL provide LPA functions.</w:t>
            </w:r>
          </w:p>
        </w:tc>
      </w:tr>
      <w:tr w:rsidR="003C1AC8" w:rsidRPr="002A1089" w14:paraId="41E334A7" w14:textId="77777777" w:rsidTr="00EC4882">
        <w:tc>
          <w:tcPr>
            <w:tcW w:w="1555" w:type="dxa"/>
          </w:tcPr>
          <w:p w14:paraId="1CCDAF55" w14:textId="77777777" w:rsidR="003C1AC8" w:rsidRDefault="003C1AC8" w:rsidP="00EC4882">
            <w:pPr>
              <w:spacing w:before="40" w:after="40" w:line="276" w:lineRule="auto"/>
              <w:jc w:val="left"/>
              <w:rPr>
                <w:b/>
                <w:sz w:val="20"/>
              </w:rPr>
            </w:pPr>
            <w:r w:rsidRPr="009F3483">
              <w:rPr>
                <w:b/>
                <w:sz w:val="20"/>
              </w:rPr>
              <w:t>DEV10</w:t>
            </w:r>
          </w:p>
        </w:tc>
        <w:tc>
          <w:tcPr>
            <w:tcW w:w="7461" w:type="dxa"/>
          </w:tcPr>
          <w:p w14:paraId="19CBFE30" w14:textId="30A2DEF6" w:rsidR="003C1AC8" w:rsidRDefault="003C1AC8" w:rsidP="00EC4882">
            <w:pPr>
              <w:spacing w:before="40" w:after="40" w:line="276" w:lineRule="auto"/>
              <w:rPr>
                <w:sz w:val="20"/>
              </w:rPr>
            </w:pPr>
            <w:r>
              <w:rPr>
                <w:sz w:val="20"/>
              </w:rPr>
              <w:t>A Device that supports only an eUICC with an LPA in the eUICC, MAY provide LPA functions.</w:t>
            </w:r>
          </w:p>
        </w:tc>
      </w:tr>
      <w:tr w:rsidR="003C1AC8" w:rsidRPr="002A1089" w14:paraId="1CC29C88" w14:textId="77777777" w:rsidTr="00EC4882">
        <w:tc>
          <w:tcPr>
            <w:tcW w:w="1555" w:type="dxa"/>
          </w:tcPr>
          <w:p w14:paraId="4467D3DE" w14:textId="77777777" w:rsidR="003C1AC8" w:rsidRPr="009F3483" w:rsidRDefault="003C1AC8" w:rsidP="00EC4882">
            <w:pPr>
              <w:spacing w:before="40" w:after="40" w:line="276" w:lineRule="auto"/>
              <w:jc w:val="left"/>
              <w:rPr>
                <w:b/>
                <w:sz w:val="20"/>
              </w:rPr>
            </w:pPr>
            <w:r>
              <w:rPr>
                <w:b/>
                <w:sz w:val="20"/>
              </w:rPr>
              <w:t>DEV11</w:t>
            </w:r>
          </w:p>
        </w:tc>
        <w:tc>
          <w:tcPr>
            <w:tcW w:w="7461" w:type="dxa"/>
          </w:tcPr>
          <w:p w14:paraId="5E37C663" w14:textId="77777777" w:rsidR="003C1AC8" w:rsidRDefault="003C1AC8" w:rsidP="00EC4882">
            <w:pPr>
              <w:spacing w:before="40" w:after="40" w:line="276" w:lineRule="auto"/>
              <w:rPr>
                <w:sz w:val="20"/>
              </w:rPr>
            </w:pPr>
            <w:r>
              <w:rPr>
                <w:sz w:val="20"/>
              </w:rPr>
              <w:t>If the Device supports Device Test Modes, the Device SHALL support eUICC Test Memory Reset. eUICC Test Memory Reset can only be requested by the End User when the Device is in Device Test Mode.</w:t>
            </w:r>
          </w:p>
        </w:tc>
      </w:tr>
      <w:tr w:rsidR="003C1AC8" w:rsidRPr="002A1089" w14:paraId="68C6B89A" w14:textId="77777777" w:rsidTr="00EC4882">
        <w:tc>
          <w:tcPr>
            <w:tcW w:w="1555" w:type="dxa"/>
          </w:tcPr>
          <w:p w14:paraId="70FBDBB4" w14:textId="77777777" w:rsidR="003C1AC8" w:rsidRDefault="003C1AC8" w:rsidP="00EC4882">
            <w:pPr>
              <w:spacing w:before="40" w:after="40" w:line="276" w:lineRule="auto"/>
              <w:jc w:val="left"/>
              <w:rPr>
                <w:b/>
                <w:sz w:val="20"/>
              </w:rPr>
            </w:pPr>
            <w:bookmarkStart w:id="460" w:name="DEV12"/>
            <w:r>
              <w:rPr>
                <w:b/>
                <w:sz w:val="20"/>
              </w:rPr>
              <w:t>DEV12</w:t>
            </w:r>
            <w:bookmarkEnd w:id="460"/>
          </w:p>
        </w:tc>
        <w:tc>
          <w:tcPr>
            <w:tcW w:w="7461" w:type="dxa"/>
          </w:tcPr>
          <w:p w14:paraId="0928817A" w14:textId="77777777" w:rsidR="003C1AC8" w:rsidRPr="00B64A0C" w:rsidRDefault="003C1AC8" w:rsidP="00EC4882">
            <w:pPr>
              <w:spacing w:before="40" w:after="40" w:line="276" w:lineRule="auto"/>
              <w:rPr>
                <w:sz w:val="20"/>
              </w:rPr>
            </w:pPr>
            <w:r w:rsidRPr="00B64A0C">
              <w:rPr>
                <w:sz w:val="20"/>
              </w:rPr>
              <w:t>Where technically feasible, the Device SHALL implement a mechanism allowing the End User to protect the access to the Device and its Profile Management Operations with personal data. Implementation is OEM specific.</w:t>
            </w:r>
          </w:p>
          <w:p w14:paraId="71FBED2C" w14:textId="6C59826B" w:rsidR="003C1AC8" w:rsidRDefault="0016146F" w:rsidP="00EC4882">
            <w:pPr>
              <w:spacing w:before="40" w:after="40" w:line="276" w:lineRule="auto"/>
              <w:rPr>
                <w:sz w:val="20"/>
              </w:rPr>
            </w:pPr>
            <w:r>
              <w:rPr>
                <w:sz w:val="20"/>
              </w:rPr>
              <w:t>NOTE</w:t>
            </w:r>
            <w:r w:rsidR="003C1AC8" w:rsidRPr="00B64A0C">
              <w:rPr>
                <w:sz w:val="20"/>
              </w:rPr>
              <w:t xml:space="preserve">: </w:t>
            </w:r>
            <w:r w:rsidR="003C1AC8">
              <w:rPr>
                <w:sz w:val="20"/>
              </w:rPr>
              <w:t>T</w:t>
            </w:r>
            <w:r w:rsidR="003C1AC8" w:rsidRPr="00B64A0C">
              <w:rPr>
                <w:sz w:val="20"/>
              </w:rPr>
              <w:t xml:space="preserve">his can be achieved by the implementation of a Device PIN lock, fingerprint, password, facial recognition (etc.) </w:t>
            </w:r>
          </w:p>
        </w:tc>
      </w:tr>
      <w:tr w:rsidR="003C1AC8" w:rsidRPr="002A1089" w14:paraId="70A130D2" w14:textId="77777777" w:rsidTr="00EC4882">
        <w:tc>
          <w:tcPr>
            <w:tcW w:w="1555" w:type="dxa"/>
          </w:tcPr>
          <w:p w14:paraId="2AA4E375" w14:textId="77777777" w:rsidR="003C1AC8" w:rsidRDefault="003C1AC8" w:rsidP="00EC4882">
            <w:pPr>
              <w:spacing w:before="40" w:after="40" w:line="276" w:lineRule="auto"/>
              <w:jc w:val="left"/>
              <w:rPr>
                <w:b/>
                <w:sz w:val="20"/>
              </w:rPr>
            </w:pPr>
            <w:r>
              <w:rPr>
                <w:b/>
                <w:sz w:val="20"/>
              </w:rPr>
              <w:t>DEV13</w:t>
            </w:r>
          </w:p>
        </w:tc>
        <w:tc>
          <w:tcPr>
            <w:tcW w:w="7461" w:type="dxa"/>
          </w:tcPr>
          <w:p w14:paraId="12B6CE7B" w14:textId="185F626A" w:rsidR="003C1AC8" w:rsidRDefault="003C1AC8" w:rsidP="00EC4882">
            <w:pPr>
              <w:spacing w:before="40" w:after="40" w:line="276" w:lineRule="auto"/>
              <w:rPr>
                <w:sz w:val="20"/>
              </w:rPr>
            </w:pPr>
            <w:r w:rsidRPr="001F7FE9">
              <w:rPr>
                <w:sz w:val="20"/>
              </w:rPr>
              <w:t>The End User SHOULD be able to enable/disable the mechanism described in</w:t>
            </w:r>
            <w:r>
              <w:rPr>
                <w:sz w:val="20"/>
              </w:rPr>
              <w:t xml:space="preserve"> </w:t>
            </w:r>
            <w:r w:rsidRPr="001B253B">
              <w:rPr>
                <w:sz w:val="20"/>
              </w:rPr>
              <w:fldChar w:fldCharType="begin"/>
            </w:r>
            <w:r w:rsidRPr="00B64810">
              <w:rPr>
                <w:sz w:val="20"/>
              </w:rPr>
              <w:instrText xml:space="preserve"> REF DEV12 \h </w:instrText>
            </w:r>
            <w:r w:rsidRPr="00BF31FA">
              <w:rPr>
                <w:sz w:val="20"/>
              </w:rPr>
              <w:instrText xml:space="preserve"> \* MERGEFORMAT </w:instrText>
            </w:r>
            <w:r w:rsidRPr="001B253B">
              <w:rPr>
                <w:sz w:val="20"/>
              </w:rPr>
            </w:r>
            <w:r w:rsidRPr="001B253B">
              <w:rPr>
                <w:sz w:val="20"/>
              </w:rPr>
              <w:fldChar w:fldCharType="separate"/>
            </w:r>
            <w:r w:rsidR="00E46B0B" w:rsidRPr="00E46B0B">
              <w:rPr>
                <w:sz w:val="20"/>
              </w:rPr>
              <w:t>DEV12</w:t>
            </w:r>
            <w:r w:rsidRPr="001B253B">
              <w:rPr>
                <w:sz w:val="20"/>
              </w:rPr>
              <w:fldChar w:fldCharType="end"/>
            </w:r>
            <w:r w:rsidRPr="00456795">
              <w:rPr>
                <w:sz w:val="20"/>
              </w:rPr>
              <w:t>. Implementation is OEM specific.</w:t>
            </w:r>
          </w:p>
          <w:p w14:paraId="0A1C0965" w14:textId="15356176" w:rsidR="003C1AC8" w:rsidRDefault="0016146F" w:rsidP="00EC4882">
            <w:pPr>
              <w:spacing w:before="40" w:after="40" w:line="276" w:lineRule="auto"/>
              <w:rPr>
                <w:sz w:val="20"/>
              </w:rPr>
            </w:pPr>
            <w:r>
              <w:rPr>
                <w:sz w:val="20"/>
              </w:rPr>
              <w:t>NOTE</w:t>
            </w:r>
            <w:r w:rsidR="003C1AC8">
              <w:rPr>
                <w:sz w:val="20"/>
              </w:rPr>
              <w:t xml:space="preserve">: The mechanism described in </w:t>
            </w:r>
            <w:r w:rsidR="003C1AC8" w:rsidRPr="001B253B">
              <w:rPr>
                <w:sz w:val="20"/>
              </w:rPr>
              <w:fldChar w:fldCharType="begin"/>
            </w:r>
            <w:r w:rsidR="003C1AC8" w:rsidRPr="00B64810">
              <w:rPr>
                <w:sz w:val="20"/>
              </w:rPr>
              <w:instrText xml:space="preserve"> REF DEV12 \h </w:instrText>
            </w:r>
            <w:r w:rsidR="003C1AC8" w:rsidRPr="00BF31FA">
              <w:rPr>
                <w:sz w:val="20"/>
              </w:rPr>
              <w:instrText xml:space="preserve"> \* MERGEFORMAT </w:instrText>
            </w:r>
            <w:r w:rsidR="003C1AC8" w:rsidRPr="001B253B">
              <w:rPr>
                <w:sz w:val="20"/>
              </w:rPr>
            </w:r>
            <w:r w:rsidR="003C1AC8" w:rsidRPr="001B253B">
              <w:rPr>
                <w:sz w:val="20"/>
              </w:rPr>
              <w:fldChar w:fldCharType="separate"/>
            </w:r>
            <w:r w:rsidR="00E46B0B" w:rsidRPr="00E46B0B">
              <w:rPr>
                <w:sz w:val="20"/>
              </w:rPr>
              <w:t>DEV12</w:t>
            </w:r>
            <w:r w:rsidR="003C1AC8" w:rsidRPr="001B253B">
              <w:rPr>
                <w:sz w:val="20"/>
              </w:rPr>
              <w:fldChar w:fldCharType="end"/>
            </w:r>
            <w:r w:rsidR="003C1AC8">
              <w:rPr>
                <w:sz w:val="20"/>
              </w:rPr>
              <w:t xml:space="preserve"> should be enabled by default.</w:t>
            </w:r>
          </w:p>
        </w:tc>
      </w:tr>
      <w:tr w:rsidR="003C1AC8" w:rsidRPr="002A1089" w14:paraId="52C2FDFD" w14:textId="77777777" w:rsidTr="00EC4882">
        <w:tc>
          <w:tcPr>
            <w:tcW w:w="1555" w:type="dxa"/>
          </w:tcPr>
          <w:p w14:paraId="72DACCEA" w14:textId="77777777" w:rsidR="003C1AC8" w:rsidRDefault="003C1AC8" w:rsidP="00EC4882">
            <w:pPr>
              <w:spacing w:before="40" w:after="40" w:line="276" w:lineRule="auto"/>
              <w:jc w:val="left"/>
              <w:rPr>
                <w:b/>
                <w:sz w:val="20"/>
              </w:rPr>
            </w:pPr>
            <w:r>
              <w:rPr>
                <w:b/>
                <w:sz w:val="20"/>
              </w:rPr>
              <w:t>DEV14</w:t>
            </w:r>
          </w:p>
        </w:tc>
        <w:tc>
          <w:tcPr>
            <w:tcW w:w="7461" w:type="dxa"/>
          </w:tcPr>
          <w:p w14:paraId="4EF42B1D" w14:textId="1E878EA0" w:rsidR="003C1AC8" w:rsidRDefault="003C1AC8" w:rsidP="00EC4882">
            <w:pPr>
              <w:spacing w:before="40" w:after="40" w:line="276" w:lineRule="auto"/>
              <w:rPr>
                <w:sz w:val="20"/>
              </w:rPr>
            </w:pPr>
            <w:r w:rsidRPr="00AD54BF">
              <w:rPr>
                <w:sz w:val="20"/>
              </w:rPr>
              <w:t xml:space="preserve">With respect to </w:t>
            </w:r>
            <w:r w:rsidRPr="006E0C05">
              <w:rPr>
                <w:sz w:val="20"/>
              </w:rPr>
              <w:fldChar w:fldCharType="begin"/>
            </w:r>
            <w:r w:rsidRPr="00956F42">
              <w:rPr>
                <w:sz w:val="20"/>
              </w:rPr>
              <w:instrText xml:space="preserve"> REF LPA41 \h </w:instrText>
            </w:r>
            <w:r w:rsidRPr="006E0C05">
              <w:rPr>
                <w:sz w:val="20"/>
              </w:rPr>
              <w:instrText xml:space="preserve"> \* MERGEFORMAT </w:instrText>
            </w:r>
            <w:r w:rsidRPr="006E0C05">
              <w:rPr>
                <w:sz w:val="20"/>
              </w:rPr>
            </w:r>
            <w:r w:rsidRPr="006E0C05">
              <w:rPr>
                <w:sz w:val="20"/>
              </w:rPr>
              <w:fldChar w:fldCharType="separate"/>
            </w:r>
            <w:r w:rsidR="00E46B0B" w:rsidRPr="00E46B0B">
              <w:rPr>
                <w:sz w:val="20"/>
              </w:rPr>
              <w:t>LPA41</w:t>
            </w:r>
            <w:r w:rsidRPr="006E0C05">
              <w:rPr>
                <w:sz w:val="20"/>
              </w:rPr>
              <w:fldChar w:fldCharType="end"/>
            </w:r>
            <w:r w:rsidRPr="00AD54BF">
              <w:rPr>
                <w:sz w:val="20"/>
              </w:rPr>
              <w:t xml:space="preserve">, </w:t>
            </w:r>
            <w:r>
              <w:rPr>
                <w:sz w:val="20"/>
              </w:rPr>
              <w:t xml:space="preserve">a Device containing </w:t>
            </w:r>
            <w:r w:rsidRPr="00AD54BF">
              <w:rPr>
                <w:sz w:val="20"/>
              </w:rPr>
              <w:t>an</w:t>
            </w:r>
            <w:r>
              <w:rPr>
                <w:sz w:val="20"/>
              </w:rPr>
              <w:t>y</w:t>
            </w:r>
            <w:r w:rsidRPr="00AD54BF">
              <w:rPr>
                <w:sz w:val="20"/>
              </w:rPr>
              <w:t xml:space="preserve"> additional feature that affects the status of Operational Profiles </w:t>
            </w:r>
            <w:r>
              <w:rPr>
                <w:sz w:val="20"/>
              </w:rPr>
              <w:t>SHOULD</w:t>
            </w:r>
            <w:r w:rsidRPr="00AD54BF">
              <w:rPr>
                <w:sz w:val="20"/>
              </w:rPr>
              <w:t xml:space="preserve"> enforce the Confirmation Level of the equivalent Local Profile Management Operations defined in this specification. </w:t>
            </w:r>
            <w:r>
              <w:rPr>
                <w:sz w:val="20"/>
              </w:rPr>
              <w:t>The mechanism and process of the Confirmation Level is</w:t>
            </w:r>
            <w:r w:rsidRPr="00AD54BF">
              <w:rPr>
                <w:sz w:val="20"/>
              </w:rPr>
              <w:t xml:space="preserve"> </w:t>
            </w:r>
            <w:r>
              <w:rPr>
                <w:sz w:val="20"/>
              </w:rPr>
              <w:t>implementation specific</w:t>
            </w:r>
            <w:r w:rsidRPr="00AD54BF">
              <w:rPr>
                <w:sz w:val="20"/>
              </w:rPr>
              <w:t>.</w:t>
            </w:r>
            <w:r>
              <w:rPr>
                <w:sz w:val="20"/>
              </w:rPr>
              <w:t xml:space="preserve"> The End User SHOULD be able to revoke/unset a cached Confirmation previously given, if any.</w:t>
            </w:r>
          </w:p>
          <w:p w14:paraId="0826C5FD" w14:textId="77777777" w:rsidR="003C1AC8" w:rsidRDefault="003C1AC8" w:rsidP="00EC4882">
            <w:pPr>
              <w:spacing w:before="40" w:after="40" w:line="276" w:lineRule="auto"/>
              <w:rPr>
                <w:sz w:val="20"/>
              </w:rPr>
            </w:pPr>
          </w:p>
          <w:p w14:paraId="52863534" w14:textId="77777777" w:rsidR="003C1AC8" w:rsidRDefault="003C1AC8" w:rsidP="00EC4882">
            <w:pPr>
              <w:spacing w:before="40" w:after="40" w:line="276" w:lineRule="auto"/>
              <w:rPr>
                <w:sz w:val="20"/>
              </w:rPr>
            </w:pPr>
            <w:r w:rsidRPr="00E713F5">
              <w:rPr>
                <w:sz w:val="20"/>
              </w:rPr>
              <w:t xml:space="preserve">NOTE: In case the LPA or a </w:t>
            </w:r>
            <w:r>
              <w:rPr>
                <w:sz w:val="20"/>
              </w:rPr>
              <w:t>D</w:t>
            </w:r>
            <w:r w:rsidRPr="00E713F5">
              <w:rPr>
                <w:sz w:val="20"/>
              </w:rPr>
              <w:t xml:space="preserve">evice application performs automatic </w:t>
            </w:r>
            <w:r>
              <w:rPr>
                <w:sz w:val="20"/>
              </w:rPr>
              <w:t>P</w:t>
            </w:r>
            <w:r w:rsidRPr="00E713F5">
              <w:rPr>
                <w:sz w:val="20"/>
              </w:rPr>
              <w:t xml:space="preserve">rofile management, the </w:t>
            </w:r>
            <w:r>
              <w:rPr>
                <w:sz w:val="20"/>
              </w:rPr>
              <w:t>D</w:t>
            </w:r>
            <w:r w:rsidRPr="00E713F5">
              <w:rPr>
                <w:sz w:val="20"/>
              </w:rPr>
              <w:t xml:space="preserve">evice or the application </w:t>
            </w:r>
            <w:r>
              <w:rPr>
                <w:sz w:val="20"/>
              </w:rPr>
              <w:t>must ensure that the End User</w:t>
            </w:r>
            <w:r w:rsidRPr="00E713F5">
              <w:rPr>
                <w:sz w:val="20"/>
              </w:rPr>
              <w:t xml:space="preserve"> has been made fully aware of the conditions under which the service operates.</w:t>
            </w:r>
            <w:r>
              <w:rPr>
                <w:sz w:val="20"/>
              </w:rPr>
              <w:t xml:space="preserve"> </w:t>
            </w:r>
          </w:p>
          <w:p w14:paraId="01B3F1DF" w14:textId="77777777" w:rsidR="003C1AC8" w:rsidRDefault="003C1AC8" w:rsidP="00EC4882">
            <w:pPr>
              <w:spacing w:before="40" w:after="40" w:line="276" w:lineRule="auto"/>
              <w:rPr>
                <w:sz w:val="20"/>
              </w:rPr>
            </w:pPr>
          </w:p>
          <w:p w14:paraId="6F52B3A7" w14:textId="77777777" w:rsidR="003C1AC8" w:rsidRPr="001F7FE9" w:rsidRDefault="003C1AC8" w:rsidP="00EC4882">
            <w:pPr>
              <w:spacing w:before="40" w:after="40" w:line="276" w:lineRule="auto"/>
              <w:rPr>
                <w:sz w:val="20"/>
              </w:rPr>
            </w:pPr>
            <w:r>
              <w:rPr>
                <w:sz w:val="20"/>
              </w:rPr>
              <w:t xml:space="preserve">NOTE: The Device </w:t>
            </w:r>
            <w:r w:rsidRPr="00A325CA">
              <w:rPr>
                <w:sz w:val="20"/>
              </w:rPr>
              <w:t>protect</w:t>
            </w:r>
            <w:r>
              <w:rPr>
                <w:sz w:val="20"/>
              </w:rPr>
              <w:t>s</w:t>
            </w:r>
            <w:r w:rsidRPr="00A325CA">
              <w:rPr>
                <w:sz w:val="20"/>
              </w:rPr>
              <w:t xml:space="preserve"> against abuse or malevolence of management of profiles as compared to the specified LPA functionalities.</w:t>
            </w:r>
          </w:p>
        </w:tc>
      </w:tr>
    </w:tbl>
    <w:p w14:paraId="1D96A81B" w14:textId="77777777" w:rsidR="003C1AC8" w:rsidRPr="001930B5" w:rsidRDefault="003C1AC8" w:rsidP="003C1AC8">
      <w:pPr>
        <w:pStyle w:val="TableCaption"/>
      </w:pPr>
      <w:r>
        <w:t>: Device Requirements</w:t>
      </w:r>
    </w:p>
    <w:p w14:paraId="37BBDB71" w14:textId="77777777" w:rsidR="003C1AC8" w:rsidRDefault="003C1AC8" w:rsidP="003C1AC8">
      <w:pPr>
        <w:pStyle w:val="Heading3"/>
        <w:spacing w:before="120"/>
      </w:pPr>
      <w:bookmarkStart w:id="461" w:name="_Toc472934684"/>
      <w:bookmarkStart w:id="462" w:name="_Toc178140637"/>
      <w:bookmarkStart w:id="463" w:name="_Toc435053991"/>
      <w:r>
        <w:t>Device Capability Requirements</w:t>
      </w:r>
      <w:bookmarkEnd w:id="461"/>
      <w:bookmarkEnd w:id="462"/>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44E46E92"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3CDE4A67"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36D92EC8"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Description</w:t>
            </w:r>
          </w:p>
        </w:tc>
      </w:tr>
      <w:tr w:rsidR="003C1AC8" w:rsidRPr="00256FE3" w14:paraId="38CFB7ED" w14:textId="77777777" w:rsidTr="00EC4882">
        <w:tc>
          <w:tcPr>
            <w:tcW w:w="1555" w:type="dxa"/>
            <w:tcBorders>
              <w:top w:val="single" w:sz="4" w:space="0" w:color="auto"/>
              <w:left w:val="single" w:sz="4" w:space="0" w:color="auto"/>
              <w:bottom w:val="single" w:sz="4" w:space="0" w:color="auto"/>
              <w:right w:val="single" w:sz="4" w:space="0" w:color="auto"/>
            </w:tcBorders>
          </w:tcPr>
          <w:p w14:paraId="0A72AE8F" w14:textId="77777777" w:rsidR="003C1AC8" w:rsidRPr="009F3483" w:rsidRDefault="003C1AC8" w:rsidP="00EC4882">
            <w:pPr>
              <w:spacing w:before="40" w:after="40" w:line="276" w:lineRule="auto"/>
              <w:rPr>
                <w:b/>
                <w:sz w:val="20"/>
              </w:rPr>
            </w:pPr>
            <w:r w:rsidRPr="009F3483">
              <w:rPr>
                <w:rFonts w:eastAsia="MS Mincho"/>
                <w:b/>
                <w:sz w:val="20"/>
                <w:lang w:eastAsia="ja-JP"/>
              </w:rPr>
              <w:t>DEVCAP1</w:t>
            </w:r>
          </w:p>
        </w:tc>
        <w:tc>
          <w:tcPr>
            <w:tcW w:w="7461" w:type="dxa"/>
            <w:tcBorders>
              <w:top w:val="single" w:sz="4" w:space="0" w:color="auto"/>
              <w:left w:val="single" w:sz="4" w:space="0" w:color="auto"/>
              <w:bottom w:val="single" w:sz="4" w:space="0" w:color="auto"/>
              <w:right w:val="single" w:sz="4" w:space="0" w:color="auto"/>
            </w:tcBorders>
          </w:tcPr>
          <w:p w14:paraId="6C9F5D6B" w14:textId="77777777" w:rsidR="003C1AC8" w:rsidRPr="0094204D" w:rsidRDefault="003C1AC8" w:rsidP="00EC4882">
            <w:pPr>
              <w:spacing w:before="40" w:after="40" w:line="276" w:lineRule="auto"/>
              <w:rPr>
                <w:sz w:val="20"/>
              </w:rPr>
            </w:pPr>
            <w:r>
              <w:rPr>
                <w:rFonts w:eastAsia="MS Mincho" w:hint="eastAsia"/>
                <w:sz w:val="20"/>
                <w:lang w:eastAsia="ja-JP"/>
              </w:rPr>
              <w:t xml:space="preserve">There </w:t>
            </w:r>
            <w:r>
              <w:rPr>
                <w:rFonts w:eastAsia="MS Mincho"/>
                <w:sz w:val="20"/>
                <w:lang w:eastAsia="ja-JP"/>
              </w:rPr>
              <w:t>SHALL</w:t>
            </w:r>
            <w:r>
              <w:rPr>
                <w:rFonts w:eastAsia="MS Mincho" w:hint="eastAsia"/>
                <w:sz w:val="20"/>
                <w:lang w:eastAsia="ja-JP"/>
              </w:rPr>
              <w:t xml:space="preserve"> be </w:t>
            </w:r>
            <w:r>
              <w:rPr>
                <w:rFonts w:eastAsia="MS Mincho"/>
                <w:sz w:val="20"/>
                <w:lang w:eastAsia="ja-JP"/>
              </w:rPr>
              <w:t xml:space="preserve">a </w:t>
            </w:r>
            <w:r>
              <w:rPr>
                <w:rFonts w:eastAsia="MS Mincho" w:hint="eastAsia"/>
                <w:sz w:val="20"/>
                <w:lang w:eastAsia="ja-JP"/>
              </w:rPr>
              <w:t xml:space="preserve">mechanism </w:t>
            </w:r>
            <w:r>
              <w:rPr>
                <w:rFonts w:eastAsia="MS Mincho"/>
                <w:sz w:val="20"/>
                <w:lang w:eastAsia="ja-JP"/>
              </w:rPr>
              <w:t>that is able to</w:t>
            </w:r>
            <w:r>
              <w:rPr>
                <w:rFonts w:eastAsia="MS Mincho" w:hint="eastAsia"/>
                <w:sz w:val="20"/>
                <w:lang w:eastAsia="ja-JP"/>
              </w:rPr>
              <w:t xml:space="preserve"> </w:t>
            </w:r>
            <w:r>
              <w:rPr>
                <w:rFonts w:eastAsia="MS Mincho"/>
                <w:sz w:val="20"/>
                <w:lang w:eastAsia="ja-JP"/>
              </w:rPr>
              <w:t>provide</w:t>
            </w:r>
            <w:r>
              <w:rPr>
                <w:rFonts w:eastAsia="MS Mincho" w:hint="eastAsia"/>
                <w:sz w:val="20"/>
                <w:lang w:eastAsia="ja-JP"/>
              </w:rPr>
              <w:t xml:space="preserve"> the </w:t>
            </w:r>
            <w:r>
              <w:rPr>
                <w:rFonts w:eastAsia="MS Mincho"/>
                <w:sz w:val="20"/>
                <w:lang w:eastAsia="ja-JP"/>
              </w:rPr>
              <w:t>D</w:t>
            </w:r>
            <w:r>
              <w:rPr>
                <w:rFonts w:eastAsia="MS Mincho" w:hint="eastAsia"/>
                <w:sz w:val="20"/>
                <w:lang w:eastAsia="ja-JP"/>
              </w:rPr>
              <w:t xml:space="preserve">evice </w:t>
            </w:r>
            <w:r>
              <w:rPr>
                <w:rFonts w:eastAsia="MS Mincho"/>
                <w:sz w:val="20"/>
                <w:lang w:eastAsia="ja-JP"/>
              </w:rPr>
              <w:t>capabilities</w:t>
            </w:r>
            <w:r>
              <w:rPr>
                <w:rFonts w:eastAsia="MS Mincho" w:hint="eastAsia"/>
                <w:sz w:val="20"/>
                <w:lang w:eastAsia="ja-JP"/>
              </w:rPr>
              <w:t xml:space="preserve"> to the SM-DP+.</w:t>
            </w:r>
          </w:p>
        </w:tc>
      </w:tr>
    </w:tbl>
    <w:p w14:paraId="13CFC1DD" w14:textId="77777777" w:rsidR="003C1AC8" w:rsidRPr="00DC59F5" w:rsidRDefault="003C1AC8" w:rsidP="003C1AC8">
      <w:pPr>
        <w:pStyle w:val="TableCaption"/>
        <w:rPr>
          <w:lang w:eastAsia="en-US"/>
        </w:rPr>
      </w:pPr>
      <w:r>
        <w:t>: Device Capability Requirements</w:t>
      </w:r>
    </w:p>
    <w:p w14:paraId="244CE8B2" w14:textId="77777777" w:rsidR="003C1AC8" w:rsidRDefault="003C1AC8" w:rsidP="003C1AC8">
      <w:pPr>
        <w:pStyle w:val="Heading3"/>
      </w:pPr>
      <w:bookmarkStart w:id="464" w:name="_Toc178140638"/>
      <w:bookmarkStart w:id="465" w:name="_Toc472934685"/>
      <w:r>
        <w:t>Device with Integrated eUICC</w:t>
      </w:r>
      <w:bookmarkEnd w:id="464"/>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09C9DCFD"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3587AAFD"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30B779D6"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Description</w:t>
            </w:r>
          </w:p>
        </w:tc>
      </w:tr>
      <w:tr w:rsidR="003C1AC8" w:rsidRPr="00256FE3" w14:paraId="3712FCC7" w14:textId="77777777" w:rsidTr="00EC4882">
        <w:tc>
          <w:tcPr>
            <w:tcW w:w="1555" w:type="dxa"/>
            <w:tcBorders>
              <w:top w:val="single" w:sz="4" w:space="0" w:color="auto"/>
              <w:left w:val="single" w:sz="4" w:space="0" w:color="auto"/>
              <w:bottom w:val="single" w:sz="4" w:space="0" w:color="auto"/>
              <w:right w:val="single" w:sz="4" w:space="0" w:color="auto"/>
            </w:tcBorders>
          </w:tcPr>
          <w:p w14:paraId="202F8C03" w14:textId="77777777" w:rsidR="003C1AC8" w:rsidRPr="009F3483" w:rsidRDefault="003C1AC8" w:rsidP="00EC4882">
            <w:pPr>
              <w:spacing w:before="40" w:after="40" w:line="276" w:lineRule="auto"/>
              <w:jc w:val="left"/>
              <w:rPr>
                <w:b/>
                <w:sz w:val="20"/>
              </w:rPr>
            </w:pPr>
            <w:bookmarkStart w:id="466" w:name="die1"/>
            <w:r>
              <w:rPr>
                <w:b/>
                <w:sz w:val="20"/>
              </w:rPr>
              <w:t>DIE1</w:t>
            </w:r>
            <w:bookmarkEnd w:id="466"/>
          </w:p>
        </w:tc>
        <w:tc>
          <w:tcPr>
            <w:tcW w:w="7461" w:type="dxa"/>
            <w:tcBorders>
              <w:top w:val="single" w:sz="4" w:space="0" w:color="auto"/>
              <w:left w:val="single" w:sz="4" w:space="0" w:color="auto"/>
              <w:bottom w:val="single" w:sz="4" w:space="0" w:color="auto"/>
              <w:right w:val="single" w:sz="4" w:space="0" w:color="auto"/>
            </w:tcBorders>
          </w:tcPr>
          <w:p w14:paraId="5B1B081C" w14:textId="55D9602D" w:rsidR="003C1AC8" w:rsidRPr="00BF31FA" w:rsidRDefault="003C1AC8" w:rsidP="00EC4882">
            <w:pPr>
              <w:spacing w:before="40" w:after="40" w:line="276" w:lineRule="auto"/>
              <w:rPr>
                <w:rFonts w:eastAsia="MS Mincho"/>
                <w:sz w:val="20"/>
                <w:lang w:eastAsia="ja-JP"/>
              </w:rPr>
            </w:pPr>
            <w:r w:rsidRPr="00BF31FA">
              <w:rPr>
                <w:rFonts w:eastAsia="MS Mincho"/>
                <w:sz w:val="20"/>
                <w:lang w:eastAsia="ja-JP"/>
              </w:rPr>
              <w:t>Access to any Remote Memory used by the TRE to store software and data SHALL be protected against attacks on availability (e.g. Denial of Service, memory corruption, tampering) by other Device components.</w:t>
            </w:r>
          </w:p>
        </w:tc>
      </w:tr>
      <w:tr w:rsidR="003C1AC8" w:rsidRPr="00256FE3" w14:paraId="7C87FF87" w14:textId="77777777" w:rsidTr="00EC4882">
        <w:tc>
          <w:tcPr>
            <w:tcW w:w="1555" w:type="dxa"/>
            <w:tcBorders>
              <w:top w:val="single" w:sz="4" w:space="0" w:color="auto"/>
              <w:left w:val="single" w:sz="4" w:space="0" w:color="auto"/>
              <w:bottom w:val="single" w:sz="4" w:space="0" w:color="auto"/>
              <w:right w:val="single" w:sz="4" w:space="0" w:color="auto"/>
            </w:tcBorders>
          </w:tcPr>
          <w:p w14:paraId="6E7839A1" w14:textId="77777777" w:rsidR="003C1AC8" w:rsidRPr="009F3483" w:rsidRDefault="003C1AC8" w:rsidP="00EC4882">
            <w:pPr>
              <w:spacing w:before="40" w:after="40" w:line="276" w:lineRule="auto"/>
              <w:jc w:val="left"/>
              <w:rPr>
                <w:b/>
                <w:sz w:val="20"/>
              </w:rPr>
            </w:pPr>
            <w:r>
              <w:rPr>
                <w:b/>
                <w:sz w:val="20"/>
              </w:rPr>
              <w:t>DIE2</w:t>
            </w:r>
          </w:p>
        </w:tc>
        <w:tc>
          <w:tcPr>
            <w:tcW w:w="7461" w:type="dxa"/>
            <w:tcBorders>
              <w:top w:val="single" w:sz="4" w:space="0" w:color="auto"/>
              <w:left w:val="single" w:sz="4" w:space="0" w:color="auto"/>
              <w:bottom w:val="single" w:sz="4" w:space="0" w:color="auto"/>
              <w:right w:val="single" w:sz="4" w:space="0" w:color="auto"/>
            </w:tcBorders>
          </w:tcPr>
          <w:p w14:paraId="1547BF71" w14:textId="5DB33695" w:rsidR="003C1AC8" w:rsidRPr="00BF31FA" w:rsidRDefault="003C1AC8" w:rsidP="00EC4882">
            <w:pPr>
              <w:spacing w:before="40" w:after="40" w:line="276" w:lineRule="auto"/>
              <w:rPr>
                <w:rFonts w:eastAsia="MS Mincho"/>
                <w:sz w:val="20"/>
                <w:lang w:eastAsia="ja-JP"/>
              </w:rPr>
            </w:pPr>
            <w:r w:rsidRPr="00BF31FA">
              <w:rPr>
                <w:rFonts w:eastAsia="MS Mincho"/>
                <w:sz w:val="20"/>
                <w:lang w:eastAsia="ja-JP"/>
              </w:rPr>
              <w:t>All Integrated TRE software and data stored in Remote Memory outside the SoC SHALL be protected against access by non Integrated TRE components.</w:t>
            </w:r>
          </w:p>
        </w:tc>
      </w:tr>
    </w:tbl>
    <w:p w14:paraId="0862E811" w14:textId="77777777" w:rsidR="003C1AC8" w:rsidRPr="00BF31FA" w:rsidRDefault="003C1AC8" w:rsidP="003C1AC8">
      <w:pPr>
        <w:pStyle w:val="TableCaption"/>
        <w:rPr>
          <w:lang w:eastAsia="en-US"/>
        </w:rPr>
      </w:pPr>
      <w:r>
        <w:t>: Device with Integrated eUICC Requirements</w:t>
      </w:r>
    </w:p>
    <w:p w14:paraId="556D77C4" w14:textId="77777777" w:rsidR="003C1AC8" w:rsidRPr="007F5D2E" w:rsidRDefault="003C1AC8" w:rsidP="003C1AC8">
      <w:pPr>
        <w:keepNext/>
        <w:keepLines/>
        <w:numPr>
          <w:ilvl w:val="1"/>
          <w:numId w:val="1"/>
        </w:numPr>
        <w:tabs>
          <w:tab w:val="num" w:pos="578"/>
          <w:tab w:val="num" w:pos="720"/>
        </w:tabs>
        <w:spacing w:before="240" w:after="120"/>
        <w:ind w:left="578" w:hanging="578"/>
        <w:jc w:val="left"/>
        <w:outlineLvl w:val="1"/>
        <w:rPr>
          <w:rFonts w:eastAsia="Times New Roman" w:cs="Arial"/>
          <w:b/>
          <w:bCs/>
          <w:iCs/>
          <w:sz w:val="24"/>
          <w:szCs w:val="28"/>
          <w:lang w:eastAsia="en-US"/>
        </w:rPr>
      </w:pPr>
      <w:bookmarkStart w:id="467" w:name="_Toc178140639"/>
      <w:r w:rsidRPr="007F5D2E">
        <w:rPr>
          <w:rFonts w:eastAsia="Times New Roman" w:cs="Arial"/>
          <w:b/>
          <w:bCs/>
          <w:iCs/>
          <w:sz w:val="24"/>
          <w:szCs w:val="28"/>
          <w:lang w:eastAsia="en-US"/>
        </w:rPr>
        <w:t>Device Initia</w:t>
      </w:r>
      <w:r>
        <w:rPr>
          <w:rFonts w:eastAsia="Times New Roman" w:cs="Arial"/>
          <w:b/>
          <w:bCs/>
          <w:iCs/>
          <w:sz w:val="24"/>
          <w:szCs w:val="28"/>
          <w:lang w:eastAsia="en-US"/>
        </w:rPr>
        <w:t>lisation</w:t>
      </w:r>
      <w:bookmarkEnd w:id="463"/>
      <w:bookmarkEnd w:id="465"/>
      <w:bookmarkEnd w:id="467"/>
    </w:p>
    <w:p w14:paraId="63987EC1" w14:textId="77777777" w:rsidR="003C1AC8" w:rsidRPr="00256FE3" w:rsidRDefault="003C1AC8" w:rsidP="003C1AC8">
      <w:pPr>
        <w:pStyle w:val="Heading3"/>
        <w:tabs>
          <w:tab w:val="clear" w:pos="851"/>
          <w:tab w:val="num" w:pos="709"/>
        </w:tabs>
        <w:ind w:left="1986" w:hanging="1986"/>
      </w:pPr>
      <w:bookmarkStart w:id="468" w:name="_Toc435053992"/>
      <w:bookmarkStart w:id="469" w:name="_Toc472934686"/>
      <w:bookmarkStart w:id="470" w:name="_Toc178140640"/>
      <w:r>
        <w:t>Device</w:t>
      </w:r>
      <w:r w:rsidRPr="00256FE3">
        <w:t xml:space="preserve"> Reset</w:t>
      </w:r>
      <w:bookmarkEnd w:id="468"/>
      <w:bookmarkEnd w:id="469"/>
      <w:r>
        <w:t xml:space="preserve"> Requirements</w:t>
      </w:r>
      <w:bookmarkEnd w:id="470"/>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6381E4CF"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6C43A92C"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7ABDEEDF"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Description</w:t>
            </w:r>
          </w:p>
        </w:tc>
      </w:tr>
      <w:tr w:rsidR="003C1AC8" w:rsidRPr="00256FE3" w14:paraId="00940D4D" w14:textId="77777777" w:rsidTr="00EC4882">
        <w:tc>
          <w:tcPr>
            <w:tcW w:w="1555" w:type="dxa"/>
            <w:tcBorders>
              <w:top w:val="single" w:sz="4" w:space="0" w:color="auto"/>
              <w:left w:val="single" w:sz="4" w:space="0" w:color="auto"/>
              <w:bottom w:val="single" w:sz="4" w:space="0" w:color="auto"/>
              <w:right w:val="single" w:sz="4" w:space="0" w:color="auto"/>
            </w:tcBorders>
          </w:tcPr>
          <w:p w14:paraId="0933C686" w14:textId="77777777" w:rsidR="003C1AC8" w:rsidRPr="009F3483" w:rsidRDefault="003C1AC8" w:rsidP="00EC4882">
            <w:pPr>
              <w:spacing w:before="40" w:after="40" w:line="276" w:lineRule="auto"/>
              <w:rPr>
                <w:b/>
                <w:sz w:val="20"/>
              </w:rPr>
            </w:pPr>
            <w:r w:rsidRPr="009F3483">
              <w:rPr>
                <w:b/>
                <w:sz w:val="20"/>
              </w:rPr>
              <w:t>FAC1</w:t>
            </w:r>
          </w:p>
        </w:tc>
        <w:tc>
          <w:tcPr>
            <w:tcW w:w="7461" w:type="dxa"/>
            <w:tcBorders>
              <w:top w:val="single" w:sz="4" w:space="0" w:color="auto"/>
              <w:left w:val="single" w:sz="4" w:space="0" w:color="auto"/>
              <w:bottom w:val="single" w:sz="4" w:space="0" w:color="auto"/>
              <w:right w:val="single" w:sz="4" w:space="0" w:color="auto"/>
            </w:tcBorders>
          </w:tcPr>
          <w:p w14:paraId="2253B6AF" w14:textId="77777777" w:rsidR="003C1AC8" w:rsidRPr="0094204D" w:rsidRDefault="003C1AC8" w:rsidP="00EC4882">
            <w:pPr>
              <w:spacing w:before="40" w:after="40" w:line="276" w:lineRule="auto"/>
              <w:rPr>
                <w:sz w:val="20"/>
              </w:rPr>
            </w:pPr>
            <w:r>
              <w:rPr>
                <w:sz w:val="20"/>
              </w:rPr>
              <w:t>It SHALL be possible for the End User to perform any type of Device reset without affecting the status of the eUICC.</w:t>
            </w:r>
          </w:p>
        </w:tc>
      </w:tr>
      <w:tr w:rsidR="003C1AC8" w:rsidRPr="00256FE3" w14:paraId="1C5C0C67" w14:textId="77777777" w:rsidTr="00EC4882">
        <w:tc>
          <w:tcPr>
            <w:tcW w:w="1555" w:type="dxa"/>
            <w:tcBorders>
              <w:top w:val="single" w:sz="4" w:space="0" w:color="auto"/>
              <w:left w:val="single" w:sz="4" w:space="0" w:color="auto"/>
              <w:bottom w:val="single" w:sz="4" w:space="0" w:color="auto"/>
              <w:right w:val="single" w:sz="4" w:space="0" w:color="auto"/>
            </w:tcBorders>
          </w:tcPr>
          <w:p w14:paraId="4ACEFF84" w14:textId="77777777" w:rsidR="003C1AC8" w:rsidRPr="009F3483" w:rsidRDefault="003C1AC8" w:rsidP="00EC4882">
            <w:pPr>
              <w:spacing w:before="40" w:after="40" w:line="276" w:lineRule="auto"/>
              <w:rPr>
                <w:b/>
                <w:sz w:val="20"/>
              </w:rPr>
            </w:pPr>
            <w:r w:rsidRPr="009F3483">
              <w:rPr>
                <w:b/>
                <w:sz w:val="20"/>
              </w:rPr>
              <w:t>FAC2</w:t>
            </w:r>
          </w:p>
        </w:tc>
        <w:tc>
          <w:tcPr>
            <w:tcW w:w="7461" w:type="dxa"/>
            <w:tcBorders>
              <w:top w:val="single" w:sz="4" w:space="0" w:color="auto"/>
              <w:left w:val="single" w:sz="4" w:space="0" w:color="auto"/>
              <w:bottom w:val="single" w:sz="4" w:space="0" w:color="auto"/>
              <w:right w:val="single" w:sz="4" w:space="0" w:color="auto"/>
            </w:tcBorders>
          </w:tcPr>
          <w:p w14:paraId="022D3BCE" w14:textId="77777777" w:rsidR="003C1AC8" w:rsidRPr="00960F2E" w:rsidRDefault="003C1AC8" w:rsidP="00EC4882">
            <w:pPr>
              <w:spacing w:before="40" w:after="40" w:line="276" w:lineRule="auto"/>
              <w:rPr>
                <w:sz w:val="20"/>
              </w:rPr>
            </w:pPr>
            <w:r w:rsidRPr="00960F2E">
              <w:rPr>
                <w:sz w:val="20"/>
              </w:rPr>
              <w:t xml:space="preserve">The Device SHALL by means of a secured procedure, trigger/request the eUICC </w:t>
            </w:r>
            <w:r>
              <w:rPr>
                <w:sz w:val="20"/>
              </w:rPr>
              <w:t>M</w:t>
            </w:r>
            <w:r w:rsidRPr="00960F2E">
              <w:rPr>
                <w:sz w:val="20"/>
              </w:rPr>
              <w:t xml:space="preserve">emory </w:t>
            </w:r>
            <w:r>
              <w:rPr>
                <w:sz w:val="20"/>
              </w:rPr>
              <w:t>R</w:t>
            </w:r>
            <w:r w:rsidRPr="00960F2E">
              <w:rPr>
                <w:sz w:val="20"/>
              </w:rPr>
              <w:t xml:space="preserve">eset. </w:t>
            </w:r>
          </w:p>
        </w:tc>
      </w:tr>
      <w:tr w:rsidR="003C1AC8" w:rsidRPr="00256FE3" w14:paraId="05809879" w14:textId="77777777" w:rsidTr="00EC4882">
        <w:tc>
          <w:tcPr>
            <w:tcW w:w="1555" w:type="dxa"/>
            <w:tcBorders>
              <w:top w:val="single" w:sz="4" w:space="0" w:color="auto"/>
              <w:left w:val="single" w:sz="4" w:space="0" w:color="auto"/>
              <w:bottom w:val="single" w:sz="4" w:space="0" w:color="auto"/>
              <w:right w:val="single" w:sz="4" w:space="0" w:color="auto"/>
            </w:tcBorders>
          </w:tcPr>
          <w:p w14:paraId="12549899" w14:textId="77777777" w:rsidR="003C1AC8" w:rsidRPr="009F3483" w:rsidRDefault="003C1AC8" w:rsidP="00EC4882">
            <w:pPr>
              <w:spacing w:before="40" w:after="40" w:line="276" w:lineRule="auto"/>
              <w:rPr>
                <w:b/>
                <w:sz w:val="20"/>
              </w:rPr>
            </w:pPr>
            <w:r w:rsidRPr="009F3483">
              <w:rPr>
                <w:b/>
                <w:sz w:val="20"/>
              </w:rPr>
              <w:t>FAC3</w:t>
            </w:r>
          </w:p>
        </w:tc>
        <w:tc>
          <w:tcPr>
            <w:tcW w:w="7461" w:type="dxa"/>
            <w:tcBorders>
              <w:top w:val="single" w:sz="4" w:space="0" w:color="auto"/>
              <w:left w:val="single" w:sz="4" w:space="0" w:color="auto"/>
              <w:bottom w:val="single" w:sz="4" w:space="0" w:color="auto"/>
              <w:right w:val="single" w:sz="4" w:space="0" w:color="auto"/>
            </w:tcBorders>
          </w:tcPr>
          <w:p w14:paraId="526EF382" w14:textId="77777777" w:rsidR="003C1AC8" w:rsidRPr="00960F2E" w:rsidRDefault="003C1AC8" w:rsidP="00EC4882">
            <w:pPr>
              <w:spacing w:before="40" w:after="40" w:line="276" w:lineRule="auto"/>
              <w:rPr>
                <w:sz w:val="20"/>
              </w:rPr>
            </w:pPr>
            <w:r w:rsidRPr="00960F2E">
              <w:rPr>
                <w:sz w:val="20"/>
              </w:rPr>
              <w:t xml:space="preserve">The Device SHALL by means of a secured procedure, trigger/request the eUICC </w:t>
            </w:r>
            <w:r>
              <w:rPr>
                <w:sz w:val="20"/>
              </w:rPr>
              <w:t>Test M</w:t>
            </w:r>
            <w:r w:rsidRPr="00960F2E">
              <w:rPr>
                <w:sz w:val="20"/>
              </w:rPr>
              <w:t xml:space="preserve">emory </w:t>
            </w:r>
            <w:r>
              <w:rPr>
                <w:sz w:val="20"/>
              </w:rPr>
              <w:t>R</w:t>
            </w:r>
            <w:r w:rsidRPr="00960F2E">
              <w:rPr>
                <w:sz w:val="20"/>
              </w:rPr>
              <w:t>eset.</w:t>
            </w:r>
          </w:p>
        </w:tc>
      </w:tr>
    </w:tbl>
    <w:p w14:paraId="3166100E" w14:textId="77777777" w:rsidR="003C1AC8" w:rsidRDefault="003C1AC8" w:rsidP="003C1AC8">
      <w:pPr>
        <w:pStyle w:val="TableCaption"/>
      </w:pPr>
      <w:r>
        <w:t>:</w:t>
      </w:r>
      <w:r w:rsidRPr="00256FE3">
        <w:t xml:space="preserve"> </w:t>
      </w:r>
      <w:r>
        <w:t xml:space="preserve">Device </w:t>
      </w:r>
      <w:r w:rsidRPr="00CB4698">
        <w:t>Reset Requirements</w:t>
      </w:r>
    </w:p>
    <w:p w14:paraId="3382C879" w14:textId="77777777" w:rsidR="003C1AC8" w:rsidRPr="002E5892" w:rsidRDefault="003C1AC8" w:rsidP="003C1AC8">
      <w:pPr>
        <w:pStyle w:val="Heading3"/>
      </w:pPr>
      <w:bookmarkStart w:id="471" w:name="_Ref434575908"/>
      <w:bookmarkStart w:id="472" w:name="_Toc435053993"/>
      <w:bookmarkStart w:id="473" w:name="_Toc438636250"/>
      <w:bookmarkStart w:id="474" w:name="_Toc472934687"/>
      <w:bookmarkStart w:id="475" w:name="_Toc178140641"/>
      <w:r w:rsidRPr="00256FE3">
        <w:t>eUICC Memory Reset</w:t>
      </w:r>
      <w:bookmarkEnd w:id="471"/>
      <w:bookmarkEnd w:id="472"/>
      <w:bookmarkEnd w:id="473"/>
      <w:bookmarkEnd w:id="474"/>
      <w:r>
        <w:t xml:space="preserve"> Requirements</w:t>
      </w:r>
      <w:bookmarkEnd w:id="475"/>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396A613C"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3B518633"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41962DDD"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256FE3" w14:paraId="27192CD2" w14:textId="77777777" w:rsidTr="00EC4882">
        <w:tc>
          <w:tcPr>
            <w:tcW w:w="1555" w:type="dxa"/>
            <w:tcBorders>
              <w:top w:val="single" w:sz="4" w:space="0" w:color="auto"/>
              <w:left w:val="single" w:sz="4" w:space="0" w:color="auto"/>
              <w:bottom w:val="single" w:sz="4" w:space="0" w:color="auto"/>
              <w:right w:val="single" w:sz="4" w:space="0" w:color="auto"/>
            </w:tcBorders>
          </w:tcPr>
          <w:p w14:paraId="41210E7E" w14:textId="77777777" w:rsidR="003C1AC8" w:rsidRPr="009F3483" w:rsidRDefault="003C1AC8" w:rsidP="00EC4882">
            <w:pPr>
              <w:spacing w:before="40" w:after="40" w:line="276" w:lineRule="auto"/>
              <w:rPr>
                <w:b/>
                <w:sz w:val="20"/>
              </w:rPr>
            </w:pPr>
            <w:r w:rsidRPr="009F3483">
              <w:rPr>
                <w:b/>
                <w:sz w:val="20"/>
              </w:rPr>
              <w:t>MEM1</w:t>
            </w:r>
          </w:p>
        </w:tc>
        <w:tc>
          <w:tcPr>
            <w:tcW w:w="7461" w:type="dxa"/>
            <w:tcBorders>
              <w:top w:val="single" w:sz="4" w:space="0" w:color="auto"/>
              <w:left w:val="single" w:sz="4" w:space="0" w:color="auto"/>
              <w:bottom w:val="single" w:sz="4" w:space="0" w:color="auto"/>
              <w:right w:val="single" w:sz="4" w:space="0" w:color="auto"/>
            </w:tcBorders>
          </w:tcPr>
          <w:p w14:paraId="2C35CD7E" w14:textId="77777777" w:rsidR="003C1AC8" w:rsidRPr="0094204D" w:rsidRDefault="003C1AC8" w:rsidP="00EC4882">
            <w:pPr>
              <w:tabs>
                <w:tab w:val="left" w:pos="340"/>
              </w:tabs>
              <w:spacing w:before="40" w:after="40" w:line="276" w:lineRule="auto"/>
              <w:rPr>
                <w:sz w:val="20"/>
              </w:rPr>
            </w:pPr>
            <w:r w:rsidRPr="0094204D">
              <w:rPr>
                <w:sz w:val="20"/>
              </w:rPr>
              <w:t xml:space="preserve">eUICC Memory Reset SHALL delete all Profiles on the </w:t>
            </w:r>
            <w:r>
              <w:rPr>
                <w:sz w:val="20"/>
              </w:rPr>
              <w:t>eUICC apart from pre-installed Profiles that are flagged as permanent.</w:t>
            </w:r>
          </w:p>
        </w:tc>
      </w:tr>
      <w:tr w:rsidR="003C1AC8" w:rsidRPr="00256FE3" w14:paraId="2D2C5595" w14:textId="77777777" w:rsidTr="00EC4882">
        <w:tc>
          <w:tcPr>
            <w:tcW w:w="1555" w:type="dxa"/>
            <w:tcBorders>
              <w:top w:val="single" w:sz="4" w:space="0" w:color="auto"/>
              <w:left w:val="single" w:sz="4" w:space="0" w:color="auto"/>
              <w:bottom w:val="single" w:sz="4" w:space="0" w:color="auto"/>
              <w:right w:val="single" w:sz="4" w:space="0" w:color="auto"/>
            </w:tcBorders>
          </w:tcPr>
          <w:p w14:paraId="0BD94A29" w14:textId="77777777" w:rsidR="003C1AC8" w:rsidRPr="009F3483" w:rsidRDefault="003C1AC8" w:rsidP="00EC4882">
            <w:pPr>
              <w:spacing w:before="40" w:after="40" w:line="276" w:lineRule="auto"/>
              <w:rPr>
                <w:b/>
                <w:sz w:val="20"/>
              </w:rPr>
            </w:pPr>
            <w:bookmarkStart w:id="476" w:name="MEM2"/>
            <w:r w:rsidRPr="009F3483">
              <w:rPr>
                <w:b/>
                <w:sz w:val="20"/>
              </w:rPr>
              <w:t>MEM2</w:t>
            </w:r>
            <w:bookmarkEnd w:id="476"/>
          </w:p>
        </w:tc>
        <w:tc>
          <w:tcPr>
            <w:tcW w:w="7461" w:type="dxa"/>
            <w:tcBorders>
              <w:top w:val="single" w:sz="4" w:space="0" w:color="auto"/>
              <w:left w:val="single" w:sz="4" w:space="0" w:color="auto"/>
              <w:bottom w:val="single" w:sz="4" w:space="0" w:color="auto"/>
              <w:right w:val="single" w:sz="4" w:space="0" w:color="auto"/>
            </w:tcBorders>
          </w:tcPr>
          <w:p w14:paraId="29FEC084" w14:textId="77777777" w:rsidR="003C1AC8" w:rsidRPr="00E950D1" w:rsidRDefault="003C1AC8" w:rsidP="00EC4882">
            <w:pPr>
              <w:tabs>
                <w:tab w:val="left" w:pos="340"/>
              </w:tabs>
              <w:spacing w:before="40" w:after="40" w:line="276" w:lineRule="auto"/>
              <w:rPr>
                <w:sz w:val="20"/>
              </w:rPr>
            </w:pPr>
            <w:r w:rsidRPr="00E950D1">
              <w:rPr>
                <w:sz w:val="20"/>
              </w:rPr>
              <w:t xml:space="preserve">eUICC Memory Reset SHALL delete all Profiles on the eUICC </w:t>
            </w:r>
            <w:r w:rsidRPr="009B6A12">
              <w:rPr>
                <w:sz w:val="20"/>
              </w:rPr>
              <w:t xml:space="preserve">regardless of their </w:t>
            </w:r>
            <w:r>
              <w:rPr>
                <w:sz w:val="20"/>
              </w:rPr>
              <w:t>Profile P</w:t>
            </w:r>
            <w:r w:rsidRPr="009B6A12">
              <w:rPr>
                <w:sz w:val="20"/>
              </w:rPr>
              <w:t xml:space="preserve">olicy </w:t>
            </w:r>
            <w:r>
              <w:rPr>
                <w:sz w:val="20"/>
              </w:rPr>
              <w:t>R</w:t>
            </w:r>
            <w:r w:rsidRPr="009B6A12">
              <w:rPr>
                <w:sz w:val="20"/>
              </w:rPr>
              <w:t xml:space="preserve">ules </w:t>
            </w:r>
            <w:r w:rsidRPr="00E950D1">
              <w:rPr>
                <w:sz w:val="20"/>
              </w:rPr>
              <w:t xml:space="preserve">but not </w:t>
            </w:r>
            <w:r>
              <w:rPr>
                <w:sz w:val="20"/>
              </w:rPr>
              <w:t>the P</w:t>
            </w:r>
            <w:r w:rsidRPr="00E950D1">
              <w:rPr>
                <w:sz w:val="20"/>
              </w:rPr>
              <w:t xml:space="preserve">rovisioning </w:t>
            </w:r>
            <w:r>
              <w:rPr>
                <w:sz w:val="20"/>
              </w:rPr>
              <w:t>Profile or preinstalled Test Profiles</w:t>
            </w:r>
            <w:r w:rsidRPr="00E950D1">
              <w:rPr>
                <w:sz w:val="20"/>
              </w:rPr>
              <w:t xml:space="preserve">. </w:t>
            </w:r>
          </w:p>
        </w:tc>
      </w:tr>
      <w:tr w:rsidR="003C1AC8" w:rsidRPr="00256FE3" w14:paraId="692BAB83" w14:textId="77777777" w:rsidTr="00EC4882">
        <w:tc>
          <w:tcPr>
            <w:tcW w:w="1555" w:type="dxa"/>
            <w:tcBorders>
              <w:top w:val="single" w:sz="4" w:space="0" w:color="auto"/>
              <w:left w:val="single" w:sz="4" w:space="0" w:color="auto"/>
              <w:bottom w:val="single" w:sz="4" w:space="0" w:color="auto"/>
              <w:right w:val="single" w:sz="4" w:space="0" w:color="auto"/>
            </w:tcBorders>
          </w:tcPr>
          <w:p w14:paraId="18DBEF80" w14:textId="77777777" w:rsidR="003C1AC8" w:rsidRPr="009F3483" w:rsidRDefault="003C1AC8" w:rsidP="00EC4882">
            <w:pPr>
              <w:spacing w:before="40" w:after="40" w:line="276" w:lineRule="auto"/>
              <w:rPr>
                <w:b/>
                <w:sz w:val="20"/>
              </w:rPr>
            </w:pPr>
            <w:bookmarkStart w:id="477" w:name="MEM3"/>
            <w:r w:rsidRPr="009F3483">
              <w:rPr>
                <w:b/>
                <w:sz w:val="20"/>
              </w:rPr>
              <w:t>MEM3</w:t>
            </w:r>
            <w:bookmarkEnd w:id="477"/>
          </w:p>
        </w:tc>
        <w:tc>
          <w:tcPr>
            <w:tcW w:w="7461" w:type="dxa"/>
            <w:tcBorders>
              <w:top w:val="single" w:sz="4" w:space="0" w:color="auto"/>
              <w:left w:val="single" w:sz="4" w:space="0" w:color="auto"/>
              <w:bottom w:val="single" w:sz="4" w:space="0" w:color="auto"/>
              <w:right w:val="single" w:sz="4" w:space="0" w:color="auto"/>
            </w:tcBorders>
          </w:tcPr>
          <w:p w14:paraId="487FC815" w14:textId="77777777" w:rsidR="003C1AC8" w:rsidRPr="0094204D" w:rsidRDefault="003C1AC8" w:rsidP="00EC4882">
            <w:pPr>
              <w:tabs>
                <w:tab w:val="left" w:pos="340"/>
              </w:tabs>
              <w:spacing w:before="40" w:after="40" w:line="276" w:lineRule="auto"/>
              <w:rPr>
                <w:sz w:val="20"/>
              </w:rPr>
            </w:pPr>
            <w:r>
              <w:rPr>
                <w:sz w:val="20"/>
              </w:rPr>
              <w:t>Strong</w:t>
            </w:r>
            <w:r w:rsidRPr="009B6A12">
              <w:rPr>
                <w:sz w:val="20"/>
              </w:rPr>
              <w:t xml:space="preserve"> </w:t>
            </w:r>
            <w:r>
              <w:rPr>
                <w:sz w:val="20"/>
              </w:rPr>
              <w:t>Confirmation SHALL</w:t>
            </w:r>
            <w:r w:rsidRPr="009B6A12">
              <w:rPr>
                <w:sz w:val="20"/>
              </w:rPr>
              <w:t xml:space="preserve"> be verified in order to </w:t>
            </w:r>
            <w:r>
              <w:rPr>
                <w:sz w:val="20"/>
              </w:rPr>
              <w:t>initiate</w:t>
            </w:r>
            <w:r w:rsidRPr="009B6A12">
              <w:rPr>
                <w:sz w:val="20"/>
              </w:rPr>
              <w:t xml:space="preserve"> e</w:t>
            </w:r>
            <w:r>
              <w:rPr>
                <w:sz w:val="20"/>
              </w:rPr>
              <w:t>UICC</w:t>
            </w:r>
            <w:r w:rsidRPr="009B6A12">
              <w:rPr>
                <w:sz w:val="20"/>
              </w:rPr>
              <w:t xml:space="preserve"> </w:t>
            </w:r>
            <w:r>
              <w:rPr>
                <w:sz w:val="20"/>
              </w:rPr>
              <w:t>M</w:t>
            </w:r>
            <w:r w:rsidRPr="009B6A12">
              <w:rPr>
                <w:sz w:val="20"/>
              </w:rPr>
              <w:t xml:space="preserve">emory </w:t>
            </w:r>
            <w:r>
              <w:rPr>
                <w:sz w:val="20"/>
              </w:rPr>
              <w:t>R</w:t>
            </w:r>
            <w:r w:rsidRPr="009B6A12">
              <w:rPr>
                <w:sz w:val="20"/>
              </w:rPr>
              <w:t>eset</w:t>
            </w:r>
            <w:r>
              <w:rPr>
                <w:sz w:val="20"/>
              </w:rPr>
              <w:t>.</w:t>
            </w:r>
          </w:p>
        </w:tc>
      </w:tr>
      <w:tr w:rsidR="003C1AC8" w:rsidRPr="00256FE3" w14:paraId="58DE2BE4" w14:textId="77777777" w:rsidTr="00EC4882">
        <w:tc>
          <w:tcPr>
            <w:tcW w:w="1555" w:type="dxa"/>
            <w:tcBorders>
              <w:top w:val="single" w:sz="4" w:space="0" w:color="auto"/>
              <w:left w:val="single" w:sz="4" w:space="0" w:color="auto"/>
              <w:bottom w:val="single" w:sz="4" w:space="0" w:color="auto"/>
              <w:right w:val="single" w:sz="4" w:space="0" w:color="auto"/>
            </w:tcBorders>
          </w:tcPr>
          <w:p w14:paraId="4B5FB148" w14:textId="77777777" w:rsidR="003C1AC8" w:rsidRPr="009F3483" w:rsidRDefault="003C1AC8" w:rsidP="00EC4882">
            <w:pPr>
              <w:spacing w:before="40" w:after="40" w:line="276" w:lineRule="auto"/>
              <w:rPr>
                <w:b/>
                <w:sz w:val="20"/>
              </w:rPr>
            </w:pPr>
            <w:r w:rsidRPr="009F3483">
              <w:rPr>
                <w:b/>
                <w:sz w:val="20"/>
              </w:rPr>
              <w:t>MEM</w:t>
            </w:r>
            <w:r>
              <w:rPr>
                <w:b/>
                <w:sz w:val="20"/>
              </w:rPr>
              <w:t>4</w:t>
            </w:r>
          </w:p>
        </w:tc>
        <w:tc>
          <w:tcPr>
            <w:tcW w:w="7461" w:type="dxa"/>
            <w:tcBorders>
              <w:top w:val="single" w:sz="4" w:space="0" w:color="auto"/>
              <w:left w:val="single" w:sz="4" w:space="0" w:color="auto"/>
              <w:bottom w:val="single" w:sz="4" w:space="0" w:color="auto"/>
              <w:right w:val="single" w:sz="4" w:space="0" w:color="auto"/>
            </w:tcBorders>
          </w:tcPr>
          <w:p w14:paraId="3120F831" w14:textId="11EDB52B" w:rsidR="003C1AC8" w:rsidRPr="0094204D" w:rsidRDefault="003C1AC8" w:rsidP="00EC4882">
            <w:pPr>
              <w:tabs>
                <w:tab w:val="left" w:pos="340"/>
              </w:tabs>
              <w:spacing w:before="40" w:after="40" w:line="276" w:lineRule="auto"/>
              <w:rPr>
                <w:sz w:val="20"/>
              </w:rPr>
            </w:pPr>
            <w:r w:rsidRPr="0094204D">
              <w:rPr>
                <w:sz w:val="20"/>
              </w:rPr>
              <w:t xml:space="preserve">In addition </w:t>
            </w:r>
            <w:r w:rsidRPr="00612B07">
              <w:rPr>
                <w:sz w:val="20"/>
              </w:rPr>
              <w:t xml:space="preserve">to </w:t>
            </w:r>
            <w:r w:rsidRPr="00E213B0">
              <w:rPr>
                <w:sz w:val="20"/>
              </w:rPr>
              <w:fldChar w:fldCharType="begin"/>
            </w:r>
            <w:r w:rsidRPr="00612B07">
              <w:rPr>
                <w:sz w:val="20"/>
              </w:rPr>
              <w:instrText xml:space="preserve"> REF MEM3 \h </w:instrText>
            </w:r>
            <w:r w:rsidRPr="00BC17D5">
              <w:rPr>
                <w:sz w:val="20"/>
              </w:rPr>
              <w:instrText xml:space="preserve"> \* MERGEFORMAT </w:instrText>
            </w:r>
            <w:r w:rsidRPr="00E213B0">
              <w:rPr>
                <w:sz w:val="20"/>
              </w:rPr>
            </w:r>
            <w:r w:rsidRPr="00E213B0">
              <w:rPr>
                <w:sz w:val="20"/>
              </w:rPr>
              <w:fldChar w:fldCharType="separate"/>
            </w:r>
            <w:r w:rsidR="00E46B0B" w:rsidRPr="00E46B0B">
              <w:rPr>
                <w:sz w:val="20"/>
              </w:rPr>
              <w:t>MEM3</w:t>
            </w:r>
            <w:r w:rsidRPr="00E213B0">
              <w:rPr>
                <w:sz w:val="20"/>
              </w:rPr>
              <w:fldChar w:fldCharType="end"/>
            </w:r>
            <w:r w:rsidRPr="00612B07">
              <w:rPr>
                <w:sz w:val="20"/>
              </w:rPr>
              <w:t>,</w:t>
            </w:r>
            <w:r w:rsidRPr="0094204D">
              <w:rPr>
                <w:sz w:val="20"/>
              </w:rPr>
              <w:t xml:space="preserve"> other </w:t>
            </w:r>
            <w:r w:rsidRPr="002C4CA8">
              <w:rPr>
                <w:sz w:val="20"/>
              </w:rPr>
              <w:t>secure means</w:t>
            </w:r>
            <w:r w:rsidRPr="0094204D">
              <w:rPr>
                <w:sz w:val="20"/>
              </w:rPr>
              <w:t xml:space="preserve"> MAY be provided to</w:t>
            </w:r>
            <w:r>
              <w:rPr>
                <w:sz w:val="20"/>
              </w:rPr>
              <w:t xml:space="preserve"> perform the eUICC Memory</w:t>
            </w:r>
            <w:r w:rsidRPr="0094204D">
              <w:rPr>
                <w:sz w:val="20"/>
              </w:rPr>
              <w:t xml:space="preserve"> </w:t>
            </w:r>
            <w:r>
              <w:rPr>
                <w:sz w:val="20"/>
              </w:rPr>
              <w:t>R</w:t>
            </w:r>
            <w:r w:rsidRPr="0094204D">
              <w:rPr>
                <w:sz w:val="20"/>
              </w:rPr>
              <w:t xml:space="preserve">eset </w:t>
            </w:r>
            <w:r>
              <w:rPr>
                <w:sz w:val="20"/>
              </w:rPr>
              <w:t>function</w:t>
            </w:r>
            <w:r w:rsidRPr="0094204D">
              <w:rPr>
                <w:sz w:val="20"/>
              </w:rPr>
              <w:t xml:space="preserve">. The same level of security as is offered by the LUI based </w:t>
            </w:r>
            <w:r>
              <w:rPr>
                <w:sz w:val="20"/>
              </w:rPr>
              <w:t>r</w:t>
            </w:r>
            <w:r w:rsidRPr="0094204D">
              <w:rPr>
                <w:sz w:val="20"/>
              </w:rPr>
              <w:t xml:space="preserve">eset function SHALL apply. </w:t>
            </w:r>
            <w:r>
              <w:rPr>
                <w:sz w:val="20"/>
              </w:rPr>
              <w:t>User Intent and Confirmation Request SHALL apply.</w:t>
            </w:r>
          </w:p>
        </w:tc>
      </w:tr>
    </w:tbl>
    <w:p w14:paraId="5E46BD97" w14:textId="77777777" w:rsidR="003C1AC8" w:rsidRDefault="003C1AC8" w:rsidP="003C1AC8">
      <w:pPr>
        <w:pStyle w:val="TableCaption"/>
      </w:pPr>
      <w:r>
        <w:t>:</w:t>
      </w:r>
      <w:r w:rsidRPr="00256FE3">
        <w:t xml:space="preserve"> eUICC Memory Reset Requirements</w:t>
      </w:r>
    </w:p>
    <w:p w14:paraId="5AE43C0B" w14:textId="77777777" w:rsidR="003C1AC8" w:rsidRPr="002E5892" w:rsidRDefault="003C1AC8" w:rsidP="003C1AC8">
      <w:pPr>
        <w:keepNext/>
        <w:keepLines/>
        <w:numPr>
          <w:ilvl w:val="2"/>
          <w:numId w:val="1"/>
        </w:numPr>
        <w:tabs>
          <w:tab w:val="clear" w:pos="851"/>
          <w:tab w:val="num" w:pos="720"/>
          <w:tab w:val="num" w:pos="1986"/>
        </w:tabs>
        <w:spacing w:after="120"/>
        <w:ind w:left="720" w:hanging="720"/>
        <w:jc w:val="left"/>
        <w:outlineLvl w:val="2"/>
        <w:rPr>
          <w:rFonts w:eastAsia="Times New Roman" w:cs="Arial"/>
          <w:b/>
          <w:bCs/>
          <w:iCs/>
          <w:sz w:val="24"/>
          <w:szCs w:val="28"/>
          <w:lang w:eastAsia="en-US"/>
        </w:rPr>
      </w:pPr>
      <w:bookmarkStart w:id="478" w:name="SECT463"/>
      <w:bookmarkStart w:id="479" w:name="_Toc472934688"/>
      <w:bookmarkStart w:id="480" w:name="_Toc178140642"/>
      <w:bookmarkStart w:id="481" w:name="_Toc438636251"/>
      <w:bookmarkEnd w:id="478"/>
      <w:r w:rsidRPr="00256FE3">
        <w:rPr>
          <w:rFonts w:eastAsia="Times New Roman" w:cs="Arial"/>
          <w:b/>
          <w:bCs/>
          <w:iCs/>
          <w:sz w:val="24"/>
          <w:szCs w:val="28"/>
          <w:lang w:eastAsia="en-US"/>
        </w:rPr>
        <w:t xml:space="preserve">eUICC </w:t>
      </w:r>
      <w:r>
        <w:rPr>
          <w:rFonts w:eastAsia="Times New Roman" w:cs="Arial"/>
          <w:b/>
          <w:bCs/>
          <w:iCs/>
          <w:sz w:val="24"/>
          <w:szCs w:val="28"/>
          <w:lang w:eastAsia="en-US"/>
        </w:rPr>
        <w:t xml:space="preserve">Test </w:t>
      </w:r>
      <w:r w:rsidRPr="00256FE3">
        <w:rPr>
          <w:rFonts w:eastAsia="Times New Roman" w:cs="Arial"/>
          <w:b/>
          <w:bCs/>
          <w:iCs/>
          <w:sz w:val="24"/>
          <w:szCs w:val="28"/>
          <w:lang w:eastAsia="en-US"/>
        </w:rPr>
        <w:t>Memory Reset</w:t>
      </w:r>
      <w:bookmarkEnd w:id="479"/>
      <w:r>
        <w:rPr>
          <w:rFonts w:eastAsia="Times New Roman" w:cs="Arial"/>
          <w:b/>
          <w:bCs/>
          <w:iCs/>
          <w:sz w:val="24"/>
          <w:szCs w:val="28"/>
          <w:lang w:eastAsia="en-US"/>
        </w:rPr>
        <w:t xml:space="preserve"> Requirements</w:t>
      </w:r>
      <w:bookmarkEnd w:id="480"/>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4C1CCFFA"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00E06B4F"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3C816C19"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256FE3" w14:paraId="76026018" w14:textId="77777777" w:rsidTr="00EC4882">
        <w:tc>
          <w:tcPr>
            <w:tcW w:w="1555" w:type="dxa"/>
            <w:tcBorders>
              <w:top w:val="single" w:sz="4" w:space="0" w:color="auto"/>
              <w:left w:val="single" w:sz="4" w:space="0" w:color="auto"/>
              <w:bottom w:val="single" w:sz="4" w:space="0" w:color="auto"/>
              <w:right w:val="single" w:sz="4" w:space="0" w:color="auto"/>
            </w:tcBorders>
          </w:tcPr>
          <w:p w14:paraId="08638769" w14:textId="77777777" w:rsidR="003C1AC8" w:rsidRPr="009F3483" w:rsidRDefault="003C1AC8" w:rsidP="00EC4882">
            <w:pPr>
              <w:spacing w:before="40" w:after="40" w:line="276" w:lineRule="auto"/>
              <w:rPr>
                <w:b/>
                <w:sz w:val="20"/>
              </w:rPr>
            </w:pPr>
            <w:r w:rsidRPr="009F3483">
              <w:rPr>
                <w:b/>
                <w:sz w:val="20"/>
              </w:rPr>
              <w:t>MEMT1</w:t>
            </w:r>
          </w:p>
        </w:tc>
        <w:tc>
          <w:tcPr>
            <w:tcW w:w="7461" w:type="dxa"/>
            <w:tcBorders>
              <w:top w:val="single" w:sz="4" w:space="0" w:color="auto"/>
              <w:left w:val="single" w:sz="4" w:space="0" w:color="auto"/>
              <w:bottom w:val="single" w:sz="4" w:space="0" w:color="auto"/>
              <w:right w:val="single" w:sz="4" w:space="0" w:color="auto"/>
            </w:tcBorders>
          </w:tcPr>
          <w:p w14:paraId="6D4E7599" w14:textId="77777777" w:rsidR="003C1AC8" w:rsidRPr="0094204D" w:rsidRDefault="003C1AC8" w:rsidP="00EC4882">
            <w:pPr>
              <w:tabs>
                <w:tab w:val="left" w:pos="340"/>
              </w:tabs>
              <w:spacing w:before="40" w:after="40" w:line="276" w:lineRule="auto"/>
              <w:rPr>
                <w:sz w:val="20"/>
              </w:rPr>
            </w:pPr>
            <w:r w:rsidRPr="0094204D">
              <w:rPr>
                <w:sz w:val="20"/>
              </w:rPr>
              <w:t>eUICC</w:t>
            </w:r>
            <w:r>
              <w:rPr>
                <w:sz w:val="20"/>
              </w:rPr>
              <w:t xml:space="preserve"> Test</w:t>
            </w:r>
            <w:r w:rsidRPr="0094204D">
              <w:rPr>
                <w:sz w:val="20"/>
              </w:rPr>
              <w:t xml:space="preserve"> Memory Reset SHALL delete all</w:t>
            </w:r>
            <w:r>
              <w:rPr>
                <w:sz w:val="20"/>
              </w:rPr>
              <w:t xml:space="preserve"> post-issuance installed Test</w:t>
            </w:r>
            <w:r w:rsidRPr="0094204D">
              <w:rPr>
                <w:sz w:val="20"/>
              </w:rPr>
              <w:t xml:space="preserve"> Profiles on the </w:t>
            </w:r>
            <w:r>
              <w:rPr>
                <w:sz w:val="20"/>
              </w:rPr>
              <w:t>eUICC including the Enabled Test Profile if any.</w:t>
            </w:r>
          </w:p>
        </w:tc>
      </w:tr>
      <w:tr w:rsidR="003C1AC8" w:rsidRPr="00256FE3" w14:paraId="2E4D4F8C" w14:textId="77777777" w:rsidTr="00EC4882">
        <w:tc>
          <w:tcPr>
            <w:tcW w:w="1555" w:type="dxa"/>
            <w:tcBorders>
              <w:top w:val="single" w:sz="4" w:space="0" w:color="auto"/>
              <w:left w:val="single" w:sz="4" w:space="0" w:color="auto"/>
              <w:bottom w:val="single" w:sz="4" w:space="0" w:color="auto"/>
              <w:right w:val="single" w:sz="4" w:space="0" w:color="auto"/>
            </w:tcBorders>
          </w:tcPr>
          <w:p w14:paraId="542D801D" w14:textId="77777777" w:rsidR="003C1AC8" w:rsidRPr="009F3483" w:rsidRDefault="003C1AC8" w:rsidP="00EC4882">
            <w:pPr>
              <w:spacing w:before="40" w:after="40" w:line="276" w:lineRule="auto"/>
              <w:rPr>
                <w:b/>
                <w:sz w:val="20"/>
              </w:rPr>
            </w:pPr>
            <w:r w:rsidRPr="009F3483">
              <w:rPr>
                <w:b/>
                <w:sz w:val="20"/>
              </w:rPr>
              <w:t>MEMT2</w:t>
            </w:r>
          </w:p>
        </w:tc>
        <w:tc>
          <w:tcPr>
            <w:tcW w:w="7461" w:type="dxa"/>
            <w:tcBorders>
              <w:top w:val="single" w:sz="4" w:space="0" w:color="auto"/>
              <w:left w:val="single" w:sz="4" w:space="0" w:color="auto"/>
              <w:bottom w:val="single" w:sz="4" w:space="0" w:color="auto"/>
              <w:right w:val="single" w:sz="4" w:space="0" w:color="auto"/>
            </w:tcBorders>
          </w:tcPr>
          <w:p w14:paraId="7098BB10" w14:textId="77777777" w:rsidR="003C1AC8" w:rsidRPr="0094204D" w:rsidRDefault="003C1AC8" w:rsidP="00EC4882">
            <w:pPr>
              <w:tabs>
                <w:tab w:val="left" w:pos="340"/>
              </w:tabs>
              <w:spacing w:before="40" w:after="40" w:line="276" w:lineRule="auto"/>
              <w:rPr>
                <w:sz w:val="20"/>
              </w:rPr>
            </w:pPr>
            <w:r>
              <w:rPr>
                <w:sz w:val="20"/>
              </w:rPr>
              <w:t>Simple Confirmation SHALL</w:t>
            </w:r>
            <w:r w:rsidRPr="009B6A12">
              <w:rPr>
                <w:sz w:val="20"/>
              </w:rPr>
              <w:t xml:space="preserve"> be verified in order to enable e</w:t>
            </w:r>
            <w:r>
              <w:rPr>
                <w:sz w:val="20"/>
              </w:rPr>
              <w:t>UICC</w:t>
            </w:r>
            <w:r w:rsidRPr="009B6A12">
              <w:rPr>
                <w:sz w:val="20"/>
              </w:rPr>
              <w:t xml:space="preserve"> </w:t>
            </w:r>
            <w:r>
              <w:rPr>
                <w:sz w:val="20"/>
              </w:rPr>
              <w:t>Test M</w:t>
            </w:r>
            <w:r w:rsidRPr="009B6A12">
              <w:rPr>
                <w:sz w:val="20"/>
              </w:rPr>
              <w:t xml:space="preserve">emory </w:t>
            </w:r>
            <w:r>
              <w:rPr>
                <w:sz w:val="20"/>
              </w:rPr>
              <w:t>R</w:t>
            </w:r>
            <w:r w:rsidRPr="009B6A12">
              <w:rPr>
                <w:sz w:val="20"/>
              </w:rPr>
              <w:t>eset</w:t>
            </w:r>
            <w:r>
              <w:rPr>
                <w:sz w:val="20"/>
              </w:rPr>
              <w:t>.</w:t>
            </w:r>
          </w:p>
        </w:tc>
      </w:tr>
      <w:tr w:rsidR="003C1AC8" w:rsidRPr="00256FE3" w14:paraId="5630F9A8" w14:textId="77777777" w:rsidTr="00EC4882">
        <w:tc>
          <w:tcPr>
            <w:tcW w:w="1555" w:type="dxa"/>
            <w:tcBorders>
              <w:top w:val="single" w:sz="4" w:space="0" w:color="auto"/>
              <w:left w:val="single" w:sz="4" w:space="0" w:color="auto"/>
              <w:bottom w:val="single" w:sz="4" w:space="0" w:color="auto"/>
              <w:right w:val="single" w:sz="4" w:space="0" w:color="auto"/>
            </w:tcBorders>
          </w:tcPr>
          <w:p w14:paraId="66F175B7" w14:textId="77777777" w:rsidR="003C1AC8" w:rsidRPr="009F3483" w:rsidRDefault="003C1AC8" w:rsidP="00EC4882">
            <w:pPr>
              <w:spacing w:before="40" w:after="40" w:line="276" w:lineRule="auto"/>
              <w:rPr>
                <w:b/>
                <w:sz w:val="20"/>
              </w:rPr>
            </w:pPr>
            <w:r w:rsidRPr="009F3483">
              <w:rPr>
                <w:b/>
                <w:sz w:val="20"/>
              </w:rPr>
              <w:t>MEMT3</w:t>
            </w:r>
          </w:p>
        </w:tc>
        <w:tc>
          <w:tcPr>
            <w:tcW w:w="7461" w:type="dxa"/>
            <w:tcBorders>
              <w:top w:val="single" w:sz="4" w:space="0" w:color="auto"/>
              <w:left w:val="single" w:sz="4" w:space="0" w:color="auto"/>
              <w:bottom w:val="single" w:sz="4" w:space="0" w:color="auto"/>
              <w:right w:val="single" w:sz="4" w:space="0" w:color="auto"/>
            </w:tcBorders>
          </w:tcPr>
          <w:p w14:paraId="583DCEBC" w14:textId="77777777" w:rsidR="003C1AC8" w:rsidRDefault="003C1AC8" w:rsidP="00EC4882">
            <w:pPr>
              <w:tabs>
                <w:tab w:val="left" w:pos="340"/>
              </w:tabs>
              <w:spacing w:before="40" w:after="40" w:line="276" w:lineRule="auto"/>
              <w:rPr>
                <w:sz w:val="20"/>
              </w:rPr>
            </w:pPr>
            <w:r>
              <w:rPr>
                <w:sz w:val="20"/>
              </w:rPr>
              <w:t>If Test Profiles are not supported, then eUICC Test Memory Reset is not required.</w:t>
            </w:r>
          </w:p>
        </w:tc>
      </w:tr>
    </w:tbl>
    <w:p w14:paraId="2FE6896F" w14:textId="77777777" w:rsidR="003C1AC8" w:rsidRPr="00AD0CA5" w:rsidRDefault="003C1AC8" w:rsidP="003C1AC8">
      <w:pPr>
        <w:pStyle w:val="TableCaption"/>
      </w:pPr>
      <w:r>
        <w:t xml:space="preserve">: </w:t>
      </w:r>
      <w:r w:rsidRPr="00256FE3">
        <w:t xml:space="preserve">eUICC </w:t>
      </w:r>
      <w:r>
        <w:t xml:space="preserve">Test </w:t>
      </w:r>
      <w:r w:rsidRPr="00256FE3">
        <w:t>Memory Reset Requirements</w:t>
      </w:r>
      <w:bookmarkEnd w:id="481"/>
    </w:p>
    <w:p w14:paraId="3A333447" w14:textId="77777777" w:rsidR="003C1AC8" w:rsidRPr="0008375E" w:rsidRDefault="003C1AC8" w:rsidP="003C1AC8">
      <w:pPr>
        <w:pStyle w:val="Heading2"/>
        <w:spacing w:before="0"/>
      </w:pPr>
      <w:bookmarkStart w:id="482" w:name="_Toc472934689"/>
      <w:bookmarkStart w:id="483" w:name="_Toc178140643"/>
      <w:r>
        <w:t>Profile Requirements</w:t>
      </w:r>
      <w:bookmarkEnd w:id="482"/>
      <w:bookmarkEnd w:id="483"/>
    </w:p>
    <w:p w14:paraId="5969502C" w14:textId="77777777" w:rsidR="003C1AC8" w:rsidRDefault="003C1AC8" w:rsidP="003C1AC8">
      <w:pPr>
        <w:pStyle w:val="Heading3"/>
      </w:pPr>
      <w:bookmarkStart w:id="484" w:name="_Toc472934690"/>
      <w:bookmarkStart w:id="485" w:name="_Toc178140644"/>
      <w:r>
        <w:t>Test Profile</w:t>
      </w:r>
      <w:bookmarkEnd w:id="484"/>
      <w:r>
        <w:t xml:space="preserve"> Requirements</w:t>
      </w:r>
      <w:bookmarkEnd w:id="485"/>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CA015E" w14:paraId="7993B484"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383593A8"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7A6E6E8B"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3A1B98" w14:paraId="400196D7" w14:textId="77777777" w:rsidTr="00EC4882">
        <w:tc>
          <w:tcPr>
            <w:tcW w:w="1555" w:type="dxa"/>
            <w:tcBorders>
              <w:top w:val="single" w:sz="4" w:space="0" w:color="auto"/>
              <w:left w:val="single" w:sz="4" w:space="0" w:color="auto"/>
              <w:bottom w:val="single" w:sz="4" w:space="0" w:color="auto"/>
              <w:right w:val="single" w:sz="4" w:space="0" w:color="auto"/>
            </w:tcBorders>
          </w:tcPr>
          <w:p w14:paraId="32812D0E" w14:textId="77777777" w:rsidR="003C1AC8" w:rsidRPr="009F3483" w:rsidRDefault="003C1AC8" w:rsidP="00EC4882">
            <w:pPr>
              <w:spacing w:before="40" w:after="40" w:line="276" w:lineRule="auto"/>
              <w:rPr>
                <w:b/>
                <w:sz w:val="20"/>
              </w:rPr>
            </w:pPr>
            <w:r w:rsidRPr="009F3483">
              <w:rPr>
                <w:b/>
                <w:sz w:val="20"/>
              </w:rPr>
              <w:t>TPRO1</w:t>
            </w:r>
          </w:p>
        </w:tc>
        <w:tc>
          <w:tcPr>
            <w:tcW w:w="7461" w:type="dxa"/>
            <w:tcBorders>
              <w:top w:val="single" w:sz="4" w:space="0" w:color="auto"/>
              <w:left w:val="single" w:sz="4" w:space="0" w:color="auto"/>
              <w:bottom w:val="single" w:sz="4" w:space="0" w:color="auto"/>
              <w:right w:val="single" w:sz="4" w:space="0" w:color="auto"/>
            </w:tcBorders>
          </w:tcPr>
          <w:p w14:paraId="20AA4ABA" w14:textId="77777777" w:rsidR="003C1AC8" w:rsidRPr="008C13D2" w:rsidRDefault="003C1AC8" w:rsidP="00EC4882">
            <w:pPr>
              <w:tabs>
                <w:tab w:val="left" w:pos="340"/>
              </w:tabs>
              <w:spacing w:before="40" w:after="40" w:line="276" w:lineRule="auto"/>
              <w:rPr>
                <w:sz w:val="20"/>
              </w:rPr>
            </w:pPr>
            <w:r>
              <w:rPr>
                <w:sz w:val="20"/>
              </w:rPr>
              <w:t>It is OPTIONAL for the removable eUICC to support the requirements of Test Profiles described in this section. If Test Profiles are not supported, it SHALL not be possible to download Test Profiles into the eUICC.</w:t>
            </w:r>
          </w:p>
        </w:tc>
      </w:tr>
      <w:tr w:rsidR="003C1AC8" w:rsidRPr="003A1B98" w14:paraId="11FB3049" w14:textId="77777777" w:rsidTr="00EC4882">
        <w:tc>
          <w:tcPr>
            <w:tcW w:w="1555" w:type="dxa"/>
            <w:tcBorders>
              <w:top w:val="single" w:sz="4" w:space="0" w:color="auto"/>
              <w:left w:val="single" w:sz="4" w:space="0" w:color="auto"/>
              <w:bottom w:val="single" w:sz="4" w:space="0" w:color="auto"/>
              <w:right w:val="single" w:sz="4" w:space="0" w:color="auto"/>
            </w:tcBorders>
          </w:tcPr>
          <w:p w14:paraId="180484B5" w14:textId="77777777" w:rsidR="003C1AC8" w:rsidRPr="009F3483" w:rsidRDefault="003C1AC8" w:rsidP="00EC4882">
            <w:pPr>
              <w:spacing w:before="40" w:after="40" w:line="276" w:lineRule="auto"/>
              <w:rPr>
                <w:b/>
                <w:sz w:val="20"/>
                <w:highlight w:val="yellow"/>
              </w:rPr>
            </w:pPr>
            <w:r w:rsidRPr="009F3483">
              <w:rPr>
                <w:b/>
                <w:sz w:val="20"/>
              </w:rPr>
              <w:t>TPRO2</w:t>
            </w:r>
          </w:p>
        </w:tc>
        <w:tc>
          <w:tcPr>
            <w:tcW w:w="7461" w:type="dxa"/>
            <w:tcBorders>
              <w:top w:val="single" w:sz="4" w:space="0" w:color="auto"/>
              <w:left w:val="single" w:sz="4" w:space="0" w:color="auto"/>
              <w:bottom w:val="single" w:sz="4" w:space="0" w:color="auto"/>
              <w:right w:val="single" w:sz="4" w:space="0" w:color="auto"/>
            </w:tcBorders>
          </w:tcPr>
          <w:p w14:paraId="0063DBFD" w14:textId="77777777" w:rsidR="003C1AC8" w:rsidRPr="008C13D2" w:rsidRDefault="003C1AC8" w:rsidP="00EC4882">
            <w:pPr>
              <w:tabs>
                <w:tab w:val="left" w:pos="340"/>
              </w:tabs>
              <w:spacing w:before="40" w:after="40" w:line="276" w:lineRule="auto"/>
              <w:rPr>
                <w:sz w:val="20"/>
                <w:highlight w:val="yellow"/>
              </w:rPr>
            </w:pPr>
            <w:r w:rsidRPr="008C13D2">
              <w:rPr>
                <w:sz w:val="20"/>
              </w:rPr>
              <w:t xml:space="preserve">Test Profiles SHALL </w:t>
            </w:r>
            <w:r>
              <w:rPr>
                <w:sz w:val="20"/>
              </w:rPr>
              <w:t>NOT</w:t>
            </w:r>
            <w:r w:rsidRPr="008C13D2">
              <w:rPr>
                <w:sz w:val="20"/>
              </w:rPr>
              <w:t xml:space="preserve"> be able to </w:t>
            </w:r>
            <w:r>
              <w:rPr>
                <w:sz w:val="20"/>
              </w:rPr>
              <w:t>authenticate</w:t>
            </w:r>
            <w:r w:rsidRPr="008C13D2">
              <w:rPr>
                <w:sz w:val="20"/>
              </w:rPr>
              <w:t xml:space="preserve"> </w:t>
            </w:r>
            <w:r>
              <w:rPr>
                <w:sz w:val="20"/>
              </w:rPr>
              <w:t>to an Operator’s mobile network using</w:t>
            </w:r>
            <w:r w:rsidRPr="008C13D2">
              <w:rPr>
                <w:sz w:val="20"/>
              </w:rPr>
              <w:t xml:space="preserve"> Operator Credentials. </w:t>
            </w:r>
            <w:r>
              <w:rPr>
                <w:sz w:val="20"/>
              </w:rPr>
              <w:t xml:space="preserve">The eUICC SHALL ensure that such Profiles cannot be used to connect to any Operator’s mobile network even if authentication information is contained in the Test Profile. </w:t>
            </w:r>
          </w:p>
        </w:tc>
      </w:tr>
      <w:tr w:rsidR="003C1AC8" w:rsidRPr="0094204D" w14:paraId="5202EB4C" w14:textId="77777777" w:rsidTr="00EC4882">
        <w:tc>
          <w:tcPr>
            <w:tcW w:w="1555" w:type="dxa"/>
            <w:tcBorders>
              <w:top w:val="single" w:sz="4" w:space="0" w:color="auto"/>
              <w:left w:val="single" w:sz="4" w:space="0" w:color="auto"/>
              <w:bottom w:val="single" w:sz="4" w:space="0" w:color="auto"/>
              <w:right w:val="single" w:sz="4" w:space="0" w:color="auto"/>
            </w:tcBorders>
          </w:tcPr>
          <w:p w14:paraId="6C781CE9" w14:textId="77777777" w:rsidR="003C1AC8" w:rsidRPr="009F3483" w:rsidRDefault="003C1AC8" w:rsidP="00EC4882">
            <w:pPr>
              <w:spacing w:before="40" w:after="40" w:line="276" w:lineRule="auto"/>
              <w:rPr>
                <w:b/>
                <w:sz w:val="20"/>
              </w:rPr>
            </w:pPr>
            <w:r w:rsidRPr="009F3483">
              <w:rPr>
                <w:b/>
                <w:sz w:val="20"/>
              </w:rPr>
              <w:t>TPRO3</w:t>
            </w:r>
          </w:p>
        </w:tc>
        <w:tc>
          <w:tcPr>
            <w:tcW w:w="7461" w:type="dxa"/>
            <w:tcBorders>
              <w:top w:val="single" w:sz="4" w:space="0" w:color="auto"/>
              <w:left w:val="single" w:sz="4" w:space="0" w:color="auto"/>
              <w:bottom w:val="single" w:sz="4" w:space="0" w:color="auto"/>
              <w:right w:val="single" w:sz="4" w:space="0" w:color="auto"/>
            </w:tcBorders>
          </w:tcPr>
          <w:p w14:paraId="56FA0E49" w14:textId="77777777" w:rsidR="003C1AC8" w:rsidRPr="008C13D2" w:rsidRDefault="003C1AC8" w:rsidP="00EC4882">
            <w:pPr>
              <w:tabs>
                <w:tab w:val="left" w:pos="340"/>
              </w:tabs>
              <w:spacing w:before="40" w:after="40" w:line="276" w:lineRule="auto"/>
              <w:rPr>
                <w:sz w:val="20"/>
              </w:rPr>
            </w:pPr>
            <w:r>
              <w:rPr>
                <w:sz w:val="20"/>
              </w:rPr>
              <w:t xml:space="preserve">A </w:t>
            </w:r>
            <w:r w:rsidRPr="008C13D2">
              <w:rPr>
                <w:sz w:val="20"/>
              </w:rPr>
              <w:t xml:space="preserve">Test Profile SHALL be installed in its own individual </w:t>
            </w:r>
            <w:r>
              <w:rPr>
                <w:sz w:val="20"/>
              </w:rPr>
              <w:t>ISD-P</w:t>
            </w:r>
            <w:r w:rsidRPr="008C13D2">
              <w:rPr>
                <w:sz w:val="20"/>
              </w:rPr>
              <w:t>.</w:t>
            </w:r>
          </w:p>
        </w:tc>
      </w:tr>
      <w:tr w:rsidR="003C1AC8" w:rsidRPr="0094204D" w14:paraId="4CDD3B00" w14:textId="77777777" w:rsidTr="00EC4882">
        <w:tc>
          <w:tcPr>
            <w:tcW w:w="1555" w:type="dxa"/>
            <w:tcBorders>
              <w:top w:val="single" w:sz="4" w:space="0" w:color="auto"/>
              <w:left w:val="single" w:sz="4" w:space="0" w:color="auto"/>
              <w:bottom w:val="single" w:sz="4" w:space="0" w:color="auto"/>
              <w:right w:val="single" w:sz="4" w:space="0" w:color="auto"/>
            </w:tcBorders>
          </w:tcPr>
          <w:p w14:paraId="5509A836" w14:textId="77777777" w:rsidR="003C1AC8" w:rsidRPr="009F3483" w:rsidRDefault="003C1AC8" w:rsidP="00EC4882">
            <w:pPr>
              <w:spacing w:before="40" w:after="40" w:line="276" w:lineRule="auto"/>
              <w:rPr>
                <w:b/>
                <w:sz w:val="20"/>
              </w:rPr>
            </w:pPr>
            <w:r w:rsidRPr="009F3483">
              <w:rPr>
                <w:b/>
                <w:sz w:val="20"/>
              </w:rPr>
              <w:t>TPRO4</w:t>
            </w:r>
          </w:p>
        </w:tc>
        <w:tc>
          <w:tcPr>
            <w:tcW w:w="7461" w:type="dxa"/>
            <w:tcBorders>
              <w:top w:val="single" w:sz="4" w:space="0" w:color="auto"/>
              <w:left w:val="single" w:sz="4" w:space="0" w:color="auto"/>
              <w:bottom w:val="single" w:sz="4" w:space="0" w:color="auto"/>
              <w:right w:val="single" w:sz="4" w:space="0" w:color="auto"/>
            </w:tcBorders>
          </w:tcPr>
          <w:p w14:paraId="6E870524" w14:textId="77777777" w:rsidR="003C1AC8" w:rsidRPr="008C13D2" w:rsidRDefault="003C1AC8" w:rsidP="00EC4882">
            <w:pPr>
              <w:tabs>
                <w:tab w:val="left" w:pos="340"/>
              </w:tabs>
              <w:spacing w:before="40" w:after="40" w:line="276" w:lineRule="auto"/>
              <w:rPr>
                <w:sz w:val="20"/>
              </w:rPr>
            </w:pPr>
            <w:r w:rsidRPr="008C13D2">
              <w:rPr>
                <w:sz w:val="20"/>
              </w:rPr>
              <w:t xml:space="preserve">Test Profiles MAY be pre-installed </w:t>
            </w:r>
            <w:r>
              <w:rPr>
                <w:sz w:val="20"/>
              </w:rPr>
              <w:t>o</w:t>
            </w:r>
            <w:r w:rsidRPr="008C13D2">
              <w:rPr>
                <w:sz w:val="20"/>
              </w:rPr>
              <w:t xml:space="preserve">n the eUICC. </w:t>
            </w:r>
          </w:p>
        </w:tc>
      </w:tr>
      <w:tr w:rsidR="003C1AC8" w:rsidRPr="0094204D" w14:paraId="72941B8F" w14:textId="77777777" w:rsidTr="00EC4882">
        <w:tc>
          <w:tcPr>
            <w:tcW w:w="1555" w:type="dxa"/>
            <w:tcBorders>
              <w:top w:val="single" w:sz="4" w:space="0" w:color="auto"/>
              <w:left w:val="single" w:sz="4" w:space="0" w:color="auto"/>
              <w:bottom w:val="single" w:sz="4" w:space="0" w:color="auto"/>
              <w:right w:val="single" w:sz="4" w:space="0" w:color="auto"/>
            </w:tcBorders>
          </w:tcPr>
          <w:p w14:paraId="5E2D51D4" w14:textId="77777777" w:rsidR="003C1AC8" w:rsidRPr="009F3483" w:rsidRDefault="003C1AC8" w:rsidP="00EC4882">
            <w:pPr>
              <w:spacing w:before="40" w:after="40" w:line="276" w:lineRule="auto"/>
              <w:rPr>
                <w:b/>
                <w:sz w:val="20"/>
              </w:rPr>
            </w:pPr>
            <w:r w:rsidRPr="009F3483">
              <w:rPr>
                <w:b/>
                <w:sz w:val="20"/>
              </w:rPr>
              <w:t>TPRO5</w:t>
            </w:r>
          </w:p>
        </w:tc>
        <w:tc>
          <w:tcPr>
            <w:tcW w:w="7461" w:type="dxa"/>
            <w:tcBorders>
              <w:top w:val="single" w:sz="4" w:space="0" w:color="auto"/>
              <w:left w:val="single" w:sz="4" w:space="0" w:color="auto"/>
              <w:bottom w:val="single" w:sz="4" w:space="0" w:color="auto"/>
              <w:right w:val="single" w:sz="4" w:space="0" w:color="auto"/>
            </w:tcBorders>
          </w:tcPr>
          <w:p w14:paraId="0BA92243" w14:textId="77777777" w:rsidR="003C1AC8" w:rsidRPr="008C13D2" w:rsidRDefault="003C1AC8" w:rsidP="00EC4882">
            <w:pPr>
              <w:tabs>
                <w:tab w:val="left" w:pos="340"/>
              </w:tabs>
              <w:spacing w:before="40" w:after="40" w:line="276" w:lineRule="auto"/>
              <w:rPr>
                <w:sz w:val="20"/>
              </w:rPr>
            </w:pPr>
            <w:r w:rsidRPr="008C13D2">
              <w:rPr>
                <w:sz w:val="20"/>
              </w:rPr>
              <w:t xml:space="preserve">Test Profiles SHALL </w:t>
            </w:r>
            <w:r>
              <w:rPr>
                <w:sz w:val="20"/>
              </w:rPr>
              <w:t>only be visible and usable when the Device is in Device Test Mode</w:t>
            </w:r>
            <w:r w:rsidRPr="008C13D2">
              <w:rPr>
                <w:sz w:val="20"/>
              </w:rPr>
              <w:t xml:space="preserve">. </w:t>
            </w:r>
          </w:p>
        </w:tc>
      </w:tr>
      <w:tr w:rsidR="003C1AC8" w:rsidRPr="0094204D" w:rsidDel="005B735B" w14:paraId="57D7A4D2" w14:textId="77777777" w:rsidTr="00EC4882">
        <w:tc>
          <w:tcPr>
            <w:tcW w:w="1555" w:type="dxa"/>
            <w:tcBorders>
              <w:top w:val="single" w:sz="4" w:space="0" w:color="auto"/>
              <w:left w:val="single" w:sz="4" w:space="0" w:color="auto"/>
              <w:bottom w:val="single" w:sz="4" w:space="0" w:color="auto"/>
              <w:right w:val="single" w:sz="4" w:space="0" w:color="auto"/>
            </w:tcBorders>
          </w:tcPr>
          <w:p w14:paraId="36F23822" w14:textId="77777777" w:rsidR="003C1AC8" w:rsidRPr="009F3483" w:rsidDel="005B735B" w:rsidRDefault="003C1AC8" w:rsidP="00EC4882">
            <w:pPr>
              <w:spacing w:before="40" w:after="40" w:line="276" w:lineRule="auto"/>
              <w:rPr>
                <w:b/>
                <w:sz w:val="20"/>
              </w:rPr>
            </w:pPr>
            <w:r w:rsidRPr="009F3483">
              <w:rPr>
                <w:b/>
                <w:sz w:val="20"/>
              </w:rPr>
              <w:t>TPRO6</w:t>
            </w:r>
          </w:p>
        </w:tc>
        <w:tc>
          <w:tcPr>
            <w:tcW w:w="7461" w:type="dxa"/>
            <w:tcBorders>
              <w:top w:val="single" w:sz="4" w:space="0" w:color="auto"/>
              <w:left w:val="single" w:sz="4" w:space="0" w:color="auto"/>
              <w:bottom w:val="single" w:sz="4" w:space="0" w:color="auto"/>
              <w:right w:val="single" w:sz="4" w:space="0" w:color="auto"/>
            </w:tcBorders>
          </w:tcPr>
          <w:p w14:paraId="05603B82" w14:textId="77777777" w:rsidR="003C1AC8" w:rsidRPr="008C13D2" w:rsidDel="005B735B" w:rsidRDefault="003C1AC8" w:rsidP="00EC4882">
            <w:pPr>
              <w:tabs>
                <w:tab w:val="left" w:pos="340"/>
              </w:tabs>
              <w:spacing w:before="40" w:after="40" w:line="276" w:lineRule="auto"/>
              <w:rPr>
                <w:sz w:val="20"/>
              </w:rPr>
            </w:pPr>
            <w:r w:rsidRPr="008C13D2">
              <w:rPr>
                <w:sz w:val="20"/>
                <w:lang w:eastAsia="en-GB"/>
              </w:rPr>
              <w:t>It SHALL be possible to download, install, enable</w:t>
            </w:r>
            <w:r>
              <w:rPr>
                <w:sz w:val="20"/>
                <w:lang w:eastAsia="en-GB"/>
              </w:rPr>
              <w:t>, disable</w:t>
            </w:r>
            <w:r w:rsidRPr="008C13D2">
              <w:rPr>
                <w:sz w:val="20"/>
                <w:lang w:eastAsia="en-GB"/>
              </w:rPr>
              <w:t xml:space="preserve"> or delete Test Profiles in the eUICC </w:t>
            </w:r>
            <w:r>
              <w:rPr>
                <w:sz w:val="20"/>
                <w:lang w:eastAsia="en-GB"/>
              </w:rPr>
              <w:t>only in Device Test Mode with the exception of the eUICC Memory Reset operation.</w:t>
            </w:r>
          </w:p>
        </w:tc>
      </w:tr>
      <w:tr w:rsidR="003C1AC8" w:rsidRPr="0094204D" w:rsidDel="005B735B" w14:paraId="2545B361" w14:textId="77777777" w:rsidTr="00EC4882">
        <w:tc>
          <w:tcPr>
            <w:tcW w:w="1555" w:type="dxa"/>
            <w:tcBorders>
              <w:top w:val="single" w:sz="4" w:space="0" w:color="auto"/>
              <w:left w:val="single" w:sz="4" w:space="0" w:color="auto"/>
              <w:bottom w:val="single" w:sz="4" w:space="0" w:color="auto"/>
              <w:right w:val="single" w:sz="4" w:space="0" w:color="auto"/>
            </w:tcBorders>
          </w:tcPr>
          <w:p w14:paraId="06DAE7C8" w14:textId="77777777" w:rsidR="003C1AC8" w:rsidRPr="009F3483" w:rsidRDefault="003C1AC8" w:rsidP="00EC4882">
            <w:pPr>
              <w:spacing w:before="40" w:after="40" w:line="276" w:lineRule="auto"/>
              <w:rPr>
                <w:b/>
                <w:sz w:val="20"/>
              </w:rPr>
            </w:pPr>
            <w:r w:rsidRPr="009F3483">
              <w:rPr>
                <w:b/>
                <w:sz w:val="20"/>
              </w:rPr>
              <w:t>TPRO7</w:t>
            </w:r>
          </w:p>
        </w:tc>
        <w:tc>
          <w:tcPr>
            <w:tcW w:w="7461" w:type="dxa"/>
            <w:tcBorders>
              <w:top w:val="single" w:sz="4" w:space="0" w:color="auto"/>
              <w:left w:val="single" w:sz="4" w:space="0" w:color="auto"/>
              <w:bottom w:val="single" w:sz="4" w:space="0" w:color="auto"/>
              <w:right w:val="single" w:sz="4" w:space="0" w:color="auto"/>
            </w:tcBorders>
          </w:tcPr>
          <w:p w14:paraId="16FA8ED1" w14:textId="77777777" w:rsidR="003C1AC8" w:rsidRPr="008C13D2" w:rsidRDefault="003C1AC8" w:rsidP="00EC4882">
            <w:pPr>
              <w:tabs>
                <w:tab w:val="left" w:pos="340"/>
              </w:tabs>
              <w:spacing w:before="40" w:after="40" w:line="276" w:lineRule="auto"/>
              <w:rPr>
                <w:sz w:val="20"/>
                <w:lang w:eastAsia="en-GB"/>
              </w:rPr>
            </w:pPr>
            <w:r>
              <w:rPr>
                <w:sz w:val="20"/>
                <w:lang w:eastAsia="en-GB"/>
              </w:rPr>
              <w:t>Test Profiles, as with any other Profile, SHALL be managed through a certified SM-DP+.</w:t>
            </w:r>
          </w:p>
        </w:tc>
      </w:tr>
      <w:tr w:rsidR="003C1AC8" w:rsidRPr="0094204D" w:rsidDel="005B735B" w14:paraId="7B3AFD92" w14:textId="77777777" w:rsidTr="00EC4882">
        <w:tc>
          <w:tcPr>
            <w:tcW w:w="1555" w:type="dxa"/>
            <w:tcBorders>
              <w:top w:val="single" w:sz="4" w:space="0" w:color="auto"/>
              <w:left w:val="single" w:sz="4" w:space="0" w:color="auto"/>
              <w:bottom w:val="single" w:sz="4" w:space="0" w:color="auto"/>
              <w:right w:val="single" w:sz="4" w:space="0" w:color="auto"/>
            </w:tcBorders>
          </w:tcPr>
          <w:p w14:paraId="7DFF66B4" w14:textId="77777777" w:rsidR="003C1AC8" w:rsidRPr="009F3483" w:rsidRDefault="003C1AC8" w:rsidP="00EC4882">
            <w:pPr>
              <w:spacing w:before="40" w:after="40" w:line="276" w:lineRule="auto"/>
              <w:rPr>
                <w:b/>
                <w:sz w:val="20"/>
              </w:rPr>
            </w:pPr>
            <w:r w:rsidRPr="009F3483">
              <w:rPr>
                <w:b/>
                <w:sz w:val="20"/>
              </w:rPr>
              <w:t>TPRO8</w:t>
            </w:r>
          </w:p>
        </w:tc>
        <w:tc>
          <w:tcPr>
            <w:tcW w:w="7461" w:type="dxa"/>
            <w:tcBorders>
              <w:top w:val="single" w:sz="4" w:space="0" w:color="auto"/>
              <w:left w:val="single" w:sz="4" w:space="0" w:color="auto"/>
              <w:bottom w:val="single" w:sz="4" w:space="0" w:color="auto"/>
              <w:right w:val="single" w:sz="4" w:space="0" w:color="auto"/>
            </w:tcBorders>
          </w:tcPr>
          <w:p w14:paraId="4A13F8C2" w14:textId="245C53F9" w:rsidR="003C1AC8" w:rsidRPr="008C13D2" w:rsidRDefault="003C1AC8" w:rsidP="00EC4882">
            <w:pPr>
              <w:tabs>
                <w:tab w:val="left" w:pos="340"/>
              </w:tabs>
              <w:spacing w:before="40" w:after="40" w:line="276" w:lineRule="auto"/>
              <w:rPr>
                <w:sz w:val="20"/>
                <w:lang w:eastAsia="en-GB"/>
              </w:rPr>
            </w:pPr>
            <w:r>
              <w:rPr>
                <w:sz w:val="20"/>
              </w:rPr>
              <w:t xml:space="preserve">The enabling of a Test Profile SHALL override the </w:t>
            </w:r>
            <w:r w:rsidRPr="00373027">
              <w:rPr>
                <w:sz w:val="20"/>
              </w:rPr>
              <w:t>‘Disabling of this Profile is not allowed’</w:t>
            </w:r>
            <w:r>
              <w:rPr>
                <w:sz w:val="20"/>
              </w:rPr>
              <w:t xml:space="preserve"> (</w:t>
            </w:r>
            <w:r>
              <w:rPr>
                <w:sz w:val="20"/>
              </w:rPr>
              <w:fldChar w:fldCharType="begin"/>
            </w:r>
            <w:r>
              <w:rPr>
                <w:sz w:val="20"/>
              </w:rPr>
              <w:instrText xml:space="preserve"> REF POLRULE1 \h  \* MERGEFORMAT </w:instrText>
            </w:r>
            <w:r>
              <w:rPr>
                <w:sz w:val="20"/>
              </w:rPr>
            </w:r>
            <w:r>
              <w:rPr>
                <w:sz w:val="20"/>
              </w:rPr>
              <w:fldChar w:fldCharType="separate"/>
            </w:r>
            <w:r w:rsidR="00E46B0B" w:rsidRPr="00E46B0B">
              <w:rPr>
                <w:sz w:val="20"/>
              </w:rPr>
              <w:t>POL RULE1</w:t>
            </w:r>
            <w:r>
              <w:rPr>
                <w:sz w:val="20"/>
              </w:rPr>
              <w:fldChar w:fldCharType="end"/>
            </w:r>
            <w:r>
              <w:rPr>
                <w:sz w:val="20"/>
              </w:rPr>
              <w:t xml:space="preserve">) Profile Policy Rule. </w:t>
            </w:r>
          </w:p>
        </w:tc>
      </w:tr>
      <w:tr w:rsidR="003C1AC8" w:rsidRPr="0094204D" w:rsidDel="005B735B" w14:paraId="0BA266F0" w14:textId="77777777" w:rsidTr="00EC4882">
        <w:tc>
          <w:tcPr>
            <w:tcW w:w="1555" w:type="dxa"/>
            <w:tcBorders>
              <w:top w:val="single" w:sz="4" w:space="0" w:color="auto"/>
              <w:left w:val="single" w:sz="4" w:space="0" w:color="auto"/>
              <w:bottom w:val="single" w:sz="4" w:space="0" w:color="auto"/>
              <w:right w:val="single" w:sz="4" w:space="0" w:color="auto"/>
            </w:tcBorders>
          </w:tcPr>
          <w:p w14:paraId="211EB4BD" w14:textId="77777777" w:rsidR="003C1AC8" w:rsidRPr="009F3483" w:rsidRDefault="003C1AC8" w:rsidP="00EC4882">
            <w:pPr>
              <w:spacing w:before="40" w:after="40" w:line="276" w:lineRule="auto"/>
              <w:rPr>
                <w:b/>
                <w:sz w:val="20"/>
              </w:rPr>
            </w:pPr>
            <w:r w:rsidRPr="009F3483">
              <w:rPr>
                <w:b/>
                <w:sz w:val="20"/>
              </w:rPr>
              <w:t>TPRO9</w:t>
            </w:r>
          </w:p>
        </w:tc>
        <w:tc>
          <w:tcPr>
            <w:tcW w:w="7461" w:type="dxa"/>
            <w:tcBorders>
              <w:top w:val="single" w:sz="4" w:space="0" w:color="auto"/>
              <w:left w:val="single" w:sz="4" w:space="0" w:color="auto"/>
              <w:bottom w:val="single" w:sz="4" w:space="0" w:color="auto"/>
              <w:right w:val="single" w:sz="4" w:space="0" w:color="auto"/>
            </w:tcBorders>
          </w:tcPr>
          <w:p w14:paraId="32088350" w14:textId="77777777" w:rsidR="003C1AC8" w:rsidRPr="008C13D2" w:rsidRDefault="003C1AC8" w:rsidP="00EC4882">
            <w:pPr>
              <w:tabs>
                <w:tab w:val="left" w:pos="340"/>
              </w:tabs>
              <w:spacing w:before="40" w:after="40" w:line="276" w:lineRule="auto"/>
              <w:rPr>
                <w:sz w:val="20"/>
                <w:lang w:eastAsia="en-GB"/>
              </w:rPr>
            </w:pPr>
            <w:r w:rsidRPr="00F0703B">
              <w:rPr>
                <w:sz w:val="20"/>
              </w:rPr>
              <w:t xml:space="preserve">When the Device Test Mode is deactivated, the LPA SHALL disable any enabled Test Profile.  </w:t>
            </w:r>
          </w:p>
        </w:tc>
      </w:tr>
      <w:tr w:rsidR="003C1AC8" w:rsidRPr="0094204D" w:rsidDel="005B735B" w14:paraId="2CE1B642" w14:textId="77777777" w:rsidTr="00EC4882">
        <w:tc>
          <w:tcPr>
            <w:tcW w:w="1555" w:type="dxa"/>
            <w:tcBorders>
              <w:top w:val="single" w:sz="4" w:space="0" w:color="auto"/>
              <w:left w:val="single" w:sz="4" w:space="0" w:color="auto"/>
              <w:bottom w:val="single" w:sz="4" w:space="0" w:color="auto"/>
              <w:right w:val="single" w:sz="4" w:space="0" w:color="auto"/>
            </w:tcBorders>
          </w:tcPr>
          <w:p w14:paraId="7053B49D" w14:textId="77777777" w:rsidR="003C1AC8" w:rsidRPr="009F3483" w:rsidRDefault="003C1AC8" w:rsidP="00EC4882">
            <w:pPr>
              <w:spacing w:before="40" w:after="40" w:line="276" w:lineRule="auto"/>
              <w:rPr>
                <w:b/>
                <w:sz w:val="20"/>
              </w:rPr>
            </w:pPr>
            <w:r w:rsidRPr="009F3483">
              <w:rPr>
                <w:b/>
                <w:sz w:val="20"/>
              </w:rPr>
              <w:t>TPRO10</w:t>
            </w:r>
          </w:p>
        </w:tc>
        <w:tc>
          <w:tcPr>
            <w:tcW w:w="7461" w:type="dxa"/>
            <w:tcBorders>
              <w:top w:val="single" w:sz="4" w:space="0" w:color="auto"/>
              <w:left w:val="single" w:sz="4" w:space="0" w:color="auto"/>
              <w:bottom w:val="single" w:sz="4" w:space="0" w:color="auto"/>
              <w:right w:val="single" w:sz="4" w:space="0" w:color="auto"/>
            </w:tcBorders>
          </w:tcPr>
          <w:p w14:paraId="5644EA6A" w14:textId="77777777" w:rsidR="003C1AC8" w:rsidRPr="008C13D2" w:rsidRDefault="003C1AC8" w:rsidP="00EC4882">
            <w:pPr>
              <w:tabs>
                <w:tab w:val="left" w:pos="340"/>
              </w:tabs>
              <w:spacing w:before="40" w:after="40" w:line="276" w:lineRule="auto"/>
              <w:rPr>
                <w:sz w:val="20"/>
                <w:lang w:eastAsia="en-GB"/>
              </w:rPr>
            </w:pPr>
            <w:r w:rsidRPr="00F0703B">
              <w:rPr>
                <w:sz w:val="20"/>
              </w:rPr>
              <w:t>When the Test Profile is disabled, the eUICC SHALL enable the Operational Profile that was previously enabled, if any.</w:t>
            </w:r>
          </w:p>
        </w:tc>
      </w:tr>
      <w:tr w:rsidR="003C1AC8" w:rsidRPr="0094204D" w:rsidDel="005B735B" w14:paraId="3E74A571" w14:textId="77777777" w:rsidTr="00EC4882">
        <w:tc>
          <w:tcPr>
            <w:tcW w:w="1555" w:type="dxa"/>
            <w:tcBorders>
              <w:top w:val="single" w:sz="4" w:space="0" w:color="auto"/>
              <w:left w:val="single" w:sz="4" w:space="0" w:color="auto"/>
              <w:bottom w:val="single" w:sz="4" w:space="0" w:color="auto"/>
              <w:right w:val="single" w:sz="4" w:space="0" w:color="auto"/>
            </w:tcBorders>
          </w:tcPr>
          <w:p w14:paraId="6A19BBF8" w14:textId="77777777" w:rsidR="003C1AC8" w:rsidRPr="009F3483" w:rsidRDefault="003C1AC8" w:rsidP="00EC4882">
            <w:pPr>
              <w:spacing w:before="40" w:after="40" w:line="276" w:lineRule="auto"/>
              <w:rPr>
                <w:b/>
                <w:sz w:val="20"/>
              </w:rPr>
            </w:pPr>
            <w:r w:rsidRPr="009F3483">
              <w:rPr>
                <w:b/>
                <w:sz w:val="20"/>
              </w:rPr>
              <w:t>TPRO11</w:t>
            </w:r>
          </w:p>
        </w:tc>
        <w:tc>
          <w:tcPr>
            <w:tcW w:w="7461" w:type="dxa"/>
            <w:tcBorders>
              <w:top w:val="single" w:sz="4" w:space="0" w:color="auto"/>
              <w:left w:val="single" w:sz="4" w:space="0" w:color="auto"/>
              <w:bottom w:val="single" w:sz="4" w:space="0" w:color="auto"/>
              <w:right w:val="single" w:sz="4" w:space="0" w:color="auto"/>
            </w:tcBorders>
          </w:tcPr>
          <w:p w14:paraId="784D098F" w14:textId="77777777" w:rsidR="003C1AC8" w:rsidRPr="008C13D2" w:rsidRDefault="003C1AC8" w:rsidP="00EC4882">
            <w:pPr>
              <w:tabs>
                <w:tab w:val="left" w:pos="340"/>
              </w:tabs>
              <w:spacing w:before="40" w:after="40" w:line="276" w:lineRule="auto"/>
              <w:rPr>
                <w:sz w:val="20"/>
                <w:lang w:eastAsia="en-GB"/>
              </w:rPr>
            </w:pPr>
            <w:r>
              <w:rPr>
                <w:sz w:val="20"/>
              </w:rPr>
              <w:t>The Device Test Mode activation SHALL be obfuscated from the End User.</w:t>
            </w:r>
          </w:p>
        </w:tc>
      </w:tr>
      <w:tr w:rsidR="003C1AC8" w:rsidRPr="0094204D" w:rsidDel="005B735B" w14:paraId="5C02DE41" w14:textId="77777777" w:rsidTr="00EC4882">
        <w:tc>
          <w:tcPr>
            <w:tcW w:w="1555" w:type="dxa"/>
            <w:tcBorders>
              <w:top w:val="single" w:sz="4" w:space="0" w:color="auto"/>
              <w:left w:val="single" w:sz="4" w:space="0" w:color="auto"/>
              <w:bottom w:val="single" w:sz="4" w:space="0" w:color="auto"/>
              <w:right w:val="single" w:sz="4" w:space="0" w:color="auto"/>
            </w:tcBorders>
          </w:tcPr>
          <w:p w14:paraId="1BFBA882" w14:textId="77777777" w:rsidR="003C1AC8" w:rsidRPr="009F3483" w:rsidRDefault="003C1AC8" w:rsidP="00EC4882">
            <w:pPr>
              <w:spacing w:before="40" w:after="40" w:line="276" w:lineRule="auto"/>
              <w:rPr>
                <w:b/>
                <w:sz w:val="20"/>
              </w:rPr>
            </w:pPr>
            <w:r w:rsidRPr="009F3483">
              <w:rPr>
                <w:b/>
                <w:sz w:val="20"/>
              </w:rPr>
              <w:t>TPRO12</w:t>
            </w:r>
          </w:p>
        </w:tc>
        <w:tc>
          <w:tcPr>
            <w:tcW w:w="7461" w:type="dxa"/>
            <w:tcBorders>
              <w:top w:val="single" w:sz="4" w:space="0" w:color="auto"/>
              <w:left w:val="single" w:sz="4" w:space="0" w:color="auto"/>
              <w:bottom w:val="single" w:sz="4" w:space="0" w:color="auto"/>
              <w:right w:val="single" w:sz="4" w:space="0" w:color="auto"/>
            </w:tcBorders>
          </w:tcPr>
          <w:p w14:paraId="207C4F81" w14:textId="77777777" w:rsidR="003C1AC8" w:rsidRPr="008C13D2" w:rsidRDefault="003C1AC8" w:rsidP="00EC4882">
            <w:pPr>
              <w:tabs>
                <w:tab w:val="left" w:pos="340"/>
              </w:tabs>
              <w:spacing w:before="40" w:after="40" w:line="276" w:lineRule="auto"/>
              <w:rPr>
                <w:sz w:val="20"/>
                <w:lang w:eastAsia="en-GB"/>
              </w:rPr>
            </w:pPr>
            <w:r>
              <w:rPr>
                <w:sz w:val="20"/>
              </w:rPr>
              <w:t>When exiting Device Test Mode, an End User notice SHALL be presented to prompt the tester to perform an eUICC Test Memory Reset.</w:t>
            </w:r>
          </w:p>
        </w:tc>
      </w:tr>
    </w:tbl>
    <w:p w14:paraId="75154E02" w14:textId="77777777" w:rsidR="003C1AC8" w:rsidRDefault="003C1AC8" w:rsidP="003C1AC8">
      <w:pPr>
        <w:pStyle w:val="TableCaption"/>
      </w:pPr>
      <w:r>
        <w:t>: Test Profiles Requirements</w:t>
      </w:r>
    </w:p>
    <w:p w14:paraId="4D5EA03B" w14:textId="77777777" w:rsidR="003C1AC8" w:rsidRPr="00244FAC" w:rsidRDefault="003C1AC8" w:rsidP="003C1AC8">
      <w:pPr>
        <w:spacing w:line="276" w:lineRule="auto"/>
      </w:pPr>
      <w:r w:rsidRPr="009F33B2">
        <w:t xml:space="preserve">The Device MAY implement </w:t>
      </w:r>
      <w:r>
        <w:t xml:space="preserve">a </w:t>
      </w:r>
      <w:r w:rsidRPr="009F33B2">
        <w:t xml:space="preserve">mechanism for connecting </w:t>
      </w:r>
      <w:r>
        <w:t>an external SIM c</w:t>
      </w:r>
      <w:r w:rsidRPr="009F33B2">
        <w:t>ard</w:t>
      </w:r>
      <w:r>
        <w:t xml:space="preserve"> </w:t>
      </w:r>
      <w:r w:rsidRPr="009F33B2">
        <w:t>for the purpose of testing in the context of Device repair</w:t>
      </w:r>
      <w:r>
        <w:t>, without affecting the state of the eUICC.</w:t>
      </w:r>
    </w:p>
    <w:p w14:paraId="4235DADD" w14:textId="77777777" w:rsidR="003C1AC8" w:rsidRDefault="003C1AC8" w:rsidP="003C1AC8">
      <w:pPr>
        <w:pStyle w:val="Heading3"/>
      </w:pPr>
      <w:bookmarkStart w:id="486" w:name="_Toc472934691"/>
      <w:bookmarkStart w:id="487" w:name="_Toc178140645"/>
      <w:r>
        <w:t>Provisioning Profile</w:t>
      </w:r>
      <w:bookmarkEnd w:id="486"/>
      <w:r>
        <w:t xml:space="preserve"> Requirements</w:t>
      </w:r>
      <w:bookmarkEnd w:id="487"/>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17931BED"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271A2B8D"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32057CD7"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256FE3" w14:paraId="68DB6BDA" w14:textId="77777777" w:rsidTr="00EC4882">
        <w:tc>
          <w:tcPr>
            <w:tcW w:w="1555" w:type="dxa"/>
            <w:tcBorders>
              <w:top w:val="single" w:sz="4" w:space="0" w:color="auto"/>
              <w:left w:val="single" w:sz="4" w:space="0" w:color="auto"/>
              <w:bottom w:val="single" w:sz="4" w:space="0" w:color="auto"/>
              <w:right w:val="single" w:sz="4" w:space="0" w:color="auto"/>
            </w:tcBorders>
          </w:tcPr>
          <w:p w14:paraId="01A30215" w14:textId="77777777" w:rsidR="003C1AC8" w:rsidRPr="009F3483" w:rsidRDefault="003C1AC8" w:rsidP="00EC4882">
            <w:pPr>
              <w:spacing w:before="40" w:after="40" w:line="276" w:lineRule="auto"/>
              <w:rPr>
                <w:b/>
                <w:sz w:val="20"/>
              </w:rPr>
            </w:pPr>
            <w:r w:rsidRPr="009F3483">
              <w:rPr>
                <w:b/>
                <w:sz w:val="20"/>
              </w:rPr>
              <w:t>PPRO1</w:t>
            </w:r>
          </w:p>
        </w:tc>
        <w:tc>
          <w:tcPr>
            <w:tcW w:w="7461" w:type="dxa"/>
            <w:tcBorders>
              <w:top w:val="single" w:sz="4" w:space="0" w:color="auto"/>
              <w:left w:val="single" w:sz="4" w:space="0" w:color="auto"/>
              <w:bottom w:val="single" w:sz="4" w:space="0" w:color="auto"/>
              <w:right w:val="single" w:sz="4" w:space="0" w:color="auto"/>
            </w:tcBorders>
          </w:tcPr>
          <w:p w14:paraId="65938ED5" w14:textId="0BDCA123" w:rsidR="003C1AC8" w:rsidRPr="001679F1" w:rsidRDefault="003C1AC8" w:rsidP="00EC4882">
            <w:pPr>
              <w:tabs>
                <w:tab w:val="left" w:pos="340"/>
              </w:tabs>
              <w:spacing w:before="40" w:after="40" w:line="276" w:lineRule="auto"/>
              <w:rPr>
                <w:sz w:val="20"/>
              </w:rPr>
            </w:pPr>
            <w:r w:rsidRPr="001679F1">
              <w:rPr>
                <w:sz w:val="20"/>
              </w:rPr>
              <w:t>Provisioning Prof</w:t>
            </w:r>
            <w:r w:rsidRPr="00896FD6">
              <w:rPr>
                <w:sz w:val="20"/>
              </w:rPr>
              <w:t>ile</w:t>
            </w:r>
            <w:r>
              <w:rPr>
                <w:sz w:val="20"/>
              </w:rPr>
              <w:t>s</w:t>
            </w:r>
            <w:r w:rsidRPr="00896FD6">
              <w:rPr>
                <w:sz w:val="20"/>
              </w:rPr>
              <w:t xml:space="preserve"> SHALL be based on the same format structure as described for the Profile (</w:t>
            </w:r>
            <w:r>
              <w:rPr>
                <w:sz w:val="20"/>
              </w:rPr>
              <w:fldChar w:fldCharType="begin"/>
            </w:r>
            <w:r>
              <w:rPr>
                <w:sz w:val="20"/>
              </w:rPr>
              <w:instrText xml:space="preserve"> REF _Ref447276605 \r \h  \* MERGEFORMAT </w:instrText>
            </w:r>
            <w:r>
              <w:rPr>
                <w:sz w:val="20"/>
              </w:rPr>
            </w:r>
            <w:r>
              <w:rPr>
                <w:sz w:val="20"/>
              </w:rPr>
              <w:fldChar w:fldCharType="separate"/>
            </w:r>
            <w:r w:rsidR="00E46B0B">
              <w:rPr>
                <w:sz w:val="20"/>
              </w:rPr>
              <w:t>Figure 2</w:t>
            </w:r>
            <w:r>
              <w:rPr>
                <w:sz w:val="20"/>
              </w:rPr>
              <w:fldChar w:fldCharType="end"/>
            </w:r>
            <w:r>
              <w:rPr>
                <w:sz w:val="20"/>
              </w:rPr>
              <w:t>)</w:t>
            </w:r>
            <w:r w:rsidRPr="00896FD6">
              <w:rPr>
                <w:sz w:val="20"/>
              </w:rPr>
              <w:t>.</w:t>
            </w:r>
          </w:p>
        </w:tc>
      </w:tr>
      <w:tr w:rsidR="003C1AC8" w:rsidRPr="00256FE3" w14:paraId="552499FB" w14:textId="77777777" w:rsidTr="00EC4882">
        <w:tc>
          <w:tcPr>
            <w:tcW w:w="1555" w:type="dxa"/>
            <w:tcBorders>
              <w:top w:val="single" w:sz="4" w:space="0" w:color="auto"/>
              <w:left w:val="single" w:sz="4" w:space="0" w:color="auto"/>
              <w:bottom w:val="single" w:sz="4" w:space="0" w:color="auto"/>
              <w:right w:val="single" w:sz="4" w:space="0" w:color="auto"/>
            </w:tcBorders>
          </w:tcPr>
          <w:p w14:paraId="44C573C5" w14:textId="77777777" w:rsidR="003C1AC8" w:rsidRPr="009F3483" w:rsidRDefault="003C1AC8" w:rsidP="00EC4882">
            <w:pPr>
              <w:spacing w:before="40" w:after="40" w:line="276" w:lineRule="auto"/>
              <w:rPr>
                <w:b/>
                <w:sz w:val="20"/>
              </w:rPr>
            </w:pPr>
            <w:r w:rsidRPr="009F3483">
              <w:rPr>
                <w:b/>
                <w:sz w:val="20"/>
              </w:rPr>
              <w:t>PPRO</w:t>
            </w:r>
            <w:r>
              <w:rPr>
                <w:b/>
                <w:sz w:val="20"/>
              </w:rPr>
              <w:t>2</w:t>
            </w:r>
          </w:p>
        </w:tc>
        <w:tc>
          <w:tcPr>
            <w:tcW w:w="7461" w:type="dxa"/>
            <w:tcBorders>
              <w:top w:val="single" w:sz="4" w:space="0" w:color="auto"/>
              <w:left w:val="single" w:sz="4" w:space="0" w:color="auto"/>
              <w:bottom w:val="single" w:sz="4" w:space="0" w:color="auto"/>
              <w:right w:val="single" w:sz="4" w:space="0" w:color="auto"/>
            </w:tcBorders>
          </w:tcPr>
          <w:p w14:paraId="65F723C8" w14:textId="77777777" w:rsidR="003C1AC8" w:rsidRPr="0094204D" w:rsidRDefault="003C1AC8" w:rsidP="00EC4882">
            <w:pPr>
              <w:tabs>
                <w:tab w:val="left" w:pos="340"/>
              </w:tabs>
              <w:spacing w:before="40" w:after="40" w:line="276" w:lineRule="auto"/>
              <w:rPr>
                <w:sz w:val="20"/>
              </w:rPr>
            </w:pPr>
            <w:r>
              <w:rPr>
                <w:sz w:val="20"/>
              </w:rPr>
              <w:t>A Provisioning Profile MAY be enabled by the LPA upon End User request for operations defined in PPRO6 if establishment of the connectivity using the currently Enabled Profile is unsuccessful. If this results in an Operational Profile being disabled, the End User SHALL first give consent to the loss of communication provided by the Enabled Profile.</w:t>
            </w:r>
          </w:p>
        </w:tc>
      </w:tr>
      <w:tr w:rsidR="003C1AC8" w:rsidRPr="00256FE3" w14:paraId="28910FC4" w14:textId="77777777" w:rsidTr="00EC4882">
        <w:tc>
          <w:tcPr>
            <w:tcW w:w="1555" w:type="dxa"/>
            <w:tcBorders>
              <w:top w:val="single" w:sz="4" w:space="0" w:color="auto"/>
              <w:left w:val="single" w:sz="4" w:space="0" w:color="auto"/>
              <w:bottom w:val="single" w:sz="4" w:space="0" w:color="auto"/>
              <w:right w:val="single" w:sz="4" w:space="0" w:color="auto"/>
            </w:tcBorders>
          </w:tcPr>
          <w:p w14:paraId="7834025B" w14:textId="77777777" w:rsidR="003C1AC8" w:rsidRPr="009F3483" w:rsidRDefault="003C1AC8" w:rsidP="00EC4882">
            <w:pPr>
              <w:spacing w:before="40" w:after="40" w:line="276" w:lineRule="auto"/>
              <w:rPr>
                <w:b/>
                <w:sz w:val="20"/>
              </w:rPr>
            </w:pPr>
            <w:r w:rsidRPr="009F3483">
              <w:rPr>
                <w:b/>
                <w:sz w:val="20"/>
              </w:rPr>
              <w:t>PPRO</w:t>
            </w:r>
            <w:r>
              <w:rPr>
                <w:b/>
                <w:sz w:val="20"/>
              </w:rPr>
              <w:t>3</w:t>
            </w:r>
          </w:p>
        </w:tc>
        <w:tc>
          <w:tcPr>
            <w:tcW w:w="7461" w:type="dxa"/>
            <w:tcBorders>
              <w:top w:val="single" w:sz="4" w:space="0" w:color="auto"/>
              <w:left w:val="single" w:sz="4" w:space="0" w:color="auto"/>
              <w:bottom w:val="single" w:sz="4" w:space="0" w:color="auto"/>
              <w:right w:val="single" w:sz="4" w:space="0" w:color="auto"/>
            </w:tcBorders>
          </w:tcPr>
          <w:p w14:paraId="7E4B4488" w14:textId="77777777" w:rsidR="003C1AC8" w:rsidRPr="0094204D" w:rsidRDefault="003C1AC8" w:rsidP="00EC4882">
            <w:pPr>
              <w:tabs>
                <w:tab w:val="left" w:pos="340"/>
              </w:tabs>
              <w:spacing w:before="40" w:after="40" w:line="276" w:lineRule="auto"/>
              <w:rPr>
                <w:sz w:val="20"/>
              </w:rPr>
            </w:pPr>
            <w:r>
              <w:rPr>
                <w:sz w:val="20"/>
              </w:rPr>
              <w:t>Provisioning Profiles and their associated Profile Metadata SHALL not be visible to the End User on the LUI.</w:t>
            </w:r>
          </w:p>
        </w:tc>
      </w:tr>
      <w:tr w:rsidR="003C1AC8" w:rsidRPr="00256FE3" w14:paraId="067E81BA" w14:textId="77777777" w:rsidTr="00EC4882">
        <w:tc>
          <w:tcPr>
            <w:tcW w:w="1555" w:type="dxa"/>
            <w:tcBorders>
              <w:top w:val="single" w:sz="4" w:space="0" w:color="auto"/>
              <w:left w:val="single" w:sz="4" w:space="0" w:color="auto"/>
              <w:bottom w:val="single" w:sz="4" w:space="0" w:color="auto"/>
              <w:right w:val="single" w:sz="4" w:space="0" w:color="auto"/>
            </w:tcBorders>
          </w:tcPr>
          <w:p w14:paraId="60169D81" w14:textId="77777777" w:rsidR="003C1AC8" w:rsidRPr="009F3483" w:rsidRDefault="003C1AC8" w:rsidP="00EC4882">
            <w:pPr>
              <w:spacing w:before="40" w:after="40" w:line="276" w:lineRule="auto"/>
              <w:rPr>
                <w:b/>
                <w:sz w:val="20"/>
              </w:rPr>
            </w:pPr>
            <w:r>
              <w:rPr>
                <w:b/>
                <w:sz w:val="20"/>
              </w:rPr>
              <w:t>PPRO4</w:t>
            </w:r>
          </w:p>
        </w:tc>
        <w:tc>
          <w:tcPr>
            <w:tcW w:w="7461" w:type="dxa"/>
            <w:tcBorders>
              <w:top w:val="single" w:sz="4" w:space="0" w:color="auto"/>
              <w:left w:val="single" w:sz="4" w:space="0" w:color="auto"/>
              <w:bottom w:val="single" w:sz="4" w:space="0" w:color="auto"/>
              <w:right w:val="single" w:sz="4" w:space="0" w:color="auto"/>
            </w:tcBorders>
          </w:tcPr>
          <w:p w14:paraId="5EA54CC1" w14:textId="77777777" w:rsidR="003C1AC8" w:rsidDel="00936A9A" w:rsidRDefault="003C1AC8" w:rsidP="00EC4882">
            <w:pPr>
              <w:tabs>
                <w:tab w:val="left" w:pos="340"/>
              </w:tabs>
              <w:spacing w:before="40" w:after="40" w:line="276" w:lineRule="auto"/>
              <w:rPr>
                <w:sz w:val="20"/>
              </w:rPr>
            </w:pPr>
            <w:r>
              <w:rPr>
                <w:sz w:val="20"/>
              </w:rPr>
              <w:t>Provisioning Profiles SHALL not be selectable by the End User.</w:t>
            </w:r>
          </w:p>
        </w:tc>
      </w:tr>
      <w:tr w:rsidR="003C1AC8" w:rsidRPr="00256FE3" w14:paraId="55AC9B56" w14:textId="77777777" w:rsidTr="00EC4882">
        <w:tc>
          <w:tcPr>
            <w:tcW w:w="1555" w:type="dxa"/>
            <w:tcBorders>
              <w:top w:val="single" w:sz="4" w:space="0" w:color="auto"/>
              <w:left w:val="single" w:sz="4" w:space="0" w:color="auto"/>
              <w:bottom w:val="single" w:sz="4" w:space="0" w:color="auto"/>
              <w:right w:val="single" w:sz="4" w:space="0" w:color="auto"/>
            </w:tcBorders>
          </w:tcPr>
          <w:p w14:paraId="3E43687B" w14:textId="77777777" w:rsidR="003C1AC8" w:rsidRPr="009F3483" w:rsidRDefault="003C1AC8" w:rsidP="00EC4882">
            <w:pPr>
              <w:spacing w:before="40" w:after="40" w:line="276" w:lineRule="auto"/>
              <w:rPr>
                <w:b/>
                <w:sz w:val="20"/>
              </w:rPr>
            </w:pPr>
            <w:r w:rsidRPr="009F3483">
              <w:rPr>
                <w:b/>
                <w:sz w:val="20"/>
              </w:rPr>
              <w:t>PPRO</w:t>
            </w:r>
            <w:r>
              <w:rPr>
                <w:b/>
                <w:sz w:val="20"/>
              </w:rPr>
              <w:t>5</w:t>
            </w:r>
          </w:p>
        </w:tc>
        <w:tc>
          <w:tcPr>
            <w:tcW w:w="7461" w:type="dxa"/>
            <w:tcBorders>
              <w:top w:val="single" w:sz="4" w:space="0" w:color="auto"/>
              <w:left w:val="single" w:sz="4" w:space="0" w:color="auto"/>
              <w:bottom w:val="single" w:sz="4" w:space="0" w:color="auto"/>
              <w:right w:val="single" w:sz="4" w:space="0" w:color="auto"/>
            </w:tcBorders>
          </w:tcPr>
          <w:p w14:paraId="3B0BFB18" w14:textId="77777777" w:rsidR="003C1AC8" w:rsidRPr="0094204D" w:rsidRDefault="003C1AC8" w:rsidP="00EC4882">
            <w:pPr>
              <w:tabs>
                <w:tab w:val="left" w:pos="340"/>
              </w:tabs>
              <w:spacing w:before="40" w:after="40" w:line="276" w:lineRule="auto"/>
              <w:rPr>
                <w:sz w:val="20"/>
              </w:rPr>
            </w:pPr>
            <w:r>
              <w:rPr>
                <w:sz w:val="20"/>
              </w:rPr>
              <w:t xml:space="preserve">Provisioning Profiles SHALL not be deleted through any action by the End User including the use of eUICC Memory Reset. </w:t>
            </w:r>
          </w:p>
        </w:tc>
      </w:tr>
      <w:tr w:rsidR="003C1AC8" w:rsidRPr="00256FE3" w14:paraId="2BE31A91" w14:textId="77777777" w:rsidTr="00EC4882">
        <w:tc>
          <w:tcPr>
            <w:tcW w:w="1555" w:type="dxa"/>
            <w:tcBorders>
              <w:top w:val="single" w:sz="4" w:space="0" w:color="auto"/>
              <w:left w:val="single" w:sz="4" w:space="0" w:color="auto"/>
              <w:bottom w:val="single" w:sz="4" w:space="0" w:color="auto"/>
              <w:right w:val="single" w:sz="4" w:space="0" w:color="auto"/>
            </w:tcBorders>
          </w:tcPr>
          <w:p w14:paraId="59D0275B" w14:textId="77777777" w:rsidR="003C1AC8" w:rsidRPr="009F3483" w:rsidRDefault="003C1AC8" w:rsidP="00EC4882">
            <w:pPr>
              <w:tabs>
                <w:tab w:val="left" w:pos="340"/>
              </w:tabs>
              <w:spacing w:before="40" w:after="40" w:line="276" w:lineRule="auto"/>
              <w:rPr>
                <w:b/>
                <w:sz w:val="20"/>
              </w:rPr>
            </w:pPr>
            <w:bookmarkStart w:id="488" w:name="PPRO7"/>
            <w:r w:rsidRPr="009F3483">
              <w:rPr>
                <w:b/>
                <w:sz w:val="20"/>
              </w:rPr>
              <w:t>PPRO</w:t>
            </w:r>
            <w:r>
              <w:rPr>
                <w:b/>
                <w:sz w:val="20"/>
              </w:rPr>
              <w:t>6</w:t>
            </w:r>
            <w:bookmarkEnd w:id="488"/>
          </w:p>
        </w:tc>
        <w:tc>
          <w:tcPr>
            <w:tcW w:w="7461" w:type="dxa"/>
            <w:tcBorders>
              <w:top w:val="single" w:sz="4" w:space="0" w:color="auto"/>
              <w:left w:val="single" w:sz="4" w:space="0" w:color="auto"/>
              <w:bottom w:val="single" w:sz="4" w:space="0" w:color="auto"/>
              <w:right w:val="single" w:sz="4" w:space="0" w:color="auto"/>
            </w:tcBorders>
          </w:tcPr>
          <w:p w14:paraId="2182A43A" w14:textId="77777777" w:rsidR="003C1AC8" w:rsidRDefault="003C1AC8" w:rsidP="00EC4882">
            <w:pPr>
              <w:tabs>
                <w:tab w:val="left" w:pos="340"/>
              </w:tabs>
              <w:spacing w:before="40" w:after="40" w:line="276" w:lineRule="auto"/>
              <w:rPr>
                <w:sz w:val="20"/>
              </w:rPr>
            </w:pPr>
            <w:r w:rsidRPr="00DC59F5">
              <w:rPr>
                <w:sz w:val="20"/>
              </w:rPr>
              <w:t>Provisioning Profile</w:t>
            </w:r>
            <w:r>
              <w:rPr>
                <w:sz w:val="20"/>
              </w:rPr>
              <w:t xml:space="preserve"> </w:t>
            </w:r>
            <w:r w:rsidRPr="00DC59F5">
              <w:rPr>
                <w:sz w:val="20"/>
              </w:rPr>
              <w:t>SHALL</w:t>
            </w:r>
            <w:r>
              <w:rPr>
                <w:sz w:val="20"/>
              </w:rPr>
              <w:t xml:space="preserve"> only be used for the intended purposes </w:t>
            </w:r>
            <w:r w:rsidRPr="00DC59F5">
              <w:rPr>
                <w:sz w:val="20"/>
              </w:rPr>
              <w:t xml:space="preserve">of </w:t>
            </w:r>
            <w:r>
              <w:rPr>
                <w:sz w:val="20"/>
              </w:rPr>
              <w:t xml:space="preserve">Profile </w:t>
            </w:r>
            <w:r w:rsidRPr="00DC59F5">
              <w:rPr>
                <w:sz w:val="20"/>
              </w:rPr>
              <w:t>downloading</w:t>
            </w:r>
            <w:r>
              <w:rPr>
                <w:sz w:val="20"/>
              </w:rPr>
              <w:t xml:space="preserve"> and related Profile maintenance functions</w:t>
            </w:r>
            <w:r w:rsidRPr="00DC59F5">
              <w:rPr>
                <w:sz w:val="20"/>
              </w:rPr>
              <w:t>.</w:t>
            </w:r>
            <w:r>
              <w:rPr>
                <w:sz w:val="20"/>
              </w:rPr>
              <w:t xml:space="preserve"> The Provisioning Profile SHALL not be used as an Operational Profile. </w:t>
            </w:r>
          </w:p>
        </w:tc>
      </w:tr>
      <w:tr w:rsidR="003C1AC8" w:rsidRPr="00256FE3" w14:paraId="4883B264" w14:textId="77777777" w:rsidTr="00EC4882">
        <w:tc>
          <w:tcPr>
            <w:tcW w:w="1555" w:type="dxa"/>
            <w:tcBorders>
              <w:top w:val="single" w:sz="4" w:space="0" w:color="auto"/>
              <w:left w:val="single" w:sz="4" w:space="0" w:color="auto"/>
              <w:bottom w:val="single" w:sz="4" w:space="0" w:color="auto"/>
              <w:right w:val="single" w:sz="4" w:space="0" w:color="auto"/>
            </w:tcBorders>
          </w:tcPr>
          <w:p w14:paraId="427EE9D1" w14:textId="77777777" w:rsidR="003C1AC8" w:rsidRPr="0069570D" w:rsidRDefault="003C1AC8" w:rsidP="00EC4882">
            <w:pPr>
              <w:tabs>
                <w:tab w:val="left" w:pos="340"/>
              </w:tabs>
              <w:spacing w:before="40" w:after="40" w:line="276" w:lineRule="auto"/>
              <w:rPr>
                <w:b/>
                <w:sz w:val="20"/>
              </w:rPr>
            </w:pPr>
            <w:r w:rsidRPr="0069570D">
              <w:rPr>
                <w:b/>
                <w:sz w:val="20"/>
              </w:rPr>
              <w:t>PPRO</w:t>
            </w:r>
            <w:r>
              <w:rPr>
                <w:b/>
                <w:sz w:val="20"/>
              </w:rPr>
              <w:t>7</w:t>
            </w:r>
          </w:p>
        </w:tc>
        <w:tc>
          <w:tcPr>
            <w:tcW w:w="7461" w:type="dxa"/>
            <w:tcBorders>
              <w:top w:val="single" w:sz="4" w:space="0" w:color="auto"/>
              <w:left w:val="single" w:sz="4" w:space="0" w:color="auto"/>
              <w:bottom w:val="single" w:sz="4" w:space="0" w:color="auto"/>
              <w:right w:val="single" w:sz="4" w:space="0" w:color="auto"/>
            </w:tcBorders>
          </w:tcPr>
          <w:p w14:paraId="19DCD929" w14:textId="2AD603E9" w:rsidR="003C1AC8" w:rsidRPr="0069570D" w:rsidDel="00936A9A" w:rsidRDefault="003C1AC8" w:rsidP="00EC4882">
            <w:pPr>
              <w:tabs>
                <w:tab w:val="left" w:pos="340"/>
              </w:tabs>
              <w:spacing w:before="40" w:after="40" w:line="276" w:lineRule="auto"/>
              <w:rPr>
                <w:sz w:val="20"/>
              </w:rPr>
            </w:pPr>
            <w:r w:rsidRPr="004A2499">
              <w:rPr>
                <w:sz w:val="20"/>
              </w:rPr>
              <w:fldChar w:fldCharType="begin"/>
            </w:r>
            <w:r w:rsidRPr="0069570D">
              <w:rPr>
                <w:sz w:val="20"/>
              </w:rPr>
              <w:instrText xml:space="preserve"> REF PPRO7 \h </w:instrText>
            </w:r>
            <w:r>
              <w:rPr>
                <w:sz w:val="20"/>
              </w:rPr>
              <w:instrText xml:space="preserve"> \* MERGEFORMAT </w:instrText>
            </w:r>
            <w:r w:rsidRPr="004A2499">
              <w:rPr>
                <w:sz w:val="20"/>
              </w:rPr>
            </w:r>
            <w:r w:rsidRPr="004A2499">
              <w:rPr>
                <w:sz w:val="20"/>
              </w:rPr>
              <w:fldChar w:fldCharType="separate"/>
            </w:r>
            <w:r w:rsidR="00E46B0B" w:rsidRPr="00E46B0B">
              <w:rPr>
                <w:sz w:val="20"/>
              </w:rPr>
              <w:t>PPRO6</w:t>
            </w:r>
            <w:r w:rsidRPr="004A2499">
              <w:rPr>
                <w:sz w:val="20"/>
              </w:rPr>
              <w:fldChar w:fldCharType="end"/>
            </w:r>
            <w:r w:rsidRPr="0069570D">
              <w:rPr>
                <w:sz w:val="20"/>
              </w:rPr>
              <w:t xml:space="preserve"> SHALL be enforceable in the RSP architecture.  </w:t>
            </w:r>
          </w:p>
        </w:tc>
      </w:tr>
    </w:tbl>
    <w:p w14:paraId="7F5F7E84" w14:textId="77777777" w:rsidR="003C1AC8" w:rsidRDefault="003C1AC8" w:rsidP="003C1AC8">
      <w:pPr>
        <w:pStyle w:val="TableCaption"/>
        <w:spacing w:after="60"/>
        <w:ind w:left="357" w:hanging="357"/>
      </w:pPr>
      <w:r>
        <w:t>: Provisioning Profile Requirements</w:t>
      </w:r>
      <w:bookmarkStart w:id="489" w:name="_Ref435041974"/>
      <w:bookmarkStart w:id="490" w:name="_Toc435053994"/>
    </w:p>
    <w:p w14:paraId="0D858624" w14:textId="77777777" w:rsidR="003C1AC8" w:rsidRPr="00E479EA" w:rsidRDefault="003C1AC8" w:rsidP="003C1AC8">
      <w:pPr>
        <w:pStyle w:val="Heading2"/>
      </w:pPr>
      <w:bookmarkStart w:id="491" w:name="_Toc472934692"/>
      <w:bookmarkStart w:id="492" w:name="_Toc178140646"/>
      <w:r>
        <w:t>Profile Metadata Requirements</w:t>
      </w:r>
      <w:bookmarkEnd w:id="489"/>
      <w:bookmarkEnd w:id="490"/>
      <w:bookmarkEnd w:id="491"/>
      <w:bookmarkEnd w:id="492"/>
    </w:p>
    <w:tbl>
      <w:tblPr>
        <w:tblW w:w="90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84"/>
      </w:tblGrid>
      <w:tr w:rsidR="003C1AC8" w:rsidRPr="002A1089" w14:paraId="1AEABCB0" w14:textId="77777777" w:rsidTr="00EC4882">
        <w:trPr>
          <w:cantSplit/>
          <w:tblHeader/>
        </w:trPr>
        <w:tc>
          <w:tcPr>
            <w:tcW w:w="1555" w:type="dxa"/>
            <w:shd w:val="clear" w:color="auto" w:fill="DE002B"/>
          </w:tcPr>
          <w:p w14:paraId="5677D40A"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84" w:type="dxa"/>
            <w:shd w:val="clear" w:color="auto" w:fill="DE002B"/>
          </w:tcPr>
          <w:p w14:paraId="4E0E6FFB"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4A7A19A0" w14:textId="77777777" w:rsidTr="00EC4882">
        <w:tc>
          <w:tcPr>
            <w:tcW w:w="1555" w:type="dxa"/>
          </w:tcPr>
          <w:p w14:paraId="3A5570DF" w14:textId="77777777" w:rsidR="003C1AC8" w:rsidRPr="009F3483" w:rsidRDefault="003C1AC8" w:rsidP="00EC4882">
            <w:pPr>
              <w:spacing w:before="40" w:after="40" w:line="276" w:lineRule="auto"/>
              <w:rPr>
                <w:b/>
                <w:sz w:val="20"/>
                <w:szCs w:val="22"/>
                <w:lang w:eastAsia="de-DE" w:bidi="ar-SA"/>
              </w:rPr>
            </w:pPr>
            <w:r w:rsidRPr="009F3483">
              <w:rPr>
                <w:b/>
                <w:sz w:val="20"/>
                <w:szCs w:val="22"/>
                <w:lang w:eastAsia="de-DE" w:bidi="ar-SA"/>
              </w:rPr>
              <w:t>META1</w:t>
            </w:r>
          </w:p>
        </w:tc>
        <w:tc>
          <w:tcPr>
            <w:tcW w:w="7484" w:type="dxa"/>
          </w:tcPr>
          <w:p w14:paraId="7AD7F90B" w14:textId="77777777" w:rsidR="003C1AC8" w:rsidRPr="00B97097" w:rsidRDefault="003C1AC8" w:rsidP="00EC4882">
            <w:pPr>
              <w:spacing w:before="40" w:after="40" w:line="276" w:lineRule="auto"/>
              <w:rPr>
                <w:sz w:val="20"/>
                <w:szCs w:val="22"/>
                <w:lang w:eastAsia="de-DE" w:bidi="ar-SA"/>
              </w:rPr>
            </w:pPr>
            <w:r w:rsidRPr="00B97097">
              <w:rPr>
                <w:sz w:val="20"/>
                <w:szCs w:val="22"/>
                <w:lang w:eastAsia="de-DE" w:bidi="ar-SA"/>
              </w:rPr>
              <w:t>All Profile</w:t>
            </w:r>
            <w:r>
              <w:rPr>
                <w:sz w:val="20"/>
                <w:szCs w:val="22"/>
                <w:lang w:eastAsia="de-DE" w:bidi="ar-SA"/>
              </w:rPr>
              <w:t>s</w:t>
            </w:r>
            <w:r w:rsidRPr="00B97097">
              <w:rPr>
                <w:sz w:val="20"/>
                <w:szCs w:val="22"/>
                <w:lang w:eastAsia="de-DE" w:bidi="ar-SA"/>
              </w:rPr>
              <w:t xml:space="preserve"> SHALL have</w:t>
            </w:r>
            <w:r>
              <w:rPr>
                <w:sz w:val="20"/>
                <w:szCs w:val="22"/>
                <w:lang w:eastAsia="de-DE" w:bidi="ar-SA"/>
              </w:rPr>
              <w:t xml:space="preserve"> </w:t>
            </w:r>
            <w:r w:rsidRPr="00B97097">
              <w:rPr>
                <w:sz w:val="20"/>
                <w:szCs w:val="22"/>
                <w:lang w:eastAsia="de-DE" w:bidi="ar-SA"/>
              </w:rPr>
              <w:t xml:space="preserve">associated </w:t>
            </w:r>
            <w:r>
              <w:rPr>
                <w:sz w:val="20"/>
                <w:szCs w:val="22"/>
                <w:lang w:eastAsia="de-DE" w:bidi="ar-SA"/>
              </w:rPr>
              <w:t>Profile Metadata</w:t>
            </w:r>
            <w:r w:rsidRPr="00B97097">
              <w:rPr>
                <w:sz w:val="20"/>
                <w:szCs w:val="22"/>
                <w:lang w:eastAsia="de-DE" w:bidi="ar-SA"/>
              </w:rPr>
              <w:t>.</w:t>
            </w:r>
          </w:p>
        </w:tc>
      </w:tr>
      <w:tr w:rsidR="003C1AC8" w:rsidRPr="002A1089" w14:paraId="1622DB1F" w14:textId="77777777" w:rsidTr="00EC4882">
        <w:tc>
          <w:tcPr>
            <w:tcW w:w="1555" w:type="dxa"/>
          </w:tcPr>
          <w:p w14:paraId="4935E811" w14:textId="77777777" w:rsidR="003C1AC8" w:rsidRPr="009F3483" w:rsidRDefault="003C1AC8" w:rsidP="00EC4882">
            <w:pPr>
              <w:spacing w:before="40" w:after="40" w:line="276" w:lineRule="auto"/>
              <w:rPr>
                <w:b/>
                <w:sz w:val="20"/>
                <w:szCs w:val="22"/>
                <w:lang w:eastAsia="de-DE" w:bidi="ar-SA"/>
              </w:rPr>
            </w:pPr>
            <w:r w:rsidRPr="009F3483">
              <w:rPr>
                <w:b/>
                <w:sz w:val="20"/>
                <w:szCs w:val="22"/>
                <w:lang w:eastAsia="de-DE" w:bidi="ar-SA"/>
              </w:rPr>
              <w:t>META2</w:t>
            </w:r>
          </w:p>
        </w:tc>
        <w:tc>
          <w:tcPr>
            <w:tcW w:w="7484" w:type="dxa"/>
          </w:tcPr>
          <w:p w14:paraId="34149EF5" w14:textId="77777777" w:rsidR="003C1AC8" w:rsidRPr="005E2BDF" w:rsidRDefault="003C1AC8" w:rsidP="00EC4882">
            <w:pPr>
              <w:spacing w:before="40" w:after="40" w:line="276" w:lineRule="auto"/>
              <w:rPr>
                <w:sz w:val="20"/>
                <w:szCs w:val="22"/>
                <w:lang w:eastAsia="de-DE" w:bidi="ar-SA"/>
              </w:rPr>
            </w:pPr>
            <w:r w:rsidRPr="00B97097">
              <w:rPr>
                <w:sz w:val="20"/>
                <w:szCs w:val="22"/>
                <w:lang w:eastAsia="de-DE" w:bidi="ar-SA"/>
              </w:rPr>
              <w:t xml:space="preserve">The </w:t>
            </w:r>
            <w:r>
              <w:rPr>
                <w:sz w:val="20"/>
                <w:szCs w:val="22"/>
                <w:lang w:eastAsia="de-DE" w:bidi="ar-SA"/>
              </w:rPr>
              <w:t>Profile Metadata</w:t>
            </w:r>
            <w:r w:rsidRPr="00B97097">
              <w:rPr>
                <w:sz w:val="20"/>
                <w:szCs w:val="22"/>
                <w:lang w:eastAsia="de-DE" w:bidi="ar-SA"/>
              </w:rPr>
              <w:t xml:space="preserve"> SHALL be stored in the eUICC. </w:t>
            </w:r>
          </w:p>
        </w:tc>
      </w:tr>
      <w:tr w:rsidR="003C1AC8" w:rsidRPr="002A1089" w14:paraId="6570E2CB" w14:textId="77777777" w:rsidTr="00EC4882">
        <w:tc>
          <w:tcPr>
            <w:tcW w:w="1555" w:type="dxa"/>
          </w:tcPr>
          <w:p w14:paraId="523CFDFE" w14:textId="77777777" w:rsidR="003C1AC8" w:rsidRPr="009F3483" w:rsidRDefault="003C1AC8" w:rsidP="00EC4882">
            <w:pPr>
              <w:spacing w:before="40" w:after="40" w:line="276" w:lineRule="auto"/>
              <w:rPr>
                <w:b/>
                <w:sz w:val="20"/>
                <w:szCs w:val="22"/>
                <w:lang w:eastAsia="de-DE" w:bidi="ar-SA"/>
              </w:rPr>
            </w:pPr>
            <w:r w:rsidRPr="009F3483">
              <w:rPr>
                <w:b/>
                <w:sz w:val="20"/>
                <w:szCs w:val="22"/>
                <w:lang w:eastAsia="de-DE" w:bidi="ar-SA"/>
              </w:rPr>
              <w:t>META3</w:t>
            </w:r>
          </w:p>
        </w:tc>
        <w:tc>
          <w:tcPr>
            <w:tcW w:w="7484" w:type="dxa"/>
          </w:tcPr>
          <w:p w14:paraId="08E8C8ED" w14:textId="77777777" w:rsidR="003C1AC8" w:rsidRPr="005E2BDF" w:rsidRDefault="003C1AC8" w:rsidP="00EC4882">
            <w:pPr>
              <w:spacing w:before="40" w:after="40" w:line="276" w:lineRule="auto"/>
              <w:rPr>
                <w:sz w:val="20"/>
                <w:szCs w:val="22"/>
                <w:lang w:eastAsia="de-DE" w:bidi="ar-SA"/>
              </w:rPr>
            </w:pPr>
            <w:r w:rsidRPr="00B97097">
              <w:rPr>
                <w:sz w:val="20"/>
                <w:szCs w:val="22"/>
                <w:lang w:eastAsia="de-DE" w:bidi="ar-SA"/>
              </w:rPr>
              <w:t xml:space="preserve">The </w:t>
            </w:r>
            <w:r>
              <w:rPr>
                <w:sz w:val="20"/>
                <w:szCs w:val="22"/>
                <w:lang w:eastAsia="de-DE" w:bidi="ar-SA"/>
              </w:rPr>
              <w:t>Profile Metadata</w:t>
            </w:r>
            <w:r w:rsidRPr="00B97097">
              <w:rPr>
                <w:sz w:val="20"/>
                <w:szCs w:val="22"/>
                <w:lang w:eastAsia="de-DE" w:bidi="ar-SA"/>
              </w:rPr>
              <w:t xml:space="preserve"> S</w:t>
            </w:r>
            <w:r w:rsidRPr="00012533">
              <w:rPr>
                <w:sz w:val="20"/>
                <w:szCs w:val="22"/>
                <w:lang w:eastAsia="de-DE" w:bidi="ar-SA"/>
              </w:rPr>
              <w:t>HALL b</w:t>
            </w:r>
            <w:r>
              <w:rPr>
                <w:sz w:val="20"/>
                <w:szCs w:val="22"/>
                <w:lang w:eastAsia="de-DE" w:bidi="ar-SA"/>
              </w:rPr>
              <w:t>e accessible irrespective</w:t>
            </w:r>
            <w:r w:rsidRPr="00B97097">
              <w:rPr>
                <w:sz w:val="20"/>
                <w:szCs w:val="22"/>
                <w:lang w:eastAsia="de-DE" w:bidi="ar-SA"/>
              </w:rPr>
              <w:t xml:space="preserve"> of the state of the Profile. </w:t>
            </w:r>
          </w:p>
        </w:tc>
      </w:tr>
      <w:tr w:rsidR="003C1AC8" w:rsidRPr="002A1089" w14:paraId="7C532793" w14:textId="77777777" w:rsidTr="00EC4882">
        <w:tc>
          <w:tcPr>
            <w:tcW w:w="1555" w:type="dxa"/>
          </w:tcPr>
          <w:p w14:paraId="36B97684" w14:textId="77777777" w:rsidR="003C1AC8" w:rsidRPr="009F3483" w:rsidRDefault="003C1AC8" w:rsidP="00EC4882">
            <w:pPr>
              <w:spacing w:before="40" w:after="40" w:line="276" w:lineRule="auto"/>
              <w:rPr>
                <w:b/>
                <w:sz w:val="20"/>
                <w:szCs w:val="22"/>
                <w:lang w:eastAsia="de-DE" w:bidi="ar-SA"/>
              </w:rPr>
            </w:pPr>
            <w:r w:rsidRPr="009F3483">
              <w:rPr>
                <w:b/>
                <w:sz w:val="20"/>
                <w:szCs w:val="22"/>
                <w:lang w:eastAsia="de-DE" w:bidi="ar-SA"/>
              </w:rPr>
              <w:t>META4</w:t>
            </w:r>
          </w:p>
        </w:tc>
        <w:tc>
          <w:tcPr>
            <w:tcW w:w="7484" w:type="dxa"/>
          </w:tcPr>
          <w:p w14:paraId="04046798" w14:textId="77777777" w:rsidR="003C1AC8" w:rsidRDefault="003C1AC8" w:rsidP="00EC4882">
            <w:pPr>
              <w:spacing w:before="40" w:after="40" w:line="276" w:lineRule="auto"/>
              <w:rPr>
                <w:sz w:val="20"/>
                <w:szCs w:val="22"/>
                <w:lang w:eastAsia="de-DE" w:bidi="ar-SA"/>
              </w:rPr>
            </w:pPr>
            <w:r w:rsidRPr="009861A8">
              <w:rPr>
                <w:sz w:val="20"/>
                <w:szCs w:val="22"/>
                <w:lang w:eastAsia="de-DE" w:bidi="ar-SA"/>
              </w:rPr>
              <w:t xml:space="preserve">The </w:t>
            </w:r>
            <w:r>
              <w:rPr>
                <w:sz w:val="20"/>
                <w:szCs w:val="22"/>
                <w:lang w:eastAsia="de-DE" w:bidi="ar-SA"/>
              </w:rPr>
              <w:t>Profile Metadata</w:t>
            </w:r>
            <w:r w:rsidRPr="009861A8">
              <w:rPr>
                <w:sz w:val="20"/>
                <w:szCs w:val="22"/>
                <w:lang w:eastAsia="de-DE" w:bidi="ar-SA"/>
              </w:rPr>
              <w:t xml:space="preserve"> SHALL include a field for the Service Provider name.</w:t>
            </w:r>
          </w:p>
          <w:p w14:paraId="3806EA31" w14:textId="011A2AD2" w:rsidR="003C1AC8" w:rsidRPr="00BC17D5" w:rsidRDefault="0016146F" w:rsidP="00EC4882">
            <w:pPr>
              <w:spacing w:before="40" w:after="40" w:line="276" w:lineRule="auto"/>
              <w:rPr>
                <w:sz w:val="20"/>
                <w:szCs w:val="22"/>
                <w:lang w:eastAsia="de-DE" w:bidi="ar-SA"/>
              </w:rPr>
            </w:pPr>
            <w:r>
              <w:rPr>
                <w:sz w:val="20"/>
                <w:szCs w:val="22"/>
                <w:lang w:eastAsia="de-DE" w:bidi="ar-SA"/>
              </w:rPr>
              <w:t>NOTE</w:t>
            </w:r>
            <w:r w:rsidR="003C1AC8" w:rsidRPr="00BC17D5">
              <w:rPr>
                <w:sz w:val="20"/>
                <w:szCs w:val="22"/>
                <w:lang w:eastAsia="de-DE" w:bidi="ar-SA"/>
              </w:rPr>
              <w:t>: EFSPN is already used in a different context outside of this specification and could be blank.</w:t>
            </w:r>
          </w:p>
        </w:tc>
      </w:tr>
      <w:tr w:rsidR="003C1AC8" w:rsidRPr="002A1089" w14:paraId="7155CD07" w14:textId="77777777" w:rsidTr="00EC4882">
        <w:tc>
          <w:tcPr>
            <w:tcW w:w="1555" w:type="dxa"/>
          </w:tcPr>
          <w:p w14:paraId="1D222113"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META5</w:t>
            </w:r>
          </w:p>
        </w:tc>
        <w:tc>
          <w:tcPr>
            <w:tcW w:w="7484" w:type="dxa"/>
          </w:tcPr>
          <w:p w14:paraId="415B9451" w14:textId="77777777" w:rsidR="003C1AC8" w:rsidRPr="004162CD" w:rsidRDefault="003C1AC8" w:rsidP="00EC4882">
            <w:pPr>
              <w:spacing w:before="40" w:after="40" w:line="276" w:lineRule="auto"/>
              <w:rPr>
                <w:sz w:val="20"/>
                <w:lang w:eastAsia="de-DE" w:bidi="ar-SA"/>
              </w:rPr>
            </w:pPr>
            <w:r w:rsidRPr="004162CD">
              <w:rPr>
                <w:sz w:val="20"/>
                <w:lang w:eastAsia="de-DE" w:bidi="ar-SA"/>
              </w:rPr>
              <w:t xml:space="preserve">The </w:t>
            </w:r>
            <w:r>
              <w:rPr>
                <w:sz w:val="20"/>
                <w:szCs w:val="22"/>
                <w:lang w:eastAsia="de-DE" w:bidi="ar-SA"/>
              </w:rPr>
              <w:t xml:space="preserve">Profile </w:t>
            </w:r>
            <w:r>
              <w:rPr>
                <w:sz w:val="20"/>
                <w:lang w:eastAsia="de-DE" w:bidi="ar-SA"/>
              </w:rPr>
              <w:t>Metadata</w:t>
            </w:r>
            <w:r w:rsidRPr="004162CD">
              <w:rPr>
                <w:sz w:val="20"/>
                <w:lang w:eastAsia="de-DE" w:bidi="ar-SA"/>
              </w:rPr>
              <w:t xml:space="preserve"> SHALL include </w:t>
            </w:r>
            <w:r>
              <w:rPr>
                <w:sz w:val="20"/>
                <w:lang w:eastAsia="de-DE" w:bidi="ar-SA"/>
              </w:rPr>
              <w:t xml:space="preserve">a </w:t>
            </w:r>
            <w:r w:rsidRPr="004162CD">
              <w:rPr>
                <w:sz w:val="20"/>
                <w:lang w:eastAsia="de-DE" w:bidi="ar-SA"/>
              </w:rPr>
              <w:t xml:space="preserve">field for the ICCID </w:t>
            </w:r>
            <w:r>
              <w:rPr>
                <w:sz w:val="20"/>
                <w:lang w:eastAsia="de-DE" w:bidi="ar-SA"/>
              </w:rPr>
              <w:t>of</w:t>
            </w:r>
            <w:r w:rsidRPr="004162CD">
              <w:rPr>
                <w:sz w:val="20"/>
                <w:lang w:eastAsia="de-DE" w:bidi="ar-SA"/>
              </w:rPr>
              <w:t xml:space="preserve"> the Profile.</w:t>
            </w:r>
          </w:p>
        </w:tc>
      </w:tr>
      <w:tr w:rsidR="003C1AC8" w:rsidRPr="002A1089" w14:paraId="0CB331A3" w14:textId="77777777" w:rsidTr="00EC4882">
        <w:tc>
          <w:tcPr>
            <w:tcW w:w="1555" w:type="dxa"/>
          </w:tcPr>
          <w:p w14:paraId="03A76B13"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META6</w:t>
            </w:r>
          </w:p>
        </w:tc>
        <w:tc>
          <w:tcPr>
            <w:tcW w:w="7484" w:type="dxa"/>
          </w:tcPr>
          <w:p w14:paraId="48C3702C" w14:textId="77777777" w:rsidR="003C1AC8" w:rsidRPr="004162CD" w:rsidRDefault="003C1AC8" w:rsidP="00EC4882">
            <w:pPr>
              <w:spacing w:before="40" w:after="40" w:line="276" w:lineRule="auto"/>
              <w:rPr>
                <w:sz w:val="20"/>
                <w:lang w:eastAsia="de-DE" w:bidi="ar-SA"/>
              </w:rPr>
            </w:pPr>
            <w:r w:rsidRPr="004162CD">
              <w:rPr>
                <w:sz w:val="20"/>
                <w:lang w:eastAsia="de-DE" w:bidi="ar-SA"/>
              </w:rPr>
              <w:t xml:space="preserve">The </w:t>
            </w:r>
            <w:r>
              <w:rPr>
                <w:sz w:val="20"/>
                <w:szCs w:val="22"/>
                <w:lang w:eastAsia="de-DE" w:bidi="ar-SA"/>
              </w:rPr>
              <w:t xml:space="preserve">Profile </w:t>
            </w:r>
            <w:r>
              <w:rPr>
                <w:sz w:val="20"/>
                <w:lang w:eastAsia="de-DE" w:bidi="ar-SA"/>
              </w:rPr>
              <w:t>Metadata</w:t>
            </w:r>
            <w:r w:rsidRPr="004162CD">
              <w:rPr>
                <w:sz w:val="20"/>
                <w:lang w:eastAsia="de-DE" w:bidi="ar-SA"/>
              </w:rPr>
              <w:t xml:space="preserve"> SHALL include </w:t>
            </w:r>
            <w:r>
              <w:rPr>
                <w:sz w:val="20"/>
                <w:lang w:eastAsia="de-DE" w:bidi="ar-SA"/>
              </w:rPr>
              <w:t xml:space="preserve">a </w:t>
            </w:r>
            <w:r w:rsidRPr="004162CD">
              <w:rPr>
                <w:sz w:val="20"/>
                <w:lang w:eastAsia="de-DE" w:bidi="ar-SA"/>
              </w:rPr>
              <w:t xml:space="preserve">field for the End User nickname </w:t>
            </w:r>
            <w:r>
              <w:rPr>
                <w:sz w:val="20"/>
                <w:lang w:eastAsia="de-DE" w:bidi="ar-SA"/>
              </w:rPr>
              <w:t>of</w:t>
            </w:r>
            <w:r w:rsidRPr="004162CD">
              <w:rPr>
                <w:sz w:val="20"/>
                <w:lang w:eastAsia="de-DE" w:bidi="ar-SA"/>
              </w:rPr>
              <w:t xml:space="preserve"> the Profile.</w:t>
            </w:r>
          </w:p>
        </w:tc>
      </w:tr>
      <w:tr w:rsidR="003C1AC8" w:rsidRPr="002A1089" w14:paraId="04E8D782" w14:textId="77777777" w:rsidTr="00EC4882">
        <w:tc>
          <w:tcPr>
            <w:tcW w:w="1555" w:type="dxa"/>
          </w:tcPr>
          <w:p w14:paraId="5183F209"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META7</w:t>
            </w:r>
          </w:p>
        </w:tc>
        <w:tc>
          <w:tcPr>
            <w:tcW w:w="7484" w:type="dxa"/>
          </w:tcPr>
          <w:p w14:paraId="4DE92979" w14:textId="77777777" w:rsidR="003C1AC8" w:rsidRPr="004162CD" w:rsidRDefault="003C1AC8" w:rsidP="00EC4882">
            <w:pPr>
              <w:spacing w:before="40" w:after="40" w:line="276" w:lineRule="auto"/>
              <w:rPr>
                <w:sz w:val="20"/>
                <w:lang w:eastAsia="de-DE" w:bidi="ar-SA"/>
              </w:rPr>
            </w:pPr>
            <w:r w:rsidRPr="004162CD">
              <w:rPr>
                <w:rFonts w:cs="Arial"/>
                <w:sz w:val="20"/>
              </w:rPr>
              <w:t xml:space="preserve">The </w:t>
            </w:r>
            <w:r>
              <w:rPr>
                <w:sz w:val="20"/>
                <w:szCs w:val="22"/>
                <w:lang w:eastAsia="de-DE" w:bidi="ar-SA"/>
              </w:rPr>
              <w:t xml:space="preserve">Profile </w:t>
            </w:r>
            <w:r>
              <w:rPr>
                <w:rFonts w:cs="Arial"/>
                <w:sz w:val="20"/>
              </w:rPr>
              <w:t>Metadata</w:t>
            </w:r>
            <w:r w:rsidRPr="004162CD">
              <w:rPr>
                <w:rFonts w:cs="Arial"/>
                <w:sz w:val="20"/>
              </w:rPr>
              <w:t xml:space="preserve"> SHALL include a field for containing a short description of the Profile defined by the Operator/Service Provider.</w:t>
            </w:r>
          </w:p>
        </w:tc>
      </w:tr>
      <w:tr w:rsidR="003C1AC8" w:rsidRPr="002A1089" w14:paraId="1D862685" w14:textId="77777777" w:rsidTr="00EC4882">
        <w:tc>
          <w:tcPr>
            <w:tcW w:w="1555" w:type="dxa"/>
          </w:tcPr>
          <w:p w14:paraId="73A053D1"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META8</w:t>
            </w:r>
          </w:p>
        </w:tc>
        <w:tc>
          <w:tcPr>
            <w:tcW w:w="7484" w:type="dxa"/>
          </w:tcPr>
          <w:p w14:paraId="68BC5E9A" w14:textId="77777777" w:rsidR="003C1AC8" w:rsidRPr="004162CD" w:rsidRDefault="003C1AC8" w:rsidP="00EC4882">
            <w:pPr>
              <w:spacing w:before="40" w:after="40" w:line="276" w:lineRule="auto"/>
              <w:rPr>
                <w:sz w:val="20"/>
                <w:lang w:eastAsia="de-DE" w:bidi="ar-SA"/>
              </w:rPr>
            </w:pPr>
            <w:r w:rsidRPr="004162CD">
              <w:rPr>
                <w:sz w:val="20"/>
                <w:lang w:eastAsia="de-DE" w:bidi="ar-SA"/>
              </w:rPr>
              <w:t xml:space="preserve">The </w:t>
            </w:r>
            <w:r>
              <w:rPr>
                <w:sz w:val="20"/>
                <w:lang w:eastAsia="de-DE" w:bidi="ar-SA"/>
              </w:rPr>
              <w:t xml:space="preserve">eUICC SHALL support the ‘set/edit </w:t>
            </w:r>
            <w:r w:rsidRPr="004162CD">
              <w:rPr>
                <w:sz w:val="20"/>
                <w:lang w:eastAsia="de-DE" w:bidi="ar-SA"/>
              </w:rPr>
              <w:t>nickname</w:t>
            </w:r>
            <w:r>
              <w:rPr>
                <w:sz w:val="20"/>
                <w:lang w:eastAsia="de-DE" w:bidi="ar-SA"/>
              </w:rPr>
              <w:t>’</w:t>
            </w:r>
            <w:r w:rsidRPr="004162CD">
              <w:rPr>
                <w:sz w:val="20"/>
                <w:lang w:eastAsia="de-DE" w:bidi="ar-SA"/>
              </w:rPr>
              <w:t xml:space="preserve"> </w:t>
            </w:r>
            <w:r>
              <w:rPr>
                <w:sz w:val="20"/>
                <w:lang w:eastAsia="de-DE" w:bidi="ar-SA"/>
              </w:rPr>
              <w:t>function</w:t>
            </w:r>
            <w:r w:rsidRPr="004162CD">
              <w:rPr>
                <w:sz w:val="20"/>
                <w:lang w:eastAsia="de-DE" w:bidi="ar-SA"/>
              </w:rPr>
              <w:t>.</w:t>
            </w:r>
          </w:p>
        </w:tc>
      </w:tr>
      <w:tr w:rsidR="003C1AC8" w:rsidRPr="002A1089" w14:paraId="1C71F938" w14:textId="77777777" w:rsidTr="00EC4882">
        <w:tc>
          <w:tcPr>
            <w:tcW w:w="1555" w:type="dxa"/>
          </w:tcPr>
          <w:p w14:paraId="3E80775C"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META9</w:t>
            </w:r>
          </w:p>
        </w:tc>
        <w:tc>
          <w:tcPr>
            <w:tcW w:w="7484" w:type="dxa"/>
          </w:tcPr>
          <w:p w14:paraId="616FE35B" w14:textId="77777777" w:rsidR="003C1AC8" w:rsidRPr="004162CD" w:rsidRDefault="003C1AC8" w:rsidP="00EC4882">
            <w:pPr>
              <w:spacing w:before="40" w:after="40" w:line="276" w:lineRule="auto"/>
              <w:rPr>
                <w:sz w:val="20"/>
                <w:lang w:eastAsia="de-DE" w:bidi="ar-SA"/>
              </w:rPr>
            </w:pPr>
            <w:r w:rsidRPr="004162CD">
              <w:rPr>
                <w:rFonts w:cs="Arial"/>
                <w:sz w:val="20"/>
              </w:rPr>
              <w:t xml:space="preserve">The </w:t>
            </w:r>
            <w:r>
              <w:rPr>
                <w:sz w:val="20"/>
                <w:szCs w:val="22"/>
                <w:lang w:eastAsia="de-DE" w:bidi="ar-SA"/>
              </w:rPr>
              <w:t xml:space="preserve">Profile </w:t>
            </w:r>
            <w:r>
              <w:rPr>
                <w:rFonts w:cs="Arial"/>
                <w:sz w:val="20"/>
              </w:rPr>
              <w:t>Metadata</w:t>
            </w:r>
            <w:r w:rsidRPr="004162CD">
              <w:rPr>
                <w:rFonts w:cs="Arial"/>
                <w:sz w:val="20"/>
              </w:rPr>
              <w:t xml:space="preserve"> SHALL always be available to the LUI.</w:t>
            </w:r>
          </w:p>
        </w:tc>
      </w:tr>
      <w:tr w:rsidR="003C1AC8" w:rsidRPr="002A1089" w14:paraId="23AEED7E" w14:textId="77777777" w:rsidTr="00EC4882">
        <w:tc>
          <w:tcPr>
            <w:tcW w:w="1555" w:type="dxa"/>
          </w:tcPr>
          <w:p w14:paraId="5B72A70B"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META10</w:t>
            </w:r>
          </w:p>
        </w:tc>
        <w:tc>
          <w:tcPr>
            <w:tcW w:w="7484" w:type="dxa"/>
          </w:tcPr>
          <w:p w14:paraId="587F38B2" w14:textId="77777777" w:rsidR="003C1AC8" w:rsidRPr="004162CD" w:rsidRDefault="003C1AC8" w:rsidP="00EC4882">
            <w:pPr>
              <w:spacing w:before="40" w:after="40" w:line="276" w:lineRule="auto"/>
              <w:rPr>
                <w:sz w:val="20"/>
                <w:lang w:eastAsia="de-DE" w:bidi="ar-SA"/>
              </w:rPr>
            </w:pPr>
            <w:r w:rsidRPr="004162CD">
              <w:rPr>
                <w:rFonts w:cs="Arial"/>
                <w:sz w:val="20"/>
              </w:rPr>
              <w:t xml:space="preserve">The </w:t>
            </w:r>
            <w:r>
              <w:rPr>
                <w:sz w:val="20"/>
                <w:szCs w:val="22"/>
                <w:lang w:eastAsia="de-DE" w:bidi="ar-SA"/>
              </w:rPr>
              <w:t xml:space="preserve">Profile </w:t>
            </w:r>
            <w:r>
              <w:rPr>
                <w:rFonts w:cs="Arial"/>
                <w:sz w:val="20"/>
              </w:rPr>
              <w:t>Metadata</w:t>
            </w:r>
            <w:r w:rsidRPr="004162CD">
              <w:rPr>
                <w:rFonts w:cs="Arial"/>
                <w:sz w:val="20"/>
              </w:rPr>
              <w:t xml:space="preserve"> SHALL include a</w:t>
            </w:r>
            <w:r>
              <w:rPr>
                <w:rFonts w:cs="Arial"/>
                <w:sz w:val="20"/>
              </w:rPr>
              <w:t>n</w:t>
            </w:r>
            <w:r w:rsidRPr="004162CD">
              <w:rPr>
                <w:rFonts w:cs="Arial"/>
                <w:sz w:val="20"/>
              </w:rPr>
              <w:t xml:space="preserve"> </w:t>
            </w:r>
            <w:r>
              <w:rPr>
                <w:rFonts w:cs="Arial"/>
                <w:sz w:val="20"/>
              </w:rPr>
              <w:t xml:space="preserve">OPTIONAL </w:t>
            </w:r>
            <w:r w:rsidRPr="004162CD">
              <w:rPr>
                <w:rFonts w:cs="Arial"/>
                <w:sz w:val="20"/>
              </w:rPr>
              <w:t xml:space="preserve">field to allow the display of an icon defined by the Operator/Service Provider for the respective Profile. </w:t>
            </w:r>
          </w:p>
        </w:tc>
      </w:tr>
      <w:tr w:rsidR="003C1AC8" w:rsidRPr="00C74F44" w14:paraId="2A5E04AD" w14:textId="77777777" w:rsidTr="00EC4882">
        <w:tc>
          <w:tcPr>
            <w:tcW w:w="1555" w:type="dxa"/>
            <w:shd w:val="clear" w:color="auto" w:fill="auto"/>
          </w:tcPr>
          <w:p w14:paraId="08D9B2AC"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w:t>
            </w:r>
            <w:r w:rsidRPr="009F3483" w:rsidDel="00DD26B4">
              <w:rPr>
                <w:b/>
                <w:sz w:val="20"/>
                <w:lang w:eastAsia="de-DE" w:bidi="ar-SA"/>
              </w:rPr>
              <w:t>1</w:t>
            </w:r>
            <w:r w:rsidRPr="009F3483">
              <w:rPr>
                <w:b/>
                <w:sz w:val="20"/>
                <w:lang w:eastAsia="de-DE" w:bidi="ar-SA"/>
              </w:rPr>
              <w:t>1</w:t>
            </w:r>
          </w:p>
        </w:tc>
        <w:tc>
          <w:tcPr>
            <w:tcW w:w="7484" w:type="dxa"/>
            <w:shd w:val="clear" w:color="auto" w:fill="auto"/>
          </w:tcPr>
          <w:p w14:paraId="22A8374B" w14:textId="77777777" w:rsidR="003C1AC8" w:rsidRPr="000E7F3B" w:rsidRDefault="003C1AC8" w:rsidP="00EC4882">
            <w:pPr>
              <w:spacing w:before="40" w:after="40" w:line="276" w:lineRule="auto"/>
              <w:rPr>
                <w:rFonts w:cs="Arial"/>
                <w:sz w:val="20"/>
              </w:rPr>
            </w:pPr>
            <w:r w:rsidRPr="000E7F3B" w:rsidDel="00DD26B4">
              <w:rPr>
                <w:sz w:val="20"/>
                <w:lang w:eastAsia="de-DE" w:bidi="ar-SA"/>
              </w:rPr>
              <w:t xml:space="preserve">The </w:t>
            </w:r>
            <w:r>
              <w:rPr>
                <w:sz w:val="20"/>
                <w:szCs w:val="22"/>
                <w:lang w:eastAsia="de-DE" w:bidi="ar-SA"/>
              </w:rPr>
              <w:t xml:space="preserve">Profile </w:t>
            </w:r>
            <w:r w:rsidRPr="000E7F3B">
              <w:rPr>
                <w:sz w:val="20"/>
                <w:lang w:eastAsia="de-DE" w:bidi="ar-SA"/>
              </w:rPr>
              <w:t>M</w:t>
            </w:r>
            <w:r w:rsidRPr="000E7F3B" w:rsidDel="00DD26B4">
              <w:rPr>
                <w:sz w:val="20"/>
                <w:lang w:eastAsia="de-DE" w:bidi="ar-SA"/>
              </w:rPr>
              <w:t xml:space="preserve">etadata SHALL </w:t>
            </w:r>
            <w:r w:rsidRPr="000E7F3B">
              <w:rPr>
                <w:sz w:val="20"/>
                <w:lang w:eastAsia="de-DE" w:bidi="ar-SA"/>
              </w:rPr>
              <w:t xml:space="preserve">be able to </w:t>
            </w:r>
            <w:r w:rsidRPr="000E7F3B" w:rsidDel="00DD26B4">
              <w:rPr>
                <w:sz w:val="20"/>
                <w:lang w:eastAsia="de-DE" w:bidi="ar-SA"/>
              </w:rPr>
              <w:t xml:space="preserve">include a copy of the </w:t>
            </w:r>
            <w:r>
              <w:rPr>
                <w:sz w:val="20"/>
                <w:lang w:eastAsia="de-DE" w:bidi="ar-SA"/>
              </w:rPr>
              <w:t xml:space="preserve">Profile </w:t>
            </w:r>
            <w:r w:rsidRPr="000E7F3B" w:rsidDel="00DD26B4">
              <w:rPr>
                <w:sz w:val="20"/>
                <w:lang w:eastAsia="de-DE" w:bidi="ar-SA"/>
              </w:rPr>
              <w:t>Policy Rules associated to the Profile.</w:t>
            </w:r>
          </w:p>
        </w:tc>
      </w:tr>
      <w:tr w:rsidR="003C1AC8" w:rsidRPr="00C74F44" w14:paraId="49EAB1E2" w14:textId="77777777" w:rsidTr="00EC4882">
        <w:tc>
          <w:tcPr>
            <w:tcW w:w="1555" w:type="dxa"/>
            <w:shd w:val="clear" w:color="auto" w:fill="auto"/>
          </w:tcPr>
          <w:p w14:paraId="73E61ECF"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META12</w:t>
            </w:r>
          </w:p>
        </w:tc>
        <w:tc>
          <w:tcPr>
            <w:tcW w:w="7484" w:type="dxa"/>
            <w:shd w:val="clear" w:color="auto" w:fill="auto"/>
          </w:tcPr>
          <w:p w14:paraId="5E38F3B8" w14:textId="77777777" w:rsidR="003C1AC8" w:rsidRPr="000E7F3B" w:rsidDel="00DD26B4" w:rsidRDefault="003C1AC8" w:rsidP="00EC4882">
            <w:pPr>
              <w:spacing w:before="40" w:after="40" w:line="276" w:lineRule="auto"/>
              <w:rPr>
                <w:sz w:val="20"/>
                <w:lang w:eastAsia="de-DE" w:bidi="ar-SA"/>
              </w:rPr>
            </w:pPr>
            <w:r w:rsidRPr="005B735B">
              <w:rPr>
                <w:sz w:val="20"/>
                <w:lang w:eastAsia="de-DE" w:bidi="ar-SA"/>
              </w:rPr>
              <w:t xml:space="preserve">All Profiles SHALL be uniquely identified in the </w:t>
            </w:r>
            <w:r>
              <w:rPr>
                <w:sz w:val="20"/>
                <w:szCs w:val="22"/>
                <w:lang w:eastAsia="de-DE" w:bidi="ar-SA"/>
              </w:rPr>
              <w:t xml:space="preserve">Profile </w:t>
            </w:r>
            <w:r w:rsidRPr="005B735B">
              <w:rPr>
                <w:sz w:val="20"/>
                <w:lang w:eastAsia="de-DE" w:bidi="ar-SA"/>
              </w:rPr>
              <w:t xml:space="preserve">Metadata as </w:t>
            </w:r>
            <w:r w:rsidRPr="00DC59F5">
              <w:rPr>
                <w:sz w:val="20"/>
                <w:lang w:eastAsia="de-DE" w:bidi="ar-SA"/>
              </w:rPr>
              <w:t>Operational</w:t>
            </w:r>
            <w:r w:rsidRPr="00406132">
              <w:rPr>
                <w:sz w:val="20"/>
                <w:lang w:eastAsia="de-DE" w:bidi="ar-SA"/>
              </w:rPr>
              <w:t>,</w:t>
            </w:r>
            <w:r w:rsidRPr="005B735B">
              <w:rPr>
                <w:sz w:val="20"/>
                <w:lang w:eastAsia="de-DE" w:bidi="ar-SA"/>
              </w:rPr>
              <w:t xml:space="preserve"> Provisioning or Test Profile.</w:t>
            </w:r>
          </w:p>
        </w:tc>
      </w:tr>
      <w:tr w:rsidR="003C1AC8" w:rsidRPr="00C74F44" w14:paraId="59B5C0C7" w14:textId="77777777" w:rsidTr="00EC4882">
        <w:tc>
          <w:tcPr>
            <w:tcW w:w="1555" w:type="dxa"/>
            <w:shd w:val="clear" w:color="auto" w:fill="auto"/>
          </w:tcPr>
          <w:p w14:paraId="4BB71559"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META13</w:t>
            </w:r>
          </w:p>
        </w:tc>
        <w:tc>
          <w:tcPr>
            <w:tcW w:w="7484" w:type="dxa"/>
            <w:shd w:val="clear" w:color="auto" w:fill="auto"/>
          </w:tcPr>
          <w:p w14:paraId="49BAE6E6" w14:textId="77777777" w:rsidR="003C1AC8" w:rsidRDefault="003C1AC8" w:rsidP="00EC4882">
            <w:pPr>
              <w:pStyle w:val="TableText"/>
              <w:jc w:val="both"/>
            </w:pPr>
            <w:r w:rsidRPr="00DA067C">
              <w:t xml:space="preserve">An Operator SHALL be able to </w:t>
            </w:r>
            <w:r>
              <w:t xml:space="preserve">access and </w:t>
            </w:r>
            <w:r w:rsidRPr="00DA067C">
              <w:t xml:space="preserve">update the </w:t>
            </w:r>
            <w:r>
              <w:t>following Profile Metadata</w:t>
            </w:r>
            <w:r w:rsidRPr="00DA067C">
              <w:t xml:space="preserve"> of its Profile using the ES6 interface if the Profile is Enabled</w:t>
            </w:r>
            <w:r>
              <w:t>:</w:t>
            </w:r>
          </w:p>
          <w:p w14:paraId="2238F127" w14:textId="77777777" w:rsidR="003C1AC8" w:rsidRPr="00F866CA" w:rsidRDefault="003C1AC8" w:rsidP="00EC4882">
            <w:pPr>
              <w:pStyle w:val="TableBulletText"/>
              <w:jc w:val="both"/>
            </w:pPr>
            <w:r w:rsidRPr="009861A8">
              <w:t>Service Provider name</w:t>
            </w:r>
          </w:p>
          <w:p w14:paraId="7D8838B6" w14:textId="77777777" w:rsidR="003C1AC8" w:rsidRPr="00662E96" w:rsidRDefault="003C1AC8" w:rsidP="00EC4882">
            <w:pPr>
              <w:pStyle w:val="TableBulletText"/>
              <w:jc w:val="both"/>
            </w:pPr>
            <w:r>
              <w:t>S</w:t>
            </w:r>
            <w:r w:rsidRPr="004162CD">
              <w:t>hort description of the Profile</w:t>
            </w:r>
          </w:p>
          <w:p w14:paraId="6DF48C42" w14:textId="77777777" w:rsidR="003C1AC8" w:rsidRPr="00662E96" w:rsidRDefault="003C1AC8" w:rsidP="00EC4882">
            <w:pPr>
              <w:pStyle w:val="TableBulletText"/>
              <w:jc w:val="both"/>
            </w:pPr>
            <w:r>
              <w:t>I</w:t>
            </w:r>
            <w:r w:rsidRPr="00662E96">
              <w:t>con of the Profile</w:t>
            </w:r>
          </w:p>
        </w:tc>
      </w:tr>
      <w:tr w:rsidR="003C1AC8" w:rsidRPr="00C74F44" w14:paraId="2B70D803" w14:textId="77777777" w:rsidTr="00EC4882">
        <w:tc>
          <w:tcPr>
            <w:tcW w:w="1555" w:type="dxa"/>
            <w:shd w:val="clear" w:color="auto" w:fill="auto"/>
          </w:tcPr>
          <w:p w14:paraId="2CB1756D" w14:textId="77777777" w:rsidR="003C1AC8" w:rsidRPr="009F3483" w:rsidRDefault="003C1AC8" w:rsidP="00EC4882">
            <w:pPr>
              <w:spacing w:before="40" w:after="40" w:line="276" w:lineRule="auto"/>
              <w:rPr>
                <w:b/>
                <w:sz w:val="20"/>
                <w:lang w:eastAsia="de-DE" w:bidi="ar-SA"/>
              </w:rPr>
            </w:pPr>
            <w:bookmarkStart w:id="493" w:name="META14"/>
            <w:r>
              <w:rPr>
                <w:b/>
                <w:sz w:val="20"/>
                <w:lang w:eastAsia="de-DE" w:bidi="ar-SA"/>
              </w:rPr>
              <w:t>META14</w:t>
            </w:r>
            <w:bookmarkEnd w:id="493"/>
          </w:p>
        </w:tc>
        <w:tc>
          <w:tcPr>
            <w:tcW w:w="7484" w:type="dxa"/>
            <w:shd w:val="clear" w:color="auto" w:fill="auto"/>
          </w:tcPr>
          <w:p w14:paraId="2EF295FD" w14:textId="77777777" w:rsidR="003C1AC8" w:rsidRPr="00DA067C" w:rsidRDefault="003C1AC8" w:rsidP="00EC4882">
            <w:pPr>
              <w:pStyle w:val="TableText"/>
              <w:jc w:val="both"/>
            </w:pPr>
            <w:r w:rsidRPr="005578C9">
              <w:rPr>
                <w:szCs w:val="20"/>
                <w:lang w:eastAsia="en-US"/>
              </w:rPr>
              <w:t>The Profile Metadata SHALL be able to include additional proprietary information. The additional proprietary information SHALL include a field for uniquely identifying the issuer of the additional proprietary information.</w:t>
            </w:r>
          </w:p>
        </w:tc>
      </w:tr>
      <w:tr w:rsidR="003C1AC8" w:rsidRPr="00C74F44" w14:paraId="3BAA70E1" w14:textId="77777777" w:rsidTr="00EC4882">
        <w:tc>
          <w:tcPr>
            <w:tcW w:w="1555" w:type="dxa"/>
            <w:shd w:val="clear" w:color="auto" w:fill="auto"/>
          </w:tcPr>
          <w:p w14:paraId="231BC169" w14:textId="77777777" w:rsidR="003C1AC8" w:rsidRPr="009F3483" w:rsidRDefault="003C1AC8" w:rsidP="00EC4882">
            <w:pPr>
              <w:spacing w:before="40" w:after="40" w:line="276" w:lineRule="auto"/>
              <w:rPr>
                <w:b/>
                <w:sz w:val="20"/>
                <w:lang w:eastAsia="de-DE" w:bidi="ar-SA"/>
              </w:rPr>
            </w:pPr>
            <w:r>
              <w:rPr>
                <w:b/>
                <w:sz w:val="20"/>
                <w:lang w:eastAsia="de-DE" w:bidi="ar-SA"/>
              </w:rPr>
              <w:t>META15</w:t>
            </w:r>
          </w:p>
        </w:tc>
        <w:tc>
          <w:tcPr>
            <w:tcW w:w="7484" w:type="dxa"/>
            <w:shd w:val="clear" w:color="auto" w:fill="auto"/>
          </w:tcPr>
          <w:p w14:paraId="7AD79635" w14:textId="7D02AF0C" w:rsidR="003C1AC8" w:rsidRPr="00DA067C" w:rsidRDefault="003C1AC8" w:rsidP="00EC4882">
            <w:pPr>
              <w:pStyle w:val="TableText"/>
              <w:jc w:val="both"/>
            </w:pPr>
            <w:r w:rsidRPr="005578C9">
              <w:rPr>
                <w:szCs w:val="20"/>
                <w:lang w:eastAsia="en-US"/>
              </w:rPr>
              <w:t xml:space="preserve">With regard to </w:t>
            </w:r>
            <w:r w:rsidRPr="00D75FD7">
              <w:rPr>
                <w:szCs w:val="20"/>
                <w:lang w:eastAsia="en-US"/>
              </w:rPr>
              <w:fldChar w:fldCharType="begin"/>
            </w:r>
            <w:r w:rsidRPr="00D75FD7">
              <w:rPr>
                <w:szCs w:val="20"/>
                <w:lang w:eastAsia="en-US"/>
              </w:rPr>
              <w:instrText xml:space="preserve"> REF META14 \h  \* MERGEFORMAT </w:instrText>
            </w:r>
            <w:r w:rsidRPr="00D75FD7">
              <w:rPr>
                <w:szCs w:val="20"/>
                <w:lang w:eastAsia="en-US"/>
              </w:rPr>
            </w:r>
            <w:r w:rsidRPr="00D75FD7">
              <w:rPr>
                <w:szCs w:val="20"/>
                <w:lang w:eastAsia="en-US"/>
              </w:rPr>
              <w:fldChar w:fldCharType="separate"/>
            </w:r>
            <w:r w:rsidR="00E46B0B" w:rsidRPr="00E46B0B">
              <w:t>META14</w:t>
            </w:r>
            <w:r w:rsidRPr="00D75FD7">
              <w:rPr>
                <w:szCs w:val="20"/>
                <w:lang w:eastAsia="en-US"/>
              </w:rPr>
              <w:fldChar w:fldCharType="end"/>
            </w:r>
            <w:r w:rsidRPr="005578C9">
              <w:rPr>
                <w:szCs w:val="20"/>
                <w:lang w:eastAsia="en-US"/>
              </w:rPr>
              <w:t>, the eUICC SHALL ignore fields it does not support.</w:t>
            </w:r>
          </w:p>
        </w:tc>
      </w:tr>
      <w:tr w:rsidR="003C1AC8" w:rsidRPr="00C74F44" w14:paraId="1C3A9886" w14:textId="77777777" w:rsidTr="00EC4882">
        <w:tc>
          <w:tcPr>
            <w:tcW w:w="1555" w:type="dxa"/>
            <w:shd w:val="clear" w:color="auto" w:fill="auto"/>
          </w:tcPr>
          <w:p w14:paraId="14B94ADF" w14:textId="77777777" w:rsidR="003C1AC8" w:rsidRPr="009F3483" w:rsidRDefault="003C1AC8" w:rsidP="00EC4882">
            <w:pPr>
              <w:spacing w:before="40" w:after="40" w:line="276" w:lineRule="auto"/>
              <w:rPr>
                <w:b/>
                <w:sz w:val="20"/>
                <w:lang w:eastAsia="de-DE" w:bidi="ar-SA"/>
              </w:rPr>
            </w:pPr>
            <w:r>
              <w:rPr>
                <w:b/>
                <w:sz w:val="20"/>
                <w:lang w:eastAsia="de-DE" w:bidi="ar-SA"/>
              </w:rPr>
              <w:t>META16</w:t>
            </w:r>
          </w:p>
        </w:tc>
        <w:tc>
          <w:tcPr>
            <w:tcW w:w="7484" w:type="dxa"/>
            <w:shd w:val="clear" w:color="auto" w:fill="auto"/>
          </w:tcPr>
          <w:p w14:paraId="237A0C67" w14:textId="66C6D632" w:rsidR="003C1AC8" w:rsidRPr="00DA067C" w:rsidRDefault="003C1AC8" w:rsidP="00EC4882">
            <w:pPr>
              <w:pStyle w:val="TableText"/>
              <w:jc w:val="both"/>
            </w:pPr>
            <w:r w:rsidRPr="005578C9">
              <w:rPr>
                <w:lang w:eastAsia="en-US"/>
              </w:rPr>
              <w:t xml:space="preserve">With regard to </w:t>
            </w:r>
            <w:r w:rsidRPr="00D75FD7">
              <w:rPr>
                <w:szCs w:val="20"/>
                <w:lang w:eastAsia="en-US"/>
              </w:rPr>
              <w:fldChar w:fldCharType="begin"/>
            </w:r>
            <w:r w:rsidRPr="0090780C">
              <w:rPr>
                <w:szCs w:val="20"/>
                <w:lang w:eastAsia="en-US"/>
              </w:rPr>
              <w:instrText xml:space="preserve"> REF META14 \h  \* MERGEFORMAT </w:instrText>
            </w:r>
            <w:r w:rsidRPr="00D75FD7">
              <w:rPr>
                <w:szCs w:val="20"/>
                <w:lang w:eastAsia="en-US"/>
              </w:rPr>
            </w:r>
            <w:r w:rsidRPr="00D75FD7">
              <w:rPr>
                <w:szCs w:val="20"/>
                <w:lang w:eastAsia="en-US"/>
              </w:rPr>
              <w:fldChar w:fldCharType="separate"/>
            </w:r>
            <w:r w:rsidR="00E46B0B" w:rsidRPr="00E46B0B">
              <w:t>META14</w:t>
            </w:r>
            <w:r w:rsidRPr="00D75FD7">
              <w:rPr>
                <w:szCs w:val="20"/>
                <w:lang w:eastAsia="en-US"/>
              </w:rPr>
              <w:fldChar w:fldCharType="end"/>
            </w:r>
            <w:r w:rsidRPr="005578C9">
              <w:rPr>
                <w:lang w:eastAsia="en-US"/>
              </w:rPr>
              <w:t>, the LPA SHALL ignore fields it does not support.</w:t>
            </w:r>
          </w:p>
        </w:tc>
      </w:tr>
      <w:tr w:rsidR="003C1AC8" w:rsidRPr="00C74F44" w14:paraId="5126C36B" w14:textId="77777777" w:rsidTr="00EC4882">
        <w:tc>
          <w:tcPr>
            <w:tcW w:w="1555" w:type="dxa"/>
            <w:shd w:val="clear" w:color="auto" w:fill="auto"/>
          </w:tcPr>
          <w:p w14:paraId="0EF9FCA3" w14:textId="77777777" w:rsidR="003C1AC8" w:rsidRPr="009F3483" w:rsidRDefault="003C1AC8" w:rsidP="00EC4882">
            <w:pPr>
              <w:spacing w:before="40" w:after="40" w:line="276" w:lineRule="auto"/>
              <w:rPr>
                <w:b/>
                <w:sz w:val="20"/>
                <w:lang w:eastAsia="de-DE" w:bidi="ar-SA"/>
              </w:rPr>
            </w:pPr>
            <w:r>
              <w:rPr>
                <w:b/>
                <w:sz w:val="20"/>
                <w:lang w:eastAsia="de-DE" w:bidi="ar-SA"/>
              </w:rPr>
              <w:t>META17</w:t>
            </w:r>
          </w:p>
        </w:tc>
        <w:tc>
          <w:tcPr>
            <w:tcW w:w="7484" w:type="dxa"/>
            <w:shd w:val="clear" w:color="auto" w:fill="auto"/>
          </w:tcPr>
          <w:p w14:paraId="275DB649" w14:textId="342F3C34" w:rsidR="003C1AC8" w:rsidRPr="00DA067C" w:rsidRDefault="003C1AC8" w:rsidP="00EC4882">
            <w:pPr>
              <w:pStyle w:val="TableText"/>
              <w:jc w:val="both"/>
            </w:pPr>
            <w:r w:rsidRPr="005578C9">
              <w:rPr>
                <w:szCs w:val="20"/>
                <w:lang w:eastAsia="en-US"/>
              </w:rPr>
              <w:t xml:space="preserve">The information defined in </w:t>
            </w:r>
            <w:r w:rsidRPr="00D75FD7">
              <w:rPr>
                <w:szCs w:val="20"/>
                <w:lang w:eastAsia="en-US"/>
              </w:rPr>
              <w:fldChar w:fldCharType="begin"/>
            </w:r>
            <w:r w:rsidRPr="0090780C">
              <w:rPr>
                <w:szCs w:val="20"/>
                <w:lang w:eastAsia="en-US"/>
              </w:rPr>
              <w:instrText xml:space="preserve"> REF META14 \h  \* MERGEFORMAT </w:instrText>
            </w:r>
            <w:r w:rsidRPr="00D75FD7">
              <w:rPr>
                <w:szCs w:val="20"/>
                <w:lang w:eastAsia="en-US"/>
              </w:rPr>
            </w:r>
            <w:r w:rsidRPr="00D75FD7">
              <w:rPr>
                <w:szCs w:val="20"/>
                <w:lang w:eastAsia="en-US"/>
              </w:rPr>
              <w:fldChar w:fldCharType="separate"/>
            </w:r>
            <w:r w:rsidR="00E46B0B" w:rsidRPr="00E46B0B">
              <w:t>META14</w:t>
            </w:r>
            <w:r w:rsidRPr="00D75FD7">
              <w:rPr>
                <w:szCs w:val="20"/>
                <w:lang w:eastAsia="en-US"/>
              </w:rPr>
              <w:fldChar w:fldCharType="end"/>
            </w:r>
            <w:r w:rsidRPr="005578C9">
              <w:rPr>
                <w:szCs w:val="20"/>
                <w:lang w:eastAsia="en-US"/>
              </w:rPr>
              <w:t xml:space="preserve"> SHALL NOT impact the functionalities and Profile Management Operations defined in this specification that are not Vendor specific.</w:t>
            </w:r>
          </w:p>
        </w:tc>
      </w:tr>
      <w:tr w:rsidR="003C1AC8" w:rsidRPr="00C74F44" w14:paraId="4B55316F" w14:textId="77777777" w:rsidTr="00EC4882">
        <w:tc>
          <w:tcPr>
            <w:tcW w:w="1555" w:type="dxa"/>
            <w:shd w:val="clear" w:color="auto" w:fill="auto"/>
          </w:tcPr>
          <w:p w14:paraId="5723C2DA" w14:textId="77777777" w:rsidR="003C1AC8" w:rsidRPr="009F3483" w:rsidRDefault="003C1AC8" w:rsidP="00EC4882">
            <w:pPr>
              <w:spacing w:before="40" w:after="40" w:line="276" w:lineRule="auto"/>
              <w:rPr>
                <w:b/>
                <w:sz w:val="20"/>
                <w:lang w:eastAsia="de-DE" w:bidi="ar-SA"/>
              </w:rPr>
            </w:pPr>
            <w:r>
              <w:rPr>
                <w:b/>
                <w:sz w:val="20"/>
                <w:lang w:eastAsia="de-DE" w:bidi="ar-SA"/>
              </w:rPr>
              <w:t>META18</w:t>
            </w:r>
          </w:p>
        </w:tc>
        <w:tc>
          <w:tcPr>
            <w:tcW w:w="7484" w:type="dxa"/>
            <w:shd w:val="clear" w:color="auto" w:fill="auto"/>
          </w:tcPr>
          <w:p w14:paraId="11F6FD04" w14:textId="6A54C4BE" w:rsidR="003C1AC8" w:rsidRPr="00DA067C" w:rsidRDefault="003C1AC8" w:rsidP="00EC4882">
            <w:pPr>
              <w:pStyle w:val="TableText"/>
              <w:jc w:val="both"/>
            </w:pPr>
            <w:r w:rsidRPr="005578C9">
              <w:rPr>
                <w:szCs w:val="20"/>
                <w:lang w:eastAsia="en-US"/>
              </w:rPr>
              <w:t xml:space="preserve">The information defined in </w:t>
            </w:r>
            <w:r w:rsidRPr="00D75FD7">
              <w:rPr>
                <w:szCs w:val="20"/>
                <w:lang w:eastAsia="en-US"/>
              </w:rPr>
              <w:fldChar w:fldCharType="begin"/>
            </w:r>
            <w:r w:rsidRPr="0090780C">
              <w:rPr>
                <w:szCs w:val="20"/>
                <w:lang w:eastAsia="en-US"/>
              </w:rPr>
              <w:instrText xml:space="preserve"> REF META14 \h  \* MERGEFORMAT </w:instrText>
            </w:r>
            <w:r w:rsidRPr="00D75FD7">
              <w:rPr>
                <w:szCs w:val="20"/>
                <w:lang w:eastAsia="en-US"/>
              </w:rPr>
            </w:r>
            <w:r w:rsidRPr="00D75FD7">
              <w:rPr>
                <w:szCs w:val="20"/>
                <w:lang w:eastAsia="en-US"/>
              </w:rPr>
              <w:fldChar w:fldCharType="separate"/>
            </w:r>
            <w:r w:rsidR="00E46B0B" w:rsidRPr="00E46B0B">
              <w:t>META14</w:t>
            </w:r>
            <w:r w:rsidRPr="00D75FD7">
              <w:rPr>
                <w:szCs w:val="20"/>
                <w:lang w:eastAsia="en-US"/>
              </w:rPr>
              <w:fldChar w:fldCharType="end"/>
            </w:r>
            <w:r w:rsidRPr="005578C9">
              <w:rPr>
                <w:szCs w:val="20"/>
                <w:lang w:eastAsia="en-US"/>
              </w:rPr>
              <w:t xml:space="preserve"> SHALL NOT impact the interoperability of the solution defined in this specification (incl. Devices, Profiles and SM-DP+).</w:t>
            </w:r>
          </w:p>
        </w:tc>
      </w:tr>
      <w:tr w:rsidR="003C1AC8" w:rsidRPr="00C74F44" w14:paraId="36406D15" w14:textId="77777777" w:rsidTr="00EC4882">
        <w:tc>
          <w:tcPr>
            <w:tcW w:w="1555" w:type="dxa"/>
            <w:shd w:val="clear" w:color="auto" w:fill="auto"/>
          </w:tcPr>
          <w:p w14:paraId="1E5644E5" w14:textId="77777777" w:rsidR="003C1AC8" w:rsidRPr="009F3483" w:rsidRDefault="003C1AC8" w:rsidP="00EC4882">
            <w:pPr>
              <w:spacing w:before="40" w:after="40" w:line="276" w:lineRule="auto"/>
              <w:rPr>
                <w:b/>
                <w:sz w:val="20"/>
                <w:lang w:eastAsia="de-DE" w:bidi="ar-SA"/>
              </w:rPr>
            </w:pPr>
            <w:r>
              <w:rPr>
                <w:b/>
                <w:sz w:val="20"/>
                <w:lang w:eastAsia="de-DE" w:bidi="ar-SA"/>
              </w:rPr>
              <w:t>META19</w:t>
            </w:r>
          </w:p>
        </w:tc>
        <w:tc>
          <w:tcPr>
            <w:tcW w:w="7484" w:type="dxa"/>
            <w:shd w:val="clear" w:color="auto" w:fill="auto"/>
          </w:tcPr>
          <w:p w14:paraId="6E9DC94C" w14:textId="1E36930C" w:rsidR="003C1AC8" w:rsidRPr="00DA067C" w:rsidRDefault="003C1AC8" w:rsidP="00EC4882">
            <w:pPr>
              <w:pStyle w:val="TableText"/>
              <w:jc w:val="both"/>
            </w:pPr>
            <w:r w:rsidRPr="005578C9">
              <w:rPr>
                <w:szCs w:val="20"/>
                <w:lang w:eastAsia="en-US"/>
              </w:rPr>
              <w:t xml:space="preserve">With regard to </w:t>
            </w:r>
            <w:r w:rsidRPr="00D75FD7">
              <w:rPr>
                <w:szCs w:val="20"/>
                <w:lang w:eastAsia="en-US"/>
              </w:rPr>
              <w:fldChar w:fldCharType="begin"/>
            </w:r>
            <w:r w:rsidRPr="0090780C">
              <w:rPr>
                <w:szCs w:val="20"/>
                <w:lang w:eastAsia="en-US"/>
              </w:rPr>
              <w:instrText xml:space="preserve"> REF META14 \h  \* MERGEFORMAT </w:instrText>
            </w:r>
            <w:r w:rsidRPr="00D75FD7">
              <w:rPr>
                <w:szCs w:val="20"/>
                <w:lang w:eastAsia="en-US"/>
              </w:rPr>
            </w:r>
            <w:r w:rsidRPr="00D75FD7">
              <w:rPr>
                <w:szCs w:val="20"/>
                <w:lang w:eastAsia="en-US"/>
              </w:rPr>
              <w:fldChar w:fldCharType="separate"/>
            </w:r>
            <w:r w:rsidR="00E46B0B" w:rsidRPr="00E46B0B">
              <w:t>META14</w:t>
            </w:r>
            <w:r w:rsidRPr="00D75FD7">
              <w:rPr>
                <w:szCs w:val="20"/>
                <w:lang w:eastAsia="en-US"/>
              </w:rPr>
              <w:fldChar w:fldCharType="end"/>
            </w:r>
            <w:r w:rsidRPr="005578C9">
              <w:rPr>
                <w:szCs w:val="20"/>
                <w:lang w:eastAsia="en-US"/>
              </w:rPr>
              <w:t xml:space="preserve">, the eUICC </w:t>
            </w:r>
            <w:r>
              <w:rPr>
                <w:szCs w:val="20"/>
                <w:lang w:eastAsia="en-US"/>
              </w:rPr>
              <w:t>SHALL</w:t>
            </w:r>
            <w:r w:rsidRPr="005578C9">
              <w:rPr>
                <w:szCs w:val="20"/>
                <w:lang w:eastAsia="en-US"/>
              </w:rPr>
              <w:t xml:space="preserve"> store the additional proprietary information in its memory if indicated by the Profile Owner.</w:t>
            </w:r>
          </w:p>
        </w:tc>
      </w:tr>
    </w:tbl>
    <w:p w14:paraId="60A59DDC" w14:textId="77777777" w:rsidR="003C1AC8" w:rsidRDefault="003C1AC8" w:rsidP="003C1AC8">
      <w:pPr>
        <w:pStyle w:val="TableCaption"/>
        <w:spacing w:before="60"/>
        <w:ind w:left="357" w:hanging="357"/>
      </w:pPr>
      <w:r>
        <w:t xml:space="preserve">: </w:t>
      </w:r>
      <w:r w:rsidRPr="00FE035E">
        <w:t xml:space="preserve">Profile </w:t>
      </w:r>
      <w:r>
        <w:t>Metadata Requirements</w:t>
      </w:r>
    </w:p>
    <w:p w14:paraId="4CA5FBF4" w14:textId="77777777" w:rsidR="003C1AC8" w:rsidRDefault="003C1AC8" w:rsidP="003C1AC8">
      <w:pPr>
        <w:pStyle w:val="Heading2"/>
      </w:pPr>
      <w:bookmarkStart w:id="494" w:name="_Ref443546048"/>
      <w:bookmarkStart w:id="495" w:name="_Toc472934693"/>
      <w:bookmarkStart w:id="496" w:name="_Toc178140647"/>
      <w:bookmarkStart w:id="497" w:name="_Toc435053995"/>
      <w:r>
        <w:t>NFC Requirements</w:t>
      </w:r>
      <w:bookmarkEnd w:id="494"/>
      <w:bookmarkEnd w:id="495"/>
      <w:bookmarkEnd w:id="496"/>
    </w:p>
    <w:p w14:paraId="16BFA339" w14:textId="77777777" w:rsidR="003C1AC8" w:rsidRDefault="003C1AC8" w:rsidP="003C1AC8">
      <w:pPr>
        <w:spacing w:after="240"/>
        <w:rPr>
          <w:rFonts w:cs="Arial"/>
          <w:sz w:val="20"/>
          <w:lang w:eastAsia="en-GB"/>
        </w:rPr>
      </w:pPr>
      <w:r>
        <w:rPr>
          <w:rFonts w:cs="Arial"/>
          <w:sz w:val="20"/>
          <w:lang w:eastAsia="en-GB"/>
        </w:rPr>
        <w:t>An NFC Device and an NFC eUICC SHALL be compliant with the following list of requirements: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68F50D5C"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50E5848B"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101AA33D"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256FE3" w14:paraId="52AD8956" w14:textId="77777777" w:rsidTr="00EC4882">
        <w:tc>
          <w:tcPr>
            <w:tcW w:w="1555" w:type="dxa"/>
            <w:tcBorders>
              <w:top w:val="single" w:sz="4" w:space="0" w:color="auto"/>
              <w:left w:val="single" w:sz="4" w:space="0" w:color="auto"/>
              <w:bottom w:val="single" w:sz="4" w:space="0" w:color="auto"/>
              <w:right w:val="single" w:sz="4" w:space="0" w:color="auto"/>
            </w:tcBorders>
          </w:tcPr>
          <w:p w14:paraId="1C0E7716" w14:textId="77777777" w:rsidR="003C1AC8" w:rsidRPr="009F3483" w:rsidRDefault="003C1AC8" w:rsidP="00EC4882">
            <w:pPr>
              <w:spacing w:before="40" w:after="40" w:line="276" w:lineRule="auto"/>
              <w:rPr>
                <w:b/>
                <w:sz w:val="20"/>
              </w:rPr>
            </w:pPr>
            <w:r w:rsidRPr="009F3483">
              <w:rPr>
                <w:b/>
                <w:sz w:val="20"/>
              </w:rPr>
              <w:t>NFC1</w:t>
            </w:r>
          </w:p>
        </w:tc>
        <w:tc>
          <w:tcPr>
            <w:tcW w:w="7461" w:type="dxa"/>
            <w:tcBorders>
              <w:top w:val="single" w:sz="4" w:space="0" w:color="auto"/>
              <w:left w:val="single" w:sz="4" w:space="0" w:color="auto"/>
              <w:bottom w:val="single" w:sz="4" w:space="0" w:color="auto"/>
              <w:right w:val="single" w:sz="4" w:space="0" w:color="auto"/>
            </w:tcBorders>
          </w:tcPr>
          <w:p w14:paraId="71FB59B6" w14:textId="22FAF6AF" w:rsidR="003C1AC8" w:rsidRPr="004C6077" w:rsidRDefault="003C1AC8" w:rsidP="00EC4882">
            <w:pPr>
              <w:tabs>
                <w:tab w:val="left" w:pos="340"/>
              </w:tabs>
              <w:spacing w:before="40" w:after="40" w:line="276" w:lineRule="auto"/>
              <w:rPr>
                <w:sz w:val="20"/>
              </w:rPr>
            </w:pPr>
            <w:r w:rsidRPr="004C6077">
              <w:rPr>
                <w:rFonts w:cs="Arial"/>
                <w:sz w:val="20"/>
                <w:lang w:eastAsia="en-GB"/>
              </w:rPr>
              <w:t>A</w:t>
            </w:r>
            <w:r>
              <w:rPr>
                <w:rFonts w:cs="Arial"/>
                <w:sz w:val="20"/>
                <w:lang w:eastAsia="en-GB"/>
              </w:rPr>
              <w:t>n</w:t>
            </w:r>
            <w:r w:rsidRPr="004C6077">
              <w:rPr>
                <w:rFonts w:cs="Arial"/>
                <w:sz w:val="20"/>
                <w:lang w:eastAsia="en-GB"/>
              </w:rPr>
              <w:t xml:space="preserve"> NFC Device SHALL be compliant with GSMA TS 26 </w:t>
            </w:r>
            <w:r>
              <w:rPr>
                <w:rFonts w:cs="Arial"/>
                <w:sz w:val="20"/>
                <w:lang w:eastAsia="en-GB"/>
              </w:rPr>
              <w:fldChar w:fldCharType="begin"/>
            </w:r>
            <w:r>
              <w:rPr>
                <w:rFonts w:cs="Arial"/>
                <w:sz w:val="20"/>
                <w:lang w:eastAsia="en-GB"/>
              </w:rPr>
              <w:instrText xml:space="preserve"> REF TS26 \h  \* MERGEFORMAT </w:instrText>
            </w:r>
            <w:r>
              <w:rPr>
                <w:rFonts w:cs="Arial"/>
                <w:sz w:val="20"/>
                <w:lang w:eastAsia="en-GB"/>
              </w:rPr>
            </w:r>
            <w:r>
              <w:rPr>
                <w:rFonts w:cs="Arial"/>
                <w:sz w:val="20"/>
                <w:lang w:eastAsia="en-GB"/>
              </w:rPr>
              <w:fldChar w:fldCharType="separate"/>
            </w:r>
            <w:r w:rsidR="00E46B0B" w:rsidRPr="00E46B0B">
              <w:rPr>
                <w:rFonts w:cs="Arial"/>
                <w:sz w:val="20"/>
                <w:lang w:eastAsia="en-GB"/>
              </w:rPr>
              <w:t>[17]</w:t>
            </w:r>
            <w:r>
              <w:rPr>
                <w:rFonts w:cs="Arial"/>
                <w:sz w:val="20"/>
                <w:lang w:eastAsia="en-GB"/>
              </w:rPr>
              <w:fldChar w:fldCharType="end"/>
            </w:r>
            <w:r w:rsidR="00FC7A74" w:rsidDel="00FC7A74">
              <w:rPr>
                <w:rFonts w:cs="Arial"/>
                <w:sz w:val="20"/>
                <w:lang w:eastAsia="en-GB"/>
              </w:rPr>
              <w:t xml:space="preserve"> </w:t>
            </w:r>
            <w:r>
              <w:rPr>
                <w:rFonts w:cs="Arial"/>
                <w:sz w:val="20"/>
                <w:lang w:eastAsia="en-GB"/>
              </w:rPr>
              <w:t>.</w:t>
            </w:r>
          </w:p>
        </w:tc>
      </w:tr>
      <w:tr w:rsidR="003C1AC8" w:rsidRPr="00256FE3" w14:paraId="483A8D6E" w14:textId="77777777" w:rsidTr="00EC4882">
        <w:tc>
          <w:tcPr>
            <w:tcW w:w="1555" w:type="dxa"/>
            <w:tcBorders>
              <w:top w:val="single" w:sz="4" w:space="0" w:color="auto"/>
              <w:left w:val="single" w:sz="4" w:space="0" w:color="auto"/>
              <w:bottom w:val="single" w:sz="4" w:space="0" w:color="auto"/>
              <w:right w:val="single" w:sz="4" w:space="0" w:color="auto"/>
            </w:tcBorders>
          </w:tcPr>
          <w:p w14:paraId="667A8992" w14:textId="77777777" w:rsidR="003C1AC8" w:rsidRPr="009F3483" w:rsidRDefault="003C1AC8" w:rsidP="00EC4882">
            <w:pPr>
              <w:spacing w:before="40" w:after="40" w:line="276" w:lineRule="auto"/>
              <w:rPr>
                <w:b/>
                <w:sz w:val="20"/>
              </w:rPr>
            </w:pPr>
            <w:r w:rsidRPr="009F3483">
              <w:rPr>
                <w:b/>
                <w:sz w:val="20"/>
              </w:rPr>
              <w:t>NFC2</w:t>
            </w:r>
          </w:p>
        </w:tc>
        <w:tc>
          <w:tcPr>
            <w:tcW w:w="7461" w:type="dxa"/>
            <w:tcBorders>
              <w:top w:val="single" w:sz="4" w:space="0" w:color="auto"/>
              <w:left w:val="single" w:sz="4" w:space="0" w:color="auto"/>
              <w:bottom w:val="single" w:sz="4" w:space="0" w:color="auto"/>
              <w:right w:val="single" w:sz="4" w:space="0" w:color="auto"/>
            </w:tcBorders>
          </w:tcPr>
          <w:p w14:paraId="05FCA45F" w14:textId="20C982A7" w:rsidR="003C1AC8" w:rsidRPr="004C6077" w:rsidRDefault="003C1AC8" w:rsidP="00EC4882">
            <w:pPr>
              <w:tabs>
                <w:tab w:val="left" w:pos="340"/>
              </w:tabs>
              <w:spacing w:before="40" w:after="40" w:line="276" w:lineRule="auto"/>
              <w:rPr>
                <w:sz w:val="20"/>
              </w:rPr>
            </w:pPr>
            <w:r w:rsidRPr="004C6077">
              <w:rPr>
                <w:sz w:val="20"/>
                <w:lang w:val="en-US" w:eastAsia="en-GB"/>
              </w:rPr>
              <w:t>After installation of an Operat</w:t>
            </w:r>
            <w:r>
              <w:rPr>
                <w:sz w:val="20"/>
                <w:lang w:val="en-US" w:eastAsia="en-GB"/>
              </w:rPr>
              <w:t>ional</w:t>
            </w:r>
            <w:r w:rsidRPr="004C6077">
              <w:rPr>
                <w:sz w:val="20"/>
                <w:lang w:val="en-US" w:eastAsia="en-GB"/>
              </w:rPr>
              <w:t xml:space="preserve"> Profile</w:t>
            </w:r>
            <w:r>
              <w:rPr>
                <w:sz w:val="20"/>
                <w:lang w:val="en-US" w:eastAsia="en-GB"/>
              </w:rPr>
              <w:t>,</w:t>
            </w:r>
            <w:r w:rsidRPr="004C6077">
              <w:rPr>
                <w:sz w:val="20"/>
                <w:lang w:val="en-US" w:eastAsia="en-GB"/>
              </w:rPr>
              <w:t xml:space="preserve"> the NFC eUICC SHALL support all requirements as specified in the </w:t>
            </w:r>
            <w:r w:rsidRPr="004C6077">
              <w:rPr>
                <w:rFonts w:eastAsia="MS Mincho" w:cs="Arial"/>
                <w:color w:val="000000"/>
                <w:sz w:val="20"/>
                <w:lang w:val="en-US" w:eastAsia="en-GB" w:bidi="ar-SA"/>
              </w:rPr>
              <w:t>SGP.03</w:t>
            </w:r>
            <w:r w:rsidRPr="004C6077">
              <w:rPr>
                <w:sz w:val="20"/>
                <w:lang w:val="en-US" w:eastAsia="en-GB"/>
              </w:rPr>
              <w:t xml:space="preserve"> GSMA</w:t>
            </w:r>
            <w:r w:rsidRPr="004C6077">
              <w:rPr>
                <w:rFonts w:eastAsia="MS Mincho" w:cs="Arial"/>
                <w:color w:val="000000"/>
                <w:sz w:val="20"/>
                <w:lang w:val="en-US" w:eastAsia="en-GB" w:bidi="ar-SA"/>
              </w:rPr>
              <w:t xml:space="preserve"> NFC UICC Requirements Specification</w:t>
            </w:r>
            <w:r>
              <w:rPr>
                <w:rFonts w:eastAsia="MS Mincho" w:cs="Arial"/>
                <w:color w:val="000000"/>
                <w:sz w:val="20"/>
                <w:lang w:val="en-US" w:eastAsia="en-GB" w:bidi="ar-SA"/>
              </w:rPr>
              <w:t xml:space="preserve"> </w:t>
            </w:r>
            <w:r>
              <w:rPr>
                <w:rFonts w:eastAsia="MS Mincho" w:cs="Arial"/>
                <w:color w:val="000000"/>
                <w:sz w:val="20"/>
                <w:lang w:val="en-US" w:eastAsia="en-GB" w:bidi="ar-SA"/>
              </w:rPr>
              <w:fldChar w:fldCharType="begin"/>
            </w:r>
            <w:r>
              <w:rPr>
                <w:rFonts w:eastAsia="MS Mincho" w:cs="Arial"/>
                <w:color w:val="000000"/>
                <w:sz w:val="20"/>
                <w:lang w:val="en-US" w:eastAsia="en-GB" w:bidi="ar-SA"/>
              </w:rPr>
              <w:instrText xml:space="preserve"> REF SGP03 \h  \* MERGEFORMAT </w:instrText>
            </w:r>
            <w:r>
              <w:rPr>
                <w:rFonts w:eastAsia="MS Mincho" w:cs="Arial"/>
                <w:color w:val="000000"/>
                <w:sz w:val="20"/>
                <w:lang w:val="en-US" w:eastAsia="en-GB" w:bidi="ar-SA"/>
              </w:rPr>
            </w:r>
            <w:r>
              <w:rPr>
                <w:rFonts w:eastAsia="MS Mincho" w:cs="Arial"/>
                <w:color w:val="000000"/>
                <w:sz w:val="20"/>
                <w:lang w:val="en-US" w:eastAsia="en-GB" w:bidi="ar-SA"/>
              </w:rPr>
              <w:fldChar w:fldCharType="separate"/>
            </w:r>
            <w:r w:rsidR="00E46B0B" w:rsidRPr="00E46B0B">
              <w:rPr>
                <w:rFonts w:eastAsia="MS Mincho" w:cs="Arial"/>
                <w:color w:val="000000"/>
                <w:sz w:val="20"/>
                <w:lang w:val="en-US" w:eastAsia="en-GB" w:bidi="ar-SA"/>
              </w:rPr>
              <w:t>[20]</w:t>
            </w:r>
            <w:r>
              <w:rPr>
                <w:rFonts w:eastAsia="MS Mincho" w:cs="Arial"/>
                <w:color w:val="000000"/>
                <w:sz w:val="20"/>
                <w:lang w:val="en-US" w:eastAsia="en-GB" w:bidi="ar-SA"/>
              </w:rPr>
              <w:fldChar w:fldCharType="end"/>
            </w:r>
            <w:r>
              <w:rPr>
                <w:sz w:val="20"/>
                <w:lang w:val="en-US" w:eastAsia="en-GB"/>
              </w:rPr>
              <w:t>.</w:t>
            </w:r>
          </w:p>
        </w:tc>
      </w:tr>
      <w:tr w:rsidR="003C1AC8" w:rsidRPr="00256FE3" w14:paraId="3B85F117" w14:textId="77777777" w:rsidTr="00EC4882">
        <w:tc>
          <w:tcPr>
            <w:tcW w:w="1555" w:type="dxa"/>
            <w:tcBorders>
              <w:top w:val="single" w:sz="4" w:space="0" w:color="auto"/>
              <w:left w:val="single" w:sz="4" w:space="0" w:color="auto"/>
              <w:bottom w:val="single" w:sz="4" w:space="0" w:color="auto"/>
              <w:right w:val="single" w:sz="4" w:space="0" w:color="auto"/>
            </w:tcBorders>
          </w:tcPr>
          <w:p w14:paraId="0950824A" w14:textId="77777777" w:rsidR="003C1AC8" w:rsidRPr="009F3483" w:rsidRDefault="003C1AC8" w:rsidP="00EC4882">
            <w:pPr>
              <w:spacing w:before="40" w:after="40" w:line="276" w:lineRule="auto"/>
              <w:rPr>
                <w:b/>
                <w:sz w:val="20"/>
              </w:rPr>
            </w:pPr>
            <w:r w:rsidRPr="009F3483">
              <w:rPr>
                <w:b/>
                <w:sz w:val="20"/>
              </w:rPr>
              <w:t>NFC3</w:t>
            </w:r>
          </w:p>
        </w:tc>
        <w:tc>
          <w:tcPr>
            <w:tcW w:w="7461" w:type="dxa"/>
            <w:tcBorders>
              <w:top w:val="single" w:sz="4" w:space="0" w:color="auto"/>
              <w:left w:val="single" w:sz="4" w:space="0" w:color="auto"/>
              <w:bottom w:val="single" w:sz="4" w:space="0" w:color="auto"/>
              <w:right w:val="single" w:sz="4" w:space="0" w:color="auto"/>
            </w:tcBorders>
          </w:tcPr>
          <w:p w14:paraId="70A315BD" w14:textId="6DB3B40B" w:rsidR="003C1AC8" w:rsidRPr="004C6077" w:rsidRDefault="003C1AC8" w:rsidP="00EC4882">
            <w:pPr>
              <w:tabs>
                <w:tab w:val="left" w:pos="340"/>
              </w:tabs>
              <w:spacing w:before="40" w:after="40" w:line="276" w:lineRule="auto"/>
              <w:rPr>
                <w:sz w:val="20"/>
              </w:rPr>
            </w:pPr>
            <w:r w:rsidRPr="004C6077">
              <w:rPr>
                <w:rFonts w:cs="Arial"/>
                <w:sz w:val="20"/>
                <w:lang w:eastAsia="en-GB"/>
              </w:rPr>
              <w:t>The NFC Device SHALL r</w:t>
            </w:r>
            <w:r w:rsidRPr="00023088">
              <w:rPr>
                <w:rFonts w:cs="Arial"/>
                <w:sz w:val="20"/>
                <w:lang w:eastAsia="en-GB"/>
              </w:rPr>
              <w:t>etrieve and enforce access control rules as specified</w:t>
            </w:r>
            <w:r w:rsidRPr="004C6077">
              <w:rPr>
                <w:rFonts w:cs="Arial"/>
                <w:sz w:val="20"/>
                <w:lang w:eastAsia="en-GB"/>
              </w:rPr>
              <w:t xml:space="preserve"> in the GlobalPlatform SEAC specification</w:t>
            </w:r>
            <w:r>
              <w:rPr>
                <w:rFonts w:cs="Arial"/>
                <w:sz w:val="20"/>
                <w:lang w:eastAsia="en-GB"/>
              </w:rPr>
              <w:t xml:space="preserve"> </w:t>
            </w:r>
            <w:r>
              <w:rPr>
                <w:rFonts w:cs="Arial"/>
                <w:sz w:val="20"/>
                <w:lang w:eastAsia="en-GB"/>
              </w:rPr>
              <w:fldChar w:fldCharType="begin"/>
            </w:r>
            <w:r>
              <w:rPr>
                <w:rFonts w:cs="Arial"/>
                <w:sz w:val="20"/>
                <w:lang w:eastAsia="en-GB"/>
              </w:rPr>
              <w:instrText xml:space="preserve"> REF GPDSPE013 \h  \* MERGEFORMAT </w:instrText>
            </w:r>
            <w:r>
              <w:rPr>
                <w:rFonts w:cs="Arial"/>
                <w:sz w:val="20"/>
                <w:lang w:eastAsia="en-GB"/>
              </w:rPr>
            </w:r>
            <w:r>
              <w:rPr>
                <w:rFonts w:cs="Arial"/>
                <w:sz w:val="20"/>
                <w:lang w:eastAsia="en-GB"/>
              </w:rPr>
              <w:fldChar w:fldCharType="separate"/>
            </w:r>
            <w:r w:rsidR="00E46B0B" w:rsidRPr="00E46B0B">
              <w:rPr>
                <w:rFonts w:cs="Arial"/>
                <w:sz w:val="20"/>
                <w:lang w:eastAsia="en-GB"/>
              </w:rPr>
              <w:t>[15]</w:t>
            </w:r>
            <w:r>
              <w:rPr>
                <w:rFonts w:cs="Arial"/>
                <w:sz w:val="20"/>
                <w:lang w:eastAsia="en-GB"/>
              </w:rPr>
              <w:fldChar w:fldCharType="end"/>
            </w:r>
            <w:r w:rsidRPr="004C6077">
              <w:rPr>
                <w:rFonts w:cs="Arial"/>
                <w:sz w:val="20"/>
                <w:lang w:eastAsia="en-GB"/>
              </w:rPr>
              <w:t>.</w:t>
            </w:r>
          </w:p>
        </w:tc>
      </w:tr>
      <w:tr w:rsidR="003C1AC8" w:rsidRPr="00256FE3" w14:paraId="63FBE332" w14:textId="77777777" w:rsidTr="00EC4882">
        <w:tc>
          <w:tcPr>
            <w:tcW w:w="1555" w:type="dxa"/>
            <w:tcBorders>
              <w:top w:val="single" w:sz="4" w:space="0" w:color="auto"/>
              <w:left w:val="single" w:sz="4" w:space="0" w:color="auto"/>
              <w:bottom w:val="single" w:sz="4" w:space="0" w:color="auto"/>
              <w:right w:val="single" w:sz="4" w:space="0" w:color="auto"/>
            </w:tcBorders>
          </w:tcPr>
          <w:p w14:paraId="1C7EDBE5" w14:textId="77777777" w:rsidR="003C1AC8" w:rsidRPr="009F3483" w:rsidRDefault="003C1AC8" w:rsidP="00EC4882">
            <w:pPr>
              <w:spacing w:before="40" w:after="40" w:line="276" w:lineRule="auto"/>
              <w:rPr>
                <w:b/>
                <w:sz w:val="20"/>
              </w:rPr>
            </w:pPr>
            <w:r w:rsidRPr="009F3483">
              <w:rPr>
                <w:b/>
                <w:sz w:val="20"/>
              </w:rPr>
              <w:t>NFC4</w:t>
            </w:r>
          </w:p>
        </w:tc>
        <w:tc>
          <w:tcPr>
            <w:tcW w:w="7461" w:type="dxa"/>
            <w:tcBorders>
              <w:top w:val="single" w:sz="4" w:space="0" w:color="auto"/>
              <w:left w:val="single" w:sz="4" w:space="0" w:color="auto"/>
              <w:bottom w:val="single" w:sz="4" w:space="0" w:color="auto"/>
              <w:right w:val="single" w:sz="4" w:space="0" w:color="auto"/>
            </w:tcBorders>
          </w:tcPr>
          <w:p w14:paraId="49C6A02E" w14:textId="77777777" w:rsidR="003C1AC8" w:rsidRPr="004C6077" w:rsidRDefault="003C1AC8" w:rsidP="00EC4882">
            <w:pPr>
              <w:tabs>
                <w:tab w:val="left" w:pos="340"/>
              </w:tabs>
              <w:spacing w:before="40" w:after="40" w:line="276" w:lineRule="auto"/>
              <w:rPr>
                <w:sz w:val="20"/>
              </w:rPr>
            </w:pPr>
            <w:r w:rsidRPr="004C6077">
              <w:rPr>
                <w:rFonts w:cs="Arial"/>
                <w:sz w:val="20"/>
                <w:lang w:eastAsia="en-GB"/>
              </w:rPr>
              <w:t>The eUICC SHALL be able to generate proof that the Operat</w:t>
            </w:r>
            <w:r>
              <w:rPr>
                <w:rFonts w:cs="Arial"/>
                <w:sz w:val="20"/>
                <w:lang w:eastAsia="en-GB"/>
              </w:rPr>
              <w:t>ional</w:t>
            </w:r>
            <w:r w:rsidRPr="004C6077">
              <w:rPr>
                <w:rFonts w:cs="Arial"/>
                <w:sz w:val="20"/>
                <w:lang w:eastAsia="en-GB"/>
              </w:rPr>
              <w:t xml:space="preserve"> Profile has been deleted</w:t>
            </w:r>
            <w:r>
              <w:rPr>
                <w:rFonts w:cs="Arial"/>
                <w:sz w:val="20"/>
                <w:lang w:eastAsia="en-GB"/>
              </w:rPr>
              <w:t>.</w:t>
            </w:r>
          </w:p>
        </w:tc>
      </w:tr>
      <w:tr w:rsidR="003C1AC8" w:rsidRPr="00256FE3" w14:paraId="66A928EC"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auto"/>
          </w:tcPr>
          <w:p w14:paraId="5147D0E0" w14:textId="77777777" w:rsidR="003C1AC8" w:rsidRPr="003D501F" w:rsidRDefault="003C1AC8" w:rsidP="00EC4882">
            <w:pPr>
              <w:spacing w:before="40" w:after="40" w:line="276" w:lineRule="auto"/>
              <w:rPr>
                <w:b/>
                <w:sz w:val="20"/>
              </w:rPr>
            </w:pPr>
            <w:r w:rsidRPr="003D501F">
              <w:rPr>
                <w:b/>
                <w:sz w:val="20"/>
              </w:rPr>
              <w:t>NFC5</w:t>
            </w:r>
          </w:p>
        </w:tc>
        <w:tc>
          <w:tcPr>
            <w:tcW w:w="7461" w:type="dxa"/>
            <w:tcBorders>
              <w:top w:val="single" w:sz="4" w:space="0" w:color="auto"/>
              <w:left w:val="single" w:sz="4" w:space="0" w:color="auto"/>
              <w:bottom w:val="single" w:sz="4" w:space="0" w:color="auto"/>
              <w:right w:val="single" w:sz="4" w:space="0" w:color="auto"/>
            </w:tcBorders>
            <w:shd w:val="clear" w:color="auto" w:fill="auto"/>
          </w:tcPr>
          <w:p w14:paraId="4B2507CD" w14:textId="77777777" w:rsidR="003C1AC8" w:rsidRPr="003D501F" w:rsidRDefault="003C1AC8" w:rsidP="00EC4882">
            <w:pPr>
              <w:tabs>
                <w:tab w:val="left" w:pos="340"/>
              </w:tabs>
              <w:spacing w:before="40" w:after="40" w:line="276" w:lineRule="auto"/>
              <w:rPr>
                <w:sz w:val="20"/>
              </w:rPr>
            </w:pPr>
            <w:r w:rsidRPr="003D501F">
              <w:rPr>
                <w:rFonts w:cs="Arial"/>
                <w:sz w:val="20"/>
                <w:lang w:eastAsia="en-GB"/>
              </w:rPr>
              <w:t>All NFC applications and NFC enabling applications (e</w:t>
            </w:r>
            <w:r>
              <w:rPr>
                <w:rFonts w:cs="Arial"/>
                <w:sz w:val="20"/>
                <w:lang w:eastAsia="en-GB"/>
              </w:rPr>
              <w:t>.g. ARA-M, PPSE, CRS, CREL, etc.</w:t>
            </w:r>
            <w:r w:rsidRPr="003D501F">
              <w:rPr>
                <w:rFonts w:cs="Arial"/>
                <w:sz w:val="20"/>
                <w:lang w:eastAsia="en-GB"/>
              </w:rPr>
              <w:t xml:space="preserve">) attached to an Operational Profile SHALL be included </w:t>
            </w:r>
            <w:r w:rsidRPr="003D501F">
              <w:rPr>
                <w:sz w:val="20"/>
              </w:rPr>
              <w:t xml:space="preserve">under the ISD-P created for the Profile, either under the MNO-SD or in an SD hierarchy with a self-extradited SSD </w:t>
            </w:r>
            <w:r>
              <w:rPr>
                <w:sz w:val="20"/>
              </w:rPr>
              <w:t>with authorised management privilege</w:t>
            </w:r>
            <w:r w:rsidRPr="003D501F">
              <w:rPr>
                <w:sz w:val="20"/>
              </w:rPr>
              <w:t>.</w:t>
            </w:r>
          </w:p>
        </w:tc>
      </w:tr>
      <w:tr w:rsidR="003C1AC8" w:rsidRPr="00256FE3" w14:paraId="5E85DD98" w14:textId="77777777" w:rsidTr="00EC4882">
        <w:tc>
          <w:tcPr>
            <w:tcW w:w="1555" w:type="dxa"/>
            <w:tcBorders>
              <w:top w:val="single" w:sz="4" w:space="0" w:color="auto"/>
              <w:left w:val="single" w:sz="4" w:space="0" w:color="auto"/>
              <w:bottom w:val="single" w:sz="4" w:space="0" w:color="auto"/>
              <w:right w:val="single" w:sz="4" w:space="0" w:color="auto"/>
            </w:tcBorders>
          </w:tcPr>
          <w:p w14:paraId="0293E3B1" w14:textId="77777777" w:rsidR="003C1AC8" w:rsidRPr="009F3483" w:rsidRDefault="003C1AC8" w:rsidP="00EC4882">
            <w:pPr>
              <w:spacing w:before="40" w:after="40" w:line="276" w:lineRule="auto"/>
              <w:rPr>
                <w:b/>
                <w:sz w:val="20"/>
              </w:rPr>
            </w:pPr>
            <w:r w:rsidRPr="009F3483">
              <w:rPr>
                <w:b/>
                <w:sz w:val="20"/>
              </w:rPr>
              <w:t>NFC</w:t>
            </w:r>
            <w:r>
              <w:rPr>
                <w:b/>
                <w:sz w:val="20"/>
              </w:rPr>
              <w:t>6</w:t>
            </w:r>
          </w:p>
        </w:tc>
        <w:tc>
          <w:tcPr>
            <w:tcW w:w="7461" w:type="dxa"/>
            <w:tcBorders>
              <w:top w:val="single" w:sz="4" w:space="0" w:color="auto"/>
              <w:left w:val="single" w:sz="4" w:space="0" w:color="auto"/>
              <w:bottom w:val="single" w:sz="4" w:space="0" w:color="auto"/>
              <w:right w:val="single" w:sz="4" w:space="0" w:color="auto"/>
            </w:tcBorders>
          </w:tcPr>
          <w:p w14:paraId="7E92BDBC" w14:textId="1E66EAD0" w:rsidR="003C1AC8" w:rsidRPr="004C6077" w:rsidRDefault="003C1AC8" w:rsidP="00EC4882">
            <w:pPr>
              <w:tabs>
                <w:tab w:val="left" w:pos="340"/>
              </w:tabs>
              <w:spacing w:before="40" w:after="40" w:line="276" w:lineRule="auto"/>
              <w:rPr>
                <w:sz w:val="20"/>
              </w:rPr>
            </w:pPr>
            <w:r w:rsidRPr="004C6077">
              <w:rPr>
                <w:rFonts w:cs="Arial"/>
                <w:sz w:val="20"/>
                <w:lang w:val="en-US" w:eastAsia="en-GB"/>
              </w:rPr>
              <w:t xml:space="preserve">The NFC eUICC solution SHALL be able to provide assurance to NFC application </w:t>
            </w:r>
            <w:r>
              <w:rPr>
                <w:rFonts w:cs="Arial"/>
                <w:sz w:val="20"/>
                <w:lang w:val="en-US" w:eastAsia="en-GB"/>
              </w:rPr>
              <w:t>S</w:t>
            </w:r>
            <w:r w:rsidRPr="004C6077">
              <w:rPr>
                <w:rFonts w:cs="Arial"/>
                <w:sz w:val="20"/>
                <w:lang w:val="en-US" w:eastAsia="en-GB"/>
              </w:rPr>
              <w:t xml:space="preserve">ervice </w:t>
            </w:r>
            <w:r>
              <w:rPr>
                <w:rFonts w:cs="Arial"/>
                <w:sz w:val="20"/>
                <w:lang w:val="en-US" w:eastAsia="en-GB"/>
              </w:rPr>
              <w:t>P</w:t>
            </w:r>
            <w:r w:rsidRPr="004C6077">
              <w:rPr>
                <w:rFonts w:cs="Arial"/>
                <w:sz w:val="20"/>
                <w:lang w:val="en-US" w:eastAsia="en-GB"/>
              </w:rPr>
              <w:t xml:space="preserve">roviders that </w:t>
            </w:r>
            <w:r>
              <w:rPr>
                <w:rFonts w:cs="Arial"/>
                <w:sz w:val="20"/>
                <w:lang w:val="en-US" w:eastAsia="en-GB"/>
              </w:rPr>
              <w:t>the</w:t>
            </w:r>
            <w:r w:rsidRPr="004C6077">
              <w:rPr>
                <w:rFonts w:cs="Arial"/>
                <w:sz w:val="20"/>
                <w:lang w:val="en-US" w:eastAsia="en-GB"/>
              </w:rPr>
              <w:t xml:space="preserve"> combination of </w:t>
            </w:r>
            <w:r>
              <w:rPr>
                <w:rFonts w:cs="Arial"/>
                <w:sz w:val="20"/>
                <w:lang w:val="en-US" w:eastAsia="en-GB"/>
              </w:rPr>
              <w:t xml:space="preserve">an </w:t>
            </w:r>
            <w:r w:rsidRPr="004C6077">
              <w:rPr>
                <w:rFonts w:cs="Arial"/>
                <w:sz w:val="20"/>
                <w:lang w:val="en-US" w:eastAsia="en-GB"/>
              </w:rPr>
              <w:t>eUICC and Operat</w:t>
            </w:r>
            <w:r>
              <w:rPr>
                <w:rFonts w:cs="Arial"/>
                <w:sz w:val="20"/>
                <w:lang w:val="en-US" w:eastAsia="en-GB"/>
              </w:rPr>
              <w:t>ional</w:t>
            </w:r>
            <w:r w:rsidRPr="004C6077">
              <w:rPr>
                <w:rFonts w:cs="Arial"/>
                <w:sz w:val="20"/>
                <w:lang w:val="en-US" w:eastAsia="en-GB"/>
              </w:rPr>
              <w:t xml:space="preserve"> Profile is trusted. </w:t>
            </w:r>
            <w:r w:rsidRPr="00506AB6">
              <w:rPr>
                <w:rFonts w:cs="Arial"/>
                <w:sz w:val="20"/>
                <w:lang w:val="en-US" w:eastAsia="en-GB"/>
              </w:rPr>
              <w:t>This solution SHALL be based on the CASD that is part of the Operat</w:t>
            </w:r>
            <w:r w:rsidRPr="00857180">
              <w:rPr>
                <w:rFonts w:cs="Arial"/>
                <w:sz w:val="20"/>
                <w:lang w:val="en-US" w:eastAsia="en-GB"/>
              </w:rPr>
              <w:t xml:space="preserve">ional Profile and scenario Push 2B and scenario 3 as specified by </w:t>
            </w:r>
            <w:r>
              <w:rPr>
                <w:rFonts w:cs="Arial"/>
                <w:sz w:val="20"/>
                <w:lang w:val="en-US" w:eastAsia="en-GB"/>
              </w:rPr>
              <w:t xml:space="preserve">SGP.03 </w:t>
            </w:r>
            <w:r>
              <w:rPr>
                <w:rFonts w:cs="Arial"/>
                <w:sz w:val="20"/>
                <w:lang w:val="en-US" w:eastAsia="en-GB"/>
              </w:rPr>
              <w:fldChar w:fldCharType="begin"/>
            </w:r>
            <w:r>
              <w:rPr>
                <w:rFonts w:cs="Arial"/>
                <w:sz w:val="20"/>
                <w:lang w:val="en-US" w:eastAsia="en-GB"/>
              </w:rPr>
              <w:instrText xml:space="preserve"> REF SGP03 \h  \* MERGEFORMAT </w:instrText>
            </w:r>
            <w:r>
              <w:rPr>
                <w:rFonts w:cs="Arial"/>
                <w:sz w:val="20"/>
                <w:lang w:val="en-US" w:eastAsia="en-GB"/>
              </w:rPr>
            </w:r>
            <w:r>
              <w:rPr>
                <w:rFonts w:cs="Arial"/>
                <w:sz w:val="20"/>
                <w:lang w:val="en-US" w:eastAsia="en-GB"/>
              </w:rPr>
              <w:fldChar w:fldCharType="separate"/>
            </w:r>
            <w:r w:rsidR="00E46B0B" w:rsidRPr="00E46B0B">
              <w:rPr>
                <w:rFonts w:cs="Arial"/>
                <w:sz w:val="20"/>
                <w:lang w:val="en-US" w:eastAsia="en-GB"/>
              </w:rPr>
              <w:t>[20]</w:t>
            </w:r>
            <w:r>
              <w:rPr>
                <w:rFonts w:cs="Arial"/>
                <w:sz w:val="20"/>
                <w:lang w:val="en-US" w:eastAsia="en-GB"/>
              </w:rPr>
              <w:fldChar w:fldCharType="end"/>
            </w:r>
            <w:r w:rsidRPr="00857180">
              <w:rPr>
                <w:rFonts w:cs="Arial"/>
                <w:sz w:val="20"/>
                <w:lang w:val="en-US" w:eastAsia="en-GB"/>
              </w:rPr>
              <w:t>.</w:t>
            </w:r>
          </w:p>
        </w:tc>
      </w:tr>
      <w:tr w:rsidR="003C1AC8" w:rsidRPr="00256FE3" w14:paraId="58B9396E" w14:textId="77777777" w:rsidTr="00EC4882">
        <w:tc>
          <w:tcPr>
            <w:tcW w:w="1555" w:type="dxa"/>
            <w:tcBorders>
              <w:top w:val="single" w:sz="4" w:space="0" w:color="auto"/>
              <w:left w:val="single" w:sz="4" w:space="0" w:color="auto"/>
              <w:bottom w:val="single" w:sz="4" w:space="0" w:color="auto"/>
              <w:right w:val="single" w:sz="4" w:space="0" w:color="auto"/>
            </w:tcBorders>
          </w:tcPr>
          <w:p w14:paraId="5092EA35" w14:textId="77777777" w:rsidR="003C1AC8" w:rsidRPr="009F3483" w:rsidRDefault="003C1AC8" w:rsidP="00EC4882">
            <w:pPr>
              <w:spacing w:before="40" w:after="40" w:line="276" w:lineRule="auto"/>
              <w:rPr>
                <w:b/>
                <w:sz w:val="20"/>
              </w:rPr>
            </w:pPr>
            <w:r w:rsidRPr="009F3483">
              <w:rPr>
                <w:b/>
                <w:sz w:val="20"/>
              </w:rPr>
              <w:t>NFC</w:t>
            </w:r>
            <w:r>
              <w:rPr>
                <w:b/>
                <w:sz w:val="20"/>
              </w:rPr>
              <w:t>7</w:t>
            </w:r>
          </w:p>
        </w:tc>
        <w:tc>
          <w:tcPr>
            <w:tcW w:w="7461" w:type="dxa"/>
            <w:tcBorders>
              <w:top w:val="single" w:sz="4" w:space="0" w:color="auto"/>
              <w:left w:val="single" w:sz="4" w:space="0" w:color="auto"/>
              <w:bottom w:val="single" w:sz="4" w:space="0" w:color="auto"/>
              <w:right w:val="single" w:sz="4" w:space="0" w:color="auto"/>
            </w:tcBorders>
          </w:tcPr>
          <w:p w14:paraId="2F2FD2DD" w14:textId="77777777" w:rsidR="003C1AC8" w:rsidRPr="00023088" w:rsidRDefault="003C1AC8" w:rsidP="00EC4882">
            <w:pPr>
              <w:tabs>
                <w:tab w:val="left" w:pos="340"/>
              </w:tabs>
              <w:spacing w:before="40" w:after="40" w:line="276" w:lineRule="auto"/>
              <w:rPr>
                <w:sz w:val="20"/>
              </w:rPr>
            </w:pPr>
            <w:r w:rsidRPr="00B431DB">
              <w:rPr>
                <w:rFonts w:cs="Arial"/>
                <w:sz w:val="20"/>
                <w:lang w:val="en-US" w:eastAsia="en-GB"/>
              </w:rPr>
              <w:t>If the NFC eUICC is compliant with M4M, the eUICC SHALL reset all the M4M virtual cards associated to that Profile when a Profile containing M4M applications is disabled.</w:t>
            </w:r>
          </w:p>
        </w:tc>
      </w:tr>
      <w:tr w:rsidR="003C1AC8" w:rsidRPr="00256FE3" w14:paraId="4F402EB4" w14:textId="77777777" w:rsidTr="00EC4882">
        <w:tc>
          <w:tcPr>
            <w:tcW w:w="1555" w:type="dxa"/>
            <w:tcBorders>
              <w:top w:val="single" w:sz="4" w:space="0" w:color="auto"/>
              <w:left w:val="single" w:sz="4" w:space="0" w:color="auto"/>
              <w:bottom w:val="single" w:sz="4" w:space="0" w:color="auto"/>
              <w:right w:val="single" w:sz="4" w:space="0" w:color="auto"/>
            </w:tcBorders>
          </w:tcPr>
          <w:p w14:paraId="54DD264C" w14:textId="77777777" w:rsidR="003C1AC8" w:rsidRPr="009F3483" w:rsidRDefault="003C1AC8" w:rsidP="00EC4882">
            <w:pPr>
              <w:spacing w:before="40" w:after="40" w:line="276" w:lineRule="auto"/>
              <w:rPr>
                <w:b/>
                <w:sz w:val="20"/>
              </w:rPr>
            </w:pPr>
            <w:r w:rsidRPr="009F3483">
              <w:rPr>
                <w:b/>
                <w:sz w:val="20"/>
              </w:rPr>
              <w:t>NFC</w:t>
            </w:r>
            <w:r>
              <w:rPr>
                <w:b/>
                <w:sz w:val="20"/>
              </w:rPr>
              <w:t>8</w:t>
            </w:r>
          </w:p>
        </w:tc>
        <w:tc>
          <w:tcPr>
            <w:tcW w:w="7461" w:type="dxa"/>
            <w:tcBorders>
              <w:top w:val="single" w:sz="4" w:space="0" w:color="auto"/>
              <w:left w:val="single" w:sz="4" w:space="0" w:color="auto"/>
              <w:bottom w:val="single" w:sz="4" w:space="0" w:color="auto"/>
              <w:right w:val="single" w:sz="4" w:space="0" w:color="auto"/>
            </w:tcBorders>
          </w:tcPr>
          <w:p w14:paraId="43131CAF" w14:textId="77777777" w:rsidR="003C1AC8" w:rsidRPr="004C6077" w:rsidRDefault="003C1AC8" w:rsidP="00EC4882">
            <w:pPr>
              <w:tabs>
                <w:tab w:val="left" w:pos="340"/>
              </w:tabs>
              <w:spacing w:before="40" w:after="40" w:line="276" w:lineRule="auto"/>
              <w:rPr>
                <w:sz w:val="20"/>
              </w:rPr>
            </w:pPr>
            <w:r w:rsidRPr="004C6077">
              <w:rPr>
                <w:rFonts w:cs="Arial"/>
                <w:sz w:val="20"/>
                <w:lang w:eastAsia="en-GB"/>
              </w:rPr>
              <w:t xml:space="preserve">The appropriate NFC related </w:t>
            </w:r>
            <w:r>
              <w:rPr>
                <w:rFonts w:cs="Arial"/>
                <w:sz w:val="20"/>
                <w:lang w:eastAsia="en-GB"/>
              </w:rPr>
              <w:t>c</w:t>
            </w:r>
            <w:r w:rsidRPr="004C6077">
              <w:rPr>
                <w:rFonts w:cs="Arial"/>
                <w:sz w:val="20"/>
                <w:lang w:eastAsia="en-GB"/>
              </w:rPr>
              <w:t>ertification information</w:t>
            </w:r>
            <w:r>
              <w:rPr>
                <w:rFonts w:cs="Arial"/>
                <w:sz w:val="20"/>
                <w:lang w:eastAsia="en-GB"/>
              </w:rPr>
              <w:t xml:space="preserve"> </w:t>
            </w:r>
            <w:r w:rsidRPr="004C6077">
              <w:rPr>
                <w:rFonts w:cs="Arial"/>
                <w:sz w:val="20"/>
                <w:lang w:eastAsia="en-GB"/>
              </w:rPr>
              <w:t>SHALL be part of the information shared with the SM-DP+ during the eUICC Eligibility Check.</w:t>
            </w:r>
          </w:p>
        </w:tc>
      </w:tr>
      <w:tr w:rsidR="003C1AC8" w:rsidRPr="00256FE3" w14:paraId="70DD6B9A" w14:textId="77777777" w:rsidTr="00EC4882">
        <w:tc>
          <w:tcPr>
            <w:tcW w:w="1555" w:type="dxa"/>
            <w:tcBorders>
              <w:top w:val="single" w:sz="4" w:space="0" w:color="auto"/>
              <w:left w:val="single" w:sz="4" w:space="0" w:color="auto"/>
              <w:bottom w:val="single" w:sz="4" w:space="0" w:color="auto"/>
              <w:right w:val="single" w:sz="4" w:space="0" w:color="auto"/>
            </w:tcBorders>
          </w:tcPr>
          <w:p w14:paraId="6C4C9404" w14:textId="77777777" w:rsidR="003C1AC8" w:rsidRPr="009F3483" w:rsidRDefault="003C1AC8" w:rsidP="00EC4882">
            <w:pPr>
              <w:spacing w:before="40" w:after="40" w:line="276" w:lineRule="auto"/>
              <w:rPr>
                <w:b/>
                <w:sz w:val="20"/>
              </w:rPr>
            </w:pPr>
            <w:r w:rsidRPr="009F3483">
              <w:rPr>
                <w:b/>
                <w:sz w:val="20"/>
              </w:rPr>
              <w:t>NFC</w:t>
            </w:r>
            <w:r>
              <w:rPr>
                <w:b/>
                <w:sz w:val="20"/>
              </w:rPr>
              <w:t>9</w:t>
            </w:r>
          </w:p>
        </w:tc>
        <w:tc>
          <w:tcPr>
            <w:tcW w:w="7461" w:type="dxa"/>
            <w:tcBorders>
              <w:top w:val="single" w:sz="4" w:space="0" w:color="auto"/>
              <w:left w:val="single" w:sz="4" w:space="0" w:color="auto"/>
              <w:bottom w:val="single" w:sz="4" w:space="0" w:color="auto"/>
              <w:right w:val="single" w:sz="4" w:space="0" w:color="auto"/>
            </w:tcBorders>
          </w:tcPr>
          <w:p w14:paraId="50D75B7B" w14:textId="533276D7" w:rsidR="003C1AC8" w:rsidRPr="004C6077" w:rsidRDefault="003C1AC8" w:rsidP="00EC4882">
            <w:pPr>
              <w:tabs>
                <w:tab w:val="left" w:pos="340"/>
              </w:tabs>
              <w:spacing w:before="40" w:after="40" w:line="276" w:lineRule="auto"/>
              <w:rPr>
                <w:rFonts w:cs="Arial"/>
                <w:sz w:val="20"/>
                <w:lang w:eastAsia="en-GB"/>
              </w:rPr>
            </w:pPr>
            <w:r w:rsidRPr="00BC17D5">
              <w:rPr>
                <w:rFonts w:cs="Arial"/>
                <w:sz w:val="20"/>
                <w:lang w:eastAsia="en-GB"/>
              </w:rPr>
              <w:t xml:space="preserve">A </w:t>
            </w:r>
            <w:r>
              <w:rPr>
                <w:rFonts w:cs="Arial"/>
                <w:sz w:val="20"/>
                <w:lang w:eastAsia="en-GB"/>
              </w:rPr>
              <w:t>NFC Device SHALL</w:t>
            </w:r>
            <w:r w:rsidRPr="00BC17D5">
              <w:rPr>
                <w:rFonts w:cs="Arial"/>
                <w:sz w:val="20"/>
                <w:lang w:eastAsia="en-GB"/>
              </w:rPr>
              <w:t xml:space="preserve"> at least have an embedded eUICC or have the capabili</w:t>
            </w:r>
            <w:r w:rsidRPr="004E0D28">
              <w:rPr>
                <w:rFonts w:cs="Arial"/>
                <w:sz w:val="20"/>
                <w:lang w:eastAsia="en-GB"/>
              </w:rPr>
              <w:t>ty to support a removable eUICC</w:t>
            </w:r>
            <w:r w:rsidRPr="00BC17D5">
              <w:rPr>
                <w:rFonts w:cs="Arial"/>
                <w:sz w:val="20"/>
                <w:lang w:eastAsia="en-GB"/>
              </w:rPr>
              <w:t xml:space="preserve"> </w:t>
            </w:r>
            <w:r>
              <w:rPr>
                <w:rFonts w:cs="Arial"/>
                <w:sz w:val="20"/>
                <w:lang w:eastAsia="en-GB"/>
              </w:rPr>
              <w:t>that is compliant with CAT3 and SGP.</w:t>
            </w:r>
            <w:r w:rsidRPr="00BC17D5">
              <w:rPr>
                <w:rFonts w:cs="Arial"/>
                <w:sz w:val="20"/>
                <w:lang w:eastAsia="en-GB"/>
              </w:rPr>
              <w:t>03</w:t>
            </w:r>
            <w:r>
              <w:rPr>
                <w:rFonts w:cs="Arial"/>
                <w:sz w:val="20"/>
                <w:lang w:eastAsia="en-GB"/>
              </w:rPr>
              <w:t xml:space="preserve"> </w:t>
            </w:r>
            <w:r>
              <w:rPr>
                <w:rFonts w:cs="Arial"/>
                <w:sz w:val="20"/>
                <w:lang w:eastAsia="en-GB"/>
              </w:rPr>
              <w:fldChar w:fldCharType="begin"/>
            </w:r>
            <w:r>
              <w:rPr>
                <w:rFonts w:cs="Arial"/>
                <w:sz w:val="20"/>
                <w:lang w:eastAsia="en-GB"/>
              </w:rPr>
              <w:instrText xml:space="preserve"> REF SGP03 \h  \* MERGEFORMAT </w:instrText>
            </w:r>
            <w:r>
              <w:rPr>
                <w:rFonts w:cs="Arial"/>
                <w:sz w:val="20"/>
                <w:lang w:eastAsia="en-GB"/>
              </w:rPr>
            </w:r>
            <w:r>
              <w:rPr>
                <w:rFonts w:cs="Arial"/>
                <w:sz w:val="20"/>
                <w:lang w:eastAsia="en-GB"/>
              </w:rPr>
              <w:fldChar w:fldCharType="separate"/>
            </w:r>
            <w:r w:rsidR="00E46B0B" w:rsidRPr="00E46B0B">
              <w:rPr>
                <w:rFonts w:cs="Arial"/>
                <w:sz w:val="20"/>
                <w:lang w:eastAsia="en-GB"/>
              </w:rPr>
              <w:t>[20]</w:t>
            </w:r>
            <w:r>
              <w:rPr>
                <w:rFonts w:cs="Arial"/>
                <w:sz w:val="20"/>
                <w:lang w:eastAsia="en-GB"/>
              </w:rPr>
              <w:fldChar w:fldCharType="end"/>
            </w:r>
            <w:r w:rsidRPr="00BC17D5">
              <w:rPr>
                <w:rFonts w:cs="Arial"/>
                <w:sz w:val="20"/>
                <w:lang w:eastAsia="en-GB"/>
              </w:rPr>
              <w:t xml:space="preserve"> in either instance.</w:t>
            </w:r>
            <w:r>
              <w:rPr>
                <w:rFonts w:ascii="Calibri" w:hAnsi="Calibri"/>
                <w:lang w:val="sv-SE"/>
              </w:rPr>
              <w:t xml:space="preserve"> </w:t>
            </w:r>
          </w:p>
        </w:tc>
      </w:tr>
    </w:tbl>
    <w:p w14:paraId="7975DEB0" w14:textId="77777777" w:rsidR="003C1AC8" w:rsidRPr="004C6077" w:rsidRDefault="003C1AC8" w:rsidP="003C1AC8">
      <w:pPr>
        <w:pStyle w:val="TableCaption"/>
        <w:rPr>
          <w:lang w:eastAsia="en-US"/>
        </w:rPr>
      </w:pPr>
      <w:r>
        <w:t>: NFC Requirements</w:t>
      </w:r>
    </w:p>
    <w:p w14:paraId="39ED0DEF" w14:textId="77777777" w:rsidR="003C1AC8" w:rsidRPr="00B97097" w:rsidRDefault="003C1AC8" w:rsidP="003C1AC8">
      <w:pPr>
        <w:keepNext/>
        <w:keepLines/>
        <w:numPr>
          <w:ilvl w:val="1"/>
          <w:numId w:val="1"/>
        </w:numPr>
        <w:tabs>
          <w:tab w:val="num" w:pos="578"/>
        </w:tabs>
        <w:spacing w:before="200"/>
        <w:ind w:left="578" w:hanging="578"/>
        <w:jc w:val="left"/>
        <w:outlineLvl w:val="1"/>
        <w:rPr>
          <w:rFonts w:eastAsia="Times New Roman" w:cs="Arial"/>
          <w:b/>
          <w:bCs/>
          <w:iCs/>
          <w:sz w:val="24"/>
          <w:szCs w:val="28"/>
          <w:lang w:eastAsia="en-US"/>
        </w:rPr>
      </w:pPr>
      <w:bookmarkStart w:id="498" w:name="_Toc438636252"/>
      <w:bookmarkStart w:id="499" w:name="_Toc472934694"/>
      <w:bookmarkStart w:id="500" w:name="_Toc178140648"/>
      <w:r w:rsidRPr="00B97097">
        <w:rPr>
          <w:rFonts w:eastAsia="Times New Roman" w:cs="Arial"/>
          <w:b/>
          <w:bCs/>
          <w:iCs/>
          <w:sz w:val="24"/>
          <w:szCs w:val="28"/>
          <w:lang w:eastAsia="en-US"/>
        </w:rPr>
        <w:t>Subscription Manager Data Preparation + (SM-DP+)</w:t>
      </w:r>
      <w:bookmarkEnd w:id="497"/>
      <w:bookmarkEnd w:id="498"/>
      <w:bookmarkEnd w:id="499"/>
      <w:bookmarkEnd w:id="500"/>
    </w:p>
    <w:p w14:paraId="563C5760" w14:textId="77777777" w:rsidR="003C1AC8" w:rsidRPr="00B97097" w:rsidRDefault="003C1AC8" w:rsidP="003C1AC8">
      <w:pPr>
        <w:pStyle w:val="Heading3"/>
        <w:tabs>
          <w:tab w:val="clear" w:pos="851"/>
        </w:tabs>
        <w:ind w:left="709" w:hanging="709"/>
        <w:rPr>
          <w:b w:val="0"/>
          <w:bCs w:val="0"/>
          <w:iCs w:val="0"/>
        </w:rPr>
      </w:pPr>
      <w:bookmarkStart w:id="501" w:name="_Toc435053996"/>
      <w:bookmarkStart w:id="502" w:name="_Toc438636253"/>
      <w:bookmarkStart w:id="503" w:name="_Toc472934695"/>
      <w:bookmarkStart w:id="504" w:name="_Toc178140649"/>
      <w:r w:rsidRPr="00B97097">
        <w:t xml:space="preserve">SM-DP+ </w:t>
      </w:r>
      <w:r>
        <w:t>O</w:t>
      </w:r>
      <w:r w:rsidRPr="00B97097">
        <w:t>verview</w:t>
      </w:r>
      <w:bookmarkEnd w:id="501"/>
      <w:bookmarkEnd w:id="502"/>
      <w:bookmarkEnd w:id="503"/>
      <w:bookmarkEnd w:id="504"/>
    </w:p>
    <w:p w14:paraId="63F0D7A3" w14:textId="77777777" w:rsidR="003C1AC8" w:rsidRDefault="003C1AC8" w:rsidP="00EC4882">
      <w:pPr>
        <w:spacing w:before="0" w:after="200" w:line="276" w:lineRule="auto"/>
        <w:rPr>
          <w:lang w:eastAsia="en-US"/>
        </w:rPr>
      </w:pPr>
      <w:r w:rsidRPr="00360DBA">
        <w:rPr>
          <w:lang w:eastAsia="en-US"/>
        </w:rPr>
        <w:t>Th</w:t>
      </w:r>
      <w:r>
        <w:rPr>
          <w:lang w:eastAsia="en-US"/>
        </w:rPr>
        <w:t>e SM-DP+</w:t>
      </w:r>
      <w:r w:rsidRPr="00360DBA">
        <w:rPr>
          <w:lang w:eastAsia="en-US"/>
        </w:rPr>
        <w:t xml:space="preserve"> is responsible for </w:t>
      </w:r>
      <w:r>
        <w:rPr>
          <w:lang w:eastAsia="en-US"/>
        </w:rPr>
        <w:t xml:space="preserve">the </w:t>
      </w:r>
      <w:r w:rsidRPr="00360DBA">
        <w:rPr>
          <w:lang w:eastAsia="en-US"/>
        </w:rPr>
        <w:t>creation, generation, management and the protection of resulting Profiles upon the input</w:t>
      </w:r>
      <w:r>
        <w:rPr>
          <w:lang w:eastAsia="en-US"/>
        </w:rPr>
        <w:t>/</w:t>
      </w:r>
      <w:r w:rsidRPr="00360DBA">
        <w:rPr>
          <w:lang w:eastAsia="en-US"/>
        </w:rPr>
        <w:t xml:space="preserve">request of the Operator. It is also responsible for </w:t>
      </w:r>
      <w:r>
        <w:rPr>
          <w:lang w:eastAsia="en-US"/>
        </w:rPr>
        <w:t xml:space="preserve">the </w:t>
      </w:r>
      <w:r w:rsidRPr="00360DBA">
        <w:rPr>
          <w:lang w:eastAsia="en-US"/>
        </w:rPr>
        <w:t xml:space="preserve">delivery of </w:t>
      </w:r>
      <w:r>
        <w:rPr>
          <w:lang w:eastAsia="en-US"/>
        </w:rPr>
        <w:t>a</w:t>
      </w:r>
      <w:r w:rsidRPr="00360DBA">
        <w:rPr>
          <w:lang w:eastAsia="en-US"/>
        </w:rPr>
        <w:t xml:space="preserve"> Profile within a </w:t>
      </w:r>
      <w:r>
        <w:rPr>
          <w:lang w:eastAsia="en-US"/>
        </w:rPr>
        <w:t xml:space="preserve">Bound </w:t>
      </w:r>
      <w:r w:rsidRPr="00360DBA">
        <w:rPr>
          <w:lang w:eastAsia="en-US"/>
        </w:rPr>
        <w:t>Profile Package, making the</w:t>
      </w:r>
      <w:r>
        <w:rPr>
          <w:lang w:eastAsia="en-US"/>
        </w:rPr>
        <w:t xml:space="preserve"> Bound</w:t>
      </w:r>
      <w:r w:rsidRPr="00360DBA">
        <w:rPr>
          <w:lang w:eastAsia="en-US"/>
        </w:rPr>
        <w:t xml:space="preserve"> Profile Package available for </w:t>
      </w:r>
      <w:r>
        <w:rPr>
          <w:lang w:eastAsia="en-US"/>
        </w:rPr>
        <w:t xml:space="preserve">the secure </w:t>
      </w:r>
      <w:r w:rsidRPr="00360DBA">
        <w:rPr>
          <w:lang w:eastAsia="en-US"/>
        </w:rPr>
        <w:t xml:space="preserve">delivery. </w:t>
      </w:r>
      <w:r>
        <w:rPr>
          <w:lang w:eastAsia="en-US"/>
        </w:rPr>
        <w:t>In addition, the SM-DP+ is responsible for requesting the creation of the ISD-P in the eUICC into which the Profile will be installed. The SM-DP+ will also be the off-</w:t>
      </w:r>
      <w:r w:rsidRPr="00C55F45">
        <w:rPr>
          <w:lang w:eastAsia="en-US"/>
        </w:rPr>
        <w:t xml:space="preserve">card entity that will be responsible for the lifecycle management of the ISD-P that was created at its request. </w:t>
      </w:r>
      <w:r w:rsidRPr="00360DBA">
        <w:rPr>
          <w:lang w:eastAsia="en-US"/>
        </w:rPr>
        <w:t>This is performed via the distinct functions listed</w:t>
      </w:r>
      <w:r>
        <w:rPr>
          <w:lang w:eastAsia="en-US"/>
        </w:rPr>
        <w:t xml:space="preserve"> below</w:t>
      </w:r>
      <w:r w:rsidRPr="00360DBA">
        <w:rPr>
          <w:lang w:eastAsia="en-US"/>
        </w:rPr>
        <w:t>.</w:t>
      </w:r>
    </w:p>
    <w:p w14:paraId="298D7949" w14:textId="77777777" w:rsidR="003C1AC8" w:rsidRDefault="003C1AC8" w:rsidP="003C1AC8">
      <w:pPr>
        <w:pStyle w:val="NormalParagraph"/>
        <w:jc w:val="center"/>
      </w:pPr>
      <w:r>
        <w:rPr>
          <w:noProof/>
        </w:rPr>
        <w:drawing>
          <wp:inline distT="0" distB="0" distL="0" distR="0" wp14:anchorId="02FA165A" wp14:editId="4F38397C">
            <wp:extent cx="3383280" cy="2474656"/>
            <wp:effectExtent l="0" t="0" r="7620" b="1905"/>
            <wp:docPr id="63" name="Image 63" descr="Graphical user interfac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 name="Picture 63" descr="Graphical user interface&#10;&#10;Description automatically generated with low confidence"/>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3390800" cy="2480156"/>
                    </a:xfrm>
                    <a:prstGeom prst="rect">
                      <a:avLst/>
                    </a:prstGeom>
                    <a:noFill/>
                  </pic:spPr>
                </pic:pic>
              </a:graphicData>
            </a:graphic>
          </wp:inline>
        </w:drawing>
      </w:r>
    </w:p>
    <w:p w14:paraId="33729CAB" w14:textId="77777777" w:rsidR="003C1AC8" w:rsidRDefault="003C1AC8" w:rsidP="003C1AC8">
      <w:pPr>
        <w:pStyle w:val="Figurecaption"/>
      </w:pPr>
      <w:r>
        <w:t>: SM-DP+ Functions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114"/>
        <w:gridCol w:w="5902"/>
      </w:tblGrid>
      <w:tr w:rsidR="003C1AC8" w:rsidRPr="002A1089" w14:paraId="0EB9CA85" w14:textId="77777777" w:rsidTr="00EC4882">
        <w:trPr>
          <w:cantSplit/>
          <w:tblHeader/>
        </w:trPr>
        <w:tc>
          <w:tcPr>
            <w:tcW w:w="3114" w:type="dxa"/>
            <w:shd w:val="clear" w:color="auto" w:fill="DE002B"/>
          </w:tcPr>
          <w:p w14:paraId="4EF119F9" w14:textId="77777777" w:rsidR="003C1AC8" w:rsidRPr="00B97097" w:rsidRDefault="003C1AC8" w:rsidP="008C6F4A">
            <w:pPr>
              <w:pStyle w:val="TableHeader"/>
              <w:rPr>
                <w:b w:val="0"/>
                <w:color w:val="FFFFFF" w:themeColor="background1"/>
              </w:rPr>
            </w:pPr>
            <w:r w:rsidRPr="00B97097">
              <w:rPr>
                <w:color w:val="FFFFFF" w:themeColor="background1"/>
              </w:rPr>
              <w:t>Function name</w:t>
            </w:r>
          </w:p>
        </w:tc>
        <w:tc>
          <w:tcPr>
            <w:tcW w:w="5902" w:type="dxa"/>
            <w:shd w:val="clear" w:color="auto" w:fill="DE002B"/>
          </w:tcPr>
          <w:p w14:paraId="127E34BC"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0DC6F0B8" w14:textId="77777777" w:rsidTr="00EC4882">
        <w:tc>
          <w:tcPr>
            <w:tcW w:w="3114" w:type="dxa"/>
          </w:tcPr>
          <w:p w14:paraId="089B08F7" w14:textId="77777777" w:rsidR="003C1AC8" w:rsidRPr="009F3483" w:rsidRDefault="003C1AC8" w:rsidP="00EC4882">
            <w:pPr>
              <w:rPr>
                <w:b/>
                <w:sz w:val="20"/>
              </w:rPr>
            </w:pPr>
            <w:r w:rsidRPr="009F3483">
              <w:rPr>
                <w:b/>
                <w:sz w:val="20"/>
              </w:rPr>
              <w:t>Profile Package Generation</w:t>
            </w:r>
          </w:p>
        </w:tc>
        <w:tc>
          <w:tcPr>
            <w:tcW w:w="5902" w:type="dxa"/>
          </w:tcPr>
          <w:p w14:paraId="3EB3AB7F" w14:textId="77777777" w:rsidR="003C1AC8" w:rsidRPr="002A1089" w:rsidRDefault="003C1AC8" w:rsidP="00EC4882">
            <w:pPr>
              <w:spacing w:before="40" w:after="40" w:line="276" w:lineRule="auto"/>
              <w:rPr>
                <w:sz w:val="20"/>
              </w:rPr>
            </w:pPr>
            <w:r w:rsidRPr="00352AEE">
              <w:rPr>
                <w:sz w:val="20"/>
              </w:rPr>
              <w:t>Creat</w:t>
            </w:r>
            <w:r>
              <w:rPr>
                <w:sz w:val="20"/>
              </w:rPr>
              <w:t>es</w:t>
            </w:r>
            <w:r w:rsidRPr="00352AEE">
              <w:rPr>
                <w:sz w:val="20"/>
              </w:rPr>
              <w:t xml:space="preserve"> Profile Packages </w:t>
            </w:r>
            <w:r>
              <w:rPr>
                <w:sz w:val="20"/>
              </w:rPr>
              <w:t>[</w:t>
            </w:r>
            <w:r w:rsidRPr="00352AEE">
              <w:rPr>
                <w:sz w:val="20"/>
              </w:rPr>
              <w:t>i.e. Personalised Profiles, including (IMSI, K</w:t>
            </w:r>
            <w:r>
              <w:rPr>
                <w:sz w:val="20"/>
              </w:rPr>
              <w:t>i</w:t>
            </w:r>
            <w:r w:rsidRPr="00352AEE">
              <w:rPr>
                <w:sz w:val="20"/>
              </w:rPr>
              <w:t>, ICCID…)</w:t>
            </w:r>
            <w:r>
              <w:rPr>
                <w:sz w:val="20"/>
              </w:rPr>
              <w:t>]</w:t>
            </w:r>
            <w:r w:rsidRPr="00352AEE">
              <w:rPr>
                <w:sz w:val="20"/>
              </w:rPr>
              <w:t xml:space="preserve"> from Profile Descriptions agreed with Operators. This can be an off-line batch or real time process.</w:t>
            </w:r>
          </w:p>
        </w:tc>
      </w:tr>
      <w:tr w:rsidR="003C1AC8" w:rsidRPr="002A1089" w14:paraId="4E31947B" w14:textId="77777777" w:rsidTr="00EC4882">
        <w:tc>
          <w:tcPr>
            <w:tcW w:w="3114" w:type="dxa"/>
          </w:tcPr>
          <w:p w14:paraId="240D848F" w14:textId="77777777" w:rsidR="003C1AC8" w:rsidRPr="009F3483" w:rsidRDefault="003C1AC8" w:rsidP="00EC4882">
            <w:pPr>
              <w:spacing w:before="40" w:after="40" w:line="276" w:lineRule="auto"/>
              <w:rPr>
                <w:b/>
                <w:sz w:val="20"/>
              </w:rPr>
            </w:pPr>
            <w:r w:rsidRPr="009F3483">
              <w:rPr>
                <w:b/>
                <w:sz w:val="20"/>
              </w:rPr>
              <w:t xml:space="preserve">Profile Package Protection </w:t>
            </w:r>
          </w:p>
        </w:tc>
        <w:tc>
          <w:tcPr>
            <w:tcW w:w="5902" w:type="dxa"/>
          </w:tcPr>
          <w:p w14:paraId="35A320E4" w14:textId="77777777" w:rsidR="003C1AC8" w:rsidRPr="005E2BDF" w:rsidRDefault="003C1AC8" w:rsidP="00EC4882">
            <w:pPr>
              <w:spacing w:before="40" w:after="40" w:line="276" w:lineRule="auto"/>
              <w:rPr>
                <w:sz w:val="20"/>
              </w:rPr>
            </w:pPr>
            <w:r w:rsidRPr="005E2BDF">
              <w:rPr>
                <w:sz w:val="20"/>
                <w:lang w:eastAsia="en-US"/>
              </w:rPr>
              <w:t>Secures each Profile Package according to the security process</w:t>
            </w:r>
            <w:r>
              <w:rPr>
                <w:color w:val="FF0000"/>
                <w:sz w:val="20"/>
                <w:lang w:eastAsia="en-US"/>
              </w:rPr>
              <w:t xml:space="preserve"> </w:t>
            </w:r>
            <w:r w:rsidRPr="005E2BDF">
              <w:rPr>
                <w:sz w:val="20"/>
                <w:lang w:eastAsia="en-US"/>
              </w:rPr>
              <w:t>creating the Protected Profile Package.</w:t>
            </w:r>
          </w:p>
        </w:tc>
      </w:tr>
      <w:tr w:rsidR="003C1AC8" w:rsidRPr="002A1089" w14:paraId="1A585F25" w14:textId="77777777" w:rsidTr="00EC4882">
        <w:tc>
          <w:tcPr>
            <w:tcW w:w="3114" w:type="dxa"/>
          </w:tcPr>
          <w:p w14:paraId="5F1A21BA" w14:textId="77777777" w:rsidR="003C1AC8" w:rsidRPr="009F3483" w:rsidRDefault="003C1AC8" w:rsidP="00EC4882">
            <w:pPr>
              <w:spacing w:before="40" w:after="40" w:line="276" w:lineRule="auto"/>
              <w:rPr>
                <w:b/>
                <w:sz w:val="20"/>
              </w:rPr>
            </w:pPr>
            <w:r w:rsidRPr="009F3483">
              <w:rPr>
                <w:b/>
                <w:sz w:val="20"/>
              </w:rPr>
              <w:t xml:space="preserve">Profile Package Binding </w:t>
            </w:r>
          </w:p>
        </w:tc>
        <w:tc>
          <w:tcPr>
            <w:tcW w:w="5902" w:type="dxa"/>
          </w:tcPr>
          <w:p w14:paraId="088CBDC2" w14:textId="77777777" w:rsidR="003C1AC8" w:rsidRPr="005E2BDF" w:rsidRDefault="003C1AC8" w:rsidP="00EC4882">
            <w:pPr>
              <w:spacing w:before="40" w:after="40" w:line="276" w:lineRule="auto"/>
              <w:rPr>
                <w:sz w:val="20"/>
              </w:rPr>
            </w:pPr>
            <w:r w:rsidRPr="005E2BDF">
              <w:rPr>
                <w:sz w:val="20"/>
                <w:lang w:eastAsia="en-US"/>
              </w:rPr>
              <w:t>Binds the Protected Profile Package to a target eUICC using the security process thus creating the Bound Profile Package.</w:t>
            </w:r>
          </w:p>
        </w:tc>
      </w:tr>
      <w:tr w:rsidR="003C1AC8" w:rsidRPr="002A1089" w14:paraId="1BCBEB96" w14:textId="77777777" w:rsidTr="00EC4882">
        <w:tc>
          <w:tcPr>
            <w:tcW w:w="3114" w:type="dxa"/>
          </w:tcPr>
          <w:p w14:paraId="4B46D39A" w14:textId="77777777" w:rsidR="003C1AC8" w:rsidRPr="009F3483" w:rsidRDefault="003C1AC8" w:rsidP="00EC4882">
            <w:pPr>
              <w:spacing w:before="40" w:after="40" w:line="276" w:lineRule="auto"/>
              <w:rPr>
                <w:b/>
                <w:sz w:val="20"/>
              </w:rPr>
            </w:pPr>
            <w:r w:rsidRPr="009F3483">
              <w:rPr>
                <w:b/>
                <w:sz w:val="20"/>
              </w:rPr>
              <w:t>Profile Package Storage</w:t>
            </w:r>
          </w:p>
        </w:tc>
        <w:tc>
          <w:tcPr>
            <w:tcW w:w="5902" w:type="dxa"/>
          </w:tcPr>
          <w:p w14:paraId="77308785" w14:textId="77777777" w:rsidR="003C1AC8" w:rsidRPr="005E2BDF" w:rsidRDefault="003C1AC8" w:rsidP="00EC4882">
            <w:pPr>
              <w:spacing w:before="40" w:after="40" w:line="276" w:lineRule="auto"/>
              <w:rPr>
                <w:sz w:val="20"/>
              </w:rPr>
            </w:pPr>
            <w:r w:rsidRPr="005E2BDF">
              <w:rPr>
                <w:sz w:val="20"/>
                <w:lang w:eastAsia="en-US"/>
              </w:rPr>
              <w:t>Temporarily store</w:t>
            </w:r>
            <w:r>
              <w:rPr>
                <w:sz w:val="20"/>
                <w:lang w:eastAsia="en-US"/>
              </w:rPr>
              <w:t>s</w:t>
            </w:r>
            <w:r w:rsidRPr="005E2BDF">
              <w:rPr>
                <w:sz w:val="20"/>
                <w:lang w:eastAsia="en-US"/>
              </w:rPr>
              <w:t xml:space="preserve"> Protected Profile Packages or Bound Profile Packages for subsequent delivery to</w:t>
            </w:r>
            <w:r>
              <w:rPr>
                <w:sz w:val="20"/>
                <w:lang w:eastAsia="en-US"/>
              </w:rPr>
              <w:t xml:space="preserve"> the</w:t>
            </w:r>
            <w:r w:rsidRPr="005E2BDF">
              <w:rPr>
                <w:sz w:val="20"/>
                <w:lang w:eastAsia="en-US"/>
              </w:rPr>
              <w:t xml:space="preserve"> eUICC</w:t>
            </w:r>
            <w:r>
              <w:rPr>
                <w:sz w:val="20"/>
                <w:lang w:eastAsia="en-US"/>
              </w:rPr>
              <w:t>.</w:t>
            </w:r>
            <w:r w:rsidRPr="005E2BDF">
              <w:rPr>
                <w:sz w:val="20"/>
                <w:lang w:eastAsia="en-US"/>
              </w:rPr>
              <w:t xml:space="preserve"> </w:t>
            </w:r>
          </w:p>
        </w:tc>
      </w:tr>
      <w:tr w:rsidR="003C1AC8" w:rsidRPr="002A1089" w14:paraId="298C2760" w14:textId="77777777" w:rsidTr="00EC4882">
        <w:tc>
          <w:tcPr>
            <w:tcW w:w="3114" w:type="dxa"/>
          </w:tcPr>
          <w:p w14:paraId="79198D1D" w14:textId="77777777" w:rsidR="003C1AC8" w:rsidRPr="009F3483" w:rsidRDefault="003C1AC8" w:rsidP="00EC4882">
            <w:pPr>
              <w:spacing w:before="40" w:after="40" w:line="276" w:lineRule="auto"/>
              <w:rPr>
                <w:b/>
                <w:sz w:val="20"/>
              </w:rPr>
            </w:pPr>
            <w:r w:rsidRPr="009F3483">
              <w:rPr>
                <w:b/>
                <w:sz w:val="20"/>
              </w:rPr>
              <w:t>Profile Package Delivery</w:t>
            </w:r>
          </w:p>
        </w:tc>
        <w:tc>
          <w:tcPr>
            <w:tcW w:w="5902" w:type="dxa"/>
          </w:tcPr>
          <w:p w14:paraId="64479781" w14:textId="77777777" w:rsidR="003C1AC8" w:rsidRPr="00686269" w:rsidRDefault="003C1AC8" w:rsidP="00EC4882">
            <w:pPr>
              <w:spacing w:before="40" w:after="40" w:line="276" w:lineRule="auto"/>
              <w:rPr>
                <w:sz w:val="20"/>
              </w:rPr>
            </w:pPr>
            <w:r w:rsidRPr="00D25FCD">
              <w:rPr>
                <w:sz w:val="20"/>
                <w:lang w:eastAsia="en-US"/>
              </w:rPr>
              <w:t xml:space="preserve">Securely transmits </w:t>
            </w:r>
            <w:r w:rsidRPr="00686269">
              <w:rPr>
                <w:sz w:val="20"/>
                <w:lang w:eastAsia="en-US"/>
              </w:rPr>
              <w:t>and installs the Bound Profile Package to the eUICC through the LPA.</w:t>
            </w:r>
          </w:p>
        </w:tc>
      </w:tr>
      <w:tr w:rsidR="003C1AC8" w:rsidRPr="002A1089" w14:paraId="16E61C6A" w14:textId="77777777" w:rsidTr="00EC4882">
        <w:tc>
          <w:tcPr>
            <w:tcW w:w="3114" w:type="dxa"/>
          </w:tcPr>
          <w:p w14:paraId="00CF5CDB" w14:textId="77777777" w:rsidR="003C1AC8" w:rsidRPr="009F3483" w:rsidRDefault="003C1AC8" w:rsidP="00EC4882">
            <w:pPr>
              <w:spacing w:before="40" w:after="40" w:line="276" w:lineRule="auto"/>
              <w:rPr>
                <w:b/>
                <w:sz w:val="20"/>
              </w:rPr>
            </w:pPr>
            <w:r w:rsidRPr="009F3483">
              <w:rPr>
                <w:b/>
                <w:sz w:val="20"/>
              </w:rPr>
              <w:t xml:space="preserve">SM-DS Event </w:t>
            </w:r>
            <w:r w:rsidRPr="009F3483">
              <w:rPr>
                <w:b/>
                <w:sz w:val="20"/>
                <w:szCs w:val="22"/>
                <w:lang w:eastAsia="de-DE" w:bidi="ar-SA"/>
              </w:rPr>
              <w:t>Registration</w:t>
            </w:r>
          </w:p>
        </w:tc>
        <w:tc>
          <w:tcPr>
            <w:tcW w:w="5902" w:type="dxa"/>
          </w:tcPr>
          <w:p w14:paraId="2E29DBE8" w14:textId="77777777" w:rsidR="003C1AC8" w:rsidRPr="00E950D1" w:rsidRDefault="003C1AC8" w:rsidP="00EC4882">
            <w:pPr>
              <w:spacing w:before="40" w:after="40" w:line="276" w:lineRule="auto"/>
              <w:rPr>
                <w:sz w:val="20"/>
                <w:lang w:eastAsia="en-US"/>
              </w:rPr>
            </w:pPr>
            <w:r w:rsidRPr="00E950D1">
              <w:rPr>
                <w:sz w:val="20"/>
                <w:lang w:eastAsia="en-US"/>
              </w:rPr>
              <w:t xml:space="preserve">Notifies the SM-DS of a pending </w:t>
            </w:r>
            <w:r>
              <w:rPr>
                <w:sz w:val="20"/>
                <w:lang w:eastAsia="en-US"/>
              </w:rPr>
              <w:t>operation</w:t>
            </w:r>
            <w:r w:rsidRPr="00E950D1">
              <w:rPr>
                <w:sz w:val="20"/>
                <w:lang w:eastAsia="en-US"/>
              </w:rPr>
              <w:t xml:space="preserve"> for a specific </w:t>
            </w:r>
            <w:r>
              <w:rPr>
                <w:sz w:val="20"/>
                <w:lang w:eastAsia="en-US"/>
              </w:rPr>
              <w:t>eUICC</w:t>
            </w:r>
            <w:r w:rsidRPr="00E950D1">
              <w:rPr>
                <w:sz w:val="20"/>
                <w:lang w:eastAsia="en-US"/>
              </w:rPr>
              <w:t>.</w:t>
            </w:r>
          </w:p>
        </w:tc>
      </w:tr>
    </w:tbl>
    <w:p w14:paraId="14DCD847" w14:textId="77777777" w:rsidR="003C1AC8" w:rsidRPr="00286628" w:rsidRDefault="003C1AC8" w:rsidP="003C1AC8">
      <w:pPr>
        <w:pStyle w:val="TableCaption"/>
        <w:rPr>
          <w:bCs/>
        </w:rPr>
      </w:pPr>
      <w:r w:rsidRPr="00286628">
        <w:t>: SM-DP+ Function Descriptions</w:t>
      </w:r>
    </w:p>
    <w:p w14:paraId="7761DBBE" w14:textId="77777777" w:rsidR="003C1AC8" w:rsidRPr="00B97097" w:rsidRDefault="003C1AC8" w:rsidP="003C1AC8">
      <w:pPr>
        <w:pStyle w:val="Heading3"/>
        <w:tabs>
          <w:tab w:val="clear" w:pos="851"/>
          <w:tab w:val="num" w:pos="709"/>
        </w:tabs>
        <w:rPr>
          <w:b w:val="0"/>
          <w:bCs w:val="0"/>
          <w:iCs w:val="0"/>
        </w:rPr>
      </w:pPr>
      <w:bookmarkStart w:id="505" w:name="_Toc435053997"/>
      <w:bookmarkStart w:id="506" w:name="_Toc438636254"/>
      <w:bookmarkStart w:id="507" w:name="_Toc472934696"/>
      <w:bookmarkStart w:id="508" w:name="_Toc178140650"/>
      <w:r w:rsidRPr="00B97097">
        <w:t xml:space="preserve">SM-DP+ </w:t>
      </w:r>
      <w:r>
        <w:t>R</w:t>
      </w:r>
      <w:r w:rsidRPr="00B97097">
        <w:t>equirements</w:t>
      </w:r>
      <w:bookmarkEnd w:id="505"/>
      <w:bookmarkEnd w:id="506"/>
      <w:bookmarkEnd w:id="507"/>
      <w:bookmarkEnd w:id="508"/>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A1089" w14:paraId="0C09A985" w14:textId="77777777" w:rsidTr="00EC4882">
        <w:trPr>
          <w:cantSplit/>
          <w:tblHeader/>
        </w:trPr>
        <w:tc>
          <w:tcPr>
            <w:tcW w:w="1555" w:type="dxa"/>
            <w:shd w:val="clear" w:color="auto" w:fill="DE002B"/>
          </w:tcPr>
          <w:p w14:paraId="0037F636"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61" w:type="dxa"/>
            <w:shd w:val="clear" w:color="auto" w:fill="DE002B"/>
          </w:tcPr>
          <w:p w14:paraId="7DED19F4"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4360FDC3" w14:textId="77777777" w:rsidTr="00EC4882">
        <w:tc>
          <w:tcPr>
            <w:tcW w:w="1555" w:type="dxa"/>
          </w:tcPr>
          <w:p w14:paraId="69B90930" w14:textId="77777777" w:rsidR="003C1AC8" w:rsidRPr="009F3483" w:rsidRDefault="003C1AC8" w:rsidP="00EC4882">
            <w:pPr>
              <w:spacing w:before="40" w:after="40" w:line="276" w:lineRule="auto"/>
              <w:jc w:val="left"/>
              <w:rPr>
                <w:rFonts w:cs="Arial"/>
                <w:b/>
                <w:sz w:val="20"/>
              </w:rPr>
            </w:pPr>
            <w:r w:rsidRPr="009F3483">
              <w:rPr>
                <w:rFonts w:cs="Arial"/>
                <w:b/>
                <w:sz w:val="20"/>
              </w:rPr>
              <w:t>SMDP1</w:t>
            </w:r>
          </w:p>
        </w:tc>
        <w:tc>
          <w:tcPr>
            <w:tcW w:w="7461" w:type="dxa"/>
          </w:tcPr>
          <w:p w14:paraId="7AA26747" w14:textId="77777777" w:rsidR="003C1AC8" w:rsidRPr="000B03BF" w:rsidRDefault="003C1AC8" w:rsidP="00EC4882">
            <w:pPr>
              <w:spacing w:before="40" w:after="40" w:line="276" w:lineRule="auto"/>
              <w:rPr>
                <w:rFonts w:cs="Arial"/>
                <w:sz w:val="20"/>
              </w:rPr>
            </w:pPr>
            <w:r w:rsidRPr="000B03BF">
              <w:rPr>
                <w:rFonts w:cs="Arial"/>
                <w:sz w:val="20"/>
              </w:rPr>
              <w:t xml:space="preserve">The SM-DP+ SHALL act on behalf of </w:t>
            </w:r>
            <w:r>
              <w:rPr>
                <w:rFonts w:cs="Arial"/>
                <w:sz w:val="20"/>
              </w:rPr>
              <w:t>an</w:t>
            </w:r>
            <w:r w:rsidRPr="000B03BF">
              <w:rPr>
                <w:rFonts w:cs="Arial"/>
                <w:sz w:val="20"/>
              </w:rPr>
              <w:t xml:space="preserve"> Operator. </w:t>
            </w:r>
          </w:p>
        </w:tc>
      </w:tr>
      <w:tr w:rsidR="003C1AC8" w:rsidRPr="002A1089" w14:paraId="42AD19D6" w14:textId="77777777" w:rsidTr="00EC4882">
        <w:tc>
          <w:tcPr>
            <w:tcW w:w="1555" w:type="dxa"/>
          </w:tcPr>
          <w:p w14:paraId="7AF3FC20" w14:textId="77777777" w:rsidR="003C1AC8" w:rsidRPr="009F3483" w:rsidRDefault="003C1AC8" w:rsidP="00EC4882">
            <w:pPr>
              <w:spacing w:before="40" w:after="40" w:line="276" w:lineRule="auto"/>
              <w:jc w:val="left"/>
              <w:rPr>
                <w:rFonts w:cs="Arial"/>
                <w:b/>
                <w:sz w:val="20"/>
              </w:rPr>
            </w:pPr>
            <w:r w:rsidRPr="009F3483">
              <w:rPr>
                <w:rFonts w:cs="Arial"/>
                <w:b/>
                <w:sz w:val="20"/>
              </w:rPr>
              <w:t>SMDP2</w:t>
            </w:r>
          </w:p>
        </w:tc>
        <w:tc>
          <w:tcPr>
            <w:tcW w:w="7461" w:type="dxa"/>
          </w:tcPr>
          <w:p w14:paraId="7D1C531A" w14:textId="77777777" w:rsidR="003C1AC8" w:rsidRPr="000B03BF" w:rsidRDefault="003C1AC8" w:rsidP="00EC4882">
            <w:pPr>
              <w:spacing w:before="40" w:after="40" w:line="276" w:lineRule="auto"/>
              <w:rPr>
                <w:rFonts w:cs="Arial"/>
                <w:sz w:val="20"/>
              </w:rPr>
            </w:pPr>
            <w:r w:rsidRPr="000B03BF">
              <w:rPr>
                <w:rFonts w:cs="Arial"/>
                <w:sz w:val="20"/>
              </w:rPr>
              <w:t>The SM-DP+ SHALL be able to initiate the request for ISD-P creation as part of the Bound Profile Package delivery.</w:t>
            </w:r>
          </w:p>
        </w:tc>
      </w:tr>
      <w:tr w:rsidR="003C1AC8" w:rsidRPr="002A1089" w14:paraId="3CFFB86C" w14:textId="77777777" w:rsidTr="00EC4882">
        <w:tc>
          <w:tcPr>
            <w:tcW w:w="1555" w:type="dxa"/>
          </w:tcPr>
          <w:p w14:paraId="05C4F74B" w14:textId="77777777" w:rsidR="003C1AC8" w:rsidRPr="009F3483" w:rsidRDefault="003C1AC8" w:rsidP="00EC4882">
            <w:pPr>
              <w:spacing w:before="40" w:after="40" w:line="276" w:lineRule="auto"/>
              <w:jc w:val="left"/>
              <w:rPr>
                <w:rFonts w:cs="Arial"/>
                <w:b/>
                <w:sz w:val="20"/>
              </w:rPr>
            </w:pPr>
            <w:r w:rsidRPr="009F3483">
              <w:rPr>
                <w:rFonts w:cs="Arial"/>
                <w:b/>
                <w:sz w:val="20"/>
              </w:rPr>
              <w:t>SMDP3</w:t>
            </w:r>
          </w:p>
        </w:tc>
        <w:tc>
          <w:tcPr>
            <w:tcW w:w="7461" w:type="dxa"/>
          </w:tcPr>
          <w:p w14:paraId="704FB5D6" w14:textId="77777777" w:rsidR="003C1AC8" w:rsidRPr="000B03BF" w:rsidRDefault="003C1AC8" w:rsidP="00EC4882">
            <w:pPr>
              <w:spacing w:before="40" w:after="40" w:line="276" w:lineRule="auto"/>
              <w:rPr>
                <w:rFonts w:cs="Arial"/>
                <w:sz w:val="20"/>
              </w:rPr>
            </w:pPr>
            <w:r w:rsidRPr="000B03BF">
              <w:rPr>
                <w:rFonts w:cs="Arial"/>
                <w:sz w:val="20"/>
              </w:rPr>
              <w:t>The SM-DP+ SHALL establish a</w:t>
            </w:r>
            <w:r>
              <w:rPr>
                <w:rFonts w:cs="Arial"/>
                <w:sz w:val="20"/>
              </w:rPr>
              <w:t>n end-to-end</w:t>
            </w:r>
            <w:r w:rsidRPr="000B03BF">
              <w:rPr>
                <w:rFonts w:cs="Arial"/>
                <w:sz w:val="20"/>
              </w:rPr>
              <w:t xml:space="preserve"> secure channel to the eUICC to download and install Bound Profile Packages</w:t>
            </w:r>
            <w:r>
              <w:rPr>
                <w:rFonts w:cs="Arial"/>
                <w:sz w:val="20"/>
              </w:rPr>
              <w:t xml:space="preserve"> on the eUICC</w:t>
            </w:r>
            <w:r w:rsidRPr="000B03BF">
              <w:rPr>
                <w:rFonts w:cs="Arial"/>
                <w:sz w:val="20"/>
              </w:rPr>
              <w:t>.</w:t>
            </w:r>
          </w:p>
        </w:tc>
      </w:tr>
      <w:tr w:rsidR="003C1AC8" w:rsidRPr="002A1089" w14:paraId="782EEC6F" w14:textId="77777777" w:rsidTr="00EC4882">
        <w:tc>
          <w:tcPr>
            <w:tcW w:w="1555" w:type="dxa"/>
          </w:tcPr>
          <w:p w14:paraId="3952CD71" w14:textId="77777777" w:rsidR="003C1AC8" w:rsidRPr="009F3483" w:rsidRDefault="003C1AC8" w:rsidP="00EC4882">
            <w:pPr>
              <w:spacing w:before="40" w:after="40" w:line="276" w:lineRule="auto"/>
              <w:jc w:val="left"/>
              <w:rPr>
                <w:rFonts w:cs="Arial"/>
                <w:b/>
                <w:sz w:val="20"/>
              </w:rPr>
            </w:pPr>
            <w:r w:rsidRPr="009F3483">
              <w:rPr>
                <w:rFonts w:cs="Arial"/>
                <w:b/>
                <w:sz w:val="20"/>
              </w:rPr>
              <w:t>SMDP4</w:t>
            </w:r>
          </w:p>
        </w:tc>
        <w:tc>
          <w:tcPr>
            <w:tcW w:w="7461" w:type="dxa"/>
          </w:tcPr>
          <w:p w14:paraId="38A04975" w14:textId="77777777" w:rsidR="003C1AC8" w:rsidRPr="000B03BF" w:rsidRDefault="003C1AC8" w:rsidP="00EC4882">
            <w:pPr>
              <w:spacing w:before="40" w:after="40" w:line="276" w:lineRule="auto"/>
              <w:rPr>
                <w:rFonts w:cs="Arial"/>
                <w:sz w:val="20"/>
              </w:rPr>
            </w:pPr>
            <w:r w:rsidRPr="000B03BF">
              <w:rPr>
                <w:rFonts w:cs="Arial"/>
                <w:sz w:val="20"/>
              </w:rPr>
              <w:t xml:space="preserve">The SM-DP+ SHALL </w:t>
            </w:r>
            <w:r>
              <w:rPr>
                <w:rFonts w:cs="Arial"/>
                <w:sz w:val="20"/>
              </w:rPr>
              <w:t>link</w:t>
            </w:r>
            <w:r w:rsidRPr="000B03BF">
              <w:rPr>
                <w:rFonts w:cs="Arial"/>
                <w:sz w:val="20"/>
              </w:rPr>
              <w:t xml:space="preserve"> a </w:t>
            </w:r>
            <w:r>
              <w:rPr>
                <w:rFonts w:cs="Arial"/>
                <w:sz w:val="20"/>
              </w:rPr>
              <w:t>P</w:t>
            </w:r>
            <w:r w:rsidRPr="000B03BF">
              <w:rPr>
                <w:rFonts w:cs="Arial"/>
                <w:sz w:val="20"/>
              </w:rPr>
              <w:t>rotected Profile Package for binding to a specific eUICC only at the request of the respective Operator.</w:t>
            </w:r>
          </w:p>
        </w:tc>
      </w:tr>
      <w:tr w:rsidR="003C1AC8" w:rsidRPr="002A1089" w14:paraId="01A78DDA" w14:textId="77777777" w:rsidTr="00EC4882">
        <w:tc>
          <w:tcPr>
            <w:tcW w:w="1555" w:type="dxa"/>
          </w:tcPr>
          <w:p w14:paraId="3B3163D9" w14:textId="77777777" w:rsidR="003C1AC8" w:rsidRPr="009F3483" w:rsidRDefault="003C1AC8" w:rsidP="00EC4882">
            <w:pPr>
              <w:spacing w:before="40" w:after="40" w:line="276" w:lineRule="auto"/>
              <w:jc w:val="left"/>
              <w:rPr>
                <w:rFonts w:cs="Arial"/>
                <w:b/>
                <w:sz w:val="20"/>
              </w:rPr>
            </w:pPr>
            <w:r w:rsidRPr="009F3483">
              <w:rPr>
                <w:rFonts w:cs="Arial"/>
                <w:b/>
                <w:sz w:val="20"/>
              </w:rPr>
              <w:t>SMDP5</w:t>
            </w:r>
          </w:p>
        </w:tc>
        <w:tc>
          <w:tcPr>
            <w:tcW w:w="7461" w:type="dxa"/>
          </w:tcPr>
          <w:p w14:paraId="70D049AE" w14:textId="77777777" w:rsidR="003C1AC8" w:rsidRPr="000B03BF" w:rsidRDefault="003C1AC8" w:rsidP="00EC4882">
            <w:pPr>
              <w:spacing w:before="40" w:after="40" w:line="276" w:lineRule="auto"/>
              <w:rPr>
                <w:rFonts w:cs="Arial"/>
                <w:sz w:val="20"/>
              </w:rPr>
            </w:pPr>
            <w:r w:rsidRPr="000B03BF">
              <w:rPr>
                <w:rFonts w:cs="Arial"/>
                <w:sz w:val="20"/>
              </w:rPr>
              <w:t xml:space="preserve">The SM-DP+ SHALL create a Bound Profile Package from the </w:t>
            </w:r>
            <w:r>
              <w:rPr>
                <w:rFonts w:cs="Arial"/>
                <w:sz w:val="20"/>
              </w:rPr>
              <w:t>linked</w:t>
            </w:r>
            <w:r w:rsidRPr="000B03BF">
              <w:rPr>
                <w:rFonts w:cs="Arial"/>
                <w:sz w:val="20"/>
              </w:rPr>
              <w:t xml:space="preserve"> </w:t>
            </w:r>
            <w:r>
              <w:rPr>
                <w:rFonts w:cs="Arial"/>
                <w:sz w:val="20"/>
              </w:rPr>
              <w:t>P</w:t>
            </w:r>
            <w:r w:rsidRPr="000B03BF">
              <w:rPr>
                <w:rFonts w:cs="Arial"/>
                <w:sz w:val="20"/>
              </w:rPr>
              <w:t>rotected Profile Package only at the request of the respective eUICC.</w:t>
            </w:r>
          </w:p>
        </w:tc>
      </w:tr>
      <w:tr w:rsidR="003C1AC8" w:rsidRPr="002A1089" w14:paraId="7068B85C" w14:textId="77777777" w:rsidTr="00EC4882">
        <w:tc>
          <w:tcPr>
            <w:tcW w:w="1555" w:type="dxa"/>
          </w:tcPr>
          <w:p w14:paraId="13F99E91" w14:textId="77777777" w:rsidR="003C1AC8" w:rsidRPr="009F3483" w:rsidRDefault="003C1AC8" w:rsidP="00EC4882">
            <w:pPr>
              <w:spacing w:before="40" w:after="40" w:line="276" w:lineRule="auto"/>
              <w:jc w:val="left"/>
              <w:rPr>
                <w:rFonts w:cs="Arial"/>
                <w:b/>
                <w:sz w:val="20"/>
              </w:rPr>
            </w:pPr>
            <w:r w:rsidRPr="009F3483">
              <w:rPr>
                <w:rFonts w:cs="Arial"/>
                <w:b/>
                <w:sz w:val="20"/>
              </w:rPr>
              <w:t>SMDP6</w:t>
            </w:r>
          </w:p>
        </w:tc>
        <w:tc>
          <w:tcPr>
            <w:tcW w:w="7461" w:type="dxa"/>
          </w:tcPr>
          <w:p w14:paraId="6A44E742" w14:textId="77777777" w:rsidR="003C1AC8" w:rsidRPr="000B03BF" w:rsidRDefault="003C1AC8" w:rsidP="00EC4882">
            <w:pPr>
              <w:spacing w:before="40" w:after="40" w:line="276" w:lineRule="auto"/>
              <w:rPr>
                <w:rFonts w:cs="Arial"/>
                <w:sz w:val="20"/>
                <w:lang w:eastAsia="en-US"/>
              </w:rPr>
            </w:pPr>
            <w:r w:rsidRPr="000B03BF">
              <w:rPr>
                <w:rFonts w:cs="Arial"/>
                <w:sz w:val="20"/>
              </w:rPr>
              <w:t xml:space="preserve">The SM-DP+ SHALL be able to </w:t>
            </w:r>
            <w:r>
              <w:rPr>
                <w:rFonts w:cs="Arial"/>
                <w:sz w:val="20"/>
              </w:rPr>
              <w:t>creat</w:t>
            </w:r>
            <w:r w:rsidRPr="000B03BF">
              <w:rPr>
                <w:rFonts w:cs="Arial"/>
                <w:sz w:val="20"/>
              </w:rPr>
              <w:t xml:space="preserve">e a Bound Profile Package for any </w:t>
            </w:r>
            <w:r w:rsidRPr="00D07E73">
              <w:rPr>
                <w:rFonts w:cs="Arial"/>
                <w:sz w:val="20"/>
              </w:rPr>
              <w:t xml:space="preserve">Certified </w:t>
            </w:r>
            <w:r w:rsidRPr="000B03BF">
              <w:rPr>
                <w:rFonts w:cs="Arial"/>
                <w:sz w:val="20"/>
              </w:rPr>
              <w:t>eUICC.</w:t>
            </w:r>
          </w:p>
        </w:tc>
      </w:tr>
      <w:tr w:rsidR="003C1AC8" w:rsidRPr="002A1089" w14:paraId="5FDD06C6" w14:textId="77777777" w:rsidTr="00EC4882">
        <w:tc>
          <w:tcPr>
            <w:tcW w:w="1555" w:type="dxa"/>
          </w:tcPr>
          <w:p w14:paraId="7C75A0CC" w14:textId="77777777" w:rsidR="003C1AC8" w:rsidRPr="009F3483" w:rsidRDefault="003C1AC8" w:rsidP="00EC4882">
            <w:pPr>
              <w:spacing w:before="40" w:after="40" w:line="276" w:lineRule="auto"/>
              <w:jc w:val="left"/>
              <w:rPr>
                <w:rFonts w:cs="Arial"/>
                <w:b/>
                <w:sz w:val="20"/>
              </w:rPr>
            </w:pPr>
            <w:r w:rsidRPr="009F3483">
              <w:rPr>
                <w:rFonts w:cs="Arial"/>
                <w:b/>
                <w:sz w:val="20"/>
              </w:rPr>
              <w:t>SMDP7</w:t>
            </w:r>
          </w:p>
        </w:tc>
        <w:tc>
          <w:tcPr>
            <w:tcW w:w="7461" w:type="dxa"/>
          </w:tcPr>
          <w:p w14:paraId="47A6AA38" w14:textId="77777777" w:rsidR="003C1AC8" w:rsidRPr="000B03BF" w:rsidRDefault="003C1AC8" w:rsidP="00EC4882">
            <w:pPr>
              <w:spacing w:before="40" w:after="40" w:line="276" w:lineRule="auto"/>
              <w:rPr>
                <w:rFonts w:cs="Arial"/>
                <w:sz w:val="20"/>
                <w:lang w:eastAsia="en-US"/>
              </w:rPr>
            </w:pPr>
            <w:r>
              <w:rPr>
                <w:rFonts w:cs="Arial"/>
                <w:sz w:val="20"/>
              </w:rPr>
              <w:t>Only the target eUICC SHALL be able to decrypt t</w:t>
            </w:r>
            <w:r w:rsidRPr="000B03BF">
              <w:rPr>
                <w:rFonts w:cs="Arial"/>
                <w:sz w:val="20"/>
              </w:rPr>
              <w:t>he content of a Bound Profile Package delivered by the SM-DP+</w:t>
            </w:r>
            <w:r>
              <w:rPr>
                <w:rFonts w:cs="Arial"/>
                <w:sz w:val="20"/>
              </w:rPr>
              <w:t>.</w:t>
            </w:r>
          </w:p>
        </w:tc>
      </w:tr>
      <w:tr w:rsidR="003C1AC8" w:rsidRPr="002A1089" w14:paraId="5A9B865C" w14:textId="77777777" w:rsidTr="00EC4882">
        <w:tc>
          <w:tcPr>
            <w:tcW w:w="1555" w:type="dxa"/>
          </w:tcPr>
          <w:p w14:paraId="3D59D15E" w14:textId="77777777" w:rsidR="003C1AC8" w:rsidRPr="009F3483" w:rsidRDefault="003C1AC8" w:rsidP="00EC4882">
            <w:pPr>
              <w:spacing w:before="40" w:after="40" w:line="276" w:lineRule="auto"/>
              <w:jc w:val="left"/>
              <w:rPr>
                <w:rFonts w:cs="Arial"/>
                <w:b/>
                <w:sz w:val="20"/>
              </w:rPr>
            </w:pPr>
            <w:r w:rsidRPr="009F3483">
              <w:rPr>
                <w:rFonts w:cs="Arial"/>
                <w:b/>
                <w:sz w:val="20"/>
              </w:rPr>
              <w:t>SMDP8</w:t>
            </w:r>
          </w:p>
        </w:tc>
        <w:tc>
          <w:tcPr>
            <w:tcW w:w="7461" w:type="dxa"/>
          </w:tcPr>
          <w:p w14:paraId="39C1CB28" w14:textId="77777777" w:rsidR="003C1AC8" w:rsidRPr="000B03BF" w:rsidRDefault="003C1AC8" w:rsidP="00EC4882">
            <w:pPr>
              <w:spacing w:before="40" w:after="40" w:line="276" w:lineRule="auto"/>
              <w:rPr>
                <w:rFonts w:cs="Arial"/>
                <w:sz w:val="20"/>
                <w:lang w:eastAsia="en-US"/>
              </w:rPr>
            </w:pPr>
            <w:r w:rsidRPr="000B03BF">
              <w:rPr>
                <w:rFonts w:cs="Arial"/>
                <w:sz w:val="20"/>
              </w:rPr>
              <w:t>Profile Packages SHALL only leave the SM-DP+ after completing all production steps, Profile Package Protection,</w:t>
            </w:r>
            <w:r>
              <w:rPr>
                <w:rFonts w:cs="Arial"/>
                <w:sz w:val="20"/>
              </w:rPr>
              <w:t xml:space="preserve"> and b</w:t>
            </w:r>
            <w:r w:rsidRPr="000B03BF">
              <w:rPr>
                <w:rFonts w:cs="Arial"/>
                <w:sz w:val="20"/>
              </w:rPr>
              <w:t>inding.</w:t>
            </w:r>
          </w:p>
        </w:tc>
      </w:tr>
      <w:tr w:rsidR="003C1AC8" w:rsidRPr="002A1089" w14:paraId="741B4A6D" w14:textId="77777777" w:rsidTr="00EC4882">
        <w:tc>
          <w:tcPr>
            <w:tcW w:w="1555" w:type="dxa"/>
          </w:tcPr>
          <w:p w14:paraId="1B7E668B" w14:textId="77777777" w:rsidR="003C1AC8" w:rsidRPr="009F3483" w:rsidRDefault="003C1AC8" w:rsidP="00EC4882">
            <w:pPr>
              <w:spacing w:before="40" w:after="40" w:line="276" w:lineRule="auto"/>
              <w:jc w:val="left"/>
              <w:rPr>
                <w:rFonts w:cs="Arial"/>
                <w:b/>
                <w:sz w:val="20"/>
              </w:rPr>
            </w:pPr>
            <w:r w:rsidRPr="009F3483">
              <w:rPr>
                <w:rFonts w:cs="Arial"/>
                <w:b/>
                <w:sz w:val="20"/>
              </w:rPr>
              <w:t>SMDP9</w:t>
            </w:r>
          </w:p>
        </w:tc>
        <w:tc>
          <w:tcPr>
            <w:tcW w:w="7461" w:type="dxa"/>
          </w:tcPr>
          <w:p w14:paraId="5B30A448" w14:textId="77777777" w:rsidR="003C1AC8" w:rsidRPr="000B03BF" w:rsidRDefault="003C1AC8" w:rsidP="00EC4882">
            <w:pPr>
              <w:spacing w:before="40" w:after="40" w:line="276" w:lineRule="auto"/>
              <w:rPr>
                <w:rFonts w:cs="Arial"/>
                <w:sz w:val="20"/>
                <w:lang w:eastAsia="en-US"/>
              </w:rPr>
            </w:pPr>
            <w:r>
              <w:rPr>
                <w:rFonts w:cs="Arial"/>
                <w:sz w:val="20"/>
              </w:rPr>
              <w:t>Communication session between the SM-DP+ and the LPA SHALL be terminated by the SM-DP+ after execution of intended Operation(s)</w:t>
            </w:r>
            <w:r w:rsidRPr="00397489">
              <w:rPr>
                <w:rFonts w:cs="Arial"/>
                <w:sz w:val="20"/>
              </w:rPr>
              <w:t>.</w:t>
            </w:r>
          </w:p>
        </w:tc>
      </w:tr>
      <w:tr w:rsidR="003C1AC8" w:rsidRPr="002A1089" w14:paraId="24F69D77" w14:textId="77777777" w:rsidTr="00EC4882">
        <w:tc>
          <w:tcPr>
            <w:tcW w:w="1555" w:type="dxa"/>
          </w:tcPr>
          <w:p w14:paraId="5603237E" w14:textId="77777777" w:rsidR="003C1AC8" w:rsidRPr="009F3483" w:rsidRDefault="003C1AC8" w:rsidP="00EC4882">
            <w:pPr>
              <w:spacing w:before="40" w:after="40" w:line="276" w:lineRule="auto"/>
              <w:jc w:val="left"/>
              <w:rPr>
                <w:rFonts w:cs="Arial"/>
                <w:b/>
                <w:sz w:val="20"/>
                <w:lang w:eastAsia="de-DE" w:bidi="ar-SA"/>
              </w:rPr>
            </w:pPr>
            <w:r w:rsidRPr="009F3483">
              <w:rPr>
                <w:rFonts w:cs="Arial"/>
                <w:b/>
                <w:sz w:val="20"/>
                <w:lang w:eastAsia="de-DE" w:bidi="ar-SA"/>
              </w:rPr>
              <w:t>SMDP10</w:t>
            </w:r>
          </w:p>
        </w:tc>
        <w:tc>
          <w:tcPr>
            <w:tcW w:w="7461" w:type="dxa"/>
          </w:tcPr>
          <w:p w14:paraId="51758831" w14:textId="77777777" w:rsidR="003C1AC8" w:rsidRPr="000B03BF" w:rsidRDefault="003C1AC8" w:rsidP="00EC4882">
            <w:pPr>
              <w:spacing w:before="40" w:after="40" w:line="276" w:lineRule="auto"/>
              <w:rPr>
                <w:rFonts w:cs="Arial"/>
                <w:sz w:val="20"/>
                <w:lang w:eastAsia="en-US"/>
              </w:rPr>
            </w:pPr>
            <w:r>
              <w:rPr>
                <w:rFonts w:cs="Arial"/>
                <w:sz w:val="20"/>
              </w:rPr>
              <w:t>End-to-end c</w:t>
            </w:r>
            <w:r w:rsidRPr="000B03BF">
              <w:rPr>
                <w:rFonts w:cs="Arial"/>
                <w:sz w:val="20"/>
              </w:rPr>
              <w:t xml:space="preserve">ommunication between </w:t>
            </w:r>
            <w:r>
              <w:rPr>
                <w:rFonts w:cs="Arial"/>
                <w:sz w:val="20"/>
              </w:rPr>
              <w:t xml:space="preserve">the </w:t>
            </w:r>
            <w:r w:rsidRPr="000B03BF">
              <w:rPr>
                <w:rFonts w:cs="Arial"/>
                <w:sz w:val="20"/>
              </w:rPr>
              <w:t xml:space="preserve">SM-DP+ and </w:t>
            </w:r>
            <w:r>
              <w:rPr>
                <w:rFonts w:cs="Arial"/>
                <w:sz w:val="20"/>
              </w:rPr>
              <w:t>the eUICC involved</w:t>
            </w:r>
            <w:r w:rsidRPr="000B03BF">
              <w:rPr>
                <w:rFonts w:cs="Arial"/>
                <w:sz w:val="20"/>
              </w:rPr>
              <w:t xml:space="preserve"> in the Profile </w:t>
            </w:r>
            <w:r>
              <w:rPr>
                <w:rFonts w:cs="Arial"/>
                <w:sz w:val="20"/>
              </w:rPr>
              <w:t xml:space="preserve">download and </w:t>
            </w:r>
            <w:r w:rsidRPr="000B03BF">
              <w:rPr>
                <w:rFonts w:cs="Arial"/>
                <w:sz w:val="20"/>
              </w:rPr>
              <w:t>installation SHALL be protected in terms of integrity</w:t>
            </w:r>
            <w:r>
              <w:rPr>
                <w:rFonts w:cs="Arial"/>
                <w:sz w:val="20"/>
              </w:rPr>
              <w:t>, authenticity</w:t>
            </w:r>
            <w:r w:rsidRPr="000B03BF">
              <w:rPr>
                <w:rFonts w:cs="Arial"/>
                <w:sz w:val="20"/>
              </w:rPr>
              <w:t xml:space="preserve"> and confidentiality.</w:t>
            </w:r>
          </w:p>
        </w:tc>
      </w:tr>
      <w:tr w:rsidR="003C1AC8" w:rsidRPr="002A1089" w14:paraId="31665625" w14:textId="77777777" w:rsidTr="00EC4882">
        <w:tc>
          <w:tcPr>
            <w:tcW w:w="1555" w:type="dxa"/>
          </w:tcPr>
          <w:p w14:paraId="240393A8" w14:textId="77777777" w:rsidR="003C1AC8" w:rsidRPr="009F3483" w:rsidRDefault="003C1AC8" w:rsidP="00EC4882">
            <w:pPr>
              <w:spacing w:before="40" w:after="40" w:line="276" w:lineRule="auto"/>
              <w:jc w:val="left"/>
              <w:rPr>
                <w:rFonts w:cs="Arial"/>
                <w:b/>
                <w:sz w:val="20"/>
              </w:rPr>
            </w:pPr>
            <w:r w:rsidRPr="009F3483">
              <w:rPr>
                <w:rFonts w:cs="Arial"/>
                <w:b/>
                <w:sz w:val="20"/>
                <w:lang w:eastAsia="de-DE" w:bidi="ar-SA"/>
              </w:rPr>
              <w:t>SMDP11</w:t>
            </w:r>
          </w:p>
        </w:tc>
        <w:tc>
          <w:tcPr>
            <w:tcW w:w="7461" w:type="dxa"/>
          </w:tcPr>
          <w:p w14:paraId="38445B10" w14:textId="77777777" w:rsidR="003C1AC8" w:rsidRPr="000B03BF" w:rsidRDefault="003C1AC8" w:rsidP="00EC4882">
            <w:pPr>
              <w:spacing w:before="40" w:after="40" w:line="276" w:lineRule="auto"/>
              <w:rPr>
                <w:rFonts w:cs="Arial"/>
                <w:sz w:val="20"/>
                <w:lang w:eastAsia="en-US"/>
              </w:rPr>
            </w:pPr>
            <w:r w:rsidRPr="00B97097">
              <w:rPr>
                <w:rFonts w:cs="Arial"/>
                <w:sz w:val="20"/>
              </w:rPr>
              <w:t>Profile Packages stored within the SM-DP+ SHALL always be protected through encryption.</w:t>
            </w:r>
          </w:p>
        </w:tc>
      </w:tr>
      <w:tr w:rsidR="003C1AC8" w:rsidRPr="002A1089" w14:paraId="2C139124" w14:textId="77777777" w:rsidTr="00EC4882">
        <w:tc>
          <w:tcPr>
            <w:tcW w:w="1555" w:type="dxa"/>
          </w:tcPr>
          <w:p w14:paraId="3E03A168" w14:textId="77777777" w:rsidR="003C1AC8" w:rsidRPr="009F3483" w:rsidRDefault="003C1AC8" w:rsidP="00EC4882">
            <w:pPr>
              <w:spacing w:before="40" w:after="40" w:line="276" w:lineRule="auto"/>
              <w:jc w:val="left"/>
              <w:rPr>
                <w:rFonts w:cs="Arial"/>
                <w:b/>
                <w:sz w:val="20"/>
              </w:rPr>
            </w:pPr>
            <w:r w:rsidRPr="009F3483">
              <w:rPr>
                <w:rFonts w:cs="Arial"/>
                <w:b/>
                <w:sz w:val="20"/>
                <w:lang w:eastAsia="de-DE" w:bidi="ar-SA"/>
              </w:rPr>
              <w:t>SMDP1</w:t>
            </w:r>
            <w:r>
              <w:rPr>
                <w:rFonts w:cs="Arial"/>
                <w:b/>
                <w:sz w:val="20"/>
                <w:lang w:eastAsia="de-DE" w:bidi="ar-SA"/>
              </w:rPr>
              <w:t>2</w:t>
            </w:r>
          </w:p>
        </w:tc>
        <w:tc>
          <w:tcPr>
            <w:tcW w:w="7461" w:type="dxa"/>
          </w:tcPr>
          <w:p w14:paraId="2C53F610" w14:textId="77777777" w:rsidR="003C1AC8" w:rsidRPr="000B03BF" w:rsidRDefault="003C1AC8" w:rsidP="00EC4882">
            <w:pPr>
              <w:spacing w:before="40" w:after="40" w:line="276" w:lineRule="auto"/>
              <w:rPr>
                <w:rFonts w:cs="Arial"/>
                <w:sz w:val="20"/>
                <w:lang w:eastAsia="en-US"/>
              </w:rPr>
            </w:pPr>
            <w:r w:rsidRPr="000B03BF">
              <w:rPr>
                <w:rFonts w:eastAsiaTheme="minorEastAsia" w:cs="Arial"/>
                <w:kern w:val="24"/>
                <w:sz w:val="20"/>
              </w:rPr>
              <w:t xml:space="preserve">On </w:t>
            </w:r>
            <w:r w:rsidRPr="00B97097">
              <w:rPr>
                <w:rFonts w:eastAsiaTheme="minorEastAsia" w:cs="Arial"/>
                <w:kern w:val="24"/>
                <w:sz w:val="20"/>
              </w:rPr>
              <w:t xml:space="preserve">the </w:t>
            </w:r>
            <w:r w:rsidRPr="000B03BF">
              <w:rPr>
                <w:rFonts w:eastAsiaTheme="minorEastAsia" w:cs="Arial"/>
                <w:kern w:val="24"/>
                <w:sz w:val="20"/>
              </w:rPr>
              <w:t>SM-DP+, backups as well as used data within the Profile creation and storage infrastructure SH</w:t>
            </w:r>
            <w:r w:rsidRPr="00B97097">
              <w:rPr>
                <w:rFonts w:eastAsiaTheme="minorEastAsia" w:cs="Arial"/>
                <w:kern w:val="24"/>
                <w:sz w:val="20"/>
              </w:rPr>
              <w:t>ALL</w:t>
            </w:r>
            <w:r w:rsidRPr="000B03BF">
              <w:rPr>
                <w:rFonts w:eastAsiaTheme="minorEastAsia" w:cs="Arial"/>
                <w:kern w:val="24"/>
                <w:sz w:val="20"/>
              </w:rPr>
              <w:t xml:space="preserve"> be discarded using secure deletion procedures (logically and physically).</w:t>
            </w:r>
          </w:p>
        </w:tc>
      </w:tr>
      <w:tr w:rsidR="003C1AC8" w:rsidRPr="002A1089" w14:paraId="23967600" w14:textId="77777777" w:rsidTr="00EC4882">
        <w:tc>
          <w:tcPr>
            <w:tcW w:w="1555" w:type="dxa"/>
          </w:tcPr>
          <w:p w14:paraId="05B3D6F1" w14:textId="77777777" w:rsidR="003C1AC8" w:rsidRPr="009F3483" w:rsidRDefault="003C1AC8" w:rsidP="00EC4882">
            <w:pPr>
              <w:spacing w:before="40" w:after="40" w:line="276" w:lineRule="auto"/>
              <w:jc w:val="left"/>
              <w:rPr>
                <w:rFonts w:cs="Arial"/>
                <w:b/>
                <w:sz w:val="20"/>
              </w:rPr>
            </w:pPr>
            <w:r w:rsidRPr="009F3483">
              <w:rPr>
                <w:rFonts w:cs="Arial"/>
                <w:b/>
                <w:sz w:val="20"/>
                <w:lang w:eastAsia="de-DE" w:bidi="ar-SA"/>
              </w:rPr>
              <w:t>SMDP1</w:t>
            </w:r>
            <w:r>
              <w:rPr>
                <w:rFonts w:cs="Arial"/>
                <w:b/>
                <w:sz w:val="20"/>
                <w:lang w:eastAsia="de-DE" w:bidi="ar-SA"/>
              </w:rPr>
              <w:t>3</w:t>
            </w:r>
          </w:p>
        </w:tc>
        <w:tc>
          <w:tcPr>
            <w:tcW w:w="7461" w:type="dxa"/>
          </w:tcPr>
          <w:p w14:paraId="5F498C41" w14:textId="77777777" w:rsidR="003C1AC8" w:rsidRPr="000B03BF" w:rsidRDefault="003C1AC8" w:rsidP="00EC4882">
            <w:pPr>
              <w:spacing w:before="40" w:after="40" w:line="276" w:lineRule="auto"/>
              <w:rPr>
                <w:rFonts w:cs="Arial"/>
                <w:sz w:val="20"/>
                <w:lang w:eastAsia="en-US"/>
              </w:rPr>
            </w:pPr>
            <w:r w:rsidRPr="00397489">
              <w:rPr>
                <w:rFonts w:cs="Arial"/>
                <w:sz w:val="20"/>
                <w:lang w:eastAsia="de-DE"/>
              </w:rPr>
              <w:t>SM-DP+/eUICC communication SHALL incorporate Perfect Forward Secrecy</w:t>
            </w:r>
            <w:r>
              <w:rPr>
                <w:rFonts w:cs="Arial"/>
                <w:sz w:val="20"/>
                <w:lang w:eastAsia="de-DE"/>
              </w:rPr>
              <w:t xml:space="preserve"> (PFS)</w:t>
            </w:r>
            <w:r w:rsidRPr="00397489">
              <w:rPr>
                <w:rFonts w:cs="Arial"/>
                <w:sz w:val="20"/>
                <w:lang w:eastAsia="de-DE"/>
              </w:rPr>
              <w:t>.</w:t>
            </w:r>
          </w:p>
        </w:tc>
      </w:tr>
      <w:tr w:rsidR="003C1AC8" w:rsidRPr="002A1089" w14:paraId="1B0EC3C3" w14:textId="77777777" w:rsidTr="00EC4882">
        <w:tc>
          <w:tcPr>
            <w:tcW w:w="1555" w:type="dxa"/>
          </w:tcPr>
          <w:p w14:paraId="5E39B66A" w14:textId="77777777" w:rsidR="003C1AC8" w:rsidRPr="009F3483" w:rsidRDefault="003C1AC8" w:rsidP="00EC4882">
            <w:pPr>
              <w:spacing w:before="40" w:after="40" w:line="276" w:lineRule="auto"/>
              <w:jc w:val="left"/>
              <w:rPr>
                <w:rFonts w:cs="Arial"/>
                <w:b/>
                <w:sz w:val="20"/>
              </w:rPr>
            </w:pPr>
            <w:r w:rsidRPr="009F3483">
              <w:rPr>
                <w:rFonts w:cs="Arial"/>
                <w:b/>
                <w:sz w:val="20"/>
                <w:lang w:eastAsia="de-DE" w:bidi="ar-SA"/>
              </w:rPr>
              <w:t>SMDP1</w:t>
            </w:r>
            <w:r>
              <w:rPr>
                <w:rFonts w:cs="Arial"/>
                <w:b/>
                <w:sz w:val="20"/>
                <w:lang w:eastAsia="de-DE" w:bidi="ar-SA"/>
              </w:rPr>
              <w:t>4</w:t>
            </w:r>
          </w:p>
        </w:tc>
        <w:tc>
          <w:tcPr>
            <w:tcW w:w="7461" w:type="dxa"/>
          </w:tcPr>
          <w:p w14:paraId="6717E73C" w14:textId="77777777" w:rsidR="003C1AC8" w:rsidRPr="000B03BF" w:rsidRDefault="003C1AC8" w:rsidP="00EC4882">
            <w:pPr>
              <w:spacing w:before="40" w:after="40" w:line="276" w:lineRule="auto"/>
              <w:rPr>
                <w:rFonts w:cs="Arial"/>
                <w:sz w:val="20"/>
                <w:lang w:eastAsia="en-US"/>
              </w:rPr>
            </w:pPr>
            <w:r w:rsidRPr="00B97097">
              <w:rPr>
                <w:rFonts w:cs="Arial"/>
                <w:sz w:val="20"/>
              </w:rPr>
              <w:t xml:space="preserve">The transport used for the </w:t>
            </w:r>
            <w:r w:rsidRPr="000B03BF">
              <w:rPr>
                <w:rFonts w:cs="Arial"/>
                <w:sz w:val="20"/>
              </w:rPr>
              <w:t>Bound Profile Package SHALL implement anti-replay mechanisms between the SM-DP+ and the eUICC</w:t>
            </w:r>
            <w:r w:rsidRPr="00B97097">
              <w:rPr>
                <w:rFonts w:cs="Arial"/>
                <w:sz w:val="20"/>
              </w:rPr>
              <w:t>.</w:t>
            </w:r>
          </w:p>
        </w:tc>
      </w:tr>
      <w:tr w:rsidR="003C1AC8" w:rsidRPr="002A1089" w14:paraId="275813D4" w14:textId="77777777" w:rsidTr="00EC4882">
        <w:tc>
          <w:tcPr>
            <w:tcW w:w="1555" w:type="dxa"/>
          </w:tcPr>
          <w:p w14:paraId="2078D6F3" w14:textId="77777777" w:rsidR="003C1AC8" w:rsidRPr="009F3483" w:rsidRDefault="003C1AC8" w:rsidP="00EC4882">
            <w:pPr>
              <w:spacing w:before="40" w:after="40" w:line="276" w:lineRule="auto"/>
              <w:jc w:val="left"/>
              <w:rPr>
                <w:rFonts w:cs="Arial"/>
                <w:b/>
                <w:sz w:val="20"/>
              </w:rPr>
            </w:pPr>
            <w:r w:rsidRPr="009F3483">
              <w:rPr>
                <w:rFonts w:cs="Arial"/>
                <w:b/>
                <w:sz w:val="20"/>
                <w:lang w:eastAsia="de-DE" w:bidi="ar-SA"/>
              </w:rPr>
              <w:t>SMDP1</w:t>
            </w:r>
            <w:r>
              <w:rPr>
                <w:rFonts w:cs="Arial"/>
                <w:b/>
                <w:sz w:val="20"/>
                <w:lang w:eastAsia="de-DE" w:bidi="ar-SA"/>
              </w:rPr>
              <w:t>5</w:t>
            </w:r>
          </w:p>
        </w:tc>
        <w:tc>
          <w:tcPr>
            <w:tcW w:w="7461" w:type="dxa"/>
          </w:tcPr>
          <w:p w14:paraId="56DAEA37" w14:textId="77777777" w:rsidR="003C1AC8" w:rsidRPr="000B03BF" w:rsidRDefault="003C1AC8" w:rsidP="00EC4882">
            <w:pPr>
              <w:spacing w:before="40" w:after="40" w:line="276" w:lineRule="auto"/>
              <w:rPr>
                <w:rFonts w:cs="Arial"/>
                <w:sz w:val="20"/>
                <w:lang w:eastAsia="en-US"/>
              </w:rPr>
            </w:pPr>
            <w:r w:rsidRPr="00B97097">
              <w:rPr>
                <w:rFonts w:cs="Arial"/>
                <w:sz w:val="20"/>
              </w:rPr>
              <w:t>C</w:t>
            </w:r>
            <w:r w:rsidRPr="000B03BF">
              <w:rPr>
                <w:rFonts w:cs="Arial"/>
                <w:sz w:val="20"/>
              </w:rPr>
              <w:t xml:space="preserve">onnectivity </w:t>
            </w:r>
            <w:r w:rsidRPr="00B97097">
              <w:rPr>
                <w:rFonts w:cs="Arial"/>
                <w:sz w:val="20"/>
              </w:rPr>
              <w:t xml:space="preserve">to the SM-DP+ </w:t>
            </w:r>
            <w:r w:rsidRPr="000B03BF">
              <w:rPr>
                <w:rFonts w:cs="Arial"/>
                <w:sz w:val="20"/>
              </w:rPr>
              <w:t>SHALL be aborted and an explicit error message SHALL be triggered</w:t>
            </w:r>
            <w:r w:rsidRPr="00B97097">
              <w:rPr>
                <w:rFonts w:cs="Arial"/>
                <w:sz w:val="20"/>
              </w:rPr>
              <w:t xml:space="preserve"> by the SM-DP+ upon failure to verify authenticity of the connecting party. (No message SHALL be sent to the connecting party)</w:t>
            </w:r>
          </w:p>
        </w:tc>
      </w:tr>
      <w:tr w:rsidR="003C1AC8" w:rsidRPr="002A1089" w14:paraId="72A4737E" w14:textId="77777777" w:rsidTr="00EC4882">
        <w:tc>
          <w:tcPr>
            <w:tcW w:w="1555" w:type="dxa"/>
          </w:tcPr>
          <w:p w14:paraId="78FD694E" w14:textId="77777777" w:rsidR="003C1AC8" w:rsidRPr="009F3483" w:rsidRDefault="003C1AC8" w:rsidP="00EC4882">
            <w:pPr>
              <w:spacing w:before="40" w:after="40" w:line="276" w:lineRule="auto"/>
              <w:jc w:val="left"/>
              <w:rPr>
                <w:rFonts w:cs="Arial"/>
                <w:b/>
                <w:sz w:val="20"/>
              </w:rPr>
            </w:pPr>
            <w:r w:rsidRPr="009F3483">
              <w:rPr>
                <w:rFonts w:cs="Arial"/>
                <w:b/>
                <w:sz w:val="20"/>
                <w:lang w:eastAsia="de-DE" w:bidi="ar-SA"/>
              </w:rPr>
              <w:t>SMDP1</w:t>
            </w:r>
            <w:r>
              <w:rPr>
                <w:rFonts w:cs="Arial"/>
                <w:b/>
                <w:sz w:val="20"/>
                <w:lang w:eastAsia="de-DE" w:bidi="ar-SA"/>
              </w:rPr>
              <w:t>6</w:t>
            </w:r>
          </w:p>
        </w:tc>
        <w:tc>
          <w:tcPr>
            <w:tcW w:w="7461" w:type="dxa"/>
          </w:tcPr>
          <w:p w14:paraId="2CBDC581" w14:textId="77777777" w:rsidR="003C1AC8" w:rsidRPr="000B03BF" w:rsidRDefault="003C1AC8" w:rsidP="00EC4882">
            <w:pPr>
              <w:spacing w:before="40" w:after="40" w:line="276" w:lineRule="auto"/>
              <w:rPr>
                <w:rFonts w:cs="Arial"/>
                <w:sz w:val="20"/>
              </w:rPr>
            </w:pPr>
            <w:r>
              <w:rPr>
                <w:rFonts w:cs="Arial"/>
                <w:sz w:val="20"/>
              </w:rPr>
              <w:t xml:space="preserve">After a configurable number of </w:t>
            </w:r>
            <w:r w:rsidRPr="00B97097">
              <w:rPr>
                <w:rFonts w:cs="Arial"/>
                <w:sz w:val="20"/>
              </w:rPr>
              <w:t xml:space="preserve">failed </w:t>
            </w:r>
            <w:r w:rsidRPr="000B03BF">
              <w:rPr>
                <w:rFonts w:cs="Arial"/>
                <w:sz w:val="20"/>
              </w:rPr>
              <w:t>attempts to download a</w:t>
            </w:r>
            <w:r>
              <w:rPr>
                <w:rFonts w:cs="Arial"/>
                <w:sz w:val="20"/>
              </w:rPr>
              <w:t xml:space="preserve"> Bound</w:t>
            </w:r>
            <w:r w:rsidRPr="000B03BF">
              <w:rPr>
                <w:rFonts w:cs="Arial"/>
                <w:sz w:val="20"/>
              </w:rPr>
              <w:t xml:space="preserve"> Profile Package</w:t>
            </w:r>
            <w:r>
              <w:rPr>
                <w:rFonts w:cs="Arial"/>
                <w:sz w:val="20"/>
              </w:rPr>
              <w:t xml:space="preserve"> to the LPA, the</w:t>
            </w:r>
            <w:r w:rsidRPr="000B03BF">
              <w:rPr>
                <w:rFonts w:cs="Arial"/>
                <w:sz w:val="20"/>
              </w:rPr>
              <w:t xml:space="preserve"> transport encryption procedure</w:t>
            </w:r>
            <w:r>
              <w:rPr>
                <w:rFonts w:cs="Arial"/>
                <w:sz w:val="20"/>
              </w:rPr>
              <w:t xml:space="preserve"> SHALL be renewed</w:t>
            </w:r>
            <w:r w:rsidRPr="000B03BF">
              <w:rPr>
                <w:rFonts w:cs="Arial"/>
                <w:sz w:val="20"/>
              </w:rPr>
              <w:t>.</w:t>
            </w:r>
          </w:p>
          <w:p w14:paraId="074EBC8F" w14:textId="77777777" w:rsidR="003C1AC8" w:rsidRPr="000B03BF" w:rsidRDefault="003C1AC8" w:rsidP="00EC4882">
            <w:pPr>
              <w:spacing w:before="40" w:after="40" w:line="276" w:lineRule="auto"/>
              <w:rPr>
                <w:rFonts w:cs="Arial"/>
                <w:sz w:val="20"/>
              </w:rPr>
            </w:pPr>
            <w:r w:rsidRPr="00B97097">
              <w:rPr>
                <w:rFonts w:cs="Arial"/>
                <w:sz w:val="20"/>
              </w:rPr>
              <w:t>If subsequent attempts to download the</w:t>
            </w:r>
            <w:r>
              <w:rPr>
                <w:rFonts w:cs="Arial"/>
                <w:sz w:val="20"/>
              </w:rPr>
              <w:t xml:space="preserve"> Bound</w:t>
            </w:r>
            <w:r w:rsidRPr="00B97097">
              <w:rPr>
                <w:rFonts w:cs="Arial"/>
                <w:sz w:val="20"/>
              </w:rPr>
              <w:t xml:space="preserve"> Profile Package fail more than a </w:t>
            </w:r>
            <w:r>
              <w:rPr>
                <w:rFonts w:cs="Arial"/>
                <w:sz w:val="20"/>
              </w:rPr>
              <w:t xml:space="preserve">configurable </w:t>
            </w:r>
            <w:r w:rsidRPr="00B97097">
              <w:rPr>
                <w:rFonts w:cs="Arial"/>
                <w:sz w:val="20"/>
              </w:rPr>
              <w:t xml:space="preserve">number of times, the </w:t>
            </w:r>
            <w:r>
              <w:rPr>
                <w:rFonts w:cs="Arial"/>
                <w:sz w:val="20"/>
              </w:rPr>
              <w:t>p</w:t>
            </w:r>
            <w:r w:rsidRPr="000B03BF">
              <w:rPr>
                <w:rFonts w:cs="Arial"/>
                <w:sz w:val="20"/>
              </w:rPr>
              <w:t>rovisioning transaction</w:t>
            </w:r>
            <w:r w:rsidRPr="00B97097">
              <w:rPr>
                <w:rFonts w:cs="Arial"/>
                <w:sz w:val="20"/>
              </w:rPr>
              <w:t xml:space="preserve"> SHALL be terminated</w:t>
            </w:r>
            <w:r w:rsidRPr="000B03BF">
              <w:rPr>
                <w:rFonts w:cs="Arial"/>
                <w:sz w:val="20"/>
              </w:rPr>
              <w:t xml:space="preserve"> and the Operator SHALL be notified</w:t>
            </w:r>
            <w:r w:rsidRPr="00B97097">
              <w:rPr>
                <w:rFonts w:cs="Arial"/>
                <w:sz w:val="20"/>
              </w:rPr>
              <w:t>.</w:t>
            </w:r>
          </w:p>
        </w:tc>
      </w:tr>
      <w:tr w:rsidR="003C1AC8" w:rsidRPr="002A1089" w14:paraId="60DFC706" w14:textId="77777777" w:rsidTr="00EC4882">
        <w:tc>
          <w:tcPr>
            <w:tcW w:w="1555" w:type="dxa"/>
          </w:tcPr>
          <w:p w14:paraId="29EF95CC" w14:textId="77777777" w:rsidR="003C1AC8" w:rsidRPr="009F3483" w:rsidRDefault="003C1AC8" w:rsidP="00EC4882">
            <w:pPr>
              <w:spacing w:before="40" w:after="40" w:line="276" w:lineRule="auto"/>
              <w:jc w:val="left"/>
              <w:rPr>
                <w:rFonts w:cs="Arial"/>
                <w:b/>
                <w:sz w:val="20"/>
              </w:rPr>
            </w:pPr>
            <w:r w:rsidRPr="009F3483">
              <w:rPr>
                <w:rFonts w:cs="Arial"/>
                <w:b/>
                <w:sz w:val="20"/>
              </w:rPr>
              <w:t>SMDP1</w:t>
            </w:r>
            <w:r>
              <w:rPr>
                <w:rFonts w:cs="Arial"/>
                <w:b/>
                <w:sz w:val="20"/>
              </w:rPr>
              <w:t>7</w:t>
            </w:r>
          </w:p>
        </w:tc>
        <w:tc>
          <w:tcPr>
            <w:tcW w:w="7461" w:type="dxa"/>
          </w:tcPr>
          <w:p w14:paraId="675271AC" w14:textId="77777777" w:rsidR="003C1AC8" w:rsidRPr="000B03BF" w:rsidRDefault="003C1AC8" w:rsidP="00EC4882">
            <w:pPr>
              <w:spacing w:before="40" w:after="40" w:line="276" w:lineRule="auto"/>
              <w:rPr>
                <w:rFonts w:cs="Arial"/>
                <w:sz w:val="20"/>
              </w:rPr>
            </w:pPr>
            <w:r w:rsidRPr="000B03BF">
              <w:rPr>
                <w:rFonts w:cs="Arial"/>
                <w:sz w:val="20"/>
              </w:rPr>
              <w:t xml:space="preserve">The SM-DP+ SHALL use </w:t>
            </w:r>
            <w:r w:rsidRPr="00B97097">
              <w:rPr>
                <w:rFonts w:cs="Arial"/>
                <w:sz w:val="20"/>
              </w:rPr>
              <w:t xml:space="preserve">a </w:t>
            </w:r>
            <w:r w:rsidRPr="000B03BF">
              <w:rPr>
                <w:rFonts w:cs="Arial"/>
                <w:sz w:val="20"/>
              </w:rPr>
              <w:t>secure version of Internet protocols whenever available (e.g. DNSSEC, DNS</w:t>
            </w:r>
            <w:r>
              <w:rPr>
                <w:rFonts w:cs="Arial"/>
                <w:sz w:val="20"/>
              </w:rPr>
              <w:t>C</w:t>
            </w:r>
            <w:r w:rsidRPr="000B03BF">
              <w:rPr>
                <w:rFonts w:cs="Arial"/>
                <w:sz w:val="20"/>
              </w:rPr>
              <w:t>urve, etc.)</w:t>
            </w:r>
            <w:r>
              <w:rPr>
                <w:rFonts w:cs="Arial"/>
                <w:sz w:val="20"/>
              </w:rPr>
              <w:t>.</w:t>
            </w:r>
          </w:p>
        </w:tc>
      </w:tr>
      <w:tr w:rsidR="003C1AC8" w:rsidRPr="002A1089" w14:paraId="249CEBC6" w14:textId="77777777" w:rsidTr="00EC4882">
        <w:tc>
          <w:tcPr>
            <w:tcW w:w="1555" w:type="dxa"/>
          </w:tcPr>
          <w:p w14:paraId="03E30E78" w14:textId="77777777" w:rsidR="003C1AC8" w:rsidRPr="009F3483" w:rsidRDefault="003C1AC8" w:rsidP="00EC4882">
            <w:pPr>
              <w:spacing w:before="40" w:after="40" w:line="276" w:lineRule="auto"/>
              <w:jc w:val="left"/>
              <w:rPr>
                <w:b/>
                <w:sz w:val="20"/>
              </w:rPr>
            </w:pPr>
            <w:r w:rsidRPr="009F3483">
              <w:rPr>
                <w:b/>
                <w:sz w:val="20"/>
              </w:rPr>
              <w:t>SMDP1</w:t>
            </w:r>
            <w:r>
              <w:rPr>
                <w:b/>
                <w:sz w:val="20"/>
              </w:rPr>
              <w:t>8</w:t>
            </w:r>
          </w:p>
        </w:tc>
        <w:tc>
          <w:tcPr>
            <w:tcW w:w="7461" w:type="dxa"/>
          </w:tcPr>
          <w:p w14:paraId="38AECA8A" w14:textId="5386C452" w:rsidR="003C1AC8" w:rsidRPr="000B03BF" w:rsidRDefault="003C1AC8" w:rsidP="00EC4882">
            <w:pPr>
              <w:spacing w:before="40" w:after="40" w:line="276" w:lineRule="auto"/>
              <w:rPr>
                <w:sz w:val="20"/>
                <w:lang w:eastAsia="en-US"/>
              </w:rPr>
            </w:pPr>
            <w:r w:rsidRPr="000B03BF">
              <w:rPr>
                <w:sz w:val="20"/>
              </w:rPr>
              <w:t>The SM-DP+ SHALL prepare Profile Package</w:t>
            </w:r>
            <w:r w:rsidRPr="00B97097">
              <w:rPr>
                <w:sz w:val="20"/>
              </w:rPr>
              <w:t>s</w:t>
            </w:r>
            <w:r w:rsidRPr="000B03BF">
              <w:rPr>
                <w:sz w:val="20"/>
              </w:rPr>
              <w:t xml:space="preserve"> following the eUICC Profile Package Interoperable Format Specification </w:t>
            </w:r>
            <w:r>
              <w:rPr>
                <w:sz w:val="20"/>
              </w:rPr>
              <w:t xml:space="preserve">as defined by Trusted Connectivity Alliance </w:t>
            </w:r>
            <w:r>
              <w:rPr>
                <w:sz w:val="20"/>
              </w:rPr>
              <w:fldChar w:fldCharType="begin"/>
            </w:r>
            <w:r>
              <w:rPr>
                <w:sz w:val="20"/>
              </w:rPr>
              <w:instrText xml:space="preserve"> REF SIMAPP \h  \* MERGEFORMAT </w:instrText>
            </w:r>
            <w:r>
              <w:rPr>
                <w:sz w:val="20"/>
              </w:rPr>
            </w:r>
            <w:r>
              <w:rPr>
                <w:sz w:val="20"/>
              </w:rPr>
              <w:fldChar w:fldCharType="separate"/>
            </w:r>
            <w:r w:rsidR="00E46B0B" w:rsidRPr="00E46B0B">
              <w:rPr>
                <w:sz w:val="20"/>
              </w:rPr>
              <w:t>[5]</w:t>
            </w:r>
            <w:r>
              <w:rPr>
                <w:sz w:val="20"/>
              </w:rPr>
              <w:fldChar w:fldCharType="end"/>
            </w:r>
            <w:r>
              <w:rPr>
                <w:sz w:val="20"/>
              </w:rPr>
              <w:t>.</w:t>
            </w:r>
          </w:p>
        </w:tc>
      </w:tr>
      <w:tr w:rsidR="003C1AC8" w:rsidRPr="002A1089" w14:paraId="776ADA54" w14:textId="77777777" w:rsidTr="00EC4882">
        <w:tc>
          <w:tcPr>
            <w:tcW w:w="1555" w:type="dxa"/>
          </w:tcPr>
          <w:p w14:paraId="330DC407" w14:textId="77777777" w:rsidR="003C1AC8" w:rsidRPr="009F3483" w:rsidRDefault="003C1AC8" w:rsidP="00EC4882">
            <w:pPr>
              <w:spacing w:before="40" w:after="40" w:line="276" w:lineRule="auto"/>
              <w:jc w:val="left"/>
              <w:rPr>
                <w:b/>
                <w:sz w:val="20"/>
              </w:rPr>
            </w:pPr>
            <w:r w:rsidRPr="009F3483">
              <w:rPr>
                <w:b/>
                <w:sz w:val="20"/>
              </w:rPr>
              <w:t>SMDP</w:t>
            </w:r>
            <w:r>
              <w:rPr>
                <w:b/>
                <w:sz w:val="20"/>
              </w:rPr>
              <w:t>19</w:t>
            </w:r>
          </w:p>
        </w:tc>
        <w:tc>
          <w:tcPr>
            <w:tcW w:w="7461" w:type="dxa"/>
          </w:tcPr>
          <w:p w14:paraId="322603C1" w14:textId="77777777" w:rsidR="003C1AC8" w:rsidRPr="00B97097" w:rsidRDefault="003C1AC8" w:rsidP="00EC4882">
            <w:pPr>
              <w:spacing w:before="40" w:after="40" w:line="276" w:lineRule="auto"/>
              <w:rPr>
                <w:sz w:val="20"/>
              </w:rPr>
            </w:pPr>
            <w:r w:rsidRPr="000B03BF">
              <w:rPr>
                <w:sz w:val="20"/>
              </w:rPr>
              <w:t xml:space="preserve">The </w:t>
            </w:r>
            <w:r w:rsidRPr="00B97097">
              <w:rPr>
                <w:sz w:val="20"/>
              </w:rPr>
              <w:t xml:space="preserve">SM-DP+ SHALL be able to </w:t>
            </w:r>
            <w:r>
              <w:rPr>
                <w:sz w:val="20"/>
              </w:rPr>
              <w:t>create</w:t>
            </w:r>
            <w:r w:rsidRPr="00B97097">
              <w:rPr>
                <w:sz w:val="20"/>
              </w:rPr>
              <w:t xml:space="preserve"> Bound Profile Packages on demand.</w:t>
            </w:r>
          </w:p>
        </w:tc>
      </w:tr>
      <w:tr w:rsidR="003C1AC8" w:rsidRPr="002A1089" w14:paraId="41921524" w14:textId="77777777" w:rsidTr="00EC4882">
        <w:tc>
          <w:tcPr>
            <w:tcW w:w="1555" w:type="dxa"/>
          </w:tcPr>
          <w:p w14:paraId="5946B2D6" w14:textId="77777777" w:rsidR="003C1AC8" w:rsidRPr="009F3483" w:rsidRDefault="003C1AC8" w:rsidP="00EC4882">
            <w:pPr>
              <w:spacing w:before="40" w:after="40" w:line="276" w:lineRule="auto"/>
              <w:jc w:val="left"/>
              <w:rPr>
                <w:b/>
                <w:sz w:val="20"/>
              </w:rPr>
            </w:pPr>
            <w:r w:rsidRPr="009F3483">
              <w:rPr>
                <w:b/>
                <w:sz w:val="20"/>
              </w:rPr>
              <w:t>SMDP</w:t>
            </w:r>
            <w:r>
              <w:rPr>
                <w:b/>
                <w:sz w:val="20"/>
              </w:rPr>
              <w:t>20</w:t>
            </w:r>
          </w:p>
        </w:tc>
        <w:tc>
          <w:tcPr>
            <w:tcW w:w="7461" w:type="dxa"/>
          </w:tcPr>
          <w:p w14:paraId="0847B25B" w14:textId="77777777" w:rsidR="003C1AC8" w:rsidRPr="00B97097" w:rsidRDefault="003C1AC8" w:rsidP="00EC4882">
            <w:pPr>
              <w:spacing w:before="40" w:after="40" w:line="276" w:lineRule="auto"/>
              <w:rPr>
                <w:sz w:val="20"/>
              </w:rPr>
            </w:pPr>
            <w:r w:rsidRPr="000B03BF">
              <w:rPr>
                <w:sz w:val="20"/>
              </w:rPr>
              <w:t xml:space="preserve">It SHALL be possible for the SM-DP+ to </w:t>
            </w:r>
            <w:r>
              <w:rPr>
                <w:sz w:val="20"/>
              </w:rPr>
              <w:t>create</w:t>
            </w:r>
            <w:r w:rsidRPr="000B03BF">
              <w:rPr>
                <w:sz w:val="20"/>
              </w:rPr>
              <w:t xml:space="preserve"> </w:t>
            </w:r>
            <w:r w:rsidRPr="00B97097">
              <w:rPr>
                <w:sz w:val="20"/>
              </w:rPr>
              <w:t>Profile Packages in bulk</w:t>
            </w:r>
            <w:r w:rsidRPr="000B03BF">
              <w:rPr>
                <w:sz w:val="20"/>
              </w:rPr>
              <w:t>.</w:t>
            </w:r>
            <w:r w:rsidRPr="00B97097">
              <w:rPr>
                <w:sz w:val="20"/>
              </w:rPr>
              <w:t xml:space="preserve"> </w:t>
            </w:r>
          </w:p>
        </w:tc>
      </w:tr>
      <w:tr w:rsidR="003C1AC8" w:rsidRPr="002A1089" w14:paraId="16576E0A" w14:textId="77777777" w:rsidTr="00EC4882">
        <w:tc>
          <w:tcPr>
            <w:tcW w:w="1555" w:type="dxa"/>
          </w:tcPr>
          <w:p w14:paraId="1C41D5E1" w14:textId="77777777" w:rsidR="003C1AC8" w:rsidRPr="009F3483" w:rsidRDefault="003C1AC8" w:rsidP="00EC4882">
            <w:pPr>
              <w:spacing w:before="40" w:after="40" w:line="276" w:lineRule="auto"/>
              <w:jc w:val="left"/>
              <w:rPr>
                <w:b/>
                <w:sz w:val="20"/>
              </w:rPr>
            </w:pPr>
            <w:r w:rsidRPr="009F3483">
              <w:rPr>
                <w:b/>
                <w:sz w:val="20"/>
              </w:rPr>
              <w:t>SMDP2</w:t>
            </w:r>
            <w:r>
              <w:rPr>
                <w:b/>
                <w:sz w:val="20"/>
              </w:rPr>
              <w:t>1</w:t>
            </w:r>
          </w:p>
        </w:tc>
        <w:tc>
          <w:tcPr>
            <w:tcW w:w="7461" w:type="dxa"/>
          </w:tcPr>
          <w:p w14:paraId="24B6DD60" w14:textId="77777777" w:rsidR="003C1AC8" w:rsidRPr="00B97097" w:rsidRDefault="003C1AC8" w:rsidP="00EC4882">
            <w:pPr>
              <w:spacing w:before="40" w:after="40" w:line="276" w:lineRule="auto"/>
              <w:rPr>
                <w:b/>
                <w:bCs/>
                <w:sz w:val="20"/>
              </w:rPr>
            </w:pPr>
            <w:r>
              <w:rPr>
                <w:sz w:val="20"/>
              </w:rPr>
              <w:t xml:space="preserve">The SM-DP+ SHALL send a </w:t>
            </w:r>
            <w:r w:rsidRPr="00B97097">
              <w:rPr>
                <w:sz w:val="20"/>
              </w:rPr>
              <w:t xml:space="preserve">confirmation of the successfully completed download and installation of </w:t>
            </w:r>
            <w:r>
              <w:rPr>
                <w:sz w:val="20"/>
              </w:rPr>
              <w:t>a</w:t>
            </w:r>
            <w:r w:rsidRPr="00B97097">
              <w:rPr>
                <w:sz w:val="20"/>
              </w:rPr>
              <w:t xml:space="preserve"> Profile</w:t>
            </w:r>
            <w:r>
              <w:rPr>
                <w:sz w:val="20"/>
              </w:rPr>
              <w:t xml:space="preserve"> to the Operator</w:t>
            </w:r>
            <w:r w:rsidRPr="00B97097">
              <w:rPr>
                <w:sz w:val="20"/>
              </w:rPr>
              <w:t>.</w:t>
            </w:r>
          </w:p>
        </w:tc>
      </w:tr>
      <w:tr w:rsidR="003C1AC8" w:rsidRPr="002A1089" w14:paraId="5DFBD019" w14:textId="77777777" w:rsidTr="00EC4882">
        <w:tc>
          <w:tcPr>
            <w:tcW w:w="1555" w:type="dxa"/>
          </w:tcPr>
          <w:p w14:paraId="33253805" w14:textId="77777777" w:rsidR="003C1AC8" w:rsidRPr="009F3483" w:rsidRDefault="003C1AC8" w:rsidP="00EC4882">
            <w:pPr>
              <w:spacing w:before="40" w:after="40" w:line="276" w:lineRule="auto"/>
              <w:jc w:val="left"/>
              <w:rPr>
                <w:b/>
                <w:sz w:val="20"/>
              </w:rPr>
            </w:pPr>
            <w:r w:rsidRPr="009F3483">
              <w:rPr>
                <w:b/>
                <w:sz w:val="20"/>
              </w:rPr>
              <w:t>SMDP2</w:t>
            </w:r>
            <w:r>
              <w:rPr>
                <w:b/>
                <w:sz w:val="20"/>
              </w:rPr>
              <w:t>2</w:t>
            </w:r>
          </w:p>
        </w:tc>
        <w:tc>
          <w:tcPr>
            <w:tcW w:w="7461" w:type="dxa"/>
          </w:tcPr>
          <w:p w14:paraId="35E2EF1C" w14:textId="77777777" w:rsidR="003C1AC8" w:rsidRPr="00B97097" w:rsidRDefault="003C1AC8" w:rsidP="00EC4882">
            <w:pPr>
              <w:spacing w:before="40" w:after="40" w:line="276" w:lineRule="auto"/>
              <w:rPr>
                <w:sz w:val="20"/>
              </w:rPr>
            </w:pPr>
            <w:r w:rsidRPr="003B5ADA">
              <w:rPr>
                <w:sz w:val="20"/>
              </w:rPr>
              <w:t xml:space="preserve">There SHALL be a mechanism to remove any relationship between </w:t>
            </w:r>
            <w:r>
              <w:rPr>
                <w:sz w:val="20"/>
              </w:rPr>
              <w:t>any</w:t>
            </w:r>
            <w:r w:rsidRPr="003B5ADA">
              <w:rPr>
                <w:sz w:val="20"/>
              </w:rPr>
              <w:t xml:space="preserve"> SM-DP+ and the ISD-P following the successful installation of the Profile. Such a mechanism S</w:t>
            </w:r>
            <w:r>
              <w:rPr>
                <w:sz w:val="20"/>
              </w:rPr>
              <w:t>HALL</w:t>
            </w:r>
            <w:r w:rsidRPr="003B5ADA">
              <w:rPr>
                <w:sz w:val="20"/>
              </w:rPr>
              <w:t xml:space="preserve"> either be ordered by the Operator or be performed by the Operator itself. If such deletion mechanis</w:t>
            </w:r>
            <w:r w:rsidRPr="00802FAC">
              <w:rPr>
                <w:sz w:val="20"/>
              </w:rPr>
              <w:t>m is used, t</w:t>
            </w:r>
            <w:r>
              <w:rPr>
                <w:sz w:val="20"/>
              </w:rPr>
              <w:t>here will be no off-c</w:t>
            </w:r>
            <w:r w:rsidRPr="003B5ADA">
              <w:rPr>
                <w:sz w:val="20"/>
              </w:rPr>
              <w:t>ard entity responsible for managing the ISD-P of the installed Profile</w:t>
            </w:r>
            <w:r>
              <w:rPr>
                <w:sz w:val="20"/>
              </w:rPr>
              <w:t>.</w:t>
            </w:r>
          </w:p>
        </w:tc>
      </w:tr>
      <w:tr w:rsidR="003C1AC8" w:rsidRPr="002A1089" w14:paraId="5579964F" w14:textId="77777777" w:rsidTr="00EC4882">
        <w:tc>
          <w:tcPr>
            <w:tcW w:w="1555" w:type="dxa"/>
          </w:tcPr>
          <w:p w14:paraId="206B4180" w14:textId="77777777" w:rsidR="003C1AC8" w:rsidRPr="009F3483" w:rsidRDefault="003C1AC8" w:rsidP="00EC4882">
            <w:pPr>
              <w:spacing w:before="40" w:after="40" w:line="276" w:lineRule="auto"/>
              <w:jc w:val="left"/>
              <w:rPr>
                <w:b/>
                <w:sz w:val="20"/>
              </w:rPr>
            </w:pPr>
            <w:r w:rsidRPr="009F3483">
              <w:rPr>
                <w:b/>
                <w:sz w:val="20"/>
              </w:rPr>
              <w:t>SMDP2</w:t>
            </w:r>
            <w:r>
              <w:rPr>
                <w:b/>
                <w:sz w:val="20"/>
              </w:rPr>
              <w:t>3</w:t>
            </w:r>
          </w:p>
        </w:tc>
        <w:tc>
          <w:tcPr>
            <w:tcW w:w="7461" w:type="dxa"/>
          </w:tcPr>
          <w:p w14:paraId="4DBC8CFD" w14:textId="77777777" w:rsidR="003C1AC8" w:rsidRPr="003B5ADA" w:rsidRDefault="003C1AC8" w:rsidP="00EC4882">
            <w:pPr>
              <w:spacing w:before="40" w:after="40" w:line="276" w:lineRule="auto"/>
              <w:rPr>
                <w:sz w:val="20"/>
              </w:rPr>
            </w:pPr>
            <w:r w:rsidRPr="0046036D">
              <w:rPr>
                <w:sz w:val="20"/>
              </w:rPr>
              <w:t>The SM-DP+ SHALL be globally uniquely identified by its SMDPid</w:t>
            </w:r>
            <w:r>
              <w:rPr>
                <w:sz w:val="20"/>
              </w:rPr>
              <w:t>.</w:t>
            </w:r>
          </w:p>
        </w:tc>
      </w:tr>
      <w:tr w:rsidR="003C1AC8" w:rsidRPr="002A1089" w14:paraId="120BE0CE" w14:textId="77777777" w:rsidTr="00EC4882">
        <w:tc>
          <w:tcPr>
            <w:tcW w:w="1555" w:type="dxa"/>
          </w:tcPr>
          <w:p w14:paraId="34882AB8" w14:textId="77777777" w:rsidR="003C1AC8" w:rsidRPr="009F3483" w:rsidRDefault="003C1AC8" w:rsidP="00EC4882">
            <w:pPr>
              <w:spacing w:before="40" w:after="40" w:line="276" w:lineRule="auto"/>
              <w:jc w:val="left"/>
              <w:rPr>
                <w:b/>
                <w:sz w:val="20"/>
              </w:rPr>
            </w:pPr>
            <w:r w:rsidRPr="009F3483">
              <w:rPr>
                <w:b/>
                <w:sz w:val="20"/>
              </w:rPr>
              <w:t>SMDP2</w:t>
            </w:r>
            <w:r>
              <w:rPr>
                <w:b/>
                <w:sz w:val="20"/>
              </w:rPr>
              <w:t>4</w:t>
            </w:r>
          </w:p>
        </w:tc>
        <w:tc>
          <w:tcPr>
            <w:tcW w:w="7461" w:type="dxa"/>
          </w:tcPr>
          <w:p w14:paraId="66DB9C66" w14:textId="77777777" w:rsidR="003C1AC8" w:rsidRPr="003B5ADA" w:rsidRDefault="003C1AC8" w:rsidP="00EC4882">
            <w:pPr>
              <w:spacing w:before="40" w:after="40" w:line="276" w:lineRule="auto"/>
              <w:rPr>
                <w:sz w:val="20"/>
              </w:rPr>
            </w:pPr>
            <w:r w:rsidRPr="0046036D">
              <w:rPr>
                <w:sz w:val="20"/>
              </w:rPr>
              <w:t>The SM-DP+</w:t>
            </w:r>
            <w:r>
              <w:rPr>
                <w:sz w:val="20"/>
              </w:rPr>
              <w:t xml:space="preserve"> C</w:t>
            </w:r>
            <w:r w:rsidRPr="0046036D">
              <w:rPr>
                <w:sz w:val="20"/>
              </w:rPr>
              <w:t>ertificate SHALL include the SMDPid</w:t>
            </w:r>
            <w:r>
              <w:rPr>
                <w:sz w:val="20"/>
              </w:rPr>
              <w:t>.</w:t>
            </w:r>
          </w:p>
        </w:tc>
      </w:tr>
      <w:tr w:rsidR="003C1AC8" w:rsidRPr="002A1089" w14:paraId="41090E89" w14:textId="77777777" w:rsidTr="00EC4882">
        <w:tc>
          <w:tcPr>
            <w:tcW w:w="1555" w:type="dxa"/>
          </w:tcPr>
          <w:p w14:paraId="6CBBF9F4" w14:textId="77777777" w:rsidR="003C1AC8" w:rsidRPr="009F3483" w:rsidRDefault="003C1AC8" w:rsidP="00EC4882">
            <w:pPr>
              <w:spacing w:before="40" w:after="40" w:line="276" w:lineRule="auto"/>
              <w:jc w:val="left"/>
              <w:rPr>
                <w:b/>
                <w:sz w:val="20"/>
              </w:rPr>
            </w:pPr>
            <w:r w:rsidRPr="009F3483">
              <w:rPr>
                <w:b/>
                <w:sz w:val="20"/>
              </w:rPr>
              <w:t>SMDP2</w:t>
            </w:r>
            <w:r>
              <w:rPr>
                <w:b/>
                <w:sz w:val="20"/>
              </w:rPr>
              <w:t>5</w:t>
            </w:r>
          </w:p>
        </w:tc>
        <w:tc>
          <w:tcPr>
            <w:tcW w:w="7461" w:type="dxa"/>
          </w:tcPr>
          <w:p w14:paraId="0270EB8C" w14:textId="77777777" w:rsidR="003C1AC8" w:rsidRPr="007F584A" w:rsidRDefault="003C1AC8" w:rsidP="00EC4882">
            <w:pPr>
              <w:spacing w:before="40" w:after="40" w:line="276" w:lineRule="auto"/>
              <w:rPr>
                <w:rFonts w:cs="Arial"/>
                <w:sz w:val="20"/>
              </w:rPr>
            </w:pPr>
            <w:r>
              <w:rPr>
                <w:sz w:val="20"/>
                <w:lang w:eastAsia="en-US"/>
              </w:rPr>
              <w:t>The SM-DP+ SHALL</w:t>
            </w:r>
            <w:r w:rsidRPr="00A00CCE">
              <w:rPr>
                <w:sz w:val="20"/>
                <w:lang w:eastAsia="en-US"/>
              </w:rPr>
              <w:t xml:space="preserve"> </w:t>
            </w:r>
            <w:r>
              <w:rPr>
                <w:sz w:val="20"/>
                <w:lang w:eastAsia="en-US"/>
              </w:rPr>
              <w:t xml:space="preserve">be able to </w:t>
            </w:r>
            <w:r w:rsidRPr="00A00CCE">
              <w:rPr>
                <w:sz w:val="20"/>
                <w:lang w:val="et-EE" w:eastAsia="en-US"/>
              </w:rPr>
              <w:t xml:space="preserve">send </w:t>
            </w:r>
            <w:r>
              <w:rPr>
                <w:sz w:val="20"/>
                <w:lang w:val="et-EE" w:eastAsia="en-US"/>
              </w:rPr>
              <w:t>a N</w:t>
            </w:r>
            <w:r w:rsidRPr="00A00CCE">
              <w:rPr>
                <w:sz w:val="20"/>
                <w:lang w:val="et-EE" w:eastAsia="en-US"/>
              </w:rPr>
              <w:t>otification</w:t>
            </w:r>
            <w:r w:rsidRPr="00FC6C21">
              <w:rPr>
                <w:sz w:val="20"/>
                <w:szCs w:val="22"/>
                <w:lang w:eastAsia="de-DE" w:bidi="ar-SA"/>
              </w:rPr>
              <w:t xml:space="preserve"> </w:t>
            </w:r>
            <w:r w:rsidRPr="00A00CCE">
              <w:rPr>
                <w:sz w:val="20"/>
                <w:lang w:val="et-EE" w:eastAsia="en-US"/>
              </w:rPr>
              <w:t xml:space="preserve">to </w:t>
            </w:r>
            <w:r>
              <w:rPr>
                <w:sz w:val="20"/>
                <w:lang w:val="et-EE" w:eastAsia="en-US"/>
              </w:rPr>
              <w:t xml:space="preserve">the </w:t>
            </w:r>
            <w:r w:rsidRPr="00A00CCE">
              <w:rPr>
                <w:sz w:val="20"/>
                <w:lang w:val="et-EE" w:eastAsia="en-US"/>
              </w:rPr>
              <w:t>Operator</w:t>
            </w:r>
            <w:r>
              <w:rPr>
                <w:sz w:val="20"/>
                <w:lang w:val="et-EE" w:eastAsia="en-US"/>
              </w:rPr>
              <w:t xml:space="preserve"> informing them that a specific </w:t>
            </w:r>
            <w:r w:rsidRPr="00FB30EC">
              <w:rPr>
                <w:sz w:val="20"/>
                <w:lang w:val="en-US" w:eastAsia="en-US"/>
              </w:rPr>
              <w:t xml:space="preserve">Bound Profile </w:t>
            </w:r>
            <w:r>
              <w:rPr>
                <w:sz w:val="20"/>
                <w:lang w:val="en-US" w:eastAsia="en-US"/>
              </w:rPr>
              <w:t xml:space="preserve">Package </w:t>
            </w:r>
            <w:r w:rsidRPr="00A00CCE">
              <w:rPr>
                <w:sz w:val="20"/>
                <w:lang w:val="et-EE" w:eastAsia="en-US"/>
              </w:rPr>
              <w:t xml:space="preserve">download </w:t>
            </w:r>
            <w:r>
              <w:rPr>
                <w:sz w:val="20"/>
                <w:lang w:val="et-EE" w:eastAsia="en-US"/>
              </w:rPr>
              <w:t>is about to start.</w:t>
            </w:r>
          </w:p>
        </w:tc>
      </w:tr>
      <w:tr w:rsidR="003C1AC8" w:rsidRPr="002A1089" w14:paraId="6BDF29D2" w14:textId="77777777" w:rsidTr="00EC4882">
        <w:tc>
          <w:tcPr>
            <w:tcW w:w="1555" w:type="dxa"/>
          </w:tcPr>
          <w:p w14:paraId="137F6BDA" w14:textId="77777777" w:rsidR="003C1AC8" w:rsidRPr="009F3483" w:rsidRDefault="003C1AC8" w:rsidP="00EC4882">
            <w:pPr>
              <w:spacing w:before="40" w:after="40" w:line="276" w:lineRule="auto"/>
              <w:jc w:val="left"/>
              <w:rPr>
                <w:b/>
                <w:sz w:val="20"/>
              </w:rPr>
            </w:pPr>
            <w:r w:rsidRPr="009F3483">
              <w:rPr>
                <w:b/>
                <w:sz w:val="20"/>
              </w:rPr>
              <w:t>SMDP2</w:t>
            </w:r>
            <w:r>
              <w:rPr>
                <w:b/>
                <w:sz w:val="20"/>
              </w:rPr>
              <w:t>6</w:t>
            </w:r>
          </w:p>
        </w:tc>
        <w:tc>
          <w:tcPr>
            <w:tcW w:w="7461" w:type="dxa"/>
          </w:tcPr>
          <w:p w14:paraId="1A5938A7" w14:textId="77777777" w:rsidR="003C1AC8" w:rsidRPr="007F584A" w:rsidRDefault="003C1AC8" w:rsidP="00EC4882">
            <w:pPr>
              <w:spacing w:before="40" w:after="40" w:line="276" w:lineRule="auto"/>
              <w:rPr>
                <w:rFonts w:cs="Arial"/>
                <w:sz w:val="20"/>
              </w:rPr>
            </w:pPr>
            <w:r>
              <w:rPr>
                <w:sz w:val="20"/>
                <w:lang w:eastAsia="en-US"/>
              </w:rPr>
              <w:t>The SM-DP+ SHALL</w:t>
            </w:r>
            <w:r w:rsidRPr="00A00CCE">
              <w:rPr>
                <w:sz w:val="20"/>
                <w:lang w:eastAsia="en-US"/>
              </w:rPr>
              <w:t xml:space="preserve"> </w:t>
            </w:r>
            <w:r>
              <w:rPr>
                <w:sz w:val="20"/>
                <w:lang w:eastAsia="en-US"/>
              </w:rPr>
              <w:t xml:space="preserve">be able to </w:t>
            </w:r>
            <w:r w:rsidRPr="00A00CCE">
              <w:rPr>
                <w:sz w:val="20"/>
                <w:lang w:val="et-EE" w:eastAsia="en-US"/>
              </w:rPr>
              <w:t xml:space="preserve">send </w:t>
            </w:r>
            <w:r>
              <w:rPr>
                <w:sz w:val="20"/>
                <w:lang w:val="et-EE" w:eastAsia="en-US"/>
              </w:rPr>
              <w:t>an eUICC E</w:t>
            </w:r>
            <w:r w:rsidRPr="00A00CCE">
              <w:rPr>
                <w:sz w:val="20"/>
                <w:lang w:val="et-EE" w:eastAsia="en-US"/>
              </w:rPr>
              <w:t xml:space="preserve">ligibility </w:t>
            </w:r>
            <w:r>
              <w:rPr>
                <w:sz w:val="20"/>
                <w:lang w:val="et-EE" w:eastAsia="en-US"/>
              </w:rPr>
              <w:t>C</w:t>
            </w:r>
            <w:r w:rsidRPr="00A00CCE">
              <w:rPr>
                <w:sz w:val="20"/>
                <w:lang w:val="et-EE" w:eastAsia="en-US"/>
              </w:rPr>
              <w:t>heck</w:t>
            </w:r>
            <w:r>
              <w:rPr>
                <w:sz w:val="20"/>
                <w:lang w:val="et-EE" w:eastAsia="en-US"/>
              </w:rPr>
              <w:t xml:space="preserve"> Information</w:t>
            </w:r>
            <w:r w:rsidRPr="00A00CCE">
              <w:rPr>
                <w:sz w:val="20"/>
                <w:lang w:val="et-EE" w:eastAsia="en-US"/>
              </w:rPr>
              <w:t xml:space="preserve"> </w:t>
            </w:r>
            <w:r w:rsidRPr="00FB30EC">
              <w:rPr>
                <w:sz w:val="20"/>
                <w:lang w:val="en-US" w:eastAsia="en-US"/>
              </w:rPr>
              <w:t>re</w:t>
            </w:r>
            <w:r>
              <w:rPr>
                <w:sz w:val="20"/>
                <w:lang w:val="en-US" w:eastAsia="en-US"/>
              </w:rPr>
              <w:t xml:space="preserve">port and other relevant information (e.g. Activation Code, ICCID, etc.) </w:t>
            </w:r>
            <w:r w:rsidRPr="00A00CCE">
              <w:rPr>
                <w:sz w:val="20"/>
                <w:lang w:val="et-EE" w:eastAsia="en-US"/>
              </w:rPr>
              <w:t xml:space="preserve">to </w:t>
            </w:r>
            <w:r>
              <w:rPr>
                <w:sz w:val="20"/>
                <w:lang w:val="et-EE" w:eastAsia="en-US"/>
              </w:rPr>
              <w:t xml:space="preserve">the </w:t>
            </w:r>
            <w:r w:rsidRPr="00A00CCE">
              <w:rPr>
                <w:sz w:val="20"/>
                <w:lang w:val="et-EE" w:eastAsia="en-US"/>
              </w:rPr>
              <w:t>Operator</w:t>
            </w:r>
            <w:r w:rsidRPr="00FB30EC">
              <w:rPr>
                <w:sz w:val="20"/>
                <w:lang w:val="en-US" w:eastAsia="en-US"/>
              </w:rPr>
              <w:t xml:space="preserve"> </w:t>
            </w:r>
            <w:r>
              <w:rPr>
                <w:sz w:val="20"/>
                <w:lang w:val="en-US" w:eastAsia="en-US"/>
              </w:rPr>
              <w:t>ahead of/prior to the</w:t>
            </w:r>
            <w:r w:rsidRPr="00FB30EC">
              <w:rPr>
                <w:sz w:val="20"/>
                <w:lang w:val="en-US" w:eastAsia="en-US"/>
              </w:rPr>
              <w:t xml:space="preserve"> e</w:t>
            </w:r>
            <w:r>
              <w:rPr>
                <w:sz w:val="20"/>
                <w:lang w:val="en-US" w:eastAsia="en-US"/>
              </w:rPr>
              <w:t>UICC</w:t>
            </w:r>
            <w:r w:rsidRPr="00FB30EC">
              <w:rPr>
                <w:sz w:val="20"/>
                <w:lang w:val="en-US" w:eastAsia="en-US"/>
              </w:rPr>
              <w:t xml:space="preserve"> Bound Profile </w:t>
            </w:r>
            <w:r>
              <w:rPr>
                <w:sz w:val="20"/>
                <w:lang w:val="en-US" w:eastAsia="en-US"/>
              </w:rPr>
              <w:t xml:space="preserve">Package </w:t>
            </w:r>
            <w:r w:rsidRPr="00FB30EC">
              <w:rPr>
                <w:sz w:val="20"/>
                <w:lang w:val="en-US" w:eastAsia="en-US"/>
              </w:rPr>
              <w:t>download</w:t>
            </w:r>
            <w:r>
              <w:rPr>
                <w:sz w:val="20"/>
                <w:lang w:val="en-US" w:eastAsia="en-US"/>
              </w:rPr>
              <w:t>.</w:t>
            </w:r>
          </w:p>
        </w:tc>
      </w:tr>
      <w:tr w:rsidR="003C1AC8" w:rsidRPr="002A1089" w14:paraId="7A6D3E36" w14:textId="77777777" w:rsidTr="00EC4882">
        <w:tc>
          <w:tcPr>
            <w:tcW w:w="1555" w:type="dxa"/>
          </w:tcPr>
          <w:p w14:paraId="6B543E3E" w14:textId="77777777" w:rsidR="003C1AC8" w:rsidRPr="009F3483" w:rsidRDefault="003C1AC8" w:rsidP="00EC4882">
            <w:pPr>
              <w:spacing w:before="40" w:after="40" w:line="276" w:lineRule="auto"/>
              <w:jc w:val="left"/>
              <w:rPr>
                <w:b/>
                <w:sz w:val="20"/>
              </w:rPr>
            </w:pPr>
            <w:r w:rsidRPr="009F3483">
              <w:rPr>
                <w:rFonts w:cs="Arial"/>
                <w:b/>
                <w:sz w:val="20"/>
              </w:rPr>
              <w:t>SMDP</w:t>
            </w:r>
            <w:r>
              <w:rPr>
                <w:rFonts w:cs="Arial"/>
                <w:b/>
                <w:sz w:val="20"/>
              </w:rPr>
              <w:t>27</w:t>
            </w:r>
          </w:p>
        </w:tc>
        <w:tc>
          <w:tcPr>
            <w:tcW w:w="7461" w:type="dxa"/>
          </w:tcPr>
          <w:p w14:paraId="19E4D287" w14:textId="77777777" w:rsidR="003C1AC8" w:rsidRPr="00BB208F" w:rsidRDefault="003C1AC8" w:rsidP="00EC4882">
            <w:pPr>
              <w:spacing w:before="40" w:after="40" w:line="276" w:lineRule="auto"/>
              <w:rPr>
                <w:sz w:val="20"/>
              </w:rPr>
            </w:pPr>
            <w:r w:rsidRPr="00BB208F">
              <w:rPr>
                <w:rFonts w:cs="Arial"/>
                <w:sz w:val="20"/>
              </w:rPr>
              <w:t xml:space="preserve">The SM-DP+ </w:t>
            </w:r>
            <w:r>
              <w:rPr>
                <w:rFonts w:cs="Arial"/>
                <w:sz w:val="20"/>
              </w:rPr>
              <w:t xml:space="preserve">SHALL be able to perform Event </w:t>
            </w:r>
            <w:r>
              <w:rPr>
                <w:sz w:val="20"/>
                <w:szCs w:val="22"/>
                <w:lang w:eastAsia="de-DE" w:bidi="ar-SA"/>
              </w:rPr>
              <w:t>Registration</w:t>
            </w:r>
            <w:r>
              <w:rPr>
                <w:rFonts w:cs="Arial"/>
                <w:sz w:val="20"/>
              </w:rPr>
              <w:t>s to</w:t>
            </w:r>
            <w:r w:rsidRPr="00BB208F">
              <w:rPr>
                <w:rFonts w:cs="Arial"/>
                <w:sz w:val="20"/>
              </w:rPr>
              <w:t xml:space="preserve"> the SM-DS</w:t>
            </w:r>
            <w:r>
              <w:rPr>
                <w:rFonts w:cs="Arial"/>
                <w:sz w:val="20"/>
              </w:rPr>
              <w:t>.</w:t>
            </w:r>
          </w:p>
        </w:tc>
      </w:tr>
      <w:tr w:rsidR="003C1AC8" w:rsidRPr="002A1089" w14:paraId="5AC3CD59" w14:textId="77777777" w:rsidTr="00EC4882">
        <w:tc>
          <w:tcPr>
            <w:tcW w:w="1555" w:type="dxa"/>
          </w:tcPr>
          <w:p w14:paraId="4BF88E29" w14:textId="77777777" w:rsidR="003C1AC8" w:rsidRPr="009F3483" w:rsidRDefault="003C1AC8" w:rsidP="00EC4882">
            <w:pPr>
              <w:spacing w:before="40" w:after="40" w:line="276" w:lineRule="auto"/>
              <w:jc w:val="left"/>
              <w:rPr>
                <w:rFonts w:cs="Arial"/>
                <w:b/>
                <w:sz w:val="20"/>
              </w:rPr>
            </w:pPr>
            <w:r>
              <w:rPr>
                <w:rFonts w:cs="Arial"/>
                <w:b/>
                <w:sz w:val="20"/>
              </w:rPr>
              <w:t>SMDP28</w:t>
            </w:r>
          </w:p>
        </w:tc>
        <w:tc>
          <w:tcPr>
            <w:tcW w:w="7461" w:type="dxa"/>
          </w:tcPr>
          <w:p w14:paraId="19728E24" w14:textId="77777777" w:rsidR="003C1AC8" w:rsidRPr="00BB208F" w:rsidRDefault="003C1AC8" w:rsidP="00EC4882">
            <w:pPr>
              <w:spacing w:before="40" w:after="40" w:line="276" w:lineRule="auto"/>
              <w:rPr>
                <w:rFonts w:cs="Arial"/>
                <w:sz w:val="20"/>
              </w:rPr>
            </w:pPr>
            <w:r>
              <w:rPr>
                <w:rFonts w:cs="Arial"/>
                <w:sz w:val="20"/>
              </w:rPr>
              <w:t>The SM-DP+ SHALL be able to request from an Alternative SM-DS not to propagate the Event Registration to the Root SM-DS.</w:t>
            </w:r>
          </w:p>
        </w:tc>
      </w:tr>
      <w:tr w:rsidR="003C1AC8" w:rsidRPr="002A1089" w14:paraId="4EED57B6" w14:textId="77777777" w:rsidTr="00EC4882">
        <w:tc>
          <w:tcPr>
            <w:tcW w:w="1555" w:type="dxa"/>
          </w:tcPr>
          <w:p w14:paraId="24A9BA1B" w14:textId="77777777" w:rsidR="003C1AC8" w:rsidRPr="009F3483" w:rsidRDefault="003C1AC8" w:rsidP="00EC4882">
            <w:pPr>
              <w:spacing w:before="40" w:after="40" w:line="276" w:lineRule="auto"/>
              <w:jc w:val="left"/>
              <w:rPr>
                <w:rFonts w:cs="Arial"/>
                <w:b/>
                <w:sz w:val="20"/>
              </w:rPr>
            </w:pPr>
            <w:r w:rsidRPr="009F3483">
              <w:rPr>
                <w:rFonts w:cs="Arial"/>
                <w:b/>
                <w:sz w:val="20"/>
              </w:rPr>
              <w:t>SMDP</w:t>
            </w:r>
            <w:r>
              <w:rPr>
                <w:rFonts w:cs="Arial"/>
                <w:b/>
                <w:sz w:val="20"/>
              </w:rPr>
              <w:t>29</w:t>
            </w:r>
          </w:p>
        </w:tc>
        <w:tc>
          <w:tcPr>
            <w:tcW w:w="7461" w:type="dxa"/>
          </w:tcPr>
          <w:p w14:paraId="1E55716E" w14:textId="77777777" w:rsidR="003C1AC8" w:rsidRPr="00BB208F" w:rsidRDefault="003C1AC8" w:rsidP="00EC4882">
            <w:pPr>
              <w:spacing w:before="40" w:after="40" w:line="276" w:lineRule="auto"/>
              <w:rPr>
                <w:rFonts w:cs="Arial"/>
                <w:sz w:val="20"/>
              </w:rPr>
            </w:pPr>
            <w:r>
              <w:rPr>
                <w:sz w:val="20"/>
                <w:lang w:eastAsia="en-US"/>
              </w:rPr>
              <w:t>The SM-DP+ SHALL</w:t>
            </w:r>
            <w:r w:rsidRPr="00A00CCE">
              <w:rPr>
                <w:sz w:val="20"/>
                <w:lang w:eastAsia="en-US"/>
              </w:rPr>
              <w:t xml:space="preserve"> </w:t>
            </w:r>
            <w:r>
              <w:rPr>
                <w:sz w:val="20"/>
                <w:lang w:eastAsia="en-US"/>
              </w:rPr>
              <w:t xml:space="preserve">be able to </w:t>
            </w:r>
            <w:r w:rsidRPr="00A00CCE">
              <w:rPr>
                <w:sz w:val="20"/>
                <w:lang w:val="et-EE" w:eastAsia="en-US"/>
              </w:rPr>
              <w:t xml:space="preserve">send </w:t>
            </w:r>
            <w:r>
              <w:rPr>
                <w:sz w:val="20"/>
                <w:lang w:val="et-EE" w:eastAsia="en-US"/>
              </w:rPr>
              <w:t>a Profile delete N</w:t>
            </w:r>
            <w:r w:rsidRPr="00A00CCE">
              <w:rPr>
                <w:sz w:val="20"/>
                <w:lang w:val="et-EE" w:eastAsia="en-US"/>
              </w:rPr>
              <w:t>otification</w:t>
            </w:r>
            <w:r w:rsidRPr="00A00CCE">
              <w:rPr>
                <w:sz w:val="20"/>
                <w:lang w:eastAsia="en-US"/>
              </w:rPr>
              <w:t> </w:t>
            </w:r>
            <w:r w:rsidRPr="00A00CCE">
              <w:rPr>
                <w:sz w:val="20"/>
                <w:lang w:val="et-EE" w:eastAsia="en-US"/>
              </w:rPr>
              <w:t xml:space="preserve">to </w:t>
            </w:r>
            <w:r>
              <w:rPr>
                <w:sz w:val="20"/>
                <w:lang w:val="et-EE" w:eastAsia="en-US"/>
              </w:rPr>
              <w:t xml:space="preserve">the </w:t>
            </w:r>
            <w:r w:rsidRPr="00A00CCE">
              <w:rPr>
                <w:sz w:val="20"/>
                <w:lang w:val="et-EE" w:eastAsia="en-US"/>
              </w:rPr>
              <w:t>Operator</w:t>
            </w:r>
            <w:r>
              <w:rPr>
                <w:sz w:val="20"/>
                <w:lang w:val="et-EE" w:eastAsia="en-US"/>
              </w:rPr>
              <w:t xml:space="preserve"> owning a Profile when a related delete Notification is received from the eUICC</w:t>
            </w:r>
            <w:r>
              <w:rPr>
                <w:sz w:val="20"/>
                <w:lang w:val="en-US" w:eastAsia="en-US"/>
              </w:rPr>
              <w:t>.</w:t>
            </w:r>
          </w:p>
        </w:tc>
      </w:tr>
      <w:tr w:rsidR="003C1AC8" w:rsidRPr="002A1089" w14:paraId="20586713" w14:textId="77777777" w:rsidTr="00EC4882">
        <w:tc>
          <w:tcPr>
            <w:tcW w:w="1555" w:type="dxa"/>
          </w:tcPr>
          <w:p w14:paraId="024AB74A" w14:textId="77777777" w:rsidR="003C1AC8" w:rsidRPr="009F3483" w:rsidRDefault="003C1AC8" w:rsidP="00EC4882">
            <w:pPr>
              <w:spacing w:before="40" w:after="40" w:line="276" w:lineRule="auto"/>
              <w:jc w:val="left"/>
              <w:rPr>
                <w:rFonts w:cs="Arial"/>
                <w:b/>
                <w:sz w:val="20"/>
              </w:rPr>
            </w:pPr>
            <w:r w:rsidRPr="009F3483">
              <w:rPr>
                <w:rFonts w:cs="Arial"/>
                <w:b/>
                <w:sz w:val="20"/>
              </w:rPr>
              <w:t>SMDP3</w:t>
            </w:r>
            <w:r>
              <w:rPr>
                <w:rFonts w:cs="Arial"/>
                <w:b/>
                <w:sz w:val="20"/>
              </w:rPr>
              <w:t>0</w:t>
            </w:r>
          </w:p>
        </w:tc>
        <w:tc>
          <w:tcPr>
            <w:tcW w:w="7461" w:type="dxa"/>
          </w:tcPr>
          <w:p w14:paraId="07664104" w14:textId="77777777" w:rsidR="003C1AC8" w:rsidRPr="00C77257" w:rsidRDefault="003C1AC8" w:rsidP="00EC4882">
            <w:pPr>
              <w:pStyle w:val="TableText"/>
              <w:jc w:val="both"/>
              <w:rPr>
                <w:lang w:val="en-US"/>
              </w:rPr>
            </w:pPr>
            <w:r w:rsidRPr="00C77257">
              <w:rPr>
                <w:lang w:val="en-US"/>
              </w:rPr>
              <w:t>The SM-DP+ SHALL support the following states for a Profile</w:t>
            </w:r>
            <w:r>
              <w:rPr>
                <w:lang w:val="en-US"/>
              </w:rPr>
              <w:t xml:space="preserve"> Package</w:t>
            </w:r>
            <w:r w:rsidRPr="00C77257">
              <w:rPr>
                <w:lang w:val="en-US"/>
              </w:rPr>
              <w:t xml:space="preserve">, triggered by the Profile Owner:  </w:t>
            </w:r>
          </w:p>
          <w:p w14:paraId="78D8F398" w14:textId="77777777" w:rsidR="003C1AC8" w:rsidRPr="00C77257" w:rsidRDefault="003C1AC8" w:rsidP="00EC4882">
            <w:pPr>
              <w:pStyle w:val="TableBulletText"/>
              <w:jc w:val="both"/>
              <w:rPr>
                <w:lang w:val="en-US"/>
              </w:rPr>
            </w:pPr>
            <w:r w:rsidRPr="00C77257">
              <w:rPr>
                <w:lang w:val="en-US"/>
              </w:rPr>
              <w:t xml:space="preserve">A </w:t>
            </w:r>
            <w:r>
              <w:rPr>
                <w:lang w:val="en-US"/>
              </w:rPr>
              <w:t>P</w:t>
            </w:r>
            <w:r w:rsidRPr="00C77257">
              <w:rPr>
                <w:lang w:val="en-US"/>
              </w:rPr>
              <w:t xml:space="preserve">rofile </w:t>
            </w:r>
            <w:r>
              <w:rPr>
                <w:lang w:val="en-US"/>
              </w:rPr>
              <w:t xml:space="preserve">Package </w:t>
            </w:r>
            <w:r w:rsidRPr="00C77257">
              <w:rPr>
                <w:lang w:val="en-US"/>
              </w:rPr>
              <w:t xml:space="preserve">is not released for </w:t>
            </w:r>
            <w:r>
              <w:rPr>
                <w:lang w:val="en-US"/>
              </w:rPr>
              <w:t>P</w:t>
            </w:r>
            <w:r w:rsidRPr="00C77257">
              <w:rPr>
                <w:lang w:val="en-US"/>
              </w:rPr>
              <w:t xml:space="preserve">rofile </w:t>
            </w:r>
            <w:r>
              <w:rPr>
                <w:lang w:val="en-US"/>
              </w:rPr>
              <w:t xml:space="preserve">Package </w:t>
            </w:r>
            <w:r w:rsidRPr="00C77257">
              <w:rPr>
                <w:lang w:val="en-US"/>
              </w:rPr>
              <w:t>download.</w:t>
            </w:r>
          </w:p>
          <w:p w14:paraId="36060772" w14:textId="77777777" w:rsidR="003C1AC8" w:rsidRPr="003C0A74" w:rsidRDefault="003C1AC8" w:rsidP="00EC4882">
            <w:pPr>
              <w:pStyle w:val="TableBulletText"/>
              <w:jc w:val="both"/>
              <w:rPr>
                <w:lang w:eastAsia="en-US"/>
              </w:rPr>
            </w:pPr>
            <w:r w:rsidRPr="003C0A74">
              <w:rPr>
                <w:lang w:val="en-US"/>
              </w:rPr>
              <w:t>A Profile Package is released for Profile Package download.</w:t>
            </w:r>
          </w:p>
        </w:tc>
      </w:tr>
      <w:tr w:rsidR="003C1AC8" w:rsidRPr="002A1089" w14:paraId="1AAD330A" w14:textId="77777777" w:rsidTr="00EC4882">
        <w:tc>
          <w:tcPr>
            <w:tcW w:w="1555" w:type="dxa"/>
          </w:tcPr>
          <w:p w14:paraId="7A770264" w14:textId="77777777" w:rsidR="003C1AC8" w:rsidRPr="009F3483" w:rsidRDefault="003C1AC8" w:rsidP="00EC4882">
            <w:pPr>
              <w:spacing w:before="40" w:after="40" w:line="276" w:lineRule="auto"/>
              <w:jc w:val="left"/>
              <w:rPr>
                <w:rFonts w:cs="Arial"/>
                <w:b/>
                <w:sz w:val="20"/>
              </w:rPr>
            </w:pPr>
            <w:r>
              <w:rPr>
                <w:rFonts w:cs="Arial"/>
                <w:b/>
                <w:sz w:val="20"/>
              </w:rPr>
              <w:t>SMDP31</w:t>
            </w:r>
          </w:p>
        </w:tc>
        <w:tc>
          <w:tcPr>
            <w:tcW w:w="7461" w:type="dxa"/>
          </w:tcPr>
          <w:p w14:paraId="42A3A2E6" w14:textId="77777777" w:rsidR="003C1AC8" w:rsidRPr="00C77257" w:rsidRDefault="003C1AC8" w:rsidP="00EC4882">
            <w:pPr>
              <w:pStyle w:val="TableText"/>
              <w:jc w:val="both"/>
              <w:rPr>
                <w:lang w:val="en-US"/>
              </w:rPr>
            </w:pPr>
            <w:r>
              <w:t>The SM-DP+ SHALL be able to select the elliptic curve parameter in the Profile download procedure.</w:t>
            </w:r>
          </w:p>
        </w:tc>
      </w:tr>
      <w:tr w:rsidR="003C1AC8" w:rsidRPr="002A1089" w14:paraId="761CF141" w14:textId="77777777" w:rsidTr="00EC4882">
        <w:tc>
          <w:tcPr>
            <w:tcW w:w="1555" w:type="dxa"/>
          </w:tcPr>
          <w:p w14:paraId="018BC62D" w14:textId="77777777" w:rsidR="003C1AC8" w:rsidRDefault="003C1AC8" w:rsidP="00EC4882">
            <w:pPr>
              <w:spacing w:before="40" w:after="40" w:line="276" w:lineRule="auto"/>
              <w:jc w:val="left"/>
              <w:rPr>
                <w:rFonts w:cs="Arial"/>
                <w:b/>
                <w:sz w:val="20"/>
              </w:rPr>
            </w:pPr>
            <w:r>
              <w:rPr>
                <w:rFonts w:cs="Arial"/>
                <w:b/>
                <w:sz w:val="20"/>
              </w:rPr>
              <w:t xml:space="preserve">SMDP32 </w:t>
            </w:r>
            <w:r>
              <w:rPr>
                <w:b/>
                <w:sz w:val="20"/>
              </w:rPr>
              <w:t>(FFS)</w:t>
            </w:r>
          </w:p>
        </w:tc>
        <w:tc>
          <w:tcPr>
            <w:tcW w:w="7461" w:type="dxa"/>
          </w:tcPr>
          <w:p w14:paraId="6A3E6105" w14:textId="77777777" w:rsidR="003C1AC8" w:rsidRDefault="003C1AC8" w:rsidP="00EC4882">
            <w:pPr>
              <w:pStyle w:val="TableText"/>
              <w:jc w:val="both"/>
            </w:pPr>
            <w:r>
              <w:t>It SHALL be possible for a SM-DP+ to conduct an Event Record Query to a SM-DS (Root or Alternative) for the purpose of auditing Event Registrations it owns.</w:t>
            </w:r>
          </w:p>
        </w:tc>
      </w:tr>
      <w:tr w:rsidR="003C1AC8" w:rsidRPr="002A1089" w14:paraId="73D6EDE0" w14:textId="77777777" w:rsidTr="00EC4882">
        <w:tc>
          <w:tcPr>
            <w:tcW w:w="1555" w:type="dxa"/>
          </w:tcPr>
          <w:p w14:paraId="4F603A41" w14:textId="77777777" w:rsidR="003C1AC8" w:rsidRDefault="003C1AC8" w:rsidP="00EC4882">
            <w:pPr>
              <w:spacing w:before="40" w:after="40" w:line="276" w:lineRule="auto"/>
              <w:jc w:val="left"/>
              <w:rPr>
                <w:rFonts w:cs="Arial"/>
                <w:b/>
                <w:sz w:val="20"/>
              </w:rPr>
            </w:pPr>
            <w:r>
              <w:rPr>
                <w:rFonts w:cs="Arial"/>
                <w:b/>
                <w:sz w:val="20"/>
              </w:rPr>
              <w:t xml:space="preserve">SMDP33 </w:t>
            </w:r>
            <w:r>
              <w:rPr>
                <w:b/>
                <w:sz w:val="20"/>
              </w:rPr>
              <w:t>(FFS)</w:t>
            </w:r>
          </w:p>
        </w:tc>
        <w:tc>
          <w:tcPr>
            <w:tcW w:w="7461" w:type="dxa"/>
          </w:tcPr>
          <w:p w14:paraId="39A7C254" w14:textId="77777777" w:rsidR="003C1AC8" w:rsidRDefault="003C1AC8" w:rsidP="00EC4882">
            <w:pPr>
              <w:pStyle w:val="TableText"/>
              <w:jc w:val="both"/>
            </w:pPr>
            <w:r w:rsidRPr="0049199D">
              <w:t>The SM-DP+ SHALL be able to query the existence of an Event Record on</w:t>
            </w:r>
            <w:r>
              <w:t xml:space="preserve"> the Root SM-DS or the Alternative</w:t>
            </w:r>
            <w:r w:rsidRPr="0049199D">
              <w:t xml:space="preserve"> SM-DS, identified by the EID or the Event-ID over the ES12 interface.</w:t>
            </w:r>
          </w:p>
        </w:tc>
      </w:tr>
      <w:tr w:rsidR="003C1AC8" w:rsidRPr="002A1089" w14:paraId="087D80C8" w14:textId="77777777" w:rsidTr="00EC4882">
        <w:tc>
          <w:tcPr>
            <w:tcW w:w="1555" w:type="dxa"/>
          </w:tcPr>
          <w:p w14:paraId="177090A8" w14:textId="77777777" w:rsidR="003C1AC8" w:rsidRDefault="003C1AC8" w:rsidP="00EC4882">
            <w:pPr>
              <w:spacing w:before="40" w:after="40" w:line="276" w:lineRule="auto"/>
              <w:jc w:val="left"/>
              <w:rPr>
                <w:rFonts w:cs="Arial"/>
                <w:b/>
                <w:sz w:val="20"/>
              </w:rPr>
            </w:pPr>
            <w:r>
              <w:rPr>
                <w:rFonts w:cs="Arial"/>
                <w:b/>
                <w:sz w:val="20"/>
              </w:rPr>
              <w:t xml:space="preserve">SMDP34 </w:t>
            </w:r>
            <w:r>
              <w:rPr>
                <w:b/>
                <w:sz w:val="20"/>
              </w:rPr>
              <w:t>(FFS)</w:t>
            </w:r>
          </w:p>
        </w:tc>
        <w:tc>
          <w:tcPr>
            <w:tcW w:w="7461" w:type="dxa"/>
          </w:tcPr>
          <w:p w14:paraId="546A2E42" w14:textId="77777777" w:rsidR="003C1AC8" w:rsidRDefault="003C1AC8" w:rsidP="00EC4882">
            <w:pPr>
              <w:pStyle w:val="TableText"/>
              <w:jc w:val="both"/>
            </w:pPr>
            <w:r w:rsidRPr="005E52CF">
              <w:t>Res</w:t>
            </w:r>
            <w:r>
              <w:t>ponse to a SM-DP+ Event Record Q</w:t>
            </w:r>
            <w:r w:rsidRPr="005E52CF">
              <w:t xml:space="preserve">uery SHALL only occur where the </w:t>
            </w:r>
            <w:r>
              <w:t>Root SM-DS or Alternative</w:t>
            </w:r>
            <w:r w:rsidRPr="0049199D">
              <w:t xml:space="preserve"> SM-DS validates the Event Record ownership</w:t>
            </w:r>
            <w:r>
              <w:t xml:space="preserve">. </w:t>
            </w:r>
          </w:p>
        </w:tc>
      </w:tr>
      <w:tr w:rsidR="003C1AC8" w:rsidRPr="002A1089" w14:paraId="7EF0F9C2" w14:textId="77777777" w:rsidTr="00EC4882">
        <w:tc>
          <w:tcPr>
            <w:tcW w:w="1555" w:type="dxa"/>
          </w:tcPr>
          <w:p w14:paraId="51C23439" w14:textId="77777777" w:rsidR="003C1AC8" w:rsidRDefault="003C1AC8" w:rsidP="00EC4882">
            <w:pPr>
              <w:spacing w:before="40" w:after="40" w:line="276" w:lineRule="auto"/>
              <w:jc w:val="left"/>
              <w:rPr>
                <w:rFonts w:cs="Arial"/>
                <w:b/>
                <w:sz w:val="20"/>
              </w:rPr>
            </w:pPr>
            <w:r>
              <w:rPr>
                <w:rFonts w:cs="Arial"/>
                <w:b/>
                <w:sz w:val="20"/>
              </w:rPr>
              <w:t xml:space="preserve">SMDP35 </w:t>
            </w:r>
            <w:r>
              <w:rPr>
                <w:b/>
                <w:sz w:val="20"/>
              </w:rPr>
              <w:t>(FFS)</w:t>
            </w:r>
          </w:p>
        </w:tc>
        <w:tc>
          <w:tcPr>
            <w:tcW w:w="7461" w:type="dxa"/>
          </w:tcPr>
          <w:p w14:paraId="225A580F" w14:textId="77777777" w:rsidR="003C1AC8" w:rsidRPr="005E52CF" w:rsidRDefault="003C1AC8" w:rsidP="00EC4882">
            <w:pPr>
              <w:pStyle w:val="TableText"/>
              <w:jc w:val="both"/>
            </w:pPr>
            <w:r>
              <w:t>Ownership validation of a SM-DP+ Event Record Query SHALL only use the requester’s address or the submitted Event-ID against the components of the Event Record held.</w:t>
            </w:r>
          </w:p>
        </w:tc>
      </w:tr>
      <w:tr w:rsidR="003C1AC8" w:rsidRPr="002A1089" w14:paraId="52C80273" w14:textId="77777777" w:rsidTr="00EC4882">
        <w:tc>
          <w:tcPr>
            <w:tcW w:w="1555" w:type="dxa"/>
          </w:tcPr>
          <w:p w14:paraId="7DAA7E29" w14:textId="77777777" w:rsidR="003C1AC8" w:rsidRDefault="003C1AC8" w:rsidP="00EC4882">
            <w:pPr>
              <w:spacing w:before="40" w:after="40" w:line="276" w:lineRule="auto"/>
              <w:jc w:val="left"/>
              <w:rPr>
                <w:rFonts w:cs="Arial"/>
                <w:b/>
                <w:sz w:val="20"/>
              </w:rPr>
            </w:pPr>
            <w:r>
              <w:rPr>
                <w:rFonts w:cs="Arial"/>
                <w:b/>
                <w:sz w:val="20"/>
              </w:rPr>
              <w:t>SMDP36</w:t>
            </w:r>
          </w:p>
        </w:tc>
        <w:tc>
          <w:tcPr>
            <w:tcW w:w="7461" w:type="dxa"/>
          </w:tcPr>
          <w:p w14:paraId="10B6E04F" w14:textId="32897651" w:rsidR="003C1AC8" w:rsidRDefault="003C1AC8" w:rsidP="00EC4882">
            <w:pPr>
              <w:pStyle w:val="TableText"/>
              <w:jc w:val="both"/>
            </w:pPr>
            <w:r>
              <w:t xml:space="preserve">A SM-DP+ SHALL support all </w:t>
            </w:r>
            <w:r w:rsidRPr="002F3BF1">
              <w:t>set</w:t>
            </w:r>
            <w:r>
              <w:t>s</w:t>
            </w:r>
            <w:r w:rsidRPr="002F3BF1">
              <w:t xml:space="preserve"> of elliptic curve parameters </w:t>
            </w:r>
            <w:r>
              <w:t>as defined in</w:t>
            </w:r>
            <w:r w:rsidRPr="004162CD">
              <w:t xml:space="preserve"> GSMA SGP.22</w:t>
            </w:r>
            <w:r>
              <w:t xml:space="preserve"> </w:t>
            </w:r>
            <w:r>
              <w:fldChar w:fldCharType="begin"/>
            </w:r>
            <w:r>
              <w:instrText xml:space="preserve"> REF SGP22 \h </w:instrText>
            </w:r>
            <w:r w:rsidR="00EC4882">
              <w:instrText xml:space="preserve"> \* MERGEFORMAT </w:instrText>
            </w:r>
            <w:r>
              <w:fldChar w:fldCharType="separate"/>
            </w:r>
            <w:r w:rsidR="00E46B0B" w:rsidRPr="00BC17D5">
              <w:t>[</w:t>
            </w:r>
            <w:r w:rsidR="00E46B0B">
              <w:t>24</w:t>
            </w:r>
            <w:r w:rsidR="00E46B0B" w:rsidRPr="00BC17D5">
              <w:t>]</w:t>
            </w:r>
            <w:r>
              <w:fldChar w:fldCharType="end"/>
            </w:r>
            <w:r>
              <w:t xml:space="preserve">. </w:t>
            </w:r>
          </w:p>
        </w:tc>
      </w:tr>
      <w:tr w:rsidR="003C1AC8" w:rsidRPr="002A1089" w14:paraId="6EB4782C" w14:textId="77777777" w:rsidTr="00EC4882">
        <w:tc>
          <w:tcPr>
            <w:tcW w:w="1555" w:type="dxa"/>
          </w:tcPr>
          <w:p w14:paraId="5E12E81E" w14:textId="77777777" w:rsidR="003C1AC8" w:rsidRDefault="003C1AC8" w:rsidP="00EC4882">
            <w:pPr>
              <w:spacing w:before="40" w:after="40" w:line="276" w:lineRule="auto"/>
              <w:jc w:val="left"/>
              <w:rPr>
                <w:rFonts w:cs="Arial"/>
                <w:b/>
                <w:sz w:val="20"/>
              </w:rPr>
            </w:pPr>
            <w:r>
              <w:rPr>
                <w:rFonts w:cs="Arial"/>
                <w:b/>
                <w:sz w:val="20"/>
              </w:rPr>
              <w:t>SMDP37</w:t>
            </w:r>
          </w:p>
        </w:tc>
        <w:tc>
          <w:tcPr>
            <w:tcW w:w="7461" w:type="dxa"/>
          </w:tcPr>
          <w:p w14:paraId="165FA7C9" w14:textId="77777777" w:rsidR="003C1AC8" w:rsidRDefault="003C1AC8" w:rsidP="00EC4882">
            <w:pPr>
              <w:pStyle w:val="TableText"/>
              <w:jc w:val="both"/>
            </w:pPr>
            <w:r w:rsidRPr="00344842">
              <w:t>If a Profile Package is not yet released for download then the LPA SHALL be informed by means of a specific error code.</w:t>
            </w:r>
          </w:p>
        </w:tc>
      </w:tr>
      <w:tr w:rsidR="003C1AC8" w:rsidRPr="002A1089" w14:paraId="7B44888D" w14:textId="77777777" w:rsidTr="00EC4882">
        <w:tc>
          <w:tcPr>
            <w:tcW w:w="1555" w:type="dxa"/>
          </w:tcPr>
          <w:p w14:paraId="1C732BFE" w14:textId="77777777" w:rsidR="003C1AC8" w:rsidRDefault="003C1AC8" w:rsidP="00EC4882">
            <w:pPr>
              <w:spacing w:before="40" w:after="40" w:line="276" w:lineRule="auto"/>
              <w:jc w:val="left"/>
              <w:rPr>
                <w:rFonts w:cs="Arial"/>
                <w:b/>
                <w:sz w:val="20"/>
              </w:rPr>
            </w:pPr>
            <w:r>
              <w:rPr>
                <w:rFonts w:cs="Arial"/>
                <w:b/>
                <w:sz w:val="20"/>
              </w:rPr>
              <w:t>SMDP38</w:t>
            </w:r>
          </w:p>
        </w:tc>
        <w:tc>
          <w:tcPr>
            <w:tcW w:w="7461" w:type="dxa"/>
          </w:tcPr>
          <w:p w14:paraId="096B7A6E" w14:textId="77777777" w:rsidR="003C1AC8" w:rsidRPr="00344842" w:rsidRDefault="003C1AC8" w:rsidP="00EC4882">
            <w:pPr>
              <w:pStyle w:val="TableText"/>
              <w:jc w:val="both"/>
            </w:pPr>
            <w:r>
              <w:t>An SM-DP+ SHALL be able to distinguish a Field-Test eUICC from a Certified eUICC through eUICC Eligibility Check Information.</w:t>
            </w:r>
          </w:p>
        </w:tc>
      </w:tr>
      <w:tr w:rsidR="003C1AC8" w:rsidRPr="002A1089" w14:paraId="1D4C6115" w14:textId="77777777" w:rsidTr="00EC4882">
        <w:tc>
          <w:tcPr>
            <w:tcW w:w="1555" w:type="dxa"/>
          </w:tcPr>
          <w:p w14:paraId="0F378B14" w14:textId="77777777" w:rsidR="003C1AC8" w:rsidRDefault="003C1AC8" w:rsidP="00EC4882">
            <w:pPr>
              <w:spacing w:before="40" w:after="40" w:line="276" w:lineRule="auto"/>
              <w:jc w:val="left"/>
              <w:rPr>
                <w:rFonts w:cs="Arial"/>
                <w:b/>
                <w:sz w:val="20"/>
              </w:rPr>
            </w:pPr>
            <w:bookmarkStart w:id="509" w:name="SMDP39"/>
            <w:r>
              <w:rPr>
                <w:rFonts w:cs="Arial"/>
                <w:b/>
                <w:sz w:val="20"/>
              </w:rPr>
              <w:t>SMDP39</w:t>
            </w:r>
            <w:bookmarkEnd w:id="509"/>
          </w:p>
        </w:tc>
        <w:tc>
          <w:tcPr>
            <w:tcW w:w="7461" w:type="dxa"/>
          </w:tcPr>
          <w:p w14:paraId="60DF297F" w14:textId="77777777" w:rsidR="003C1AC8" w:rsidRDefault="003C1AC8" w:rsidP="00EC4882">
            <w:pPr>
              <w:pStyle w:val="TableText"/>
              <w:jc w:val="both"/>
            </w:pPr>
            <w:r>
              <w:t>The SM-DP+ SHALL be able to be instructed by the Profile Owner to reject Profile download to Field-Test eUICCs.</w:t>
            </w:r>
          </w:p>
          <w:p w14:paraId="6C47E5EB" w14:textId="48067F37" w:rsidR="003C1AC8" w:rsidRDefault="0016146F" w:rsidP="00EC4882">
            <w:pPr>
              <w:pStyle w:val="TableText"/>
              <w:jc w:val="both"/>
            </w:pPr>
            <w:r>
              <w:t>NOTE</w:t>
            </w:r>
            <w:r w:rsidR="003C1AC8">
              <w:t>: The mechanism is out of scope of this document and it is left to the implementation.</w:t>
            </w:r>
          </w:p>
        </w:tc>
      </w:tr>
      <w:tr w:rsidR="003C1AC8" w:rsidRPr="002A1089" w14:paraId="53FE3416" w14:textId="77777777" w:rsidTr="00EC4882">
        <w:tc>
          <w:tcPr>
            <w:tcW w:w="1555" w:type="dxa"/>
          </w:tcPr>
          <w:p w14:paraId="16352E16" w14:textId="77777777" w:rsidR="003C1AC8" w:rsidRDefault="003C1AC8" w:rsidP="00EC4882">
            <w:pPr>
              <w:spacing w:before="40" w:after="40" w:line="276" w:lineRule="auto"/>
              <w:jc w:val="left"/>
              <w:rPr>
                <w:rFonts w:cs="Arial"/>
                <w:b/>
                <w:sz w:val="20"/>
              </w:rPr>
            </w:pPr>
            <w:r>
              <w:rPr>
                <w:rFonts w:cs="Arial"/>
                <w:b/>
                <w:sz w:val="20"/>
              </w:rPr>
              <w:t>SMDP40</w:t>
            </w:r>
          </w:p>
        </w:tc>
        <w:tc>
          <w:tcPr>
            <w:tcW w:w="7461" w:type="dxa"/>
          </w:tcPr>
          <w:p w14:paraId="1135B219" w14:textId="110BDE8D" w:rsidR="003C1AC8" w:rsidRDefault="003C1AC8" w:rsidP="00EC4882">
            <w:pPr>
              <w:pStyle w:val="TableText"/>
              <w:jc w:val="both"/>
            </w:pPr>
            <w:r>
              <w:t xml:space="preserve">The SM-DP+ SHALL NOT perform a Profile download to a Field-Test eUICC if it has been instructed so by the Profile Owner as per </w:t>
            </w:r>
            <w:r w:rsidRPr="006B28CB">
              <w:fldChar w:fldCharType="begin"/>
            </w:r>
            <w:r w:rsidRPr="006B28CB">
              <w:instrText xml:space="preserve"> REF SMDP39 \h  \* MERGEFORMAT </w:instrText>
            </w:r>
            <w:r w:rsidRPr="006B28CB">
              <w:fldChar w:fldCharType="separate"/>
            </w:r>
            <w:r w:rsidR="00E46B0B" w:rsidRPr="00E46B0B">
              <w:rPr>
                <w:rFonts w:cs="Arial"/>
              </w:rPr>
              <w:t>SMDP39</w:t>
            </w:r>
            <w:r w:rsidRPr="006B28CB">
              <w:fldChar w:fldCharType="end"/>
            </w:r>
            <w:r>
              <w:t>.</w:t>
            </w:r>
          </w:p>
        </w:tc>
      </w:tr>
      <w:tr w:rsidR="00292C1B" w:rsidRPr="002A1089" w14:paraId="61CA76DB" w14:textId="77777777" w:rsidTr="00EC4882">
        <w:tc>
          <w:tcPr>
            <w:tcW w:w="1555" w:type="dxa"/>
          </w:tcPr>
          <w:p w14:paraId="62417844" w14:textId="40D7896F" w:rsidR="00292C1B" w:rsidRDefault="00292C1B" w:rsidP="008C6F4A">
            <w:pPr>
              <w:spacing w:before="40" w:after="40" w:line="276" w:lineRule="auto"/>
              <w:jc w:val="left"/>
              <w:rPr>
                <w:rFonts w:cs="Arial"/>
                <w:b/>
                <w:sz w:val="20"/>
              </w:rPr>
            </w:pPr>
            <w:r>
              <w:rPr>
                <w:rFonts w:cs="Arial"/>
                <w:b/>
                <w:sz w:val="20"/>
              </w:rPr>
              <w:t>SMDP41</w:t>
            </w:r>
          </w:p>
        </w:tc>
        <w:tc>
          <w:tcPr>
            <w:tcW w:w="7461" w:type="dxa"/>
          </w:tcPr>
          <w:p w14:paraId="04AFA7F1" w14:textId="3AFA90A5" w:rsidR="00292C1B" w:rsidRDefault="00292C1B" w:rsidP="008C6F4A">
            <w:pPr>
              <w:pStyle w:val="TableText"/>
            </w:pPr>
            <w:r>
              <w:t>It is OPTIONAL for the SM-DP+ to support Activation Code Retrieval. If supported</w:t>
            </w:r>
            <w:r w:rsidRPr="00EB7300">
              <w:t xml:space="preserve">, </w:t>
            </w:r>
            <w:r w:rsidR="00EB7300" w:rsidRPr="00EB7300">
              <w:fldChar w:fldCharType="begin"/>
            </w:r>
            <w:r w:rsidR="00EB7300" w:rsidRPr="00EB7300">
              <w:instrText xml:space="preserve"> REF SMDP42 \h </w:instrText>
            </w:r>
            <w:r w:rsidR="00EB7300" w:rsidRPr="00961D5A">
              <w:instrText xml:space="preserve"> \* MERGEFORMAT </w:instrText>
            </w:r>
            <w:r w:rsidR="00EB7300" w:rsidRPr="00EB7300">
              <w:fldChar w:fldCharType="separate"/>
            </w:r>
            <w:r w:rsidR="00E46B0B" w:rsidRPr="00E46B0B">
              <w:rPr>
                <w:rFonts w:cs="Arial"/>
              </w:rPr>
              <w:t>SMDP42</w:t>
            </w:r>
            <w:r w:rsidR="00EB7300" w:rsidRPr="00EB7300">
              <w:fldChar w:fldCharType="end"/>
            </w:r>
            <w:r w:rsidRPr="00EB7300">
              <w:t>,</w:t>
            </w:r>
            <w:r w:rsidR="00FC7EAE">
              <w:t xml:space="preserve"> </w:t>
            </w:r>
            <w:r w:rsidR="00EB7300" w:rsidRPr="00EB7300">
              <w:fldChar w:fldCharType="begin"/>
            </w:r>
            <w:r w:rsidR="00EB7300" w:rsidRPr="00EB7300">
              <w:instrText xml:space="preserve"> REF SMDP43 \h </w:instrText>
            </w:r>
            <w:r w:rsidR="00EB7300" w:rsidRPr="00961D5A">
              <w:instrText xml:space="preserve"> \* MERGEFORMAT </w:instrText>
            </w:r>
            <w:r w:rsidR="00EB7300" w:rsidRPr="00EB7300">
              <w:fldChar w:fldCharType="separate"/>
            </w:r>
            <w:r w:rsidR="00E46B0B" w:rsidRPr="00E46B0B">
              <w:rPr>
                <w:rFonts w:cs="Arial"/>
              </w:rPr>
              <w:t>SMDP43</w:t>
            </w:r>
            <w:r w:rsidR="00EB7300" w:rsidRPr="00EB7300">
              <w:fldChar w:fldCharType="end"/>
            </w:r>
            <w:r w:rsidR="00EB7300" w:rsidRPr="00EB7300">
              <w:t xml:space="preserve">, </w:t>
            </w:r>
            <w:r w:rsidR="00EB7300" w:rsidRPr="00EB7300">
              <w:fldChar w:fldCharType="begin"/>
            </w:r>
            <w:r w:rsidR="00EB7300" w:rsidRPr="00EB7300">
              <w:instrText xml:space="preserve"> REF SMDP44 \h </w:instrText>
            </w:r>
            <w:r w:rsidR="00EB7300" w:rsidRPr="00961D5A">
              <w:instrText xml:space="preserve"> \* MERGEFORMAT </w:instrText>
            </w:r>
            <w:r w:rsidR="00EB7300" w:rsidRPr="00EB7300">
              <w:fldChar w:fldCharType="separate"/>
            </w:r>
            <w:r w:rsidR="00E46B0B" w:rsidRPr="00E46B0B">
              <w:rPr>
                <w:rFonts w:cs="Arial"/>
              </w:rPr>
              <w:t>SMDP44</w:t>
            </w:r>
            <w:r w:rsidR="00EB7300" w:rsidRPr="00EB7300">
              <w:fldChar w:fldCharType="end"/>
            </w:r>
            <w:r>
              <w:t xml:space="preserve"> and </w:t>
            </w:r>
            <w:r w:rsidR="00E266E9" w:rsidRPr="00E266E9">
              <w:fldChar w:fldCharType="begin"/>
            </w:r>
            <w:r w:rsidR="00E266E9" w:rsidRPr="00E266E9">
              <w:instrText xml:space="preserve"> REF SMDP45 \h </w:instrText>
            </w:r>
            <w:r w:rsidR="00E266E9" w:rsidRPr="00961D5A">
              <w:instrText xml:space="preserve"> \* MERGEFORMAT </w:instrText>
            </w:r>
            <w:r w:rsidR="00E266E9" w:rsidRPr="00E266E9">
              <w:fldChar w:fldCharType="separate"/>
            </w:r>
            <w:r w:rsidR="00E46B0B" w:rsidRPr="00E46B0B">
              <w:rPr>
                <w:rFonts w:cs="Arial"/>
              </w:rPr>
              <w:t>SMDP45</w:t>
            </w:r>
            <w:r w:rsidR="00E266E9" w:rsidRPr="00E266E9">
              <w:fldChar w:fldCharType="end"/>
            </w:r>
            <w:r w:rsidR="00EB7300" w:rsidRPr="00E266E9">
              <w:t xml:space="preserve"> </w:t>
            </w:r>
            <w:r>
              <w:t>SHALL apply.</w:t>
            </w:r>
          </w:p>
        </w:tc>
      </w:tr>
      <w:tr w:rsidR="00292C1B" w:rsidRPr="002A1089" w14:paraId="38C03EF8" w14:textId="77777777" w:rsidTr="00EC4882">
        <w:tc>
          <w:tcPr>
            <w:tcW w:w="1555" w:type="dxa"/>
          </w:tcPr>
          <w:p w14:paraId="70068580" w14:textId="787FE40C" w:rsidR="00292C1B" w:rsidRDefault="00292C1B" w:rsidP="008C6F4A">
            <w:pPr>
              <w:spacing w:before="40" w:after="40" w:line="276" w:lineRule="auto"/>
              <w:jc w:val="left"/>
              <w:rPr>
                <w:rFonts w:cs="Arial"/>
                <w:b/>
                <w:sz w:val="20"/>
              </w:rPr>
            </w:pPr>
            <w:bookmarkStart w:id="510" w:name="SMDP42"/>
            <w:r>
              <w:rPr>
                <w:rFonts w:cs="Arial"/>
                <w:b/>
                <w:sz w:val="20"/>
              </w:rPr>
              <w:t>SMDP42</w:t>
            </w:r>
            <w:bookmarkEnd w:id="510"/>
          </w:p>
        </w:tc>
        <w:tc>
          <w:tcPr>
            <w:tcW w:w="7461" w:type="dxa"/>
          </w:tcPr>
          <w:p w14:paraId="453C6374" w14:textId="535AFEA7" w:rsidR="00292C1B" w:rsidRDefault="00292C1B" w:rsidP="008C6F4A">
            <w:pPr>
              <w:pStyle w:val="TableText"/>
            </w:pPr>
            <w:r>
              <w:t xml:space="preserve">With regards to </w:t>
            </w:r>
            <w:r w:rsidRPr="00292C1B">
              <w:fldChar w:fldCharType="begin"/>
            </w:r>
            <w:r w:rsidRPr="00292C1B">
              <w:instrText xml:space="preserve"> REF LPA70 \h </w:instrText>
            </w:r>
            <w:r w:rsidRPr="00EB7300">
              <w:instrText xml:space="preserve"> \* MERGEFORMAT </w:instrText>
            </w:r>
            <w:r w:rsidRPr="00292C1B">
              <w:fldChar w:fldCharType="separate"/>
            </w:r>
            <w:r w:rsidR="00E46B0B" w:rsidRPr="00E46B0B">
              <w:t>LPA70</w:t>
            </w:r>
            <w:r w:rsidRPr="00292C1B">
              <w:fldChar w:fldCharType="end"/>
            </w:r>
            <w:r>
              <w:t xml:space="preserve">, the SM-DP+ SHALL only provide </w:t>
            </w:r>
            <w:r>
              <w:rPr>
                <w:rFonts w:eastAsiaTheme="minorEastAsia"/>
                <w:lang w:val="en-US" w:eastAsia="ko-KR"/>
              </w:rPr>
              <w:t xml:space="preserve">the Activation Code associated with the requested Profile </w:t>
            </w:r>
            <w:r w:rsidRPr="00607E4F">
              <w:rPr>
                <w:lang w:val="en-US"/>
              </w:rPr>
              <w:t xml:space="preserve">after successful </w:t>
            </w:r>
            <w:r>
              <w:rPr>
                <w:lang w:val="en-US"/>
              </w:rPr>
              <w:t xml:space="preserve">common mutual </w:t>
            </w:r>
            <w:r w:rsidRPr="00607E4F">
              <w:rPr>
                <w:lang w:val="en-US"/>
              </w:rPr>
              <w:t>authentication</w:t>
            </w:r>
            <w:r>
              <w:rPr>
                <w:lang w:val="en-US"/>
              </w:rPr>
              <w:t xml:space="preserve"> with the</w:t>
            </w:r>
            <w:r w:rsidRPr="00607E4F">
              <w:rPr>
                <w:lang w:val="en-US"/>
              </w:rPr>
              <w:t xml:space="preserve"> eUICC where</w:t>
            </w:r>
            <w:r>
              <w:rPr>
                <w:lang w:val="en-US"/>
              </w:rPr>
              <w:t xml:space="preserve"> the</w:t>
            </w:r>
            <w:r w:rsidRPr="00607E4F">
              <w:rPr>
                <w:lang w:val="en-US"/>
              </w:rPr>
              <w:t xml:space="preserve"> </w:t>
            </w:r>
            <w:r>
              <w:rPr>
                <w:lang w:val="en-US"/>
              </w:rPr>
              <w:t>target</w:t>
            </w:r>
            <w:r w:rsidRPr="00607E4F">
              <w:rPr>
                <w:lang w:val="en-US"/>
              </w:rPr>
              <w:t xml:space="preserve"> Profile is currently installed</w:t>
            </w:r>
            <w:r>
              <w:rPr>
                <w:lang w:val="en-US"/>
              </w:rPr>
              <w:t xml:space="preserve"> </w:t>
            </w:r>
            <w:bookmarkStart w:id="511" w:name="_Hlk161739990"/>
            <w:r>
              <w:rPr>
                <w:lang w:val="en-US"/>
              </w:rPr>
              <w:t>and if allowed by the Profile Owner</w:t>
            </w:r>
            <w:r w:rsidRPr="00607E4F">
              <w:rPr>
                <w:lang w:val="en-US"/>
              </w:rPr>
              <w:t>.</w:t>
            </w:r>
            <w:bookmarkEnd w:id="511"/>
          </w:p>
        </w:tc>
      </w:tr>
      <w:tr w:rsidR="00292C1B" w:rsidRPr="002A1089" w14:paraId="2DDE0CDC" w14:textId="77777777" w:rsidTr="00EC4882">
        <w:tc>
          <w:tcPr>
            <w:tcW w:w="1555" w:type="dxa"/>
          </w:tcPr>
          <w:p w14:paraId="491FAAFE" w14:textId="247C466B" w:rsidR="00292C1B" w:rsidRDefault="00292C1B" w:rsidP="008C6F4A">
            <w:pPr>
              <w:spacing w:before="40" w:after="40" w:line="276" w:lineRule="auto"/>
              <w:jc w:val="left"/>
              <w:rPr>
                <w:rFonts w:cs="Arial"/>
                <w:b/>
                <w:sz w:val="20"/>
              </w:rPr>
            </w:pPr>
            <w:bookmarkStart w:id="512" w:name="SMDP43"/>
            <w:r>
              <w:rPr>
                <w:rFonts w:cs="Arial"/>
                <w:b/>
                <w:sz w:val="20"/>
              </w:rPr>
              <w:t>SMDP43</w:t>
            </w:r>
            <w:bookmarkEnd w:id="512"/>
          </w:p>
        </w:tc>
        <w:tc>
          <w:tcPr>
            <w:tcW w:w="7461" w:type="dxa"/>
          </w:tcPr>
          <w:p w14:paraId="5EEFBACC" w14:textId="023AAF91" w:rsidR="00292C1B" w:rsidRDefault="00292C1B" w:rsidP="008C6F4A">
            <w:pPr>
              <w:pStyle w:val="TableText"/>
            </w:pPr>
            <w:r>
              <w:rPr>
                <w:lang w:val="en-US"/>
              </w:rPr>
              <w:t>If requested by the Profile Owner, t</w:t>
            </w:r>
            <w:r w:rsidRPr="00607E4F">
              <w:rPr>
                <w:lang w:val="en-US"/>
              </w:rPr>
              <w:t>he SM-DP+ SHALL notify the</w:t>
            </w:r>
            <w:r>
              <w:rPr>
                <w:lang w:val="en-US"/>
              </w:rPr>
              <w:t xml:space="preserve"> Profile Owner </w:t>
            </w:r>
            <w:r w:rsidRPr="00607E4F">
              <w:rPr>
                <w:lang w:val="en-US"/>
              </w:rPr>
              <w:t xml:space="preserve">of any </w:t>
            </w:r>
            <w:r>
              <w:rPr>
                <w:lang w:val="en-US"/>
              </w:rPr>
              <w:t xml:space="preserve">Activation Code Retrieval </w:t>
            </w:r>
            <w:r w:rsidRPr="00607E4F">
              <w:rPr>
                <w:lang w:val="en-US"/>
              </w:rPr>
              <w:t xml:space="preserve">operation over ES2+ (including the ICCID and </w:t>
            </w:r>
            <w:r>
              <w:rPr>
                <w:lang w:val="en-US"/>
              </w:rPr>
              <w:t xml:space="preserve">the </w:t>
            </w:r>
            <w:r w:rsidRPr="00607E4F">
              <w:rPr>
                <w:lang w:val="en-US"/>
              </w:rPr>
              <w:t>EID).</w:t>
            </w:r>
          </w:p>
        </w:tc>
      </w:tr>
      <w:tr w:rsidR="00292C1B" w:rsidRPr="002A1089" w14:paraId="52045AAF" w14:textId="77777777" w:rsidTr="00EC4882">
        <w:tc>
          <w:tcPr>
            <w:tcW w:w="1555" w:type="dxa"/>
          </w:tcPr>
          <w:p w14:paraId="158355BC" w14:textId="747EA495" w:rsidR="00292C1B" w:rsidRDefault="00292C1B" w:rsidP="008C6F4A">
            <w:pPr>
              <w:spacing w:before="40" w:after="40" w:line="276" w:lineRule="auto"/>
              <w:jc w:val="left"/>
              <w:rPr>
                <w:rFonts w:cs="Arial"/>
                <w:b/>
                <w:sz w:val="20"/>
              </w:rPr>
            </w:pPr>
            <w:bookmarkStart w:id="513" w:name="SMDP44"/>
            <w:r>
              <w:rPr>
                <w:rFonts w:cs="Arial"/>
                <w:b/>
                <w:sz w:val="20"/>
              </w:rPr>
              <w:t>SMDP44</w:t>
            </w:r>
            <w:bookmarkEnd w:id="513"/>
          </w:p>
        </w:tc>
        <w:tc>
          <w:tcPr>
            <w:tcW w:w="7461" w:type="dxa"/>
          </w:tcPr>
          <w:p w14:paraId="6A7CD500" w14:textId="77412AF5" w:rsidR="00292C1B" w:rsidRDefault="00292C1B" w:rsidP="008C6F4A">
            <w:pPr>
              <w:pStyle w:val="TableText"/>
            </w:pPr>
            <w:r>
              <w:t>The SM-DP+ SHALL release the Profile Package associated with the Activation Code as per</w:t>
            </w:r>
            <w:r w:rsidRPr="00292C1B">
              <w:t xml:space="preserve"> </w:t>
            </w:r>
            <w:r w:rsidRPr="00292C1B">
              <w:fldChar w:fldCharType="begin"/>
            </w:r>
            <w:r w:rsidRPr="00292C1B">
              <w:instrText xml:space="preserve"> REF SMDP42 \h </w:instrText>
            </w:r>
            <w:r w:rsidRPr="00EB7300">
              <w:instrText xml:space="preserve"> \* MERGEFORMAT </w:instrText>
            </w:r>
            <w:r w:rsidRPr="00292C1B">
              <w:fldChar w:fldCharType="separate"/>
            </w:r>
            <w:r w:rsidR="00E46B0B" w:rsidRPr="00E46B0B">
              <w:rPr>
                <w:rFonts w:cs="Arial"/>
              </w:rPr>
              <w:t>SMDP42</w:t>
            </w:r>
            <w:r w:rsidRPr="00292C1B">
              <w:fldChar w:fldCharType="end"/>
            </w:r>
            <w:r>
              <w:t xml:space="preserve"> only after successful reception of the Delete Notification of the target Profile from the eUICC.</w:t>
            </w:r>
          </w:p>
        </w:tc>
      </w:tr>
      <w:tr w:rsidR="00E266E9" w:rsidRPr="002A1089" w14:paraId="39D4AF65" w14:textId="77777777" w:rsidTr="00EC4882">
        <w:tc>
          <w:tcPr>
            <w:tcW w:w="1555" w:type="dxa"/>
          </w:tcPr>
          <w:p w14:paraId="1A1CE26D" w14:textId="462EB6F8" w:rsidR="00E266E9" w:rsidRDefault="00E266E9" w:rsidP="008C6F4A">
            <w:pPr>
              <w:spacing w:before="40" w:after="40" w:line="276" w:lineRule="auto"/>
              <w:jc w:val="left"/>
              <w:rPr>
                <w:rFonts w:cs="Arial"/>
                <w:b/>
                <w:sz w:val="20"/>
              </w:rPr>
            </w:pPr>
            <w:bookmarkStart w:id="514" w:name="SMDP45"/>
            <w:r>
              <w:rPr>
                <w:rFonts w:cs="Arial"/>
                <w:b/>
                <w:sz w:val="20"/>
              </w:rPr>
              <w:t>SMDP45</w:t>
            </w:r>
            <w:bookmarkEnd w:id="514"/>
          </w:p>
        </w:tc>
        <w:tc>
          <w:tcPr>
            <w:tcW w:w="7461" w:type="dxa"/>
          </w:tcPr>
          <w:p w14:paraId="61274025" w14:textId="00FAE0F5" w:rsidR="00E266E9" w:rsidRPr="00660D67" w:rsidRDefault="00E266E9" w:rsidP="00660D67">
            <w:pPr>
              <w:spacing w:before="40" w:after="40" w:line="276" w:lineRule="auto"/>
              <w:jc w:val="left"/>
              <w:rPr>
                <w:sz w:val="20"/>
                <w:szCs w:val="22"/>
                <w:lang w:val="en-US" w:eastAsia="de-DE" w:bidi="ar-SA"/>
              </w:rPr>
            </w:pPr>
            <w:r>
              <w:rPr>
                <w:sz w:val="20"/>
                <w:szCs w:val="22"/>
                <w:lang w:val="en-US" w:eastAsia="de-DE" w:bidi="ar-SA"/>
              </w:rPr>
              <w:t>The Profile Owner SHALL be able to accept or reject over ES2+, the Activation Code Retrieval request received by the SM-DP+.</w:t>
            </w:r>
          </w:p>
        </w:tc>
      </w:tr>
      <w:tr w:rsidR="00BB5470" w:rsidRPr="002A1089" w14:paraId="43A25787" w14:textId="77777777" w:rsidTr="00EC4882">
        <w:tc>
          <w:tcPr>
            <w:tcW w:w="1555" w:type="dxa"/>
          </w:tcPr>
          <w:p w14:paraId="48D2D3D0" w14:textId="5F743CB0" w:rsidR="00BB5470" w:rsidRDefault="00A65EBB" w:rsidP="008C6F4A">
            <w:pPr>
              <w:spacing w:before="40" w:after="40" w:line="276" w:lineRule="auto"/>
              <w:jc w:val="left"/>
              <w:rPr>
                <w:rFonts w:cs="Arial"/>
                <w:b/>
                <w:sz w:val="20"/>
              </w:rPr>
            </w:pPr>
            <w:r>
              <w:rPr>
                <w:rFonts w:cs="Arial"/>
                <w:b/>
                <w:sz w:val="20"/>
              </w:rPr>
              <w:t>SMDP46</w:t>
            </w:r>
          </w:p>
        </w:tc>
        <w:tc>
          <w:tcPr>
            <w:tcW w:w="7461" w:type="dxa"/>
          </w:tcPr>
          <w:p w14:paraId="5B14AF9F" w14:textId="57728A6C" w:rsidR="00BB5470" w:rsidRDefault="00A65EBB" w:rsidP="00E266E9">
            <w:pPr>
              <w:spacing w:before="40" w:after="40" w:line="276" w:lineRule="auto"/>
              <w:jc w:val="left"/>
              <w:rPr>
                <w:sz w:val="20"/>
                <w:szCs w:val="22"/>
                <w:lang w:val="en-US" w:eastAsia="de-DE" w:bidi="ar-SA"/>
              </w:rPr>
            </w:pPr>
            <w:r>
              <w:rPr>
                <w:rFonts w:eastAsiaTheme="minorEastAsia" w:hint="eastAsia"/>
                <w:sz w:val="20"/>
                <w:szCs w:val="22"/>
                <w:lang w:val="en-US" w:eastAsia="ko-KR" w:bidi="ar-SA"/>
              </w:rPr>
              <w:t xml:space="preserve">With </w:t>
            </w:r>
            <w:r>
              <w:rPr>
                <w:rFonts w:eastAsiaTheme="minorEastAsia"/>
                <w:sz w:val="20"/>
                <w:szCs w:val="22"/>
                <w:lang w:val="en-US" w:eastAsia="ko-KR" w:bidi="ar-SA"/>
              </w:rPr>
              <w:t xml:space="preserve">regard to </w:t>
            </w:r>
            <w:r w:rsidR="00BE1299" w:rsidRPr="00BE1299">
              <w:rPr>
                <w:rFonts w:eastAsiaTheme="minorEastAsia"/>
                <w:sz w:val="20"/>
                <w:szCs w:val="22"/>
                <w:lang w:val="en-US" w:eastAsia="ko-KR" w:bidi="ar-SA"/>
              </w:rPr>
              <w:fldChar w:fldCharType="begin"/>
            </w:r>
            <w:r w:rsidR="00BE1299" w:rsidRPr="00BE1299">
              <w:rPr>
                <w:rFonts w:eastAsiaTheme="minorEastAsia"/>
                <w:sz w:val="20"/>
                <w:szCs w:val="22"/>
                <w:lang w:val="en-US" w:eastAsia="ko-KR" w:bidi="ar-SA"/>
              </w:rPr>
              <w:instrText xml:space="preserve"> REF LPA71 \h  \* MERGEFORMAT </w:instrText>
            </w:r>
            <w:r w:rsidR="00BE1299" w:rsidRPr="00BE1299">
              <w:rPr>
                <w:rFonts w:eastAsiaTheme="minorEastAsia"/>
                <w:sz w:val="20"/>
                <w:szCs w:val="22"/>
                <w:lang w:val="en-US" w:eastAsia="ko-KR" w:bidi="ar-SA"/>
              </w:rPr>
            </w:r>
            <w:r w:rsidR="00BE1299" w:rsidRPr="00BE1299">
              <w:rPr>
                <w:rFonts w:eastAsiaTheme="minorEastAsia"/>
                <w:sz w:val="20"/>
                <w:szCs w:val="22"/>
                <w:lang w:val="en-US" w:eastAsia="ko-KR" w:bidi="ar-SA"/>
              </w:rPr>
              <w:fldChar w:fldCharType="separate"/>
            </w:r>
            <w:r w:rsidR="00E46B0B" w:rsidRPr="00E46B0B">
              <w:rPr>
                <w:sz w:val="20"/>
              </w:rPr>
              <w:t>LPA71</w:t>
            </w:r>
            <w:r w:rsidR="00BE1299" w:rsidRPr="00BE1299">
              <w:rPr>
                <w:rFonts w:eastAsiaTheme="minorEastAsia"/>
                <w:sz w:val="20"/>
                <w:szCs w:val="22"/>
                <w:lang w:val="en-US" w:eastAsia="ko-KR" w:bidi="ar-SA"/>
              </w:rPr>
              <w:fldChar w:fldCharType="end"/>
            </w:r>
            <w:r>
              <w:rPr>
                <w:rFonts w:eastAsiaTheme="minorEastAsia"/>
                <w:sz w:val="20"/>
                <w:szCs w:val="22"/>
                <w:lang w:val="en-US" w:eastAsia="ko-KR" w:bidi="ar-SA"/>
              </w:rPr>
              <w:t>, the SM-DP+ supporting Activation Code Retrieval SHALL be able to provide an indication to the LPA whether Activation Code Retrieval is available or not for the requested Profile.</w:t>
            </w:r>
          </w:p>
        </w:tc>
      </w:tr>
    </w:tbl>
    <w:p w14:paraId="5A210303" w14:textId="77777777" w:rsidR="003C1AC8" w:rsidRDefault="003C1AC8" w:rsidP="003C1AC8">
      <w:pPr>
        <w:pStyle w:val="TableCaption"/>
      </w:pPr>
      <w:r>
        <w:t>: SM-DP+ Requirements</w:t>
      </w:r>
    </w:p>
    <w:p w14:paraId="3F7D6DD2" w14:textId="77777777" w:rsidR="003C1AC8" w:rsidRDefault="003C1AC8" w:rsidP="003C1AC8">
      <w:pPr>
        <w:pStyle w:val="Heading3"/>
      </w:pPr>
      <w:bookmarkStart w:id="515" w:name="_Toc431504413"/>
      <w:bookmarkStart w:id="516" w:name="_Toc431561036"/>
      <w:bookmarkStart w:id="517" w:name="_Toc431561243"/>
      <w:bookmarkStart w:id="518" w:name="_Toc431563511"/>
      <w:bookmarkStart w:id="519" w:name="_Toc431576483"/>
      <w:bookmarkStart w:id="520" w:name="_Toc432117370"/>
      <w:bookmarkStart w:id="521" w:name="_Toc432579654"/>
      <w:bookmarkStart w:id="522" w:name="_Toc433147093"/>
      <w:bookmarkStart w:id="523" w:name="_Toc431504414"/>
      <w:bookmarkStart w:id="524" w:name="_Toc431561037"/>
      <w:bookmarkStart w:id="525" w:name="_Toc431561244"/>
      <w:bookmarkStart w:id="526" w:name="_Toc431563512"/>
      <w:bookmarkStart w:id="527" w:name="_Toc431576484"/>
      <w:bookmarkStart w:id="528" w:name="_Toc432117371"/>
      <w:bookmarkStart w:id="529" w:name="_Toc432579655"/>
      <w:bookmarkStart w:id="530" w:name="_Toc433147094"/>
      <w:bookmarkStart w:id="531" w:name="_Toc431504415"/>
      <w:bookmarkStart w:id="532" w:name="_Toc431561038"/>
      <w:bookmarkStart w:id="533" w:name="_Toc431561245"/>
      <w:bookmarkStart w:id="534" w:name="_Toc431563513"/>
      <w:bookmarkStart w:id="535" w:name="_Toc431576485"/>
      <w:bookmarkStart w:id="536" w:name="_Toc432117372"/>
      <w:bookmarkStart w:id="537" w:name="_Toc432579656"/>
      <w:bookmarkStart w:id="538" w:name="_Toc433147095"/>
      <w:bookmarkStart w:id="539" w:name="_Toc431397544"/>
      <w:bookmarkStart w:id="540" w:name="_Toc431504416"/>
      <w:bookmarkStart w:id="541" w:name="_Toc431561039"/>
      <w:bookmarkStart w:id="542" w:name="_Toc431561246"/>
      <w:bookmarkStart w:id="543" w:name="_Toc431563514"/>
      <w:bookmarkStart w:id="544" w:name="_Toc431576486"/>
      <w:bookmarkStart w:id="545" w:name="_Toc432117373"/>
      <w:bookmarkStart w:id="546" w:name="_Toc432579657"/>
      <w:bookmarkStart w:id="547" w:name="_Toc433147096"/>
      <w:bookmarkStart w:id="548" w:name="_Toc431504417"/>
      <w:bookmarkStart w:id="549" w:name="_Toc431561040"/>
      <w:bookmarkStart w:id="550" w:name="_Toc431561247"/>
      <w:bookmarkStart w:id="551" w:name="_Toc431563515"/>
      <w:bookmarkStart w:id="552" w:name="_Toc431576487"/>
      <w:bookmarkStart w:id="553" w:name="_Toc432117374"/>
      <w:bookmarkStart w:id="554" w:name="_Toc432579658"/>
      <w:bookmarkStart w:id="555" w:name="_Toc433147097"/>
      <w:bookmarkStart w:id="556" w:name="_Toc431504418"/>
      <w:bookmarkStart w:id="557" w:name="_Toc431561041"/>
      <w:bookmarkStart w:id="558" w:name="_Toc431561248"/>
      <w:bookmarkStart w:id="559" w:name="_Toc431563516"/>
      <w:bookmarkStart w:id="560" w:name="_Toc431576488"/>
      <w:bookmarkStart w:id="561" w:name="_Toc432117375"/>
      <w:bookmarkStart w:id="562" w:name="_Toc432579659"/>
      <w:bookmarkStart w:id="563" w:name="_Toc433147098"/>
      <w:bookmarkStart w:id="564" w:name="_Toc472934697"/>
      <w:bookmarkStart w:id="565" w:name="_Toc178140651"/>
      <w:bookmarkStart w:id="566" w:name="_Toc435053998"/>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r>
        <w:t xml:space="preserve">Default SM-DP+ Address on the </w:t>
      </w:r>
      <w:bookmarkEnd w:id="564"/>
      <w:r>
        <w:t>eUICC Requirements</w:t>
      </w:r>
      <w:bookmarkEnd w:id="565"/>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42357A04"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49EAE210"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52EF524F"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256FE3" w14:paraId="499C3EE0" w14:textId="77777777" w:rsidTr="00EC4882">
        <w:tc>
          <w:tcPr>
            <w:tcW w:w="1555" w:type="dxa"/>
            <w:tcBorders>
              <w:top w:val="single" w:sz="4" w:space="0" w:color="auto"/>
              <w:left w:val="single" w:sz="4" w:space="0" w:color="auto"/>
              <w:bottom w:val="single" w:sz="4" w:space="0" w:color="auto"/>
              <w:right w:val="single" w:sz="4" w:space="0" w:color="auto"/>
            </w:tcBorders>
          </w:tcPr>
          <w:p w14:paraId="1896B2B6" w14:textId="77777777" w:rsidR="003C1AC8" w:rsidRPr="009F3483" w:rsidRDefault="003C1AC8" w:rsidP="00EC4882">
            <w:pPr>
              <w:spacing w:before="40" w:after="40" w:line="276" w:lineRule="auto"/>
              <w:rPr>
                <w:b/>
                <w:sz w:val="20"/>
              </w:rPr>
            </w:pPr>
            <w:r w:rsidRPr="009F3483">
              <w:rPr>
                <w:b/>
                <w:sz w:val="20"/>
              </w:rPr>
              <w:t>DF1</w:t>
            </w:r>
          </w:p>
        </w:tc>
        <w:tc>
          <w:tcPr>
            <w:tcW w:w="7461" w:type="dxa"/>
            <w:tcBorders>
              <w:top w:val="single" w:sz="4" w:space="0" w:color="auto"/>
              <w:left w:val="single" w:sz="4" w:space="0" w:color="auto"/>
              <w:bottom w:val="single" w:sz="4" w:space="0" w:color="auto"/>
              <w:right w:val="single" w:sz="4" w:space="0" w:color="auto"/>
            </w:tcBorders>
          </w:tcPr>
          <w:p w14:paraId="6852BFFD" w14:textId="77777777" w:rsidR="003C1AC8" w:rsidRPr="0094204D" w:rsidRDefault="003C1AC8" w:rsidP="00EC4882">
            <w:pPr>
              <w:tabs>
                <w:tab w:val="left" w:pos="340"/>
              </w:tabs>
              <w:spacing w:before="40" w:after="40" w:line="276" w:lineRule="auto"/>
              <w:rPr>
                <w:sz w:val="20"/>
              </w:rPr>
            </w:pPr>
            <w:r w:rsidRPr="00F870C2">
              <w:rPr>
                <w:sz w:val="20"/>
              </w:rPr>
              <w:t xml:space="preserve">The </w:t>
            </w:r>
            <w:r>
              <w:rPr>
                <w:sz w:val="20"/>
              </w:rPr>
              <w:t xml:space="preserve">default </w:t>
            </w:r>
            <w:r w:rsidRPr="00F870C2">
              <w:rPr>
                <w:sz w:val="20"/>
              </w:rPr>
              <w:t xml:space="preserve">SM-DP+ address </w:t>
            </w:r>
            <w:r>
              <w:rPr>
                <w:sz w:val="20"/>
              </w:rPr>
              <w:t xml:space="preserve">in the eUICC </w:t>
            </w:r>
            <w:r w:rsidRPr="00F870C2">
              <w:rPr>
                <w:sz w:val="20"/>
              </w:rPr>
              <w:t xml:space="preserve">SHALL be ignored if an </w:t>
            </w:r>
            <w:r>
              <w:rPr>
                <w:sz w:val="20"/>
              </w:rPr>
              <w:t>SM-DP+ address is present in an</w:t>
            </w:r>
            <w:r w:rsidRPr="00F870C2">
              <w:rPr>
                <w:sz w:val="20"/>
              </w:rPr>
              <w:t xml:space="preserve"> AC</w:t>
            </w:r>
            <w:r>
              <w:rPr>
                <w:sz w:val="20"/>
              </w:rPr>
              <w:t xml:space="preserve"> being presented to the LUI</w:t>
            </w:r>
            <w:r w:rsidRPr="00F870C2">
              <w:rPr>
                <w:sz w:val="20"/>
              </w:rPr>
              <w:t>.</w:t>
            </w:r>
          </w:p>
        </w:tc>
      </w:tr>
      <w:tr w:rsidR="003C1AC8" w:rsidRPr="00256FE3" w14:paraId="5ABCDEA4" w14:textId="77777777" w:rsidTr="00EC4882">
        <w:tc>
          <w:tcPr>
            <w:tcW w:w="1555" w:type="dxa"/>
            <w:tcBorders>
              <w:top w:val="single" w:sz="4" w:space="0" w:color="auto"/>
              <w:left w:val="single" w:sz="4" w:space="0" w:color="auto"/>
              <w:bottom w:val="single" w:sz="4" w:space="0" w:color="auto"/>
              <w:right w:val="single" w:sz="4" w:space="0" w:color="auto"/>
            </w:tcBorders>
          </w:tcPr>
          <w:p w14:paraId="0A24FBC8" w14:textId="77777777" w:rsidR="003C1AC8" w:rsidRPr="009F3483" w:rsidRDefault="003C1AC8" w:rsidP="00EC4882">
            <w:pPr>
              <w:spacing w:before="40" w:after="40" w:line="276" w:lineRule="auto"/>
              <w:rPr>
                <w:b/>
                <w:sz w:val="20"/>
              </w:rPr>
            </w:pPr>
            <w:r w:rsidRPr="009F3483">
              <w:rPr>
                <w:b/>
                <w:sz w:val="20"/>
              </w:rPr>
              <w:t>DF2</w:t>
            </w:r>
          </w:p>
        </w:tc>
        <w:tc>
          <w:tcPr>
            <w:tcW w:w="7461" w:type="dxa"/>
            <w:tcBorders>
              <w:top w:val="single" w:sz="4" w:space="0" w:color="auto"/>
              <w:left w:val="single" w:sz="4" w:space="0" w:color="auto"/>
              <w:bottom w:val="single" w:sz="4" w:space="0" w:color="auto"/>
              <w:right w:val="single" w:sz="4" w:space="0" w:color="auto"/>
            </w:tcBorders>
          </w:tcPr>
          <w:p w14:paraId="47DBEA6B" w14:textId="77777777" w:rsidR="003C1AC8" w:rsidRPr="0094204D" w:rsidRDefault="003C1AC8" w:rsidP="00EC4882">
            <w:pPr>
              <w:tabs>
                <w:tab w:val="left" w:pos="340"/>
              </w:tabs>
              <w:spacing w:before="40" w:after="40" w:line="276" w:lineRule="auto"/>
              <w:rPr>
                <w:sz w:val="20"/>
              </w:rPr>
            </w:pPr>
            <w:r w:rsidRPr="00F870C2">
              <w:rPr>
                <w:sz w:val="20"/>
              </w:rPr>
              <w:t xml:space="preserve">The </w:t>
            </w:r>
            <w:r>
              <w:rPr>
                <w:sz w:val="20"/>
              </w:rPr>
              <w:t xml:space="preserve">default </w:t>
            </w:r>
            <w:r w:rsidRPr="00F870C2">
              <w:rPr>
                <w:sz w:val="20"/>
              </w:rPr>
              <w:t xml:space="preserve">SM-DP+ address </w:t>
            </w:r>
            <w:r>
              <w:rPr>
                <w:sz w:val="20"/>
              </w:rPr>
              <w:t xml:space="preserve">in the eUICC </w:t>
            </w:r>
            <w:r w:rsidRPr="00F870C2">
              <w:rPr>
                <w:sz w:val="20"/>
              </w:rPr>
              <w:t>SH</w:t>
            </w:r>
            <w:r>
              <w:rPr>
                <w:sz w:val="20"/>
              </w:rPr>
              <w:t>ALL be accessible by the L</w:t>
            </w:r>
            <w:r w:rsidRPr="00F870C2">
              <w:rPr>
                <w:sz w:val="20"/>
              </w:rPr>
              <w:t>P</w:t>
            </w:r>
            <w:r>
              <w:rPr>
                <w:sz w:val="20"/>
              </w:rPr>
              <w:t>A</w:t>
            </w:r>
            <w:r w:rsidRPr="00F870C2">
              <w:rPr>
                <w:sz w:val="20"/>
              </w:rPr>
              <w:t xml:space="preserve"> </w:t>
            </w:r>
            <w:r>
              <w:rPr>
                <w:sz w:val="20"/>
              </w:rPr>
              <w:t>to establish a connection to this</w:t>
            </w:r>
            <w:r w:rsidRPr="00F870C2">
              <w:rPr>
                <w:sz w:val="20"/>
              </w:rPr>
              <w:t xml:space="preserve"> SM-DP+.</w:t>
            </w:r>
          </w:p>
        </w:tc>
      </w:tr>
      <w:tr w:rsidR="003C1AC8" w:rsidRPr="00256FE3" w14:paraId="2D6882BB" w14:textId="77777777" w:rsidTr="00EC4882">
        <w:tc>
          <w:tcPr>
            <w:tcW w:w="1555" w:type="dxa"/>
            <w:tcBorders>
              <w:top w:val="single" w:sz="4" w:space="0" w:color="auto"/>
              <w:left w:val="single" w:sz="4" w:space="0" w:color="auto"/>
              <w:bottom w:val="single" w:sz="4" w:space="0" w:color="auto"/>
              <w:right w:val="single" w:sz="4" w:space="0" w:color="auto"/>
            </w:tcBorders>
          </w:tcPr>
          <w:p w14:paraId="1AB61644" w14:textId="77777777" w:rsidR="003C1AC8" w:rsidRPr="009F3483" w:rsidRDefault="003C1AC8" w:rsidP="00EC4882">
            <w:pPr>
              <w:spacing w:before="40" w:after="40" w:line="276" w:lineRule="auto"/>
              <w:rPr>
                <w:b/>
                <w:sz w:val="20"/>
              </w:rPr>
            </w:pPr>
            <w:r w:rsidRPr="009F3483">
              <w:rPr>
                <w:b/>
                <w:sz w:val="20"/>
              </w:rPr>
              <w:t>DF3</w:t>
            </w:r>
          </w:p>
        </w:tc>
        <w:tc>
          <w:tcPr>
            <w:tcW w:w="7461" w:type="dxa"/>
            <w:tcBorders>
              <w:top w:val="single" w:sz="4" w:space="0" w:color="auto"/>
              <w:left w:val="single" w:sz="4" w:space="0" w:color="auto"/>
              <w:bottom w:val="single" w:sz="4" w:space="0" w:color="auto"/>
              <w:right w:val="single" w:sz="4" w:space="0" w:color="auto"/>
            </w:tcBorders>
          </w:tcPr>
          <w:p w14:paraId="5680FCA1" w14:textId="77777777" w:rsidR="003C1AC8" w:rsidRPr="0094204D" w:rsidRDefault="003C1AC8" w:rsidP="00EC4882">
            <w:pPr>
              <w:tabs>
                <w:tab w:val="left" w:pos="340"/>
              </w:tabs>
              <w:spacing w:before="40" w:after="40" w:line="276" w:lineRule="auto"/>
              <w:rPr>
                <w:sz w:val="20"/>
              </w:rPr>
            </w:pPr>
            <w:r w:rsidRPr="009411E4">
              <w:rPr>
                <w:sz w:val="20"/>
              </w:rPr>
              <w:t xml:space="preserve">The </w:t>
            </w:r>
            <w:r>
              <w:rPr>
                <w:sz w:val="20"/>
              </w:rPr>
              <w:t xml:space="preserve">default </w:t>
            </w:r>
            <w:r w:rsidRPr="009411E4">
              <w:rPr>
                <w:sz w:val="20"/>
              </w:rPr>
              <w:t xml:space="preserve">SM-DP+ address in the eUICC MAY be </w:t>
            </w:r>
            <w:r>
              <w:rPr>
                <w:sz w:val="20"/>
              </w:rPr>
              <w:t xml:space="preserve">left </w:t>
            </w:r>
            <w:r w:rsidRPr="009411E4">
              <w:rPr>
                <w:sz w:val="20"/>
              </w:rPr>
              <w:t>blank.</w:t>
            </w:r>
          </w:p>
        </w:tc>
      </w:tr>
      <w:tr w:rsidR="003C1AC8" w:rsidRPr="00256FE3" w14:paraId="6B167181" w14:textId="77777777" w:rsidTr="00EC4882">
        <w:tc>
          <w:tcPr>
            <w:tcW w:w="1555" w:type="dxa"/>
            <w:tcBorders>
              <w:top w:val="single" w:sz="4" w:space="0" w:color="auto"/>
              <w:left w:val="single" w:sz="4" w:space="0" w:color="auto"/>
              <w:bottom w:val="single" w:sz="4" w:space="0" w:color="auto"/>
              <w:right w:val="single" w:sz="4" w:space="0" w:color="auto"/>
            </w:tcBorders>
          </w:tcPr>
          <w:p w14:paraId="1D6C1C66" w14:textId="77777777" w:rsidR="003C1AC8" w:rsidRPr="009F3483" w:rsidRDefault="003C1AC8" w:rsidP="00EC4882">
            <w:pPr>
              <w:spacing w:before="40" w:after="40" w:line="276" w:lineRule="auto"/>
              <w:rPr>
                <w:b/>
                <w:sz w:val="20"/>
              </w:rPr>
            </w:pPr>
            <w:r w:rsidRPr="009F3483">
              <w:rPr>
                <w:b/>
                <w:sz w:val="20"/>
              </w:rPr>
              <w:t>DF4</w:t>
            </w:r>
          </w:p>
        </w:tc>
        <w:tc>
          <w:tcPr>
            <w:tcW w:w="7461" w:type="dxa"/>
            <w:tcBorders>
              <w:top w:val="single" w:sz="4" w:space="0" w:color="auto"/>
              <w:left w:val="single" w:sz="4" w:space="0" w:color="auto"/>
              <w:bottom w:val="single" w:sz="4" w:space="0" w:color="auto"/>
              <w:right w:val="single" w:sz="4" w:space="0" w:color="auto"/>
            </w:tcBorders>
          </w:tcPr>
          <w:p w14:paraId="578A2E13" w14:textId="77777777" w:rsidR="003C1AC8" w:rsidRPr="0094204D" w:rsidRDefault="003C1AC8" w:rsidP="00EC4882">
            <w:pPr>
              <w:tabs>
                <w:tab w:val="left" w:pos="340"/>
              </w:tabs>
              <w:spacing w:before="40" w:after="40" w:line="276" w:lineRule="auto"/>
              <w:rPr>
                <w:sz w:val="20"/>
              </w:rPr>
            </w:pPr>
            <w:r>
              <w:rPr>
                <w:sz w:val="20"/>
              </w:rPr>
              <w:t>If the default SM-DP+ address in the eUICC is blank, then the use of the SM-DS discovery procedure or an SM-DP+ address in an AC SHALL be required to establish the target SM-DP+.</w:t>
            </w:r>
          </w:p>
        </w:tc>
      </w:tr>
      <w:tr w:rsidR="003C1AC8" w:rsidRPr="00256FE3" w14:paraId="2DEF3EE8" w14:textId="77777777" w:rsidTr="00EC4882">
        <w:tc>
          <w:tcPr>
            <w:tcW w:w="1555" w:type="dxa"/>
            <w:tcBorders>
              <w:top w:val="single" w:sz="4" w:space="0" w:color="auto"/>
              <w:left w:val="single" w:sz="4" w:space="0" w:color="auto"/>
              <w:bottom w:val="single" w:sz="4" w:space="0" w:color="auto"/>
              <w:right w:val="single" w:sz="4" w:space="0" w:color="auto"/>
            </w:tcBorders>
          </w:tcPr>
          <w:p w14:paraId="570D6390" w14:textId="77777777" w:rsidR="003C1AC8" w:rsidRPr="009F3483" w:rsidRDefault="003C1AC8" w:rsidP="00EC4882">
            <w:pPr>
              <w:spacing w:before="40" w:after="40" w:line="276" w:lineRule="auto"/>
              <w:rPr>
                <w:b/>
                <w:sz w:val="20"/>
              </w:rPr>
            </w:pPr>
            <w:r>
              <w:rPr>
                <w:b/>
                <w:sz w:val="20"/>
              </w:rPr>
              <w:t>DF5</w:t>
            </w:r>
          </w:p>
        </w:tc>
        <w:tc>
          <w:tcPr>
            <w:tcW w:w="7461" w:type="dxa"/>
            <w:tcBorders>
              <w:top w:val="single" w:sz="4" w:space="0" w:color="auto"/>
              <w:left w:val="single" w:sz="4" w:space="0" w:color="auto"/>
              <w:bottom w:val="single" w:sz="4" w:space="0" w:color="auto"/>
              <w:right w:val="single" w:sz="4" w:space="0" w:color="auto"/>
            </w:tcBorders>
          </w:tcPr>
          <w:p w14:paraId="37B17556" w14:textId="77777777" w:rsidR="003C1AC8" w:rsidRDefault="003C1AC8" w:rsidP="00EC4882">
            <w:pPr>
              <w:tabs>
                <w:tab w:val="left" w:pos="340"/>
              </w:tabs>
              <w:spacing w:before="40" w:after="40" w:line="276" w:lineRule="auto"/>
              <w:rPr>
                <w:sz w:val="20"/>
              </w:rPr>
            </w:pPr>
            <w:r>
              <w:rPr>
                <w:sz w:val="20"/>
              </w:rPr>
              <w:t>[Void]</w:t>
            </w:r>
          </w:p>
        </w:tc>
      </w:tr>
    </w:tbl>
    <w:p w14:paraId="4E4D1BE1" w14:textId="77777777" w:rsidR="003C1AC8" w:rsidRPr="00655ACF" w:rsidRDefault="003C1AC8" w:rsidP="003C1AC8">
      <w:pPr>
        <w:pStyle w:val="TableCaption"/>
      </w:pPr>
      <w:r>
        <w:t>: Default SM-DP+ Address on the eUICC Requirements</w:t>
      </w:r>
    </w:p>
    <w:p w14:paraId="7F335928" w14:textId="77777777" w:rsidR="003C1AC8" w:rsidRDefault="003C1AC8" w:rsidP="003C1AC8">
      <w:pPr>
        <w:pStyle w:val="Heading2"/>
      </w:pPr>
      <w:bookmarkStart w:id="567" w:name="_Toc438636255"/>
      <w:bookmarkStart w:id="568" w:name="_Toc472934698"/>
      <w:bookmarkStart w:id="569" w:name="_Ref488673700"/>
      <w:bookmarkStart w:id="570" w:name="_Toc178140652"/>
      <w:r w:rsidRPr="00B97097">
        <w:t>Local Profile Assistant (LPA)</w:t>
      </w:r>
      <w:bookmarkEnd w:id="566"/>
      <w:bookmarkEnd w:id="567"/>
      <w:bookmarkEnd w:id="568"/>
      <w:bookmarkEnd w:id="569"/>
      <w:bookmarkEnd w:id="570"/>
    </w:p>
    <w:p w14:paraId="6FF04C3D" w14:textId="77777777" w:rsidR="003C1AC8" w:rsidRDefault="003C1AC8" w:rsidP="003C1AC8">
      <w:pPr>
        <w:pStyle w:val="NormalParagraph"/>
        <w:jc w:val="center"/>
        <w:rPr>
          <w:lang w:bidi="bn-BD"/>
        </w:rPr>
      </w:pPr>
      <w:r w:rsidRPr="00B66513">
        <w:rPr>
          <w:noProof/>
        </w:rPr>
        <w:drawing>
          <wp:inline distT="0" distB="0" distL="0" distR="0" wp14:anchorId="3B022C22" wp14:editId="5D63D5EA">
            <wp:extent cx="5060950" cy="5105381"/>
            <wp:effectExtent l="0" t="0" r="6350" b="635"/>
            <wp:docPr id="10" name="Imag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 name="Picture 48"/>
                    <pic:cNvPicPr>
                      <a:picLocks noChangeAspect="1"/>
                    </pic:cNvPicPr>
                  </pic:nvPicPr>
                  <pic:blipFill rotWithShape="1">
                    <a:blip r:embed="rId22"/>
                    <a:srcRect l="15289" t="4034" r="10259"/>
                    <a:stretch/>
                  </pic:blipFill>
                  <pic:spPr bwMode="auto">
                    <a:xfrm>
                      <a:off x="0" y="0"/>
                      <a:ext cx="5135612" cy="5180698"/>
                    </a:xfrm>
                    <a:prstGeom prst="rect">
                      <a:avLst/>
                    </a:prstGeom>
                    <a:ln>
                      <a:noFill/>
                    </a:ln>
                    <a:extLst>
                      <a:ext uri="{53640926-AAD7-44D8-BBD7-CCE9431645EC}">
                        <a14:shadowObscured xmlns:a14="http://schemas.microsoft.com/office/drawing/2010/main"/>
                      </a:ext>
                    </a:extLst>
                  </pic:spPr>
                </pic:pic>
              </a:graphicData>
            </a:graphic>
          </wp:inline>
        </w:drawing>
      </w:r>
    </w:p>
    <w:p w14:paraId="70A9B1F9" w14:textId="77777777" w:rsidR="003C1AC8" w:rsidRDefault="003C1AC8" w:rsidP="003C1AC8">
      <w:pPr>
        <w:pStyle w:val="Figurecaption"/>
      </w:pPr>
      <w:r>
        <w:t>: End User Interaction and Interfaces between a Primary and Companion Device, where the Companion Device MAY have a UI</w:t>
      </w:r>
    </w:p>
    <w:p w14:paraId="391D9A5D" w14:textId="77777777" w:rsidR="003C1AC8" w:rsidRPr="00B97097" w:rsidRDefault="003C1AC8" w:rsidP="003C1AC8">
      <w:pPr>
        <w:pStyle w:val="Heading3"/>
        <w:tabs>
          <w:tab w:val="clear" w:pos="851"/>
        </w:tabs>
        <w:ind w:left="709" w:hanging="709"/>
      </w:pPr>
      <w:bookmarkStart w:id="571" w:name="_Toc435053999"/>
      <w:bookmarkStart w:id="572" w:name="_Toc438636256"/>
      <w:bookmarkStart w:id="573" w:name="_Toc472934699"/>
      <w:bookmarkStart w:id="574" w:name="_Toc178140653"/>
      <w:r w:rsidRPr="00B97097">
        <w:t xml:space="preserve">LPA </w:t>
      </w:r>
      <w:r>
        <w:t>O</w:t>
      </w:r>
      <w:r w:rsidRPr="00B97097">
        <w:t>verview</w:t>
      </w:r>
      <w:bookmarkEnd w:id="571"/>
      <w:bookmarkEnd w:id="572"/>
      <w:bookmarkEnd w:id="573"/>
      <w:bookmarkEnd w:id="574"/>
    </w:p>
    <w:p w14:paraId="3FB7B3D5" w14:textId="77777777" w:rsidR="003C1AC8" w:rsidRPr="00360DBA" w:rsidRDefault="003C1AC8" w:rsidP="00EC4882">
      <w:pPr>
        <w:spacing w:before="0" w:after="200" w:line="276" w:lineRule="auto"/>
        <w:rPr>
          <w:lang w:eastAsia="en-US"/>
        </w:rPr>
      </w:pPr>
      <w:r w:rsidRPr="00A232CE">
        <w:rPr>
          <w:lang w:eastAsia="en-US"/>
        </w:rPr>
        <w:t>Thi</w:t>
      </w:r>
      <w:r>
        <w:rPr>
          <w:lang w:eastAsia="en-US"/>
        </w:rPr>
        <w:t>s role exists both within the Device</w:t>
      </w:r>
      <w:r w:rsidRPr="00A232CE">
        <w:rPr>
          <w:lang w:eastAsia="en-US"/>
        </w:rPr>
        <w:t xml:space="preserve"> in conjunction with LPA Services provided by the </w:t>
      </w:r>
      <w:r>
        <w:rPr>
          <w:lang w:eastAsia="en-US"/>
        </w:rPr>
        <w:t>eUICC, and within the eUICC with the LPA function provided by the eUICC. It provides</w:t>
      </w:r>
      <w:r w:rsidRPr="00A232CE">
        <w:rPr>
          <w:lang w:eastAsia="en-US"/>
        </w:rPr>
        <w:t xml:space="preserve"> </w:t>
      </w:r>
      <w:r>
        <w:rPr>
          <w:lang w:eastAsia="en-US"/>
        </w:rPr>
        <w:t>three</w:t>
      </w:r>
      <w:r w:rsidRPr="00A232CE">
        <w:rPr>
          <w:lang w:eastAsia="en-US"/>
        </w:rPr>
        <w:t xml:space="preserve"> distinct functions</w:t>
      </w:r>
      <w:r>
        <w:rPr>
          <w:lang w:eastAsia="en-US"/>
        </w:rPr>
        <w:t>, the Local User Interface (LUI), the Local Profile Download (LPD) and the Local Discovery Service (LDS)</w:t>
      </w:r>
      <w:r w:rsidRPr="00A232CE">
        <w:rPr>
          <w:lang w:eastAsia="en-US"/>
        </w:rPr>
        <w:t xml:space="preserve"> </w:t>
      </w:r>
      <w:r>
        <w:rPr>
          <w:lang w:eastAsia="en-US"/>
        </w:rPr>
        <w:t xml:space="preserve">as </w:t>
      </w:r>
      <w:r w:rsidRPr="00A232CE">
        <w:rPr>
          <w:lang w:eastAsia="en-US"/>
        </w:rPr>
        <w:t xml:space="preserve">described below. </w:t>
      </w:r>
      <w:r>
        <w:t>Whilst the eUICC alone cannot provide any of these functions without Device interaction, the specific</w:t>
      </w:r>
      <w:r w:rsidRPr="00A232CE">
        <w:rPr>
          <w:lang w:eastAsia="en-US"/>
        </w:rPr>
        <w:t xml:space="preserve"> level of interaction will depend upon the capability within the </w:t>
      </w:r>
      <w:r>
        <w:rPr>
          <w:lang w:eastAsia="en-US"/>
        </w:rPr>
        <w:t>D</w:t>
      </w:r>
      <w:r w:rsidRPr="00A232CE">
        <w:rPr>
          <w:lang w:eastAsia="en-US"/>
        </w:rPr>
        <w:t xml:space="preserve">evice. The way this variability is implemented across different </w:t>
      </w:r>
      <w:r>
        <w:rPr>
          <w:lang w:eastAsia="en-US"/>
        </w:rPr>
        <w:t>D</w:t>
      </w:r>
      <w:r w:rsidRPr="00A232CE">
        <w:rPr>
          <w:lang w:eastAsia="en-US"/>
        </w:rPr>
        <w:t xml:space="preserve">evices and </w:t>
      </w:r>
      <w:r>
        <w:rPr>
          <w:lang w:eastAsia="en-US"/>
        </w:rPr>
        <w:t>D</w:t>
      </w:r>
      <w:r w:rsidRPr="00A232CE">
        <w:rPr>
          <w:lang w:eastAsia="en-US"/>
        </w:rPr>
        <w:t>evice types is for further study</w:t>
      </w:r>
      <w:r w:rsidRPr="0045577E">
        <w:rPr>
          <w:lang w:eastAsia="en-US"/>
        </w:rPr>
        <w:t>.</w:t>
      </w:r>
    </w:p>
    <w:p w14:paraId="057AC840" w14:textId="77777777" w:rsidR="003C1AC8" w:rsidRDefault="003C1AC8" w:rsidP="003C1AC8">
      <w:pPr>
        <w:keepNext/>
        <w:jc w:val="center"/>
        <w:rPr>
          <w:lang w:eastAsia="en-US"/>
        </w:rPr>
      </w:pPr>
      <w:r w:rsidRPr="00D16CBA">
        <w:rPr>
          <w:noProof/>
          <w:lang w:eastAsia="en-GB" w:bidi="ar-SA"/>
        </w:rPr>
        <w:drawing>
          <wp:inline distT="0" distB="0" distL="0" distR="0" wp14:anchorId="5A12495F" wp14:editId="0A95B9C6">
            <wp:extent cx="3511747" cy="1428750"/>
            <wp:effectExtent l="0" t="0" r="0" b="0"/>
            <wp:docPr id="24" name="Image 24"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Text&#10;&#10;Description automatically generated"/>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3532459" cy="1437177"/>
                    </a:xfrm>
                    <a:prstGeom prst="rect">
                      <a:avLst/>
                    </a:prstGeom>
                    <a:noFill/>
                  </pic:spPr>
                </pic:pic>
              </a:graphicData>
            </a:graphic>
          </wp:inline>
        </w:drawing>
      </w:r>
    </w:p>
    <w:p w14:paraId="5260F8DE" w14:textId="77777777" w:rsidR="003C1AC8" w:rsidRDefault="003C1AC8" w:rsidP="003C1AC8">
      <w:pPr>
        <w:pStyle w:val="Figurecaption"/>
        <w:spacing w:before="240"/>
      </w:pPr>
      <w:r>
        <w:t>: LPA Functions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114"/>
        <w:gridCol w:w="5902"/>
      </w:tblGrid>
      <w:tr w:rsidR="003C1AC8" w:rsidRPr="002A1089" w14:paraId="0572F9F0" w14:textId="77777777" w:rsidTr="0027738B">
        <w:trPr>
          <w:cantSplit/>
          <w:tblHeader/>
        </w:trPr>
        <w:tc>
          <w:tcPr>
            <w:tcW w:w="3114" w:type="dxa"/>
            <w:shd w:val="clear" w:color="auto" w:fill="DE002B"/>
          </w:tcPr>
          <w:p w14:paraId="6D3850A3" w14:textId="77777777" w:rsidR="003C1AC8" w:rsidRPr="00B97097" w:rsidRDefault="003C1AC8" w:rsidP="008C6F4A">
            <w:pPr>
              <w:pStyle w:val="TableHeader"/>
              <w:rPr>
                <w:b w:val="0"/>
                <w:color w:val="FFFFFF" w:themeColor="background1"/>
              </w:rPr>
            </w:pPr>
            <w:r w:rsidRPr="00B97097">
              <w:rPr>
                <w:color w:val="FFFFFF" w:themeColor="background1"/>
              </w:rPr>
              <w:t>Function name</w:t>
            </w:r>
          </w:p>
        </w:tc>
        <w:tc>
          <w:tcPr>
            <w:tcW w:w="5902" w:type="dxa"/>
            <w:shd w:val="clear" w:color="auto" w:fill="DE002B"/>
          </w:tcPr>
          <w:p w14:paraId="247A5DF3"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3F71B7BA" w14:textId="77777777" w:rsidTr="0027738B">
        <w:tc>
          <w:tcPr>
            <w:tcW w:w="3114" w:type="dxa"/>
          </w:tcPr>
          <w:p w14:paraId="26EB2AAE" w14:textId="77777777" w:rsidR="003C1AC8" w:rsidRPr="009F3483" w:rsidRDefault="003C1AC8" w:rsidP="0027738B">
            <w:pPr>
              <w:spacing w:before="40" w:after="40" w:line="276" w:lineRule="auto"/>
              <w:rPr>
                <w:b/>
                <w:sz w:val="20"/>
              </w:rPr>
            </w:pPr>
            <w:r w:rsidRPr="009F3483">
              <w:rPr>
                <w:b/>
                <w:sz w:val="20"/>
              </w:rPr>
              <w:t>Local Discovery Service</w:t>
            </w:r>
          </w:p>
          <w:p w14:paraId="26D11B6C" w14:textId="77777777" w:rsidR="003C1AC8" w:rsidRPr="009F3483" w:rsidRDefault="003C1AC8" w:rsidP="0027738B">
            <w:pPr>
              <w:spacing w:before="40" w:after="40" w:line="276" w:lineRule="auto"/>
              <w:rPr>
                <w:b/>
                <w:sz w:val="20"/>
              </w:rPr>
            </w:pPr>
            <w:r w:rsidRPr="009F3483">
              <w:rPr>
                <w:b/>
                <w:sz w:val="20"/>
              </w:rPr>
              <w:t>(LDS)</w:t>
            </w:r>
          </w:p>
        </w:tc>
        <w:tc>
          <w:tcPr>
            <w:tcW w:w="5902" w:type="dxa"/>
          </w:tcPr>
          <w:p w14:paraId="3F15B947" w14:textId="77777777" w:rsidR="003C1AC8" w:rsidRPr="00F65E7E" w:rsidRDefault="003C1AC8" w:rsidP="0027738B">
            <w:pPr>
              <w:spacing w:before="40" w:after="40" w:line="276" w:lineRule="auto"/>
              <w:rPr>
                <w:sz w:val="20"/>
                <w:lang w:eastAsia="en-US"/>
              </w:rPr>
            </w:pPr>
            <w:r w:rsidRPr="00DC59F5">
              <w:rPr>
                <w:sz w:val="20"/>
                <w:lang w:eastAsia="en-US"/>
              </w:rPr>
              <w:t xml:space="preserve">Where required, </w:t>
            </w:r>
            <w:r>
              <w:rPr>
                <w:sz w:val="20"/>
                <w:lang w:eastAsia="en-US"/>
              </w:rPr>
              <w:t>the LDS</w:t>
            </w:r>
            <w:r w:rsidRPr="00DC59F5">
              <w:rPr>
                <w:sz w:val="20"/>
                <w:lang w:eastAsia="en-US"/>
              </w:rPr>
              <w:t xml:space="preserve"> is responsible for retrieving pending </w:t>
            </w:r>
            <w:r>
              <w:rPr>
                <w:sz w:val="20"/>
                <w:lang w:eastAsia="en-US"/>
              </w:rPr>
              <w:t>Event Records from the SM-DS</w:t>
            </w:r>
            <w:r w:rsidRPr="00DC59F5">
              <w:rPr>
                <w:sz w:val="20"/>
                <w:lang w:eastAsia="en-US"/>
              </w:rPr>
              <w:t xml:space="preserve">. </w:t>
            </w:r>
          </w:p>
        </w:tc>
      </w:tr>
      <w:tr w:rsidR="003C1AC8" w:rsidRPr="002A1089" w14:paraId="6013129E" w14:textId="77777777" w:rsidTr="0027738B">
        <w:tc>
          <w:tcPr>
            <w:tcW w:w="3114" w:type="dxa"/>
          </w:tcPr>
          <w:p w14:paraId="08A239BC" w14:textId="77777777" w:rsidR="003C1AC8" w:rsidRPr="004433A5" w:rsidRDefault="003C1AC8" w:rsidP="0027738B">
            <w:pPr>
              <w:spacing w:before="40" w:after="40" w:line="276" w:lineRule="auto"/>
              <w:rPr>
                <w:b/>
                <w:i/>
                <w:sz w:val="20"/>
              </w:rPr>
            </w:pPr>
            <w:r w:rsidRPr="009F3483">
              <w:rPr>
                <w:b/>
                <w:sz w:val="20"/>
              </w:rPr>
              <w:t xml:space="preserve">Local Profile Download </w:t>
            </w:r>
          </w:p>
          <w:p w14:paraId="528D88A2" w14:textId="77777777" w:rsidR="003C1AC8" w:rsidRPr="009F3483" w:rsidRDefault="003C1AC8" w:rsidP="0027738B">
            <w:pPr>
              <w:spacing w:before="40" w:after="40" w:line="276" w:lineRule="auto"/>
              <w:rPr>
                <w:b/>
                <w:sz w:val="20"/>
              </w:rPr>
            </w:pPr>
            <w:r w:rsidRPr="009F3483">
              <w:rPr>
                <w:b/>
                <w:sz w:val="20"/>
              </w:rPr>
              <w:t>(LPD)</w:t>
            </w:r>
          </w:p>
        </w:tc>
        <w:tc>
          <w:tcPr>
            <w:tcW w:w="5902" w:type="dxa"/>
          </w:tcPr>
          <w:p w14:paraId="1ABF968E" w14:textId="77777777" w:rsidR="003C1AC8" w:rsidRPr="00CF6BDB" w:rsidRDefault="003C1AC8" w:rsidP="0027738B">
            <w:pPr>
              <w:spacing w:before="40" w:after="40" w:line="276" w:lineRule="auto"/>
              <w:rPr>
                <w:sz w:val="20"/>
                <w:lang w:eastAsia="en-US"/>
              </w:rPr>
            </w:pPr>
            <w:r w:rsidRPr="00CF6BDB">
              <w:rPr>
                <w:sz w:val="20"/>
                <w:lang w:eastAsia="en-US"/>
              </w:rPr>
              <w:t>This plays a proxy role for the efficient download of a Bound Profile Package in two stages: (i) the download of a Bound Profile Package from the SM-DP+</w:t>
            </w:r>
            <w:r w:rsidRPr="00CF6BDB">
              <w:rPr>
                <w:color w:val="C0504D" w:themeColor="accent2"/>
                <w:sz w:val="20"/>
                <w:lang w:eastAsia="en-US"/>
              </w:rPr>
              <w:t xml:space="preserve"> </w:t>
            </w:r>
            <w:r w:rsidRPr="00CF6BDB">
              <w:rPr>
                <w:sz w:val="20"/>
                <w:lang w:eastAsia="en-US"/>
              </w:rPr>
              <w:t xml:space="preserve">to the LPD in a single transaction, and (ii) the onward transfer of the Bound Profile Package into the eUICC in segments. </w:t>
            </w:r>
          </w:p>
          <w:p w14:paraId="42FF880C" w14:textId="77777777" w:rsidR="003C1AC8" w:rsidRPr="008C7B34" w:rsidRDefault="003C1AC8" w:rsidP="0027738B">
            <w:pPr>
              <w:spacing w:before="40" w:after="40" w:line="276" w:lineRule="auto"/>
              <w:rPr>
                <w:sz w:val="20"/>
              </w:rPr>
            </w:pPr>
            <w:r w:rsidRPr="00CF6BDB">
              <w:rPr>
                <w:sz w:val="20"/>
                <w:lang w:eastAsia="en-US"/>
              </w:rPr>
              <w:t>This function will depend on network, Device, and eUICC capabilities</w:t>
            </w:r>
            <w:r w:rsidRPr="00CF6BDB">
              <w:rPr>
                <w:bCs/>
                <w:sz w:val="20"/>
                <w:lang w:eastAsia="en-US"/>
              </w:rPr>
              <w:t>.</w:t>
            </w:r>
          </w:p>
        </w:tc>
      </w:tr>
      <w:tr w:rsidR="003C1AC8" w:rsidRPr="002A1089" w14:paraId="698B0E1A" w14:textId="77777777" w:rsidTr="0027738B">
        <w:tc>
          <w:tcPr>
            <w:tcW w:w="3114" w:type="dxa"/>
          </w:tcPr>
          <w:p w14:paraId="56BE2491" w14:textId="77777777" w:rsidR="003C1AC8" w:rsidRPr="004433A5" w:rsidRDefault="003C1AC8" w:rsidP="0027738B">
            <w:pPr>
              <w:keepNext/>
              <w:spacing w:before="40" w:after="40" w:line="276" w:lineRule="auto"/>
              <w:rPr>
                <w:b/>
                <w:i/>
                <w:sz w:val="20"/>
              </w:rPr>
            </w:pPr>
            <w:r w:rsidRPr="009F3483">
              <w:rPr>
                <w:b/>
                <w:sz w:val="20"/>
              </w:rPr>
              <w:t xml:space="preserve">Local User Interface </w:t>
            </w:r>
          </w:p>
          <w:p w14:paraId="578DC177" w14:textId="77777777" w:rsidR="003C1AC8" w:rsidRPr="009F3483" w:rsidRDefault="003C1AC8" w:rsidP="0027738B">
            <w:pPr>
              <w:spacing w:before="40" w:after="40" w:line="276" w:lineRule="auto"/>
              <w:rPr>
                <w:b/>
                <w:sz w:val="20"/>
              </w:rPr>
            </w:pPr>
            <w:r w:rsidRPr="009F3483">
              <w:rPr>
                <w:b/>
                <w:sz w:val="20"/>
              </w:rPr>
              <w:t>(LUI)</w:t>
            </w:r>
          </w:p>
        </w:tc>
        <w:tc>
          <w:tcPr>
            <w:tcW w:w="5902" w:type="dxa"/>
          </w:tcPr>
          <w:p w14:paraId="7443D68E" w14:textId="77777777" w:rsidR="003C1AC8" w:rsidRPr="008C7B34" w:rsidRDefault="003C1AC8" w:rsidP="0027738B">
            <w:pPr>
              <w:spacing w:before="40" w:after="40" w:line="276" w:lineRule="auto"/>
              <w:rPr>
                <w:sz w:val="20"/>
              </w:rPr>
            </w:pPr>
            <w:r w:rsidRPr="00CF6BDB">
              <w:rPr>
                <w:sz w:val="20"/>
                <w:lang w:eastAsia="en-US"/>
              </w:rPr>
              <w:t xml:space="preserve">This function </w:t>
            </w:r>
            <w:r w:rsidRPr="00B37CA3">
              <w:rPr>
                <w:sz w:val="20"/>
                <w:lang w:eastAsia="en-US"/>
              </w:rPr>
              <w:t xml:space="preserve">allows </w:t>
            </w:r>
            <w:r>
              <w:rPr>
                <w:sz w:val="20"/>
                <w:lang w:eastAsia="en-US"/>
              </w:rPr>
              <w:t xml:space="preserve">the End User to perform </w:t>
            </w:r>
            <w:r w:rsidRPr="00B37CA3">
              <w:rPr>
                <w:sz w:val="20"/>
                <w:lang w:eastAsia="en-US"/>
              </w:rPr>
              <w:t>Local Profile Management</w:t>
            </w:r>
            <w:r w:rsidRPr="00CF6BDB">
              <w:rPr>
                <w:sz w:val="20"/>
                <w:lang w:eastAsia="en-US"/>
              </w:rPr>
              <w:t xml:space="preserve"> on the Device. User Intent </w:t>
            </w:r>
            <w:r>
              <w:rPr>
                <w:sz w:val="20"/>
                <w:lang w:eastAsia="en-US"/>
              </w:rPr>
              <w:t>SHALL</w:t>
            </w:r>
            <w:r w:rsidRPr="00CF6BDB">
              <w:rPr>
                <w:sz w:val="20"/>
                <w:lang w:eastAsia="en-US"/>
              </w:rPr>
              <w:t xml:space="preserve"> be enforced.</w:t>
            </w:r>
          </w:p>
        </w:tc>
      </w:tr>
    </w:tbl>
    <w:p w14:paraId="16A8F9DA" w14:textId="77777777" w:rsidR="003C1AC8" w:rsidRDefault="003C1AC8" w:rsidP="003C1AC8">
      <w:pPr>
        <w:pStyle w:val="TableCaption"/>
      </w:pPr>
      <w:r>
        <w:t>: LPA Function Descriptions</w:t>
      </w:r>
    </w:p>
    <w:p w14:paraId="6B85E414" w14:textId="77777777" w:rsidR="003C1AC8" w:rsidRDefault="003C1AC8" w:rsidP="003C1AC8">
      <w:pPr>
        <w:pStyle w:val="Heading3"/>
        <w:spacing w:before="360"/>
      </w:pPr>
      <w:bookmarkStart w:id="575" w:name="_Toc472934700"/>
      <w:bookmarkStart w:id="576" w:name="_Toc178140654"/>
      <w:bookmarkStart w:id="577" w:name="_Toc435054000"/>
      <w:bookmarkStart w:id="578" w:name="_Ref436816202"/>
      <w:r>
        <w:t>Operational LPA Modes</w:t>
      </w:r>
      <w:bookmarkEnd w:id="575"/>
      <w:bookmarkEnd w:id="576"/>
    </w:p>
    <w:p w14:paraId="0A8BC2D6" w14:textId="0BC4A143" w:rsidR="003C1AC8" w:rsidRDefault="003C1AC8" w:rsidP="0027738B">
      <w:pPr>
        <w:pStyle w:val="NormalParagraph"/>
        <w:jc w:val="both"/>
      </w:pPr>
      <w:r>
        <w:rPr>
          <w:lang w:eastAsia="en-US" w:bidi="bn-BD"/>
        </w:rPr>
        <w:t>When there is an LPA in the Device and in the eUICC, then the LPA to be used is specified by the Device settings (</w:t>
      </w:r>
      <w:r>
        <w:rPr>
          <w:lang w:eastAsia="en-US" w:bidi="bn-BD"/>
        </w:rPr>
        <w:fldChar w:fldCharType="begin"/>
      </w:r>
      <w:r>
        <w:rPr>
          <w:lang w:eastAsia="en-US" w:bidi="bn-BD"/>
        </w:rPr>
        <w:instrText xml:space="preserve"> REF DEV7 \h  \* MERGEFORMAT </w:instrText>
      </w:r>
      <w:r>
        <w:rPr>
          <w:lang w:eastAsia="en-US" w:bidi="bn-BD"/>
        </w:rPr>
      </w:r>
      <w:r>
        <w:rPr>
          <w:lang w:eastAsia="en-US" w:bidi="bn-BD"/>
        </w:rPr>
        <w:fldChar w:fldCharType="separate"/>
      </w:r>
      <w:r w:rsidR="00E46B0B" w:rsidRPr="00E46B0B">
        <w:rPr>
          <w:lang w:eastAsia="en-US" w:bidi="bn-BD"/>
        </w:rPr>
        <w:t>DEV7</w:t>
      </w:r>
      <w:r>
        <w:rPr>
          <w:lang w:eastAsia="en-US" w:bidi="bn-BD"/>
        </w:rPr>
        <w:fldChar w:fldCharType="end"/>
      </w:r>
      <w:r>
        <w:rPr>
          <w:lang w:eastAsia="en-US" w:bidi="bn-BD"/>
        </w:rPr>
        <w:t>):</w:t>
      </w:r>
    </w:p>
    <w:p w14:paraId="2EBE510D" w14:textId="77777777" w:rsidR="003C1AC8" w:rsidRDefault="003C1AC8" w:rsidP="0027738B">
      <w:pPr>
        <w:pStyle w:val="ListBullet1"/>
        <w:numPr>
          <w:ilvl w:val="0"/>
          <w:numId w:val="11"/>
        </w:numPr>
        <w:jc w:val="both"/>
      </w:pPr>
      <w:r>
        <w:t>LPA in the Device</w:t>
      </w:r>
    </w:p>
    <w:p w14:paraId="56383A3C" w14:textId="77777777" w:rsidR="003C1AC8" w:rsidRDefault="003C1AC8" w:rsidP="0027738B">
      <w:pPr>
        <w:pStyle w:val="ListBullet1"/>
        <w:numPr>
          <w:ilvl w:val="0"/>
          <w:numId w:val="11"/>
        </w:numPr>
        <w:jc w:val="both"/>
      </w:pPr>
      <w:r>
        <w:t>LPA in the eUICC</w:t>
      </w:r>
    </w:p>
    <w:p w14:paraId="1A31FB78" w14:textId="77777777" w:rsidR="003C1AC8" w:rsidRPr="002824FC" w:rsidRDefault="003C1AC8" w:rsidP="003C1AC8">
      <w:pPr>
        <w:pStyle w:val="Heading4"/>
      </w:pPr>
      <w:bookmarkStart w:id="579" w:name="_Toc472934701"/>
      <w:bookmarkStart w:id="580" w:name="_Toc178140655"/>
      <w:r w:rsidRPr="00DC59F5">
        <w:rPr>
          <w:rFonts w:ascii="Arial" w:hAnsi="Arial"/>
          <w:sz w:val="24"/>
        </w:rPr>
        <w:t>LPA in the eUICC</w:t>
      </w:r>
      <w:bookmarkEnd w:id="579"/>
      <w:bookmarkEnd w:id="580"/>
    </w:p>
    <w:p w14:paraId="0A88F90C" w14:textId="77777777" w:rsidR="003C1AC8" w:rsidRPr="002824FC" w:rsidRDefault="003C1AC8" w:rsidP="003C1AC8">
      <w:pPr>
        <w:pStyle w:val="NormalParagraph"/>
        <w:rPr>
          <w:lang w:eastAsia="en-US" w:bidi="bn-BD"/>
        </w:rPr>
      </w:pPr>
      <w:r w:rsidRPr="00DC59F5">
        <w:rPr>
          <w:lang w:eastAsia="en-US" w:bidi="bn-BD"/>
        </w:rPr>
        <w:t>LPA functions are provided by the eUICC.</w:t>
      </w:r>
    </w:p>
    <w:p w14:paraId="43C6FBA7" w14:textId="77777777" w:rsidR="003C1AC8" w:rsidRPr="002824FC" w:rsidRDefault="003C1AC8" w:rsidP="003C1AC8">
      <w:pPr>
        <w:pStyle w:val="NormalParagraph"/>
        <w:jc w:val="center"/>
      </w:pPr>
      <w:r>
        <w:rPr>
          <w:noProof/>
        </w:rPr>
        <w:drawing>
          <wp:inline distT="0" distB="0" distL="0" distR="0" wp14:anchorId="2D04A8DD" wp14:editId="3CE6C081">
            <wp:extent cx="5731510" cy="3590461"/>
            <wp:effectExtent l="0" t="0" r="2540" b="0"/>
            <wp:docPr id="42" name="Image 42" descr="Graphical user interface,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 name="Picture 42" descr="Graphical user interface, diagram&#10;&#10;Description automatically generated"/>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5731510" cy="3590461"/>
                    </a:xfrm>
                    <a:prstGeom prst="rect">
                      <a:avLst/>
                    </a:prstGeom>
                    <a:noFill/>
                  </pic:spPr>
                </pic:pic>
              </a:graphicData>
            </a:graphic>
          </wp:inline>
        </w:drawing>
      </w:r>
    </w:p>
    <w:p w14:paraId="43B11BA5" w14:textId="77777777" w:rsidR="003C1AC8" w:rsidRDefault="003C1AC8" w:rsidP="003C1AC8">
      <w:pPr>
        <w:pStyle w:val="Figurecaption"/>
      </w:pPr>
      <w:r w:rsidRPr="00DC59F5">
        <w:t xml:space="preserve">: LPA in the </w:t>
      </w:r>
      <w:r>
        <w:t>eUICC</w:t>
      </w:r>
    </w:p>
    <w:p w14:paraId="7C7E6AF2" w14:textId="77777777" w:rsidR="003C1AC8" w:rsidRPr="00DC59F5" w:rsidRDefault="003C1AC8" w:rsidP="003C1AC8">
      <w:pPr>
        <w:pStyle w:val="Heading4"/>
        <w:rPr>
          <w:rFonts w:ascii="Arial" w:hAnsi="Arial"/>
        </w:rPr>
      </w:pPr>
      <w:bookmarkStart w:id="581" w:name="_Toc472934702"/>
      <w:bookmarkStart w:id="582" w:name="_Toc178140656"/>
      <w:r w:rsidRPr="00DC59F5">
        <w:rPr>
          <w:rFonts w:ascii="Arial" w:hAnsi="Arial"/>
          <w:sz w:val="24"/>
        </w:rPr>
        <w:t>LPA in the Device</w:t>
      </w:r>
      <w:bookmarkEnd w:id="581"/>
      <w:bookmarkEnd w:id="582"/>
    </w:p>
    <w:p w14:paraId="18D9B63C" w14:textId="77777777" w:rsidR="003C1AC8" w:rsidRPr="002824FC" w:rsidRDefault="003C1AC8" w:rsidP="003C1AC8">
      <w:pPr>
        <w:pStyle w:val="NormalParagraph"/>
        <w:rPr>
          <w:lang w:eastAsia="en-US" w:bidi="bn-BD"/>
        </w:rPr>
      </w:pPr>
      <w:r w:rsidRPr="00DC59F5">
        <w:rPr>
          <w:lang w:eastAsia="en-US" w:bidi="bn-BD"/>
        </w:rPr>
        <w:t>LPA functions are provided by the Device.</w:t>
      </w:r>
      <w:r w:rsidRPr="002824FC">
        <w:rPr>
          <w:lang w:eastAsia="en-US" w:bidi="bn-BD"/>
        </w:rPr>
        <w:t xml:space="preserve"> </w:t>
      </w:r>
    </w:p>
    <w:p w14:paraId="7330DA0F" w14:textId="77777777" w:rsidR="003C1AC8" w:rsidRPr="002824FC" w:rsidRDefault="003C1AC8" w:rsidP="003C1AC8">
      <w:pPr>
        <w:pStyle w:val="NormalParagraph"/>
        <w:keepNext/>
        <w:jc w:val="center"/>
      </w:pPr>
      <w:r>
        <w:rPr>
          <w:noProof/>
        </w:rPr>
        <w:drawing>
          <wp:inline distT="0" distB="0" distL="0" distR="0" wp14:anchorId="6AACC6AE" wp14:editId="14A945C8">
            <wp:extent cx="5337810" cy="3336613"/>
            <wp:effectExtent l="0" t="0" r="0" b="0"/>
            <wp:docPr id="43" name="Image 43"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43" descr="Diagram&#10;&#10;Description automatically generated"/>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5341568" cy="3338962"/>
                    </a:xfrm>
                    <a:prstGeom prst="rect">
                      <a:avLst/>
                    </a:prstGeom>
                    <a:noFill/>
                  </pic:spPr>
                </pic:pic>
              </a:graphicData>
            </a:graphic>
          </wp:inline>
        </w:drawing>
      </w:r>
    </w:p>
    <w:p w14:paraId="342A6F7B" w14:textId="77777777" w:rsidR="003C1AC8" w:rsidRDefault="003C1AC8" w:rsidP="003C1AC8">
      <w:pPr>
        <w:pStyle w:val="Figurecaption"/>
      </w:pPr>
      <w:r w:rsidRPr="00DC59F5">
        <w:t>: LPA in the Device</w:t>
      </w:r>
    </w:p>
    <w:p w14:paraId="5B03893D" w14:textId="77777777" w:rsidR="003C1AC8" w:rsidRPr="002F2980" w:rsidRDefault="003C1AC8" w:rsidP="003C1AC8">
      <w:pPr>
        <w:pStyle w:val="Heading3"/>
        <w:tabs>
          <w:tab w:val="clear" w:pos="851"/>
        </w:tabs>
        <w:ind w:left="709"/>
        <w:rPr>
          <w:sz w:val="2"/>
          <w:szCs w:val="2"/>
        </w:rPr>
      </w:pPr>
      <w:bookmarkStart w:id="583" w:name="_Ref443670453"/>
      <w:bookmarkStart w:id="584" w:name="_Toc438636257"/>
      <w:bookmarkStart w:id="585" w:name="_Toc472934703"/>
      <w:bookmarkStart w:id="586" w:name="_Toc178140657"/>
      <w:r w:rsidRPr="00B97097">
        <w:t xml:space="preserve">LPA </w:t>
      </w:r>
      <w:r>
        <w:t>R</w:t>
      </w:r>
      <w:r w:rsidRPr="00B97097">
        <w:t>equirements</w:t>
      </w:r>
      <w:bookmarkEnd w:id="577"/>
      <w:bookmarkEnd w:id="578"/>
      <w:bookmarkEnd w:id="583"/>
      <w:bookmarkEnd w:id="584"/>
      <w:bookmarkEnd w:id="585"/>
      <w:bookmarkEnd w:id="586"/>
    </w:p>
    <w:tbl>
      <w:tblPr>
        <w:tblpPr w:leftFromText="180" w:rightFromText="180" w:vertAnchor="text" w:tblpY="1"/>
        <w:tblOverlap w:val="neve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73"/>
        <w:gridCol w:w="7494"/>
      </w:tblGrid>
      <w:tr w:rsidR="003C1AC8" w:rsidRPr="002A1089" w14:paraId="417583BE" w14:textId="77777777" w:rsidTr="0027738B">
        <w:trPr>
          <w:cantSplit/>
          <w:tblHeader/>
        </w:trPr>
        <w:tc>
          <w:tcPr>
            <w:tcW w:w="1573" w:type="dxa"/>
            <w:shd w:val="clear" w:color="auto" w:fill="DE002B"/>
          </w:tcPr>
          <w:p w14:paraId="31B4D4E9"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94" w:type="dxa"/>
            <w:shd w:val="clear" w:color="auto" w:fill="DE002B"/>
          </w:tcPr>
          <w:p w14:paraId="0158A9C4"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4418BEDB" w14:textId="77777777" w:rsidTr="0027738B">
        <w:trPr>
          <w:cantSplit/>
        </w:trPr>
        <w:tc>
          <w:tcPr>
            <w:tcW w:w="1573" w:type="dxa"/>
            <w:vAlign w:val="center"/>
          </w:tcPr>
          <w:p w14:paraId="544BEB10" w14:textId="77777777" w:rsidR="003C1AC8" w:rsidRPr="009F3483" w:rsidRDefault="003C1AC8" w:rsidP="0027738B">
            <w:pPr>
              <w:spacing w:before="40" w:after="40" w:line="276" w:lineRule="auto"/>
              <w:jc w:val="left"/>
              <w:rPr>
                <w:b/>
                <w:sz w:val="20"/>
              </w:rPr>
            </w:pPr>
            <w:r w:rsidRPr="009F3483">
              <w:rPr>
                <w:b/>
                <w:sz w:val="20"/>
              </w:rPr>
              <w:t>LPA1</w:t>
            </w:r>
          </w:p>
        </w:tc>
        <w:tc>
          <w:tcPr>
            <w:tcW w:w="7494" w:type="dxa"/>
            <w:vAlign w:val="center"/>
          </w:tcPr>
          <w:p w14:paraId="7F859E59" w14:textId="77777777" w:rsidR="003C1AC8" w:rsidRPr="009A1D84" w:rsidRDefault="003C1AC8" w:rsidP="0027738B">
            <w:pPr>
              <w:spacing w:before="40" w:after="40" w:line="276" w:lineRule="auto"/>
              <w:rPr>
                <w:sz w:val="20"/>
                <w:szCs w:val="22"/>
                <w:lang w:eastAsia="de-DE" w:bidi="ar-SA"/>
              </w:rPr>
            </w:pPr>
            <w:r w:rsidRPr="009A1D84">
              <w:rPr>
                <w:sz w:val="20"/>
                <w:szCs w:val="22"/>
                <w:lang w:eastAsia="de-DE" w:bidi="ar-SA"/>
              </w:rPr>
              <w:t xml:space="preserve">The LPA </w:t>
            </w:r>
            <w:r w:rsidRPr="008C7B34">
              <w:rPr>
                <w:sz w:val="20"/>
              </w:rPr>
              <w:t>SHALL</w:t>
            </w:r>
            <w:r w:rsidRPr="008C7B34">
              <w:rPr>
                <w:sz w:val="20"/>
                <w:szCs w:val="22"/>
                <w:lang w:eastAsia="de-DE" w:bidi="ar-SA"/>
              </w:rPr>
              <w:t xml:space="preserve"> be responsible</w:t>
            </w:r>
            <w:r>
              <w:rPr>
                <w:sz w:val="20"/>
                <w:szCs w:val="22"/>
                <w:lang w:eastAsia="de-DE" w:bidi="ar-SA"/>
              </w:rPr>
              <w:t xml:space="preserve"> for instructing the eUICC to perform </w:t>
            </w:r>
            <w:r w:rsidRPr="008C7B34">
              <w:rPr>
                <w:sz w:val="20"/>
                <w:szCs w:val="22"/>
                <w:lang w:eastAsia="de-DE" w:bidi="ar-SA"/>
              </w:rPr>
              <w:t xml:space="preserve">Local Profile Management </w:t>
            </w:r>
            <w:r>
              <w:rPr>
                <w:sz w:val="20"/>
                <w:szCs w:val="22"/>
                <w:lang w:eastAsia="de-DE" w:bidi="ar-SA"/>
              </w:rPr>
              <w:t>Operations as per End User request.</w:t>
            </w:r>
          </w:p>
        </w:tc>
      </w:tr>
      <w:tr w:rsidR="003C1AC8" w:rsidRPr="002A1089" w14:paraId="11A97C59" w14:textId="77777777" w:rsidTr="0027738B">
        <w:trPr>
          <w:cantSplit/>
        </w:trPr>
        <w:tc>
          <w:tcPr>
            <w:tcW w:w="1573" w:type="dxa"/>
            <w:vAlign w:val="center"/>
          </w:tcPr>
          <w:p w14:paraId="045EC196" w14:textId="77777777" w:rsidR="003C1AC8" w:rsidRPr="009F3483" w:rsidRDefault="003C1AC8" w:rsidP="0027738B">
            <w:pPr>
              <w:spacing w:before="40" w:after="40" w:line="276" w:lineRule="auto"/>
              <w:jc w:val="left"/>
              <w:rPr>
                <w:b/>
                <w:sz w:val="20"/>
              </w:rPr>
            </w:pPr>
            <w:r w:rsidRPr="009F3483">
              <w:rPr>
                <w:b/>
                <w:sz w:val="20"/>
              </w:rPr>
              <w:t>LPA2</w:t>
            </w:r>
          </w:p>
        </w:tc>
        <w:tc>
          <w:tcPr>
            <w:tcW w:w="7494" w:type="dxa"/>
            <w:vAlign w:val="center"/>
          </w:tcPr>
          <w:p w14:paraId="42354BCB" w14:textId="77777777" w:rsidR="003C1AC8" w:rsidRPr="009A1D84" w:rsidRDefault="003C1AC8" w:rsidP="0027738B">
            <w:pPr>
              <w:spacing w:before="40" w:after="40" w:line="276" w:lineRule="auto"/>
              <w:rPr>
                <w:sz w:val="20"/>
              </w:rPr>
            </w:pPr>
            <w:r>
              <w:rPr>
                <w:sz w:val="20"/>
                <w:szCs w:val="22"/>
                <w:lang w:eastAsia="de-DE" w:bidi="ar-SA"/>
              </w:rPr>
              <w:t xml:space="preserve">A </w:t>
            </w:r>
            <w:r w:rsidRPr="002A75AC">
              <w:rPr>
                <w:sz w:val="20"/>
                <w:szCs w:val="22"/>
                <w:lang w:eastAsia="de-DE" w:bidi="ar-SA"/>
              </w:rPr>
              <w:t xml:space="preserve">mechanism SHALL be implemented between </w:t>
            </w:r>
            <w:r>
              <w:rPr>
                <w:sz w:val="20"/>
                <w:szCs w:val="22"/>
                <w:lang w:eastAsia="de-DE" w:bidi="ar-SA"/>
              </w:rPr>
              <w:t>any</w:t>
            </w:r>
            <w:r w:rsidRPr="002A75AC">
              <w:rPr>
                <w:sz w:val="20"/>
                <w:szCs w:val="22"/>
                <w:lang w:eastAsia="de-DE" w:bidi="ar-SA"/>
              </w:rPr>
              <w:t xml:space="preserve"> L</w:t>
            </w:r>
            <w:r>
              <w:rPr>
                <w:sz w:val="20"/>
                <w:szCs w:val="22"/>
                <w:lang w:eastAsia="de-DE" w:bidi="ar-SA"/>
              </w:rPr>
              <w:t>PA</w:t>
            </w:r>
            <w:r w:rsidRPr="002A75AC">
              <w:rPr>
                <w:sz w:val="20"/>
                <w:szCs w:val="22"/>
                <w:lang w:eastAsia="de-DE" w:bidi="ar-SA"/>
              </w:rPr>
              <w:t xml:space="preserve"> </w:t>
            </w:r>
            <w:r>
              <w:rPr>
                <w:sz w:val="20"/>
                <w:szCs w:val="22"/>
                <w:lang w:eastAsia="de-DE" w:bidi="ar-SA"/>
              </w:rPr>
              <w:t xml:space="preserve">elements outside the </w:t>
            </w:r>
            <w:r w:rsidRPr="002A75AC">
              <w:rPr>
                <w:sz w:val="20"/>
                <w:szCs w:val="22"/>
                <w:lang w:eastAsia="de-DE" w:bidi="ar-SA"/>
              </w:rPr>
              <w:t>eUICC</w:t>
            </w:r>
            <w:r>
              <w:rPr>
                <w:sz w:val="20"/>
                <w:szCs w:val="22"/>
                <w:lang w:eastAsia="de-DE" w:bidi="ar-SA"/>
              </w:rPr>
              <w:t>, and the eUICC to ensure that the communication is not compromised wherever the LPA is located.</w:t>
            </w:r>
          </w:p>
        </w:tc>
      </w:tr>
      <w:tr w:rsidR="003C1AC8" w:rsidRPr="002A1089" w14:paraId="02E98C3B" w14:textId="77777777" w:rsidTr="0027738B">
        <w:trPr>
          <w:cantSplit/>
        </w:trPr>
        <w:tc>
          <w:tcPr>
            <w:tcW w:w="1573" w:type="dxa"/>
            <w:vAlign w:val="center"/>
          </w:tcPr>
          <w:p w14:paraId="2E140E64" w14:textId="77777777" w:rsidR="003C1AC8" w:rsidRPr="009F3483" w:rsidRDefault="003C1AC8" w:rsidP="0027738B">
            <w:pPr>
              <w:spacing w:before="40" w:after="40" w:line="276" w:lineRule="auto"/>
              <w:jc w:val="left"/>
              <w:rPr>
                <w:b/>
                <w:sz w:val="20"/>
              </w:rPr>
            </w:pPr>
            <w:r w:rsidRPr="009F3483">
              <w:rPr>
                <w:b/>
                <w:sz w:val="20"/>
              </w:rPr>
              <w:t>LPA3</w:t>
            </w:r>
          </w:p>
        </w:tc>
        <w:tc>
          <w:tcPr>
            <w:tcW w:w="7494" w:type="dxa"/>
            <w:vAlign w:val="center"/>
          </w:tcPr>
          <w:p w14:paraId="5278E4AC" w14:textId="77777777" w:rsidR="003C1AC8" w:rsidRPr="00196EAE" w:rsidRDefault="003C1AC8" w:rsidP="0027738B">
            <w:pPr>
              <w:spacing w:before="40" w:after="40" w:line="276" w:lineRule="auto"/>
              <w:rPr>
                <w:sz w:val="20"/>
                <w:szCs w:val="22"/>
                <w:lang w:eastAsia="de-DE" w:bidi="ar-SA"/>
              </w:rPr>
            </w:pPr>
            <w:r w:rsidRPr="00196EAE">
              <w:rPr>
                <w:sz w:val="20"/>
                <w:szCs w:val="22"/>
                <w:lang w:eastAsia="de-DE" w:bidi="ar-SA"/>
              </w:rPr>
              <w:t>A secure mechanism SHALL be implemented between the LUI and the associated display or input applications on the Device.</w:t>
            </w:r>
          </w:p>
        </w:tc>
      </w:tr>
      <w:tr w:rsidR="003C1AC8" w:rsidRPr="002A1089" w14:paraId="281E60E9" w14:textId="77777777" w:rsidTr="0027738B">
        <w:trPr>
          <w:cantSplit/>
        </w:trPr>
        <w:tc>
          <w:tcPr>
            <w:tcW w:w="1573" w:type="dxa"/>
            <w:vAlign w:val="center"/>
          </w:tcPr>
          <w:p w14:paraId="54B55C91" w14:textId="77777777" w:rsidR="003C1AC8" w:rsidRPr="009F3483" w:rsidRDefault="003C1AC8" w:rsidP="0027738B">
            <w:pPr>
              <w:spacing w:before="40" w:after="40" w:line="276" w:lineRule="auto"/>
              <w:jc w:val="left"/>
              <w:rPr>
                <w:b/>
                <w:sz w:val="20"/>
              </w:rPr>
            </w:pPr>
            <w:r w:rsidRPr="009F3483">
              <w:rPr>
                <w:b/>
                <w:sz w:val="20"/>
              </w:rPr>
              <w:t>LPA4</w:t>
            </w:r>
          </w:p>
        </w:tc>
        <w:tc>
          <w:tcPr>
            <w:tcW w:w="7494" w:type="dxa"/>
            <w:vAlign w:val="center"/>
          </w:tcPr>
          <w:p w14:paraId="4CAD1C2A" w14:textId="77777777" w:rsidR="003C1AC8" w:rsidRPr="00196EAE" w:rsidRDefault="003C1AC8" w:rsidP="0027738B">
            <w:pPr>
              <w:spacing w:before="40" w:after="40" w:line="276" w:lineRule="auto"/>
              <w:rPr>
                <w:sz w:val="20"/>
              </w:rPr>
            </w:pPr>
            <w:r w:rsidRPr="009A1D84">
              <w:rPr>
                <w:sz w:val="20"/>
              </w:rPr>
              <w:t xml:space="preserve">Access to the </w:t>
            </w:r>
            <w:r w:rsidRPr="00B97097">
              <w:rPr>
                <w:sz w:val="20"/>
              </w:rPr>
              <w:t xml:space="preserve">LUI </w:t>
            </w:r>
            <w:r w:rsidRPr="009A1D84">
              <w:rPr>
                <w:sz w:val="20"/>
              </w:rPr>
              <w:t>SHALL be</w:t>
            </w:r>
            <w:r>
              <w:rPr>
                <w:sz w:val="20"/>
              </w:rPr>
              <w:t xml:space="preserve"> </w:t>
            </w:r>
            <w:r w:rsidRPr="009A1D84">
              <w:rPr>
                <w:sz w:val="20"/>
              </w:rPr>
              <w:t>protected according to current best practices</w:t>
            </w:r>
            <w:r w:rsidRPr="00196EAE">
              <w:rPr>
                <w:sz w:val="20"/>
              </w:rPr>
              <w:t>. This SHALL be enforced by the Device OS.</w:t>
            </w:r>
          </w:p>
        </w:tc>
      </w:tr>
      <w:tr w:rsidR="003C1AC8" w:rsidRPr="002A1089" w14:paraId="09A173E0" w14:textId="77777777" w:rsidTr="0027738B">
        <w:trPr>
          <w:cantSplit/>
        </w:trPr>
        <w:tc>
          <w:tcPr>
            <w:tcW w:w="1573" w:type="dxa"/>
            <w:vAlign w:val="center"/>
          </w:tcPr>
          <w:p w14:paraId="30788278" w14:textId="77777777" w:rsidR="003C1AC8" w:rsidRPr="009F3483" w:rsidRDefault="003C1AC8" w:rsidP="0027738B">
            <w:pPr>
              <w:spacing w:before="40" w:after="40" w:line="276" w:lineRule="auto"/>
              <w:jc w:val="left"/>
              <w:rPr>
                <w:b/>
                <w:sz w:val="20"/>
              </w:rPr>
            </w:pPr>
            <w:r w:rsidRPr="009F3483">
              <w:rPr>
                <w:b/>
                <w:sz w:val="20"/>
              </w:rPr>
              <w:t>LPA5</w:t>
            </w:r>
          </w:p>
        </w:tc>
        <w:tc>
          <w:tcPr>
            <w:tcW w:w="7494" w:type="dxa"/>
            <w:vAlign w:val="center"/>
          </w:tcPr>
          <w:p w14:paraId="1A31F56F" w14:textId="77777777" w:rsidR="003C1AC8" w:rsidRPr="009A1D84" w:rsidRDefault="003C1AC8" w:rsidP="0027738B">
            <w:pPr>
              <w:spacing w:before="40" w:after="40" w:line="276" w:lineRule="auto"/>
              <w:rPr>
                <w:sz w:val="20"/>
              </w:rPr>
            </w:pPr>
            <w:r>
              <w:rPr>
                <w:sz w:val="20"/>
              </w:rPr>
              <w:t xml:space="preserve">All </w:t>
            </w:r>
            <w:r w:rsidRPr="009A1D84">
              <w:rPr>
                <w:sz w:val="20"/>
              </w:rPr>
              <w:t xml:space="preserve">Local Profile </w:t>
            </w:r>
            <w:r w:rsidRPr="00706B2F">
              <w:rPr>
                <w:sz w:val="20"/>
              </w:rPr>
              <w:t xml:space="preserve">Management </w:t>
            </w:r>
            <w:r>
              <w:rPr>
                <w:sz w:val="20"/>
              </w:rPr>
              <w:t>Operations</w:t>
            </w:r>
            <w:r w:rsidRPr="00706B2F">
              <w:rPr>
                <w:sz w:val="20"/>
              </w:rPr>
              <w:t xml:space="preserve"> SHALL require </w:t>
            </w:r>
            <w:r w:rsidRPr="00B97097">
              <w:rPr>
                <w:sz w:val="20"/>
              </w:rPr>
              <w:t>U</w:t>
            </w:r>
            <w:r w:rsidRPr="009A1D84">
              <w:rPr>
                <w:sz w:val="20"/>
              </w:rPr>
              <w:t xml:space="preserve">ser </w:t>
            </w:r>
            <w:r w:rsidRPr="00B97097">
              <w:rPr>
                <w:sz w:val="20"/>
              </w:rPr>
              <w:t>Intent</w:t>
            </w:r>
            <w:r w:rsidRPr="009A1D84">
              <w:rPr>
                <w:sz w:val="20"/>
              </w:rPr>
              <w:t>.</w:t>
            </w:r>
          </w:p>
        </w:tc>
      </w:tr>
      <w:tr w:rsidR="003C1AC8" w:rsidRPr="002A1089" w14:paraId="38C4A447" w14:textId="77777777" w:rsidTr="0027738B">
        <w:trPr>
          <w:cantSplit/>
        </w:trPr>
        <w:tc>
          <w:tcPr>
            <w:tcW w:w="1573" w:type="dxa"/>
            <w:vAlign w:val="center"/>
          </w:tcPr>
          <w:p w14:paraId="11E715F8" w14:textId="77777777" w:rsidR="003C1AC8" w:rsidRPr="009F3483" w:rsidDel="004C1BC3" w:rsidRDefault="003C1AC8" w:rsidP="0027738B">
            <w:pPr>
              <w:spacing w:before="40" w:after="40" w:line="276" w:lineRule="auto"/>
              <w:jc w:val="left"/>
              <w:rPr>
                <w:b/>
                <w:sz w:val="20"/>
              </w:rPr>
            </w:pPr>
            <w:r w:rsidRPr="009F3483">
              <w:rPr>
                <w:b/>
                <w:sz w:val="20"/>
              </w:rPr>
              <w:t>LPA6</w:t>
            </w:r>
          </w:p>
        </w:tc>
        <w:tc>
          <w:tcPr>
            <w:tcW w:w="7494" w:type="dxa"/>
            <w:vAlign w:val="center"/>
          </w:tcPr>
          <w:p w14:paraId="69428A68" w14:textId="77777777" w:rsidR="003C1AC8" w:rsidRDefault="003C1AC8" w:rsidP="0027738B">
            <w:pPr>
              <w:spacing w:before="40" w:after="40" w:line="276" w:lineRule="auto"/>
              <w:rPr>
                <w:sz w:val="20"/>
              </w:rPr>
            </w:pPr>
            <w:r>
              <w:rPr>
                <w:sz w:val="20"/>
              </w:rPr>
              <w:t>LUI access SHALL require User Intent.</w:t>
            </w:r>
          </w:p>
        </w:tc>
      </w:tr>
      <w:tr w:rsidR="003C1AC8" w:rsidRPr="002A1089" w14:paraId="330F4E58" w14:textId="77777777" w:rsidTr="0027738B">
        <w:trPr>
          <w:cantSplit/>
        </w:trPr>
        <w:tc>
          <w:tcPr>
            <w:tcW w:w="1573" w:type="dxa"/>
            <w:vAlign w:val="center"/>
          </w:tcPr>
          <w:p w14:paraId="6ADF123B" w14:textId="77777777" w:rsidR="003C1AC8" w:rsidRPr="009F3483" w:rsidRDefault="003C1AC8" w:rsidP="0027738B">
            <w:pPr>
              <w:spacing w:before="40" w:after="40" w:line="276" w:lineRule="auto"/>
              <w:jc w:val="left"/>
              <w:rPr>
                <w:b/>
                <w:sz w:val="20"/>
              </w:rPr>
            </w:pPr>
            <w:r w:rsidRPr="009F3483">
              <w:rPr>
                <w:b/>
                <w:sz w:val="20"/>
              </w:rPr>
              <w:t>LPA7</w:t>
            </w:r>
          </w:p>
        </w:tc>
        <w:tc>
          <w:tcPr>
            <w:tcW w:w="7494" w:type="dxa"/>
            <w:vAlign w:val="center"/>
          </w:tcPr>
          <w:p w14:paraId="0ACB447E" w14:textId="77777777" w:rsidR="003C1AC8" w:rsidRPr="009A1D84" w:rsidRDefault="003C1AC8" w:rsidP="0027738B">
            <w:pPr>
              <w:spacing w:before="40" w:after="40" w:line="276" w:lineRule="auto"/>
              <w:rPr>
                <w:sz w:val="20"/>
              </w:rPr>
            </w:pPr>
            <w:r w:rsidRPr="00B97097">
              <w:rPr>
                <w:sz w:val="20"/>
              </w:rPr>
              <w:t xml:space="preserve">The End User </w:t>
            </w:r>
            <w:r w:rsidRPr="009A1D84">
              <w:rPr>
                <w:sz w:val="20"/>
              </w:rPr>
              <w:t>SHALL be able to easily</w:t>
            </w:r>
            <w:r w:rsidRPr="00B97097">
              <w:rPr>
                <w:sz w:val="20"/>
              </w:rPr>
              <w:t xml:space="preserve"> access the</w:t>
            </w:r>
            <w:r w:rsidRPr="009A1D84">
              <w:rPr>
                <w:sz w:val="20"/>
              </w:rPr>
              <w:t xml:space="preserve"> list </w:t>
            </w:r>
            <w:r w:rsidRPr="00B97097">
              <w:rPr>
                <w:sz w:val="20"/>
              </w:rPr>
              <w:t xml:space="preserve">of </w:t>
            </w:r>
            <w:r w:rsidRPr="009A1D84">
              <w:rPr>
                <w:sz w:val="20"/>
              </w:rPr>
              <w:t>installed</w:t>
            </w:r>
            <w:r w:rsidRPr="00B97097">
              <w:rPr>
                <w:sz w:val="20"/>
              </w:rPr>
              <w:t xml:space="preserve"> </w:t>
            </w:r>
            <w:r w:rsidRPr="009A1D84">
              <w:rPr>
                <w:sz w:val="20"/>
              </w:rPr>
              <w:t xml:space="preserve">Profiles. </w:t>
            </w:r>
          </w:p>
        </w:tc>
      </w:tr>
      <w:tr w:rsidR="003C1AC8" w:rsidRPr="002A1089" w14:paraId="06B8F7B8" w14:textId="77777777" w:rsidTr="0027738B">
        <w:trPr>
          <w:cantSplit/>
        </w:trPr>
        <w:tc>
          <w:tcPr>
            <w:tcW w:w="1573" w:type="dxa"/>
            <w:vAlign w:val="center"/>
          </w:tcPr>
          <w:p w14:paraId="6D3D6520" w14:textId="77777777" w:rsidR="003C1AC8" w:rsidRPr="009F3483" w:rsidRDefault="003C1AC8" w:rsidP="0027738B">
            <w:pPr>
              <w:spacing w:before="40" w:after="40" w:line="276" w:lineRule="auto"/>
              <w:jc w:val="left"/>
              <w:rPr>
                <w:b/>
                <w:sz w:val="20"/>
              </w:rPr>
            </w:pPr>
            <w:r w:rsidRPr="009F3483">
              <w:rPr>
                <w:b/>
                <w:sz w:val="20"/>
              </w:rPr>
              <w:t>LPA8</w:t>
            </w:r>
          </w:p>
        </w:tc>
        <w:tc>
          <w:tcPr>
            <w:tcW w:w="7494" w:type="dxa"/>
            <w:vAlign w:val="center"/>
          </w:tcPr>
          <w:p w14:paraId="675D70B0" w14:textId="77777777" w:rsidR="003C1AC8" w:rsidRPr="009A1D84" w:rsidRDefault="003C1AC8" w:rsidP="0027738B">
            <w:pPr>
              <w:spacing w:before="40" w:after="40" w:line="276" w:lineRule="auto"/>
              <w:rPr>
                <w:sz w:val="20"/>
              </w:rPr>
            </w:pPr>
            <w:r>
              <w:rPr>
                <w:sz w:val="20"/>
              </w:rPr>
              <w:t xml:space="preserve">The LPA SHALL protect </w:t>
            </w:r>
            <w:r w:rsidRPr="00D14B67">
              <w:rPr>
                <w:sz w:val="20"/>
              </w:rPr>
              <w:t xml:space="preserve">Profile </w:t>
            </w:r>
            <w:r>
              <w:rPr>
                <w:sz w:val="20"/>
              </w:rPr>
              <w:t>Metadata</w:t>
            </w:r>
            <w:r w:rsidRPr="00B97097">
              <w:rPr>
                <w:sz w:val="20"/>
              </w:rPr>
              <w:t xml:space="preserve"> </w:t>
            </w:r>
            <w:r w:rsidRPr="009A1D84">
              <w:rPr>
                <w:sz w:val="20"/>
              </w:rPr>
              <w:t>from unauthorised access</w:t>
            </w:r>
            <w:r w:rsidRPr="00B97097">
              <w:rPr>
                <w:sz w:val="20"/>
              </w:rPr>
              <w:t xml:space="preserve">. </w:t>
            </w:r>
          </w:p>
        </w:tc>
      </w:tr>
      <w:tr w:rsidR="003C1AC8" w:rsidRPr="002A1089" w14:paraId="56E48A34" w14:textId="77777777" w:rsidTr="0027738B">
        <w:trPr>
          <w:cantSplit/>
        </w:trPr>
        <w:tc>
          <w:tcPr>
            <w:tcW w:w="1573" w:type="dxa"/>
            <w:vAlign w:val="center"/>
          </w:tcPr>
          <w:p w14:paraId="0103F0EA" w14:textId="77777777" w:rsidR="003C1AC8" w:rsidRPr="009F3483" w:rsidDel="00196EAE" w:rsidRDefault="003C1AC8" w:rsidP="0027738B">
            <w:pPr>
              <w:spacing w:before="40" w:after="40" w:line="276" w:lineRule="auto"/>
              <w:jc w:val="left"/>
              <w:rPr>
                <w:b/>
                <w:sz w:val="20"/>
              </w:rPr>
            </w:pPr>
            <w:bookmarkStart w:id="587" w:name="LPA9"/>
            <w:r w:rsidRPr="009F3483">
              <w:rPr>
                <w:b/>
                <w:sz w:val="20"/>
              </w:rPr>
              <w:t>LPA9</w:t>
            </w:r>
            <w:bookmarkEnd w:id="587"/>
          </w:p>
        </w:tc>
        <w:tc>
          <w:tcPr>
            <w:tcW w:w="7494" w:type="dxa"/>
            <w:vAlign w:val="center"/>
          </w:tcPr>
          <w:p w14:paraId="0F3DF4C9" w14:textId="77777777" w:rsidR="003C1AC8" w:rsidRPr="009A1D84" w:rsidDel="00706B2F" w:rsidRDefault="003C1AC8" w:rsidP="0027738B">
            <w:pPr>
              <w:spacing w:before="40" w:after="40" w:line="276" w:lineRule="auto"/>
              <w:rPr>
                <w:sz w:val="20"/>
              </w:rPr>
            </w:pPr>
            <w:r w:rsidRPr="00B97097">
              <w:rPr>
                <w:sz w:val="20"/>
              </w:rPr>
              <w:t>T</w:t>
            </w:r>
            <w:r>
              <w:rPr>
                <w:sz w:val="20"/>
              </w:rPr>
              <w:t>he Local Profile Management O</w:t>
            </w:r>
            <w:r w:rsidRPr="00B97097">
              <w:rPr>
                <w:sz w:val="20"/>
              </w:rPr>
              <w:t>peration, ‘</w:t>
            </w:r>
            <w:r>
              <w:rPr>
                <w:sz w:val="20"/>
              </w:rPr>
              <w:t>e</w:t>
            </w:r>
            <w:r w:rsidRPr="00B97097">
              <w:rPr>
                <w:sz w:val="20"/>
              </w:rPr>
              <w:t>nable’ SHALL be supported</w:t>
            </w:r>
            <w:r w:rsidRPr="00256FE3">
              <w:rPr>
                <w:color w:val="C0504D" w:themeColor="accent2"/>
                <w:sz w:val="20"/>
              </w:rPr>
              <w:t xml:space="preserve">. </w:t>
            </w:r>
            <w:r w:rsidRPr="00D07E73">
              <w:rPr>
                <w:sz w:val="20"/>
              </w:rPr>
              <w:t xml:space="preserve">This </w:t>
            </w:r>
            <w:r>
              <w:rPr>
                <w:sz w:val="20"/>
              </w:rPr>
              <w:t>operation</w:t>
            </w:r>
            <w:r w:rsidRPr="00D07E73">
              <w:rPr>
                <w:sz w:val="20"/>
              </w:rPr>
              <w:t xml:space="preserve"> SHALL allow the End User to select </w:t>
            </w:r>
            <w:r>
              <w:rPr>
                <w:sz w:val="20"/>
              </w:rPr>
              <w:t xml:space="preserve">the </w:t>
            </w:r>
            <w:r w:rsidRPr="00D07E73">
              <w:rPr>
                <w:sz w:val="20"/>
              </w:rPr>
              <w:t>Profile</w:t>
            </w:r>
            <w:r>
              <w:rPr>
                <w:sz w:val="20"/>
              </w:rPr>
              <w:t xml:space="preserve"> to be enabled.</w:t>
            </w:r>
            <w:r w:rsidRPr="00D07E73" w:rsidDel="00FD0670">
              <w:rPr>
                <w:sz w:val="20"/>
              </w:rPr>
              <w:t xml:space="preserve"> </w:t>
            </w:r>
          </w:p>
        </w:tc>
      </w:tr>
      <w:tr w:rsidR="003C1AC8" w:rsidRPr="002A1089" w14:paraId="26841790" w14:textId="77777777" w:rsidTr="0027738B">
        <w:trPr>
          <w:cantSplit/>
        </w:trPr>
        <w:tc>
          <w:tcPr>
            <w:tcW w:w="1573" w:type="dxa"/>
            <w:vAlign w:val="center"/>
          </w:tcPr>
          <w:p w14:paraId="1896C14D" w14:textId="77777777" w:rsidR="003C1AC8" w:rsidRPr="009F3483" w:rsidRDefault="003C1AC8" w:rsidP="0027738B">
            <w:pPr>
              <w:spacing w:before="40" w:after="40" w:line="276" w:lineRule="auto"/>
              <w:jc w:val="left"/>
              <w:rPr>
                <w:b/>
                <w:sz w:val="20"/>
              </w:rPr>
            </w:pPr>
            <w:bookmarkStart w:id="588" w:name="LPA10"/>
            <w:r w:rsidRPr="009F3483">
              <w:rPr>
                <w:b/>
                <w:sz w:val="20"/>
              </w:rPr>
              <w:t>LPA10</w:t>
            </w:r>
            <w:bookmarkEnd w:id="588"/>
          </w:p>
        </w:tc>
        <w:tc>
          <w:tcPr>
            <w:tcW w:w="7494" w:type="dxa"/>
            <w:vAlign w:val="center"/>
          </w:tcPr>
          <w:p w14:paraId="6A825F04" w14:textId="77777777" w:rsidR="003C1AC8" w:rsidRDefault="003C1AC8" w:rsidP="0027738B">
            <w:pPr>
              <w:spacing w:before="40" w:after="40" w:line="276" w:lineRule="auto"/>
              <w:rPr>
                <w:sz w:val="20"/>
              </w:rPr>
            </w:pPr>
            <w:r>
              <w:rPr>
                <w:sz w:val="20"/>
              </w:rPr>
              <w:t>The Local Profile Management O</w:t>
            </w:r>
            <w:r w:rsidRPr="00B36FA7">
              <w:rPr>
                <w:sz w:val="20"/>
              </w:rPr>
              <w:t>peration, ‘</w:t>
            </w:r>
            <w:r>
              <w:rPr>
                <w:sz w:val="20"/>
              </w:rPr>
              <w:t>dis</w:t>
            </w:r>
            <w:r w:rsidRPr="00B36FA7">
              <w:rPr>
                <w:sz w:val="20"/>
              </w:rPr>
              <w:t>able’ SHALL be supported.</w:t>
            </w:r>
          </w:p>
        </w:tc>
      </w:tr>
      <w:tr w:rsidR="003C1AC8" w:rsidRPr="002A1089" w14:paraId="6B57BD17" w14:textId="77777777" w:rsidTr="0027738B">
        <w:trPr>
          <w:cantSplit/>
        </w:trPr>
        <w:tc>
          <w:tcPr>
            <w:tcW w:w="1573" w:type="dxa"/>
            <w:vAlign w:val="center"/>
          </w:tcPr>
          <w:p w14:paraId="3488B380" w14:textId="77777777" w:rsidR="003C1AC8" w:rsidRPr="009F3483" w:rsidRDefault="003C1AC8" w:rsidP="0027738B">
            <w:pPr>
              <w:spacing w:before="40" w:after="40" w:line="276" w:lineRule="auto"/>
              <w:jc w:val="left"/>
              <w:rPr>
                <w:b/>
                <w:sz w:val="20"/>
              </w:rPr>
            </w:pPr>
            <w:bookmarkStart w:id="589" w:name="LPA11"/>
            <w:r w:rsidRPr="009F3483">
              <w:rPr>
                <w:b/>
                <w:sz w:val="20"/>
              </w:rPr>
              <w:t>LPA11</w:t>
            </w:r>
            <w:bookmarkEnd w:id="589"/>
          </w:p>
        </w:tc>
        <w:tc>
          <w:tcPr>
            <w:tcW w:w="7494" w:type="dxa"/>
            <w:vAlign w:val="center"/>
          </w:tcPr>
          <w:p w14:paraId="7B5AF436" w14:textId="77777777" w:rsidR="003C1AC8" w:rsidRPr="009A1D84" w:rsidRDefault="003C1AC8" w:rsidP="0027738B">
            <w:pPr>
              <w:spacing w:before="40" w:after="40" w:line="276" w:lineRule="auto"/>
              <w:rPr>
                <w:sz w:val="20"/>
              </w:rPr>
            </w:pPr>
            <w:r>
              <w:rPr>
                <w:sz w:val="20"/>
              </w:rPr>
              <w:t>The Local Profile Management O</w:t>
            </w:r>
            <w:r w:rsidRPr="00B36FA7">
              <w:rPr>
                <w:sz w:val="20"/>
              </w:rPr>
              <w:t>peration, ‘</w:t>
            </w:r>
            <w:r>
              <w:rPr>
                <w:sz w:val="20"/>
              </w:rPr>
              <w:t>delete</w:t>
            </w:r>
            <w:r w:rsidRPr="00B36FA7">
              <w:rPr>
                <w:sz w:val="20"/>
              </w:rPr>
              <w:t>’ SHALL be supported.</w:t>
            </w:r>
            <w:r>
              <w:rPr>
                <w:sz w:val="20"/>
              </w:rPr>
              <w:t xml:space="preserve"> This operation SHALL allow the End User to delete a Disabled Profile from the eUICC. The End User SHALL acknowledge the message of consequences for the deletion of the Profile. Strong Confirmation SHALL be enforced.</w:t>
            </w:r>
          </w:p>
        </w:tc>
      </w:tr>
      <w:tr w:rsidR="003C1AC8" w:rsidRPr="002A1089" w14:paraId="57CA2A05" w14:textId="77777777" w:rsidTr="0027738B">
        <w:trPr>
          <w:cantSplit/>
        </w:trPr>
        <w:tc>
          <w:tcPr>
            <w:tcW w:w="1573" w:type="dxa"/>
            <w:vAlign w:val="center"/>
          </w:tcPr>
          <w:p w14:paraId="1FFE16C4" w14:textId="77777777" w:rsidR="003C1AC8" w:rsidRPr="009F3483" w:rsidRDefault="003C1AC8" w:rsidP="0027738B">
            <w:pPr>
              <w:spacing w:before="40" w:after="40" w:line="276" w:lineRule="auto"/>
              <w:jc w:val="left"/>
              <w:rPr>
                <w:b/>
                <w:sz w:val="20"/>
              </w:rPr>
            </w:pPr>
            <w:r w:rsidRPr="009F3483">
              <w:rPr>
                <w:b/>
                <w:sz w:val="20"/>
              </w:rPr>
              <w:t>LPA12</w:t>
            </w:r>
          </w:p>
        </w:tc>
        <w:tc>
          <w:tcPr>
            <w:tcW w:w="7494" w:type="dxa"/>
            <w:vAlign w:val="center"/>
          </w:tcPr>
          <w:p w14:paraId="71BC16F8" w14:textId="77777777" w:rsidR="003C1AC8" w:rsidRPr="00B36FA7" w:rsidRDefault="003C1AC8" w:rsidP="0027738B">
            <w:pPr>
              <w:spacing w:before="40" w:after="40" w:line="276" w:lineRule="auto"/>
              <w:rPr>
                <w:sz w:val="20"/>
              </w:rPr>
            </w:pPr>
            <w:r w:rsidRPr="00B36FA7">
              <w:rPr>
                <w:sz w:val="20"/>
              </w:rPr>
              <w:t xml:space="preserve">The Local Profile Management </w:t>
            </w:r>
            <w:r>
              <w:rPr>
                <w:sz w:val="20"/>
              </w:rPr>
              <w:t>Operation ‘query’ SHALL be supported. This operation SHALL allow the End User to view the list of installed Operational Profiles on the eUICC and relevant associated information through their Profile Metadata.</w:t>
            </w:r>
          </w:p>
        </w:tc>
      </w:tr>
      <w:tr w:rsidR="003C1AC8" w:rsidRPr="002A1089" w14:paraId="6BA76D88" w14:textId="77777777" w:rsidTr="0027738B">
        <w:trPr>
          <w:cantSplit/>
        </w:trPr>
        <w:tc>
          <w:tcPr>
            <w:tcW w:w="1573" w:type="dxa"/>
            <w:vAlign w:val="center"/>
          </w:tcPr>
          <w:p w14:paraId="01BADA76" w14:textId="77777777" w:rsidR="003C1AC8" w:rsidRPr="009F3483" w:rsidRDefault="003C1AC8" w:rsidP="0027738B">
            <w:pPr>
              <w:spacing w:before="40" w:after="40" w:line="276" w:lineRule="auto"/>
              <w:jc w:val="left"/>
              <w:rPr>
                <w:b/>
                <w:sz w:val="20"/>
              </w:rPr>
            </w:pPr>
            <w:r w:rsidRPr="009F3483">
              <w:rPr>
                <w:b/>
                <w:sz w:val="20"/>
              </w:rPr>
              <w:t>LPA13</w:t>
            </w:r>
          </w:p>
        </w:tc>
        <w:tc>
          <w:tcPr>
            <w:tcW w:w="7494" w:type="dxa"/>
            <w:vAlign w:val="center"/>
          </w:tcPr>
          <w:p w14:paraId="785B8FC5" w14:textId="77777777" w:rsidR="003C1AC8" w:rsidRPr="00B36FA7" w:rsidRDefault="003C1AC8" w:rsidP="0027738B">
            <w:pPr>
              <w:spacing w:before="40" w:after="40" w:line="276" w:lineRule="auto"/>
              <w:rPr>
                <w:sz w:val="20"/>
              </w:rPr>
            </w:pPr>
            <w:r>
              <w:rPr>
                <w:sz w:val="20"/>
              </w:rPr>
              <w:t>The Local Profile Management O</w:t>
            </w:r>
            <w:r w:rsidRPr="00B36FA7">
              <w:rPr>
                <w:sz w:val="20"/>
              </w:rPr>
              <w:t>peration, ‘</w:t>
            </w:r>
            <w:r>
              <w:rPr>
                <w:sz w:val="20"/>
              </w:rPr>
              <w:t>edit default SM-DP+ address’</w:t>
            </w:r>
            <w:r w:rsidRPr="00B36FA7">
              <w:rPr>
                <w:sz w:val="20"/>
              </w:rPr>
              <w:t xml:space="preserve"> </w:t>
            </w:r>
            <w:r>
              <w:rPr>
                <w:sz w:val="20"/>
              </w:rPr>
              <w:t>SHOULD</w:t>
            </w:r>
            <w:r w:rsidRPr="00B36FA7">
              <w:rPr>
                <w:sz w:val="20"/>
              </w:rPr>
              <w:t xml:space="preserve"> be supported.</w:t>
            </w:r>
            <w:r>
              <w:rPr>
                <w:sz w:val="20"/>
              </w:rPr>
              <w:t xml:space="preserve"> When supported, this operation SHALL allow the End User to edit the default SM-DP+ address. Simple confirmation SHALL be enforced.</w:t>
            </w:r>
            <w:r>
              <w:rPr>
                <w:rFonts w:cs="Arial"/>
                <w:sz w:val="20"/>
                <w:lang w:val="en-US"/>
              </w:rPr>
              <w:t xml:space="preserve"> If the LPA does not support ‘edit default SM-DP+ address’, alternative Device-specific method(s) to edit the default SM-DP+ address SHALL be provided to the End User.</w:t>
            </w:r>
          </w:p>
        </w:tc>
      </w:tr>
      <w:tr w:rsidR="003C1AC8" w:rsidRPr="002A1089" w14:paraId="5CE85D56" w14:textId="77777777" w:rsidTr="0027738B">
        <w:trPr>
          <w:cantSplit/>
        </w:trPr>
        <w:tc>
          <w:tcPr>
            <w:tcW w:w="1573" w:type="dxa"/>
            <w:vAlign w:val="center"/>
          </w:tcPr>
          <w:p w14:paraId="1121D9A5" w14:textId="77777777" w:rsidR="003C1AC8" w:rsidRPr="009F3483" w:rsidRDefault="003C1AC8" w:rsidP="0027738B">
            <w:pPr>
              <w:spacing w:before="40" w:after="40" w:line="276" w:lineRule="auto"/>
              <w:jc w:val="left"/>
              <w:rPr>
                <w:b/>
                <w:sz w:val="20"/>
              </w:rPr>
            </w:pPr>
            <w:r w:rsidRPr="009F3483">
              <w:rPr>
                <w:b/>
                <w:sz w:val="20"/>
              </w:rPr>
              <w:t>LPA14</w:t>
            </w:r>
          </w:p>
        </w:tc>
        <w:tc>
          <w:tcPr>
            <w:tcW w:w="7494" w:type="dxa"/>
            <w:vAlign w:val="center"/>
          </w:tcPr>
          <w:p w14:paraId="5AA73D52" w14:textId="5885C390" w:rsidR="003C1AC8" w:rsidRPr="00B36FA7" w:rsidRDefault="003C1AC8" w:rsidP="0027738B">
            <w:pPr>
              <w:spacing w:before="40" w:after="40" w:line="276" w:lineRule="auto"/>
              <w:rPr>
                <w:sz w:val="20"/>
              </w:rPr>
            </w:pPr>
            <w:r>
              <w:rPr>
                <w:bCs/>
                <w:sz w:val="20"/>
                <w:lang w:eastAsia="de-DE" w:bidi="ar-SA"/>
              </w:rPr>
              <w:t>The Local Profile Management Operation ‘eUICC Memory Reset’ SHALL be supported</w:t>
            </w:r>
            <w:r w:rsidRPr="00726976">
              <w:rPr>
                <w:bCs/>
                <w:sz w:val="20"/>
                <w:lang w:eastAsia="de-DE" w:bidi="ar-SA"/>
              </w:rPr>
              <w:t xml:space="preserve">. This </w:t>
            </w:r>
            <w:r>
              <w:rPr>
                <w:bCs/>
                <w:sz w:val="20"/>
                <w:lang w:eastAsia="de-DE" w:bidi="ar-SA"/>
              </w:rPr>
              <w:t>operation</w:t>
            </w:r>
            <w:r w:rsidRPr="00726976">
              <w:rPr>
                <w:bCs/>
                <w:sz w:val="20"/>
                <w:lang w:eastAsia="de-DE" w:bidi="ar-SA"/>
              </w:rPr>
              <w:t xml:space="preserve"> SHALL execute the eUICC </w:t>
            </w:r>
            <w:r>
              <w:rPr>
                <w:bCs/>
                <w:sz w:val="20"/>
                <w:lang w:eastAsia="de-DE" w:bidi="ar-SA"/>
              </w:rPr>
              <w:t xml:space="preserve">Memory </w:t>
            </w:r>
            <w:r w:rsidRPr="00726976">
              <w:rPr>
                <w:bCs/>
                <w:sz w:val="20"/>
                <w:lang w:eastAsia="de-DE" w:bidi="ar-SA"/>
              </w:rPr>
              <w:t>Reset as described in Section</w:t>
            </w:r>
            <w:r>
              <w:rPr>
                <w:bCs/>
                <w:sz w:val="20"/>
                <w:lang w:eastAsia="de-DE" w:bidi="ar-SA"/>
              </w:rPr>
              <w:t xml:space="preserve"> </w:t>
            </w:r>
            <w:r>
              <w:rPr>
                <w:bCs/>
                <w:sz w:val="20"/>
                <w:lang w:eastAsia="de-DE" w:bidi="ar-SA"/>
              </w:rPr>
              <w:fldChar w:fldCharType="begin"/>
            </w:r>
            <w:r>
              <w:rPr>
                <w:bCs/>
                <w:sz w:val="20"/>
                <w:lang w:eastAsia="de-DE" w:bidi="ar-SA"/>
              </w:rPr>
              <w:instrText xml:space="preserve"> REF _Ref434575908 \r \h  \* MERGEFORMAT </w:instrText>
            </w:r>
            <w:r>
              <w:rPr>
                <w:bCs/>
                <w:sz w:val="20"/>
                <w:lang w:eastAsia="de-DE" w:bidi="ar-SA"/>
              </w:rPr>
            </w:r>
            <w:r>
              <w:rPr>
                <w:bCs/>
                <w:sz w:val="20"/>
                <w:lang w:eastAsia="de-DE" w:bidi="ar-SA"/>
              </w:rPr>
              <w:fldChar w:fldCharType="separate"/>
            </w:r>
            <w:r w:rsidR="00E46B0B">
              <w:rPr>
                <w:bCs/>
                <w:sz w:val="20"/>
                <w:lang w:eastAsia="de-DE" w:bidi="ar-SA"/>
              </w:rPr>
              <w:t>4.6.2</w:t>
            </w:r>
            <w:r>
              <w:rPr>
                <w:bCs/>
                <w:sz w:val="20"/>
                <w:lang w:eastAsia="de-DE" w:bidi="ar-SA"/>
              </w:rPr>
              <w:fldChar w:fldCharType="end"/>
            </w:r>
            <w:r>
              <w:rPr>
                <w:bCs/>
                <w:sz w:val="20"/>
                <w:lang w:eastAsia="de-DE" w:bidi="ar-SA"/>
              </w:rPr>
              <w:t xml:space="preserve">. </w:t>
            </w:r>
            <w:r w:rsidRPr="00726976">
              <w:rPr>
                <w:sz w:val="20"/>
              </w:rPr>
              <w:t xml:space="preserve">The End User SHALL acknowledge the message of consequences of </w:t>
            </w:r>
            <w:r w:rsidRPr="00726976">
              <w:rPr>
                <w:bCs/>
                <w:sz w:val="20"/>
                <w:lang w:eastAsia="de-DE" w:bidi="ar-SA"/>
              </w:rPr>
              <w:t xml:space="preserve">‘eUICC </w:t>
            </w:r>
            <w:r>
              <w:rPr>
                <w:bCs/>
                <w:sz w:val="20"/>
                <w:lang w:eastAsia="de-DE" w:bidi="ar-SA"/>
              </w:rPr>
              <w:t xml:space="preserve">Memory </w:t>
            </w:r>
            <w:r w:rsidRPr="00726976">
              <w:rPr>
                <w:sz w:val="20"/>
              </w:rPr>
              <w:t>Reset</w:t>
            </w:r>
            <w:r w:rsidRPr="00726976">
              <w:rPr>
                <w:bCs/>
                <w:sz w:val="20"/>
                <w:lang w:eastAsia="de-DE" w:bidi="ar-SA"/>
              </w:rPr>
              <w:t>’</w:t>
            </w:r>
            <w:r>
              <w:rPr>
                <w:sz w:val="20"/>
              </w:rPr>
              <w:t xml:space="preserve">. </w:t>
            </w:r>
            <w:r>
              <w:rPr>
                <w:bCs/>
                <w:sz w:val="20"/>
                <w:lang w:eastAsia="de-DE" w:bidi="ar-SA"/>
              </w:rPr>
              <w:t>Strong Confirmation SHALL be enforced.</w:t>
            </w:r>
          </w:p>
        </w:tc>
      </w:tr>
      <w:tr w:rsidR="003C1AC8" w:rsidRPr="002A1089" w14:paraId="36C15FF6" w14:textId="77777777" w:rsidTr="0027738B">
        <w:trPr>
          <w:cantSplit/>
        </w:trPr>
        <w:tc>
          <w:tcPr>
            <w:tcW w:w="1573" w:type="dxa"/>
            <w:vAlign w:val="center"/>
          </w:tcPr>
          <w:p w14:paraId="59519152" w14:textId="77777777" w:rsidR="003C1AC8" w:rsidRPr="009F3483" w:rsidRDefault="003C1AC8" w:rsidP="0027738B">
            <w:pPr>
              <w:spacing w:before="40" w:after="40" w:line="276" w:lineRule="auto"/>
              <w:jc w:val="left"/>
              <w:rPr>
                <w:b/>
                <w:sz w:val="20"/>
              </w:rPr>
            </w:pPr>
            <w:r w:rsidRPr="009F3483">
              <w:rPr>
                <w:b/>
                <w:sz w:val="20"/>
              </w:rPr>
              <w:t>LPA15</w:t>
            </w:r>
          </w:p>
        </w:tc>
        <w:tc>
          <w:tcPr>
            <w:tcW w:w="7494" w:type="dxa"/>
          </w:tcPr>
          <w:p w14:paraId="2940D1E7" w14:textId="2CE985FA" w:rsidR="003C1AC8" w:rsidRDefault="003C1AC8" w:rsidP="0027738B">
            <w:pPr>
              <w:spacing w:before="40" w:after="40" w:line="276" w:lineRule="auto"/>
              <w:rPr>
                <w:bCs/>
                <w:sz w:val="20"/>
                <w:lang w:eastAsia="de-DE" w:bidi="ar-SA"/>
              </w:rPr>
            </w:pPr>
            <w:r>
              <w:rPr>
                <w:bCs/>
                <w:sz w:val="20"/>
                <w:lang w:eastAsia="de-DE" w:bidi="ar-SA"/>
              </w:rPr>
              <w:t xml:space="preserve">The Local Profile Management Operation ‘eUICC Test Memory Reset’ </w:t>
            </w:r>
            <w:r w:rsidRPr="00726976">
              <w:rPr>
                <w:bCs/>
                <w:sz w:val="20"/>
                <w:lang w:eastAsia="de-DE" w:bidi="ar-SA"/>
              </w:rPr>
              <w:t xml:space="preserve">SHALL execute the eUICC </w:t>
            </w:r>
            <w:r>
              <w:rPr>
                <w:bCs/>
                <w:sz w:val="20"/>
                <w:lang w:eastAsia="de-DE" w:bidi="ar-SA"/>
              </w:rPr>
              <w:t xml:space="preserve">Test Memory </w:t>
            </w:r>
            <w:r w:rsidRPr="00726976">
              <w:rPr>
                <w:bCs/>
                <w:sz w:val="20"/>
                <w:lang w:eastAsia="de-DE" w:bidi="ar-SA"/>
              </w:rPr>
              <w:t>Reset as described in Section</w:t>
            </w:r>
            <w:r>
              <w:rPr>
                <w:bCs/>
                <w:sz w:val="20"/>
                <w:lang w:eastAsia="de-DE" w:bidi="ar-SA"/>
              </w:rPr>
              <w:t xml:space="preserve"> </w:t>
            </w:r>
            <w:r>
              <w:rPr>
                <w:bCs/>
                <w:sz w:val="20"/>
                <w:lang w:eastAsia="de-DE" w:bidi="ar-SA"/>
              </w:rPr>
              <w:fldChar w:fldCharType="begin"/>
            </w:r>
            <w:r>
              <w:rPr>
                <w:bCs/>
                <w:sz w:val="20"/>
                <w:lang w:eastAsia="de-DE" w:bidi="ar-SA"/>
              </w:rPr>
              <w:instrText xml:space="preserve"> REF SECT463 \h </w:instrText>
            </w:r>
            <w:r w:rsidR="0027738B">
              <w:rPr>
                <w:bCs/>
                <w:sz w:val="20"/>
                <w:lang w:eastAsia="de-DE" w:bidi="ar-SA"/>
              </w:rPr>
              <w:instrText xml:space="preserve"> \* MERGEFORMAT </w:instrText>
            </w:r>
            <w:r>
              <w:rPr>
                <w:bCs/>
                <w:sz w:val="20"/>
                <w:lang w:eastAsia="de-DE" w:bidi="ar-SA"/>
              </w:rPr>
            </w:r>
            <w:r>
              <w:rPr>
                <w:bCs/>
                <w:sz w:val="20"/>
                <w:lang w:eastAsia="de-DE" w:bidi="ar-SA"/>
              </w:rPr>
              <w:fldChar w:fldCharType="end"/>
            </w:r>
            <w:r>
              <w:rPr>
                <w:bCs/>
                <w:sz w:val="20"/>
                <w:lang w:eastAsia="de-DE" w:bidi="ar-SA"/>
              </w:rPr>
              <w:fldChar w:fldCharType="begin"/>
            </w:r>
            <w:r>
              <w:rPr>
                <w:bCs/>
                <w:sz w:val="20"/>
                <w:lang w:eastAsia="de-DE" w:bidi="ar-SA"/>
              </w:rPr>
              <w:instrText xml:space="preserve"> REF SECT463 \r \h </w:instrText>
            </w:r>
            <w:r w:rsidR="0027738B">
              <w:rPr>
                <w:bCs/>
                <w:sz w:val="20"/>
                <w:lang w:eastAsia="de-DE" w:bidi="ar-SA"/>
              </w:rPr>
              <w:instrText xml:space="preserve"> \* MERGEFORMAT </w:instrText>
            </w:r>
            <w:r>
              <w:rPr>
                <w:bCs/>
                <w:sz w:val="20"/>
                <w:lang w:eastAsia="de-DE" w:bidi="ar-SA"/>
              </w:rPr>
            </w:r>
            <w:r>
              <w:rPr>
                <w:bCs/>
                <w:sz w:val="20"/>
                <w:lang w:eastAsia="de-DE" w:bidi="ar-SA"/>
              </w:rPr>
              <w:fldChar w:fldCharType="separate"/>
            </w:r>
            <w:r w:rsidR="00E46B0B">
              <w:rPr>
                <w:bCs/>
                <w:sz w:val="20"/>
                <w:lang w:eastAsia="de-DE" w:bidi="ar-SA"/>
              </w:rPr>
              <w:t>4.6.3</w:t>
            </w:r>
            <w:r>
              <w:rPr>
                <w:bCs/>
                <w:sz w:val="20"/>
                <w:lang w:eastAsia="de-DE" w:bidi="ar-SA"/>
              </w:rPr>
              <w:fldChar w:fldCharType="end"/>
            </w:r>
            <w:r>
              <w:rPr>
                <w:sz w:val="20"/>
              </w:rPr>
              <w:t xml:space="preserve">. Simple </w:t>
            </w:r>
            <w:r>
              <w:rPr>
                <w:bCs/>
                <w:sz w:val="20"/>
                <w:lang w:eastAsia="de-DE" w:bidi="ar-SA"/>
              </w:rPr>
              <w:t>Confirmation SHALL be enforced.</w:t>
            </w:r>
          </w:p>
        </w:tc>
      </w:tr>
      <w:tr w:rsidR="003C1AC8" w:rsidRPr="002A1089" w14:paraId="4F7DB669" w14:textId="77777777" w:rsidTr="0027738B">
        <w:trPr>
          <w:cantSplit/>
        </w:trPr>
        <w:tc>
          <w:tcPr>
            <w:tcW w:w="1573" w:type="dxa"/>
            <w:vAlign w:val="center"/>
          </w:tcPr>
          <w:p w14:paraId="338B406D" w14:textId="77777777" w:rsidR="003C1AC8" w:rsidRPr="009F3483" w:rsidRDefault="003C1AC8" w:rsidP="0027738B">
            <w:pPr>
              <w:spacing w:before="40" w:after="40" w:line="276" w:lineRule="auto"/>
              <w:jc w:val="left"/>
              <w:rPr>
                <w:b/>
                <w:sz w:val="20"/>
              </w:rPr>
            </w:pPr>
            <w:r w:rsidRPr="009F3483">
              <w:rPr>
                <w:b/>
                <w:sz w:val="20"/>
              </w:rPr>
              <w:t>LPA16</w:t>
            </w:r>
          </w:p>
        </w:tc>
        <w:tc>
          <w:tcPr>
            <w:tcW w:w="7494" w:type="dxa"/>
            <w:vAlign w:val="center"/>
          </w:tcPr>
          <w:p w14:paraId="00336A32" w14:textId="77777777" w:rsidR="003C1AC8" w:rsidRDefault="003C1AC8" w:rsidP="0027738B">
            <w:pPr>
              <w:spacing w:before="40" w:after="40" w:line="276" w:lineRule="auto"/>
              <w:rPr>
                <w:bCs/>
                <w:sz w:val="20"/>
                <w:lang w:eastAsia="de-DE" w:bidi="ar-SA"/>
              </w:rPr>
            </w:pPr>
            <w:r>
              <w:rPr>
                <w:sz w:val="20"/>
              </w:rPr>
              <w:t>The Local Profile Management Operation ‘set/edit nickname’ SHOULD be supported. This operation SHALL allow the End User to add or modify a nickname for the selected Profile. The operation SHALL NOT modify the Service Provider name. If the LPA does not support ‘set/edit nickname’, alternative vendor-specific methods to distinguish Profiles on the LUI SHOULD be provided by the LPA.</w:t>
            </w:r>
          </w:p>
        </w:tc>
      </w:tr>
      <w:tr w:rsidR="003C1AC8" w:rsidRPr="002A1089" w14:paraId="20B2327C" w14:textId="77777777" w:rsidTr="0027738B">
        <w:trPr>
          <w:cantSplit/>
        </w:trPr>
        <w:tc>
          <w:tcPr>
            <w:tcW w:w="1573" w:type="dxa"/>
            <w:vAlign w:val="center"/>
          </w:tcPr>
          <w:p w14:paraId="24CBC778" w14:textId="77777777" w:rsidR="003C1AC8" w:rsidRPr="009F3483" w:rsidDel="000939D2" w:rsidRDefault="003C1AC8" w:rsidP="0027738B">
            <w:pPr>
              <w:spacing w:before="40" w:after="40" w:line="276" w:lineRule="auto"/>
              <w:jc w:val="left"/>
              <w:rPr>
                <w:b/>
                <w:sz w:val="20"/>
              </w:rPr>
            </w:pPr>
            <w:bookmarkStart w:id="590" w:name="LPA17"/>
            <w:r w:rsidRPr="009F3483">
              <w:rPr>
                <w:b/>
                <w:sz w:val="20"/>
              </w:rPr>
              <w:t>LPA17</w:t>
            </w:r>
            <w:bookmarkEnd w:id="590"/>
          </w:p>
        </w:tc>
        <w:tc>
          <w:tcPr>
            <w:tcW w:w="7494" w:type="dxa"/>
            <w:vAlign w:val="center"/>
          </w:tcPr>
          <w:p w14:paraId="38B008FB" w14:textId="77777777" w:rsidR="003C1AC8" w:rsidRDefault="003C1AC8" w:rsidP="0027738B">
            <w:pPr>
              <w:spacing w:before="40" w:after="40" w:line="276" w:lineRule="auto"/>
              <w:rPr>
                <w:sz w:val="20"/>
              </w:rPr>
            </w:pPr>
            <w:r>
              <w:rPr>
                <w:sz w:val="20"/>
              </w:rPr>
              <w:t>The Local Profile Management Operation ‘add Profile’ SHALL be supported. This operation SHALL allow the LPA to download and install a new Profile to the eUICC.</w:t>
            </w:r>
          </w:p>
          <w:p w14:paraId="54555C79" w14:textId="77777777" w:rsidR="003C1AC8" w:rsidRDefault="003C1AC8" w:rsidP="0027738B">
            <w:pPr>
              <w:spacing w:before="40" w:after="40" w:line="276" w:lineRule="auto"/>
              <w:rPr>
                <w:sz w:val="20"/>
              </w:rPr>
            </w:pPr>
            <w:r>
              <w:rPr>
                <w:sz w:val="20"/>
              </w:rPr>
              <w:t>At least three mechanisms SHALL be supported by the LPA depending on the type of Device where technically capable:</w:t>
            </w:r>
          </w:p>
          <w:p w14:paraId="69C97F3F" w14:textId="77777777" w:rsidR="003C1AC8" w:rsidRDefault="003C1AC8" w:rsidP="0027738B">
            <w:pPr>
              <w:pStyle w:val="TableBulletText"/>
              <w:jc w:val="both"/>
            </w:pPr>
            <w:r w:rsidRPr="000C27E0">
              <w:t xml:space="preserve">Profile download </w:t>
            </w:r>
            <w:r>
              <w:t>from</w:t>
            </w:r>
            <w:r w:rsidRPr="000C27E0">
              <w:t xml:space="preserve"> default SM-DP+</w:t>
            </w:r>
          </w:p>
          <w:p w14:paraId="7223864D" w14:textId="77777777" w:rsidR="003C1AC8" w:rsidRPr="00B051FF" w:rsidRDefault="003C1AC8" w:rsidP="0027738B">
            <w:pPr>
              <w:pStyle w:val="TableBulletText"/>
              <w:jc w:val="both"/>
            </w:pPr>
            <w:r w:rsidRPr="000C27E0">
              <w:t>Profile download via</w:t>
            </w:r>
            <w:r w:rsidRPr="00B051FF">
              <w:t xml:space="preserve"> SM-DS service</w:t>
            </w:r>
            <w:r>
              <w:t xml:space="preserve"> discovery</w:t>
            </w:r>
          </w:p>
          <w:p w14:paraId="57E41FD2" w14:textId="77777777" w:rsidR="003C1AC8" w:rsidRDefault="003C1AC8" w:rsidP="0027738B">
            <w:pPr>
              <w:pStyle w:val="TableBulletText"/>
              <w:jc w:val="both"/>
            </w:pPr>
            <w:r>
              <w:t>Profile download with Activation Code</w:t>
            </w:r>
          </w:p>
          <w:p w14:paraId="65A5B233" w14:textId="77777777" w:rsidR="003C1AC8" w:rsidRDefault="003C1AC8" w:rsidP="0027738B">
            <w:pPr>
              <w:spacing w:before="40" w:after="40" w:line="276" w:lineRule="auto"/>
              <w:rPr>
                <w:sz w:val="20"/>
              </w:rPr>
            </w:pPr>
            <w:r>
              <w:rPr>
                <w:sz w:val="20"/>
              </w:rPr>
              <w:t>Simple Confirmation SHALL be enforced.</w:t>
            </w:r>
          </w:p>
        </w:tc>
      </w:tr>
      <w:tr w:rsidR="003C1AC8" w:rsidRPr="002A1089" w14:paraId="13E9C0D0" w14:textId="77777777" w:rsidTr="0027738B">
        <w:trPr>
          <w:cantSplit/>
        </w:trPr>
        <w:tc>
          <w:tcPr>
            <w:tcW w:w="1573" w:type="dxa"/>
            <w:vAlign w:val="center"/>
          </w:tcPr>
          <w:p w14:paraId="6F477E5C" w14:textId="77777777" w:rsidR="003C1AC8" w:rsidRPr="009F3483" w:rsidRDefault="003C1AC8" w:rsidP="0027738B">
            <w:pPr>
              <w:spacing w:before="40" w:after="40" w:line="276" w:lineRule="auto"/>
              <w:jc w:val="left"/>
              <w:rPr>
                <w:b/>
                <w:sz w:val="20"/>
              </w:rPr>
            </w:pPr>
            <w:r w:rsidRPr="009F3483">
              <w:rPr>
                <w:b/>
                <w:sz w:val="20"/>
              </w:rPr>
              <w:t>LPA1</w:t>
            </w:r>
            <w:r>
              <w:rPr>
                <w:b/>
                <w:sz w:val="20"/>
              </w:rPr>
              <w:t>8</w:t>
            </w:r>
          </w:p>
        </w:tc>
        <w:tc>
          <w:tcPr>
            <w:tcW w:w="7494" w:type="dxa"/>
            <w:vAlign w:val="center"/>
          </w:tcPr>
          <w:p w14:paraId="24C77BEC" w14:textId="5B8B0BA2" w:rsidR="003C1AC8" w:rsidRPr="009E07FE" w:rsidRDefault="003C1AC8" w:rsidP="0027738B">
            <w:pPr>
              <w:spacing w:before="40" w:after="40" w:line="276" w:lineRule="auto"/>
              <w:rPr>
                <w:sz w:val="20"/>
              </w:rPr>
            </w:pPr>
            <w:r>
              <w:rPr>
                <w:sz w:val="20"/>
              </w:rPr>
              <w:t>[Void]</w:t>
            </w:r>
          </w:p>
        </w:tc>
      </w:tr>
      <w:tr w:rsidR="003C1AC8" w:rsidRPr="002A1089" w14:paraId="66CCAE46" w14:textId="77777777" w:rsidTr="0027738B">
        <w:trPr>
          <w:cantSplit/>
        </w:trPr>
        <w:tc>
          <w:tcPr>
            <w:tcW w:w="1573" w:type="dxa"/>
            <w:vAlign w:val="center"/>
          </w:tcPr>
          <w:p w14:paraId="0996A842" w14:textId="77777777" w:rsidR="003C1AC8" w:rsidRPr="009F3483" w:rsidRDefault="003C1AC8" w:rsidP="0027738B">
            <w:pPr>
              <w:spacing w:before="40" w:after="40" w:line="276" w:lineRule="auto"/>
              <w:jc w:val="left"/>
              <w:rPr>
                <w:b/>
                <w:sz w:val="20"/>
              </w:rPr>
            </w:pPr>
            <w:r w:rsidRPr="009F3483">
              <w:rPr>
                <w:b/>
                <w:sz w:val="20"/>
              </w:rPr>
              <w:t>LPA</w:t>
            </w:r>
            <w:r>
              <w:rPr>
                <w:b/>
                <w:sz w:val="20"/>
              </w:rPr>
              <w:t>19</w:t>
            </w:r>
          </w:p>
        </w:tc>
        <w:tc>
          <w:tcPr>
            <w:tcW w:w="7494" w:type="dxa"/>
            <w:vAlign w:val="center"/>
          </w:tcPr>
          <w:p w14:paraId="73C1A465" w14:textId="77777777" w:rsidR="003C1AC8" w:rsidRPr="009E07FE" w:rsidRDefault="003C1AC8" w:rsidP="0027738B">
            <w:pPr>
              <w:spacing w:before="40" w:after="40" w:line="276" w:lineRule="auto"/>
              <w:rPr>
                <w:sz w:val="20"/>
              </w:rPr>
            </w:pPr>
            <w:r>
              <w:rPr>
                <w:bCs/>
                <w:sz w:val="20"/>
                <w:lang w:eastAsia="de-DE" w:bidi="ar-SA"/>
              </w:rPr>
              <w:t>[Void]</w:t>
            </w:r>
          </w:p>
        </w:tc>
      </w:tr>
      <w:tr w:rsidR="003C1AC8" w:rsidRPr="002A1089" w14:paraId="4686AEC1" w14:textId="77777777" w:rsidTr="0027738B">
        <w:trPr>
          <w:cantSplit/>
        </w:trPr>
        <w:tc>
          <w:tcPr>
            <w:tcW w:w="1573" w:type="dxa"/>
            <w:vAlign w:val="center"/>
          </w:tcPr>
          <w:p w14:paraId="5546AFBC" w14:textId="77777777" w:rsidR="003C1AC8" w:rsidRPr="009F3483" w:rsidRDefault="003C1AC8" w:rsidP="0027738B">
            <w:pPr>
              <w:spacing w:before="40" w:after="40" w:line="276" w:lineRule="auto"/>
              <w:jc w:val="left"/>
              <w:rPr>
                <w:b/>
                <w:sz w:val="20"/>
              </w:rPr>
            </w:pPr>
            <w:r w:rsidRPr="009F3483">
              <w:rPr>
                <w:b/>
                <w:sz w:val="20"/>
              </w:rPr>
              <w:t>LPA</w:t>
            </w:r>
            <w:r>
              <w:rPr>
                <w:b/>
                <w:sz w:val="20"/>
              </w:rPr>
              <w:t>20</w:t>
            </w:r>
          </w:p>
        </w:tc>
        <w:tc>
          <w:tcPr>
            <w:tcW w:w="7494" w:type="dxa"/>
            <w:vAlign w:val="center"/>
          </w:tcPr>
          <w:p w14:paraId="13D0A640" w14:textId="77777777" w:rsidR="003C1AC8" w:rsidRPr="009E07FE" w:rsidRDefault="003C1AC8" w:rsidP="0027738B">
            <w:pPr>
              <w:spacing w:before="40" w:after="40" w:line="276" w:lineRule="auto"/>
              <w:rPr>
                <w:sz w:val="20"/>
              </w:rPr>
            </w:pPr>
            <w:r>
              <w:rPr>
                <w:bCs/>
                <w:sz w:val="20"/>
                <w:lang w:eastAsia="de-DE" w:bidi="ar-SA"/>
              </w:rPr>
              <w:t>The LPA</w:t>
            </w:r>
            <w:r w:rsidRPr="00BF0307">
              <w:rPr>
                <w:bCs/>
                <w:sz w:val="20"/>
                <w:lang w:eastAsia="de-DE" w:bidi="ar-SA"/>
              </w:rPr>
              <w:t xml:space="preserve"> provider SHALL </w:t>
            </w:r>
            <w:r>
              <w:rPr>
                <w:bCs/>
                <w:sz w:val="20"/>
                <w:lang w:eastAsia="de-DE" w:bidi="ar-SA"/>
              </w:rPr>
              <w:t>enforce</w:t>
            </w:r>
            <w:r w:rsidRPr="00BF0307">
              <w:rPr>
                <w:bCs/>
                <w:sz w:val="20"/>
                <w:lang w:eastAsia="de-DE" w:bidi="ar-SA"/>
              </w:rPr>
              <w:t xml:space="preserve"> a se</w:t>
            </w:r>
            <w:r>
              <w:rPr>
                <w:bCs/>
                <w:sz w:val="20"/>
                <w:lang w:eastAsia="de-DE" w:bidi="ar-SA"/>
              </w:rPr>
              <w:t xml:space="preserve">cure and non-interceptable Simple Confirmation </w:t>
            </w:r>
            <w:r w:rsidRPr="00BF0307">
              <w:rPr>
                <w:bCs/>
                <w:sz w:val="20"/>
                <w:lang w:eastAsia="de-DE" w:bidi="ar-SA"/>
              </w:rPr>
              <w:t>located on the Device</w:t>
            </w:r>
            <w:r>
              <w:rPr>
                <w:bCs/>
                <w:sz w:val="20"/>
                <w:lang w:eastAsia="de-DE" w:bidi="ar-SA"/>
              </w:rPr>
              <w:t xml:space="preserve"> as described in this document. </w:t>
            </w:r>
          </w:p>
        </w:tc>
      </w:tr>
      <w:tr w:rsidR="003C1AC8" w:rsidRPr="002A1089" w14:paraId="4111A2D9" w14:textId="77777777" w:rsidTr="0027738B">
        <w:trPr>
          <w:cantSplit/>
        </w:trPr>
        <w:tc>
          <w:tcPr>
            <w:tcW w:w="1573" w:type="dxa"/>
            <w:vAlign w:val="center"/>
          </w:tcPr>
          <w:p w14:paraId="37EB0339" w14:textId="77777777" w:rsidR="003C1AC8" w:rsidRPr="009F3483" w:rsidRDefault="003C1AC8" w:rsidP="0027738B">
            <w:pPr>
              <w:spacing w:before="40" w:after="40" w:line="276" w:lineRule="auto"/>
              <w:jc w:val="left"/>
              <w:rPr>
                <w:b/>
                <w:sz w:val="20"/>
              </w:rPr>
            </w:pPr>
            <w:bookmarkStart w:id="591" w:name="LPA19"/>
            <w:r w:rsidRPr="009F3483">
              <w:rPr>
                <w:b/>
                <w:sz w:val="20"/>
              </w:rPr>
              <w:t>LPA2</w:t>
            </w:r>
            <w:r>
              <w:rPr>
                <w:b/>
                <w:sz w:val="20"/>
              </w:rPr>
              <w:t>1</w:t>
            </w:r>
            <w:bookmarkEnd w:id="591"/>
          </w:p>
        </w:tc>
        <w:tc>
          <w:tcPr>
            <w:tcW w:w="7494" w:type="dxa"/>
            <w:vAlign w:val="center"/>
          </w:tcPr>
          <w:p w14:paraId="4DE764C4" w14:textId="77777777" w:rsidR="003C1AC8" w:rsidRPr="009E07FE" w:rsidRDefault="003C1AC8" w:rsidP="0027738B">
            <w:pPr>
              <w:spacing w:before="40" w:after="40" w:line="276" w:lineRule="auto"/>
              <w:rPr>
                <w:sz w:val="20"/>
              </w:rPr>
            </w:pPr>
            <w:r>
              <w:rPr>
                <w:bCs/>
                <w:sz w:val="20"/>
                <w:lang w:eastAsia="de-DE" w:bidi="ar-SA"/>
              </w:rPr>
              <w:t xml:space="preserve">[Void] </w:t>
            </w:r>
          </w:p>
        </w:tc>
      </w:tr>
      <w:tr w:rsidR="003C1AC8" w:rsidRPr="002A1089" w14:paraId="5585BFD2" w14:textId="77777777" w:rsidTr="0027738B">
        <w:trPr>
          <w:cantSplit/>
        </w:trPr>
        <w:tc>
          <w:tcPr>
            <w:tcW w:w="1573" w:type="dxa"/>
            <w:vAlign w:val="center"/>
          </w:tcPr>
          <w:p w14:paraId="5CA12B08" w14:textId="77777777" w:rsidR="003C1AC8" w:rsidRPr="009F3483" w:rsidRDefault="003C1AC8" w:rsidP="0027738B">
            <w:pPr>
              <w:spacing w:before="40" w:after="40" w:line="276" w:lineRule="auto"/>
              <w:jc w:val="left"/>
              <w:rPr>
                <w:b/>
                <w:sz w:val="20"/>
              </w:rPr>
            </w:pPr>
            <w:r w:rsidRPr="009F3483">
              <w:rPr>
                <w:b/>
                <w:sz w:val="20"/>
              </w:rPr>
              <w:t>LPA2</w:t>
            </w:r>
            <w:r>
              <w:rPr>
                <w:b/>
                <w:sz w:val="20"/>
              </w:rPr>
              <w:t>2</w:t>
            </w:r>
          </w:p>
        </w:tc>
        <w:tc>
          <w:tcPr>
            <w:tcW w:w="7494" w:type="dxa"/>
            <w:vAlign w:val="center"/>
          </w:tcPr>
          <w:p w14:paraId="2DFCC7B2" w14:textId="77777777" w:rsidR="003C1AC8" w:rsidRPr="006E4741" w:rsidRDefault="003C1AC8" w:rsidP="0027738B">
            <w:pPr>
              <w:spacing w:before="40" w:after="40" w:line="276" w:lineRule="auto"/>
              <w:rPr>
                <w:sz w:val="20"/>
              </w:rPr>
            </w:pPr>
            <w:r>
              <w:rPr>
                <w:bCs/>
                <w:sz w:val="20"/>
                <w:lang w:eastAsia="de-DE" w:bidi="ar-SA"/>
              </w:rPr>
              <w:t>[Void]</w:t>
            </w:r>
          </w:p>
        </w:tc>
      </w:tr>
      <w:tr w:rsidR="003C1AC8" w:rsidRPr="002A1089" w14:paraId="3C702B44" w14:textId="77777777" w:rsidTr="0027738B">
        <w:trPr>
          <w:cantSplit/>
        </w:trPr>
        <w:tc>
          <w:tcPr>
            <w:tcW w:w="1573" w:type="dxa"/>
            <w:vAlign w:val="center"/>
          </w:tcPr>
          <w:p w14:paraId="071CB20F" w14:textId="77777777" w:rsidR="003C1AC8" w:rsidRPr="009F3483" w:rsidRDefault="003C1AC8" w:rsidP="0027738B">
            <w:pPr>
              <w:spacing w:before="40" w:after="40" w:line="276" w:lineRule="auto"/>
              <w:jc w:val="left"/>
              <w:rPr>
                <w:b/>
                <w:sz w:val="20"/>
              </w:rPr>
            </w:pPr>
            <w:bookmarkStart w:id="592" w:name="LPA20"/>
            <w:bookmarkStart w:id="593" w:name="LPA21"/>
            <w:r w:rsidRPr="009F3483">
              <w:rPr>
                <w:b/>
                <w:sz w:val="20"/>
              </w:rPr>
              <w:t>LPA2</w:t>
            </w:r>
            <w:r>
              <w:rPr>
                <w:b/>
                <w:sz w:val="20"/>
              </w:rPr>
              <w:t>3</w:t>
            </w:r>
            <w:bookmarkEnd w:id="592"/>
            <w:bookmarkEnd w:id="593"/>
          </w:p>
        </w:tc>
        <w:tc>
          <w:tcPr>
            <w:tcW w:w="7494" w:type="dxa"/>
            <w:vAlign w:val="center"/>
          </w:tcPr>
          <w:p w14:paraId="72E7A9F6" w14:textId="77777777" w:rsidR="003C1AC8" w:rsidRPr="006E4741" w:rsidRDefault="003C1AC8" w:rsidP="0027738B">
            <w:pPr>
              <w:spacing w:before="40" w:after="40" w:line="276" w:lineRule="auto"/>
              <w:rPr>
                <w:sz w:val="20"/>
              </w:rPr>
            </w:pPr>
            <w:r>
              <w:rPr>
                <w:bCs/>
                <w:sz w:val="20"/>
                <w:lang w:eastAsia="de-DE" w:bidi="ar-SA"/>
              </w:rPr>
              <w:t>[Void]</w:t>
            </w:r>
          </w:p>
        </w:tc>
      </w:tr>
      <w:tr w:rsidR="003C1AC8" w:rsidRPr="002A1089" w14:paraId="6D012964" w14:textId="77777777" w:rsidTr="0027738B">
        <w:trPr>
          <w:cantSplit/>
        </w:trPr>
        <w:tc>
          <w:tcPr>
            <w:tcW w:w="1573" w:type="dxa"/>
            <w:vAlign w:val="center"/>
          </w:tcPr>
          <w:p w14:paraId="3638B4EF" w14:textId="77777777" w:rsidR="003C1AC8" w:rsidRPr="009F3483" w:rsidRDefault="003C1AC8" w:rsidP="0027738B">
            <w:pPr>
              <w:spacing w:before="40" w:after="40" w:line="276" w:lineRule="auto"/>
              <w:jc w:val="left"/>
              <w:rPr>
                <w:b/>
                <w:sz w:val="20"/>
              </w:rPr>
            </w:pPr>
            <w:r w:rsidRPr="009F3483">
              <w:rPr>
                <w:b/>
                <w:sz w:val="20"/>
              </w:rPr>
              <w:t>LPA2</w:t>
            </w:r>
            <w:r>
              <w:rPr>
                <w:b/>
                <w:sz w:val="20"/>
              </w:rPr>
              <w:t>4</w:t>
            </w:r>
          </w:p>
        </w:tc>
        <w:tc>
          <w:tcPr>
            <w:tcW w:w="7494" w:type="dxa"/>
            <w:vAlign w:val="center"/>
          </w:tcPr>
          <w:p w14:paraId="3881F783" w14:textId="77777777" w:rsidR="003C1AC8" w:rsidRPr="006E4741" w:rsidRDefault="003C1AC8" w:rsidP="0027738B">
            <w:pPr>
              <w:spacing w:before="40" w:after="40" w:line="276" w:lineRule="auto"/>
              <w:rPr>
                <w:bCs/>
                <w:sz w:val="20"/>
                <w:lang w:eastAsia="de-DE" w:bidi="ar-SA"/>
              </w:rPr>
            </w:pPr>
            <w:r>
              <w:rPr>
                <w:sz w:val="20"/>
              </w:rPr>
              <w:t>[Void]</w:t>
            </w:r>
          </w:p>
        </w:tc>
      </w:tr>
      <w:tr w:rsidR="003C1AC8" w:rsidRPr="002A1089" w14:paraId="3084B878" w14:textId="77777777" w:rsidTr="0027738B">
        <w:trPr>
          <w:cantSplit/>
        </w:trPr>
        <w:tc>
          <w:tcPr>
            <w:tcW w:w="1573" w:type="dxa"/>
            <w:vAlign w:val="center"/>
          </w:tcPr>
          <w:p w14:paraId="609DC222" w14:textId="77777777" w:rsidR="003C1AC8" w:rsidRPr="009F3483" w:rsidRDefault="003C1AC8" w:rsidP="0027738B">
            <w:pPr>
              <w:spacing w:before="40" w:after="40" w:line="276" w:lineRule="auto"/>
              <w:jc w:val="left"/>
              <w:rPr>
                <w:b/>
                <w:sz w:val="20"/>
              </w:rPr>
            </w:pPr>
            <w:r w:rsidRPr="009F3483">
              <w:rPr>
                <w:b/>
                <w:sz w:val="20"/>
              </w:rPr>
              <w:t>LPA2</w:t>
            </w:r>
            <w:r>
              <w:rPr>
                <w:b/>
                <w:sz w:val="20"/>
              </w:rPr>
              <w:t>5</w:t>
            </w:r>
          </w:p>
        </w:tc>
        <w:tc>
          <w:tcPr>
            <w:tcW w:w="7494" w:type="dxa"/>
            <w:vAlign w:val="center"/>
          </w:tcPr>
          <w:p w14:paraId="1F2D8645" w14:textId="77777777" w:rsidR="003C1AC8" w:rsidRPr="006E4741" w:rsidRDefault="003C1AC8" w:rsidP="0027738B">
            <w:pPr>
              <w:spacing w:before="40" w:after="40" w:line="276" w:lineRule="auto"/>
              <w:rPr>
                <w:bCs/>
                <w:sz w:val="20"/>
                <w:lang w:eastAsia="de-DE" w:bidi="ar-SA"/>
              </w:rPr>
            </w:pPr>
            <w:r>
              <w:rPr>
                <w:sz w:val="20"/>
              </w:rPr>
              <w:t>[Void]</w:t>
            </w:r>
          </w:p>
        </w:tc>
      </w:tr>
      <w:tr w:rsidR="003C1AC8" w:rsidRPr="002A1089" w14:paraId="14361E1D" w14:textId="77777777" w:rsidTr="0027738B">
        <w:trPr>
          <w:cantSplit/>
        </w:trPr>
        <w:tc>
          <w:tcPr>
            <w:tcW w:w="1573" w:type="dxa"/>
            <w:vAlign w:val="center"/>
          </w:tcPr>
          <w:p w14:paraId="6EA59E4B" w14:textId="77777777" w:rsidR="003C1AC8" w:rsidRPr="009F3483" w:rsidRDefault="003C1AC8" w:rsidP="0027738B">
            <w:pPr>
              <w:spacing w:before="40" w:after="40" w:line="276" w:lineRule="auto"/>
              <w:jc w:val="left"/>
              <w:rPr>
                <w:b/>
                <w:sz w:val="20"/>
              </w:rPr>
            </w:pPr>
            <w:bookmarkStart w:id="594" w:name="LPA24"/>
            <w:r w:rsidRPr="009F3483">
              <w:rPr>
                <w:b/>
                <w:sz w:val="20"/>
              </w:rPr>
              <w:t>LPA2</w:t>
            </w:r>
            <w:r>
              <w:rPr>
                <w:b/>
                <w:sz w:val="20"/>
              </w:rPr>
              <w:t>6</w:t>
            </w:r>
            <w:bookmarkEnd w:id="594"/>
          </w:p>
        </w:tc>
        <w:tc>
          <w:tcPr>
            <w:tcW w:w="7494" w:type="dxa"/>
            <w:vAlign w:val="center"/>
          </w:tcPr>
          <w:p w14:paraId="62B6A71E" w14:textId="77777777" w:rsidR="003C1AC8" w:rsidRPr="006E4741" w:rsidRDefault="003C1AC8" w:rsidP="0027738B">
            <w:pPr>
              <w:spacing w:before="40" w:after="40" w:line="276" w:lineRule="auto"/>
              <w:rPr>
                <w:bCs/>
                <w:sz w:val="20"/>
                <w:lang w:eastAsia="de-DE" w:bidi="ar-SA"/>
              </w:rPr>
            </w:pPr>
            <w:r>
              <w:rPr>
                <w:sz w:val="20"/>
              </w:rPr>
              <w:t>[Void]</w:t>
            </w:r>
          </w:p>
        </w:tc>
      </w:tr>
      <w:tr w:rsidR="003C1AC8" w:rsidRPr="002A1089" w14:paraId="67DC3DBD" w14:textId="77777777" w:rsidTr="0027738B">
        <w:trPr>
          <w:cantSplit/>
        </w:trPr>
        <w:tc>
          <w:tcPr>
            <w:tcW w:w="1573" w:type="dxa"/>
            <w:vAlign w:val="center"/>
          </w:tcPr>
          <w:p w14:paraId="7B2E0DCE" w14:textId="77777777" w:rsidR="003C1AC8" w:rsidRPr="009F3483" w:rsidRDefault="003C1AC8" w:rsidP="0027738B">
            <w:pPr>
              <w:spacing w:before="40" w:after="40" w:line="276" w:lineRule="auto"/>
              <w:jc w:val="left"/>
              <w:rPr>
                <w:b/>
                <w:sz w:val="20"/>
              </w:rPr>
            </w:pPr>
            <w:r w:rsidRPr="009F3483">
              <w:rPr>
                <w:b/>
                <w:sz w:val="20"/>
              </w:rPr>
              <w:t>LPA2</w:t>
            </w:r>
            <w:r>
              <w:rPr>
                <w:b/>
                <w:sz w:val="20"/>
              </w:rPr>
              <w:t>7</w:t>
            </w:r>
          </w:p>
        </w:tc>
        <w:tc>
          <w:tcPr>
            <w:tcW w:w="7494" w:type="dxa"/>
            <w:vAlign w:val="center"/>
          </w:tcPr>
          <w:p w14:paraId="30D49EC8" w14:textId="77777777" w:rsidR="003C1AC8" w:rsidRPr="009E07FE" w:rsidRDefault="003C1AC8" w:rsidP="0027738B">
            <w:pPr>
              <w:spacing w:before="40" w:after="40" w:line="276" w:lineRule="auto"/>
              <w:rPr>
                <w:sz w:val="20"/>
              </w:rPr>
            </w:pPr>
            <w:r>
              <w:rPr>
                <w:bCs/>
                <w:sz w:val="20"/>
                <w:lang w:eastAsia="de-DE" w:bidi="ar-SA"/>
              </w:rPr>
              <w:t>When enforced, any Confirmation Request SHALL allow the End User to cancel the Local Profile Management Operation.</w:t>
            </w:r>
          </w:p>
        </w:tc>
      </w:tr>
      <w:tr w:rsidR="003C1AC8" w:rsidRPr="002A1089" w14:paraId="55287C46" w14:textId="77777777" w:rsidTr="0027738B">
        <w:trPr>
          <w:cantSplit/>
        </w:trPr>
        <w:tc>
          <w:tcPr>
            <w:tcW w:w="1573" w:type="dxa"/>
            <w:vAlign w:val="center"/>
          </w:tcPr>
          <w:p w14:paraId="073968C2" w14:textId="77777777" w:rsidR="003C1AC8" w:rsidRPr="009F3483" w:rsidRDefault="003C1AC8" w:rsidP="0027738B">
            <w:pPr>
              <w:spacing w:before="40" w:after="40" w:line="276" w:lineRule="auto"/>
              <w:jc w:val="left"/>
              <w:rPr>
                <w:b/>
                <w:sz w:val="20"/>
              </w:rPr>
            </w:pPr>
            <w:r w:rsidRPr="009F3483">
              <w:rPr>
                <w:b/>
                <w:sz w:val="20"/>
              </w:rPr>
              <w:t>LPA2</w:t>
            </w:r>
            <w:r>
              <w:rPr>
                <w:b/>
                <w:sz w:val="20"/>
              </w:rPr>
              <w:t>8</w:t>
            </w:r>
          </w:p>
        </w:tc>
        <w:tc>
          <w:tcPr>
            <w:tcW w:w="7494" w:type="dxa"/>
            <w:vAlign w:val="center"/>
          </w:tcPr>
          <w:p w14:paraId="40749FEF" w14:textId="77777777" w:rsidR="003C1AC8" w:rsidRDefault="003C1AC8" w:rsidP="0027738B">
            <w:pPr>
              <w:spacing w:before="40" w:after="40" w:line="276" w:lineRule="auto"/>
              <w:rPr>
                <w:bCs/>
                <w:sz w:val="20"/>
                <w:lang w:eastAsia="de-DE" w:bidi="ar-SA"/>
              </w:rPr>
            </w:pPr>
            <w:r w:rsidRPr="002473AE">
              <w:rPr>
                <w:sz w:val="20"/>
              </w:rPr>
              <w:t xml:space="preserve">It SHALL be possible to expose the </w:t>
            </w:r>
            <w:r w:rsidRPr="00230CED">
              <w:rPr>
                <w:sz w:val="20"/>
              </w:rPr>
              <w:t xml:space="preserve">LUI of a </w:t>
            </w:r>
            <w:r>
              <w:rPr>
                <w:sz w:val="20"/>
              </w:rPr>
              <w:t>Companion</w:t>
            </w:r>
            <w:r w:rsidRPr="00230CED">
              <w:rPr>
                <w:sz w:val="20"/>
              </w:rPr>
              <w:t xml:space="preserve"> Device allowing </w:t>
            </w:r>
            <w:r>
              <w:rPr>
                <w:sz w:val="20"/>
              </w:rPr>
              <w:t>input from an End User interface on the Primary Device</w:t>
            </w:r>
            <w:r w:rsidRPr="002473AE">
              <w:rPr>
                <w:sz w:val="20"/>
              </w:rPr>
              <w:t>.</w:t>
            </w:r>
          </w:p>
        </w:tc>
      </w:tr>
      <w:tr w:rsidR="003C1AC8" w:rsidRPr="002A1089" w14:paraId="0805FBC9" w14:textId="77777777" w:rsidTr="0027738B">
        <w:trPr>
          <w:cantSplit/>
        </w:trPr>
        <w:tc>
          <w:tcPr>
            <w:tcW w:w="1573" w:type="dxa"/>
            <w:vAlign w:val="center"/>
          </w:tcPr>
          <w:p w14:paraId="0D346B37" w14:textId="77777777" w:rsidR="003C1AC8" w:rsidRPr="009F3483" w:rsidRDefault="003C1AC8" w:rsidP="0027738B">
            <w:pPr>
              <w:spacing w:before="40" w:after="40" w:line="276" w:lineRule="auto"/>
              <w:jc w:val="left"/>
              <w:rPr>
                <w:b/>
                <w:sz w:val="20"/>
              </w:rPr>
            </w:pPr>
            <w:r w:rsidRPr="009F3483">
              <w:rPr>
                <w:b/>
                <w:sz w:val="20"/>
              </w:rPr>
              <w:t>LPA</w:t>
            </w:r>
            <w:r>
              <w:rPr>
                <w:b/>
                <w:sz w:val="20"/>
              </w:rPr>
              <w:t>29</w:t>
            </w:r>
          </w:p>
        </w:tc>
        <w:tc>
          <w:tcPr>
            <w:tcW w:w="7494" w:type="dxa"/>
            <w:vAlign w:val="center"/>
          </w:tcPr>
          <w:p w14:paraId="2F01D208" w14:textId="77777777" w:rsidR="003C1AC8" w:rsidRDefault="003C1AC8" w:rsidP="0027738B">
            <w:pPr>
              <w:spacing w:before="40" w:after="40" w:line="276" w:lineRule="auto"/>
              <w:rPr>
                <w:sz w:val="20"/>
              </w:rPr>
            </w:pPr>
            <w:r>
              <w:rPr>
                <w:sz w:val="20"/>
              </w:rPr>
              <w:t xml:space="preserve">When a Companion Device LUI allows input from a Primary Device, the Companion Device LUI SHALL be able to restrict the actions that can be applied. For example: </w:t>
            </w:r>
          </w:p>
          <w:p w14:paraId="73E34775" w14:textId="77777777" w:rsidR="003C1AC8" w:rsidRPr="003C0A74" w:rsidRDefault="003C1AC8" w:rsidP="0027738B">
            <w:pPr>
              <w:pStyle w:val="TableBulletText"/>
              <w:jc w:val="both"/>
            </w:pPr>
            <w:r w:rsidRPr="003C0A74">
              <w:t xml:space="preserve">not offer the eUICC Memory Reset; </w:t>
            </w:r>
          </w:p>
          <w:p w14:paraId="71394970" w14:textId="77777777" w:rsidR="003C1AC8" w:rsidRPr="003C0A74" w:rsidRDefault="003C1AC8" w:rsidP="0027738B">
            <w:pPr>
              <w:pStyle w:val="TableBulletText"/>
              <w:jc w:val="both"/>
            </w:pPr>
            <w:r w:rsidRPr="003C0A74">
              <w:t>only ‘enable’ and ‘disable’ operation are exposed.</w:t>
            </w:r>
          </w:p>
          <w:p w14:paraId="3DC34A4B" w14:textId="77777777" w:rsidR="003C1AC8" w:rsidRPr="00B4597C" w:rsidRDefault="003C1AC8" w:rsidP="0027738B">
            <w:pPr>
              <w:pStyle w:val="TableBulletText"/>
              <w:jc w:val="both"/>
              <w:rPr>
                <w:bCs/>
              </w:rPr>
            </w:pPr>
            <w:r w:rsidRPr="003C0A74">
              <w:t>Profile enabling is exposed only if no Profile is already enabled on the Companion Device.</w:t>
            </w:r>
          </w:p>
        </w:tc>
      </w:tr>
      <w:tr w:rsidR="003C1AC8" w:rsidRPr="002A1089" w14:paraId="74C19054" w14:textId="77777777" w:rsidTr="0027738B">
        <w:trPr>
          <w:cantSplit/>
        </w:trPr>
        <w:tc>
          <w:tcPr>
            <w:tcW w:w="1573" w:type="dxa"/>
            <w:vAlign w:val="center"/>
          </w:tcPr>
          <w:p w14:paraId="68990E02" w14:textId="77777777" w:rsidR="003C1AC8" w:rsidRPr="009F3483" w:rsidRDefault="003C1AC8" w:rsidP="0027738B">
            <w:pPr>
              <w:spacing w:before="40" w:after="40" w:line="276" w:lineRule="auto"/>
              <w:jc w:val="left"/>
              <w:rPr>
                <w:b/>
                <w:sz w:val="20"/>
              </w:rPr>
            </w:pPr>
            <w:r w:rsidRPr="009F3483">
              <w:rPr>
                <w:b/>
                <w:sz w:val="20"/>
              </w:rPr>
              <w:t>LPA3</w:t>
            </w:r>
            <w:r>
              <w:rPr>
                <w:b/>
                <w:sz w:val="20"/>
              </w:rPr>
              <w:t>0</w:t>
            </w:r>
          </w:p>
        </w:tc>
        <w:tc>
          <w:tcPr>
            <w:tcW w:w="7494" w:type="dxa"/>
            <w:vAlign w:val="center"/>
          </w:tcPr>
          <w:p w14:paraId="52BB4136" w14:textId="77777777" w:rsidR="003C1AC8" w:rsidRDefault="003C1AC8" w:rsidP="0027738B">
            <w:pPr>
              <w:spacing w:before="40" w:after="40" w:line="276" w:lineRule="auto"/>
              <w:rPr>
                <w:bCs/>
                <w:sz w:val="20"/>
                <w:lang w:eastAsia="de-DE" w:bidi="ar-SA"/>
              </w:rPr>
            </w:pPr>
            <w:r>
              <w:rPr>
                <w:sz w:val="20"/>
              </w:rPr>
              <w:t>T</w:t>
            </w:r>
            <w:r w:rsidRPr="00D83D33">
              <w:rPr>
                <w:sz w:val="20"/>
              </w:rPr>
              <w:t xml:space="preserve">he LUI of the </w:t>
            </w:r>
            <w:r>
              <w:rPr>
                <w:sz w:val="20"/>
              </w:rPr>
              <w:t>Companion</w:t>
            </w:r>
            <w:r w:rsidRPr="00D83D33">
              <w:rPr>
                <w:sz w:val="20"/>
              </w:rPr>
              <w:t xml:space="preserve"> Device SHALL be able to request </w:t>
            </w:r>
            <w:r>
              <w:rPr>
                <w:sz w:val="20"/>
              </w:rPr>
              <w:t xml:space="preserve">an </w:t>
            </w:r>
            <w:r w:rsidRPr="00D83D33">
              <w:rPr>
                <w:sz w:val="20"/>
              </w:rPr>
              <w:t xml:space="preserve">End User </w:t>
            </w:r>
            <w:r>
              <w:rPr>
                <w:sz w:val="20"/>
              </w:rPr>
              <w:t>initiated action on the Companion Device b</w:t>
            </w:r>
            <w:r w:rsidRPr="002473AE">
              <w:rPr>
                <w:sz w:val="20"/>
              </w:rPr>
              <w:t>efore</w:t>
            </w:r>
            <w:r w:rsidRPr="0031108F">
              <w:rPr>
                <w:sz w:val="20"/>
              </w:rPr>
              <w:t xml:space="preserve"> the establishment of any proximity secure link (used for in</w:t>
            </w:r>
            <w:r w:rsidRPr="002473AE">
              <w:rPr>
                <w:sz w:val="20"/>
              </w:rPr>
              <w:t>puts into the LUI from another D</w:t>
            </w:r>
            <w:r w:rsidRPr="0031108F">
              <w:rPr>
                <w:sz w:val="20"/>
              </w:rPr>
              <w:t>evice</w:t>
            </w:r>
            <w:r>
              <w:rPr>
                <w:sz w:val="20"/>
              </w:rPr>
              <w:t>)</w:t>
            </w:r>
            <w:r w:rsidRPr="002473AE">
              <w:rPr>
                <w:sz w:val="20"/>
              </w:rPr>
              <w:t>.</w:t>
            </w:r>
          </w:p>
        </w:tc>
      </w:tr>
      <w:tr w:rsidR="003C1AC8" w:rsidRPr="002A1089" w14:paraId="0E2620D4" w14:textId="77777777" w:rsidTr="0027738B">
        <w:trPr>
          <w:cantSplit/>
        </w:trPr>
        <w:tc>
          <w:tcPr>
            <w:tcW w:w="1573" w:type="dxa"/>
            <w:vAlign w:val="center"/>
          </w:tcPr>
          <w:p w14:paraId="40CACCF1" w14:textId="77777777" w:rsidR="003C1AC8" w:rsidRPr="009F3483" w:rsidRDefault="003C1AC8" w:rsidP="0027738B">
            <w:pPr>
              <w:spacing w:before="40" w:after="40" w:line="276" w:lineRule="auto"/>
              <w:jc w:val="left"/>
              <w:rPr>
                <w:b/>
                <w:sz w:val="20"/>
              </w:rPr>
            </w:pPr>
            <w:r w:rsidRPr="009F3483">
              <w:rPr>
                <w:b/>
                <w:sz w:val="20"/>
              </w:rPr>
              <w:t>LPA3</w:t>
            </w:r>
            <w:r>
              <w:rPr>
                <w:b/>
                <w:sz w:val="20"/>
              </w:rPr>
              <w:t>1</w:t>
            </w:r>
          </w:p>
        </w:tc>
        <w:tc>
          <w:tcPr>
            <w:tcW w:w="7494" w:type="dxa"/>
            <w:vAlign w:val="center"/>
          </w:tcPr>
          <w:p w14:paraId="3F251F14" w14:textId="77777777" w:rsidR="003C1AC8" w:rsidRDefault="003C1AC8" w:rsidP="0027738B">
            <w:pPr>
              <w:spacing w:before="40" w:after="40" w:line="276" w:lineRule="auto"/>
              <w:rPr>
                <w:bCs/>
                <w:sz w:val="20"/>
                <w:lang w:eastAsia="de-DE" w:bidi="ar-SA"/>
              </w:rPr>
            </w:pPr>
            <w:r>
              <w:rPr>
                <w:sz w:val="20"/>
              </w:rPr>
              <w:t xml:space="preserve">A point-to-point proximity secure link initiated by the End User and offering confidentiality and integrity SHALL be established between the Companion and Primary Device for any input executed from the Primary Device. </w:t>
            </w:r>
          </w:p>
        </w:tc>
      </w:tr>
      <w:tr w:rsidR="003C1AC8" w:rsidRPr="002A1089" w14:paraId="20E99CE7" w14:textId="77777777" w:rsidTr="0027738B">
        <w:trPr>
          <w:cantSplit/>
        </w:trPr>
        <w:tc>
          <w:tcPr>
            <w:tcW w:w="1573" w:type="dxa"/>
            <w:vAlign w:val="center"/>
          </w:tcPr>
          <w:p w14:paraId="67C62155" w14:textId="77777777" w:rsidR="003C1AC8" w:rsidRPr="009F3483" w:rsidRDefault="003C1AC8" w:rsidP="0027738B">
            <w:pPr>
              <w:spacing w:before="40" w:after="40" w:line="276" w:lineRule="auto"/>
              <w:jc w:val="left"/>
              <w:rPr>
                <w:b/>
                <w:sz w:val="20"/>
              </w:rPr>
            </w:pPr>
            <w:r w:rsidRPr="009F3483">
              <w:rPr>
                <w:b/>
                <w:sz w:val="20"/>
              </w:rPr>
              <w:t>LPA3</w:t>
            </w:r>
            <w:r>
              <w:rPr>
                <w:b/>
                <w:sz w:val="20"/>
              </w:rPr>
              <w:t>2</w:t>
            </w:r>
          </w:p>
        </w:tc>
        <w:tc>
          <w:tcPr>
            <w:tcW w:w="7494" w:type="dxa"/>
            <w:vAlign w:val="center"/>
          </w:tcPr>
          <w:p w14:paraId="36F99C30" w14:textId="77777777" w:rsidR="003C1AC8" w:rsidRDefault="003C1AC8" w:rsidP="0027738B">
            <w:pPr>
              <w:spacing w:before="40" w:after="40" w:line="276" w:lineRule="auto"/>
              <w:rPr>
                <w:bCs/>
                <w:sz w:val="20"/>
                <w:lang w:eastAsia="de-DE" w:bidi="ar-SA"/>
              </w:rPr>
            </w:pPr>
            <w:r>
              <w:rPr>
                <w:sz w:val="20"/>
              </w:rPr>
              <w:t xml:space="preserve">When operating a Companion Device LUI from a Primary Device, any required User Intent or Confirmation Request SHALL only be executed by the LPA on the Companion Device. The physical End User input MAY be done in either the Primary or the Companion Device. </w:t>
            </w:r>
          </w:p>
        </w:tc>
      </w:tr>
      <w:tr w:rsidR="003C1AC8" w:rsidRPr="002A1089" w14:paraId="6C84009C" w14:textId="77777777" w:rsidTr="0027738B">
        <w:trPr>
          <w:cantSplit/>
        </w:trPr>
        <w:tc>
          <w:tcPr>
            <w:tcW w:w="1573" w:type="dxa"/>
            <w:vAlign w:val="center"/>
          </w:tcPr>
          <w:p w14:paraId="3D351DFD" w14:textId="77777777" w:rsidR="003C1AC8" w:rsidRPr="009F3483" w:rsidRDefault="003C1AC8" w:rsidP="0027738B">
            <w:pPr>
              <w:spacing w:before="40" w:after="40" w:line="276" w:lineRule="auto"/>
              <w:jc w:val="left"/>
              <w:rPr>
                <w:b/>
                <w:sz w:val="20"/>
              </w:rPr>
            </w:pPr>
            <w:r w:rsidRPr="009F3483">
              <w:rPr>
                <w:b/>
                <w:sz w:val="20"/>
              </w:rPr>
              <w:t>LPA3</w:t>
            </w:r>
            <w:r>
              <w:rPr>
                <w:b/>
                <w:sz w:val="20"/>
              </w:rPr>
              <w:t>3</w:t>
            </w:r>
          </w:p>
        </w:tc>
        <w:tc>
          <w:tcPr>
            <w:tcW w:w="7494" w:type="dxa"/>
            <w:vAlign w:val="center"/>
          </w:tcPr>
          <w:p w14:paraId="39CC451B" w14:textId="77777777" w:rsidR="003C1AC8" w:rsidRDefault="003C1AC8" w:rsidP="0027738B">
            <w:pPr>
              <w:spacing w:before="40" w:after="40" w:line="276" w:lineRule="auto"/>
              <w:rPr>
                <w:bCs/>
                <w:sz w:val="20"/>
                <w:lang w:eastAsia="de-DE" w:bidi="ar-SA"/>
              </w:rPr>
            </w:pPr>
            <w:r>
              <w:rPr>
                <w:sz w:val="20"/>
              </w:rPr>
              <w:t>The Device Manufacturer of the Companion Device SHALL</w:t>
            </w:r>
            <w:r w:rsidRPr="002473AE">
              <w:rPr>
                <w:sz w:val="20"/>
              </w:rPr>
              <w:t xml:space="preserve"> implement </w:t>
            </w:r>
            <w:r>
              <w:rPr>
                <w:sz w:val="20"/>
              </w:rPr>
              <w:t xml:space="preserve">a </w:t>
            </w:r>
            <w:r w:rsidRPr="002473AE">
              <w:rPr>
                <w:sz w:val="20"/>
              </w:rPr>
              <w:t xml:space="preserve">secure measure to ensure integrity and eligibility of </w:t>
            </w:r>
            <w:r>
              <w:rPr>
                <w:sz w:val="20"/>
              </w:rPr>
              <w:t>any application accessing the LUI.</w:t>
            </w:r>
          </w:p>
        </w:tc>
      </w:tr>
      <w:tr w:rsidR="003C1AC8" w:rsidRPr="002A1089" w14:paraId="56ED47AE" w14:textId="77777777" w:rsidTr="0027738B">
        <w:trPr>
          <w:cantSplit/>
        </w:trPr>
        <w:tc>
          <w:tcPr>
            <w:tcW w:w="1573" w:type="dxa"/>
            <w:vAlign w:val="center"/>
          </w:tcPr>
          <w:p w14:paraId="1F185EC7" w14:textId="77777777" w:rsidR="003C1AC8" w:rsidRPr="009F3483" w:rsidRDefault="003C1AC8" w:rsidP="0027738B">
            <w:pPr>
              <w:spacing w:before="40" w:after="40" w:line="276" w:lineRule="auto"/>
              <w:jc w:val="left"/>
              <w:rPr>
                <w:b/>
                <w:sz w:val="20"/>
              </w:rPr>
            </w:pPr>
            <w:r w:rsidRPr="009F3483">
              <w:rPr>
                <w:b/>
                <w:sz w:val="20"/>
              </w:rPr>
              <w:t>LPA3</w:t>
            </w:r>
            <w:r>
              <w:rPr>
                <w:b/>
                <w:sz w:val="20"/>
              </w:rPr>
              <w:t>4</w:t>
            </w:r>
          </w:p>
        </w:tc>
        <w:tc>
          <w:tcPr>
            <w:tcW w:w="7494" w:type="dxa"/>
            <w:vAlign w:val="center"/>
          </w:tcPr>
          <w:p w14:paraId="04F8C6BF" w14:textId="77777777" w:rsidR="003C1AC8" w:rsidRPr="00CF6BDB" w:rsidRDefault="003C1AC8" w:rsidP="0027738B">
            <w:pPr>
              <w:spacing w:before="40" w:after="40" w:line="276" w:lineRule="auto"/>
              <w:rPr>
                <w:sz w:val="20"/>
              </w:rPr>
            </w:pPr>
            <w:r>
              <w:rPr>
                <w:sz w:val="20"/>
              </w:rPr>
              <w:t>[Void]</w:t>
            </w:r>
          </w:p>
        </w:tc>
      </w:tr>
      <w:tr w:rsidR="003C1AC8" w:rsidRPr="002A1089" w14:paraId="61C3AA5E" w14:textId="77777777" w:rsidTr="0027738B">
        <w:trPr>
          <w:cantSplit/>
        </w:trPr>
        <w:tc>
          <w:tcPr>
            <w:tcW w:w="1573" w:type="dxa"/>
            <w:vAlign w:val="center"/>
          </w:tcPr>
          <w:p w14:paraId="67E3C430" w14:textId="77777777" w:rsidR="003C1AC8" w:rsidRPr="009F3483" w:rsidRDefault="003C1AC8" w:rsidP="0027738B">
            <w:pPr>
              <w:spacing w:before="40" w:after="40" w:line="276" w:lineRule="auto"/>
              <w:jc w:val="left"/>
              <w:rPr>
                <w:b/>
                <w:sz w:val="20"/>
              </w:rPr>
            </w:pPr>
            <w:r w:rsidRPr="009F3483">
              <w:rPr>
                <w:b/>
                <w:sz w:val="20"/>
              </w:rPr>
              <w:t>LPA3</w:t>
            </w:r>
            <w:r>
              <w:rPr>
                <w:b/>
                <w:sz w:val="20"/>
              </w:rPr>
              <w:t>5</w:t>
            </w:r>
          </w:p>
        </w:tc>
        <w:tc>
          <w:tcPr>
            <w:tcW w:w="7494" w:type="dxa"/>
            <w:vAlign w:val="center"/>
          </w:tcPr>
          <w:p w14:paraId="27EA4772" w14:textId="77777777" w:rsidR="003C1AC8" w:rsidRPr="00B97097" w:rsidRDefault="003C1AC8" w:rsidP="0027738B">
            <w:pPr>
              <w:spacing w:before="40" w:after="40" w:line="276" w:lineRule="auto"/>
              <w:rPr>
                <w:sz w:val="20"/>
              </w:rPr>
            </w:pPr>
            <w:r w:rsidRPr="008131FD">
              <w:rPr>
                <w:sz w:val="20"/>
              </w:rPr>
              <w:t>The LPA S</w:t>
            </w:r>
            <w:r>
              <w:rPr>
                <w:sz w:val="20"/>
              </w:rPr>
              <w:t>HALL be able to utilise any on-D</w:t>
            </w:r>
            <w:r w:rsidRPr="008131FD">
              <w:rPr>
                <w:sz w:val="20"/>
              </w:rPr>
              <w:t>evice and existing connection to the internet, such as Wi</w:t>
            </w:r>
            <w:r>
              <w:rPr>
                <w:sz w:val="20"/>
              </w:rPr>
              <w:t>-F</w:t>
            </w:r>
            <w:r w:rsidRPr="008131FD">
              <w:rPr>
                <w:sz w:val="20"/>
              </w:rPr>
              <w:t>i or Wi</w:t>
            </w:r>
            <w:r>
              <w:rPr>
                <w:sz w:val="20"/>
              </w:rPr>
              <w:t>-F</w:t>
            </w:r>
            <w:r w:rsidRPr="008131FD">
              <w:rPr>
                <w:sz w:val="20"/>
              </w:rPr>
              <w:t xml:space="preserve">i direct, in order to reach out to the SM-DP+. </w:t>
            </w:r>
            <w:r>
              <w:rPr>
                <w:sz w:val="20"/>
              </w:rPr>
              <w:t>Over such connection,</w:t>
            </w:r>
            <w:r w:rsidRPr="008131FD">
              <w:rPr>
                <w:sz w:val="20"/>
              </w:rPr>
              <w:t xml:space="preserve"> ES8+ and</w:t>
            </w:r>
            <w:r>
              <w:rPr>
                <w:sz w:val="20"/>
              </w:rPr>
              <w:t xml:space="preserve"> </w:t>
            </w:r>
            <w:r w:rsidRPr="008131FD">
              <w:rPr>
                <w:sz w:val="20"/>
              </w:rPr>
              <w:t xml:space="preserve">ES9+ </w:t>
            </w:r>
            <w:r>
              <w:rPr>
                <w:sz w:val="20"/>
              </w:rPr>
              <w:t xml:space="preserve">interfaces </w:t>
            </w:r>
            <w:r w:rsidRPr="008131FD">
              <w:rPr>
                <w:sz w:val="20"/>
              </w:rPr>
              <w:t>can be established.</w:t>
            </w:r>
          </w:p>
        </w:tc>
      </w:tr>
      <w:tr w:rsidR="003C1AC8" w:rsidRPr="002A1089" w14:paraId="7CE33BE1" w14:textId="77777777" w:rsidTr="0027738B">
        <w:trPr>
          <w:cantSplit/>
        </w:trPr>
        <w:tc>
          <w:tcPr>
            <w:tcW w:w="1573" w:type="dxa"/>
            <w:vAlign w:val="center"/>
          </w:tcPr>
          <w:p w14:paraId="2A6BBCB4" w14:textId="77777777" w:rsidR="003C1AC8" w:rsidRPr="009F3483" w:rsidRDefault="003C1AC8" w:rsidP="0027738B">
            <w:pPr>
              <w:spacing w:before="40" w:after="40" w:line="276" w:lineRule="auto"/>
              <w:jc w:val="left"/>
              <w:rPr>
                <w:b/>
                <w:sz w:val="20"/>
              </w:rPr>
            </w:pPr>
            <w:r w:rsidRPr="009F3483">
              <w:rPr>
                <w:b/>
                <w:sz w:val="20"/>
              </w:rPr>
              <w:t>LPA3</w:t>
            </w:r>
            <w:r>
              <w:rPr>
                <w:b/>
                <w:sz w:val="20"/>
              </w:rPr>
              <w:t>6</w:t>
            </w:r>
          </w:p>
        </w:tc>
        <w:tc>
          <w:tcPr>
            <w:tcW w:w="7494" w:type="dxa"/>
            <w:vAlign w:val="center"/>
          </w:tcPr>
          <w:p w14:paraId="02331618" w14:textId="77777777" w:rsidR="003C1AC8" w:rsidRPr="00B97097" w:rsidRDefault="003C1AC8" w:rsidP="0027738B">
            <w:pPr>
              <w:spacing w:before="40" w:after="40" w:line="276" w:lineRule="auto"/>
              <w:rPr>
                <w:sz w:val="20"/>
              </w:rPr>
            </w:pPr>
            <w:r w:rsidRPr="008131FD">
              <w:rPr>
                <w:sz w:val="20"/>
              </w:rPr>
              <w:t xml:space="preserve">The </w:t>
            </w:r>
            <w:r w:rsidRPr="00B37CA3">
              <w:rPr>
                <w:sz w:val="20"/>
              </w:rPr>
              <w:t>LPA SHALL be able to utilise any internet</w:t>
            </w:r>
            <w:r>
              <w:rPr>
                <w:sz w:val="20"/>
              </w:rPr>
              <w:t xml:space="preserve"> connection offered by another D</w:t>
            </w:r>
            <w:r w:rsidRPr="00B37CA3">
              <w:rPr>
                <w:sz w:val="20"/>
              </w:rPr>
              <w:t>evice, via other connectivity mechanisms such as cabled tethering, locally shared Wi-Fi connections or Bluetooth</w:t>
            </w:r>
            <w:r w:rsidRPr="008131FD">
              <w:rPr>
                <w:sz w:val="20"/>
              </w:rPr>
              <w:t xml:space="preserve"> in ord</w:t>
            </w:r>
            <w:r>
              <w:rPr>
                <w:sz w:val="20"/>
              </w:rPr>
              <w:t xml:space="preserve">er to reach out to the SM-DP+. </w:t>
            </w:r>
            <w:r w:rsidRPr="008131FD">
              <w:rPr>
                <w:sz w:val="20"/>
              </w:rPr>
              <w:t>Over such connection</w:t>
            </w:r>
            <w:r>
              <w:rPr>
                <w:sz w:val="20"/>
              </w:rPr>
              <w:t>,</w:t>
            </w:r>
            <w:r w:rsidRPr="008131FD">
              <w:rPr>
                <w:sz w:val="20"/>
              </w:rPr>
              <w:t xml:space="preserve"> ES8+, and ES9+ </w:t>
            </w:r>
            <w:r>
              <w:rPr>
                <w:sz w:val="20"/>
              </w:rPr>
              <w:t xml:space="preserve">interfaces </w:t>
            </w:r>
            <w:r w:rsidRPr="008131FD">
              <w:rPr>
                <w:sz w:val="20"/>
              </w:rPr>
              <w:t xml:space="preserve">can be established. </w:t>
            </w:r>
          </w:p>
        </w:tc>
      </w:tr>
      <w:tr w:rsidR="003C1AC8" w:rsidRPr="002A1089" w14:paraId="654D6025" w14:textId="77777777" w:rsidTr="0027738B">
        <w:trPr>
          <w:cantSplit/>
        </w:trPr>
        <w:tc>
          <w:tcPr>
            <w:tcW w:w="1573" w:type="dxa"/>
            <w:vAlign w:val="center"/>
          </w:tcPr>
          <w:p w14:paraId="347D2A8A" w14:textId="77777777" w:rsidR="003C1AC8" w:rsidRPr="009F3483" w:rsidRDefault="003C1AC8" w:rsidP="0027738B">
            <w:pPr>
              <w:spacing w:before="40" w:after="40" w:line="276" w:lineRule="auto"/>
              <w:jc w:val="left"/>
              <w:rPr>
                <w:b/>
                <w:sz w:val="20"/>
              </w:rPr>
            </w:pPr>
            <w:r w:rsidRPr="009F3483">
              <w:rPr>
                <w:b/>
                <w:sz w:val="20"/>
              </w:rPr>
              <w:t>LPA3</w:t>
            </w:r>
            <w:r>
              <w:rPr>
                <w:b/>
                <w:sz w:val="20"/>
              </w:rPr>
              <w:t>7</w:t>
            </w:r>
          </w:p>
        </w:tc>
        <w:tc>
          <w:tcPr>
            <w:tcW w:w="7494" w:type="dxa"/>
            <w:vAlign w:val="center"/>
          </w:tcPr>
          <w:p w14:paraId="40D5CE05" w14:textId="77777777" w:rsidR="003C1AC8" w:rsidRPr="00B97097" w:rsidRDefault="003C1AC8" w:rsidP="0027738B">
            <w:pPr>
              <w:spacing w:before="40" w:after="40" w:line="276" w:lineRule="auto"/>
              <w:rPr>
                <w:sz w:val="20"/>
              </w:rPr>
            </w:pPr>
            <w:r w:rsidRPr="008131FD">
              <w:rPr>
                <w:sz w:val="20"/>
              </w:rPr>
              <w:t xml:space="preserve">The LPA SHALL be able to determine if </w:t>
            </w:r>
            <w:r>
              <w:rPr>
                <w:sz w:val="20"/>
              </w:rPr>
              <w:t>connectivity to the SM-DP+ is available by any means.</w:t>
            </w:r>
          </w:p>
        </w:tc>
      </w:tr>
      <w:tr w:rsidR="003C1AC8" w:rsidRPr="002A1089" w14:paraId="0CAECFEA" w14:textId="77777777" w:rsidTr="0027738B">
        <w:trPr>
          <w:cantSplit/>
        </w:trPr>
        <w:tc>
          <w:tcPr>
            <w:tcW w:w="1573" w:type="dxa"/>
            <w:vAlign w:val="center"/>
          </w:tcPr>
          <w:p w14:paraId="646E4C79" w14:textId="77777777" w:rsidR="003C1AC8" w:rsidRPr="009F3483" w:rsidRDefault="003C1AC8" w:rsidP="0027738B">
            <w:pPr>
              <w:spacing w:before="40" w:after="40" w:line="276" w:lineRule="auto"/>
              <w:jc w:val="left"/>
              <w:rPr>
                <w:b/>
                <w:sz w:val="20"/>
              </w:rPr>
            </w:pPr>
            <w:r w:rsidRPr="009F3483">
              <w:rPr>
                <w:b/>
                <w:sz w:val="20"/>
              </w:rPr>
              <w:t>LPA3</w:t>
            </w:r>
            <w:r>
              <w:rPr>
                <w:b/>
                <w:sz w:val="20"/>
              </w:rPr>
              <w:t>8</w:t>
            </w:r>
          </w:p>
        </w:tc>
        <w:tc>
          <w:tcPr>
            <w:tcW w:w="7494" w:type="dxa"/>
            <w:vAlign w:val="center"/>
          </w:tcPr>
          <w:p w14:paraId="7678A069" w14:textId="77777777" w:rsidR="003C1AC8" w:rsidRPr="00B97097" w:rsidRDefault="003C1AC8" w:rsidP="0027738B">
            <w:pPr>
              <w:spacing w:before="40" w:after="40" w:line="276" w:lineRule="auto"/>
              <w:rPr>
                <w:sz w:val="20"/>
              </w:rPr>
            </w:pPr>
            <w:r w:rsidRPr="008131FD">
              <w:rPr>
                <w:sz w:val="20"/>
              </w:rPr>
              <w:t xml:space="preserve">The LPA SHALL be able to </w:t>
            </w:r>
            <w:r>
              <w:rPr>
                <w:sz w:val="20"/>
              </w:rPr>
              <w:t>notify</w:t>
            </w:r>
            <w:r w:rsidRPr="00B37CA3">
              <w:rPr>
                <w:sz w:val="20"/>
              </w:rPr>
              <w:t xml:space="preserve"> the End User that there is no connection to </w:t>
            </w:r>
            <w:r>
              <w:rPr>
                <w:sz w:val="20"/>
              </w:rPr>
              <w:t xml:space="preserve">the </w:t>
            </w:r>
            <w:r w:rsidRPr="00B37CA3">
              <w:rPr>
                <w:sz w:val="20"/>
              </w:rPr>
              <w:t>internet and or no connection to the SM-DP+ in order to allow</w:t>
            </w:r>
            <w:r w:rsidRPr="008131FD">
              <w:rPr>
                <w:sz w:val="20"/>
              </w:rPr>
              <w:t xml:space="preserve"> the End User to enable or troubleshoot required connectivity.</w:t>
            </w:r>
          </w:p>
        </w:tc>
      </w:tr>
      <w:tr w:rsidR="003C1AC8" w:rsidRPr="002A1089" w14:paraId="45E27992" w14:textId="77777777" w:rsidTr="0027738B">
        <w:trPr>
          <w:cantSplit/>
        </w:trPr>
        <w:tc>
          <w:tcPr>
            <w:tcW w:w="1573" w:type="dxa"/>
            <w:vAlign w:val="center"/>
          </w:tcPr>
          <w:p w14:paraId="296AE98C" w14:textId="77777777" w:rsidR="003C1AC8" w:rsidRPr="009F3483" w:rsidRDefault="003C1AC8" w:rsidP="0027738B">
            <w:pPr>
              <w:spacing w:before="40" w:after="40" w:line="276" w:lineRule="auto"/>
              <w:jc w:val="left"/>
              <w:rPr>
                <w:b/>
                <w:sz w:val="20"/>
              </w:rPr>
            </w:pPr>
            <w:r w:rsidRPr="009F3483">
              <w:rPr>
                <w:b/>
                <w:sz w:val="20"/>
              </w:rPr>
              <w:t>LPA</w:t>
            </w:r>
            <w:r>
              <w:rPr>
                <w:b/>
                <w:sz w:val="20"/>
              </w:rPr>
              <w:t>39</w:t>
            </w:r>
          </w:p>
        </w:tc>
        <w:tc>
          <w:tcPr>
            <w:tcW w:w="7494" w:type="dxa"/>
            <w:vAlign w:val="center"/>
          </w:tcPr>
          <w:p w14:paraId="058E79C7" w14:textId="77777777" w:rsidR="003C1AC8" w:rsidRPr="008131FD" w:rsidRDefault="003C1AC8" w:rsidP="0027738B">
            <w:pPr>
              <w:spacing w:before="40" w:after="40" w:line="276" w:lineRule="auto"/>
              <w:rPr>
                <w:sz w:val="20"/>
              </w:rPr>
            </w:pPr>
            <w:r>
              <w:rPr>
                <w:sz w:val="20"/>
              </w:rPr>
              <w:t>The LPA SHALL only be able to access the eUICC if it has assigned privileges.</w:t>
            </w:r>
          </w:p>
        </w:tc>
      </w:tr>
      <w:tr w:rsidR="003C1AC8" w:rsidRPr="002A1089" w14:paraId="5B1D8634" w14:textId="77777777" w:rsidTr="0027738B">
        <w:trPr>
          <w:cantSplit/>
        </w:trPr>
        <w:tc>
          <w:tcPr>
            <w:tcW w:w="1573" w:type="dxa"/>
            <w:vAlign w:val="center"/>
          </w:tcPr>
          <w:p w14:paraId="1C5EAB4F" w14:textId="77777777" w:rsidR="003C1AC8" w:rsidRPr="009F3483" w:rsidRDefault="003C1AC8" w:rsidP="0027738B">
            <w:pPr>
              <w:spacing w:before="40" w:after="40" w:line="276" w:lineRule="auto"/>
              <w:jc w:val="left"/>
              <w:rPr>
                <w:b/>
                <w:sz w:val="20"/>
              </w:rPr>
            </w:pPr>
            <w:r w:rsidRPr="009F3483">
              <w:rPr>
                <w:b/>
                <w:sz w:val="20"/>
              </w:rPr>
              <w:t>LPA4</w:t>
            </w:r>
            <w:r>
              <w:rPr>
                <w:b/>
                <w:sz w:val="20"/>
              </w:rPr>
              <w:t>0</w:t>
            </w:r>
          </w:p>
        </w:tc>
        <w:tc>
          <w:tcPr>
            <w:tcW w:w="7494" w:type="dxa"/>
            <w:vAlign w:val="center"/>
          </w:tcPr>
          <w:p w14:paraId="76DEC44C" w14:textId="77777777" w:rsidR="003C1AC8" w:rsidRDefault="003C1AC8" w:rsidP="0027738B">
            <w:pPr>
              <w:spacing w:before="40" w:after="40" w:line="276" w:lineRule="auto"/>
              <w:rPr>
                <w:sz w:val="20"/>
              </w:rPr>
            </w:pPr>
            <w:r>
              <w:rPr>
                <w:sz w:val="20"/>
              </w:rPr>
              <w:t>There SHALL only be one LPA on the Device.</w:t>
            </w:r>
          </w:p>
        </w:tc>
      </w:tr>
      <w:tr w:rsidR="003C1AC8" w:rsidRPr="002A1089" w14:paraId="37EC3BCC" w14:textId="77777777" w:rsidTr="0027738B">
        <w:trPr>
          <w:cantSplit/>
          <w:trHeight w:val="348"/>
        </w:trPr>
        <w:tc>
          <w:tcPr>
            <w:tcW w:w="1573" w:type="dxa"/>
            <w:vAlign w:val="center"/>
          </w:tcPr>
          <w:p w14:paraId="16B256A1" w14:textId="77777777" w:rsidR="003C1AC8" w:rsidRPr="009F3483" w:rsidRDefault="003C1AC8" w:rsidP="0027738B">
            <w:pPr>
              <w:spacing w:before="40" w:after="40" w:line="276" w:lineRule="auto"/>
              <w:jc w:val="left"/>
              <w:rPr>
                <w:b/>
                <w:sz w:val="20"/>
              </w:rPr>
            </w:pPr>
            <w:bookmarkStart w:id="595" w:name="LPA41"/>
            <w:r w:rsidRPr="009F3483">
              <w:rPr>
                <w:b/>
                <w:sz w:val="20"/>
              </w:rPr>
              <w:t>LPA4</w:t>
            </w:r>
            <w:r>
              <w:rPr>
                <w:b/>
                <w:sz w:val="20"/>
              </w:rPr>
              <w:t>1</w:t>
            </w:r>
            <w:bookmarkEnd w:id="595"/>
          </w:p>
        </w:tc>
        <w:tc>
          <w:tcPr>
            <w:tcW w:w="7494" w:type="dxa"/>
            <w:vAlign w:val="center"/>
          </w:tcPr>
          <w:p w14:paraId="52B21AE1" w14:textId="77777777" w:rsidR="003C1AC8" w:rsidRDefault="003C1AC8" w:rsidP="0027738B">
            <w:pPr>
              <w:spacing w:before="40" w:after="40" w:line="276" w:lineRule="auto"/>
              <w:rPr>
                <w:sz w:val="20"/>
              </w:rPr>
            </w:pPr>
            <w:r w:rsidRPr="002600D6">
              <w:rPr>
                <w:sz w:val="20"/>
              </w:rPr>
              <w:t xml:space="preserve">The LPA MAY </w:t>
            </w:r>
            <w:r>
              <w:rPr>
                <w:sz w:val="20"/>
              </w:rPr>
              <w:t>be extended to support</w:t>
            </w:r>
            <w:r w:rsidRPr="002600D6">
              <w:rPr>
                <w:sz w:val="20"/>
              </w:rPr>
              <w:t xml:space="preserve"> additional features which are not described in this specification.</w:t>
            </w:r>
          </w:p>
          <w:p w14:paraId="15BE1304" w14:textId="77777777" w:rsidR="003C1AC8" w:rsidRDefault="003C1AC8" w:rsidP="0027738B">
            <w:pPr>
              <w:spacing w:before="40" w:after="40" w:line="276" w:lineRule="auto"/>
              <w:rPr>
                <w:sz w:val="20"/>
              </w:rPr>
            </w:pPr>
            <w:r w:rsidRPr="002600D6">
              <w:rPr>
                <w:sz w:val="20"/>
              </w:rPr>
              <w:t>NOTE: The</w:t>
            </w:r>
            <w:r>
              <w:rPr>
                <w:sz w:val="20"/>
              </w:rPr>
              <w:t>se</w:t>
            </w:r>
            <w:r w:rsidRPr="002600D6">
              <w:rPr>
                <w:sz w:val="20"/>
              </w:rPr>
              <w:t xml:space="preserve"> additional feature</w:t>
            </w:r>
            <w:r>
              <w:rPr>
                <w:sz w:val="20"/>
              </w:rPr>
              <w:t>s</w:t>
            </w:r>
            <w:r w:rsidRPr="002600D6">
              <w:rPr>
                <w:sz w:val="20"/>
              </w:rPr>
              <w:t xml:space="preserve"> could be (but not limited to) interaction with entities external to LPA, </w:t>
            </w:r>
            <w:r w:rsidRPr="002600D6">
              <w:rPr>
                <w:rFonts w:hint="eastAsia"/>
                <w:sz w:val="20"/>
              </w:rPr>
              <w:t>a</w:t>
            </w:r>
            <w:r w:rsidRPr="002600D6">
              <w:rPr>
                <w:sz w:val="20"/>
              </w:rPr>
              <w:t>utomation or batch processing of Local Profile Management Operations, etc.</w:t>
            </w:r>
            <w:r>
              <w:rPr>
                <w:sz w:val="20"/>
              </w:rPr>
              <w:t xml:space="preserve"> </w:t>
            </w:r>
          </w:p>
        </w:tc>
      </w:tr>
      <w:tr w:rsidR="003C1AC8" w:rsidRPr="002A1089" w14:paraId="45D314B0" w14:textId="77777777" w:rsidTr="0027738B">
        <w:trPr>
          <w:cantSplit/>
        </w:trPr>
        <w:tc>
          <w:tcPr>
            <w:tcW w:w="1573" w:type="dxa"/>
            <w:vAlign w:val="center"/>
          </w:tcPr>
          <w:p w14:paraId="7CBED58D" w14:textId="77777777" w:rsidR="003C1AC8" w:rsidRPr="009F3483" w:rsidRDefault="003C1AC8" w:rsidP="0027738B">
            <w:pPr>
              <w:spacing w:before="40" w:after="40" w:line="276" w:lineRule="auto"/>
              <w:jc w:val="left"/>
              <w:rPr>
                <w:b/>
                <w:sz w:val="20"/>
              </w:rPr>
            </w:pPr>
            <w:r w:rsidRPr="009F3483">
              <w:rPr>
                <w:b/>
                <w:sz w:val="20"/>
              </w:rPr>
              <w:t>LPA4</w:t>
            </w:r>
            <w:r>
              <w:rPr>
                <w:b/>
                <w:sz w:val="20"/>
              </w:rPr>
              <w:t>1a</w:t>
            </w:r>
          </w:p>
        </w:tc>
        <w:tc>
          <w:tcPr>
            <w:tcW w:w="7494" w:type="dxa"/>
            <w:vAlign w:val="center"/>
          </w:tcPr>
          <w:p w14:paraId="40137743" w14:textId="77777777" w:rsidR="003C1AC8" w:rsidRDefault="003C1AC8" w:rsidP="0027738B">
            <w:pPr>
              <w:spacing w:before="40" w:after="40" w:line="276" w:lineRule="auto"/>
              <w:rPr>
                <w:sz w:val="20"/>
              </w:rPr>
            </w:pPr>
            <w:r>
              <w:rPr>
                <w:sz w:val="20"/>
              </w:rPr>
              <w:t>The LPA including additional features SHALL maintain the interoperability of the solution defined in this specification.</w:t>
            </w:r>
          </w:p>
        </w:tc>
      </w:tr>
      <w:tr w:rsidR="003C1AC8" w:rsidRPr="002A1089" w14:paraId="30D6EB1D" w14:textId="77777777" w:rsidTr="0027738B">
        <w:trPr>
          <w:cantSplit/>
        </w:trPr>
        <w:tc>
          <w:tcPr>
            <w:tcW w:w="1573" w:type="dxa"/>
            <w:vAlign w:val="center"/>
          </w:tcPr>
          <w:p w14:paraId="4DCD8B7D" w14:textId="77777777" w:rsidR="003C1AC8" w:rsidRPr="009F3483" w:rsidRDefault="003C1AC8" w:rsidP="0027738B">
            <w:pPr>
              <w:spacing w:before="40" w:after="40" w:line="276" w:lineRule="auto"/>
              <w:jc w:val="left"/>
              <w:rPr>
                <w:b/>
                <w:sz w:val="20"/>
              </w:rPr>
            </w:pPr>
            <w:r w:rsidRPr="009F3483">
              <w:rPr>
                <w:b/>
                <w:sz w:val="20"/>
              </w:rPr>
              <w:t>LPA4</w:t>
            </w:r>
            <w:r>
              <w:rPr>
                <w:b/>
                <w:sz w:val="20"/>
              </w:rPr>
              <w:t>2</w:t>
            </w:r>
          </w:p>
        </w:tc>
        <w:tc>
          <w:tcPr>
            <w:tcW w:w="7494" w:type="dxa"/>
            <w:vAlign w:val="center"/>
          </w:tcPr>
          <w:p w14:paraId="616D154C" w14:textId="77777777" w:rsidR="003C1AC8" w:rsidRDefault="003C1AC8" w:rsidP="0027738B">
            <w:pPr>
              <w:spacing w:before="40" w:after="40" w:line="276" w:lineRule="auto"/>
              <w:rPr>
                <w:sz w:val="20"/>
              </w:rPr>
            </w:pPr>
            <w:r>
              <w:rPr>
                <w:sz w:val="20"/>
              </w:rPr>
              <w:t>[Void]</w:t>
            </w:r>
          </w:p>
        </w:tc>
      </w:tr>
      <w:tr w:rsidR="003C1AC8" w:rsidRPr="002A1089" w14:paraId="12535E1E" w14:textId="77777777" w:rsidTr="0027738B">
        <w:trPr>
          <w:cantSplit/>
        </w:trPr>
        <w:tc>
          <w:tcPr>
            <w:tcW w:w="1573" w:type="dxa"/>
          </w:tcPr>
          <w:p w14:paraId="40067D98" w14:textId="77777777" w:rsidR="003C1AC8" w:rsidRPr="009F3483" w:rsidRDefault="003C1AC8" w:rsidP="0027738B">
            <w:pPr>
              <w:spacing w:before="40" w:after="40" w:line="276" w:lineRule="auto"/>
              <w:jc w:val="left"/>
              <w:rPr>
                <w:b/>
                <w:sz w:val="20"/>
              </w:rPr>
            </w:pPr>
            <w:bookmarkStart w:id="596" w:name="LPA43"/>
            <w:r w:rsidRPr="009F3483">
              <w:rPr>
                <w:b/>
                <w:sz w:val="20"/>
              </w:rPr>
              <w:t>LPA4</w:t>
            </w:r>
            <w:r>
              <w:rPr>
                <w:b/>
                <w:sz w:val="20"/>
              </w:rPr>
              <w:t>3</w:t>
            </w:r>
            <w:bookmarkEnd w:id="596"/>
          </w:p>
        </w:tc>
        <w:tc>
          <w:tcPr>
            <w:tcW w:w="7494" w:type="dxa"/>
          </w:tcPr>
          <w:p w14:paraId="540D03B0" w14:textId="77777777" w:rsidR="003C1AC8" w:rsidRDefault="003C1AC8" w:rsidP="0027738B">
            <w:pPr>
              <w:spacing w:before="40" w:after="40" w:line="276" w:lineRule="auto"/>
              <w:rPr>
                <w:sz w:val="20"/>
              </w:rPr>
            </w:pPr>
            <w:r w:rsidRPr="00E018B0">
              <w:rPr>
                <w:sz w:val="20"/>
              </w:rPr>
              <w:t xml:space="preserve">When multiple </w:t>
            </w:r>
            <w:r>
              <w:rPr>
                <w:sz w:val="20"/>
              </w:rPr>
              <w:t xml:space="preserve">Operational </w:t>
            </w:r>
            <w:r w:rsidRPr="00E018B0">
              <w:rPr>
                <w:sz w:val="20"/>
              </w:rPr>
              <w:t>Profiles are installed, the Local Profile Management Operation ‘enable</w:t>
            </w:r>
            <w:r>
              <w:rPr>
                <w:sz w:val="20"/>
              </w:rPr>
              <w:t>’</w:t>
            </w:r>
            <w:r w:rsidRPr="00E018B0">
              <w:rPr>
                <w:sz w:val="20"/>
              </w:rPr>
              <w:t xml:space="preserve"> SHALL first initiate the ‘disable</w:t>
            </w:r>
            <w:r>
              <w:rPr>
                <w:sz w:val="20"/>
              </w:rPr>
              <w:t>’</w:t>
            </w:r>
            <w:r w:rsidRPr="00E018B0">
              <w:rPr>
                <w:sz w:val="20"/>
              </w:rPr>
              <w:t xml:space="preserve"> operation for any Enabled Profile prior to initiating the ‘enable</w:t>
            </w:r>
            <w:r>
              <w:rPr>
                <w:sz w:val="20"/>
              </w:rPr>
              <w:t>’</w:t>
            </w:r>
            <w:r w:rsidRPr="00E018B0">
              <w:rPr>
                <w:sz w:val="20"/>
              </w:rPr>
              <w:t xml:space="preserve"> operation for the selected Profile.</w:t>
            </w:r>
          </w:p>
        </w:tc>
      </w:tr>
      <w:tr w:rsidR="003C1AC8" w:rsidRPr="002A1089" w14:paraId="7BFE0B93" w14:textId="77777777" w:rsidTr="0027738B">
        <w:trPr>
          <w:cantSplit/>
        </w:trPr>
        <w:tc>
          <w:tcPr>
            <w:tcW w:w="1573" w:type="dxa"/>
          </w:tcPr>
          <w:p w14:paraId="234E5CF2" w14:textId="77777777" w:rsidR="003C1AC8" w:rsidRPr="009F3483" w:rsidRDefault="003C1AC8" w:rsidP="0027738B">
            <w:pPr>
              <w:spacing w:before="40" w:after="40" w:line="276" w:lineRule="auto"/>
              <w:jc w:val="left"/>
              <w:rPr>
                <w:b/>
                <w:sz w:val="20"/>
              </w:rPr>
            </w:pPr>
            <w:r w:rsidRPr="009F3483">
              <w:rPr>
                <w:b/>
                <w:sz w:val="20"/>
              </w:rPr>
              <w:t>LPA4</w:t>
            </w:r>
            <w:r>
              <w:rPr>
                <w:b/>
                <w:sz w:val="20"/>
              </w:rPr>
              <w:t>4</w:t>
            </w:r>
          </w:p>
        </w:tc>
        <w:tc>
          <w:tcPr>
            <w:tcW w:w="7494" w:type="dxa"/>
          </w:tcPr>
          <w:p w14:paraId="105084A9" w14:textId="77777777" w:rsidR="003C1AC8" w:rsidRPr="00717E1A" w:rsidRDefault="003C1AC8" w:rsidP="0027738B">
            <w:pPr>
              <w:spacing w:before="40" w:after="40" w:line="276" w:lineRule="auto"/>
              <w:rPr>
                <w:sz w:val="20"/>
              </w:rPr>
            </w:pPr>
            <w:r>
              <w:rPr>
                <w:sz w:val="20"/>
              </w:rPr>
              <w:t>The LPA SHALL be able to read the Profile Policy Rules.</w:t>
            </w:r>
            <w:r w:rsidRPr="00717E1A">
              <w:rPr>
                <w:sz w:val="20"/>
              </w:rPr>
              <w:t xml:space="preserve"> </w:t>
            </w:r>
          </w:p>
        </w:tc>
      </w:tr>
      <w:tr w:rsidR="003C1AC8" w:rsidRPr="002A1089" w14:paraId="476B170B" w14:textId="77777777" w:rsidTr="0027738B">
        <w:trPr>
          <w:cantSplit/>
        </w:trPr>
        <w:tc>
          <w:tcPr>
            <w:tcW w:w="1573" w:type="dxa"/>
          </w:tcPr>
          <w:p w14:paraId="5C0F11D8" w14:textId="77777777" w:rsidR="003C1AC8" w:rsidRPr="009F3483" w:rsidRDefault="003C1AC8" w:rsidP="0027738B">
            <w:pPr>
              <w:spacing w:before="40" w:after="40" w:line="276" w:lineRule="auto"/>
              <w:jc w:val="left"/>
              <w:rPr>
                <w:b/>
                <w:sz w:val="20"/>
              </w:rPr>
            </w:pPr>
            <w:r>
              <w:rPr>
                <w:b/>
                <w:sz w:val="20"/>
              </w:rPr>
              <w:t>LPA45</w:t>
            </w:r>
          </w:p>
        </w:tc>
        <w:tc>
          <w:tcPr>
            <w:tcW w:w="7494" w:type="dxa"/>
          </w:tcPr>
          <w:p w14:paraId="492C66A8" w14:textId="77777777" w:rsidR="003C1AC8" w:rsidRDefault="003C1AC8" w:rsidP="0027738B">
            <w:pPr>
              <w:spacing w:before="40" w:after="40" w:line="276" w:lineRule="auto"/>
              <w:rPr>
                <w:sz w:val="20"/>
              </w:rPr>
            </w:pPr>
            <w:r>
              <w:rPr>
                <w:sz w:val="20"/>
              </w:rPr>
              <w:t>When a Profile with Profile Policy Rules is installed, in the case where End User consent is requested, the LPA SHOULD display the consequences of the Profile Policy Rule to the End User. This message SHALL be formulated in a descriptive and non-discriminatory manner (e.g. for “Non-Delete” Profile Policy Rule: “The profile that you are about to install cannot be deleted under the terms you have agreed with your service provider. Approve installation YES/NO?”). Strong Confirmation SHOULD be enforced.</w:t>
            </w:r>
          </w:p>
        </w:tc>
      </w:tr>
      <w:tr w:rsidR="003C1AC8" w:rsidRPr="002A1089" w14:paraId="4E76FAC4" w14:textId="77777777" w:rsidTr="0027738B">
        <w:trPr>
          <w:cantSplit/>
        </w:trPr>
        <w:tc>
          <w:tcPr>
            <w:tcW w:w="1573" w:type="dxa"/>
          </w:tcPr>
          <w:p w14:paraId="725FDCEE" w14:textId="77777777" w:rsidR="003C1AC8" w:rsidRPr="009F3483" w:rsidRDefault="003C1AC8" w:rsidP="0027738B">
            <w:pPr>
              <w:spacing w:before="40" w:after="40" w:line="276" w:lineRule="auto"/>
              <w:jc w:val="left"/>
              <w:rPr>
                <w:b/>
                <w:sz w:val="20"/>
              </w:rPr>
            </w:pPr>
            <w:r>
              <w:rPr>
                <w:b/>
                <w:sz w:val="20"/>
              </w:rPr>
              <w:t>LPA46</w:t>
            </w:r>
          </w:p>
        </w:tc>
        <w:tc>
          <w:tcPr>
            <w:tcW w:w="7494" w:type="dxa"/>
          </w:tcPr>
          <w:p w14:paraId="62AB91CB" w14:textId="6666E161" w:rsidR="003C1AC8" w:rsidRPr="00BC17D5" w:rsidRDefault="003C1AC8" w:rsidP="0027738B">
            <w:pPr>
              <w:pStyle w:val="TableText"/>
              <w:jc w:val="both"/>
            </w:pPr>
            <w:r w:rsidRPr="00BC17D5">
              <w:t xml:space="preserve">Prior to downloading a new Profile, the LPA SHALL check the condition </w:t>
            </w:r>
            <w:r>
              <w:t xml:space="preserve">for </w:t>
            </w:r>
            <w:r w:rsidRPr="00BB7696">
              <w:t xml:space="preserve">whether the </w:t>
            </w:r>
            <w:r>
              <w:t>E</w:t>
            </w:r>
            <w:r w:rsidRPr="00BC17D5">
              <w:t xml:space="preserve">nabled Profile, if any, has enabled </w:t>
            </w:r>
            <w:r w:rsidRPr="00E213B0">
              <w:fldChar w:fldCharType="begin"/>
            </w:r>
            <w:r w:rsidRPr="00BC17D5">
              <w:instrText xml:space="preserve"> REF POLRULE1 \h  \* MERGEFORMAT </w:instrText>
            </w:r>
            <w:r w:rsidRPr="00E213B0">
              <w:fldChar w:fldCharType="separate"/>
            </w:r>
            <w:r w:rsidR="00E46B0B" w:rsidRPr="00E46B0B">
              <w:t>POL RULE1</w:t>
            </w:r>
            <w:r w:rsidRPr="00E213B0">
              <w:fldChar w:fldCharType="end"/>
            </w:r>
            <w:r w:rsidRPr="00BC17D5">
              <w:t>. If this is the case</w:t>
            </w:r>
            <w:r>
              <w:t>,</w:t>
            </w:r>
            <w:r w:rsidRPr="00BC17D5">
              <w:t xml:space="preserve"> a dedicated message SHALL be displayed identifying the </w:t>
            </w:r>
            <w:r>
              <w:t>consequences to the End User. Examples of information that may be displayed would be:</w:t>
            </w:r>
            <w:r w:rsidRPr="00BC17D5">
              <w:t xml:space="preserve"> </w:t>
            </w:r>
          </w:p>
          <w:p w14:paraId="6B04F1FC" w14:textId="77777777" w:rsidR="003C1AC8" w:rsidRPr="00BC17D5" w:rsidRDefault="003C1AC8" w:rsidP="0027738B">
            <w:pPr>
              <w:pStyle w:val="TableBulletText"/>
              <w:jc w:val="both"/>
            </w:pPr>
            <w:r>
              <w:t>E</w:t>
            </w:r>
            <w:r w:rsidRPr="00BC17D5">
              <w:t>nabling of the new Profile will not be possibl</w:t>
            </w:r>
            <w:r w:rsidRPr="00BB7696">
              <w:t xml:space="preserve">e because the currently </w:t>
            </w:r>
            <w:r>
              <w:t>E</w:t>
            </w:r>
            <w:r w:rsidRPr="00BC17D5">
              <w:t>nabled Profile cannot be disabled</w:t>
            </w:r>
            <w:r>
              <w:t>.</w:t>
            </w:r>
          </w:p>
          <w:p w14:paraId="37C43733" w14:textId="77777777" w:rsidR="003C1AC8" w:rsidRPr="00BC17D5" w:rsidRDefault="003C1AC8" w:rsidP="0027738B">
            <w:pPr>
              <w:pStyle w:val="TableBulletText"/>
              <w:jc w:val="both"/>
            </w:pPr>
            <w:r>
              <w:t>T</w:t>
            </w:r>
            <w:r w:rsidRPr="00BB7696">
              <w:t xml:space="preserve">he Profile name of the </w:t>
            </w:r>
            <w:r>
              <w:t>E</w:t>
            </w:r>
            <w:r w:rsidRPr="00BC17D5">
              <w:t>nabled Profile</w:t>
            </w:r>
            <w:r>
              <w:t>.</w:t>
            </w:r>
          </w:p>
          <w:p w14:paraId="7D8673AB" w14:textId="77777777" w:rsidR="003C1AC8" w:rsidRPr="00BC17D5" w:rsidRDefault="003C1AC8" w:rsidP="0027738B">
            <w:pPr>
              <w:pStyle w:val="TableBulletText"/>
              <w:jc w:val="both"/>
            </w:pPr>
            <w:r>
              <w:t>F</w:t>
            </w:r>
            <w:r w:rsidRPr="00BC17D5">
              <w:t>or more information</w:t>
            </w:r>
            <w:r>
              <w:t>,</w:t>
            </w:r>
            <w:r w:rsidRPr="00BC17D5">
              <w:t xml:space="preserve"> </w:t>
            </w:r>
            <w:r>
              <w:t>the End User</w:t>
            </w:r>
            <w:r w:rsidRPr="00BC17D5">
              <w:t xml:space="preserve"> should contact the Profile Owner of this Profile</w:t>
            </w:r>
            <w:r>
              <w:t>.</w:t>
            </w:r>
          </w:p>
          <w:p w14:paraId="2A1066A7" w14:textId="77777777" w:rsidR="003C1AC8" w:rsidRPr="00BC17D5" w:rsidRDefault="003C1AC8" w:rsidP="0027738B">
            <w:pPr>
              <w:pStyle w:val="TableText"/>
              <w:jc w:val="both"/>
            </w:pPr>
            <w:r w:rsidRPr="00BC17D5">
              <w:t>With displaying this message, the End User SHALL be able to decide</w:t>
            </w:r>
            <w:r>
              <w:t xml:space="preserve"> on whether</w:t>
            </w:r>
            <w:r w:rsidRPr="00BC17D5">
              <w:t xml:space="preserve"> to continue the download or to cancel the operation.</w:t>
            </w:r>
          </w:p>
          <w:p w14:paraId="523ECE23" w14:textId="77777777" w:rsidR="003C1AC8" w:rsidRPr="00762BE8" w:rsidRDefault="003C1AC8" w:rsidP="0027738B">
            <w:pPr>
              <w:pStyle w:val="TableText"/>
              <w:jc w:val="both"/>
            </w:pPr>
            <w:r w:rsidRPr="00BC17D5">
              <w:t>This dialo</w:t>
            </w:r>
            <w:r w:rsidRPr="00BB7696">
              <w:t>gue MAY be combined with the re</w:t>
            </w:r>
            <w:r>
              <w:t>g</w:t>
            </w:r>
            <w:r w:rsidRPr="00BC17D5">
              <w:t>ular End User Intent for confirming a Profile download.</w:t>
            </w:r>
          </w:p>
        </w:tc>
      </w:tr>
      <w:tr w:rsidR="003C1AC8" w:rsidRPr="002A1089" w14:paraId="297FE56D" w14:textId="77777777" w:rsidTr="0027738B">
        <w:trPr>
          <w:cantSplit/>
        </w:trPr>
        <w:tc>
          <w:tcPr>
            <w:tcW w:w="1573" w:type="dxa"/>
          </w:tcPr>
          <w:p w14:paraId="457F1A2D" w14:textId="77777777" w:rsidR="003C1AC8" w:rsidRPr="009F3483" w:rsidRDefault="003C1AC8" w:rsidP="0027738B">
            <w:pPr>
              <w:spacing w:before="40" w:after="40" w:line="276" w:lineRule="auto"/>
              <w:jc w:val="left"/>
              <w:rPr>
                <w:b/>
                <w:sz w:val="20"/>
                <w:highlight w:val="yellow"/>
              </w:rPr>
            </w:pPr>
            <w:r w:rsidRPr="009F3483">
              <w:rPr>
                <w:b/>
                <w:sz w:val="20"/>
              </w:rPr>
              <w:t>LPA4</w:t>
            </w:r>
            <w:r>
              <w:rPr>
                <w:b/>
                <w:sz w:val="20"/>
              </w:rPr>
              <w:t>7</w:t>
            </w:r>
          </w:p>
        </w:tc>
        <w:tc>
          <w:tcPr>
            <w:tcW w:w="7494" w:type="dxa"/>
          </w:tcPr>
          <w:p w14:paraId="381C1C8B" w14:textId="77777777" w:rsidR="003C1AC8" w:rsidRPr="00E018B0" w:rsidRDefault="003C1AC8" w:rsidP="0027738B">
            <w:pPr>
              <w:spacing w:before="40" w:after="40" w:line="276" w:lineRule="auto"/>
              <w:rPr>
                <w:sz w:val="20"/>
                <w:highlight w:val="yellow"/>
              </w:rPr>
            </w:pPr>
            <w:r w:rsidRPr="00762BE8">
              <w:rPr>
                <w:sz w:val="20"/>
              </w:rPr>
              <w:t xml:space="preserve">The communication between </w:t>
            </w:r>
            <w:r>
              <w:rPr>
                <w:sz w:val="20"/>
              </w:rPr>
              <w:t xml:space="preserve">the End User interface of the </w:t>
            </w:r>
            <w:r w:rsidRPr="00762BE8">
              <w:rPr>
                <w:sz w:val="20"/>
              </w:rPr>
              <w:t xml:space="preserve">Primary </w:t>
            </w:r>
            <w:r>
              <w:rPr>
                <w:sz w:val="20"/>
              </w:rPr>
              <w:t xml:space="preserve">Device </w:t>
            </w:r>
            <w:r w:rsidRPr="00762BE8">
              <w:rPr>
                <w:sz w:val="20"/>
              </w:rPr>
              <w:t>and</w:t>
            </w:r>
            <w:r>
              <w:rPr>
                <w:sz w:val="20"/>
              </w:rPr>
              <w:t xml:space="preserve"> the LUI</w:t>
            </w:r>
            <w:r w:rsidRPr="00762BE8">
              <w:rPr>
                <w:sz w:val="20"/>
              </w:rPr>
              <w:t xml:space="preserve"> </w:t>
            </w:r>
            <w:r>
              <w:rPr>
                <w:sz w:val="20"/>
              </w:rPr>
              <w:t xml:space="preserve">of the </w:t>
            </w:r>
            <w:r w:rsidRPr="00762BE8">
              <w:rPr>
                <w:sz w:val="20"/>
              </w:rPr>
              <w:t xml:space="preserve">Companion </w:t>
            </w:r>
            <w:r>
              <w:rPr>
                <w:sz w:val="20"/>
              </w:rPr>
              <w:t xml:space="preserve">Device </w:t>
            </w:r>
            <w:r w:rsidRPr="00762BE8">
              <w:rPr>
                <w:sz w:val="20"/>
              </w:rPr>
              <w:t>SHALL be protected (</w:t>
            </w:r>
            <w:r>
              <w:rPr>
                <w:sz w:val="20"/>
              </w:rPr>
              <w:t xml:space="preserve">confidentiality, </w:t>
            </w:r>
            <w:r w:rsidRPr="00762BE8">
              <w:rPr>
                <w:sz w:val="20"/>
              </w:rPr>
              <w:t>integrity and authentication).</w:t>
            </w:r>
          </w:p>
        </w:tc>
      </w:tr>
      <w:tr w:rsidR="003C1AC8" w:rsidRPr="002A1089" w14:paraId="6D400D49" w14:textId="77777777" w:rsidTr="0027738B">
        <w:trPr>
          <w:cantSplit/>
        </w:trPr>
        <w:tc>
          <w:tcPr>
            <w:tcW w:w="1573" w:type="dxa"/>
          </w:tcPr>
          <w:p w14:paraId="2A9153C7" w14:textId="77777777" w:rsidR="003C1AC8" w:rsidRPr="009F3483" w:rsidRDefault="003C1AC8" w:rsidP="0027738B">
            <w:pPr>
              <w:spacing w:before="40" w:after="40" w:line="276" w:lineRule="auto"/>
              <w:jc w:val="left"/>
              <w:rPr>
                <w:b/>
                <w:sz w:val="20"/>
              </w:rPr>
            </w:pPr>
            <w:r w:rsidRPr="009F3483">
              <w:rPr>
                <w:b/>
                <w:sz w:val="20"/>
              </w:rPr>
              <w:t>LPA</w:t>
            </w:r>
            <w:r>
              <w:rPr>
                <w:b/>
                <w:sz w:val="20"/>
              </w:rPr>
              <w:t>48</w:t>
            </w:r>
          </w:p>
        </w:tc>
        <w:tc>
          <w:tcPr>
            <w:tcW w:w="7494" w:type="dxa"/>
          </w:tcPr>
          <w:p w14:paraId="2447B038" w14:textId="77777777" w:rsidR="003C1AC8" w:rsidRPr="00762BE8" w:rsidRDefault="003C1AC8" w:rsidP="0027738B">
            <w:pPr>
              <w:spacing w:before="40" w:after="40" w:line="276" w:lineRule="auto"/>
              <w:rPr>
                <w:sz w:val="20"/>
              </w:rPr>
            </w:pPr>
            <w:r>
              <w:rPr>
                <w:sz w:val="20"/>
              </w:rPr>
              <w:t>[Void]</w:t>
            </w:r>
          </w:p>
        </w:tc>
      </w:tr>
      <w:tr w:rsidR="003C1AC8" w:rsidRPr="002A1089" w14:paraId="39653160" w14:textId="77777777" w:rsidTr="0027738B">
        <w:trPr>
          <w:cantSplit/>
        </w:trPr>
        <w:tc>
          <w:tcPr>
            <w:tcW w:w="1573" w:type="dxa"/>
          </w:tcPr>
          <w:p w14:paraId="4D4AAB85" w14:textId="77777777" w:rsidR="003C1AC8" w:rsidRPr="009F3483" w:rsidRDefault="003C1AC8" w:rsidP="0027738B">
            <w:pPr>
              <w:spacing w:before="40" w:after="40" w:line="276" w:lineRule="auto"/>
              <w:jc w:val="left"/>
              <w:rPr>
                <w:b/>
                <w:sz w:val="20"/>
              </w:rPr>
            </w:pPr>
            <w:bookmarkStart w:id="597" w:name="LPA48"/>
            <w:r w:rsidRPr="009F3483">
              <w:rPr>
                <w:b/>
                <w:sz w:val="20"/>
              </w:rPr>
              <w:t>LPA</w:t>
            </w:r>
            <w:r>
              <w:rPr>
                <w:b/>
                <w:sz w:val="20"/>
              </w:rPr>
              <w:t>49</w:t>
            </w:r>
            <w:bookmarkEnd w:id="597"/>
          </w:p>
        </w:tc>
        <w:tc>
          <w:tcPr>
            <w:tcW w:w="7494" w:type="dxa"/>
            <w:vAlign w:val="center"/>
          </w:tcPr>
          <w:p w14:paraId="44A2ECDA" w14:textId="77777777" w:rsidR="003C1AC8" w:rsidRPr="00762BE8" w:rsidRDefault="003C1AC8" w:rsidP="0027738B">
            <w:pPr>
              <w:spacing w:before="40" w:after="40" w:line="276" w:lineRule="auto"/>
              <w:rPr>
                <w:sz w:val="20"/>
              </w:rPr>
            </w:pPr>
            <w:r w:rsidRPr="002C204B">
              <w:rPr>
                <w:sz w:val="20"/>
              </w:rPr>
              <w:t xml:space="preserve">Confirmation </w:t>
            </w:r>
            <w:r>
              <w:rPr>
                <w:sz w:val="20"/>
              </w:rPr>
              <w:t>R</w:t>
            </w:r>
            <w:r w:rsidRPr="002C204B">
              <w:rPr>
                <w:sz w:val="20"/>
              </w:rPr>
              <w:t>equests for consec</w:t>
            </w:r>
            <w:r>
              <w:rPr>
                <w:sz w:val="20"/>
              </w:rPr>
              <w:t>utive Local Profile Management O</w:t>
            </w:r>
            <w:r w:rsidRPr="002C204B">
              <w:rPr>
                <w:sz w:val="20"/>
              </w:rPr>
              <w:t>perations MAY be achieved in one step as long as the dif</w:t>
            </w:r>
            <w:r w:rsidRPr="003252B4">
              <w:rPr>
                <w:sz w:val="20"/>
              </w:rPr>
              <w:t xml:space="preserve">ferent actions are clearly explained to the End User. For instance, upon installation of a new Profile, the LPA MAY propose ‘add Profile’ and ‘enable’ into one single step with a single confirmation only </w:t>
            </w:r>
            <w:r>
              <w:rPr>
                <w:sz w:val="20"/>
              </w:rPr>
              <w:t>(</w:t>
            </w:r>
            <w:r w:rsidRPr="003252B4">
              <w:rPr>
                <w:sz w:val="20"/>
              </w:rPr>
              <w:t xml:space="preserve">e.g. “Do you want to install profile ‘ProfileName’ </w:t>
            </w:r>
            <w:r w:rsidRPr="00F936EE">
              <w:rPr>
                <w:sz w:val="20"/>
              </w:rPr>
              <w:t xml:space="preserve">on your </w:t>
            </w:r>
            <w:r>
              <w:rPr>
                <w:sz w:val="20"/>
              </w:rPr>
              <w:t>D</w:t>
            </w:r>
            <w:r w:rsidRPr="00F936EE">
              <w:rPr>
                <w:sz w:val="20"/>
              </w:rPr>
              <w:t>evice and enable it? Yes / No / Install only”</w:t>
            </w:r>
            <w:r>
              <w:rPr>
                <w:sz w:val="20"/>
              </w:rPr>
              <w:t>)</w:t>
            </w:r>
            <w:r w:rsidRPr="00F936EE">
              <w:rPr>
                <w:sz w:val="20"/>
              </w:rPr>
              <w:t xml:space="preserve"> </w:t>
            </w:r>
          </w:p>
        </w:tc>
      </w:tr>
      <w:tr w:rsidR="003C1AC8" w:rsidRPr="002A1089" w14:paraId="65140E65" w14:textId="77777777" w:rsidTr="0027738B">
        <w:trPr>
          <w:cantSplit/>
        </w:trPr>
        <w:tc>
          <w:tcPr>
            <w:tcW w:w="1573" w:type="dxa"/>
          </w:tcPr>
          <w:p w14:paraId="7A2402F8" w14:textId="77777777" w:rsidR="003C1AC8" w:rsidRPr="009F3483" w:rsidRDefault="003C1AC8" w:rsidP="0027738B">
            <w:pPr>
              <w:spacing w:before="40" w:after="40" w:line="276" w:lineRule="auto"/>
              <w:jc w:val="left"/>
              <w:rPr>
                <w:b/>
                <w:sz w:val="20"/>
              </w:rPr>
            </w:pPr>
            <w:r w:rsidRPr="009F3483">
              <w:rPr>
                <w:b/>
                <w:sz w:val="20"/>
              </w:rPr>
              <w:t>LPA5</w:t>
            </w:r>
            <w:r>
              <w:rPr>
                <w:b/>
                <w:sz w:val="20"/>
              </w:rPr>
              <w:t>0</w:t>
            </w:r>
          </w:p>
        </w:tc>
        <w:tc>
          <w:tcPr>
            <w:tcW w:w="7494" w:type="dxa"/>
            <w:vAlign w:val="center"/>
          </w:tcPr>
          <w:p w14:paraId="5292CECA" w14:textId="1FAFB4CE" w:rsidR="003C1AC8" w:rsidRPr="00762BE8" w:rsidRDefault="003C1AC8" w:rsidP="0027738B">
            <w:pPr>
              <w:spacing w:before="40" w:after="40" w:line="276" w:lineRule="auto"/>
              <w:rPr>
                <w:sz w:val="20"/>
              </w:rPr>
            </w:pPr>
            <w:r w:rsidRPr="002C204B">
              <w:rPr>
                <w:sz w:val="20"/>
              </w:rPr>
              <w:t>When consecutive operations are achieved in one single step (</w:t>
            </w:r>
            <w:r>
              <w:rPr>
                <w:sz w:val="20"/>
              </w:rPr>
              <w:fldChar w:fldCharType="begin"/>
            </w:r>
            <w:r>
              <w:rPr>
                <w:sz w:val="20"/>
              </w:rPr>
              <w:instrText xml:space="preserve"> REF LPA48 \h  \* MERGEFORMAT </w:instrText>
            </w:r>
            <w:r>
              <w:rPr>
                <w:sz w:val="20"/>
              </w:rPr>
            </w:r>
            <w:r>
              <w:rPr>
                <w:sz w:val="20"/>
              </w:rPr>
              <w:fldChar w:fldCharType="separate"/>
            </w:r>
            <w:r w:rsidR="00E46B0B" w:rsidRPr="00E46B0B">
              <w:rPr>
                <w:sz w:val="20"/>
              </w:rPr>
              <w:t>LPA49</w:t>
            </w:r>
            <w:r>
              <w:rPr>
                <w:sz w:val="20"/>
              </w:rPr>
              <w:fldChar w:fldCharType="end"/>
            </w:r>
            <w:r w:rsidRPr="002C204B">
              <w:rPr>
                <w:sz w:val="20"/>
              </w:rPr>
              <w:t xml:space="preserve">), the highest level of confirmation SHALL be applied - i.e. in the case of two operations having respectively </w:t>
            </w:r>
            <w:r>
              <w:rPr>
                <w:sz w:val="20"/>
              </w:rPr>
              <w:t>Strong</w:t>
            </w:r>
            <w:r w:rsidRPr="002C204B">
              <w:rPr>
                <w:sz w:val="20"/>
              </w:rPr>
              <w:t xml:space="preserve"> and S</w:t>
            </w:r>
            <w:r w:rsidRPr="003252B4">
              <w:rPr>
                <w:sz w:val="20"/>
              </w:rPr>
              <w:t xml:space="preserve">imple Confirmation </w:t>
            </w:r>
            <w:r>
              <w:rPr>
                <w:sz w:val="20"/>
              </w:rPr>
              <w:t>R</w:t>
            </w:r>
            <w:r w:rsidRPr="003252B4">
              <w:rPr>
                <w:sz w:val="20"/>
              </w:rPr>
              <w:t xml:space="preserve">equests, the single step SHALL use the </w:t>
            </w:r>
            <w:r>
              <w:rPr>
                <w:sz w:val="20"/>
              </w:rPr>
              <w:t>Strong</w:t>
            </w:r>
            <w:r w:rsidRPr="003252B4">
              <w:rPr>
                <w:sz w:val="20"/>
              </w:rPr>
              <w:t xml:space="preserve"> Confirmation </w:t>
            </w:r>
            <w:r>
              <w:rPr>
                <w:sz w:val="20"/>
              </w:rPr>
              <w:t>R</w:t>
            </w:r>
            <w:r w:rsidRPr="003252B4">
              <w:rPr>
                <w:sz w:val="20"/>
              </w:rPr>
              <w:t xml:space="preserve">equest. </w:t>
            </w:r>
          </w:p>
        </w:tc>
      </w:tr>
      <w:tr w:rsidR="003C1AC8" w:rsidRPr="002A1089" w14:paraId="0549D1D9" w14:textId="77777777" w:rsidTr="0027738B">
        <w:trPr>
          <w:cantSplit/>
        </w:trPr>
        <w:tc>
          <w:tcPr>
            <w:tcW w:w="1573" w:type="dxa"/>
          </w:tcPr>
          <w:p w14:paraId="4D7931ED" w14:textId="77777777" w:rsidR="003C1AC8" w:rsidRPr="009F3483" w:rsidRDefault="003C1AC8" w:rsidP="0027738B">
            <w:pPr>
              <w:spacing w:before="40" w:after="40" w:line="276" w:lineRule="auto"/>
              <w:jc w:val="left"/>
              <w:rPr>
                <w:b/>
                <w:sz w:val="20"/>
              </w:rPr>
            </w:pPr>
            <w:r w:rsidRPr="009F3483">
              <w:rPr>
                <w:b/>
                <w:sz w:val="20"/>
              </w:rPr>
              <w:t>LPA5</w:t>
            </w:r>
            <w:r>
              <w:rPr>
                <w:b/>
                <w:sz w:val="20"/>
              </w:rPr>
              <w:t>1</w:t>
            </w:r>
          </w:p>
        </w:tc>
        <w:tc>
          <w:tcPr>
            <w:tcW w:w="7494" w:type="dxa"/>
            <w:vAlign w:val="center"/>
          </w:tcPr>
          <w:p w14:paraId="3D7D26E4" w14:textId="34421C14" w:rsidR="003C1AC8" w:rsidRPr="0084687B" w:rsidRDefault="003C1AC8" w:rsidP="0027738B">
            <w:pPr>
              <w:spacing w:before="40" w:after="40" w:line="276" w:lineRule="auto"/>
              <w:rPr>
                <w:sz w:val="20"/>
              </w:rPr>
            </w:pPr>
            <w:r w:rsidRPr="00B94030">
              <w:rPr>
                <w:sz w:val="20"/>
              </w:rPr>
              <w:t xml:space="preserve">The Local Profile Management </w:t>
            </w:r>
            <w:r>
              <w:rPr>
                <w:sz w:val="20"/>
              </w:rPr>
              <w:t>O</w:t>
            </w:r>
            <w:r w:rsidRPr="00B94030">
              <w:rPr>
                <w:sz w:val="20"/>
              </w:rPr>
              <w:t>perations ‘enable’ (</w:t>
            </w:r>
            <w:r>
              <w:rPr>
                <w:sz w:val="20"/>
              </w:rPr>
              <w:fldChar w:fldCharType="begin"/>
            </w:r>
            <w:r>
              <w:rPr>
                <w:sz w:val="20"/>
              </w:rPr>
              <w:instrText xml:space="preserve"> REF LPA9 \h  \* MERGEFORMAT </w:instrText>
            </w:r>
            <w:r>
              <w:rPr>
                <w:sz w:val="20"/>
              </w:rPr>
            </w:r>
            <w:r>
              <w:rPr>
                <w:sz w:val="20"/>
              </w:rPr>
              <w:fldChar w:fldCharType="separate"/>
            </w:r>
            <w:r w:rsidR="00E46B0B" w:rsidRPr="00E46B0B">
              <w:rPr>
                <w:sz w:val="20"/>
              </w:rPr>
              <w:t>LPA9</w:t>
            </w:r>
            <w:r>
              <w:rPr>
                <w:sz w:val="20"/>
              </w:rPr>
              <w:fldChar w:fldCharType="end"/>
            </w:r>
            <w:r w:rsidRPr="00B94030">
              <w:rPr>
                <w:sz w:val="20"/>
              </w:rPr>
              <w:t>), ‘disable’ (</w:t>
            </w:r>
            <w:r>
              <w:rPr>
                <w:sz w:val="20"/>
              </w:rPr>
              <w:fldChar w:fldCharType="begin"/>
            </w:r>
            <w:r>
              <w:rPr>
                <w:sz w:val="20"/>
              </w:rPr>
              <w:instrText xml:space="preserve"> REF LPA10 \h  \* MERGEFORMAT </w:instrText>
            </w:r>
            <w:r>
              <w:rPr>
                <w:sz w:val="20"/>
              </w:rPr>
            </w:r>
            <w:r>
              <w:rPr>
                <w:sz w:val="20"/>
              </w:rPr>
              <w:fldChar w:fldCharType="separate"/>
            </w:r>
            <w:r w:rsidR="00E46B0B" w:rsidRPr="00E46B0B">
              <w:rPr>
                <w:sz w:val="20"/>
              </w:rPr>
              <w:t>LPA10</w:t>
            </w:r>
            <w:r>
              <w:rPr>
                <w:sz w:val="20"/>
              </w:rPr>
              <w:fldChar w:fldCharType="end"/>
            </w:r>
            <w:r w:rsidRPr="00B94030">
              <w:rPr>
                <w:sz w:val="20"/>
              </w:rPr>
              <w:t xml:space="preserve">), </w:t>
            </w:r>
            <w:r>
              <w:rPr>
                <w:sz w:val="20"/>
              </w:rPr>
              <w:t xml:space="preserve">and </w:t>
            </w:r>
            <w:r w:rsidRPr="00B94030">
              <w:rPr>
                <w:sz w:val="20"/>
              </w:rPr>
              <w:t>‘delete’ (</w:t>
            </w:r>
            <w:r>
              <w:rPr>
                <w:sz w:val="20"/>
              </w:rPr>
              <w:fldChar w:fldCharType="begin"/>
            </w:r>
            <w:r>
              <w:rPr>
                <w:sz w:val="20"/>
              </w:rPr>
              <w:instrText xml:space="preserve"> REF LPA11 \h  \* MERGEFORMAT </w:instrText>
            </w:r>
            <w:r>
              <w:rPr>
                <w:sz w:val="20"/>
              </w:rPr>
            </w:r>
            <w:r>
              <w:rPr>
                <w:sz w:val="20"/>
              </w:rPr>
              <w:fldChar w:fldCharType="separate"/>
            </w:r>
            <w:r w:rsidR="00E46B0B" w:rsidRPr="00E46B0B">
              <w:rPr>
                <w:sz w:val="20"/>
              </w:rPr>
              <w:t>LPA11</w:t>
            </w:r>
            <w:r>
              <w:rPr>
                <w:sz w:val="20"/>
              </w:rPr>
              <w:fldChar w:fldCharType="end"/>
            </w:r>
            <w:r w:rsidRPr="00B94030">
              <w:rPr>
                <w:sz w:val="20"/>
              </w:rPr>
              <w:t xml:space="preserve">) SHALL be able to trigger a </w:t>
            </w:r>
            <w:r>
              <w:rPr>
                <w:sz w:val="20"/>
              </w:rPr>
              <w:t>N</w:t>
            </w:r>
            <w:r w:rsidRPr="00B94030">
              <w:rPr>
                <w:sz w:val="20"/>
              </w:rPr>
              <w:t>otification</w:t>
            </w:r>
            <w:r>
              <w:rPr>
                <w:sz w:val="20"/>
              </w:rPr>
              <w:t xml:space="preserve"> </w:t>
            </w:r>
            <w:r w:rsidRPr="00B94030">
              <w:rPr>
                <w:sz w:val="20"/>
              </w:rPr>
              <w:t xml:space="preserve">to the </w:t>
            </w:r>
            <w:r>
              <w:rPr>
                <w:sz w:val="20"/>
              </w:rPr>
              <w:t>Notification Receivers</w:t>
            </w:r>
            <w:r w:rsidRPr="00B94030">
              <w:rPr>
                <w:sz w:val="20"/>
              </w:rPr>
              <w:t xml:space="preserve"> of the respective Profile being managed to indicate that this operation was actioned. Th</w:t>
            </w:r>
            <w:r>
              <w:rPr>
                <w:sz w:val="20"/>
              </w:rPr>
              <w:t>ese</w:t>
            </w:r>
            <w:r w:rsidRPr="00B94030">
              <w:rPr>
                <w:sz w:val="20"/>
              </w:rPr>
              <w:t xml:space="preserve"> </w:t>
            </w:r>
            <w:r>
              <w:rPr>
                <w:sz w:val="20"/>
              </w:rPr>
              <w:t>N</w:t>
            </w:r>
            <w:r w:rsidRPr="00B94030">
              <w:rPr>
                <w:sz w:val="20"/>
              </w:rPr>
              <w:t>otification</w:t>
            </w:r>
            <w:r>
              <w:rPr>
                <w:sz w:val="20"/>
              </w:rPr>
              <w:t>s</w:t>
            </w:r>
            <w:r w:rsidRPr="00B94030">
              <w:rPr>
                <w:sz w:val="20"/>
              </w:rPr>
              <w:t xml:space="preserve"> </w:t>
            </w:r>
            <w:r>
              <w:rPr>
                <w:sz w:val="20"/>
              </w:rPr>
              <w:t>are</w:t>
            </w:r>
            <w:r w:rsidRPr="00B94030">
              <w:rPr>
                <w:sz w:val="20"/>
              </w:rPr>
              <w:t xml:space="preserve"> sent on </w:t>
            </w:r>
            <w:r>
              <w:rPr>
                <w:sz w:val="20"/>
              </w:rPr>
              <w:t xml:space="preserve">a </w:t>
            </w:r>
            <w:r w:rsidRPr="00B94030">
              <w:rPr>
                <w:sz w:val="20"/>
              </w:rPr>
              <w:t>best effort basis and SHALL not impact otherwise the operation.</w:t>
            </w:r>
          </w:p>
        </w:tc>
      </w:tr>
      <w:tr w:rsidR="003C1AC8" w:rsidRPr="002A1089" w14:paraId="1FDD7EDD" w14:textId="77777777" w:rsidTr="0027738B">
        <w:trPr>
          <w:cantSplit/>
        </w:trPr>
        <w:tc>
          <w:tcPr>
            <w:tcW w:w="1573" w:type="dxa"/>
          </w:tcPr>
          <w:p w14:paraId="7C041D36" w14:textId="77777777" w:rsidR="003C1AC8" w:rsidRPr="009F3483" w:rsidRDefault="003C1AC8" w:rsidP="0027738B">
            <w:pPr>
              <w:spacing w:before="40" w:after="40" w:line="276" w:lineRule="auto"/>
              <w:jc w:val="left"/>
              <w:rPr>
                <w:b/>
                <w:sz w:val="20"/>
              </w:rPr>
            </w:pPr>
            <w:r w:rsidRPr="009F3483">
              <w:rPr>
                <w:b/>
                <w:sz w:val="20"/>
              </w:rPr>
              <w:t>LPA5</w:t>
            </w:r>
            <w:r>
              <w:rPr>
                <w:b/>
                <w:sz w:val="20"/>
              </w:rPr>
              <w:t>2</w:t>
            </w:r>
          </w:p>
        </w:tc>
        <w:tc>
          <w:tcPr>
            <w:tcW w:w="7494" w:type="dxa"/>
            <w:vAlign w:val="center"/>
          </w:tcPr>
          <w:p w14:paraId="44E1A757" w14:textId="77777777" w:rsidR="003C1AC8" w:rsidRDefault="003C1AC8" w:rsidP="0027738B">
            <w:pPr>
              <w:spacing w:before="40" w:after="40" w:line="276" w:lineRule="auto"/>
              <w:rPr>
                <w:sz w:val="20"/>
                <w:highlight w:val="yellow"/>
              </w:rPr>
            </w:pPr>
            <w:r>
              <w:rPr>
                <w:sz w:val="20"/>
              </w:rPr>
              <w:t>The LPA SHALL provide a Trusted Link from the End User to the eUICC through the LUI.</w:t>
            </w:r>
          </w:p>
        </w:tc>
      </w:tr>
      <w:tr w:rsidR="003C1AC8" w:rsidRPr="002A1089" w14:paraId="1EBEE9A7" w14:textId="77777777" w:rsidTr="0027738B">
        <w:trPr>
          <w:cantSplit/>
          <w:trHeight w:val="372"/>
        </w:trPr>
        <w:tc>
          <w:tcPr>
            <w:tcW w:w="1573" w:type="dxa"/>
            <w:vAlign w:val="center"/>
          </w:tcPr>
          <w:p w14:paraId="0F5897FD" w14:textId="77777777" w:rsidR="003C1AC8" w:rsidRPr="009F3483" w:rsidRDefault="003C1AC8" w:rsidP="0027738B">
            <w:pPr>
              <w:spacing w:before="40" w:after="40" w:line="276" w:lineRule="auto"/>
              <w:jc w:val="left"/>
              <w:rPr>
                <w:rFonts w:eastAsia="MS Mincho"/>
                <w:b/>
                <w:sz w:val="20"/>
                <w:szCs w:val="22"/>
                <w:lang w:eastAsia="ja-JP" w:bidi="ar-SA"/>
              </w:rPr>
            </w:pPr>
            <w:r w:rsidRPr="009F3483">
              <w:rPr>
                <w:rFonts w:eastAsia="MS Mincho"/>
                <w:b/>
                <w:sz w:val="20"/>
                <w:szCs w:val="22"/>
                <w:lang w:eastAsia="ja-JP" w:bidi="ar-SA"/>
              </w:rPr>
              <w:t>LPA5</w:t>
            </w:r>
            <w:r>
              <w:rPr>
                <w:rFonts w:eastAsia="MS Mincho"/>
                <w:b/>
                <w:sz w:val="20"/>
                <w:szCs w:val="22"/>
                <w:lang w:eastAsia="ja-JP" w:bidi="ar-SA"/>
              </w:rPr>
              <w:t>3</w:t>
            </w:r>
          </w:p>
        </w:tc>
        <w:tc>
          <w:tcPr>
            <w:tcW w:w="7494" w:type="dxa"/>
            <w:vAlign w:val="center"/>
          </w:tcPr>
          <w:p w14:paraId="54CB851F" w14:textId="77777777" w:rsidR="003C1AC8" w:rsidRDefault="003C1AC8" w:rsidP="0027738B">
            <w:pPr>
              <w:spacing w:before="40" w:after="40" w:line="276" w:lineRule="auto"/>
              <w:rPr>
                <w:rFonts w:eastAsia="MS Mincho"/>
                <w:sz w:val="20"/>
                <w:szCs w:val="22"/>
                <w:lang w:eastAsia="ja-JP" w:bidi="ar-SA"/>
              </w:rPr>
            </w:pPr>
            <w:r w:rsidRPr="000D0ECF">
              <w:rPr>
                <w:rFonts w:eastAsia="MS Mincho"/>
                <w:sz w:val="20"/>
                <w:szCs w:val="22"/>
                <w:lang w:eastAsia="ja-JP" w:bidi="ar-SA"/>
              </w:rPr>
              <w:t xml:space="preserve">The End User SHALL be able to </w:t>
            </w:r>
            <w:r>
              <w:rPr>
                <w:rFonts w:eastAsia="MS Mincho"/>
                <w:sz w:val="20"/>
                <w:szCs w:val="22"/>
                <w:lang w:eastAsia="ja-JP" w:bidi="ar-SA"/>
              </w:rPr>
              <w:t>configure the LPA such that the automatic Event Record retrieval from the SM-DS is disabled.</w:t>
            </w:r>
          </w:p>
        </w:tc>
      </w:tr>
      <w:tr w:rsidR="003C1AC8" w:rsidRPr="002A1089" w14:paraId="24907141" w14:textId="77777777" w:rsidTr="0027738B">
        <w:trPr>
          <w:cantSplit/>
          <w:trHeight w:val="372"/>
        </w:trPr>
        <w:tc>
          <w:tcPr>
            <w:tcW w:w="1573" w:type="dxa"/>
          </w:tcPr>
          <w:p w14:paraId="1D167B05" w14:textId="77777777" w:rsidR="003C1AC8" w:rsidRPr="009F3483" w:rsidRDefault="003C1AC8" w:rsidP="0027738B">
            <w:pPr>
              <w:spacing w:before="40" w:after="40" w:line="276" w:lineRule="auto"/>
              <w:jc w:val="left"/>
              <w:rPr>
                <w:rFonts w:eastAsia="MS Mincho"/>
                <w:b/>
                <w:sz w:val="20"/>
                <w:szCs w:val="22"/>
                <w:lang w:eastAsia="ja-JP" w:bidi="ar-SA"/>
              </w:rPr>
            </w:pPr>
            <w:r w:rsidRPr="009F3483">
              <w:rPr>
                <w:rFonts w:eastAsia="MS Mincho"/>
                <w:b/>
                <w:sz w:val="20"/>
                <w:szCs w:val="22"/>
                <w:lang w:eastAsia="ja-JP" w:bidi="ar-SA"/>
              </w:rPr>
              <w:t>LPA5</w:t>
            </w:r>
            <w:r>
              <w:rPr>
                <w:rFonts w:eastAsia="MS Mincho"/>
                <w:b/>
                <w:sz w:val="20"/>
                <w:szCs w:val="22"/>
                <w:lang w:eastAsia="ja-JP" w:bidi="ar-SA"/>
              </w:rPr>
              <w:t>4</w:t>
            </w:r>
          </w:p>
        </w:tc>
        <w:tc>
          <w:tcPr>
            <w:tcW w:w="7494" w:type="dxa"/>
            <w:vAlign w:val="center"/>
          </w:tcPr>
          <w:p w14:paraId="027A3002" w14:textId="77777777" w:rsidR="003C1AC8" w:rsidRPr="000D0ECF" w:rsidRDefault="003C1AC8" w:rsidP="0027738B">
            <w:pPr>
              <w:spacing w:before="40" w:after="40" w:line="276" w:lineRule="auto"/>
              <w:rPr>
                <w:rFonts w:eastAsia="MS Mincho"/>
                <w:sz w:val="20"/>
                <w:szCs w:val="22"/>
                <w:lang w:eastAsia="ja-JP" w:bidi="ar-SA"/>
              </w:rPr>
            </w:pPr>
            <w:r w:rsidRPr="005D0563">
              <w:rPr>
                <w:rFonts w:eastAsia="MS Mincho"/>
                <w:sz w:val="20"/>
                <w:szCs w:val="22"/>
                <w:lang w:eastAsia="ja-JP" w:bidi="ar-SA"/>
              </w:rPr>
              <w:t>The L</w:t>
            </w:r>
            <w:r>
              <w:rPr>
                <w:rFonts w:eastAsia="MS Mincho"/>
                <w:sz w:val="20"/>
                <w:szCs w:val="22"/>
                <w:lang w:eastAsia="ja-JP" w:bidi="ar-SA"/>
              </w:rPr>
              <w:t>PA</w:t>
            </w:r>
            <w:r w:rsidRPr="005D0563">
              <w:rPr>
                <w:rFonts w:eastAsia="MS Mincho"/>
                <w:sz w:val="20"/>
                <w:szCs w:val="22"/>
                <w:lang w:eastAsia="ja-JP" w:bidi="ar-SA"/>
              </w:rPr>
              <w:t xml:space="preserve"> SHALL be able to read any SM-DS </w:t>
            </w:r>
            <w:r>
              <w:rPr>
                <w:rFonts w:eastAsia="MS Mincho"/>
                <w:sz w:val="20"/>
                <w:szCs w:val="22"/>
                <w:lang w:eastAsia="ja-JP" w:bidi="ar-SA"/>
              </w:rPr>
              <w:t xml:space="preserve">and SM-DP+ </w:t>
            </w:r>
            <w:r w:rsidRPr="005D0563">
              <w:rPr>
                <w:rFonts w:eastAsia="MS Mincho"/>
                <w:sz w:val="20"/>
                <w:szCs w:val="22"/>
                <w:lang w:eastAsia="ja-JP" w:bidi="ar-SA"/>
              </w:rPr>
              <w:t>address</w:t>
            </w:r>
            <w:r>
              <w:rPr>
                <w:rFonts w:eastAsia="MS Mincho"/>
                <w:sz w:val="20"/>
                <w:szCs w:val="22"/>
                <w:lang w:eastAsia="ja-JP" w:bidi="ar-SA"/>
              </w:rPr>
              <w:t>es</w:t>
            </w:r>
            <w:r w:rsidRPr="005D0563">
              <w:rPr>
                <w:rFonts w:eastAsia="MS Mincho"/>
                <w:sz w:val="20"/>
                <w:szCs w:val="22"/>
                <w:lang w:eastAsia="ja-JP" w:bidi="ar-SA"/>
              </w:rPr>
              <w:t xml:space="preserve"> configured in the eUICC. </w:t>
            </w:r>
          </w:p>
        </w:tc>
      </w:tr>
      <w:tr w:rsidR="003C1AC8" w:rsidRPr="002A1089" w14:paraId="0122E7C1" w14:textId="77777777" w:rsidTr="0027738B">
        <w:trPr>
          <w:cantSplit/>
          <w:trHeight w:val="372"/>
        </w:trPr>
        <w:tc>
          <w:tcPr>
            <w:tcW w:w="1573" w:type="dxa"/>
            <w:vAlign w:val="center"/>
          </w:tcPr>
          <w:p w14:paraId="54558AC1" w14:textId="77777777" w:rsidR="003C1AC8" w:rsidRPr="009F3483" w:rsidRDefault="003C1AC8" w:rsidP="0027738B">
            <w:pPr>
              <w:spacing w:before="40" w:after="40" w:line="276" w:lineRule="auto"/>
              <w:jc w:val="left"/>
              <w:rPr>
                <w:rFonts w:eastAsia="MS Mincho"/>
                <w:b/>
                <w:sz w:val="20"/>
                <w:szCs w:val="22"/>
                <w:lang w:eastAsia="ja-JP" w:bidi="ar-SA"/>
              </w:rPr>
            </w:pPr>
            <w:bookmarkStart w:id="598" w:name="LPA55"/>
            <w:r w:rsidRPr="009F3483">
              <w:rPr>
                <w:b/>
                <w:sz w:val="20"/>
              </w:rPr>
              <w:t>LPA5</w:t>
            </w:r>
            <w:r>
              <w:rPr>
                <w:b/>
                <w:sz w:val="20"/>
              </w:rPr>
              <w:t>5</w:t>
            </w:r>
            <w:bookmarkEnd w:id="598"/>
          </w:p>
        </w:tc>
        <w:tc>
          <w:tcPr>
            <w:tcW w:w="7494" w:type="dxa"/>
            <w:vAlign w:val="center"/>
          </w:tcPr>
          <w:p w14:paraId="70B8EB2C" w14:textId="77777777" w:rsidR="003C1AC8" w:rsidRPr="005D0563" w:rsidRDefault="003C1AC8" w:rsidP="0027738B">
            <w:pPr>
              <w:spacing w:before="40" w:after="40" w:line="276" w:lineRule="auto"/>
              <w:rPr>
                <w:rFonts w:eastAsia="MS Mincho"/>
                <w:sz w:val="20"/>
                <w:szCs w:val="22"/>
                <w:lang w:eastAsia="ja-JP" w:bidi="ar-SA"/>
              </w:rPr>
            </w:pPr>
            <w:r>
              <w:rPr>
                <w:rFonts w:eastAsia="Times New Roman"/>
                <w:iCs/>
                <w:sz w:val="20"/>
              </w:rPr>
              <w:t>It SHALL be possible to check the LPA Integrity. If the integrity check fails, communication between the eUICC and the LPA SHALL not occur.</w:t>
            </w:r>
          </w:p>
        </w:tc>
      </w:tr>
      <w:tr w:rsidR="003C1AC8" w:rsidRPr="002A1089" w14:paraId="70677B28" w14:textId="77777777" w:rsidTr="0027738B">
        <w:trPr>
          <w:cantSplit/>
          <w:trHeight w:val="372"/>
        </w:trPr>
        <w:tc>
          <w:tcPr>
            <w:tcW w:w="1573" w:type="dxa"/>
            <w:vAlign w:val="center"/>
          </w:tcPr>
          <w:p w14:paraId="332198D4" w14:textId="77777777" w:rsidR="003C1AC8" w:rsidRPr="009F3483" w:rsidRDefault="003C1AC8" w:rsidP="0027738B">
            <w:pPr>
              <w:spacing w:before="40" w:after="40" w:line="276" w:lineRule="auto"/>
              <w:jc w:val="left"/>
              <w:rPr>
                <w:b/>
                <w:sz w:val="20"/>
              </w:rPr>
            </w:pPr>
            <w:r>
              <w:rPr>
                <w:b/>
                <w:sz w:val="20"/>
              </w:rPr>
              <w:t>LPA56</w:t>
            </w:r>
          </w:p>
        </w:tc>
        <w:tc>
          <w:tcPr>
            <w:tcW w:w="7494" w:type="dxa"/>
            <w:vAlign w:val="center"/>
          </w:tcPr>
          <w:p w14:paraId="2AF0BBF5" w14:textId="03F5F5FC" w:rsidR="003C1AC8" w:rsidRPr="008D0C43" w:rsidRDefault="003C1AC8" w:rsidP="0027738B">
            <w:pPr>
              <w:spacing w:before="40" w:after="40" w:line="276" w:lineRule="auto"/>
              <w:rPr>
                <w:rFonts w:eastAsia="Times New Roman"/>
                <w:iCs/>
                <w:sz w:val="20"/>
              </w:rPr>
            </w:pPr>
            <w:r>
              <w:rPr>
                <w:rFonts w:eastAsia="Times New Roman"/>
                <w:iCs/>
                <w:sz w:val="20"/>
              </w:rPr>
              <w:t>LPA Integrity SHALL be ensured using the best practice methods on the targeted platform</w:t>
            </w:r>
            <w:r w:rsidRPr="00F411C5">
              <w:rPr>
                <w:rFonts w:eastAsia="Times New Roman"/>
                <w:iCs/>
                <w:sz w:val="20"/>
              </w:rPr>
              <w:t xml:space="preserve">. See </w:t>
            </w:r>
            <w:r w:rsidRPr="00F411C5">
              <w:rPr>
                <w:rFonts w:eastAsia="Times New Roman"/>
                <w:iCs/>
                <w:sz w:val="20"/>
              </w:rPr>
              <w:fldChar w:fldCharType="begin"/>
            </w:r>
            <w:r w:rsidRPr="00F411C5">
              <w:rPr>
                <w:rFonts w:eastAsia="Times New Roman"/>
                <w:iCs/>
                <w:sz w:val="20"/>
              </w:rPr>
              <w:instrText xml:space="preserve"> REF _Ref450647222 \r \h  \* MERGEFORMAT </w:instrText>
            </w:r>
            <w:r w:rsidRPr="00F411C5">
              <w:rPr>
                <w:rFonts w:eastAsia="Times New Roman"/>
                <w:iCs/>
                <w:sz w:val="20"/>
              </w:rPr>
            </w:r>
            <w:r w:rsidRPr="00F411C5">
              <w:rPr>
                <w:rFonts w:eastAsia="Times New Roman"/>
                <w:iCs/>
                <w:sz w:val="20"/>
              </w:rPr>
              <w:fldChar w:fldCharType="separate"/>
            </w:r>
            <w:r w:rsidR="00E46B0B">
              <w:rPr>
                <w:rFonts w:eastAsia="Times New Roman"/>
                <w:iCs/>
                <w:sz w:val="20"/>
              </w:rPr>
              <w:t>0</w:t>
            </w:r>
            <w:r w:rsidRPr="00F411C5">
              <w:rPr>
                <w:rFonts w:eastAsia="Times New Roman"/>
                <w:iCs/>
                <w:sz w:val="20"/>
              </w:rPr>
              <w:fldChar w:fldCharType="end"/>
            </w:r>
            <w:r w:rsidRPr="00F411C5">
              <w:rPr>
                <w:rFonts w:eastAsia="Times New Roman"/>
                <w:iCs/>
                <w:sz w:val="20"/>
              </w:rPr>
              <w:t>.</w:t>
            </w:r>
            <w:r>
              <w:rPr>
                <w:rFonts w:eastAsia="Times New Roman"/>
                <w:iCs/>
                <w:sz w:val="20"/>
              </w:rPr>
              <w:t xml:space="preserve"> </w:t>
            </w:r>
          </w:p>
        </w:tc>
      </w:tr>
      <w:tr w:rsidR="003C1AC8" w:rsidRPr="002A1089" w14:paraId="54FB5615" w14:textId="77777777" w:rsidTr="0027738B">
        <w:trPr>
          <w:cantSplit/>
          <w:trHeight w:val="372"/>
        </w:trPr>
        <w:tc>
          <w:tcPr>
            <w:tcW w:w="1573" w:type="dxa"/>
            <w:vAlign w:val="center"/>
          </w:tcPr>
          <w:p w14:paraId="4CECAB39" w14:textId="77777777" w:rsidR="003C1AC8" w:rsidRPr="009F3483" w:rsidRDefault="003C1AC8" w:rsidP="0027738B">
            <w:pPr>
              <w:spacing w:before="40" w:after="40" w:line="276" w:lineRule="auto"/>
              <w:jc w:val="left"/>
              <w:rPr>
                <w:b/>
                <w:sz w:val="20"/>
              </w:rPr>
            </w:pPr>
            <w:r w:rsidRPr="009F3483">
              <w:rPr>
                <w:b/>
                <w:sz w:val="20"/>
              </w:rPr>
              <w:t>LPA5</w:t>
            </w:r>
            <w:r>
              <w:rPr>
                <w:b/>
                <w:sz w:val="20"/>
              </w:rPr>
              <w:t>7</w:t>
            </w:r>
          </w:p>
        </w:tc>
        <w:tc>
          <w:tcPr>
            <w:tcW w:w="7494" w:type="dxa"/>
            <w:vAlign w:val="center"/>
          </w:tcPr>
          <w:p w14:paraId="2E718B57" w14:textId="77777777" w:rsidR="003C1AC8" w:rsidRPr="008D0C43" w:rsidRDefault="003C1AC8" w:rsidP="0027738B">
            <w:pPr>
              <w:spacing w:before="40" w:after="40" w:line="276" w:lineRule="auto"/>
              <w:rPr>
                <w:rFonts w:eastAsia="Times New Roman"/>
                <w:iCs/>
                <w:sz w:val="20"/>
              </w:rPr>
            </w:pPr>
            <w:r w:rsidRPr="00E04992">
              <w:rPr>
                <w:rFonts w:eastAsia="Times New Roman"/>
                <w:iCs/>
                <w:sz w:val="20"/>
              </w:rPr>
              <w:t>The polling mechanism in the L</w:t>
            </w:r>
            <w:r>
              <w:rPr>
                <w:rFonts w:eastAsia="Times New Roman"/>
                <w:iCs/>
                <w:sz w:val="20"/>
              </w:rPr>
              <w:t>PA</w:t>
            </w:r>
            <w:r w:rsidRPr="00E04992">
              <w:rPr>
                <w:rFonts w:eastAsia="Times New Roman"/>
                <w:iCs/>
                <w:sz w:val="20"/>
              </w:rPr>
              <w:t xml:space="preserve"> SHALL have t</w:t>
            </w:r>
            <w:r>
              <w:rPr>
                <w:rFonts w:eastAsia="Times New Roman"/>
                <w:iCs/>
                <w:sz w:val="20"/>
              </w:rPr>
              <w:t>wo</w:t>
            </w:r>
            <w:r w:rsidRPr="00E04992">
              <w:rPr>
                <w:rFonts w:eastAsia="Times New Roman"/>
                <w:iCs/>
                <w:sz w:val="20"/>
              </w:rPr>
              <w:t xml:space="preserve"> types of triggers; those that are event based, and those that are End User initiated.</w:t>
            </w:r>
          </w:p>
        </w:tc>
      </w:tr>
      <w:tr w:rsidR="003C1AC8" w:rsidRPr="002A1089" w14:paraId="3FC5865F" w14:textId="77777777" w:rsidTr="0027738B">
        <w:trPr>
          <w:cantSplit/>
          <w:trHeight w:val="372"/>
        </w:trPr>
        <w:tc>
          <w:tcPr>
            <w:tcW w:w="1573" w:type="dxa"/>
            <w:vAlign w:val="center"/>
          </w:tcPr>
          <w:p w14:paraId="4922366D" w14:textId="77777777" w:rsidR="003C1AC8" w:rsidRPr="009F3483" w:rsidRDefault="003C1AC8" w:rsidP="0027738B">
            <w:pPr>
              <w:spacing w:before="40" w:after="40" w:line="276" w:lineRule="auto"/>
              <w:jc w:val="left"/>
              <w:rPr>
                <w:b/>
                <w:sz w:val="20"/>
              </w:rPr>
            </w:pPr>
            <w:r w:rsidRPr="009F3483">
              <w:rPr>
                <w:b/>
                <w:sz w:val="20"/>
              </w:rPr>
              <w:t>LPA</w:t>
            </w:r>
            <w:r>
              <w:rPr>
                <w:b/>
                <w:sz w:val="20"/>
              </w:rPr>
              <w:t>58</w:t>
            </w:r>
          </w:p>
        </w:tc>
        <w:tc>
          <w:tcPr>
            <w:tcW w:w="7494" w:type="dxa"/>
            <w:vAlign w:val="center"/>
          </w:tcPr>
          <w:p w14:paraId="408EC26C" w14:textId="77777777" w:rsidR="003C1AC8" w:rsidRPr="008D0C43" w:rsidRDefault="003C1AC8" w:rsidP="0027738B">
            <w:pPr>
              <w:spacing w:before="40" w:after="40" w:line="276" w:lineRule="auto"/>
            </w:pPr>
            <w:r w:rsidRPr="00E04992">
              <w:rPr>
                <w:rFonts w:eastAsia="Times New Roman"/>
                <w:iCs/>
                <w:sz w:val="20"/>
              </w:rPr>
              <w:t xml:space="preserve">Event based triggers for polling </w:t>
            </w:r>
            <w:r>
              <w:rPr>
                <w:rFonts w:eastAsia="Times New Roman"/>
                <w:iCs/>
                <w:sz w:val="20"/>
              </w:rPr>
              <w:t>SHOULD include Device power-up when no Operational Profile is installed; in addition other triggers MAY be provided. Event based triggers MAY be disabled by the End User.</w:t>
            </w:r>
          </w:p>
        </w:tc>
      </w:tr>
      <w:tr w:rsidR="003C1AC8" w:rsidRPr="002A1089" w14:paraId="4EF5C17A" w14:textId="77777777" w:rsidTr="0027738B">
        <w:trPr>
          <w:cantSplit/>
          <w:trHeight w:val="372"/>
        </w:trPr>
        <w:tc>
          <w:tcPr>
            <w:tcW w:w="1573" w:type="dxa"/>
            <w:vAlign w:val="center"/>
          </w:tcPr>
          <w:p w14:paraId="17C0BBE3" w14:textId="77777777" w:rsidR="003C1AC8" w:rsidRPr="009F3483" w:rsidRDefault="003C1AC8" w:rsidP="0027738B">
            <w:pPr>
              <w:spacing w:before="40" w:after="40" w:line="276" w:lineRule="auto"/>
              <w:jc w:val="left"/>
              <w:rPr>
                <w:b/>
                <w:sz w:val="20"/>
              </w:rPr>
            </w:pPr>
            <w:r w:rsidRPr="009F3483">
              <w:rPr>
                <w:b/>
                <w:sz w:val="20"/>
              </w:rPr>
              <w:t>LPA</w:t>
            </w:r>
            <w:r>
              <w:rPr>
                <w:b/>
                <w:sz w:val="20"/>
              </w:rPr>
              <w:t>59</w:t>
            </w:r>
          </w:p>
        </w:tc>
        <w:tc>
          <w:tcPr>
            <w:tcW w:w="7494" w:type="dxa"/>
            <w:vAlign w:val="center"/>
          </w:tcPr>
          <w:p w14:paraId="57F4B0FB" w14:textId="77777777" w:rsidR="003C1AC8" w:rsidRDefault="003C1AC8" w:rsidP="0027738B">
            <w:pPr>
              <w:spacing w:before="40" w:after="40" w:line="276" w:lineRule="auto"/>
              <w:rPr>
                <w:rFonts w:eastAsia="Times New Roman"/>
                <w:iCs/>
                <w:sz w:val="20"/>
              </w:rPr>
            </w:pPr>
            <w:r>
              <w:rPr>
                <w:rFonts w:eastAsia="Times New Roman"/>
                <w:iCs/>
                <w:sz w:val="20"/>
              </w:rPr>
              <w:t>End User initiated triggers for polling SHALL include:</w:t>
            </w:r>
          </w:p>
          <w:p w14:paraId="61366BE4" w14:textId="77777777" w:rsidR="003C1AC8" w:rsidRDefault="003C1AC8" w:rsidP="0027738B">
            <w:pPr>
              <w:pStyle w:val="TableBulletText"/>
              <w:jc w:val="both"/>
            </w:pPr>
            <w:r>
              <w:t>The ‘Add Profile’ operation to trigger the default SM-DP+ if configured, and the Root SM-DS.</w:t>
            </w:r>
          </w:p>
          <w:p w14:paraId="7FD5FA71" w14:textId="77777777" w:rsidR="003C1AC8" w:rsidRPr="008D0C43" w:rsidRDefault="003C1AC8" w:rsidP="0027738B">
            <w:pPr>
              <w:pStyle w:val="TableBulletText"/>
              <w:jc w:val="both"/>
            </w:pPr>
            <w:r>
              <w:t>In addition, other manual triggers MAY be provided.</w:t>
            </w:r>
          </w:p>
        </w:tc>
      </w:tr>
      <w:tr w:rsidR="003C1AC8" w:rsidRPr="002A1089" w14:paraId="1AF98E43" w14:textId="77777777" w:rsidTr="0027738B">
        <w:trPr>
          <w:cantSplit/>
          <w:trHeight w:val="372"/>
        </w:trPr>
        <w:tc>
          <w:tcPr>
            <w:tcW w:w="1573" w:type="dxa"/>
            <w:vAlign w:val="center"/>
          </w:tcPr>
          <w:p w14:paraId="450C4C0C" w14:textId="77777777" w:rsidR="003C1AC8" w:rsidRPr="009F3483" w:rsidRDefault="003C1AC8" w:rsidP="0027738B">
            <w:pPr>
              <w:spacing w:before="40" w:after="40" w:line="276" w:lineRule="auto"/>
              <w:jc w:val="left"/>
              <w:rPr>
                <w:b/>
                <w:sz w:val="20"/>
              </w:rPr>
            </w:pPr>
            <w:r>
              <w:rPr>
                <w:b/>
                <w:sz w:val="20"/>
              </w:rPr>
              <w:t>LPA60</w:t>
            </w:r>
          </w:p>
        </w:tc>
        <w:tc>
          <w:tcPr>
            <w:tcW w:w="7494" w:type="dxa"/>
            <w:vAlign w:val="center"/>
          </w:tcPr>
          <w:p w14:paraId="03CE4354" w14:textId="77777777" w:rsidR="003C1AC8" w:rsidRDefault="003C1AC8" w:rsidP="0027738B">
            <w:pPr>
              <w:spacing w:before="40" w:after="40" w:line="276" w:lineRule="auto"/>
              <w:rPr>
                <w:rFonts w:eastAsia="Times New Roman"/>
                <w:iCs/>
                <w:sz w:val="20"/>
              </w:rPr>
            </w:pPr>
            <w:r>
              <w:rPr>
                <w:rFonts w:eastAsia="Times New Roman"/>
                <w:iCs/>
                <w:sz w:val="20"/>
              </w:rPr>
              <w:t>[Void]</w:t>
            </w:r>
          </w:p>
        </w:tc>
      </w:tr>
      <w:tr w:rsidR="003C1AC8" w:rsidRPr="002A1089" w14:paraId="43A77DF2" w14:textId="77777777" w:rsidTr="0027738B">
        <w:trPr>
          <w:cantSplit/>
          <w:trHeight w:val="372"/>
        </w:trPr>
        <w:tc>
          <w:tcPr>
            <w:tcW w:w="1573" w:type="dxa"/>
            <w:vAlign w:val="center"/>
          </w:tcPr>
          <w:p w14:paraId="72D36246" w14:textId="77777777" w:rsidR="003C1AC8" w:rsidRPr="009F3483" w:rsidRDefault="003C1AC8" w:rsidP="0027738B">
            <w:pPr>
              <w:spacing w:before="40" w:after="40" w:line="276" w:lineRule="auto"/>
              <w:jc w:val="left"/>
              <w:rPr>
                <w:b/>
                <w:sz w:val="20"/>
              </w:rPr>
            </w:pPr>
            <w:r w:rsidRPr="009F3483">
              <w:rPr>
                <w:b/>
                <w:sz w:val="20"/>
              </w:rPr>
              <w:t>LPA6</w:t>
            </w:r>
            <w:r>
              <w:rPr>
                <w:b/>
                <w:sz w:val="20"/>
              </w:rPr>
              <w:t>1</w:t>
            </w:r>
          </w:p>
        </w:tc>
        <w:tc>
          <w:tcPr>
            <w:tcW w:w="7494" w:type="dxa"/>
            <w:vAlign w:val="center"/>
          </w:tcPr>
          <w:p w14:paraId="326E11A4" w14:textId="77777777" w:rsidR="003C1AC8" w:rsidRPr="008222DE" w:rsidRDefault="003C1AC8" w:rsidP="0027738B">
            <w:pPr>
              <w:spacing w:before="40" w:after="40" w:line="276" w:lineRule="auto"/>
              <w:rPr>
                <w:sz w:val="20"/>
              </w:rPr>
            </w:pPr>
            <w:r>
              <w:rPr>
                <w:sz w:val="20"/>
              </w:rPr>
              <w:t>E</w:t>
            </w:r>
            <w:r w:rsidRPr="00344842">
              <w:rPr>
                <w:sz w:val="20"/>
              </w:rPr>
              <w:t>rror</w:t>
            </w:r>
            <w:r>
              <w:rPr>
                <w:sz w:val="20"/>
              </w:rPr>
              <w:t>/retry</w:t>
            </w:r>
            <w:r w:rsidRPr="00344842">
              <w:rPr>
                <w:sz w:val="20"/>
              </w:rPr>
              <w:t xml:space="preserve"> handling </w:t>
            </w:r>
            <w:r>
              <w:rPr>
                <w:sz w:val="20"/>
              </w:rPr>
              <w:t>of</w:t>
            </w:r>
            <w:r w:rsidRPr="00344842">
              <w:rPr>
                <w:sz w:val="20"/>
              </w:rPr>
              <w:t xml:space="preserve"> the LPA </w:t>
            </w:r>
            <w:r>
              <w:rPr>
                <w:sz w:val="20"/>
              </w:rPr>
              <w:t xml:space="preserve">polling mechanism </w:t>
            </w:r>
            <w:r w:rsidRPr="00344842">
              <w:rPr>
                <w:sz w:val="20"/>
              </w:rPr>
              <w:t xml:space="preserve">SHALL be implemented e.g. advise </w:t>
            </w:r>
            <w:r>
              <w:rPr>
                <w:sz w:val="20"/>
              </w:rPr>
              <w:t xml:space="preserve">the </w:t>
            </w:r>
            <w:r w:rsidRPr="00344842">
              <w:rPr>
                <w:sz w:val="20"/>
              </w:rPr>
              <w:t>End User to retry or automatic</w:t>
            </w:r>
            <w:r>
              <w:rPr>
                <w:sz w:val="20"/>
              </w:rPr>
              <w:t>ally</w:t>
            </w:r>
            <w:r w:rsidRPr="00344842">
              <w:rPr>
                <w:sz w:val="20"/>
              </w:rPr>
              <w:t xml:space="preserve"> retry </w:t>
            </w:r>
            <w:r>
              <w:rPr>
                <w:sz w:val="20"/>
              </w:rPr>
              <w:t>as appropriate</w:t>
            </w:r>
            <w:r w:rsidRPr="00344842">
              <w:rPr>
                <w:sz w:val="20"/>
              </w:rPr>
              <w:t>.</w:t>
            </w:r>
            <w:r>
              <w:rPr>
                <w:sz w:val="20"/>
              </w:rPr>
              <w:t xml:space="preserve"> The corresponding confirmation needs to be enforced in the retry cases.</w:t>
            </w:r>
          </w:p>
        </w:tc>
      </w:tr>
      <w:tr w:rsidR="003C1AC8" w:rsidRPr="002A1089" w14:paraId="3CDB2DB1" w14:textId="77777777" w:rsidTr="0027738B">
        <w:trPr>
          <w:cantSplit/>
          <w:trHeight w:val="372"/>
        </w:trPr>
        <w:tc>
          <w:tcPr>
            <w:tcW w:w="1573" w:type="dxa"/>
            <w:vAlign w:val="center"/>
          </w:tcPr>
          <w:p w14:paraId="0B977DB1" w14:textId="77777777" w:rsidR="003C1AC8" w:rsidRPr="009F3483" w:rsidRDefault="003C1AC8" w:rsidP="0027738B">
            <w:pPr>
              <w:spacing w:before="40" w:after="40" w:line="276" w:lineRule="auto"/>
              <w:jc w:val="left"/>
              <w:rPr>
                <w:b/>
                <w:sz w:val="20"/>
              </w:rPr>
            </w:pPr>
            <w:bookmarkStart w:id="599" w:name="LPA67"/>
            <w:bookmarkStart w:id="600" w:name="LPA62"/>
            <w:r w:rsidRPr="009F3483">
              <w:rPr>
                <w:b/>
                <w:sz w:val="20"/>
              </w:rPr>
              <w:t>LPA6</w:t>
            </w:r>
            <w:bookmarkEnd w:id="599"/>
            <w:r>
              <w:rPr>
                <w:b/>
                <w:sz w:val="20"/>
              </w:rPr>
              <w:t>2</w:t>
            </w:r>
            <w:bookmarkEnd w:id="600"/>
          </w:p>
        </w:tc>
        <w:tc>
          <w:tcPr>
            <w:tcW w:w="7494" w:type="dxa"/>
            <w:vAlign w:val="center"/>
          </w:tcPr>
          <w:p w14:paraId="4DBD9B6F" w14:textId="77777777" w:rsidR="003C1AC8" w:rsidRPr="005C0B9D" w:rsidRDefault="003C1AC8" w:rsidP="0027738B">
            <w:pPr>
              <w:pStyle w:val="TableText"/>
              <w:jc w:val="both"/>
            </w:pPr>
            <w:r>
              <w:t xml:space="preserve">As part of the initial Device setup, if no Operational Profile is already installed, means SHALL be provided to the End User </w:t>
            </w:r>
            <w:r w:rsidRPr="00B64810">
              <w:t xml:space="preserve">to retrieve </w:t>
            </w:r>
            <w:r>
              <w:t xml:space="preserve">pending Profiles waiting on the Default SM-DP+ if configured, via the Root SM-DS, and via the Activation Code procedure. </w:t>
            </w:r>
          </w:p>
          <w:p w14:paraId="7E00CAA3" w14:textId="77777777" w:rsidR="003C1AC8" w:rsidRDefault="003C1AC8" w:rsidP="0027738B">
            <w:pPr>
              <w:pStyle w:val="TableText"/>
              <w:jc w:val="both"/>
            </w:pPr>
            <w:r>
              <w:t>Simple Confirmation is required.</w:t>
            </w:r>
          </w:p>
          <w:p w14:paraId="7F6ABCD5" w14:textId="0BEF0A53" w:rsidR="003C1AC8" w:rsidRPr="00D72468" w:rsidRDefault="0016146F" w:rsidP="0027738B">
            <w:pPr>
              <w:pStyle w:val="TableText"/>
              <w:jc w:val="both"/>
            </w:pPr>
            <w:r>
              <w:t>NOTE</w:t>
            </w:r>
            <w:r w:rsidR="003C1AC8">
              <w:t>: Implementation is left to the OEM and retrieval does not need to happen exactly during the initial Device setup if the End User, as an example, is informed on how to retrieve these profiles after the setup.</w:t>
            </w:r>
          </w:p>
        </w:tc>
      </w:tr>
      <w:tr w:rsidR="003C1AC8" w:rsidRPr="002A1089" w14:paraId="5026E5E9" w14:textId="77777777" w:rsidTr="0027738B">
        <w:trPr>
          <w:cantSplit/>
          <w:trHeight w:val="372"/>
        </w:trPr>
        <w:tc>
          <w:tcPr>
            <w:tcW w:w="1573" w:type="dxa"/>
            <w:vAlign w:val="center"/>
          </w:tcPr>
          <w:p w14:paraId="3F74B1F2" w14:textId="77777777" w:rsidR="003C1AC8" w:rsidRPr="009F3483" w:rsidRDefault="003C1AC8" w:rsidP="0027738B">
            <w:pPr>
              <w:spacing w:before="40" w:after="40" w:line="276" w:lineRule="auto"/>
              <w:jc w:val="left"/>
              <w:rPr>
                <w:b/>
                <w:sz w:val="20"/>
              </w:rPr>
            </w:pPr>
            <w:r w:rsidRPr="009F3483">
              <w:rPr>
                <w:b/>
                <w:sz w:val="20"/>
              </w:rPr>
              <w:t>LPA6</w:t>
            </w:r>
            <w:r>
              <w:rPr>
                <w:b/>
                <w:sz w:val="20"/>
              </w:rPr>
              <w:t>3</w:t>
            </w:r>
          </w:p>
        </w:tc>
        <w:tc>
          <w:tcPr>
            <w:tcW w:w="7494" w:type="dxa"/>
            <w:vAlign w:val="center"/>
          </w:tcPr>
          <w:p w14:paraId="7ADB7829" w14:textId="77777777" w:rsidR="003C1AC8" w:rsidRDefault="003C1AC8" w:rsidP="0027738B">
            <w:pPr>
              <w:pStyle w:val="TableText"/>
              <w:jc w:val="both"/>
            </w:pPr>
            <w:r w:rsidRPr="009B22F9">
              <w:t xml:space="preserve">The End User SHALL always be able to manually request the retrieval of any waiting </w:t>
            </w:r>
            <w:r>
              <w:t xml:space="preserve">Event Record </w:t>
            </w:r>
            <w:r w:rsidRPr="009B22F9">
              <w:t>via the LPA if there is no default SM-DP+ address.</w:t>
            </w:r>
          </w:p>
          <w:p w14:paraId="509DC8A3" w14:textId="66FDAC8C" w:rsidR="003C1AC8" w:rsidRDefault="0016146F" w:rsidP="0027738B">
            <w:pPr>
              <w:pStyle w:val="TableText"/>
              <w:jc w:val="both"/>
            </w:pPr>
            <w:r>
              <w:t>NOTE</w:t>
            </w:r>
            <w:r w:rsidR="003C1AC8" w:rsidRPr="001558C6">
              <w:t xml:space="preserve">: This may be achieved through the combination with existing operations – e.g. pressing “Add Profile” would contact the server to retrieve </w:t>
            </w:r>
            <w:r w:rsidR="003C1AC8" w:rsidRPr="00666E30">
              <w:t>a</w:t>
            </w:r>
            <w:r w:rsidR="003C1AC8">
              <w:t>n Event.</w:t>
            </w:r>
          </w:p>
        </w:tc>
      </w:tr>
      <w:tr w:rsidR="003C1AC8" w:rsidRPr="002A1089" w14:paraId="4A6857FB" w14:textId="77777777" w:rsidTr="0027738B">
        <w:trPr>
          <w:cantSplit/>
          <w:trHeight w:val="372"/>
        </w:trPr>
        <w:tc>
          <w:tcPr>
            <w:tcW w:w="1573" w:type="dxa"/>
            <w:vAlign w:val="center"/>
          </w:tcPr>
          <w:p w14:paraId="7F4F0D88" w14:textId="77777777" w:rsidR="003C1AC8" w:rsidRPr="009F3483" w:rsidRDefault="003C1AC8" w:rsidP="0027738B">
            <w:pPr>
              <w:spacing w:before="40" w:after="40" w:line="276" w:lineRule="auto"/>
              <w:jc w:val="left"/>
              <w:rPr>
                <w:b/>
                <w:sz w:val="20"/>
              </w:rPr>
            </w:pPr>
            <w:r>
              <w:rPr>
                <w:b/>
                <w:sz w:val="20"/>
              </w:rPr>
              <w:t>LPA64</w:t>
            </w:r>
          </w:p>
        </w:tc>
        <w:tc>
          <w:tcPr>
            <w:tcW w:w="7494" w:type="dxa"/>
            <w:vAlign w:val="center"/>
          </w:tcPr>
          <w:p w14:paraId="16C71E35" w14:textId="77777777" w:rsidR="003C1AC8" w:rsidRPr="000961DB" w:rsidRDefault="003C1AC8" w:rsidP="0027738B">
            <w:pPr>
              <w:spacing w:before="40" w:after="40" w:line="276" w:lineRule="auto"/>
              <w:rPr>
                <w:sz w:val="20"/>
                <w:szCs w:val="22"/>
                <w:lang w:eastAsia="de-DE" w:bidi="ar-SA"/>
              </w:rPr>
            </w:pPr>
            <w:r w:rsidRPr="000961DB">
              <w:rPr>
                <w:sz w:val="20"/>
                <w:szCs w:val="22"/>
                <w:lang w:eastAsia="de-DE" w:bidi="ar-SA"/>
              </w:rPr>
              <w:t xml:space="preserve">The Operator/Service Provider name SHALL be given in the signalling information from </w:t>
            </w:r>
            <w:r>
              <w:rPr>
                <w:sz w:val="20"/>
                <w:szCs w:val="22"/>
                <w:lang w:eastAsia="de-DE" w:bidi="ar-SA"/>
              </w:rPr>
              <w:t xml:space="preserve">the </w:t>
            </w:r>
            <w:r w:rsidRPr="000961DB">
              <w:rPr>
                <w:sz w:val="20"/>
                <w:szCs w:val="22"/>
                <w:lang w:eastAsia="de-DE" w:bidi="ar-SA"/>
              </w:rPr>
              <w:t xml:space="preserve">SM-DP+ to the LPA when initiating the download of a </w:t>
            </w:r>
            <w:r>
              <w:rPr>
                <w:sz w:val="20"/>
                <w:szCs w:val="22"/>
                <w:lang w:eastAsia="de-DE" w:bidi="ar-SA"/>
              </w:rPr>
              <w:t>P</w:t>
            </w:r>
            <w:r w:rsidRPr="000961DB">
              <w:rPr>
                <w:sz w:val="20"/>
                <w:szCs w:val="22"/>
                <w:lang w:eastAsia="de-DE" w:bidi="ar-SA"/>
              </w:rPr>
              <w:t xml:space="preserve">rofile and shown to the End User before </w:t>
            </w:r>
            <w:r>
              <w:rPr>
                <w:sz w:val="20"/>
                <w:szCs w:val="22"/>
                <w:lang w:eastAsia="de-DE" w:bidi="ar-SA"/>
              </w:rPr>
              <w:t xml:space="preserve">the </w:t>
            </w:r>
            <w:r w:rsidRPr="000961DB">
              <w:rPr>
                <w:sz w:val="20"/>
                <w:szCs w:val="22"/>
                <w:lang w:eastAsia="de-DE" w:bidi="ar-SA"/>
              </w:rPr>
              <w:t xml:space="preserve">Profile is </w:t>
            </w:r>
            <w:r>
              <w:rPr>
                <w:sz w:val="20"/>
                <w:szCs w:val="22"/>
                <w:lang w:eastAsia="de-DE" w:bidi="ar-SA"/>
              </w:rPr>
              <w:t>downloaded</w:t>
            </w:r>
            <w:r w:rsidRPr="000961DB">
              <w:rPr>
                <w:sz w:val="20"/>
                <w:szCs w:val="22"/>
                <w:lang w:eastAsia="de-DE" w:bidi="ar-SA"/>
              </w:rPr>
              <w:t>.</w:t>
            </w:r>
          </w:p>
          <w:p w14:paraId="6FDE9E35" w14:textId="77777777" w:rsidR="003C1AC8" w:rsidRPr="009B22F9" w:rsidRDefault="003C1AC8" w:rsidP="0027738B">
            <w:pPr>
              <w:pStyle w:val="TableText"/>
              <w:jc w:val="both"/>
            </w:pPr>
            <w:r>
              <w:t>Simple Confirmation SHALL be enforced.</w:t>
            </w:r>
          </w:p>
        </w:tc>
      </w:tr>
      <w:tr w:rsidR="003C1AC8" w:rsidRPr="002A1089" w14:paraId="539C5E16" w14:textId="77777777" w:rsidTr="0027738B">
        <w:trPr>
          <w:cantSplit/>
          <w:trHeight w:val="372"/>
        </w:trPr>
        <w:tc>
          <w:tcPr>
            <w:tcW w:w="1573" w:type="dxa"/>
            <w:vAlign w:val="center"/>
          </w:tcPr>
          <w:p w14:paraId="2004146C" w14:textId="77777777" w:rsidR="003C1AC8" w:rsidRPr="009F3483" w:rsidRDefault="003C1AC8" w:rsidP="0027738B">
            <w:pPr>
              <w:spacing w:before="40" w:after="40" w:line="276" w:lineRule="auto"/>
              <w:jc w:val="left"/>
              <w:rPr>
                <w:b/>
                <w:sz w:val="20"/>
              </w:rPr>
            </w:pPr>
            <w:r>
              <w:rPr>
                <w:b/>
                <w:sz w:val="20"/>
              </w:rPr>
              <w:t>LPA65</w:t>
            </w:r>
          </w:p>
        </w:tc>
        <w:tc>
          <w:tcPr>
            <w:tcW w:w="7494" w:type="dxa"/>
            <w:vAlign w:val="center"/>
          </w:tcPr>
          <w:p w14:paraId="57903DB6" w14:textId="77777777" w:rsidR="003C1AC8" w:rsidRPr="009B22F9" w:rsidRDefault="003C1AC8" w:rsidP="0027738B">
            <w:pPr>
              <w:pStyle w:val="TableText"/>
              <w:jc w:val="both"/>
            </w:pPr>
            <w:r w:rsidRPr="000961DB">
              <w:t xml:space="preserve">The LPA SHOULD present the EID to the End User </w:t>
            </w:r>
            <w:r>
              <w:t xml:space="preserve">as </w:t>
            </w:r>
            <w:r w:rsidRPr="000961DB">
              <w:t xml:space="preserve">both text and in </w:t>
            </w:r>
            <w:r>
              <w:t xml:space="preserve">a </w:t>
            </w:r>
            <w:r w:rsidRPr="000961DB">
              <w:t>defined scan</w:t>
            </w:r>
            <w:r>
              <w:t>n</w:t>
            </w:r>
            <w:r w:rsidRPr="000961DB">
              <w:t>able format (e.g</w:t>
            </w:r>
            <w:r>
              <w:t>.</w:t>
            </w:r>
            <w:r w:rsidRPr="000961DB">
              <w:t xml:space="preserve"> QR Code).</w:t>
            </w:r>
          </w:p>
        </w:tc>
      </w:tr>
      <w:tr w:rsidR="003C1AC8" w:rsidRPr="002A1089" w14:paraId="51396991" w14:textId="77777777" w:rsidTr="0027738B">
        <w:trPr>
          <w:cantSplit/>
          <w:trHeight w:val="372"/>
        </w:trPr>
        <w:tc>
          <w:tcPr>
            <w:tcW w:w="1573" w:type="dxa"/>
            <w:vAlign w:val="center"/>
          </w:tcPr>
          <w:p w14:paraId="30D24C35" w14:textId="77777777" w:rsidR="003C1AC8" w:rsidRDefault="003C1AC8" w:rsidP="0027738B">
            <w:pPr>
              <w:spacing w:before="40" w:after="40" w:line="276" w:lineRule="auto"/>
              <w:jc w:val="left"/>
              <w:rPr>
                <w:b/>
                <w:sz w:val="20"/>
              </w:rPr>
            </w:pPr>
            <w:r>
              <w:rPr>
                <w:b/>
                <w:sz w:val="20"/>
              </w:rPr>
              <w:t>LPA66</w:t>
            </w:r>
          </w:p>
        </w:tc>
        <w:tc>
          <w:tcPr>
            <w:tcW w:w="7494" w:type="dxa"/>
            <w:vAlign w:val="center"/>
          </w:tcPr>
          <w:p w14:paraId="0EC25B68" w14:textId="77777777" w:rsidR="003C1AC8" w:rsidRPr="005C045F" w:rsidRDefault="003C1AC8" w:rsidP="0027738B">
            <w:pPr>
              <w:spacing w:before="40" w:after="40" w:line="276" w:lineRule="auto"/>
              <w:rPr>
                <w:rFonts w:cs="Arial"/>
                <w:lang w:val="en-US"/>
              </w:rPr>
            </w:pPr>
            <w:r>
              <w:rPr>
                <w:rFonts w:cs="Arial"/>
                <w:sz w:val="20"/>
                <w:lang w:val="en-US"/>
              </w:rPr>
              <w:t>[Void]</w:t>
            </w:r>
          </w:p>
        </w:tc>
      </w:tr>
      <w:tr w:rsidR="003C1AC8" w:rsidRPr="002A1089" w14:paraId="0981E3BB" w14:textId="77777777" w:rsidTr="0027738B">
        <w:trPr>
          <w:cantSplit/>
          <w:trHeight w:val="372"/>
        </w:trPr>
        <w:tc>
          <w:tcPr>
            <w:tcW w:w="1573" w:type="dxa"/>
            <w:vAlign w:val="center"/>
          </w:tcPr>
          <w:p w14:paraId="2293AFC7" w14:textId="77777777" w:rsidR="003C1AC8" w:rsidRDefault="003C1AC8" w:rsidP="0027738B">
            <w:pPr>
              <w:spacing w:before="40" w:after="40" w:line="276" w:lineRule="auto"/>
              <w:jc w:val="left"/>
              <w:rPr>
                <w:b/>
                <w:sz w:val="20"/>
              </w:rPr>
            </w:pPr>
            <w:r>
              <w:rPr>
                <w:b/>
                <w:sz w:val="20"/>
              </w:rPr>
              <w:t>LPA67</w:t>
            </w:r>
          </w:p>
        </w:tc>
        <w:tc>
          <w:tcPr>
            <w:tcW w:w="7494" w:type="dxa"/>
            <w:vAlign w:val="center"/>
          </w:tcPr>
          <w:p w14:paraId="16CB1F71" w14:textId="77777777" w:rsidR="003C1AC8" w:rsidRPr="006E1C4B" w:rsidRDefault="003C1AC8" w:rsidP="0027738B">
            <w:pPr>
              <w:spacing w:before="40" w:after="40" w:line="276" w:lineRule="auto"/>
              <w:rPr>
                <w:rFonts w:cs="Arial"/>
                <w:sz w:val="20"/>
                <w:lang w:val="en-US"/>
              </w:rPr>
            </w:pPr>
            <w:r>
              <w:rPr>
                <w:rFonts w:cs="Arial"/>
                <w:sz w:val="20"/>
                <w:lang w:val="en-US"/>
              </w:rPr>
              <w:t>If the SM-DP+ stops the Profile download procedure, the LPA SHALL notify the End User.</w:t>
            </w:r>
          </w:p>
        </w:tc>
      </w:tr>
      <w:tr w:rsidR="003C1AC8" w:rsidRPr="002A1089" w14:paraId="3425AA5F" w14:textId="77777777" w:rsidTr="0027738B">
        <w:trPr>
          <w:cantSplit/>
          <w:trHeight w:val="372"/>
        </w:trPr>
        <w:tc>
          <w:tcPr>
            <w:tcW w:w="1573" w:type="dxa"/>
            <w:vAlign w:val="center"/>
          </w:tcPr>
          <w:p w14:paraId="570A40D1" w14:textId="77777777" w:rsidR="003C1AC8" w:rsidRDefault="003C1AC8" w:rsidP="0027738B">
            <w:pPr>
              <w:spacing w:before="40" w:after="40" w:line="276" w:lineRule="auto"/>
              <w:jc w:val="left"/>
              <w:rPr>
                <w:b/>
                <w:sz w:val="20"/>
              </w:rPr>
            </w:pPr>
            <w:r>
              <w:rPr>
                <w:b/>
                <w:sz w:val="20"/>
              </w:rPr>
              <w:t>LPA68</w:t>
            </w:r>
          </w:p>
        </w:tc>
        <w:tc>
          <w:tcPr>
            <w:tcW w:w="7494" w:type="dxa"/>
            <w:vAlign w:val="center"/>
          </w:tcPr>
          <w:p w14:paraId="3F65817F" w14:textId="77777777" w:rsidR="003C1AC8" w:rsidRDefault="003C1AC8" w:rsidP="0027738B">
            <w:pPr>
              <w:spacing w:before="40" w:after="40" w:line="276" w:lineRule="auto"/>
              <w:rPr>
                <w:rFonts w:cs="Arial"/>
                <w:sz w:val="20"/>
                <w:lang w:val="en-US"/>
              </w:rPr>
            </w:pPr>
            <w:r>
              <w:rPr>
                <w:sz w:val="20"/>
              </w:rPr>
              <w:t>[Void]</w:t>
            </w:r>
          </w:p>
        </w:tc>
      </w:tr>
      <w:tr w:rsidR="00292C1B" w:rsidRPr="002A1089" w14:paraId="75EC02BB" w14:textId="77777777" w:rsidTr="0027738B">
        <w:trPr>
          <w:cantSplit/>
          <w:trHeight w:val="372"/>
        </w:trPr>
        <w:tc>
          <w:tcPr>
            <w:tcW w:w="1573" w:type="dxa"/>
            <w:vAlign w:val="center"/>
          </w:tcPr>
          <w:p w14:paraId="05F8B97D" w14:textId="0C8F5C8A" w:rsidR="00292C1B" w:rsidRDefault="00292C1B" w:rsidP="008C6F4A">
            <w:pPr>
              <w:spacing w:before="40" w:after="40" w:line="276" w:lineRule="auto"/>
              <w:jc w:val="left"/>
              <w:rPr>
                <w:b/>
                <w:sz w:val="20"/>
              </w:rPr>
            </w:pPr>
            <w:r>
              <w:rPr>
                <w:b/>
                <w:sz w:val="20"/>
              </w:rPr>
              <w:t>LPA69</w:t>
            </w:r>
          </w:p>
        </w:tc>
        <w:tc>
          <w:tcPr>
            <w:tcW w:w="7494" w:type="dxa"/>
            <w:vAlign w:val="center"/>
          </w:tcPr>
          <w:p w14:paraId="31F09760" w14:textId="7D57BE8F" w:rsidR="00292C1B" w:rsidRDefault="00292C1B" w:rsidP="008C6F4A">
            <w:pPr>
              <w:spacing w:before="40" w:after="40" w:line="276" w:lineRule="auto"/>
              <w:jc w:val="left"/>
              <w:rPr>
                <w:sz w:val="20"/>
              </w:rPr>
            </w:pPr>
            <w:r>
              <w:rPr>
                <w:sz w:val="20"/>
              </w:rPr>
              <w:t>It is OPTIONAL for the LPA to support the Activation Code Retrieval operation.</w:t>
            </w:r>
          </w:p>
        </w:tc>
      </w:tr>
      <w:tr w:rsidR="00292C1B" w:rsidRPr="002A1089" w14:paraId="1A82FDC4" w14:textId="77777777" w:rsidTr="0027738B">
        <w:trPr>
          <w:cantSplit/>
          <w:trHeight w:val="372"/>
        </w:trPr>
        <w:tc>
          <w:tcPr>
            <w:tcW w:w="1573" w:type="dxa"/>
            <w:vAlign w:val="center"/>
          </w:tcPr>
          <w:p w14:paraId="2EAE3DB1" w14:textId="675AF3AF" w:rsidR="00292C1B" w:rsidRDefault="00292C1B" w:rsidP="008C6F4A">
            <w:pPr>
              <w:spacing w:before="40" w:after="40" w:line="276" w:lineRule="auto"/>
              <w:jc w:val="left"/>
              <w:rPr>
                <w:b/>
                <w:sz w:val="20"/>
              </w:rPr>
            </w:pPr>
            <w:bookmarkStart w:id="601" w:name="LPA70"/>
            <w:r>
              <w:rPr>
                <w:b/>
                <w:sz w:val="20"/>
              </w:rPr>
              <w:t>LPA70</w:t>
            </w:r>
            <w:bookmarkEnd w:id="601"/>
          </w:p>
        </w:tc>
        <w:tc>
          <w:tcPr>
            <w:tcW w:w="7494" w:type="dxa"/>
            <w:vAlign w:val="center"/>
          </w:tcPr>
          <w:p w14:paraId="6D81756E" w14:textId="737D8F9E" w:rsidR="00292C1B" w:rsidRDefault="00292C1B" w:rsidP="008C6F4A">
            <w:pPr>
              <w:spacing w:before="40" w:after="40" w:line="276" w:lineRule="auto"/>
              <w:jc w:val="left"/>
              <w:rPr>
                <w:sz w:val="20"/>
              </w:rPr>
            </w:pPr>
            <w:r w:rsidRPr="00853F8E">
              <w:rPr>
                <w:rFonts w:eastAsiaTheme="minorEastAsia"/>
                <w:sz w:val="20"/>
                <w:szCs w:val="22"/>
                <w:lang w:val="en-US" w:eastAsia="ko-KR" w:bidi="ar-SA"/>
              </w:rPr>
              <w:t>The LPA supporting Activation Code Retr</w:t>
            </w:r>
            <w:r>
              <w:rPr>
                <w:rFonts w:eastAsiaTheme="minorEastAsia"/>
                <w:sz w:val="20"/>
                <w:szCs w:val="22"/>
                <w:lang w:val="en-US" w:eastAsia="ko-KR" w:bidi="ar-SA"/>
              </w:rPr>
              <w:t>i</w:t>
            </w:r>
            <w:r w:rsidRPr="00853F8E">
              <w:rPr>
                <w:rFonts w:eastAsiaTheme="minorEastAsia"/>
                <w:sz w:val="20"/>
                <w:szCs w:val="22"/>
                <w:lang w:val="en-US" w:eastAsia="ko-KR" w:bidi="ar-SA"/>
              </w:rPr>
              <w:t>eval SHALL support the Local Profile Management Operation 'retrieve Activation Code'. This Operation SHALL allow the LPA to request the Activation Code associated with a specific Profile currently installed on the eUICC.</w:t>
            </w:r>
          </w:p>
        </w:tc>
      </w:tr>
      <w:tr w:rsidR="00123F6A" w:rsidRPr="002A1089" w14:paraId="0500AFB8" w14:textId="77777777" w:rsidTr="0027738B">
        <w:trPr>
          <w:cantSplit/>
          <w:trHeight w:val="372"/>
        </w:trPr>
        <w:tc>
          <w:tcPr>
            <w:tcW w:w="1573" w:type="dxa"/>
            <w:vAlign w:val="center"/>
          </w:tcPr>
          <w:p w14:paraId="1450C027" w14:textId="7A610ED0" w:rsidR="00123F6A" w:rsidRDefault="00580428" w:rsidP="008C6F4A">
            <w:pPr>
              <w:spacing w:before="40" w:after="40" w:line="276" w:lineRule="auto"/>
              <w:jc w:val="left"/>
              <w:rPr>
                <w:b/>
                <w:sz w:val="20"/>
              </w:rPr>
            </w:pPr>
            <w:bookmarkStart w:id="602" w:name="LPA71"/>
            <w:r>
              <w:rPr>
                <w:b/>
                <w:sz w:val="20"/>
              </w:rPr>
              <w:t>LPA71</w:t>
            </w:r>
            <w:bookmarkEnd w:id="602"/>
          </w:p>
        </w:tc>
        <w:tc>
          <w:tcPr>
            <w:tcW w:w="7494" w:type="dxa"/>
            <w:vAlign w:val="center"/>
          </w:tcPr>
          <w:p w14:paraId="78E85B3A" w14:textId="3272B84B" w:rsidR="00123F6A" w:rsidRPr="00853F8E" w:rsidRDefault="00580428" w:rsidP="008C6F4A">
            <w:pPr>
              <w:spacing w:before="40" w:after="40" w:line="276" w:lineRule="auto"/>
              <w:jc w:val="left"/>
              <w:rPr>
                <w:rFonts w:eastAsiaTheme="minorEastAsia"/>
                <w:sz w:val="20"/>
                <w:szCs w:val="22"/>
                <w:lang w:val="en-US" w:eastAsia="ko-KR" w:bidi="ar-SA"/>
              </w:rPr>
            </w:pPr>
            <w:r>
              <w:rPr>
                <w:rFonts w:eastAsiaTheme="minorEastAsia"/>
                <w:sz w:val="20"/>
                <w:szCs w:val="22"/>
                <w:lang w:val="en-US" w:eastAsia="ko-KR" w:bidi="ar-SA"/>
              </w:rPr>
              <w:t>The LPA supporting Activation Code Retrieval MAY check the eligibility of the Activation Code Retrieval from the SM-DP+ for a specific Profile installed on the eUICC.</w:t>
            </w:r>
          </w:p>
        </w:tc>
      </w:tr>
    </w:tbl>
    <w:p w14:paraId="2405D20F" w14:textId="77777777" w:rsidR="003C1AC8" w:rsidRDefault="003C1AC8" w:rsidP="003C1AC8">
      <w:pPr>
        <w:pStyle w:val="TableCaption"/>
        <w:spacing w:before="0" w:after="120"/>
        <w:ind w:left="357" w:hanging="357"/>
      </w:pPr>
      <w:r>
        <w:t>: LPA Requirements</w:t>
      </w:r>
    </w:p>
    <w:p w14:paraId="0E58513C" w14:textId="77777777" w:rsidR="003C1AC8" w:rsidRDefault="003C1AC8" w:rsidP="003C1AC8">
      <w:pPr>
        <w:pStyle w:val="Heading3"/>
      </w:pPr>
      <w:bookmarkStart w:id="603" w:name="_Toc472934704"/>
      <w:bookmarkStart w:id="604" w:name="_Toc178140658"/>
      <w:r>
        <w:t>LDS Requirements</w:t>
      </w:r>
      <w:bookmarkEnd w:id="603"/>
      <w:bookmarkEnd w:id="604"/>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5E9F7B2D" w14:textId="77777777" w:rsidTr="0027738B">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6D311EB8"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10747454"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Description</w:t>
            </w:r>
          </w:p>
        </w:tc>
      </w:tr>
      <w:tr w:rsidR="003C1AC8" w:rsidRPr="00256FE3" w14:paraId="1209F540" w14:textId="77777777" w:rsidTr="0027738B">
        <w:tc>
          <w:tcPr>
            <w:tcW w:w="1555" w:type="dxa"/>
            <w:tcBorders>
              <w:top w:val="single" w:sz="4" w:space="0" w:color="auto"/>
              <w:left w:val="single" w:sz="4" w:space="0" w:color="auto"/>
              <w:bottom w:val="single" w:sz="4" w:space="0" w:color="auto"/>
              <w:right w:val="single" w:sz="4" w:space="0" w:color="auto"/>
            </w:tcBorders>
            <w:vAlign w:val="center"/>
          </w:tcPr>
          <w:p w14:paraId="27456430" w14:textId="77777777" w:rsidR="003C1AC8" w:rsidRPr="009F3483" w:rsidRDefault="003C1AC8" w:rsidP="0027738B">
            <w:pPr>
              <w:spacing w:before="40" w:after="40" w:line="276" w:lineRule="auto"/>
              <w:rPr>
                <w:rFonts w:eastAsia="MS Mincho"/>
                <w:b/>
                <w:sz w:val="20"/>
                <w:szCs w:val="22"/>
                <w:lang w:eastAsia="ja-JP" w:bidi="ar-SA"/>
              </w:rPr>
            </w:pPr>
            <w:r w:rsidRPr="009F3483">
              <w:rPr>
                <w:rFonts w:eastAsia="MS Mincho"/>
                <w:b/>
                <w:sz w:val="20"/>
                <w:szCs w:val="22"/>
                <w:lang w:eastAsia="ja-JP" w:bidi="ar-SA"/>
              </w:rPr>
              <w:t>LDS1</w:t>
            </w:r>
          </w:p>
        </w:tc>
        <w:tc>
          <w:tcPr>
            <w:tcW w:w="7461" w:type="dxa"/>
            <w:tcBorders>
              <w:top w:val="single" w:sz="4" w:space="0" w:color="auto"/>
              <w:left w:val="single" w:sz="4" w:space="0" w:color="auto"/>
              <w:bottom w:val="single" w:sz="4" w:space="0" w:color="auto"/>
              <w:right w:val="single" w:sz="4" w:space="0" w:color="auto"/>
            </w:tcBorders>
            <w:vAlign w:val="center"/>
          </w:tcPr>
          <w:p w14:paraId="2C213C10" w14:textId="6FDB5A80" w:rsidR="003C1AC8" w:rsidRPr="005D0563" w:rsidRDefault="003C1AC8" w:rsidP="0027738B">
            <w:pPr>
              <w:spacing w:before="40" w:after="40" w:line="276" w:lineRule="auto"/>
              <w:rPr>
                <w:rFonts w:eastAsia="MS Mincho"/>
                <w:sz w:val="20"/>
                <w:szCs w:val="22"/>
                <w:lang w:eastAsia="ja-JP" w:bidi="ar-SA"/>
              </w:rPr>
            </w:pPr>
            <w:r w:rsidRPr="00B23092">
              <w:rPr>
                <w:rFonts w:eastAsia="MS Mincho"/>
                <w:sz w:val="20"/>
                <w:szCs w:val="22"/>
                <w:lang w:eastAsia="ja-JP" w:bidi="ar-SA"/>
              </w:rPr>
              <w:t xml:space="preserve">The LDS </w:t>
            </w:r>
            <w:r>
              <w:rPr>
                <w:rFonts w:eastAsia="MS Mincho"/>
                <w:sz w:val="20"/>
                <w:szCs w:val="22"/>
                <w:lang w:eastAsia="ja-JP" w:bidi="ar-SA"/>
              </w:rPr>
              <w:t>SHALL</w:t>
            </w:r>
            <w:r w:rsidRPr="00B23092">
              <w:rPr>
                <w:rFonts w:eastAsia="MS Mincho"/>
                <w:sz w:val="20"/>
                <w:szCs w:val="22"/>
                <w:lang w:eastAsia="ja-JP" w:bidi="ar-SA"/>
              </w:rPr>
              <w:t xml:space="preserve"> be able to read out the</w:t>
            </w:r>
            <w:r>
              <w:rPr>
                <w:rFonts w:eastAsia="MS Mincho"/>
                <w:sz w:val="20"/>
                <w:szCs w:val="22"/>
                <w:lang w:eastAsia="ja-JP" w:bidi="ar-SA"/>
              </w:rPr>
              <w:t xml:space="preserve"> </w:t>
            </w:r>
            <w:r w:rsidRPr="00B23092">
              <w:rPr>
                <w:rFonts w:eastAsia="MS Mincho"/>
                <w:sz w:val="20"/>
                <w:szCs w:val="22"/>
                <w:lang w:eastAsia="ja-JP" w:bidi="ar-SA"/>
              </w:rPr>
              <w:t>address described</w:t>
            </w:r>
            <w:r w:rsidRPr="00BB0CD8">
              <w:rPr>
                <w:rFonts w:eastAsia="MS Mincho"/>
                <w:sz w:val="20"/>
                <w:szCs w:val="22"/>
                <w:lang w:eastAsia="ja-JP" w:bidi="ar-SA"/>
              </w:rPr>
              <w:t xml:space="preserve"> in </w:t>
            </w:r>
            <w:r w:rsidR="00BB0CD8" w:rsidRPr="00BB0CD8">
              <w:rPr>
                <w:rFonts w:eastAsia="MS Mincho"/>
                <w:sz w:val="20"/>
                <w:szCs w:val="22"/>
                <w:lang w:eastAsia="ja-JP" w:bidi="ar-SA"/>
              </w:rPr>
              <w:fldChar w:fldCharType="begin"/>
            </w:r>
            <w:r w:rsidR="00BB0CD8" w:rsidRPr="00BB0CD8">
              <w:rPr>
                <w:rFonts w:eastAsia="MS Mincho"/>
                <w:sz w:val="20"/>
                <w:szCs w:val="22"/>
                <w:lang w:eastAsia="ja-JP" w:bidi="ar-SA"/>
              </w:rPr>
              <w:instrText xml:space="preserve"> REF EUICC41 \h </w:instrText>
            </w:r>
            <w:r w:rsidR="00BB0CD8" w:rsidRPr="00292C1B">
              <w:rPr>
                <w:rFonts w:eastAsia="MS Mincho"/>
                <w:sz w:val="20"/>
                <w:szCs w:val="22"/>
                <w:lang w:eastAsia="ja-JP" w:bidi="ar-SA"/>
              </w:rPr>
              <w:instrText xml:space="preserve"> \* MERGEFORMAT </w:instrText>
            </w:r>
            <w:r w:rsidR="00BB0CD8" w:rsidRPr="00BB0CD8">
              <w:rPr>
                <w:rFonts w:eastAsia="MS Mincho"/>
                <w:sz w:val="20"/>
                <w:szCs w:val="22"/>
                <w:lang w:eastAsia="ja-JP" w:bidi="ar-SA"/>
              </w:rPr>
            </w:r>
            <w:r w:rsidR="00BB0CD8" w:rsidRPr="00BB0CD8">
              <w:rPr>
                <w:rFonts w:eastAsia="MS Mincho"/>
                <w:sz w:val="20"/>
                <w:szCs w:val="22"/>
                <w:lang w:eastAsia="ja-JP" w:bidi="ar-SA"/>
              </w:rPr>
              <w:fldChar w:fldCharType="separate"/>
            </w:r>
            <w:r w:rsidR="00E46B0B" w:rsidRPr="00E46B0B">
              <w:rPr>
                <w:sz w:val="20"/>
              </w:rPr>
              <w:t>EUICC41</w:t>
            </w:r>
            <w:r w:rsidR="00BB0CD8" w:rsidRPr="00BB0CD8">
              <w:rPr>
                <w:rFonts w:eastAsia="MS Mincho"/>
                <w:sz w:val="20"/>
                <w:szCs w:val="22"/>
                <w:lang w:eastAsia="ja-JP" w:bidi="ar-SA"/>
              </w:rPr>
              <w:fldChar w:fldCharType="end"/>
            </w:r>
            <w:r w:rsidR="00BB0CD8" w:rsidRPr="00BB0CD8">
              <w:rPr>
                <w:rFonts w:eastAsia="MS Mincho"/>
                <w:sz w:val="20"/>
                <w:szCs w:val="22"/>
                <w:lang w:eastAsia="ja-JP" w:bidi="ar-SA"/>
              </w:rPr>
              <w:t xml:space="preserve"> </w:t>
            </w:r>
            <w:r w:rsidRPr="00904E66">
              <w:rPr>
                <w:rFonts w:eastAsia="MS Mincho"/>
                <w:sz w:val="20"/>
                <w:szCs w:val="22"/>
                <w:lang w:eastAsia="ja-JP" w:bidi="ar-SA"/>
              </w:rPr>
              <w:t>and only</w:t>
            </w:r>
            <w:r w:rsidRPr="00B23092">
              <w:rPr>
                <w:rFonts w:eastAsia="MS Mincho"/>
                <w:sz w:val="20"/>
                <w:szCs w:val="22"/>
                <w:lang w:eastAsia="ja-JP" w:bidi="ar-SA"/>
              </w:rPr>
              <w:t xml:space="preserve"> use the address to connect to the SM-DS</w:t>
            </w:r>
          </w:p>
        </w:tc>
      </w:tr>
    </w:tbl>
    <w:p w14:paraId="23125E03" w14:textId="77777777" w:rsidR="003C1AC8" w:rsidRDefault="003C1AC8" w:rsidP="003C1AC8">
      <w:pPr>
        <w:pStyle w:val="TableCaption"/>
      </w:pPr>
      <w:r>
        <w:t>: LDS Requirement</w:t>
      </w:r>
    </w:p>
    <w:p w14:paraId="12AD50B1" w14:textId="77777777" w:rsidR="003C1AC8" w:rsidRPr="00DD5AA0" w:rsidRDefault="003C1AC8" w:rsidP="003C1AC8">
      <w:pPr>
        <w:pStyle w:val="Heading2"/>
      </w:pPr>
      <w:bookmarkStart w:id="605" w:name="_Toc472934705"/>
      <w:bookmarkStart w:id="606" w:name="_Toc178140659"/>
      <w:r w:rsidRPr="00DD5AA0">
        <w:t>Subscription Manager – Discovery Service (SM-DS)</w:t>
      </w:r>
      <w:bookmarkEnd w:id="605"/>
      <w:bookmarkEnd w:id="606"/>
    </w:p>
    <w:p w14:paraId="1DFD413D" w14:textId="77777777" w:rsidR="003C1AC8" w:rsidRPr="00DD5AA0" w:rsidRDefault="003C1AC8" w:rsidP="003C1AC8">
      <w:pPr>
        <w:pStyle w:val="Heading3"/>
      </w:pPr>
      <w:bookmarkStart w:id="607" w:name="_Toc472934706"/>
      <w:bookmarkStart w:id="608" w:name="_Toc178140660"/>
      <w:r w:rsidRPr="00DD5AA0">
        <w:t>SM-DS Overview</w:t>
      </w:r>
      <w:bookmarkEnd w:id="607"/>
      <w:bookmarkEnd w:id="608"/>
    </w:p>
    <w:p w14:paraId="17BC77B6" w14:textId="77777777" w:rsidR="003C1AC8" w:rsidRPr="002721B6" w:rsidRDefault="003C1AC8" w:rsidP="0027738B">
      <w:pPr>
        <w:spacing w:before="0" w:after="200" w:line="276" w:lineRule="auto"/>
      </w:pPr>
      <w:r>
        <w:rPr>
          <w:szCs w:val="22"/>
          <w:lang w:eastAsia="en-US"/>
        </w:rPr>
        <w:t xml:space="preserve">The role of the SM-DS is to provide </w:t>
      </w:r>
      <w:r w:rsidRPr="00364F50">
        <w:rPr>
          <w:szCs w:val="22"/>
          <w:lang w:eastAsia="en-US"/>
        </w:rPr>
        <w:t>mechanism</w:t>
      </w:r>
      <w:r>
        <w:rPr>
          <w:szCs w:val="22"/>
          <w:lang w:eastAsia="en-US"/>
        </w:rPr>
        <w:t>s that allow</w:t>
      </w:r>
      <w:r w:rsidRPr="00364F50">
        <w:rPr>
          <w:szCs w:val="22"/>
          <w:lang w:eastAsia="en-US"/>
        </w:rPr>
        <w:t xml:space="preserve"> an SM-DP+ to inform </w:t>
      </w:r>
      <w:r>
        <w:rPr>
          <w:szCs w:val="22"/>
          <w:lang w:eastAsia="en-US"/>
        </w:rPr>
        <w:t>the</w:t>
      </w:r>
      <w:r w:rsidRPr="00364F50">
        <w:rPr>
          <w:szCs w:val="22"/>
          <w:lang w:eastAsia="en-US"/>
        </w:rPr>
        <w:t xml:space="preserve"> </w:t>
      </w:r>
      <w:r>
        <w:rPr>
          <w:szCs w:val="22"/>
          <w:lang w:eastAsia="en-US"/>
        </w:rPr>
        <w:t>LDS within any Device</w:t>
      </w:r>
      <w:r w:rsidRPr="00364F50">
        <w:rPr>
          <w:szCs w:val="22"/>
          <w:lang w:eastAsia="en-US"/>
        </w:rPr>
        <w:t xml:space="preserve"> that </w:t>
      </w:r>
      <w:r>
        <w:rPr>
          <w:szCs w:val="22"/>
          <w:lang w:eastAsia="en-US"/>
        </w:rPr>
        <w:t>an</w:t>
      </w:r>
      <w:r w:rsidRPr="00364F50">
        <w:rPr>
          <w:szCs w:val="22"/>
          <w:lang w:eastAsia="en-US"/>
        </w:rPr>
        <w:t xml:space="preserve"> SM-DP+ wishes to communicate with it</w:t>
      </w:r>
      <w:r>
        <w:rPr>
          <w:szCs w:val="22"/>
          <w:lang w:eastAsia="en-US"/>
        </w:rPr>
        <w:t>. The purpose of the SM-DS to LDS communication SHALL be i</w:t>
      </w:r>
      <w:r>
        <w:t>nforming the LDS of a pending Event.</w:t>
      </w:r>
    </w:p>
    <w:p w14:paraId="34493D96" w14:textId="77777777" w:rsidR="003C1AC8" w:rsidRDefault="003C1AC8" w:rsidP="0027738B">
      <w:pPr>
        <w:spacing w:before="0" w:after="200" w:line="276" w:lineRule="auto"/>
      </w:pPr>
      <w:r>
        <w:t>The principle of operation remains the same for all use cases. The SM-DP+ will send an Event Registration message for a target Device to a SM-DS.</w:t>
      </w:r>
    </w:p>
    <w:p w14:paraId="78CC6D5E" w14:textId="77777777" w:rsidR="003C1AC8" w:rsidRDefault="003C1AC8" w:rsidP="0027738B">
      <w:pPr>
        <w:spacing w:before="0" w:after="200" w:line="276" w:lineRule="auto"/>
      </w:pPr>
      <w:r>
        <w:t>In a simple deployment, only the Root SM-DS is configured on the eUICC. The Root SM-DS address is unique and filled in the eUICC. The LDS in the target Device polls the Root SM-DS using the same logical location. When the Root SM-DS has an Event-ID for the target Device it will respond with the SM-DP+ address, or if there is no Event-ID the response will be a null response.</w:t>
      </w:r>
    </w:p>
    <w:p w14:paraId="558CB319" w14:textId="77777777" w:rsidR="003C1AC8" w:rsidRDefault="003C1AC8" w:rsidP="0027738B">
      <w:pPr>
        <w:spacing w:before="0" w:after="200" w:line="276" w:lineRule="auto"/>
      </w:pPr>
      <w:r>
        <w:t xml:space="preserve">In a deployment with cascaded SM-DSs, the SM-DP+ will </w:t>
      </w:r>
      <w:r w:rsidRPr="00E60F99">
        <w:t>send a</w:t>
      </w:r>
      <w:r>
        <w:t>n</w:t>
      </w:r>
      <w:r w:rsidRPr="00E60F99">
        <w:t xml:space="preserve"> </w:t>
      </w:r>
      <w:r w:rsidRPr="00E33032">
        <w:t>Event Registration</w:t>
      </w:r>
      <w:r>
        <w:t xml:space="preserve"> to an Alternative SM-DS, which may not be configured as the Root SM-DS on the eUICC. This Alternative SM-DS will </w:t>
      </w:r>
      <w:r w:rsidRPr="00A13692">
        <w:t xml:space="preserve">cascade the </w:t>
      </w:r>
      <w:r w:rsidRPr="00E33032">
        <w:t>Event Registration</w:t>
      </w:r>
      <w:r w:rsidRPr="00A13692">
        <w:t xml:space="preserve"> to the </w:t>
      </w:r>
      <w:r>
        <w:t>Roo</w:t>
      </w:r>
      <w:r w:rsidRPr="00A13692">
        <w:t xml:space="preserve">t SM-DS. The LDS in the target Device polls the </w:t>
      </w:r>
      <w:r>
        <w:t>Roo</w:t>
      </w:r>
      <w:r w:rsidRPr="00A13692">
        <w:t xml:space="preserve">t SM-DS and will receive the </w:t>
      </w:r>
      <w:r>
        <w:t>Alternative</w:t>
      </w:r>
      <w:r w:rsidRPr="00A13692">
        <w:t xml:space="preserve"> SM-DS address. It will then request the </w:t>
      </w:r>
      <w:r w:rsidRPr="00E33032">
        <w:t>Event</w:t>
      </w:r>
      <w:r w:rsidRPr="00A13692">
        <w:t xml:space="preserve"> from the </w:t>
      </w:r>
      <w:r>
        <w:t>Alternative</w:t>
      </w:r>
      <w:r w:rsidRPr="00A13692">
        <w:t xml:space="preserve"> SM-DS, which will respond with the SM-DP+ address.</w:t>
      </w:r>
    </w:p>
    <w:p w14:paraId="11BF9AFB" w14:textId="77777777" w:rsidR="003C1AC8" w:rsidRDefault="003C1AC8" w:rsidP="003C1AC8">
      <w:pPr>
        <w:jc w:val="center"/>
      </w:pPr>
      <w:r w:rsidRPr="00A75BB4">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C77803">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247DD0">
        <w:rPr>
          <w:rFonts w:ascii="Times New Roman" w:eastAsia="Times New Roman" w:hAnsi="Times New Roman"/>
          <w:noProof/>
          <w:snapToGrid w:val="0"/>
          <w:color w:val="000000"/>
          <w:w w:val="0"/>
          <w:sz w:val="0"/>
          <w:szCs w:val="0"/>
          <w:bdr w:val="none" w:sz="0" w:space="0" w:color="000000"/>
          <w:shd w:val="clear" w:color="000000" w:fill="000000"/>
          <w:lang w:eastAsia="en-GB" w:bidi="ar-SA"/>
        </w:rPr>
        <w:drawing>
          <wp:inline distT="0" distB="0" distL="0" distR="0" wp14:anchorId="4B4CFB57" wp14:editId="635312BE">
            <wp:extent cx="5285365" cy="1257300"/>
            <wp:effectExtent l="0" t="0" r="0" b="0"/>
            <wp:docPr id="13" name="Image 13" descr="C:\Users\CKwok\Desktop\MASTER SGP.21 UML diagrams - PHASE 1\basic operation of the SM-DS 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CKwok\Desktop\MASTER SGP.21 UML diagrams - PHASE 1\basic operation of the SM-DS 1.png"/>
                    <pic:cNvPicPr>
                      <a:picLocks noChangeAspect="1" noChangeArrowheads="1"/>
                    </pic:cNvPicPr>
                  </pic:nvPicPr>
                  <pic:blipFill rotWithShape="1">
                    <a:blip r:embed="rId26">
                      <a:extLst>
                        <a:ext uri="{28A0092B-C50C-407E-A947-70E740481C1C}">
                          <a14:useLocalDpi xmlns:a14="http://schemas.microsoft.com/office/drawing/2010/main" val="0"/>
                        </a:ext>
                      </a:extLst>
                    </a:blip>
                    <a:srcRect t="15645" b="1997"/>
                    <a:stretch/>
                  </pic:blipFill>
                  <pic:spPr bwMode="auto">
                    <a:xfrm>
                      <a:off x="0" y="0"/>
                      <a:ext cx="5286724" cy="1257623"/>
                    </a:xfrm>
                    <a:prstGeom prst="rect">
                      <a:avLst/>
                    </a:prstGeom>
                    <a:noFill/>
                    <a:ln>
                      <a:noFill/>
                    </a:ln>
                    <a:extLst>
                      <a:ext uri="{53640926-AAD7-44D8-BBD7-CCE9431645EC}">
                        <a14:shadowObscured xmlns:a14="http://schemas.microsoft.com/office/drawing/2010/main"/>
                      </a:ext>
                    </a:extLst>
                  </pic:spPr>
                </pic:pic>
              </a:graphicData>
            </a:graphic>
          </wp:inline>
        </w:drawing>
      </w:r>
    </w:p>
    <w:p w14:paraId="7EA93AF0" w14:textId="77777777" w:rsidR="003C1AC8" w:rsidRDefault="003C1AC8" w:rsidP="003C1AC8">
      <w:pPr>
        <w:pStyle w:val="Figurecaption"/>
      </w:pPr>
      <w:r>
        <w:t>: Alternative Device to Root SM-DS Event Registration</w:t>
      </w:r>
    </w:p>
    <w:p w14:paraId="3D470C63" w14:textId="77777777" w:rsidR="003C1AC8" w:rsidRDefault="003C1AC8" w:rsidP="003C1AC8">
      <w:pPr>
        <w:jc w:val="center"/>
      </w:pPr>
      <w:bookmarkStart w:id="609" w:name="_Ref442475567"/>
      <w:r w:rsidRPr="00C77803">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C77803">
        <w:rPr>
          <w:noProof/>
          <w:lang w:eastAsia="en-GB" w:bidi="ar-SA"/>
        </w:rPr>
        <w:drawing>
          <wp:inline distT="0" distB="0" distL="0" distR="0" wp14:anchorId="0502FC09" wp14:editId="5E8BA628">
            <wp:extent cx="3129964" cy="1744394"/>
            <wp:effectExtent l="0" t="0" r="0" b="8255"/>
            <wp:docPr id="19" name="Image 19" descr="C:\Users\CKwok\Desktop\MASTER SGP.21 UML diagrams - PHASE 1\basic operation of the SM-DS 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Users\CKwok\Desktop\MASTER SGP.21 UML diagrams - PHASE 1\basic operation of the SM-DS 2.png"/>
                    <pic:cNvPicPr>
                      <a:picLocks noChangeAspect="1" noChangeArrowheads="1"/>
                    </pic:cNvPicPr>
                  </pic:nvPicPr>
                  <pic:blipFill rotWithShape="1">
                    <a:blip r:embed="rId27">
                      <a:extLst>
                        <a:ext uri="{28A0092B-C50C-407E-A947-70E740481C1C}">
                          <a14:useLocalDpi xmlns:a14="http://schemas.microsoft.com/office/drawing/2010/main" val="0"/>
                        </a:ext>
                      </a:extLst>
                    </a:blip>
                    <a:srcRect t="12499"/>
                    <a:stretch/>
                  </pic:blipFill>
                  <pic:spPr bwMode="auto">
                    <a:xfrm>
                      <a:off x="0" y="0"/>
                      <a:ext cx="3129964" cy="1744394"/>
                    </a:xfrm>
                    <a:prstGeom prst="rect">
                      <a:avLst/>
                    </a:prstGeom>
                    <a:noFill/>
                    <a:ln>
                      <a:noFill/>
                    </a:ln>
                    <a:extLst>
                      <a:ext uri="{53640926-AAD7-44D8-BBD7-CCE9431645EC}">
                        <a14:shadowObscured xmlns:a14="http://schemas.microsoft.com/office/drawing/2010/main"/>
                      </a:ext>
                    </a:extLst>
                  </pic:spPr>
                </pic:pic>
              </a:graphicData>
            </a:graphic>
          </wp:inline>
        </w:drawing>
      </w:r>
    </w:p>
    <w:p w14:paraId="69B30DE6" w14:textId="77777777" w:rsidR="003C1AC8" w:rsidRDefault="003C1AC8" w:rsidP="003C1AC8">
      <w:pPr>
        <w:pStyle w:val="Figurecaption"/>
      </w:pPr>
      <w:r>
        <w:t>: Root SM-DS Event Registration</w:t>
      </w:r>
    </w:p>
    <w:p w14:paraId="15292BE4" w14:textId="77777777" w:rsidR="003C1AC8" w:rsidRDefault="003C1AC8" w:rsidP="003C1AC8">
      <w:pPr>
        <w:jc w:val="center"/>
      </w:pPr>
      <w:r w:rsidRPr="00C77803">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C77803">
        <w:rPr>
          <w:noProof/>
          <w:lang w:eastAsia="en-GB" w:bidi="ar-SA"/>
        </w:rPr>
        <w:drawing>
          <wp:inline distT="0" distB="0" distL="0" distR="0" wp14:anchorId="2E7231E9" wp14:editId="6DF18844">
            <wp:extent cx="4615470" cy="2138900"/>
            <wp:effectExtent l="0" t="0" r="0" b="0"/>
            <wp:docPr id="22" name="Image 22" descr="C:\Users\CKwok\Desktop\MASTER SGP.21 UML diagrams - PHASE 1\basic operation of the SM-DS 3.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C:\Users\CKwok\Desktop\MASTER SGP.21 UML diagrams - PHASE 1\basic operation of the SM-DS 3.png"/>
                    <pic:cNvPicPr>
                      <a:picLocks noChangeAspect="1" noChangeArrowheads="1"/>
                    </pic:cNvPicPr>
                  </pic:nvPicPr>
                  <pic:blipFill rotWithShape="1">
                    <a:blip r:embed="rId28">
                      <a:extLst>
                        <a:ext uri="{28A0092B-C50C-407E-A947-70E740481C1C}">
                          <a14:useLocalDpi xmlns:a14="http://schemas.microsoft.com/office/drawing/2010/main" val="0"/>
                        </a:ext>
                      </a:extLst>
                    </a:blip>
                    <a:srcRect t="10237"/>
                    <a:stretch/>
                  </pic:blipFill>
                  <pic:spPr bwMode="auto">
                    <a:xfrm>
                      <a:off x="0" y="0"/>
                      <a:ext cx="4639233" cy="2149912"/>
                    </a:xfrm>
                    <a:prstGeom prst="rect">
                      <a:avLst/>
                    </a:prstGeom>
                    <a:noFill/>
                    <a:ln>
                      <a:noFill/>
                    </a:ln>
                    <a:extLst>
                      <a:ext uri="{53640926-AAD7-44D8-BBD7-CCE9431645EC}">
                        <a14:shadowObscured xmlns:a14="http://schemas.microsoft.com/office/drawing/2010/main"/>
                      </a:ext>
                    </a:extLst>
                  </pic:spPr>
                </pic:pic>
              </a:graphicData>
            </a:graphic>
          </wp:inline>
        </w:drawing>
      </w:r>
    </w:p>
    <w:p w14:paraId="67857C8D" w14:textId="77777777" w:rsidR="003C1AC8" w:rsidRDefault="003C1AC8" w:rsidP="003C1AC8">
      <w:pPr>
        <w:pStyle w:val="Figurecaption"/>
      </w:pPr>
      <w:r>
        <w:t>: Alternative SM-DS Discovery</w:t>
      </w:r>
    </w:p>
    <w:p w14:paraId="07082C4E" w14:textId="77777777" w:rsidR="003C1AC8" w:rsidRDefault="003C1AC8" w:rsidP="003C1AC8">
      <w:pPr>
        <w:pStyle w:val="Heading3"/>
      </w:pPr>
      <w:bookmarkStart w:id="610" w:name="_Toc472934707"/>
      <w:bookmarkStart w:id="611" w:name="_Toc178140661"/>
      <w:bookmarkEnd w:id="609"/>
      <w:r>
        <w:t>SM-DS Implementation</w:t>
      </w:r>
      <w:bookmarkEnd w:id="610"/>
      <w:bookmarkEnd w:id="611"/>
    </w:p>
    <w:p w14:paraId="5F986235" w14:textId="77777777" w:rsidR="003C1AC8" w:rsidRDefault="003C1AC8" w:rsidP="003C1AC8">
      <w:pPr>
        <w:spacing w:before="0" w:line="276" w:lineRule="auto"/>
        <w:jc w:val="left"/>
      </w:pPr>
      <w:r>
        <w:t>Two configurations of the SM-DS MAY exist:</w:t>
      </w:r>
    </w:p>
    <w:p w14:paraId="73FC7C18" w14:textId="77777777" w:rsidR="003C1AC8" w:rsidRDefault="003C1AC8" w:rsidP="003C1AC8">
      <w:pPr>
        <w:pStyle w:val="ListBullet1"/>
        <w:numPr>
          <w:ilvl w:val="0"/>
          <w:numId w:val="11"/>
        </w:numPr>
      </w:pPr>
      <w:r>
        <w:t>A Root SM-DS</w:t>
      </w:r>
    </w:p>
    <w:p w14:paraId="383193B0" w14:textId="77777777" w:rsidR="003C1AC8" w:rsidRDefault="003C1AC8" w:rsidP="003C1AC8">
      <w:pPr>
        <w:pStyle w:val="ListBullet1"/>
        <w:numPr>
          <w:ilvl w:val="0"/>
          <w:numId w:val="11"/>
        </w:numPr>
      </w:pPr>
      <w:r>
        <w:t>An Alternative SM-DS</w:t>
      </w:r>
    </w:p>
    <w:p w14:paraId="60FBA139" w14:textId="77777777" w:rsidR="003C1AC8" w:rsidRDefault="003C1AC8" w:rsidP="003C1AC8">
      <w:pPr>
        <w:spacing w:before="0" w:after="200" w:line="276" w:lineRule="auto"/>
        <w:jc w:val="center"/>
      </w:pPr>
      <w:r>
        <w:rPr>
          <w:noProof/>
          <w:lang w:eastAsia="en-GB" w:bidi="ar-SA"/>
        </w:rPr>
        <w:drawing>
          <wp:inline distT="0" distB="0" distL="0" distR="0" wp14:anchorId="660583A0" wp14:editId="410C6C73">
            <wp:extent cx="5729911" cy="2651760"/>
            <wp:effectExtent l="0" t="0" r="0" b="0"/>
            <wp:docPr id="506" name="Image 506"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6" name="Image 506" descr="Diagram&#10;&#10;Description automatically generated"/>
                    <pic:cNvPicPr>
                      <a:picLocks noChangeAspect="1" noChangeArrowheads="1"/>
                    </pic:cNvPicPr>
                  </pic:nvPicPr>
                  <pic:blipFill rotWithShape="1">
                    <a:blip r:embed="rId29" cstate="print">
                      <a:extLst>
                        <a:ext uri="{28A0092B-C50C-407E-A947-70E740481C1C}">
                          <a14:useLocalDpi xmlns:a14="http://schemas.microsoft.com/office/drawing/2010/main" val="0"/>
                        </a:ext>
                      </a:extLst>
                    </a:blip>
                    <a:srcRect t="4945" b="12597"/>
                    <a:stretch/>
                  </pic:blipFill>
                  <pic:spPr bwMode="auto">
                    <a:xfrm>
                      <a:off x="0" y="0"/>
                      <a:ext cx="5731510" cy="2652500"/>
                    </a:xfrm>
                    <a:prstGeom prst="rect">
                      <a:avLst/>
                    </a:prstGeom>
                    <a:noFill/>
                    <a:ln>
                      <a:noFill/>
                    </a:ln>
                    <a:extLst>
                      <a:ext uri="{53640926-AAD7-44D8-BBD7-CCE9431645EC}">
                        <a14:shadowObscured xmlns:a14="http://schemas.microsoft.com/office/drawing/2010/main"/>
                      </a:ext>
                    </a:extLst>
                  </pic:spPr>
                </pic:pic>
              </a:graphicData>
            </a:graphic>
          </wp:inline>
        </w:drawing>
      </w:r>
    </w:p>
    <w:p w14:paraId="30650331" w14:textId="77777777" w:rsidR="003C1AC8" w:rsidRDefault="003C1AC8" w:rsidP="003C1AC8">
      <w:pPr>
        <w:pStyle w:val="Figurecaption"/>
      </w:pPr>
      <w:bookmarkStart w:id="612" w:name="SMDSIMPLEMENTATION"/>
      <w:bookmarkStart w:id="613" w:name="_Ref447208637"/>
      <w:bookmarkEnd w:id="612"/>
      <w:r>
        <w:t>: SM-DS Implementation</w:t>
      </w:r>
      <w:bookmarkEnd w:id="613"/>
    </w:p>
    <w:p w14:paraId="2E382F77" w14:textId="24A929F9" w:rsidR="003C1AC8" w:rsidRDefault="003C1AC8" w:rsidP="00EE35DD">
      <w:pPr>
        <w:spacing w:after="200" w:line="276" w:lineRule="auto"/>
        <w:rPr>
          <w:szCs w:val="22"/>
        </w:rPr>
      </w:pPr>
      <w:r>
        <w:rPr>
          <w:szCs w:val="22"/>
        </w:rPr>
        <w:fldChar w:fldCharType="begin"/>
      </w:r>
      <w:r>
        <w:rPr>
          <w:szCs w:val="22"/>
        </w:rPr>
        <w:instrText xml:space="preserve"> REF _Ref447208637 \r \h </w:instrText>
      </w:r>
      <w:r w:rsidR="00EE35DD">
        <w:rPr>
          <w:szCs w:val="22"/>
        </w:rPr>
        <w:instrText xml:space="preserve"> \* MERGEFORMAT </w:instrText>
      </w:r>
      <w:r>
        <w:rPr>
          <w:szCs w:val="22"/>
        </w:rPr>
      </w:r>
      <w:r>
        <w:rPr>
          <w:szCs w:val="22"/>
        </w:rPr>
        <w:fldChar w:fldCharType="separate"/>
      </w:r>
      <w:r w:rsidR="00E46B0B">
        <w:rPr>
          <w:szCs w:val="22"/>
        </w:rPr>
        <w:t>Figure 13</w:t>
      </w:r>
      <w:r>
        <w:rPr>
          <w:szCs w:val="22"/>
        </w:rPr>
        <w:fldChar w:fldCharType="end"/>
      </w:r>
      <w:r>
        <w:rPr>
          <w:szCs w:val="22"/>
        </w:rPr>
        <w:t xml:space="preserve"> shows both configurations. The Root SM-DS is configured at the time of Device manufacture and is invariant.</w:t>
      </w:r>
    </w:p>
    <w:p w14:paraId="3C81B8B4" w14:textId="77777777" w:rsidR="003C1AC8" w:rsidRDefault="003C1AC8" w:rsidP="003C1AC8">
      <w:pPr>
        <w:pStyle w:val="Heading3"/>
      </w:pPr>
      <w:bookmarkStart w:id="614" w:name="_Toc472934708"/>
      <w:bookmarkStart w:id="615" w:name="_Toc178140662"/>
      <w:r>
        <w:t>SM-DS Implementation Guidelines</w:t>
      </w:r>
      <w:bookmarkEnd w:id="614"/>
      <w:bookmarkEnd w:id="615"/>
    </w:p>
    <w:p w14:paraId="5797AE60" w14:textId="77777777" w:rsidR="003C1AC8" w:rsidRDefault="003C1AC8" w:rsidP="00EE35DD">
      <w:pPr>
        <w:pStyle w:val="NormalParagraph"/>
        <w:spacing w:after="0"/>
        <w:jc w:val="both"/>
      </w:pPr>
      <w:r>
        <w:t>The following statements SHOULD be considered when defining a technical implementation:</w:t>
      </w:r>
    </w:p>
    <w:p w14:paraId="710982AC" w14:textId="77777777" w:rsidR="003C1AC8" w:rsidRPr="001232C8" w:rsidRDefault="003C1AC8" w:rsidP="00EE35DD">
      <w:pPr>
        <w:pStyle w:val="ListBullet1"/>
        <w:numPr>
          <w:ilvl w:val="0"/>
          <w:numId w:val="11"/>
        </w:numPr>
        <w:jc w:val="both"/>
      </w:pPr>
      <w:r w:rsidRPr="001232C8">
        <w:t>A competitive environment on the supply of SM-DS services SHOULD be favoured by the approach.</w:t>
      </w:r>
    </w:p>
    <w:p w14:paraId="14E6EC9C" w14:textId="77777777" w:rsidR="003C1AC8" w:rsidRPr="001232C8" w:rsidRDefault="003C1AC8" w:rsidP="00EE35DD">
      <w:pPr>
        <w:pStyle w:val="ListBullet1"/>
        <w:numPr>
          <w:ilvl w:val="0"/>
          <w:numId w:val="11"/>
        </w:numPr>
        <w:jc w:val="both"/>
      </w:pPr>
      <w:r w:rsidRPr="001232C8">
        <w:t>There SHOULD be no single-points-of-failure.</w:t>
      </w:r>
    </w:p>
    <w:p w14:paraId="7A0FD457" w14:textId="77777777" w:rsidR="003C1AC8" w:rsidRPr="001232C8" w:rsidRDefault="003C1AC8" w:rsidP="00EE35DD">
      <w:pPr>
        <w:pStyle w:val="ListBullet1"/>
        <w:numPr>
          <w:ilvl w:val="0"/>
          <w:numId w:val="11"/>
        </w:numPr>
        <w:jc w:val="both"/>
      </w:pPr>
      <w:r w:rsidRPr="001232C8">
        <w:t>Implementation SHOULD inherently provide both vertical and horizontal performance/scalability.</w:t>
      </w:r>
    </w:p>
    <w:p w14:paraId="4C520C3C" w14:textId="5EDEB501" w:rsidR="003C1AC8" w:rsidRPr="001232C8" w:rsidRDefault="003C1AC8" w:rsidP="00EE35DD">
      <w:pPr>
        <w:pStyle w:val="ListBullet1"/>
        <w:numPr>
          <w:ilvl w:val="0"/>
          <w:numId w:val="11"/>
        </w:numPr>
        <w:jc w:val="both"/>
      </w:pPr>
      <w:r w:rsidRPr="001232C8">
        <w:t xml:space="preserve">There SHOULD be no need for pre-registration of Devices or eUICCs at a certain SM-DS as </w:t>
      </w:r>
      <w:r>
        <w:t>required in</w:t>
      </w:r>
      <w:r w:rsidRPr="001232C8">
        <w:t xml:space="preserve"> SGP.02 </w:t>
      </w:r>
      <w:r>
        <w:fldChar w:fldCharType="begin"/>
      </w:r>
      <w:r>
        <w:instrText xml:space="preserve"> REF SGP02 \h </w:instrText>
      </w:r>
      <w:r w:rsidR="00EE35DD">
        <w:instrText xml:space="preserve"> \* MERGEFORMAT </w:instrText>
      </w:r>
      <w:r>
        <w:fldChar w:fldCharType="separate"/>
      </w:r>
      <w:r w:rsidR="00E46B0B" w:rsidRPr="00BD4FCE">
        <w:t>[</w:t>
      </w:r>
      <w:r w:rsidR="00E46B0B">
        <w:t>8</w:t>
      </w:r>
      <w:r w:rsidR="00E46B0B" w:rsidRPr="00BD4FCE">
        <w:t>]</w:t>
      </w:r>
      <w:r>
        <w:fldChar w:fldCharType="end"/>
      </w:r>
      <w:r w:rsidRPr="001232C8">
        <w:t xml:space="preserve"> (GSMA Embedded SIM</w:t>
      </w:r>
      <w:r>
        <w:t xml:space="preserve"> for the</w:t>
      </w:r>
      <w:r w:rsidRPr="001232C8">
        <w:t xml:space="preserve"> SM-SR).</w:t>
      </w:r>
    </w:p>
    <w:p w14:paraId="02AC32BE" w14:textId="77777777" w:rsidR="003C1AC8" w:rsidRPr="00346E6F" w:rsidRDefault="003C1AC8" w:rsidP="003C1AC8">
      <w:pPr>
        <w:pStyle w:val="Heading3"/>
        <w:tabs>
          <w:tab w:val="clear" w:pos="851"/>
        </w:tabs>
        <w:ind w:left="720" w:hanging="720"/>
      </w:pPr>
      <w:bookmarkStart w:id="616" w:name="_Toc472934709"/>
      <w:bookmarkStart w:id="617" w:name="_Toc178140663"/>
      <w:r w:rsidRPr="00346E6F">
        <w:rPr>
          <w:szCs w:val="28"/>
        </w:rPr>
        <w:t xml:space="preserve">SM-DS </w:t>
      </w:r>
      <w:r>
        <w:rPr>
          <w:szCs w:val="28"/>
        </w:rPr>
        <w:t>function</w:t>
      </w:r>
      <w:r w:rsidRPr="00346E6F">
        <w:rPr>
          <w:szCs w:val="28"/>
        </w:rPr>
        <w:t>s</w:t>
      </w:r>
      <w:bookmarkEnd w:id="616"/>
      <w:bookmarkEnd w:id="617"/>
    </w:p>
    <w:p w14:paraId="23234771" w14:textId="77777777" w:rsidR="003C1AC8" w:rsidRPr="00DD5AA0" w:rsidRDefault="003C1AC8" w:rsidP="003C1AC8">
      <w:pPr>
        <w:spacing w:before="0" w:after="200" w:line="276" w:lineRule="auto"/>
        <w:rPr>
          <w:lang w:eastAsia="en-US"/>
        </w:rPr>
      </w:pPr>
      <w:r w:rsidRPr="00DD5AA0">
        <w:rPr>
          <w:lang w:eastAsia="en-US"/>
        </w:rPr>
        <w:t>Th</w:t>
      </w:r>
      <w:r>
        <w:rPr>
          <w:lang w:eastAsia="en-US"/>
        </w:rPr>
        <w:t xml:space="preserve">e SM-DS has </w:t>
      </w:r>
      <w:r w:rsidRPr="00DD5AA0">
        <w:rPr>
          <w:lang w:eastAsia="en-US"/>
        </w:rPr>
        <w:t xml:space="preserve">three distinct functions: </w:t>
      </w:r>
    </w:p>
    <w:p w14:paraId="1B78782C" w14:textId="77777777" w:rsidR="003C1AC8" w:rsidRPr="00E950D1" w:rsidRDefault="003C1AC8" w:rsidP="003C1AC8">
      <w:pPr>
        <w:jc w:val="center"/>
        <w:rPr>
          <w:lang w:eastAsia="en-US"/>
        </w:rPr>
      </w:pPr>
      <w:r>
        <w:rPr>
          <w:noProof/>
          <w:lang w:eastAsia="en-GB" w:bidi="ar-SA"/>
        </w:rPr>
        <w:drawing>
          <wp:inline distT="0" distB="0" distL="0" distR="0" wp14:anchorId="591A49F4" wp14:editId="6093E896">
            <wp:extent cx="2746788" cy="1136650"/>
            <wp:effectExtent l="0" t="0" r="0" b="0"/>
            <wp:docPr id="29" name="Image 29"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Text&#10;&#10;Description automatically generated"/>
                    <pic:cNvPicPr>
                      <a:picLocks noChangeAspect="1" noChangeArrowheads="1"/>
                    </pic:cNvPicPr>
                  </pic:nvPicPr>
                  <pic:blipFill rotWithShape="1">
                    <a:blip r:embed="rId30">
                      <a:extLst>
                        <a:ext uri="{28A0092B-C50C-407E-A947-70E740481C1C}">
                          <a14:useLocalDpi xmlns:a14="http://schemas.microsoft.com/office/drawing/2010/main" val="0"/>
                        </a:ext>
                      </a:extLst>
                    </a:blip>
                    <a:srcRect b="-8319"/>
                    <a:stretch/>
                  </pic:blipFill>
                  <pic:spPr bwMode="auto">
                    <a:xfrm>
                      <a:off x="0" y="0"/>
                      <a:ext cx="2867485" cy="1186596"/>
                    </a:xfrm>
                    <a:prstGeom prst="rect">
                      <a:avLst/>
                    </a:prstGeom>
                    <a:noFill/>
                    <a:ln>
                      <a:noFill/>
                    </a:ln>
                    <a:extLst>
                      <a:ext uri="{53640926-AAD7-44D8-BBD7-CCE9431645EC}">
                        <a14:shadowObscured xmlns:a14="http://schemas.microsoft.com/office/drawing/2010/main"/>
                      </a:ext>
                    </a:extLst>
                  </pic:spPr>
                </pic:pic>
              </a:graphicData>
            </a:graphic>
          </wp:inline>
        </w:drawing>
      </w:r>
    </w:p>
    <w:p w14:paraId="77A6EA5A" w14:textId="77777777" w:rsidR="003C1AC8" w:rsidRPr="00292AA2" w:rsidRDefault="003C1AC8" w:rsidP="003C1AC8">
      <w:pPr>
        <w:pStyle w:val="Figurecaption"/>
        <w:rPr>
          <w:lang w:eastAsia="en-US"/>
        </w:rPr>
      </w:pPr>
      <w:r w:rsidRPr="00042D94">
        <w:t>: SM-DS Functions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05"/>
        <w:gridCol w:w="6611"/>
      </w:tblGrid>
      <w:tr w:rsidR="003C1AC8" w:rsidRPr="000E3E39" w14:paraId="3FD86F4D" w14:textId="77777777" w:rsidTr="008C6F4A">
        <w:trPr>
          <w:cantSplit/>
          <w:tblHeader/>
        </w:trPr>
        <w:tc>
          <w:tcPr>
            <w:tcW w:w="2405" w:type="dxa"/>
            <w:shd w:val="clear" w:color="auto" w:fill="DE002B"/>
          </w:tcPr>
          <w:p w14:paraId="59796BA4" w14:textId="77777777" w:rsidR="003C1AC8" w:rsidRPr="00346E6F" w:rsidRDefault="003C1AC8" w:rsidP="008C6F4A">
            <w:pPr>
              <w:pStyle w:val="TableHeader"/>
              <w:rPr>
                <w:b w:val="0"/>
                <w:color w:val="FFFFFF" w:themeColor="background1"/>
              </w:rPr>
            </w:pPr>
            <w:r w:rsidRPr="00346E6F">
              <w:rPr>
                <w:color w:val="FFFFFF" w:themeColor="background1"/>
              </w:rPr>
              <w:t>Function name</w:t>
            </w:r>
          </w:p>
        </w:tc>
        <w:tc>
          <w:tcPr>
            <w:tcW w:w="6611" w:type="dxa"/>
            <w:shd w:val="clear" w:color="auto" w:fill="DE002B"/>
          </w:tcPr>
          <w:p w14:paraId="2223509E" w14:textId="77777777" w:rsidR="003C1AC8" w:rsidRPr="00346E6F" w:rsidRDefault="003C1AC8" w:rsidP="008C6F4A">
            <w:pPr>
              <w:pStyle w:val="TableHeader"/>
              <w:rPr>
                <w:b w:val="0"/>
                <w:color w:val="FFFFFF" w:themeColor="background1"/>
              </w:rPr>
            </w:pPr>
            <w:r w:rsidRPr="00346E6F">
              <w:rPr>
                <w:color w:val="FFFFFF" w:themeColor="background1"/>
              </w:rPr>
              <w:t>Description</w:t>
            </w:r>
          </w:p>
        </w:tc>
      </w:tr>
      <w:tr w:rsidR="003C1AC8" w:rsidRPr="000E3E39" w14:paraId="70F3DBB7" w14:textId="77777777" w:rsidTr="00EE35DD">
        <w:tc>
          <w:tcPr>
            <w:tcW w:w="2405" w:type="dxa"/>
          </w:tcPr>
          <w:p w14:paraId="6D32B5C3" w14:textId="77777777" w:rsidR="003C1AC8" w:rsidRPr="009F3483" w:rsidRDefault="003C1AC8" w:rsidP="00EE35DD">
            <w:pPr>
              <w:spacing w:before="40" w:after="40" w:line="276" w:lineRule="auto"/>
              <w:rPr>
                <w:b/>
                <w:sz w:val="20"/>
              </w:rPr>
            </w:pPr>
            <w:r w:rsidRPr="009F3483">
              <w:rPr>
                <w:b/>
                <w:sz w:val="20"/>
              </w:rPr>
              <w:t>Event Registration</w:t>
            </w:r>
          </w:p>
        </w:tc>
        <w:tc>
          <w:tcPr>
            <w:tcW w:w="6611" w:type="dxa"/>
          </w:tcPr>
          <w:p w14:paraId="4D73DD0B" w14:textId="77777777" w:rsidR="003C1AC8" w:rsidRPr="00346E6F" w:rsidRDefault="003C1AC8" w:rsidP="00EE35DD">
            <w:pPr>
              <w:spacing w:before="40" w:after="40" w:line="276" w:lineRule="auto"/>
              <w:rPr>
                <w:sz w:val="20"/>
              </w:rPr>
            </w:pPr>
            <w:r>
              <w:rPr>
                <w:sz w:val="20"/>
                <w:lang w:eastAsia="en-US"/>
              </w:rPr>
              <w:t>Process by which an Event Record received from a SM-DP+ is stored.</w:t>
            </w:r>
          </w:p>
        </w:tc>
      </w:tr>
      <w:tr w:rsidR="003C1AC8" w:rsidRPr="000E3E39" w14:paraId="4F5E0A9E" w14:textId="77777777" w:rsidTr="00EE35DD">
        <w:tc>
          <w:tcPr>
            <w:tcW w:w="2405" w:type="dxa"/>
          </w:tcPr>
          <w:p w14:paraId="5640EAD3" w14:textId="77777777" w:rsidR="003C1AC8" w:rsidRPr="009F3483" w:rsidDel="00E900AA" w:rsidRDefault="003C1AC8" w:rsidP="00EE35DD">
            <w:pPr>
              <w:spacing w:before="40" w:after="40" w:line="276" w:lineRule="auto"/>
              <w:rPr>
                <w:b/>
                <w:sz w:val="20"/>
              </w:rPr>
            </w:pPr>
            <w:r w:rsidRPr="009F3483">
              <w:rPr>
                <w:b/>
                <w:sz w:val="20"/>
              </w:rPr>
              <w:t>Event Deletion</w:t>
            </w:r>
          </w:p>
        </w:tc>
        <w:tc>
          <w:tcPr>
            <w:tcW w:w="6611" w:type="dxa"/>
          </w:tcPr>
          <w:p w14:paraId="137D777F" w14:textId="77777777" w:rsidR="003C1AC8" w:rsidRDefault="003C1AC8" w:rsidP="00EE35DD">
            <w:pPr>
              <w:spacing w:before="40" w:after="40" w:line="276" w:lineRule="auto"/>
              <w:rPr>
                <w:sz w:val="20"/>
                <w:lang w:eastAsia="en-US"/>
              </w:rPr>
            </w:pPr>
            <w:r>
              <w:rPr>
                <w:sz w:val="20"/>
                <w:lang w:eastAsia="en-US"/>
              </w:rPr>
              <w:t>Process by which an SM-DP+ can delete its own Event Record.</w:t>
            </w:r>
          </w:p>
        </w:tc>
      </w:tr>
      <w:tr w:rsidR="003C1AC8" w:rsidRPr="00930AF7" w14:paraId="5BAC5ACE" w14:textId="77777777" w:rsidTr="00EE35DD">
        <w:tc>
          <w:tcPr>
            <w:tcW w:w="2405" w:type="dxa"/>
          </w:tcPr>
          <w:p w14:paraId="65CA342D" w14:textId="77777777" w:rsidR="003C1AC8" w:rsidRPr="009F3483" w:rsidRDefault="003C1AC8" w:rsidP="00EE35DD">
            <w:pPr>
              <w:spacing w:before="40" w:after="40" w:line="276" w:lineRule="auto"/>
              <w:rPr>
                <w:b/>
                <w:sz w:val="20"/>
              </w:rPr>
            </w:pPr>
            <w:r w:rsidRPr="009F3483">
              <w:rPr>
                <w:b/>
                <w:sz w:val="20"/>
              </w:rPr>
              <w:t>Event Retrieval</w:t>
            </w:r>
          </w:p>
        </w:tc>
        <w:tc>
          <w:tcPr>
            <w:tcW w:w="6611" w:type="dxa"/>
          </w:tcPr>
          <w:p w14:paraId="194087F4" w14:textId="77777777" w:rsidR="003C1AC8" w:rsidRPr="00346E6F" w:rsidRDefault="003C1AC8" w:rsidP="00EE35DD">
            <w:pPr>
              <w:spacing w:before="40" w:after="40" w:line="276" w:lineRule="auto"/>
              <w:rPr>
                <w:sz w:val="20"/>
              </w:rPr>
            </w:pPr>
            <w:r w:rsidRPr="00071B1F">
              <w:rPr>
                <w:sz w:val="20"/>
              </w:rPr>
              <w:t xml:space="preserve">Provides all registered </w:t>
            </w:r>
            <w:r>
              <w:rPr>
                <w:sz w:val="20"/>
              </w:rPr>
              <w:t>Event Records</w:t>
            </w:r>
            <w:r w:rsidRPr="00071B1F">
              <w:rPr>
                <w:sz w:val="20"/>
              </w:rPr>
              <w:t xml:space="preserve">, </w:t>
            </w:r>
            <w:r w:rsidRPr="003C64DE">
              <w:rPr>
                <w:sz w:val="20"/>
              </w:rPr>
              <w:t>u</w:t>
            </w:r>
            <w:r w:rsidRPr="00346E6F">
              <w:rPr>
                <w:sz w:val="20"/>
              </w:rPr>
              <w:t>pon</w:t>
            </w:r>
            <w:r w:rsidRPr="00071B1F">
              <w:rPr>
                <w:sz w:val="20"/>
              </w:rPr>
              <w:t xml:space="preserve"> Discovery R</w:t>
            </w:r>
            <w:r w:rsidRPr="00346E6F">
              <w:rPr>
                <w:sz w:val="20"/>
              </w:rPr>
              <w:t>equest from any enquiring</w:t>
            </w:r>
            <w:r w:rsidRPr="00071B1F">
              <w:rPr>
                <w:sz w:val="20"/>
              </w:rPr>
              <w:t xml:space="preserve"> </w:t>
            </w:r>
            <w:r w:rsidRPr="00346E6F">
              <w:rPr>
                <w:sz w:val="20"/>
              </w:rPr>
              <w:t>LDS</w:t>
            </w:r>
            <w:r w:rsidRPr="00071B1F">
              <w:rPr>
                <w:sz w:val="20"/>
              </w:rPr>
              <w:t>.</w:t>
            </w:r>
          </w:p>
        </w:tc>
      </w:tr>
    </w:tbl>
    <w:p w14:paraId="7E246F64" w14:textId="77777777" w:rsidR="003C1AC8" w:rsidRPr="00346E6F" w:rsidRDefault="003C1AC8" w:rsidP="003C1AC8">
      <w:pPr>
        <w:pStyle w:val="TableCaption"/>
        <w:rPr>
          <w:lang w:eastAsia="en-US"/>
        </w:rPr>
      </w:pPr>
      <w:r>
        <w:t>:</w:t>
      </w:r>
      <w:r w:rsidRPr="00346E6F">
        <w:t xml:space="preserve"> SM-DS Function Descriptions</w:t>
      </w:r>
    </w:p>
    <w:p w14:paraId="56D2585F" w14:textId="77777777" w:rsidR="003C1AC8" w:rsidRPr="00346E6F" w:rsidRDefault="003C1AC8" w:rsidP="003C1AC8">
      <w:pPr>
        <w:pStyle w:val="Heading3"/>
        <w:tabs>
          <w:tab w:val="clear" w:pos="851"/>
        </w:tabs>
        <w:ind w:left="720" w:hanging="720"/>
      </w:pPr>
      <w:bookmarkStart w:id="618" w:name="_Toc433374197"/>
      <w:bookmarkStart w:id="619" w:name="_Toc472934710"/>
      <w:bookmarkStart w:id="620" w:name="_Toc178140664"/>
      <w:r w:rsidRPr="00346E6F">
        <w:rPr>
          <w:szCs w:val="28"/>
        </w:rPr>
        <w:t>SM-DS Requirements</w:t>
      </w:r>
      <w:bookmarkEnd w:id="618"/>
      <w:bookmarkEnd w:id="619"/>
      <w:bookmarkEnd w:id="620"/>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EC2AA5" w14:paraId="36F66B13" w14:textId="77777777" w:rsidTr="00EE35DD">
        <w:trPr>
          <w:cantSplit/>
          <w:tblHeader/>
        </w:trPr>
        <w:tc>
          <w:tcPr>
            <w:tcW w:w="1555" w:type="dxa"/>
            <w:shd w:val="clear" w:color="auto" w:fill="DE002B"/>
          </w:tcPr>
          <w:p w14:paraId="5E9516E4" w14:textId="77777777" w:rsidR="003C1AC8" w:rsidRPr="00346E6F" w:rsidRDefault="003C1AC8" w:rsidP="008C6F4A">
            <w:pPr>
              <w:pStyle w:val="TableHeader"/>
              <w:rPr>
                <w:b w:val="0"/>
                <w:color w:val="FFFFFF" w:themeColor="background1"/>
              </w:rPr>
            </w:pPr>
            <w:r w:rsidRPr="00346E6F">
              <w:rPr>
                <w:color w:val="FFFFFF" w:themeColor="background1"/>
              </w:rPr>
              <w:t>Req no.</w:t>
            </w:r>
          </w:p>
        </w:tc>
        <w:tc>
          <w:tcPr>
            <w:tcW w:w="7461" w:type="dxa"/>
            <w:shd w:val="clear" w:color="auto" w:fill="DE002B"/>
          </w:tcPr>
          <w:p w14:paraId="189C15A0" w14:textId="77777777" w:rsidR="003C1AC8" w:rsidRPr="00346E6F" w:rsidRDefault="003C1AC8" w:rsidP="008C6F4A">
            <w:pPr>
              <w:pStyle w:val="TableHeader"/>
              <w:rPr>
                <w:b w:val="0"/>
                <w:color w:val="FFFFFF" w:themeColor="background1"/>
              </w:rPr>
            </w:pPr>
            <w:r w:rsidRPr="00346E6F">
              <w:rPr>
                <w:color w:val="FFFFFF" w:themeColor="background1"/>
              </w:rPr>
              <w:t>Description</w:t>
            </w:r>
          </w:p>
        </w:tc>
      </w:tr>
      <w:tr w:rsidR="003C1AC8" w:rsidRPr="00EC2AA5" w14:paraId="3C9A21A9" w14:textId="77777777" w:rsidTr="00EE35DD">
        <w:tc>
          <w:tcPr>
            <w:tcW w:w="1555" w:type="dxa"/>
          </w:tcPr>
          <w:p w14:paraId="26768A7A" w14:textId="77777777" w:rsidR="003C1AC8" w:rsidRPr="009F3483" w:rsidRDefault="003C1AC8" w:rsidP="00EE35DD">
            <w:pPr>
              <w:spacing w:before="40" w:after="40" w:line="276" w:lineRule="auto"/>
              <w:rPr>
                <w:b/>
                <w:sz w:val="20"/>
              </w:rPr>
            </w:pPr>
            <w:r w:rsidRPr="009F3483">
              <w:rPr>
                <w:b/>
                <w:sz w:val="20"/>
              </w:rPr>
              <w:t>SMDS1</w:t>
            </w:r>
          </w:p>
        </w:tc>
        <w:tc>
          <w:tcPr>
            <w:tcW w:w="7461" w:type="dxa"/>
          </w:tcPr>
          <w:p w14:paraId="2CAB243E" w14:textId="77777777" w:rsidR="003C1AC8" w:rsidRPr="00346E6F" w:rsidRDefault="003C1AC8" w:rsidP="00EE35DD">
            <w:pPr>
              <w:spacing w:before="40" w:after="40" w:line="276" w:lineRule="auto"/>
              <w:rPr>
                <w:sz w:val="20"/>
              </w:rPr>
            </w:pPr>
            <w:r w:rsidRPr="00346E6F">
              <w:rPr>
                <w:rFonts w:cs="Arial"/>
                <w:sz w:val="20"/>
              </w:rPr>
              <w:t>The SM-DS SHALL enable</w:t>
            </w:r>
            <w:r>
              <w:rPr>
                <w:rFonts w:cs="Arial"/>
                <w:sz w:val="20"/>
              </w:rPr>
              <w:t xml:space="preserve"> a</w:t>
            </w:r>
            <w:r w:rsidRPr="00346E6F">
              <w:rPr>
                <w:rFonts w:cs="Arial"/>
                <w:sz w:val="20"/>
              </w:rPr>
              <w:t xml:space="preserve"> </w:t>
            </w:r>
            <w:r>
              <w:rPr>
                <w:rFonts w:cs="Arial"/>
                <w:sz w:val="20"/>
              </w:rPr>
              <w:t>LDS</w:t>
            </w:r>
            <w:r w:rsidRPr="00346E6F">
              <w:rPr>
                <w:rFonts w:cs="Arial"/>
                <w:sz w:val="20"/>
              </w:rPr>
              <w:t xml:space="preserve"> to discover </w:t>
            </w:r>
            <w:r>
              <w:rPr>
                <w:rFonts w:cs="Arial"/>
                <w:sz w:val="20"/>
              </w:rPr>
              <w:t xml:space="preserve">its own Event Records registered by </w:t>
            </w:r>
            <w:r w:rsidRPr="00E33032">
              <w:rPr>
                <w:rFonts w:cs="Arial"/>
                <w:sz w:val="20"/>
              </w:rPr>
              <w:t xml:space="preserve">SM-DP+(s) or </w:t>
            </w:r>
            <w:r>
              <w:rPr>
                <w:rFonts w:cs="Arial"/>
                <w:sz w:val="20"/>
              </w:rPr>
              <w:t>by Alternative</w:t>
            </w:r>
            <w:r w:rsidRPr="00E33032">
              <w:rPr>
                <w:rFonts w:cs="Arial"/>
                <w:sz w:val="20"/>
              </w:rPr>
              <w:t xml:space="preserve"> SM-DS(s)</w:t>
            </w:r>
            <w:r w:rsidRPr="009F3483">
              <w:rPr>
                <w:rFonts w:cs="Arial"/>
                <w:sz w:val="20"/>
              </w:rPr>
              <w:t>.</w:t>
            </w:r>
          </w:p>
        </w:tc>
      </w:tr>
      <w:tr w:rsidR="003C1AC8" w:rsidRPr="00EC2AA5" w14:paraId="40AAE275" w14:textId="77777777" w:rsidTr="00EE35DD">
        <w:tc>
          <w:tcPr>
            <w:tcW w:w="1555" w:type="dxa"/>
          </w:tcPr>
          <w:p w14:paraId="000A20A6" w14:textId="77777777" w:rsidR="003C1AC8" w:rsidRPr="009F3483" w:rsidRDefault="003C1AC8" w:rsidP="00EE35DD">
            <w:pPr>
              <w:spacing w:before="40" w:after="40" w:line="276" w:lineRule="auto"/>
              <w:rPr>
                <w:rFonts w:cs="Arial"/>
                <w:b/>
                <w:sz w:val="20"/>
              </w:rPr>
            </w:pPr>
            <w:r w:rsidRPr="009F3483">
              <w:rPr>
                <w:rFonts w:cs="Arial"/>
                <w:b/>
                <w:sz w:val="20"/>
              </w:rPr>
              <w:t>SMDS2</w:t>
            </w:r>
          </w:p>
        </w:tc>
        <w:tc>
          <w:tcPr>
            <w:tcW w:w="7461" w:type="dxa"/>
          </w:tcPr>
          <w:p w14:paraId="1F932206" w14:textId="77777777" w:rsidR="003C1AC8" w:rsidRPr="00D85F24" w:rsidRDefault="003C1AC8" w:rsidP="00EE35DD">
            <w:pPr>
              <w:spacing w:before="40" w:after="40" w:line="276" w:lineRule="auto"/>
              <w:rPr>
                <w:rFonts w:cs="Arial"/>
                <w:sz w:val="20"/>
              </w:rPr>
            </w:pPr>
            <w:r w:rsidRPr="00D85F24">
              <w:rPr>
                <w:rFonts w:cs="Arial"/>
                <w:sz w:val="20"/>
              </w:rPr>
              <w:t xml:space="preserve">The SM-DS SHALL not be able to identify the nature of </w:t>
            </w:r>
            <w:r>
              <w:rPr>
                <w:rFonts w:cs="Arial"/>
                <w:sz w:val="20"/>
              </w:rPr>
              <w:t>an Event</w:t>
            </w:r>
            <w:r w:rsidRPr="00D85F24">
              <w:rPr>
                <w:rFonts w:cs="Arial"/>
                <w:sz w:val="20"/>
              </w:rPr>
              <w:t>.</w:t>
            </w:r>
          </w:p>
          <w:p w14:paraId="6A8D0FFA" w14:textId="18B4DF71" w:rsidR="003C1AC8" w:rsidRPr="00BC17D5" w:rsidRDefault="0016146F" w:rsidP="00EE35DD">
            <w:pPr>
              <w:spacing w:before="40" w:after="40" w:line="276" w:lineRule="auto"/>
              <w:rPr>
                <w:rFonts w:cs="Arial"/>
                <w:sz w:val="20"/>
              </w:rPr>
            </w:pPr>
            <w:r>
              <w:rPr>
                <w:rFonts w:cs="Arial"/>
                <w:sz w:val="20"/>
              </w:rPr>
              <w:t>NOTE</w:t>
            </w:r>
            <w:r w:rsidR="003C1AC8" w:rsidRPr="00BC17D5">
              <w:rPr>
                <w:rFonts w:cs="Arial"/>
                <w:sz w:val="20"/>
              </w:rPr>
              <w:t>: The nature of the Event may be ‘Profile Package available for download</w:t>
            </w:r>
            <w:r w:rsidR="003C1AC8">
              <w:rPr>
                <w:rFonts w:cs="Arial"/>
                <w:sz w:val="20"/>
              </w:rPr>
              <w:t>’</w:t>
            </w:r>
            <w:r w:rsidR="003C1AC8" w:rsidRPr="00BC17D5">
              <w:rPr>
                <w:rFonts w:cs="Arial"/>
                <w:sz w:val="20"/>
              </w:rPr>
              <w:t>.</w:t>
            </w:r>
          </w:p>
        </w:tc>
      </w:tr>
      <w:tr w:rsidR="003C1AC8" w:rsidRPr="00EC2AA5" w14:paraId="7E2ED93C" w14:textId="77777777" w:rsidTr="00EE35DD">
        <w:tc>
          <w:tcPr>
            <w:tcW w:w="1555" w:type="dxa"/>
          </w:tcPr>
          <w:p w14:paraId="76BE66E9" w14:textId="77777777" w:rsidR="003C1AC8" w:rsidRPr="009F3483" w:rsidRDefault="003C1AC8" w:rsidP="00EE35DD">
            <w:pPr>
              <w:spacing w:before="40" w:after="40" w:line="276" w:lineRule="auto"/>
              <w:rPr>
                <w:b/>
                <w:sz w:val="20"/>
              </w:rPr>
            </w:pPr>
            <w:r w:rsidRPr="009F3483">
              <w:rPr>
                <w:b/>
                <w:sz w:val="20"/>
              </w:rPr>
              <w:t>SMDS3</w:t>
            </w:r>
          </w:p>
        </w:tc>
        <w:tc>
          <w:tcPr>
            <w:tcW w:w="7461" w:type="dxa"/>
          </w:tcPr>
          <w:p w14:paraId="017EF2A2" w14:textId="77777777" w:rsidR="003C1AC8" w:rsidRPr="00346E6F" w:rsidRDefault="003C1AC8" w:rsidP="00EE35DD">
            <w:pPr>
              <w:spacing w:before="40" w:after="40" w:line="276" w:lineRule="auto"/>
              <w:rPr>
                <w:sz w:val="20"/>
              </w:rPr>
            </w:pPr>
            <w:r>
              <w:rPr>
                <w:rFonts w:cs="Arial"/>
                <w:sz w:val="20"/>
              </w:rPr>
              <w:t>A</w:t>
            </w:r>
            <w:r w:rsidRPr="00346E6F">
              <w:rPr>
                <w:rFonts w:cs="Arial"/>
                <w:sz w:val="20"/>
              </w:rPr>
              <w:t xml:space="preserve">ll valid Discovery Requests </w:t>
            </w:r>
            <w:r>
              <w:rPr>
                <w:rFonts w:cs="Arial"/>
                <w:sz w:val="20"/>
              </w:rPr>
              <w:t xml:space="preserve">and Event Registrations </w:t>
            </w:r>
            <w:r w:rsidRPr="00346E6F">
              <w:rPr>
                <w:rFonts w:cs="Arial"/>
                <w:sz w:val="20"/>
              </w:rPr>
              <w:t>SHALL be processed in a non-discriminatory manner.</w:t>
            </w:r>
          </w:p>
        </w:tc>
      </w:tr>
      <w:tr w:rsidR="003C1AC8" w:rsidRPr="00EC2AA5" w14:paraId="445497D8" w14:textId="77777777" w:rsidTr="00EE35DD">
        <w:tc>
          <w:tcPr>
            <w:tcW w:w="1555" w:type="dxa"/>
          </w:tcPr>
          <w:p w14:paraId="6650CF54" w14:textId="77777777" w:rsidR="003C1AC8" w:rsidRPr="009F3483" w:rsidRDefault="003C1AC8" w:rsidP="00EE35DD">
            <w:pPr>
              <w:spacing w:before="40" w:after="40" w:line="276" w:lineRule="auto"/>
              <w:rPr>
                <w:b/>
                <w:sz w:val="20"/>
              </w:rPr>
            </w:pPr>
            <w:r w:rsidRPr="009F3483">
              <w:rPr>
                <w:b/>
                <w:sz w:val="20"/>
              </w:rPr>
              <w:t>SMDS4</w:t>
            </w:r>
          </w:p>
        </w:tc>
        <w:tc>
          <w:tcPr>
            <w:tcW w:w="7461" w:type="dxa"/>
          </w:tcPr>
          <w:p w14:paraId="452EAA8C" w14:textId="77777777" w:rsidR="003C1AC8" w:rsidRPr="00456F1F" w:rsidRDefault="003C1AC8" w:rsidP="00EE35DD">
            <w:pPr>
              <w:pStyle w:val="TableText"/>
              <w:jc w:val="both"/>
            </w:pPr>
            <w:r w:rsidRPr="00456F1F">
              <w:t xml:space="preserve">The SM-DS SHALL only accept </w:t>
            </w:r>
            <w:r>
              <w:t>Event Registrations from</w:t>
            </w:r>
          </w:p>
          <w:p w14:paraId="2A519F51" w14:textId="77777777" w:rsidR="003C1AC8" w:rsidRPr="005462EA" w:rsidRDefault="003C1AC8" w:rsidP="00EE35DD">
            <w:pPr>
              <w:pStyle w:val="TableBulletText"/>
              <w:jc w:val="both"/>
            </w:pPr>
            <w:r w:rsidRPr="00456F1F">
              <w:t xml:space="preserve">any authorised and authenticated SM-DP+(s) </w:t>
            </w:r>
            <w:r>
              <w:t>having a valid Certificate</w:t>
            </w:r>
            <w:r w:rsidRPr="00456F1F">
              <w:t>.</w:t>
            </w:r>
          </w:p>
          <w:p w14:paraId="1859B3D4" w14:textId="77777777" w:rsidR="003C1AC8" w:rsidRPr="00456F1F" w:rsidRDefault="003C1AC8" w:rsidP="00EE35DD">
            <w:pPr>
              <w:pStyle w:val="TableBulletText"/>
              <w:jc w:val="both"/>
            </w:pPr>
            <w:r>
              <w:t>any authorised and authenticated SM-DS(s) having a valid Certificate.</w:t>
            </w:r>
          </w:p>
        </w:tc>
      </w:tr>
      <w:tr w:rsidR="003C1AC8" w:rsidRPr="00EC2AA5" w14:paraId="5C29FB1C" w14:textId="77777777" w:rsidTr="00EE35DD">
        <w:tc>
          <w:tcPr>
            <w:tcW w:w="1555" w:type="dxa"/>
          </w:tcPr>
          <w:p w14:paraId="7C520C69" w14:textId="77777777" w:rsidR="003C1AC8" w:rsidRPr="009F3483" w:rsidRDefault="003C1AC8" w:rsidP="00EE35DD">
            <w:pPr>
              <w:spacing w:before="40" w:after="40" w:line="276" w:lineRule="auto"/>
              <w:rPr>
                <w:rFonts w:cs="Arial"/>
                <w:b/>
                <w:sz w:val="20"/>
              </w:rPr>
            </w:pPr>
            <w:r w:rsidRPr="009F3483">
              <w:rPr>
                <w:rFonts w:cs="Arial"/>
                <w:b/>
                <w:sz w:val="20"/>
              </w:rPr>
              <w:t>SMDS5</w:t>
            </w:r>
          </w:p>
        </w:tc>
        <w:tc>
          <w:tcPr>
            <w:tcW w:w="7461" w:type="dxa"/>
          </w:tcPr>
          <w:p w14:paraId="72B31B44" w14:textId="77777777" w:rsidR="003C1AC8" w:rsidRPr="00456F1F" w:rsidRDefault="003C1AC8" w:rsidP="00EE35DD">
            <w:pPr>
              <w:spacing w:before="40" w:after="40" w:line="276" w:lineRule="auto"/>
              <w:rPr>
                <w:rFonts w:cs="Arial"/>
                <w:sz w:val="20"/>
              </w:rPr>
            </w:pPr>
            <w:r w:rsidRPr="00456F1F">
              <w:rPr>
                <w:rFonts w:cs="Arial"/>
                <w:sz w:val="20"/>
              </w:rPr>
              <w:t xml:space="preserve">The SM-DS SHALL only accept Discovery Requests authenticated by </w:t>
            </w:r>
            <w:r>
              <w:rPr>
                <w:rFonts w:cs="Arial"/>
                <w:sz w:val="20"/>
              </w:rPr>
              <w:t>an</w:t>
            </w:r>
            <w:r w:rsidRPr="00456F1F">
              <w:rPr>
                <w:rFonts w:cs="Arial"/>
                <w:sz w:val="20"/>
              </w:rPr>
              <w:t xml:space="preserve"> eUICC via </w:t>
            </w:r>
            <w:r>
              <w:rPr>
                <w:rFonts w:cs="Arial"/>
                <w:sz w:val="20"/>
              </w:rPr>
              <w:t xml:space="preserve">the corresponding </w:t>
            </w:r>
            <w:r w:rsidRPr="00456F1F">
              <w:rPr>
                <w:rFonts w:cs="Arial"/>
                <w:sz w:val="20"/>
              </w:rPr>
              <w:t>LDS.</w:t>
            </w:r>
          </w:p>
        </w:tc>
      </w:tr>
      <w:tr w:rsidR="003C1AC8" w:rsidRPr="00EC2AA5" w14:paraId="5A56D80B" w14:textId="77777777" w:rsidTr="00EE35DD">
        <w:tc>
          <w:tcPr>
            <w:tcW w:w="1555" w:type="dxa"/>
          </w:tcPr>
          <w:p w14:paraId="5193414E" w14:textId="77777777" w:rsidR="003C1AC8" w:rsidRPr="009F3483" w:rsidRDefault="003C1AC8" w:rsidP="00EE35DD">
            <w:pPr>
              <w:spacing w:before="40" w:after="40" w:line="276" w:lineRule="auto"/>
              <w:rPr>
                <w:b/>
                <w:sz w:val="20"/>
              </w:rPr>
            </w:pPr>
            <w:r w:rsidRPr="009F3483">
              <w:rPr>
                <w:b/>
                <w:sz w:val="20"/>
              </w:rPr>
              <w:t>SMDS6</w:t>
            </w:r>
          </w:p>
        </w:tc>
        <w:tc>
          <w:tcPr>
            <w:tcW w:w="7461" w:type="dxa"/>
          </w:tcPr>
          <w:p w14:paraId="193D28E7" w14:textId="77777777" w:rsidR="003C1AC8" w:rsidRPr="00456F1F" w:rsidRDefault="003C1AC8" w:rsidP="00EE35DD">
            <w:pPr>
              <w:spacing w:before="40" w:after="40" w:line="276" w:lineRule="auto"/>
              <w:rPr>
                <w:sz w:val="20"/>
              </w:rPr>
            </w:pPr>
            <w:r w:rsidRPr="00456F1F">
              <w:rPr>
                <w:rFonts w:cs="Arial"/>
                <w:sz w:val="20"/>
              </w:rPr>
              <w:t xml:space="preserve">The SM-DS and the SM-DP+ </w:t>
            </w:r>
            <w:r>
              <w:rPr>
                <w:rFonts w:cs="Arial"/>
                <w:sz w:val="20"/>
              </w:rPr>
              <w:t xml:space="preserve">as well as connected SM-DSs </w:t>
            </w:r>
            <w:r w:rsidRPr="00456F1F">
              <w:rPr>
                <w:rFonts w:cs="Arial"/>
                <w:sz w:val="20"/>
              </w:rPr>
              <w:t>SHALL be mutually authenticated.</w:t>
            </w:r>
          </w:p>
        </w:tc>
      </w:tr>
      <w:tr w:rsidR="003C1AC8" w:rsidRPr="00EC2AA5" w14:paraId="2297BEED" w14:textId="77777777" w:rsidTr="00EE35DD">
        <w:tc>
          <w:tcPr>
            <w:tcW w:w="1555" w:type="dxa"/>
          </w:tcPr>
          <w:p w14:paraId="50AB0BB1" w14:textId="77777777" w:rsidR="003C1AC8" w:rsidRPr="009F3483" w:rsidRDefault="003C1AC8" w:rsidP="00EE35DD">
            <w:pPr>
              <w:spacing w:before="40" w:after="40" w:line="276" w:lineRule="auto"/>
              <w:rPr>
                <w:b/>
                <w:sz w:val="20"/>
              </w:rPr>
            </w:pPr>
            <w:r w:rsidRPr="009F3483">
              <w:rPr>
                <w:b/>
                <w:sz w:val="20"/>
              </w:rPr>
              <w:t>SMDS7</w:t>
            </w:r>
          </w:p>
        </w:tc>
        <w:tc>
          <w:tcPr>
            <w:tcW w:w="7461" w:type="dxa"/>
          </w:tcPr>
          <w:p w14:paraId="4CEC5C24" w14:textId="77777777" w:rsidR="003C1AC8" w:rsidRPr="00456F1F" w:rsidRDefault="003C1AC8" w:rsidP="00EE35DD">
            <w:pPr>
              <w:spacing w:before="40" w:after="40" w:line="276" w:lineRule="auto"/>
              <w:rPr>
                <w:sz w:val="20"/>
              </w:rPr>
            </w:pPr>
            <w:r w:rsidRPr="00456F1F">
              <w:rPr>
                <w:rFonts w:cs="Arial"/>
                <w:sz w:val="20"/>
              </w:rPr>
              <w:t xml:space="preserve">The SM-DS SHALL NOT have visibility of any data that may be used to compromise the </w:t>
            </w:r>
            <w:r>
              <w:rPr>
                <w:rFonts w:cs="Arial"/>
                <w:sz w:val="20"/>
              </w:rPr>
              <w:t>End U</w:t>
            </w:r>
            <w:r w:rsidRPr="00456F1F">
              <w:rPr>
                <w:rFonts w:cs="Arial"/>
                <w:sz w:val="20"/>
              </w:rPr>
              <w:t>ser´s privacy.</w:t>
            </w:r>
          </w:p>
        </w:tc>
      </w:tr>
      <w:tr w:rsidR="003C1AC8" w:rsidRPr="00EC2AA5" w14:paraId="54F3D054" w14:textId="77777777" w:rsidTr="00EE35DD">
        <w:tc>
          <w:tcPr>
            <w:tcW w:w="1555" w:type="dxa"/>
          </w:tcPr>
          <w:p w14:paraId="32844884" w14:textId="77777777" w:rsidR="003C1AC8" w:rsidRPr="009F3483" w:rsidRDefault="003C1AC8" w:rsidP="00EE35DD">
            <w:pPr>
              <w:spacing w:before="40" w:after="40" w:line="276" w:lineRule="auto"/>
              <w:rPr>
                <w:b/>
                <w:sz w:val="20"/>
              </w:rPr>
            </w:pPr>
            <w:r w:rsidRPr="009F3483">
              <w:rPr>
                <w:b/>
                <w:sz w:val="20"/>
              </w:rPr>
              <w:t>SMDS8</w:t>
            </w:r>
          </w:p>
        </w:tc>
        <w:tc>
          <w:tcPr>
            <w:tcW w:w="7461" w:type="dxa"/>
          </w:tcPr>
          <w:p w14:paraId="17DEAF32" w14:textId="77777777" w:rsidR="003C1AC8" w:rsidRPr="003E7F89" w:rsidRDefault="003C1AC8" w:rsidP="00EE35DD">
            <w:pPr>
              <w:spacing w:before="40" w:after="40" w:line="276" w:lineRule="auto"/>
              <w:rPr>
                <w:sz w:val="20"/>
              </w:rPr>
            </w:pPr>
            <w:r w:rsidRPr="003E7F89">
              <w:rPr>
                <w:rFonts w:cs="Arial"/>
                <w:sz w:val="20"/>
              </w:rPr>
              <w:t xml:space="preserve">The SM-DS SHALL support multiple concurrent </w:t>
            </w:r>
            <w:r>
              <w:rPr>
                <w:rFonts w:cs="Arial"/>
                <w:sz w:val="20"/>
              </w:rPr>
              <w:t>Event Registration</w:t>
            </w:r>
            <w:r w:rsidRPr="003E7F89">
              <w:rPr>
                <w:rFonts w:cs="Arial"/>
                <w:sz w:val="20"/>
              </w:rPr>
              <w:t xml:space="preserve">s per eUICC and SHALL present to the LDS all currently valid </w:t>
            </w:r>
            <w:r>
              <w:rPr>
                <w:rFonts w:cs="Arial"/>
                <w:sz w:val="20"/>
              </w:rPr>
              <w:t>Event Record</w:t>
            </w:r>
            <w:r w:rsidRPr="003E7F89">
              <w:rPr>
                <w:rFonts w:cs="Arial"/>
                <w:sz w:val="20"/>
              </w:rPr>
              <w:t>s in the same order as they were received by the SM-DS (first in, first out).</w:t>
            </w:r>
          </w:p>
        </w:tc>
      </w:tr>
      <w:tr w:rsidR="003C1AC8" w:rsidRPr="00EC2AA5" w14:paraId="363D1270" w14:textId="77777777" w:rsidTr="00EE35DD">
        <w:tc>
          <w:tcPr>
            <w:tcW w:w="1555" w:type="dxa"/>
            <w:shd w:val="clear" w:color="auto" w:fill="auto"/>
          </w:tcPr>
          <w:p w14:paraId="288C0514" w14:textId="77777777" w:rsidR="003C1AC8" w:rsidRPr="009F3483" w:rsidRDefault="003C1AC8" w:rsidP="00EE35DD">
            <w:pPr>
              <w:spacing w:before="40" w:after="40" w:line="276" w:lineRule="auto"/>
              <w:rPr>
                <w:b/>
                <w:sz w:val="20"/>
              </w:rPr>
            </w:pPr>
            <w:r w:rsidRPr="009F3483">
              <w:rPr>
                <w:b/>
                <w:sz w:val="20"/>
              </w:rPr>
              <w:t>SMDS9</w:t>
            </w:r>
          </w:p>
        </w:tc>
        <w:tc>
          <w:tcPr>
            <w:tcW w:w="7461" w:type="dxa"/>
            <w:shd w:val="clear" w:color="auto" w:fill="auto"/>
          </w:tcPr>
          <w:p w14:paraId="1EAB8C96" w14:textId="77777777" w:rsidR="003C1AC8" w:rsidRPr="003E7F89" w:rsidRDefault="003C1AC8" w:rsidP="00EE35DD">
            <w:pPr>
              <w:spacing w:before="40" w:after="40" w:line="276" w:lineRule="auto"/>
              <w:rPr>
                <w:sz w:val="20"/>
              </w:rPr>
            </w:pPr>
            <w:r w:rsidRPr="003E7F89">
              <w:rPr>
                <w:rFonts w:cs="Arial"/>
                <w:sz w:val="20"/>
              </w:rPr>
              <w:t xml:space="preserve">The SM-DS </w:t>
            </w:r>
            <w:r>
              <w:rPr>
                <w:rFonts w:cs="Arial"/>
                <w:sz w:val="20"/>
              </w:rPr>
              <w:t xml:space="preserve">SHALL </w:t>
            </w:r>
            <w:r w:rsidRPr="003E7F89">
              <w:rPr>
                <w:rFonts w:cs="Arial"/>
                <w:sz w:val="20"/>
              </w:rPr>
              <w:t xml:space="preserve">only store </w:t>
            </w:r>
            <w:r>
              <w:rPr>
                <w:rFonts w:cs="Arial"/>
                <w:sz w:val="20"/>
              </w:rPr>
              <w:t>Event Records</w:t>
            </w:r>
            <w:r w:rsidRPr="003E7F89">
              <w:rPr>
                <w:rFonts w:cs="Arial"/>
                <w:sz w:val="20"/>
              </w:rPr>
              <w:t xml:space="preserve"> destined for specific EIDs.</w:t>
            </w:r>
          </w:p>
        </w:tc>
      </w:tr>
      <w:tr w:rsidR="003C1AC8" w:rsidRPr="00EC2AA5" w14:paraId="613F945B" w14:textId="77777777" w:rsidTr="00EE35DD">
        <w:tc>
          <w:tcPr>
            <w:tcW w:w="1555" w:type="dxa"/>
          </w:tcPr>
          <w:p w14:paraId="5FF91226" w14:textId="77777777" w:rsidR="003C1AC8" w:rsidRPr="009F3483" w:rsidRDefault="003C1AC8" w:rsidP="00EE35DD">
            <w:pPr>
              <w:spacing w:before="40" w:after="40" w:line="276" w:lineRule="auto"/>
              <w:rPr>
                <w:b/>
                <w:sz w:val="20"/>
              </w:rPr>
            </w:pPr>
            <w:r w:rsidRPr="009F3483">
              <w:rPr>
                <w:b/>
                <w:sz w:val="20"/>
              </w:rPr>
              <w:t>SMDS10</w:t>
            </w:r>
          </w:p>
        </w:tc>
        <w:tc>
          <w:tcPr>
            <w:tcW w:w="7461" w:type="dxa"/>
          </w:tcPr>
          <w:p w14:paraId="713A363C" w14:textId="77777777" w:rsidR="003C1AC8" w:rsidRPr="003E7F89" w:rsidRDefault="003C1AC8" w:rsidP="00EE35DD">
            <w:pPr>
              <w:spacing w:before="40" w:after="40" w:line="276" w:lineRule="auto"/>
              <w:rPr>
                <w:sz w:val="20"/>
              </w:rPr>
            </w:pPr>
            <w:r>
              <w:rPr>
                <w:rFonts w:cs="Arial"/>
                <w:sz w:val="20"/>
              </w:rPr>
              <w:t>Subscriber</w:t>
            </w:r>
            <w:r w:rsidRPr="003E7F89">
              <w:rPr>
                <w:rFonts w:cs="Arial"/>
                <w:sz w:val="20"/>
              </w:rPr>
              <w:t xml:space="preserve"> Specific data and Profile related contents SHALL NOT be stored within the SM-DS.</w:t>
            </w:r>
          </w:p>
        </w:tc>
      </w:tr>
      <w:tr w:rsidR="003C1AC8" w:rsidRPr="00EC2AA5" w14:paraId="2029BCD0" w14:textId="77777777" w:rsidTr="00EE35DD">
        <w:tc>
          <w:tcPr>
            <w:tcW w:w="1555" w:type="dxa"/>
          </w:tcPr>
          <w:p w14:paraId="5F2B4AF0" w14:textId="77777777" w:rsidR="003C1AC8" w:rsidRPr="009F3483" w:rsidRDefault="003C1AC8" w:rsidP="00EE35DD">
            <w:pPr>
              <w:spacing w:before="40" w:after="40" w:line="276" w:lineRule="auto"/>
              <w:rPr>
                <w:b/>
                <w:sz w:val="20"/>
              </w:rPr>
            </w:pPr>
            <w:r w:rsidRPr="009F3483">
              <w:rPr>
                <w:b/>
                <w:sz w:val="20"/>
              </w:rPr>
              <w:t>SMDS11</w:t>
            </w:r>
          </w:p>
        </w:tc>
        <w:tc>
          <w:tcPr>
            <w:tcW w:w="7461" w:type="dxa"/>
          </w:tcPr>
          <w:p w14:paraId="1AE6B7E6" w14:textId="77777777" w:rsidR="003C1AC8" w:rsidRPr="003E7F89" w:rsidRDefault="003C1AC8" w:rsidP="00EE35DD">
            <w:pPr>
              <w:spacing w:before="40" w:after="40" w:line="276" w:lineRule="auto"/>
              <w:rPr>
                <w:sz w:val="20"/>
              </w:rPr>
            </w:pPr>
            <w:r w:rsidRPr="003E7F89">
              <w:rPr>
                <w:rFonts w:cs="Arial"/>
                <w:sz w:val="20"/>
              </w:rPr>
              <w:t xml:space="preserve">The SM-DS SHALL NOT </w:t>
            </w:r>
            <w:r>
              <w:rPr>
                <w:rFonts w:cs="Arial"/>
                <w:sz w:val="20"/>
              </w:rPr>
              <w:t>allow</w:t>
            </w:r>
            <w:r w:rsidRPr="003E7F89">
              <w:rPr>
                <w:rFonts w:cs="Arial"/>
                <w:sz w:val="20"/>
              </w:rPr>
              <w:t xml:space="preserve"> </w:t>
            </w:r>
            <w:r>
              <w:rPr>
                <w:rFonts w:cs="Arial"/>
                <w:sz w:val="20"/>
              </w:rPr>
              <w:t>the</w:t>
            </w:r>
            <w:r w:rsidRPr="003E7F89">
              <w:rPr>
                <w:rFonts w:cs="Arial"/>
                <w:sz w:val="20"/>
              </w:rPr>
              <w:t xml:space="preserve"> harvest</w:t>
            </w:r>
            <w:r>
              <w:rPr>
                <w:rFonts w:cs="Arial"/>
                <w:sz w:val="20"/>
              </w:rPr>
              <w:t>ing of any</w:t>
            </w:r>
            <w:r w:rsidRPr="003E7F89">
              <w:rPr>
                <w:rFonts w:cs="Arial"/>
                <w:sz w:val="20"/>
              </w:rPr>
              <w:t xml:space="preserve"> information</w:t>
            </w:r>
            <w:r>
              <w:rPr>
                <w:rFonts w:cs="Arial"/>
                <w:sz w:val="20"/>
              </w:rPr>
              <w:t xml:space="preserve"> such as </w:t>
            </w:r>
            <w:r w:rsidRPr="003E7F89">
              <w:rPr>
                <w:rFonts w:cs="Arial"/>
                <w:sz w:val="20"/>
              </w:rPr>
              <w:t xml:space="preserve">Operator, EIDs, </w:t>
            </w:r>
            <w:r>
              <w:rPr>
                <w:rFonts w:cs="Arial"/>
                <w:sz w:val="20"/>
              </w:rPr>
              <w:t xml:space="preserve">Device Manufacturers, </w:t>
            </w:r>
            <w:r w:rsidRPr="003E7F89">
              <w:rPr>
                <w:rFonts w:cs="Arial"/>
                <w:sz w:val="20"/>
              </w:rPr>
              <w:t>Devices, etc.</w:t>
            </w:r>
          </w:p>
        </w:tc>
      </w:tr>
      <w:tr w:rsidR="003C1AC8" w:rsidRPr="00EC2AA5" w14:paraId="23EAF779" w14:textId="77777777" w:rsidTr="00EE35DD">
        <w:tc>
          <w:tcPr>
            <w:tcW w:w="1555" w:type="dxa"/>
          </w:tcPr>
          <w:p w14:paraId="7C3D2B42" w14:textId="77777777" w:rsidR="003C1AC8" w:rsidRPr="009F3483" w:rsidRDefault="003C1AC8" w:rsidP="00EE35DD">
            <w:pPr>
              <w:spacing w:before="40" w:after="40" w:line="276" w:lineRule="auto"/>
              <w:rPr>
                <w:b/>
                <w:sz w:val="20"/>
              </w:rPr>
            </w:pPr>
            <w:r w:rsidRPr="009F3483">
              <w:rPr>
                <w:b/>
                <w:sz w:val="20"/>
              </w:rPr>
              <w:t>SMDS12</w:t>
            </w:r>
          </w:p>
        </w:tc>
        <w:tc>
          <w:tcPr>
            <w:tcW w:w="7461" w:type="dxa"/>
          </w:tcPr>
          <w:p w14:paraId="51B18FEA" w14:textId="77777777" w:rsidR="003C1AC8" w:rsidRPr="003E7F89" w:rsidRDefault="003C1AC8" w:rsidP="00EE35DD">
            <w:pPr>
              <w:spacing w:before="40" w:after="40" w:line="276" w:lineRule="auto"/>
              <w:rPr>
                <w:sz w:val="20"/>
              </w:rPr>
            </w:pPr>
            <w:r w:rsidRPr="003E7F89">
              <w:rPr>
                <w:rFonts w:cs="Arial"/>
                <w:sz w:val="20"/>
              </w:rPr>
              <w:t xml:space="preserve">The </w:t>
            </w:r>
            <w:r>
              <w:rPr>
                <w:rFonts w:cs="Arial"/>
                <w:sz w:val="20"/>
              </w:rPr>
              <w:t>SM-DS</w:t>
            </w:r>
            <w:r w:rsidRPr="003E7F89">
              <w:rPr>
                <w:rFonts w:cs="Arial"/>
                <w:sz w:val="20"/>
              </w:rPr>
              <w:t xml:space="preserve"> SHALL only </w:t>
            </w:r>
            <w:r>
              <w:rPr>
                <w:rFonts w:cs="Arial"/>
                <w:sz w:val="20"/>
              </w:rPr>
              <w:t>return to the LDS,</w:t>
            </w:r>
            <w:r w:rsidRPr="003E7F89">
              <w:rPr>
                <w:rFonts w:cs="Arial"/>
                <w:sz w:val="20"/>
              </w:rPr>
              <w:t xml:space="preserve"> </w:t>
            </w:r>
            <w:r>
              <w:rPr>
                <w:rFonts w:cs="Arial"/>
                <w:sz w:val="20"/>
              </w:rPr>
              <w:t>the Event Records</w:t>
            </w:r>
            <w:r w:rsidRPr="003E7F89">
              <w:rPr>
                <w:rFonts w:cs="Arial"/>
                <w:sz w:val="20"/>
              </w:rPr>
              <w:t xml:space="preserve"> </w:t>
            </w:r>
            <w:r>
              <w:rPr>
                <w:rFonts w:cs="Arial"/>
                <w:sz w:val="20"/>
              </w:rPr>
              <w:t>related to the served</w:t>
            </w:r>
            <w:r w:rsidRPr="003E7F89">
              <w:rPr>
                <w:rFonts w:cs="Arial"/>
                <w:sz w:val="20"/>
              </w:rPr>
              <w:t xml:space="preserve"> eUICC.</w:t>
            </w:r>
          </w:p>
        </w:tc>
      </w:tr>
      <w:tr w:rsidR="003C1AC8" w:rsidRPr="00EC2AA5" w14:paraId="74E33E2E" w14:textId="77777777" w:rsidTr="00EE35DD">
        <w:tc>
          <w:tcPr>
            <w:tcW w:w="1555" w:type="dxa"/>
          </w:tcPr>
          <w:p w14:paraId="0824B347" w14:textId="77777777" w:rsidR="003C1AC8" w:rsidRPr="009F3483" w:rsidRDefault="003C1AC8" w:rsidP="00EE35DD">
            <w:pPr>
              <w:spacing w:before="40" w:after="40" w:line="276" w:lineRule="auto"/>
              <w:rPr>
                <w:b/>
                <w:sz w:val="20"/>
              </w:rPr>
            </w:pPr>
            <w:r w:rsidRPr="009F3483">
              <w:rPr>
                <w:b/>
                <w:sz w:val="20"/>
              </w:rPr>
              <w:t>SMDS13</w:t>
            </w:r>
          </w:p>
        </w:tc>
        <w:tc>
          <w:tcPr>
            <w:tcW w:w="7461" w:type="dxa"/>
          </w:tcPr>
          <w:p w14:paraId="02FE67DD" w14:textId="77777777" w:rsidR="003C1AC8" w:rsidRPr="003E7F89" w:rsidRDefault="003C1AC8" w:rsidP="00EE35DD">
            <w:pPr>
              <w:spacing w:before="40" w:after="40" w:line="276" w:lineRule="auto"/>
              <w:rPr>
                <w:sz w:val="20"/>
              </w:rPr>
            </w:pPr>
            <w:r w:rsidRPr="003E7F89">
              <w:rPr>
                <w:rFonts w:cs="Arial"/>
                <w:sz w:val="20"/>
              </w:rPr>
              <w:t>The SM-DS SHALL NOT have any contact with the Profile Packages e.g. SHALL NOT store or process any Profile Package</w:t>
            </w:r>
            <w:r>
              <w:rPr>
                <w:rFonts w:cs="Arial"/>
                <w:sz w:val="20"/>
              </w:rPr>
              <w:t>.</w:t>
            </w:r>
          </w:p>
        </w:tc>
      </w:tr>
      <w:tr w:rsidR="003C1AC8" w:rsidRPr="00EC2AA5" w14:paraId="20EB2F8F" w14:textId="77777777" w:rsidTr="00EE35DD">
        <w:tc>
          <w:tcPr>
            <w:tcW w:w="1555" w:type="dxa"/>
          </w:tcPr>
          <w:p w14:paraId="4CD5740E" w14:textId="77777777" w:rsidR="003C1AC8" w:rsidRPr="009F3483" w:rsidRDefault="003C1AC8" w:rsidP="00EE35DD">
            <w:pPr>
              <w:spacing w:before="40" w:after="40" w:line="276" w:lineRule="auto"/>
              <w:rPr>
                <w:b/>
                <w:sz w:val="20"/>
              </w:rPr>
            </w:pPr>
            <w:r w:rsidRPr="009F3483">
              <w:rPr>
                <w:b/>
                <w:sz w:val="20"/>
              </w:rPr>
              <w:t>SMDS14</w:t>
            </w:r>
          </w:p>
        </w:tc>
        <w:tc>
          <w:tcPr>
            <w:tcW w:w="7461" w:type="dxa"/>
          </w:tcPr>
          <w:p w14:paraId="33D22BE8" w14:textId="77777777" w:rsidR="003C1AC8" w:rsidRPr="003E7F89" w:rsidRDefault="003C1AC8" w:rsidP="00EE35DD">
            <w:pPr>
              <w:spacing w:before="40" w:after="40" w:line="276" w:lineRule="auto"/>
              <w:rPr>
                <w:sz w:val="20"/>
              </w:rPr>
            </w:pPr>
            <w:r w:rsidRPr="003E7F89">
              <w:rPr>
                <w:rFonts w:cs="Arial"/>
                <w:sz w:val="20"/>
              </w:rPr>
              <w:t xml:space="preserve">The </w:t>
            </w:r>
            <w:r>
              <w:rPr>
                <w:rFonts w:cs="Arial"/>
                <w:sz w:val="20"/>
              </w:rPr>
              <w:t>SM-DS</w:t>
            </w:r>
            <w:r w:rsidRPr="003E7F89">
              <w:rPr>
                <w:rFonts w:cs="Arial"/>
                <w:sz w:val="20"/>
              </w:rPr>
              <w:t xml:space="preserve"> SHALL provide the same data regardless of the status of the Device that queries it (i.e. consistent in time and in geographic location)</w:t>
            </w:r>
            <w:r>
              <w:rPr>
                <w:rFonts w:cs="Arial"/>
                <w:sz w:val="20"/>
              </w:rPr>
              <w:t>.</w:t>
            </w:r>
          </w:p>
        </w:tc>
      </w:tr>
      <w:tr w:rsidR="003C1AC8" w:rsidRPr="00EC2AA5" w14:paraId="421DF081" w14:textId="77777777" w:rsidTr="00EE35DD">
        <w:tc>
          <w:tcPr>
            <w:tcW w:w="1555" w:type="dxa"/>
          </w:tcPr>
          <w:p w14:paraId="798C5757" w14:textId="77777777" w:rsidR="003C1AC8" w:rsidRPr="009F3483" w:rsidRDefault="003C1AC8" w:rsidP="00EE35DD">
            <w:pPr>
              <w:spacing w:before="40" w:after="40" w:line="276" w:lineRule="auto"/>
              <w:rPr>
                <w:b/>
                <w:sz w:val="20"/>
              </w:rPr>
            </w:pPr>
            <w:r w:rsidRPr="009F3483">
              <w:rPr>
                <w:b/>
                <w:sz w:val="20"/>
              </w:rPr>
              <w:t>SMDS15</w:t>
            </w:r>
          </w:p>
        </w:tc>
        <w:tc>
          <w:tcPr>
            <w:tcW w:w="7461" w:type="dxa"/>
          </w:tcPr>
          <w:p w14:paraId="17FF8F02" w14:textId="77777777" w:rsidR="003C1AC8" w:rsidRPr="003E7F89" w:rsidRDefault="003C1AC8" w:rsidP="00EE35DD">
            <w:pPr>
              <w:spacing w:before="40" w:after="40" w:line="276" w:lineRule="auto"/>
              <w:rPr>
                <w:sz w:val="20"/>
              </w:rPr>
            </w:pPr>
            <w:r w:rsidRPr="003E7F89">
              <w:rPr>
                <w:rFonts w:cs="Arial"/>
                <w:sz w:val="20"/>
              </w:rPr>
              <w:t>The SM-DS SHOULD NOT significantly impact the end</w:t>
            </w:r>
            <w:r>
              <w:rPr>
                <w:rFonts w:cs="Arial"/>
                <w:sz w:val="20"/>
              </w:rPr>
              <w:t>-</w:t>
            </w:r>
            <w:r w:rsidRPr="003E7F89">
              <w:rPr>
                <w:rFonts w:cs="Arial"/>
                <w:sz w:val="20"/>
              </w:rPr>
              <w:t>to</w:t>
            </w:r>
            <w:r>
              <w:rPr>
                <w:rFonts w:cs="Arial"/>
                <w:sz w:val="20"/>
              </w:rPr>
              <w:t>-</w:t>
            </w:r>
            <w:r w:rsidRPr="003E7F89">
              <w:rPr>
                <w:rFonts w:cs="Arial"/>
                <w:sz w:val="20"/>
              </w:rPr>
              <w:t>end provisioning time.</w:t>
            </w:r>
          </w:p>
        </w:tc>
      </w:tr>
      <w:tr w:rsidR="003C1AC8" w:rsidRPr="00EC2AA5" w14:paraId="73E45450" w14:textId="77777777" w:rsidTr="00EE35DD">
        <w:tc>
          <w:tcPr>
            <w:tcW w:w="1555" w:type="dxa"/>
          </w:tcPr>
          <w:p w14:paraId="11A06839" w14:textId="77777777" w:rsidR="003C1AC8" w:rsidRPr="009F3483" w:rsidRDefault="003C1AC8" w:rsidP="00EE35DD">
            <w:pPr>
              <w:spacing w:before="40" w:after="40" w:line="276" w:lineRule="auto"/>
              <w:rPr>
                <w:b/>
                <w:sz w:val="20"/>
              </w:rPr>
            </w:pPr>
            <w:r w:rsidRPr="009F3483">
              <w:rPr>
                <w:b/>
                <w:sz w:val="20"/>
              </w:rPr>
              <w:t>SMDS16</w:t>
            </w:r>
          </w:p>
        </w:tc>
        <w:tc>
          <w:tcPr>
            <w:tcW w:w="7461" w:type="dxa"/>
          </w:tcPr>
          <w:p w14:paraId="51CB00A3" w14:textId="77777777" w:rsidR="003C1AC8" w:rsidRPr="003E7F89" w:rsidRDefault="003C1AC8" w:rsidP="00EE35DD">
            <w:pPr>
              <w:spacing w:before="40" w:after="40" w:line="276" w:lineRule="auto"/>
              <w:rPr>
                <w:sz w:val="20"/>
              </w:rPr>
            </w:pPr>
            <w:r w:rsidRPr="003E7F89">
              <w:rPr>
                <w:rFonts w:cs="Arial"/>
                <w:sz w:val="20"/>
              </w:rPr>
              <w:t xml:space="preserve">The </w:t>
            </w:r>
            <w:r>
              <w:rPr>
                <w:rFonts w:cs="Arial"/>
                <w:sz w:val="20"/>
              </w:rPr>
              <w:t>SM-DS</w:t>
            </w:r>
            <w:r w:rsidRPr="003E7F89">
              <w:rPr>
                <w:rFonts w:cs="Arial"/>
                <w:sz w:val="20"/>
              </w:rPr>
              <w:t xml:space="preserve"> SHALL provide defence against DoS attacks.</w:t>
            </w:r>
          </w:p>
        </w:tc>
      </w:tr>
      <w:tr w:rsidR="003C1AC8" w:rsidRPr="00EC2AA5" w14:paraId="7175E2A2" w14:textId="77777777" w:rsidTr="00EE35DD">
        <w:tc>
          <w:tcPr>
            <w:tcW w:w="1555" w:type="dxa"/>
          </w:tcPr>
          <w:p w14:paraId="19837EDF" w14:textId="77777777" w:rsidR="003C1AC8" w:rsidRPr="009F3483" w:rsidRDefault="003C1AC8" w:rsidP="00EE35DD">
            <w:pPr>
              <w:spacing w:before="40" w:after="40" w:line="276" w:lineRule="auto"/>
              <w:rPr>
                <w:b/>
                <w:sz w:val="20"/>
              </w:rPr>
            </w:pPr>
            <w:r w:rsidRPr="009F3483">
              <w:rPr>
                <w:b/>
                <w:sz w:val="20"/>
              </w:rPr>
              <w:t>SMDS17</w:t>
            </w:r>
          </w:p>
        </w:tc>
        <w:tc>
          <w:tcPr>
            <w:tcW w:w="7461" w:type="dxa"/>
          </w:tcPr>
          <w:p w14:paraId="64A6E396" w14:textId="77777777" w:rsidR="003C1AC8" w:rsidRPr="003E7F89" w:rsidRDefault="003C1AC8" w:rsidP="00EE35DD">
            <w:pPr>
              <w:spacing w:before="40" w:after="40" w:line="276" w:lineRule="auto"/>
              <w:rPr>
                <w:sz w:val="20"/>
              </w:rPr>
            </w:pPr>
            <w:r w:rsidRPr="003E7F89">
              <w:rPr>
                <w:rFonts w:cs="Arial"/>
                <w:sz w:val="20"/>
              </w:rPr>
              <w:t>All communications to, from and between entities of the SM-DS SHALL be encrypted.</w:t>
            </w:r>
          </w:p>
        </w:tc>
      </w:tr>
      <w:tr w:rsidR="003C1AC8" w:rsidRPr="00EC2AA5" w14:paraId="291BEB31" w14:textId="77777777" w:rsidTr="00EE35DD">
        <w:tc>
          <w:tcPr>
            <w:tcW w:w="1555" w:type="dxa"/>
          </w:tcPr>
          <w:p w14:paraId="52844554" w14:textId="77777777" w:rsidR="003C1AC8" w:rsidRPr="009F3483" w:rsidRDefault="003C1AC8" w:rsidP="00EE35DD">
            <w:pPr>
              <w:spacing w:before="40" w:after="40" w:line="276" w:lineRule="auto"/>
              <w:rPr>
                <w:rFonts w:cs="Arial"/>
                <w:b/>
                <w:sz w:val="20"/>
              </w:rPr>
            </w:pPr>
            <w:bookmarkStart w:id="621" w:name="SMDS19"/>
            <w:r w:rsidRPr="009F3483">
              <w:rPr>
                <w:rFonts w:cs="Arial"/>
                <w:b/>
                <w:sz w:val="20"/>
              </w:rPr>
              <w:t>SMDS1</w:t>
            </w:r>
            <w:r>
              <w:rPr>
                <w:rFonts w:cs="Arial"/>
                <w:b/>
                <w:sz w:val="20"/>
              </w:rPr>
              <w:t>8</w:t>
            </w:r>
            <w:bookmarkEnd w:id="621"/>
          </w:p>
        </w:tc>
        <w:tc>
          <w:tcPr>
            <w:tcW w:w="7461" w:type="dxa"/>
          </w:tcPr>
          <w:p w14:paraId="376497AF" w14:textId="77777777" w:rsidR="003C1AC8" w:rsidRPr="003E7F89" w:rsidRDefault="003C1AC8" w:rsidP="00EE35DD">
            <w:pPr>
              <w:spacing w:before="40" w:after="40" w:line="276" w:lineRule="auto"/>
              <w:rPr>
                <w:rFonts w:cs="Arial"/>
                <w:sz w:val="20"/>
              </w:rPr>
            </w:pPr>
            <w:r w:rsidRPr="003E7F89">
              <w:rPr>
                <w:rFonts w:cs="Arial"/>
                <w:sz w:val="20"/>
              </w:rPr>
              <w:t xml:space="preserve">The SM-DP+ SHALL be able to delete </w:t>
            </w:r>
            <w:r>
              <w:rPr>
                <w:rFonts w:cs="Arial"/>
                <w:sz w:val="20"/>
              </w:rPr>
              <w:t>any of its own Event Records registered</w:t>
            </w:r>
            <w:r w:rsidRPr="003E7F89">
              <w:rPr>
                <w:rFonts w:cs="Arial"/>
                <w:sz w:val="20"/>
              </w:rPr>
              <w:t xml:space="preserve"> on the SM-DS.</w:t>
            </w:r>
          </w:p>
        </w:tc>
      </w:tr>
      <w:tr w:rsidR="003C1AC8" w:rsidRPr="00EC2AA5" w14:paraId="61883AF3" w14:textId="77777777" w:rsidTr="00EE35DD">
        <w:tc>
          <w:tcPr>
            <w:tcW w:w="1555" w:type="dxa"/>
          </w:tcPr>
          <w:p w14:paraId="2F1A8FBE" w14:textId="77777777" w:rsidR="003C1AC8" w:rsidRPr="009F3483" w:rsidRDefault="003C1AC8" w:rsidP="00EE35DD">
            <w:pPr>
              <w:spacing w:before="40" w:after="40" w:line="276" w:lineRule="auto"/>
              <w:rPr>
                <w:rFonts w:cs="Arial"/>
                <w:b/>
                <w:sz w:val="20"/>
              </w:rPr>
            </w:pPr>
            <w:r>
              <w:rPr>
                <w:rFonts w:cs="Arial"/>
                <w:b/>
                <w:sz w:val="20"/>
              </w:rPr>
              <w:t>SMDS19</w:t>
            </w:r>
          </w:p>
        </w:tc>
        <w:tc>
          <w:tcPr>
            <w:tcW w:w="7461" w:type="dxa"/>
          </w:tcPr>
          <w:p w14:paraId="290936CE" w14:textId="327E06F2" w:rsidR="003C1AC8" w:rsidRPr="003E7F89" w:rsidRDefault="003C1AC8" w:rsidP="00EE35DD">
            <w:pPr>
              <w:spacing w:before="40" w:after="40" w:line="276" w:lineRule="auto"/>
              <w:rPr>
                <w:rFonts w:cs="Arial"/>
                <w:sz w:val="20"/>
              </w:rPr>
            </w:pPr>
            <w:r>
              <w:rPr>
                <w:rFonts w:cs="Arial"/>
                <w:sz w:val="20"/>
              </w:rPr>
              <w:t xml:space="preserve">An Alternative SM-DS SHALL be able to delete any of its own Event Records registered </w:t>
            </w:r>
            <w:r w:rsidRPr="00273EF5">
              <w:rPr>
                <w:rFonts w:cs="Arial"/>
                <w:sz w:val="20"/>
              </w:rPr>
              <w:t xml:space="preserve">on the Root SM-DS (In response to an SM-DP+ delete operation defined in </w:t>
            </w:r>
            <w:r w:rsidRPr="00267917">
              <w:rPr>
                <w:rFonts w:cs="Arial"/>
                <w:sz w:val="20"/>
              </w:rPr>
              <w:fldChar w:fldCharType="begin"/>
            </w:r>
            <w:r w:rsidRPr="00273EF5">
              <w:rPr>
                <w:rFonts w:cs="Arial"/>
                <w:sz w:val="20"/>
              </w:rPr>
              <w:instrText xml:space="preserve"> REF SMDS19 \h </w:instrText>
            </w:r>
            <w:r w:rsidRPr="00F16125">
              <w:rPr>
                <w:rFonts w:cs="Arial"/>
                <w:sz w:val="20"/>
              </w:rPr>
              <w:instrText xml:space="preserve"> \* MERGEFORMAT </w:instrText>
            </w:r>
            <w:r w:rsidRPr="00267917">
              <w:rPr>
                <w:rFonts w:cs="Arial"/>
                <w:sz w:val="20"/>
              </w:rPr>
            </w:r>
            <w:r w:rsidRPr="00267917">
              <w:rPr>
                <w:rFonts w:cs="Arial"/>
                <w:sz w:val="20"/>
              </w:rPr>
              <w:fldChar w:fldCharType="separate"/>
            </w:r>
            <w:r w:rsidR="00E46B0B" w:rsidRPr="00E46B0B">
              <w:rPr>
                <w:rFonts w:cs="Arial"/>
                <w:sz w:val="20"/>
              </w:rPr>
              <w:t>SMDS18</w:t>
            </w:r>
            <w:r w:rsidRPr="00267917">
              <w:rPr>
                <w:rFonts w:cs="Arial"/>
                <w:sz w:val="20"/>
              </w:rPr>
              <w:fldChar w:fldCharType="end"/>
            </w:r>
            <w:r w:rsidRPr="00273EF5">
              <w:rPr>
                <w:rFonts w:cs="Arial"/>
                <w:sz w:val="20"/>
              </w:rPr>
              <w:t>).</w:t>
            </w:r>
            <w:r>
              <w:rPr>
                <w:rFonts w:cs="Arial"/>
                <w:sz w:val="20"/>
              </w:rPr>
              <w:t xml:space="preserve">  </w:t>
            </w:r>
          </w:p>
        </w:tc>
      </w:tr>
      <w:tr w:rsidR="003C1AC8" w:rsidRPr="00EC2AA5" w14:paraId="09D929F6" w14:textId="77777777" w:rsidTr="00EE35DD">
        <w:tc>
          <w:tcPr>
            <w:tcW w:w="1555" w:type="dxa"/>
          </w:tcPr>
          <w:p w14:paraId="424A6C5F" w14:textId="77777777" w:rsidR="003C1AC8" w:rsidRPr="009F3483" w:rsidRDefault="003C1AC8" w:rsidP="00EE35DD">
            <w:pPr>
              <w:spacing w:before="40" w:after="40" w:line="276" w:lineRule="auto"/>
              <w:rPr>
                <w:rFonts w:cs="Arial"/>
                <w:b/>
                <w:sz w:val="20"/>
              </w:rPr>
            </w:pPr>
            <w:r>
              <w:rPr>
                <w:rFonts w:cs="Arial"/>
                <w:b/>
                <w:sz w:val="20"/>
              </w:rPr>
              <w:t>SMDS20</w:t>
            </w:r>
          </w:p>
        </w:tc>
        <w:tc>
          <w:tcPr>
            <w:tcW w:w="7461" w:type="dxa"/>
          </w:tcPr>
          <w:p w14:paraId="3C2C4829" w14:textId="77777777" w:rsidR="003C1AC8" w:rsidRPr="003E7F89" w:rsidRDefault="003C1AC8" w:rsidP="00EE35DD">
            <w:pPr>
              <w:spacing w:before="40" w:after="40" w:line="276" w:lineRule="auto"/>
              <w:rPr>
                <w:rFonts w:cs="Arial"/>
                <w:sz w:val="20"/>
              </w:rPr>
            </w:pPr>
            <w:r w:rsidRPr="001B620F">
              <w:rPr>
                <w:rFonts w:cs="Arial"/>
                <w:sz w:val="20"/>
              </w:rPr>
              <w:t>An Alternative SM-D</w:t>
            </w:r>
            <w:r>
              <w:rPr>
                <w:rFonts w:cs="Arial"/>
                <w:sz w:val="20"/>
              </w:rPr>
              <w:t>S SHALL</w:t>
            </w:r>
            <w:r w:rsidRPr="001B620F">
              <w:rPr>
                <w:rFonts w:cs="Arial"/>
                <w:sz w:val="20"/>
              </w:rPr>
              <w:t xml:space="preserve"> propagate the Event Record to the Root SM-DS if requested by the SM-DP+</w:t>
            </w:r>
            <w:r>
              <w:rPr>
                <w:rFonts w:cs="Arial"/>
                <w:sz w:val="20"/>
              </w:rPr>
              <w:t>.</w:t>
            </w:r>
          </w:p>
        </w:tc>
      </w:tr>
      <w:tr w:rsidR="003C1AC8" w:rsidRPr="00EC2AA5" w14:paraId="787355FD" w14:textId="77777777" w:rsidTr="00EE35DD">
        <w:tc>
          <w:tcPr>
            <w:tcW w:w="1555" w:type="dxa"/>
          </w:tcPr>
          <w:p w14:paraId="6B2B6668" w14:textId="77777777" w:rsidR="003C1AC8" w:rsidRPr="009F3483" w:rsidRDefault="003C1AC8" w:rsidP="00EE35DD">
            <w:pPr>
              <w:spacing w:before="40" w:after="40" w:line="276" w:lineRule="auto"/>
              <w:rPr>
                <w:rFonts w:cs="Arial"/>
                <w:b/>
                <w:sz w:val="20"/>
              </w:rPr>
            </w:pPr>
            <w:r w:rsidRPr="009F3483">
              <w:rPr>
                <w:rFonts w:cs="Arial"/>
                <w:b/>
                <w:sz w:val="20"/>
              </w:rPr>
              <w:t>SMDS2</w:t>
            </w:r>
            <w:r>
              <w:rPr>
                <w:rFonts w:cs="Arial"/>
                <w:b/>
                <w:sz w:val="20"/>
              </w:rPr>
              <w:t>1</w:t>
            </w:r>
          </w:p>
        </w:tc>
        <w:tc>
          <w:tcPr>
            <w:tcW w:w="7461" w:type="dxa"/>
          </w:tcPr>
          <w:p w14:paraId="7B048BC7" w14:textId="77777777" w:rsidR="003C1AC8" w:rsidRPr="003E7F89" w:rsidRDefault="003C1AC8" w:rsidP="00EE35DD">
            <w:pPr>
              <w:spacing w:before="40" w:after="40" w:line="276" w:lineRule="auto"/>
              <w:rPr>
                <w:rFonts w:cs="Arial"/>
                <w:sz w:val="20"/>
              </w:rPr>
            </w:pPr>
            <w:r w:rsidRPr="003E7F89">
              <w:rPr>
                <w:rFonts w:cs="Arial"/>
                <w:sz w:val="20"/>
              </w:rPr>
              <w:t xml:space="preserve">If there are multiple </w:t>
            </w:r>
            <w:r>
              <w:rPr>
                <w:rFonts w:cs="Arial"/>
                <w:sz w:val="20"/>
              </w:rPr>
              <w:t>Event Records registered</w:t>
            </w:r>
            <w:r w:rsidRPr="003E7F89">
              <w:rPr>
                <w:rFonts w:cs="Arial"/>
                <w:sz w:val="20"/>
              </w:rPr>
              <w:t xml:space="preserve"> on the SM-DS for one eUICC</w:t>
            </w:r>
            <w:r>
              <w:rPr>
                <w:rFonts w:cs="Arial"/>
                <w:sz w:val="20"/>
              </w:rPr>
              <w:t>,</w:t>
            </w:r>
            <w:r w:rsidRPr="003E7F89">
              <w:rPr>
                <w:rFonts w:cs="Arial"/>
                <w:sz w:val="20"/>
              </w:rPr>
              <w:t xml:space="preserve"> these SHALL all be sent as a single response. </w:t>
            </w:r>
          </w:p>
        </w:tc>
      </w:tr>
      <w:tr w:rsidR="003C1AC8" w:rsidRPr="00EC2AA5" w14:paraId="1BF22116" w14:textId="77777777" w:rsidTr="00EE35DD">
        <w:tc>
          <w:tcPr>
            <w:tcW w:w="1555" w:type="dxa"/>
          </w:tcPr>
          <w:p w14:paraId="7BB6BF1F" w14:textId="77777777" w:rsidR="003C1AC8" w:rsidRPr="009F3483" w:rsidRDefault="003C1AC8" w:rsidP="00EE35DD">
            <w:pPr>
              <w:spacing w:before="40" w:after="40" w:line="276" w:lineRule="auto"/>
              <w:rPr>
                <w:rFonts w:cs="Arial"/>
                <w:b/>
                <w:sz w:val="20"/>
              </w:rPr>
            </w:pPr>
            <w:r w:rsidRPr="009F3483">
              <w:rPr>
                <w:rFonts w:cs="Arial"/>
                <w:b/>
                <w:sz w:val="20"/>
              </w:rPr>
              <w:t>SMDS2</w:t>
            </w:r>
            <w:r>
              <w:rPr>
                <w:rFonts w:cs="Arial"/>
                <w:b/>
                <w:sz w:val="20"/>
              </w:rPr>
              <w:t>2</w:t>
            </w:r>
          </w:p>
        </w:tc>
        <w:tc>
          <w:tcPr>
            <w:tcW w:w="7461" w:type="dxa"/>
          </w:tcPr>
          <w:p w14:paraId="2CCEFDFA" w14:textId="77777777" w:rsidR="003C1AC8" w:rsidRPr="003E7F89" w:rsidRDefault="003C1AC8" w:rsidP="00EE35DD">
            <w:pPr>
              <w:spacing w:before="40" w:after="40" w:line="276" w:lineRule="auto"/>
              <w:rPr>
                <w:rFonts w:cs="Arial"/>
                <w:sz w:val="20"/>
              </w:rPr>
            </w:pPr>
            <w:r w:rsidRPr="003E7F89">
              <w:rPr>
                <w:rFonts w:cs="Arial"/>
                <w:sz w:val="20"/>
              </w:rPr>
              <w:t>An SM-DP+ SHALL be able to send a</w:t>
            </w:r>
            <w:r>
              <w:rPr>
                <w:rFonts w:cs="Arial"/>
                <w:sz w:val="20"/>
              </w:rPr>
              <w:t xml:space="preserve">n Event Record </w:t>
            </w:r>
            <w:r w:rsidRPr="003E7F89">
              <w:rPr>
                <w:rFonts w:cs="Arial"/>
                <w:sz w:val="20"/>
              </w:rPr>
              <w:t xml:space="preserve">to an LDS either by </w:t>
            </w:r>
            <w:r>
              <w:rPr>
                <w:rFonts w:cs="Arial"/>
                <w:sz w:val="20"/>
              </w:rPr>
              <w:t>the Root</w:t>
            </w:r>
            <w:r w:rsidRPr="003E7F89">
              <w:rPr>
                <w:rFonts w:cs="Arial"/>
                <w:sz w:val="20"/>
              </w:rPr>
              <w:t xml:space="preserve"> SM-DS or via any </w:t>
            </w:r>
            <w:r>
              <w:rPr>
                <w:rFonts w:cs="Arial"/>
                <w:sz w:val="20"/>
              </w:rPr>
              <w:t>A</w:t>
            </w:r>
            <w:r w:rsidRPr="003E7F89">
              <w:rPr>
                <w:rFonts w:cs="Arial"/>
                <w:sz w:val="20"/>
              </w:rPr>
              <w:t xml:space="preserve">lternative </w:t>
            </w:r>
            <w:r>
              <w:rPr>
                <w:rFonts w:cs="Arial"/>
                <w:sz w:val="20"/>
              </w:rPr>
              <w:t>SM-DS</w:t>
            </w:r>
            <w:r w:rsidRPr="003E7F89">
              <w:rPr>
                <w:rFonts w:cs="Arial"/>
                <w:sz w:val="20"/>
              </w:rPr>
              <w:t xml:space="preserve"> selected by the SM-DP+. If </w:t>
            </w:r>
            <w:r>
              <w:rPr>
                <w:rFonts w:cs="Arial"/>
                <w:sz w:val="20"/>
              </w:rPr>
              <w:t>an</w:t>
            </w:r>
            <w:r w:rsidRPr="003E7F89">
              <w:rPr>
                <w:rFonts w:cs="Arial"/>
                <w:sz w:val="20"/>
              </w:rPr>
              <w:t xml:space="preserve"> </w:t>
            </w:r>
            <w:r>
              <w:rPr>
                <w:rFonts w:cs="Arial"/>
                <w:sz w:val="20"/>
              </w:rPr>
              <w:t>A</w:t>
            </w:r>
            <w:r w:rsidRPr="003E7F89">
              <w:rPr>
                <w:rFonts w:cs="Arial"/>
                <w:sz w:val="20"/>
              </w:rPr>
              <w:t xml:space="preserve">lternative </w:t>
            </w:r>
            <w:r>
              <w:rPr>
                <w:rFonts w:cs="Arial"/>
                <w:sz w:val="20"/>
              </w:rPr>
              <w:t xml:space="preserve">SM-DS </w:t>
            </w:r>
            <w:r w:rsidRPr="003E7F89">
              <w:rPr>
                <w:rFonts w:cs="Arial"/>
                <w:sz w:val="20"/>
              </w:rPr>
              <w:t xml:space="preserve">is </w:t>
            </w:r>
            <w:r>
              <w:rPr>
                <w:rFonts w:cs="Arial"/>
                <w:sz w:val="20"/>
              </w:rPr>
              <w:t>selected,</w:t>
            </w:r>
            <w:r w:rsidRPr="003E7F89">
              <w:rPr>
                <w:rFonts w:cs="Arial"/>
                <w:sz w:val="20"/>
              </w:rPr>
              <w:t xml:space="preserve"> the </w:t>
            </w:r>
            <w:r>
              <w:rPr>
                <w:rFonts w:cs="Arial"/>
                <w:sz w:val="20"/>
              </w:rPr>
              <w:t xml:space="preserve">Event Record </w:t>
            </w:r>
            <w:r w:rsidRPr="003E7F89">
              <w:rPr>
                <w:rFonts w:cs="Arial"/>
                <w:sz w:val="20"/>
              </w:rPr>
              <w:t xml:space="preserve">to the LDS SHALL come from this </w:t>
            </w:r>
            <w:r>
              <w:rPr>
                <w:rFonts w:cs="Arial"/>
                <w:sz w:val="20"/>
              </w:rPr>
              <w:t>A</w:t>
            </w:r>
            <w:r w:rsidRPr="003E7F89">
              <w:rPr>
                <w:rFonts w:cs="Arial"/>
                <w:sz w:val="20"/>
              </w:rPr>
              <w:t xml:space="preserve">lternative SM-DS. </w:t>
            </w:r>
          </w:p>
        </w:tc>
      </w:tr>
      <w:tr w:rsidR="003C1AC8" w:rsidRPr="00EC2AA5" w14:paraId="49D46FA4" w14:textId="77777777" w:rsidTr="00EE35DD">
        <w:tc>
          <w:tcPr>
            <w:tcW w:w="1555" w:type="dxa"/>
          </w:tcPr>
          <w:p w14:paraId="32EC047D" w14:textId="77777777" w:rsidR="003C1AC8" w:rsidRPr="009F3483" w:rsidRDefault="003C1AC8" w:rsidP="00EE35DD">
            <w:pPr>
              <w:spacing w:before="40" w:after="40" w:line="276" w:lineRule="auto"/>
              <w:rPr>
                <w:rFonts w:cs="Arial"/>
                <w:b/>
                <w:sz w:val="20"/>
              </w:rPr>
            </w:pPr>
            <w:r>
              <w:rPr>
                <w:rFonts w:cs="Arial"/>
                <w:b/>
                <w:sz w:val="20"/>
              </w:rPr>
              <w:t>SMDS23</w:t>
            </w:r>
          </w:p>
        </w:tc>
        <w:tc>
          <w:tcPr>
            <w:tcW w:w="7461" w:type="dxa"/>
          </w:tcPr>
          <w:p w14:paraId="2374EB6E" w14:textId="77777777" w:rsidR="003C1AC8" w:rsidRDefault="003C1AC8" w:rsidP="00EE35DD">
            <w:pPr>
              <w:spacing w:before="40" w:after="40" w:line="276" w:lineRule="auto"/>
              <w:rPr>
                <w:rFonts w:cs="Arial"/>
                <w:sz w:val="20"/>
              </w:rPr>
            </w:pPr>
            <w:r>
              <w:rPr>
                <w:rFonts w:cs="Arial"/>
                <w:sz w:val="20"/>
              </w:rPr>
              <w:t xml:space="preserve">There SHALL be a unique Root SM-DS. </w:t>
            </w:r>
          </w:p>
          <w:p w14:paraId="5778A164" w14:textId="759126CC" w:rsidR="003C1AC8" w:rsidRPr="003E7F89" w:rsidRDefault="0016146F" w:rsidP="00EE35DD">
            <w:pPr>
              <w:spacing w:before="40" w:after="40" w:line="276" w:lineRule="auto"/>
              <w:rPr>
                <w:rFonts w:cs="Arial"/>
                <w:sz w:val="20"/>
              </w:rPr>
            </w:pPr>
            <w:r>
              <w:rPr>
                <w:rFonts w:cs="Arial"/>
                <w:sz w:val="20"/>
              </w:rPr>
              <w:t>NOTE</w:t>
            </w:r>
            <w:r w:rsidR="003C1AC8">
              <w:rPr>
                <w:rFonts w:cs="Arial"/>
                <w:sz w:val="20"/>
              </w:rPr>
              <w:t>: This requirement does not forbid the potential load-balancing of this Root SM-DS.</w:t>
            </w:r>
          </w:p>
        </w:tc>
      </w:tr>
      <w:tr w:rsidR="003C1AC8" w:rsidRPr="00EC2AA5" w14:paraId="1E048092" w14:textId="77777777" w:rsidTr="00EE35DD">
        <w:tc>
          <w:tcPr>
            <w:tcW w:w="1555" w:type="dxa"/>
          </w:tcPr>
          <w:p w14:paraId="75CBB925" w14:textId="77777777" w:rsidR="003C1AC8" w:rsidRPr="009F3483" w:rsidRDefault="003C1AC8" w:rsidP="00EE35DD">
            <w:pPr>
              <w:spacing w:before="40" w:after="40" w:line="276" w:lineRule="auto"/>
              <w:rPr>
                <w:rFonts w:cs="Arial"/>
                <w:b/>
                <w:sz w:val="20"/>
              </w:rPr>
            </w:pPr>
            <w:r>
              <w:rPr>
                <w:rFonts w:cs="Arial"/>
                <w:b/>
                <w:sz w:val="20"/>
              </w:rPr>
              <w:t>SMDS24</w:t>
            </w:r>
          </w:p>
        </w:tc>
        <w:tc>
          <w:tcPr>
            <w:tcW w:w="7461" w:type="dxa"/>
          </w:tcPr>
          <w:p w14:paraId="238AC717" w14:textId="77777777" w:rsidR="003C1AC8" w:rsidRPr="003E7F89" w:rsidRDefault="003C1AC8" w:rsidP="00EE35DD">
            <w:pPr>
              <w:spacing w:before="40" w:after="40" w:line="276" w:lineRule="auto"/>
              <w:rPr>
                <w:rFonts w:cs="Arial"/>
                <w:sz w:val="20"/>
              </w:rPr>
            </w:pPr>
            <w:r>
              <w:rPr>
                <w:rFonts w:cs="Arial"/>
                <w:sz w:val="20"/>
              </w:rPr>
              <w:t>The Root SM-DS SHALL be managed by the GSMA.</w:t>
            </w:r>
          </w:p>
        </w:tc>
      </w:tr>
      <w:tr w:rsidR="003C1AC8" w:rsidRPr="00EC2AA5" w14:paraId="1492A258" w14:textId="77777777" w:rsidTr="00EE35DD">
        <w:tc>
          <w:tcPr>
            <w:tcW w:w="1555" w:type="dxa"/>
          </w:tcPr>
          <w:p w14:paraId="2DC511E5" w14:textId="77777777" w:rsidR="003C1AC8" w:rsidRDefault="003C1AC8" w:rsidP="00EE35DD">
            <w:pPr>
              <w:spacing w:before="40" w:after="40" w:line="276" w:lineRule="auto"/>
              <w:rPr>
                <w:rFonts w:cs="Arial"/>
                <w:b/>
                <w:sz w:val="20"/>
              </w:rPr>
            </w:pPr>
            <w:r>
              <w:rPr>
                <w:rFonts w:cs="Arial"/>
                <w:b/>
                <w:sz w:val="20"/>
              </w:rPr>
              <w:t xml:space="preserve">SMDS25 </w:t>
            </w:r>
            <w:r>
              <w:rPr>
                <w:b/>
                <w:sz w:val="20"/>
              </w:rPr>
              <w:t>(FFS)</w:t>
            </w:r>
          </w:p>
        </w:tc>
        <w:tc>
          <w:tcPr>
            <w:tcW w:w="7461" w:type="dxa"/>
          </w:tcPr>
          <w:p w14:paraId="7C4C4226" w14:textId="77777777" w:rsidR="003C1AC8" w:rsidRDefault="003C1AC8" w:rsidP="00EE35DD">
            <w:pPr>
              <w:spacing w:before="40" w:after="40" w:line="276" w:lineRule="auto"/>
              <w:rPr>
                <w:rFonts w:cs="Arial"/>
                <w:sz w:val="20"/>
              </w:rPr>
            </w:pPr>
            <w:r>
              <w:rPr>
                <w:sz w:val="20"/>
                <w:szCs w:val="22"/>
                <w:lang w:eastAsia="de-DE" w:bidi="ar-SA"/>
              </w:rPr>
              <w:t>It SHALL be possible for the Alternative SM-DS to conduct an Event Record Query to the Root SM-DS for the purpose of auditing Event Registrations it owns.</w:t>
            </w:r>
          </w:p>
        </w:tc>
      </w:tr>
      <w:tr w:rsidR="003C1AC8" w:rsidRPr="00EC2AA5" w14:paraId="642A9143" w14:textId="77777777" w:rsidTr="00EE35DD">
        <w:tc>
          <w:tcPr>
            <w:tcW w:w="1555" w:type="dxa"/>
          </w:tcPr>
          <w:p w14:paraId="586ACB3B" w14:textId="77777777" w:rsidR="003C1AC8" w:rsidRDefault="003C1AC8" w:rsidP="00EE35DD">
            <w:pPr>
              <w:spacing w:before="40" w:after="40" w:line="276" w:lineRule="auto"/>
              <w:rPr>
                <w:rFonts w:cs="Arial"/>
                <w:b/>
                <w:sz w:val="20"/>
              </w:rPr>
            </w:pPr>
            <w:r>
              <w:rPr>
                <w:rFonts w:cs="Arial"/>
                <w:b/>
                <w:sz w:val="20"/>
              </w:rPr>
              <w:t xml:space="preserve">SMDS26 </w:t>
            </w:r>
            <w:r>
              <w:rPr>
                <w:b/>
                <w:sz w:val="20"/>
              </w:rPr>
              <w:t>(FFS)</w:t>
            </w:r>
          </w:p>
        </w:tc>
        <w:tc>
          <w:tcPr>
            <w:tcW w:w="7461" w:type="dxa"/>
          </w:tcPr>
          <w:p w14:paraId="1403784B" w14:textId="77777777" w:rsidR="003C1AC8" w:rsidRDefault="003C1AC8" w:rsidP="00EE35DD">
            <w:pPr>
              <w:spacing w:before="40" w:after="40" w:line="276" w:lineRule="auto"/>
              <w:rPr>
                <w:rFonts w:cs="Arial"/>
                <w:sz w:val="20"/>
              </w:rPr>
            </w:pPr>
            <w:r>
              <w:rPr>
                <w:sz w:val="20"/>
                <w:szCs w:val="22"/>
                <w:lang w:eastAsia="de-DE" w:bidi="ar-SA"/>
              </w:rPr>
              <w:t>A SM-DS response to an Event Record Query SHALL only confirm Event Record existence and SHALL NOT include additional information.</w:t>
            </w:r>
          </w:p>
        </w:tc>
      </w:tr>
      <w:tr w:rsidR="003C1AC8" w:rsidRPr="00EC2AA5" w14:paraId="5A492654" w14:textId="77777777" w:rsidTr="00EE35DD">
        <w:tc>
          <w:tcPr>
            <w:tcW w:w="1555" w:type="dxa"/>
          </w:tcPr>
          <w:p w14:paraId="5013A423" w14:textId="77777777" w:rsidR="003C1AC8" w:rsidRDefault="003C1AC8" w:rsidP="00EE35DD">
            <w:pPr>
              <w:spacing w:before="40" w:after="40" w:line="276" w:lineRule="auto"/>
              <w:rPr>
                <w:rFonts w:cs="Arial"/>
                <w:b/>
                <w:sz w:val="20"/>
              </w:rPr>
            </w:pPr>
            <w:r>
              <w:rPr>
                <w:rFonts w:cs="Arial"/>
                <w:b/>
                <w:sz w:val="20"/>
              </w:rPr>
              <w:t xml:space="preserve">SMDS27 </w:t>
            </w:r>
            <w:r>
              <w:rPr>
                <w:b/>
                <w:sz w:val="20"/>
              </w:rPr>
              <w:t>(FFS)</w:t>
            </w:r>
          </w:p>
        </w:tc>
        <w:tc>
          <w:tcPr>
            <w:tcW w:w="7461" w:type="dxa"/>
          </w:tcPr>
          <w:p w14:paraId="1C8CA2AA" w14:textId="77777777" w:rsidR="003C1AC8" w:rsidRDefault="003C1AC8" w:rsidP="00EE35DD">
            <w:pPr>
              <w:spacing w:before="40" w:after="40" w:line="276" w:lineRule="auto"/>
              <w:rPr>
                <w:rFonts w:cs="Arial"/>
                <w:sz w:val="20"/>
              </w:rPr>
            </w:pPr>
            <w:r>
              <w:rPr>
                <w:sz w:val="20"/>
                <w:szCs w:val="22"/>
                <w:lang w:eastAsia="de-DE" w:bidi="ar-SA"/>
              </w:rPr>
              <w:t>An</w:t>
            </w:r>
            <w:r w:rsidRPr="0049199D">
              <w:rPr>
                <w:sz w:val="20"/>
                <w:szCs w:val="22"/>
                <w:lang w:eastAsia="de-DE" w:bidi="ar-SA"/>
              </w:rPr>
              <w:t xml:space="preserve"> Alternat</w:t>
            </w:r>
            <w:r>
              <w:rPr>
                <w:sz w:val="20"/>
                <w:szCs w:val="22"/>
                <w:lang w:eastAsia="de-DE" w:bidi="ar-SA"/>
              </w:rPr>
              <w:t>iv</w:t>
            </w:r>
            <w:r w:rsidRPr="0049199D">
              <w:rPr>
                <w:sz w:val="20"/>
                <w:szCs w:val="22"/>
                <w:lang w:eastAsia="de-DE" w:bidi="ar-SA"/>
              </w:rPr>
              <w:t>e SM-DS SHALL be able to query the existence of an Event Record on the Root SM-DS, identified by the EID or the Event-ID over the ES15 interface.</w:t>
            </w:r>
          </w:p>
        </w:tc>
      </w:tr>
      <w:tr w:rsidR="003C1AC8" w:rsidRPr="00EC2AA5" w14:paraId="466B43EC" w14:textId="77777777" w:rsidTr="00EE35DD">
        <w:tc>
          <w:tcPr>
            <w:tcW w:w="1555" w:type="dxa"/>
          </w:tcPr>
          <w:p w14:paraId="435044CC" w14:textId="77777777" w:rsidR="003C1AC8" w:rsidRDefault="003C1AC8" w:rsidP="00EE35DD">
            <w:pPr>
              <w:spacing w:before="40" w:after="40" w:line="276" w:lineRule="auto"/>
              <w:rPr>
                <w:rFonts w:cs="Arial"/>
                <w:b/>
                <w:sz w:val="20"/>
              </w:rPr>
            </w:pPr>
            <w:r>
              <w:rPr>
                <w:rFonts w:cs="Arial"/>
                <w:b/>
                <w:sz w:val="20"/>
              </w:rPr>
              <w:t xml:space="preserve">SMDS28 </w:t>
            </w:r>
            <w:r>
              <w:rPr>
                <w:b/>
                <w:sz w:val="20"/>
              </w:rPr>
              <w:t>(FFS)</w:t>
            </w:r>
          </w:p>
        </w:tc>
        <w:tc>
          <w:tcPr>
            <w:tcW w:w="7461" w:type="dxa"/>
          </w:tcPr>
          <w:p w14:paraId="796C2F9B" w14:textId="77777777" w:rsidR="003C1AC8" w:rsidRDefault="003C1AC8" w:rsidP="00EE35DD">
            <w:pPr>
              <w:spacing w:before="40" w:after="40" w:line="276" w:lineRule="auto"/>
              <w:rPr>
                <w:rFonts w:cs="Arial"/>
                <w:sz w:val="20"/>
              </w:rPr>
            </w:pPr>
            <w:r w:rsidRPr="005E52CF">
              <w:rPr>
                <w:sz w:val="20"/>
                <w:szCs w:val="22"/>
                <w:lang w:eastAsia="de-DE" w:bidi="ar-SA"/>
              </w:rPr>
              <w:t xml:space="preserve">Response to a </w:t>
            </w:r>
            <w:r>
              <w:rPr>
                <w:sz w:val="20"/>
                <w:szCs w:val="22"/>
                <w:lang w:eastAsia="de-DE" w:bidi="ar-SA"/>
              </w:rPr>
              <w:t>SM-DS</w:t>
            </w:r>
            <w:r w:rsidRPr="005E52CF">
              <w:rPr>
                <w:sz w:val="20"/>
                <w:szCs w:val="22"/>
                <w:lang w:eastAsia="de-DE" w:bidi="ar-SA"/>
              </w:rPr>
              <w:t xml:space="preserve"> Event Record query SHALL only occur where the </w:t>
            </w:r>
            <w:r>
              <w:rPr>
                <w:sz w:val="20"/>
                <w:szCs w:val="22"/>
                <w:lang w:eastAsia="de-DE" w:bidi="ar-SA"/>
              </w:rPr>
              <w:t xml:space="preserve">responder </w:t>
            </w:r>
            <w:r w:rsidRPr="0049199D">
              <w:rPr>
                <w:sz w:val="20"/>
                <w:szCs w:val="22"/>
                <w:lang w:eastAsia="de-DE" w:bidi="ar-SA"/>
              </w:rPr>
              <w:t>validates the Event Record ownership</w:t>
            </w:r>
            <w:r>
              <w:rPr>
                <w:sz w:val="20"/>
                <w:szCs w:val="22"/>
                <w:lang w:eastAsia="de-DE" w:bidi="ar-SA"/>
              </w:rPr>
              <w:t>.</w:t>
            </w:r>
          </w:p>
        </w:tc>
      </w:tr>
      <w:tr w:rsidR="003C1AC8" w:rsidRPr="00EC2AA5" w14:paraId="59EB6718" w14:textId="77777777" w:rsidTr="00EE35DD">
        <w:tc>
          <w:tcPr>
            <w:tcW w:w="1555" w:type="dxa"/>
          </w:tcPr>
          <w:p w14:paraId="1C197CE5" w14:textId="77777777" w:rsidR="003C1AC8" w:rsidRDefault="003C1AC8" w:rsidP="00EE35DD">
            <w:pPr>
              <w:spacing w:before="40" w:after="40" w:line="276" w:lineRule="auto"/>
              <w:rPr>
                <w:rFonts w:cs="Arial"/>
                <w:b/>
                <w:sz w:val="20"/>
              </w:rPr>
            </w:pPr>
            <w:r>
              <w:rPr>
                <w:rFonts w:cs="Arial"/>
                <w:b/>
                <w:sz w:val="20"/>
              </w:rPr>
              <w:t xml:space="preserve">SMDS29 </w:t>
            </w:r>
            <w:r>
              <w:rPr>
                <w:b/>
                <w:sz w:val="20"/>
              </w:rPr>
              <w:t>(FFS)</w:t>
            </w:r>
          </w:p>
        </w:tc>
        <w:tc>
          <w:tcPr>
            <w:tcW w:w="7461" w:type="dxa"/>
          </w:tcPr>
          <w:p w14:paraId="18D90D99" w14:textId="77777777" w:rsidR="003C1AC8" w:rsidRDefault="003C1AC8" w:rsidP="00EE35DD">
            <w:pPr>
              <w:spacing w:before="40" w:after="40" w:line="276" w:lineRule="auto"/>
              <w:rPr>
                <w:rFonts w:cs="Arial"/>
                <w:sz w:val="20"/>
              </w:rPr>
            </w:pPr>
            <w:r>
              <w:rPr>
                <w:sz w:val="20"/>
                <w:szCs w:val="22"/>
                <w:lang w:eastAsia="de-DE" w:bidi="ar-SA"/>
              </w:rPr>
              <w:t>Ownership validation of a SM-DS Event Record Query SHALL only use the requester’s address or the submitted Event-ID against the components of the Event Record held.</w:t>
            </w:r>
          </w:p>
        </w:tc>
      </w:tr>
      <w:tr w:rsidR="003C1AC8" w:rsidRPr="00EC2AA5" w14:paraId="225D392D" w14:textId="77777777" w:rsidTr="00EE35DD">
        <w:tc>
          <w:tcPr>
            <w:tcW w:w="1555" w:type="dxa"/>
          </w:tcPr>
          <w:p w14:paraId="36DEEC9F" w14:textId="77777777" w:rsidR="003C1AC8" w:rsidRDefault="003C1AC8" w:rsidP="00EE35DD">
            <w:pPr>
              <w:spacing w:before="40" w:after="40" w:line="276" w:lineRule="auto"/>
              <w:rPr>
                <w:rFonts w:cs="Arial"/>
                <w:b/>
                <w:sz w:val="20"/>
              </w:rPr>
            </w:pPr>
            <w:r>
              <w:rPr>
                <w:rFonts w:cs="Arial"/>
                <w:b/>
                <w:sz w:val="20"/>
              </w:rPr>
              <w:t xml:space="preserve">SMDS30 </w:t>
            </w:r>
            <w:r>
              <w:rPr>
                <w:b/>
                <w:sz w:val="20"/>
              </w:rPr>
              <w:t>(FFS)</w:t>
            </w:r>
          </w:p>
        </w:tc>
        <w:tc>
          <w:tcPr>
            <w:tcW w:w="7461" w:type="dxa"/>
          </w:tcPr>
          <w:p w14:paraId="21284EA1" w14:textId="77777777" w:rsidR="003C1AC8" w:rsidRDefault="003C1AC8" w:rsidP="00EE35DD">
            <w:pPr>
              <w:spacing w:before="40" w:after="40" w:line="276" w:lineRule="auto"/>
              <w:rPr>
                <w:sz w:val="20"/>
                <w:szCs w:val="22"/>
                <w:lang w:eastAsia="de-DE" w:bidi="ar-SA"/>
              </w:rPr>
            </w:pPr>
            <w:r>
              <w:rPr>
                <w:sz w:val="20"/>
                <w:szCs w:val="22"/>
                <w:lang w:eastAsia="de-DE" w:bidi="ar-SA"/>
              </w:rPr>
              <w:t>The SM-DS (Root or Alternative) MAY inform the SM-DP+ directly or via another SM-DS, that a Discovery Request from an authorised LDS has been answered by issuing an Event Record.</w:t>
            </w:r>
          </w:p>
        </w:tc>
      </w:tr>
      <w:tr w:rsidR="003C1AC8" w:rsidRPr="00EC2AA5" w14:paraId="12E09E97" w14:textId="77777777" w:rsidTr="00EE35DD">
        <w:tc>
          <w:tcPr>
            <w:tcW w:w="1555" w:type="dxa"/>
          </w:tcPr>
          <w:p w14:paraId="6D674026" w14:textId="77777777" w:rsidR="003C1AC8" w:rsidRDefault="003C1AC8" w:rsidP="00EE35DD">
            <w:pPr>
              <w:spacing w:before="40" w:after="40" w:line="276" w:lineRule="auto"/>
              <w:rPr>
                <w:rFonts w:cs="Arial"/>
                <w:b/>
                <w:sz w:val="20"/>
              </w:rPr>
            </w:pPr>
            <w:r>
              <w:rPr>
                <w:rFonts w:cs="Arial"/>
                <w:b/>
                <w:sz w:val="20"/>
              </w:rPr>
              <w:t xml:space="preserve">SMDS31 </w:t>
            </w:r>
            <w:r>
              <w:rPr>
                <w:b/>
                <w:sz w:val="20"/>
              </w:rPr>
              <w:t>(FFS)</w:t>
            </w:r>
          </w:p>
        </w:tc>
        <w:tc>
          <w:tcPr>
            <w:tcW w:w="7461" w:type="dxa"/>
          </w:tcPr>
          <w:p w14:paraId="2D14D29D" w14:textId="77777777" w:rsidR="003C1AC8" w:rsidRDefault="003C1AC8" w:rsidP="00EE35DD">
            <w:pPr>
              <w:spacing w:before="40" w:after="40" w:line="276" w:lineRule="auto"/>
              <w:rPr>
                <w:sz w:val="20"/>
                <w:szCs w:val="22"/>
                <w:lang w:eastAsia="de-DE" w:bidi="ar-SA"/>
              </w:rPr>
            </w:pPr>
            <w:r>
              <w:rPr>
                <w:sz w:val="20"/>
                <w:szCs w:val="22"/>
                <w:lang w:eastAsia="de-DE" w:bidi="ar-SA"/>
              </w:rPr>
              <w:t>The SM-DS SHALL only inform the Event Record’s owning SM-DP+ or SM-DS that it has replied to a Discovery Request.</w:t>
            </w:r>
          </w:p>
        </w:tc>
      </w:tr>
    </w:tbl>
    <w:p w14:paraId="4E30BA41" w14:textId="77777777" w:rsidR="003C1AC8" w:rsidRDefault="003C1AC8" w:rsidP="003C1AC8">
      <w:pPr>
        <w:pStyle w:val="TableCaption"/>
      </w:pPr>
      <w:r w:rsidRPr="003E7F89">
        <w:t xml:space="preserve"> SM-DS Requirements</w:t>
      </w:r>
    </w:p>
    <w:p w14:paraId="5E9C6458" w14:textId="77777777" w:rsidR="00221217" w:rsidRDefault="00221217">
      <w:pPr>
        <w:spacing w:before="0"/>
        <w:jc w:val="left"/>
        <w:rPr>
          <w:rFonts w:eastAsia="Times New Roman" w:cs="Arial"/>
          <w:b/>
          <w:bCs/>
          <w:iCs/>
          <w:sz w:val="24"/>
          <w:szCs w:val="26"/>
          <w:lang w:eastAsia="en-US"/>
        </w:rPr>
      </w:pPr>
      <w:bookmarkStart w:id="622" w:name="_Toc472934711"/>
      <w:r>
        <w:br w:type="page"/>
      </w:r>
    </w:p>
    <w:p w14:paraId="2A4E376B" w14:textId="20F47E42" w:rsidR="003C1AC8" w:rsidRDefault="003C1AC8" w:rsidP="003C1AC8">
      <w:pPr>
        <w:pStyle w:val="Heading3"/>
      </w:pPr>
      <w:bookmarkStart w:id="623" w:name="_Toc178140665"/>
      <w:r>
        <w:t>Event</w:t>
      </w:r>
      <w:r w:rsidRPr="00DC59F5">
        <w:t xml:space="preserve"> Registration/De</w:t>
      </w:r>
      <w:r>
        <w:t>letion Procedure</w:t>
      </w:r>
      <w:bookmarkEnd w:id="622"/>
      <w:bookmarkEnd w:id="623"/>
    </w:p>
    <w:p w14:paraId="15B0D013" w14:textId="77777777" w:rsidR="003C1AC8" w:rsidRDefault="003C1AC8" w:rsidP="00221217">
      <w:pPr>
        <w:pStyle w:val="NormalParagraph"/>
        <w:jc w:val="both"/>
        <w:rPr>
          <w:lang w:eastAsia="en-US" w:bidi="bn-BD"/>
        </w:rPr>
      </w:pPr>
      <w:r>
        <w:rPr>
          <w:lang w:eastAsia="en-US" w:bidi="bn-BD"/>
        </w:rPr>
        <w:t>The figure below shows the procedure for a deployment with the Root SM-DS and an Alternative SM-DS (cascade mode).</w:t>
      </w:r>
    </w:p>
    <w:p w14:paraId="3B2B3854" w14:textId="77777777" w:rsidR="003C1AC8" w:rsidRPr="00260D4A" w:rsidRDefault="003C1AC8" w:rsidP="003C1AC8">
      <w:pPr>
        <w:pStyle w:val="NormalParagraph"/>
      </w:pPr>
      <w:r w:rsidRPr="000132AC">
        <w:rPr>
          <w:noProof/>
        </w:rPr>
        <w:drawing>
          <wp:inline distT="0" distB="0" distL="0" distR="0" wp14:anchorId="254E9F41" wp14:editId="54405582">
            <wp:extent cx="5731510" cy="4864406"/>
            <wp:effectExtent l="0" t="0" r="2540" b="0"/>
            <wp:docPr id="7" name="Image 7" descr="C:\Users\ckwok\MASTER SGP.21 UML diagrams\Event Registration or Deletion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C:\Users\ckwok\MASTER SGP.21 UML diagrams\Event Registration or Deletion Procedure.png"/>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731510" cy="4864406"/>
                    </a:xfrm>
                    <a:prstGeom prst="rect">
                      <a:avLst/>
                    </a:prstGeom>
                    <a:noFill/>
                    <a:ln>
                      <a:noFill/>
                    </a:ln>
                  </pic:spPr>
                </pic:pic>
              </a:graphicData>
            </a:graphic>
          </wp:inline>
        </w:drawing>
      </w:r>
    </w:p>
    <w:p w14:paraId="041CB6AD" w14:textId="77777777" w:rsidR="003C1AC8" w:rsidRDefault="003C1AC8" w:rsidP="003C1AC8">
      <w:pPr>
        <w:pStyle w:val="Figurecaption"/>
      </w:pPr>
      <w:r>
        <w:t>: Event Registration/Deletion Procedure</w:t>
      </w:r>
    </w:p>
    <w:p w14:paraId="5C98BB40" w14:textId="77777777" w:rsidR="003C1AC8" w:rsidRPr="00C15BFD" w:rsidRDefault="003C1AC8" w:rsidP="003C1AC8">
      <w:pPr>
        <w:pStyle w:val="Heading4"/>
      </w:pPr>
      <w:bookmarkStart w:id="624" w:name="_Toc178140666"/>
      <w:r>
        <w:t>Event Registration Procedure</w:t>
      </w:r>
      <w:bookmarkEnd w:id="624"/>
    </w:p>
    <w:p w14:paraId="6A546D20" w14:textId="77777777" w:rsidR="003C1AC8" w:rsidRDefault="003C1AC8" w:rsidP="00221217">
      <w:pPr>
        <w:spacing w:after="240" w:line="276" w:lineRule="auto"/>
        <w:rPr>
          <w:b/>
        </w:rPr>
      </w:pPr>
      <w:r>
        <w:rPr>
          <w:b/>
        </w:rPr>
        <w:t>Starting Condition:</w:t>
      </w:r>
    </w:p>
    <w:p w14:paraId="43EB4D86" w14:textId="77777777" w:rsidR="003C1AC8" w:rsidRPr="00F16125" w:rsidRDefault="003C1AC8" w:rsidP="00221217">
      <w:pPr>
        <w:pStyle w:val="ListParagraph"/>
        <w:numPr>
          <w:ilvl w:val="1"/>
          <w:numId w:val="13"/>
        </w:numPr>
        <w:tabs>
          <w:tab w:val="clear" w:pos="340"/>
          <w:tab w:val="clear" w:pos="1440"/>
        </w:tabs>
        <w:ind w:left="709" w:hanging="709"/>
      </w:pPr>
      <w:r w:rsidRPr="00F16125">
        <w:rPr>
          <w:lang w:eastAsia="en-US"/>
        </w:rPr>
        <w:t xml:space="preserve">The SM-DP+ has an </w:t>
      </w:r>
      <w:r>
        <w:rPr>
          <w:lang w:eastAsia="en-US"/>
        </w:rPr>
        <w:t xml:space="preserve">Event Registration </w:t>
      </w:r>
      <w:r w:rsidRPr="00F16125">
        <w:rPr>
          <w:lang w:eastAsia="en-US"/>
        </w:rPr>
        <w:t>action waiting for a target eUICC identified by the EID.</w:t>
      </w:r>
    </w:p>
    <w:p w14:paraId="3509F2E9" w14:textId="77777777" w:rsidR="003C1AC8" w:rsidRPr="00E30D95" w:rsidRDefault="003C1AC8" w:rsidP="00221217">
      <w:pPr>
        <w:spacing w:line="360" w:lineRule="auto"/>
        <w:rPr>
          <w:b/>
        </w:rPr>
      </w:pPr>
      <w:r w:rsidRPr="00850F12">
        <w:rPr>
          <w:b/>
        </w:rPr>
        <w:t>P</w:t>
      </w:r>
      <w:r w:rsidRPr="00E30D95">
        <w:rPr>
          <w:b/>
        </w:rPr>
        <w:t>rocedure:</w:t>
      </w:r>
    </w:p>
    <w:p w14:paraId="59B89754" w14:textId="77777777" w:rsidR="003C1AC8" w:rsidRPr="00F16125" w:rsidRDefault="003C1AC8" w:rsidP="00221217">
      <w:pPr>
        <w:pStyle w:val="NormalParagraph"/>
        <w:numPr>
          <w:ilvl w:val="0"/>
          <w:numId w:val="65"/>
        </w:numPr>
        <w:ind w:left="851" w:hanging="851"/>
        <w:contextualSpacing/>
        <w:jc w:val="both"/>
        <w:rPr>
          <w:lang w:eastAsia="en-US" w:bidi="bn-BD"/>
        </w:rPr>
      </w:pPr>
      <w:r w:rsidRPr="00F16125">
        <w:rPr>
          <w:lang w:eastAsia="en-US" w:bidi="bn-BD"/>
        </w:rPr>
        <w:t>The SM-DP+ establishes a secure connection to an Alternative SM-DS of the Profile Owner´s choice.</w:t>
      </w:r>
    </w:p>
    <w:p w14:paraId="199264AF" w14:textId="77777777" w:rsidR="003C1AC8" w:rsidRDefault="003C1AC8" w:rsidP="00221217">
      <w:pPr>
        <w:pStyle w:val="NormalParagraph"/>
        <w:numPr>
          <w:ilvl w:val="0"/>
          <w:numId w:val="65"/>
        </w:numPr>
        <w:ind w:left="851" w:hanging="851"/>
        <w:contextualSpacing/>
        <w:jc w:val="both"/>
        <w:rPr>
          <w:lang w:eastAsia="en-US" w:bidi="bn-BD"/>
        </w:rPr>
      </w:pPr>
      <w:r>
        <w:rPr>
          <w:lang w:eastAsia="en-US" w:bidi="bn-BD"/>
        </w:rPr>
        <w:t>The SM-DP+ notifies the Alternative SM-DS about an Event Registration action.</w:t>
      </w:r>
    </w:p>
    <w:p w14:paraId="202D4805" w14:textId="77777777" w:rsidR="003C1AC8" w:rsidRDefault="003C1AC8" w:rsidP="00221217">
      <w:pPr>
        <w:pStyle w:val="NormalParagraph"/>
        <w:ind w:left="851" w:hanging="851"/>
        <w:contextualSpacing/>
        <w:jc w:val="both"/>
        <w:rPr>
          <w:lang w:eastAsia="en-US" w:bidi="bn-BD"/>
        </w:rPr>
      </w:pPr>
      <w:r>
        <w:t>3. to 4.</w:t>
      </w:r>
      <w:r>
        <w:rPr>
          <w:lang w:eastAsia="en-US" w:bidi="bn-BD"/>
        </w:rPr>
        <w:t xml:space="preserve">   The Alternative SM-DS registers and confirms the Event </w:t>
      </w:r>
      <w:r w:rsidRPr="00DC59F5">
        <w:rPr>
          <w:lang w:eastAsia="en-US" w:bidi="bn-BD"/>
        </w:rPr>
        <w:t>Registration</w:t>
      </w:r>
      <w:r>
        <w:rPr>
          <w:lang w:eastAsia="en-US" w:bidi="bn-BD"/>
        </w:rPr>
        <w:t>.</w:t>
      </w:r>
    </w:p>
    <w:p w14:paraId="0430B55F" w14:textId="77777777" w:rsidR="003C1AC8" w:rsidRDefault="003C1AC8" w:rsidP="00221217">
      <w:pPr>
        <w:pStyle w:val="NormalParagraph"/>
        <w:ind w:left="851" w:hanging="851"/>
        <w:contextualSpacing/>
        <w:jc w:val="both"/>
        <w:rPr>
          <w:lang w:eastAsia="en-US" w:bidi="bn-BD"/>
        </w:rPr>
      </w:pPr>
      <w:r>
        <w:rPr>
          <w:lang w:eastAsia="en-US" w:bidi="bn-BD"/>
        </w:rPr>
        <w:t>5.</w:t>
      </w:r>
      <w:r>
        <w:rPr>
          <w:lang w:eastAsia="en-US" w:bidi="bn-BD"/>
        </w:rPr>
        <w:tab/>
        <w:t>The Alternative SM-DS establishes a secure connection to the Root SM-DS.</w:t>
      </w:r>
    </w:p>
    <w:p w14:paraId="5BAAB0E9" w14:textId="77777777" w:rsidR="003C1AC8" w:rsidRDefault="003C1AC8" w:rsidP="00221217">
      <w:pPr>
        <w:pStyle w:val="NormalParagraph"/>
        <w:numPr>
          <w:ilvl w:val="0"/>
          <w:numId w:val="73"/>
        </w:numPr>
        <w:ind w:left="851" w:hanging="851"/>
        <w:contextualSpacing/>
        <w:jc w:val="both"/>
        <w:rPr>
          <w:lang w:eastAsia="en-US" w:bidi="bn-BD"/>
        </w:rPr>
      </w:pPr>
      <w:r>
        <w:rPr>
          <w:lang w:eastAsia="en-US" w:bidi="bn-BD"/>
        </w:rPr>
        <w:t>The Alternative SM-DS informs the Root SM-DS that for the given EID, an Event Record</w:t>
      </w:r>
      <w:r>
        <w:rPr>
          <w:rFonts w:cs="Arial"/>
          <w:sz w:val="20"/>
        </w:rPr>
        <w:t xml:space="preserve"> </w:t>
      </w:r>
      <w:r>
        <w:rPr>
          <w:lang w:eastAsia="en-US" w:bidi="bn-BD"/>
        </w:rPr>
        <w:t>is waiting at the Alternative SM-DS.</w:t>
      </w:r>
    </w:p>
    <w:p w14:paraId="3E51CBB6" w14:textId="77777777" w:rsidR="003C1AC8" w:rsidRDefault="003C1AC8" w:rsidP="00221217">
      <w:pPr>
        <w:pStyle w:val="NormalParagraph"/>
        <w:numPr>
          <w:ilvl w:val="0"/>
          <w:numId w:val="73"/>
        </w:numPr>
        <w:ind w:left="851" w:hanging="851"/>
        <w:contextualSpacing/>
        <w:jc w:val="both"/>
        <w:rPr>
          <w:lang w:eastAsia="en-US" w:bidi="bn-BD"/>
        </w:rPr>
      </w:pPr>
      <w:r>
        <w:rPr>
          <w:lang w:eastAsia="en-US" w:bidi="bn-BD"/>
        </w:rPr>
        <w:t>The Root SM-DS registers the Event Registration.</w:t>
      </w:r>
    </w:p>
    <w:p w14:paraId="6300E2A0" w14:textId="77777777" w:rsidR="003C1AC8" w:rsidRDefault="003C1AC8" w:rsidP="00221217">
      <w:pPr>
        <w:pStyle w:val="NormalParagraph"/>
        <w:numPr>
          <w:ilvl w:val="0"/>
          <w:numId w:val="73"/>
        </w:numPr>
        <w:ind w:left="851" w:hanging="851"/>
        <w:contextualSpacing/>
        <w:jc w:val="both"/>
      </w:pPr>
      <w:r w:rsidRPr="009102F6">
        <w:rPr>
          <w:lang w:eastAsia="en-US" w:bidi="bn-BD"/>
        </w:rPr>
        <w:t xml:space="preserve">The </w:t>
      </w:r>
      <w:r>
        <w:rPr>
          <w:lang w:eastAsia="en-US" w:bidi="bn-BD"/>
        </w:rPr>
        <w:t xml:space="preserve">Root </w:t>
      </w:r>
      <w:r w:rsidRPr="009102F6">
        <w:rPr>
          <w:lang w:eastAsia="en-US" w:bidi="bn-BD"/>
        </w:rPr>
        <w:t>SM-DS confirms the receipt of the information.</w:t>
      </w:r>
    </w:p>
    <w:p w14:paraId="34030857" w14:textId="77777777" w:rsidR="003C1AC8" w:rsidRDefault="003C1AC8" w:rsidP="003C1AC8">
      <w:pPr>
        <w:pStyle w:val="Heading4"/>
      </w:pPr>
      <w:bookmarkStart w:id="625" w:name="_Toc178140667"/>
      <w:r>
        <w:t>Event Deletion Procedure</w:t>
      </w:r>
      <w:bookmarkEnd w:id="625"/>
    </w:p>
    <w:p w14:paraId="7363C0E0" w14:textId="77777777" w:rsidR="003C1AC8" w:rsidRDefault="003C1AC8" w:rsidP="00221217">
      <w:pPr>
        <w:spacing w:after="240" w:line="276" w:lineRule="auto"/>
        <w:rPr>
          <w:b/>
        </w:rPr>
      </w:pPr>
      <w:r>
        <w:rPr>
          <w:b/>
        </w:rPr>
        <w:t>Starting Condition:</w:t>
      </w:r>
    </w:p>
    <w:p w14:paraId="54EB5852" w14:textId="77777777" w:rsidR="003C1AC8" w:rsidRPr="00F16125" w:rsidRDefault="003C1AC8" w:rsidP="00221217">
      <w:pPr>
        <w:pStyle w:val="ListParagraph"/>
        <w:numPr>
          <w:ilvl w:val="1"/>
          <w:numId w:val="74"/>
        </w:numPr>
        <w:tabs>
          <w:tab w:val="clear" w:pos="340"/>
          <w:tab w:val="clear" w:pos="1440"/>
        </w:tabs>
        <w:ind w:left="709" w:hanging="709"/>
      </w:pPr>
      <w:r w:rsidRPr="00F16125">
        <w:rPr>
          <w:lang w:eastAsia="en-US"/>
        </w:rPr>
        <w:t xml:space="preserve">The SM-DP+ has an </w:t>
      </w:r>
      <w:r>
        <w:rPr>
          <w:lang w:eastAsia="en-US"/>
        </w:rPr>
        <w:t xml:space="preserve">Event Deletion </w:t>
      </w:r>
      <w:r w:rsidRPr="00F16125">
        <w:rPr>
          <w:lang w:eastAsia="en-US"/>
        </w:rPr>
        <w:t>action waiting for a target eUICC identified by the EID</w:t>
      </w:r>
    </w:p>
    <w:p w14:paraId="63A820DF" w14:textId="77777777" w:rsidR="003C1AC8" w:rsidRPr="00E30D95" w:rsidRDefault="003C1AC8" w:rsidP="00221217">
      <w:pPr>
        <w:spacing w:line="360" w:lineRule="auto"/>
        <w:rPr>
          <w:b/>
        </w:rPr>
      </w:pPr>
      <w:r w:rsidRPr="00850F12">
        <w:rPr>
          <w:b/>
        </w:rPr>
        <w:t>P</w:t>
      </w:r>
      <w:r w:rsidRPr="00E30D95">
        <w:rPr>
          <w:b/>
        </w:rPr>
        <w:t>rocedure:</w:t>
      </w:r>
    </w:p>
    <w:p w14:paraId="4401F81B" w14:textId="77777777" w:rsidR="003C1AC8" w:rsidRPr="00F16125" w:rsidRDefault="003C1AC8" w:rsidP="00221217">
      <w:pPr>
        <w:pStyle w:val="NormalParagraph"/>
        <w:numPr>
          <w:ilvl w:val="0"/>
          <w:numId w:val="75"/>
        </w:numPr>
        <w:ind w:left="709" w:hanging="709"/>
        <w:contextualSpacing/>
        <w:jc w:val="both"/>
        <w:rPr>
          <w:lang w:eastAsia="en-US" w:bidi="bn-BD"/>
        </w:rPr>
      </w:pPr>
      <w:r w:rsidRPr="00F16125">
        <w:rPr>
          <w:lang w:eastAsia="en-US" w:bidi="bn-BD"/>
        </w:rPr>
        <w:t>The SM-DP+ establishes a secure connection to an Alternative SM-DS of the Profile Owner´s choice.</w:t>
      </w:r>
    </w:p>
    <w:p w14:paraId="1A980FA2" w14:textId="77777777" w:rsidR="003C1AC8" w:rsidRDefault="003C1AC8" w:rsidP="00221217">
      <w:pPr>
        <w:pStyle w:val="NormalParagraph"/>
        <w:numPr>
          <w:ilvl w:val="0"/>
          <w:numId w:val="75"/>
        </w:numPr>
        <w:ind w:left="709" w:hanging="709"/>
        <w:contextualSpacing/>
        <w:jc w:val="both"/>
        <w:rPr>
          <w:lang w:eastAsia="en-US" w:bidi="bn-BD"/>
        </w:rPr>
      </w:pPr>
      <w:r>
        <w:rPr>
          <w:lang w:eastAsia="en-US" w:bidi="bn-BD"/>
        </w:rPr>
        <w:t>The SM-DP+ notifies the Alternative SM-DS about an Event Deletion action.</w:t>
      </w:r>
    </w:p>
    <w:p w14:paraId="569C7BF0" w14:textId="77777777" w:rsidR="003C1AC8" w:rsidRDefault="003C1AC8" w:rsidP="00221217">
      <w:pPr>
        <w:pStyle w:val="NormalParagraph"/>
        <w:ind w:left="709" w:hanging="709"/>
        <w:contextualSpacing/>
        <w:jc w:val="both"/>
        <w:rPr>
          <w:lang w:eastAsia="en-US" w:bidi="bn-BD"/>
        </w:rPr>
      </w:pPr>
      <w:r>
        <w:t>3. to 4.</w:t>
      </w:r>
      <w:r>
        <w:rPr>
          <w:lang w:eastAsia="en-US" w:bidi="bn-BD"/>
        </w:rPr>
        <w:t xml:space="preserve"> The Alternative SM-DS deletes the Event Record and confirms the Event Deletion.</w:t>
      </w:r>
    </w:p>
    <w:p w14:paraId="4C4B87F8" w14:textId="77777777" w:rsidR="003C1AC8" w:rsidRDefault="003C1AC8" w:rsidP="00221217">
      <w:pPr>
        <w:pStyle w:val="NormalParagraph"/>
        <w:ind w:left="709" w:hanging="709"/>
        <w:contextualSpacing/>
        <w:jc w:val="both"/>
        <w:rPr>
          <w:lang w:eastAsia="en-US" w:bidi="bn-BD"/>
        </w:rPr>
      </w:pPr>
      <w:r>
        <w:rPr>
          <w:lang w:eastAsia="en-US" w:bidi="bn-BD"/>
        </w:rPr>
        <w:t>5.</w:t>
      </w:r>
      <w:r>
        <w:rPr>
          <w:lang w:eastAsia="en-US" w:bidi="bn-BD"/>
        </w:rPr>
        <w:tab/>
        <w:t>The Alternative SM-DS establishes a secure connection to the Root SM-DS.</w:t>
      </w:r>
    </w:p>
    <w:p w14:paraId="08AC1083" w14:textId="77777777" w:rsidR="003C1AC8" w:rsidRDefault="003C1AC8" w:rsidP="00221217">
      <w:pPr>
        <w:pStyle w:val="NormalParagraph"/>
        <w:ind w:left="709" w:hanging="709"/>
        <w:contextualSpacing/>
        <w:jc w:val="both"/>
        <w:rPr>
          <w:lang w:eastAsia="en-US" w:bidi="bn-BD"/>
        </w:rPr>
      </w:pPr>
      <w:r>
        <w:rPr>
          <w:lang w:eastAsia="en-US" w:bidi="bn-BD"/>
        </w:rPr>
        <w:t>6.</w:t>
      </w:r>
      <w:r w:rsidRPr="00C15BFD">
        <w:rPr>
          <w:lang w:eastAsia="en-US" w:bidi="bn-BD"/>
        </w:rPr>
        <w:t xml:space="preserve"> </w:t>
      </w:r>
      <w:r>
        <w:rPr>
          <w:lang w:eastAsia="en-US" w:bidi="bn-BD"/>
        </w:rPr>
        <w:tab/>
        <w:t>The Alternative SM-DS informs the Root SM-DS that for the given EID, an Event Record has to be deleted.</w:t>
      </w:r>
    </w:p>
    <w:p w14:paraId="4C0215C8" w14:textId="77777777" w:rsidR="003C1AC8" w:rsidRDefault="003C1AC8" w:rsidP="00221217">
      <w:pPr>
        <w:pStyle w:val="NormalParagraph"/>
        <w:ind w:left="709" w:hanging="709"/>
        <w:contextualSpacing/>
        <w:jc w:val="both"/>
        <w:rPr>
          <w:lang w:eastAsia="en-US" w:bidi="bn-BD"/>
        </w:rPr>
      </w:pPr>
      <w:r>
        <w:rPr>
          <w:lang w:eastAsia="en-US" w:bidi="bn-BD"/>
        </w:rPr>
        <w:t>7.</w:t>
      </w:r>
      <w:r>
        <w:rPr>
          <w:lang w:eastAsia="en-US" w:bidi="bn-BD"/>
        </w:rPr>
        <w:tab/>
        <w:t>The Root SM-DS deletes the Event Record.</w:t>
      </w:r>
    </w:p>
    <w:p w14:paraId="070A693C" w14:textId="77777777" w:rsidR="003C1AC8" w:rsidRPr="00961EF4" w:rsidRDefault="003C1AC8" w:rsidP="00221217">
      <w:pPr>
        <w:pStyle w:val="NormalParagraph"/>
        <w:ind w:left="709" w:hanging="709"/>
        <w:contextualSpacing/>
        <w:jc w:val="both"/>
        <w:rPr>
          <w:lang w:eastAsia="en-US" w:bidi="bn-BD"/>
        </w:rPr>
      </w:pPr>
      <w:r>
        <w:rPr>
          <w:lang w:eastAsia="en-US" w:bidi="bn-BD"/>
        </w:rPr>
        <w:t>8.</w:t>
      </w:r>
      <w:r>
        <w:rPr>
          <w:lang w:eastAsia="en-US" w:bidi="bn-BD"/>
        </w:rPr>
        <w:tab/>
      </w:r>
      <w:r w:rsidRPr="009102F6">
        <w:rPr>
          <w:lang w:eastAsia="en-US" w:bidi="bn-BD"/>
        </w:rPr>
        <w:t xml:space="preserve">The </w:t>
      </w:r>
      <w:r>
        <w:rPr>
          <w:lang w:eastAsia="en-US" w:bidi="bn-BD"/>
        </w:rPr>
        <w:t xml:space="preserve">Root </w:t>
      </w:r>
      <w:r w:rsidRPr="009102F6">
        <w:rPr>
          <w:lang w:eastAsia="en-US" w:bidi="bn-BD"/>
        </w:rPr>
        <w:t xml:space="preserve">SM-DS confirms the </w:t>
      </w:r>
      <w:r>
        <w:rPr>
          <w:lang w:eastAsia="en-US" w:bidi="bn-BD"/>
        </w:rPr>
        <w:t>deletion of the Event Record</w:t>
      </w:r>
      <w:r w:rsidRPr="009102F6">
        <w:rPr>
          <w:lang w:eastAsia="en-US" w:bidi="bn-BD"/>
        </w:rPr>
        <w:t>.</w:t>
      </w:r>
    </w:p>
    <w:p w14:paraId="3573D287" w14:textId="77777777" w:rsidR="003C1AC8" w:rsidRDefault="003C1AC8" w:rsidP="003C1AC8">
      <w:pPr>
        <w:pStyle w:val="Heading3"/>
      </w:pPr>
      <w:bookmarkStart w:id="626" w:name="_Toc472934712"/>
      <w:bookmarkStart w:id="627" w:name="_Toc178140668"/>
      <w:r w:rsidRPr="00DC59F5">
        <w:t>Discovery Request</w:t>
      </w:r>
      <w:r>
        <w:t xml:space="preserve"> Procedure</w:t>
      </w:r>
      <w:bookmarkEnd w:id="626"/>
      <w:bookmarkEnd w:id="627"/>
    </w:p>
    <w:p w14:paraId="37605392" w14:textId="77777777" w:rsidR="003C1AC8" w:rsidRDefault="003C1AC8" w:rsidP="00221217">
      <w:pPr>
        <w:pStyle w:val="NormalParagraph"/>
        <w:jc w:val="both"/>
        <w:rPr>
          <w:rFonts w:ascii="Times New Roman" w:hAnsi="Times New Roman"/>
          <w:snapToGrid w:val="0"/>
          <w:color w:val="000000"/>
          <w:w w:val="0"/>
          <w:sz w:val="0"/>
          <w:szCs w:val="0"/>
          <w:u w:color="000000"/>
          <w:bdr w:val="none" w:sz="0" w:space="0" w:color="000000"/>
          <w:shd w:val="clear" w:color="000000" w:fill="000000"/>
          <w:lang w:eastAsia="x-none" w:bidi="x-none"/>
        </w:rPr>
      </w:pPr>
      <w:r>
        <w:rPr>
          <w:lang w:eastAsia="en-US" w:bidi="bn-BD"/>
        </w:rPr>
        <w:t>The figure below shows the procedure for a deployment with an Alternative SM-DS and the Root SM-DS (cascade mode).</w:t>
      </w:r>
      <w:r w:rsidRPr="00406074">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Pr>
          <w:rFonts w:ascii="Times New Roman" w:eastAsia="Times New Roman" w:hAnsi="Times New Roman"/>
          <w:snapToGrid w:val="0"/>
          <w:color w:val="000000"/>
          <w:w w:val="0"/>
          <w:sz w:val="0"/>
          <w:szCs w:val="0"/>
          <w:u w:color="000000"/>
          <w:bdr w:val="none" w:sz="0" w:space="0" w:color="000000"/>
          <w:shd w:val="clear" w:color="000000" w:fill="000000"/>
          <w:lang w:eastAsia="x-none" w:bidi="x-none"/>
        </w:rPr>
        <w:t>#</w:t>
      </w:r>
    </w:p>
    <w:p w14:paraId="0572C94E" w14:textId="77777777" w:rsidR="003C1AC8" w:rsidRDefault="003C1AC8" w:rsidP="003C1AC8">
      <w:pPr>
        <w:rPr>
          <w:highlight w:val="yellow"/>
        </w:rPr>
      </w:pPr>
      <w:r w:rsidRPr="00343612">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4E1FE2">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BC17D5">
        <w:rPr>
          <w:rFonts w:ascii="Times New Roman" w:eastAsia="Times New Roman" w:hAnsi="Times New Roman"/>
          <w:noProof/>
          <w:snapToGrid w:val="0"/>
          <w:color w:val="000000"/>
          <w:w w:val="0"/>
          <w:sz w:val="0"/>
          <w:szCs w:val="0"/>
          <w:u w:color="000000"/>
          <w:bdr w:val="none" w:sz="0" w:space="0" w:color="000000"/>
          <w:shd w:val="clear" w:color="000000" w:fill="000000"/>
          <w:lang w:eastAsia="en-GB" w:bidi="ar-SA"/>
        </w:rPr>
        <w:drawing>
          <wp:inline distT="0" distB="0" distL="0" distR="0" wp14:anchorId="431D2E59" wp14:editId="5187E92B">
            <wp:extent cx="5895947" cy="3852333"/>
            <wp:effectExtent l="0" t="0" r="0" b="0"/>
            <wp:docPr id="62" name="Image 62" descr="C:\Users\CKwok\MASTER SGP.21 UML diagrams\Discovery Request - Phase 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CKwok\MASTER SGP.21 UML diagrams\Discovery Request - Phase 2.png"/>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5913935" cy="3864086"/>
                    </a:xfrm>
                    <a:prstGeom prst="rect">
                      <a:avLst/>
                    </a:prstGeom>
                    <a:noFill/>
                    <a:ln>
                      <a:noFill/>
                    </a:ln>
                  </pic:spPr>
                </pic:pic>
              </a:graphicData>
            </a:graphic>
          </wp:inline>
        </w:drawing>
      </w:r>
    </w:p>
    <w:p w14:paraId="1FA170D5" w14:textId="77777777" w:rsidR="003C1AC8" w:rsidRDefault="003C1AC8" w:rsidP="003C1AC8">
      <w:pPr>
        <w:pStyle w:val="Figurecaption"/>
        <w:spacing w:before="240"/>
      </w:pPr>
      <w:r>
        <w:t>: Discovery Request Procedure</w:t>
      </w:r>
    </w:p>
    <w:p w14:paraId="0F725766" w14:textId="77777777" w:rsidR="003C1AC8" w:rsidRPr="00655ACF" w:rsidRDefault="003C1AC8" w:rsidP="003C1AC8">
      <w:pPr>
        <w:spacing w:line="360" w:lineRule="auto"/>
      </w:pPr>
      <w:r w:rsidRPr="00DC59F5">
        <w:rPr>
          <w:b/>
        </w:rPr>
        <w:t>Procedure:</w:t>
      </w:r>
    </w:p>
    <w:p w14:paraId="308FAA7D" w14:textId="77777777" w:rsidR="003C1AC8" w:rsidRDefault="003C1AC8" w:rsidP="003C1AC8">
      <w:pPr>
        <w:pStyle w:val="NormalParagraph"/>
        <w:ind w:left="851" w:hanging="851"/>
        <w:contextualSpacing/>
        <w:rPr>
          <w:lang w:eastAsia="en-US" w:bidi="bn-BD"/>
        </w:rPr>
      </w:pPr>
      <w:r>
        <w:t>1. to 3</w:t>
      </w:r>
      <w:r w:rsidRPr="00E83F99">
        <w:t>.</w:t>
      </w:r>
      <w:r>
        <w:t xml:space="preserve">   </w:t>
      </w:r>
      <w:r>
        <w:rPr>
          <w:lang w:eastAsia="en-US" w:bidi="bn-BD"/>
        </w:rPr>
        <w:t>In order to generate a Discovery Request, the LDS requests the eUICC to generate an eUICC Authorisation which contains (at least) the eUICC-Certificate and is signed by the eUICC.</w:t>
      </w:r>
    </w:p>
    <w:p w14:paraId="128C4D5D" w14:textId="77777777" w:rsidR="003C1AC8" w:rsidRDefault="003C1AC8" w:rsidP="003C1AC8">
      <w:pPr>
        <w:pStyle w:val="NormalParagraph"/>
        <w:contextualSpacing/>
        <w:rPr>
          <w:lang w:eastAsia="en-US" w:bidi="bn-BD"/>
        </w:rPr>
      </w:pPr>
      <w:r>
        <w:t>4. to 5</w:t>
      </w:r>
      <w:r w:rsidRPr="00E83F99">
        <w:t>.</w:t>
      </w:r>
      <w:r>
        <w:t xml:space="preserve"> </w:t>
      </w:r>
      <w:r>
        <w:rPr>
          <w:lang w:eastAsia="en-US" w:bidi="bn-BD"/>
        </w:rPr>
        <w:t xml:space="preserve">  The LDS establishes a secure communication to the Root SM-DS.</w:t>
      </w:r>
    </w:p>
    <w:p w14:paraId="2B8094FF" w14:textId="77777777" w:rsidR="003C1AC8" w:rsidRDefault="003C1AC8" w:rsidP="003C1AC8">
      <w:pPr>
        <w:pStyle w:val="NormalParagraph"/>
        <w:numPr>
          <w:ilvl w:val="0"/>
          <w:numId w:val="68"/>
        </w:numPr>
        <w:ind w:left="851" w:hanging="851"/>
        <w:contextualSpacing/>
        <w:rPr>
          <w:lang w:eastAsia="en-US" w:bidi="bn-BD"/>
        </w:rPr>
      </w:pPr>
      <w:r>
        <w:rPr>
          <w:lang w:eastAsia="en-US" w:bidi="bn-BD"/>
        </w:rPr>
        <w:t>The Root SM-DS verifies the authenticity of the eUICC by checking the eUICC Authorisation.</w:t>
      </w:r>
    </w:p>
    <w:p w14:paraId="7EE0B48E" w14:textId="77777777" w:rsidR="003C1AC8" w:rsidRDefault="003C1AC8" w:rsidP="003C1AC8">
      <w:pPr>
        <w:pStyle w:val="NormalParagraph"/>
        <w:numPr>
          <w:ilvl w:val="0"/>
          <w:numId w:val="68"/>
        </w:numPr>
        <w:ind w:left="851" w:hanging="851"/>
        <w:contextualSpacing/>
        <w:rPr>
          <w:lang w:eastAsia="en-US" w:bidi="bn-BD"/>
        </w:rPr>
      </w:pPr>
      <w:r>
        <w:rPr>
          <w:lang w:eastAsia="en-US" w:bidi="bn-BD"/>
        </w:rPr>
        <w:t>In case the eUICC is authentic and an Event Record</w:t>
      </w:r>
      <w:r>
        <w:rPr>
          <w:rFonts w:cs="Arial"/>
          <w:sz w:val="20"/>
        </w:rPr>
        <w:t xml:space="preserve"> </w:t>
      </w:r>
      <w:r>
        <w:rPr>
          <w:lang w:eastAsia="en-US" w:bidi="bn-BD"/>
        </w:rPr>
        <w:t>is waiting, it delivers back:</w:t>
      </w:r>
    </w:p>
    <w:p w14:paraId="0D7B9517" w14:textId="77777777" w:rsidR="003C1AC8" w:rsidRDefault="003C1AC8" w:rsidP="003C1AC8">
      <w:pPr>
        <w:pStyle w:val="NormalParagraph"/>
        <w:numPr>
          <w:ilvl w:val="1"/>
          <w:numId w:val="68"/>
        </w:numPr>
        <w:contextualSpacing/>
        <w:rPr>
          <w:lang w:eastAsia="en-US" w:bidi="bn-BD"/>
        </w:rPr>
      </w:pPr>
      <w:r>
        <w:rPr>
          <w:lang w:eastAsia="en-US" w:bidi="bn-BD"/>
        </w:rPr>
        <w:t>The address of the SM-DP+, where an action is waiting.</w:t>
      </w:r>
    </w:p>
    <w:p w14:paraId="59133D3D" w14:textId="77777777" w:rsidR="003C1AC8" w:rsidRDefault="003C1AC8" w:rsidP="003C1AC8">
      <w:pPr>
        <w:pStyle w:val="NormalParagraph"/>
        <w:ind w:left="1440"/>
        <w:contextualSpacing/>
        <w:rPr>
          <w:lang w:eastAsia="en-US" w:bidi="bn-BD"/>
        </w:rPr>
      </w:pPr>
      <w:r>
        <w:rPr>
          <w:lang w:eastAsia="en-US" w:bidi="bn-BD"/>
        </w:rPr>
        <w:t>or</w:t>
      </w:r>
    </w:p>
    <w:p w14:paraId="52213B9B" w14:textId="77777777" w:rsidR="003C1AC8" w:rsidRDefault="003C1AC8" w:rsidP="003C1AC8">
      <w:pPr>
        <w:pStyle w:val="NormalParagraph"/>
        <w:numPr>
          <w:ilvl w:val="1"/>
          <w:numId w:val="68"/>
        </w:numPr>
        <w:contextualSpacing/>
        <w:rPr>
          <w:lang w:eastAsia="en-US" w:bidi="bn-BD"/>
        </w:rPr>
      </w:pPr>
      <w:r>
        <w:rPr>
          <w:lang w:eastAsia="en-US" w:bidi="bn-BD"/>
        </w:rPr>
        <w:t>The rest of the following actions:</w:t>
      </w:r>
    </w:p>
    <w:p w14:paraId="5FF8791B" w14:textId="77777777" w:rsidR="003C1AC8" w:rsidRDefault="003C1AC8" w:rsidP="003C1AC8">
      <w:pPr>
        <w:pStyle w:val="NormalParagraph"/>
        <w:numPr>
          <w:ilvl w:val="2"/>
          <w:numId w:val="68"/>
        </w:numPr>
        <w:contextualSpacing/>
        <w:rPr>
          <w:lang w:eastAsia="en-US" w:bidi="bn-BD"/>
        </w:rPr>
      </w:pPr>
      <w:r>
        <w:rPr>
          <w:lang w:eastAsia="en-US" w:bidi="bn-BD"/>
        </w:rPr>
        <w:t>The address of the Alternative SM-DS, where an Event Record</w:t>
      </w:r>
      <w:r>
        <w:rPr>
          <w:rFonts w:cs="Arial"/>
          <w:sz w:val="20"/>
        </w:rPr>
        <w:t xml:space="preserve"> </w:t>
      </w:r>
      <w:r>
        <w:rPr>
          <w:lang w:eastAsia="en-US" w:bidi="bn-BD"/>
        </w:rPr>
        <w:t>can be retrieved.</w:t>
      </w:r>
    </w:p>
    <w:p w14:paraId="5A4AEBCE" w14:textId="77777777" w:rsidR="003C1AC8" w:rsidRDefault="003C1AC8" w:rsidP="003C1AC8">
      <w:pPr>
        <w:pStyle w:val="NormalParagraph"/>
        <w:numPr>
          <w:ilvl w:val="2"/>
          <w:numId w:val="68"/>
        </w:numPr>
        <w:contextualSpacing/>
        <w:rPr>
          <w:lang w:eastAsia="en-US" w:bidi="bn-BD"/>
        </w:rPr>
      </w:pPr>
      <w:r>
        <w:rPr>
          <w:lang w:eastAsia="en-US" w:bidi="bn-BD"/>
        </w:rPr>
        <w:t>The LDS establishes a secure connection to the Alternative SM-DS.</w:t>
      </w:r>
    </w:p>
    <w:p w14:paraId="0745265D" w14:textId="77777777" w:rsidR="003C1AC8" w:rsidRDefault="003C1AC8" w:rsidP="003C1AC8">
      <w:pPr>
        <w:pStyle w:val="NormalParagraph"/>
        <w:numPr>
          <w:ilvl w:val="2"/>
          <w:numId w:val="68"/>
        </w:numPr>
        <w:contextualSpacing/>
        <w:rPr>
          <w:lang w:eastAsia="en-US" w:bidi="bn-BD"/>
        </w:rPr>
      </w:pPr>
      <w:r>
        <w:rPr>
          <w:lang w:eastAsia="en-US" w:bidi="bn-BD"/>
        </w:rPr>
        <w:t>The Alternative SM-DS verifies the authenticity of the eUICC by checking the eUICC Authorisation.</w:t>
      </w:r>
    </w:p>
    <w:p w14:paraId="02DD802D" w14:textId="77777777" w:rsidR="003C1AC8" w:rsidRDefault="003C1AC8" w:rsidP="003C1AC8">
      <w:pPr>
        <w:pStyle w:val="NormalParagraph"/>
        <w:numPr>
          <w:ilvl w:val="2"/>
          <w:numId w:val="68"/>
        </w:numPr>
        <w:contextualSpacing/>
        <w:rPr>
          <w:lang w:eastAsia="en-US" w:bidi="bn-BD"/>
        </w:rPr>
      </w:pPr>
      <w:r>
        <w:rPr>
          <w:lang w:eastAsia="en-US" w:bidi="bn-BD"/>
        </w:rPr>
        <w:t>In case the eUICC is authentic and an Event Record</w:t>
      </w:r>
      <w:r>
        <w:rPr>
          <w:rFonts w:cs="Arial"/>
          <w:sz w:val="20"/>
        </w:rPr>
        <w:t xml:space="preserve"> </w:t>
      </w:r>
      <w:r>
        <w:rPr>
          <w:lang w:eastAsia="en-US" w:bidi="bn-BD"/>
        </w:rPr>
        <w:t>has been received, it delivers back the address of the SM-DP+, where an action is waiting.</w:t>
      </w:r>
    </w:p>
    <w:p w14:paraId="068AEF48" w14:textId="77777777" w:rsidR="003C1AC8" w:rsidRDefault="003C1AC8" w:rsidP="003C1AC8">
      <w:pPr>
        <w:pStyle w:val="NormalParagraph"/>
        <w:numPr>
          <w:ilvl w:val="0"/>
          <w:numId w:val="68"/>
        </w:numPr>
        <w:ind w:hanging="720"/>
        <w:contextualSpacing/>
        <w:rPr>
          <w:lang w:eastAsia="en-US" w:bidi="bn-BD"/>
        </w:rPr>
      </w:pPr>
      <w:r>
        <w:rPr>
          <w:lang w:eastAsia="en-US" w:bidi="bn-BD"/>
        </w:rPr>
        <w:t xml:space="preserve">The LPA establishes a connection to the SM-DP+ and the waiting action can be performed. </w:t>
      </w:r>
    </w:p>
    <w:p w14:paraId="1B0A41BA" w14:textId="77777777" w:rsidR="003C1AC8" w:rsidRPr="00373027" w:rsidRDefault="003C1AC8" w:rsidP="003C1AC8">
      <w:pPr>
        <w:keepNext/>
        <w:keepLines/>
        <w:numPr>
          <w:ilvl w:val="1"/>
          <w:numId w:val="1"/>
        </w:numPr>
        <w:tabs>
          <w:tab w:val="num" w:pos="578"/>
        </w:tabs>
        <w:spacing w:before="200"/>
        <w:ind w:left="578" w:hanging="578"/>
        <w:jc w:val="left"/>
        <w:outlineLvl w:val="1"/>
        <w:rPr>
          <w:iCs/>
          <w:sz w:val="24"/>
          <w:szCs w:val="28"/>
        </w:rPr>
      </w:pPr>
      <w:bookmarkStart w:id="628" w:name="_Toc435044647"/>
      <w:bookmarkStart w:id="629" w:name="_Toc435054001"/>
      <w:bookmarkStart w:id="630" w:name="_Toc433967918"/>
      <w:bookmarkStart w:id="631" w:name="_Toc433967919"/>
      <w:bookmarkStart w:id="632" w:name="_Toc433967920"/>
      <w:bookmarkStart w:id="633" w:name="_Toc433967921"/>
      <w:bookmarkStart w:id="634" w:name="_Toc433967922"/>
      <w:bookmarkStart w:id="635" w:name="_Toc433967923"/>
      <w:bookmarkStart w:id="636" w:name="_Toc433967924"/>
      <w:bookmarkStart w:id="637" w:name="_Toc434579052"/>
      <w:bookmarkStart w:id="638" w:name="_Toc434585403"/>
      <w:bookmarkStart w:id="639" w:name="_Toc434585499"/>
      <w:bookmarkStart w:id="640" w:name="_Toc434585764"/>
      <w:bookmarkStart w:id="641" w:name="_Toc434585845"/>
      <w:bookmarkStart w:id="642" w:name="_Toc434585933"/>
      <w:bookmarkStart w:id="643" w:name="_Toc434853785"/>
      <w:bookmarkStart w:id="644" w:name="_Toc435044653"/>
      <w:bookmarkStart w:id="645" w:name="_Toc435054007"/>
      <w:bookmarkStart w:id="646" w:name="_Toc434579053"/>
      <w:bookmarkStart w:id="647" w:name="_Toc434585404"/>
      <w:bookmarkStart w:id="648" w:name="_Toc434585500"/>
      <w:bookmarkStart w:id="649" w:name="_Toc434585765"/>
      <w:bookmarkStart w:id="650" w:name="_Toc434585846"/>
      <w:bookmarkStart w:id="651" w:name="_Toc434585934"/>
      <w:bookmarkStart w:id="652" w:name="_Toc434853786"/>
      <w:bookmarkStart w:id="653" w:name="_Toc435044654"/>
      <w:bookmarkStart w:id="654" w:name="_Toc435054008"/>
      <w:bookmarkStart w:id="655" w:name="_Toc435044664"/>
      <w:bookmarkStart w:id="656" w:name="_Toc435054018"/>
      <w:bookmarkStart w:id="657" w:name="_Toc435044665"/>
      <w:bookmarkStart w:id="658" w:name="_Toc435054019"/>
      <w:bookmarkStart w:id="659" w:name="_Toc431504439"/>
      <w:bookmarkStart w:id="660" w:name="_Toc431561062"/>
      <w:bookmarkStart w:id="661" w:name="_Toc431561269"/>
      <w:bookmarkStart w:id="662" w:name="_Toc431563537"/>
      <w:bookmarkStart w:id="663" w:name="_Toc431576509"/>
      <w:bookmarkStart w:id="664" w:name="_Toc432117396"/>
      <w:bookmarkStart w:id="665" w:name="_Toc432579680"/>
      <w:bookmarkStart w:id="666" w:name="_Toc433147119"/>
      <w:bookmarkStart w:id="667" w:name="_Toc433300326"/>
      <w:bookmarkStart w:id="668" w:name="_Toc433322487"/>
      <w:bookmarkStart w:id="669" w:name="_Toc433322732"/>
      <w:bookmarkStart w:id="670" w:name="_Toc472934730"/>
      <w:bookmarkStart w:id="671" w:name="_Toc178140669"/>
      <w:bookmarkEnd w:id="314"/>
      <w:bookmarkEnd w:id="315"/>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r w:rsidRPr="00373027">
        <w:rPr>
          <w:b/>
          <w:lang w:eastAsia="de-DE"/>
        </w:rPr>
        <w:t>Profile Policy Management</w:t>
      </w:r>
      <w:bookmarkEnd w:id="670"/>
      <w:bookmarkEnd w:id="671"/>
    </w:p>
    <w:p w14:paraId="73883940" w14:textId="77777777" w:rsidR="003C1AC8" w:rsidRPr="00373027" w:rsidRDefault="003C1AC8" w:rsidP="003C1AC8">
      <w:pPr>
        <w:pStyle w:val="Heading3"/>
        <w:rPr>
          <w:iCs w:val="0"/>
        </w:rPr>
      </w:pPr>
      <w:bookmarkStart w:id="672" w:name="_Toc472934731"/>
      <w:bookmarkStart w:id="673" w:name="_Toc178140670"/>
      <w:r w:rsidRPr="00373027">
        <w:t>Introduction</w:t>
      </w:r>
      <w:bookmarkEnd w:id="672"/>
      <w:bookmarkEnd w:id="673"/>
    </w:p>
    <w:p w14:paraId="4C094226" w14:textId="77777777" w:rsidR="003C1AC8" w:rsidRPr="00BD7D71" w:rsidRDefault="003C1AC8" w:rsidP="00DB7BE7">
      <w:pPr>
        <w:spacing w:before="0" w:after="200" w:line="276" w:lineRule="auto"/>
        <w:rPr>
          <w:rFonts w:cs="Arial"/>
        </w:rPr>
      </w:pPr>
      <w:r w:rsidRPr="00BD7D71">
        <w:rPr>
          <w:rFonts w:cs="Arial"/>
        </w:rPr>
        <w:t xml:space="preserve">The Profile Policy Management function provides mechanisms by which Service Providers are able to </w:t>
      </w:r>
      <w:r>
        <w:rPr>
          <w:rFonts w:cs="Arial"/>
        </w:rPr>
        <w:t xml:space="preserve">reinforce </w:t>
      </w:r>
      <w:r w:rsidRPr="00BD7D71">
        <w:rPr>
          <w:rFonts w:cs="Arial"/>
        </w:rPr>
        <w:t xml:space="preserve">the conditions or policies </w:t>
      </w:r>
      <w:r>
        <w:rPr>
          <w:rFonts w:cs="Arial"/>
        </w:rPr>
        <w:t xml:space="preserve">(operational and business) </w:t>
      </w:r>
      <w:r w:rsidRPr="00BD7D71">
        <w:rPr>
          <w:rFonts w:cs="Arial"/>
        </w:rPr>
        <w:t xml:space="preserve">under which services are provided to the </w:t>
      </w:r>
      <w:r>
        <w:rPr>
          <w:rFonts w:cs="Arial"/>
        </w:rPr>
        <w:t>S</w:t>
      </w:r>
      <w:r w:rsidRPr="00BD7D71">
        <w:rPr>
          <w:rFonts w:cs="Arial"/>
        </w:rPr>
        <w:t>ubsc</w:t>
      </w:r>
      <w:r>
        <w:rPr>
          <w:rFonts w:cs="Arial"/>
        </w:rPr>
        <w:t>riber. In some instances this MAY</w:t>
      </w:r>
      <w:r w:rsidRPr="00BD7D71">
        <w:rPr>
          <w:rFonts w:cs="Arial"/>
        </w:rPr>
        <w:t xml:space="preserve"> also include </w:t>
      </w:r>
      <w:r>
        <w:rPr>
          <w:rFonts w:cs="Arial"/>
        </w:rPr>
        <w:t xml:space="preserve">the </w:t>
      </w:r>
      <w:r w:rsidRPr="00BD7D71">
        <w:rPr>
          <w:rFonts w:cs="Arial"/>
        </w:rPr>
        <w:t xml:space="preserve">enforcement of the policies set by the </w:t>
      </w:r>
      <w:r>
        <w:rPr>
          <w:rFonts w:cs="Arial"/>
        </w:rPr>
        <w:t>S</w:t>
      </w:r>
      <w:r w:rsidRPr="00BD7D71">
        <w:rPr>
          <w:rFonts w:cs="Arial"/>
        </w:rPr>
        <w:t>ubscriber</w:t>
      </w:r>
      <w:r>
        <w:rPr>
          <w:rFonts w:cs="Arial"/>
        </w:rPr>
        <w:t xml:space="preserve">. </w:t>
      </w:r>
      <w:r w:rsidRPr="00BD7D71">
        <w:rPr>
          <w:rFonts w:cs="Arial"/>
        </w:rPr>
        <w:t xml:space="preserve"> </w:t>
      </w:r>
    </w:p>
    <w:p w14:paraId="7A4EC7EB" w14:textId="77777777" w:rsidR="003C1AC8" w:rsidRDefault="003C1AC8" w:rsidP="00DB7BE7">
      <w:pPr>
        <w:spacing w:before="0" w:after="200" w:line="276" w:lineRule="auto"/>
        <w:rPr>
          <w:lang w:eastAsia="en-GB"/>
        </w:rPr>
      </w:pPr>
      <w:r>
        <w:rPr>
          <w:lang w:eastAsia="en-GB"/>
        </w:rPr>
        <w:t xml:space="preserve">Profile Policy Management MAY also be applied with other already existing policy enforcement technologies which are also subject to agreement by the Subscriber.   </w:t>
      </w:r>
    </w:p>
    <w:p w14:paraId="4C70E057" w14:textId="77777777" w:rsidR="003C1AC8" w:rsidRPr="00BD7D71" w:rsidRDefault="003C1AC8" w:rsidP="00DB7BE7">
      <w:pPr>
        <w:spacing w:before="0" w:after="200" w:line="276" w:lineRule="auto"/>
        <w:rPr>
          <w:rFonts w:cs="Arial"/>
        </w:rPr>
      </w:pPr>
      <w:r>
        <w:rPr>
          <w:rFonts w:cs="Arial"/>
        </w:rPr>
        <w:t xml:space="preserve">The realisation of the Profile Policy Management function is based on </w:t>
      </w:r>
      <w:r w:rsidRPr="00BD7D71">
        <w:rPr>
          <w:rFonts w:cs="Arial"/>
        </w:rPr>
        <w:t xml:space="preserve">two key </w:t>
      </w:r>
      <w:r>
        <w:rPr>
          <w:rFonts w:cs="Arial"/>
        </w:rPr>
        <w:t xml:space="preserve">elements. The first element is the Profile Policy </w:t>
      </w:r>
      <w:r w:rsidRPr="00BD7D71">
        <w:rPr>
          <w:rFonts w:cs="Arial"/>
        </w:rPr>
        <w:t xml:space="preserve">Enabler </w:t>
      </w:r>
      <w:r>
        <w:rPr>
          <w:rFonts w:cs="Arial"/>
        </w:rPr>
        <w:t xml:space="preserve">which is contained </w:t>
      </w:r>
      <w:r w:rsidRPr="00BD7D71">
        <w:rPr>
          <w:rFonts w:cs="Arial"/>
        </w:rPr>
        <w:t>within the eUICC</w:t>
      </w:r>
      <w:r>
        <w:rPr>
          <w:rFonts w:cs="Arial"/>
        </w:rPr>
        <w:t xml:space="preserve">. The second element is a set of defined Profile Policy Rules </w:t>
      </w:r>
      <w:r w:rsidRPr="00BD7D71">
        <w:rPr>
          <w:rFonts w:cs="Arial"/>
        </w:rPr>
        <w:t xml:space="preserve">which are </w:t>
      </w:r>
      <w:r>
        <w:rPr>
          <w:rFonts w:cs="Arial"/>
        </w:rPr>
        <w:t>required for the actual enforcement</w:t>
      </w:r>
      <w:r w:rsidRPr="00BD7D71">
        <w:rPr>
          <w:rFonts w:cs="Arial"/>
        </w:rPr>
        <w:t xml:space="preserve"> </w:t>
      </w:r>
      <w:r>
        <w:rPr>
          <w:rFonts w:cs="Arial"/>
        </w:rPr>
        <w:t>of</w:t>
      </w:r>
      <w:r w:rsidRPr="00BD7D71">
        <w:rPr>
          <w:rFonts w:cs="Arial"/>
        </w:rPr>
        <w:t xml:space="preserve"> specific policies</w:t>
      </w:r>
      <w:r>
        <w:rPr>
          <w:rFonts w:cs="Arial"/>
        </w:rPr>
        <w:t xml:space="preserve">. </w:t>
      </w:r>
    </w:p>
    <w:p w14:paraId="215B4851" w14:textId="77777777" w:rsidR="003C1AC8" w:rsidRPr="00373027" w:rsidRDefault="003C1AC8" w:rsidP="003C1AC8">
      <w:pPr>
        <w:pStyle w:val="Heading3"/>
      </w:pPr>
      <w:bookmarkStart w:id="674" w:name="_Toc472934732"/>
      <w:bookmarkStart w:id="675" w:name="_Toc178140671"/>
      <w:r w:rsidRPr="00373027">
        <w:t>Profile Policy Management Requirements</w:t>
      </w:r>
      <w:bookmarkEnd w:id="674"/>
      <w:bookmarkEnd w:id="675"/>
    </w:p>
    <w:tbl>
      <w:tblPr>
        <w:tblW w:w="8931"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88"/>
        <w:gridCol w:w="7343"/>
      </w:tblGrid>
      <w:tr w:rsidR="003C1AC8" w:rsidRPr="00865D5F" w14:paraId="0EFCFA03" w14:textId="77777777" w:rsidTr="00DB7BE7">
        <w:trPr>
          <w:cantSplit/>
          <w:tblHeader/>
        </w:trPr>
        <w:tc>
          <w:tcPr>
            <w:tcW w:w="1588" w:type="dxa"/>
            <w:shd w:val="clear" w:color="auto" w:fill="DE002B"/>
          </w:tcPr>
          <w:p w14:paraId="45F215AE" w14:textId="77777777" w:rsidR="003C1AC8" w:rsidRPr="00373027" w:rsidRDefault="003C1AC8" w:rsidP="008C6F4A">
            <w:pPr>
              <w:pStyle w:val="TableHeader"/>
              <w:rPr>
                <w:b w:val="0"/>
                <w:color w:val="FFFFFF" w:themeColor="background1"/>
              </w:rPr>
            </w:pPr>
            <w:r w:rsidRPr="00373027">
              <w:rPr>
                <w:color w:val="FFFFFF" w:themeColor="background1"/>
              </w:rPr>
              <w:t>Policy no.</w:t>
            </w:r>
          </w:p>
        </w:tc>
        <w:tc>
          <w:tcPr>
            <w:tcW w:w="7343" w:type="dxa"/>
            <w:shd w:val="clear" w:color="auto" w:fill="DE002B"/>
          </w:tcPr>
          <w:p w14:paraId="73368E46" w14:textId="77777777" w:rsidR="003C1AC8" w:rsidRPr="00373027" w:rsidRDefault="003C1AC8" w:rsidP="008C6F4A">
            <w:pPr>
              <w:pStyle w:val="TableHeader"/>
              <w:rPr>
                <w:b w:val="0"/>
                <w:color w:val="FFFFFF" w:themeColor="background1"/>
              </w:rPr>
            </w:pPr>
            <w:r w:rsidRPr="00373027">
              <w:rPr>
                <w:color w:val="FFFFFF" w:themeColor="background1"/>
              </w:rPr>
              <w:t>Description</w:t>
            </w:r>
          </w:p>
        </w:tc>
      </w:tr>
      <w:tr w:rsidR="003C1AC8" w:rsidRPr="00865D5F" w14:paraId="254E7250" w14:textId="77777777" w:rsidTr="00DB7BE7">
        <w:tc>
          <w:tcPr>
            <w:tcW w:w="1588" w:type="dxa"/>
          </w:tcPr>
          <w:p w14:paraId="1A0FEBD5" w14:textId="77777777" w:rsidR="003C1AC8" w:rsidRPr="00373027" w:rsidRDefault="003C1AC8" w:rsidP="00DB7BE7">
            <w:pPr>
              <w:spacing w:before="40" w:after="40" w:line="276" w:lineRule="auto"/>
              <w:rPr>
                <w:b/>
                <w:sz w:val="20"/>
              </w:rPr>
            </w:pPr>
            <w:r w:rsidRPr="00373027">
              <w:rPr>
                <w:b/>
                <w:sz w:val="20"/>
              </w:rPr>
              <w:t>POL1</w:t>
            </w:r>
          </w:p>
        </w:tc>
        <w:tc>
          <w:tcPr>
            <w:tcW w:w="7343" w:type="dxa"/>
          </w:tcPr>
          <w:p w14:paraId="6FD6FA55" w14:textId="77777777" w:rsidR="003C1AC8" w:rsidRPr="00373027" w:rsidRDefault="003C1AC8" w:rsidP="00DB7BE7">
            <w:pPr>
              <w:spacing w:before="40" w:after="40" w:line="276" w:lineRule="auto"/>
              <w:rPr>
                <w:color w:val="C0504D" w:themeColor="accent2"/>
                <w:sz w:val="20"/>
              </w:rPr>
            </w:pPr>
            <w:r w:rsidRPr="00373027">
              <w:rPr>
                <w:sz w:val="20"/>
              </w:rPr>
              <w:t>A Profile Policy Rule SHALL only be configured within a Profile.</w:t>
            </w:r>
            <w:r w:rsidRPr="00373027">
              <w:t xml:space="preserve"> </w:t>
            </w:r>
          </w:p>
        </w:tc>
      </w:tr>
      <w:tr w:rsidR="003C1AC8" w:rsidRPr="00865D5F" w14:paraId="569B8B0A" w14:textId="77777777" w:rsidTr="00DB7BE7">
        <w:tc>
          <w:tcPr>
            <w:tcW w:w="1588" w:type="dxa"/>
          </w:tcPr>
          <w:p w14:paraId="4D841C09" w14:textId="77777777" w:rsidR="003C1AC8" w:rsidRPr="00373027" w:rsidRDefault="003C1AC8" w:rsidP="00DB7BE7">
            <w:pPr>
              <w:spacing w:before="40" w:after="40" w:line="276" w:lineRule="auto"/>
              <w:rPr>
                <w:b/>
                <w:sz w:val="20"/>
              </w:rPr>
            </w:pPr>
            <w:r w:rsidRPr="00373027">
              <w:rPr>
                <w:b/>
                <w:sz w:val="20"/>
              </w:rPr>
              <w:t>POL2</w:t>
            </w:r>
          </w:p>
        </w:tc>
        <w:tc>
          <w:tcPr>
            <w:tcW w:w="7343" w:type="dxa"/>
          </w:tcPr>
          <w:p w14:paraId="60346F37" w14:textId="77777777" w:rsidR="003C1AC8" w:rsidRPr="00373027" w:rsidRDefault="003C1AC8" w:rsidP="00DB7BE7">
            <w:pPr>
              <w:spacing w:before="40" w:after="40" w:line="276" w:lineRule="auto"/>
              <w:rPr>
                <w:sz w:val="20"/>
              </w:rPr>
            </w:pPr>
            <w:r w:rsidRPr="00373027">
              <w:rPr>
                <w:sz w:val="20"/>
              </w:rPr>
              <w:t xml:space="preserve">Each Profile MAY have </w:t>
            </w:r>
            <w:r>
              <w:rPr>
                <w:sz w:val="20"/>
              </w:rPr>
              <w:t xml:space="preserve">Profile </w:t>
            </w:r>
            <w:r w:rsidRPr="00373027">
              <w:rPr>
                <w:sz w:val="20"/>
              </w:rPr>
              <w:t>Policy Rules associated to itself.</w:t>
            </w:r>
          </w:p>
        </w:tc>
      </w:tr>
      <w:tr w:rsidR="003C1AC8" w:rsidRPr="00865D5F" w14:paraId="5FEF18E4" w14:textId="77777777" w:rsidTr="00DB7BE7">
        <w:tc>
          <w:tcPr>
            <w:tcW w:w="1588" w:type="dxa"/>
          </w:tcPr>
          <w:p w14:paraId="2831D45A" w14:textId="77777777" w:rsidR="003C1AC8" w:rsidRPr="00373027" w:rsidRDefault="003C1AC8" w:rsidP="00DB7BE7">
            <w:pPr>
              <w:spacing w:before="40" w:after="40" w:line="276" w:lineRule="auto"/>
              <w:rPr>
                <w:b/>
                <w:sz w:val="20"/>
              </w:rPr>
            </w:pPr>
            <w:r w:rsidRPr="00373027">
              <w:rPr>
                <w:b/>
                <w:sz w:val="20"/>
              </w:rPr>
              <w:t>POL3</w:t>
            </w:r>
          </w:p>
        </w:tc>
        <w:tc>
          <w:tcPr>
            <w:tcW w:w="7343" w:type="dxa"/>
          </w:tcPr>
          <w:p w14:paraId="1AAC52BF" w14:textId="77777777" w:rsidR="003C1AC8" w:rsidRPr="00373027" w:rsidRDefault="003C1AC8" w:rsidP="00DB7BE7">
            <w:pPr>
              <w:spacing w:before="40" w:after="40" w:line="276" w:lineRule="auto"/>
              <w:rPr>
                <w:sz w:val="20"/>
              </w:rPr>
            </w:pPr>
            <w:r w:rsidRPr="00373027">
              <w:rPr>
                <w:sz w:val="20"/>
              </w:rPr>
              <w:t xml:space="preserve">A </w:t>
            </w:r>
            <w:r>
              <w:rPr>
                <w:sz w:val="20"/>
              </w:rPr>
              <w:t xml:space="preserve">Profile </w:t>
            </w:r>
            <w:r w:rsidRPr="00373027">
              <w:rPr>
                <w:sz w:val="20"/>
              </w:rPr>
              <w:t>Policy Rule SHALL only apply to the Profile that contains it.</w:t>
            </w:r>
          </w:p>
        </w:tc>
      </w:tr>
      <w:tr w:rsidR="003C1AC8" w:rsidRPr="00865D5F" w14:paraId="7BBFD92B" w14:textId="77777777" w:rsidTr="00DB7BE7">
        <w:tc>
          <w:tcPr>
            <w:tcW w:w="1588" w:type="dxa"/>
          </w:tcPr>
          <w:p w14:paraId="729AC2CF" w14:textId="77777777" w:rsidR="003C1AC8" w:rsidRPr="00373027" w:rsidRDefault="003C1AC8" w:rsidP="00DB7BE7">
            <w:pPr>
              <w:spacing w:before="40" w:after="40" w:line="276" w:lineRule="auto"/>
              <w:rPr>
                <w:b/>
                <w:sz w:val="20"/>
              </w:rPr>
            </w:pPr>
            <w:r w:rsidRPr="00373027">
              <w:rPr>
                <w:b/>
                <w:sz w:val="20"/>
              </w:rPr>
              <w:t>POL4</w:t>
            </w:r>
          </w:p>
        </w:tc>
        <w:tc>
          <w:tcPr>
            <w:tcW w:w="7343" w:type="dxa"/>
          </w:tcPr>
          <w:p w14:paraId="36307330" w14:textId="77777777" w:rsidR="003C1AC8" w:rsidRPr="00373027" w:rsidRDefault="003C1AC8" w:rsidP="00DB7BE7">
            <w:pPr>
              <w:spacing w:before="40" w:after="40" w:line="276" w:lineRule="auto"/>
              <w:rPr>
                <w:sz w:val="20"/>
              </w:rPr>
            </w:pPr>
            <w:r w:rsidRPr="00373027">
              <w:rPr>
                <w:sz w:val="20"/>
              </w:rPr>
              <w:t>Profile Policy Enforcement SHALL be consistent across implementations.</w:t>
            </w:r>
          </w:p>
        </w:tc>
      </w:tr>
      <w:tr w:rsidR="003C1AC8" w:rsidRPr="00865D5F" w14:paraId="712B6161" w14:textId="77777777" w:rsidTr="00DB7BE7">
        <w:tc>
          <w:tcPr>
            <w:tcW w:w="1588" w:type="dxa"/>
          </w:tcPr>
          <w:p w14:paraId="09FB3392" w14:textId="77777777" w:rsidR="003C1AC8" w:rsidRPr="00373027" w:rsidRDefault="003C1AC8" w:rsidP="00DB7BE7">
            <w:pPr>
              <w:spacing w:before="40" w:after="40" w:line="276" w:lineRule="auto"/>
              <w:rPr>
                <w:b/>
                <w:color w:val="C0504D" w:themeColor="accent2"/>
                <w:sz w:val="20"/>
              </w:rPr>
            </w:pPr>
            <w:r w:rsidRPr="00373027">
              <w:rPr>
                <w:b/>
                <w:sz w:val="20"/>
              </w:rPr>
              <w:t>POL5</w:t>
            </w:r>
          </w:p>
        </w:tc>
        <w:tc>
          <w:tcPr>
            <w:tcW w:w="7343" w:type="dxa"/>
          </w:tcPr>
          <w:p w14:paraId="04F61FB7" w14:textId="77777777" w:rsidR="003C1AC8" w:rsidRPr="00373027" w:rsidRDefault="003C1AC8" w:rsidP="00DB7BE7">
            <w:pPr>
              <w:spacing w:before="40" w:after="40" w:line="276" w:lineRule="auto"/>
              <w:rPr>
                <w:sz w:val="20"/>
              </w:rPr>
            </w:pPr>
            <w:r>
              <w:rPr>
                <w:sz w:val="20"/>
              </w:rPr>
              <w:t xml:space="preserve">Profile </w:t>
            </w:r>
            <w:r w:rsidRPr="00373027">
              <w:rPr>
                <w:sz w:val="20"/>
              </w:rPr>
              <w:t xml:space="preserve">Policy Enforcement SHALL be able to resolve any </w:t>
            </w:r>
            <w:r>
              <w:rPr>
                <w:sz w:val="20"/>
              </w:rPr>
              <w:t xml:space="preserve">Profile </w:t>
            </w:r>
            <w:r w:rsidRPr="00373027">
              <w:rPr>
                <w:sz w:val="20"/>
              </w:rPr>
              <w:t xml:space="preserve">Policy Rule conflict. </w:t>
            </w:r>
          </w:p>
        </w:tc>
      </w:tr>
      <w:tr w:rsidR="003C1AC8" w:rsidRPr="00865D5F" w14:paraId="3804DE00" w14:textId="77777777" w:rsidTr="00DB7BE7">
        <w:tc>
          <w:tcPr>
            <w:tcW w:w="1588" w:type="dxa"/>
          </w:tcPr>
          <w:p w14:paraId="2843C565" w14:textId="77777777" w:rsidR="003C1AC8" w:rsidRPr="00DB7BE7" w:rsidRDefault="003C1AC8" w:rsidP="00DB7BE7">
            <w:pPr>
              <w:spacing w:before="40" w:after="40" w:line="276" w:lineRule="auto"/>
              <w:rPr>
                <w:b/>
                <w:sz w:val="20"/>
              </w:rPr>
            </w:pPr>
            <w:r w:rsidRPr="00DB7BE7">
              <w:rPr>
                <w:b/>
                <w:sz w:val="20"/>
              </w:rPr>
              <w:t>POL6</w:t>
            </w:r>
          </w:p>
        </w:tc>
        <w:tc>
          <w:tcPr>
            <w:tcW w:w="7343" w:type="dxa"/>
          </w:tcPr>
          <w:p w14:paraId="4AF8709C" w14:textId="77777777" w:rsidR="003C1AC8" w:rsidRPr="00373027" w:rsidRDefault="003C1AC8" w:rsidP="00DB7BE7">
            <w:pPr>
              <w:spacing w:before="40" w:after="40" w:line="276" w:lineRule="auto"/>
              <w:rPr>
                <w:sz w:val="20"/>
              </w:rPr>
            </w:pPr>
            <w:r w:rsidRPr="00373027">
              <w:rPr>
                <w:sz w:val="20"/>
              </w:rPr>
              <w:t xml:space="preserve">The updating of a Profile’s Policy Rules SHALL be restricted to the Profile Owner. </w:t>
            </w:r>
          </w:p>
        </w:tc>
      </w:tr>
      <w:tr w:rsidR="003C1AC8" w:rsidRPr="00865D5F" w14:paraId="0CACD64D" w14:textId="77777777" w:rsidTr="00DB7BE7">
        <w:tc>
          <w:tcPr>
            <w:tcW w:w="1588" w:type="dxa"/>
          </w:tcPr>
          <w:p w14:paraId="2DC56ADC" w14:textId="77777777" w:rsidR="003C1AC8" w:rsidRPr="00DB7BE7" w:rsidRDefault="003C1AC8" w:rsidP="00DB7BE7">
            <w:pPr>
              <w:spacing w:before="40" w:after="40" w:line="276" w:lineRule="auto"/>
              <w:rPr>
                <w:b/>
                <w:sz w:val="20"/>
              </w:rPr>
            </w:pPr>
            <w:r w:rsidRPr="00DB7BE7">
              <w:rPr>
                <w:b/>
                <w:sz w:val="20"/>
              </w:rPr>
              <w:t>POL7</w:t>
            </w:r>
          </w:p>
        </w:tc>
        <w:tc>
          <w:tcPr>
            <w:tcW w:w="7343" w:type="dxa"/>
          </w:tcPr>
          <w:p w14:paraId="09A150FE" w14:textId="77777777" w:rsidR="003C1AC8" w:rsidRPr="00373027" w:rsidRDefault="003C1AC8" w:rsidP="00DB7BE7">
            <w:pPr>
              <w:spacing w:before="40" w:after="40" w:line="276" w:lineRule="auto"/>
              <w:rPr>
                <w:sz w:val="20"/>
              </w:rPr>
            </w:pPr>
            <w:r w:rsidRPr="00373027">
              <w:rPr>
                <w:sz w:val="20"/>
              </w:rPr>
              <w:t xml:space="preserve">The mechanism used for the update of a </w:t>
            </w:r>
            <w:r>
              <w:rPr>
                <w:sz w:val="20"/>
              </w:rPr>
              <w:t xml:space="preserve">Profile </w:t>
            </w:r>
            <w:r w:rsidRPr="00373027">
              <w:rPr>
                <w:sz w:val="20"/>
              </w:rPr>
              <w:t>Policy Rule SHALL be atomic.</w:t>
            </w:r>
          </w:p>
        </w:tc>
      </w:tr>
      <w:tr w:rsidR="003C1AC8" w:rsidRPr="00865D5F" w14:paraId="125E053F" w14:textId="77777777" w:rsidTr="00DB7BE7">
        <w:tc>
          <w:tcPr>
            <w:tcW w:w="1588" w:type="dxa"/>
          </w:tcPr>
          <w:p w14:paraId="5DA5FA06" w14:textId="77777777" w:rsidR="003C1AC8" w:rsidRPr="00DB7BE7" w:rsidRDefault="003C1AC8" w:rsidP="00DB7BE7">
            <w:pPr>
              <w:spacing w:before="40" w:after="40" w:line="276" w:lineRule="auto"/>
              <w:rPr>
                <w:b/>
                <w:sz w:val="20"/>
              </w:rPr>
            </w:pPr>
            <w:r w:rsidRPr="00DB7BE7">
              <w:rPr>
                <w:b/>
                <w:sz w:val="20"/>
              </w:rPr>
              <w:t>POL8</w:t>
            </w:r>
          </w:p>
        </w:tc>
        <w:tc>
          <w:tcPr>
            <w:tcW w:w="7343" w:type="dxa"/>
          </w:tcPr>
          <w:p w14:paraId="43759EE8" w14:textId="77777777" w:rsidR="003C1AC8" w:rsidRPr="00373027" w:rsidRDefault="003C1AC8" w:rsidP="00DB7BE7">
            <w:pPr>
              <w:spacing w:before="40" w:after="40" w:line="276" w:lineRule="auto"/>
            </w:pPr>
            <w:r w:rsidRPr="00373027">
              <w:rPr>
                <w:sz w:val="20"/>
              </w:rPr>
              <w:t xml:space="preserve">The set of Profile Policy Rules SHALL be extensible for future releases. </w:t>
            </w:r>
          </w:p>
        </w:tc>
      </w:tr>
      <w:tr w:rsidR="003C1AC8" w:rsidRPr="00865D5F" w:rsidDel="00F65B33" w14:paraId="30413B40" w14:textId="77777777" w:rsidTr="00DB7BE7">
        <w:tc>
          <w:tcPr>
            <w:tcW w:w="1588" w:type="dxa"/>
          </w:tcPr>
          <w:p w14:paraId="3BFC08FF" w14:textId="77777777" w:rsidR="003C1AC8" w:rsidRPr="00373027" w:rsidDel="00F65B33" w:rsidRDefault="003C1AC8" w:rsidP="00DB7BE7">
            <w:pPr>
              <w:spacing w:before="40" w:after="40" w:line="276" w:lineRule="auto"/>
              <w:rPr>
                <w:b/>
                <w:sz w:val="20"/>
              </w:rPr>
            </w:pPr>
            <w:r w:rsidRPr="00373027">
              <w:rPr>
                <w:b/>
                <w:sz w:val="20"/>
              </w:rPr>
              <w:t>POL9</w:t>
            </w:r>
          </w:p>
        </w:tc>
        <w:tc>
          <w:tcPr>
            <w:tcW w:w="7343" w:type="dxa"/>
          </w:tcPr>
          <w:p w14:paraId="4EF1E093" w14:textId="77777777" w:rsidR="003C1AC8" w:rsidRPr="00373027" w:rsidDel="00F65B33" w:rsidRDefault="003C1AC8" w:rsidP="00DB7BE7">
            <w:pPr>
              <w:spacing w:before="40" w:after="40" w:line="276" w:lineRule="auto"/>
              <w:rPr>
                <w:sz w:val="20"/>
              </w:rPr>
            </w:pPr>
            <w:r w:rsidRPr="00373027">
              <w:rPr>
                <w:sz w:val="20"/>
              </w:rPr>
              <w:t xml:space="preserve">There SHALL be a </w:t>
            </w:r>
            <w:r>
              <w:rPr>
                <w:sz w:val="20"/>
              </w:rPr>
              <w:t xml:space="preserve">Profile </w:t>
            </w:r>
            <w:r w:rsidRPr="00373027">
              <w:rPr>
                <w:sz w:val="20"/>
              </w:rPr>
              <w:t xml:space="preserve">Policy Rule scheme to allow extensibility of the Policy Rules, e.g. described like </w:t>
            </w:r>
            <w:r>
              <w:rPr>
                <w:sz w:val="20"/>
              </w:rPr>
              <w:t>‘</w:t>
            </w:r>
            <w:r w:rsidRPr="00373027">
              <w:rPr>
                <w:sz w:val="20"/>
              </w:rPr>
              <w:t>operational command, scope of application, qualification</w:t>
            </w:r>
            <w:r>
              <w:rPr>
                <w:sz w:val="20"/>
              </w:rPr>
              <w:t>’</w:t>
            </w:r>
          </w:p>
        </w:tc>
      </w:tr>
      <w:tr w:rsidR="003C1AC8" w:rsidRPr="00865D5F" w:rsidDel="00F65B33" w14:paraId="68ACE196" w14:textId="77777777" w:rsidTr="00DB7BE7">
        <w:tc>
          <w:tcPr>
            <w:tcW w:w="1588" w:type="dxa"/>
          </w:tcPr>
          <w:p w14:paraId="518AC38A" w14:textId="77777777" w:rsidR="003C1AC8" w:rsidRPr="00373027" w:rsidRDefault="003C1AC8" w:rsidP="00DB7BE7">
            <w:pPr>
              <w:spacing w:before="40" w:after="40" w:line="276" w:lineRule="auto"/>
              <w:rPr>
                <w:b/>
                <w:sz w:val="20"/>
              </w:rPr>
            </w:pPr>
            <w:r w:rsidRPr="00373027">
              <w:rPr>
                <w:b/>
                <w:sz w:val="20"/>
              </w:rPr>
              <w:t>POL10</w:t>
            </w:r>
          </w:p>
        </w:tc>
        <w:tc>
          <w:tcPr>
            <w:tcW w:w="7343" w:type="dxa"/>
          </w:tcPr>
          <w:p w14:paraId="537C754D" w14:textId="77777777" w:rsidR="003C1AC8" w:rsidRPr="00373027" w:rsidRDefault="003C1AC8" w:rsidP="00DB7BE7">
            <w:pPr>
              <w:spacing w:before="40" w:after="40" w:line="276" w:lineRule="auto"/>
              <w:rPr>
                <w:sz w:val="20"/>
              </w:rPr>
            </w:pPr>
            <w:r w:rsidRPr="00865D5F">
              <w:rPr>
                <w:sz w:val="20"/>
              </w:rPr>
              <w:t>A Profile Policy Rule SHALL be enforced whenever a Profile state change is attempted</w:t>
            </w:r>
            <w:r>
              <w:rPr>
                <w:sz w:val="20"/>
              </w:rPr>
              <w:t>.</w:t>
            </w:r>
          </w:p>
        </w:tc>
      </w:tr>
      <w:tr w:rsidR="003C1AC8" w:rsidRPr="00865D5F" w:rsidDel="00F65B33" w14:paraId="3DEEBAF2" w14:textId="77777777" w:rsidTr="00DB7BE7">
        <w:tc>
          <w:tcPr>
            <w:tcW w:w="1588" w:type="dxa"/>
          </w:tcPr>
          <w:p w14:paraId="4B5736CC" w14:textId="77777777" w:rsidR="003C1AC8" w:rsidRPr="00373027" w:rsidRDefault="003C1AC8" w:rsidP="00DB7BE7">
            <w:pPr>
              <w:spacing w:before="40" w:after="40" w:line="276" w:lineRule="auto"/>
              <w:rPr>
                <w:b/>
                <w:sz w:val="20"/>
              </w:rPr>
            </w:pPr>
            <w:r w:rsidRPr="00373027">
              <w:rPr>
                <w:b/>
                <w:sz w:val="20"/>
              </w:rPr>
              <w:t>POL1</w:t>
            </w:r>
            <w:r>
              <w:rPr>
                <w:b/>
                <w:sz w:val="20"/>
              </w:rPr>
              <w:t>1</w:t>
            </w:r>
          </w:p>
        </w:tc>
        <w:tc>
          <w:tcPr>
            <w:tcW w:w="7343" w:type="dxa"/>
          </w:tcPr>
          <w:p w14:paraId="6BDDFAE3" w14:textId="1FF3B973" w:rsidR="003C1AC8" w:rsidRPr="00373027" w:rsidRDefault="003C1AC8" w:rsidP="00DB7BE7">
            <w:pPr>
              <w:spacing w:before="40" w:after="40" w:line="276" w:lineRule="auto"/>
              <w:rPr>
                <w:sz w:val="20"/>
              </w:rPr>
            </w:pPr>
            <w:r w:rsidRPr="00865D5F">
              <w:rPr>
                <w:sz w:val="20"/>
              </w:rPr>
              <w:t>Downloading and installing a Profile with the</w:t>
            </w:r>
            <w:r>
              <w:rPr>
                <w:sz w:val="20"/>
              </w:rPr>
              <w:t xml:space="preserve"> </w:t>
            </w:r>
            <w:r w:rsidRPr="00865D5F">
              <w:rPr>
                <w:sz w:val="20"/>
              </w:rPr>
              <w:t xml:space="preserve">Profile Policy Rule </w:t>
            </w:r>
            <w:r>
              <w:rPr>
                <w:sz w:val="20"/>
              </w:rPr>
              <w:t>‘</w:t>
            </w:r>
            <w:r w:rsidRPr="00373027">
              <w:rPr>
                <w:sz w:val="20"/>
              </w:rPr>
              <w:t xml:space="preserve">Disabling of this Profile is not allowed’ </w:t>
            </w:r>
            <w:r>
              <w:rPr>
                <w:sz w:val="20"/>
              </w:rPr>
              <w:t>(</w:t>
            </w:r>
            <w:r>
              <w:rPr>
                <w:sz w:val="20"/>
              </w:rPr>
              <w:fldChar w:fldCharType="begin"/>
            </w:r>
            <w:r>
              <w:rPr>
                <w:sz w:val="20"/>
              </w:rPr>
              <w:instrText xml:space="preserve"> REF POLRULE1 \h  \* MERGEFORMAT </w:instrText>
            </w:r>
            <w:r>
              <w:rPr>
                <w:sz w:val="20"/>
              </w:rPr>
            </w:r>
            <w:r>
              <w:rPr>
                <w:sz w:val="20"/>
              </w:rPr>
              <w:fldChar w:fldCharType="separate"/>
            </w:r>
            <w:r w:rsidR="00E46B0B" w:rsidRPr="00E46B0B">
              <w:rPr>
                <w:sz w:val="20"/>
              </w:rPr>
              <w:t>POL RULE1</w:t>
            </w:r>
            <w:r>
              <w:rPr>
                <w:sz w:val="20"/>
              </w:rPr>
              <w:fldChar w:fldCharType="end"/>
            </w:r>
            <w:r>
              <w:rPr>
                <w:sz w:val="20"/>
              </w:rPr>
              <w:t>)</w:t>
            </w:r>
            <w:r w:rsidRPr="00865D5F">
              <w:rPr>
                <w:sz w:val="20"/>
              </w:rPr>
              <w:t xml:space="preserve"> SHALL only be possible if no other Operational Profile is currently installed. </w:t>
            </w:r>
          </w:p>
        </w:tc>
      </w:tr>
      <w:tr w:rsidR="003C1AC8" w:rsidRPr="00865D5F" w:rsidDel="00F65B33" w14:paraId="6A6566FA" w14:textId="77777777" w:rsidTr="00DB7BE7">
        <w:tc>
          <w:tcPr>
            <w:tcW w:w="1588" w:type="dxa"/>
          </w:tcPr>
          <w:p w14:paraId="0A869FB9" w14:textId="77777777" w:rsidR="003C1AC8" w:rsidRPr="00373027" w:rsidRDefault="003C1AC8" w:rsidP="00DB7BE7">
            <w:pPr>
              <w:spacing w:before="40" w:after="40" w:line="276" w:lineRule="auto"/>
              <w:rPr>
                <w:b/>
                <w:sz w:val="20"/>
              </w:rPr>
            </w:pPr>
            <w:r w:rsidRPr="00373027">
              <w:rPr>
                <w:b/>
                <w:sz w:val="20"/>
              </w:rPr>
              <w:t>POL1</w:t>
            </w:r>
            <w:r>
              <w:rPr>
                <w:b/>
                <w:sz w:val="20"/>
              </w:rPr>
              <w:t>2</w:t>
            </w:r>
          </w:p>
        </w:tc>
        <w:tc>
          <w:tcPr>
            <w:tcW w:w="7343" w:type="dxa"/>
          </w:tcPr>
          <w:p w14:paraId="69AA2C75" w14:textId="77777777" w:rsidR="003C1AC8" w:rsidRPr="00865D5F" w:rsidRDefault="003C1AC8" w:rsidP="00DB7BE7">
            <w:pPr>
              <w:spacing w:before="40" w:after="40" w:line="276" w:lineRule="auto"/>
              <w:rPr>
                <w:sz w:val="20"/>
              </w:rPr>
            </w:pPr>
            <w:r w:rsidRPr="00865D5F">
              <w:rPr>
                <w:sz w:val="20"/>
              </w:rPr>
              <w:t xml:space="preserve">The LPA and </w:t>
            </w:r>
            <w:r>
              <w:rPr>
                <w:sz w:val="20"/>
              </w:rPr>
              <w:t xml:space="preserve">the </w:t>
            </w:r>
            <w:r w:rsidRPr="00865D5F">
              <w:rPr>
                <w:sz w:val="20"/>
              </w:rPr>
              <w:t xml:space="preserve">eUICC SHALL prevent the downloading and installation of a Profile containing Profile Policy Rules that conflict with the </w:t>
            </w:r>
            <w:r>
              <w:rPr>
                <w:sz w:val="20"/>
              </w:rPr>
              <w:t xml:space="preserve">Profile </w:t>
            </w:r>
            <w:r w:rsidRPr="00865D5F">
              <w:rPr>
                <w:sz w:val="20"/>
              </w:rPr>
              <w:t>Policy Rules of the already installed Profiles.</w:t>
            </w:r>
          </w:p>
          <w:p w14:paraId="407883CF" w14:textId="60C39CF9" w:rsidR="003C1AC8" w:rsidRPr="00373027" w:rsidRDefault="0016146F" w:rsidP="00DB7BE7">
            <w:pPr>
              <w:spacing w:before="40" w:after="40" w:line="276" w:lineRule="auto"/>
              <w:rPr>
                <w:sz w:val="20"/>
              </w:rPr>
            </w:pPr>
            <w:r>
              <w:rPr>
                <w:sz w:val="20"/>
              </w:rPr>
              <w:t>NOTE</w:t>
            </w:r>
            <w:r w:rsidR="003C1AC8" w:rsidRPr="00865D5F">
              <w:rPr>
                <w:sz w:val="20"/>
              </w:rPr>
              <w:t xml:space="preserve">: </w:t>
            </w:r>
            <w:r w:rsidR="003C1AC8">
              <w:rPr>
                <w:sz w:val="20"/>
              </w:rPr>
              <w:t>T</w:t>
            </w:r>
            <w:r w:rsidR="003C1AC8" w:rsidRPr="00865D5F">
              <w:rPr>
                <w:sz w:val="20"/>
              </w:rPr>
              <w:t xml:space="preserve">he technical specification </w:t>
            </w:r>
            <w:r w:rsidR="003C1AC8">
              <w:rPr>
                <w:sz w:val="20"/>
              </w:rPr>
              <w:t>SHALL</w:t>
            </w:r>
            <w:r w:rsidR="003C1AC8" w:rsidRPr="00865D5F">
              <w:rPr>
                <w:sz w:val="20"/>
              </w:rPr>
              <w:t xml:space="preserve"> describe exhaustively each conflict that </w:t>
            </w:r>
            <w:r w:rsidR="003C1AC8">
              <w:rPr>
                <w:sz w:val="20"/>
              </w:rPr>
              <w:t>MAY</w:t>
            </w:r>
            <w:r w:rsidR="003C1AC8" w:rsidRPr="00865D5F">
              <w:rPr>
                <w:sz w:val="20"/>
              </w:rPr>
              <w:t xml:space="preserve"> occur.</w:t>
            </w:r>
          </w:p>
        </w:tc>
      </w:tr>
      <w:tr w:rsidR="003C1AC8" w:rsidRPr="00865D5F" w:rsidDel="00F65B33" w14:paraId="59B3610A" w14:textId="77777777" w:rsidTr="00DB7BE7">
        <w:tc>
          <w:tcPr>
            <w:tcW w:w="1588" w:type="dxa"/>
          </w:tcPr>
          <w:p w14:paraId="4F2C694C" w14:textId="77777777" w:rsidR="003C1AC8" w:rsidRPr="00373027" w:rsidRDefault="003C1AC8" w:rsidP="00DB7BE7">
            <w:pPr>
              <w:spacing w:before="40" w:after="40" w:line="276" w:lineRule="auto"/>
              <w:rPr>
                <w:b/>
                <w:sz w:val="20"/>
              </w:rPr>
            </w:pPr>
            <w:r>
              <w:rPr>
                <w:b/>
                <w:sz w:val="20"/>
              </w:rPr>
              <w:t>POL12a</w:t>
            </w:r>
          </w:p>
        </w:tc>
        <w:tc>
          <w:tcPr>
            <w:tcW w:w="7343" w:type="dxa"/>
          </w:tcPr>
          <w:p w14:paraId="75D078B3" w14:textId="77777777" w:rsidR="003C1AC8" w:rsidRPr="00865D5F" w:rsidRDefault="003C1AC8" w:rsidP="00DB7BE7">
            <w:pPr>
              <w:spacing w:before="40" w:after="40" w:line="276" w:lineRule="auto"/>
              <w:rPr>
                <w:sz w:val="20"/>
              </w:rPr>
            </w:pPr>
            <w:r>
              <w:rPr>
                <w:rFonts w:eastAsia="Times New Roman" w:cs="Arial"/>
                <w:color w:val="000000"/>
                <w:sz w:val="20"/>
                <w:lang w:eastAsia="en-GB" w:bidi="ar-SA"/>
              </w:rPr>
              <w:t>The LPA MAY cancel the Profile download procedure if it does not support the downloading of Profiles containing Profile Policy Rules to a removable eUICC regardless of its RAT.</w:t>
            </w:r>
          </w:p>
        </w:tc>
      </w:tr>
      <w:tr w:rsidR="003C1AC8" w:rsidRPr="00865D5F" w:rsidDel="00F65B33" w14:paraId="16AD7CE3" w14:textId="77777777" w:rsidTr="00DB7BE7">
        <w:tc>
          <w:tcPr>
            <w:tcW w:w="1588" w:type="dxa"/>
          </w:tcPr>
          <w:p w14:paraId="519E99C5" w14:textId="77777777" w:rsidR="003C1AC8" w:rsidRPr="00373027" w:rsidRDefault="003C1AC8" w:rsidP="00DB7BE7">
            <w:pPr>
              <w:spacing w:before="40" w:after="40" w:line="276" w:lineRule="auto"/>
              <w:rPr>
                <w:b/>
                <w:sz w:val="20"/>
              </w:rPr>
            </w:pPr>
            <w:r w:rsidRPr="00373027">
              <w:rPr>
                <w:b/>
                <w:sz w:val="20"/>
              </w:rPr>
              <w:t>POL1</w:t>
            </w:r>
            <w:r>
              <w:rPr>
                <w:b/>
                <w:sz w:val="20"/>
              </w:rPr>
              <w:t>3</w:t>
            </w:r>
          </w:p>
        </w:tc>
        <w:tc>
          <w:tcPr>
            <w:tcW w:w="7343" w:type="dxa"/>
          </w:tcPr>
          <w:p w14:paraId="4C7DEBF0" w14:textId="77777777" w:rsidR="003C1AC8" w:rsidRDefault="003C1AC8" w:rsidP="00DB7BE7">
            <w:pPr>
              <w:spacing w:before="40" w:after="40" w:line="276" w:lineRule="auto"/>
              <w:rPr>
                <w:sz w:val="20"/>
              </w:rPr>
            </w:pPr>
            <w:r w:rsidRPr="00865D5F">
              <w:rPr>
                <w:sz w:val="20"/>
              </w:rPr>
              <w:t xml:space="preserve">An Operator SHALL be able to deactivate the </w:t>
            </w:r>
            <w:r>
              <w:rPr>
                <w:sz w:val="20"/>
              </w:rPr>
              <w:t xml:space="preserve">Profile </w:t>
            </w:r>
            <w:r w:rsidRPr="00865D5F">
              <w:rPr>
                <w:sz w:val="20"/>
              </w:rPr>
              <w:t>Policy Rules of its Profile using the ES6 interface if the Profile is enabled.</w:t>
            </w:r>
          </w:p>
          <w:p w14:paraId="15D13A12" w14:textId="3B149158" w:rsidR="003C1AC8" w:rsidRPr="00373027" w:rsidRDefault="0016146F" w:rsidP="00DB7BE7">
            <w:pPr>
              <w:spacing w:before="40" w:after="40" w:line="276" w:lineRule="auto"/>
              <w:rPr>
                <w:sz w:val="20"/>
              </w:rPr>
            </w:pPr>
            <w:r>
              <w:rPr>
                <w:sz w:val="20"/>
              </w:rPr>
              <w:t>NOTE</w:t>
            </w:r>
            <w:r w:rsidR="003C1AC8">
              <w:rPr>
                <w:sz w:val="20"/>
              </w:rPr>
              <w:t>: The activation of Profile Policy Rules on the ES6 interface is a potential feature for a future release.</w:t>
            </w:r>
            <w:r w:rsidR="003C1AC8" w:rsidRPr="00865D5F">
              <w:rPr>
                <w:sz w:val="20"/>
              </w:rPr>
              <w:t xml:space="preserve">  </w:t>
            </w:r>
          </w:p>
        </w:tc>
      </w:tr>
      <w:tr w:rsidR="003C1AC8" w:rsidRPr="00865D5F" w:rsidDel="00F65B33" w14:paraId="009394F4" w14:textId="77777777" w:rsidTr="00DB7BE7">
        <w:tc>
          <w:tcPr>
            <w:tcW w:w="1588" w:type="dxa"/>
          </w:tcPr>
          <w:p w14:paraId="189CDAB9" w14:textId="77777777" w:rsidR="003C1AC8" w:rsidRPr="00373027" w:rsidRDefault="003C1AC8" w:rsidP="00DB7BE7">
            <w:pPr>
              <w:spacing w:before="40" w:after="40" w:line="276" w:lineRule="auto"/>
              <w:rPr>
                <w:b/>
                <w:sz w:val="20"/>
              </w:rPr>
            </w:pPr>
            <w:bookmarkStart w:id="676" w:name="POL16"/>
            <w:r w:rsidRPr="00373027">
              <w:rPr>
                <w:b/>
                <w:sz w:val="20"/>
              </w:rPr>
              <w:t>POL1</w:t>
            </w:r>
            <w:r>
              <w:rPr>
                <w:b/>
                <w:sz w:val="20"/>
              </w:rPr>
              <w:t>4</w:t>
            </w:r>
            <w:bookmarkEnd w:id="676"/>
          </w:p>
        </w:tc>
        <w:tc>
          <w:tcPr>
            <w:tcW w:w="7343" w:type="dxa"/>
          </w:tcPr>
          <w:p w14:paraId="547F9EE8" w14:textId="77777777" w:rsidR="003C1AC8" w:rsidRPr="00865D5F" w:rsidRDefault="003C1AC8" w:rsidP="00DB7BE7">
            <w:pPr>
              <w:spacing w:before="40" w:after="40" w:line="276" w:lineRule="auto"/>
              <w:rPr>
                <w:sz w:val="20"/>
              </w:rPr>
            </w:pPr>
            <w:r w:rsidRPr="00865D5F">
              <w:rPr>
                <w:sz w:val="20"/>
              </w:rPr>
              <w:t>Before a Profile is installed with Profile Policy Rules</w:t>
            </w:r>
            <w:r>
              <w:rPr>
                <w:sz w:val="20"/>
              </w:rPr>
              <w:t>,</w:t>
            </w:r>
            <w:r w:rsidRPr="00865D5F">
              <w:rPr>
                <w:sz w:val="20"/>
              </w:rPr>
              <w:t xml:space="preserve"> the End User </w:t>
            </w:r>
            <w:r w:rsidRPr="00BC17D5">
              <w:rPr>
                <w:sz w:val="20"/>
              </w:rPr>
              <w:t>SHALL</w:t>
            </w:r>
            <w:r w:rsidRPr="00865D5F">
              <w:rPr>
                <w:sz w:val="20"/>
              </w:rPr>
              <w:t xml:space="preserve"> be</w:t>
            </w:r>
            <w:r>
              <w:rPr>
                <w:sz w:val="20"/>
              </w:rPr>
              <w:t xml:space="preserve"> able to be</w:t>
            </w:r>
            <w:r w:rsidRPr="00865D5F">
              <w:rPr>
                <w:sz w:val="20"/>
              </w:rPr>
              <w:t xml:space="preserve"> notified about the </w:t>
            </w:r>
            <w:r>
              <w:rPr>
                <w:sz w:val="20"/>
              </w:rPr>
              <w:t xml:space="preserve">Profile </w:t>
            </w:r>
            <w:r w:rsidRPr="00865D5F">
              <w:rPr>
                <w:sz w:val="20"/>
              </w:rPr>
              <w:t xml:space="preserve">Policy </w:t>
            </w:r>
            <w:r>
              <w:rPr>
                <w:sz w:val="20"/>
              </w:rPr>
              <w:t xml:space="preserve">Rules and if notified, </w:t>
            </w:r>
            <w:r w:rsidRPr="00865D5F">
              <w:rPr>
                <w:sz w:val="20"/>
              </w:rPr>
              <w:t>the installation</w:t>
            </w:r>
            <w:r>
              <w:rPr>
                <w:sz w:val="20"/>
              </w:rPr>
              <w:t xml:space="preserve"> </w:t>
            </w:r>
            <w:r w:rsidRPr="00865D5F">
              <w:rPr>
                <w:sz w:val="20"/>
              </w:rPr>
              <w:t xml:space="preserve">SHALL thereafter be conditional on End User </w:t>
            </w:r>
            <w:r>
              <w:rPr>
                <w:sz w:val="20"/>
              </w:rPr>
              <w:t>Strong</w:t>
            </w:r>
            <w:r w:rsidRPr="00865D5F">
              <w:rPr>
                <w:sz w:val="20"/>
              </w:rPr>
              <w:t xml:space="preserve"> Confirmation. </w:t>
            </w:r>
          </w:p>
          <w:p w14:paraId="3F0010DC" w14:textId="77777777" w:rsidR="003C1AC8" w:rsidRPr="00373027" w:rsidRDefault="003C1AC8" w:rsidP="00DB7BE7">
            <w:pPr>
              <w:spacing w:before="40" w:after="40" w:line="276" w:lineRule="auto"/>
              <w:rPr>
                <w:sz w:val="20"/>
              </w:rPr>
            </w:pPr>
            <w:r w:rsidRPr="00865D5F">
              <w:rPr>
                <w:sz w:val="20"/>
              </w:rPr>
              <w:t xml:space="preserve">This prompting may not be needed if the installation </w:t>
            </w:r>
            <w:r>
              <w:rPr>
                <w:sz w:val="20"/>
              </w:rPr>
              <w:t>is directly allowed by the RAT.</w:t>
            </w:r>
          </w:p>
        </w:tc>
      </w:tr>
      <w:tr w:rsidR="003C1AC8" w:rsidRPr="00865D5F" w:rsidDel="00F65B33" w14:paraId="732F3532" w14:textId="77777777" w:rsidTr="00DB7BE7">
        <w:tc>
          <w:tcPr>
            <w:tcW w:w="1588" w:type="dxa"/>
          </w:tcPr>
          <w:p w14:paraId="38C5FDA1" w14:textId="77777777" w:rsidR="003C1AC8" w:rsidRPr="00373027" w:rsidRDefault="003C1AC8" w:rsidP="00DB7BE7">
            <w:pPr>
              <w:spacing w:before="40" w:after="40" w:line="276" w:lineRule="auto"/>
              <w:rPr>
                <w:b/>
                <w:sz w:val="20"/>
              </w:rPr>
            </w:pPr>
            <w:r>
              <w:rPr>
                <w:b/>
                <w:sz w:val="20"/>
              </w:rPr>
              <w:t>POL15</w:t>
            </w:r>
          </w:p>
        </w:tc>
        <w:tc>
          <w:tcPr>
            <w:tcW w:w="7343" w:type="dxa"/>
          </w:tcPr>
          <w:p w14:paraId="1E9FCAAE" w14:textId="77777777" w:rsidR="003C1AC8" w:rsidRDefault="003C1AC8" w:rsidP="00DB7BE7">
            <w:pPr>
              <w:pStyle w:val="TableText"/>
              <w:jc w:val="both"/>
            </w:pPr>
            <w:r>
              <w:rPr>
                <w:lang w:val="en-US"/>
              </w:rPr>
              <w:t>The request for End User consent for the installation of Profile Policy Rules and Profile download MAY be combined into a single prompt therefore requiring a single confirmation by the End User.</w:t>
            </w:r>
          </w:p>
        </w:tc>
      </w:tr>
      <w:tr w:rsidR="003C1AC8" w:rsidRPr="00865D5F" w:rsidDel="00F65B33" w14:paraId="5DBDB8D8" w14:textId="77777777" w:rsidTr="00DB7BE7">
        <w:tc>
          <w:tcPr>
            <w:tcW w:w="1588" w:type="dxa"/>
          </w:tcPr>
          <w:p w14:paraId="7518C402" w14:textId="77777777" w:rsidR="003C1AC8" w:rsidRPr="00373027" w:rsidRDefault="003C1AC8" w:rsidP="00DB7BE7">
            <w:pPr>
              <w:spacing w:before="40" w:after="40" w:line="276" w:lineRule="auto"/>
              <w:rPr>
                <w:b/>
                <w:sz w:val="20"/>
              </w:rPr>
            </w:pPr>
            <w:r w:rsidRPr="00373027">
              <w:rPr>
                <w:b/>
                <w:sz w:val="20"/>
              </w:rPr>
              <w:t>POL1</w:t>
            </w:r>
            <w:r>
              <w:rPr>
                <w:b/>
                <w:sz w:val="20"/>
              </w:rPr>
              <w:t>6</w:t>
            </w:r>
          </w:p>
        </w:tc>
        <w:tc>
          <w:tcPr>
            <w:tcW w:w="7343" w:type="dxa"/>
          </w:tcPr>
          <w:p w14:paraId="522482E0" w14:textId="77777777" w:rsidR="003C1AC8" w:rsidRPr="00373027" w:rsidRDefault="003C1AC8" w:rsidP="00DB7BE7">
            <w:pPr>
              <w:spacing w:before="40" w:after="40" w:line="276" w:lineRule="auto"/>
              <w:rPr>
                <w:sz w:val="20"/>
              </w:rPr>
            </w:pPr>
            <w:r w:rsidRPr="00865D5F">
              <w:rPr>
                <w:sz w:val="20"/>
              </w:rPr>
              <w:t>Profile Policy Rules SHALL be enforced by the Profile Policy Enabler in the eUICC.</w:t>
            </w:r>
          </w:p>
        </w:tc>
      </w:tr>
      <w:tr w:rsidR="003C1AC8" w:rsidRPr="00865D5F" w:rsidDel="00F65B33" w14:paraId="746382CC" w14:textId="77777777" w:rsidTr="00DB7BE7">
        <w:tc>
          <w:tcPr>
            <w:tcW w:w="1588" w:type="dxa"/>
          </w:tcPr>
          <w:p w14:paraId="52691EC5" w14:textId="77777777" w:rsidR="003C1AC8" w:rsidRPr="00373027" w:rsidRDefault="003C1AC8" w:rsidP="00DB7BE7">
            <w:pPr>
              <w:spacing w:before="40" w:after="40" w:line="276" w:lineRule="auto"/>
              <w:rPr>
                <w:b/>
                <w:sz w:val="20"/>
              </w:rPr>
            </w:pPr>
            <w:r w:rsidRPr="00373027">
              <w:rPr>
                <w:b/>
                <w:sz w:val="20"/>
              </w:rPr>
              <w:t>POL1</w:t>
            </w:r>
            <w:r>
              <w:rPr>
                <w:b/>
                <w:sz w:val="20"/>
              </w:rPr>
              <w:t>7</w:t>
            </w:r>
          </w:p>
        </w:tc>
        <w:tc>
          <w:tcPr>
            <w:tcW w:w="7343" w:type="dxa"/>
          </w:tcPr>
          <w:p w14:paraId="25CE3F6A" w14:textId="77777777" w:rsidR="003C1AC8" w:rsidRPr="00373027" w:rsidRDefault="003C1AC8" w:rsidP="00DB7BE7">
            <w:pPr>
              <w:spacing w:before="40" w:after="40" w:line="276" w:lineRule="auto"/>
              <w:rPr>
                <w:sz w:val="20"/>
              </w:rPr>
            </w:pPr>
            <w:r w:rsidRPr="00865D5F">
              <w:rPr>
                <w:sz w:val="20"/>
              </w:rPr>
              <w:t xml:space="preserve">The Profile Policy Enabler SHALL only support the </w:t>
            </w:r>
            <w:r>
              <w:rPr>
                <w:sz w:val="20"/>
              </w:rPr>
              <w:t xml:space="preserve">Profile </w:t>
            </w:r>
            <w:r w:rsidRPr="00865D5F">
              <w:rPr>
                <w:sz w:val="20"/>
              </w:rPr>
              <w:t xml:space="preserve">Policy Rules defined in this </w:t>
            </w:r>
            <w:r>
              <w:rPr>
                <w:sz w:val="20"/>
              </w:rPr>
              <w:t>specification</w:t>
            </w:r>
            <w:r w:rsidRPr="00865D5F">
              <w:rPr>
                <w:sz w:val="20"/>
              </w:rPr>
              <w:t xml:space="preserve">. </w:t>
            </w:r>
          </w:p>
        </w:tc>
      </w:tr>
      <w:tr w:rsidR="003C1AC8" w:rsidRPr="00865D5F" w:rsidDel="00F65B33" w14:paraId="0A6762F5" w14:textId="77777777" w:rsidTr="00DB7BE7">
        <w:tc>
          <w:tcPr>
            <w:tcW w:w="1588" w:type="dxa"/>
          </w:tcPr>
          <w:p w14:paraId="289DBC47" w14:textId="77777777" w:rsidR="003C1AC8" w:rsidRPr="00373027" w:rsidRDefault="003C1AC8" w:rsidP="00DB7BE7">
            <w:pPr>
              <w:spacing w:before="40" w:after="40" w:line="276" w:lineRule="auto"/>
              <w:rPr>
                <w:b/>
                <w:sz w:val="20"/>
              </w:rPr>
            </w:pPr>
            <w:r w:rsidRPr="00373027">
              <w:rPr>
                <w:b/>
                <w:sz w:val="20"/>
              </w:rPr>
              <w:t>POL1</w:t>
            </w:r>
            <w:r>
              <w:rPr>
                <w:b/>
                <w:sz w:val="20"/>
              </w:rPr>
              <w:t>8</w:t>
            </w:r>
          </w:p>
        </w:tc>
        <w:tc>
          <w:tcPr>
            <w:tcW w:w="7343" w:type="dxa"/>
          </w:tcPr>
          <w:p w14:paraId="464CC67C" w14:textId="77777777" w:rsidR="003C1AC8" w:rsidRPr="00373027" w:rsidRDefault="003C1AC8" w:rsidP="00DB7BE7">
            <w:pPr>
              <w:spacing w:before="40" w:after="40" w:line="276" w:lineRule="auto"/>
              <w:rPr>
                <w:sz w:val="20"/>
              </w:rPr>
            </w:pPr>
            <w:r w:rsidRPr="00865D5F">
              <w:rPr>
                <w:sz w:val="20"/>
              </w:rPr>
              <w:t xml:space="preserve">The Profile Policy Enabler SHALL be capable of supporting all the </w:t>
            </w:r>
            <w:r>
              <w:rPr>
                <w:sz w:val="20"/>
              </w:rPr>
              <w:t xml:space="preserve">Profile </w:t>
            </w:r>
            <w:r w:rsidRPr="00865D5F">
              <w:rPr>
                <w:sz w:val="20"/>
              </w:rPr>
              <w:t xml:space="preserve">Policy Rules as defined in this </w:t>
            </w:r>
            <w:r>
              <w:rPr>
                <w:sz w:val="20"/>
              </w:rPr>
              <w:t>specification</w:t>
            </w:r>
            <w:r w:rsidRPr="00865D5F">
              <w:rPr>
                <w:sz w:val="20"/>
              </w:rPr>
              <w:t xml:space="preserve">. </w:t>
            </w:r>
          </w:p>
        </w:tc>
      </w:tr>
      <w:tr w:rsidR="003C1AC8" w:rsidRPr="00865D5F" w:rsidDel="00F65B33" w14:paraId="23DA9DFD" w14:textId="77777777" w:rsidTr="00DB7BE7">
        <w:tc>
          <w:tcPr>
            <w:tcW w:w="1588" w:type="dxa"/>
          </w:tcPr>
          <w:p w14:paraId="3B4C17A9" w14:textId="77777777" w:rsidR="003C1AC8" w:rsidRPr="00373027" w:rsidRDefault="003C1AC8" w:rsidP="00DB7BE7">
            <w:pPr>
              <w:spacing w:before="40" w:after="40" w:line="276" w:lineRule="auto"/>
              <w:rPr>
                <w:b/>
                <w:sz w:val="20"/>
              </w:rPr>
            </w:pPr>
            <w:r w:rsidRPr="00373027">
              <w:rPr>
                <w:b/>
                <w:sz w:val="20"/>
              </w:rPr>
              <w:t>POL</w:t>
            </w:r>
            <w:r>
              <w:rPr>
                <w:b/>
                <w:sz w:val="20"/>
              </w:rPr>
              <w:t xml:space="preserve">19 </w:t>
            </w:r>
          </w:p>
        </w:tc>
        <w:tc>
          <w:tcPr>
            <w:tcW w:w="7343" w:type="dxa"/>
          </w:tcPr>
          <w:p w14:paraId="7134933F" w14:textId="2BFCA64F" w:rsidR="003C1AC8" w:rsidRDefault="003C1AC8" w:rsidP="00DB7BE7">
            <w:pPr>
              <w:spacing w:before="40" w:after="40" w:line="276" w:lineRule="auto"/>
              <w:rPr>
                <w:sz w:val="20"/>
              </w:rPr>
            </w:pPr>
            <w:r w:rsidRPr="00DA02CA">
              <w:rPr>
                <w:sz w:val="20"/>
              </w:rPr>
              <w:fldChar w:fldCharType="begin"/>
            </w:r>
            <w:r w:rsidRPr="007F5F03">
              <w:rPr>
                <w:sz w:val="20"/>
              </w:rPr>
              <w:instrText xml:space="preserve"> REF POLRULE3 \h </w:instrText>
            </w:r>
            <w:r w:rsidRPr="00373027">
              <w:rPr>
                <w:sz w:val="20"/>
              </w:rPr>
              <w:instrText xml:space="preserve"> \* MERGEFORMAT </w:instrText>
            </w:r>
            <w:r w:rsidRPr="00DA02CA">
              <w:rPr>
                <w:sz w:val="20"/>
              </w:rPr>
            </w:r>
            <w:r w:rsidRPr="00DA02CA">
              <w:rPr>
                <w:sz w:val="20"/>
              </w:rPr>
              <w:fldChar w:fldCharType="separate"/>
            </w:r>
            <w:r w:rsidR="00E46B0B" w:rsidRPr="00E46B0B">
              <w:rPr>
                <w:sz w:val="20"/>
              </w:rPr>
              <w:t>POL RULE3</w:t>
            </w:r>
            <w:r w:rsidRPr="00DA02CA">
              <w:rPr>
                <w:sz w:val="20"/>
              </w:rPr>
              <w:fldChar w:fldCharType="end"/>
            </w:r>
            <w:r w:rsidRPr="007F5F03">
              <w:rPr>
                <w:sz w:val="20"/>
              </w:rPr>
              <w:t xml:space="preserve"> </w:t>
            </w:r>
            <w:r w:rsidRPr="00373027">
              <w:rPr>
                <w:sz w:val="20"/>
              </w:rPr>
              <w:t>SHALL be enforceable in all cases with the exception of the enabling of a Provisioning Profile.</w:t>
            </w:r>
          </w:p>
          <w:p w14:paraId="0901C476" w14:textId="3EA6E170" w:rsidR="003C1AC8" w:rsidRPr="00373027" w:rsidRDefault="0016146F" w:rsidP="00DB7BE7">
            <w:pPr>
              <w:spacing w:before="40" w:after="40" w:line="276" w:lineRule="auto"/>
              <w:rPr>
                <w:sz w:val="20"/>
              </w:rPr>
            </w:pPr>
            <w:r>
              <w:rPr>
                <w:sz w:val="20"/>
              </w:rPr>
              <w:t>NOTE</w:t>
            </w:r>
            <w:r w:rsidR="003C1AC8">
              <w:rPr>
                <w:sz w:val="20"/>
              </w:rPr>
              <w:t xml:space="preserve">: </w:t>
            </w:r>
            <w:r w:rsidR="003C1AC8" w:rsidRPr="007911F6">
              <w:rPr>
                <w:sz w:val="20"/>
              </w:rPr>
              <w:fldChar w:fldCharType="begin"/>
            </w:r>
            <w:r w:rsidR="003C1AC8" w:rsidRPr="006467C0">
              <w:rPr>
                <w:sz w:val="20"/>
              </w:rPr>
              <w:instrText xml:space="preserve"> REF POLRULE3 \h </w:instrText>
            </w:r>
            <w:r w:rsidR="003C1AC8" w:rsidRPr="00BC17D5">
              <w:rPr>
                <w:sz w:val="20"/>
              </w:rPr>
              <w:instrText xml:space="preserve"> \* MERGEFORMAT </w:instrText>
            </w:r>
            <w:r w:rsidR="003C1AC8" w:rsidRPr="007911F6">
              <w:rPr>
                <w:sz w:val="20"/>
              </w:rPr>
            </w:r>
            <w:r w:rsidR="003C1AC8" w:rsidRPr="007911F6">
              <w:rPr>
                <w:sz w:val="20"/>
              </w:rPr>
              <w:fldChar w:fldCharType="separate"/>
            </w:r>
            <w:r w:rsidR="00E46B0B" w:rsidRPr="00E46B0B">
              <w:rPr>
                <w:sz w:val="20"/>
              </w:rPr>
              <w:t>POL RULE3</w:t>
            </w:r>
            <w:r w:rsidR="003C1AC8" w:rsidRPr="007911F6">
              <w:rPr>
                <w:sz w:val="20"/>
              </w:rPr>
              <w:fldChar w:fldCharType="end"/>
            </w:r>
            <w:r w:rsidR="003C1AC8">
              <w:rPr>
                <w:sz w:val="20"/>
              </w:rPr>
              <w:t xml:space="preserve"> is defined for use in specific use cases that have not yet been fully defined and is not applicable for this version of the specification.</w:t>
            </w:r>
          </w:p>
        </w:tc>
      </w:tr>
      <w:tr w:rsidR="00662EF5" w:rsidRPr="00865D5F" w:rsidDel="00F65B33" w14:paraId="37A4B285" w14:textId="77777777" w:rsidTr="00DB7BE7">
        <w:tc>
          <w:tcPr>
            <w:tcW w:w="1588" w:type="dxa"/>
            <w:tcBorders>
              <w:bottom w:val="single" w:sz="4" w:space="0" w:color="auto"/>
            </w:tcBorders>
          </w:tcPr>
          <w:p w14:paraId="3ECA257A" w14:textId="1A512F36" w:rsidR="00662EF5" w:rsidRPr="00373027" w:rsidRDefault="00662EF5" w:rsidP="00DB7BE7">
            <w:pPr>
              <w:spacing w:before="40" w:after="40" w:line="276" w:lineRule="auto"/>
              <w:rPr>
                <w:b/>
                <w:sz w:val="20"/>
              </w:rPr>
            </w:pPr>
            <w:r w:rsidRPr="00373027">
              <w:rPr>
                <w:b/>
                <w:sz w:val="20"/>
              </w:rPr>
              <w:t>POL2</w:t>
            </w:r>
            <w:r>
              <w:rPr>
                <w:b/>
                <w:sz w:val="20"/>
              </w:rPr>
              <w:t>0</w:t>
            </w:r>
          </w:p>
        </w:tc>
        <w:tc>
          <w:tcPr>
            <w:tcW w:w="7343" w:type="dxa"/>
            <w:tcBorders>
              <w:bottom w:val="single" w:sz="4" w:space="0" w:color="auto"/>
            </w:tcBorders>
          </w:tcPr>
          <w:p w14:paraId="6C0C8705" w14:textId="378CE7AF" w:rsidR="00662EF5" w:rsidRPr="00DA02CA" w:rsidRDefault="00662EF5" w:rsidP="00DB7BE7">
            <w:pPr>
              <w:spacing w:before="40" w:after="40" w:line="276" w:lineRule="auto"/>
              <w:rPr>
                <w:sz w:val="20"/>
              </w:rPr>
            </w:pPr>
            <w:r w:rsidRPr="00373027">
              <w:rPr>
                <w:sz w:val="20"/>
              </w:rPr>
              <w:t>Allowing the installation of a Profile with Profile Policy Rules SHALL be subject to compliance with local regulatory requirements.</w:t>
            </w:r>
          </w:p>
        </w:tc>
      </w:tr>
      <w:tr w:rsidR="00533534" w:rsidRPr="00865D5F" w:rsidDel="00F65B33" w14:paraId="2F5090F9" w14:textId="77777777" w:rsidTr="00DB7BE7">
        <w:tc>
          <w:tcPr>
            <w:tcW w:w="1588" w:type="dxa"/>
            <w:tcBorders>
              <w:top w:val="single" w:sz="4" w:space="0" w:color="auto"/>
              <w:left w:val="single" w:sz="4" w:space="0" w:color="auto"/>
              <w:bottom w:val="single" w:sz="4" w:space="0" w:color="auto"/>
              <w:right w:val="single" w:sz="4" w:space="0" w:color="auto"/>
            </w:tcBorders>
          </w:tcPr>
          <w:p w14:paraId="7FFE1904" w14:textId="6E99BCE2" w:rsidR="00533534" w:rsidRPr="00373027" w:rsidRDefault="00533534" w:rsidP="00533534">
            <w:pPr>
              <w:spacing w:before="40" w:after="40" w:line="276" w:lineRule="auto"/>
              <w:jc w:val="left"/>
              <w:rPr>
                <w:b/>
                <w:sz w:val="20"/>
              </w:rPr>
            </w:pPr>
            <w:r>
              <w:rPr>
                <w:b/>
                <w:sz w:val="20"/>
              </w:rPr>
              <w:t>POL21</w:t>
            </w:r>
          </w:p>
        </w:tc>
        <w:tc>
          <w:tcPr>
            <w:tcW w:w="7343" w:type="dxa"/>
            <w:tcBorders>
              <w:top w:val="single" w:sz="4" w:space="0" w:color="auto"/>
              <w:left w:val="single" w:sz="4" w:space="0" w:color="auto"/>
              <w:bottom w:val="single" w:sz="4" w:space="0" w:color="auto"/>
              <w:right w:val="single" w:sz="4" w:space="0" w:color="auto"/>
            </w:tcBorders>
          </w:tcPr>
          <w:p w14:paraId="1AF01F38" w14:textId="77777777" w:rsidR="00533534" w:rsidRDefault="00533534" w:rsidP="00533534">
            <w:pPr>
              <w:spacing w:before="40" w:after="40" w:line="276" w:lineRule="auto"/>
              <w:jc w:val="left"/>
              <w:rPr>
                <w:sz w:val="20"/>
              </w:rPr>
            </w:pPr>
            <w:r>
              <w:rPr>
                <w:sz w:val="20"/>
              </w:rPr>
              <w:t>Profile Policy Rules MAY be configured for Profiles only if the Profile Owner can be identified in the Metadata.</w:t>
            </w:r>
          </w:p>
          <w:p w14:paraId="52129E52" w14:textId="479BD49C" w:rsidR="00533534" w:rsidRPr="00373027" w:rsidRDefault="00533534" w:rsidP="00533534">
            <w:pPr>
              <w:spacing w:before="40" w:after="40" w:line="276" w:lineRule="auto"/>
              <w:jc w:val="left"/>
              <w:rPr>
                <w:sz w:val="20"/>
              </w:rPr>
            </w:pPr>
            <w:r>
              <w:rPr>
                <w:sz w:val="20"/>
              </w:rPr>
              <w:t>N</w:t>
            </w:r>
            <w:r w:rsidR="0016146F">
              <w:rPr>
                <w:sz w:val="20"/>
              </w:rPr>
              <w:t>OTE</w:t>
            </w:r>
            <w:r>
              <w:rPr>
                <w:sz w:val="20"/>
              </w:rPr>
              <w:t>: POLPPE requirements depend on the identification of the Profile Owner.</w:t>
            </w:r>
          </w:p>
        </w:tc>
      </w:tr>
    </w:tbl>
    <w:p w14:paraId="335C442E" w14:textId="77777777" w:rsidR="003C1AC8" w:rsidRPr="00373027" w:rsidRDefault="003C1AC8" w:rsidP="003C1AC8">
      <w:pPr>
        <w:pStyle w:val="TableCaption"/>
      </w:pPr>
      <w:r w:rsidRPr="00373027">
        <w:t xml:space="preserve">: Profile Policy </w:t>
      </w:r>
      <w:r>
        <w:t>Management Requirements</w:t>
      </w:r>
    </w:p>
    <w:p w14:paraId="75B06CED" w14:textId="77777777" w:rsidR="003C1AC8" w:rsidRPr="00241A2E" w:rsidRDefault="003C1AC8" w:rsidP="003C1AC8">
      <w:pPr>
        <w:pStyle w:val="Heading3"/>
      </w:pPr>
      <w:bookmarkStart w:id="677" w:name="_Toc472934733"/>
      <w:bookmarkStart w:id="678" w:name="_Toc178140672"/>
      <w:r w:rsidRPr="00373027">
        <w:t>Policy Rules</w:t>
      </w:r>
      <w:bookmarkEnd w:id="677"/>
      <w:bookmarkEnd w:id="678"/>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371"/>
      </w:tblGrid>
      <w:tr w:rsidR="003C1AC8" w:rsidRPr="007F5F03" w14:paraId="0AFC0105" w14:textId="77777777" w:rsidTr="00DB7BE7">
        <w:trPr>
          <w:cantSplit/>
          <w:tblHeader/>
        </w:trPr>
        <w:tc>
          <w:tcPr>
            <w:tcW w:w="1696" w:type="dxa"/>
            <w:shd w:val="clear" w:color="auto" w:fill="DE002B"/>
            <w:vAlign w:val="center"/>
          </w:tcPr>
          <w:p w14:paraId="0C4FC699" w14:textId="77777777" w:rsidR="003C1AC8" w:rsidRPr="0015402A" w:rsidRDefault="003C1AC8" w:rsidP="008C6F4A">
            <w:pPr>
              <w:pStyle w:val="TableHeader"/>
              <w:rPr>
                <w:b w:val="0"/>
                <w:color w:val="FFFFFF" w:themeColor="background1"/>
              </w:rPr>
            </w:pPr>
            <w:r w:rsidRPr="0015402A">
              <w:rPr>
                <w:color w:val="FFFFFF" w:themeColor="background1"/>
              </w:rPr>
              <w:t>Policy no.</w:t>
            </w:r>
          </w:p>
        </w:tc>
        <w:tc>
          <w:tcPr>
            <w:tcW w:w="7371" w:type="dxa"/>
            <w:shd w:val="clear" w:color="auto" w:fill="DE002B"/>
            <w:vAlign w:val="center"/>
          </w:tcPr>
          <w:p w14:paraId="6B8290DB" w14:textId="77777777" w:rsidR="003C1AC8" w:rsidRPr="0015402A" w:rsidRDefault="003C1AC8" w:rsidP="008C6F4A">
            <w:pPr>
              <w:pStyle w:val="TableHeader"/>
              <w:rPr>
                <w:b w:val="0"/>
                <w:color w:val="FFFFFF" w:themeColor="background1"/>
              </w:rPr>
            </w:pPr>
            <w:r w:rsidRPr="0015402A">
              <w:rPr>
                <w:color w:val="FFFFFF" w:themeColor="background1"/>
              </w:rPr>
              <w:t>Description</w:t>
            </w:r>
          </w:p>
        </w:tc>
      </w:tr>
      <w:tr w:rsidR="003C1AC8" w:rsidRPr="007F5F03" w:rsidDel="00852BFE" w14:paraId="3A7B2795" w14:textId="77777777" w:rsidTr="00DB7BE7">
        <w:tc>
          <w:tcPr>
            <w:tcW w:w="1696" w:type="dxa"/>
          </w:tcPr>
          <w:p w14:paraId="00BFE02E" w14:textId="77777777" w:rsidR="003C1AC8" w:rsidRPr="00373027" w:rsidRDefault="003C1AC8" w:rsidP="00DB7BE7">
            <w:pPr>
              <w:spacing w:before="40" w:after="40" w:line="276" w:lineRule="auto"/>
              <w:rPr>
                <w:b/>
                <w:sz w:val="20"/>
              </w:rPr>
            </w:pPr>
            <w:bookmarkStart w:id="679" w:name="POLRULE1"/>
            <w:r w:rsidRPr="00373027">
              <w:rPr>
                <w:b/>
                <w:sz w:val="20"/>
              </w:rPr>
              <w:t>POL RULE1</w:t>
            </w:r>
            <w:bookmarkEnd w:id="679"/>
          </w:p>
        </w:tc>
        <w:tc>
          <w:tcPr>
            <w:tcW w:w="7371" w:type="dxa"/>
          </w:tcPr>
          <w:p w14:paraId="5C080380" w14:textId="77777777" w:rsidR="003C1AC8" w:rsidRPr="00373027" w:rsidRDefault="003C1AC8" w:rsidP="00DB7BE7">
            <w:pPr>
              <w:spacing w:before="40" w:after="40" w:line="276" w:lineRule="auto"/>
              <w:rPr>
                <w:sz w:val="20"/>
              </w:rPr>
            </w:pPr>
            <w:r w:rsidRPr="00373027">
              <w:rPr>
                <w:sz w:val="20"/>
              </w:rPr>
              <w:t xml:space="preserve">The </w:t>
            </w:r>
            <w:r>
              <w:rPr>
                <w:sz w:val="20"/>
              </w:rPr>
              <w:t xml:space="preserve">Profile </w:t>
            </w:r>
            <w:r w:rsidRPr="00373027">
              <w:rPr>
                <w:sz w:val="20"/>
              </w:rPr>
              <w:t>Policy Rule ‘Disabling of this Profile is not allowed’ SHALL be supported.</w:t>
            </w:r>
          </w:p>
        </w:tc>
      </w:tr>
      <w:tr w:rsidR="003C1AC8" w:rsidRPr="007F5F03" w:rsidDel="00852BFE" w14:paraId="66A58FE0" w14:textId="77777777" w:rsidTr="00DB7BE7">
        <w:tc>
          <w:tcPr>
            <w:tcW w:w="1696" w:type="dxa"/>
          </w:tcPr>
          <w:p w14:paraId="21AA5B85" w14:textId="77777777" w:rsidR="003C1AC8" w:rsidRPr="00373027" w:rsidRDefault="003C1AC8" w:rsidP="00DB7BE7">
            <w:pPr>
              <w:spacing w:before="40" w:after="40" w:line="276" w:lineRule="auto"/>
              <w:rPr>
                <w:b/>
                <w:sz w:val="20"/>
              </w:rPr>
            </w:pPr>
            <w:bookmarkStart w:id="680" w:name="POLRULE2"/>
            <w:r w:rsidRPr="00373027">
              <w:rPr>
                <w:b/>
                <w:sz w:val="20"/>
              </w:rPr>
              <w:t>POL RULE2</w:t>
            </w:r>
            <w:bookmarkEnd w:id="680"/>
          </w:p>
        </w:tc>
        <w:tc>
          <w:tcPr>
            <w:tcW w:w="7371" w:type="dxa"/>
          </w:tcPr>
          <w:p w14:paraId="1F85AF5F" w14:textId="77777777" w:rsidR="003C1AC8" w:rsidRPr="00373027" w:rsidRDefault="003C1AC8" w:rsidP="00DB7BE7">
            <w:pPr>
              <w:spacing w:before="40" w:after="40" w:line="276" w:lineRule="auto"/>
              <w:rPr>
                <w:sz w:val="20"/>
              </w:rPr>
            </w:pPr>
            <w:r w:rsidRPr="00373027">
              <w:rPr>
                <w:sz w:val="20"/>
              </w:rPr>
              <w:t xml:space="preserve">The </w:t>
            </w:r>
            <w:r>
              <w:rPr>
                <w:sz w:val="20"/>
              </w:rPr>
              <w:t xml:space="preserve">Profile </w:t>
            </w:r>
            <w:r w:rsidRPr="00373027">
              <w:rPr>
                <w:sz w:val="20"/>
              </w:rPr>
              <w:t>Policy Rule ‘Deletion of this Profile is not allowed’ SHALL be supported.</w:t>
            </w:r>
          </w:p>
        </w:tc>
      </w:tr>
      <w:tr w:rsidR="003C1AC8" w:rsidRPr="007F5F03" w:rsidDel="00852BFE" w14:paraId="0F5B9D97" w14:textId="77777777" w:rsidTr="00DB7BE7">
        <w:tc>
          <w:tcPr>
            <w:tcW w:w="1696" w:type="dxa"/>
          </w:tcPr>
          <w:p w14:paraId="788D5F56" w14:textId="77777777" w:rsidR="003C1AC8" w:rsidRPr="00373027" w:rsidRDefault="003C1AC8" w:rsidP="00DB7BE7">
            <w:pPr>
              <w:spacing w:before="40" w:after="40" w:line="276" w:lineRule="auto"/>
              <w:rPr>
                <w:b/>
                <w:sz w:val="20"/>
              </w:rPr>
            </w:pPr>
            <w:bookmarkStart w:id="681" w:name="POLRULE3"/>
            <w:r w:rsidRPr="00373027">
              <w:rPr>
                <w:b/>
                <w:sz w:val="20"/>
              </w:rPr>
              <w:t>POL RULE3</w:t>
            </w:r>
            <w:bookmarkEnd w:id="681"/>
          </w:p>
        </w:tc>
        <w:tc>
          <w:tcPr>
            <w:tcW w:w="7371" w:type="dxa"/>
          </w:tcPr>
          <w:p w14:paraId="628F53B6" w14:textId="77777777" w:rsidR="003C1AC8" w:rsidRDefault="003C1AC8" w:rsidP="00DB7BE7">
            <w:pPr>
              <w:spacing w:before="40" w:after="40" w:line="276" w:lineRule="auto"/>
              <w:rPr>
                <w:sz w:val="20"/>
              </w:rPr>
            </w:pPr>
            <w:r w:rsidRPr="00373027">
              <w:rPr>
                <w:sz w:val="20"/>
              </w:rPr>
              <w:t xml:space="preserve">The </w:t>
            </w:r>
            <w:r>
              <w:rPr>
                <w:sz w:val="20"/>
              </w:rPr>
              <w:t xml:space="preserve">Profile </w:t>
            </w:r>
            <w:r w:rsidRPr="00373027">
              <w:rPr>
                <w:sz w:val="20"/>
              </w:rPr>
              <w:t>Policy Rule ‘Deletion of this Profile is required upon its successful disabling’ SHALL be supported.</w:t>
            </w:r>
          </w:p>
          <w:p w14:paraId="2F8B557E" w14:textId="57B3D2E0" w:rsidR="003C1AC8" w:rsidRPr="00373027" w:rsidRDefault="0016146F" w:rsidP="00DB7BE7">
            <w:pPr>
              <w:spacing w:before="40" w:after="40" w:line="276" w:lineRule="auto"/>
              <w:rPr>
                <w:sz w:val="20"/>
              </w:rPr>
            </w:pPr>
            <w:r>
              <w:rPr>
                <w:sz w:val="20"/>
              </w:rPr>
              <w:t>NOTE</w:t>
            </w:r>
            <w:r w:rsidR="003C1AC8" w:rsidRPr="00BC17D5">
              <w:rPr>
                <w:sz w:val="20"/>
              </w:rPr>
              <w:t xml:space="preserve">: </w:t>
            </w:r>
            <w:r w:rsidR="003C1AC8" w:rsidRPr="007911F6">
              <w:rPr>
                <w:sz w:val="20"/>
              </w:rPr>
              <w:fldChar w:fldCharType="begin"/>
            </w:r>
            <w:r w:rsidR="003C1AC8" w:rsidRPr="006467C0">
              <w:rPr>
                <w:sz w:val="20"/>
              </w:rPr>
              <w:instrText xml:space="preserve"> REF POLRULE3 \h </w:instrText>
            </w:r>
            <w:r w:rsidR="003C1AC8" w:rsidRPr="00BC17D5">
              <w:rPr>
                <w:sz w:val="20"/>
              </w:rPr>
              <w:instrText xml:space="preserve"> \* MERGEFORMAT </w:instrText>
            </w:r>
            <w:r w:rsidR="003C1AC8" w:rsidRPr="007911F6">
              <w:rPr>
                <w:sz w:val="20"/>
              </w:rPr>
            </w:r>
            <w:r w:rsidR="003C1AC8" w:rsidRPr="007911F6">
              <w:rPr>
                <w:sz w:val="20"/>
              </w:rPr>
              <w:fldChar w:fldCharType="separate"/>
            </w:r>
            <w:r w:rsidR="00E46B0B" w:rsidRPr="00E46B0B">
              <w:rPr>
                <w:sz w:val="20"/>
              </w:rPr>
              <w:t>POL RULE3</w:t>
            </w:r>
            <w:r w:rsidR="003C1AC8" w:rsidRPr="007911F6">
              <w:rPr>
                <w:sz w:val="20"/>
              </w:rPr>
              <w:fldChar w:fldCharType="end"/>
            </w:r>
            <w:r w:rsidR="003C1AC8" w:rsidRPr="00BC17D5">
              <w:rPr>
                <w:sz w:val="20"/>
              </w:rPr>
              <w:t xml:space="preserve"> is defined for use in specific use cases that have not yet been fully defined and is not applicable for this version of the specification.</w:t>
            </w:r>
          </w:p>
        </w:tc>
      </w:tr>
    </w:tbl>
    <w:p w14:paraId="48B96307" w14:textId="77777777" w:rsidR="003C1AC8" w:rsidRDefault="003C1AC8" w:rsidP="003C1AC8">
      <w:pPr>
        <w:pStyle w:val="TableCaption"/>
      </w:pPr>
      <w:r w:rsidRPr="00373027">
        <w:t>: Policy Rules Requirements</w:t>
      </w:r>
    </w:p>
    <w:p w14:paraId="0B18CDBA" w14:textId="77777777" w:rsidR="003C1AC8" w:rsidRDefault="003C1AC8" w:rsidP="003C1AC8">
      <w:pPr>
        <w:pStyle w:val="Heading3"/>
      </w:pPr>
      <w:bookmarkStart w:id="682" w:name="_Toc472934734"/>
      <w:bookmarkStart w:id="683" w:name="_Toc178140673"/>
      <w:r>
        <w:t>Profile Policy Enabler Requirements</w:t>
      </w:r>
      <w:bookmarkEnd w:id="682"/>
      <w:bookmarkEnd w:id="683"/>
    </w:p>
    <w:tbl>
      <w:tblPr>
        <w:tblW w:w="8931"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88"/>
        <w:gridCol w:w="7343"/>
      </w:tblGrid>
      <w:tr w:rsidR="003C1AC8" w:rsidRPr="006233FD" w14:paraId="5916A423" w14:textId="77777777" w:rsidTr="00DB7BE7">
        <w:trPr>
          <w:cantSplit/>
          <w:tblHeader/>
        </w:trPr>
        <w:tc>
          <w:tcPr>
            <w:tcW w:w="1588" w:type="dxa"/>
            <w:shd w:val="clear" w:color="auto" w:fill="DE002B"/>
          </w:tcPr>
          <w:p w14:paraId="5199054D" w14:textId="77777777" w:rsidR="003C1AC8" w:rsidRPr="006233FD" w:rsidRDefault="003C1AC8" w:rsidP="008C6F4A">
            <w:pPr>
              <w:pStyle w:val="TableHeader"/>
              <w:rPr>
                <w:b w:val="0"/>
                <w:color w:val="FFFFFF" w:themeColor="background1"/>
              </w:rPr>
            </w:pPr>
            <w:r w:rsidRPr="006233FD">
              <w:rPr>
                <w:color w:val="FFFFFF" w:themeColor="background1"/>
              </w:rPr>
              <w:t>Policy no.</w:t>
            </w:r>
          </w:p>
        </w:tc>
        <w:tc>
          <w:tcPr>
            <w:tcW w:w="7343" w:type="dxa"/>
            <w:shd w:val="clear" w:color="auto" w:fill="DE002B"/>
          </w:tcPr>
          <w:p w14:paraId="766D45AB" w14:textId="77777777" w:rsidR="003C1AC8" w:rsidRPr="006233FD" w:rsidRDefault="003C1AC8" w:rsidP="008C6F4A">
            <w:pPr>
              <w:pStyle w:val="TableHeader"/>
              <w:rPr>
                <w:b w:val="0"/>
                <w:color w:val="FFFFFF" w:themeColor="background1"/>
              </w:rPr>
            </w:pPr>
            <w:r w:rsidRPr="006233FD">
              <w:rPr>
                <w:color w:val="FFFFFF" w:themeColor="background1"/>
              </w:rPr>
              <w:t>Description</w:t>
            </w:r>
          </w:p>
        </w:tc>
      </w:tr>
      <w:tr w:rsidR="003C1AC8" w:rsidRPr="006233FD" w14:paraId="035FD06E" w14:textId="77777777" w:rsidTr="00DB7BE7">
        <w:tc>
          <w:tcPr>
            <w:tcW w:w="1588" w:type="dxa"/>
          </w:tcPr>
          <w:p w14:paraId="54A3A5A9" w14:textId="77777777" w:rsidR="003C1AC8" w:rsidRPr="00DB7BE7" w:rsidRDefault="003C1AC8" w:rsidP="00DB7BE7">
            <w:pPr>
              <w:spacing w:before="40" w:after="40" w:line="276" w:lineRule="auto"/>
              <w:rPr>
                <w:b/>
                <w:sz w:val="20"/>
              </w:rPr>
            </w:pPr>
            <w:r w:rsidRPr="00DB7BE7">
              <w:rPr>
                <w:b/>
                <w:sz w:val="20"/>
              </w:rPr>
              <w:t>POLPPE1</w:t>
            </w:r>
          </w:p>
        </w:tc>
        <w:tc>
          <w:tcPr>
            <w:tcW w:w="7343" w:type="dxa"/>
          </w:tcPr>
          <w:p w14:paraId="25172128" w14:textId="77777777" w:rsidR="003C1AC8" w:rsidRPr="00DB7BE7" w:rsidRDefault="003C1AC8" w:rsidP="00DB7BE7">
            <w:pPr>
              <w:spacing w:before="40" w:after="40" w:line="276" w:lineRule="auto"/>
              <w:rPr>
                <w:sz w:val="20"/>
              </w:rPr>
            </w:pPr>
            <w:r w:rsidRPr="00DB7BE7">
              <w:rPr>
                <w:sz w:val="20"/>
              </w:rPr>
              <w:t xml:space="preserve">The Rules Authorisation Table (RAT) SHALL be stored in the Profile Policy Enabler in the eUICC. </w:t>
            </w:r>
          </w:p>
        </w:tc>
      </w:tr>
      <w:tr w:rsidR="003C1AC8" w:rsidRPr="006233FD" w14:paraId="3D5EF113" w14:textId="77777777" w:rsidTr="00DB7BE7">
        <w:tc>
          <w:tcPr>
            <w:tcW w:w="1588" w:type="dxa"/>
          </w:tcPr>
          <w:p w14:paraId="0DCBB7B9" w14:textId="77777777" w:rsidR="003C1AC8" w:rsidRPr="00DB7BE7" w:rsidRDefault="003C1AC8" w:rsidP="00DB7BE7">
            <w:pPr>
              <w:spacing w:before="40" w:after="40" w:line="276" w:lineRule="auto"/>
              <w:rPr>
                <w:b/>
                <w:sz w:val="20"/>
              </w:rPr>
            </w:pPr>
            <w:r w:rsidRPr="00DB7BE7">
              <w:rPr>
                <w:b/>
                <w:sz w:val="20"/>
              </w:rPr>
              <w:t>POLPPE2</w:t>
            </w:r>
          </w:p>
        </w:tc>
        <w:tc>
          <w:tcPr>
            <w:tcW w:w="7343" w:type="dxa"/>
          </w:tcPr>
          <w:p w14:paraId="5B53EAAE" w14:textId="77777777" w:rsidR="003C1AC8" w:rsidRPr="00DB7BE7" w:rsidRDefault="003C1AC8" w:rsidP="00DB7BE7">
            <w:pPr>
              <w:spacing w:before="40" w:after="40" w:line="276" w:lineRule="auto"/>
              <w:rPr>
                <w:sz w:val="20"/>
              </w:rPr>
            </w:pPr>
            <w:r w:rsidRPr="00DB7BE7">
              <w:rPr>
                <w:sz w:val="20"/>
              </w:rPr>
              <w:t>The Profile Policy Enabler SHALL enforce the contents of the installed RAT, if any, only at Profile installation time.</w:t>
            </w:r>
          </w:p>
        </w:tc>
      </w:tr>
      <w:tr w:rsidR="003C1AC8" w:rsidRPr="006233FD" w14:paraId="308D8454" w14:textId="77777777" w:rsidTr="00DB7BE7">
        <w:tc>
          <w:tcPr>
            <w:tcW w:w="1588" w:type="dxa"/>
          </w:tcPr>
          <w:p w14:paraId="7E5333E6" w14:textId="77777777" w:rsidR="003C1AC8" w:rsidRPr="00DB7BE7" w:rsidRDefault="003C1AC8" w:rsidP="00DB7BE7">
            <w:pPr>
              <w:spacing w:before="40" w:after="40" w:line="276" w:lineRule="auto"/>
              <w:rPr>
                <w:b/>
                <w:sz w:val="20"/>
              </w:rPr>
            </w:pPr>
            <w:r w:rsidRPr="00DB7BE7">
              <w:rPr>
                <w:b/>
                <w:sz w:val="20"/>
              </w:rPr>
              <w:t>POLPPE3</w:t>
            </w:r>
          </w:p>
        </w:tc>
        <w:tc>
          <w:tcPr>
            <w:tcW w:w="7343" w:type="dxa"/>
          </w:tcPr>
          <w:p w14:paraId="58FB0221" w14:textId="77777777" w:rsidR="003C1AC8" w:rsidRPr="00DB7BE7" w:rsidRDefault="003C1AC8" w:rsidP="00DB7BE7">
            <w:pPr>
              <w:spacing w:before="40" w:after="40" w:line="276" w:lineRule="auto"/>
              <w:rPr>
                <w:sz w:val="20"/>
              </w:rPr>
            </w:pPr>
            <w:r w:rsidRPr="00DB7BE7">
              <w:rPr>
                <w:sz w:val="20"/>
              </w:rPr>
              <w:t>The RAT SHALL allow multiple Profile Owners to have Profile Policy Rules enabled in their Profiles.</w:t>
            </w:r>
          </w:p>
        </w:tc>
      </w:tr>
      <w:tr w:rsidR="003C1AC8" w:rsidRPr="006233FD" w14:paraId="554434AF" w14:textId="77777777" w:rsidTr="00DB7BE7">
        <w:tc>
          <w:tcPr>
            <w:tcW w:w="1588" w:type="dxa"/>
          </w:tcPr>
          <w:p w14:paraId="401A6A46" w14:textId="77777777" w:rsidR="003C1AC8" w:rsidRPr="00DB7BE7" w:rsidRDefault="003C1AC8" w:rsidP="00DB7BE7">
            <w:pPr>
              <w:spacing w:before="40" w:after="40" w:line="276" w:lineRule="auto"/>
              <w:rPr>
                <w:b/>
                <w:sz w:val="20"/>
              </w:rPr>
            </w:pPr>
            <w:r w:rsidRPr="00DB7BE7">
              <w:rPr>
                <w:b/>
                <w:sz w:val="20"/>
              </w:rPr>
              <w:t>POLPPE4</w:t>
            </w:r>
          </w:p>
        </w:tc>
        <w:tc>
          <w:tcPr>
            <w:tcW w:w="7343" w:type="dxa"/>
          </w:tcPr>
          <w:p w14:paraId="506BDE83" w14:textId="77777777" w:rsidR="003C1AC8" w:rsidRPr="00DB7BE7" w:rsidRDefault="003C1AC8" w:rsidP="00DB7BE7">
            <w:pPr>
              <w:spacing w:before="40" w:after="40" w:line="276" w:lineRule="auto"/>
              <w:rPr>
                <w:sz w:val="20"/>
              </w:rPr>
            </w:pPr>
            <w:r w:rsidRPr="00DB7BE7">
              <w:rPr>
                <w:sz w:val="20"/>
              </w:rPr>
              <w:t xml:space="preserve">The RAT SHALL be able to support specific configurations which allow a set of or all Profile Policy Rules for any Profile Owner. </w:t>
            </w:r>
          </w:p>
        </w:tc>
      </w:tr>
      <w:tr w:rsidR="003C1AC8" w:rsidRPr="006233FD" w14:paraId="3FE656DC" w14:textId="77777777" w:rsidTr="00DB7BE7">
        <w:tc>
          <w:tcPr>
            <w:tcW w:w="1588" w:type="dxa"/>
          </w:tcPr>
          <w:p w14:paraId="34A60966" w14:textId="77777777" w:rsidR="003C1AC8" w:rsidRPr="00DB7BE7" w:rsidRDefault="003C1AC8" w:rsidP="00DB7BE7">
            <w:pPr>
              <w:spacing w:before="40" w:after="40" w:line="276" w:lineRule="auto"/>
              <w:rPr>
                <w:b/>
                <w:sz w:val="20"/>
              </w:rPr>
            </w:pPr>
            <w:r w:rsidRPr="00DB7BE7">
              <w:rPr>
                <w:b/>
                <w:sz w:val="20"/>
              </w:rPr>
              <w:t>POLPPE5</w:t>
            </w:r>
          </w:p>
        </w:tc>
        <w:tc>
          <w:tcPr>
            <w:tcW w:w="7343" w:type="dxa"/>
          </w:tcPr>
          <w:p w14:paraId="60C35024" w14:textId="77777777" w:rsidR="003C1AC8" w:rsidRPr="00DB7BE7" w:rsidRDefault="003C1AC8" w:rsidP="00DB7BE7">
            <w:pPr>
              <w:pStyle w:val="TableText"/>
              <w:jc w:val="both"/>
            </w:pPr>
            <w:r w:rsidRPr="00DB7BE7">
              <w:t>The RAT SHALL only be installed at pre-issuance or during the initial Device setup provided there are no Operational Profiles installed.</w:t>
            </w:r>
          </w:p>
        </w:tc>
      </w:tr>
      <w:tr w:rsidR="003C1AC8" w:rsidRPr="006233FD" w14:paraId="709E93AF" w14:textId="77777777" w:rsidTr="00DB7BE7">
        <w:tc>
          <w:tcPr>
            <w:tcW w:w="1588" w:type="dxa"/>
          </w:tcPr>
          <w:p w14:paraId="029F1157" w14:textId="77777777" w:rsidR="003C1AC8" w:rsidRPr="00DB7BE7" w:rsidRDefault="003C1AC8" w:rsidP="00DB7BE7">
            <w:pPr>
              <w:spacing w:before="40" w:after="40" w:line="276" w:lineRule="auto"/>
              <w:rPr>
                <w:b/>
                <w:sz w:val="20"/>
              </w:rPr>
            </w:pPr>
            <w:r w:rsidRPr="00DB7BE7">
              <w:rPr>
                <w:b/>
                <w:sz w:val="20"/>
              </w:rPr>
              <w:t>POLPPE6</w:t>
            </w:r>
          </w:p>
        </w:tc>
        <w:tc>
          <w:tcPr>
            <w:tcW w:w="7343" w:type="dxa"/>
          </w:tcPr>
          <w:p w14:paraId="2B68DACC" w14:textId="77777777" w:rsidR="003C1AC8" w:rsidRPr="00DB7BE7" w:rsidRDefault="003C1AC8" w:rsidP="00DB7BE7">
            <w:pPr>
              <w:spacing w:before="40" w:after="40" w:line="276" w:lineRule="auto"/>
              <w:rPr>
                <w:sz w:val="20"/>
              </w:rPr>
            </w:pPr>
            <w:r w:rsidRPr="00DB7BE7">
              <w:rPr>
                <w:sz w:val="20"/>
              </w:rPr>
              <w:t>The RAT SHALL not be affected by the eUICC Memory Reset function.</w:t>
            </w:r>
          </w:p>
        </w:tc>
      </w:tr>
      <w:tr w:rsidR="003C1AC8" w:rsidRPr="006233FD" w14:paraId="028F3A01" w14:textId="77777777" w:rsidTr="00DB7BE7">
        <w:tc>
          <w:tcPr>
            <w:tcW w:w="1588" w:type="dxa"/>
          </w:tcPr>
          <w:p w14:paraId="0E948DAC" w14:textId="77777777" w:rsidR="003C1AC8" w:rsidRPr="00DB7BE7" w:rsidRDefault="003C1AC8" w:rsidP="00DB7BE7">
            <w:pPr>
              <w:spacing w:before="40" w:after="40" w:line="276" w:lineRule="auto"/>
              <w:rPr>
                <w:b/>
                <w:sz w:val="20"/>
              </w:rPr>
            </w:pPr>
            <w:bookmarkStart w:id="684" w:name="POLPPE7"/>
            <w:r w:rsidRPr="00DB7BE7">
              <w:rPr>
                <w:b/>
                <w:sz w:val="20"/>
              </w:rPr>
              <w:t>POLPPE7</w:t>
            </w:r>
            <w:bookmarkEnd w:id="684"/>
          </w:p>
        </w:tc>
        <w:tc>
          <w:tcPr>
            <w:tcW w:w="7343" w:type="dxa"/>
          </w:tcPr>
          <w:p w14:paraId="740BC4F1" w14:textId="77777777" w:rsidR="003C1AC8" w:rsidRPr="00DB7BE7" w:rsidRDefault="003C1AC8" w:rsidP="00DB7BE7">
            <w:pPr>
              <w:spacing w:before="40" w:after="40" w:line="276" w:lineRule="auto"/>
              <w:rPr>
                <w:sz w:val="20"/>
              </w:rPr>
            </w:pPr>
            <w:r w:rsidRPr="00DB7BE7">
              <w:rPr>
                <w:sz w:val="20"/>
              </w:rPr>
              <w:t xml:space="preserve">To support identifiable regulatory requirement, a RAT SHALL be able to support a specific configuration which MAY forbid any Profile Owner to set a specific Profile Policy Rule.  </w:t>
            </w:r>
          </w:p>
        </w:tc>
      </w:tr>
      <w:tr w:rsidR="003C1AC8" w:rsidRPr="006233FD" w14:paraId="0FF936E1" w14:textId="77777777" w:rsidTr="00DB7BE7">
        <w:tc>
          <w:tcPr>
            <w:tcW w:w="1588" w:type="dxa"/>
          </w:tcPr>
          <w:p w14:paraId="4BB0F3EE" w14:textId="77777777" w:rsidR="003C1AC8" w:rsidRPr="00DB7BE7" w:rsidRDefault="003C1AC8" w:rsidP="00DB7BE7">
            <w:pPr>
              <w:spacing w:before="40" w:after="40" w:line="276" w:lineRule="auto"/>
              <w:rPr>
                <w:b/>
                <w:sz w:val="20"/>
              </w:rPr>
            </w:pPr>
            <w:r w:rsidRPr="00DB7BE7">
              <w:rPr>
                <w:b/>
                <w:sz w:val="20"/>
              </w:rPr>
              <w:t>POLPPE8</w:t>
            </w:r>
          </w:p>
        </w:tc>
        <w:tc>
          <w:tcPr>
            <w:tcW w:w="7343" w:type="dxa"/>
          </w:tcPr>
          <w:p w14:paraId="5E8ADAD0" w14:textId="0E71C0FF" w:rsidR="003C1AC8" w:rsidRPr="00DB7BE7" w:rsidRDefault="003C1AC8" w:rsidP="00DB7BE7">
            <w:pPr>
              <w:pStyle w:val="TableText"/>
              <w:jc w:val="both"/>
            </w:pPr>
            <w:r w:rsidRPr="00DB7BE7">
              <w:t xml:space="preserve">If </w:t>
            </w:r>
            <w:r w:rsidRPr="00DB7BE7">
              <w:fldChar w:fldCharType="begin"/>
            </w:r>
            <w:r w:rsidRPr="00DB7BE7">
              <w:instrText xml:space="preserve"> REF POLPPE7 \h  \* MERGEFORMAT </w:instrText>
            </w:r>
            <w:r w:rsidRPr="00DB7BE7">
              <w:fldChar w:fldCharType="separate"/>
            </w:r>
            <w:r w:rsidR="00E46B0B" w:rsidRPr="00E46B0B">
              <w:t>POLPPE7</w:t>
            </w:r>
            <w:r w:rsidRPr="00DB7BE7">
              <w:fldChar w:fldCharType="end"/>
            </w:r>
            <w:r w:rsidRPr="00DB7BE7">
              <w:t xml:space="preserve"> is set, this information SHALL be part of the eligibility check information shared between the SM-DP+ and the eUICC.</w:t>
            </w:r>
          </w:p>
        </w:tc>
      </w:tr>
      <w:tr w:rsidR="003C1AC8" w:rsidRPr="006233FD" w:rsidDel="00F65B33" w14:paraId="40229731" w14:textId="77777777" w:rsidTr="00DB7BE7">
        <w:tc>
          <w:tcPr>
            <w:tcW w:w="1588" w:type="dxa"/>
          </w:tcPr>
          <w:p w14:paraId="66BB1CFE" w14:textId="77777777" w:rsidR="003C1AC8" w:rsidRPr="00DB7BE7" w:rsidDel="00F65B33" w:rsidRDefault="003C1AC8" w:rsidP="00DB7BE7">
            <w:pPr>
              <w:spacing w:before="40" w:after="40" w:line="276" w:lineRule="auto"/>
              <w:rPr>
                <w:b/>
                <w:sz w:val="20"/>
              </w:rPr>
            </w:pPr>
            <w:r w:rsidRPr="00DB7BE7">
              <w:rPr>
                <w:b/>
                <w:sz w:val="20"/>
              </w:rPr>
              <w:t>POLPPE9</w:t>
            </w:r>
          </w:p>
        </w:tc>
        <w:tc>
          <w:tcPr>
            <w:tcW w:w="7343" w:type="dxa"/>
          </w:tcPr>
          <w:p w14:paraId="33543283" w14:textId="0DF04664" w:rsidR="003C1AC8" w:rsidRPr="00DB7BE7" w:rsidDel="00F65B33" w:rsidRDefault="003C1AC8" w:rsidP="00DB7BE7">
            <w:pPr>
              <w:pStyle w:val="TableText"/>
              <w:jc w:val="both"/>
            </w:pPr>
            <w:r w:rsidRPr="00DB7BE7">
              <w:t xml:space="preserve">Where the RAT allows the Profile Policy Rules for the Profile being installed, installation SHALL proceed as stated in </w:t>
            </w:r>
            <w:r w:rsidRPr="00DB7BE7">
              <w:fldChar w:fldCharType="begin"/>
            </w:r>
            <w:r w:rsidRPr="00DB7BE7">
              <w:instrText xml:space="preserve"> REF POL16 \h  \* MERGEFORMAT </w:instrText>
            </w:r>
            <w:r w:rsidRPr="00DB7BE7">
              <w:fldChar w:fldCharType="separate"/>
            </w:r>
            <w:r w:rsidR="00E46B0B" w:rsidRPr="00E46B0B">
              <w:t>POL14</w:t>
            </w:r>
            <w:r w:rsidRPr="00DB7BE7">
              <w:fldChar w:fldCharType="end"/>
            </w:r>
            <w:r w:rsidRPr="00DB7BE7">
              <w:t>.</w:t>
            </w:r>
          </w:p>
        </w:tc>
      </w:tr>
      <w:tr w:rsidR="003C1AC8" w:rsidRPr="006233FD" w:rsidDel="00F65B33" w14:paraId="371EE039" w14:textId="77777777" w:rsidTr="00DB7BE7">
        <w:tc>
          <w:tcPr>
            <w:tcW w:w="1588" w:type="dxa"/>
          </w:tcPr>
          <w:p w14:paraId="0A0F1735" w14:textId="77777777" w:rsidR="003C1AC8" w:rsidRPr="00DB7BE7" w:rsidRDefault="003C1AC8" w:rsidP="00DB7BE7">
            <w:pPr>
              <w:spacing w:before="40" w:after="40" w:line="276" w:lineRule="auto"/>
              <w:rPr>
                <w:b/>
                <w:sz w:val="20"/>
              </w:rPr>
            </w:pPr>
            <w:r w:rsidRPr="00DB7BE7">
              <w:rPr>
                <w:b/>
                <w:sz w:val="20"/>
              </w:rPr>
              <w:t>POLPPE10</w:t>
            </w:r>
          </w:p>
        </w:tc>
        <w:tc>
          <w:tcPr>
            <w:tcW w:w="7343" w:type="dxa"/>
          </w:tcPr>
          <w:p w14:paraId="7FFA0F03" w14:textId="77777777" w:rsidR="003C1AC8" w:rsidRPr="00DB7BE7" w:rsidRDefault="003C1AC8" w:rsidP="00DB7BE7">
            <w:pPr>
              <w:pStyle w:val="TableText"/>
              <w:jc w:val="both"/>
            </w:pPr>
            <w:r w:rsidRPr="00DB7BE7">
              <w:t>The RAT SHALL be able to support a setting to display the consequences of the Profile Policy Rules to the End User before installation of the Profile.</w:t>
            </w:r>
          </w:p>
        </w:tc>
      </w:tr>
      <w:tr w:rsidR="003C1AC8" w:rsidRPr="006233FD" w:rsidDel="00F65B33" w14:paraId="32EAC66C" w14:textId="77777777" w:rsidTr="00DB7BE7">
        <w:tc>
          <w:tcPr>
            <w:tcW w:w="1588" w:type="dxa"/>
          </w:tcPr>
          <w:p w14:paraId="368CC78B" w14:textId="77777777" w:rsidR="003C1AC8" w:rsidRPr="00DB7BE7" w:rsidRDefault="003C1AC8" w:rsidP="00DB7BE7">
            <w:pPr>
              <w:spacing w:before="40" w:after="40" w:line="276" w:lineRule="auto"/>
              <w:rPr>
                <w:b/>
                <w:sz w:val="20"/>
              </w:rPr>
            </w:pPr>
            <w:r w:rsidRPr="00DB7BE7">
              <w:rPr>
                <w:b/>
                <w:sz w:val="20"/>
              </w:rPr>
              <w:t>POLPPE11</w:t>
            </w:r>
          </w:p>
        </w:tc>
        <w:tc>
          <w:tcPr>
            <w:tcW w:w="7343" w:type="dxa"/>
          </w:tcPr>
          <w:p w14:paraId="51CFFB5B" w14:textId="77777777" w:rsidR="003C1AC8" w:rsidRPr="00DB7BE7" w:rsidRDefault="003C1AC8" w:rsidP="00DB7BE7">
            <w:pPr>
              <w:spacing w:before="40" w:after="40" w:line="276" w:lineRule="auto"/>
              <w:rPr>
                <w:sz w:val="20"/>
              </w:rPr>
            </w:pPr>
            <w:r w:rsidRPr="00DB7BE7">
              <w:rPr>
                <w:sz w:val="20"/>
              </w:rPr>
              <w:t>The OEM or EUM SHALL be responsible for providing the RAT.</w:t>
            </w:r>
          </w:p>
        </w:tc>
      </w:tr>
      <w:tr w:rsidR="003C1AC8" w:rsidRPr="006233FD" w:rsidDel="00F65B33" w14:paraId="4740DFF7" w14:textId="77777777" w:rsidTr="00DB7BE7">
        <w:tc>
          <w:tcPr>
            <w:tcW w:w="1588" w:type="dxa"/>
          </w:tcPr>
          <w:p w14:paraId="73CAFA71" w14:textId="77777777" w:rsidR="003C1AC8" w:rsidRPr="00DB7BE7" w:rsidRDefault="003C1AC8" w:rsidP="00DB7BE7">
            <w:pPr>
              <w:spacing w:before="40" w:after="40" w:line="276" w:lineRule="auto"/>
              <w:rPr>
                <w:b/>
                <w:sz w:val="20"/>
              </w:rPr>
            </w:pPr>
            <w:r w:rsidRPr="00DB7BE7">
              <w:rPr>
                <w:b/>
                <w:sz w:val="20"/>
              </w:rPr>
              <w:t>POLPPE12</w:t>
            </w:r>
          </w:p>
        </w:tc>
        <w:tc>
          <w:tcPr>
            <w:tcW w:w="7343" w:type="dxa"/>
          </w:tcPr>
          <w:p w14:paraId="4CF6BFC1" w14:textId="77777777" w:rsidR="003C1AC8" w:rsidRPr="00DB7BE7" w:rsidRDefault="003C1AC8" w:rsidP="00DB7BE7">
            <w:pPr>
              <w:spacing w:before="40" w:after="40" w:line="276" w:lineRule="auto"/>
              <w:rPr>
                <w:sz w:val="20"/>
              </w:rPr>
            </w:pPr>
            <w:r w:rsidRPr="00DB7BE7">
              <w:rPr>
                <w:sz w:val="20"/>
              </w:rPr>
              <w:t>A fixed RAT SHALL be implemented in the eUICC.</w:t>
            </w:r>
          </w:p>
          <w:p w14:paraId="31272EF3" w14:textId="2132A65F" w:rsidR="003C1AC8" w:rsidRPr="00DB7BE7" w:rsidRDefault="0016146F" w:rsidP="00DB7BE7">
            <w:pPr>
              <w:spacing w:before="40" w:after="40" w:line="276" w:lineRule="auto"/>
              <w:rPr>
                <w:sz w:val="20"/>
              </w:rPr>
            </w:pPr>
            <w:r>
              <w:rPr>
                <w:sz w:val="20"/>
              </w:rPr>
              <w:t>NOTE</w:t>
            </w:r>
            <w:r w:rsidR="003C1AC8" w:rsidRPr="00DB7BE7">
              <w:rPr>
                <w:sz w:val="20"/>
              </w:rPr>
              <w:t xml:space="preserve">: RAT configuration examples are described in </w:t>
            </w:r>
            <w:r w:rsidR="003C1AC8" w:rsidRPr="00DB7BE7">
              <w:rPr>
                <w:sz w:val="20"/>
              </w:rPr>
              <w:fldChar w:fldCharType="begin"/>
            </w:r>
            <w:r w:rsidR="003C1AC8" w:rsidRPr="00DB7BE7">
              <w:rPr>
                <w:sz w:val="20"/>
              </w:rPr>
              <w:instrText xml:space="preserve"> REF _Ref454541805 \r \h </w:instrText>
            </w:r>
            <w:r w:rsidR="00DB7BE7">
              <w:rPr>
                <w:sz w:val="20"/>
              </w:rPr>
              <w:instrText xml:space="preserve"> \* MERGEFORMAT </w:instrText>
            </w:r>
            <w:r w:rsidR="003C1AC8" w:rsidRPr="00DB7BE7">
              <w:rPr>
                <w:sz w:val="20"/>
              </w:rPr>
            </w:r>
            <w:r w:rsidR="003C1AC8" w:rsidRPr="00DB7BE7">
              <w:rPr>
                <w:sz w:val="20"/>
              </w:rPr>
              <w:fldChar w:fldCharType="separate"/>
            </w:r>
            <w:r w:rsidR="00E46B0B">
              <w:rPr>
                <w:sz w:val="20"/>
              </w:rPr>
              <w:t>0</w:t>
            </w:r>
            <w:r w:rsidR="003C1AC8" w:rsidRPr="00DB7BE7">
              <w:rPr>
                <w:sz w:val="20"/>
              </w:rPr>
              <w:fldChar w:fldCharType="end"/>
            </w:r>
            <w:r w:rsidR="003C1AC8" w:rsidRPr="00DB7BE7">
              <w:rPr>
                <w:sz w:val="20"/>
              </w:rPr>
              <w:t>.</w:t>
            </w:r>
          </w:p>
        </w:tc>
      </w:tr>
    </w:tbl>
    <w:p w14:paraId="1EDCEFB5" w14:textId="77777777" w:rsidR="003C1AC8" w:rsidRPr="00373027" w:rsidRDefault="003C1AC8" w:rsidP="003C1AC8">
      <w:pPr>
        <w:pStyle w:val="TableCaption"/>
      </w:pPr>
      <w:r>
        <w:t>: Profile Policy Enabler Requirements</w:t>
      </w:r>
    </w:p>
    <w:p w14:paraId="1CE4B897" w14:textId="77777777" w:rsidR="003C1AC8" w:rsidRPr="003B5ADA" w:rsidRDefault="003C1AC8" w:rsidP="003C1AC8">
      <w:pPr>
        <w:keepNext/>
        <w:keepLines/>
        <w:numPr>
          <w:ilvl w:val="1"/>
          <w:numId w:val="1"/>
        </w:numPr>
        <w:tabs>
          <w:tab w:val="num" w:pos="578"/>
        </w:tabs>
        <w:spacing w:before="200" w:line="360" w:lineRule="auto"/>
        <w:ind w:left="578" w:hanging="578"/>
        <w:jc w:val="left"/>
        <w:outlineLvl w:val="1"/>
        <w:rPr>
          <w:iCs/>
          <w:sz w:val="24"/>
          <w:szCs w:val="28"/>
        </w:rPr>
      </w:pPr>
      <w:bookmarkStart w:id="685" w:name="_Toc338081402"/>
      <w:bookmarkStart w:id="686" w:name="_Toc338084437"/>
      <w:bookmarkStart w:id="687" w:name="_Toc338089635"/>
      <w:bookmarkStart w:id="688" w:name="_Toc338089825"/>
      <w:bookmarkStart w:id="689" w:name="_Toc338090612"/>
      <w:bookmarkStart w:id="690" w:name="_Toc338081403"/>
      <w:bookmarkStart w:id="691" w:name="_Toc338084438"/>
      <w:bookmarkStart w:id="692" w:name="_Toc338089636"/>
      <w:bookmarkStart w:id="693" w:name="_Toc338089826"/>
      <w:bookmarkStart w:id="694" w:name="_Toc338090613"/>
      <w:bookmarkStart w:id="695" w:name="_Toc338081404"/>
      <w:bookmarkStart w:id="696" w:name="_Toc338084439"/>
      <w:bookmarkStart w:id="697" w:name="_Toc338089637"/>
      <w:bookmarkStart w:id="698" w:name="_Toc338089827"/>
      <w:bookmarkStart w:id="699" w:name="_Toc338090614"/>
      <w:bookmarkStart w:id="700" w:name="_Toc338081405"/>
      <w:bookmarkStart w:id="701" w:name="_Toc338084440"/>
      <w:bookmarkStart w:id="702" w:name="_Toc338089638"/>
      <w:bookmarkStart w:id="703" w:name="_Toc338089828"/>
      <w:bookmarkStart w:id="704" w:name="_Toc338090615"/>
      <w:bookmarkStart w:id="705" w:name="_Toc338081406"/>
      <w:bookmarkStart w:id="706" w:name="_Toc338084441"/>
      <w:bookmarkStart w:id="707" w:name="_Toc338089639"/>
      <w:bookmarkStart w:id="708" w:name="_Toc338089829"/>
      <w:bookmarkStart w:id="709" w:name="_Toc338090616"/>
      <w:bookmarkStart w:id="710" w:name="_Toc338081407"/>
      <w:bookmarkStart w:id="711" w:name="_Toc338084442"/>
      <w:bookmarkStart w:id="712" w:name="_Toc338089640"/>
      <w:bookmarkStart w:id="713" w:name="_Toc338089830"/>
      <w:bookmarkStart w:id="714" w:name="_Toc338090617"/>
      <w:bookmarkStart w:id="715" w:name="_Toc338081408"/>
      <w:bookmarkStart w:id="716" w:name="_Toc338084443"/>
      <w:bookmarkStart w:id="717" w:name="_Toc338089641"/>
      <w:bookmarkStart w:id="718" w:name="_Toc338089831"/>
      <w:bookmarkStart w:id="719" w:name="_Toc338090618"/>
      <w:bookmarkStart w:id="720" w:name="_Toc338081409"/>
      <w:bookmarkStart w:id="721" w:name="_Toc338084444"/>
      <w:bookmarkStart w:id="722" w:name="_Toc338089642"/>
      <w:bookmarkStart w:id="723" w:name="_Toc338089832"/>
      <w:bookmarkStart w:id="724" w:name="_Toc338090619"/>
      <w:bookmarkStart w:id="725" w:name="_Toc338081410"/>
      <w:bookmarkStart w:id="726" w:name="_Toc338084445"/>
      <w:bookmarkStart w:id="727" w:name="_Toc338089643"/>
      <w:bookmarkStart w:id="728" w:name="_Toc338089833"/>
      <w:bookmarkStart w:id="729" w:name="_Toc338090620"/>
      <w:bookmarkStart w:id="730" w:name="_Toc338081411"/>
      <w:bookmarkStart w:id="731" w:name="_Toc338084446"/>
      <w:bookmarkStart w:id="732" w:name="_Toc338089644"/>
      <w:bookmarkStart w:id="733" w:name="_Toc338089834"/>
      <w:bookmarkStart w:id="734" w:name="_Toc338090621"/>
      <w:bookmarkStart w:id="735" w:name="_Toc338081412"/>
      <w:bookmarkStart w:id="736" w:name="_Toc338084447"/>
      <w:bookmarkStart w:id="737" w:name="_Toc338089645"/>
      <w:bookmarkStart w:id="738" w:name="_Toc338089835"/>
      <w:bookmarkStart w:id="739" w:name="_Toc338090622"/>
      <w:bookmarkStart w:id="740" w:name="_Toc338081413"/>
      <w:bookmarkStart w:id="741" w:name="_Toc338084448"/>
      <w:bookmarkStart w:id="742" w:name="_Toc338089646"/>
      <w:bookmarkStart w:id="743" w:name="_Toc338089836"/>
      <w:bookmarkStart w:id="744" w:name="_Toc338090623"/>
      <w:bookmarkStart w:id="745" w:name="_Toc338081414"/>
      <w:bookmarkStart w:id="746" w:name="_Toc338084449"/>
      <w:bookmarkStart w:id="747" w:name="_Toc338089647"/>
      <w:bookmarkStart w:id="748" w:name="_Toc338089837"/>
      <w:bookmarkStart w:id="749" w:name="_Toc338090624"/>
      <w:bookmarkStart w:id="750" w:name="_Toc338081415"/>
      <w:bookmarkStart w:id="751" w:name="_Toc338084450"/>
      <w:bookmarkStart w:id="752" w:name="_Toc338089648"/>
      <w:bookmarkStart w:id="753" w:name="_Toc338089838"/>
      <w:bookmarkStart w:id="754" w:name="_Toc338090625"/>
      <w:bookmarkStart w:id="755" w:name="_Toc338081416"/>
      <w:bookmarkStart w:id="756" w:name="_Toc338084451"/>
      <w:bookmarkStart w:id="757" w:name="_Toc338089649"/>
      <w:bookmarkStart w:id="758" w:name="_Toc338089839"/>
      <w:bookmarkStart w:id="759" w:name="_Toc338090626"/>
      <w:bookmarkStart w:id="760" w:name="_Toc338081417"/>
      <w:bookmarkStart w:id="761" w:name="_Toc338084452"/>
      <w:bookmarkStart w:id="762" w:name="_Toc338089650"/>
      <w:bookmarkStart w:id="763" w:name="_Toc338089840"/>
      <w:bookmarkStart w:id="764" w:name="_Toc338090627"/>
      <w:bookmarkStart w:id="765" w:name="_Toc338081418"/>
      <w:bookmarkStart w:id="766" w:name="_Toc338084453"/>
      <w:bookmarkStart w:id="767" w:name="_Toc338089651"/>
      <w:bookmarkStart w:id="768" w:name="_Toc338089841"/>
      <w:bookmarkStart w:id="769" w:name="_Toc338090628"/>
      <w:bookmarkStart w:id="770" w:name="_Toc338081419"/>
      <w:bookmarkStart w:id="771" w:name="_Toc338084454"/>
      <w:bookmarkStart w:id="772" w:name="_Toc338089652"/>
      <w:bookmarkStart w:id="773" w:name="_Toc338089842"/>
      <w:bookmarkStart w:id="774" w:name="_Toc338090629"/>
      <w:bookmarkStart w:id="775" w:name="_Toc338081420"/>
      <w:bookmarkStart w:id="776" w:name="_Toc338084455"/>
      <w:bookmarkStart w:id="777" w:name="_Toc338089653"/>
      <w:bookmarkStart w:id="778" w:name="_Toc338089843"/>
      <w:bookmarkStart w:id="779" w:name="_Toc338090630"/>
      <w:bookmarkStart w:id="780" w:name="_Toc338081421"/>
      <w:bookmarkStart w:id="781" w:name="_Toc338084456"/>
      <w:bookmarkStart w:id="782" w:name="_Toc338089654"/>
      <w:bookmarkStart w:id="783" w:name="_Toc338089844"/>
      <w:bookmarkStart w:id="784" w:name="_Toc338090631"/>
      <w:bookmarkStart w:id="785" w:name="_Toc338081422"/>
      <w:bookmarkStart w:id="786" w:name="_Toc338084457"/>
      <w:bookmarkStart w:id="787" w:name="_Toc338089655"/>
      <w:bookmarkStart w:id="788" w:name="_Toc338089845"/>
      <w:bookmarkStart w:id="789" w:name="_Toc338090632"/>
      <w:bookmarkStart w:id="790" w:name="_Toc338081423"/>
      <w:bookmarkStart w:id="791" w:name="_Toc338084458"/>
      <w:bookmarkStart w:id="792" w:name="_Toc338089656"/>
      <w:bookmarkStart w:id="793" w:name="_Toc338089846"/>
      <w:bookmarkStart w:id="794" w:name="_Toc338090633"/>
      <w:bookmarkStart w:id="795" w:name="_Toc338081424"/>
      <w:bookmarkStart w:id="796" w:name="_Toc338084459"/>
      <w:bookmarkStart w:id="797" w:name="_Toc338089657"/>
      <w:bookmarkStart w:id="798" w:name="_Toc338089847"/>
      <w:bookmarkStart w:id="799" w:name="_Toc338090634"/>
      <w:bookmarkStart w:id="800" w:name="_Toc338081425"/>
      <w:bookmarkStart w:id="801" w:name="_Toc338084460"/>
      <w:bookmarkStart w:id="802" w:name="_Toc338089658"/>
      <w:bookmarkStart w:id="803" w:name="_Toc338089848"/>
      <w:bookmarkStart w:id="804" w:name="_Toc338090635"/>
      <w:bookmarkStart w:id="805" w:name="_Toc338081426"/>
      <w:bookmarkStart w:id="806" w:name="_Toc338084461"/>
      <w:bookmarkStart w:id="807" w:name="_Toc338089659"/>
      <w:bookmarkStart w:id="808" w:name="_Toc338089849"/>
      <w:bookmarkStart w:id="809" w:name="_Toc338090636"/>
      <w:bookmarkStart w:id="810" w:name="_Toc338081427"/>
      <w:bookmarkStart w:id="811" w:name="_Toc338084462"/>
      <w:bookmarkStart w:id="812" w:name="_Toc338089660"/>
      <w:bookmarkStart w:id="813" w:name="_Toc338089850"/>
      <w:bookmarkStart w:id="814" w:name="_Toc338090637"/>
      <w:bookmarkStart w:id="815" w:name="_Toc338081428"/>
      <w:bookmarkStart w:id="816" w:name="_Toc338084463"/>
      <w:bookmarkStart w:id="817" w:name="_Toc338089661"/>
      <w:bookmarkStart w:id="818" w:name="_Toc338089851"/>
      <w:bookmarkStart w:id="819" w:name="_Toc338090638"/>
      <w:bookmarkStart w:id="820" w:name="_Toc338081429"/>
      <w:bookmarkStart w:id="821" w:name="_Toc338084464"/>
      <w:bookmarkStart w:id="822" w:name="_Toc338089662"/>
      <w:bookmarkStart w:id="823" w:name="_Toc338089852"/>
      <w:bookmarkStart w:id="824" w:name="_Toc338090639"/>
      <w:bookmarkStart w:id="825" w:name="_Toc338081430"/>
      <w:bookmarkStart w:id="826" w:name="_Toc338084465"/>
      <w:bookmarkStart w:id="827" w:name="_Toc338089663"/>
      <w:bookmarkStart w:id="828" w:name="_Toc338089853"/>
      <w:bookmarkStart w:id="829" w:name="_Toc338090640"/>
      <w:bookmarkStart w:id="830" w:name="_Toc435054024"/>
      <w:bookmarkStart w:id="831" w:name="_Toc438636270"/>
      <w:bookmarkStart w:id="832" w:name="_Toc472934735"/>
      <w:bookmarkStart w:id="833" w:name="_Toc17814067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r w:rsidRPr="003B5ADA">
        <w:rPr>
          <w:rFonts w:eastAsia="Times New Roman" w:cs="Arial"/>
          <w:b/>
          <w:bCs/>
          <w:iCs/>
          <w:sz w:val="24"/>
          <w:szCs w:val="28"/>
          <w:lang w:eastAsia="en-US"/>
        </w:rPr>
        <w:t>Certification</w:t>
      </w:r>
      <w:bookmarkEnd w:id="830"/>
      <w:bookmarkEnd w:id="831"/>
      <w:bookmarkEnd w:id="832"/>
      <w:bookmarkEnd w:id="833"/>
    </w:p>
    <w:p w14:paraId="0D8A376D" w14:textId="77777777" w:rsidR="003C1AC8" w:rsidRPr="003B5ADA" w:rsidRDefault="003C1AC8" w:rsidP="003C1AC8">
      <w:pPr>
        <w:pStyle w:val="Heading3"/>
        <w:tabs>
          <w:tab w:val="clear" w:pos="851"/>
          <w:tab w:val="num" w:pos="1986"/>
        </w:tabs>
        <w:ind w:left="720" w:hanging="720"/>
      </w:pPr>
      <w:bookmarkStart w:id="834" w:name="_Toc433967937"/>
      <w:bookmarkStart w:id="835" w:name="_Toc435054025"/>
      <w:bookmarkStart w:id="836" w:name="_Toc438636271"/>
      <w:bookmarkStart w:id="837" w:name="_Toc472934736"/>
      <w:bookmarkStart w:id="838" w:name="_Toc178140675"/>
      <w:bookmarkEnd w:id="834"/>
      <w:r w:rsidRPr="003B5ADA">
        <w:t>eUICC Certification</w:t>
      </w:r>
      <w:bookmarkEnd w:id="835"/>
      <w:bookmarkEnd w:id="836"/>
      <w:bookmarkEnd w:id="837"/>
      <w:r>
        <w:t xml:space="preserve"> Requirements</w:t>
      </w:r>
      <w:bookmarkEnd w:id="838"/>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88"/>
        <w:gridCol w:w="7320"/>
      </w:tblGrid>
      <w:tr w:rsidR="003C1AC8" w:rsidRPr="008E0C88" w14:paraId="7AAFDF44" w14:textId="77777777" w:rsidTr="00DB7BE7">
        <w:trPr>
          <w:cantSplit/>
          <w:tblHeader/>
        </w:trPr>
        <w:tc>
          <w:tcPr>
            <w:tcW w:w="1588" w:type="dxa"/>
            <w:shd w:val="clear" w:color="auto" w:fill="DE002B"/>
          </w:tcPr>
          <w:p w14:paraId="0A7CF76A"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Req no.</w:t>
            </w:r>
          </w:p>
        </w:tc>
        <w:tc>
          <w:tcPr>
            <w:tcW w:w="7320" w:type="dxa"/>
            <w:shd w:val="clear" w:color="auto" w:fill="DE002B"/>
          </w:tcPr>
          <w:p w14:paraId="772C546D" w14:textId="77777777" w:rsidR="003C1AC8" w:rsidRPr="003B5ADA" w:rsidRDefault="003C1AC8" w:rsidP="008C6F4A">
            <w:pPr>
              <w:pStyle w:val="TableHeader"/>
              <w:rPr>
                <w:b w:val="0"/>
                <w:color w:val="FFFFFF" w:themeColor="background1"/>
              </w:rPr>
            </w:pPr>
            <w:r w:rsidRPr="003B5ADA">
              <w:rPr>
                <w:color w:val="FFFFFF" w:themeColor="background1"/>
              </w:rPr>
              <w:t>Description</w:t>
            </w:r>
          </w:p>
        </w:tc>
      </w:tr>
      <w:tr w:rsidR="003C1AC8" w:rsidRPr="008E0C88" w14:paraId="2E816347" w14:textId="77777777" w:rsidTr="00DB7BE7">
        <w:tc>
          <w:tcPr>
            <w:tcW w:w="1588" w:type="dxa"/>
          </w:tcPr>
          <w:p w14:paraId="481535B4" w14:textId="77777777" w:rsidR="003C1AC8" w:rsidRPr="009F3483" w:rsidRDefault="003C1AC8" w:rsidP="00DB7BE7">
            <w:pPr>
              <w:spacing w:before="40" w:after="40" w:line="276" w:lineRule="auto"/>
              <w:rPr>
                <w:b/>
                <w:sz w:val="20"/>
              </w:rPr>
            </w:pPr>
            <w:r w:rsidRPr="009F3483">
              <w:rPr>
                <w:b/>
                <w:sz w:val="20"/>
              </w:rPr>
              <w:t>CERTEU1</w:t>
            </w:r>
          </w:p>
        </w:tc>
        <w:tc>
          <w:tcPr>
            <w:tcW w:w="7320" w:type="dxa"/>
          </w:tcPr>
          <w:p w14:paraId="70BA19EC" w14:textId="659282DE" w:rsidR="003C1AC8" w:rsidRPr="004162CD" w:rsidRDefault="003C1AC8" w:rsidP="00DB7BE7">
            <w:pPr>
              <w:spacing w:before="40" w:after="40" w:line="276" w:lineRule="auto"/>
              <w:rPr>
                <w:sz w:val="20"/>
              </w:rPr>
            </w:pPr>
            <w:r w:rsidRPr="004162CD">
              <w:rPr>
                <w:sz w:val="20"/>
              </w:rPr>
              <w:t xml:space="preserve">The EUM SHALL be GSMA SAS </w:t>
            </w:r>
            <w:r>
              <w:rPr>
                <w:sz w:val="20"/>
              </w:rPr>
              <w:t xml:space="preserve">UP </w:t>
            </w:r>
            <w:r w:rsidRPr="004162CD">
              <w:rPr>
                <w:sz w:val="20"/>
              </w:rPr>
              <w:t>certified</w:t>
            </w:r>
            <w:r>
              <w:rPr>
                <w:sz w:val="20"/>
              </w:rPr>
              <w:t xml:space="preserve"> </w:t>
            </w:r>
            <w:r>
              <w:rPr>
                <w:sz w:val="20"/>
              </w:rPr>
              <w:fldChar w:fldCharType="begin"/>
            </w:r>
            <w:r>
              <w:rPr>
                <w:sz w:val="20"/>
              </w:rPr>
              <w:instrText xml:space="preserve"> REF EUMSAS \h  \* MERGEFORMAT </w:instrText>
            </w:r>
            <w:r>
              <w:rPr>
                <w:sz w:val="20"/>
              </w:rPr>
            </w:r>
            <w:r>
              <w:rPr>
                <w:sz w:val="20"/>
              </w:rPr>
              <w:fldChar w:fldCharType="separate"/>
            </w:r>
            <w:r w:rsidR="00E46B0B" w:rsidRPr="00E46B0B">
              <w:rPr>
                <w:sz w:val="20"/>
              </w:rPr>
              <w:t>[13]</w:t>
            </w:r>
            <w:r>
              <w:rPr>
                <w:sz w:val="20"/>
              </w:rPr>
              <w:fldChar w:fldCharType="end"/>
            </w:r>
            <w:r w:rsidRPr="004162CD">
              <w:rPr>
                <w:sz w:val="20"/>
              </w:rPr>
              <w:t>.</w:t>
            </w:r>
          </w:p>
        </w:tc>
      </w:tr>
      <w:tr w:rsidR="003C1AC8" w:rsidRPr="008E0C88" w14:paraId="078F53B2" w14:textId="77777777" w:rsidTr="00DB7BE7">
        <w:tc>
          <w:tcPr>
            <w:tcW w:w="1588" w:type="dxa"/>
          </w:tcPr>
          <w:p w14:paraId="34CA6E0A" w14:textId="77777777" w:rsidR="003C1AC8" w:rsidRPr="009F3483" w:rsidDel="0003346F" w:rsidRDefault="003C1AC8" w:rsidP="00DB7BE7">
            <w:pPr>
              <w:spacing w:before="40" w:after="40" w:line="276" w:lineRule="auto"/>
              <w:rPr>
                <w:b/>
                <w:sz w:val="20"/>
              </w:rPr>
            </w:pPr>
            <w:r w:rsidRPr="009F3483">
              <w:rPr>
                <w:b/>
                <w:sz w:val="20"/>
              </w:rPr>
              <w:t>CERTEU2</w:t>
            </w:r>
          </w:p>
        </w:tc>
        <w:tc>
          <w:tcPr>
            <w:tcW w:w="7320" w:type="dxa"/>
          </w:tcPr>
          <w:p w14:paraId="54EC47E7" w14:textId="367068A0" w:rsidR="003C1AC8" w:rsidRPr="004162CD" w:rsidDel="0003346F" w:rsidRDefault="003C1AC8" w:rsidP="00DB7BE7">
            <w:pPr>
              <w:spacing w:before="40" w:after="40" w:line="276" w:lineRule="auto"/>
              <w:rPr>
                <w:sz w:val="20"/>
              </w:rPr>
            </w:pPr>
            <w:r w:rsidRPr="004162CD">
              <w:rPr>
                <w:sz w:val="20"/>
              </w:rPr>
              <w:t>The EUM SHALL be re</w:t>
            </w:r>
            <w:r>
              <w:rPr>
                <w:sz w:val="20"/>
              </w:rPr>
              <w:t>quired to declare eUICC product compliance with</w:t>
            </w:r>
            <w:r w:rsidRPr="004162CD">
              <w:rPr>
                <w:sz w:val="20"/>
              </w:rPr>
              <w:t xml:space="preserve"> GSMA SGP.22</w:t>
            </w:r>
            <w:r>
              <w:rPr>
                <w:sz w:val="20"/>
              </w:rPr>
              <w:t xml:space="preserve"> </w:t>
            </w:r>
            <w:r>
              <w:rPr>
                <w:sz w:val="20"/>
              </w:rPr>
              <w:fldChar w:fldCharType="begin"/>
            </w:r>
            <w:r>
              <w:rPr>
                <w:sz w:val="20"/>
              </w:rPr>
              <w:instrText xml:space="preserve"> REF SGP22 \h  \* MERGEFORMAT </w:instrText>
            </w:r>
            <w:r>
              <w:rPr>
                <w:sz w:val="20"/>
              </w:rPr>
            </w:r>
            <w:r>
              <w:rPr>
                <w:sz w:val="20"/>
              </w:rPr>
              <w:fldChar w:fldCharType="separate"/>
            </w:r>
            <w:r w:rsidR="00E46B0B" w:rsidRPr="00E46B0B">
              <w:rPr>
                <w:sz w:val="20"/>
              </w:rPr>
              <w:t>[24]</w:t>
            </w:r>
            <w:r>
              <w:rPr>
                <w:sz w:val="20"/>
              </w:rPr>
              <w:fldChar w:fldCharType="end"/>
            </w:r>
            <w:r w:rsidRPr="004162CD">
              <w:rPr>
                <w:sz w:val="20"/>
              </w:rPr>
              <w:t>.</w:t>
            </w:r>
          </w:p>
        </w:tc>
      </w:tr>
      <w:tr w:rsidR="003C1AC8" w:rsidRPr="008E0C88" w14:paraId="6F65E736" w14:textId="77777777" w:rsidTr="00DB7BE7">
        <w:tc>
          <w:tcPr>
            <w:tcW w:w="1588" w:type="dxa"/>
          </w:tcPr>
          <w:p w14:paraId="208A80EC" w14:textId="77777777" w:rsidR="003C1AC8" w:rsidRPr="009F3483" w:rsidRDefault="003C1AC8" w:rsidP="00DB7BE7">
            <w:pPr>
              <w:spacing w:before="40" w:after="40" w:line="276" w:lineRule="auto"/>
              <w:rPr>
                <w:b/>
                <w:sz w:val="20"/>
              </w:rPr>
            </w:pPr>
            <w:r w:rsidRPr="009F3483">
              <w:rPr>
                <w:b/>
                <w:sz w:val="20"/>
              </w:rPr>
              <w:t>CERTEU3</w:t>
            </w:r>
          </w:p>
        </w:tc>
        <w:tc>
          <w:tcPr>
            <w:tcW w:w="7320" w:type="dxa"/>
          </w:tcPr>
          <w:p w14:paraId="7C80AC7B" w14:textId="5DE97CEA" w:rsidR="003C1AC8" w:rsidRPr="004162CD" w:rsidRDefault="003C1AC8" w:rsidP="00DB7BE7">
            <w:pPr>
              <w:spacing w:before="40" w:after="40" w:line="276" w:lineRule="auto"/>
              <w:rPr>
                <w:sz w:val="20"/>
              </w:rPr>
            </w:pPr>
            <w:r w:rsidRPr="00150882">
              <w:rPr>
                <w:sz w:val="20"/>
              </w:rPr>
              <w:t xml:space="preserve">The eUICC SHALL be certified according to the Protection Profile defined by the </w:t>
            </w:r>
            <w:r w:rsidRPr="00C33CF6">
              <w:rPr>
                <w:sz w:val="20"/>
              </w:rPr>
              <w:t xml:space="preserve">GSMA </w:t>
            </w:r>
            <w:r>
              <w:rPr>
                <w:sz w:val="20"/>
              </w:rPr>
              <w:fldChar w:fldCharType="begin"/>
            </w:r>
            <w:r>
              <w:rPr>
                <w:sz w:val="20"/>
              </w:rPr>
              <w:instrText xml:space="preserve"> REF SGP25 \h  \* MERGEFORMAT </w:instrText>
            </w:r>
            <w:r>
              <w:rPr>
                <w:sz w:val="20"/>
              </w:rPr>
            </w:r>
            <w:r>
              <w:rPr>
                <w:sz w:val="20"/>
              </w:rPr>
              <w:fldChar w:fldCharType="separate"/>
            </w:r>
            <w:r w:rsidR="00E46B0B" w:rsidRPr="00E46B0B">
              <w:rPr>
                <w:sz w:val="20"/>
              </w:rPr>
              <w:t>[25]</w:t>
            </w:r>
            <w:r>
              <w:rPr>
                <w:sz w:val="20"/>
              </w:rPr>
              <w:fldChar w:fldCharType="end"/>
            </w:r>
            <w:r w:rsidRPr="00C33CF6">
              <w:rPr>
                <w:sz w:val="20"/>
              </w:rPr>
              <w:t>.</w:t>
            </w:r>
          </w:p>
        </w:tc>
      </w:tr>
      <w:tr w:rsidR="003C1AC8" w:rsidRPr="008E0C88" w14:paraId="1AB983C1" w14:textId="77777777" w:rsidTr="00DB7BE7">
        <w:tc>
          <w:tcPr>
            <w:tcW w:w="1588" w:type="dxa"/>
          </w:tcPr>
          <w:p w14:paraId="3363FEA0" w14:textId="77777777" w:rsidR="003C1AC8" w:rsidRPr="009F3483" w:rsidRDefault="003C1AC8" w:rsidP="00DB7BE7">
            <w:pPr>
              <w:spacing w:before="40" w:after="40" w:line="276" w:lineRule="auto"/>
              <w:rPr>
                <w:b/>
                <w:sz w:val="20"/>
              </w:rPr>
            </w:pPr>
            <w:r w:rsidRPr="009F3483">
              <w:rPr>
                <w:b/>
                <w:sz w:val="20"/>
              </w:rPr>
              <w:t>CERTEU4</w:t>
            </w:r>
          </w:p>
        </w:tc>
        <w:tc>
          <w:tcPr>
            <w:tcW w:w="7320" w:type="dxa"/>
          </w:tcPr>
          <w:p w14:paraId="1E2C0B48" w14:textId="77777777" w:rsidR="003C1AC8" w:rsidRPr="004162CD" w:rsidRDefault="003C1AC8" w:rsidP="00DB7BE7">
            <w:pPr>
              <w:spacing w:before="40" w:after="40" w:line="276" w:lineRule="auto"/>
              <w:rPr>
                <w:sz w:val="20"/>
              </w:rPr>
            </w:pPr>
            <w:r w:rsidRPr="00750455">
              <w:rPr>
                <w:sz w:val="20"/>
              </w:rPr>
              <w:t xml:space="preserve">The eUICC Protection Profile </w:t>
            </w:r>
            <w:r>
              <w:rPr>
                <w:sz w:val="20"/>
              </w:rPr>
              <w:t>SHALL</w:t>
            </w:r>
            <w:r w:rsidRPr="00750455">
              <w:rPr>
                <w:sz w:val="20"/>
              </w:rPr>
              <w:t xml:space="preserve"> at least include the following elements: ISD-R, Profile storage</w:t>
            </w:r>
            <w:r>
              <w:rPr>
                <w:sz w:val="20"/>
              </w:rPr>
              <w:t>,</w:t>
            </w:r>
            <w:r w:rsidRPr="00750455">
              <w:rPr>
                <w:sz w:val="20"/>
              </w:rPr>
              <w:t xml:space="preserve"> isolation of Profiles</w:t>
            </w:r>
            <w:r>
              <w:rPr>
                <w:sz w:val="20"/>
              </w:rPr>
              <w:t>, and Telecom Framework</w:t>
            </w:r>
            <w:r w:rsidRPr="00750455">
              <w:rPr>
                <w:sz w:val="20"/>
              </w:rPr>
              <w:t>.</w:t>
            </w:r>
          </w:p>
        </w:tc>
      </w:tr>
      <w:tr w:rsidR="003C1AC8" w:rsidRPr="008E0C88" w14:paraId="5002FE07" w14:textId="77777777" w:rsidTr="00DB7BE7">
        <w:tc>
          <w:tcPr>
            <w:tcW w:w="1588" w:type="dxa"/>
          </w:tcPr>
          <w:p w14:paraId="5A00383C" w14:textId="77777777" w:rsidR="003C1AC8" w:rsidRPr="009F3483" w:rsidRDefault="003C1AC8" w:rsidP="00DB7BE7">
            <w:pPr>
              <w:spacing w:before="40" w:after="40" w:line="276" w:lineRule="auto"/>
              <w:rPr>
                <w:b/>
                <w:sz w:val="20"/>
              </w:rPr>
            </w:pPr>
            <w:r w:rsidRPr="009F3483">
              <w:rPr>
                <w:b/>
                <w:sz w:val="20"/>
              </w:rPr>
              <w:t>CERTEU5</w:t>
            </w:r>
          </w:p>
        </w:tc>
        <w:tc>
          <w:tcPr>
            <w:tcW w:w="7320" w:type="dxa"/>
          </w:tcPr>
          <w:p w14:paraId="557A4DAE" w14:textId="0C3AA2E5" w:rsidR="003C1AC8" w:rsidRPr="004162CD" w:rsidRDefault="003C1AC8" w:rsidP="00DB7BE7">
            <w:pPr>
              <w:spacing w:before="40" w:after="40" w:line="276" w:lineRule="auto"/>
              <w:rPr>
                <w:sz w:val="20"/>
              </w:rPr>
            </w:pPr>
            <w:r w:rsidRPr="00750455">
              <w:rPr>
                <w:sz w:val="20"/>
                <w:lang w:val="en-US"/>
              </w:rPr>
              <w:t xml:space="preserve">The eUICC protection Profile SHALL be </w:t>
            </w:r>
            <w:r>
              <w:rPr>
                <w:sz w:val="20"/>
                <w:lang w:val="en-US"/>
              </w:rPr>
              <w:t>equivalent to the</w:t>
            </w:r>
            <w:r w:rsidRPr="00750455">
              <w:rPr>
                <w:sz w:val="20"/>
                <w:lang w:val="en-US"/>
              </w:rPr>
              <w:t xml:space="preserve"> </w:t>
            </w:r>
            <w:r>
              <w:rPr>
                <w:sz w:val="20"/>
                <w:lang w:val="en-US"/>
              </w:rPr>
              <w:t xml:space="preserve">eUICC </w:t>
            </w:r>
            <w:r w:rsidRPr="00750455">
              <w:rPr>
                <w:sz w:val="20"/>
                <w:lang w:val="en-US"/>
              </w:rPr>
              <w:t>Protection Profile</w:t>
            </w:r>
            <w:r>
              <w:rPr>
                <w:sz w:val="20"/>
                <w:lang w:val="en-US"/>
              </w:rPr>
              <w:t xml:space="preserve"> defined in SGP.05 </w:t>
            </w:r>
            <w:r>
              <w:rPr>
                <w:sz w:val="20"/>
                <w:lang w:val="en-US"/>
              </w:rPr>
              <w:fldChar w:fldCharType="begin"/>
            </w:r>
            <w:r>
              <w:rPr>
                <w:sz w:val="20"/>
                <w:lang w:val="en-US"/>
              </w:rPr>
              <w:instrText xml:space="preserve"> REF SGP05 \h  \* MERGEFORMAT </w:instrText>
            </w:r>
            <w:r>
              <w:rPr>
                <w:sz w:val="20"/>
                <w:lang w:val="en-US"/>
              </w:rPr>
            </w:r>
            <w:r>
              <w:rPr>
                <w:sz w:val="20"/>
                <w:lang w:val="en-US"/>
              </w:rPr>
              <w:fldChar w:fldCharType="separate"/>
            </w:r>
            <w:r w:rsidR="00E46B0B" w:rsidRPr="00E46B0B">
              <w:rPr>
                <w:sz w:val="20"/>
                <w:lang w:val="en-US"/>
              </w:rPr>
              <w:t>[21]</w:t>
            </w:r>
            <w:r>
              <w:rPr>
                <w:sz w:val="20"/>
                <w:lang w:val="en-US"/>
              </w:rPr>
              <w:fldChar w:fldCharType="end"/>
            </w:r>
            <w:r>
              <w:rPr>
                <w:sz w:val="20"/>
                <w:lang w:val="en-US"/>
              </w:rPr>
              <w:t>.</w:t>
            </w:r>
          </w:p>
        </w:tc>
      </w:tr>
      <w:tr w:rsidR="003C1AC8" w:rsidRPr="008E0C88" w14:paraId="666E9063" w14:textId="77777777" w:rsidTr="00DB7BE7">
        <w:tc>
          <w:tcPr>
            <w:tcW w:w="1588" w:type="dxa"/>
          </w:tcPr>
          <w:p w14:paraId="1DD82903" w14:textId="77777777" w:rsidR="003C1AC8" w:rsidRPr="009F3483" w:rsidRDefault="003C1AC8" w:rsidP="00DB7BE7">
            <w:pPr>
              <w:spacing w:before="40" w:after="40" w:line="276" w:lineRule="auto"/>
              <w:rPr>
                <w:b/>
                <w:sz w:val="20"/>
              </w:rPr>
            </w:pPr>
            <w:r w:rsidRPr="009F3483">
              <w:rPr>
                <w:b/>
                <w:sz w:val="20"/>
              </w:rPr>
              <w:t>CERTEU6</w:t>
            </w:r>
          </w:p>
        </w:tc>
        <w:tc>
          <w:tcPr>
            <w:tcW w:w="7320" w:type="dxa"/>
          </w:tcPr>
          <w:p w14:paraId="08AA2319" w14:textId="239312FD" w:rsidR="003C1AC8" w:rsidRDefault="003C1AC8" w:rsidP="00DB7BE7">
            <w:pPr>
              <w:spacing w:before="40" w:after="40" w:line="276" w:lineRule="auto"/>
              <w:rPr>
                <w:sz w:val="20"/>
                <w:lang w:val="en-US"/>
              </w:rPr>
            </w:pPr>
            <w:r w:rsidRPr="009D7388">
              <w:rPr>
                <w:sz w:val="20"/>
                <w:lang w:val="en-US"/>
              </w:rPr>
              <w:t xml:space="preserve">The Evaluation Assurance Level </w:t>
            </w:r>
            <w:r>
              <w:rPr>
                <w:sz w:val="20"/>
                <w:lang w:val="en-US"/>
              </w:rPr>
              <w:t>of the eUICC Protection Profile SHALL be</w:t>
            </w:r>
            <w:r w:rsidRPr="009D7388">
              <w:rPr>
                <w:sz w:val="20"/>
                <w:lang w:val="en-US"/>
              </w:rPr>
              <w:t xml:space="preserve"> </w:t>
            </w:r>
            <w:r>
              <w:rPr>
                <w:sz w:val="20"/>
                <w:lang w:val="en-US"/>
              </w:rPr>
              <w:t xml:space="preserve">(at least) </w:t>
            </w:r>
            <w:r w:rsidRPr="009D7388">
              <w:rPr>
                <w:sz w:val="20"/>
                <w:lang w:val="en-US"/>
              </w:rPr>
              <w:t>EAL4 augmented with AVA_VAN.5 and ALC_DVS.2</w:t>
            </w:r>
            <w:r>
              <w:rPr>
                <w:sz w:val="20"/>
                <w:lang w:val="en-US"/>
              </w:rPr>
              <w:t xml:space="preserve"> (EAL 4+) </w:t>
            </w:r>
            <w:r>
              <w:rPr>
                <w:sz w:val="20"/>
                <w:lang w:val="en-US"/>
              </w:rPr>
              <w:fldChar w:fldCharType="begin"/>
            </w:r>
            <w:r>
              <w:rPr>
                <w:sz w:val="20"/>
                <w:lang w:val="en-US"/>
              </w:rPr>
              <w:instrText xml:space="preserve"> REF JIL \h </w:instrText>
            </w:r>
            <w:r w:rsidR="00DB7BE7">
              <w:rPr>
                <w:sz w:val="20"/>
                <w:lang w:val="en-US"/>
              </w:rPr>
              <w:instrText xml:space="preserve"> \* MERGEFORMAT </w:instrText>
            </w:r>
            <w:r>
              <w:rPr>
                <w:sz w:val="20"/>
                <w:lang w:val="en-US"/>
              </w:rPr>
            </w:r>
            <w:r>
              <w:rPr>
                <w:sz w:val="20"/>
                <w:lang w:val="en-US"/>
              </w:rPr>
              <w:fldChar w:fldCharType="separate"/>
            </w:r>
            <w:r w:rsidR="00E46B0B">
              <w:rPr>
                <w:sz w:val="20"/>
              </w:rPr>
              <w:t>[33]</w:t>
            </w:r>
            <w:r>
              <w:rPr>
                <w:sz w:val="20"/>
                <w:lang w:val="en-US"/>
              </w:rPr>
              <w:fldChar w:fldCharType="end"/>
            </w:r>
            <w:r>
              <w:rPr>
                <w:sz w:val="20"/>
                <w:lang w:val="en-US"/>
              </w:rPr>
              <w:t xml:space="preserve">. </w:t>
            </w:r>
          </w:p>
          <w:p w14:paraId="021122BE" w14:textId="004A2FCE" w:rsidR="003C1AC8" w:rsidRPr="004162CD" w:rsidRDefault="003C1AC8" w:rsidP="00DB7BE7">
            <w:pPr>
              <w:spacing w:before="40" w:after="40" w:line="276" w:lineRule="auto"/>
              <w:rPr>
                <w:sz w:val="20"/>
              </w:rPr>
            </w:pPr>
          </w:p>
        </w:tc>
      </w:tr>
      <w:tr w:rsidR="003C1AC8" w:rsidRPr="008E0C88" w14:paraId="41B5AF2A" w14:textId="77777777" w:rsidTr="00DB7BE7">
        <w:tc>
          <w:tcPr>
            <w:tcW w:w="1588" w:type="dxa"/>
          </w:tcPr>
          <w:p w14:paraId="3AA61D1B" w14:textId="77777777" w:rsidR="003C1AC8" w:rsidRPr="009F3483" w:rsidRDefault="003C1AC8" w:rsidP="00DB7BE7">
            <w:pPr>
              <w:spacing w:before="40" w:after="40" w:line="276" w:lineRule="auto"/>
              <w:rPr>
                <w:b/>
                <w:sz w:val="20"/>
              </w:rPr>
            </w:pPr>
            <w:r w:rsidRPr="009F3483">
              <w:rPr>
                <w:b/>
                <w:sz w:val="20"/>
              </w:rPr>
              <w:t>CERTEU7</w:t>
            </w:r>
          </w:p>
        </w:tc>
        <w:tc>
          <w:tcPr>
            <w:tcW w:w="7320" w:type="dxa"/>
          </w:tcPr>
          <w:p w14:paraId="11B757F3" w14:textId="77777777" w:rsidR="003C1AC8" w:rsidRPr="004162CD" w:rsidRDefault="003C1AC8" w:rsidP="00DB7BE7">
            <w:pPr>
              <w:spacing w:before="40" w:after="40" w:line="276" w:lineRule="auto"/>
              <w:rPr>
                <w:sz w:val="20"/>
              </w:rPr>
            </w:pPr>
            <w:r>
              <w:rPr>
                <w:sz w:val="20"/>
                <w:lang w:val="en-US"/>
              </w:rPr>
              <w:t>The eUICC public key Certificate used for authentication SHALL contain the EID.</w:t>
            </w:r>
          </w:p>
        </w:tc>
      </w:tr>
      <w:tr w:rsidR="003C1AC8" w:rsidRPr="008E0C88" w14:paraId="43FB857E" w14:textId="77777777" w:rsidTr="00DB7BE7">
        <w:tc>
          <w:tcPr>
            <w:tcW w:w="1588" w:type="dxa"/>
          </w:tcPr>
          <w:p w14:paraId="720DA656" w14:textId="77777777" w:rsidR="003C1AC8" w:rsidRPr="009F3483" w:rsidRDefault="003C1AC8" w:rsidP="00DB7BE7">
            <w:pPr>
              <w:spacing w:before="40" w:after="40" w:line="276" w:lineRule="auto"/>
              <w:rPr>
                <w:b/>
                <w:sz w:val="20"/>
              </w:rPr>
            </w:pPr>
            <w:r w:rsidRPr="009F3483">
              <w:rPr>
                <w:b/>
                <w:sz w:val="20"/>
              </w:rPr>
              <w:t>CERTEU8</w:t>
            </w:r>
          </w:p>
        </w:tc>
        <w:tc>
          <w:tcPr>
            <w:tcW w:w="7320" w:type="dxa"/>
          </w:tcPr>
          <w:p w14:paraId="10B32768" w14:textId="77777777" w:rsidR="003C1AC8" w:rsidRPr="004162CD" w:rsidRDefault="003C1AC8" w:rsidP="00DB7BE7">
            <w:pPr>
              <w:spacing w:before="40" w:after="40" w:line="276" w:lineRule="auto"/>
              <w:rPr>
                <w:sz w:val="20"/>
              </w:rPr>
            </w:pPr>
            <w:r>
              <w:rPr>
                <w:sz w:val="20"/>
                <w:lang w:val="en-US"/>
              </w:rPr>
              <w:t>It SHALL be possible to obtain t</w:t>
            </w:r>
            <w:r w:rsidRPr="00310C74">
              <w:rPr>
                <w:sz w:val="20"/>
                <w:lang w:val="en-US"/>
              </w:rPr>
              <w:t>he technical reference of the product</w:t>
            </w:r>
            <w:r>
              <w:rPr>
                <w:sz w:val="20"/>
                <w:lang w:val="en-US"/>
              </w:rPr>
              <w:t xml:space="preserve">, for example </w:t>
            </w:r>
            <w:r w:rsidRPr="00310C74">
              <w:rPr>
                <w:sz w:val="20"/>
                <w:lang w:val="en-US"/>
              </w:rPr>
              <w:t>the Common Criteria certification report</w:t>
            </w:r>
            <w:r>
              <w:rPr>
                <w:sz w:val="20"/>
                <w:lang w:val="en-US"/>
              </w:rPr>
              <w:t xml:space="preserve"> number and if applicable, the EMVco PCN (Platform Certification Number) associated with a specific eUICC</w:t>
            </w:r>
            <w:r w:rsidRPr="00310C74">
              <w:rPr>
                <w:sz w:val="20"/>
                <w:lang w:val="en-US"/>
              </w:rPr>
              <w:t>.</w:t>
            </w:r>
          </w:p>
        </w:tc>
      </w:tr>
      <w:tr w:rsidR="003C1AC8" w:rsidRPr="008E0C88" w14:paraId="7DE01F86" w14:textId="77777777" w:rsidTr="00DB7BE7">
        <w:tc>
          <w:tcPr>
            <w:tcW w:w="1588" w:type="dxa"/>
          </w:tcPr>
          <w:p w14:paraId="233CFBE8" w14:textId="77777777" w:rsidR="003C1AC8" w:rsidRPr="009F3483" w:rsidRDefault="003C1AC8" w:rsidP="00DB7BE7">
            <w:pPr>
              <w:spacing w:before="40" w:after="40" w:line="276" w:lineRule="auto"/>
              <w:rPr>
                <w:b/>
                <w:sz w:val="20"/>
              </w:rPr>
            </w:pPr>
            <w:bookmarkStart w:id="839" w:name="CERTEU9"/>
            <w:r>
              <w:rPr>
                <w:b/>
                <w:sz w:val="20"/>
              </w:rPr>
              <w:t>CERTEU9</w:t>
            </w:r>
            <w:bookmarkEnd w:id="839"/>
          </w:p>
        </w:tc>
        <w:tc>
          <w:tcPr>
            <w:tcW w:w="7320" w:type="dxa"/>
          </w:tcPr>
          <w:p w14:paraId="7598B18B" w14:textId="77777777" w:rsidR="003C1AC8" w:rsidRDefault="003C1AC8" w:rsidP="00DB7BE7">
            <w:pPr>
              <w:spacing w:before="40" w:after="40" w:line="276" w:lineRule="auto"/>
              <w:rPr>
                <w:sz w:val="20"/>
                <w:lang w:val="en-US"/>
              </w:rPr>
            </w:pPr>
            <w:r>
              <w:rPr>
                <w:sz w:val="20"/>
              </w:rPr>
              <w:t>The EUM Public Key Certificate(s) SHALL be signed by a GSMA CI.</w:t>
            </w:r>
          </w:p>
        </w:tc>
      </w:tr>
      <w:tr w:rsidR="003C1AC8" w:rsidRPr="008E0C88" w14:paraId="0D5559DF" w14:textId="77777777" w:rsidTr="00DB7BE7">
        <w:tc>
          <w:tcPr>
            <w:tcW w:w="1588" w:type="dxa"/>
          </w:tcPr>
          <w:p w14:paraId="1A26459A" w14:textId="77777777" w:rsidR="003C1AC8" w:rsidRDefault="003C1AC8" w:rsidP="00DB7BE7">
            <w:pPr>
              <w:spacing w:before="40" w:after="40" w:line="276" w:lineRule="auto"/>
              <w:rPr>
                <w:b/>
                <w:sz w:val="20"/>
              </w:rPr>
            </w:pPr>
            <w:r>
              <w:rPr>
                <w:b/>
                <w:sz w:val="20"/>
              </w:rPr>
              <w:t>CERTEU10</w:t>
            </w:r>
          </w:p>
        </w:tc>
        <w:tc>
          <w:tcPr>
            <w:tcW w:w="7320" w:type="dxa"/>
          </w:tcPr>
          <w:p w14:paraId="4948EA67" w14:textId="4375C05A" w:rsidR="003C1AC8" w:rsidRDefault="003C1AC8" w:rsidP="00DB7BE7">
            <w:pPr>
              <w:spacing w:before="40" w:after="40" w:line="276" w:lineRule="auto"/>
              <w:rPr>
                <w:sz w:val="20"/>
              </w:rPr>
            </w:pPr>
            <w:r>
              <w:rPr>
                <w:sz w:val="20"/>
              </w:rPr>
              <w:t>The eUICC Certificate(s) SHALL be signed by the EUM</w:t>
            </w:r>
            <w:r>
              <w:rPr>
                <w:sz w:val="20"/>
                <w:lang w:val="en-US"/>
              </w:rPr>
              <w:t xml:space="preserve"> using its EUM private key corresponding to its Certificate (</w:t>
            </w:r>
            <w:r w:rsidRPr="005664AA">
              <w:rPr>
                <w:sz w:val="20"/>
                <w:lang w:val="en-US"/>
              </w:rPr>
              <w:fldChar w:fldCharType="begin"/>
            </w:r>
            <w:r w:rsidRPr="00FC3389">
              <w:rPr>
                <w:sz w:val="20"/>
                <w:lang w:val="en-US"/>
              </w:rPr>
              <w:instrText xml:space="preserve"> REF CERTEU9 \h </w:instrText>
            </w:r>
            <w:r w:rsidRPr="003D501F">
              <w:rPr>
                <w:sz w:val="20"/>
                <w:lang w:val="en-US"/>
              </w:rPr>
              <w:instrText xml:space="preserve"> \* MERGEFORMAT </w:instrText>
            </w:r>
            <w:r w:rsidRPr="005664AA">
              <w:rPr>
                <w:sz w:val="20"/>
                <w:lang w:val="en-US"/>
              </w:rPr>
            </w:r>
            <w:r w:rsidRPr="005664AA">
              <w:rPr>
                <w:sz w:val="20"/>
                <w:lang w:val="en-US"/>
              </w:rPr>
              <w:fldChar w:fldCharType="separate"/>
            </w:r>
            <w:r w:rsidR="00E46B0B" w:rsidRPr="00E46B0B">
              <w:rPr>
                <w:sz w:val="20"/>
              </w:rPr>
              <w:t>CERTEU9</w:t>
            </w:r>
            <w:r w:rsidRPr="005664AA">
              <w:rPr>
                <w:sz w:val="20"/>
                <w:lang w:val="en-US"/>
              </w:rPr>
              <w:fldChar w:fldCharType="end"/>
            </w:r>
            <w:r>
              <w:rPr>
                <w:sz w:val="20"/>
                <w:lang w:val="en-US"/>
              </w:rPr>
              <w:t xml:space="preserve">). </w:t>
            </w:r>
          </w:p>
        </w:tc>
      </w:tr>
      <w:tr w:rsidR="003C1AC8" w:rsidRPr="008E0C88" w14:paraId="5E2A5B6D" w14:textId="77777777" w:rsidTr="00DB7BE7">
        <w:tc>
          <w:tcPr>
            <w:tcW w:w="1588" w:type="dxa"/>
          </w:tcPr>
          <w:p w14:paraId="1E657B6F" w14:textId="77777777" w:rsidR="003C1AC8" w:rsidRDefault="003C1AC8" w:rsidP="00DB7BE7">
            <w:pPr>
              <w:spacing w:before="40" w:after="40" w:line="276" w:lineRule="auto"/>
              <w:rPr>
                <w:b/>
                <w:sz w:val="20"/>
              </w:rPr>
            </w:pPr>
            <w:bookmarkStart w:id="840" w:name="CERTEU11"/>
            <w:r>
              <w:rPr>
                <w:b/>
                <w:sz w:val="20"/>
              </w:rPr>
              <w:t>CERTEU11</w:t>
            </w:r>
            <w:bookmarkEnd w:id="840"/>
          </w:p>
        </w:tc>
        <w:tc>
          <w:tcPr>
            <w:tcW w:w="7320" w:type="dxa"/>
          </w:tcPr>
          <w:p w14:paraId="363D0660" w14:textId="77777777" w:rsidR="003C1AC8" w:rsidRDefault="003C1AC8" w:rsidP="00DB7BE7">
            <w:pPr>
              <w:spacing w:before="40" w:after="40" w:line="276" w:lineRule="auto"/>
              <w:rPr>
                <w:sz w:val="20"/>
              </w:rPr>
            </w:pPr>
            <w:r>
              <w:rPr>
                <w:sz w:val="20"/>
              </w:rPr>
              <w:t>The eUICC private key(s) SHOULD not be modifiable. If they are, they should be modifiable only by the EUM that issued the corresponding Certificate.</w:t>
            </w:r>
          </w:p>
        </w:tc>
      </w:tr>
      <w:tr w:rsidR="003C1AC8" w:rsidRPr="008E0C88" w14:paraId="38655FD0" w14:textId="77777777" w:rsidTr="00DB7BE7">
        <w:tc>
          <w:tcPr>
            <w:tcW w:w="1588" w:type="dxa"/>
          </w:tcPr>
          <w:p w14:paraId="1A025A8A" w14:textId="77777777" w:rsidR="003C1AC8" w:rsidRDefault="003C1AC8" w:rsidP="00DB7BE7">
            <w:pPr>
              <w:spacing w:before="40" w:after="40" w:line="276" w:lineRule="auto"/>
              <w:rPr>
                <w:b/>
                <w:sz w:val="20"/>
              </w:rPr>
            </w:pPr>
            <w:r>
              <w:rPr>
                <w:b/>
                <w:sz w:val="20"/>
              </w:rPr>
              <w:t>CERTEU12</w:t>
            </w:r>
          </w:p>
        </w:tc>
        <w:tc>
          <w:tcPr>
            <w:tcW w:w="7320" w:type="dxa"/>
          </w:tcPr>
          <w:p w14:paraId="67580FDC" w14:textId="77777777" w:rsidR="003C1AC8" w:rsidRDefault="003C1AC8" w:rsidP="00DB7BE7">
            <w:pPr>
              <w:spacing w:before="40" w:after="40" w:line="276" w:lineRule="auto"/>
              <w:rPr>
                <w:sz w:val="20"/>
              </w:rPr>
            </w:pPr>
            <w:r>
              <w:rPr>
                <w:sz w:val="20"/>
              </w:rPr>
              <w:t xml:space="preserve">If the eUICC private key(s) are modifiable, it SHALL use the mechanism defined in the GlobalPlatform specification with a minimum security level corresponding to the AES algorithm using a key length of 128 bits. </w:t>
            </w:r>
          </w:p>
        </w:tc>
      </w:tr>
      <w:tr w:rsidR="003C1AC8" w:rsidRPr="008E0C88" w14:paraId="0536049D" w14:textId="77777777" w:rsidTr="00DB7BE7">
        <w:tc>
          <w:tcPr>
            <w:tcW w:w="1588" w:type="dxa"/>
          </w:tcPr>
          <w:p w14:paraId="24196FD4" w14:textId="77777777" w:rsidR="003C1AC8" w:rsidRDefault="003C1AC8" w:rsidP="00DB7BE7">
            <w:pPr>
              <w:spacing w:before="40" w:after="40" w:line="276" w:lineRule="auto"/>
              <w:rPr>
                <w:b/>
                <w:sz w:val="20"/>
              </w:rPr>
            </w:pPr>
            <w:r>
              <w:rPr>
                <w:b/>
                <w:sz w:val="20"/>
              </w:rPr>
              <w:t>CERTEU13</w:t>
            </w:r>
          </w:p>
        </w:tc>
        <w:tc>
          <w:tcPr>
            <w:tcW w:w="7320" w:type="dxa"/>
          </w:tcPr>
          <w:p w14:paraId="7EE3D381" w14:textId="77777777" w:rsidR="003C1AC8" w:rsidRDefault="003C1AC8" w:rsidP="00DB7BE7">
            <w:pPr>
              <w:spacing w:before="40" w:after="40" w:line="276" w:lineRule="auto"/>
              <w:rPr>
                <w:sz w:val="20"/>
              </w:rPr>
            </w:pPr>
            <w:r>
              <w:rPr>
                <w:sz w:val="20"/>
              </w:rPr>
              <w:t xml:space="preserve">If the eUICC's EUM Certificate is updatable, then the eUICC SHALL support a secure mechanism to update its EUM Certificate.  </w:t>
            </w:r>
          </w:p>
        </w:tc>
      </w:tr>
      <w:tr w:rsidR="003C1AC8" w:rsidRPr="008E0C88" w14:paraId="116D90F1" w14:textId="77777777" w:rsidTr="00DB7BE7">
        <w:tc>
          <w:tcPr>
            <w:tcW w:w="1588" w:type="dxa"/>
          </w:tcPr>
          <w:p w14:paraId="045B9B2F" w14:textId="77777777" w:rsidR="003C1AC8" w:rsidRDefault="003C1AC8" w:rsidP="00DB7BE7">
            <w:pPr>
              <w:spacing w:before="40" w:after="40" w:line="276" w:lineRule="auto"/>
              <w:rPr>
                <w:b/>
                <w:sz w:val="20"/>
              </w:rPr>
            </w:pPr>
            <w:r>
              <w:rPr>
                <w:b/>
                <w:sz w:val="20"/>
              </w:rPr>
              <w:t>CERTEU14</w:t>
            </w:r>
          </w:p>
        </w:tc>
        <w:tc>
          <w:tcPr>
            <w:tcW w:w="7320" w:type="dxa"/>
          </w:tcPr>
          <w:p w14:paraId="495D0AA1" w14:textId="77777777" w:rsidR="003C1AC8" w:rsidRDefault="003C1AC8" w:rsidP="00DB7BE7">
            <w:pPr>
              <w:spacing w:before="40" w:after="40" w:line="276" w:lineRule="auto"/>
              <w:rPr>
                <w:sz w:val="20"/>
              </w:rPr>
            </w:pPr>
            <w:r>
              <w:rPr>
                <w:sz w:val="20"/>
              </w:rPr>
              <w:t xml:space="preserve">If the eUICC's CI public keys are updatable, then the eUICC SHALL support a secure mechanism to update its CI public keys. </w:t>
            </w:r>
          </w:p>
        </w:tc>
      </w:tr>
      <w:tr w:rsidR="003C1AC8" w:rsidRPr="008E0C88" w14:paraId="235F4A6C" w14:textId="77777777" w:rsidTr="00DB7BE7">
        <w:tc>
          <w:tcPr>
            <w:tcW w:w="1588" w:type="dxa"/>
          </w:tcPr>
          <w:p w14:paraId="335E27D9" w14:textId="77777777" w:rsidR="003C1AC8" w:rsidRDefault="003C1AC8" w:rsidP="00DB7BE7">
            <w:pPr>
              <w:spacing w:before="40" w:after="40" w:line="276" w:lineRule="auto"/>
              <w:rPr>
                <w:b/>
                <w:sz w:val="20"/>
              </w:rPr>
            </w:pPr>
            <w:r>
              <w:rPr>
                <w:b/>
                <w:sz w:val="20"/>
              </w:rPr>
              <w:t>CERTEU15</w:t>
            </w:r>
          </w:p>
        </w:tc>
        <w:tc>
          <w:tcPr>
            <w:tcW w:w="7320" w:type="dxa"/>
          </w:tcPr>
          <w:p w14:paraId="3E2B6F72" w14:textId="77777777" w:rsidR="003C1AC8" w:rsidRDefault="003C1AC8" w:rsidP="00DB7BE7">
            <w:pPr>
              <w:spacing w:before="40" w:after="40" w:line="276" w:lineRule="auto"/>
              <w:rPr>
                <w:sz w:val="20"/>
              </w:rPr>
            </w:pPr>
            <w:r>
              <w:rPr>
                <w:sz w:val="20"/>
              </w:rPr>
              <w:t>If the eUICC's Certificate is updatable, then the eUICC SHALL support a secure mechanism to update its eUICC Certificate.</w:t>
            </w:r>
          </w:p>
        </w:tc>
      </w:tr>
      <w:tr w:rsidR="003C1AC8" w:rsidRPr="008E0C88" w14:paraId="01DD74FA" w14:textId="77777777" w:rsidTr="00DB7BE7">
        <w:tc>
          <w:tcPr>
            <w:tcW w:w="1588" w:type="dxa"/>
          </w:tcPr>
          <w:p w14:paraId="19B6DB31" w14:textId="77777777" w:rsidR="003C1AC8" w:rsidRDefault="003C1AC8" w:rsidP="00DB7BE7">
            <w:pPr>
              <w:spacing w:before="40" w:after="40" w:line="276" w:lineRule="auto"/>
              <w:rPr>
                <w:b/>
                <w:sz w:val="20"/>
              </w:rPr>
            </w:pPr>
            <w:r>
              <w:rPr>
                <w:b/>
                <w:sz w:val="20"/>
              </w:rPr>
              <w:t>CERTEU16</w:t>
            </w:r>
          </w:p>
        </w:tc>
        <w:tc>
          <w:tcPr>
            <w:tcW w:w="7320" w:type="dxa"/>
          </w:tcPr>
          <w:p w14:paraId="1703A4FE" w14:textId="777831D3" w:rsidR="003C1AC8" w:rsidRDefault="003C1AC8" w:rsidP="00DB7BE7">
            <w:pPr>
              <w:spacing w:before="40" w:after="40" w:line="276" w:lineRule="auto"/>
              <w:rPr>
                <w:sz w:val="20"/>
              </w:rPr>
            </w:pPr>
            <w:r>
              <w:rPr>
                <w:sz w:val="20"/>
                <w:szCs w:val="22"/>
                <w:lang w:eastAsia="de-DE" w:bidi="ar-SA"/>
              </w:rPr>
              <w:t xml:space="preserve">Where appropriate, the eUICC SHOULD be certified according to EMVCo Security Evaluation process </w:t>
            </w:r>
            <w:r>
              <w:rPr>
                <w:sz w:val="20"/>
                <w:szCs w:val="22"/>
                <w:lang w:eastAsia="de-DE" w:bidi="ar-SA"/>
              </w:rPr>
              <w:fldChar w:fldCharType="begin"/>
            </w:r>
            <w:r>
              <w:rPr>
                <w:sz w:val="20"/>
                <w:szCs w:val="22"/>
                <w:lang w:eastAsia="de-DE" w:bidi="ar-SA"/>
              </w:rPr>
              <w:instrText xml:space="preserve"> REF EMVCO \h  \* MERGEFORMAT </w:instrText>
            </w:r>
            <w:r>
              <w:rPr>
                <w:sz w:val="20"/>
                <w:szCs w:val="22"/>
                <w:lang w:eastAsia="de-DE" w:bidi="ar-SA"/>
              </w:rPr>
            </w:r>
            <w:r>
              <w:rPr>
                <w:sz w:val="20"/>
                <w:szCs w:val="22"/>
                <w:lang w:eastAsia="de-DE" w:bidi="ar-SA"/>
              </w:rPr>
              <w:fldChar w:fldCharType="separate"/>
            </w:r>
            <w:r w:rsidR="00E46B0B" w:rsidRPr="00E46B0B">
              <w:rPr>
                <w:sz w:val="20"/>
                <w:szCs w:val="22"/>
                <w:lang w:eastAsia="de-DE" w:bidi="ar-SA"/>
              </w:rPr>
              <w:t>[27]</w:t>
            </w:r>
            <w:r>
              <w:rPr>
                <w:sz w:val="20"/>
                <w:szCs w:val="22"/>
                <w:lang w:eastAsia="de-DE" w:bidi="ar-SA"/>
              </w:rPr>
              <w:fldChar w:fldCharType="end"/>
            </w:r>
            <w:r>
              <w:rPr>
                <w:sz w:val="20"/>
                <w:szCs w:val="22"/>
                <w:lang w:eastAsia="de-DE" w:bidi="ar-SA"/>
              </w:rPr>
              <w:t>.</w:t>
            </w:r>
          </w:p>
        </w:tc>
      </w:tr>
      <w:tr w:rsidR="003C1AC8" w:rsidRPr="008E0C88" w14:paraId="2590386F" w14:textId="77777777" w:rsidTr="00DB7BE7">
        <w:tc>
          <w:tcPr>
            <w:tcW w:w="1588" w:type="dxa"/>
          </w:tcPr>
          <w:p w14:paraId="27DD3FFD" w14:textId="77777777" w:rsidR="003C1AC8" w:rsidRDefault="003C1AC8" w:rsidP="00DB7BE7">
            <w:pPr>
              <w:spacing w:before="40" w:after="40" w:line="276" w:lineRule="auto"/>
              <w:rPr>
                <w:b/>
                <w:sz w:val="20"/>
              </w:rPr>
            </w:pPr>
            <w:r>
              <w:rPr>
                <w:b/>
                <w:sz w:val="20"/>
              </w:rPr>
              <w:t>CERTEU17</w:t>
            </w:r>
          </w:p>
        </w:tc>
        <w:tc>
          <w:tcPr>
            <w:tcW w:w="7320" w:type="dxa"/>
          </w:tcPr>
          <w:p w14:paraId="6DEC83FB" w14:textId="332E21B6" w:rsidR="003C1AC8" w:rsidRDefault="003C1AC8" w:rsidP="00DB7BE7">
            <w:pPr>
              <w:spacing w:before="40" w:after="40" w:line="276" w:lineRule="auto"/>
              <w:rPr>
                <w:sz w:val="20"/>
                <w:szCs w:val="22"/>
                <w:lang w:eastAsia="de-DE" w:bidi="ar-SA"/>
              </w:rPr>
            </w:pPr>
            <w:r>
              <w:rPr>
                <w:sz w:val="20"/>
                <w:szCs w:val="22"/>
                <w:lang w:eastAsia="de-DE" w:bidi="ar-SA"/>
              </w:rPr>
              <w:t xml:space="preserve">Field-Test eUICCs SHALL use a certified hardware according to SGP.24 </w:t>
            </w:r>
            <w:r>
              <w:rPr>
                <w:sz w:val="20"/>
                <w:szCs w:val="22"/>
                <w:lang w:eastAsia="de-DE" w:bidi="ar-SA"/>
              </w:rPr>
              <w:fldChar w:fldCharType="begin"/>
            </w:r>
            <w:r>
              <w:rPr>
                <w:sz w:val="20"/>
                <w:szCs w:val="22"/>
                <w:lang w:eastAsia="de-DE" w:bidi="ar-SA"/>
              </w:rPr>
              <w:instrText xml:space="preserve"> REF SGP24 \h </w:instrText>
            </w:r>
            <w:r w:rsidR="00DB7BE7">
              <w:rPr>
                <w:sz w:val="20"/>
                <w:szCs w:val="22"/>
                <w:lang w:eastAsia="de-DE" w:bidi="ar-SA"/>
              </w:rPr>
              <w:instrText xml:space="preserve"> \* MERGEFORMAT </w:instrText>
            </w:r>
            <w:r>
              <w:rPr>
                <w:sz w:val="20"/>
                <w:szCs w:val="22"/>
                <w:lang w:eastAsia="de-DE" w:bidi="ar-SA"/>
              </w:rPr>
            </w:r>
            <w:r>
              <w:rPr>
                <w:sz w:val="20"/>
                <w:szCs w:val="22"/>
                <w:lang w:eastAsia="de-DE" w:bidi="ar-SA"/>
              </w:rPr>
              <w:fldChar w:fldCharType="separate"/>
            </w:r>
            <w:r w:rsidR="00E46B0B">
              <w:rPr>
                <w:sz w:val="20"/>
              </w:rPr>
              <w:t>[38]</w:t>
            </w:r>
            <w:r>
              <w:rPr>
                <w:sz w:val="20"/>
                <w:szCs w:val="22"/>
                <w:lang w:eastAsia="de-DE" w:bidi="ar-SA"/>
              </w:rPr>
              <w:fldChar w:fldCharType="end"/>
            </w:r>
            <w:r>
              <w:rPr>
                <w:sz w:val="20"/>
                <w:szCs w:val="22"/>
                <w:lang w:eastAsia="de-DE" w:bidi="ar-SA"/>
              </w:rPr>
              <w:t>.</w:t>
            </w:r>
          </w:p>
        </w:tc>
      </w:tr>
    </w:tbl>
    <w:p w14:paraId="28D1C4BB" w14:textId="77777777" w:rsidR="003C1AC8" w:rsidRDefault="003C1AC8" w:rsidP="003C1AC8">
      <w:pPr>
        <w:pStyle w:val="TableCaption"/>
      </w:pPr>
      <w:r>
        <w:t>:</w:t>
      </w:r>
      <w:r w:rsidRPr="00B14400">
        <w:t xml:space="preserve"> eUICC Certification Requirements</w:t>
      </w:r>
    </w:p>
    <w:p w14:paraId="1274FB93" w14:textId="77777777" w:rsidR="003C1AC8" w:rsidRPr="00E950D1" w:rsidRDefault="003C1AC8" w:rsidP="003C1AC8">
      <w:pPr>
        <w:pStyle w:val="Heading3"/>
        <w:tabs>
          <w:tab w:val="clear" w:pos="851"/>
        </w:tabs>
        <w:ind w:left="720" w:hanging="720"/>
      </w:pPr>
      <w:bookmarkStart w:id="841" w:name="_Toc433374221"/>
      <w:bookmarkStart w:id="842" w:name="_Toc472934737"/>
      <w:bookmarkStart w:id="843" w:name="_Toc178140676"/>
      <w:r w:rsidRPr="00E950D1">
        <w:t xml:space="preserve">Device </w:t>
      </w:r>
      <w:bookmarkEnd w:id="841"/>
      <w:r w:rsidRPr="00E950D1">
        <w:t>C</w:t>
      </w:r>
      <w:r>
        <w:t>ompliance</w:t>
      </w:r>
      <w:bookmarkEnd w:id="842"/>
      <w:r>
        <w:t xml:space="preserve"> Requirement</w:t>
      </w:r>
      <w:bookmarkEnd w:id="843"/>
    </w:p>
    <w:tbl>
      <w:tblPr>
        <w:tblW w:w="0" w:type="auto"/>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9"/>
        <w:gridCol w:w="7320"/>
      </w:tblGrid>
      <w:tr w:rsidR="003C1AC8" w:rsidRPr="00DD05E8" w14:paraId="14D21CFA" w14:textId="77777777" w:rsidTr="00DB7BE7">
        <w:tc>
          <w:tcPr>
            <w:tcW w:w="1559" w:type="dxa"/>
            <w:tcBorders>
              <w:top w:val="single" w:sz="4" w:space="0" w:color="auto"/>
              <w:left w:val="single" w:sz="4" w:space="0" w:color="auto"/>
              <w:bottom w:val="single" w:sz="4" w:space="0" w:color="auto"/>
              <w:right w:val="single" w:sz="4" w:space="0" w:color="auto"/>
            </w:tcBorders>
            <w:shd w:val="clear" w:color="auto" w:fill="DE002B"/>
            <w:vAlign w:val="center"/>
          </w:tcPr>
          <w:p w14:paraId="2CE3EE60" w14:textId="77777777" w:rsidR="003C1AC8" w:rsidRPr="00E950D1" w:rsidRDefault="003C1AC8" w:rsidP="008C6F4A">
            <w:pPr>
              <w:keepNext/>
              <w:spacing w:before="60" w:line="276" w:lineRule="auto"/>
              <w:jc w:val="left"/>
              <w:rPr>
                <w:rFonts w:cs="Arial"/>
                <w:b/>
                <w:color w:val="FFFFFF" w:themeColor="background1"/>
                <w:szCs w:val="22"/>
                <w:lang w:val="en-US" w:eastAsia="en-GB" w:bidi="ar-SA"/>
              </w:rPr>
            </w:pPr>
            <w:r w:rsidRPr="00E950D1">
              <w:rPr>
                <w:rFonts w:cs="Arial"/>
                <w:b/>
                <w:color w:val="FFFFFF" w:themeColor="background1"/>
                <w:szCs w:val="22"/>
                <w:lang w:val="en-US" w:eastAsia="en-GB" w:bidi="ar-SA"/>
              </w:rPr>
              <w:t>Req no.</w:t>
            </w:r>
          </w:p>
        </w:tc>
        <w:tc>
          <w:tcPr>
            <w:tcW w:w="7320" w:type="dxa"/>
            <w:tcBorders>
              <w:top w:val="single" w:sz="4" w:space="0" w:color="auto"/>
              <w:left w:val="single" w:sz="4" w:space="0" w:color="auto"/>
              <w:bottom w:val="single" w:sz="4" w:space="0" w:color="auto"/>
              <w:right w:val="single" w:sz="4" w:space="0" w:color="auto"/>
            </w:tcBorders>
            <w:shd w:val="clear" w:color="auto" w:fill="DE002B"/>
            <w:vAlign w:val="center"/>
          </w:tcPr>
          <w:p w14:paraId="3F3CA6A7" w14:textId="77777777" w:rsidR="003C1AC8" w:rsidRPr="00E950D1" w:rsidRDefault="003C1AC8" w:rsidP="008C6F4A">
            <w:pPr>
              <w:keepNext/>
              <w:spacing w:before="60" w:line="276" w:lineRule="auto"/>
              <w:jc w:val="left"/>
              <w:rPr>
                <w:rFonts w:cs="Arial"/>
                <w:b/>
                <w:color w:val="FFFFFF" w:themeColor="background1"/>
                <w:szCs w:val="22"/>
                <w:lang w:val="en-US" w:eastAsia="en-GB" w:bidi="ar-SA"/>
              </w:rPr>
            </w:pPr>
            <w:r w:rsidRPr="00E950D1">
              <w:rPr>
                <w:rFonts w:cs="Arial"/>
                <w:b/>
                <w:color w:val="FFFFFF" w:themeColor="background1"/>
                <w:szCs w:val="22"/>
                <w:lang w:val="en-US" w:eastAsia="en-GB" w:bidi="ar-SA"/>
              </w:rPr>
              <w:t>Description</w:t>
            </w:r>
          </w:p>
        </w:tc>
      </w:tr>
      <w:tr w:rsidR="003C1AC8" w:rsidRPr="00DD05E8" w14:paraId="5C0264B1" w14:textId="77777777" w:rsidTr="00DB7BE7">
        <w:tc>
          <w:tcPr>
            <w:tcW w:w="1559" w:type="dxa"/>
            <w:tcBorders>
              <w:top w:val="single" w:sz="4" w:space="0" w:color="auto"/>
              <w:left w:val="single" w:sz="4" w:space="0" w:color="auto"/>
              <w:bottom w:val="single" w:sz="4" w:space="0" w:color="auto"/>
              <w:right w:val="single" w:sz="4" w:space="0" w:color="auto"/>
            </w:tcBorders>
          </w:tcPr>
          <w:p w14:paraId="5BAE6129" w14:textId="77777777" w:rsidR="003C1AC8" w:rsidRPr="009F3483" w:rsidRDefault="003C1AC8" w:rsidP="00DB7BE7">
            <w:pPr>
              <w:spacing w:before="40" w:after="40" w:line="276" w:lineRule="auto"/>
              <w:rPr>
                <w:b/>
                <w:sz w:val="20"/>
              </w:rPr>
            </w:pPr>
            <w:r w:rsidRPr="009F3483">
              <w:rPr>
                <w:b/>
                <w:sz w:val="20"/>
              </w:rPr>
              <w:t>CERTDEV1</w:t>
            </w:r>
          </w:p>
        </w:tc>
        <w:tc>
          <w:tcPr>
            <w:tcW w:w="7320" w:type="dxa"/>
            <w:tcBorders>
              <w:top w:val="single" w:sz="4" w:space="0" w:color="auto"/>
              <w:left w:val="single" w:sz="4" w:space="0" w:color="auto"/>
              <w:bottom w:val="single" w:sz="4" w:space="0" w:color="auto"/>
              <w:right w:val="single" w:sz="4" w:space="0" w:color="auto"/>
            </w:tcBorders>
          </w:tcPr>
          <w:p w14:paraId="4BD24087" w14:textId="77777777" w:rsidR="003C1AC8" w:rsidRPr="00E950D1" w:rsidRDefault="003C1AC8" w:rsidP="00DB7BE7">
            <w:pPr>
              <w:spacing w:before="40" w:after="40" w:line="276" w:lineRule="auto"/>
              <w:rPr>
                <w:sz w:val="20"/>
              </w:rPr>
            </w:pPr>
            <w:r w:rsidRPr="00E950D1">
              <w:rPr>
                <w:sz w:val="20"/>
              </w:rPr>
              <w:t xml:space="preserve">There SHALL be a </w:t>
            </w:r>
            <w:r>
              <w:rPr>
                <w:sz w:val="20"/>
              </w:rPr>
              <w:t>compliance</w:t>
            </w:r>
            <w:r w:rsidRPr="00E950D1">
              <w:rPr>
                <w:sz w:val="20"/>
              </w:rPr>
              <w:t xml:space="preserve"> process for all parts of Local Profile Management implementations in accordance with the GSMA.</w:t>
            </w:r>
          </w:p>
        </w:tc>
      </w:tr>
      <w:tr w:rsidR="003C1AC8" w:rsidRPr="00DD05E8" w14:paraId="3AB58ECC" w14:textId="77777777" w:rsidTr="00DB7BE7">
        <w:tc>
          <w:tcPr>
            <w:tcW w:w="1559" w:type="dxa"/>
            <w:tcBorders>
              <w:top w:val="single" w:sz="4" w:space="0" w:color="auto"/>
              <w:left w:val="single" w:sz="4" w:space="0" w:color="auto"/>
              <w:bottom w:val="single" w:sz="4" w:space="0" w:color="auto"/>
              <w:right w:val="single" w:sz="4" w:space="0" w:color="auto"/>
            </w:tcBorders>
          </w:tcPr>
          <w:p w14:paraId="62DDB87C" w14:textId="77777777" w:rsidR="003C1AC8" w:rsidRPr="009F3483" w:rsidRDefault="003C1AC8" w:rsidP="00DB7BE7">
            <w:pPr>
              <w:spacing w:before="40" w:after="40" w:line="276" w:lineRule="auto"/>
              <w:rPr>
                <w:b/>
                <w:sz w:val="20"/>
              </w:rPr>
            </w:pPr>
            <w:r w:rsidRPr="00BF31FA">
              <w:rPr>
                <w:b/>
                <w:sz w:val="20"/>
              </w:rPr>
              <w:t>CERTDEV2</w:t>
            </w:r>
          </w:p>
        </w:tc>
        <w:tc>
          <w:tcPr>
            <w:tcW w:w="7320" w:type="dxa"/>
            <w:tcBorders>
              <w:top w:val="single" w:sz="4" w:space="0" w:color="auto"/>
              <w:left w:val="single" w:sz="4" w:space="0" w:color="auto"/>
              <w:bottom w:val="single" w:sz="4" w:space="0" w:color="auto"/>
              <w:right w:val="single" w:sz="4" w:space="0" w:color="auto"/>
            </w:tcBorders>
          </w:tcPr>
          <w:p w14:paraId="6EFB533F" w14:textId="41B6980E" w:rsidR="003C1AC8" w:rsidRPr="00E950D1" w:rsidRDefault="003C1AC8" w:rsidP="00DB7BE7">
            <w:pPr>
              <w:spacing w:before="40" w:after="40" w:line="276" w:lineRule="auto"/>
              <w:rPr>
                <w:sz w:val="20"/>
              </w:rPr>
            </w:pPr>
            <w:r w:rsidRPr="000D794F">
              <w:rPr>
                <w:sz w:val="20"/>
              </w:rPr>
              <w:t xml:space="preserve">The certification process for Integrated TRE using </w:t>
            </w:r>
            <w:r>
              <w:rPr>
                <w:sz w:val="20"/>
              </w:rPr>
              <w:t>R</w:t>
            </w:r>
            <w:r w:rsidRPr="000D794F">
              <w:rPr>
                <w:sz w:val="20"/>
              </w:rPr>
              <w:t xml:space="preserve">emote </w:t>
            </w:r>
            <w:r>
              <w:rPr>
                <w:sz w:val="20"/>
              </w:rPr>
              <w:t>M</w:t>
            </w:r>
            <w:r w:rsidRPr="000D794F">
              <w:rPr>
                <w:sz w:val="20"/>
              </w:rPr>
              <w:t xml:space="preserve">emory </w:t>
            </w:r>
            <w:r w:rsidRPr="00DA39EE">
              <w:rPr>
                <w:sz w:val="20"/>
              </w:rPr>
              <w:t xml:space="preserve">residing </w:t>
            </w:r>
            <w:r w:rsidRPr="000D794F">
              <w:rPr>
                <w:sz w:val="20"/>
              </w:rPr>
              <w:t xml:space="preserve">outside </w:t>
            </w:r>
            <w:r w:rsidRPr="00DA39EE">
              <w:rPr>
                <w:sz w:val="20"/>
              </w:rPr>
              <w:t xml:space="preserve">the </w:t>
            </w:r>
            <w:r>
              <w:rPr>
                <w:sz w:val="20"/>
              </w:rPr>
              <w:t xml:space="preserve">SoC as per </w:t>
            </w:r>
            <w:r w:rsidRPr="00D40854">
              <w:rPr>
                <w:sz w:val="20"/>
              </w:rPr>
              <w:fldChar w:fldCharType="begin"/>
            </w:r>
            <w:r w:rsidRPr="00D40854">
              <w:rPr>
                <w:sz w:val="20"/>
              </w:rPr>
              <w:instrText xml:space="preserve"> REF die1 \h </w:instrText>
            </w:r>
            <w:r w:rsidRPr="00BF31FA">
              <w:rPr>
                <w:sz w:val="20"/>
              </w:rPr>
              <w:instrText xml:space="preserve"> \* MERGEFORMAT </w:instrText>
            </w:r>
            <w:r w:rsidRPr="00D40854">
              <w:rPr>
                <w:sz w:val="20"/>
              </w:rPr>
            </w:r>
            <w:r w:rsidRPr="00D40854">
              <w:rPr>
                <w:sz w:val="20"/>
              </w:rPr>
              <w:fldChar w:fldCharType="separate"/>
            </w:r>
            <w:r w:rsidR="00E46B0B" w:rsidRPr="00E46B0B">
              <w:rPr>
                <w:sz w:val="20"/>
              </w:rPr>
              <w:t>DIE1</w:t>
            </w:r>
            <w:r w:rsidRPr="00D40854">
              <w:rPr>
                <w:sz w:val="20"/>
              </w:rPr>
              <w:fldChar w:fldCharType="end"/>
            </w:r>
            <w:r w:rsidRPr="000D794F">
              <w:rPr>
                <w:sz w:val="20"/>
              </w:rPr>
              <w:t xml:space="preserve"> SHALL cover the Integrated TRE, internal and external SoC interfaces</w:t>
            </w:r>
            <w:r>
              <w:rPr>
                <w:sz w:val="20"/>
              </w:rPr>
              <w:t xml:space="preserve"> used for Integrated eUICC implementation</w:t>
            </w:r>
            <w:r w:rsidRPr="000D794F">
              <w:rPr>
                <w:sz w:val="20"/>
              </w:rPr>
              <w:t xml:space="preserve">, and </w:t>
            </w:r>
            <w:r>
              <w:rPr>
                <w:sz w:val="20"/>
              </w:rPr>
              <w:t>R</w:t>
            </w:r>
            <w:r w:rsidRPr="000D794F">
              <w:rPr>
                <w:sz w:val="20"/>
              </w:rPr>
              <w:t xml:space="preserve">emote </w:t>
            </w:r>
            <w:r>
              <w:rPr>
                <w:sz w:val="20"/>
              </w:rPr>
              <w:t>M</w:t>
            </w:r>
            <w:r w:rsidRPr="000D794F">
              <w:rPr>
                <w:sz w:val="20"/>
              </w:rPr>
              <w:t>emory residing outside the SoC.</w:t>
            </w:r>
          </w:p>
        </w:tc>
      </w:tr>
      <w:tr w:rsidR="003C1AC8" w:rsidRPr="00DD05E8" w14:paraId="1ECFBCCD" w14:textId="77777777" w:rsidTr="00DB7BE7">
        <w:tc>
          <w:tcPr>
            <w:tcW w:w="1559" w:type="dxa"/>
            <w:tcBorders>
              <w:top w:val="single" w:sz="4" w:space="0" w:color="auto"/>
              <w:left w:val="single" w:sz="4" w:space="0" w:color="auto"/>
              <w:bottom w:val="single" w:sz="4" w:space="0" w:color="auto"/>
              <w:right w:val="single" w:sz="4" w:space="0" w:color="auto"/>
            </w:tcBorders>
          </w:tcPr>
          <w:p w14:paraId="62340C23" w14:textId="77777777" w:rsidR="003C1AC8" w:rsidRPr="009F3483" w:rsidRDefault="003C1AC8" w:rsidP="00DB7BE7">
            <w:pPr>
              <w:spacing w:before="40" w:after="40" w:line="276" w:lineRule="auto"/>
              <w:rPr>
                <w:b/>
                <w:sz w:val="20"/>
              </w:rPr>
            </w:pPr>
            <w:r w:rsidRPr="00BF31FA">
              <w:rPr>
                <w:b/>
                <w:sz w:val="20"/>
              </w:rPr>
              <w:t>CERTDEV3</w:t>
            </w:r>
          </w:p>
        </w:tc>
        <w:tc>
          <w:tcPr>
            <w:tcW w:w="7320" w:type="dxa"/>
            <w:tcBorders>
              <w:top w:val="single" w:sz="4" w:space="0" w:color="auto"/>
              <w:left w:val="single" w:sz="4" w:space="0" w:color="auto"/>
              <w:bottom w:val="single" w:sz="4" w:space="0" w:color="auto"/>
              <w:right w:val="single" w:sz="4" w:space="0" w:color="auto"/>
            </w:tcBorders>
          </w:tcPr>
          <w:p w14:paraId="01C2875D" w14:textId="36AEFE53" w:rsidR="003C1AC8" w:rsidRPr="00E950D1" w:rsidRDefault="003C1AC8" w:rsidP="00DB7BE7">
            <w:pPr>
              <w:spacing w:before="40" w:after="40" w:line="276" w:lineRule="auto"/>
              <w:rPr>
                <w:sz w:val="20"/>
              </w:rPr>
            </w:pPr>
            <w:r w:rsidRPr="000D794F">
              <w:rPr>
                <w:sz w:val="20"/>
              </w:rPr>
              <w:t>The certification process for Integrated TRE implemen</w:t>
            </w:r>
            <w:r w:rsidR="00DB02F4">
              <w:rPr>
                <w:sz w:val="20"/>
              </w:rPr>
              <w:t>ta</w:t>
            </w:r>
            <w:r w:rsidRPr="000D794F">
              <w:rPr>
                <w:sz w:val="20"/>
              </w:rPr>
              <w:t xml:space="preserve">tions SHALL ensure that software and data stored in </w:t>
            </w:r>
            <w:r>
              <w:rPr>
                <w:sz w:val="20"/>
              </w:rPr>
              <w:t>R</w:t>
            </w:r>
            <w:r w:rsidRPr="000D794F">
              <w:rPr>
                <w:sz w:val="20"/>
              </w:rPr>
              <w:t xml:space="preserve">emote </w:t>
            </w:r>
            <w:r>
              <w:rPr>
                <w:sz w:val="20"/>
              </w:rPr>
              <w:t>M</w:t>
            </w:r>
            <w:r w:rsidRPr="000D794F">
              <w:rPr>
                <w:sz w:val="20"/>
              </w:rPr>
              <w:t xml:space="preserve">emory residing outside the SoC as per </w:t>
            </w:r>
            <w:r w:rsidRPr="00D40854">
              <w:rPr>
                <w:sz w:val="20"/>
              </w:rPr>
              <w:fldChar w:fldCharType="begin"/>
            </w:r>
            <w:r w:rsidRPr="00D40854">
              <w:rPr>
                <w:sz w:val="20"/>
              </w:rPr>
              <w:instrText xml:space="preserve"> REF die1 \h </w:instrText>
            </w:r>
            <w:r w:rsidRPr="00BF31FA">
              <w:rPr>
                <w:sz w:val="20"/>
              </w:rPr>
              <w:instrText xml:space="preserve"> \* MERGEFORMAT </w:instrText>
            </w:r>
            <w:r w:rsidRPr="00D40854">
              <w:rPr>
                <w:sz w:val="20"/>
              </w:rPr>
            </w:r>
            <w:r w:rsidRPr="00D40854">
              <w:rPr>
                <w:sz w:val="20"/>
              </w:rPr>
              <w:fldChar w:fldCharType="separate"/>
            </w:r>
            <w:r w:rsidR="00E46B0B" w:rsidRPr="00E46B0B">
              <w:rPr>
                <w:sz w:val="20"/>
              </w:rPr>
              <w:t>DIE1</w:t>
            </w:r>
            <w:r w:rsidRPr="00D40854">
              <w:rPr>
                <w:sz w:val="20"/>
              </w:rPr>
              <w:fldChar w:fldCharType="end"/>
            </w:r>
            <w:r>
              <w:rPr>
                <w:sz w:val="20"/>
              </w:rPr>
              <w:t xml:space="preserve"> </w:t>
            </w:r>
            <w:r w:rsidRPr="000D794F">
              <w:rPr>
                <w:sz w:val="20"/>
              </w:rPr>
              <w:t>are protected against confidentiality, integrity, and availability attacks.</w:t>
            </w:r>
          </w:p>
        </w:tc>
      </w:tr>
      <w:tr w:rsidR="003C1AC8" w:rsidRPr="00DD05E8" w14:paraId="78E03A8A" w14:textId="77777777" w:rsidTr="00DB7BE7">
        <w:tc>
          <w:tcPr>
            <w:tcW w:w="1559" w:type="dxa"/>
            <w:tcBorders>
              <w:top w:val="single" w:sz="4" w:space="0" w:color="auto"/>
              <w:left w:val="single" w:sz="4" w:space="0" w:color="auto"/>
              <w:bottom w:val="single" w:sz="4" w:space="0" w:color="auto"/>
              <w:right w:val="single" w:sz="4" w:space="0" w:color="auto"/>
            </w:tcBorders>
          </w:tcPr>
          <w:p w14:paraId="228AB8ED" w14:textId="77777777" w:rsidR="003C1AC8" w:rsidRPr="009F3483" w:rsidRDefault="003C1AC8" w:rsidP="00DB7BE7">
            <w:pPr>
              <w:spacing w:before="40" w:after="40" w:line="276" w:lineRule="auto"/>
              <w:rPr>
                <w:b/>
                <w:sz w:val="20"/>
              </w:rPr>
            </w:pPr>
            <w:r w:rsidRPr="00BF31FA">
              <w:rPr>
                <w:b/>
                <w:sz w:val="20"/>
              </w:rPr>
              <w:t>CERTDEV4</w:t>
            </w:r>
          </w:p>
        </w:tc>
        <w:tc>
          <w:tcPr>
            <w:tcW w:w="7320" w:type="dxa"/>
            <w:tcBorders>
              <w:top w:val="single" w:sz="4" w:space="0" w:color="auto"/>
              <w:left w:val="single" w:sz="4" w:space="0" w:color="auto"/>
              <w:bottom w:val="single" w:sz="4" w:space="0" w:color="auto"/>
              <w:right w:val="single" w:sz="4" w:space="0" w:color="auto"/>
            </w:tcBorders>
          </w:tcPr>
          <w:p w14:paraId="3EE52C45" w14:textId="23BBC543" w:rsidR="003C1AC8" w:rsidRPr="00E950D1" w:rsidRDefault="003C1AC8" w:rsidP="00DB7BE7">
            <w:pPr>
              <w:spacing w:before="40" w:after="40" w:line="276" w:lineRule="auto"/>
              <w:rPr>
                <w:sz w:val="20"/>
              </w:rPr>
            </w:pPr>
            <w:r>
              <w:rPr>
                <w:sz w:val="20"/>
              </w:rPr>
              <w:t xml:space="preserve">The certification process </w:t>
            </w:r>
            <w:r w:rsidRPr="00E950D1">
              <w:rPr>
                <w:sz w:val="20"/>
              </w:rPr>
              <w:t xml:space="preserve">for </w:t>
            </w:r>
            <w:r>
              <w:rPr>
                <w:sz w:val="20"/>
              </w:rPr>
              <w:t>Integrated TRE implemen</w:t>
            </w:r>
            <w:r w:rsidR="00DB02F4">
              <w:rPr>
                <w:sz w:val="20"/>
              </w:rPr>
              <w:t>ta</w:t>
            </w:r>
            <w:r>
              <w:rPr>
                <w:sz w:val="20"/>
              </w:rPr>
              <w:t xml:space="preserve">tions SHALL ensure that any interfaces between the Integrated TRE and the SoC are protected against confidentiality and integrity attacks. </w:t>
            </w:r>
          </w:p>
        </w:tc>
      </w:tr>
    </w:tbl>
    <w:p w14:paraId="4D32BA6A" w14:textId="77777777" w:rsidR="003C1AC8" w:rsidRPr="003E189F" w:rsidRDefault="003C1AC8" w:rsidP="003C1AC8">
      <w:pPr>
        <w:pStyle w:val="TableCaption"/>
        <w:rPr>
          <w:lang w:eastAsia="en-US"/>
        </w:rPr>
      </w:pPr>
      <w:r>
        <w:t>:</w:t>
      </w:r>
      <w:r w:rsidRPr="003E189F">
        <w:t xml:space="preserve"> Device C</w:t>
      </w:r>
      <w:r>
        <w:t>ompliance</w:t>
      </w:r>
      <w:r w:rsidRPr="003E189F">
        <w:t xml:space="preserve"> Requirement</w:t>
      </w:r>
    </w:p>
    <w:p w14:paraId="2E265F22" w14:textId="77777777" w:rsidR="003C1AC8" w:rsidRPr="003B5ADA" w:rsidRDefault="003C1AC8" w:rsidP="003C1AC8">
      <w:pPr>
        <w:pStyle w:val="Heading3"/>
        <w:tabs>
          <w:tab w:val="clear" w:pos="851"/>
          <w:tab w:val="num" w:pos="1986"/>
        </w:tabs>
        <w:ind w:left="720" w:hanging="720"/>
      </w:pPr>
      <w:bookmarkStart w:id="844" w:name="_Toc433967939"/>
      <w:bookmarkStart w:id="845" w:name="_Toc433967946"/>
      <w:bookmarkStart w:id="846" w:name="_Toc435054026"/>
      <w:bookmarkStart w:id="847" w:name="_Toc438636272"/>
      <w:bookmarkStart w:id="848" w:name="_Toc472934738"/>
      <w:bookmarkStart w:id="849" w:name="_Toc178140677"/>
      <w:bookmarkEnd w:id="844"/>
      <w:bookmarkEnd w:id="845"/>
      <w:r w:rsidRPr="003B5ADA">
        <w:t>SM-DP+ Certification</w:t>
      </w:r>
      <w:bookmarkEnd w:id="846"/>
      <w:bookmarkEnd w:id="847"/>
      <w:bookmarkEnd w:id="848"/>
      <w:r>
        <w:t xml:space="preserve"> Requirements</w:t>
      </w:r>
      <w:bookmarkEnd w:id="849"/>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88"/>
        <w:gridCol w:w="7320"/>
      </w:tblGrid>
      <w:tr w:rsidR="003C1AC8" w:rsidRPr="00A343FD" w14:paraId="4C4378C2" w14:textId="77777777" w:rsidTr="00AC72CE">
        <w:trPr>
          <w:cantSplit/>
          <w:tblHeader/>
        </w:trPr>
        <w:tc>
          <w:tcPr>
            <w:tcW w:w="1588" w:type="dxa"/>
            <w:shd w:val="clear" w:color="auto" w:fill="DE002B"/>
          </w:tcPr>
          <w:p w14:paraId="111C610A"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Req no.</w:t>
            </w:r>
          </w:p>
        </w:tc>
        <w:tc>
          <w:tcPr>
            <w:tcW w:w="7320" w:type="dxa"/>
            <w:shd w:val="clear" w:color="auto" w:fill="DE002B"/>
          </w:tcPr>
          <w:p w14:paraId="08C36D44"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Description</w:t>
            </w:r>
          </w:p>
        </w:tc>
      </w:tr>
      <w:tr w:rsidR="003C1AC8" w:rsidRPr="00A343FD" w14:paraId="1F9E218A" w14:textId="77777777" w:rsidTr="00AC72CE">
        <w:tc>
          <w:tcPr>
            <w:tcW w:w="1588" w:type="dxa"/>
          </w:tcPr>
          <w:p w14:paraId="537C8703" w14:textId="77777777" w:rsidR="003C1AC8" w:rsidRPr="009F3483" w:rsidRDefault="003C1AC8" w:rsidP="00AC72CE">
            <w:pPr>
              <w:spacing w:before="40" w:after="40" w:line="276" w:lineRule="auto"/>
              <w:rPr>
                <w:b/>
                <w:sz w:val="20"/>
              </w:rPr>
            </w:pPr>
            <w:r w:rsidRPr="009F3483">
              <w:rPr>
                <w:b/>
                <w:sz w:val="20"/>
              </w:rPr>
              <w:t>CERTDP1</w:t>
            </w:r>
          </w:p>
        </w:tc>
        <w:tc>
          <w:tcPr>
            <w:tcW w:w="7320" w:type="dxa"/>
          </w:tcPr>
          <w:p w14:paraId="6B546471" w14:textId="66E755B2" w:rsidR="003C1AC8" w:rsidRPr="004162CD" w:rsidRDefault="003C1AC8" w:rsidP="00AC72CE">
            <w:pPr>
              <w:spacing w:before="40" w:after="40" w:line="276" w:lineRule="auto"/>
              <w:rPr>
                <w:sz w:val="20"/>
              </w:rPr>
            </w:pPr>
            <w:r w:rsidRPr="004162CD">
              <w:rPr>
                <w:sz w:val="20"/>
              </w:rPr>
              <w:t>The SM-DP+ provider SHALL be required to declare prod</w:t>
            </w:r>
            <w:r>
              <w:rPr>
                <w:sz w:val="20"/>
              </w:rPr>
              <w:t>uct (SM-DP+) compliance with</w:t>
            </w:r>
            <w:r w:rsidRPr="004162CD">
              <w:rPr>
                <w:sz w:val="20"/>
              </w:rPr>
              <w:t xml:space="preserve"> GSMA SGP.22 </w:t>
            </w:r>
            <w:r>
              <w:rPr>
                <w:sz w:val="20"/>
              </w:rPr>
              <w:fldChar w:fldCharType="begin"/>
            </w:r>
            <w:r>
              <w:rPr>
                <w:sz w:val="20"/>
              </w:rPr>
              <w:instrText xml:space="preserve"> REF SGP22 \h  \* MERGEFORMAT </w:instrText>
            </w:r>
            <w:r>
              <w:rPr>
                <w:sz w:val="20"/>
              </w:rPr>
            </w:r>
            <w:r>
              <w:rPr>
                <w:sz w:val="20"/>
              </w:rPr>
              <w:fldChar w:fldCharType="separate"/>
            </w:r>
            <w:r w:rsidR="00E46B0B" w:rsidRPr="00E46B0B">
              <w:rPr>
                <w:sz w:val="20"/>
              </w:rPr>
              <w:t>[24]</w:t>
            </w:r>
            <w:r>
              <w:rPr>
                <w:sz w:val="20"/>
              </w:rPr>
              <w:fldChar w:fldCharType="end"/>
            </w:r>
            <w:r w:rsidRPr="004162CD">
              <w:rPr>
                <w:sz w:val="20"/>
              </w:rPr>
              <w:t>.</w:t>
            </w:r>
          </w:p>
        </w:tc>
      </w:tr>
      <w:tr w:rsidR="003C1AC8" w:rsidRPr="00A343FD" w14:paraId="3583C284" w14:textId="77777777" w:rsidTr="00AC72CE">
        <w:tc>
          <w:tcPr>
            <w:tcW w:w="1588" w:type="dxa"/>
          </w:tcPr>
          <w:p w14:paraId="1079608F" w14:textId="77777777" w:rsidR="003C1AC8" w:rsidRPr="009F3483" w:rsidRDefault="003C1AC8" w:rsidP="00AC72CE">
            <w:pPr>
              <w:spacing w:before="40" w:after="40" w:line="276" w:lineRule="auto"/>
              <w:rPr>
                <w:b/>
                <w:sz w:val="20"/>
              </w:rPr>
            </w:pPr>
            <w:r w:rsidRPr="009F3483">
              <w:rPr>
                <w:b/>
                <w:sz w:val="20"/>
              </w:rPr>
              <w:t>CERTDP2</w:t>
            </w:r>
          </w:p>
        </w:tc>
        <w:tc>
          <w:tcPr>
            <w:tcW w:w="7320" w:type="dxa"/>
          </w:tcPr>
          <w:p w14:paraId="1B7A14FC" w14:textId="695D6659" w:rsidR="003C1AC8" w:rsidRPr="004162CD" w:rsidRDefault="003C1AC8" w:rsidP="00AC72CE">
            <w:pPr>
              <w:spacing w:before="40" w:after="40" w:line="276" w:lineRule="auto"/>
              <w:rPr>
                <w:sz w:val="20"/>
              </w:rPr>
            </w:pPr>
            <w:r>
              <w:rPr>
                <w:sz w:val="20"/>
                <w:lang w:val="en-US"/>
              </w:rPr>
              <w:t xml:space="preserve">The </w:t>
            </w:r>
            <w:r w:rsidRPr="00A23370">
              <w:rPr>
                <w:sz w:val="20"/>
                <w:lang w:val="en-US"/>
              </w:rPr>
              <w:t xml:space="preserve">SM-DP+ SHALL be certified according to </w:t>
            </w:r>
            <w:r>
              <w:rPr>
                <w:sz w:val="20"/>
                <w:lang w:val="en-US"/>
              </w:rPr>
              <w:t xml:space="preserve">FS.08 SAS-SM Standard v3 </w:t>
            </w:r>
            <w:r>
              <w:rPr>
                <w:sz w:val="20"/>
                <w:lang w:val="en-US"/>
              </w:rPr>
              <w:fldChar w:fldCharType="begin"/>
            </w:r>
            <w:r>
              <w:rPr>
                <w:sz w:val="20"/>
                <w:lang w:val="en-US"/>
              </w:rPr>
              <w:instrText xml:space="preserve"> REF FS08 \h  \* MERGEFORMAT </w:instrText>
            </w:r>
            <w:r>
              <w:rPr>
                <w:sz w:val="20"/>
                <w:lang w:val="en-US"/>
              </w:rPr>
            </w:r>
            <w:r>
              <w:rPr>
                <w:sz w:val="20"/>
                <w:lang w:val="en-US"/>
              </w:rPr>
              <w:fldChar w:fldCharType="separate"/>
            </w:r>
            <w:r w:rsidR="00E46B0B" w:rsidRPr="00E46B0B">
              <w:rPr>
                <w:sz w:val="20"/>
                <w:lang w:val="en-US"/>
              </w:rPr>
              <w:t>[22]</w:t>
            </w:r>
            <w:r>
              <w:rPr>
                <w:sz w:val="20"/>
                <w:lang w:val="en-US"/>
              </w:rPr>
              <w:fldChar w:fldCharType="end"/>
            </w:r>
            <w:r>
              <w:rPr>
                <w:sz w:val="20"/>
                <w:lang w:val="en-US"/>
              </w:rPr>
              <w:t xml:space="preserve"> and FS.09 SAS-SM Methodology </w:t>
            </w:r>
            <w:r>
              <w:rPr>
                <w:sz w:val="20"/>
                <w:lang w:val="en-US"/>
              </w:rPr>
              <w:fldChar w:fldCharType="begin"/>
            </w:r>
            <w:r>
              <w:rPr>
                <w:sz w:val="20"/>
                <w:lang w:val="en-US"/>
              </w:rPr>
              <w:instrText xml:space="preserve"> REF FS09 \h  \* MERGEFORMAT </w:instrText>
            </w:r>
            <w:r>
              <w:rPr>
                <w:sz w:val="20"/>
                <w:lang w:val="en-US"/>
              </w:rPr>
            </w:r>
            <w:r>
              <w:rPr>
                <w:sz w:val="20"/>
                <w:lang w:val="en-US"/>
              </w:rPr>
              <w:fldChar w:fldCharType="separate"/>
            </w:r>
            <w:r w:rsidR="00E46B0B" w:rsidRPr="00E46B0B">
              <w:rPr>
                <w:sz w:val="20"/>
                <w:lang w:val="en-US"/>
              </w:rPr>
              <w:t>[28]</w:t>
            </w:r>
            <w:r>
              <w:rPr>
                <w:sz w:val="20"/>
                <w:lang w:val="en-US"/>
              </w:rPr>
              <w:fldChar w:fldCharType="end"/>
            </w:r>
            <w:r>
              <w:rPr>
                <w:sz w:val="20"/>
                <w:lang w:val="en-US"/>
              </w:rPr>
              <w:t>.</w:t>
            </w:r>
            <w:r w:rsidDel="004479E0">
              <w:rPr>
                <w:sz w:val="20"/>
                <w:lang w:val="en-US"/>
              </w:rPr>
              <w:t xml:space="preserve"> </w:t>
            </w:r>
          </w:p>
        </w:tc>
      </w:tr>
      <w:tr w:rsidR="003C1AC8" w:rsidRPr="00A343FD" w14:paraId="5BB3897F" w14:textId="77777777" w:rsidTr="00AC72CE">
        <w:tc>
          <w:tcPr>
            <w:tcW w:w="1588" w:type="dxa"/>
          </w:tcPr>
          <w:p w14:paraId="1ACA19EC" w14:textId="77777777" w:rsidR="003C1AC8" w:rsidRPr="009F3483" w:rsidRDefault="003C1AC8" w:rsidP="00AC72CE">
            <w:pPr>
              <w:spacing w:before="40" w:after="40" w:line="276" w:lineRule="auto"/>
              <w:rPr>
                <w:b/>
                <w:sz w:val="20"/>
              </w:rPr>
            </w:pPr>
            <w:bookmarkStart w:id="850" w:name="CERTDP3"/>
            <w:r w:rsidRPr="009F3483">
              <w:rPr>
                <w:b/>
                <w:sz w:val="20"/>
              </w:rPr>
              <w:t>CERTDP3</w:t>
            </w:r>
            <w:bookmarkEnd w:id="850"/>
          </w:p>
        </w:tc>
        <w:tc>
          <w:tcPr>
            <w:tcW w:w="7320" w:type="dxa"/>
          </w:tcPr>
          <w:p w14:paraId="56512FA6" w14:textId="77777777" w:rsidR="003C1AC8" w:rsidRDefault="003C1AC8" w:rsidP="00AC72CE">
            <w:pPr>
              <w:spacing w:before="40" w:after="40" w:line="276" w:lineRule="auto"/>
              <w:rPr>
                <w:sz w:val="20"/>
                <w:lang w:val="en-US"/>
              </w:rPr>
            </w:pPr>
            <w:r w:rsidRPr="00425E44">
              <w:rPr>
                <w:sz w:val="20"/>
                <w:lang w:val="en-US"/>
              </w:rPr>
              <w:t>SM-DP+ elements SHALL use Hardware Security Modules (HSM) for cryptographic related operations (key storage, derivation, cryptographic operations)</w:t>
            </w:r>
            <w:r>
              <w:rPr>
                <w:sz w:val="20"/>
                <w:lang w:val="en-US"/>
              </w:rPr>
              <w:t xml:space="preserve">. </w:t>
            </w:r>
          </w:p>
          <w:p w14:paraId="039DE6FF" w14:textId="675FD5AB" w:rsidR="003C1AC8" w:rsidRPr="004162CD" w:rsidRDefault="0016146F" w:rsidP="00AC72CE">
            <w:pPr>
              <w:spacing w:before="40" w:after="40" w:line="276" w:lineRule="auto"/>
              <w:rPr>
                <w:sz w:val="20"/>
              </w:rPr>
            </w:pPr>
            <w:r>
              <w:rPr>
                <w:sz w:val="20"/>
                <w:lang w:val="en-US"/>
              </w:rPr>
              <w:t>NOTE</w:t>
            </w:r>
            <w:r w:rsidR="003C1AC8" w:rsidRPr="0024612E">
              <w:rPr>
                <w:sz w:val="20"/>
                <w:lang w:val="en-US"/>
              </w:rPr>
              <w:t>: This is to be covered by the SAS document</w:t>
            </w:r>
            <w:r w:rsidR="003C1AC8">
              <w:rPr>
                <w:sz w:val="20"/>
                <w:lang w:val="en-US"/>
              </w:rPr>
              <w:t>s</w:t>
            </w:r>
            <w:r w:rsidR="003C1AC8" w:rsidRPr="0024612E">
              <w:rPr>
                <w:sz w:val="20"/>
                <w:lang w:val="en-US"/>
              </w:rPr>
              <w:t xml:space="preserve"> “HSM certified according to FIPS 140-2 level 3 or higher”</w:t>
            </w:r>
          </w:p>
        </w:tc>
      </w:tr>
      <w:tr w:rsidR="003C1AC8" w:rsidRPr="00A343FD" w14:paraId="2F94EB36" w14:textId="77777777" w:rsidTr="00AC72CE">
        <w:tc>
          <w:tcPr>
            <w:tcW w:w="1588" w:type="dxa"/>
          </w:tcPr>
          <w:p w14:paraId="11AEA435" w14:textId="77777777" w:rsidR="003C1AC8" w:rsidRPr="009F3483" w:rsidRDefault="003C1AC8" w:rsidP="00AC72CE">
            <w:pPr>
              <w:spacing w:before="40" w:after="40" w:line="276" w:lineRule="auto"/>
              <w:rPr>
                <w:b/>
                <w:sz w:val="20"/>
              </w:rPr>
            </w:pPr>
            <w:r w:rsidRPr="009F3483">
              <w:rPr>
                <w:b/>
                <w:sz w:val="20"/>
              </w:rPr>
              <w:t>CERTDP4</w:t>
            </w:r>
          </w:p>
        </w:tc>
        <w:tc>
          <w:tcPr>
            <w:tcW w:w="7320" w:type="dxa"/>
          </w:tcPr>
          <w:p w14:paraId="73DE3B46" w14:textId="77777777" w:rsidR="003C1AC8" w:rsidRPr="004162CD" w:rsidRDefault="003C1AC8" w:rsidP="00AC72CE">
            <w:pPr>
              <w:spacing w:before="40" w:after="40" w:line="276" w:lineRule="auto"/>
              <w:rPr>
                <w:sz w:val="20"/>
              </w:rPr>
            </w:pPr>
            <w:r>
              <w:rPr>
                <w:sz w:val="20"/>
                <w:lang w:val="en-US"/>
              </w:rPr>
              <w:t xml:space="preserve">The </w:t>
            </w:r>
            <w:r w:rsidRPr="00425E44">
              <w:rPr>
                <w:sz w:val="20"/>
                <w:lang w:val="en-US"/>
              </w:rPr>
              <w:t xml:space="preserve">SM-DP+ SHALL implement privileges </w:t>
            </w:r>
            <w:r>
              <w:rPr>
                <w:sz w:val="20"/>
                <w:lang w:val="en-US"/>
              </w:rPr>
              <w:t>isolation</w:t>
            </w:r>
            <w:r w:rsidRPr="00425E44">
              <w:rPr>
                <w:sz w:val="20"/>
                <w:lang w:val="en-US"/>
              </w:rPr>
              <w:t xml:space="preserve"> (Log, Audit, Operation,</w:t>
            </w:r>
            <w:r>
              <w:rPr>
                <w:sz w:val="20"/>
                <w:lang w:val="en-US"/>
              </w:rPr>
              <w:t xml:space="preserve"> and</w:t>
            </w:r>
            <w:r w:rsidRPr="00425E44">
              <w:rPr>
                <w:sz w:val="20"/>
                <w:lang w:val="en-US"/>
              </w:rPr>
              <w:t xml:space="preserve"> Administration).</w:t>
            </w:r>
          </w:p>
        </w:tc>
      </w:tr>
      <w:tr w:rsidR="003C1AC8" w:rsidRPr="00A343FD" w14:paraId="7FD0770F" w14:textId="77777777" w:rsidTr="00AC72CE">
        <w:tc>
          <w:tcPr>
            <w:tcW w:w="1588" w:type="dxa"/>
          </w:tcPr>
          <w:p w14:paraId="7F1036FA" w14:textId="77777777" w:rsidR="003C1AC8" w:rsidRPr="009F3483" w:rsidRDefault="003C1AC8" w:rsidP="00AC72CE">
            <w:pPr>
              <w:spacing w:before="40" w:after="40" w:line="276" w:lineRule="auto"/>
              <w:rPr>
                <w:b/>
                <w:sz w:val="20"/>
              </w:rPr>
            </w:pPr>
            <w:r w:rsidRPr="009F3483">
              <w:rPr>
                <w:b/>
                <w:sz w:val="20"/>
              </w:rPr>
              <w:t>CERTDP5</w:t>
            </w:r>
          </w:p>
        </w:tc>
        <w:tc>
          <w:tcPr>
            <w:tcW w:w="7320" w:type="dxa"/>
          </w:tcPr>
          <w:p w14:paraId="2C1A1626" w14:textId="77777777" w:rsidR="003C1AC8" w:rsidRPr="004162CD" w:rsidRDefault="003C1AC8" w:rsidP="00AC72CE">
            <w:pPr>
              <w:spacing w:before="40" w:after="40" w:line="276" w:lineRule="auto"/>
              <w:rPr>
                <w:sz w:val="20"/>
              </w:rPr>
            </w:pPr>
            <w:r>
              <w:rPr>
                <w:sz w:val="20"/>
                <w:lang w:val="en-US"/>
              </w:rPr>
              <w:t xml:space="preserve">The </w:t>
            </w:r>
            <w:r w:rsidRPr="00425E44">
              <w:rPr>
                <w:sz w:val="20"/>
                <w:lang w:val="en-US"/>
              </w:rPr>
              <w:t>SM-DP+ SHALL implement operating system hardening mechanisms.</w:t>
            </w:r>
          </w:p>
        </w:tc>
      </w:tr>
      <w:tr w:rsidR="003C1AC8" w:rsidRPr="00A343FD" w14:paraId="3DDFE15A" w14:textId="77777777" w:rsidTr="00AC72CE">
        <w:tc>
          <w:tcPr>
            <w:tcW w:w="1588" w:type="dxa"/>
          </w:tcPr>
          <w:p w14:paraId="7B7470AF" w14:textId="77777777" w:rsidR="003C1AC8" w:rsidRPr="009F3483" w:rsidRDefault="003C1AC8" w:rsidP="00AC72CE">
            <w:pPr>
              <w:spacing w:before="40" w:after="40" w:line="276" w:lineRule="auto"/>
              <w:rPr>
                <w:b/>
                <w:sz w:val="20"/>
              </w:rPr>
            </w:pPr>
            <w:r w:rsidRPr="009F3483">
              <w:rPr>
                <w:b/>
                <w:sz w:val="20"/>
              </w:rPr>
              <w:t>CERTDP6</w:t>
            </w:r>
          </w:p>
        </w:tc>
        <w:tc>
          <w:tcPr>
            <w:tcW w:w="7320" w:type="dxa"/>
          </w:tcPr>
          <w:p w14:paraId="3D13DBB1" w14:textId="77777777" w:rsidR="003C1AC8" w:rsidRPr="004162CD" w:rsidRDefault="003C1AC8" w:rsidP="00AC72CE">
            <w:pPr>
              <w:spacing w:before="40" w:after="40" w:line="276" w:lineRule="auto"/>
              <w:rPr>
                <w:sz w:val="20"/>
              </w:rPr>
            </w:pPr>
            <w:r>
              <w:rPr>
                <w:sz w:val="20"/>
                <w:lang w:val="en-US"/>
              </w:rPr>
              <w:t xml:space="preserve">The </w:t>
            </w:r>
            <w:r w:rsidRPr="00425E44">
              <w:rPr>
                <w:sz w:val="20"/>
                <w:lang w:val="en-US"/>
              </w:rPr>
              <w:t>SM-DP+ SHALL implement separation of control</w:t>
            </w:r>
            <w:r>
              <w:rPr>
                <w:sz w:val="20"/>
                <w:lang w:val="en-US"/>
              </w:rPr>
              <w:t>,</w:t>
            </w:r>
            <w:r w:rsidRPr="00425E44">
              <w:rPr>
                <w:sz w:val="20"/>
                <w:lang w:val="en-US"/>
              </w:rPr>
              <w:t xml:space="preserve"> user and </w:t>
            </w:r>
            <w:r>
              <w:rPr>
                <w:sz w:val="20"/>
                <w:lang w:val="en-US"/>
              </w:rPr>
              <w:t>administrative</w:t>
            </w:r>
            <w:r w:rsidRPr="00425E44">
              <w:rPr>
                <w:sz w:val="20"/>
                <w:lang w:val="en-US"/>
              </w:rPr>
              <w:t xml:space="preserve"> planes</w:t>
            </w:r>
            <w:r>
              <w:rPr>
                <w:sz w:val="20"/>
                <w:lang w:val="en-US"/>
              </w:rPr>
              <w:t>.</w:t>
            </w:r>
          </w:p>
        </w:tc>
      </w:tr>
      <w:tr w:rsidR="003C1AC8" w:rsidRPr="00A343FD" w14:paraId="6A3361FE" w14:textId="77777777" w:rsidTr="00AC72CE">
        <w:tc>
          <w:tcPr>
            <w:tcW w:w="1588" w:type="dxa"/>
          </w:tcPr>
          <w:p w14:paraId="50D5218C" w14:textId="77777777" w:rsidR="003C1AC8" w:rsidRPr="009F3483" w:rsidRDefault="003C1AC8" w:rsidP="00AC72CE">
            <w:pPr>
              <w:spacing w:before="40" w:after="40" w:line="276" w:lineRule="auto"/>
              <w:rPr>
                <w:b/>
                <w:sz w:val="20"/>
              </w:rPr>
            </w:pPr>
            <w:r w:rsidRPr="009F3483">
              <w:rPr>
                <w:b/>
                <w:sz w:val="20"/>
              </w:rPr>
              <w:t>CERTDP7</w:t>
            </w:r>
          </w:p>
        </w:tc>
        <w:tc>
          <w:tcPr>
            <w:tcW w:w="7320" w:type="dxa"/>
          </w:tcPr>
          <w:p w14:paraId="1B74C843" w14:textId="207CF1E0" w:rsidR="003C1AC8" w:rsidRPr="004162CD" w:rsidRDefault="003C1AC8" w:rsidP="00AC72CE">
            <w:pPr>
              <w:spacing w:before="40" w:after="40" w:line="276" w:lineRule="auto"/>
              <w:rPr>
                <w:sz w:val="20"/>
              </w:rPr>
            </w:pPr>
            <w:r>
              <w:rPr>
                <w:sz w:val="20"/>
                <w:lang w:val="en-US"/>
              </w:rPr>
              <w:t>[Void]</w:t>
            </w:r>
          </w:p>
        </w:tc>
      </w:tr>
      <w:tr w:rsidR="003C1AC8" w:rsidRPr="00A343FD" w14:paraId="1FC88658" w14:textId="77777777" w:rsidTr="00AC72CE">
        <w:tc>
          <w:tcPr>
            <w:tcW w:w="1588" w:type="dxa"/>
          </w:tcPr>
          <w:p w14:paraId="50433B31" w14:textId="77777777" w:rsidR="003C1AC8" w:rsidRPr="009F3483" w:rsidRDefault="003C1AC8" w:rsidP="00AC72CE">
            <w:pPr>
              <w:spacing w:before="40" w:after="40" w:line="276" w:lineRule="auto"/>
              <w:rPr>
                <w:b/>
                <w:sz w:val="20"/>
              </w:rPr>
            </w:pPr>
            <w:r w:rsidRPr="009F3483">
              <w:rPr>
                <w:b/>
                <w:sz w:val="20"/>
              </w:rPr>
              <w:t>CERTDP8</w:t>
            </w:r>
          </w:p>
        </w:tc>
        <w:tc>
          <w:tcPr>
            <w:tcW w:w="7320" w:type="dxa"/>
          </w:tcPr>
          <w:p w14:paraId="3E42B28C" w14:textId="668A6499" w:rsidR="003C1AC8" w:rsidRPr="004162CD" w:rsidRDefault="003C1AC8" w:rsidP="00AC72CE">
            <w:pPr>
              <w:spacing w:before="40" w:after="40" w:line="276" w:lineRule="auto"/>
              <w:rPr>
                <w:sz w:val="20"/>
              </w:rPr>
            </w:pPr>
            <w:r>
              <w:rPr>
                <w:sz w:val="20"/>
                <w:lang w:val="en-US"/>
              </w:rPr>
              <w:t>[Void]</w:t>
            </w:r>
          </w:p>
        </w:tc>
      </w:tr>
      <w:tr w:rsidR="003C1AC8" w:rsidRPr="00A343FD" w14:paraId="3A0481DB" w14:textId="77777777" w:rsidTr="00AC72CE">
        <w:tc>
          <w:tcPr>
            <w:tcW w:w="1588" w:type="dxa"/>
          </w:tcPr>
          <w:p w14:paraId="6AD69D81" w14:textId="77777777" w:rsidR="003C1AC8" w:rsidRPr="009F3483" w:rsidRDefault="003C1AC8" w:rsidP="00AC72CE">
            <w:pPr>
              <w:spacing w:before="40" w:after="40" w:line="276" w:lineRule="auto"/>
              <w:rPr>
                <w:b/>
                <w:sz w:val="20"/>
              </w:rPr>
            </w:pPr>
            <w:r w:rsidRPr="009F3483">
              <w:rPr>
                <w:b/>
                <w:sz w:val="20"/>
              </w:rPr>
              <w:t>CERTDP9</w:t>
            </w:r>
          </w:p>
        </w:tc>
        <w:tc>
          <w:tcPr>
            <w:tcW w:w="7320" w:type="dxa"/>
          </w:tcPr>
          <w:p w14:paraId="46655F44" w14:textId="0CCD8A7B" w:rsidR="003C1AC8" w:rsidRDefault="003C1AC8" w:rsidP="00AC72CE">
            <w:pPr>
              <w:spacing w:before="40" w:after="40" w:line="276" w:lineRule="auto"/>
              <w:rPr>
                <w:sz w:val="20"/>
              </w:rPr>
            </w:pPr>
            <w:r>
              <w:rPr>
                <w:sz w:val="20"/>
              </w:rPr>
              <w:t xml:space="preserve">The private keys of SM-DP+ Certificates used for Profile Binding with eUICC SHALL be protected and stored in HSM according to </w:t>
            </w:r>
            <w:r>
              <w:rPr>
                <w:sz w:val="20"/>
              </w:rPr>
              <w:fldChar w:fldCharType="begin"/>
            </w:r>
            <w:r>
              <w:rPr>
                <w:sz w:val="20"/>
              </w:rPr>
              <w:instrText xml:space="preserve"> REF CERTDP3 \h  \* MERGEFORMAT </w:instrText>
            </w:r>
            <w:r>
              <w:rPr>
                <w:sz w:val="20"/>
              </w:rPr>
            </w:r>
            <w:r>
              <w:rPr>
                <w:sz w:val="20"/>
              </w:rPr>
              <w:fldChar w:fldCharType="separate"/>
            </w:r>
            <w:r w:rsidR="00E46B0B" w:rsidRPr="00E46B0B">
              <w:rPr>
                <w:sz w:val="20"/>
              </w:rPr>
              <w:t>CERTDP3</w:t>
            </w:r>
            <w:r>
              <w:rPr>
                <w:sz w:val="20"/>
              </w:rPr>
              <w:fldChar w:fldCharType="end"/>
            </w:r>
            <w:r w:rsidRPr="004162CD">
              <w:rPr>
                <w:sz w:val="20"/>
              </w:rPr>
              <w:t>.</w:t>
            </w:r>
          </w:p>
        </w:tc>
      </w:tr>
      <w:tr w:rsidR="003C1AC8" w:rsidRPr="00A343FD" w14:paraId="31E8B7AF" w14:textId="77777777" w:rsidTr="00AC72CE">
        <w:tc>
          <w:tcPr>
            <w:tcW w:w="1588" w:type="dxa"/>
          </w:tcPr>
          <w:p w14:paraId="59F67357" w14:textId="77777777" w:rsidR="003C1AC8" w:rsidRPr="009F3483" w:rsidRDefault="003C1AC8" w:rsidP="00AC72CE">
            <w:pPr>
              <w:spacing w:before="40" w:after="40" w:line="276" w:lineRule="auto"/>
              <w:rPr>
                <w:b/>
                <w:sz w:val="20"/>
              </w:rPr>
            </w:pPr>
            <w:r w:rsidRPr="009F3483">
              <w:rPr>
                <w:rFonts w:cs="Arial"/>
                <w:b/>
                <w:sz w:val="20"/>
              </w:rPr>
              <w:t>CERTDP10</w:t>
            </w:r>
          </w:p>
        </w:tc>
        <w:tc>
          <w:tcPr>
            <w:tcW w:w="7320" w:type="dxa"/>
          </w:tcPr>
          <w:p w14:paraId="5EB3C711" w14:textId="77777777" w:rsidR="003C1AC8" w:rsidRDefault="003C1AC8" w:rsidP="00AC72CE">
            <w:pPr>
              <w:spacing w:before="40" w:after="40" w:line="276" w:lineRule="auto"/>
              <w:rPr>
                <w:sz w:val="20"/>
              </w:rPr>
            </w:pPr>
            <w:r w:rsidRPr="000B03BF">
              <w:rPr>
                <w:rFonts w:cs="Arial"/>
                <w:sz w:val="20"/>
              </w:rPr>
              <w:t>The SM-DP+ SHALL implement rate-limiting mechanisms</w:t>
            </w:r>
            <w:r>
              <w:rPr>
                <w:rFonts w:cs="Arial"/>
                <w:sz w:val="20"/>
              </w:rPr>
              <w:t xml:space="preserve"> to mitigate against DoS attacks</w:t>
            </w:r>
            <w:r w:rsidRPr="000B03BF">
              <w:rPr>
                <w:rFonts w:cs="Arial"/>
                <w:sz w:val="20"/>
              </w:rPr>
              <w:t>.</w:t>
            </w:r>
          </w:p>
        </w:tc>
      </w:tr>
      <w:tr w:rsidR="003C1AC8" w:rsidRPr="00A343FD" w14:paraId="55D7B2B9" w14:textId="77777777" w:rsidTr="00AC72CE">
        <w:tc>
          <w:tcPr>
            <w:tcW w:w="1588" w:type="dxa"/>
          </w:tcPr>
          <w:p w14:paraId="47DB8C9D" w14:textId="77777777" w:rsidR="003C1AC8" w:rsidRPr="009F3483" w:rsidRDefault="003C1AC8" w:rsidP="00AC72CE">
            <w:pPr>
              <w:spacing w:before="40" w:after="40" w:line="276" w:lineRule="auto"/>
              <w:rPr>
                <w:rFonts w:cs="Arial"/>
                <w:b/>
                <w:sz w:val="20"/>
              </w:rPr>
            </w:pPr>
            <w:r w:rsidRPr="009F3483">
              <w:rPr>
                <w:rFonts w:cs="Arial"/>
                <w:b/>
                <w:sz w:val="20"/>
              </w:rPr>
              <w:t>CERTDP11</w:t>
            </w:r>
          </w:p>
        </w:tc>
        <w:tc>
          <w:tcPr>
            <w:tcW w:w="7320" w:type="dxa"/>
          </w:tcPr>
          <w:p w14:paraId="4CAE4D48" w14:textId="2E6B5546" w:rsidR="003C1AC8" w:rsidRPr="000B03BF" w:rsidRDefault="003C1AC8" w:rsidP="00AC72CE">
            <w:pPr>
              <w:spacing w:before="40" w:after="40" w:line="276" w:lineRule="auto"/>
              <w:rPr>
                <w:rFonts w:cs="Arial"/>
                <w:sz w:val="20"/>
              </w:rPr>
            </w:pPr>
            <w:r>
              <w:rPr>
                <w:rFonts w:cs="Arial"/>
                <w:sz w:val="20"/>
              </w:rPr>
              <w:t>[Void]</w:t>
            </w:r>
          </w:p>
        </w:tc>
      </w:tr>
      <w:tr w:rsidR="003C1AC8" w:rsidRPr="00A343FD" w14:paraId="0CAA5F63" w14:textId="77777777" w:rsidTr="00AC72CE">
        <w:tc>
          <w:tcPr>
            <w:tcW w:w="1588" w:type="dxa"/>
          </w:tcPr>
          <w:p w14:paraId="4EF04ECE" w14:textId="77777777" w:rsidR="003C1AC8" w:rsidRPr="009F3483" w:rsidRDefault="003C1AC8" w:rsidP="00AC72CE">
            <w:pPr>
              <w:spacing w:before="40" w:after="40" w:line="276" w:lineRule="auto"/>
              <w:rPr>
                <w:rFonts w:cs="Arial"/>
                <w:b/>
                <w:sz w:val="20"/>
              </w:rPr>
            </w:pPr>
            <w:r w:rsidRPr="009F3483">
              <w:rPr>
                <w:b/>
                <w:sz w:val="20"/>
              </w:rPr>
              <w:t>CERT</w:t>
            </w:r>
            <w:r>
              <w:rPr>
                <w:b/>
                <w:sz w:val="20"/>
              </w:rPr>
              <w:t>DP</w:t>
            </w:r>
            <w:r w:rsidRPr="009F3483">
              <w:rPr>
                <w:b/>
                <w:sz w:val="20"/>
              </w:rPr>
              <w:t>1</w:t>
            </w:r>
            <w:r>
              <w:rPr>
                <w:b/>
                <w:sz w:val="20"/>
              </w:rPr>
              <w:t>2</w:t>
            </w:r>
          </w:p>
        </w:tc>
        <w:tc>
          <w:tcPr>
            <w:tcW w:w="7320" w:type="dxa"/>
          </w:tcPr>
          <w:p w14:paraId="740C0861" w14:textId="77777777" w:rsidR="003C1AC8" w:rsidRPr="000B03BF" w:rsidRDefault="003C1AC8" w:rsidP="00AC72CE">
            <w:pPr>
              <w:spacing w:before="40" w:after="40" w:line="276" w:lineRule="auto"/>
              <w:rPr>
                <w:rFonts w:cs="Arial"/>
                <w:sz w:val="20"/>
              </w:rPr>
            </w:pPr>
            <w:r w:rsidRPr="003B5ADA">
              <w:rPr>
                <w:sz w:val="20"/>
              </w:rPr>
              <w:t xml:space="preserve">The </w:t>
            </w:r>
            <w:r>
              <w:rPr>
                <w:sz w:val="20"/>
              </w:rPr>
              <w:t>SM-DP+</w:t>
            </w:r>
            <w:r w:rsidRPr="003B5ADA">
              <w:rPr>
                <w:sz w:val="20"/>
              </w:rPr>
              <w:t xml:space="preserve"> </w:t>
            </w:r>
            <w:r>
              <w:rPr>
                <w:sz w:val="20"/>
              </w:rPr>
              <w:t xml:space="preserve">Public Key Certificate(s) </w:t>
            </w:r>
            <w:r w:rsidRPr="003B5ADA">
              <w:rPr>
                <w:sz w:val="20"/>
              </w:rPr>
              <w:t xml:space="preserve">SHALL be </w:t>
            </w:r>
            <w:r>
              <w:rPr>
                <w:sz w:val="20"/>
              </w:rPr>
              <w:t>signed by a GSMA CI.</w:t>
            </w:r>
          </w:p>
        </w:tc>
      </w:tr>
    </w:tbl>
    <w:p w14:paraId="7F1A0D09" w14:textId="77777777" w:rsidR="003C1AC8" w:rsidRDefault="003C1AC8" w:rsidP="003C1AC8">
      <w:pPr>
        <w:pStyle w:val="TableCaption"/>
      </w:pPr>
      <w:r>
        <w:t>: SM-DP+ Certification Requirements</w:t>
      </w:r>
    </w:p>
    <w:p w14:paraId="25731BB1" w14:textId="77777777" w:rsidR="003C1AC8" w:rsidRDefault="003C1AC8" w:rsidP="003C1AC8">
      <w:pPr>
        <w:pStyle w:val="Heading3"/>
      </w:pPr>
      <w:bookmarkStart w:id="851" w:name="_Toc472934739"/>
      <w:bookmarkStart w:id="852" w:name="_Toc178140678"/>
      <w:r>
        <w:t>SM-DS Certification</w:t>
      </w:r>
      <w:bookmarkEnd w:id="851"/>
      <w:r>
        <w:t xml:space="preserve"> Requirements</w:t>
      </w:r>
      <w:bookmarkEnd w:id="852"/>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320"/>
      </w:tblGrid>
      <w:tr w:rsidR="003C1AC8" w:rsidRPr="00A343FD" w14:paraId="4FCD7CAF" w14:textId="77777777" w:rsidTr="00AC72CE">
        <w:trPr>
          <w:cantSplit/>
          <w:tblHeader/>
        </w:trPr>
        <w:tc>
          <w:tcPr>
            <w:tcW w:w="1696" w:type="dxa"/>
            <w:shd w:val="clear" w:color="auto" w:fill="DE002B"/>
          </w:tcPr>
          <w:p w14:paraId="4BFA0DDF"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Req no.</w:t>
            </w:r>
          </w:p>
        </w:tc>
        <w:tc>
          <w:tcPr>
            <w:tcW w:w="7320" w:type="dxa"/>
            <w:shd w:val="clear" w:color="auto" w:fill="DE002B"/>
          </w:tcPr>
          <w:p w14:paraId="52F3032B"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Description</w:t>
            </w:r>
          </w:p>
        </w:tc>
      </w:tr>
      <w:tr w:rsidR="003C1AC8" w:rsidRPr="00A343FD" w14:paraId="0BB3FEE0" w14:textId="77777777" w:rsidTr="00AC72CE">
        <w:tc>
          <w:tcPr>
            <w:tcW w:w="1696" w:type="dxa"/>
          </w:tcPr>
          <w:p w14:paraId="19352D47" w14:textId="77777777" w:rsidR="003C1AC8" w:rsidRPr="009F3483" w:rsidRDefault="003C1AC8" w:rsidP="00AC72CE">
            <w:pPr>
              <w:spacing w:before="40" w:after="40" w:line="276" w:lineRule="auto"/>
              <w:rPr>
                <w:b/>
                <w:sz w:val="20"/>
              </w:rPr>
            </w:pPr>
            <w:r w:rsidRPr="009F3483">
              <w:rPr>
                <w:b/>
                <w:sz w:val="20"/>
              </w:rPr>
              <w:t>CERTDS1</w:t>
            </w:r>
          </w:p>
        </w:tc>
        <w:tc>
          <w:tcPr>
            <w:tcW w:w="7320" w:type="dxa"/>
          </w:tcPr>
          <w:p w14:paraId="2816BF42" w14:textId="3C2A6091" w:rsidR="003C1AC8" w:rsidRPr="003B5ADA" w:rsidRDefault="003C1AC8" w:rsidP="00AC72CE">
            <w:pPr>
              <w:spacing w:before="40" w:after="40" w:line="276" w:lineRule="auto"/>
              <w:rPr>
                <w:sz w:val="20"/>
              </w:rPr>
            </w:pPr>
            <w:r w:rsidRPr="0061668E">
              <w:rPr>
                <w:sz w:val="20"/>
              </w:rPr>
              <w:t>The SM-DS provider SHALL be required to declare product compliance with GSMA SGP.22</w:t>
            </w:r>
            <w:r>
              <w:rPr>
                <w:sz w:val="20"/>
              </w:rPr>
              <w:t xml:space="preserve"> </w:t>
            </w:r>
            <w:r>
              <w:rPr>
                <w:sz w:val="20"/>
              </w:rPr>
              <w:fldChar w:fldCharType="begin"/>
            </w:r>
            <w:r>
              <w:rPr>
                <w:sz w:val="20"/>
              </w:rPr>
              <w:instrText xml:space="preserve"> REF SGP22 \h  \* MERGEFORMAT </w:instrText>
            </w:r>
            <w:r>
              <w:rPr>
                <w:sz w:val="20"/>
              </w:rPr>
            </w:r>
            <w:r>
              <w:rPr>
                <w:sz w:val="20"/>
              </w:rPr>
              <w:fldChar w:fldCharType="separate"/>
            </w:r>
            <w:r w:rsidR="00E46B0B" w:rsidRPr="00E46B0B">
              <w:rPr>
                <w:sz w:val="20"/>
              </w:rPr>
              <w:t>[24]</w:t>
            </w:r>
            <w:r>
              <w:rPr>
                <w:sz w:val="20"/>
              </w:rPr>
              <w:fldChar w:fldCharType="end"/>
            </w:r>
            <w:r>
              <w:rPr>
                <w:sz w:val="20"/>
              </w:rPr>
              <w:t>.</w:t>
            </w:r>
          </w:p>
        </w:tc>
      </w:tr>
      <w:tr w:rsidR="003C1AC8" w:rsidRPr="00A343FD" w14:paraId="4C8E3BD4" w14:textId="77777777" w:rsidTr="00AC72CE">
        <w:tc>
          <w:tcPr>
            <w:tcW w:w="1696" w:type="dxa"/>
          </w:tcPr>
          <w:p w14:paraId="13459E2F" w14:textId="77777777" w:rsidR="003C1AC8" w:rsidRPr="009F3483" w:rsidRDefault="003C1AC8" w:rsidP="00AC72CE">
            <w:pPr>
              <w:spacing w:before="40" w:after="40" w:line="276" w:lineRule="auto"/>
              <w:rPr>
                <w:b/>
                <w:sz w:val="20"/>
              </w:rPr>
            </w:pPr>
            <w:r w:rsidRPr="009F3483">
              <w:rPr>
                <w:b/>
                <w:sz w:val="20"/>
              </w:rPr>
              <w:t>CERTDS2</w:t>
            </w:r>
          </w:p>
        </w:tc>
        <w:tc>
          <w:tcPr>
            <w:tcW w:w="7320" w:type="dxa"/>
          </w:tcPr>
          <w:p w14:paraId="70D23D80" w14:textId="68D74C54" w:rsidR="003C1AC8" w:rsidRPr="00207AB2" w:rsidRDefault="003C1AC8" w:rsidP="00AC72CE">
            <w:pPr>
              <w:spacing w:before="40" w:after="40" w:line="276" w:lineRule="auto"/>
              <w:rPr>
                <w:sz w:val="20"/>
              </w:rPr>
            </w:pPr>
            <w:r w:rsidRPr="0061668E">
              <w:rPr>
                <w:sz w:val="20"/>
                <w:lang w:val="en-US"/>
              </w:rPr>
              <w:t xml:space="preserve">The SM-DS SHALL be certified according to </w:t>
            </w:r>
            <w:r>
              <w:rPr>
                <w:sz w:val="20"/>
                <w:lang w:val="en-US"/>
              </w:rPr>
              <w:t xml:space="preserve">FS.08 SAS-SM Standard v3 </w:t>
            </w:r>
            <w:r>
              <w:rPr>
                <w:sz w:val="20"/>
                <w:lang w:val="en-US"/>
              </w:rPr>
              <w:fldChar w:fldCharType="begin"/>
            </w:r>
            <w:r>
              <w:rPr>
                <w:sz w:val="20"/>
                <w:lang w:val="en-US"/>
              </w:rPr>
              <w:instrText xml:space="preserve"> REF FS08 \h  \* MERGEFORMAT </w:instrText>
            </w:r>
            <w:r>
              <w:rPr>
                <w:sz w:val="20"/>
                <w:lang w:val="en-US"/>
              </w:rPr>
            </w:r>
            <w:r>
              <w:rPr>
                <w:sz w:val="20"/>
                <w:lang w:val="en-US"/>
              </w:rPr>
              <w:fldChar w:fldCharType="separate"/>
            </w:r>
            <w:r w:rsidR="00E46B0B" w:rsidRPr="00E46B0B">
              <w:rPr>
                <w:sz w:val="20"/>
                <w:lang w:val="en-US"/>
              </w:rPr>
              <w:t>[22]</w:t>
            </w:r>
            <w:r>
              <w:rPr>
                <w:sz w:val="20"/>
                <w:lang w:val="en-US"/>
              </w:rPr>
              <w:fldChar w:fldCharType="end"/>
            </w:r>
            <w:r>
              <w:rPr>
                <w:sz w:val="20"/>
                <w:lang w:val="en-US"/>
              </w:rPr>
              <w:t xml:space="preserve"> and FS.09 SAS-SM Methodology v3 </w:t>
            </w:r>
            <w:r>
              <w:rPr>
                <w:sz w:val="20"/>
                <w:lang w:val="en-US"/>
              </w:rPr>
              <w:fldChar w:fldCharType="begin"/>
            </w:r>
            <w:r>
              <w:rPr>
                <w:sz w:val="20"/>
                <w:lang w:val="en-US"/>
              </w:rPr>
              <w:instrText xml:space="preserve"> REF FS09 \h  \* MERGEFORMAT </w:instrText>
            </w:r>
            <w:r>
              <w:rPr>
                <w:sz w:val="20"/>
                <w:lang w:val="en-US"/>
              </w:rPr>
            </w:r>
            <w:r>
              <w:rPr>
                <w:sz w:val="20"/>
                <w:lang w:val="en-US"/>
              </w:rPr>
              <w:fldChar w:fldCharType="separate"/>
            </w:r>
            <w:r w:rsidR="00E46B0B" w:rsidRPr="00E46B0B">
              <w:rPr>
                <w:sz w:val="20"/>
                <w:lang w:val="en-US"/>
              </w:rPr>
              <w:t>[28]</w:t>
            </w:r>
            <w:r>
              <w:rPr>
                <w:sz w:val="20"/>
                <w:lang w:val="en-US"/>
              </w:rPr>
              <w:fldChar w:fldCharType="end"/>
            </w:r>
            <w:r>
              <w:rPr>
                <w:sz w:val="20"/>
                <w:lang w:val="en-US"/>
              </w:rPr>
              <w:t>.</w:t>
            </w:r>
          </w:p>
        </w:tc>
      </w:tr>
      <w:tr w:rsidR="003C1AC8" w:rsidRPr="00A343FD" w14:paraId="66377093" w14:textId="77777777" w:rsidTr="00AC72CE">
        <w:tc>
          <w:tcPr>
            <w:tcW w:w="1696" w:type="dxa"/>
          </w:tcPr>
          <w:p w14:paraId="079A1640" w14:textId="77777777" w:rsidR="003C1AC8" w:rsidRPr="009F3483" w:rsidRDefault="003C1AC8" w:rsidP="00AC72CE">
            <w:pPr>
              <w:spacing w:before="40" w:after="40" w:line="276" w:lineRule="auto"/>
              <w:rPr>
                <w:b/>
                <w:sz w:val="20"/>
              </w:rPr>
            </w:pPr>
            <w:r w:rsidRPr="009F3483">
              <w:rPr>
                <w:b/>
                <w:sz w:val="20"/>
              </w:rPr>
              <w:t>CERTDS3</w:t>
            </w:r>
          </w:p>
        </w:tc>
        <w:tc>
          <w:tcPr>
            <w:tcW w:w="7320" w:type="dxa"/>
          </w:tcPr>
          <w:p w14:paraId="3D544DBF" w14:textId="77777777" w:rsidR="003C1AC8" w:rsidRPr="00980EB5" w:rsidRDefault="003C1AC8" w:rsidP="00AC72CE">
            <w:pPr>
              <w:spacing w:before="40" w:after="40" w:line="276" w:lineRule="auto"/>
              <w:rPr>
                <w:sz w:val="20"/>
              </w:rPr>
            </w:pPr>
            <w:r w:rsidRPr="0061668E">
              <w:rPr>
                <w:sz w:val="20"/>
                <w:lang w:val="en-US"/>
              </w:rPr>
              <w:t xml:space="preserve">The SM-DS SHALL implement isolation </w:t>
            </w:r>
            <w:r>
              <w:rPr>
                <w:sz w:val="20"/>
                <w:lang w:val="en-US"/>
              </w:rPr>
              <w:t xml:space="preserve">of </w:t>
            </w:r>
            <w:r w:rsidRPr="0061668E">
              <w:rPr>
                <w:sz w:val="20"/>
                <w:lang w:val="en-US"/>
              </w:rPr>
              <w:t>privileges (Log, Audit, Operation,</w:t>
            </w:r>
            <w:r>
              <w:rPr>
                <w:sz w:val="20"/>
                <w:lang w:val="en-US"/>
              </w:rPr>
              <w:t xml:space="preserve"> and</w:t>
            </w:r>
            <w:r w:rsidRPr="0061668E">
              <w:rPr>
                <w:sz w:val="20"/>
                <w:lang w:val="en-US"/>
              </w:rPr>
              <w:t xml:space="preserve"> Administration).</w:t>
            </w:r>
          </w:p>
        </w:tc>
      </w:tr>
      <w:tr w:rsidR="003C1AC8" w:rsidRPr="00A343FD" w14:paraId="3BBEE259" w14:textId="77777777" w:rsidTr="00AC72CE">
        <w:tc>
          <w:tcPr>
            <w:tcW w:w="1696" w:type="dxa"/>
          </w:tcPr>
          <w:p w14:paraId="77E6AF96" w14:textId="77777777" w:rsidR="003C1AC8" w:rsidRPr="009F3483" w:rsidRDefault="003C1AC8" w:rsidP="00AC72CE">
            <w:pPr>
              <w:spacing w:before="40" w:after="40" w:line="276" w:lineRule="auto"/>
              <w:rPr>
                <w:b/>
                <w:sz w:val="20"/>
              </w:rPr>
            </w:pPr>
            <w:r w:rsidRPr="009F3483">
              <w:rPr>
                <w:b/>
                <w:sz w:val="20"/>
              </w:rPr>
              <w:t>CERTDS4</w:t>
            </w:r>
          </w:p>
        </w:tc>
        <w:tc>
          <w:tcPr>
            <w:tcW w:w="7320" w:type="dxa"/>
          </w:tcPr>
          <w:p w14:paraId="67EAF4D1" w14:textId="77777777" w:rsidR="003C1AC8" w:rsidRDefault="003C1AC8" w:rsidP="00AC72CE">
            <w:pPr>
              <w:spacing w:before="40" w:after="40" w:line="276" w:lineRule="auto"/>
              <w:rPr>
                <w:sz w:val="20"/>
              </w:rPr>
            </w:pPr>
            <w:r w:rsidRPr="0061668E">
              <w:rPr>
                <w:sz w:val="20"/>
                <w:lang w:val="en-US"/>
              </w:rPr>
              <w:t>The SM-DS SHALL implement operating system hardening mechanisms.</w:t>
            </w:r>
          </w:p>
        </w:tc>
      </w:tr>
      <w:tr w:rsidR="003C1AC8" w:rsidRPr="00A343FD" w14:paraId="33B21CB7" w14:textId="77777777" w:rsidTr="00AC72CE">
        <w:tc>
          <w:tcPr>
            <w:tcW w:w="1696" w:type="dxa"/>
          </w:tcPr>
          <w:p w14:paraId="24FE43CE" w14:textId="77777777" w:rsidR="003C1AC8" w:rsidRPr="009F3483" w:rsidRDefault="003C1AC8" w:rsidP="00AC72CE">
            <w:pPr>
              <w:spacing w:before="40" w:after="40" w:line="276" w:lineRule="auto"/>
              <w:rPr>
                <w:b/>
                <w:sz w:val="20"/>
              </w:rPr>
            </w:pPr>
            <w:r w:rsidRPr="009F3483">
              <w:rPr>
                <w:b/>
                <w:sz w:val="20"/>
              </w:rPr>
              <w:t>CERTDS5</w:t>
            </w:r>
          </w:p>
        </w:tc>
        <w:tc>
          <w:tcPr>
            <w:tcW w:w="7320" w:type="dxa"/>
          </w:tcPr>
          <w:p w14:paraId="497BF6A6" w14:textId="77777777" w:rsidR="003C1AC8" w:rsidRDefault="003C1AC8" w:rsidP="00AC72CE">
            <w:pPr>
              <w:spacing w:before="40" w:after="40" w:line="276" w:lineRule="auto"/>
              <w:rPr>
                <w:sz w:val="20"/>
              </w:rPr>
            </w:pPr>
            <w:r w:rsidRPr="0061668E">
              <w:rPr>
                <w:sz w:val="20"/>
                <w:lang w:val="en-US"/>
              </w:rPr>
              <w:t>The SM-DS SHALL implement separation of control, user and administrative planes.</w:t>
            </w:r>
          </w:p>
        </w:tc>
      </w:tr>
      <w:tr w:rsidR="003C1AC8" w:rsidRPr="00A343FD" w14:paraId="6732B8B1" w14:textId="77777777" w:rsidTr="00AC72CE">
        <w:tc>
          <w:tcPr>
            <w:tcW w:w="1696" w:type="dxa"/>
          </w:tcPr>
          <w:p w14:paraId="53046D39" w14:textId="77777777" w:rsidR="003C1AC8" w:rsidRPr="009F3483" w:rsidRDefault="003C1AC8" w:rsidP="00AC72CE">
            <w:pPr>
              <w:spacing w:before="40" w:after="40" w:line="276" w:lineRule="auto"/>
              <w:rPr>
                <w:b/>
                <w:sz w:val="20"/>
              </w:rPr>
            </w:pPr>
            <w:r w:rsidRPr="009F3483">
              <w:rPr>
                <w:b/>
                <w:sz w:val="20"/>
              </w:rPr>
              <w:t>CERTDS6</w:t>
            </w:r>
          </w:p>
        </w:tc>
        <w:tc>
          <w:tcPr>
            <w:tcW w:w="7320" w:type="dxa"/>
          </w:tcPr>
          <w:p w14:paraId="6BDF0E41" w14:textId="03492ED7" w:rsidR="003C1AC8" w:rsidRDefault="003C1AC8" w:rsidP="00AC72CE">
            <w:pPr>
              <w:spacing w:before="40" w:after="40" w:line="276" w:lineRule="auto"/>
              <w:rPr>
                <w:sz w:val="20"/>
              </w:rPr>
            </w:pPr>
            <w:r>
              <w:rPr>
                <w:sz w:val="20"/>
                <w:lang w:val="en-US"/>
              </w:rPr>
              <w:t>[Void]</w:t>
            </w:r>
          </w:p>
        </w:tc>
      </w:tr>
      <w:tr w:rsidR="003C1AC8" w:rsidRPr="00A343FD" w14:paraId="3546A72C" w14:textId="77777777" w:rsidTr="00AC72CE">
        <w:tc>
          <w:tcPr>
            <w:tcW w:w="1696" w:type="dxa"/>
          </w:tcPr>
          <w:p w14:paraId="1FE4397E" w14:textId="77777777" w:rsidR="003C1AC8" w:rsidRPr="009F3483" w:rsidRDefault="003C1AC8" w:rsidP="00AC72CE">
            <w:pPr>
              <w:spacing w:before="40" w:after="40" w:line="276" w:lineRule="auto"/>
              <w:rPr>
                <w:b/>
                <w:sz w:val="20"/>
              </w:rPr>
            </w:pPr>
            <w:r w:rsidRPr="009F3483">
              <w:rPr>
                <w:b/>
                <w:sz w:val="20"/>
              </w:rPr>
              <w:t>CERTDS7</w:t>
            </w:r>
          </w:p>
        </w:tc>
        <w:tc>
          <w:tcPr>
            <w:tcW w:w="7320" w:type="dxa"/>
          </w:tcPr>
          <w:p w14:paraId="117E4C6D" w14:textId="299695F8" w:rsidR="003C1AC8" w:rsidRDefault="003C1AC8" w:rsidP="00AC72CE">
            <w:pPr>
              <w:spacing w:before="40" w:after="40" w:line="276" w:lineRule="auto"/>
              <w:rPr>
                <w:sz w:val="20"/>
              </w:rPr>
            </w:pPr>
            <w:r>
              <w:rPr>
                <w:sz w:val="20"/>
                <w:lang w:val="en-US"/>
              </w:rPr>
              <w:t>[Void]</w:t>
            </w:r>
          </w:p>
        </w:tc>
      </w:tr>
      <w:tr w:rsidR="003C1AC8" w:rsidRPr="00A343FD" w14:paraId="608712B9" w14:textId="77777777" w:rsidTr="00AC72CE">
        <w:tc>
          <w:tcPr>
            <w:tcW w:w="1696" w:type="dxa"/>
          </w:tcPr>
          <w:p w14:paraId="728817F3" w14:textId="77777777" w:rsidR="003C1AC8" w:rsidRPr="009F3483" w:rsidRDefault="003C1AC8" w:rsidP="00AC72CE">
            <w:pPr>
              <w:spacing w:before="40" w:after="40" w:line="276" w:lineRule="auto"/>
              <w:rPr>
                <w:b/>
                <w:sz w:val="20"/>
              </w:rPr>
            </w:pPr>
            <w:r>
              <w:rPr>
                <w:b/>
                <w:sz w:val="20"/>
              </w:rPr>
              <w:t>CERTDS8</w:t>
            </w:r>
          </w:p>
        </w:tc>
        <w:tc>
          <w:tcPr>
            <w:tcW w:w="7320" w:type="dxa"/>
          </w:tcPr>
          <w:p w14:paraId="6A0BC4BA" w14:textId="77777777" w:rsidR="003C1AC8" w:rsidRPr="0061668E" w:rsidRDefault="003C1AC8" w:rsidP="00AC72CE">
            <w:pPr>
              <w:spacing w:before="40" w:after="40" w:line="276" w:lineRule="auto"/>
              <w:rPr>
                <w:sz w:val="20"/>
                <w:lang w:val="en-US"/>
              </w:rPr>
            </w:pPr>
            <w:r w:rsidRPr="00E950D1">
              <w:rPr>
                <w:sz w:val="20"/>
              </w:rPr>
              <w:t xml:space="preserve">The SM-DS </w:t>
            </w:r>
            <w:r>
              <w:rPr>
                <w:sz w:val="20"/>
              </w:rPr>
              <w:t xml:space="preserve">Public Key </w:t>
            </w:r>
            <w:r w:rsidRPr="00E950D1">
              <w:rPr>
                <w:sz w:val="20"/>
              </w:rPr>
              <w:t>Certificate</w:t>
            </w:r>
            <w:r>
              <w:rPr>
                <w:sz w:val="20"/>
              </w:rPr>
              <w:t>(s)</w:t>
            </w:r>
            <w:r w:rsidRPr="00E950D1">
              <w:rPr>
                <w:sz w:val="20"/>
              </w:rPr>
              <w:t xml:space="preserve"> SHALL be signed by </w:t>
            </w:r>
            <w:r>
              <w:rPr>
                <w:sz w:val="20"/>
              </w:rPr>
              <w:t xml:space="preserve">a </w:t>
            </w:r>
            <w:r w:rsidRPr="00E950D1">
              <w:rPr>
                <w:sz w:val="20"/>
              </w:rPr>
              <w:t>GSMA CI.</w:t>
            </w:r>
          </w:p>
        </w:tc>
      </w:tr>
    </w:tbl>
    <w:p w14:paraId="38E6266A" w14:textId="77777777" w:rsidR="003C1AC8" w:rsidRDefault="003C1AC8" w:rsidP="003C1AC8">
      <w:pPr>
        <w:pStyle w:val="TableCaption"/>
      </w:pPr>
      <w:r>
        <w:t>: SM-DS Certification Requirements</w:t>
      </w:r>
    </w:p>
    <w:p w14:paraId="705C76DD" w14:textId="77777777" w:rsidR="003C1AC8" w:rsidRDefault="003C1AC8" w:rsidP="003C1AC8">
      <w:pPr>
        <w:pStyle w:val="Heading3"/>
      </w:pPr>
      <w:bookmarkStart w:id="853" w:name="_Toc472934740"/>
      <w:bookmarkStart w:id="854" w:name="_Toc178140679"/>
      <w:r>
        <w:t>LPA Certification</w:t>
      </w:r>
      <w:bookmarkEnd w:id="853"/>
      <w:r>
        <w:t xml:space="preserve"> Requirements</w:t>
      </w:r>
      <w:bookmarkEnd w:id="854"/>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320"/>
      </w:tblGrid>
      <w:tr w:rsidR="003C1AC8" w:rsidRPr="00A343FD" w14:paraId="2DF0C25D" w14:textId="77777777" w:rsidTr="00AC72CE">
        <w:trPr>
          <w:cantSplit/>
          <w:tblHeader/>
        </w:trPr>
        <w:tc>
          <w:tcPr>
            <w:tcW w:w="1696" w:type="dxa"/>
            <w:shd w:val="clear" w:color="auto" w:fill="DE002B"/>
          </w:tcPr>
          <w:p w14:paraId="2648EBA1"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Req no.</w:t>
            </w:r>
          </w:p>
        </w:tc>
        <w:tc>
          <w:tcPr>
            <w:tcW w:w="7320" w:type="dxa"/>
            <w:shd w:val="clear" w:color="auto" w:fill="DE002B"/>
          </w:tcPr>
          <w:p w14:paraId="56845654"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Description</w:t>
            </w:r>
          </w:p>
        </w:tc>
      </w:tr>
      <w:tr w:rsidR="003C1AC8" w:rsidRPr="00A343FD" w14:paraId="2DB06184" w14:textId="77777777" w:rsidTr="00AC72CE">
        <w:tc>
          <w:tcPr>
            <w:tcW w:w="1696" w:type="dxa"/>
          </w:tcPr>
          <w:p w14:paraId="085D2834" w14:textId="77777777" w:rsidR="003C1AC8" w:rsidRPr="009F3483" w:rsidRDefault="003C1AC8" w:rsidP="00AC72CE">
            <w:pPr>
              <w:spacing w:before="40" w:after="40" w:line="276" w:lineRule="auto"/>
              <w:rPr>
                <w:b/>
                <w:sz w:val="20"/>
              </w:rPr>
            </w:pPr>
            <w:r w:rsidRPr="009F3483">
              <w:rPr>
                <w:b/>
                <w:sz w:val="20"/>
              </w:rPr>
              <w:t>CERTLPA1</w:t>
            </w:r>
          </w:p>
        </w:tc>
        <w:tc>
          <w:tcPr>
            <w:tcW w:w="7320" w:type="dxa"/>
          </w:tcPr>
          <w:p w14:paraId="78DC1221" w14:textId="77777777" w:rsidR="003C1AC8" w:rsidRPr="003B5ADA" w:rsidRDefault="003C1AC8" w:rsidP="00AC72CE">
            <w:pPr>
              <w:spacing w:before="40" w:after="40" w:line="276" w:lineRule="auto"/>
              <w:rPr>
                <w:sz w:val="20"/>
              </w:rPr>
            </w:pPr>
            <w:r w:rsidRPr="00207AB2">
              <w:rPr>
                <w:sz w:val="20"/>
              </w:rPr>
              <w:t xml:space="preserve">There SHALL be a </w:t>
            </w:r>
            <w:r>
              <w:rPr>
                <w:sz w:val="20"/>
              </w:rPr>
              <w:t>c</w:t>
            </w:r>
            <w:r w:rsidRPr="00207AB2">
              <w:rPr>
                <w:sz w:val="20"/>
              </w:rPr>
              <w:t xml:space="preserve">ertification process for all </w:t>
            </w:r>
            <w:r>
              <w:rPr>
                <w:sz w:val="20"/>
              </w:rPr>
              <w:t xml:space="preserve">the LPA elements </w:t>
            </w:r>
            <w:r w:rsidRPr="00980EB5">
              <w:rPr>
                <w:sz w:val="20"/>
              </w:rPr>
              <w:t>communicating with R</w:t>
            </w:r>
            <w:r>
              <w:rPr>
                <w:sz w:val="20"/>
              </w:rPr>
              <w:t xml:space="preserve">emote </w:t>
            </w:r>
            <w:r w:rsidRPr="00980EB5">
              <w:rPr>
                <w:sz w:val="20"/>
              </w:rPr>
              <w:t>S</w:t>
            </w:r>
            <w:r>
              <w:rPr>
                <w:sz w:val="20"/>
              </w:rPr>
              <w:t xml:space="preserve">IM </w:t>
            </w:r>
            <w:r w:rsidRPr="00980EB5">
              <w:rPr>
                <w:sz w:val="20"/>
              </w:rPr>
              <w:t>P</w:t>
            </w:r>
            <w:r>
              <w:rPr>
                <w:sz w:val="20"/>
              </w:rPr>
              <w:t>rovisioning</w:t>
            </w:r>
            <w:r w:rsidRPr="00980EB5">
              <w:rPr>
                <w:sz w:val="20"/>
              </w:rPr>
              <w:t xml:space="preserve"> entities</w:t>
            </w:r>
            <w:r>
              <w:rPr>
                <w:sz w:val="20"/>
              </w:rPr>
              <w:t>.</w:t>
            </w:r>
          </w:p>
        </w:tc>
      </w:tr>
      <w:tr w:rsidR="003C1AC8" w:rsidRPr="00A343FD" w14:paraId="1C2FD244" w14:textId="77777777" w:rsidTr="00AC72CE">
        <w:tc>
          <w:tcPr>
            <w:tcW w:w="1696" w:type="dxa"/>
          </w:tcPr>
          <w:p w14:paraId="6299E396" w14:textId="77777777" w:rsidR="003C1AC8" w:rsidRPr="009F3483" w:rsidRDefault="003C1AC8" w:rsidP="00AC72CE">
            <w:pPr>
              <w:spacing w:before="40" w:after="40" w:line="276" w:lineRule="auto"/>
              <w:rPr>
                <w:b/>
                <w:sz w:val="20"/>
              </w:rPr>
            </w:pPr>
            <w:r w:rsidRPr="009F3483">
              <w:rPr>
                <w:b/>
                <w:sz w:val="20"/>
              </w:rPr>
              <w:t>CERTLPA2</w:t>
            </w:r>
          </w:p>
        </w:tc>
        <w:tc>
          <w:tcPr>
            <w:tcW w:w="7320" w:type="dxa"/>
          </w:tcPr>
          <w:p w14:paraId="44BCDB24" w14:textId="77777777" w:rsidR="003C1AC8" w:rsidRPr="00207AB2" w:rsidRDefault="003C1AC8" w:rsidP="00AC72CE">
            <w:pPr>
              <w:spacing w:before="40" w:after="40" w:line="276" w:lineRule="auto"/>
              <w:rPr>
                <w:sz w:val="20"/>
              </w:rPr>
            </w:pPr>
            <w:r>
              <w:rPr>
                <w:sz w:val="20"/>
              </w:rPr>
              <w:t xml:space="preserve">The certification process SHALL ensure that Local Profile Management Operations are sent by authorised LPA elements only. </w:t>
            </w:r>
          </w:p>
        </w:tc>
      </w:tr>
      <w:tr w:rsidR="003C1AC8" w:rsidRPr="00A343FD" w14:paraId="37F70507" w14:textId="77777777" w:rsidTr="00AC72CE">
        <w:tc>
          <w:tcPr>
            <w:tcW w:w="1696" w:type="dxa"/>
          </w:tcPr>
          <w:p w14:paraId="71A23A8A" w14:textId="77777777" w:rsidR="003C1AC8" w:rsidRPr="009F3483" w:rsidRDefault="003C1AC8" w:rsidP="00AC72CE">
            <w:pPr>
              <w:spacing w:before="40" w:after="40" w:line="276" w:lineRule="auto"/>
              <w:rPr>
                <w:b/>
                <w:sz w:val="20"/>
              </w:rPr>
            </w:pPr>
            <w:r w:rsidRPr="009F3483">
              <w:rPr>
                <w:b/>
                <w:sz w:val="20"/>
              </w:rPr>
              <w:t>CERTLPA3</w:t>
            </w:r>
          </w:p>
        </w:tc>
        <w:tc>
          <w:tcPr>
            <w:tcW w:w="7320" w:type="dxa"/>
          </w:tcPr>
          <w:p w14:paraId="77ACB70A" w14:textId="77777777" w:rsidR="003C1AC8" w:rsidRPr="00980EB5" w:rsidRDefault="003C1AC8" w:rsidP="00AC72CE">
            <w:pPr>
              <w:spacing w:before="40" w:after="40" w:line="276" w:lineRule="auto"/>
              <w:rPr>
                <w:sz w:val="20"/>
              </w:rPr>
            </w:pPr>
            <w:r>
              <w:rPr>
                <w:sz w:val="20"/>
              </w:rPr>
              <w:t xml:space="preserve">The certification process SHALL ensure a mechanism exists to block compromised LPAs. </w:t>
            </w:r>
          </w:p>
        </w:tc>
      </w:tr>
      <w:tr w:rsidR="003C1AC8" w:rsidRPr="00A343FD" w14:paraId="572A573F" w14:textId="77777777" w:rsidTr="00AC72CE">
        <w:tc>
          <w:tcPr>
            <w:tcW w:w="1696" w:type="dxa"/>
          </w:tcPr>
          <w:p w14:paraId="1A88A3E7" w14:textId="77777777" w:rsidR="003C1AC8" w:rsidRPr="009F3483" w:rsidRDefault="003C1AC8" w:rsidP="00AC72CE">
            <w:pPr>
              <w:spacing w:before="40" w:after="40" w:line="276" w:lineRule="auto"/>
              <w:rPr>
                <w:b/>
                <w:sz w:val="20"/>
              </w:rPr>
            </w:pPr>
            <w:r w:rsidRPr="009F3483">
              <w:rPr>
                <w:b/>
                <w:sz w:val="20"/>
              </w:rPr>
              <w:t>CERTLPA4</w:t>
            </w:r>
          </w:p>
        </w:tc>
        <w:tc>
          <w:tcPr>
            <w:tcW w:w="7320" w:type="dxa"/>
          </w:tcPr>
          <w:p w14:paraId="07049DE7" w14:textId="77777777" w:rsidR="003C1AC8" w:rsidRDefault="003C1AC8" w:rsidP="00AC72CE">
            <w:pPr>
              <w:spacing w:before="40" w:after="40" w:line="276" w:lineRule="auto"/>
              <w:rPr>
                <w:sz w:val="20"/>
              </w:rPr>
            </w:pPr>
            <w:r>
              <w:rPr>
                <w:sz w:val="20"/>
              </w:rPr>
              <w:t>The LPD SHALL authenticate the SM-DP+ during the TLS session.</w:t>
            </w:r>
          </w:p>
        </w:tc>
      </w:tr>
      <w:tr w:rsidR="003C1AC8" w:rsidRPr="00A343FD" w14:paraId="5359BF0E" w14:textId="77777777" w:rsidTr="00AC72CE">
        <w:tc>
          <w:tcPr>
            <w:tcW w:w="1696" w:type="dxa"/>
          </w:tcPr>
          <w:p w14:paraId="0E61EBCC" w14:textId="77777777" w:rsidR="003C1AC8" w:rsidRPr="009F3483" w:rsidRDefault="003C1AC8" w:rsidP="00AC72CE">
            <w:pPr>
              <w:spacing w:before="40" w:after="40" w:line="276" w:lineRule="auto"/>
              <w:rPr>
                <w:b/>
                <w:sz w:val="20"/>
              </w:rPr>
            </w:pPr>
            <w:r w:rsidRPr="009F3483">
              <w:rPr>
                <w:b/>
                <w:sz w:val="20"/>
              </w:rPr>
              <w:t>CERTLPA5</w:t>
            </w:r>
          </w:p>
        </w:tc>
        <w:tc>
          <w:tcPr>
            <w:tcW w:w="7320" w:type="dxa"/>
          </w:tcPr>
          <w:p w14:paraId="5D9FB7C4" w14:textId="77777777" w:rsidR="003C1AC8" w:rsidRDefault="003C1AC8" w:rsidP="00AC72CE">
            <w:pPr>
              <w:spacing w:before="40" w:after="40" w:line="276" w:lineRule="auto"/>
              <w:rPr>
                <w:sz w:val="20"/>
              </w:rPr>
            </w:pPr>
            <w:r>
              <w:rPr>
                <w:sz w:val="20"/>
              </w:rPr>
              <w:t>The LDS SHALL authenticate the SM-DS during the TLS session.</w:t>
            </w:r>
          </w:p>
        </w:tc>
      </w:tr>
      <w:tr w:rsidR="003C1AC8" w:rsidRPr="00A343FD" w14:paraId="5979659F" w14:textId="77777777" w:rsidTr="00AC72CE">
        <w:tc>
          <w:tcPr>
            <w:tcW w:w="1696" w:type="dxa"/>
          </w:tcPr>
          <w:p w14:paraId="350368A8" w14:textId="77777777" w:rsidR="003C1AC8" w:rsidRPr="009F3483" w:rsidRDefault="003C1AC8" w:rsidP="00AC72CE">
            <w:pPr>
              <w:spacing w:before="40" w:after="40" w:line="276" w:lineRule="auto"/>
              <w:rPr>
                <w:b/>
                <w:sz w:val="20"/>
              </w:rPr>
            </w:pPr>
            <w:r w:rsidRPr="009F3483">
              <w:rPr>
                <w:b/>
                <w:sz w:val="20"/>
              </w:rPr>
              <w:t>CERTLPA</w:t>
            </w:r>
            <w:r>
              <w:rPr>
                <w:b/>
                <w:sz w:val="20"/>
              </w:rPr>
              <w:t>6</w:t>
            </w:r>
          </w:p>
        </w:tc>
        <w:tc>
          <w:tcPr>
            <w:tcW w:w="7320" w:type="dxa"/>
          </w:tcPr>
          <w:p w14:paraId="5ED2D670" w14:textId="3206FEC8" w:rsidR="003C1AC8" w:rsidRDefault="003C1AC8" w:rsidP="00AC72CE">
            <w:pPr>
              <w:spacing w:before="40" w:after="40" w:line="276" w:lineRule="auto"/>
              <w:rPr>
                <w:sz w:val="20"/>
                <w:highlight w:val="yellow"/>
              </w:rPr>
            </w:pPr>
            <w:r w:rsidRPr="0002327A">
              <w:rPr>
                <w:sz w:val="20"/>
              </w:rPr>
              <w:t>The</w:t>
            </w:r>
            <w:r>
              <w:rPr>
                <w:sz w:val="20"/>
              </w:rPr>
              <w:t xml:space="preserve"> LPA SHALL only accept valid TLS Certificates as defined in </w:t>
            </w:r>
            <w:r w:rsidRPr="00D40854">
              <w:rPr>
                <w:sz w:val="20"/>
              </w:rPr>
              <w:fldChar w:fldCharType="begin"/>
            </w:r>
            <w:r w:rsidRPr="00D40854">
              <w:rPr>
                <w:sz w:val="20"/>
              </w:rPr>
              <w:instrText xml:space="preserve"> REF CERTPK10A \h </w:instrText>
            </w:r>
            <w:r w:rsidRPr="00BF31FA">
              <w:rPr>
                <w:sz w:val="20"/>
              </w:rPr>
              <w:instrText xml:space="preserve"> \* MERGEFORMAT </w:instrText>
            </w:r>
            <w:r w:rsidRPr="00D40854">
              <w:rPr>
                <w:sz w:val="20"/>
              </w:rPr>
            </w:r>
            <w:r w:rsidRPr="00D40854">
              <w:rPr>
                <w:sz w:val="20"/>
              </w:rPr>
              <w:fldChar w:fldCharType="separate"/>
            </w:r>
            <w:r w:rsidR="00E46B0B" w:rsidRPr="00E46B0B">
              <w:rPr>
                <w:sz w:val="20"/>
              </w:rPr>
              <w:t>CERTPK10a</w:t>
            </w:r>
            <w:r w:rsidRPr="00D40854">
              <w:rPr>
                <w:sz w:val="20"/>
              </w:rPr>
              <w:fldChar w:fldCharType="end"/>
            </w:r>
            <w:r>
              <w:rPr>
                <w:sz w:val="20"/>
              </w:rPr>
              <w:t xml:space="preserve"> for SM-DP+ and SM-DS authentication.</w:t>
            </w:r>
          </w:p>
        </w:tc>
      </w:tr>
    </w:tbl>
    <w:p w14:paraId="213C63EC" w14:textId="77777777" w:rsidR="003C1AC8" w:rsidRPr="001006F1" w:rsidRDefault="003C1AC8" w:rsidP="003C1AC8">
      <w:pPr>
        <w:pStyle w:val="TableCaption"/>
        <w:rPr>
          <w:lang w:eastAsia="en-US"/>
        </w:rPr>
      </w:pPr>
      <w:r>
        <w:t>: LPA Certification Requirements</w:t>
      </w:r>
    </w:p>
    <w:p w14:paraId="24D22270" w14:textId="77777777" w:rsidR="003C1AC8" w:rsidRPr="001075A3" w:rsidRDefault="003C1AC8" w:rsidP="003C1AC8">
      <w:pPr>
        <w:pStyle w:val="Heading3"/>
      </w:pPr>
      <w:bookmarkStart w:id="855" w:name="_Toc472934741"/>
      <w:bookmarkStart w:id="856" w:name="_Toc178140680"/>
      <w:r>
        <w:t>Public Key Certificates Management</w:t>
      </w:r>
      <w:bookmarkEnd w:id="855"/>
      <w:r>
        <w:t xml:space="preserve"> Requirements</w:t>
      </w:r>
      <w:bookmarkEnd w:id="856"/>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320"/>
      </w:tblGrid>
      <w:tr w:rsidR="003C1AC8" w:rsidRPr="008E0C88" w14:paraId="73893B9F" w14:textId="77777777" w:rsidTr="00AC72CE">
        <w:trPr>
          <w:cantSplit/>
          <w:tblHeader/>
        </w:trPr>
        <w:tc>
          <w:tcPr>
            <w:tcW w:w="1696" w:type="dxa"/>
            <w:shd w:val="clear" w:color="auto" w:fill="DE002B"/>
          </w:tcPr>
          <w:p w14:paraId="2C7FE407"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Req no.</w:t>
            </w:r>
          </w:p>
        </w:tc>
        <w:tc>
          <w:tcPr>
            <w:tcW w:w="7320" w:type="dxa"/>
            <w:shd w:val="clear" w:color="auto" w:fill="DE002B"/>
          </w:tcPr>
          <w:p w14:paraId="415BA301" w14:textId="77777777" w:rsidR="003C1AC8" w:rsidRPr="003B5ADA" w:rsidRDefault="003C1AC8" w:rsidP="008C6F4A">
            <w:pPr>
              <w:pStyle w:val="TableHeader"/>
              <w:rPr>
                <w:b w:val="0"/>
                <w:color w:val="FFFFFF" w:themeColor="background1"/>
              </w:rPr>
            </w:pPr>
            <w:r w:rsidRPr="003B5ADA">
              <w:rPr>
                <w:color w:val="FFFFFF" w:themeColor="background1"/>
              </w:rPr>
              <w:t>Description</w:t>
            </w:r>
          </w:p>
        </w:tc>
      </w:tr>
      <w:tr w:rsidR="003C1AC8" w:rsidRPr="008E0C88" w14:paraId="7D714B85" w14:textId="77777777" w:rsidTr="00AC72CE">
        <w:tc>
          <w:tcPr>
            <w:tcW w:w="1696" w:type="dxa"/>
          </w:tcPr>
          <w:p w14:paraId="72C12FEE" w14:textId="77777777" w:rsidR="003C1AC8" w:rsidRPr="009F3483" w:rsidRDefault="003C1AC8" w:rsidP="00AC72CE">
            <w:pPr>
              <w:spacing w:before="40" w:after="40" w:line="276" w:lineRule="auto"/>
              <w:rPr>
                <w:b/>
                <w:sz w:val="20"/>
              </w:rPr>
            </w:pPr>
            <w:r w:rsidRPr="009F3483">
              <w:rPr>
                <w:b/>
                <w:sz w:val="20"/>
              </w:rPr>
              <w:t>CERTPK</w:t>
            </w:r>
            <w:r>
              <w:rPr>
                <w:b/>
                <w:sz w:val="20"/>
              </w:rPr>
              <w:t>1</w:t>
            </w:r>
          </w:p>
        </w:tc>
        <w:tc>
          <w:tcPr>
            <w:tcW w:w="7320" w:type="dxa"/>
          </w:tcPr>
          <w:p w14:paraId="7858B053" w14:textId="77777777" w:rsidR="003C1AC8" w:rsidRDefault="003C1AC8" w:rsidP="00AC72CE">
            <w:pPr>
              <w:spacing w:before="40" w:after="40" w:line="276" w:lineRule="auto"/>
              <w:rPr>
                <w:sz w:val="20"/>
              </w:rPr>
            </w:pPr>
            <w:r>
              <w:rPr>
                <w:sz w:val="20"/>
              </w:rPr>
              <w:t xml:space="preserve">The eUICC SHALL verify the Public Key Certificate of the SM-DP+. </w:t>
            </w:r>
          </w:p>
        </w:tc>
      </w:tr>
      <w:tr w:rsidR="003C1AC8" w:rsidRPr="008E0C88" w14:paraId="651666D8" w14:textId="77777777" w:rsidTr="00AC72CE">
        <w:tc>
          <w:tcPr>
            <w:tcW w:w="1696" w:type="dxa"/>
          </w:tcPr>
          <w:p w14:paraId="7E6B38C1" w14:textId="77777777" w:rsidR="003C1AC8" w:rsidRPr="009F3483" w:rsidRDefault="003C1AC8" w:rsidP="00AC72CE">
            <w:pPr>
              <w:spacing w:before="40" w:after="40" w:line="276" w:lineRule="auto"/>
              <w:rPr>
                <w:b/>
                <w:sz w:val="20"/>
              </w:rPr>
            </w:pPr>
            <w:r w:rsidRPr="009F3483">
              <w:rPr>
                <w:b/>
                <w:sz w:val="20"/>
              </w:rPr>
              <w:t>CERTPK</w:t>
            </w:r>
            <w:r>
              <w:rPr>
                <w:b/>
                <w:sz w:val="20"/>
              </w:rPr>
              <w:t>2</w:t>
            </w:r>
          </w:p>
        </w:tc>
        <w:tc>
          <w:tcPr>
            <w:tcW w:w="7320" w:type="dxa"/>
          </w:tcPr>
          <w:p w14:paraId="726D45A9" w14:textId="77777777" w:rsidR="003C1AC8" w:rsidRPr="00DD05E8" w:rsidRDefault="003C1AC8" w:rsidP="00AC72CE">
            <w:pPr>
              <w:spacing w:before="40" w:after="40" w:line="276" w:lineRule="auto"/>
              <w:rPr>
                <w:sz w:val="20"/>
              </w:rPr>
            </w:pPr>
            <w:r w:rsidRPr="00DD05E8">
              <w:rPr>
                <w:sz w:val="20"/>
              </w:rPr>
              <w:t xml:space="preserve">The LPD SHALL verify the </w:t>
            </w:r>
            <w:r>
              <w:rPr>
                <w:sz w:val="20"/>
              </w:rPr>
              <w:t>P</w:t>
            </w:r>
            <w:r w:rsidRPr="00DD05E8">
              <w:rPr>
                <w:sz w:val="20"/>
              </w:rPr>
              <w:t xml:space="preserve">ublic </w:t>
            </w:r>
            <w:r>
              <w:rPr>
                <w:sz w:val="20"/>
              </w:rPr>
              <w:t>K</w:t>
            </w:r>
            <w:r w:rsidRPr="00DD05E8">
              <w:rPr>
                <w:sz w:val="20"/>
              </w:rPr>
              <w:t xml:space="preserve">ey Certificate of the SM-DP+. </w:t>
            </w:r>
          </w:p>
        </w:tc>
      </w:tr>
      <w:tr w:rsidR="003C1AC8" w:rsidRPr="008E0C88" w14:paraId="35878A90" w14:textId="77777777" w:rsidTr="00AC72CE">
        <w:tc>
          <w:tcPr>
            <w:tcW w:w="1696" w:type="dxa"/>
          </w:tcPr>
          <w:p w14:paraId="27744F73" w14:textId="77777777" w:rsidR="003C1AC8" w:rsidRPr="009F3483" w:rsidRDefault="003C1AC8" w:rsidP="00AC72CE">
            <w:pPr>
              <w:spacing w:before="40" w:after="40" w:line="276" w:lineRule="auto"/>
              <w:rPr>
                <w:b/>
                <w:sz w:val="20"/>
              </w:rPr>
            </w:pPr>
            <w:r w:rsidRPr="009F3483">
              <w:rPr>
                <w:b/>
                <w:sz w:val="20"/>
              </w:rPr>
              <w:t>CERTPK</w:t>
            </w:r>
            <w:r>
              <w:rPr>
                <w:b/>
                <w:sz w:val="20"/>
              </w:rPr>
              <w:t>3</w:t>
            </w:r>
          </w:p>
        </w:tc>
        <w:tc>
          <w:tcPr>
            <w:tcW w:w="7320" w:type="dxa"/>
          </w:tcPr>
          <w:p w14:paraId="3418C698" w14:textId="77777777" w:rsidR="003C1AC8" w:rsidRPr="00E950D1" w:rsidRDefault="003C1AC8" w:rsidP="00AC72CE">
            <w:pPr>
              <w:spacing w:before="40" w:after="40" w:line="276" w:lineRule="auto"/>
              <w:rPr>
                <w:sz w:val="20"/>
              </w:rPr>
            </w:pPr>
            <w:r w:rsidRPr="00E950D1">
              <w:rPr>
                <w:sz w:val="20"/>
              </w:rPr>
              <w:t xml:space="preserve">The LDS SHALL verify the </w:t>
            </w:r>
            <w:r>
              <w:rPr>
                <w:sz w:val="20"/>
              </w:rPr>
              <w:t>P</w:t>
            </w:r>
            <w:r w:rsidRPr="00E950D1">
              <w:rPr>
                <w:sz w:val="20"/>
              </w:rPr>
              <w:t xml:space="preserve">ublic </w:t>
            </w:r>
            <w:r>
              <w:rPr>
                <w:sz w:val="20"/>
              </w:rPr>
              <w:t>K</w:t>
            </w:r>
            <w:r w:rsidRPr="00E950D1">
              <w:rPr>
                <w:sz w:val="20"/>
              </w:rPr>
              <w:t xml:space="preserve">ey </w:t>
            </w:r>
            <w:r>
              <w:rPr>
                <w:sz w:val="20"/>
              </w:rPr>
              <w:t>C</w:t>
            </w:r>
            <w:r w:rsidRPr="00E950D1">
              <w:rPr>
                <w:sz w:val="20"/>
              </w:rPr>
              <w:t>ertificate of the SM-DS.</w:t>
            </w:r>
          </w:p>
        </w:tc>
      </w:tr>
      <w:tr w:rsidR="003C1AC8" w:rsidRPr="008E0C88" w14:paraId="2110F2BB" w14:textId="77777777" w:rsidTr="00AC72CE">
        <w:tc>
          <w:tcPr>
            <w:tcW w:w="1696" w:type="dxa"/>
          </w:tcPr>
          <w:p w14:paraId="2BDB8BE2" w14:textId="77777777" w:rsidR="003C1AC8" w:rsidRPr="009F3483" w:rsidRDefault="003C1AC8" w:rsidP="00AC72CE">
            <w:pPr>
              <w:spacing w:before="40" w:after="40" w:line="276" w:lineRule="auto"/>
              <w:rPr>
                <w:b/>
                <w:sz w:val="20"/>
              </w:rPr>
            </w:pPr>
            <w:r w:rsidRPr="009F3483">
              <w:rPr>
                <w:b/>
                <w:sz w:val="20"/>
              </w:rPr>
              <w:t>CERTPK</w:t>
            </w:r>
            <w:r>
              <w:rPr>
                <w:b/>
                <w:sz w:val="20"/>
              </w:rPr>
              <w:t>4</w:t>
            </w:r>
          </w:p>
        </w:tc>
        <w:tc>
          <w:tcPr>
            <w:tcW w:w="7320" w:type="dxa"/>
          </w:tcPr>
          <w:p w14:paraId="20922137" w14:textId="349A37B9" w:rsidR="003C1AC8" w:rsidRPr="00E950D1" w:rsidRDefault="003C1AC8" w:rsidP="00AC72CE">
            <w:pPr>
              <w:spacing w:before="40" w:after="40" w:line="276" w:lineRule="auto"/>
              <w:rPr>
                <w:sz w:val="20"/>
              </w:rPr>
            </w:pPr>
            <w:r w:rsidRPr="00E950D1">
              <w:rPr>
                <w:sz w:val="20"/>
              </w:rPr>
              <w:t>The LDS authentication of a</w:t>
            </w:r>
            <w:r>
              <w:rPr>
                <w:sz w:val="20"/>
              </w:rPr>
              <w:t>n</w:t>
            </w:r>
            <w:r w:rsidRPr="00E950D1">
              <w:rPr>
                <w:sz w:val="20"/>
              </w:rPr>
              <w:t xml:space="preserve"> SM-DS using </w:t>
            </w:r>
            <w:r>
              <w:rPr>
                <w:sz w:val="20"/>
              </w:rPr>
              <w:t>an invalid</w:t>
            </w:r>
            <w:r w:rsidRPr="00E950D1">
              <w:rPr>
                <w:sz w:val="20"/>
              </w:rPr>
              <w:t xml:space="preserve"> </w:t>
            </w:r>
            <w:r>
              <w:rPr>
                <w:sz w:val="20"/>
              </w:rPr>
              <w:t>P</w:t>
            </w:r>
            <w:r w:rsidRPr="00E950D1">
              <w:rPr>
                <w:sz w:val="20"/>
              </w:rPr>
              <w:t xml:space="preserve">ublic </w:t>
            </w:r>
            <w:r>
              <w:rPr>
                <w:sz w:val="20"/>
              </w:rPr>
              <w:t>K</w:t>
            </w:r>
            <w:r w:rsidRPr="00E950D1">
              <w:rPr>
                <w:sz w:val="20"/>
              </w:rPr>
              <w:t xml:space="preserve">ey </w:t>
            </w:r>
            <w:r>
              <w:rPr>
                <w:sz w:val="20"/>
              </w:rPr>
              <w:t>C</w:t>
            </w:r>
            <w:r w:rsidRPr="00E950D1">
              <w:rPr>
                <w:sz w:val="20"/>
              </w:rPr>
              <w:t xml:space="preserve">ertificate </w:t>
            </w:r>
            <w:r w:rsidRPr="00B4101F">
              <w:rPr>
                <w:sz w:val="20"/>
              </w:rPr>
              <w:t>SHALL fail</w:t>
            </w:r>
            <w:r w:rsidRPr="007E303E">
              <w:rPr>
                <w:sz w:val="20"/>
              </w:rPr>
              <w:t xml:space="preserve"> (see</w:t>
            </w:r>
            <w:r w:rsidRPr="00FC3389">
              <w:rPr>
                <w:sz w:val="20"/>
              </w:rPr>
              <w:t xml:space="preserve"> </w:t>
            </w:r>
            <w:r w:rsidRPr="00FC3389">
              <w:rPr>
                <w:sz w:val="20"/>
              </w:rPr>
              <w:fldChar w:fldCharType="begin"/>
            </w:r>
            <w:r w:rsidRPr="00FC3389">
              <w:rPr>
                <w:sz w:val="20"/>
              </w:rPr>
              <w:instrText xml:space="preserve"> REF CERTPK11 \h </w:instrText>
            </w:r>
            <w:r w:rsidRPr="003D501F">
              <w:rPr>
                <w:sz w:val="20"/>
              </w:rPr>
              <w:instrText xml:space="preserve"> \* MERGEFORMAT </w:instrText>
            </w:r>
            <w:r w:rsidRPr="00FC3389">
              <w:rPr>
                <w:sz w:val="20"/>
              </w:rPr>
            </w:r>
            <w:r w:rsidRPr="00FC3389">
              <w:rPr>
                <w:sz w:val="20"/>
              </w:rPr>
              <w:fldChar w:fldCharType="separate"/>
            </w:r>
            <w:r w:rsidR="00E46B0B" w:rsidRPr="00E46B0B">
              <w:rPr>
                <w:sz w:val="20"/>
              </w:rPr>
              <w:t>CERTPK11</w:t>
            </w:r>
            <w:r w:rsidRPr="00FC3389">
              <w:rPr>
                <w:sz w:val="20"/>
              </w:rPr>
              <w:fldChar w:fldCharType="end"/>
            </w:r>
            <w:r w:rsidRPr="00812FB6">
              <w:rPr>
                <w:sz w:val="20"/>
              </w:rPr>
              <w:t>), and on-going communication SHALL stop.</w:t>
            </w:r>
          </w:p>
        </w:tc>
      </w:tr>
      <w:tr w:rsidR="003C1AC8" w:rsidRPr="008E0C88" w14:paraId="783A2771" w14:textId="77777777" w:rsidTr="00AC72CE">
        <w:tc>
          <w:tcPr>
            <w:tcW w:w="1696" w:type="dxa"/>
          </w:tcPr>
          <w:p w14:paraId="223CA8CE" w14:textId="77777777" w:rsidR="003C1AC8" w:rsidRPr="009F3483" w:rsidRDefault="003C1AC8" w:rsidP="00AC72CE">
            <w:pPr>
              <w:spacing w:before="40" w:after="40" w:line="276" w:lineRule="auto"/>
              <w:rPr>
                <w:b/>
                <w:sz w:val="20"/>
              </w:rPr>
            </w:pPr>
            <w:r w:rsidRPr="009F3483">
              <w:rPr>
                <w:b/>
                <w:sz w:val="20"/>
              </w:rPr>
              <w:t>CERTPK</w:t>
            </w:r>
            <w:r>
              <w:rPr>
                <w:b/>
                <w:sz w:val="20"/>
              </w:rPr>
              <w:t>5</w:t>
            </w:r>
          </w:p>
        </w:tc>
        <w:tc>
          <w:tcPr>
            <w:tcW w:w="7320" w:type="dxa"/>
          </w:tcPr>
          <w:p w14:paraId="0C24BB82" w14:textId="4E5EFC82" w:rsidR="003C1AC8" w:rsidRDefault="003C1AC8" w:rsidP="00AC72CE">
            <w:pPr>
              <w:spacing w:before="40" w:after="40" w:line="276" w:lineRule="auto"/>
              <w:rPr>
                <w:sz w:val="20"/>
              </w:rPr>
            </w:pPr>
            <w:r>
              <w:rPr>
                <w:sz w:val="20"/>
              </w:rPr>
              <w:t xml:space="preserve">The LPD authentication of an SM-DP+ using an invalid Public Key Certificate SHALL </w:t>
            </w:r>
            <w:r w:rsidRPr="00B4101F">
              <w:rPr>
                <w:sz w:val="20"/>
              </w:rPr>
              <w:t xml:space="preserve">fail </w:t>
            </w:r>
            <w:r w:rsidRPr="007E303E">
              <w:rPr>
                <w:sz w:val="20"/>
              </w:rPr>
              <w:t>(</w:t>
            </w:r>
            <w:r w:rsidRPr="00812FB6">
              <w:rPr>
                <w:sz w:val="20"/>
              </w:rPr>
              <w:t xml:space="preserve">see </w:t>
            </w:r>
            <w:r w:rsidRPr="00FC3389">
              <w:rPr>
                <w:sz w:val="20"/>
              </w:rPr>
              <w:fldChar w:fldCharType="begin"/>
            </w:r>
            <w:r w:rsidRPr="00FC3389">
              <w:rPr>
                <w:sz w:val="20"/>
              </w:rPr>
              <w:instrText xml:space="preserve"> REF CERTPK11 \h </w:instrText>
            </w:r>
            <w:r w:rsidRPr="003D501F">
              <w:rPr>
                <w:sz w:val="20"/>
              </w:rPr>
              <w:instrText xml:space="preserve"> \* MERGEFORMAT </w:instrText>
            </w:r>
            <w:r w:rsidRPr="00FC3389">
              <w:rPr>
                <w:sz w:val="20"/>
              </w:rPr>
            </w:r>
            <w:r w:rsidRPr="00FC3389">
              <w:rPr>
                <w:sz w:val="20"/>
              </w:rPr>
              <w:fldChar w:fldCharType="separate"/>
            </w:r>
            <w:r w:rsidR="00E46B0B" w:rsidRPr="00E46B0B">
              <w:rPr>
                <w:sz w:val="20"/>
              </w:rPr>
              <w:t>CERTPK11</w:t>
            </w:r>
            <w:r w:rsidRPr="00FC3389">
              <w:rPr>
                <w:sz w:val="20"/>
              </w:rPr>
              <w:fldChar w:fldCharType="end"/>
            </w:r>
            <w:r w:rsidRPr="00812FB6">
              <w:rPr>
                <w:sz w:val="20"/>
              </w:rPr>
              <w:t>), and on-going communication SHALL stop.</w:t>
            </w:r>
          </w:p>
        </w:tc>
      </w:tr>
      <w:tr w:rsidR="003C1AC8" w:rsidRPr="008E0C88" w14:paraId="2EA12A7A" w14:textId="77777777" w:rsidTr="00AC72CE">
        <w:tc>
          <w:tcPr>
            <w:tcW w:w="1696" w:type="dxa"/>
          </w:tcPr>
          <w:p w14:paraId="6A08033F" w14:textId="77777777" w:rsidR="003C1AC8" w:rsidRPr="009F3483" w:rsidRDefault="003C1AC8" w:rsidP="00AC72CE">
            <w:pPr>
              <w:spacing w:before="40" w:after="40" w:line="276" w:lineRule="auto"/>
              <w:rPr>
                <w:b/>
                <w:sz w:val="20"/>
              </w:rPr>
            </w:pPr>
            <w:r w:rsidRPr="009F3483">
              <w:rPr>
                <w:b/>
                <w:sz w:val="20"/>
              </w:rPr>
              <w:t>CERTPK</w:t>
            </w:r>
            <w:r>
              <w:rPr>
                <w:b/>
                <w:sz w:val="20"/>
              </w:rPr>
              <w:t>6</w:t>
            </w:r>
          </w:p>
        </w:tc>
        <w:tc>
          <w:tcPr>
            <w:tcW w:w="7320" w:type="dxa"/>
          </w:tcPr>
          <w:p w14:paraId="507188FD" w14:textId="40EEE1C4" w:rsidR="003C1AC8" w:rsidRPr="003B5ADA" w:rsidRDefault="003C1AC8" w:rsidP="00AC72CE">
            <w:pPr>
              <w:spacing w:before="40" w:after="40" w:line="276" w:lineRule="auto"/>
              <w:rPr>
                <w:sz w:val="20"/>
              </w:rPr>
            </w:pPr>
            <w:r>
              <w:rPr>
                <w:sz w:val="20"/>
              </w:rPr>
              <w:t xml:space="preserve">The SM-DP+ authentication of an eUICC using an invalid Public Key Certificate SHALL </w:t>
            </w:r>
            <w:r w:rsidRPr="00B4101F">
              <w:rPr>
                <w:sz w:val="20"/>
              </w:rPr>
              <w:t xml:space="preserve">fail </w:t>
            </w:r>
            <w:r w:rsidRPr="007E303E">
              <w:rPr>
                <w:sz w:val="20"/>
              </w:rPr>
              <w:t>(see</w:t>
            </w:r>
            <w:r>
              <w:rPr>
                <w:sz w:val="20"/>
              </w:rPr>
              <w:t xml:space="preserve"> </w:t>
            </w:r>
            <w:r w:rsidRPr="00FC3389">
              <w:rPr>
                <w:sz w:val="20"/>
              </w:rPr>
              <w:fldChar w:fldCharType="begin"/>
            </w:r>
            <w:r w:rsidRPr="00FC3389">
              <w:rPr>
                <w:sz w:val="20"/>
              </w:rPr>
              <w:instrText xml:space="preserve"> REF CERTPK11 \h </w:instrText>
            </w:r>
            <w:r w:rsidRPr="003D501F">
              <w:rPr>
                <w:sz w:val="20"/>
              </w:rPr>
              <w:instrText xml:space="preserve"> \* MERGEFORMAT </w:instrText>
            </w:r>
            <w:r w:rsidRPr="00FC3389">
              <w:rPr>
                <w:sz w:val="20"/>
              </w:rPr>
            </w:r>
            <w:r w:rsidRPr="00FC3389">
              <w:rPr>
                <w:sz w:val="20"/>
              </w:rPr>
              <w:fldChar w:fldCharType="separate"/>
            </w:r>
            <w:r w:rsidR="00E46B0B" w:rsidRPr="00E46B0B">
              <w:rPr>
                <w:sz w:val="20"/>
              </w:rPr>
              <w:t>CERTPK11</w:t>
            </w:r>
            <w:r w:rsidRPr="00FC3389">
              <w:rPr>
                <w:sz w:val="20"/>
              </w:rPr>
              <w:fldChar w:fldCharType="end"/>
            </w:r>
            <w:r w:rsidRPr="00812FB6">
              <w:rPr>
                <w:sz w:val="20"/>
              </w:rPr>
              <w:t>), and on-going communication SHALL stop.</w:t>
            </w:r>
          </w:p>
        </w:tc>
      </w:tr>
      <w:tr w:rsidR="003C1AC8" w:rsidRPr="008E0C88" w14:paraId="00AFC2E8" w14:textId="77777777" w:rsidTr="00AC72CE">
        <w:tc>
          <w:tcPr>
            <w:tcW w:w="1696" w:type="dxa"/>
          </w:tcPr>
          <w:p w14:paraId="77E7589E" w14:textId="77777777" w:rsidR="003C1AC8" w:rsidRPr="009F3483" w:rsidRDefault="003C1AC8" w:rsidP="00AC72CE">
            <w:pPr>
              <w:spacing w:before="40" w:after="40" w:line="276" w:lineRule="auto"/>
              <w:rPr>
                <w:b/>
                <w:sz w:val="20"/>
              </w:rPr>
            </w:pPr>
            <w:r w:rsidRPr="009F3483">
              <w:rPr>
                <w:b/>
                <w:sz w:val="20"/>
              </w:rPr>
              <w:t>CERTPK</w:t>
            </w:r>
            <w:r>
              <w:rPr>
                <w:b/>
                <w:sz w:val="20"/>
              </w:rPr>
              <w:t>7</w:t>
            </w:r>
          </w:p>
        </w:tc>
        <w:tc>
          <w:tcPr>
            <w:tcW w:w="7320" w:type="dxa"/>
          </w:tcPr>
          <w:p w14:paraId="013F9E7D" w14:textId="2EEAE362" w:rsidR="003C1AC8" w:rsidRDefault="003C1AC8" w:rsidP="00AC72CE">
            <w:pPr>
              <w:spacing w:before="40" w:after="40" w:line="276" w:lineRule="auto"/>
              <w:rPr>
                <w:sz w:val="20"/>
              </w:rPr>
            </w:pPr>
            <w:r>
              <w:rPr>
                <w:sz w:val="20"/>
              </w:rPr>
              <w:t xml:space="preserve">The eUICC authentication of an SM-DP+ using an invalid Public Key Certificate SHALL </w:t>
            </w:r>
            <w:r w:rsidRPr="00B4101F">
              <w:rPr>
                <w:sz w:val="20"/>
              </w:rPr>
              <w:t>fail (see</w:t>
            </w:r>
            <w:r>
              <w:rPr>
                <w:sz w:val="20"/>
              </w:rPr>
              <w:t xml:space="preserve"> </w:t>
            </w:r>
            <w:r w:rsidRPr="00FC3389">
              <w:rPr>
                <w:sz w:val="20"/>
              </w:rPr>
              <w:fldChar w:fldCharType="begin"/>
            </w:r>
            <w:r w:rsidRPr="00FC3389">
              <w:rPr>
                <w:sz w:val="20"/>
              </w:rPr>
              <w:instrText xml:space="preserve"> REF CERTPK11 \h </w:instrText>
            </w:r>
            <w:r w:rsidRPr="003D501F">
              <w:rPr>
                <w:sz w:val="20"/>
              </w:rPr>
              <w:instrText xml:space="preserve"> \* MERGEFORMAT </w:instrText>
            </w:r>
            <w:r w:rsidRPr="00FC3389">
              <w:rPr>
                <w:sz w:val="20"/>
              </w:rPr>
            </w:r>
            <w:r w:rsidRPr="00FC3389">
              <w:rPr>
                <w:sz w:val="20"/>
              </w:rPr>
              <w:fldChar w:fldCharType="separate"/>
            </w:r>
            <w:r w:rsidR="00E46B0B" w:rsidRPr="00E46B0B">
              <w:rPr>
                <w:sz w:val="20"/>
              </w:rPr>
              <w:t>CERTPK11</w:t>
            </w:r>
            <w:r w:rsidRPr="00FC3389">
              <w:rPr>
                <w:sz w:val="20"/>
              </w:rPr>
              <w:fldChar w:fldCharType="end"/>
            </w:r>
            <w:r w:rsidRPr="00B4101F">
              <w:rPr>
                <w:sz w:val="20"/>
              </w:rPr>
              <w:t>), and</w:t>
            </w:r>
            <w:r>
              <w:rPr>
                <w:sz w:val="20"/>
              </w:rPr>
              <w:t xml:space="preserve"> on-going communication SHALL stop</w:t>
            </w:r>
            <w:r w:rsidRPr="00E950D1">
              <w:rPr>
                <w:sz w:val="20"/>
              </w:rPr>
              <w:t>.</w:t>
            </w:r>
          </w:p>
        </w:tc>
      </w:tr>
      <w:tr w:rsidR="003C1AC8" w:rsidRPr="008E0C88" w14:paraId="3D34B08E" w14:textId="77777777" w:rsidTr="00AC72CE">
        <w:tc>
          <w:tcPr>
            <w:tcW w:w="1696" w:type="dxa"/>
          </w:tcPr>
          <w:p w14:paraId="71D4F92C" w14:textId="77777777" w:rsidR="003C1AC8" w:rsidRPr="009F3483" w:rsidRDefault="003C1AC8" w:rsidP="00AC72CE">
            <w:pPr>
              <w:spacing w:before="40" w:after="40" w:line="276" w:lineRule="auto"/>
              <w:rPr>
                <w:b/>
                <w:sz w:val="20"/>
              </w:rPr>
            </w:pPr>
            <w:r w:rsidRPr="009F3483">
              <w:rPr>
                <w:b/>
                <w:sz w:val="20"/>
              </w:rPr>
              <w:t>CERTPK</w:t>
            </w:r>
            <w:r>
              <w:rPr>
                <w:b/>
                <w:sz w:val="20"/>
              </w:rPr>
              <w:t>8</w:t>
            </w:r>
          </w:p>
        </w:tc>
        <w:tc>
          <w:tcPr>
            <w:tcW w:w="7320" w:type="dxa"/>
          </w:tcPr>
          <w:p w14:paraId="12680FD9" w14:textId="77777777" w:rsidR="003C1AC8" w:rsidRPr="00B6292C" w:rsidRDefault="003C1AC8" w:rsidP="00AC72CE">
            <w:pPr>
              <w:spacing w:before="40" w:after="40" w:line="276" w:lineRule="auto"/>
              <w:rPr>
                <w:sz w:val="20"/>
              </w:rPr>
            </w:pPr>
            <w:r>
              <w:rPr>
                <w:sz w:val="20"/>
              </w:rPr>
              <w:t xml:space="preserve">The </w:t>
            </w:r>
            <w:r w:rsidRPr="00DD05E8">
              <w:rPr>
                <w:sz w:val="20"/>
              </w:rPr>
              <w:t xml:space="preserve">GSMA CI SHALL revoke the </w:t>
            </w:r>
            <w:r>
              <w:rPr>
                <w:sz w:val="20"/>
              </w:rPr>
              <w:t>P</w:t>
            </w:r>
            <w:r w:rsidRPr="00DD05E8">
              <w:rPr>
                <w:sz w:val="20"/>
              </w:rPr>
              <w:t xml:space="preserve">ublic </w:t>
            </w:r>
            <w:r>
              <w:rPr>
                <w:sz w:val="20"/>
              </w:rPr>
              <w:t>K</w:t>
            </w:r>
            <w:r w:rsidRPr="00DD05E8">
              <w:rPr>
                <w:sz w:val="20"/>
              </w:rPr>
              <w:t>ey Certificate of any entities (SM-DP+, SM-DS,</w:t>
            </w:r>
            <w:r>
              <w:rPr>
                <w:sz w:val="20"/>
              </w:rPr>
              <w:t xml:space="preserve"> EUM) if it is compromised (e.g. private key theft). </w:t>
            </w:r>
          </w:p>
        </w:tc>
      </w:tr>
      <w:tr w:rsidR="003C1AC8" w:rsidRPr="008E0C88" w14:paraId="7B053A55" w14:textId="77777777" w:rsidTr="00AC72CE">
        <w:tc>
          <w:tcPr>
            <w:tcW w:w="1696" w:type="dxa"/>
          </w:tcPr>
          <w:p w14:paraId="2965FE52" w14:textId="77777777" w:rsidR="003C1AC8" w:rsidRPr="009F3483" w:rsidRDefault="003C1AC8" w:rsidP="00AC72CE">
            <w:pPr>
              <w:spacing w:before="40" w:after="40" w:line="276" w:lineRule="auto"/>
              <w:rPr>
                <w:b/>
                <w:sz w:val="20"/>
              </w:rPr>
            </w:pPr>
            <w:r w:rsidRPr="009F3483">
              <w:rPr>
                <w:b/>
                <w:sz w:val="20"/>
              </w:rPr>
              <w:t>CERTPK</w:t>
            </w:r>
            <w:r>
              <w:rPr>
                <w:b/>
                <w:sz w:val="20"/>
              </w:rPr>
              <w:t>9</w:t>
            </w:r>
          </w:p>
        </w:tc>
        <w:tc>
          <w:tcPr>
            <w:tcW w:w="7320" w:type="dxa"/>
          </w:tcPr>
          <w:p w14:paraId="48DA553F" w14:textId="77777777" w:rsidR="003C1AC8" w:rsidRDefault="003C1AC8" w:rsidP="00AC72CE">
            <w:pPr>
              <w:spacing w:before="40" w:after="40" w:line="276" w:lineRule="auto"/>
              <w:rPr>
                <w:sz w:val="20"/>
              </w:rPr>
            </w:pPr>
            <w:r w:rsidRPr="00207D20">
              <w:rPr>
                <w:sz w:val="20"/>
              </w:rPr>
              <w:t xml:space="preserve">The eUICC SHALL be able to support a set of GSMA </w:t>
            </w:r>
            <w:r>
              <w:rPr>
                <w:sz w:val="20"/>
              </w:rPr>
              <w:t>CIs.</w:t>
            </w:r>
          </w:p>
        </w:tc>
      </w:tr>
      <w:tr w:rsidR="003C1AC8" w:rsidRPr="008E0C88" w14:paraId="6CB1FF21" w14:textId="77777777" w:rsidTr="00AC72CE">
        <w:tc>
          <w:tcPr>
            <w:tcW w:w="1696" w:type="dxa"/>
          </w:tcPr>
          <w:p w14:paraId="129BD707" w14:textId="77777777" w:rsidR="003C1AC8" w:rsidRPr="009F3483" w:rsidRDefault="003C1AC8" w:rsidP="00AC72CE">
            <w:pPr>
              <w:spacing w:before="40" w:after="40" w:line="276" w:lineRule="auto"/>
              <w:rPr>
                <w:b/>
                <w:sz w:val="20"/>
              </w:rPr>
            </w:pPr>
            <w:bookmarkStart w:id="857" w:name="CERTPK16"/>
            <w:r w:rsidRPr="009F3483">
              <w:rPr>
                <w:b/>
                <w:sz w:val="20"/>
              </w:rPr>
              <w:t>CERTPK1</w:t>
            </w:r>
            <w:bookmarkEnd w:id="857"/>
            <w:r>
              <w:rPr>
                <w:b/>
                <w:sz w:val="20"/>
              </w:rPr>
              <w:t>0</w:t>
            </w:r>
          </w:p>
        </w:tc>
        <w:tc>
          <w:tcPr>
            <w:tcW w:w="7320" w:type="dxa"/>
          </w:tcPr>
          <w:p w14:paraId="7F94DCAA" w14:textId="77777777" w:rsidR="003C1AC8" w:rsidRDefault="003C1AC8" w:rsidP="00AC72CE">
            <w:pPr>
              <w:spacing w:before="40" w:after="40" w:line="276" w:lineRule="auto"/>
              <w:rPr>
                <w:sz w:val="20"/>
              </w:rPr>
            </w:pPr>
            <w:r>
              <w:rPr>
                <w:sz w:val="20"/>
              </w:rPr>
              <w:t>A Public Key Certificate SHALL be considered as valid if:</w:t>
            </w:r>
          </w:p>
          <w:p w14:paraId="0CE25DA6" w14:textId="77777777" w:rsidR="003C1AC8" w:rsidRPr="00973FDA" w:rsidRDefault="003C1AC8" w:rsidP="00AC72CE">
            <w:pPr>
              <w:pStyle w:val="TableBulletText"/>
              <w:jc w:val="both"/>
            </w:pPr>
            <w:r w:rsidRPr="00973FDA">
              <w:t>it has a valid signature</w:t>
            </w:r>
          </w:p>
          <w:p w14:paraId="632F4E64" w14:textId="5C8F11EB" w:rsidR="003C1AC8" w:rsidRPr="00973FDA" w:rsidRDefault="003C1AC8" w:rsidP="00AC72CE">
            <w:pPr>
              <w:pStyle w:val="TableBulletText"/>
              <w:jc w:val="both"/>
            </w:pPr>
            <w:r w:rsidRPr="00973FDA">
              <w:t xml:space="preserve">it is signed by a GSMA CI, or a trusted chain of Certificates up to a GSMA CI. Certificate Path validation SHALL follow the process defined in RFC 5280 </w:t>
            </w:r>
            <w:r w:rsidR="00BB0CD8">
              <w:fldChar w:fldCharType="begin"/>
            </w:r>
            <w:r w:rsidR="00BB0CD8">
              <w:instrText xml:space="preserve"> REF RFC5280 \h  \* MERGEFORMAT </w:instrText>
            </w:r>
            <w:r w:rsidR="00BB0CD8">
              <w:fldChar w:fldCharType="separate"/>
            </w:r>
            <w:r w:rsidR="00E46B0B" w:rsidRPr="00BD4FCE">
              <w:t>[1]</w:t>
            </w:r>
            <w:r w:rsidR="00BB0CD8">
              <w:fldChar w:fldCharType="end"/>
            </w:r>
            <w:r w:rsidR="00BB0CD8">
              <w:t>.</w:t>
            </w:r>
          </w:p>
          <w:p w14:paraId="28DF4F29" w14:textId="77777777" w:rsidR="003C1AC8" w:rsidRPr="00973FDA" w:rsidRDefault="003C1AC8" w:rsidP="00AC72CE">
            <w:pPr>
              <w:pStyle w:val="TableBulletText"/>
              <w:jc w:val="both"/>
            </w:pPr>
            <w:r w:rsidRPr="00973FDA">
              <w:t>it has not been revoked, and no Certificate in the trust chain has been revoked</w:t>
            </w:r>
          </w:p>
          <w:p w14:paraId="19ECA2E7" w14:textId="77777777" w:rsidR="003C1AC8" w:rsidRPr="005D1E4A" w:rsidRDefault="003C1AC8" w:rsidP="00AC72CE">
            <w:pPr>
              <w:pStyle w:val="TableBulletText"/>
              <w:jc w:val="both"/>
            </w:pPr>
            <w:r w:rsidRPr="00973FDA">
              <w:t xml:space="preserve">it has not expired </w:t>
            </w:r>
          </w:p>
          <w:p w14:paraId="26322494" w14:textId="77777777" w:rsidR="003C1AC8" w:rsidRPr="00633CF5" w:rsidRDefault="003C1AC8" w:rsidP="00AC72CE">
            <w:pPr>
              <w:spacing w:before="40" w:after="40" w:line="276" w:lineRule="auto"/>
              <w:rPr>
                <w:sz w:val="20"/>
              </w:rPr>
            </w:pPr>
            <w:r>
              <w:rPr>
                <w:sz w:val="20"/>
              </w:rPr>
              <w:t xml:space="preserve">If any of these applicable verifications fail, the Public Key Certificate SHALL be considered as invalid. </w:t>
            </w:r>
          </w:p>
        </w:tc>
      </w:tr>
      <w:tr w:rsidR="003C1AC8" w:rsidRPr="008E0C88" w14:paraId="3B832DE9" w14:textId="77777777" w:rsidTr="00AC72CE">
        <w:tc>
          <w:tcPr>
            <w:tcW w:w="1696" w:type="dxa"/>
          </w:tcPr>
          <w:p w14:paraId="03958C21" w14:textId="77777777" w:rsidR="003C1AC8" w:rsidRPr="009F3483" w:rsidRDefault="003C1AC8" w:rsidP="00AC72CE">
            <w:pPr>
              <w:spacing w:before="40" w:after="40" w:line="276" w:lineRule="auto"/>
              <w:rPr>
                <w:b/>
                <w:sz w:val="20"/>
              </w:rPr>
            </w:pPr>
            <w:bookmarkStart w:id="858" w:name="CERTPK10A"/>
            <w:r>
              <w:rPr>
                <w:b/>
                <w:sz w:val="20"/>
              </w:rPr>
              <w:t>CERTPK10a</w:t>
            </w:r>
            <w:bookmarkEnd w:id="858"/>
          </w:p>
        </w:tc>
        <w:tc>
          <w:tcPr>
            <w:tcW w:w="7320" w:type="dxa"/>
          </w:tcPr>
          <w:p w14:paraId="1B2D7A46" w14:textId="77777777" w:rsidR="003C1AC8" w:rsidRPr="00264911" w:rsidRDefault="003C1AC8" w:rsidP="00AC72CE">
            <w:pPr>
              <w:spacing w:before="40" w:after="40" w:line="276" w:lineRule="auto"/>
              <w:rPr>
                <w:sz w:val="20"/>
              </w:rPr>
            </w:pPr>
            <w:r w:rsidRPr="00264911">
              <w:rPr>
                <w:sz w:val="20"/>
              </w:rPr>
              <w:t>A TLS Public Key Certificate SHALL be considered as valid if:</w:t>
            </w:r>
          </w:p>
          <w:p w14:paraId="3AB89051" w14:textId="77777777" w:rsidR="003C1AC8" w:rsidRPr="00264911" w:rsidRDefault="003C1AC8" w:rsidP="00AC72CE">
            <w:pPr>
              <w:numPr>
                <w:ilvl w:val="0"/>
                <w:numId w:val="11"/>
              </w:numPr>
              <w:tabs>
                <w:tab w:val="left" w:pos="454"/>
              </w:tabs>
              <w:spacing w:before="40" w:after="40" w:line="276" w:lineRule="auto"/>
              <w:ind w:left="454" w:hanging="227"/>
              <w:rPr>
                <w:sz w:val="20"/>
              </w:rPr>
            </w:pPr>
            <w:r w:rsidRPr="00264911">
              <w:rPr>
                <w:sz w:val="20"/>
              </w:rPr>
              <w:t>it has a valid signature</w:t>
            </w:r>
          </w:p>
          <w:p w14:paraId="558558CE" w14:textId="1DD8963C" w:rsidR="003C1AC8" w:rsidRPr="00264911" w:rsidRDefault="003C1AC8" w:rsidP="00AC72CE">
            <w:pPr>
              <w:numPr>
                <w:ilvl w:val="0"/>
                <w:numId w:val="11"/>
              </w:numPr>
              <w:tabs>
                <w:tab w:val="left" w:pos="454"/>
              </w:tabs>
              <w:spacing w:before="40" w:after="40" w:line="276" w:lineRule="auto"/>
              <w:ind w:left="454" w:hanging="227"/>
              <w:rPr>
                <w:sz w:val="20"/>
              </w:rPr>
            </w:pPr>
            <w:r w:rsidRPr="00264911">
              <w:rPr>
                <w:sz w:val="20"/>
              </w:rPr>
              <w:t xml:space="preserve">it is signed by </w:t>
            </w:r>
            <w:r>
              <w:rPr>
                <w:sz w:val="20"/>
              </w:rPr>
              <w:t xml:space="preserve">a GSMA CI, or </w:t>
            </w:r>
            <w:r w:rsidRPr="00264911">
              <w:rPr>
                <w:sz w:val="20"/>
              </w:rPr>
              <w:t>a</w:t>
            </w:r>
            <w:r>
              <w:rPr>
                <w:sz w:val="20"/>
              </w:rPr>
              <w:t xml:space="preserve"> </w:t>
            </w:r>
            <w:r w:rsidRPr="00264911">
              <w:rPr>
                <w:sz w:val="20"/>
              </w:rPr>
              <w:t xml:space="preserve">public trusted CA, or a trusted chain of Certificates up to </w:t>
            </w:r>
            <w:r>
              <w:rPr>
                <w:sz w:val="20"/>
              </w:rPr>
              <w:t xml:space="preserve">a GSMA CI or </w:t>
            </w:r>
            <w:r w:rsidRPr="00264911">
              <w:rPr>
                <w:sz w:val="20"/>
              </w:rPr>
              <w:t xml:space="preserve">a public trusted CA. Certificate Path validation SHALL follow the process defined in RFC 5280 </w:t>
            </w:r>
            <w:r w:rsidR="00BB0CD8" w:rsidRPr="00961D5A">
              <w:rPr>
                <w:sz w:val="20"/>
              </w:rPr>
              <w:fldChar w:fldCharType="begin"/>
            </w:r>
            <w:r w:rsidR="00BB0CD8" w:rsidRPr="00961D5A">
              <w:rPr>
                <w:sz w:val="20"/>
              </w:rPr>
              <w:instrText xml:space="preserve"> REF RFC5280 \h  \* MERGEFORMAT </w:instrText>
            </w:r>
            <w:r w:rsidR="00BB0CD8" w:rsidRPr="00961D5A">
              <w:rPr>
                <w:sz w:val="20"/>
              </w:rPr>
            </w:r>
            <w:r w:rsidR="00BB0CD8" w:rsidRPr="00961D5A">
              <w:rPr>
                <w:sz w:val="20"/>
              </w:rPr>
              <w:fldChar w:fldCharType="separate"/>
            </w:r>
            <w:r w:rsidR="00E46B0B" w:rsidRPr="00E46B0B">
              <w:rPr>
                <w:sz w:val="20"/>
              </w:rPr>
              <w:t>[1]</w:t>
            </w:r>
            <w:r w:rsidR="00BB0CD8" w:rsidRPr="00961D5A">
              <w:rPr>
                <w:sz w:val="20"/>
              </w:rPr>
              <w:fldChar w:fldCharType="end"/>
            </w:r>
            <w:r w:rsidRPr="00264911">
              <w:rPr>
                <w:sz w:val="20"/>
              </w:rPr>
              <w:t xml:space="preserve">. </w:t>
            </w:r>
          </w:p>
          <w:p w14:paraId="77ACA775" w14:textId="77777777" w:rsidR="003C1AC8" w:rsidRPr="00264911" w:rsidRDefault="003C1AC8" w:rsidP="00AC72CE">
            <w:pPr>
              <w:numPr>
                <w:ilvl w:val="0"/>
                <w:numId w:val="11"/>
              </w:numPr>
              <w:tabs>
                <w:tab w:val="left" w:pos="454"/>
              </w:tabs>
              <w:spacing w:before="40" w:after="40" w:line="276" w:lineRule="auto"/>
              <w:ind w:left="454" w:hanging="227"/>
              <w:rPr>
                <w:sz w:val="20"/>
              </w:rPr>
            </w:pPr>
            <w:r w:rsidRPr="00264911">
              <w:rPr>
                <w:sz w:val="20"/>
              </w:rPr>
              <w:t>it has not been revoked, and no Certificate in its trust chain has been revoked</w:t>
            </w:r>
          </w:p>
          <w:p w14:paraId="35A11E6D" w14:textId="77777777" w:rsidR="003C1AC8" w:rsidRPr="00264911" w:rsidRDefault="003C1AC8" w:rsidP="00AC72CE">
            <w:pPr>
              <w:numPr>
                <w:ilvl w:val="0"/>
                <w:numId w:val="11"/>
              </w:numPr>
              <w:tabs>
                <w:tab w:val="left" w:pos="454"/>
              </w:tabs>
              <w:spacing w:before="40" w:after="40" w:line="276" w:lineRule="auto"/>
              <w:ind w:left="454" w:hanging="227"/>
              <w:rPr>
                <w:sz w:val="20"/>
              </w:rPr>
            </w:pPr>
            <w:r w:rsidRPr="00264911">
              <w:rPr>
                <w:sz w:val="20"/>
              </w:rPr>
              <w:t xml:space="preserve">it has not expired </w:t>
            </w:r>
          </w:p>
          <w:p w14:paraId="01191D3C" w14:textId="77777777" w:rsidR="003C1AC8" w:rsidRDefault="003C1AC8" w:rsidP="00AC72CE">
            <w:pPr>
              <w:spacing w:before="40" w:after="40" w:line="276" w:lineRule="auto"/>
              <w:rPr>
                <w:sz w:val="20"/>
              </w:rPr>
            </w:pPr>
            <w:r w:rsidRPr="00264911">
              <w:rPr>
                <w:sz w:val="20"/>
              </w:rPr>
              <w:t>If any of these applicable verifications fail, the TLS Public Key Certificate SHALL be considered as invalid.</w:t>
            </w:r>
          </w:p>
        </w:tc>
      </w:tr>
      <w:tr w:rsidR="003C1AC8" w:rsidRPr="008E0C88" w14:paraId="2113853C" w14:textId="77777777" w:rsidTr="00AC72CE">
        <w:tc>
          <w:tcPr>
            <w:tcW w:w="1696" w:type="dxa"/>
          </w:tcPr>
          <w:p w14:paraId="32851671" w14:textId="77777777" w:rsidR="003C1AC8" w:rsidRPr="009F3483" w:rsidRDefault="003C1AC8" w:rsidP="00AC72CE">
            <w:pPr>
              <w:spacing w:before="40" w:after="40" w:line="276" w:lineRule="auto"/>
              <w:rPr>
                <w:b/>
                <w:sz w:val="20"/>
              </w:rPr>
            </w:pPr>
            <w:bookmarkStart w:id="859" w:name="CERTPK14"/>
            <w:bookmarkStart w:id="860" w:name="CERTPK11"/>
            <w:r w:rsidRPr="009F3483">
              <w:rPr>
                <w:b/>
                <w:sz w:val="20"/>
              </w:rPr>
              <w:t>CERTPK1</w:t>
            </w:r>
            <w:bookmarkEnd w:id="859"/>
            <w:r>
              <w:rPr>
                <w:b/>
                <w:sz w:val="20"/>
              </w:rPr>
              <w:t>1</w:t>
            </w:r>
            <w:bookmarkEnd w:id="860"/>
          </w:p>
        </w:tc>
        <w:tc>
          <w:tcPr>
            <w:tcW w:w="7320" w:type="dxa"/>
          </w:tcPr>
          <w:p w14:paraId="36BAC757" w14:textId="77777777" w:rsidR="003C1AC8" w:rsidRDefault="003C1AC8" w:rsidP="00AC72CE">
            <w:pPr>
              <w:spacing w:before="40" w:after="40" w:line="276" w:lineRule="auto"/>
              <w:rPr>
                <w:sz w:val="20"/>
              </w:rPr>
            </w:pPr>
            <w:r>
              <w:rPr>
                <w:sz w:val="20"/>
              </w:rPr>
              <w:t>The eUICC, LPA, SM-DS and SM-DP+ SHALL have knowledge of revoked Public Key Certificates.</w:t>
            </w:r>
          </w:p>
          <w:p w14:paraId="367E29BA" w14:textId="094AD14A" w:rsidR="003C1AC8" w:rsidRPr="00633CF5" w:rsidRDefault="0016146F" w:rsidP="00AC72CE">
            <w:pPr>
              <w:spacing w:before="40" w:after="40" w:line="276" w:lineRule="auto"/>
              <w:rPr>
                <w:sz w:val="20"/>
              </w:rPr>
            </w:pPr>
            <w:r>
              <w:rPr>
                <w:sz w:val="20"/>
              </w:rPr>
              <w:t>NOTE</w:t>
            </w:r>
            <w:r w:rsidR="003C1AC8" w:rsidRPr="00B83E7C">
              <w:rPr>
                <w:sz w:val="20"/>
              </w:rPr>
              <w:t xml:space="preserve">: This requirement also applies to TLS Certificates that chain to either </w:t>
            </w:r>
            <w:r w:rsidR="003C1AC8">
              <w:rPr>
                <w:sz w:val="20"/>
              </w:rPr>
              <w:t xml:space="preserve">the GSMA CI </w:t>
            </w:r>
            <w:r w:rsidR="003C1AC8" w:rsidRPr="00B83E7C">
              <w:rPr>
                <w:sz w:val="20"/>
              </w:rPr>
              <w:t>or a public trusted CA.</w:t>
            </w:r>
          </w:p>
        </w:tc>
      </w:tr>
    </w:tbl>
    <w:p w14:paraId="04EB1F46" w14:textId="77777777" w:rsidR="003C1AC8" w:rsidRDefault="003C1AC8" w:rsidP="003C1AC8">
      <w:pPr>
        <w:pStyle w:val="TableCaption"/>
      </w:pPr>
      <w:r>
        <w:t>: Public Key Certificates Management Requirements</w:t>
      </w:r>
    </w:p>
    <w:p w14:paraId="4B1B770D" w14:textId="77777777" w:rsidR="003C1AC8" w:rsidRPr="00506AB6" w:rsidRDefault="003C1AC8" w:rsidP="003C1AC8">
      <w:pPr>
        <w:pStyle w:val="Heading1"/>
      </w:pPr>
      <w:bookmarkStart w:id="861" w:name="_Toc429583542"/>
      <w:bookmarkStart w:id="862" w:name="_Toc429583706"/>
      <w:bookmarkStart w:id="863" w:name="_Toc429583543"/>
      <w:bookmarkStart w:id="864" w:name="_Toc429583707"/>
      <w:bookmarkStart w:id="865" w:name="_Toc429583547"/>
      <w:bookmarkStart w:id="866" w:name="_Toc429583711"/>
      <w:bookmarkStart w:id="867" w:name="_Toc429583549"/>
      <w:bookmarkStart w:id="868" w:name="_Toc429583713"/>
      <w:bookmarkStart w:id="869" w:name="_Toc429583551"/>
      <w:bookmarkStart w:id="870" w:name="_Toc429583715"/>
      <w:bookmarkStart w:id="871" w:name="_Toc429583553"/>
      <w:bookmarkStart w:id="872" w:name="_Toc429583717"/>
      <w:bookmarkStart w:id="873" w:name="_Toc429583062"/>
      <w:bookmarkStart w:id="874" w:name="_Toc430261642"/>
      <w:bookmarkStart w:id="875" w:name="_Toc430263288"/>
      <w:bookmarkStart w:id="876" w:name="_Toc430264786"/>
      <w:bookmarkStart w:id="877" w:name="_Toc429583088"/>
      <w:bookmarkStart w:id="878" w:name="_Toc430261668"/>
      <w:bookmarkStart w:id="879" w:name="_Toc430263314"/>
      <w:bookmarkStart w:id="880" w:name="_Toc430264812"/>
      <w:bookmarkStart w:id="881" w:name="_Toc429583093"/>
      <w:bookmarkStart w:id="882" w:name="_Toc430261673"/>
      <w:bookmarkStart w:id="883" w:name="_Toc430263319"/>
      <w:bookmarkStart w:id="884" w:name="_Toc430264817"/>
      <w:bookmarkStart w:id="885" w:name="_Toc431397581"/>
      <w:bookmarkStart w:id="886" w:name="_Toc431504456"/>
      <w:bookmarkStart w:id="887" w:name="_Toc431561079"/>
      <w:bookmarkStart w:id="888" w:name="_Toc431561286"/>
      <w:bookmarkStart w:id="889" w:name="_Toc431563554"/>
      <w:bookmarkStart w:id="890" w:name="_Toc431576526"/>
      <w:bookmarkStart w:id="891" w:name="_Toc432117413"/>
      <w:bookmarkStart w:id="892" w:name="_Toc432579697"/>
      <w:bookmarkStart w:id="893" w:name="_Toc433147136"/>
      <w:bookmarkStart w:id="894" w:name="_Toc433300343"/>
      <w:bookmarkStart w:id="895" w:name="_Toc433322501"/>
      <w:bookmarkStart w:id="896" w:name="_Toc433322746"/>
      <w:bookmarkStart w:id="897" w:name="_Toc435054027"/>
      <w:bookmarkStart w:id="898" w:name="_Toc438636273"/>
      <w:bookmarkStart w:id="899" w:name="_Toc472934742"/>
      <w:bookmarkStart w:id="900" w:name="_Toc178140681"/>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r>
        <w:t>Operational Procedures</w:t>
      </w:r>
      <w:bookmarkEnd w:id="897"/>
      <w:bookmarkEnd w:id="898"/>
      <w:bookmarkEnd w:id="899"/>
      <w:bookmarkEnd w:id="900"/>
      <w:r>
        <w:t xml:space="preserve"> </w:t>
      </w:r>
    </w:p>
    <w:p w14:paraId="77B31785" w14:textId="77777777" w:rsidR="003C1AC8" w:rsidRPr="0024151B" w:rsidRDefault="003C1AC8" w:rsidP="003C1AC8">
      <w:pPr>
        <w:pStyle w:val="Heading2"/>
      </w:pPr>
      <w:bookmarkStart w:id="901" w:name="_Toc433967953"/>
      <w:bookmarkStart w:id="902" w:name="_Toc433967954"/>
      <w:bookmarkStart w:id="903" w:name="_Toc433967955"/>
      <w:bookmarkStart w:id="904" w:name="_Toc433967956"/>
      <w:bookmarkStart w:id="905" w:name="_Toc433967957"/>
      <w:bookmarkStart w:id="906" w:name="_Toc433967958"/>
      <w:bookmarkStart w:id="907" w:name="_Toc429583127"/>
      <w:bookmarkStart w:id="908" w:name="_Toc429583574"/>
      <w:bookmarkStart w:id="909" w:name="_Toc429583738"/>
      <w:bookmarkStart w:id="910" w:name="_Toc430261707"/>
      <w:bookmarkStart w:id="911" w:name="_Toc430263353"/>
      <w:bookmarkStart w:id="912" w:name="_Toc430264851"/>
      <w:bookmarkStart w:id="913" w:name="_Toc429583575"/>
      <w:bookmarkStart w:id="914" w:name="_Toc429583739"/>
      <w:bookmarkStart w:id="915" w:name="_Toc429583576"/>
      <w:bookmarkStart w:id="916" w:name="_Toc429583740"/>
      <w:bookmarkStart w:id="917" w:name="_Toc472934743"/>
      <w:bookmarkStart w:id="918" w:name="_Toc178140682"/>
      <w:bookmarkStart w:id="919" w:name="_Toc435054035"/>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r>
        <w:t>LPA Initiated Download</w:t>
      </w:r>
      <w:bookmarkEnd w:id="917"/>
      <w:bookmarkEnd w:id="918"/>
    </w:p>
    <w:p w14:paraId="2C9A3570" w14:textId="77777777" w:rsidR="003C1AC8" w:rsidRDefault="003C1AC8" w:rsidP="003C1AC8">
      <w:pPr>
        <w:pStyle w:val="Heading3"/>
      </w:pPr>
      <w:bookmarkStart w:id="920" w:name="_Toc472934744"/>
      <w:bookmarkStart w:id="921" w:name="_Toc178140683"/>
      <w:bookmarkEnd w:id="919"/>
      <w:r>
        <w:t>LPA Initiated Download Requirements</w:t>
      </w:r>
      <w:bookmarkEnd w:id="920"/>
      <w:bookmarkEnd w:id="921"/>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320"/>
      </w:tblGrid>
      <w:tr w:rsidR="003C1AC8" w:rsidRPr="00256FE3" w14:paraId="0DA206C0" w14:textId="77777777" w:rsidTr="00AC72CE">
        <w:tc>
          <w:tcPr>
            <w:tcW w:w="1696" w:type="dxa"/>
            <w:tcBorders>
              <w:top w:val="single" w:sz="4" w:space="0" w:color="auto"/>
              <w:left w:val="single" w:sz="4" w:space="0" w:color="auto"/>
              <w:bottom w:val="single" w:sz="4" w:space="0" w:color="auto"/>
              <w:right w:val="single" w:sz="4" w:space="0" w:color="auto"/>
            </w:tcBorders>
            <w:shd w:val="clear" w:color="auto" w:fill="DE002B"/>
            <w:vAlign w:val="center"/>
          </w:tcPr>
          <w:p w14:paraId="3300E7B9"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320" w:type="dxa"/>
            <w:tcBorders>
              <w:top w:val="single" w:sz="4" w:space="0" w:color="auto"/>
              <w:left w:val="single" w:sz="4" w:space="0" w:color="auto"/>
              <w:bottom w:val="single" w:sz="4" w:space="0" w:color="auto"/>
              <w:right w:val="single" w:sz="4" w:space="0" w:color="auto"/>
            </w:tcBorders>
            <w:shd w:val="clear" w:color="auto" w:fill="DE002B"/>
            <w:vAlign w:val="center"/>
          </w:tcPr>
          <w:p w14:paraId="44C67C79"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256FE3" w14:paraId="7F665FBE" w14:textId="77777777" w:rsidTr="00AC72CE">
        <w:tc>
          <w:tcPr>
            <w:tcW w:w="1696" w:type="dxa"/>
            <w:tcBorders>
              <w:top w:val="single" w:sz="4" w:space="0" w:color="auto"/>
              <w:left w:val="single" w:sz="4" w:space="0" w:color="auto"/>
              <w:bottom w:val="single" w:sz="4" w:space="0" w:color="auto"/>
              <w:right w:val="single" w:sz="4" w:space="0" w:color="auto"/>
            </w:tcBorders>
          </w:tcPr>
          <w:p w14:paraId="1BE9B098" w14:textId="77777777" w:rsidR="003C1AC8" w:rsidRPr="009F3483" w:rsidRDefault="003C1AC8" w:rsidP="00AC72CE">
            <w:pPr>
              <w:spacing w:before="40" w:after="40" w:line="276" w:lineRule="auto"/>
              <w:rPr>
                <w:b/>
                <w:sz w:val="20"/>
              </w:rPr>
            </w:pPr>
            <w:bookmarkStart w:id="922" w:name="LID1"/>
            <w:r w:rsidRPr="009F3483">
              <w:rPr>
                <w:b/>
                <w:sz w:val="20"/>
              </w:rPr>
              <w:t>LID1</w:t>
            </w:r>
            <w:bookmarkEnd w:id="922"/>
          </w:p>
        </w:tc>
        <w:tc>
          <w:tcPr>
            <w:tcW w:w="7320" w:type="dxa"/>
            <w:tcBorders>
              <w:top w:val="single" w:sz="4" w:space="0" w:color="auto"/>
              <w:left w:val="single" w:sz="4" w:space="0" w:color="auto"/>
              <w:bottom w:val="single" w:sz="4" w:space="0" w:color="auto"/>
              <w:right w:val="single" w:sz="4" w:space="0" w:color="auto"/>
            </w:tcBorders>
          </w:tcPr>
          <w:p w14:paraId="6F287D93" w14:textId="77777777" w:rsidR="003C1AC8" w:rsidRPr="0094204D" w:rsidRDefault="003C1AC8" w:rsidP="00AC72CE">
            <w:pPr>
              <w:tabs>
                <w:tab w:val="left" w:pos="340"/>
              </w:tabs>
              <w:spacing w:before="40" w:after="40" w:line="276" w:lineRule="auto"/>
              <w:rPr>
                <w:sz w:val="20"/>
              </w:rPr>
            </w:pPr>
            <w:r>
              <w:rPr>
                <w:sz w:val="20"/>
                <w:lang w:val="et-EE" w:eastAsia="en-US"/>
              </w:rPr>
              <w:t>The LPA SHALL use any Root SM-DS or default SM-DP+ address populated on the eUICC if it has not been provided already by the Activation Code.</w:t>
            </w:r>
          </w:p>
        </w:tc>
      </w:tr>
      <w:tr w:rsidR="003C1AC8" w:rsidRPr="00256FE3" w14:paraId="6564BCA8" w14:textId="77777777" w:rsidTr="00AC72CE">
        <w:tc>
          <w:tcPr>
            <w:tcW w:w="1696" w:type="dxa"/>
            <w:tcBorders>
              <w:top w:val="single" w:sz="4" w:space="0" w:color="auto"/>
              <w:left w:val="single" w:sz="4" w:space="0" w:color="auto"/>
              <w:bottom w:val="single" w:sz="4" w:space="0" w:color="auto"/>
              <w:right w:val="single" w:sz="4" w:space="0" w:color="auto"/>
            </w:tcBorders>
          </w:tcPr>
          <w:p w14:paraId="1573F93B" w14:textId="77777777" w:rsidR="003C1AC8" w:rsidRPr="009F3483" w:rsidRDefault="003C1AC8" w:rsidP="00AC72CE">
            <w:pPr>
              <w:spacing w:before="40" w:after="40" w:line="276" w:lineRule="auto"/>
              <w:rPr>
                <w:b/>
                <w:sz w:val="20"/>
              </w:rPr>
            </w:pPr>
            <w:r w:rsidRPr="009F3483">
              <w:rPr>
                <w:b/>
                <w:sz w:val="20"/>
              </w:rPr>
              <w:t>LID2</w:t>
            </w:r>
          </w:p>
        </w:tc>
        <w:tc>
          <w:tcPr>
            <w:tcW w:w="7320" w:type="dxa"/>
            <w:tcBorders>
              <w:top w:val="single" w:sz="4" w:space="0" w:color="auto"/>
              <w:left w:val="single" w:sz="4" w:space="0" w:color="auto"/>
              <w:bottom w:val="single" w:sz="4" w:space="0" w:color="auto"/>
              <w:right w:val="single" w:sz="4" w:space="0" w:color="auto"/>
            </w:tcBorders>
          </w:tcPr>
          <w:p w14:paraId="1D2D13FE" w14:textId="79A2F042" w:rsidR="003C1AC8" w:rsidRPr="005D0563" w:rsidRDefault="003C1AC8" w:rsidP="00AC72CE">
            <w:pPr>
              <w:tabs>
                <w:tab w:val="left" w:pos="340"/>
              </w:tabs>
              <w:spacing w:before="40" w:after="40" w:line="276" w:lineRule="auto"/>
              <w:rPr>
                <w:sz w:val="20"/>
              </w:rPr>
            </w:pPr>
            <w:r>
              <w:rPr>
                <w:sz w:val="20"/>
                <w:lang w:val="et-EE" w:eastAsia="en-US"/>
              </w:rPr>
              <w:t xml:space="preserve">In the context of </w:t>
            </w:r>
            <w:r>
              <w:rPr>
                <w:sz w:val="20"/>
                <w:lang w:val="et-EE" w:eastAsia="en-US"/>
              </w:rPr>
              <w:fldChar w:fldCharType="begin"/>
            </w:r>
            <w:r>
              <w:rPr>
                <w:sz w:val="20"/>
                <w:lang w:val="et-EE" w:eastAsia="en-US"/>
              </w:rPr>
              <w:instrText xml:space="preserve"> REF LID1 \h  \* MERGEFORMAT </w:instrText>
            </w:r>
            <w:r>
              <w:rPr>
                <w:sz w:val="20"/>
                <w:lang w:val="et-EE" w:eastAsia="en-US"/>
              </w:rPr>
            </w:r>
            <w:r>
              <w:rPr>
                <w:sz w:val="20"/>
                <w:lang w:val="et-EE" w:eastAsia="en-US"/>
              </w:rPr>
              <w:fldChar w:fldCharType="separate"/>
            </w:r>
            <w:r w:rsidR="00E46B0B" w:rsidRPr="00E46B0B">
              <w:rPr>
                <w:sz w:val="20"/>
              </w:rPr>
              <w:t>LID1</w:t>
            </w:r>
            <w:r>
              <w:rPr>
                <w:sz w:val="20"/>
                <w:lang w:val="et-EE" w:eastAsia="en-US"/>
              </w:rPr>
              <w:fldChar w:fldCharType="end"/>
            </w:r>
            <w:r>
              <w:rPr>
                <w:sz w:val="20"/>
                <w:lang w:val="et-EE" w:eastAsia="en-US"/>
              </w:rPr>
              <w:t>, if both a Root SM-DS and a default SM-DP+ address are populated, the LPA SHALL first contact the SM-DP+ and then SM-DS to initiate a Remote SIM Provisioning transaction.</w:t>
            </w:r>
          </w:p>
        </w:tc>
      </w:tr>
    </w:tbl>
    <w:p w14:paraId="64A65A83" w14:textId="77777777" w:rsidR="003C1AC8" w:rsidRPr="0024151B" w:rsidRDefault="003C1AC8" w:rsidP="003C1AC8">
      <w:pPr>
        <w:pStyle w:val="TableCaption"/>
      </w:pPr>
      <w:r>
        <w:t>: LPA Initiated Download Requirements</w:t>
      </w:r>
    </w:p>
    <w:p w14:paraId="5CEB397E" w14:textId="77777777" w:rsidR="003C1AC8" w:rsidRDefault="003C1AC8" w:rsidP="003C1AC8">
      <w:pPr>
        <w:pStyle w:val="Heading3"/>
      </w:pPr>
      <w:bookmarkStart w:id="923" w:name="_Toc472934745"/>
      <w:bookmarkStart w:id="924" w:name="_Toc178140684"/>
      <w:r>
        <w:t>LPA Initiated Download Procedure</w:t>
      </w:r>
      <w:bookmarkEnd w:id="923"/>
      <w:bookmarkEnd w:id="924"/>
    </w:p>
    <w:p w14:paraId="470971D0" w14:textId="77777777" w:rsidR="003C1AC8" w:rsidRDefault="003C1AC8" w:rsidP="00AC72CE">
      <w:pPr>
        <w:spacing w:before="0" w:line="276" w:lineRule="auto"/>
        <w:rPr>
          <w:lang w:eastAsia="en-GB"/>
        </w:rPr>
      </w:pPr>
      <w:r w:rsidRPr="00913E62">
        <w:rPr>
          <w:lang w:eastAsia="en-GB"/>
        </w:rPr>
        <w:t xml:space="preserve">This </w:t>
      </w:r>
      <w:r>
        <w:rPr>
          <w:lang w:eastAsia="en-GB"/>
        </w:rPr>
        <w:t xml:space="preserve">following </w:t>
      </w:r>
      <w:r w:rsidRPr="00913E62">
        <w:rPr>
          <w:lang w:eastAsia="en-GB"/>
        </w:rPr>
        <w:t xml:space="preserve">procedure describes the </w:t>
      </w:r>
      <w:r>
        <w:rPr>
          <w:lang w:eastAsia="en-GB"/>
        </w:rPr>
        <w:t xml:space="preserve">Events that are part of the </w:t>
      </w:r>
      <w:r w:rsidRPr="00913E62">
        <w:rPr>
          <w:lang w:eastAsia="en-GB"/>
        </w:rPr>
        <w:t>Profile Package download and installation procedure initiated by the LPA</w:t>
      </w:r>
      <w:r>
        <w:rPr>
          <w:lang w:eastAsia="en-GB"/>
        </w:rPr>
        <w:t>.</w:t>
      </w:r>
    </w:p>
    <w:p w14:paraId="506006A3" w14:textId="77777777" w:rsidR="003C1AC8" w:rsidRPr="005C0B9D" w:rsidRDefault="003C1AC8" w:rsidP="003C1AC8">
      <w:pPr>
        <w:pStyle w:val="NormalParagraph"/>
        <w:jc w:val="center"/>
        <w:rPr>
          <w:b/>
        </w:rPr>
      </w:pPr>
      <w:r w:rsidRPr="00CE1C91">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7D00D2">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516FA7">
        <w:rPr>
          <w:rFonts w:ascii="Times New Roman" w:eastAsia="Times New Roman" w:hAnsi="Times New Roman"/>
          <w:noProof/>
          <w:snapToGrid w:val="0"/>
          <w:color w:val="000000"/>
          <w:w w:val="0"/>
          <w:sz w:val="0"/>
          <w:szCs w:val="0"/>
          <w:u w:color="000000"/>
          <w:bdr w:val="none" w:sz="0" w:space="0" w:color="000000"/>
          <w:shd w:val="clear" w:color="000000" w:fill="000000"/>
        </w:rPr>
        <w:drawing>
          <wp:inline distT="0" distB="0" distL="0" distR="0" wp14:anchorId="6608F27B" wp14:editId="004B4D0D">
            <wp:extent cx="5804558" cy="7950200"/>
            <wp:effectExtent l="0" t="0" r="5715" b="0"/>
            <wp:docPr id="14" name="Image 14" descr="C:\Users\ckwok\MASTER SGP.21 UML diagrams\Profile download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C:\Users\ckwok\MASTER SGP.21 UML diagrams\Profile download procedure.png"/>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5814565" cy="7963906"/>
                    </a:xfrm>
                    <a:prstGeom prst="rect">
                      <a:avLst/>
                    </a:prstGeom>
                    <a:noFill/>
                    <a:ln>
                      <a:noFill/>
                    </a:ln>
                  </pic:spPr>
                </pic:pic>
              </a:graphicData>
            </a:graphic>
          </wp:inline>
        </w:drawing>
      </w:r>
    </w:p>
    <w:p w14:paraId="0EEB7F66" w14:textId="77777777" w:rsidR="003C1AC8" w:rsidRDefault="003C1AC8" w:rsidP="003C1AC8">
      <w:pPr>
        <w:pStyle w:val="Figurecaption"/>
      </w:pPr>
      <w:r>
        <w:t>: Profile Download Procedure</w:t>
      </w:r>
    </w:p>
    <w:p w14:paraId="7DE6B0ED" w14:textId="77777777" w:rsidR="003C1AC8" w:rsidRDefault="003C1AC8" w:rsidP="00AC72CE">
      <w:pPr>
        <w:spacing w:before="0" w:line="276" w:lineRule="auto"/>
        <w:rPr>
          <w:lang w:eastAsia="en-US"/>
        </w:rPr>
      </w:pPr>
      <w:r w:rsidRPr="00380892">
        <w:rPr>
          <w:b/>
          <w:lang w:eastAsia="en-US"/>
        </w:rPr>
        <w:t>Start conditions:</w:t>
      </w:r>
    </w:p>
    <w:p w14:paraId="161E79FF" w14:textId="77777777" w:rsidR="003C1AC8" w:rsidRPr="00A745E2" w:rsidRDefault="003C1AC8" w:rsidP="00AC72CE">
      <w:pPr>
        <w:pStyle w:val="ListParagraph"/>
        <w:numPr>
          <w:ilvl w:val="0"/>
          <w:numId w:val="66"/>
        </w:numPr>
        <w:spacing w:before="240" w:after="0"/>
        <w:ind w:hanging="1014"/>
        <w:rPr>
          <w:lang w:eastAsia="en-GB"/>
        </w:rPr>
      </w:pPr>
      <w:r>
        <w:rPr>
          <w:lang w:eastAsia="en-GB"/>
        </w:rPr>
        <w:t>The Subscriber</w:t>
      </w:r>
      <w:r w:rsidRPr="00A745E2">
        <w:rPr>
          <w:lang w:eastAsia="en-GB"/>
        </w:rPr>
        <w:t xml:space="preserve"> has completed the Subscription process to the selected</w:t>
      </w:r>
      <w:r>
        <w:rPr>
          <w:lang w:eastAsia="en-GB"/>
        </w:rPr>
        <w:t xml:space="preserve"> </w:t>
      </w:r>
      <w:r w:rsidRPr="00A745E2">
        <w:rPr>
          <w:lang w:eastAsia="en-GB"/>
        </w:rPr>
        <w:t>Operator/Service Provider offer.</w:t>
      </w:r>
    </w:p>
    <w:p w14:paraId="2A3AF5E4" w14:textId="77777777" w:rsidR="003C1AC8" w:rsidRDefault="003C1AC8" w:rsidP="00AC72CE">
      <w:pPr>
        <w:pStyle w:val="ListParagraph"/>
        <w:numPr>
          <w:ilvl w:val="0"/>
          <w:numId w:val="66"/>
        </w:numPr>
        <w:spacing w:after="60"/>
        <w:ind w:hanging="1014"/>
        <w:rPr>
          <w:lang w:eastAsia="en-GB"/>
        </w:rPr>
      </w:pPr>
      <w:r w:rsidRPr="00A745E2">
        <w:rPr>
          <w:lang w:eastAsia="en-GB"/>
        </w:rPr>
        <w:t xml:space="preserve">The Profile ordering </w:t>
      </w:r>
      <w:r>
        <w:rPr>
          <w:lang w:eastAsia="en-GB"/>
        </w:rPr>
        <w:t>process</w:t>
      </w:r>
      <w:r w:rsidRPr="00A745E2">
        <w:rPr>
          <w:lang w:eastAsia="en-GB"/>
        </w:rPr>
        <w:t xml:space="preserve"> related to this Subscription has been completed (i.e. an assigned Protected Profile Package is stored on the SM-DP+). </w:t>
      </w:r>
    </w:p>
    <w:p w14:paraId="32F805E5" w14:textId="77777777" w:rsidR="003C1AC8" w:rsidRPr="0081037B" w:rsidRDefault="003C1AC8" w:rsidP="00AC72CE">
      <w:pPr>
        <w:spacing w:after="120" w:line="276" w:lineRule="auto"/>
        <w:rPr>
          <w:b/>
          <w:szCs w:val="22"/>
        </w:rPr>
      </w:pPr>
      <w:r w:rsidRPr="00380892">
        <w:rPr>
          <w:b/>
          <w:lang w:eastAsia="en-US"/>
        </w:rPr>
        <w:t xml:space="preserve">Procedure: </w:t>
      </w:r>
    </w:p>
    <w:p w14:paraId="7006E267" w14:textId="77777777" w:rsidR="003C1AC8" w:rsidRPr="00D205AB" w:rsidRDefault="003C1AC8" w:rsidP="00AC72CE">
      <w:pPr>
        <w:pStyle w:val="ListParagraph"/>
        <w:numPr>
          <w:ilvl w:val="0"/>
          <w:numId w:val="46"/>
        </w:numPr>
        <w:spacing w:before="240" w:after="0"/>
        <w:ind w:left="1417" w:hanging="992"/>
        <w:rPr>
          <w:szCs w:val="22"/>
        </w:rPr>
      </w:pPr>
      <w:r w:rsidRPr="00E479EA">
        <w:rPr>
          <w:szCs w:val="22"/>
        </w:rPr>
        <w:t>Th</w:t>
      </w:r>
      <w:r w:rsidRPr="00D205AB">
        <w:rPr>
          <w:szCs w:val="22"/>
        </w:rPr>
        <w:t xml:space="preserve">e </w:t>
      </w:r>
      <w:r>
        <w:rPr>
          <w:szCs w:val="22"/>
        </w:rPr>
        <w:t xml:space="preserve">LPA initiates Profile Package download and identifies the address of the SM-DP+ where the Profile is stored and available for download </w:t>
      </w:r>
      <w:r w:rsidRPr="00AE2062">
        <w:rPr>
          <w:lang w:eastAsia="en-GB"/>
        </w:rPr>
        <w:t>(via e.g. URL, QR code, manual input, etc</w:t>
      </w:r>
      <w:r>
        <w:rPr>
          <w:lang w:eastAsia="en-GB"/>
        </w:rPr>
        <w:t>.</w:t>
      </w:r>
      <w:r w:rsidRPr="00AE2062">
        <w:rPr>
          <w:lang w:eastAsia="en-GB"/>
        </w:rPr>
        <w:t>)</w:t>
      </w:r>
      <w:r>
        <w:rPr>
          <w:lang w:eastAsia="en-GB"/>
        </w:rPr>
        <w:t xml:space="preserve"> as well as other information provided (e.g. Token, SMDPId, Confirmation Code).</w:t>
      </w:r>
    </w:p>
    <w:p w14:paraId="53287CCF" w14:textId="77777777" w:rsidR="003C1AC8" w:rsidRDefault="003C1AC8" w:rsidP="00AC72CE">
      <w:pPr>
        <w:pStyle w:val="ListParagraph"/>
        <w:numPr>
          <w:ilvl w:val="0"/>
          <w:numId w:val="0"/>
        </w:numPr>
        <w:spacing w:before="240" w:after="240"/>
        <w:ind w:left="1417" w:hanging="992"/>
        <w:rPr>
          <w:szCs w:val="22"/>
        </w:rPr>
      </w:pPr>
      <w:r>
        <w:rPr>
          <w:szCs w:val="22"/>
        </w:rPr>
        <w:t>2.</w:t>
      </w:r>
      <w:r>
        <w:rPr>
          <w:szCs w:val="22"/>
        </w:rPr>
        <w:tab/>
      </w:r>
      <w:r w:rsidRPr="00A06549">
        <w:rPr>
          <w:szCs w:val="22"/>
        </w:rPr>
        <w:t xml:space="preserve">The </w:t>
      </w:r>
      <w:r>
        <w:rPr>
          <w:szCs w:val="22"/>
        </w:rPr>
        <w:t>LPA authenticates the SM-DP+ through establishing a TLS connection with the SM-DP+, and verifying the SMDPid if such information has been provided.</w:t>
      </w:r>
    </w:p>
    <w:p w14:paraId="5348E08C" w14:textId="77777777" w:rsidR="003C1AC8" w:rsidRDefault="003C1AC8" w:rsidP="00AC72CE">
      <w:pPr>
        <w:pStyle w:val="ListParagraph"/>
        <w:numPr>
          <w:ilvl w:val="0"/>
          <w:numId w:val="0"/>
        </w:numPr>
        <w:spacing w:before="240" w:after="240"/>
        <w:ind w:left="1417" w:hanging="992"/>
        <w:rPr>
          <w:szCs w:val="22"/>
        </w:rPr>
      </w:pPr>
      <w:r>
        <w:rPr>
          <w:szCs w:val="22"/>
        </w:rPr>
        <w:t>3. to 4</w:t>
      </w:r>
      <w:r w:rsidRPr="00E83F99">
        <w:rPr>
          <w:szCs w:val="22"/>
        </w:rPr>
        <w:t>.</w:t>
      </w:r>
      <w:r>
        <w:rPr>
          <w:b/>
          <w:szCs w:val="22"/>
        </w:rPr>
        <w:t xml:space="preserve">    </w:t>
      </w:r>
      <w:r>
        <w:rPr>
          <w:szCs w:val="22"/>
        </w:rPr>
        <w:t xml:space="preserve"> The LPA gets an </w:t>
      </w:r>
      <w:r>
        <w:rPr>
          <w:lang w:eastAsia="en-GB"/>
        </w:rPr>
        <w:t>eUICC challenge</w:t>
      </w:r>
    </w:p>
    <w:p w14:paraId="2DDB4269" w14:textId="77777777" w:rsidR="003C1AC8" w:rsidRDefault="003C1AC8" w:rsidP="00AC72CE">
      <w:pPr>
        <w:pStyle w:val="ListParagraph"/>
        <w:numPr>
          <w:ilvl w:val="0"/>
          <w:numId w:val="0"/>
        </w:numPr>
        <w:spacing w:before="240" w:after="240"/>
        <w:ind w:left="1417" w:hanging="992"/>
        <w:rPr>
          <w:szCs w:val="22"/>
        </w:rPr>
      </w:pPr>
      <w:r>
        <w:rPr>
          <w:szCs w:val="22"/>
        </w:rPr>
        <w:t>5. to 6</w:t>
      </w:r>
      <w:r w:rsidRPr="00E83F99">
        <w:rPr>
          <w:szCs w:val="22"/>
        </w:rPr>
        <w:t>.</w:t>
      </w:r>
      <w:r>
        <w:rPr>
          <w:b/>
          <w:szCs w:val="22"/>
        </w:rPr>
        <w:t xml:space="preserve">    </w:t>
      </w:r>
      <w:r>
        <w:rPr>
          <w:szCs w:val="22"/>
        </w:rPr>
        <w:t xml:space="preserve"> The LPA sends the eUICC challenge and any other relevant information to the SM-DP+.</w:t>
      </w:r>
    </w:p>
    <w:p w14:paraId="4F8F9108" w14:textId="77777777" w:rsidR="003C1AC8" w:rsidRDefault="003C1AC8" w:rsidP="00AC72CE">
      <w:pPr>
        <w:pStyle w:val="ListParagraph"/>
        <w:numPr>
          <w:ilvl w:val="0"/>
          <w:numId w:val="0"/>
        </w:numPr>
        <w:spacing w:before="240" w:after="240"/>
        <w:ind w:left="1418" w:hanging="992"/>
        <w:rPr>
          <w:szCs w:val="22"/>
        </w:rPr>
      </w:pPr>
      <w:r>
        <w:rPr>
          <w:szCs w:val="22"/>
        </w:rPr>
        <w:t>7. to 9</w:t>
      </w:r>
      <w:r w:rsidRPr="00E83F99">
        <w:rPr>
          <w:szCs w:val="22"/>
        </w:rPr>
        <w:t>.</w:t>
      </w:r>
      <w:r>
        <w:rPr>
          <w:b/>
          <w:szCs w:val="22"/>
        </w:rPr>
        <w:t xml:space="preserve">     </w:t>
      </w:r>
      <w:r w:rsidRPr="00E450F6">
        <w:rPr>
          <w:szCs w:val="22"/>
        </w:rPr>
        <w:t>The SM-DP+ signs the eUICC challenge, and generates a DP_Ch</w:t>
      </w:r>
      <w:r>
        <w:rPr>
          <w:szCs w:val="22"/>
        </w:rPr>
        <w:t>allenge to be sent back to the eUICC</w:t>
      </w:r>
      <w:r w:rsidRPr="00E450F6">
        <w:rPr>
          <w:szCs w:val="22"/>
        </w:rPr>
        <w:t>.</w:t>
      </w:r>
      <w:r>
        <w:rPr>
          <w:b/>
          <w:szCs w:val="22"/>
        </w:rPr>
        <w:t xml:space="preserve"> </w:t>
      </w:r>
    </w:p>
    <w:p w14:paraId="51BBC668" w14:textId="77777777" w:rsidR="003C1AC8" w:rsidRDefault="003C1AC8" w:rsidP="00AC72CE">
      <w:pPr>
        <w:pStyle w:val="ListParagraph"/>
        <w:numPr>
          <w:ilvl w:val="0"/>
          <w:numId w:val="0"/>
        </w:numPr>
        <w:spacing w:before="240" w:after="240"/>
        <w:ind w:left="1417" w:hanging="992"/>
        <w:rPr>
          <w:szCs w:val="22"/>
        </w:rPr>
      </w:pPr>
      <w:r>
        <w:rPr>
          <w:szCs w:val="22"/>
        </w:rPr>
        <w:t>10.</w:t>
      </w:r>
      <w:r>
        <w:rPr>
          <w:szCs w:val="22"/>
        </w:rPr>
        <w:tab/>
        <w:t>The LPA sends the material received by the SM-DP+ and the AC Token to the eUICC; the eUICC checks the SMDPid and authenticates the SM-DP+.</w:t>
      </w:r>
    </w:p>
    <w:p w14:paraId="2BB77034" w14:textId="77777777" w:rsidR="003C1AC8" w:rsidRDefault="003C1AC8" w:rsidP="00AC72CE">
      <w:pPr>
        <w:pStyle w:val="ListParagraph"/>
        <w:numPr>
          <w:ilvl w:val="0"/>
          <w:numId w:val="0"/>
        </w:numPr>
        <w:spacing w:before="240" w:after="240"/>
        <w:ind w:left="1417" w:hanging="992"/>
        <w:rPr>
          <w:szCs w:val="22"/>
        </w:rPr>
      </w:pPr>
      <w:r>
        <w:rPr>
          <w:szCs w:val="22"/>
        </w:rPr>
        <w:t>11.</w:t>
      </w:r>
      <w:r>
        <w:rPr>
          <w:szCs w:val="22"/>
        </w:rPr>
        <w:tab/>
        <w:t>The eUICC sends back a signed set of information including the DP_Challenge, the AC Token, the EID and its Certificate to the LPA.</w:t>
      </w:r>
    </w:p>
    <w:p w14:paraId="37584E5D" w14:textId="77777777" w:rsidR="003C1AC8" w:rsidRDefault="003C1AC8" w:rsidP="00AC72CE">
      <w:pPr>
        <w:pStyle w:val="ListParagraph"/>
        <w:numPr>
          <w:ilvl w:val="0"/>
          <w:numId w:val="0"/>
        </w:numPr>
        <w:spacing w:before="240" w:after="240"/>
        <w:ind w:left="1417" w:hanging="992"/>
        <w:rPr>
          <w:szCs w:val="22"/>
        </w:rPr>
      </w:pPr>
      <w:r>
        <w:rPr>
          <w:szCs w:val="22"/>
        </w:rPr>
        <w:t>12.</w:t>
      </w:r>
      <w:r>
        <w:rPr>
          <w:szCs w:val="22"/>
        </w:rPr>
        <w:tab/>
        <w:t>The End User confirms the download of the Profile, optionally with the display of the Profile name of the Operator.</w:t>
      </w:r>
    </w:p>
    <w:p w14:paraId="51C30699" w14:textId="77777777" w:rsidR="003C1AC8" w:rsidRPr="00E33032" w:rsidRDefault="003C1AC8" w:rsidP="00AC72CE">
      <w:pPr>
        <w:pStyle w:val="ListParagraph"/>
        <w:numPr>
          <w:ilvl w:val="0"/>
          <w:numId w:val="0"/>
        </w:numPr>
        <w:spacing w:before="240" w:after="240"/>
        <w:ind w:left="1417" w:hanging="992"/>
        <w:rPr>
          <w:szCs w:val="22"/>
          <w:highlight w:val="yellow"/>
        </w:rPr>
      </w:pPr>
      <w:r>
        <w:rPr>
          <w:szCs w:val="22"/>
        </w:rPr>
        <w:t>13.</w:t>
      </w:r>
      <w:r>
        <w:rPr>
          <w:szCs w:val="22"/>
        </w:rPr>
        <w:tab/>
        <w:t xml:space="preserve">The LPA sends the set of information received in </w:t>
      </w:r>
      <w:r w:rsidRPr="00E33032">
        <w:rPr>
          <w:szCs w:val="22"/>
        </w:rPr>
        <w:t>Step 11</w:t>
      </w:r>
      <w:r w:rsidRPr="00A13692">
        <w:rPr>
          <w:szCs w:val="22"/>
        </w:rPr>
        <w:t xml:space="preserve"> from the eUICC to the SM-DP+</w:t>
      </w:r>
      <w:r w:rsidRPr="00C67A4B">
        <w:rPr>
          <w:szCs w:val="22"/>
        </w:rPr>
        <w:t>.</w:t>
      </w:r>
    </w:p>
    <w:p w14:paraId="41E0F9FE" w14:textId="77777777" w:rsidR="003C1AC8" w:rsidRDefault="003C1AC8" w:rsidP="00AC72CE">
      <w:pPr>
        <w:pStyle w:val="ListParagraph"/>
        <w:numPr>
          <w:ilvl w:val="0"/>
          <w:numId w:val="0"/>
        </w:numPr>
        <w:spacing w:before="240" w:after="240"/>
        <w:ind w:left="1417" w:hanging="992"/>
        <w:rPr>
          <w:szCs w:val="22"/>
        </w:rPr>
      </w:pPr>
      <w:r>
        <w:rPr>
          <w:szCs w:val="22"/>
        </w:rPr>
        <w:t>14.</w:t>
      </w:r>
      <w:r>
        <w:rPr>
          <w:szCs w:val="22"/>
        </w:rPr>
        <w:tab/>
        <w:t>The SM-DP+ verifies the signature; the eUICC is authenticated.</w:t>
      </w:r>
    </w:p>
    <w:p w14:paraId="6EE35A04" w14:textId="77777777" w:rsidR="003C1AC8" w:rsidRDefault="003C1AC8" w:rsidP="00AC72CE">
      <w:pPr>
        <w:pStyle w:val="ListParagraph"/>
        <w:numPr>
          <w:ilvl w:val="0"/>
          <w:numId w:val="0"/>
        </w:numPr>
        <w:spacing w:before="240" w:after="240"/>
        <w:ind w:left="1417" w:hanging="992"/>
        <w:rPr>
          <w:szCs w:val="22"/>
        </w:rPr>
      </w:pPr>
      <w:r>
        <w:rPr>
          <w:szCs w:val="22"/>
        </w:rPr>
        <w:t>15. to 16</w:t>
      </w:r>
      <w:r w:rsidRPr="00E83F99">
        <w:rPr>
          <w:szCs w:val="22"/>
        </w:rPr>
        <w:t>.</w:t>
      </w:r>
      <w:r>
        <w:rPr>
          <w:szCs w:val="22"/>
        </w:rPr>
        <w:t xml:space="preserve"> OPTIONAL: The eUICC Eligibility Check and Profile binding functions are performed by the SM-DP+.</w:t>
      </w:r>
    </w:p>
    <w:p w14:paraId="23013601" w14:textId="77777777" w:rsidR="003C1AC8" w:rsidRPr="00C402F6" w:rsidRDefault="003C1AC8" w:rsidP="00AC72CE">
      <w:pPr>
        <w:pStyle w:val="ListParagraph"/>
        <w:numPr>
          <w:ilvl w:val="0"/>
          <w:numId w:val="0"/>
        </w:numPr>
        <w:spacing w:before="240" w:after="240"/>
        <w:ind w:left="1417" w:hanging="992"/>
        <w:rPr>
          <w:b/>
          <w:szCs w:val="22"/>
        </w:rPr>
      </w:pPr>
      <w:r w:rsidRPr="00C402F6">
        <w:rPr>
          <w:b/>
          <w:szCs w:val="22"/>
        </w:rPr>
        <w:t>17. to 22. OPTIONAL</w:t>
      </w:r>
    </w:p>
    <w:p w14:paraId="0081833B" w14:textId="77777777" w:rsidR="003C1AC8" w:rsidRPr="00FB40CD" w:rsidRDefault="003C1AC8" w:rsidP="00AC72CE">
      <w:pPr>
        <w:pStyle w:val="ListParagraph"/>
        <w:numPr>
          <w:ilvl w:val="0"/>
          <w:numId w:val="0"/>
        </w:numPr>
        <w:spacing w:before="240" w:after="240"/>
        <w:ind w:left="1417" w:hanging="992"/>
        <w:rPr>
          <w:szCs w:val="22"/>
        </w:rPr>
      </w:pPr>
      <w:r>
        <w:rPr>
          <w:szCs w:val="22"/>
        </w:rPr>
        <w:t>17.</w:t>
      </w:r>
      <w:r>
        <w:rPr>
          <w:szCs w:val="22"/>
        </w:rPr>
        <w:tab/>
        <w:t>The Operator is notified about the Profile Package that is about to be downloaded.</w:t>
      </w:r>
    </w:p>
    <w:p w14:paraId="03943120" w14:textId="77777777" w:rsidR="003C1AC8" w:rsidRDefault="003C1AC8" w:rsidP="00AC72CE">
      <w:pPr>
        <w:pStyle w:val="ListParagraph"/>
        <w:numPr>
          <w:ilvl w:val="0"/>
          <w:numId w:val="0"/>
        </w:numPr>
        <w:spacing w:before="240" w:after="240"/>
        <w:ind w:left="1417" w:hanging="992"/>
        <w:rPr>
          <w:szCs w:val="22"/>
        </w:rPr>
      </w:pPr>
      <w:r>
        <w:rPr>
          <w:szCs w:val="22"/>
        </w:rPr>
        <w:t xml:space="preserve">18. </w:t>
      </w:r>
      <w:r>
        <w:rPr>
          <w:szCs w:val="22"/>
        </w:rPr>
        <w:tab/>
        <w:t>If the Operator has been notified, it MAY request to stop the download process by indicating an error code to the SM-DP+.</w:t>
      </w:r>
    </w:p>
    <w:p w14:paraId="672D3F10" w14:textId="77777777" w:rsidR="003C1AC8" w:rsidRDefault="003C1AC8" w:rsidP="00AC72CE">
      <w:pPr>
        <w:pStyle w:val="ListParagraph"/>
        <w:numPr>
          <w:ilvl w:val="0"/>
          <w:numId w:val="0"/>
        </w:numPr>
        <w:spacing w:before="240" w:after="240"/>
        <w:ind w:left="1417" w:hanging="992"/>
        <w:rPr>
          <w:szCs w:val="22"/>
        </w:rPr>
      </w:pPr>
      <w:r>
        <w:rPr>
          <w:szCs w:val="22"/>
        </w:rPr>
        <w:t>19.</w:t>
      </w:r>
      <w:r>
        <w:rPr>
          <w:szCs w:val="22"/>
        </w:rPr>
        <w:tab/>
        <w:t>If the Operator sends an error code to the SM-DP+, the SM-DP+ stops the download process and indicates the error code to the LPA.</w:t>
      </w:r>
    </w:p>
    <w:p w14:paraId="4DD9351E" w14:textId="77777777" w:rsidR="003C1AC8" w:rsidRDefault="003C1AC8" w:rsidP="00AC72CE">
      <w:pPr>
        <w:pStyle w:val="ListParagraph"/>
        <w:numPr>
          <w:ilvl w:val="0"/>
          <w:numId w:val="0"/>
        </w:numPr>
        <w:spacing w:before="240" w:after="240"/>
        <w:ind w:left="1417" w:hanging="992"/>
        <w:rPr>
          <w:szCs w:val="22"/>
        </w:rPr>
      </w:pPr>
      <w:r>
        <w:rPr>
          <w:szCs w:val="22"/>
        </w:rPr>
        <w:t>20.</w:t>
      </w:r>
      <w:r>
        <w:rPr>
          <w:szCs w:val="22"/>
        </w:rPr>
        <w:tab/>
        <w:t>The LPA notifies the End User with an appropriate message.</w:t>
      </w:r>
    </w:p>
    <w:p w14:paraId="20D7947F" w14:textId="77777777" w:rsidR="003C1AC8" w:rsidRDefault="003C1AC8" w:rsidP="00AC72CE">
      <w:pPr>
        <w:pStyle w:val="ListParagraph"/>
        <w:numPr>
          <w:ilvl w:val="0"/>
          <w:numId w:val="0"/>
        </w:numPr>
        <w:spacing w:before="240" w:after="240"/>
        <w:ind w:left="1417" w:hanging="992"/>
        <w:rPr>
          <w:szCs w:val="22"/>
        </w:rPr>
      </w:pPr>
      <w:r>
        <w:rPr>
          <w:szCs w:val="22"/>
        </w:rPr>
        <w:t>21. to 22.</w:t>
      </w:r>
      <w:r>
        <w:rPr>
          <w:szCs w:val="22"/>
        </w:rPr>
        <w:tab/>
        <w:t>The SM-DP+ MAY receive information from the Operator to prepare the appropriate Profile Package.</w:t>
      </w:r>
    </w:p>
    <w:p w14:paraId="09688263" w14:textId="77777777" w:rsidR="003C1AC8" w:rsidRDefault="003C1AC8" w:rsidP="00AC72CE">
      <w:pPr>
        <w:pStyle w:val="ListParagraph"/>
        <w:numPr>
          <w:ilvl w:val="0"/>
          <w:numId w:val="0"/>
        </w:numPr>
        <w:spacing w:before="240" w:after="240"/>
        <w:ind w:left="1417" w:hanging="992"/>
        <w:rPr>
          <w:szCs w:val="22"/>
        </w:rPr>
      </w:pPr>
      <w:r>
        <w:rPr>
          <w:szCs w:val="22"/>
        </w:rPr>
        <w:t>23. to 25. The Bound Profile Package is sent to the eUICC and installed on the eUICC.</w:t>
      </w:r>
    </w:p>
    <w:p w14:paraId="095ED6ED" w14:textId="77777777" w:rsidR="003C1AC8" w:rsidRPr="00DC59F5" w:rsidRDefault="003C1AC8" w:rsidP="00AC72CE">
      <w:pPr>
        <w:pStyle w:val="ListParagraph"/>
        <w:numPr>
          <w:ilvl w:val="0"/>
          <w:numId w:val="0"/>
        </w:numPr>
        <w:spacing w:before="240" w:after="0"/>
        <w:ind w:left="1417" w:hanging="992"/>
        <w:rPr>
          <w:szCs w:val="22"/>
        </w:rPr>
      </w:pPr>
      <w:r>
        <w:rPr>
          <w:szCs w:val="22"/>
        </w:rPr>
        <w:t>26.</w:t>
      </w:r>
      <w:r>
        <w:rPr>
          <w:szCs w:val="22"/>
        </w:rPr>
        <w:tab/>
        <w:t>The Profile Package download report is sent from the SM-DP+ to the Operator.</w:t>
      </w:r>
    </w:p>
    <w:p w14:paraId="1667F61A" w14:textId="77777777" w:rsidR="003C1AC8" w:rsidRPr="00846B35" w:rsidRDefault="003C1AC8" w:rsidP="00AC72CE">
      <w:pPr>
        <w:spacing w:line="276" w:lineRule="auto"/>
        <w:rPr>
          <w:b/>
          <w:lang w:eastAsia="en-GB"/>
        </w:rPr>
      </w:pPr>
      <w:r w:rsidRPr="00846B35">
        <w:rPr>
          <w:b/>
          <w:lang w:eastAsia="en-GB"/>
        </w:rPr>
        <w:t xml:space="preserve">End Condition: </w:t>
      </w:r>
    </w:p>
    <w:p w14:paraId="2D58F92C" w14:textId="77777777" w:rsidR="003C1AC8" w:rsidRPr="00B02683" w:rsidRDefault="003C1AC8" w:rsidP="00AC72CE">
      <w:pPr>
        <w:pStyle w:val="ListParagraph"/>
        <w:numPr>
          <w:ilvl w:val="1"/>
          <w:numId w:val="68"/>
        </w:numPr>
        <w:tabs>
          <w:tab w:val="clear" w:pos="340"/>
        </w:tabs>
        <w:spacing w:before="240" w:after="0"/>
        <w:ind w:left="1418" w:hanging="851"/>
        <w:rPr>
          <w:lang w:eastAsia="en-GB"/>
        </w:rPr>
      </w:pPr>
      <w:r>
        <w:t xml:space="preserve">The </w:t>
      </w:r>
      <w:r w:rsidRPr="002E0529">
        <w:t xml:space="preserve">Profile </w:t>
      </w:r>
      <w:r>
        <w:t xml:space="preserve">is </w:t>
      </w:r>
      <w:r w:rsidRPr="002E0529">
        <w:t xml:space="preserve">installed in the </w:t>
      </w:r>
      <w:r w:rsidRPr="00B02683">
        <w:t xml:space="preserve">eUICC in a </w:t>
      </w:r>
      <w:r w:rsidRPr="00DC59F5">
        <w:t>Disabled</w:t>
      </w:r>
      <w:r w:rsidRPr="00B02683">
        <w:t xml:space="preserve"> state</w:t>
      </w:r>
    </w:p>
    <w:p w14:paraId="495BC987" w14:textId="77777777" w:rsidR="003C1AC8" w:rsidRDefault="003C1AC8" w:rsidP="003C1AC8">
      <w:pPr>
        <w:pStyle w:val="Heading2"/>
        <w:rPr>
          <w:rFonts w:eastAsia="MS Mincho"/>
        </w:rPr>
      </w:pPr>
      <w:bookmarkStart w:id="925" w:name="_Toc438636274"/>
      <w:bookmarkStart w:id="926" w:name="_Toc472934746"/>
      <w:bookmarkStart w:id="927" w:name="_Toc178140685"/>
      <w:r>
        <w:rPr>
          <w:rFonts w:eastAsia="MS Mincho"/>
        </w:rPr>
        <w:t>Profile Download with Activation Code</w:t>
      </w:r>
      <w:bookmarkEnd w:id="925"/>
      <w:bookmarkEnd w:id="926"/>
      <w:bookmarkEnd w:id="927"/>
    </w:p>
    <w:p w14:paraId="614F10E4" w14:textId="77777777" w:rsidR="003C1AC8" w:rsidRDefault="003C1AC8" w:rsidP="003C1AC8">
      <w:pPr>
        <w:pStyle w:val="Heading3"/>
      </w:pPr>
      <w:bookmarkStart w:id="928" w:name="_Toc435044682"/>
      <w:bookmarkStart w:id="929" w:name="_Toc435054036"/>
      <w:bookmarkStart w:id="930" w:name="_Toc435054039"/>
      <w:bookmarkStart w:id="931" w:name="_Ref442372250"/>
      <w:bookmarkStart w:id="932" w:name="_Toc438636275"/>
      <w:bookmarkStart w:id="933" w:name="_Toc472934747"/>
      <w:bookmarkStart w:id="934" w:name="_Toc178140686"/>
      <w:bookmarkEnd w:id="928"/>
      <w:bookmarkEnd w:id="929"/>
      <w:r>
        <w:t xml:space="preserve">Activation Code </w:t>
      </w:r>
      <w:r w:rsidRPr="00B97097">
        <w:t>Requirements</w:t>
      </w:r>
      <w:bookmarkEnd w:id="930"/>
      <w:bookmarkEnd w:id="931"/>
      <w:bookmarkEnd w:id="932"/>
      <w:bookmarkEnd w:id="933"/>
      <w:bookmarkEnd w:id="934"/>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A1089" w14:paraId="6A71B4AE" w14:textId="77777777" w:rsidTr="00AC72CE">
        <w:trPr>
          <w:cantSplit/>
          <w:tblHeader/>
        </w:trPr>
        <w:tc>
          <w:tcPr>
            <w:tcW w:w="1555" w:type="dxa"/>
            <w:shd w:val="clear" w:color="auto" w:fill="DE002B"/>
          </w:tcPr>
          <w:p w14:paraId="3147D44B"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61" w:type="dxa"/>
            <w:shd w:val="clear" w:color="auto" w:fill="DE002B"/>
          </w:tcPr>
          <w:p w14:paraId="2BA81671"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4A441CC8" w14:textId="77777777" w:rsidTr="00AC72CE">
        <w:tc>
          <w:tcPr>
            <w:tcW w:w="1555" w:type="dxa"/>
          </w:tcPr>
          <w:p w14:paraId="272D69EE" w14:textId="77777777" w:rsidR="003C1AC8" w:rsidRPr="009F3483" w:rsidRDefault="003C1AC8" w:rsidP="00AC72CE">
            <w:pPr>
              <w:spacing w:before="40" w:after="40" w:line="276" w:lineRule="auto"/>
              <w:rPr>
                <w:b/>
                <w:sz w:val="20"/>
                <w:szCs w:val="22"/>
                <w:lang w:eastAsia="de-DE" w:bidi="ar-SA"/>
              </w:rPr>
            </w:pPr>
            <w:bookmarkStart w:id="935" w:name="AC1"/>
            <w:r w:rsidRPr="009F3483">
              <w:rPr>
                <w:b/>
                <w:sz w:val="20"/>
                <w:szCs w:val="22"/>
                <w:lang w:eastAsia="de-DE" w:bidi="ar-SA"/>
              </w:rPr>
              <w:t>AC1</w:t>
            </w:r>
            <w:bookmarkEnd w:id="935"/>
          </w:p>
        </w:tc>
        <w:tc>
          <w:tcPr>
            <w:tcW w:w="7461" w:type="dxa"/>
          </w:tcPr>
          <w:p w14:paraId="14458676" w14:textId="77777777" w:rsidR="003C1AC8" w:rsidRPr="002473AE" w:rsidRDefault="003C1AC8" w:rsidP="00AC72CE">
            <w:pPr>
              <w:spacing w:before="40" w:after="40" w:line="276" w:lineRule="auto"/>
              <w:rPr>
                <w:sz w:val="20"/>
                <w:szCs w:val="22"/>
                <w:lang w:eastAsia="de-DE" w:bidi="ar-SA"/>
              </w:rPr>
            </w:pPr>
            <w:r>
              <w:rPr>
                <w:sz w:val="20"/>
                <w:szCs w:val="22"/>
                <w:lang w:eastAsia="de-DE" w:bidi="ar-SA"/>
              </w:rPr>
              <w:t>Where used, t</w:t>
            </w:r>
            <w:r w:rsidRPr="00B97097">
              <w:rPr>
                <w:sz w:val="20"/>
                <w:szCs w:val="22"/>
                <w:lang w:eastAsia="de-DE" w:bidi="ar-SA"/>
              </w:rPr>
              <w:t>he Activation Code SHALL</w:t>
            </w:r>
            <w:r>
              <w:rPr>
                <w:sz w:val="20"/>
                <w:szCs w:val="22"/>
                <w:lang w:eastAsia="de-DE" w:bidi="ar-SA"/>
              </w:rPr>
              <w:t xml:space="preserve"> trigger the </w:t>
            </w:r>
            <w:r w:rsidRPr="00B97097">
              <w:rPr>
                <w:sz w:val="20"/>
                <w:szCs w:val="22"/>
                <w:lang w:eastAsia="de-DE" w:bidi="ar-SA"/>
              </w:rPr>
              <w:t xml:space="preserve">download </w:t>
            </w:r>
            <w:r>
              <w:rPr>
                <w:sz w:val="20"/>
                <w:szCs w:val="22"/>
                <w:lang w:eastAsia="de-DE" w:bidi="ar-SA"/>
              </w:rPr>
              <w:t xml:space="preserve">of </w:t>
            </w:r>
            <w:r w:rsidRPr="00B97097">
              <w:rPr>
                <w:sz w:val="20"/>
                <w:szCs w:val="22"/>
                <w:lang w:eastAsia="de-DE" w:bidi="ar-SA"/>
              </w:rPr>
              <w:t xml:space="preserve">a </w:t>
            </w:r>
            <w:r>
              <w:rPr>
                <w:sz w:val="20"/>
                <w:szCs w:val="22"/>
                <w:lang w:eastAsia="de-DE" w:bidi="ar-SA"/>
              </w:rPr>
              <w:t xml:space="preserve">Bound </w:t>
            </w:r>
            <w:r w:rsidRPr="00B97097">
              <w:rPr>
                <w:sz w:val="20"/>
                <w:szCs w:val="22"/>
                <w:lang w:eastAsia="de-DE" w:bidi="ar-SA"/>
              </w:rPr>
              <w:t xml:space="preserve">Profile </w:t>
            </w:r>
            <w:r>
              <w:rPr>
                <w:sz w:val="20"/>
                <w:szCs w:val="22"/>
                <w:lang w:eastAsia="de-DE" w:bidi="ar-SA"/>
              </w:rPr>
              <w:t>P</w:t>
            </w:r>
            <w:r w:rsidRPr="00B97097">
              <w:rPr>
                <w:sz w:val="20"/>
                <w:szCs w:val="22"/>
                <w:lang w:eastAsia="de-DE" w:bidi="ar-SA"/>
              </w:rPr>
              <w:t>ackage from a specific SM-DP+.</w:t>
            </w:r>
          </w:p>
        </w:tc>
      </w:tr>
      <w:tr w:rsidR="003C1AC8" w:rsidRPr="002A1089" w14:paraId="26ECBA7B" w14:textId="77777777" w:rsidTr="00AC72CE">
        <w:tc>
          <w:tcPr>
            <w:tcW w:w="1555" w:type="dxa"/>
          </w:tcPr>
          <w:p w14:paraId="3210FC2C" w14:textId="77777777" w:rsidR="003C1AC8" w:rsidRPr="009F3483" w:rsidRDefault="003C1AC8" w:rsidP="00AC72CE">
            <w:pPr>
              <w:spacing w:before="40" w:after="40" w:line="276" w:lineRule="auto"/>
              <w:rPr>
                <w:b/>
                <w:sz w:val="20"/>
                <w:szCs w:val="22"/>
                <w:lang w:eastAsia="de-DE" w:bidi="ar-SA"/>
              </w:rPr>
            </w:pPr>
            <w:r w:rsidRPr="009F3483">
              <w:rPr>
                <w:b/>
                <w:sz w:val="20"/>
                <w:szCs w:val="22"/>
                <w:lang w:eastAsia="de-DE" w:bidi="ar-SA"/>
              </w:rPr>
              <w:t>AC2</w:t>
            </w:r>
          </w:p>
        </w:tc>
        <w:tc>
          <w:tcPr>
            <w:tcW w:w="7461" w:type="dxa"/>
          </w:tcPr>
          <w:p w14:paraId="50A703D1" w14:textId="77777777" w:rsidR="003C1AC8" w:rsidRPr="00B97097" w:rsidRDefault="003C1AC8" w:rsidP="00AC72CE">
            <w:pPr>
              <w:spacing w:before="40" w:after="40" w:line="276" w:lineRule="auto"/>
              <w:ind w:left="34"/>
              <w:rPr>
                <w:sz w:val="20"/>
                <w:szCs w:val="22"/>
                <w:lang w:eastAsia="de-DE" w:bidi="ar-SA"/>
              </w:rPr>
            </w:pPr>
            <w:r w:rsidRPr="00B97097">
              <w:rPr>
                <w:sz w:val="20"/>
                <w:szCs w:val="22"/>
                <w:lang w:eastAsia="de-DE" w:bidi="ar-SA"/>
              </w:rPr>
              <w:t>The Activation Code SHALL</w:t>
            </w:r>
            <w:r>
              <w:rPr>
                <w:sz w:val="20"/>
                <w:szCs w:val="22"/>
                <w:lang w:eastAsia="de-DE" w:bidi="ar-SA"/>
              </w:rPr>
              <w:t xml:space="preserve"> comprise of </w:t>
            </w:r>
            <w:r w:rsidRPr="00B97097">
              <w:rPr>
                <w:sz w:val="20"/>
                <w:szCs w:val="22"/>
                <w:lang w:eastAsia="de-DE" w:bidi="ar-SA"/>
              </w:rPr>
              <w:t>the following parameters:</w:t>
            </w:r>
          </w:p>
          <w:p w14:paraId="324A4EFB" w14:textId="77777777" w:rsidR="003C1AC8" w:rsidRPr="00B97097" w:rsidRDefault="003C1AC8" w:rsidP="00AC72CE">
            <w:pPr>
              <w:pStyle w:val="TableBulletText"/>
              <w:jc w:val="both"/>
            </w:pPr>
            <w:r w:rsidRPr="00B97097">
              <w:t>SM-DP+ address</w:t>
            </w:r>
          </w:p>
          <w:p w14:paraId="67C4B5CB" w14:textId="77777777" w:rsidR="003C1AC8" w:rsidRPr="005B67D3" w:rsidRDefault="003C1AC8" w:rsidP="00AC72CE">
            <w:pPr>
              <w:pStyle w:val="TableBulletText"/>
              <w:jc w:val="both"/>
            </w:pPr>
            <w:r w:rsidRPr="005B67D3">
              <w:t>Activation Code Token</w:t>
            </w:r>
            <w:r>
              <w:t xml:space="preserve"> (Includes OPTIONAL Confirmation Code Required Flag)</w:t>
            </w:r>
          </w:p>
          <w:p w14:paraId="007F18F2" w14:textId="77777777" w:rsidR="003C1AC8" w:rsidRPr="00B056E7" w:rsidRDefault="003C1AC8" w:rsidP="00AC72CE">
            <w:pPr>
              <w:pStyle w:val="TableBulletText"/>
              <w:jc w:val="both"/>
            </w:pPr>
            <w:r>
              <w:t>SMDPid (OPTIONAL)</w:t>
            </w:r>
          </w:p>
        </w:tc>
      </w:tr>
      <w:tr w:rsidR="003C1AC8" w:rsidRPr="003A0620" w14:paraId="1DC3BECF" w14:textId="77777777" w:rsidTr="00AC72CE">
        <w:tc>
          <w:tcPr>
            <w:tcW w:w="1555" w:type="dxa"/>
          </w:tcPr>
          <w:p w14:paraId="62BACDDC" w14:textId="77777777" w:rsidR="003C1AC8" w:rsidRPr="009F3483" w:rsidRDefault="003C1AC8" w:rsidP="00AC72CE">
            <w:pPr>
              <w:spacing w:before="40" w:after="40" w:line="276" w:lineRule="auto"/>
              <w:rPr>
                <w:b/>
                <w:sz w:val="20"/>
                <w:szCs w:val="22"/>
                <w:lang w:eastAsia="de-DE" w:bidi="ar-SA"/>
              </w:rPr>
            </w:pPr>
            <w:r w:rsidRPr="009F3483">
              <w:rPr>
                <w:b/>
                <w:sz w:val="20"/>
                <w:szCs w:val="22"/>
                <w:lang w:eastAsia="de-DE" w:bidi="ar-SA"/>
              </w:rPr>
              <w:t>AC3</w:t>
            </w:r>
          </w:p>
        </w:tc>
        <w:tc>
          <w:tcPr>
            <w:tcW w:w="7461" w:type="dxa"/>
          </w:tcPr>
          <w:p w14:paraId="337859B6" w14:textId="77777777" w:rsidR="003C1AC8" w:rsidRPr="00B97097" w:rsidRDefault="003C1AC8" w:rsidP="00AC72CE">
            <w:pPr>
              <w:spacing w:before="40" w:after="40" w:line="276" w:lineRule="auto"/>
              <w:rPr>
                <w:sz w:val="20"/>
                <w:szCs w:val="22"/>
                <w:lang w:eastAsia="de-DE" w:bidi="ar-SA"/>
              </w:rPr>
            </w:pPr>
            <w:r w:rsidRPr="00B97097">
              <w:rPr>
                <w:sz w:val="20"/>
                <w:szCs w:val="22"/>
                <w:lang w:eastAsia="de-DE" w:bidi="ar-SA"/>
              </w:rPr>
              <w:t xml:space="preserve">The Activation Code </w:t>
            </w:r>
            <w:r>
              <w:rPr>
                <w:sz w:val="20"/>
                <w:szCs w:val="22"/>
                <w:lang w:eastAsia="de-DE" w:bidi="ar-SA"/>
              </w:rPr>
              <w:t xml:space="preserve">Token </w:t>
            </w:r>
            <w:r w:rsidRPr="00B97097">
              <w:rPr>
                <w:sz w:val="20"/>
                <w:szCs w:val="22"/>
                <w:lang w:eastAsia="de-DE" w:bidi="ar-SA"/>
              </w:rPr>
              <w:t xml:space="preserve">SHALL be able to include </w:t>
            </w:r>
            <w:r>
              <w:rPr>
                <w:sz w:val="20"/>
                <w:szCs w:val="22"/>
                <w:lang w:eastAsia="de-DE" w:bidi="ar-SA"/>
              </w:rPr>
              <w:t xml:space="preserve">a parameter indicating </w:t>
            </w:r>
            <w:r w:rsidRPr="00B97097">
              <w:rPr>
                <w:sz w:val="20"/>
                <w:szCs w:val="22"/>
                <w:lang w:eastAsia="de-DE" w:bidi="ar-SA"/>
              </w:rPr>
              <w:t>whether a Confirmation Code is required or not</w:t>
            </w:r>
            <w:r>
              <w:rPr>
                <w:sz w:val="20"/>
                <w:szCs w:val="22"/>
                <w:lang w:eastAsia="de-DE" w:bidi="ar-SA"/>
              </w:rPr>
              <w:t>.</w:t>
            </w:r>
          </w:p>
          <w:p w14:paraId="2B1662C0" w14:textId="77777777" w:rsidR="003C1AC8" w:rsidRPr="00B97097" w:rsidRDefault="003C1AC8" w:rsidP="00AC72CE">
            <w:pPr>
              <w:spacing w:before="40" w:after="40" w:line="276" w:lineRule="auto"/>
              <w:rPr>
                <w:sz w:val="20"/>
                <w:szCs w:val="22"/>
                <w:lang w:eastAsia="de-DE" w:bidi="ar-SA"/>
              </w:rPr>
            </w:pPr>
            <w:r w:rsidRPr="00B97097">
              <w:rPr>
                <w:sz w:val="20"/>
                <w:szCs w:val="22"/>
                <w:lang w:eastAsia="de-DE" w:bidi="ar-SA"/>
              </w:rPr>
              <w:t xml:space="preserve">If such </w:t>
            </w:r>
            <w:r>
              <w:rPr>
                <w:sz w:val="20"/>
                <w:szCs w:val="22"/>
                <w:lang w:eastAsia="de-DE" w:bidi="ar-SA"/>
              </w:rPr>
              <w:t>a Confirmation Code is required</w:t>
            </w:r>
            <w:r w:rsidRPr="00B97097">
              <w:rPr>
                <w:sz w:val="20"/>
                <w:szCs w:val="22"/>
                <w:lang w:eastAsia="de-DE" w:bidi="ar-SA"/>
              </w:rPr>
              <w:t xml:space="preserve">, the LPA SHALL ask the End User to </w:t>
            </w:r>
            <w:r>
              <w:rPr>
                <w:sz w:val="20"/>
                <w:szCs w:val="22"/>
                <w:lang w:eastAsia="de-DE" w:bidi="ar-SA"/>
              </w:rPr>
              <w:t>input</w:t>
            </w:r>
            <w:r w:rsidRPr="00B97097">
              <w:rPr>
                <w:sz w:val="20"/>
                <w:szCs w:val="22"/>
                <w:lang w:eastAsia="de-DE" w:bidi="ar-SA"/>
              </w:rPr>
              <w:t xml:space="preserve"> a Confirmation Code. </w:t>
            </w:r>
            <w:r>
              <w:rPr>
                <w:sz w:val="20"/>
                <w:szCs w:val="22"/>
                <w:lang w:eastAsia="de-DE" w:bidi="ar-SA"/>
              </w:rPr>
              <w:t>T</w:t>
            </w:r>
            <w:r w:rsidRPr="00B97097">
              <w:rPr>
                <w:sz w:val="20"/>
                <w:szCs w:val="22"/>
                <w:lang w:eastAsia="de-DE" w:bidi="ar-SA"/>
              </w:rPr>
              <w:t xml:space="preserve">he SM-DP+ SHALL </w:t>
            </w:r>
            <w:r>
              <w:rPr>
                <w:sz w:val="20"/>
                <w:szCs w:val="22"/>
                <w:lang w:eastAsia="de-DE" w:bidi="ar-SA"/>
              </w:rPr>
              <w:t>verify the Confirmation Code</w:t>
            </w:r>
            <w:r w:rsidRPr="00B97097">
              <w:rPr>
                <w:sz w:val="20"/>
                <w:szCs w:val="22"/>
                <w:lang w:eastAsia="de-DE" w:bidi="ar-SA"/>
              </w:rPr>
              <w:t xml:space="preserve"> before</w:t>
            </w:r>
            <w:r>
              <w:rPr>
                <w:sz w:val="20"/>
                <w:szCs w:val="22"/>
                <w:lang w:eastAsia="de-DE" w:bidi="ar-SA"/>
              </w:rPr>
              <w:t xml:space="preserve"> delivering</w:t>
            </w:r>
            <w:r w:rsidRPr="00B97097">
              <w:rPr>
                <w:sz w:val="20"/>
                <w:szCs w:val="22"/>
                <w:lang w:eastAsia="de-DE" w:bidi="ar-SA"/>
              </w:rPr>
              <w:t xml:space="preserve"> the Bound Profile Package.</w:t>
            </w:r>
          </w:p>
          <w:p w14:paraId="14D72C1B" w14:textId="1C0B75A7" w:rsidR="003C1AC8" w:rsidRPr="00BC17D5" w:rsidRDefault="0016146F" w:rsidP="00AC72CE">
            <w:pPr>
              <w:spacing w:before="40" w:after="40" w:line="276" w:lineRule="auto"/>
              <w:rPr>
                <w:sz w:val="20"/>
                <w:szCs w:val="22"/>
                <w:lang w:eastAsia="de-DE" w:bidi="ar-SA"/>
              </w:rPr>
            </w:pPr>
            <w:r>
              <w:rPr>
                <w:sz w:val="20"/>
                <w:szCs w:val="22"/>
                <w:lang w:eastAsia="de-DE" w:bidi="ar-SA"/>
              </w:rPr>
              <w:t>NOTE</w:t>
            </w:r>
            <w:r w:rsidR="003C1AC8" w:rsidRPr="00BC17D5">
              <w:rPr>
                <w:sz w:val="20"/>
                <w:szCs w:val="22"/>
                <w:lang w:eastAsia="de-DE" w:bidi="ar-SA"/>
              </w:rPr>
              <w:t>: How the Confirmation Code is created and provided to the End User is out of scope of this specification.</w:t>
            </w:r>
          </w:p>
        </w:tc>
      </w:tr>
      <w:tr w:rsidR="003C1AC8" w:rsidRPr="002A1089" w14:paraId="397EA58F" w14:textId="77777777" w:rsidTr="00AC72CE">
        <w:tc>
          <w:tcPr>
            <w:tcW w:w="1555" w:type="dxa"/>
          </w:tcPr>
          <w:p w14:paraId="797BCB1C" w14:textId="77777777" w:rsidR="003C1AC8" w:rsidRPr="009F3483" w:rsidRDefault="003C1AC8" w:rsidP="00AC72CE">
            <w:pPr>
              <w:spacing w:before="40" w:after="40" w:line="276" w:lineRule="auto"/>
              <w:rPr>
                <w:b/>
                <w:sz w:val="20"/>
                <w:szCs w:val="22"/>
                <w:lang w:eastAsia="de-DE" w:bidi="ar-SA"/>
              </w:rPr>
            </w:pPr>
            <w:r w:rsidRPr="009F3483">
              <w:rPr>
                <w:b/>
                <w:sz w:val="20"/>
                <w:szCs w:val="22"/>
                <w:lang w:eastAsia="de-DE" w:bidi="ar-SA"/>
              </w:rPr>
              <w:t>AC4</w:t>
            </w:r>
          </w:p>
        </w:tc>
        <w:tc>
          <w:tcPr>
            <w:tcW w:w="7461" w:type="dxa"/>
          </w:tcPr>
          <w:p w14:paraId="1D2BEF0E" w14:textId="77777777" w:rsidR="003C1AC8" w:rsidRPr="00B97097" w:rsidRDefault="003C1AC8" w:rsidP="00AC72CE">
            <w:pPr>
              <w:spacing w:before="40" w:after="40" w:line="276" w:lineRule="auto"/>
              <w:rPr>
                <w:sz w:val="20"/>
                <w:szCs w:val="22"/>
                <w:lang w:eastAsia="de-DE" w:bidi="ar-SA"/>
              </w:rPr>
            </w:pPr>
            <w:r>
              <w:rPr>
                <w:sz w:val="20"/>
                <w:szCs w:val="22"/>
                <w:lang w:eastAsia="de-DE" w:bidi="ar-SA"/>
              </w:rPr>
              <w:t>The Activation Code SHALL be verified by the SM-DP+ before delivering the Bound Profile Package.</w:t>
            </w:r>
          </w:p>
        </w:tc>
      </w:tr>
      <w:tr w:rsidR="003C1AC8" w:rsidRPr="002A1089" w14:paraId="2DD7E9A3" w14:textId="77777777" w:rsidTr="00AC72CE">
        <w:tc>
          <w:tcPr>
            <w:tcW w:w="1555" w:type="dxa"/>
          </w:tcPr>
          <w:p w14:paraId="4AA21EA3" w14:textId="77777777" w:rsidR="003C1AC8" w:rsidRPr="009F3483" w:rsidRDefault="003C1AC8" w:rsidP="00AC72CE">
            <w:pPr>
              <w:spacing w:before="40" w:after="40" w:line="276" w:lineRule="auto"/>
              <w:rPr>
                <w:b/>
                <w:sz w:val="20"/>
                <w:szCs w:val="22"/>
                <w:lang w:eastAsia="de-DE" w:bidi="ar-SA"/>
              </w:rPr>
            </w:pPr>
            <w:bookmarkStart w:id="936" w:name="AC5"/>
            <w:r w:rsidRPr="009F3483">
              <w:rPr>
                <w:b/>
                <w:sz w:val="20"/>
                <w:szCs w:val="22"/>
                <w:lang w:eastAsia="de-DE" w:bidi="ar-SA"/>
              </w:rPr>
              <w:t>AC5</w:t>
            </w:r>
            <w:bookmarkEnd w:id="936"/>
          </w:p>
        </w:tc>
        <w:tc>
          <w:tcPr>
            <w:tcW w:w="7461" w:type="dxa"/>
          </w:tcPr>
          <w:p w14:paraId="487E3C30" w14:textId="77777777" w:rsidR="003C1AC8" w:rsidRPr="005E2BDF" w:rsidRDefault="003C1AC8" w:rsidP="00AC72CE">
            <w:pPr>
              <w:spacing w:before="40" w:after="40" w:line="276" w:lineRule="auto"/>
              <w:rPr>
                <w:sz w:val="20"/>
                <w:szCs w:val="22"/>
                <w:lang w:eastAsia="de-DE" w:bidi="ar-SA"/>
              </w:rPr>
            </w:pPr>
            <w:r w:rsidRPr="00B97097">
              <w:rPr>
                <w:sz w:val="20"/>
                <w:szCs w:val="22"/>
                <w:lang w:eastAsia="de-DE" w:bidi="ar-SA"/>
              </w:rPr>
              <w:t xml:space="preserve">The Activation Code input </w:t>
            </w:r>
            <w:r>
              <w:rPr>
                <w:sz w:val="20"/>
                <w:szCs w:val="22"/>
                <w:lang w:eastAsia="de-DE" w:bidi="ar-SA"/>
              </w:rPr>
              <w:t xml:space="preserve">in the LPA by the End User </w:t>
            </w:r>
            <w:r w:rsidRPr="00B97097">
              <w:rPr>
                <w:sz w:val="20"/>
                <w:szCs w:val="22"/>
                <w:lang w:eastAsia="de-DE" w:bidi="ar-SA"/>
              </w:rPr>
              <w:t>SHALL support</w:t>
            </w:r>
            <w:r>
              <w:rPr>
                <w:sz w:val="20"/>
                <w:szCs w:val="22"/>
                <w:lang w:eastAsia="de-DE" w:bidi="ar-SA"/>
              </w:rPr>
              <w:t xml:space="preserve"> at least</w:t>
            </w:r>
            <w:r w:rsidRPr="00B97097">
              <w:rPr>
                <w:sz w:val="20"/>
                <w:szCs w:val="22"/>
                <w:lang w:eastAsia="de-DE" w:bidi="ar-SA"/>
              </w:rPr>
              <w:t xml:space="preserve"> manual typing </w:t>
            </w:r>
            <w:r>
              <w:rPr>
                <w:sz w:val="20"/>
                <w:szCs w:val="22"/>
                <w:lang w:eastAsia="de-DE" w:bidi="ar-SA"/>
              </w:rPr>
              <w:t xml:space="preserve">and </w:t>
            </w:r>
            <w:r w:rsidRPr="00B97097">
              <w:rPr>
                <w:sz w:val="20"/>
                <w:szCs w:val="22"/>
                <w:lang w:eastAsia="de-DE" w:bidi="ar-SA"/>
              </w:rPr>
              <w:t>QR code scanning.</w:t>
            </w:r>
          </w:p>
        </w:tc>
      </w:tr>
      <w:tr w:rsidR="003C1AC8" w:rsidRPr="002A1089" w14:paraId="4721A9AA" w14:textId="77777777" w:rsidTr="00AC72CE">
        <w:tc>
          <w:tcPr>
            <w:tcW w:w="1555" w:type="dxa"/>
          </w:tcPr>
          <w:p w14:paraId="4F2AD0C8" w14:textId="77777777" w:rsidR="003C1AC8" w:rsidRPr="009F3483" w:rsidRDefault="003C1AC8" w:rsidP="00AC72CE">
            <w:pPr>
              <w:spacing w:before="40" w:after="40" w:line="276" w:lineRule="auto"/>
              <w:rPr>
                <w:b/>
                <w:sz w:val="20"/>
                <w:szCs w:val="22"/>
                <w:lang w:eastAsia="de-DE" w:bidi="ar-SA"/>
              </w:rPr>
            </w:pPr>
            <w:bookmarkStart w:id="937" w:name="AC6"/>
            <w:r w:rsidRPr="009F3483">
              <w:rPr>
                <w:b/>
                <w:sz w:val="20"/>
                <w:szCs w:val="22"/>
                <w:lang w:eastAsia="de-DE" w:bidi="ar-SA"/>
              </w:rPr>
              <w:t>AC6</w:t>
            </w:r>
            <w:bookmarkEnd w:id="937"/>
          </w:p>
        </w:tc>
        <w:tc>
          <w:tcPr>
            <w:tcW w:w="7461" w:type="dxa"/>
          </w:tcPr>
          <w:p w14:paraId="389855D5" w14:textId="77777777" w:rsidR="003C1AC8" w:rsidRPr="005E2BDF" w:rsidRDefault="003C1AC8" w:rsidP="00AC72CE">
            <w:pPr>
              <w:spacing w:before="40" w:after="40" w:line="276" w:lineRule="auto"/>
              <w:rPr>
                <w:sz w:val="20"/>
                <w:szCs w:val="22"/>
                <w:lang w:eastAsia="de-DE" w:bidi="ar-SA"/>
              </w:rPr>
            </w:pPr>
            <w:r w:rsidRPr="00B97097">
              <w:rPr>
                <w:sz w:val="20"/>
                <w:szCs w:val="22"/>
                <w:lang w:eastAsia="de-DE" w:bidi="ar-SA"/>
              </w:rPr>
              <w:t xml:space="preserve">All Activation Code procedures SHALL be implemented natively as part of </w:t>
            </w:r>
            <w:r>
              <w:rPr>
                <w:sz w:val="20"/>
                <w:szCs w:val="22"/>
                <w:lang w:eastAsia="de-DE" w:bidi="ar-SA"/>
              </w:rPr>
              <w:t xml:space="preserve">the </w:t>
            </w:r>
            <w:r w:rsidRPr="00B97097">
              <w:rPr>
                <w:sz w:val="20"/>
                <w:szCs w:val="22"/>
                <w:lang w:eastAsia="de-DE" w:bidi="ar-SA"/>
              </w:rPr>
              <w:t>LPA.</w:t>
            </w:r>
          </w:p>
        </w:tc>
      </w:tr>
      <w:tr w:rsidR="003C1AC8" w:rsidRPr="002A1089" w14:paraId="3B8FA419" w14:textId="77777777" w:rsidTr="00AC72CE">
        <w:tc>
          <w:tcPr>
            <w:tcW w:w="1555" w:type="dxa"/>
          </w:tcPr>
          <w:p w14:paraId="7176BE10" w14:textId="77777777" w:rsidR="003C1AC8" w:rsidRPr="009F3483" w:rsidRDefault="003C1AC8" w:rsidP="00AC72CE">
            <w:pPr>
              <w:spacing w:before="40" w:after="40" w:line="276" w:lineRule="auto"/>
              <w:rPr>
                <w:b/>
                <w:sz w:val="20"/>
                <w:szCs w:val="22"/>
                <w:lang w:eastAsia="de-DE" w:bidi="ar-SA"/>
              </w:rPr>
            </w:pPr>
            <w:bookmarkStart w:id="938" w:name="AC7"/>
            <w:r w:rsidRPr="009F3483">
              <w:rPr>
                <w:b/>
                <w:sz w:val="20"/>
                <w:szCs w:val="22"/>
                <w:lang w:eastAsia="de-DE" w:bidi="ar-SA"/>
              </w:rPr>
              <w:t>AC7</w:t>
            </w:r>
            <w:bookmarkEnd w:id="938"/>
          </w:p>
        </w:tc>
        <w:tc>
          <w:tcPr>
            <w:tcW w:w="7461" w:type="dxa"/>
          </w:tcPr>
          <w:p w14:paraId="73666DCF" w14:textId="77777777" w:rsidR="003C1AC8" w:rsidRPr="005E2BDF" w:rsidRDefault="003C1AC8" w:rsidP="00AC72CE">
            <w:pPr>
              <w:spacing w:before="40" w:after="40" w:line="276" w:lineRule="auto"/>
              <w:rPr>
                <w:sz w:val="20"/>
                <w:szCs w:val="22"/>
                <w:lang w:eastAsia="de-DE" w:bidi="ar-SA"/>
              </w:rPr>
            </w:pPr>
            <w:r>
              <w:rPr>
                <w:sz w:val="20"/>
                <w:szCs w:val="22"/>
                <w:lang w:eastAsia="de-DE" w:bidi="ar-SA"/>
              </w:rPr>
              <w:t>[Void]</w:t>
            </w:r>
          </w:p>
        </w:tc>
      </w:tr>
      <w:tr w:rsidR="003C1AC8" w:rsidRPr="002A1089" w14:paraId="7F8F04E9" w14:textId="77777777" w:rsidTr="00AC72CE">
        <w:tc>
          <w:tcPr>
            <w:tcW w:w="1555" w:type="dxa"/>
          </w:tcPr>
          <w:p w14:paraId="10971D57" w14:textId="77777777" w:rsidR="003C1AC8" w:rsidRPr="009F3483" w:rsidRDefault="003C1AC8" w:rsidP="00AC72CE">
            <w:pPr>
              <w:spacing w:before="40" w:after="40" w:line="276" w:lineRule="auto"/>
              <w:rPr>
                <w:b/>
                <w:sz w:val="20"/>
                <w:szCs w:val="22"/>
                <w:lang w:eastAsia="de-DE" w:bidi="ar-SA"/>
              </w:rPr>
            </w:pPr>
            <w:bookmarkStart w:id="939" w:name="AC8"/>
            <w:r w:rsidRPr="009F3483">
              <w:rPr>
                <w:b/>
                <w:sz w:val="20"/>
                <w:szCs w:val="22"/>
                <w:lang w:eastAsia="de-DE" w:bidi="ar-SA"/>
              </w:rPr>
              <w:t>AC8</w:t>
            </w:r>
            <w:bookmarkEnd w:id="939"/>
          </w:p>
        </w:tc>
        <w:tc>
          <w:tcPr>
            <w:tcW w:w="7461" w:type="dxa"/>
          </w:tcPr>
          <w:p w14:paraId="104D464F" w14:textId="77777777" w:rsidR="003C1AC8" w:rsidRPr="005E2BDF" w:rsidRDefault="003C1AC8" w:rsidP="00AC72CE">
            <w:pPr>
              <w:spacing w:before="40" w:after="40" w:line="276" w:lineRule="auto"/>
              <w:rPr>
                <w:sz w:val="20"/>
                <w:szCs w:val="22"/>
                <w:lang w:eastAsia="de-DE" w:bidi="ar-SA"/>
              </w:rPr>
            </w:pPr>
            <w:r w:rsidRPr="00B97097">
              <w:rPr>
                <w:sz w:val="20"/>
                <w:szCs w:val="22"/>
                <w:lang w:eastAsia="de-DE" w:bidi="ar-SA"/>
              </w:rPr>
              <w:t xml:space="preserve">Following the Activation Code procedure, the Profile Package download procedure SHALL be used. </w:t>
            </w:r>
          </w:p>
        </w:tc>
      </w:tr>
      <w:tr w:rsidR="003C1AC8" w:rsidRPr="002A1089" w14:paraId="5F9F7EF3" w14:textId="77777777" w:rsidTr="00AC72CE">
        <w:tc>
          <w:tcPr>
            <w:tcW w:w="1555" w:type="dxa"/>
          </w:tcPr>
          <w:p w14:paraId="2CBC5209" w14:textId="77777777" w:rsidR="003C1AC8" w:rsidRPr="009F3483" w:rsidRDefault="003C1AC8" w:rsidP="00AC72CE">
            <w:pPr>
              <w:spacing w:before="40" w:after="40" w:line="276" w:lineRule="auto"/>
              <w:rPr>
                <w:b/>
                <w:sz w:val="20"/>
                <w:szCs w:val="22"/>
                <w:lang w:eastAsia="de-DE" w:bidi="ar-SA"/>
              </w:rPr>
            </w:pPr>
            <w:bookmarkStart w:id="940" w:name="AC9"/>
            <w:r w:rsidRPr="009F3483">
              <w:rPr>
                <w:b/>
                <w:sz w:val="20"/>
                <w:szCs w:val="22"/>
                <w:lang w:eastAsia="de-DE" w:bidi="ar-SA"/>
              </w:rPr>
              <w:t>AC9</w:t>
            </w:r>
            <w:bookmarkEnd w:id="940"/>
          </w:p>
        </w:tc>
        <w:tc>
          <w:tcPr>
            <w:tcW w:w="7461" w:type="dxa"/>
          </w:tcPr>
          <w:p w14:paraId="4FA3F29E" w14:textId="77777777" w:rsidR="003C1AC8" w:rsidRPr="00B97097" w:rsidRDefault="003C1AC8" w:rsidP="00AC72CE">
            <w:pPr>
              <w:spacing w:before="40" w:after="40" w:line="276" w:lineRule="auto"/>
              <w:rPr>
                <w:sz w:val="20"/>
                <w:szCs w:val="22"/>
                <w:lang w:eastAsia="de-DE" w:bidi="ar-SA"/>
              </w:rPr>
            </w:pPr>
            <w:r w:rsidRPr="00B97097">
              <w:rPr>
                <w:sz w:val="20"/>
                <w:szCs w:val="22"/>
                <w:lang w:eastAsia="de-DE" w:bidi="ar-SA"/>
              </w:rPr>
              <w:t xml:space="preserve">The Activation Code procedure SHALL preserve eco-system security, privacy and validation of User Intent.  </w:t>
            </w:r>
          </w:p>
        </w:tc>
      </w:tr>
      <w:tr w:rsidR="003C1AC8" w:rsidRPr="002A1089" w14:paraId="51966EE6" w14:textId="77777777" w:rsidTr="00AC72CE">
        <w:tc>
          <w:tcPr>
            <w:tcW w:w="1555" w:type="dxa"/>
          </w:tcPr>
          <w:p w14:paraId="04D60B2B" w14:textId="77777777" w:rsidR="003C1AC8" w:rsidRPr="009F3483" w:rsidRDefault="003C1AC8" w:rsidP="00AC72CE">
            <w:pPr>
              <w:spacing w:before="40" w:after="40" w:line="276" w:lineRule="auto"/>
              <w:rPr>
                <w:b/>
                <w:sz w:val="20"/>
                <w:szCs w:val="22"/>
                <w:lang w:eastAsia="de-DE" w:bidi="ar-SA"/>
              </w:rPr>
            </w:pPr>
            <w:bookmarkStart w:id="941" w:name="AC10"/>
            <w:r w:rsidRPr="009F3483">
              <w:rPr>
                <w:b/>
                <w:sz w:val="20"/>
                <w:szCs w:val="22"/>
                <w:lang w:eastAsia="de-DE" w:bidi="ar-SA"/>
              </w:rPr>
              <w:t>AC10</w:t>
            </w:r>
            <w:bookmarkEnd w:id="941"/>
          </w:p>
        </w:tc>
        <w:tc>
          <w:tcPr>
            <w:tcW w:w="7461" w:type="dxa"/>
          </w:tcPr>
          <w:p w14:paraId="227730C3" w14:textId="77777777" w:rsidR="003C1AC8" w:rsidRPr="00B97097" w:rsidRDefault="003C1AC8" w:rsidP="00AC72CE">
            <w:pPr>
              <w:spacing w:before="40" w:after="40" w:line="276" w:lineRule="auto"/>
              <w:rPr>
                <w:sz w:val="20"/>
                <w:szCs w:val="22"/>
                <w:lang w:eastAsia="de-DE" w:bidi="ar-SA"/>
              </w:rPr>
            </w:pPr>
            <w:r>
              <w:rPr>
                <w:sz w:val="20"/>
                <w:szCs w:val="22"/>
                <w:lang w:eastAsia="de-DE" w:bidi="ar-SA"/>
              </w:rPr>
              <w:t>The Activation Code procedure SHALL be used for the sole purpose of downloading a Profile package to the targeted eUICC. The Activation Code procedure SHALL prevent sending IMEI and EID information to a non-authenticated SM-DP+.</w:t>
            </w:r>
          </w:p>
        </w:tc>
      </w:tr>
      <w:tr w:rsidR="003C1AC8" w:rsidRPr="002A1089" w14:paraId="7AED0377" w14:textId="77777777" w:rsidTr="00AC72CE">
        <w:tc>
          <w:tcPr>
            <w:tcW w:w="1555" w:type="dxa"/>
          </w:tcPr>
          <w:p w14:paraId="13294107" w14:textId="77777777" w:rsidR="003C1AC8" w:rsidRPr="009F3483" w:rsidRDefault="003C1AC8" w:rsidP="00AC72CE">
            <w:pPr>
              <w:spacing w:before="40" w:after="40" w:line="276" w:lineRule="auto"/>
              <w:rPr>
                <w:b/>
                <w:sz w:val="20"/>
                <w:lang w:eastAsia="de-DE" w:bidi="ar-SA"/>
              </w:rPr>
            </w:pPr>
            <w:bookmarkStart w:id="942" w:name="AC11"/>
            <w:r w:rsidRPr="009F3483">
              <w:rPr>
                <w:b/>
                <w:sz w:val="20"/>
                <w:lang w:eastAsia="de-DE" w:bidi="ar-SA"/>
              </w:rPr>
              <w:t>AC11</w:t>
            </w:r>
            <w:bookmarkEnd w:id="942"/>
          </w:p>
        </w:tc>
        <w:tc>
          <w:tcPr>
            <w:tcW w:w="7461" w:type="dxa"/>
          </w:tcPr>
          <w:p w14:paraId="30B06A5B" w14:textId="77777777" w:rsidR="003C1AC8" w:rsidRPr="00802FAC" w:rsidRDefault="003C1AC8" w:rsidP="00AC72CE">
            <w:pPr>
              <w:spacing w:before="40" w:after="40" w:line="276" w:lineRule="auto"/>
              <w:rPr>
                <w:sz w:val="20"/>
                <w:lang w:eastAsia="de-DE" w:bidi="ar-SA"/>
              </w:rPr>
            </w:pPr>
            <w:r w:rsidRPr="003B5ADA">
              <w:rPr>
                <w:rFonts w:cs="Arial"/>
                <w:sz w:val="20"/>
                <w:lang w:val="en-US"/>
              </w:rPr>
              <w:t xml:space="preserve">The Activation Code SHALL </w:t>
            </w:r>
            <w:r w:rsidRPr="00802FAC">
              <w:rPr>
                <w:rFonts w:cs="Arial"/>
                <w:sz w:val="20"/>
                <w:lang w:val="en-US"/>
              </w:rPr>
              <w:t>uniquely identify</w:t>
            </w:r>
            <w:r w:rsidRPr="003B5ADA">
              <w:rPr>
                <w:rFonts w:cs="Arial"/>
                <w:sz w:val="20"/>
                <w:lang w:val="en-US"/>
              </w:rPr>
              <w:t xml:space="preserve"> the Operator/S</w:t>
            </w:r>
            <w:r>
              <w:rPr>
                <w:rFonts w:cs="Arial"/>
                <w:sz w:val="20"/>
                <w:lang w:val="en-US"/>
              </w:rPr>
              <w:t xml:space="preserve">ervice </w:t>
            </w:r>
            <w:r w:rsidRPr="003B5ADA">
              <w:rPr>
                <w:rFonts w:cs="Arial"/>
                <w:sz w:val="20"/>
                <w:lang w:val="en-US"/>
              </w:rPr>
              <w:t>P</w:t>
            </w:r>
            <w:r>
              <w:rPr>
                <w:rFonts w:cs="Arial"/>
                <w:sz w:val="20"/>
                <w:lang w:val="en-US"/>
              </w:rPr>
              <w:t>rovider</w:t>
            </w:r>
            <w:r w:rsidRPr="003B5ADA">
              <w:rPr>
                <w:rFonts w:cs="Arial"/>
                <w:sz w:val="20"/>
                <w:lang w:val="en-US"/>
              </w:rPr>
              <w:t>.</w:t>
            </w:r>
          </w:p>
        </w:tc>
      </w:tr>
      <w:tr w:rsidR="003C1AC8" w:rsidRPr="002A1089" w14:paraId="0CB5E269" w14:textId="77777777" w:rsidTr="00AC72CE">
        <w:tc>
          <w:tcPr>
            <w:tcW w:w="1555" w:type="dxa"/>
          </w:tcPr>
          <w:p w14:paraId="71AAE756" w14:textId="77777777" w:rsidR="003C1AC8" w:rsidRPr="009F3483" w:rsidRDefault="003C1AC8" w:rsidP="00AC72CE">
            <w:pPr>
              <w:spacing w:before="40" w:after="40" w:line="276" w:lineRule="auto"/>
              <w:rPr>
                <w:rFonts w:cs="Arial"/>
                <w:b/>
                <w:sz w:val="20"/>
                <w:lang w:val="en-US"/>
              </w:rPr>
            </w:pPr>
            <w:r w:rsidRPr="009F3483">
              <w:rPr>
                <w:rFonts w:cs="Arial"/>
                <w:b/>
                <w:sz w:val="20"/>
                <w:lang w:val="en-US"/>
              </w:rPr>
              <w:t>AC12</w:t>
            </w:r>
          </w:p>
        </w:tc>
        <w:tc>
          <w:tcPr>
            <w:tcW w:w="7461" w:type="dxa"/>
          </w:tcPr>
          <w:p w14:paraId="4479B8DD" w14:textId="77777777" w:rsidR="003C1AC8" w:rsidRPr="00802FAC" w:rsidRDefault="003C1AC8" w:rsidP="00AC72CE">
            <w:pPr>
              <w:spacing w:before="40" w:after="40" w:line="276" w:lineRule="auto"/>
              <w:rPr>
                <w:rFonts w:cs="Arial"/>
                <w:sz w:val="20"/>
                <w:lang w:val="en-US"/>
              </w:rPr>
            </w:pPr>
            <w:r w:rsidRPr="003B5ADA">
              <w:rPr>
                <w:rFonts w:cs="Arial"/>
                <w:sz w:val="20"/>
                <w:lang w:val="en-US"/>
              </w:rPr>
              <w:t>The Activation Code request to the SM-DP+ SHALL be extended by the LPA with the EID after the specific SM-DP+ has been authenticated.</w:t>
            </w:r>
          </w:p>
        </w:tc>
      </w:tr>
    </w:tbl>
    <w:p w14:paraId="38BB8DBE" w14:textId="77777777" w:rsidR="003C1AC8" w:rsidRDefault="003C1AC8" w:rsidP="003C1AC8">
      <w:pPr>
        <w:pStyle w:val="TableCaption"/>
      </w:pPr>
      <w:r>
        <w:t>: Activation Code Requirements</w:t>
      </w:r>
      <w:r>
        <w:tab/>
      </w:r>
    </w:p>
    <w:p w14:paraId="0E398353" w14:textId="77777777" w:rsidR="003C1AC8" w:rsidRDefault="003C1AC8" w:rsidP="003C1AC8">
      <w:pPr>
        <w:pStyle w:val="Heading3"/>
      </w:pPr>
      <w:bookmarkStart w:id="943" w:name="_Toc433300357"/>
      <w:bookmarkStart w:id="944" w:name="_Toc433322515"/>
      <w:bookmarkStart w:id="945" w:name="_Toc433322760"/>
      <w:bookmarkStart w:id="946" w:name="_Toc433300358"/>
      <w:bookmarkStart w:id="947" w:name="_Toc433322516"/>
      <w:bookmarkStart w:id="948" w:name="_Toc433322761"/>
      <w:bookmarkStart w:id="949" w:name="_Toc433300359"/>
      <w:bookmarkStart w:id="950" w:name="_Toc433322517"/>
      <w:bookmarkStart w:id="951" w:name="_Toc433322762"/>
      <w:bookmarkStart w:id="952" w:name="_Toc433300360"/>
      <w:bookmarkStart w:id="953" w:name="_Toc433322518"/>
      <w:bookmarkStart w:id="954" w:name="_Toc433322763"/>
      <w:bookmarkStart w:id="955" w:name="_Toc435044686"/>
      <w:bookmarkStart w:id="956" w:name="_Toc435054040"/>
      <w:bookmarkStart w:id="957" w:name="_Toc435044687"/>
      <w:bookmarkStart w:id="958" w:name="_Toc435054041"/>
      <w:bookmarkStart w:id="959" w:name="_Ref434576673"/>
      <w:bookmarkStart w:id="960" w:name="_Ref435048124"/>
      <w:bookmarkStart w:id="961" w:name="_Ref435051289"/>
      <w:bookmarkStart w:id="962" w:name="_Toc435054042"/>
      <w:bookmarkStart w:id="963" w:name="_Toc438636276"/>
      <w:bookmarkStart w:id="964" w:name="_Toc472934748"/>
      <w:bookmarkStart w:id="965" w:name="_Toc178140687"/>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r>
        <w:t xml:space="preserve">Profile Download with </w:t>
      </w:r>
      <w:r w:rsidRPr="00E479EA">
        <w:t>Activation Code Procedure</w:t>
      </w:r>
      <w:bookmarkEnd w:id="959"/>
      <w:bookmarkEnd w:id="960"/>
      <w:bookmarkEnd w:id="961"/>
      <w:bookmarkEnd w:id="962"/>
      <w:bookmarkEnd w:id="963"/>
      <w:bookmarkEnd w:id="964"/>
      <w:bookmarkEnd w:id="965"/>
    </w:p>
    <w:p w14:paraId="4F6FBDB3" w14:textId="77777777" w:rsidR="003C1AC8" w:rsidRDefault="003C1AC8" w:rsidP="00AC72CE">
      <w:pPr>
        <w:spacing w:line="276" w:lineRule="auto"/>
        <w:rPr>
          <w:lang w:eastAsia="en-US"/>
        </w:rPr>
      </w:pPr>
      <w:r w:rsidRPr="00A82709">
        <w:rPr>
          <w:lang w:eastAsia="en-US"/>
        </w:rPr>
        <w:t xml:space="preserve">The Activation Code procedure defines a common functionality which allows </w:t>
      </w:r>
      <w:r>
        <w:rPr>
          <w:lang w:eastAsia="en-US"/>
        </w:rPr>
        <w:t>the Subscriber or the End User on behalf of the Subscriber</w:t>
      </w:r>
      <w:r w:rsidRPr="00A82709">
        <w:rPr>
          <w:lang w:eastAsia="en-US"/>
        </w:rPr>
        <w:t xml:space="preserve"> to “activate” a Device by means of requesting the download of an </w:t>
      </w:r>
      <w:r w:rsidRPr="003B5ADA">
        <w:rPr>
          <w:lang w:eastAsia="en-US"/>
        </w:rPr>
        <w:t>Operat</w:t>
      </w:r>
      <w:r>
        <w:rPr>
          <w:lang w:eastAsia="en-US"/>
        </w:rPr>
        <w:t>ional</w:t>
      </w:r>
      <w:r w:rsidRPr="00802FAC">
        <w:rPr>
          <w:lang w:eastAsia="en-US"/>
        </w:rPr>
        <w:t xml:space="preserve"> </w:t>
      </w:r>
      <w:r w:rsidRPr="00A82709">
        <w:rPr>
          <w:lang w:eastAsia="en-US"/>
        </w:rPr>
        <w:t>Profile from the Device itself.</w:t>
      </w:r>
    </w:p>
    <w:p w14:paraId="0CCD5EDC" w14:textId="77777777" w:rsidR="003C1AC8" w:rsidRPr="00802FAC" w:rsidRDefault="003C1AC8" w:rsidP="00AC72CE">
      <w:pPr>
        <w:spacing w:before="0" w:line="276" w:lineRule="auto"/>
        <w:rPr>
          <w:lang w:eastAsia="en-US"/>
        </w:rPr>
      </w:pPr>
    </w:p>
    <w:p w14:paraId="3DBCE7CD" w14:textId="77777777" w:rsidR="003C1AC8" w:rsidRDefault="003C1AC8" w:rsidP="003C1AC8">
      <w:pPr>
        <w:spacing w:before="0"/>
        <w:ind w:hanging="142"/>
        <w:jc w:val="left"/>
        <w:rPr>
          <w:highlight w:val="yellow"/>
          <w:lang w:eastAsia="en-US"/>
        </w:rPr>
      </w:pPr>
      <w:r w:rsidRPr="00BE0C22">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BE0C22">
        <w:rPr>
          <w:noProof/>
          <w:lang w:eastAsia="en-GB" w:bidi="ar-SA"/>
        </w:rPr>
        <w:drawing>
          <wp:inline distT="0" distB="0" distL="0" distR="0" wp14:anchorId="63D7A291" wp14:editId="333CDD8E">
            <wp:extent cx="5833533" cy="6629400"/>
            <wp:effectExtent l="0" t="0" r="0" b="0"/>
            <wp:docPr id="21" name="Image 21" descr="C:\Users\CKwok\Desktop\MASTER SGP.21 UML diagrams - PHASE 1\PRO DL PRO NEW.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Users\CKwok\Desktop\MASTER SGP.21 UML diagrams - PHASE 1\PRO DL PRO NEW.png"/>
                    <pic:cNvPicPr>
                      <a:picLocks noChangeAspect="1" noChangeArrowheads="1"/>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5834978" cy="6631042"/>
                    </a:xfrm>
                    <a:prstGeom prst="rect">
                      <a:avLst/>
                    </a:prstGeom>
                    <a:noFill/>
                    <a:ln>
                      <a:noFill/>
                    </a:ln>
                  </pic:spPr>
                </pic:pic>
              </a:graphicData>
            </a:graphic>
          </wp:inline>
        </w:drawing>
      </w:r>
    </w:p>
    <w:p w14:paraId="13158110" w14:textId="77777777" w:rsidR="003C1AC8" w:rsidRPr="000E34F3" w:rsidRDefault="003C1AC8" w:rsidP="003C1AC8">
      <w:pPr>
        <w:pStyle w:val="Figurecaption"/>
        <w:spacing w:before="120"/>
        <w:ind w:left="357" w:hanging="357"/>
      </w:pPr>
      <w:r>
        <w:t>: Profile Download with Activation Code Procedure</w:t>
      </w:r>
      <w:bookmarkStart w:id="966" w:name="_Toc378862120"/>
      <w:bookmarkStart w:id="967" w:name="_Toc416963939"/>
    </w:p>
    <w:p w14:paraId="3B04F145" w14:textId="77777777" w:rsidR="003C1AC8" w:rsidRPr="007A6DF8" w:rsidRDefault="003C1AC8" w:rsidP="00AC72CE">
      <w:pPr>
        <w:spacing w:after="120" w:line="276" w:lineRule="auto"/>
        <w:rPr>
          <w:b/>
          <w:lang w:eastAsia="en-US"/>
        </w:rPr>
      </w:pPr>
      <w:r w:rsidRPr="007A6DF8">
        <w:rPr>
          <w:b/>
          <w:lang w:eastAsia="en-US"/>
        </w:rPr>
        <w:t xml:space="preserve">Start Conditions: </w:t>
      </w:r>
    </w:p>
    <w:p w14:paraId="47A8AF38" w14:textId="77777777" w:rsidR="003C1AC8" w:rsidRDefault="003C1AC8" w:rsidP="00AC72CE">
      <w:pPr>
        <w:pStyle w:val="ListParagraph"/>
        <w:numPr>
          <w:ilvl w:val="0"/>
          <w:numId w:val="53"/>
        </w:numPr>
        <w:ind w:left="1134" w:hanging="708"/>
        <w:rPr>
          <w:lang w:eastAsia="en-GB"/>
        </w:rPr>
      </w:pPr>
      <w:r>
        <w:rPr>
          <w:lang w:eastAsia="en-GB"/>
        </w:rPr>
        <w:t>A Subscription has been established by the Subscriber.</w:t>
      </w:r>
    </w:p>
    <w:p w14:paraId="2D56D84D" w14:textId="77777777" w:rsidR="003C1AC8" w:rsidRDefault="003C1AC8" w:rsidP="00AC72CE">
      <w:pPr>
        <w:pStyle w:val="ListParagraph"/>
        <w:numPr>
          <w:ilvl w:val="0"/>
          <w:numId w:val="53"/>
        </w:numPr>
        <w:ind w:left="1134" w:hanging="708"/>
        <w:rPr>
          <w:lang w:eastAsia="en-GB"/>
        </w:rPr>
      </w:pPr>
      <w:r>
        <w:rPr>
          <w:lang w:eastAsia="en-GB"/>
        </w:rPr>
        <w:t>Activation Code material and optionally a Confirmation Code has been provided to the SM-DP+ (Step 1), and an Activation Code has been provided to the End User and optionally a Confirmation Code (side channel) (Step 2).</w:t>
      </w:r>
    </w:p>
    <w:p w14:paraId="77B4DD75" w14:textId="77777777" w:rsidR="003C1AC8" w:rsidRPr="005344C4" w:rsidRDefault="003C1AC8" w:rsidP="00AC72CE">
      <w:pPr>
        <w:spacing w:after="120" w:line="276" w:lineRule="auto"/>
        <w:rPr>
          <w:b/>
          <w:lang w:eastAsia="en-US"/>
        </w:rPr>
      </w:pPr>
      <w:r w:rsidRPr="005344C4">
        <w:rPr>
          <w:b/>
          <w:lang w:eastAsia="en-US"/>
        </w:rPr>
        <w:t xml:space="preserve">Procedure: </w:t>
      </w:r>
    </w:p>
    <w:p w14:paraId="70A0C963" w14:textId="77777777" w:rsidR="003C1AC8" w:rsidRDefault="003C1AC8" w:rsidP="00AC72CE">
      <w:pPr>
        <w:pStyle w:val="ListParagraph"/>
        <w:numPr>
          <w:ilvl w:val="0"/>
          <w:numId w:val="76"/>
        </w:numPr>
        <w:ind w:left="720"/>
        <w:rPr>
          <w:lang w:eastAsia="en-GB"/>
        </w:rPr>
      </w:pPr>
      <w:r>
        <w:rPr>
          <w:lang w:eastAsia="en-GB"/>
        </w:rPr>
        <w:t>The End User inputs the Activation Code to the LPA through the LUI.</w:t>
      </w:r>
    </w:p>
    <w:p w14:paraId="635ACCC7" w14:textId="77777777" w:rsidR="003C1AC8" w:rsidRDefault="003C1AC8" w:rsidP="00AC72CE">
      <w:pPr>
        <w:pStyle w:val="ListParagraph"/>
        <w:numPr>
          <w:ilvl w:val="0"/>
          <w:numId w:val="76"/>
        </w:numPr>
        <w:ind w:left="720"/>
        <w:rPr>
          <w:lang w:eastAsia="en-GB"/>
        </w:rPr>
      </w:pPr>
      <w:r>
        <w:rPr>
          <w:lang w:eastAsia="en-GB"/>
        </w:rPr>
        <w:t xml:space="preserve">The </w:t>
      </w:r>
      <w:r w:rsidRPr="00E44C98">
        <w:rPr>
          <w:lang w:eastAsia="en-GB"/>
        </w:rPr>
        <w:t>LPA parses the Activation Code para</w:t>
      </w:r>
      <w:r>
        <w:rPr>
          <w:lang w:eastAsia="en-GB"/>
        </w:rPr>
        <w:t xml:space="preserve">meters to recognise the SM-DP+ address, the Activation Code </w:t>
      </w:r>
      <w:r w:rsidRPr="002824FC">
        <w:rPr>
          <w:lang w:eastAsia="en-GB"/>
        </w:rPr>
        <w:t xml:space="preserve">Token, the LPA </w:t>
      </w:r>
      <w:r w:rsidRPr="00DC59F5">
        <w:rPr>
          <w:lang w:eastAsia="en-GB"/>
        </w:rPr>
        <w:t>M</w:t>
      </w:r>
      <w:r w:rsidRPr="002824FC">
        <w:rPr>
          <w:lang w:eastAsia="en-GB"/>
        </w:rPr>
        <w:t xml:space="preserve">ode </w:t>
      </w:r>
      <w:r w:rsidRPr="00737D9B">
        <w:rPr>
          <w:lang w:eastAsia="en-GB"/>
        </w:rPr>
        <w:t>and</w:t>
      </w:r>
      <w:r>
        <w:rPr>
          <w:lang w:eastAsia="en-GB"/>
        </w:rPr>
        <w:t xml:space="preserve"> optionally</w:t>
      </w:r>
      <w:r w:rsidRPr="00167573">
        <w:rPr>
          <w:lang w:eastAsia="en-GB"/>
        </w:rPr>
        <w:t xml:space="preserve"> </w:t>
      </w:r>
      <w:r>
        <w:rPr>
          <w:lang w:eastAsia="en-GB"/>
        </w:rPr>
        <w:t xml:space="preserve">the SMDPid. In addition, the LPA MAY parse in the Activation Token the information that a Confirmation Code is required. </w:t>
      </w:r>
    </w:p>
    <w:p w14:paraId="2D6EEB33" w14:textId="77777777" w:rsidR="003C1AC8" w:rsidRDefault="003C1AC8" w:rsidP="00AC72CE">
      <w:pPr>
        <w:pStyle w:val="ListParagraph"/>
        <w:numPr>
          <w:ilvl w:val="0"/>
          <w:numId w:val="76"/>
        </w:numPr>
        <w:ind w:left="720"/>
        <w:rPr>
          <w:lang w:eastAsia="en-GB"/>
        </w:rPr>
      </w:pPr>
      <w:r>
        <w:rPr>
          <w:lang w:eastAsia="en-GB"/>
        </w:rPr>
        <w:t>If the Confirmation Code parameter in the Activation Code Token is set to “require Confirmation Code”, the End User is prompted to input a Confirmation Code provided to them by the issuing Operator/Service Provider.</w:t>
      </w:r>
    </w:p>
    <w:p w14:paraId="1341D580" w14:textId="77777777" w:rsidR="003C1AC8" w:rsidRDefault="003C1AC8" w:rsidP="00AC72CE">
      <w:pPr>
        <w:pStyle w:val="ListParagraph"/>
        <w:numPr>
          <w:ilvl w:val="0"/>
          <w:numId w:val="76"/>
        </w:numPr>
        <w:ind w:left="720"/>
        <w:rPr>
          <w:lang w:eastAsia="en-GB"/>
        </w:rPr>
      </w:pPr>
      <w:r>
        <w:rPr>
          <w:lang w:eastAsia="en-GB"/>
        </w:rPr>
        <w:t xml:space="preserve">The Activation Code download procedure is initiated by the LPA. The LPA requests a nonceeUICC from the eUICC. </w:t>
      </w:r>
    </w:p>
    <w:p w14:paraId="5FA85E66" w14:textId="77777777" w:rsidR="003C1AC8" w:rsidRDefault="003C1AC8" w:rsidP="00AC72CE">
      <w:pPr>
        <w:pStyle w:val="ListParagraph"/>
        <w:numPr>
          <w:ilvl w:val="0"/>
          <w:numId w:val="76"/>
        </w:numPr>
        <w:ind w:left="720"/>
        <w:rPr>
          <w:lang w:eastAsia="en-GB"/>
        </w:rPr>
      </w:pPr>
      <w:r>
        <w:rPr>
          <w:lang w:eastAsia="en-GB"/>
        </w:rPr>
        <w:t>The eUICC creates a nonceeUICC associated with the supported eUICC Specification Version Number (eSVN).</w:t>
      </w:r>
    </w:p>
    <w:p w14:paraId="593A5328" w14:textId="77777777" w:rsidR="003C1AC8" w:rsidRDefault="003C1AC8" w:rsidP="00AC72CE">
      <w:pPr>
        <w:pStyle w:val="ListParagraph"/>
        <w:numPr>
          <w:ilvl w:val="0"/>
          <w:numId w:val="76"/>
        </w:numPr>
        <w:ind w:left="720"/>
        <w:rPr>
          <w:lang w:eastAsia="en-GB"/>
        </w:rPr>
      </w:pPr>
      <w:r>
        <w:rPr>
          <w:lang w:eastAsia="en-GB"/>
        </w:rPr>
        <w:t>The eUICC transmits the nonceeUICC associated with the supported eSVN to the LPA.</w:t>
      </w:r>
    </w:p>
    <w:p w14:paraId="2D951926" w14:textId="77777777" w:rsidR="003C1AC8" w:rsidRDefault="003C1AC8" w:rsidP="00AC72CE">
      <w:pPr>
        <w:pStyle w:val="ListParagraph"/>
        <w:numPr>
          <w:ilvl w:val="0"/>
          <w:numId w:val="76"/>
        </w:numPr>
        <w:ind w:left="720"/>
        <w:rPr>
          <w:lang w:eastAsia="en-GB"/>
        </w:rPr>
      </w:pPr>
      <w:r>
        <w:rPr>
          <w:lang w:eastAsia="en-GB"/>
        </w:rPr>
        <w:t>The LPA sends the nonceeUICC associated with the supported eSVN to the SM-DP+.</w:t>
      </w:r>
    </w:p>
    <w:p w14:paraId="4BF284B2" w14:textId="1E0249E8" w:rsidR="003C1AC8" w:rsidRDefault="0016146F" w:rsidP="00AC72CE">
      <w:pPr>
        <w:spacing w:line="276" w:lineRule="auto"/>
        <w:ind w:left="360"/>
        <w:rPr>
          <w:lang w:eastAsia="en-GB"/>
        </w:rPr>
      </w:pPr>
      <w:r>
        <w:rPr>
          <w:lang w:eastAsia="en-GB"/>
        </w:rPr>
        <w:t>NOTE</w:t>
      </w:r>
      <w:r w:rsidR="003C1AC8" w:rsidRPr="00850DBF">
        <w:rPr>
          <w:lang w:eastAsia="en-GB"/>
        </w:rPr>
        <w:t xml:space="preserve">: Prior to this step a HTTPs session SHALL be established between </w:t>
      </w:r>
      <w:r w:rsidR="003C1AC8" w:rsidRPr="00B33598">
        <w:rPr>
          <w:lang w:eastAsia="en-GB"/>
        </w:rPr>
        <w:t>the LPA</w:t>
      </w:r>
      <w:r w:rsidR="003C1AC8" w:rsidRPr="00850DBF">
        <w:rPr>
          <w:lang w:eastAsia="en-GB"/>
        </w:rPr>
        <w:t xml:space="preserve"> and the SM-DP+ based on a public key of the Root </w:t>
      </w:r>
      <w:r w:rsidR="003C1AC8">
        <w:rPr>
          <w:lang w:eastAsia="en-GB"/>
        </w:rPr>
        <w:t>C</w:t>
      </w:r>
      <w:r w:rsidR="003C1AC8" w:rsidRPr="00850DBF">
        <w:rPr>
          <w:lang w:eastAsia="en-GB"/>
        </w:rPr>
        <w:t xml:space="preserve">ertificate stored in the Device </w:t>
      </w:r>
      <w:r w:rsidR="003C1AC8">
        <w:rPr>
          <w:lang w:eastAsia="en-GB"/>
        </w:rPr>
        <w:t xml:space="preserve">which includes authentication using the TLS Certificate and checking for the presence of the SMDPid in the TLS Certificate </w:t>
      </w:r>
      <w:r w:rsidR="003C1AC8" w:rsidRPr="00850DBF">
        <w:rPr>
          <w:lang w:eastAsia="en-GB"/>
        </w:rPr>
        <w:t>used for the TLS session.</w:t>
      </w:r>
    </w:p>
    <w:p w14:paraId="31D97BDA" w14:textId="77777777" w:rsidR="003C1AC8" w:rsidRPr="003C23DC" w:rsidRDefault="003C1AC8" w:rsidP="00AC72CE">
      <w:pPr>
        <w:spacing w:line="276" w:lineRule="auto"/>
        <w:ind w:left="360"/>
        <w:rPr>
          <w:lang w:eastAsia="en-GB"/>
        </w:rPr>
      </w:pPr>
    </w:p>
    <w:p w14:paraId="7F713634" w14:textId="77777777" w:rsidR="003C1AC8" w:rsidRDefault="003C1AC8" w:rsidP="00AC72CE">
      <w:pPr>
        <w:pStyle w:val="ListParagraph"/>
        <w:numPr>
          <w:ilvl w:val="0"/>
          <w:numId w:val="76"/>
        </w:numPr>
        <w:ind w:left="720"/>
        <w:rPr>
          <w:lang w:eastAsia="en-GB"/>
        </w:rPr>
      </w:pPr>
      <w:r>
        <w:rPr>
          <w:lang w:eastAsia="en-GB"/>
        </w:rPr>
        <w:t>Upon receiving the nonceeUICC and the associated eSVN, the SM-DP+ creates nonceSMDP and signs both the nonceSMDP and the nonceeUICC.</w:t>
      </w:r>
    </w:p>
    <w:p w14:paraId="35396B31" w14:textId="77777777" w:rsidR="003C1AC8" w:rsidRDefault="003C1AC8" w:rsidP="00AC72CE">
      <w:pPr>
        <w:pStyle w:val="ListParagraph"/>
        <w:numPr>
          <w:ilvl w:val="0"/>
          <w:numId w:val="76"/>
        </w:numPr>
        <w:ind w:left="720"/>
        <w:rPr>
          <w:lang w:eastAsia="en-GB"/>
        </w:rPr>
      </w:pPr>
      <w:r>
        <w:rPr>
          <w:lang w:eastAsia="en-GB"/>
        </w:rPr>
        <w:t>The SM-DP+ sends the signed nonceeUICC and nonceSMDP to the LPA.</w:t>
      </w:r>
    </w:p>
    <w:p w14:paraId="76D20BD7" w14:textId="77777777" w:rsidR="003C1AC8" w:rsidRDefault="003C1AC8" w:rsidP="00AC72CE">
      <w:pPr>
        <w:pStyle w:val="ListParagraph"/>
        <w:numPr>
          <w:ilvl w:val="0"/>
          <w:numId w:val="76"/>
        </w:numPr>
        <w:ind w:left="720"/>
        <w:rPr>
          <w:lang w:eastAsia="en-GB"/>
        </w:rPr>
      </w:pPr>
      <w:r>
        <w:rPr>
          <w:lang w:eastAsia="en-GB"/>
        </w:rPr>
        <w:t xml:space="preserve">The LPA collects the Activation Code parameters as well as the Device information needed for the eligibility procedure and optionally the Confirmation Code and transmits them with the signed nonceeUICC and nonceSMDP to the eUICC. </w:t>
      </w:r>
    </w:p>
    <w:p w14:paraId="731D3D86" w14:textId="77777777" w:rsidR="003C1AC8" w:rsidRDefault="003C1AC8" w:rsidP="00AC72CE">
      <w:pPr>
        <w:pStyle w:val="ListParagraph"/>
        <w:numPr>
          <w:ilvl w:val="0"/>
          <w:numId w:val="76"/>
        </w:numPr>
        <w:ind w:left="720"/>
        <w:rPr>
          <w:lang w:eastAsia="en-GB"/>
        </w:rPr>
      </w:pPr>
      <w:r>
        <w:rPr>
          <w:lang w:eastAsia="en-GB"/>
        </w:rPr>
        <w:t>The eUICC checks the signature attached to the nonceeUICC. If the SMDPid is configured in the AC, the eUICC checks that the SMDPid provided by the LPA and the SMDPid in the SM-DP+ Certificate correspond. The SM-DP+ is at this stage authenticated by the eUICC. The eUICC generates key material that will be used for the session key establishment. The eUICC signs a set of information with the eUICC private key which includes:</w:t>
      </w:r>
    </w:p>
    <w:p w14:paraId="43CE38C9" w14:textId="77777777" w:rsidR="003C1AC8" w:rsidRDefault="003C1AC8" w:rsidP="00AC72CE">
      <w:pPr>
        <w:pStyle w:val="ListParagraph"/>
        <w:numPr>
          <w:ilvl w:val="1"/>
          <w:numId w:val="64"/>
        </w:numPr>
        <w:tabs>
          <w:tab w:val="clear" w:pos="340"/>
        </w:tabs>
        <w:ind w:left="1080" w:hanging="306"/>
        <w:rPr>
          <w:lang w:eastAsia="en-GB"/>
        </w:rPr>
      </w:pPr>
      <w:r>
        <w:rPr>
          <w:lang w:eastAsia="en-GB"/>
        </w:rPr>
        <w:t>The nonceSMDP</w:t>
      </w:r>
    </w:p>
    <w:p w14:paraId="596561A4" w14:textId="77777777" w:rsidR="003C1AC8" w:rsidRDefault="003C1AC8" w:rsidP="00AC72CE">
      <w:pPr>
        <w:pStyle w:val="ListParagraph"/>
        <w:numPr>
          <w:ilvl w:val="1"/>
          <w:numId w:val="64"/>
        </w:numPr>
        <w:tabs>
          <w:tab w:val="clear" w:pos="340"/>
        </w:tabs>
        <w:ind w:left="1080" w:hanging="306"/>
        <w:rPr>
          <w:lang w:eastAsia="en-GB"/>
        </w:rPr>
      </w:pPr>
      <w:r>
        <w:rPr>
          <w:lang w:eastAsia="en-GB"/>
        </w:rPr>
        <w:t xml:space="preserve">Key material created by the eUICC to calculate session keys for the preparation of the Bound Profile Package </w:t>
      </w:r>
    </w:p>
    <w:p w14:paraId="215FBCA0" w14:textId="77777777" w:rsidR="003C1AC8" w:rsidRDefault="003C1AC8" w:rsidP="00AC72CE">
      <w:pPr>
        <w:pStyle w:val="ListParagraph"/>
        <w:numPr>
          <w:ilvl w:val="1"/>
          <w:numId w:val="64"/>
        </w:numPr>
        <w:tabs>
          <w:tab w:val="clear" w:pos="340"/>
        </w:tabs>
        <w:ind w:left="1080" w:hanging="306"/>
        <w:rPr>
          <w:lang w:eastAsia="en-GB"/>
        </w:rPr>
      </w:pPr>
      <w:r>
        <w:rPr>
          <w:lang w:eastAsia="en-GB"/>
        </w:rPr>
        <w:t>Activation Code parameters</w:t>
      </w:r>
    </w:p>
    <w:p w14:paraId="70D41D1D" w14:textId="77777777" w:rsidR="003C1AC8" w:rsidRDefault="003C1AC8" w:rsidP="00AC72CE">
      <w:pPr>
        <w:pStyle w:val="ListParagraph"/>
        <w:numPr>
          <w:ilvl w:val="1"/>
          <w:numId w:val="64"/>
        </w:numPr>
        <w:tabs>
          <w:tab w:val="clear" w:pos="340"/>
        </w:tabs>
        <w:ind w:left="1080" w:hanging="306"/>
        <w:rPr>
          <w:lang w:eastAsia="en-GB"/>
        </w:rPr>
      </w:pPr>
      <w:r>
        <w:rPr>
          <w:lang w:eastAsia="en-GB"/>
        </w:rPr>
        <w:t>The Device and eUICC information</w:t>
      </w:r>
    </w:p>
    <w:p w14:paraId="146DDD52" w14:textId="77777777" w:rsidR="003C1AC8" w:rsidRDefault="003C1AC8" w:rsidP="00AC72CE">
      <w:pPr>
        <w:pStyle w:val="ListParagraph"/>
        <w:numPr>
          <w:ilvl w:val="1"/>
          <w:numId w:val="64"/>
        </w:numPr>
        <w:tabs>
          <w:tab w:val="clear" w:pos="340"/>
        </w:tabs>
        <w:ind w:left="1080" w:hanging="306"/>
        <w:rPr>
          <w:lang w:eastAsia="en-GB"/>
        </w:rPr>
      </w:pPr>
      <w:r>
        <w:rPr>
          <w:lang w:eastAsia="en-GB"/>
        </w:rPr>
        <w:t>Optionally the Confirmation Code</w:t>
      </w:r>
    </w:p>
    <w:p w14:paraId="55D048F6" w14:textId="77777777" w:rsidR="003C1AC8" w:rsidRDefault="003C1AC8" w:rsidP="00AC72CE">
      <w:pPr>
        <w:pStyle w:val="ListParagraph"/>
        <w:numPr>
          <w:ilvl w:val="0"/>
          <w:numId w:val="76"/>
        </w:numPr>
        <w:ind w:left="720"/>
        <w:rPr>
          <w:lang w:eastAsia="en-GB"/>
        </w:rPr>
      </w:pPr>
      <w:r>
        <w:rPr>
          <w:lang w:eastAsia="en-GB"/>
        </w:rPr>
        <w:t>The eUICC sends the signed set of information to the LPA in addition to:</w:t>
      </w:r>
    </w:p>
    <w:p w14:paraId="328BEBB8" w14:textId="77777777" w:rsidR="003C1AC8" w:rsidRDefault="003C1AC8" w:rsidP="00AC72CE">
      <w:pPr>
        <w:pStyle w:val="ListParagraph"/>
        <w:numPr>
          <w:ilvl w:val="0"/>
          <w:numId w:val="77"/>
        </w:numPr>
        <w:ind w:left="1080"/>
        <w:rPr>
          <w:lang w:eastAsia="en-GB"/>
        </w:rPr>
      </w:pPr>
      <w:r>
        <w:rPr>
          <w:lang w:eastAsia="en-GB"/>
        </w:rPr>
        <w:t xml:space="preserve">The nonceSMDP </w:t>
      </w:r>
    </w:p>
    <w:p w14:paraId="3CDED054" w14:textId="77777777" w:rsidR="003C1AC8" w:rsidRDefault="003C1AC8" w:rsidP="00AC72CE">
      <w:pPr>
        <w:pStyle w:val="ListParagraph"/>
        <w:numPr>
          <w:ilvl w:val="0"/>
          <w:numId w:val="77"/>
        </w:numPr>
        <w:ind w:left="1080"/>
        <w:rPr>
          <w:lang w:eastAsia="en-GB"/>
        </w:rPr>
      </w:pPr>
      <w:r>
        <w:rPr>
          <w:lang w:eastAsia="en-GB"/>
        </w:rPr>
        <w:t xml:space="preserve">Key material created by the eUICC to calculate session keys for the preparation of the Bound Profile Package </w:t>
      </w:r>
    </w:p>
    <w:p w14:paraId="4AEB023A" w14:textId="77777777" w:rsidR="003C1AC8" w:rsidRDefault="003C1AC8" w:rsidP="00AC72CE">
      <w:pPr>
        <w:pStyle w:val="ListParagraph"/>
        <w:numPr>
          <w:ilvl w:val="0"/>
          <w:numId w:val="77"/>
        </w:numPr>
        <w:ind w:left="1080"/>
        <w:rPr>
          <w:lang w:eastAsia="en-GB"/>
        </w:rPr>
      </w:pPr>
      <w:r>
        <w:rPr>
          <w:lang w:eastAsia="en-GB"/>
        </w:rPr>
        <w:t>Activation Code parameters</w:t>
      </w:r>
    </w:p>
    <w:p w14:paraId="34C15180" w14:textId="77777777" w:rsidR="003C1AC8" w:rsidRDefault="003C1AC8" w:rsidP="00AC72CE">
      <w:pPr>
        <w:pStyle w:val="ListParagraph"/>
        <w:numPr>
          <w:ilvl w:val="0"/>
          <w:numId w:val="77"/>
        </w:numPr>
        <w:ind w:left="1080"/>
        <w:rPr>
          <w:lang w:eastAsia="en-GB"/>
        </w:rPr>
      </w:pPr>
      <w:r>
        <w:rPr>
          <w:lang w:eastAsia="en-GB"/>
        </w:rPr>
        <w:t>The Device and eUICC information</w:t>
      </w:r>
    </w:p>
    <w:p w14:paraId="77605A96" w14:textId="77777777" w:rsidR="003C1AC8" w:rsidRDefault="003C1AC8" w:rsidP="00AC72CE">
      <w:pPr>
        <w:pStyle w:val="ListParagraph"/>
        <w:numPr>
          <w:ilvl w:val="0"/>
          <w:numId w:val="77"/>
        </w:numPr>
        <w:ind w:left="1080"/>
        <w:rPr>
          <w:lang w:eastAsia="en-GB"/>
        </w:rPr>
      </w:pPr>
      <w:r w:rsidRPr="00CE6DB4">
        <w:rPr>
          <w:lang w:eastAsia="en-GB"/>
        </w:rPr>
        <w:t xml:space="preserve">The eUICC </w:t>
      </w:r>
      <w:r>
        <w:rPr>
          <w:lang w:eastAsia="en-GB"/>
        </w:rPr>
        <w:t>C</w:t>
      </w:r>
      <w:r w:rsidRPr="00CE6DB4">
        <w:rPr>
          <w:lang w:eastAsia="en-GB"/>
        </w:rPr>
        <w:t>ertificate which includes the EID</w:t>
      </w:r>
    </w:p>
    <w:p w14:paraId="46802A72" w14:textId="77777777" w:rsidR="003C1AC8" w:rsidRDefault="003C1AC8" w:rsidP="00AC72CE">
      <w:pPr>
        <w:pStyle w:val="ListParagraph"/>
        <w:numPr>
          <w:ilvl w:val="0"/>
          <w:numId w:val="77"/>
        </w:numPr>
        <w:ind w:left="1080"/>
        <w:rPr>
          <w:lang w:eastAsia="en-GB"/>
        </w:rPr>
      </w:pPr>
      <w:r>
        <w:rPr>
          <w:lang w:eastAsia="en-GB"/>
        </w:rPr>
        <w:t>The EUM Certificate</w:t>
      </w:r>
    </w:p>
    <w:p w14:paraId="3DE93E4B" w14:textId="77777777" w:rsidR="003C1AC8" w:rsidRPr="00D632BE" w:rsidRDefault="003C1AC8" w:rsidP="00AC72CE">
      <w:pPr>
        <w:pStyle w:val="ListParagraph"/>
        <w:numPr>
          <w:ilvl w:val="0"/>
          <w:numId w:val="77"/>
        </w:numPr>
        <w:ind w:left="1080"/>
        <w:rPr>
          <w:lang w:eastAsia="en-GB"/>
        </w:rPr>
      </w:pPr>
      <w:r>
        <w:rPr>
          <w:lang w:eastAsia="en-GB"/>
        </w:rPr>
        <w:t>Optionally the Confirmation Code</w:t>
      </w:r>
    </w:p>
    <w:p w14:paraId="380785C9" w14:textId="77777777" w:rsidR="003C1AC8" w:rsidRDefault="003C1AC8" w:rsidP="00AC72CE">
      <w:pPr>
        <w:pStyle w:val="ListParagraph"/>
        <w:numPr>
          <w:ilvl w:val="0"/>
          <w:numId w:val="76"/>
        </w:numPr>
        <w:ind w:left="720"/>
        <w:rPr>
          <w:lang w:eastAsia="en-GB"/>
        </w:rPr>
      </w:pPr>
      <w:r>
        <w:rPr>
          <w:lang w:eastAsia="en-GB"/>
        </w:rPr>
        <w:t xml:space="preserve">The LPA sends the whole set of information received from the eUICC to the SM-DP+. </w:t>
      </w:r>
    </w:p>
    <w:p w14:paraId="13A42EE3" w14:textId="77777777" w:rsidR="003C1AC8" w:rsidRDefault="003C1AC8" w:rsidP="00AC72CE">
      <w:pPr>
        <w:pStyle w:val="ListParagraph"/>
        <w:numPr>
          <w:ilvl w:val="0"/>
          <w:numId w:val="76"/>
        </w:numPr>
        <w:ind w:left="720"/>
        <w:rPr>
          <w:lang w:eastAsia="en-GB"/>
        </w:rPr>
      </w:pPr>
      <w:r>
        <w:rPr>
          <w:lang w:eastAsia="en-GB"/>
        </w:rPr>
        <w:t>The SM-DP+ checks the EUM Certificate with the CI Public Key. The SM-DP+ checks the signature of the nonceSMDP; the eUICC is at this stage authenticated by the SM-DP+.</w:t>
      </w:r>
    </w:p>
    <w:p w14:paraId="1CA77D27" w14:textId="77777777" w:rsidR="003C1AC8" w:rsidRDefault="003C1AC8" w:rsidP="00AC72CE">
      <w:pPr>
        <w:pStyle w:val="ListParagraph"/>
        <w:numPr>
          <w:ilvl w:val="0"/>
          <w:numId w:val="76"/>
        </w:numPr>
        <w:ind w:left="720"/>
        <w:rPr>
          <w:lang w:eastAsia="en-GB"/>
        </w:rPr>
      </w:pPr>
      <w:r>
        <w:rPr>
          <w:lang w:eastAsia="en-GB"/>
        </w:rPr>
        <w:t>The SM-DP+ proceeds with the eligibility check based on the transmitted information (EID, Device information, eUICC information, eSVN).</w:t>
      </w:r>
    </w:p>
    <w:p w14:paraId="60790DF8" w14:textId="77777777" w:rsidR="003C1AC8" w:rsidRPr="00CE6DB4" w:rsidRDefault="003C1AC8" w:rsidP="00AC72CE">
      <w:pPr>
        <w:pStyle w:val="ListParagraph"/>
        <w:numPr>
          <w:ilvl w:val="0"/>
          <w:numId w:val="76"/>
        </w:numPr>
        <w:ind w:left="720"/>
        <w:rPr>
          <w:lang w:eastAsia="en-GB"/>
        </w:rPr>
      </w:pPr>
      <w:r>
        <w:rPr>
          <w:lang w:eastAsia="en-GB"/>
        </w:rPr>
        <w:t>The SM-DP+ checks the Activation Code parameters and optionally the Confirmation Code to retrieve the referenced Profile Package.</w:t>
      </w:r>
    </w:p>
    <w:p w14:paraId="1F19C3E7" w14:textId="77777777" w:rsidR="003C1AC8" w:rsidRDefault="003C1AC8" w:rsidP="00AC72CE">
      <w:pPr>
        <w:pStyle w:val="ListParagraph"/>
        <w:numPr>
          <w:ilvl w:val="0"/>
          <w:numId w:val="76"/>
        </w:numPr>
        <w:ind w:left="720"/>
        <w:rPr>
          <w:lang w:val="en-CA" w:eastAsia="en-GB"/>
        </w:rPr>
      </w:pPr>
      <w:r>
        <w:rPr>
          <w:lang w:val="en-CA" w:eastAsia="en-GB"/>
        </w:rPr>
        <w:t xml:space="preserve">The Profile Package is downloaded to the eUICC: </w:t>
      </w:r>
    </w:p>
    <w:p w14:paraId="3A7D4278" w14:textId="77777777" w:rsidR="003C1AC8" w:rsidRDefault="003C1AC8" w:rsidP="00AC72CE">
      <w:pPr>
        <w:pStyle w:val="ListParagraph"/>
        <w:numPr>
          <w:ilvl w:val="0"/>
          <w:numId w:val="78"/>
        </w:numPr>
        <w:ind w:left="1080"/>
        <w:rPr>
          <w:lang w:val="en-CA" w:eastAsia="en-GB"/>
        </w:rPr>
      </w:pPr>
      <w:r>
        <w:rPr>
          <w:lang w:val="en-CA" w:eastAsia="en-GB"/>
        </w:rPr>
        <w:t xml:space="preserve">The </w:t>
      </w:r>
      <w:r w:rsidRPr="003F0CE7">
        <w:rPr>
          <w:lang w:val="en-CA" w:eastAsia="en-GB"/>
        </w:rPr>
        <w:t xml:space="preserve">SM-DP+ establishes session keys with </w:t>
      </w:r>
      <w:r>
        <w:rPr>
          <w:lang w:val="en-CA" w:eastAsia="en-GB"/>
        </w:rPr>
        <w:t xml:space="preserve">the </w:t>
      </w:r>
      <w:r w:rsidRPr="003F0CE7">
        <w:rPr>
          <w:lang w:val="en-CA" w:eastAsia="en-GB"/>
        </w:rPr>
        <w:t>eUICC</w:t>
      </w:r>
      <w:r>
        <w:rPr>
          <w:lang w:val="en-CA" w:eastAsia="en-GB"/>
        </w:rPr>
        <w:t>.</w:t>
      </w:r>
    </w:p>
    <w:p w14:paraId="726BCF5B" w14:textId="77777777" w:rsidR="003C1AC8" w:rsidRDefault="003C1AC8" w:rsidP="00AC72CE">
      <w:pPr>
        <w:pStyle w:val="ListParagraph"/>
        <w:numPr>
          <w:ilvl w:val="0"/>
          <w:numId w:val="78"/>
        </w:numPr>
        <w:ind w:left="1080"/>
        <w:rPr>
          <w:lang w:val="en-CA" w:eastAsia="en-GB"/>
        </w:rPr>
      </w:pPr>
      <w:r>
        <w:rPr>
          <w:lang w:val="en-CA" w:eastAsia="en-GB"/>
        </w:rPr>
        <w:t>A Bound Profile Package is prepared on the basis of the eUICC session key material and is downloaded and installed on the eUICC.</w:t>
      </w:r>
    </w:p>
    <w:p w14:paraId="2CFEC720" w14:textId="77777777" w:rsidR="003C1AC8" w:rsidRDefault="003C1AC8" w:rsidP="00AC72CE">
      <w:pPr>
        <w:pStyle w:val="ListParagraph"/>
        <w:numPr>
          <w:ilvl w:val="0"/>
          <w:numId w:val="78"/>
        </w:numPr>
        <w:ind w:left="1080"/>
        <w:rPr>
          <w:lang w:val="en-CA" w:eastAsia="en-GB"/>
        </w:rPr>
      </w:pPr>
      <w:r>
        <w:rPr>
          <w:lang w:val="en-CA" w:eastAsia="en-GB"/>
        </w:rPr>
        <w:t>Successful installation of the P</w:t>
      </w:r>
      <w:r w:rsidRPr="003F0CE7">
        <w:rPr>
          <w:lang w:val="en-CA" w:eastAsia="en-GB"/>
        </w:rPr>
        <w:t>rofile on th</w:t>
      </w:r>
      <w:r>
        <w:rPr>
          <w:lang w:val="en-CA" w:eastAsia="en-GB"/>
        </w:rPr>
        <w:t>e eUICC is acknowledged and the O</w:t>
      </w:r>
      <w:r w:rsidRPr="003F0CE7">
        <w:rPr>
          <w:lang w:val="en-CA" w:eastAsia="en-GB"/>
        </w:rPr>
        <w:t>perator is notified by the SM-DP+</w:t>
      </w:r>
      <w:r>
        <w:rPr>
          <w:lang w:val="en-CA" w:eastAsia="en-GB"/>
        </w:rPr>
        <w:t>.</w:t>
      </w:r>
    </w:p>
    <w:p w14:paraId="4529F436" w14:textId="77777777" w:rsidR="003C1AC8" w:rsidRPr="00295717" w:rsidRDefault="003C1AC8" w:rsidP="00AC72CE">
      <w:pPr>
        <w:pStyle w:val="ListParagraph"/>
        <w:numPr>
          <w:ilvl w:val="0"/>
          <w:numId w:val="78"/>
        </w:numPr>
        <w:ind w:left="1080"/>
        <w:rPr>
          <w:lang w:val="en-CA" w:eastAsia="en-GB"/>
        </w:rPr>
      </w:pPr>
      <w:r w:rsidRPr="003C70BC">
        <w:rPr>
          <w:lang w:val="en-CA" w:eastAsia="en-GB"/>
        </w:rPr>
        <w:t>Successful installation of the Profile on the eUICC is acknowledged by the eUICC to the LPA which notif</w:t>
      </w:r>
      <w:r>
        <w:rPr>
          <w:lang w:val="en-CA" w:eastAsia="en-GB"/>
        </w:rPr>
        <w:t>ies</w:t>
      </w:r>
      <w:r w:rsidRPr="003C70BC">
        <w:rPr>
          <w:lang w:val="en-CA" w:eastAsia="en-GB"/>
        </w:rPr>
        <w:t xml:space="preserve"> the End User</w:t>
      </w:r>
      <w:r>
        <w:rPr>
          <w:lang w:val="en-CA" w:eastAsia="en-GB"/>
        </w:rPr>
        <w:t xml:space="preserve"> of the status.</w:t>
      </w:r>
      <w:r w:rsidRPr="003C70BC">
        <w:rPr>
          <w:lang w:val="en-CA" w:eastAsia="en-GB"/>
        </w:rPr>
        <w:t xml:space="preserve"> </w:t>
      </w:r>
    </w:p>
    <w:p w14:paraId="758A906F" w14:textId="77777777" w:rsidR="003C1AC8" w:rsidRPr="005344C4" w:rsidRDefault="003C1AC8" w:rsidP="00AC72CE">
      <w:pPr>
        <w:spacing w:after="120" w:line="276" w:lineRule="auto"/>
        <w:rPr>
          <w:b/>
          <w:lang w:eastAsia="en-US"/>
        </w:rPr>
      </w:pPr>
      <w:r w:rsidRPr="005344C4">
        <w:rPr>
          <w:b/>
          <w:lang w:eastAsia="en-US"/>
        </w:rPr>
        <w:t>End Conditions:</w:t>
      </w:r>
    </w:p>
    <w:p w14:paraId="5FD3E3D7" w14:textId="77777777" w:rsidR="003C1AC8" w:rsidRDefault="003C1AC8" w:rsidP="00AC72CE">
      <w:pPr>
        <w:pStyle w:val="ListParagraph"/>
        <w:numPr>
          <w:ilvl w:val="0"/>
          <w:numId w:val="54"/>
        </w:numPr>
        <w:ind w:left="1134" w:hanging="567"/>
        <w:rPr>
          <w:lang w:eastAsia="en-GB"/>
        </w:rPr>
      </w:pPr>
      <w:r>
        <w:rPr>
          <w:lang w:eastAsia="en-GB"/>
        </w:rPr>
        <w:t>A Bound Profile Package has been downloaded and installed on the eUICC in a Disabled state.</w:t>
      </w:r>
    </w:p>
    <w:p w14:paraId="5ED89023" w14:textId="77777777" w:rsidR="003C1AC8" w:rsidRDefault="003C1AC8" w:rsidP="00AC72CE">
      <w:pPr>
        <w:pStyle w:val="ListParagraph"/>
        <w:numPr>
          <w:ilvl w:val="0"/>
          <w:numId w:val="54"/>
        </w:numPr>
        <w:ind w:left="1134" w:hanging="567"/>
      </w:pPr>
      <w:r>
        <w:rPr>
          <w:lang w:eastAsia="en-GB"/>
        </w:rPr>
        <w:t>The LPA MAY offer the Profile for enablement by the End User.</w:t>
      </w:r>
      <w:bookmarkStart w:id="968" w:name="_Toc435054043"/>
    </w:p>
    <w:p w14:paraId="351E712C" w14:textId="77777777" w:rsidR="003C1AC8" w:rsidRDefault="003C1AC8" w:rsidP="003C1AC8">
      <w:pPr>
        <w:pStyle w:val="Heading2"/>
      </w:pPr>
      <w:bookmarkStart w:id="969" w:name="_Toc472934749"/>
      <w:bookmarkStart w:id="970" w:name="_Toc178140688"/>
      <w:r>
        <w:t>Local Profile Management</w:t>
      </w:r>
      <w:bookmarkEnd w:id="969"/>
      <w:bookmarkEnd w:id="970"/>
    </w:p>
    <w:p w14:paraId="6BE87262" w14:textId="77777777" w:rsidR="003C1AC8" w:rsidRDefault="003C1AC8" w:rsidP="003C1AC8">
      <w:pPr>
        <w:pStyle w:val="Heading3"/>
      </w:pPr>
      <w:bookmarkStart w:id="971" w:name="_Toc438636277"/>
      <w:bookmarkStart w:id="972" w:name="_Toc472934750"/>
      <w:bookmarkStart w:id="973" w:name="_Toc178140689"/>
      <w:r>
        <w:t>Local Profile Management Procedures</w:t>
      </w:r>
      <w:bookmarkEnd w:id="968"/>
      <w:bookmarkEnd w:id="971"/>
      <w:bookmarkEnd w:id="972"/>
      <w:bookmarkEnd w:id="973"/>
    </w:p>
    <w:p w14:paraId="05D699E7" w14:textId="77777777" w:rsidR="003C1AC8" w:rsidRPr="00B97097" w:rsidRDefault="003C1AC8" w:rsidP="003C1AC8">
      <w:pPr>
        <w:pStyle w:val="Heading4"/>
      </w:pPr>
      <w:bookmarkStart w:id="974" w:name="_Toc434853811"/>
      <w:bookmarkStart w:id="975" w:name="_Toc435044689"/>
      <w:bookmarkStart w:id="976" w:name="_Toc434853815"/>
      <w:bookmarkStart w:id="977" w:name="_Toc435044693"/>
      <w:bookmarkStart w:id="978" w:name="_Toc435054044"/>
      <w:bookmarkStart w:id="979" w:name="_Toc435054045"/>
      <w:bookmarkStart w:id="980" w:name="_Toc435054046"/>
      <w:bookmarkStart w:id="981" w:name="_Toc438636278"/>
      <w:bookmarkStart w:id="982" w:name="_Toc472934751"/>
      <w:bookmarkStart w:id="983" w:name="_Toc178140690"/>
      <w:bookmarkEnd w:id="966"/>
      <w:bookmarkEnd w:id="967"/>
      <w:bookmarkEnd w:id="974"/>
      <w:bookmarkEnd w:id="975"/>
      <w:bookmarkEnd w:id="976"/>
      <w:bookmarkEnd w:id="977"/>
      <w:bookmarkEnd w:id="978"/>
      <w:bookmarkEnd w:id="979"/>
      <w:r w:rsidRPr="00B97097">
        <w:t>Enable Profile</w:t>
      </w:r>
      <w:bookmarkEnd w:id="980"/>
      <w:bookmarkEnd w:id="981"/>
      <w:bookmarkEnd w:id="982"/>
      <w:bookmarkEnd w:id="983"/>
    </w:p>
    <w:p w14:paraId="14DAECFE" w14:textId="77777777" w:rsidR="003C1AC8" w:rsidRDefault="003C1AC8" w:rsidP="003C1AC8">
      <w:pPr>
        <w:spacing w:line="276" w:lineRule="auto"/>
        <w:jc w:val="left"/>
        <w:rPr>
          <w:lang w:eastAsia="en-US"/>
        </w:rPr>
      </w:pPr>
      <w:r>
        <w:rPr>
          <w:lang w:eastAsia="en-US"/>
        </w:rPr>
        <w:t>This procedure performs the enabling of a target Profile. The request is given by the End User to the LPA.</w:t>
      </w:r>
    </w:p>
    <w:p w14:paraId="2DC276FC" w14:textId="77777777" w:rsidR="003C1AC8" w:rsidRDefault="003C1AC8" w:rsidP="003C1AC8">
      <w:pPr>
        <w:jc w:val="center"/>
        <w:rPr>
          <w:highlight w:val="yellow"/>
          <w:lang w:eastAsia="en-US"/>
        </w:rPr>
      </w:pPr>
      <w:r w:rsidRPr="00C45910">
        <w:rPr>
          <w:noProof/>
          <w:lang w:eastAsia="en-GB" w:bidi="ar-SA"/>
        </w:rPr>
        <w:drawing>
          <wp:inline distT="0" distB="0" distL="0" distR="0" wp14:anchorId="1316DE63" wp14:editId="6F5E2FE3">
            <wp:extent cx="5421086" cy="3652556"/>
            <wp:effectExtent l="0" t="0" r="8255" b="5080"/>
            <wp:docPr id="28" name="Image 28" descr="C:\Users\CKwok\MASTER SGP.21 UML diagrams\Enable profile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CKwok\MASTER SGP.21 UML diagrams\Enable profile procedure.png"/>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5437871" cy="3663865"/>
                    </a:xfrm>
                    <a:prstGeom prst="rect">
                      <a:avLst/>
                    </a:prstGeom>
                    <a:noFill/>
                    <a:ln>
                      <a:noFill/>
                    </a:ln>
                  </pic:spPr>
                </pic:pic>
              </a:graphicData>
            </a:graphic>
          </wp:inline>
        </w:drawing>
      </w:r>
    </w:p>
    <w:p w14:paraId="185B698E" w14:textId="77777777" w:rsidR="003C1AC8" w:rsidRPr="00096593" w:rsidRDefault="003C1AC8" w:rsidP="003C1AC8">
      <w:pPr>
        <w:pStyle w:val="Figurecaption"/>
      </w:pPr>
      <w:r>
        <w:t>: Enable Profile Procedure</w:t>
      </w:r>
    </w:p>
    <w:p w14:paraId="05ED356C" w14:textId="77777777" w:rsidR="003C1AC8" w:rsidRDefault="003C1AC8" w:rsidP="00AC72CE">
      <w:pPr>
        <w:spacing w:after="120" w:line="276" w:lineRule="auto"/>
        <w:rPr>
          <w:lang w:eastAsia="en-US"/>
        </w:rPr>
      </w:pPr>
      <w:r w:rsidRPr="00992AFC">
        <w:rPr>
          <w:b/>
          <w:lang w:eastAsia="en-US"/>
        </w:rPr>
        <w:t>Start conditions:</w:t>
      </w:r>
    </w:p>
    <w:p w14:paraId="782712A0" w14:textId="77777777" w:rsidR="003C1AC8" w:rsidRDefault="003C1AC8" w:rsidP="00AC72CE">
      <w:pPr>
        <w:pStyle w:val="ListParagraph"/>
        <w:numPr>
          <w:ilvl w:val="0"/>
          <w:numId w:val="27"/>
        </w:numPr>
        <w:ind w:left="993" w:hanging="567"/>
        <w:rPr>
          <w:lang w:eastAsia="en-US"/>
        </w:rPr>
      </w:pPr>
      <w:r>
        <w:rPr>
          <w:lang w:eastAsia="en-US"/>
        </w:rPr>
        <w:t xml:space="preserve">The target Profile is disabled on the eUICC. </w:t>
      </w:r>
    </w:p>
    <w:p w14:paraId="0E026C47" w14:textId="77777777" w:rsidR="003C1AC8" w:rsidRDefault="003C1AC8" w:rsidP="00AC72CE">
      <w:pPr>
        <w:pStyle w:val="ListParagraph"/>
        <w:numPr>
          <w:ilvl w:val="0"/>
          <w:numId w:val="27"/>
        </w:numPr>
        <w:ind w:left="993" w:hanging="567"/>
        <w:rPr>
          <w:lang w:eastAsia="en-US"/>
        </w:rPr>
      </w:pPr>
      <w:r>
        <w:rPr>
          <w:lang w:eastAsia="en-US"/>
        </w:rPr>
        <w:t xml:space="preserve">The target Profile has been chosen by the End User. </w:t>
      </w:r>
    </w:p>
    <w:p w14:paraId="0E00A5DB" w14:textId="77777777" w:rsidR="003C1AC8" w:rsidRDefault="003C1AC8" w:rsidP="00AC72CE">
      <w:pPr>
        <w:pStyle w:val="ListParagraph"/>
        <w:numPr>
          <w:ilvl w:val="0"/>
          <w:numId w:val="27"/>
        </w:numPr>
        <w:ind w:left="993" w:hanging="567"/>
        <w:rPr>
          <w:lang w:eastAsia="en-US"/>
        </w:rPr>
      </w:pPr>
      <w:r>
        <w:rPr>
          <w:lang w:eastAsia="en-US"/>
        </w:rPr>
        <w:t>T</w:t>
      </w:r>
      <w:r w:rsidRPr="00F778A4">
        <w:rPr>
          <w:lang w:eastAsia="en-US"/>
        </w:rPr>
        <w:t xml:space="preserve">he LPA is authenticated to </w:t>
      </w:r>
      <w:r>
        <w:rPr>
          <w:lang w:eastAsia="en-US"/>
        </w:rPr>
        <w:t xml:space="preserve">the </w:t>
      </w:r>
      <w:r w:rsidRPr="00F778A4">
        <w:rPr>
          <w:lang w:eastAsia="en-US"/>
        </w:rPr>
        <w:t>eUICC as legitimate for performing Local Profile Management</w:t>
      </w:r>
      <w:r>
        <w:rPr>
          <w:lang w:eastAsia="en-US"/>
        </w:rPr>
        <w:t>.</w:t>
      </w:r>
    </w:p>
    <w:p w14:paraId="49E76FAA" w14:textId="77777777" w:rsidR="003C1AC8" w:rsidRDefault="003C1AC8" w:rsidP="00AC72CE">
      <w:pPr>
        <w:spacing w:after="120" w:line="276" w:lineRule="auto"/>
        <w:rPr>
          <w:lang w:eastAsia="en-US"/>
        </w:rPr>
      </w:pPr>
      <w:r w:rsidRPr="00ED3728">
        <w:rPr>
          <w:b/>
          <w:lang w:eastAsia="en-US"/>
        </w:rPr>
        <w:t>Procedure</w:t>
      </w:r>
      <w:r>
        <w:rPr>
          <w:lang w:eastAsia="en-US"/>
        </w:rPr>
        <w:t>:</w:t>
      </w:r>
    </w:p>
    <w:p w14:paraId="4EB3B3EF" w14:textId="77777777" w:rsidR="003C1AC8" w:rsidRDefault="003C1AC8" w:rsidP="00AC72CE">
      <w:pPr>
        <w:pStyle w:val="ListParagraph"/>
        <w:numPr>
          <w:ilvl w:val="0"/>
          <w:numId w:val="28"/>
        </w:numPr>
        <w:ind w:left="993" w:hanging="567"/>
        <w:rPr>
          <w:lang w:eastAsia="en-US"/>
        </w:rPr>
      </w:pPr>
      <w:r>
        <w:rPr>
          <w:lang w:eastAsia="en-US"/>
        </w:rPr>
        <w:t>The End User makes a Profile enable request on the LPA.</w:t>
      </w:r>
    </w:p>
    <w:p w14:paraId="5F0AB63B" w14:textId="77777777" w:rsidR="003C1AC8" w:rsidRDefault="003C1AC8" w:rsidP="00AC72CE">
      <w:pPr>
        <w:pStyle w:val="ListParagraph"/>
        <w:numPr>
          <w:ilvl w:val="0"/>
          <w:numId w:val="28"/>
        </w:numPr>
        <w:ind w:left="993" w:hanging="567"/>
        <w:rPr>
          <w:lang w:eastAsia="en-US"/>
        </w:rPr>
      </w:pPr>
      <w:r>
        <w:rPr>
          <w:lang w:eastAsia="en-US"/>
        </w:rPr>
        <w:t>User Intent is verified.</w:t>
      </w:r>
    </w:p>
    <w:p w14:paraId="38FDF08B" w14:textId="77777777" w:rsidR="003C1AC8" w:rsidRDefault="003C1AC8" w:rsidP="00AC72CE">
      <w:pPr>
        <w:pStyle w:val="ListParagraph"/>
        <w:numPr>
          <w:ilvl w:val="0"/>
          <w:numId w:val="28"/>
        </w:numPr>
        <w:ind w:left="993" w:hanging="567"/>
        <w:rPr>
          <w:lang w:eastAsia="en-US"/>
        </w:rPr>
      </w:pPr>
      <w:r>
        <w:rPr>
          <w:lang w:eastAsia="en-US"/>
        </w:rPr>
        <w:t>The LPA sends a Profile enable operation for the target Profile to the ISD-R on the eUICC.</w:t>
      </w:r>
    </w:p>
    <w:p w14:paraId="0101C8AF" w14:textId="77777777" w:rsidR="003C1AC8" w:rsidRDefault="003C1AC8" w:rsidP="00AC72CE">
      <w:pPr>
        <w:pStyle w:val="ListParagraph"/>
        <w:numPr>
          <w:ilvl w:val="0"/>
          <w:numId w:val="28"/>
        </w:numPr>
        <w:ind w:left="993" w:hanging="567"/>
        <w:rPr>
          <w:lang w:eastAsia="en-US"/>
        </w:rPr>
      </w:pPr>
      <w:r>
        <w:rPr>
          <w:lang w:eastAsia="en-US"/>
        </w:rPr>
        <w:t>The ISD-R checks if applied Profile Policy Rules on the target Profile permits the Profile to be enabled</w:t>
      </w:r>
    </w:p>
    <w:p w14:paraId="3C7CA04A" w14:textId="77777777" w:rsidR="003C1AC8" w:rsidRDefault="003C1AC8" w:rsidP="00AC72CE">
      <w:pPr>
        <w:pStyle w:val="ListParagraph"/>
        <w:numPr>
          <w:ilvl w:val="0"/>
          <w:numId w:val="28"/>
        </w:numPr>
        <w:ind w:left="993" w:hanging="567"/>
        <w:rPr>
          <w:lang w:eastAsia="en-US"/>
        </w:rPr>
      </w:pPr>
      <w:r>
        <w:t>If there is a conflict with Profile Policy Rules, the ISD-R aborts the procedure and informs the End User via the LPA.</w:t>
      </w:r>
    </w:p>
    <w:p w14:paraId="141E1200" w14:textId="77777777" w:rsidR="003C1AC8" w:rsidRDefault="003C1AC8" w:rsidP="00AC72CE">
      <w:pPr>
        <w:pStyle w:val="ListParagraph"/>
        <w:numPr>
          <w:ilvl w:val="0"/>
          <w:numId w:val="28"/>
        </w:numPr>
        <w:ind w:left="993" w:hanging="567"/>
        <w:rPr>
          <w:lang w:eastAsia="en-US"/>
        </w:rPr>
      </w:pPr>
      <w:r>
        <w:rPr>
          <w:lang w:eastAsia="en-US"/>
        </w:rPr>
        <w:t>The target Profile is enabled.</w:t>
      </w:r>
    </w:p>
    <w:p w14:paraId="60A54425" w14:textId="77777777" w:rsidR="003C1AC8" w:rsidRDefault="003C1AC8" w:rsidP="00AC72CE">
      <w:pPr>
        <w:pStyle w:val="ListParagraph"/>
        <w:numPr>
          <w:ilvl w:val="0"/>
          <w:numId w:val="28"/>
        </w:numPr>
        <w:ind w:left="993" w:hanging="567"/>
        <w:rPr>
          <w:lang w:eastAsia="en-US"/>
        </w:rPr>
      </w:pPr>
      <w:r>
        <w:t>The ISD-R informs the LPA of the enabling of the Profile.</w:t>
      </w:r>
    </w:p>
    <w:p w14:paraId="3F34177C" w14:textId="77777777" w:rsidR="003C1AC8" w:rsidRDefault="003C1AC8" w:rsidP="00AC72CE">
      <w:pPr>
        <w:pStyle w:val="ListParagraph"/>
        <w:numPr>
          <w:ilvl w:val="0"/>
          <w:numId w:val="28"/>
        </w:numPr>
        <w:ind w:left="993" w:hanging="567"/>
        <w:rPr>
          <w:lang w:eastAsia="en-US"/>
        </w:rPr>
      </w:pPr>
      <w:r>
        <w:t>The End User is informed via the LPA.</w:t>
      </w:r>
    </w:p>
    <w:p w14:paraId="4C75B3EE" w14:textId="77777777" w:rsidR="003C1AC8" w:rsidRPr="00992AFC" w:rsidRDefault="003C1AC8" w:rsidP="00AC72CE">
      <w:pPr>
        <w:spacing w:after="120" w:line="276" w:lineRule="auto"/>
        <w:rPr>
          <w:b/>
          <w:lang w:eastAsia="en-US"/>
        </w:rPr>
      </w:pPr>
      <w:r w:rsidRPr="00992AFC">
        <w:rPr>
          <w:b/>
          <w:lang w:eastAsia="en-US"/>
        </w:rPr>
        <w:t>End conditions:</w:t>
      </w:r>
    </w:p>
    <w:p w14:paraId="5A84A107" w14:textId="77777777" w:rsidR="003C1AC8" w:rsidRDefault="003C1AC8" w:rsidP="00AC72CE">
      <w:pPr>
        <w:pStyle w:val="NormalParagraph"/>
        <w:numPr>
          <w:ilvl w:val="1"/>
          <w:numId w:val="13"/>
        </w:numPr>
        <w:tabs>
          <w:tab w:val="clear" w:pos="1440"/>
        </w:tabs>
        <w:ind w:left="993" w:hanging="567"/>
        <w:jc w:val="both"/>
      </w:pPr>
      <w:r>
        <w:t>The target Profile is enabled.</w:t>
      </w:r>
    </w:p>
    <w:p w14:paraId="2D227524" w14:textId="77777777" w:rsidR="003C1AC8" w:rsidRPr="00B97097" w:rsidRDefault="003C1AC8" w:rsidP="003C1AC8">
      <w:pPr>
        <w:pStyle w:val="Heading4"/>
      </w:pPr>
      <w:bookmarkStart w:id="984" w:name="_Toc435044696"/>
      <w:bookmarkStart w:id="985" w:name="_Toc435054047"/>
      <w:bookmarkStart w:id="986" w:name="_Toc435054048"/>
      <w:bookmarkStart w:id="987" w:name="_Toc438636279"/>
      <w:bookmarkStart w:id="988" w:name="_Toc472934752"/>
      <w:bookmarkStart w:id="989" w:name="_Toc178140691"/>
      <w:bookmarkEnd w:id="984"/>
      <w:bookmarkEnd w:id="985"/>
      <w:r w:rsidRPr="00B97097">
        <w:t>Disable Profile</w:t>
      </w:r>
      <w:bookmarkEnd w:id="986"/>
      <w:bookmarkEnd w:id="987"/>
      <w:bookmarkEnd w:id="988"/>
      <w:bookmarkEnd w:id="989"/>
    </w:p>
    <w:p w14:paraId="1DF4B9A0" w14:textId="77777777" w:rsidR="003C1AC8" w:rsidRDefault="003C1AC8" w:rsidP="00AC72CE">
      <w:pPr>
        <w:spacing w:line="276" w:lineRule="auto"/>
      </w:pPr>
      <w:r>
        <w:t>Profile disabling can be achieved</w:t>
      </w:r>
      <w:r w:rsidRPr="00DF5F82">
        <w:t xml:space="preserve"> </w:t>
      </w:r>
      <w:r>
        <w:t>with</w:t>
      </w:r>
      <w:r w:rsidRPr="00DF5F82">
        <w:t xml:space="preserve"> the following procedure.</w:t>
      </w:r>
      <w:r>
        <w:t xml:space="preserve"> The request is given by the End User on the LPA.</w:t>
      </w:r>
    </w:p>
    <w:p w14:paraId="5081F6E8" w14:textId="77777777" w:rsidR="003C1AC8" w:rsidRDefault="003C1AC8" w:rsidP="003C1AC8">
      <w:pPr>
        <w:jc w:val="center"/>
        <w:rPr>
          <w:highlight w:val="yellow"/>
          <w:lang w:eastAsia="en-US"/>
        </w:rPr>
      </w:pPr>
      <w:r w:rsidRPr="00C45910">
        <w:rPr>
          <w:noProof/>
          <w:lang w:eastAsia="en-GB" w:bidi="ar-SA"/>
        </w:rPr>
        <w:drawing>
          <wp:inline distT="0" distB="0" distL="0" distR="0" wp14:anchorId="0B6012F3" wp14:editId="7FC3B4F0">
            <wp:extent cx="5682343" cy="3753610"/>
            <wp:effectExtent l="0" t="0" r="0" b="0"/>
            <wp:docPr id="36" name="Image 36" descr="C:\Users\CKwok\MASTER SGP.21 UML diagrams\Disable profile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CKwok\MASTER SGP.21 UML diagrams\Disable profile procedure.png"/>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5712066" cy="3773244"/>
                    </a:xfrm>
                    <a:prstGeom prst="rect">
                      <a:avLst/>
                    </a:prstGeom>
                    <a:noFill/>
                    <a:ln>
                      <a:noFill/>
                    </a:ln>
                  </pic:spPr>
                </pic:pic>
              </a:graphicData>
            </a:graphic>
          </wp:inline>
        </w:drawing>
      </w:r>
    </w:p>
    <w:p w14:paraId="24E9FC92" w14:textId="77777777" w:rsidR="003C1AC8" w:rsidRPr="00AF0CDD" w:rsidRDefault="003C1AC8" w:rsidP="003C1AC8">
      <w:pPr>
        <w:pStyle w:val="Figurecaption"/>
      </w:pPr>
      <w:r>
        <w:t>: Disable Profile Procedure</w:t>
      </w:r>
    </w:p>
    <w:p w14:paraId="3F8B4228" w14:textId="77777777" w:rsidR="003C1AC8" w:rsidRPr="00992AFC" w:rsidRDefault="003C1AC8" w:rsidP="00AC72CE">
      <w:pPr>
        <w:spacing w:after="120" w:line="276" w:lineRule="auto"/>
        <w:rPr>
          <w:b/>
          <w:lang w:eastAsia="en-US"/>
        </w:rPr>
      </w:pPr>
      <w:r w:rsidRPr="00992AFC">
        <w:rPr>
          <w:b/>
          <w:lang w:eastAsia="en-US"/>
        </w:rPr>
        <w:t>Start conditions:</w:t>
      </w:r>
    </w:p>
    <w:p w14:paraId="5C75DF8E" w14:textId="77777777" w:rsidR="003C1AC8" w:rsidRDefault="003C1AC8" w:rsidP="00AC72CE">
      <w:pPr>
        <w:pStyle w:val="ListParagraph"/>
        <w:numPr>
          <w:ilvl w:val="0"/>
          <w:numId w:val="29"/>
        </w:numPr>
        <w:ind w:left="993" w:hanging="567"/>
        <w:rPr>
          <w:lang w:eastAsia="en-US"/>
        </w:rPr>
      </w:pPr>
      <w:r>
        <w:rPr>
          <w:lang w:eastAsia="en-US"/>
        </w:rPr>
        <w:t xml:space="preserve">The target Profile is enabled on the eUICC. </w:t>
      </w:r>
    </w:p>
    <w:p w14:paraId="310E416C" w14:textId="77777777" w:rsidR="003C1AC8" w:rsidRDefault="003C1AC8" w:rsidP="00AC72CE">
      <w:pPr>
        <w:pStyle w:val="ListParagraph"/>
        <w:numPr>
          <w:ilvl w:val="0"/>
          <w:numId w:val="29"/>
        </w:numPr>
        <w:ind w:left="993" w:hanging="567"/>
        <w:rPr>
          <w:lang w:eastAsia="en-US"/>
        </w:rPr>
      </w:pPr>
      <w:r>
        <w:rPr>
          <w:lang w:eastAsia="en-US"/>
        </w:rPr>
        <w:t xml:space="preserve">The target Profile has been chosen by the End User. </w:t>
      </w:r>
    </w:p>
    <w:p w14:paraId="0AF0A939" w14:textId="77777777" w:rsidR="003C1AC8" w:rsidRDefault="003C1AC8" w:rsidP="00AC72CE">
      <w:pPr>
        <w:pStyle w:val="ListParagraph"/>
        <w:numPr>
          <w:ilvl w:val="0"/>
          <w:numId w:val="29"/>
        </w:numPr>
        <w:ind w:left="993" w:hanging="567"/>
        <w:rPr>
          <w:lang w:eastAsia="en-US"/>
        </w:rPr>
      </w:pPr>
      <w:r>
        <w:rPr>
          <w:lang w:eastAsia="en-US"/>
        </w:rPr>
        <w:t>T</w:t>
      </w:r>
      <w:r w:rsidRPr="00F778A4">
        <w:rPr>
          <w:lang w:eastAsia="en-US"/>
        </w:rPr>
        <w:t xml:space="preserve">he LPA is authenticated to </w:t>
      </w:r>
      <w:r>
        <w:rPr>
          <w:lang w:eastAsia="en-US"/>
        </w:rPr>
        <w:t xml:space="preserve">the </w:t>
      </w:r>
      <w:r w:rsidRPr="00F778A4">
        <w:rPr>
          <w:lang w:eastAsia="en-US"/>
        </w:rPr>
        <w:t>eUICC as legitimate for performing Local Profile Management</w:t>
      </w:r>
      <w:r>
        <w:rPr>
          <w:lang w:eastAsia="en-US"/>
        </w:rPr>
        <w:t>.</w:t>
      </w:r>
    </w:p>
    <w:p w14:paraId="4D98B324" w14:textId="77777777" w:rsidR="003C1AC8" w:rsidRDefault="003C1AC8" w:rsidP="00AC72CE">
      <w:pPr>
        <w:spacing w:after="120" w:line="276" w:lineRule="auto"/>
        <w:rPr>
          <w:lang w:eastAsia="en-US"/>
        </w:rPr>
      </w:pPr>
      <w:r w:rsidRPr="00ED3728">
        <w:rPr>
          <w:b/>
          <w:lang w:eastAsia="en-US"/>
        </w:rPr>
        <w:t>Procedure</w:t>
      </w:r>
      <w:r>
        <w:rPr>
          <w:lang w:eastAsia="en-US"/>
        </w:rPr>
        <w:t>:</w:t>
      </w:r>
    </w:p>
    <w:p w14:paraId="761D5832" w14:textId="77777777" w:rsidR="003C1AC8" w:rsidRDefault="003C1AC8" w:rsidP="00AC72CE">
      <w:pPr>
        <w:pStyle w:val="ListParagraph"/>
        <w:numPr>
          <w:ilvl w:val="0"/>
          <w:numId w:val="30"/>
        </w:numPr>
        <w:ind w:left="993" w:hanging="567"/>
        <w:rPr>
          <w:lang w:eastAsia="en-US"/>
        </w:rPr>
      </w:pPr>
      <w:r>
        <w:rPr>
          <w:lang w:eastAsia="en-US"/>
        </w:rPr>
        <w:t>The End User makes a Profile disable request on the LPA.</w:t>
      </w:r>
    </w:p>
    <w:p w14:paraId="5ECD7A7C" w14:textId="77777777" w:rsidR="003C1AC8" w:rsidRDefault="003C1AC8" w:rsidP="00AC72CE">
      <w:pPr>
        <w:pStyle w:val="ListParagraph"/>
        <w:numPr>
          <w:ilvl w:val="0"/>
          <w:numId w:val="30"/>
        </w:numPr>
        <w:ind w:left="993" w:hanging="567"/>
        <w:rPr>
          <w:lang w:eastAsia="en-US"/>
        </w:rPr>
      </w:pPr>
      <w:r>
        <w:rPr>
          <w:lang w:eastAsia="en-US"/>
        </w:rPr>
        <w:t>User Intent is verified.</w:t>
      </w:r>
    </w:p>
    <w:p w14:paraId="0BE0DEDC" w14:textId="77777777" w:rsidR="003C1AC8" w:rsidRDefault="003C1AC8" w:rsidP="00AC72CE">
      <w:pPr>
        <w:pStyle w:val="ListParagraph"/>
        <w:numPr>
          <w:ilvl w:val="0"/>
          <w:numId w:val="30"/>
        </w:numPr>
        <w:ind w:left="993" w:hanging="567"/>
        <w:rPr>
          <w:lang w:eastAsia="en-US"/>
        </w:rPr>
      </w:pPr>
      <w:r>
        <w:rPr>
          <w:lang w:eastAsia="en-US"/>
        </w:rPr>
        <w:t>The LPA sends a Profile disable operation to the ISD-R on the eUICC.</w:t>
      </w:r>
    </w:p>
    <w:p w14:paraId="4CD26268" w14:textId="77777777" w:rsidR="003C1AC8" w:rsidRPr="005D093C" w:rsidRDefault="003C1AC8" w:rsidP="00AC72CE">
      <w:pPr>
        <w:pStyle w:val="ListParagraph"/>
        <w:numPr>
          <w:ilvl w:val="0"/>
          <w:numId w:val="30"/>
        </w:numPr>
        <w:ind w:left="993" w:hanging="567"/>
        <w:rPr>
          <w:lang w:eastAsia="en-US"/>
        </w:rPr>
      </w:pPr>
      <w:r w:rsidRPr="005D093C">
        <w:rPr>
          <w:lang w:eastAsia="en-US"/>
        </w:rPr>
        <w:t xml:space="preserve">The ISD-R checks if applied </w:t>
      </w:r>
      <w:r>
        <w:rPr>
          <w:lang w:eastAsia="en-US"/>
        </w:rPr>
        <w:t xml:space="preserve">Profile </w:t>
      </w:r>
      <w:r w:rsidRPr="005D093C">
        <w:rPr>
          <w:lang w:eastAsia="en-US"/>
        </w:rPr>
        <w:t>Policy Rules on the target Profile permits the Profile to be disabled</w:t>
      </w:r>
      <w:r>
        <w:rPr>
          <w:lang w:eastAsia="en-US"/>
        </w:rPr>
        <w:t>.</w:t>
      </w:r>
    </w:p>
    <w:p w14:paraId="3E160A5F" w14:textId="77777777" w:rsidR="003C1AC8" w:rsidRPr="005D093C" w:rsidRDefault="003C1AC8" w:rsidP="00AC72CE">
      <w:pPr>
        <w:pStyle w:val="ListParagraph"/>
        <w:numPr>
          <w:ilvl w:val="0"/>
          <w:numId w:val="30"/>
        </w:numPr>
        <w:ind w:left="993" w:hanging="567"/>
        <w:rPr>
          <w:lang w:eastAsia="en-US"/>
        </w:rPr>
      </w:pPr>
      <w:r w:rsidRPr="005D093C">
        <w:t xml:space="preserve">If there is a conflict with </w:t>
      </w:r>
      <w:r>
        <w:t xml:space="preserve">Profile </w:t>
      </w:r>
      <w:r w:rsidRPr="005D093C">
        <w:t>Policy Rules, the ISD-R aborts the procedure and informs the End User via the LPA.</w:t>
      </w:r>
    </w:p>
    <w:p w14:paraId="6E98A923" w14:textId="77777777" w:rsidR="003C1AC8" w:rsidRDefault="003C1AC8" w:rsidP="00AC72CE">
      <w:pPr>
        <w:pStyle w:val="ListParagraph"/>
        <w:numPr>
          <w:ilvl w:val="0"/>
          <w:numId w:val="30"/>
        </w:numPr>
        <w:ind w:left="993" w:hanging="567"/>
        <w:rPr>
          <w:lang w:eastAsia="en-US"/>
        </w:rPr>
      </w:pPr>
      <w:r>
        <w:t>The ISD-R disables the target Profile.</w:t>
      </w:r>
    </w:p>
    <w:p w14:paraId="719DA09E" w14:textId="77777777" w:rsidR="003C1AC8" w:rsidRDefault="003C1AC8" w:rsidP="00AC72CE">
      <w:pPr>
        <w:pStyle w:val="ListParagraph"/>
        <w:numPr>
          <w:ilvl w:val="0"/>
          <w:numId w:val="30"/>
        </w:numPr>
        <w:ind w:left="993" w:hanging="567"/>
        <w:rPr>
          <w:lang w:eastAsia="en-US"/>
        </w:rPr>
      </w:pPr>
      <w:r>
        <w:t>The ISD-R informs the LPA of the disabling of the Profile.</w:t>
      </w:r>
    </w:p>
    <w:p w14:paraId="4727C5CF" w14:textId="77777777" w:rsidR="003C1AC8" w:rsidRDefault="003C1AC8" w:rsidP="00AC72CE">
      <w:pPr>
        <w:pStyle w:val="ListParagraph"/>
        <w:numPr>
          <w:ilvl w:val="0"/>
          <w:numId w:val="30"/>
        </w:numPr>
        <w:ind w:left="993" w:hanging="567"/>
        <w:rPr>
          <w:lang w:eastAsia="en-US"/>
        </w:rPr>
      </w:pPr>
      <w:r>
        <w:t>The End User is informed via the LPA.</w:t>
      </w:r>
    </w:p>
    <w:p w14:paraId="5BDC6C24" w14:textId="77777777" w:rsidR="003C1AC8" w:rsidRPr="00992AFC" w:rsidRDefault="003C1AC8" w:rsidP="00AC72CE">
      <w:pPr>
        <w:spacing w:after="120" w:line="276" w:lineRule="auto"/>
        <w:rPr>
          <w:b/>
          <w:lang w:eastAsia="en-US"/>
        </w:rPr>
      </w:pPr>
      <w:r w:rsidRPr="00992AFC">
        <w:rPr>
          <w:b/>
          <w:lang w:eastAsia="en-US"/>
        </w:rPr>
        <w:t>End conditions:</w:t>
      </w:r>
    </w:p>
    <w:p w14:paraId="322D8808" w14:textId="77777777" w:rsidR="003C1AC8" w:rsidRDefault="003C1AC8" w:rsidP="00AC72CE">
      <w:pPr>
        <w:pStyle w:val="ListParagraph"/>
        <w:numPr>
          <w:ilvl w:val="0"/>
          <w:numId w:val="31"/>
        </w:numPr>
        <w:ind w:left="993" w:hanging="567"/>
        <w:rPr>
          <w:lang w:eastAsia="en-US"/>
        </w:rPr>
      </w:pPr>
      <w:r>
        <w:rPr>
          <w:lang w:eastAsia="en-US"/>
        </w:rPr>
        <w:t>The target Profile is disabled.</w:t>
      </w:r>
    </w:p>
    <w:p w14:paraId="17C8646A" w14:textId="77777777" w:rsidR="003C1AC8" w:rsidRPr="00B97097" w:rsidRDefault="003C1AC8" w:rsidP="003C1AC8">
      <w:pPr>
        <w:pStyle w:val="Heading4"/>
      </w:pPr>
      <w:bookmarkStart w:id="990" w:name="_Toc434853819"/>
      <w:bookmarkStart w:id="991" w:name="_Toc435044698"/>
      <w:bookmarkStart w:id="992" w:name="_Toc435054049"/>
      <w:bookmarkStart w:id="993" w:name="_Toc434853820"/>
      <w:bookmarkStart w:id="994" w:name="_Toc435044699"/>
      <w:bookmarkStart w:id="995" w:name="_Toc435054050"/>
      <w:bookmarkStart w:id="996" w:name="_Toc434853821"/>
      <w:bookmarkStart w:id="997" w:name="_Toc435044700"/>
      <w:bookmarkStart w:id="998" w:name="_Toc435054051"/>
      <w:bookmarkStart w:id="999" w:name="_Toc434853822"/>
      <w:bookmarkStart w:id="1000" w:name="_Toc435044701"/>
      <w:bookmarkStart w:id="1001" w:name="_Toc435054052"/>
      <w:bookmarkStart w:id="1002" w:name="_Toc433147156"/>
      <w:bookmarkStart w:id="1003" w:name="_Toc433300364"/>
      <w:bookmarkStart w:id="1004" w:name="_Toc433322522"/>
      <w:bookmarkStart w:id="1005" w:name="_Toc433322767"/>
      <w:bookmarkStart w:id="1006" w:name="_Toc435054053"/>
      <w:bookmarkStart w:id="1007" w:name="_Toc438636280"/>
      <w:bookmarkStart w:id="1008" w:name="_Toc472934753"/>
      <w:bookmarkStart w:id="1009" w:name="_Toc178140692"/>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r w:rsidRPr="00B97097">
        <w:t>Delete Profile</w:t>
      </w:r>
      <w:bookmarkEnd w:id="1006"/>
      <w:bookmarkEnd w:id="1007"/>
      <w:bookmarkEnd w:id="1008"/>
      <w:bookmarkEnd w:id="1009"/>
    </w:p>
    <w:p w14:paraId="7DC0F140" w14:textId="77777777" w:rsidR="003C1AC8" w:rsidRDefault="003C1AC8" w:rsidP="00AC72CE">
      <w:pPr>
        <w:spacing w:line="276" w:lineRule="auto"/>
      </w:pPr>
      <w:r>
        <w:t>Profile deletion can be achieved</w:t>
      </w:r>
      <w:r w:rsidRPr="00DF5F82">
        <w:t xml:space="preserve"> </w:t>
      </w:r>
      <w:r>
        <w:t>with</w:t>
      </w:r>
      <w:r w:rsidRPr="00DF5F82">
        <w:t xml:space="preserve"> the following procedure.</w:t>
      </w:r>
      <w:r>
        <w:t xml:space="preserve"> The request is given by the End User on the LPA.</w:t>
      </w:r>
    </w:p>
    <w:p w14:paraId="6DF40DAC" w14:textId="77777777" w:rsidR="003C1AC8" w:rsidRDefault="003C1AC8" w:rsidP="003C1AC8">
      <w:pPr>
        <w:jc w:val="center"/>
        <w:rPr>
          <w:highlight w:val="yellow"/>
          <w:lang w:eastAsia="en-US"/>
        </w:rPr>
      </w:pPr>
      <w:r w:rsidRPr="00BD36BD">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247DD0">
        <w:rPr>
          <w:rFonts w:ascii="Times New Roman" w:eastAsia="Times New Roman" w:hAnsi="Times New Roman"/>
          <w:noProof/>
          <w:snapToGrid w:val="0"/>
          <w:color w:val="000000"/>
          <w:w w:val="0"/>
          <w:sz w:val="0"/>
          <w:szCs w:val="0"/>
          <w:u w:color="000000"/>
          <w:bdr w:val="none" w:sz="0" w:space="0" w:color="000000"/>
          <w:shd w:val="clear" w:color="000000" w:fill="000000"/>
          <w:lang w:eastAsia="en-GB" w:bidi="ar-SA"/>
        </w:rPr>
        <w:drawing>
          <wp:inline distT="0" distB="0" distL="0" distR="0" wp14:anchorId="12015207" wp14:editId="57B48D50">
            <wp:extent cx="5895975" cy="4848225"/>
            <wp:effectExtent l="0" t="0" r="9525" b="9525"/>
            <wp:docPr id="47" name="Image 47" descr="C:\Users\CKwok\MASTER SGP.21 UML diagrams\Delete profile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C:\Users\CKwok\MASTER SGP.21 UML diagrams\Delete profile procedure.png"/>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5895975" cy="4848225"/>
                    </a:xfrm>
                    <a:prstGeom prst="rect">
                      <a:avLst/>
                    </a:prstGeom>
                    <a:noFill/>
                    <a:ln>
                      <a:noFill/>
                    </a:ln>
                  </pic:spPr>
                </pic:pic>
              </a:graphicData>
            </a:graphic>
          </wp:inline>
        </w:drawing>
      </w:r>
      <w:r w:rsidRPr="007E0832" w:rsidDel="00105EF0">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p>
    <w:p w14:paraId="46BD6F34" w14:textId="77777777" w:rsidR="003C1AC8" w:rsidRPr="00167478" w:rsidRDefault="003C1AC8" w:rsidP="003C1AC8">
      <w:pPr>
        <w:pStyle w:val="Figurecaption"/>
      </w:pPr>
      <w:r>
        <w:t>: Delete Profile Procedure</w:t>
      </w:r>
    </w:p>
    <w:p w14:paraId="6C5FF122" w14:textId="77777777" w:rsidR="003C1AC8" w:rsidRPr="00992AFC" w:rsidRDefault="003C1AC8" w:rsidP="00AC72CE">
      <w:pPr>
        <w:spacing w:after="120" w:line="276" w:lineRule="auto"/>
        <w:rPr>
          <w:b/>
          <w:lang w:eastAsia="en-US"/>
        </w:rPr>
      </w:pPr>
      <w:r w:rsidRPr="00992AFC">
        <w:rPr>
          <w:b/>
          <w:lang w:eastAsia="en-US"/>
        </w:rPr>
        <w:t>Start conditions:</w:t>
      </w:r>
    </w:p>
    <w:p w14:paraId="37B29DFD" w14:textId="77777777" w:rsidR="003C1AC8" w:rsidRDefault="003C1AC8" w:rsidP="00AC72CE">
      <w:pPr>
        <w:pStyle w:val="ListParagraph"/>
        <w:numPr>
          <w:ilvl w:val="0"/>
          <w:numId w:val="32"/>
        </w:numPr>
        <w:ind w:left="993" w:hanging="567"/>
        <w:rPr>
          <w:lang w:eastAsia="en-US"/>
        </w:rPr>
      </w:pPr>
      <w:r>
        <w:rPr>
          <w:lang w:eastAsia="en-US"/>
        </w:rPr>
        <w:t>The target Profile is disabled.</w:t>
      </w:r>
    </w:p>
    <w:p w14:paraId="5A63B778" w14:textId="77777777" w:rsidR="003C1AC8" w:rsidRDefault="003C1AC8" w:rsidP="00AC72CE">
      <w:pPr>
        <w:pStyle w:val="ListParagraph"/>
        <w:numPr>
          <w:ilvl w:val="0"/>
          <w:numId w:val="32"/>
        </w:numPr>
        <w:ind w:left="993" w:hanging="567"/>
        <w:rPr>
          <w:lang w:eastAsia="en-US"/>
        </w:rPr>
      </w:pPr>
      <w:r>
        <w:rPr>
          <w:lang w:eastAsia="en-US"/>
        </w:rPr>
        <w:t>The target Profile has been chosen by the End User</w:t>
      </w:r>
      <w:r w:rsidDel="00134E62">
        <w:rPr>
          <w:lang w:eastAsia="en-US"/>
        </w:rPr>
        <w:t xml:space="preserve"> </w:t>
      </w:r>
    </w:p>
    <w:p w14:paraId="3E825827" w14:textId="77777777" w:rsidR="003C1AC8" w:rsidRDefault="003C1AC8" w:rsidP="00AC72CE">
      <w:pPr>
        <w:pStyle w:val="ListParagraph"/>
        <w:numPr>
          <w:ilvl w:val="0"/>
          <w:numId w:val="32"/>
        </w:numPr>
        <w:ind w:left="993" w:hanging="567"/>
        <w:rPr>
          <w:lang w:eastAsia="en-US"/>
        </w:rPr>
      </w:pPr>
      <w:r>
        <w:rPr>
          <w:lang w:eastAsia="en-US"/>
        </w:rPr>
        <w:t>T</w:t>
      </w:r>
      <w:r w:rsidRPr="00F778A4">
        <w:rPr>
          <w:lang w:eastAsia="en-US"/>
        </w:rPr>
        <w:t xml:space="preserve">he LPA is authenticated to </w:t>
      </w:r>
      <w:r>
        <w:rPr>
          <w:lang w:eastAsia="en-US"/>
        </w:rPr>
        <w:t xml:space="preserve">the </w:t>
      </w:r>
      <w:r w:rsidRPr="00F778A4">
        <w:rPr>
          <w:lang w:eastAsia="en-US"/>
        </w:rPr>
        <w:t>eUICC as legitimate for performing Local Profile Management</w:t>
      </w:r>
      <w:r>
        <w:rPr>
          <w:lang w:eastAsia="en-US"/>
        </w:rPr>
        <w:t>.</w:t>
      </w:r>
    </w:p>
    <w:p w14:paraId="297C96AD" w14:textId="77777777" w:rsidR="003C1AC8" w:rsidRPr="00167478" w:rsidRDefault="003C1AC8" w:rsidP="00AC72CE">
      <w:pPr>
        <w:spacing w:after="120" w:line="276" w:lineRule="auto"/>
        <w:rPr>
          <w:b/>
          <w:lang w:eastAsia="en-US"/>
        </w:rPr>
      </w:pPr>
      <w:r w:rsidRPr="00ED3728">
        <w:rPr>
          <w:b/>
          <w:lang w:eastAsia="en-US"/>
        </w:rPr>
        <w:t>Procedure</w:t>
      </w:r>
      <w:r w:rsidRPr="00167478">
        <w:rPr>
          <w:b/>
          <w:lang w:eastAsia="en-US"/>
        </w:rPr>
        <w:t>:</w:t>
      </w:r>
    </w:p>
    <w:p w14:paraId="2BAD41C4" w14:textId="77777777" w:rsidR="003C1AC8" w:rsidRDefault="003C1AC8" w:rsidP="00AC72CE">
      <w:pPr>
        <w:pStyle w:val="ListParagraph"/>
        <w:numPr>
          <w:ilvl w:val="0"/>
          <w:numId w:val="33"/>
        </w:numPr>
        <w:ind w:left="993" w:hanging="567"/>
        <w:rPr>
          <w:lang w:eastAsia="en-US"/>
        </w:rPr>
      </w:pPr>
      <w:r>
        <w:rPr>
          <w:lang w:eastAsia="en-US"/>
        </w:rPr>
        <w:t>The End User makes a Profile deletion request on the LPA.</w:t>
      </w:r>
    </w:p>
    <w:p w14:paraId="30C0CAA8" w14:textId="77777777" w:rsidR="003C1AC8" w:rsidRDefault="003C1AC8" w:rsidP="00AC72CE">
      <w:pPr>
        <w:pStyle w:val="ListParagraph"/>
        <w:numPr>
          <w:ilvl w:val="0"/>
          <w:numId w:val="33"/>
        </w:numPr>
        <w:ind w:left="993" w:hanging="567"/>
        <w:rPr>
          <w:lang w:eastAsia="en-US"/>
        </w:rPr>
      </w:pPr>
      <w:r>
        <w:rPr>
          <w:lang w:eastAsia="en-US"/>
        </w:rPr>
        <w:t>User Intent is verified.</w:t>
      </w:r>
    </w:p>
    <w:p w14:paraId="6F2B4953" w14:textId="77777777" w:rsidR="003C1AC8" w:rsidRDefault="003C1AC8" w:rsidP="00AC72CE">
      <w:pPr>
        <w:pStyle w:val="ListParagraph"/>
        <w:numPr>
          <w:ilvl w:val="0"/>
          <w:numId w:val="33"/>
        </w:numPr>
        <w:ind w:left="993" w:hanging="567"/>
        <w:rPr>
          <w:lang w:eastAsia="en-US"/>
        </w:rPr>
      </w:pPr>
      <w:r>
        <w:rPr>
          <w:lang w:eastAsia="en-US"/>
        </w:rPr>
        <w:t xml:space="preserve">The LPA sends a Profile deletion operation for the target Profile to the ISD-R on the eUICC. </w:t>
      </w:r>
      <w:r w:rsidRPr="00DF5F82">
        <w:t>The request includes the ISD-P AID of the target Profile</w:t>
      </w:r>
      <w:r>
        <w:t>.</w:t>
      </w:r>
    </w:p>
    <w:p w14:paraId="6AA8DB21" w14:textId="77777777" w:rsidR="003C1AC8" w:rsidRPr="005D093C" w:rsidRDefault="003C1AC8" w:rsidP="00AC72CE">
      <w:pPr>
        <w:pStyle w:val="ListParagraph"/>
        <w:numPr>
          <w:ilvl w:val="0"/>
          <w:numId w:val="33"/>
        </w:numPr>
        <w:ind w:left="993" w:hanging="567"/>
        <w:rPr>
          <w:lang w:eastAsia="en-US"/>
        </w:rPr>
      </w:pPr>
      <w:r w:rsidRPr="005D093C">
        <w:rPr>
          <w:lang w:eastAsia="en-US"/>
        </w:rPr>
        <w:t xml:space="preserve">The ISD-R checks if applied </w:t>
      </w:r>
      <w:r>
        <w:rPr>
          <w:lang w:eastAsia="en-US"/>
        </w:rPr>
        <w:t xml:space="preserve">Profile </w:t>
      </w:r>
      <w:r w:rsidRPr="005D093C">
        <w:rPr>
          <w:lang w:eastAsia="en-US"/>
        </w:rPr>
        <w:t>Policy Rules permits the Profile to be deleted</w:t>
      </w:r>
      <w:r>
        <w:rPr>
          <w:lang w:eastAsia="en-US"/>
        </w:rPr>
        <w:t>.</w:t>
      </w:r>
    </w:p>
    <w:p w14:paraId="6AEB6311" w14:textId="77777777" w:rsidR="003C1AC8" w:rsidRPr="005D093C" w:rsidRDefault="003C1AC8" w:rsidP="00AC72CE">
      <w:pPr>
        <w:pStyle w:val="ListParagraph"/>
        <w:numPr>
          <w:ilvl w:val="0"/>
          <w:numId w:val="33"/>
        </w:numPr>
        <w:ind w:left="993" w:hanging="567"/>
        <w:rPr>
          <w:lang w:eastAsia="en-US"/>
        </w:rPr>
      </w:pPr>
      <w:r w:rsidRPr="005D093C">
        <w:t xml:space="preserve">If there is a conflict with </w:t>
      </w:r>
      <w:r>
        <w:t xml:space="preserve">Profile </w:t>
      </w:r>
      <w:r w:rsidRPr="005D093C">
        <w:t>Policy Rules, the ISD-R aborts the procedure and informs the End User via the LPA.</w:t>
      </w:r>
    </w:p>
    <w:p w14:paraId="63447A76" w14:textId="77777777" w:rsidR="003C1AC8" w:rsidRDefault="003C1AC8" w:rsidP="00AC72CE">
      <w:pPr>
        <w:pStyle w:val="ListParagraph"/>
        <w:numPr>
          <w:ilvl w:val="0"/>
          <w:numId w:val="33"/>
        </w:numPr>
        <w:ind w:left="993" w:hanging="567"/>
        <w:rPr>
          <w:lang w:eastAsia="en-US"/>
        </w:rPr>
      </w:pPr>
      <w:r>
        <w:t>The ISD-R erases the target Profile and the related ISD-P.</w:t>
      </w:r>
    </w:p>
    <w:p w14:paraId="551AE14D" w14:textId="77777777" w:rsidR="003C1AC8" w:rsidRDefault="003C1AC8" w:rsidP="00AC72CE">
      <w:pPr>
        <w:pStyle w:val="ListParagraph"/>
        <w:numPr>
          <w:ilvl w:val="0"/>
          <w:numId w:val="33"/>
        </w:numPr>
        <w:ind w:left="993" w:hanging="567"/>
        <w:rPr>
          <w:lang w:eastAsia="en-US"/>
        </w:rPr>
      </w:pPr>
      <w:r>
        <w:t>The ISD-R informs the LPA of the Profile deletion.</w:t>
      </w:r>
    </w:p>
    <w:p w14:paraId="0342180D" w14:textId="77777777" w:rsidR="003C1AC8" w:rsidRDefault="003C1AC8" w:rsidP="00AC72CE">
      <w:pPr>
        <w:pStyle w:val="ListParagraph"/>
        <w:numPr>
          <w:ilvl w:val="0"/>
          <w:numId w:val="33"/>
        </w:numPr>
        <w:ind w:left="993" w:hanging="567"/>
        <w:rPr>
          <w:lang w:eastAsia="en-US"/>
        </w:rPr>
      </w:pPr>
      <w:r>
        <w:t xml:space="preserve">The </w:t>
      </w:r>
      <w:r>
        <w:rPr>
          <w:sz w:val="20"/>
          <w:szCs w:val="22"/>
          <w:lang w:eastAsia="de-DE" w:bidi="ar-SA"/>
        </w:rPr>
        <w:t xml:space="preserve">Profile </w:t>
      </w:r>
      <w:r>
        <w:t xml:space="preserve">Metadata for the target Profile is erased. </w:t>
      </w:r>
    </w:p>
    <w:p w14:paraId="19A14C5E" w14:textId="77777777" w:rsidR="003C1AC8" w:rsidRDefault="003C1AC8" w:rsidP="00AC72CE">
      <w:pPr>
        <w:pStyle w:val="ListParagraph"/>
        <w:numPr>
          <w:ilvl w:val="0"/>
          <w:numId w:val="33"/>
        </w:numPr>
        <w:ind w:left="993" w:hanging="567"/>
        <w:rPr>
          <w:lang w:eastAsia="en-US"/>
        </w:rPr>
      </w:pPr>
      <w:r>
        <w:t>The End User is informed via the LPA.</w:t>
      </w:r>
    </w:p>
    <w:p w14:paraId="5BFB7AFB" w14:textId="77777777" w:rsidR="003C1AC8" w:rsidRDefault="003C1AC8" w:rsidP="00AC72CE">
      <w:pPr>
        <w:pStyle w:val="ListParagraph"/>
        <w:numPr>
          <w:ilvl w:val="0"/>
          <w:numId w:val="33"/>
        </w:numPr>
        <w:ind w:left="993" w:hanging="709"/>
        <w:rPr>
          <w:lang w:eastAsia="en-US"/>
        </w:rPr>
      </w:pPr>
      <w:r>
        <w:t>The LPA sends delete Notifications to the Notification Receivers for Profile deletion in the Profile.</w:t>
      </w:r>
    </w:p>
    <w:p w14:paraId="59A9CEF1" w14:textId="77777777" w:rsidR="003C1AC8" w:rsidRPr="00992AFC" w:rsidRDefault="003C1AC8" w:rsidP="00AC72CE">
      <w:pPr>
        <w:spacing w:after="120" w:line="276" w:lineRule="auto"/>
        <w:rPr>
          <w:b/>
          <w:lang w:eastAsia="en-US"/>
        </w:rPr>
      </w:pPr>
      <w:r w:rsidRPr="00992AFC">
        <w:rPr>
          <w:b/>
          <w:lang w:eastAsia="en-US"/>
        </w:rPr>
        <w:t>End conditions:</w:t>
      </w:r>
    </w:p>
    <w:p w14:paraId="6274D2A2" w14:textId="77777777" w:rsidR="003C1AC8" w:rsidRDefault="003C1AC8" w:rsidP="00AC72CE">
      <w:pPr>
        <w:pStyle w:val="ListParagraph"/>
        <w:numPr>
          <w:ilvl w:val="0"/>
          <w:numId w:val="34"/>
        </w:numPr>
        <w:ind w:left="993" w:hanging="567"/>
        <w:rPr>
          <w:lang w:eastAsia="en-US"/>
        </w:rPr>
      </w:pPr>
      <w:r>
        <w:rPr>
          <w:lang w:eastAsia="en-US"/>
        </w:rPr>
        <w:t>The target Profile is deleted.</w:t>
      </w:r>
      <w:r w:rsidRPr="000C124D">
        <w:t xml:space="preserve"> </w:t>
      </w:r>
    </w:p>
    <w:p w14:paraId="36C17DF3" w14:textId="77777777" w:rsidR="003C1AC8" w:rsidRPr="00B97097" w:rsidRDefault="003C1AC8" w:rsidP="003C1AC8">
      <w:pPr>
        <w:pStyle w:val="Heading4"/>
      </w:pPr>
      <w:bookmarkStart w:id="1010" w:name="_Toc435054054"/>
      <w:bookmarkStart w:id="1011" w:name="_Toc438636281"/>
      <w:bookmarkStart w:id="1012" w:name="_Toc472934754"/>
      <w:bookmarkStart w:id="1013" w:name="_Toc178140693"/>
      <w:r>
        <w:t>Add/Update</w:t>
      </w:r>
      <w:r w:rsidRPr="00B97097">
        <w:t xml:space="preserve"> </w:t>
      </w:r>
      <w:bookmarkEnd w:id="1010"/>
      <w:r>
        <w:t>Profile Nickname</w:t>
      </w:r>
      <w:bookmarkEnd w:id="1011"/>
      <w:bookmarkEnd w:id="1012"/>
      <w:bookmarkEnd w:id="1013"/>
    </w:p>
    <w:p w14:paraId="380998BD" w14:textId="77777777" w:rsidR="003C1AC8" w:rsidRDefault="003C1AC8" w:rsidP="00AC72CE">
      <w:pPr>
        <w:spacing w:line="276" w:lineRule="auto"/>
        <w:rPr>
          <w:lang w:eastAsia="en-US"/>
        </w:rPr>
      </w:pPr>
      <w:r>
        <w:rPr>
          <w:lang w:eastAsia="en-US"/>
        </w:rPr>
        <w:t xml:space="preserve">Add/update nickname will allow the Subscriber or End User to attribute a nickname to a Profile for ease of use. Note that adding or changing a nickname SHALL NOT affect any other data or other </w:t>
      </w:r>
      <w:r>
        <w:rPr>
          <w:sz w:val="20"/>
          <w:szCs w:val="22"/>
          <w:lang w:eastAsia="de-DE" w:bidi="ar-SA"/>
        </w:rPr>
        <w:t xml:space="preserve">Profile </w:t>
      </w:r>
      <w:r>
        <w:rPr>
          <w:lang w:eastAsia="en-US"/>
        </w:rPr>
        <w:t>Metadata for that Profile.</w:t>
      </w:r>
    </w:p>
    <w:p w14:paraId="63354CBF" w14:textId="77777777" w:rsidR="003C1AC8" w:rsidRDefault="003C1AC8" w:rsidP="003C1AC8">
      <w:pPr>
        <w:jc w:val="center"/>
        <w:rPr>
          <w:highlight w:val="yellow"/>
          <w:lang w:eastAsia="en-US"/>
        </w:rPr>
      </w:pPr>
      <w:r w:rsidRPr="00D77871">
        <w:rPr>
          <w:noProof/>
          <w:lang w:eastAsia="en-GB" w:bidi="ar-SA"/>
        </w:rPr>
        <w:drawing>
          <wp:inline distT="0" distB="0" distL="0" distR="0" wp14:anchorId="449E2DCC" wp14:editId="034FCEFE">
            <wp:extent cx="5343525" cy="1838325"/>
            <wp:effectExtent l="0" t="0" r="9525" b="9525"/>
            <wp:docPr id="35" name="Image 35" descr="C:\Users\CKwok\Desktop\MASTER SGP.21 UML diagrams\Update profile nickname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CKwok\Desktop\MASTER SGP.21 UML diagrams\Update profile nickname procedure.png"/>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5343525" cy="1838325"/>
                    </a:xfrm>
                    <a:prstGeom prst="rect">
                      <a:avLst/>
                    </a:prstGeom>
                    <a:noFill/>
                    <a:ln>
                      <a:noFill/>
                    </a:ln>
                  </pic:spPr>
                </pic:pic>
              </a:graphicData>
            </a:graphic>
          </wp:inline>
        </w:drawing>
      </w:r>
    </w:p>
    <w:p w14:paraId="0ECE1D2C" w14:textId="77777777" w:rsidR="003C1AC8" w:rsidRPr="00167478" w:rsidRDefault="003C1AC8" w:rsidP="003C1AC8">
      <w:pPr>
        <w:pStyle w:val="Figurecaption"/>
      </w:pPr>
      <w:r>
        <w:t>: Add/Update Profile Nickname Procedure</w:t>
      </w:r>
    </w:p>
    <w:p w14:paraId="1441D609" w14:textId="77777777" w:rsidR="003C1AC8" w:rsidRPr="00E46DDB" w:rsidRDefault="003C1AC8" w:rsidP="00AC72CE">
      <w:pPr>
        <w:spacing w:after="120" w:line="276" w:lineRule="auto"/>
        <w:rPr>
          <w:b/>
          <w:lang w:eastAsia="en-US"/>
        </w:rPr>
      </w:pPr>
      <w:r w:rsidRPr="00992AFC">
        <w:rPr>
          <w:b/>
          <w:lang w:eastAsia="en-US"/>
        </w:rPr>
        <w:t>Start conditions:</w:t>
      </w:r>
    </w:p>
    <w:p w14:paraId="3CBCE1D3" w14:textId="77777777" w:rsidR="003C1AC8" w:rsidRDefault="003C1AC8" w:rsidP="00AC72CE">
      <w:pPr>
        <w:pStyle w:val="ListParagraph"/>
        <w:numPr>
          <w:ilvl w:val="0"/>
          <w:numId w:val="35"/>
        </w:numPr>
        <w:ind w:left="993" w:hanging="567"/>
        <w:rPr>
          <w:lang w:eastAsia="en-US"/>
        </w:rPr>
      </w:pPr>
      <w:r>
        <w:rPr>
          <w:lang w:eastAsia="en-US"/>
        </w:rPr>
        <w:t>User Intent has been verified.</w:t>
      </w:r>
    </w:p>
    <w:p w14:paraId="35302B3A" w14:textId="77777777" w:rsidR="003C1AC8" w:rsidRDefault="003C1AC8" w:rsidP="00AC72CE">
      <w:pPr>
        <w:pStyle w:val="ListParagraph"/>
        <w:numPr>
          <w:ilvl w:val="0"/>
          <w:numId w:val="35"/>
        </w:numPr>
        <w:ind w:left="993" w:hanging="567"/>
        <w:rPr>
          <w:lang w:eastAsia="en-US"/>
        </w:rPr>
      </w:pPr>
      <w:r>
        <w:rPr>
          <w:lang w:eastAsia="en-US"/>
        </w:rPr>
        <w:t>The target Profile has been chosen by the End User.</w:t>
      </w:r>
      <w:r w:rsidDel="00134E62">
        <w:rPr>
          <w:lang w:eastAsia="en-US"/>
        </w:rPr>
        <w:t xml:space="preserve"> </w:t>
      </w:r>
    </w:p>
    <w:p w14:paraId="13F7262A" w14:textId="77777777" w:rsidR="003C1AC8" w:rsidRDefault="003C1AC8" w:rsidP="00AC72CE">
      <w:pPr>
        <w:pStyle w:val="ListParagraph"/>
        <w:numPr>
          <w:ilvl w:val="0"/>
          <w:numId w:val="35"/>
        </w:numPr>
        <w:ind w:left="993" w:hanging="567"/>
        <w:rPr>
          <w:lang w:eastAsia="en-US"/>
        </w:rPr>
      </w:pPr>
      <w:r>
        <w:rPr>
          <w:lang w:eastAsia="en-US"/>
        </w:rPr>
        <w:t>T</w:t>
      </w:r>
      <w:r w:rsidRPr="00F778A4">
        <w:rPr>
          <w:lang w:eastAsia="en-US"/>
        </w:rPr>
        <w:t xml:space="preserve">he LPA is authenticated to </w:t>
      </w:r>
      <w:r>
        <w:rPr>
          <w:lang w:eastAsia="en-US"/>
        </w:rPr>
        <w:t xml:space="preserve">the </w:t>
      </w:r>
      <w:r w:rsidRPr="00F778A4">
        <w:rPr>
          <w:lang w:eastAsia="en-US"/>
        </w:rPr>
        <w:t>eUICC as legitimate for performing Local Profile Management</w:t>
      </w:r>
      <w:r>
        <w:rPr>
          <w:lang w:eastAsia="en-US"/>
        </w:rPr>
        <w:t xml:space="preserve">. </w:t>
      </w:r>
    </w:p>
    <w:p w14:paraId="0B7FE7C9" w14:textId="77777777" w:rsidR="003C1AC8" w:rsidRPr="00167478" w:rsidRDefault="003C1AC8" w:rsidP="00AC72CE">
      <w:pPr>
        <w:spacing w:after="120" w:line="276" w:lineRule="auto"/>
        <w:rPr>
          <w:b/>
          <w:lang w:eastAsia="en-US"/>
        </w:rPr>
      </w:pPr>
      <w:r w:rsidRPr="00ED3728">
        <w:rPr>
          <w:b/>
          <w:lang w:eastAsia="en-US"/>
        </w:rPr>
        <w:t>Procedure</w:t>
      </w:r>
      <w:r w:rsidRPr="00167478">
        <w:rPr>
          <w:b/>
          <w:lang w:eastAsia="en-US"/>
        </w:rPr>
        <w:t>:</w:t>
      </w:r>
    </w:p>
    <w:p w14:paraId="44EBCB48" w14:textId="77777777" w:rsidR="003C1AC8" w:rsidRDefault="003C1AC8" w:rsidP="00AC72CE">
      <w:pPr>
        <w:pStyle w:val="ListParagraph"/>
        <w:numPr>
          <w:ilvl w:val="0"/>
          <w:numId w:val="36"/>
        </w:numPr>
        <w:ind w:left="993" w:hanging="567"/>
        <w:rPr>
          <w:lang w:eastAsia="en-US"/>
        </w:rPr>
      </w:pPr>
      <w:r>
        <w:rPr>
          <w:lang w:eastAsia="en-US"/>
        </w:rPr>
        <w:t>The End User requests the update of the nickname on the LPA.</w:t>
      </w:r>
    </w:p>
    <w:p w14:paraId="24E26B04" w14:textId="77777777" w:rsidR="003C1AC8" w:rsidRDefault="003C1AC8" w:rsidP="00AC72CE">
      <w:pPr>
        <w:pStyle w:val="ListParagraph"/>
        <w:numPr>
          <w:ilvl w:val="0"/>
          <w:numId w:val="36"/>
        </w:numPr>
        <w:ind w:left="993" w:hanging="567"/>
        <w:rPr>
          <w:lang w:eastAsia="en-US"/>
        </w:rPr>
      </w:pPr>
      <w:r>
        <w:rPr>
          <w:lang w:eastAsia="en-US"/>
        </w:rPr>
        <w:t xml:space="preserve">The LPA updates the </w:t>
      </w:r>
      <w:r>
        <w:rPr>
          <w:sz w:val="20"/>
          <w:szCs w:val="22"/>
          <w:lang w:eastAsia="de-DE" w:bidi="ar-SA"/>
        </w:rPr>
        <w:t xml:space="preserve">Profile </w:t>
      </w:r>
      <w:r>
        <w:rPr>
          <w:lang w:eastAsia="en-US"/>
        </w:rPr>
        <w:t xml:space="preserve">Metadata of the target Profile with the End User’s choice of nickname in the eUICC. </w:t>
      </w:r>
    </w:p>
    <w:p w14:paraId="1D303479" w14:textId="77777777" w:rsidR="003C1AC8" w:rsidRPr="00E46DDB" w:rsidRDefault="003C1AC8" w:rsidP="00AC72CE">
      <w:pPr>
        <w:spacing w:after="120" w:line="276" w:lineRule="auto"/>
        <w:rPr>
          <w:b/>
          <w:lang w:eastAsia="en-US"/>
        </w:rPr>
      </w:pPr>
      <w:r>
        <w:rPr>
          <w:b/>
          <w:lang w:eastAsia="en-US"/>
        </w:rPr>
        <w:t>End</w:t>
      </w:r>
      <w:r w:rsidRPr="00992AFC">
        <w:rPr>
          <w:b/>
          <w:lang w:eastAsia="en-US"/>
        </w:rPr>
        <w:t xml:space="preserve"> conditions:</w:t>
      </w:r>
    </w:p>
    <w:p w14:paraId="5D59CC63" w14:textId="77777777" w:rsidR="003C1AC8" w:rsidRDefault="003C1AC8" w:rsidP="00AC72CE">
      <w:pPr>
        <w:pStyle w:val="NormalParagraph"/>
        <w:numPr>
          <w:ilvl w:val="1"/>
          <w:numId w:val="13"/>
        </w:numPr>
        <w:tabs>
          <w:tab w:val="clear" w:pos="1440"/>
        </w:tabs>
        <w:ind w:left="993" w:hanging="567"/>
        <w:jc w:val="both"/>
        <w:rPr>
          <w:lang w:eastAsia="en-US"/>
        </w:rPr>
      </w:pPr>
      <w:r>
        <w:rPr>
          <w:sz w:val="20"/>
          <w:lang w:eastAsia="de-DE"/>
        </w:rPr>
        <w:t xml:space="preserve">Profile </w:t>
      </w:r>
      <w:r>
        <w:t>Metadata of the target Profile has been updated with the End User’s choice of nickname.</w:t>
      </w:r>
      <w:bookmarkStart w:id="1014" w:name="_Toc435054055"/>
    </w:p>
    <w:p w14:paraId="07F01148" w14:textId="77777777" w:rsidR="00AC72CE" w:rsidRPr="00BC17D5" w:rsidRDefault="00AC72CE" w:rsidP="00536937">
      <w:pPr>
        <w:pStyle w:val="Figurecaption"/>
        <w:numPr>
          <w:ilvl w:val="0"/>
          <w:numId w:val="0"/>
        </w:numPr>
        <w:ind w:left="360" w:hanging="360"/>
        <w:jc w:val="both"/>
      </w:pPr>
    </w:p>
    <w:p w14:paraId="4A8533AD" w14:textId="77777777" w:rsidR="003C1AC8" w:rsidRPr="00256FE3" w:rsidRDefault="003C1AC8" w:rsidP="003C1AC8">
      <w:pPr>
        <w:pStyle w:val="Heading4"/>
      </w:pPr>
      <w:bookmarkStart w:id="1015" w:name="_Toc438636282"/>
      <w:bookmarkStart w:id="1016" w:name="_Toc472934755"/>
      <w:bookmarkStart w:id="1017" w:name="_Toc178140694"/>
      <w:r w:rsidRPr="00256FE3">
        <w:t xml:space="preserve">Query Profile </w:t>
      </w:r>
      <w:r>
        <w:t>Metadata</w:t>
      </w:r>
      <w:bookmarkEnd w:id="1014"/>
      <w:bookmarkEnd w:id="1015"/>
      <w:bookmarkEnd w:id="1016"/>
      <w:bookmarkEnd w:id="1017"/>
    </w:p>
    <w:p w14:paraId="731C4418" w14:textId="77777777" w:rsidR="003C1AC8" w:rsidRPr="00CB5D97" w:rsidRDefault="003C1AC8" w:rsidP="003C1AC8">
      <w:pPr>
        <w:spacing w:line="276" w:lineRule="auto"/>
        <w:jc w:val="left"/>
        <w:rPr>
          <w:rFonts w:cs="Arial"/>
          <w:lang w:eastAsia="en-US"/>
        </w:rPr>
      </w:pPr>
      <w:r w:rsidRPr="00CB4698">
        <w:rPr>
          <w:rFonts w:cs="Arial"/>
          <w:lang w:eastAsia="en-US"/>
        </w:rPr>
        <w:t xml:space="preserve">This procedure will allow the End User to query the </w:t>
      </w:r>
      <w:r>
        <w:rPr>
          <w:sz w:val="20"/>
          <w:szCs w:val="22"/>
          <w:lang w:eastAsia="de-DE" w:bidi="ar-SA"/>
        </w:rPr>
        <w:t xml:space="preserve">Profile </w:t>
      </w:r>
      <w:r>
        <w:rPr>
          <w:rFonts w:cs="Arial"/>
          <w:lang w:eastAsia="en-US"/>
        </w:rPr>
        <w:t>M</w:t>
      </w:r>
      <w:r w:rsidRPr="00CB4698">
        <w:rPr>
          <w:rFonts w:cs="Arial"/>
          <w:lang w:eastAsia="en-US"/>
        </w:rPr>
        <w:t xml:space="preserve">etadata of the Profiles accessible to the End User. The result </w:t>
      </w:r>
      <w:r>
        <w:rPr>
          <w:rFonts w:cs="Arial"/>
          <w:lang w:eastAsia="en-US"/>
        </w:rPr>
        <w:t>SHALL</w:t>
      </w:r>
      <w:r w:rsidRPr="00CB4698">
        <w:rPr>
          <w:rFonts w:cs="Arial"/>
          <w:lang w:eastAsia="en-US"/>
        </w:rPr>
        <w:t xml:space="preserve"> </w:t>
      </w:r>
      <w:r>
        <w:rPr>
          <w:rFonts w:cs="Arial"/>
          <w:lang w:eastAsia="en-US"/>
        </w:rPr>
        <w:t xml:space="preserve">display </w:t>
      </w:r>
      <w:r w:rsidRPr="00CB4698">
        <w:rPr>
          <w:rFonts w:cs="Arial"/>
          <w:lang w:eastAsia="en-US"/>
        </w:rPr>
        <w:t xml:space="preserve">all (or parts of) the </w:t>
      </w:r>
      <w:r>
        <w:rPr>
          <w:sz w:val="20"/>
          <w:szCs w:val="22"/>
          <w:lang w:eastAsia="de-DE" w:bidi="ar-SA"/>
        </w:rPr>
        <w:t xml:space="preserve">Profile </w:t>
      </w:r>
      <w:r>
        <w:rPr>
          <w:rFonts w:cs="Arial"/>
          <w:lang w:eastAsia="en-US"/>
        </w:rPr>
        <w:t>Metadata</w:t>
      </w:r>
      <w:r w:rsidRPr="00CB4698">
        <w:rPr>
          <w:rFonts w:cs="Arial"/>
          <w:lang w:eastAsia="en-US"/>
        </w:rPr>
        <w:t xml:space="preserve"> for the selected Profile on the eUICC at the time of querying. No changes are made to any data on the eUICC as a result of this procedur</w:t>
      </w:r>
      <w:r w:rsidRPr="00CB5D97">
        <w:rPr>
          <w:rFonts w:cs="Arial"/>
          <w:lang w:eastAsia="en-US"/>
        </w:rPr>
        <w:t>e.</w:t>
      </w:r>
    </w:p>
    <w:p w14:paraId="1E6D3B2A" w14:textId="77777777" w:rsidR="003C1AC8" w:rsidRPr="00E32005" w:rsidRDefault="003C1AC8" w:rsidP="003C1AC8">
      <w:pPr>
        <w:pStyle w:val="NormalParagraph"/>
        <w:jc w:val="center"/>
        <w:rPr>
          <w:highlight w:val="yellow"/>
        </w:rPr>
      </w:pPr>
      <w:r w:rsidRPr="00ED208F">
        <w:rPr>
          <w:noProof/>
        </w:rPr>
        <w:t xml:space="preserve"> </w:t>
      </w:r>
      <w:r w:rsidRPr="00ED208F">
        <w:rPr>
          <w:noProof/>
        </w:rPr>
        <w:drawing>
          <wp:inline distT="0" distB="0" distL="0" distR="0" wp14:anchorId="27C49E9F" wp14:editId="3D060405">
            <wp:extent cx="4362450" cy="2667000"/>
            <wp:effectExtent l="0" t="0" r="0" b="0"/>
            <wp:docPr id="30" name="Image 30"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Picture 30" descr="Diagram&#10;&#10;Description automatically generated"/>
                    <pic:cNvPicPr/>
                  </pic:nvPicPr>
                  <pic:blipFill>
                    <a:blip r:embed="rId39"/>
                    <a:stretch>
                      <a:fillRect/>
                    </a:stretch>
                  </pic:blipFill>
                  <pic:spPr>
                    <a:xfrm>
                      <a:off x="0" y="0"/>
                      <a:ext cx="4362450" cy="2667000"/>
                    </a:xfrm>
                    <a:prstGeom prst="rect">
                      <a:avLst/>
                    </a:prstGeom>
                  </pic:spPr>
                </pic:pic>
              </a:graphicData>
            </a:graphic>
          </wp:inline>
        </w:drawing>
      </w:r>
    </w:p>
    <w:p w14:paraId="5F838A34" w14:textId="77777777" w:rsidR="003C1AC8" w:rsidRPr="00167478" w:rsidRDefault="003C1AC8" w:rsidP="003C1AC8">
      <w:pPr>
        <w:pStyle w:val="Figurecaption"/>
      </w:pPr>
      <w:r>
        <w:t>:</w:t>
      </w:r>
      <w:r w:rsidRPr="00256FE3">
        <w:t xml:space="preserve"> Query Profile </w:t>
      </w:r>
      <w:r>
        <w:t>Metadata Procedure</w:t>
      </w:r>
    </w:p>
    <w:p w14:paraId="5459E5D3" w14:textId="77777777" w:rsidR="003C1AC8" w:rsidRPr="00167478" w:rsidRDefault="003C1AC8" w:rsidP="00AC72CE">
      <w:pPr>
        <w:spacing w:after="120" w:line="276" w:lineRule="auto"/>
        <w:rPr>
          <w:b/>
          <w:lang w:eastAsia="en-US"/>
        </w:rPr>
      </w:pPr>
      <w:r w:rsidRPr="00167478">
        <w:rPr>
          <w:b/>
          <w:lang w:eastAsia="en-US"/>
        </w:rPr>
        <w:t>Start conditions:</w:t>
      </w:r>
    </w:p>
    <w:p w14:paraId="17D2AFF0" w14:textId="77777777" w:rsidR="003C1AC8" w:rsidRPr="00256FE3" w:rsidRDefault="003C1AC8" w:rsidP="00AC72CE">
      <w:pPr>
        <w:pStyle w:val="ListParagraph"/>
        <w:numPr>
          <w:ilvl w:val="0"/>
          <w:numId w:val="37"/>
        </w:numPr>
        <w:ind w:left="993" w:hanging="567"/>
        <w:rPr>
          <w:lang w:eastAsia="en-US"/>
        </w:rPr>
      </w:pPr>
      <w:r w:rsidRPr="00256FE3">
        <w:rPr>
          <w:lang w:eastAsia="en-US"/>
        </w:rPr>
        <w:t>The LPA is authenticated to eUICC as legitimate for performing Local Profile Management.</w:t>
      </w:r>
    </w:p>
    <w:p w14:paraId="08B44D54" w14:textId="77777777" w:rsidR="003C1AC8" w:rsidRPr="00256FE3" w:rsidRDefault="003C1AC8" w:rsidP="00AC72CE">
      <w:pPr>
        <w:pStyle w:val="ListParagraph"/>
        <w:numPr>
          <w:ilvl w:val="0"/>
          <w:numId w:val="37"/>
        </w:numPr>
        <w:ind w:left="993" w:hanging="567"/>
        <w:rPr>
          <w:lang w:eastAsia="en-US"/>
        </w:rPr>
      </w:pPr>
      <w:r w:rsidRPr="00256FE3">
        <w:rPr>
          <w:lang w:eastAsia="en-US"/>
        </w:rPr>
        <w:t>The list of Profiles accessible to the End User is displayed by the LPA</w:t>
      </w:r>
      <w:r>
        <w:rPr>
          <w:lang w:eastAsia="en-US"/>
        </w:rPr>
        <w:t xml:space="preserve"> </w:t>
      </w:r>
      <w:r w:rsidRPr="00256FE3">
        <w:rPr>
          <w:lang w:eastAsia="en-US"/>
        </w:rPr>
        <w:t>(LUI).</w:t>
      </w:r>
    </w:p>
    <w:p w14:paraId="08073967" w14:textId="77777777" w:rsidR="003C1AC8" w:rsidRPr="00167478" w:rsidRDefault="003C1AC8" w:rsidP="00AC72CE">
      <w:pPr>
        <w:spacing w:after="120" w:line="276" w:lineRule="auto"/>
        <w:rPr>
          <w:b/>
          <w:lang w:eastAsia="en-US"/>
        </w:rPr>
      </w:pPr>
      <w:r w:rsidRPr="00167478">
        <w:rPr>
          <w:b/>
          <w:lang w:eastAsia="en-US"/>
        </w:rPr>
        <w:t>Procedure:</w:t>
      </w:r>
    </w:p>
    <w:p w14:paraId="1831EC80" w14:textId="77777777" w:rsidR="003C1AC8" w:rsidRPr="00256FE3" w:rsidRDefault="003C1AC8" w:rsidP="00AC72CE">
      <w:pPr>
        <w:pStyle w:val="ListParagraph"/>
        <w:numPr>
          <w:ilvl w:val="0"/>
          <w:numId w:val="38"/>
        </w:numPr>
        <w:ind w:left="993" w:hanging="567"/>
        <w:rPr>
          <w:lang w:eastAsia="en-US"/>
        </w:rPr>
      </w:pPr>
      <w:r>
        <w:rPr>
          <w:lang w:eastAsia="en-US"/>
        </w:rPr>
        <w:t xml:space="preserve">The </w:t>
      </w:r>
      <w:r w:rsidRPr="00256FE3">
        <w:rPr>
          <w:lang w:eastAsia="en-US"/>
        </w:rPr>
        <w:t xml:space="preserve">End User selects a Profile to </w:t>
      </w:r>
      <w:r>
        <w:rPr>
          <w:lang w:eastAsia="en-US"/>
        </w:rPr>
        <w:t>q</w:t>
      </w:r>
      <w:r w:rsidRPr="00256FE3">
        <w:rPr>
          <w:lang w:eastAsia="en-US"/>
        </w:rPr>
        <w:t>uery.</w:t>
      </w:r>
    </w:p>
    <w:p w14:paraId="4E4ABA4C" w14:textId="77777777" w:rsidR="003C1AC8" w:rsidRPr="00256FE3" w:rsidRDefault="003C1AC8" w:rsidP="00AC72CE">
      <w:pPr>
        <w:pStyle w:val="ListParagraph"/>
        <w:numPr>
          <w:ilvl w:val="0"/>
          <w:numId w:val="38"/>
        </w:numPr>
        <w:ind w:left="993" w:hanging="567"/>
        <w:rPr>
          <w:lang w:eastAsia="en-US"/>
        </w:rPr>
      </w:pPr>
      <w:r>
        <w:rPr>
          <w:lang w:eastAsia="en-US"/>
        </w:rPr>
        <w:t xml:space="preserve">The </w:t>
      </w:r>
      <w:r w:rsidRPr="00256FE3">
        <w:rPr>
          <w:lang w:eastAsia="en-US"/>
        </w:rPr>
        <w:t xml:space="preserve">LPA receives a </w:t>
      </w:r>
      <w:r>
        <w:rPr>
          <w:lang w:eastAsia="en-US"/>
        </w:rPr>
        <w:t>q</w:t>
      </w:r>
      <w:r w:rsidRPr="00256FE3">
        <w:rPr>
          <w:lang w:eastAsia="en-US"/>
        </w:rPr>
        <w:t xml:space="preserve">uery request from the </w:t>
      </w:r>
      <w:r>
        <w:rPr>
          <w:lang w:eastAsia="en-US"/>
        </w:rPr>
        <w:t xml:space="preserve">End </w:t>
      </w:r>
      <w:r w:rsidRPr="00256FE3">
        <w:rPr>
          <w:lang w:eastAsia="en-US"/>
        </w:rPr>
        <w:t>User.</w:t>
      </w:r>
    </w:p>
    <w:p w14:paraId="23D9E09C" w14:textId="77777777" w:rsidR="003C1AC8" w:rsidRPr="00256FE3" w:rsidRDefault="003C1AC8" w:rsidP="00AC72CE">
      <w:pPr>
        <w:pStyle w:val="ListParagraph"/>
        <w:numPr>
          <w:ilvl w:val="0"/>
          <w:numId w:val="38"/>
        </w:numPr>
        <w:ind w:left="993" w:hanging="567"/>
        <w:rPr>
          <w:lang w:eastAsia="en-US"/>
        </w:rPr>
      </w:pPr>
      <w:r>
        <w:rPr>
          <w:lang w:eastAsia="en-US"/>
        </w:rPr>
        <w:t xml:space="preserve">The </w:t>
      </w:r>
      <w:r w:rsidRPr="00256FE3">
        <w:rPr>
          <w:lang w:eastAsia="en-US"/>
        </w:rPr>
        <w:t>LPA re</w:t>
      </w:r>
      <w:r>
        <w:rPr>
          <w:lang w:eastAsia="en-US"/>
        </w:rPr>
        <w:t xml:space="preserve">quests </w:t>
      </w:r>
      <w:r w:rsidRPr="00256FE3">
        <w:rPr>
          <w:lang w:eastAsia="en-US"/>
        </w:rPr>
        <w:t xml:space="preserve">Profile </w:t>
      </w:r>
      <w:r>
        <w:rPr>
          <w:lang w:eastAsia="en-US"/>
        </w:rPr>
        <w:t>Metadata</w:t>
      </w:r>
      <w:r w:rsidRPr="00256FE3">
        <w:rPr>
          <w:lang w:eastAsia="en-US"/>
        </w:rPr>
        <w:t xml:space="preserve"> from the eUICC.</w:t>
      </w:r>
    </w:p>
    <w:p w14:paraId="788A82D5" w14:textId="77777777" w:rsidR="003C1AC8" w:rsidRPr="00256FE3" w:rsidRDefault="003C1AC8" w:rsidP="00AC72CE">
      <w:pPr>
        <w:pStyle w:val="ListParagraph"/>
        <w:numPr>
          <w:ilvl w:val="0"/>
          <w:numId w:val="38"/>
        </w:numPr>
        <w:ind w:left="993" w:hanging="567"/>
        <w:rPr>
          <w:lang w:eastAsia="en-US"/>
        </w:rPr>
      </w:pPr>
      <w:r>
        <w:rPr>
          <w:lang w:eastAsia="en-US"/>
        </w:rPr>
        <w:t xml:space="preserve">The </w:t>
      </w:r>
      <w:r w:rsidRPr="00256FE3">
        <w:rPr>
          <w:lang w:eastAsia="en-US"/>
        </w:rPr>
        <w:t xml:space="preserve">LPA displays </w:t>
      </w:r>
      <w:r>
        <w:rPr>
          <w:lang w:eastAsia="en-US"/>
        </w:rPr>
        <w:t xml:space="preserve">the </w:t>
      </w:r>
      <w:r w:rsidRPr="00256FE3">
        <w:rPr>
          <w:lang w:eastAsia="en-US"/>
        </w:rPr>
        <w:t xml:space="preserve">Profile </w:t>
      </w:r>
      <w:r>
        <w:rPr>
          <w:lang w:eastAsia="en-US"/>
        </w:rPr>
        <w:t>Metadata</w:t>
      </w:r>
      <w:r w:rsidRPr="00256FE3">
        <w:rPr>
          <w:lang w:eastAsia="en-US"/>
        </w:rPr>
        <w:t xml:space="preserve"> to the </w:t>
      </w:r>
      <w:r>
        <w:rPr>
          <w:lang w:eastAsia="en-US"/>
        </w:rPr>
        <w:t xml:space="preserve">End </w:t>
      </w:r>
      <w:r w:rsidRPr="00256FE3">
        <w:rPr>
          <w:lang w:eastAsia="en-US"/>
        </w:rPr>
        <w:t>User on the LUI.</w:t>
      </w:r>
    </w:p>
    <w:p w14:paraId="74CA0E20" w14:textId="77777777" w:rsidR="003C1AC8" w:rsidRPr="00167478" w:rsidRDefault="003C1AC8" w:rsidP="00AC72CE">
      <w:pPr>
        <w:spacing w:after="120" w:line="276" w:lineRule="auto"/>
        <w:rPr>
          <w:b/>
          <w:lang w:eastAsia="en-US"/>
        </w:rPr>
      </w:pPr>
      <w:r w:rsidRPr="00167478">
        <w:rPr>
          <w:b/>
          <w:lang w:eastAsia="en-US"/>
        </w:rPr>
        <w:t>End conditions:</w:t>
      </w:r>
    </w:p>
    <w:p w14:paraId="068CDF6F" w14:textId="77777777" w:rsidR="003C1AC8" w:rsidRPr="00BC17D5" w:rsidRDefault="003C1AC8" w:rsidP="00AC72CE">
      <w:pPr>
        <w:pStyle w:val="NormalParagraph"/>
        <w:numPr>
          <w:ilvl w:val="1"/>
          <w:numId w:val="38"/>
        </w:numPr>
        <w:ind w:left="993" w:hanging="567"/>
        <w:jc w:val="both"/>
        <w:rPr>
          <w:lang w:eastAsia="en-US"/>
        </w:rPr>
      </w:pPr>
      <w:r w:rsidRPr="00256FE3">
        <w:t xml:space="preserve">No change to Profile </w:t>
      </w:r>
      <w:r>
        <w:t>Metadata</w:t>
      </w:r>
      <w:r w:rsidRPr="00256FE3">
        <w:t>.</w:t>
      </w:r>
    </w:p>
    <w:p w14:paraId="544E4269" w14:textId="77777777" w:rsidR="003C1AC8" w:rsidRDefault="003C1AC8" w:rsidP="003C1AC8">
      <w:bookmarkStart w:id="1018" w:name="_Toc438636283"/>
    </w:p>
    <w:p w14:paraId="59569E38" w14:textId="77777777" w:rsidR="003C1AC8" w:rsidRDefault="003C1AC8" w:rsidP="003C1AC8">
      <w:pPr>
        <w:pStyle w:val="Heading4"/>
      </w:pPr>
      <w:bookmarkStart w:id="1019" w:name="_Toc472934756"/>
      <w:bookmarkStart w:id="1020" w:name="_Toc178140695"/>
      <w:r>
        <w:t>eUICC Memory Reset</w:t>
      </w:r>
      <w:bookmarkEnd w:id="1018"/>
      <w:bookmarkEnd w:id="1019"/>
      <w:bookmarkEnd w:id="1020"/>
    </w:p>
    <w:p w14:paraId="6B00AFA5" w14:textId="77777777" w:rsidR="003C1AC8" w:rsidRDefault="003C1AC8" w:rsidP="003C1AC8">
      <w:pPr>
        <w:pStyle w:val="NormalParagraph"/>
        <w:rPr>
          <w:lang w:eastAsia="en-US" w:bidi="bn-BD"/>
        </w:rPr>
      </w:pPr>
      <w:r>
        <w:rPr>
          <w:lang w:eastAsia="en-US" w:bidi="bn-BD"/>
        </w:rPr>
        <w:t>This procedure performs the eUICC Memory Reset of the eUICC including its associated Profile Metadata. The request is given by the End User to the LPA.</w:t>
      </w:r>
    </w:p>
    <w:p w14:paraId="145F3CF6" w14:textId="07B537CB" w:rsidR="003C1AC8" w:rsidRPr="00537928" w:rsidRDefault="0016146F" w:rsidP="003C1AC8">
      <w:pPr>
        <w:pStyle w:val="NOTE"/>
        <w:ind w:left="0" w:firstLine="0"/>
        <w:rPr>
          <w:u w:val="single"/>
        </w:rPr>
      </w:pPr>
      <w:r>
        <w:t>NOTE</w:t>
      </w:r>
      <w:r w:rsidR="003C1AC8" w:rsidRPr="00286628">
        <w:t>: A similar procedure will apply to perform the eUICC Test Memory Reset of the eUICC</w:t>
      </w:r>
      <w:r w:rsidR="003C1AC8" w:rsidRPr="00537928">
        <w:rPr>
          <w:b/>
        </w:rPr>
        <w:t>.</w:t>
      </w:r>
    </w:p>
    <w:p w14:paraId="24B27220" w14:textId="77777777" w:rsidR="003C1AC8" w:rsidRDefault="003C1AC8" w:rsidP="003C1AC8">
      <w:pPr>
        <w:pStyle w:val="NormalParagraph"/>
        <w:rPr>
          <w:lang w:eastAsia="en-US" w:bidi="bn-BD"/>
        </w:rPr>
      </w:pPr>
      <w:r w:rsidRPr="00BD36BD">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247DD0">
        <w:rPr>
          <w:rFonts w:ascii="Times New Roman" w:eastAsia="Times New Roman" w:hAnsi="Times New Roman"/>
          <w:noProof/>
          <w:snapToGrid w:val="0"/>
          <w:color w:val="000000"/>
          <w:w w:val="0"/>
          <w:sz w:val="0"/>
          <w:szCs w:val="0"/>
          <w:u w:color="000000"/>
          <w:bdr w:val="none" w:sz="0" w:space="0" w:color="000000"/>
          <w:shd w:val="clear" w:color="000000" w:fill="000000"/>
        </w:rPr>
        <w:drawing>
          <wp:inline distT="0" distB="0" distL="0" distR="0" wp14:anchorId="2AD4FE86" wp14:editId="483511D4">
            <wp:extent cx="5766196" cy="2969260"/>
            <wp:effectExtent l="0" t="0" r="6350" b="2540"/>
            <wp:docPr id="50" name="Image 50" descr="C:\Users\CKwok\MASTER SGP.21 UML diagrams\eUICC Memory Reset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C:\Users\CKwok\MASTER SGP.21 UML diagrams\eUICC Memory Reset procedure.png"/>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5778979" cy="2975842"/>
                    </a:xfrm>
                    <a:prstGeom prst="rect">
                      <a:avLst/>
                    </a:prstGeom>
                    <a:noFill/>
                    <a:ln>
                      <a:noFill/>
                    </a:ln>
                  </pic:spPr>
                </pic:pic>
              </a:graphicData>
            </a:graphic>
          </wp:inline>
        </w:drawing>
      </w:r>
      <w:r w:rsidRPr="007E0832" w:rsidDel="007E0832">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p>
    <w:p w14:paraId="6CD0F769" w14:textId="77777777" w:rsidR="003C1AC8" w:rsidRDefault="003C1AC8" w:rsidP="003C1AC8">
      <w:pPr>
        <w:pStyle w:val="Figurecaption"/>
      </w:pPr>
      <w:r>
        <w:rPr>
          <w:noProof/>
        </w:rPr>
        <w:t>:</w:t>
      </w:r>
      <w:r>
        <w:t xml:space="preserve"> eUICC Memory Reset Procedure</w:t>
      </w:r>
    </w:p>
    <w:p w14:paraId="27B0636B" w14:textId="77777777" w:rsidR="003C1AC8" w:rsidRDefault="003C1AC8" w:rsidP="00536937">
      <w:pPr>
        <w:spacing w:after="120" w:line="276" w:lineRule="auto"/>
        <w:rPr>
          <w:lang w:eastAsia="en-US"/>
        </w:rPr>
      </w:pPr>
      <w:r w:rsidRPr="00992AFC">
        <w:rPr>
          <w:b/>
          <w:lang w:eastAsia="en-US"/>
        </w:rPr>
        <w:t>Start conditions:</w:t>
      </w:r>
    </w:p>
    <w:p w14:paraId="34E2C57B" w14:textId="77777777" w:rsidR="003C1AC8" w:rsidRDefault="003C1AC8" w:rsidP="00536937">
      <w:pPr>
        <w:pStyle w:val="ListParagraph"/>
        <w:numPr>
          <w:ilvl w:val="0"/>
          <w:numId w:val="62"/>
        </w:numPr>
        <w:ind w:left="993" w:hanging="567"/>
        <w:rPr>
          <w:lang w:eastAsia="en-US"/>
        </w:rPr>
      </w:pPr>
      <w:r>
        <w:rPr>
          <w:lang w:eastAsia="en-US"/>
        </w:rPr>
        <w:t>T</w:t>
      </w:r>
      <w:r w:rsidRPr="00F778A4">
        <w:rPr>
          <w:lang w:eastAsia="en-US"/>
        </w:rPr>
        <w:t xml:space="preserve">he LPA is authenticated to </w:t>
      </w:r>
      <w:r>
        <w:rPr>
          <w:lang w:eastAsia="en-US"/>
        </w:rPr>
        <w:t xml:space="preserve">the </w:t>
      </w:r>
      <w:r w:rsidRPr="00F778A4">
        <w:rPr>
          <w:lang w:eastAsia="en-US"/>
        </w:rPr>
        <w:t>eUICC as legitimate for performing Local Profile Management</w:t>
      </w:r>
      <w:r>
        <w:rPr>
          <w:lang w:eastAsia="en-US"/>
        </w:rPr>
        <w:t>.</w:t>
      </w:r>
    </w:p>
    <w:p w14:paraId="7ABECFB4" w14:textId="77777777" w:rsidR="003C1AC8" w:rsidRDefault="003C1AC8" w:rsidP="00536937">
      <w:pPr>
        <w:pStyle w:val="ListParagraph"/>
        <w:numPr>
          <w:ilvl w:val="0"/>
          <w:numId w:val="62"/>
        </w:numPr>
        <w:ind w:left="993" w:hanging="567"/>
        <w:rPr>
          <w:lang w:eastAsia="en-US"/>
        </w:rPr>
      </w:pPr>
      <w:r w:rsidRPr="00256FE3">
        <w:rPr>
          <w:lang w:eastAsia="en-US"/>
        </w:rPr>
        <w:t xml:space="preserve">The </w:t>
      </w:r>
      <w:r>
        <w:rPr>
          <w:lang w:eastAsia="en-US"/>
        </w:rPr>
        <w:t>eUICC Memory Reset option</w:t>
      </w:r>
      <w:r w:rsidRPr="00256FE3">
        <w:rPr>
          <w:lang w:eastAsia="en-US"/>
        </w:rPr>
        <w:t xml:space="preserve"> is displayed by the LPA</w:t>
      </w:r>
      <w:r>
        <w:rPr>
          <w:lang w:eastAsia="en-US"/>
        </w:rPr>
        <w:t xml:space="preserve"> </w:t>
      </w:r>
      <w:r w:rsidRPr="00256FE3">
        <w:rPr>
          <w:lang w:eastAsia="en-US"/>
        </w:rPr>
        <w:t>(LUI).</w:t>
      </w:r>
    </w:p>
    <w:p w14:paraId="05332C4C" w14:textId="77777777" w:rsidR="003C1AC8" w:rsidRDefault="003C1AC8" w:rsidP="00536937">
      <w:pPr>
        <w:spacing w:after="120" w:line="276" w:lineRule="auto"/>
        <w:rPr>
          <w:lang w:eastAsia="en-US"/>
        </w:rPr>
      </w:pPr>
      <w:r w:rsidRPr="00ED3728">
        <w:rPr>
          <w:b/>
          <w:lang w:eastAsia="en-US"/>
        </w:rPr>
        <w:t>Procedure</w:t>
      </w:r>
      <w:r>
        <w:rPr>
          <w:lang w:eastAsia="en-US"/>
        </w:rPr>
        <w:t>:</w:t>
      </w:r>
    </w:p>
    <w:p w14:paraId="1737157C" w14:textId="77777777" w:rsidR="003C1AC8" w:rsidRDefault="003C1AC8" w:rsidP="00536937">
      <w:pPr>
        <w:pStyle w:val="ListParagraph"/>
        <w:numPr>
          <w:ilvl w:val="0"/>
          <w:numId w:val="63"/>
        </w:numPr>
        <w:ind w:left="993" w:hanging="567"/>
        <w:rPr>
          <w:lang w:eastAsia="en-US"/>
        </w:rPr>
      </w:pPr>
      <w:r>
        <w:rPr>
          <w:lang w:eastAsia="en-US"/>
        </w:rPr>
        <w:t>The End User makes an eUICC Memory Reset request on the LPA (LUI).</w:t>
      </w:r>
    </w:p>
    <w:p w14:paraId="37400087" w14:textId="77777777" w:rsidR="003C1AC8" w:rsidRDefault="003C1AC8" w:rsidP="00536937">
      <w:pPr>
        <w:pStyle w:val="ListParagraph"/>
        <w:numPr>
          <w:ilvl w:val="0"/>
          <w:numId w:val="63"/>
        </w:numPr>
        <w:ind w:left="993" w:hanging="567"/>
        <w:rPr>
          <w:lang w:eastAsia="en-US"/>
        </w:rPr>
      </w:pPr>
      <w:r>
        <w:rPr>
          <w:lang w:eastAsia="en-US"/>
        </w:rPr>
        <w:t>User Intent is verified.</w:t>
      </w:r>
    </w:p>
    <w:p w14:paraId="2D6103A6" w14:textId="77777777" w:rsidR="003C1AC8" w:rsidRDefault="003C1AC8" w:rsidP="00536937">
      <w:pPr>
        <w:pStyle w:val="ListParagraph"/>
        <w:numPr>
          <w:ilvl w:val="0"/>
          <w:numId w:val="63"/>
        </w:numPr>
        <w:ind w:left="993" w:hanging="567"/>
        <w:rPr>
          <w:lang w:eastAsia="en-US"/>
        </w:rPr>
      </w:pPr>
      <w:r>
        <w:rPr>
          <w:lang w:eastAsia="en-US"/>
        </w:rPr>
        <w:t>The LPA (LUI) displays a</w:t>
      </w:r>
      <w:r w:rsidRPr="00690A83">
        <w:rPr>
          <w:lang w:eastAsia="en-US"/>
        </w:rPr>
        <w:t xml:space="preserve"> message of consequences of ‘eUICC Memory Reset’</w:t>
      </w:r>
      <w:r>
        <w:rPr>
          <w:lang w:eastAsia="en-US"/>
        </w:rPr>
        <w:t xml:space="preserve"> to the End User. </w:t>
      </w:r>
    </w:p>
    <w:p w14:paraId="7DD5D184" w14:textId="77777777" w:rsidR="003C1AC8" w:rsidRDefault="003C1AC8" w:rsidP="00536937">
      <w:pPr>
        <w:pStyle w:val="ListParagraph"/>
        <w:numPr>
          <w:ilvl w:val="0"/>
          <w:numId w:val="63"/>
        </w:numPr>
        <w:ind w:left="993" w:hanging="567"/>
        <w:rPr>
          <w:lang w:eastAsia="en-US"/>
        </w:rPr>
      </w:pPr>
      <w:r>
        <w:rPr>
          <w:lang w:eastAsia="en-US"/>
        </w:rPr>
        <w:t>The End User confirms the conformity with the consequences to the LPA.</w:t>
      </w:r>
    </w:p>
    <w:p w14:paraId="0ED3A978" w14:textId="77777777" w:rsidR="003C1AC8" w:rsidRDefault="003C1AC8" w:rsidP="00536937">
      <w:pPr>
        <w:pStyle w:val="ListParagraph"/>
        <w:numPr>
          <w:ilvl w:val="0"/>
          <w:numId w:val="63"/>
        </w:numPr>
        <w:ind w:left="993" w:hanging="567"/>
        <w:rPr>
          <w:lang w:eastAsia="en-US"/>
        </w:rPr>
      </w:pPr>
      <w:r>
        <w:rPr>
          <w:lang w:eastAsia="en-US"/>
        </w:rPr>
        <w:t>The LPA sends an eUICC Memory Reset operation to the eUICC.</w:t>
      </w:r>
    </w:p>
    <w:p w14:paraId="69192573" w14:textId="77777777" w:rsidR="003C1AC8" w:rsidRDefault="003C1AC8" w:rsidP="00536937">
      <w:pPr>
        <w:pStyle w:val="ListParagraph"/>
        <w:numPr>
          <w:ilvl w:val="0"/>
          <w:numId w:val="63"/>
        </w:numPr>
        <w:ind w:left="993" w:hanging="567"/>
        <w:rPr>
          <w:lang w:eastAsia="en-US"/>
        </w:rPr>
      </w:pPr>
      <w:r>
        <w:rPr>
          <w:lang w:eastAsia="en-US"/>
        </w:rPr>
        <w:t xml:space="preserve">The eUICC </w:t>
      </w:r>
      <w:r w:rsidRPr="00690A83">
        <w:rPr>
          <w:lang w:eastAsia="en-US"/>
        </w:rPr>
        <w:t>delete</w:t>
      </w:r>
      <w:r>
        <w:rPr>
          <w:lang w:eastAsia="en-US"/>
        </w:rPr>
        <w:t>s</w:t>
      </w:r>
      <w:r w:rsidRPr="00690A83">
        <w:rPr>
          <w:lang w:eastAsia="en-US"/>
        </w:rPr>
        <w:t xml:space="preserve"> </w:t>
      </w:r>
      <w:r>
        <w:rPr>
          <w:lang w:eastAsia="en-US"/>
        </w:rPr>
        <w:t>the Profile</w:t>
      </w:r>
      <w:r w:rsidRPr="00690A83">
        <w:rPr>
          <w:lang w:eastAsia="en-US"/>
        </w:rPr>
        <w:t xml:space="preserve"> on the eUICC </w:t>
      </w:r>
      <w:r>
        <w:rPr>
          <w:lang w:eastAsia="en-US"/>
        </w:rPr>
        <w:t>even if it is</w:t>
      </w:r>
      <w:r w:rsidRPr="00690A83">
        <w:rPr>
          <w:lang w:eastAsia="en-US"/>
        </w:rPr>
        <w:t xml:space="preserve"> </w:t>
      </w:r>
      <w:r>
        <w:rPr>
          <w:lang w:eastAsia="en-US"/>
        </w:rPr>
        <w:t xml:space="preserve">an </w:t>
      </w:r>
      <w:r w:rsidRPr="00690A83">
        <w:rPr>
          <w:lang w:eastAsia="en-US"/>
        </w:rPr>
        <w:t>Enabled Profile</w:t>
      </w:r>
      <w:r>
        <w:rPr>
          <w:lang w:eastAsia="en-US"/>
        </w:rPr>
        <w:t xml:space="preserve"> including the </w:t>
      </w:r>
      <w:r>
        <w:rPr>
          <w:sz w:val="20"/>
          <w:szCs w:val="22"/>
          <w:lang w:eastAsia="de-DE" w:bidi="ar-SA"/>
        </w:rPr>
        <w:t xml:space="preserve">Profile </w:t>
      </w:r>
      <w:r>
        <w:rPr>
          <w:lang w:eastAsia="en-US"/>
        </w:rPr>
        <w:t>Metadata associated with it.</w:t>
      </w:r>
    </w:p>
    <w:p w14:paraId="04BEAA36" w14:textId="77777777" w:rsidR="003C1AC8" w:rsidRDefault="003C1AC8" w:rsidP="00536937">
      <w:pPr>
        <w:pStyle w:val="ListParagraph"/>
        <w:numPr>
          <w:ilvl w:val="0"/>
          <w:numId w:val="63"/>
        </w:numPr>
        <w:ind w:left="993" w:hanging="567"/>
        <w:rPr>
          <w:lang w:eastAsia="en-US"/>
        </w:rPr>
      </w:pPr>
      <w:r>
        <w:rPr>
          <w:lang w:eastAsia="en-US"/>
        </w:rPr>
        <w:t>The eUICC informs the LPA of the eUICC Memory Reset of the eUICC.</w:t>
      </w:r>
    </w:p>
    <w:p w14:paraId="21948FA5" w14:textId="77777777" w:rsidR="003C1AC8" w:rsidRDefault="003C1AC8" w:rsidP="00536937">
      <w:pPr>
        <w:pStyle w:val="ListParagraph"/>
        <w:numPr>
          <w:ilvl w:val="0"/>
          <w:numId w:val="63"/>
        </w:numPr>
        <w:ind w:left="993" w:hanging="567"/>
        <w:rPr>
          <w:lang w:eastAsia="en-US"/>
        </w:rPr>
      </w:pPr>
      <w:r>
        <w:rPr>
          <w:lang w:eastAsia="en-US"/>
        </w:rPr>
        <w:t>The End User is informed via the LPA (LUI).</w:t>
      </w:r>
    </w:p>
    <w:p w14:paraId="5B575EFE" w14:textId="77777777" w:rsidR="003C1AC8" w:rsidRDefault="003C1AC8" w:rsidP="00536937">
      <w:pPr>
        <w:pStyle w:val="ListParagraph"/>
        <w:numPr>
          <w:ilvl w:val="0"/>
          <w:numId w:val="63"/>
        </w:numPr>
        <w:ind w:left="993" w:hanging="567"/>
        <w:rPr>
          <w:lang w:eastAsia="en-US"/>
        </w:rPr>
      </w:pPr>
      <w:r>
        <w:rPr>
          <w:lang w:eastAsia="en-US"/>
        </w:rPr>
        <w:t>The LPA sends delete Notifications to all Notification Receivers for Profile deletion in the Profile.</w:t>
      </w:r>
    </w:p>
    <w:p w14:paraId="41E41D00" w14:textId="77777777" w:rsidR="003C1AC8" w:rsidRPr="00992AFC" w:rsidRDefault="003C1AC8" w:rsidP="00536937">
      <w:pPr>
        <w:spacing w:after="120" w:line="276" w:lineRule="auto"/>
        <w:rPr>
          <w:b/>
          <w:lang w:eastAsia="en-US"/>
        </w:rPr>
      </w:pPr>
      <w:r w:rsidRPr="00992AFC">
        <w:rPr>
          <w:b/>
          <w:lang w:eastAsia="en-US"/>
        </w:rPr>
        <w:t>End conditions:</w:t>
      </w:r>
    </w:p>
    <w:p w14:paraId="673963F6" w14:textId="77777777" w:rsidR="003C1AC8" w:rsidRDefault="003C1AC8" w:rsidP="00536937">
      <w:pPr>
        <w:pStyle w:val="ListParagraph"/>
        <w:numPr>
          <w:ilvl w:val="0"/>
          <w:numId w:val="61"/>
        </w:numPr>
        <w:ind w:left="993" w:hanging="567"/>
        <w:rPr>
          <w:lang w:eastAsia="en-US"/>
        </w:rPr>
      </w:pPr>
      <w:r>
        <w:rPr>
          <w:lang w:eastAsia="en-US"/>
        </w:rPr>
        <w:t xml:space="preserve">The Profile is deleted from the eUICC. </w:t>
      </w:r>
    </w:p>
    <w:p w14:paraId="1FBCC1D7" w14:textId="77777777" w:rsidR="003C1AC8" w:rsidRDefault="003C1AC8" w:rsidP="00536937"/>
    <w:p w14:paraId="2765170B" w14:textId="77777777" w:rsidR="003C1AC8" w:rsidRPr="003B5ADA" w:rsidRDefault="003C1AC8" w:rsidP="003C1AC8">
      <w:pPr>
        <w:pStyle w:val="Heading4"/>
      </w:pPr>
      <w:bookmarkStart w:id="1021" w:name="_Toc435054056"/>
      <w:bookmarkStart w:id="1022" w:name="_Toc438636284"/>
      <w:bookmarkStart w:id="1023" w:name="_Toc472934757"/>
      <w:bookmarkStart w:id="1024" w:name="_Toc178140696"/>
      <w:r w:rsidRPr="003B5ADA">
        <w:t>Add Profile</w:t>
      </w:r>
      <w:bookmarkEnd w:id="1021"/>
      <w:r>
        <w:t xml:space="preserve"> with Activation Code</w:t>
      </w:r>
      <w:bookmarkEnd w:id="1022"/>
      <w:bookmarkEnd w:id="1023"/>
      <w:bookmarkEnd w:id="1024"/>
    </w:p>
    <w:p w14:paraId="6C31D4D7" w14:textId="77777777" w:rsidR="003C1AC8" w:rsidRDefault="003C1AC8" w:rsidP="00536937">
      <w:pPr>
        <w:spacing w:line="276" w:lineRule="auto"/>
        <w:rPr>
          <w:lang w:eastAsia="en-US"/>
        </w:rPr>
      </w:pPr>
      <w:r>
        <w:rPr>
          <w:lang w:eastAsia="en-US"/>
        </w:rPr>
        <w:t>This procedure will allow the Subscriber to add a single Profile. This procedure will not enable the downloaded Profile, nor disable an Enabled Profile. Network connectivity is assumed. The download can be initiated by the input of an Activation Code.</w:t>
      </w:r>
    </w:p>
    <w:p w14:paraId="4EBF1FC2" w14:textId="77777777" w:rsidR="003C1AC8" w:rsidRDefault="003C1AC8" w:rsidP="003C1AC8">
      <w:pPr>
        <w:keepNext/>
        <w:jc w:val="center"/>
      </w:pPr>
      <w:r w:rsidRPr="00406BEC">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863C36">
        <w:rPr>
          <w:noProof/>
          <w:lang w:eastAsia="en-GB" w:bidi="ar-SA"/>
        </w:rPr>
        <w:t xml:space="preserve"> </w:t>
      </w:r>
      <w:r w:rsidRPr="00600C03">
        <w:rPr>
          <w:noProof/>
          <w:lang w:eastAsia="en-GB" w:bidi="ar-SA"/>
        </w:rPr>
        <w:drawing>
          <wp:inline distT="0" distB="0" distL="0" distR="0" wp14:anchorId="36F9BFDE" wp14:editId="264276ED">
            <wp:extent cx="4355465" cy="2388870"/>
            <wp:effectExtent l="0" t="0" r="6985" b="0"/>
            <wp:docPr id="5" name="Image 5" descr="C:\Users\CKwok\Desktop\MASTER SGP.21 UML diagrams - PHASE 1\Add profile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CKwok\Desktop\MASTER SGP.21 UML diagrams - PHASE 1\Add profile procedure.png"/>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4355465" cy="2388870"/>
                    </a:xfrm>
                    <a:prstGeom prst="rect">
                      <a:avLst/>
                    </a:prstGeom>
                    <a:noFill/>
                    <a:ln>
                      <a:noFill/>
                    </a:ln>
                  </pic:spPr>
                </pic:pic>
              </a:graphicData>
            </a:graphic>
          </wp:inline>
        </w:drawing>
      </w:r>
    </w:p>
    <w:p w14:paraId="153245CC" w14:textId="77777777" w:rsidR="003C1AC8" w:rsidRDefault="003C1AC8" w:rsidP="003C1AC8">
      <w:pPr>
        <w:pStyle w:val="Figurecaption"/>
      </w:pPr>
      <w:r>
        <w:t>: Add Profile with Activation Code Procedure</w:t>
      </w:r>
    </w:p>
    <w:p w14:paraId="44AC614D" w14:textId="77777777" w:rsidR="003C1AC8" w:rsidRPr="00E46DDB" w:rsidRDefault="003C1AC8" w:rsidP="00536937">
      <w:pPr>
        <w:spacing w:after="120" w:line="276" w:lineRule="auto"/>
        <w:rPr>
          <w:b/>
          <w:lang w:eastAsia="en-US"/>
        </w:rPr>
      </w:pPr>
      <w:r w:rsidRPr="00992AFC">
        <w:rPr>
          <w:b/>
          <w:lang w:eastAsia="en-US"/>
        </w:rPr>
        <w:t>Start conditions:</w:t>
      </w:r>
    </w:p>
    <w:p w14:paraId="241D97AC" w14:textId="77777777" w:rsidR="003C1AC8" w:rsidRDefault="003C1AC8" w:rsidP="00536937">
      <w:pPr>
        <w:pStyle w:val="ListParagraph"/>
        <w:numPr>
          <w:ilvl w:val="0"/>
          <w:numId w:val="40"/>
        </w:numPr>
        <w:ind w:left="993" w:hanging="567"/>
        <w:rPr>
          <w:lang w:eastAsia="en-US"/>
        </w:rPr>
      </w:pPr>
      <w:r>
        <w:rPr>
          <w:lang w:eastAsia="en-US"/>
        </w:rPr>
        <w:t>User Intent has been verified.</w:t>
      </w:r>
    </w:p>
    <w:p w14:paraId="1E506D04" w14:textId="77777777" w:rsidR="003C1AC8" w:rsidRDefault="003C1AC8" w:rsidP="00536937">
      <w:pPr>
        <w:pStyle w:val="ListParagraph"/>
        <w:numPr>
          <w:ilvl w:val="0"/>
          <w:numId w:val="40"/>
        </w:numPr>
        <w:ind w:left="993" w:hanging="567"/>
        <w:rPr>
          <w:lang w:eastAsia="en-US"/>
        </w:rPr>
      </w:pPr>
      <w:r>
        <w:rPr>
          <w:lang w:eastAsia="en-US"/>
        </w:rPr>
        <w:t>The download of a new Profile is allowed on the eUICC.</w:t>
      </w:r>
    </w:p>
    <w:p w14:paraId="0E72E987" w14:textId="77777777" w:rsidR="003C1AC8" w:rsidRDefault="003C1AC8" w:rsidP="00536937">
      <w:pPr>
        <w:pStyle w:val="ListParagraph"/>
        <w:numPr>
          <w:ilvl w:val="0"/>
          <w:numId w:val="40"/>
        </w:numPr>
        <w:ind w:left="993" w:hanging="567"/>
        <w:rPr>
          <w:lang w:eastAsia="en-US"/>
        </w:rPr>
      </w:pPr>
      <w:r>
        <w:rPr>
          <w:lang w:eastAsia="en-US"/>
        </w:rPr>
        <w:t>T</w:t>
      </w:r>
      <w:r w:rsidRPr="00F778A4">
        <w:rPr>
          <w:lang w:eastAsia="en-US"/>
        </w:rPr>
        <w:t>he LPA is authentic</w:t>
      </w:r>
      <w:r>
        <w:rPr>
          <w:lang w:eastAsia="en-US"/>
        </w:rPr>
        <w:t xml:space="preserve">ated to the eUICC as legitimate for </w:t>
      </w:r>
      <w:r w:rsidRPr="00F778A4">
        <w:rPr>
          <w:lang w:eastAsia="en-US"/>
        </w:rPr>
        <w:t xml:space="preserve">performing </w:t>
      </w:r>
      <w:r>
        <w:rPr>
          <w:lang w:eastAsia="en-US"/>
        </w:rPr>
        <w:t>Profile download.</w:t>
      </w:r>
    </w:p>
    <w:p w14:paraId="6975A6EC" w14:textId="77777777" w:rsidR="003C1AC8" w:rsidRPr="00167478" w:rsidRDefault="003C1AC8" w:rsidP="00536937">
      <w:pPr>
        <w:spacing w:after="120" w:line="276" w:lineRule="auto"/>
        <w:rPr>
          <w:b/>
          <w:lang w:eastAsia="en-US"/>
        </w:rPr>
      </w:pPr>
      <w:r w:rsidRPr="00ED3728">
        <w:rPr>
          <w:b/>
          <w:lang w:eastAsia="en-US"/>
        </w:rPr>
        <w:t>Procedure</w:t>
      </w:r>
      <w:r w:rsidRPr="00167478">
        <w:rPr>
          <w:b/>
          <w:lang w:eastAsia="en-US"/>
        </w:rPr>
        <w:t>:</w:t>
      </w:r>
    </w:p>
    <w:p w14:paraId="6191A57E" w14:textId="77777777" w:rsidR="003C1AC8" w:rsidRDefault="003C1AC8" w:rsidP="00536937">
      <w:pPr>
        <w:pStyle w:val="ListParagraph"/>
        <w:numPr>
          <w:ilvl w:val="0"/>
          <w:numId w:val="39"/>
        </w:numPr>
        <w:ind w:left="993" w:hanging="567"/>
        <w:rPr>
          <w:lang w:eastAsia="en-US"/>
        </w:rPr>
      </w:pPr>
      <w:r>
        <w:rPr>
          <w:lang w:eastAsia="en-US"/>
        </w:rPr>
        <w:t>The End User obtains an Activation Code to add a Profile to their Device.</w:t>
      </w:r>
    </w:p>
    <w:p w14:paraId="2B86B2FC" w14:textId="77777777" w:rsidR="003C1AC8" w:rsidRDefault="003C1AC8" w:rsidP="00536937">
      <w:pPr>
        <w:pStyle w:val="ListParagraph"/>
        <w:numPr>
          <w:ilvl w:val="0"/>
          <w:numId w:val="39"/>
        </w:numPr>
        <w:ind w:left="993" w:hanging="567"/>
        <w:rPr>
          <w:lang w:eastAsia="en-US"/>
        </w:rPr>
      </w:pPr>
      <w:r>
        <w:rPr>
          <w:lang w:eastAsia="en-US"/>
        </w:rPr>
        <w:t>The LPA requests the End User to enter the Activation Code.</w:t>
      </w:r>
    </w:p>
    <w:p w14:paraId="698D29B6" w14:textId="350D3271" w:rsidR="003C1AC8" w:rsidRPr="0027543E" w:rsidRDefault="003C1AC8" w:rsidP="00536937">
      <w:pPr>
        <w:pStyle w:val="ListParagraph"/>
        <w:numPr>
          <w:ilvl w:val="0"/>
          <w:numId w:val="39"/>
        </w:numPr>
        <w:ind w:left="993" w:hanging="567"/>
        <w:rPr>
          <w:lang w:eastAsia="en-US"/>
        </w:rPr>
      </w:pPr>
      <w:r w:rsidRPr="003B3FA6">
        <w:rPr>
          <w:lang w:eastAsia="en-US"/>
        </w:rPr>
        <w:t xml:space="preserve">Profile Download with </w:t>
      </w:r>
      <w:r w:rsidRPr="0027543E">
        <w:rPr>
          <w:lang w:eastAsia="en-US"/>
        </w:rPr>
        <w:t xml:space="preserve">Activation Code Procedure as described in </w:t>
      </w:r>
      <w:r>
        <w:rPr>
          <w:lang w:eastAsia="en-US"/>
        </w:rPr>
        <w:t>S</w:t>
      </w:r>
      <w:r w:rsidRPr="0027543E">
        <w:rPr>
          <w:lang w:eastAsia="en-US"/>
        </w:rPr>
        <w:t xml:space="preserve">ection </w:t>
      </w:r>
      <w:r>
        <w:rPr>
          <w:lang w:eastAsia="en-US"/>
        </w:rPr>
        <w:fldChar w:fldCharType="begin"/>
      </w:r>
      <w:r>
        <w:rPr>
          <w:lang w:eastAsia="en-US"/>
        </w:rPr>
        <w:instrText xml:space="preserve"> REF _Ref435051289 \r \h  \* MERGEFORMAT </w:instrText>
      </w:r>
      <w:r>
        <w:rPr>
          <w:lang w:eastAsia="en-US"/>
        </w:rPr>
      </w:r>
      <w:r>
        <w:rPr>
          <w:lang w:eastAsia="en-US"/>
        </w:rPr>
        <w:fldChar w:fldCharType="separate"/>
      </w:r>
      <w:r w:rsidR="00E46B0B">
        <w:rPr>
          <w:lang w:eastAsia="en-US"/>
        </w:rPr>
        <w:t>5.2.2</w:t>
      </w:r>
      <w:r>
        <w:rPr>
          <w:lang w:eastAsia="en-US"/>
        </w:rPr>
        <w:fldChar w:fldCharType="end"/>
      </w:r>
      <w:r>
        <w:rPr>
          <w:lang w:eastAsia="en-US"/>
        </w:rPr>
        <w:t xml:space="preserve"> starts</w:t>
      </w:r>
      <w:r w:rsidRPr="003B3FA6">
        <w:rPr>
          <w:lang w:eastAsia="en-US"/>
        </w:rPr>
        <w:t>.</w:t>
      </w:r>
      <w:r w:rsidRPr="0027543E">
        <w:rPr>
          <w:lang w:eastAsia="en-US"/>
        </w:rPr>
        <w:t xml:space="preserve"> </w:t>
      </w:r>
    </w:p>
    <w:p w14:paraId="678625D9" w14:textId="77777777" w:rsidR="003C1AC8" w:rsidRPr="00E46DDB" w:rsidRDefault="003C1AC8" w:rsidP="00536937">
      <w:pPr>
        <w:spacing w:after="120" w:line="276" w:lineRule="auto"/>
        <w:rPr>
          <w:b/>
          <w:lang w:eastAsia="en-US"/>
        </w:rPr>
      </w:pPr>
      <w:r>
        <w:rPr>
          <w:b/>
          <w:lang w:eastAsia="en-US"/>
        </w:rPr>
        <w:t>End</w:t>
      </w:r>
      <w:r w:rsidRPr="00992AFC">
        <w:rPr>
          <w:b/>
          <w:lang w:eastAsia="en-US"/>
        </w:rPr>
        <w:t xml:space="preserve"> conditions:</w:t>
      </w:r>
    </w:p>
    <w:p w14:paraId="2066E3E7" w14:textId="77777777" w:rsidR="003C1AC8" w:rsidRPr="00317BB5" w:rsidRDefault="003C1AC8" w:rsidP="00536937">
      <w:pPr>
        <w:pStyle w:val="ListParagraph"/>
        <w:numPr>
          <w:ilvl w:val="0"/>
          <w:numId w:val="41"/>
        </w:numPr>
        <w:ind w:left="993" w:hanging="567"/>
        <w:rPr>
          <w:b/>
          <w:lang w:eastAsia="en-US"/>
        </w:rPr>
      </w:pPr>
      <w:r>
        <w:rPr>
          <w:lang w:eastAsia="en-US"/>
        </w:rPr>
        <w:t>The Profile has been installed on the End User’s Device.</w:t>
      </w:r>
    </w:p>
    <w:p w14:paraId="2641E83D" w14:textId="77777777" w:rsidR="003C1AC8" w:rsidRDefault="003C1AC8" w:rsidP="00536937">
      <w:pPr>
        <w:pStyle w:val="ListParagraph"/>
        <w:numPr>
          <w:ilvl w:val="0"/>
          <w:numId w:val="41"/>
        </w:numPr>
        <w:ind w:left="993" w:hanging="567"/>
      </w:pPr>
      <w:r>
        <w:rPr>
          <w:lang w:eastAsia="en-US"/>
        </w:rPr>
        <w:t>Profile Metadata has been updated from the Profile.</w:t>
      </w:r>
    </w:p>
    <w:p w14:paraId="209CDEF3" w14:textId="77777777" w:rsidR="003C1AC8" w:rsidRDefault="003C1AC8" w:rsidP="003C1AC8">
      <w:pPr>
        <w:jc w:val="left"/>
      </w:pPr>
    </w:p>
    <w:p w14:paraId="3D21DF07" w14:textId="77777777" w:rsidR="003C1AC8" w:rsidRDefault="003C1AC8" w:rsidP="003C1AC8">
      <w:pPr>
        <w:pStyle w:val="Heading4"/>
      </w:pPr>
      <w:bookmarkStart w:id="1025" w:name="_Toc472934758"/>
      <w:bookmarkStart w:id="1026" w:name="_Toc178140697"/>
      <w:r>
        <w:t>Edit SM-DP+ Address</w:t>
      </w:r>
      <w:bookmarkEnd w:id="1025"/>
      <w:bookmarkEnd w:id="1026"/>
    </w:p>
    <w:p w14:paraId="5775E5B6" w14:textId="77777777" w:rsidR="003C1AC8" w:rsidRDefault="003C1AC8" w:rsidP="00536937">
      <w:pPr>
        <w:pStyle w:val="NormalParagraph"/>
        <w:jc w:val="both"/>
      </w:pPr>
      <w:r>
        <w:rPr>
          <w:lang w:eastAsia="en-US" w:bidi="bn-BD"/>
        </w:rPr>
        <w:t>This procedure will allow the End User to edit a default SM-DP+ address on to the eUICC.</w:t>
      </w:r>
    </w:p>
    <w:p w14:paraId="60FA4C9C" w14:textId="77777777" w:rsidR="003C1AC8" w:rsidRDefault="003C1AC8" w:rsidP="003C1AC8">
      <w:pPr>
        <w:pStyle w:val="NormalParagraph"/>
        <w:jc w:val="center"/>
      </w:pPr>
      <w:r w:rsidRPr="00D9788B">
        <w:rPr>
          <w:noProof/>
        </w:rPr>
        <w:drawing>
          <wp:inline distT="0" distB="0" distL="0" distR="0" wp14:anchorId="5ED91C51" wp14:editId="4A202E6F">
            <wp:extent cx="4772660" cy="2801620"/>
            <wp:effectExtent l="0" t="0" r="8890" b="0"/>
            <wp:docPr id="26" name="Image 26" descr="C:\Users\CKwok\Desktop\MASTER SGP.21 UML diagrams - PHASE 1\Edit SM-DP+ Address.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CKwok\Desktop\MASTER SGP.21 UML diagrams - PHASE 1\Edit SM-DP+ Address.png"/>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4772660" cy="2801620"/>
                    </a:xfrm>
                    <a:prstGeom prst="rect">
                      <a:avLst/>
                    </a:prstGeom>
                    <a:noFill/>
                    <a:ln>
                      <a:noFill/>
                    </a:ln>
                  </pic:spPr>
                </pic:pic>
              </a:graphicData>
            </a:graphic>
          </wp:inline>
        </w:drawing>
      </w:r>
    </w:p>
    <w:p w14:paraId="7D59E02C" w14:textId="77777777" w:rsidR="003C1AC8" w:rsidRDefault="003C1AC8" w:rsidP="003C1AC8">
      <w:pPr>
        <w:pStyle w:val="Figurecaption"/>
      </w:pPr>
      <w:r>
        <w:t>: Edit SM-DP+ Address</w:t>
      </w:r>
    </w:p>
    <w:p w14:paraId="7BFA0093" w14:textId="77777777" w:rsidR="003C1AC8" w:rsidRPr="00992AFC" w:rsidRDefault="003C1AC8" w:rsidP="00536937">
      <w:pPr>
        <w:spacing w:after="120" w:line="276" w:lineRule="auto"/>
        <w:rPr>
          <w:b/>
          <w:lang w:eastAsia="en-US"/>
        </w:rPr>
      </w:pPr>
      <w:r w:rsidRPr="00992AFC">
        <w:rPr>
          <w:b/>
          <w:lang w:eastAsia="en-US"/>
        </w:rPr>
        <w:t>Start conditions:</w:t>
      </w:r>
    </w:p>
    <w:p w14:paraId="40F50CB3" w14:textId="77777777" w:rsidR="003C1AC8" w:rsidRDefault="003C1AC8" w:rsidP="00536937">
      <w:pPr>
        <w:pStyle w:val="ListParagraph"/>
        <w:numPr>
          <w:ilvl w:val="0"/>
          <w:numId w:val="69"/>
        </w:numPr>
        <w:ind w:left="993" w:hanging="567"/>
        <w:rPr>
          <w:lang w:eastAsia="en-US"/>
        </w:rPr>
      </w:pPr>
      <w:r>
        <w:rPr>
          <w:lang w:eastAsia="en-US"/>
        </w:rPr>
        <w:t xml:space="preserve">There is a default SM-DP+ address in the LPA. </w:t>
      </w:r>
    </w:p>
    <w:p w14:paraId="13F50E44" w14:textId="77777777" w:rsidR="003C1AC8" w:rsidRDefault="003C1AC8" w:rsidP="00536937">
      <w:pPr>
        <w:pStyle w:val="ListParagraph"/>
        <w:numPr>
          <w:ilvl w:val="0"/>
          <w:numId w:val="69"/>
        </w:numPr>
        <w:ind w:left="993" w:hanging="567"/>
        <w:rPr>
          <w:lang w:eastAsia="en-US"/>
        </w:rPr>
      </w:pPr>
      <w:r>
        <w:rPr>
          <w:lang w:eastAsia="en-US"/>
        </w:rPr>
        <w:t xml:space="preserve">The End User is willing to edit the default SM-DP+ address </w:t>
      </w:r>
    </w:p>
    <w:p w14:paraId="3B30F502" w14:textId="77777777" w:rsidR="003C1AC8" w:rsidRDefault="003C1AC8" w:rsidP="00536937">
      <w:pPr>
        <w:spacing w:after="120" w:line="276" w:lineRule="auto"/>
        <w:rPr>
          <w:lang w:eastAsia="en-US"/>
        </w:rPr>
      </w:pPr>
      <w:r w:rsidRPr="00ED3728">
        <w:rPr>
          <w:b/>
          <w:lang w:eastAsia="en-US"/>
        </w:rPr>
        <w:t>Procedure</w:t>
      </w:r>
      <w:r>
        <w:rPr>
          <w:lang w:eastAsia="en-US"/>
        </w:rPr>
        <w:t>:</w:t>
      </w:r>
    </w:p>
    <w:p w14:paraId="6034314E" w14:textId="77777777" w:rsidR="003C1AC8" w:rsidRDefault="003C1AC8" w:rsidP="00536937">
      <w:pPr>
        <w:pStyle w:val="ListParagraph"/>
        <w:numPr>
          <w:ilvl w:val="0"/>
          <w:numId w:val="70"/>
        </w:numPr>
        <w:ind w:left="993" w:hanging="567"/>
        <w:rPr>
          <w:lang w:eastAsia="en-US"/>
        </w:rPr>
      </w:pPr>
      <w:r>
        <w:rPr>
          <w:lang w:eastAsia="en-US"/>
        </w:rPr>
        <w:t xml:space="preserve">The End User edits the SM-DP+ Address via the LPA. </w:t>
      </w:r>
    </w:p>
    <w:p w14:paraId="4D546689" w14:textId="77777777" w:rsidR="003C1AC8" w:rsidRDefault="003C1AC8" w:rsidP="00536937">
      <w:pPr>
        <w:pStyle w:val="ListParagraph"/>
        <w:numPr>
          <w:ilvl w:val="0"/>
          <w:numId w:val="70"/>
        </w:numPr>
        <w:ind w:left="993" w:hanging="567"/>
        <w:rPr>
          <w:lang w:eastAsia="en-US"/>
        </w:rPr>
      </w:pPr>
      <w:r>
        <w:rPr>
          <w:lang w:eastAsia="en-US"/>
        </w:rPr>
        <w:t>Simple Confirmation from the End User is required.</w:t>
      </w:r>
    </w:p>
    <w:p w14:paraId="39EE7082" w14:textId="77777777" w:rsidR="003C1AC8" w:rsidRDefault="003C1AC8" w:rsidP="00536937">
      <w:pPr>
        <w:pStyle w:val="ListParagraph"/>
        <w:numPr>
          <w:ilvl w:val="0"/>
          <w:numId w:val="70"/>
        </w:numPr>
        <w:ind w:left="993" w:hanging="567"/>
        <w:rPr>
          <w:lang w:eastAsia="en-US"/>
        </w:rPr>
      </w:pPr>
      <w:r>
        <w:rPr>
          <w:lang w:eastAsia="en-US"/>
        </w:rPr>
        <w:t xml:space="preserve">The LPA sends the default SM-DP+ address for storage in the LPA Service. </w:t>
      </w:r>
    </w:p>
    <w:p w14:paraId="0B5F03CC" w14:textId="77777777" w:rsidR="003C1AC8" w:rsidRDefault="003C1AC8" w:rsidP="00536937">
      <w:pPr>
        <w:pStyle w:val="ListParagraph"/>
        <w:numPr>
          <w:ilvl w:val="0"/>
          <w:numId w:val="70"/>
        </w:numPr>
        <w:ind w:left="993" w:hanging="567"/>
        <w:rPr>
          <w:lang w:eastAsia="en-US"/>
        </w:rPr>
      </w:pPr>
      <w:r>
        <w:t xml:space="preserve">The </w:t>
      </w:r>
      <w:r>
        <w:rPr>
          <w:lang w:eastAsia="en-US"/>
        </w:rPr>
        <w:t>LPA Service</w:t>
      </w:r>
      <w:r>
        <w:t xml:space="preserve"> informs the LPA of the storage of the default SM-DP+ address.</w:t>
      </w:r>
    </w:p>
    <w:p w14:paraId="5721510C" w14:textId="77777777" w:rsidR="003C1AC8" w:rsidRDefault="003C1AC8" w:rsidP="00536937">
      <w:pPr>
        <w:pStyle w:val="ListParagraph"/>
        <w:numPr>
          <w:ilvl w:val="0"/>
          <w:numId w:val="70"/>
        </w:numPr>
        <w:ind w:left="993" w:hanging="567"/>
        <w:rPr>
          <w:lang w:eastAsia="en-US"/>
        </w:rPr>
      </w:pPr>
      <w:r>
        <w:t>The End User is informed via the LPA.</w:t>
      </w:r>
    </w:p>
    <w:p w14:paraId="342F0C15" w14:textId="77777777" w:rsidR="003C1AC8" w:rsidRPr="00992AFC" w:rsidRDefault="003C1AC8" w:rsidP="00536937">
      <w:pPr>
        <w:spacing w:after="120" w:line="276" w:lineRule="auto"/>
        <w:rPr>
          <w:b/>
          <w:lang w:eastAsia="en-US"/>
        </w:rPr>
      </w:pPr>
      <w:r w:rsidRPr="00992AFC">
        <w:rPr>
          <w:b/>
          <w:lang w:eastAsia="en-US"/>
        </w:rPr>
        <w:t>End conditions:</w:t>
      </w:r>
    </w:p>
    <w:p w14:paraId="0BEF497D" w14:textId="77777777" w:rsidR="003C1AC8" w:rsidRPr="00F16125" w:rsidRDefault="003C1AC8" w:rsidP="00536937">
      <w:pPr>
        <w:pStyle w:val="ListParagraph"/>
        <w:numPr>
          <w:ilvl w:val="1"/>
          <w:numId w:val="13"/>
        </w:numPr>
        <w:tabs>
          <w:tab w:val="clear" w:pos="340"/>
          <w:tab w:val="clear" w:pos="1440"/>
          <w:tab w:val="num" w:pos="993"/>
        </w:tabs>
        <w:ind w:hanging="1014"/>
        <w:rPr>
          <w:b/>
          <w:lang w:eastAsia="en-US"/>
        </w:rPr>
      </w:pPr>
      <w:r>
        <w:rPr>
          <w:lang w:eastAsia="en-US"/>
        </w:rPr>
        <w:t xml:space="preserve">The target default SM-DP+ Address is edited in the LPA Services. </w:t>
      </w:r>
    </w:p>
    <w:p w14:paraId="2AC75E52" w14:textId="77777777" w:rsidR="003C1AC8" w:rsidRDefault="003C1AC8" w:rsidP="003C1AC8">
      <w:pPr>
        <w:pStyle w:val="NormalParagraph"/>
      </w:pPr>
    </w:p>
    <w:p w14:paraId="7FBEFA4D" w14:textId="55410D3E" w:rsidR="00927522" w:rsidRDefault="00927522">
      <w:pPr>
        <w:pStyle w:val="Heading4"/>
      </w:pPr>
      <w:bookmarkStart w:id="1027" w:name="_Toc433967968"/>
      <w:bookmarkStart w:id="1028" w:name="_Toc433967969"/>
      <w:bookmarkStart w:id="1029" w:name="_Toc433967979"/>
      <w:bookmarkStart w:id="1030" w:name="_Toc433967980"/>
      <w:bookmarkStart w:id="1031" w:name="_Toc433967981"/>
      <w:bookmarkStart w:id="1032" w:name="_Toc433967997"/>
      <w:bookmarkStart w:id="1033" w:name="_Toc434853827"/>
      <w:bookmarkStart w:id="1034" w:name="_Toc435044706"/>
      <w:bookmarkStart w:id="1035" w:name="_Toc435054057"/>
      <w:bookmarkStart w:id="1036" w:name="_Toc434853828"/>
      <w:bookmarkStart w:id="1037" w:name="_Toc435044707"/>
      <w:bookmarkStart w:id="1038" w:name="_Toc435054058"/>
      <w:bookmarkStart w:id="1039" w:name="_Toc434853829"/>
      <w:bookmarkStart w:id="1040" w:name="_Toc435044708"/>
      <w:bookmarkStart w:id="1041" w:name="_Toc435054059"/>
      <w:bookmarkStart w:id="1042" w:name="_Toc434853830"/>
      <w:bookmarkStart w:id="1043" w:name="_Toc435044709"/>
      <w:bookmarkStart w:id="1044" w:name="_Toc435054060"/>
      <w:bookmarkStart w:id="1045" w:name="_Toc434853831"/>
      <w:bookmarkStart w:id="1046" w:name="_Toc435044710"/>
      <w:bookmarkStart w:id="1047" w:name="_Toc435054061"/>
      <w:bookmarkStart w:id="1048" w:name="_Toc434853832"/>
      <w:bookmarkStart w:id="1049" w:name="_Toc435044711"/>
      <w:bookmarkStart w:id="1050" w:name="_Toc435054062"/>
      <w:bookmarkStart w:id="1051" w:name="_Toc434853833"/>
      <w:bookmarkStart w:id="1052" w:name="_Toc435044712"/>
      <w:bookmarkStart w:id="1053" w:name="_Toc435054063"/>
      <w:bookmarkStart w:id="1054" w:name="_Toc434853834"/>
      <w:bookmarkStart w:id="1055" w:name="_Toc435044713"/>
      <w:bookmarkStart w:id="1056" w:name="_Toc435054064"/>
      <w:bookmarkStart w:id="1057" w:name="_Toc434853835"/>
      <w:bookmarkStart w:id="1058" w:name="_Toc435044714"/>
      <w:bookmarkStart w:id="1059" w:name="_Toc435054065"/>
      <w:bookmarkStart w:id="1060" w:name="_Toc434853836"/>
      <w:bookmarkStart w:id="1061" w:name="_Toc435044715"/>
      <w:bookmarkStart w:id="1062" w:name="_Toc435054066"/>
      <w:bookmarkStart w:id="1063" w:name="_Toc434853837"/>
      <w:bookmarkStart w:id="1064" w:name="_Toc435044716"/>
      <w:bookmarkStart w:id="1065" w:name="_Toc435054067"/>
      <w:bookmarkStart w:id="1066" w:name="_Toc434853838"/>
      <w:bookmarkStart w:id="1067" w:name="_Toc435044717"/>
      <w:bookmarkStart w:id="1068" w:name="_Toc435054068"/>
      <w:bookmarkStart w:id="1069" w:name="_Toc434853839"/>
      <w:bookmarkStart w:id="1070" w:name="_Toc435044718"/>
      <w:bookmarkStart w:id="1071" w:name="_Toc435054069"/>
      <w:bookmarkStart w:id="1072" w:name="_Toc434853840"/>
      <w:bookmarkStart w:id="1073" w:name="_Toc435044719"/>
      <w:bookmarkStart w:id="1074" w:name="_Toc435054070"/>
      <w:bookmarkStart w:id="1075" w:name="_Toc434853841"/>
      <w:bookmarkStart w:id="1076" w:name="_Toc435044720"/>
      <w:bookmarkStart w:id="1077" w:name="_Toc435054071"/>
      <w:bookmarkStart w:id="1078" w:name="_Toc434853842"/>
      <w:bookmarkStart w:id="1079" w:name="_Toc435044721"/>
      <w:bookmarkStart w:id="1080" w:name="_Toc435054072"/>
      <w:bookmarkStart w:id="1081" w:name="_Toc434853843"/>
      <w:bookmarkStart w:id="1082" w:name="_Toc435044722"/>
      <w:bookmarkStart w:id="1083" w:name="_Toc435054073"/>
      <w:bookmarkStart w:id="1084" w:name="_Toc434853844"/>
      <w:bookmarkStart w:id="1085" w:name="_Toc435044723"/>
      <w:bookmarkStart w:id="1086" w:name="_Toc435054074"/>
      <w:bookmarkStart w:id="1087" w:name="_Toc434853845"/>
      <w:bookmarkStart w:id="1088" w:name="_Toc435044724"/>
      <w:bookmarkStart w:id="1089" w:name="_Toc435054075"/>
      <w:bookmarkStart w:id="1090" w:name="_Toc434853846"/>
      <w:bookmarkStart w:id="1091" w:name="_Toc435044725"/>
      <w:bookmarkStart w:id="1092" w:name="_Toc435054076"/>
      <w:bookmarkStart w:id="1093" w:name="_Toc434853847"/>
      <w:bookmarkStart w:id="1094" w:name="_Toc435044726"/>
      <w:bookmarkStart w:id="1095" w:name="_Toc435054077"/>
      <w:bookmarkStart w:id="1096" w:name="_Toc434853848"/>
      <w:bookmarkStart w:id="1097" w:name="_Toc435044727"/>
      <w:bookmarkStart w:id="1098" w:name="_Toc435054078"/>
      <w:bookmarkStart w:id="1099" w:name="_Toc433967999"/>
      <w:bookmarkStart w:id="1100" w:name="_Toc434853849"/>
      <w:bookmarkStart w:id="1101" w:name="_Toc435044728"/>
      <w:bookmarkStart w:id="1102" w:name="_Toc435054079"/>
      <w:bookmarkStart w:id="1103" w:name="_Toc434853850"/>
      <w:bookmarkStart w:id="1104" w:name="_Toc435044729"/>
      <w:bookmarkStart w:id="1105" w:name="_Toc435054080"/>
      <w:bookmarkStart w:id="1106" w:name="_Toc434853851"/>
      <w:bookmarkStart w:id="1107" w:name="_Toc435044730"/>
      <w:bookmarkStart w:id="1108" w:name="_Toc435054081"/>
      <w:bookmarkStart w:id="1109" w:name="_Toc434853852"/>
      <w:bookmarkStart w:id="1110" w:name="_Toc435044731"/>
      <w:bookmarkStart w:id="1111" w:name="_Toc435054082"/>
      <w:bookmarkStart w:id="1112" w:name="_Toc434853853"/>
      <w:bookmarkStart w:id="1113" w:name="_Toc435044732"/>
      <w:bookmarkStart w:id="1114" w:name="_Toc435054083"/>
      <w:bookmarkStart w:id="1115" w:name="_Toc434853854"/>
      <w:bookmarkStart w:id="1116" w:name="_Toc435044733"/>
      <w:bookmarkStart w:id="1117" w:name="_Toc435054084"/>
      <w:bookmarkStart w:id="1118" w:name="_Toc434853855"/>
      <w:bookmarkStart w:id="1119" w:name="_Toc435044734"/>
      <w:bookmarkStart w:id="1120" w:name="_Toc435054085"/>
      <w:bookmarkStart w:id="1121" w:name="_Toc434853856"/>
      <w:bookmarkStart w:id="1122" w:name="_Toc435044735"/>
      <w:bookmarkStart w:id="1123" w:name="_Toc435054086"/>
      <w:bookmarkStart w:id="1124" w:name="_Toc434853857"/>
      <w:bookmarkStart w:id="1125" w:name="_Toc435044736"/>
      <w:bookmarkStart w:id="1126" w:name="_Toc435054087"/>
      <w:bookmarkStart w:id="1127" w:name="_Toc434853858"/>
      <w:bookmarkStart w:id="1128" w:name="_Toc435044737"/>
      <w:bookmarkStart w:id="1129" w:name="_Toc435054088"/>
      <w:bookmarkStart w:id="1130" w:name="_Toc434853859"/>
      <w:bookmarkStart w:id="1131" w:name="_Toc435044738"/>
      <w:bookmarkStart w:id="1132" w:name="_Toc435054089"/>
      <w:bookmarkStart w:id="1133" w:name="_Toc434853860"/>
      <w:bookmarkStart w:id="1134" w:name="_Toc435044739"/>
      <w:bookmarkStart w:id="1135" w:name="_Toc435054090"/>
      <w:bookmarkStart w:id="1136" w:name="_Toc434853861"/>
      <w:bookmarkStart w:id="1137" w:name="_Toc435044740"/>
      <w:bookmarkStart w:id="1138" w:name="_Toc435054091"/>
      <w:bookmarkStart w:id="1139" w:name="_Toc434853862"/>
      <w:bookmarkStart w:id="1140" w:name="_Toc435044741"/>
      <w:bookmarkStart w:id="1141" w:name="_Toc435054092"/>
      <w:bookmarkStart w:id="1142" w:name="_Toc434853863"/>
      <w:bookmarkStart w:id="1143" w:name="_Toc435044742"/>
      <w:bookmarkStart w:id="1144" w:name="_Toc435054093"/>
      <w:bookmarkStart w:id="1145" w:name="_Toc434853864"/>
      <w:bookmarkStart w:id="1146" w:name="_Toc435044743"/>
      <w:bookmarkStart w:id="1147" w:name="_Toc435054094"/>
      <w:bookmarkStart w:id="1148" w:name="_Toc434853865"/>
      <w:bookmarkStart w:id="1149" w:name="_Toc435044744"/>
      <w:bookmarkStart w:id="1150" w:name="_Toc435054095"/>
      <w:bookmarkStart w:id="1151" w:name="_Toc433300382"/>
      <w:bookmarkStart w:id="1152" w:name="_Toc433322540"/>
      <w:bookmarkStart w:id="1153" w:name="_Toc433322785"/>
      <w:bookmarkStart w:id="1154" w:name="_Toc431504490"/>
      <w:bookmarkStart w:id="1155" w:name="_Toc431561113"/>
      <w:bookmarkStart w:id="1156" w:name="_Toc431561320"/>
      <w:bookmarkStart w:id="1157" w:name="_Toc431563588"/>
      <w:bookmarkStart w:id="1158" w:name="_Toc431576560"/>
      <w:bookmarkStart w:id="1159" w:name="_Toc432117447"/>
      <w:bookmarkStart w:id="1160" w:name="_Toc432579731"/>
      <w:bookmarkStart w:id="1161" w:name="_Toc433147171"/>
      <w:bookmarkStart w:id="1162" w:name="_Toc433300383"/>
      <w:bookmarkStart w:id="1163" w:name="_Toc433322541"/>
      <w:bookmarkStart w:id="1164" w:name="_Toc433322786"/>
      <w:bookmarkStart w:id="1165" w:name="_Toc431504491"/>
      <w:bookmarkStart w:id="1166" w:name="_Toc431561114"/>
      <w:bookmarkStart w:id="1167" w:name="_Toc431561321"/>
      <w:bookmarkStart w:id="1168" w:name="_Toc431563589"/>
      <w:bookmarkStart w:id="1169" w:name="_Toc431576561"/>
      <w:bookmarkStart w:id="1170" w:name="_Toc432117448"/>
      <w:bookmarkStart w:id="1171" w:name="_Toc432579732"/>
      <w:bookmarkStart w:id="1172" w:name="_Toc433147172"/>
      <w:bookmarkStart w:id="1173" w:name="_Toc433300384"/>
      <w:bookmarkStart w:id="1174" w:name="_Toc433322542"/>
      <w:bookmarkStart w:id="1175" w:name="_Toc433322787"/>
      <w:bookmarkStart w:id="1176" w:name="_Toc431504492"/>
      <w:bookmarkStart w:id="1177" w:name="_Toc431561115"/>
      <w:bookmarkStart w:id="1178" w:name="_Toc431561322"/>
      <w:bookmarkStart w:id="1179" w:name="_Toc431563590"/>
      <w:bookmarkStart w:id="1180" w:name="_Toc431576562"/>
      <w:bookmarkStart w:id="1181" w:name="_Toc432117449"/>
      <w:bookmarkStart w:id="1182" w:name="_Toc432579733"/>
      <w:bookmarkStart w:id="1183" w:name="_Toc433147173"/>
      <w:bookmarkStart w:id="1184" w:name="_Toc433300385"/>
      <w:bookmarkStart w:id="1185" w:name="_Toc433322543"/>
      <w:bookmarkStart w:id="1186" w:name="_Toc433322788"/>
      <w:bookmarkStart w:id="1187" w:name="_Toc431504493"/>
      <w:bookmarkStart w:id="1188" w:name="_Toc431561116"/>
      <w:bookmarkStart w:id="1189" w:name="_Toc431561323"/>
      <w:bookmarkStart w:id="1190" w:name="_Toc431563591"/>
      <w:bookmarkStart w:id="1191" w:name="_Toc431576563"/>
      <w:bookmarkStart w:id="1192" w:name="_Toc432117450"/>
      <w:bookmarkStart w:id="1193" w:name="_Toc432579734"/>
      <w:bookmarkStart w:id="1194" w:name="_Toc433147174"/>
      <w:bookmarkStart w:id="1195" w:name="_Toc433300386"/>
      <w:bookmarkStart w:id="1196" w:name="_Toc433322544"/>
      <w:bookmarkStart w:id="1197" w:name="_Toc433322789"/>
      <w:bookmarkStart w:id="1198" w:name="_Toc431504494"/>
      <w:bookmarkStart w:id="1199" w:name="_Toc431561117"/>
      <w:bookmarkStart w:id="1200" w:name="_Toc431561324"/>
      <w:bookmarkStart w:id="1201" w:name="_Toc431563592"/>
      <w:bookmarkStart w:id="1202" w:name="_Toc431576564"/>
      <w:bookmarkStart w:id="1203" w:name="_Toc432117451"/>
      <w:bookmarkStart w:id="1204" w:name="_Toc432579735"/>
      <w:bookmarkStart w:id="1205" w:name="_Toc433147175"/>
      <w:bookmarkStart w:id="1206" w:name="_Toc433300387"/>
      <w:bookmarkStart w:id="1207" w:name="_Toc433322545"/>
      <w:bookmarkStart w:id="1208" w:name="_Toc433322790"/>
      <w:bookmarkStart w:id="1209" w:name="_Toc431504495"/>
      <w:bookmarkStart w:id="1210" w:name="_Toc431561118"/>
      <w:bookmarkStart w:id="1211" w:name="_Toc431561325"/>
      <w:bookmarkStart w:id="1212" w:name="_Toc431563593"/>
      <w:bookmarkStart w:id="1213" w:name="_Toc431576565"/>
      <w:bookmarkStart w:id="1214" w:name="_Toc432117452"/>
      <w:bookmarkStart w:id="1215" w:name="_Toc432579736"/>
      <w:bookmarkStart w:id="1216" w:name="_Toc433147176"/>
      <w:bookmarkStart w:id="1217" w:name="_Toc433300388"/>
      <w:bookmarkStart w:id="1218" w:name="_Toc433322546"/>
      <w:bookmarkStart w:id="1219" w:name="_Toc433322791"/>
      <w:bookmarkStart w:id="1220" w:name="_Toc431504496"/>
      <w:bookmarkStart w:id="1221" w:name="_Toc431561119"/>
      <w:bookmarkStart w:id="1222" w:name="_Toc431561326"/>
      <w:bookmarkStart w:id="1223" w:name="_Toc431563594"/>
      <w:bookmarkStart w:id="1224" w:name="_Toc431576566"/>
      <w:bookmarkStart w:id="1225" w:name="_Toc432117453"/>
      <w:bookmarkStart w:id="1226" w:name="_Toc432579737"/>
      <w:bookmarkStart w:id="1227" w:name="_Toc433147177"/>
      <w:bookmarkStart w:id="1228" w:name="_Toc433300389"/>
      <w:bookmarkStart w:id="1229" w:name="_Toc433322547"/>
      <w:bookmarkStart w:id="1230" w:name="_Toc433322792"/>
      <w:bookmarkStart w:id="1231" w:name="_Toc431504497"/>
      <w:bookmarkStart w:id="1232" w:name="_Toc431561120"/>
      <w:bookmarkStart w:id="1233" w:name="_Toc431561327"/>
      <w:bookmarkStart w:id="1234" w:name="_Toc431563595"/>
      <w:bookmarkStart w:id="1235" w:name="_Toc431576567"/>
      <w:bookmarkStart w:id="1236" w:name="_Toc432117454"/>
      <w:bookmarkStart w:id="1237" w:name="_Toc432579738"/>
      <w:bookmarkStart w:id="1238" w:name="_Toc433147178"/>
      <w:bookmarkStart w:id="1239" w:name="_Toc433300390"/>
      <w:bookmarkStart w:id="1240" w:name="_Toc433322548"/>
      <w:bookmarkStart w:id="1241" w:name="_Toc433322793"/>
      <w:bookmarkStart w:id="1242" w:name="_Toc431504498"/>
      <w:bookmarkStart w:id="1243" w:name="_Toc431561121"/>
      <w:bookmarkStart w:id="1244" w:name="_Toc431561328"/>
      <w:bookmarkStart w:id="1245" w:name="_Toc431563596"/>
      <w:bookmarkStart w:id="1246" w:name="_Toc431576568"/>
      <w:bookmarkStart w:id="1247" w:name="_Toc432117455"/>
      <w:bookmarkStart w:id="1248" w:name="_Toc432579739"/>
      <w:bookmarkStart w:id="1249" w:name="_Toc433147179"/>
      <w:bookmarkStart w:id="1250" w:name="_Toc433300391"/>
      <w:bookmarkStart w:id="1251" w:name="_Toc433322549"/>
      <w:bookmarkStart w:id="1252" w:name="_Toc433322794"/>
      <w:bookmarkStart w:id="1253" w:name="_Toc431504499"/>
      <w:bookmarkStart w:id="1254" w:name="_Toc431561122"/>
      <w:bookmarkStart w:id="1255" w:name="_Toc431561329"/>
      <w:bookmarkStart w:id="1256" w:name="_Toc431563597"/>
      <w:bookmarkStart w:id="1257" w:name="_Toc431576569"/>
      <w:bookmarkStart w:id="1258" w:name="_Toc432117456"/>
      <w:bookmarkStart w:id="1259" w:name="_Toc432579740"/>
      <w:bookmarkStart w:id="1260" w:name="_Toc433147180"/>
      <w:bookmarkStart w:id="1261" w:name="_Toc433300392"/>
      <w:bookmarkStart w:id="1262" w:name="_Toc433322550"/>
      <w:bookmarkStart w:id="1263" w:name="_Toc433322795"/>
      <w:bookmarkStart w:id="1264" w:name="_Toc431504500"/>
      <w:bookmarkStart w:id="1265" w:name="_Toc431561123"/>
      <w:bookmarkStart w:id="1266" w:name="_Toc431561330"/>
      <w:bookmarkStart w:id="1267" w:name="_Toc431563598"/>
      <w:bookmarkStart w:id="1268" w:name="_Toc431576570"/>
      <w:bookmarkStart w:id="1269" w:name="_Toc432117457"/>
      <w:bookmarkStart w:id="1270" w:name="_Toc432579741"/>
      <w:bookmarkStart w:id="1271" w:name="_Toc433147181"/>
      <w:bookmarkStart w:id="1272" w:name="_Toc433300393"/>
      <w:bookmarkStart w:id="1273" w:name="_Toc433322551"/>
      <w:bookmarkStart w:id="1274" w:name="_Toc433322796"/>
      <w:bookmarkStart w:id="1275" w:name="_Toc431504501"/>
      <w:bookmarkStart w:id="1276" w:name="_Toc431561124"/>
      <w:bookmarkStart w:id="1277" w:name="_Toc431561331"/>
      <w:bookmarkStart w:id="1278" w:name="_Toc431563599"/>
      <w:bookmarkStart w:id="1279" w:name="_Toc431576571"/>
      <w:bookmarkStart w:id="1280" w:name="_Toc432117458"/>
      <w:bookmarkStart w:id="1281" w:name="_Toc432579742"/>
      <w:bookmarkStart w:id="1282" w:name="_Toc433147182"/>
      <w:bookmarkStart w:id="1283" w:name="_Toc433300394"/>
      <w:bookmarkStart w:id="1284" w:name="_Toc433322552"/>
      <w:bookmarkStart w:id="1285" w:name="_Toc433322797"/>
      <w:bookmarkStart w:id="1286" w:name="_Toc431504502"/>
      <w:bookmarkStart w:id="1287" w:name="_Toc431561125"/>
      <w:bookmarkStart w:id="1288" w:name="_Toc431561332"/>
      <w:bookmarkStart w:id="1289" w:name="_Toc431563600"/>
      <w:bookmarkStart w:id="1290" w:name="_Toc431576572"/>
      <w:bookmarkStart w:id="1291" w:name="_Toc432117459"/>
      <w:bookmarkStart w:id="1292" w:name="_Toc432579743"/>
      <w:bookmarkStart w:id="1293" w:name="_Toc433147183"/>
      <w:bookmarkStart w:id="1294" w:name="_Toc433300395"/>
      <w:bookmarkStart w:id="1295" w:name="_Toc433322553"/>
      <w:bookmarkStart w:id="1296" w:name="_Toc433322798"/>
      <w:bookmarkStart w:id="1297" w:name="_Toc431504503"/>
      <w:bookmarkStart w:id="1298" w:name="_Toc431561126"/>
      <w:bookmarkStart w:id="1299" w:name="_Toc431561333"/>
      <w:bookmarkStart w:id="1300" w:name="_Toc431563601"/>
      <w:bookmarkStart w:id="1301" w:name="_Toc431576573"/>
      <w:bookmarkStart w:id="1302" w:name="_Toc432117460"/>
      <w:bookmarkStart w:id="1303" w:name="_Toc432579744"/>
      <w:bookmarkStart w:id="1304" w:name="_Toc433147184"/>
      <w:bookmarkStart w:id="1305" w:name="_Toc433300396"/>
      <w:bookmarkStart w:id="1306" w:name="_Toc433322554"/>
      <w:bookmarkStart w:id="1307" w:name="_Toc433322799"/>
      <w:bookmarkStart w:id="1308" w:name="_Toc431504504"/>
      <w:bookmarkStart w:id="1309" w:name="_Toc431561127"/>
      <w:bookmarkStart w:id="1310" w:name="_Toc431561334"/>
      <w:bookmarkStart w:id="1311" w:name="_Toc431563602"/>
      <w:bookmarkStart w:id="1312" w:name="_Toc431576574"/>
      <w:bookmarkStart w:id="1313" w:name="_Toc432117461"/>
      <w:bookmarkStart w:id="1314" w:name="_Toc432579745"/>
      <w:bookmarkStart w:id="1315" w:name="_Toc433147185"/>
      <w:bookmarkStart w:id="1316" w:name="_Toc433300397"/>
      <w:bookmarkStart w:id="1317" w:name="_Toc433322555"/>
      <w:bookmarkStart w:id="1318" w:name="_Toc433322800"/>
      <w:bookmarkStart w:id="1319" w:name="_Toc431504505"/>
      <w:bookmarkStart w:id="1320" w:name="_Toc431561128"/>
      <w:bookmarkStart w:id="1321" w:name="_Toc431561335"/>
      <w:bookmarkStart w:id="1322" w:name="_Toc431563603"/>
      <w:bookmarkStart w:id="1323" w:name="_Toc431576575"/>
      <w:bookmarkStart w:id="1324" w:name="_Toc432117462"/>
      <w:bookmarkStart w:id="1325" w:name="_Toc432579746"/>
      <w:bookmarkStart w:id="1326" w:name="_Toc433147186"/>
      <w:bookmarkStart w:id="1327" w:name="_Toc433300398"/>
      <w:bookmarkStart w:id="1328" w:name="_Toc433322556"/>
      <w:bookmarkStart w:id="1329" w:name="_Toc433322801"/>
      <w:bookmarkStart w:id="1330" w:name="_Toc431504506"/>
      <w:bookmarkStart w:id="1331" w:name="_Toc431561129"/>
      <w:bookmarkStart w:id="1332" w:name="_Toc431561336"/>
      <w:bookmarkStart w:id="1333" w:name="_Toc431563604"/>
      <w:bookmarkStart w:id="1334" w:name="_Toc431576576"/>
      <w:bookmarkStart w:id="1335" w:name="_Toc432117463"/>
      <w:bookmarkStart w:id="1336" w:name="_Toc432579747"/>
      <w:bookmarkStart w:id="1337" w:name="_Toc433147187"/>
      <w:bookmarkStart w:id="1338" w:name="_Toc433300399"/>
      <w:bookmarkStart w:id="1339" w:name="_Toc433322557"/>
      <w:bookmarkStart w:id="1340" w:name="_Toc433322802"/>
      <w:bookmarkStart w:id="1341" w:name="_Toc431504507"/>
      <w:bookmarkStart w:id="1342" w:name="_Toc431561130"/>
      <w:bookmarkStart w:id="1343" w:name="_Toc431561337"/>
      <w:bookmarkStart w:id="1344" w:name="_Toc431563605"/>
      <w:bookmarkStart w:id="1345" w:name="_Toc431576577"/>
      <w:bookmarkStart w:id="1346" w:name="_Toc432117464"/>
      <w:bookmarkStart w:id="1347" w:name="_Toc432579748"/>
      <w:bookmarkStart w:id="1348" w:name="_Toc433147188"/>
      <w:bookmarkStart w:id="1349" w:name="_Toc433300400"/>
      <w:bookmarkStart w:id="1350" w:name="_Toc433322558"/>
      <w:bookmarkStart w:id="1351" w:name="_Toc433322803"/>
      <w:bookmarkStart w:id="1352" w:name="_Toc431504508"/>
      <w:bookmarkStart w:id="1353" w:name="_Toc431561131"/>
      <w:bookmarkStart w:id="1354" w:name="_Toc431561338"/>
      <w:bookmarkStart w:id="1355" w:name="_Toc431563606"/>
      <w:bookmarkStart w:id="1356" w:name="_Toc431576578"/>
      <w:bookmarkStart w:id="1357" w:name="_Toc432117465"/>
      <w:bookmarkStart w:id="1358" w:name="_Toc432579749"/>
      <w:bookmarkStart w:id="1359" w:name="_Toc433147189"/>
      <w:bookmarkStart w:id="1360" w:name="_Toc433300401"/>
      <w:bookmarkStart w:id="1361" w:name="_Toc433322559"/>
      <w:bookmarkStart w:id="1362" w:name="_Toc433322804"/>
      <w:bookmarkStart w:id="1363" w:name="_Toc431504509"/>
      <w:bookmarkStart w:id="1364" w:name="_Toc431561132"/>
      <w:bookmarkStart w:id="1365" w:name="_Toc431561339"/>
      <w:bookmarkStart w:id="1366" w:name="_Toc431563607"/>
      <w:bookmarkStart w:id="1367" w:name="_Toc431576579"/>
      <w:bookmarkStart w:id="1368" w:name="_Toc432117466"/>
      <w:bookmarkStart w:id="1369" w:name="_Toc432579750"/>
      <w:bookmarkStart w:id="1370" w:name="_Toc433147190"/>
      <w:bookmarkStart w:id="1371" w:name="_Toc433300402"/>
      <w:bookmarkStart w:id="1372" w:name="_Toc433322560"/>
      <w:bookmarkStart w:id="1373" w:name="_Toc433322805"/>
      <w:bookmarkStart w:id="1374" w:name="_Toc431504510"/>
      <w:bookmarkStart w:id="1375" w:name="_Toc431561133"/>
      <w:bookmarkStart w:id="1376" w:name="_Toc431561340"/>
      <w:bookmarkStart w:id="1377" w:name="_Toc431563608"/>
      <w:bookmarkStart w:id="1378" w:name="_Toc431576580"/>
      <w:bookmarkStart w:id="1379" w:name="_Toc432117467"/>
      <w:bookmarkStart w:id="1380" w:name="_Toc432579751"/>
      <w:bookmarkStart w:id="1381" w:name="_Toc433147191"/>
      <w:bookmarkStart w:id="1382" w:name="_Toc433300403"/>
      <w:bookmarkStart w:id="1383" w:name="_Toc433322561"/>
      <w:bookmarkStart w:id="1384" w:name="_Toc433322806"/>
      <w:bookmarkStart w:id="1385" w:name="_Toc431504511"/>
      <w:bookmarkStart w:id="1386" w:name="_Toc431561134"/>
      <w:bookmarkStart w:id="1387" w:name="_Toc431561341"/>
      <w:bookmarkStart w:id="1388" w:name="_Toc431563609"/>
      <w:bookmarkStart w:id="1389" w:name="_Toc431576581"/>
      <w:bookmarkStart w:id="1390" w:name="_Toc432117468"/>
      <w:bookmarkStart w:id="1391" w:name="_Toc432579752"/>
      <w:bookmarkStart w:id="1392" w:name="_Toc433147192"/>
      <w:bookmarkStart w:id="1393" w:name="_Toc433300404"/>
      <w:bookmarkStart w:id="1394" w:name="_Toc433322562"/>
      <w:bookmarkStart w:id="1395" w:name="_Toc433322807"/>
      <w:bookmarkStart w:id="1396" w:name="_Toc431504512"/>
      <w:bookmarkStart w:id="1397" w:name="_Toc431561135"/>
      <w:bookmarkStart w:id="1398" w:name="_Toc431561342"/>
      <w:bookmarkStart w:id="1399" w:name="_Toc431563610"/>
      <w:bookmarkStart w:id="1400" w:name="_Toc431576582"/>
      <w:bookmarkStart w:id="1401" w:name="_Toc432117469"/>
      <w:bookmarkStart w:id="1402" w:name="_Toc432579753"/>
      <w:bookmarkStart w:id="1403" w:name="_Toc433147193"/>
      <w:bookmarkStart w:id="1404" w:name="_Toc433300405"/>
      <w:bookmarkStart w:id="1405" w:name="_Toc433322563"/>
      <w:bookmarkStart w:id="1406" w:name="_Toc433322808"/>
      <w:bookmarkStart w:id="1407" w:name="_Toc431504513"/>
      <w:bookmarkStart w:id="1408" w:name="_Toc431561136"/>
      <w:bookmarkStart w:id="1409" w:name="_Toc431561343"/>
      <w:bookmarkStart w:id="1410" w:name="_Toc431563611"/>
      <w:bookmarkStart w:id="1411" w:name="_Toc431576583"/>
      <w:bookmarkStart w:id="1412" w:name="_Toc432117470"/>
      <w:bookmarkStart w:id="1413" w:name="_Toc432579754"/>
      <w:bookmarkStart w:id="1414" w:name="_Toc433147194"/>
      <w:bookmarkStart w:id="1415" w:name="_Toc433300406"/>
      <w:bookmarkStart w:id="1416" w:name="_Toc433322564"/>
      <w:bookmarkStart w:id="1417" w:name="_Toc433322809"/>
      <w:bookmarkStart w:id="1418" w:name="_Toc431504514"/>
      <w:bookmarkStart w:id="1419" w:name="_Toc431561137"/>
      <w:bookmarkStart w:id="1420" w:name="_Toc431561344"/>
      <w:bookmarkStart w:id="1421" w:name="_Toc431563612"/>
      <w:bookmarkStart w:id="1422" w:name="_Toc431576584"/>
      <w:bookmarkStart w:id="1423" w:name="_Toc432117471"/>
      <w:bookmarkStart w:id="1424" w:name="_Toc432579755"/>
      <w:bookmarkStart w:id="1425" w:name="_Toc433147195"/>
      <w:bookmarkStart w:id="1426" w:name="_Toc433300407"/>
      <w:bookmarkStart w:id="1427" w:name="_Toc433322565"/>
      <w:bookmarkStart w:id="1428" w:name="_Toc433322810"/>
      <w:bookmarkStart w:id="1429" w:name="_Toc429583600"/>
      <w:bookmarkStart w:id="1430" w:name="_Toc429583764"/>
      <w:bookmarkStart w:id="1431" w:name="_Toc429583613"/>
      <w:bookmarkStart w:id="1432" w:name="_Toc429583777"/>
      <w:bookmarkStart w:id="1433" w:name="_Toc434585429"/>
      <w:bookmarkStart w:id="1434" w:name="_Toc434585525"/>
      <w:bookmarkStart w:id="1435" w:name="_Toc434585790"/>
      <w:bookmarkStart w:id="1436" w:name="_Toc434585871"/>
      <w:bookmarkStart w:id="1437" w:name="_Toc434585962"/>
      <w:bookmarkStart w:id="1438" w:name="_Toc434853866"/>
      <w:bookmarkStart w:id="1439" w:name="_Toc435044745"/>
      <w:bookmarkStart w:id="1440" w:name="_Toc435054096"/>
      <w:bookmarkStart w:id="1441" w:name="_Toc433968001"/>
      <w:bookmarkStart w:id="1442" w:name="_Toc178140698"/>
      <w:bookmarkStart w:id="1443" w:name="_Toc435054097"/>
      <w:bookmarkStart w:id="1444" w:name="_Toc438636285"/>
      <w:bookmarkStart w:id="1445" w:name="_Toc472934759"/>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r>
        <w:t>Retrieve Activation Code</w:t>
      </w:r>
      <w:bookmarkEnd w:id="1442"/>
    </w:p>
    <w:p w14:paraId="01912E50" w14:textId="77777777" w:rsidR="00927522" w:rsidRDefault="00927522" w:rsidP="00536937">
      <w:pPr>
        <w:spacing w:before="0" w:line="276" w:lineRule="auto"/>
        <w:rPr>
          <w:rFonts w:eastAsiaTheme="minorEastAsia"/>
          <w:lang w:eastAsia="ko-KR"/>
        </w:rPr>
      </w:pPr>
      <w:r>
        <w:rPr>
          <w:rFonts w:eastAsiaTheme="minorEastAsia" w:hint="eastAsia"/>
          <w:lang w:eastAsia="ko-KR"/>
        </w:rPr>
        <w:t>This procedure will allow the LPA</w:t>
      </w:r>
      <w:r>
        <w:rPr>
          <w:rFonts w:eastAsiaTheme="minorEastAsia"/>
          <w:lang w:eastAsia="ko-KR"/>
        </w:rPr>
        <w:t xml:space="preserve"> to retrieve from the SM-DP+ the Activation Code that is associated with a specific Profile currently installed on the eUICC. The End User can request for the download and installation of the Profile by using the retrieved Activation Code.</w:t>
      </w:r>
    </w:p>
    <w:p w14:paraId="660BF7B3" w14:textId="7AD76CAC" w:rsidR="00927522" w:rsidRDefault="00927522" w:rsidP="00927522">
      <w:pPr>
        <w:pStyle w:val="NormalParagraph"/>
        <w:rPr>
          <w:lang w:eastAsia="en-US" w:bidi="bn-BD"/>
        </w:rPr>
      </w:pPr>
      <w:r w:rsidRPr="00493363">
        <w:rPr>
          <w:noProof/>
          <w:lang w:val="en-US" w:eastAsia="ko-KR"/>
        </w:rPr>
        <w:drawing>
          <wp:inline distT="0" distB="0" distL="0" distR="0" wp14:anchorId="3570FBCB" wp14:editId="7C049924">
            <wp:extent cx="5731510" cy="2106295"/>
            <wp:effectExtent l="0" t="0" r="2540" b="8255"/>
            <wp:docPr id="1" name="Image 1" descr="A diagram of a pro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그림 1" descr="A diagram of a program&#10;&#10;Description automatically generated"/>
                    <pic:cNvPicPr/>
                  </pic:nvPicPr>
                  <pic:blipFill>
                    <a:blip r:embed="rId43"/>
                    <a:stretch>
                      <a:fillRect/>
                    </a:stretch>
                  </pic:blipFill>
                  <pic:spPr>
                    <a:xfrm>
                      <a:off x="0" y="0"/>
                      <a:ext cx="5731510" cy="2106295"/>
                    </a:xfrm>
                    <a:prstGeom prst="rect">
                      <a:avLst/>
                    </a:prstGeom>
                  </pic:spPr>
                </pic:pic>
              </a:graphicData>
            </a:graphic>
          </wp:inline>
        </w:drawing>
      </w:r>
    </w:p>
    <w:p w14:paraId="7A2B3D6C" w14:textId="310A358E" w:rsidR="00927522" w:rsidRDefault="00927522" w:rsidP="00927522">
      <w:pPr>
        <w:pStyle w:val="Figurecaption"/>
      </w:pPr>
      <w:r>
        <w:t>: Retrieve Activation Code</w:t>
      </w:r>
    </w:p>
    <w:p w14:paraId="28E847BA" w14:textId="77777777" w:rsidR="00927522" w:rsidRPr="00167478" w:rsidRDefault="00927522" w:rsidP="00536937">
      <w:pPr>
        <w:spacing w:after="120" w:line="276" w:lineRule="auto"/>
        <w:rPr>
          <w:b/>
          <w:lang w:eastAsia="en-US"/>
        </w:rPr>
      </w:pPr>
      <w:r w:rsidRPr="00167478">
        <w:rPr>
          <w:b/>
          <w:lang w:eastAsia="en-US"/>
        </w:rPr>
        <w:t>Start conditions:</w:t>
      </w:r>
    </w:p>
    <w:p w14:paraId="72148169" w14:textId="77777777" w:rsidR="00927522" w:rsidRPr="005F6AE9" w:rsidRDefault="00927522" w:rsidP="00F918A7">
      <w:pPr>
        <w:pStyle w:val="ListParagraph"/>
        <w:numPr>
          <w:ilvl w:val="0"/>
          <w:numId w:val="80"/>
        </w:numPr>
        <w:ind w:left="993" w:hanging="567"/>
        <w:rPr>
          <w:lang w:eastAsia="en-US"/>
        </w:rPr>
      </w:pPr>
      <w:r>
        <w:rPr>
          <w:rFonts w:eastAsiaTheme="minorEastAsia" w:hint="eastAsia"/>
          <w:lang w:eastAsia="ko-KR"/>
        </w:rPr>
        <w:t xml:space="preserve">The </w:t>
      </w:r>
      <w:r>
        <w:rPr>
          <w:rFonts w:eastAsiaTheme="minorEastAsia"/>
          <w:lang w:eastAsia="ko-KR"/>
        </w:rPr>
        <w:t>target Profile is installed on the eUICC</w:t>
      </w:r>
    </w:p>
    <w:p w14:paraId="17B586FE" w14:textId="77777777" w:rsidR="00927522" w:rsidRPr="005F6AE9" w:rsidRDefault="00927522" w:rsidP="00F918A7">
      <w:pPr>
        <w:pStyle w:val="ListParagraph"/>
        <w:numPr>
          <w:ilvl w:val="0"/>
          <w:numId w:val="80"/>
        </w:numPr>
        <w:ind w:left="993" w:hanging="567"/>
        <w:rPr>
          <w:lang w:eastAsia="en-US"/>
        </w:rPr>
      </w:pPr>
      <w:r>
        <w:rPr>
          <w:rFonts w:eastAsiaTheme="minorEastAsia"/>
          <w:lang w:eastAsia="ko-KR"/>
        </w:rPr>
        <w:t>The target Profile has been chosen by the End User.</w:t>
      </w:r>
    </w:p>
    <w:p w14:paraId="2A087CD7" w14:textId="77777777" w:rsidR="00927522" w:rsidRPr="00256FE3" w:rsidRDefault="00927522" w:rsidP="00F918A7">
      <w:pPr>
        <w:pStyle w:val="ListParagraph"/>
        <w:numPr>
          <w:ilvl w:val="0"/>
          <w:numId w:val="80"/>
        </w:numPr>
        <w:ind w:left="993" w:hanging="567"/>
        <w:rPr>
          <w:lang w:eastAsia="en-US"/>
        </w:rPr>
      </w:pPr>
      <w:r w:rsidRPr="00256FE3">
        <w:rPr>
          <w:lang w:eastAsia="en-US"/>
        </w:rPr>
        <w:t xml:space="preserve">The LPA is authenticated to </w:t>
      </w:r>
      <w:r>
        <w:rPr>
          <w:lang w:eastAsia="en-US"/>
        </w:rPr>
        <w:t xml:space="preserve">the </w:t>
      </w:r>
      <w:r w:rsidRPr="00256FE3">
        <w:rPr>
          <w:lang w:eastAsia="en-US"/>
        </w:rPr>
        <w:t>eUICC as legitimate for performing Local Profile Management.</w:t>
      </w:r>
    </w:p>
    <w:p w14:paraId="22AA1149" w14:textId="77777777" w:rsidR="00927522" w:rsidRPr="00167478" w:rsidRDefault="00927522" w:rsidP="00536937">
      <w:pPr>
        <w:spacing w:after="120" w:line="276" w:lineRule="auto"/>
        <w:rPr>
          <w:b/>
          <w:lang w:eastAsia="en-US"/>
        </w:rPr>
      </w:pPr>
      <w:r w:rsidRPr="00167478">
        <w:rPr>
          <w:b/>
          <w:lang w:eastAsia="en-US"/>
        </w:rPr>
        <w:t>Procedure:</w:t>
      </w:r>
    </w:p>
    <w:p w14:paraId="7165D470" w14:textId="77777777" w:rsidR="00927522" w:rsidRPr="00256FE3" w:rsidRDefault="00927522" w:rsidP="00F918A7">
      <w:pPr>
        <w:pStyle w:val="ListParagraph"/>
        <w:numPr>
          <w:ilvl w:val="0"/>
          <w:numId w:val="81"/>
        </w:numPr>
        <w:ind w:left="993" w:hanging="567"/>
        <w:rPr>
          <w:lang w:eastAsia="en-US"/>
        </w:rPr>
      </w:pPr>
      <w:r>
        <w:rPr>
          <w:lang w:eastAsia="en-US"/>
        </w:rPr>
        <w:t xml:space="preserve">The </w:t>
      </w:r>
      <w:r w:rsidRPr="00256FE3">
        <w:rPr>
          <w:lang w:eastAsia="en-US"/>
        </w:rPr>
        <w:t xml:space="preserve">End User </w:t>
      </w:r>
      <w:r>
        <w:rPr>
          <w:lang w:eastAsia="en-US"/>
        </w:rPr>
        <w:t>makes a 'Retrieve Activation Code' request on the LPA.</w:t>
      </w:r>
    </w:p>
    <w:p w14:paraId="6A93D25B" w14:textId="77777777" w:rsidR="00927522" w:rsidRDefault="00927522" w:rsidP="00F918A7">
      <w:pPr>
        <w:pStyle w:val="ListParagraph"/>
        <w:numPr>
          <w:ilvl w:val="0"/>
          <w:numId w:val="81"/>
        </w:numPr>
        <w:ind w:left="993" w:hanging="567"/>
        <w:rPr>
          <w:lang w:eastAsia="en-US"/>
        </w:rPr>
      </w:pPr>
      <w:r>
        <w:rPr>
          <w:lang w:eastAsia="en-US"/>
        </w:rPr>
        <w:t>The LPA, eUICC and the SM-DP+ perform the Activation Code Retrieval of the selected Profile that is installed on the eUICC. This step can also involve the Operator.</w:t>
      </w:r>
    </w:p>
    <w:p w14:paraId="43F9EF0F" w14:textId="77777777" w:rsidR="00927522" w:rsidRPr="00256FE3" w:rsidRDefault="00927522" w:rsidP="00F918A7">
      <w:pPr>
        <w:pStyle w:val="ListParagraph"/>
        <w:numPr>
          <w:ilvl w:val="0"/>
          <w:numId w:val="81"/>
        </w:numPr>
        <w:ind w:left="993" w:hanging="567"/>
        <w:rPr>
          <w:lang w:eastAsia="en-US"/>
        </w:rPr>
      </w:pPr>
      <w:r>
        <w:rPr>
          <w:lang w:eastAsia="en-US"/>
        </w:rPr>
        <w:t>If all the conditions are met, the SM-DP+ provides the Activation Code which can be used for the download and installation of the selected Profile.</w:t>
      </w:r>
    </w:p>
    <w:p w14:paraId="6654F1E8" w14:textId="77777777" w:rsidR="00927522" w:rsidRPr="0057304B" w:rsidRDefault="00927522" w:rsidP="00536937">
      <w:pPr>
        <w:spacing w:after="120" w:line="276" w:lineRule="auto"/>
        <w:rPr>
          <w:b/>
          <w:lang w:eastAsia="en-US"/>
        </w:rPr>
      </w:pPr>
      <w:r>
        <w:rPr>
          <w:rFonts w:hint="eastAsia"/>
          <w:b/>
          <w:lang w:eastAsia="en-US"/>
        </w:rPr>
        <w:t>End c</w:t>
      </w:r>
      <w:r w:rsidRPr="0057304B">
        <w:rPr>
          <w:rFonts w:hint="eastAsia"/>
          <w:b/>
          <w:lang w:eastAsia="en-US"/>
        </w:rPr>
        <w:t>ondition</w:t>
      </w:r>
      <w:r>
        <w:rPr>
          <w:b/>
          <w:lang w:eastAsia="en-US"/>
        </w:rPr>
        <w:t>s:</w:t>
      </w:r>
    </w:p>
    <w:p w14:paraId="63D13ADA" w14:textId="77777777" w:rsidR="00927522" w:rsidRDefault="00927522" w:rsidP="00F918A7">
      <w:pPr>
        <w:pStyle w:val="ListParagraph"/>
        <w:numPr>
          <w:ilvl w:val="0"/>
          <w:numId w:val="79"/>
        </w:numPr>
        <w:rPr>
          <w:rFonts w:eastAsiaTheme="minorEastAsia"/>
          <w:lang w:eastAsia="ko-KR"/>
        </w:rPr>
      </w:pPr>
      <w:r w:rsidRPr="00493363">
        <w:rPr>
          <w:rFonts w:eastAsiaTheme="minorEastAsia" w:hint="eastAsia"/>
          <w:lang w:eastAsia="ko-KR"/>
        </w:rPr>
        <w:t xml:space="preserve">The </w:t>
      </w:r>
      <w:r w:rsidRPr="00493363">
        <w:rPr>
          <w:rFonts w:eastAsiaTheme="minorEastAsia"/>
          <w:lang w:eastAsia="ko-KR"/>
        </w:rPr>
        <w:t xml:space="preserve">LPA </w:t>
      </w:r>
      <w:r>
        <w:rPr>
          <w:rFonts w:eastAsiaTheme="minorEastAsia"/>
          <w:lang w:eastAsia="ko-KR"/>
        </w:rPr>
        <w:t xml:space="preserve">has stored </w:t>
      </w:r>
      <w:r w:rsidRPr="00493363">
        <w:rPr>
          <w:rFonts w:eastAsiaTheme="minorEastAsia"/>
          <w:lang w:eastAsia="ko-KR"/>
        </w:rPr>
        <w:t>the Activation Code</w:t>
      </w:r>
      <w:r>
        <w:rPr>
          <w:rFonts w:eastAsiaTheme="minorEastAsia"/>
          <w:lang w:eastAsia="ko-KR"/>
        </w:rPr>
        <w:t xml:space="preserve"> provided by the SM-DP+ in its memory</w:t>
      </w:r>
      <w:r w:rsidRPr="00493363">
        <w:rPr>
          <w:rFonts w:eastAsiaTheme="minorEastAsia"/>
          <w:lang w:eastAsia="ko-KR"/>
        </w:rPr>
        <w:t>.</w:t>
      </w:r>
    </w:p>
    <w:p w14:paraId="1EB12CC5" w14:textId="77777777" w:rsidR="00927522" w:rsidRPr="00961D5A" w:rsidRDefault="00927522" w:rsidP="00961D5A">
      <w:pPr>
        <w:jc w:val="left"/>
        <w:rPr>
          <w:rFonts w:eastAsiaTheme="minorEastAsia"/>
          <w:lang w:eastAsia="ko-KR"/>
        </w:rPr>
      </w:pPr>
    </w:p>
    <w:p w14:paraId="067B131D" w14:textId="77777777" w:rsidR="00536937" w:rsidRDefault="00536937">
      <w:pPr>
        <w:spacing w:before="0"/>
        <w:jc w:val="left"/>
        <w:rPr>
          <w:b/>
          <w:sz w:val="28"/>
        </w:rPr>
      </w:pPr>
      <w:r>
        <w:br w:type="page"/>
      </w:r>
    </w:p>
    <w:p w14:paraId="3D7A4C53" w14:textId="242A513B" w:rsidR="003C1AC8" w:rsidRDefault="003C1AC8" w:rsidP="003C1AC8">
      <w:pPr>
        <w:pStyle w:val="Annex"/>
      </w:pPr>
      <w:bookmarkStart w:id="1446" w:name="_Toc178140699"/>
      <w:r>
        <w:t>Security Threats, Risks</w:t>
      </w:r>
      <w:bookmarkStart w:id="1447" w:name="_Toc431504517"/>
      <w:bookmarkStart w:id="1448" w:name="_Toc431561140"/>
      <w:bookmarkStart w:id="1449" w:name="_Toc431561347"/>
      <w:bookmarkStart w:id="1450" w:name="_Toc431563615"/>
      <w:bookmarkStart w:id="1451" w:name="_Toc431576587"/>
      <w:bookmarkStart w:id="1452" w:name="_Toc432117474"/>
      <w:bookmarkStart w:id="1453" w:name="_Toc432579758"/>
      <w:bookmarkStart w:id="1454" w:name="_Toc433147198"/>
      <w:bookmarkStart w:id="1455" w:name="_Toc433300410"/>
      <w:bookmarkStart w:id="1456" w:name="_Toc433322568"/>
      <w:bookmarkStart w:id="1457" w:name="_Toc433322813"/>
      <w:bookmarkEnd w:id="1447"/>
      <w:bookmarkEnd w:id="1448"/>
      <w:bookmarkEnd w:id="1449"/>
      <w:bookmarkEnd w:id="1450"/>
      <w:bookmarkEnd w:id="1451"/>
      <w:bookmarkEnd w:id="1452"/>
      <w:bookmarkEnd w:id="1453"/>
      <w:bookmarkEnd w:id="1454"/>
      <w:bookmarkEnd w:id="1455"/>
      <w:bookmarkEnd w:id="1456"/>
      <w:bookmarkEnd w:id="1457"/>
      <w:r>
        <w:t xml:space="preserve"> and Creation Process Requirements</w:t>
      </w:r>
      <w:bookmarkEnd w:id="1443"/>
      <w:r>
        <w:t xml:space="preserve"> (Informative)</w:t>
      </w:r>
      <w:bookmarkEnd w:id="1444"/>
      <w:bookmarkEnd w:id="1445"/>
      <w:bookmarkEnd w:id="1446"/>
    </w:p>
    <w:p w14:paraId="17CEF282" w14:textId="77777777" w:rsidR="003C1AC8" w:rsidRPr="00ED7573" w:rsidRDefault="003C1AC8" w:rsidP="00F918A7">
      <w:pPr>
        <w:pStyle w:val="ANNEX-heading1"/>
        <w:numPr>
          <w:ilvl w:val="1"/>
          <w:numId w:val="82"/>
        </w:numPr>
      </w:pPr>
      <w:bookmarkStart w:id="1458" w:name="_Toc431504519"/>
      <w:bookmarkStart w:id="1459" w:name="_Toc431561142"/>
      <w:bookmarkStart w:id="1460" w:name="_Toc431561349"/>
      <w:bookmarkStart w:id="1461" w:name="_Toc431563617"/>
      <w:bookmarkStart w:id="1462" w:name="_Toc431576589"/>
      <w:bookmarkStart w:id="1463" w:name="_Toc432117476"/>
      <w:bookmarkStart w:id="1464" w:name="_Toc432579760"/>
      <w:bookmarkStart w:id="1465" w:name="_Toc433147200"/>
      <w:bookmarkStart w:id="1466" w:name="_Toc433300412"/>
      <w:bookmarkStart w:id="1467" w:name="_Toc433322570"/>
      <w:bookmarkStart w:id="1468" w:name="_Toc433322815"/>
      <w:bookmarkStart w:id="1469" w:name="_Toc431504520"/>
      <w:bookmarkStart w:id="1470" w:name="_Toc431561143"/>
      <w:bookmarkStart w:id="1471" w:name="_Toc431561350"/>
      <w:bookmarkStart w:id="1472" w:name="_Toc431563618"/>
      <w:bookmarkStart w:id="1473" w:name="_Toc431576590"/>
      <w:bookmarkStart w:id="1474" w:name="_Toc432117477"/>
      <w:bookmarkStart w:id="1475" w:name="_Toc432579761"/>
      <w:bookmarkStart w:id="1476" w:name="_Toc433147201"/>
      <w:bookmarkStart w:id="1477" w:name="_Toc433300413"/>
      <w:bookmarkStart w:id="1478" w:name="_Toc433322571"/>
      <w:bookmarkStart w:id="1479" w:name="_Toc433322816"/>
      <w:bookmarkStart w:id="1480" w:name="_Toc431504521"/>
      <w:bookmarkStart w:id="1481" w:name="_Toc431561144"/>
      <w:bookmarkStart w:id="1482" w:name="_Toc431561351"/>
      <w:bookmarkStart w:id="1483" w:name="_Toc431563619"/>
      <w:bookmarkStart w:id="1484" w:name="_Toc431576591"/>
      <w:bookmarkStart w:id="1485" w:name="_Toc432117478"/>
      <w:bookmarkStart w:id="1486" w:name="_Toc432579762"/>
      <w:bookmarkStart w:id="1487" w:name="_Toc433147202"/>
      <w:bookmarkStart w:id="1488" w:name="_Toc433300414"/>
      <w:bookmarkStart w:id="1489" w:name="_Toc433322572"/>
      <w:bookmarkStart w:id="1490" w:name="_Toc433322817"/>
      <w:bookmarkStart w:id="1491" w:name="_Toc431504522"/>
      <w:bookmarkStart w:id="1492" w:name="_Toc431561145"/>
      <w:bookmarkStart w:id="1493" w:name="_Toc431561352"/>
      <w:bookmarkStart w:id="1494" w:name="_Toc431563620"/>
      <w:bookmarkStart w:id="1495" w:name="_Toc431576592"/>
      <w:bookmarkStart w:id="1496" w:name="_Toc432117479"/>
      <w:bookmarkStart w:id="1497" w:name="_Toc432579763"/>
      <w:bookmarkStart w:id="1498" w:name="_Toc433147203"/>
      <w:bookmarkStart w:id="1499" w:name="_Toc433300415"/>
      <w:bookmarkStart w:id="1500" w:name="_Toc433322573"/>
      <w:bookmarkStart w:id="1501" w:name="_Toc433322818"/>
      <w:bookmarkStart w:id="1502" w:name="_Toc431504523"/>
      <w:bookmarkStart w:id="1503" w:name="_Toc431561146"/>
      <w:bookmarkStart w:id="1504" w:name="_Toc431561353"/>
      <w:bookmarkStart w:id="1505" w:name="_Toc431563621"/>
      <w:bookmarkStart w:id="1506" w:name="_Toc431576593"/>
      <w:bookmarkStart w:id="1507" w:name="_Toc432117480"/>
      <w:bookmarkStart w:id="1508" w:name="_Toc432579764"/>
      <w:bookmarkStart w:id="1509" w:name="_Toc433147204"/>
      <w:bookmarkStart w:id="1510" w:name="_Toc433300416"/>
      <w:bookmarkStart w:id="1511" w:name="_Toc433322574"/>
      <w:bookmarkStart w:id="1512" w:name="_Toc433322819"/>
      <w:bookmarkStart w:id="1513" w:name="_Toc431504524"/>
      <w:bookmarkStart w:id="1514" w:name="_Toc431561147"/>
      <w:bookmarkStart w:id="1515" w:name="_Toc431561354"/>
      <w:bookmarkStart w:id="1516" w:name="_Toc431563622"/>
      <w:bookmarkStart w:id="1517" w:name="_Toc431576594"/>
      <w:bookmarkStart w:id="1518" w:name="_Toc432117481"/>
      <w:bookmarkStart w:id="1519" w:name="_Toc432579765"/>
      <w:bookmarkStart w:id="1520" w:name="_Toc433147205"/>
      <w:bookmarkStart w:id="1521" w:name="_Toc433300417"/>
      <w:bookmarkStart w:id="1522" w:name="_Toc433322575"/>
      <w:bookmarkStart w:id="1523" w:name="_Toc433322820"/>
      <w:bookmarkStart w:id="1524" w:name="_Toc431504525"/>
      <w:bookmarkStart w:id="1525" w:name="_Toc431561148"/>
      <w:bookmarkStart w:id="1526" w:name="_Toc431561355"/>
      <w:bookmarkStart w:id="1527" w:name="_Toc431563623"/>
      <w:bookmarkStart w:id="1528" w:name="_Toc431576595"/>
      <w:bookmarkStart w:id="1529" w:name="_Toc432117482"/>
      <w:bookmarkStart w:id="1530" w:name="_Toc432579766"/>
      <w:bookmarkStart w:id="1531" w:name="_Toc433147206"/>
      <w:bookmarkStart w:id="1532" w:name="_Toc433300418"/>
      <w:bookmarkStart w:id="1533" w:name="_Toc433322576"/>
      <w:bookmarkStart w:id="1534" w:name="_Toc433322821"/>
      <w:bookmarkStart w:id="1535" w:name="_Toc431504526"/>
      <w:bookmarkStart w:id="1536" w:name="_Toc431561149"/>
      <w:bookmarkStart w:id="1537" w:name="_Toc431561356"/>
      <w:bookmarkStart w:id="1538" w:name="_Toc431563624"/>
      <w:bookmarkStart w:id="1539" w:name="_Toc431576596"/>
      <w:bookmarkStart w:id="1540" w:name="_Toc432117483"/>
      <w:bookmarkStart w:id="1541" w:name="_Toc432579767"/>
      <w:bookmarkStart w:id="1542" w:name="_Toc433147207"/>
      <w:bookmarkStart w:id="1543" w:name="_Toc433300419"/>
      <w:bookmarkStart w:id="1544" w:name="_Toc433322577"/>
      <w:bookmarkStart w:id="1545" w:name="_Toc433322822"/>
      <w:bookmarkStart w:id="1546" w:name="_Toc431504527"/>
      <w:bookmarkStart w:id="1547" w:name="_Toc431561150"/>
      <w:bookmarkStart w:id="1548" w:name="_Toc431561357"/>
      <w:bookmarkStart w:id="1549" w:name="_Toc431563625"/>
      <w:bookmarkStart w:id="1550" w:name="_Toc431576597"/>
      <w:bookmarkStart w:id="1551" w:name="_Toc432117484"/>
      <w:bookmarkStart w:id="1552" w:name="_Toc432579768"/>
      <w:bookmarkStart w:id="1553" w:name="_Toc433147208"/>
      <w:bookmarkStart w:id="1554" w:name="_Toc433300420"/>
      <w:bookmarkStart w:id="1555" w:name="_Toc433322578"/>
      <w:bookmarkStart w:id="1556" w:name="_Toc433322823"/>
      <w:bookmarkStart w:id="1557" w:name="_Toc431504528"/>
      <w:bookmarkStart w:id="1558" w:name="_Toc431561151"/>
      <w:bookmarkStart w:id="1559" w:name="_Toc431561358"/>
      <w:bookmarkStart w:id="1560" w:name="_Toc431563626"/>
      <w:bookmarkStart w:id="1561" w:name="_Toc431576598"/>
      <w:bookmarkStart w:id="1562" w:name="_Toc432117485"/>
      <w:bookmarkStart w:id="1563" w:name="_Toc432579769"/>
      <w:bookmarkStart w:id="1564" w:name="_Toc433147209"/>
      <w:bookmarkStart w:id="1565" w:name="_Toc433300421"/>
      <w:bookmarkStart w:id="1566" w:name="_Toc433322579"/>
      <w:bookmarkStart w:id="1567" w:name="_Toc433322824"/>
      <w:bookmarkStart w:id="1568" w:name="_Toc431504529"/>
      <w:bookmarkStart w:id="1569" w:name="_Toc431561152"/>
      <w:bookmarkStart w:id="1570" w:name="_Toc431561359"/>
      <w:bookmarkStart w:id="1571" w:name="_Toc431563627"/>
      <w:bookmarkStart w:id="1572" w:name="_Toc431576599"/>
      <w:bookmarkStart w:id="1573" w:name="_Toc432117486"/>
      <w:bookmarkStart w:id="1574" w:name="_Toc432579770"/>
      <w:bookmarkStart w:id="1575" w:name="_Toc433147210"/>
      <w:bookmarkStart w:id="1576" w:name="_Toc433300422"/>
      <w:bookmarkStart w:id="1577" w:name="_Toc433322580"/>
      <w:bookmarkStart w:id="1578" w:name="_Toc433322825"/>
      <w:bookmarkStart w:id="1579" w:name="_Toc431504530"/>
      <w:bookmarkStart w:id="1580" w:name="_Toc431561153"/>
      <w:bookmarkStart w:id="1581" w:name="_Toc431561360"/>
      <w:bookmarkStart w:id="1582" w:name="_Toc431563628"/>
      <w:bookmarkStart w:id="1583" w:name="_Toc431576600"/>
      <w:bookmarkStart w:id="1584" w:name="_Toc432117487"/>
      <w:bookmarkStart w:id="1585" w:name="_Toc432579771"/>
      <w:bookmarkStart w:id="1586" w:name="_Toc433147211"/>
      <w:bookmarkStart w:id="1587" w:name="_Toc433300423"/>
      <w:bookmarkStart w:id="1588" w:name="_Toc433322581"/>
      <w:bookmarkStart w:id="1589" w:name="_Toc433322826"/>
      <w:bookmarkStart w:id="1590" w:name="_Toc431504531"/>
      <w:bookmarkStart w:id="1591" w:name="_Toc431561154"/>
      <w:bookmarkStart w:id="1592" w:name="_Toc431561361"/>
      <w:bookmarkStart w:id="1593" w:name="_Toc431563629"/>
      <w:bookmarkStart w:id="1594" w:name="_Toc431576601"/>
      <w:bookmarkStart w:id="1595" w:name="_Toc432117488"/>
      <w:bookmarkStart w:id="1596" w:name="_Toc432579772"/>
      <w:bookmarkStart w:id="1597" w:name="_Toc433147212"/>
      <w:bookmarkStart w:id="1598" w:name="_Toc433300424"/>
      <w:bookmarkStart w:id="1599" w:name="_Toc433322582"/>
      <w:bookmarkStart w:id="1600" w:name="_Toc433322827"/>
      <w:bookmarkStart w:id="1601" w:name="_Toc431504532"/>
      <w:bookmarkStart w:id="1602" w:name="_Toc431561155"/>
      <w:bookmarkStart w:id="1603" w:name="_Toc431561362"/>
      <w:bookmarkStart w:id="1604" w:name="_Toc431563630"/>
      <w:bookmarkStart w:id="1605" w:name="_Toc431576602"/>
      <w:bookmarkStart w:id="1606" w:name="_Toc432117489"/>
      <w:bookmarkStart w:id="1607" w:name="_Toc432579773"/>
      <w:bookmarkStart w:id="1608" w:name="_Toc433147213"/>
      <w:bookmarkStart w:id="1609" w:name="_Toc433300425"/>
      <w:bookmarkStart w:id="1610" w:name="_Toc433322583"/>
      <w:bookmarkStart w:id="1611" w:name="_Toc433322828"/>
      <w:bookmarkStart w:id="1612" w:name="_Toc431504533"/>
      <w:bookmarkStart w:id="1613" w:name="_Toc431561156"/>
      <w:bookmarkStart w:id="1614" w:name="_Toc431561363"/>
      <w:bookmarkStart w:id="1615" w:name="_Toc431563631"/>
      <w:bookmarkStart w:id="1616" w:name="_Toc431576603"/>
      <w:bookmarkStart w:id="1617" w:name="_Toc432117490"/>
      <w:bookmarkStart w:id="1618" w:name="_Toc432579774"/>
      <w:bookmarkStart w:id="1619" w:name="_Toc433147214"/>
      <w:bookmarkStart w:id="1620" w:name="_Toc433300426"/>
      <w:bookmarkStart w:id="1621" w:name="_Toc433322584"/>
      <w:bookmarkStart w:id="1622" w:name="_Toc433322829"/>
      <w:bookmarkStart w:id="1623" w:name="_Toc431504534"/>
      <w:bookmarkStart w:id="1624" w:name="_Toc431561157"/>
      <w:bookmarkStart w:id="1625" w:name="_Toc431561364"/>
      <w:bookmarkStart w:id="1626" w:name="_Toc431563632"/>
      <w:bookmarkStart w:id="1627" w:name="_Toc431576604"/>
      <w:bookmarkStart w:id="1628" w:name="_Toc432117491"/>
      <w:bookmarkStart w:id="1629" w:name="_Toc432579775"/>
      <w:bookmarkStart w:id="1630" w:name="_Toc433147215"/>
      <w:bookmarkStart w:id="1631" w:name="_Toc433300427"/>
      <w:bookmarkStart w:id="1632" w:name="_Toc433322585"/>
      <w:bookmarkStart w:id="1633" w:name="_Toc433322830"/>
      <w:bookmarkStart w:id="1634" w:name="_Toc431504535"/>
      <w:bookmarkStart w:id="1635" w:name="_Toc431561158"/>
      <w:bookmarkStart w:id="1636" w:name="_Toc431561365"/>
      <w:bookmarkStart w:id="1637" w:name="_Toc431563633"/>
      <w:bookmarkStart w:id="1638" w:name="_Toc431576605"/>
      <w:bookmarkStart w:id="1639" w:name="_Toc432117492"/>
      <w:bookmarkStart w:id="1640" w:name="_Toc432579776"/>
      <w:bookmarkStart w:id="1641" w:name="_Toc433147216"/>
      <w:bookmarkStart w:id="1642" w:name="_Toc433300428"/>
      <w:bookmarkStart w:id="1643" w:name="_Toc433322586"/>
      <w:bookmarkStart w:id="1644" w:name="_Toc433322831"/>
      <w:bookmarkStart w:id="1645" w:name="_Toc431504536"/>
      <w:bookmarkStart w:id="1646" w:name="_Toc431561159"/>
      <w:bookmarkStart w:id="1647" w:name="_Toc431561366"/>
      <w:bookmarkStart w:id="1648" w:name="_Toc431563634"/>
      <w:bookmarkStart w:id="1649" w:name="_Toc431576606"/>
      <w:bookmarkStart w:id="1650" w:name="_Toc432117493"/>
      <w:bookmarkStart w:id="1651" w:name="_Toc432579777"/>
      <w:bookmarkStart w:id="1652" w:name="_Toc433147217"/>
      <w:bookmarkStart w:id="1653" w:name="_Toc433300429"/>
      <w:bookmarkStart w:id="1654" w:name="_Toc433322587"/>
      <w:bookmarkStart w:id="1655" w:name="_Toc433322832"/>
      <w:bookmarkStart w:id="1656" w:name="_Toc431504537"/>
      <w:bookmarkStart w:id="1657" w:name="_Toc431561160"/>
      <w:bookmarkStart w:id="1658" w:name="_Toc431561367"/>
      <w:bookmarkStart w:id="1659" w:name="_Toc431563635"/>
      <w:bookmarkStart w:id="1660" w:name="_Toc431576607"/>
      <w:bookmarkStart w:id="1661" w:name="_Toc432117494"/>
      <w:bookmarkStart w:id="1662" w:name="_Toc432579778"/>
      <w:bookmarkStart w:id="1663" w:name="_Toc433147218"/>
      <w:bookmarkStart w:id="1664" w:name="_Toc433300430"/>
      <w:bookmarkStart w:id="1665" w:name="_Toc433322588"/>
      <w:bookmarkStart w:id="1666" w:name="_Toc433322833"/>
      <w:bookmarkStart w:id="1667" w:name="_Toc431504538"/>
      <w:bookmarkStart w:id="1668" w:name="_Toc431561161"/>
      <w:bookmarkStart w:id="1669" w:name="_Toc431561368"/>
      <w:bookmarkStart w:id="1670" w:name="_Toc431563636"/>
      <w:bookmarkStart w:id="1671" w:name="_Toc431576608"/>
      <w:bookmarkStart w:id="1672" w:name="_Toc432117495"/>
      <w:bookmarkStart w:id="1673" w:name="_Toc432579779"/>
      <w:bookmarkStart w:id="1674" w:name="_Toc433147219"/>
      <w:bookmarkStart w:id="1675" w:name="_Toc433300431"/>
      <w:bookmarkStart w:id="1676" w:name="_Toc433322589"/>
      <w:bookmarkStart w:id="1677" w:name="_Toc433322834"/>
      <w:bookmarkStart w:id="1678" w:name="_Toc431504539"/>
      <w:bookmarkStart w:id="1679" w:name="_Toc431561162"/>
      <w:bookmarkStart w:id="1680" w:name="_Toc431561369"/>
      <w:bookmarkStart w:id="1681" w:name="_Toc431563637"/>
      <w:bookmarkStart w:id="1682" w:name="_Toc431576609"/>
      <w:bookmarkStart w:id="1683" w:name="_Toc432117496"/>
      <w:bookmarkStart w:id="1684" w:name="_Toc432579780"/>
      <w:bookmarkStart w:id="1685" w:name="_Toc433147220"/>
      <w:bookmarkStart w:id="1686" w:name="_Toc433300432"/>
      <w:bookmarkStart w:id="1687" w:name="_Toc433322590"/>
      <w:bookmarkStart w:id="1688" w:name="_Toc433322835"/>
      <w:bookmarkStart w:id="1689" w:name="_Toc431504540"/>
      <w:bookmarkStart w:id="1690" w:name="_Toc431561163"/>
      <w:bookmarkStart w:id="1691" w:name="_Toc431561370"/>
      <w:bookmarkStart w:id="1692" w:name="_Toc431563638"/>
      <w:bookmarkStart w:id="1693" w:name="_Toc431576610"/>
      <w:bookmarkStart w:id="1694" w:name="_Toc432117497"/>
      <w:bookmarkStart w:id="1695" w:name="_Toc432579781"/>
      <w:bookmarkStart w:id="1696" w:name="_Toc433147221"/>
      <w:bookmarkStart w:id="1697" w:name="_Toc433300433"/>
      <w:bookmarkStart w:id="1698" w:name="_Toc433322591"/>
      <w:bookmarkStart w:id="1699" w:name="_Toc433322836"/>
      <w:bookmarkStart w:id="1700" w:name="_Toc431504541"/>
      <w:bookmarkStart w:id="1701" w:name="_Toc431561164"/>
      <w:bookmarkStart w:id="1702" w:name="_Toc431561371"/>
      <w:bookmarkStart w:id="1703" w:name="_Toc431563639"/>
      <w:bookmarkStart w:id="1704" w:name="_Toc431576611"/>
      <w:bookmarkStart w:id="1705" w:name="_Toc432117498"/>
      <w:bookmarkStart w:id="1706" w:name="_Toc432579782"/>
      <w:bookmarkStart w:id="1707" w:name="_Toc433147222"/>
      <w:bookmarkStart w:id="1708" w:name="_Toc433300434"/>
      <w:bookmarkStart w:id="1709" w:name="_Toc433322592"/>
      <w:bookmarkStart w:id="1710" w:name="_Toc433322837"/>
      <w:bookmarkStart w:id="1711" w:name="_Toc431504542"/>
      <w:bookmarkStart w:id="1712" w:name="_Toc431561165"/>
      <w:bookmarkStart w:id="1713" w:name="_Toc431561372"/>
      <w:bookmarkStart w:id="1714" w:name="_Toc431563640"/>
      <w:bookmarkStart w:id="1715" w:name="_Toc431576612"/>
      <w:bookmarkStart w:id="1716" w:name="_Toc432117499"/>
      <w:bookmarkStart w:id="1717" w:name="_Toc432579783"/>
      <w:bookmarkStart w:id="1718" w:name="_Toc433147223"/>
      <w:bookmarkStart w:id="1719" w:name="_Toc433300435"/>
      <w:bookmarkStart w:id="1720" w:name="_Toc433322593"/>
      <w:bookmarkStart w:id="1721" w:name="_Toc433322838"/>
      <w:bookmarkStart w:id="1722" w:name="_Toc431504543"/>
      <w:bookmarkStart w:id="1723" w:name="_Toc431561166"/>
      <w:bookmarkStart w:id="1724" w:name="_Toc431561373"/>
      <w:bookmarkStart w:id="1725" w:name="_Toc431563641"/>
      <w:bookmarkStart w:id="1726" w:name="_Toc431576613"/>
      <w:bookmarkStart w:id="1727" w:name="_Toc432117500"/>
      <w:bookmarkStart w:id="1728" w:name="_Toc432579784"/>
      <w:bookmarkStart w:id="1729" w:name="_Toc433147224"/>
      <w:bookmarkStart w:id="1730" w:name="_Toc433300436"/>
      <w:bookmarkStart w:id="1731" w:name="_Toc433322594"/>
      <w:bookmarkStart w:id="1732" w:name="_Toc433322839"/>
      <w:bookmarkStart w:id="1733" w:name="_Toc431504544"/>
      <w:bookmarkStart w:id="1734" w:name="_Toc431561167"/>
      <w:bookmarkStart w:id="1735" w:name="_Toc431561374"/>
      <w:bookmarkStart w:id="1736" w:name="_Toc431563642"/>
      <w:bookmarkStart w:id="1737" w:name="_Toc431576614"/>
      <w:bookmarkStart w:id="1738" w:name="_Toc432117501"/>
      <w:bookmarkStart w:id="1739" w:name="_Toc432579785"/>
      <w:bookmarkStart w:id="1740" w:name="_Toc433147225"/>
      <w:bookmarkStart w:id="1741" w:name="_Toc433300437"/>
      <w:bookmarkStart w:id="1742" w:name="_Toc433322595"/>
      <w:bookmarkStart w:id="1743" w:name="_Toc433322840"/>
      <w:bookmarkStart w:id="1744" w:name="_Toc431504545"/>
      <w:bookmarkStart w:id="1745" w:name="_Toc431561168"/>
      <w:bookmarkStart w:id="1746" w:name="_Toc431561375"/>
      <w:bookmarkStart w:id="1747" w:name="_Toc431563643"/>
      <w:bookmarkStart w:id="1748" w:name="_Toc431576615"/>
      <w:bookmarkStart w:id="1749" w:name="_Toc432117502"/>
      <w:bookmarkStart w:id="1750" w:name="_Toc432579786"/>
      <w:bookmarkStart w:id="1751" w:name="_Toc433147226"/>
      <w:bookmarkStart w:id="1752" w:name="_Toc433300438"/>
      <w:bookmarkStart w:id="1753" w:name="_Toc433322596"/>
      <w:bookmarkStart w:id="1754" w:name="_Toc433322841"/>
      <w:bookmarkStart w:id="1755" w:name="_Toc431504546"/>
      <w:bookmarkStart w:id="1756" w:name="_Toc431561169"/>
      <w:bookmarkStart w:id="1757" w:name="_Toc431561376"/>
      <w:bookmarkStart w:id="1758" w:name="_Toc431563644"/>
      <w:bookmarkStart w:id="1759" w:name="_Toc431576616"/>
      <w:bookmarkStart w:id="1760" w:name="_Toc432117503"/>
      <w:bookmarkStart w:id="1761" w:name="_Toc432579787"/>
      <w:bookmarkStart w:id="1762" w:name="_Toc433147227"/>
      <w:bookmarkStart w:id="1763" w:name="_Toc433300439"/>
      <w:bookmarkStart w:id="1764" w:name="_Toc433322597"/>
      <w:bookmarkStart w:id="1765" w:name="_Toc433322842"/>
      <w:bookmarkStart w:id="1766" w:name="_Toc431504547"/>
      <w:bookmarkStart w:id="1767" w:name="_Toc431561170"/>
      <w:bookmarkStart w:id="1768" w:name="_Toc431561377"/>
      <w:bookmarkStart w:id="1769" w:name="_Toc431563645"/>
      <w:bookmarkStart w:id="1770" w:name="_Toc431576617"/>
      <w:bookmarkStart w:id="1771" w:name="_Toc432117504"/>
      <w:bookmarkStart w:id="1772" w:name="_Toc432579788"/>
      <w:bookmarkStart w:id="1773" w:name="_Toc433147228"/>
      <w:bookmarkStart w:id="1774" w:name="_Toc433300440"/>
      <w:bookmarkStart w:id="1775" w:name="_Toc433322598"/>
      <w:bookmarkStart w:id="1776" w:name="_Toc433322843"/>
      <w:bookmarkStart w:id="1777" w:name="_Toc431504548"/>
      <w:bookmarkStart w:id="1778" w:name="_Toc431561171"/>
      <w:bookmarkStart w:id="1779" w:name="_Toc431561378"/>
      <w:bookmarkStart w:id="1780" w:name="_Toc431563646"/>
      <w:bookmarkStart w:id="1781" w:name="_Toc431576618"/>
      <w:bookmarkStart w:id="1782" w:name="_Toc432117505"/>
      <w:bookmarkStart w:id="1783" w:name="_Toc432579789"/>
      <w:bookmarkStart w:id="1784" w:name="_Toc433147229"/>
      <w:bookmarkStart w:id="1785" w:name="_Toc433300441"/>
      <w:bookmarkStart w:id="1786" w:name="_Toc433322599"/>
      <w:bookmarkStart w:id="1787" w:name="_Toc433322844"/>
      <w:bookmarkStart w:id="1788" w:name="_Toc431504549"/>
      <w:bookmarkStart w:id="1789" w:name="_Toc431561172"/>
      <w:bookmarkStart w:id="1790" w:name="_Toc431561379"/>
      <w:bookmarkStart w:id="1791" w:name="_Toc431563647"/>
      <w:bookmarkStart w:id="1792" w:name="_Toc431576619"/>
      <w:bookmarkStart w:id="1793" w:name="_Toc432117506"/>
      <w:bookmarkStart w:id="1794" w:name="_Toc432579790"/>
      <w:bookmarkStart w:id="1795" w:name="_Toc433147230"/>
      <w:bookmarkStart w:id="1796" w:name="_Toc433300442"/>
      <w:bookmarkStart w:id="1797" w:name="_Toc433322600"/>
      <w:bookmarkStart w:id="1798" w:name="_Toc433322845"/>
      <w:bookmarkStart w:id="1799" w:name="_Toc431504550"/>
      <w:bookmarkStart w:id="1800" w:name="_Toc431561173"/>
      <w:bookmarkStart w:id="1801" w:name="_Toc431561380"/>
      <w:bookmarkStart w:id="1802" w:name="_Toc431563648"/>
      <w:bookmarkStart w:id="1803" w:name="_Toc431576620"/>
      <w:bookmarkStart w:id="1804" w:name="_Toc432117507"/>
      <w:bookmarkStart w:id="1805" w:name="_Toc432579791"/>
      <w:bookmarkStart w:id="1806" w:name="_Toc433147231"/>
      <w:bookmarkStart w:id="1807" w:name="_Toc433300443"/>
      <w:bookmarkStart w:id="1808" w:name="_Toc433322601"/>
      <w:bookmarkStart w:id="1809" w:name="_Toc433322846"/>
      <w:bookmarkStart w:id="1810" w:name="_Toc431504551"/>
      <w:bookmarkStart w:id="1811" w:name="_Toc431561174"/>
      <w:bookmarkStart w:id="1812" w:name="_Toc431561381"/>
      <w:bookmarkStart w:id="1813" w:name="_Toc431563649"/>
      <w:bookmarkStart w:id="1814" w:name="_Toc431576621"/>
      <w:bookmarkStart w:id="1815" w:name="_Toc432117508"/>
      <w:bookmarkStart w:id="1816" w:name="_Toc432579792"/>
      <w:bookmarkStart w:id="1817" w:name="_Toc433147232"/>
      <w:bookmarkStart w:id="1818" w:name="_Toc433300444"/>
      <w:bookmarkStart w:id="1819" w:name="_Toc433322602"/>
      <w:bookmarkStart w:id="1820" w:name="_Toc433322847"/>
      <w:bookmarkStart w:id="1821" w:name="_Toc431504552"/>
      <w:bookmarkStart w:id="1822" w:name="_Toc431561175"/>
      <w:bookmarkStart w:id="1823" w:name="_Toc431561382"/>
      <w:bookmarkStart w:id="1824" w:name="_Toc431563650"/>
      <w:bookmarkStart w:id="1825" w:name="_Toc431576622"/>
      <w:bookmarkStart w:id="1826" w:name="_Toc432117509"/>
      <w:bookmarkStart w:id="1827" w:name="_Toc432579793"/>
      <w:bookmarkStart w:id="1828" w:name="_Toc433147233"/>
      <w:bookmarkStart w:id="1829" w:name="_Toc433300445"/>
      <w:bookmarkStart w:id="1830" w:name="_Toc433322603"/>
      <w:bookmarkStart w:id="1831" w:name="_Toc433322848"/>
      <w:bookmarkStart w:id="1832" w:name="_Toc431504553"/>
      <w:bookmarkStart w:id="1833" w:name="_Toc431561176"/>
      <w:bookmarkStart w:id="1834" w:name="_Toc431561383"/>
      <w:bookmarkStart w:id="1835" w:name="_Toc431563651"/>
      <w:bookmarkStart w:id="1836" w:name="_Toc431576623"/>
      <w:bookmarkStart w:id="1837" w:name="_Toc432117510"/>
      <w:bookmarkStart w:id="1838" w:name="_Toc432579794"/>
      <w:bookmarkStart w:id="1839" w:name="_Toc433147234"/>
      <w:bookmarkStart w:id="1840" w:name="_Toc433300446"/>
      <w:bookmarkStart w:id="1841" w:name="_Toc433322604"/>
      <w:bookmarkStart w:id="1842" w:name="_Toc433322849"/>
      <w:bookmarkStart w:id="1843" w:name="_Toc431504554"/>
      <w:bookmarkStart w:id="1844" w:name="_Toc431561177"/>
      <w:bookmarkStart w:id="1845" w:name="_Toc431561384"/>
      <w:bookmarkStart w:id="1846" w:name="_Toc431563652"/>
      <w:bookmarkStart w:id="1847" w:name="_Toc431576624"/>
      <w:bookmarkStart w:id="1848" w:name="_Toc432117511"/>
      <w:bookmarkStart w:id="1849" w:name="_Toc432579795"/>
      <w:bookmarkStart w:id="1850" w:name="_Toc433147235"/>
      <w:bookmarkStart w:id="1851" w:name="_Toc433300447"/>
      <w:bookmarkStart w:id="1852" w:name="_Toc433322605"/>
      <w:bookmarkStart w:id="1853" w:name="_Toc433322850"/>
      <w:bookmarkStart w:id="1854" w:name="_Toc431504555"/>
      <w:bookmarkStart w:id="1855" w:name="_Toc431561178"/>
      <w:bookmarkStart w:id="1856" w:name="_Toc431561385"/>
      <w:bookmarkStart w:id="1857" w:name="_Toc431563653"/>
      <w:bookmarkStart w:id="1858" w:name="_Toc431576625"/>
      <w:bookmarkStart w:id="1859" w:name="_Toc432117512"/>
      <w:bookmarkStart w:id="1860" w:name="_Toc432579796"/>
      <w:bookmarkStart w:id="1861" w:name="_Toc433147236"/>
      <w:bookmarkStart w:id="1862" w:name="_Toc433300448"/>
      <w:bookmarkStart w:id="1863" w:name="_Toc433322606"/>
      <w:bookmarkStart w:id="1864" w:name="_Toc433322851"/>
      <w:bookmarkStart w:id="1865" w:name="_Toc431504556"/>
      <w:bookmarkStart w:id="1866" w:name="_Toc431561179"/>
      <w:bookmarkStart w:id="1867" w:name="_Toc431561386"/>
      <w:bookmarkStart w:id="1868" w:name="_Toc431563654"/>
      <w:bookmarkStart w:id="1869" w:name="_Toc431576626"/>
      <w:bookmarkStart w:id="1870" w:name="_Toc432117513"/>
      <w:bookmarkStart w:id="1871" w:name="_Toc432579797"/>
      <w:bookmarkStart w:id="1872" w:name="_Toc433147237"/>
      <w:bookmarkStart w:id="1873" w:name="_Toc433300449"/>
      <w:bookmarkStart w:id="1874" w:name="_Toc433322607"/>
      <w:bookmarkStart w:id="1875" w:name="_Toc433322852"/>
      <w:bookmarkStart w:id="1876" w:name="_Toc431504557"/>
      <w:bookmarkStart w:id="1877" w:name="_Toc431561180"/>
      <w:bookmarkStart w:id="1878" w:name="_Toc431561387"/>
      <w:bookmarkStart w:id="1879" w:name="_Toc431563655"/>
      <w:bookmarkStart w:id="1880" w:name="_Toc431576627"/>
      <w:bookmarkStart w:id="1881" w:name="_Toc432117514"/>
      <w:bookmarkStart w:id="1882" w:name="_Toc432579798"/>
      <w:bookmarkStart w:id="1883" w:name="_Toc433147238"/>
      <w:bookmarkStart w:id="1884" w:name="_Toc433300450"/>
      <w:bookmarkStart w:id="1885" w:name="_Toc433322608"/>
      <w:bookmarkStart w:id="1886" w:name="_Toc433322853"/>
      <w:bookmarkStart w:id="1887" w:name="_Toc431504558"/>
      <w:bookmarkStart w:id="1888" w:name="_Toc431561181"/>
      <w:bookmarkStart w:id="1889" w:name="_Toc431561388"/>
      <w:bookmarkStart w:id="1890" w:name="_Toc431563656"/>
      <w:bookmarkStart w:id="1891" w:name="_Toc431576628"/>
      <w:bookmarkStart w:id="1892" w:name="_Toc432117515"/>
      <w:bookmarkStart w:id="1893" w:name="_Toc432579799"/>
      <w:bookmarkStart w:id="1894" w:name="_Toc433147239"/>
      <w:bookmarkStart w:id="1895" w:name="_Toc433300451"/>
      <w:bookmarkStart w:id="1896" w:name="_Toc433322609"/>
      <w:bookmarkStart w:id="1897" w:name="_Toc433322854"/>
      <w:bookmarkStart w:id="1898" w:name="_Toc431504559"/>
      <w:bookmarkStart w:id="1899" w:name="_Toc431561182"/>
      <w:bookmarkStart w:id="1900" w:name="_Toc431561389"/>
      <w:bookmarkStart w:id="1901" w:name="_Toc431563657"/>
      <w:bookmarkStart w:id="1902" w:name="_Toc431576629"/>
      <w:bookmarkStart w:id="1903" w:name="_Toc432117516"/>
      <w:bookmarkStart w:id="1904" w:name="_Toc432579800"/>
      <w:bookmarkStart w:id="1905" w:name="_Toc433147240"/>
      <w:bookmarkStart w:id="1906" w:name="_Toc433300452"/>
      <w:bookmarkStart w:id="1907" w:name="_Toc433322610"/>
      <w:bookmarkStart w:id="1908" w:name="_Toc433322855"/>
      <w:bookmarkStart w:id="1909" w:name="_Toc431504560"/>
      <w:bookmarkStart w:id="1910" w:name="_Toc431561183"/>
      <w:bookmarkStart w:id="1911" w:name="_Toc431561390"/>
      <w:bookmarkStart w:id="1912" w:name="_Toc431563658"/>
      <w:bookmarkStart w:id="1913" w:name="_Toc431576630"/>
      <w:bookmarkStart w:id="1914" w:name="_Toc432117517"/>
      <w:bookmarkStart w:id="1915" w:name="_Toc432579801"/>
      <w:bookmarkStart w:id="1916" w:name="_Toc433147241"/>
      <w:bookmarkStart w:id="1917" w:name="_Toc433300453"/>
      <w:bookmarkStart w:id="1918" w:name="_Toc433322611"/>
      <w:bookmarkStart w:id="1919" w:name="_Toc433322856"/>
      <w:bookmarkStart w:id="1920" w:name="_Toc431504561"/>
      <w:bookmarkStart w:id="1921" w:name="_Toc431561184"/>
      <w:bookmarkStart w:id="1922" w:name="_Toc431561391"/>
      <w:bookmarkStart w:id="1923" w:name="_Toc431563659"/>
      <w:bookmarkStart w:id="1924" w:name="_Toc431576631"/>
      <w:bookmarkStart w:id="1925" w:name="_Toc432117518"/>
      <w:bookmarkStart w:id="1926" w:name="_Toc432579802"/>
      <w:bookmarkStart w:id="1927" w:name="_Toc433147242"/>
      <w:bookmarkStart w:id="1928" w:name="_Toc433300454"/>
      <w:bookmarkStart w:id="1929" w:name="_Toc433322612"/>
      <w:bookmarkStart w:id="1930" w:name="_Toc433322857"/>
      <w:bookmarkStart w:id="1931" w:name="_Toc431504562"/>
      <w:bookmarkStart w:id="1932" w:name="_Toc431561185"/>
      <w:bookmarkStart w:id="1933" w:name="_Toc431561392"/>
      <w:bookmarkStart w:id="1934" w:name="_Toc431563660"/>
      <w:bookmarkStart w:id="1935" w:name="_Toc431576632"/>
      <w:bookmarkStart w:id="1936" w:name="_Toc432117519"/>
      <w:bookmarkStart w:id="1937" w:name="_Toc432579803"/>
      <w:bookmarkStart w:id="1938" w:name="_Toc433147243"/>
      <w:bookmarkStart w:id="1939" w:name="_Toc433300455"/>
      <w:bookmarkStart w:id="1940" w:name="_Toc433322613"/>
      <w:bookmarkStart w:id="1941" w:name="_Toc433322858"/>
      <w:bookmarkStart w:id="1942" w:name="_Toc431504563"/>
      <w:bookmarkStart w:id="1943" w:name="_Toc431561186"/>
      <w:bookmarkStart w:id="1944" w:name="_Toc431561393"/>
      <w:bookmarkStart w:id="1945" w:name="_Toc431563661"/>
      <w:bookmarkStart w:id="1946" w:name="_Toc431576633"/>
      <w:bookmarkStart w:id="1947" w:name="_Toc432117520"/>
      <w:bookmarkStart w:id="1948" w:name="_Toc432579804"/>
      <w:bookmarkStart w:id="1949" w:name="_Toc433147244"/>
      <w:bookmarkStart w:id="1950" w:name="_Toc433300456"/>
      <w:bookmarkStart w:id="1951" w:name="_Toc433322614"/>
      <w:bookmarkStart w:id="1952" w:name="_Toc433322859"/>
      <w:bookmarkStart w:id="1953" w:name="_Toc431504564"/>
      <w:bookmarkStart w:id="1954" w:name="_Toc431561187"/>
      <w:bookmarkStart w:id="1955" w:name="_Toc431561394"/>
      <w:bookmarkStart w:id="1956" w:name="_Toc431563662"/>
      <w:bookmarkStart w:id="1957" w:name="_Toc431576634"/>
      <w:bookmarkStart w:id="1958" w:name="_Toc432117521"/>
      <w:bookmarkStart w:id="1959" w:name="_Toc432579805"/>
      <w:bookmarkStart w:id="1960" w:name="_Toc433147245"/>
      <w:bookmarkStart w:id="1961" w:name="_Toc433300457"/>
      <w:bookmarkStart w:id="1962" w:name="_Toc433322615"/>
      <w:bookmarkStart w:id="1963" w:name="_Toc433322860"/>
      <w:bookmarkStart w:id="1964" w:name="_Toc431504565"/>
      <w:bookmarkStart w:id="1965" w:name="_Toc431561188"/>
      <w:bookmarkStart w:id="1966" w:name="_Toc431561395"/>
      <w:bookmarkStart w:id="1967" w:name="_Toc431563663"/>
      <w:bookmarkStart w:id="1968" w:name="_Toc431576635"/>
      <w:bookmarkStart w:id="1969" w:name="_Toc432117522"/>
      <w:bookmarkStart w:id="1970" w:name="_Toc432579806"/>
      <w:bookmarkStart w:id="1971" w:name="_Toc433147246"/>
      <w:bookmarkStart w:id="1972" w:name="_Toc433300458"/>
      <w:bookmarkStart w:id="1973" w:name="_Toc433322616"/>
      <w:bookmarkStart w:id="1974" w:name="_Toc433322861"/>
      <w:bookmarkStart w:id="1975" w:name="_Toc431504566"/>
      <w:bookmarkStart w:id="1976" w:name="_Toc431561189"/>
      <w:bookmarkStart w:id="1977" w:name="_Toc431561396"/>
      <w:bookmarkStart w:id="1978" w:name="_Toc431563664"/>
      <w:bookmarkStart w:id="1979" w:name="_Toc431576636"/>
      <w:bookmarkStart w:id="1980" w:name="_Toc432117523"/>
      <w:bookmarkStart w:id="1981" w:name="_Toc432579807"/>
      <w:bookmarkStart w:id="1982" w:name="_Toc433147247"/>
      <w:bookmarkStart w:id="1983" w:name="_Toc433300459"/>
      <w:bookmarkStart w:id="1984" w:name="_Toc433322617"/>
      <w:bookmarkStart w:id="1985" w:name="_Toc433322862"/>
      <w:bookmarkStart w:id="1986" w:name="_Toc431397622"/>
      <w:bookmarkStart w:id="1987" w:name="_Toc431504567"/>
      <w:bookmarkStart w:id="1988" w:name="_Toc431561190"/>
      <w:bookmarkStart w:id="1989" w:name="_Toc431561397"/>
      <w:bookmarkStart w:id="1990" w:name="_Toc431563665"/>
      <w:bookmarkStart w:id="1991" w:name="_Toc431576637"/>
      <w:bookmarkStart w:id="1992" w:name="_Toc432117524"/>
      <w:bookmarkStart w:id="1993" w:name="_Toc432579808"/>
      <w:bookmarkStart w:id="1994" w:name="_Toc433147248"/>
      <w:bookmarkStart w:id="1995" w:name="_Toc433300460"/>
      <w:bookmarkStart w:id="1996" w:name="_Toc433322618"/>
      <w:bookmarkStart w:id="1997" w:name="_Toc433322863"/>
      <w:bookmarkStart w:id="1998" w:name="_Toc431397623"/>
      <w:bookmarkStart w:id="1999" w:name="_Toc431504568"/>
      <w:bookmarkStart w:id="2000" w:name="_Toc431561191"/>
      <w:bookmarkStart w:id="2001" w:name="_Toc431561398"/>
      <w:bookmarkStart w:id="2002" w:name="_Toc431563666"/>
      <w:bookmarkStart w:id="2003" w:name="_Toc431576638"/>
      <w:bookmarkStart w:id="2004" w:name="_Toc432117525"/>
      <w:bookmarkStart w:id="2005" w:name="_Toc432579809"/>
      <w:bookmarkStart w:id="2006" w:name="_Toc433147249"/>
      <w:bookmarkStart w:id="2007" w:name="_Toc433300461"/>
      <w:bookmarkStart w:id="2008" w:name="_Toc433322619"/>
      <w:bookmarkStart w:id="2009" w:name="_Toc433322864"/>
      <w:bookmarkStart w:id="2010" w:name="_Toc431576639"/>
      <w:bookmarkStart w:id="2011" w:name="_Toc432117526"/>
      <w:bookmarkStart w:id="2012" w:name="_Toc432579810"/>
      <w:bookmarkStart w:id="2013" w:name="_Toc433147250"/>
      <w:bookmarkStart w:id="2014" w:name="_Toc433300462"/>
      <w:bookmarkStart w:id="2015" w:name="_Toc433322620"/>
      <w:bookmarkStart w:id="2016" w:name="_Toc433322865"/>
      <w:bookmarkStart w:id="2017" w:name="_Toc435054098"/>
      <w:bookmarkStart w:id="2018" w:name="_Toc178140700"/>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bookmarkEnd w:id="1963"/>
      <w:bookmarkEnd w:id="1964"/>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bookmarkEnd w:id="2014"/>
      <w:bookmarkEnd w:id="2015"/>
      <w:bookmarkEnd w:id="2016"/>
      <w:r w:rsidRPr="00ED7573">
        <w:t xml:space="preserve">New </w:t>
      </w:r>
      <w:r>
        <w:t>P</w:t>
      </w:r>
      <w:r w:rsidRPr="00ED7573">
        <w:t xml:space="preserve">rofile on </w:t>
      </w:r>
      <w:r>
        <w:t>N</w:t>
      </w:r>
      <w:r w:rsidRPr="00ED7573">
        <w:t xml:space="preserve">ew </w:t>
      </w:r>
      <w:r>
        <w:t>P</w:t>
      </w:r>
      <w:r w:rsidRPr="00ED7573">
        <w:t xml:space="preserve">rimary </w:t>
      </w:r>
      <w:r>
        <w:t>D</w:t>
      </w:r>
      <w:r w:rsidRPr="00ED7573">
        <w:t>evice (</w:t>
      </w:r>
      <w:r>
        <w:t>O</w:t>
      </w:r>
      <w:r w:rsidRPr="00ED7573">
        <w:t xml:space="preserve">ff </w:t>
      </w:r>
      <w:r>
        <w:t>D</w:t>
      </w:r>
      <w:r w:rsidRPr="00ED7573">
        <w:t xml:space="preserve">evice </w:t>
      </w:r>
      <w:r>
        <w:t>A</w:t>
      </w:r>
      <w:r w:rsidRPr="00ED7573">
        <w:t>ctivation)</w:t>
      </w:r>
      <w:bookmarkEnd w:id="2017"/>
      <w:bookmarkEnd w:id="2018"/>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10087B6D" w14:textId="77777777" w:rsidTr="00536937">
        <w:trPr>
          <w:cantSplit/>
          <w:tblHeader/>
        </w:trPr>
        <w:tc>
          <w:tcPr>
            <w:tcW w:w="1413" w:type="dxa"/>
            <w:shd w:val="clear" w:color="auto" w:fill="DE002B"/>
          </w:tcPr>
          <w:p w14:paraId="793A1D58"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4584BB0B"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496537D8" w14:textId="77777777" w:rsidTr="00536937">
        <w:tc>
          <w:tcPr>
            <w:tcW w:w="1413" w:type="dxa"/>
            <w:shd w:val="clear" w:color="auto" w:fill="auto"/>
          </w:tcPr>
          <w:p w14:paraId="3073C3B0" w14:textId="77777777" w:rsidR="003C1AC8" w:rsidRPr="00702356" w:rsidRDefault="003C1AC8" w:rsidP="00536937">
            <w:pPr>
              <w:pStyle w:val="TableText"/>
              <w:jc w:val="both"/>
              <w:rPr>
                <w:rFonts w:cs="Arial"/>
                <w:b/>
                <w:szCs w:val="20"/>
              </w:rPr>
            </w:pPr>
            <w:r>
              <w:rPr>
                <w:rFonts w:cs="Arial"/>
                <w:b/>
                <w:szCs w:val="20"/>
              </w:rPr>
              <w:t>INI1</w:t>
            </w:r>
          </w:p>
        </w:tc>
        <w:tc>
          <w:tcPr>
            <w:tcW w:w="7513" w:type="dxa"/>
          </w:tcPr>
          <w:p w14:paraId="64270E87" w14:textId="77777777" w:rsidR="003C1AC8" w:rsidRPr="00702356" w:rsidRDefault="003C1AC8" w:rsidP="00536937">
            <w:pPr>
              <w:spacing w:before="40" w:after="40" w:line="276" w:lineRule="auto"/>
              <w:rPr>
                <w:rFonts w:cs="Arial"/>
                <w:sz w:val="20"/>
              </w:rPr>
            </w:pPr>
            <w:r w:rsidRPr="00822669">
              <w:rPr>
                <w:rFonts w:cs="Arial"/>
                <w:sz w:val="20"/>
              </w:rPr>
              <w:t xml:space="preserve">Incomplete or corrupted </w:t>
            </w:r>
            <w:r>
              <w:rPr>
                <w:rFonts w:cs="Arial"/>
                <w:sz w:val="20"/>
              </w:rPr>
              <w:t>P</w:t>
            </w:r>
            <w:r w:rsidRPr="00822669">
              <w:rPr>
                <w:rFonts w:cs="Arial"/>
                <w:sz w:val="20"/>
              </w:rPr>
              <w:t xml:space="preserve">rofile being pushed to the </w:t>
            </w:r>
            <w:r>
              <w:rPr>
                <w:rFonts w:cs="Arial"/>
                <w:sz w:val="20"/>
              </w:rPr>
              <w:t>Subscriber.</w:t>
            </w:r>
          </w:p>
        </w:tc>
      </w:tr>
      <w:tr w:rsidR="003C1AC8" w:rsidRPr="00702356" w14:paraId="797FD517" w14:textId="77777777" w:rsidTr="00536937">
        <w:tc>
          <w:tcPr>
            <w:tcW w:w="1413" w:type="dxa"/>
            <w:shd w:val="clear" w:color="auto" w:fill="auto"/>
          </w:tcPr>
          <w:p w14:paraId="4B1C3B66" w14:textId="77777777" w:rsidR="003C1AC8" w:rsidRPr="00702356" w:rsidRDefault="003C1AC8" w:rsidP="00536937">
            <w:pPr>
              <w:pStyle w:val="TableText"/>
              <w:jc w:val="both"/>
              <w:rPr>
                <w:rFonts w:cs="Arial"/>
                <w:b/>
                <w:szCs w:val="20"/>
              </w:rPr>
            </w:pPr>
            <w:r>
              <w:rPr>
                <w:rFonts w:cs="Arial"/>
                <w:b/>
                <w:szCs w:val="20"/>
              </w:rPr>
              <w:t>INI2</w:t>
            </w:r>
          </w:p>
        </w:tc>
        <w:tc>
          <w:tcPr>
            <w:tcW w:w="7513" w:type="dxa"/>
          </w:tcPr>
          <w:p w14:paraId="151FA168" w14:textId="77777777" w:rsidR="003C1AC8" w:rsidRPr="00702356" w:rsidRDefault="003C1AC8" w:rsidP="00536937">
            <w:pPr>
              <w:spacing w:before="40" w:after="40" w:line="276" w:lineRule="auto"/>
              <w:rPr>
                <w:rFonts w:cs="Arial"/>
                <w:sz w:val="20"/>
              </w:rPr>
            </w:pPr>
            <w:r w:rsidRPr="00822669">
              <w:rPr>
                <w:rFonts w:cs="Arial"/>
                <w:sz w:val="20"/>
              </w:rPr>
              <w:t>Malicious e</w:t>
            </w:r>
            <w:r>
              <w:rPr>
                <w:rFonts w:cs="Arial"/>
                <w:sz w:val="20"/>
              </w:rPr>
              <w:t>UICC</w:t>
            </w:r>
            <w:r w:rsidRPr="00822669">
              <w:rPr>
                <w:rFonts w:cs="Arial"/>
                <w:sz w:val="20"/>
              </w:rPr>
              <w:t xml:space="preserve"> party using privileged position in order to push unsolicited </w:t>
            </w:r>
            <w:r>
              <w:rPr>
                <w:rFonts w:cs="Arial"/>
                <w:sz w:val="20"/>
              </w:rPr>
              <w:t>P</w:t>
            </w:r>
            <w:r w:rsidRPr="00822669">
              <w:rPr>
                <w:rFonts w:cs="Arial"/>
                <w:sz w:val="20"/>
              </w:rPr>
              <w:t xml:space="preserve">rofiles </w:t>
            </w:r>
            <w:r>
              <w:rPr>
                <w:rFonts w:cs="Arial"/>
                <w:sz w:val="20"/>
              </w:rPr>
              <w:t>to D</w:t>
            </w:r>
            <w:r w:rsidRPr="00822669">
              <w:rPr>
                <w:rFonts w:cs="Arial"/>
                <w:sz w:val="20"/>
              </w:rPr>
              <w:t>evices</w:t>
            </w:r>
            <w:r>
              <w:rPr>
                <w:rFonts w:cs="Arial"/>
                <w:sz w:val="20"/>
              </w:rPr>
              <w:t>.</w:t>
            </w:r>
          </w:p>
        </w:tc>
      </w:tr>
    </w:tbl>
    <w:p w14:paraId="381ECA0B" w14:textId="77777777" w:rsidR="003C1AC8" w:rsidRDefault="003C1AC8" w:rsidP="003C1AC8">
      <w:pPr>
        <w:pStyle w:val="TableCaption"/>
      </w:pPr>
      <w:r>
        <w:t>: New Profile on New Primary Device Risks</w:t>
      </w:r>
    </w:p>
    <w:p w14:paraId="1039D70C" w14:textId="213949A0" w:rsidR="003C1AC8" w:rsidRPr="00744162" w:rsidRDefault="003C1AC8" w:rsidP="00F918A7">
      <w:pPr>
        <w:pStyle w:val="ANNEX-heading1"/>
        <w:numPr>
          <w:ilvl w:val="1"/>
          <w:numId w:val="82"/>
        </w:numPr>
      </w:pPr>
      <w:bookmarkStart w:id="2019" w:name="_Toc435054099"/>
      <w:bookmarkStart w:id="2020" w:name="_Toc178140701"/>
      <w:r w:rsidRPr="00744162">
        <w:t>Profile Deletion</w:t>
      </w:r>
      <w:bookmarkEnd w:id="2019"/>
      <w:bookmarkEnd w:id="2020"/>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1D7CF5" w14:paraId="3032B795" w14:textId="77777777" w:rsidTr="00536937">
        <w:trPr>
          <w:cantSplit/>
          <w:tblHeader/>
        </w:trPr>
        <w:tc>
          <w:tcPr>
            <w:tcW w:w="1413" w:type="dxa"/>
            <w:shd w:val="clear" w:color="auto" w:fill="DE002B"/>
          </w:tcPr>
          <w:p w14:paraId="15FBB30A"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74104BA4"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6979DFE6" w14:textId="77777777" w:rsidTr="00536937">
        <w:tc>
          <w:tcPr>
            <w:tcW w:w="1413" w:type="dxa"/>
            <w:shd w:val="clear" w:color="auto" w:fill="auto"/>
          </w:tcPr>
          <w:p w14:paraId="24B9A346" w14:textId="77777777" w:rsidR="003C1AC8" w:rsidRPr="00702356" w:rsidRDefault="003C1AC8" w:rsidP="00536937">
            <w:pPr>
              <w:pStyle w:val="TableText"/>
              <w:jc w:val="both"/>
              <w:rPr>
                <w:rFonts w:cs="Arial"/>
                <w:b/>
                <w:szCs w:val="20"/>
              </w:rPr>
            </w:pPr>
            <w:r>
              <w:rPr>
                <w:rFonts w:cs="Arial"/>
                <w:b/>
                <w:szCs w:val="20"/>
              </w:rPr>
              <w:t>IND1</w:t>
            </w:r>
          </w:p>
        </w:tc>
        <w:tc>
          <w:tcPr>
            <w:tcW w:w="7513" w:type="dxa"/>
          </w:tcPr>
          <w:p w14:paraId="00B98D99" w14:textId="77777777" w:rsidR="003C1AC8" w:rsidRPr="00702356" w:rsidRDefault="003C1AC8" w:rsidP="00536937">
            <w:pPr>
              <w:spacing w:before="40" w:after="40" w:line="276" w:lineRule="auto"/>
              <w:rPr>
                <w:rFonts w:cs="Arial"/>
                <w:sz w:val="20"/>
              </w:rPr>
            </w:pPr>
            <w:r>
              <w:rPr>
                <w:rFonts w:cs="Arial"/>
                <w:sz w:val="20"/>
              </w:rPr>
              <w:t>Long term gathering of key materials due to a l</w:t>
            </w:r>
            <w:r w:rsidRPr="00822669">
              <w:rPr>
                <w:rFonts w:cs="Arial"/>
                <w:sz w:val="20"/>
              </w:rPr>
              <w:t xml:space="preserve">ong </w:t>
            </w:r>
            <w:r>
              <w:rPr>
                <w:rFonts w:cs="Arial"/>
                <w:sz w:val="20"/>
              </w:rPr>
              <w:t>term</w:t>
            </w:r>
            <w:r w:rsidRPr="00822669">
              <w:rPr>
                <w:rFonts w:cs="Arial"/>
                <w:sz w:val="20"/>
              </w:rPr>
              <w:t xml:space="preserve"> stor</w:t>
            </w:r>
            <w:r>
              <w:rPr>
                <w:rFonts w:cs="Arial"/>
                <w:sz w:val="20"/>
              </w:rPr>
              <w:t>age</w:t>
            </w:r>
            <w:r w:rsidRPr="00822669">
              <w:rPr>
                <w:rFonts w:cs="Arial"/>
                <w:sz w:val="20"/>
              </w:rPr>
              <w:t xml:space="preserve"> of delivered </w:t>
            </w:r>
            <w:r>
              <w:rPr>
                <w:rFonts w:cs="Arial"/>
                <w:sz w:val="20"/>
              </w:rPr>
              <w:t>P</w:t>
            </w:r>
            <w:r w:rsidRPr="00822669">
              <w:rPr>
                <w:rFonts w:cs="Arial"/>
                <w:sz w:val="20"/>
              </w:rPr>
              <w:t>rofiles after their disabling</w:t>
            </w:r>
            <w:r>
              <w:rPr>
                <w:rFonts w:cs="Arial"/>
                <w:sz w:val="20"/>
              </w:rPr>
              <w:t>.</w:t>
            </w:r>
          </w:p>
        </w:tc>
      </w:tr>
      <w:tr w:rsidR="003C1AC8" w:rsidRPr="00702356" w14:paraId="093F71ED" w14:textId="77777777" w:rsidTr="00536937">
        <w:tc>
          <w:tcPr>
            <w:tcW w:w="1413" w:type="dxa"/>
            <w:shd w:val="clear" w:color="auto" w:fill="auto"/>
          </w:tcPr>
          <w:p w14:paraId="038F790A" w14:textId="77777777" w:rsidR="003C1AC8" w:rsidRPr="00702356" w:rsidRDefault="003C1AC8" w:rsidP="00536937">
            <w:pPr>
              <w:pStyle w:val="TableText"/>
              <w:jc w:val="both"/>
              <w:rPr>
                <w:rFonts w:cs="Arial"/>
                <w:b/>
                <w:szCs w:val="20"/>
              </w:rPr>
            </w:pPr>
            <w:r>
              <w:rPr>
                <w:rFonts w:cs="Arial"/>
                <w:b/>
                <w:szCs w:val="20"/>
              </w:rPr>
              <w:t>IND2</w:t>
            </w:r>
          </w:p>
        </w:tc>
        <w:tc>
          <w:tcPr>
            <w:tcW w:w="7513" w:type="dxa"/>
          </w:tcPr>
          <w:p w14:paraId="32232497" w14:textId="77777777" w:rsidR="003C1AC8" w:rsidRPr="00702356" w:rsidRDefault="003C1AC8" w:rsidP="00536937">
            <w:pPr>
              <w:spacing w:before="40" w:after="40" w:line="276" w:lineRule="auto"/>
              <w:rPr>
                <w:rFonts w:cs="Arial"/>
                <w:sz w:val="20"/>
              </w:rPr>
            </w:pPr>
            <w:r w:rsidRPr="00822669">
              <w:rPr>
                <w:rFonts w:cs="Arial"/>
                <w:sz w:val="20"/>
              </w:rPr>
              <w:t xml:space="preserve">Loss of sensitive data from discarded media supports (hard drives…) </w:t>
            </w:r>
          </w:p>
        </w:tc>
      </w:tr>
      <w:tr w:rsidR="003C1AC8" w:rsidRPr="00702356" w14:paraId="2E23C737" w14:textId="77777777" w:rsidTr="00536937">
        <w:tc>
          <w:tcPr>
            <w:tcW w:w="1413" w:type="dxa"/>
            <w:shd w:val="clear" w:color="auto" w:fill="auto"/>
          </w:tcPr>
          <w:p w14:paraId="620245FF" w14:textId="77777777" w:rsidR="003C1AC8" w:rsidRDefault="003C1AC8" w:rsidP="00536937">
            <w:pPr>
              <w:pStyle w:val="TableText"/>
              <w:jc w:val="both"/>
              <w:rPr>
                <w:rFonts w:cs="Arial"/>
                <w:b/>
                <w:szCs w:val="20"/>
              </w:rPr>
            </w:pPr>
            <w:r>
              <w:rPr>
                <w:rFonts w:cs="Arial"/>
                <w:b/>
                <w:szCs w:val="20"/>
              </w:rPr>
              <w:t>IND3</w:t>
            </w:r>
          </w:p>
        </w:tc>
        <w:tc>
          <w:tcPr>
            <w:tcW w:w="7513" w:type="dxa"/>
          </w:tcPr>
          <w:p w14:paraId="0C442A9F" w14:textId="77777777" w:rsidR="003C1AC8" w:rsidRPr="00E54BDD" w:rsidRDefault="003C1AC8" w:rsidP="00536937">
            <w:pPr>
              <w:spacing w:before="40" w:after="40" w:line="276" w:lineRule="auto"/>
              <w:rPr>
                <w:rFonts w:cs="Arial"/>
                <w:sz w:val="20"/>
              </w:rPr>
            </w:pPr>
            <w:r w:rsidRPr="00E54BDD">
              <w:rPr>
                <w:rFonts w:cs="Arial"/>
                <w:sz w:val="20"/>
              </w:rPr>
              <w:t>Malware launching coordinated or isolated deletion of one or several Profiles leading to a loss of connectivity</w:t>
            </w:r>
            <w:r>
              <w:rPr>
                <w:rFonts w:cs="Arial"/>
                <w:sz w:val="20"/>
              </w:rPr>
              <w:t xml:space="preserve"> to an End User.</w:t>
            </w:r>
          </w:p>
        </w:tc>
      </w:tr>
      <w:tr w:rsidR="003C1AC8" w:rsidRPr="00702356" w14:paraId="12525C52" w14:textId="77777777" w:rsidTr="00536937">
        <w:tc>
          <w:tcPr>
            <w:tcW w:w="1413" w:type="dxa"/>
            <w:shd w:val="clear" w:color="auto" w:fill="auto"/>
          </w:tcPr>
          <w:p w14:paraId="2D9E5E53" w14:textId="77777777" w:rsidR="003C1AC8" w:rsidRDefault="003C1AC8" w:rsidP="00536937">
            <w:pPr>
              <w:pStyle w:val="TableText"/>
              <w:jc w:val="both"/>
              <w:rPr>
                <w:rFonts w:cs="Arial"/>
                <w:b/>
                <w:szCs w:val="20"/>
              </w:rPr>
            </w:pPr>
            <w:r>
              <w:rPr>
                <w:rFonts w:cs="Arial"/>
                <w:b/>
                <w:szCs w:val="20"/>
              </w:rPr>
              <w:t>IND4</w:t>
            </w:r>
          </w:p>
        </w:tc>
        <w:tc>
          <w:tcPr>
            <w:tcW w:w="7513" w:type="dxa"/>
          </w:tcPr>
          <w:p w14:paraId="2F956BB9" w14:textId="77777777" w:rsidR="003C1AC8" w:rsidRPr="00E54BDD" w:rsidRDefault="003C1AC8" w:rsidP="00536937">
            <w:pPr>
              <w:spacing w:before="40" w:after="40" w:line="276" w:lineRule="auto"/>
              <w:rPr>
                <w:rFonts w:cs="Arial"/>
                <w:sz w:val="20"/>
              </w:rPr>
            </w:pPr>
            <w:r w:rsidRPr="00E54BDD">
              <w:rPr>
                <w:rFonts w:cs="Arial"/>
                <w:sz w:val="20"/>
              </w:rPr>
              <w:t>Accidental Profile deletion (e.g. unattended children…) leading to a loss of connectivity</w:t>
            </w:r>
            <w:r>
              <w:rPr>
                <w:rFonts w:cs="Arial"/>
                <w:sz w:val="20"/>
              </w:rPr>
              <w:t xml:space="preserve"> to an End User.</w:t>
            </w:r>
          </w:p>
        </w:tc>
      </w:tr>
      <w:tr w:rsidR="003C1AC8" w:rsidRPr="00702356" w14:paraId="6E53FB1B" w14:textId="77777777" w:rsidTr="00536937">
        <w:tc>
          <w:tcPr>
            <w:tcW w:w="1413" w:type="dxa"/>
            <w:shd w:val="clear" w:color="auto" w:fill="auto"/>
          </w:tcPr>
          <w:p w14:paraId="7CAC6D88" w14:textId="77777777" w:rsidR="003C1AC8" w:rsidRDefault="003C1AC8" w:rsidP="00536937">
            <w:pPr>
              <w:pStyle w:val="TableText"/>
              <w:jc w:val="both"/>
              <w:rPr>
                <w:rFonts w:cs="Arial"/>
                <w:b/>
                <w:szCs w:val="20"/>
              </w:rPr>
            </w:pPr>
            <w:r>
              <w:rPr>
                <w:rFonts w:cs="Arial"/>
                <w:b/>
                <w:szCs w:val="20"/>
              </w:rPr>
              <w:t>IND5</w:t>
            </w:r>
          </w:p>
        </w:tc>
        <w:tc>
          <w:tcPr>
            <w:tcW w:w="7513" w:type="dxa"/>
          </w:tcPr>
          <w:p w14:paraId="7DF30000" w14:textId="77777777" w:rsidR="003C1AC8" w:rsidRPr="00E54BDD" w:rsidRDefault="003C1AC8" w:rsidP="00536937">
            <w:pPr>
              <w:spacing w:before="40" w:after="40" w:line="276" w:lineRule="auto"/>
              <w:rPr>
                <w:rFonts w:cs="Arial"/>
                <w:sz w:val="20"/>
              </w:rPr>
            </w:pPr>
            <w:r w:rsidRPr="00E54BDD">
              <w:rPr>
                <w:rFonts w:cs="Arial"/>
                <w:sz w:val="20"/>
              </w:rPr>
              <w:t xml:space="preserve">Non-tech-savvy or malicious </w:t>
            </w:r>
            <w:r>
              <w:rPr>
                <w:rFonts w:cs="Arial"/>
                <w:sz w:val="20"/>
              </w:rPr>
              <w:t>Subscriber</w:t>
            </w:r>
            <w:r w:rsidRPr="00E54BDD">
              <w:rPr>
                <w:rFonts w:cs="Arial"/>
                <w:sz w:val="20"/>
              </w:rPr>
              <w:t xml:space="preserve"> repeatedly deleting Profiles and asking for them to be reloaded leading to surcharge of </w:t>
            </w:r>
            <w:r>
              <w:rPr>
                <w:rFonts w:cs="Arial"/>
                <w:sz w:val="20"/>
              </w:rPr>
              <w:t>p</w:t>
            </w:r>
            <w:r w:rsidRPr="00E54BDD">
              <w:rPr>
                <w:rFonts w:cs="Arial"/>
                <w:sz w:val="20"/>
              </w:rPr>
              <w:t>rovisioning servers.</w:t>
            </w:r>
          </w:p>
        </w:tc>
      </w:tr>
    </w:tbl>
    <w:p w14:paraId="26D5256F" w14:textId="77777777" w:rsidR="003C1AC8" w:rsidRDefault="003C1AC8" w:rsidP="003C1AC8">
      <w:pPr>
        <w:pStyle w:val="TableCaption"/>
      </w:pPr>
      <w:bookmarkStart w:id="2021" w:name="_Toc435054100"/>
      <w:r>
        <w:t>:Profile Deletion Risks</w:t>
      </w:r>
    </w:p>
    <w:p w14:paraId="5A09D915" w14:textId="77777777" w:rsidR="003C1AC8" w:rsidRPr="00F918A7" w:rsidRDefault="003C1AC8" w:rsidP="00F918A7">
      <w:pPr>
        <w:pStyle w:val="ANNEX-heading1"/>
        <w:numPr>
          <w:ilvl w:val="1"/>
          <w:numId w:val="82"/>
        </w:numPr>
      </w:pPr>
      <w:bookmarkStart w:id="2022" w:name="_Toc178140702"/>
      <w:r w:rsidRPr="00F918A7">
        <w:t>Profile Switch</w:t>
      </w:r>
      <w:bookmarkEnd w:id="2021"/>
      <w:bookmarkEnd w:id="2022"/>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5761B714" w14:textId="77777777" w:rsidTr="00536937">
        <w:trPr>
          <w:cantSplit/>
          <w:tblHeader/>
        </w:trPr>
        <w:tc>
          <w:tcPr>
            <w:tcW w:w="1413" w:type="dxa"/>
            <w:shd w:val="clear" w:color="auto" w:fill="DE002B"/>
          </w:tcPr>
          <w:p w14:paraId="46D9D897"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2E56EA27"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5C9627F4" w14:textId="77777777" w:rsidTr="00536937">
        <w:tc>
          <w:tcPr>
            <w:tcW w:w="1413" w:type="dxa"/>
            <w:shd w:val="clear" w:color="auto" w:fill="auto"/>
          </w:tcPr>
          <w:p w14:paraId="5AB95D18" w14:textId="77777777" w:rsidR="003C1AC8" w:rsidRPr="00702356" w:rsidRDefault="003C1AC8" w:rsidP="00536937">
            <w:pPr>
              <w:pStyle w:val="TableText"/>
              <w:jc w:val="both"/>
              <w:rPr>
                <w:rFonts w:cs="Arial"/>
                <w:b/>
                <w:szCs w:val="20"/>
              </w:rPr>
            </w:pPr>
            <w:r>
              <w:rPr>
                <w:rFonts w:cs="Arial"/>
                <w:b/>
                <w:szCs w:val="20"/>
              </w:rPr>
              <w:t>INP1</w:t>
            </w:r>
          </w:p>
        </w:tc>
        <w:tc>
          <w:tcPr>
            <w:tcW w:w="7513" w:type="dxa"/>
          </w:tcPr>
          <w:p w14:paraId="143551F7" w14:textId="77777777" w:rsidR="003C1AC8" w:rsidRPr="00702356" w:rsidRDefault="003C1AC8" w:rsidP="00536937">
            <w:pPr>
              <w:spacing w:before="40" w:after="40" w:line="276" w:lineRule="auto"/>
              <w:rPr>
                <w:rFonts w:cs="Arial"/>
                <w:sz w:val="20"/>
              </w:rPr>
            </w:pPr>
            <w:r w:rsidRPr="00822669">
              <w:rPr>
                <w:rFonts w:cs="Arial"/>
                <w:sz w:val="20"/>
              </w:rPr>
              <w:t xml:space="preserve">Malicious </w:t>
            </w:r>
            <w:r>
              <w:rPr>
                <w:rFonts w:cs="Arial"/>
                <w:sz w:val="20"/>
              </w:rPr>
              <w:t>P</w:t>
            </w:r>
            <w:r w:rsidRPr="00822669">
              <w:rPr>
                <w:rFonts w:cs="Arial"/>
                <w:sz w:val="20"/>
              </w:rPr>
              <w:t>rofile switching originating from an internal party</w:t>
            </w:r>
            <w:r>
              <w:rPr>
                <w:rFonts w:cs="Arial"/>
                <w:sz w:val="20"/>
              </w:rPr>
              <w:t>.</w:t>
            </w:r>
          </w:p>
        </w:tc>
      </w:tr>
      <w:tr w:rsidR="003C1AC8" w:rsidRPr="00702356" w14:paraId="69FC02C5" w14:textId="77777777" w:rsidTr="00536937">
        <w:trPr>
          <w:trHeight w:val="85"/>
        </w:trPr>
        <w:tc>
          <w:tcPr>
            <w:tcW w:w="1413" w:type="dxa"/>
            <w:shd w:val="clear" w:color="auto" w:fill="auto"/>
          </w:tcPr>
          <w:p w14:paraId="07879077" w14:textId="77777777" w:rsidR="003C1AC8" w:rsidRPr="00702356" w:rsidRDefault="003C1AC8" w:rsidP="00536937">
            <w:pPr>
              <w:pStyle w:val="TableText"/>
              <w:jc w:val="both"/>
              <w:rPr>
                <w:rFonts w:cs="Arial"/>
                <w:b/>
                <w:szCs w:val="20"/>
              </w:rPr>
            </w:pPr>
            <w:r>
              <w:rPr>
                <w:rFonts w:cs="Arial"/>
                <w:b/>
                <w:szCs w:val="20"/>
              </w:rPr>
              <w:t>INP2</w:t>
            </w:r>
          </w:p>
        </w:tc>
        <w:tc>
          <w:tcPr>
            <w:tcW w:w="7513" w:type="dxa"/>
          </w:tcPr>
          <w:p w14:paraId="76BDCA04" w14:textId="77777777" w:rsidR="003C1AC8" w:rsidRPr="00702356" w:rsidRDefault="003C1AC8" w:rsidP="00536937">
            <w:pPr>
              <w:spacing w:before="40" w:after="40" w:line="276" w:lineRule="auto"/>
              <w:rPr>
                <w:rFonts w:cs="Arial"/>
                <w:sz w:val="20"/>
              </w:rPr>
            </w:pPr>
            <w:r w:rsidRPr="00822669">
              <w:rPr>
                <w:rFonts w:cs="Arial"/>
                <w:sz w:val="20"/>
              </w:rPr>
              <w:t>Human error leading to the switching o</w:t>
            </w:r>
            <w:r>
              <w:rPr>
                <w:rFonts w:cs="Arial"/>
                <w:sz w:val="20"/>
              </w:rPr>
              <w:t>f</w:t>
            </w:r>
            <w:r w:rsidRPr="00822669">
              <w:rPr>
                <w:rFonts w:cs="Arial"/>
                <w:sz w:val="20"/>
              </w:rPr>
              <w:t xml:space="preserve"> alternate </w:t>
            </w:r>
            <w:r>
              <w:rPr>
                <w:rFonts w:cs="Arial"/>
                <w:sz w:val="20"/>
              </w:rPr>
              <w:t>P</w:t>
            </w:r>
            <w:r w:rsidRPr="00822669">
              <w:rPr>
                <w:rFonts w:cs="Arial"/>
                <w:sz w:val="20"/>
              </w:rPr>
              <w:t>rofiles leading to</w:t>
            </w:r>
            <w:r>
              <w:rPr>
                <w:rFonts w:cs="Arial"/>
                <w:sz w:val="20"/>
              </w:rPr>
              <w:t xml:space="preserve"> a</w:t>
            </w:r>
            <w:r w:rsidRPr="00822669">
              <w:rPr>
                <w:rFonts w:cs="Arial"/>
                <w:sz w:val="20"/>
              </w:rPr>
              <w:t xml:space="preserve"> loss of connectivity</w:t>
            </w:r>
            <w:r>
              <w:rPr>
                <w:rFonts w:cs="Arial"/>
                <w:sz w:val="20"/>
              </w:rPr>
              <w:t>.</w:t>
            </w:r>
          </w:p>
        </w:tc>
      </w:tr>
      <w:tr w:rsidR="003C1AC8" w:rsidRPr="00702356" w14:paraId="260AFCED" w14:textId="77777777" w:rsidTr="00536937">
        <w:trPr>
          <w:trHeight w:val="85"/>
        </w:trPr>
        <w:tc>
          <w:tcPr>
            <w:tcW w:w="1413" w:type="dxa"/>
            <w:shd w:val="clear" w:color="auto" w:fill="auto"/>
          </w:tcPr>
          <w:p w14:paraId="04034192" w14:textId="77777777" w:rsidR="003C1AC8" w:rsidRDefault="003C1AC8" w:rsidP="00536937">
            <w:pPr>
              <w:pStyle w:val="TableText"/>
              <w:jc w:val="both"/>
              <w:rPr>
                <w:rFonts w:cs="Arial"/>
                <w:b/>
                <w:szCs w:val="20"/>
              </w:rPr>
            </w:pPr>
            <w:r>
              <w:rPr>
                <w:rFonts w:cs="Arial"/>
                <w:b/>
                <w:szCs w:val="20"/>
              </w:rPr>
              <w:t>INP3</w:t>
            </w:r>
          </w:p>
        </w:tc>
        <w:tc>
          <w:tcPr>
            <w:tcW w:w="7513" w:type="dxa"/>
          </w:tcPr>
          <w:p w14:paraId="0BF73723" w14:textId="77777777" w:rsidR="003C1AC8" w:rsidRPr="00822669" w:rsidRDefault="003C1AC8" w:rsidP="00536937">
            <w:pPr>
              <w:spacing w:before="40" w:after="40" w:line="276" w:lineRule="auto"/>
              <w:rPr>
                <w:rFonts w:cs="Arial"/>
                <w:sz w:val="20"/>
              </w:rPr>
            </w:pPr>
            <w:r w:rsidRPr="00B97097">
              <w:rPr>
                <w:rFonts w:cs="Arial"/>
                <w:sz w:val="20"/>
              </w:rPr>
              <w:t>Malware launching coordinated or isolated switching of one or several Profiles leading to</w:t>
            </w:r>
            <w:r>
              <w:rPr>
                <w:rFonts w:cs="Arial"/>
                <w:sz w:val="20"/>
              </w:rPr>
              <w:t xml:space="preserve"> a</w:t>
            </w:r>
            <w:r w:rsidRPr="00B97097">
              <w:rPr>
                <w:rFonts w:cs="Arial"/>
                <w:sz w:val="20"/>
              </w:rPr>
              <w:t xml:space="preserve"> loss of connectivity</w:t>
            </w:r>
            <w:r>
              <w:rPr>
                <w:rFonts w:cs="Arial"/>
                <w:sz w:val="20"/>
              </w:rPr>
              <w:t>.</w:t>
            </w:r>
          </w:p>
        </w:tc>
      </w:tr>
      <w:tr w:rsidR="003C1AC8" w:rsidRPr="00702356" w14:paraId="1DAEF024" w14:textId="77777777" w:rsidTr="00536937">
        <w:trPr>
          <w:trHeight w:val="85"/>
        </w:trPr>
        <w:tc>
          <w:tcPr>
            <w:tcW w:w="1413" w:type="dxa"/>
            <w:shd w:val="clear" w:color="auto" w:fill="auto"/>
          </w:tcPr>
          <w:p w14:paraId="0E95E751" w14:textId="77777777" w:rsidR="003C1AC8" w:rsidRDefault="003C1AC8" w:rsidP="00536937">
            <w:pPr>
              <w:pStyle w:val="TableText"/>
              <w:jc w:val="both"/>
              <w:rPr>
                <w:rFonts w:cs="Arial"/>
                <w:b/>
                <w:szCs w:val="20"/>
              </w:rPr>
            </w:pPr>
            <w:r>
              <w:rPr>
                <w:rFonts w:cs="Arial"/>
                <w:b/>
                <w:szCs w:val="20"/>
              </w:rPr>
              <w:t>INP4</w:t>
            </w:r>
          </w:p>
        </w:tc>
        <w:tc>
          <w:tcPr>
            <w:tcW w:w="7513" w:type="dxa"/>
          </w:tcPr>
          <w:p w14:paraId="27D7D263" w14:textId="77777777" w:rsidR="003C1AC8" w:rsidRPr="00822669" w:rsidRDefault="003C1AC8" w:rsidP="00536937">
            <w:pPr>
              <w:spacing w:before="40" w:after="40" w:line="276" w:lineRule="auto"/>
              <w:rPr>
                <w:rFonts w:cs="Arial"/>
                <w:sz w:val="20"/>
              </w:rPr>
            </w:pPr>
            <w:r w:rsidRPr="00BD6F21">
              <w:rPr>
                <w:rFonts w:cs="Arial"/>
                <w:sz w:val="20"/>
              </w:rPr>
              <w:t xml:space="preserve">Malware launching coordinated or isolated switching of one or several </w:t>
            </w:r>
            <w:r>
              <w:rPr>
                <w:rFonts w:cs="Arial"/>
                <w:sz w:val="20"/>
              </w:rPr>
              <w:t>P</w:t>
            </w:r>
            <w:r w:rsidRPr="00BD6F21">
              <w:rPr>
                <w:rFonts w:cs="Arial"/>
                <w:sz w:val="20"/>
              </w:rPr>
              <w:t>rofiles leading to major fraud scenarios.</w:t>
            </w:r>
          </w:p>
        </w:tc>
      </w:tr>
    </w:tbl>
    <w:p w14:paraId="5B3F5631" w14:textId="77777777" w:rsidR="003C1AC8" w:rsidRDefault="003C1AC8" w:rsidP="003C1AC8">
      <w:pPr>
        <w:pStyle w:val="TableCaption"/>
      </w:pPr>
      <w:bookmarkStart w:id="2023" w:name="_Toc435054101"/>
      <w:r>
        <w:t>: Profile Switching Risks</w:t>
      </w:r>
    </w:p>
    <w:p w14:paraId="27DA69B9" w14:textId="77777777" w:rsidR="003C1AC8" w:rsidRPr="00F918A7" w:rsidRDefault="003C1AC8" w:rsidP="00F918A7">
      <w:pPr>
        <w:pStyle w:val="ANNEX-heading1"/>
        <w:numPr>
          <w:ilvl w:val="1"/>
          <w:numId w:val="82"/>
        </w:numPr>
      </w:pPr>
      <w:bookmarkStart w:id="2024" w:name="_Toc178140703"/>
      <w:r w:rsidRPr="00F918A7">
        <w:t>Profile Swap</w:t>
      </w:r>
      <w:bookmarkEnd w:id="2023"/>
      <w:bookmarkEnd w:id="2024"/>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7448C9C8" w14:textId="77777777" w:rsidTr="00536937">
        <w:trPr>
          <w:cantSplit/>
          <w:tblHeader/>
        </w:trPr>
        <w:tc>
          <w:tcPr>
            <w:tcW w:w="1413" w:type="dxa"/>
            <w:shd w:val="clear" w:color="auto" w:fill="DE002B"/>
          </w:tcPr>
          <w:p w14:paraId="0116A279"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5C639B47"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27C20C34" w14:textId="77777777" w:rsidTr="00536937">
        <w:tc>
          <w:tcPr>
            <w:tcW w:w="1413" w:type="dxa"/>
            <w:shd w:val="clear" w:color="auto" w:fill="auto"/>
          </w:tcPr>
          <w:p w14:paraId="277204E7" w14:textId="77777777" w:rsidR="003C1AC8" w:rsidRPr="00702356" w:rsidRDefault="003C1AC8" w:rsidP="00536937">
            <w:pPr>
              <w:pStyle w:val="TableText"/>
              <w:jc w:val="both"/>
              <w:rPr>
                <w:rFonts w:cs="Arial"/>
                <w:b/>
                <w:szCs w:val="20"/>
              </w:rPr>
            </w:pPr>
            <w:r>
              <w:rPr>
                <w:rFonts w:cs="Arial"/>
                <w:b/>
                <w:szCs w:val="20"/>
              </w:rPr>
              <w:t>INS1</w:t>
            </w:r>
          </w:p>
        </w:tc>
        <w:tc>
          <w:tcPr>
            <w:tcW w:w="7513" w:type="dxa"/>
          </w:tcPr>
          <w:p w14:paraId="5C32E683" w14:textId="77777777" w:rsidR="003C1AC8" w:rsidRPr="00702356" w:rsidRDefault="003C1AC8" w:rsidP="00536937">
            <w:pPr>
              <w:spacing w:before="40" w:after="40" w:line="276" w:lineRule="auto"/>
              <w:rPr>
                <w:rFonts w:cs="Arial"/>
                <w:sz w:val="20"/>
              </w:rPr>
            </w:pPr>
            <w:r w:rsidRPr="00822669">
              <w:rPr>
                <w:rFonts w:cs="Arial"/>
                <w:sz w:val="20"/>
              </w:rPr>
              <w:t xml:space="preserve">Race condition leading to the deactivation of all </w:t>
            </w:r>
            <w:r>
              <w:rPr>
                <w:rFonts w:cs="Arial"/>
                <w:sz w:val="20"/>
              </w:rPr>
              <w:t>P</w:t>
            </w:r>
            <w:r w:rsidRPr="00822669">
              <w:rPr>
                <w:rFonts w:cs="Arial"/>
                <w:sz w:val="20"/>
              </w:rPr>
              <w:t xml:space="preserve">rofiles and </w:t>
            </w:r>
            <w:r>
              <w:rPr>
                <w:rFonts w:cs="Arial"/>
                <w:sz w:val="20"/>
              </w:rPr>
              <w:t>a</w:t>
            </w:r>
            <w:r w:rsidRPr="00822669">
              <w:rPr>
                <w:rFonts w:cs="Arial"/>
                <w:sz w:val="20"/>
              </w:rPr>
              <w:t xml:space="preserve"> loss of connectivity</w:t>
            </w:r>
            <w:r>
              <w:rPr>
                <w:rFonts w:cs="Arial"/>
                <w:sz w:val="20"/>
              </w:rPr>
              <w:t>.</w:t>
            </w:r>
          </w:p>
        </w:tc>
      </w:tr>
    </w:tbl>
    <w:p w14:paraId="5A5AEDD9" w14:textId="77777777" w:rsidR="003C1AC8" w:rsidRDefault="003C1AC8" w:rsidP="003C1AC8">
      <w:pPr>
        <w:pStyle w:val="TableCaption"/>
      </w:pPr>
      <w:bookmarkStart w:id="2025" w:name="_Toc435054102"/>
      <w:r>
        <w:t>: Profile Swapping Risks</w:t>
      </w:r>
    </w:p>
    <w:p w14:paraId="1C06F241" w14:textId="77777777" w:rsidR="003C1AC8" w:rsidRPr="00F918A7" w:rsidRDefault="003C1AC8" w:rsidP="00F918A7">
      <w:pPr>
        <w:pStyle w:val="ANNEX-heading1"/>
        <w:numPr>
          <w:ilvl w:val="1"/>
          <w:numId w:val="82"/>
        </w:numPr>
      </w:pPr>
      <w:bookmarkStart w:id="2026" w:name="_Toc178140704"/>
      <w:r w:rsidRPr="00F918A7">
        <w:t>Cryptographic Related Risks</w:t>
      </w:r>
      <w:bookmarkEnd w:id="2025"/>
      <w:bookmarkEnd w:id="2026"/>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7BDB8397" w14:textId="77777777" w:rsidTr="00F312F4">
        <w:trPr>
          <w:cantSplit/>
          <w:tblHeader/>
        </w:trPr>
        <w:tc>
          <w:tcPr>
            <w:tcW w:w="1413" w:type="dxa"/>
            <w:shd w:val="clear" w:color="auto" w:fill="DE002B"/>
          </w:tcPr>
          <w:p w14:paraId="5188643B"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787A033F"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2B2459A5" w14:textId="77777777" w:rsidTr="00F312F4">
        <w:tc>
          <w:tcPr>
            <w:tcW w:w="1413" w:type="dxa"/>
            <w:shd w:val="clear" w:color="auto" w:fill="auto"/>
          </w:tcPr>
          <w:p w14:paraId="2F5433DD" w14:textId="77777777" w:rsidR="003C1AC8" w:rsidRDefault="003C1AC8" w:rsidP="00F312F4">
            <w:pPr>
              <w:pStyle w:val="TableText"/>
              <w:jc w:val="both"/>
              <w:rPr>
                <w:rFonts w:cs="Arial"/>
                <w:b/>
                <w:szCs w:val="20"/>
              </w:rPr>
            </w:pPr>
            <w:r>
              <w:rPr>
                <w:rFonts w:cs="Arial"/>
                <w:b/>
                <w:szCs w:val="20"/>
              </w:rPr>
              <w:t>INO1</w:t>
            </w:r>
          </w:p>
        </w:tc>
        <w:tc>
          <w:tcPr>
            <w:tcW w:w="7513" w:type="dxa"/>
          </w:tcPr>
          <w:p w14:paraId="4C567070" w14:textId="77777777" w:rsidR="003C1AC8" w:rsidRPr="00822669" w:rsidRDefault="003C1AC8" w:rsidP="00F312F4">
            <w:pPr>
              <w:spacing w:before="40" w:after="40" w:line="276" w:lineRule="auto"/>
              <w:rPr>
                <w:rFonts w:cs="Arial"/>
                <w:sz w:val="20"/>
              </w:rPr>
            </w:pPr>
            <w:r w:rsidRPr="00822669">
              <w:rPr>
                <w:rFonts w:cs="Arial"/>
                <w:sz w:val="20"/>
              </w:rPr>
              <w:t>Loss or theft of private keys in one or several Profile Management components leading to the loss of confidentiality on the whole chain</w:t>
            </w:r>
            <w:r>
              <w:rPr>
                <w:rFonts w:cs="Arial"/>
                <w:sz w:val="20"/>
              </w:rPr>
              <w:t>.</w:t>
            </w:r>
          </w:p>
        </w:tc>
      </w:tr>
      <w:tr w:rsidR="003C1AC8" w:rsidRPr="00702356" w14:paraId="20F31380" w14:textId="77777777" w:rsidTr="00F312F4">
        <w:tc>
          <w:tcPr>
            <w:tcW w:w="1413" w:type="dxa"/>
            <w:shd w:val="clear" w:color="auto" w:fill="auto"/>
          </w:tcPr>
          <w:p w14:paraId="2C8FEA6E" w14:textId="77777777" w:rsidR="003C1AC8" w:rsidRDefault="003C1AC8" w:rsidP="00F312F4">
            <w:pPr>
              <w:pStyle w:val="TableText"/>
              <w:jc w:val="both"/>
              <w:rPr>
                <w:rFonts w:cs="Arial"/>
                <w:b/>
                <w:szCs w:val="20"/>
              </w:rPr>
            </w:pPr>
            <w:r>
              <w:rPr>
                <w:rFonts w:cs="Arial"/>
                <w:b/>
                <w:szCs w:val="20"/>
              </w:rPr>
              <w:t>INO2</w:t>
            </w:r>
          </w:p>
        </w:tc>
        <w:tc>
          <w:tcPr>
            <w:tcW w:w="7513" w:type="dxa"/>
          </w:tcPr>
          <w:p w14:paraId="28214F7C" w14:textId="77777777" w:rsidR="003C1AC8" w:rsidRPr="00822669" w:rsidRDefault="003C1AC8" w:rsidP="00F312F4">
            <w:pPr>
              <w:spacing w:before="40" w:after="40" w:line="276" w:lineRule="auto"/>
              <w:rPr>
                <w:rFonts w:cs="Arial"/>
                <w:sz w:val="20"/>
              </w:rPr>
            </w:pPr>
            <w:r w:rsidRPr="00822669">
              <w:rPr>
                <w:rFonts w:cs="Arial"/>
                <w:sz w:val="20"/>
              </w:rPr>
              <w:t xml:space="preserve">Inability to revoke compromised </w:t>
            </w:r>
            <w:r>
              <w:rPr>
                <w:rFonts w:cs="Arial"/>
                <w:sz w:val="20"/>
              </w:rPr>
              <w:t>C</w:t>
            </w:r>
            <w:r w:rsidRPr="00822669">
              <w:rPr>
                <w:rFonts w:cs="Arial"/>
                <w:sz w:val="20"/>
              </w:rPr>
              <w:t xml:space="preserve">ertificates leading to the loss of trust on the whole </w:t>
            </w:r>
            <w:r>
              <w:rPr>
                <w:rFonts w:cs="Arial"/>
                <w:sz w:val="20"/>
              </w:rPr>
              <w:t xml:space="preserve">Certificate </w:t>
            </w:r>
            <w:r w:rsidRPr="00822669">
              <w:rPr>
                <w:rFonts w:cs="Arial"/>
                <w:sz w:val="20"/>
              </w:rPr>
              <w:t>chain</w:t>
            </w:r>
            <w:r>
              <w:rPr>
                <w:rFonts w:cs="Arial"/>
                <w:sz w:val="20"/>
              </w:rPr>
              <w:t>.</w:t>
            </w:r>
          </w:p>
        </w:tc>
      </w:tr>
      <w:tr w:rsidR="003C1AC8" w:rsidRPr="00702356" w14:paraId="0643161B" w14:textId="77777777" w:rsidTr="00F312F4">
        <w:tc>
          <w:tcPr>
            <w:tcW w:w="1413" w:type="dxa"/>
            <w:shd w:val="clear" w:color="auto" w:fill="auto"/>
          </w:tcPr>
          <w:p w14:paraId="283FEBF8" w14:textId="77777777" w:rsidR="003C1AC8" w:rsidRDefault="003C1AC8" w:rsidP="00F312F4">
            <w:pPr>
              <w:pStyle w:val="TableText"/>
              <w:jc w:val="both"/>
              <w:rPr>
                <w:rFonts w:cs="Arial"/>
                <w:b/>
                <w:szCs w:val="20"/>
              </w:rPr>
            </w:pPr>
            <w:r>
              <w:rPr>
                <w:rFonts w:cs="Arial"/>
                <w:b/>
                <w:szCs w:val="20"/>
              </w:rPr>
              <w:t>INO3</w:t>
            </w:r>
          </w:p>
        </w:tc>
        <w:tc>
          <w:tcPr>
            <w:tcW w:w="7513" w:type="dxa"/>
          </w:tcPr>
          <w:p w14:paraId="374C5419" w14:textId="77777777" w:rsidR="003C1AC8" w:rsidRPr="00822669" w:rsidRDefault="003C1AC8" w:rsidP="00F312F4">
            <w:pPr>
              <w:spacing w:before="40" w:after="40" w:line="276" w:lineRule="auto"/>
              <w:rPr>
                <w:rFonts w:cs="Arial"/>
                <w:sz w:val="20"/>
              </w:rPr>
            </w:pPr>
            <w:r w:rsidRPr="00822669">
              <w:rPr>
                <w:rFonts w:cs="Arial"/>
                <w:sz w:val="20"/>
              </w:rPr>
              <w:t xml:space="preserve">Local law </w:t>
            </w:r>
            <w:r>
              <w:rPr>
                <w:rFonts w:cs="Arial"/>
                <w:sz w:val="20"/>
              </w:rPr>
              <w:t xml:space="preserve">enforcement requests </w:t>
            </w:r>
            <w:r w:rsidRPr="00822669">
              <w:rPr>
                <w:rFonts w:cs="Arial"/>
                <w:sz w:val="20"/>
              </w:rPr>
              <w:t>leading to the forceful disclosure of key materials</w:t>
            </w:r>
            <w:r>
              <w:rPr>
                <w:rFonts w:cs="Arial"/>
                <w:sz w:val="20"/>
              </w:rPr>
              <w:t>.</w:t>
            </w:r>
          </w:p>
        </w:tc>
      </w:tr>
      <w:tr w:rsidR="003C1AC8" w:rsidRPr="00702356" w14:paraId="1E78A9C3" w14:textId="77777777" w:rsidTr="00F312F4">
        <w:tc>
          <w:tcPr>
            <w:tcW w:w="1413" w:type="dxa"/>
            <w:shd w:val="clear" w:color="auto" w:fill="auto"/>
          </w:tcPr>
          <w:p w14:paraId="56B3C72C" w14:textId="77777777" w:rsidR="003C1AC8" w:rsidRDefault="003C1AC8" w:rsidP="00F312F4">
            <w:pPr>
              <w:pStyle w:val="TableText"/>
              <w:jc w:val="both"/>
              <w:rPr>
                <w:rFonts w:cs="Arial"/>
                <w:b/>
                <w:szCs w:val="20"/>
              </w:rPr>
            </w:pPr>
            <w:r>
              <w:rPr>
                <w:rFonts w:cs="Arial"/>
                <w:b/>
                <w:szCs w:val="20"/>
              </w:rPr>
              <w:t>INO4</w:t>
            </w:r>
          </w:p>
        </w:tc>
        <w:tc>
          <w:tcPr>
            <w:tcW w:w="7513" w:type="dxa"/>
          </w:tcPr>
          <w:p w14:paraId="49ECDA1F" w14:textId="77777777" w:rsidR="003C1AC8" w:rsidRPr="00822669" w:rsidRDefault="003C1AC8" w:rsidP="00F312F4">
            <w:pPr>
              <w:spacing w:before="40" w:after="40" w:line="276" w:lineRule="auto"/>
              <w:rPr>
                <w:rFonts w:cs="Arial"/>
                <w:sz w:val="20"/>
              </w:rPr>
            </w:pPr>
            <w:r w:rsidRPr="00822669">
              <w:rPr>
                <w:rFonts w:cs="Arial"/>
                <w:sz w:val="20"/>
              </w:rPr>
              <w:t>Local law</w:t>
            </w:r>
            <w:r>
              <w:rPr>
                <w:rFonts w:cs="Arial"/>
                <w:sz w:val="20"/>
              </w:rPr>
              <w:t xml:space="preserve"> enforcement</w:t>
            </w:r>
            <w:r w:rsidRPr="00822669">
              <w:rPr>
                <w:rFonts w:cs="Arial"/>
                <w:sz w:val="20"/>
              </w:rPr>
              <w:t xml:space="preserve"> </w:t>
            </w:r>
            <w:r>
              <w:rPr>
                <w:rFonts w:cs="Arial"/>
                <w:sz w:val="20"/>
              </w:rPr>
              <w:t xml:space="preserve">requests </w:t>
            </w:r>
            <w:r w:rsidRPr="00822669">
              <w:rPr>
                <w:rFonts w:cs="Arial"/>
                <w:sz w:val="20"/>
              </w:rPr>
              <w:t>leading to the forceful compromis</w:t>
            </w:r>
            <w:r>
              <w:rPr>
                <w:rFonts w:cs="Arial"/>
                <w:sz w:val="20"/>
              </w:rPr>
              <w:t>e</w:t>
            </w:r>
            <w:r w:rsidRPr="00822669">
              <w:rPr>
                <w:rFonts w:cs="Arial"/>
                <w:sz w:val="20"/>
              </w:rPr>
              <w:t xml:space="preserve"> of key components</w:t>
            </w:r>
            <w:r>
              <w:rPr>
                <w:rFonts w:cs="Arial"/>
                <w:sz w:val="20"/>
              </w:rPr>
              <w:t>.</w:t>
            </w:r>
          </w:p>
        </w:tc>
      </w:tr>
      <w:tr w:rsidR="003C1AC8" w:rsidRPr="00702356" w14:paraId="261C4D3D" w14:textId="77777777" w:rsidTr="00F312F4">
        <w:tc>
          <w:tcPr>
            <w:tcW w:w="1413" w:type="dxa"/>
            <w:shd w:val="clear" w:color="auto" w:fill="auto"/>
          </w:tcPr>
          <w:p w14:paraId="161550CB" w14:textId="77777777" w:rsidR="003C1AC8" w:rsidRDefault="003C1AC8" w:rsidP="00F312F4">
            <w:pPr>
              <w:pStyle w:val="TableText"/>
              <w:jc w:val="both"/>
              <w:rPr>
                <w:rFonts w:cs="Arial"/>
                <w:b/>
                <w:szCs w:val="20"/>
              </w:rPr>
            </w:pPr>
            <w:r>
              <w:rPr>
                <w:rFonts w:cs="Arial"/>
                <w:b/>
                <w:szCs w:val="20"/>
              </w:rPr>
              <w:t>INO5</w:t>
            </w:r>
          </w:p>
        </w:tc>
        <w:tc>
          <w:tcPr>
            <w:tcW w:w="7513" w:type="dxa"/>
          </w:tcPr>
          <w:p w14:paraId="4AC94301" w14:textId="77777777" w:rsidR="003C1AC8" w:rsidRPr="00822669" w:rsidRDefault="003C1AC8" w:rsidP="00F312F4">
            <w:pPr>
              <w:spacing w:before="40" w:after="40" w:line="276" w:lineRule="auto"/>
              <w:rPr>
                <w:rFonts w:cs="Arial"/>
                <w:sz w:val="20"/>
              </w:rPr>
            </w:pPr>
            <w:r w:rsidRPr="00822669">
              <w:rPr>
                <w:rFonts w:cs="Arial"/>
                <w:sz w:val="20"/>
              </w:rPr>
              <w:t xml:space="preserve">Malicious or accidental revocation of </w:t>
            </w:r>
            <w:r>
              <w:rPr>
                <w:rFonts w:cs="Arial"/>
                <w:sz w:val="20"/>
              </w:rPr>
              <w:t>C</w:t>
            </w:r>
            <w:r w:rsidRPr="00822669">
              <w:rPr>
                <w:rFonts w:cs="Arial"/>
                <w:sz w:val="20"/>
              </w:rPr>
              <w:t>ertificate</w:t>
            </w:r>
            <w:r>
              <w:rPr>
                <w:rFonts w:cs="Arial"/>
                <w:sz w:val="20"/>
              </w:rPr>
              <w:t>s</w:t>
            </w:r>
            <w:r w:rsidRPr="00822669">
              <w:rPr>
                <w:rFonts w:cs="Arial"/>
                <w:sz w:val="20"/>
              </w:rPr>
              <w:t xml:space="preserve"> leading to the denial of service on the whole </w:t>
            </w:r>
            <w:r>
              <w:rPr>
                <w:rFonts w:cs="Arial"/>
                <w:sz w:val="20"/>
              </w:rPr>
              <w:t>p</w:t>
            </w:r>
            <w:r w:rsidRPr="00822669">
              <w:rPr>
                <w:rFonts w:cs="Arial"/>
                <w:sz w:val="20"/>
              </w:rPr>
              <w:t>rovisioning</w:t>
            </w:r>
            <w:r>
              <w:rPr>
                <w:rFonts w:cs="Arial"/>
                <w:sz w:val="20"/>
              </w:rPr>
              <w:t xml:space="preserve"> Certificate</w:t>
            </w:r>
            <w:r w:rsidRPr="00822669">
              <w:rPr>
                <w:rFonts w:cs="Arial"/>
                <w:sz w:val="20"/>
              </w:rPr>
              <w:t xml:space="preserve"> chain</w:t>
            </w:r>
            <w:r>
              <w:rPr>
                <w:rFonts w:cs="Arial"/>
                <w:sz w:val="20"/>
              </w:rPr>
              <w:t>.</w:t>
            </w:r>
          </w:p>
        </w:tc>
      </w:tr>
      <w:tr w:rsidR="003C1AC8" w:rsidRPr="00702356" w14:paraId="5211E4A6" w14:textId="77777777" w:rsidTr="00F312F4">
        <w:tc>
          <w:tcPr>
            <w:tcW w:w="1413" w:type="dxa"/>
            <w:shd w:val="clear" w:color="auto" w:fill="auto"/>
          </w:tcPr>
          <w:p w14:paraId="26CBE8C4" w14:textId="77777777" w:rsidR="003C1AC8" w:rsidRDefault="003C1AC8" w:rsidP="00F312F4">
            <w:pPr>
              <w:pStyle w:val="TableText"/>
              <w:jc w:val="both"/>
              <w:rPr>
                <w:rFonts w:cs="Arial"/>
                <w:b/>
                <w:szCs w:val="20"/>
              </w:rPr>
            </w:pPr>
            <w:r>
              <w:rPr>
                <w:rFonts w:cs="Arial"/>
                <w:b/>
                <w:szCs w:val="20"/>
              </w:rPr>
              <w:t>INO6</w:t>
            </w:r>
          </w:p>
        </w:tc>
        <w:tc>
          <w:tcPr>
            <w:tcW w:w="7513" w:type="dxa"/>
          </w:tcPr>
          <w:p w14:paraId="77AD653E" w14:textId="77777777" w:rsidR="003C1AC8" w:rsidRPr="00822669" w:rsidRDefault="003C1AC8" w:rsidP="00F312F4">
            <w:pPr>
              <w:spacing w:before="40" w:after="40" w:line="276" w:lineRule="auto"/>
              <w:rPr>
                <w:rFonts w:cs="Arial"/>
                <w:sz w:val="20"/>
              </w:rPr>
            </w:pPr>
            <w:r w:rsidRPr="00822669">
              <w:rPr>
                <w:rFonts w:cs="Arial"/>
                <w:sz w:val="20"/>
              </w:rPr>
              <w:t xml:space="preserve">Use of temporary symmetric cryptographic or “generic” key material during the </w:t>
            </w:r>
            <w:r>
              <w:rPr>
                <w:rFonts w:cs="Arial"/>
                <w:sz w:val="20"/>
              </w:rPr>
              <w:t>P</w:t>
            </w:r>
            <w:r w:rsidRPr="00822669">
              <w:rPr>
                <w:rFonts w:cs="Arial"/>
                <w:sz w:val="20"/>
              </w:rPr>
              <w:t>rofile creation, temporary storage, transport, or long-term stor</w:t>
            </w:r>
            <w:r>
              <w:rPr>
                <w:rFonts w:cs="Arial"/>
                <w:sz w:val="20"/>
              </w:rPr>
              <w:t>age</w:t>
            </w:r>
            <w:r w:rsidRPr="00822669">
              <w:rPr>
                <w:rFonts w:cs="Arial"/>
                <w:sz w:val="20"/>
              </w:rPr>
              <w:t xml:space="preserve"> leading to single point of failure and attack being created.</w:t>
            </w:r>
          </w:p>
        </w:tc>
      </w:tr>
    </w:tbl>
    <w:p w14:paraId="137D8827" w14:textId="77777777" w:rsidR="003C1AC8" w:rsidRDefault="003C1AC8" w:rsidP="003C1AC8">
      <w:pPr>
        <w:pStyle w:val="TableCaption"/>
      </w:pPr>
      <w:bookmarkStart w:id="2027" w:name="_Toc435054103"/>
      <w:r>
        <w:t>: Cryptographic Related Risks</w:t>
      </w:r>
    </w:p>
    <w:p w14:paraId="51DCFD75" w14:textId="77777777" w:rsidR="003C1AC8" w:rsidRPr="00F918A7" w:rsidRDefault="003C1AC8" w:rsidP="00F918A7">
      <w:pPr>
        <w:pStyle w:val="ANNEX-heading1"/>
        <w:numPr>
          <w:ilvl w:val="1"/>
          <w:numId w:val="82"/>
        </w:numPr>
      </w:pPr>
      <w:bookmarkStart w:id="2028" w:name="_Toc178140705"/>
      <w:r w:rsidRPr="00F918A7">
        <w:t>Quality of Service</w:t>
      </w:r>
      <w:bookmarkEnd w:id="2027"/>
      <w:bookmarkEnd w:id="2028"/>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4AE2F063" w14:textId="77777777" w:rsidTr="00F312F4">
        <w:trPr>
          <w:cantSplit/>
          <w:tblHeader/>
        </w:trPr>
        <w:tc>
          <w:tcPr>
            <w:tcW w:w="1413" w:type="dxa"/>
            <w:shd w:val="clear" w:color="auto" w:fill="DE002B"/>
          </w:tcPr>
          <w:p w14:paraId="25F461AC"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2B53DA1A"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3CB437AB" w14:textId="77777777" w:rsidTr="00F312F4">
        <w:tc>
          <w:tcPr>
            <w:tcW w:w="1413" w:type="dxa"/>
            <w:shd w:val="clear" w:color="auto" w:fill="auto"/>
          </w:tcPr>
          <w:p w14:paraId="7F2CD0BD" w14:textId="77777777" w:rsidR="003C1AC8" w:rsidRDefault="003C1AC8" w:rsidP="00F312F4">
            <w:pPr>
              <w:pStyle w:val="TableText"/>
              <w:jc w:val="both"/>
              <w:rPr>
                <w:rFonts w:cs="Arial"/>
                <w:b/>
                <w:szCs w:val="20"/>
              </w:rPr>
            </w:pPr>
            <w:r>
              <w:rPr>
                <w:rFonts w:cs="Arial"/>
                <w:b/>
                <w:szCs w:val="20"/>
              </w:rPr>
              <w:t>QoS1</w:t>
            </w:r>
          </w:p>
        </w:tc>
        <w:tc>
          <w:tcPr>
            <w:tcW w:w="7513" w:type="dxa"/>
          </w:tcPr>
          <w:p w14:paraId="7550ED80" w14:textId="77777777" w:rsidR="003C1AC8" w:rsidRPr="00822669" w:rsidRDefault="003C1AC8" w:rsidP="00F312F4">
            <w:pPr>
              <w:spacing w:before="40" w:after="40" w:line="276" w:lineRule="auto"/>
              <w:rPr>
                <w:rFonts w:cs="Arial"/>
                <w:sz w:val="20"/>
              </w:rPr>
            </w:pPr>
            <w:r w:rsidRPr="00822669">
              <w:rPr>
                <w:rFonts w:cs="Arial"/>
                <w:sz w:val="20"/>
              </w:rPr>
              <w:t>Profile creation burst leading to the inability for the eUICC platforms to deliver expected service level.</w:t>
            </w:r>
          </w:p>
        </w:tc>
      </w:tr>
      <w:tr w:rsidR="003C1AC8" w:rsidRPr="00702356" w14:paraId="138EA09E" w14:textId="77777777" w:rsidTr="00F312F4">
        <w:tc>
          <w:tcPr>
            <w:tcW w:w="1413" w:type="dxa"/>
            <w:shd w:val="clear" w:color="auto" w:fill="auto"/>
          </w:tcPr>
          <w:p w14:paraId="68C871D0" w14:textId="77777777" w:rsidR="003C1AC8" w:rsidRDefault="003C1AC8" w:rsidP="00F312F4">
            <w:pPr>
              <w:pStyle w:val="TableText"/>
              <w:jc w:val="both"/>
              <w:rPr>
                <w:rFonts w:cs="Arial"/>
                <w:b/>
                <w:szCs w:val="20"/>
              </w:rPr>
            </w:pPr>
            <w:r>
              <w:rPr>
                <w:rFonts w:cs="Arial"/>
                <w:b/>
                <w:szCs w:val="20"/>
              </w:rPr>
              <w:t>QoS2</w:t>
            </w:r>
          </w:p>
        </w:tc>
        <w:tc>
          <w:tcPr>
            <w:tcW w:w="7513" w:type="dxa"/>
          </w:tcPr>
          <w:p w14:paraId="6CC31878" w14:textId="77777777" w:rsidR="003C1AC8" w:rsidRPr="00822669" w:rsidRDefault="003C1AC8" w:rsidP="00F312F4">
            <w:pPr>
              <w:spacing w:before="40" w:after="40" w:line="276" w:lineRule="auto"/>
              <w:rPr>
                <w:rFonts w:cs="Arial"/>
                <w:sz w:val="20"/>
              </w:rPr>
            </w:pPr>
            <w:r w:rsidRPr="00822669">
              <w:rPr>
                <w:rFonts w:cs="Arial"/>
                <w:sz w:val="20"/>
              </w:rPr>
              <w:t>Denial of service on delivery platforms leading to the inability to deliver expected service level.</w:t>
            </w:r>
          </w:p>
        </w:tc>
      </w:tr>
      <w:tr w:rsidR="003C1AC8" w:rsidRPr="00702356" w14:paraId="17885492" w14:textId="77777777" w:rsidTr="00F312F4">
        <w:tc>
          <w:tcPr>
            <w:tcW w:w="1413" w:type="dxa"/>
            <w:shd w:val="clear" w:color="auto" w:fill="auto"/>
          </w:tcPr>
          <w:p w14:paraId="61B48BF6" w14:textId="77777777" w:rsidR="003C1AC8" w:rsidRDefault="003C1AC8" w:rsidP="00F312F4">
            <w:pPr>
              <w:pStyle w:val="TableText"/>
              <w:jc w:val="both"/>
              <w:rPr>
                <w:rFonts w:cs="Arial"/>
                <w:b/>
                <w:szCs w:val="20"/>
              </w:rPr>
            </w:pPr>
            <w:r>
              <w:rPr>
                <w:rFonts w:cs="Arial"/>
                <w:b/>
                <w:szCs w:val="20"/>
              </w:rPr>
              <w:t>QoS3</w:t>
            </w:r>
          </w:p>
        </w:tc>
        <w:tc>
          <w:tcPr>
            <w:tcW w:w="7513" w:type="dxa"/>
          </w:tcPr>
          <w:p w14:paraId="666A4FE8" w14:textId="77777777" w:rsidR="003C1AC8" w:rsidRPr="00822669" w:rsidRDefault="003C1AC8" w:rsidP="00F312F4">
            <w:pPr>
              <w:spacing w:before="40" w:after="40" w:line="276" w:lineRule="auto"/>
              <w:rPr>
                <w:rFonts w:cs="Arial"/>
                <w:sz w:val="20"/>
              </w:rPr>
            </w:pPr>
            <w:r w:rsidRPr="00822669">
              <w:rPr>
                <w:rFonts w:cs="Arial"/>
                <w:sz w:val="20"/>
              </w:rPr>
              <w:t xml:space="preserve">Inability to recover from management communication failures leading to </w:t>
            </w:r>
            <w:r>
              <w:rPr>
                <w:rFonts w:cs="Arial"/>
                <w:sz w:val="20"/>
              </w:rPr>
              <w:t xml:space="preserve">a </w:t>
            </w:r>
            <w:r w:rsidRPr="00822669">
              <w:rPr>
                <w:rFonts w:cs="Arial"/>
                <w:sz w:val="20"/>
              </w:rPr>
              <w:t xml:space="preserve">temporary or permanent </w:t>
            </w:r>
            <w:r>
              <w:rPr>
                <w:rFonts w:cs="Arial"/>
                <w:sz w:val="20"/>
              </w:rPr>
              <w:t>inability</w:t>
            </w:r>
            <w:r w:rsidRPr="00822669">
              <w:rPr>
                <w:rFonts w:cs="Arial"/>
                <w:sz w:val="20"/>
              </w:rPr>
              <w:t xml:space="preserve"> to deliver a </w:t>
            </w:r>
            <w:r>
              <w:rPr>
                <w:rFonts w:cs="Arial"/>
                <w:sz w:val="20"/>
              </w:rPr>
              <w:t>P</w:t>
            </w:r>
            <w:r w:rsidRPr="00822669">
              <w:rPr>
                <w:rFonts w:cs="Arial"/>
                <w:sz w:val="20"/>
              </w:rPr>
              <w:t>rofile.</w:t>
            </w:r>
          </w:p>
        </w:tc>
      </w:tr>
    </w:tbl>
    <w:p w14:paraId="64211DFC" w14:textId="77777777" w:rsidR="003C1AC8" w:rsidRDefault="003C1AC8" w:rsidP="003C1AC8">
      <w:pPr>
        <w:pStyle w:val="TableCaption"/>
      </w:pPr>
      <w:bookmarkStart w:id="2029" w:name="_Toc435054104"/>
      <w:r>
        <w:t>: Quality of Service Risks</w:t>
      </w:r>
    </w:p>
    <w:p w14:paraId="6588282F" w14:textId="77777777" w:rsidR="003C1AC8" w:rsidRPr="00F918A7" w:rsidRDefault="003C1AC8" w:rsidP="00F918A7">
      <w:pPr>
        <w:pStyle w:val="ANNEX-heading1"/>
        <w:numPr>
          <w:ilvl w:val="1"/>
          <w:numId w:val="82"/>
        </w:numPr>
      </w:pPr>
      <w:bookmarkStart w:id="2030" w:name="_Toc178140706"/>
      <w:r w:rsidRPr="00F918A7">
        <w:t>Non-human or Unpredictable</w:t>
      </w:r>
      <w:bookmarkEnd w:id="2029"/>
      <w:bookmarkEnd w:id="2030"/>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4693D866" w14:textId="77777777" w:rsidTr="00F312F4">
        <w:trPr>
          <w:cantSplit/>
          <w:tblHeader/>
        </w:trPr>
        <w:tc>
          <w:tcPr>
            <w:tcW w:w="1413" w:type="dxa"/>
            <w:shd w:val="clear" w:color="auto" w:fill="DE002B"/>
          </w:tcPr>
          <w:p w14:paraId="337A7289"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7B88B4FA"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14B03BA0" w14:textId="77777777" w:rsidTr="00F312F4">
        <w:tc>
          <w:tcPr>
            <w:tcW w:w="1413" w:type="dxa"/>
            <w:shd w:val="clear" w:color="auto" w:fill="auto"/>
          </w:tcPr>
          <w:p w14:paraId="30E1AB61" w14:textId="77777777" w:rsidR="003C1AC8" w:rsidRDefault="003C1AC8" w:rsidP="00F312F4">
            <w:pPr>
              <w:pStyle w:val="TableText"/>
              <w:jc w:val="both"/>
              <w:rPr>
                <w:rFonts w:cs="Arial"/>
                <w:b/>
                <w:szCs w:val="20"/>
              </w:rPr>
            </w:pPr>
            <w:r>
              <w:rPr>
                <w:rFonts w:cs="Arial"/>
                <w:b/>
                <w:szCs w:val="20"/>
              </w:rPr>
              <w:t>EXC1</w:t>
            </w:r>
          </w:p>
        </w:tc>
        <w:tc>
          <w:tcPr>
            <w:tcW w:w="7513" w:type="dxa"/>
          </w:tcPr>
          <w:p w14:paraId="5C787869" w14:textId="77777777" w:rsidR="003C1AC8" w:rsidRPr="00822669" w:rsidRDefault="003C1AC8" w:rsidP="00F312F4">
            <w:pPr>
              <w:spacing w:before="40" w:after="40" w:line="276" w:lineRule="auto"/>
              <w:rPr>
                <w:rFonts w:cs="Arial"/>
                <w:sz w:val="20"/>
              </w:rPr>
            </w:pPr>
            <w:r w:rsidRPr="006815C5">
              <w:rPr>
                <w:rFonts w:cs="Arial"/>
                <w:sz w:val="20"/>
              </w:rPr>
              <w:t>Catastrophic event such as floods, earthquakes, etc. leading to the destruction of a datacentre</w:t>
            </w:r>
            <w:r>
              <w:rPr>
                <w:rFonts w:cs="Arial"/>
                <w:sz w:val="20"/>
              </w:rPr>
              <w:t>.</w:t>
            </w:r>
          </w:p>
        </w:tc>
      </w:tr>
      <w:tr w:rsidR="003C1AC8" w:rsidRPr="00702356" w14:paraId="7080066C" w14:textId="77777777" w:rsidTr="00F312F4">
        <w:tc>
          <w:tcPr>
            <w:tcW w:w="1413" w:type="dxa"/>
            <w:shd w:val="clear" w:color="auto" w:fill="auto"/>
          </w:tcPr>
          <w:p w14:paraId="47EC16AE" w14:textId="77777777" w:rsidR="003C1AC8" w:rsidRDefault="003C1AC8" w:rsidP="00F312F4">
            <w:pPr>
              <w:pStyle w:val="TableText"/>
              <w:jc w:val="both"/>
              <w:rPr>
                <w:rFonts w:cs="Arial"/>
                <w:b/>
                <w:szCs w:val="20"/>
              </w:rPr>
            </w:pPr>
            <w:r>
              <w:rPr>
                <w:rFonts w:cs="Arial"/>
                <w:b/>
                <w:szCs w:val="20"/>
              </w:rPr>
              <w:t>EXC2</w:t>
            </w:r>
          </w:p>
        </w:tc>
        <w:tc>
          <w:tcPr>
            <w:tcW w:w="7513" w:type="dxa"/>
          </w:tcPr>
          <w:p w14:paraId="472EFBD5" w14:textId="77777777" w:rsidR="003C1AC8" w:rsidRPr="00822669" w:rsidRDefault="003C1AC8" w:rsidP="00F312F4">
            <w:pPr>
              <w:spacing w:before="40" w:after="40" w:line="276" w:lineRule="auto"/>
              <w:rPr>
                <w:rFonts w:cs="Arial"/>
                <w:sz w:val="20"/>
              </w:rPr>
            </w:pPr>
            <w:r w:rsidRPr="006815C5">
              <w:rPr>
                <w:rFonts w:cs="Arial"/>
                <w:sz w:val="20"/>
              </w:rPr>
              <w:t>Geopolitical/Human events leading to the destruction of a datacentre</w:t>
            </w:r>
            <w:r>
              <w:rPr>
                <w:rFonts w:cs="Arial"/>
                <w:sz w:val="20"/>
              </w:rPr>
              <w:t>.</w:t>
            </w:r>
          </w:p>
        </w:tc>
      </w:tr>
      <w:tr w:rsidR="003C1AC8" w:rsidRPr="00702356" w14:paraId="0B13C1EA" w14:textId="77777777" w:rsidTr="00F312F4">
        <w:tc>
          <w:tcPr>
            <w:tcW w:w="1413" w:type="dxa"/>
            <w:shd w:val="clear" w:color="auto" w:fill="auto"/>
          </w:tcPr>
          <w:p w14:paraId="7A835A96" w14:textId="77777777" w:rsidR="003C1AC8" w:rsidRDefault="003C1AC8" w:rsidP="00F312F4">
            <w:pPr>
              <w:pStyle w:val="TableText"/>
              <w:jc w:val="both"/>
              <w:rPr>
                <w:rFonts w:cs="Arial"/>
                <w:b/>
                <w:szCs w:val="20"/>
              </w:rPr>
            </w:pPr>
            <w:r>
              <w:rPr>
                <w:rFonts w:cs="Arial"/>
                <w:b/>
                <w:szCs w:val="20"/>
              </w:rPr>
              <w:t>EXC3</w:t>
            </w:r>
          </w:p>
        </w:tc>
        <w:tc>
          <w:tcPr>
            <w:tcW w:w="7513" w:type="dxa"/>
          </w:tcPr>
          <w:p w14:paraId="1C37285A" w14:textId="77777777" w:rsidR="003C1AC8" w:rsidRPr="00822669" w:rsidRDefault="003C1AC8" w:rsidP="00F312F4">
            <w:pPr>
              <w:spacing w:before="40" w:after="40" w:line="276" w:lineRule="auto"/>
              <w:rPr>
                <w:rFonts w:cs="Arial"/>
                <w:sz w:val="20"/>
              </w:rPr>
            </w:pPr>
            <w:r w:rsidRPr="006815C5">
              <w:rPr>
                <w:rFonts w:cs="Arial"/>
                <w:sz w:val="20"/>
              </w:rPr>
              <w:t xml:space="preserve">Change of regulation leading to partial or total loss of trust for an </w:t>
            </w:r>
            <w:r>
              <w:rPr>
                <w:rFonts w:cs="Arial"/>
                <w:sz w:val="20"/>
              </w:rPr>
              <w:t>a</w:t>
            </w:r>
            <w:r w:rsidRPr="006815C5">
              <w:rPr>
                <w:rFonts w:cs="Arial"/>
                <w:sz w:val="20"/>
              </w:rPr>
              <w:t xml:space="preserve">ctor of the </w:t>
            </w:r>
            <w:r>
              <w:rPr>
                <w:rFonts w:cs="Arial"/>
                <w:sz w:val="20"/>
              </w:rPr>
              <w:t>p</w:t>
            </w:r>
            <w:r w:rsidRPr="006815C5">
              <w:rPr>
                <w:rFonts w:cs="Arial"/>
                <w:sz w:val="20"/>
              </w:rPr>
              <w:t>rovisioning delivery chain (</w:t>
            </w:r>
            <w:r>
              <w:rPr>
                <w:rFonts w:cs="Arial"/>
                <w:sz w:val="20"/>
              </w:rPr>
              <w:t>O</w:t>
            </w:r>
            <w:r w:rsidRPr="006815C5">
              <w:rPr>
                <w:rFonts w:cs="Arial"/>
                <w:sz w:val="20"/>
              </w:rPr>
              <w:t>perator, OEM, SIM vendor…)</w:t>
            </w:r>
            <w:r>
              <w:rPr>
                <w:rFonts w:cs="Arial"/>
                <w:sz w:val="20"/>
              </w:rPr>
              <w:t>.</w:t>
            </w:r>
          </w:p>
        </w:tc>
      </w:tr>
    </w:tbl>
    <w:p w14:paraId="1002F0D9" w14:textId="77777777" w:rsidR="003C1AC8" w:rsidRDefault="003C1AC8" w:rsidP="003C1AC8">
      <w:pPr>
        <w:pStyle w:val="TableCaption"/>
      </w:pPr>
      <w:r>
        <w:t>: N</w:t>
      </w:r>
      <w:bookmarkStart w:id="2031" w:name="_Toc435054105"/>
      <w:r>
        <w:t>on-human or Unpredictable Risks</w:t>
      </w:r>
    </w:p>
    <w:p w14:paraId="5BDE6935" w14:textId="77777777" w:rsidR="003C1AC8" w:rsidRPr="00F918A7" w:rsidRDefault="003C1AC8" w:rsidP="00F918A7">
      <w:pPr>
        <w:pStyle w:val="ANNEX-heading1"/>
        <w:numPr>
          <w:ilvl w:val="1"/>
          <w:numId w:val="82"/>
        </w:numPr>
      </w:pPr>
      <w:bookmarkStart w:id="2032" w:name="_Toc178140707"/>
      <w:r w:rsidRPr="00F918A7">
        <w:t>New Profile during Subscriber Journey</w:t>
      </w:r>
      <w:bookmarkEnd w:id="2031"/>
      <w:bookmarkEnd w:id="2032"/>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37B3BFA7" w14:textId="77777777" w:rsidTr="00F312F4">
        <w:trPr>
          <w:cantSplit/>
          <w:tblHeader/>
        </w:trPr>
        <w:tc>
          <w:tcPr>
            <w:tcW w:w="1413" w:type="dxa"/>
            <w:shd w:val="clear" w:color="auto" w:fill="DE002B"/>
          </w:tcPr>
          <w:p w14:paraId="7E76EED1"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33B4BC97"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469BBA04" w14:textId="77777777" w:rsidTr="00F312F4">
        <w:tc>
          <w:tcPr>
            <w:tcW w:w="1413" w:type="dxa"/>
            <w:shd w:val="clear" w:color="auto" w:fill="auto"/>
          </w:tcPr>
          <w:p w14:paraId="05CC387F" w14:textId="77777777" w:rsidR="003C1AC8" w:rsidRDefault="003C1AC8" w:rsidP="00F312F4">
            <w:pPr>
              <w:pStyle w:val="TableText"/>
              <w:jc w:val="both"/>
              <w:rPr>
                <w:rFonts w:cs="Arial"/>
                <w:b/>
                <w:szCs w:val="20"/>
              </w:rPr>
            </w:pPr>
            <w:r>
              <w:rPr>
                <w:rFonts w:cs="Arial"/>
                <w:b/>
                <w:szCs w:val="20"/>
              </w:rPr>
              <w:t>EXN1</w:t>
            </w:r>
          </w:p>
        </w:tc>
        <w:tc>
          <w:tcPr>
            <w:tcW w:w="7513" w:type="dxa"/>
          </w:tcPr>
          <w:p w14:paraId="06A016EA" w14:textId="77777777" w:rsidR="003C1AC8" w:rsidRPr="00B97097" w:rsidRDefault="003C1AC8" w:rsidP="00F312F4">
            <w:pPr>
              <w:pStyle w:val="TableText"/>
              <w:jc w:val="both"/>
              <w:rPr>
                <w:rFonts w:cs="Arial"/>
                <w:szCs w:val="20"/>
                <w:lang w:eastAsia="zh-CN" w:bidi="bn-BD"/>
              </w:rPr>
            </w:pPr>
            <w:r w:rsidRPr="00B97097">
              <w:rPr>
                <w:rFonts w:cs="Arial"/>
                <w:szCs w:val="20"/>
                <w:lang w:eastAsia="zh-CN" w:bidi="bn-BD"/>
              </w:rPr>
              <w:t xml:space="preserve">Malicious pairing of new Device using unattended </w:t>
            </w:r>
            <w:r>
              <w:rPr>
                <w:rFonts w:cs="Arial"/>
                <w:szCs w:val="20"/>
                <w:lang w:eastAsia="zh-CN" w:bidi="bn-BD"/>
              </w:rPr>
              <w:t>P</w:t>
            </w:r>
            <w:r w:rsidRPr="00B97097">
              <w:rPr>
                <w:rFonts w:cs="Arial"/>
                <w:szCs w:val="20"/>
                <w:lang w:eastAsia="zh-CN" w:bidi="bn-BD"/>
              </w:rPr>
              <w:t xml:space="preserve">rimary or </w:t>
            </w:r>
            <w:r>
              <w:t>Companion</w:t>
            </w:r>
            <w:r w:rsidRPr="00B97097">
              <w:rPr>
                <w:rFonts w:cs="Arial"/>
                <w:szCs w:val="20"/>
                <w:lang w:eastAsia="zh-CN" w:bidi="bn-BD"/>
              </w:rPr>
              <w:t xml:space="preserve"> Device</w:t>
            </w:r>
            <w:r>
              <w:rPr>
                <w:rFonts w:cs="Arial"/>
                <w:szCs w:val="20"/>
                <w:lang w:eastAsia="zh-CN" w:bidi="bn-BD"/>
              </w:rPr>
              <w:t>.</w:t>
            </w:r>
          </w:p>
        </w:tc>
      </w:tr>
      <w:tr w:rsidR="003C1AC8" w:rsidRPr="00702356" w14:paraId="0EAD811D" w14:textId="77777777" w:rsidTr="00F312F4">
        <w:tc>
          <w:tcPr>
            <w:tcW w:w="1413" w:type="dxa"/>
            <w:shd w:val="clear" w:color="auto" w:fill="auto"/>
          </w:tcPr>
          <w:p w14:paraId="5F3C0F55" w14:textId="77777777" w:rsidR="003C1AC8" w:rsidRDefault="003C1AC8" w:rsidP="00F312F4">
            <w:pPr>
              <w:pStyle w:val="TableText"/>
              <w:jc w:val="both"/>
              <w:rPr>
                <w:rFonts w:cs="Arial"/>
                <w:b/>
                <w:szCs w:val="20"/>
              </w:rPr>
            </w:pPr>
            <w:r>
              <w:rPr>
                <w:rFonts w:cs="Arial"/>
                <w:b/>
                <w:szCs w:val="20"/>
              </w:rPr>
              <w:t>EXN2</w:t>
            </w:r>
          </w:p>
        </w:tc>
        <w:tc>
          <w:tcPr>
            <w:tcW w:w="7513" w:type="dxa"/>
          </w:tcPr>
          <w:p w14:paraId="1E250E97" w14:textId="77777777" w:rsidR="003C1AC8" w:rsidRPr="00822669" w:rsidRDefault="003C1AC8" w:rsidP="00F312F4">
            <w:pPr>
              <w:spacing w:before="40" w:after="40" w:line="276" w:lineRule="auto"/>
              <w:rPr>
                <w:rFonts w:cs="Arial"/>
                <w:sz w:val="20"/>
              </w:rPr>
            </w:pPr>
            <w:r w:rsidRPr="00BD6F21">
              <w:rPr>
                <w:rFonts w:cs="Arial"/>
                <w:sz w:val="20"/>
              </w:rPr>
              <w:t>Use of public W</w:t>
            </w:r>
            <w:r>
              <w:rPr>
                <w:rFonts w:cs="Arial"/>
                <w:sz w:val="20"/>
              </w:rPr>
              <w:t>i-</w:t>
            </w:r>
            <w:r w:rsidRPr="00BD6F21">
              <w:rPr>
                <w:rFonts w:cs="Arial"/>
                <w:sz w:val="20"/>
              </w:rPr>
              <w:t>F</w:t>
            </w:r>
            <w:r>
              <w:rPr>
                <w:rFonts w:cs="Arial"/>
                <w:sz w:val="20"/>
              </w:rPr>
              <w:t>i</w:t>
            </w:r>
            <w:r w:rsidRPr="00BD6F21">
              <w:rPr>
                <w:rFonts w:cs="Arial"/>
                <w:sz w:val="20"/>
              </w:rPr>
              <w:t xml:space="preserve"> for internet connectivity leading to</w:t>
            </w:r>
            <w:r>
              <w:rPr>
                <w:rFonts w:cs="Arial"/>
                <w:sz w:val="20"/>
              </w:rPr>
              <w:t xml:space="preserve"> the</w:t>
            </w:r>
            <w:r w:rsidRPr="00BD6F21">
              <w:rPr>
                <w:rFonts w:cs="Arial"/>
                <w:sz w:val="20"/>
              </w:rPr>
              <w:t xml:space="preserve"> loss of confidentiality during </w:t>
            </w:r>
            <w:r>
              <w:rPr>
                <w:rFonts w:cs="Arial"/>
                <w:sz w:val="20"/>
              </w:rPr>
              <w:t>the p</w:t>
            </w:r>
            <w:r w:rsidRPr="00BD6F21">
              <w:rPr>
                <w:rFonts w:cs="Arial"/>
                <w:sz w:val="20"/>
              </w:rPr>
              <w:t xml:space="preserve">rovisioning of </w:t>
            </w:r>
            <w:r>
              <w:rPr>
                <w:rFonts w:cs="Arial"/>
                <w:sz w:val="20"/>
              </w:rPr>
              <w:t>P</w:t>
            </w:r>
            <w:r w:rsidRPr="00BD6F21">
              <w:rPr>
                <w:rFonts w:cs="Arial"/>
                <w:sz w:val="20"/>
              </w:rPr>
              <w:t>rofile operations</w:t>
            </w:r>
            <w:r>
              <w:rPr>
                <w:rFonts w:cs="Arial"/>
                <w:sz w:val="20"/>
              </w:rPr>
              <w:t>.</w:t>
            </w:r>
          </w:p>
        </w:tc>
      </w:tr>
      <w:tr w:rsidR="003C1AC8" w:rsidRPr="00702356" w14:paraId="2550F4E7" w14:textId="77777777" w:rsidTr="00F312F4">
        <w:tc>
          <w:tcPr>
            <w:tcW w:w="1413" w:type="dxa"/>
            <w:shd w:val="clear" w:color="auto" w:fill="auto"/>
            <w:vAlign w:val="center"/>
          </w:tcPr>
          <w:p w14:paraId="313EE93D" w14:textId="77777777" w:rsidR="003C1AC8" w:rsidRDefault="003C1AC8" w:rsidP="008C6F4A">
            <w:pPr>
              <w:pStyle w:val="TableText"/>
              <w:rPr>
                <w:rFonts w:cs="Arial"/>
                <w:b/>
                <w:szCs w:val="20"/>
              </w:rPr>
            </w:pPr>
            <w:r>
              <w:rPr>
                <w:rFonts w:cs="Arial"/>
                <w:b/>
                <w:szCs w:val="20"/>
              </w:rPr>
              <w:t>EXN3</w:t>
            </w:r>
          </w:p>
        </w:tc>
        <w:tc>
          <w:tcPr>
            <w:tcW w:w="7513" w:type="dxa"/>
            <w:vAlign w:val="center"/>
          </w:tcPr>
          <w:p w14:paraId="5586895F" w14:textId="77777777" w:rsidR="003C1AC8" w:rsidRPr="00B97097" w:rsidRDefault="003C1AC8" w:rsidP="008C6F4A">
            <w:pPr>
              <w:pStyle w:val="TableText"/>
              <w:rPr>
                <w:rFonts w:cs="Arial"/>
                <w:szCs w:val="20"/>
                <w:lang w:eastAsia="zh-CN" w:bidi="bn-BD"/>
              </w:rPr>
            </w:pPr>
            <w:r w:rsidRPr="00B97097">
              <w:rPr>
                <w:rFonts w:cs="Arial"/>
                <w:szCs w:val="20"/>
                <w:lang w:eastAsia="zh-CN" w:bidi="bn-BD"/>
              </w:rPr>
              <w:t>Use of public W</w:t>
            </w:r>
            <w:r>
              <w:rPr>
                <w:rFonts w:cs="Arial"/>
                <w:szCs w:val="20"/>
                <w:lang w:eastAsia="zh-CN" w:bidi="bn-BD"/>
              </w:rPr>
              <w:t>i-</w:t>
            </w:r>
            <w:r w:rsidRPr="00B97097">
              <w:rPr>
                <w:rFonts w:cs="Arial"/>
                <w:szCs w:val="20"/>
                <w:lang w:eastAsia="zh-CN" w:bidi="bn-BD"/>
              </w:rPr>
              <w:t>F</w:t>
            </w:r>
            <w:r>
              <w:rPr>
                <w:rFonts w:cs="Arial"/>
                <w:szCs w:val="20"/>
                <w:lang w:eastAsia="zh-CN" w:bidi="bn-BD"/>
              </w:rPr>
              <w:t>i</w:t>
            </w:r>
            <w:r w:rsidRPr="00B97097">
              <w:rPr>
                <w:rFonts w:cs="Arial"/>
                <w:szCs w:val="20"/>
                <w:lang w:eastAsia="zh-CN" w:bidi="bn-BD"/>
              </w:rPr>
              <w:t xml:space="preserve"> for internet connectivity leading to </w:t>
            </w:r>
            <w:r>
              <w:rPr>
                <w:rFonts w:cs="Arial"/>
                <w:szCs w:val="20"/>
                <w:lang w:eastAsia="zh-CN" w:bidi="bn-BD"/>
              </w:rPr>
              <w:t xml:space="preserve">the </w:t>
            </w:r>
            <w:r w:rsidRPr="00B97097">
              <w:rPr>
                <w:rFonts w:cs="Arial"/>
                <w:szCs w:val="20"/>
                <w:lang w:eastAsia="zh-CN" w:bidi="bn-BD"/>
              </w:rPr>
              <w:t xml:space="preserve">tampering of registration information during </w:t>
            </w:r>
            <w:r>
              <w:rPr>
                <w:rFonts w:cs="Arial"/>
                <w:szCs w:val="20"/>
                <w:lang w:eastAsia="zh-CN" w:bidi="bn-BD"/>
              </w:rPr>
              <w:t>p</w:t>
            </w:r>
            <w:r w:rsidRPr="00B97097">
              <w:rPr>
                <w:rFonts w:cs="Arial"/>
                <w:szCs w:val="20"/>
                <w:lang w:eastAsia="zh-CN" w:bidi="bn-BD"/>
              </w:rPr>
              <w:t>rovisioning of Profile operations.</w:t>
            </w:r>
          </w:p>
        </w:tc>
      </w:tr>
      <w:tr w:rsidR="003C1AC8" w:rsidRPr="00702356" w14:paraId="23F4A981" w14:textId="77777777" w:rsidTr="00F312F4">
        <w:tc>
          <w:tcPr>
            <w:tcW w:w="1413" w:type="dxa"/>
            <w:shd w:val="clear" w:color="auto" w:fill="auto"/>
            <w:vAlign w:val="center"/>
          </w:tcPr>
          <w:p w14:paraId="2DD01145" w14:textId="77777777" w:rsidR="003C1AC8" w:rsidRDefault="003C1AC8" w:rsidP="008C6F4A">
            <w:pPr>
              <w:pStyle w:val="TableText"/>
              <w:rPr>
                <w:rFonts w:cs="Arial"/>
                <w:b/>
                <w:szCs w:val="20"/>
              </w:rPr>
            </w:pPr>
            <w:r>
              <w:rPr>
                <w:rFonts w:cs="Arial"/>
                <w:b/>
                <w:szCs w:val="20"/>
              </w:rPr>
              <w:t>EXN4</w:t>
            </w:r>
          </w:p>
        </w:tc>
        <w:tc>
          <w:tcPr>
            <w:tcW w:w="7513" w:type="dxa"/>
            <w:vAlign w:val="center"/>
          </w:tcPr>
          <w:p w14:paraId="22334542" w14:textId="77777777" w:rsidR="003C1AC8" w:rsidRPr="00B97097" w:rsidRDefault="003C1AC8" w:rsidP="008C6F4A">
            <w:pPr>
              <w:pStyle w:val="TableText"/>
              <w:rPr>
                <w:rFonts w:cs="Arial"/>
                <w:szCs w:val="20"/>
                <w:lang w:eastAsia="zh-CN" w:bidi="bn-BD"/>
              </w:rPr>
            </w:pPr>
            <w:r w:rsidRPr="00B97097">
              <w:rPr>
                <w:rFonts w:cs="Arial"/>
                <w:szCs w:val="20"/>
                <w:lang w:eastAsia="zh-CN" w:bidi="bn-BD"/>
              </w:rPr>
              <w:t xml:space="preserve">Social engineering leading to </w:t>
            </w:r>
            <w:r>
              <w:rPr>
                <w:rFonts w:cs="Arial"/>
                <w:szCs w:val="20"/>
                <w:lang w:eastAsia="zh-CN" w:bidi="bn-BD"/>
              </w:rPr>
              <w:t xml:space="preserve">the </w:t>
            </w:r>
            <w:r w:rsidRPr="00B97097">
              <w:rPr>
                <w:rFonts w:cs="Arial"/>
                <w:szCs w:val="20"/>
                <w:lang w:eastAsia="zh-CN" w:bidi="bn-BD"/>
              </w:rPr>
              <w:t>communication of OTP materials to attackers</w:t>
            </w:r>
            <w:r>
              <w:rPr>
                <w:rFonts w:cs="Arial"/>
                <w:szCs w:val="20"/>
                <w:lang w:eastAsia="zh-CN" w:bidi="bn-BD"/>
              </w:rPr>
              <w:t>.</w:t>
            </w:r>
          </w:p>
        </w:tc>
      </w:tr>
      <w:tr w:rsidR="003C1AC8" w:rsidRPr="00702356" w14:paraId="235788C8" w14:textId="77777777" w:rsidTr="00F312F4">
        <w:tc>
          <w:tcPr>
            <w:tcW w:w="1413" w:type="dxa"/>
            <w:shd w:val="clear" w:color="auto" w:fill="auto"/>
            <w:vAlign w:val="center"/>
          </w:tcPr>
          <w:p w14:paraId="7C177A00" w14:textId="77777777" w:rsidR="003C1AC8" w:rsidRDefault="003C1AC8" w:rsidP="008C6F4A">
            <w:pPr>
              <w:pStyle w:val="TableText"/>
              <w:rPr>
                <w:rFonts w:cs="Arial"/>
                <w:b/>
                <w:szCs w:val="20"/>
              </w:rPr>
            </w:pPr>
            <w:r>
              <w:rPr>
                <w:rFonts w:cs="Arial"/>
                <w:b/>
                <w:szCs w:val="20"/>
              </w:rPr>
              <w:t>EXN5</w:t>
            </w:r>
          </w:p>
        </w:tc>
        <w:tc>
          <w:tcPr>
            <w:tcW w:w="7513" w:type="dxa"/>
            <w:vAlign w:val="center"/>
          </w:tcPr>
          <w:p w14:paraId="2BB03E6C" w14:textId="77777777" w:rsidR="003C1AC8" w:rsidRPr="00B97097" w:rsidRDefault="003C1AC8" w:rsidP="008C6F4A">
            <w:pPr>
              <w:pStyle w:val="TableText"/>
              <w:rPr>
                <w:rFonts w:cs="Arial"/>
                <w:szCs w:val="20"/>
                <w:lang w:eastAsia="zh-CN" w:bidi="bn-BD"/>
              </w:rPr>
            </w:pPr>
            <w:r w:rsidRPr="00B97097">
              <w:rPr>
                <w:rFonts w:cs="Arial"/>
                <w:szCs w:val="20"/>
                <w:lang w:eastAsia="zh-CN" w:bidi="bn-BD"/>
              </w:rPr>
              <w:t>Man</w:t>
            </w:r>
            <w:r>
              <w:rPr>
                <w:rFonts w:cs="Arial"/>
                <w:szCs w:val="20"/>
                <w:lang w:eastAsia="zh-CN" w:bidi="bn-BD"/>
              </w:rPr>
              <w:t>-</w:t>
            </w:r>
            <w:r w:rsidRPr="00B97097">
              <w:rPr>
                <w:rFonts w:cs="Arial"/>
                <w:szCs w:val="20"/>
                <w:lang w:eastAsia="zh-CN" w:bidi="bn-BD"/>
              </w:rPr>
              <w:t>in</w:t>
            </w:r>
            <w:r>
              <w:rPr>
                <w:rFonts w:cs="Arial"/>
                <w:szCs w:val="20"/>
                <w:lang w:eastAsia="zh-CN" w:bidi="bn-BD"/>
              </w:rPr>
              <w:t>-</w:t>
            </w:r>
            <w:r w:rsidRPr="00B97097">
              <w:rPr>
                <w:rFonts w:cs="Arial"/>
                <w:szCs w:val="20"/>
                <w:lang w:eastAsia="zh-CN" w:bidi="bn-BD"/>
              </w:rPr>
              <w:t>the</w:t>
            </w:r>
            <w:r>
              <w:rPr>
                <w:rFonts w:cs="Arial"/>
                <w:szCs w:val="20"/>
                <w:lang w:eastAsia="zh-CN" w:bidi="bn-BD"/>
              </w:rPr>
              <w:t>-</w:t>
            </w:r>
            <w:r w:rsidRPr="00B97097">
              <w:rPr>
                <w:rFonts w:cs="Arial"/>
                <w:szCs w:val="20"/>
                <w:lang w:eastAsia="zh-CN" w:bidi="bn-BD"/>
              </w:rPr>
              <w:t xml:space="preserve">middle or eavesdropping during Profile </w:t>
            </w:r>
            <w:r>
              <w:rPr>
                <w:rFonts w:cs="Arial"/>
                <w:szCs w:val="20"/>
                <w:lang w:eastAsia="zh-CN" w:bidi="bn-BD"/>
              </w:rPr>
              <w:t>p</w:t>
            </w:r>
            <w:r w:rsidRPr="00B97097">
              <w:rPr>
                <w:rFonts w:cs="Arial"/>
                <w:szCs w:val="20"/>
                <w:lang w:eastAsia="zh-CN" w:bidi="bn-BD"/>
              </w:rPr>
              <w:t xml:space="preserve">rovisioning leading to </w:t>
            </w:r>
            <w:r>
              <w:rPr>
                <w:rFonts w:cs="Arial"/>
                <w:szCs w:val="20"/>
                <w:lang w:eastAsia="zh-CN" w:bidi="bn-BD"/>
              </w:rPr>
              <w:t xml:space="preserve">the </w:t>
            </w:r>
            <w:r w:rsidRPr="00B97097">
              <w:rPr>
                <w:rFonts w:cs="Arial"/>
                <w:szCs w:val="20"/>
                <w:lang w:eastAsia="zh-CN" w:bidi="bn-BD"/>
              </w:rPr>
              <w:t>loss of confidentiality</w:t>
            </w:r>
            <w:r>
              <w:rPr>
                <w:rFonts w:cs="Arial"/>
                <w:szCs w:val="20"/>
                <w:lang w:eastAsia="zh-CN" w:bidi="bn-BD"/>
              </w:rPr>
              <w:t>.</w:t>
            </w:r>
          </w:p>
        </w:tc>
      </w:tr>
      <w:tr w:rsidR="003C1AC8" w:rsidRPr="00702356" w14:paraId="2A488E04" w14:textId="77777777" w:rsidTr="00F312F4">
        <w:tc>
          <w:tcPr>
            <w:tcW w:w="1413" w:type="dxa"/>
            <w:shd w:val="clear" w:color="auto" w:fill="auto"/>
            <w:vAlign w:val="center"/>
          </w:tcPr>
          <w:p w14:paraId="7027286F" w14:textId="77777777" w:rsidR="003C1AC8" w:rsidRDefault="003C1AC8" w:rsidP="008C6F4A">
            <w:pPr>
              <w:pStyle w:val="TableText"/>
              <w:rPr>
                <w:rFonts w:cs="Arial"/>
                <w:b/>
                <w:szCs w:val="20"/>
              </w:rPr>
            </w:pPr>
            <w:r>
              <w:rPr>
                <w:rFonts w:cs="Arial"/>
                <w:b/>
                <w:szCs w:val="20"/>
              </w:rPr>
              <w:t>EXN6</w:t>
            </w:r>
          </w:p>
        </w:tc>
        <w:tc>
          <w:tcPr>
            <w:tcW w:w="7513" w:type="dxa"/>
            <w:vAlign w:val="center"/>
          </w:tcPr>
          <w:p w14:paraId="29472AFA" w14:textId="77777777" w:rsidR="003C1AC8" w:rsidRPr="00BD6F21" w:rsidRDefault="003C1AC8" w:rsidP="008C6F4A">
            <w:pPr>
              <w:pStyle w:val="TableText"/>
              <w:rPr>
                <w:rFonts w:cs="Arial"/>
                <w:lang w:bidi="bn-BD"/>
              </w:rPr>
            </w:pPr>
            <w:r w:rsidRPr="00BD6F21">
              <w:rPr>
                <w:rFonts w:cs="Arial"/>
                <w:lang w:bidi="bn-BD"/>
              </w:rPr>
              <w:t>“</w:t>
            </w:r>
            <w:r w:rsidRPr="00B97097">
              <w:rPr>
                <w:rFonts w:cs="Arial"/>
                <w:szCs w:val="20"/>
                <w:lang w:eastAsia="zh-CN" w:bidi="bn-BD"/>
              </w:rPr>
              <w:t>Implicit authentication” (e.g. HTTP MSISDN enrichment) leading to the loss of authentication or Profile material.</w:t>
            </w:r>
          </w:p>
        </w:tc>
      </w:tr>
    </w:tbl>
    <w:p w14:paraId="3C7CF716" w14:textId="77777777" w:rsidR="003C1AC8" w:rsidRDefault="003C1AC8" w:rsidP="003C1AC8">
      <w:pPr>
        <w:pStyle w:val="TableCaption"/>
      </w:pPr>
      <w:r>
        <w:t>: New Profile during Subscriber Journey Risks</w:t>
      </w:r>
      <w:bookmarkStart w:id="2033" w:name="_Toc433322629"/>
      <w:bookmarkStart w:id="2034" w:name="_Toc433322874"/>
      <w:bookmarkStart w:id="2035" w:name="_Toc435054106"/>
      <w:bookmarkEnd w:id="2033"/>
      <w:bookmarkEnd w:id="2034"/>
    </w:p>
    <w:p w14:paraId="211FD359" w14:textId="77777777" w:rsidR="003C1AC8" w:rsidRPr="00F918A7" w:rsidRDefault="003C1AC8" w:rsidP="00F918A7">
      <w:pPr>
        <w:pStyle w:val="ANNEX-heading1"/>
        <w:numPr>
          <w:ilvl w:val="1"/>
          <w:numId w:val="82"/>
        </w:numPr>
      </w:pPr>
      <w:bookmarkStart w:id="2036" w:name="_Toc178140708"/>
      <w:r w:rsidRPr="00F918A7">
        <w:t>Device Swap</w:t>
      </w:r>
      <w:bookmarkEnd w:id="2035"/>
      <w:bookmarkEnd w:id="2036"/>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5D59A343" w14:textId="77777777" w:rsidTr="00F312F4">
        <w:trPr>
          <w:cantSplit/>
          <w:tblHeader/>
        </w:trPr>
        <w:tc>
          <w:tcPr>
            <w:tcW w:w="1413" w:type="dxa"/>
            <w:shd w:val="clear" w:color="auto" w:fill="DE002B"/>
          </w:tcPr>
          <w:p w14:paraId="5CFBB454"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3F41E0CB"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4EAEF13E" w14:textId="77777777" w:rsidTr="00F312F4">
        <w:tc>
          <w:tcPr>
            <w:tcW w:w="1413" w:type="dxa"/>
            <w:shd w:val="clear" w:color="auto" w:fill="auto"/>
          </w:tcPr>
          <w:p w14:paraId="52D9212C" w14:textId="77777777" w:rsidR="003C1AC8" w:rsidRDefault="003C1AC8" w:rsidP="00F312F4">
            <w:pPr>
              <w:pStyle w:val="TableText"/>
              <w:jc w:val="both"/>
              <w:rPr>
                <w:rFonts w:cs="Arial"/>
                <w:b/>
                <w:szCs w:val="20"/>
              </w:rPr>
            </w:pPr>
            <w:r>
              <w:rPr>
                <w:rFonts w:cs="Arial"/>
                <w:b/>
                <w:szCs w:val="20"/>
              </w:rPr>
              <w:t>EXS1</w:t>
            </w:r>
          </w:p>
        </w:tc>
        <w:tc>
          <w:tcPr>
            <w:tcW w:w="7513" w:type="dxa"/>
          </w:tcPr>
          <w:p w14:paraId="6EDA7B09" w14:textId="77777777" w:rsidR="003C1AC8" w:rsidRPr="00B97097" w:rsidRDefault="003C1AC8" w:rsidP="00F312F4">
            <w:pPr>
              <w:pStyle w:val="TableText"/>
              <w:jc w:val="both"/>
              <w:rPr>
                <w:rFonts w:cs="Arial"/>
                <w:szCs w:val="20"/>
                <w:lang w:eastAsia="zh-CN" w:bidi="bn-BD"/>
              </w:rPr>
            </w:pPr>
            <w:r w:rsidRPr="00B97097">
              <w:rPr>
                <w:rFonts w:cs="Arial"/>
                <w:szCs w:val="20"/>
                <w:lang w:eastAsia="zh-CN" w:bidi="bn-BD"/>
              </w:rPr>
              <w:t xml:space="preserve">Malicious </w:t>
            </w:r>
            <w:r>
              <w:rPr>
                <w:rFonts w:cs="Arial"/>
                <w:szCs w:val="20"/>
                <w:lang w:eastAsia="zh-CN" w:bidi="bn-BD"/>
              </w:rPr>
              <w:t xml:space="preserve">Subscriber </w:t>
            </w:r>
            <w:r w:rsidRPr="00B97097">
              <w:rPr>
                <w:rFonts w:cs="Arial"/>
                <w:szCs w:val="20"/>
                <w:lang w:eastAsia="zh-CN" w:bidi="bn-BD"/>
              </w:rPr>
              <w:t>using race condition scenarios leading to Profiles being activated on both Devices</w:t>
            </w:r>
            <w:r>
              <w:rPr>
                <w:rFonts w:cs="Arial"/>
                <w:szCs w:val="20"/>
                <w:lang w:eastAsia="zh-CN" w:bidi="bn-BD"/>
              </w:rPr>
              <w:t>.</w:t>
            </w:r>
          </w:p>
        </w:tc>
      </w:tr>
      <w:tr w:rsidR="003C1AC8" w:rsidRPr="00702356" w14:paraId="35CF38FF" w14:textId="77777777" w:rsidTr="00F312F4">
        <w:tc>
          <w:tcPr>
            <w:tcW w:w="1413" w:type="dxa"/>
            <w:shd w:val="clear" w:color="auto" w:fill="auto"/>
          </w:tcPr>
          <w:p w14:paraId="2869C3CC" w14:textId="77777777" w:rsidR="003C1AC8" w:rsidRDefault="003C1AC8" w:rsidP="00F312F4">
            <w:pPr>
              <w:pStyle w:val="TableText"/>
              <w:jc w:val="both"/>
              <w:rPr>
                <w:rFonts w:cs="Arial"/>
                <w:b/>
                <w:szCs w:val="20"/>
              </w:rPr>
            </w:pPr>
            <w:r>
              <w:rPr>
                <w:rFonts w:cs="Arial"/>
                <w:b/>
                <w:szCs w:val="20"/>
              </w:rPr>
              <w:t>EXS2</w:t>
            </w:r>
          </w:p>
        </w:tc>
        <w:tc>
          <w:tcPr>
            <w:tcW w:w="7513" w:type="dxa"/>
          </w:tcPr>
          <w:p w14:paraId="7C892EA4" w14:textId="77777777" w:rsidR="003C1AC8" w:rsidRPr="00822669" w:rsidRDefault="003C1AC8" w:rsidP="00F312F4">
            <w:pPr>
              <w:spacing w:before="40" w:after="40" w:line="276" w:lineRule="auto"/>
              <w:rPr>
                <w:rFonts w:cs="Arial"/>
                <w:sz w:val="20"/>
              </w:rPr>
            </w:pPr>
            <w:r w:rsidRPr="00BD6F21">
              <w:rPr>
                <w:rFonts w:cs="Arial"/>
                <w:sz w:val="20"/>
              </w:rPr>
              <w:t>Malicious entity using weak swap procedures in order to compromise authentication vectors.</w:t>
            </w:r>
          </w:p>
        </w:tc>
      </w:tr>
    </w:tbl>
    <w:p w14:paraId="69CA6C5F" w14:textId="77777777" w:rsidR="003C1AC8" w:rsidRDefault="003C1AC8" w:rsidP="003C1AC8">
      <w:pPr>
        <w:pStyle w:val="TableCaption"/>
      </w:pPr>
      <w:bookmarkStart w:id="2037" w:name="_Toc435054107"/>
      <w:r>
        <w:t>: Device Swapping Risks</w:t>
      </w:r>
    </w:p>
    <w:p w14:paraId="15AC5B45" w14:textId="77777777" w:rsidR="003C1AC8" w:rsidRPr="00F918A7" w:rsidRDefault="003C1AC8" w:rsidP="00F918A7">
      <w:pPr>
        <w:pStyle w:val="ANNEX-heading1"/>
        <w:numPr>
          <w:ilvl w:val="1"/>
          <w:numId w:val="82"/>
        </w:numPr>
      </w:pPr>
      <w:bookmarkStart w:id="2038" w:name="_Toc178140709"/>
      <w:r w:rsidRPr="00F918A7">
        <w:t>Loss of Privacy</w:t>
      </w:r>
      <w:bookmarkEnd w:id="2037"/>
      <w:bookmarkEnd w:id="2038"/>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03886F7E" w14:textId="77777777" w:rsidTr="00F312F4">
        <w:trPr>
          <w:cantSplit/>
          <w:tblHeader/>
        </w:trPr>
        <w:tc>
          <w:tcPr>
            <w:tcW w:w="1413" w:type="dxa"/>
            <w:shd w:val="clear" w:color="auto" w:fill="DE002B"/>
          </w:tcPr>
          <w:p w14:paraId="103628FB"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08CEE088"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03F7856B" w14:textId="77777777" w:rsidTr="00F312F4">
        <w:tc>
          <w:tcPr>
            <w:tcW w:w="1413" w:type="dxa"/>
            <w:shd w:val="clear" w:color="auto" w:fill="auto"/>
          </w:tcPr>
          <w:p w14:paraId="2429DD16" w14:textId="77777777" w:rsidR="003C1AC8" w:rsidRDefault="003C1AC8" w:rsidP="00F312F4">
            <w:pPr>
              <w:pStyle w:val="TableText"/>
              <w:jc w:val="both"/>
              <w:rPr>
                <w:rFonts w:cs="Arial"/>
                <w:b/>
                <w:szCs w:val="20"/>
              </w:rPr>
            </w:pPr>
            <w:r>
              <w:rPr>
                <w:rFonts w:cs="Arial"/>
                <w:b/>
                <w:szCs w:val="20"/>
              </w:rPr>
              <w:t>PRI1</w:t>
            </w:r>
          </w:p>
        </w:tc>
        <w:tc>
          <w:tcPr>
            <w:tcW w:w="7513" w:type="dxa"/>
          </w:tcPr>
          <w:p w14:paraId="75136430" w14:textId="77777777" w:rsidR="003C1AC8" w:rsidRPr="00B97097" w:rsidRDefault="003C1AC8" w:rsidP="00F312F4">
            <w:pPr>
              <w:pStyle w:val="TableText"/>
              <w:jc w:val="both"/>
              <w:rPr>
                <w:rFonts w:cs="Arial"/>
                <w:szCs w:val="20"/>
                <w:lang w:eastAsia="zh-CN" w:bidi="bn-BD"/>
              </w:rPr>
            </w:pPr>
            <w:r w:rsidRPr="00601903">
              <w:rPr>
                <w:rFonts w:cs="Arial"/>
                <w:szCs w:val="20"/>
                <w:lang w:eastAsia="zh-CN" w:bidi="bn-BD"/>
              </w:rPr>
              <w:t>Improper handling, transport or disclosure of the EID or any user related data information leading to the use of the latter as a “super” user tracking identifier.</w:t>
            </w:r>
          </w:p>
        </w:tc>
      </w:tr>
      <w:tr w:rsidR="003C1AC8" w:rsidRPr="00702356" w14:paraId="16B20733" w14:textId="77777777" w:rsidTr="00F312F4">
        <w:tc>
          <w:tcPr>
            <w:tcW w:w="1413" w:type="dxa"/>
            <w:shd w:val="clear" w:color="auto" w:fill="auto"/>
          </w:tcPr>
          <w:p w14:paraId="49C616A3" w14:textId="77777777" w:rsidR="003C1AC8" w:rsidRDefault="003C1AC8" w:rsidP="00F312F4">
            <w:pPr>
              <w:pStyle w:val="TableText"/>
              <w:jc w:val="both"/>
              <w:rPr>
                <w:rFonts w:cs="Arial"/>
                <w:b/>
                <w:szCs w:val="20"/>
              </w:rPr>
            </w:pPr>
            <w:r>
              <w:rPr>
                <w:rFonts w:cs="Arial"/>
                <w:b/>
                <w:szCs w:val="20"/>
              </w:rPr>
              <w:t>PRI2</w:t>
            </w:r>
          </w:p>
        </w:tc>
        <w:tc>
          <w:tcPr>
            <w:tcW w:w="7513" w:type="dxa"/>
          </w:tcPr>
          <w:p w14:paraId="4F5F50F8" w14:textId="77777777" w:rsidR="003C1AC8" w:rsidRPr="00822669" w:rsidRDefault="003C1AC8" w:rsidP="00F312F4">
            <w:pPr>
              <w:spacing w:before="40" w:after="40" w:line="276" w:lineRule="auto"/>
              <w:rPr>
                <w:rFonts w:cs="Arial"/>
                <w:sz w:val="20"/>
              </w:rPr>
            </w:pPr>
            <w:r>
              <w:rPr>
                <w:rFonts w:cs="Arial"/>
                <w:sz w:val="20"/>
              </w:rPr>
              <w:t>eUICC</w:t>
            </w:r>
            <w:r w:rsidRPr="00B97097">
              <w:rPr>
                <w:rFonts w:cs="Arial"/>
                <w:sz w:val="20"/>
              </w:rPr>
              <w:t xml:space="preserve"> management commands leading to the creation of unexpected and unpredicted « remote paging » or « remote control » commands used by 3rd parties to spy or compromise Devices or the </w:t>
            </w:r>
            <w:r>
              <w:rPr>
                <w:rFonts w:cs="Arial"/>
                <w:sz w:val="20"/>
              </w:rPr>
              <w:t>Subscriber</w:t>
            </w:r>
            <w:r w:rsidRPr="00B97097">
              <w:rPr>
                <w:rFonts w:cs="Arial"/>
                <w:sz w:val="20"/>
              </w:rPr>
              <w:t xml:space="preserve"> themselves</w:t>
            </w:r>
            <w:r>
              <w:rPr>
                <w:rFonts w:cs="Arial"/>
                <w:sz w:val="20"/>
              </w:rPr>
              <w:t>.</w:t>
            </w:r>
          </w:p>
        </w:tc>
      </w:tr>
    </w:tbl>
    <w:p w14:paraId="46CADF7B" w14:textId="77777777" w:rsidR="003C1AC8" w:rsidRDefault="003C1AC8" w:rsidP="003C1AC8">
      <w:pPr>
        <w:pStyle w:val="TableCaption"/>
      </w:pPr>
      <w:bookmarkStart w:id="2039" w:name="_Toc435054108"/>
      <w:r>
        <w:t>: Loss of Privacy Risks</w:t>
      </w:r>
    </w:p>
    <w:p w14:paraId="6FEC551C" w14:textId="77777777" w:rsidR="003C1AC8" w:rsidRPr="00F918A7" w:rsidRDefault="003C1AC8" w:rsidP="00F918A7">
      <w:pPr>
        <w:pStyle w:val="ANNEX-heading1"/>
        <w:numPr>
          <w:ilvl w:val="1"/>
          <w:numId w:val="82"/>
        </w:numPr>
      </w:pPr>
      <w:bookmarkStart w:id="2040" w:name="_Toc178140710"/>
      <w:r w:rsidRPr="00F918A7">
        <w:t>Others</w:t>
      </w:r>
      <w:bookmarkEnd w:id="2039"/>
      <w:bookmarkEnd w:id="2040"/>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4E6B3EEA" w14:textId="77777777" w:rsidTr="00F312F4">
        <w:trPr>
          <w:cantSplit/>
          <w:tblHeader/>
        </w:trPr>
        <w:tc>
          <w:tcPr>
            <w:tcW w:w="1413" w:type="dxa"/>
            <w:shd w:val="clear" w:color="auto" w:fill="DE002B"/>
          </w:tcPr>
          <w:p w14:paraId="588A14CC"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444CB93D"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33830AD7" w14:textId="77777777" w:rsidTr="00F312F4">
        <w:tc>
          <w:tcPr>
            <w:tcW w:w="1413" w:type="dxa"/>
            <w:shd w:val="clear" w:color="auto" w:fill="auto"/>
          </w:tcPr>
          <w:p w14:paraId="0359641D" w14:textId="77777777" w:rsidR="003C1AC8" w:rsidRDefault="003C1AC8" w:rsidP="00F312F4">
            <w:pPr>
              <w:pStyle w:val="TableText"/>
              <w:jc w:val="both"/>
              <w:rPr>
                <w:rFonts w:cs="Arial"/>
                <w:b/>
                <w:szCs w:val="20"/>
              </w:rPr>
            </w:pPr>
            <w:r>
              <w:rPr>
                <w:rFonts w:cs="Arial"/>
                <w:b/>
                <w:szCs w:val="20"/>
              </w:rPr>
              <w:t>EXO1</w:t>
            </w:r>
          </w:p>
        </w:tc>
        <w:tc>
          <w:tcPr>
            <w:tcW w:w="7513" w:type="dxa"/>
          </w:tcPr>
          <w:p w14:paraId="17625C7E" w14:textId="77777777" w:rsidR="003C1AC8" w:rsidRPr="00822669" w:rsidRDefault="003C1AC8" w:rsidP="00F312F4">
            <w:pPr>
              <w:pStyle w:val="TableText"/>
              <w:jc w:val="both"/>
              <w:rPr>
                <w:rFonts w:cs="Arial"/>
                <w:lang w:bidi="bn-BD"/>
              </w:rPr>
            </w:pPr>
            <w:r w:rsidRPr="00BD6F21">
              <w:rPr>
                <w:rFonts w:cs="Arial"/>
                <w:lang w:bidi="bn-BD"/>
              </w:rPr>
              <w:t xml:space="preserve">Compromising of exchanges between </w:t>
            </w:r>
            <w:r>
              <w:rPr>
                <w:rFonts w:cs="Arial"/>
                <w:lang w:bidi="bn-BD"/>
              </w:rPr>
              <w:t>P</w:t>
            </w:r>
            <w:r w:rsidRPr="00BD6F21">
              <w:rPr>
                <w:rFonts w:cs="Arial"/>
                <w:lang w:bidi="bn-BD"/>
              </w:rPr>
              <w:t xml:space="preserve">rofile </w:t>
            </w:r>
            <w:r>
              <w:rPr>
                <w:rFonts w:cs="Arial"/>
                <w:lang w:bidi="bn-BD"/>
              </w:rPr>
              <w:t>M</w:t>
            </w:r>
            <w:r w:rsidRPr="00BD6F21">
              <w:rPr>
                <w:rFonts w:cs="Arial"/>
                <w:lang w:bidi="bn-BD"/>
              </w:rPr>
              <w:t xml:space="preserve">anagement </w:t>
            </w:r>
            <w:r>
              <w:rPr>
                <w:rFonts w:cs="Arial"/>
                <w:lang w:bidi="bn-BD"/>
              </w:rPr>
              <w:t>a</w:t>
            </w:r>
            <w:r w:rsidRPr="00BD6F21">
              <w:rPr>
                <w:rFonts w:cs="Arial"/>
                <w:lang w:bidi="bn-BD"/>
              </w:rPr>
              <w:t>ctors leading to</w:t>
            </w:r>
            <w:r>
              <w:rPr>
                <w:rFonts w:cs="Arial"/>
                <w:lang w:bidi="bn-BD"/>
              </w:rPr>
              <w:t xml:space="preserve"> the</w:t>
            </w:r>
            <w:r w:rsidRPr="00BD6F21">
              <w:rPr>
                <w:rFonts w:cs="Arial"/>
                <w:lang w:bidi="bn-BD"/>
              </w:rPr>
              <w:t xml:space="preserve"> critical loss of private keys</w:t>
            </w:r>
            <w:r>
              <w:rPr>
                <w:rFonts w:cs="Arial"/>
                <w:lang w:bidi="bn-BD"/>
              </w:rPr>
              <w:t>.</w:t>
            </w:r>
          </w:p>
        </w:tc>
      </w:tr>
      <w:tr w:rsidR="003C1AC8" w:rsidRPr="00702356" w14:paraId="5E9E5BCD" w14:textId="77777777" w:rsidTr="00F312F4">
        <w:tc>
          <w:tcPr>
            <w:tcW w:w="1413" w:type="dxa"/>
            <w:shd w:val="clear" w:color="auto" w:fill="auto"/>
          </w:tcPr>
          <w:p w14:paraId="4543B55E" w14:textId="77777777" w:rsidR="003C1AC8" w:rsidRDefault="003C1AC8" w:rsidP="00F312F4">
            <w:pPr>
              <w:pStyle w:val="TableText"/>
              <w:jc w:val="both"/>
              <w:rPr>
                <w:rFonts w:cs="Arial"/>
                <w:b/>
                <w:szCs w:val="20"/>
              </w:rPr>
            </w:pPr>
            <w:r>
              <w:rPr>
                <w:rFonts w:cs="Arial"/>
                <w:b/>
                <w:szCs w:val="20"/>
              </w:rPr>
              <w:t>EXO2</w:t>
            </w:r>
          </w:p>
        </w:tc>
        <w:tc>
          <w:tcPr>
            <w:tcW w:w="7513" w:type="dxa"/>
          </w:tcPr>
          <w:p w14:paraId="5191BA21" w14:textId="77777777" w:rsidR="003C1AC8" w:rsidRPr="00822669" w:rsidRDefault="003C1AC8" w:rsidP="00F312F4">
            <w:pPr>
              <w:spacing w:before="40" w:after="40" w:line="276" w:lineRule="auto"/>
              <w:rPr>
                <w:rFonts w:cs="Arial"/>
                <w:sz w:val="20"/>
              </w:rPr>
            </w:pPr>
            <w:r w:rsidRPr="00BD6F21">
              <w:rPr>
                <w:rFonts w:cs="Arial"/>
                <w:sz w:val="20"/>
              </w:rPr>
              <w:t>Profile cloning due to unpredicted implementation routines for specific scenarios</w:t>
            </w:r>
            <w:r>
              <w:rPr>
                <w:rFonts w:cs="Arial"/>
                <w:sz w:val="20"/>
              </w:rPr>
              <w:t>.</w:t>
            </w:r>
          </w:p>
        </w:tc>
      </w:tr>
    </w:tbl>
    <w:p w14:paraId="7C34C32D" w14:textId="77777777" w:rsidR="003C1AC8" w:rsidRDefault="003C1AC8" w:rsidP="003C1AC8">
      <w:pPr>
        <w:pStyle w:val="TableCaption"/>
      </w:pPr>
      <w:r>
        <w:t>: Other Risks</w:t>
      </w:r>
      <w:bookmarkStart w:id="2041" w:name="_Toc435054109"/>
    </w:p>
    <w:p w14:paraId="0F309148" w14:textId="77777777" w:rsidR="003C1AC8" w:rsidRPr="00F918A7" w:rsidRDefault="003C1AC8" w:rsidP="00F918A7">
      <w:pPr>
        <w:pStyle w:val="ANNEX-heading1"/>
        <w:numPr>
          <w:ilvl w:val="1"/>
          <w:numId w:val="82"/>
        </w:numPr>
      </w:pPr>
      <w:bookmarkStart w:id="2042" w:name="_Toc178140711"/>
      <w:r w:rsidRPr="00F918A7">
        <w:t>Creation Process</w:t>
      </w:r>
      <w:bookmarkEnd w:id="2041"/>
      <w:bookmarkEnd w:id="2042"/>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16BC4795" w14:textId="77777777" w:rsidTr="00F312F4">
        <w:trPr>
          <w:cantSplit/>
          <w:tblHeader/>
        </w:trPr>
        <w:tc>
          <w:tcPr>
            <w:tcW w:w="1413" w:type="dxa"/>
            <w:shd w:val="clear" w:color="auto" w:fill="DE002B"/>
          </w:tcPr>
          <w:p w14:paraId="55423B6A" w14:textId="77777777" w:rsidR="003C1AC8" w:rsidRPr="0022432E" w:rsidRDefault="003C1AC8" w:rsidP="008C6F4A">
            <w:pPr>
              <w:pStyle w:val="TableHeader"/>
              <w:rPr>
                <w:color w:val="FFFFFF" w:themeColor="background1"/>
              </w:rPr>
            </w:pPr>
            <w:r w:rsidRPr="0022432E">
              <w:rPr>
                <w:color w:val="FFFFFF" w:themeColor="background1"/>
              </w:rPr>
              <w:t>R</w:t>
            </w:r>
            <w:r>
              <w:rPr>
                <w:color w:val="FFFFFF" w:themeColor="background1"/>
              </w:rPr>
              <w:t xml:space="preserve">eq </w:t>
            </w:r>
            <w:r w:rsidRPr="0022432E">
              <w:rPr>
                <w:color w:val="FFFFFF" w:themeColor="background1"/>
              </w:rPr>
              <w:t>no.</w:t>
            </w:r>
          </w:p>
        </w:tc>
        <w:tc>
          <w:tcPr>
            <w:tcW w:w="7513" w:type="dxa"/>
            <w:shd w:val="clear" w:color="auto" w:fill="DE002B"/>
          </w:tcPr>
          <w:p w14:paraId="68EE3D8D" w14:textId="77777777" w:rsidR="003C1AC8" w:rsidRPr="007F6F03" w:rsidRDefault="003C1AC8" w:rsidP="008C6F4A">
            <w:pPr>
              <w:pStyle w:val="TableHeader"/>
              <w:rPr>
                <w:color w:val="FFFFFF" w:themeColor="background1"/>
              </w:rPr>
            </w:pPr>
            <w:r w:rsidRPr="007F6F03">
              <w:rPr>
                <w:color w:val="FFFFFF" w:themeColor="background1"/>
              </w:rPr>
              <w:t>R</w:t>
            </w:r>
            <w:r>
              <w:rPr>
                <w:color w:val="FFFFFF" w:themeColor="background1"/>
              </w:rPr>
              <w:t>equirement</w:t>
            </w:r>
            <w:r w:rsidRPr="007F6F03">
              <w:rPr>
                <w:color w:val="FFFFFF" w:themeColor="background1"/>
              </w:rPr>
              <w:t xml:space="preserve"> description</w:t>
            </w:r>
          </w:p>
        </w:tc>
      </w:tr>
      <w:tr w:rsidR="003C1AC8" w:rsidRPr="00702356" w14:paraId="5882F006" w14:textId="77777777" w:rsidTr="00F312F4">
        <w:tc>
          <w:tcPr>
            <w:tcW w:w="1413" w:type="dxa"/>
            <w:shd w:val="clear" w:color="auto" w:fill="auto"/>
          </w:tcPr>
          <w:p w14:paraId="5012CE2F" w14:textId="77777777" w:rsidR="003C1AC8" w:rsidRDefault="003C1AC8" w:rsidP="00F312F4">
            <w:pPr>
              <w:pStyle w:val="TableText"/>
              <w:jc w:val="both"/>
              <w:rPr>
                <w:rFonts w:cs="Arial"/>
                <w:b/>
                <w:szCs w:val="20"/>
              </w:rPr>
            </w:pPr>
            <w:r>
              <w:rPr>
                <w:rFonts w:cs="Arial"/>
                <w:b/>
                <w:szCs w:val="20"/>
              </w:rPr>
              <w:t>CRE1</w:t>
            </w:r>
          </w:p>
        </w:tc>
        <w:tc>
          <w:tcPr>
            <w:tcW w:w="7513" w:type="dxa"/>
          </w:tcPr>
          <w:p w14:paraId="7C7CBD9B" w14:textId="77777777" w:rsidR="003C1AC8" w:rsidRPr="00B97097" w:rsidRDefault="003C1AC8" w:rsidP="00F312F4">
            <w:pPr>
              <w:pStyle w:val="TableText"/>
              <w:jc w:val="both"/>
              <w:rPr>
                <w:rFonts w:cs="Arial"/>
                <w:szCs w:val="20"/>
                <w:lang w:eastAsia="zh-CN" w:bidi="bn-BD"/>
              </w:rPr>
            </w:pPr>
            <w:r w:rsidRPr="00B97097">
              <w:rPr>
                <w:rFonts w:cs="Arial"/>
                <w:szCs w:val="20"/>
                <w:lang w:eastAsia="zh-CN" w:bidi="bn-BD"/>
              </w:rPr>
              <w:t>Profiles failing to be created SHALL be securely deleted or at least purged of authentication vectors</w:t>
            </w:r>
            <w:r>
              <w:rPr>
                <w:rFonts w:cs="Arial"/>
                <w:szCs w:val="20"/>
                <w:lang w:eastAsia="zh-CN" w:bidi="bn-BD"/>
              </w:rPr>
              <w:t>.</w:t>
            </w:r>
          </w:p>
        </w:tc>
      </w:tr>
      <w:tr w:rsidR="003C1AC8" w:rsidRPr="00702356" w14:paraId="7EC82ACC" w14:textId="77777777" w:rsidTr="00F312F4">
        <w:tc>
          <w:tcPr>
            <w:tcW w:w="1413" w:type="dxa"/>
            <w:shd w:val="clear" w:color="auto" w:fill="auto"/>
          </w:tcPr>
          <w:p w14:paraId="323EF4D1" w14:textId="77777777" w:rsidR="003C1AC8" w:rsidRDefault="003C1AC8" w:rsidP="00F312F4">
            <w:pPr>
              <w:pStyle w:val="TableText"/>
              <w:jc w:val="both"/>
              <w:rPr>
                <w:rFonts w:cs="Arial"/>
                <w:b/>
                <w:szCs w:val="20"/>
              </w:rPr>
            </w:pPr>
            <w:r>
              <w:rPr>
                <w:rFonts w:cs="Arial"/>
                <w:b/>
                <w:szCs w:val="20"/>
              </w:rPr>
              <w:t>CRE2</w:t>
            </w:r>
          </w:p>
        </w:tc>
        <w:tc>
          <w:tcPr>
            <w:tcW w:w="7513" w:type="dxa"/>
          </w:tcPr>
          <w:p w14:paraId="3442B936" w14:textId="77777777" w:rsidR="003C1AC8" w:rsidRPr="00822669" w:rsidRDefault="003C1AC8" w:rsidP="00F312F4">
            <w:pPr>
              <w:spacing w:before="40" w:after="40" w:line="276" w:lineRule="auto"/>
              <w:rPr>
                <w:rFonts w:cs="Arial"/>
                <w:sz w:val="20"/>
              </w:rPr>
            </w:pPr>
            <w:r w:rsidRPr="003A7CB0">
              <w:rPr>
                <w:rFonts w:cs="Arial"/>
                <w:sz w:val="20"/>
              </w:rPr>
              <w:t xml:space="preserve">Communication between systems participating in the </w:t>
            </w:r>
            <w:r>
              <w:rPr>
                <w:rFonts w:cs="Arial"/>
                <w:sz w:val="20"/>
              </w:rPr>
              <w:t>P</w:t>
            </w:r>
            <w:r w:rsidRPr="003A7CB0">
              <w:rPr>
                <w:rFonts w:cs="Arial"/>
                <w:sz w:val="20"/>
              </w:rPr>
              <w:t>rofile creation SHALL be protected in integrity and confidentiality</w:t>
            </w:r>
            <w:r>
              <w:rPr>
                <w:rFonts w:cs="Arial"/>
                <w:sz w:val="20"/>
              </w:rPr>
              <w:t>.</w:t>
            </w:r>
          </w:p>
        </w:tc>
      </w:tr>
    </w:tbl>
    <w:p w14:paraId="601EE0AC" w14:textId="77777777" w:rsidR="003C1AC8" w:rsidRDefault="003C1AC8" w:rsidP="003C1AC8">
      <w:pPr>
        <w:pStyle w:val="TableCaption"/>
      </w:pPr>
      <w:r>
        <w:t>:</w:t>
      </w:r>
      <w:r w:rsidRPr="00E90006">
        <w:t xml:space="preserve"> </w:t>
      </w:r>
      <w:r>
        <w:t>Creation Process Requirements</w:t>
      </w:r>
    </w:p>
    <w:p w14:paraId="16759709" w14:textId="77777777" w:rsidR="003C1AC8" w:rsidRPr="00E43ADC" w:rsidRDefault="003C1AC8" w:rsidP="003C1AC8">
      <w:pPr>
        <w:pStyle w:val="NormalParagraph"/>
      </w:pPr>
    </w:p>
    <w:p w14:paraId="3D8E3711" w14:textId="77777777" w:rsidR="00F312F4" w:rsidRDefault="00F312F4">
      <w:pPr>
        <w:spacing w:before="0"/>
        <w:jc w:val="left"/>
        <w:rPr>
          <w:b/>
          <w:sz w:val="28"/>
        </w:rPr>
      </w:pPr>
      <w:bookmarkStart w:id="2043" w:name="_Toc438636286"/>
      <w:bookmarkStart w:id="2044" w:name="_Toc472934760"/>
      <w:r>
        <w:br w:type="page"/>
      </w:r>
    </w:p>
    <w:p w14:paraId="382FEDD1" w14:textId="6B79DFDE" w:rsidR="003C1AC8" w:rsidRDefault="003C1AC8" w:rsidP="003C1AC8">
      <w:pPr>
        <w:pStyle w:val="Annex"/>
      </w:pPr>
      <w:bookmarkStart w:id="2045" w:name="_Toc178140712"/>
      <w:r>
        <w:t>Profile Production Procedure (Informative)</w:t>
      </w:r>
      <w:bookmarkEnd w:id="2043"/>
      <w:bookmarkEnd w:id="2044"/>
      <w:bookmarkEnd w:id="2045"/>
    </w:p>
    <w:p w14:paraId="21C33196" w14:textId="77777777" w:rsidR="003C1AC8" w:rsidRDefault="003C1AC8" w:rsidP="003C1AC8">
      <w:pPr>
        <w:pStyle w:val="ANNEX-heading1"/>
      </w:pPr>
      <w:bookmarkStart w:id="2046" w:name="_Toc438636287"/>
      <w:bookmarkStart w:id="2047" w:name="_Toc472934761"/>
      <w:bookmarkStart w:id="2048" w:name="_Toc178140713"/>
      <w:r>
        <w:t>Profile Production Procedure</w:t>
      </w:r>
      <w:bookmarkEnd w:id="2046"/>
      <w:bookmarkEnd w:id="2047"/>
      <w:bookmarkEnd w:id="2048"/>
    </w:p>
    <w:p w14:paraId="585205FB" w14:textId="77777777" w:rsidR="003C1AC8" w:rsidRPr="008A0744" w:rsidRDefault="003C1AC8" w:rsidP="0072177F">
      <w:pPr>
        <w:pStyle w:val="NormalParagraph"/>
        <w:jc w:val="both"/>
      </w:pPr>
      <w:r w:rsidRPr="008A0744">
        <w:rPr>
          <w:szCs w:val="20"/>
          <w:lang w:eastAsia="zh-CN" w:bidi="bn-BD"/>
        </w:rPr>
        <w:t>This section describes a generic implementation. It should be regarded as an example only</w:t>
      </w:r>
      <w:r>
        <w:rPr>
          <w:szCs w:val="20"/>
          <w:lang w:eastAsia="zh-CN" w:bidi="bn-BD"/>
        </w:rPr>
        <w:t>;</w:t>
      </w:r>
      <w:r w:rsidRPr="008A0744">
        <w:rPr>
          <w:szCs w:val="20"/>
          <w:lang w:eastAsia="zh-CN" w:bidi="bn-BD"/>
        </w:rPr>
        <w:t xml:space="preserve"> specific implementation MAY be required to address specific security concerns.</w:t>
      </w:r>
    </w:p>
    <w:p w14:paraId="5DBC5AC1" w14:textId="77777777" w:rsidR="003C1AC8" w:rsidRPr="00DF5F82" w:rsidRDefault="003C1AC8" w:rsidP="0072177F">
      <w:pPr>
        <w:spacing w:before="0" w:after="200" w:line="276" w:lineRule="auto"/>
      </w:pPr>
      <w:r w:rsidRPr="00DF5F82">
        <w:t>Within the eUI</w:t>
      </w:r>
      <w:r>
        <w:t>CC, the current functionality</w:t>
      </w:r>
      <w:r w:rsidRPr="00DF5F82">
        <w:t xml:space="preserve"> of the </w:t>
      </w:r>
      <w:r>
        <w:t>UICC</w:t>
      </w:r>
      <w:r w:rsidRPr="00DF5F82">
        <w:t xml:space="preserve"> is represented by a Profile. Just as with current UICCs, Profiles are the responsibility of the </w:t>
      </w:r>
      <w:r>
        <w:t>Operator and Profile production is performed upon their request and permission (if not produced by the Operators themselves).</w:t>
      </w:r>
    </w:p>
    <w:p w14:paraId="1DF27F86" w14:textId="77777777" w:rsidR="003C1AC8" w:rsidRDefault="003C1AC8" w:rsidP="0072177F">
      <w:pPr>
        <w:spacing w:before="0" w:after="200" w:line="276" w:lineRule="auto"/>
      </w:pPr>
      <w:r w:rsidRPr="00DF5F82">
        <w:t xml:space="preserve">The </w:t>
      </w:r>
      <w:r w:rsidRPr="004C1BCB">
        <w:t>same Operator procedures</w:t>
      </w:r>
      <w:r w:rsidRPr="00DF5F82">
        <w:t xml:space="preserve"> </w:t>
      </w:r>
      <w:r>
        <w:t xml:space="preserve">as in the current </w:t>
      </w:r>
      <w:r w:rsidRPr="00DF5F82">
        <w:t xml:space="preserve">UICCs </w:t>
      </w:r>
      <w:r>
        <w:t xml:space="preserve">SHALL apply. </w:t>
      </w:r>
    </w:p>
    <w:p w14:paraId="7B12F03F" w14:textId="77777777" w:rsidR="003C1AC8" w:rsidRDefault="003C1AC8" w:rsidP="003C1AC8">
      <w:pPr>
        <w:jc w:val="center"/>
      </w:pPr>
      <w:r w:rsidRPr="00FE71AF">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FE71AF">
        <w:rPr>
          <w:noProof/>
          <w:lang w:eastAsia="en-GB" w:bidi="ar-SA"/>
        </w:rPr>
        <w:drawing>
          <wp:inline distT="0" distB="0" distL="0" distR="0" wp14:anchorId="4FA23E73" wp14:editId="1E42B1B9">
            <wp:extent cx="5251153" cy="4062284"/>
            <wp:effectExtent l="0" t="0" r="6985" b="0"/>
            <wp:docPr id="8" name="Image 8" descr="C:\Users\CKwok\Desktop\MASTER SGP.21 UML diagrams - PHASE 1\Profile production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CKwok\Desktop\MASTER SGP.21 UML diagrams - PHASE 1\Profile production procedure.png"/>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5258603" cy="4068048"/>
                    </a:xfrm>
                    <a:prstGeom prst="rect">
                      <a:avLst/>
                    </a:prstGeom>
                    <a:noFill/>
                    <a:ln>
                      <a:noFill/>
                    </a:ln>
                  </pic:spPr>
                </pic:pic>
              </a:graphicData>
            </a:graphic>
          </wp:inline>
        </w:drawing>
      </w:r>
    </w:p>
    <w:p w14:paraId="2097A669" w14:textId="77777777" w:rsidR="003C1AC8" w:rsidRDefault="003C1AC8" w:rsidP="003C1AC8">
      <w:pPr>
        <w:pStyle w:val="Figurecaption"/>
      </w:pPr>
      <w:r>
        <w:t>: Profile Production Procedure</w:t>
      </w:r>
    </w:p>
    <w:p w14:paraId="74D7D7FE" w14:textId="77777777" w:rsidR="003C1AC8" w:rsidRPr="00DF5F82" w:rsidRDefault="003C1AC8" w:rsidP="003C1AC8"/>
    <w:p w14:paraId="178620EA" w14:textId="77777777" w:rsidR="003C1AC8" w:rsidRDefault="003C1AC8" w:rsidP="0072177F">
      <w:pPr>
        <w:spacing w:before="0" w:after="200" w:line="276" w:lineRule="auto"/>
      </w:pPr>
      <w:r>
        <w:t>Profile Production consists of three steps:</w:t>
      </w:r>
    </w:p>
    <w:p w14:paraId="0FA96B61" w14:textId="77777777" w:rsidR="003C1AC8" w:rsidRDefault="003C1AC8" w:rsidP="0072177F">
      <w:pPr>
        <w:pStyle w:val="ListBullet1"/>
        <w:numPr>
          <w:ilvl w:val="0"/>
          <w:numId w:val="11"/>
        </w:numPr>
        <w:jc w:val="both"/>
      </w:pPr>
      <w:r w:rsidRPr="008D1260">
        <w:rPr>
          <w:b/>
        </w:rPr>
        <w:t>Profile Description definition:</w:t>
      </w:r>
      <w:r w:rsidRPr="004C1BCB">
        <w:t xml:space="preserve"> The SM-DP+ creates and registers a Profile </w:t>
      </w:r>
      <w:r>
        <w:t>D</w:t>
      </w:r>
      <w:r w:rsidRPr="004C1BCB">
        <w:t xml:space="preserve">escription based on the </w:t>
      </w:r>
      <w:r w:rsidRPr="008D1260">
        <w:rPr>
          <w:rFonts w:cs="Arial"/>
        </w:rPr>
        <w:t>Operat</w:t>
      </w:r>
      <w:r>
        <w:rPr>
          <w:rFonts w:cs="Arial"/>
        </w:rPr>
        <w:t>ional</w:t>
      </w:r>
      <w:r w:rsidRPr="004C1BCB" w:rsidDel="005C579E">
        <w:t xml:space="preserve"> </w:t>
      </w:r>
      <w:r w:rsidRPr="004C1BCB">
        <w:t xml:space="preserve">Profile </w:t>
      </w:r>
      <w:r>
        <w:t>D</w:t>
      </w:r>
      <w:r w:rsidRPr="004C1BCB">
        <w:t>escription.</w:t>
      </w:r>
    </w:p>
    <w:p w14:paraId="71892ED1" w14:textId="77777777" w:rsidR="003C1AC8" w:rsidRPr="004C1BCB" w:rsidRDefault="003C1AC8" w:rsidP="0072177F">
      <w:pPr>
        <w:pStyle w:val="ListBullet1"/>
        <w:numPr>
          <w:ilvl w:val="0"/>
          <w:numId w:val="11"/>
        </w:numPr>
        <w:jc w:val="both"/>
      </w:pPr>
      <w:r>
        <w:rPr>
          <w:rFonts w:cs="Arial"/>
          <w:b/>
        </w:rPr>
        <w:t>Operator Credentials generation:</w:t>
      </w:r>
      <w:r>
        <w:t xml:space="preserve"> The Operator asks the SM-DP+ to generate Operator Credentials that will be used in the next step. This procedure is OPTIONAL and will not be used if the Operator wants to generate the Operator Credentials during Protected Profile Package generation.</w:t>
      </w:r>
    </w:p>
    <w:p w14:paraId="36D60C2D" w14:textId="77777777" w:rsidR="003C1AC8" w:rsidRPr="009066C8" w:rsidRDefault="003C1AC8" w:rsidP="0072177F">
      <w:pPr>
        <w:pStyle w:val="ListBullet1"/>
        <w:numPr>
          <w:ilvl w:val="0"/>
          <w:numId w:val="11"/>
        </w:numPr>
        <w:jc w:val="both"/>
      </w:pPr>
      <w:r w:rsidRPr="008D1260">
        <w:rPr>
          <w:rFonts w:cs="Arial"/>
          <w:b/>
        </w:rPr>
        <w:t>Protected Profile Package generation:</w:t>
      </w:r>
      <w:r w:rsidRPr="008D1260">
        <w:rPr>
          <w:rFonts w:cs="Arial"/>
        </w:rPr>
        <w:t xml:space="preserve"> The Profile Packages will be created, protected and stored. This step (batch type of operation or real time process) is only performed after an order </w:t>
      </w:r>
      <w:r>
        <w:rPr>
          <w:rFonts w:cs="Arial"/>
        </w:rPr>
        <w:t>with</w:t>
      </w:r>
      <w:r w:rsidRPr="008D1260">
        <w:rPr>
          <w:rFonts w:cs="Arial"/>
        </w:rPr>
        <w:t xml:space="preserve"> the respective Operator.</w:t>
      </w:r>
    </w:p>
    <w:p w14:paraId="4C9DE4C0" w14:textId="77777777" w:rsidR="003C1AC8" w:rsidRPr="005C579E" w:rsidRDefault="003C1AC8" w:rsidP="0072177F">
      <w:pPr>
        <w:pStyle w:val="ListBullet1"/>
        <w:numPr>
          <w:ilvl w:val="0"/>
          <w:numId w:val="11"/>
        </w:numPr>
        <w:jc w:val="both"/>
      </w:pPr>
      <w:r w:rsidRPr="008D1260">
        <w:rPr>
          <w:b/>
        </w:rPr>
        <w:t>Contract conclusion and Link Profile:</w:t>
      </w:r>
      <w:r w:rsidRPr="004C1BCB">
        <w:t xml:space="preserve"> At the end of the contract conclusion</w:t>
      </w:r>
      <w:r>
        <w:t>,</w:t>
      </w:r>
      <w:r w:rsidRPr="004C1BCB">
        <w:t xml:space="preserve"> an Activation Code is delivered to the</w:t>
      </w:r>
      <w:r>
        <w:t xml:space="preserve"> End User and the Profile MAY be allocated for this contract.</w:t>
      </w:r>
    </w:p>
    <w:p w14:paraId="605D81C0" w14:textId="112846D6" w:rsidR="003C1AC8" w:rsidRDefault="0016146F" w:rsidP="0072177F">
      <w:pPr>
        <w:pStyle w:val="NOTE"/>
        <w:ind w:left="357" w:firstLine="0"/>
        <w:jc w:val="both"/>
      </w:pPr>
      <w:r>
        <w:t>NOTE</w:t>
      </w:r>
      <w:r w:rsidR="003C1AC8" w:rsidRPr="00850DBF">
        <w:t xml:space="preserve">: The generation of the Bound Profile Package is part of the Profile download with Activation Code procedure in Section </w:t>
      </w:r>
      <w:r w:rsidR="003C1AC8" w:rsidRPr="00850DBF">
        <w:fldChar w:fldCharType="begin"/>
      </w:r>
      <w:r w:rsidR="003C1AC8" w:rsidRPr="00850DBF">
        <w:instrText xml:space="preserve"> REF _Ref435048124 \r \h </w:instrText>
      </w:r>
      <w:r w:rsidR="003C1AC8">
        <w:instrText xml:space="preserve"> \* MERGEFORMAT </w:instrText>
      </w:r>
      <w:r w:rsidR="003C1AC8" w:rsidRPr="00850DBF">
        <w:fldChar w:fldCharType="separate"/>
      </w:r>
      <w:r w:rsidR="00E46B0B">
        <w:t>5.2.2</w:t>
      </w:r>
      <w:r w:rsidR="003C1AC8" w:rsidRPr="00850DBF">
        <w:fldChar w:fldCharType="end"/>
      </w:r>
      <w:r w:rsidR="003C1AC8" w:rsidRPr="00850DBF">
        <w:t>.</w:t>
      </w:r>
    </w:p>
    <w:p w14:paraId="7E478115" w14:textId="77777777" w:rsidR="003C1AC8" w:rsidRPr="007A6DF8" w:rsidRDefault="003C1AC8" w:rsidP="003C1AC8">
      <w:pPr>
        <w:pStyle w:val="ANNEX-heading2"/>
      </w:pPr>
      <w:bookmarkStart w:id="2049" w:name="_Toc438636288"/>
      <w:bookmarkStart w:id="2050" w:name="_Toc472934762"/>
      <w:bookmarkStart w:id="2051" w:name="_Toc178140714"/>
      <w:r w:rsidRPr="007A6DF8">
        <w:t>Profile Description Definition</w:t>
      </w:r>
      <w:bookmarkEnd w:id="2049"/>
      <w:bookmarkEnd w:id="2050"/>
      <w:bookmarkEnd w:id="2051"/>
    </w:p>
    <w:p w14:paraId="182FF6C5" w14:textId="77777777" w:rsidR="003C1AC8" w:rsidRDefault="003C1AC8" w:rsidP="003C1AC8">
      <w:pPr>
        <w:rPr>
          <w:lang w:eastAsia="en-US"/>
        </w:rPr>
      </w:pPr>
      <w:r>
        <w:rPr>
          <w:lang w:eastAsia="en-US"/>
        </w:rPr>
        <w:t>The Profile description d</w:t>
      </w:r>
      <w:r w:rsidRPr="00D72726">
        <w:rPr>
          <w:lang w:eastAsia="en-US"/>
        </w:rPr>
        <w:t xml:space="preserve">efinition </w:t>
      </w:r>
      <w:r w:rsidRPr="00295717">
        <w:rPr>
          <w:lang w:eastAsia="en-US"/>
        </w:rPr>
        <w:t>MAY</w:t>
      </w:r>
      <w:r>
        <w:rPr>
          <w:lang w:eastAsia="en-US"/>
        </w:rPr>
        <w:t xml:space="preserve"> comprise of the following sequence:</w:t>
      </w:r>
    </w:p>
    <w:p w14:paraId="031AAC07" w14:textId="77777777" w:rsidR="003C1AC8" w:rsidRDefault="003C1AC8" w:rsidP="003C1AC8">
      <w:pPr>
        <w:rPr>
          <w:highlight w:val="yellow"/>
          <w:lang w:eastAsia="en-US"/>
        </w:rPr>
      </w:pPr>
      <w:r w:rsidRPr="00DF1BA7">
        <w:rPr>
          <w:noProof/>
          <w:lang w:eastAsia="en-GB" w:bidi="ar-SA"/>
        </w:rPr>
        <w:drawing>
          <wp:inline distT="0" distB="0" distL="0" distR="0" wp14:anchorId="7FA8C7EA" wp14:editId="090A67AE">
            <wp:extent cx="5731510" cy="2237740"/>
            <wp:effectExtent l="0" t="0" r="2540" b="0"/>
            <wp:docPr id="52" name="Image 52"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Picture 52" descr="Diagram&#10;&#10;Description automatically generated"/>
                    <pic:cNvPicPr/>
                  </pic:nvPicPr>
                  <pic:blipFill>
                    <a:blip r:embed="rId45"/>
                    <a:stretch>
                      <a:fillRect/>
                    </a:stretch>
                  </pic:blipFill>
                  <pic:spPr>
                    <a:xfrm>
                      <a:off x="0" y="0"/>
                      <a:ext cx="5731510" cy="2237740"/>
                    </a:xfrm>
                    <a:prstGeom prst="rect">
                      <a:avLst/>
                    </a:prstGeom>
                  </pic:spPr>
                </pic:pic>
              </a:graphicData>
            </a:graphic>
          </wp:inline>
        </w:drawing>
      </w:r>
    </w:p>
    <w:p w14:paraId="31462E75" w14:textId="77777777" w:rsidR="003C1AC8" w:rsidRDefault="003C1AC8" w:rsidP="003C1AC8">
      <w:pPr>
        <w:pStyle w:val="Figurecaption"/>
      </w:pPr>
      <w:r>
        <w:t>: Profile Description Procedure</w:t>
      </w:r>
    </w:p>
    <w:p w14:paraId="6C7114E5" w14:textId="77777777" w:rsidR="003C1AC8" w:rsidRPr="00325A58" w:rsidRDefault="003C1AC8" w:rsidP="0072177F">
      <w:pPr>
        <w:spacing w:before="0" w:after="120" w:line="276" w:lineRule="auto"/>
        <w:rPr>
          <w:b/>
          <w:lang w:eastAsia="en-US"/>
        </w:rPr>
      </w:pPr>
      <w:r w:rsidRPr="00325A58">
        <w:rPr>
          <w:b/>
          <w:lang w:eastAsia="en-US"/>
        </w:rPr>
        <w:t>Start Condition:</w:t>
      </w:r>
    </w:p>
    <w:p w14:paraId="493B9698" w14:textId="77777777" w:rsidR="003C1AC8" w:rsidRDefault="003C1AC8" w:rsidP="0072177F">
      <w:pPr>
        <w:pStyle w:val="ListParagraph"/>
        <w:numPr>
          <w:ilvl w:val="0"/>
          <w:numId w:val="43"/>
        </w:numPr>
        <w:spacing w:after="0"/>
        <w:ind w:left="993" w:hanging="567"/>
        <w:rPr>
          <w:szCs w:val="22"/>
        </w:rPr>
      </w:pPr>
      <w:r w:rsidRPr="00D205AB">
        <w:rPr>
          <w:szCs w:val="22"/>
        </w:rPr>
        <w:t xml:space="preserve">Contractual relationship between </w:t>
      </w:r>
      <w:r>
        <w:rPr>
          <w:szCs w:val="22"/>
        </w:rPr>
        <w:t>the Operator</w:t>
      </w:r>
      <w:r w:rsidRPr="00D205AB">
        <w:rPr>
          <w:szCs w:val="22"/>
        </w:rPr>
        <w:t xml:space="preserve"> and</w:t>
      </w:r>
      <w:r>
        <w:rPr>
          <w:szCs w:val="22"/>
        </w:rPr>
        <w:t xml:space="preserve"> the</w:t>
      </w:r>
      <w:r w:rsidRPr="00D205AB">
        <w:rPr>
          <w:szCs w:val="22"/>
        </w:rPr>
        <w:t xml:space="preserve"> SM-DP+.</w:t>
      </w:r>
    </w:p>
    <w:p w14:paraId="0E0D135F" w14:textId="77777777" w:rsidR="003C1AC8" w:rsidRPr="00325A58" w:rsidRDefault="003C1AC8" w:rsidP="0072177F">
      <w:pPr>
        <w:rPr>
          <w:szCs w:val="22"/>
        </w:rPr>
      </w:pPr>
    </w:p>
    <w:p w14:paraId="26ACE84C" w14:textId="77777777" w:rsidR="003C1AC8" w:rsidRPr="00325A58" w:rsidRDefault="003C1AC8" w:rsidP="0072177F">
      <w:pPr>
        <w:spacing w:before="0" w:after="120" w:line="276" w:lineRule="auto"/>
        <w:rPr>
          <w:b/>
          <w:lang w:eastAsia="en-US"/>
        </w:rPr>
      </w:pPr>
      <w:r w:rsidRPr="00325A58">
        <w:rPr>
          <w:b/>
          <w:lang w:eastAsia="en-US"/>
        </w:rPr>
        <w:t>Procedure:</w:t>
      </w:r>
    </w:p>
    <w:p w14:paraId="52587BB5" w14:textId="77777777" w:rsidR="003C1AC8" w:rsidRPr="00D205AB" w:rsidRDefault="003C1AC8" w:rsidP="0072177F">
      <w:pPr>
        <w:pStyle w:val="ListParagraph"/>
        <w:numPr>
          <w:ilvl w:val="0"/>
          <w:numId w:val="42"/>
        </w:numPr>
        <w:ind w:left="993" w:hanging="567"/>
        <w:rPr>
          <w:szCs w:val="22"/>
          <w:lang w:eastAsia="en-US"/>
        </w:rPr>
      </w:pPr>
      <w:r w:rsidRPr="00E479EA">
        <w:rPr>
          <w:szCs w:val="22"/>
        </w:rPr>
        <w:t xml:space="preserve">The </w:t>
      </w:r>
      <w:r w:rsidRPr="00A756AC">
        <w:rPr>
          <w:szCs w:val="22"/>
        </w:rPr>
        <w:t xml:space="preserve">Operator defines its different </w:t>
      </w:r>
      <w:r>
        <w:rPr>
          <w:szCs w:val="22"/>
        </w:rPr>
        <w:t>P</w:t>
      </w:r>
      <w:r w:rsidRPr="00A756AC">
        <w:rPr>
          <w:szCs w:val="22"/>
        </w:rPr>
        <w:t>rofile types (identified by a [no</w:t>
      </w:r>
      <w:r>
        <w:rPr>
          <w:szCs w:val="22"/>
        </w:rPr>
        <w:t>n</w:t>
      </w:r>
      <w:r w:rsidRPr="00A756AC">
        <w:rPr>
          <w:szCs w:val="22"/>
        </w:rPr>
        <w:t>-standardised] Profile Description ID)</w:t>
      </w:r>
      <w:r w:rsidRPr="00D205AB">
        <w:rPr>
          <w:szCs w:val="22"/>
        </w:rPr>
        <w:t xml:space="preserve"> which contain</w:t>
      </w:r>
      <w:r>
        <w:rPr>
          <w:szCs w:val="22"/>
        </w:rPr>
        <w:t>s</w:t>
      </w:r>
      <w:r w:rsidRPr="00D205AB">
        <w:rPr>
          <w:szCs w:val="22"/>
        </w:rPr>
        <w:t xml:space="preserve"> the </w:t>
      </w:r>
      <w:r>
        <w:rPr>
          <w:rFonts w:cs="Arial"/>
          <w:szCs w:val="22"/>
          <w:lang w:eastAsia="ko-KR"/>
        </w:rPr>
        <w:t>Network Access A</w:t>
      </w:r>
      <w:r w:rsidRPr="00D205AB">
        <w:rPr>
          <w:rFonts w:cs="Arial"/>
          <w:szCs w:val="22"/>
          <w:lang w:eastAsia="ko-KR"/>
        </w:rPr>
        <w:t>pplication like USIM,</w:t>
      </w:r>
      <w:r w:rsidRPr="00D205AB">
        <w:rPr>
          <w:rFonts w:cs="Arial"/>
          <w:szCs w:val="22"/>
        </w:rPr>
        <w:t xml:space="preserve"> file structure, data and applications, etc.</w:t>
      </w:r>
    </w:p>
    <w:p w14:paraId="278EAF43" w14:textId="77777777" w:rsidR="003C1AC8" w:rsidRPr="00D205AB" w:rsidRDefault="003C1AC8" w:rsidP="0072177F">
      <w:pPr>
        <w:pStyle w:val="ListParagraph"/>
        <w:numPr>
          <w:ilvl w:val="0"/>
          <w:numId w:val="42"/>
        </w:numPr>
        <w:ind w:left="993" w:hanging="567"/>
        <w:rPr>
          <w:szCs w:val="22"/>
          <w:lang w:eastAsia="en-US"/>
        </w:rPr>
      </w:pPr>
      <w:r w:rsidRPr="00A756AC">
        <w:rPr>
          <w:rFonts w:cs="Arial"/>
          <w:szCs w:val="22"/>
        </w:rPr>
        <w:t xml:space="preserve">The SM-DP+ </w:t>
      </w:r>
      <w:r>
        <w:rPr>
          <w:rFonts w:cs="Arial"/>
          <w:szCs w:val="22"/>
        </w:rPr>
        <w:t>create</w:t>
      </w:r>
      <w:r w:rsidRPr="00A756AC">
        <w:rPr>
          <w:rFonts w:cs="Arial"/>
          <w:szCs w:val="22"/>
        </w:rPr>
        <w:t xml:space="preserve">s the Profile </w:t>
      </w:r>
      <w:r>
        <w:rPr>
          <w:rFonts w:cs="Arial"/>
          <w:szCs w:val="22"/>
        </w:rPr>
        <w:t>D</w:t>
      </w:r>
      <w:r w:rsidRPr="00A756AC">
        <w:rPr>
          <w:rFonts w:cs="Arial"/>
          <w:szCs w:val="22"/>
        </w:rPr>
        <w:t xml:space="preserve">escriptions based on the </w:t>
      </w:r>
      <w:r w:rsidRPr="00A756AC">
        <w:rPr>
          <w:szCs w:val="22"/>
        </w:rPr>
        <w:t>Operator</w:t>
      </w:r>
      <w:r>
        <w:rPr>
          <w:szCs w:val="22"/>
        </w:rPr>
        <w:t>s</w:t>
      </w:r>
      <w:r w:rsidRPr="00A756AC">
        <w:rPr>
          <w:szCs w:val="22"/>
        </w:rPr>
        <w:t xml:space="preserve"> </w:t>
      </w:r>
      <w:r w:rsidRPr="00A756AC">
        <w:rPr>
          <w:rFonts w:cs="Arial"/>
          <w:szCs w:val="22"/>
        </w:rPr>
        <w:t>input with the corresponding Profile Description ID.</w:t>
      </w:r>
    </w:p>
    <w:p w14:paraId="27E67562" w14:textId="77777777" w:rsidR="003C1AC8" w:rsidRPr="00D205AB" w:rsidRDefault="003C1AC8" w:rsidP="0072177F">
      <w:pPr>
        <w:pStyle w:val="ListParagraph"/>
        <w:numPr>
          <w:ilvl w:val="0"/>
          <w:numId w:val="42"/>
        </w:numPr>
        <w:ind w:left="993" w:hanging="567"/>
        <w:rPr>
          <w:szCs w:val="22"/>
          <w:lang w:eastAsia="en-US"/>
        </w:rPr>
      </w:pPr>
      <w:r w:rsidRPr="00A756AC">
        <w:rPr>
          <w:szCs w:val="22"/>
        </w:rPr>
        <w:t xml:space="preserve">The SM-DP+ confirms the Profile </w:t>
      </w:r>
      <w:r>
        <w:rPr>
          <w:szCs w:val="22"/>
        </w:rPr>
        <w:t>D</w:t>
      </w:r>
      <w:r w:rsidRPr="00A756AC">
        <w:rPr>
          <w:szCs w:val="22"/>
        </w:rPr>
        <w:t xml:space="preserve">escription </w:t>
      </w:r>
      <w:r>
        <w:rPr>
          <w:szCs w:val="22"/>
        </w:rPr>
        <w:t>d</w:t>
      </w:r>
      <w:r w:rsidRPr="00A756AC">
        <w:rPr>
          <w:szCs w:val="22"/>
        </w:rPr>
        <w:t>efinition</w:t>
      </w:r>
      <w:r w:rsidRPr="00D205AB">
        <w:rPr>
          <w:szCs w:val="22"/>
        </w:rPr>
        <w:t xml:space="preserve"> e.g. by sending the corresponding Profile Description ID.</w:t>
      </w:r>
    </w:p>
    <w:p w14:paraId="4F31F47C" w14:textId="7510FDEE" w:rsidR="003C1AC8" w:rsidRPr="00850DBF" w:rsidRDefault="0016146F" w:rsidP="0072177F">
      <w:pPr>
        <w:spacing w:before="0" w:line="276" w:lineRule="auto"/>
        <w:rPr>
          <w:szCs w:val="22"/>
          <w:lang w:eastAsia="en-US"/>
        </w:rPr>
      </w:pPr>
      <w:r>
        <w:rPr>
          <w:szCs w:val="22"/>
          <w:lang w:eastAsia="en-US"/>
        </w:rPr>
        <w:t>NOTE</w:t>
      </w:r>
      <w:r w:rsidR="003C1AC8" w:rsidRPr="00850DBF">
        <w:rPr>
          <w:szCs w:val="22"/>
          <w:lang w:eastAsia="en-US"/>
        </w:rPr>
        <w:t xml:space="preserve">: An </w:t>
      </w:r>
      <w:r w:rsidR="003C1AC8" w:rsidRPr="00850DBF">
        <w:rPr>
          <w:szCs w:val="22"/>
        </w:rPr>
        <w:t xml:space="preserve">Operator </w:t>
      </w:r>
      <w:r w:rsidR="003C1AC8">
        <w:rPr>
          <w:szCs w:val="22"/>
          <w:lang w:eastAsia="en-US"/>
        </w:rPr>
        <w:t>can define multiple Profile D</w:t>
      </w:r>
      <w:r w:rsidR="003C1AC8" w:rsidRPr="00850DBF">
        <w:rPr>
          <w:szCs w:val="22"/>
          <w:lang w:eastAsia="en-US"/>
        </w:rPr>
        <w:t>escriptions with the SM-DP+</w:t>
      </w:r>
    </w:p>
    <w:p w14:paraId="4A7D289D" w14:textId="77777777" w:rsidR="003C1AC8" w:rsidRPr="00D205AB" w:rsidRDefault="003C1AC8" w:rsidP="0072177F">
      <w:pPr>
        <w:spacing w:before="0" w:line="276" w:lineRule="auto"/>
        <w:rPr>
          <w:szCs w:val="22"/>
          <w:lang w:eastAsia="en-US"/>
        </w:rPr>
      </w:pPr>
    </w:p>
    <w:p w14:paraId="3E8BFAA2" w14:textId="77777777" w:rsidR="003C1AC8" w:rsidRPr="00D205AB" w:rsidRDefault="003C1AC8" w:rsidP="0072177F">
      <w:pPr>
        <w:spacing w:before="0" w:after="120" w:line="276" w:lineRule="auto"/>
        <w:rPr>
          <w:szCs w:val="22"/>
          <w:lang w:eastAsia="en-US"/>
        </w:rPr>
      </w:pPr>
      <w:r w:rsidRPr="00325A58">
        <w:rPr>
          <w:b/>
          <w:lang w:eastAsia="en-US"/>
        </w:rPr>
        <w:t>End Condition:</w:t>
      </w:r>
    </w:p>
    <w:p w14:paraId="1B1AEC66" w14:textId="77777777" w:rsidR="003C1AC8" w:rsidRPr="00B61497" w:rsidRDefault="003C1AC8" w:rsidP="0072177F">
      <w:pPr>
        <w:pStyle w:val="NormalParagraph"/>
        <w:numPr>
          <w:ilvl w:val="1"/>
          <w:numId w:val="13"/>
        </w:numPr>
        <w:tabs>
          <w:tab w:val="clear" w:pos="1440"/>
        </w:tabs>
        <w:ind w:left="993" w:hanging="567"/>
        <w:jc w:val="both"/>
        <w:rPr>
          <w:lang w:eastAsia="en-US"/>
        </w:rPr>
      </w:pPr>
      <w:r w:rsidRPr="00D205AB">
        <w:rPr>
          <w:lang w:eastAsia="en-US"/>
        </w:rPr>
        <w:t xml:space="preserve">The </w:t>
      </w:r>
      <w:r w:rsidRPr="00A756AC">
        <w:t xml:space="preserve">Operator </w:t>
      </w:r>
      <w:r w:rsidRPr="00D205AB">
        <w:rPr>
          <w:lang w:eastAsia="en-US"/>
        </w:rPr>
        <w:t>is able to order Protected Profile Packages based on Profile Description IDs.</w:t>
      </w:r>
    </w:p>
    <w:p w14:paraId="72EBCCD5" w14:textId="77777777" w:rsidR="003C1AC8" w:rsidRDefault="003C1AC8" w:rsidP="003C1AC8">
      <w:pPr>
        <w:pStyle w:val="ANNEX-heading2"/>
      </w:pPr>
      <w:bookmarkStart w:id="2052" w:name="_Toc472934763"/>
      <w:bookmarkStart w:id="2053" w:name="_Toc178140715"/>
      <w:r>
        <w:t>Operator Credentials Generation</w:t>
      </w:r>
      <w:bookmarkEnd w:id="2052"/>
      <w:bookmarkEnd w:id="2053"/>
    </w:p>
    <w:p w14:paraId="5B1E0808" w14:textId="77777777" w:rsidR="003C1AC8" w:rsidRPr="00482805" w:rsidRDefault="003C1AC8" w:rsidP="003C1AC8">
      <w:pPr>
        <w:spacing w:line="276" w:lineRule="auto"/>
        <w:rPr>
          <w:rFonts w:eastAsia="Times New Roman" w:cs="Arial"/>
          <w:bCs/>
          <w:iCs/>
          <w:szCs w:val="22"/>
          <w:lang w:eastAsia="en-US"/>
        </w:rPr>
      </w:pPr>
      <w:r w:rsidRPr="00482805">
        <w:rPr>
          <w:rFonts w:eastAsia="Times New Roman" w:cs="Arial"/>
          <w:bCs/>
          <w:iCs/>
          <w:szCs w:val="22"/>
          <w:lang w:eastAsia="en-US"/>
        </w:rPr>
        <w:t>This procedure allows the Operator to allocate</w:t>
      </w:r>
      <w:r>
        <w:rPr>
          <w:rFonts w:eastAsia="Times New Roman" w:cs="Arial"/>
          <w:bCs/>
          <w:iCs/>
          <w:szCs w:val="22"/>
          <w:lang w:eastAsia="en-US"/>
        </w:rPr>
        <w:t xml:space="preserve"> a set of</w:t>
      </w:r>
      <w:r w:rsidRPr="00482805">
        <w:rPr>
          <w:rFonts w:eastAsia="Times New Roman" w:cs="Arial"/>
          <w:bCs/>
          <w:iCs/>
          <w:szCs w:val="22"/>
          <w:lang w:eastAsia="en-US"/>
        </w:rPr>
        <w:t xml:space="preserve"> O</w:t>
      </w:r>
      <w:r>
        <w:rPr>
          <w:rFonts w:eastAsia="Times New Roman" w:cs="Arial"/>
          <w:bCs/>
          <w:iCs/>
          <w:szCs w:val="22"/>
          <w:lang w:eastAsia="en-US"/>
        </w:rPr>
        <w:t>perator</w:t>
      </w:r>
      <w:r w:rsidRPr="00482805">
        <w:rPr>
          <w:rFonts w:eastAsia="Times New Roman" w:cs="Arial"/>
          <w:bCs/>
          <w:iCs/>
          <w:szCs w:val="22"/>
          <w:lang w:eastAsia="en-US"/>
        </w:rPr>
        <w:t xml:space="preserve"> </w:t>
      </w:r>
      <w:r>
        <w:rPr>
          <w:rFonts w:eastAsia="Times New Roman" w:cs="Arial"/>
          <w:bCs/>
          <w:iCs/>
          <w:szCs w:val="22"/>
          <w:lang w:eastAsia="en-US"/>
        </w:rPr>
        <w:t>C</w:t>
      </w:r>
      <w:r w:rsidRPr="00482805">
        <w:rPr>
          <w:rFonts w:eastAsia="Times New Roman" w:cs="Arial"/>
          <w:bCs/>
          <w:iCs/>
          <w:szCs w:val="22"/>
          <w:lang w:eastAsia="en-US"/>
        </w:rPr>
        <w:t>redentials</w:t>
      </w:r>
      <w:r>
        <w:rPr>
          <w:rFonts w:eastAsia="Times New Roman" w:cs="Arial"/>
          <w:bCs/>
          <w:iCs/>
          <w:szCs w:val="22"/>
          <w:lang w:eastAsia="en-US"/>
        </w:rPr>
        <w:t xml:space="preserve"> on the SM-DP+ without associating them to a specific ProfileDescriptionID. </w:t>
      </w:r>
    </w:p>
    <w:p w14:paraId="2A26F01A" w14:textId="77777777" w:rsidR="003C1AC8" w:rsidRDefault="003C1AC8" w:rsidP="003C1AC8">
      <w:pPr>
        <w:spacing w:line="276" w:lineRule="auto"/>
        <w:rPr>
          <w:lang w:eastAsia="en-US"/>
        </w:rPr>
      </w:pPr>
      <w:r>
        <w:rPr>
          <w:rFonts w:eastAsia="Times New Roman" w:cs="Arial"/>
          <w:bCs/>
          <w:iCs/>
          <w:szCs w:val="22"/>
          <w:lang w:eastAsia="en-US"/>
        </w:rPr>
        <w:t>Operator Credentials g</w:t>
      </w:r>
      <w:r w:rsidRPr="00D45493">
        <w:rPr>
          <w:rFonts w:eastAsia="Times New Roman" w:cs="Arial"/>
          <w:bCs/>
          <w:iCs/>
          <w:szCs w:val="22"/>
          <w:lang w:eastAsia="en-US"/>
        </w:rPr>
        <w:t>eneration</w:t>
      </w:r>
      <w:r w:rsidRPr="00D45493">
        <w:rPr>
          <w:szCs w:val="22"/>
          <w:lang w:eastAsia="en-US"/>
        </w:rPr>
        <w:t xml:space="preserve"> </w:t>
      </w:r>
      <w:r>
        <w:rPr>
          <w:lang w:eastAsia="en-US"/>
        </w:rPr>
        <w:t>MAY comprise of the following sequence:</w:t>
      </w:r>
    </w:p>
    <w:p w14:paraId="32D5DD14" w14:textId="77777777" w:rsidR="003C1AC8" w:rsidRDefault="003C1AC8" w:rsidP="003C1AC8">
      <w:pPr>
        <w:rPr>
          <w:lang w:eastAsia="en-US"/>
        </w:rPr>
      </w:pPr>
      <w:r w:rsidRPr="009066C8">
        <w:rPr>
          <w:noProof/>
          <w:lang w:eastAsia="en-GB" w:bidi="ar-SA"/>
        </w:rPr>
        <w:drawing>
          <wp:inline distT="0" distB="0" distL="0" distR="0" wp14:anchorId="6F382180" wp14:editId="576A1A8B">
            <wp:extent cx="5731510" cy="1650914"/>
            <wp:effectExtent l="0" t="0" r="2540" b="6985"/>
            <wp:docPr id="11" name="Image 11" descr="C:\Users\CKwok\Desktop\MASTER SGP.21 UML diagrams - PHASE 1\Operator Credentials Generation.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Users\CKwok\Desktop\MASTER SGP.21 UML diagrams - PHASE 1\Operator Credentials Generation.png"/>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5731510" cy="1650914"/>
                    </a:xfrm>
                    <a:prstGeom prst="rect">
                      <a:avLst/>
                    </a:prstGeom>
                    <a:noFill/>
                    <a:ln>
                      <a:noFill/>
                    </a:ln>
                  </pic:spPr>
                </pic:pic>
              </a:graphicData>
            </a:graphic>
          </wp:inline>
        </w:drawing>
      </w:r>
    </w:p>
    <w:p w14:paraId="518F149E" w14:textId="77777777" w:rsidR="003C1AC8" w:rsidRDefault="003C1AC8" w:rsidP="003C1AC8">
      <w:pPr>
        <w:pStyle w:val="Figurecaption"/>
      </w:pPr>
      <w:r>
        <w:t>: Operator Credentials Generation</w:t>
      </w:r>
    </w:p>
    <w:p w14:paraId="7916CEC2" w14:textId="77777777" w:rsidR="003C1AC8" w:rsidRDefault="003C1AC8" w:rsidP="0072177F">
      <w:pPr>
        <w:pStyle w:val="Figurecaption"/>
        <w:numPr>
          <w:ilvl w:val="0"/>
          <w:numId w:val="0"/>
        </w:numPr>
        <w:jc w:val="both"/>
      </w:pPr>
      <w:r>
        <w:t>Start Condition:</w:t>
      </w:r>
    </w:p>
    <w:p w14:paraId="7B06CEC0" w14:textId="77777777" w:rsidR="003C1AC8" w:rsidRDefault="003C1AC8" w:rsidP="0072177F">
      <w:pPr>
        <w:pStyle w:val="ListParagraph"/>
        <w:numPr>
          <w:ilvl w:val="0"/>
          <w:numId w:val="72"/>
        </w:numPr>
        <w:spacing w:after="0"/>
        <w:ind w:left="993" w:hanging="567"/>
        <w:rPr>
          <w:szCs w:val="22"/>
        </w:rPr>
      </w:pPr>
      <w:r w:rsidRPr="008A0744">
        <w:rPr>
          <w:szCs w:val="22"/>
        </w:rPr>
        <w:t>IMSI, ICCID and other resources have been allocated by the Operator</w:t>
      </w:r>
      <w:r>
        <w:rPr>
          <w:szCs w:val="22"/>
        </w:rPr>
        <w:t>.</w:t>
      </w:r>
    </w:p>
    <w:p w14:paraId="4F3699B4" w14:textId="77777777" w:rsidR="003C1AC8" w:rsidRPr="008A0744" w:rsidRDefault="003C1AC8" w:rsidP="0072177F">
      <w:pPr>
        <w:rPr>
          <w:szCs w:val="22"/>
        </w:rPr>
      </w:pPr>
    </w:p>
    <w:p w14:paraId="7CB37544" w14:textId="77777777" w:rsidR="003C1AC8" w:rsidRDefault="003C1AC8" w:rsidP="0072177F">
      <w:pPr>
        <w:pStyle w:val="Figurecaption"/>
        <w:numPr>
          <w:ilvl w:val="0"/>
          <w:numId w:val="0"/>
        </w:numPr>
        <w:jc w:val="both"/>
      </w:pPr>
      <w:r>
        <w:t>Procedure:</w:t>
      </w:r>
    </w:p>
    <w:p w14:paraId="0BA69A9B" w14:textId="351D3938" w:rsidR="003C1AC8" w:rsidRDefault="003C1AC8" w:rsidP="0072177F">
      <w:pPr>
        <w:pStyle w:val="ListNumber"/>
        <w:numPr>
          <w:ilvl w:val="0"/>
          <w:numId w:val="71"/>
        </w:numPr>
        <w:ind w:left="993" w:hanging="567"/>
      </w:pPr>
      <w:r>
        <w:t xml:space="preserve">The Operator provides the IMSI, ICCID, type of credential to be created (e.g. Milenage </w:t>
      </w:r>
      <w:r>
        <w:fldChar w:fldCharType="begin"/>
      </w:r>
      <w:r>
        <w:instrText xml:space="preserve"> REF MILE1 \h </w:instrText>
      </w:r>
      <w:r w:rsidR="0072177F">
        <w:instrText xml:space="preserve"> \* MERGEFORMAT </w:instrText>
      </w:r>
      <w:r>
        <w:fldChar w:fldCharType="separate"/>
      </w:r>
      <w:r w:rsidR="00E46B0B" w:rsidRPr="00BD4FCE">
        <w:t>[1</w:t>
      </w:r>
      <w:r w:rsidR="00E46B0B">
        <w:t>1</w:t>
      </w:r>
      <w:r w:rsidR="00E46B0B" w:rsidRPr="00BD4FCE">
        <w:t>]</w:t>
      </w:r>
      <w:r>
        <w:fldChar w:fldCharType="end"/>
      </w:r>
      <w:r>
        <w:fldChar w:fldCharType="begin"/>
      </w:r>
      <w:r>
        <w:instrText xml:space="preserve"> REF MILE2 \h </w:instrText>
      </w:r>
      <w:r w:rsidR="0072177F">
        <w:instrText xml:space="preserve"> \* MERGEFORMAT </w:instrText>
      </w:r>
      <w:r>
        <w:fldChar w:fldCharType="separate"/>
      </w:r>
      <w:r w:rsidR="00E46B0B" w:rsidRPr="00BD4FCE">
        <w:t>[1</w:t>
      </w:r>
      <w:r w:rsidR="00E46B0B">
        <w:t>2</w:t>
      </w:r>
      <w:r w:rsidR="00E46B0B" w:rsidRPr="00BD4FCE">
        <w:t>]</w:t>
      </w:r>
      <w:r>
        <w:fldChar w:fldCharType="end"/>
      </w:r>
      <w:r>
        <w:t xml:space="preserve">, TUAK </w:t>
      </w:r>
      <w:r>
        <w:fldChar w:fldCharType="begin"/>
      </w:r>
      <w:r>
        <w:instrText xml:space="preserve"> REF TUAK \h </w:instrText>
      </w:r>
      <w:r w:rsidR="0072177F">
        <w:instrText xml:space="preserve"> \* MERGEFORMAT </w:instrText>
      </w:r>
      <w:r>
        <w:fldChar w:fldCharType="separate"/>
      </w:r>
      <w:r w:rsidR="00E46B0B" w:rsidRPr="00BD4FCE">
        <w:t>[1</w:t>
      </w:r>
      <w:r w:rsidR="00E46B0B">
        <w:t>0</w:t>
      </w:r>
      <w:r w:rsidR="00E46B0B" w:rsidRPr="00BD4FCE">
        <w:t>]</w:t>
      </w:r>
      <w:r>
        <w:fldChar w:fldCharType="end"/>
      </w:r>
      <w:r>
        <w:t xml:space="preserve"> etc.) and other resources that MAY already be allocated</w:t>
      </w:r>
      <w:r w:rsidRPr="00C939D1">
        <w:t xml:space="preserve"> </w:t>
      </w:r>
      <w:r>
        <w:t>to the SM-DP+. It asks the SM-DP+ to securely generate and store a set of Operator Credentials.</w:t>
      </w:r>
    </w:p>
    <w:p w14:paraId="1185EB2D" w14:textId="77777777" w:rsidR="003C1AC8" w:rsidRDefault="003C1AC8" w:rsidP="0072177F">
      <w:pPr>
        <w:pStyle w:val="ListNumber"/>
        <w:numPr>
          <w:ilvl w:val="0"/>
          <w:numId w:val="71"/>
        </w:numPr>
        <w:ind w:left="993" w:hanging="567"/>
      </w:pPr>
      <w:r>
        <w:t>The SM-DP+ securely generates and stores a set of Operator Credentials based on the Operator’s input with the corresponding IMSI, ICCID and other resources provided.</w:t>
      </w:r>
    </w:p>
    <w:p w14:paraId="599BE008" w14:textId="77777777" w:rsidR="003C1AC8" w:rsidRPr="00E5325E" w:rsidRDefault="003C1AC8" w:rsidP="0072177F">
      <w:pPr>
        <w:pStyle w:val="ListNumber"/>
        <w:numPr>
          <w:ilvl w:val="0"/>
          <w:numId w:val="71"/>
        </w:numPr>
        <w:ind w:left="993" w:hanging="567"/>
      </w:pPr>
      <w:r>
        <w:t>The SM-DP+ confirms the generation of Operator Credentials and provides them to the Operator.</w:t>
      </w:r>
    </w:p>
    <w:p w14:paraId="4BEE8612" w14:textId="77777777" w:rsidR="003C1AC8" w:rsidRPr="007A6DF8" w:rsidRDefault="003C1AC8" w:rsidP="003C1AC8">
      <w:pPr>
        <w:pStyle w:val="ANNEX-heading2"/>
      </w:pPr>
      <w:bookmarkStart w:id="2054" w:name="_Toc438636289"/>
      <w:bookmarkStart w:id="2055" w:name="_Toc472934764"/>
      <w:bookmarkStart w:id="2056" w:name="_Toc178140716"/>
      <w:r w:rsidRPr="007A6DF8">
        <w:t>Protected Profile Package Generation</w:t>
      </w:r>
      <w:bookmarkEnd w:id="2054"/>
      <w:bookmarkEnd w:id="2055"/>
      <w:bookmarkEnd w:id="2056"/>
    </w:p>
    <w:p w14:paraId="189A4159" w14:textId="77777777" w:rsidR="003C1AC8" w:rsidRDefault="003C1AC8" w:rsidP="0072177F">
      <w:pPr>
        <w:spacing w:before="0" w:after="200" w:line="276" w:lineRule="auto"/>
        <w:rPr>
          <w:lang w:eastAsia="en-US"/>
        </w:rPr>
      </w:pPr>
      <w:r>
        <w:rPr>
          <w:lang w:eastAsia="en-US"/>
        </w:rPr>
        <w:t>The</w:t>
      </w:r>
      <w:r w:rsidRPr="00D45493">
        <w:rPr>
          <w:szCs w:val="22"/>
          <w:lang w:eastAsia="en-US"/>
        </w:rPr>
        <w:t xml:space="preserve"> </w:t>
      </w:r>
      <w:r>
        <w:rPr>
          <w:rFonts w:eastAsia="Times New Roman" w:cs="Arial"/>
          <w:bCs/>
          <w:iCs/>
          <w:szCs w:val="22"/>
          <w:lang w:eastAsia="en-US"/>
        </w:rPr>
        <w:t>Protected</w:t>
      </w:r>
      <w:r w:rsidRPr="00D45493">
        <w:rPr>
          <w:rFonts w:eastAsia="Times New Roman" w:cs="Arial"/>
          <w:bCs/>
          <w:iCs/>
          <w:szCs w:val="22"/>
          <w:lang w:eastAsia="en-US"/>
        </w:rPr>
        <w:t xml:space="preserve"> Profile Package Generation</w:t>
      </w:r>
      <w:r w:rsidRPr="00D45493">
        <w:rPr>
          <w:szCs w:val="22"/>
          <w:lang w:eastAsia="en-US"/>
        </w:rPr>
        <w:t xml:space="preserve"> </w:t>
      </w:r>
      <w:r>
        <w:rPr>
          <w:lang w:eastAsia="en-US"/>
        </w:rPr>
        <w:t>MAY comprise of the following sequence:</w:t>
      </w:r>
    </w:p>
    <w:p w14:paraId="70C9C0E1" w14:textId="77777777" w:rsidR="003C1AC8" w:rsidRDefault="003C1AC8" w:rsidP="0072177F">
      <w:pPr>
        <w:spacing w:before="0" w:after="200" w:line="276" w:lineRule="auto"/>
        <w:rPr>
          <w:lang w:eastAsia="en-US"/>
        </w:rPr>
      </w:pPr>
      <w:r>
        <w:rPr>
          <w:lang w:eastAsia="en-US"/>
        </w:rPr>
        <w:t>This procedure MAY apply between the Profile Description definition, and the Contract conclusion and Link Profile, depending on whether the Protected Profile Package is created on demand or prepared in advance.</w:t>
      </w:r>
    </w:p>
    <w:p w14:paraId="06F977DF" w14:textId="77777777" w:rsidR="003C1AC8" w:rsidRDefault="003C1AC8" w:rsidP="0072177F">
      <w:pPr>
        <w:rPr>
          <w:highlight w:val="yellow"/>
          <w:lang w:eastAsia="en-US"/>
        </w:rPr>
      </w:pPr>
    </w:p>
    <w:p w14:paraId="2B784A81" w14:textId="77777777" w:rsidR="003C1AC8" w:rsidRDefault="003C1AC8" w:rsidP="003C1AC8">
      <w:pPr>
        <w:rPr>
          <w:highlight w:val="yellow"/>
          <w:lang w:eastAsia="en-US"/>
        </w:rPr>
      </w:pPr>
      <w:r w:rsidRPr="00E77813">
        <w:rPr>
          <w:noProof/>
          <w:lang w:eastAsia="en-GB" w:bidi="ar-SA"/>
        </w:rPr>
        <w:drawing>
          <wp:inline distT="0" distB="0" distL="0" distR="0" wp14:anchorId="1C8927D5" wp14:editId="54C9C7FB">
            <wp:extent cx="5731510" cy="4817697"/>
            <wp:effectExtent l="0" t="0" r="2540" b="2540"/>
            <wp:docPr id="53" name="Image 53" descr="C:\Users\CKwok\Desktop\MASTER SGP.21 UML diagrams\Protected Profile Package generation.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Users\CKwok\Desktop\MASTER SGP.21 UML diagrams\Protected Profile Package generation.png"/>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5731510" cy="4817697"/>
                    </a:xfrm>
                    <a:prstGeom prst="rect">
                      <a:avLst/>
                    </a:prstGeom>
                    <a:noFill/>
                    <a:ln>
                      <a:noFill/>
                    </a:ln>
                  </pic:spPr>
                </pic:pic>
              </a:graphicData>
            </a:graphic>
          </wp:inline>
        </w:drawing>
      </w:r>
    </w:p>
    <w:p w14:paraId="40CEFBF3" w14:textId="77777777" w:rsidR="003C1AC8" w:rsidRDefault="003C1AC8" w:rsidP="003C1AC8">
      <w:pPr>
        <w:pStyle w:val="Figurecaption"/>
      </w:pPr>
      <w:r>
        <w:t>: Protected Profile Package Generation Procedure</w:t>
      </w:r>
    </w:p>
    <w:p w14:paraId="5FA45EE2" w14:textId="77777777" w:rsidR="003C1AC8" w:rsidRDefault="003C1AC8" w:rsidP="003C1AC8">
      <w:pPr>
        <w:rPr>
          <w:b/>
          <w:lang w:eastAsia="en-US"/>
        </w:rPr>
      </w:pPr>
    </w:p>
    <w:p w14:paraId="3FD8FA7D" w14:textId="77777777" w:rsidR="003C1AC8" w:rsidRPr="00D17ED0" w:rsidRDefault="003C1AC8" w:rsidP="0072177F">
      <w:pPr>
        <w:spacing w:before="0" w:after="120" w:line="276" w:lineRule="auto"/>
        <w:rPr>
          <w:b/>
          <w:lang w:eastAsia="en-US"/>
        </w:rPr>
      </w:pPr>
      <w:r w:rsidRPr="00D17ED0">
        <w:rPr>
          <w:b/>
          <w:lang w:eastAsia="en-US"/>
        </w:rPr>
        <w:t>Start Conditions:</w:t>
      </w:r>
    </w:p>
    <w:p w14:paraId="020E66F4" w14:textId="77777777" w:rsidR="003C1AC8" w:rsidRDefault="003C1AC8" w:rsidP="0072177F">
      <w:pPr>
        <w:pStyle w:val="ListParagraph"/>
        <w:numPr>
          <w:ilvl w:val="0"/>
          <w:numId w:val="56"/>
        </w:numPr>
        <w:ind w:left="993" w:hanging="567"/>
        <w:rPr>
          <w:lang w:eastAsia="en-US"/>
        </w:rPr>
      </w:pPr>
      <w:r>
        <w:rPr>
          <w:lang w:eastAsia="en-US"/>
        </w:rPr>
        <w:t>Profile Description definition</w:t>
      </w:r>
    </w:p>
    <w:p w14:paraId="7D905470" w14:textId="77777777" w:rsidR="003C1AC8" w:rsidRPr="00325A58" w:rsidRDefault="003C1AC8" w:rsidP="0072177F">
      <w:pPr>
        <w:spacing w:before="0" w:after="120" w:line="276" w:lineRule="auto"/>
        <w:rPr>
          <w:b/>
          <w:lang w:eastAsia="en-US"/>
        </w:rPr>
      </w:pPr>
      <w:r w:rsidRPr="00D17ED0">
        <w:rPr>
          <w:b/>
          <w:lang w:eastAsia="en-US"/>
        </w:rPr>
        <w:t>Procedure</w:t>
      </w:r>
      <w:r>
        <w:rPr>
          <w:b/>
          <w:lang w:eastAsia="en-US"/>
        </w:rPr>
        <w:t>:</w:t>
      </w:r>
    </w:p>
    <w:p w14:paraId="25043691" w14:textId="77777777" w:rsidR="003C1AC8" w:rsidRPr="00D205AB" w:rsidRDefault="003C1AC8" w:rsidP="0072177F">
      <w:pPr>
        <w:pStyle w:val="ListParagraph"/>
        <w:numPr>
          <w:ilvl w:val="0"/>
          <w:numId w:val="44"/>
        </w:numPr>
        <w:spacing w:after="0"/>
        <w:ind w:left="993" w:hanging="567"/>
        <w:rPr>
          <w:szCs w:val="22"/>
        </w:rPr>
      </w:pPr>
      <w:r w:rsidRPr="00E479EA">
        <w:rPr>
          <w:szCs w:val="22"/>
        </w:rPr>
        <w:t>The</w:t>
      </w:r>
      <w:r w:rsidRPr="00D205AB">
        <w:rPr>
          <w:szCs w:val="22"/>
        </w:rPr>
        <w:t xml:space="preserve"> </w:t>
      </w:r>
      <w:r w:rsidRPr="00D205AB">
        <w:rPr>
          <w:rFonts w:cs="Arial"/>
          <w:szCs w:val="22"/>
        </w:rPr>
        <w:t xml:space="preserve">Operator orders the Protected Profile </w:t>
      </w:r>
      <w:r>
        <w:rPr>
          <w:rFonts w:cs="Arial"/>
          <w:szCs w:val="22"/>
        </w:rPr>
        <w:t>Package</w:t>
      </w:r>
      <w:r w:rsidRPr="00D205AB">
        <w:rPr>
          <w:rFonts w:cs="Arial"/>
          <w:szCs w:val="22"/>
        </w:rPr>
        <w:t xml:space="preserve"> </w:t>
      </w:r>
      <w:r>
        <w:rPr>
          <w:rFonts w:cs="Arial"/>
          <w:szCs w:val="22"/>
        </w:rPr>
        <w:t>g</w:t>
      </w:r>
      <w:r w:rsidRPr="00D205AB">
        <w:rPr>
          <w:rFonts w:cs="Arial"/>
          <w:szCs w:val="22"/>
        </w:rPr>
        <w:t xml:space="preserve">eneration by providing the SM-DP+ with the Profile Description ID and some corresponding Operator </w:t>
      </w:r>
      <w:r>
        <w:rPr>
          <w:rFonts w:cs="Arial"/>
          <w:szCs w:val="22"/>
        </w:rPr>
        <w:t>input data (credentials e</w:t>
      </w:r>
      <w:r w:rsidRPr="00D205AB">
        <w:rPr>
          <w:rFonts w:cs="Arial"/>
          <w:szCs w:val="22"/>
        </w:rPr>
        <w:t>.g.</w:t>
      </w:r>
      <w:r>
        <w:rPr>
          <w:rFonts w:cs="Arial"/>
          <w:szCs w:val="22"/>
        </w:rPr>
        <w:t xml:space="preserve"> </w:t>
      </w:r>
      <w:r w:rsidRPr="00D205AB">
        <w:rPr>
          <w:rFonts w:cs="Arial"/>
          <w:szCs w:val="22"/>
        </w:rPr>
        <w:t>ICCID, IMSI).</w:t>
      </w:r>
      <w:r w:rsidRPr="00D205AB">
        <w:rPr>
          <w:rFonts w:eastAsia="Calibri" w:cs="Arial"/>
          <w:szCs w:val="22"/>
          <w:lang w:val="en-US" w:eastAsia="en-GB" w:bidi="ar-SA"/>
        </w:rPr>
        <w:t xml:space="preserve">The Operator </w:t>
      </w:r>
      <w:r>
        <w:rPr>
          <w:rFonts w:eastAsia="Calibri" w:cs="Arial"/>
          <w:color w:val="000000"/>
          <w:szCs w:val="22"/>
          <w:lang w:val="en-US" w:eastAsia="en-GB" w:bidi="ar-SA"/>
        </w:rPr>
        <w:t>input data</w:t>
      </w:r>
      <w:r w:rsidRPr="00D205AB">
        <w:rPr>
          <w:rFonts w:eastAsia="Calibri" w:cs="Arial"/>
          <w:color w:val="000000"/>
          <w:szCs w:val="22"/>
          <w:lang w:val="en-US" w:eastAsia="en-GB" w:bidi="ar-SA"/>
        </w:rPr>
        <w:t xml:space="preserve"> required for</w:t>
      </w:r>
      <w:r>
        <w:rPr>
          <w:rFonts w:eastAsia="Calibri" w:cs="Arial"/>
          <w:color w:val="000000"/>
          <w:szCs w:val="22"/>
          <w:lang w:val="en-US" w:eastAsia="en-GB" w:bidi="ar-SA"/>
        </w:rPr>
        <w:t xml:space="preserve"> Protected Profile Package g</w:t>
      </w:r>
      <w:r w:rsidRPr="00D205AB">
        <w:rPr>
          <w:rFonts w:eastAsia="Calibri" w:cs="Arial"/>
          <w:color w:val="000000"/>
          <w:szCs w:val="22"/>
          <w:lang w:val="en-US" w:eastAsia="en-GB" w:bidi="ar-SA"/>
        </w:rPr>
        <w:t>eneration</w:t>
      </w:r>
      <w:r w:rsidRPr="00D205AB">
        <w:rPr>
          <w:rFonts w:eastAsia="Calibri" w:cs="Arial"/>
          <w:szCs w:val="22"/>
          <w:lang w:val="en-US" w:eastAsia="en-GB" w:bidi="ar-SA"/>
        </w:rPr>
        <w:t xml:space="preserve"> (IMSI, ICCID, K/</w:t>
      </w:r>
      <w:r w:rsidRPr="00D205AB">
        <w:rPr>
          <w:rFonts w:eastAsia="Calibri" w:cs="Arial"/>
          <w:color w:val="000000"/>
          <w:szCs w:val="22"/>
          <w:lang w:val="en-US" w:eastAsia="en-GB" w:bidi="ar-SA"/>
        </w:rPr>
        <w:t>Ki</w:t>
      </w:r>
      <w:r>
        <w:rPr>
          <w:rFonts w:eastAsia="Calibri" w:cs="Arial"/>
          <w:szCs w:val="22"/>
          <w:lang w:val="en-US" w:eastAsia="en-GB" w:bidi="ar-SA"/>
        </w:rPr>
        <w:t>, OTA K</w:t>
      </w:r>
      <w:r w:rsidRPr="00D205AB">
        <w:rPr>
          <w:rFonts w:eastAsia="Calibri" w:cs="Arial"/>
          <w:szCs w:val="22"/>
          <w:lang w:val="en-US" w:eastAsia="en-GB" w:bidi="ar-SA"/>
        </w:rPr>
        <w:t>eys, PIN, PUK</w:t>
      </w:r>
      <w:r>
        <w:rPr>
          <w:rFonts w:eastAsia="Calibri" w:cs="Arial"/>
          <w:szCs w:val="22"/>
          <w:lang w:val="en-US" w:eastAsia="en-GB" w:bidi="ar-SA"/>
        </w:rPr>
        <w:t>, etc.) is either create</w:t>
      </w:r>
      <w:r w:rsidRPr="00D205AB">
        <w:rPr>
          <w:rFonts w:eastAsia="Calibri" w:cs="Arial"/>
          <w:szCs w:val="22"/>
          <w:lang w:val="en-US" w:eastAsia="en-GB" w:bidi="ar-SA"/>
        </w:rPr>
        <w:t xml:space="preserve">d by the Operator (and provided to the SM-DP+) or by the SM-DP+ (and provided to the Operator). </w:t>
      </w:r>
    </w:p>
    <w:p w14:paraId="2DAE160B" w14:textId="77777777" w:rsidR="003C1AC8" w:rsidRPr="00D205AB" w:rsidRDefault="003C1AC8" w:rsidP="0072177F">
      <w:pPr>
        <w:pStyle w:val="ListParagraph"/>
        <w:numPr>
          <w:ilvl w:val="0"/>
          <w:numId w:val="44"/>
        </w:numPr>
        <w:ind w:left="993" w:hanging="567"/>
        <w:rPr>
          <w:szCs w:val="22"/>
        </w:rPr>
      </w:pPr>
      <w:r w:rsidRPr="00D205AB">
        <w:rPr>
          <w:szCs w:val="22"/>
        </w:rPr>
        <w:t xml:space="preserve">The </w:t>
      </w:r>
      <w:r w:rsidRPr="00D205AB">
        <w:rPr>
          <w:rFonts w:cs="Arial"/>
          <w:szCs w:val="22"/>
        </w:rPr>
        <w:t xml:space="preserve">SM-DP+ </w:t>
      </w:r>
      <w:r>
        <w:rPr>
          <w:rFonts w:cs="Arial"/>
          <w:szCs w:val="22"/>
        </w:rPr>
        <w:t>create</w:t>
      </w:r>
      <w:r w:rsidRPr="00D205AB">
        <w:rPr>
          <w:rFonts w:cs="Arial"/>
          <w:szCs w:val="22"/>
        </w:rPr>
        <w:t>s the Profile Packages.</w:t>
      </w:r>
    </w:p>
    <w:p w14:paraId="0A9074C6" w14:textId="77777777" w:rsidR="003C1AC8" w:rsidRPr="00D205AB" w:rsidRDefault="003C1AC8" w:rsidP="0072177F">
      <w:pPr>
        <w:pStyle w:val="ListParagraph"/>
        <w:numPr>
          <w:ilvl w:val="0"/>
          <w:numId w:val="44"/>
        </w:numPr>
        <w:ind w:left="993" w:hanging="567"/>
        <w:rPr>
          <w:szCs w:val="22"/>
        </w:rPr>
      </w:pPr>
      <w:r w:rsidRPr="00D205AB">
        <w:rPr>
          <w:szCs w:val="22"/>
        </w:rPr>
        <w:t xml:space="preserve">The SM-DP+ </w:t>
      </w:r>
      <w:r>
        <w:rPr>
          <w:szCs w:val="22"/>
        </w:rPr>
        <w:t>create</w:t>
      </w:r>
      <w:r w:rsidRPr="00D205AB">
        <w:rPr>
          <w:szCs w:val="22"/>
        </w:rPr>
        <w:t>s the Protected Profile Packages.</w:t>
      </w:r>
    </w:p>
    <w:p w14:paraId="62DC7C10" w14:textId="77777777" w:rsidR="003C1AC8" w:rsidRDefault="003C1AC8" w:rsidP="0072177F">
      <w:pPr>
        <w:pStyle w:val="ListParagraph"/>
        <w:numPr>
          <w:ilvl w:val="0"/>
          <w:numId w:val="44"/>
        </w:numPr>
        <w:ind w:left="993" w:hanging="567"/>
        <w:rPr>
          <w:lang w:eastAsia="en-US"/>
        </w:rPr>
      </w:pPr>
      <w:r w:rsidRPr="00D205AB">
        <w:rPr>
          <w:szCs w:val="22"/>
        </w:rPr>
        <w:t>The SM-DP+ stores the Protected Profile Packages (securely).</w:t>
      </w:r>
    </w:p>
    <w:p w14:paraId="3F904B21" w14:textId="77777777" w:rsidR="003C1AC8" w:rsidRPr="00D205AB" w:rsidRDefault="003C1AC8" w:rsidP="0072177F">
      <w:pPr>
        <w:pStyle w:val="ListParagraph"/>
        <w:numPr>
          <w:ilvl w:val="0"/>
          <w:numId w:val="44"/>
        </w:numPr>
        <w:ind w:left="993" w:hanging="567"/>
        <w:rPr>
          <w:szCs w:val="22"/>
        </w:rPr>
      </w:pPr>
      <w:r w:rsidRPr="00D205AB">
        <w:rPr>
          <w:szCs w:val="22"/>
        </w:rPr>
        <w:t xml:space="preserve">The SM-DP+ confirms the Protected Profile Package generation, and eventually sends the additional Operator </w:t>
      </w:r>
      <w:r>
        <w:rPr>
          <w:szCs w:val="22"/>
        </w:rPr>
        <w:t>input data</w:t>
      </w:r>
      <w:r w:rsidRPr="00D205AB">
        <w:rPr>
          <w:szCs w:val="22"/>
        </w:rPr>
        <w:t xml:space="preserve"> </w:t>
      </w:r>
      <w:r>
        <w:rPr>
          <w:szCs w:val="22"/>
        </w:rPr>
        <w:t>create</w:t>
      </w:r>
      <w:r w:rsidRPr="00D205AB">
        <w:rPr>
          <w:szCs w:val="22"/>
        </w:rPr>
        <w:t>d by the SM-DP+.</w:t>
      </w:r>
    </w:p>
    <w:p w14:paraId="1D9EF83F" w14:textId="77777777" w:rsidR="003C1AC8" w:rsidRPr="00D205AB" w:rsidRDefault="003C1AC8" w:rsidP="0072177F">
      <w:pPr>
        <w:pStyle w:val="ListParagraph"/>
        <w:numPr>
          <w:ilvl w:val="0"/>
          <w:numId w:val="44"/>
        </w:numPr>
        <w:ind w:left="993" w:hanging="567"/>
        <w:rPr>
          <w:szCs w:val="22"/>
        </w:rPr>
      </w:pPr>
      <w:r w:rsidRPr="00D205AB">
        <w:rPr>
          <w:szCs w:val="22"/>
        </w:rPr>
        <w:t xml:space="preserve">The Operator </w:t>
      </w:r>
      <w:r w:rsidRPr="00D205AB">
        <w:rPr>
          <w:rFonts w:cs="Arial"/>
          <w:szCs w:val="22"/>
        </w:rPr>
        <w:t xml:space="preserve">registers the Operator </w:t>
      </w:r>
      <w:r>
        <w:rPr>
          <w:rFonts w:cs="Arial"/>
          <w:szCs w:val="22"/>
        </w:rPr>
        <w:t>data</w:t>
      </w:r>
      <w:r w:rsidRPr="00D205AB">
        <w:rPr>
          <w:rFonts w:cs="Arial"/>
          <w:szCs w:val="22"/>
        </w:rPr>
        <w:t xml:space="preserve"> in the Operator systems like HLR/</w:t>
      </w:r>
      <w:r>
        <w:rPr>
          <w:rFonts w:cs="Arial"/>
          <w:szCs w:val="22"/>
        </w:rPr>
        <w:t>Au</w:t>
      </w:r>
      <w:r w:rsidRPr="00BC2BD4">
        <w:rPr>
          <w:rFonts w:cs="Arial"/>
          <w:szCs w:val="22"/>
        </w:rPr>
        <w:t>C</w:t>
      </w:r>
      <w:r w:rsidRPr="00D205AB">
        <w:rPr>
          <w:rFonts w:cs="Arial"/>
          <w:szCs w:val="22"/>
        </w:rPr>
        <w:t xml:space="preserve"> and BSS.</w:t>
      </w:r>
    </w:p>
    <w:p w14:paraId="76A658C2" w14:textId="77777777" w:rsidR="003C1AC8" w:rsidRDefault="003C1AC8" w:rsidP="003C1AC8">
      <w:pPr>
        <w:spacing w:before="0" w:after="120" w:line="276" w:lineRule="auto"/>
        <w:jc w:val="left"/>
        <w:rPr>
          <w:b/>
          <w:lang w:eastAsia="en-US"/>
        </w:rPr>
      </w:pPr>
    </w:p>
    <w:p w14:paraId="66A7FC71" w14:textId="77777777" w:rsidR="003C1AC8" w:rsidRPr="00325A58" w:rsidRDefault="003C1AC8" w:rsidP="0072177F">
      <w:pPr>
        <w:spacing w:before="0" w:after="120" w:line="276" w:lineRule="auto"/>
        <w:rPr>
          <w:b/>
          <w:lang w:eastAsia="en-US"/>
        </w:rPr>
      </w:pPr>
      <w:r w:rsidRPr="00D17ED0">
        <w:rPr>
          <w:b/>
          <w:lang w:eastAsia="en-US"/>
        </w:rPr>
        <w:t>End Condition</w:t>
      </w:r>
      <w:r w:rsidRPr="00325A58">
        <w:rPr>
          <w:b/>
          <w:lang w:eastAsia="en-US"/>
        </w:rPr>
        <w:t>:</w:t>
      </w:r>
    </w:p>
    <w:p w14:paraId="558C5F87" w14:textId="77777777" w:rsidR="003C1AC8" w:rsidRDefault="003C1AC8" w:rsidP="0072177F">
      <w:pPr>
        <w:pStyle w:val="ListParagraph"/>
        <w:numPr>
          <w:ilvl w:val="0"/>
          <w:numId w:val="57"/>
        </w:numPr>
        <w:ind w:left="993" w:hanging="567"/>
        <w:rPr>
          <w:lang w:eastAsia="en-US"/>
        </w:rPr>
      </w:pPr>
      <w:r>
        <w:rPr>
          <w:lang w:eastAsia="en-US"/>
        </w:rPr>
        <w:t>The ordered Protected Profile Packages are available at the SM-DP+. The Operator is able to activate these Subscriptions and a Profile download can be triggered upon binding to an EID.</w:t>
      </w:r>
    </w:p>
    <w:p w14:paraId="0539AE24" w14:textId="77777777" w:rsidR="003C1AC8" w:rsidRPr="007A6DF8" w:rsidRDefault="003C1AC8" w:rsidP="003C1AC8">
      <w:pPr>
        <w:pStyle w:val="ANNEX-heading2"/>
      </w:pPr>
      <w:bookmarkStart w:id="2057" w:name="_Toc438636290"/>
      <w:bookmarkStart w:id="2058" w:name="_Toc472934765"/>
      <w:bookmarkStart w:id="2059" w:name="_Toc178140717"/>
      <w:r w:rsidRPr="007A6DF8">
        <w:t>Contract Conclusion and Link Profile</w:t>
      </w:r>
      <w:bookmarkEnd w:id="2057"/>
      <w:bookmarkEnd w:id="2058"/>
      <w:bookmarkEnd w:id="2059"/>
    </w:p>
    <w:p w14:paraId="10DA445E" w14:textId="77777777" w:rsidR="003C1AC8" w:rsidRDefault="003C1AC8" w:rsidP="0072177F">
      <w:pPr>
        <w:spacing w:before="0" w:after="200" w:line="276" w:lineRule="auto"/>
        <w:rPr>
          <w:lang w:eastAsia="en-US"/>
        </w:rPr>
      </w:pPr>
      <w:r>
        <w:rPr>
          <w:lang w:eastAsia="en-US"/>
        </w:rPr>
        <w:t xml:space="preserve">The Activation Code has to be provided to </w:t>
      </w:r>
      <w:r w:rsidRPr="00A06549">
        <w:rPr>
          <w:lang w:eastAsia="en-US"/>
        </w:rPr>
        <w:t>the End User in order</w:t>
      </w:r>
      <w:r>
        <w:rPr>
          <w:lang w:eastAsia="en-US"/>
        </w:rPr>
        <w:t xml:space="preserve"> to achieve the Profile download procedure. The contract conclusion and Link Profile procedure describes different scenarios to link a contract with the Activation Code process. The following options are described below:</w:t>
      </w:r>
    </w:p>
    <w:p w14:paraId="207D80D9" w14:textId="77777777" w:rsidR="003C1AC8" w:rsidRDefault="003C1AC8" w:rsidP="0072177F">
      <w:pPr>
        <w:pStyle w:val="ListParagraph"/>
        <w:numPr>
          <w:ilvl w:val="0"/>
          <w:numId w:val="45"/>
        </w:numPr>
        <w:ind w:left="1077" w:hanging="357"/>
        <w:contextualSpacing w:val="0"/>
        <w:rPr>
          <w:lang w:eastAsia="en-US"/>
        </w:rPr>
      </w:pPr>
      <w:r w:rsidRPr="00713637">
        <w:rPr>
          <w:b/>
          <w:lang w:eastAsia="en-US"/>
        </w:rPr>
        <w:t xml:space="preserve">Activation Code with known EID: </w:t>
      </w:r>
      <w:r>
        <w:rPr>
          <w:lang w:eastAsia="en-US"/>
        </w:rPr>
        <w:t xml:space="preserve">The EID is given by the Subscriber to the Operator during the conclusion of the contract. </w:t>
      </w:r>
    </w:p>
    <w:p w14:paraId="09C4CF3D" w14:textId="77777777" w:rsidR="003C1AC8" w:rsidRDefault="003C1AC8" w:rsidP="0072177F">
      <w:pPr>
        <w:pStyle w:val="ListParagraph"/>
        <w:numPr>
          <w:ilvl w:val="0"/>
          <w:numId w:val="45"/>
        </w:numPr>
        <w:ind w:left="1077" w:hanging="357"/>
        <w:contextualSpacing w:val="0"/>
        <w:rPr>
          <w:lang w:eastAsia="en-US"/>
        </w:rPr>
      </w:pPr>
      <w:r w:rsidRPr="00713637">
        <w:rPr>
          <w:b/>
          <w:lang w:eastAsia="en-US"/>
        </w:rPr>
        <w:t>Activation Code with unknown EID:</w:t>
      </w:r>
      <w:r>
        <w:rPr>
          <w:lang w:eastAsia="en-US"/>
        </w:rPr>
        <w:t xml:space="preserve"> The EID is not given by the</w:t>
      </w:r>
      <w:r w:rsidRPr="00093E56">
        <w:rPr>
          <w:lang w:eastAsia="en-US"/>
        </w:rPr>
        <w:t xml:space="preserve"> </w:t>
      </w:r>
      <w:r>
        <w:rPr>
          <w:lang w:eastAsia="en-US"/>
        </w:rPr>
        <w:t>Subscriber to the Operator during the conclusion of the contract. The EID is only provided to the SM-DP+ during the Profile download procedure and is given back from the SM-DP+ to the Operator.</w:t>
      </w:r>
    </w:p>
    <w:p w14:paraId="5E4F18CC" w14:textId="77777777" w:rsidR="003C1AC8" w:rsidRDefault="003C1AC8" w:rsidP="0072177F">
      <w:pPr>
        <w:pStyle w:val="ListParagraph"/>
        <w:numPr>
          <w:ilvl w:val="0"/>
          <w:numId w:val="45"/>
        </w:numPr>
        <w:rPr>
          <w:lang w:eastAsia="en-US"/>
        </w:rPr>
      </w:pPr>
      <w:r w:rsidRPr="00713637">
        <w:rPr>
          <w:b/>
          <w:lang w:eastAsia="en-US"/>
        </w:rPr>
        <w:t xml:space="preserve">Activation </w:t>
      </w:r>
      <w:r>
        <w:rPr>
          <w:b/>
          <w:lang w:eastAsia="en-US"/>
        </w:rPr>
        <w:t>C</w:t>
      </w:r>
      <w:r w:rsidRPr="00713637">
        <w:rPr>
          <w:b/>
          <w:lang w:eastAsia="en-US"/>
        </w:rPr>
        <w:t>ode with EID provided to the Operator</w:t>
      </w:r>
      <w:r w:rsidRPr="002B1AA2">
        <w:rPr>
          <w:b/>
          <w:lang w:eastAsia="en-US"/>
        </w:rPr>
        <w:t>:</w:t>
      </w:r>
      <w:r>
        <w:rPr>
          <w:b/>
          <w:lang w:eastAsia="en-US"/>
        </w:rPr>
        <w:t xml:space="preserve"> </w:t>
      </w:r>
      <w:r>
        <w:rPr>
          <w:lang w:eastAsia="en-US"/>
        </w:rPr>
        <w:t xml:space="preserve">The EID is not immediately given by the Subscriber during the contract conclusion, but provided in step two to the Operator. </w:t>
      </w:r>
    </w:p>
    <w:p w14:paraId="1B772872" w14:textId="77777777" w:rsidR="003C1AC8" w:rsidRDefault="003C1AC8" w:rsidP="0072177F">
      <w:pPr>
        <w:spacing w:before="0" w:after="200" w:line="276" w:lineRule="auto"/>
        <w:rPr>
          <w:lang w:eastAsia="en-US"/>
        </w:rPr>
      </w:pPr>
      <w:r>
        <w:rPr>
          <w:lang w:eastAsia="en-US"/>
        </w:rPr>
        <w:t xml:space="preserve">The contract reference MAY be, but not necessarily, any Activation Code parameter (e.g. token), ICCID or the IMSI. </w:t>
      </w:r>
    </w:p>
    <w:p w14:paraId="45576B31" w14:textId="77777777" w:rsidR="003C1AC8" w:rsidRDefault="003C1AC8" w:rsidP="0072177F">
      <w:pPr>
        <w:spacing w:before="0" w:after="200" w:line="276" w:lineRule="auto"/>
        <w:rPr>
          <w:lang w:eastAsia="en-US"/>
        </w:rPr>
      </w:pPr>
      <w:r>
        <w:rPr>
          <w:lang w:eastAsia="en-US"/>
        </w:rPr>
        <w:t>In any case, the SM-DP+ SHALL be able to allocate and link a Profile to the corresponding eUICC during the Profile download procedure.</w:t>
      </w:r>
    </w:p>
    <w:p w14:paraId="45B7FF1B" w14:textId="77777777" w:rsidR="003C1AC8" w:rsidRPr="007A6DF8" w:rsidRDefault="003C1AC8" w:rsidP="003C1AC8">
      <w:pPr>
        <w:pStyle w:val="ANNEX-heading3"/>
      </w:pPr>
      <w:bookmarkStart w:id="2060" w:name="_Toc438636291"/>
      <w:bookmarkStart w:id="2061" w:name="_Toc472934766"/>
      <w:bookmarkStart w:id="2062" w:name="_Toc178140718"/>
      <w:r w:rsidRPr="007A6DF8">
        <w:t>Activation Code with Known EID</w:t>
      </w:r>
      <w:bookmarkEnd w:id="2060"/>
      <w:bookmarkEnd w:id="2061"/>
      <w:bookmarkEnd w:id="2062"/>
    </w:p>
    <w:p w14:paraId="3EC29383" w14:textId="77777777" w:rsidR="003C1AC8" w:rsidRPr="00ED208F" w:rsidRDefault="003C1AC8" w:rsidP="003C1AC8">
      <w:pPr>
        <w:pStyle w:val="NormalParagraph"/>
        <w:rPr>
          <w:b/>
          <w:highlight w:val="yellow"/>
          <w:lang w:eastAsia="en-US"/>
        </w:rPr>
      </w:pPr>
      <w:r w:rsidRPr="005D093C">
        <w:rPr>
          <w:b/>
          <w:noProof/>
        </w:rPr>
        <w:drawing>
          <wp:inline distT="0" distB="0" distL="0" distR="0" wp14:anchorId="5C09CB76" wp14:editId="7ECF618E">
            <wp:extent cx="5731510" cy="5079284"/>
            <wp:effectExtent l="0" t="0" r="2540" b="7620"/>
            <wp:docPr id="54" name="Image 54" descr="C:\Users\CKwok\Desktop\MASTER SGP.21 UML diagrams\Activation code with known EID.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C:\Users\CKwok\Desktop\MASTER SGP.21 UML diagrams\Activation code with known EID.png"/>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5731510" cy="5079284"/>
                    </a:xfrm>
                    <a:prstGeom prst="rect">
                      <a:avLst/>
                    </a:prstGeom>
                    <a:noFill/>
                    <a:ln>
                      <a:noFill/>
                    </a:ln>
                  </pic:spPr>
                </pic:pic>
              </a:graphicData>
            </a:graphic>
          </wp:inline>
        </w:drawing>
      </w:r>
    </w:p>
    <w:p w14:paraId="49A1E739" w14:textId="77777777" w:rsidR="003C1AC8" w:rsidRDefault="003C1AC8" w:rsidP="003C1AC8">
      <w:pPr>
        <w:pStyle w:val="Figurecaption"/>
      </w:pPr>
      <w:bookmarkStart w:id="2063" w:name="_Ref456597913"/>
      <w:r>
        <w:t>: Activation Code with Known EID Procedure</w:t>
      </w:r>
      <w:bookmarkEnd w:id="2063"/>
    </w:p>
    <w:p w14:paraId="63305F5B" w14:textId="77777777" w:rsidR="003C1AC8" w:rsidRDefault="003C1AC8" w:rsidP="0072177F">
      <w:pPr>
        <w:spacing w:before="0" w:after="120" w:line="276" w:lineRule="auto"/>
        <w:rPr>
          <w:lang w:eastAsia="en-US"/>
        </w:rPr>
      </w:pPr>
      <w:r w:rsidRPr="00D17ED0">
        <w:rPr>
          <w:b/>
          <w:lang w:eastAsia="en-US"/>
        </w:rPr>
        <w:t>Procedure</w:t>
      </w:r>
      <w:r>
        <w:rPr>
          <w:b/>
          <w:lang w:eastAsia="en-US"/>
        </w:rPr>
        <w:t>:</w:t>
      </w:r>
    </w:p>
    <w:p w14:paraId="51C7043E" w14:textId="650F1A60" w:rsidR="003C1AC8" w:rsidRPr="0081037B" w:rsidRDefault="003C1AC8" w:rsidP="0072177F">
      <w:pPr>
        <w:spacing w:before="0" w:after="200" w:line="276" w:lineRule="auto"/>
        <w:rPr>
          <w:b/>
          <w:szCs w:val="22"/>
        </w:rPr>
      </w:pPr>
      <w:r w:rsidRPr="00BC17D5">
        <w:rPr>
          <w:b/>
          <w:szCs w:val="22"/>
        </w:rPr>
        <w:t xml:space="preserve">Steps 1-11 in </w:t>
      </w:r>
      <w:r w:rsidRPr="00BC17D5">
        <w:rPr>
          <w:b/>
          <w:szCs w:val="22"/>
        </w:rPr>
        <w:fldChar w:fldCharType="begin"/>
      </w:r>
      <w:r w:rsidRPr="00BC17D5">
        <w:rPr>
          <w:b/>
          <w:szCs w:val="22"/>
        </w:rPr>
        <w:instrText xml:space="preserve"> REF _Ref456597913 \r \h </w:instrText>
      </w:r>
      <w:r>
        <w:rPr>
          <w:b/>
          <w:szCs w:val="22"/>
        </w:rPr>
        <w:instrText xml:space="preserve"> \* MERGEFORMAT </w:instrText>
      </w:r>
      <w:r w:rsidRPr="00BC17D5">
        <w:rPr>
          <w:b/>
          <w:szCs w:val="22"/>
        </w:rPr>
      </w:r>
      <w:r w:rsidRPr="00BC17D5">
        <w:rPr>
          <w:b/>
          <w:szCs w:val="22"/>
        </w:rPr>
        <w:fldChar w:fldCharType="separate"/>
      </w:r>
      <w:r w:rsidR="00E46B0B">
        <w:rPr>
          <w:b/>
          <w:szCs w:val="22"/>
        </w:rPr>
        <w:t>Figure 32</w:t>
      </w:r>
      <w:r w:rsidRPr="00BC17D5">
        <w:rPr>
          <w:b/>
          <w:szCs w:val="22"/>
        </w:rPr>
        <w:fldChar w:fldCharType="end"/>
      </w:r>
      <w:r w:rsidRPr="00BC17D5">
        <w:rPr>
          <w:b/>
          <w:szCs w:val="22"/>
        </w:rPr>
        <w:t>:</w:t>
      </w:r>
      <w:r w:rsidRPr="0081037B">
        <w:rPr>
          <w:b/>
          <w:szCs w:val="22"/>
        </w:rPr>
        <w:t xml:space="preserve"> Contract conclusion with known EID</w:t>
      </w:r>
    </w:p>
    <w:p w14:paraId="5AFAA4B9" w14:textId="77777777" w:rsidR="003C1AC8" w:rsidRPr="00286628" w:rsidRDefault="003C1AC8" w:rsidP="0072177F">
      <w:pPr>
        <w:pStyle w:val="ListParagraph"/>
        <w:numPr>
          <w:ilvl w:val="0"/>
          <w:numId w:val="67"/>
        </w:numPr>
        <w:spacing w:after="0"/>
        <w:ind w:left="1418" w:hanging="992"/>
        <w:rPr>
          <w:szCs w:val="22"/>
        </w:rPr>
      </w:pPr>
      <w:r w:rsidRPr="00286628">
        <w:rPr>
          <w:szCs w:val="22"/>
        </w:rPr>
        <w:t>The Subscriber concludes a contract with the Operator and provides the EID during this process.</w:t>
      </w:r>
    </w:p>
    <w:p w14:paraId="5C8E441E" w14:textId="77777777" w:rsidR="003C1AC8" w:rsidRDefault="003C1AC8" w:rsidP="0072177F">
      <w:pPr>
        <w:pStyle w:val="ListParagraph"/>
        <w:numPr>
          <w:ilvl w:val="0"/>
          <w:numId w:val="0"/>
        </w:numPr>
        <w:ind w:left="1418" w:hanging="992"/>
        <w:rPr>
          <w:szCs w:val="22"/>
        </w:rPr>
      </w:pPr>
      <w:r w:rsidRPr="00E83F99">
        <w:rPr>
          <w:szCs w:val="22"/>
        </w:rPr>
        <w:t xml:space="preserve">2. to 5. </w:t>
      </w:r>
      <w:r>
        <w:rPr>
          <w:szCs w:val="22"/>
        </w:rPr>
        <w:t xml:space="preserve">    </w:t>
      </w:r>
      <w:r>
        <w:rPr>
          <w:b/>
          <w:szCs w:val="22"/>
        </w:rPr>
        <w:t>Alternatively ‘</w:t>
      </w:r>
      <w:r w:rsidRPr="00E83F99">
        <w:rPr>
          <w:b/>
          <w:szCs w:val="22"/>
        </w:rPr>
        <w:t>ICCID allocation by Operator prior to Profile download procedure</w:t>
      </w:r>
      <w:r>
        <w:rPr>
          <w:b/>
          <w:szCs w:val="22"/>
        </w:rPr>
        <w:t>’</w:t>
      </w:r>
      <w:r w:rsidRPr="00E83F99">
        <w:rPr>
          <w:b/>
          <w:szCs w:val="22"/>
        </w:rPr>
        <w:t xml:space="preserve">: </w:t>
      </w:r>
      <w:r w:rsidRPr="00A06549">
        <w:rPr>
          <w:szCs w:val="22"/>
        </w:rPr>
        <w:t>The Operator allocates the Profile and sends the EID, IMSI and ICCID to the SM-DP+. The SM-DP+ links the different parameters and confirms this to the Operator.</w:t>
      </w:r>
    </w:p>
    <w:p w14:paraId="58D816DA" w14:textId="77777777" w:rsidR="003C1AC8" w:rsidRPr="00A06549" w:rsidRDefault="003C1AC8" w:rsidP="0072177F">
      <w:pPr>
        <w:pStyle w:val="ListParagraph"/>
        <w:numPr>
          <w:ilvl w:val="0"/>
          <w:numId w:val="0"/>
        </w:numPr>
        <w:ind w:left="1418" w:hanging="992"/>
        <w:rPr>
          <w:szCs w:val="22"/>
        </w:rPr>
      </w:pPr>
      <w:r w:rsidRPr="00E83F99">
        <w:rPr>
          <w:szCs w:val="22"/>
        </w:rPr>
        <w:t>6. to 10.</w:t>
      </w:r>
      <w:r>
        <w:rPr>
          <w:b/>
          <w:szCs w:val="22"/>
        </w:rPr>
        <w:t xml:space="preserve">   </w:t>
      </w:r>
      <w:r w:rsidRPr="00A06549">
        <w:rPr>
          <w:b/>
          <w:szCs w:val="22"/>
        </w:rPr>
        <w:t xml:space="preserve">Alternatively </w:t>
      </w:r>
      <w:r>
        <w:rPr>
          <w:b/>
          <w:szCs w:val="22"/>
        </w:rPr>
        <w:t>‘</w:t>
      </w:r>
      <w:r w:rsidRPr="00A06549">
        <w:rPr>
          <w:b/>
          <w:szCs w:val="22"/>
        </w:rPr>
        <w:t>ICCID</w:t>
      </w:r>
      <w:r>
        <w:rPr>
          <w:b/>
          <w:szCs w:val="22"/>
        </w:rPr>
        <w:t xml:space="preserve"> allocation by SM-DP+ prior to P</w:t>
      </w:r>
      <w:r w:rsidRPr="00A06549">
        <w:rPr>
          <w:b/>
          <w:szCs w:val="22"/>
        </w:rPr>
        <w:t>rofile download procedure</w:t>
      </w:r>
      <w:r>
        <w:rPr>
          <w:b/>
          <w:szCs w:val="22"/>
        </w:rPr>
        <w:t>’</w:t>
      </w:r>
      <w:r w:rsidRPr="00A06549">
        <w:rPr>
          <w:b/>
          <w:szCs w:val="22"/>
        </w:rPr>
        <w:t>:</w:t>
      </w:r>
      <w:r w:rsidRPr="00A06549">
        <w:rPr>
          <w:szCs w:val="22"/>
        </w:rPr>
        <w:t xml:space="preserve"> The Operator sends the EID, the IMSI and the Profile Description ID to the SM-DP+. The SM-DP+ allocates an ICCID to a corresponding Profile, links the different parameters and confirms the allocated ICCID and the link to the Operator.</w:t>
      </w:r>
    </w:p>
    <w:p w14:paraId="74F18EDF" w14:textId="77777777" w:rsidR="003C1AC8" w:rsidRPr="0027543E" w:rsidRDefault="003C1AC8" w:rsidP="0072177F">
      <w:pPr>
        <w:pStyle w:val="ListParagraph"/>
        <w:numPr>
          <w:ilvl w:val="0"/>
          <w:numId w:val="47"/>
        </w:numPr>
        <w:ind w:left="1418" w:hanging="992"/>
      </w:pPr>
      <w:r w:rsidRPr="0027543E">
        <w:rPr>
          <w:szCs w:val="22"/>
        </w:rPr>
        <w:t>The Operator confirms the contract conclusion to the Subscriber with the corresponding information (contract reference).</w:t>
      </w:r>
    </w:p>
    <w:p w14:paraId="7202ED81" w14:textId="77777777" w:rsidR="003C1AC8" w:rsidRPr="00325A58" w:rsidRDefault="003C1AC8" w:rsidP="0072177F">
      <w:pPr>
        <w:spacing w:after="120" w:line="276" w:lineRule="auto"/>
        <w:rPr>
          <w:b/>
          <w:lang w:eastAsia="en-US"/>
        </w:rPr>
      </w:pPr>
      <w:r w:rsidRPr="0027543E">
        <w:rPr>
          <w:b/>
          <w:lang w:eastAsia="en-US"/>
        </w:rPr>
        <w:t>End Condition</w:t>
      </w:r>
      <w:r w:rsidRPr="00325A58">
        <w:rPr>
          <w:b/>
          <w:lang w:eastAsia="en-US"/>
        </w:rPr>
        <w:t>:</w:t>
      </w:r>
    </w:p>
    <w:p w14:paraId="755E6EA9" w14:textId="77777777" w:rsidR="003C1AC8" w:rsidRDefault="003C1AC8" w:rsidP="0072177F">
      <w:pPr>
        <w:pStyle w:val="ListParagraph"/>
        <w:numPr>
          <w:ilvl w:val="0"/>
          <w:numId w:val="58"/>
        </w:numPr>
        <w:ind w:left="1418" w:hanging="851"/>
        <w:rPr>
          <w:lang w:eastAsia="en-US"/>
        </w:rPr>
      </w:pPr>
      <w:r>
        <w:rPr>
          <w:lang w:eastAsia="en-US"/>
        </w:rPr>
        <w:t>The Subscriber has concluded a contract and a valid Subscription with the Operator.</w:t>
      </w:r>
    </w:p>
    <w:p w14:paraId="42C852E3" w14:textId="77777777" w:rsidR="003C1AC8" w:rsidRDefault="003C1AC8" w:rsidP="0072177F">
      <w:pPr>
        <w:pStyle w:val="ListParagraph"/>
        <w:numPr>
          <w:ilvl w:val="0"/>
          <w:numId w:val="58"/>
        </w:numPr>
        <w:ind w:left="1418" w:hanging="851"/>
        <w:rPr>
          <w:lang w:eastAsia="en-US"/>
        </w:rPr>
      </w:pPr>
      <w:r>
        <w:rPr>
          <w:lang w:eastAsia="en-US"/>
        </w:rPr>
        <w:t xml:space="preserve">The SM-DP+ is informed about a future Profile download procedure request. </w:t>
      </w:r>
    </w:p>
    <w:p w14:paraId="1A20B44C" w14:textId="77777777" w:rsidR="003C1AC8" w:rsidRDefault="003C1AC8" w:rsidP="0072177F">
      <w:pPr>
        <w:rPr>
          <w:highlight w:val="yellow"/>
        </w:rPr>
      </w:pPr>
    </w:p>
    <w:p w14:paraId="73B17550" w14:textId="77777777" w:rsidR="003C1AC8" w:rsidRPr="007A6DF8" w:rsidRDefault="003C1AC8" w:rsidP="003C1AC8">
      <w:pPr>
        <w:pStyle w:val="ANNEX-heading3"/>
      </w:pPr>
      <w:bookmarkStart w:id="2064" w:name="_Toc438636292"/>
      <w:bookmarkStart w:id="2065" w:name="_Toc472934767"/>
      <w:bookmarkStart w:id="2066" w:name="_Toc178140719"/>
      <w:r w:rsidRPr="007A6DF8">
        <w:t>Activation Code with Unknown EID</w:t>
      </w:r>
      <w:bookmarkEnd w:id="2064"/>
      <w:bookmarkEnd w:id="2065"/>
      <w:bookmarkEnd w:id="2066"/>
    </w:p>
    <w:p w14:paraId="79EE769E" w14:textId="77777777" w:rsidR="003C1AC8" w:rsidRDefault="003C1AC8" w:rsidP="003C1AC8">
      <w:pPr>
        <w:pStyle w:val="NormalParagraph"/>
        <w:rPr>
          <w:highlight w:val="yellow"/>
          <w:lang w:eastAsia="en-US"/>
        </w:rPr>
      </w:pPr>
      <w:r w:rsidRPr="00F645A3">
        <w:rPr>
          <w:noProof/>
        </w:rPr>
        <w:drawing>
          <wp:inline distT="0" distB="0" distL="0" distR="0" wp14:anchorId="74DE6FCE" wp14:editId="14742F58">
            <wp:extent cx="5731510" cy="3768108"/>
            <wp:effectExtent l="0" t="0" r="2540" b="3810"/>
            <wp:docPr id="55" name="Image 55" descr="C:\Users\CKwok\Desktop\MASTER SGP.21 UML diagrams\Activation Code with Unknown EID.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C:\Users\CKwok\Desktop\MASTER SGP.21 UML diagrams\Activation Code with Unknown EID.png"/>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5731510" cy="3768108"/>
                    </a:xfrm>
                    <a:prstGeom prst="rect">
                      <a:avLst/>
                    </a:prstGeom>
                    <a:noFill/>
                    <a:ln>
                      <a:noFill/>
                    </a:ln>
                  </pic:spPr>
                </pic:pic>
              </a:graphicData>
            </a:graphic>
          </wp:inline>
        </w:drawing>
      </w:r>
    </w:p>
    <w:p w14:paraId="4C4995A4" w14:textId="77777777" w:rsidR="003C1AC8" w:rsidRDefault="003C1AC8" w:rsidP="003C1AC8">
      <w:pPr>
        <w:pStyle w:val="Figurecaption"/>
      </w:pPr>
      <w:bookmarkStart w:id="2067" w:name="_Ref447276783"/>
      <w:r>
        <w:t>: Activation Code with Unknown EID Procedure</w:t>
      </w:r>
      <w:bookmarkEnd w:id="2067"/>
    </w:p>
    <w:p w14:paraId="3DFE935D" w14:textId="77777777" w:rsidR="003C1AC8" w:rsidRPr="00325A58" w:rsidRDefault="003C1AC8" w:rsidP="0072177F">
      <w:pPr>
        <w:spacing w:before="0" w:after="120" w:line="276" w:lineRule="auto"/>
        <w:rPr>
          <w:b/>
          <w:lang w:eastAsia="en-US"/>
        </w:rPr>
      </w:pPr>
      <w:r w:rsidRPr="00325A58">
        <w:rPr>
          <w:b/>
          <w:lang w:eastAsia="en-US"/>
        </w:rPr>
        <w:t>Procedure:</w:t>
      </w:r>
    </w:p>
    <w:p w14:paraId="6A682801" w14:textId="6888E008" w:rsidR="003C1AC8" w:rsidRPr="0081037B" w:rsidRDefault="003C1AC8" w:rsidP="0072177F">
      <w:pPr>
        <w:spacing w:after="200" w:line="276" w:lineRule="auto"/>
        <w:rPr>
          <w:b/>
          <w:szCs w:val="22"/>
        </w:rPr>
      </w:pPr>
      <w:r>
        <w:rPr>
          <w:b/>
          <w:szCs w:val="22"/>
        </w:rPr>
        <w:t xml:space="preserve">Steps 1-6 </w:t>
      </w:r>
      <w:r w:rsidRPr="00825502">
        <w:rPr>
          <w:b/>
          <w:szCs w:val="22"/>
        </w:rPr>
        <w:t xml:space="preserve">in </w:t>
      </w:r>
      <w:r>
        <w:rPr>
          <w:b/>
          <w:szCs w:val="22"/>
        </w:rPr>
        <w:fldChar w:fldCharType="begin"/>
      </w:r>
      <w:r>
        <w:rPr>
          <w:b/>
          <w:szCs w:val="22"/>
        </w:rPr>
        <w:instrText xml:space="preserve"> REF _Ref447276783 \r \h </w:instrText>
      </w:r>
      <w:r w:rsidR="0072177F">
        <w:rPr>
          <w:b/>
          <w:szCs w:val="22"/>
        </w:rPr>
        <w:instrText xml:space="preserve"> \* MERGEFORMAT </w:instrText>
      </w:r>
      <w:r>
        <w:rPr>
          <w:b/>
          <w:szCs w:val="22"/>
        </w:rPr>
      </w:r>
      <w:r>
        <w:rPr>
          <w:b/>
          <w:szCs w:val="22"/>
        </w:rPr>
        <w:fldChar w:fldCharType="separate"/>
      </w:r>
      <w:r w:rsidR="00E46B0B">
        <w:rPr>
          <w:b/>
          <w:szCs w:val="22"/>
        </w:rPr>
        <w:t>Figure 33</w:t>
      </w:r>
      <w:r>
        <w:rPr>
          <w:b/>
          <w:szCs w:val="22"/>
        </w:rPr>
        <w:fldChar w:fldCharType="end"/>
      </w:r>
      <w:r w:rsidRPr="004D0B7C">
        <w:rPr>
          <w:b/>
          <w:szCs w:val="22"/>
        </w:rPr>
        <w:t>:</w:t>
      </w:r>
      <w:r>
        <w:rPr>
          <w:b/>
          <w:szCs w:val="22"/>
        </w:rPr>
        <w:t xml:space="preserve"> Contract conclusion without</w:t>
      </w:r>
      <w:r w:rsidRPr="0081037B">
        <w:rPr>
          <w:b/>
          <w:szCs w:val="22"/>
        </w:rPr>
        <w:t xml:space="preserve"> EID</w:t>
      </w:r>
    </w:p>
    <w:p w14:paraId="38D3AAAC" w14:textId="77777777" w:rsidR="003C1AC8" w:rsidRPr="00BE717E" w:rsidRDefault="003C1AC8" w:rsidP="0072177F">
      <w:pPr>
        <w:pStyle w:val="ListParagraph"/>
        <w:numPr>
          <w:ilvl w:val="0"/>
          <w:numId w:val="48"/>
        </w:numPr>
        <w:ind w:left="1276" w:hanging="850"/>
        <w:rPr>
          <w:szCs w:val="22"/>
        </w:rPr>
      </w:pPr>
      <w:r w:rsidRPr="00BE717E">
        <w:rPr>
          <w:szCs w:val="22"/>
        </w:rPr>
        <w:t xml:space="preserve">The Subscriber concludes a contract with the Operator without knowledge </w:t>
      </w:r>
      <w:r>
        <w:rPr>
          <w:szCs w:val="22"/>
        </w:rPr>
        <w:t>of</w:t>
      </w:r>
      <w:r w:rsidRPr="00BE717E">
        <w:rPr>
          <w:szCs w:val="22"/>
        </w:rPr>
        <w:t xml:space="preserve"> the target eUICC (EID).</w:t>
      </w:r>
    </w:p>
    <w:p w14:paraId="2B474913" w14:textId="77777777" w:rsidR="003C1AC8" w:rsidRPr="00BE717E" w:rsidRDefault="003C1AC8" w:rsidP="0072177F">
      <w:pPr>
        <w:pStyle w:val="ListParagraph"/>
        <w:numPr>
          <w:ilvl w:val="0"/>
          <w:numId w:val="48"/>
        </w:numPr>
        <w:ind w:left="1276" w:hanging="850"/>
        <w:rPr>
          <w:szCs w:val="22"/>
        </w:rPr>
      </w:pPr>
      <w:r w:rsidRPr="00BE717E">
        <w:rPr>
          <w:b/>
          <w:szCs w:val="22"/>
        </w:rPr>
        <w:t>Alternatively</w:t>
      </w:r>
      <w:r>
        <w:rPr>
          <w:b/>
          <w:szCs w:val="22"/>
        </w:rPr>
        <w:t xml:space="preserve"> ‘ICCID allocation by Operator’</w:t>
      </w:r>
      <w:r w:rsidRPr="00BE717E">
        <w:rPr>
          <w:b/>
          <w:szCs w:val="22"/>
        </w:rPr>
        <w:t>:</w:t>
      </w:r>
      <w:r w:rsidRPr="00BE717E">
        <w:rPr>
          <w:szCs w:val="22"/>
        </w:rPr>
        <w:t xml:space="preserve"> The Operator allocates the Profile (ICCID) </w:t>
      </w:r>
    </w:p>
    <w:p w14:paraId="68CB2768" w14:textId="77777777" w:rsidR="003C1AC8" w:rsidRPr="00BE717E" w:rsidRDefault="003C1AC8" w:rsidP="0072177F">
      <w:pPr>
        <w:pStyle w:val="ListParagraph"/>
        <w:numPr>
          <w:ilvl w:val="0"/>
          <w:numId w:val="0"/>
        </w:numPr>
        <w:ind w:left="1276" w:hanging="850"/>
        <w:rPr>
          <w:szCs w:val="22"/>
        </w:rPr>
      </w:pPr>
      <w:r w:rsidRPr="00BE717E">
        <w:rPr>
          <w:szCs w:val="22"/>
        </w:rPr>
        <w:t>3. to 5.</w:t>
      </w:r>
      <w:r>
        <w:rPr>
          <w:szCs w:val="22"/>
        </w:rPr>
        <w:t xml:space="preserve">  </w:t>
      </w:r>
      <w:r w:rsidRPr="00BE717E">
        <w:rPr>
          <w:szCs w:val="22"/>
        </w:rPr>
        <w:t xml:space="preserve"> </w:t>
      </w:r>
      <w:r w:rsidRPr="00BE717E">
        <w:rPr>
          <w:b/>
          <w:szCs w:val="22"/>
        </w:rPr>
        <w:t>Alternatively</w:t>
      </w:r>
      <w:r>
        <w:rPr>
          <w:b/>
          <w:szCs w:val="22"/>
        </w:rPr>
        <w:t xml:space="preserve"> ‘ICCID a</w:t>
      </w:r>
      <w:r w:rsidRPr="00BE717E">
        <w:rPr>
          <w:b/>
          <w:szCs w:val="22"/>
        </w:rPr>
        <w:t xml:space="preserve">llocation by </w:t>
      </w:r>
      <w:r>
        <w:rPr>
          <w:b/>
          <w:szCs w:val="22"/>
        </w:rPr>
        <w:t>SM-DP+’</w:t>
      </w:r>
      <w:r w:rsidRPr="00BE717E">
        <w:rPr>
          <w:b/>
          <w:szCs w:val="22"/>
        </w:rPr>
        <w:t>:</w:t>
      </w:r>
      <w:r w:rsidRPr="00BE717E">
        <w:rPr>
          <w:szCs w:val="22"/>
        </w:rPr>
        <w:t xml:space="preserve"> The Operator sends the Profile template (ID) to the SM-DP+. The SM-DP+ allocates a corresponding Profile (ICCID) and sends the allocated ICCID to the Operator.</w:t>
      </w:r>
    </w:p>
    <w:p w14:paraId="54B3A1E3" w14:textId="77777777" w:rsidR="003C1AC8" w:rsidRPr="007746C2" w:rsidRDefault="003C1AC8" w:rsidP="0072177F">
      <w:pPr>
        <w:pStyle w:val="ListParagraph"/>
        <w:numPr>
          <w:ilvl w:val="0"/>
          <w:numId w:val="49"/>
        </w:numPr>
        <w:ind w:left="1276" w:hanging="850"/>
        <w:rPr>
          <w:szCs w:val="22"/>
        </w:rPr>
      </w:pPr>
      <w:r w:rsidRPr="00BE717E">
        <w:rPr>
          <w:szCs w:val="22"/>
        </w:rPr>
        <w:t>The Operator confirms the contract conclusion to the Subscriber with the corresponding information (contract reference).</w:t>
      </w:r>
    </w:p>
    <w:p w14:paraId="0A566AE4" w14:textId="77777777" w:rsidR="003C1AC8" w:rsidRDefault="003C1AC8" w:rsidP="0072177F">
      <w:pPr>
        <w:spacing w:after="120" w:line="276" w:lineRule="auto"/>
        <w:rPr>
          <w:lang w:eastAsia="en-US"/>
        </w:rPr>
      </w:pPr>
      <w:r w:rsidRPr="00D17ED0">
        <w:rPr>
          <w:b/>
          <w:lang w:eastAsia="en-US"/>
        </w:rPr>
        <w:t>End Condition</w:t>
      </w:r>
      <w:r>
        <w:rPr>
          <w:lang w:eastAsia="en-US"/>
        </w:rPr>
        <w:t>:</w:t>
      </w:r>
    </w:p>
    <w:p w14:paraId="304F761C" w14:textId="77777777" w:rsidR="003C1AC8" w:rsidRDefault="003C1AC8" w:rsidP="0072177F">
      <w:pPr>
        <w:pStyle w:val="ListParagraph"/>
        <w:numPr>
          <w:ilvl w:val="0"/>
          <w:numId w:val="59"/>
        </w:numPr>
        <w:ind w:left="1276" w:hanging="850"/>
        <w:rPr>
          <w:lang w:eastAsia="en-US"/>
        </w:rPr>
      </w:pPr>
      <w:r>
        <w:rPr>
          <w:lang w:eastAsia="en-US"/>
        </w:rPr>
        <w:t>The Subscriber has concluded a contract and a valid Subscription with the Operator.</w:t>
      </w:r>
    </w:p>
    <w:p w14:paraId="7372DC5F" w14:textId="77777777" w:rsidR="003C1AC8" w:rsidRDefault="003C1AC8" w:rsidP="003C1AC8">
      <w:pPr>
        <w:pStyle w:val="ListParagraph"/>
        <w:numPr>
          <w:ilvl w:val="0"/>
          <w:numId w:val="59"/>
        </w:numPr>
        <w:ind w:left="1276" w:hanging="850"/>
        <w:jc w:val="left"/>
        <w:rPr>
          <w:lang w:eastAsia="en-US"/>
        </w:rPr>
      </w:pPr>
      <w:r>
        <w:rPr>
          <w:lang w:eastAsia="en-US"/>
        </w:rPr>
        <w:t xml:space="preserve">The SM-DP+ is informed about a future Profile download procedure request. </w:t>
      </w:r>
    </w:p>
    <w:p w14:paraId="187D1E4D" w14:textId="77777777" w:rsidR="003C1AC8" w:rsidRPr="00DD5AA0" w:rsidRDefault="003C1AC8" w:rsidP="003C1AC8">
      <w:pPr>
        <w:pStyle w:val="ANNEX-heading3"/>
        <w:rPr>
          <w:lang w:val="en-US"/>
        </w:rPr>
      </w:pPr>
      <w:bookmarkStart w:id="2068" w:name="_Toc438636293"/>
      <w:bookmarkStart w:id="2069" w:name="_Toc472934768"/>
      <w:bookmarkStart w:id="2070" w:name="_Toc178140720"/>
      <w:r w:rsidRPr="00DD5AA0">
        <w:rPr>
          <w:lang w:val="en-US"/>
        </w:rPr>
        <w:t>Activation Code with EID Provided to the Operator</w:t>
      </w:r>
      <w:bookmarkEnd w:id="2068"/>
      <w:bookmarkEnd w:id="2069"/>
      <w:bookmarkEnd w:id="2070"/>
    </w:p>
    <w:p w14:paraId="13003822" w14:textId="77777777" w:rsidR="003C1AC8" w:rsidRDefault="003C1AC8" w:rsidP="003C1AC8">
      <w:pPr>
        <w:pStyle w:val="NormalParagraph"/>
        <w:rPr>
          <w:highlight w:val="yellow"/>
          <w:lang w:eastAsia="en-US"/>
        </w:rPr>
      </w:pPr>
      <w:r w:rsidRPr="00E712E4">
        <w:rPr>
          <w:noProof/>
        </w:rPr>
        <w:drawing>
          <wp:inline distT="0" distB="0" distL="0" distR="0" wp14:anchorId="48490009" wp14:editId="33933489">
            <wp:extent cx="5647690" cy="5663374"/>
            <wp:effectExtent l="0" t="0" r="0" b="0"/>
            <wp:docPr id="56" name="Image 56" descr="C:\Users\CKwok\Desktop\MASTER SGP.21 UML diagrams\Activation code with EID provided to the Operator in 2nd ste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CKwok\Desktop\MASTER SGP.21 UML diagrams\Activation code with EID provided to the Operator in 2nd step.png"/>
                    <pic:cNvPicPr>
                      <a:picLocks noChangeAspect="1" noChangeArrowheads="1"/>
                    </pic:cNvPicPr>
                  </pic:nvPicPr>
                  <pic:blipFill rotWithShape="1">
                    <a:blip r:embed="rId50">
                      <a:extLst>
                        <a:ext uri="{28A0092B-C50C-407E-A947-70E740481C1C}">
                          <a14:useLocalDpi xmlns:a14="http://schemas.microsoft.com/office/drawing/2010/main" val="0"/>
                        </a:ext>
                      </a:extLst>
                    </a:blip>
                    <a:srcRect t="4170"/>
                    <a:stretch/>
                  </pic:blipFill>
                  <pic:spPr bwMode="auto">
                    <a:xfrm>
                      <a:off x="0" y="0"/>
                      <a:ext cx="5651296" cy="5666990"/>
                    </a:xfrm>
                    <a:prstGeom prst="rect">
                      <a:avLst/>
                    </a:prstGeom>
                    <a:noFill/>
                    <a:ln>
                      <a:noFill/>
                    </a:ln>
                    <a:extLst>
                      <a:ext uri="{53640926-AAD7-44D8-BBD7-CCE9431645EC}">
                        <a14:shadowObscured xmlns:a14="http://schemas.microsoft.com/office/drawing/2010/main"/>
                      </a:ext>
                    </a:extLst>
                  </pic:spPr>
                </pic:pic>
              </a:graphicData>
            </a:graphic>
          </wp:inline>
        </w:drawing>
      </w:r>
    </w:p>
    <w:p w14:paraId="0A7620C2" w14:textId="77777777" w:rsidR="003C1AC8" w:rsidRPr="00286628" w:rsidRDefault="003C1AC8" w:rsidP="003C1AC8">
      <w:pPr>
        <w:pStyle w:val="Figurecaption"/>
        <w:rPr>
          <w:lang w:eastAsia="en-US"/>
        </w:rPr>
      </w:pPr>
      <w:bookmarkStart w:id="2071" w:name="_Ref447276697"/>
      <w:r w:rsidRPr="00286628">
        <w:t>: Activation Code with EID Provided to the Operator</w:t>
      </w:r>
      <w:bookmarkEnd w:id="2071"/>
    </w:p>
    <w:p w14:paraId="70D372FD" w14:textId="77777777" w:rsidR="003C1AC8" w:rsidRPr="003F1174" w:rsidRDefault="003C1AC8" w:rsidP="003C1AC8">
      <w:pPr>
        <w:spacing w:after="120" w:line="276" w:lineRule="auto"/>
        <w:jc w:val="left"/>
        <w:rPr>
          <w:lang w:eastAsia="en-US"/>
        </w:rPr>
      </w:pPr>
      <w:r w:rsidRPr="00D17ED0">
        <w:rPr>
          <w:b/>
          <w:lang w:eastAsia="en-US"/>
        </w:rPr>
        <w:t>Procedure</w:t>
      </w:r>
      <w:r>
        <w:rPr>
          <w:b/>
          <w:lang w:eastAsia="en-US"/>
        </w:rPr>
        <w:t>:</w:t>
      </w:r>
    </w:p>
    <w:p w14:paraId="7AEF3CCE" w14:textId="49E5DEE4" w:rsidR="003C1AC8" w:rsidRDefault="003C1AC8" w:rsidP="0072177F">
      <w:pPr>
        <w:spacing w:after="200" w:line="276" w:lineRule="auto"/>
        <w:rPr>
          <w:b/>
          <w:szCs w:val="22"/>
        </w:rPr>
      </w:pPr>
      <w:r w:rsidRPr="003F1174">
        <w:rPr>
          <w:b/>
          <w:szCs w:val="22"/>
        </w:rPr>
        <w:t>Steps 1-</w:t>
      </w:r>
      <w:r w:rsidRPr="009C54A5">
        <w:rPr>
          <w:b/>
          <w:szCs w:val="22"/>
        </w:rPr>
        <w:t xml:space="preserve">11 </w:t>
      </w:r>
      <w:r w:rsidRPr="00825502">
        <w:rPr>
          <w:b/>
          <w:szCs w:val="22"/>
        </w:rPr>
        <w:t xml:space="preserve">in </w:t>
      </w:r>
      <w:r>
        <w:rPr>
          <w:b/>
          <w:szCs w:val="22"/>
        </w:rPr>
        <w:fldChar w:fldCharType="begin"/>
      </w:r>
      <w:r>
        <w:rPr>
          <w:b/>
          <w:szCs w:val="22"/>
        </w:rPr>
        <w:instrText xml:space="preserve"> REF _Ref447276697 \r \h </w:instrText>
      </w:r>
      <w:r>
        <w:rPr>
          <w:b/>
          <w:szCs w:val="22"/>
        </w:rPr>
      </w:r>
      <w:r>
        <w:rPr>
          <w:b/>
          <w:szCs w:val="22"/>
        </w:rPr>
        <w:fldChar w:fldCharType="separate"/>
      </w:r>
      <w:r w:rsidR="00E46B0B">
        <w:rPr>
          <w:b/>
          <w:szCs w:val="22"/>
        </w:rPr>
        <w:t>Figure 34</w:t>
      </w:r>
      <w:r>
        <w:rPr>
          <w:b/>
          <w:szCs w:val="22"/>
        </w:rPr>
        <w:fldChar w:fldCharType="end"/>
      </w:r>
      <w:r w:rsidRPr="004D0B7C">
        <w:rPr>
          <w:b/>
        </w:rPr>
        <w:t>:</w:t>
      </w:r>
      <w:r w:rsidRPr="009C54A5">
        <w:rPr>
          <w:b/>
        </w:rPr>
        <w:t xml:space="preserve"> A</w:t>
      </w:r>
      <w:r w:rsidRPr="009C54A5">
        <w:rPr>
          <w:b/>
          <w:szCs w:val="22"/>
        </w:rPr>
        <w:t>ctivation</w:t>
      </w:r>
      <w:r w:rsidRPr="003F1174">
        <w:rPr>
          <w:b/>
          <w:szCs w:val="22"/>
        </w:rPr>
        <w:t xml:space="preserve"> </w:t>
      </w:r>
      <w:r>
        <w:rPr>
          <w:b/>
          <w:szCs w:val="22"/>
        </w:rPr>
        <w:t>C</w:t>
      </w:r>
      <w:r w:rsidRPr="003F1174">
        <w:rPr>
          <w:b/>
          <w:szCs w:val="22"/>
        </w:rPr>
        <w:t>ode</w:t>
      </w:r>
      <w:r w:rsidRPr="00CE6DB4">
        <w:rPr>
          <w:b/>
          <w:szCs w:val="22"/>
        </w:rPr>
        <w:t xml:space="preserve"> with EID provided to the Operator</w:t>
      </w:r>
    </w:p>
    <w:p w14:paraId="46FCB66D" w14:textId="77777777" w:rsidR="003C1AC8" w:rsidRDefault="003C1AC8" w:rsidP="0072177F">
      <w:pPr>
        <w:pStyle w:val="ListParagraph"/>
        <w:numPr>
          <w:ilvl w:val="0"/>
          <w:numId w:val="50"/>
        </w:numPr>
        <w:ind w:left="1418" w:hanging="992"/>
        <w:rPr>
          <w:szCs w:val="22"/>
        </w:rPr>
      </w:pPr>
      <w:r w:rsidRPr="00E479EA">
        <w:rPr>
          <w:szCs w:val="22"/>
        </w:rPr>
        <w:t>The</w:t>
      </w:r>
      <w:r>
        <w:rPr>
          <w:szCs w:val="22"/>
        </w:rPr>
        <w:t xml:space="preserve"> Subscriber</w:t>
      </w:r>
      <w:r w:rsidRPr="00E479EA">
        <w:rPr>
          <w:szCs w:val="22"/>
        </w:rPr>
        <w:t xml:space="preserve"> concludes a contract with the Operator without knowledge </w:t>
      </w:r>
      <w:r>
        <w:rPr>
          <w:szCs w:val="22"/>
        </w:rPr>
        <w:t>of</w:t>
      </w:r>
      <w:r w:rsidRPr="00E479EA">
        <w:rPr>
          <w:szCs w:val="22"/>
        </w:rPr>
        <w:t xml:space="preserve"> the target eUICC (EID).</w:t>
      </w:r>
    </w:p>
    <w:p w14:paraId="67EF5CB8" w14:textId="77777777" w:rsidR="003C1AC8" w:rsidRPr="00BE717E" w:rsidRDefault="003C1AC8" w:rsidP="0072177F">
      <w:pPr>
        <w:pStyle w:val="ListParagraph"/>
        <w:numPr>
          <w:ilvl w:val="0"/>
          <w:numId w:val="50"/>
        </w:numPr>
        <w:ind w:left="1418" w:hanging="992"/>
        <w:rPr>
          <w:szCs w:val="22"/>
        </w:rPr>
      </w:pPr>
      <w:r>
        <w:rPr>
          <w:b/>
          <w:szCs w:val="22"/>
        </w:rPr>
        <w:t>Alternatively ‘</w:t>
      </w:r>
      <w:r w:rsidRPr="00BE717E">
        <w:rPr>
          <w:b/>
          <w:szCs w:val="22"/>
        </w:rPr>
        <w:t xml:space="preserve">ICCID </w:t>
      </w:r>
      <w:r>
        <w:rPr>
          <w:b/>
          <w:szCs w:val="22"/>
        </w:rPr>
        <w:t>allocation by Operator’</w:t>
      </w:r>
      <w:r w:rsidRPr="00BE717E">
        <w:rPr>
          <w:b/>
          <w:szCs w:val="22"/>
        </w:rPr>
        <w:t>:</w:t>
      </w:r>
      <w:r w:rsidRPr="00BE717E">
        <w:rPr>
          <w:szCs w:val="22"/>
        </w:rPr>
        <w:t xml:space="preserve"> The Operator allocates the Profile (ICCID) </w:t>
      </w:r>
    </w:p>
    <w:p w14:paraId="64C4F8FA" w14:textId="77777777" w:rsidR="003C1AC8" w:rsidRPr="00D205AB" w:rsidRDefault="003C1AC8" w:rsidP="0072177F">
      <w:pPr>
        <w:pStyle w:val="ListParagraph"/>
        <w:numPr>
          <w:ilvl w:val="0"/>
          <w:numId w:val="0"/>
        </w:numPr>
        <w:ind w:left="1418" w:hanging="992"/>
        <w:rPr>
          <w:szCs w:val="22"/>
        </w:rPr>
      </w:pPr>
      <w:r w:rsidRPr="00BE717E">
        <w:rPr>
          <w:szCs w:val="22"/>
        </w:rPr>
        <w:t>3. to 5</w:t>
      </w:r>
      <w:r>
        <w:rPr>
          <w:b/>
          <w:szCs w:val="22"/>
        </w:rPr>
        <w:t xml:space="preserve">.     </w:t>
      </w:r>
      <w:r w:rsidRPr="00D205AB">
        <w:rPr>
          <w:b/>
          <w:szCs w:val="22"/>
        </w:rPr>
        <w:t>Alternative</w:t>
      </w:r>
      <w:r>
        <w:rPr>
          <w:b/>
          <w:szCs w:val="22"/>
        </w:rPr>
        <w:t>ly ‘ICCID a</w:t>
      </w:r>
      <w:r w:rsidRPr="00D205AB">
        <w:rPr>
          <w:b/>
          <w:szCs w:val="22"/>
        </w:rPr>
        <w:t xml:space="preserve">llocation by </w:t>
      </w:r>
      <w:r>
        <w:rPr>
          <w:b/>
          <w:szCs w:val="22"/>
        </w:rPr>
        <w:t>SM-DP+’</w:t>
      </w:r>
      <w:r w:rsidRPr="00D205AB">
        <w:rPr>
          <w:b/>
          <w:szCs w:val="22"/>
        </w:rPr>
        <w:t>:</w:t>
      </w:r>
      <w:r w:rsidRPr="00D205AB">
        <w:rPr>
          <w:szCs w:val="22"/>
        </w:rPr>
        <w:t xml:space="preserve"> The Operator sends the Profile </w:t>
      </w:r>
      <w:r>
        <w:rPr>
          <w:szCs w:val="22"/>
        </w:rPr>
        <w:t>t</w:t>
      </w:r>
      <w:r w:rsidRPr="00D205AB">
        <w:rPr>
          <w:szCs w:val="22"/>
        </w:rPr>
        <w:t>emplate (ID) to the SM</w:t>
      </w:r>
      <w:r>
        <w:rPr>
          <w:szCs w:val="22"/>
        </w:rPr>
        <w:t>-</w:t>
      </w:r>
      <w:r w:rsidRPr="00D205AB">
        <w:rPr>
          <w:szCs w:val="22"/>
        </w:rPr>
        <w:t>DP+. The SM-DP+ allocates a corresponding Profile (ICCID) and sends the allocated ICCID to the Operator.</w:t>
      </w:r>
    </w:p>
    <w:p w14:paraId="73906B81" w14:textId="77777777" w:rsidR="003C1AC8" w:rsidRPr="00D205AB" w:rsidRDefault="003C1AC8" w:rsidP="0072177F">
      <w:pPr>
        <w:pStyle w:val="ListParagraph"/>
        <w:numPr>
          <w:ilvl w:val="0"/>
          <w:numId w:val="51"/>
        </w:numPr>
        <w:ind w:left="1418" w:hanging="992"/>
        <w:rPr>
          <w:szCs w:val="22"/>
        </w:rPr>
      </w:pPr>
      <w:r w:rsidRPr="00D205AB">
        <w:rPr>
          <w:szCs w:val="22"/>
        </w:rPr>
        <w:t xml:space="preserve">The Operator </w:t>
      </w:r>
      <w:r w:rsidRPr="0027543E">
        <w:rPr>
          <w:szCs w:val="22"/>
        </w:rPr>
        <w:t>confirms the contract conclusion to the Subscriber with the corresponding information (</w:t>
      </w:r>
      <w:r w:rsidRPr="00295717">
        <w:rPr>
          <w:szCs w:val="22"/>
        </w:rPr>
        <w:t>contract reference</w:t>
      </w:r>
      <w:r w:rsidRPr="00D205AB">
        <w:rPr>
          <w:szCs w:val="22"/>
        </w:rPr>
        <w:t>).</w:t>
      </w:r>
    </w:p>
    <w:p w14:paraId="06792828" w14:textId="77777777" w:rsidR="003C1AC8" w:rsidRDefault="003C1AC8" w:rsidP="0072177F">
      <w:pPr>
        <w:pStyle w:val="ListParagraph"/>
        <w:numPr>
          <w:ilvl w:val="0"/>
          <w:numId w:val="51"/>
        </w:numPr>
        <w:ind w:left="1418" w:hanging="992"/>
        <w:rPr>
          <w:szCs w:val="22"/>
        </w:rPr>
      </w:pPr>
      <w:r w:rsidRPr="00D205AB">
        <w:rPr>
          <w:szCs w:val="22"/>
        </w:rPr>
        <w:t xml:space="preserve">After the </w:t>
      </w:r>
      <w:r>
        <w:rPr>
          <w:szCs w:val="22"/>
        </w:rPr>
        <w:t>Subscriber has chosen the D</w:t>
      </w:r>
      <w:r w:rsidRPr="00D205AB">
        <w:rPr>
          <w:szCs w:val="22"/>
        </w:rPr>
        <w:t>evice/eUICC</w:t>
      </w:r>
      <w:r>
        <w:rPr>
          <w:szCs w:val="22"/>
        </w:rPr>
        <w:t xml:space="preserve">, the </w:t>
      </w:r>
      <w:r w:rsidRPr="00D205AB">
        <w:rPr>
          <w:szCs w:val="22"/>
        </w:rPr>
        <w:t>EID</w:t>
      </w:r>
      <w:r>
        <w:rPr>
          <w:szCs w:val="22"/>
        </w:rPr>
        <w:t xml:space="preserve"> is provided</w:t>
      </w:r>
      <w:r w:rsidRPr="00D205AB">
        <w:rPr>
          <w:szCs w:val="22"/>
        </w:rPr>
        <w:t xml:space="preserve"> together with the contract reference to the O</w:t>
      </w:r>
      <w:r>
        <w:rPr>
          <w:szCs w:val="22"/>
        </w:rPr>
        <w:t>perator</w:t>
      </w:r>
      <w:r w:rsidRPr="00D205AB">
        <w:rPr>
          <w:szCs w:val="22"/>
        </w:rPr>
        <w:t>.</w:t>
      </w:r>
    </w:p>
    <w:p w14:paraId="71063668" w14:textId="77777777" w:rsidR="003C1AC8" w:rsidRPr="00BE717E" w:rsidRDefault="003C1AC8" w:rsidP="0072177F">
      <w:pPr>
        <w:pStyle w:val="ListParagraph"/>
        <w:numPr>
          <w:ilvl w:val="0"/>
          <w:numId w:val="0"/>
        </w:numPr>
        <w:ind w:left="1418" w:hanging="992"/>
        <w:rPr>
          <w:szCs w:val="22"/>
        </w:rPr>
      </w:pPr>
      <w:r>
        <w:rPr>
          <w:szCs w:val="22"/>
        </w:rPr>
        <w:t>8. to 10.</w:t>
      </w:r>
      <w:r w:rsidRPr="00BE717E">
        <w:rPr>
          <w:szCs w:val="22"/>
        </w:rPr>
        <w:t xml:space="preserve"> </w:t>
      </w:r>
      <w:r>
        <w:rPr>
          <w:szCs w:val="22"/>
        </w:rPr>
        <w:t xml:space="preserve">  </w:t>
      </w:r>
      <w:r w:rsidRPr="00BE717E">
        <w:rPr>
          <w:szCs w:val="22"/>
        </w:rPr>
        <w:t>The Operator requests the linking of the eUICC (EID) and Profile (ICCID) by the SM-DP+. The SM-DP+ links the EID and the ICCID and confirm</w:t>
      </w:r>
      <w:r>
        <w:rPr>
          <w:szCs w:val="22"/>
        </w:rPr>
        <w:t>s</w:t>
      </w:r>
      <w:r w:rsidRPr="00BE717E">
        <w:rPr>
          <w:szCs w:val="22"/>
        </w:rPr>
        <w:t xml:space="preserve"> this to the Operator.</w:t>
      </w:r>
    </w:p>
    <w:p w14:paraId="1662369C" w14:textId="77777777" w:rsidR="003C1AC8" w:rsidRPr="00D205AB" w:rsidRDefault="003C1AC8" w:rsidP="0072177F">
      <w:pPr>
        <w:pStyle w:val="ListParagraph"/>
        <w:numPr>
          <w:ilvl w:val="0"/>
          <w:numId w:val="52"/>
        </w:numPr>
        <w:ind w:left="1418" w:hanging="1058"/>
        <w:rPr>
          <w:szCs w:val="22"/>
        </w:rPr>
      </w:pPr>
      <w:r w:rsidRPr="00E479EA">
        <w:rPr>
          <w:szCs w:val="22"/>
        </w:rPr>
        <w:t>The</w:t>
      </w:r>
      <w:r w:rsidRPr="00D205AB">
        <w:rPr>
          <w:szCs w:val="22"/>
        </w:rPr>
        <w:t xml:space="preserve"> O</w:t>
      </w:r>
      <w:r>
        <w:rPr>
          <w:szCs w:val="22"/>
        </w:rPr>
        <w:t>perator</w:t>
      </w:r>
      <w:r w:rsidRPr="00D205AB">
        <w:rPr>
          <w:szCs w:val="22"/>
        </w:rPr>
        <w:t xml:space="preserve"> confirms the linking of the EID to the corresponding contract to the </w:t>
      </w:r>
      <w:r>
        <w:rPr>
          <w:szCs w:val="22"/>
        </w:rPr>
        <w:t>Subscriber</w:t>
      </w:r>
      <w:r w:rsidRPr="00D205AB">
        <w:rPr>
          <w:szCs w:val="22"/>
        </w:rPr>
        <w:t>.</w:t>
      </w:r>
    </w:p>
    <w:p w14:paraId="50D5B7D7" w14:textId="77777777" w:rsidR="003C1AC8" w:rsidRPr="00325A58" w:rsidRDefault="003C1AC8" w:rsidP="0072177F">
      <w:pPr>
        <w:spacing w:after="120" w:line="276" w:lineRule="auto"/>
        <w:rPr>
          <w:b/>
          <w:lang w:eastAsia="en-US"/>
        </w:rPr>
      </w:pPr>
      <w:r w:rsidRPr="00D17ED0">
        <w:rPr>
          <w:b/>
          <w:lang w:eastAsia="en-US"/>
        </w:rPr>
        <w:t>End Condition</w:t>
      </w:r>
      <w:r w:rsidRPr="00325A58">
        <w:rPr>
          <w:b/>
          <w:lang w:eastAsia="en-US"/>
        </w:rPr>
        <w:t>:</w:t>
      </w:r>
    </w:p>
    <w:p w14:paraId="31FAA3A6" w14:textId="77777777" w:rsidR="003C1AC8" w:rsidRDefault="003C1AC8" w:rsidP="0072177F">
      <w:pPr>
        <w:pStyle w:val="ListParagraph"/>
        <w:numPr>
          <w:ilvl w:val="0"/>
          <w:numId w:val="60"/>
        </w:numPr>
        <w:ind w:left="1418" w:hanging="992"/>
        <w:rPr>
          <w:lang w:eastAsia="en-US"/>
        </w:rPr>
      </w:pPr>
      <w:r>
        <w:rPr>
          <w:lang w:eastAsia="en-US"/>
        </w:rPr>
        <w:t>The Subscriber has concluded a contract and a valid Subscription with the Operator.</w:t>
      </w:r>
    </w:p>
    <w:p w14:paraId="7764EA66" w14:textId="77777777" w:rsidR="003C1AC8" w:rsidRDefault="003C1AC8" w:rsidP="0072177F">
      <w:pPr>
        <w:pStyle w:val="ListParagraph"/>
        <w:numPr>
          <w:ilvl w:val="0"/>
          <w:numId w:val="60"/>
        </w:numPr>
        <w:ind w:left="1418" w:hanging="992"/>
        <w:rPr>
          <w:lang w:eastAsia="en-US"/>
        </w:rPr>
      </w:pPr>
      <w:r>
        <w:rPr>
          <w:lang w:eastAsia="en-US"/>
        </w:rPr>
        <w:t xml:space="preserve">The SM-DP+ is informed about a future Profile download procedure request. </w:t>
      </w:r>
    </w:p>
    <w:p w14:paraId="758135C0" w14:textId="77777777" w:rsidR="003C1AC8" w:rsidRDefault="003C1AC8" w:rsidP="003C1AC8">
      <w:pPr>
        <w:jc w:val="left"/>
        <w:rPr>
          <w:lang w:eastAsia="en-US"/>
        </w:rPr>
      </w:pPr>
    </w:p>
    <w:p w14:paraId="55F0E641" w14:textId="77777777" w:rsidR="0072177F" w:rsidRDefault="0072177F">
      <w:pPr>
        <w:spacing w:before="0"/>
        <w:jc w:val="left"/>
        <w:rPr>
          <w:b/>
          <w:sz w:val="28"/>
          <w:lang w:eastAsia="en-US"/>
        </w:rPr>
      </w:pPr>
      <w:bookmarkStart w:id="2072" w:name="_Ref440460949"/>
      <w:bookmarkStart w:id="2073" w:name="_Toc472934769"/>
      <w:r>
        <w:rPr>
          <w:lang w:eastAsia="en-US"/>
        </w:rPr>
        <w:br w:type="page"/>
      </w:r>
    </w:p>
    <w:p w14:paraId="322486D6" w14:textId="3FF5DB75" w:rsidR="003C1AC8" w:rsidRDefault="003C1AC8" w:rsidP="003C1AC8">
      <w:pPr>
        <w:pStyle w:val="Annex"/>
        <w:rPr>
          <w:lang w:eastAsia="en-US"/>
        </w:rPr>
      </w:pPr>
      <w:bookmarkStart w:id="2074" w:name="_Toc178140721"/>
      <w:r>
        <w:rPr>
          <w:lang w:eastAsia="en-US"/>
        </w:rPr>
        <w:t>Local Profile Management Operations implementation (Informative)</w:t>
      </w:r>
      <w:bookmarkEnd w:id="2072"/>
      <w:bookmarkEnd w:id="2073"/>
      <w:bookmarkEnd w:id="2074"/>
    </w:p>
    <w:p w14:paraId="3E559503" w14:textId="77777777" w:rsidR="003C1AC8" w:rsidRDefault="003C1AC8" w:rsidP="003C1AC8">
      <w:pPr>
        <w:spacing w:line="276" w:lineRule="auto"/>
        <w:rPr>
          <w:lang w:eastAsia="en-US"/>
        </w:rPr>
      </w:pPr>
      <w:r w:rsidRPr="00C63F72">
        <w:t>This annex provides a</w:t>
      </w:r>
      <w:r>
        <w:t>n</w:t>
      </w:r>
      <w:r w:rsidRPr="00C63F72">
        <w:t xml:space="preserve"> example diagram </w:t>
      </w:r>
      <w:r>
        <w:t>for the</w:t>
      </w:r>
      <w:r w:rsidRPr="00C63F72">
        <w:t xml:space="preserve"> implementation of Local Profile Management </w:t>
      </w:r>
      <w:r>
        <w:t>O</w:t>
      </w:r>
      <w:r w:rsidRPr="00C63F72">
        <w:t xml:space="preserve">perations and </w:t>
      </w:r>
      <w:r>
        <w:t xml:space="preserve">describes </w:t>
      </w:r>
      <w:r w:rsidRPr="00C63F72">
        <w:t>how the different</w:t>
      </w:r>
      <w:r>
        <w:rPr>
          <w:lang w:eastAsia="en-US"/>
        </w:rPr>
        <w:t xml:space="preserve"> Confirmation Levels MAY be applied.</w:t>
      </w:r>
    </w:p>
    <w:p w14:paraId="744262B0" w14:textId="77777777" w:rsidR="003C1AC8" w:rsidRDefault="003C1AC8" w:rsidP="003C1AC8">
      <w:pPr>
        <w:jc w:val="center"/>
        <w:rPr>
          <w:lang w:eastAsia="en-US"/>
        </w:rPr>
      </w:pPr>
      <w:r w:rsidRPr="0054420A">
        <w:rPr>
          <w:noProof/>
          <w:lang w:eastAsia="en-GB" w:bidi="ar-SA"/>
        </w:rPr>
        <w:drawing>
          <wp:inline distT="0" distB="0" distL="0" distR="0" wp14:anchorId="31532863" wp14:editId="5E4135C7">
            <wp:extent cx="5223600" cy="7444800"/>
            <wp:effectExtent l="0" t="0" r="0" b="0"/>
            <wp:docPr id="16" name="Imag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1"/>
                    <a:stretch>
                      <a:fillRect/>
                    </a:stretch>
                  </pic:blipFill>
                  <pic:spPr>
                    <a:xfrm>
                      <a:off x="0" y="0"/>
                      <a:ext cx="5223600" cy="7444800"/>
                    </a:xfrm>
                    <a:prstGeom prst="rect">
                      <a:avLst/>
                    </a:prstGeom>
                  </pic:spPr>
                </pic:pic>
              </a:graphicData>
            </a:graphic>
          </wp:inline>
        </w:drawing>
      </w:r>
    </w:p>
    <w:p w14:paraId="31D0E888" w14:textId="77777777" w:rsidR="003C1AC8" w:rsidRDefault="003C1AC8" w:rsidP="003C1AC8">
      <w:pPr>
        <w:pStyle w:val="Figurecaption"/>
      </w:pPr>
      <w:r>
        <w:t>: Example Flow for Device &amp; LPA Strong Confirmation Access PIN Setup / Settings</w:t>
      </w:r>
    </w:p>
    <w:p w14:paraId="36758724" w14:textId="77777777" w:rsidR="003C1AC8" w:rsidRDefault="003C1AC8" w:rsidP="003C1AC8">
      <w:pPr>
        <w:pStyle w:val="Annex"/>
      </w:pPr>
      <w:bookmarkStart w:id="2075" w:name="_Ref443493505"/>
      <w:bookmarkStart w:id="2076" w:name="_Toc472934770"/>
      <w:bookmarkStart w:id="2077" w:name="_Toc178140722"/>
      <w:r>
        <w:t>eUICC Categories (Normative)</w:t>
      </w:r>
      <w:bookmarkEnd w:id="2075"/>
      <w:bookmarkEnd w:id="2076"/>
      <w:bookmarkEnd w:id="2077"/>
    </w:p>
    <w:p w14:paraId="55CE52D5" w14:textId="77777777" w:rsidR="003C1AC8" w:rsidRDefault="003C1AC8" w:rsidP="003C1AC8">
      <w:pPr>
        <w:jc w:val="left"/>
      </w:pPr>
      <w:r w:rsidRPr="00C76A1D">
        <w:t xml:space="preserve">The following table provides eUICCs </w:t>
      </w:r>
      <w:r>
        <w:t>categories defined for Remote SIM Provisioning products.</w:t>
      </w:r>
    </w:p>
    <w:p w14:paraId="674C9EA7" w14:textId="77777777" w:rsidR="003C1AC8" w:rsidRDefault="003C1AC8" w:rsidP="003C1AC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413"/>
        <w:gridCol w:w="7603"/>
      </w:tblGrid>
      <w:tr w:rsidR="003C1AC8" w:rsidRPr="002A1089" w14:paraId="7D205176" w14:textId="77777777" w:rsidTr="0072177F">
        <w:trPr>
          <w:cantSplit/>
          <w:tblHeader/>
        </w:trPr>
        <w:tc>
          <w:tcPr>
            <w:tcW w:w="1413" w:type="dxa"/>
            <w:shd w:val="clear" w:color="auto" w:fill="DE002B"/>
          </w:tcPr>
          <w:p w14:paraId="016F4E61" w14:textId="77777777" w:rsidR="003C1AC8" w:rsidRPr="00B97097" w:rsidRDefault="003C1AC8" w:rsidP="008C6F4A">
            <w:pPr>
              <w:pStyle w:val="TableHeader"/>
              <w:rPr>
                <w:b w:val="0"/>
                <w:color w:val="FFFFFF" w:themeColor="background1"/>
              </w:rPr>
            </w:pPr>
            <w:r w:rsidRPr="00B97097">
              <w:rPr>
                <w:color w:val="FFFFFF" w:themeColor="background1"/>
              </w:rPr>
              <w:t>Role no.</w:t>
            </w:r>
          </w:p>
        </w:tc>
        <w:tc>
          <w:tcPr>
            <w:tcW w:w="7603" w:type="dxa"/>
            <w:shd w:val="clear" w:color="auto" w:fill="DE002B"/>
          </w:tcPr>
          <w:p w14:paraId="261E8D52"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6B126E25" w14:textId="77777777" w:rsidTr="0072177F">
        <w:tc>
          <w:tcPr>
            <w:tcW w:w="1413" w:type="dxa"/>
          </w:tcPr>
          <w:p w14:paraId="5BE21CEE" w14:textId="77777777" w:rsidR="003C1AC8" w:rsidRPr="009F3483" w:rsidRDefault="003C1AC8" w:rsidP="0072177F">
            <w:pPr>
              <w:spacing w:before="40" w:after="40" w:line="276" w:lineRule="auto"/>
              <w:rPr>
                <w:b/>
                <w:sz w:val="20"/>
              </w:rPr>
            </w:pPr>
            <w:r w:rsidRPr="009F3483">
              <w:rPr>
                <w:b/>
                <w:sz w:val="20"/>
              </w:rPr>
              <w:t>CAT1</w:t>
            </w:r>
          </w:p>
        </w:tc>
        <w:tc>
          <w:tcPr>
            <w:tcW w:w="7603" w:type="dxa"/>
          </w:tcPr>
          <w:p w14:paraId="0C7CBED7" w14:textId="77777777" w:rsidR="003C1AC8" w:rsidRDefault="003C1AC8" w:rsidP="0072177F">
            <w:pPr>
              <w:spacing w:line="276" w:lineRule="auto"/>
              <w:rPr>
                <w:rFonts w:asciiTheme="minorHAnsi" w:eastAsiaTheme="minorHAnsi" w:hAnsiTheme="minorHAnsi" w:cstheme="minorBidi"/>
                <w:sz w:val="20"/>
                <w:szCs w:val="22"/>
                <w:lang w:eastAsia="en-US"/>
              </w:rPr>
            </w:pPr>
            <w:r>
              <w:rPr>
                <w:sz w:val="20"/>
              </w:rPr>
              <w:t>Basic eUICCs SHALL be compliant with at least the following features:</w:t>
            </w:r>
          </w:p>
          <w:p w14:paraId="28B1F28F" w14:textId="77777777" w:rsidR="003C1AC8" w:rsidRDefault="003C1AC8" w:rsidP="0072177F">
            <w:pPr>
              <w:pStyle w:val="TableBulletText"/>
              <w:jc w:val="both"/>
            </w:pPr>
            <w:r>
              <w:t>Memory size available when no Profiles are installed (EEPROM) : 64kB</w:t>
            </w:r>
          </w:p>
          <w:p w14:paraId="4DB3111E" w14:textId="77777777" w:rsidR="003C1AC8" w:rsidRDefault="003C1AC8" w:rsidP="0072177F">
            <w:pPr>
              <w:pStyle w:val="TableBulletText"/>
              <w:jc w:val="both"/>
            </w:pPr>
            <w:r>
              <w:t>ISO interface PPS 96</w:t>
            </w:r>
          </w:p>
          <w:p w14:paraId="69A49C70" w14:textId="77777777" w:rsidR="003C1AC8" w:rsidRPr="00253677" w:rsidRDefault="003C1AC8" w:rsidP="0072177F">
            <w:pPr>
              <w:pStyle w:val="TableBulletText"/>
              <w:jc w:val="both"/>
              <w:rPr>
                <w:i/>
              </w:rPr>
            </w:pPr>
            <w:r w:rsidRPr="00253677">
              <w:t xml:space="preserve">BIP </w:t>
            </w:r>
            <w:r w:rsidRPr="00253677">
              <w:rPr>
                <w:lang w:val="en-US"/>
              </w:rPr>
              <w:t>over HTTPS</w:t>
            </w:r>
            <w:r w:rsidRPr="00253677">
              <w:t xml:space="preserve"> features</w:t>
            </w:r>
          </w:p>
        </w:tc>
      </w:tr>
      <w:tr w:rsidR="003C1AC8" w:rsidRPr="002A1089" w14:paraId="4421D4EC" w14:textId="77777777" w:rsidTr="0072177F">
        <w:tc>
          <w:tcPr>
            <w:tcW w:w="1413" w:type="dxa"/>
          </w:tcPr>
          <w:p w14:paraId="3D186C24" w14:textId="77777777" w:rsidR="003C1AC8" w:rsidRPr="009F3483" w:rsidRDefault="003C1AC8" w:rsidP="0072177F">
            <w:pPr>
              <w:spacing w:before="40" w:after="40" w:line="276" w:lineRule="auto"/>
              <w:rPr>
                <w:b/>
                <w:sz w:val="20"/>
              </w:rPr>
            </w:pPr>
            <w:r w:rsidRPr="009F3483">
              <w:rPr>
                <w:b/>
                <w:sz w:val="20"/>
              </w:rPr>
              <w:t>CAT2</w:t>
            </w:r>
          </w:p>
        </w:tc>
        <w:tc>
          <w:tcPr>
            <w:tcW w:w="7603" w:type="dxa"/>
          </w:tcPr>
          <w:p w14:paraId="6CF96DBA" w14:textId="77777777" w:rsidR="003C1AC8" w:rsidRDefault="003C1AC8" w:rsidP="0072177F">
            <w:pPr>
              <w:keepNext/>
              <w:keepLines/>
              <w:spacing w:after="60" w:line="276" w:lineRule="auto"/>
              <w:outlineLvl w:val="4"/>
              <w:rPr>
                <w:rFonts w:asciiTheme="minorHAnsi" w:eastAsiaTheme="minorHAnsi" w:hAnsiTheme="minorHAnsi" w:cstheme="minorBidi"/>
                <w:sz w:val="20"/>
                <w:szCs w:val="22"/>
                <w:lang w:eastAsia="en-US"/>
              </w:rPr>
            </w:pPr>
            <w:bookmarkStart w:id="2078" w:name="_Toc472934771"/>
            <w:r>
              <w:rPr>
                <w:sz w:val="20"/>
              </w:rPr>
              <w:t>Medium eUICCs SHALL be compliant with at least the following features:</w:t>
            </w:r>
            <w:bookmarkEnd w:id="2078"/>
          </w:p>
          <w:p w14:paraId="37F371CE" w14:textId="77777777" w:rsidR="003C1AC8" w:rsidRDefault="003C1AC8" w:rsidP="0072177F">
            <w:pPr>
              <w:pStyle w:val="TableBulletText"/>
              <w:jc w:val="both"/>
            </w:pPr>
            <w:r>
              <w:t>Memory size available when no Profiles are installed (EEPROM) : 384kB</w:t>
            </w:r>
          </w:p>
          <w:p w14:paraId="1161C1C8" w14:textId="77777777" w:rsidR="003C1AC8" w:rsidRDefault="003C1AC8" w:rsidP="0072177F">
            <w:pPr>
              <w:pStyle w:val="TableBulletText"/>
              <w:jc w:val="both"/>
            </w:pPr>
            <w:r>
              <w:t>ISO interface PPS 97</w:t>
            </w:r>
          </w:p>
          <w:p w14:paraId="6E53D63E" w14:textId="77777777" w:rsidR="003C1AC8" w:rsidRDefault="003C1AC8" w:rsidP="0072177F">
            <w:pPr>
              <w:pStyle w:val="TableBulletText"/>
              <w:jc w:val="both"/>
            </w:pPr>
            <w:r>
              <w:t xml:space="preserve">BIP </w:t>
            </w:r>
            <w:r>
              <w:rPr>
                <w:lang w:val="en-US"/>
              </w:rPr>
              <w:t xml:space="preserve">over HTTPS </w:t>
            </w:r>
            <w:r>
              <w:t xml:space="preserve">features </w:t>
            </w:r>
          </w:p>
          <w:p w14:paraId="214EF865" w14:textId="77777777" w:rsidR="003C1AC8" w:rsidRDefault="003C1AC8" w:rsidP="0072177F">
            <w:pPr>
              <w:pStyle w:val="TableBulletText"/>
              <w:jc w:val="both"/>
            </w:pPr>
            <w:r>
              <w:t>Processor &gt;= 25MHz</w:t>
            </w:r>
          </w:p>
          <w:p w14:paraId="6D9BF582" w14:textId="77777777" w:rsidR="003C1AC8" w:rsidRDefault="003C1AC8" w:rsidP="0072177F">
            <w:pPr>
              <w:pStyle w:val="TableBulletText"/>
              <w:jc w:val="both"/>
              <w:rPr>
                <w:rFonts w:cs="Arial"/>
              </w:rPr>
            </w:pPr>
            <w:r>
              <w:t>Crypto processor &gt;= 100MHz</w:t>
            </w:r>
          </w:p>
          <w:p w14:paraId="13266C9F" w14:textId="77777777" w:rsidR="003C1AC8" w:rsidRPr="00DC59F5" w:rsidRDefault="003C1AC8" w:rsidP="0072177F">
            <w:pPr>
              <w:pStyle w:val="TableBulletText"/>
              <w:jc w:val="both"/>
            </w:pPr>
            <w:r w:rsidRPr="00DC59F5">
              <w:t>Memory Protection Unit</w:t>
            </w:r>
          </w:p>
        </w:tc>
      </w:tr>
      <w:tr w:rsidR="003C1AC8" w:rsidRPr="002A1089" w14:paraId="738661BB" w14:textId="77777777" w:rsidTr="0072177F">
        <w:tc>
          <w:tcPr>
            <w:tcW w:w="1413" w:type="dxa"/>
          </w:tcPr>
          <w:p w14:paraId="60F22E4F" w14:textId="77777777" w:rsidR="003C1AC8" w:rsidRPr="009F3483" w:rsidRDefault="003C1AC8" w:rsidP="0072177F">
            <w:pPr>
              <w:spacing w:before="40" w:after="40" w:line="276" w:lineRule="auto"/>
              <w:rPr>
                <w:b/>
                <w:sz w:val="20"/>
              </w:rPr>
            </w:pPr>
            <w:r w:rsidRPr="009F3483">
              <w:rPr>
                <w:b/>
                <w:sz w:val="20"/>
                <w:szCs w:val="22"/>
                <w:lang w:eastAsia="de-DE" w:bidi="ar-SA"/>
              </w:rPr>
              <w:t>CAT3</w:t>
            </w:r>
          </w:p>
        </w:tc>
        <w:tc>
          <w:tcPr>
            <w:tcW w:w="7603" w:type="dxa"/>
          </w:tcPr>
          <w:p w14:paraId="45E77EF7" w14:textId="77777777" w:rsidR="003C1AC8" w:rsidRDefault="003C1AC8" w:rsidP="0072177F">
            <w:pPr>
              <w:spacing w:line="276" w:lineRule="auto"/>
              <w:rPr>
                <w:rFonts w:ascii="Calibri" w:eastAsiaTheme="minorHAnsi" w:hAnsi="Calibri" w:cstheme="minorBidi"/>
                <w:sz w:val="20"/>
                <w:szCs w:val="22"/>
                <w:lang w:eastAsia="en-US"/>
              </w:rPr>
            </w:pPr>
            <w:r>
              <w:rPr>
                <w:sz w:val="20"/>
              </w:rPr>
              <w:t>Contactless eUICCs SHALL be compliant with at least the following features</w:t>
            </w:r>
            <w:r>
              <w:rPr>
                <w:rFonts w:ascii="Calibri" w:hAnsi="Calibri"/>
                <w:sz w:val="20"/>
              </w:rPr>
              <w:t>:</w:t>
            </w:r>
          </w:p>
          <w:p w14:paraId="5CFEA3A5" w14:textId="77777777" w:rsidR="003C1AC8" w:rsidRDefault="003C1AC8" w:rsidP="0072177F">
            <w:pPr>
              <w:pStyle w:val="TableBulletText"/>
              <w:jc w:val="both"/>
              <w:rPr>
                <w:rFonts w:asciiTheme="minorHAnsi" w:hAnsiTheme="minorHAnsi"/>
              </w:rPr>
            </w:pPr>
            <w:r>
              <w:t>Memory size available when no Profiles are installed (EEPROM) : 1024kB</w:t>
            </w:r>
          </w:p>
          <w:p w14:paraId="2FD8C995" w14:textId="77777777" w:rsidR="003C1AC8" w:rsidRDefault="003C1AC8" w:rsidP="0072177F">
            <w:pPr>
              <w:pStyle w:val="TableBulletText"/>
              <w:jc w:val="both"/>
            </w:pPr>
            <w:r>
              <w:t>ISO interface PPS 97</w:t>
            </w:r>
          </w:p>
          <w:p w14:paraId="2ABA2E66" w14:textId="77777777" w:rsidR="003C1AC8" w:rsidRDefault="003C1AC8" w:rsidP="0072177F">
            <w:pPr>
              <w:pStyle w:val="TableBulletText"/>
              <w:jc w:val="both"/>
            </w:pPr>
            <w:r>
              <w:t xml:space="preserve">BIP </w:t>
            </w:r>
            <w:r>
              <w:rPr>
                <w:lang w:val="en-US"/>
              </w:rPr>
              <w:t xml:space="preserve">over HTTPS </w:t>
            </w:r>
            <w:r>
              <w:t xml:space="preserve">features </w:t>
            </w:r>
          </w:p>
          <w:p w14:paraId="4392CDA8" w14:textId="77777777" w:rsidR="003C1AC8" w:rsidRDefault="003C1AC8" w:rsidP="0072177F">
            <w:pPr>
              <w:pStyle w:val="TableBulletText"/>
              <w:jc w:val="both"/>
            </w:pPr>
            <w:r>
              <w:t>Processor &gt;= 25MHz</w:t>
            </w:r>
          </w:p>
          <w:p w14:paraId="71E86E42" w14:textId="77777777" w:rsidR="003C1AC8" w:rsidRDefault="003C1AC8" w:rsidP="0072177F">
            <w:pPr>
              <w:pStyle w:val="TableBulletText"/>
              <w:jc w:val="both"/>
            </w:pPr>
            <w:r>
              <w:t>Crypto processor &gt;= 100MHz</w:t>
            </w:r>
          </w:p>
          <w:p w14:paraId="7CDADE12" w14:textId="77777777" w:rsidR="003C1AC8" w:rsidRPr="00DC59F5" w:rsidRDefault="003C1AC8" w:rsidP="0072177F">
            <w:pPr>
              <w:pStyle w:val="TableBulletText"/>
              <w:jc w:val="both"/>
            </w:pPr>
            <w:r w:rsidRPr="00DC59F5">
              <w:t>Memory Protection Unit</w:t>
            </w:r>
          </w:p>
        </w:tc>
      </w:tr>
    </w:tbl>
    <w:p w14:paraId="05603341" w14:textId="77777777" w:rsidR="003C1AC8" w:rsidRDefault="003C1AC8" w:rsidP="003C1AC8">
      <w:pPr>
        <w:pStyle w:val="TableCaption"/>
      </w:pPr>
      <w:r>
        <w:t>: eUICC Categories</w:t>
      </w:r>
    </w:p>
    <w:p w14:paraId="569B02E1" w14:textId="77777777" w:rsidR="003C1AC8" w:rsidRDefault="003C1AC8" w:rsidP="003C1AC8">
      <w:pPr>
        <w:pStyle w:val="Annex"/>
      </w:pPr>
      <w:bookmarkStart w:id="2079" w:name="_Toc472934773"/>
      <w:bookmarkStart w:id="2080" w:name="_Toc178140723"/>
      <w:r>
        <w:t>LPA Settings (Informative)</w:t>
      </w:r>
      <w:bookmarkEnd w:id="2079"/>
      <w:bookmarkEnd w:id="2080"/>
    </w:p>
    <w:p w14:paraId="13CA4968" w14:textId="77777777" w:rsidR="003C1AC8" w:rsidRDefault="003C1AC8" w:rsidP="003C1AC8">
      <w:pPr>
        <w:pStyle w:val="NormalParagraph"/>
        <w:jc w:val="center"/>
      </w:pPr>
      <w:r w:rsidRPr="005C0B9D">
        <w:rPr>
          <w:noProof/>
        </w:rPr>
        <w:drawing>
          <wp:inline distT="0" distB="0" distL="0" distR="0" wp14:anchorId="06B90F01" wp14:editId="04814892">
            <wp:extent cx="5731510" cy="7371630"/>
            <wp:effectExtent l="0" t="0" r="2540" b="1270"/>
            <wp:docPr id="20" name="Image 20" descr="C:\Users\CKwok\Desktop\MASTER SGP.21 UML diagrams - PHASE 1\LPA settings.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CKwok\Desktop\MASTER SGP.21 UML diagrams - PHASE 1\LPA settings.png"/>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5731510" cy="7371630"/>
                    </a:xfrm>
                    <a:prstGeom prst="rect">
                      <a:avLst/>
                    </a:prstGeom>
                    <a:noFill/>
                    <a:ln>
                      <a:noFill/>
                    </a:ln>
                  </pic:spPr>
                </pic:pic>
              </a:graphicData>
            </a:graphic>
          </wp:inline>
        </w:drawing>
      </w:r>
    </w:p>
    <w:p w14:paraId="526EE230" w14:textId="77777777" w:rsidR="003C1AC8" w:rsidRPr="00685980" w:rsidRDefault="003C1AC8" w:rsidP="003C1AC8">
      <w:pPr>
        <w:pStyle w:val="Figurecaption"/>
      </w:pPr>
      <w:r>
        <w:t>: LPA Settings</w:t>
      </w:r>
    </w:p>
    <w:p w14:paraId="02E82940" w14:textId="77777777" w:rsidR="003C1AC8" w:rsidRDefault="003C1AC8" w:rsidP="003C1AC8">
      <w:pPr>
        <w:pStyle w:val="Annex"/>
      </w:pPr>
      <w:bookmarkStart w:id="2081" w:name="_Toc472934774"/>
      <w:bookmarkStart w:id="2082" w:name="_Toc178140724"/>
      <w:r>
        <w:t>Certifications Chain and Security Model</w:t>
      </w:r>
      <w:bookmarkEnd w:id="2081"/>
      <w:r>
        <w:t xml:space="preserve"> (Normative)</w:t>
      </w:r>
      <w:bookmarkEnd w:id="2082"/>
    </w:p>
    <w:p w14:paraId="1F833F9D" w14:textId="77777777" w:rsidR="003C1AC8" w:rsidRDefault="003C1AC8" w:rsidP="003C1AC8">
      <w:pPr>
        <w:jc w:val="center"/>
      </w:pPr>
      <w:r w:rsidRPr="00F217B1">
        <w:object w:dxaOrig="7151" w:dyaOrig="5353" w14:anchorId="3BB570E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37.15pt;height:273.05pt" o:ole="" o:preferrelative="f">
            <v:imagedata r:id="rId53" o:title="" croptop="11904f"/>
            <o:lock v:ext="edit" aspectratio="f"/>
          </v:shape>
          <o:OLEObject Type="Embed" ProgID="PowerPoint.Slide.12" ShapeID="_x0000_i1025" DrawAspect="Content" ObjectID="_1788816520" r:id="rId54"/>
        </w:object>
      </w:r>
    </w:p>
    <w:p w14:paraId="092C28D5" w14:textId="77777777" w:rsidR="003C1AC8" w:rsidRDefault="003C1AC8" w:rsidP="003C1AC8">
      <w:pPr>
        <w:pStyle w:val="Figurecaption"/>
      </w:pPr>
      <w:r>
        <w:rPr>
          <w:noProof/>
        </w:rPr>
        <w:t>:</w:t>
      </w:r>
      <w:r>
        <w:t xml:space="preserve"> Certificate Exchange with LPA in the Device</w:t>
      </w:r>
    </w:p>
    <w:p w14:paraId="7E271FBC" w14:textId="77777777" w:rsidR="003C1AC8" w:rsidRDefault="003C1AC8" w:rsidP="003C1AC8">
      <w:pPr>
        <w:pStyle w:val="NormalParagraph"/>
      </w:pPr>
    </w:p>
    <w:p w14:paraId="3DF95D84" w14:textId="77777777" w:rsidR="003C1AC8" w:rsidRDefault="003C1AC8" w:rsidP="003C1AC8">
      <w:pPr>
        <w:pStyle w:val="Figurecaption"/>
        <w:numPr>
          <w:ilvl w:val="0"/>
          <w:numId w:val="0"/>
        </w:numPr>
        <w:ind w:left="360" w:hanging="360"/>
        <w:rPr>
          <w:noProof/>
          <w:lang w:val="es-ES" w:eastAsia="es-ES"/>
        </w:rPr>
      </w:pPr>
      <w:r>
        <w:object w:dxaOrig="9486" w:dyaOrig="5335" w14:anchorId="3AB88C35">
          <v:shape id="_x0000_i1026" type="#_x0000_t75" style="width:454.45pt;height:252.95pt" o:ole="">
            <v:imagedata r:id="rId55" o:title=""/>
          </v:shape>
          <o:OLEObject Type="Embed" ProgID="PowerPoint.Slide.8" ShapeID="_x0000_i1026" DrawAspect="Content" ObjectID="_1788816521" r:id="rId56"/>
        </w:object>
      </w:r>
    </w:p>
    <w:p w14:paraId="22857249" w14:textId="77777777" w:rsidR="003C1AC8" w:rsidRDefault="003C1AC8" w:rsidP="003C1AC8">
      <w:pPr>
        <w:pStyle w:val="Figurecaption"/>
      </w:pPr>
      <w:r>
        <w:t>: Certificate Exchange with LPA in the eUICC</w:t>
      </w:r>
    </w:p>
    <w:p w14:paraId="747E327C" w14:textId="77777777" w:rsidR="003C1AC8" w:rsidRPr="007B7A05" w:rsidRDefault="003C1AC8" w:rsidP="003C1AC8">
      <w:pPr>
        <w:pStyle w:val="ANNEX-heading1"/>
      </w:pPr>
      <w:bookmarkStart w:id="2083" w:name="_Toc472934775"/>
      <w:bookmarkStart w:id="2084" w:name="_Toc178140725"/>
      <w:r>
        <w:t>Security Model</w:t>
      </w:r>
      <w:bookmarkEnd w:id="2083"/>
      <w:bookmarkEnd w:id="2084"/>
    </w:p>
    <w:p w14:paraId="2863A254" w14:textId="77777777" w:rsidR="003C1AC8" w:rsidRDefault="003C1AC8" w:rsidP="0072177F">
      <w:pPr>
        <w:spacing w:line="276" w:lineRule="auto"/>
      </w:pPr>
      <w:r>
        <w:rPr>
          <w:rFonts w:cs="Arial"/>
        </w:rPr>
        <w:t>The Security Model defines the trust relationships between all the active components of the eUICC ecosystem with an LPA in the Device.</w:t>
      </w:r>
    </w:p>
    <w:p w14:paraId="11573DEB" w14:textId="77777777" w:rsidR="003C1AC8" w:rsidRDefault="003C1AC8" w:rsidP="0072177F">
      <w:pPr>
        <w:spacing w:line="276" w:lineRule="auto"/>
        <w:rPr>
          <w:rFonts w:cs="Arial"/>
        </w:rPr>
      </w:pPr>
      <w:r>
        <w:rPr>
          <w:rFonts w:cs="Arial"/>
        </w:rPr>
        <w:t xml:space="preserve">The figure below shows only the end-to-end logical links where cryptographic keys and sensitive data are sent. The different links define the end-to-end trust relationship between entities. We distinguish a hierarchy of seven trust links with link 1 being the most significant and link 7 being the least significant. </w:t>
      </w:r>
    </w:p>
    <w:p w14:paraId="5AEF2C32" w14:textId="77777777" w:rsidR="003C1AC8" w:rsidRDefault="003C1AC8" w:rsidP="0072177F">
      <w:pPr>
        <w:spacing w:line="276" w:lineRule="auto"/>
      </w:pPr>
      <w:r>
        <w:rPr>
          <w:rFonts w:cs="Arial"/>
        </w:rPr>
        <w:t xml:space="preserve">If trust link 1 is broken, all trust links will be broken as a result. If trust link 2 is broken, trust link 1 remains intact however all other Trusted Links are compromised or broken. </w:t>
      </w:r>
    </w:p>
    <w:p w14:paraId="247F737A" w14:textId="77777777" w:rsidR="003C1AC8" w:rsidRDefault="003C1AC8" w:rsidP="003C1AC8">
      <w:pPr>
        <w:jc w:val="center"/>
      </w:pPr>
      <w:r>
        <w:rPr>
          <w:noProof/>
          <w:lang w:eastAsia="en-GB" w:bidi="ar-SA"/>
        </w:rPr>
        <w:drawing>
          <wp:inline distT="0" distB="0" distL="0" distR="0" wp14:anchorId="6EC9CD25" wp14:editId="4ED008EA">
            <wp:extent cx="5944235" cy="6657340"/>
            <wp:effectExtent l="0" t="0" r="0" b="0"/>
            <wp:docPr id="49" name="Image 49" descr="A picture containing text, parking, meter, screensho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 name="Picture 49" descr="A picture containing text, parking, meter, screenshot&#10;&#10;Description automatically generated"/>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5944235" cy="6657340"/>
                    </a:xfrm>
                    <a:prstGeom prst="rect">
                      <a:avLst/>
                    </a:prstGeom>
                    <a:noFill/>
                  </pic:spPr>
                </pic:pic>
              </a:graphicData>
            </a:graphic>
          </wp:inline>
        </w:drawing>
      </w:r>
    </w:p>
    <w:p w14:paraId="487DC5B8" w14:textId="77777777" w:rsidR="003C1AC8" w:rsidRDefault="003C1AC8" w:rsidP="003C1AC8">
      <w:pPr>
        <w:pStyle w:val="Figurecaption"/>
      </w:pPr>
      <w:r>
        <w:rPr>
          <w:noProof/>
        </w:rPr>
        <w:t>:</w:t>
      </w:r>
      <w:r>
        <w:t xml:space="preserve"> Trusted Link with LPA in the Device</w:t>
      </w:r>
    </w:p>
    <w:p w14:paraId="1C16F8BD" w14:textId="77777777" w:rsidR="003C1AC8" w:rsidRDefault="003C1AC8" w:rsidP="003C1AC8">
      <w:pPr>
        <w:pStyle w:val="Figurecaption"/>
        <w:numPr>
          <w:ilvl w:val="0"/>
          <w:numId w:val="0"/>
        </w:numPr>
        <w:ind w:left="360" w:hanging="360"/>
      </w:pPr>
      <w:r>
        <w:rPr>
          <w:noProof/>
          <w:lang w:val="en-GB"/>
        </w:rPr>
        <w:drawing>
          <wp:inline distT="0" distB="0" distL="0" distR="0" wp14:anchorId="1DF2D83E" wp14:editId="085E9732">
            <wp:extent cx="5913755" cy="6297930"/>
            <wp:effectExtent l="0" t="0" r="0" b="7620"/>
            <wp:docPr id="48" name="Image 48"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 name="Picture 48" descr="Diagram&#10;&#10;Description automatically generated"/>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5913755" cy="6297930"/>
                    </a:xfrm>
                    <a:prstGeom prst="rect">
                      <a:avLst/>
                    </a:prstGeom>
                    <a:noFill/>
                  </pic:spPr>
                </pic:pic>
              </a:graphicData>
            </a:graphic>
          </wp:inline>
        </w:drawing>
      </w:r>
    </w:p>
    <w:p w14:paraId="38513CC8" w14:textId="77777777" w:rsidR="003C1AC8" w:rsidRDefault="003C1AC8" w:rsidP="003C1AC8">
      <w:pPr>
        <w:pStyle w:val="Figurecaption"/>
      </w:pPr>
      <w:r>
        <w:t>: Trusted Link with LPA in the eUICC</w:t>
      </w:r>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129"/>
        <w:gridCol w:w="2268"/>
        <w:gridCol w:w="1276"/>
        <w:gridCol w:w="2126"/>
        <w:gridCol w:w="2127"/>
      </w:tblGrid>
      <w:tr w:rsidR="003C1AC8" w:rsidRPr="008E0C88" w14:paraId="449168E9" w14:textId="77777777" w:rsidTr="008C6F4A">
        <w:trPr>
          <w:cantSplit/>
          <w:tblHeader/>
        </w:trPr>
        <w:tc>
          <w:tcPr>
            <w:tcW w:w="1129" w:type="dxa"/>
            <w:shd w:val="clear" w:color="auto" w:fill="DE002B"/>
          </w:tcPr>
          <w:p w14:paraId="1F95A17F"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Pr>
                <w:rFonts w:cs="Arial"/>
                <w:b/>
                <w:color w:val="FFFFFF" w:themeColor="background1"/>
                <w:szCs w:val="22"/>
                <w:lang w:val="en-US" w:eastAsia="en-GB" w:bidi="ar-SA"/>
              </w:rPr>
              <w:t xml:space="preserve">Trust link </w:t>
            </w:r>
          </w:p>
        </w:tc>
        <w:tc>
          <w:tcPr>
            <w:tcW w:w="2268" w:type="dxa"/>
            <w:shd w:val="clear" w:color="auto" w:fill="DE002B"/>
          </w:tcPr>
          <w:p w14:paraId="4A613AA3" w14:textId="77777777" w:rsidR="003C1AC8" w:rsidRPr="003B5ADA" w:rsidRDefault="003C1AC8" w:rsidP="008C6F4A">
            <w:pPr>
              <w:pStyle w:val="TableHeader"/>
              <w:rPr>
                <w:b w:val="0"/>
                <w:color w:val="FFFFFF" w:themeColor="background1"/>
              </w:rPr>
            </w:pPr>
            <w:r w:rsidRPr="003B5ADA">
              <w:rPr>
                <w:color w:val="FFFFFF" w:themeColor="background1"/>
              </w:rPr>
              <w:t>Description</w:t>
            </w:r>
          </w:p>
        </w:tc>
        <w:tc>
          <w:tcPr>
            <w:tcW w:w="1276" w:type="dxa"/>
            <w:shd w:val="clear" w:color="auto" w:fill="DE002B"/>
          </w:tcPr>
          <w:p w14:paraId="0F134D38" w14:textId="77777777" w:rsidR="003C1AC8" w:rsidRPr="003B5ADA" w:rsidRDefault="003C1AC8" w:rsidP="008C6F4A">
            <w:pPr>
              <w:pStyle w:val="TableHeader"/>
              <w:rPr>
                <w:color w:val="FFFFFF" w:themeColor="background1"/>
              </w:rPr>
            </w:pPr>
            <w:r>
              <w:rPr>
                <w:color w:val="FFFFFF" w:themeColor="background1"/>
              </w:rPr>
              <w:t>Interfaces involved</w:t>
            </w:r>
          </w:p>
        </w:tc>
        <w:tc>
          <w:tcPr>
            <w:tcW w:w="2126" w:type="dxa"/>
            <w:shd w:val="clear" w:color="auto" w:fill="DE002B"/>
          </w:tcPr>
          <w:p w14:paraId="72861430" w14:textId="77777777" w:rsidR="003C1AC8" w:rsidRPr="003B5ADA" w:rsidRDefault="003C1AC8" w:rsidP="008C6F4A">
            <w:pPr>
              <w:pStyle w:val="TableHeader"/>
              <w:rPr>
                <w:color w:val="FFFFFF" w:themeColor="background1"/>
              </w:rPr>
            </w:pPr>
            <w:r>
              <w:rPr>
                <w:color w:val="FFFFFF" w:themeColor="background1"/>
              </w:rPr>
              <w:t>Possible compromises</w:t>
            </w:r>
          </w:p>
        </w:tc>
        <w:tc>
          <w:tcPr>
            <w:tcW w:w="2127" w:type="dxa"/>
            <w:shd w:val="clear" w:color="auto" w:fill="DE002B"/>
          </w:tcPr>
          <w:p w14:paraId="1CC17425" w14:textId="77777777" w:rsidR="003C1AC8" w:rsidRPr="003B5ADA" w:rsidRDefault="003C1AC8" w:rsidP="008C6F4A">
            <w:pPr>
              <w:pStyle w:val="TableHeader"/>
              <w:rPr>
                <w:color w:val="FFFFFF" w:themeColor="background1"/>
              </w:rPr>
            </w:pPr>
            <w:r>
              <w:rPr>
                <w:color w:val="FFFFFF" w:themeColor="background1"/>
              </w:rPr>
              <w:t>Impact of loss of trust link</w:t>
            </w:r>
          </w:p>
        </w:tc>
      </w:tr>
      <w:tr w:rsidR="003C1AC8" w:rsidRPr="008E0C88" w14:paraId="73E00F74" w14:textId="77777777" w:rsidTr="008C6F4A">
        <w:tc>
          <w:tcPr>
            <w:tcW w:w="1129" w:type="dxa"/>
          </w:tcPr>
          <w:p w14:paraId="197298B3" w14:textId="77777777" w:rsidR="003C1AC8" w:rsidRPr="009F3483" w:rsidRDefault="003C1AC8" w:rsidP="008C6F4A">
            <w:pPr>
              <w:spacing w:before="40" w:after="40" w:line="276" w:lineRule="auto"/>
              <w:jc w:val="left"/>
              <w:rPr>
                <w:b/>
                <w:sz w:val="20"/>
              </w:rPr>
            </w:pPr>
            <w:r>
              <w:rPr>
                <w:rFonts w:eastAsiaTheme="minorHAnsi" w:cs="Arial"/>
                <w:b/>
                <w:sz w:val="20"/>
                <w:lang w:eastAsia="en-US" w:bidi="ar-SA"/>
              </w:rPr>
              <w:t>TL</w:t>
            </w:r>
            <w:r w:rsidRPr="009F3483">
              <w:rPr>
                <w:rFonts w:eastAsiaTheme="minorHAnsi" w:cs="Arial"/>
                <w:b/>
                <w:sz w:val="20"/>
                <w:lang w:eastAsia="en-US" w:bidi="ar-SA"/>
              </w:rPr>
              <w:t>1</w:t>
            </w:r>
          </w:p>
        </w:tc>
        <w:tc>
          <w:tcPr>
            <w:tcW w:w="2268" w:type="dxa"/>
          </w:tcPr>
          <w:p w14:paraId="5C58CDA3" w14:textId="77777777" w:rsidR="003C1AC8" w:rsidRPr="003B5ADA" w:rsidRDefault="003C1AC8" w:rsidP="008C6F4A">
            <w:pPr>
              <w:spacing w:before="40" w:after="40" w:line="276" w:lineRule="auto"/>
              <w:jc w:val="left"/>
              <w:rPr>
                <w:sz w:val="20"/>
              </w:rPr>
            </w:pPr>
            <w:r w:rsidRPr="00CB484E">
              <w:rPr>
                <w:rFonts w:eastAsiaTheme="minorHAnsi" w:cs="Arial"/>
                <w:sz w:val="20"/>
                <w:lang w:eastAsia="en-US" w:bidi="ar-SA"/>
              </w:rPr>
              <w:t xml:space="preserve">Trust introduced onto the eUICC by the issuing EUM to enable future remote management and authorisation by </w:t>
            </w:r>
            <w:r>
              <w:rPr>
                <w:rFonts w:eastAsiaTheme="minorHAnsi" w:cs="Arial"/>
                <w:sz w:val="20"/>
                <w:lang w:eastAsia="en-US" w:bidi="ar-SA"/>
              </w:rPr>
              <w:t xml:space="preserve">the </w:t>
            </w:r>
            <w:r w:rsidRPr="00CB484E">
              <w:rPr>
                <w:rFonts w:eastAsiaTheme="minorHAnsi" w:cs="Arial"/>
                <w:sz w:val="20"/>
                <w:lang w:eastAsia="en-US" w:bidi="ar-SA"/>
              </w:rPr>
              <w:t xml:space="preserve">SM-DP+ and possibly the EUM: eUICC keys (EUM &amp; CI keyset eUICC </w:t>
            </w:r>
            <w:r>
              <w:rPr>
                <w:rFonts w:eastAsiaTheme="minorHAnsi" w:cs="Arial"/>
                <w:sz w:val="20"/>
                <w:lang w:eastAsia="en-US" w:bidi="ar-SA"/>
              </w:rPr>
              <w:t>C</w:t>
            </w:r>
            <w:r w:rsidRPr="00CB484E">
              <w:rPr>
                <w:rFonts w:eastAsiaTheme="minorHAnsi" w:cs="Arial"/>
                <w:sz w:val="20"/>
                <w:lang w:eastAsia="en-US" w:bidi="ar-SA"/>
              </w:rPr>
              <w:t>ertificates)</w:t>
            </w:r>
            <w:r>
              <w:rPr>
                <w:rFonts w:eastAsiaTheme="minorHAnsi" w:cs="Arial"/>
                <w:sz w:val="20"/>
                <w:lang w:eastAsia="en-US" w:bidi="ar-SA"/>
              </w:rPr>
              <w:t>.</w:t>
            </w:r>
          </w:p>
        </w:tc>
        <w:tc>
          <w:tcPr>
            <w:tcW w:w="1276" w:type="dxa"/>
          </w:tcPr>
          <w:p w14:paraId="55D5D269" w14:textId="77777777" w:rsidR="003C1AC8" w:rsidRPr="003B5ADA" w:rsidRDefault="003C1AC8" w:rsidP="008C6F4A">
            <w:pPr>
              <w:spacing w:before="40" w:after="40" w:line="276" w:lineRule="auto"/>
              <w:jc w:val="left"/>
              <w:rPr>
                <w:sz w:val="20"/>
              </w:rPr>
            </w:pPr>
            <w:r>
              <w:rPr>
                <w:rFonts w:eastAsiaTheme="minorHAnsi" w:cs="Arial"/>
                <w:sz w:val="20"/>
                <w:lang w:eastAsia="en-US" w:bidi="ar-SA"/>
              </w:rPr>
              <w:t>Out of scope</w:t>
            </w:r>
          </w:p>
        </w:tc>
        <w:tc>
          <w:tcPr>
            <w:tcW w:w="2126" w:type="dxa"/>
          </w:tcPr>
          <w:p w14:paraId="06F5EB14" w14:textId="77777777" w:rsidR="003C1AC8" w:rsidRDefault="003C1AC8" w:rsidP="008C6F4A">
            <w:pPr>
              <w:spacing w:before="40" w:after="40" w:line="276" w:lineRule="auto"/>
              <w:jc w:val="left"/>
              <w:rPr>
                <w:rFonts w:eastAsiaTheme="minorHAnsi" w:cs="Arial"/>
                <w:sz w:val="20"/>
                <w:lang w:eastAsia="en-US" w:bidi="ar-SA"/>
              </w:rPr>
            </w:pPr>
            <w:r w:rsidRPr="00CB484E">
              <w:rPr>
                <w:rFonts w:eastAsiaTheme="minorHAnsi" w:cs="Arial"/>
                <w:sz w:val="20"/>
                <w:lang w:eastAsia="en-US" w:bidi="ar-SA"/>
              </w:rPr>
              <w:t>The CI public</w:t>
            </w:r>
            <w:r>
              <w:rPr>
                <w:rFonts w:eastAsiaTheme="minorHAnsi" w:cs="Arial"/>
                <w:sz w:val="20"/>
                <w:lang w:eastAsia="en-US" w:bidi="ar-SA"/>
              </w:rPr>
              <w:t xml:space="preserve"> key, t</w:t>
            </w:r>
            <w:r w:rsidRPr="00CB484E">
              <w:rPr>
                <w:rFonts w:eastAsiaTheme="minorHAnsi" w:cs="Arial"/>
                <w:sz w:val="20"/>
                <w:lang w:eastAsia="en-US" w:bidi="ar-SA"/>
              </w:rPr>
              <w:t>he EUM</w:t>
            </w:r>
            <w:r>
              <w:rPr>
                <w:rFonts w:eastAsiaTheme="minorHAnsi" w:cs="Arial"/>
                <w:sz w:val="20"/>
                <w:lang w:eastAsia="en-US" w:bidi="ar-SA"/>
              </w:rPr>
              <w:t>’</w:t>
            </w:r>
            <w:r w:rsidRPr="00CB484E">
              <w:rPr>
                <w:rFonts w:eastAsiaTheme="minorHAnsi" w:cs="Arial"/>
                <w:sz w:val="20"/>
                <w:lang w:eastAsia="en-US" w:bidi="ar-SA"/>
              </w:rPr>
              <w:t xml:space="preserve">s </w:t>
            </w:r>
            <w:r>
              <w:rPr>
                <w:rFonts w:eastAsiaTheme="minorHAnsi" w:cs="Arial"/>
                <w:sz w:val="20"/>
                <w:lang w:eastAsia="en-US" w:bidi="ar-SA"/>
              </w:rPr>
              <w:t>Certificate,</w:t>
            </w:r>
          </w:p>
          <w:p w14:paraId="23480515"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the EUM’s keyset,</w:t>
            </w:r>
          </w:p>
          <w:p w14:paraId="1CF7AD8E"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the eUICC keys, the OS, and the Security Domains.</w:t>
            </w:r>
          </w:p>
          <w:p w14:paraId="64C9D988" w14:textId="77777777" w:rsidR="003C1AC8" w:rsidRPr="003B5ADA" w:rsidRDefault="003C1AC8" w:rsidP="008C6F4A">
            <w:pPr>
              <w:spacing w:before="40" w:after="40" w:line="276" w:lineRule="auto"/>
              <w:jc w:val="left"/>
              <w:rPr>
                <w:sz w:val="20"/>
              </w:rPr>
            </w:pPr>
          </w:p>
        </w:tc>
        <w:tc>
          <w:tcPr>
            <w:tcW w:w="2127" w:type="dxa"/>
          </w:tcPr>
          <w:p w14:paraId="2EAB120C" w14:textId="77777777" w:rsidR="003C1AC8" w:rsidRPr="003B5ADA" w:rsidRDefault="003C1AC8" w:rsidP="008C6F4A">
            <w:pPr>
              <w:spacing w:before="40" w:after="40" w:line="276" w:lineRule="auto"/>
              <w:jc w:val="left"/>
              <w:rPr>
                <w:sz w:val="20"/>
              </w:rPr>
            </w:pPr>
            <w:r w:rsidRPr="00CB484E">
              <w:rPr>
                <w:rFonts w:eastAsiaTheme="minorHAnsi" w:cs="Arial"/>
                <w:sz w:val="20"/>
                <w:lang w:eastAsia="en-US" w:bidi="ar-SA"/>
              </w:rPr>
              <w:t>T</w:t>
            </w:r>
            <w:r>
              <w:rPr>
                <w:rFonts w:eastAsiaTheme="minorHAnsi" w:cs="Arial"/>
                <w:sz w:val="20"/>
                <w:lang w:eastAsia="en-US" w:bidi="ar-SA"/>
              </w:rPr>
              <w:t>he trust</w:t>
            </w:r>
            <w:r w:rsidRPr="00C50D58">
              <w:rPr>
                <w:rFonts w:eastAsiaTheme="minorHAnsi" w:cs="Arial"/>
                <w:sz w:val="20"/>
                <w:lang w:eastAsia="en-US" w:bidi="ar-SA"/>
              </w:rPr>
              <w:t xml:space="preserve"> of the entire </w:t>
            </w:r>
            <w:r>
              <w:rPr>
                <w:rFonts w:eastAsiaTheme="minorHAnsi" w:cs="Arial"/>
                <w:sz w:val="20"/>
                <w:lang w:eastAsia="en-US" w:bidi="ar-SA"/>
              </w:rPr>
              <w:t>security</w:t>
            </w:r>
            <w:r w:rsidRPr="00C50D58">
              <w:rPr>
                <w:rFonts w:eastAsiaTheme="minorHAnsi" w:cs="Arial"/>
                <w:sz w:val="20"/>
                <w:lang w:eastAsia="en-US" w:bidi="ar-SA"/>
              </w:rPr>
              <w:t xml:space="preserve"> model is breached and all eUICCs issued under the model cannot be trusted.</w:t>
            </w:r>
          </w:p>
        </w:tc>
      </w:tr>
      <w:tr w:rsidR="003C1AC8" w:rsidRPr="008E0C88" w14:paraId="41E15160" w14:textId="77777777" w:rsidTr="008C6F4A">
        <w:tc>
          <w:tcPr>
            <w:tcW w:w="1129" w:type="dxa"/>
          </w:tcPr>
          <w:p w14:paraId="75BDBEB6" w14:textId="77777777" w:rsidR="003C1AC8" w:rsidRPr="00C402F6" w:rsidRDefault="003C1AC8" w:rsidP="008C6F4A">
            <w:pPr>
              <w:spacing w:before="40" w:after="40" w:line="276" w:lineRule="auto"/>
              <w:jc w:val="left"/>
              <w:rPr>
                <w:rFonts w:eastAsiaTheme="minorHAnsi" w:cs="Arial"/>
                <w:b/>
                <w:sz w:val="20"/>
                <w:lang w:eastAsia="en-US" w:bidi="ar-SA"/>
              </w:rPr>
            </w:pPr>
            <w:r>
              <w:rPr>
                <w:rFonts w:eastAsiaTheme="minorHAnsi" w:cs="Arial"/>
                <w:b/>
                <w:sz w:val="20"/>
                <w:lang w:eastAsia="en-US" w:bidi="ar-SA"/>
              </w:rPr>
              <w:t>TL</w:t>
            </w:r>
            <w:r w:rsidRPr="009F3483">
              <w:rPr>
                <w:rFonts w:eastAsiaTheme="minorHAnsi" w:cs="Arial"/>
                <w:b/>
                <w:sz w:val="20"/>
                <w:lang w:eastAsia="en-US" w:bidi="ar-SA"/>
              </w:rPr>
              <w:t>2</w:t>
            </w:r>
          </w:p>
        </w:tc>
        <w:tc>
          <w:tcPr>
            <w:tcW w:w="2268" w:type="dxa"/>
          </w:tcPr>
          <w:p w14:paraId="0B4A49C7"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 xml:space="preserve">Trust placed in the CI’s verification of the </w:t>
            </w:r>
            <w:r w:rsidRPr="00CB484E">
              <w:rPr>
                <w:rFonts w:eastAsiaTheme="minorHAnsi" w:cs="Arial"/>
                <w:sz w:val="20"/>
                <w:lang w:eastAsia="en-US" w:bidi="ar-SA"/>
              </w:rPr>
              <w:t>EUM</w:t>
            </w:r>
            <w:r>
              <w:rPr>
                <w:rFonts w:eastAsiaTheme="minorHAnsi" w:cs="Arial"/>
                <w:sz w:val="20"/>
                <w:lang w:eastAsia="en-US" w:bidi="ar-SA"/>
              </w:rPr>
              <w:t xml:space="preserve">, </w:t>
            </w:r>
            <w:r w:rsidRPr="00CB484E">
              <w:rPr>
                <w:rFonts w:eastAsiaTheme="minorHAnsi" w:cs="Arial"/>
                <w:sz w:val="20"/>
                <w:lang w:eastAsia="en-US" w:bidi="ar-SA"/>
              </w:rPr>
              <w:t>SM-DP+</w:t>
            </w:r>
            <w:r>
              <w:rPr>
                <w:rFonts w:eastAsiaTheme="minorHAnsi" w:cs="Arial"/>
                <w:sz w:val="20"/>
                <w:lang w:eastAsia="en-US" w:bidi="ar-SA"/>
              </w:rPr>
              <w:t>, and the</w:t>
            </w:r>
            <w:r w:rsidRPr="00CB484E">
              <w:rPr>
                <w:rFonts w:eastAsiaTheme="minorHAnsi" w:cs="Arial"/>
                <w:sz w:val="20"/>
                <w:lang w:eastAsia="en-US" w:bidi="ar-SA"/>
              </w:rPr>
              <w:t xml:space="preserve"> </w:t>
            </w:r>
            <w:r>
              <w:rPr>
                <w:rFonts w:eastAsiaTheme="minorHAnsi" w:cs="Arial"/>
                <w:sz w:val="20"/>
                <w:lang w:eastAsia="en-US" w:bidi="ar-SA"/>
              </w:rPr>
              <w:t>resulting Certificate issuance.</w:t>
            </w:r>
          </w:p>
        </w:tc>
        <w:tc>
          <w:tcPr>
            <w:tcW w:w="1276" w:type="dxa"/>
          </w:tcPr>
          <w:p w14:paraId="3BFCFBEF"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Out of scope</w:t>
            </w:r>
          </w:p>
        </w:tc>
        <w:tc>
          <w:tcPr>
            <w:tcW w:w="2126" w:type="dxa"/>
          </w:tcPr>
          <w:p w14:paraId="7359D2D8"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The EUM and SM-DP+ Certificates.</w:t>
            </w:r>
          </w:p>
        </w:tc>
        <w:tc>
          <w:tcPr>
            <w:tcW w:w="2127" w:type="dxa"/>
          </w:tcPr>
          <w:p w14:paraId="57FA8C32"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 xml:space="preserve">Loss of Operator trust on the EUM and SM-DP+ </w:t>
            </w:r>
          </w:p>
        </w:tc>
      </w:tr>
      <w:tr w:rsidR="003C1AC8" w:rsidRPr="008E0C88" w14:paraId="3B751A93" w14:textId="77777777" w:rsidTr="008C6F4A">
        <w:tc>
          <w:tcPr>
            <w:tcW w:w="1129" w:type="dxa"/>
          </w:tcPr>
          <w:p w14:paraId="7BFBA956" w14:textId="77777777" w:rsidR="003C1AC8" w:rsidRPr="009F3483" w:rsidRDefault="003C1AC8" w:rsidP="008C6F4A">
            <w:pPr>
              <w:spacing w:before="40" w:after="40" w:line="276" w:lineRule="auto"/>
              <w:jc w:val="left"/>
              <w:rPr>
                <w:b/>
                <w:sz w:val="20"/>
              </w:rPr>
            </w:pPr>
            <w:r>
              <w:rPr>
                <w:rFonts w:eastAsiaTheme="minorHAnsi" w:cs="Arial"/>
                <w:b/>
                <w:sz w:val="20"/>
                <w:lang w:eastAsia="en-US" w:bidi="ar-SA"/>
              </w:rPr>
              <w:t>TL</w:t>
            </w:r>
            <w:r w:rsidRPr="009F3483">
              <w:rPr>
                <w:rFonts w:eastAsiaTheme="minorHAnsi" w:cs="Arial"/>
                <w:b/>
                <w:sz w:val="20"/>
                <w:lang w:eastAsia="en-US" w:bidi="ar-SA"/>
              </w:rPr>
              <w:t>3</w:t>
            </w:r>
          </w:p>
        </w:tc>
        <w:tc>
          <w:tcPr>
            <w:tcW w:w="2268" w:type="dxa"/>
          </w:tcPr>
          <w:p w14:paraId="009C43CE" w14:textId="77777777" w:rsidR="003C1AC8" w:rsidRPr="00CB484E" w:rsidRDefault="003C1AC8" w:rsidP="008C6F4A">
            <w:pPr>
              <w:spacing w:before="40" w:after="40" w:line="276" w:lineRule="auto"/>
              <w:jc w:val="left"/>
              <w:rPr>
                <w:rFonts w:eastAsiaTheme="minorHAnsi" w:cs="Arial"/>
                <w:sz w:val="20"/>
                <w:lang w:eastAsia="en-US" w:bidi="ar-SA"/>
              </w:rPr>
            </w:pPr>
            <w:r w:rsidRPr="00CB484E">
              <w:rPr>
                <w:rFonts w:eastAsiaTheme="minorHAnsi" w:cs="Arial"/>
                <w:sz w:val="20"/>
                <w:lang w:eastAsia="en-US" w:bidi="ar-SA"/>
              </w:rPr>
              <w:t xml:space="preserve">Trust placed in the activities for </w:t>
            </w:r>
            <w:r>
              <w:rPr>
                <w:rFonts w:eastAsiaTheme="minorHAnsi" w:cs="Arial"/>
                <w:sz w:val="20"/>
                <w:lang w:eastAsia="en-US" w:bidi="ar-SA"/>
              </w:rPr>
              <w:t>eUICC eligibility and remote attestation</w:t>
            </w:r>
            <w:r w:rsidRPr="00CB484E">
              <w:rPr>
                <w:rFonts w:eastAsiaTheme="minorHAnsi" w:cs="Arial"/>
                <w:sz w:val="20"/>
                <w:lang w:eastAsia="en-US" w:bidi="ar-SA"/>
              </w:rPr>
              <w:t xml:space="preserve"> from the ISD-R on the target eUICC</w:t>
            </w:r>
            <w:r>
              <w:rPr>
                <w:rFonts w:eastAsiaTheme="minorHAnsi" w:cs="Arial"/>
                <w:sz w:val="20"/>
                <w:lang w:eastAsia="en-US" w:bidi="ar-SA"/>
              </w:rPr>
              <w:t xml:space="preserve"> to the </w:t>
            </w:r>
            <w:r w:rsidRPr="00CB484E">
              <w:rPr>
                <w:rFonts w:eastAsiaTheme="minorHAnsi" w:cs="Arial"/>
                <w:sz w:val="20"/>
                <w:lang w:eastAsia="en-US" w:bidi="ar-SA"/>
              </w:rPr>
              <w:t>Operator via the SM-DP+.</w:t>
            </w:r>
          </w:p>
          <w:p w14:paraId="05E1D72F" w14:textId="77777777" w:rsidR="003C1AC8" w:rsidRPr="00CB484E" w:rsidRDefault="003C1AC8" w:rsidP="008C6F4A">
            <w:pPr>
              <w:spacing w:before="40" w:after="40" w:line="276" w:lineRule="auto"/>
              <w:jc w:val="left"/>
              <w:rPr>
                <w:rFonts w:eastAsiaTheme="minorHAnsi" w:cs="Arial"/>
                <w:sz w:val="20"/>
                <w:lang w:eastAsia="en-US" w:bidi="ar-SA"/>
              </w:rPr>
            </w:pPr>
          </w:p>
          <w:p w14:paraId="4408D308" w14:textId="77777777" w:rsidR="003C1AC8" w:rsidRDefault="003C1AC8" w:rsidP="008C6F4A">
            <w:pPr>
              <w:spacing w:before="40" w:after="40" w:line="276" w:lineRule="auto"/>
              <w:jc w:val="left"/>
              <w:rPr>
                <w:sz w:val="20"/>
              </w:rPr>
            </w:pPr>
            <w:r>
              <w:rPr>
                <w:rFonts w:eastAsiaTheme="minorHAnsi" w:cs="Arial"/>
                <w:sz w:val="20"/>
                <w:lang w:eastAsia="en-US" w:bidi="ar-SA"/>
              </w:rPr>
              <w:t>Provides eUICC Certificate, EID, reference to its certification and EUM</w:t>
            </w:r>
            <w:r w:rsidRPr="00CB484E">
              <w:rPr>
                <w:rFonts w:eastAsiaTheme="minorHAnsi" w:cs="Arial"/>
                <w:sz w:val="20"/>
                <w:lang w:eastAsia="en-US" w:bidi="ar-SA"/>
              </w:rPr>
              <w:t xml:space="preserve"> </w:t>
            </w:r>
            <w:r>
              <w:rPr>
                <w:rFonts w:eastAsiaTheme="minorHAnsi" w:cs="Arial"/>
                <w:sz w:val="20"/>
                <w:lang w:eastAsia="en-US" w:bidi="ar-SA"/>
              </w:rPr>
              <w:t>to the</w:t>
            </w:r>
            <w:r w:rsidRPr="00CB484E">
              <w:rPr>
                <w:rFonts w:eastAsiaTheme="minorHAnsi" w:cs="Arial"/>
                <w:sz w:val="20"/>
                <w:lang w:eastAsia="en-US" w:bidi="ar-SA"/>
              </w:rPr>
              <w:t xml:space="preserve"> Operator</w:t>
            </w:r>
            <w:r>
              <w:rPr>
                <w:rFonts w:eastAsiaTheme="minorHAnsi" w:cs="Arial"/>
                <w:sz w:val="20"/>
                <w:lang w:eastAsia="en-US" w:bidi="ar-SA"/>
              </w:rPr>
              <w:t xml:space="preserve"> and</w:t>
            </w:r>
            <w:r w:rsidRPr="00CB484E">
              <w:rPr>
                <w:rFonts w:eastAsiaTheme="minorHAnsi" w:cs="Arial"/>
                <w:sz w:val="20"/>
                <w:lang w:eastAsia="en-US" w:bidi="ar-SA"/>
              </w:rPr>
              <w:t xml:space="preserve"> SM-DP+</w:t>
            </w:r>
            <w:r>
              <w:rPr>
                <w:rFonts w:eastAsiaTheme="minorHAnsi" w:cs="Arial"/>
                <w:sz w:val="20"/>
                <w:lang w:eastAsia="en-US" w:bidi="ar-SA"/>
              </w:rPr>
              <w:t>.</w:t>
            </w:r>
          </w:p>
        </w:tc>
        <w:tc>
          <w:tcPr>
            <w:tcW w:w="1276" w:type="dxa"/>
          </w:tcPr>
          <w:p w14:paraId="2194BEA5" w14:textId="77777777" w:rsidR="003C1AC8" w:rsidRPr="00CB484E" w:rsidRDefault="003C1AC8" w:rsidP="008C6F4A">
            <w:pPr>
              <w:spacing w:before="40" w:after="40" w:line="276" w:lineRule="auto"/>
              <w:jc w:val="left"/>
              <w:rPr>
                <w:rFonts w:eastAsiaTheme="minorHAnsi" w:cs="Arial"/>
                <w:sz w:val="20"/>
                <w:lang w:eastAsia="en-US" w:bidi="ar-SA"/>
              </w:rPr>
            </w:pPr>
            <w:r w:rsidRPr="00CB484E">
              <w:rPr>
                <w:rFonts w:eastAsiaTheme="minorHAnsi" w:cs="Arial"/>
                <w:sz w:val="20"/>
                <w:lang w:eastAsia="en-US" w:bidi="ar-SA"/>
              </w:rPr>
              <w:t>ES2+</w:t>
            </w:r>
          </w:p>
          <w:p w14:paraId="62628745" w14:textId="77777777" w:rsidR="003C1AC8" w:rsidRDefault="003C1AC8" w:rsidP="008C6F4A">
            <w:pPr>
              <w:spacing w:before="40" w:after="40" w:line="276" w:lineRule="auto"/>
              <w:jc w:val="left"/>
              <w:rPr>
                <w:sz w:val="20"/>
              </w:rPr>
            </w:pPr>
            <w:r w:rsidRPr="00CB484E">
              <w:rPr>
                <w:rFonts w:eastAsiaTheme="minorHAnsi" w:cs="Arial"/>
                <w:sz w:val="20"/>
                <w:lang w:eastAsia="en-US" w:bidi="ar-SA"/>
              </w:rPr>
              <w:t>ES8+</w:t>
            </w:r>
          </w:p>
        </w:tc>
        <w:tc>
          <w:tcPr>
            <w:tcW w:w="2126" w:type="dxa"/>
          </w:tcPr>
          <w:p w14:paraId="78EC5F45" w14:textId="77777777" w:rsidR="003C1AC8" w:rsidRDefault="003C1AC8" w:rsidP="008C6F4A">
            <w:pPr>
              <w:spacing w:before="40" w:after="40" w:line="276" w:lineRule="auto"/>
              <w:jc w:val="left"/>
              <w:rPr>
                <w:sz w:val="20"/>
              </w:rPr>
            </w:pPr>
            <w:r>
              <w:rPr>
                <w:rFonts w:eastAsiaTheme="minorHAnsi" w:cs="Arial"/>
                <w:sz w:val="20"/>
                <w:lang w:eastAsia="en-US" w:bidi="ar-SA"/>
              </w:rPr>
              <w:t>The eUICC Certificate or eligibility check failure.</w:t>
            </w:r>
          </w:p>
        </w:tc>
        <w:tc>
          <w:tcPr>
            <w:tcW w:w="2127" w:type="dxa"/>
          </w:tcPr>
          <w:p w14:paraId="1F0FC7EA" w14:textId="77777777" w:rsidR="003C1AC8" w:rsidRDefault="003C1AC8" w:rsidP="008C6F4A">
            <w:pPr>
              <w:spacing w:before="40" w:after="40" w:line="276" w:lineRule="auto"/>
              <w:jc w:val="left"/>
              <w:rPr>
                <w:sz w:val="20"/>
              </w:rPr>
            </w:pPr>
            <w:r>
              <w:rPr>
                <w:rFonts w:eastAsiaTheme="minorHAnsi" w:cs="Arial"/>
                <w:sz w:val="20"/>
                <w:lang w:eastAsia="en-US" w:bidi="ar-SA"/>
              </w:rPr>
              <w:t>Loss of Operator trust on the eUICC and/or SM-DP+.</w:t>
            </w:r>
          </w:p>
        </w:tc>
      </w:tr>
      <w:tr w:rsidR="003C1AC8" w:rsidRPr="008E0C88" w14:paraId="250F1083" w14:textId="77777777" w:rsidTr="008C6F4A">
        <w:tc>
          <w:tcPr>
            <w:tcW w:w="1129" w:type="dxa"/>
          </w:tcPr>
          <w:p w14:paraId="16894695" w14:textId="77777777" w:rsidR="003C1AC8" w:rsidRPr="009F3483" w:rsidRDefault="003C1AC8" w:rsidP="008C6F4A">
            <w:pPr>
              <w:spacing w:before="40" w:after="40" w:line="276" w:lineRule="auto"/>
              <w:jc w:val="left"/>
              <w:rPr>
                <w:b/>
                <w:sz w:val="20"/>
              </w:rPr>
            </w:pPr>
            <w:r>
              <w:rPr>
                <w:rFonts w:eastAsiaTheme="minorHAnsi" w:cs="Arial"/>
                <w:b/>
                <w:sz w:val="20"/>
                <w:lang w:eastAsia="en-US" w:bidi="ar-SA"/>
              </w:rPr>
              <w:t>TL</w:t>
            </w:r>
            <w:r w:rsidRPr="009F3483">
              <w:rPr>
                <w:rFonts w:eastAsiaTheme="minorHAnsi" w:cs="Arial"/>
                <w:b/>
                <w:sz w:val="20"/>
                <w:lang w:eastAsia="en-US" w:bidi="ar-SA"/>
              </w:rPr>
              <w:t>4</w:t>
            </w:r>
          </w:p>
        </w:tc>
        <w:tc>
          <w:tcPr>
            <w:tcW w:w="2268" w:type="dxa"/>
          </w:tcPr>
          <w:p w14:paraId="2B65790E" w14:textId="77777777" w:rsidR="003C1AC8" w:rsidRPr="00CB484E" w:rsidRDefault="003C1AC8" w:rsidP="008C6F4A">
            <w:pPr>
              <w:spacing w:before="40" w:after="40" w:line="276" w:lineRule="auto"/>
              <w:jc w:val="left"/>
              <w:rPr>
                <w:rFonts w:eastAsiaTheme="minorHAnsi" w:cs="Arial"/>
                <w:sz w:val="20"/>
                <w:lang w:eastAsia="en-US" w:bidi="ar-SA"/>
              </w:rPr>
            </w:pPr>
            <w:r w:rsidRPr="00CB484E">
              <w:rPr>
                <w:rFonts w:eastAsiaTheme="minorHAnsi" w:cs="Arial"/>
                <w:sz w:val="20"/>
                <w:lang w:eastAsia="en-US" w:bidi="ar-SA"/>
              </w:rPr>
              <w:t>Trust placed in the activities for Profile data transfer from the Operator via the SM-DP+ to the ISD-R on the target eUICC.</w:t>
            </w:r>
          </w:p>
          <w:p w14:paraId="6EE1C707" w14:textId="77777777" w:rsidR="003C1AC8" w:rsidRPr="00CB484E" w:rsidRDefault="003C1AC8" w:rsidP="008C6F4A">
            <w:pPr>
              <w:spacing w:before="40" w:after="40" w:line="276" w:lineRule="auto"/>
              <w:jc w:val="left"/>
              <w:rPr>
                <w:rFonts w:eastAsiaTheme="minorHAnsi" w:cs="Arial"/>
                <w:sz w:val="20"/>
                <w:lang w:eastAsia="en-US" w:bidi="ar-SA"/>
              </w:rPr>
            </w:pPr>
          </w:p>
          <w:p w14:paraId="669D598B" w14:textId="77777777" w:rsidR="003C1AC8" w:rsidRPr="006F6E42" w:rsidRDefault="003C1AC8" w:rsidP="008C6F4A">
            <w:pPr>
              <w:spacing w:before="40" w:after="40" w:line="276" w:lineRule="auto"/>
              <w:jc w:val="left"/>
              <w:rPr>
                <w:sz w:val="20"/>
                <w:lang w:val="en-US"/>
              </w:rPr>
            </w:pPr>
            <w:r w:rsidRPr="00CB484E">
              <w:rPr>
                <w:rFonts w:eastAsiaTheme="minorHAnsi" w:cs="Arial"/>
                <w:sz w:val="20"/>
                <w:lang w:eastAsia="en-US" w:bidi="ar-SA"/>
              </w:rPr>
              <w:t xml:space="preserve">Protects the </w:t>
            </w:r>
            <w:r>
              <w:rPr>
                <w:rFonts w:eastAsiaTheme="minorHAnsi" w:cs="Arial"/>
                <w:sz w:val="20"/>
                <w:lang w:eastAsia="en-US" w:bidi="ar-SA"/>
              </w:rPr>
              <w:t>P</w:t>
            </w:r>
            <w:r w:rsidRPr="00CB484E">
              <w:rPr>
                <w:rFonts w:eastAsiaTheme="minorHAnsi" w:cs="Arial"/>
                <w:sz w:val="20"/>
                <w:lang w:eastAsia="en-US" w:bidi="ar-SA"/>
              </w:rPr>
              <w:t xml:space="preserve">rofile and associated credentials and keys (NAAs, OTA keys, ISD-R access, ISD-P SD creation …) with only </w:t>
            </w:r>
            <w:r>
              <w:rPr>
                <w:rFonts w:eastAsiaTheme="minorHAnsi" w:cs="Arial"/>
                <w:sz w:val="20"/>
                <w:lang w:eastAsia="en-US" w:bidi="ar-SA"/>
              </w:rPr>
              <w:t xml:space="preserve">the </w:t>
            </w:r>
            <w:r w:rsidRPr="00CB484E">
              <w:rPr>
                <w:rFonts w:eastAsiaTheme="minorHAnsi" w:cs="Arial"/>
                <w:sz w:val="20"/>
                <w:lang w:eastAsia="en-US" w:bidi="ar-SA"/>
              </w:rPr>
              <w:t>Operator</w:t>
            </w:r>
            <w:r>
              <w:rPr>
                <w:rFonts w:eastAsiaTheme="minorHAnsi" w:cs="Arial"/>
                <w:sz w:val="20"/>
                <w:lang w:eastAsia="en-US" w:bidi="ar-SA"/>
              </w:rPr>
              <w:t xml:space="preserve">, </w:t>
            </w:r>
            <w:r w:rsidRPr="00CB484E">
              <w:rPr>
                <w:rFonts w:eastAsiaTheme="minorHAnsi" w:cs="Arial"/>
                <w:sz w:val="20"/>
                <w:lang w:eastAsia="en-US" w:bidi="ar-SA"/>
              </w:rPr>
              <w:t>SM-DP+</w:t>
            </w:r>
            <w:r>
              <w:rPr>
                <w:rFonts w:eastAsiaTheme="minorHAnsi" w:cs="Arial"/>
                <w:sz w:val="20"/>
                <w:lang w:eastAsia="en-US" w:bidi="ar-SA"/>
              </w:rPr>
              <w:t xml:space="preserve"> and the eUICC.</w:t>
            </w:r>
          </w:p>
        </w:tc>
        <w:tc>
          <w:tcPr>
            <w:tcW w:w="1276" w:type="dxa"/>
          </w:tcPr>
          <w:p w14:paraId="3D810908" w14:textId="77777777" w:rsidR="003C1AC8" w:rsidRPr="00CB484E" w:rsidRDefault="003C1AC8" w:rsidP="008C6F4A">
            <w:pPr>
              <w:spacing w:before="40" w:after="40" w:line="276" w:lineRule="auto"/>
              <w:jc w:val="left"/>
              <w:rPr>
                <w:rFonts w:eastAsiaTheme="minorHAnsi" w:cs="Arial"/>
                <w:sz w:val="20"/>
                <w:lang w:eastAsia="en-US" w:bidi="ar-SA"/>
              </w:rPr>
            </w:pPr>
            <w:r w:rsidRPr="00CB484E">
              <w:rPr>
                <w:rFonts w:eastAsiaTheme="minorHAnsi" w:cs="Arial"/>
                <w:sz w:val="20"/>
                <w:lang w:eastAsia="en-US" w:bidi="ar-SA"/>
              </w:rPr>
              <w:t>ES2+</w:t>
            </w:r>
          </w:p>
          <w:p w14:paraId="1A444216" w14:textId="77777777" w:rsidR="003C1AC8" w:rsidRPr="006F6E42" w:rsidRDefault="003C1AC8" w:rsidP="008C6F4A">
            <w:pPr>
              <w:spacing w:before="40" w:after="40" w:line="276" w:lineRule="auto"/>
              <w:jc w:val="left"/>
              <w:rPr>
                <w:sz w:val="20"/>
                <w:lang w:val="en-US"/>
              </w:rPr>
            </w:pPr>
            <w:r w:rsidRPr="00CB484E">
              <w:rPr>
                <w:rFonts w:eastAsiaTheme="minorHAnsi" w:cs="Arial"/>
                <w:sz w:val="20"/>
                <w:lang w:eastAsia="en-US" w:bidi="ar-SA"/>
              </w:rPr>
              <w:t>ES8+</w:t>
            </w:r>
          </w:p>
        </w:tc>
        <w:tc>
          <w:tcPr>
            <w:tcW w:w="2126" w:type="dxa"/>
          </w:tcPr>
          <w:p w14:paraId="47A81916"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SM-DP+ Certificate</w:t>
            </w:r>
          </w:p>
          <w:p w14:paraId="16D74BB1" w14:textId="77777777" w:rsidR="003C1AC8" w:rsidRPr="006F6E42" w:rsidRDefault="003C1AC8" w:rsidP="008C6F4A">
            <w:pPr>
              <w:spacing w:before="40" w:after="40" w:line="276" w:lineRule="auto"/>
              <w:jc w:val="left"/>
              <w:rPr>
                <w:sz w:val="20"/>
                <w:lang w:val="en-US"/>
              </w:rPr>
            </w:pPr>
            <w:r>
              <w:rPr>
                <w:rFonts w:eastAsiaTheme="minorHAnsi" w:cs="Arial"/>
                <w:sz w:val="20"/>
                <w:lang w:eastAsia="en-US" w:bidi="ar-SA"/>
              </w:rPr>
              <w:t>eUICC Certificate or eligibility check failure.</w:t>
            </w:r>
          </w:p>
        </w:tc>
        <w:tc>
          <w:tcPr>
            <w:tcW w:w="2127" w:type="dxa"/>
          </w:tcPr>
          <w:p w14:paraId="5C7F91F3" w14:textId="77777777" w:rsidR="003C1AC8" w:rsidRPr="006F6E42" w:rsidRDefault="003C1AC8" w:rsidP="008C6F4A">
            <w:pPr>
              <w:spacing w:before="40" w:after="40" w:line="276" w:lineRule="auto"/>
              <w:jc w:val="left"/>
              <w:rPr>
                <w:sz w:val="20"/>
                <w:lang w:val="en-US"/>
              </w:rPr>
            </w:pPr>
            <w:r>
              <w:rPr>
                <w:rFonts w:eastAsiaTheme="minorHAnsi" w:cs="Arial"/>
                <w:sz w:val="20"/>
                <w:lang w:eastAsia="en-US" w:bidi="ar-SA"/>
              </w:rPr>
              <w:t>Loss of Operator trust on the SM-DP+ and/or eUICC.</w:t>
            </w:r>
          </w:p>
        </w:tc>
      </w:tr>
      <w:tr w:rsidR="003C1AC8" w:rsidRPr="008E0C88" w14:paraId="7C03DEC8" w14:textId="77777777" w:rsidTr="008C6F4A">
        <w:tc>
          <w:tcPr>
            <w:tcW w:w="1129" w:type="dxa"/>
          </w:tcPr>
          <w:p w14:paraId="4DF94762" w14:textId="77777777" w:rsidR="003C1AC8" w:rsidRPr="009F3483" w:rsidRDefault="003C1AC8" w:rsidP="008C6F4A">
            <w:pPr>
              <w:spacing w:before="40" w:after="40" w:line="276" w:lineRule="auto"/>
              <w:jc w:val="left"/>
              <w:rPr>
                <w:b/>
                <w:sz w:val="20"/>
              </w:rPr>
            </w:pPr>
            <w:r>
              <w:rPr>
                <w:rFonts w:eastAsiaTheme="minorHAnsi" w:cs="Arial"/>
                <w:b/>
                <w:sz w:val="20"/>
                <w:lang w:eastAsia="en-US" w:bidi="ar-SA"/>
              </w:rPr>
              <w:t>TL</w:t>
            </w:r>
            <w:r w:rsidRPr="009F3483">
              <w:rPr>
                <w:rFonts w:eastAsiaTheme="minorHAnsi" w:cs="Arial"/>
                <w:b/>
                <w:sz w:val="20"/>
                <w:lang w:eastAsia="en-US" w:bidi="ar-SA"/>
              </w:rPr>
              <w:t>5</w:t>
            </w:r>
          </w:p>
        </w:tc>
        <w:tc>
          <w:tcPr>
            <w:tcW w:w="2268" w:type="dxa"/>
          </w:tcPr>
          <w:p w14:paraId="6F34539D" w14:textId="77777777" w:rsidR="003C1AC8" w:rsidRDefault="003C1AC8" w:rsidP="008C6F4A">
            <w:pPr>
              <w:spacing w:before="40" w:after="40" w:line="276" w:lineRule="auto"/>
              <w:jc w:val="left"/>
              <w:rPr>
                <w:sz w:val="20"/>
              </w:rPr>
            </w:pPr>
            <w:r w:rsidRPr="00CB484E">
              <w:rPr>
                <w:rFonts w:eastAsiaTheme="minorHAnsi" w:cs="Arial"/>
                <w:sz w:val="20"/>
                <w:lang w:eastAsia="en-US" w:bidi="ar-SA"/>
              </w:rPr>
              <w:t>Trust placed in the information exchange between the Operator and the SM-DP+ for Link Profile requests.</w:t>
            </w:r>
          </w:p>
        </w:tc>
        <w:tc>
          <w:tcPr>
            <w:tcW w:w="1276" w:type="dxa"/>
          </w:tcPr>
          <w:p w14:paraId="4578A625" w14:textId="77777777" w:rsidR="003C1AC8" w:rsidRDefault="003C1AC8" w:rsidP="008C6F4A">
            <w:pPr>
              <w:spacing w:before="40" w:after="40" w:line="276" w:lineRule="auto"/>
              <w:jc w:val="left"/>
              <w:rPr>
                <w:sz w:val="20"/>
              </w:rPr>
            </w:pPr>
            <w:r w:rsidRPr="00CB484E">
              <w:rPr>
                <w:rFonts w:eastAsiaTheme="minorHAnsi" w:cs="Arial"/>
                <w:sz w:val="20"/>
                <w:lang w:eastAsia="en-US" w:bidi="ar-SA"/>
              </w:rPr>
              <w:t>ES2+</w:t>
            </w:r>
          </w:p>
        </w:tc>
        <w:tc>
          <w:tcPr>
            <w:tcW w:w="2126" w:type="dxa"/>
          </w:tcPr>
          <w:p w14:paraId="408AB9E0" w14:textId="77777777" w:rsidR="003C1AC8" w:rsidRDefault="003C1AC8" w:rsidP="008C6F4A">
            <w:pPr>
              <w:spacing w:before="40" w:after="40" w:line="276" w:lineRule="auto"/>
              <w:jc w:val="left"/>
              <w:rPr>
                <w:sz w:val="20"/>
              </w:rPr>
            </w:pPr>
            <w:r>
              <w:rPr>
                <w:rFonts w:eastAsiaTheme="minorHAnsi" w:cs="Arial"/>
                <w:sz w:val="20"/>
                <w:lang w:eastAsia="en-US" w:bidi="ar-SA"/>
              </w:rPr>
              <w:t>SM-DP+ Certificate</w:t>
            </w:r>
          </w:p>
        </w:tc>
        <w:tc>
          <w:tcPr>
            <w:tcW w:w="2127" w:type="dxa"/>
          </w:tcPr>
          <w:p w14:paraId="25099773" w14:textId="77777777" w:rsidR="003C1AC8" w:rsidRDefault="003C1AC8" w:rsidP="008C6F4A">
            <w:pPr>
              <w:spacing w:before="40" w:after="40" w:line="276" w:lineRule="auto"/>
              <w:jc w:val="left"/>
              <w:rPr>
                <w:sz w:val="20"/>
              </w:rPr>
            </w:pPr>
            <w:r>
              <w:rPr>
                <w:rFonts w:eastAsiaTheme="minorHAnsi" w:cs="Arial"/>
                <w:sz w:val="20"/>
                <w:lang w:eastAsia="en-US" w:bidi="ar-SA"/>
              </w:rPr>
              <w:t>Operator loss of trust on SM-DP+.</w:t>
            </w:r>
          </w:p>
        </w:tc>
      </w:tr>
      <w:tr w:rsidR="003C1AC8" w:rsidRPr="008E0C88" w14:paraId="788422DB" w14:textId="77777777" w:rsidTr="008C6F4A">
        <w:tc>
          <w:tcPr>
            <w:tcW w:w="1129" w:type="dxa"/>
          </w:tcPr>
          <w:p w14:paraId="3B868DDA" w14:textId="77777777" w:rsidR="003C1AC8" w:rsidRPr="009F3483" w:rsidRDefault="003C1AC8" w:rsidP="008C6F4A">
            <w:pPr>
              <w:spacing w:before="40" w:after="40" w:line="276" w:lineRule="auto"/>
              <w:jc w:val="left"/>
              <w:rPr>
                <w:b/>
                <w:sz w:val="20"/>
              </w:rPr>
            </w:pPr>
            <w:r>
              <w:rPr>
                <w:rFonts w:eastAsiaTheme="minorHAnsi" w:cs="Arial"/>
                <w:b/>
                <w:sz w:val="20"/>
                <w:lang w:eastAsia="en-US" w:bidi="ar-SA"/>
              </w:rPr>
              <w:t>TL</w:t>
            </w:r>
            <w:r w:rsidRPr="009F3483">
              <w:rPr>
                <w:rFonts w:eastAsiaTheme="minorHAnsi" w:cs="Arial"/>
                <w:b/>
                <w:sz w:val="20"/>
                <w:lang w:eastAsia="en-US" w:bidi="ar-SA"/>
              </w:rPr>
              <w:t>6</w:t>
            </w:r>
          </w:p>
        </w:tc>
        <w:tc>
          <w:tcPr>
            <w:tcW w:w="2268" w:type="dxa"/>
          </w:tcPr>
          <w:p w14:paraId="33FCACF4" w14:textId="77777777" w:rsidR="003C1AC8" w:rsidRDefault="003C1AC8" w:rsidP="008C6F4A">
            <w:pPr>
              <w:spacing w:before="40" w:after="40" w:line="276" w:lineRule="auto"/>
              <w:jc w:val="left"/>
              <w:rPr>
                <w:sz w:val="20"/>
              </w:rPr>
            </w:pPr>
            <w:r w:rsidRPr="00CB484E">
              <w:rPr>
                <w:rFonts w:eastAsiaTheme="minorHAnsi" w:cs="Arial"/>
                <w:sz w:val="20"/>
                <w:lang w:eastAsia="en-US" w:bidi="ar-SA"/>
              </w:rPr>
              <w:t>Trust placed in the mechanisms provided by the LPA: Local Profile Management, Local Profile Management Operations</w:t>
            </w:r>
          </w:p>
        </w:tc>
        <w:tc>
          <w:tcPr>
            <w:tcW w:w="1276" w:type="dxa"/>
          </w:tcPr>
          <w:p w14:paraId="7F83CE6D" w14:textId="77777777" w:rsidR="003C1AC8" w:rsidRDefault="003C1AC8" w:rsidP="008C6F4A">
            <w:pPr>
              <w:spacing w:before="40" w:after="40" w:line="276" w:lineRule="auto"/>
              <w:jc w:val="left"/>
              <w:rPr>
                <w:sz w:val="20"/>
              </w:rPr>
            </w:pPr>
            <w:r w:rsidRPr="00CB484E">
              <w:rPr>
                <w:rFonts w:eastAsiaTheme="minorHAnsi" w:cs="Arial"/>
                <w:sz w:val="20"/>
                <w:lang w:eastAsia="en-US" w:bidi="ar-SA"/>
              </w:rPr>
              <w:t>ESeu</w:t>
            </w:r>
          </w:p>
        </w:tc>
        <w:tc>
          <w:tcPr>
            <w:tcW w:w="2126" w:type="dxa"/>
          </w:tcPr>
          <w:p w14:paraId="7E9317DE" w14:textId="77777777" w:rsidR="003C1AC8" w:rsidRDefault="003C1AC8" w:rsidP="008C6F4A">
            <w:pPr>
              <w:spacing w:before="40" w:after="40" w:line="276" w:lineRule="auto"/>
              <w:jc w:val="left"/>
              <w:rPr>
                <w:sz w:val="20"/>
              </w:rPr>
            </w:pPr>
            <w:r>
              <w:rPr>
                <w:rFonts w:eastAsiaTheme="minorHAnsi" w:cs="Arial"/>
                <w:sz w:val="20"/>
                <w:lang w:eastAsia="en-US" w:bidi="ar-SA"/>
              </w:rPr>
              <w:t>LPA security</w:t>
            </w:r>
          </w:p>
        </w:tc>
        <w:tc>
          <w:tcPr>
            <w:tcW w:w="2127" w:type="dxa"/>
          </w:tcPr>
          <w:p w14:paraId="6C078B9E" w14:textId="77777777" w:rsidR="003C1AC8" w:rsidRDefault="003C1AC8" w:rsidP="008C6F4A">
            <w:pPr>
              <w:spacing w:before="40" w:after="40" w:line="276" w:lineRule="auto"/>
              <w:jc w:val="left"/>
              <w:rPr>
                <w:sz w:val="20"/>
              </w:rPr>
            </w:pPr>
            <w:r>
              <w:rPr>
                <w:rFonts w:eastAsiaTheme="minorHAnsi" w:cs="Arial"/>
                <w:sz w:val="20"/>
                <w:lang w:eastAsia="en-US" w:bidi="ar-SA"/>
              </w:rPr>
              <w:t>eUICC loss of trust on LPA.</w:t>
            </w:r>
          </w:p>
        </w:tc>
      </w:tr>
      <w:tr w:rsidR="003C1AC8" w:rsidRPr="008E0C88" w14:paraId="1C4CB608" w14:textId="77777777" w:rsidTr="008C6F4A">
        <w:tc>
          <w:tcPr>
            <w:tcW w:w="1129" w:type="dxa"/>
          </w:tcPr>
          <w:p w14:paraId="003A3282" w14:textId="77777777" w:rsidR="003C1AC8" w:rsidRPr="009F3483" w:rsidRDefault="003C1AC8" w:rsidP="008C6F4A">
            <w:pPr>
              <w:spacing w:before="40" w:after="40" w:line="276" w:lineRule="auto"/>
              <w:jc w:val="left"/>
              <w:rPr>
                <w:b/>
                <w:sz w:val="20"/>
                <w:highlight w:val="yellow"/>
              </w:rPr>
            </w:pPr>
            <w:r>
              <w:rPr>
                <w:rFonts w:eastAsiaTheme="minorHAnsi" w:cs="Arial"/>
                <w:b/>
                <w:sz w:val="20"/>
                <w:lang w:eastAsia="en-US" w:bidi="ar-SA"/>
              </w:rPr>
              <w:t>TL</w:t>
            </w:r>
            <w:r w:rsidRPr="009F3483">
              <w:rPr>
                <w:rFonts w:eastAsiaTheme="minorHAnsi" w:cs="Arial"/>
                <w:b/>
                <w:sz w:val="20"/>
                <w:lang w:eastAsia="en-US" w:bidi="ar-SA"/>
              </w:rPr>
              <w:t>7</w:t>
            </w:r>
          </w:p>
        </w:tc>
        <w:tc>
          <w:tcPr>
            <w:tcW w:w="2268" w:type="dxa"/>
          </w:tcPr>
          <w:p w14:paraId="53B05DF2"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Trust placed in the TLS session</w:t>
            </w:r>
          </w:p>
        </w:tc>
        <w:tc>
          <w:tcPr>
            <w:tcW w:w="1276" w:type="dxa"/>
          </w:tcPr>
          <w:p w14:paraId="3010FA03"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ES9+</w:t>
            </w:r>
          </w:p>
        </w:tc>
        <w:tc>
          <w:tcPr>
            <w:tcW w:w="2126" w:type="dxa"/>
          </w:tcPr>
          <w:p w14:paraId="165418F0"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LPA security or SM-DP+ security.</w:t>
            </w:r>
          </w:p>
        </w:tc>
        <w:tc>
          <w:tcPr>
            <w:tcW w:w="2127" w:type="dxa"/>
          </w:tcPr>
          <w:p w14:paraId="334D6C7B"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SM-DP+ loss of trust on LPA (in the Device or the eUICC) or LPA loss of trust on the SM-DP+.</w:t>
            </w:r>
          </w:p>
          <w:p w14:paraId="3C47747D" w14:textId="77777777" w:rsidR="003C1AC8" w:rsidRPr="006F6E42" w:rsidRDefault="003C1AC8" w:rsidP="008C6F4A">
            <w:pPr>
              <w:spacing w:before="40" w:after="40" w:line="276" w:lineRule="auto"/>
              <w:jc w:val="left"/>
              <w:rPr>
                <w:sz w:val="20"/>
                <w:highlight w:val="yellow"/>
              </w:rPr>
            </w:pPr>
          </w:p>
        </w:tc>
      </w:tr>
      <w:tr w:rsidR="003C1AC8" w:rsidRPr="008E0C88" w14:paraId="5798D8DA" w14:textId="77777777" w:rsidTr="008C6F4A">
        <w:tc>
          <w:tcPr>
            <w:tcW w:w="1129" w:type="dxa"/>
          </w:tcPr>
          <w:p w14:paraId="45F0037C" w14:textId="77777777" w:rsidR="003C1AC8" w:rsidRPr="009F3483" w:rsidRDefault="003C1AC8" w:rsidP="008C6F4A">
            <w:pPr>
              <w:spacing w:before="40" w:after="40" w:line="276" w:lineRule="auto"/>
              <w:jc w:val="left"/>
              <w:rPr>
                <w:b/>
                <w:sz w:val="20"/>
              </w:rPr>
            </w:pPr>
            <w:r>
              <w:rPr>
                <w:rFonts w:eastAsiaTheme="minorHAnsi" w:cs="Arial"/>
                <w:b/>
                <w:sz w:val="20"/>
                <w:lang w:eastAsia="en-US" w:bidi="ar-SA"/>
              </w:rPr>
              <w:t>TL</w:t>
            </w:r>
            <w:r w:rsidRPr="009F3483">
              <w:rPr>
                <w:rFonts w:eastAsiaTheme="minorHAnsi" w:cs="Arial"/>
                <w:b/>
                <w:sz w:val="20"/>
                <w:lang w:eastAsia="en-US" w:bidi="ar-SA"/>
              </w:rPr>
              <w:t>8</w:t>
            </w:r>
          </w:p>
        </w:tc>
        <w:tc>
          <w:tcPr>
            <w:tcW w:w="2268" w:type="dxa"/>
          </w:tcPr>
          <w:p w14:paraId="23C276D4" w14:textId="77777777" w:rsidR="003C1AC8" w:rsidRPr="00E950D1" w:rsidRDefault="003C1AC8" w:rsidP="008C6F4A">
            <w:pPr>
              <w:spacing w:before="40" w:after="40" w:line="276" w:lineRule="auto"/>
              <w:jc w:val="left"/>
              <w:rPr>
                <w:sz w:val="20"/>
              </w:rPr>
            </w:pPr>
            <w:r w:rsidRPr="00E950D1">
              <w:rPr>
                <w:rFonts w:eastAsiaTheme="minorHAnsi" w:cs="Arial"/>
                <w:sz w:val="20"/>
                <w:lang w:eastAsia="en-US" w:bidi="ar-SA"/>
              </w:rPr>
              <w:t>Trust in the discovery proces</w:t>
            </w:r>
            <w:r>
              <w:rPr>
                <w:rFonts w:eastAsiaTheme="minorHAnsi" w:cs="Arial"/>
                <w:sz w:val="20"/>
                <w:lang w:eastAsia="en-US" w:bidi="ar-SA"/>
              </w:rPr>
              <w:t>s</w:t>
            </w:r>
          </w:p>
        </w:tc>
        <w:tc>
          <w:tcPr>
            <w:tcW w:w="1276" w:type="dxa"/>
          </w:tcPr>
          <w:p w14:paraId="76556121" w14:textId="77777777" w:rsidR="003C1AC8" w:rsidRPr="00E950D1" w:rsidRDefault="003C1AC8" w:rsidP="008C6F4A">
            <w:pPr>
              <w:spacing w:before="40" w:after="40" w:line="276" w:lineRule="auto"/>
              <w:jc w:val="left"/>
              <w:rPr>
                <w:sz w:val="20"/>
              </w:rPr>
            </w:pPr>
            <w:r w:rsidRPr="00E950D1">
              <w:rPr>
                <w:rFonts w:eastAsiaTheme="minorHAnsi" w:cs="Arial"/>
                <w:sz w:val="20"/>
                <w:lang w:eastAsia="en-US" w:bidi="ar-SA"/>
              </w:rPr>
              <w:t>ES11</w:t>
            </w:r>
          </w:p>
        </w:tc>
        <w:tc>
          <w:tcPr>
            <w:tcW w:w="2126" w:type="dxa"/>
          </w:tcPr>
          <w:p w14:paraId="447C1F15" w14:textId="77777777" w:rsidR="003C1AC8" w:rsidRPr="00E950D1" w:rsidRDefault="003C1AC8" w:rsidP="008C6F4A">
            <w:pPr>
              <w:spacing w:before="40" w:after="40" w:line="276" w:lineRule="auto"/>
              <w:jc w:val="left"/>
              <w:rPr>
                <w:sz w:val="20"/>
              </w:rPr>
            </w:pPr>
            <w:r w:rsidRPr="00E950D1">
              <w:rPr>
                <w:rFonts w:eastAsiaTheme="minorHAnsi" w:cs="Arial"/>
                <w:sz w:val="20"/>
                <w:lang w:eastAsia="en-US" w:bidi="ar-SA"/>
              </w:rPr>
              <w:t>LDS security or SM-DS security</w:t>
            </w:r>
            <w:r>
              <w:rPr>
                <w:rFonts w:eastAsiaTheme="minorHAnsi" w:cs="Arial"/>
                <w:sz w:val="20"/>
                <w:lang w:eastAsia="en-US" w:bidi="ar-SA"/>
              </w:rPr>
              <w:t>.</w:t>
            </w:r>
          </w:p>
        </w:tc>
        <w:tc>
          <w:tcPr>
            <w:tcW w:w="2127" w:type="dxa"/>
          </w:tcPr>
          <w:p w14:paraId="68C13847" w14:textId="77777777" w:rsidR="003C1AC8" w:rsidRPr="00E950D1" w:rsidRDefault="003C1AC8" w:rsidP="008C6F4A">
            <w:pPr>
              <w:spacing w:before="40" w:after="40" w:line="276" w:lineRule="auto"/>
              <w:jc w:val="left"/>
              <w:rPr>
                <w:sz w:val="20"/>
              </w:rPr>
            </w:pPr>
            <w:r w:rsidRPr="00E950D1">
              <w:rPr>
                <w:rFonts w:eastAsiaTheme="minorHAnsi" w:cs="Arial"/>
                <w:sz w:val="20"/>
                <w:lang w:eastAsia="en-US" w:bidi="ar-SA"/>
              </w:rPr>
              <w:t>L</w:t>
            </w:r>
            <w:r>
              <w:rPr>
                <w:rFonts w:eastAsiaTheme="minorHAnsi" w:cs="Arial"/>
                <w:sz w:val="20"/>
                <w:lang w:eastAsia="en-US" w:bidi="ar-SA"/>
              </w:rPr>
              <w:t>DS</w:t>
            </w:r>
            <w:r w:rsidRPr="00E950D1">
              <w:rPr>
                <w:rFonts w:eastAsiaTheme="minorHAnsi" w:cs="Arial"/>
                <w:sz w:val="20"/>
                <w:lang w:eastAsia="en-US" w:bidi="ar-SA"/>
              </w:rPr>
              <w:t xml:space="preserve"> loss of trust </w:t>
            </w:r>
            <w:r>
              <w:rPr>
                <w:rFonts w:eastAsiaTheme="minorHAnsi" w:cs="Arial"/>
                <w:sz w:val="20"/>
                <w:lang w:eastAsia="en-US" w:bidi="ar-SA"/>
              </w:rPr>
              <w:t>o</w:t>
            </w:r>
            <w:r w:rsidRPr="00E950D1">
              <w:rPr>
                <w:rFonts w:eastAsiaTheme="minorHAnsi" w:cs="Arial"/>
                <w:sz w:val="20"/>
                <w:lang w:eastAsia="en-US" w:bidi="ar-SA"/>
              </w:rPr>
              <w:t xml:space="preserve">n </w:t>
            </w:r>
            <w:r>
              <w:rPr>
                <w:rFonts w:eastAsiaTheme="minorHAnsi" w:cs="Arial"/>
                <w:sz w:val="20"/>
                <w:lang w:eastAsia="en-US" w:bidi="ar-SA"/>
              </w:rPr>
              <w:t xml:space="preserve">the </w:t>
            </w:r>
            <w:r w:rsidRPr="00E950D1">
              <w:rPr>
                <w:rFonts w:eastAsiaTheme="minorHAnsi" w:cs="Arial"/>
                <w:sz w:val="20"/>
                <w:lang w:eastAsia="en-US" w:bidi="ar-SA"/>
              </w:rPr>
              <w:t>SM-DS and vice versa</w:t>
            </w:r>
            <w:r>
              <w:rPr>
                <w:rFonts w:eastAsiaTheme="minorHAnsi" w:cs="Arial"/>
                <w:sz w:val="20"/>
                <w:lang w:eastAsia="en-US" w:bidi="ar-SA"/>
              </w:rPr>
              <w:t>.</w:t>
            </w:r>
          </w:p>
        </w:tc>
      </w:tr>
      <w:tr w:rsidR="003C1AC8" w:rsidRPr="008E0C88" w14:paraId="28F9CBC9" w14:textId="77777777" w:rsidTr="008C6F4A">
        <w:tc>
          <w:tcPr>
            <w:tcW w:w="1129" w:type="dxa"/>
          </w:tcPr>
          <w:p w14:paraId="1DC413F7" w14:textId="77777777" w:rsidR="003C1AC8" w:rsidRPr="009F3483" w:rsidRDefault="003C1AC8" w:rsidP="008C6F4A">
            <w:pPr>
              <w:spacing w:before="40" w:after="40" w:line="276" w:lineRule="auto"/>
              <w:jc w:val="left"/>
              <w:rPr>
                <w:rFonts w:eastAsiaTheme="minorHAnsi" w:cs="Arial"/>
                <w:b/>
                <w:sz w:val="20"/>
                <w:lang w:eastAsia="en-US" w:bidi="ar-SA"/>
              </w:rPr>
            </w:pPr>
            <w:r>
              <w:rPr>
                <w:rFonts w:eastAsiaTheme="minorHAnsi" w:cs="Arial"/>
                <w:b/>
                <w:sz w:val="20"/>
                <w:lang w:eastAsia="en-US" w:bidi="ar-SA"/>
              </w:rPr>
              <w:t>TL9</w:t>
            </w:r>
          </w:p>
        </w:tc>
        <w:tc>
          <w:tcPr>
            <w:tcW w:w="2268" w:type="dxa"/>
          </w:tcPr>
          <w:p w14:paraId="063EAC5F" w14:textId="77777777" w:rsidR="003C1AC8" w:rsidRPr="00E950D1" w:rsidRDefault="003C1AC8" w:rsidP="008C6F4A">
            <w:pPr>
              <w:spacing w:before="40" w:after="40" w:line="276" w:lineRule="auto"/>
              <w:jc w:val="left"/>
              <w:rPr>
                <w:rFonts w:eastAsiaTheme="minorHAnsi" w:cs="Arial"/>
                <w:sz w:val="20"/>
                <w:lang w:eastAsia="en-US" w:bidi="ar-SA"/>
              </w:rPr>
            </w:pPr>
            <w:r w:rsidRPr="00E950D1">
              <w:rPr>
                <w:rFonts w:eastAsiaTheme="minorHAnsi" w:cs="Arial"/>
                <w:sz w:val="20"/>
                <w:lang w:eastAsia="en-US" w:bidi="ar-SA"/>
              </w:rPr>
              <w:t>Trust in the discovery proces</w:t>
            </w:r>
            <w:r>
              <w:rPr>
                <w:rFonts w:eastAsiaTheme="minorHAnsi" w:cs="Arial"/>
                <w:sz w:val="20"/>
                <w:lang w:eastAsia="en-US" w:bidi="ar-SA"/>
              </w:rPr>
              <w:t>s</w:t>
            </w:r>
          </w:p>
        </w:tc>
        <w:tc>
          <w:tcPr>
            <w:tcW w:w="1276" w:type="dxa"/>
          </w:tcPr>
          <w:p w14:paraId="2D67707C" w14:textId="77777777" w:rsidR="003C1AC8" w:rsidRPr="00E950D1" w:rsidRDefault="003C1AC8" w:rsidP="008C6F4A">
            <w:pPr>
              <w:spacing w:before="40" w:after="40" w:line="276" w:lineRule="auto"/>
              <w:jc w:val="left"/>
              <w:rPr>
                <w:rFonts w:eastAsiaTheme="minorHAnsi" w:cs="Arial"/>
                <w:sz w:val="20"/>
                <w:lang w:eastAsia="en-US" w:bidi="ar-SA"/>
              </w:rPr>
            </w:pPr>
            <w:r w:rsidRPr="00E950D1">
              <w:rPr>
                <w:rFonts w:eastAsiaTheme="minorHAnsi" w:cs="Arial"/>
                <w:sz w:val="20"/>
                <w:lang w:eastAsia="en-US" w:bidi="ar-SA"/>
              </w:rPr>
              <w:t>ES11</w:t>
            </w:r>
          </w:p>
        </w:tc>
        <w:tc>
          <w:tcPr>
            <w:tcW w:w="2126" w:type="dxa"/>
          </w:tcPr>
          <w:p w14:paraId="745312D2" w14:textId="77777777" w:rsidR="003C1AC8" w:rsidRPr="00E950D1"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eUICC security</w:t>
            </w:r>
            <w:r w:rsidRPr="00E950D1">
              <w:rPr>
                <w:rFonts w:eastAsiaTheme="minorHAnsi" w:cs="Arial"/>
                <w:sz w:val="20"/>
                <w:lang w:eastAsia="en-US" w:bidi="ar-SA"/>
              </w:rPr>
              <w:t xml:space="preserve"> or SM-DS security</w:t>
            </w:r>
            <w:r>
              <w:rPr>
                <w:rFonts w:eastAsiaTheme="minorHAnsi" w:cs="Arial"/>
                <w:sz w:val="20"/>
                <w:lang w:eastAsia="en-US" w:bidi="ar-SA"/>
              </w:rPr>
              <w:t>.</w:t>
            </w:r>
          </w:p>
        </w:tc>
        <w:tc>
          <w:tcPr>
            <w:tcW w:w="2127" w:type="dxa"/>
          </w:tcPr>
          <w:p w14:paraId="3205F0F6" w14:textId="77777777" w:rsidR="003C1AC8" w:rsidRPr="00E950D1" w:rsidRDefault="003C1AC8" w:rsidP="008C6F4A">
            <w:pPr>
              <w:spacing w:before="40" w:after="40" w:line="276" w:lineRule="auto"/>
              <w:jc w:val="left"/>
              <w:rPr>
                <w:rFonts w:eastAsiaTheme="minorHAnsi" w:cs="Arial"/>
                <w:sz w:val="20"/>
                <w:lang w:eastAsia="en-US" w:bidi="ar-SA"/>
              </w:rPr>
            </w:pPr>
            <w:r w:rsidRPr="00E950D1">
              <w:rPr>
                <w:rFonts w:eastAsiaTheme="minorHAnsi" w:cs="Arial"/>
                <w:sz w:val="20"/>
                <w:lang w:eastAsia="en-US" w:bidi="ar-SA"/>
              </w:rPr>
              <w:t xml:space="preserve">SM-DS loss of trust </w:t>
            </w:r>
            <w:r>
              <w:rPr>
                <w:rFonts w:eastAsiaTheme="minorHAnsi" w:cs="Arial"/>
                <w:sz w:val="20"/>
                <w:lang w:eastAsia="en-US" w:bidi="ar-SA"/>
              </w:rPr>
              <w:t>o</w:t>
            </w:r>
            <w:r w:rsidRPr="00E950D1">
              <w:rPr>
                <w:rFonts w:eastAsiaTheme="minorHAnsi" w:cs="Arial"/>
                <w:sz w:val="20"/>
                <w:lang w:eastAsia="en-US" w:bidi="ar-SA"/>
              </w:rPr>
              <w:t xml:space="preserve">n </w:t>
            </w:r>
            <w:r>
              <w:rPr>
                <w:rFonts w:eastAsiaTheme="minorHAnsi" w:cs="Arial"/>
                <w:sz w:val="20"/>
                <w:lang w:eastAsia="en-US" w:bidi="ar-SA"/>
              </w:rPr>
              <w:t xml:space="preserve">the eUICC </w:t>
            </w:r>
            <w:r w:rsidRPr="00E950D1">
              <w:rPr>
                <w:rFonts w:eastAsiaTheme="minorHAnsi" w:cs="Arial"/>
                <w:sz w:val="20"/>
                <w:lang w:eastAsia="en-US" w:bidi="ar-SA"/>
              </w:rPr>
              <w:t>and vice versa</w:t>
            </w:r>
            <w:r>
              <w:rPr>
                <w:rFonts w:eastAsiaTheme="minorHAnsi" w:cs="Arial"/>
                <w:sz w:val="20"/>
                <w:lang w:eastAsia="en-US" w:bidi="ar-SA"/>
              </w:rPr>
              <w:t>.</w:t>
            </w:r>
          </w:p>
        </w:tc>
      </w:tr>
      <w:tr w:rsidR="003C1AC8" w:rsidRPr="008E0C88" w14:paraId="1AF3F3E5" w14:textId="77777777" w:rsidTr="008C6F4A">
        <w:tc>
          <w:tcPr>
            <w:tcW w:w="1129" w:type="dxa"/>
          </w:tcPr>
          <w:p w14:paraId="120B9D43" w14:textId="77777777" w:rsidR="003C1AC8" w:rsidRPr="009F3483" w:rsidRDefault="003C1AC8" w:rsidP="008C6F4A">
            <w:pPr>
              <w:spacing w:before="40" w:after="40" w:line="276" w:lineRule="auto"/>
              <w:jc w:val="left"/>
              <w:rPr>
                <w:rFonts w:eastAsiaTheme="minorHAnsi" w:cs="Arial"/>
                <w:b/>
                <w:sz w:val="20"/>
                <w:lang w:eastAsia="en-US" w:bidi="ar-SA"/>
              </w:rPr>
            </w:pPr>
            <w:r>
              <w:rPr>
                <w:rFonts w:eastAsiaTheme="minorHAnsi" w:cs="Arial"/>
                <w:b/>
                <w:sz w:val="20"/>
                <w:lang w:eastAsia="en-US" w:bidi="ar-SA"/>
              </w:rPr>
              <w:t>TL</w:t>
            </w:r>
            <w:r w:rsidRPr="009F3483">
              <w:rPr>
                <w:rFonts w:eastAsiaTheme="minorHAnsi" w:cs="Arial"/>
                <w:b/>
                <w:sz w:val="20"/>
                <w:lang w:eastAsia="en-US" w:bidi="ar-SA"/>
              </w:rPr>
              <w:t>1</w:t>
            </w:r>
            <w:r>
              <w:rPr>
                <w:rFonts w:eastAsiaTheme="minorHAnsi" w:cs="Arial"/>
                <w:b/>
                <w:sz w:val="20"/>
                <w:lang w:eastAsia="en-US" w:bidi="ar-SA"/>
              </w:rPr>
              <w:t>0</w:t>
            </w:r>
          </w:p>
        </w:tc>
        <w:tc>
          <w:tcPr>
            <w:tcW w:w="2268" w:type="dxa"/>
          </w:tcPr>
          <w:p w14:paraId="629CD281" w14:textId="77777777" w:rsidR="003C1AC8" w:rsidRPr="00E950D1"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Trust in the UI</w:t>
            </w:r>
          </w:p>
        </w:tc>
        <w:tc>
          <w:tcPr>
            <w:tcW w:w="1276" w:type="dxa"/>
          </w:tcPr>
          <w:p w14:paraId="35447D6C" w14:textId="77777777" w:rsidR="003C1AC8" w:rsidRPr="00E950D1"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ESeu</w:t>
            </w:r>
          </w:p>
        </w:tc>
        <w:tc>
          <w:tcPr>
            <w:tcW w:w="2126" w:type="dxa"/>
          </w:tcPr>
          <w:p w14:paraId="1F8C7AEB" w14:textId="77777777" w:rsidR="003C1AC8" w:rsidRPr="00E950D1"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Device security</w:t>
            </w:r>
          </w:p>
        </w:tc>
        <w:tc>
          <w:tcPr>
            <w:tcW w:w="2127" w:type="dxa"/>
          </w:tcPr>
          <w:p w14:paraId="6B544550" w14:textId="77777777" w:rsidR="003C1AC8" w:rsidRPr="00E950D1"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trust on the Device</w:t>
            </w:r>
          </w:p>
        </w:tc>
      </w:tr>
    </w:tbl>
    <w:p w14:paraId="1BE045FA" w14:textId="77777777" w:rsidR="003C1AC8" w:rsidRDefault="003C1AC8" w:rsidP="003C1AC8">
      <w:pPr>
        <w:pStyle w:val="TableCaption"/>
      </w:pPr>
      <w:r>
        <w:t>: Trusted Link Descriptions</w:t>
      </w:r>
    </w:p>
    <w:p w14:paraId="05E93AA0" w14:textId="77777777" w:rsidR="003C1AC8" w:rsidRDefault="003C1AC8" w:rsidP="003C1AC8"/>
    <w:tbl>
      <w:tblPr>
        <w:tblW w:w="90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696"/>
        <w:gridCol w:w="1276"/>
        <w:gridCol w:w="1559"/>
        <w:gridCol w:w="2268"/>
        <w:gridCol w:w="2240"/>
      </w:tblGrid>
      <w:tr w:rsidR="003C1AC8" w:rsidRPr="008E0C88" w14:paraId="4A8E9105" w14:textId="77777777" w:rsidTr="008C6F4A">
        <w:trPr>
          <w:cantSplit/>
          <w:tblHeader/>
        </w:trPr>
        <w:tc>
          <w:tcPr>
            <w:tcW w:w="1696" w:type="dxa"/>
            <w:shd w:val="clear" w:color="auto" w:fill="DE002B"/>
          </w:tcPr>
          <w:p w14:paraId="5F7AC572" w14:textId="77777777" w:rsidR="003C1AC8" w:rsidRDefault="003C1AC8" w:rsidP="008C6F4A">
            <w:pPr>
              <w:keepNext/>
              <w:spacing w:before="60" w:line="276" w:lineRule="auto"/>
              <w:jc w:val="left"/>
              <w:rPr>
                <w:rFonts w:cs="Arial"/>
                <w:b/>
                <w:color w:val="FFFFFF" w:themeColor="background1"/>
                <w:szCs w:val="22"/>
                <w:lang w:val="en-US" w:eastAsia="en-GB" w:bidi="ar-SA"/>
              </w:rPr>
            </w:pPr>
            <w:r>
              <w:rPr>
                <w:rFonts w:cs="Arial"/>
                <w:b/>
                <w:color w:val="FFFFFF" w:themeColor="background1"/>
                <w:szCs w:val="22"/>
                <w:lang w:val="en-US" w:eastAsia="en-GB" w:bidi="ar-SA"/>
              </w:rPr>
              <w:t>Compromised element</w:t>
            </w:r>
          </w:p>
        </w:tc>
        <w:tc>
          <w:tcPr>
            <w:tcW w:w="1276" w:type="dxa"/>
            <w:shd w:val="clear" w:color="auto" w:fill="DE002B"/>
          </w:tcPr>
          <w:p w14:paraId="03F57E89"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Pr>
                <w:rFonts w:cs="Arial"/>
                <w:b/>
                <w:color w:val="FFFFFF" w:themeColor="background1"/>
                <w:szCs w:val="22"/>
                <w:lang w:val="en-US" w:eastAsia="en-GB" w:bidi="ar-SA"/>
              </w:rPr>
              <w:t>Impacted Links</w:t>
            </w:r>
          </w:p>
        </w:tc>
        <w:tc>
          <w:tcPr>
            <w:tcW w:w="1559" w:type="dxa"/>
            <w:shd w:val="clear" w:color="auto" w:fill="DE002B"/>
          </w:tcPr>
          <w:p w14:paraId="7C03F242" w14:textId="77777777" w:rsidR="003C1AC8" w:rsidRPr="003B5ADA" w:rsidRDefault="003C1AC8" w:rsidP="008C6F4A">
            <w:pPr>
              <w:pStyle w:val="TableHeader"/>
              <w:rPr>
                <w:color w:val="FFFFFF" w:themeColor="background1"/>
              </w:rPr>
            </w:pPr>
            <w:r>
              <w:rPr>
                <w:color w:val="FFFFFF" w:themeColor="background1"/>
              </w:rPr>
              <w:t>Description</w:t>
            </w:r>
          </w:p>
        </w:tc>
        <w:tc>
          <w:tcPr>
            <w:tcW w:w="2268" w:type="dxa"/>
            <w:shd w:val="clear" w:color="auto" w:fill="DE002B"/>
          </w:tcPr>
          <w:p w14:paraId="3E71B96D" w14:textId="77777777" w:rsidR="003C1AC8" w:rsidRPr="003B5ADA" w:rsidRDefault="003C1AC8" w:rsidP="008C6F4A">
            <w:pPr>
              <w:pStyle w:val="TableHeader"/>
              <w:rPr>
                <w:color w:val="FFFFFF" w:themeColor="background1"/>
              </w:rPr>
            </w:pPr>
            <w:r>
              <w:rPr>
                <w:color w:val="FFFFFF" w:themeColor="background1"/>
              </w:rPr>
              <w:t>Impact of loss of trust</w:t>
            </w:r>
          </w:p>
        </w:tc>
        <w:tc>
          <w:tcPr>
            <w:tcW w:w="2240" w:type="dxa"/>
            <w:shd w:val="clear" w:color="auto" w:fill="DE002B"/>
          </w:tcPr>
          <w:p w14:paraId="2BE3505C" w14:textId="77777777" w:rsidR="003C1AC8" w:rsidRPr="003B5ADA" w:rsidRDefault="003C1AC8" w:rsidP="008C6F4A">
            <w:pPr>
              <w:pStyle w:val="TableHeader"/>
              <w:rPr>
                <w:color w:val="FFFFFF" w:themeColor="background1"/>
              </w:rPr>
            </w:pPr>
            <w:r>
              <w:rPr>
                <w:color w:val="FFFFFF" w:themeColor="background1"/>
              </w:rPr>
              <w:t>Countermeasures</w:t>
            </w:r>
          </w:p>
        </w:tc>
      </w:tr>
      <w:tr w:rsidR="003C1AC8" w:rsidRPr="008E0C88" w14:paraId="2662E209" w14:textId="77777777" w:rsidTr="008C6F4A">
        <w:tc>
          <w:tcPr>
            <w:tcW w:w="1696" w:type="dxa"/>
          </w:tcPr>
          <w:p w14:paraId="5A5E3E1D"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eUICC</w:t>
            </w:r>
          </w:p>
        </w:tc>
        <w:tc>
          <w:tcPr>
            <w:tcW w:w="1276" w:type="dxa"/>
          </w:tcPr>
          <w:p w14:paraId="6C81BB72" w14:textId="77777777" w:rsidR="003C1AC8" w:rsidRPr="003B5ADA" w:rsidRDefault="003C1AC8" w:rsidP="008C6F4A">
            <w:pPr>
              <w:spacing w:before="40" w:after="40" w:line="276" w:lineRule="auto"/>
              <w:jc w:val="left"/>
              <w:rPr>
                <w:sz w:val="20"/>
              </w:rPr>
            </w:pPr>
            <w:r>
              <w:rPr>
                <w:rFonts w:eastAsiaTheme="minorHAnsi" w:cs="Arial"/>
                <w:sz w:val="20"/>
                <w:lang w:eastAsia="en-US" w:bidi="ar-SA"/>
              </w:rPr>
              <w:t>TL</w:t>
            </w:r>
            <w:r w:rsidRPr="00CB484E">
              <w:rPr>
                <w:rFonts w:eastAsiaTheme="minorHAnsi" w:cs="Arial"/>
                <w:sz w:val="20"/>
                <w:lang w:eastAsia="en-US" w:bidi="ar-SA"/>
              </w:rPr>
              <w:t>1</w:t>
            </w:r>
            <w:r>
              <w:rPr>
                <w:rFonts w:eastAsiaTheme="minorHAnsi" w:cs="Arial"/>
                <w:sz w:val="20"/>
                <w:lang w:eastAsia="en-US" w:bidi="ar-SA"/>
              </w:rPr>
              <w:t>, TL3, TL4, TL9</w:t>
            </w:r>
          </w:p>
        </w:tc>
        <w:tc>
          <w:tcPr>
            <w:tcW w:w="1559" w:type="dxa"/>
          </w:tcPr>
          <w:p w14:paraId="4800E73F"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 xml:space="preserve">The eUICC keys and EUM’s Keyset. </w:t>
            </w:r>
          </w:p>
          <w:p w14:paraId="65B425D7" w14:textId="77777777" w:rsidR="003C1AC8" w:rsidRPr="003B5ADA" w:rsidRDefault="003C1AC8" w:rsidP="008C6F4A">
            <w:pPr>
              <w:spacing w:before="40" w:after="40" w:line="276" w:lineRule="auto"/>
              <w:jc w:val="left"/>
              <w:rPr>
                <w:sz w:val="20"/>
              </w:rPr>
            </w:pPr>
          </w:p>
        </w:tc>
        <w:tc>
          <w:tcPr>
            <w:tcW w:w="2268" w:type="dxa"/>
          </w:tcPr>
          <w:p w14:paraId="4B1C8DA9" w14:textId="77777777" w:rsidR="003C1AC8" w:rsidRDefault="003C1AC8" w:rsidP="008C6F4A">
            <w:pPr>
              <w:spacing w:before="40" w:after="40" w:line="276" w:lineRule="auto"/>
              <w:jc w:val="left"/>
              <w:rPr>
                <w:rFonts w:eastAsiaTheme="minorHAnsi" w:cs="Arial"/>
                <w:sz w:val="20"/>
                <w:lang w:eastAsia="en-US" w:bidi="ar-SA"/>
              </w:rPr>
            </w:pPr>
            <w:r w:rsidRPr="00CB484E">
              <w:rPr>
                <w:rFonts w:eastAsiaTheme="minorHAnsi" w:cs="Arial"/>
                <w:sz w:val="20"/>
                <w:lang w:eastAsia="en-US" w:bidi="ar-SA"/>
              </w:rPr>
              <w:t xml:space="preserve">The eUICC </w:t>
            </w:r>
            <w:r>
              <w:rPr>
                <w:rFonts w:eastAsiaTheme="minorHAnsi" w:cs="Arial"/>
                <w:sz w:val="20"/>
                <w:lang w:eastAsia="en-US" w:bidi="ar-SA"/>
              </w:rPr>
              <w:t>can no longer be trusted.</w:t>
            </w:r>
          </w:p>
          <w:p w14:paraId="21735D18" w14:textId="77777777" w:rsidR="003C1AC8" w:rsidRPr="003B5ADA" w:rsidRDefault="003C1AC8" w:rsidP="008C6F4A">
            <w:pPr>
              <w:spacing w:before="40" w:after="40" w:line="276" w:lineRule="auto"/>
              <w:jc w:val="left"/>
              <w:rPr>
                <w:sz w:val="20"/>
              </w:rPr>
            </w:pPr>
            <w:r>
              <w:rPr>
                <w:rFonts w:eastAsiaTheme="minorHAnsi" w:cs="Arial"/>
                <w:sz w:val="20"/>
                <w:lang w:eastAsia="en-US" w:bidi="ar-SA"/>
              </w:rPr>
              <w:t>MNO and SM-DP+ loss of trust on eUICC.</w:t>
            </w:r>
          </w:p>
        </w:tc>
        <w:tc>
          <w:tcPr>
            <w:tcW w:w="2240" w:type="dxa"/>
          </w:tcPr>
          <w:p w14:paraId="61C72D3F"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Revoke the Certificate of the eUICC.</w:t>
            </w:r>
          </w:p>
          <w:p w14:paraId="311FA753" w14:textId="77777777" w:rsidR="003C1AC8" w:rsidRPr="00D37ECC" w:rsidRDefault="003C1AC8" w:rsidP="008C6F4A">
            <w:pPr>
              <w:spacing w:before="40" w:after="40" w:line="276" w:lineRule="auto"/>
              <w:jc w:val="left"/>
              <w:rPr>
                <w:rFonts w:eastAsiaTheme="minorHAnsi" w:cs="Arial"/>
                <w:sz w:val="20"/>
                <w:lang w:eastAsia="en-US" w:bidi="ar-SA"/>
              </w:rPr>
            </w:pPr>
          </w:p>
        </w:tc>
      </w:tr>
      <w:tr w:rsidR="003C1AC8" w:rsidRPr="008E0C88" w14:paraId="7214ADB8" w14:textId="77777777" w:rsidTr="008C6F4A">
        <w:tc>
          <w:tcPr>
            <w:tcW w:w="1696" w:type="dxa"/>
          </w:tcPr>
          <w:p w14:paraId="3A8646AA"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CI</w:t>
            </w:r>
          </w:p>
        </w:tc>
        <w:tc>
          <w:tcPr>
            <w:tcW w:w="1276" w:type="dxa"/>
          </w:tcPr>
          <w:p w14:paraId="4C51C7F7"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TL2</w:t>
            </w:r>
          </w:p>
        </w:tc>
        <w:tc>
          <w:tcPr>
            <w:tcW w:w="1559" w:type="dxa"/>
          </w:tcPr>
          <w:p w14:paraId="78713142"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The EUM, SM-DS, and SM-DP+ Certificates.</w:t>
            </w:r>
          </w:p>
        </w:tc>
        <w:tc>
          <w:tcPr>
            <w:tcW w:w="2268" w:type="dxa"/>
          </w:tcPr>
          <w:p w14:paraId="297BABB6"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Operator trust in the EUM, SM-DS and SM-DP+.</w:t>
            </w:r>
          </w:p>
        </w:tc>
        <w:tc>
          <w:tcPr>
            <w:tcW w:w="2240" w:type="dxa"/>
          </w:tcPr>
          <w:p w14:paraId="08772CFA"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Repair/Replace CI. Generate new CI Certificate and new Certificate for the EUM, SM-DS and SM-DP+ following the SAS process.</w:t>
            </w:r>
          </w:p>
          <w:p w14:paraId="5F052DB6" w14:textId="77777777" w:rsidR="003C1AC8" w:rsidRDefault="003C1AC8" w:rsidP="008C6F4A">
            <w:pPr>
              <w:spacing w:before="40" w:after="40" w:line="276" w:lineRule="auto"/>
              <w:jc w:val="left"/>
              <w:rPr>
                <w:rFonts w:eastAsiaTheme="minorHAnsi" w:cs="Arial"/>
                <w:sz w:val="20"/>
                <w:lang w:eastAsia="en-US" w:bidi="ar-SA"/>
              </w:rPr>
            </w:pPr>
          </w:p>
          <w:p w14:paraId="64B7967A"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Remote repair of already issued eUICCs: new CI public key.</w:t>
            </w:r>
          </w:p>
        </w:tc>
      </w:tr>
      <w:tr w:rsidR="003C1AC8" w:rsidRPr="008E0C88" w14:paraId="7F948F71" w14:textId="77777777" w:rsidTr="008C6F4A">
        <w:tc>
          <w:tcPr>
            <w:tcW w:w="1696" w:type="dxa"/>
          </w:tcPr>
          <w:p w14:paraId="1E595F29"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EUM</w:t>
            </w:r>
          </w:p>
        </w:tc>
        <w:tc>
          <w:tcPr>
            <w:tcW w:w="1276" w:type="dxa"/>
          </w:tcPr>
          <w:p w14:paraId="65A47059"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TL1, TL2</w:t>
            </w:r>
          </w:p>
        </w:tc>
        <w:tc>
          <w:tcPr>
            <w:tcW w:w="1559" w:type="dxa"/>
          </w:tcPr>
          <w:p w14:paraId="7076F8F8"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SAS certification.</w:t>
            </w:r>
          </w:p>
        </w:tc>
        <w:tc>
          <w:tcPr>
            <w:tcW w:w="2268" w:type="dxa"/>
          </w:tcPr>
          <w:p w14:paraId="1F3A3EDA"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trust from the Operator and SM-DP+ on the EUM and its eUICCs.</w:t>
            </w:r>
          </w:p>
        </w:tc>
        <w:tc>
          <w:tcPr>
            <w:tcW w:w="2240" w:type="dxa"/>
          </w:tcPr>
          <w:p w14:paraId="1889F54F"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New SAS for the EUM. Remote repair of already issued eUICCs: new EUM Certificate, new eUICC Certificate.</w:t>
            </w:r>
          </w:p>
        </w:tc>
      </w:tr>
      <w:tr w:rsidR="003C1AC8" w:rsidRPr="008E0C88" w14:paraId="416862D9" w14:textId="77777777" w:rsidTr="008C6F4A">
        <w:tc>
          <w:tcPr>
            <w:tcW w:w="1696" w:type="dxa"/>
          </w:tcPr>
          <w:p w14:paraId="014FE7A7"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SM-DP+</w:t>
            </w:r>
          </w:p>
        </w:tc>
        <w:tc>
          <w:tcPr>
            <w:tcW w:w="1276" w:type="dxa"/>
          </w:tcPr>
          <w:p w14:paraId="7176A00C"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TL3, TL4, TL5, TL7, TL8</w:t>
            </w:r>
          </w:p>
        </w:tc>
        <w:tc>
          <w:tcPr>
            <w:tcW w:w="1559" w:type="dxa"/>
          </w:tcPr>
          <w:p w14:paraId="6EE6D6E8"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SAS certification.</w:t>
            </w:r>
          </w:p>
        </w:tc>
        <w:tc>
          <w:tcPr>
            <w:tcW w:w="2268" w:type="dxa"/>
          </w:tcPr>
          <w:p w14:paraId="28CF72E6"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trust from the Operator, LPA, SM-DS and eUICC on the SM-DP+.</w:t>
            </w:r>
          </w:p>
        </w:tc>
        <w:tc>
          <w:tcPr>
            <w:tcW w:w="2240" w:type="dxa"/>
          </w:tcPr>
          <w:p w14:paraId="3977BBB2"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 xml:space="preserve">New SAS for the SM-DP+. New SM-DP+ Certificate. </w:t>
            </w:r>
          </w:p>
        </w:tc>
      </w:tr>
      <w:tr w:rsidR="003C1AC8" w:rsidRPr="008E0C88" w14:paraId="0F556B63" w14:textId="77777777" w:rsidTr="008C6F4A">
        <w:tc>
          <w:tcPr>
            <w:tcW w:w="1696" w:type="dxa"/>
          </w:tcPr>
          <w:p w14:paraId="5CA4E7BC"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SM-DS</w:t>
            </w:r>
          </w:p>
        </w:tc>
        <w:tc>
          <w:tcPr>
            <w:tcW w:w="1276" w:type="dxa"/>
          </w:tcPr>
          <w:p w14:paraId="3D5B0D62"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TL8</w:t>
            </w:r>
          </w:p>
        </w:tc>
        <w:tc>
          <w:tcPr>
            <w:tcW w:w="1559" w:type="dxa"/>
          </w:tcPr>
          <w:p w14:paraId="691D4CA1"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SAS certification.</w:t>
            </w:r>
          </w:p>
        </w:tc>
        <w:tc>
          <w:tcPr>
            <w:tcW w:w="2268" w:type="dxa"/>
          </w:tcPr>
          <w:p w14:paraId="2411A923"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trust from the Operator, LPA, SM-DP+ and eUICC on the SM-DS.</w:t>
            </w:r>
          </w:p>
        </w:tc>
        <w:tc>
          <w:tcPr>
            <w:tcW w:w="2240" w:type="dxa"/>
          </w:tcPr>
          <w:p w14:paraId="549265BA"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New SAS for the SM-DS. New SM-DS Certificate.</w:t>
            </w:r>
          </w:p>
        </w:tc>
      </w:tr>
      <w:tr w:rsidR="003C1AC8" w:rsidRPr="008E0C88" w14:paraId="3480E866" w14:textId="77777777" w:rsidTr="008C6F4A">
        <w:tc>
          <w:tcPr>
            <w:tcW w:w="1696" w:type="dxa"/>
          </w:tcPr>
          <w:p w14:paraId="5B056E22"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LPA</w:t>
            </w:r>
          </w:p>
        </w:tc>
        <w:tc>
          <w:tcPr>
            <w:tcW w:w="1276" w:type="dxa"/>
          </w:tcPr>
          <w:p w14:paraId="7A5EFEE4"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TL6, TL7, TL8</w:t>
            </w:r>
          </w:p>
        </w:tc>
        <w:tc>
          <w:tcPr>
            <w:tcW w:w="1559" w:type="dxa"/>
          </w:tcPr>
          <w:p w14:paraId="29656A4A"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LPA security failure.</w:t>
            </w:r>
          </w:p>
        </w:tc>
        <w:tc>
          <w:tcPr>
            <w:tcW w:w="2268" w:type="dxa"/>
          </w:tcPr>
          <w:p w14:paraId="32AB5D4B"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trust from the SM-DP+, SM-DS and eUICC on the LPA.</w:t>
            </w:r>
          </w:p>
        </w:tc>
        <w:tc>
          <w:tcPr>
            <w:tcW w:w="2240" w:type="dxa"/>
          </w:tcPr>
          <w:p w14:paraId="7326D9DD" w14:textId="77777777" w:rsidR="003C1AC8" w:rsidRDefault="003C1AC8" w:rsidP="008C6F4A">
            <w:pPr>
              <w:spacing w:before="40" w:after="40" w:line="276" w:lineRule="auto"/>
              <w:jc w:val="left"/>
              <w:rPr>
                <w:rFonts w:eastAsiaTheme="minorHAnsi" w:cs="Arial"/>
                <w:sz w:val="20"/>
                <w:lang w:eastAsia="en-US" w:bidi="ar-SA"/>
              </w:rPr>
            </w:pPr>
            <w:r w:rsidRPr="0075252A">
              <w:rPr>
                <w:rFonts w:eastAsiaTheme="minorHAnsi" w:cs="Arial"/>
                <w:sz w:val="20"/>
                <w:lang w:eastAsia="en-US" w:bidi="ar-SA"/>
              </w:rPr>
              <w:t>LPA repair</w:t>
            </w:r>
            <w:r>
              <w:rPr>
                <w:rFonts w:eastAsiaTheme="minorHAnsi" w:cs="Arial"/>
                <w:sz w:val="20"/>
                <w:lang w:eastAsia="en-US" w:bidi="ar-SA"/>
              </w:rPr>
              <w:t xml:space="preserve"> by the </w:t>
            </w:r>
            <w:r w:rsidRPr="004E09B0">
              <w:rPr>
                <w:rFonts w:eastAsiaTheme="minorHAnsi" w:cs="Arial"/>
                <w:sz w:val="20"/>
                <w:lang w:eastAsia="en-US" w:bidi="ar-SA"/>
              </w:rPr>
              <w:t>Device Manufacturer</w:t>
            </w:r>
            <w:r>
              <w:rPr>
                <w:rFonts w:eastAsiaTheme="minorHAnsi" w:cs="Arial"/>
                <w:sz w:val="20"/>
                <w:lang w:eastAsia="en-US" w:bidi="ar-SA"/>
              </w:rPr>
              <w:t xml:space="preserve">. </w:t>
            </w:r>
          </w:p>
        </w:tc>
      </w:tr>
      <w:tr w:rsidR="003C1AC8" w:rsidRPr="008E0C88" w14:paraId="4E988B93" w14:textId="77777777" w:rsidTr="008C6F4A">
        <w:tc>
          <w:tcPr>
            <w:tcW w:w="1696" w:type="dxa"/>
          </w:tcPr>
          <w:p w14:paraId="5060674C"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Device</w:t>
            </w:r>
          </w:p>
        </w:tc>
        <w:tc>
          <w:tcPr>
            <w:tcW w:w="1276" w:type="dxa"/>
          </w:tcPr>
          <w:p w14:paraId="1D67AB13"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TL10</w:t>
            </w:r>
          </w:p>
        </w:tc>
        <w:tc>
          <w:tcPr>
            <w:tcW w:w="1559" w:type="dxa"/>
          </w:tcPr>
          <w:p w14:paraId="2D1AB0ED"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Device security failure</w:t>
            </w:r>
          </w:p>
        </w:tc>
        <w:tc>
          <w:tcPr>
            <w:tcW w:w="2268" w:type="dxa"/>
          </w:tcPr>
          <w:p w14:paraId="74023056"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trust in the Device UI</w:t>
            </w:r>
          </w:p>
        </w:tc>
        <w:tc>
          <w:tcPr>
            <w:tcW w:w="2240" w:type="dxa"/>
          </w:tcPr>
          <w:p w14:paraId="130554F2" w14:textId="77777777" w:rsidR="003C1AC8" w:rsidRPr="0075252A"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LUI in the eUICC self-protected with User Intent capture mechanisms (i.e. Captcha Code)</w:t>
            </w:r>
          </w:p>
        </w:tc>
      </w:tr>
    </w:tbl>
    <w:p w14:paraId="4D2F6111" w14:textId="77777777" w:rsidR="003C1AC8" w:rsidRPr="009360CE" w:rsidRDefault="003C1AC8" w:rsidP="003C1AC8">
      <w:pPr>
        <w:pStyle w:val="TableCaption"/>
      </w:pPr>
      <w:r>
        <w:t>: Impact of Compromising Trusted Links and Countermeasures</w:t>
      </w:r>
    </w:p>
    <w:p w14:paraId="2DAB9AC6" w14:textId="77777777" w:rsidR="003C1AC8" w:rsidRDefault="003C1AC8" w:rsidP="0072177F">
      <w:pPr>
        <w:spacing w:after="240" w:line="276" w:lineRule="auto"/>
      </w:pPr>
      <w:r>
        <w:t>The signer is responsible for the revocation of the Certificates it has signed. This section describes how the new Certificates are pushed to concerned entities according to the security model.</w:t>
      </w:r>
    </w:p>
    <w:p w14:paraId="2B5D705A" w14:textId="77777777" w:rsidR="003C1AC8" w:rsidRDefault="003C1AC8" w:rsidP="0072177F">
      <w:pPr>
        <w:pStyle w:val="ListBullet1"/>
        <w:numPr>
          <w:ilvl w:val="0"/>
          <w:numId w:val="11"/>
        </w:numPr>
        <w:spacing w:after="0"/>
        <w:jc w:val="both"/>
      </w:pPr>
      <w:r>
        <w:t>SM-DP+ trusts the CI</w:t>
      </w:r>
    </w:p>
    <w:p w14:paraId="3AABFF0B" w14:textId="77777777" w:rsidR="003C1AC8" w:rsidRDefault="003C1AC8" w:rsidP="0072177F">
      <w:pPr>
        <w:pStyle w:val="ListBullet1"/>
        <w:numPr>
          <w:ilvl w:val="0"/>
          <w:numId w:val="11"/>
        </w:numPr>
        <w:jc w:val="both"/>
      </w:pPr>
      <w:r>
        <w:t>EUM trusts the CI</w:t>
      </w:r>
    </w:p>
    <w:p w14:paraId="7364145F" w14:textId="77777777" w:rsidR="003C1AC8" w:rsidRPr="00C41951" w:rsidRDefault="003C1AC8" w:rsidP="0072177F">
      <w:pPr>
        <w:pStyle w:val="ListBullet1"/>
        <w:numPr>
          <w:ilvl w:val="0"/>
          <w:numId w:val="11"/>
        </w:numPr>
        <w:jc w:val="both"/>
      </w:pPr>
      <w:r>
        <w:t>eUICC trusts the EUM and the CI</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88"/>
        <w:gridCol w:w="7320"/>
      </w:tblGrid>
      <w:tr w:rsidR="003C1AC8" w:rsidRPr="00C41951" w14:paraId="14358285" w14:textId="77777777" w:rsidTr="0072177F">
        <w:trPr>
          <w:cantSplit/>
          <w:tblHeader/>
        </w:trPr>
        <w:tc>
          <w:tcPr>
            <w:tcW w:w="1588" w:type="dxa"/>
            <w:shd w:val="clear" w:color="auto" w:fill="DE002B"/>
          </w:tcPr>
          <w:p w14:paraId="616E765F" w14:textId="77777777" w:rsidR="003C1AC8" w:rsidRPr="00C41951" w:rsidRDefault="003C1AC8" w:rsidP="008C6F4A">
            <w:pPr>
              <w:keepNext/>
              <w:spacing w:before="60" w:line="276" w:lineRule="auto"/>
              <w:jc w:val="left"/>
              <w:rPr>
                <w:rFonts w:cs="Arial"/>
                <w:b/>
                <w:color w:val="FFFFFF" w:themeColor="background1"/>
                <w:szCs w:val="22"/>
                <w:lang w:val="en-US" w:eastAsia="en-GB" w:bidi="ar-SA"/>
              </w:rPr>
            </w:pPr>
            <w:r w:rsidRPr="00C41951">
              <w:rPr>
                <w:rFonts w:cs="Arial"/>
                <w:b/>
                <w:color w:val="FFFFFF" w:themeColor="background1"/>
                <w:szCs w:val="22"/>
                <w:lang w:val="en-US" w:eastAsia="en-GB" w:bidi="ar-SA"/>
              </w:rPr>
              <w:t>Req no.</w:t>
            </w:r>
          </w:p>
        </w:tc>
        <w:tc>
          <w:tcPr>
            <w:tcW w:w="7320" w:type="dxa"/>
            <w:shd w:val="clear" w:color="auto" w:fill="DE002B"/>
          </w:tcPr>
          <w:p w14:paraId="65C01012" w14:textId="77777777" w:rsidR="003C1AC8" w:rsidRPr="00C41951" w:rsidRDefault="003C1AC8" w:rsidP="008C6F4A">
            <w:pPr>
              <w:keepNext/>
              <w:spacing w:before="60" w:line="276" w:lineRule="auto"/>
              <w:jc w:val="left"/>
              <w:rPr>
                <w:rFonts w:cs="Arial"/>
                <w:b/>
                <w:color w:val="FFFFFF" w:themeColor="background1"/>
                <w:szCs w:val="22"/>
                <w:lang w:val="en-US" w:eastAsia="en-GB" w:bidi="ar-SA"/>
              </w:rPr>
            </w:pPr>
            <w:r w:rsidRPr="00C41951">
              <w:rPr>
                <w:rFonts w:cs="Arial"/>
                <w:b/>
                <w:color w:val="FFFFFF" w:themeColor="background1"/>
                <w:szCs w:val="22"/>
                <w:lang w:val="en-US" w:eastAsia="en-GB" w:bidi="ar-SA"/>
              </w:rPr>
              <w:t>Description</w:t>
            </w:r>
          </w:p>
        </w:tc>
      </w:tr>
      <w:tr w:rsidR="003C1AC8" w:rsidRPr="00C41951" w14:paraId="2A1248B4" w14:textId="77777777" w:rsidTr="0072177F">
        <w:tc>
          <w:tcPr>
            <w:tcW w:w="1588" w:type="dxa"/>
          </w:tcPr>
          <w:p w14:paraId="63DCE515" w14:textId="77777777" w:rsidR="003C1AC8" w:rsidRPr="009F3483" w:rsidRDefault="003C1AC8" w:rsidP="0072177F">
            <w:pPr>
              <w:spacing w:before="40" w:after="40" w:line="276" w:lineRule="auto"/>
              <w:rPr>
                <w:b/>
                <w:sz w:val="20"/>
              </w:rPr>
            </w:pPr>
            <w:r w:rsidRPr="009F3483">
              <w:rPr>
                <w:b/>
                <w:sz w:val="20"/>
              </w:rPr>
              <w:t>CERT1</w:t>
            </w:r>
          </w:p>
        </w:tc>
        <w:tc>
          <w:tcPr>
            <w:tcW w:w="7320" w:type="dxa"/>
          </w:tcPr>
          <w:p w14:paraId="2C4D3C62" w14:textId="77777777" w:rsidR="003C1AC8" w:rsidRPr="00C41951" w:rsidRDefault="003C1AC8" w:rsidP="0072177F">
            <w:pPr>
              <w:spacing w:before="40" w:after="40" w:line="276" w:lineRule="auto"/>
              <w:rPr>
                <w:sz w:val="20"/>
              </w:rPr>
            </w:pPr>
            <w:r>
              <w:rPr>
                <w:sz w:val="20"/>
              </w:rPr>
              <w:t>The new SM-DP+ Public Key Certificate(s) SHALL be issued to the SM-DP+ by a GSMA CI upon achievement of the GSMA SAS or CI repair.</w:t>
            </w:r>
          </w:p>
        </w:tc>
      </w:tr>
      <w:tr w:rsidR="003C1AC8" w:rsidRPr="00C41951" w14:paraId="02BEEC57" w14:textId="77777777" w:rsidTr="0072177F">
        <w:tc>
          <w:tcPr>
            <w:tcW w:w="1588" w:type="dxa"/>
          </w:tcPr>
          <w:p w14:paraId="1A7BF7B6" w14:textId="77777777" w:rsidR="003C1AC8" w:rsidRPr="009F3483" w:rsidRDefault="003C1AC8" w:rsidP="0072177F">
            <w:pPr>
              <w:spacing w:before="40" w:after="40" w:line="276" w:lineRule="auto"/>
              <w:rPr>
                <w:b/>
                <w:sz w:val="20"/>
              </w:rPr>
            </w:pPr>
            <w:r w:rsidRPr="009F3483">
              <w:rPr>
                <w:b/>
                <w:sz w:val="20"/>
              </w:rPr>
              <w:t>CERT2</w:t>
            </w:r>
          </w:p>
        </w:tc>
        <w:tc>
          <w:tcPr>
            <w:tcW w:w="7320" w:type="dxa"/>
          </w:tcPr>
          <w:p w14:paraId="20DABE30" w14:textId="77777777" w:rsidR="003C1AC8" w:rsidRDefault="003C1AC8" w:rsidP="0072177F">
            <w:pPr>
              <w:spacing w:before="40" w:after="40" w:line="276" w:lineRule="auto"/>
              <w:rPr>
                <w:sz w:val="20"/>
              </w:rPr>
            </w:pPr>
            <w:r>
              <w:rPr>
                <w:sz w:val="20"/>
              </w:rPr>
              <w:t>The new SM-DS Public Key Certificate(s) SHALL be issued to the SM-DS by a GSMA CI upon achievement of the GSMA SAS or CI repair.</w:t>
            </w:r>
          </w:p>
        </w:tc>
      </w:tr>
      <w:tr w:rsidR="003C1AC8" w:rsidRPr="00C41951" w14:paraId="60F6AD19" w14:textId="77777777" w:rsidTr="0072177F">
        <w:tc>
          <w:tcPr>
            <w:tcW w:w="1588" w:type="dxa"/>
          </w:tcPr>
          <w:p w14:paraId="717D8238" w14:textId="77777777" w:rsidR="003C1AC8" w:rsidRPr="009F3483" w:rsidRDefault="003C1AC8" w:rsidP="0072177F">
            <w:pPr>
              <w:spacing w:before="40" w:after="40" w:line="276" w:lineRule="auto"/>
              <w:rPr>
                <w:b/>
                <w:sz w:val="20"/>
              </w:rPr>
            </w:pPr>
            <w:r w:rsidRPr="009F3483">
              <w:rPr>
                <w:b/>
                <w:sz w:val="20"/>
              </w:rPr>
              <w:t>CERT3</w:t>
            </w:r>
          </w:p>
        </w:tc>
        <w:tc>
          <w:tcPr>
            <w:tcW w:w="7320" w:type="dxa"/>
          </w:tcPr>
          <w:p w14:paraId="76F99C86" w14:textId="77777777" w:rsidR="003C1AC8" w:rsidRDefault="003C1AC8" w:rsidP="0072177F">
            <w:pPr>
              <w:spacing w:before="40" w:after="40" w:line="276" w:lineRule="auto"/>
              <w:rPr>
                <w:sz w:val="20"/>
              </w:rPr>
            </w:pPr>
            <w:r>
              <w:rPr>
                <w:sz w:val="20"/>
              </w:rPr>
              <w:t>The new EUM Certificate(s) SHALL be issued to the EUM by a GSMA CI upon achievement of the GSMA SAS or CI repair.</w:t>
            </w:r>
          </w:p>
        </w:tc>
      </w:tr>
      <w:tr w:rsidR="003C1AC8" w:rsidRPr="00C41951" w14:paraId="7C16ABBB" w14:textId="77777777" w:rsidTr="0072177F">
        <w:tc>
          <w:tcPr>
            <w:tcW w:w="1588" w:type="dxa"/>
          </w:tcPr>
          <w:p w14:paraId="725B91FD" w14:textId="77777777" w:rsidR="003C1AC8" w:rsidRPr="009F3483" w:rsidRDefault="003C1AC8" w:rsidP="0072177F">
            <w:pPr>
              <w:spacing w:before="40" w:after="40" w:line="276" w:lineRule="auto"/>
              <w:rPr>
                <w:b/>
                <w:sz w:val="20"/>
              </w:rPr>
            </w:pPr>
            <w:r w:rsidRPr="009F3483">
              <w:rPr>
                <w:b/>
                <w:sz w:val="20"/>
              </w:rPr>
              <w:t>CERT4</w:t>
            </w:r>
          </w:p>
        </w:tc>
        <w:tc>
          <w:tcPr>
            <w:tcW w:w="7320" w:type="dxa"/>
          </w:tcPr>
          <w:p w14:paraId="3DFC850E" w14:textId="77777777" w:rsidR="003C1AC8" w:rsidRDefault="003C1AC8" w:rsidP="0072177F">
            <w:pPr>
              <w:spacing w:before="40" w:after="40" w:line="276" w:lineRule="auto"/>
              <w:rPr>
                <w:sz w:val="20"/>
              </w:rPr>
            </w:pPr>
            <w:r>
              <w:rPr>
                <w:sz w:val="20"/>
              </w:rPr>
              <w:t xml:space="preserve">The EUM Certificate(s) SHALL be loaded securely to the eUICC by the EUM </w:t>
            </w:r>
          </w:p>
          <w:p w14:paraId="1B894487" w14:textId="50206BB8" w:rsidR="003C1AC8" w:rsidRDefault="0016146F" w:rsidP="0072177F">
            <w:pPr>
              <w:spacing w:before="40" w:after="40" w:line="276" w:lineRule="auto"/>
              <w:rPr>
                <w:sz w:val="20"/>
              </w:rPr>
            </w:pPr>
            <w:r>
              <w:rPr>
                <w:sz w:val="20"/>
              </w:rPr>
              <w:t>NOTE</w:t>
            </w:r>
            <w:r w:rsidR="003C1AC8">
              <w:rPr>
                <w:sz w:val="20"/>
              </w:rPr>
              <w:t xml:space="preserve">: See details in Section </w:t>
            </w:r>
            <w:r w:rsidR="003C1AC8">
              <w:rPr>
                <w:sz w:val="20"/>
              </w:rPr>
              <w:fldChar w:fldCharType="begin"/>
            </w:r>
            <w:r w:rsidR="003C1AC8">
              <w:rPr>
                <w:sz w:val="20"/>
              </w:rPr>
              <w:instrText xml:space="preserve"> REF _Ref438043646 \r \h  \* MERGEFORMAT </w:instrText>
            </w:r>
            <w:r w:rsidR="003C1AC8">
              <w:rPr>
                <w:sz w:val="20"/>
              </w:rPr>
            </w:r>
            <w:r w:rsidR="003C1AC8">
              <w:rPr>
                <w:sz w:val="20"/>
              </w:rPr>
              <w:fldChar w:fldCharType="separate"/>
            </w:r>
            <w:r w:rsidR="00E46B0B">
              <w:rPr>
                <w:sz w:val="20"/>
              </w:rPr>
              <w:t>4.1.1.1</w:t>
            </w:r>
            <w:r w:rsidR="003C1AC8">
              <w:rPr>
                <w:sz w:val="20"/>
              </w:rPr>
              <w:fldChar w:fldCharType="end"/>
            </w:r>
            <w:r w:rsidR="003C1AC8">
              <w:rPr>
                <w:sz w:val="20"/>
              </w:rPr>
              <w:t xml:space="preserve">. </w:t>
            </w:r>
          </w:p>
        </w:tc>
      </w:tr>
      <w:tr w:rsidR="003C1AC8" w:rsidRPr="00C41951" w14:paraId="32E0648F" w14:textId="77777777" w:rsidTr="0072177F">
        <w:tc>
          <w:tcPr>
            <w:tcW w:w="1588" w:type="dxa"/>
          </w:tcPr>
          <w:p w14:paraId="0CC72A16" w14:textId="77777777" w:rsidR="003C1AC8" w:rsidRPr="009F3483" w:rsidRDefault="003C1AC8" w:rsidP="0072177F">
            <w:pPr>
              <w:spacing w:before="40" w:after="40" w:line="276" w:lineRule="auto"/>
              <w:rPr>
                <w:b/>
                <w:sz w:val="20"/>
              </w:rPr>
            </w:pPr>
            <w:r w:rsidRPr="009F3483">
              <w:rPr>
                <w:b/>
                <w:sz w:val="20"/>
              </w:rPr>
              <w:t>CERT5</w:t>
            </w:r>
          </w:p>
        </w:tc>
        <w:tc>
          <w:tcPr>
            <w:tcW w:w="7320" w:type="dxa"/>
          </w:tcPr>
          <w:p w14:paraId="4FA638ED" w14:textId="77777777" w:rsidR="003C1AC8" w:rsidRDefault="003C1AC8" w:rsidP="0072177F">
            <w:pPr>
              <w:spacing w:before="40" w:after="40" w:line="276" w:lineRule="auto"/>
              <w:rPr>
                <w:sz w:val="20"/>
              </w:rPr>
            </w:pPr>
            <w:r>
              <w:rPr>
                <w:sz w:val="20"/>
              </w:rPr>
              <w:t xml:space="preserve">The CI Certificate(s) SHALL be loaded securely to the eUICC by the EUM </w:t>
            </w:r>
          </w:p>
          <w:p w14:paraId="36E2B902" w14:textId="2585336E" w:rsidR="003C1AC8" w:rsidRDefault="0016146F" w:rsidP="0072177F">
            <w:pPr>
              <w:spacing w:before="40" w:after="40" w:line="276" w:lineRule="auto"/>
              <w:rPr>
                <w:sz w:val="20"/>
              </w:rPr>
            </w:pPr>
            <w:r>
              <w:rPr>
                <w:sz w:val="20"/>
              </w:rPr>
              <w:t>NOTE</w:t>
            </w:r>
            <w:r w:rsidR="003C1AC8">
              <w:rPr>
                <w:sz w:val="20"/>
              </w:rPr>
              <w:t xml:space="preserve">: See details in Section </w:t>
            </w:r>
            <w:r w:rsidR="003C1AC8">
              <w:rPr>
                <w:sz w:val="20"/>
              </w:rPr>
              <w:fldChar w:fldCharType="begin"/>
            </w:r>
            <w:r w:rsidR="003C1AC8">
              <w:rPr>
                <w:sz w:val="20"/>
              </w:rPr>
              <w:instrText xml:space="preserve"> REF _Ref438043652 \r \h  \* MERGEFORMAT </w:instrText>
            </w:r>
            <w:r w:rsidR="003C1AC8">
              <w:rPr>
                <w:sz w:val="20"/>
              </w:rPr>
            </w:r>
            <w:r w:rsidR="003C1AC8">
              <w:rPr>
                <w:sz w:val="20"/>
              </w:rPr>
              <w:fldChar w:fldCharType="separate"/>
            </w:r>
            <w:r w:rsidR="00E46B0B">
              <w:rPr>
                <w:sz w:val="20"/>
              </w:rPr>
              <w:t>4.1.1.1</w:t>
            </w:r>
            <w:r w:rsidR="003C1AC8">
              <w:rPr>
                <w:sz w:val="20"/>
              </w:rPr>
              <w:fldChar w:fldCharType="end"/>
            </w:r>
            <w:r w:rsidR="003C1AC8">
              <w:rPr>
                <w:sz w:val="20"/>
              </w:rPr>
              <w:t>.</w:t>
            </w:r>
          </w:p>
        </w:tc>
      </w:tr>
      <w:tr w:rsidR="003C1AC8" w:rsidRPr="00C41951" w14:paraId="6C60E5C3" w14:textId="77777777" w:rsidTr="0072177F">
        <w:tc>
          <w:tcPr>
            <w:tcW w:w="1588" w:type="dxa"/>
          </w:tcPr>
          <w:p w14:paraId="657E8BD4" w14:textId="77777777" w:rsidR="003C1AC8" w:rsidRPr="009F3483" w:rsidRDefault="003C1AC8" w:rsidP="0072177F">
            <w:pPr>
              <w:spacing w:before="40" w:after="40" w:line="276" w:lineRule="auto"/>
              <w:rPr>
                <w:b/>
                <w:sz w:val="20"/>
              </w:rPr>
            </w:pPr>
            <w:r w:rsidRPr="009F3483">
              <w:rPr>
                <w:b/>
                <w:sz w:val="20"/>
              </w:rPr>
              <w:t>CERT6</w:t>
            </w:r>
          </w:p>
        </w:tc>
        <w:tc>
          <w:tcPr>
            <w:tcW w:w="7320" w:type="dxa"/>
          </w:tcPr>
          <w:p w14:paraId="42C7219A" w14:textId="77777777" w:rsidR="003C1AC8" w:rsidRDefault="003C1AC8" w:rsidP="0072177F">
            <w:pPr>
              <w:spacing w:before="40" w:after="40" w:line="276" w:lineRule="auto"/>
              <w:rPr>
                <w:sz w:val="20"/>
              </w:rPr>
            </w:pPr>
            <w:r w:rsidRPr="00611104">
              <w:rPr>
                <w:sz w:val="20"/>
                <w:szCs w:val="22"/>
                <w:lang w:eastAsia="de-DE" w:bidi="ar-SA"/>
              </w:rPr>
              <w:t>Certificates SHALL be revocable.</w:t>
            </w:r>
          </w:p>
        </w:tc>
      </w:tr>
      <w:tr w:rsidR="003C1AC8" w:rsidRPr="00C41951" w14:paraId="3E33BBD0" w14:textId="77777777" w:rsidTr="0072177F">
        <w:tc>
          <w:tcPr>
            <w:tcW w:w="1588" w:type="dxa"/>
          </w:tcPr>
          <w:p w14:paraId="5C5B5B5B" w14:textId="77777777" w:rsidR="003C1AC8" w:rsidRPr="009F3483" w:rsidRDefault="003C1AC8" w:rsidP="0072177F">
            <w:pPr>
              <w:spacing w:before="40" w:after="40" w:line="276" w:lineRule="auto"/>
              <w:rPr>
                <w:b/>
                <w:sz w:val="20"/>
              </w:rPr>
            </w:pPr>
            <w:r w:rsidRPr="009F3483">
              <w:rPr>
                <w:b/>
                <w:sz w:val="20"/>
              </w:rPr>
              <w:t>CERT7</w:t>
            </w:r>
          </w:p>
        </w:tc>
        <w:tc>
          <w:tcPr>
            <w:tcW w:w="7320" w:type="dxa"/>
          </w:tcPr>
          <w:p w14:paraId="37CC9317" w14:textId="77777777" w:rsidR="003C1AC8" w:rsidRDefault="003C1AC8" w:rsidP="0072177F">
            <w:pPr>
              <w:spacing w:before="40" w:after="40" w:line="276" w:lineRule="auto"/>
              <w:rPr>
                <w:sz w:val="20"/>
              </w:rPr>
            </w:pPr>
            <w:r w:rsidRPr="00611104">
              <w:rPr>
                <w:sz w:val="20"/>
                <w:szCs w:val="22"/>
                <w:lang w:eastAsia="de-DE" w:bidi="ar-SA"/>
              </w:rPr>
              <w:t xml:space="preserve">Neither the End User nor any other party SHALL be able to prevent </w:t>
            </w:r>
            <w:r>
              <w:rPr>
                <w:sz w:val="20"/>
                <w:szCs w:val="22"/>
                <w:lang w:eastAsia="de-DE" w:bidi="ar-SA"/>
              </w:rPr>
              <w:t>Certificate</w:t>
            </w:r>
            <w:r w:rsidRPr="00611104">
              <w:rPr>
                <w:sz w:val="20"/>
                <w:szCs w:val="22"/>
                <w:lang w:eastAsia="de-DE" w:bidi="ar-SA"/>
              </w:rPr>
              <w:t xml:space="preserve"> revocation</w:t>
            </w:r>
            <w:r>
              <w:rPr>
                <w:sz w:val="20"/>
                <w:szCs w:val="22"/>
                <w:lang w:eastAsia="de-DE" w:bidi="ar-SA"/>
              </w:rPr>
              <w:t>.</w:t>
            </w:r>
          </w:p>
        </w:tc>
      </w:tr>
      <w:tr w:rsidR="003C1AC8" w:rsidRPr="00C41951" w14:paraId="76ACD2E4" w14:textId="77777777" w:rsidTr="0072177F">
        <w:tc>
          <w:tcPr>
            <w:tcW w:w="1588" w:type="dxa"/>
          </w:tcPr>
          <w:p w14:paraId="61B8E7F6" w14:textId="77777777" w:rsidR="003C1AC8" w:rsidRPr="009F3483" w:rsidRDefault="003C1AC8" w:rsidP="0072177F">
            <w:pPr>
              <w:spacing w:before="40" w:after="40" w:line="276" w:lineRule="auto"/>
              <w:rPr>
                <w:b/>
                <w:sz w:val="20"/>
              </w:rPr>
            </w:pPr>
            <w:r w:rsidRPr="009F3483">
              <w:rPr>
                <w:b/>
                <w:sz w:val="20"/>
              </w:rPr>
              <w:t>CERT8</w:t>
            </w:r>
          </w:p>
        </w:tc>
        <w:tc>
          <w:tcPr>
            <w:tcW w:w="7320" w:type="dxa"/>
          </w:tcPr>
          <w:p w14:paraId="0DA7BA90" w14:textId="77777777" w:rsidR="003C1AC8" w:rsidRDefault="003C1AC8" w:rsidP="0072177F">
            <w:pPr>
              <w:spacing w:before="40" w:after="40" w:line="276" w:lineRule="auto"/>
              <w:rPr>
                <w:sz w:val="20"/>
              </w:rPr>
            </w:pPr>
            <w:r w:rsidRPr="00E93A9E">
              <w:rPr>
                <w:sz w:val="20"/>
                <w:szCs w:val="22"/>
                <w:lang w:eastAsia="de-DE" w:bidi="ar-SA"/>
              </w:rPr>
              <w:t>The End User SHALL not be allowed to use R</w:t>
            </w:r>
            <w:r>
              <w:rPr>
                <w:sz w:val="20"/>
                <w:szCs w:val="22"/>
                <w:lang w:eastAsia="de-DE" w:bidi="ar-SA"/>
              </w:rPr>
              <w:t xml:space="preserve">emote </w:t>
            </w:r>
            <w:r w:rsidRPr="00E93A9E">
              <w:rPr>
                <w:sz w:val="20"/>
                <w:szCs w:val="22"/>
                <w:lang w:eastAsia="de-DE" w:bidi="ar-SA"/>
              </w:rPr>
              <w:t>S</w:t>
            </w:r>
            <w:r>
              <w:rPr>
                <w:sz w:val="20"/>
                <w:szCs w:val="22"/>
                <w:lang w:eastAsia="de-DE" w:bidi="ar-SA"/>
              </w:rPr>
              <w:t xml:space="preserve">IM </w:t>
            </w:r>
            <w:r w:rsidRPr="00E93A9E">
              <w:rPr>
                <w:sz w:val="20"/>
                <w:szCs w:val="22"/>
                <w:lang w:eastAsia="de-DE" w:bidi="ar-SA"/>
              </w:rPr>
              <w:t>P</w:t>
            </w:r>
            <w:r>
              <w:rPr>
                <w:sz w:val="20"/>
                <w:szCs w:val="22"/>
                <w:lang w:eastAsia="de-DE" w:bidi="ar-SA"/>
              </w:rPr>
              <w:t>rovisioning</w:t>
            </w:r>
            <w:r w:rsidRPr="00E93A9E">
              <w:rPr>
                <w:sz w:val="20"/>
                <w:szCs w:val="22"/>
                <w:lang w:eastAsia="de-DE" w:bidi="ar-SA"/>
              </w:rPr>
              <w:t xml:space="preserve"> func</w:t>
            </w:r>
            <w:r>
              <w:rPr>
                <w:sz w:val="20"/>
                <w:szCs w:val="22"/>
                <w:lang w:eastAsia="de-DE" w:bidi="ar-SA"/>
              </w:rPr>
              <w:t>tions with revoked Certificates.</w:t>
            </w:r>
          </w:p>
        </w:tc>
      </w:tr>
      <w:tr w:rsidR="003C1AC8" w:rsidRPr="00C41951" w14:paraId="7BCA39A1" w14:textId="77777777" w:rsidTr="0072177F">
        <w:tc>
          <w:tcPr>
            <w:tcW w:w="1588" w:type="dxa"/>
          </w:tcPr>
          <w:p w14:paraId="5F2377F3" w14:textId="77777777" w:rsidR="003C1AC8" w:rsidRPr="009F3483" w:rsidRDefault="003C1AC8" w:rsidP="0072177F">
            <w:pPr>
              <w:spacing w:before="40" w:after="40" w:line="276" w:lineRule="auto"/>
              <w:rPr>
                <w:b/>
                <w:sz w:val="20"/>
              </w:rPr>
            </w:pPr>
            <w:r w:rsidRPr="009F3483">
              <w:rPr>
                <w:b/>
                <w:sz w:val="20"/>
              </w:rPr>
              <w:t>CERT9</w:t>
            </w:r>
          </w:p>
        </w:tc>
        <w:tc>
          <w:tcPr>
            <w:tcW w:w="7320" w:type="dxa"/>
          </w:tcPr>
          <w:p w14:paraId="6EBDA0AF" w14:textId="77777777" w:rsidR="003C1AC8" w:rsidRPr="00E93A9E" w:rsidRDefault="003C1AC8" w:rsidP="0072177F">
            <w:pPr>
              <w:spacing w:before="40" w:after="40" w:line="276" w:lineRule="auto"/>
              <w:rPr>
                <w:sz w:val="20"/>
                <w:szCs w:val="22"/>
                <w:lang w:eastAsia="de-DE" w:bidi="ar-SA"/>
              </w:rPr>
            </w:pPr>
            <w:r>
              <w:rPr>
                <w:sz w:val="20"/>
                <w:szCs w:val="22"/>
                <w:lang w:eastAsia="de-DE" w:bidi="ar-SA"/>
              </w:rPr>
              <w:t>The Public Key Certificate of the SM-DP+ SHALL be revoked if required (e.g. loses or subsequently fails to achieve the GSMA Remote SIM Provisioning certification requirements).</w:t>
            </w:r>
          </w:p>
        </w:tc>
      </w:tr>
      <w:tr w:rsidR="003C1AC8" w:rsidRPr="00C41951" w14:paraId="7FF6C126" w14:textId="77777777" w:rsidTr="0072177F">
        <w:tc>
          <w:tcPr>
            <w:tcW w:w="1588" w:type="dxa"/>
          </w:tcPr>
          <w:p w14:paraId="1811D099" w14:textId="77777777" w:rsidR="003C1AC8" w:rsidRPr="009F3483" w:rsidRDefault="003C1AC8" w:rsidP="0072177F">
            <w:pPr>
              <w:spacing w:before="40" w:after="40" w:line="276" w:lineRule="auto"/>
              <w:rPr>
                <w:b/>
                <w:sz w:val="20"/>
              </w:rPr>
            </w:pPr>
            <w:r w:rsidRPr="009F3483">
              <w:rPr>
                <w:b/>
                <w:sz w:val="20"/>
              </w:rPr>
              <w:t>CERT10</w:t>
            </w:r>
          </w:p>
        </w:tc>
        <w:tc>
          <w:tcPr>
            <w:tcW w:w="7320" w:type="dxa"/>
          </w:tcPr>
          <w:p w14:paraId="7E7C41D7" w14:textId="77777777" w:rsidR="003C1AC8" w:rsidRPr="00E93A9E" w:rsidRDefault="003C1AC8" w:rsidP="0072177F">
            <w:pPr>
              <w:spacing w:before="40" w:after="40" w:line="276" w:lineRule="auto"/>
              <w:rPr>
                <w:sz w:val="20"/>
                <w:szCs w:val="22"/>
                <w:lang w:eastAsia="de-DE" w:bidi="ar-SA"/>
              </w:rPr>
            </w:pPr>
            <w:r>
              <w:rPr>
                <w:sz w:val="20"/>
                <w:szCs w:val="22"/>
                <w:lang w:eastAsia="de-DE" w:bidi="ar-SA"/>
              </w:rPr>
              <w:t>The Public Key Certificate of the SM-DS SHALL be revoked if required (e.g. loses or subsequently fails to achieve the GSMA Remote SIM Provisioning certification requirements).</w:t>
            </w:r>
          </w:p>
        </w:tc>
      </w:tr>
      <w:tr w:rsidR="003C1AC8" w:rsidRPr="00C41951" w14:paraId="16218B41" w14:textId="77777777" w:rsidTr="0072177F">
        <w:tc>
          <w:tcPr>
            <w:tcW w:w="1588" w:type="dxa"/>
          </w:tcPr>
          <w:p w14:paraId="385CCC4F" w14:textId="77777777" w:rsidR="003C1AC8" w:rsidRPr="009F3483" w:rsidRDefault="003C1AC8" w:rsidP="0072177F">
            <w:pPr>
              <w:spacing w:before="40" w:after="40" w:line="276" w:lineRule="auto"/>
              <w:rPr>
                <w:b/>
                <w:sz w:val="20"/>
              </w:rPr>
            </w:pPr>
            <w:r w:rsidRPr="009F3483">
              <w:rPr>
                <w:b/>
                <w:sz w:val="20"/>
              </w:rPr>
              <w:t>CERT11</w:t>
            </w:r>
          </w:p>
        </w:tc>
        <w:tc>
          <w:tcPr>
            <w:tcW w:w="7320" w:type="dxa"/>
          </w:tcPr>
          <w:p w14:paraId="5B16D621" w14:textId="77777777" w:rsidR="003C1AC8" w:rsidRPr="00E93A9E" w:rsidRDefault="003C1AC8" w:rsidP="0072177F">
            <w:pPr>
              <w:spacing w:before="40" w:after="40" w:line="276" w:lineRule="auto"/>
              <w:rPr>
                <w:sz w:val="20"/>
                <w:szCs w:val="22"/>
                <w:lang w:eastAsia="de-DE" w:bidi="ar-SA"/>
              </w:rPr>
            </w:pPr>
            <w:r>
              <w:rPr>
                <w:sz w:val="20"/>
                <w:szCs w:val="22"/>
                <w:lang w:eastAsia="de-DE" w:bidi="ar-SA"/>
              </w:rPr>
              <w:t>The Public Key Certificate of the EUM SHALL be revoked if required (e.g. loses or subsequently fails to achieve the GSMA Remote SIM Provisioning certification requirements).</w:t>
            </w:r>
          </w:p>
        </w:tc>
      </w:tr>
    </w:tbl>
    <w:p w14:paraId="1FE7F93C" w14:textId="77777777" w:rsidR="003C1AC8" w:rsidRDefault="003C1AC8" w:rsidP="003C1AC8">
      <w:pPr>
        <w:pStyle w:val="TableCaption"/>
      </w:pPr>
      <w:r>
        <w:t>: Certificate Requirements</w:t>
      </w:r>
    </w:p>
    <w:p w14:paraId="21512440" w14:textId="77777777" w:rsidR="003C1AC8" w:rsidRDefault="003C1AC8" w:rsidP="003C1AC8">
      <w:pPr>
        <w:pStyle w:val="NormalParagraph"/>
      </w:pPr>
    </w:p>
    <w:p w14:paraId="189F14EC" w14:textId="77777777" w:rsidR="0072177F" w:rsidRDefault="0072177F">
      <w:pPr>
        <w:spacing w:before="0"/>
        <w:jc w:val="left"/>
        <w:rPr>
          <w:b/>
          <w:sz w:val="28"/>
        </w:rPr>
      </w:pPr>
      <w:bookmarkStart w:id="2085" w:name="_Toc472934776"/>
      <w:bookmarkStart w:id="2086" w:name="_Ref450647222"/>
      <w:r>
        <w:br w:type="page"/>
      </w:r>
    </w:p>
    <w:p w14:paraId="094055B6" w14:textId="7DD2BCBA" w:rsidR="003C1AC8" w:rsidRDefault="003C1AC8" w:rsidP="003C1AC8">
      <w:pPr>
        <w:pStyle w:val="Annex"/>
      </w:pPr>
      <w:bookmarkStart w:id="2087" w:name="_Toc178140726"/>
      <w:r>
        <w:t>LPA Integrity</w:t>
      </w:r>
      <w:bookmarkEnd w:id="2085"/>
      <w:r>
        <w:t xml:space="preserve"> (Normative)</w:t>
      </w:r>
      <w:bookmarkEnd w:id="2087"/>
    </w:p>
    <w:bookmarkEnd w:id="2086"/>
    <w:p w14:paraId="0424DE0B" w14:textId="77777777" w:rsidR="003C1AC8" w:rsidRDefault="003C1AC8" w:rsidP="0072177F">
      <w:pPr>
        <w:pStyle w:val="NormalParagraph"/>
        <w:jc w:val="both"/>
      </w:pPr>
      <w:r>
        <w:t>The LPA SHALL be protected against misuse or being compromised by means of implementing standard procedures.</w:t>
      </w:r>
    </w:p>
    <w:p w14:paraId="156704F2" w14:textId="77777777" w:rsidR="003C1AC8" w:rsidRDefault="003C1AC8" w:rsidP="0072177F">
      <w:pPr>
        <w:pStyle w:val="NormalParagraph"/>
        <w:jc w:val="both"/>
      </w:pPr>
      <w:r>
        <w:t>For cases where the LPA is in the Device, the LPA integrity SHALL be guided by the following Device classes:</w:t>
      </w:r>
    </w:p>
    <w:tbl>
      <w:tblPr>
        <w:tblW w:w="901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20"/>
        <w:gridCol w:w="3541"/>
        <w:gridCol w:w="3455"/>
      </w:tblGrid>
      <w:tr w:rsidR="003C1AC8" w:rsidRPr="002A1089" w14:paraId="71B1F96B" w14:textId="77777777" w:rsidTr="008C6F4A">
        <w:trPr>
          <w:jc w:val="center"/>
        </w:trPr>
        <w:tc>
          <w:tcPr>
            <w:tcW w:w="2020" w:type="dxa"/>
            <w:tcBorders>
              <w:top w:val="single" w:sz="4" w:space="0" w:color="auto"/>
              <w:left w:val="single" w:sz="4" w:space="0" w:color="auto"/>
              <w:bottom w:val="single" w:sz="4" w:space="0" w:color="auto"/>
              <w:right w:val="single" w:sz="4" w:space="0" w:color="auto"/>
            </w:tcBorders>
            <w:shd w:val="clear" w:color="auto" w:fill="DE002B"/>
            <w:vAlign w:val="center"/>
          </w:tcPr>
          <w:p w14:paraId="2C356D31" w14:textId="77777777" w:rsidR="003C1AC8" w:rsidRPr="003D501F" w:rsidRDefault="003C1AC8" w:rsidP="008C6F4A">
            <w:pPr>
              <w:spacing w:before="40" w:after="40"/>
              <w:rPr>
                <w:b/>
                <w:color w:val="FFFFFF" w:themeColor="background1"/>
                <w:sz w:val="20"/>
              </w:rPr>
            </w:pPr>
            <w:r>
              <w:rPr>
                <w:b/>
                <w:color w:val="FFFFFF" w:themeColor="background1"/>
                <w:sz w:val="20"/>
              </w:rPr>
              <w:t>Device class</w:t>
            </w:r>
          </w:p>
        </w:tc>
        <w:tc>
          <w:tcPr>
            <w:tcW w:w="3541" w:type="dxa"/>
            <w:tcBorders>
              <w:top w:val="single" w:sz="4" w:space="0" w:color="auto"/>
              <w:left w:val="single" w:sz="4" w:space="0" w:color="auto"/>
              <w:bottom w:val="single" w:sz="4" w:space="0" w:color="auto"/>
              <w:right w:val="single" w:sz="4" w:space="0" w:color="auto"/>
            </w:tcBorders>
            <w:shd w:val="clear" w:color="auto" w:fill="DE002B"/>
            <w:vAlign w:val="center"/>
          </w:tcPr>
          <w:p w14:paraId="18AAA9E6" w14:textId="77777777" w:rsidR="003C1AC8" w:rsidRPr="005434AD" w:rsidRDefault="003C1AC8" w:rsidP="008C6F4A">
            <w:pPr>
              <w:pStyle w:val="TableText"/>
              <w:rPr>
                <w:b/>
                <w:color w:val="FFFFFF" w:themeColor="background1"/>
              </w:rPr>
            </w:pPr>
            <w:r w:rsidRPr="005434AD">
              <w:rPr>
                <w:b/>
                <w:color w:val="FFFFFF" w:themeColor="background1"/>
              </w:rPr>
              <w:t>Description</w:t>
            </w:r>
          </w:p>
        </w:tc>
        <w:tc>
          <w:tcPr>
            <w:tcW w:w="3455" w:type="dxa"/>
            <w:tcBorders>
              <w:top w:val="single" w:sz="4" w:space="0" w:color="auto"/>
              <w:left w:val="single" w:sz="4" w:space="0" w:color="auto"/>
              <w:bottom w:val="single" w:sz="4" w:space="0" w:color="auto"/>
              <w:right w:val="single" w:sz="4" w:space="0" w:color="auto"/>
            </w:tcBorders>
            <w:shd w:val="clear" w:color="auto" w:fill="DE002B"/>
          </w:tcPr>
          <w:p w14:paraId="66449FC3" w14:textId="77777777" w:rsidR="003C1AC8" w:rsidRPr="005434AD" w:rsidRDefault="003C1AC8" w:rsidP="008C6F4A">
            <w:pPr>
              <w:pStyle w:val="TableText"/>
              <w:rPr>
                <w:b/>
                <w:color w:val="FFFFFF" w:themeColor="background1"/>
              </w:rPr>
            </w:pPr>
            <w:r>
              <w:rPr>
                <w:b/>
                <w:color w:val="FFFFFF" w:themeColor="background1"/>
              </w:rPr>
              <w:t>Example of Devices</w:t>
            </w:r>
          </w:p>
        </w:tc>
      </w:tr>
      <w:tr w:rsidR="003C1AC8" w:rsidRPr="009A690A" w14:paraId="243478A8" w14:textId="77777777" w:rsidTr="008C6F4A">
        <w:trPr>
          <w:jc w:val="center"/>
        </w:trPr>
        <w:tc>
          <w:tcPr>
            <w:tcW w:w="2020" w:type="dxa"/>
            <w:vAlign w:val="center"/>
          </w:tcPr>
          <w:p w14:paraId="53BA6832" w14:textId="77777777" w:rsidR="003C1AC8" w:rsidRPr="009F3483" w:rsidRDefault="003C1AC8" w:rsidP="008C6F4A">
            <w:pPr>
              <w:spacing w:before="40" w:after="40" w:line="276" w:lineRule="auto"/>
              <w:jc w:val="left"/>
              <w:rPr>
                <w:b/>
                <w:sz w:val="20"/>
              </w:rPr>
            </w:pPr>
            <w:r>
              <w:rPr>
                <w:b/>
                <w:sz w:val="20"/>
              </w:rPr>
              <w:t>Advanced</w:t>
            </w:r>
          </w:p>
        </w:tc>
        <w:tc>
          <w:tcPr>
            <w:tcW w:w="3541" w:type="dxa"/>
            <w:vAlign w:val="center"/>
          </w:tcPr>
          <w:p w14:paraId="313C166A" w14:textId="77777777" w:rsidR="003C1AC8" w:rsidRDefault="003C1AC8" w:rsidP="008C6F4A">
            <w:pPr>
              <w:pStyle w:val="TableText"/>
            </w:pPr>
            <w:r>
              <w:t>Devices with an open operating system where mechanisms such as secure boot and platform signing of applications are available and used to protect the LPA.</w:t>
            </w:r>
          </w:p>
        </w:tc>
        <w:tc>
          <w:tcPr>
            <w:tcW w:w="3455" w:type="dxa"/>
          </w:tcPr>
          <w:p w14:paraId="6934A896" w14:textId="77777777" w:rsidR="003C1AC8" w:rsidRDefault="003C1AC8" w:rsidP="008C6F4A">
            <w:pPr>
              <w:pStyle w:val="TableText"/>
            </w:pPr>
            <w:r w:rsidRPr="00AC5830">
              <w:rPr>
                <w:lang w:val="sv-SE"/>
              </w:rPr>
              <w:t>Smartphones, Tablets, Laptops, Advanced Wearables</w:t>
            </w:r>
          </w:p>
        </w:tc>
      </w:tr>
      <w:tr w:rsidR="003C1AC8" w:rsidRPr="009A690A" w14:paraId="36D7E493" w14:textId="77777777" w:rsidTr="008C6F4A">
        <w:trPr>
          <w:jc w:val="center"/>
        </w:trPr>
        <w:tc>
          <w:tcPr>
            <w:tcW w:w="2020" w:type="dxa"/>
            <w:vAlign w:val="center"/>
          </w:tcPr>
          <w:p w14:paraId="0C0589AB" w14:textId="77777777" w:rsidR="003C1AC8" w:rsidRDefault="003C1AC8" w:rsidP="008C6F4A">
            <w:pPr>
              <w:spacing w:before="40" w:after="40" w:line="276" w:lineRule="auto"/>
              <w:jc w:val="left"/>
              <w:rPr>
                <w:b/>
                <w:sz w:val="20"/>
              </w:rPr>
            </w:pPr>
            <w:r>
              <w:rPr>
                <w:b/>
                <w:sz w:val="20"/>
              </w:rPr>
              <w:t>Basic</w:t>
            </w:r>
          </w:p>
        </w:tc>
        <w:tc>
          <w:tcPr>
            <w:tcW w:w="3541" w:type="dxa"/>
            <w:vAlign w:val="center"/>
          </w:tcPr>
          <w:p w14:paraId="4B7F2748" w14:textId="77777777" w:rsidR="003C1AC8" w:rsidRDefault="003C1AC8" w:rsidP="008C6F4A">
            <w:pPr>
              <w:pStyle w:val="TableText"/>
            </w:pPr>
            <w:r w:rsidRPr="00AC5830">
              <w:rPr>
                <w:lang w:val="sv-SE"/>
              </w:rPr>
              <w:t>Devices without possibility to install applications. The attack surface of the LPA is minimal due to t</w:t>
            </w:r>
            <w:r>
              <w:rPr>
                <w:lang w:val="sv-SE"/>
              </w:rPr>
              <w:t>he locked down nature of these D</w:t>
            </w:r>
            <w:r w:rsidRPr="00AC5830">
              <w:rPr>
                <w:lang w:val="sv-SE"/>
              </w:rPr>
              <w:t>evices.</w:t>
            </w:r>
            <w:r>
              <w:rPr>
                <w:lang w:val="sv-SE"/>
              </w:rPr>
              <w:t xml:space="preserve"> Simple mechanisms to ensure that the LPA is not compromised SHALL be taken.</w:t>
            </w:r>
          </w:p>
        </w:tc>
        <w:tc>
          <w:tcPr>
            <w:tcW w:w="3455" w:type="dxa"/>
          </w:tcPr>
          <w:p w14:paraId="6812DDE7" w14:textId="77777777" w:rsidR="003C1AC8" w:rsidRPr="00AC5830" w:rsidRDefault="003C1AC8" w:rsidP="008C6F4A">
            <w:pPr>
              <w:pStyle w:val="TableText"/>
              <w:rPr>
                <w:lang w:val="sv-SE"/>
              </w:rPr>
            </w:pPr>
            <w:r w:rsidRPr="00AC5830">
              <w:rPr>
                <w:lang w:val="sv-SE"/>
              </w:rPr>
              <w:t>Connected sensors, Simple Wea</w:t>
            </w:r>
            <w:r>
              <w:rPr>
                <w:lang w:val="sv-SE"/>
              </w:rPr>
              <w:t>rables, Single use case devices</w:t>
            </w:r>
          </w:p>
        </w:tc>
      </w:tr>
    </w:tbl>
    <w:p w14:paraId="1368A655" w14:textId="77777777" w:rsidR="003C1AC8" w:rsidRDefault="003C1AC8" w:rsidP="003C1AC8">
      <w:pPr>
        <w:pStyle w:val="TableCaption"/>
      </w:pPr>
      <w:r>
        <w:t>: Device Classes</w:t>
      </w:r>
    </w:p>
    <w:p w14:paraId="30C1D6EF" w14:textId="77777777" w:rsidR="003C1AC8" w:rsidRDefault="003C1AC8" w:rsidP="003C1AC8">
      <w:pPr>
        <w:pStyle w:val="NormalParagraph"/>
      </w:pPr>
    </w:p>
    <w:p w14:paraId="1B0BD9C2" w14:textId="77777777" w:rsidR="0072177F" w:rsidRDefault="0072177F">
      <w:pPr>
        <w:spacing w:before="0"/>
        <w:jc w:val="left"/>
        <w:rPr>
          <w:b/>
          <w:sz w:val="28"/>
        </w:rPr>
      </w:pPr>
      <w:bookmarkStart w:id="2088" w:name="_Ref454541805"/>
      <w:bookmarkStart w:id="2089" w:name="_Toc472934777"/>
      <w:bookmarkEnd w:id="2088"/>
      <w:r>
        <w:br w:type="page"/>
      </w:r>
    </w:p>
    <w:p w14:paraId="36C9FD12" w14:textId="02F5640C" w:rsidR="003C1AC8" w:rsidRDefault="003C1AC8" w:rsidP="003C1AC8">
      <w:pPr>
        <w:pStyle w:val="Annex"/>
      </w:pPr>
      <w:bookmarkStart w:id="2090" w:name="_Toc178140727"/>
      <w:r>
        <w:t>Rules Authorisation Table (Informative)</w:t>
      </w:r>
      <w:bookmarkEnd w:id="2089"/>
      <w:bookmarkEnd w:id="2090"/>
    </w:p>
    <w:p w14:paraId="7DFE6005" w14:textId="1D88ECBC" w:rsidR="003C1AC8" w:rsidRDefault="003C1AC8" w:rsidP="0072177F">
      <w:pPr>
        <w:pStyle w:val="NormalParagraph"/>
        <w:jc w:val="both"/>
      </w:pPr>
      <w:r>
        <w:t>Annex H reflects the RAT table configuration(s) that MAY be configured in</w:t>
      </w:r>
      <w:r w:rsidR="001A1D22">
        <w:t xml:space="preserve"> an</w:t>
      </w:r>
      <w:r>
        <w:t xml:space="preserve"> eUICC.</w:t>
      </w:r>
    </w:p>
    <w:p w14:paraId="22B6A0C5" w14:textId="77777777" w:rsidR="003C1AC8" w:rsidRDefault="003C1AC8" w:rsidP="0072177F">
      <w:pPr>
        <w:pStyle w:val="NormalParagraph"/>
        <w:jc w:val="both"/>
      </w:pPr>
      <w:r>
        <w:t>The RAT entries shown in Table 58 MAY be provisioned:</w:t>
      </w:r>
    </w:p>
    <w:tbl>
      <w:tblPr>
        <w:tblW w:w="5660" w:type="dxa"/>
        <w:jc w:val="center"/>
        <w:tblCellMar>
          <w:left w:w="0" w:type="dxa"/>
          <w:right w:w="0" w:type="dxa"/>
        </w:tblCellMar>
        <w:tblLook w:val="0420" w:firstRow="1" w:lastRow="0" w:firstColumn="0" w:lastColumn="0" w:noHBand="0" w:noVBand="1"/>
      </w:tblPr>
      <w:tblGrid>
        <w:gridCol w:w="2271"/>
        <w:gridCol w:w="1417"/>
        <w:gridCol w:w="1972"/>
      </w:tblGrid>
      <w:tr w:rsidR="003C1AC8" w:rsidRPr="002769DE" w14:paraId="3283AFAC" w14:textId="77777777" w:rsidTr="008C6F4A">
        <w:trPr>
          <w:trHeight w:val="346"/>
          <w:jc w:val="center"/>
        </w:trPr>
        <w:tc>
          <w:tcPr>
            <w:tcW w:w="2271" w:type="dxa"/>
            <w:tcBorders>
              <w:top w:val="single" w:sz="8" w:space="0" w:color="000000"/>
              <w:left w:val="single" w:sz="8" w:space="0" w:color="000000"/>
              <w:bottom w:val="single" w:sz="24" w:space="0" w:color="000000"/>
              <w:right w:val="single" w:sz="8" w:space="0" w:color="000000"/>
            </w:tcBorders>
            <w:shd w:val="clear" w:color="auto" w:fill="EEECE1" w:themeFill="background2"/>
            <w:tcMar>
              <w:top w:w="72" w:type="dxa"/>
              <w:left w:w="144" w:type="dxa"/>
              <w:bottom w:w="72" w:type="dxa"/>
              <w:right w:w="144" w:type="dxa"/>
            </w:tcMar>
            <w:hideMark/>
          </w:tcPr>
          <w:p w14:paraId="53427045" w14:textId="77777777" w:rsidR="003C1AC8" w:rsidRPr="002769DE" w:rsidRDefault="003C1AC8" w:rsidP="008C6F4A">
            <w:pPr>
              <w:pStyle w:val="NormalParagraph"/>
              <w:spacing w:before="20" w:after="20"/>
              <w:jc w:val="center"/>
              <w:rPr>
                <w:lang w:val="fr-FR"/>
              </w:rPr>
            </w:pPr>
            <w:r w:rsidRPr="002769DE">
              <w:rPr>
                <w:b/>
                <w:bCs/>
              </w:rPr>
              <w:t>PR</w:t>
            </w:r>
          </w:p>
        </w:tc>
        <w:tc>
          <w:tcPr>
            <w:tcW w:w="1417" w:type="dxa"/>
            <w:tcBorders>
              <w:top w:val="single" w:sz="8" w:space="0" w:color="000000"/>
              <w:left w:val="single" w:sz="8" w:space="0" w:color="000000"/>
              <w:bottom w:val="single" w:sz="24" w:space="0" w:color="000000"/>
              <w:right w:val="single" w:sz="8" w:space="0" w:color="000000"/>
            </w:tcBorders>
            <w:shd w:val="clear" w:color="auto" w:fill="EEECE1" w:themeFill="background2"/>
            <w:tcMar>
              <w:top w:w="72" w:type="dxa"/>
              <w:left w:w="144" w:type="dxa"/>
              <w:bottom w:w="72" w:type="dxa"/>
              <w:right w:w="144" w:type="dxa"/>
            </w:tcMar>
            <w:hideMark/>
          </w:tcPr>
          <w:p w14:paraId="36D9E494" w14:textId="77777777" w:rsidR="003C1AC8" w:rsidRPr="002769DE" w:rsidRDefault="003C1AC8" w:rsidP="008C6F4A">
            <w:pPr>
              <w:pStyle w:val="NormalParagraph"/>
              <w:spacing w:before="20" w:after="20"/>
              <w:jc w:val="center"/>
              <w:rPr>
                <w:lang w:val="fr-FR"/>
              </w:rPr>
            </w:pPr>
            <w:r w:rsidRPr="002769DE">
              <w:rPr>
                <w:b/>
                <w:bCs/>
              </w:rPr>
              <w:t>Operators</w:t>
            </w:r>
          </w:p>
        </w:tc>
        <w:tc>
          <w:tcPr>
            <w:tcW w:w="1972" w:type="dxa"/>
            <w:tcBorders>
              <w:top w:val="single" w:sz="8" w:space="0" w:color="000000"/>
              <w:left w:val="single" w:sz="8" w:space="0" w:color="000000"/>
              <w:bottom w:val="single" w:sz="24" w:space="0" w:color="000000"/>
              <w:right w:val="single" w:sz="8" w:space="0" w:color="000000"/>
            </w:tcBorders>
            <w:shd w:val="clear" w:color="auto" w:fill="EEECE1" w:themeFill="background2"/>
            <w:tcMar>
              <w:top w:w="72" w:type="dxa"/>
              <w:left w:w="144" w:type="dxa"/>
              <w:bottom w:w="72" w:type="dxa"/>
              <w:right w:w="144" w:type="dxa"/>
            </w:tcMar>
            <w:hideMark/>
          </w:tcPr>
          <w:p w14:paraId="6022CF9D" w14:textId="77777777" w:rsidR="003C1AC8" w:rsidRPr="002769DE" w:rsidRDefault="003C1AC8" w:rsidP="008C6F4A">
            <w:pPr>
              <w:pStyle w:val="NormalParagraph"/>
              <w:spacing w:before="20" w:after="20"/>
              <w:jc w:val="center"/>
              <w:rPr>
                <w:lang w:val="fr-FR"/>
              </w:rPr>
            </w:pPr>
            <w:r>
              <w:rPr>
                <w:b/>
                <w:bCs/>
              </w:rPr>
              <w:t>User consent</w:t>
            </w:r>
          </w:p>
        </w:tc>
      </w:tr>
      <w:tr w:rsidR="003C1AC8" w:rsidRPr="002769DE" w14:paraId="555751F9" w14:textId="77777777" w:rsidTr="008C6F4A">
        <w:trPr>
          <w:jc w:val="center"/>
        </w:trPr>
        <w:tc>
          <w:tcPr>
            <w:tcW w:w="2271" w:type="dxa"/>
            <w:tcBorders>
              <w:top w:val="single" w:sz="24" w:space="0" w:color="000000"/>
              <w:left w:val="single" w:sz="8" w:space="0" w:color="000000"/>
              <w:bottom w:val="single" w:sz="8" w:space="0" w:color="000000"/>
              <w:right w:val="single" w:sz="8" w:space="0" w:color="000000"/>
            </w:tcBorders>
            <w:shd w:val="clear" w:color="auto" w:fill="92D050"/>
            <w:tcMar>
              <w:top w:w="72" w:type="dxa"/>
              <w:left w:w="144" w:type="dxa"/>
              <w:bottom w:w="72" w:type="dxa"/>
              <w:right w:w="144" w:type="dxa"/>
            </w:tcMar>
            <w:hideMark/>
          </w:tcPr>
          <w:p w14:paraId="00F73A12" w14:textId="77777777" w:rsidR="003C1AC8" w:rsidRPr="002769DE" w:rsidRDefault="003C1AC8" w:rsidP="008C6F4A">
            <w:pPr>
              <w:pStyle w:val="NormalParagraph"/>
              <w:spacing w:before="20" w:after="20"/>
              <w:jc w:val="center"/>
              <w:rPr>
                <w:lang w:val="fr-FR"/>
              </w:rPr>
            </w:pPr>
            <w:r w:rsidRPr="002769DE">
              <w:t>POL</w:t>
            </w:r>
            <w:r>
              <w:t xml:space="preserve"> RULE</w:t>
            </w:r>
            <w:r w:rsidRPr="002769DE">
              <w:t>1</w:t>
            </w:r>
          </w:p>
        </w:tc>
        <w:tc>
          <w:tcPr>
            <w:tcW w:w="1417" w:type="dxa"/>
            <w:tcBorders>
              <w:top w:val="single" w:sz="24" w:space="0" w:color="000000"/>
              <w:left w:val="single" w:sz="8" w:space="0" w:color="000000"/>
              <w:bottom w:val="single" w:sz="8" w:space="0" w:color="000000"/>
              <w:right w:val="single" w:sz="8" w:space="0" w:color="000000"/>
            </w:tcBorders>
            <w:shd w:val="clear" w:color="auto" w:fill="92D050"/>
            <w:tcMar>
              <w:top w:w="72" w:type="dxa"/>
              <w:left w:w="144" w:type="dxa"/>
              <w:bottom w:w="72" w:type="dxa"/>
              <w:right w:w="144" w:type="dxa"/>
            </w:tcMar>
            <w:hideMark/>
          </w:tcPr>
          <w:p w14:paraId="277B7D30" w14:textId="77777777" w:rsidR="003C1AC8" w:rsidRPr="002769DE" w:rsidRDefault="003C1AC8" w:rsidP="008C6F4A">
            <w:pPr>
              <w:pStyle w:val="NormalParagraph"/>
              <w:spacing w:before="20" w:after="20"/>
              <w:jc w:val="center"/>
              <w:rPr>
                <w:lang w:val="fr-FR"/>
              </w:rPr>
            </w:pPr>
            <w:r w:rsidRPr="002769DE">
              <w:rPr>
                <w:b/>
                <w:bCs/>
              </w:rPr>
              <w:t>*</w:t>
            </w:r>
          </w:p>
        </w:tc>
        <w:tc>
          <w:tcPr>
            <w:tcW w:w="1972" w:type="dxa"/>
            <w:tcBorders>
              <w:top w:val="single" w:sz="24" w:space="0" w:color="000000"/>
              <w:left w:val="single" w:sz="8" w:space="0" w:color="000000"/>
              <w:bottom w:val="single" w:sz="8" w:space="0" w:color="000000"/>
              <w:right w:val="single" w:sz="8" w:space="0" w:color="000000"/>
            </w:tcBorders>
            <w:shd w:val="clear" w:color="auto" w:fill="92D050"/>
            <w:tcMar>
              <w:top w:w="72" w:type="dxa"/>
              <w:left w:w="144" w:type="dxa"/>
              <w:bottom w:w="72" w:type="dxa"/>
              <w:right w:w="144" w:type="dxa"/>
            </w:tcMar>
            <w:hideMark/>
          </w:tcPr>
          <w:p w14:paraId="477E5A34" w14:textId="77777777" w:rsidR="003C1AC8" w:rsidRPr="002769DE" w:rsidRDefault="003C1AC8" w:rsidP="008C6F4A">
            <w:pPr>
              <w:pStyle w:val="NormalParagraph"/>
              <w:spacing w:before="20" w:after="20"/>
              <w:jc w:val="center"/>
              <w:rPr>
                <w:lang w:val="fr-FR"/>
              </w:rPr>
            </w:pPr>
            <w:r w:rsidRPr="002769DE">
              <w:t>YES</w:t>
            </w:r>
          </w:p>
        </w:tc>
      </w:tr>
      <w:tr w:rsidR="003C1AC8" w:rsidRPr="002769DE" w14:paraId="46DBC655" w14:textId="77777777" w:rsidTr="008C6F4A">
        <w:trPr>
          <w:trHeight w:val="194"/>
          <w:jc w:val="center"/>
        </w:trPr>
        <w:tc>
          <w:tcPr>
            <w:tcW w:w="2271" w:type="dxa"/>
            <w:tcBorders>
              <w:top w:val="single" w:sz="8" w:space="0" w:color="000000"/>
              <w:left w:val="single" w:sz="8" w:space="0" w:color="000000"/>
              <w:bottom w:val="single" w:sz="8" w:space="0" w:color="000000"/>
              <w:right w:val="single" w:sz="8" w:space="0" w:color="000000"/>
            </w:tcBorders>
            <w:shd w:val="clear" w:color="auto" w:fill="92D050"/>
            <w:tcMar>
              <w:top w:w="72" w:type="dxa"/>
              <w:left w:w="144" w:type="dxa"/>
              <w:bottom w:w="72" w:type="dxa"/>
              <w:right w:w="144" w:type="dxa"/>
            </w:tcMar>
            <w:hideMark/>
          </w:tcPr>
          <w:p w14:paraId="11F08DC9" w14:textId="77777777" w:rsidR="003C1AC8" w:rsidRPr="002769DE" w:rsidRDefault="003C1AC8" w:rsidP="008C6F4A">
            <w:pPr>
              <w:pStyle w:val="NormalParagraph"/>
              <w:spacing w:before="20" w:after="20"/>
              <w:jc w:val="center"/>
              <w:rPr>
                <w:lang w:val="fr-FR"/>
              </w:rPr>
            </w:pPr>
            <w:r w:rsidRPr="002769DE">
              <w:t>POL</w:t>
            </w:r>
            <w:r>
              <w:t xml:space="preserve"> RULE</w:t>
            </w:r>
            <w:r w:rsidRPr="002769DE">
              <w:t>2</w:t>
            </w:r>
          </w:p>
        </w:tc>
        <w:tc>
          <w:tcPr>
            <w:tcW w:w="1417" w:type="dxa"/>
            <w:tcBorders>
              <w:top w:val="single" w:sz="8" w:space="0" w:color="000000"/>
              <w:left w:val="single" w:sz="8" w:space="0" w:color="000000"/>
              <w:bottom w:val="single" w:sz="8" w:space="0" w:color="000000"/>
              <w:right w:val="single" w:sz="8" w:space="0" w:color="000000"/>
            </w:tcBorders>
            <w:shd w:val="clear" w:color="auto" w:fill="92D050"/>
            <w:tcMar>
              <w:top w:w="72" w:type="dxa"/>
              <w:left w:w="144" w:type="dxa"/>
              <w:bottom w:w="72" w:type="dxa"/>
              <w:right w:w="144" w:type="dxa"/>
            </w:tcMar>
            <w:hideMark/>
          </w:tcPr>
          <w:p w14:paraId="547C00B4" w14:textId="77777777" w:rsidR="003C1AC8" w:rsidRPr="002769DE" w:rsidRDefault="003C1AC8" w:rsidP="008C6F4A">
            <w:pPr>
              <w:pStyle w:val="NormalParagraph"/>
              <w:spacing w:before="20" w:after="20"/>
              <w:jc w:val="center"/>
              <w:rPr>
                <w:lang w:val="fr-FR"/>
              </w:rPr>
            </w:pPr>
            <w:r w:rsidRPr="002769DE">
              <w:rPr>
                <w:b/>
                <w:bCs/>
              </w:rPr>
              <w:t>*</w:t>
            </w:r>
          </w:p>
        </w:tc>
        <w:tc>
          <w:tcPr>
            <w:tcW w:w="1972" w:type="dxa"/>
            <w:tcBorders>
              <w:top w:val="single" w:sz="8" w:space="0" w:color="000000"/>
              <w:left w:val="single" w:sz="8" w:space="0" w:color="000000"/>
              <w:bottom w:val="single" w:sz="8" w:space="0" w:color="000000"/>
              <w:right w:val="single" w:sz="8" w:space="0" w:color="000000"/>
            </w:tcBorders>
            <w:shd w:val="clear" w:color="auto" w:fill="92D050"/>
            <w:tcMar>
              <w:top w:w="72" w:type="dxa"/>
              <w:left w:w="144" w:type="dxa"/>
              <w:bottom w:w="72" w:type="dxa"/>
              <w:right w:w="144" w:type="dxa"/>
            </w:tcMar>
            <w:hideMark/>
          </w:tcPr>
          <w:p w14:paraId="3433EB6F" w14:textId="77777777" w:rsidR="003C1AC8" w:rsidRPr="002769DE" w:rsidRDefault="003C1AC8" w:rsidP="008C6F4A">
            <w:pPr>
              <w:pStyle w:val="NormalParagraph"/>
              <w:spacing w:before="20" w:after="20"/>
              <w:jc w:val="center"/>
              <w:rPr>
                <w:lang w:val="fr-FR"/>
              </w:rPr>
            </w:pPr>
            <w:r w:rsidRPr="002769DE">
              <w:t>YES</w:t>
            </w:r>
          </w:p>
        </w:tc>
      </w:tr>
    </w:tbl>
    <w:p w14:paraId="78548FE1" w14:textId="77777777" w:rsidR="003C1AC8" w:rsidRDefault="003C1AC8" w:rsidP="003C1AC8">
      <w:pPr>
        <w:pStyle w:val="TableCaption"/>
      </w:pPr>
      <w:r>
        <w:t>: RAT configuration</w:t>
      </w:r>
    </w:p>
    <w:p w14:paraId="5F20A53F" w14:textId="77777777" w:rsidR="003C1AC8" w:rsidRDefault="003C1AC8" w:rsidP="0072177F">
      <w:pPr>
        <w:pStyle w:val="NormalParagraph"/>
        <w:jc w:val="both"/>
      </w:pPr>
      <w:r>
        <w:t>Additional lines can be added to the RAT table to reflect agreement between some Operators and OEMs as needed. The OEM can also decide to add lines to the RAT table.</w:t>
      </w:r>
    </w:p>
    <w:p w14:paraId="02703B21" w14:textId="2C4912AA" w:rsidR="003C1AC8" w:rsidRDefault="0016146F" w:rsidP="0072177F">
      <w:pPr>
        <w:pStyle w:val="NormalParagraph"/>
        <w:jc w:val="both"/>
      </w:pPr>
      <w:r>
        <w:t>NOTE</w:t>
      </w:r>
      <w:r w:rsidR="003C1AC8">
        <w:t xml:space="preserve">: </w:t>
      </w:r>
      <w:r w:rsidR="003C1AC8" w:rsidRPr="00AF226B">
        <w:fldChar w:fldCharType="begin"/>
      </w:r>
      <w:r w:rsidR="003C1AC8" w:rsidRPr="00AF226B">
        <w:instrText xml:space="preserve"> REF POLRULE3 \h  \* MERGEFORMAT </w:instrText>
      </w:r>
      <w:r w:rsidR="003C1AC8" w:rsidRPr="00AF226B">
        <w:fldChar w:fldCharType="separate"/>
      </w:r>
      <w:r w:rsidR="00E46B0B" w:rsidRPr="00E46B0B">
        <w:rPr>
          <w:sz w:val="20"/>
        </w:rPr>
        <w:t>POL RULE3</w:t>
      </w:r>
      <w:r w:rsidR="003C1AC8" w:rsidRPr="00AF226B">
        <w:fldChar w:fldCharType="end"/>
      </w:r>
      <w:r w:rsidR="003C1AC8" w:rsidRPr="00AF226B">
        <w:t xml:space="preserve"> is</w:t>
      </w:r>
      <w:r w:rsidR="003C1AC8">
        <w:t xml:space="preserve"> defined for use in specific use cases that have not yet been fully defined and is not applicable for this version of the specification.</w:t>
      </w:r>
    </w:p>
    <w:p w14:paraId="70F8588F" w14:textId="77777777" w:rsidR="003C1AC8" w:rsidRDefault="003C1AC8" w:rsidP="003C1AC8">
      <w:pPr>
        <w:pStyle w:val="NormalParagraph"/>
      </w:pPr>
    </w:p>
    <w:p w14:paraId="026A5260" w14:textId="77777777" w:rsidR="003C1AC8" w:rsidRDefault="003C1AC8" w:rsidP="003C1AC8">
      <w:pPr>
        <w:pStyle w:val="Annex"/>
      </w:pPr>
      <w:bookmarkStart w:id="2091" w:name="_Toc472934778"/>
      <w:bookmarkStart w:id="2092" w:name="_Toc178140728"/>
      <w:r>
        <w:t>LPA Invocation of the Provisioning Profile Example Flow</w:t>
      </w:r>
      <w:bookmarkEnd w:id="2091"/>
      <w:r>
        <w:t xml:space="preserve"> (Informative)</w:t>
      </w:r>
      <w:bookmarkEnd w:id="2092"/>
    </w:p>
    <w:p w14:paraId="43E6DA0F" w14:textId="77777777" w:rsidR="003C1AC8" w:rsidRPr="009A3AAB" w:rsidRDefault="003C1AC8" w:rsidP="003C1AC8">
      <w:r w:rsidRPr="008F4112">
        <w:rPr>
          <w:noProof/>
          <w:lang w:eastAsia="en-GB" w:bidi="ar-SA"/>
        </w:rPr>
        <w:drawing>
          <wp:inline distT="0" distB="0" distL="0" distR="0" wp14:anchorId="2FDB1662" wp14:editId="02F67071">
            <wp:extent cx="5780314" cy="7397426"/>
            <wp:effectExtent l="0" t="0" r="0" b="0"/>
            <wp:docPr id="18" name="Image 18" descr="cid:1684509E-2DBD-4F8E-B6B7-06CDC8A2E35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704E1C43-153A-4014-896D-1D02B19F2F52" descr="cid:1684509E-2DBD-4F8E-B6B7-06CDC8A2E35E"/>
                    <pic:cNvPicPr>
                      <a:picLocks noChangeAspect="1" noChangeArrowheads="1"/>
                    </pic:cNvPicPr>
                  </pic:nvPicPr>
                  <pic:blipFill rotWithShape="1">
                    <a:blip r:embed="rId59" r:link="rId60">
                      <a:extLst>
                        <a:ext uri="{28A0092B-C50C-407E-A947-70E740481C1C}">
                          <a14:useLocalDpi xmlns:a14="http://schemas.microsoft.com/office/drawing/2010/main" val="0"/>
                        </a:ext>
                      </a:extLst>
                    </a:blip>
                    <a:srcRect t="4018"/>
                    <a:stretch/>
                  </pic:blipFill>
                  <pic:spPr bwMode="auto">
                    <a:xfrm>
                      <a:off x="0" y="0"/>
                      <a:ext cx="5785188" cy="7403664"/>
                    </a:xfrm>
                    <a:prstGeom prst="rect">
                      <a:avLst/>
                    </a:prstGeom>
                    <a:noFill/>
                    <a:ln>
                      <a:noFill/>
                    </a:ln>
                    <a:extLst>
                      <a:ext uri="{53640926-AAD7-44D8-BBD7-CCE9431645EC}">
                        <a14:shadowObscured xmlns:a14="http://schemas.microsoft.com/office/drawing/2010/main"/>
                      </a:ext>
                    </a:extLst>
                  </pic:spPr>
                </pic:pic>
              </a:graphicData>
            </a:graphic>
          </wp:inline>
        </w:drawing>
      </w:r>
    </w:p>
    <w:p w14:paraId="0A48393D" w14:textId="64ED65CF" w:rsidR="003C1AC8" w:rsidRDefault="003C1AC8" w:rsidP="003C1AC8">
      <w:pPr>
        <w:pStyle w:val="Annex"/>
      </w:pPr>
      <w:bookmarkStart w:id="2093" w:name="_Ref62485986"/>
      <w:bookmarkStart w:id="2094" w:name="_Toc178140729"/>
      <w:r>
        <w:t>[Void]</w:t>
      </w:r>
      <w:bookmarkEnd w:id="2093"/>
      <w:bookmarkEnd w:id="2094"/>
    </w:p>
    <w:p w14:paraId="6EAA0F19" w14:textId="77777777" w:rsidR="003C1AC8" w:rsidRPr="00DF5F82" w:rsidRDefault="003C1AC8" w:rsidP="003C1AC8">
      <w:pPr>
        <w:pStyle w:val="Annex"/>
        <w:rPr>
          <w:lang w:eastAsia="en-US"/>
        </w:rPr>
      </w:pPr>
      <w:bookmarkStart w:id="2095" w:name="_Toc178140730"/>
      <w:r w:rsidRPr="00DF5F82">
        <w:rPr>
          <w:lang w:eastAsia="en-US"/>
        </w:rPr>
        <w:t>Document Management</w:t>
      </w:r>
      <w:bookmarkEnd w:id="2095"/>
    </w:p>
    <w:p w14:paraId="0D123728" w14:textId="77777777" w:rsidR="003C1AC8" w:rsidRPr="00DF5F82" w:rsidRDefault="003C1AC8" w:rsidP="003C1AC8">
      <w:pPr>
        <w:pStyle w:val="ANNEX-heading1"/>
        <w:rPr>
          <w:lang w:eastAsia="en-US"/>
        </w:rPr>
      </w:pPr>
      <w:bookmarkStart w:id="2096" w:name="_Toc178140731"/>
      <w:r w:rsidRPr="00DF5F82">
        <w:rPr>
          <w:lang w:eastAsia="en-US"/>
        </w:rPr>
        <w:t>Document History</w:t>
      </w:r>
      <w:bookmarkEnd w:id="2096"/>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71"/>
        <w:gridCol w:w="1233"/>
        <w:gridCol w:w="3208"/>
        <w:gridCol w:w="1909"/>
        <w:gridCol w:w="1595"/>
      </w:tblGrid>
      <w:tr w:rsidR="003C1AC8" w:rsidRPr="00DF5F82" w14:paraId="35ED754E" w14:textId="77777777" w:rsidTr="008C6F4A">
        <w:tc>
          <w:tcPr>
            <w:tcW w:w="1071" w:type="dxa"/>
            <w:shd w:val="clear" w:color="auto" w:fill="C00000"/>
          </w:tcPr>
          <w:p w14:paraId="0EDAC3CA"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Version</w:t>
            </w:r>
          </w:p>
        </w:tc>
        <w:tc>
          <w:tcPr>
            <w:tcW w:w="1233" w:type="dxa"/>
            <w:shd w:val="clear" w:color="auto" w:fill="C00000"/>
          </w:tcPr>
          <w:p w14:paraId="7995D015"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Date</w:t>
            </w:r>
          </w:p>
        </w:tc>
        <w:tc>
          <w:tcPr>
            <w:tcW w:w="3208" w:type="dxa"/>
            <w:shd w:val="clear" w:color="auto" w:fill="C00000"/>
          </w:tcPr>
          <w:p w14:paraId="035C9C36"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Brief Description of Change</w:t>
            </w:r>
          </w:p>
        </w:tc>
        <w:tc>
          <w:tcPr>
            <w:tcW w:w="1909" w:type="dxa"/>
            <w:shd w:val="clear" w:color="auto" w:fill="C00000"/>
          </w:tcPr>
          <w:p w14:paraId="12E16A5C"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Approval Authority</w:t>
            </w:r>
          </w:p>
        </w:tc>
        <w:tc>
          <w:tcPr>
            <w:tcW w:w="1595" w:type="dxa"/>
            <w:shd w:val="clear" w:color="auto" w:fill="C00000"/>
          </w:tcPr>
          <w:p w14:paraId="6CB9FB60"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Editor / Company</w:t>
            </w:r>
          </w:p>
        </w:tc>
      </w:tr>
      <w:tr w:rsidR="003C1AC8" w:rsidRPr="00DF5F82" w14:paraId="7AF93445" w14:textId="77777777" w:rsidTr="008C6F4A">
        <w:tc>
          <w:tcPr>
            <w:tcW w:w="1071" w:type="dxa"/>
            <w:vAlign w:val="center"/>
          </w:tcPr>
          <w:p w14:paraId="71BA0CAC"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V1.0</w:t>
            </w:r>
          </w:p>
        </w:tc>
        <w:tc>
          <w:tcPr>
            <w:tcW w:w="1233" w:type="dxa"/>
            <w:vAlign w:val="center"/>
          </w:tcPr>
          <w:p w14:paraId="09850C70"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23/12/15</w:t>
            </w:r>
          </w:p>
        </w:tc>
        <w:tc>
          <w:tcPr>
            <w:tcW w:w="3208" w:type="dxa"/>
            <w:vAlign w:val="center"/>
          </w:tcPr>
          <w:p w14:paraId="503AD22B"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First Release with amendments from Security review.</w:t>
            </w:r>
          </w:p>
        </w:tc>
        <w:tc>
          <w:tcPr>
            <w:tcW w:w="1909" w:type="dxa"/>
            <w:vAlign w:val="center"/>
          </w:tcPr>
          <w:p w14:paraId="7B9D9F46"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PSMC</w:t>
            </w:r>
          </w:p>
        </w:tc>
        <w:tc>
          <w:tcPr>
            <w:tcW w:w="1595" w:type="dxa"/>
            <w:vAlign w:val="center"/>
          </w:tcPr>
          <w:p w14:paraId="68F43098"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3C1AC8" w:rsidRPr="00DF5F82" w14:paraId="54E5AB4E" w14:textId="77777777" w:rsidTr="008C6F4A">
        <w:tc>
          <w:tcPr>
            <w:tcW w:w="1071" w:type="dxa"/>
            <w:vAlign w:val="center"/>
          </w:tcPr>
          <w:p w14:paraId="45574157"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V2.0</w:t>
            </w:r>
          </w:p>
        </w:tc>
        <w:tc>
          <w:tcPr>
            <w:tcW w:w="1233" w:type="dxa"/>
            <w:vAlign w:val="center"/>
          </w:tcPr>
          <w:p w14:paraId="3F726D43"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25/08/16</w:t>
            </w:r>
          </w:p>
        </w:tc>
        <w:tc>
          <w:tcPr>
            <w:tcW w:w="3208" w:type="dxa"/>
            <w:vAlign w:val="center"/>
          </w:tcPr>
          <w:p w14:paraId="23D68832"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Includes Phase 2 content</w:t>
            </w:r>
          </w:p>
        </w:tc>
        <w:tc>
          <w:tcPr>
            <w:tcW w:w="1909" w:type="dxa"/>
            <w:vAlign w:val="center"/>
          </w:tcPr>
          <w:p w14:paraId="7833AC5E"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PSMC</w:t>
            </w:r>
          </w:p>
        </w:tc>
        <w:tc>
          <w:tcPr>
            <w:tcW w:w="1595" w:type="dxa"/>
            <w:vAlign w:val="center"/>
          </w:tcPr>
          <w:p w14:paraId="716899EA"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3C1AC8" w:rsidRPr="00DF5F82" w14:paraId="694370ED" w14:textId="77777777" w:rsidTr="008C6F4A">
        <w:tc>
          <w:tcPr>
            <w:tcW w:w="1071" w:type="dxa"/>
            <w:vAlign w:val="center"/>
          </w:tcPr>
          <w:p w14:paraId="09E9AE93" w14:textId="77777777" w:rsidR="003C1AC8" w:rsidRDefault="003C1AC8" w:rsidP="008C6F4A">
            <w:pPr>
              <w:spacing w:before="40" w:after="40" w:line="276" w:lineRule="auto"/>
              <w:jc w:val="left"/>
              <w:rPr>
                <w:sz w:val="20"/>
                <w:szCs w:val="22"/>
                <w:lang w:eastAsia="de-DE" w:bidi="ar-SA"/>
              </w:rPr>
            </w:pPr>
            <w:r>
              <w:rPr>
                <w:sz w:val="20"/>
                <w:szCs w:val="22"/>
                <w:lang w:eastAsia="de-DE" w:bidi="ar-SA"/>
              </w:rPr>
              <w:t>V2.1</w:t>
            </w:r>
          </w:p>
        </w:tc>
        <w:tc>
          <w:tcPr>
            <w:tcW w:w="1233" w:type="dxa"/>
            <w:vAlign w:val="center"/>
          </w:tcPr>
          <w:p w14:paraId="64DAEBB5" w14:textId="77777777" w:rsidR="003C1AC8" w:rsidRDefault="003C1AC8" w:rsidP="008C6F4A">
            <w:pPr>
              <w:spacing w:before="40" w:after="40" w:line="276" w:lineRule="auto"/>
              <w:jc w:val="left"/>
              <w:rPr>
                <w:sz w:val="20"/>
                <w:szCs w:val="22"/>
                <w:lang w:eastAsia="de-DE" w:bidi="ar-SA"/>
              </w:rPr>
            </w:pPr>
            <w:r>
              <w:rPr>
                <w:sz w:val="20"/>
                <w:szCs w:val="22"/>
                <w:lang w:eastAsia="de-DE" w:bidi="ar-SA"/>
              </w:rPr>
              <w:t>29/02/17</w:t>
            </w:r>
          </w:p>
        </w:tc>
        <w:tc>
          <w:tcPr>
            <w:tcW w:w="3208" w:type="dxa"/>
            <w:vAlign w:val="center"/>
          </w:tcPr>
          <w:p w14:paraId="3D916256" w14:textId="77777777" w:rsidR="003C1AC8" w:rsidRDefault="003C1AC8" w:rsidP="008C6F4A">
            <w:pPr>
              <w:spacing w:before="40" w:after="40" w:line="276" w:lineRule="auto"/>
              <w:jc w:val="left"/>
              <w:rPr>
                <w:sz w:val="20"/>
                <w:szCs w:val="22"/>
                <w:lang w:eastAsia="de-DE" w:bidi="ar-SA"/>
              </w:rPr>
            </w:pPr>
            <w:r>
              <w:rPr>
                <w:sz w:val="20"/>
                <w:szCs w:val="22"/>
                <w:lang w:eastAsia="de-DE" w:bidi="ar-SA"/>
              </w:rPr>
              <w:t>Phase 2 maintenance release</w:t>
            </w:r>
          </w:p>
        </w:tc>
        <w:tc>
          <w:tcPr>
            <w:tcW w:w="1909" w:type="dxa"/>
            <w:vAlign w:val="center"/>
          </w:tcPr>
          <w:p w14:paraId="0D764015" w14:textId="77777777" w:rsidR="003C1AC8" w:rsidRDefault="003C1AC8" w:rsidP="008C6F4A">
            <w:pPr>
              <w:spacing w:before="40" w:after="40" w:line="276" w:lineRule="auto"/>
              <w:jc w:val="left"/>
              <w:rPr>
                <w:sz w:val="20"/>
                <w:szCs w:val="22"/>
                <w:lang w:eastAsia="de-DE" w:bidi="ar-SA"/>
              </w:rPr>
            </w:pPr>
            <w:r>
              <w:rPr>
                <w:sz w:val="20"/>
                <w:szCs w:val="22"/>
                <w:lang w:eastAsia="de-DE" w:bidi="ar-SA"/>
              </w:rPr>
              <w:t>Technology Group</w:t>
            </w:r>
          </w:p>
        </w:tc>
        <w:tc>
          <w:tcPr>
            <w:tcW w:w="1595" w:type="dxa"/>
            <w:vAlign w:val="center"/>
          </w:tcPr>
          <w:p w14:paraId="0C851A02" w14:textId="77777777" w:rsidR="003C1AC8"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3C1AC8" w:rsidRPr="00DF5F82" w14:paraId="58DC6C71" w14:textId="77777777" w:rsidTr="008C6F4A">
        <w:tc>
          <w:tcPr>
            <w:tcW w:w="1071" w:type="dxa"/>
            <w:vAlign w:val="center"/>
          </w:tcPr>
          <w:p w14:paraId="5B5028C2" w14:textId="77777777" w:rsidR="003C1AC8" w:rsidRDefault="003C1AC8" w:rsidP="008C6F4A">
            <w:pPr>
              <w:spacing w:before="40" w:after="40" w:line="276" w:lineRule="auto"/>
              <w:jc w:val="left"/>
              <w:rPr>
                <w:sz w:val="20"/>
                <w:szCs w:val="22"/>
                <w:lang w:eastAsia="de-DE" w:bidi="ar-SA"/>
              </w:rPr>
            </w:pPr>
            <w:r>
              <w:rPr>
                <w:sz w:val="20"/>
                <w:szCs w:val="22"/>
                <w:lang w:eastAsia="de-DE" w:bidi="ar-SA"/>
              </w:rPr>
              <w:t>V2.2</w:t>
            </w:r>
          </w:p>
        </w:tc>
        <w:tc>
          <w:tcPr>
            <w:tcW w:w="1233" w:type="dxa"/>
            <w:vAlign w:val="center"/>
          </w:tcPr>
          <w:p w14:paraId="2D389390" w14:textId="77777777" w:rsidR="003C1AC8" w:rsidRDefault="003C1AC8" w:rsidP="008C6F4A">
            <w:pPr>
              <w:spacing w:before="40" w:after="40" w:line="276" w:lineRule="auto"/>
              <w:jc w:val="left"/>
              <w:rPr>
                <w:sz w:val="20"/>
                <w:szCs w:val="22"/>
                <w:lang w:eastAsia="de-DE" w:bidi="ar-SA"/>
              </w:rPr>
            </w:pPr>
            <w:r>
              <w:rPr>
                <w:sz w:val="20"/>
                <w:szCs w:val="22"/>
                <w:lang w:eastAsia="de-DE" w:bidi="ar-SA"/>
              </w:rPr>
              <w:t>31/08/17</w:t>
            </w:r>
          </w:p>
        </w:tc>
        <w:tc>
          <w:tcPr>
            <w:tcW w:w="3208" w:type="dxa"/>
            <w:vAlign w:val="center"/>
          </w:tcPr>
          <w:p w14:paraId="6E81C32B" w14:textId="77777777" w:rsidR="003C1AC8" w:rsidRDefault="003C1AC8" w:rsidP="008C6F4A">
            <w:pPr>
              <w:spacing w:before="40" w:after="40" w:line="276" w:lineRule="auto"/>
              <w:jc w:val="left"/>
              <w:rPr>
                <w:sz w:val="20"/>
                <w:szCs w:val="22"/>
                <w:lang w:eastAsia="de-DE" w:bidi="ar-SA"/>
              </w:rPr>
            </w:pPr>
            <w:r>
              <w:rPr>
                <w:sz w:val="20"/>
                <w:szCs w:val="22"/>
                <w:lang w:eastAsia="de-DE" w:bidi="ar-SA"/>
              </w:rPr>
              <w:t>Phase 2 maintenance release</w:t>
            </w:r>
          </w:p>
        </w:tc>
        <w:tc>
          <w:tcPr>
            <w:tcW w:w="1909" w:type="dxa"/>
            <w:vAlign w:val="center"/>
          </w:tcPr>
          <w:p w14:paraId="032929E2" w14:textId="77777777" w:rsidR="003C1AC8" w:rsidRDefault="003C1AC8" w:rsidP="008C6F4A">
            <w:pPr>
              <w:spacing w:before="40" w:after="40" w:line="276" w:lineRule="auto"/>
              <w:jc w:val="left"/>
              <w:rPr>
                <w:sz w:val="20"/>
                <w:szCs w:val="22"/>
                <w:lang w:eastAsia="de-DE" w:bidi="ar-SA"/>
              </w:rPr>
            </w:pPr>
            <w:r>
              <w:rPr>
                <w:sz w:val="20"/>
                <w:szCs w:val="22"/>
                <w:lang w:eastAsia="de-DE" w:bidi="ar-SA"/>
              </w:rPr>
              <w:t>RSPLEN</w:t>
            </w:r>
          </w:p>
        </w:tc>
        <w:tc>
          <w:tcPr>
            <w:tcW w:w="1595" w:type="dxa"/>
            <w:vAlign w:val="center"/>
          </w:tcPr>
          <w:p w14:paraId="5D386DE2" w14:textId="77777777" w:rsidR="003C1AC8"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3C1AC8" w:rsidRPr="00DF5F82" w14:paraId="163E48AE" w14:textId="77777777" w:rsidTr="008C6F4A">
        <w:tc>
          <w:tcPr>
            <w:tcW w:w="1071" w:type="dxa"/>
            <w:vAlign w:val="center"/>
          </w:tcPr>
          <w:p w14:paraId="1B3906C4" w14:textId="77777777" w:rsidR="003C1AC8" w:rsidRDefault="003C1AC8" w:rsidP="008C6F4A">
            <w:pPr>
              <w:spacing w:before="40" w:after="40" w:line="276" w:lineRule="auto"/>
              <w:jc w:val="left"/>
              <w:rPr>
                <w:sz w:val="20"/>
                <w:szCs w:val="22"/>
                <w:lang w:eastAsia="de-DE" w:bidi="ar-SA"/>
              </w:rPr>
            </w:pPr>
            <w:r>
              <w:rPr>
                <w:sz w:val="20"/>
                <w:szCs w:val="22"/>
                <w:lang w:eastAsia="de-DE" w:bidi="ar-SA"/>
              </w:rPr>
              <w:t>V2.3</w:t>
            </w:r>
          </w:p>
        </w:tc>
        <w:tc>
          <w:tcPr>
            <w:tcW w:w="1233" w:type="dxa"/>
            <w:vAlign w:val="center"/>
          </w:tcPr>
          <w:p w14:paraId="75C54D44" w14:textId="77777777" w:rsidR="003C1AC8" w:rsidRDefault="003C1AC8" w:rsidP="008C6F4A">
            <w:pPr>
              <w:spacing w:before="40" w:after="40" w:line="276" w:lineRule="auto"/>
              <w:jc w:val="left"/>
              <w:rPr>
                <w:sz w:val="20"/>
                <w:szCs w:val="22"/>
                <w:lang w:eastAsia="de-DE" w:bidi="ar-SA"/>
              </w:rPr>
            </w:pPr>
            <w:r>
              <w:rPr>
                <w:sz w:val="20"/>
                <w:szCs w:val="22"/>
                <w:lang w:eastAsia="de-DE" w:bidi="ar-SA"/>
              </w:rPr>
              <w:t>24/03/21</w:t>
            </w:r>
          </w:p>
        </w:tc>
        <w:tc>
          <w:tcPr>
            <w:tcW w:w="3208" w:type="dxa"/>
            <w:vAlign w:val="center"/>
          </w:tcPr>
          <w:p w14:paraId="2D320F28" w14:textId="77777777" w:rsidR="003C1AC8" w:rsidRDefault="003C1AC8" w:rsidP="008C6F4A">
            <w:pPr>
              <w:spacing w:before="40" w:after="40" w:line="276" w:lineRule="auto"/>
              <w:jc w:val="left"/>
              <w:rPr>
                <w:sz w:val="20"/>
                <w:szCs w:val="22"/>
                <w:lang w:eastAsia="de-DE" w:bidi="ar-SA"/>
              </w:rPr>
            </w:pPr>
            <w:r>
              <w:rPr>
                <w:sz w:val="20"/>
                <w:szCs w:val="22"/>
                <w:lang w:eastAsia="de-DE" w:bidi="ar-SA"/>
              </w:rPr>
              <w:t>Phase 2 maintenance release</w:t>
            </w:r>
          </w:p>
        </w:tc>
        <w:tc>
          <w:tcPr>
            <w:tcW w:w="1909" w:type="dxa"/>
            <w:vAlign w:val="center"/>
          </w:tcPr>
          <w:p w14:paraId="747C4945" w14:textId="77777777" w:rsidR="003C1AC8" w:rsidRDefault="003C1AC8" w:rsidP="008C6F4A">
            <w:pPr>
              <w:spacing w:before="40" w:after="40" w:line="276" w:lineRule="auto"/>
              <w:jc w:val="left"/>
              <w:rPr>
                <w:sz w:val="20"/>
                <w:szCs w:val="22"/>
                <w:lang w:eastAsia="de-DE" w:bidi="ar-SA"/>
              </w:rPr>
            </w:pPr>
            <w:r>
              <w:rPr>
                <w:sz w:val="20"/>
                <w:szCs w:val="22"/>
                <w:lang w:eastAsia="de-DE" w:bidi="ar-SA"/>
              </w:rPr>
              <w:t>ISAG</w:t>
            </w:r>
          </w:p>
        </w:tc>
        <w:tc>
          <w:tcPr>
            <w:tcW w:w="1595" w:type="dxa"/>
            <w:vAlign w:val="center"/>
          </w:tcPr>
          <w:p w14:paraId="5F13D0CE" w14:textId="77777777" w:rsidR="003C1AC8"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3C1AC8" w:rsidRPr="00DF5F82" w14:paraId="1422016C" w14:textId="77777777" w:rsidTr="008C6F4A">
        <w:tc>
          <w:tcPr>
            <w:tcW w:w="1071" w:type="dxa"/>
            <w:vAlign w:val="center"/>
          </w:tcPr>
          <w:p w14:paraId="6E76E684" w14:textId="77777777" w:rsidR="003C1AC8" w:rsidRDefault="003C1AC8" w:rsidP="008C6F4A">
            <w:pPr>
              <w:spacing w:before="40" w:after="40" w:line="276" w:lineRule="auto"/>
              <w:jc w:val="left"/>
              <w:rPr>
                <w:sz w:val="20"/>
                <w:szCs w:val="22"/>
                <w:lang w:eastAsia="de-DE" w:bidi="ar-SA"/>
              </w:rPr>
            </w:pPr>
            <w:r>
              <w:rPr>
                <w:sz w:val="20"/>
                <w:szCs w:val="22"/>
                <w:lang w:eastAsia="de-DE" w:bidi="ar-SA"/>
              </w:rPr>
              <w:t>V2.4</w:t>
            </w:r>
          </w:p>
        </w:tc>
        <w:tc>
          <w:tcPr>
            <w:tcW w:w="1233" w:type="dxa"/>
            <w:vAlign w:val="center"/>
          </w:tcPr>
          <w:p w14:paraId="627655B4" w14:textId="77777777" w:rsidR="003C1AC8" w:rsidRDefault="003C1AC8" w:rsidP="008C6F4A">
            <w:pPr>
              <w:spacing w:before="40" w:after="40" w:line="276" w:lineRule="auto"/>
              <w:jc w:val="left"/>
              <w:rPr>
                <w:sz w:val="20"/>
                <w:szCs w:val="22"/>
                <w:lang w:eastAsia="de-DE" w:bidi="ar-SA"/>
              </w:rPr>
            </w:pPr>
            <w:r>
              <w:rPr>
                <w:sz w:val="20"/>
                <w:szCs w:val="22"/>
                <w:lang w:eastAsia="de-DE" w:bidi="ar-SA"/>
              </w:rPr>
              <w:t>03/08/21</w:t>
            </w:r>
          </w:p>
        </w:tc>
        <w:tc>
          <w:tcPr>
            <w:tcW w:w="3208" w:type="dxa"/>
            <w:vAlign w:val="center"/>
          </w:tcPr>
          <w:p w14:paraId="70C2CF0D" w14:textId="77777777" w:rsidR="003C1AC8" w:rsidRDefault="003C1AC8" w:rsidP="008C6F4A">
            <w:pPr>
              <w:spacing w:before="40" w:after="40" w:line="276" w:lineRule="auto"/>
              <w:jc w:val="left"/>
              <w:rPr>
                <w:sz w:val="20"/>
                <w:szCs w:val="22"/>
                <w:lang w:eastAsia="de-DE" w:bidi="ar-SA"/>
              </w:rPr>
            </w:pPr>
            <w:r>
              <w:rPr>
                <w:sz w:val="20"/>
                <w:szCs w:val="22"/>
                <w:lang w:eastAsia="de-DE" w:bidi="ar-SA"/>
              </w:rPr>
              <w:t>Phase 2 maintenance release</w:t>
            </w:r>
          </w:p>
        </w:tc>
        <w:tc>
          <w:tcPr>
            <w:tcW w:w="1909" w:type="dxa"/>
            <w:vAlign w:val="center"/>
          </w:tcPr>
          <w:p w14:paraId="7C8E1ECE" w14:textId="77777777" w:rsidR="003C1AC8" w:rsidRDefault="003C1AC8" w:rsidP="008C6F4A">
            <w:pPr>
              <w:spacing w:before="40" w:after="40" w:line="276" w:lineRule="auto"/>
              <w:jc w:val="left"/>
              <w:rPr>
                <w:sz w:val="20"/>
                <w:szCs w:val="22"/>
                <w:lang w:eastAsia="de-DE" w:bidi="ar-SA"/>
              </w:rPr>
            </w:pPr>
            <w:r>
              <w:rPr>
                <w:sz w:val="20"/>
                <w:szCs w:val="22"/>
                <w:lang w:eastAsia="de-DE" w:bidi="ar-SA"/>
              </w:rPr>
              <w:t>ISAG</w:t>
            </w:r>
          </w:p>
        </w:tc>
        <w:tc>
          <w:tcPr>
            <w:tcW w:w="1595" w:type="dxa"/>
            <w:vAlign w:val="center"/>
          </w:tcPr>
          <w:p w14:paraId="7340B30D" w14:textId="77777777" w:rsidR="003C1AC8"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3C1AC8" w:rsidRPr="00DF5F82" w14:paraId="556FF326" w14:textId="77777777" w:rsidTr="008C6F4A">
        <w:tc>
          <w:tcPr>
            <w:tcW w:w="1071" w:type="dxa"/>
            <w:vAlign w:val="center"/>
          </w:tcPr>
          <w:p w14:paraId="779D3DE9" w14:textId="77777777" w:rsidR="003C1AC8" w:rsidRDefault="003C1AC8" w:rsidP="008C6F4A">
            <w:pPr>
              <w:spacing w:before="40" w:after="40" w:line="276" w:lineRule="auto"/>
              <w:jc w:val="left"/>
              <w:rPr>
                <w:sz w:val="20"/>
                <w:szCs w:val="22"/>
                <w:lang w:eastAsia="de-DE" w:bidi="ar-SA"/>
              </w:rPr>
            </w:pPr>
            <w:r>
              <w:rPr>
                <w:sz w:val="20"/>
                <w:szCs w:val="22"/>
                <w:lang w:eastAsia="de-DE" w:bidi="ar-SA"/>
              </w:rPr>
              <w:t>V2.5</w:t>
            </w:r>
          </w:p>
        </w:tc>
        <w:tc>
          <w:tcPr>
            <w:tcW w:w="1233" w:type="dxa"/>
            <w:vAlign w:val="center"/>
          </w:tcPr>
          <w:p w14:paraId="665CFDE4" w14:textId="0FBE019E" w:rsidR="003C1AC8" w:rsidRDefault="003C1AC8" w:rsidP="008C6F4A">
            <w:pPr>
              <w:spacing w:before="40" w:after="40" w:line="276" w:lineRule="auto"/>
              <w:jc w:val="left"/>
              <w:rPr>
                <w:sz w:val="20"/>
                <w:szCs w:val="22"/>
                <w:lang w:eastAsia="de-DE" w:bidi="ar-SA"/>
              </w:rPr>
            </w:pPr>
            <w:r>
              <w:rPr>
                <w:sz w:val="20"/>
                <w:szCs w:val="22"/>
                <w:lang w:eastAsia="de-DE" w:bidi="ar-SA"/>
              </w:rPr>
              <w:t>1</w:t>
            </w:r>
            <w:r w:rsidR="000A00AD">
              <w:rPr>
                <w:sz w:val="20"/>
                <w:szCs w:val="22"/>
                <w:lang w:eastAsia="de-DE" w:bidi="ar-SA"/>
              </w:rPr>
              <w:t>8</w:t>
            </w:r>
            <w:r>
              <w:rPr>
                <w:sz w:val="20"/>
                <w:szCs w:val="22"/>
                <w:lang w:eastAsia="de-DE" w:bidi="ar-SA"/>
              </w:rPr>
              <w:t>/11/22</w:t>
            </w:r>
          </w:p>
        </w:tc>
        <w:tc>
          <w:tcPr>
            <w:tcW w:w="3208" w:type="dxa"/>
            <w:vAlign w:val="center"/>
          </w:tcPr>
          <w:p w14:paraId="1885038D" w14:textId="77777777" w:rsidR="003C1AC8" w:rsidRDefault="003C1AC8" w:rsidP="008C6F4A">
            <w:pPr>
              <w:spacing w:before="40" w:after="40" w:line="276" w:lineRule="auto"/>
              <w:jc w:val="left"/>
              <w:rPr>
                <w:sz w:val="20"/>
                <w:szCs w:val="22"/>
                <w:lang w:eastAsia="de-DE" w:bidi="ar-SA"/>
              </w:rPr>
            </w:pPr>
            <w:r>
              <w:rPr>
                <w:sz w:val="20"/>
                <w:szCs w:val="22"/>
                <w:lang w:eastAsia="de-DE" w:bidi="ar-SA"/>
              </w:rPr>
              <w:t>Phase 2 maintenance release</w:t>
            </w:r>
          </w:p>
        </w:tc>
        <w:tc>
          <w:tcPr>
            <w:tcW w:w="1909" w:type="dxa"/>
            <w:vAlign w:val="center"/>
          </w:tcPr>
          <w:p w14:paraId="41E5E508" w14:textId="77777777" w:rsidR="003C1AC8" w:rsidRDefault="003C1AC8" w:rsidP="008C6F4A">
            <w:pPr>
              <w:spacing w:before="40" w:after="40" w:line="276" w:lineRule="auto"/>
              <w:jc w:val="left"/>
              <w:rPr>
                <w:sz w:val="20"/>
                <w:szCs w:val="22"/>
                <w:lang w:eastAsia="de-DE" w:bidi="ar-SA"/>
              </w:rPr>
            </w:pPr>
            <w:r>
              <w:rPr>
                <w:sz w:val="20"/>
                <w:szCs w:val="22"/>
                <w:lang w:eastAsia="de-DE" w:bidi="ar-SA"/>
              </w:rPr>
              <w:t>ISAG</w:t>
            </w:r>
          </w:p>
        </w:tc>
        <w:tc>
          <w:tcPr>
            <w:tcW w:w="1595" w:type="dxa"/>
            <w:vAlign w:val="center"/>
          </w:tcPr>
          <w:p w14:paraId="2B902F36" w14:textId="77777777" w:rsidR="003C1AC8"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bl>
    <w:p w14:paraId="42CFCC0D" w14:textId="77777777" w:rsidR="003C1AC8" w:rsidRDefault="003C1AC8" w:rsidP="003C1AC8">
      <w:pPr>
        <w:pStyle w:val="ANNEX-heading1"/>
      </w:pPr>
      <w:bookmarkStart w:id="2097" w:name="_Toc178140732"/>
      <w:r>
        <w:rPr>
          <w:lang w:eastAsia="en-US"/>
        </w:rPr>
        <w:t>Detailed Document History</w:t>
      </w:r>
      <w:bookmarkEnd w:id="2097"/>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85"/>
        <w:gridCol w:w="1774"/>
        <w:gridCol w:w="1814"/>
        <w:gridCol w:w="4394"/>
      </w:tblGrid>
      <w:tr w:rsidR="003C1AC8" w:rsidRPr="00DF5F82" w14:paraId="2195A1EF" w14:textId="77777777" w:rsidTr="008C6F4A">
        <w:tc>
          <w:tcPr>
            <w:tcW w:w="1085" w:type="dxa"/>
            <w:shd w:val="clear" w:color="auto" w:fill="C00000"/>
          </w:tcPr>
          <w:p w14:paraId="38D3E0FF" w14:textId="77777777" w:rsidR="003C1AC8" w:rsidRPr="00DF5F82" w:rsidRDefault="003C1AC8" w:rsidP="008C6F4A">
            <w:pPr>
              <w:keepNext/>
              <w:spacing w:before="60" w:line="276" w:lineRule="auto"/>
              <w:jc w:val="left"/>
              <w:rPr>
                <w:rFonts w:cs="Arial"/>
                <w:b/>
                <w:color w:val="FFFFFF"/>
                <w:szCs w:val="22"/>
                <w:lang w:val="en-US" w:eastAsia="en-GB" w:bidi="ar-SA"/>
              </w:rPr>
            </w:pPr>
            <w:r>
              <w:rPr>
                <w:rFonts w:cs="Arial"/>
                <w:b/>
                <w:color w:val="FFFFFF"/>
                <w:szCs w:val="22"/>
                <w:lang w:val="en-US" w:eastAsia="en-GB" w:bidi="ar-SA"/>
              </w:rPr>
              <w:t>Version</w:t>
            </w:r>
          </w:p>
        </w:tc>
        <w:tc>
          <w:tcPr>
            <w:tcW w:w="1774" w:type="dxa"/>
            <w:shd w:val="clear" w:color="auto" w:fill="C00000"/>
          </w:tcPr>
          <w:p w14:paraId="336B5B0C"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Date</w:t>
            </w:r>
          </w:p>
        </w:tc>
        <w:tc>
          <w:tcPr>
            <w:tcW w:w="6208" w:type="dxa"/>
            <w:gridSpan w:val="2"/>
            <w:shd w:val="clear" w:color="auto" w:fill="C00000"/>
          </w:tcPr>
          <w:p w14:paraId="3890AEFB" w14:textId="77777777" w:rsidR="003C1AC8" w:rsidRPr="00DF5F82" w:rsidRDefault="003C1AC8" w:rsidP="008C6F4A">
            <w:pPr>
              <w:keepNext/>
              <w:spacing w:before="60" w:line="276" w:lineRule="auto"/>
              <w:jc w:val="left"/>
              <w:rPr>
                <w:rFonts w:cs="Arial"/>
                <w:b/>
                <w:color w:val="FFFFFF"/>
                <w:szCs w:val="22"/>
                <w:lang w:val="en-US" w:eastAsia="en-GB" w:bidi="ar-SA"/>
              </w:rPr>
            </w:pPr>
            <w:r>
              <w:rPr>
                <w:rFonts w:cs="Arial"/>
                <w:b/>
                <w:color w:val="FFFFFF"/>
                <w:szCs w:val="22"/>
                <w:lang w:val="en-US" w:eastAsia="en-GB" w:bidi="ar-SA"/>
              </w:rPr>
              <w:t>Additions</w:t>
            </w:r>
          </w:p>
        </w:tc>
      </w:tr>
      <w:tr w:rsidR="00C17BED" w:rsidRPr="00C17BED" w14:paraId="22E777FD" w14:textId="77777777" w:rsidTr="004C41F0">
        <w:trPr>
          <w:trHeight w:val="33"/>
        </w:trPr>
        <w:tc>
          <w:tcPr>
            <w:tcW w:w="1085" w:type="dxa"/>
            <w:vMerge w:val="restart"/>
          </w:tcPr>
          <w:p w14:paraId="1FCD109F" w14:textId="33DF6617" w:rsidR="00C17BED" w:rsidRPr="00C17BED" w:rsidRDefault="00C17BED" w:rsidP="00C17BED">
            <w:pPr>
              <w:spacing w:before="40" w:after="40" w:line="276" w:lineRule="auto"/>
              <w:jc w:val="left"/>
              <w:rPr>
                <w:sz w:val="20"/>
                <w:szCs w:val="22"/>
                <w:lang w:val="de-DE" w:eastAsia="de-DE" w:bidi="ar-SA"/>
              </w:rPr>
            </w:pPr>
            <w:r>
              <w:rPr>
                <w:sz w:val="20"/>
                <w:szCs w:val="22"/>
                <w:lang w:val="de-DE" w:eastAsia="de-DE" w:bidi="ar-SA"/>
              </w:rPr>
              <w:t xml:space="preserve">SGP.21 </w:t>
            </w:r>
            <w:r w:rsidRPr="00C17BED">
              <w:rPr>
                <w:sz w:val="20"/>
                <w:szCs w:val="22"/>
                <w:lang w:val="de-DE" w:eastAsia="de-DE" w:bidi="ar-SA"/>
              </w:rPr>
              <w:t xml:space="preserve">V2.6 </w:t>
            </w:r>
          </w:p>
          <w:p w14:paraId="047223FF" w14:textId="57299891" w:rsidR="00C17BED" w:rsidRPr="00C17BED" w:rsidRDefault="00C17BED" w:rsidP="0081161F">
            <w:pPr>
              <w:spacing w:before="40" w:after="40" w:line="276" w:lineRule="auto"/>
              <w:jc w:val="left"/>
              <w:rPr>
                <w:sz w:val="20"/>
                <w:szCs w:val="22"/>
                <w:lang w:val="de-DE" w:eastAsia="de-DE" w:bidi="ar-SA"/>
              </w:rPr>
            </w:pPr>
          </w:p>
        </w:tc>
        <w:tc>
          <w:tcPr>
            <w:tcW w:w="1774" w:type="dxa"/>
            <w:vMerge w:val="restart"/>
          </w:tcPr>
          <w:p w14:paraId="29DB9CC5" w14:textId="76E861AF" w:rsidR="00C17BED" w:rsidRDefault="00C17BED" w:rsidP="0081161F">
            <w:pPr>
              <w:spacing w:before="40" w:after="40" w:line="276" w:lineRule="auto"/>
              <w:jc w:val="left"/>
              <w:rPr>
                <w:sz w:val="20"/>
                <w:szCs w:val="22"/>
                <w:lang w:eastAsia="de-DE" w:bidi="ar-SA"/>
              </w:rPr>
            </w:pPr>
            <w:r>
              <w:rPr>
                <w:sz w:val="20"/>
                <w:szCs w:val="22"/>
                <w:lang w:eastAsia="de-DE" w:bidi="ar-SA"/>
              </w:rPr>
              <w:t>20/09/2024</w:t>
            </w:r>
          </w:p>
        </w:tc>
        <w:tc>
          <w:tcPr>
            <w:tcW w:w="1814" w:type="dxa"/>
          </w:tcPr>
          <w:p w14:paraId="70BC8785" w14:textId="55BEE730" w:rsidR="00C17BED" w:rsidRPr="00EE46C7" w:rsidRDefault="00C17BED" w:rsidP="004C41F0">
            <w:pPr>
              <w:spacing w:before="40" w:after="40" w:line="276" w:lineRule="auto"/>
              <w:jc w:val="left"/>
              <w:rPr>
                <w:sz w:val="20"/>
                <w:szCs w:val="22"/>
                <w:lang w:val="it-IT" w:eastAsia="de-DE" w:bidi="ar-SA"/>
              </w:rPr>
            </w:pPr>
            <w:r w:rsidRPr="00662EF5">
              <w:rPr>
                <w:sz w:val="20"/>
                <w:szCs w:val="22"/>
                <w:lang w:val="it-IT" w:eastAsia="de-DE" w:bidi="ar-SA"/>
              </w:rPr>
              <w:t xml:space="preserve">CR2601R02 </w:t>
            </w:r>
          </w:p>
        </w:tc>
        <w:tc>
          <w:tcPr>
            <w:tcW w:w="4394" w:type="dxa"/>
          </w:tcPr>
          <w:p w14:paraId="6919EEB5" w14:textId="10CEE0EC" w:rsidR="00C17BED" w:rsidRPr="00C17BED" w:rsidRDefault="00C17BED" w:rsidP="004C41F0">
            <w:pPr>
              <w:spacing w:before="40" w:after="40" w:line="276" w:lineRule="auto"/>
              <w:jc w:val="left"/>
              <w:rPr>
                <w:sz w:val="20"/>
                <w:szCs w:val="22"/>
                <w:lang w:val="fr-FR" w:eastAsia="de-DE" w:bidi="ar-SA"/>
              </w:rPr>
            </w:pPr>
            <w:r w:rsidRPr="00C17BED">
              <w:rPr>
                <w:sz w:val="20"/>
                <w:szCs w:val="22"/>
                <w:lang w:val="fr-FR" w:eastAsia="de-DE" w:bidi="ar-SA"/>
              </w:rPr>
              <w:t>PPR on non-IMSI profiles</w:t>
            </w:r>
          </w:p>
        </w:tc>
      </w:tr>
      <w:tr w:rsidR="00C17BED" w:rsidRPr="00F022C9" w14:paraId="7F10F915" w14:textId="77777777" w:rsidTr="004C41F0">
        <w:trPr>
          <w:trHeight w:val="33"/>
        </w:trPr>
        <w:tc>
          <w:tcPr>
            <w:tcW w:w="1085" w:type="dxa"/>
            <w:vMerge/>
          </w:tcPr>
          <w:p w14:paraId="257F95C6" w14:textId="6E00626E" w:rsidR="00C17BED" w:rsidRPr="00C17BED" w:rsidRDefault="00C17BED" w:rsidP="0081161F">
            <w:pPr>
              <w:spacing w:before="40" w:after="40" w:line="276" w:lineRule="auto"/>
              <w:jc w:val="left"/>
              <w:rPr>
                <w:sz w:val="20"/>
                <w:szCs w:val="22"/>
                <w:lang w:val="fr-FR" w:eastAsia="de-DE" w:bidi="ar-SA"/>
              </w:rPr>
            </w:pPr>
          </w:p>
        </w:tc>
        <w:tc>
          <w:tcPr>
            <w:tcW w:w="1774" w:type="dxa"/>
            <w:vMerge/>
          </w:tcPr>
          <w:p w14:paraId="2AA19337" w14:textId="753D9176" w:rsidR="00C17BED" w:rsidRDefault="00C17BED" w:rsidP="0081161F">
            <w:pPr>
              <w:spacing w:before="40" w:after="40" w:line="276" w:lineRule="auto"/>
              <w:jc w:val="left"/>
              <w:rPr>
                <w:sz w:val="20"/>
                <w:szCs w:val="22"/>
                <w:lang w:eastAsia="de-DE" w:bidi="ar-SA"/>
              </w:rPr>
            </w:pPr>
          </w:p>
        </w:tc>
        <w:tc>
          <w:tcPr>
            <w:tcW w:w="1814" w:type="dxa"/>
          </w:tcPr>
          <w:p w14:paraId="6F15A86B" w14:textId="5AD93E7B" w:rsidR="00C17BED" w:rsidRPr="00C17BED" w:rsidRDefault="00C17BED" w:rsidP="004C41F0">
            <w:pPr>
              <w:spacing w:before="40" w:after="40" w:line="276" w:lineRule="auto"/>
              <w:jc w:val="left"/>
              <w:rPr>
                <w:sz w:val="20"/>
                <w:szCs w:val="22"/>
                <w:lang w:val="it-IT" w:eastAsia="de-DE" w:bidi="ar-SA"/>
              </w:rPr>
            </w:pPr>
            <w:r w:rsidRPr="00C17BED">
              <w:rPr>
                <w:sz w:val="20"/>
                <w:szCs w:val="22"/>
                <w:lang w:val="it-IT" w:eastAsia="de-DE" w:bidi="ar-SA"/>
              </w:rPr>
              <w:t xml:space="preserve">CR2604R00 </w:t>
            </w:r>
          </w:p>
        </w:tc>
        <w:tc>
          <w:tcPr>
            <w:tcW w:w="4394" w:type="dxa"/>
          </w:tcPr>
          <w:p w14:paraId="139966FF" w14:textId="779D2AAC" w:rsidR="00C17BED" w:rsidRPr="00FC7A74" w:rsidRDefault="00C17BED" w:rsidP="004C41F0">
            <w:pPr>
              <w:spacing w:before="40" w:after="40" w:line="276" w:lineRule="auto"/>
              <w:jc w:val="left"/>
              <w:rPr>
                <w:sz w:val="20"/>
                <w:szCs w:val="22"/>
                <w:lang w:eastAsia="de-DE" w:bidi="ar-SA"/>
              </w:rPr>
            </w:pPr>
            <w:r w:rsidRPr="00FC7A74">
              <w:rPr>
                <w:sz w:val="20"/>
                <w:szCs w:val="22"/>
                <w:lang w:eastAsia="de-DE" w:bidi="ar-SA"/>
              </w:rPr>
              <w:t>Editorial corrections</w:t>
            </w:r>
          </w:p>
        </w:tc>
      </w:tr>
      <w:tr w:rsidR="00C17BED" w:rsidRPr="00F022C9" w14:paraId="11DCE7B3" w14:textId="77777777" w:rsidTr="004C41F0">
        <w:trPr>
          <w:trHeight w:val="33"/>
        </w:trPr>
        <w:tc>
          <w:tcPr>
            <w:tcW w:w="1085" w:type="dxa"/>
            <w:vMerge/>
          </w:tcPr>
          <w:p w14:paraId="16C327A4" w14:textId="136EECD9" w:rsidR="00C17BED" w:rsidRDefault="00C17BED" w:rsidP="0081161F">
            <w:pPr>
              <w:spacing w:before="40" w:after="40" w:line="276" w:lineRule="auto"/>
              <w:jc w:val="left"/>
              <w:rPr>
                <w:sz w:val="20"/>
                <w:szCs w:val="22"/>
                <w:lang w:eastAsia="de-DE" w:bidi="ar-SA"/>
              </w:rPr>
            </w:pPr>
          </w:p>
        </w:tc>
        <w:tc>
          <w:tcPr>
            <w:tcW w:w="1774" w:type="dxa"/>
            <w:vMerge/>
          </w:tcPr>
          <w:p w14:paraId="57D47905" w14:textId="5E464829" w:rsidR="00C17BED" w:rsidRDefault="00C17BED" w:rsidP="0081161F">
            <w:pPr>
              <w:spacing w:before="40" w:after="40" w:line="276" w:lineRule="auto"/>
              <w:jc w:val="left"/>
              <w:rPr>
                <w:sz w:val="20"/>
                <w:szCs w:val="22"/>
                <w:lang w:eastAsia="de-DE" w:bidi="ar-SA"/>
              </w:rPr>
            </w:pPr>
          </w:p>
        </w:tc>
        <w:tc>
          <w:tcPr>
            <w:tcW w:w="1814" w:type="dxa"/>
          </w:tcPr>
          <w:p w14:paraId="12A43284" w14:textId="5B3EE4B3" w:rsidR="00C17BED" w:rsidRPr="00C17BED" w:rsidRDefault="00C17BED" w:rsidP="004C41F0">
            <w:pPr>
              <w:spacing w:before="40" w:after="40" w:line="276" w:lineRule="auto"/>
              <w:jc w:val="left"/>
              <w:rPr>
                <w:sz w:val="20"/>
                <w:szCs w:val="22"/>
                <w:lang w:val="it-IT" w:eastAsia="de-DE" w:bidi="ar-SA"/>
              </w:rPr>
            </w:pPr>
            <w:r w:rsidRPr="00C17BED">
              <w:rPr>
                <w:sz w:val="20"/>
                <w:szCs w:val="22"/>
                <w:lang w:val="it-IT" w:eastAsia="de-DE" w:bidi="ar-SA"/>
              </w:rPr>
              <w:t xml:space="preserve">CR2606R01 </w:t>
            </w:r>
          </w:p>
        </w:tc>
        <w:tc>
          <w:tcPr>
            <w:tcW w:w="4394" w:type="dxa"/>
          </w:tcPr>
          <w:p w14:paraId="0D33A8BC" w14:textId="2B3B92FE" w:rsidR="00C17BED" w:rsidRPr="00FC7A74" w:rsidRDefault="00C17BED" w:rsidP="004C41F0">
            <w:pPr>
              <w:spacing w:before="40" w:after="40" w:line="276" w:lineRule="auto"/>
              <w:jc w:val="left"/>
              <w:rPr>
                <w:sz w:val="20"/>
                <w:szCs w:val="22"/>
                <w:lang w:eastAsia="de-DE" w:bidi="ar-SA"/>
              </w:rPr>
            </w:pPr>
            <w:r w:rsidRPr="00432FA7">
              <w:rPr>
                <w:sz w:val="20"/>
                <w:szCs w:val="22"/>
                <w:lang w:eastAsia="de-DE" w:bidi="ar-SA"/>
              </w:rPr>
              <w:t>Correction to SGP.25 Reference</w:t>
            </w:r>
          </w:p>
        </w:tc>
      </w:tr>
      <w:tr w:rsidR="00C17BED" w:rsidRPr="00F022C9" w14:paraId="569FCD45" w14:textId="77777777" w:rsidTr="004C41F0">
        <w:trPr>
          <w:trHeight w:val="33"/>
        </w:trPr>
        <w:tc>
          <w:tcPr>
            <w:tcW w:w="1085" w:type="dxa"/>
            <w:vMerge/>
          </w:tcPr>
          <w:p w14:paraId="3C54D47F" w14:textId="430206AD" w:rsidR="00C17BED" w:rsidRDefault="00C17BED" w:rsidP="0081161F">
            <w:pPr>
              <w:spacing w:before="40" w:after="40" w:line="276" w:lineRule="auto"/>
              <w:jc w:val="left"/>
              <w:rPr>
                <w:sz w:val="20"/>
                <w:szCs w:val="22"/>
                <w:lang w:eastAsia="de-DE" w:bidi="ar-SA"/>
              </w:rPr>
            </w:pPr>
          </w:p>
        </w:tc>
        <w:tc>
          <w:tcPr>
            <w:tcW w:w="1774" w:type="dxa"/>
            <w:vMerge/>
          </w:tcPr>
          <w:p w14:paraId="1D68E11C" w14:textId="7BA84426" w:rsidR="00C17BED" w:rsidRDefault="00C17BED" w:rsidP="0081161F">
            <w:pPr>
              <w:spacing w:before="40" w:after="40" w:line="276" w:lineRule="auto"/>
              <w:jc w:val="left"/>
              <w:rPr>
                <w:sz w:val="20"/>
                <w:szCs w:val="22"/>
                <w:lang w:eastAsia="de-DE" w:bidi="ar-SA"/>
              </w:rPr>
            </w:pPr>
          </w:p>
        </w:tc>
        <w:tc>
          <w:tcPr>
            <w:tcW w:w="1814" w:type="dxa"/>
          </w:tcPr>
          <w:p w14:paraId="6D878675" w14:textId="3CABA5C9" w:rsidR="00C17BED" w:rsidRPr="00C17BED" w:rsidRDefault="00C17BED" w:rsidP="004C41F0">
            <w:pPr>
              <w:spacing w:before="40" w:after="40" w:line="276" w:lineRule="auto"/>
              <w:jc w:val="left"/>
              <w:rPr>
                <w:sz w:val="20"/>
                <w:szCs w:val="22"/>
                <w:lang w:val="it-IT" w:eastAsia="de-DE" w:bidi="ar-SA"/>
              </w:rPr>
            </w:pPr>
            <w:r w:rsidRPr="00C17BED">
              <w:rPr>
                <w:sz w:val="20"/>
                <w:szCs w:val="22"/>
                <w:lang w:val="it-IT" w:eastAsia="de-DE" w:bidi="ar-SA"/>
              </w:rPr>
              <w:t xml:space="preserve">CR2607R03 </w:t>
            </w:r>
          </w:p>
        </w:tc>
        <w:tc>
          <w:tcPr>
            <w:tcW w:w="4394" w:type="dxa"/>
          </w:tcPr>
          <w:p w14:paraId="5B90A1E6" w14:textId="283C033E" w:rsidR="00C17BED" w:rsidRPr="00432FA7" w:rsidRDefault="00C17BED" w:rsidP="004C41F0">
            <w:pPr>
              <w:spacing w:before="40" w:after="40" w:line="276" w:lineRule="auto"/>
              <w:jc w:val="left"/>
              <w:rPr>
                <w:sz w:val="20"/>
                <w:szCs w:val="22"/>
                <w:lang w:eastAsia="de-DE" w:bidi="ar-SA"/>
              </w:rPr>
            </w:pPr>
            <w:r w:rsidRPr="003402E7">
              <w:rPr>
                <w:sz w:val="20"/>
                <w:szCs w:val="22"/>
                <w:lang w:eastAsia="de-DE" w:bidi="ar-SA"/>
              </w:rPr>
              <w:t>Activation Code Retrieval use case</w:t>
            </w:r>
          </w:p>
        </w:tc>
      </w:tr>
      <w:tr w:rsidR="00C17BED" w:rsidRPr="00F022C9" w14:paraId="329FD740" w14:textId="77777777" w:rsidTr="004C41F0">
        <w:trPr>
          <w:trHeight w:val="33"/>
        </w:trPr>
        <w:tc>
          <w:tcPr>
            <w:tcW w:w="1085" w:type="dxa"/>
            <w:vMerge/>
          </w:tcPr>
          <w:p w14:paraId="0F00106F" w14:textId="16F98859" w:rsidR="00C17BED" w:rsidRDefault="00C17BED" w:rsidP="0081161F">
            <w:pPr>
              <w:spacing w:before="40" w:after="40" w:line="276" w:lineRule="auto"/>
              <w:jc w:val="left"/>
              <w:rPr>
                <w:sz w:val="20"/>
                <w:szCs w:val="22"/>
                <w:lang w:eastAsia="de-DE" w:bidi="ar-SA"/>
              </w:rPr>
            </w:pPr>
          </w:p>
        </w:tc>
        <w:tc>
          <w:tcPr>
            <w:tcW w:w="1774" w:type="dxa"/>
            <w:vMerge/>
          </w:tcPr>
          <w:p w14:paraId="10833C22" w14:textId="79252EC3" w:rsidR="00C17BED" w:rsidRDefault="00C17BED" w:rsidP="0081161F">
            <w:pPr>
              <w:spacing w:before="40" w:after="40" w:line="276" w:lineRule="auto"/>
              <w:jc w:val="left"/>
              <w:rPr>
                <w:sz w:val="20"/>
                <w:szCs w:val="22"/>
                <w:lang w:eastAsia="de-DE" w:bidi="ar-SA"/>
              </w:rPr>
            </w:pPr>
          </w:p>
        </w:tc>
        <w:tc>
          <w:tcPr>
            <w:tcW w:w="1814" w:type="dxa"/>
          </w:tcPr>
          <w:p w14:paraId="5BE180C8" w14:textId="2003E913" w:rsidR="00C17BED" w:rsidRPr="00C17BED" w:rsidRDefault="00C17BED" w:rsidP="004C41F0">
            <w:pPr>
              <w:spacing w:before="40" w:after="40" w:line="276" w:lineRule="auto"/>
              <w:jc w:val="left"/>
              <w:rPr>
                <w:sz w:val="20"/>
                <w:szCs w:val="22"/>
                <w:lang w:val="it-IT" w:eastAsia="de-DE" w:bidi="ar-SA"/>
              </w:rPr>
            </w:pPr>
            <w:r w:rsidRPr="00C17BED">
              <w:rPr>
                <w:sz w:val="20"/>
                <w:szCs w:val="22"/>
                <w:lang w:val="it-IT" w:eastAsia="de-DE" w:bidi="ar-SA"/>
              </w:rPr>
              <w:t xml:space="preserve">CR2609R01 </w:t>
            </w:r>
          </w:p>
        </w:tc>
        <w:tc>
          <w:tcPr>
            <w:tcW w:w="4394" w:type="dxa"/>
          </w:tcPr>
          <w:p w14:paraId="15A6949C" w14:textId="547E3173" w:rsidR="00C17BED" w:rsidRPr="003402E7" w:rsidRDefault="00C17BED" w:rsidP="004C41F0">
            <w:pPr>
              <w:spacing w:before="40" w:after="40" w:line="276" w:lineRule="auto"/>
              <w:jc w:val="left"/>
              <w:rPr>
                <w:sz w:val="20"/>
                <w:szCs w:val="22"/>
                <w:lang w:eastAsia="de-DE" w:bidi="ar-SA"/>
              </w:rPr>
            </w:pPr>
            <w:r w:rsidRPr="003402E7">
              <w:rPr>
                <w:sz w:val="20"/>
                <w:szCs w:val="22"/>
                <w:lang w:eastAsia="de-DE" w:bidi="ar-SA"/>
              </w:rPr>
              <w:t>eUICC is not Embedded UICC</w:t>
            </w:r>
          </w:p>
        </w:tc>
      </w:tr>
      <w:tr w:rsidR="00C17BED" w:rsidRPr="00F022C9" w14:paraId="4C15B678" w14:textId="77777777" w:rsidTr="004C41F0">
        <w:trPr>
          <w:trHeight w:val="33"/>
        </w:trPr>
        <w:tc>
          <w:tcPr>
            <w:tcW w:w="1085" w:type="dxa"/>
            <w:vMerge/>
          </w:tcPr>
          <w:p w14:paraId="3938D1F4" w14:textId="45DD8F19" w:rsidR="00C17BED" w:rsidRDefault="00C17BED" w:rsidP="0081161F">
            <w:pPr>
              <w:spacing w:before="40" w:after="40" w:line="276" w:lineRule="auto"/>
              <w:jc w:val="left"/>
              <w:rPr>
                <w:sz w:val="20"/>
                <w:szCs w:val="22"/>
                <w:lang w:eastAsia="de-DE" w:bidi="ar-SA"/>
              </w:rPr>
            </w:pPr>
          </w:p>
        </w:tc>
        <w:tc>
          <w:tcPr>
            <w:tcW w:w="1774" w:type="dxa"/>
            <w:vMerge/>
          </w:tcPr>
          <w:p w14:paraId="53DB61BE" w14:textId="3B112778" w:rsidR="00C17BED" w:rsidRDefault="00C17BED" w:rsidP="0081161F">
            <w:pPr>
              <w:spacing w:before="40" w:after="40" w:line="276" w:lineRule="auto"/>
              <w:jc w:val="left"/>
              <w:rPr>
                <w:sz w:val="20"/>
                <w:szCs w:val="22"/>
                <w:lang w:eastAsia="de-DE" w:bidi="ar-SA"/>
              </w:rPr>
            </w:pPr>
          </w:p>
        </w:tc>
        <w:tc>
          <w:tcPr>
            <w:tcW w:w="1814" w:type="dxa"/>
          </w:tcPr>
          <w:p w14:paraId="156C8961" w14:textId="174E6657" w:rsidR="00C17BED" w:rsidRPr="00C17BED" w:rsidRDefault="00C17BED" w:rsidP="008C6F4A">
            <w:pPr>
              <w:spacing w:before="40" w:after="40" w:line="276" w:lineRule="auto"/>
              <w:jc w:val="left"/>
              <w:rPr>
                <w:sz w:val="20"/>
                <w:szCs w:val="22"/>
                <w:lang w:val="it-IT" w:eastAsia="de-DE" w:bidi="ar-SA"/>
              </w:rPr>
            </w:pPr>
            <w:r w:rsidRPr="00C17BED">
              <w:rPr>
                <w:sz w:val="20"/>
                <w:szCs w:val="22"/>
                <w:lang w:val="it-IT" w:eastAsia="de-DE" w:bidi="ar-SA"/>
              </w:rPr>
              <w:t xml:space="preserve">CR2602R06 </w:t>
            </w:r>
          </w:p>
        </w:tc>
        <w:tc>
          <w:tcPr>
            <w:tcW w:w="4394" w:type="dxa"/>
          </w:tcPr>
          <w:p w14:paraId="2241A9A4" w14:textId="22DE84D9" w:rsidR="00C17BED" w:rsidRPr="003402E7" w:rsidRDefault="00C17BED" w:rsidP="008C6F4A">
            <w:pPr>
              <w:spacing w:before="40" w:after="40" w:line="276" w:lineRule="auto"/>
              <w:jc w:val="left"/>
              <w:rPr>
                <w:sz w:val="20"/>
                <w:szCs w:val="22"/>
                <w:lang w:eastAsia="de-DE" w:bidi="ar-SA"/>
              </w:rPr>
            </w:pPr>
            <w:r w:rsidRPr="00292C1B">
              <w:rPr>
                <w:sz w:val="20"/>
                <w:szCs w:val="22"/>
                <w:lang w:eastAsia="de-DE" w:bidi="ar-SA"/>
              </w:rPr>
              <w:t>Add AC retrieval operation</w:t>
            </w:r>
          </w:p>
        </w:tc>
      </w:tr>
      <w:tr w:rsidR="00C17BED" w:rsidRPr="00F022C9" w14:paraId="1FCB803C" w14:textId="77777777" w:rsidTr="00C17BED">
        <w:trPr>
          <w:trHeight w:val="33"/>
        </w:trPr>
        <w:tc>
          <w:tcPr>
            <w:tcW w:w="1085" w:type="dxa"/>
            <w:vMerge/>
          </w:tcPr>
          <w:p w14:paraId="773CA749" w14:textId="20631BF6" w:rsidR="00C17BED" w:rsidRDefault="00C17BED" w:rsidP="0081161F">
            <w:pPr>
              <w:spacing w:before="40" w:after="40" w:line="276" w:lineRule="auto"/>
              <w:jc w:val="left"/>
              <w:rPr>
                <w:sz w:val="20"/>
                <w:szCs w:val="22"/>
                <w:lang w:eastAsia="de-DE" w:bidi="ar-SA"/>
              </w:rPr>
            </w:pPr>
          </w:p>
        </w:tc>
        <w:tc>
          <w:tcPr>
            <w:tcW w:w="1774" w:type="dxa"/>
            <w:vMerge/>
          </w:tcPr>
          <w:p w14:paraId="6CEAA277" w14:textId="0245E3F7" w:rsidR="00C17BED" w:rsidRDefault="00C17BED" w:rsidP="0081161F">
            <w:pPr>
              <w:spacing w:before="40" w:after="40" w:line="276" w:lineRule="auto"/>
              <w:jc w:val="left"/>
              <w:rPr>
                <w:sz w:val="20"/>
                <w:szCs w:val="22"/>
                <w:lang w:eastAsia="de-DE" w:bidi="ar-SA"/>
              </w:rPr>
            </w:pPr>
          </w:p>
        </w:tc>
        <w:tc>
          <w:tcPr>
            <w:tcW w:w="1814" w:type="dxa"/>
            <w:tcBorders>
              <w:top w:val="single" w:sz="4" w:space="0" w:color="ED7D31"/>
              <w:left w:val="single" w:sz="4" w:space="0" w:color="ED7D31"/>
              <w:bottom w:val="single" w:sz="4" w:space="0" w:color="ED7D31"/>
              <w:right w:val="nil"/>
            </w:tcBorders>
            <w:shd w:val="clear" w:color="auto" w:fill="auto"/>
          </w:tcPr>
          <w:p w14:paraId="0624D2C2" w14:textId="0E56DEB5" w:rsidR="00C17BED" w:rsidRPr="00C17BED" w:rsidRDefault="00C17BED" w:rsidP="0081161F">
            <w:pPr>
              <w:spacing w:before="40" w:after="40" w:line="276" w:lineRule="auto"/>
              <w:jc w:val="left"/>
              <w:rPr>
                <w:sz w:val="20"/>
                <w:szCs w:val="22"/>
                <w:lang w:val="it-IT" w:eastAsia="de-DE" w:bidi="ar-SA"/>
              </w:rPr>
            </w:pPr>
            <w:r w:rsidRPr="00C17BED">
              <w:rPr>
                <w:sz w:val="20"/>
                <w:szCs w:val="22"/>
                <w:lang w:val="it-IT" w:eastAsia="de-DE" w:bidi="ar-SA"/>
              </w:rPr>
              <w:t>CR2605R03</w:t>
            </w:r>
          </w:p>
        </w:tc>
        <w:tc>
          <w:tcPr>
            <w:tcW w:w="4394" w:type="dxa"/>
          </w:tcPr>
          <w:p w14:paraId="00678E52" w14:textId="1406AF8A" w:rsidR="00C17BED" w:rsidRPr="0081161F" w:rsidRDefault="00C17BED" w:rsidP="0081161F">
            <w:pPr>
              <w:spacing w:before="40" w:after="40" w:line="276" w:lineRule="auto"/>
              <w:jc w:val="left"/>
              <w:rPr>
                <w:rFonts w:cs="Arial"/>
                <w:sz w:val="20"/>
                <w:lang w:eastAsia="de-DE" w:bidi="ar-SA"/>
              </w:rPr>
            </w:pPr>
            <w:r w:rsidRPr="000E7483">
              <w:rPr>
                <w:rFonts w:cs="Arial"/>
                <w:sz w:val="20"/>
                <w:lang w:eastAsia="de-DE" w:bidi="ar-SA"/>
              </w:rPr>
              <w:t>ACR - adding eligibilty check requirement</w:t>
            </w:r>
          </w:p>
        </w:tc>
      </w:tr>
      <w:tr w:rsidR="00C17BED" w:rsidRPr="00F022C9" w14:paraId="3FE82B9B" w14:textId="77777777" w:rsidTr="00C17BED">
        <w:trPr>
          <w:trHeight w:val="33"/>
        </w:trPr>
        <w:tc>
          <w:tcPr>
            <w:tcW w:w="1085" w:type="dxa"/>
            <w:vMerge/>
          </w:tcPr>
          <w:p w14:paraId="068A98E6" w14:textId="77777777" w:rsidR="00C17BED" w:rsidRDefault="00C17BED" w:rsidP="0081161F">
            <w:pPr>
              <w:spacing w:before="40" w:after="40" w:line="276" w:lineRule="auto"/>
              <w:jc w:val="left"/>
              <w:rPr>
                <w:sz w:val="20"/>
                <w:szCs w:val="22"/>
                <w:lang w:eastAsia="de-DE" w:bidi="ar-SA"/>
              </w:rPr>
            </w:pPr>
          </w:p>
        </w:tc>
        <w:tc>
          <w:tcPr>
            <w:tcW w:w="1774" w:type="dxa"/>
            <w:vMerge/>
          </w:tcPr>
          <w:p w14:paraId="0E186F2C" w14:textId="77777777" w:rsidR="00C17BED" w:rsidRDefault="00C17BED" w:rsidP="0081161F">
            <w:pPr>
              <w:spacing w:before="40" w:after="40" w:line="276" w:lineRule="auto"/>
              <w:jc w:val="left"/>
              <w:rPr>
                <w:sz w:val="20"/>
                <w:szCs w:val="22"/>
                <w:lang w:eastAsia="de-DE" w:bidi="ar-SA"/>
              </w:rPr>
            </w:pPr>
          </w:p>
        </w:tc>
        <w:tc>
          <w:tcPr>
            <w:tcW w:w="1814" w:type="dxa"/>
            <w:tcBorders>
              <w:top w:val="single" w:sz="4" w:space="0" w:color="ED7D31"/>
              <w:left w:val="single" w:sz="4" w:space="0" w:color="ED7D31"/>
              <w:bottom w:val="single" w:sz="4" w:space="0" w:color="ED7D31"/>
              <w:right w:val="nil"/>
            </w:tcBorders>
            <w:shd w:val="clear" w:color="auto" w:fill="auto"/>
          </w:tcPr>
          <w:p w14:paraId="5A6DA6A0" w14:textId="3F2D604B" w:rsidR="00C17BED" w:rsidRPr="00C17BED" w:rsidRDefault="00C17BED" w:rsidP="0081161F">
            <w:pPr>
              <w:spacing w:before="40" w:after="40" w:line="276" w:lineRule="auto"/>
              <w:jc w:val="left"/>
              <w:rPr>
                <w:sz w:val="20"/>
                <w:szCs w:val="22"/>
                <w:lang w:val="it-IT" w:eastAsia="de-DE" w:bidi="ar-SA"/>
              </w:rPr>
            </w:pPr>
            <w:r w:rsidRPr="00C17BED">
              <w:rPr>
                <w:sz w:val="20"/>
                <w:szCs w:val="22"/>
                <w:lang w:val="it-IT" w:eastAsia="de-DE" w:bidi="ar-SA"/>
              </w:rPr>
              <w:t>CR2610R00</w:t>
            </w:r>
          </w:p>
        </w:tc>
        <w:tc>
          <w:tcPr>
            <w:tcW w:w="4394" w:type="dxa"/>
          </w:tcPr>
          <w:p w14:paraId="3B9E3871" w14:textId="3B2641E7" w:rsidR="00C17BED" w:rsidRPr="0081161F" w:rsidRDefault="00C17BED" w:rsidP="0081161F">
            <w:pPr>
              <w:spacing w:before="40" w:after="40" w:line="276" w:lineRule="auto"/>
              <w:jc w:val="left"/>
              <w:rPr>
                <w:rFonts w:cs="Arial"/>
                <w:sz w:val="20"/>
                <w:lang w:eastAsia="de-DE" w:bidi="ar-SA"/>
              </w:rPr>
            </w:pPr>
            <w:r w:rsidRPr="000E7483">
              <w:rPr>
                <w:rFonts w:cs="Arial"/>
                <w:sz w:val="20"/>
                <w:lang w:eastAsia="de-DE" w:bidi="ar-SA"/>
              </w:rPr>
              <w:t>ACR - addressing EN on euicc impact</w:t>
            </w:r>
          </w:p>
        </w:tc>
      </w:tr>
      <w:tr w:rsidR="00C17BED" w:rsidRPr="00F022C9" w14:paraId="446B0813" w14:textId="77777777" w:rsidTr="00C17BED">
        <w:trPr>
          <w:trHeight w:val="33"/>
        </w:trPr>
        <w:tc>
          <w:tcPr>
            <w:tcW w:w="1085" w:type="dxa"/>
            <w:vMerge/>
          </w:tcPr>
          <w:p w14:paraId="268B37AD" w14:textId="77777777" w:rsidR="00C17BED" w:rsidRDefault="00C17BED" w:rsidP="0081161F">
            <w:pPr>
              <w:spacing w:before="40" w:after="40" w:line="276" w:lineRule="auto"/>
              <w:jc w:val="left"/>
              <w:rPr>
                <w:sz w:val="20"/>
                <w:szCs w:val="22"/>
                <w:lang w:eastAsia="de-DE" w:bidi="ar-SA"/>
              </w:rPr>
            </w:pPr>
          </w:p>
        </w:tc>
        <w:tc>
          <w:tcPr>
            <w:tcW w:w="1774" w:type="dxa"/>
            <w:vMerge/>
          </w:tcPr>
          <w:p w14:paraId="45E3BD44" w14:textId="77777777" w:rsidR="00C17BED" w:rsidRDefault="00C17BED" w:rsidP="0081161F">
            <w:pPr>
              <w:spacing w:before="40" w:after="40" w:line="276" w:lineRule="auto"/>
              <w:jc w:val="left"/>
              <w:rPr>
                <w:sz w:val="20"/>
                <w:szCs w:val="22"/>
                <w:lang w:eastAsia="de-DE" w:bidi="ar-SA"/>
              </w:rPr>
            </w:pPr>
          </w:p>
        </w:tc>
        <w:tc>
          <w:tcPr>
            <w:tcW w:w="1814" w:type="dxa"/>
            <w:tcBorders>
              <w:top w:val="single" w:sz="4" w:space="0" w:color="ED7D31"/>
              <w:left w:val="single" w:sz="4" w:space="0" w:color="ED7D31"/>
              <w:bottom w:val="single" w:sz="4" w:space="0" w:color="ED7D31"/>
              <w:right w:val="nil"/>
            </w:tcBorders>
            <w:shd w:val="clear" w:color="auto" w:fill="auto"/>
          </w:tcPr>
          <w:p w14:paraId="4CE0B63D" w14:textId="76138F71" w:rsidR="00C17BED" w:rsidRPr="00C17BED" w:rsidRDefault="00C17BED" w:rsidP="0081161F">
            <w:pPr>
              <w:spacing w:before="40" w:after="40" w:line="276" w:lineRule="auto"/>
              <w:jc w:val="left"/>
              <w:rPr>
                <w:sz w:val="20"/>
                <w:szCs w:val="22"/>
                <w:lang w:val="it-IT" w:eastAsia="de-DE" w:bidi="ar-SA"/>
              </w:rPr>
            </w:pPr>
            <w:r w:rsidRPr="00C17BED">
              <w:rPr>
                <w:sz w:val="20"/>
                <w:szCs w:val="22"/>
                <w:lang w:val="it-IT" w:eastAsia="de-DE" w:bidi="ar-SA"/>
              </w:rPr>
              <w:t>CR2611R00</w:t>
            </w:r>
          </w:p>
        </w:tc>
        <w:tc>
          <w:tcPr>
            <w:tcW w:w="4394" w:type="dxa"/>
          </w:tcPr>
          <w:p w14:paraId="63BC2883" w14:textId="7674A3DD" w:rsidR="00C17BED" w:rsidRPr="0081161F" w:rsidRDefault="00C17BED" w:rsidP="0081161F">
            <w:pPr>
              <w:spacing w:before="40" w:after="40" w:line="276" w:lineRule="auto"/>
              <w:jc w:val="left"/>
              <w:rPr>
                <w:rFonts w:cs="Arial"/>
                <w:sz w:val="20"/>
                <w:lang w:eastAsia="de-DE" w:bidi="ar-SA"/>
              </w:rPr>
            </w:pPr>
            <w:r w:rsidRPr="000E7483">
              <w:rPr>
                <w:rFonts w:cs="Arial"/>
                <w:sz w:val="20"/>
                <w:lang w:eastAsia="de-DE" w:bidi="ar-SA"/>
              </w:rPr>
              <w:t>ACR - addressing EN about moving the requirement to another section</w:t>
            </w:r>
          </w:p>
        </w:tc>
      </w:tr>
      <w:tr w:rsidR="00C17BED" w:rsidRPr="00F022C9" w14:paraId="4E4DFC13" w14:textId="77777777" w:rsidTr="00C17BED">
        <w:trPr>
          <w:trHeight w:val="33"/>
        </w:trPr>
        <w:tc>
          <w:tcPr>
            <w:tcW w:w="1085" w:type="dxa"/>
            <w:vMerge/>
          </w:tcPr>
          <w:p w14:paraId="12392D27" w14:textId="77777777" w:rsidR="00C17BED" w:rsidRDefault="00C17BED" w:rsidP="0081161F">
            <w:pPr>
              <w:spacing w:before="40" w:after="40" w:line="276" w:lineRule="auto"/>
              <w:jc w:val="left"/>
              <w:rPr>
                <w:sz w:val="20"/>
                <w:szCs w:val="22"/>
                <w:lang w:eastAsia="de-DE" w:bidi="ar-SA"/>
              </w:rPr>
            </w:pPr>
          </w:p>
        </w:tc>
        <w:tc>
          <w:tcPr>
            <w:tcW w:w="1774" w:type="dxa"/>
            <w:vMerge/>
          </w:tcPr>
          <w:p w14:paraId="3685F0EF" w14:textId="77777777" w:rsidR="00C17BED" w:rsidRDefault="00C17BED" w:rsidP="0081161F">
            <w:pPr>
              <w:spacing w:before="40" w:after="40" w:line="276" w:lineRule="auto"/>
              <w:jc w:val="left"/>
              <w:rPr>
                <w:sz w:val="20"/>
                <w:szCs w:val="22"/>
                <w:lang w:eastAsia="de-DE" w:bidi="ar-SA"/>
              </w:rPr>
            </w:pPr>
          </w:p>
        </w:tc>
        <w:tc>
          <w:tcPr>
            <w:tcW w:w="1814" w:type="dxa"/>
            <w:tcBorders>
              <w:top w:val="single" w:sz="4" w:space="0" w:color="ED7D31"/>
              <w:left w:val="single" w:sz="4" w:space="0" w:color="ED7D31"/>
              <w:bottom w:val="single" w:sz="4" w:space="0" w:color="ED7D31"/>
              <w:right w:val="nil"/>
            </w:tcBorders>
            <w:shd w:val="clear" w:color="auto" w:fill="auto"/>
          </w:tcPr>
          <w:p w14:paraId="4B78CA67" w14:textId="565E9F11" w:rsidR="00C17BED" w:rsidRPr="00C17BED" w:rsidRDefault="00C17BED" w:rsidP="0081161F">
            <w:pPr>
              <w:spacing w:before="40" w:after="40" w:line="276" w:lineRule="auto"/>
              <w:jc w:val="left"/>
              <w:rPr>
                <w:sz w:val="20"/>
                <w:szCs w:val="22"/>
                <w:lang w:val="it-IT" w:eastAsia="de-DE" w:bidi="ar-SA"/>
              </w:rPr>
            </w:pPr>
            <w:r w:rsidRPr="00C17BED">
              <w:rPr>
                <w:sz w:val="20"/>
                <w:szCs w:val="22"/>
                <w:lang w:val="it-IT" w:eastAsia="de-DE" w:bidi="ar-SA"/>
              </w:rPr>
              <w:t>CR2612R00</w:t>
            </w:r>
          </w:p>
        </w:tc>
        <w:tc>
          <w:tcPr>
            <w:tcW w:w="4394" w:type="dxa"/>
          </w:tcPr>
          <w:p w14:paraId="73F9B97E" w14:textId="721D21AE" w:rsidR="00C17BED" w:rsidRPr="0081161F" w:rsidRDefault="00C17BED" w:rsidP="0081161F">
            <w:pPr>
              <w:spacing w:before="40" w:after="40" w:line="276" w:lineRule="auto"/>
              <w:jc w:val="left"/>
              <w:rPr>
                <w:rFonts w:cs="Arial"/>
                <w:sz w:val="20"/>
                <w:lang w:eastAsia="de-DE" w:bidi="ar-SA"/>
              </w:rPr>
            </w:pPr>
            <w:r w:rsidRPr="000E7483">
              <w:rPr>
                <w:rFonts w:cs="Arial"/>
                <w:sz w:val="20"/>
                <w:lang w:eastAsia="de-DE" w:bidi="ar-SA"/>
              </w:rPr>
              <w:t>Fixing typo in Device Compliance Requirement</w:t>
            </w:r>
          </w:p>
        </w:tc>
      </w:tr>
    </w:tbl>
    <w:p w14:paraId="4675BAC4" w14:textId="77777777" w:rsidR="003C1AC8" w:rsidRPr="002028DB" w:rsidRDefault="003C1AC8" w:rsidP="003C1AC8">
      <w:pPr>
        <w:keepNext/>
        <w:keepLines/>
        <w:spacing w:before="240" w:after="60" w:line="276" w:lineRule="auto"/>
        <w:ind w:left="680" w:hanging="680"/>
        <w:jc w:val="left"/>
        <w:outlineLvl w:val="1"/>
        <w:rPr>
          <w:rFonts w:ascii="Arial Bold" w:hAnsi="Arial Bold"/>
          <w:b/>
          <w:sz w:val="24"/>
          <w:szCs w:val="24"/>
        </w:rPr>
      </w:pPr>
      <w:bookmarkStart w:id="2098" w:name="_Toc178140733"/>
      <w:r w:rsidRPr="002028DB">
        <w:rPr>
          <w:rFonts w:ascii="Arial Bold" w:hAnsi="Arial Bold"/>
          <w:b/>
          <w:sz w:val="24"/>
          <w:szCs w:val="24"/>
        </w:rPr>
        <w:t>Other Information</w:t>
      </w:r>
      <w:bookmarkEnd w:id="2098"/>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136"/>
        <w:gridCol w:w="5880"/>
      </w:tblGrid>
      <w:tr w:rsidR="003C1AC8" w:rsidRPr="00DF5F82" w14:paraId="22BB26AE" w14:textId="77777777" w:rsidTr="008C6F4A">
        <w:tc>
          <w:tcPr>
            <w:tcW w:w="3188" w:type="dxa"/>
            <w:shd w:val="clear" w:color="auto" w:fill="C00000"/>
          </w:tcPr>
          <w:p w14:paraId="2D8ABF48"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Type</w:t>
            </w:r>
          </w:p>
        </w:tc>
        <w:tc>
          <w:tcPr>
            <w:tcW w:w="5996" w:type="dxa"/>
            <w:shd w:val="clear" w:color="auto" w:fill="C00000"/>
          </w:tcPr>
          <w:p w14:paraId="3ED8EAF9"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Description</w:t>
            </w:r>
          </w:p>
        </w:tc>
      </w:tr>
      <w:tr w:rsidR="003C1AC8" w:rsidRPr="00DF5F82" w14:paraId="59B8F9E1" w14:textId="77777777" w:rsidTr="008C6F4A">
        <w:tc>
          <w:tcPr>
            <w:tcW w:w="3188" w:type="dxa"/>
          </w:tcPr>
          <w:p w14:paraId="00C79AFC" w14:textId="77777777" w:rsidR="003C1AC8" w:rsidRPr="00DF5F82" w:rsidRDefault="003C1AC8" w:rsidP="008C6F4A">
            <w:pPr>
              <w:spacing w:before="40" w:after="40" w:line="276" w:lineRule="auto"/>
              <w:jc w:val="left"/>
              <w:rPr>
                <w:sz w:val="20"/>
                <w:szCs w:val="22"/>
                <w:lang w:eastAsia="de-DE" w:bidi="ar-SA"/>
              </w:rPr>
            </w:pPr>
            <w:r w:rsidRPr="00DF5F82">
              <w:rPr>
                <w:sz w:val="20"/>
                <w:szCs w:val="22"/>
                <w:lang w:eastAsia="de-DE" w:bidi="ar-SA"/>
              </w:rPr>
              <w:t>Document Owner</w:t>
            </w:r>
          </w:p>
        </w:tc>
        <w:tc>
          <w:tcPr>
            <w:tcW w:w="5996" w:type="dxa"/>
          </w:tcPr>
          <w:p w14:paraId="04916AC0" w14:textId="168E28B9" w:rsidR="003C1AC8" w:rsidRPr="00DF5F82" w:rsidRDefault="00C17BED" w:rsidP="008C6F4A">
            <w:pPr>
              <w:spacing w:before="40" w:after="40" w:line="276" w:lineRule="auto"/>
              <w:jc w:val="left"/>
              <w:rPr>
                <w:sz w:val="20"/>
                <w:szCs w:val="22"/>
                <w:lang w:eastAsia="de-DE" w:bidi="ar-SA"/>
              </w:rPr>
            </w:pPr>
            <w:r>
              <w:rPr>
                <w:sz w:val="20"/>
                <w:szCs w:val="22"/>
                <w:lang w:eastAsia="de-DE" w:bidi="ar-SA"/>
              </w:rPr>
              <w:t>eSIMG</w:t>
            </w:r>
          </w:p>
        </w:tc>
      </w:tr>
      <w:tr w:rsidR="003C1AC8" w:rsidRPr="00DF5F82" w14:paraId="40D4CDA4" w14:textId="77777777" w:rsidTr="008C6F4A">
        <w:tc>
          <w:tcPr>
            <w:tcW w:w="3188" w:type="dxa"/>
          </w:tcPr>
          <w:p w14:paraId="2856FF92" w14:textId="77777777" w:rsidR="003C1AC8" w:rsidRPr="00DF5F82" w:rsidRDefault="003C1AC8" w:rsidP="008C6F4A">
            <w:pPr>
              <w:spacing w:before="40" w:after="40" w:line="276" w:lineRule="auto"/>
              <w:jc w:val="left"/>
              <w:rPr>
                <w:sz w:val="20"/>
                <w:szCs w:val="22"/>
                <w:lang w:eastAsia="de-DE" w:bidi="ar-SA"/>
              </w:rPr>
            </w:pPr>
            <w:r w:rsidRPr="00DF5F82">
              <w:rPr>
                <w:sz w:val="20"/>
                <w:szCs w:val="22"/>
                <w:lang w:eastAsia="de-DE" w:bidi="ar-SA"/>
              </w:rPr>
              <w:t>Editor / Company</w:t>
            </w:r>
          </w:p>
        </w:tc>
        <w:tc>
          <w:tcPr>
            <w:tcW w:w="5996" w:type="dxa"/>
          </w:tcPr>
          <w:p w14:paraId="2C973B90" w14:textId="28EE9F72" w:rsidR="003C1AC8" w:rsidRPr="00DF5F82" w:rsidRDefault="00BE09EC" w:rsidP="008C6F4A">
            <w:pPr>
              <w:spacing w:before="40" w:after="40" w:line="276" w:lineRule="auto"/>
              <w:jc w:val="left"/>
              <w:rPr>
                <w:sz w:val="20"/>
                <w:szCs w:val="22"/>
                <w:lang w:eastAsia="de-DE" w:bidi="ar-SA"/>
              </w:rPr>
            </w:pPr>
            <w:r>
              <w:rPr>
                <w:sz w:val="20"/>
                <w:szCs w:val="22"/>
                <w:lang w:eastAsia="de-DE" w:bidi="ar-SA"/>
              </w:rPr>
              <w:t>Stéphane Bandin, Orange</w:t>
            </w:r>
          </w:p>
        </w:tc>
      </w:tr>
    </w:tbl>
    <w:p w14:paraId="3EE1ED9C" w14:textId="77777777" w:rsidR="003C1AC8" w:rsidRPr="00DF5F82" w:rsidRDefault="003C1AC8" w:rsidP="003C1AC8">
      <w:pPr>
        <w:spacing w:before="0" w:after="200" w:line="276" w:lineRule="auto"/>
        <w:jc w:val="left"/>
        <w:rPr>
          <w:szCs w:val="22"/>
          <w:lang w:eastAsia="en-GB" w:bidi="ar-SA"/>
        </w:rPr>
      </w:pPr>
    </w:p>
    <w:p w14:paraId="7C655C20" w14:textId="77777777" w:rsidR="003C1AC8" w:rsidRPr="00DF5F82" w:rsidRDefault="003C1AC8" w:rsidP="0016146F">
      <w:pPr>
        <w:spacing w:before="0" w:after="200" w:line="276" w:lineRule="auto"/>
        <w:rPr>
          <w:szCs w:val="22"/>
          <w:lang w:eastAsia="en-GB" w:bidi="ar-SA"/>
        </w:rPr>
      </w:pPr>
      <w:r w:rsidRPr="00DF5F82">
        <w:rPr>
          <w:szCs w:val="22"/>
          <w:lang w:eastAsia="en-GB" w:bidi="ar-SA"/>
        </w:rPr>
        <w:t xml:space="preserve">It is our intention to provide a quality product for your use. If you find any errors or omissions, please contact us with your comments. You may notify us at </w:t>
      </w:r>
      <w:hyperlink r:id="rId61" w:history="1">
        <w:r w:rsidRPr="00DF5F82">
          <w:rPr>
            <w:color w:val="0000FF"/>
            <w:szCs w:val="22"/>
            <w:u w:val="single"/>
            <w:lang w:eastAsia="en-GB" w:bidi="ar-SA"/>
          </w:rPr>
          <w:t>prd@gsma.com</w:t>
        </w:r>
      </w:hyperlink>
    </w:p>
    <w:p w14:paraId="7580BF3C" w14:textId="0D0C6391" w:rsidR="00146F89" w:rsidRPr="00BF31FA" w:rsidRDefault="003C1AC8" w:rsidP="0016146F">
      <w:pPr>
        <w:spacing w:before="0" w:after="200" w:line="276" w:lineRule="auto"/>
        <w:rPr>
          <w:lang w:eastAsia="en-US"/>
        </w:rPr>
      </w:pPr>
      <w:r w:rsidRPr="00DF5F82">
        <w:rPr>
          <w:szCs w:val="22"/>
          <w:lang w:eastAsia="en-GB" w:bidi="ar-SA"/>
        </w:rPr>
        <w:t>Your comments or suggestions &amp; questions are always welcome.</w:t>
      </w:r>
      <w:r w:rsidRPr="006F768B">
        <w:rPr>
          <w:lang w:eastAsia="en-US"/>
        </w:rPr>
        <w:t xml:space="preserve"> </w:t>
      </w:r>
      <w:bookmarkEnd w:id="1"/>
      <w:bookmarkEnd w:id="2"/>
      <w:bookmarkEnd w:id="3"/>
      <w:bookmarkEnd w:id="4"/>
      <w:bookmarkEnd w:id="5"/>
      <w:bookmarkEnd w:id="6"/>
      <w:bookmarkEnd w:id="7"/>
    </w:p>
    <w:sectPr w:rsidR="00146F89" w:rsidRPr="00BF31FA" w:rsidSect="00324DAE">
      <w:headerReference w:type="even" r:id="rId62"/>
      <w:headerReference w:type="default" r:id="rId63"/>
      <w:footerReference w:type="even" r:id="rId64"/>
      <w:footerReference w:type="default" r:id="rId65"/>
      <w:footerReference w:type="first" r:id="rId66"/>
      <w:pgSz w:w="11906" w:h="16838" w:code="9"/>
      <w:pgMar w:top="1440" w:right="1440" w:bottom="1440" w:left="1440" w:header="709" w:footer="709"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735D21D9" w14:textId="77777777" w:rsidR="00EE0F1D" w:rsidRDefault="00EE0F1D">
      <w:pPr>
        <w:spacing w:before="0"/>
      </w:pPr>
      <w:r>
        <w:separator/>
      </w:r>
    </w:p>
    <w:p w14:paraId="56E8693B" w14:textId="77777777" w:rsidR="00EE0F1D" w:rsidRDefault="00EE0F1D"/>
  </w:endnote>
  <w:endnote w:type="continuationSeparator" w:id="0">
    <w:p w14:paraId="570F6121" w14:textId="77777777" w:rsidR="00EE0F1D" w:rsidRDefault="00EE0F1D">
      <w:pPr>
        <w:spacing w:before="0"/>
      </w:pPr>
      <w:r>
        <w:continuationSeparator/>
      </w:r>
    </w:p>
    <w:p w14:paraId="040E1AAA" w14:textId="77777777" w:rsidR="00EE0F1D" w:rsidRDefault="00EE0F1D"/>
  </w:endnote>
  <w:endnote w:type="continuationNotice" w:id="1">
    <w:p w14:paraId="2100714F" w14:textId="77777777" w:rsidR="00EE0F1D" w:rsidRDefault="00EE0F1D">
      <w:pPr>
        <w:spacing w:before="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704020202020204"/>
    <w:charset w:val="00"/>
    <w:family w:val="roman"/>
    <w:notTrueType/>
    <w:pitch w:val="default"/>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10601000101010101"/>
    <w:charset w:val="88"/>
    <w:family w:val="roman"/>
    <w:pitch w:val="variable"/>
    <w:sig w:usb0="A00002FF" w:usb1="28CFFCFA" w:usb2="00000016" w:usb3="00000000" w:csb0="00100001" w:csb1="00000000"/>
  </w:font>
  <w:font w:name="Arial Unicode MS">
    <w:panose1 w:val="020B0604020202020204"/>
    <w:charset w:val="00"/>
    <w:family w:val="roman"/>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AB453DE" w14:textId="634F4EA1" w:rsidR="009F0192" w:rsidRDefault="009F0192" w:rsidP="00A71E77">
    <w:pPr>
      <w:pStyle w:val="Footer"/>
    </w:pPr>
    <w:r>
      <w:t>V</w:t>
    </w:r>
    <w:sdt>
      <w:sdtPr>
        <w:alias w:val="PRD Version"/>
        <w:tag w:val="GSMAPRDVersion"/>
        <w:id w:val="256566919"/>
        <w:lock w:val="sdtContentLocked"/>
        <w:dataBinding w:prefixMappings="xmlns:ns0='http://schemas.microsoft.com/office/2006/metadata/properties' xmlns:ns1='http://www.w3.org/2001/XMLSchema-instance' xmlns:ns2='http://schemas.microsoft.com/office/infopath/2007/PartnerControls' xmlns:ns3='ADEDD60E-22E2-4049-BE99-80A2BB237DD5' xmlns:ns4='ead66a6e-cb5e-4e48-9b4c-c6e595a45fb0' " w:xpath="/ns0:properties[1]/documentManagement[1]/ns3:GSMAPRDVersion[1]" w:storeItemID="{50509E37-9672-4EDB-97B3-99BBC7A92734}"/>
        <w:text/>
      </w:sdtPr>
      <w:sdtContent>
        <w:r w:rsidR="002417E2">
          <w:t>2.</w:t>
        </w:r>
        <w:r w:rsidR="00F022C9">
          <w:t>6</w:t>
        </w:r>
      </w:sdtContent>
    </w:sdt>
    <w:r w:rsidR="00A71E77">
      <w:tab/>
    </w:r>
    <w:r w:rsidRPr="00480D70">
      <w:t xml:space="preserve">Page </w:t>
    </w:r>
    <w:r w:rsidRPr="00480D70">
      <w:fldChar w:fldCharType="begin"/>
    </w:r>
    <w:r w:rsidRPr="00480D70">
      <w:instrText xml:space="preserve"> PAGE </w:instrText>
    </w:r>
    <w:r w:rsidRPr="00480D70">
      <w:fldChar w:fldCharType="separate"/>
    </w:r>
    <w:r w:rsidR="00B25F8A">
      <w:rPr>
        <w:noProof/>
      </w:rPr>
      <w:t>1</w:t>
    </w:r>
    <w:r w:rsidRPr="00480D70">
      <w:fldChar w:fldCharType="end"/>
    </w:r>
    <w:r w:rsidRPr="00480D70">
      <w:t xml:space="preserve"> of </w:t>
    </w:r>
    <w:r>
      <w:fldChar w:fldCharType="begin"/>
    </w:r>
    <w:r>
      <w:instrText xml:space="preserve"> NUMPAGES  </w:instrText>
    </w:r>
    <w:r>
      <w:fldChar w:fldCharType="separate"/>
    </w:r>
    <w:r w:rsidR="00B25F8A">
      <w:rPr>
        <w:noProof/>
      </w:rPr>
      <w:t>105</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4865E9D" w14:textId="703CB276" w:rsidR="0049215D" w:rsidRDefault="0049215D">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885325D" w14:textId="5B7E0543" w:rsidR="00F44E45" w:rsidRDefault="00146F89" w:rsidP="00A95E1E">
    <w:pPr>
      <w:pStyle w:val="Footer"/>
      <w:rPr>
        <w:i/>
      </w:rPr>
    </w:pPr>
    <w:r>
      <w:tab/>
      <w:t xml:space="preserve">Page </w:t>
    </w:r>
    <w:r>
      <w:fldChar w:fldCharType="begin"/>
    </w:r>
    <w:r>
      <w:instrText xml:space="preserve"> PAGE </w:instrText>
    </w:r>
    <w:r>
      <w:fldChar w:fldCharType="separate"/>
    </w:r>
    <w:r w:rsidR="00B25F8A">
      <w:rPr>
        <w:noProof/>
      </w:rPr>
      <w:t>105</w:t>
    </w:r>
    <w:r>
      <w:fldChar w:fldCharType="end"/>
    </w:r>
    <w:r>
      <w:t xml:space="preserve"> of </w:t>
    </w:r>
    <w:r>
      <w:fldChar w:fldCharType="begin"/>
    </w:r>
    <w:r>
      <w:instrText xml:space="preserve"> NUMPAGES  </w:instrText>
    </w:r>
    <w:r>
      <w:fldChar w:fldCharType="separate"/>
    </w:r>
    <w:r w:rsidR="00B25F8A">
      <w:rPr>
        <w:noProof/>
      </w:rPr>
      <w:t>105</w:t>
    </w:r>
    <w:r>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98EE965" w14:textId="220C8BB4" w:rsidR="0049215D" w:rsidRDefault="0049215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7DDB409E" w14:textId="77777777" w:rsidR="00EE0F1D" w:rsidRDefault="00EE0F1D" w:rsidP="009527C9">
      <w:pPr>
        <w:spacing w:before="0"/>
      </w:pPr>
      <w:r>
        <w:separator/>
      </w:r>
    </w:p>
  </w:footnote>
  <w:footnote w:type="continuationSeparator" w:id="0">
    <w:p w14:paraId="585920F7" w14:textId="77777777" w:rsidR="00EE0F1D" w:rsidRDefault="00EE0F1D" w:rsidP="009527C9">
      <w:pPr>
        <w:spacing w:before="0"/>
      </w:pPr>
      <w:r>
        <w:continuationSeparator/>
      </w:r>
    </w:p>
  </w:footnote>
  <w:footnote w:type="continuationNotice" w:id="1">
    <w:p w14:paraId="6EADAFF1" w14:textId="77777777" w:rsidR="00EE0F1D" w:rsidRDefault="00EE0F1D">
      <w:pPr>
        <w:spacing w:before="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D8BDB38" w14:textId="48AAA7F3" w:rsidR="009F0192" w:rsidRDefault="009F0192" w:rsidP="00B3576F">
    <w:pPr>
      <w:pStyle w:val="Header"/>
    </w:pPr>
    <w:r>
      <w:t>GSM Association</w:t>
    </w:r>
    <w:r w:rsidRPr="005840AA">
      <w:tab/>
    </w:r>
    <w:sdt>
      <w:sdtPr>
        <w:alias w:val="Security Classification"/>
        <w:tag w:val="GSMASecurityGroup"/>
        <w:id w:val="-589159158"/>
        <w:lock w:val="sdtContentLocked"/>
        <w:placeholder>
          <w:docPart w:val="99F48B26C94745DC99490571300FBAD6"/>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SecurityGroup[1]" w:storeItemID="{50509E37-9672-4EDB-97B3-99BBC7A92734}"/>
        <w:dropDownList>
          <w:listItem w:value="[Security Classification]"/>
        </w:dropDownList>
      </w:sdtPr>
      <w:sdtContent>
        <w:r w:rsidR="00C13327">
          <w:t>Non-confidential</w:t>
        </w:r>
      </w:sdtContent>
    </w:sdt>
  </w:p>
  <w:p w14:paraId="2965E889" w14:textId="20BC2082" w:rsidR="009F0192" w:rsidRPr="005840AA" w:rsidRDefault="009F0192" w:rsidP="00B3576F">
    <w:pPr>
      <w:pStyle w:val="Header"/>
    </w:pPr>
    <w:r w:rsidRPr="005840AA">
      <w:t xml:space="preserve">Official Document </w:t>
    </w:r>
    <w:sdt>
      <w:sdtPr>
        <w:alias w:val="Document Number"/>
        <w:tag w:val="GSMADocumentNumber"/>
        <w:id w:val="-1423634268"/>
        <w:lock w:val="sdtContentLocked"/>
        <w:placeholder>
          <w:docPart w:val="50251E4153134248936AE4B3C03455F9"/>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DocumentNumber[1]" w:storeItemID="{50509E37-9672-4EDB-97B3-99BBC7A92734}"/>
        <w:text/>
      </w:sdtPr>
      <w:sdtContent>
        <w:r w:rsidR="00146F89">
          <w:t>SGP.21</w:t>
        </w:r>
      </w:sdtContent>
    </w:sdt>
    <w:r>
      <w:t xml:space="preserve"> - </w:t>
    </w:r>
    <w:sdt>
      <w:sdtPr>
        <w:alias w:val="Document Title"/>
        <w:tag w:val="GSMATitle"/>
        <w:id w:val="1647860162"/>
        <w:lock w:val="sdtContentLocked"/>
        <w:placeholder>
          <w:docPart w:val="220EC0A636F947F481747BA51B72A35A"/>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Title[1]" w:storeItemID="{50509E37-9672-4EDB-97B3-99BBC7A92734}"/>
        <w:text/>
      </w:sdtPr>
      <w:sdtContent>
        <w:r w:rsidR="00146F89">
          <w:t>RSP Architecture</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1064B68" w14:textId="77777777" w:rsidR="00F44E45" w:rsidRDefault="00F44E45" w:rsidP="00427F8A">
    <w:pPr>
      <w:pStyle w:val="NormalParagraph"/>
    </w:pPr>
  </w:p>
  <w:p w14:paraId="69878E79" w14:textId="77777777" w:rsidR="00F44E45" w:rsidRDefault="00F44E45" w:rsidP="00427F8A">
    <w:pPr>
      <w:pStyle w:val="NormalParagraph"/>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4E9A315" w14:textId="77777777" w:rsidR="00F44E45" w:rsidRDefault="00146F89" w:rsidP="00F11526">
    <w:pPr>
      <w:pStyle w:val="Header"/>
    </w:pPr>
    <w:r>
      <w:t>GSM Association</w:t>
    </w:r>
    <w:r>
      <w:tab/>
    </w:r>
    <w:sdt>
      <w:sdtPr>
        <w:alias w:val="Security Classification"/>
        <w:tag w:val="GSMASecurityGroup"/>
        <w:id w:val="1711992501"/>
        <w:lock w:val="contentLocked"/>
        <w:dataBinding w:prefixMappings="xmlns:ns0='http://schemas.microsoft.com/office/2006/metadata/properties' xmlns:ns1='http://www.w3.org/2001/XMLSchema-instance' xmlns:ns2='http://schemas.microsoft.com/office/infopath/2007/PartnerControls' xmlns:ns3='ADEDD60E-22E2-4049-BE99-80A2BB237DD5' " w:xpath="/ns0:properties[1]/documentManagement[1]/ns3:GSMASecurityGroup[1]" w:storeItemID="{50509E37-9672-4EDB-97B3-99BBC7A92734}"/>
        <w:dropDownList>
          <w:listItem w:value="[Security Classification]"/>
        </w:dropDownList>
      </w:sdtPr>
      <w:sdtContent>
        <w:r>
          <w:t>Non-confidential</w:t>
        </w:r>
      </w:sdtContent>
    </w:sdt>
  </w:p>
  <w:sdt>
    <w:sdtPr>
      <w:alias w:val="Document Title"/>
      <w:tag w:val="GSMATitle"/>
      <w:id w:val="807747361"/>
      <w:lock w:val="contentLocked"/>
      <w:dataBinding w:prefixMappings="xmlns:ns0='http://schemas.microsoft.com/office/2006/metadata/properties' xmlns:ns1='http://www.w3.org/2001/XMLSchema-instance' xmlns:ns2='http://schemas.microsoft.com/office/infopath/2007/PartnerControls' xmlns:ns3='ADEDD60E-22E2-4049-BE99-80A2BB237DD5' " w:xpath="/ns0:properties[1]/documentManagement[1]/ns3:GSMATitle[1]" w:storeItemID="{50509E37-9672-4EDB-97B3-99BBC7A92734}"/>
      <w:text/>
    </w:sdtPr>
    <w:sdtContent>
      <w:p w14:paraId="422241EF" w14:textId="4B21FD76" w:rsidR="00F44E45" w:rsidRPr="00F04B04" w:rsidRDefault="00146F89" w:rsidP="00A95E1E">
        <w:pPr>
          <w:pStyle w:val="Header"/>
        </w:pPr>
        <w:r>
          <w:t>RSP Architecture</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81"/>
    <w:multiLevelType w:val="singleLevel"/>
    <w:tmpl w:val="F2F677FC"/>
    <w:styleLink w:val="LegalList"/>
    <w:lvl w:ilvl="0">
      <w:start w:val="1"/>
      <w:numFmt w:val="bullet"/>
      <w:lvlText w:val=""/>
      <w:lvlJc w:val="left"/>
      <w:pPr>
        <w:tabs>
          <w:tab w:val="num" w:pos="1209"/>
        </w:tabs>
        <w:ind w:left="1209" w:hanging="360"/>
      </w:pPr>
      <w:rPr>
        <w:rFonts w:ascii="Symbol" w:hAnsi="Symbol" w:hint="default"/>
      </w:rPr>
    </w:lvl>
  </w:abstractNum>
  <w:abstractNum w:abstractNumId="1" w15:restartNumberingAfterBreak="0">
    <w:nsid w:val="FFFFFF89"/>
    <w:multiLevelType w:val="singleLevel"/>
    <w:tmpl w:val="44AE393E"/>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18C739D"/>
    <w:multiLevelType w:val="multilevel"/>
    <w:tmpl w:val="0809001D"/>
    <w:styleLink w:val="Appendix2"/>
    <w:lvl w:ilvl="0">
      <w:start w:val="1"/>
      <w:numFmt w:val="decimal"/>
      <w:lvlText w:val="%1)"/>
      <w:lvlJc w:val="left"/>
      <w:pPr>
        <w:ind w:left="360" w:hanging="360"/>
      </w:pPr>
      <w:rPr>
        <w:rFonts w:cs="Times New Roman"/>
      </w:rPr>
    </w:lvl>
    <w:lvl w:ilvl="1">
      <w:start w:val="1"/>
      <w:numFmt w:val="lowerLetter"/>
      <w:lvlText w:val="%2)"/>
      <w:lvlJc w:val="left"/>
      <w:pPr>
        <w:ind w:left="720" w:hanging="360"/>
      </w:pPr>
      <w:rPr>
        <w:rFonts w:cs="Times New Roman"/>
      </w:rPr>
    </w:lvl>
    <w:lvl w:ilvl="2">
      <w:start w:val="1"/>
      <w:numFmt w:val="lowerRoman"/>
      <w:lvlText w:val="%3)"/>
      <w:lvlJc w:val="left"/>
      <w:pPr>
        <w:ind w:left="1080" w:hanging="360"/>
      </w:pPr>
      <w:rPr>
        <w:rFonts w:cs="Times New Roman"/>
      </w:rPr>
    </w:lvl>
    <w:lvl w:ilvl="3">
      <w:start w:val="1"/>
      <w:numFmt w:val="decimal"/>
      <w:lvlText w:val="(%4)"/>
      <w:lvlJc w:val="left"/>
      <w:pPr>
        <w:ind w:left="1440" w:hanging="360"/>
      </w:pPr>
      <w:rPr>
        <w:rFonts w:cs="Times New Roman"/>
      </w:rPr>
    </w:lvl>
    <w:lvl w:ilvl="4">
      <w:start w:val="1"/>
      <w:numFmt w:val="lowerLetter"/>
      <w:lvlText w:val="(%5)"/>
      <w:lvlJc w:val="left"/>
      <w:pPr>
        <w:ind w:left="1800" w:hanging="360"/>
      </w:pPr>
      <w:rPr>
        <w:rFonts w:cs="Times New Roman"/>
      </w:rPr>
    </w:lvl>
    <w:lvl w:ilvl="5">
      <w:start w:val="1"/>
      <w:numFmt w:val="lowerRoman"/>
      <w:lvlText w:val="(%6)"/>
      <w:lvlJc w:val="left"/>
      <w:pPr>
        <w:ind w:left="2160" w:hanging="360"/>
      </w:pPr>
      <w:rPr>
        <w:rFonts w:cs="Times New Roman"/>
      </w:rPr>
    </w:lvl>
    <w:lvl w:ilvl="6">
      <w:start w:val="1"/>
      <w:numFmt w:val="decimal"/>
      <w:lvlText w:val="%7."/>
      <w:lvlJc w:val="left"/>
      <w:pPr>
        <w:ind w:left="2520" w:hanging="360"/>
      </w:pPr>
      <w:rPr>
        <w:rFonts w:cs="Times New Roman"/>
      </w:rPr>
    </w:lvl>
    <w:lvl w:ilvl="7">
      <w:start w:val="1"/>
      <w:numFmt w:val="lowerLetter"/>
      <w:lvlText w:val="%8."/>
      <w:lvlJc w:val="left"/>
      <w:pPr>
        <w:ind w:left="2880" w:hanging="360"/>
      </w:pPr>
      <w:rPr>
        <w:rFonts w:cs="Times New Roman"/>
      </w:rPr>
    </w:lvl>
    <w:lvl w:ilvl="8">
      <w:start w:val="1"/>
      <w:numFmt w:val="lowerRoman"/>
      <w:lvlText w:val="%9."/>
      <w:lvlJc w:val="left"/>
      <w:pPr>
        <w:ind w:left="3240" w:hanging="360"/>
      </w:pPr>
      <w:rPr>
        <w:rFonts w:cs="Times New Roman"/>
      </w:rPr>
    </w:lvl>
  </w:abstractNum>
  <w:abstractNum w:abstractNumId="3" w15:restartNumberingAfterBreak="0">
    <w:nsid w:val="01DA3A9C"/>
    <w:multiLevelType w:val="multilevel"/>
    <w:tmpl w:val="6E261390"/>
    <w:lvl w:ilvl="0">
      <w:start w:val="4"/>
      <w:numFmt w:val="decimal"/>
      <w:lvlText w:val="%1"/>
      <w:lvlJc w:val="left"/>
      <w:pPr>
        <w:ind w:left="360" w:hanging="360"/>
      </w:pPr>
      <w:rPr>
        <w:rFonts w:hint="default"/>
      </w:rPr>
    </w:lvl>
    <w:lvl w:ilvl="1">
      <w:start w:val="3"/>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5040" w:hanging="144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840" w:hanging="1800"/>
      </w:pPr>
      <w:rPr>
        <w:rFonts w:hint="default"/>
      </w:rPr>
    </w:lvl>
    <w:lvl w:ilvl="8">
      <w:start w:val="1"/>
      <w:numFmt w:val="decimal"/>
      <w:lvlText w:val="%1.%2.%3.%4.%5.%6.%7.%8.%9"/>
      <w:lvlJc w:val="left"/>
      <w:pPr>
        <w:ind w:left="7560" w:hanging="1800"/>
      </w:pPr>
      <w:rPr>
        <w:rFonts w:hint="default"/>
      </w:rPr>
    </w:lvl>
  </w:abstractNum>
  <w:abstractNum w:abstractNumId="4" w15:restartNumberingAfterBreak="0">
    <w:nsid w:val="01E26547"/>
    <w:multiLevelType w:val="hybridMultilevel"/>
    <w:tmpl w:val="82AED072"/>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02261541"/>
    <w:multiLevelType w:val="hybridMultilevel"/>
    <w:tmpl w:val="1A463176"/>
    <w:lvl w:ilvl="0" w:tplc="1B5840DE">
      <w:start w:val="11"/>
      <w:numFmt w:val="decimal"/>
      <w:lvlText w:val="%1."/>
      <w:lvlJc w:val="left"/>
      <w:pPr>
        <w:ind w:left="1080" w:hanging="360"/>
      </w:pPr>
      <w:rPr>
        <w:rFonts w:hint="default"/>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02CF7AA5"/>
    <w:multiLevelType w:val="hybridMultilevel"/>
    <w:tmpl w:val="BC14FABA"/>
    <w:styleLink w:val="LegalList1"/>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04393F14"/>
    <w:multiLevelType w:val="hybridMultilevel"/>
    <w:tmpl w:val="36C69264"/>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055C551B"/>
    <w:multiLevelType w:val="hybridMultilevel"/>
    <w:tmpl w:val="4FBAE194"/>
    <w:lvl w:ilvl="0" w:tplc="C1C418B4">
      <w:start w:val="6"/>
      <w:numFmt w:val="decimal"/>
      <w:lvlText w:val="%1."/>
      <w:lvlJc w:val="left"/>
      <w:pPr>
        <w:ind w:left="720" w:hanging="360"/>
      </w:pPr>
      <w:rPr>
        <w:rFonts w:hint="default"/>
      </w:rPr>
    </w:lvl>
    <w:lvl w:ilvl="1" w:tplc="DDEC2508">
      <w:start w:val="1"/>
      <w:numFmt w:val="decimal"/>
      <w:lvlText w:val="%2."/>
      <w:lvlJc w:val="left"/>
      <w:pPr>
        <w:ind w:left="1080" w:hanging="360"/>
      </w:pPr>
      <w:rPr>
        <w:rFonts w:hint="default"/>
      </w:r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9" w15:restartNumberingAfterBreak="0">
    <w:nsid w:val="07236C72"/>
    <w:multiLevelType w:val="hybridMultilevel"/>
    <w:tmpl w:val="24C4C46A"/>
    <w:lvl w:ilvl="0" w:tplc="B694F6DA">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07265D79"/>
    <w:multiLevelType w:val="hybridMultilevel"/>
    <w:tmpl w:val="44F24AC6"/>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08F67264"/>
    <w:multiLevelType w:val="hybridMultilevel"/>
    <w:tmpl w:val="976693B4"/>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0E2D06B3"/>
    <w:multiLevelType w:val="hybridMultilevel"/>
    <w:tmpl w:val="7B1087AE"/>
    <w:lvl w:ilvl="0" w:tplc="405423DA">
      <w:start w:val="1"/>
      <w:numFmt w:val="lowerLetter"/>
      <w:lvlText w:val="%1."/>
      <w:lvlJc w:val="left"/>
      <w:pPr>
        <w:ind w:left="720" w:hanging="360"/>
      </w:pPr>
      <w:rPr>
        <w:b w:val="0"/>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3" w15:restartNumberingAfterBreak="0">
    <w:nsid w:val="0EC53C47"/>
    <w:multiLevelType w:val="multilevel"/>
    <w:tmpl w:val="EC3E9ADC"/>
    <w:styleLink w:val="Appendix1"/>
    <w:lvl w:ilvl="0">
      <w:start w:val="1"/>
      <w:numFmt w:val="none"/>
      <w:lvlText w:val="B"/>
      <w:lvlJc w:val="left"/>
      <w:pPr>
        <w:ind w:left="360" w:hanging="360"/>
      </w:pPr>
      <w:rPr>
        <w:rFonts w:cs="Times New Roman" w:hint="default"/>
      </w:rPr>
    </w:lvl>
    <w:lvl w:ilvl="1">
      <w:start w:val="1"/>
      <w:numFmt w:val="decimal"/>
      <w:lvlText w:val="%1.%2."/>
      <w:lvlJc w:val="left"/>
      <w:pPr>
        <w:ind w:left="792" w:hanging="432"/>
      </w:pPr>
      <w:rPr>
        <w:rFonts w:cs="Times New Roman" w:hint="default"/>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14" w15:restartNumberingAfterBreak="0">
    <w:nsid w:val="109F5E45"/>
    <w:multiLevelType w:val="multilevel"/>
    <w:tmpl w:val="B84CD170"/>
    <w:lvl w:ilvl="0">
      <w:start w:val="1"/>
      <w:numFmt w:val="bullet"/>
      <w:pStyle w:val="ListBullet1"/>
      <w:lvlText w:val=""/>
      <w:lvlJc w:val="left"/>
      <w:pPr>
        <w:ind w:left="680" w:hanging="340"/>
      </w:pPr>
      <w:rPr>
        <w:rFonts w:ascii="Symbol" w:hAnsi="Symbol" w:hint="default"/>
      </w:rPr>
    </w:lvl>
    <w:lvl w:ilvl="1">
      <w:start w:val="1"/>
      <w:numFmt w:val="bullet"/>
      <w:pStyle w:val="ListBullet2"/>
      <w:lvlText w:val="o"/>
      <w:lvlJc w:val="left"/>
      <w:pPr>
        <w:ind w:left="1020" w:hanging="340"/>
      </w:pPr>
      <w:rPr>
        <w:rFonts w:ascii="Courier New" w:hAnsi="Courier New" w:hint="default"/>
      </w:rPr>
    </w:lvl>
    <w:lvl w:ilvl="2">
      <w:start w:val="1"/>
      <w:numFmt w:val="bullet"/>
      <w:pStyle w:val="ListBullet3"/>
      <w:lvlText w:val=""/>
      <w:lvlJc w:val="left"/>
      <w:pPr>
        <w:ind w:left="1360" w:hanging="340"/>
      </w:pPr>
      <w:rPr>
        <w:rFonts w:ascii="Wingdings" w:hAnsi="Wingdings" w:hint="default"/>
      </w:rPr>
    </w:lvl>
    <w:lvl w:ilvl="3">
      <w:start w:val="1"/>
      <w:numFmt w:val="bullet"/>
      <w:pStyle w:val="ListBulletsub"/>
      <w:lvlText w:val="-"/>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15" w15:restartNumberingAfterBreak="0">
    <w:nsid w:val="128D6709"/>
    <w:multiLevelType w:val="hybridMultilevel"/>
    <w:tmpl w:val="2A7674CE"/>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6" w15:restartNumberingAfterBreak="0">
    <w:nsid w:val="130D0F1B"/>
    <w:multiLevelType w:val="hybridMultilevel"/>
    <w:tmpl w:val="5CBC11F6"/>
    <w:styleLink w:val="Style21"/>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13C46DCE"/>
    <w:multiLevelType w:val="hybridMultilevel"/>
    <w:tmpl w:val="F2EE4B16"/>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13FC5117"/>
    <w:multiLevelType w:val="hybridMultilevel"/>
    <w:tmpl w:val="B93E146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142C0907"/>
    <w:multiLevelType w:val="hybridMultilevel"/>
    <w:tmpl w:val="FF003152"/>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0" w15:restartNumberingAfterBreak="0">
    <w:nsid w:val="17FE0FF8"/>
    <w:multiLevelType w:val="hybridMultilevel"/>
    <w:tmpl w:val="F564BED6"/>
    <w:lvl w:ilvl="0" w:tplc="C554C842">
      <w:start w:val="1"/>
      <w:numFmt w:val="decimal"/>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18FE7879"/>
    <w:multiLevelType w:val="multilevel"/>
    <w:tmpl w:val="0BB21716"/>
    <w:numStyleLink w:val="Appendix21"/>
  </w:abstractNum>
  <w:abstractNum w:abstractNumId="22" w15:restartNumberingAfterBreak="0">
    <w:nsid w:val="1BDE3D6C"/>
    <w:multiLevelType w:val="hybridMultilevel"/>
    <w:tmpl w:val="9682600C"/>
    <w:lvl w:ilvl="0" w:tplc="0BE845FE">
      <w:start w:val="1"/>
      <w:numFmt w:val="lowerLetter"/>
      <w:pStyle w:val="ListParagraphletter"/>
      <w:lvlText w:val="%1)"/>
      <w:lvlJc w:val="left"/>
      <w:pPr>
        <w:tabs>
          <w:tab w:val="num" w:pos="720"/>
        </w:tabs>
        <w:ind w:left="72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3" w15:restartNumberingAfterBreak="0">
    <w:nsid w:val="20E9526E"/>
    <w:multiLevelType w:val="hybridMultilevel"/>
    <w:tmpl w:val="A66858DC"/>
    <w:lvl w:ilvl="0" w:tplc="A05A1054">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4" w15:restartNumberingAfterBreak="0">
    <w:nsid w:val="225E2678"/>
    <w:multiLevelType w:val="hybridMultilevel"/>
    <w:tmpl w:val="F446D214"/>
    <w:lvl w:ilvl="0" w:tplc="4E10322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22B523BA"/>
    <w:multiLevelType w:val="hybridMultilevel"/>
    <w:tmpl w:val="935EFE48"/>
    <w:lvl w:ilvl="0" w:tplc="DC80BEC6">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230A6D94"/>
    <w:multiLevelType w:val="multilevel"/>
    <w:tmpl w:val="7B2CD562"/>
    <w:styleLink w:val="ListNumbers"/>
    <w:lvl w:ilvl="0">
      <w:start w:val="1"/>
      <w:numFmt w:val="decimal"/>
      <w:pStyle w:val="ListNumber"/>
      <w:lvlText w:val="%1."/>
      <w:lvlJc w:val="left"/>
      <w:pPr>
        <w:tabs>
          <w:tab w:val="num" w:pos="340"/>
        </w:tabs>
        <w:ind w:left="680" w:hanging="340"/>
      </w:pPr>
      <w:rPr>
        <w:rFonts w:hint="default"/>
      </w:rPr>
    </w:lvl>
    <w:lvl w:ilvl="1">
      <w:start w:val="1"/>
      <w:numFmt w:val="lowerLetter"/>
      <w:pStyle w:val="Listletter"/>
      <w:lvlText w:val="%2)"/>
      <w:lvlJc w:val="left"/>
      <w:pPr>
        <w:tabs>
          <w:tab w:val="num" w:pos="1020"/>
        </w:tabs>
        <w:ind w:left="1360" w:hanging="340"/>
      </w:pPr>
      <w:rPr>
        <w:rFonts w:hint="default"/>
      </w:rPr>
    </w:lvl>
    <w:lvl w:ilvl="2">
      <w:start w:val="1"/>
      <w:numFmt w:val="lowerRoman"/>
      <w:pStyle w:val="ListParagraphRomans"/>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27" w15:restartNumberingAfterBreak="0">
    <w:nsid w:val="2A052DAF"/>
    <w:multiLevelType w:val="hybridMultilevel"/>
    <w:tmpl w:val="34BA34BC"/>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2B481DF7"/>
    <w:multiLevelType w:val="hybridMultilevel"/>
    <w:tmpl w:val="7354DE08"/>
    <w:lvl w:ilvl="0" w:tplc="FFEA747A">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2C491A2D"/>
    <w:multiLevelType w:val="multilevel"/>
    <w:tmpl w:val="0BB21716"/>
    <w:styleLink w:val="Appendix21"/>
    <w:lvl w:ilvl="0">
      <w:start w:val="1"/>
      <w:numFmt w:val="upperLetter"/>
      <w:pStyle w:val="AnnexH1"/>
      <w:lvlText w:val="Appendix %1:"/>
      <w:lvlJc w:val="left"/>
      <w:pPr>
        <w:tabs>
          <w:tab w:val="num" w:pos="1440"/>
        </w:tabs>
        <w:ind w:hanging="360"/>
      </w:pPr>
      <w:rPr>
        <w:rFonts w:ascii="Arial" w:hAnsi="Arial" w:cs="Times New Roman" w:hint="default"/>
        <w:b/>
        <w:i w:val="0"/>
        <w:sz w:val="28"/>
      </w:rPr>
    </w:lvl>
    <w:lvl w:ilvl="1">
      <w:start w:val="1"/>
      <w:numFmt w:val="decimal"/>
      <w:lvlText w:val="%1.%2."/>
      <w:lvlJc w:val="left"/>
      <w:pPr>
        <w:tabs>
          <w:tab w:val="num" w:pos="720"/>
        </w:tabs>
        <w:ind w:left="432" w:hanging="432"/>
      </w:pPr>
      <w:rPr>
        <w:rFonts w:cs="Times New Roman" w:hint="default"/>
      </w:rPr>
    </w:lvl>
    <w:lvl w:ilvl="2">
      <w:start w:val="1"/>
      <w:numFmt w:val="decimal"/>
      <w:lvlText w:val="%1.%2.%3."/>
      <w:lvlJc w:val="left"/>
      <w:pPr>
        <w:tabs>
          <w:tab w:val="num" w:pos="1080"/>
        </w:tabs>
        <w:ind w:left="864" w:hanging="504"/>
      </w:pPr>
      <w:rPr>
        <w:rFonts w:cs="Times New Roman" w:hint="default"/>
      </w:rPr>
    </w:lvl>
    <w:lvl w:ilvl="3">
      <w:start w:val="1"/>
      <w:numFmt w:val="decimal"/>
      <w:lvlText w:val="%1.%2.%3.%4."/>
      <w:lvlJc w:val="left"/>
      <w:pPr>
        <w:tabs>
          <w:tab w:val="num" w:pos="1800"/>
        </w:tabs>
        <w:ind w:left="1368" w:hanging="648"/>
      </w:pPr>
      <w:rPr>
        <w:rFonts w:cs="Times New Roman" w:hint="default"/>
      </w:rPr>
    </w:lvl>
    <w:lvl w:ilvl="4">
      <w:start w:val="1"/>
      <w:numFmt w:val="decimal"/>
      <w:lvlText w:val="%1.%2.%3.%4.%5."/>
      <w:lvlJc w:val="left"/>
      <w:pPr>
        <w:tabs>
          <w:tab w:val="num" w:pos="2160"/>
        </w:tabs>
        <w:ind w:left="1872" w:hanging="792"/>
      </w:pPr>
      <w:rPr>
        <w:rFonts w:cs="Times New Roman" w:hint="default"/>
      </w:rPr>
    </w:lvl>
    <w:lvl w:ilvl="5">
      <w:start w:val="1"/>
      <w:numFmt w:val="decimal"/>
      <w:lvlText w:val="%1.%2.%3.%4.%5.%6."/>
      <w:lvlJc w:val="left"/>
      <w:pPr>
        <w:tabs>
          <w:tab w:val="num" w:pos="2880"/>
        </w:tabs>
        <w:ind w:left="2376" w:hanging="936"/>
      </w:pPr>
      <w:rPr>
        <w:rFonts w:cs="Times New Roman" w:hint="default"/>
      </w:rPr>
    </w:lvl>
    <w:lvl w:ilvl="6">
      <w:start w:val="1"/>
      <w:numFmt w:val="decimal"/>
      <w:lvlText w:val="%1.%2.%3.%4.%5.%6.%7."/>
      <w:lvlJc w:val="left"/>
      <w:pPr>
        <w:tabs>
          <w:tab w:val="num" w:pos="3240"/>
        </w:tabs>
        <w:ind w:left="2880" w:hanging="1080"/>
      </w:pPr>
      <w:rPr>
        <w:rFonts w:cs="Times New Roman" w:hint="default"/>
      </w:rPr>
    </w:lvl>
    <w:lvl w:ilvl="7">
      <w:start w:val="1"/>
      <w:numFmt w:val="decimal"/>
      <w:lvlText w:val="%1.%2.%3.%4.%5.%6.%7.%8."/>
      <w:lvlJc w:val="left"/>
      <w:pPr>
        <w:tabs>
          <w:tab w:val="num" w:pos="3960"/>
        </w:tabs>
        <w:ind w:left="3384" w:hanging="1224"/>
      </w:pPr>
      <w:rPr>
        <w:rFonts w:cs="Times New Roman" w:hint="default"/>
      </w:rPr>
    </w:lvl>
    <w:lvl w:ilvl="8">
      <w:start w:val="1"/>
      <w:numFmt w:val="decimal"/>
      <w:lvlText w:val="%1.%2.%3.%4.%5.%6.%7.%8.%9."/>
      <w:lvlJc w:val="left"/>
      <w:pPr>
        <w:tabs>
          <w:tab w:val="num" w:pos="4680"/>
        </w:tabs>
        <w:ind w:left="3960" w:hanging="1440"/>
      </w:pPr>
      <w:rPr>
        <w:rFonts w:cs="Times New Roman" w:hint="default"/>
      </w:rPr>
    </w:lvl>
  </w:abstractNum>
  <w:abstractNum w:abstractNumId="30" w15:restartNumberingAfterBreak="0">
    <w:nsid w:val="2DA30ECA"/>
    <w:multiLevelType w:val="hybridMultilevel"/>
    <w:tmpl w:val="3350FF7C"/>
    <w:lvl w:ilvl="0" w:tplc="0809000F">
      <w:start w:val="1"/>
      <w:numFmt w:val="decimal"/>
      <w:lvlText w:val="%1."/>
      <w:lvlJc w:val="left"/>
      <w:pPr>
        <w:ind w:left="786" w:hanging="360"/>
      </w:pPr>
    </w:lvl>
    <w:lvl w:ilvl="1" w:tplc="08090019" w:tentative="1">
      <w:start w:val="1"/>
      <w:numFmt w:val="lowerLetter"/>
      <w:lvlText w:val="%2."/>
      <w:lvlJc w:val="left"/>
      <w:pPr>
        <w:ind w:left="2088" w:hanging="360"/>
      </w:pPr>
    </w:lvl>
    <w:lvl w:ilvl="2" w:tplc="0809001B" w:tentative="1">
      <w:start w:val="1"/>
      <w:numFmt w:val="lowerRoman"/>
      <w:lvlText w:val="%3."/>
      <w:lvlJc w:val="right"/>
      <w:pPr>
        <w:ind w:left="2808" w:hanging="180"/>
      </w:pPr>
    </w:lvl>
    <w:lvl w:ilvl="3" w:tplc="0809000F" w:tentative="1">
      <w:start w:val="1"/>
      <w:numFmt w:val="decimal"/>
      <w:lvlText w:val="%4."/>
      <w:lvlJc w:val="left"/>
      <w:pPr>
        <w:ind w:left="3528" w:hanging="360"/>
      </w:pPr>
    </w:lvl>
    <w:lvl w:ilvl="4" w:tplc="08090019" w:tentative="1">
      <w:start w:val="1"/>
      <w:numFmt w:val="lowerLetter"/>
      <w:lvlText w:val="%5."/>
      <w:lvlJc w:val="left"/>
      <w:pPr>
        <w:ind w:left="4248" w:hanging="360"/>
      </w:pPr>
    </w:lvl>
    <w:lvl w:ilvl="5" w:tplc="0809001B" w:tentative="1">
      <w:start w:val="1"/>
      <w:numFmt w:val="lowerRoman"/>
      <w:lvlText w:val="%6."/>
      <w:lvlJc w:val="right"/>
      <w:pPr>
        <w:ind w:left="4968" w:hanging="180"/>
      </w:pPr>
    </w:lvl>
    <w:lvl w:ilvl="6" w:tplc="0809000F" w:tentative="1">
      <w:start w:val="1"/>
      <w:numFmt w:val="decimal"/>
      <w:lvlText w:val="%7."/>
      <w:lvlJc w:val="left"/>
      <w:pPr>
        <w:ind w:left="5688" w:hanging="360"/>
      </w:pPr>
    </w:lvl>
    <w:lvl w:ilvl="7" w:tplc="08090019" w:tentative="1">
      <w:start w:val="1"/>
      <w:numFmt w:val="lowerLetter"/>
      <w:lvlText w:val="%8."/>
      <w:lvlJc w:val="left"/>
      <w:pPr>
        <w:ind w:left="6408" w:hanging="360"/>
      </w:pPr>
    </w:lvl>
    <w:lvl w:ilvl="8" w:tplc="0809001B" w:tentative="1">
      <w:start w:val="1"/>
      <w:numFmt w:val="lowerRoman"/>
      <w:lvlText w:val="%9."/>
      <w:lvlJc w:val="right"/>
      <w:pPr>
        <w:ind w:left="7128" w:hanging="180"/>
      </w:pPr>
    </w:lvl>
  </w:abstractNum>
  <w:abstractNum w:abstractNumId="31" w15:restartNumberingAfterBreak="0">
    <w:nsid w:val="2DA602B5"/>
    <w:multiLevelType w:val="hybridMultilevel"/>
    <w:tmpl w:val="EFA8969E"/>
    <w:styleLink w:val="Appendix11"/>
    <w:lvl w:ilvl="0" w:tplc="AFD4F286">
      <w:start w:val="1"/>
      <w:numFmt w:val="bullet"/>
      <w:pStyle w:val="Bullet2"/>
      <w:lvlText w:val=""/>
      <w:lvlJc w:val="left"/>
      <w:pPr>
        <w:tabs>
          <w:tab w:val="num" w:pos="360"/>
        </w:tabs>
        <w:ind w:left="283" w:hanging="283"/>
      </w:pPr>
      <w:rPr>
        <w:rFonts w:ascii="Symbol" w:hAnsi="Symbol" w:hint="default"/>
      </w:rPr>
    </w:lvl>
    <w:lvl w:ilvl="1" w:tplc="04090003" w:tentative="1">
      <w:start w:val="1"/>
      <w:numFmt w:val="bullet"/>
      <w:lvlText w:val="o"/>
      <w:lvlJc w:val="left"/>
      <w:pPr>
        <w:tabs>
          <w:tab w:val="num" w:pos="-262"/>
        </w:tabs>
        <w:ind w:left="-262" w:hanging="360"/>
      </w:pPr>
      <w:rPr>
        <w:rFonts w:ascii="Courier New" w:hAnsi="Courier New" w:hint="default"/>
      </w:rPr>
    </w:lvl>
    <w:lvl w:ilvl="2" w:tplc="04090005" w:tentative="1">
      <w:start w:val="1"/>
      <w:numFmt w:val="bullet"/>
      <w:lvlText w:val=""/>
      <w:lvlJc w:val="left"/>
      <w:pPr>
        <w:tabs>
          <w:tab w:val="num" w:pos="458"/>
        </w:tabs>
        <w:ind w:left="458" w:hanging="360"/>
      </w:pPr>
      <w:rPr>
        <w:rFonts w:ascii="Wingdings" w:hAnsi="Wingdings" w:hint="default"/>
      </w:rPr>
    </w:lvl>
    <w:lvl w:ilvl="3" w:tplc="04090001" w:tentative="1">
      <w:start w:val="1"/>
      <w:numFmt w:val="bullet"/>
      <w:lvlText w:val=""/>
      <w:lvlJc w:val="left"/>
      <w:pPr>
        <w:tabs>
          <w:tab w:val="num" w:pos="1178"/>
        </w:tabs>
        <w:ind w:left="1178" w:hanging="360"/>
      </w:pPr>
      <w:rPr>
        <w:rFonts w:ascii="Symbol" w:hAnsi="Symbol" w:hint="default"/>
      </w:rPr>
    </w:lvl>
    <w:lvl w:ilvl="4" w:tplc="04090003" w:tentative="1">
      <w:start w:val="1"/>
      <w:numFmt w:val="bullet"/>
      <w:lvlText w:val="o"/>
      <w:lvlJc w:val="left"/>
      <w:pPr>
        <w:tabs>
          <w:tab w:val="num" w:pos="1898"/>
        </w:tabs>
        <w:ind w:left="1898" w:hanging="360"/>
      </w:pPr>
      <w:rPr>
        <w:rFonts w:ascii="Courier New" w:hAnsi="Courier New" w:hint="default"/>
      </w:rPr>
    </w:lvl>
    <w:lvl w:ilvl="5" w:tplc="04090005" w:tentative="1">
      <w:start w:val="1"/>
      <w:numFmt w:val="bullet"/>
      <w:lvlText w:val=""/>
      <w:lvlJc w:val="left"/>
      <w:pPr>
        <w:tabs>
          <w:tab w:val="num" w:pos="2618"/>
        </w:tabs>
        <w:ind w:left="2618" w:hanging="360"/>
      </w:pPr>
      <w:rPr>
        <w:rFonts w:ascii="Wingdings" w:hAnsi="Wingdings" w:hint="default"/>
      </w:rPr>
    </w:lvl>
    <w:lvl w:ilvl="6" w:tplc="04090001" w:tentative="1">
      <w:start w:val="1"/>
      <w:numFmt w:val="bullet"/>
      <w:lvlText w:val=""/>
      <w:lvlJc w:val="left"/>
      <w:pPr>
        <w:tabs>
          <w:tab w:val="num" w:pos="3338"/>
        </w:tabs>
        <w:ind w:left="3338" w:hanging="360"/>
      </w:pPr>
      <w:rPr>
        <w:rFonts w:ascii="Symbol" w:hAnsi="Symbol" w:hint="default"/>
      </w:rPr>
    </w:lvl>
    <w:lvl w:ilvl="7" w:tplc="04090003" w:tentative="1">
      <w:start w:val="1"/>
      <w:numFmt w:val="bullet"/>
      <w:lvlText w:val="o"/>
      <w:lvlJc w:val="left"/>
      <w:pPr>
        <w:tabs>
          <w:tab w:val="num" w:pos="4058"/>
        </w:tabs>
        <w:ind w:left="4058" w:hanging="360"/>
      </w:pPr>
      <w:rPr>
        <w:rFonts w:ascii="Courier New" w:hAnsi="Courier New" w:hint="default"/>
      </w:rPr>
    </w:lvl>
    <w:lvl w:ilvl="8" w:tplc="04090005" w:tentative="1">
      <w:start w:val="1"/>
      <w:numFmt w:val="bullet"/>
      <w:lvlText w:val=""/>
      <w:lvlJc w:val="left"/>
      <w:pPr>
        <w:tabs>
          <w:tab w:val="num" w:pos="4778"/>
        </w:tabs>
        <w:ind w:left="4778" w:hanging="360"/>
      </w:pPr>
      <w:rPr>
        <w:rFonts w:ascii="Wingdings" w:hAnsi="Wingdings" w:hint="default"/>
      </w:rPr>
    </w:lvl>
  </w:abstractNum>
  <w:abstractNum w:abstractNumId="32" w15:restartNumberingAfterBreak="0">
    <w:nsid w:val="2E5E1086"/>
    <w:multiLevelType w:val="multilevel"/>
    <w:tmpl w:val="8C0C4AFC"/>
    <w:lvl w:ilvl="0">
      <w:start w:val="1"/>
      <w:numFmt w:val="decimal"/>
      <w:pStyle w:val="Heading1"/>
      <w:lvlText w:val="%1"/>
      <w:lvlJc w:val="left"/>
      <w:pPr>
        <w:tabs>
          <w:tab w:val="num" w:pos="431"/>
        </w:tabs>
        <w:ind w:left="431" w:hanging="431"/>
      </w:pPr>
      <w:rPr>
        <w:rFonts w:hint="default"/>
        <w:b/>
        <w:i w:val="0"/>
        <w:color w:val="auto"/>
        <w:sz w:val="28"/>
      </w:rPr>
    </w:lvl>
    <w:lvl w:ilvl="1">
      <w:start w:val="1"/>
      <w:numFmt w:val="decimal"/>
      <w:pStyle w:val="Heading2"/>
      <w:lvlText w:val="%1.%2"/>
      <w:lvlJc w:val="left"/>
      <w:pPr>
        <w:tabs>
          <w:tab w:val="num" w:pos="624"/>
        </w:tabs>
        <w:ind w:left="624" w:hanging="624"/>
      </w:pPr>
      <w:rPr>
        <w:rFonts w:hint="default"/>
        <w:b/>
        <w:i w:val="0"/>
        <w:color w:val="auto"/>
        <w:sz w:val="24"/>
      </w:rPr>
    </w:lvl>
    <w:lvl w:ilvl="2">
      <w:start w:val="1"/>
      <w:numFmt w:val="decimal"/>
      <w:pStyle w:val="Heading3"/>
      <w:lvlText w:val="%1.%2.%3"/>
      <w:lvlJc w:val="left"/>
      <w:pPr>
        <w:tabs>
          <w:tab w:val="num" w:pos="851"/>
        </w:tabs>
        <w:ind w:left="851" w:hanging="851"/>
      </w:pPr>
      <w:rPr>
        <w:rFonts w:hint="default"/>
        <w:b/>
        <w:i w:val="0"/>
        <w:color w:val="auto"/>
        <w:sz w:val="22"/>
      </w:rPr>
    </w:lvl>
    <w:lvl w:ilvl="3">
      <w:start w:val="1"/>
      <w:numFmt w:val="decimal"/>
      <w:pStyle w:val="Heading4"/>
      <w:lvlText w:val="%1.%2.%3.%4"/>
      <w:lvlJc w:val="left"/>
      <w:pPr>
        <w:tabs>
          <w:tab w:val="num" w:pos="1077"/>
        </w:tabs>
        <w:ind w:left="1077" w:hanging="1077"/>
      </w:pPr>
      <w:rPr>
        <w:rFonts w:ascii="Arial Bold" w:hAnsi="Arial Bold" w:hint="default"/>
        <w:b/>
        <w:i w:val="0"/>
        <w:color w:val="auto"/>
        <w:sz w:val="22"/>
      </w:rPr>
    </w:lvl>
    <w:lvl w:ilvl="4">
      <w:start w:val="1"/>
      <w:numFmt w:val="decimal"/>
      <w:pStyle w:val="Heading5"/>
      <w:lvlText w:val="%1.%2.%3.%4.%5"/>
      <w:lvlJc w:val="left"/>
      <w:pPr>
        <w:tabs>
          <w:tab w:val="num" w:pos="1304"/>
        </w:tabs>
        <w:ind w:left="1304" w:hanging="1304"/>
      </w:pPr>
      <w:rPr>
        <w:rFonts w:cs="Times New Roman"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5">
      <w:start w:val="1"/>
      <w:numFmt w:val="decimal"/>
      <w:pStyle w:val="Heading6"/>
      <w:lvlText w:val="%1.%2.%3.%4.%5.%6"/>
      <w:lvlJc w:val="left"/>
      <w:pPr>
        <w:tabs>
          <w:tab w:val="num" w:pos="1531"/>
        </w:tabs>
        <w:ind w:left="1531" w:hanging="1531"/>
      </w:pPr>
      <w:rPr>
        <w:rFonts w:hint="default"/>
        <w:b/>
        <w:i w:val="0"/>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pPr>
        <w:tabs>
          <w:tab w:val="num" w:pos="1440"/>
        </w:tabs>
        <w:ind w:left="1440" w:hanging="1440"/>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8">
      <w:start w:val="1"/>
      <w:numFmt w:val="decimal"/>
      <w:pStyle w:val="Heading9"/>
      <w:suff w:val="space"/>
      <w:lvlText w:val="%1.%2.%3.%4.%5.%6.%7.%8.%9"/>
      <w:lvlJc w:val="left"/>
      <w:pPr>
        <w:ind w:left="1531" w:hanging="1531"/>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abstractNum>
  <w:abstractNum w:abstractNumId="33" w15:restartNumberingAfterBreak="0">
    <w:nsid w:val="2FBC7B3B"/>
    <w:multiLevelType w:val="hybridMultilevel"/>
    <w:tmpl w:val="E042DEF8"/>
    <w:lvl w:ilvl="0" w:tplc="0809000F">
      <w:start w:val="1"/>
      <w:numFmt w:val="decimal"/>
      <w:lvlText w:val="%1."/>
      <w:lvlJc w:val="lef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4" w15:restartNumberingAfterBreak="0">
    <w:nsid w:val="31D2108E"/>
    <w:multiLevelType w:val="hybridMultilevel"/>
    <w:tmpl w:val="3350FF7C"/>
    <w:lvl w:ilvl="0" w:tplc="0809000F">
      <w:start w:val="1"/>
      <w:numFmt w:val="decimal"/>
      <w:lvlText w:val="%1."/>
      <w:lvlJc w:val="left"/>
      <w:pPr>
        <w:ind w:left="786" w:hanging="360"/>
      </w:pPr>
    </w:lvl>
    <w:lvl w:ilvl="1" w:tplc="08090019" w:tentative="1">
      <w:start w:val="1"/>
      <w:numFmt w:val="lowerLetter"/>
      <w:lvlText w:val="%2."/>
      <w:lvlJc w:val="left"/>
      <w:pPr>
        <w:ind w:left="2088" w:hanging="360"/>
      </w:pPr>
    </w:lvl>
    <w:lvl w:ilvl="2" w:tplc="0809001B" w:tentative="1">
      <w:start w:val="1"/>
      <w:numFmt w:val="lowerRoman"/>
      <w:lvlText w:val="%3."/>
      <w:lvlJc w:val="right"/>
      <w:pPr>
        <w:ind w:left="2808" w:hanging="180"/>
      </w:pPr>
    </w:lvl>
    <w:lvl w:ilvl="3" w:tplc="0809000F" w:tentative="1">
      <w:start w:val="1"/>
      <w:numFmt w:val="decimal"/>
      <w:lvlText w:val="%4."/>
      <w:lvlJc w:val="left"/>
      <w:pPr>
        <w:ind w:left="3528" w:hanging="360"/>
      </w:pPr>
    </w:lvl>
    <w:lvl w:ilvl="4" w:tplc="08090019" w:tentative="1">
      <w:start w:val="1"/>
      <w:numFmt w:val="lowerLetter"/>
      <w:lvlText w:val="%5."/>
      <w:lvlJc w:val="left"/>
      <w:pPr>
        <w:ind w:left="4248" w:hanging="360"/>
      </w:pPr>
    </w:lvl>
    <w:lvl w:ilvl="5" w:tplc="0809001B" w:tentative="1">
      <w:start w:val="1"/>
      <w:numFmt w:val="lowerRoman"/>
      <w:lvlText w:val="%6."/>
      <w:lvlJc w:val="right"/>
      <w:pPr>
        <w:ind w:left="4968" w:hanging="180"/>
      </w:pPr>
    </w:lvl>
    <w:lvl w:ilvl="6" w:tplc="0809000F" w:tentative="1">
      <w:start w:val="1"/>
      <w:numFmt w:val="decimal"/>
      <w:lvlText w:val="%7."/>
      <w:lvlJc w:val="left"/>
      <w:pPr>
        <w:ind w:left="5688" w:hanging="360"/>
      </w:pPr>
    </w:lvl>
    <w:lvl w:ilvl="7" w:tplc="08090019" w:tentative="1">
      <w:start w:val="1"/>
      <w:numFmt w:val="lowerLetter"/>
      <w:lvlText w:val="%8."/>
      <w:lvlJc w:val="left"/>
      <w:pPr>
        <w:ind w:left="6408" w:hanging="360"/>
      </w:pPr>
    </w:lvl>
    <w:lvl w:ilvl="8" w:tplc="0809001B" w:tentative="1">
      <w:start w:val="1"/>
      <w:numFmt w:val="lowerRoman"/>
      <w:lvlText w:val="%9."/>
      <w:lvlJc w:val="right"/>
      <w:pPr>
        <w:ind w:left="7128" w:hanging="180"/>
      </w:pPr>
    </w:lvl>
  </w:abstractNum>
  <w:abstractNum w:abstractNumId="35" w15:restartNumberingAfterBreak="0">
    <w:nsid w:val="33F44771"/>
    <w:multiLevelType w:val="hybridMultilevel"/>
    <w:tmpl w:val="102CDCD2"/>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6" w15:restartNumberingAfterBreak="0">
    <w:nsid w:val="37C0759D"/>
    <w:multiLevelType w:val="hybridMultilevel"/>
    <w:tmpl w:val="A66858DC"/>
    <w:lvl w:ilvl="0" w:tplc="A05A1054">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7" w15:restartNumberingAfterBreak="0">
    <w:nsid w:val="38735FF1"/>
    <w:multiLevelType w:val="hybridMultilevel"/>
    <w:tmpl w:val="D90653FA"/>
    <w:lvl w:ilvl="0" w:tplc="2AB4911A">
      <w:start w:val="1"/>
      <w:numFmt w:val="decimal"/>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8" w15:restartNumberingAfterBreak="0">
    <w:nsid w:val="39B048FC"/>
    <w:multiLevelType w:val="hybridMultilevel"/>
    <w:tmpl w:val="E0C20D30"/>
    <w:lvl w:ilvl="0" w:tplc="74FAFC18" w:tentative="1">
      <w:start w:val="1"/>
      <w:numFmt w:val="bullet"/>
      <w:pStyle w:val="TableBullet"/>
      <w:lvlText w:val="o"/>
      <w:lvlJc w:val="left"/>
      <w:pPr>
        <w:ind w:left="5760" w:hanging="360"/>
      </w:pPr>
      <w:rPr>
        <w:rFonts w:ascii="Courier New" w:hAnsi="Courier New" w:cs="Courier New" w:hint="default"/>
      </w:rPr>
    </w:lvl>
    <w:lvl w:ilvl="1" w:tplc="08090003" w:tentative="1">
      <w:start w:val="1"/>
      <w:numFmt w:val="bullet"/>
      <w:lvlText w:val=""/>
      <w:lvlJc w:val="left"/>
      <w:pPr>
        <w:ind w:left="6480" w:hanging="360"/>
      </w:pPr>
      <w:rPr>
        <w:rFonts w:ascii="Wingdings" w:hAnsi="Wingdings" w:hint="default"/>
      </w:rPr>
    </w:lvl>
    <w:lvl w:ilvl="2" w:tplc="08090005">
      <w:start w:val="1"/>
      <w:numFmt w:val="bullet"/>
      <w:lvlText w:val=""/>
      <w:lvlJc w:val="left"/>
      <w:pPr>
        <w:ind w:left="720" w:hanging="360"/>
      </w:pPr>
      <w:rPr>
        <w:rFonts w:ascii="Symbol" w:hAnsi="Symbol" w:hint="default"/>
      </w:rPr>
    </w:lvl>
    <w:lvl w:ilvl="3" w:tplc="08090001">
      <w:start w:val="1"/>
      <w:numFmt w:val="bullet"/>
      <w:lvlText w:val="o"/>
      <w:lvlJc w:val="left"/>
      <w:pPr>
        <w:ind w:left="1440" w:hanging="360"/>
      </w:pPr>
      <w:rPr>
        <w:rFonts w:ascii="Courier New" w:hAnsi="Courier New" w:cs="Courier New" w:hint="default"/>
      </w:rPr>
    </w:lvl>
    <w:lvl w:ilvl="4" w:tplc="08090003" w:tentative="1">
      <w:start w:val="1"/>
      <w:numFmt w:val="bullet"/>
      <w:lvlText w:val=""/>
      <w:lvlJc w:val="left"/>
      <w:pPr>
        <w:ind w:left="2160" w:hanging="360"/>
      </w:pPr>
      <w:rPr>
        <w:rFonts w:ascii="Wingdings" w:hAnsi="Wingdings" w:hint="default"/>
      </w:rPr>
    </w:lvl>
    <w:lvl w:ilvl="5" w:tplc="08090005" w:tentative="1">
      <w:start w:val="1"/>
      <w:numFmt w:val="bullet"/>
      <w:lvlText w:val=""/>
      <w:lvlJc w:val="left"/>
      <w:pPr>
        <w:ind w:left="2880" w:hanging="360"/>
      </w:pPr>
      <w:rPr>
        <w:rFonts w:ascii="Symbol" w:hAnsi="Symbol" w:hint="default"/>
      </w:rPr>
    </w:lvl>
    <w:lvl w:ilvl="6" w:tplc="08090001" w:tentative="1">
      <w:start w:val="1"/>
      <w:numFmt w:val="bullet"/>
      <w:lvlText w:val="o"/>
      <w:lvlJc w:val="left"/>
      <w:pPr>
        <w:ind w:left="3600" w:hanging="360"/>
      </w:pPr>
      <w:rPr>
        <w:rFonts w:ascii="Courier New" w:hAnsi="Courier New" w:cs="Courier New" w:hint="default"/>
      </w:rPr>
    </w:lvl>
    <w:lvl w:ilvl="7" w:tplc="08090003" w:tentative="1">
      <w:start w:val="1"/>
      <w:numFmt w:val="bullet"/>
      <w:lvlText w:val=""/>
      <w:lvlJc w:val="left"/>
      <w:pPr>
        <w:ind w:left="4320" w:hanging="360"/>
      </w:pPr>
      <w:rPr>
        <w:rFonts w:ascii="Wingdings" w:hAnsi="Wingdings" w:hint="default"/>
      </w:rPr>
    </w:lvl>
    <w:lvl w:ilvl="8" w:tplc="08090005" w:tentative="1">
      <w:start w:val="1"/>
      <w:numFmt w:val="bullet"/>
      <w:lvlText w:val=""/>
      <w:lvlJc w:val="left"/>
      <w:pPr>
        <w:ind w:left="5040" w:hanging="360"/>
      </w:pPr>
      <w:rPr>
        <w:rFonts w:ascii="Symbol" w:hAnsi="Symbol" w:hint="default"/>
      </w:rPr>
    </w:lvl>
  </w:abstractNum>
  <w:abstractNum w:abstractNumId="39" w15:restartNumberingAfterBreak="0">
    <w:nsid w:val="3B5F5EA9"/>
    <w:multiLevelType w:val="multilevel"/>
    <w:tmpl w:val="DA68538A"/>
    <w:lvl w:ilvl="0">
      <w:start w:val="1"/>
      <w:numFmt w:val="decimal"/>
      <w:pStyle w:val="TableReferencenumber"/>
      <w:lvlText w:val="[%1]"/>
      <w:lvlJc w:val="left"/>
      <w:pPr>
        <w:ind w:left="720" w:hanging="607"/>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0" w15:restartNumberingAfterBreak="0">
    <w:nsid w:val="3D19271A"/>
    <w:multiLevelType w:val="hybridMultilevel"/>
    <w:tmpl w:val="102CDCD2"/>
    <w:lvl w:ilvl="0" w:tplc="02A0313E">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1" w15:restartNumberingAfterBreak="0">
    <w:nsid w:val="3D1E6EF1"/>
    <w:multiLevelType w:val="hybridMultilevel"/>
    <w:tmpl w:val="B6B26F44"/>
    <w:lvl w:ilvl="0" w:tplc="1A58E3EC">
      <w:start w:val="1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2" w15:restartNumberingAfterBreak="0">
    <w:nsid w:val="3D7912EB"/>
    <w:multiLevelType w:val="hybridMultilevel"/>
    <w:tmpl w:val="102CDCD2"/>
    <w:lvl w:ilvl="0" w:tplc="02A0313E">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3" w15:restartNumberingAfterBreak="0">
    <w:nsid w:val="3E4101E9"/>
    <w:multiLevelType w:val="hybridMultilevel"/>
    <w:tmpl w:val="07769236"/>
    <w:lvl w:ilvl="0" w:tplc="876A8D46">
      <w:start w:val="1"/>
      <w:numFmt w:val="bullet"/>
      <w:pStyle w:val="TableBulletTex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3EEA5C5C"/>
    <w:multiLevelType w:val="hybridMultilevel"/>
    <w:tmpl w:val="F39093E8"/>
    <w:lvl w:ilvl="0" w:tplc="0730127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3EFA4878"/>
    <w:multiLevelType w:val="multilevel"/>
    <w:tmpl w:val="7B2CD562"/>
    <w:numStyleLink w:val="ListNumbers"/>
  </w:abstractNum>
  <w:abstractNum w:abstractNumId="46" w15:restartNumberingAfterBreak="0">
    <w:nsid w:val="40264197"/>
    <w:multiLevelType w:val="hybridMultilevel"/>
    <w:tmpl w:val="E042DEF8"/>
    <w:lvl w:ilvl="0" w:tplc="0809000F">
      <w:start w:val="1"/>
      <w:numFmt w:val="decimal"/>
      <w:lvlText w:val="%1."/>
      <w:lvlJc w:val="left"/>
      <w:pPr>
        <w:ind w:left="1778" w:hanging="360"/>
      </w:pPr>
    </w:lvl>
    <w:lvl w:ilvl="1" w:tplc="08090019" w:tentative="1">
      <w:start w:val="1"/>
      <w:numFmt w:val="lowerLetter"/>
      <w:lvlText w:val="%2."/>
      <w:lvlJc w:val="left"/>
      <w:pPr>
        <w:ind w:left="2498" w:hanging="360"/>
      </w:pPr>
    </w:lvl>
    <w:lvl w:ilvl="2" w:tplc="0809001B" w:tentative="1">
      <w:start w:val="1"/>
      <w:numFmt w:val="lowerRoman"/>
      <w:lvlText w:val="%3."/>
      <w:lvlJc w:val="right"/>
      <w:pPr>
        <w:ind w:left="3218" w:hanging="180"/>
      </w:pPr>
    </w:lvl>
    <w:lvl w:ilvl="3" w:tplc="0809000F" w:tentative="1">
      <w:start w:val="1"/>
      <w:numFmt w:val="decimal"/>
      <w:lvlText w:val="%4."/>
      <w:lvlJc w:val="left"/>
      <w:pPr>
        <w:ind w:left="3938" w:hanging="360"/>
      </w:pPr>
    </w:lvl>
    <w:lvl w:ilvl="4" w:tplc="08090019" w:tentative="1">
      <w:start w:val="1"/>
      <w:numFmt w:val="lowerLetter"/>
      <w:lvlText w:val="%5."/>
      <w:lvlJc w:val="left"/>
      <w:pPr>
        <w:ind w:left="4658" w:hanging="360"/>
      </w:pPr>
    </w:lvl>
    <w:lvl w:ilvl="5" w:tplc="0809001B" w:tentative="1">
      <w:start w:val="1"/>
      <w:numFmt w:val="lowerRoman"/>
      <w:lvlText w:val="%6."/>
      <w:lvlJc w:val="right"/>
      <w:pPr>
        <w:ind w:left="5378" w:hanging="180"/>
      </w:pPr>
    </w:lvl>
    <w:lvl w:ilvl="6" w:tplc="0809000F" w:tentative="1">
      <w:start w:val="1"/>
      <w:numFmt w:val="decimal"/>
      <w:lvlText w:val="%7."/>
      <w:lvlJc w:val="left"/>
      <w:pPr>
        <w:ind w:left="6098" w:hanging="360"/>
      </w:pPr>
    </w:lvl>
    <w:lvl w:ilvl="7" w:tplc="08090019" w:tentative="1">
      <w:start w:val="1"/>
      <w:numFmt w:val="lowerLetter"/>
      <w:lvlText w:val="%8."/>
      <w:lvlJc w:val="left"/>
      <w:pPr>
        <w:ind w:left="6818" w:hanging="360"/>
      </w:pPr>
    </w:lvl>
    <w:lvl w:ilvl="8" w:tplc="0809001B" w:tentative="1">
      <w:start w:val="1"/>
      <w:numFmt w:val="lowerRoman"/>
      <w:lvlText w:val="%9."/>
      <w:lvlJc w:val="right"/>
      <w:pPr>
        <w:ind w:left="7538" w:hanging="180"/>
      </w:pPr>
    </w:lvl>
  </w:abstractNum>
  <w:abstractNum w:abstractNumId="47" w15:restartNumberingAfterBreak="0">
    <w:nsid w:val="40803CD9"/>
    <w:multiLevelType w:val="multilevel"/>
    <w:tmpl w:val="73D2A28A"/>
    <w:lvl w:ilvl="0">
      <w:start w:val="1"/>
      <w:numFmt w:val="decimal"/>
      <w:pStyle w:val="Legalclauselevel1"/>
      <w:lvlText w:val="%1"/>
      <w:lvlJc w:val="left"/>
      <w:pPr>
        <w:tabs>
          <w:tab w:val="num" w:pos="567"/>
        </w:tabs>
        <w:ind w:left="567" w:hanging="567"/>
      </w:pPr>
      <w:rPr>
        <w:rFonts w:ascii="Arial Bold" w:hAnsi="Arial Bold" w:hint="default"/>
        <w:b/>
        <w:i w:val="0"/>
        <w:caps w:val="0"/>
        <w:strike w:val="0"/>
        <w:dstrike w:val="0"/>
        <w:vanish w:val="0"/>
        <w:color w:val="auto"/>
        <w:sz w:val="28"/>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Legalclauselevel2"/>
      <w:lvlText w:val="%1.%2"/>
      <w:lvlJc w:val="left"/>
      <w:pPr>
        <w:tabs>
          <w:tab w:val="num" w:pos="1134"/>
        </w:tabs>
        <w:ind w:left="1134" w:hanging="567"/>
      </w:pPr>
      <w:rPr>
        <w:rFonts w:ascii="Arial" w:hAnsi="Arial" w:hint="default"/>
        <w:b w:val="0"/>
        <w:i w:val="0"/>
        <w:color w:val="auto"/>
        <w:sz w:val="22"/>
      </w:rPr>
    </w:lvl>
    <w:lvl w:ilvl="2">
      <w:start w:val="1"/>
      <w:numFmt w:val="decimal"/>
      <w:pStyle w:val="Legalclauselevel3"/>
      <w:lvlText w:val="%1.%2.%3"/>
      <w:lvlJc w:val="left"/>
      <w:pPr>
        <w:tabs>
          <w:tab w:val="num" w:pos="2126"/>
        </w:tabs>
        <w:ind w:left="2126" w:hanging="992"/>
      </w:pPr>
      <w:rPr>
        <w:rFonts w:ascii="Arial" w:hAnsi="Arial" w:cs="Times New Roman" w:hint="default"/>
        <w:b w:val="0"/>
        <w:bCs w:val="0"/>
        <w:i w:val="0"/>
        <w:iCs w:val="0"/>
        <w:caps w:val="0"/>
        <w:smallCaps w:val="0"/>
        <w:strike w:val="0"/>
        <w:dstrike w:val="0"/>
        <w:noProof w:val="0"/>
        <w:vanish w:val="0"/>
        <w:color w:val="000000"/>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pStyle w:val="Legalclauselevel4"/>
      <w:lvlText w:val="(%4)"/>
      <w:lvlJc w:val="left"/>
      <w:pPr>
        <w:tabs>
          <w:tab w:val="num" w:pos="3119"/>
        </w:tabs>
        <w:ind w:left="3119" w:hanging="993"/>
      </w:pPr>
      <w:rPr>
        <w:rFonts w:ascii="Arial" w:hAnsi="Arial" w:hint="default"/>
        <w:b w:val="0"/>
        <w:i w:val="0"/>
        <w:color w:val="auto"/>
        <w:sz w:val="22"/>
      </w:rPr>
    </w:lvl>
    <w:lvl w:ilvl="4">
      <w:start w:val="1"/>
      <w:numFmt w:val="decimal"/>
      <w:lvlText w:val="%1.%2.%3.%4.%5"/>
      <w:lvlJc w:val="left"/>
      <w:pPr>
        <w:tabs>
          <w:tab w:val="num" w:pos="3402"/>
        </w:tabs>
        <w:ind w:left="2835" w:hanging="567"/>
      </w:pPr>
      <w:rPr>
        <w:rFonts w:ascii="Arial" w:hAnsi="Arial" w:cs="Times New Roman" w:hint="default"/>
        <w:b/>
        <w:bCs w:val="0"/>
        <w:i w:val="0"/>
        <w:iCs w:val="0"/>
        <w:caps w:val="0"/>
        <w:smallCaps w:val="0"/>
        <w:strike w:val="0"/>
        <w:dstrike w:val="0"/>
        <w:noProof w:val="0"/>
        <w:vanish w:val="0"/>
        <w:color w:val="auto"/>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lvlText w:val="%1.%2.%3.%4.%5.%6"/>
      <w:lvlJc w:val="left"/>
      <w:pPr>
        <w:tabs>
          <w:tab w:val="num" w:pos="3969"/>
        </w:tabs>
        <w:ind w:left="3402" w:hanging="567"/>
      </w:pPr>
      <w:rPr>
        <w:rFonts w:hint="default"/>
        <w:b/>
        <w:i w:val="0"/>
      </w:rPr>
    </w:lvl>
    <w:lvl w:ilvl="6">
      <w:start w:val="1"/>
      <w:numFmt w:val="decimal"/>
      <w:lvlText w:val="%1.%2.%3.%4.%5.%6.%7"/>
      <w:lvlJc w:val="left"/>
      <w:pPr>
        <w:tabs>
          <w:tab w:val="num" w:pos="4536"/>
        </w:tabs>
        <w:ind w:left="3969" w:hanging="567"/>
      </w:pPr>
      <w:rPr>
        <w:rFonts w:hint="default"/>
      </w:rPr>
    </w:lvl>
    <w:lvl w:ilvl="7">
      <w:start w:val="1"/>
      <w:numFmt w:val="decimal"/>
      <w:lvlText w:val="%1.%2.%3.%4.%5.%6.%7.%8"/>
      <w:lvlJc w:val="left"/>
      <w:pPr>
        <w:tabs>
          <w:tab w:val="num" w:pos="5103"/>
        </w:tabs>
        <w:ind w:left="4536"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8">
      <w:start w:val="1"/>
      <w:numFmt w:val="decimal"/>
      <w:suff w:val="space"/>
      <w:lvlText w:val="%1.%2.%3.%4.%5.%6.%7.%8.%9"/>
      <w:lvlJc w:val="left"/>
      <w:pPr>
        <w:ind w:left="5103"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abstractNum>
  <w:abstractNum w:abstractNumId="48" w15:restartNumberingAfterBreak="0">
    <w:nsid w:val="411F1398"/>
    <w:multiLevelType w:val="hybridMultilevel"/>
    <w:tmpl w:val="4E1AD192"/>
    <w:lvl w:ilvl="0" w:tplc="26F04432">
      <w:start w:val="3"/>
      <w:numFmt w:val="decimal"/>
      <w:lvlText w:val="%1."/>
      <w:lvlJc w:val="left"/>
      <w:pPr>
        <w:ind w:left="108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9" w15:restartNumberingAfterBreak="0">
    <w:nsid w:val="42EF0BBB"/>
    <w:multiLevelType w:val="hybridMultilevel"/>
    <w:tmpl w:val="959608CC"/>
    <w:lvl w:ilvl="0" w:tplc="10090019">
      <w:start w:val="1"/>
      <w:numFmt w:val="lowerLetter"/>
      <w:lvlText w:val="%1."/>
      <w:lvlJc w:val="left"/>
      <w:pPr>
        <w:ind w:left="1440" w:hanging="360"/>
      </w:pPr>
    </w:lvl>
    <w:lvl w:ilvl="1" w:tplc="10090019" w:tentative="1">
      <w:start w:val="1"/>
      <w:numFmt w:val="lowerLetter"/>
      <w:lvlText w:val="%2."/>
      <w:lvlJc w:val="left"/>
      <w:pPr>
        <w:ind w:left="2160" w:hanging="360"/>
      </w:pPr>
    </w:lvl>
    <w:lvl w:ilvl="2" w:tplc="1009001B" w:tentative="1">
      <w:start w:val="1"/>
      <w:numFmt w:val="lowerRoman"/>
      <w:lvlText w:val="%3."/>
      <w:lvlJc w:val="right"/>
      <w:pPr>
        <w:ind w:left="2880" w:hanging="180"/>
      </w:pPr>
    </w:lvl>
    <w:lvl w:ilvl="3" w:tplc="1009000F" w:tentative="1">
      <w:start w:val="1"/>
      <w:numFmt w:val="decimal"/>
      <w:lvlText w:val="%4."/>
      <w:lvlJc w:val="left"/>
      <w:pPr>
        <w:ind w:left="3600" w:hanging="360"/>
      </w:pPr>
    </w:lvl>
    <w:lvl w:ilvl="4" w:tplc="10090019" w:tentative="1">
      <w:start w:val="1"/>
      <w:numFmt w:val="lowerLetter"/>
      <w:lvlText w:val="%5."/>
      <w:lvlJc w:val="left"/>
      <w:pPr>
        <w:ind w:left="4320" w:hanging="360"/>
      </w:pPr>
    </w:lvl>
    <w:lvl w:ilvl="5" w:tplc="1009001B" w:tentative="1">
      <w:start w:val="1"/>
      <w:numFmt w:val="lowerRoman"/>
      <w:lvlText w:val="%6."/>
      <w:lvlJc w:val="right"/>
      <w:pPr>
        <w:ind w:left="5040" w:hanging="180"/>
      </w:pPr>
    </w:lvl>
    <w:lvl w:ilvl="6" w:tplc="1009000F" w:tentative="1">
      <w:start w:val="1"/>
      <w:numFmt w:val="decimal"/>
      <w:lvlText w:val="%7."/>
      <w:lvlJc w:val="left"/>
      <w:pPr>
        <w:ind w:left="5760" w:hanging="360"/>
      </w:pPr>
    </w:lvl>
    <w:lvl w:ilvl="7" w:tplc="10090019" w:tentative="1">
      <w:start w:val="1"/>
      <w:numFmt w:val="lowerLetter"/>
      <w:lvlText w:val="%8."/>
      <w:lvlJc w:val="left"/>
      <w:pPr>
        <w:ind w:left="6480" w:hanging="360"/>
      </w:pPr>
    </w:lvl>
    <w:lvl w:ilvl="8" w:tplc="1009001B" w:tentative="1">
      <w:start w:val="1"/>
      <w:numFmt w:val="lowerRoman"/>
      <w:lvlText w:val="%9."/>
      <w:lvlJc w:val="right"/>
      <w:pPr>
        <w:ind w:left="7200" w:hanging="180"/>
      </w:pPr>
    </w:lvl>
  </w:abstractNum>
  <w:abstractNum w:abstractNumId="50" w15:restartNumberingAfterBreak="0">
    <w:nsid w:val="46B84C6D"/>
    <w:multiLevelType w:val="hybridMultilevel"/>
    <w:tmpl w:val="B93E146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1" w15:restartNumberingAfterBreak="0">
    <w:nsid w:val="49935553"/>
    <w:multiLevelType w:val="hybridMultilevel"/>
    <w:tmpl w:val="1096B03E"/>
    <w:lvl w:ilvl="0" w:tplc="929A8D58">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2" w15:restartNumberingAfterBreak="0">
    <w:nsid w:val="4BBA70C3"/>
    <w:multiLevelType w:val="hybridMultilevel"/>
    <w:tmpl w:val="8C6229A6"/>
    <w:lvl w:ilvl="0" w:tplc="69E88A3A">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3" w15:restartNumberingAfterBreak="0">
    <w:nsid w:val="50D25203"/>
    <w:multiLevelType w:val="hybridMultilevel"/>
    <w:tmpl w:val="FF003152"/>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54" w15:restartNumberingAfterBreak="0">
    <w:nsid w:val="51154718"/>
    <w:multiLevelType w:val="hybridMultilevel"/>
    <w:tmpl w:val="65D28AD8"/>
    <w:lvl w:ilvl="0" w:tplc="6B5075AC">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5" w15:restartNumberingAfterBreak="0">
    <w:nsid w:val="51556485"/>
    <w:multiLevelType w:val="hybridMultilevel"/>
    <w:tmpl w:val="24C4C46A"/>
    <w:lvl w:ilvl="0" w:tplc="B694F6DA">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6" w15:restartNumberingAfterBreak="0">
    <w:nsid w:val="5198775C"/>
    <w:multiLevelType w:val="hybridMultilevel"/>
    <w:tmpl w:val="C096DBB6"/>
    <w:lvl w:ilvl="0" w:tplc="A99A03FE">
      <w:start w:val="1"/>
      <w:numFmt w:val="lowerLetter"/>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7" w15:restartNumberingAfterBreak="0">
    <w:nsid w:val="527C158D"/>
    <w:multiLevelType w:val="hybridMultilevel"/>
    <w:tmpl w:val="4C3E3B9C"/>
    <w:lvl w:ilvl="0" w:tplc="3D8C71CC">
      <w:start w:val="1"/>
      <w:numFmt w:val="decimal"/>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8" w15:restartNumberingAfterBreak="0">
    <w:nsid w:val="528D2118"/>
    <w:multiLevelType w:val="hybridMultilevel"/>
    <w:tmpl w:val="44F24AC6"/>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9" w15:restartNumberingAfterBreak="0">
    <w:nsid w:val="52AD09F4"/>
    <w:multiLevelType w:val="multilevel"/>
    <w:tmpl w:val="78A61140"/>
    <w:styleLink w:val="ListBullets"/>
    <w:lvl w:ilvl="0">
      <w:start w:val="1"/>
      <w:numFmt w:val="bullet"/>
      <w:lvlText w:val=""/>
      <w:lvlJc w:val="left"/>
      <w:pPr>
        <w:ind w:left="680" w:hanging="340"/>
      </w:pPr>
      <w:rPr>
        <w:rFonts w:ascii="Symbol" w:hAnsi="Symbol" w:hint="default"/>
      </w:rPr>
    </w:lvl>
    <w:lvl w:ilvl="1">
      <w:start w:val="1"/>
      <w:numFmt w:val="bullet"/>
      <w:lvlText w:val=""/>
      <w:lvlJc w:val="left"/>
      <w:pPr>
        <w:ind w:left="1020" w:hanging="340"/>
      </w:pPr>
      <w:rPr>
        <w:rFonts w:ascii="Symbol" w:hAnsi="Symbol"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60" w15:restartNumberingAfterBreak="0">
    <w:nsid w:val="538C75C4"/>
    <w:multiLevelType w:val="multilevel"/>
    <w:tmpl w:val="760E9C32"/>
    <w:lvl w:ilvl="0">
      <w:start w:val="1"/>
      <w:numFmt w:val="decimal"/>
      <w:pStyle w:val="TableCaption"/>
      <w:suff w:val="nothing"/>
      <w:lvlText w:val="Tabl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61" w15:restartNumberingAfterBreak="0">
    <w:nsid w:val="561529D4"/>
    <w:multiLevelType w:val="hybridMultilevel"/>
    <w:tmpl w:val="B22CBAA8"/>
    <w:lvl w:ilvl="0" w:tplc="4802DB2C">
      <w:start w:val="6"/>
      <w:numFmt w:val="decimal"/>
      <w:lvlText w:val="%1."/>
      <w:lvlJc w:val="left"/>
      <w:pPr>
        <w:ind w:left="720" w:hanging="360"/>
      </w:pPr>
      <w:rPr>
        <w:rFonts w:ascii="Arial" w:eastAsia="SimSun" w:hAnsi="Arial" w:cs="Times New Roman"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2" w15:restartNumberingAfterBreak="0">
    <w:nsid w:val="56B10DE7"/>
    <w:multiLevelType w:val="hybridMultilevel"/>
    <w:tmpl w:val="F2DA1AEA"/>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3" w15:restartNumberingAfterBreak="0">
    <w:nsid w:val="571C265B"/>
    <w:multiLevelType w:val="multilevel"/>
    <w:tmpl w:val="B5B6B7B2"/>
    <w:lvl w:ilvl="0">
      <w:start w:val="1"/>
      <w:numFmt w:val="upperLetter"/>
      <w:pStyle w:val="Annex"/>
      <w:lvlText w:val="Annex %1"/>
      <w:lvlJc w:val="left"/>
      <w:pPr>
        <w:ind w:left="0" w:firstLine="0"/>
      </w:pPr>
      <w:rPr>
        <w:rFonts w:hint="default"/>
      </w:rPr>
    </w:lvl>
    <w:lvl w:ilvl="1">
      <w:start w:val="1"/>
      <w:numFmt w:val="decimal"/>
      <w:pStyle w:val="ANNEX-heading1"/>
      <w:lvlText w:val="%1.%2"/>
      <w:lvlJc w:val="left"/>
      <w:pPr>
        <w:tabs>
          <w:tab w:val="num" w:pos="680"/>
        </w:tabs>
        <w:ind w:left="680" w:hanging="680"/>
      </w:pPr>
      <w:rPr>
        <w:rFonts w:hint="default"/>
      </w:rPr>
    </w:lvl>
    <w:lvl w:ilvl="2">
      <w:start w:val="1"/>
      <w:numFmt w:val="decimal"/>
      <w:pStyle w:val="ANNEX-heading2"/>
      <w:lvlText w:val="%1.%2.%3"/>
      <w:lvlJc w:val="left"/>
      <w:pPr>
        <w:tabs>
          <w:tab w:val="num" w:pos="907"/>
        </w:tabs>
        <w:ind w:left="907" w:hanging="907"/>
      </w:pPr>
      <w:rPr>
        <w:rFonts w:hint="default"/>
      </w:rPr>
    </w:lvl>
    <w:lvl w:ilvl="3">
      <w:start w:val="1"/>
      <w:numFmt w:val="decimal"/>
      <w:pStyle w:val="ANNEX-heading3"/>
      <w:lvlText w:val="%1.%2.%3.%4"/>
      <w:lvlJc w:val="left"/>
      <w:pPr>
        <w:tabs>
          <w:tab w:val="num" w:pos="1134"/>
        </w:tabs>
        <w:ind w:left="1134" w:hanging="1134"/>
      </w:pPr>
      <w:rPr>
        <w:rFonts w:hint="default"/>
      </w:rPr>
    </w:lvl>
    <w:lvl w:ilvl="4">
      <w:start w:val="1"/>
      <w:numFmt w:val="decimal"/>
      <w:pStyle w:val="ANNEX-heading4"/>
      <w:lvlText w:val="%1.%2.%3.%4.%5"/>
      <w:lvlJc w:val="left"/>
      <w:pPr>
        <w:tabs>
          <w:tab w:val="num" w:pos="1361"/>
        </w:tabs>
        <w:ind w:left="1361" w:hanging="1361"/>
      </w:pPr>
      <w:rPr>
        <w:rFonts w:hint="default"/>
      </w:rPr>
    </w:lvl>
    <w:lvl w:ilvl="5">
      <w:start w:val="1"/>
      <w:numFmt w:val="decimal"/>
      <w:pStyle w:val="ANNEX-heading5"/>
      <w:lvlText w:val="%1.%2.%3.%4.%5.%6"/>
      <w:lvlJc w:val="left"/>
      <w:pPr>
        <w:tabs>
          <w:tab w:val="num" w:pos="1588"/>
        </w:tabs>
        <w:ind w:left="1588" w:hanging="1588"/>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0" w:firstLine="0"/>
      </w:pPr>
      <w:rPr>
        <w:rFonts w:hint="default"/>
      </w:rPr>
    </w:lvl>
    <w:lvl w:ilvl="8">
      <w:start w:val="1"/>
      <w:numFmt w:val="decimal"/>
      <w:lvlText w:val="%1.%2.%3.%4.%5.%6.%7.%8.%9"/>
      <w:lvlJc w:val="left"/>
      <w:pPr>
        <w:tabs>
          <w:tab w:val="num" w:pos="0"/>
        </w:tabs>
        <w:ind w:left="0" w:firstLine="0"/>
      </w:pPr>
      <w:rPr>
        <w:rFonts w:hint="default"/>
      </w:rPr>
    </w:lvl>
  </w:abstractNum>
  <w:abstractNum w:abstractNumId="64" w15:restartNumberingAfterBreak="0">
    <w:nsid w:val="57220616"/>
    <w:multiLevelType w:val="multilevel"/>
    <w:tmpl w:val="1BA27654"/>
    <w:styleLink w:val="Style2"/>
    <w:lvl w:ilvl="0">
      <w:start w:val="1"/>
      <w:numFmt w:val="decimal"/>
      <w:lvlText w:val="%1"/>
      <w:lvlJc w:val="left"/>
      <w:pPr>
        <w:tabs>
          <w:tab w:val="num" w:pos="289"/>
        </w:tabs>
        <w:ind w:left="289" w:hanging="431"/>
      </w:pPr>
      <w:rPr>
        <w:rFonts w:ascii="Arial Bold" w:hAnsi="Arial Bold" w:hint="default"/>
        <w:b/>
        <w:i w:val="0"/>
        <w:color w:val="auto"/>
        <w:sz w:val="28"/>
      </w:rPr>
    </w:lvl>
    <w:lvl w:ilvl="1">
      <w:start w:val="1"/>
      <w:numFmt w:val="decimal"/>
      <w:lvlText w:val="%1.%2"/>
      <w:lvlJc w:val="left"/>
      <w:pPr>
        <w:tabs>
          <w:tab w:val="num" w:pos="294"/>
        </w:tabs>
        <w:ind w:left="294" w:hanging="578"/>
      </w:pPr>
      <w:rPr>
        <w:rFonts w:ascii="Arial Bold" w:hAnsi="Arial Bold" w:hint="default"/>
        <w:b/>
        <w:i w:val="0"/>
        <w:color w:val="auto"/>
        <w:sz w:val="24"/>
      </w:rPr>
    </w:lvl>
    <w:lvl w:ilvl="2">
      <w:start w:val="1"/>
      <w:numFmt w:val="decimal"/>
      <w:lvlText w:val="%1.%2.%3"/>
      <w:lvlJc w:val="left"/>
      <w:pPr>
        <w:tabs>
          <w:tab w:val="num" w:pos="436"/>
        </w:tabs>
        <w:ind w:left="436" w:hanging="720"/>
      </w:pPr>
      <w:rPr>
        <w:rFonts w:ascii="Arial Bold" w:hAnsi="Arial Bold" w:hint="default"/>
        <w:b/>
        <w:i w:val="0"/>
        <w:color w:val="auto"/>
        <w:sz w:val="22"/>
      </w:rPr>
    </w:lvl>
    <w:lvl w:ilvl="3">
      <w:start w:val="1"/>
      <w:numFmt w:val="none"/>
      <w:lvlText w:val="1.1.1.1"/>
      <w:lvlJc w:val="left"/>
      <w:pPr>
        <w:tabs>
          <w:tab w:val="num" w:pos="76"/>
        </w:tabs>
        <w:ind w:left="-284" w:firstLine="0"/>
      </w:pPr>
      <w:rPr>
        <w:rFonts w:hint="default"/>
      </w:rPr>
    </w:lvl>
    <w:lvl w:ilvl="4">
      <w:numFmt w:val="none"/>
      <w:lvlText w:val=""/>
      <w:lvlJc w:val="left"/>
      <w:pPr>
        <w:tabs>
          <w:tab w:val="num" w:pos="76"/>
        </w:tabs>
        <w:ind w:left="-284" w:firstLine="0"/>
      </w:pPr>
      <w:rPr>
        <w:rFonts w:hint="default"/>
      </w:rPr>
    </w:lvl>
    <w:lvl w:ilvl="5">
      <w:numFmt w:val="none"/>
      <w:lvlText w:val=""/>
      <w:lvlJc w:val="left"/>
      <w:pPr>
        <w:tabs>
          <w:tab w:val="num" w:pos="76"/>
        </w:tabs>
        <w:ind w:left="-284" w:firstLine="0"/>
      </w:pPr>
      <w:rPr>
        <w:rFonts w:hint="default"/>
      </w:rPr>
    </w:lvl>
    <w:lvl w:ilvl="6">
      <w:start w:val="1"/>
      <w:numFmt w:val="bullet"/>
      <w:lvlText w:val="o"/>
      <w:lvlJc w:val="left"/>
      <w:pPr>
        <w:ind w:left="3316" w:hanging="360"/>
      </w:pPr>
      <w:rPr>
        <w:rFonts w:ascii="Courier New" w:hAnsi="Courier New" w:cs="Courier New" w:hint="default"/>
      </w:rPr>
    </w:lvl>
    <w:lvl w:ilvl="7">
      <w:start w:val="1"/>
      <w:numFmt w:val="bullet"/>
      <w:lvlText w:val=""/>
      <w:lvlJc w:val="left"/>
      <w:pPr>
        <w:ind w:left="4036" w:hanging="360"/>
      </w:pPr>
      <w:rPr>
        <w:rFonts w:ascii="Wingdings" w:hAnsi="Wingdings" w:hint="default"/>
      </w:rPr>
    </w:lvl>
    <w:lvl w:ilvl="8">
      <w:start w:val="1"/>
      <w:numFmt w:val="bullet"/>
      <w:lvlText w:val=""/>
      <w:lvlJc w:val="left"/>
      <w:pPr>
        <w:ind w:left="4756" w:hanging="360"/>
      </w:pPr>
      <w:rPr>
        <w:rFonts w:ascii="Symbol" w:hAnsi="Symbol" w:hint="default"/>
      </w:rPr>
    </w:lvl>
  </w:abstractNum>
  <w:abstractNum w:abstractNumId="65" w15:restartNumberingAfterBreak="0">
    <w:nsid w:val="5BCD072F"/>
    <w:multiLevelType w:val="multilevel"/>
    <w:tmpl w:val="6FCC4230"/>
    <w:lvl w:ilvl="0">
      <w:start w:val="1"/>
      <w:numFmt w:val="decimal"/>
      <w:pStyle w:val="Figurecaption"/>
      <w:suff w:val="nothing"/>
      <w:lvlText w:val="Figur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66" w15:restartNumberingAfterBreak="0">
    <w:nsid w:val="63BD0FA3"/>
    <w:multiLevelType w:val="hybridMultilevel"/>
    <w:tmpl w:val="F94ECB8A"/>
    <w:lvl w:ilvl="0" w:tplc="0809000F">
      <w:start w:val="6"/>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7" w15:restartNumberingAfterBreak="0">
    <w:nsid w:val="68554DB4"/>
    <w:multiLevelType w:val="hybridMultilevel"/>
    <w:tmpl w:val="103AC34A"/>
    <w:lvl w:ilvl="0" w:tplc="610C9D16">
      <w:start w:val="1"/>
      <w:numFmt w:val="decimal"/>
      <w:pStyle w:val="ListParagraph"/>
      <w:lvlText w:val="%1."/>
      <w:lvlJc w:val="left"/>
      <w:pPr>
        <w:tabs>
          <w:tab w:val="num" w:pos="360"/>
        </w:tabs>
        <w:ind w:left="36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68" w15:restartNumberingAfterBreak="0">
    <w:nsid w:val="69633BB8"/>
    <w:multiLevelType w:val="hybridMultilevel"/>
    <w:tmpl w:val="FC5E47B8"/>
    <w:lvl w:ilvl="0" w:tplc="BA4A4870">
      <w:start w:val="1"/>
      <w:numFmt w:val="decimal"/>
      <w:pStyle w:val="List2"/>
      <w:lvlText w:val="%1."/>
      <w:legacy w:legacy="1" w:legacySpace="360" w:legacyIndent="283"/>
      <w:lvlJc w:val="left"/>
      <w:pPr>
        <w:ind w:left="2160" w:hanging="283"/>
      </w:pPr>
      <w:rPr>
        <w:rFonts w:cs="Times New Roman"/>
      </w:rPr>
    </w:lvl>
    <w:lvl w:ilvl="1" w:tplc="04090003" w:tentative="1">
      <w:start w:val="1"/>
      <w:numFmt w:val="bullet"/>
      <w:lvlText w:val="o"/>
      <w:lvlJc w:val="left"/>
      <w:pPr>
        <w:tabs>
          <w:tab w:val="num" w:pos="2957"/>
        </w:tabs>
        <w:ind w:left="2957" w:hanging="360"/>
      </w:pPr>
      <w:rPr>
        <w:rFonts w:ascii="Courier New" w:hAnsi="Courier New" w:hint="default"/>
      </w:rPr>
    </w:lvl>
    <w:lvl w:ilvl="2" w:tplc="04090005" w:tentative="1">
      <w:start w:val="1"/>
      <w:numFmt w:val="bullet"/>
      <w:lvlText w:val=""/>
      <w:lvlJc w:val="left"/>
      <w:pPr>
        <w:tabs>
          <w:tab w:val="num" w:pos="3677"/>
        </w:tabs>
        <w:ind w:left="3677" w:hanging="360"/>
      </w:pPr>
      <w:rPr>
        <w:rFonts w:ascii="Wingdings" w:hAnsi="Wingdings" w:hint="default"/>
      </w:rPr>
    </w:lvl>
    <w:lvl w:ilvl="3" w:tplc="04090001" w:tentative="1">
      <w:start w:val="1"/>
      <w:numFmt w:val="bullet"/>
      <w:lvlText w:val=""/>
      <w:lvlJc w:val="left"/>
      <w:pPr>
        <w:tabs>
          <w:tab w:val="num" w:pos="4397"/>
        </w:tabs>
        <w:ind w:left="4397" w:hanging="360"/>
      </w:pPr>
      <w:rPr>
        <w:rFonts w:ascii="Symbol" w:hAnsi="Symbol" w:hint="default"/>
      </w:rPr>
    </w:lvl>
    <w:lvl w:ilvl="4" w:tplc="04090003" w:tentative="1">
      <w:start w:val="1"/>
      <w:numFmt w:val="bullet"/>
      <w:lvlText w:val="o"/>
      <w:lvlJc w:val="left"/>
      <w:pPr>
        <w:tabs>
          <w:tab w:val="num" w:pos="5117"/>
        </w:tabs>
        <w:ind w:left="5117" w:hanging="360"/>
      </w:pPr>
      <w:rPr>
        <w:rFonts w:ascii="Courier New" w:hAnsi="Courier New" w:hint="default"/>
      </w:rPr>
    </w:lvl>
    <w:lvl w:ilvl="5" w:tplc="04090005" w:tentative="1">
      <w:start w:val="1"/>
      <w:numFmt w:val="bullet"/>
      <w:lvlText w:val=""/>
      <w:lvlJc w:val="left"/>
      <w:pPr>
        <w:tabs>
          <w:tab w:val="num" w:pos="5837"/>
        </w:tabs>
        <w:ind w:left="5837" w:hanging="360"/>
      </w:pPr>
      <w:rPr>
        <w:rFonts w:ascii="Wingdings" w:hAnsi="Wingdings" w:hint="default"/>
      </w:rPr>
    </w:lvl>
    <w:lvl w:ilvl="6" w:tplc="04090001" w:tentative="1">
      <w:start w:val="1"/>
      <w:numFmt w:val="bullet"/>
      <w:lvlText w:val=""/>
      <w:lvlJc w:val="left"/>
      <w:pPr>
        <w:tabs>
          <w:tab w:val="num" w:pos="6557"/>
        </w:tabs>
        <w:ind w:left="6557" w:hanging="360"/>
      </w:pPr>
      <w:rPr>
        <w:rFonts w:ascii="Symbol" w:hAnsi="Symbol" w:hint="default"/>
      </w:rPr>
    </w:lvl>
    <w:lvl w:ilvl="7" w:tplc="04090003" w:tentative="1">
      <w:start w:val="1"/>
      <w:numFmt w:val="bullet"/>
      <w:lvlText w:val="o"/>
      <w:lvlJc w:val="left"/>
      <w:pPr>
        <w:tabs>
          <w:tab w:val="num" w:pos="7277"/>
        </w:tabs>
        <w:ind w:left="7277" w:hanging="360"/>
      </w:pPr>
      <w:rPr>
        <w:rFonts w:ascii="Courier New" w:hAnsi="Courier New" w:hint="default"/>
      </w:rPr>
    </w:lvl>
    <w:lvl w:ilvl="8" w:tplc="04090005" w:tentative="1">
      <w:start w:val="1"/>
      <w:numFmt w:val="bullet"/>
      <w:lvlText w:val=""/>
      <w:lvlJc w:val="left"/>
      <w:pPr>
        <w:tabs>
          <w:tab w:val="num" w:pos="7997"/>
        </w:tabs>
        <w:ind w:left="7997" w:hanging="360"/>
      </w:pPr>
      <w:rPr>
        <w:rFonts w:ascii="Wingdings" w:hAnsi="Wingdings" w:hint="default"/>
      </w:rPr>
    </w:lvl>
  </w:abstractNum>
  <w:abstractNum w:abstractNumId="69" w15:restartNumberingAfterBreak="0">
    <w:nsid w:val="6BBE1E42"/>
    <w:multiLevelType w:val="hybridMultilevel"/>
    <w:tmpl w:val="7354DE08"/>
    <w:lvl w:ilvl="0" w:tplc="FFEA747A">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0" w15:restartNumberingAfterBreak="0">
    <w:nsid w:val="6DE36FB2"/>
    <w:multiLevelType w:val="multilevel"/>
    <w:tmpl w:val="0BB21716"/>
    <w:numStyleLink w:val="Appendix21"/>
  </w:abstractNum>
  <w:abstractNum w:abstractNumId="71" w15:restartNumberingAfterBreak="0">
    <w:nsid w:val="6EBC689C"/>
    <w:multiLevelType w:val="hybridMultilevel"/>
    <w:tmpl w:val="A66858DC"/>
    <w:lvl w:ilvl="0" w:tplc="A05A1054">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72" w15:restartNumberingAfterBreak="0">
    <w:nsid w:val="72697F28"/>
    <w:multiLevelType w:val="hybridMultilevel"/>
    <w:tmpl w:val="DEC0F57A"/>
    <w:lvl w:ilvl="0" w:tplc="1618F4C6">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3" w15:restartNumberingAfterBreak="0">
    <w:nsid w:val="74610CF4"/>
    <w:multiLevelType w:val="hybridMultilevel"/>
    <w:tmpl w:val="9268181C"/>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4" w15:restartNumberingAfterBreak="0">
    <w:nsid w:val="752D13CE"/>
    <w:multiLevelType w:val="hybridMultilevel"/>
    <w:tmpl w:val="077095E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5" w15:restartNumberingAfterBreak="0">
    <w:nsid w:val="75EE093A"/>
    <w:multiLevelType w:val="hybridMultilevel"/>
    <w:tmpl w:val="A66858DC"/>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76" w15:restartNumberingAfterBreak="0">
    <w:nsid w:val="7A513B93"/>
    <w:multiLevelType w:val="hybridMultilevel"/>
    <w:tmpl w:val="B4A4AE04"/>
    <w:lvl w:ilvl="0" w:tplc="84506752">
      <w:start w:val="1"/>
      <w:numFmt w:val="lowerLetter"/>
      <w:lvlText w:val="%1."/>
      <w:lvlJc w:val="left"/>
      <w:pPr>
        <w:ind w:left="720" w:hanging="360"/>
      </w:pPr>
      <w:rPr>
        <w:rFonts w:ascii="Arial" w:eastAsia="SimSun" w:hAnsi="Arial" w:cs="Times New Roman"/>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7" w15:restartNumberingAfterBreak="0">
    <w:nsid w:val="7DE64708"/>
    <w:multiLevelType w:val="hybridMultilevel"/>
    <w:tmpl w:val="6FB29DAA"/>
    <w:lvl w:ilvl="0" w:tplc="F27653C4">
      <w:start w:val="6"/>
      <w:numFmt w:val="decimal"/>
      <w:lvlText w:val="%1."/>
      <w:lvlJc w:val="left"/>
      <w:pPr>
        <w:ind w:left="108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8" w15:restartNumberingAfterBreak="0">
    <w:nsid w:val="7E8E6F90"/>
    <w:multiLevelType w:val="hybridMultilevel"/>
    <w:tmpl w:val="7F00ACC8"/>
    <w:lvl w:ilvl="0" w:tplc="67FCC2B4">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801727382">
    <w:abstractNumId w:val="32"/>
  </w:num>
  <w:num w:numId="2" w16cid:durableId="1576935675">
    <w:abstractNumId w:val="67"/>
  </w:num>
  <w:num w:numId="3" w16cid:durableId="177161014">
    <w:abstractNumId w:val="22"/>
  </w:num>
  <w:num w:numId="4" w16cid:durableId="1121265096">
    <w:abstractNumId w:val="1"/>
  </w:num>
  <w:num w:numId="5" w16cid:durableId="951131755">
    <w:abstractNumId w:val="39"/>
  </w:num>
  <w:num w:numId="6" w16cid:durableId="2101174090">
    <w:abstractNumId w:val="0"/>
  </w:num>
  <w:num w:numId="7" w16cid:durableId="1975259463">
    <w:abstractNumId w:val="43"/>
  </w:num>
  <w:num w:numId="8" w16cid:durableId="1333990335">
    <w:abstractNumId w:val="63"/>
  </w:num>
  <w:num w:numId="9" w16cid:durableId="650987514">
    <w:abstractNumId w:val="59"/>
  </w:num>
  <w:num w:numId="10" w16cid:durableId="1433090276">
    <w:abstractNumId w:val="26"/>
  </w:num>
  <w:num w:numId="11" w16cid:durableId="857348774">
    <w:abstractNumId w:val="14"/>
  </w:num>
  <w:num w:numId="12" w16cid:durableId="869032399">
    <w:abstractNumId w:val="45"/>
  </w:num>
  <w:num w:numId="13" w16cid:durableId="1127627813">
    <w:abstractNumId w:val="65"/>
  </w:num>
  <w:num w:numId="14" w16cid:durableId="970212607">
    <w:abstractNumId w:val="60"/>
  </w:num>
  <w:num w:numId="15" w16cid:durableId="1211499655">
    <w:abstractNumId w:val="47"/>
  </w:num>
  <w:num w:numId="16" w16cid:durableId="1713844120">
    <w:abstractNumId w:val="47"/>
  </w:num>
  <w:num w:numId="17" w16cid:durableId="251551057">
    <w:abstractNumId w:val="14"/>
  </w:num>
  <w:num w:numId="18" w16cid:durableId="546991752">
    <w:abstractNumId w:val="68"/>
  </w:num>
  <w:num w:numId="19" w16cid:durableId="993024417">
    <w:abstractNumId w:val="31"/>
  </w:num>
  <w:num w:numId="20" w16cid:durableId="1021279419">
    <w:abstractNumId w:val="29"/>
  </w:num>
  <w:num w:numId="21" w16cid:durableId="1471049300">
    <w:abstractNumId w:val="13"/>
  </w:num>
  <w:num w:numId="22" w16cid:durableId="1814448474">
    <w:abstractNumId w:val="2"/>
  </w:num>
  <w:num w:numId="23" w16cid:durableId="973412685">
    <w:abstractNumId w:val="38"/>
  </w:num>
  <w:num w:numId="24" w16cid:durableId="646666822">
    <w:abstractNumId w:val="16"/>
  </w:num>
  <w:num w:numId="25" w16cid:durableId="1213464916">
    <w:abstractNumId w:val="64"/>
  </w:num>
  <w:num w:numId="26" w16cid:durableId="845171737">
    <w:abstractNumId w:val="6"/>
  </w:num>
  <w:num w:numId="27" w16cid:durableId="852377737">
    <w:abstractNumId w:val="27"/>
  </w:num>
  <w:num w:numId="28" w16cid:durableId="1659265913">
    <w:abstractNumId w:val="50"/>
  </w:num>
  <w:num w:numId="29" w16cid:durableId="1202205170">
    <w:abstractNumId w:val="28"/>
  </w:num>
  <w:num w:numId="30" w16cid:durableId="1501237359">
    <w:abstractNumId w:val="55"/>
  </w:num>
  <w:num w:numId="31" w16cid:durableId="1792938505">
    <w:abstractNumId w:val="44"/>
  </w:num>
  <w:num w:numId="32" w16cid:durableId="2013877166">
    <w:abstractNumId w:val="52"/>
  </w:num>
  <w:num w:numId="33" w16cid:durableId="1571848006">
    <w:abstractNumId w:val="24"/>
  </w:num>
  <w:num w:numId="34" w16cid:durableId="1625043749">
    <w:abstractNumId w:val="72"/>
  </w:num>
  <w:num w:numId="35" w16cid:durableId="358747294">
    <w:abstractNumId w:val="51"/>
  </w:num>
  <w:num w:numId="36" w16cid:durableId="1845584719">
    <w:abstractNumId w:val="25"/>
  </w:num>
  <w:num w:numId="37" w16cid:durableId="1179848647">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73301497">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754399733">
    <w:abstractNumId w:val="40"/>
  </w:num>
  <w:num w:numId="40" w16cid:durableId="80109618">
    <w:abstractNumId w:val="23"/>
  </w:num>
  <w:num w:numId="41" w16cid:durableId="1185902888">
    <w:abstractNumId w:val="12"/>
  </w:num>
  <w:num w:numId="42" w16cid:durableId="1407846068">
    <w:abstractNumId w:val="37"/>
  </w:num>
  <w:num w:numId="43" w16cid:durableId="874394449">
    <w:abstractNumId w:val="10"/>
  </w:num>
  <w:num w:numId="44" w16cid:durableId="765810010">
    <w:abstractNumId w:val="74"/>
  </w:num>
  <w:num w:numId="45" w16cid:durableId="480464205">
    <w:abstractNumId w:val="15"/>
  </w:num>
  <w:num w:numId="46" w16cid:durableId="1399740698">
    <w:abstractNumId w:val="33"/>
  </w:num>
  <w:num w:numId="47" w16cid:durableId="682515995">
    <w:abstractNumId w:val="5"/>
  </w:num>
  <w:num w:numId="48" w16cid:durableId="1600791576">
    <w:abstractNumId w:val="20"/>
  </w:num>
  <w:num w:numId="49" w16cid:durableId="471096107">
    <w:abstractNumId w:val="77"/>
  </w:num>
  <w:num w:numId="50" w16cid:durableId="81921010">
    <w:abstractNumId w:val="57"/>
  </w:num>
  <w:num w:numId="51" w16cid:durableId="97215811">
    <w:abstractNumId w:val="8"/>
  </w:num>
  <w:num w:numId="52" w16cid:durableId="523590003">
    <w:abstractNumId w:val="41"/>
  </w:num>
  <w:num w:numId="53" w16cid:durableId="765924037">
    <w:abstractNumId w:val="76"/>
  </w:num>
  <w:num w:numId="54" w16cid:durableId="280842811">
    <w:abstractNumId w:val="11"/>
  </w:num>
  <w:num w:numId="55" w16cid:durableId="1591886929">
    <w:abstractNumId w:val="3"/>
  </w:num>
  <w:num w:numId="56" w16cid:durableId="308636892">
    <w:abstractNumId w:val="4"/>
  </w:num>
  <w:num w:numId="57" w16cid:durableId="1380083315">
    <w:abstractNumId w:val="7"/>
  </w:num>
  <w:num w:numId="58" w16cid:durableId="2061443429">
    <w:abstractNumId w:val="73"/>
  </w:num>
  <w:num w:numId="59" w16cid:durableId="1775517078">
    <w:abstractNumId w:val="62"/>
  </w:num>
  <w:num w:numId="60" w16cid:durableId="1688360710">
    <w:abstractNumId w:val="17"/>
  </w:num>
  <w:num w:numId="61" w16cid:durableId="1109736037">
    <w:abstractNumId w:val="56"/>
  </w:num>
  <w:num w:numId="62" w16cid:durableId="1856768401">
    <w:abstractNumId w:val="54"/>
  </w:num>
  <w:num w:numId="63" w16cid:durableId="1543858430">
    <w:abstractNumId w:val="18"/>
  </w:num>
  <w:num w:numId="64" w16cid:durableId="1185054556">
    <w:abstractNumId w:val="78"/>
  </w:num>
  <w:num w:numId="65" w16cid:durableId="167868358">
    <w:abstractNumId w:val="30"/>
  </w:num>
  <w:num w:numId="66" w16cid:durableId="1581518453">
    <w:abstractNumId w:val="49"/>
  </w:num>
  <w:num w:numId="67" w16cid:durableId="618101207">
    <w:abstractNumId w:val="46"/>
  </w:num>
  <w:num w:numId="68" w16cid:durableId="1613901580">
    <w:abstractNumId w:val="61"/>
  </w:num>
  <w:num w:numId="69" w16cid:durableId="403333149">
    <w:abstractNumId w:val="69"/>
  </w:num>
  <w:num w:numId="70" w16cid:durableId="1487013943">
    <w:abstractNumId w:val="9"/>
  </w:num>
  <w:num w:numId="71" w16cid:durableId="93771769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2" w16cid:durableId="714738213">
    <w:abstractNumId w:val="58"/>
  </w:num>
  <w:num w:numId="73" w16cid:durableId="971059832">
    <w:abstractNumId w:val="66"/>
  </w:num>
  <w:num w:numId="74" w16cid:durableId="545026578">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5" w16cid:durableId="1728525452">
    <w:abstractNumId w:val="34"/>
  </w:num>
  <w:num w:numId="76" w16cid:durableId="1003122894">
    <w:abstractNumId w:val="48"/>
  </w:num>
  <w:num w:numId="77" w16cid:durableId="1827085667">
    <w:abstractNumId w:val="53"/>
  </w:num>
  <w:num w:numId="78" w16cid:durableId="609514377">
    <w:abstractNumId w:val="19"/>
  </w:num>
  <w:num w:numId="79" w16cid:durableId="385304935">
    <w:abstractNumId w:val="71"/>
  </w:num>
  <w:num w:numId="80" w16cid:durableId="790855554">
    <w:abstractNumId w:val="75"/>
  </w:num>
  <w:num w:numId="81" w16cid:durableId="2112166378">
    <w:abstractNumId w:val="35"/>
  </w:num>
  <w:num w:numId="82" w16cid:durableId="929698349">
    <w:abstractNumId w:val="70"/>
  </w:num>
  <w:num w:numId="83" w16cid:durableId="1707750140">
    <w:abstractNumId w:val="21"/>
  </w:num>
  <w:numIdMacAtCleanup w:val="8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60"/>
  <w:removeDateAndTime/>
  <w:hideSpellingErrors/>
  <w:hideGrammaticalErrors/>
  <w:activeWritingStyle w:appName="MSWord" w:lang="fr-FR" w:vendorID="64" w:dllVersion="0" w:nlCheck="1" w:checkStyle="0"/>
  <w:activeWritingStyle w:appName="MSWord" w:lang="en-GB" w:vendorID="64" w:dllVersion="0" w:nlCheck="1" w:checkStyle="0"/>
  <w:activeWritingStyle w:appName="MSWord" w:lang="en-US" w:vendorID="64" w:dllVersion="0" w:nlCheck="1" w:checkStyle="0"/>
  <w:activeWritingStyle w:appName="MSWord" w:lang="it-IT" w:vendorID="64" w:dllVersion="0" w:nlCheck="1" w:checkStyle="0"/>
  <w:activeWritingStyle w:appName="MSWord" w:lang="de-DE" w:vendorID="64" w:dllVersion="0" w:nlCheck="1" w:checkStyle="0"/>
  <w:activeWritingStyle w:appName="MSWord" w:lang="en-CA" w:vendorID="64" w:dllVersion="0" w:nlCheck="1" w:checkStyle="0"/>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lickAndTypeStyle w:val="NormalParagraph"/>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31BC4"/>
    <w:rsid w:val="00002803"/>
    <w:rsid w:val="0001024B"/>
    <w:rsid w:val="00041759"/>
    <w:rsid w:val="00046D01"/>
    <w:rsid w:val="00052FE2"/>
    <w:rsid w:val="000675E0"/>
    <w:rsid w:val="000713B1"/>
    <w:rsid w:val="000774DD"/>
    <w:rsid w:val="000A00AD"/>
    <w:rsid w:val="000A0FB0"/>
    <w:rsid w:val="000B02F8"/>
    <w:rsid w:val="000D20CB"/>
    <w:rsid w:val="000D23EB"/>
    <w:rsid w:val="000E2366"/>
    <w:rsid w:val="000E6BB7"/>
    <w:rsid w:val="000E7483"/>
    <w:rsid w:val="000F6A30"/>
    <w:rsid w:val="000F6B8B"/>
    <w:rsid w:val="0010050B"/>
    <w:rsid w:val="001010C7"/>
    <w:rsid w:val="00114E1B"/>
    <w:rsid w:val="00123F6A"/>
    <w:rsid w:val="00131BC4"/>
    <w:rsid w:val="00141190"/>
    <w:rsid w:val="001455A2"/>
    <w:rsid w:val="00146F89"/>
    <w:rsid w:val="0016146F"/>
    <w:rsid w:val="00165872"/>
    <w:rsid w:val="0017332D"/>
    <w:rsid w:val="00176186"/>
    <w:rsid w:val="0018002B"/>
    <w:rsid w:val="00185C47"/>
    <w:rsid w:val="001A1D22"/>
    <w:rsid w:val="001B185C"/>
    <w:rsid w:val="001B7C0D"/>
    <w:rsid w:val="001D49BD"/>
    <w:rsid w:val="001E0572"/>
    <w:rsid w:val="001F08AC"/>
    <w:rsid w:val="001F2D3A"/>
    <w:rsid w:val="00202265"/>
    <w:rsid w:val="00207D34"/>
    <w:rsid w:val="002111D3"/>
    <w:rsid w:val="00214F3C"/>
    <w:rsid w:val="00217295"/>
    <w:rsid w:val="002200A1"/>
    <w:rsid w:val="00221217"/>
    <w:rsid w:val="0022220E"/>
    <w:rsid w:val="00230AD1"/>
    <w:rsid w:val="0023227F"/>
    <w:rsid w:val="002417E2"/>
    <w:rsid w:val="00243CE1"/>
    <w:rsid w:val="00254E4D"/>
    <w:rsid w:val="00256F18"/>
    <w:rsid w:val="002766F0"/>
    <w:rsid w:val="0027738B"/>
    <w:rsid w:val="00283857"/>
    <w:rsid w:val="002859F6"/>
    <w:rsid w:val="002873C5"/>
    <w:rsid w:val="00291E52"/>
    <w:rsid w:val="00292C1B"/>
    <w:rsid w:val="00294E91"/>
    <w:rsid w:val="00294F1F"/>
    <w:rsid w:val="002A5445"/>
    <w:rsid w:val="002A7CAD"/>
    <w:rsid w:val="002A7CE1"/>
    <w:rsid w:val="00324DAE"/>
    <w:rsid w:val="00331905"/>
    <w:rsid w:val="003402E7"/>
    <w:rsid w:val="00353868"/>
    <w:rsid w:val="003549D3"/>
    <w:rsid w:val="00360ED9"/>
    <w:rsid w:val="00361471"/>
    <w:rsid w:val="00364950"/>
    <w:rsid w:val="00373FBC"/>
    <w:rsid w:val="00376BF3"/>
    <w:rsid w:val="00383ADA"/>
    <w:rsid w:val="00397B86"/>
    <w:rsid w:val="003A0DA5"/>
    <w:rsid w:val="003A3B36"/>
    <w:rsid w:val="003A7D25"/>
    <w:rsid w:val="003C1AC8"/>
    <w:rsid w:val="003D0069"/>
    <w:rsid w:val="003D0CD1"/>
    <w:rsid w:val="003D4034"/>
    <w:rsid w:val="003D6D8E"/>
    <w:rsid w:val="003F4CB2"/>
    <w:rsid w:val="003F4D31"/>
    <w:rsid w:val="00406873"/>
    <w:rsid w:val="00417276"/>
    <w:rsid w:val="00427F8A"/>
    <w:rsid w:val="00432FA7"/>
    <w:rsid w:val="00435D1E"/>
    <w:rsid w:val="0044325C"/>
    <w:rsid w:val="00446532"/>
    <w:rsid w:val="00454DDF"/>
    <w:rsid w:val="00476E46"/>
    <w:rsid w:val="00481653"/>
    <w:rsid w:val="0049215D"/>
    <w:rsid w:val="004A0775"/>
    <w:rsid w:val="004B1958"/>
    <w:rsid w:val="004B7801"/>
    <w:rsid w:val="004C114A"/>
    <w:rsid w:val="004C41F0"/>
    <w:rsid w:val="004D2F06"/>
    <w:rsid w:val="004F4891"/>
    <w:rsid w:val="00504394"/>
    <w:rsid w:val="00511DAC"/>
    <w:rsid w:val="00513384"/>
    <w:rsid w:val="005145E9"/>
    <w:rsid w:val="005149D1"/>
    <w:rsid w:val="00515A23"/>
    <w:rsid w:val="00525783"/>
    <w:rsid w:val="00533534"/>
    <w:rsid w:val="00536937"/>
    <w:rsid w:val="00542D36"/>
    <w:rsid w:val="00551AB7"/>
    <w:rsid w:val="00553839"/>
    <w:rsid w:val="00554E35"/>
    <w:rsid w:val="00580428"/>
    <w:rsid w:val="005831B3"/>
    <w:rsid w:val="00583308"/>
    <w:rsid w:val="005840AA"/>
    <w:rsid w:val="00584B29"/>
    <w:rsid w:val="00585714"/>
    <w:rsid w:val="005942AF"/>
    <w:rsid w:val="0059773C"/>
    <w:rsid w:val="005A1013"/>
    <w:rsid w:val="005A675F"/>
    <w:rsid w:val="005B0278"/>
    <w:rsid w:val="00606293"/>
    <w:rsid w:val="00640911"/>
    <w:rsid w:val="00642A24"/>
    <w:rsid w:val="00642D43"/>
    <w:rsid w:val="00660D67"/>
    <w:rsid w:val="006618AE"/>
    <w:rsid w:val="00662EF5"/>
    <w:rsid w:val="00666EEC"/>
    <w:rsid w:val="00680D9A"/>
    <w:rsid w:val="006A01A9"/>
    <w:rsid w:val="006A3A08"/>
    <w:rsid w:val="006A6CA7"/>
    <w:rsid w:val="006C3E00"/>
    <w:rsid w:val="006D67B8"/>
    <w:rsid w:val="006E00A2"/>
    <w:rsid w:val="006E03E2"/>
    <w:rsid w:val="006E46F5"/>
    <w:rsid w:val="006E5FA5"/>
    <w:rsid w:val="006E6ED3"/>
    <w:rsid w:val="0072177F"/>
    <w:rsid w:val="007261E1"/>
    <w:rsid w:val="00726CF1"/>
    <w:rsid w:val="00741CC7"/>
    <w:rsid w:val="00744162"/>
    <w:rsid w:val="0075588E"/>
    <w:rsid w:val="007870C5"/>
    <w:rsid w:val="00797566"/>
    <w:rsid w:val="007A4853"/>
    <w:rsid w:val="007B31FE"/>
    <w:rsid w:val="007E1BAD"/>
    <w:rsid w:val="0081161F"/>
    <w:rsid w:val="00811EAB"/>
    <w:rsid w:val="00817A76"/>
    <w:rsid w:val="00824D1D"/>
    <w:rsid w:val="00831655"/>
    <w:rsid w:val="008418DE"/>
    <w:rsid w:val="008519C7"/>
    <w:rsid w:val="00854B5B"/>
    <w:rsid w:val="00871A1B"/>
    <w:rsid w:val="00873AD5"/>
    <w:rsid w:val="00875B0B"/>
    <w:rsid w:val="008B643F"/>
    <w:rsid w:val="008C2C00"/>
    <w:rsid w:val="008C4D92"/>
    <w:rsid w:val="008C4F3B"/>
    <w:rsid w:val="008E3228"/>
    <w:rsid w:val="00925B3D"/>
    <w:rsid w:val="00927522"/>
    <w:rsid w:val="00944378"/>
    <w:rsid w:val="009527C9"/>
    <w:rsid w:val="00955DF7"/>
    <w:rsid w:val="00960027"/>
    <w:rsid w:val="00961D5A"/>
    <w:rsid w:val="00982C92"/>
    <w:rsid w:val="0098351C"/>
    <w:rsid w:val="00986B7F"/>
    <w:rsid w:val="009968FB"/>
    <w:rsid w:val="009E2799"/>
    <w:rsid w:val="009F0192"/>
    <w:rsid w:val="009F32A9"/>
    <w:rsid w:val="00A01934"/>
    <w:rsid w:val="00A315A9"/>
    <w:rsid w:val="00A32CC8"/>
    <w:rsid w:val="00A37CC0"/>
    <w:rsid w:val="00A46CD6"/>
    <w:rsid w:val="00A50E7A"/>
    <w:rsid w:val="00A65EBB"/>
    <w:rsid w:val="00A66939"/>
    <w:rsid w:val="00A71E77"/>
    <w:rsid w:val="00A744D6"/>
    <w:rsid w:val="00A777F1"/>
    <w:rsid w:val="00A91734"/>
    <w:rsid w:val="00A95E1E"/>
    <w:rsid w:val="00A95FF2"/>
    <w:rsid w:val="00A97AF6"/>
    <w:rsid w:val="00AA4C56"/>
    <w:rsid w:val="00AB695F"/>
    <w:rsid w:val="00AC2FCC"/>
    <w:rsid w:val="00AC72CE"/>
    <w:rsid w:val="00AD7636"/>
    <w:rsid w:val="00AE7E93"/>
    <w:rsid w:val="00AF4FB4"/>
    <w:rsid w:val="00B02841"/>
    <w:rsid w:val="00B22FE8"/>
    <w:rsid w:val="00B25F8A"/>
    <w:rsid w:val="00B3576F"/>
    <w:rsid w:val="00B54120"/>
    <w:rsid w:val="00B65662"/>
    <w:rsid w:val="00B673FE"/>
    <w:rsid w:val="00B82FEE"/>
    <w:rsid w:val="00B8382B"/>
    <w:rsid w:val="00BB0CD8"/>
    <w:rsid w:val="00BB12B8"/>
    <w:rsid w:val="00BB5470"/>
    <w:rsid w:val="00BB5F46"/>
    <w:rsid w:val="00BC0319"/>
    <w:rsid w:val="00BE09EC"/>
    <w:rsid w:val="00BE1299"/>
    <w:rsid w:val="00C13327"/>
    <w:rsid w:val="00C13782"/>
    <w:rsid w:val="00C17BED"/>
    <w:rsid w:val="00C213B4"/>
    <w:rsid w:val="00C228E1"/>
    <w:rsid w:val="00C25E2B"/>
    <w:rsid w:val="00C30152"/>
    <w:rsid w:val="00C40F67"/>
    <w:rsid w:val="00C43311"/>
    <w:rsid w:val="00C455AF"/>
    <w:rsid w:val="00C6177A"/>
    <w:rsid w:val="00C82208"/>
    <w:rsid w:val="00C83C23"/>
    <w:rsid w:val="00C93769"/>
    <w:rsid w:val="00CA563E"/>
    <w:rsid w:val="00CB219E"/>
    <w:rsid w:val="00CB4912"/>
    <w:rsid w:val="00CC0D24"/>
    <w:rsid w:val="00CE1C2A"/>
    <w:rsid w:val="00D01E50"/>
    <w:rsid w:val="00D32793"/>
    <w:rsid w:val="00D34853"/>
    <w:rsid w:val="00D406CB"/>
    <w:rsid w:val="00D430E2"/>
    <w:rsid w:val="00D43E66"/>
    <w:rsid w:val="00D5192A"/>
    <w:rsid w:val="00D55883"/>
    <w:rsid w:val="00D57037"/>
    <w:rsid w:val="00D63E3D"/>
    <w:rsid w:val="00D64A0E"/>
    <w:rsid w:val="00D7048E"/>
    <w:rsid w:val="00D7128F"/>
    <w:rsid w:val="00D75061"/>
    <w:rsid w:val="00D77C8B"/>
    <w:rsid w:val="00D84468"/>
    <w:rsid w:val="00DA7467"/>
    <w:rsid w:val="00DB02F4"/>
    <w:rsid w:val="00DB7BE7"/>
    <w:rsid w:val="00DC2605"/>
    <w:rsid w:val="00DD465A"/>
    <w:rsid w:val="00DD490F"/>
    <w:rsid w:val="00DE1719"/>
    <w:rsid w:val="00DF6CBC"/>
    <w:rsid w:val="00E05CF6"/>
    <w:rsid w:val="00E14ABA"/>
    <w:rsid w:val="00E266E9"/>
    <w:rsid w:val="00E34134"/>
    <w:rsid w:val="00E36118"/>
    <w:rsid w:val="00E376E1"/>
    <w:rsid w:val="00E457BA"/>
    <w:rsid w:val="00E46B0B"/>
    <w:rsid w:val="00E5129B"/>
    <w:rsid w:val="00E72D86"/>
    <w:rsid w:val="00E7347D"/>
    <w:rsid w:val="00E7772A"/>
    <w:rsid w:val="00E77B57"/>
    <w:rsid w:val="00E85009"/>
    <w:rsid w:val="00EA332A"/>
    <w:rsid w:val="00EB30F1"/>
    <w:rsid w:val="00EB7300"/>
    <w:rsid w:val="00EC4882"/>
    <w:rsid w:val="00ED0002"/>
    <w:rsid w:val="00EE0979"/>
    <w:rsid w:val="00EE0F1D"/>
    <w:rsid w:val="00EE35DD"/>
    <w:rsid w:val="00EE6C6A"/>
    <w:rsid w:val="00F022C9"/>
    <w:rsid w:val="00F14715"/>
    <w:rsid w:val="00F23D3A"/>
    <w:rsid w:val="00F30187"/>
    <w:rsid w:val="00F308D9"/>
    <w:rsid w:val="00F312F4"/>
    <w:rsid w:val="00F33D50"/>
    <w:rsid w:val="00F35965"/>
    <w:rsid w:val="00F44E45"/>
    <w:rsid w:val="00F523CE"/>
    <w:rsid w:val="00F63C58"/>
    <w:rsid w:val="00F86362"/>
    <w:rsid w:val="00F918A7"/>
    <w:rsid w:val="00FA39A3"/>
    <w:rsid w:val="00FB0FB6"/>
    <w:rsid w:val="00FB18EF"/>
    <w:rsid w:val="00FB3E9C"/>
    <w:rsid w:val="00FB79E7"/>
    <w:rsid w:val="00FC1B0E"/>
    <w:rsid w:val="00FC7A74"/>
    <w:rsid w:val="00FC7EAE"/>
    <w:rsid w:val="00FD6383"/>
    <w:rsid w:val="00FD64D8"/>
    <w:rsid w:val="00FE531D"/>
    <w:rsid w:val="00FF2F73"/>
    <w:rsid w:val="00FF4033"/>
    <w:rsid w:val="0205CFFB"/>
    <w:rsid w:val="070291E1"/>
    <w:rsid w:val="37090BB3"/>
    <w:rsid w:val="557A3498"/>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D5A97F5"/>
  <w15:docId w15:val="{7CD1764E-1602-46BE-8D33-72DF49B4F28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Calibri" w:eastAsia="Calibri"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17"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6" w:unhideWhenUsed="1" w:qFormat="1"/>
    <w:lsdException w:name="List 2" w:semiHidden="1" w:unhideWhenUsed="1"/>
    <w:lsdException w:name="List 3" w:semiHidden="1" w:uiPriority="0" w:unhideWhenUsed="1"/>
    <w:lsdException w:name="List 4" w:semiHidden="1" w:unhideWhenUsed="1"/>
    <w:lsdException w:name="List 5" w:semiHidden="1" w:unhideWhenUsed="1"/>
    <w:lsdException w:name="List Bullet 2" w:semiHidden="1" w:uiPriority="2" w:unhideWhenUsed="1" w:qFormat="1"/>
    <w:lsdException w:name="List Bullet 3" w:semiHidden="1" w:uiPriority="2" w:unhideWhenUsed="1"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27"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iPriority="10" w:unhideWhenUsed="1"/>
    <w:lsdException w:name="List Continue 3" w:semiHidden="1" w:uiPriority="10" w:unhideWhenUsed="1"/>
    <w:lsdException w:name="List Continue 4" w:semiHidden="1" w:unhideWhenUsed="1"/>
    <w:lsdException w:name="List Continue 5" w:semiHidden="1" w:unhideWhenUsed="1"/>
    <w:lsdException w:name="Message Header" w:semiHidden="1" w:unhideWhenUsed="1"/>
    <w:lsdException w:name="Subtitle" w:semiHidden="1" w:uiPriority="26"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37"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34" w:qFormat="1"/>
    <w:lsdException w:name="Intense Emphasis" w:uiPriority="36" w:qFormat="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49"/>
    <w:qFormat/>
    <w:rsid w:val="00FB79E7"/>
    <w:pPr>
      <w:spacing w:before="120"/>
      <w:jc w:val="both"/>
    </w:pPr>
    <w:rPr>
      <w:rFonts w:ascii="Arial" w:eastAsia="SimSun" w:hAnsi="Arial"/>
      <w:sz w:val="22"/>
      <w:lang w:eastAsia="zh-CN" w:bidi="bn-BD"/>
    </w:rPr>
  </w:style>
  <w:style w:type="paragraph" w:styleId="Heading1">
    <w:name w:val="heading 1"/>
    <w:aliases w:val="H1,1,h1,1st level,õberschrift 1,l1"/>
    <w:next w:val="NormalParagraph"/>
    <w:link w:val="Heading1Char"/>
    <w:uiPriority w:val="9"/>
    <w:qFormat/>
    <w:rsid w:val="000F6B8B"/>
    <w:pPr>
      <w:keepNext/>
      <w:keepLines/>
      <w:numPr>
        <w:numId w:val="1"/>
      </w:numPr>
      <w:spacing w:before="360" w:after="60" w:line="276" w:lineRule="auto"/>
      <w:outlineLvl w:val="0"/>
    </w:pPr>
    <w:rPr>
      <w:rFonts w:ascii="Arial" w:eastAsia="Times New Roman" w:hAnsi="Arial" w:cs="Arial"/>
      <w:b/>
      <w:bCs/>
      <w:sz w:val="28"/>
      <w:szCs w:val="32"/>
      <w:lang w:eastAsia="en-US" w:bidi="bn-BD"/>
    </w:rPr>
  </w:style>
  <w:style w:type="paragraph" w:styleId="Heading2">
    <w:name w:val="heading 2"/>
    <w:aliases w:val="H2,h2,2nd level,õberschrift 2,UNDERRUBRIK 1-2,H2-Heading 2,2,Header 2,l2,Header2,22,heading2,list2,A,A.B.C.,list 2,Heading2,Heading Indent No L2,R2,heading 2,H21,E2,Chapter Title,h 2,section"/>
    <w:basedOn w:val="Heading1"/>
    <w:next w:val="NormalParagraph"/>
    <w:link w:val="Heading2Char"/>
    <w:uiPriority w:val="9"/>
    <w:qFormat/>
    <w:rsid w:val="000D20CB"/>
    <w:pPr>
      <w:numPr>
        <w:ilvl w:val="1"/>
      </w:numPr>
      <w:spacing w:before="240"/>
      <w:outlineLvl w:val="1"/>
    </w:pPr>
    <w:rPr>
      <w:iCs/>
      <w:sz w:val="24"/>
      <w:szCs w:val="28"/>
    </w:rPr>
  </w:style>
  <w:style w:type="paragraph" w:styleId="Heading3">
    <w:name w:val="heading 3"/>
    <w:aliases w:val="h3,H3,Underrubrik2,H3-Heading 3,3,l3.3,l3,list 3,list3,subhead,Heading3,1.,Heading No. L3,E3,Heading Three,h 3,3rd level,heading 3"/>
    <w:basedOn w:val="Heading2"/>
    <w:next w:val="NormalParagraph"/>
    <w:link w:val="Heading3Char"/>
    <w:uiPriority w:val="9"/>
    <w:qFormat/>
    <w:rsid w:val="00585714"/>
    <w:pPr>
      <w:numPr>
        <w:ilvl w:val="2"/>
      </w:numPr>
      <w:outlineLvl w:val="2"/>
    </w:pPr>
    <w:rPr>
      <w:szCs w:val="26"/>
    </w:rPr>
  </w:style>
  <w:style w:type="paragraph" w:styleId="Heading4">
    <w:name w:val="heading 4"/>
    <w:basedOn w:val="Heading3"/>
    <w:next w:val="NormalParagraph"/>
    <w:link w:val="Heading4Char"/>
    <w:uiPriority w:val="9"/>
    <w:qFormat/>
    <w:rsid w:val="000D20CB"/>
    <w:pPr>
      <w:numPr>
        <w:ilvl w:val="3"/>
      </w:numPr>
      <w:outlineLvl w:val="3"/>
    </w:pPr>
    <w:rPr>
      <w:rFonts w:ascii="Arial Bold" w:hAnsi="Arial Bold"/>
      <w:bCs w:val="0"/>
      <w:sz w:val="22"/>
      <w:szCs w:val="28"/>
    </w:rPr>
  </w:style>
  <w:style w:type="paragraph" w:styleId="Heading5">
    <w:name w:val="heading 5"/>
    <w:basedOn w:val="Heading4"/>
    <w:next w:val="NormalParagraph"/>
    <w:link w:val="Heading5Char"/>
    <w:uiPriority w:val="9"/>
    <w:qFormat/>
    <w:rsid w:val="000D20CB"/>
    <w:pPr>
      <w:numPr>
        <w:ilvl w:val="4"/>
      </w:numPr>
      <w:outlineLvl w:val="4"/>
    </w:pPr>
    <w:rPr>
      <w:bCs/>
      <w:iCs w:val="0"/>
      <w:szCs w:val="26"/>
      <w:lang w:val="en-US"/>
    </w:rPr>
  </w:style>
  <w:style w:type="paragraph" w:styleId="Heading6">
    <w:name w:val="heading 6"/>
    <w:basedOn w:val="Heading5"/>
    <w:next w:val="NormalParagraph"/>
    <w:link w:val="Heading6Char"/>
    <w:uiPriority w:val="9"/>
    <w:qFormat/>
    <w:rsid w:val="000D20CB"/>
    <w:pPr>
      <w:numPr>
        <w:ilvl w:val="5"/>
      </w:numPr>
      <w:outlineLvl w:val="5"/>
    </w:pPr>
    <w:rPr>
      <w:bCs w:val="0"/>
      <w:szCs w:val="22"/>
    </w:rPr>
  </w:style>
  <w:style w:type="paragraph" w:styleId="Heading7">
    <w:name w:val="heading 7"/>
    <w:basedOn w:val="Normal"/>
    <w:next w:val="Normal"/>
    <w:link w:val="Heading7Char"/>
    <w:uiPriority w:val="9"/>
    <w:qFormat/>
    <w:rsid w:val="00944378"/>
    <w:pPr>
      <w:keepNext/>
      <w:keepLines/>
      <w:numPr>
        <w:ilvl w:val="6"/>
        <w:numId w:val="1"/>
      </w:numPr>
      <w:spacing w:after="140" w:line="260" w:lineRule="atLeast"/>
      <w:jc w:val="left"/>
      <w:outlineLvl w:val="6"/>
    </w:pPr>
    <w:rPr>
      <w:rFonts w:eastAsia="Times New Roman"/>
      <w:i/>
      <w:lang w:eastAsia="en-US"/>
    </w:rPr>
  </w:style>
  <w:style w:type="paragraph" w:styleId="Heading8">
    <w:name w:val="heading 8"/>
    <w:basedOn w:val="Normal"/>
    <w:next w:val="Normal"/>
    <w:link w:val="Heading8Char"/>
    <w:uiPriority w:val="9"/>
    <w:qFormat/>
    <w:rsid w:val="00944378"/>
    <w:pPr>
      <w:keepNext/>
      <w:keepLines/>
      <w:numPr>
        <w:ilvl w:val="7"/>
        <w:numId w:val="1"/>
      </w:numPr>
      <w:spacing w:after="140" w:line="260" w:lineRule="atLeast"/>
      <w:jc w:val="left"/>
      <w:outlineLvl w:val="7"/>
    </w:pPr>
    <w:rPr>
      <w:rFonts w:eastAsia="Times New Roman"/>
      <w:i/>
      <w:iCs/>
      <w:lang w:val="en-US" w:eastAsia="en-US"/>
    </w:rPr>
  </w:style>
  <w:style w:type="paragraph" w:styleId="Heading9">
    <w:name w:val="heading 9"/>
    <w:basedOn w:val="Normal"/>
    <w:next w:val="Normal"/>
    <w:link w:val="Heading9Char"/>
    <w:uiPriority w:val="9"/>
    <w:qFormat/>
    <w:rsid w:val="00944378"/>
    <w:pPr>
      <w:numPr>
        <w:ilvl w:val="8"/>
        <w:numId w:val="1"/>
      </w:numPr>
      <w:spacing w:before="140" w:after="120" w:line="260" w:lineRule="atLeast"/>
      <w:jc w:val="left"/>
      <w:outlineLvl w:val="8"/>
    </w:pPr>
    <w:rPr>
      <w:rFonts w:eastAsia="Times New Roman" w:cs="Arial"/>
      <w:i/>
      <w:szCs w:val="22"/>
      <w:lang w:val="fr-FR"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1 Char,h1 Char,1st level Char,õberschrift 1 Char,l1 Char"/>
    <w:link w:val="Heading1"/>
    <w:uiPriority w:val="9"/>
    <w:rsid w:val="005A1013"/>
    <w:rPr>
      <w:rFonts w:ascii="Arial" w:eastAsia="Times New Roman" w:hAnsi="Arial" w:cs="Arial"/>
      <w:b/>
      <w:bCs/>
      <w:sz w:val="28"/>
      <w:szCs w:val="32"/>
      <w:lang w:eastAsia="en-US" w:bidi="bn-BD"/>
    </w:rPr>
  </w:style>
  <w:style w:type="character" w:customStyle="1" w:styleId="Heading2Char">
    <w:name w:val="Heading 2 Char"/>
    <w:aliases w:val="H2 Char,h2 Char,2nd level Char,õberschrift 2 Char,UNDERRUBRIK 1-2 Char,H2-Heading 2 Char,2 Char,Header 2 Char,l2 Char,Header2 Char,22 Char,heading2 Char,list2 Char,A Char,A.B.C. Char,list 2 Char,Heading2 Char,Heading Indent No L2 Char"/>
    <w:link w:val="Heading2"/>
    <w:uiPriority w:val="9"/>
    <w:rsid w:val="005A1013"/>
    <w:rPr>
      <w:rFonts w:ascii="Arial" w:eastAsia="Times New Roman" w:hAnsi="Arial" w:cs="Arial"/>
      <w:b/>
      <w:bCs/>
      <w:iCs/>
      <w:sz w:val="24"/>
      <w:szCs w:val="28"/>
      <w:lang w:eastAsia="en-US" w:bidi="bn-BD"/>
    </w:rPr>
  </w:style>
  <w:style w:type="character" w:customStyle="1" w:styleId="Heading3Char">
    <w:name w:val="Heading 3 Char"/>
    <w:aliases w:val="h3 Char,H3 Char,Underrubrik2 Char,H3-Heading 3 Char,3 Char,l3.3 Char,l3 Char,list 3 Char,list3 Char,subhead Char,Heading3 Char,1. Char,Heading No. L3 Char,E3 Char,Heading Three Char,h 3 Char,3rd level Char,heading 3 Char"/>
    <w:link w:val="Heading3"/>
    <w:uiPriority w:val="9"/>
    <w:rsid w:val="005A1013"/>
    <w:rPr>
      <w:rFonts w:ascii="Arial" w:eastAsia="Times New Roman" w:hAnsi="Arial" w:cs="Arial"/>
      <w:b/>
      <w:bCs/>
      <w:iCs/>
      <w:sz w:val="24"/>
      <w:szCs w:val="26"/>
      <w:lang w:eastAsia="en-US" w:bidi="bn-BD"/>
    </w:rPr>
  </w:style>
  <w:style w:type="character" w:customStyle="1" w:styleId="Heading4Char">
    <w:name w:val="Heading 4 Char"/>
    <w:link w:val="Heading4"/>
    <w:uiPriority w:val="9"/>
    <w:rsid w:val="005A1013"/>
    <w:rPr>
      <w:rFonts w:ascii="Arial Bold" w:eastAsia="Times New Roman" w:hAnsi="Arial Bold" w:cs="Arial"/>
      <w:b/>
      <w:iCs/>
      <w:sz w:val="22"/>
      <w:szCs w:val="28"/>
      <w:lang w:eastAsia="en-US" w:bidi="bn-BD"/>
    </w:rPr>
  </w:style>
  <w:style w:type="character" w:customStyle="1" w:styleId="Heading5Char">
    <w:name w:val="Heading 5 Char"/>
    <w:link w:val="Heading5"/>
    <w:uiPriority w:val="9"/>
    <w:rsid w:val="005A1013"/>
    <w:rPr>
      <w:rFonts w:ascii="Arial Bold" w:eastAsia="Times New Roman" w:hAnsi="Arial Bold" w:cs="Arial"/>
      <w:b/>
      <w:bCs/>
      <w:sz w:val="22"/>
      <w:szCs w:val="26"/>
      <w:lang w:val="en-US" w:eastAsia="en-US" w:bidi="bn-BD"/>
    </w:rPr>
  </w:style>
  <w:style w:type="character" w:customStyle="1" w:styleId="Heading6Char">
    <w:name w:val="Heading 6 Char"/>
    <w:link w:val="Heading6"/>
    <w:uiPriority w:val="9"/>
    <w:rsid w:val="005A1013"/>
    <w:rPr>
      <w:rFonts w:ascii="Arial Bold" w:eastAsia="Times New Roman" w:hAnsi="Arial Bold" w:cs="Arial"/>
      <w:b/>
      <w:sz w:val="22"/>
      <w:szCs w:val="22"/>
      <w:lang w:val="en-US" w:eastAsia="en-US" w:bidi="bn-BD"/>
    </w:rPr>
  </w:style>
  <w:style w:type="character" w:customStyle="1" w:styleId="Heading7Char">
    <w:name w:val="Heading 7 Char"/>
    <w:link w:val="Heading7"/>
    <w:uiPriority w:val="9"/>
    <w:rsid w:val="008B643F"/>
    <w:rPr>
      <w:rFonts w:ascii="Arial" w:eastAsia="Times New Roman" w:hAnsi="Arial"/>
      <w:i/>
      <w:sz w:val="22"/>
      <w:lang w:eastAsia="en-US" w:bidi="bn-BD"/>
    </w:rPr>
  </w:style>
  <w:style w:type="character" w:customStyle="1" w:styleId="Heading8Char">
    <w:name w:val="Heading 8 Char"/>
    <w:link w:val="Heading8"/>
    <w:uiPriority w:val="9"/>
    <w:rsid w:val="008B643F"/>
    <w:rPr>
      <w:rFonts w:ascii="Arial" w:eastAsia="Times New Roman" w:hAnsi="Arial"/>
      <w:i/>
      <w:iCs/>
      <w:sz w:val="22"/>
      <w:lang w:val="en-US" w:eastAsia="en-US" w:bidi="bn-BD"/>
    </w:rPr>
  </w:style>
  <w:style w:type="character" w:customStyle="1" w:styleId="Heading9Char">
    <w:name w:val="Heading 9 Char"/>
    <w:link w:val="Heading9"/>
    <w:uiPriority w:val="9"/>
    <w:rsid w:val="008B643F"/>
    <w:rPr>
      <w:rFonts w:ascii="Arial" w:eastAsia="Times New Roman" w:hAnsi="Arial" w:cs="Arial"/>
      <w:i/>
      <w:sz w:val="22"/>
      <w:szCs w:val="22"/>
      <w:lang w:val="fr-FR" w:eastAsia="en-US" w:bidi="bn-BD"/>
    </w:rPr>
  </w:style>
  <w:style w:type="paragraph" w:styleId="Title">
    <w:name w:val="Title"/>
    <w:basedOn w:val="Normal"/>
    <w:link w:val="TitleChar"/>
    <w:uiPriority w:val="27"/>
    <w:qFormat/>
    <w:rsid w:val="00FD64D8"/>
    <w:pPr>
      <w:spacing w:after="60"/>
      <w:jc w:val="right"/>
    </w:pPr>
    <w:rPr>
      <w:b/>
      <w:bCs/>
      <w:kern w:val="28"/>
      <w:sz w:val="32"/>
      <w:szCs w:val="32"/>
    </w:rPr>
  </w:style>
  <w:style w:type="character" w:customStyle="1" w:styleId="TitleChar">
    <w:name w:val="Title Char"/>
    <w:link w:val="Title"/>
    <w:uiPriority w:val="27"/>
    <w:rsid w:val="005A1013"/>
    <w:rPr>
      <w:rFonts w:ascii="Arial" w:eastAsia="SimSun" w:hAnsi="Arial"/>
      <w:b/>
      <w:bCs/>
      <w:kern w:val="28"/>
      <w:sz w:val="32"/>
      <w:szCs w:val="32"/>
      <w:lang w:eastAsia="zh-CN" w:bidi="bn-BD"/>
    </w:rPr>
  </w:style>
  <w:style w:type="paragraph" w:styleId="TOC1">
    <w:name w:val="toc 1"/>
    <w:basedOn w:val="NormalParagraph"/>
    <w:next w:val="NormalParagraph"/>
    <w:uiPriority w:val="39"/>
    <w:qFormat/>
    <w:rsid w:val="00BB12B8"/>
    <w:pPr>
      <w:tabs>
        <w:tab w:val="left" w:pos="397"/>
        <w:tab w:val="right" w:pos="9015"/>
      </w:tabs>
      <w:spacing w:after="40"/>
      <w:ind w:left="397" w:right="680" w:hanging="397"/>
    </w:pPr>
    <w:rPr>
      <w:b/>
      <w:noProof/>
      <w:lang w:eastAsia="zh-CN" w:bidi="bn-BD"/>
    </w:rPr>
  </w:style>
  <w:style w:type="paragraph" w:styleId="TOC2">
    <w:name w:val="toc 2"/>
    <w:basedOn w:val="TOC1"/>
    <w:uiPriority w:val="39"/>
    <w:qFormat/>
    <w:rsid w:val="00BB12B8"/>
    <w:pPr>
      <w:tabs>
        <w:tab w:val="clear" w:pos="397"/>
        <w:tab w:val="left" w:pos="993"/>
      </w:tabs>
      <w:spacing w:after="20"/>
      <w:ind w:left="992" w:hanging="595"/>
    </w:pPr>
    <w:rPr>
      <w:rFonts w:eastAsia="Times New Roman"/>
      <w:b w:val="0"/>
      <w:szCs w:val="24"/>
      <w:lang w:eastAsia="en-GB"/>
    </w:rPr>
  </w:style>
  <w:style w:type="paragraph" w:styleId="TOC3">
    <w:name w:val="toc 3"/>
    <w:basedOn w:val="TOC2"/>
    <w:uiPriority w:val="39"/>
    <w:qFormat/>
    <w:rsid w:val="00383ADA"/>
    <w:pPr>
      <w:tabs>
        <w:tab w:val="clear" w:pos="993"/>
        <w:tab w:val="left" w:pos="1276"/>
      </w:tabs>
      <w:ind w:left="1248" w:hanging="851"/>
    </w:pPr>
  </w:style>
  <w:style w:type="paragraph" w:customStyle="1" w:styleId="ListBulletsub">
    <w:name w:val="List Bullet (sub)"/>
    <w:basedOn w:val="ListBullet3"/>
    <w:link w:val="ListBulletsubChar"/>
    <w:uiPriority w:val="5"/>
    <w:qFormat/>
    <w:rsid w:val="001E0572"/>
    <w:pPr>
      <w:numPr>
        <w:ilvl w:val="3"/>
      </w:numPr>
      <w:tabs>
        <w:tab w:val="clear" w:pos="1361"/>
        <w:tab w:val="left" w:pos="1701"/>
      </w:tabs>
    </w:pPr>
  </w:style>
  <w:style w:type="paragraph" w:styleId="Header">
    <w:name w:val="header"/>
    <w:basedOn w:val="NormalParagraph"/>
    <w:link w:val="HeaderChar"/>
    <w:uiPriority w:val="99"/>
    <w:rsid w:val="00A95E1E"/>
    <w:pPr>
      <w:tabs>
        <w:tab w:val="right" w:pos="8931"/>
        <w:tab w:val="right" w:pos="13892"/>
      </w:tabs>
      <w:contextualSpacing/>
    </w:pPr>
    <w:rPr>
      <w:sz w:val="20"/>
    </w:rPr>
  </w:style>
  <w:style w:type="character" w:customStyle="1" w:styleId="HeaderChar">
    <w:name w:val="Header Char"/>
    <w:link w:val="Header"/>
    <w:uiPriority w:val="99"/>
    <w:rsid w:val="005A1013"/>
    <w:rPr>
      <w:rFonts w:ascii="Arial" w:eastAsia="SimSun" w:hAnsi="Arial"/>
      <w:szCs w:val="22"/>
    </w:rPr>
  </w:style>
  <w:style w:type="paragraph" w:customStyle="1" w:styleId="ListBullet1">
    <w:name w:val="List Bullet 1"/>
    <w:basedOn w:val="NormalParagraph"/>
    <w:uiPriority w:val="2"/>
    <w:qFormat/>
    <w:rsid w:val="001E0572"/>
    <w:pPr>
      <w:numPr>
        <w:numId w:val="17"/>
      </w:numPr>
      <w:tabs>
        <w:tab w:val="left" w:pos="680"/>
      </w:tabs>
      <w:contextualSpacing/>
    </w:pPr>
  </w:style>
  <w:style w:type="paragraph" w:styleId="ListBullet2">
    <w:name w:val="List Bullet 2"/>
    <w:basedOn w:val="ListBullet1"/>
    <w:uiPriority w:val="2"/>
    <w:qFormat/>
    <w:rsid w:val="001E0572"/>
    <w:pPr>
      <w:numPr>
        <w:ilvl w:val="1"/>
      </w:numPr>
      <w:tabs>
        <w:tab w:val="clear" w:pos="680"/>
        <w:tab w:val="left" w:pos="1021"/>
      </w:tabs>
    </w:pPr>
  </w:style>
  <w:style w:type="paragraph" w:customStyle="1" w:styleId="DocInfo">
    <w:name w:val="Doc Info"/>
    <w:basedOn w:val="NormalParagraph"/>
    <w:next w:val="CSLegal3"/>
    <w:uiPriority w:val="29"/>
    <w:rsid w:val="002A7CAD"/>
    <w:pPr>
      <w:spacing w:before="240" w:after="60"/>
    </w:pPr>
    <w:rPr>
      <w:b/>
      <w:sz w:val="24"/>
    </w:rPr>
  </w:style>
  <w:style w:type="paragraph" w:customStyle="1" w:styleId="TableHeader">
    <w:name w:val="Table Header"/>
    <w:basedOn w:val="NormalParagraph"/>
    <w:uiPriority w:val="18"/>
    <w:qFormat/>
    <w:rsid w:val="00C25E2B"/>
    <w:pPr>
      <w:keepNext/>
      <w:spacing w:before="60" w:after="0"/>
    </w:pPr>
    <w:rPr>
      <w:rFonts w:cs="Arial"/>
      <w:b/>
      <w:color w:val="FFFFFF"/>
      <w:lang w:val="en-US"/>
    </w:rPr>
  </w:style>
  <w:style w:type="character" w:styleId="Hyperlink">
    <w:name w:val="Hyperlink"/>
    <w:uiPriority w:val="99"/>
    <w:unhideWhenUsed/>
    <w:rsid w:val="00944378"/>
    <w:rPr>
      <w:color w:val="0000FF"/>
      <w:u w:val="single"/>
    </w:rPr>
  </w:style>
  <w:style w:type="paragraph" w:customStyle="1" w:styleId="Centredtext">
    <w:name w:val="Centred text"/>
    <w:basedOn w:val="NormalParagraph"/>
    <w:uiPriority w:val="99"/>
    <w:rsid w:val="009E2799"/>
    <w:pPr>
      <w:keepNext/>
      <w:jc w:val="center"/>
    </w:pPr>
    <w:rPr>
      <w:lang w:eastAsia="zh-CN" w:bidi="bn-BD"/>
    </w:rPr>
  </w:style>
  <w:style w:type="paragraph" w:customStyle="1" w:styleId="Disclaimer">
    <w:name w:val="Disclaimer"/>
    <w:basedOn w:val="NormalParagraph"/>
    <w:next w:val="NormalParagraph"/>
    <w:uiPriority w:val="28"/>
    <w:rsid w:val="009968FB"/>
    <w:pPr>
      <w:pBdr>
        <w:bottom w:val="single" w:sz="4" w:space="4" w:color="auto"/>
      </w:pBdr>
      <w:spacing w:before="480" w:after="240"/>
    </w:pPr>
    <w:rPr>
      <w:i/>
      <w:sz w:val="24"/>
      <w:szCs w:val="24"/>
    </w:rPr>
  </w:style>
  <w:style w:type="paragraph" w:customStyle="1" w:styleId="TableCaption">
    <w:name w:val="Table Caption"/>
    <w:basedOn w:val="NormalParagraph"/>
    <w:next w:val="NormalParagraph"/>
    <w:uiPriority w:val="13"/>
    <w:qFormat/>
    <w:rsid w:val="00C25E2B"/>
    <w:pPr>
      <w:numPr>
        <w:numId w:val="14"/>
      </w:numPr>
      <w:tabs>
        <w:tab w:val="left" w:pos="1009"/>
      </w:tabs>
      <w:spacing w:before="120"/>
      <w:jc w:val="center"/>
    </w:pPr>
    <w:rPr>
      <w:rFonts w:cs="Arial"/>
      <w:b/>
      <w:szCs w:val="20"/>
      <w:lang w:eastAsia="de-DE"/>
    </w:rPr>
  </w:style>
  <w:style w:type="character" w:customStyle="1" w:styleId="ListBulletsubChar">
    <w:name w:val="List Bullet (sub) Char"/>
    <w:link w:val="ListBulletsub"/>
    <w:uiPriority w:val="5"/>
    <w:rsid w:val="001E0572"/>
    <w:rPr>
      <w:rFonts w:ascii="Arial" w:eastAsia="SimSun" w:hAnsi="Arial"/>
      <w:sz w:val="22"/>
      <w:szCs w:val="22"/>
    </w:rPr>
  </w:style>
  <w:style w:type="paragraph" w:customStyle="1" w:styleId="TableText">
    <w:name w:val="Table Text"/>
    <w:basedOn w:val="NormalParagraph"/>
    <w:link w:val="TableTextChar"/>
    <w:uiPriority w:val="19"/>
    <w:qFormat/>
    <w:rsid w:val="00F14715"/>
    <w:pPr>
      <w:spacing w:before="40" w:after="40"/>
    </w:pPr>
    <w:rPr>
      <w:sz w:val="20"/>
      <w:lang w:eastAsia="de-DE"/>
    </w:rPr>
  </w:style>
  <w:style w:type="paragraph" w:customStyle="1" w:styleId="CSLegal3">
    <w:name w:val="CS_Legal3"/>
    <w:basedOn w:val="NormalParagraph"/>
    <w:uiPriority w:val="30"/>
    <w:rsid w:val="00E72D86"/>
    <w:pPr>
      <w:spacing w:after="120"/>
    </w:pPr>
    <w:rPr>
      <w:rFonts w:eastAsia="Arial"/>
      <w:snapToGrid w:val="0"/>
      <w:sz w:val="14"/>
    </w:rPr>
  </w:style>
  <w:style w:type="paragraph" w:customStyle="1" w:styleId="Listletter">
    <w:name w:val="List letter"/>
    <w:basedOn w:val="NormalParagraph"/>
    <w:uiPriority w:val="7"/>
    <w:qFormat/>
    <w:rsid w:val="00DF6CBC"/>
    <w:pPr>
      <w:numPr>
        <w:ilvl w:val="1"/>
        <w:numId w:val="12"/>
      </w:numPr>
      <w:ind w:left="1020"/>
      <w:contextualSpacing/>
    </w:pPr>
  </w:style>
  <w:style w:type="paragraph" w:styleId="ListBullet3">
    <w:name w:val="List Bullet 3"/>
    <w:basedOn w:val="ListBullet2"/>
    <w:uiPriority w:val="2"/>
    <w:qFormat/>
    <w:rsid w:val="001E0572"/>
    <w:pPr>
      <w:numPr>
        <w:ilvl w:val="2"/>
      </w:numPr>
      <w:tabs>
        <w:tab w:val="clear" w:pos="1021"/>
        <w:tab w:val="left" w:pos="1361"/>
      </w:tabs>
    </w:pPr>
  </w:style>
  <w:style w:type="paragraph" w:styleId="BalloonText">
    <w:name w:val="Balloon Text"/>
    <w:basedOn w:val="Normal"/>
    <w:link w:val="BalloonTextChar"/>
    <w:uiPriority w:val="99"/>
    <w:semiHidden/>
    <w:unhideWhenUsed/>
    <w:rsid w:val="005A1013"/>
    <w:pPr>
      <w:spacing w:before="0"/>
    </w:pPr>
    <w:rPr>
      <w:rFonts w:ascii="Tahoma" w:hAnsi="Tahoma" w:cs="Tahoma"/>
      <w:sz w:val="16"/>
    </w:rPr>
  </w:style>
  <w:style w:type="paragraph" w:styleId="ListNumber">
    <w:name w:val="List Number"/>
    <w:basedOn w:val="Normal"/>
    <w:uiPriority w:val="6"/>
    <w:qFormat/>
    <w:rsid w:val="003D0069"/>
    <w:pPr>
      <w:numPr>
        <w:numId w:val="12"/>
      </w:numPr>
      <w:spacing w:before="0" w:after="200" w:line="276" w:lineRule="auto"/>
      <w:contextualSpacing/>
    </w:pPr>
  </w:style>
  <w:style w:type="paragraph" w:customStyle="1" w:styleId="Figurecaption">
    <w:name w:val="Figure caption"/>
    <w:basedOn w:val="NormalParagraph"/>
    <w:uiPriority w:val="12"/>
    <w:qFormat/>
    <w:rsid w:val="00C25E2B"/>
    <w:pPr>
      <w:numPr>
        <w:numId w:val="13"/>
      </w:numPr>
      <w:tabs>
        <w:tab w:val="left" w:pos="1009"/>
      </w:tabs>
      <w:jc w:val="center"/>
    </w:pPr>
    <w:rPr>
      <w:rFonts w:cs="Arial"/>
      <w:b/>
      <w:lang w:val="en-US"/>
    </w:rPr>
  </w:style>
  <w:style w:type="paragraph" w:customStyle="1" w:styleId="TableIndentedText">
    <w:name w:val="Table Indented Text"/>
    <w:basedOn w:val="TableText"/>
    <w:link w:val="TableIndentedTextChar"/>
    <w:uiPriority w:val="20"/>
    <w:qFormat/>
    <w:rsid w:val="007B31FE"/>
    <w:pPr>
      <w:ind w:left="227"/>
    </w:pPr>
  </w:style>
  <w:style w:type="paragraph" w:customStyle="1" w:styleId="ListParagraphletter">
    <w:name w:val="List Paragraph letter"/>
    <w:basedOn w:val="Listletter"/>
    <w:uiPriority w:val="9"/>
    <w:qFormat/>
    <w:rsid w:val="00D64A0E"/>
    <w:pPr>
      <w:numPr>
        <w:ilvl w:val="0"/>
        <w:numId w:val="3"/>
      </w:numPr>
      <w:tabs>
        <w:tab w:val="clear" w:pos="720"/>
        <w:tab w:val="left" w:pos="1021"/>
      </w:tabs>
      <w:ind w:left="1361" w:hanging="340"/>
    </w:pPr>
  </w:style>
  <w:style w:type="paragraph" w:customStyle="1" w:styleId="ListParagraphRomans">
    <w:name w:val="List Paragraph Romans"/>
    <w:basedOn w:val="NormalParagraph"/>
    <w:uiPriority w:val="8"/>
    <w:qFormat/>
    <w:rsid w:val="00DF6CBC"/>
    <w:pPr>
      <w:numPr>
        <w:ilvl w:val="2"/>
        <w:numId w:val="12"/>
      </w:numPr>
      <w:tabs>
        <w:tab w:val="clear" w:pos="1700"/>
        <w:tab w:val="left" w:pos="1361"/>
      </w:tabs>
      <w:ind w:left="1361"/>
      <w:contextualSpacing/>
    </w:pPr>
  </w:style>
  <w:style w:type="paragraph" w:styleId="TOCHeading">
    <w:name w:val="TOC Heading"/>
    <w:basedOn w:val="NormalParagraph"/>
    <w:next w:val="NormalParagraph"/>
    <w:uiPriority w:val="39"/>
    <w:qFormat/>
    <w:rsid w:val="00243CE1"/>
    <w:pPr>
      <w:keepNext/>
      <w:pageBreakBefore/>
    </w:pPr>
    <w:rPr>
      <w:b/>
      <w:sz w:val="28"/>
    </w:rPr>
  </w:style>
  <w:style w:type="paragraph" w:styleId="ListParagraph">
    <w:name w:val="List Paragraph"/>
    <w:basedOn w:val="ListNumber"/>
    <w:link w:val="ListParagraphChar"/>
    <w:uiPriority w:val="34"/>
    <w:qFormat/>
    <w:rsid w:val="00D64A0E"/>
    <w:pPr>
      <w:numPr>
        <w:numId w:val="2"/>
      </w:numPr>
      <w:tabs>
        <w:tab w:val="clear" w:pos="360"/>
        <w:tab w:val="left" w:pos="340"/>
      </w:tabs>
      <w:ind w:left="680" w:hanging="340"/>
    </w:pPr>
  </w:style>
  <w:style w:type="paragraph" w:customStyle="1" w:styleId="ASN1Code">
    <w:name w:val="ASN.1 Code"/>
    <w:link w:val="ASN1CodeChar"/>
    <w:qFormat/>
    <w:rsid w:val="00361471"/>
    <w:pPr>
      <w:spacing w:line="276" w:lineRule="auto"/>
    </w:pPr>
    <w:rPr>
      <w:rFonts w:ascii="Courier New" w:eastAsia="SimSun" w:hAnsi="Courier New"/>
      <w:szCs w:val="22"/>
    </w:rPr>
  </w:style>
  <w:style w:type="paragraph" w:customStyle="1" w:styleId="XML">
    <w:name w:val="XML"/>
    <w:link w:val="XMLChar"/>
    <w:uiPriority w:val="17"/>
    <w:qFormat/>
    <w:rsid w:val="00361471"/>
    <w:pPr>
      <w:tabs>
        <w:tab w:val="left" w:pos="142"/>
        <w:tab w:val="left" w:pos="284"/>
        <w:tab w:val="left" w:pos="426"/>
        <w:tab w:val="left" w:pos="567"/>
        <w:tab w:val="left" w:pos="709"/>
        <w:tab w:val="left" w:pos="851"/>
        <w:tab w:val="left" w:pos="993"/>
        <w:tab w:val="left" w:pos="1134"/>
        <w:tab w:val="left" w:pos="1276"/>
        <w:tab w:val="left" w:pos="1418"/>
      </w:tabs>
      <w:autoSpaceDE w:val="0"/>
      <w:autoSpaceDN w:val="0"/>
      <w:adjustRightInd w:val="0"/>
      <w:spacing w:line="276" w:lineRule="auto"/>
    </w:pPr>
    <w:rPr>
      <w:rFonts w:ascii="Arial" w:eastAsia="SimSun" w:hAnsi="Arial"/>
      <w:noProof/>
      <w:color w:val="008080"/>
      <w:sz w:val="18"/>
      <w:szCs w:val="18"/>
      <w:lang w:bidi="bn-BD"/>
    </w:rPr>
  </w:style>
  <w:style w:type="character" w:customStyle="1" w:styleId="ASN1CodeChar">
    <w:name w:val="ASN.1 Code Char"/>
    <w:link w:val="ASN1Code"/>
    <w:rsid w:val="005A1013"/>
    <w:rPr>
      <w:rFonts w:ascii="Courier New" w:eastAsia="SimSun" w:hAnsi="Courier New"/>
      <w:szCs w:val="22"/>
    </w:rPr>
  </w:style>
  <w:style w:type="paragraph" w:customStyle="1" w:styleId="Annex">
    <w:name w:val="Annex"/>
    <w:next w:val="ANNEX-heading1"/>
    <w:uiPriority w:val="25"/>
    <w:qFormat/>
    <w:rsid w:val="00554E35"/>
    <w:pPr>
      <w:keepNext/>
      <w:keepLines/>
      <w:numPr>
        <w:numId w:val="8"/>
      </w:numPr>
      <w:spacing w:before="360" w:after="60" w:line="276" w:lineRule="auto"/>
      <w:outlineLvl w:val="0"/>
    </w:pPr>
    <w:rPr>
      <w:rFonts w:ascii="Arial" w:eastAsia="SimSun" w:hAnsi="Arial"/>
      <w:b/>
      <w:sz w:val="28"/>
      <w:lang w:eastAsia="zh-CN" w:bidi="bn-BD"/>
    </w:rPr>
  </w:style>
  <w:style w:type="character" w:customStyle="1" w:styleId="XMLChar">
    <w:name w:val="XML Char"/>
    <w:link w:val="XML"/>
    <w:uiPriority w:val="17"/>
    <w:rsid w:val="005A1013"/>
    <w:rPr>
      <w:rFonts w:ascii="Arial" w:eastAsia="SimSun" w:hAnsi="Arial"/>
      <w:noProof/>
      <w:color w:val="008080"/>
      <w:sz w:val="18"/>
      <w:szCs w:val="18"/>
      <w:lang w:bidi="bn-BD"/>
    </w:rPr>
  </w:style>
  <w:style w:type="paragraph" w:customStyle="1" w:styleId="TableReferencenumber">
    <w:name w:val="Table Reference number"/>
    <w:basedOn w:val="TableText"/>
    <w:uiPriority w:val="23"/>
    <w:qFormat/>
    <w:rsid w:val="003F4D31"/>
    <w:pPr>
      <w:numPr>
        <w:numId w:val="5"/>
      </w:numPr>
    </w:pPr>
  </w:style>
  <w:style w:type="numbering" w:customStyle="1" w:styleId="ListBullets">
    <w:name w:val="ListBullets"/>
    <w:uiPriority w:val="99"/>
    <w:rsid w:val="003D0069"/>
    <w:pPr>
      <w:numPr>
        <w:numId w:val="9"/>
      </w:numPr>
    </w:pPr>
  </w:style>
  <w:style w:type="paragraph" w:customStyle="1" w:styleId="TableBulletText">
    <w:name w:val="Table Bullet Text"/>
    <w:basedOn w:val="TableText"/>
    <w:link w:val="TableBulletTextChar"/>
    <w:uiPriority w:val="21"/>
    <w:qFormat/>
    <w:rsid w:val="00361471"/>
    <w:pPr>
      <w:numPr>
        <w:numId w:val="7"/>
      </w:numPr>
      <w:tabs>
        <w:tab w:val="left" w:pos="454"/>
      </w:tabs>
      <w:ind w:left="454" w:hanging="227"/>
    </w:pPr>
  </w:style>
  <w:style w:type="character" w:customStyle="1" w:styleId="TableTextChar">
    <w:name w:val="Table Text Char"/>
    <w:link w:val="TableText"/>
    <w:uiPriority w:val="19"/>
    <w:rsid w:val="005A1013"/>
    <w:rPr>
      <w:rFonts w:ascii="Arial" w:eastAsia="SimSun" w:hAnsi="Arial"/>
      <w:szCs w:val="22"/>
      <w:lang w:eastAsia="de-DE"/>
    </w:rPr>
  </w:style>
  <w:style w:type="character" w:customStyle="1" w:styleId="TableIndentedTextChar">
    <w:name w:val="Table Indented Text Char"/>
    <w:link w:val="TableIndentedText"/>
    <w:uiPriority w:val="20"/>
    <w:rsid w:val="005A1013"/>
    <w:rPr>
      <w:rFonts w:ascii="Arial" w:eastAsia="SimSun" w:hAnsi="Arial"/>
      <w:szCs w:val="22"/>
      <w:lang w:eastAsia="de-DE"/>
    </w:rPr>
  </w:style>
  <w:style w:type="character" w:customStyle="1" w:styleId="TableBulletTextChar">
    <w:name w:val="Table Bullet Text Char"/>
    <w:link w:val="TableBulletText"/>
    <w:uiPriority w:val="21"/>
    <w:rsid w:val="005A1013"/>
    <w:rPr>
      <w:rFonts w:ascii="Arial" w:eastAsia="SimSun" w:hAnsi="Arial"/>
      <w:szCs w:val="22"/>
      <w:lang w:eastAsia="de-DE"/>
    </w:rPr>
  </w:style>
  <w:style w:type="paragraph" w:customStyle="1" w:styleId="CSDocNo">
    <w:name w:val="CS DocNo"/>
    <w:uiPriority w:val="1"/>
    <w:unhideWhenUsed/>
    <w:rsid w:val="00397B86"/>
    <w:pPr>
      <w:framePr w:hSpace="180" w:wrap="notBeside" w:hAnchor="margin" w:y="359"/>
      <w:ind w:left="560"/>
      <w:jc w:val="right"/>
    </w:pPr>
    <w:rPr>
      <w:rFonts w:ascii="Arial" w:eastAsia="Times New Roman" w:hAnsi="Arial"/>
      <w:b/>
      <w:sz w:val="32"/>
      <w:lang w:val="en-IE" w:eastAsia="en-US"/>
    </w:rPr>
  </w:style>
  <w:style w:type="character" w:customStyle="1" w:styleId="BalloonTextChar">
    <w:name w:val="Balloon Text Char"/>
    <w:link w:val="BalloonText"/>
    <w:uiPriority w:val="99"/>
    <w:semiHidden/>
    <w:rsid w:val="005A1013"/>
    <w:rPr>
      <w:rFonts w:ascii="Tahoma" w:eastAsia="SimSun" w:hAnsi="Tahoma" w:cs="Tahoma"/>
      <w:sz w:val="16"/>
      <w:lang w:eastAsia="zh-CN" w:bidi="bn-BD"/>
    </w:rPr>
  </w:style>
  <w:style w:type="paragraph" w:customStyle="1" w:styleId="NOTE">
    <w:name w:val="NOTE"/>
    <w:basedOn w:val="NormalParagraph"/>
    <w:uiPriority w:val="14"/>
    <w:qFormat/>
    <w:rsid w:val="00AD7636"/>
    <w:pPr>
      <w:tabs>
        <w:tab w:val="left" w:pos="1560"/>
      </w:tabs>
      <w:ind w:left="1559" w:hanging="1202"/>
    </w:pPr>
  </w:style>
  <w:style w:type="paragraph" w:customStyle="1" w:styleId="EXAMPLE">
    <w:name w:val="EXAMPLE"/>
    <w:basedOn w:val="NormalParagraph"/>
    <w:uiPriority w:val="15"/>
    <w:qFormat/>
    <w:rsid w:val="00875B0B"/>
    <w:pPr>
      <w:tabs>
        <w:tab w:val="left" w:pos="1985"/>
      </w:tabs>
      <w:ind w:left="1984" w:hanging="1627"/>
    </w:pPr>
  </w:style>
  <w:style w:type="paragraph" w:customStyle="1" w:styleId="NormalParagraph">
    <w:name w:val="Normal Paragraph"/>
    <w:link w:val="NormalParagraphZchn"/>
    <w:qFormat/>
    <w:rsid w:val="007261E1"/>
    <w:pPr>
      <w:spacing w:after="200" w:line="276" w:lineRule="auto"/>
    </w:pPr>
    <w:rPr>
      <w:rFonts w:ascii="Arial" w:eastAsia="SimSun" w:hAnsi="Arial"/>
      <w:sz w:val="22"/>
      <w:szCs w:val="22"/>
    </w:rPr>
  </w:style>
  <w:style w:type="paragraph" w:customStyle="1" w:styleId="CSDocTitle">
    <w:name w:val="CS DocTitle"/>
    <w:uiPriority w:val="29"/>
    <w:unhideWhenUsed/>
    <w:rsid w:val="00397B86"/>
    <w:pPr>
      <w:spacing w:before="360" w:after="120"/>
      <w:ind w:left="284"/>
    </w:pPr>
    <w:rPr>
      <w:rFonts w:ascii="Arial" w:eastAsia="Times New Roman" w:hAnsi="Arial"/>
      <w:b/>
      <w:sz w:val="36"/>
      <w:lang w:val="en-IE" w:eastAsia="en-US"/>
    </w:rPr>
  </w:style>
  <w:style w:type="paragraph" w:customStyle="1" w:styleId="CSFieldInfo">
    <w:name w:val="CS FieldInfo"/>
    <w:uiPriority w:val="1"/>
    <w:unhideWhenUsed/>
    <w:rsid w:val="00397B86"/>
    <w:pPr>
      <w:framePr w:wrap="around" w:vAnchor="text" w:hAnchor="page" w:y="1"/>
      <w:spacing w:before="60" w:after="60"/>
    </w:pPr>
    <w:rPr>
      <w:rFonts w:ascii="Arial" w:eastAsia="Times New Roman" w:hAnsi="Arial" w:cs="Arial"/>
      <w:bCs/>
      <w:szCs w:val="22"/>
      <w:lang w:eastAsia="en-US"/>
    </w:rPr>
  </w:style>
  <w:style w:type="paragraph" w:customStyle="1" w:styleId="CSFieldName">
    <w:name w:val="CS FieldName"/>
    <w:uiPriority w:val="1"/>
    <w:unhideWhenUsed/>
    <w:rsid w:val="00397B86"/>
    <w:rPr>
      <w:rFonts w:ascii="Arial" w:eastAsia="Times New Roman" w:hAnsi="Arial" w:cs="Arial"/>
      <w:bCs/>
      <w:szCs w:val="22"/>
      <w:lang w:eastAsia="en-US"/>
    </w:rPr>
  </w:style>
  <w:style w:type="paragraph" w:customStyle="1" w:styleId="CSLegalTxt">
    <w:name w:val="CS LegalTxt"/>
    <w:uiPriority w:val="1"/>
    <w:unhideWhenUsed/>
    <w:rsid w:val="00397B86"/>
    <w:pPr>
      <w:jc w:val="both"/>
    </w:pPr>
    <w:rPr>
      <w:rFonts w:ascii="Arial" w:eastAsia="Times New Roman" w:hAnsi="Arial" w:cs="Arial"/>
      <w:bCs/>
      <w:sz w:val="14"/>
      <w:szCs w:val="22"/>
      <w:lang w:eastAsia="en-US"/>
    </w:rPr>
  </w:style>
  <w:style w:type="paragraph" w:customStyle="1" w:styleId="CSTableTitle">
    <w:name w:val="CS TableTitle"/>
    <w:next w:val="Normal"/>
    <w:uiPriority w:val="29"/>
    <w:unhideWhenUsed/>
    <w:rsid w:val="00397B86"/>
    <w:pPr>
      <w:jc w:val="center"/>
    </w:pPr>
    <w:rPr>
      <w:rFonts w:ascii="Arial" w:eastAsia="Arial" w:hAnsi="Arial" w:cs="Arial"/>
      <w:b/>
      <w:i/>
      <w:snapToGrid w:val="0"/>
      <w:sz w:val="22"/>
      <w:szCs w:val="22"/>
      <w:lang w:eastAsia="en-US"/>
    </w:rPr>
  </w:style>
  <w:style w:type="paragraph" w:customStyle="1" w:styleId="CSHeading">
    <w:name w:val="CS_Heading"/>
    <w:basedOn w:val="Normal"/>
    <w:uiPriority w:val="1"/>
    <w:semiHidden/>
    <w:rsid w:val="00397B86"/>
    <w:pPr>
      <w:spacing w:line="360" w:lineRule="auto"/>
    </w:pPr>
    <w:rPr>
      <w:b/>
    </w:rPr>
  </w:style>
  <w:style w:type="paragraph" w:customStyle="1" w:styleId="CSLegal1">
    <w:name w:val="CS_Legal1"/>
    <w:basedOn w:val="Normal"/>
    <w:uiPriority w:val="29"/>
    <w:semiHidden/>
    <w:rsid w:val="00397B86"/>
    <w:rPr>
      <w:b/>
      <w:bCs/>
      <w:i/>
      <w:iCs/>
      <w:sz w:val="20"/>
    </w:rPr>
  </w:style>
  <w:style w:type="paragraph" w:customStyle="1" w:styleId="CSLegal2">
    <w:name w:val="CS_Legal2"/>
    <w:basedOn w:val="Normal"/>
    <w:uiPriority w:val="29"/>
    <w:semiHidden/>
    <w:rsid w:val="00397B86"/>
    <w:rPr>
      <w:rFonts w:eastAsia="Arial"/>
      <w:b/>
      <w:snapToGrid w:val="0"/>
      <w:sz w:val="14"/>
      <w:szCs w:val="22"/>
      <w:u w:val="single"/>
    </w:rPr>
  </w:style>
  <w:style w:type="paragraph" w:styleId="Footer">
    <w:name w:val="footer"/>
    <w:basedOn w:val="NormalParagraph"/>
    <w:link w:val="FooterChar"/>
    <w:uiPriority w:val="99"/>
    <w:rsid w:val="00A95E1E"/>
    <w:pPr>
      <w:tabs>
        <w:tab w:val="right" w:pos="8930"/>
        <w:tab w:val="right" w:pos="13892"/>
      </w:tabs>
      <w:contextualSpacing/>
    </w:pPr>
    <w:rPr>
      <w:sz w:val="20"/>
    </w:rPr>
  </w:style>
  <w:style w:type="character" w:customStyle="1" w:styleId="FooterChar">
    <w:name w:val="Footer Char"/>
    <w:link w:val="Footer"/>
    <w:uiPriority w:val="99"/>
    <w:rsid w:val="00283857"/>
    <w:rPr>
      <w:rFonts w:ascii="Arial" w:eastAsia="SimSun" w:hAnsi="Arial"/>
      <w:szCs w:val="22"/>
    </w:rPr>
  </w:style>
  <w:style w:type="numbering" w:customStyle="1" w:styleId="ListNumbers">
    <w:name w:val="ListNumbers"/>
    <w:uiPriority w:val="99"/>
    <w:rsid w:val="003D0069"/>
    <w:pPr>
      <w:numPr>
        <w:numId w:val="10"/>
      </w:numPr>
    </w:pPr>
  </w:style>
  <w:style w:type="paragraph" w:styleId="FootnoteText">
    <w:name w:val="footnote text"/>
    <w:basedOn w:val="NormalParagraph"/>
    <w:link w:val="FootnoteTextChar"/>
    <w:uiPriority w:val="17"/>
    <w:rsid w:val="009527C9"/>
    <w:pPr>
      <w:spacing w:after="120"/>
    </w:pPr>
    <w:rPr>
      <w:sz w:val="20"/>
      <w:szCs w:val="25"/>
    </w:rPr>
  </w:style>
  <w:style w:type="character" w:customStyle="1" w:styleId="FootnoteTextChar">
    <w:name w:val="Footnote Text Char"/>
    <w:link w:val="FootnoteText"/>
    <w:uiPriority w:val="17"/>
    <w:rsid w:val="00283857"/>
    <w:rPr>
      <w:rFonts w:ascii="Arial" w:eastAsia="SimSun" w:hAnsi="Arial"/>
      <w:szCs w:val="25"/>
    </w:rPr>
  </w:style>
  <w:style w:type="character" w:styleId="FootnoteReference">
    <w:name w:val="footnote reference"/>
    <w:uiPriority w:val="99"/>
    <w:unhideWhenUsed/>
    <w:rsid w:val="009527C9"/>
    <w:rPr>
      <w:vertAlign w:val="superscript"/>
    </w:rPr>
  </w:style>
  <w:style w:type="paragraph" w:styleId="ListBullet">
    <w:name w:val="List Bullet"/>
    <w:basedOn w:val="Normal"/>
    <w:uiPriority w:val="99"/>
    <w:semiHidden/>
    <w:rsid w:val="003A7D25"/>
    <w:pPr>
      <w:numPr>
        <w:numId w:val="4"/>
      </w:numPr>
      <w:contextualSpacing/>
    </w:pPr>
  </w:style>
  <w:style w:type="paragraph" w:styleId="ListContinue">
    <w:name w:val="List Continue"/>
    <w:basedOn w:val="ListBullet1"/>
    <w:uiPriority w:val="99"/>
    <w:semiHidden/>
    <w:rsid w:val="00B673FE"/>
    <w:pPr>
      <w:spacing w:after="120"/>
    </w:pPr>
  </w:style>
  <w:style w:type="paragraph" w:customStyle="1" w:styleId="ListContinue1">
    <w:name w:val="List Continue 1"/>
    <w:basedOn w:val="ListBullet1"/>
    <w:uiPriority w:val="10"/>
    <w:qFormat/>
    <w:rsid w:val="00871A1B"/>
    <w:pPr>
      <w:numPr>
        <w:numId w:val="0"/>
      </w:numPr>
      <w:ind w:left="680"/>
    </w:pPr>
  </w:style>
  <w:style w:type="paragraph" w:styleId="ListContinue2">
    <w:name w:val="List Continue 2"/>
    <w:basedOn w:val="ListBullet2"/>
    <w:uiPriority w:val="10"/>
    <w:rsid w:val="00871A1B"/>
    <w:pPr>
      <w:numPr>
        <w:ilvl w:val="0"/>
        <w:numId w:val="0"/>
      </w:numPr>
      <w:ind w:left="1021"/>
    </w:pPr>
  </w:style>
  <w:style w:type="paragraph" w:styleId="ListContinue3">
    <w:name w:val="List Continue 3"/>
    <w:basedOn w:val="ListBullet3"/>
    <w:uiPriority w:val="10"/>
    <w:rsid w:val="00871A1B"/>
    <w:pPr>
      <w:numPr>
        <w:ilvl w:val="0"/>
        <w:numId w:val="0"/>
      </w:numPr>
      <w:ind w:left="1361"/>
    </w:pPr>
  </w:style>
  <w:style w:type="paragraph" w:customStyle="1" w:styleId="ListBulletsubcontinue">
    <w:name w:val="List Bullet (sub) continue"/>
    <w:basedOn w:val="ListBulletsub"/>
    <w:uiPriority w:val="11"/>
    <w:qFormat/>
    <w:rsid w:val="00871A1B"/>
    <w:pPr>
      <w:numPr>
        <w:ilvl w:val="0"/>
        <w:numId w:val="0"/>
      </w:numPr>
      <w:ind w:left="1701"/>
    </w:pPr>
  </w:style>
  <w:style w:type="paragraph" w:customStyle="1" w:styleId="ANNEX-heading1">
    <w:name w:val="ANNEX-heading1"/>
    <w:basedOn w:val="Annex"/>
    <w:next w:val="NormalParagraph"/>
    <w:uiPriority w:val="26"/>
    <w:rsid w:val="000F6B8B"/>
    <w:pPr>
      <w:numPr>
        <w:ilvl w:val="1"/>
      </w:numPr>
      <w:spacing w:before="240"/>
      <w:outlineLvl w:val="1"/>
    </w:pPr>
    <w:rPr>
      <w:rFonts w:ascii="Arial Bold" w:hAnsi="Arial Bold"/>
      <w:sz w:val="24"/>
      <w:szCs w:val="24"/>
    </w:rPr>
  </w:style>
  <w:style w:type="paragraph" w:customStyle="1" w:styleId="ANNEX-heading2">
    <w:name w:val="ANNEX-heading2"/>
    <w:basedOn w:val="ANNEX-heading1"/>
    <w:next w:val="NormalParagraph"/>
    <w:uiPriority w:val="26"/>
    <w:rsid w:val="00FB18EF"/>
    <w:pPr>
      <w:numPr>
        <w:ilvl w:val="2"/>
      </w:numPr>
      <w:outlineLvl w:val="2"/>
    </w:pPr>
    <w:rPr>
      <w:b w:val="0"/>
    </w:rPr>
  </w:style>
  <w:style w:type="paragraph" w:customStyle="1" w:styleId="ANNEX-heading3">
    <w:name w:val="ANNEX-heading3"/>
    <w:basedOn w:val="ANNEX-heading2"/>
    <w:next w:val="NormalParagraph"/>
    <w:uiPriority w:val="26"/>
    <w:rsid w:val="00FB18EF"/>
    <w:pPr>
      <w:numPr>
        <w:ilvl w:val="3"/>
      </w:numPr>
      <w:outlineLvl w:val="3"/>
    </w:pPr>
    <w:rPr>
      <w:sz w:val="22"/>
      <w:szCs w:val="22"/>
      <w:lang w:val="fr-FR"/>
    </w:rPr>
  </w:style>
  <w:style w:type="paragraph" w:customStyle="1" w:styleId="ANNEX-heading4">
    <w:name w:val="ANNEX-heading4"/>
    <w:basedOn w:val="ANNEX-heading3"/>
    <w:next w:val="NormalParagraph"/>
    <w:uiPriority w:val="26"/>
    <w:rsid w:val="00FB18EF"/>
    <w:pPr>
      <w:numPr>
        <w:ilvl w:val="4"/>
      </w:numPr>
      <w:outlineLvl w:val="4"/>
    </w:pPr>
  </w:style>
  <w:style w:type="paragraph" w:customStyle="1" w:styleId="ANNEX-heading5">
    <w:name w:val="ANNEX-heading5"/>
    <w:basedOn w:val="ANNEX-heading4"/>
    <w:next w:val="NormalParagraph"/>
    <w:uiPriority w:val="26"/>
    <w:rsid w:val="00FB18EF"/>
    <w:pPr>
      <w:numPr>
        <w:ilvl w:val="5"/>
      </w:numPr>
      <w:outlineLvl w:val="5"/>
    </w:pPr>
  </w:style>
  <w:style w:type="paragraph" w:styleId="TOC4">
    <w:name w:val="toc 4"/>
    <w:basedOn w:val="TOC3"/>
    <w:uiPriority w:val="39"/>
    <w:unhideWhenUsed/>
    <w:rsid w:val="00294E91"/>
    <w:pPr>
      <w:tabs>
        <w:tab w:val="clear" w:pos="1276"/>
        <w:tab w:val="left" w:pos="1701"/>
      </w:tabs>
      <w:ind w:left="1701" w:hanging="1275"/>
    </w:pPr>
  </w:style>
  <w:style w:type="paragraph" w:styleId="TOC5">
    <w:name w:val="toc 5"/>
    <w:basedOn w:val="TOC4"/>
    <w:uiPriority w:val="39"/>
    <w:unhideWhenUsed/>
    <w:rsid w:val="00294E91"/>
    <w:pPr>
      <w:tabs>
        <w:tab w:val="clear" w:pos="1701"/>
        <w:tab w:val="left" w:pos="2127"/>
      </w:tabs>
      <w:ind w:left="2127" w:hanging="1701"/>
    </w:pPr>
  </w:style>
  <w:style w:type="paragraph" w:styleId="TOC6">
    <w:name w:val="toc 6"/>
    <w:basedOn w:val="TOC5"/>
    <w:uiPriority w:val="39"/>
    <w:unhideWhenUsed/>
    <w:rsid w:val="00331905"/>
    <w:pPr>
      <w:tabs>
        <w:tab w:val="clear" w:pos="2127"/>
        <w:tab w:val="left" w:pos="2552"/>
      </w:tabs>
      <w:ind w:left="2552" w:hanging="2126"/>
    </w:pPr>
  </w:style>
  <w:style w:type="paragraph" w:styleId="TOC9">
    <w:name w:val="toc 9"/>
    <w:basedOn w:val="Normal"/>
    <w:next w:val="Normal"/>
    <w:autoRedefine/>
    <w:uiPriority w:val="39"/>
    <w:unhideWhenUsed/>
    <w:rsid w:val="00AC2FCC"/>
    <w:pPr>
      <w:ind w:left="1760"/>
    </w:pPr>
  </w:style>
  <w:style w:type="character" w:styleId="PlaceholderText">
    <w:name w:val="Placeholder Text"/>
    <w:basedOn w:val="DefaultParagraphFont"/>
    <w:uiPriority w:val="99"/>
    <w:semiHidden/>
    <w:rsid w:val="00B3576F"/>
    <w:rPr>
      <w:color w:val="808080"/>
    </w:rPr>
  </w:style>
  <w:style w:type="paragraph" w:customStyle="1" w:styleId="Legalclauselevel1">
    <w:name w:val="Legal clause level 1"/>
    <w:uiPriority w:val="30"/>
    <w:qFormat/>
    <w:rsid w:val="00DD465A"/>
    <w:pPr>
      <w:numPr>
        <w:numId w:val="15"/>
      </w:numPr>
      <w:spacing w:before="120" w:after="240"/>
      <w:outlineLvl w:val="0"/>
    </w:pPr>
    <w:rPr>
      <w:rFonts w:ascii="Arial" w:eastAsia="Times New Roman" w:hAnsi="Arial" w:cs="Arial"/>
      <w:b/>
      <w:bCs/>
      <w:sz w:val="28"/>
      <w:szCs w:val="32"/>
      <w:lang w:eastAsia="en-US" w:bidi="bn-BD"/>
    </w:rPr>
  </w:style>
  <w:style w:type="paragraph" w:customStyle="1" w:styleId="Legalclauselevel2">
    <w:name w:val="Legal clause level 2"/>
    <w:basedOn w:val="Legalclauselevel1"/>
    <w:uiPriority w:val="30"/>
    <w:qFormat/>
    <w:rsid w:val="00DD465A"/>
    <w:pPr>
      <w:numPr>
        <w:ilvl w:val="1"/>
        <w:numId w:val="16"/>
      </w:numPr>
      <w:outlineLvl w:val="9"/>
    </w:pPr>
    <w:rPr>
      <w:b w:val="0"/>
      <w:sz w:val="22"/>
      <w:szCs w:val="22"/>
    </w:rPr>
  </w:style>
  <w:style w:type="paragraph" w:customStyle="1" w:styleId="Legalclauselevel3">
    <w:name w:val="Legal clause level 3"/>
    <w:basedOn w:val="Legalclauselevel2"/>
    <w:uiPriority w:val="30"/>
    <w:qFormat/>
    <w:rsid w:val="00DD465A"/>
    <w:pPr>
      <w:numPr>
        <w:ilvl w:val="2"/>
      </w:numPr>
      <w:spacing w:line="276" w:lineRule="auto"/>
    </w:pPr>
    <w:rPr>
      <w:iCs/>
    </w:rPr>
  </w:style>
  <w:style w:type="paragraph" w:customStyle="1" w:styleId="Legalclauselevel4">
    <w:name w:val="Legal clause level 4"/>
    <w:basedOn w:val="Legalclauselevel3"/>
    <w:uiPriority w:val="30"/>
    <w:qFormat/>
    <w:rsid w:val="00DD465A"/>
    <w:pPr>
      <w:numPr>
        <w:ilvl w:val="3"/>
      </w:numPr>
      <w:spacing w:after="120"/>
      <w:ind w:left="3118" w:hanging="992"/>
    </w:pPr>
  </w:style>
  <w:style w:type="paragraph" w:customStyle="1" w:styleId="TitleCentred">
    <w:name w:val="Title Centred"/>
    <w:basedOn w:val="Title"/>
    <w:next w:val="NormalParagraph"/>
    <w:uiPriority w:val="27"/>
    <w:qFormat/>
    <w:rsid w:val="00DD465A"/>
    <w:pPr>
      <w:spacing w:before="240" w:after="240"/>
      <w:jc w:val="center"/>
      <w:outlineLvl w:val="0"/>
    </w:pPr>
  </w:style>
  <w:style w:type="numbering" w:customStyle="1" w:styleId="LegalList">
    <w:name w:val="LegalList"/>
    <w:uiPriority w:val="99"/>
    <w:rsid w:val="0059773C"/>
    <w:pPr>
      <w:numPr>
        <w:numId w:val="6"/>
      </w:numPr>
    </w:pPr>
  </w:style>
  <w:style w:type="paragraph" w:customStyle="1" w:styleId="Legaldefinition">
    <w:name w:val="Legal definition"/>
    <w:basedOn w:val="NOTE"/>
    <w:uiPriority w:val="31"/>
    <w:qFormat/>
    <w:rsid w:val="0059773C"/>
    <w:pPr>
      <w:tabs>
        <w:tab w:val="clear" w:pos="1560"/>
        <w:tab w:val="left" w:pos="2835"/>
      </w:tabs>
      <w:ind w:left="2835" w:hanging="2268"/>
    </w:pPr>
  </w:style>
  <w:style w:type="paragraph" w:customStyle="1" w:styleId="CRSheetSubtitle">
    <w:name w:val="CRSheet Subtitle"/>
    <w:basedOn w:val="Normal"/>
    <w:qFormat/>
    <w:rsid w:val="00146F89"/>
    <w:pPr>
      <w:framePr w:hSpace="180" w:wrap="around" w:hAnchor="margin" w:xAlign="center" w:y="-756"/>
      <w:spacing w:before="60" w:after="60"/>
      <w:jc w:val="left"/>
    </w:pPr>
    <w:rPr>
      <w:rFonts w:cs="Arial"/>
      <w:b/>
      <w:i/>
      <w:szCs w:val="22"/>
      <w:lang w:eastAsia="en-GB" w:bidi="ar-SA"/>
    </w:rPr>
  </w:style>
  <w:style w:type="character" w:styleId="FollowedHyperlink">
    <w:name w:val="FollowedHyperlink"/>
    <w:basedOn w:val="DefaultParagraphFont"/>
    <w:uiPriority w:val="99"/>
    <w:semiHidden/>
    <w:unhideWhenUsed/>
    <w:rsid w:val="00146F89"/>
    <w:rPr>
      <w:color w:val="800080" w:themeColor="followedHyperlink"/>
      <w:u w:val="single"/>
    </w:rPr>
  </w:style>
  <w:style w:type="paragraph" w:customStyle="1" w:styleId="CRSheetTitle">
    <w:name w:val="CRSheet Title"/>
    <w:next w:val="NormalParagraph"/>
    <w:qFormat/>
    <w:rsid w:val="00146F89"/>
    <w:pPr>
      <w:framePr w:hSpace="180" w:wrap="around" w:hAnchor="margin" w:xAlign="center" w:y="-756"/>
      <w:spacing w:before="120" w:after="120"/>
    </w:pPr>
    <w:rPr>
      <w:rFonts w:ascii="Arial Bold" w:eastAsia="SimSun" w:hAnsi="Arial Bold"/>
      <w:b/>
      <w:sz w:val="36"/>
      <w:szCs w:val="36"/>
    </w:rPr>
  </w:style>
  <w:style w:type="paragraph" w:customStyle="1" w:styleId="TableHeaderNewPage">
    <w:name w:val="Table Header NewPage"/>
    <w:basedOn w:val="TableHeader"/>
    <w:uiPriority w:val="49"/>
    <w:qFormat/>
    <w:rsid w:val="00146F89"/>
    <w:rPr>
      <w:sz w:val="24"/>
    </w:rPr>
  </w:style>
  <w:style w:type="paragraph" w:customStyle="1" w:styleId="TableTextBold">
    <w:name w:val="Table Text Bold"/>
    <w:basedOn w:val="TableText"/>
    <w:uiPriority w:val="49"/>
    <w:qFormat/>
    <w:rsid w:val="00146F89"/>
    <w:pPr>
      <w:spacing w:before="0" w:after="0" w:line="240" w:lineRule="auto"/>
    </w:pPr>
    <w:rPr>
      <w:b/>
    </w:rPr>
  </w:style>
  <w:style w:type="paragraph" w:customStyle="1" w:styleId="TableHeaderLarge">
    <w:name w:val="Table Header Large"/>
    <w:basedOn w:val="TableHeader"/>
    <w:uiPriority w:val="49"/>
    <w:qFormat/>
    <w:rsid w:val="00146F89"/>
    <w:rPr>
      <w:sz w:val="24"/>
    </w:rPr>
  </w:style>
  <w:style w:type="paragraph" w:customStyle="1" w:styleId="Head">
    <w:name w:val="Head"/>
    <w:basedOn w:val="Title"/>
    <w:autoRedefine/>
    <w:uiPriority w:val="99"/>
    <w:semiHidden/>
    <w:rsid w:val="00146F89"/>
    <w:pPr>
      <w:pBdr>
        <w:top w:val="single" w:sz="4" w:space="1" w:color="auto"/>
      </w:pBdr>
      <w:jc w:val="left"/>
      <w:outlineLvl w:val="0"/>
    </w:pPr>
    <w:rPr>
      <w:bCs w:val="0"/>
      <w:sz w:val="24"/>
      <w:szCs w:val="28"/>
    </w:rPr>
  </w:style>
  <w:style w:type="paragraph" w:customStyle="1" w:styleId="Heading">
    <w:name w:val="Heading"/>
    <w:basedOn w:val="Normal"/>
    <w:uiPriority w:val="99"/>
    <w:semiHidden/>
    <w:rsid w:val="00146F89"/>
    <w:pPr>
      <w:spacing w:after="120"/>
    </w:pPr>
    <w:rPr>
      <w:sz w:val="18"/>
    </w:rPr>
  </w:style>
  <w:style w:type="table" w:customStyle="1" w:styleId="Table1Style">
    <w:name w:val="Table 1 Style"/>
    <w:uiPriority w:val="99"/>
    <w:rsid w:val="00146F89"/>
    <w:rPr>
      <w:rFonts w:ascii="Arial" w:eastAsia="Times New Roman" w:hAnsi="Arial"/>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TOC7">
    <w:name w:val="toc 7"/>
    <w:basedOn w:val="Normal"/>
    <w:next w:val="Normal"/>
    <w:autoRedefine/>
    <w:uiPriority w:val="39"/>
    <w:rsid w:val="00146F89"/>
    <w:pPr>
      <w:ind w:left="1200"/>
    </w:pPr>
  </w:style>
  <w:style w:type="paragraph" w:styleId="TOC8">
    <w:name w:val="toc 8"/>
    <w:basedOn w:val="Normal"/>
    <w:next w:val="Normal"/>
    <w:autoRedefine/>
    <w:uiPriority w:val="39"/>
    <w:rsid w:val="00146F89"/>
    <w:pPr>
      <w:ind w:left="1400"/>
    </w:pPr>
  </w:style>
  <w:style w:type="paragraph" w:customStyle="1" w:styleId="GSMABodytext">
    <w:name w:val="GSMA Body text"/>
    <w:basedOn w:val="Normal"/>
    <w:uiPriority w:val="99"/>
    <w:semiHidden/>
    <w:rsid w:val="00146F89"/>
    <w:rPr>
      <w:rFonts w:eastAsia="Times New Roman"/>
    </w:rPr>
  </w:style>
  <w:style w:type="paragraph" w:styleId="List">
    <w:name w:val="List"/>
    <w:basedOn w:val="Normal"/>
    <w:uiPriority w:val="99"/>
    <w:semiHidden/>
    <w:rsid w:val="00146F89"/>
    <w:pPr>
      <w:ind w:left="283" w:hanging="283"/>
    </w:pPr>
  </w:style>
  <w:style w:type="paragraph" w:styleId="Caption">
    <w:name w:val="caption"/>
    <w:basedOn w:val="Normal"/>
    <w:next w:val="Normal"/>
    <w:link w:val="CaptionChar"/>
    <w:qFormat/>
    <w:rsid w:val="00146F89"/>
    <w:pPr>
      <w:spacing w:after="120"/>
      <w:jc w:val="center"/>
    </w:pPr>
    <w:rPr>
      <w:b/>
      <w:bCs/>
    </w:rPr>
  </w:style>
  <w:style w:type="paragraph" w:styleId="List2">
    <w:name w:val="List 2"/>
    <w:basedOn w:val="List"/>
    <w:autoRedefine/>
    <w:uiPriority w:val="99"/>
    <w:semiHidden/>
    <w:rsid w:val="00146F89"/>
    <w:pPr>
      <w:numPr>
        <w:numId w:val="18"/>
      </w:numPr>
      <w:tabs>
        <w:tab w:val="num" w:pos="1209"/>
      </w:tabs>
      <w:ind w:left="1209" w:hanging="360"/>
    </w:pPr>
  </w:style>
  <w:style w:type="paragraph" w:customStyle="1" w:styleId="GSMCoverImage">
    <w:name w:val="GSM Cover Image"/>
    <w:autoRedefine/>
    <w:uiPriority w:val="99"/>
    <w:semiHidden/>
    <w:rsid w:val="00146F89"/>
    <w:pPr>
      <w:spacing w:before="960" w:after="240"/>
      <w:jc w:val="center"/>
    </w:pPr>
    <w:rPr>
      <w:rFonts w:ascii="Times New Roman" w:eastAsia="Times New Roman" w:hAnsi="Times New Roman" w:cs="Arial"/>
      <w:lang w:eastAsia="en-US"/>
    </w:rPr>
  </w:style>
  <w:style w:type="paragraph" w:customStyle="1" w:styleId="DocumentManagement">
    <w:name w:val="Document Management"/>
    <w:basedOn w:val="Heading1"/>
    <w:link w:val="DocumentManagementChar"/>
    <w:qFormat/>
    <w:rsid w:val="00146F89"/>
    <w:pPr>
      <w:numPr>
        <w:numId w:val="0"/>
      </w:numPr>
      <w:spacing w:after="120" w:line="240" w:lineRule="auto"/>
      <w:ind w:left="854" w:hanging="854"/>
    </w:pPr>
  </w:style>
  <w:style w:type="paragraph" w:customStyle="1" w:styleId="Titlelabel">
    <w:name w:val="Title label"/>
    <w:basedOn w:val="Normal"/>
    <w:uiPriority w:val="99"/>
    <w:semiHidden/>
    <w:rsid w:val="00146F89"/>
    <w:rPr>
      <w:b/>
      <w:spacing w:val="20"/>
      <w:sz w:val="36"/>
      <w:lang w:val="en-IE"/>
    </w:rPr>
  </w:style>
  <w:style w:type="paragraph" w:customStyle="1" w:styleId="DocumentHistory">
    <w:name w:val="Document History"/>
    <w:basedOn w:val="Heading2"/>
    <w:link w:val="DocumentHistoryChar"/>
    <w:qFormat/>
    <w:rsid w:val="00146F89"/>
    <w:pPr>
      <w:numPr>
        <w:ilvl w:val="0"/>
        <w:numId w:val="0"/>
      </w:numPr>
      <w:spacing w:after="120" w:line="240" w:lineRule="auto"/>
      <w:ind w:left="854" w:hanging="854"/>
    </w:pPr>
  </w:style>
  <w:style w:type="paragraph" w:customStyle="1" w:styleId="Normal2">
    <w:name w:val="Normal2"/>
    <w:basedOn w:val="Normal"/>
    <w:uiPriority w:val="99"/>
    <w:semiHidden/>
    <w:rsid w:val="00146F89"/>
    <w:pPr>
      <w:spacing w:before="60" w:after="60"/>
      <w:ind w:left="1440"/>
    </w:pPr>
  </w:style>
  <w:style w:type="paragraph" w:customStyle="1" w:styleId="normalPRD">
    <w:name w:val="normalPRD"/>
    <w:basedOn w:val="Normal"/>
    <w:uiPriority w:val="99"/>
    <w:semiHidden/>
    <w:rsid w:val="00146F89"/>
  </w:style>
  <w:style w:type="paragraph" w:customStyle="1" w:styleId="Dictionarytext">
    <w:name w:val="Dictionary text"/>
    <w:basedOn w:val="BodyText"/>
    <w:uiPriority w:val="99"/>
    <w:semiHidden/>
    <w:rsid w:val="00146F89"/>
    <w:pPr>
      <w:spacing w:before="60" w:after="60"/>
    </w:pPr>
    <w:rPr>
      <w:lang w:val="en-US"/>
    </w:rPr>
  </w:style>
  <w:style w:type="paragraph" w:customStyle="1" w:styleId="dictionarytextbox">
    <w:name w:val="dictionary text box"/>
    <w:basedOn w:val="Dictionarytext"/>
    <w:uiPriority w:val="99"/>
    <w:semiHidden/>
    <w:rsid w:val="00146F89"/>
    <w:pPr>
      <w:keepLines/>
      <w:pBdr>
        <w:top w:val="single" w:sz="6" w:space="1" w:color="auto"/>
        <w:left w:val="single" w:sz="6" w:space="1" w:color="auto"/>
        <w:bottom w:val="single" w:sz="6" w:space="1" w:color="auto"/>
        <w:right w:val="single" w:sz="6" w:space="1" w:color="auto"/>
      </w:pBdr>
      <w:spacing w:before="0" w:after="0"/>
    </w:pPr>
    <w:rPr>
      <w:i/>
    </w:rPr>
  </w:style>
  <w:style w:type="paragraph" w:styleId="BodyText">
    <w:name w:val="Body Text"/>
    <w:basedOn w:val="Normal"/>
    <w:link w:val="BodyTextChar"/>
    <w:uiPriority w:val="99"/>
    <w:semiHidden/>
    <w:rsid w:val="00146F89"/>
    <w:pPr>
      <w:spacing w:after="120"/>
    </w:pPr>
  </w:style>
  <w:style w:type="character" w:customStyle="1" w:styleId="BodyTextChar">
    <w:name w:val="Body Text Char"/>
    <w:basedOn w:val="DefaultParagraphFont"/>
    <w:link w:val="BodyText"/>
    <w:uiPriority w:val="99"/>
    <w:semiHidden/>
    <w:rsid w:val="00146F89"/>
    <w:rPr>
      <w:rFonts w:ascii="Arial" w:eastAsia="SimSun" w:hAnsi="Arial"/>
      <w:sz w:val="22"/>
      <w:lang w:eastAsia="zh-CN" w:bidi="bn-BD"/>
    </w:rPr>
  </w:style>
  <w:style w:type="paragraph" w:styleId="CommentText">
    <w:name w:val="annotation text"/>
    <w:basedOn w:val="Normal"/>
    <w:link w:val="CommentTextChar"/>
    <w:uiPriority w:val="99"/>
    <w:rsid w:val="00146F89"/>
    <w:rPr>
      <w:sz w:val="20"/>
    </w:rPr>
  </w:style>
  <w:style w:type="character" w:customStyle="1" w:styleId="CommentTextChar">
    <w:name w:val="Comment Text Char"/>
    <w:basedOn w:val="DefaultParagraphFont"/>
    <w:link w:val="CommentText"/>
    <w:uiPriority w:val="99"/>
    <w:rsid w:val="00146F89"/>
    <w:rPr>
      <w:rFonts w:ascii="Arial" w:eastAsia="SimSun" w:hAnsi="Arial"/>
      <w:lang w:eastAsia="zh-CN" w:bidi="bn-BD"/>
    </w:rPr>
  </w:style>
  <w:style w:type="paragraph" w:customStyle="1" w:styleId="Heading0">
    <w:name w:val="Heading 0"/>
    <w:basedOn w:val="Normal"/>
    <w:uiPriority w:val="99"/>
    <w:semiHidden/>
    <w:rsid w:val="00146F89"/>
    <w:pPr>
      <w:tabs>
        <w:tab w:val="left" w:pos="851"/>
      </w:tabs>
      <w:spacing w:after="240"/>
    </w:pPr>
    <w:rPr>
      <w:b/>
      <w:caps/>
    </w:rPr>
  </w:style>
  <w:style w:type="paragraph" w:customStyle="1" w:styleId="ASN1Code0">
    <w:name w:val="ASN1Code"/>
    <w:basedOn w:val="Normal"/>
    <w:uiPriority w:val="99"/>
    <w:semiHidden/>
    <w:rsid w:val="00146F89"/>
    <w:rPr>
      <w:rFonts w:ascii="Courier New" w:hAnsi="Courier New"/>
      <w:sz w:val="20"/>
      <w:lang w:val="en-US"/>
    </w:rPr>
  </w:style>
  <w:style w:type="paragraph" w:customStyle="1" w:styleId="PL">
    <w:name w:val="PL"/>
    <w:uiPriority w:val="99"/>
    <w:semiHidden/>
    <w:rsid w:val="00146F89"/>
    <w:pPr>
      <w:tabs>
        <w:tab w:val="left" w:pos="384"/>
        <w:tab w:val="left" w:pos="768"/>
        <w:tab w:val="left" w:pos="1152"/>
        <w:tab w:val="left" w:pos="1536"/>
        <w:tab w:val="left" w:pos="1920"/>
        <w:tab w:val="left" w:pos="2304"/>
        <w:tab w:val="left" w:pos="2688"/>
        <w:tab w:val="left" w:pos="3072"/>
        <w:tab w:val="left" w:pos="3456"/>
        <w:tab w:val="left" w:pos="3840"/>
        <w:tab w:val="left" w:pos="4224"/>
        <w:tab w:val="left" w:pos="4608"/>
        <w:tab w:val="left" w:pos="4992"/>
        <w:tab w:val="left" w:pos="5376"/>
        <w:tab w:val="left" w:pos="5760"/>
        <w:tab w:val="left" w:pos="6144"/>
        <w:tab w:val="left" w:pos="6528"/>
        <w:tab w:val="left" w:pos="6912"/>
        <w:tab w:val="left" w:pos="7296"/>
        <w:tab w:val="left" w:pos="7680"/>
        <w:tab w:val="left" w:pos="8064"/>
        <w:tab w:val="left" w:pos="8448"/>
        <w:tab w:val="left" w:pos="8832"/>
        <w:tab w:val="left" w:pos="9216"/>
      </w:tabs>
      <w:overflowPunct w:val="0"/>
      <w:autoSpaceDE w:val="0"/>
      <w:autoSpaceDN w:val="0"/>
      <w:adjustRightInd w:val="0"/>
      <w:textAlignment w:val="baseline"/>
    </w:pPr>
    <w:rPr>
      <w:rFonts w:ascii="Courier New" w:eastAsia="Times New Roman" w:hAnsi="Courier New"/>
      <w:noProof/>
      <w:sz w:val="16"/>
      <w:lang w:eastAsia="en-US"/>
    </w:rPr>
  </w:style>
  <w:style w:type="character" w:styleId="PageNumber">
    <w:name w:val="page number"/>
    <w:uiPriority w:val="99"/>
    <w:semiHidden/>
    <w:rsid w:val="00146F89"/>
    <w:rPr>
      <w:rFonts w:cs="Times New Roman"/>
    </w:rPr>
  </w:style>
  <w:style w:type="paragraph" w:customStyle="1" w:styleId="HD2">
    <w:name w:val="HD2"/>
    <w:basedOn w:val="Normal"/>
    <w:uiPriority w:val="99"/>
    <w:semiHidden/>
    <w:rsid w:val="00146F89"/>
    <w:pPr>
      <w:keepNext/>
      <w:tabs>
        <w:tab w:val="left" w:pos="360"/>
      </w:tabs>
      <w:spacing w:before="240" w:after="120"/>
      <w:outlineLvl w:val="0"/>
    </w:pPr>
    <w:rPr>
      <w:b/>
      <w:caps/>
      <w:color w:val="000000"/>
      <w:szCs w:val="28"/>
    </w:rPr>
  </w:style>
  <w:style w:type="paragraph" w:customStyle="1" w:styleId="CSSummary">
    <w:name w:val="CS_Summary"/>
    <w:basedOn w:val="Normal"/>
    <w:uiPriority w:val="99"/>
    <w:semiHidden/>
    <w:rsid w:val="00146F89"/>
    <w:rPr>
      <w:rFonts w:eastAsia="Times New Roman"/>
      <w:b/>
      <w:color w:val="FF0000"/>
      <w:sz w:val="20"/>
    </w:rPr>
  </w:style>
  <w:style w:type="paragraph" w:customStyle="1" w:styleId="CopyrightDisclaimer">
    <w:name w:val="Copyright Disclaimer"/>
    <w:basedOn w:val="Normal"/>
    <w:next w:val="Normal"/>
    <w:autoRedefine/>
    <w:uiPriority w:val="99"/>
    <w:semiHidden/>
    <w:rsid w:val="00146F89"/>
    <w:pPr>
      <w:jc w:val="center"/>
    </w:pPr>
    <w:rPr>
      <w:rFonts w:eastAsia="Times New Roman"/>
      <w:b/>
      <w:i/>
      <w:sz w:val="20"/>
    </w:rPr>
  </w:style>
  <w:style w:type="paragraph" w:customStyle="1" w:styleId="NormalStyleIndentedParagraph">
    <w:name w:val="Normal Style Indented Paragraph"/>
    <w:basedOn w:val="Normal"/>
    <w:link w:val="NormalStyleIndentedParagraphChar"/>
    <w:qFormat/>
    <w:rsid w:val="00146F89"/>
    <w:pPr>
      <w:ind w:left="360"/>
    </w:pPr>
  </w:style>
  <w:style w:type="table" w:customStyle="1" w:styleId="DonnaTablestyle">
    <w:name w:val="Donna Table style"/>
    <w:uiPriority w:val="99"/>
    <w:rsid w:val="00146F89"/>
    <w:rPr>
      <w:rFonts w:ascii="Times New Roman" w:eastAsia="Times New Roman" w:hAnsi="Times New Roman"/>
    </w:rPr>
    <w:tblPr>
      <w:tblStyleRowBandSize w:val="1"/>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CSTitle">
    <w:name w:val="CS_Title"/>
    <w:basedOn w:val="Title"/>
    <w:uiPriority w:val="99"/>
    <w:semiHidden/>
    <w:rsid w:val="00146F89"/>
    <w:pPr>
      <w:spacing w:after="0"/>
      <w:ind w:left="560"/>
      <w:jc w:val="left"/>
    </w:pPr>
    <w:rPr>
      <w:rFonts w:eastAsia="Times New Roman"/>
      <w:bCs w:val="0"/>
      <w:kern w:val="0"/>
      <w:sz w:val="36"/>
      <w:szCs w:val="20"/>
      <w:lang w:val="en-IE"/>
    </w:rPr>
  </w:style>
  <w:style w:type="paragraph" w:customStyle="1" w:styleId="CSNumber">
    <w:name w:val="CS_Number"/>
    <w:basedOn w:val="Title"/>
    <w:uiPriority w:val="99"/>
    <w:semiHidden/>
    <w:rsid w:val="00146F89"/>
    <w:pPr>
      <w:spacing w:after="0"/>
      <w:ind w:left="560"/>
    </w:pPr>
    <w:rPr>
      <w:rFonts w:eastAsia="Times New Roman"/>
      <w:bCs w:val="0"/>
      <w:kern w:val="0"/>
      <w:sz w:val="28"/>
      <w:szCs w:val="20"/>
      <w:lang w:val="en-IE"/>
    </w:rPr>
  </w:style>
  <w:style w:type="paragraph" w:customStyle="1" w:styleId="DocumentTitle">
    <w:name w:val="Document Title"/>
    <w:basedOn w:val="Normal"/>
    <w:next w:val="Normal"/>
    <w:autoRedefine/>
    <w:uiPriority w:val="99"/>
    <w:semiHidden/>
    <w:rsid w:val="00146F89"/>
    <w:pPr>
      <w:framePr w:hSpace="180" w:wrap="notBeside" w:hAnchor="margin" w:y="359"/>
      <w:ind w:right="113"/>
      <w:jc w:val="right"/>
    </w:pPr>
    <w:rPr>
      <w:rFonts w:eastAsia="Times New Roman"/>
      <w:b/>
      <w:sz w:val="36"/>
      <w:lang w:val="en-US"/>
    </w:rPr>
  </w:style>
  <w:style w:type="paragraph" w:customStyle="1" w:styleId="DocumentSubtitle">
    <w:name w:val="Document Subtitle"/>
    <w:basedOn w:val="DocumentTitle"/>
    <w:next w:val="Normal"/>
    <w:autoRedefine/>
    <w:uiPriority w:val="99"/>
    <w:semiHidden/>
    <w:rsid w:val="00146F89"/>
    <w:pPr>
      <w:framePr w:wrap="notBeside"/>
      <w:ind w:left="560" w:right="0"/>
    </w:pPr>
    <w:rPr>
      <w:sz w:val="32"/>
      <w:lang w:val="en-IE"/>
    </w:rPr>
  </w:style>
  <w:style w:type="paragraph" w:customStyle="1" w:styleId="TabletextBOLD0">
    <w:name w:val="Table text BOLD"/>
    <w:basedOn w:val="TableText"/>
    <w:next w:val="TableText"/>
    <w:autoRedefine/>
    <w:uiPriority w:val="99"/>
    <w:semiHidden/>
    <w:rsid w:val="00146F89"/>
    <w:pPr>
      <w:framePr w:hSpace="180" w:wrap="around" w:vAnchor="page" w:hAnchor="margin" w:y="1621"/>
      <w:spacing w:before="0" w:after="0" w:line="240" w:lineRule="auto"/>
    </w:pPr>
    <w:rPr>
      <w:rFonts w:eastAsia="PMingLiU" w:cs="Arial"/>
      <w:b/>
      <w:bCs/>
      <w:szCs w:val="20"/>
      <w:lang w:bidi="bn-BD"/>
    </w:rPr>
  </w:style>
  <w:style w:type="paragraph" w:customStyle="1" w:styleId="msolistparagraph0">
    <w:name w:val="msolistparagraph"/>
    <w:basedOn w:val="Normal"/>
    <w:uiPriority w:val="99"/>
    <w:semiHidden/>
    <w:rsid w:val="00146F89"/>
    <w:pPr>
      <w:ind w:left="720"/>
    </w:pPr>
    <w:rPr>
      <w:lang w:val="en-US" w:eastAsia="ko-KR"/>
    </w:rPr>
  </w:style>
  <w:style w:type="paragraph" w:customStyle="1" w:styleId="Bullet2">
    <w:name w:val="Bullet2"/>
    <w:basedOn w:val="Normal2"/>
    <w:uiPriority w:val="99"/>
    <w:semiHidden/>
    <w:rsid w:val="00146F89"/>
    <w:pPr>
      <w:numPr>
        <w:numId w:val="19"/>
      </w:numPr>
      <w:tabs>
        <w:tab w:val="clear" w:pos="360"/>
        <w:tab w:val="num" w:pos="567"/>
      </w:tabs>
      <w:spacing w:before="0"/>
      <w:ind w:left="567" w:hanging="567"/>
    </w:pPr>
  </w:style>
  <w:style w:type="paragraph" w:customStyle="1" w:styleId="FrontMatter">
    <w:name w:val="Front Matter"/>
    <w:autoRedefine/>
    <w:uiPriority w:val="99"/>
    <w:semiHidden/>
    <w:rsid w:val="00146F89"/>
    <w:pPr>
      <w:pBdr>
        <w:top w:val="single" w:sz="4" w:space="1" w:color="auto"/>
      </w:pBdr>
      <w:spacing w:before="60" w:after="60"/>
    </w:pPr>
    <w:rPr>
      <w:rFonts w:ascii="Arial" w:eastAsia="Times New Roman" w:hAnsi="Arial" w:cs="Arial"/>
      <w:b/>
      <w:sz w:val="24"/>
      <w:szCs w:val="24"/>
      <w:lang w:eastAsia="en-US"/>
    </w:rPr>
  </w:style>
  <w:style w:type="paragraph" w:customStyle="1" w:styleId="FrontMatterTitles">
    <w:name w:val="Front Matter Titles"/>
    <w:basedOn w:val="Normal"/>
    <w:uiPriority w:val="99"/>
    <w:semiHidden/>
    <w:rsid w:val="00146F89"/>
    <w:pPr>
      <w:spacing w:after="60"/>
    </w:pPr>
    <w:rPr>
      <w:b/>
      <w:bCs/>
    </w:rPr>
  </w:style>
  <w:style w:type="paragraph" w:styleId="DocumentMap">
    <w:name w:val="Document Map"/>
    <w:basedOn w:val="Normal"/>
    <w:link w:val="DocumentMapChar"/>
    <w:uiPriority w:val="99"/>
    <w:semiHidden/>
    <w:rsid w:val="00146F89"/>
    <w:rPr>
      <w:rFonts w:ascii="Tahoma" w:hAnsi="Tahoma"/>
      <w:sz w:val="16"/>
      <w:szCs w:val="16"/>
    </w:rPr>
  </w:style>
  <w:style w:type="character" w:customStyle="1" w:styleId="DocumentMapChar">
    <w:name w:val="Document Map Char"/>
    <w:basedOn w:val="DefaultParagraphFont"/>
    <w:link w:val="DocumentMap"/>
    <w:uiPriority w:val="99"/>
    <w:semiHidden/>
    <w:rsid w:val="00146F89"/>
    <w:rPr>
      <w:rFonts w:ascii="Tahoma" w:eastAsia="SimSun" w:hAnsi="Tahoma"/>
      <w:sz w:val="16"/>
      <w:szCs w:val="16"/>
      <w:lang w:eastAsia="zh-CN" w:bidi="bn-BD"/>
    </w:rPr>
  </w:style>
  <w:style w:type="character" w:styleId="CommentReference">
    <w:name w:val="annotation reference"/>
    <w:uiPriority w:val="99"/>
    <w:semiHidden/>
    <w:rsid w:val="00146F89"/>
    <w:rPr>
      <w:rFonts w:cs="Times New Roman"/>
      <w:sz w:val="16"/>
    </w:rPr>
  </w:style>
  <w:style w:type="paragraph" w:styleId="CommentSubject">
    <w:name w:val="annotation subject"/>
    <w:basedOn w:val="CommentText"/>
    <w:next w:val="CommentText"/>
    <w:link w:val="CommentSubjectChar"/>
    <w:uiPriority w:val="99"/>
    <w:semiHidden/>
    <w:rsid w:val="00146F89"/>
    <w:rPr>
      <w:b/>
      <w:bCs/>
    </w:rPr>
  </w:style>
  <w:style w:type="character" w:customStyle="1" w:styleId="CommentSubjectChar">
    <w:name w:val="Comment Subject Char"/>
    <w:basedOn w:val="CommentTextChar"/>
    <w:link w:val="CommentSubject"/>
    <w:uiPriority w:val="99"/>
    <w:semiHidden/>
    <w:rsid w:val="00146F89"/>
    <w:rPr>
      <w:rFonts w:ascii="Arial" w:eastAsia="SimSun" w:hAnsi="Arial"/>
      <w:b/>
      <w:bCs/>
      <w:lang w:eastAsia="zh-CN" w:bidi="bn-BD"/>
    </w:rPr>
  </w:style>
  <w:style w:type="table" w:styleId="TableGrid">
    <w:name w:val="Table Grid"/>
    <w:basedOn w:val="TableNormal"/>
    <w:uiPriority w:val="59"/>
    <w:rsid w:val="00146F89"/>
    <w:pPr>
      <w:spacing w:before="120"/>
    </w:pPr>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nnexH2">
    <w:name w:val="Annex H2"/>
    <w:basedOn w:val="Normal"/>
    <w:next w:val="Normal"/>
    <w:uiPriority w:val="99"/>
    <w:semiHidden/>
    <w:rsid w:val="00146F89"/>
    <w:rPr>
      <w:b/>
      <w:bCs/>
      <w:color w:val="000000"/>
    </w:rPr>
  </w:style>
  <w:style w:type="paragraph" w:customStyle="1" w:styleId="AnnexH3">
    <w:name w:val="AnnexH3"/>
    <w:basedOn w:val="Heading3"/>
    <w:uiPriority w:val="99"/>
    <w:semiHidden/>
    <w:rsid w:val="00146F89"/>
    <w:pPr>
      <w:numPr>
        <w:ilvl w:val="0"/>
        <w:numId w:val="0"/>
      </w:numPr>
      <w:spacing w:after="120" w:line="240" w:lineRule="auto"/>
      <w:jc w:val="both"/>
    </w:pPr>
    <w:rPr>
      <w:rFonts w:cs="Times New Roman"/>
      <w:bCs w:val="0"/>
      <w:sz w:val="22"/>
      <w:szCs w:val="20"/>
    </w:rPr>
  </w:style>
  <w:style w:type="paragraph" w:customStyle="1" w:styleId="AnnexH1">
    <w:name w:val="Annex H1"/>
    <w:basedOn w:val="Normal"/>
    <w:next w:val="Normal"/>
    <w:uiPriority w:val="99"/>
    <w:semiHidden/>
    <w:rsid w:val="00146F89"/>
    <w:pPr>
      <w:numPr>
        <w:numId w:val="83"/>
      </w:numPr>
      <w:tabs>
        <w:tab w:val="clear" w:pos="1440"/>
      </w:tabs>
    </w:pPr>
    <w:rPr>
      <w:b/>
      <w:bCs/>
      <w:color w:val="000000"/>
      <w:sz w:val="28"/>
    </w:rPr>
  </w:style>
  <w:style w:type="paragraph" w:styleId="NormalWeb">
    <w:name w:val="Normal (Web)"/>
    <w:basedOn w:val="Normal"/>
    <w:uiPriority w:val="99"/>
    <w:rsid w:val="00146F89"/>
  </w:style>
  <w:style w:type="paragraph" w:customStyle="1" w:styleId="AppendixH1">
    <w:name w:val="Appendix H1"/>
    <w:basedOn w:val="Heading1"/>
    <w:next w:val="Normal"/>
    <w:semiHidden/>
    <w:qFormat/>
    <w:rsid w:val="00146F89"/>
    <w:pPr>
      <w:numPr>
        <w:numId w:val="0"/>
      </w:numPr>
      <w:spacing w:after="120" w:line="240" w:lineRule="auto"/>
    </w:pPr>
    <w:rPr>
      <w:caps/>
    </w:rPr>
  </w:style>
  <w:style w:type="paragraph" w:customStyle="1" w:styleId="AppendixH2">
    <w:name w:val="Appendix H2"/>
    <w:basedOn w:val="Heading2"/>
    <w:next w:val="Normal"/>
    <w:semiHidden/>
    <w:qFormat/>
    <w:rsid w:val="00146F89"/>
    <w:pPr>
      <w:numPr>
        <w:ilvl w:val="0"/>
        <w:numId w:val="0"/>
      </w:numPr>
      <w:spacing w:after="120" w:line="240" w:lineRule="auto"/>
    </w:pPr>
  </w:style>
  <w:style w:type="paragraph" w:customStyle="1" w:styleId="AppendixH3">
    <w:name w:val="Appendix H3"/>
    <w:basedOn w:val="Heading3"/>
    <w:link w:val="AppendixH3Char"/>
    <w:semiHidden/>
    <w:qFormat/>
    <w:rsid w:val="00146F89"/>
    <w:pPr>
      <w:numPr>
        <w:ilvl w:val="0"/>
        <w:numId w:val="0"/>
      </w:numPr>
      <w:spacing w:before="120" w:after="120" w:line="240" w:lineRule="auto"/>
    </w:pPr>
    <w:rPr>
      <w:rFonts w:ascii="Times New Roman" w:hAnsi="Times New Roman" w:cs="Times New Roman"/>
      <w:b w:val="0"/>
      <w:bCs w:val="0"/>
      <w:iCs w:val="0"/>
      <w:sz w:val="20"/>
      <w:szCs w:val="20"/>
      <w:lang w:bidi="ar-SA"/>
    </w:rPr>
  </w:style>
  <w:style w:type="paragraph" w:customStyle="1" w:styleId="AppendixH4">
    <w:name w:val="Appendix H4"/>
    <w:basedOn w:val="Heading4"/>
    <w:link w:val="AppendixH4Char"/>
    <w:semiHidden/>
    <w:qFormat/>
    <w:rsid w:val="00146F89"/>
    <w:pPr>
      <w:numPr>
        <w:ilvl w:val="0"/>
        <w:numId w:val="0"/>
      </w:numPr>
      <w:spacing w:before="120" w:after="120" w:line="240" w:lineRule="auto"/>
    </w:pPr>
    <w:rPr>
      <w:rFonts w:ascii="Times New Roman" w:hAnsi="Times New Roman" w:cs="Times New Roman"/>
      <w:b w:val="0"/>
      <w:iCs w:val="0"/>
      <w:sz w:val="20"/>
      <w:szCs w:val="20"/>
      <w:lang w:bidi="ar-SA"/>
    </w:rPr>
  </w:style>
  <w:style w:type="character" w:customStyle="1" w:styleId="AppendixH3Char">
    <w:name w:val="Appendix H3 Char"/>
    <w:link w:val="AppendixH3"/>
    <w:semiHidden/>
    <w:locked/>
    <w:rsid w:val="00146F89"/>
    <w:rPr>
      <w:rFonts w:ascii="Times New Roman" w:eastAsia="Times New Roman" w:hAnsi="Times New Roman"/>
      <w:lang w:eastAsia="en-US"/>
    </w:rPr>
  </w:style>
  <w:style w:type="paragraph" w:customStyle="1" w:styleId="AppendixH5">
    <w:name w:val="Appendix H5"/>
    <w:basedOn w:val="Heading5"/>
    <w:link w:val="AppendixH5Char"/>
    <w:semiHidden/>
    <w:qFormat/>
    <w:rsid w:val="00146F89"/>
    <w:pPr>
      <w:numPr>
        <w:ilvl w:val="0"/>
        <w:numId w:val="0"/>
      </w:numPr>
      <w:spacing w:before="120" w:after="120" w:line="240" w:lineRule="auto"/>
    </w:pPr>
    <w:rPr>
      <w:rFonts w:ascii="Times New Roman" w:hAnsi="Times New Roman" w:cs="Times New Roman"/>
      <w:b w:val="0"/>
      <w:bCs w:val="0"/>
      <w:sz w:val="20"/>
      <w:szCs w:val="20"/>
      <w:lang w:val="en-GB" w:bidi="ar-SA"/>
    </w:rPr>
  </w:style>
  <w:style w:type="character" w:customStyle="1" w:styleId="AppendixH4Char">
    <w:name w:val="Appendix H4 Char"/>
    <w:link w:val="AppendixH4"/>
    <w:semiHidden/>
    <w:locked/>
    <w:rsid w:val="00146F89"/>
    <w:rPr>
      <w:rFonts w:ascii="Times New Roman" w:eastAsia="Times New Roman" w:hAnsi="Times New Roman"/>
      <w:lang w:eastAsia="en-US"/>
    </w:rPr>
  </w:style>
  <w:style w:type="character" w:customStyle="1" w:styleId="AppendixH5Char">
    <w:name w:val="Appendix H5 Char"/>
    <w:link w:val="AppendixH5"/>
    <w:semiHidden/>
    <w:locked/>
    <w:rsid w:val="00146F89"/>
    <w:rPr>
      <w:rFonts w:ascii="Times New Roman" w:eastAsia="Times New Roman" w:hAnsi="Times New Roman"/>
      <w:lang w:eastAsia="en-US"/>
    </w:rPr>
  </w:style>
  <w:style w:type="character" w:customStyle="1" w:styleId="DocumentManagementChar">
    <w:name w:val="Document Management Char"/>
    <w:basedOn w:val="Heading1Char"/>
    <w:link w:val="DocumentManagement"/>
    <w:locked/>
    <w:rsid w:val="00146F89"/>
    <w:rPr>
      <w:rFonts w:ascii="Arial" w:eastAsia="Times New Roman" w:hAnsi="Arial" w:cs="Arial"/>
      <w:b/>
      <w:bCs/>
      <w:sz w:val="28"/>
      <w:szCs w:val="32"/>
      <w:lang w:eastAsia="en-US" w:bidi="bn-BD"/>
    </w:rPr>
  </w:style>
  <w:style w:type="paragraph" w:customStyle="1" w:styleId="GSMAFigure">
    <w:name w:val="GSMA Figure"/>
    <w:basedOn w:val="Caption"/>
    <w:qFormat/>
    <w:rsid w:val="00146F89"/>
  </w:style>
  <w:style w:type="paragraph" w:customStyle="1" w:styleId="Style1">
    <w:name w:val="Style1"/>
    <w:basedOn w:val="Title"/>
    <w:autoRedefine/>
    <w:semiHidden/>
    <w:qFormat/>
    <w:rsid w:val="00146F89"/>
    <w:pPr>
      <w:outlineLvl w:val="0"/>
    </w:pPr>
  </w:style>
  <w:style w:type="paragraph" w:customStyle="1" w:styleId="OtherInformation">
    <w:name w:val="Other Information"/>
    <w:basedOn w:val="Heading2"/>
    <w:link w:val="OtherInformationChar"/>
    <w:qFormat/>
    <w:rsid w:val="00146F89"/>
    <w:pPr>
      <w:numPr>
        <w:ilvl w:val="0"/>
        <w:numId w:val="0"/>
      </w:numPr>
      <w:spacing w:after="120" w:line="240" w:lineRule="auto"/>
    </w:pPr>
    <w:rPr>
      <w:rFonts w:ascii="Times New Roman" w:hAnsi="Times New Roman" w:cs="Times New Roman"/>
      <w:b w:val="0"/>
      <w:bCs w:val="0"/>
      <w:iCs w:val="0"/>
      <w:sz w:val="20"/>
      <w:szCs w:val="20"/>
      <w:lang w:bidi="ar-SA"/>
    </w:rPr>
  </w:style>
  <w:style w:type="character" w:customStyle="1" w:styleId="DocumentHistoryChar">
    <w:name w:val="Document History Char"/>
    <w:basedOn w:val="Heading2Char"/>
    <w:link w:val="DocumentHistory"/>
    <w:locked/>
    <w:rsid w:val="00146F89"/>
    <w:rPr>
      <w:rFonts w:ascii="Arial" w:eastAsia="Times New Roman" w:hAnsi="Arial" w:cs="Arial"/>
      <w:b/>
      <w:bCs/>
      <w:iCs/>
      <w:sz w:val="24"/>
      <w:szCs w:val="28"/>
      <w:lang w:eastAsia="en-US" w:bidi="bn-BD"/>
    </w:rPr>
  </w:style>
  <w:style w:type="character" w:customStyle="1" w:styleId="NormalStyleIndentedParagraphChar">
    <w:name w:val="Normal Style Indented Paragraph Char"/>
    <w:link w:val="NormalStyleIndentedParagraph"/>
    <w:locked/>
    <w:rsid w:val="00146F89"/>
    <w:rPr>
      <w:rFonts w:ascii="Arial" w:eastAsia="SimSun" w:hAnsi="Arial"/>
      <w:sz w:val="22"/>
      <w:lang w:eastAsia="zh-CN" w:bidi="bn-BD"/>
    </w:rPr>
  </w:style>
  <w:style w:type="character" w:customStyle="1" w:styleId="OtherInformationChar">
    <w:name w:val="Other Information Char"/>
    <w:link w:val="OtherInformation"/>
    <w:locked/>
    <w:rsid w:val="00146F89"/>
    <w:rPr>
      <w:rFonts w:ascii="Times New Roman" w:eastAsia="Times New Roman" w:hAnsi="Times New Roman"/>
      <w:lang w:eastAsia="en-US"/>
    </w:rPr>
  </w:style>
  <w:style w:type="paragraph" w:customStyle="1" w:styleId="rajstyle">
    <w:name w:val="raj style"/>
    <w:semiHidden/>
    <w:qFormat/>
    <w:rsid w:val="00146F89"/>
    <w:rPr>
      <w:rFonts w:ascii="Arial" w:eastAsia="SimSun" w:hAnsi="Arial"/>
      <w:sz w:val="22"/>
      <w:lang w:eastAsia="zh-CN" w:bidi="bn-BD"/>
    </w:rPr>
  </w:style>
  <w:style w:type="paragraph" w:styleId="Revision">
    <w:name w:val="Revision"/>
    <w:hidden/>
    <w:uiPriority w:val="99"/>
    <w:semiHidden/>
    <w:rsid w:val="00146F89"/>
    <w:rPr>
      <w:rFonts w:ascii="Arial" w:eastAsia="SimSun" w:hAnsi="Arial"/>
      <w:sz w:val="22"/>
      <w:lang w:eastAsia="zh-CN" w:bidi="bn-BD"/>
    </w:rPr>
  </w:style>
  <w:style w:type="paragraph" w:customStyle="1" w:styleId="Paragraphedeliste1">
    <w:name w:val="Paragraphe de liste1"/>
    <w:basedOn w:val="Normal"/>
    <w:rsid w:val="00146F89"/>
    <w:pPr>
      <w:spacing w:before="0"/>
      <w:ind w:left="720"/>
      <w:contextualSpacing/>
      <w:jc w:val="left"/>
    </w:pPr>
    <w:rPr>
      <w:rFonts w:ascii="Times New Roman" w:hAnsi="Times New Roman"/>
      <w:sz w:val="24"/>
      <w:szCs w:val="24"/>
      <w:lang w:eastAsia="en-GB"/>
    </w:rPr>
  </w:style>
  <w:style w:type="paragraph" w:customStyle="1" w:styleId="Jin">
    <w:name w:val="Jin"/>
    <w:basedOn w:val="CommentText"/>
    <w:link w:val="JinChar"/>
    <w:uiPriority w:val="99"/>
    <w:rsid w:val="00146F89"/>
    <w:rPr>
      <w:rFonts w:ascii="Calibri" w:eastAsia="Times New Roman" w:hAnsi="Calibri"/>
      <w:lang w:val="en-US" w:eastAsia="ko-KR"/>
    </w:rPr>
  </w:style>
  <w:style w:type="character" w:customStyle="1" w:styleId="JinChar">
    <w:name w:val="Jin Char"/>
    <w:link w:val="Jin"/>
    <w:uiPriority w:val="99"/>
    <w:locked/>
    <w:rsid w:val="00146F89"/>
    <w:rPr>
      <w:rFonts w:eastAsia="Times New Roman"/>
      <w:lang w:val="en-US" w:eastAsia="ko-KR" w:bidi="bn-BD"/>
    </w:rPr>
  </w:style>
  <w:style w:type="table" w:customStyle="1" w:styleId="Table1Style1">
    <w:name w:val="Table 1 Style1"/>
    <w:uiPriority w:val="99"/>
    <w:rsid w:val="00146F89"/>
    <w:rPr>
      <w:rFonts w:ascii="Arial" w:eastAsia="Times New Roman" w:hAnsi="Arial"/>
      <w:lang w:val="de-DE" w:eastAsia="de-DE"/>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DonnaTablestyle1">
    <w:name w:val="Donna Table style1"/>
    <w:uiPriority w:val="99"/>
    <w:rsid w:val="00146F89"/>
    <w:rPr>
      <w:rFonts w:ascii="Times New Roman" w:eastAsia="Times New Roman" w:hAnsi="Times New Roman"/>
      <w:lang w:val="de-DE" w:eastAsia="de-DE"/>
    </w:rPr>
    <w:tblPr>
      <w:tblStyleRowBandSize w:val="1"/>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List3">
    <w:name w:val="List 3"/>
    <w:basedOn w:val="Normal"/>
    <w:rsid w:val="00146F89"/>
    <w:pPr>
      <w:ind w:left="849" w:hanging="283"/>
    </w:pPr>
  </w:style>
  <w:style w:type="paragraph" w:customStyle="1" w:styleId="Paragraph1">
    <w:name w:val="Paragraph1"/>
    <w:basedOn w:val="Normal"/>
    <w:uiPriority w:val="99"/>
    <w:rsid w:val="00146F89"/>
    <w:rPr>
      <w:rFonts w:eastAsia="Times New Roman" w:cs="Arial"/>
    </w:rPr>
  </w:style>
  <w:style w:type="paragraph" w:customStyle="1" w:styleId="TAL">
    <w:name w:val="TAL"/>
    <w:basedOn w:val="Normal"/>
    <w:uiPriority w:val="99"/>
    <w:rsid w:val="00146F89"/>
    <w:pPr>
      <w:keepNext/>
      <w:keepLines/>
      <w:overflowPunct w:val="0"/>
      <w:autoSpaceDE w:val="0"/>
      <w:autoSpaceDN w:val="0"/>
      <w:adjustRightInd w:val="0"/>
      <w:textAlignment w:val="baseline"/>
    </w:pPr>
    <w:rPr>
      <w:rFonts w:eastAsia="Times New Roman"/>
      <w:sz w:val="18"/>
    </w:rPr>
  </w:style>
  <w:style w:type="paragraph" w:customStyle="1" w:styleId="TAH">
    <w:name w:val="TAH"/>
    <w:basedOn w:val="TAC"/>
    <w:uiPriority w:val="99"/>
    <w:rsid w:val="00146F89"/>
    <w:rPr>
      <w:b/>
    </w:rPr>
  </w:style>
  <w:style w:type="paragraph" w:customStyle="1" w:styleId="TAC">
    <w:name w:val="TAC"/>
    <w:basedOn w:val="TAL"/>
    <w:uiPriority w:val="99"/>
    <w:rsid w:val="00146F89"/>
    <w:pPr>
      <w:jc w:val="center"/>
    </w:pPr>
  </w:style>
  <w:style w:type="paragraph" w:customStyle="1" w:styleId="Reference">
    <w:name w:val="Reference"/>
    <w:basedOn w:val="Normal"/>
    <w:uiPriority w:val="99"/>
    <w:rsid w:val="00146F89"/>
    <w:pPr>
      <w:ind w:left="1418" w:hanging="1418"/>
    </w:pPr>
    <w:rPr>
      <w:rFonts w:eastAsia="Times New Roman" w:cs="Arial"/>
    </w:rPr>
  </w:style>
  <w:style w:type="paragraph" w:customStyle="1" w:styleId="TableBullet">
    <w:name w:val="TableBullet"/>
    <w:basedOn w:val="Heading3"/>
    <w:qFormat/>
    <w:rsid w:val="00146F89"/>
    <w:pPr>
      <w:numPr>
        <w:ilvl w:val="0"/>
        <w:numId w:val="23"/>
      </w:numPr>
      <w:spacing w:before="120" w:after="120" w:line="240" w:lineRule="auto"/>
    </w:pPr>
    <w:rPr>
      <w:bCs w:val="0"/>
      <w:iCs w:val="0"/>
      <w:color w:val="1F497D"/>
      <w:sz w:val="22"/>
      <w:szCs w:val="22"/>
    </w:rPr>
  </w:style>
  <w:style w:type="paragraph" w:styleId="NoSpacing">
    <w:name w:val="No Spacing"/>
    <w:uiPriority w:val="1"/>
    <w:qFormat/>
    <w:rsid w:val="00146F89"/>
    <w:rPr>
      <w:rFonts w:ascii="Arial" w:eastAsia="SimSun" w:hAnsi="Arial"/>
      <w:szCs w:val="24"/>
      <w:lang w:eastAsia="en-US"/>
    </w:rPr>
  </w:style>
  <w:style w:type="numbering" w:customStyle="1" w:styleId="Appendix2">
    <w:name w:val="Appendix 2"/>
    <w:rsid w:val="00146F89"/>
    <w:pPr>
      <w:numPr>
        <w:numId w:val="22"/>
      </w:numPr>
    </w:pPr>
  </w:style>
  <w:style w:type="numbering" w:customStyle="1" w:styleId="Appendix1">
    <w:name w:val="Appendix 1"/>
    <w:rsid w:val="00146F89"/>
    <w:pPr>
      <w:numPr>
        <w:numId w:val="21"/>
      </w:numPr>
    </w:pPr>
  </w:style>
  <w:style w:type="numbering" w:customStyle="1" w:styleId="Style2">
    <w:name w:val="Style2"/>
    <w:uiPriority w:val="99"/>
    <w:rsid w:val="00146F89"/>
    <w:pPr>
      <w:numPr>
        <w:numId w:val="25"/>
      </w:numPr>
    </w:pPr>
  </w:style>
  <w:style w:type="character" w:customStyle="1" w:styleId="bluetxt1">
    <w:name w:val="bluetxt1"/>
    <w:rsid w:val="00146F89"/>
  </w:style>
  <w:style w:type="table" w:styleId="LightList-Accent5">
    <w:name w:val="Light List Accent 5"/>
    <w:basedOn w:val="TableNormal"/>
    <w:uiPriority w:val="61"/>
    <w:rsid w:val="00146F89"/>
    <w:rPr>
      <w:rFonts w:ascii="Times New Roman" w:eastAsia="Times New Roman" w:hAnsi="Times New Roman"/>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numbering" w:customStyle="1" w:styleId="NoList1">
    <w:name w:val="No List1"/>
    <w:next w:val="NoList"/>
    <w:uiPriority w:val="99"/>
    <w:semiHidden/>
    <w:unhideWhenUsed/>
    <w:rsid w:val="00146F89"/>
  </w:style>
  <w:style w:type="table" w:customStyle="1" w:styleId="Table1Style2">
    <w:name w:val="Table 1 Style2"/>
    <w:uiPriority w:val="99"/>
    <w:rsid w:val="00146F89"/>
    <w:rPr>
      <w:rFonts w:ascii="Arial" w:eastAsia="Times New Roman" w:hAnsi="Arial"/>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DonnaTablestyle2">
    <w:name w:val="Donna Table style2"/>
    <w:uiPriority w:val="99"/>
    <w:rsid w:val="00146F89"/>
    <w:rPr>
      <w:rFonts w:ascii="Times New Roman" w:eastAsia="Times New Roman" w:hAnsi="Times New Roman"/>
    </w:rPr>
    <w:tblPr>
      <w:tblStyleRowBandSize w:val="1"/>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TableGrid1">
    <w:name w:val="Table Grid1"/>
    <w:basedOn w:val="TableNormal"/>
    <w:next w:val="TableGrid"/>
    <w:uiPriority w:val="99"/>
    <w:rsid w:val="00146F89"/>
    <w:pPr>
      <w:spacing w:before="120"/>
    </w:pPr>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1Style11">
    <w:name w:val="Table 1 Style11"/>
    <w:uiPriority w:val="99"/>
    <w:rsid w:val="00146F89"/>
    <w:rPr>
      <w:rFonts w:ascii="Arial" w:eastAsia="Times New Roman" w:hAnsi="Arial"/>
      <w:lang w:val="de-DE" w:eastAsia="de-DE"/>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DonnaTablestyle11">
    <w:name w:val="Donna Table style11"/>
    <w:uiPriority w:val="99"/>
    <w:rsid w:val="00146F89"/>
    <w:rPr>
      <w:rFonts w:ascii="Times New Roman" w:eastAsia="Times New Roman" w:hAnsi="Times New Roman"/>
      <w:lang w:val="de-DE" w:eastAsia="de-DE"/>
    </w:rPr>
    <w:tblPr>
      <w:tblStyleRowBandSize w:val="1"/>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numbering" w:customStyle="1" w:styleId="Appendix21">
    <w:name w:val="Appendix 21"/>
    <w:rsid w:val="00146F89"/>
    <w:pPr>
      <w:numPr>
        <w:numId w:val="20"/>
      </w:numPr>
    </w:pPr>
  </w:style>
  <w:style w:type="numbering" w:customStyle="1" w:styleId="Appendix11">
    <w:name w:val="Appendix 11"/>
    <w:rsid w:val="00146F89"/>
    <w:pPr>
      <w:numPr>
        <w:numId w:val="19"/>
      </w:numPr>
    </w:pPr>
  </w:style>
  <w:style w:type="numbering" w:customStyle="1" w:styleId="Style21">
    <w:name w:val="Style21"/>
    <w:uiPriority w:val="99"/>
    <w:rsid w:val="00146F89"/>
    <w:pPr>
      <w:numPr>
        <w:numId w:val="24"/>
      </w:numPr>
    </w:pPr>
  </w:style>
  <w:style w:type="table" w:customStyle="1" w:styleId="LightList-Accent51">
    <w:name w:val="Light List - Accent 51"/>
    <w:basedOn w:val="TableNormal"/>
    <w:next w:val="LightList-Accent5"/>
    <w:uiPriority w:val="61"/>
    <w:rsid w:val="00146F89"/>
    <w:rPr>
      <w:rFonts w:ascii="Times New Roman" w:eastAsia="Times New Roman" w:hAnsi="Times New Roman"/>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numbering" w:customStyle="1" w:styleId="LegalList1">
    <w:name w:val="LegalList1"/>
    <w:uiPriority w:val="99"/>
    <w:rsid w:val="00146F89"/>
    <w:pPr>
      <w:numPr>
        <w:numId w:val="26"/>
      </w:numPr>
    </w:pPr>
  </w:style>
  <w:style w:type="paragraph" w:customStyle="1" w:styleId="Default">
    <w:name w:val="Default"/>
    <w:rsid w:val="00146F89"/>
    <w:pPr>
      <w:autoSpaceDE w:val="0"/>
      <w:autoSpaceDN w:val="0"/>
      <w:adjustRightInd w:val="0"/>
    </w:pPr>
    <w:rPr>
      <w:rFonts w:ascii="Arial" w:eastAsia="SimSun" w:hAnsi="Arial" w:cs="Arial"/>
      <w:color w:val="000000"/>
      <w:sz w:val="24"/>
      <w:szCs w:val="24"/>
      <w:lang w:val="fr-FR"/>
    </w:rPr>
  </w:style>
  <w:style w:type="character" w:customStyle="1" w:styleId="cui-groupbody">
    <w:name w:val="cui-groupbody"/>
    <w:basedOn w:val="DefaultParagraphFont"/>
    <w:rsid w:val="00146F89"/>
  </w:style>
  <w:style w:type="paragraph" w:customStyle="1" w:styleId="commentcontentpara">
    <w:name w:val="commentcontentpara"/>
    <w:basedOn w:val="Normal"/>
    <w:rsid w:val="00146F89"/>
    <w:pPr>
      <w:spacing w:before="100" w:beforeAutospacing="1" w:after="100" w:afterAutospacing="1"/>
      <w:jc w:val="left"/>
    </w:pPr>
    <w:rPr>
      <w:rFonts w:ascii="Times New Roman" w:eastAsia="Times New Roman" w:hAnsi="Times New Roman"/>
      <w:sz w:val="24"/>
      <w:szCs w:val="24"/>
      <w:lang w:val="en-US" w:eastAsia="en-US" w:bidi="ar-SA"/>
    </w:rPr>
  </w:style>
  <w:style w:type="character" w:customStyle="1" w:styleId="CaptionChar">
    <w:name w:val="Caption Char"/>
    <w:link w:val="Caption"/>
    <w:locked/>
    <w:rsid w:val="00146F89"/>
    <w:rPr>
      <w:rFonts w:ascii="Arial" w:eastAsia="SimSun" w:hAnsi="Arial"/>
      <w:b/>
      <w:bCs/>
      <w:sz w:val="22"/>
      <w:lang w:eastAsia="zh-CN" w:bidi="bn-BD"/>
    </w:rPr>
  </w:style>
  <w:style w:type="character" w:styleId="Emphasis">
    <w:name w:val="Emphasis"/>
    <w:basedOn w:val="DefaultParagraphFont"/>
    <w:uiPriority w:val="20"/>
    <w:qFormat/>
    <w:rsid w:val="00146F89"/>
    <w:rPr>
      <w:i/>
      <w:iCs/>
    </w:rPr>
  </w:style>
  <w:style w:type="table" w:customStyle="1" w:styleId="TableGrid2">
    <w:name w:val="Table Grid2"/>
    <w:basedOn w:val="TableNormal"/>
    <w:next w:val="TableGrid"/>
    <w:uiPriority w:val="39"/>
    <w:rsid w:val="00146F89"/>
    <w:rPr>
      <w:rFonts w:eastAsia="SimSun"/>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basedOn w:val="DefaultParagraphFont"/>
    <w:uiPriority w:val="37"/>
    <w:qFormat/>
    <w:rsid w:val="00146F89"/>
    <w:rPr>
      <w:b/>
      <w:bCs/>
    </w:rPr>
  </w:style>
  <w:style w:type="character" w:customStyle="1" w:styleId="st1">
    <w:name w:val="st1"/>
    <w:basedOn w:val="DefaultParagraphFont"/>
    <w:rsid w:val="00146F89"/>
  </w:style>
  <w:style w:type="paragraph" w:customStyle="1" w:styleId="ZT">
    <w:name w:val="ZT"/>
    <w:rsid w:val="00146F89"/>
    <w:pPr>
      <w:framePr w:wrap="notBeside" w:hAnchor="margin" w:yAlign="center"/>
      <w:widowControl w:val="0"/>
      <w:spacing w:line="240" w:lineRule="atLeast"/>
      <w:jc w:val="right"/>
    </w:pPr>
    <w:rPr>
      <w:rFonts w:ascii="Arial" w:eastAsia="Times New Roman" w:hAnsi="Arial"/>
      <w:b/>
      <w:sz w:val="34"/>
      <w:lang w:eastAsia="en-US"/>
    </w:rPr>
  </w:style>
  <w:style w:type="paragraph" w:customStyle="1" w:styleId="ZU">
    <w:name w:val="ZU"/>
    <w:rsid w:val="00146F89"/>
    <w:pPr>
      <w:framePr w:w="10206" w:wrap="notBeside" w:vAnchor="page" w:hAnchor="margin" w:y="6238"/>
      <w:widowControl w:val="0"/>
      <w:pBdr>
        <w:top w:val="single" w:sz="12" w:space="1" w:color="auto"/>
      </w:pBdr>
      <w:jc w:val="right"/>
    </w:pPr>
    <w:rPr>
      <w:rFonts w:ascii="Arial" w:eastAsia="Times New Roman" w:hAnsi="Arial"/>
      <w:noProof/>
      <w:lang w:eastAsia="en-US"/>
    </w:rPr>
  </w:style>
  <w:style w:type="character" w:customStyle="1" w:styleId="NormalParagraphZchn">
    <w:name w:val="Normal Paragraph Zchn"/>
    <w:link w:val="NormalParagraph"/>
    <w:rsid w:val="00146F89"/>
    <w:rPr>
      <w:rFonts w:ascii="Arial" w:eastAsia="SimSun" w:hAnsi="Arial"/>
      <w:sz w:val="22"/>
      <w:szCs w:val="22"/>
    </w:rPr>
  </w:style>
  <w:style w:type="character" w:styleId="UnresolvedMention">
    <w:name w:val="Unresolved Mention"/>
    <w:basedOn w:val="DefaultParagraphFont"/>
    <w:uiPriority w:val="99"/>
    <w:semiHidden/>
    <w:unhideWhenUsed/>
    <w:rsid w:val="003C1AC8"/>
    <w:rPr>
      <w:color w:val="605E5C"/>
      <w:shd w:val="clear" w:color="auto" w:fill="E1DFDD"/>
    </w:rPr>
  </w:style>
  <w:style w:type="paragraph" w:customStyle="1" w:styleId="GSMAlogo">
    <w:name w:val="GSMA_logo"/>
    <w:basedOn w:val="Centredtext"/>
    <w:uiPriority w:val="49"/>
    <w:qFormat/>
    <w:rsid w:val="00F022C9"/>
    <w:pPr>
      <w:spacing w:after="840"/>
    </w:pPr>
  </w:style>
  <w:style w:type="character" w:customStyle="1" w:styleId="ListParagraphChar">
    <w:name w:val="List Paragraph Char"/>
    <w:basedOn w:val="DefaultParagraphFont"/>
    <w:link w:val="ListParagraph"/>
    <w:uiPriority w:val="34"/>
    <w:locked/>
    <w:rsid w:val="00927522"/>
    <w:rPr>
      <w:rFonts w:ascii="Arial" w:eastAsia="SimSun" w:hAnsi="Arial"/>
      <w:sz w:val="22"/>
      <w:lang w:eastAsia="zh-CN" w:bidi="bn-B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379434390">
      <w:bodyDiv w:val="1"/>
      <w:marLeft w:val="0"/>
      <w:marRight w:val="0"/>
      <w:marTop w:val="0"/>
      <w:marBottom w:val="0"/>
      <w:divBdr>
        <w:top w:val="none" w:sz="0" w:space="0" w:color="auto"/>
        <w:left w:val="none" w:sz="0" w:space="0" w:color="auto"/>
        <w:bottom w:val="none" w:sz="0" w:space="0" w:color="auto"/>
        <w:right w:val="none" w:sz="0" w:space="0" w:color="auto"/>
      </w:divBdr>
    </w:div>
    <w:div w:id="148986179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doNotRelyOnCSS/>
  <w:doNotOrganizeInFolder/>
  <w:doNotUseLongFileNames/>
  <w:pixelsPerInch w:val="0"/>
</w:webSettings>
</file>

<file path=word/_rels/document.xml.rels><?xml version="1.0" encoding="UTF-8" standalone="yes"?>
<Relationships xmlns="http://schemas.openxmlformats.org/package/2006/relationships"><Relationship Id="rId26" Type="http://schemas.openxmlformats.org/officeDocument/2006/relationships/image" Target="media/image10.png"/><Relationship Id="rId21" Type="http://schemas.openxmlformats.org/officeDocument/2006/relationships/image" Target="media/image5.png"/><Relationship Id="rId42" Type="http://schemas.openxmlformats.org/officeDocument/2006/relationships/image" Target="media/image26.png"/><Relationship Id="rId47" Type="http://schemas.openxmlformats.org/officeDocument/2006/relationships/image" Target="media/image31.png"/><Relationship Id="rId63" Type="http://schemas.openxmlformats.org/officeDocument/2006/relationships/header" Target="header3.xml"/><Relationship Id="rId68" Type="http://schemas.openxmlformats.org/officeDocument/2006/relationships/glossaryDocument" Target="glossary/document.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www.ietf.org/rfc/rfc2119.txt" TargetMode="External"/><Relationship Id="rId29" Type="http://schemas.openxmlformats.org/officeDocument/2006/relationships/image" Target="media/image13.png"/><Relationship Id="rId11" Type="http://schemas.openxmlformats.org/officeDocument/2006/relationships/endnotes" Target="endnotes.xml"/><Relationship Id="rId24" Type="http://schemas.openxmlformats.org/officeDocument/2006/relationships/image" Target="media/image8.png"/><Relationship Id="rId32" Type="http://schemas.openxmlformats.org/officeDocument/2006/relationships/image" Target="media/image16.png"/><Relationship Id="rId37" Type="http://schemas.openxmlformats.org/officeDocument/2006/relationships/image" Target="media/image21.png"/><Relationship Id="rId40" Type="http://schemas.openxmlformats.org/officeDocument/2006/relationships/image" Target="media/image24.png"/><Relationship Id="rId45" Type="http://schemas.openxmlformats.org/officeDocument/2006/relationships/image" Target="media/image29.png"/><Relationship Id="rId53" Type="http://schemas.openxmlformats.org/officeDocument/2006/relationships/image" Target="media/image37.emf"/><Relationship Id="rId58" Type="http://schemas.openxmlformats.org/officeDocument/2006/relationships/image" Target="media/image40.png"/><Relationship Id="rId66" Type="http://schemas.openxmlformats.org/officeDocument/2006/relationships/footer" Target="footer4.xml"/><Relationship Id="rId5" Type="http://schemas.openxmlformats.org/officeDocument/2006/relationships/customXml" Target="../customXml/item5.xml"/><Relationship Id="rId61" Type="http://schemas.openxmlformats.org/officeDocument/2006/relationships/hyperlink" Target="mailto:prd@gsma.com" TargetMode="External"/><Relationship Id="rId19" Type="http://schemas.openxmlformats.org/officeDocument/2006/relationships/image" Target="media/image3.png"/><Relationship Id="rId14" Type="http://schemas.openxmlformats.org/officeDocument/2006/relationships/footer" Target="footer1.xml"/><Relationship Id="rId22" Type="http://schemas.openxmlformats.org/officeDocument/2006/relationships/image" Target="media/image6.emf"/><Relationship Id="rId27" Type="http://schemas.openxmlformats.org/officeDocument/2006/relationships/image" Target="media/image11.png"/><Relationship Id="rId30" Type="http://schemas.openxmlformats.org/officeDocument/2006/relationships/image" Target="media/image14.png"/><Relationship Id="rId35" Type="http://schemas.openxmlformats.org/officeDocument/2006/relationships/image" Target="media/image19.png"/><Relationship Id="rId43" Type="http://schemas.openxmlformats.org/officeDocument/2006/relationships/image" Target="media/image27.png"/><Relationship Id="rId48" Type="http://schemas.openxmlformats.org/officeDocument/2006/relationships/image" Target="media/image32.png"/><Relationship Id="rId56" Type="http://schemas.openxmlformats.org/officeDocument/2006/relationships/oleObject" Target="embeddings/oleObject1.bin"/><Relationship Id="rId64" Type="http://schemas.openxmlformats.org/officeDocument/2006/relationships/footer" Target="footer2.xml"/><Relationship Id="rId69" Type="http://schemas.openxmlformats.org/officeDocument/2006/relationships/theme" Target="theme/theme1.xml"/><Relationship Id="rId8" Type="http://schemas.openxmlformats.org/officeDocument/2006/relationships/settings" Target="settings.xml"/><Relationship Id="rId51" Type="http://schemas.openxmlformats.org/officeDocument/2006/relationships/image" Target="media/image35.emf"/><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hyperlink" Target="https://www.rfc-editor.org/info/rfc8174" TargetMode="External"/><Relationship Id="rId25" Type="http://schemas.openxmlformats.org/officeDocument/2006/relationships/image" Target="media/image9.png"/><Relationship Id="rId33" Type="http://schemas.openxmlformats.org/officeDocument/2006/relationships/image" Target="media/image17.png"/><Relationship Id="rId38" Type="http://schemas.openxmlformats.org/officeDocument/2006/relationships/image" Target="media/image22.png"/><Relationship Id="rId46" Type="http://schemas.openxmlformats.org/officeDocument/2006/relationships/image" Target="media/image30.png"/><Relationship Id="rId59" Type="http://schemas.openxmlformats.org/officeDocument/2006/relationships/image" Target="media/image41.jpeg"/><Relationship Id="rId67" Type="http://schemas.openxmlformats.org/officeDocument/2006/relationships/fontTable" Target="fontTable.xml"/><Relationship Id="rId20" Type="http://schemas.openxmlformats.org/officeDocument/2006/relationships/image" Target="media/image4.png"/><Relationship Id="rId41" Type="http://schemas.openxmlformats.org/officeDocument/2006/relationships/image" Target="media/image25.png"/><Relationship Id="rId54" Type="http://schemas.openxmlformats.org/officeDocument/2006/relationships/package" Target="embeddings/Microsoft_PowerPoint_Slide.sldx"/><Relationship Id="rId62"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imalliance.org/euicc/euicc-technical-releases/" TargetMode="External"/><Relationship Id="rId23" Type="http://schemas.openxmlformats.org/officeDocument/2006/relationships/image" Target="media/image7.png"/><Relationship Id="rId28" Type="http://schemas.openxmlformats.org/officeDocument/2006/relationships/image" Target="media/image12.png"/><Relationship Id="rId36" Type="http://schemas.openxmlformats.org/officeDocument/2006/relationships/image" Target="media/image20.png"/><Relationship Id="rId49" Type="http://schemas.openxmlformats.org/officeDocument/2006/relationships/image" Target="media/image33.png"/><Relationship Id="rId57" Type="http://schemas.openxmlformats.org/officeDocument/2006/relationships/image" Target="media/image39.png"/><Relationship Id="rId10" Type="http://schemas.openxmlformats.org/officeDocument/2006/relationships/footnotes" Target="footnotes.xml"/><Relationship Id="rId31" Type="http://schemas.openxmlformats.org/officeDocument/2006/relationships/image" Target="media/image15.png"/><Relationship Id="rId44" Type="http://schemas.openxmlformats.org/officeDocument/2006/relationships/image" Target="media/image28.png"/><Relationship Id="rId52" Type="http://schemas.openxmlformats.org/officeDocument/2006/relationships/image" Target="media/image36.png"/><Relationship Id="rId60" Type="http://schemas.openxmlformats.org/officeDocument/2006/relationships/image" Target="cid:1684509E-2DBD-4F8E-B6B7-06CDC8A2E35E" TargetMode="External"/><Relationship Id="rId65"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image" Target="media/image2.png"/><Relationship Id="rId39" Type="http://schemas.openxmlformats.org/officeDocument/2006/relationships/image" Target="media/image23.png"/><Relationship Id="rId34" Type="http://schemas.openxmlformats.org/officeDocument/2006/relationships/image" Target="media/image18.png"/><Relationship Id="rId50" Type="http://schemas.openxmlformats.org/officeDocument/2006/relationships/image" Target="media/image34.png"/><Relationship Id="rId55" Type="http://schemas.openxmlformats.org/officeDocument/2006/relationships/image" Target="media/image38.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50251E4153134248936AE4B3C03455F9"/>
        <w:category>
          <w:name w:val="General"/>
          <w:gallery w:val="placeholder"/>
        </w:category>
        <w:types>
          <w:type w:val="bbPlcHdr"/>
        </w:types>
        <w:behaviors>
          <w:behavior w:val="content"/>
        </w:behaviors>
        <w:guid w:val="{5BEF7EBB-8157-41D4-B006-43D9FA7377EE}"/>
      </w:docPartPr>
      <w:docPartBody>
        <w:p w:rsidR="00B10447" w:rsidRDefault="00680D9A">
          <w:r w:rsidRPr="00846DF8">
            <w:rPr>
              <w:rStyle w:val="PlaceholderText"/>
            </w:rPr>
            <w:t>[Document Number]</w:t>
          </w:r>
        </w:p>
      </w:docPartBody>
    </w:docPart>
    <w:docPart>
      <w:docPartPr>
        <w:name w:val="220EC0A636F947F481747BA51B72A35A"/>
        <w:category>
          <w:name w:val="General"/>
          <w:gallery w:val="placeholder"/>
        </w:category>
        <w:types>
          <w:type w:val="bbPlcHdr"/>
        </w:types>
        <w:behaviors>
          <w:behavior w:val="content"/>
        </w:behaviors>
        <w:guid w:val="{03304CCD-967B-43B0-AB4B-E70F16AB195E}"/>
      </w:docPartPr>
      <w:docPartBody>
        <w:p w:rsidR="00B10447" w:rsidRDefault="00680D9A">
          <w:r w:rsidRPr="00846DF8">
            <w:rPr>
              <w:rStyle w:val="PlaceholderText"/>
            </w:rPr>
            <w:t>[Document Title]</w:t>
          </w:r>
        </w:p>
      </w:docPartBody>
    </w:docPart>
    <w:docPart>
      <w:docPartPr>
        <w:name w:val="99F48B26C94745DC99490571300FBAD6"/>
        <w:category>
          <w:name w:val="General"/>
          <w:gallery w:val="placeholder"/>
        </w:category>
        <w:types>
          <w:type w:val="bbPlcHdr"/>
        </w:types>
        <w:behaviors>
          <w:behavior w:val="content"/>
        </w:behaviors>
        <w:guid w:val="{073EF66D-9678-49ED-84E6-4A493D9D1B50}"/>
      </w:docPartPr>
      <w:docPartBody>
        <w:p w:rsidR="00B10447" w:rsidRDefault="00680D9A">
          <w:r w:rsidRPr="00846DF8">
            <w:rPr>
              <w:rStyle w:val="PlaceholderText"/>
            </w:rPr>
            <w:t>[Security Classification]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704020202020204"/>
    <w:charset w:val="00"/>
    <w:family w:val="roman"/>
    <w:notTrueType/>
    <w:pitch w:val="default"/>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10601000101010101"/>
    <w:charset w:val="88"/>
    <w:family w:val="roman"/>
    <w:pitch w:val="variable"/>
    <w:sig w:usb0="A00002FF" w:usb1="28CFFCFA" w:usb2="00000016" w:usb3="00000000" w:csb0="00100001" w:csb1="00000000"/>
  </w:font>
  <w:font w:name="Arial Unicode MS">
    <w:panose1 w:val="020B0604020202020204"/>
    <w:charset w:val="00"/>
    <w:family w:val="roman"/>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revisionView w:inkAnnotations="0"/>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B83679"/>
    <w:rsid w:val="000469EE"/>
    <w:rsid w:val="000F119E"/>
    <w:rsid w:val="001D49BD"/>
    <w:rsid w:val="002907E1"/>
    <w:rsid w:val="00315A3C"/>
    <w:rsid w:val="0036123A"/>
    <w:rsid w:val="004018F1"/>
    <w:rsid w:val="004E2D5C"/>
    <w:rsid w:val="00500B18"/>
    <w:rsid w:val="00570A77"/>
    <w:rsid w:val="005B257D"/>
    <w:rsid w:val="005E0FFF"/>
    <w:rsid w:val="00680D9A"/>
    <w:rsid w:val="0074506C"/>
    <w:rsid w:val="00872835"/>
    <w:rsid w:val="00957551"/>
    <w:rsid w:val="009B6FE1"/>
    <w:rsid w:val="009E6468"/>
    <w:rsid w:val="00A23EBC"/>
    <w:rsid w:val="00B10447"/>
    <w:rsid w:val="00B1657B"/>
    <w:rsid w:val="00B83679"/>
    <w:rsid w:val="00CA16EE"/>
    <w:rsid w:val="00CA4E54"/>
    <w:rsid w:val="00E476D4"/>
    <w:rsid w:val="00F47B32"/>
    <w:rsid w:val="00FA51D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4:docId w14:val="69D5418F"/>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A51D1"/>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Starts xmlns="2b0805f3-b897-4d39-97be-b41cb1678690" xsi:nil="true"/>
    <Finish xmlns="2b0805f3-b897-4d39-97be-b41cb1678690">18/09/2024</Finish>
    <eSIMWGSubgrupDraftingGroup xmlns="2b0805f3-b897-4d39-97be-b41cb1678690">eSIMWG1</eSIMWGSubgrupDraftingGroup>
    <Status xmlns="2b0805f3-b897-4d39-97be-b41cb1678690">ISAG Approval</Status>
    <ISAGApprovalStarts xmlns="2b0805f3-b897-4d39-97be-b41cb1678690">25/06/2024</ISAGApprovalStarts>
  </documentManagement>
</p:properties>
</file>

<file path=customXml/item2.xml><?xml version="1.0" encoding="utf-8"?>
<?mso-contentType ?>
<SharedContentType xmlns="Microsoft.SharePoint.Taxonomy.ContentTypeSync" SourceId="016841fc-e166-4759-8b80-df1e1b366916" ContentTypeId="0x0101" PreviousValue="false" LastSyncTimeStamp="2023-03-23T14:59:08.627Z"/>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ISO690Nmerical.XSL" StyleName="ISO 690 - Numerical Reference"/>
</file>

<file path=customXml/item5.xml><?xml version="1.0" encoding="utf-8"?>
<ct:contentTypeSchema xmlns:ct="http://schemas.microsoft.com/office/2006/metadata/contentType" xmlns:ma="http://schemas.microsoft.com/office/2006/metadata/properties/metaAttributes" ct:_="" ma:_="" ma:contentTypeName="Document" ma:contentTypeID="0x010100B880361A72755D4F8C8084D963A4959F" ma:contentTypeVersion="11" ma:contentTypeDescription="Create a new document." ma:contentTypeScope="" ma:versionID="8f28ecd73414ef5112d3a005774354d7">
  <xsd:schema xmlns:xsd="http://www.w3.org/2001/XMLSchema" xmlns:xs="http://www.w3.org/2001/XMLSchema" xmlns:p="http://schemas.microsoft.com/office/2006/metadata/properties" xmlns:ns2="2b0805f3-b897-4d39-97be-b41cb1678690" xmlns:ns3="042849a8-708d-4484-ba8e-78db4b11d06f" targetNamespace="http://schemas.microsoft.com/office/2006/metadata/properties" ma:root="true" ma:fieldsID="2c4ddd82032d53d380b99f801c8d2be2" ns2:_="" ns3:_="">
    <xsd:import namespace="2b0805f3-b897-4d39-97be-b41cb1678690"/>
    <xsd:import namespace="042849a8-708d-4484-ba8e-78db4b11d06f"/>
    <xsd:element name="properties">
      <xsd:complexType>
        <xsd:sequence>
          <xsd:element name="documentManagement">
            <xsd:complexType>
              <xsd:all>
                <xsd:element ref="ns2:eSIMWGSubgrupDraftingGroup" minOccurs="0"/>
                <xsd:element ref="ns2:Status" minOccurs="0"/>
                <xsd:element ref="ns2:MediaServiceMetadata" minOccurs="0"/>
                <xsd:element ref="ns2:MediaServiceFastMetadata" minOccurs="0"/>
                <xsd:element ref="ns3:SharedWithUsers" minOccurs="0"/>
                <xsd:element ref="ns3:SharedWithDetails" minOccurs="0"/>
                <xsd:element ref="ns2:Starts" minOccurs="0"/>
                <xsd:element ref="ns2:Finish" minOccurs="0"/>
                <xsd:element ref="ns2:ISAGApprovalStart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0805f3-b897-4d39-97be-b41cb1678690" elementFormDefault="qualified">
    <xsd:import namespace="http://schemas.microsoft.com/office/2006/documentManagement/types"/>
    <xsd:import namespace="http://schemas.microsoft.com/office/infopath/2007/PartnerControls"/>
    <xsd:element name="eSIMWGSubgrupDraftingGroup" ma:index="8" nillable="true" ma:displayName="eSIMWG Subgrup Drafting Group" ma:format="Dropdown" ma:internalName="eSIMWGSubgrupDraftingGroup">
      <xsd:simpleType>
        <xsd:restriction base="dms:Text">
          <xsd:maxLength value="255"/>
        </xsd:restriction>
      </xsd:simpleType>
    </xsd:element>
    <xsd:element name="Status" ma:index="9" nillable="true" ma:displayName="Status" ma:format="Dropdown" ma:internalName="Status">
      <xsd:simpleType>
        <xsd:restriction base="dms:Choice">
          <xsd:enumeration value="eSIMG Approval"/>
          <xsd:enumeration value="To be sent to ISAG approval"/>
          <xsd:enumeration value="ISAG Approval"/>
          <xsd:enumeration value="Back to WG1"/>
        </xsd:restriction>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Starts" ma:index="14" nillable="true" ma:displayName="Starts" ma:format="Dropdown" ma:internalName="Starts">
      <xsd:simpleType>
        <xsd:restriction base="dms:Text">
          <xsd:maxLength value="255"/>
        </xsd:restriction>
      </xsd:simpleType>
    </xsd:element>
    <xsd:element name="Finish" ma:index="15" nillable="true" ma:displayName="Finishes" ma:format="Dropdown" ma:internalName="Finish">
      <xsd:simpleType>
        <xsd:restriction base="dms:Text">
          <xsd:maxLength value="255"/>
        </xsd:restriction>
      </xsd:simpleType>
    </xsd:element>
    <xsd:element name="ISAGApprovalStarts" ma:index="16" nillable="true" ma:displayName="Approval Starts" ma:format="Dropdown" ma:internalName="ISAGApprovalStarts">
      <xsd:simpleType>
        <xsd:restriction base="dms:Text">
          <xsd:maxLength value="255"/>
        </xsd:restrictio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2849a8-708d-4484-ba8e-78db4b11d0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509E37-9672-4EDB-97B3-99BBC7A92734}">
  <ds:schemaRefs>
    <ds:schemaRef ds:uri="http://schemas.microsoft.com/office/2006/metadata/properties"/>
    <ds:schemaRef ds:uri="http://schemas.microsoft.com/office/infopath/2007/PartnerControls"/>
    <ds:schemaRef ds:uri="2b0805f3-b897-4d39-97be-b41cb1678690"/>
  </ds:schemaRefs>
</ds:datastoreItem>
</file>

<file path=customXml/itemProps2.xml><?xml version="1.0" encoding="utf-8"?>
<ds:datastoreItem xmlns:ds="http://schemas.openxmlformats.org/officeDocument/2006/customXml" ds:itemID="{2CE2A9AC-8F15-4A8F-BF20-DA83E9D06F66}">
  <ds:schemaRefs>
    <ds:schemaRef ds:uri="Microsoft.SharePoint.Taxonomy.ContentTypeSync"/>
  </ds:schemaRefs>
</ds:datastoreItem>
</file>

<file path=customXml/itemProps3.xml><?xml version="1.0" encoding="utf-8"?>
<ds:datastoreItem xmlns:ds="http://schemas.openxmlformats.org/officeDocument/2006/customXml" ds:itemID="{1A26816B-C3D2-48FE-9DFA-E5CAC688338A}">
  <ds:schemaRefs>
    <ds:schemaRef ds:uri="http://schemas.microsoft.com/sharepoint/v3/contenttype/forms"/>
  </ds:schemaRefs>
</ds:datastoreItem>
</file>

<file path=customXml/itemProps4.xml><?xml version="1.0" encoding="utf-8"?>
<ds:datastoreItem xmlns:ds="http://schemas.openxmlformats.org/officeDocument/2006/customXml" ds:itemID="{76007F35-76E8-4A63-AC8C-6C48613ADB56}">
  <ds:schemaRefs>
    <ds:schemaRef ds:uri="http://schemas.openxmlformats.org/officeDocument/2006/bibliography"/>
  </ds:schemaRefs>
</ds:datastoreItem>
</file>

<file path=customXml/itemProps5.xml><?xml version="1.0" encoding="utf-8"?>
<ds:datastoreItem xmlns:ds="http://schemas.openxmlformats.org/officeDocument/2006/customXml" ds:itemID="{0A48DC89-E4A8-4E0F-BAA6-AEA4393F79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b0805f3-b897-4d39-97be-b41cb1678690"/>
    <ds:schemaRef ds:uri="042849a8-708d-4484-ba8e-78db4b11d0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07222825-62ea-40f3-96b5-5375c07996e2}" enabled="1" method="Privileged" siteId="{90c7a20a-f34b-40bf-bc48-b9253b6f5d20}" removed="0"/>
</clbl:labelList>
</file>

<file path=docProps/app.xml><?xml version="1.0" encoding="utf-8"?>
<Properties xmlns="http://schemas.openxmlformats.org/officeDocument/2006/extended-properties" xmlns:vt="http://schemas.openxmlformats.org/officeDocument/2006/docPropsVTypes">
  <Template>Normal</Template>
  <TotalTime>0</TotalTime>
  <Pages>22</Pages>
  <Words>25137</Words>
  <Characters>143286</Characters>
  <Application>Microsoft Office Word</Application>
  <DocSecurity>0</DocSecurity>
  <Lines>1194</Lines>
  <Paragraphs>336</Paragraphs>
  <ScaleCrop>false</ScaleCrop>
  <Company/>
  <LinksUpToDate>false</LinksUpToDate>
  <CharactersWithSpaces>168087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SGP.21 eSIM Consumer Architecture v2.5 (Current)</dc:title>
  <dc:subject/>
  <dc:creator>David Maxwell</dc:creator>
  <cp:keywords/>
  <cp:lastModifiedBy>Yolanda Sanz</cp:lastModifiedBy>
  <cp:revision>9</cp:revision>
  <cp:lastPrinted>2024-09-25T23:39:00Z</cp:lastPrinted>
  <dcterms:created xsi:type="dcterms:W3CDTF">2024-09-25T06:08:00Z</dcterms:created>
  <dcterms:modified xsi:type="dcterms:W3CDTF">2024-09-25T23:40:00Z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Owner">
    <vt:lpwstr>docowner</vt:lpwstr>
  </property>
  <property fmtid="{D5CDD505-2E9C-101B-9397-08002B2CF9AE}" pid="3" name="Order">
    <vt:r8>2100</vt:r8>
  </property>
  <property fmtid="{D5CDD505-2E9C-101B-9397-08002B2CF9AE}" pid="4" name="Information Categories">
    <vt:lpwstr> asdfsdf</vt:lpwstr>
  </property>
  <property fmtid="{D5CDD505-2E9C-101B-9397-08002B2CF9AE}" pid="5" name="GSMASimilarChangeRequests">
    <vt:lpwstr/>
  </property>
  <property fmtid="{D5CDD505-2E9C-101B-9397-08002B2CF9AE}" pid="6" name="GSMAChangeRequestNumber">
    <vt:lpwstr/>
  </property>
  <property fmtid="{D5CDD505-2E9C-101B-9397-08002B2CF9AE}" pid="7" name="GSMAAffectedDocumentSections">
    <vt:lpwstr/>
  </property>
  <property fmtid="{D5CDD505-2E9C-101B-9397-08002B2CF9AE}" pid="8" name="Description">
    <vt:lpwstr> </vt:lpwstr>
  </property>
  <property fmtid="{D5CDD505-2E9C-101B-9397-08002B2CF9AE}" pid="9" name="GSMAMeetingItemNumber">
    <vt:lpwstr/>
  </property>
  <property fmtid="{D5CDD505-2E9C-101B-9397-08002B2CF9AE}" pid="10" name="Binding">
    <vt:bool>true</vt:bool>
  </property>
  <property fmtid="{D5CDD505-2E9C-101B-9397-08002B2CF9AE}" pid="11" name="GSMAKBCategory">
    <vt:lpwstr/>
  </property>
  <property fmtid="{D5CDD505-2E9C-101B-9397-08002B2CF9AE}" pid="12" name="GSMAImpactedDocuments">
    <vt:lpwstr/>
  </property>
  <property fmtid="{D5CDD505-2E9C-101B-9397-08002B2CF9AE}" pid="13" name="DocumentSetDescription">
    <vt:lpwstr/>
  </property>
  <property fmtid="{D5CDD505-2E9C-101B-9397-08002B2CF9AE}" pid="14" name="GSMAPublishedVersionIncrement">
    <vt:lpwstr/>
  </property>
  <property fmtid="{D5CDD505-2E9C-101B-9397-08002B2CF9AE}" pid="15" name="GSMAApprovalStatus">
    <vt:lpwstr/>
  </property>
  <property fmtid="{D5CDD505-2E9C-101B-9397-08002B2CF9AE}" pid="16" name="xd_ProgID">
    <vt:lpwstr/>
  </property>
  <property fmtid="{D5CDD505-2E9C-101B-9397-08002B2CF9AE}" pid="17" name="ContentTypeId">
    <vt:lpwstr>0x010100B880361A72755D4F8C8084D963A4959F</vt:lpwstr>
  </property>
  <property fmtid="{D5CDD505-2E9C-101B-9397-08002B2CF9AE}" pid="18" name="Approved Date">
    <vt:lpwstr>29th October 2004</vt:lpwstr>
  </property>
  <property fmtid="{D5CDD505-2E9C-101B-9397-08002B2CF9AE}" pid="19" name="GSMAAffectedPRD">
    <vt:lpwstr/>
  </property>
  <property fmtid="{D5CDD505-2E9C-101B-9397-08002B2CF9AE}" pid="20" name="Version Number">
    <vt:lpwstr>0.1</vt:lpwstr>
  </property>
  <property fmtid="{D5CDD505-2E9C-101B-9397-08002B2CF9AE}" pid="21" name="GSMAPRDVersion1">
    <vt:r8>0</vt:r8>
  </property>
  <property fmtid="{D5CDD505-2E9C-101B-9397-08002B2CF9AE}" pid="22" name="TemplateUrl">
    <vt:lpwstr/>
  </property>
  <property fmtid="{D5CDD505-2E9C-101B-9397-08002B2CF9AE}" pid="23" name="GSMABindingPRD">
    <vt:bool>false</vt:bool>
  </property>
  <property fmtid="{D5CDD505-2E9C-101B-9397-08002B2CF9AE}" pid="24" name="Official Number">
    <vt:lpwstr>0</vt:lpwstr>
  </property>
  <property fmtid="{D5CDD505-2E9C-101B-9397-08002B2CF9AE}" pid="25" name="Editor">
    <vt:lpwstr> editor</vt:lpwstr>
  </property>
  <property fmtid="{D5CDD505-2E9C-101B-9397-08002B2CF9AE}" pid="26" name="Security Classification Categories">
    <vt:lpwstr>Unrestricted</vt:lpwstr>
  </property>
  <property fmtid="{D5CDD505-2E9C-101B-9397-08002B2CF9AE}" pid="27" name="GSMADocumentType">
    <vt:lpwstr>2;#Non-binding Permanent Reference Document|97ab5523-2ce7-4aac-bd33-d315f704899a</vt:lpwstr>
  </property>
  <property fmtid="{D5CDD505-2E9C-101B-9397-08002B2CF9AE}" pid="28" name="GSMAChangeType">
    <vt:lpwstr/>
  </property>
  <property fmtid="{D5CDD505-2E9C-101B-9397-08002B2CF9AE}" pid="29" name="GSMAPRDVersion2">
    <vt:r8>1</vt:r8>
  </property>
  <property fmtid="{D5CDD505-2E9C-101B-9397-08002B2CF9AE}" pid="30" name="GSMATitle">
    <vt:lpwstr>PRD Document Template</vt:lpwstr>
  </property>
  <property fmtid="{D5CDD505-2E9C-101B-9397-08002B2CF9AE}" pid="31" name="_docset_NoMedatataSyncRequired">
    <vt:lpwstr>False</vt:lpwstr>
  </property>
  <property fmtid="{D5CDD505-2E9C-101B-9397-08002B2CF9AE}" pid="32" name="GSMAReasonKeyBusinessBenefits">
    <vt:lpwstr/>
  </property>
  <property fmtid="{D5CDD505-2E9C-101B-9397-08002B2CF9AE}" pid="33" name="GSMARelatedDocumentType">
    <vt:lpwstr/>
  </property>
  <property fmtid="{D5CDD505-2E9C-101B-9397-08002B2CF9AE}" pid="34" name="GSMAAdditionalReaders">
    <vt:lpwstr/>
  </property>
  <property fmtid="{D5CDD505-2E9C-101B-9397-08002B2CF9AE}" pid="35" name="GSMASubmittedOnBehalfOf">
    <vt:lpwstr/>
  </property>
  <property fmtid="{D5CDD505-2E9C-101B-9397-08002B2CF9AE}" pid="36" name="GSMARelatedDocumentTitle">
    <vt:lpwstr/>
  </property>
  <property fmtid="{D5CDD505-2E9C-101B-9397-08002B2CF9AE}" pid="37" name="TaxCatchAll">
    <vt:lpwstr>2;#Non-binding Permanent Reference Document|97ab5523-2ce7-4aac-bd33-d315f704899a</vt:lpwstr>
  </property>
  <property fmtid="{D5CDD505-2E9C-101B-9397-08002B2CF9AE}" pid="38" name="GSMAAdditionalContributors">
    <vt:lpwstr/>
  </property>
  <property fmtid="{D5CDD505-2E9C-101B-9397-08002B2CF9AE}" pid="39" name="GSMAMeetingItemNumberLocal">
    <vt:lpwstr/>
  </property>
  <property fmtid="{D5CDD505-2E9C-101B-9397-08002B2CF9AE}" pid="40" name="GSMAMeetingNameAndNumber">
    <vt:lpwstr/>
  </property>
  <property fmtid="{D5CDD505-2E9C-101B-9397-08002B2CF9AE}" pid="41" name="GSMAOfficialDocumentType">
    <vt:lpwstr>Non-binding PRD</vt:lpwstr>
  </property>
  <property fmtid="{D5CDD505-2E9C-101B-9397-08002B2CF9AE}" pid="42" name="GSMAMeetingNameAndNumberText">
    <vt:lpwstr/>
  </property>
  <property fmtid="{D5CDD505-2E9C-101B-9397-08002B2CF9AE}" pid="43" name="GSMAItemFor">
    <vt:lpwstr/>
  </property>
  <property fmtid="{D5CDD505-2E9C-101B-9397-08002B2CF9AE}" pid="44" name="_dlc_DocIdItemGuid">
    <vt:lpwstr>1beb38fd-64b9-4de6-8947-d3831c8aece8</vt:lpwstr>
  </property>
  <property fmtid="{D5CDD505-2E9C-101B-9397-08002B2CF9AE}" pid="45" name="GSMAAppliedToODVersion">
    <vt:lpwstr/>
  </property>
  <property fmtid="{D5CDD505-2E9C-101B-9397-08002B2CF9AE}" pid="46" name="GSMAApprovingGroupProject">
    <vt:lpwstr>ISAG</vt:lpwstr>
  </property>
  <property fmtid="{D5CDD505-2E9C-101B-9397-08002B2CF9AE}" pid="47" name="GSMAApprovingGroup">
    <vt:lpwstr>&lt;?xml version="1.0"?&gt;&lt;RelatedDocumentData xmlns:xsi="http://www.w3.org/2001/XMLSchema-instance" xmlns:xsd="http://www.w3.org/2001/XMLSchema"&gt;&lt;Title&gt;ISAG&lt;/Title&gt;&lt;WebId&gt;88f3578d-4b6e-4614-a930-fe1b5cbe2149&lt;/WebId&gt;&lt;ListId&gt;00000000-0000-0000-0000-000000000000</vt:lpwstr>
  </property>
  <property fmtid="{D5CDD505-2E9C-101B-9397-08002B2CF9AE}" pid="48" name="GSMAMeetingNameAndNumberLocal">
    <vt:lpwstr>, </vt:lpwstr>
  </property>
  <property fmtid="{D5CDD505-2E9C-101B-9397-08002B2CF9AE}" pid="49" name="GSMAIssuingGroup">
    <vt:lpwstr>&lt;?xml version="1.0"?&gt;&lt;RelatedDocumentData xmlns:xsi="http://www.w3.org/2001/XMLSchema-instance" xmlns:xsd="http://www.w3.org/2001/XMLSchema"&gt;&lt;Title&gt;ISAG&lt;/Title&gt;&lt;WebId&gt;88f3578d-4b6e-4614-a930-fe1b5cbe2149&lt;/WebId&gt;&lt;ListId&gt;00000000-0000-0000-0000-000000000000</vt:lpwstr>
  </property>
  <property fmtid="{D5CDD505-2E9C-101B-9397-08002B2CF9AE}" pid="50" name="GSMAListOfContributors">
    <vt:lpwstr>Yolanda Sanz (GSMA)</vt:lpwstr>
  </property>
  <property fmtid="{D5CDD505-2E9C-101B-9397-08002B2CF9AE}" pid="51" name="IconOverlay">
    <vt:lpwstr/>
  </property>
  <property fmtid="{D5CDD505-2E9C-101B-9397-08002B2CF9AE}" pid="52" name="GSMAShowInGeneralView">
    <vt:bool>false</vt:bool>
  </property>
  <property fmtid="{D5CDD505-2E9C-101B-9397-08002B2CF9AE}" pid="53" name="GSMASubmittedBy">
    <vt:lpwstr>25466;#Carmen Kwok (GSMA)</vt:lpwstr>
  </property>
  <property fmtid="{D5CDD505-2E9C-101B-9397-08002B2CF9AE}" pid="54" name="URL">
    <vt:lpwstr/>
  </property>
  <property fmtid="{D5CDD505-2E9C-101B-9397-08002B2CF9AE}" pid="55" name="GSMAOwningGroupCode">
    <vt:lpwstr>string;#SGP</vt:lpwstr>
  </property>
  <property fmtid="{D5CDD505-2E9C-101B-9397-08002B2CF9AE}" pid="56" name="GSMAIssuingGroupProject">
    <vt:lpwstr>eSIMG</vt:lpwstr>
  </property>
  <property fmtid="{D5CDD505-2E9C-101B-9397-08002B2CF9AE}" pid="57" name="Document Author">
    <vt:lpwstr/>
  </property>
  <property fmtid="{D5CDD505-2E9C-101B-9397-08002B2CF9AE}" pid="58" name="Document Status">
    <vt:lpwstr>2;#Current|df72cac5-8e0d-4d03-b54b-576fc92920fe</vt:lpwstr>
  </property>
  <property fmtid="{D5CDD505-2E9C-101B-9397-08002B2CF9AE}" pid="59" name="Document_x0020_Type_x0020_">
    <vt:lpwstr/>
  </property>
  <property fmtid="{D5CDD505-2E9C-101B-9397-08002B2CF9AE}" pid="60" name="a5cde4689f9f43e8b8c9a9be69f6476e">
    <vt:lpwstr/>
  </property>
  <property fmtid="{D5CDD505-2E9C-101B-9397-08002B2CF9AE}" pid="61" name="Official Documents Type ">
    <vt:lpwstr>7;#PRD Non - Confidential|3025ab8d-0dc5-4ad2-8272-f0a5986ccf4e</vt:lpwstr>
  </property>
  <property fmtid="{D5CDD505-2E9C-101B-9397-08002B2CF9AE}" pid="62" name="Document Type ">
    <vt:lpwstr/>
  </property>
  <property fmtid="{D5CDD505-2E9C-101B-9397-08002B2CF9AE}" pid="63" name="Official Documents Type">
    <vt:lpwstr/>
  </property>
  <property fmtid="{D5CDD505-2E9C-101B-9397-08002B2CF9AE}" pid="64" name="Document Type">
    <vt:lpwstr/>
  </property>
  <property fmtid="{D5CDD505-2E9C-101B-9397-08002B2CF9AE}" pid="65" name="Publishing_x0020_Group">
    <vt:lpwstr/>
  </property>
  <property fmtid="{D5CDD505-2E9C-101B-9397-08002B2CF9AE}" pid="66" name="Publishing Group">
    <vt:lpwstr>15;#eSIMG|78b2398d-b334-4aba-8196-18614bd1dff7</vt:lpwstr>
  </property>
  <property fmtid="{D5CDD505-2E9C-101B-9397-08002B2CF9AE}" pid="67" name="ClassificationContentMarkingFooterShapeIds">
    <vt:lpwstr>6</vt:lpwstr>
  </property>
  <property fmtid="{D5CDD505-2E9C-101B-9397-08002B2CF9AE}" pid="68" name="ClassificationContentMarkingFooterFontProps">
    <vt:lpwstr>#ed7d31,8,Helvetica 75 Bold</vt:lpwstr>
  </property>
  <property fmtid="{D5CDD505-2E9C-101B-9397-08002B2CF9AE}" pid="69" name="ClassificationContentMarkingFooterText">
    <vt:lpwstr>Orange Restricted</vt:lpwstr>
  </property>
</Properties>
</file>