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9" r:id="rId1"/>
    <p:sldMasterId id="2147483963" r:id="rId2"/>
    <p:sldMasterId id="2147483978" r:id="rId3"/>
    <p:sldMasterId id="2147483989" r:id="rId4"/>
  </p:sldMasterIdLst>
  <p:notesMasterIdLst>
    <p:notesMasterId r:id="rId21"/>
  </p:notesMasterIdLst>
  <p:sldIdLst>
    <p:sldId id="399" r:id="rId5"/>
    <p:sldId id="465" r:id="rId6"/>
    <p:sldId id="400" r:id="rId7"/>
    <p:sldId id="458" r:id="rId8"/>
    <p:sldId id="380" r:id="rId9"/>
    <p:sldId id="452" r:id="rId10"/>
    <p:sldId id="459" r:id="rId11"/>
    <p:sldId id="460" r:id="rId12"/>
    <p:sldId id="467" r:id="rId13"/>
    <p:sldId id="463" r:id="rId14"/>
    <p:sldId id="461" r:id="rId15"/>
    <p:sldId id="466" r:id="rId16"/>
    <p:sldId id="462" r:id="rId17"/>
    <p:sldId id="464" r:id="rId18"/>
    <p:sldId id="420" r:id="rId19"/>
    <p:sldId id="415" r:id="rId20"/>
  </p:sldIdLst>
  <p:sldSz cx="12188825" cy="6858000"/>
  <p:notesSz cx="6858000" cy="9144000"/>
  <p:defaultTex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Content" id="{CEF6E718-F0F5-46C4-B2E2-3D1998EC0A65}">
          <p14:sldIdLst>
            <p14:sldId id="399"/>
            <p14:sldId id="465"/>
            <p14:sldId id="400"/>
            <p14:sldId id="458"/>
            <p14:sldId id="380"/>
            <p14:sldId id="452"/>
            <p14:sldId id="459"/>
            <p14:sldId id="460"/>
            <p14:sldId id="467"/>
            <p14:sldId id="463"/>
            <p14:sldId id="461"/>
            <p14:sldId id="466"/>
            <p14:sldId id="462"/>
            <p14:sldId id="464"/>
            <p14:sldId id="420"/>
            <p14:sldId id="415"/>
          </p14:sldIdLst>
        </p14:section>
      </p14:sectionLst>
    </p:ext>
    <p:ext uri="{EFAFB233-063F-42B5-8137-9DF3F51BA10A}">
      <p15:sldGuideLst xmlns:p15="http://schemas.microsoft.com/office/powerpoint/2012/main" xmlns="">
        <p15:guide id="1" orient="horz" pos="2880">
          <p15:clr>
            <a:srgbClr val="A4A3A4"/>
          </p15:clr>
        </p15:guide>
        <p15:guide id="2" orient="horz" pos="487">
          <p15:clr>
            <a:srgbClr val="A4A3A4"/>
          </p15:clr>
        </p15:guide>
        <p15:guide id="3" orient="horz" pos="965">
          <p15:clr>
            <a:srgbClr val="A4A3A4"/>
          </p15:clr>
        </p15:guide>
        <p15:guide id="4" orient="horz" pos="1440">
          <p15:clr>
            <a:srgbClr val="A4A3A4"/>
          </p15:clr>
        </p15:guide>
        <p15:guide id="5" orient="horz" pos="1921">
          <p15:clr>
            <a:srgbClr val="A4A3A4"/>
          </p15:clr>
        </p15:guide>
        <p15:guide id="6" orient="horz" pos="2399">
          <p15:clr>
            <a:srgbClr val="A4A3A4"/>
          </p15:clr>
        </p15:guide>
        <p15:guide id="7" orient="horz" pos="3360">
          <p15:clr>
            <a:srgbClr val="A4A3A4"/>
          </p15:clr>
        </p15:guide>
        <p15:guide id="8" orient="horz" pos="3840">
          <p15:clr>
            <a:srgbClr val="A4A3A4"/>
          </p15:clr>
        </p15:guide>
        <p15:guide id="9" orient="horz" pos="240">
          <p15:clr>
            <a:srgbClr val="A4A3A4"/>
          </p15:clr>
        </p15:guide>
        <p15:guide id="10" orient="horz" pos="828">
          <p15:clr>
            <a:srgbClr val="A4A3A4"/>
          </p15:clr>
        </p15:guide>
        <p15:guide id="11" pos="3839">
          <p15:clr>
            <a:srgbClr val="A4A3A4"/>
          </p15:clr>
        </p15:guide>
        <p15:guide id="12" pos="473">
          <p15:clr>
            <a:srgbClr val="A4A3A4"/>
          </p15:clr>
        </p15:guide>
        <p15:guide id="13" pos="971">
          <p15:clr>
            <a:srgbClr val="A4A3A4"/>
          </p15:clr>
        </p15:guide>
        <p15:guide id="14" pos="1440">
          <p15:clr>
            <a:srgbClr val="A4A3A4"/>
          </p15:clr>
        </p15:guide>
        <p15:guide id="15" pos="1920">
          <p15:clr>
            <a:srgbClr val="A4A3A4"/>
          </p15:clr>
        </p15:guide>
        <p15:guide id="16" pos="2399">
          <p15:clr>
            <a:srgbClr val="A4A3A4"/>
          </p15:clr>
        </p15:guide>
        <p15:guide id="17" pos="2879">
          <p15:clr>
            <a:srgbClr val="A4A3A4"/>
          </p15:clr>
        </p15:guide>
        <p15:guide id="18" pos="3361">
          <p15:clr>
            <a:srgbClr val="A4A3A4"/>
          </p15:clr>
        </p15:guide>
        <p15:guide id="19" pos="4319">
          <p15:clr>
            <a:srgbClr val="A4A3A4"/>
          </p15:clr>
        </p15:guide>
        <p15:guide id="20" pos="4799">
          <p15:clr>
            <a:srgbClr val="A4A3A4"/>
          </p15:clr>
        </p15:guide>
        <p15:guide id="21" pos="5279">
          <p15:clr>
            <a:srgbClr val="A4A3A4"/>
          </p15:clr>
        </p15:guide>
        <p15:guide id="22" pos="5759">
          <p15:clr>
            <a:srgbClr val="A4A3A4"/>
          </p15:clr>
        </p15:guide>
        <p15:guide id="23" pos="6238">
          <p15:clr>
            <a:srgbClr val="A4A3A4"/>
          </p15:clr>
        </p15:guide>
        <p15:guide id="24" pos="6718">
          <p15:clr>
            <a:srgbClr val="A4A3A4"/>
          </p15:clr>
        </p15:guide>
        <p15:guide id="25" pos="719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9696"/>
    <a:srgbClr val="00188F"/>
    <a:srgbClr val="0072C6"/>
    <a:srgbClr val="7FBA00"/>
    <a:srgbClr val="505050"/>
    <a:srgbClr val="FFFFFF"/>
    <a:srgbClr val="00BCF2"/>
    <a:srgbClr val="D2D2D2"/>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7" autoAdjust="0"/>
    <p:restoredTop sz="79529" autoAdjust="0"/>
  </p:normalViewPr>
  <p:slideViewPr>
    <p:cSldViewPr snapToGrid="0" snapToObjects="1" showGuides="1">
      <p:cViewPr varScale="1">
        <p:scale>
          <a:sx n="59" d="100"/>
          <a:sy n="59" d="100"/>
        </p:scale>
        <p:origin x="-756" y="-84"/>
      </p:cViewPr>
      <p:guideLst>
        <p:guide orient="horz" pos="2880"/>
        <p:guide orient="horz" pos="487"/>
        <p:guide orient="horz" pos="965"/>
        <p:guide orient="horz" pos="1440"/>
        <p:guide orient="horz" pos="1921"/>
        <p:guide orient="horz" pos="2399"/>
        <p:guide orient="horz" pos="3360"/>
        <p:guide orient="horz" pos="3840"/>
        <p:guide orient="horz" pos="240"/>
        <p:guide orient="horz" pos="828"/>
        <p:guide pos="3839"/>
        <p:guide pos="473"/>
        <p:guide pos="971"/>
        <p:guide pos="1440"/>
        <p:guide pos="1920"/>
        <p:guide pos="2399"/>
        <p:guide pos="2879"/>
        <p:guide pos="3361"/>
        <p:guide pos="4319"/>
        <p:guide pos="4799"/>
        <p:guide pos="5279"/>
        <p:guide pos="5759"/>
        <p:guide pos="6238"/>
        <p:guide pos="6718"/>
        <p:guide pos="7198"/>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notesViewPr>
    <p:cSldViewPr snapToGrid="0" snapToObjects="1">
      <p:cViewPr varScale="1">
        <p:scale>
          <a:sx n="93" d="100"/>
          <a:sy n="93" d="100"/>
        </p:scale>
        <p:origin x="-40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9"/>
          <p:cNvSpPr>
            <a:spLocks noGrp="1" noChangeArrowheads="1"/>
          </p:cNvSpPr>
          <p:nvPr>
            <p:ph type="body" sz="quarter" idx="3"/>
          </p:nvPr>
        </p:nvSpPr>
        <p:spPr bwMode="auto">
          <a:xfrm>
            <a:off x="196260" y="2348286"/>
            <a:ext cx="6506122" cy="646950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Box 12"/>
          <p:cNvSpPr txBox="1">
            <a:spLocks noChangeArrowheads="1"/>
          </p:cNvSpPr>
          <p:nvPr/>
        </p:nvSpPr>
        <p:spPr bwMode="auto">
          <a:xfrm>
            <a:off x="123103" y="2029902"/>
            <a:ext cx="2604400" cy="278901"/>
          </a:xfrm>
          <a:prstGeom prst="rect">
            <a:avLst/>
          </a:prstGeom>
          <a:noFill/>
          <a:ln w="9525" algn="ctr">
            <a:noFill/>
            <a:miter lim="800000"/>
            <a:headEnd/>
            <a:tailEnd/>
          </a:ln>
          <a:effectLst/>
        </p:spPr>
        <p:txBody>
          <a:bodyPr lIns="93324" tIns="46662" rIns="93324" bIns="46662">
            <a:spAutoFit/>
          </a:bodyPr>
          <a:lstStyle/>
          <a:p>
            <a:pPr algn="l" eaLnBrk="0" hangingPunct="0">
              <a:spcBef>
                <a:spcPct val="50000"/>
              </a:spcBef>
              <a:defRPr/>
            </a:pPr>
            <a:r>
              <a:rPr lang="en-US" sz="1200" dirty="0">
                <a:effectLst/>
                <a:latin typeface="Segoe UI Light" pitchFamily="34" charset="0"/>
              </a:rPr>
              <a:t>Slide Notes:</a:t>
            </a:r>
          </a:p>
        </p:txBody>
      </p:sp>
      <p:sp>
        <p:nvSpPr>
          <p:cNvPr id="10" name="Line 13"/>
          <p:cNvSpPr>
            <a:spLocks noChangeShapeType="1"/>
          </p:cNvSpPr>
          <p:nvPr/>
        </p:nvSpPr>
        <p:spPr bwMode="auto">
          <a:xfrm>
            <a:off x="202763" y="2269093"/>
            <a:ext cx="6530508" cy="0"/>
          </a:xfrm>
          <a:prstGeom prst="line">
            <a:avLst/>
          </a:prstGeom>
          <a:noFill/>
          <a:ln w="9525">
            <a:solidFill>
              <a:schemeClr val="accent6"/>
            </a:solidFill>
            <a:round/>
            <a:headEnd/>
            <a:tailEnd/>
          </a:ln>
          <a:effectLst/>
        </p:spPr>
        <p:txBody>
          <a:bodyPr wrap="none" lIns="93324" tIns="46662" rIns="93324" bIns="46662">
            <a:spAutoFit/>
          </a:bodyPr>
          <a:lstStyle/>
          <a:p>
            <a:pPr>
              <a:defRPr/>
            </a:pPr>
            <a:endParaRPr lang="en-US" dirty="0">
              <a:latin typeface="Arial" pitchFamily="34" charset="0"/>
            </a:endParaRPr>
          </a:p>
        </p:txBody>
      </p:sp>
      <p:sp>
        <p:nvSpPr>
          <p:cNvPr id="11" name="Text Box 14"/>
          <p:cNvSpPr txBox="1">
            <a:spLocks noChangeArrowheads="1"/>
          </p:cNvSpPr>
          <p:nvPr/>
        </p:nvSpPr>
        <p:spPr bwMode="auto">
          <a:xfrm>
            <a:off x="124728" y="849673"/>
            <a:ext cx="3185955" cy="402012"/>
          </a:xfrm>
          <a:prstGeom prst="rect">
            <a:avLst/>
          </a:prstGeom>
          <a:noFill/>
          <a:ln w="9525" algn="ctr">
            <a:noFill/>
            <a:miter lim="800000"/>
            <a:headEnd/>
            <a:tailEnd/>
          </a:ln>
          <a:effectLst/>
        </p:spPr>
        <p:txBody>
          <a:bodyPr wrap="square" lIns="93324" tIns="46662" rIns="93324" bIns="46662">
            <a:spAutoFit/>
          </a:bodyPr>
          <a:lstStyle/>
          <a:p>
            <a:pPr algn="l" eaLnBrk="0" hangingPunct="0">
              <a:spcBef>
                <a:spcPts val="0"/>
              </a:spcBef>
              <a:defRPr/>
            </a:pPr>
            <a:r>
              <a:rPr lang="en-US" sz="2000" b="0" i="0" dirty="0" smtClean="0">
                <a:solidFill>
                  <a:schemeClr val="tx1"/>
                </a:solidFill>
                <a:effectLst/>
                <a:latin typeface="Segoe UI Light" pitchFamily="34" charset="0"/>
                <a:cs typeface="Arial" pitchFamily="34" charset="0"/>
              </a:rPr>
              <a:t>Microsoft</a:t>
            </a:r>
            <a:r>
              <a:rPr lang="en-US" sz="2000" b="0" i="0" baseline="0" dirty="0" smtClean="0">
                <a:solidFill>
                  <a:schemeClr val="tx1"/>
                </a:solidFill>
                <a:effectLst/>
                <a:latin typeface="Segoe UI Light" pitchFamily="34" charset="0"/>
                <a:cs typeface="Arial" pitchFamily="34" charset="0"/>
              </a:rPr>
              <a:t> in the Enterprise</a:t>
            </a:r>
            <a:endParaRPr lang="en-US" sz="2000" b="0" i="1" dirty="0" smtClean="0">
              <a:solidFill>
                <a:schemeClr val="tx1"/>
              </a:solidFill>
              <a:effectLst/>
              <a:latin typeface="Segoe UI Light" pitchFamily="34" charset="0"/>
              <a:cs typeface="Arial" pitchFamily="34" charset="0"/>
            </a:endParaRPr>
          </a:p>
        </p:txBody>
      </p:sp>
      <p:sp>
        <p:nvSpPr>
          <p:cNvPr id="12" name="Slide Number Placeholder 14"/>
          <p:cNvSpPr>
            <a:spLocks noGrp="1"/>
          </p:cNvSpPr>
          <p:nvPr>
            <p:ph type="sldNum" sz="quarter" idx="5"/>
          </p:nvPr>
        </p:nvSpPr>
        <p:spPr>
          <a:xfrm>
            <a:off x="6260187" y="8900371"/>
            <a:ext cx="466581" cy="254385"/>
          </a:xfrm>
          <a:prstGeom prst="rect">
            <a:avLst/>
          </a:prstGeom>
        </p:spPr>
        <p:txBody>
          <a:bodyPr vert="horz" lIns="93324" tIns="46662" rIns="93324" bIns="46662" rtlCol="0" anchor="b"/>
          <a:lstStyle>
            <a:lvl1pPr algn="r">
              <a:defRPr sz="1000">
                <a:latin typeface="Segoe UI Light" pitchFamily="34" charset="0"/>
                <a:cs typeface="Arial" pitchFamily="34" charset="0"/>
              </a:defRPr>
            </a:lvl1pPr>
          </a:lstStyle>
          <a:p>
            <a:fld id="{A5B258F2-B2E5-4175-B339-81AEE5988F5F}" type="slidenum">
              <a:rPr lang="en-US" smtClean="0"/>
              <a:pPr/>
              <a:t>‹#›</a:t>
            </a:fld>
            <a:endParaRPr lang="en-US" dirty="0"/>
          </a:p>
        </p:txBody>
      </p:sp>
      <p:sp>
        <p:nvSpPr>
          <p:cNvPr id="13" name="TextBox 12"/>
          <p:cNvSpPr txBox="1"/>
          <p:nvPr/>
        </p:nvSpPr>
        <p:spPr>
          <a:xfrm>
            <a:off x="101968" y="8933563"/>
            <a:ext cx="5698300" cy="188000"/>
          </a:xfrm>
          <a:prstGeom prst="rect">
            <a:avLst/>
          </a:prstGeom>
          <a:noFill/>
        </p:spPr>
        <p:txBody>
          <a:bodyPr wrap="none" lIns="93324" tIns="46662" rIns="93324" bIns="46662" rtlCol="0">
            <a:spAutoFit/>
          </a:bodyPr>
          <a:lstStyle/>
          <a:p>
            <a:pPr marL="0" marR="0" indent="0" algn="l" defTabSz="466618" rtl="0" eaLnBrk="1" fontAlgn="auto" latinLnBrk="0" hangingPunct="1">
              <a:lnSpc>
                <a:spcPct val="100000"/>
              </a:lnSpc>
              <a:spcBef>
                <a:spcPts val="0"/>
              </a:spcBef>
              <a:spcAft>
                <a:spcPts val="0"/>
              </a:spcAft>
              <a:buClrTx/>
              <a:buSzTx/>
              <a:buFontTx/>
              <a:buNone/>
              <a:tabLst/>
              <a:defRPr/>
            </a:pPr>
            <a:r>
              <a:rPr lang="en-NZ" sz="600" dirty="0" smtClean="0">
                <a:latin typeface="Segoe UI Light" pitchFamily="34" charset="0"/>
                <a:cs typeface="Arial" pitchFamily="34" charset="0"/>
              </a:rPr>
              <a:t>© 2012 Microsoft Corporation. This presentation is for informational purposes only. MICROSOFT MAKES NO WARRANTIES, EXPRESS OR IMPLIED, IN THIS SUMMARY. </a:t>
            </a:r>
            <a:endParaRPr lang="en-US" sz="600" dirty="0" smtClean="0">
              <a:solidFill>
                <a:srgbClr val="000000"/>
              </a:solidFill>
              <a:latin typeface="Segoe UI Light" pitchFamily="34" charset="0"/>
              <a:cs typeface="Arial" pitchFamily="34" charset="0"/>
            </a:endParaRPr>
          </a:p>
        </p:txBody>
      </p:sp>
      <p:sp>
        <p:nvSpPr>
          <p:cNvPr id="14" name="Slide Image Placeholder 15"/>
          <p:cNvSpPr>
            <a:spLocks noGrp="1" noRot="1" noChangeAspect="1"/>
          </p:cNvSpPr>
          <p:nvPr>
            <p:ph type="sldImg" idx="2"/>
          </p:nvPr>
        </p:nvSpPr>
        <p:spPr>
          <a:xfrm>
            <a:off x="3479800" y="233363"/>
            <a:ext cx="3243263" cy="1825625"/>
          </a:xfrm>
          <a:prstGeom prst="rect">
            <a:avLst/>
          </a:prstGeom>
          <a:noFill/>
          <a:ln w="12700">
            <a:solidFill>
              <a:schemeClr val="accent6"/>
            </a:solidFill>
          </a:ln>
        </p:spPr>
        <p:txBody>
          <a:bodyPr vert="horz" lIns="93324" tIns="46662" rIns="93324" bIns="46662" rtlCol="0" anchor="ctr"/>
          <a:lstStyle/>
          <a:p>
            <a:endParaRPr lang="en-US" dirty="0"/>
          </a:p>
        </p:txBody>
      </p:sp>
    </p:spTree>
    <p:extLst>
      <p:ext uri="{BB962C8B-B14F-4D97-AF65-F5344CB8AC3E}">
        <p14:creationId xmlns:p14="http://schemas.microsoft.com/office/powerpoint/2010/main" val="839440964"/>
      </p:ext>
    </p:extLst>
  </p:cSld>
  <p:clrMap bg1="lt1" tx1="dk1" bg2="lt2" tx2="dk2" accent1="accent1" accent2="accent2" accent3="accent3" accent4="accent4" accent5="accent5" accent6="accent6" hlink="hlink" folHlink="folHlink"/>
  <p:notesStyle>
    <a:lvl1pPr marL="0" algn="l" defTabSz="761787" rtl="0" eaLnBrk="1" latinLnBrk="0" hangingPunct="1">
      <a:defRPr sz="700" kern="1200">
        <a:solidFill>
          <a:schemeClr val="tx1"/>
        </a:solidFill>
        <a:latin typeface="Arial" pitchFamily="34" charset="0"/>
        <a:ea typeface="+mn-ea"/>
        <a:cs typeface="Arial" pitchFamily="34" charset="0"/>
      </a:defRPr>
    </a:lvl1pPr>
    <a:lvl2pPr marL="380893" algn="l" defTabSz="761787" rtl="0" eaLnBrk="1" latinLnBrk="0" hangingPunct="1">
      <a:defRPr sz="700" kern="1200">
        <a:solidFill>
          <a:schemeClr val="tx1"/>
        </a:solidFill>
        <a:latin typeface="Arial" pitchFamily="34" charset="0"/>
        <a:ea typeface="+mn-ea"/>
        <a:cs typeface="Arial" pitchFamily="34" charset="0"/>
      </a:defRPr>
    </a:lvl2pPr>
    <a:lvl3pPr marL="761787" algn="l" defTabSz="761787" rtl="0" eaLnBrk="1" latinLnBrk="0" hangingPunct="1">
      <a:defRPr sz="700" kern="1200">
        <a:solidFill>
          <a:schemeClr val="tx1"/>
        </a:solidFill>
        <a:latin typeface="Arial" pitchFamily="34" charset="0"/>
        <a:ea typeface="+mn-ea"/>
        <a:cs typeface="Arial" pitchFamily="34" charset="0"/>
      </a:defRPr>
    </a:lvl3pPr>
    <a:lvl4pPr marL="1142680" algn="l" defTabSz="761787" rtl="0" eaLnBrk="1" latinLnBrk="0" hangingPunct="1">
      <a:defRPr sz="700" kern="1200">
        <a:solidFill>
          <a:schemeClr val="tx1"/>
        </a:solidFill>
        <a:latin typeface="Arial" pitchFamily="34" charset="0"/>
        <a:ea typeface="+mn-ea"/>
        <a:cs typeface="Arial" pitchFamily="34" charset="0"/>
      </a:defRPr>
    </a:lvl4pPr>
    <a:lvl5pPr marL="1523573" algn="l" defTabSz="761787" rtl="0" eaLnBrk="1" latinLnBrk="0" hangingPunct="1">
      <a:defRPr sz="700" kern="1200">
        <a:solidFill>
          <a:schemeClr val="tx1"/>
        </a:solidFill>
        <a:latin typeface="Arial" pitchFamily="34" charset="0"/>
        <a:ea typeface="+mn-ea"/>
        <a:cs typeface="Arial" pitchFamily="34" charset="0"/>
      </a:defRPr>
    </a:lvl5pPr>
    <a:lvl6pPr marL="1904467" algn="l" defTabSz="761787" rtl="0" eaLnBrk="1" latinLnBrk="0" hangingPunct="1">
      <a:defRPr sz="1000" kern="1200">
        <a:solidFill>
          <a:schemeClr val="tx1"/>
        </a:solidFill>
        <a:latin typeface="+mn-lt"/>
        <a:ea typeface="+mn-ea"/>
        <a:cs typeface="+mn-cs"/>
      </a:defRPr>
    </a:lvl6pPr>
    <a:lvl7pPr marL="2285360" algn="l" defTabSz="761787" rtl="0" eaLnBrk="1" latinLnBrk="0" hangingPunct="1">
      <a:defRPr sz="1000" kern="1200">
        <a:solidFill>
          <a:schemeClr val="tx1"/>
        </a:solidFill>
        <a:latin typeface="+mn-lt"/>
        <a:ea typeface="+mn-ea"/>
        <a:cs typeface="+mn-cs"/>
      </a:defRPr>
    </a:lvl7pPr>
    <a:lvl8pPr marL="2666253" algn="l" defTabSz="761787" rtl="0" eaLnBrk="1" latinLnBrk="0" hangingPunct="1">
      <a:defRPr sz="1000" kern="1200">
        <a:solidFill>
          <a:schemeClr val="tx1"/>
        </a:solidFill>
        <a:latin typeface="+mn-lt"/>
        <a:ea typeface="+mn-ea"/>
        <a:cs typeface="+mn-cs"/>
      </a:defRPr>
    </a:lvl8pPr>
    <a:lvl9pPr marL="3047147" algn="l" defTabSz="76178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9800" y="233363"/>
            <a:ext cx="3243263" cy="1825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B258F2-B2E5-4175-B339-81AEE5988F5F}" type="slidenum">
              <a:rPr lang="en-US" smtClean="0"/>
              <a:pPr/>
              <a:t>1</a:t>
            </a:fld>
            <a:endParaRPr lang="en-US" dirty="0"/>
          </a:p>
        </p:txBody>
      </p:sp>
    </p:spTree>
    <p:extLst>
      <p:ext uri="{BB962C8B-B14F-4D97-AF65-F5344CB8AC3E}">
        <p14:creationId xmlns:p14="http://schemas.microsoft.com/office/powerpoint/2010/main" val="101112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13CA48-9176-4E47-8FF3-9F0635256DC9}" type="slidenum">
              <a:rPr lang="en-US" smtClean="0"/>
              <a:pPr/>
              <a:t>11</a:t>
            </a:fld>
            <a:endParaRPr lang="en-US"/>
          </a:p>
        </p:txBody>
      </p:sp>
    </p:spTree>
    <p:extLst>
      <p:ext uri="{BB962C8B-B14F-4D97-AF65-F5344CB8AC3E}">
        <p14:creationId xmlns:p14="http://schemas.microsoft.com/office/powerpoint/2010/main" val="400299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pPr>
              <a:defRPr/>
            </a:pPr>
            <a:fld id="{1CCB6DF9-4753-4C2D-A3E6-D449F3A3F666}" type="datetime8">
              <a:rPr lang="en-US" smtClean="0"/>
              <a:pPr>
                <a:defRPr/>
              </a:pPr>
              <a:t>10/30/2012 1:36 PM</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p>
        </p:txBody>
      </p:sp>
      <p:sp>
        <p:nvSpPr>
          <p:cNvPr id="6" name="Slide Number Placeholder 5"/>
          <p:cNvSpPr>
            <a:spLocks noGrp="1"/>
          </p:cNvSpPr>
          <p:nvPr>
            <p:ph type="sldNum" sz="quarter" idx="12"/>
          </p:nvPr>
        </p:nvSpPr>
        <p:spPr/>
        <p:txBody>
          <a:bodyPr/>
          <a:lstStyle/>
          <a:p>
            <a:pPr>
              <a:defRPr/>
            </a:pPr>
            <a:fld id="{2F1EADAD-6B65-4B75-8724-398FCEDF583F}" type="slidenum">
              <a:rPr lang="en-US" smtClean="0"/>
              <a:pPr>
                <a:defRPr/>
              </a:pPr>
              <a:t>12</a:t>
            </a:fld>
            <a:endParaRPr lang="en-US"/>
          </a:p>
        </p:txBody>
      </p:sp>
    </p:spTree>
    <p:extLst>
      <p:ext uri="{BB962C8B-B14F-4D97-AF65-F5344CB8AC3E}">
        <p14:creationId xmlns:p14="http://schemas.microsoft.com/office/powerpoint/2010/main" val="228735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6325" y="233363"/>
            <a:ext cx="3244850" cy="1825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06D84-913A-446C-B00B-4493A86DB2B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7730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6064BAA7-3F6C-49F5-BB81-6EC7606F7C9C}" type="datetime1">
              <a:rPr lang="en-US" smtClean="0"/>
              <a:t>10/30/2012</a:t>
            </a:fld>
            <a:endParaRPr lang="en-US" dirty="0"/>
          </a:p>
        </p:txBody>
      </p:sp>
      <p:sp>
        <p:nvSpPr>
          <p:cNvPr id="9" name="Footer Placeholder 8"/>
          <p:cNvSpPr>
            <a:spLocks noGrp="1"/>
          </p:cNvSpPr>
          <p:nvPr>
            <p:ph type="ftr" sz="quarter" idx="11"/>
          </p:nvPr>
        </p:nvSpPr>
        <p:spPr>
          <a:xfrm>
            <a:off x="0" y="8685213"/>
            <a:ext cx="6172200" cy="457200"/>
          </a:xfrm>
          <a:prstGeom prst="rect">
            <a:avLst/>
          </a:prstGeom>
        </p:spPr>
        <p:txBody>
          <a:bodyPr/>
          <a:lstStyle/>
          <a:p>
            <a:r>
              <a:rPr lang="en-US"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a:xfrm>
            <a:off x="0" y="0"/>
            <a:ext cx="2971800" cy="457200"/>
          </a:xfrm>
          <a:prstGeom prst="rect">
            <a:avLst/>
          </a:prstGeom>
        </p:spPr>
        <p:txBody>
          <a:bodyPr/>
          <a:lstStyle/>
          <a:p>
            <a:r>
              <a:rPr lang="en-US"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13492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4028440" cy="350520"/>
          </a:xfrm>
          <a:prstGeom prst="rect">
            <a:avLst/>
          </a:prstGeom>
        </p:spPr>
        <p:txBody>
          <a:bodyPr/>
          <a:lstStyle/>
          <a:p>
            <a:endParaRPr lang="en-US" dirty="0"/>
          </a:p>
        </p:txBody>
      </p:sp>
      <p:sp>
        <p:nvSpPr>
          <p:cNvPr id="5" name="Date Placeholder 4"/>
          <p:cNvSpPr>
            <a:spLocks noGrp="1"/>
          </p:cNvSpPr>
          <p:nvPr>
            <p:ph type="dt" idx="11"/>
          </p:nvPr>
        </p:nvSpPr>
        <p:spPr>
          <a:xfrm>
            <a:off x="5265809" y="0"/>
            <a:ext cx="4028440" cy="350520"/>
          </a:xfrm>
          <a:prstGeom prst="rect">
            <a:avLst/>
          </a:prstGeom>
        </p:spPr>
        <p:txBody>
          <a:bodyPr/>
          <a:lstStyle/>
          <a:p>
            <a:fld id="{81331B57-0BE5-4F82-AA58-76F53EFF3ADA}" type="datetime8">
              <a:rPr lang="en-US" smtClean="0"/>
              <a:pPr/>
              <a:t>10/30/2012 1:36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8" name="Footer Placeholder 3"/>
          <p:cNvSpPr>
            <a:spLocks noGrp="1"/>
          </p:cNvSpPr>
          <p:nvPr>
            <p:ph type="ftr" sz="quarter" idx="4"/>
          </p:nvPr>
        </p:nvSpPr>
        <p:spPr>
          <a:xfrm>
            <a:off x="1" y="6658664"/>
            <a:ext cx="8470053" cy="3505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199972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2663" y="228600"/>
            <a:ext cx="3186112" cy="1793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pPr/>
              <a:t>3</a:t>
            </a:fld>
            <a:endParaRPr lang="en-US" dirty="0"/>
          </a:p>
        </p:txBody>
      </p:sp>
    </p:spTree>
    <p:extLst>
      <p:ext uri="{BB962C8B-B14F-4D97-AF65-F5344CB8AC3E}">
        <p14:creationId xmlns:p14="http://schemas.microsoft.com/office/powerpoint/2010/main" val="376904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3367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
        <p:nvSpPr>
          <p:cNvPr id="7" name="Slide Image Placeholder 6"/>
          <p:cNvSpPr>
            <a:spLocks noGrp="1" noRot="1" noChangeAspect="1"/>
          </p:cNvSpPr>
          <p:nvPr>
            <p:ph type="sldImg"/>
          </p:nvPr>
        </p:nvSpPr>
        <p:spPr>
          <a:xfrm>
            <a:off x="3522663" y="228600"/>
            <a:ext cx="3186112" cy="1793875"/>
          </a:xfrm>
        </p:spPr>
      </p:sp>
    </p:spTree>
    <p:extLst>
      <p:ext uri="{BB962C8B-B14F-4D97-AF65-F5344CB8AC3E}">
        <p14:creationId xmlns:p14="http://schemas.microsoft.com/office/powerpoint/2010/main" val="156444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409575" y="698500"/>
            <a:ext cx="6203950" cy="3490913"/>
          </a:xfr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5D0EA3-1965-4818-A666-D9602DDFFE70}" type="slidenum">
              <a:rPr lang="en-US">
                <a:solidFill>
                  <a:prstClr val="black"/>
                </a:solidFill>
                <a:cs typeface="Arial" charset="0"/>
              </a:rPr>
              <a:pPr fontAlgn="base">
                <a:spcBef>
                  <a:spcPct val="0"/>
                </a:spcBef>
                <a:spcAft>
                  <a:spcPct val="0"/>
                </a:spcAft>
              </a:pPr>
              <a:t>6</a:t>
            </a:fld>
            <a:endParaRPr lang="en-US">
              <a:solidFill>
                <a:prstClr val="black"/>
              </a:solidFill>
              <a:cs typeface="Arial" charset="0"/>
            </a:endParaRPr>
          </a:p>
        </p:txBody>
      </p:sp>
    </p:spTree>
    <p:extLst>
      <p:ext uri="{BB962C8B-B14F-4D97-AF65-F5344CB8AC3E}">
        <p14:creationId xmlns:p14="http://schemas.microsoft.com/office/powerpoint/2010/main" val="252256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5552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E961-5782-4432-9A11-CD743793231B}" type="slidenum">
              <a:rPr lang="en-US" smtClean="0"/>
              <a:pPr/>
              <a:t>8</a:t>
            </a:fld>
            <a:endParaRPr lang="en-US" dirty="0"/>
          </a:p>
        </p:txBody>
      </p:sp>
    </p:spTree>
    <p:extLst>
      <p:ext uri="{BB962C8B-B14F-4D97-AF65-F5344CB8AC3E}">
        <p14:creationId xmlns:p14="http://schemas.microsoft.com/office/powerpoint/2010/main" val="372867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r>
              <a:rPr lang="en-US" dirty="0" smtClean="0">
                <a:solidFill>
                  <a:prstClr val="black"/>
                </a:solidFill>
              </a:rPr>
              <a:t>CONFIDENTIAL – FOR MICROSOFT INTERNAL USE ONLY</a:t>
            </a:r>
          </a:p>
        </p:txBody>
      </p:sp>
      <p:sp>
        <p:nvSpPr>
          <p:cNvPr id="5" name="Date Placeholder 4"/>
          <p:cNvSpPr>
            <a:spLocks noGrp="1"/>
          </p:cNvSpPr>
          <p:nvPr>
            <p:ph type="dt" idx="11"/>
          </p:nvPr>
        </p:nvSpPr>
        <p:spPr>
          <a:xfrm>
            <a:off x="3884613" y="0"/>
            <a:ext cx="2971800" cy="457200"/>
          </a:xfrm>
          <a:prstGeom prst="rect">
            <a:avLst/>
          </a:prstGeom>
        </p:spPr>
        <p:txBody>
          <a:bodyPr/>
          <a:lstStyle/>
          <a:p>
            <a:fld id="{5F47BAE0-64D2-46FA-9237-068DD9296E36}" type="datetime1">
              <a:rPr lang="en-US" smtClean="0">
                <a:solidFill>
                  <a:prstClr val="black"/>
                </a:solidFill>
              </a:rPr>
              <a:pPr/>
              <a:t>10/30/2012</a:t>
            </a:fld>
            <a:endParaRPr lang="en-US" dirty="0">
              <a:solidFill>
                <a:prstClr val="black"/>
              </a:solidFill>
            </a:endParaRPr>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5602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048618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Microsoft">
    <p:spTree>
      <p:nvGrpSpPr>
        <p:cNvPr id="1" name=""/>
        <p:cNvGrpSpPr/>
        <p:nvPr/>
      </p:nvGrpSpPr>
      <p:grpSpPr>
        <a:xfrm>
          <a:off x="0" y="0"/>
          <a:ext cx="0" cy="0"/>
          <a:chOff x="0" y="0"/>
          <a:chExt cx="0" cy="0"/>
        </a:xfrm>
      </p:grpSpPr>
      <p:sp>
        <p:nvSpPr>
          <p:cNvPr id="14" name="Rectangle 13"/>
          <p:cNvSpPr/>
          <p:nvPr/>
        </p:nvSpPr>
        <p:spPr>
          <a:xfrm>
            <a:off x="0" y="0"/>
            <a:ext cx="1523603"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noAutofit/>
          </a:bodyP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98" y="150068"/>
            <a:ext cx="1269437" cy="206958"/>
          </a:xfrm>
          <a:prstGeom prst="rect">
            <a:avLst/>
          </a:prstGeom>
        </p:spPr>
      </p:pic>
      <p:sp>
        <p:nvSpPr>
          <p:cNvPr id="12" name="Picture Placeholder 11"/>
          <p:cNvSpPr>
            <a:spLocks noGrp="1"/>
          </p:cNvSpPr>
          <p:nvPr>
            <p:ph type="pic" sz="quarter" idx="13" hasCustomPrompt="1"/>
          </p:nvPr>
        </p:nvSpPr>
        <p:spPr>
          <a:xfrm>
            <a:off x="8379817" y="1524000"/>
            <a:ext cx="3809008" cy="3810000"/>
          </a:xfrm>
          <a:prstGeom prst="rect">
            <a:avLst/>
          </a:prstGeom>
          <a:solidFill>
            <a:schemeClr val="tx2"/>
          </a:solidFill>
          <a:ln>
            <a:noFill/>
          </a:ln>
        </p:spPr>
        <p:txBody>
          <a:bodyPr lIns="76179" tIns="38089" rIns="76179" bIns="38089">
            <a:noAutofit/>
          </a:bodyPr>
          <a:lstStyle>
            <a:lvl1pPr marL="0" indent="0">
              <a:buNone/>
              <a:defRPr>
                <a:solidFill>
                  <a:schemeClr val="bg1"/>
                </a:solidFill>
              </a:defRPr>
            </a:lvl1pPr>
          </a:lstStyle>
          <a:p>
            <a:r>
              <a:rPr lang="en-US" dirty="0" smtClean="0"/>
              <a:t>Click to add optional icon or picture</a:t>
            </a:r>
          </a:p>
        </p:txBody>
      </p:sp>
      <p:sp>
        <p:nvSpPr>
          <p:cNvPr id="9" name="Subtitle 2"/>
          <p:cNvSpPr>
            <a:spLocks noGrp="1"/>
          </p:cNvSpPr>
          <p:nvPr>
            <p:ph type="subTitle" idx="1"/>
          </p:nvPr>
        </p:nvSpPr>
        <p:spPr>
          <a:xfrm>
            <a:off x="0" y="5333470"/>
            <a:ext cx="4570809" cy="1524530"/>
          </a:xfrm>
          <a:prstGeom prst="rect">
            <a:avLst/>
          </a:prstGeom>
          <a:solidFill>
            <a:schemeClr val="accent1"/>
          </a:solidFill>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ctrTitle" hasCustomPrompt="1"/>
          </p:nvPr>
        </p:nvSpPr>
        <p:spPr>
          <a:xfrm>
            <a:off x="0" y="1524000"/>
            <a:ext cx="8379817" cy="3810000"/>
          </a:xfrm>
          <a:prstGeom prst="rect">
            <a:avLst/>
          </a:prstGeom>
          <a:solidFill>
            <a:schemeClr val="accent4"/>
          </a:solidFill>
        </p:spPr>
        <p:txBody>
          <a:bodyPr lIns="114268" tIns="152357" rIns="76171" bIns="76171" anchor="t">
            <a:noAutofit/>
          </a:bodyPr>
          <a:lstStyle>
            <a:lvl1pPr algn="l">
              <a:lnSpc>
                <a:spcPct val="80000"/>
              </a:lnSpc>
              <a:defRPr sz="4400" baseline="0">
                <a:solidFill>
                  <a:srgbClr val="FFFFFF"/>
                </a:solidFill>
                <a:latin typeface="Segoe UI Light" pitchFamily="34" charset="0"/>
                <a:ea typeface="Segoe UI" pitchFamily="34" charset="0"/>
                <a:cs typeface="Segoe UI" pitchFamily="34" charset="0"/>
              </a:defRPr>
            </a:lvl1pPr>
          </a:lstStyle>
          <a:p>
            <a:r>
              <a:rPr lang="en-US" dirty="0" smtClean="0"/>
              <a:t>Click to add presentation title</a:t>
            </a:r>
            <a:endParaRPr lang="en-US" dirty="0"/>
          </a:p>
        </p:txBody>
      </p:sp>
    </p:spTree>
    <p:extLst>
      <p:ext uri="{BB962C8B-B14F-4D97-AF65-F5344CB8AC3E}">
        <p14:creationId xmlns:p14="http://schemas.microsoft.com/office/powerpoint/2010/main" val="385614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1" name="Rectangle 20"/>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761802" y="1524000"/>
            <a:ext cx="1066522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Slide Number Placeholder 18"/>
          <p:cNvSpPr>
            <a:spLocks noGrp="1"/>
          </p:cNvSpPr>
          <p:nvPr>
            <p:ph type="sldNum" sz="quarter" idx="15"/>
          </p:nvPr>
        </p:nvSpPr>
        <p:spPr/>
        <p:txBody>
          <a:bodyPr/>
          <a:lstStyle/>
          <a:p>
            <a:fld id="{FAADACFB-7C71-4E89-89D2-7BBA40B7BFA9}" type="slidenum">
              <a:rPr lang="en-US" smtClean="0"/>
              <a:pPr/>
              <a:t>‹#›</a:t>
            </a:fld>
            <a:endParaRPr lang="en-US" dirty="0"/>
          </a:p>
        </p:txBody>
      </p:sp>
      <p:sp>
        <p:nvSpPr>
          <p:cNvPr id="20" name="Footer Placeholder 1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31724921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alternate 2)">
    <p:spTree>
      <p:nvGrpSpPr>
        <p:cNvPr id="1" name=""/>
        <p:cNvGrpSpPr/>
        <p:nvPr/>
      </p:nvGrpSpPr>
      <p:grpSpPr>
        <a:xfrm>
          <a:off x="0" y="0"/>
          <a:ext cx="0" cy="0"/>
          <a:chOff x="0" y="0"/>
          <a:chExt cx="0" cy="0"/>
        </a:xfrm>
      </p:grpSpPr>
      <p:sp>
        <p:nvSpPr>
          <p:cNvPr id="16" name="Rectangle 15"/>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a:p>
        </p:txBody>
      </p:sp>
      <p:sp>
        <p:nvSpPr>
          <p:cNvPr id="2" name="Title 1"/>
          <p:cNvSpPr>
            <a:spLocks noGrp="1"/>
          </p:cNvSpPr>
          <p:nvPr>
            <p:ph type="title"/>
          </p:nvPr>
        </p:nvSpPr>
        <p:spPr>
          <a:xfrm>
            <a:off x="761802" y="2"/>
            <a:ext cx="11427023" cy="646042"/>
          </a:xfr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hasCustomPrompt="1"/>
          </p:nvPr>
        </p:nvSpPr>
        <p:spPr>
          <a:xfrm>
            <a:off x="761802" y="573604"/>
            <a:ext cx="11427023"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4" name="Text Placeholder 3"/>
          <p:cNvSpPr>
            <a:spLocks noGrp="1"/>
          </p:cNvSpPr>
          <p:nvPr>
            <p:ph type="body" sz="quarter" idx="15" hasCustomPrompt="1"/>
          </p:nvPr>
        </p:nvSpPr>
        <p:spPr>
          <a:xfrm>
            <a:off x="1542119" y="1524000"/>
            <a:ext cx="9884904" cy="4572000"/>
          </a:xfrm>
          <a:prstGeom prst="rect">
            <a:avLst/>
          </a:prstGeo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76180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algn="ctr"/>
            <a:endParaRPr lang="en-US"/>
          </a:p>
        </p:txBody>
      </p:sp>
      <p:sp>
        <p:nvSpPr>
          <p:cNvPr id="15" name="Slide Number Placeholder 4"/>
          <p:cNvSpPr>
            <a:spLocks noGrp="1"/>
          </p:cNvSpPr>
          <p:nvPr>
            <p:ph type="sldNum" sz="quarter" idx="16"/>
          </p:nvPr>
        </p:nvSpPr>
        <p:spPr>
          <a:xfrm>
            <a:off x="11427024" y="6478587"/>
            <a:ext cx="761800" cy="379413"/>
          </a:xfrm>
          <a:prstGeom prst="rect">
            <a:avLst/>
          </a:prstGeom>
        </p:spPr>
        <p:txBody>
          <a:bodyPr/>
          <a:lstStyle/>
          <a:p>
            <a:fld id="{6A4C1A4A-E5E6-4CC1-B72C-A20A4EB3E2D2}" type="slidenum">
              <a:rPr lang="en-US" smtClean="0"/>
              <a:pPr/>
              <a:t>‹#›</a:t>
            </a:fld>
            <a:endParaRPr lang="en-US" dirty="0"/>
          </a:p>
        </p:txBody>
      </p:sp>
      <p:sp>
        <p:nvSpPr>
          <p:cNvPr id="10" name="Footer Placeholder 3"/>
          <p:cNvSpPr>
            <a:spLocks noGrp="1"/>
          </p:cNvSpPr>
          <p:nvPr>
            <p:ph type="ftr" sz="quarter" idx="11"/>
          </p:nvPr>
        </p:nvSpPr>
        <p:spPr>
          <a:xfrm>
            <a:off x="3047207" y="6477873"/>
            <a:ext cx="8379816" cy="380127"/>
          </a:xfrm>
        </p:spPr>
        <p:txBody>
          <a:bodyPr/>
          <a:lstStyle/>
          <a:p>
            <a:endParaRPr lang="en-US" dirty="0"/>
          </a:p>
        </p:txBody>
      </p:sp>
    </p:spTree>
    <p:extLst>
      <p:ext uri="{BB962C8B-B14F-4D97-AF65-F5344CB8AC3E}">
        <p14:creationId xmlns:p14="http://schemas.microsoft.com/office/powerpoint/2010/main" val="838594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Rectangle 9"/>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427024" y="6478587"/>
            <a:ext cx="761800" cy="379413"/>
          </a:xfrm>
          <a:prstGeom prst="rect">
            <a:avLst/>
          </a:prstGeom>
        </p:spPr>
        <p:txBody>
          <a:bodyPr/>
          <a:lstStyle/>
          <a:p>
            <a:fld id="{6A4C1A4A-E5E6-4CC1-B72C-A20A4EB3E2D2}" type="slidenum">
              <a:rPr lang="en-US" smtClean="0"/>
              <a:pPr/>
              <a:t>‹#›</a:t>
            </a:fld>
            <a:endParaRPr lang="en-US" dirty="0"/>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14312178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alternate 2)">
    <p:spTree>
      <p:nvGrpSpPr>
        <p:cNvPr id="1" name=""/>
        <p:cNvGrpSpPr/>
        <p:nvPr/>
      </p:nvGrpSpPr>
      <p:grpSpPr>
        <a:xfrm>
          <a:off x="0" y="0"/>
          <a:ext cx="0" cy="0"/>
          <a:chOff x="0" y="0"/>
          <a:chExt cx="0" cy="0"/>
        </a:xfrm>
      </p:grpSpPr>
      <p:sp>
        <p:nvSpPr>
          <p:cNvPr id="12" name="Rectangle 11"/>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a:p>
        </p:txBody>
      </p:sp>
      <p:sp>
        <p:nvSpPr>
          <p:cNvPr id="2" name="Title 1"/>
          <p:cNvSpPr>
            <a:spLocks noGrp="1"/>
          </p:cNvSpPr>
          <p:nvPr>
            <p:ph type="title"/>
          </p:nvPr>
        </p:nvSpPr>
        <p:spPr>
          <a:xfrm>
            <a:off x="761802" y="2"/>
            <a:ext cx="11427023" cy="646042"/>
          </a:xfr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hasCustomPrompt="1"/>
          </p:nvPr>
        </p:nvSpPr>
        <p:spPr>
          <a:xfrm>
            <a:off x="761802" y="573604"/>
            <a:ext cx="11427023"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9" name="Rectangle 8"/>
          <p:cNvSpPr/>
          <p:nvPr userDrawn="1"/>
        </p:nvSpPr>
        <p:spPr>
          <a:xfrm>
            <a:off x="0" y="1"/>
            <a:ext cx="761802" cy="6856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algn="ctr"/>
            <a:endParaRPr lang="en-US"/>
          </a:p>
        </p:txBody>
      </p:sp>
      <p:sp>
        <p:nvSpPr>
          <p:cNvPr id="15" name="Slide Number Placeholder 4"/>
          <p:cNvSpPr>
            <a:spLocks noGrp="1"/>
          </p:cNvSpPr>
          <p:nvPr>
            <p:ph type="sldNum" sz="quarter" idx="16"/>
          </p:nvPr>
        </p:nvSpPr>
        <p:spPr>
          <a:xfrm>
            <a:off x="11427024" y="6478587"/>
            <a:ext cx="761800" cy="379413"/>
          </a:xfrm>
          <a:prstGeom prst="rect">
            <a:avLst/>
          </a:prstGeom>
        </p:spPr>
        <p:txBody>
          <a:bodyPr/>
          <a:lstStyle/>
          <a:p>
            <a:fld id="{6A4C1A4A-E5E6-4CC1-B72C-A20A4EB3E2D2}" type="slidenum">
              <a:rPr lang="en-US" smtClean="0"/>
              <a:pPr/>
              <a:t>‹#›</a:t>
            </a:fld>
            <a:endParaRPr lang="en-US" dirty="0"/>
          </a:p>
        </p:txBody>
      </p:sp>
      <p:sp>
        <p:nvSpPr>
          <p:cNvPr id="10" name="Footer Placeholder 3"/>
          <p:cNvSpPr>
            <a:spLocks noGrp="1"/>
          </p:cNvSpPr>
          <p:nvPr>
            <p:ph type="ftr" sz="quarter" idx="11"/>
          </p:nvPr>
        </p:nvSpPr>
        <p:spPr>
          <a:xfrm>
            <a:off x="3047206" y="6477873"/>
            <a:ext cx="8379817" cy="380127"/>
          </a:xfrm>
        </p:spPr>
        <p:txBody>
          <a:bodyPr/>
          <a:lstStyle/>
          <a:p>
            <a:endParaRPr lang="en-US" dirty="0"/>
          </a:p>
        </p:txBody>
      </p:sp>
    </p:spTree>
    <p:extLst>
      <p:ext uri="{BB962C8B-B14F-4D97-AF65-F5344CB8AC3E}">
        <p14:creationId xmlns:p14="http://schemas.microsoft.com/office/powerpoint/2010/main" val="1343538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2">
    <p:spTree>
      <p:nvGrpSpPr>
        <p:cNvPr id="1" name=""/>
        <p:cNvGrpSpPr/>
        <p:nvPr/>
      </p:nvGrpSpPr>
      <p:grpSpPr>
        <a:xfrm>
          <a:off x="0" y="0"/>
          <a:ext cx="0" cy="0"/>
          <a:chOff x="0" y="0"/>
          <a:chExt cx="0" cy="0"/>
        </a:xfrm>
      </p:grpSpPr>
      <p:sp>
        <p:nvSpPr>
          <p:cNvPr id="13" name="Rectangle 12"/>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761802" y="1524000"/>
            <a:ext cx="10665222" cy="45720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3378234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9" name="Rectangle 8"/>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a:p>
        </p:txBody>
      </p:sp>
      <p:sp>
        <p:nvSpPr>
          <p:cNvPr id="6" name="Text Placeholder 23"/>
          <p:cNvSpPr>
            <a:spLocks noGrp="1"/>
          </p:cNvSpPr>
          <p:nvPr>
            <p:ph type="body" sz="quarter" idx="14" hasCustomPrompt="1"/>
          </p:nvPr>
        </p:nvSpPr>
        <p:spPr>
          <a:xfrm>
            <a:off x="11427023" y="6478324"/>
            <a:ext cx="761802"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t>‹#›</a:t>
            </a:fld>
            <a:endParaRPr lang="en-US" dirty="0"/>
          </a:p>
        </p:txBody>
      </p:sp>
      <p:sp>
        <p:nvSpPr>
          <p:cNvPr id="2" name="Footer Placeholder 1"/>
          <p:cNvSpPr>
            <a:spLocks noGrp="1"/>
          </p:cNvSpPr>
          <p:nvPr>
            <p:ph type="ftr" sz="quarter" idx="15"/>
          </p:nvPr>
        </p:nvSpPr>
        <p:spPr/>
        <p:txBody>
          <a:bodyPr/>
          <a:lstStyle/>
          <a:p>
            <a:endParaRPr lang="en-US" dirty="0"/>
          </a:p>
        </p:txBody>
      </p:sp>
      <p:sp>
        <p:nvSpPr>
          <p:cNvPr id="3" name="Slide Number Placeholder 2"/>
          <p:cNvSpPr>
            <a:spLocks noGrp="1"/>
          </p:cNvSpPr>
          <p:nvPr>
            <p:ph type="sldNum" sz="quarter" idx="16"/>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41380484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7712" y="0"/>
            <a:ext cx="10693401" cy="1435100"/>
          </a:xfrm>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381409298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7570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5477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10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hoto">
    <p:spTree>
      <p:nvGrpSpPr>
        <p:cNvPr id="1" name=""/>
        <p:cNvGrpSpPr/>
        <p:nvPr/>
      </p:nvGrpSpPr>
      <p:grpSpPr>
        <a:xfrm>
          <a:off x="0" y="0"/>
          <a:ext cx="0" cy="0"/>
          <a:chOff x="0" y="0"/>
          <a:chExt cx="0" cy="0"/>
        </a:xfrm>
      </p:grpSpPr>
      <p:sp>
        <p:nvSpPr>
          <p:cNvPr id="20" name="Rectangle 19"/>
          <p:cNvSpPr/>
          <p:nvPr userDrawn="1"/>
        </p:nvSpPr>
        <p:spPr>
          <a:xfrm flipH="1">
            <a:off x="0" y="0"/>
            <a:ext cx="12188825" cy="6858000"/>
          </a:xfrm>
          <a:prstGeom prst="rect">
            <a:avLst/>
          </a:prstGeom>
          <a:blipFill>
            <a:blip r:embed="rId2"/>
            <a:srcRect/>
            <a:stretch>
              <a:fillRect l="-3251" t="-3253" r="-2"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noAutofit/>
          </a:bodyPr>
          <a:lstStyle/>
          <a:p>
            <a:pPr algn="ctr"/>
            <a:endParaRPr lang="en-US" dirty="0"/>
          </a:p>
        </p:txBody>
      </p:sp>
      <p:sp>
        <p:nvSpPr>
          <p:cNvPr id="4" name="Rectangle 3"/>
          <p:cNvSpPr/>
          <p:nvPr/>
        </p:nvSpPr>
        <p:spPr>
          <a:xfrm>
            <a:off x="-11903" y="2286000"/>
            <a:ext cx="7629919" cy="304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5" name="Rectangle 4"/>
          <p:cNvSpPr/>
          <p:nvPr/>
        </p:nvSpPr>
        <p:spPr>
          <a:xfrm>
            <a:off x="-14232" y="0"/>
            <a:ext cx="2285405"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6" name="Rectangle 5"/>
          <p:cNvSpPr/>
          <p:nvPr userDrawn="1"/>
        </p:nvSpPr>
        <p:spPr>
          <a:xfrm>
            <a:off x="0" y="5322095"/>
            <a:ext cx="1523603" cy="1535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10" name="Rectangle 9"/>
          <p:cNvSpPr/>
          <p:nvPr userDrawn="1"/>
        </p:nvSpPr>
        <p:spPr>
          <a:xfrm>
            <a:off x="-11903" y="2286000"/>
            <a:ext cx="7629919" cy="304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11" name="Rectangle 10"/>
          <p:cNvSpPr/>
          <p:nvPr userDrawn="1"/>
        </p:nvSpPr>
        <p:spPr>
          <a:xfrm>
            <a:off x="-14233" y="0"/>
            <a:ext cx="2299637"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2" name="Title 1"/>
          <p:cNvSpPr>
            <a:spLocks noGrp="1"/>
          </p:cNvSpPr>
          <p:nvPr>
            <p:ph type="ctrTitle" hasCustomPrompt="1"/>
          </p:nvPr>
        </p:nvSpPr>
        <p:spPr>
          <a:xfrm>
            <a:off x="-1" y="2286000"/>
            <a:ext cx="7232837" cy="2274626"/>
          </a:xfrm>
          <a:prstGeom prst="rect">
            <a:avLst/>
          </a:prstGeom>
        </p:spPr>
        <p:txBody>
          <a:bodyPr lIns="114268" tIns="152357" rIns="76171" bIns="76171" anchor="t">
            <a:noAutofit/>
          </a:bodyPr>
          <a:lstStyle>
            <a:lvl1pPr>
              <a:defRPr lang="en-US" sz="4400" dirty="0">
                <a:solidFill>
                  <a:srgbClr val="FFFFFF"/>
                </a:solidFill>
              </a:defRPr>
            </a:lvl1pPr>
          </a:lstStyle>
          <a:p>
            <a:pPr lvl="0">
              <a:lnSpc>
                <a:spcPct val="80000"/>
              </a:lnSpc>
            </a:pPr>
            <a:r>
              <a:rPr lang="en-US" dirty="0" smtClean="0"/>
              <a:t>Click to add presentation title</a:t>
            </a:r>
            <a:endParaRPr lang="en-US" dirty="0"/>
          </a:p>
        </p:txBody>
      </p:sp>
      <p:sp>
        <p:nvSpPr>
          <p:cNvPr id="12" name="Subtitle 2"/>
          <p:cNvSpPr>
            <a:spLocks noGrp="1"/>
          </p:cNvSpPr>
          <p:nvPr>
            <p:ph type="subTitle" idx="1" hasCustomPrompt="1"/>
          </p:nvPr>
        </p:nvSpPr>
        <p:spPr>
          <a:xfrm>
            <a:off x="0" y="4560626"/>
            <a:ext cx="7232836" cy="761469"/>
          </a:xfrm>
          <a:prstGeom prst="rect">
            <a:avLst/>
          </a:prstGeom>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C:\Users\krburt\AppData\Local\Temp\Temp1_NEW MS LOGO 2.zip\MSFT_logo_rgb_C-Gray.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81391" y="6102112"/>
            <a:ext cx="1486535" cy="548005"/>
          </a:xfrm>
          <a:prstGeom prst="rect">
            <a:avLst/>
          </a:prstGeom>
          <a:noFill/>
          <a:ln>
            <a:noFill/>
          </a:ln>
        </p:spPr>
      </p:pic>
    </p:spTree>
    <p:extLst>
      <p:ext uri="{BB962C8B-B14F-4D97-AF65-F5344CB8AC3E}">
        <p14:creationId xmlns:p14="http://schemas.microsoft.com/office/powerpoint/2010/main" val="17847989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09502" y="1050411"/>
            <a:ext cx="10969885" cy="2000548"/>
          </a:xfrm>
        </p:spPr>
        <p:txBody>
          <a:bodyPr/>
          <a:lstStyle>
            <a:lvl1pPr marL="234923" indent="-234923">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11671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757131"/>
          </a:xfrm>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35640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8960597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9" y="228602"/>
            <a:ext cx="11149013" cy="76174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9" y="1447799"/>
            <a:ext cx="11149013" cy="946413"/>
          </a:xfrm>
        </p:spPr>
        <p:txBody>
          <a:bodyPr/>
          <a:lstStyle>
            <a:lvl1pPr marL="0" indent="0">
              <a:spcBef>
                <a:spcPts val="0"/>
              </a:spcBef>
              <a:spcAft>
                <a:spcPts val="900"/>
              </a:spcAft>
              <a:buNone/>
              <a:defRPr sz="3999" spc="-100" baseline="0">
                <a:latin typeface="Segoe UI Light" pitchFamily="34" charset="0"/>
              </a:defRPr>
            </a:lvl1pPr>
            <a:lvl2pPr marL="0" indent="0">
              <a:spcBef>
                <a:spcPts val="0"/>
              </a:spcBef>
              <a:spcAft>
                <a:spcPts val="400"/>
              </a:spcAft>
              <a:buNone/>
              <a:defRPr sz="1999" spc="-51"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1999"/>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604537732"/>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9" y="228602"/>
            <a:ext cx="11149013" cy="76174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9" y="1447803"/>
            <a:ext cx="11149013" cy="2004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4143326"/>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9" y="1447803"/>
            <a:ext cx="11149013" cy="200439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9682945"/>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4655272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38442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9" y="1447803"/>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82851"/>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9" y="1447803"/>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12188827" cy="619125"/>
          </a:xfrm>
          <a:solidFill>
            <a:srgbClr val="FFFF99"/>
          </a:solidFill>
        </p:spPr>
        <p:txBody>
          <a:bodyPr wrap="square" lIns="182799" tIns="91401" rIns="182799" bIns="91401"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443212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ONLY: Title with photo">
    <p:spTree>
      <p:nvGrpSpPr>
        <p:cNvPr id="1" name=""/>
        <p:cNvGrpSpPr/>
        <p:nvPr/>
      </p:nvGrpSpPr>
      <p:grpSpPr>
        <a:xfrm>
          <a:off x="0" y="0"/>
          <a:ext cx="0" cy="0"/>
          <a:chOff x="0" y="0"/>
          <a:chExt cx="0" cy="0"/>
        </a:xfrm>
      </p:grpSpPr>
      <p:sp>
        <p:nvSpPr>
          <p:cNvPr id="20" name="Rectangle 19"/>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noAutofit/>
          </a:bodyPr>
          <a:lstStyle/>
          <a:p>
            <a:pPr algn="ct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12188825" cy="6858000"/>
          </a:xfrm>
          <a:prstGeom prst="rect">
            <a:avLst/>
          </a:prstGeom>
        </p:spPr>
      </p:pic>
      <p:sp>
        <p:nvSpPr>
          <p:cNvPr id="4" name="Rectangle 3"/>
          <p:cNvSpPr/>
          <p:nvPr/>
        </p:nvSpPr>
        <p:spPr>
          <a:xfrm>
            <a:off x="-11903" y="2286000"/>
            <a:ext cx="7629919" cy="304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5" name="Rectangle 4"/>
          <p:cNvSpPr/>
          <p:nvPr/>
        </p:nvSpPr>
        <p:spPr>
          <a:xfrm>
            <a:off x="-14232" y="0"/>
            <a:ext cx="2285405"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6" name="Rectangle 5"/>
          <p:cNvSpPr/>
          <p:nvPr userDrawn="1"/>
        </p:nvSpPr>
        <p:spPr>
          <a:xfrm>
            <a:off x="0" y="5322095"/>
            <a:ext cx="1523603" cy="15359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10" name="Rectangle 9"/>
          <p:cNvSpPr/>
          <p:nvPr userDrawn="1"/>
        </p:nvSpPr>
        <p:spPr>
          <a:xfrm>
            <a:off x="-11903" y="2286000"/>
            <a:ext cx="7629919" cy="304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11" name="Rectangle 10"/>
          <p:cNvSpPr/>
          <p:nvPr userDrawn="1"/>
        </p:nvSpPr>
        <p:spPr>
          <a:xfrm>
            <a:off x="-14233" y="0"/>
            <a:ext cx="2299637"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6179" tIns="38089" rIns="76179" bIns="38089" rtlCol="0" anchor="ctr"/>
          <a:lstStyle/>
          <a:p>
            <a:pPr algn="ctr"/>
            <a:endParaRPr lang="en-US"/>
          </a:p>
        </p:txBody>
      </p:sp>
      <p:sp>
        <p:nvSpPr>
          <p:cNvPr id="2" name="Title 1"/>
          <p:cNvSpPr>
            <a:spLocks noGrp="1"/>
          </p:cNvSpPr>
          <p:nvPr>
            <p:ph type="ctrTitle" hasCustomPrompt="1"/>
          </p:nvPr>
        </p:nvSpPr>
        <p:spPr>
          <a:xfrm>
            <a:off x="0" y="2286000"/>
            <a:ext cx="7232837" cy="2274626"/>
          </a:xfrm>
          <a:prstGeom prst="rect">
            <a:avLst/>
          </a:prstGeom>
        </p:spPr>
        <p:txBody>
          <a:bodyPr lIns="114268" tIns="152357" rIns="76171" bIns="76171" anchor="t">
            <a:noAutofit/>
          </a:bodyPr>
          <a:lstStyle>
            <a:lvl1pPr>
              <a:defRPr lang="en-US" sz="4400" dirty="0">
                <a:solidFill>
                  <a:srgbClr val="FFFFFF"/>
                </a:solidFill>
              </a:defRPr>
            </a:lvl1pPr>
          </a:lstStyle>
          <a:p>
            <a:pPr lvl="0">
              <a:lnSpc>
                <a:spcPct val="80000"/>
              </a:lnSpc>
            </a:pPr>
            <a:r>
              <a:rPr lang="en-US" dirty="0" smtClean="0"/>
              <a:t>Click to add presentation title</a:t>
            </a:r>
            <a:endParaRPr lang="en-US" dirty="0"/>
          </a:p>
        </p:txBody>
      </p:sp>
      <p:sp>
        <p:nvSpPr>
          <p:cNvPr id="12" name="Subtitle 2"/>
          <p:cNvSpPr>
            <a:spLocks noGrp="1"/>
          </p:cNvSpPr>
          <p:nvPr>
            <p:ph type="subTitle" idx="1"/>
          </p:nvPr>
        </p:nvSpPr>
        <p:spPr>
          <a:xfrm>
            <a:off x="0" y="4560626"/>
            <a:ext cx="7232837" cy="761469"/>
          </a:xfrm>
          <a:prstGeom prst="rect">
            <a:avLst/>
          </a:prstGeom>
        </p:spPr>
        <p:txBody>
          <a:bodyPr lIns="114268" tIns="152357" rIns="76171" bIns="76171">
            <a:noAutofit/>
          </a:bodyPr>
          <a:lstStyle>
            <a:lvl1pPr marL="0" indent="0" algn="l">
              <a:lnSpc>
                <a:spcPct val="80000"/>
              </a:lnSpc>
              <a:buNone/>
              <a:defRPr sz="1800">
                <a:solidFill>
                  <a:srgbClr val="FFFFFF"/>
                </a:solidFill>
                <a:latin typeface="Segoe UI" pitchFamily="34" charset="0"/>
                <a:ea typeface="Segoe UI" pitchFamily="34" charset="0"/>
                <a:cs typeface="Segoe UI" pitchFamily="34" charset="0"/>
              </a:defRPr>
            </a:lvl1pPr>
            <a:lvl2pPr marL="544053" indent="0" algn="ctr">
              <a:buNone/>
              <a:defRPr>
                <a:solidFill>
                  <a:schemeClr val="tx1">
                    <a:tint val="75000"/>
                  </a:schemeClr>
                </a:solidFill>
              </a:defRPr>
            </a:lvl2pPr>
            <a:lvl3pPr marL="1088105" indent="0" algn="ctr">
              <a:buNone/>
              <a:defRPr>
                <a:solidFill>
                  <a:schemeClr val="tx1">
                    <a:tint val="75000"/>
                  </a:schemeClr>
                </a:solidFill>
              </a:defRPr>
            </a:lvl3pPr>
            <a:lvl4pPr marL="1632159" indent="0" algn="ctr">
              <a:buNone/>
              <a:defRPr>
                <a:solidFill>
                  <a:schemeClr val="tx1">
                    <a:tint val="75000"/>
                  </a:schemeClr>
                </a:solidFill>
              </a:defRPr>
            </a:lvl4pPr>
            <a:lvl5pPr marL="2176211" indent="0" algn="ctr">
              <a:buNone/>
              <a:defRPr>
                <a:solidFill>
                  <a:schemeClr val="tx1">
                    <a:tint val="75000"/>
                  </a:schemeClr>
                </a:solidFill>
              </a:defRPr>
            </a:lvl5pPr>
            <a:lvl6pPr marL="2720264" indent="0" algn="ctr">
              <a:buNone/>
              <a:defRPr>
                <a:solidFill>
                  <a:schemeClr val="tx1">
                    <a:tint val="75000"/>
                  </a:schemeClr>
                </a:solidFill>
              </a:defRPr>
            </a:lvl6pPr>
            <a:lvl7pPr marL="3264316" indent="0" algn="ctr">
              <a:buNone/>
              <a:defRPr>
                <a:solidFill>
                  <a:schemeClr val="tx1">
                    <a:tint val="75000"/>
                  </a:schemeClr>
                </a:solidFill>
              </a:defRPr>
            </a:lvl7pPr>
            <a:lvl8pPr marL="3808369" indent="0" algn="ctr">
              <a:buNone/>
              <a:defRPr>
                <a:solidFill>
                  <a:schemeClr val="tx1">
                    <a:tint val="75000"/>
                  </a:schemeClr>
                </a:solidFill>
              </a:defRPr>
            </a:lvl8pPr>
            <a:lvl9pPr marL="4352422"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descr="C:\Users\krburt\AppData\Local\Temp\Temp1_NEW MS LOGO 2.zip\MSFT_logo_rgb_C-Gray.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0007" y="6035993"/>
            <a:ext cx="1486535" cy="548005"/>
          </a:xfrm>
          <a:prstGeom prst="rect">
            <a:avLst/>
          </a:prstGeom>
          <a:noFill/>
          <a:ln>
            <a:noFill/>
          </a:ln>
        </p:spPr>
      </p:pic>
    </p:spTree>
    <p:extLst>
      <p:ext uri="{BB962C8B-B14F-4D97-AF65-F5344CB8AC3E}">
        <p14:creationId xmlns:p14="http://schemas.microsoft.com/office/powerpoint/2010/main" val="25353466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50" y="1410941"/>
            <a:ext cx="10242549" cy="1523498"/>
          </a:xfrm>
        </p:spPr>
        <p:txBody>
          <a:bodyPr>
            <a:noAutofit/>
          </a:bodyPr>
          <a:lstStyle>
            <a:lvl1pPr>
              <a:lnSpc>
                <a:spcPct val="90000"/>
              </a:lnSpc>
              <a:defRPr sz="5832"/>
            </a:lvl1pPr>
          </a:lstStyle>
          <a:p>
            <a:r>
              <a:rPr lang="en-US" smtClean="0"/>
              <a:t>Click to edit Master title style</a:t>
            </a:r>
            <a:endParaRPr lang="en-US" dirty="0"/>
          </a:p>
        </p:txBody>
      </p:sp>
      <p:sp>
        <p:nvSpPr>
          <p:cNvPr id="13" name="Subtitle 2"/>
          <p:cNvSpPr>
            <a:spLocks noGrp="1"/>
          </p:cNvSpPr>
          <p:nvPr>
            <p:ph type="subTitle" idx="1"/>
          </p:nvPr>
        </p:nvSpPr>
        <p:spPr>
          <a:xfrm>
            <a:off x="969187" y="3429008"/>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9030" indent="0" algn="ctr">
              <a:buNone/>
              <a:defRPr>
                <a:solidFill>
                  <a:schemeClr val="tx1">
                    <a:tint val="75000"/>
                  </a:schemeClr>
                </a:solidFill>
              </a:defRPr>
            </a:lvl2pPr>
            <a:lvl3pPr marL="1218059" indent="0" algn="ctr">
              <a:buNone/>
              <a:defRPr>
                <a:solidFill>
                  <a:schemeClr val="tx1">
                    <a:tint val="75000"/>
                  </a:schemeClr>
                </a:solidFill>
              </a:defRPr>
            </a:lvl3pPr>
            <a:lvl4pPr marL="1827087" indent="0" algn="ctr">
              <a:buNone/>
              <a:defRPr>
                <a:solidFill>
                  <a:schemeClr val="tx1">
                    <a:tint val="75000"/>
                  </a:schemeClr>
                </a:solidFill>
              </a:defRPr>
            </a:lvl4pPr>
            <a:lvl5pPr marL="2436117" indent="0" algn="ctr">
              <a:buNone/>
              <a:defRPr>
                <a:solidFill>
                  <a:schemeClr val="tx1">
                    <a:tint val="75000"/>
                  </a:schemeClr>
                </a:solidFill>
              </a:defRPr>
            </a:lvl5pPr>
            <a:lvl6pPr marL="3045148" indent="0" algn="ctr">
              <a:buNone/>
              <a:defRPr>
                <a:solidFill>
                  <a:schemeClr val="tx1">
                    <a:tint val="75000"/>
                  </a:schemeClr>
                </a:solidFill>
              </a:defRPr>
            </a:lvl6pPr>
            <a:lvl7pPr marL="3654172" indent="0" algn="ctr">
              <a:buNone/>
              <a:defRPr>
                <a:solidFill>
                  <a:schemeClr val="tx1">
                    <a:tint val="75000"/>
                  </a:schemeClr>
                </a:solidFill>
              </a:defRPr>
            </a:lvl7pPr>
            <a:lvl8pPr marL="4263203" indent="0" algn="ctr">
              <a:buNone/>
              <a:defRPr>
                <a:solidFill>
                  <a:schemeClr val="tx1">
                    <a:tint val="75000"/>
                  </a:schemeClr>
                </a:solidFill>
              </a:defRPr>
            </a:lvl8pPr>
            <a:lvl9pPr marL="4872233"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3932816"/>
      </p:ext>
    </p:extLst>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8" y="1198563"/>
            <a:ext cx="5583237" cy="1360372"/>
          </a:xfrm>
        </p:spPr>
        <p:txBody>
          <a:bodyPr/>
          <a:lstStyle>
            <a:lvl1pPr marL="339705" indent="-339705">
              <a:lnSpc>
                <a:spcPct val="90000"/>
              </a:lnSpc>
              <a:defRPr sz="1999"/>
            </a:lvl1pPr>
            <a:lvl2pPr marL="672804" indent="-325166">
              <a:lnSpc>
                <a:spcPct val="90000"/>
              </a:lnSpc>
              <a:defRPr sz="1833"/>
            </a:lvl2pPr>
            <a:lvl3pPr marL="953029" indent="-288155">
              <a:lnSpc>
                <a:spcPct val="90000"/>
              </a:lnSpc>
              <a:defRPr sz="1583"/>
            </a:lvl3pPr>
            <a:lvl4pPr marL="1226643" indent="-273616">
              <a:lnSpc>
                <a:spcPct val="90000"/>
              </a:lnSpc>
              <a:defRPr sz="1500"/>
            </a:lvl4pPr>
            <a:lvl5pPr marL="1514798" indent="-280222">
              <a:lnSpc>
                <a:spcPct val="90000"/>
              </a:lnSpc>
              <a:defRPr sz="1500"/>
            </a:lvl5pPr>
            <a:lvl6pPr>
              <a:defRPr sz="1833"/>
            </a:lvl6pPr>
            <a:lvl7pPr>
              <a:defRPr sz="1833"/>
            </a:lvl7pPr>
            <a:lvl8pPr>
              <a:defRPr sz="1833"/>
            </a:lvl8pPr>
            <a:lvl9pPr>
              <a:defRPr sz="1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6" y="1198563"/>
            <a:ext cx="5638800" cy="1360372"/>
          </a:xfrm>
        </p:spPr>
        <p:txBody>
          <a:bodyPr/>
          <a:lstStyle>
            <a:lvl1pPr marL="347634" indent="-347634">
              <a:lnSpc>
                <a:spcPct val="90000"/>
              </a:lnSpc>
              <a:defRPr sz="1999"/>
            </a:lvl1pPr>
            <a:lvl2pPr marL="672804" indent="-339705">
              <a:lnSpc>
                <a:spcPct val="90000"/>
              </a:lnSpc>
              <a:defRPr sz="1833"/>
            </a:lvl2pPr>
            <a:lvl3pPr marL="960958" indent="-302694">
              <a:lnSpc>
                <a:spcPct val="90000"/>
              </a:lnSpc>
              <a:defRPr sz="1583"/>
            </a:lvl3pPr>
            <a:lvl4pPr marL="1226643" indent="-265686">
              <a:lnSpc>
                <a:spcPct val="90000"/>
              </a:lnSpc>
              <a:defRPr sz="1500"/>
            </a:lvl4pPr>
            <a:lvl5pPr marL="1514798" indent="-273616">
              <a:lnSpc>
                <a:spcPct val="90000"/>
              </a:lnSpc>
              <a:defRPr sz="1500"/>
            </a:lvl5pPr>
            <a:lvl6pPr>
              <a:defRPr sz="1833"/>
            </a:lvl6pPr>
            <a:lvl7pPr>
              <a:defRPr sz="1833"/>
            </a:lvl7pPr>
            <a:lvl8pPr>
              <a:defRPr sz="1833"/>
            </a:lvl8pPr>
            <a:lvl9pPr>
              <a:defRPr sz="1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5" y="6344949"/>
            <a:ext cx="1371600" cy="436856"/>
          </a:xfrm>
          <a:prstGeom prst="rect">
            <a:avLst/>
          </a:prstGeom>
        </p:spPr>
      </p:pic>
    </p:spTree>
    <p:extLst>
      <p:ext uri="{BB962C8B-B14F-4D97-AF65-F5344CB8AC3E}">
        <p14:creationId xmlns:p14="http://schemas.microsoft.com/office/powerpoint/2010/main" val="3877274793"/>
      </p:ext>
    </p:extLst>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512764" y="2892713"/>
            <a:ext cx="11228440" cy="1223092"/>
          </a:xfrm>
        </p:spPr>
        <p:txBody>
          <a:bodyPr/>
          <a:lstStyle>
            <a:lvl1pPr marL="0" indent="0">
              <a:buNone/>
              <a:defRPr lang="en-US" sz="8831" i="0" kern="1200" spc="-100" baseline="0" dirty="0" smtClean="0">
                <a:solidFill>
                  <a:schemeClr val="tx1">
                    <a:alpha val="99000"/>
                  </a:schemeClr>
                </a:solidFill>
                <a:latin typeface="Segoe UI Light" pitchFamily="34" charset="0"/>
                <a:ea typeface="+mn-ea"/>
                <a:cs typeface="+mn-cs"/>
              </a:defRPr>
            </a:lvl1pPr>
          </a:lstStyle>
          <a:p>
            <a:pPr marL="0" lvl="0" indent="0" algn="l" defTabSz="91394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512767" y="4343400"/>
            <a:ext cx="7513637" cy="438453"/>
          </a:xfrm>
        </p:spPr>
        <p:txBody>
          <a:bodyPr/>
          <a:lstStyle>
            <a:lvl1pPr marL="0" indent="0">
              <a:buNone/>
              <a:defRPr lang="en-US" sz="3166" kern="1200" spc="-100" baseline="0" dirty="0">
                <a:solidFill>
                  <a:schemeClr val="tx1">
                    <a:alpha val="99000"/>
                  </a:schemeClr>
                </a:solidFill>
                <a:latin typeface="+mj-lt"/>
                <a:ea typeface="+mn-ea"/>
                <a:cs typeface="+mn-cs"/>
              </a:defRPr>
            </a:lvl1pPr>
          </a:lstStyle>
          <a:p>
            <a:pPr marL="0" lvl="0" indent="0" algn="l" defTabSz="913948"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534709" y="6364651"/>
            <a:ext cx="1595652" cy="268366"/>
          </a:xfrm>
          <a:prstGeom prst="rect">
            <a:avLst/>
          </a:prstGeom>
          <a:noFill/>
          <a:ln>
            <a:noFill/>
          </a:ln>
        </p:spPr>
      </p:pic>
      <p:pic>
        <p:nvPicPr>
          <p:cNvPr id="7" name="Picture 6"/>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9117" y="228600"/>
            <a:ext cx="2497827" cy="290338"/>
          </a:xfrm>
          <a:prstGeom prst="rect">
            <a:avLst/>
          </a:prstGeom>
        </p:spPr>
      </p:pic>
    </p:spTree>
    <p:extLst>
      <p:ext uri="{BB962C8B-B14F-4D97-AF65-F5344CB8AC3E}">
        <p14:creationId xmlns:p14="http://schemas.microsoft.com/office/powerpoint/2010/main" val="262839647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9" y="228602"/>
            <a:ext cx="11149013" cy="76174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9" y="1447799"/>
            <a:ext cx="11149013" cy="946413"/>
          </a:xfrm>
        </p:spPr>
        <p:txBody>
          <a:bodyPr/>
          <a:lstStyle>
            <a:lvl1pPr marL="0" indent="0">
              <a:spcBef>
                <a:spcPts val="0"/>
              </a:spcBef>
              <a:spcAft>
                <a:spcPts val="900"/>
              </a:spcAft>
              <a:buNone/>
              <a:defRPr sz="3999" spc="-100" baseline="0">
                <a:latin typeface="Segoe UI Light" pitchFamily="34" charset="0"/>
              </a:defRPr>
            </a:lvl1pPr>
            <a:lvl2pPr marL="0" indent="0">
              <a:spcBef>
                <a:spcPts val="0"/>
              </a:spcBef>
              <a:spcAft>
                <a:spcPts val="400"/>
              </a:spcAft>
              <a:buNone/>
              <a:defRPr sz="1999" spc="-51"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1999"/>
            </a:lvl3pPr>
            <a:lvl4pPr marL="0" indent="0">
              <a:spcBef>
                <a:spcPts val="0"/>
              </a:spcBef>
              <a:spcAft>
                <a:spcPts val="400"/>
              </a:spcAft>
              <a:buNone/>
              <a:defRPr/>
            </a:lvl4pPr>
            <a:lvl5pPr marL="0" indent="0">
              <a:spcBef>
                <a:spcPts val="0"/>
              </a:spcBef>
              <a:spcAft>
                <a:spcPts val="400"/>
              </a:spcAft>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572523501"/>
      </p:ext>
    </p:extLst>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9" y="228602"/>
            <a:ext cx="11149013" cy="76174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9" y="1447803"/>
            <a:ext cx="11149013" cy="2004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095528"/>
      </p:ext>
    </p:extLst>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9" y="1447803"/>
            <a:ext cx="11149013" cy="200439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7498181"/>
      </p:ext>
    </p:extLst>
  </p:cSld>
  <p:clrMapOvr>
    <a:masterClrMapping/>
  </p:clrMapOvr>
  <p:transition>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82969771"/>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74461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9" y="1447803"/>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2951737"/>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9" y="1447803"/>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9"/>
            <a:ext cx="12188827" cy="619125"/>
          </a:xfrm>
          <a:solidFill>
            <a:srgbClr val="FFFF99"/>
          </a:solidFill>
        </p:spPr>
        <p:txBody>
          <a:bodyPr wrap="square" lIns="182799" tIns="91401" rIns="182799" bIns="91401"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4995345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761802" y="1524000"/>
            <a:ext cx="1066522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pPr/>
              <a:t>‹#›</a:t>
            </a:fld>
            <a:endParaRPr lang="en-US" dirty="0"/>
          </a:p>
        </p:txBody>
      </p:sp>
      <p:sp>
        <p:nvSpPr>
          <p:cNvPr id="20" name="Footer Placeholder 1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49260589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with Logo">
    <p:spTree>
      <p:nvGrpSpPr>
        <p:cNvPr id="1" name=""/>
        <p:cNvGrpSpPr/>
        <p:nvPr/>
      </p:nvGrpSpPr>
      <p:grpSpPr>
        <a:xfrm>
          <a:off x="0" y="0"/>
          <a:ext cx="0" cy="0"/>
          <a:chOff x="0" y="0"/>
          <a:chExt cx="0" cy="0"/>
        </a:xfrm>
      </p:grpSpPr>
      <p:sp>
        <p:nvSpPr>
          <p:cNvPr id="11" name="Title 1"/>
          <p:cNvSpPr>
            <a:spLocks noGrp="1"/>
          </p:cNvSpPr>
          <p:nvPr>
            <p:ph type="ctrTitle"/>
          </p:nvPr>
        </p:nvSpPr>
        <p:spPr>
          <a:xfrm>
            <a:off x="973150" y="1410941"/>
            <a:ext cx="10242549" cy="1523498"/>
          </a:xfrm>
        </p:spPr>
        <p:txBody>
          <a:bodyPr>
            <a:noAutofit/>
          </a:bodyPr>
          <a:lstStyle>
            <a:lvl1pPr>
              <a:lnSpc>
                <a:spcPct val="90000"/>
              </a:lnSpc>
              <a:defRPr sz="5832"/>
            </a:lvl1pPr>
          </a:lstStyle>
          <a:p>
            <a:r>
              <a:rPr lang="en-US" smtClean="0"/>
              <a:t>Click to edit Master title style</a:t>
            </a:r>
            <a:endParaRPr lang="en-US" dirty="0"/>
          </a:p>
        </p:txBody>
      </p:sp>
      <p:sp>
        <p:nvSpPr>
          <p:cNvPr id="13" name="Subtitle 2"/>
          <p:cNvSpPr>
            <a:spLocks noGrp="1"/>
          </p:cNvSpPr>
          <p:nvPr>
            <p:ph type="subTitle" idx="1"/>
          </p:nvPr>
        </p:nvSpPr>
        <p:spPr>
          <a:xfrm>
            <a:off x="969187" y="3429008"/>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609030" indent="0" algn="ctr">
              <a:buNone/>
              <a:defRPr>
                <a:solidFill>
                  <a:schemeClr val="tx1">
                    <a:tint val="75000"/>
                  </a:schemeClr>
                </a:solidFill>
              </a:defRPr>
            </a:lvl2pPr>
            <a:lvl3pPr marL="1218059" indent="0" algn="ctr">
              <a:buNone/>
              <a:defRPr>
                <a:solidFill>
                  <a:schemeClr val="tx1">
                    <a:tint val="75000"/>
                  </a:schemeClr>
                </a:solidFill>
              </a:defRPr>
            </a:lvl3pPr>
            <a:lvl4pPr marL="1827087" indent="0" algn="ctr">
              <a:buNone/>
              <a:defRPr>
                <a:solidFill>
                  <a:schemeClr val="tx1">
                    <a:tint val="75000"/>
                  </a:schemeClr>
                </a:solidFill>
              </a:defRPr>
            </a:lvl4pPr>
            <a:lvl5pPr marL="2436117" indent="0" algn="ctr">
              <a:buNone/>
              <a:defRPr>
                <a:solidFill>
                  <a:schemeClr val="tx1">
                    <a:tint val="75000"/>
                  </a:schemeClr>
                </a:solidFill>
              </a:defRPr>
            </a:lvl5pPr>
            <a:lvl6pPr marL="3045148" indent="0" algn="ctr">
              <a:buNone/>
              <a:defRPr>
                <a:solidFill>
                  <a:schemeClr val="tx1">
                    <a:tint val="75000"/>
                  </a:schemeClr>
                </a:solidFill>
              </a:defRPr>
            </a:lvl6pPr>
            <a:lvl7pPr marL="3654172" indent="0" algn="ctr">
              <a:buNone/>
              <a:defRPr>
                <a:solidFill>
                  <a:schemeClr val="tx1">
                    <a:tint val="75000"/>
                  </a:schemeClr>
                </a:solidFill>
              </a:defRPr>
            </a:lvl7pPr>
            <a:lvl8pPr marL="4263203" indent="0" algn="ctr">
              <a:buNone/>
              <a:defRPr>
                <a:solidFill>
                  <a:schemeClr val="tx1">
                    <a:tint val="75000"/>
                  </a:schemeClr>
                </a:solidFill>
              </a:defRPr>
            </a:lvl8pPr>
            <a:lvl9pPr marL="4872233"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15625825"/>
      </p:ext>
    </p:extLst>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22278" y="1198563"/>
            <a:ext cx="5583237" cy="1360372"/>
          </a:xfrm>
        </p:spPr>
        <p:txBody>
          <a:bodyPr/>
          <a:lstStyle>
            <a:lvl1pPr marL="339705" indent="-339705">
              <a:lnSpc>
                <a:spcPct val="90000"/>
              </a:lnSpc>
              <a:defRPr sz="1999"/>
            </a:lvl1pPr>
            <a:lvl2pPr marL="672804" indent="-325166">
              <a:lnSpc>
                <a:spcPct val="90000"/>
              </a:lnSpc>
              <a:defRPr sz="1833"/>
            </a:lvl2pPr>
            <a:lvl3pPr marL="953029" indent="-288155">
              <a:lnSpc>
                <a:spcPct val="90000"/>
              </a:lnSpc>
              <a:defRPr sz="1583"/>
            </a:lvl3pPr>
            <a:lvl4pPr marL="1226643" indent="-273616">
              <a:lnSpc>
                <a:spcPct val="90000"/>
              </a:lnSpc>
              <a:defRPr sz="1500"/>
            </a:lvl4pPr>
            <a:lvl5pPr marL="1514798" indent="-280222">
              <a:lnSpc>
                <a:spcPct val="90000"/>
              </a:lnSpc>
              <a:defRPr sz="1500"/>
            </a:lvl5pPr>
            <a:lvl6pPr>
              <a:defRPr sz="1833"/>
            </a:lvl6pPr>
            <a:lvl7pPr>
              <a:defRPr sz="1833"/>
            </a:lvl7pPr>
            <a:lvl8pPr>
              <a:defRPr sz="1833"/>
            </a:lvl8pPr>
            <a:lvl9pPr>
              <a:defRPr sz="1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6" y="1198563"/>
            <a:ext cx="5638800" cy="1360372"/>
          </a:xfrm>
        </p:spPr>
        <p:txBody>
          <a:bodyPr/>
          <a:lstStyle>
            <a:lvl1pPr marL="347634" indent="-347634">
              <a:lnSpc>
                <a:spcPct val="90000"/>
              </a:lnSpc>
              <a:defRPr sz="1999"/>
            </a:lvl1pPr>
            <a:lvl2pPr marL="672804" indent="-339705">
              <a:lnSpc>
                <a:spcPct val="90000"/>
              </a:lnSpc>
              <a:defRPr sz="1833"/>
            </a:lvl2pPr>
            <a:lvl3pPr marL="960958" indent="-302694">
              <a:lnSpc>
                <a:spcPct val="90000"/>
              </a:lnSpc>
              <a:defRPr sz="1583"/>
            </a:lvl3pPr>
            <a:lvl4pPr marL="1226643" indent="-265686">
              <a:lnSpc>
                <a:spcPct val="90000"/>
              </a:lnSpc>
              <a:defRPr sz="1500"/>
            </a:lvl4pPr>
            <a:lvl5pPr marL="1514798" indent="-273616">
              <a:lnSpc>
                <a:spcPct val="90000"/>
              </a:lnSpc>
              <a:defRPr sz="1500"/>
            </a:lvl5pPr>
            <a:lvl6pPr>
              <a:defRPr sz="1833"/>
            </a:lvl6pPr>
            <a:lvl7pPr>
              <a:defRPr sz="1833"/>
            </a:lvl7pPr>
            <a:lvl8pPr>
              <a:defRPr sz="1833"/>
            </a:lvl8pPr>
            <a:lvl9pPr>
              <a:defRPr sz="18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5" y="6344949"/>
            <a:ext cx="1371600" cy="436856"/>
          </a:xfrm>
          <a:prstGeom prst="rect">
            <a:avLst/>
          </a:prstGeom>
        </p:spPr>
      </p:pic>
    </p:spTree>
    <p:extLst>
      <p:ext uri="{BB962C8B-B14F-4D97-AF65-F5344CB8AC3E}">
        <p14:creationId xmlns:p14="http://schemas.microsoft.com/office/powerpoint/2010/main" val="1907322874"/>
      </p:ext>
    </p:extLst>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512764" y="2892713"/>
            <a:ext cx="11228440" cy="1223092"/>
          </a:xfrm>
        </p:spPr>
        <p:txBody>
          <a:bodyPr/>
          <a:lstStyle>
            <a:lvl1pPr marL="0" indent="0">
              <a:buNone/>
              <a:defRPr lang="en-US" sz="8831" i="0" kern="1200" spc="-100" baseline="0" dirty="0" smtClean="0">
                <a:solidFill>
                  <a:schemeClr val="tx1">
                    <a:alpha val="99000"/>
                  </a:schemeClr>
                </a:solidFill>
                <a:latin typeface="Segoe UI Light" pitchFamily="34" charset="0"/>
                <a:ea typeface="+mn-ea"/>
                <a:cs typeface="+mn-cs"/>
              </a:defRPr>
            </a:lvl1pPr>
          </a:lstStyle>
          <a:p>
            <a:pPr marL="0" lvl="0" indent="0" algn="l" defTabSz="913948"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512767" y="4343400"/>
            <a:ext cx="7513637" cy="438453"/>
          </a:xfrm>
        </p:spPr>
        <p:txBody>
          <a:bodyPr/>
          <a:lstStyle>
            <a:lvl1pPr marL="0" indent="0">
              <a:buNone/>
              <a:defRPr lang="en-US" sz="3166" kern="1200" spc="-100" baseline="0" dirty="0">
                <a:solidFill>
                  <a:schemeClr val="tx1">
                    <a:alpha val="99000"/>
                  </a:schemeClr>
                </a:solidFill>
                <a:latin typeface="+mj-lt"/>
                <a:ea typeface="+mn-ea"/>
                <a:cs typeface="+mn-cs"/>
              </a:defRPr>
            </a:lvl1pPr>
          </a:lstStyle>
          <a:p>
            <a:pPr marL="0" lvl="0" indent="0" algn="l" defTabSz="913948" rtl="0" eaLnBrk="1" latinLnBrk="0" hangingPunct="1">
              <a:lnSpc>
                <a:spcPct val="90000"/>
              </a:lnSpc>
              <a:spcBef>
                <a:spcPct val="20000"/>
              </a:spcBef>
              <a:buSzPct val="90000"/>
              <a:buFont typeface="Arial" pitchFamily="34" charset="0"/>
              <a:buNone/>
            </a:pPr>
            <a:r>
              <a:rPr lang="en-US" dirty="0" smtClean="0"/>
              <a:t>Speaker Name</a:t>
            </a:r>
            <a:endParaRPr lang="en-US" dirty="0"/>
          </a:p>
        </p:txBody>
      </p:sp>
      <p:pic>
        <p:nvPicPr>
          <p:cNvPr id="26" name="Picture 25" descr="Microsoft logo and tagline"/>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534709" y="6364651"/>
            <a:ext cx="1595652" cy="268366"/>
          </a:xfrm>
          <a:prstGeom prst="rect">
            <a:avLst/>
          </a:prstGeom>
          <a:noFill/>
          <a:ln>
            <a:noFill/>
          </a:ln>
        </p:spPr>
      </p:pic>
      <p:pic>
        <p:nvPicPr>
          <p:cNvPr id="7" name="Picture 6"/>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19117" y="228600"/>
            <a:ext cx="2497827" cy="290338"/>
          </a:xfrm>
          <a:prstGeom prst="rect">
            <a:avLst/>
          </a:prstGeom>
        </p:spPr>
      </p:pic>
    </p:spTree>
    <p:extLst>
      <p:ext uri="{BB962C8B-B14F-4D97-AF65-F5344CB8AC3E}">
        <p14:creationId xmlns:p14="http://schemas.microsoft.com/office/powerpoint/2010/main" val="171829359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sp>
        <p:nvSpPr>
          <p:cNvPr id="2" name="Title 1"/>
          <p:cNvSpPr>
            <a:spLocks noGrp="1"/>
          </p:cNvSpPr>
          <p:nvPr>
            <p:ph type="title"/>
          </p:nvPr>
        </p:nvSpPr>
        <p:spPr>
          <a:xfrm>
            <a:off x="761802" y="2"/>
            <a:ext cx="11427023" cy="646042"/>
          </a:xfr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hasCustomPrompt="1"/>
          </p:nvPr>
        </p:nvSpPr>
        <p:spPr>
          <a:xfrm>
            <a:off x="761802" y="573604"/>
            <a:ext cx="11427023"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4" name="Text Placeholder 3"/>
          <p:cNvSpPr>
            <a:spLocks noGrp="1"/>
          </p:cNvSpPr>
          <p:nvPr>
            <p:ph type="body" sz="quarter" idx="15" hasCustomPrompt="1"/>
          </p:nvPr>
        </p:nvSpPr>
        <p:spPr>
          <a:xfrm>
            <a:off x="1542119" y="1524000"/>
            <a:ext cx="9884904" cy="4572000"/>
          </a:xfrm>
          <a:prstGeom prst="rect">
            <a:avLst/>
          </a:prstGeo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76180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algn="ctr"/>
            <a:endParaRPr lang="en-US"/>
          </a:p>
        </p:txBody>
      </p:sp>
      <p:sp>
        <p:nvSpPr>
          <p:cNvPr id="15" name="Slide Number Placeholder 4"/>
          <p:cNvSpPr>
            <a:spLocks noGrp="1"/>
          </p:cNvSpPr>
          <p:nvPr>
            <p:ph type="sldNum" sz="quarter" idx="16"/>
          </p:nvPr>
        </p:nvSpPr>
        <p:spPr>
          <a:xfrm>
            <a:off x="11427024" y="6478587"/>
            <a:ext cx="761800" cy="379413"/>
          </a:xfrm>
          <a:prstGeom prst="rect">
            <a:avLst/>
          </a:prstGeom>
        </p:spPr>
        <p:txBody>
          <a:bodyPr/>
          <a:lstStyle/>
          <a:p>
            <a:fld id="{6A4C1A4A-E5E6-4CC1-B72C-A20A4EB3E2D2}" type="slidenum">
              <a:rPr lang="en-US" smtClean="0"/>
              <a:pPr/>
              <a:t>‹#›</a:t>
            </a:fld>
            <a:endParaRPr lang="en-US" dirty="0"/>
          </a:p>
        </p:txBody>
      </p:sp>
      <p:sp>
        <p:nvSpPr>
          <p:cNvPr id="10" name="Footer Placeholder 3"/>
          <p:cNvSpPr>
            <a:spLocks noGrp="1"/>
          </p:cNvSpPr>
          <p:nvPr>
            <p:ph type="ftr" sz="quarter" idx="11"/>
          </p:nvPr>
        </p:nvSpPr>
        <p:spPr>
          <a:xfrm>
            <a:off x="3047207" y="6477873"/>
            <a:ext cx="8379816" cy="380127"/>
          </a:xfrm>
        </p:spPr>
        <p:txBody>
          <a:bodyPr/>
          <a:lstStyle/>
          <a:p>
            <a:endParaRPr lang="en-US" dirty="0"/>
          </a:p>
        </p:txBody>
      </p:sp>
    </p:spTree>
    <p:extLst>
      <p:ext uri="{BB962C8B-B14F-4D97-AF65-F5344CB8AC3E}">
        <p14:creationId xmlns:p14="http://schemas.microsoft.com/office/powerpoint/2010/main" val="8269052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427024" y="6478587"/>
            <a:ext cx="761800" cy="379413"/>
          </a:xfrm>
          <a:prstGeom prst="rect">
            <a:avLst/>
          </a:prstGeom>
        </p:spPr>
        <p:txBody>
          <a:bodyPr/>
          <a:lstStyle/>
          <a:p>
            <a:fld id="{6A4C1A4A-E5E6-4CC1-B72C-A20A4EB3E2D2}" type="slidenum">
              <a:rPr lang="en-US" smtClean="0"/>
              <a:pPr/>
              <a:t>‹#›</a:t>
            </a:fld>
            <a:endParaRPr lang="en-US" dirty="0"/>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20053353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alternate)">
    <p:spTree>
      <p:nvGrpSpPr>
        <p:cNvPr id="1" name=""/>
        <p:cNvGrpSpPr/>
        <p:nvPr/>
      </p:nvGrpSpPr>
      <p:grpSpPr>
        <a:xfrm>
          <a:off x="0" y="0"/>
          <a:ext cx="0" cy="0"/>
          <a:chOff x="0" y="0"/>
          <a:chExt cx="0" cy="0"/>
        </a:xfrm>
      </p:grpSpPr>
      <p:sp>
        <p:nvSpPr>
          <p:cNvPr id="2" name="Title 1"/>
          <p:cNvSpPr>
            <a:spLocks noGrp="1"/>
          </p:cNvSpPr>
          <p:nvPr>
            <p:ph type="title"/>
          </p:nvPr>
        </p:nvSpPr>
        <p:spPr>
          <a:xfrm>
            <a:off x="761802" y="2"/>
            <a:ext cx="11427023" cy="646042"/>
          </a:xfr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2" hasCustomPrompt="1"/>
          </p:nvPr>
        </p:nvSpPr>
        <p:spPr>
          <a:xfrm>
            <a:off x="761802" y="573604"/>
            <a:ext cx="11427023"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9" name="Rectangle 8"/>
          <p:cNvSpPr/>
          <p:nvPr userDrawn="1"/>
        </p:nvSpPr>
        <p:spPr>
          <a:xfrm>
            <a:off x="0" y="1"/>
            <a:ext cx="761802" cy="6856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1" tIns="38086" rIns="76171" bIns="38086" rtlCol="0" anchor="ctr">
            <a:noAutofit/>
          </a:bodyPr>
          <a:lstStyle/>
          <a:p>
            <a:pPr algn="ctr"/>
            <a:endParaRPr lang="en-US"/>
          </a:p>
        </p:txBody>
      </p:sp>
      <p:sp>
        <p:nvSpPr>
          <p:cNvPr id="15" name="Slide Number Placeholder 4"/>
          <p:cNvSpPr>
            <a:spLocks noGrp="1"/>
          </p:cNvSpPr>
          <p:nvPr>
            <p:ph type="sldNum" sz="quarter" idx="16"/>
          </p:nvPr>
        </p:nvSpPr>
        <p:spPr>
          <a:xfrm>
            <a:off x="11427024" y="6478587"/>
            <a:ext cx="761800" cy="379413"/>
          </a:xfrm>
          <a:prstGeom prst="rect">
            <a:avLst/>
          </a:prstGeom>
        </p:spPr>
        <p:txBody>
          <a:bodyPr/>
          <a:lstStyle/>
          <a:p>
            <a:fld id="{6A4C1A4A-E5E6-4CC1-B72C-A20A4EB3E2D2}" type="slidenum">
              <a:rPr lang="en-US" smtClean="0"/>
              <a:pPr/>
              <a:t>‹#›</a:t>
            </a:fld>
            <a:endParaRPr lang="en-US" dirty="0"/>
          </a:p>
        </p:txBody>
      </p:sp>
      <p:sp>
        <p:nvSpPr>
          <p:cNvPr id="10" name="Footer Placeholder 3"/>
          <p:cNvSpPr>
            <a:spLocks noGrp="1"/>
          </p:cNvSpPr>
          <p:nvPr>
            <p:ph type="ftr" sz="quarter" idx="11"/>
          </p:nvPr>
        </p:nvSpPr>
        <p:spPr>
          <a:xfrm>
            <a:off x="3047206" y="6477873"/>
            <a:ext cx="8379817" cy="380127"/>
          </a:xfrm>
        </p:spPr>
        <p:txBody>
          <a:bodyPr/>
          <a:lstStyle/>
          <a:p>
            <a:endParaRPr lang="en-US" dirty="0"/>
          </a:p>
        </p:txBody>
      </p:sp>
    </p:spTree>
    <p:extLst>
      <p:ext uri="{BB962C8B-B14F-4D97-AF65-F5344CB8AC3E}">
        <p14:creationId xmlns:p14="http://schemas.microsoft.com/office/powerpoint/2010/main" val="2124959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761802" y="1524000"/>
            <a:ext cx="10665222" cy="45720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3934192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3"/>
          <p:cNvSpPr>
            <a:spLocks noGrp="1"/>
          </p:cNvSpPr>
          <p:nvPr>
            <p:ph type="body" sz="quarter" idx="14" hasCustomPrompt="1"/>
          </p:nvPr>
        </p:nvSpPr>
        <p:spPr>
          <a:xfrm>
            <a:off x="11427023" y="6478324"/>
            <a:ext cx="761802"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t>‹#›</a:t>
            </a:fld>
            <a:endParaRPr lang="en-US" dirty="0"/>
          </a:p>
        </p:txBody>
      </p:sp>
      <p:sp>
        <p:nvSpPr>
          <p:cNvPr id="2" name="Footer Placeholder 1"/>
          <p:cNvSpPr>
            <a:spLocks noGrp="1"/>
          </p:cNvSpPr>
          <p:nvPr>
            <p:ph type="ftr" sz="quarter" idx="15"/>
          </p:nvPr>
        </p:nvSpPr>
        <p:spPr/>
        <p:txBody>
          <a:bodyPr/>
          <a:lstStyle/>
          <a:p>
            <a:endParaRPr lang="en-US" dirty="0"/>
          </a:p>
        </p:txBody>
      </p:sp>
      <p:sp>
        <p:nvSpPr>
          <p:cNvPr id="3" name="Slide Number Placeholder 2"/>
          <p:cNvSpPr>
            <a:spLocks noGrp="1"/>
          </p:cNvSpPr>
          <p:nvPr>
            <p:ph type="sldNum" sz="quarter" idx="16"/>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941364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12188825" cy="646042"/>
          </a:xfrm>
          <a:prstGeom prst="rect">
            <a:avLst/>
          </a:prstGeom>
        </p:spPr>
        <p:txBody>
          <a:bodyPr vert="horz" lIns="380893" tIns="152357" rIns="53325" bIns="53325" rtlCol="0" anchor="ctr">
            <a:normAutofit/>
          </a:bodyPr>
          <a:lstStyle/>
          <a:p>
            <a:endParaRPr lang="en-US" dirty="0"/>
          </a:p>
        </p:txBody>
      </p:sp>
      <p:sp>
        <p:nvSpPr>
          <p:cNvPr id="7" name="Footer Placeholder 6"/>
          <p:cNvSpPr>
            <a:spLocks noGrp="1"/>
          </p:cNvSpPr>
          <p:nvPr>
            <p:ph type="ftr" sz="quarter" idx="3"/>
          </p:nvPr>
        </p:nvSpPr>
        <p:spPr>
          <a:xfrm>
            <a:off x="3047206" y="6477873"/>
            <a:ext cx="8379817"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15" name="Text Placeholder 14"/>
          <p:cNvSpPr>
            <a:spLocks noGrp="1"/>
          </p:cNvSpPr>
          <p:nvPr>
            <p:ph type="body" idx="1"/>
          </p:nvPr>
        </p:nvSpPr>
        <p:spPr>
          <a:xfrm>
            <a:off x="761803" y="1524000"/>
            <a:ext cx="10665222"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27025" y="6477874"/>
            <a:ext cx="761800"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114075925"/>
      </p:ext>
    </p:extLst>
  </p:cSld>
  <p:clrMap bg1="lt1" tx1="dk1" bg2="lt2" tx2="dk2" accent1="accent1" accent2="accent2" accent3="accent3" accent4="accent4" accent5="accent5" accent6="accent6" hlink="hlink" folHlink="folHlink"/>
  <p:sldLayoutIdLst>
    <p:sldLayoutId id="2147483886" r:id="rId1"/>
    <p:sldLayoutId id="2147483893" r:id="rId2"/>
    <p:sldLayoutId id="2147483949" r:id="rId3"/>
    <p:sldLayoutId id="2147483936" r:id="rId4"/>
    <p:sldLayoutId id="2147483934" r:id="rId5"/>
    <p:sldLayoutId id="2147483937" r:id="rId6"/>
    <p:sldLayoutId id="2147483941" r:id="rId7"/>
    <p:sldLayoutId id="2147483868" r:id="rId8"/>
    <p:sldLayoutId id="2147483869" r:id="rId9"/>
    <p:sldLayoutId id="2147483951" r:id="rId10"/>
    <p:sldLayoutId id="2147483953" r:id="rId11"/>
    <p:sldLayoutId id="2147483952" r:id="rId12"/>
    <p:sldLayoutId id="2147483954" r:id="rId13"/>
    <p:sldLayoutId id="2147483955" r:id="rId14"/>
    <p:sldLayoutId id="2147483956" r:id="rId15"/>
    <p:sldLayoutId id="2147483959" r:id="rId16"/>
    <p:sldLayoutId id="2147483960" r:id="rId17"/>
    <p:sldLayoutId id="2147483961" r:id="rId18"/>
    <p:sldLayoutId id="2147483962" r:id="rId19"/>
    <p:sldLayoutId id="2147484013" r:id="rId20"/>
    <p:sldLayoutId id="2147484014" r:id="rId21"/>
  </p:sldLayoutIdLst>
  <p:transition>
    <p:fade/>
  </p:transition>
  <p:timing>
    <p:tnLst>
      <p:par>
        <p:cTn id="1" dur="indefinite" restart="never" nodeType="tmRoot"/>
      </p:par>
    </p:tnLst>
  </p:timing>
  <p:hf hdr="0" ftr="0" dt="0"/>
  <p:txStyles>
    <p:title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p:titleStyle>
    <p:bodyStyle>
      <a:lvl1pPr marL="190428" indent="-190428" algn="l" defTabSz="1088105" rtl="0" eaLnBrk="1" latinLnBrk="0" hangingPunct="1">
        <a:spcBef>
          <a:spcPct val="20000"/>
        </a:spcBef>
        <a:buClr>
          <a:srgbClr val="0072C6"/>
        </a:buClr>
        <a:buSzPct val="100000"/>
        <a:buFont typeface="Wingdings" pitchFamily="2" charset="2"/>
        <a:buChar char="§"/>
        <a:defRPr sz="2400" kern="1200">
          <a:solidFill>
            <a:srgbClr val="0072C6"/>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2215727"/>
      </p:ext>
    </p:extLst>
  </p:cSld>
  <p:clrMap bg1="dk1" tx1="lt1" bg2="dk2" tx2="lt2" accent1="accent1" accent2="accent2" accent3="accent3" accent4="accent4" accent5="accent5" accent6="accent6" hlink="hlink" folHlink="folHlink"/>
  <p:sldLayoutIdLst>
    <p:sldLayoutId id="2147483967" r:id="rId1"/>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9" y="228605"/>
            <a:ext cx="11149013"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8" y="1447802"/>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3175275"/>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transition>
    <p:wipe dir="r"/>
  </p:transition>
  <p:timing>
    <p:tnLst>
      <p:par>
        <p:cTn id="1" dur="indefinite" restart="never" nodeType="tmRoot"/>
      </p:par>
    </p:tnLst>
  </p:timing>
  <p:txStyles>
    <p:titleStyle>
      <a:lvl1pPr algn="l" defTabSz="913741" rtl="0" eaLnBrk="1" latinLnBrk="0" hangingPunct="1">
        <a:lnSpc>
          <a:spcPct val="90000"/>
        </a:lnSpc>
        <a:spcBef>
          <a:spcPct val="0"/>
        </a:spcBef>
        <a:buNone/>
        <a:defRPr lang="en-US" sz="5498"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5836" indent="-345836" algn="l" defTabSz="913741" rtl="0" eaLnBrk="1" latinLnBrk="0" hangingPunct="1">
        <a:lnSpc>
          <a:spcPct val="90000"/>
        </a:lnSpc>
        <a:spcBef>
          <a:spcPct val="20000"/>
        </a:spcBef>
        <a:buSzPct val="90000"/>
        <a:buFont typeface="Arial" pitchFamily="34" charset="0"/>
        <a:buChar char="•"/>
        <a:defRPr sz="316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810" indent="-283968" algn="l" defTabSz="913741" rtl="0" eaLnBrk="1" latinLnBrk="0" hangingPunct="1">
        <a:lnSpc>
          <a:spcPct val="90000"/>
        </a:lnSpc>
        <a:spcBef>
          <a:spcPct val="20000"/>
        </a:spcBef>
        <a:buSzPct val="90000"/>
        <a:buFont typeface="Arial" pitchFamily="34" charset="0"/>
        <a:buChar char="•"/>
        <a:tabLst>
          <a:tab pos="629810" algn="l"/>
        </a:tabLst>
        <a:defRPr sz="2833"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777" indent="-283968" algn="l" defTabSz="913741" rtl="0" eaLnBrk="1" latinLnBrk="0" hangingPunct="1">
        <a:lnSpc>
          <a:spcPct val="90000"/>
        </a:lnSpc>
        <a:spcBef>
          <a:spcPct val="20000"/>
        </a:spcBef>
        <a:buSzPct val="90000"/>
        <a:buFont typeface="Arial" pitchFamily="34" charset="0"/>
        <a:buChar char="•"/>
        <a:defRPr sz="241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717" indent="-223686" algn="l" defTabSz="913741" rtl="0" eaLnBrk="1" latinLnBrk="0" hangingPunct="1">
        <a:lnSpc>
          <a:spcPct val="90000"/>
        </a:lnSpc>
        <a:spcBef>
          <a:spcPct val="20000"/>
        </a:spcBef>
        <a:buSzPct val="90000"/>
        <a:buFont typeface="Arial" pitchFamily="34" charset="0"/>
        <a:buChar char="•"/>
        <a:tabLst>
          <a:tab pos="913777" algn="l"/>
        </a:tabLst>
        <a:defRPr sz="19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750" indent="-230032" algn="l" defTabSz="913741" rtl="0" eaLnBrk="1" latinLnBrk="0" hangingPunct="1">
        <a:lnSpc>
          <a:spcPct val="90000"/>
        </a:lnSpc>
        <a:spcBef>
          <a:spcPct val="20000"/>
        </a:spcBef>
        <a:buSzPct val="90000"/>
        <a:buFont typeface="Arial" pitchFamily="34" charset="0"/>
        <a:buChar char="•"/>
        <a:defRPr sz="19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790"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9660"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530"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404"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741" rtl="0" eaLnBrk="1" latinLnBrk="0" hangingPunct="1">
        <a:defRPr sz="1833" kern="1200">
          <a:solidFill>
            <a:schemeClr val="tx1"/>
          </a:solidFill>
          <a:latin typeface="+mn-lt"/>
          <a:ea typeface="+mn-ea"/>
          <a:cs typeface="+mn-cs"/>
        </a:defRPr>
      </a:lvl1pPr>
      <a:lvl2pPr marL="456871" algn="l" defTabSz="913741" rtl="0" eaLnBrk="1" latinLnBrk="0" hangingPunct="1">
        <a:defRPr sz="1833" kern="1200">
          <a:solidFill>
            <a:schemeClr val="tx1"/>
          </a:solidFill>
          <a:latin typeface="+mn-lt"/>
          <a:ea typeface="+mn-ea"/>
          <a:cs typeface="+mn-cs"/>
        </a:defRPr>
      </a:lvl2pPr>
      <a:lvl3pPr marL="913741" algn="l" defTabSz="913741" rtl="0" eaLnBrk="1" latinLnBrk="0" hangingPunct="1">
        <a:defRPr sz="1833" kern="1200">
          <a:solidFill>
            <a:schemeClr val="tx1"/>
          </a:solidFill>
          <a:latin typeface="+mn-lt"/>
          <a:ea typeface="+mn-ea"/>
          <a:cs typeface="+mn-cs"/>
        </a:defRPr>
      </a:lvl3pPr>
      <a:lvl4pPr marL="1370613" algn="l" defTabSz="913741" rtl="0" eaLnBrk="1" latinLnBrk="0" hangingPunct="1">
        <a:defRPr sz="1833" kern="1200">
          <a:solidFill>
            <a:schemeClr val="tx1"/>
          </a:solidFill>
          <a:latin typeface="+mn-lt"/>
          <a:ea typeface="+mn-ea"/>
          <a:cs typeface="+mn-cs"/>
        </a:defRPr>
      </a:lvl4pPr>
      <a:lvl5pPr marL="1827484" algn="l" defTabSz="913741" rtl="0" eaLnBrk="1" latinLnBrk="0" hangingPunct="1">
        <a:defRPr sz="1833" kern="1200">
          <a:solidFill>
            <a:schemeClr val="tx1"/>
          </a:solidFill>
          <a:latin typeface="+mn-lt"/>
          <a:ea typeface="+mn-ea"/>
          <a:cs typeface="+mn-cs"/>
        </a:defRPr>
      </a:lvl5pPr>
      <a:lvl6pPr marL="2284354" algn="l" defTabSz="913741" rtl="0" eaLnBrk="1" latinLnBrk="0" hangingPunct="1">
        <a:defRPr sz="1833" kern="1200">
          <a:solidFill>
            <a:schemeClr val="tx1"/>
          </a:solidFill>
          <a:latin typeface="+mn-lt"/>
          <a:ea typeface="+mn-ea"/>
          <a:cs typeface="+mn-cs"/>
        </a:defRPr>
      </a:lvl6pPr>
      <a:lvl7pPr marL="2741226" algn="l" defTabSz="913741" rtl="0" eaLnBrk="1" latinLnBrk="0" hangingPunct="1">
        <a:defRPr sz="1833" kern="1200">
          <a:solidFill>
            <a:schemeClr val="tx1"/>
          </a:solidFill>
          <a:latin typeface="+mn-lt"/>
          <a:ea typeface="+mn-ea"/>
          <a:cs typeface="+mn-cs"/>
        </a:defRPr>
      </a:lvl7pPr>
      <a:lvl8pPr marL="3198095" algn="l" defTabSz="913741" rtl="0" eaLnBrk="1" latinLnBrk="0" hangingPunct="1">
        <a:defRPr sz="1833" kern="1200">
          <a:solidFill>
            <a:schemeClr val="tx1"/>
          </a:solidFill>
          <a:latin typeface="+mn-lt"/>
          <a:ea typeface="+mn-ea"/>
          <a:cs typeface="+mn-cs"/>
        </a:defRPr>
      </a:lvl8pPr>
      <a:lvl9pPr marL="3654965" algn="l" defTabSz="913741" rtl="0" eaLnBrk="1" latinLnBrk="0" hangingPunct="1">
        <a:defRPr sz="18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9" y="228605"/>
            <a:ext cx="11149013"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8" y="1447802"/>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8675239"/>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Lst>
  <p:transition>
    <p:wipe dir="r"/>
  </p:transition>
  <p:timing>
    <p:tnLst>
      <p:par>
        <p:cTn id="1" dur="indefinite" restart="never" nodeType="tmRoot"/>
      </p:par>
    </p:tnLst>
  </p:timing>
  <p:txStyles>
    <p:titleStyle>
      <a:lvl1pPr algn="l" defTabSz="913741" rtl="0" eaLnBrk="1" latinLnBrk="0" hangingPunct="1">
        <a:lnSpc>
          <a:spcPct val="90000"/>
        </a:lnSpc>
        <a:spcBef>
          <a:spcPct val="0"/>
        </a:spcBef>
        <a:buNone/>
        <a:defRPr lang="en-US" sz="5498"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5836" indent="-345836" algn="l" defTabSz="913741" rtl="0" eaLnBrk="1" latinLnBrk="0" hangingPunct="1">
        <a:lnSpc>
          <a:spcPct val="90000"/>
        </a:lnSpc>
        <a:spcBef>
          <a:spcPct val="20000"/>
        </a:spcBef>
        <a:buSzPct val="90000"/>
        <a:buFont typeface="Arial" pitchFamily="34" charset="0"/>
        <a:buChar char="•"/>
        <a:defRPr sz="316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29810" indent="-283968" algn="l" defTabSz="913741" rtl="0" eaLnBrk="1" latinLnBrk="0" hangingPunct="1">
        <a:lnSpc>
          <a:spcPct val="90000"/>
        </a:lnSpc>
        <a:spcBef>
          <a:spcPct val="20000"/>
        </a:spcBef>
        <a:buSzPct val="90000"/>
        <a:buFont typeface="Arial" pitchFamily="34" charset="0"/>
        <a:buChar char="•"/>
        <a:tabLst>
          <a:tab pos="629810" algn="l"/>
        </a:tabLst>
        <a:defRPr sz="2833"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3777" indent="-283968" algn="l" defTabSz="913741" rtl="0" eaLnBrk="1" latinLnBrk="0" hangingPunct="1">
        <a:lnSpc>
          <a:spcPct val="90000"/>
        </a:lnSpc>
        <a:spcBef>
          <a:spcPct val="20000"/>
        </a:spcBef>
        <a:buSzPct val="90000"/>
        <a:buFont typeface="Arial" pitchFamily="34" charset="0"/>
        <a:buChar char="•"/>
        <a:defRPr sz="241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1717" indent="-223686" algn="l" defTabSz="913741" rtl="0" eaLnBrk="1" latinLnBrk="0" hangingPunct="1">
        <a:lnSpc>
          <a:spcPct val="90000"/>
        </a:lnSpc>
        <a:spcBef>
          <a:spcPct val="20000"/>
        </a:spcBef>
        <a:buSzPct val="90000"/>
        <a:buFont typeface="Arial" pitchFamily="34" charset="0"/>
        <a:buChar char="•"/>
        <a:tabLst>
          <a:tab pos="913777" algn="l"/>
        </a:tabLst>
        <a:defRPr sz="19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1750" indent="-230032" algn="l" defTabSz="913741" rtl="0" eaLnBrk="1" latinLnBrk="0" hangingPunct="1">
        <a:lnSpc>
          <a:spcPct val="90000"/>
        </a:lnSpc>
        <a:spcBef>
          <a:spcPct val="20000"/>
        </a:spcBef>
        <a:buSzPct val="90000"/>
        <a:buFont typeface="Arial" pitchFamily="34" charset="0"/>
        <a:buChar char="•"/>
        <a:defRPr sz="19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2790"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9660"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530"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404" indent="-228435" algn="l" defTabSz="91374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741" rtl="0" eaLnBrk="1" latinLnBrk="0" hangingPunct="1">
        <a:defRPr sz="1833" kern="1200">
          <a:solidFill>
            <a:schemeClr val="tx1"/>
          </a:solidFill>
          <a:latin typeface="+mn-lt"/>
          <a:ea typeface="+mn-ea"/>
          <a:cs typeface="+mn-cs"/>
        </a:defRPr>
      </a:lvl1pPr>
      <a:lvl2pPr marL="456871" algn="l" defTabSz="913741" rtl="0" eaLnBrk="1" latinLnBrk="0" hangingPunct="1">
        <a:defRPr sz="1833" kern="1200">
          <a:solidFill>
            <a:schemeClr val="tx1"/>
          </a:solidFill>
          <a:latin typeface="+mn-lt"/>
          <a:ea typeface="+mn-ea"/>
          <a:cs typeface="+mn-cs"/>
        </a:defRPr>
      </a:lvl2pPr>
      <a:lvl3pPr marL="913741" algn="l" defTabSz="913741" rtl="0" eaLnBrk="1" latinLnBrk="0" hangingPunct="1">
        <a:defRPr sz="1833" kern="1200">
          <a:solidFill>
            <a:schemeClr val="tx1"/>
          </a:solidFill>
          <a:latin typeface="+mn-lt"/>
          <a:ea typeface="+mn-ea"/>
          <a:cs typeface="+mn-cs"/>
        </a:defRPr>
      </a:lvl3pPr>
      <a:lvl4pPr marL="1370613" algn="l" defTabSz="913741" rtl="0" eaLnBrk="1" latinLnBrk="0" hangingPunct="1">
        <a:defRPr sz="1833" kern="1200">
          <a:solidFill>
            <a:schemeClr val="tx1"/>
          </a:solidFill>
          <a:latin typeface="+mn-lt"/>
          <a:ea typeface="+mn-ea"/>
          <a:cs typeface="+mn-cs"/>
        </a:defRPr>
      </a:lvl4pPr>
      <a:lvl5pPr marL="1827484" algn="l" defTabSz="913741" rtl="0" eaLnBrk="1" latinLnBrk="0" hangingPunct="1">
        <a:defRPr sz="1833" kern="1200">
          <a:solidFill>
            <a:schemeClr val="tx1"/>
          </a:solidFill>
          <a:latin typeface="+mn-lt"/>
          <a:ea typeface="+mn-ea"/>
          <a:cs typeface="+mn-cs"/>
        </a:defRPr>
      </a:lvl5pPr>
      <a:lvl6pPr marL="2284354" algn="l" defTabSz="913741" rtl="0" eaLnBrk="1" latinLnBrk="0" hangingPunct="1">
        <a:defRPr sz="1833" kern="1200">
          <a:solidFill>
            <a:schemeClr val="tx1"/>
          </a:solidFill>
          <a:latin typeface="+mn-lt"/>
          <a:ea typeface="+mn-ea"/>
          <a:cs typeface="+mn-cs"/>
        </a:defRPr>
      </a:lvl6pPr>
      <a:lvl7pPr marL="2741226" algn="l" defTabSz="913741" rtl="0" eaLnBrk="1" latinLnBrk="0" hangingPunct="1">
        <a:defRPr sz="1833" kern="1200">
          <a:solidFill>
            <a:schemeClr val="tx1"/>
          </a:solidFill>
          <a:latin typeface="+mn-lt"/>
          <a:ea typeface="+mn-ea"/>
          <a:cs typeface="+mn-cs"/>
        </a:defRPr>
      </a:lvl7pPr>
      <a:lvl8pPr marL="3198095" algn="l" defTabSz="913741" rtl="0" eaLnBrk="1" latinLnBrk="0" hangingPunct="1">
        <a:defRPr sz="1833" kern="1200">
          <a:solidFill>
            <a:schemeClr val="tx1"/>
          </a:solidFill>
          <a:latin typeface="+mn-lt"/>
          <a:ea typeface="+mn-ea"/>
          <a:cs typeface="+mn-cs"/>
        </a:defRPr>
      </a:lvl8pPr>
      <a:lvl9pPr marL="3654965" algn="l" defTabSz="913741"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64.wmf"/><Relationship Id="rId3" Type="http://schemas.openxmlformats.org/officeDocument/2006/relationships/tags" Target="../tags/tag3.xml"/><Relationship Id="rId7" Type="http://schemas.openxmlformats.org/officeDocument/2006/relationships/slideLayout" Target="../slideLayouts/slideLayout16.xml"/><Relationship Id="rId12" Type="http://schemas.openxmlformats.org/officeDocument/2006/relationships/image" Target="../media/image63.w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2.wmf"/><Relationship Id="rId5" Type="http://schemas.openxmlformats.org/officeDocument/2006/relationships/tags" Target="../tags/tag5.xml"/><Relationship Id="rId10" Type="http://schemas.openxmlformats.org/officeDocument/2006/relationships/image" Target="../media/image61.png"/><Relationship Id="rId4" Type="http://schemas.openxmlformats.org/officeDocument/2006/relationships/tags" Target="../tags/tag4.xml"/><Relationship Id="rId9" Type="http://schemas.openxmlformats.org/officeDocument/2006/relationships/image" Target="../media/image60.wmf"/><Relationship Id="rId14" Type="http://schemas.openxmlformats.org/officeDocument/2006/relationships/image" Target="../media/image65.wmf"/></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6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67.png"/><Relationship Id="rId5" Type="http://schemas.openxmlformats.org/officeDocument/2006/relationships/tags" Target="../tags/tag11.xml"/><Relationship Id="rId10" Type="http://schemas.openxmlformats.org/officeDocument/2006/relationships/image" Target="../media/image66.png"/><Relationship Id="rId4" Type="http://schemas.openxmlformats.org/officeDocument/2006/relationships/tags" Target="../tags/tag10.xml"/><Relationship Id="rId9"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55.jpe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4.png"/><Relationship Id="rId3" Type="http://schemas.openxmlformats.org/officeDocument/2006/relationships/tags" Target="../tags/tag16.xml"/><Relationship Id="rId7" Type="http://schemas.openxmlformats.org/officeDocument/2006/relationships/tags" Target="../tags/tag20.xml"/><Relationship Id="rId12" Type="http://schemas.microsoft.com/office/2007/relationships/hdphoto" Target="../media/hdphoto7.wdp"/><Relationship Id="rId2" Type="http://schemas.openxmlformats.org/officeDocument/2006/relationships/tags" Target="../tags/tag15.xml"/><Relationship Id="rId16" Type="http://schemas.openxmlformats.org/officeDocument/2006/relationships/image" Target="../media/image86.jpe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83.png"/><Relationship Id="rId5" Type="http://schemas.openxmlformats.org/officeDocument/2006/relationships/tags" Target="../tags/tag18.xml"/><Relationship Id="rId15" Type="http://schemas.openxmlformats.org/officeDocument/2006/relationships/image" Target="../media/image85.wmf"/><Relationship Id="rId10" Type="http://schemas.openxmlformats.org/officeDocument/2006/relationships/image" Target="../media/image82.wmf"/><Relationship Id="rId4" Type="http://schemas.openxmlformats.org/officeDocument/2006/relationships/tags" Target="../tags/tag17.xml"/><Relationship Id="rId9" Type="http://schemas.openxmlformats.org/officeDocument/2006/relationships/image" Target="../media/image81.jpeg"/><Relationship Id="rId1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5.wdp"/><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8.png"/><Relationship Id="rId21" Type="http://schemas.openxmlformats.org/officeDocument/2006/relationships/image" Target="../media/image45.png"/><Relationship Id="rId34" Type="http://schemas.openxmlformats.org/officeDocument/2006/relationships/image" Target="../media/image57.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1.png"/><Relationship Id="rId25" Type="http://schemas.openxmlformats.org/officeDocument/2006/relationships/image" Target="../media/image49.png"/><Relationship Id="rId33" Type="http://schemas.microsoft.com/office/2007/relationships/hdphoto" Target="../media/hdphoto6.wdp"/><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16.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30.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59.png"/><Relationship Id="rId10" Type="http://schemas.openxmlformats.org/officeDocument/2006/relationships/image" Target="../media/image35.png"/><Relationship Id="rId19" Type="http://schemas.openxmlformats.org/officeDocument/2006/relationships/image" Target="../media/image43.png"/><Relationship Id="rId31" Type="http://schemas.openxmlformats.org/officeDocument/2006/relationships/image" Target="../media/image55.jpe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5400" dirty="0"/>
              <a:t>Connecting Vehicles and Transport to the Cloud</a:t>
            </a:r>
            <a:r>
              <a:rPr lang="en-US" sz="2800" dirty="0" smtClean="0">
                <a:solidFill>
                  <a:prstClr val="white"/>
                </a:solidFill>
                <a:latin typeface="Segoe UI" pitchFamily="34" charset="0"/>
              </a:rPr>
              <a:t/>
            </a:r>
            <a:br>
              <a:rPr lang="en-US" sz="2800" dirty="0" smtClean="0">
                <a:solidFill>
                  <a:prstClr val="white"/>
                </a:solidFill>
                <a:latin typeface="Segoe UI" pitchFamily="34" charset="0"/>
              </a:rPr>
            </a:br>
            <a:r>
              <a:rPr lang="en-US" sz="2800" dirty="0" smtClean="0">
                <a:solidFill>
                  <a:prstClr val="white"/>
                </a:solidFill>
                <a:latin typeface="Segoe UI" pitchFamily="34" charset="0"/>
              </a:rPr>
              <a:t/>
            </a:r>
            <a:br>
              <a:rPr lang="en-US" sz="2800" dirty="0" smtClean="0">
                <a:solidFill>
                  <a:prstClr val="white"/>
                </a:solidFill>
                <a:latin typeface="Segoe UI" pitchFamily="34" charset="0"/>
              </a:rPr>
            </a:br>
            <a:r>
              <a:rPr lang="en-US" sz="2800" dirty="0" smtClean="0">
                <a:solidFill>
                  <a:prstClr val="white"/>
                </a:solidFill>
                <a:latin typeface="Segoe UI" pitchFamily="34" charset="0"/>
              </a:rPr>
              <a:t>GSMA Connected Living - </a:t>
            </a:r>
            <a:r>
              <a:rPr lang="en-US" sz="2800" dirty="0" err="1" smtClean="0">
                <a:solidFill>
                  <a:prstClr val="white"/>
                </a:solidFill>
                <a:latin typeface="Segoe UI" pitchFamily="34" charset="0"/>
              </a:rPr>
              <a:t>mAutomotive</a:t>
            </a:r>
            <a:endParaRPr lang="en-US" sz="4800" dirty="0"/>
          </a:p>
        </p:txBody>
      </p:sp>
      <p:sp>
        <p:nvSpPr>
          <p:cNvPr id="6" name="Subtitle 5"/>
          <p:cNvSpPr>
            <a:spLocks noGrp="1"/>
          </p:cNvSpPr>
          <p:nvPr>
            <p:ph type="subTitle" idx="1"/>
          </p:nvPr>
        </p:nvSpPr>
        <p:spPr/>
        <p:txBody>
          <a:bodyPr/>
          <a:lstStyle/>
          <a:p>
            <a:r>
              <a:rPr lang="en-US" dirty="0" smtClean="0"/>
              <a:t>Johan Gentzell. Industry </a:t>
            </a:r>
            <a:r>
              <a:rPr lang="en-US" dirty="0"/>
              <a:t>Market Development </a:t>
            </a:r>
            <a:r>
              <a:rPr lang="en-US" dirty="0" smtClean="0"/>
              <a:t>Manager, </a:t>
            </a:r>
          </a:p>
          <a:p>
            <a:r>
              <a:rPr lang="en-US" dirty="0" smtClean="0"/>
              <a:t>Microsoft Corporation</a:t>
            </a:r>
          </a:p>
        </p:txBody>
      </p:sp>
    </p:spTree>
    <p:extLst>
      <p:ext uri="{BB962C8B-B14F-4D97-AF65-F5344CB8AC3E}">
        <p14:creationId xmlns:p14="http://schemas.microsoft.com/office/powerpoint/2010/main" val="40896951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519114" y="228602"/>
            <a:ext cx="11137900" cy="498598"/>
          </a:xfrm>
        </p:spPr>
        <p:txBody>
          <a:bodyPr>
            <a:normAutofit fontScale="90000"/>
          </a:bodyPr>
          <a:lstStyle/>
          <a:p>
            <a:r>
              <a:rPr lang="en-US" sz="3600" dirty="0"/>
              <a:t>The Big Shift: Forces driving a transformation in </a:t>
            </a:r>
            <a:r>
              <a:rPr lang="en-US" sz="3600" dirty="0" smtClean="0"/>
              <a:t>Automotive</a:t>
            </a:r>
            <a:endParaRPr lang="en-US" sz="3600" dirty="0"/>
          </a:p>
        </p:txBody>
      </p:sp>
      <p:grpSp>
        <p:nvGrpSpPr>
          <p:cNvPr id="11" name="Group 10"/>
          <p:cNvGrpSpPr/>
          <p:nvPr/>
        </p:nvGrpSpPr>
        <p:grpSpPr>
          <a:xfrm>
            <a:off x="3356926" y="1295400"/>
            <a:ext cx="2651760" cy="2423160"/>
            <a:chOff x="531811" y="1295400"/>
            <a:chExt cx="2651760" cy="2423160"/>
          </a:xfrm>
        </p:grpSpPr>
        <p:sp>
          <p:nvSpPr>
            <p:cNvPr id="14" name="Rectangle 13"/>
            <p:cNvSpPr/>
            <p:nvPr>
              <p:custDataLst>
                <p:tags r:id="rId6"/>
              </p:custDataLst>
            </p:nvPr>
          </p:nvSpPr>
          <p:spPr bwMode="auto">
            <a:xfrm>
              <a:off x="531811" y="1295400"/>
              <a:ext cx="2651760" cy="2423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200" b="1" dirty="0">
                  <a:gradFill>
                    <a:gsLst>
                      <a:gs pos="0">
                        <a:srgbClr val="FFFFFF"/>
                      </a:gs>
                      <a:gs pos="100000">
                        <a:srgbClr val="FFFFFF"/>
                      </a:gs>
                    </a:gsLst>
                    <a:lin ang="5400000" scaled="0"/>
                  </a:gradFill>
                  <a:latin typeface="+mj-lt"/>
                  <a:ea typeface="Segoe UI" pitchFamily="34" charset="0"/>
                  <a:cs typeface="Segoe UI" pitchFamily="34" charset="0"/>
                </a:rPr>
                <a:t>Power </a:t>
              </a:r>
              <a:br>
                <a:rPr lang="en-US" sz="2200" b="1" dirty="0">
                  <a:gradFill>
                    <a:gsLst>
                      <a:gs pos="0">
                        <a:srgbClr val="FFFFFF"/>
                      </a:gs>
                      <a:gs pos="100000">
                        <a:srgbClr val="FFFFFF"/>
                      </a:gs>
                    </a:gsLst>
                    <a:lin ang="5400000" scaled="0"/>
                  </a:gradFill>
                  <a:latin typeface="+mj-lt"/>
                  <a:ea typeface="Segoe UI" pitchFamily="34" charset="0"/>
                  <a:cs typeface="Segoe UI" pitchFamily="34" charset="0"/>
                </a:rPr>
              </a:br>
              <a:r>
                <a:rPr lang="en-US" sz="2200" b="1" dirty="0">
                  <a:gradFill>
                    <a:gsLst>
                      <a:gs pos="0">
                        <a:srgbClr val="FFFFFF"/>
                      </a:gs>
                      <a:gs pos="100000">
                        <a:srgbClr val="FFFFFF"/>
                      </a:gs>
                    </a:gsLst>
                    <a:lin ang="5400000" scaled="0"/>
                  </a:gradFill>
                  <a:latin typeface="+mj-lt"/>
                  <a:ea typeface="Segoe UI" pitchFamily="34" charset="0"/>
                  <a:cs typeface="Segoe UI" pitchFamily="34" charset="0"/>
                </a:rPr>
                <a:t>Shift To </a:t>
              </a:r>
              <a:br>
                <a:rPr lang="en-US" sz="2200" b="1" dirty="0">
                  <a:gradFill>
                    <a:gsLst>
                      <a:gs pos="0">
                        <a:srgbClr val="FFFFFF"/>
                      </a:gs>
                      <a:gs pos="100000">
                        <a:srgbClr val="FFFFFF"/>
                      </a:gs>
                    </a:gsLst>
                    <a:lin ang="5400000" scaled="0"/>
                  </a:gradFill>
                  <a:latin typeface="+mj-lt"/>
                  <a:ea typeface="Segoe UI" pitchFamily="34" charset="0"/>
                  <a:cs typeface="Segoe UI" pitchFamily="34" charset="0"/>
                </a:rPr>
              </a:br>
              <a:r>
                <a:rPr lang="en-US" sz="2200" b="1" dirty="0">
                  <a:gradFill>
                    <a:gsLst>
                      <a:gs pos="0">
                        <a:srgbClr val="FFFFFF"/>
                      </a:gs>
                      <a:gs pos="100000">
                        <a:srgbClr val="FFFFFF"/>
                      </a:gs>
                    </a:gsLst>
                    <a:lin ang="5400000" scaled="0"/>
                  </a:gradFill>
                  <a:latin typeface="+mj-lt"/>
                  <a:ea typeface="Segoe UI" pitchFamily="34" charset="0"/>
                  <a:cs typeface="Segoe UI" pitchFamily="34" charset="0"/>
                </a:rPr>
                <a:t>Consumers</a:t>
              </a:r>
            </a:p>
          </p:txBody>
        </p:sp>
        <p:sp>
          <p:nvSpPr>
            <p:cNvPr id="6" name="Rectangle 5"/>
            <p:cNvSpPr/>
            <p:nvPr/>
          </p:nvSpPr>
          <p:spPr>
            <a:xfrm>
              <a:off x="531811" y="2907090"/>
              <a:ext cx="2651760" cy="800219"/>
            </a:xfrm>
            <a:prstGeom prst="rect">
              <a:avLst/>
            </a:prstGeom>
          </p:spPr>
          <p:txBody>
            <a:bodyPr wrap="square" tIns="91440" bIns="91440" anchor="b">
              <a:spAutoFit/>
            </a:bodyPr>
            <a:lstStyle/>
            <a:p>
              <a:pPr lvl="0" defTabSz="914099" fontAlgn="base">
                <a:spcBef>
                  <a:spcPts val="120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Increasing influences of Social Communities</a:t>
              </a:r>
            </a:p>
          </p:txBody>
        </p:sp>
        <p:pic>
          <p:nvPicPr>
            <p:cNvPr id="51" name="Picture 5" descr="C:\Users\sanrav\AppData\Local\MetroStyleAddIn\Icons\Hubs.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2805" y="1371600"/>
              <a:ext cx="990599" cy="964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181089" y="1295400"/>
            <a:ext cx="2651760" cy="2423160"/>
            <a:chOff x="3355974" y="1295400"/>
            <a:chExt cx="2651760" cy="2423160"/>
          </a:xfrm>
        </p:grpSpPr>
        <p:sp>
          <p:nvSpPr>
            <p:cNvPr id="4" name="Rectangle 3"/>
            <p:cNvSpPr/>
            <p:nvPr>
              <p:custDataLst>
                <p:tags r:id="rId5"/>
              </p:custDataLst>
            </p:nvPr>
          </p:nvSpPr>
          <p:spPr bwMode="auto">
            <a:xfrm>
              <a:off x="3355974" y="1295400"/>
              <a:ext cx="2651760" cy="24231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200" b="1" dirty="0">
                  <a:gradFill>
                    <a:gsLst>
                      <a:gs pos="0">
                        <a:srgbClr val="FFFFFF"/>
                      </a:gs>
                      <a:gs pos="100000">
                        <a:srgbClr val="FFFFFF"/>
                      </a:gs>
                    </a:gsLst>
                    <a:lin ang="5400000" scaled="0"/>
                  </a:gradFill>
                  <a:latin typeface="+mj-lt"/>
                  <a:ea typeface="Segoe UI" pitchFamily="34" charset="0"/>
                  <a:cs typeface="Segoe UI" pitchFamily="34" charset="0"/>
                </a:rPr>
                <a:t>Connected Experiences</a:t>
              </a:r>
            </a:p>
          </p:txBody>
        </p:sp>
        <p:sp>
          <p:nvSpPr>
            <p:cNvPr id="44" name="Rectangle 43"/>
            <p:cNvSpPr/>
            <p:nvPr/>
          </p:nvSpPr>
          <p:spPr>
            <a:xfrm>
              <a:off x="3355974" y="2599313"/>
              <a:ext cx="2651760" cy="1107996"/>
            </a:xfrm>
            <a:prstGeom prst="rect">
              <a:avLst/>
            </a:prstGeom>
          </p:spPr>
          <p:txBody>
            <a:bodyPr wrap="square" tIns="91440" bIns="91440" anchor="b">
              <a:spAutoFit/>
            </a:bodyPr>
            <a:lstStyle/>
            <a:p>
              <a:pPr lvl="0" defTabSz="914099" fontAlgn="base">
                <a:spcBef>
                  <a:spcPts val="120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From Product to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Products</a:t>
              </a:r>
              <a:r>
                <a:rPr lang="en-US" sz="2000" dirty="0">
                  <a:gradFill>
                    <a:gsLst>
                      <a:gs pos="0">
                        <a:srgbClr val="FFFFFF"/>
                      </a:gs>
                      <a:gs pos="100000">
                        <a:srgbClr val="FFFFFF"/>
                      </a:gs>
                    </a:gsLst>
                    <a:lin ang="5400000" scaled="0"/>
                  </a:gradFill>
                  <a:latin typeface="+mj-lt"/>
                  <a:ea typeface="Segoe UI" pitchFamily="34" charset="0"/>
                  <a:cs typeface="Segoe UI" pitchFamily="34" charset="0"/>
                </a:rPr>
                <a:t>, Services &amp; Content</a:t>
              </a:r>
            </a:p>
          </p:txBody>
        </p:sp>
        <p:grpSp>
          <p:nvGrpSpPr>
            <p:cNvPr id="7" name="Group 6"/>
            <p:cNvGrpSpPr/>
            <p:nvPr/>
          </p:nvGrpSpPr>
          <p:grpSpPr>
            <a:xfrm>
              <a:off x="5136270" y="1402674"/>
              <a:ext cx="750575" cy="806836"/>
              <a:chOff x="5136270" y="1402674"/>
              <a:chExt cx="750575" cy="806836"/>
            </a:xfrm>
          </p:grpSpPr>
          <p:sp>
            <p:nvSpPr>
              <p:cNvPr id="60" name="Freeform 127"/>
              <p:cNvSpPr>
                <a:spLocks noEditPoints="1"/>
              </p:cNvSpPr>
              <p:nvPr/>
            </p:nvSpPr>
            <p:spPr bwMode="black">
              <a:xfrm>
                <a:off x="5598831" y="1904629"/>
                <a:ext cx="288014" cy="234654"/>
              </a:xfrm>
              <a:custGeom>
                <a:avLst/>
                <a:gdLst>
                  <a:gd name="T0" fmla="*/ 72 w 75"/>
                  <a:gd name="T1" fmla="*/ 23 h 61"/>
                  <a:gd name="T2" fmla="*/ 71 w 75"/>
                  <a:gd name="T3" fmla="*/ 22 h 61"/>
                  <a:gd name="T4" fmla="*/ 63 w 75"/>
                  <a:gd name="T5" fmla="*/ 3 h 61"/>
                  <a:gd name="T6" fmla="*/ 59 w 75"/>
                  <a:gd name="T7" fmla="*/ 0 h 61"/>
                  <a:gd name="T8" fmla="*/ 16 w 75"/>
                  <a:gd name="T9" fmla="*/ 0 h 61"/>
                  <a:gd name="T10" fmla="*/ 13 w 75"/>
                  <a:gd name="T11" fmla="*/ 3 h 61"/>
                  <a:gd name="T12" fmla="*/ 4 w 75"/>
                  <a:gd name="T13" fmla="*/ 23 h 61"/>
                  <a:gd name="T14" fmla="*/ 0 w 75"/>
                  <a:gd name="T15" fmla="*/ 28 h 61"/>
                  <a:gd name="T16" fmla="*/ 0 w 75"/>
                  <a:gd name="T17" fmla="*/ 45 h 61"/>
                  <a:gd name="T18" fmla="*/ 5 w 75"/>
                  <a:gd name="T19" fmla="*/ 50 h 61"/>
                  <a:gd name="T20" fmla="*/ 10 w 75"/>
                  <a:gd name="T21" fmla="*/ 50 h 61"/>
                  <a:gd name="T22" fmla="*/ 10 w 75"/>
                  <a:gd name="T23" fmla="*/ 56 h 61"/>
                  <a:gd name="T24" fmla="*/ 14 w 75"/>
                  <a:gd name="T25" fmla="*/ 61 h 61"/>
                  <a:gd name="T26" fmla="*/ 19 w 75"/>
                  <a:gd name="T27" fmla="*/ 56 h 61"/>
                  <a:gd name="T28" fmla="*/ 19 w 75"/>
                  <a:gd name="T29" fmla="*/ 50 h 61"/>
                  <a:gd name="T30" fmla="*/ 56 w 75"/>
                  <a:gd name="T31" fmla="*/ 50 h 61"/>
                  <a:gd name="T32" fmla="*/ 56 w 75"/>
                  <a:gd name="T33" fmla="*/ 56 h 61"/>
                  <a:gd name="T34" fmla="*/ 61 w 75"/>
                  <a:gd name="T35" fmla="*/ 61 h 61"/>
                  <a:gd name="T36" fmla="*/ 66 w 75"/>
                  <a:gd name="T37" fmla="*/ 56 h 61"/>
                  <a:gd name="T38" fmla="*/ 66 w 75"/>
                  <a:gd name="T39" fmla="*/ 50 h 61"/>
                  <a:gd name="T40" fmla="*/ 70 w 75"/>
                  <a:gd name="T41" fmla="*/ 50 h 61"/>
                  <a:gd name="T42" fmla="*/ 75 w 75"/>
                  <a:gd name="T43" fmla="*/ 45 h 61"/>
                  <a:gd name="T44" fmla="*/ 75 w 75"/>
                  <a:gd name="T45" fmla="*/ 28 h 61"/>
                  <a:gd name="T46" fmla="*/ 72 w 75"/>
                  <a:gd name="T47" fmla="*/ 23 h 61"/>
                  <a:gd name="T48" fmla="*/ 18 w 75"/>
                  <a:gd name="T49" fmla="*/ 8 h 61"/>
                  <a:gd name="T50" fmla="*/ 57 w 75"/>
                  <a:gd name="T51" fmla="*/ 8 h 61"/>
                  <a:gd name="T52" fmla="*/ 62 w 75"/>
                  <a:gd name="T53" fmla="*/ 20 h 61"/>
                  <a:gd name="T54" fmla="*/ 13 w 75"/>
                  <a:gd name="T55" fmla="*/ 20 h 61"/>
                  <a:gd name="T56" fmla="*/ 18 w 75"/>
                  <a:gd name="T57" fmla="*/ 8 h 61"/>
                  <a:gd name="T58" fmla="*/ 14 w 75"/>
                  <a:gd name="T59" fmla="*/ 38 h 61"/>
                  <a:gd name="T60" fmla="*/ 9 w 75"/>
                  <a:gd name="T61" fmla="*/ 33 h 61"/>
                  <a:gd name="T62" fmla="*/ 14 w 75"/>
                  <a:gd name="T63" fmla="*/ 28 h 61"/>
                  <a:gd name="T64" fmla="*/ 19 w 75"/>
                  <a:gd name="T65" fmla="*/ 33 h 61"/>
                  <a:gd name="T66" fmla="*/ 14 w 75"/>
                  <a:gd name="T67" fmla="*/ 38 h 61"/>
                  <a:gd name="T68" fmla="*/ 61 w 75"/>
                  <a:gd name="T69" fmla="*/ 38 h 61"/>
                  <a:gd name="T70" fmla="*/ 56 w 75"/>
                  <a:gd name="T71" fmla="*/ 33 h 61"/>
                  <a:gd name="T72" fmla="*/ 61 w 75"/>
                  <a:gd name="T73" fmla="*/ 28 h 61"/>
                  <a:gd name="T74" fmla="*/ 67 w 75"/>
                  <a:gd name="T75" fmla="*/ 33 h 61"/>
                  <a:gd name="T76" fmla="*/ 61 w 75"/>
                  <a:gd name="T77"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1">
                    <a:moveTo>
                      <a:pt x="72" y="23"/>
                    </a:moveTo>
                    <a:cubicBezTo>
                      <a:pt x="72" y="22"/>
                      <a:pt x="71" y="22"/>
                      <a:pt x="71" y="22"/>
                    </a:cubicBezTo>
                    <a:cubicBezTo>
                      <a:pt x="63" y="3"/>
                      <a:pt x="63" y="3"/>
                      <a:pt x="63" y="3"/>
                    </a:cubicBezTo>
                    <a:cubicBezTo>
                      <a:pt x="62" y="1"/>
                      <a:pt x="61" y="0"/>
                      <a:pt x="59" y="0"/>
                    </a:cubicBezTo>
                    <a:cubicBezTo>
                      <a:pt x="16" y="0"/>
                      <a:pt x="16" y="0"/>
                      <a:pt x="16" y="0"/>
                    </a:cubicBezTo>
                    <a:cubicBezTo>
                      <a:pt x="14" y="0"/>
                      <a:pt x="13" y="1"/>
                      <a:pt x="13" y="3"/>
                    </a:cubicBezTo>
                    <a:cubicBezTo>
                      <a:pt x="4" y="23"/>
                      <a:pt x="4" y="23"/>
                      <a:pt x="4" y="23"/>
                    </a:cubicBezTo>
                    <a:cubicBezTo>
                      <a:pt x="2" y="23"/>
                      <a:pt x="0" y="25"/>
                      <a:pt x="0" y="28"/>
                    </a:cubicBezTo>
                    <a:cubicBezTo>
                      <a:pt x="0" y="45"/>
                      <a:pt x="0" y="45"/>
                      <a:pt x="0" y="45"/>
                    </a:cubicBezTo>
                    <a:cubicBezTo>
                      <a:pt x="0" y="48"/>
                      <a:pt x="2" y="50"/>
                      <a:pt x="5" y="50"/>
                    </a:cubicBezTo>
                    <a:cubicBezTo>
                      <a:pt x="10" y="50"/>
                      <a:pt x="10" y="50"/>
                      <a:pt x="10" y="50"/>
                    </a:cubicBezTo>
                    <a:cubicBezTo>
                      <a:pt x="10" y="56"/>
                      <a:pt x="10" y="56"/>
                      <a:pt x="10" y="56"/>
                    </a:cubicBezTo>
                    <a:cubicBezTo>
                      <a:pt x="10" y="59"/>
                      <a:pt x="12" y="61"/>
                      <a:pt x="14" y="61"/>
                    </a:cubicBezTo>
                    <a:cubicBezTo>
                      <a:pt x="17" y="61"/>
                      <a:pt x="19" y="59"/>
                      <a:pt x="19" y="56"/>
                    </a:cubicBezTo>
                    <a:cubicBezTo>
                      <a:pt x="19" y="50"/>
                      <a:pt x="19" y="50"/>
                      <a:pt x="19" y="50"/>
                    </a:cubicBezTo>
                    <a:cubicBezTo>
                      <a:pt x="56" y="50"/>
                      <a:pt x="56" y="50"/>
                      <a:pt x="56" y="50"/>
                    </a:cubicBezTo>
                    <a:cubicBezTo>
                      <a:pt x="56" y="56"/>
                      <a:pt x="56" y="56"/>
                      <a:pt x="56" y="56"/>
                    </a:cubicBezTo>
                    <a:cubicBezTo>
                      <a:pt x="56" y="59"/>
                      <a:pt x="58" y="61"/>
                      <a:pt x="61" y="61"/>
                    </a:cubicBezTo>
                    <a:cubicBezTo>
                      <a:pt x="64" y="61"/>
                      <a:pt x="66" y="59"/>
                      <a:pt x="66" y="56"/>
                    </a:cubicBezTo>
                    <a:cubicBezTo>
                      <a:pt x="66" y="50"/>
                      <a:pt x="66" y="50"/>
                      <a:pt x="66" y="50"/>
                    </a:cubicBezTo>
                    <a:cubicBezTo>
                      <a:pt x="70" y="50"/>
                      <a:pt x="70" y="50"/>
                      <a:pt x="70" y="50"/>
                    </a:cubicBezTo>
                    <a:cubicBezTo>
                      <a:pt x="73" y="50"/>
                      <a:pt x="75" y="48"/>
                      <a:pt x="75" y="45"/>
                    </a:cubicBezTo>
                    <a:cubicBezTo>
                      <a:pt x="75" y="28"/>
                      <a:pt x="75" y="28"/>
                      <a:pt x="75" y="28"/>
                    </a:cubicBezTo>
                    <a:cubicBezTo>
                      <a:pt x="75" y="25"/>
                      <a:pt x="74" y="23"/>
                      <a:pt x="72" y="23"/>
                    </a:cubicBezTo>
                    <a:close/>
                    <a:moveTo>
                      <a:pt x="18" y="8"/>
                    </a:moveTo>
                    <a:cubicBezTo>
                      <a:pt x="57" y="8"/>
                      <a:pt x="57" y="8"/>
                      <a:pt x="57" y="8"/>
                    </a:cubicBezTo>
                    <a:cubicBezTo>
                      <a:pt x="62" y="20"/>
                      <a:pt x="62" y="20"/>
                      <a:pt x="62" y="20"/>
                    </a:cubicBezTo>
                    <a:cubicBezTo>
                      <a:pt x="13" y="20"/>
                      <a:pt x="13" y="20"/>
                      <a:pt x="13" y="20"/>
                    </a:cubicBezTo>
                    <a:lnTo>
                      <a:pt x="18" y="8"/>
                    </a:lnTo>
                    <a:close/>
                    <a:moveTo>
                      <a:pt x="14" y="38"/>
                    </a:moveTo>
                    <a:cubicBezTo>
                      <a:pt x="11" y="38"/>
                      <a:pt x="9" y="36"/>
                      <a:pt x="9" y="33"/>
                    </a:cubicBezTo>
                    <a:cubicBezTo>
                      <a:pt x="9" y="30"/>
                      <a:pt x="11" y="28"/>
                      <a:pt x="14" y="28"/>
                    </a:cubicBezTo>
                    <a:cubicBezTo>
                      <a:pt x="17" y="28"/>
                      <a:pt x="19" y="30"/>
                      <a:pt x="19" y="33"/>
                    </a:cubicBezTo>
                    <a:cubicBezTo>
                      <a:pt x="19" y="36"/>
                      <a:pt x="17" y="38"/>
                      <a:pt x="14" y="38"/>
                    </a:cubicBezTo>
                    <a:close/>
                    <a:moveTo>
                      <a:pt x="61" y="38"/>
                    </a:moveTo>
                    <a:cubicBezTo>
                      <a:pt x="58" y="38"/>
                      <a:pt x="56" y="36"/>
                      <a:pt x="56" y="33"/>
                    </a:cubicBezTo>
                    <a:cubicBezTo>
                      <a:pt x="56" y="30"/>
                      <a:pt x="58" y="28"/>
                      <a:pt x="61" y="28"/>
                    </a:cubicBezTo>
                    <a:cubicBezTo>
                      <a:pt x="64" y="28"/>
                      <a:pt x="67" y="30"/>
                      <a:pt x="67" y="33"/>
                    </a:cubicBezTo>
                    <a:cubicBezTo>
                      <a:pt x="67" y="36"/>
                      <a:pt x="64" y="38"/>
                      <a:pt x="61" y="38"/>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pic>
            <p:nvPicPr>
              <p:cNvPr id="61" name="Picture 33" descr="C:\Users\sakuu\Documents\Ballmer WPC\AI\Home.png"/>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tretch>
                <a:fillRect/>
              </a:stretch>
            </p:blipFill>
            <p:spPr bwMode="black">
              <a:xfrm>
                <a:off x="5136270" y="1920638"/>
                <a:ext cx="337402" cy="288872"/>
              </a:xfrm>
              <a:prstGeom prst="rect">
                <a:avLst/>
              </a:prstGeom>
              <a:noFill/>
              <a:ln>
                <a:noFill/>
              </a:ln>
              <a:extLst/>
            </p:spPr>
          </p:pic>
          <p:sp>
            <p:nvSpPr>
              <p:cNvPr id="62" name="Freeform 61"/>
              <p:cNvSpPr>
                <a:spLocks noEditPoints="1"/>
              </p:cNvSpPr>
              <p:nvPr/>
            </p:nvSpPr>
            <p:spPr bwMode="black">
              <a:xfrm>
                <a:off x="5272910" y="1402674"/>
                <a:ext cx="389502" cy="488020"/>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a:lnSpc>
                    <a:spcPts val="1840"/>
                  </a:lnSpc>
                </a:pPr>
                <a:endParaRPr lang="en-US" sz="1700"/>
              </a:p>
            </p:txBody>
          </p:sp>
        </p:grpSp>
      </p:grpSp>
      <p:grpSp>
        <p:nvGrpSpPr>
          <p:cNvPr id="16" name="Group 15"/>
          <p:cNvGrpSpPr/>
          <p:nvPr/>
        </p:nvGrpSpPr>
        <p:grpSpPr>
          <a:xfrm>
            <a:off x="9005252" y="1295400"/>
            <a:ext cx="2651760" cy="2423160"/>
            <a:chOff x="6180137" y="1295400"/>
            <a:chExt cx="2651760" cy="2423160"/>
          </a:xfrm>
        </p:grpSpPr>
        <p:sp>
          <p:nvSpPr>
            <p:cNvPr id="5" name="Rectangle 4"/>
            <p:cNvSpPr/>
            <p:nvPr>
              <p:custDataLst>
                <p:tags r:id="rId4"/>
              </p:custDataLst>
            </p:nvPr>
          </p:nvSpPr>
          <p:spPr bwMode="auto">
            <a:xfrm>
              <a:off x="6180137" y="1295400"/>
              <a:ext cx="2651760" cy="24231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200" b="1" dirty="0">
                  <a:gradFill>
                    <a:gsLst>
                      <a:gs pos="0">
                        <a:srgbClr val="FFFFFF"/>
                      </a:gs>
                      <a:gs pos="100000">
                        <a:srgbClr val="FFFFFF"/>
                      </a:gs>
                    </a:gsLst>
                    <a:lin ang="5400000" scaled="0"/>
                  </a:gradFill>
                  <a:latin typeface="+mj-lt"/>
                  <a:ea typeface="Segoe UI" pitchFamily="34" charset="0"/>
                  <a:cs typeface="Segoe UI" pitchFamily="34" charset="0"/>
                </a:rPr>
                <a:t>Globalization </a:t>
              </a:r>
              <a:br>
                <a:rPr lang="en-US" sz="2200" b="1" dirty="0">
                  <a:gradFill>
                    <a:gsLst>
                      <a:gs pos="0">
                        <a:srgbClr val="FFFFFF"/>
                      </a:gs>
                      <a:gs pos="100000">
                        <a:srgbClr val="FFFFFF"/>
                      </a:gs>
                    </a:gsLst>
                    <a:lin ang="5400000" scaled="0"/>
                  </a:gradFill>
                  <a:latin typeface="+mj-lt"/>
                  <a:ea typeface="Segoe UI" pitchFamily="34" charset="0"/>
                  <a:cs typeface="Segoe UI" pitchFamily="34" charset="0"/>
                </a:rPr>
              </a:br>
              <a:r>
                <a:rPr lang="en-US" sz="2200" b="1" dirty="0">
                  <a:gradFill>
                    <a:gsLst>
                      <a:gs pos="0">
                        <a:srgbClr val="FFFFFF"/>
                      </a:gs>
                      <a:gs pos="100000">
                        <a:srgbClr val="FFFFFF"/>
                      </a:gs>
                    </a:gsLst>
                    <a:lin ang="5400000" scaled="0"/>
                  </a:gradFill>
                  <a:latin typeface="+mj-lt"/>
                  <a:ea typeface="Segoe UI" pitchFamily="34" charset="0"/>
                  <a:cs typeface="Segoe UI" pitchFamily="34" charset="0"/>
                </a:rPr>
                <a:t>&amp; Emerging Economies</a:t>
              </a:r>
            </a:p>
          </p:txBody>
        </p:sp>
        <p:sp>
          <p:nvSpPr>
            <p:cNvPr id="45" name="Rectangle 44"/>
            <p:cNvSpPr/>
            <p:nvPr/>
          </p:nvSpPr>
          <p:spPr>
            <a:xfrm>
              <a:off x="6180137" y="2599313"/>
              <a:ext cx="2651760" cy="1107996"/>
            </a:xfrm>
            <a:prstGeom prst="rect">
              <a:avLst/>
            </a:prstGeom>
          </p:spPr>
          <p:txBody>
            <a:bodyPr wrap="square" tIns="91440" bIns="91440" anchor="b">
              <a:spAutoFit/>
            </a:bodyPr>
            <a:lstStyle/>
            <a:p>
              <a:pPr lvl="0" defTabSz="914099" fontAlgn="base">
                <a:spcBef>
                  <a:spcPts val="120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New Growth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Markets Global Manufacturing Reverse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Innovation</a:t>
              </a:r>
            </a:p>
          </p:txBody>
        </p:sp>
        <p:pic>
          <p:nvPicPr>
            <p:cNvPr id="63" name="Picture 2" descr="C:\Users\sanrav\AppData\Local\MetroStyleAddIn\Icons\Global.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1121" y="1402674"/>
              <a:ext cx="684984" cy="6849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355974" y="3891915"/>
            <a:ext cx="2651760" cy="2423160"/>
            <a:chOff x="3355974" y="3891915"/>
            <a:chExt cx="2651760" cy="2423160"/>
          </a:xfrm>
        </p:grpSpPr>
        <p:sp>
          <p:nvSpPr>
            <p:cNvPr id="8" name="Rectangle 7"/>
            <p:cNvSpPr/>
            <p:nvPr>
              <p:custDataLst>
                <p:tags r:id="rId3"/>
              </p:custDataLst>
            </p:nvPr>
          </p:nvSpPr>
          <p:spPr bwMode="auto">
            <a:xfrm>
              <a:off x="3355974" y="3891915"/>
              <a:ext cx="2651760" cy="24231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200" b="1" dirty="0" smtClean="0">
                  <a:gradFill>
                    <a:gsLst>
                      <a:gs pos="0">
                        <a:srgbClr val="FFFFFF"/>
                      </a:gs>
                      <a:gs pos="100000">
                        <a:srgbClr val="FFFFFF"/>
                      </a:gs>
                    </a:gsLst>
                    <a:lin ang="5400000" scaled="0"/>
                  </a:gradFill>
                  <a:latin typeface="+mj-lt"/>
                  <a:ea typeface="Segoe UI" pitchFamily="34" charset="0"/>
                  <a:cs typeface="Segoe UI" pitchFamily="34" charset="0"/>
                </a:rPr>
                <a:t>Changing Demographics</a:t>
              </a:r>
              <a:endParaRPr lang="en-US" sz="2200" b="1"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46" name="Rectangle 45"/>
            <p:cNvSpPr/>
            <p:nvPr/>
          </p:nvSpPr>
          <p:spPr>
            <a:xfrm>
              <a:off x="3355974" y="5514856"/>
              <a:ext cx="2651760" cy="800219"/>
            </a:xfrm>
            <a:prstGeom prst="rect">
              <a:avLst/>
            </a:prstGeom>
          </p:spPr>
          <p:txBody>
            <a:bodyPr wrap="square" tIns="91440" bIns="91440" anchor="b">
              <a:spAutoFit/>
            </a:bodyPr>
            <a:lstStyle/>
            <a:p>
              <a:pPr lvl="0" defTabSz="914099" fontAlgn="base">
                <a:spcBef>
                  <a:spcPts val="1200"/>
                </a:spcBef>
                <a:spcAft>
                  <a:spcPct val="0"/>
                </a:spcAft>
              </a:pP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The Digital Generation Aging Workforce  </a:t>
              </a:r>
            </a:p>
          </p:txBody>
        </p:sp>
        <p:pic>
          <p:nvPicPr>
            <p:cNvPr id="64" name="Picture 4" descr="C:\Users\sanrav\AppData\Local\MetroStyleAddIn\Icons\Management.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04971" y="4016375"/>
              <a:ext cx="622300" cy="6302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180137" y="3891915"/>
            <a:ext cx="2651760" cy="2423160"/>
            <a:chOff x="6180137" y="3891915"/>
            <a:chExt cx="2651760" cy="2423160"/>
          </a:xfrm>
        </p:grpSpPr>
        <p:sp>
          <p:nvSpPr>
            <p:cNvPr id="9" name="Rectangle 8"/>
            <p:cNvSpPr/>
            <p:nvPr>
              <p:custDataLst>
                <p:tags r:id="rId2"/>
              </p:custDataLst>
            </p:nvPr>
          </p:nvSpPr>
          <p:spPr bwMode="auto">
            <a:xfrm>
              <a:off x="6180137" y="3891915"/>
              <a:ext cx="2651760" cy="242316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200" b="1" dirty="0">
                  <a:gradFill>
                    <a:gsLst>
                      <a:gs pos="0">
                        <a:srgbClr val="FFFFFF"/>
                      </a:gs>
                      <a:gs pos="100000">
                        <a:srgbClr val="FFFFFF"/>
                      </a:gs>
                    </a:gsLst>
                    <a:lin ang="5400000" scaled="0"/>
                  </a:gradFill>
                  <a:latin typeface="+mj-lt"/>
                  <a:ea typeface="Segoe UI" pitchFamily="34" charset="0"/>
                  <a:cs typeface="Segoe UI" pitchFamily="34" charset="0"/>
                </a:rPr>
                <a:t>Sustainability</a:t>
              </a:r>
            </a:p>
          </p:txBody>
        </p:sp>
        <p:sp>
          <p:nvSpPr>
            <p:cNvPr id="48" name="Rectangle 47"/>
            <p:cNvSpPr/>
            <p:nvPr/>
          </p:nvSpPr>
          <p:spPr>
            <a:xfrm>
              <a:off x="6180137" y="5514856"/>
              <a:ext cx="2651760" cy="800219"/>
            </a:xfrm>
            <a:prstGeom prst="rect">
              <a:avLst/>
            </a:prstGeom>
          </p:spPr>
          <p:txBody>
            <a:bodyPr wrap="square" tIns="91440" bIns="91440" anchor="b">
              <a:spAutoFit/>
            </a:bodyPr>
            <a:lstStyle/>
            <a:p>
              <a:pPr lvl="0" defTabSz="914099" fontAlgn="base">
                <a:spcBef>
                  <a:spcPts val="120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Sustainability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Driven </a:t>
              </a:r>
              <a:r>
                <a:rPr lang="en-US" sz="2000" dirty="0">
                  <a:gradFill>
                    <a:gsLst>
                      <a:gs pos="0">
                        <a:srgbClr val="FFFFFF"/>
                      </a:gs>
                      <a:gs pos="100000">
                        <a:srgbClr val="FFFFFF"/>
                      </a:gs>
                    </a:gsLst>
                    <a:lin ang="5400000" scaled="0"/>
                  </a:gradFill>
                  <a:latin typeface="+mj-lt"/>
                  <a:ea typeface="Segoe UI" pitchFamily="34" charset="0"/>
                  <a:cs typeface="Segoe UI" pitchFamily="34" charset="0"/>
                </a:rPr>
                <a:t>Growth </a:t>
              </a:r>
            </a:p>
          </p:txBody>
        </p:sp>
        <p:pic>
          <p:nvPicPr>
            <p:cNvPr id="67" name="Picture 2" descr="C:\Users\sanrav\AppData\Local\MetroStyleAddIn\Icons\Innovation.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01243" y="3978275"/>
              <a:ext cx="354861" cy="8477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9004300" y="3891915"/>
            <a:ext cx="2651760" cy="2423160"/>
            <a:chOff x="9004300" y="3891915"/>
            <a:chExt cx="2651760" cy="2423160"/>
          </a:xfrm>
        </p:grpSpPr>
        <p:sp>
          <p:nvSpPr>
            <p:cNvPr id="10" name="Rectangle 9"/>
            <p:cNvSpPr/>
            <p:nvPr>
              <p:custDataLst>
                <p:tags r:id="rId1"/>
              </p:custDataLst>
            </p:nvPr>
          </p:nvSpPr>
          <p:spPr bwMode="auto">
            <a:xfrm>
              <a:off x="9004300" y="3891915"/>
              <a:ext cx="2651760" cy="2423160"/>
            </a:xfrm>
            <a:prstGeom prst="rect">
              <a:avLst/>
            </a:prstGeom>
            <a:solidFill>
              <a:schemeClr val="tx2">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200" b="1" dirty="0">
                  <a:gradFill>
                    <a:gsLst>
                      <a:gs pos="0">
                        <a:srgbClr val="FFFFFF"/>
                      </a:gs>
                      <a:gs pos="100000">
                        <a:srgbClr val="FFFFFF"/>
                      </a:gs>
                    </a:gsLst>
                    <a:lin ang="5400000" scaled="0"/>
                  </a:gradFill>
                  <a:latin typeface="+mj-lt"/>
                  <a:ea typeface="Segoe UI" pitchFamily="34" charset="0"/>
                  <a:cs typeface="Segoe UI" pitchFamily="34" charset="0"/>
                </a:rPr>
                <a:t>Complex </a:t>
              </a:r>
              <a:r>
                <a:rPr lang="en-US" sz="2200" b="1" dirty="0" smtClean="0">
                  <a:gradFill>
                    <a:gsLst>
                      <a:gs pos="0">
                        <a:srgbClr val="FFFFFF"/>
                      </a:gs>
                      <a:gs pos="100000">
                        <a:srgbClr val="FFFFFF"/>
                      </a:gs>
                    </a:gsLst>
                    <a:lin ang="5400000" scaled="0"/>
                  </a:gradFill>
                  <a:latin typeface="+mj-lt"/>
                  <a:ea typeface="Segoe UI" pitchFamily="34" charset="0"/>
                  <a:cs typeface="Segoe UI" pitchFamily="34" charset="0"/>
                </a:rPr>
                <a:t/>
              </a:r>
              <a:br>
                <a:rPr lang="en-US" sz="2200" b="1" dirty="0" smtClean="0">
                  <a:gradFill>
                    <a:gsLst>
                      <a:gs pos="0">
                        <a:srgbClr val="FFFFFF"/>
                      </a:gs>
                      <a:gs pos="100000">
                        <a:srgbClr val="FFFFFF"/>
                      </a:gs>
                    </a:gsLst>
                    <a:lin ang="5400000" scaled="0"/>
                  </a:gradFill>
                  <a:latin typeface="+mj-lt"/>
                  <a:ea typeface="Segoe UI" pitchFamily="34" charset="0"/>
                  <a:cs typeface="Segoe UI" pitchFamily="34" charset="0"/>
                </a:rPr>
              </a:br>
              <a:r>
                <a:rPr lang="en-US" sz="2200" b="1" dirty="0" smtClean="0">
                  <a:gradFill>
                    <a:gsLst>
                      <a:gs pos="0">
                        <a:srgbClr val="FFFFFF"/>
                      </a:gs>
                      <a:gs pos="100000">
                        <a:srgbClr val="FFFFFF"/>
                      </a:gs>
                    </a:gsLst>
                    <a:lin ang="5400000" scaled="0"/>
                  </a:gradFill>
                  <a:latin typeface="+mj-lt"/>
                  <a:ea typeface="Segoe UI" pitchFamily="34" charset="0"/>
                  <a:cs typeface="Segoe UI" pitchFamily="34" charset="0"/>
                </a:rPr>
                <a:t>Regulations</a:t>
              </a:r>
              <a:endParaRPr lang="en-US" sz="2200" b="1"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0" name="Rectangle 49"/>
            <p:cNvSpPr/>
            <p:nvPr/>
          </p:nvSpPr>
          <p:spPr>
            <a:xfrm>
              <a:off x="9004300" y="5514856"/>
              <a:ext cx="2651760" cy="800219"/>
            </a:xfrm>
            <a:prstGeom prst="rect">
              <a:avLst/>
            </a:prstGeom>
          </p:spPr>
          <p:txBody>
            <a:bodyPr wrap="square" tIns="91440" bIns="91440" anchor="b">
              <a:spAutoFit/>
            </a:bodyPr>
            <a:lstStyle/>
            <a:p>
              <a:pPr lvl="0" defTabSz="914099" fontAlgn="base">
                <a:spcBef>
                  <a:spcPts val="1200"/>
                </a:spcBef>
                <a:spcAft>
                  <a:spcPct val="0"/>
                </a:spcAft>
              </a:pPr>
              <a:r>
                <a:rPr lang="en-US" sz="2000" dirty="0">
                  <a:gradFill>
                    <a:gsLst>
                      <a:gs pos="0">
                        <a:srgbClr val="FFFFFF"/>
                      </a:gs>
                      <a:gs pos="100000">
                        <a:srgbClr val="FFFFFF"/>
                      </a:gs>
                    </a:gsLst>
                    <a:lin ang="5400000" scaled="0"/>
                  </a:gradFill>
                  <a:latin typeface="+mj-lt"/>
                  <a:ea typeface="Segoe UI" pitchFamily="34" charset="0"/>
                  <a:cs typeface="Segoe UI" pitchFamily="34" charset="0"/>
                </a:rPr>
                <a:t>Impact of </a:t>
              </a:r>
              <a:r>
                <a:rPr lang="en-US" sz="2000" dirty="0" smtClean="0">
                  <a:gradFill>
                    <a:gsLst>
                      <a:gs pos="0">
                        <a:srgbClr val="FFFFFF"/>
                      </a:gs>
                      <a:gs pos="100000">
                        <a:srgbClr val="FFFFFF"/>
                      </a:gs>
                    </a:gsLst>
                    <a:lin ang="5400000" scaled="0"/>
                  </a:gradFill>
                  <a:latin typeface="+mj-lt"/>
                  <a:ea typeface="Segoe UI" pitchFamily="34" charset="0"/>
                  <a:cs typeface="Segoe UI" pitchFamily="34" charset="0"/>
                </a:rPr>
                <a:t>Changing Regulations</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68" name="Picture 3" descr="C:\Users\sanrav\AppData\Local\MetroStyleAddIn\Icons\Balance.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12699" y="3978275"/>
              <a:ext cx="797399" cy="6762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760412" y="1295399"/>
            <a:ext cx="2438400" cy="5019675"/>
            <a:chOff x="760412" y="1143000"/>
            <a:chExt cx="4796254" cy="4762888"/>
          </a:xfrm>
          <a:solidFill>
            <a:schemeClr val="accent1">
              <a:lumMod val="75000"/>
            </a:schemeClr>
          </a:solidFill>
        </p:grpSpPr>
        <p:sp>
          <p:nvSpPr>
            <p:cNvPr id="32" name="Rectangle 31"/>
            <p:cNvSpPr/>
            <p:nvPr/>
          </p:nvSpPr>
          <p:spPr bwMode="auto">
            <a:xfrm>
              <a:off x="760412" y="1143000"/>
              <a:ext cx="4796254" cy="4762888"/>
            </a:xfrm>
            <a:prstGeom prst="rect">
              <a:avLst/>
            </a:prstGeom>
            <a:grpFill/>
            <a:ln w="9525" cap="flat" cmpd="sng" algn="ctr">
              <a:noFill/>
              <a:prstDash val="solid"/>
              <a:headEnd type="none" w="med" len="med"/>
              <a:tailEnd type="none" w="med" len="med"/>
            </a:ln>
            <a:effectLst/>
          </p:spPr>
          <p:txBody>
            <a:bodyPr vert="horz" wrap="square" lIns="182880" tIns="91440" rIns="182880" bIns="182880" numCol="1" rtlCol="0" anchor="t" anchorCtr="0" compatLnSpc="1">
              <a:prstTxWarp prst="textNoShape">
                <a:avLst/>
              </a:prstTxWarp>
            </a:bodyPr>
            <a:lstStyle/>
            <a:p>
              <a:pPr defTabSz="914061" fontAlgn="base">
                <a:spcBef>
                  <a:spcPct val="0"/>
                </a:spcBef>
                <a:spcAft>
                  <a:spcPct val="0"/>
                </a:spcAft>
              </a:pPr>
              <a:endParaRPr lang="en-US" sz="1400" dirty="0">
                <a:gradFill flip="none" rotWithShape="1">
                  <a:gsLst>
                    <a:gs pos="18000">
                      <a:schemeClr val="bg1"/>
                    </a:gs>
                    <a:gs pos="89000">
                      <a:schemeClr val="bg1"/>
                    </a:gs>
                  </a:gsLst>
                  <a:lin ang="16200000" scaled="1"/>
                  <a:tileRect/>
                </a:gradFill>
                <a:latin typeface="Segoe UI Light"/>
                <a:cs typeface="Segoe UI Light"/>
              </a:endParaRPr>
            </a:p>
          </p:txBody>
        </p:sp>
        <p:sp>
          <p:nvSpPr>
            <p:cNvPr id="33" name="Rectangle 32"/>
            <p:cNvSpPr/>
            <p:nvPr/>
          </p:nvSpPr>
          <p:spPr>
            <a:xfrm>
              <a:off x="941902" y="1371600"/>
              <a:ext cx="4015232" cy="2216520"/>
            </a:xfrm>
            <a:prstGeom prst="rect">
              <a:avLst/>
            </a:prstGeom>
            <a:grpFill/>
          </p:spPr>
          <p:txBody>
            <a:bodyPr wrap="square" lIns="91436" tIns="45719" rIns="91436" bIns="45719">
              <a:spAutoFit/>
            </a:bodyPr>
            <a:lstStyle/>
            <a:p>
              <a:pPr lvl="0">
                <a:lnSpc>
                  <a:spcPct val="90000"/>
                </a:lnSpc>
                <a:spcBef>
                  <a:spcPct val="0"/>
                </a:spcBef>
              </a:pPr>
              <a:r>
                <a:rPr lang="en-US" sz="5400" b="1" spc="-100" dirty="0" smtClean="0">
                  <a:ln w="3175">
                    <a:noFill/>
                  </a:ln>
                  <a:solidFill>
                    <a:srgbClr val="FFFFFF"/>
                  </a:solidFill>
                  <a:latin typeface="Segoe UI Light"/>
                  <a:cs typeface="Arial" charset="0"/>
                </a:rPr>
                <a:t>The Big Shift</a:t>
              </a:r>
              <a:endParaRPr lang="en-US" sz="5400" b="1" spc="-100" dirty="0">
                <a:ln w="3175">
                  <a:noFill/>
                </a:ln>
                <a:solidFill>
                  <a:srgbClr val="FFFFFF"/>
                </a:solidFill>
                <a:latin typeface="Segoe UI Light"/>
                <a:cs typeface="Arial" charset="0"/>
              </a:endParaRPr>
            </a:p>
          </p:txBody>
        </p:sp>
      </p:grpSp>
    </p:spTree>
    <p:extLst>
      <p:ext uri="{BB962C8B-B14F-4D97-AF65-F5344CB8AC3E}">
        <p14:creationId xmlns:p14="http://schemas.microsoft.com/office/powerpoint/2010/main" val="29497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ppt_w*0.7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61510" y="2542032"/>
            <a:ext cx="2257425" cy="2258568"/>
            <a:chOff x="4818697" y="2821912"/>
            <a:chExt cx="2257425" cy="2258568"/>
          </a:xfrm>
        </p:grpSpPr>
        <p:sp>
          <p:nvSpPr>
            <p:cNvPr id="12" name="Rectangle 11"/>
            <p:cNvSpPr/>
            <p:nvPr>
              <p:custDataLst>
                <p:tags r:id="rId6"/>
              </p:custDataLst>
            </p:nvPr>
          </p:nvSpPr>
          <p:spPr>
            <a:xfrm>
              <a:off x="4818697" y="2821912"/>
              <a:ext cx="2257425" cy="2258568"/>
            </a:xfrm>
            <a:prstGeom prst="rect">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77470" rtlCol="0" anchor="t"/>
            <a:lstStyle/>
            <a:p>
              <a:pPr>
                <a:lnSpc>
                  <a:spcPts val="2580"/>
                </a:lnSpc>
                <a:spcBef>
                  <a:spcPct val="0"/>
                </a:spcBef>
                <a:spcAft>
                  <a:spcPts val="600"/>
                </a:spcAft>
              </a:pPr>
              <a:r>
                <a:rPr lang="fr-FR" sz="2400" dirty="0" smtClean="0">
                  <a:ln w="3175">
                    <a:noFill/>
                  </a:ln>
                  <a:solidFill>
                    <a:srgbClr val="000000"/>
                  </a:solidFill>
                  <a:latin typeface="Segoe UI Light"/>
                  <a:ea typeface="Segoe UI" pitchFamily="34" charset="0"/>
                  <a:cs typeface="Segoe UI Light"/>
                </a:rPr>
                <a:t>Differentiating brand through Telematics 2.0</a:t>
              </a:r>
              <a:endParaRPr lang="fr-FR" sz="2400" dirty="0">
                <a:ln w="3175">
                  <a:noFill/>
                </a:ln>
                <a:solidFill>
                  <a:srgbClr val="000000"/>
                </a:solidFill>
                <a:latin typeface="Segoe UI Light"/>
                <a:ea typeface="Segoe UI" pitchFamily="34" charset="0"/>
                <a:cs typeface="Segoe UI Light"/>
              </a:endParaRPr>
            </a:p>
          </p:txBody>
        </p:sp>
        <p:sp>
          <p:nvSpPr>
            <p:cNvPr id="26" name="white gradient"/>
            <p:cNvSpPr/>
            <p:nvPr>
              <p:custDataLst>
                <p:tags r:id="rId7"/>
              </p:custDataLst>
            </p:nvPr>
          </p:nvSpPr>
          <p:spPr>
            <a:xfrm>
              <a:off x="4894897" y="3770289"/>
              <a:ext cx="2139502" cy="1249680"/>
            </a:xfrm>
            <a:prstGeom prst="rect">
              <a:avLst/>
            </a:prstGeom>
            <a:noFill/>
            <a:ln w="3175">
              <a:noFill/>
            </a:ln>
            <a:effectLst/>
          </p:spPr>
          <p:txBody>
            <a:bodyPr vert="horz" wrap="square" lIns="91440" tIns="91440" rIns="91440" bIns="91440" rtlCol="0" anchor="b" anchorCtr="0">
              <a:noAutofit/>
            </a:bodyPr>
            <a:lstStyle/>
            <a:p>
              <a:pPr>
                <a:lnSpc>
                  <a:spcPts val="1820"/>
                </a:lnSpc>
                <a:spcBef>
                  <a:spcPct val="0"/>
                </a:spcBef>
                <a:spcAft>
                  <a:spcPts val="600"/>
                </a:spcAft>
              </a:pPr>
              <a:r>
                <a:rPr lang="en-US" sz="1600" dirty="0" smtClean="0">
                  <a:ln w="3175">
                    <a:noFill/>
                  </a:ln>
                  <a:solidFill>
                    <a:schemeClr val="tx1">
                      <a:lumMod val="85000"/>
                      <a:lumOff val="15000"/>
                    </a:schemeClr>
                  </a:solidFill>
                  <a:latin typeface="Segoe UI"/>
                  <a:ea typeface="Segoe UI" pitchFamily="34" charset="0"/>
                  <a:cs typeface="Segoe UI"/>
                </a:rPr>
                <a:t>End-to-end Connected Vehicle Platform</a:t>
              </a:r>
              <a:endParaRPr lang="en-US" sz="1600" dirty="0">
                <a:ln w="3175">
                  <a:noFill/>
                </a:ln>
                <a:solidFill>
                  <a:schemeClr val="tx1">
                    <a:lumMod val="85000"/>
                    <a:lumOff val="15000"/>
                  </a:schemeClr>
                </a:solidFill>
                <a:latin typeface="Segoe UI"/>
                <a:ea typeface="Segoe UI" pitchFamily="34" charset="0"/>
                <a:cs typeface="Segoe UI"/>
              </a:endParaRPr>
            </a:p>
          </p:txBody>
        </p:sp>
      </p:grpSp>
      <p:sp>
        <p:nvSpPr>
          <p:cNvPr id="31" name="Title 30"/>
          <p:cNvSpPr>
            <a:spLocks noGrp="1"/>
          </p:cNvSpPr>
          <p:nvPr>
            <p:ph type="title"/>
          </p:nvPr>
        </p:nvSpPr>
        <p:spPr>
          <a:xfrm>
            <a:off x="519113" y="228603"/>
            <a:ext cx="11149013" cy="609398"/>
          </a:xfrm>
        </p:spPr>
        <p:txBody>
          <a:bodyPr>
            <a:normAutofit fontScale="90000"/>
          </a:bodyPr>
          <a:lstStyle/>
          <a:p>
            <a:r>
              <a:rPr dirty="0" smtClean="0"/>
              <a:t>Enabling the core capabilities </a:t>
            </a:r>
            <a:r>
              <a:rPr dirty="0"/>
              <a:t>required for success</a:t>
            </a:r>
            <a:endParaRPr lang="en-US" dirty="0"/>
          </a:p>
        </p:txBody>
      </p:sp>
      <p:grpSp>
        <p:nvGrpSpPr>
          <p:cNvPr id="3" name="Group 2"/>
          <p:cNvGrpSpPr/>
          <p:nvPr/>
        </p:nvGrpSpPr>
        <p:grpSpPr>
          <a:xfrm>
            <a:off x="608012" y="2532563"/>
            <a:ext cx="4214812" cy="3785772"/>
            <a:chOff x="965199" y="2821912"/>
            <a:chExt cx="4214812" cy="3785772"/>
          </a:xfrm>
        </p:grpSpPr>
        <p:sp>
          <p:nvSpPr>
            <p:cNvPr id="11" name="Rectangle 10"/>
            <p:cNvSpPr/>
            <p:nvPr>
              <p:custDataLst>
                <p:tags r:id="rId4"/>
              </p:custDataLst>
            </p:nvPr>
          </p:nvSpPr>
          <p:spPr>
            <a:xfrm>
              <a:off x="2467519" y="2821912"/>
              <a:ext cx="2255293" cy="2257426"/>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77470" rtlCol="0" anchor="t"/>
            <a:lstStyle/>
            <a:p>
              <a:pPr defTabSz="711170">
                <a:lnSpc>
                  <a:spcPts val="2580"/>
                </a:lnSpc>
                <a:spcBef>
                  <a:spcPct val="0"/>
                </a:spcBef>
                <a:spcAft>
                  <a:spcPct val="35000"/>
                </a:spcAft>
              </a:pPr>
              <a:r>
                <a:rPr lang="en-US" sz="2400" dirty="0" smtClean="0">
                  <a:ln w="3175">
                    <a:noFill/>
                  </a:ln>
                  <a:solidFill>
                    <a:schemeClr val="bg1"/>
                  </a:solidFill>
                  <a:latin typeface="Segoe UI Light"/>
                  <a:ea typeface="Segoe UI" pitchFamily="34" charset="0"/>
                  <a:cs typeface="Segoe UI Light"/>
                </a:rPr>
                <a:t>Accelerating product development</a:t>
              </a:r>
              <a:endParaRPr lang="en-US" sz="2400" dirty="0">
                <a:ln w="3175">
                  <a:noFill/>
                </a:ln>
                <a:solidFill>
                  <a:schemeClr val="bg1"/>
                </a:solidFill>
                <a:latin typeface="Segoe UI Light"/>
                <a:ea typeface="Segoe UI" pitchFamily="34" charset="0"/>
                <a:cs typeface="Segoe UI Light"/>
              </a:endParaRPr>
            </a:p>
          </p:txBody>
        </p:sp>
        <p:sp>
          <p:nvSpPr>
            <p:cNvPr id="24" name="Rectangle 23"/>
            <p:cNvSpPr/>
            <p:nvPr>
              <p:custDataLst>
                <p:tags r:id="rId5"/>
              </p:custDataLst>
            </p:nvPr>
          </p:nvSpPr>
          <p:spPr>
            <a:xfrm>
              <a:off x="2568070" y="3812513"/>
              <a:ext cx="2154742" cy="1249680"/>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b" anchorCtr="0">
              <a:noAutofit/>
            </a:bodyPr>
            <a:lstStyle/>
            <a:p>
              <a:pPr defTabSz="711170">
                <a:lnSpc>
                  <a:spcPts val="1820"/>
                </a:lnSpc>
                <a:spcBef>
                  <a:spcPct val="0"/>
                </a:spcBef>
                <a:spcAft>
                  <a:spcPct val="35000"/>
                </a:spcAft>
              </a:pPr>
              <a:r>
                <a:rPr lang="en-US" sz="1600" dirty="0" smtClean="0">
                  <a:ln w="3175">
                    <a:noFill/>
                  </a:ln>
                  <a:solidFill>
                    <a:schemeClr val="bg1"/>
                  </a:solidFill>
                  <a:latin typeface="Segoe UI"/>
                  <a:ea typeface="Segoe UI" pitchFamily="34" charset="0"/>
                  <a:cs typeface="Segoe UI"/>
                </a:rPr>
                <a:t>Extended PLM, innovation process management</a:t>
              </a:r>
              <a:endParaRPr lang="en-US" sz="1600" dirty="0">
                <a:ln w="3175">
                  <a:noFill/>
                </a:ln>
                <a:solidFill>
                  <a:schemeClr val="bg1"/>
                </a:solidFill>
                <a:latin typeface="Segoe UI"/>
                <a:ea typeface="Segoe UI" pitchFamily="34" charset="0"/>
                <a:cs typeface="Segoe UI"/>
              </a:endParaRPr>
            </a:p>
          </p:txBody>
        </p:sp>
        <p:grpSp>
          <p:nvGrpSpPr>
            <p:cNvPr id="17" name="Group 16"/>
            <p:cNvGrpSpPr/>
            <p:nvPr/>
          </p:nvGrpSpPr>
          <p:grpSpPr>
            <a:xfrm>
              <a:off x="965199" y="5160334"/>
              <a:ext cx="4214812" cy="1447350"/>
              <a:chOff x="965199" y="5160334"/>
              <a:chExt cx="4214812" cy="1447350"/>
            </a:xfrm>
          </p:grpSpPr>
          <p:grpSp>
            <p:nvGrpSpPr>
              <p:cNvPr id="18" name="Group 38"/>
              <p:cNvGrpSpPr/>
              <p:nvPr/>
            </p:nvGrpSpPr>
            <p:grpSpPr>
              <a:xfrm>
                <a:off x="965199" y="5160334"/>
                <a:ext cx="4214812" cy="1447350"/>
                <a:chOff x="965199" y="5160334"/>
                <a:chExt cx="4214812" cy="1447350"/>
              </a:xfrm>
            </p:grpSpPr>
            <p:sp>
              <p:nvSpPr>
                <p:cNvPr id="20" name="Rectangle 19"/>
                <p:cNvSpPr/>
                <p:nvPr/>
              </p:nvSpPr>
              <p:spPr bwMode="auto">
                <a:xfrm rot="16200000">
                  <a:off x="2348930" y="3776603"/>
                  <a:ext cx="1447350" cy="4214812"/>
                </a:xfrm>
                <a:prstGeom prst="rect">
                  <a:avLst/>
                </a:prstGeom>
                <a:solidFill>
                  <a:srgbClr val="0071BC"/>
                </a:solidFill>
                <a:ln w="12700" cap="flat" cmpd="sng" algn="ctr">
                  <a:noFill/>
                  <a:prstDash val="solid"/>
                  <a:round/>
                  <a:headEnd type="none" w="med" len="med"/>
                  <a:tailEnd type="none" w="med" len="med"/>
                </a:ln>
                <a:effectLst/>
              </p:spPr>
              <p:txBody>
                <a:bodyPr vert="horz" wrap="square" lIns="91440" tIns="182880" rIns="91440" bIns="45720" numCol="1" rtlCol="0" anchor="t" anchorCtr="0" compatLnSpc="1">
                  <a:prstTxWarp prst="textNoShape">
                    <a:avLst/>
                  </a:prstTxWarp>
                </a:bodyPr>
                <a:lstStyle/>
                <a:p>
                  <a:pPr algn="ctr" defTabSz="1096832">
                    <a:lnSpc>
                      <a:spcPct val="85000"/>
                    </a:lnSpc>
                  </a:pPr>
                  <a:endParaRPr lang="en-US" sz="4400" b="1" dirty="0">
                    <a:solidFill>
                      <a:schemeClr val="bg1"/>
                    </a:solidFill>
                    <a:effectLst>
                      <a:outerShdw blurRad="38100" dist="38100" dir="2700000" algn="tl">
                        <a:srgbClr val="000000">
                          <a:alpha val="43137"/>
                        </a:srgbClr>
                      </a:outerShdw>
                    </a:effectLst>
                    <a:latin typeface="Segoe Light" pitchFamily="34" charset="0"/>
                    <a:cs typeface="Arial" charset="0"/>
                  </a:endParaRPr>
                </a:p>
              </p:txBody>
            </p:sp>
            <p:sp>
              <p:nvSpPr>
                <p:cNvPr id="21" name="Rectangle 20"/>
                <p:cNvSpPr/>
                <p:nvPr/>
              </p:nvSpPr>
              <p:spPr>
                <a:xfrm>
                  <a:off x="2516197" y="5480585"/>
                  <a:ext cx="2587615" cy="905071"/>
                </a:xfrm>
                <a:prstGeom prst="rect">
                  <a:avLst/>
                </a:prstGeom>
                <a:effectLst/>
                <a:sp3d/>
              </p:spPr>
              <p:txBody>
                <a:bodyPr wrap="square" lIns="0" tIns="45714" rIns="182880" bIns="45714" anchor="t" anchorCtr="0">
                  <a:noAutofit/>
                </a:bodyPr>
                <a:lstStyle/>
                <a:p>
                  <a:pPr eaLnBrk="0" hangingPunct="0">
                    <a:lnSpc>
                      <a:spcPct val="90000"/>
                    </a:lnSpc>
                    <a:defRPr/>
                  </a:pPr>
                  <a:r>
                    <a:rPr lang="en-US" sz="4800" dirty="0" smtClean="0">
                      <a:solidFill>
                        <a:schemeClr val="bg1"/>
                      </a:solidFill>
                      <a:latin typeface="Segoe UI Light"/>
                      <a:cs typeface="Segoe UI Light"/>
                    </a:rPr>
                    <a:t>Innovate</a:t>
                  </a:r>
                  <a:endParaRPr lang="en-US" sz="4400" dirty="0">
                    <a:solidFill>
                      <a:schemeClr val="bg1"/>
                    </a:solidFill>
                    <a:latin typeface="Segoe UI Light"/>
                    <a:cs typeface="Segoe UI Light"/>
                  </a:endParaRPr>
                </a:p>
              </p:txBody>
            </p:sp>
          </p:grpSp>
          <p:pic>
            <p:nvPicPr>
              <p:cNvPr id="19" name="Picture 18" descr="Innovate.png"/>
              <p:cNvPicPr>
                <a:picLocks noChangeAspect="1"/>
              </p:cNvPicPr>
              <p:nvPr/>
            </p:nvPicPr>
            <p:blipFill>
              <a:blip r:embed="rId10"/>
              <a:stretch>
                <a:fillRect/>
              </a:stretch>
            </p:blipFill>
            <p:spPr>
              <a:xfrm>
                <a:off x="1296998" y="5404385"/>
                <a:ext cx="401296" cy="990600"/>
              </a:xfrm>
              <a:prstGeom prst="rect">
                <a:avLst/>
              </a:prstGeom>
            </p:spPr>
          </p:pic>
        </p:grpSp>
      </p:grpSp>
      <p:grpSp>
        <p:nvGrpSpPr>
          <p:cNvPr id="5" name="Group 4"/>
          <p:cNvGrpSpPr/>
          <p:nvPr/>
        </p:nvGrpSpPr>
        <p:grpSpPr>
          <a:xfrm>
            <a:off x="4461510" y="990601"/>
            <a:ext cx="4674008" cy="3818110"/>
            <a:chOff x="2894012" y="4708950"/>
            <a:chExt cx="4674008" cy="3818110"/>
          </a:xfrm>
        </p:grpSpPr>
        <p:sp>
          <p:nvSpPr>
            <p:cNvPr id="14" name="Rectangle 13"/>
            <p:cNvSpPr/>
            <p:nvPr>
              <p:custDataLst>
                <p:tags r:id="rId3"/>
              </p:custDataLst>
            </p:nvPr>
          </p:nvSpPr>
          <p:spPr>
            <a:xfrm>
              <a:off x="5312727" y="6250912"/>
              <a:ext cx="2255293" cy="2258568"/>
            </a:xfrm>
            <a:prstGeom prst="rect">
              <a:avLst/>
            </a:prstGeom>
            <a:solidFill>
              <a:srgbClr val="FA7F1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77470" rtlCol="0" anchor="t"/>
            <a:lstStyle/>
            <a:p>
              <a:pPr>
                <a:lnSpc>
                  <a:spcPts val="2580"/>
                </a:lnSpc>
                <a:spcBef>
                  <a:spcPct val="0"/>
                </a:spcBef>
                <a:spcAft>
                  <a:spcPts val="600"/>
                </a:spcAft>
              </a:pPr>
              <a:r>
                <a:rPr lang="en-US" sz="2400" dirty="0" smtClean="0">
                  <a:ln w="3175">
                    <a:noFill/>
                  </a:ln>
                  <a:solidFill>
                    <a:schemeClr val="bg1"/>
                  </a:solidFill>
                  <a:latin typeface="Segoe UI Light"/>
                  <a:ea typeface="Segoe UI" pitchFamily="34" charset="0"/>
                  <a:cs typeface="Segoe UI Light"/>
                </a:rPr>
                <a:t>Building agile &amp; flexible global ops </a:t>
              </a:r>
              <a:endParaRPr lang="en-US" sz="2400" dirty="0">
                <a:ln w="3175">
                  <a:noFill/>
                </a:ln>
                <a:solidFill>
                  <a:schemeClr val="bg1"/>
                </a:solidFill>
                <a:latin typeface="Segoe UI Light"/>
                <a:ea typeface="Segoe UI" pitchFamily="34" charset="0"/>
                <a:cs typeface="Segoe UI Light"/>
              </a:endParaRPr>
            </a:p>
          </p:txBody>
        </p:sp>
        <p:sp>
          <p:nvSpPr>
            <p:cNvPr id="25" name="white gradient"/>
            <p:cNvSpPr/>
            <p:nvPr/>
          </p:nvSpPr>
          <p:spPr>
            <a:xfrm>
              <a:off x="5413278" y="7448776"/>
              <a:ext cx="2154742" cy="1078284"/>
            </a:xfrm>
            <a:prstGeom prst="rect">
              <a:avLst/>
            </a:prstGeom>
            <a:noFill/>
            <a:ln w="3175">
              <a:noFill/>
            </a:ln>
            <a:effectLst/>
          </p:spPr>
          <p:txBody>
            <a:bodyPr vert="horz" wrap="square" lIns="91440" tIns="91440" rIns="91440" bIns="91440" rtlCol="0" anchor="b" anchorCtr="0">
              <a:noAutofit/>
            </a:bodyPr>
            <a:lstStyle/>
            <a:p>
              <a:pPr>
                <a:lnSpc>
                  <a:spcPts val="1820"/>
                </a:lnSpc>
                <a:spcBef>
                  <a:spcPct val="0"/>
                </a:spcBef>
                <a:spcAft>
                  <a:spcPts val="600"/>
                </a:spcAft>
              </a:pPr>
              <a:r>
                <a:rPr lang="en-US" sz="1600" dirty="0" smtClean="0">
                  <a:ln w="3175">
                    <a:noFill/>
                  </a:ln>
                  <a:solidFill>
                    <a:schemeClr val="bg1"/>
                  </a:solidFill>
                  <a:latin typeface="Segoe UI"/>
                  <a:ea typeface="Segoe UI" pitchFamily="34" charset="0"/>
                  <a:cs typeface="Segoe UI"/>
                </a:rPr>
                <a:t>Plant &amp; supply chain visibility, </a:t>
              </a:r>
              <a:br>
                <a:rPr lang="en-US" sz="1600" dirty="0" smtClean="0">
                  <a:ln w="3175">
                    <a:noFill/>
                  </a:ln>
                  <a:solidFill>
                    <a:schemeClr val="bg1"/>
                  </a:solidFill>
                  <a:latin typeface="Segoe UI"/>
                  <a:ea typeface="Segoe UI" pitchFamily="34" charset="0"/>
                  <a:cs typeface="Segoe UI"/>
                </a:rPr>
              </a:br>
              <a:r>
                <a:rPr lang="en-US" sz="1600" dirty="0" smtClean="0">
                  <a:ln w="3175">
                    <a:noFill/>
                  </a:ln>
                  <a:solidFill>
                    <a:schemeClr val="bg1"/>
                  </a:solidFill>
                  <a:latin typeface="Segoe UI"/>
                  <a:ea typeface="Segoe UI" pitchFamily="34" charset="0"/>
                  <a:cs typeface="Segoe UI"/>
                </a:rPr>
                <a:t>Intelligent Systems</a:t>
              </a:r>
              <a:endParaRPr lang="en-US" sz="1600" dirty="0">
                <a:ln w="3175">
                  <a:noFill/>
                </a:ln>
                <a:solidFill>
                  <a:schemeClr val="bg1"/>
                </a:solidFill>
                <a:latin typeface="Segoe UI"/>
                <a:ea typeface="Segoe UI" pitchFamily="34" charset="0"/>
                <a:cs typeface="Segoe UI"/>
              </a:endParaRPr>
            </a:p>
          </p:txBody>
        </p:sp>
        <p:grpSp>
          <p:nvGrpSpPr>
            <p:cNvPr id="22" name="Group 21"/>
            <p:cNvGrpSpPr/>
            <p:nvPr/>
          </p:nvGrpSpPr>
          <p:grpSpPr>
            <a:xfrm>
              <a:off x="2894012" y="4708950"/>
              <a:ext cx="4201926" cy="1447350"/>
              <a:chOff x="506141" y="2437913"/>
              <a:chExt cx="4201926" cy="1447350"/>
            </a:xfrm>
          </p:grpSpPr>
          <p:grpSp>
            <p:nvGrpSpPr>
              <p:cNvPr id="23" name="Group 39"/>
              <p:cNvGrpSpPr/>
              <p:nvPr/>
            </p:nvGrpSpPr>
            <p:grpSpPr>
              <a:xfrm>
                <a:off x="506141" y="2437913"/>
                <a:ext cx="4201926" cy="1447350"/>
                <a:chOff x="506141" y="2437913"/>
                <a:chExt cx="4201926" cy="1447350"/>
              </a:xfrm>
            </p:grpSpPr>
            <p:sp>
              <p:nvSpPr>
                <p:cNvPr id="32" name="Rectangle 31"/>
                <p:cNvSpPr/>
                <p:nvPr/>
              </p:nvSpPr>
              <p:spPr bwMode="auto">
                <a:xfrm rot="16200000">
                  <a:off x="1883429" y="1060625"/>
                  <a:ext cx="1447350" cy="4201926"/>
                </a:xfrm>
                <a:prstGeom prst="rect">
                  <a:avLst/>
                </a:prstGeom>
                <a:solidFill>
                  <a:srgbClr val="FD811A"/>
                </a:solidFill>
                <a:ln w="12700" cap="flat" cmpd="sng" algn="ctr">
                  <a:noFill/>
                  <a:prstDash val="solid"/>
                  <a:round/>
                  <a:headEnd type="none" w="med" len="med"/>
                  <a:tailEnd type="none" w="med" len="med"/>
                </a:ln>
                <a:effectLst/>
              </p:spPr>
              <p:txBody>
                <a:bodyPr vert="horz" wrap="square" lIns="91440" tIns="182880" rIns="91440" bIns="45720" numCol="1" rtlCol="0" anchor="t" anchorCtr="0" compatLnSpc="1">
                  <a:prstTxWarp prst="textNoShape">
                    <a:avLst/>
                  </a:prstTxWarp>
                </a:bodyPr>
                <a:lstStyle/>
                <a:p>
                  <a:pPr algn="ctr" defTabSz="1096832">
                    <a:lnSpc>
                      <a:spcPct val="85000"/>
                    </a:lnSpc>
                  </a:pPr>
                  <a:endParaRPr lang="en-US" sz="4000" b="1" dirty="0">
                    <a:solidFill>
                      <a:srgbClr val="FFFFFF"/>
                    </a:solidFill>
                    <a:effectLst>
                      <a:outerShdw blurRad="38100" dist="38100" dir="2700000" algn="tl">
                        <a:srgbClr val="000000">
                          <a:alpha val="43137"/>
                        </a:srgbClr>
                      </a:outerShdw>
                    </a:effectLst>
                    <a:latin typeface="Segoe Light" pitchFamily="34" charset="0"/>
                    <a:cs typeface="Arial" charset="0"/>
                  </a:endParaRPr>
                </a:p>
              </p:txBody>
            </p:sp>
            <p:sp>
              <p:nvSpPr>
                <p:cNvPr id="33" name="Rectangle 32"/>
                <p:cNvSpPr/>
                <p:nvPr/>
              </p:nvSpPr>
              <p:spPr>
                <a:xfrm>
                  <a:off x="2132012" y="2742712"/>
                  <a:ext cx="2511415" cy="826121"/>
                </a:xfrm>
                <a:prstGeom prst="rect">
                  <a:avLst/>
                </a:prstGeom>
                <a:effectLst/>
              </p:spPr>
              <p:txBody>
                <a:bodyPr wrap="square" lIns="0" tIns="45714" rIns="182880" bIns="45714" anchor="t" anchorCtr="0">
                  <a:noAutofit/>
                </a:bodyPr>
                <a:lstStyle/>
                <a:p>
                  <a:pPr eaLnBrk="0" hangingPunct="0">
                    <a:lnSpc>
                      <a:spcPct val="90000"/>
                    </a:lnSpc>
                    <a:defRPr/>
                  </a:pPr>
                  <a:r>
                    <a:rPr lang="en-US" sz="4800" dirty="0">
                      <a:solidFill>
                        <a:schemeClr val="bg1"/>
                      </a:solidFill>
                      <a:latin typeface="Segoe UI Light"/>
                      <a:cs typeface="Segoe UI Light"/>
                    </a:rPr>
                    <a:t>Perform</a:t>
                  </a:r>
                  <a:endParaRPr lang="en-US" sz="4000" dirty="0">
                    <a:solidFill>
                      <a:schemeClr val="bg1"/>
                    </a:solidFill>
                    <a:latin typeface="Segoe UI Light"/>
                    <a:cs typeface="Segoe UI Light"/>
                  </a:endParaRPr>
                </a:p>
              </p:txBody>
            </p:sp>
          </p:grpSp>
          <p:pic>
            <p:nvPicPr>
              <p:cNvPr id="29" name="Picture 28" descr="Perform.png"/>
              <p:cNvPicPr>
                <a:picLocks noChangeAspect="1"/>
              </p:cNvPicPr>
              <p:nvPr/>
            </p:nvPicPr>
            <p:blipFill>
              <a:blip r:embed="rId11"/>
              <a:stretch>
                <a:fillRect/>
              </a:stretch>
            </p:blipFill>
            <p:spPr>
              <a:xfrm>
                <a:off x="760412" y="2787162"/>
                <a:ext cx="964978" cy="784133"/>
              </a:xfrm>
              <a:prstGeom prst="rect">
                <a:avLst/>
              </a:prstGeom>
            </p:spPr>
          </p:pic>
        </p:grpSp>
      </p:grpSp>
      <p:grpSp>
        <p:nvGrpSpPr>
          <p:cNvPr id="4" name="Group 3"/>
          <p:cNvGrpSpPr/>
          <p:nvPr/>
        </p:nvGrpSpPr>
        <p:grpSpPr>
          <a:xfrm>
            <a:off x="4947996" y="4066032"/>
            <a:ext cx="6580429" cy="2258568"/>
            <a:chOff x="5245290" y="19325"/>
            <a:chExt cx="6580429" cy="2258568"/>
          </a:xfrm>
        </p:grpSpPr>
        <p:sp>
          <p:nvSpPr>
            <p:cNvPr id="15" name="Rectangle 14"/>
            <p:cNvSpPr/>
            <p:nvPr>
              <p:custDataLst>
                <p:tags r:id="rId1"/>
              </p:custDataLst>
            </p:nvPr>
          </p:nvSpPr>
          <p:spPr>
            <a:xfrm>
              <a:off x="9567830" y="19325"/>
              <a:ext cx="2257889" cy="2258568"/>
            </a:xfrm>
            <a:prstGeom prst="rect">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77470" rtlCol="0" anchor="t"/>
            <a:lstStyle/>
            <a:p>
              <a:pPr>
                <a:lnSpc>
                  <a:spcPts val="2580"/>
                </a:lnSpc>
                <a:spcBef>
                  <a:spcPct val="0"/>
                </a:spcBef>
                <a:spcAft>
                  <a:spcPts val="600"/>
                </a:spcAft>
              </a:pPr>
              <a:r>
                <a:rPr lang="en-US" sz="2400" dirty="0" smtClean="0">
                  <a:ln w="3175">
                    <a:noFill/>
                  </a:ln>
                  <a:solidFill>
                    <a:schemeClr val="bg1"/>
                  </a:solidFill>
                  <a:latin typeface="Segoe UI Light"/>
                  <a:ea typeface="Segoe UI" pitchFamily="34" charset="0"/>
                  <a:cs typeface="Segoe UI Light"/>
                </a:rPr>
                <a:t>Developing scalable MS&amp;S platforms for new markets</a:t>
              </a:r>
              <a:endParaRPr lang="en-US" sz="2400" dirty="0">
                <a:ln w="3175">
                  <a:noFill/>
                </a:ln>
                <a:solidFill>
                  <a:schemeClr val="bg1"/>
                </a:solidFill>
                <a:latin typeface="Segoe UI Light"/>
                <a:ea typeface="Segoe UI" pitchFamily="34" charset="0"/>
                <a:cs typeface="Segoe UI Light"/>
              </a:endParaRPr>
            </a:p>
          </p:txBody>
        </p:sp>
        <p:sp>
          <p:nvSpPr>
            <p:cNvPr id="27" name="white gradient"/>
            <p:cNvSpPr/>
            <p:nvPr>
              <p:custDataLst>
                <p:tags r:id="rId2"/>
              </p:custDataLst>
            </p:nvPr>
          </p:nvSpPr>
          <p:spPr>
            <a:xfrm>
              <a:off x="9670977" y="1134892"/>
              <a:ext cx="2154742" cy="1078285"/>
            </a:xfrm>
            <a:prstGeom prst="rect">
              <a:avLst/>
            </a:prstGeom>
            <a:noFill/>
            <a:ln w="3175">
              <a:noFill/>
            </a:ln>
            <a:effectLst/>
          </p:spPr>
          <p:txBody>
            <a:bodyPr vert="horz" wrap="square" lIns="91440" tIns="91440" rIns="91440" bIns="91440" rtlCol="0" anchor="b" anchorCtr="0">
              <a:noAutofit/>
            </a:bodyPr>
            <a:lstStyle/>
            <a:p>
              <a:pPr>
                <a:lnSpc>
                  <a:spcPts val="1820"/>
                </a:lnSpc>
                <a:spcBef>
                  <a:spcPct val="0"/>
                </a:spcBef>
                <a:spcAft>
                  <a:spcPts val="600"/>
                </a:spcAft>
              </a:pPr>
              <a:r>
                <a:rPr lang="en-US" sz="1600" dirty="0">
                  <a:ln w="3175">
                    <a:noFill/>
                  </a:ln>
                  <a:solidFill>
                    <a:schemeClr val="bg1"/>
                  </a:solidFill>
                  <a:ea typeface="Segoe UI" pitchFamily="34" charset="0"/>
                  <a:cs typeface="Segoe UI"/>
                </a:rPr>
                <a:t>S</a:t>
              </a:r>
              <a:r>
                <a:rPr lang="en-US" sz="1600" dirty="0" smtClean="0">
                  <a:ln w="3175">
                    <a:noFill/>
                  </a:ln>
                  <a:solidFill>
                    <a:schemeClr val="bg1"/>
                  </a:solidFill>
                  <a:ea typeface="Segoe UI" pitchFamily="34" charset="0"/>
                  <a:cs typeface="Segoe UI"/>
                </a:rPr>
                <a:t>calable marketing and sales systems  </a:t>
              </a:r>
            </a:p>
          </p:txBody>
        </p:sp>
        <p:grpSp>
          <p:nvGrpSpPr>
            <p:cNvPr id="34" name="Group 33"/>
            <p:cNvGrpSpPr/>
            <p:nvPr/>
          </p:nvGrpSpPr>
          <p:grpSpPr>
            <a:xfrm>
              <a:off x="5245290" y="822750"/>
              <a:ext cx="4201921" cy="1447350"/>
              <a:chOff x="922167" y="4037329"/>
              <a:chExt cx="4201921" cy="1447350"/>
            </a:xfrm>
          </p:grpSpPr>
          <p:grpSp>
            <p:nvGrpSpPr>
              <p:cNvPr id="35" name="Group 40"/>
              <p:cNvGrpSpPr/>
              <p:nvPr/>
            </p:nvGrpSpPr>
            <p:grpSpPr>
              <a:xfrm>
                <a:off x="922167" y="4037329"/>
                <a:ext cx="4201921" cy="1447350"/>
                <a:chOff x="922167" y="4037329"/>
                <a:chExt cx="4201921" cy="1447350"/>
              </a:xfrm>
            </p:grpSpPr>
            <p:sp>
              <p:nvSpPr>
                <p:cNvPr id="37" name="Rectangle 36"/>
                <p:cNvSpPr/>
                <p:nvPr/>
              </p:nvSpPr>
              <p:spPr bwMode="auto">
                <a:xfrm rot="16200000">
                  <a:off x="2299453" y="2660043"/>
                  <a:ext cx="1447350" cy="4201921"/>
                </a:xfrm>
                <a:prstGeom prst="rect">
                  <a:avLst/>
                </a:prstGeom>
                <a:solidFill>
                  <a:srgbClr val="86BD00"/>
                </a:solidFill>
                <a:ln w="12700" cap="flat" cmpd="sng" algn="ctr">
                  <a:noFill/>
                  <a:prstDash val="solid"/>
                  <a:round/>
                  <a:headEnd type="none" w="med" len="med"/>
                  <a:tailEnd type="none" w="med" len="med"/>
                </a:ln>
                <a:effectLst/>
              </p:spPr>
              <p:txBody>
                <a:bodyPr vert="horz" wrap="square" lIns="91440" tIns="182880" rIns="91440" bIns="45720" numCol="1" rtlCol="0" anchor="t" anchorCtr="0" compatLnSpc="1">
                  <a:prstTxWarp prst="textNoShape">
                    <a:avLst/>
                  </a:prstTxWarp>
                </a:bodyPr>
                <a:lstStyle/>
                <a:p>
                  <a:pPr algn="ctr" defTabSz="1096832">
                    <a:lnSpc>
                      <a:spcPct val="85000"/>
                    </a:lnSpc>
                  </a:pPr>
                  <a:endParaRPr lang="en-US" sz="3600" b="1" dirty="0">
                    <a:effectLst>
                      <a:outerShdw blurRad="38100" dist="38100" dir="2700000" algn="tl">
                        <a:srgbClr val="000000">
                          <a:alpha val="43137"/>
                        </a:srgbClr>
                      </a:outerShdw>
                    </a:effectLst>
                    <a:latin typeface="Segoe Light" pitchFamily="34" charset="0"/>
                    <a:cs typeface="Arial" charset="0"/>
                  </a:endParaRPr>
                </a:p>
              </p:txBody>
            </p:sp>
            <p:sp>
              <p:nvSpPr>
                <p:cNvPr id="38" name="Rectangle 37"/>
                <p:cNvSpPr/>
                <p:nvPr/>
              </p:nvSpPr>
              <p:spPr>
                <a:xfrm>
                  <a:off x="3074883" y="4342128"/>
                  <a:ext cx="1831528" cy="852583"/>
                </a:xfrm>
                <a:prstGeom prst="rect">
                  <a:avLst/>
                </a:prstGeom>
                <a:effectLst/>
              </p:spPr>
              <p:txBody>
                <a:bodyPr wrap="square" lIns="0" tIns="45714" rIns="182880" bIns="45714" anchor="t" anchorCtr="0">
                  <a:noAutofit/>
                </a:bodyPr>
                <a:lstStyle/>
                <a:p>
                  <a:pPr eaLnBrk="0" hangingPunct="0">
                    <a:lnSpc>
                      <a:spcPct val="90000"/>
                    </a:lnSpc>
                    <a:defRPr/>
                  </a:pPr>
                  <a:r>
                    <a:rPr lang="en-US" sz="4800" dirty="0" smtClean="0">
                      <a:solidFill>
                        <a:schemeClr val="bg1"/>
                      </a:solidFill>
                      <a:latin typeface="Segoe UI Light"/>
                      <a:cs typeface="Segoe UI Light"/>
                    </a:rPr>
                    <a:t>Grow</a:t>
                  </a:r>
                  <a:endParaRPr lang="en-US" sz="3600" dirty="0">
                    <a:solidFill>
                      <a:schemeClr val="bg1"/>
                    </a:solidFill>
                    <a:latin typeface="Segoe UI Light"/>
                    <a:cs typeface="Segoe UI Light"/>
                  </a:endParaRPr>
                </a:p>
              </p:txBody>
            </p:sp>
          </p:grpSp>
          <p:pic>
            <p:nvPicPr>
              <p:cNvPr id="36" name="Picture 35" descr="Grow.png"/>
              <p:cNvPicPr>
                <a:picLocks noChangeAspect="1"/>
              </p:cNvPicPr>
              <p:nvPr/>
            </p:nvPicPr>
            <p:blipFill>
              <a:blip r:embed="rId12"/>
              <a:stretch>
                <a:fillRect/>
              </a:stretch>
            </p:blipFill>
            <p:spPr>
              <a:xfrm>
                <a:off x="1703283" y="4342128"/>
                <a:ext cx="787985" cy="838200"/>
              </a:xfrm>
              <a:prstGeom prst="rect">
                <a:avLst/>
              </a:prstGeom>
            </p:spPr>
          </p:pic>
        </p:grpSp>
      </p:grpSp>
    </p:spTree>
    <p:extLst>
      <p:ext uri="{BB962C8B-B14F-4D97-AF65-F5344CB8AC3E}">
        <p14:creationId xmlns:p14="http://schemas.microsoft.com/office/powerpoint/2010/main" val="31525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2" descr="C:\Documents and Settings\Pennie\My Documents\EPG\sk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893"/>
            <a:ext cx="12188825" cy="6856214"/>
          </a:xfrm>
          <a:prstGeom prst="rect">
            <a:avLst/>
          </a:prstGeom>
          <a:noFill/>
        </p:spPr>
      </p:pic>
      <p:pic>
        <p:nvPicPr>
          <p:cNvPr id="799748" name="Picture 4" descr="C:\Documents and Settings\Pennie\My Documents\ACERDATA (D)\Pennie's documents\MS Image\Soft-edge_photos\FY06 Brand - Vista  Business\Windows Vista B FY06 Syd man desktop monitor lcd smil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 y="663924"/>
            <a:ext cx="4283018" cy="4586680"/>
          </a:xfrm>
          <a:prstGeom prst="rect">
            <a:avLst/>
          </a:prstGeom>
          <a:noFill/>
        </p:spPr>
      </p:pic>
      <p:sp>
        <p:nvSpPr>
          <p:cNvPr id="19" name="Isosceles Triangle 18"/>
          <p:cNvSpPr/>
          <p:nvPr/>
        </p:nvSpPr>
        <p:spPr bwMode="auto">
          <a:xfrm>
            <a:off x="4181444" y="3898778"/>
            <a:ext cx="1743679" cy="1396636"/>
          </a:xfrm>
          <a:prstGeom prst="triangle">
            <a:avLst>
              <a:gd name="adj" fmla="val 100000"/>
            </a:avLst>
          </a:prstGeom>
          <a:gradFill flip="none" rotWithShape="1">
            <a:gsLst>
              <a:gs pos="0">
                <a:schemeClr val="bg1">
                  <a:tint val="66000"/>
                  <a:satMod val="160000"/>
                  <a:alpha val="0"/>
                </a:schemeClr>
              </a:gs>
              <a:gs pos="50000">
                <a:schemeClr val="bg1">
                  <a:alpha val="57000"/>
                </a:schemeClr>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1883" tIns="60941" rIns="121883" bIns="60941" numCol="1" rtlCol="0" anchor="ctr" anchorCtr="0" compatLnSpc="1">
            <a:prstTxWarp prst="textNoShape">
              <a:avLst/>
            </a:prstTxWarp>
          </a:bodyPr>
          <a:lstStyle/>
          <a:p>
            <a:pPr algn="ctr" defTabSz="1218494" fontAlgn="base">
              <a:spcBef>
                <a:spcPct val="0"/>
              </a:spcBef>
              <a:spcAft>
                <a:spcPct val="0"/>
              </a:spcAft>
            </a:pPr>
            <a:endParaRPr lang="en-US" sz="3066" dirty="0" err="1">
              <a:solidFill>
                <a:srgbClr val="FFFFFF"/>
              </a:solidFill>
              <a:latin typeface="Segoe" pitchFamily="34" charset="0"/>
            </a:endParaRPr>
          </a:p>
        </p:txBody>
      </p:sp>
      <p:sp>
        <p:nvSpPr>
          <p:cNvPr id="20" name="Isosceles Triangle 19"/>
          <p:cNvSpPr/>
          <p:nvPr/>
        </p:nvSpPr>
        <p:spPr bwMode="auto">
          <a:xfrm flipH="1">
            <a:off x="6314489" y="3898778"/>
            <a:ext cx="1743679" cy="1396636"/>
          </a:xfrm>
          <a:prstGeom prst="triangle">
            <a:avLst>
              <a:gd name="adj" fmla="val 100000"/>
            </a:avLst>
          </a:prstGeom>
          <a:gradFill flip="none" rotWithShape="1">
            <a:gsLst>
              <a:gs pos="0">
                <a:schemeClr val="bg1">
                  <a:tint val="66000"/>
                  <a:satMod val="160000"/>
                  <a:alpha val="0"/>
                </a:schemeClr>
              </a:gs>
              <a:gs pos="50000">
                <a:schemeClr val="bg1">
                  <a:alpha val="57000"/>
                </a:schemeClr>
              </a:gs>
              <a:gs pos="100000">
                <a:schemeClr val="bg1">
                  <a:tint val="23500"/>
                  <a:satMod val="160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1883" tIns="60941" rIns="121883" bIns="60941" numCol="1" rtlCol="0" anchor="ctr" anchorCtr="0" compatLnSpc="1">
            <a:prstTxWarp prst="textNoShape">
              <a:avLst/>
            </a:prstTxWarp>
          </a:bodyPr>
          <a:lstStyle/>
          <a:p>
            <a:pPr algn="ctr" defTabSz="1218494" fontAlgn="base">
              <a:spcBef>
                <a:spcPct val="0"/>
              </a:spcBef>
              <a:spcAft>
                <a:spcPct val="0"/>
              </a:spcAft>
            </a:pPr>
            <a:endParaRPr lang="en-US" sz="3066" dirty="0" err="1">
              <a:solidFill>
                <a:srgbClr val="FFFFFF"/>
              </a:solidFill>
              <a:latin typeface="Segoe" pitchFamily="34" charset="0"/>
            </a:endParaRPr>
          </a:p>
        </p:txBody>
      </p:sp>
      <p:sp>
        <p:nvSpPr>
          <p:cNvPr id="12" name="Rounded Rectangle 11"/>
          <p:cNvSpPr/>
          <p:nvPr/>
        </p:nvSpPr>
        <p:spPr bwMode="auto">
          <a:xfrm>
            <a:off x="423223" y="5143054"/>
            <a:ext cx="5501900" cy="1358546"/>
          </a:xfrm>
          <a:prstGeom prst="roundRect">
            <a:avLst/>
          </a:prstGeom>
          <a:gradFill flip="none" rotWithShape="1">
            <a:gsLst>
              <a:gs pos="0">
                <a:schemeClr val="bg1">
                  <a:alpha val="77000"/>
                </a:schemeClr>
              </a:gs>
              <a:gs pos="50000">
                <a:schemeClr val="bg1">
                  <a:alpha val="59000"/>
                </a:schemeClr>
              </a:gs>
              <a:gs pos="100000">
                <a:schemeClr val="bg1">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1883" tIns="60941" rIns="121883" bIns="60941" numCol="1" rtlCol="0" anchor="ctr" anchorCtr="0" compatLnSpc="1">
            <a:prstTxWarp prst="textNoShape">
              <a:avLst/>
            </a:prstTxWarp>
          </a:bodyPr>
          <a:lstStyle/>
          <a:p>
            <a:pPr algn="ctr">
              <a:lnSpc>
                <a:spcPct val="90000"/>
              </a:lnSpc>
            </a:pPr>
            <a:r>
              <a:rPr lang="en-US" sz="3199" dirty="0">
                <a:solidFill>
                  <a:schemeClr val="tx1"/>
                </a:solidFill>
                <a:latin typeface="Segoe Semibold" pitchFamily="34" charset="0"/>
              </a:rPr>
              <a:t>Connected Business Networks</a:t>
            </a:r>
          </a:p>
        </p:txBody>
      </p:sp>
      <p:sp>
        <p:nvSpPr>
          <p:cNvPr id="17" name="Rounded Rectangle 16"/>
          <p:cNvSpPr/>
          <p:nvPr/>
        </p:nvSpPr>
        <p:spPr bwMode="auto">
          <a:xfrm>
            <a:off x="6314488" y="5143054"/>
            <a:ext cx="5501900" cy="1358546"/>
          </a:xfrm>
          <a:prstGeom prst="roundRect">
            <a:avLst/>
          </a:prstGeom>
          <a:gradFill flip="none" rotWithShape="1">
            <a:gsLst>
              <a:gs pos="0">
                <a:schemeClr val="bg1">
                  <a:alpha val="77000"/>
                </a:schemeClr>
              </a:gs>
              <a:gs pos="50000">
                <a:schemeClr val="bg1">
                  <a:alpha val="59000"/>
                </a:schemeClr>
              </a:gs>
              <a:gs pos="100000">
                <a:schemeClr val="bg1">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1883" tIns="60941" rIns="121883" bIns="60941" numCol="1" rtlCol="0" anchor="ctr" anchorCtr="0" compatLnSpc="1">
            <a:prstTxWarp prst="textNoShape">
              <a:avLst/>
            </a:prstTxWarp>
          </a:bodyPr>
          <a:lstStyle/>
          <a:p>
            <a:pPr algn="ctr">
              <a:lnSpc>
                <a:spcPct val="90000"/>
              </a:lnSpc>
            </a:pPr>
            <a:r>
              <a:rPr lang="en-US" sz="3732" dirty="0">
                <a:solidFill>
                  <a:schemeClr val="tx1"/>
                </a:solidFill>
                <a:latin typeface="Segoe Semibold" pitchFamily="34" charset="0"/>
              </a:rPr>
              <a:t>Connected Consumer Experiences</a:t>
            </a:r>
          </a:p>
        </p:txBody>
      </p:sp>
      <p:sp>
        <p:nvSpPr>
          <p:cNvPr id="5" name="Title 4"/>
          <p:cNvSpPr>
            <a:spLocks noGrp="1"/>
          </p:cNvSpPr>
          <p:nvPr>
            <p:ph type="title"/>
          </p:nvPr>
        </p:nvSpPr>
        <p:spPr>
          <a:xfrm>
            <a:off x="203147" y="132661"/>
            <a:ext cx="11985678" cy="738472"/>
          </a:xfrm>
        </p:spPr>
        <p:txBody>
          <a:bodyPr>
            <a:normAutofit fontScale="90000"/>
          </a:bodyPr>
          <a:lstStyle/>
          <a:p>
            <a:endParaRPr lang="en-US" sz="5332" dirty="0"/>
          </a:p>
        </p:txBody>
      </p:sp>
      <p:sp>
        <p:nvSpPr>
          <p:cNvPr id="11" name="Ellipse 10"/>
          <p:cNvSpPr/>
          <p:nvPr/>
        </p:nvSpPr>
        <p:spPr bwMode="auto">
          <a:xfrm>
            <a:off x="3999443" y="1072161"/>
            <a:ext cx="4285164" cy="3142453"/>
          </a:xfrm>
          <a:prstGeom prst="ellipse">
            <a:avLst/>
          </a:prstGeom>
          <a:ln>
            <a:headEnd type="none" w="med" len="med"/>
            <a:tailEnd type="none" w="med" len="med"/>
          </a:ln>
          <a:effectLst>
            <a:outerShdw blurRad="63500" dist="38100" dir="5400000" rotWithShape="0">
              <a:srgbClr val="000000">
                <a:alpha val="45000"/>
              </a:srgbClr>
            </a:outerShdw>
            <a:softEdge rad="31750"/>
          </a:effectLst>
        </p:spPr>
        <p:style>
          <a:lnRef idx="0">
            <a:schemeClr val="accent2"/>
          </a:lnRef>
          <a:fillRef idx="3">
            <a:schemeClr val="accent2"/>
          </a:fillRef>
          <a:effectRef idx="3">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94" fontAlgn="base">
              <a:spcBef>
                <a:spcPct val="0"/>
              </a:spcBef>
              <a:spcAft>
                <a:spcPct val="0"/>
              </a:spcAft>
            </a:pPr>
            <a:endParaRPr lang="en-US" sz="3066" dirty="0" err="1">
              <a:solidFill>
                <a:srgbClr val="FFFFFF"/>
              </a:solidFill>
              <a:latin typeface="Segoe" pitchFamily="34" charset="0"/>
            </a:endParaRPr>
          </a:p>
        </p:txBody>
      </p:sp>
      <p:pic>
        <p:nvPicPr>
          <p:cNvPr id="43" name="Rectangle 9229" descr="Windows Desktop Search"/>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193787" y="3048099"/>
            <a:ext cx="1525809" cy="1142702"/>
          </a:xfrm>
          <a:prstGeom prst="rect">
            <a:avLst/>
          </a:prstGeom>
          <a:noFill/>
          <a:ln w="9525">
            <a:noFill/>
            <a:miter lim="800000"/>
            <a:headEnd/>
            <a:tailEnd/>
          </a:ln>
        </p:spPr>
      </p:pic>
      <p:pic>
        <p:nvPicPr>
          <p:cNvPr id="44" name="Picture 5" descr="C:\Program Files\Microsoft Resource DVD Artwork\DVD_ART\Artwork_Imagery\HARDWARE_IMAGERY\Illustration - Misc Hardware\XML Icons\Internet cloud web.png"/>
          <p:cNvPicPr>
            <a:picLocks noChangeAspect="1" noChangeArrowheads="1"/>
          </p:cNvPicPr>
          <p:nvPr/>
        </p:nvPicPr>
        <p:blipFill>
          <a:blip r:embed="rId6"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4443253" y="1295963"/>
            <a:ext cx="1448012" cy="482384"/>
          </a:xfrm>
          <a:prstGeom prst="rect">
            <a:avLst/>
          </a:prstGeom>
          <a:noFill/>
        </p:spPr>
      </p:pic>
      <p:pic>
        <p:nvPicPr>
          <p:cNvPr id="45" name="Picture 3" descr="C:\Program Files\Microsoft Resource DVD Artwork\DVD_ART\Artwork_Imagery\Shapes and Graphics\Buidlings and dwellings\building.png"/>
          <p:cNvPicPr>
            <a:picLocks noChangeAspect="1" noChangeArrowheads="1"/>
          </p:cNvPicPr>
          <p:nvPr/>
        </p:nvPicPr>
        <p:blipFill>
          <a:blip r:embed="rId7"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5134943" y="1588560"/>
            <a:ext cx="691637" cy="697738"/>
          </a:xfrm>
          <a:prstGeom prst="rect">
            <a:avLst/>
          </a:prstGeom>
          <a:noFill/>
        </p:spPr>
      </p:pic>
      <p:pic>
        <p:nvPicPr>
          <p:cNvPr id="46" name="Picture 113" descr="Crystal_Clear_app_Internet_Connection_Tool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37594" y="1778343"/>
            <a:ext cx="1108689" cy="831517"/>
          </a:xfrm>
          <a:prstGeom prst="rect">
            <a:avLst/>
          </a:prstGeom>
          <a:noFill/>
          <a:ln w="9525">
            <a:noFill/>
            <a:miter lim="800000"/>
            <a:headEnd/>
            <a:tailEnd/>
          </a:ln>
        </p:spPr>
      </p:pic>
      <p:pic>
        <p:nvPicPr>
          <p:cNvPr id="48" name="Picture 2" descr="http://www.desinformado.com/wp-content/uploads/2008/07/microsoft-live-mesh-image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34214" y="1410214"/>
            <a:ext cx="2243576" cy="1714066"/>
          </a:xfrm>
          <a:prstGeom prst="ellipse">
            <a:avLst/>
          </a:prstGeom>
          <a:ln>
            <a:noFill/>
          </a:ln>
          <a:effectLst>
            <a:softEdge rad="112500"/>
          </a:effectLst>
        </p:spPr>
      </p:pic>
      <p:pic>
        <p:nvPicPr>
          <p:cNvPr id="54" name="Picture 5" descr="I:\SHOW_ART\09_shows\TechReady_8_02-02\Speaker Art\Elop\JPGs &amp; PNGs\Server-onpremis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64651" y="2643387"/>
            <a:ext cx="917124" cy="868276"/>
          </a:xfrm>
          <a:prstGeom prst="rect">
            <a:avLst/>
          </a:prstGeom>
          <a:noFill/>
        </p:spPr>
      </p:pic>
      <p:pic>
        <p:nvPicPr>
          <p:cNvPr id="55" name="Picture 2" descr="E:\Clients\Artitudes\z_MS_08-00461_eventsTeam_work\completed_uploaded_ADI\MS_091908_Company_Mtg\Artwork\PNGs\ring-glows-top.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rot="573855">
            <a:off x="4571581" y="2557114"/>
            <a:ext cx="1104176" cy="411098"/>
          </a:xfrm>
          <a:prstGeom prst="rect">
            <a:avLst/>
          </a:prstGeom>
          <a:noFill/>
        </p:spPr>
      </p:pic>
      <p:pic>
        <p:nvPicPr>
          <p:cNvPr id="56" name="Picture 3" descr="E:\Clients\Artitudes\z_MS_08-00461_eventsTeam_work\completed_uploaded_ADI\MS_091908_Company_Mtg\Artwork\PNGs\ring-glows-bot.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1196147">
            <a:off x="4316299" y="3439023"/>
            <a:ext cx="1145624" cy="371902"/>
          </a:xfrm>
          <a:prstGeom prst="rect">
            <a:avLst/>
          </a:prstGeom>
          <a:noFill/>
        </p:spPr>
      </p:pic>
      <p:pic>
        <p:nvPicPr>
          <p:cNvPr id="57" name="small EDC" descr="new-data-center-photo.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5017817" y="2654346"/>
            <a:ext cx="1040650" cy="1146292"/>
          </a:xfrm>
          <a:prstGeom prst="rect">
            <a:avLst/>
          </a:prstGeom>
        </p:spPr>
      </p:pic>
      <p:pic>
        <p:nvPicPr>
          <p:cNvPr id="58" name="Picture 2" descr="\\server2\FTP_root\clients\White_Whale\1-10107_ElynYao\Photos\Branding_photos\Win08_Robert304_rgb.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500706" y="2133945"/>
            <a:ext cx="1218883" cy="676629"/>
          </a:xfrm>
          <a:prstGeom prst="ellipse">
            <a:avLst/>
          </a:prstGeom>
          <a:ln>
            <a:noFill/>
          </a:ln>
          <a:effectLst>
            <a:softEdge rad="112500"/>
          </a:effectLst>
        </p:spPr>
      </p:pic>
      <p:pic>
        <p:nvPicPr>
          <p:cNvPr id="21" name="Picture 2" descr="C:\Users\rohitb\Pictures\Peugeo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98492" y="2000952"/>
            <a:ext cx="3400222" cy="19126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8054415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3"/>
            <a:ext cx="11149013" cy="1060803"/>
          </a:xfrm>
        </p:spPr>
        <p:txBody>
          <a:bodyPr>
            <a:normAutofit fontScale="90000"/>
          </a:bodyPr>
          <a:lstStyle/>
          <a:p>
            <a:r>
              <a:rPr dirty="0"/>
              <a:t>Solution strategies &amp; </a:t>
            </a:r>
            <a:r>
              <a:rPr dirty="0" smtClean="0"/>
              <a:t>priorities</a:t>
            </a:r>
            <a:br>
              <a:rPr dirty="0" smtClean="0"/>
            </a:br>
            <a:r>
              <a:rPr sz="3200" dirty="0"/>
              <a:t>connected vehicle services</a:t>
            </a:r>
            <a:endParaRPr lang="en-US" sz="3200" dirty="0"/>
          </a:p>
        </p:txBody>
      </p:sp>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89012" y="4038600"/>
            <a:ext cx="2468880" cy="2468880"/>
          </a:xfrm>
          <a:prstGeom prst="rect">
            <a:avLst/>
          </a:prstGeom>
          <a:noFill/>
          <a:ln>
            <a:noFill/>
          </a:ln>
        </p:spPr>
      </p:pic>
      <p:sp>
        <p:nvSpPr>
          <p:cNvPr id="4" name="Rectangle 3"/>
          <p:cNvSpPr/>
          <p:nvPr>
            <p:custDataLst>
              <p:tags r:id="rId1"/>
            </p:custDataLst>
          </p:nvPr>
        </p:nvSpPr>
        <p:spPr bwMode="auto">
          <a:xfrm>
            <a:off x="989012" y="1447800"/>
            <a:ext cx="2468880" cy="2468880"/>
          </a:xfrm>
          <a:prstGeom prst="rect">
            <a:avLst/>
          </a:prstGeom>
          <a:solidFill>
            <a:srgbClr val="FFF1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82880" rIns="45720" bIns="182880" numCol="1" spcCol="0" rtlCol="0" fromWordArt="0" anchor="t" anchorCtr="0" forceAA="0" compatLnSpc="1">
            <a:prstTxWarp prst="textNoShape">
              <a:avLst/>
            </a:prstTxWarp>
            <a:noAutofit/>
          </a:bodyPr>
          <a:lstStyle/>
          <a:p>
            <a:pPr>
              <a:lnSpc>
                <a:spcPts val="2880"/>
              </a:lnSpc>
              <a:spcBef>
                <a:spcPct val="0"/>
              </a:spcBef>
            </a:pPr>
            <a:r>
              <a:rPr lang="en-US" sz="2400" dirty="0" smtClean="0">
                <a:ln w="3175">
                  <a:noFill/>
                </a:ln>
                <a:solidFill>
                  <a:srgbClr val="000000"/>
                </a:solidFill>
                <a:latin typeface="Segoe UI Light"/>
                <a:ea typeface="Segoe UI" pitchFamily="34" charset="0"/>
                <a:cs typeface="Segoe UI Light"/>
              </a:rPr>
              <a:t>End-to-end connected vehicle platform</a:t>
            </a:r>
            <a:endParaRPr lang="en-US" sz="2400" dirty="0">
              <a:ln w="3175">
                <a:noFill/>
              </a:ln>
              <a:solidFill>
                <a:srgbClr val="000000"/>
              </a:solidFill>
              <a:latin typeface="Segoe UI Light"/>
              <a:ea typeface="Segoe UI" pitchFamily="34" charset="0"/>
              <a:cs typeface="Segoe UI Light"/>
            </a:endParaRPr>
          </a:p>
        </p:txBody>
      </p:sp>
      <p:grpSp>
        <p:nvGrpSpPr>
          <p:cNvPr id="27" name="Group 26"/>
          <p:cNvGrpSpPr/>
          <p:nvPr/>
        </p:nvGrpSpPr>
        <p:grpSpPr>
          <a:xfrm>
            <a:off x="3654424" y="1447800"/>
            <a:ext cx="2520039" cy="2468880"/>
            <a:chOff x="531812" y="1295400"/>
            <a:chExt cx="2520039" cy="2468880"/>
          </a:xfrm>
        </p:grpSpPr>
        <p:sp>
          <p:nvSpPr>
            <p:cNvPr id="28" name="Rectangle 27"/>
            <p:cNvSpPr/>
            <p:nvPr>
              <p:custDataLst>
                <p:tags r:id="rId7"/>
              </p:custDataLst>
            </p:nvPr>
          </p:nvSpPr>
          <p:spPr bwMode="auto">
            <a:xfrm>
              <a:off x="531812" y="1295400"/>
              <a:ext cx="2468880" cy="24688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defTabSz="914099" fontAlgn="base">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Extensible </a:t>
              </a: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and</a:t>
              </a:r>
            </a:p>
            <a:p>
              <a:pPr defTabSz="914099" fontAlgn="base">
                <a:spcBef>
                  <a:spcPct val="0"/>
                </a:spcBef>
                <a:spcAft>
                  <a:spcPct val="0"/>
                </a:spcAft>
              </a:pP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In-vehicle</a:t>
              </a:r>
            </a:p>
            <a:p>
              <a:pPr defTabSz="914099" fontAlgn="base">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P</a:t>
              </a: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latforms</a:t>
              </a:r>
              <a:endParaRPr lang="en-US" sz="24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29" name="Picture 3"/>
            <p:cNvPicPr>
              <a:picLocks noChangeAspect="1" noChangeArrowheads="1"/>
            </p:cNvPicPr>
            <p:nvPr/>
          </p:nvPicPr>
          <p:blipFill rotWithShape="1">
            <a:blip r:embed="rId10" cstate="print">
              <a:lum bright="100000"/>
              <a:extLst>
                <a:ext uri="{28A0092B-C50C-407E-A947-70E740481C1C}">
                  <a14:useLocalDpi xmlns:a14="http://schemas.microsoft.com/office/drawing/2010/main" val="0"/>
                </a:ext>
              </a:extLst>
            </a:blip>
            <a:srcRect b="11179"/>
            <a:stretch/>
          </p:blipFill>
          <p:spPr bwMode="auto">
            <a:xfrm>
              <a:off x="533400" y="3186606"/>
              <a:ext cx="2518451" cy="54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3654424" y="4095750"/>
            <a:ext cx="2468880" cy="2468880"/>
            <a:chOff x="531812" y="3943350"/>
            <a:chExt cx="2468880" cy="2468880"/>
          </a:xfrm>
        </p:grpSpPr>
        <p:sp>
          <p:nvSpPr>
            <p:cNvPr id="31" name="Rectangle 30"/>
            <p:cNvSpPr/>
            <p:nvPr>
              <p:custDataLst>
                <p:tags r:id="rId6"/>
              </p:custDataLst>
            </p:nvPr>
          </p:nvSpPr>
          <p:spPr bwMode="auto">
            <a:xfrm>
              <a:off x="531812" y="3943350"/>
              <a:ext cx="2468880" cy="2468880"/>
            </a:xfrm>
            <a:prstGeom prst="rect">
              <a:avLst/>
            </a:prstGeom>
            <a:solidFill>
              <a:srgbClr val="EB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400" dirty="0">
                  <a:gradFill flip="none" rotWithShape="1">
                    <a:gsLst>
                      <a:gs pos="0">
                        <a:srgbClr val="FFFFFF"/>
                      </a:gs>
                      <a:gs pos="100000">
                        <a:srgbClr val="FFFFFF"/>
                      </a:gs>
                    </a:gsLst>
                    <a:lin ang="5400000" scaled="0"/>
                    <a:tileRect/>
                  </a:gradFill>
                  <a:latin typeface="+mj-lt"/>
                  <a:ea typeface="Segoe UI" pitchFamily="34" charset="0"/>
                  <a:cs typeface="Segoe UI" pitchFamily="34" charset="0"/>
                </a:rPr>
                <a:t>Customer Experience Management Platform </a:t>
              </a:r>
            </a:p>
          </p:txBody>
        </p:sp>
        <p:pic>
          <p:nvPicPr>
            <p:cNvPr id="32" name="Picture 10" descr="D:\Microsoft Product Logos\Dynamics CRM Online_2.p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609600" y="3962400"/>
              <a:ext cx="2286000" cy="6038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8380412" y="1447800"/>
            <a:ext cx="2468880" cy="2468880"/>
            <a:chOff x="8912225" y="1295400"/>
            <a:chExt cx="2468880" cy="2468880"/>
          </a:xfrm>
        </p:grpSpPr>
        <p:sp>
          <p:nvSpPr>
            <p:cNvPr id="34" name="Rectangle 33"/>
            <p:cNvSpPr/>
            <p:nvPr>
              <p:custDataLst>
                <p:tags r:id="rId5"/>
              </p:custDataLst>
            </p:nvPr>
          </p:nvSpPr>
          <p:spPr bwMode="auto">
            <a:xfrm>
              <a:off x="8912225" y="1295400"/>
              <a:ext cx="2468880" cy="24688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r" defTabSz="914099" fontAlgn="base">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Scalable </a:t>
              </a: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and</a:t>
              </a:r>
            </a:p>
            <a:p>
              <a:pPr algn="r" defTabSz="914099" fontAlgn="base">
                <a:spcBef>
                  <a:spcPct val="0"/>
                </a:spcBef>
                <a:spcAft>
                  <a:spcPct val="0"/>
                </a:spcAft>
              </a:pP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Global Cloud Platforms</a:t>
              </a:r>
              <a:endParaRPr lang="en-US" sz="24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35" name="Picture 6" descr="D:\Microsoft Product Logos\Windows Azure_tall.png"/>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447213" y="2858123"/>
              <a:ext cx="1657215" cy="799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8380412" y="4095750"/>
            <a:ext cx="2468880" cy="2468880"/>
            <a:chOff x="8912225" y="3943350"/>
            <a:chExt cx="2468880" cy="2468880"/>
          </a:xfrm>
        </p:grpSpPr>
        <p:sp>
          <p:nvSpPr>
            <p:cNvPr id="37" name="Rectangle 36"/>
            <p:cNvSpPr/>
            <p:nvPr>
              <p:custDataLst>
                <p:tags r:id="rId4"/>
              </p:custDataLst>
            </p:nvPr>
          </p:nvSpPr>
          <p:spPr bwMode="auto">
            <a:xfrm>
              <a:off x="8912225" y="3943350"/>
              <a:ext cx="2468880" cy="246888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14099" fontAlgn="base">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Big Data </a:t>
              </a: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and</a:t>
              </a:r>
            </a:p>
            <a:p>
              <a:pPr algn="r" defTabSz="914099" fontAlgn="base">
                <a:spcBef>
                  <a:spcPct val="0"/>
                </a:spcBef>
                <a:spcAft>
                  <a:spcPct val="0"/>
                </a:spcAft>
              </a:pP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Real-Time </a:t>
              </a:r>
            </a:p>
            <a:p>
              <a:pPr algn="r" defTabSz="914099" fontAlgn="base">
                <a:spcBef>
                  <a:spcPct val="0"/>
                </a:spcBef>
                <a:spcAft>
                  <a:spcPct val="0"/>
                </a:spcAft>
              </a:pP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Analytics</a:t>
              </a:r>
              <a:endParaRPr lang="en-US" sz="2400" dirty="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38" name="Picture 8"/>
            <p:cNvPicPr>
              <a:picLocks noChangeAspect="1" noChangeArrowheads="1"/>
            </p:cNvPicPr>
            <p:nvPr/>
          </p:nvPicPr>
          <p:blipFill rotWithShape="1">
            <a:blip r:embed="rId15" cstate="print">
              <a:lum bright="100000"/>
              <a:extLst>
                <a:ext uri="{28A0092B-C50C-407E-A947-70E740481C1C}">
                  <a14:useLocalDpi xmlns:a14="http://schemas.microsoft.com/office/drawing/2010/main" val="0"/>
                </a:ext>
              </a:extLst>
            </a:blip>
            <a:srcRect r="5689" b="13364"/>
            <a:stretch/>
          </p:blipFill>
          <p:spPr bwMode="auto">
            <a:xfrm>
              <a:off x="9211299" y="4057772"/>
              <a:ext cx="1893129" cy="72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5942012" y="2667000"/>
            <a:ext cx="2595676" cy="2602873"/>
            <a:chOff x="4363003" y="2076280"/>
            <a:chExt cx="3462819" cy="3467440"/>
          </a:xfrm>
          <a:solidFill>
            <a:schemeClr val="tx1">
              <a:lumMod val="50000"/>
              <a:lumOff val="50000"/>
            </a:schemeClr>
          </a:solidFill>
        </p:grpSpPr>
        <p:pic>
          <p:nvPicPr>
            <p:cNvPr id="40" name="Picture 7" descr="C:\Users\Evi\Desktop\Studio Work\Studio_Admin\Art\Images\Mediabank_Native_Images\Brand_Photography\NEW_3_Screens_and_Cloud\MSC10_JenDavidFmly_006.jpg"/>
            <p:cNvPicPr>
              <a:picLocks noChangeAspect="1" noChangeArrowheads="1"/>
            </p:cNvPicPr>
            <p:nvPr>
              <p:custDataLst>
                <p:tags r:id="rId2"/>
              </p:custDataLst>
            </p:nvPr>
          </p:nvPicPr>
          <p:blipFill>
            <a:blip r:embed="rId16" cstate="screen"/>
            <a:srcRect/>
            <a:stretch>
              <a:fillRect/>
            </a:stretch>
          </p:blipFill>
          <p:spPr bwMode="auto">
            <a:xfrm>
              <a:off x="4851893" y="2571750"/>
              <a:ext cx="2485038" cy="2476500"/>
            </a:xfrm>
            <a:prstGeom prst="ellipse">
              <a:avLst/>
            </a:prstGeom>
            <a:grpFill/>
            <a:ln>
              <a:solidFill>
                <a:srgbClr val="E8E8E8"/>
              </a:solidFill>
            </a:ln>
          </p:spPr>
        </p:pic>
        <p:grpSp>
          <p:nvGrpSpPr>
            <p:cNvPr id="41" name="Group 40"/>
            <p:cNvGrpSpPr/>
            <p:nvPr>
              <p:custDataLst>
                <p:tags r:id="rId3"/>
              </p:custDataLst>
            </p:nvPr>
          </p:nvGrpSpPr>
          <p:grpSpPr>
            <a:xfrm>
              <a:off x="4363003" y="2076280"/>
              <a:ext cx="3462819" cy="3467440"/>
              <a:chOff x="4363003" y="2076280"/>
              <a:chExt cx="3462819" cy="3467440"/>
            </a:xfrm>
            <a:grpFill/>
          </p:grpSpPr>
          <p:sp>
            <p:nvSpPr>
              <p:cNvPr id="42" name="Freeform 41"/>
              <p:cNvSpPr/>
              <p:nvPr/>
            </p:nvSpPr>
            <p:spPr>
              <a:xfrm rot="10800000">
                <a:off x="4363003" y="3606345"/>
                <a:ext cx="1729527" cy="1929045"/>
              </a:xfrm>
              <a:custGeom>
                <a:avLst/>
                <a:gdLst>
                  <a:gd name="connsiteX0" fmla="*/ 1735127 w 3457698"/>
                  <a:gd name="connsiteY0" fmla="*/ 11 h 3457697"/>
                  <a:gd name="connsiteX1" fmla="*/ 2960462 w 3457698"/>
                  <a:gd name="connsiteY1" fmla="*/ 515569 h 3457697"/>
                  <a:gd name="connsiteX2" fmla="*/ 3457586 w 3457698"/>
                  <a:gd name="connsiteY2" fmla="*/ 1748498 h 3457697"/>
                  <a:gd name="connsiteX3" fmla="*/ 2955769 w 3457698"/>
                  <a:gd name="connsiteY3" fmla="*/ 1742791 h 3457697"/>
                  <a:gd name="connsiteX4" fmla="*/ 2602948 w 3457698"/>
                  <a:gd name="connsiteY4" fmla="*/ 867758 h 3457697"/>
                  <a:gd name="connsiteX5" fmla="*/ 1733303 w 3457698"/>
                  <a:gd name="connsiteY5" fmla="*/ 501859 h 3457697"/>
                  <a:gd name="connsiteX6" fmla="*/ 1735127 w 3457698"/>
                  <a:gd name="connsiteY6" fmla="*/ 11 h 3457697"/>
                  <a:gd name="connsiteX0" fmla="*/ 1824 w 1724283"/>
                  <a:gd name="connsiteY0" fmla="*/ 0 h 1929045"/>
                  <a:gd name="connsiteX1" fmla="*/ 1227159 w 1724283"/>
                  <a:gd name="connsiteY1" fmla="*/ 515558 h 1929045"/>
                  <a:gd name="connsiteX2" fmla="*/ 1724283 w 1724283"/>
                  <a:gd name="connsiteY2" fmla="*/ 1748487 h 1929045"/>
                  <a:gd name="connsiteX3" fmla="*/ 1452868 w 1724283"/>
                  <a:gd name="connsiteY3" fmla="*/ 1929045 h 1929045"/>
                  <a:gd name="connsiteX4" fmla="*/ 1222466 w 1724283"/>
                  <a:gd name="connsiteY4" fmla="*/ 1742780 h 1929045"/>
                  <a:gd name="connsiteX5" fmla="*/ 869645 w 1724283"/>
                  <a:gd name="connsiteY5" fmla="*/ 867747 h 1929045"/>
                  <a:gd name="connsiteX6" fmla="*/ 0 w 1724283"/>
                  <a:gd name="connsiteY6" fmla="*/ 501848 h 1929045"/>
                  <a:gd name="connsiteX7" fmla="*/ 1824 w 1724283"/>
                  <a:gd name="connsiteY7" fmla="*/ 0 h 1929045"/>
                  <a:gd name="connsiteX0" fmla="*/ 1824 w 1729527"/>
                  <a:gd name="connsiteY0" fmla="*/ 0 h 1929045"/>
                  <a:gd name="connsiteX1" fmla="*/ 1227159 w 1729527"/>
                  <a:gd name="connsiteY1" fmla="*/ 515558 h 1929045"/>
                  <a:gd name="connsiteX2" fmla="*/ 1724283 w 1729527"/>
                  <a:gd name="connsiteY2" fmla="*/ 1748487 h 1929045"/>
                  <a:gd name="connsiteX3" fmla="*/ 1452868 w 1729527"/>
                  <a:gd name="connsiteY3" fmla="*/ 1929045 h 1929045"/>
                  <a:gd name="connsiteX4" fmla="*/ 1222466 w 1729527"/>
                  <a:gd name="connsiteY4" fmla="*/ 1742780 h 1929045"/>
                  <a:gd name="connsiteX5" fmla="*/ 869645 w 1729527"/>
                  <a:gd name="connsiteY5" fmla="*/ 867747 h 1929045"/>
                  <a:gd name="connsiteX6" fmla="*/ 0 w 1729527"/>
                  <a:gd name="connsiteY6" fmla="*/ 501848 h 1929045"/>
                  <a:gd name="connsiteX7" fmla="*/ 1824 w 1729527"/>
                  <a:gd name="connsiteY7" fmla="*/ 0 h 1929045"/>
                  <a:gd name="connsiteX0" fmla="*/ 1824 w 1729527"/>
                  <a:gd name="connsiteY0" fmla="*/ 0 h 1929045"/>
                  <a:gd name="connsiteX1" fmla="*/ 1227159 w 1729527"/>
                  <a:gd name="connsiteY1" fmla="*/ 515558 h 1929045"/>
                  <a:gd name="connsiteX2" fmla="*/ 1724283 w 1729527"/>
                  <a:gd name="connsiteY2" fmla="*/ 1748487 h 1929045"/>
                  <a:gd name="connsiteX3" fmla="*/ 1452868 w 1729527"/>
                  <a:gd name="connsiteY3" fmla="*/ 1929045 h 1929045"/>
                  <a:gd name="connsiteX4" fmla="*/ 1222466 w 1729527"/>
                  <a:gd name="connsiteY4" fmla="*/ 1742780 h 1929045"/>
                  <a:gd name="connsiteX5" fmla="*/ 869645 w 1729527"/>
                  <a:gd name="connsiteY5" fmla="*/ 867747 h 1929045"/>
                  <a:gd name="connsiteX6" fmla="*/ 0 w 1729527"/>
                  <a:gd name="connsiteY6" fmla="*/ 501848 h 1929045"/>
                  <a:gd name="connsiteX7" fmla="*/ 219382 w 1729527"/>
                  <a:gd name="connsiteY7" fmla="*/ 285861 h 1929045"/>
                  <a:gd name="connsiteX8" fmla="*/ 1824 w 1729527"/>
                  <a:gd name="connsiteY8" fmla="*/ 0 h 1929045"/>
                  <a:gd name="connsiteX0" fmla="*/ 1824 w 1729527"/>
                  <a:gd name="connsiteY0" fmla="*/ 0 h 1929045"/>
                  <a:gd name="connsiteX1" fmla="*/ 1227159 w 1729527"/>
                  <a:gd name="connsiteY1" fmla="*/ 515558 h 1929045"/>
                  <a:gd name="connsiteX2" fmla="*/ 1724283 w 1729527"/>
                  <a:gd name="connsiteY2" fmla="*/ 1748487 h 1929045"/>
                  <a:gd name="connsiteX3" fmla="*/ 1452868 w 1729527"/>
                  <a:gd name="connsiteY3" fmla="*/ 1929045 h 1929045"/>
                  <a:gd name="connsiteX4" fmla="*/ 1222466 w 1729527"/>
                  <a:gd name="connsiteY4" fmla="*/ 1742780 h 1929045"/>
                  <a:gd name="connsiteX5" fmla="*/ 869645 w 1729527"/>
                  <a:gd name="connsiteY5" fmla="*/ 867747 h 1929045"/>
                  <a:gd name="connsiteX6" fmla="*/ 0 w 1729527"/>
                  <a:gd name="connsiteY6" fmla="*/ 501848 h 1929045"/>
                  <a:gd name="connsiteX7" fmla="*/ 219382 w 1729527"/>
                  <a:gd name="connsiteY7" fmla="*/ 285861 h 1929045"/>
                  <a:gd name="connsiteX8" fmla="*/ 1824 w 1729527"/>
                  <a:gd name="connsiteY8" fmla="*/ 0 h 1929045"/>
                  <a:gd name="connsiteX0" fmla="*/ 1824 w 1729527"/>
                  <a:gd name="connsiteY0" fmla="*/ 0 h 1929045"/>
                  <a:gd name="connsiteX1" fmla="*/ 1227159 w 1729527"/>
                  <a:gd name="connsiteY1" fmla="*/ 515558 h 1929045"/>
                  <a:gd name="connsiteX2" fmla="*/ 1724283 w 1729527"/>
                  <a:gd name="connsiteY2" fmla="*/ 1748487 h 1929045"/>
                  <a:gd name="connsiteX3" fmla="*/ 1452868 w 1729527"/>
                  <a:gd name="connsiteY3" fmla="*/ 1929045 h 1929045"/>
                  <a:gd name="connsiteX4" fmla="*/ 1222466 w 1729527"/>
                  <a:gd name="connsiteY4" fmla="*/ 1742780 h 1929045"/>
                  <a:gd name="connsiteX5" fmla="*/ 869645 w 1729527"/>
                  <a:gd name="connsiteY5" fmla="*/ 867747 h 1929045"/>
                  <a:gd name="connsiteX6" fmla="*/ 0 w 1729527"/>
                  <a:gd name="connsiteY6" fmla="*/ 501848 h 1929045"/>
                  <a:gd name="connsiteX7" fmla="*/ 219382 w 1729527"/>
                  <a:gd name="connsiteY7" fmla="*/ 285861 h 1929045"/>
                  <a:gd name="connsiteX8" fmla="*/ 1824 w 1729527"/>
                  <a:gd name="connsiteY8" fmla="*/ 0 h 192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527" h="1929045">
                    <a:moveTo>
                      <a:pt x="1824" y="0"/>
                    </a:moveTo>
                    <a:cubicBezTo>
                      <a:pt x="462657" y="1673"/>
                      <a:pt x="903751" y="187263"/>
                      <a:pt x="1227159" y="515558"/>
                    </a:cubicBezTo>
                    <a:cubicBezTo>
                      <a:pt x="1550567" y="843853"/>
                      <a:pt x="1729527" y="1314489"/>
                      <a:pt x="1724283" y="1748487"/>
                    </a:cubicBezTo>
                    <a:lnTo>
                      <a:pt x="1452868" y="1929045"/>
                    </a:lnTo>
                    <a:lnTo>
                      <a:pt x="1222466" y="1742780"/>
                    </a:lnTo>
                    <a:cubicBezTo>
                      <a:pt x="1226182" y="1415736"/>
                      <a:pt x="1099174" y="1100744"/>
                      <a:pt x="869645" y="867747"/>
                    </a:cubicBezTo>
                    <a:cubicBezTo>
                      <a:pt x="640115" y="634750"/>
                      <a:pt x="339358" y="501992"/>
                      <a:pt x="0" y="501848"/>
                    </a:cubicBezTo>
                    <a:lnTo>
                      <a:pt x="219382" y="285861"/>
                    </a:lnTo>
                    <a:lnTo>
                      <a:pt x="1824" y="0"/>
                    </a:lnTo>
                    <a:close/>
                  </a:path>
                </a:pathLst>
              </a:custGeom>
              <a:grpFill/>
              <a:ln w="88900" cap="flat" cmpd="sng" algn="ctr">
                <a:solidFill>
                  <a:srgbClr val="E8E8E8"/>
                </a:solidFill>
                <a:prstDash val="solid"/>
              </a:ln>
              <a:effectLst/>
            </p:spPr>
            <p:txBody>
              <a:bodyPr rtlCol="0" anchor="ctr"/>
              <a:lstStyle/>
              <a:p>
                <a:pPr algn="ctr"/>
                <a:endParaRPr lang="en-US" kern="0" dirty="0">
                  <a:solidFill>
                    <a:sysClr val="windowText" lastClr="000000"/>
                  </a:solidFill>
                  <a:latin typeface="Arial" pitchFamily="34" charset="0"/>
                </a:endParaRPr>
              </a:p>
            </p:txBody>
          </p:sp>
          <p:sp>
            <p:nvSpPr>
              <p:cNvPr id="43" name="Freeform 42"/>
              <p:cNvSpPr/>
              <p:nvPr/>
            </p:nvSpPr>
            <p:spPr>
              <a:xfrm rot="5400000">
                <a:off x="5983129" y="3701027"/>
                <a:ext cx="1732712" cy="1952674"/>
              </a:xfrm>
              <a:custGeom>
                <a:avLst/>
                <a:gdLst>
                  <a:gd name="connsiteX0" fmla="*/ 1735127 w 3457698"/>
                  <a:gd name="connsiteY0" fmla="*/ 11 h 3457697"/>
                  <a:gd name="connsiteX1" fmla="*/ 2960462 w 3457698"/>
                  <a:gd name="connsiteY1" fmla="*/ 515569 h 3457697"/>
                  <a:gd name="connsiteX2" fmla="*/ 3457586 w 3457698"/>
                  <a:gd name="connsiteY2" fmla="*/ 1748498 h 3457697"/>
                  <a:gd name="connsiteX3" fmla="*/ 2955769 w 3457698"/>
                  <a:gd name="connsiteY3" fmla="*/ 1742791 h 3457697"/>
                  <a:gd name="connsiteX4" fmla="*/ 2602948 w 3457698"/>
                  <a:gd name="connsiteY4" fmla="*/ 867758 h 3457697"/>
                  <a:gd name="connsiteX5" fmla="*/ 1733303 w 3457698"/>
                  <a:gd name="connsiteY5" fmla="*/ 501859 h 3457697"/>
                  <a:gd name="connsiteX6" fmla="*/ 1735127 w 3457698"/>
                  <a:gd name="connsiteY6" fmla="*/ 11 h 3457697"/>
                  <a:gd name="connsiteX0" fmla="*/ 1824 w 1724283"/>
                  <a:gd name="connsiteY0" fmla="*/ 0 h 1952674"/>
                  <a:gd name="connsiteX1" fmla="*/ 1227159 w 1724283"/>
                  <a:gd name="connsiteY1" fmla="*/ 515558 h 1952674"/>
                  <a:gd name="connsiteX2" fmla="*/ 1724283 w 1724283"/>
                  <a:gd name="connsiteY2" fmla="*/ 1748487 h 1952674"/>
                  <a:gd name="connsiteX3" fmla="*/ 1438521 w 1724283"/>
                  <a:gd name="connsiteY3" fmla="*/ 1952674 h 1952674"/>
                  <a:gd name="connsiteX4" fmla="*/ 1222466 w 1724283"/>
                  <a:gd name="connsiteY4" fmla="*/ 1742780 h 1952674"/>
                  <a:gd name="connsiteX5" fmla="*/ 869645 w 1724283"/>
                  <a:gd name="connsiteY5" fmla="*/ 867747 h 1952674"/>
                  <a:gd name="connsiteX6" fmla="*/ 0 w 1724283"/>
                  <a:gd name="connsiteY6" fmla="*/ 501848 h 1952674"/>
                  <a:gd name="connsiteX7" fmla="*/ 1824 w 1724283"/>
                  <a:gd name="connsiteY7" fmla="*/ 0 h 1952674"/>
                  <a:gd name="connsiteX0" fmla="*/ 1824 w 1732712"/>
                  <a:gd name="connsiteY0" fmla="*/ 0 h 1952674"/>
                  <a:gd name="connsiteX1" fmla="*/ 1227159 w 1732712"/>
                  <a:gd name="connsiteY1" fmla="*/ 515558 h 1952674"/>
                  <a:gd name="connsiteX2" fmla="*/ 1724283 w 1732712"/>
                  <a:gd name="connsiteY2" fmla="*/ 1748487 h 1952674"/>
                  <a:gd name="connsiteX3" fmla="*/ 1438521 w 1732712"/>
                  <a:gd name="connsiteY3" fmla="*/ 1952674 h 1952674"/>
                  <a:gd name="connsiteX4" fmla="*/ 1222466 w 1732712"/>
                  <a:gd name="connsiteY4" fmla="*/ 1742780 h 1952674"/>
                  <a:gd name="connsiteX5" fmla="*/ 869645 w 1732712"/>
                  <a:gd name="connsiteY5" fmla="*/ 867747 h 1952674"/>
                  <a:gd name="connsiteX6" fmla="*/ 0 w 1732712"/>
                  <a:gd name="connsiteY6" fmla="*/ 501848 h 1952674"/>
                  <a:gd name="connsiteX7" fmla="*/ 1824 w 1732712"/>
                  <a:gd name="connsiteY7" fmla="*/ 0 h 195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712" h="1952674">
                    <a:moveTo>
                      <a:pt x="1824" y="0"/>
                    </a:moveTo>
                    <a:cubicBezTo>
                      <a:pt x="462657" y="1673"/>
                      <a:pt x="903751" y="187263"/>
                      <a:pt x="1227159" y="515558"/>
                    </a:cubicBezTo>
                    <a:cubicBezTo>
                      <a:pt x="1550567" y="843853"/>
                      <a:pt x="1732712" y="1308940"/>
                      <a:pt x="1724283" y="1748487"/>
                    </a:cubicBezTo>
                    <a:lnTo>
                      <a:pt x="1438521" y="1952674"/>
                    </a:lnTo>
                    <a:lnTo>
                      <a:pt x="1222466" y="1742780"/>
                    </a:lnTo>
                    <a:cubicBezTo>
                      <a:pt x="1226182" y="1415736"/>
                      <a:pt x="1099174" y="1100744"/>
                      <a:pt x="869645" y="867747"/>
                    </a:cubicBezTo>
                    <a:cubicBezTo>
                      <a:pt x="640115" y="634750"/>
                      <a:pt x="327062" y="503035"/>
                      <a:pt x="0" y="501848"/>
                    </a:cubicBezTo>
                    <a:lnTo>
                      <a:pt x="1824" y="0"/>
                    </a:lnTo>
                    <a:close/>
                  </a:path>
                </a:pathLst>
              </a:custGeom>
              <a:grpFill/>
              <a:ln w="88900" cap="flat" cmpd="sng" algn="ctr">
                <a:solidFill>
                  <a:srgbClr val="E8E8E8"/>
                </a:solidFill>
                <a:prstDash val="solid"/>
              </a:ln>
              <a:effectLst/>
            </p:spPr>
            <p:txBody>
              <a:bodyPr rtlCol="0" anchor="ctr"/>
              <a:lstStyle/>
              <a:p>
                <a:pPr algn="ctr"/>
                <a:endParaRPr lang="en-US" kern="0" dirty="0">
                  <a:solidFill>
                    <a:sysClr val="windowText" lastClr="000000"/>
                  </a:solidFill>
                  <a:latin typeface="Arial" pitchFamily="34" charset="0"/>
                </a:endParaRPr>
              </a:p>
            </p:txBody>
          </p:sp>
          <p:sp>
            <p:nvSpPr>
              <p:cNvPr id="44" name="Freeform 43"/>
              <p:cNvSpPr/>
              <p:nvPr/>
            </p:nvSpPr>
            <p:spPr>
              <a:xfrm>
                <a:off x="6091636" y="2076280"/>
                <a:ext cx="1734086" cy="1944525"/>
              </a:xfrm>
              <a:custGeom>
                <a:avLst/>
                <a:gdLst>
                  <a:gd name="connsiteX0" fmla="*/ 1723500 w 3457698"/>
                  <a:gd name="connsiteY0" fmla="*/ 8 h 3457697"/>
                  <a:gd name="connsiteX1" fmla="*/ 2956375 w 3457698"/>
                  <a:gd name="connsiteY1" fmla="*/ 511434 h 3457697"/>
                  <a:gd name="connsiteX2" fmla="*/ 3457586 w 3457698"/>
                  <a:gd name="connsiteY2" fmla="*/ 1748497 h 3457697"/>
                  <a:gd name="connsiteX3" fmla="*/ 2955769 w 3457698"/>
                  <a:gd name="connsiteY3" fmla="*/ 1742791 h 3457697"/>
                  <a:gd name="connsiteX4" fmla="*/ 2600047 w 3457698"/>
                  <a:gd name="connsiteY4" fmla="*/ 864823 h 3457697"/>
                  <a:gd name="connsiteX5" fmla="*/ 1725050 w 3457698"/>
                  <a:gd name="connsiteY5" fmla="*/ 501856 h 3457697"/>
                  <a:gd name="connsiteX6" fmla="*/ 1723500 w 3457698"/>
                  <a:gd name="connsiteY6" fmla="*/ 8 h 3457697"/>
                  <a:gd name="connsiteX0" fmla="*/ 0 w 1734086"/>
                  <a:gd name="connsiteY0" fmla="*/ 1432 h 1944525"/>
                  <a:gd name="connsiteX1" fmla="*/ 1232875 w 1734086"/>
                  <a:gd name="connsiteY1" fmla="*/ 512858 h 1944525"/>
                  <a:gd name="connsiteX2" fmla="*/ 1734086 w 1734086"/>
                  <a:gd name="connsiteY2" fmla="*/ 1749921 h 1944525"/>
                  <a:gd name="connsiteX3" fmla="*/ 1476962 w 1734086"/>
                  <a:gd name="connsiteY3" fmla="*/ 1944525 h 1944525"/>
                  <a:gd name="connsiteX4" fmla="*/ 1232269 w 1734086"/>
                  <a:gd name="connsiteY4" fmla="*/ 1744215 h 1944525"/>
                  <a:gd name="connsiteX5" fmla="*/ 876547 w 1734086"/>
                  <a:gd name="connsiteY5" fmla="*/ 866247 h 1944525"/>
                  <a:gd name="connsiteX6" fmla="*/ 1550 w 1734086"/>
                  <a:gd name="connsiteY6" fmla="*/ 503280 h 1944525"/>
                  <a:gd name="connsiteX7" fmla="*/ 0 w 1734086"/>
                  <a:gd name="connsiteY7" fmla="*/ 1432 h 1944525"/>
                  <a:gd name="connsiteX0" fmla="*/ 0 w 1734086"/>
                  <a:gd name="connsiteY0" fmla="*/ 1432 h 1944525"/>
                  <a:gd name="connsiteX1" fmla="*/ 1232875 w 1734086"/>
                  <a:gd name="connsiteY1" fmla="*/ 512858 h 1944525"/>
                  <a:gd name="connsiteX2" fmla="*/ 1734086 w 1734086"/>
                  <a:gd name="connsiteY2" fmla="*/ 1749921 h 1944525"/>
                  <a:gd name="connsiteX3" fmla="*/ 1476962 w 1734086"/>
                  <a:gd name="connsiteY3" fmla="*/ 1944525 h 1944525"/>
                  <a:gd name="connsiteX4" fmla="*/ 1232269 w 1734086"/>
                  <a:gd name="connsiteY4" fmla="*/ 1744215 h 1944525"/>
                  <a:gd name="connsiteX5" fmla="*/ 876547 w 1734086"/>
                  <a:gd name="connsiteY5" fmla="*/ 866247 h 1944525"/>
                  <a:gd name="connsiteX6" fmla="*/ 1550 w 1734086"/>
                  <a:gd name="connsiteY6" fmla="*/ 503280 h 1944525"/>
                  <a:gd name="connsiteX7" fmla="*/ 0 w 1734086"/>
                  <a:gd name="connsiteY7" fmla="*/ 1432 h 194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4086" h="1944525">
                    <a:moveTo>
                      <a:pt x="0" y="1432"/>
                    </a:moveTo>
                    <a:cubicBezTo>
                      <a:pt x="462850" y="0"/>
                      <a:pt x="906946" y="184222"/>
                      <a:pt x="1232875" y="512858"/>
                    </a:cubicBezTo>
                    <a:cubicBezTo>
                      <a:pt x="1558804" y="841495"/>
                      <a:pt x="1730711" y="1277154"/>
                      <a:pt x="1734086" y="1749921"/>
                    </a:cubicBezTo>
                    <a:lnTo>
                      <a:pt x="1476962" y="1944525"/>
                    </a:lnTo>
                    <a:lnTo>
                      <a:pt x="1232269" y="1744215"/>
                    </a:lnTo>
                    <a:cubicBezTo>
                      <a:pt x="1236002" y="1415741"/>
                      <a:pt x="1107867" y="1099487"/>
                      <a:pt x="876547" y="866247"/>
                    </a:cubicBezTo>
                    <a:cubicBezTo>
                      <a:pt x="645228" y="633008"/>
                      <a:pt x="330044" y="502263"/>
                      <a:pt x="1550" y="503280"/>
                    </a:cubicBezTo>
                    <a:cubicBezTo>
                      <a:pt x="1033" y="335997"/>
                      <a:pt x="517" y="168715"/>
                      <a:pt x="0" y="1432"/>
                    </a:cubicBezTo>
                    <a:close/>
                  </a:path>
                </a:pathLst>
              </a:custGeom>
              <a:grpFill/>
              <a:ln w="88900" cap="flat" cmpd="sng" algn="ctr">
                <a:solidFill>
                  <a:srgbClr val="E8E8E8"/>
                </a:solidFill>
                <a:prstDash val="solid"/>
              </a:ln>
              <a:effectLst/>
            </p:spPr>
            <p:txBody>
              <a:bodyPr rtlCol="0" anchor="ctr"/>
              <a:lstStyle/>
              <a:p>
                <a:pPr algn="ctr"/>
                <a:endParaRPr lang="en-US" kern="0" dirty="0">
                  <a:solidFill>
                    <a:sysClr val="windowText" lastClr="000000"/>
                  </a:solidFill>
                  <a:latin typeface="Arial" pitchFamily="34" charset="0"/>
                </a:endParaRPr>
              </a:p>
            </p:txBody>
          </p:sp>
          <p:sp>
            <p:nvSpPr>
              <p:cNvPr id="45" name="Freeform 44"/>
              <p:cNvSpPr/>
              <p:nvPr/>
            </p:nvSpPr>
            <p:spPr>
              <a:xfrm rot="16200000">
                <a:off x="4474306" y="1971650"/>
                <a:ext cx="1726064" cy="1938395"/>
              </a:xfrm>
              <a:custGeom>
                <a:avLst/>
                <a:gdLst>
                  <a:gd name="connsiteX0" fmla="*/ 1732621 w 3457698"/>
                  <a:gd name="connsiteY0" fmla="*/ 4 h 3457697"/>
                  <a:gd name="connsiteX1" fmla="*/ 2959583 w 3457698"/>
                  <a:gd name="connsiteY1" fmla="*/ 514677 h 3457697"/>
                  <a:gd name="connsiteX2" fmla="*/ 3457587 w 3457698"/>
                  <a:gd name="connsiteY2" fmla="*/ 1748498 h 3457697"/>
                  <a:gd name="connsiteX3" fmla="*/ 2955769 w 3457698"/>
                  <a:gd name="connsiteY3" fmla="*/ 1742791 h 3457697"/>
                  <a:gd name="connsiteX4" fmla="*/ 2602323 w 3457698"/>
                  <a:gd name="connsiteY4" fmla="*/ 867124 h 3457697"/>
                  <a:gd name="connsiteX5" fmla="*/ 1731523 w 3457698"/>
                  <a:gd name="connsiteY5" fmla="*/ 501853 h 3457697"/>
                  <a:gd name="connsiteX6" fmla="*/ 1732621 w 3457698"/>
                  <a:gd name="connsiteY6" fmla="*/ 4 h 3457697"/>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098 w 1726064"/>
                  <a:gd name="connsiteY7" fmla="*/ 0 h 1938395"/>
                  <a:gd name="connsiteX0" fmla="*/ 1098 w 1737501"/>
                  <a:gd name="connsiteY0" fmla="*/ 0 h 1938395"/>
                  <a:gd name="connsiteX1" fmla="*/ 1228060 w 1737501"/>
                  <a:gd name="connsiteY1" fmla="*/ 514673 h 1938395"/>
                  <a:gd name="connsiteX2" fmla="*/ 1726064 w 1737501"/>
                  <a:gd name="connsiteY2" fmla="*/ 1748494 h 1938395"/>
                  <a:gd name="connsiteX3" fmla="*/ 1449949 w 1737501"/>
                  <a:gd name="connsiteY3" fmla="*/ 1938395 h 1938395"/>
                  <a:gd name="connsiteX4" fmla="*/ 1224246 w 1737501"/>
                  <a:gd name="connsiteY4" fmla="*/ 1742787 h 1938395"/>
                  <a:gd name="connsiteX5" fmla="*/ 870800 w 1737501"/>
                  <a:gd name="connsiteY5" fmla="*/ 867120 h 1938395"/>
                  <a:gd name="connsiteX6" fmla="*/ 0 w 1737501"/>
                  <a:gd name="connsiteY6" fmla="*/ 501849 h 1938395"/>
                  <a:gd name="connsiteX7" fmla="*/ 1098 w 1737501"/>
                  <a:gd name="connsiteY7"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098 w 1726064"/>
                  <a:gd name="connsiteY7"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97412 w 1726064"/>
                  <a:gd name="connsiteY7" fmla="*/ 247708 h 1938395"/>
                  <a:gd name="connsiteX8" fmla="*/ 1098 w 1726064"/>
                  <a:gd name="connsiteY8"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97412 w 1726064"/>
                  <a:gd name="connsiteY7" fmla="*/ 247708 h 1938395"/>
                  <a:gd name="connsiteX8" fmla="*/ 1098 w 1726064"/>
                  <a:gd name="connsiteY8"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97412 w 1726064"/>
                  <a:gd name="connsiteY7" fmla="*/ 247708 h 1938395"/>
                  <a:gd name="connsiteX8" fmla="*/ 1098 w 1726064"/>
                  <a:gd name="connsiteY8"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97412 w 1726064"/>
                  <a:gd name="connsiteY7" fmla="*/ 247708 h 1938395"/>
                  <a:gd name="connsiteX8" fmla="*/ 1098 w 1726064"/>
                  <a:gd name="connsiteY8"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97412 w 1726064"/>
                  <a:gd name="connsiteY7" fmla="*/ 247708 h 1938395"/>
                  <a:gd name="connsiteX8" fmla="*/ 1098 w 1726064"/>
                  <a:gd name="connsiteY8" fmla="*/ 0 h 1938395"/>
                  <a:gd name="connsiteX0" fmla="*/ 1098 w 1726064"/>
                  <a:gd name="connsiteY0" fmla="*/ 0 h 1938395"/>
                  <a:gd name="connsiteX1" fmla="*/ 1228060 w 1726064"/>
                  <a:gd name="connsiteY1" fmla="*/ 514673 h 1938395"/>
                  <a:gd name="connsiteX2" fmla="*/ 1726064 w 1726064"/>
                  <a:gd name="connsiteY2" fmla="*/ 1748494 h 1938395"/>
                  <a:gd name="connsiteX3" fmla="*/ 1449949 w 1726064"/>
                  <a:gd name="connsiteY3" fmla="*/ 1938395 h 1938395"/>
                  <a:gd name="connsiteX4" fmla="*/ 1224246 w 1726064"/>
                  <a:gd name="connsiteY4" fmla="*/ 1742787 h 1938395"/>
                  <a:gd name="connsiteX5" fmla="*/ 870800 w 1726064"/>
                  <a:gd name="connsiteY5" fmla="*/ 867120 h 1938395"/>
                  <a:gd name="connsiteX6" fmla="*/ 0 w 1726064"/>
                  <a:gd name="connsiteY6" fmla="*/ 501849 h 1938395"/>
                  <a:gd name="connsiteX7" fmla="*/ 187887 w 1726064"/>
                  <a:gd name="connsiteY7" fmla="*/ 276283 h 1938395"/>
                  <a:gd name="connsiteX8" fmla="*/ 1098 w 1726064"/>
                  <a:gd name="connsiteY8" fmla="*/ 0 h 193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064" h="1938395">
                    <a:moveTo>
                      <a:pt x="1098" y="0"/>
                    </a:moveTo>
                    <a:cubicBezTo>
                      <a:pt x="462368" y="1006"/>
                      <a:pt x="904109" y="186303"/>
                      <a:pt x="1228060" y="514673"/>
                    </a:cubicBezTo>
                    <a:cubicBezTo>
                      <a:pt x="1552011" y="843043"/>
                      <a:pt x="1723213" y="1242920"/>
                      <a:pt x="1726064" y="1748494"/>
                    </a:cubicBezTo>
                    <a:lnTo>
                      <a:pt x="1449949" y="1938395"/>
                    </a:lnTo>
                    <a:lnTo>
                      <a:pt x="1224246" y="1742787"/>
                    </a:lnTo>
                    <a:cubicBezTo>
                      <a:pt x="1227966" y="1415435"/>
                      <a:pt x="1100715" y="1100170"/>
                      <a:pt x="870800" y="867120"/>
                    </a:cubicBezTo>
                    <a:cubicBezTo>
                      <a:pt x="640885" y="634070"/>
                      <a:pt x="283680" y="480467"/>
                      <a:pt x="0" y="501849"/>
                    </a:cubicBezTo>
                    <a:lnTo>
                      <a:pt x="187887" y="276283"/>
                    </a:lnTo>
                    <a:lnTo>
                      <a:pt x="1098" y="0"/>
                    </a:lnTo>
                    <a:close/>
                  </a:path>
                </a:pathLst>
              </a:custGeom>
              <a:grpFill/>
              <a:ln w="88900" cap="flat" cmpd="sng" algn="ctr">
                <a:solidFill>
                  <a:srgbClr val="E8E8E8"/>
                </a:solidFill>
                <a:prstDash val="solid"/>
              </a:ln>
              <a:effectLst/>
            </p:spPr>
            <p:txBody>
              <a:bodyPr rtlCol="0" anchor="ctr"/>
              <a:lstStyle/>
              <a:p>
                <a:pPr algn="ctr"/>
                <a:endParaRPr lang="en-US" kern="0" dirty="0">
                  <a:solidFill>
                    <a:sysClr val="windowText" lastClr="000000"/>
                  </a:solidFill>
                  <a:latin typeface="Arial" pitchFamily="34" charset="0"/>
                </a:endParaRPr>
              </a:p>
            </p:txBody>
          </p:sp>
        </p:grpSp>
      </p:grpSp>
    </p:spTree>
    <p:extLst>
      <p:ext uri="{BB962C8B-B14F-4D97-AF65-F5344CB8AC3E}">
        <p14:creationId xmlns:p14="http://schemas.microsoft.com/office/powerpoint/2010/main" val="314696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3" y="228602"/>
            <a:ext cx="11149013" cy="609398"/>
          </a:xfrm>
        </p:spPr>
        <p:txBody>
          <a:bodyPr>
            <a:normAutofit fontScale="90000"/>
          </a:bodyPr>
          <a:lstStyle/>
          <a:p>
            <a:r>
              <a:rPr lang="en-US" sz="4400" dirty="0" smtClean="0"/>
              <a:t>The Transformation Is Happening </a:t>
            </a:r>
            <a:r>
              <a:rPr lang="en-US" sz="4400" b="1" dirty="0" smtClean="0">
                <a:solidFill>
                  <a:schemeClr val="tx1"/>
                </a:solidFill>
              </a:rPr>
              <a:t>TODAY</a:t>
            </a:r>
            <a:r>
              <a:rPr lang="en-US" sz="4400" dirty="0" smtClean="0"/>
              <a:t>!</a:t>
            </a:r>
            <a:endParaRPr lang="en-US" sz="4400" dirty="0"/>
          </a:p>
        </p:txBody>
      </p:sp>
      <p:grpSp>
        <p:nvGrpSpPr>
          <p:cNvPr id="20" name="Group 19"/>
          <p:cNvGrpSpPr/>
          <p:nvPr/>
        </p:nvGrpSpPr>
        <p:grpSpPr>
          <a:xfrm>
            <a:off x="450521" y="4130431"/>
            <a:ext cx="4605338" cy="2443540"/>
            <a:chOff x="4568786" y="3776444"/>
            <a:chExt cx="4605338" cy="2443540"/>
          </a:xfrm>
        </p:grpSpPr>
        <p:grpSp>
          <p:nvGrpSpPr>
            <p:cNvPr id="28" name="Group 20"/>
            <p:cNvGrpSpPr>
              <a:grpSpLocks/>
            </p:cNvGrpSpPr>
            <p:nvPr/>
          </p:nvGrpSpPr>
          <p:grpSpPr bwMode="auto">
            <a:xfrm rot="20890151">
              <a:off x="4568786" y="4073684"/>
              <a:ext cx="4605338" cy="2146300"/>
              <a:chOff x="1988082" y="4051299"/>
              <a:chExt cx="4605867" cy="2146301"/>
            </a:xfrm>
          </p:grpSpPr>
          <p:pic>
            <p:nvPicPr>
              <p:cNvPr id="31" name="Picture 4" descr="\\STORAGE\Public\DVD_ART36\Artwork_Imagery\Icons - Illustrations\Newspaper headlines quotes\headline quote white wid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8082" y="4051299"/>
                <a:ext cx="4605867" cy="214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C:\Users\Matt\Desktop\bloom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4287838"/>
                <a:ext cx="2372381"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Matt\Desktop\bloom2.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38376" y="5082467"/>
                <a:ext cx="3961261" cy="63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077198">
              <a:off x="6385688" y="3776444"/>
              <a:ext cx="645834" cy="646003"/>
            </a:xfrm>
            <a:prstGeom prst="rect">
              <a:avLst/>
            </a:prstGeom>
          </p:spPr>
        </p:pic>
      </p:grpSp>
      <p:grpSp>
        <p:nvGrpSpPr>
          <p:cNvPr id="21" name="Group 20"/>
          <p:cNvGrpSpPr/>
          <p:nvPr/>
        </p:nvGrpSpPr>
        <p:grpSpPr>
          <a:xfrm>
            <a:off x="318970" y="1018877"/>
            <a:ext cx="4159250" cy="3073404"/>
            <a:chOff x="4532757" y="1107152"/>
            <a:chExt cx="4159250" cy="3073404"/>
          </a:xfrm>
        </p:grpSpPr>
        <p:grpSp>
          <p:nvGrpSpPr>
            <p:cNvPr id="35" name="Group 32"/>
            <p:cNvGrpSpPr>
              <a:grpSpLocks/>
            </p:cNvGrpSpPr>
            <p:nvPr/>
          </p:nvGrpSpPr>
          <p:grpSpPr bwMode="auto">
            <a:xfrm rot="382924">
              <a:off x="4532757" y="1518317"/>
              <a:ext cx="4159250" cy="2662239"/>
              <a:chOff x="-856872" y="1993192"/>
              <a:chExt cx="4159494" cy="2662240"/>
            </a:xfrm>
          </p:grpSpPr>
          <p:pic>
            <p:nvPicPr>
              <p:cNvPr id="36" name="Picture 7" descr="\\STORAGE\Public\DVD_ART36\Artwork_Imagery\Icons - Illustrations\Newspaper headlines quotes\headline quote white rec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08245" y="1244565"/>
                <a:ext cx="2662240" cy="41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448860" y="2889450"/>
                <a:ext cx="31369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800" b="1" dirty="0">
                    <a:solidFill>
                      <a:srgbClr val="557EB9">
                        <a:alpha val="99000"/>
                      </a:srgbClr>
                    </a:solidFill>
                    <a:latin typeface="Times New Roman" pitchFamily="18" charset="0"/>
                    <a:cs typeface="Times New Roman" pitchFamily="18" charset="0"/>
                  </a:rPr>
                  <a:t>Microsoft To Work With Toyota To Put Cars In The Cloud</a:t>
                </a:r>
                <a:endParaRPr lang="en-US" dirty="0">
                  <a:solidFill>
                    <a:srgbClr val="557EB9">
                      <a:alpha val="99000"/>
                    </a:srgbClr>
                  </a:solidFill>
                  <a:latin typeface="Times New Roman" pitchFamily="18" charset="0"/>
                  <a:cs typeface="Times New Roman" pitchFamily="18" charset="0"/>
                </a:endParaRPr>
              </a:p>
            </p:txBody>
          </p:sp>
          <p:pic>
            <p:nvPicPr>
              <p:cNvPr id="38" name="Picture 5" descr="Screen shot 2011-07-06 at 4.57.25 PM.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262" y="2257176"/>
                <a:ext cx="3414272" cy="44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251794">
              <a:off x="6303197" y="1107152"/>
              <a:ext cx="645834" cy="646003"/>
            </a:xfrm>
            <a:prstGeom prst="rect">
              <a:avLst/>
            </a:prstGeom>
          </p:spPr>
        </p:pic>
      </p:grpSp>
      <p:grpSp>
        <p:nvGrpSpPr>
          <p:cNvPr id="22" name="Group 21"/>
          <p:cNvGrpSpPr/>
          <p:nvPr/>
        </p:nvGrpSpPr>
        <p:grpSpPr>
          <a:xfrm>
            <a:off x="7578108" y="1070953"/>
            <a:ext cx="4329114" cy="4026563"/>
            <a:chOff x="7630710" y="1295755"/>
            <a:chExt cx="4329114" cy="4026563"/>
          </a:xfrm>
        </p:grpSpPr>
        <p:grpSp>
          <p:nvGrpSpPr>
            <p:cNvPr id="40" name="Group 93"/>
            <p:cNvGrpSpPr>
              <a:grpSpLocks/>
            </p:cNvGrpSpPr>
            <p:nvPr/>
          </p:nvGrpSpPr>
          <p:grpSpPr bwMode="auto">
            <a:xfrm rot="815827">
              <a:off x="7630710" y="1359918"/>
              <a:ext cx="4329114" cy="3962400"/>
              <a:chOff x="9601200" y="2209800"/>
              <a:chExt cx="4328541" cy="3962400"/>
            </a:xfrm>
          </p:grpSpPr>
          <p:pic>
            <p:nvPicPr>
              <p:cNvPr id="41" name="Picture 94" descr="\\STORAGE\Public\DVD_ART36\Artwork_Imagery\Icons - Illustrations\Newspaper headlines quotes\headline quote white rec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1200" y="2209800"/>
                <a:ext cx="4328541"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5" descr="C:\Users\Matt\Desktop\on2.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0030765" y="3288802"/>
                <a:ext cx="3354158" cy="248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 descr="C:\Users\Matt\Desktop\on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58400" y="2590800"/>
                <a:ext cx="1372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40311">
              <a:off x="9972461" y="1295755"/>
              <a:ext cx="645834" cy="646003"/>
            </a:xfrm>
            <a:prstGeom prst="rect">
              <a:avLst/>
            </a:prstGeom>
          </p:spPr>
        </p:pic>
      </p:grpSp>
      <p:grpSp>
        <p:nvGrpSpPr>
          <p:cNvPr id="45" name="Group 44"/>
          <p:cNvGrpSpPr/>
          <p:nvPr/>
        </p:nvGrpSpPr>
        <p:grpSpPr>
          <a:xfrm rot="21016138">
            <a:off x="3516331" y="1981484"/>
            <a:ext cx="5397499" cy="2269125"/>
            <a:chOff x="6629815" y="4225741"/>
            <a:chExt cx="5397499" cy="2269125"/>
          </a:xfrm>
        </p:grpSpPr>
        <p:pic>
          <p:nvPicPr>
            <p:cNvPr id="46" name="Picture 7" descr="\\STORAGE\Public\DVD_ART36\Artwork_Imagery\Icons - Illustrations\Newspaper headlines quotes\headline quote white rec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330477">
              <a:off x="6629815" y="4416553"/>
              <a:ext cx="5397499" cy="2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38221">
              <a:off x="8993528" y="4225741"/>
              <a:ext cx="645834" cy="646003"/>
            </a:xfrm>
            <a:prstGeom prst="rect">
              <a:avLst/>
            </a:prstGeom>
          </p:spPr>
        </p:pic>
        <p:pic>
          <p:nvPicPr>
            <p:cNvPr id="4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355149">
              <a:off x="6929406" y="4810533"/>
              <a:ext cx="2133600" cy="78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48"/>
            <p:cNvSpPr/>
            <p:nvPr/>
          </p:nvSpPr>
          <p:spPr>
            <a:xfrm rot="21277670">
              <a:off x="6962832" y="5452333"/>
              <a:ext cx="4845148" cy="1015649"/>
            </a:xfrm>
            <a:prstGeom prst="rect">
              <a:avLst/>
            </a:prstGeom>
          </p:spPr>
          <p:txBody>
            <a:bodyPr wrap="square" lIns="91424" tIns="45713" rIns="91424" bIns="45713">
              <a:spAutoFit/>
            </a:bodyPr>
            <a:lstStyle/>
            <a:p>
              <a:r>
                <a:rPr lang="en-US" sz="2000" dirty="0">
                  <a:solidFill>
                    <a:srgbClr val="292929"/>
                  </a:solidFill>
                </a:rPr>
                <a:t>Microsoft And Nissan Establish Strategic Relationship For Next-Generation Dealer Management System</a:t>
              </a:r>
            </a:p>
          </p:txBody>
        </p:sp>
      </p:grpSp>
      <p:grpSp>
        <p:nvGrpSpPr>
          <p:cNvPr id="30" name="Group 29"/>
          <p:cNvGrpSpPr/>
          <p:nvPr/>
        </p:nvGrpSpPr>
        <p:grpSpPr>
          <a:xfrm>
            <a:off x="6004162" y="4463763"/>
            <a:ext cx="3676147" cy="2078313"/>
            <a:chOff x="9187752" y="4764582"/>
            <a:chExt cx="3676147" cy="2078313"/>
          </a:xfrm>
        </p:grpSpPr>
        <p:pic>
          <p:nvPicPr>
            <p:cNvPr id="50" name="Picture 7" descr="\\STORAGE\Public\DVD_ART36\Artwork_Imagery\Icons - Illustrations\Newspaper headlines quotes\headline quote white rec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18738">
              <a:off x="9187752" y="4764582"/>
              <a:ext cx="3676147" cy="2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26482">
              <a:off x="9436120" y="4873864"/>
              <a:ext cx="645834" cy="646003"/>
            </a:xfrm>
            <a:prstGeom prst="rect">
              <a:avLst/>
            </a:prstGeom>
          </p:spPr>
        </p:pic>
        <p:sp>
          <p:nvSpPr>
            <p:cNvPr id="52" name="Rectangle 51"/>
            <p:cNvSpPr/>
            <p:nvPr/>
          </p:nvSpPr>
          <p:spPr>
            <a:xfrm rot="165931">
              <a:off x="9366898" y="5702116"/>
              <a:ext cx="3299949" cy="1015649"/>
            </a:xfrm>
            <a:prstGeom prst="rect">
              <a:avLst/>
            </a:prstGeom>
          </p:spPr>
          <p:txBody>
            <a:bodyPr wrap="square" lIns="91424" tIns="45713" rIns="91424" bIns="45713">
              <a:spAutoFit/>
            </a:bodyPr>
            <a:lstStyle/>
            <a:p>
              <a:r>
                <a:rPr lang="en-US" sz="2000" dirty="0">
                  <a:solidFill>
                    <a:srgbClr val="292929"/>
                  </a:solidFill>
                </a:rPr>
                <a:t>Delphi adopts Windows Azure platform for in-car services</a:t>
              </a:r>
            </a:p>
          </p:txBody>
        </p:sp>
        <p:pic>
          <p:nvPicPr>
            <p:cNvPr id="5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12141">
              <a:off x="9980384" y="5239917"/>
              <a:ext cx="2748207" cy="46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911278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500" fill="hold"/>
                                        <p:tgtEl>
                                          <p:spTgt spid="20"/>
                                        </p:tgtEl>
                                        <p:attrNameLst>
                                          <p:attrName>ppt_w</p:attrName>
                                        </p:attrNameLst>
                                      </p:cBhvr>
                                      <p:tavLst>
                                        <p:tav tm="0">
                                          <p:val>
                                            <p:fltVal val="0"/>
                                          </p:val>
                                        </p:tav>
                                        <p:tav tm="100000">
                                          <p:val>
                                            <p:strVal val="#ppt_w"/>
                                          </p:val>
                                        </p:tav>
                                      </p:tavLst>
                                    </p:anim>
                                    <p:anim calcmode="lin" valueType="num">
                                      <p:cBhvr>
                                        <p:cTn id="8" dur="1500" fill="hold"/>
                                        <p:tgtEl>
                                          <p:spTgt spid="20"/>
                                        </p:tgtEl>
                                        <p:attrNameLst>
                                          <p:attrName>ppt_h</p:attrName>
                                        </p:attrNameLst>
                                      </p:cBhvr>
                                      <p:tavLst>
                                        <p:tav tm="0">
                                          <p:val>
                                            <p:fltVal val="0"/>
                                          </p:val>
                                        </p:tav>
                                        <p:tav tm="100000">
                                          <p:val>
                                            <p:strVal val="#ppt_h"/>
                                          </p:val>
                                        </p:tav>
                                      </p:tavLst>
                                    </p:anim>
                                    <p:anim calcmode="lin" valueType="num">
                                      <p:cBhvr>
                                        <p:cTn id="9" dur="1500" fill="hold"/>
                                        <p:tgtEl>
                                          <p:spTgt spid="20"/>
                                        </p:tgtEl>
                                        <p:attrNameLst>
                                          <p:attrName>style.rotation</p:attrName>
                                        </p:attrNameLst>
                                      </p:cBhvr>
                                      <p:tavLst>
                                        <p:tav tm="0">
                                          <p:val>
                                            <p:fltVal val="90"/>
                                          </p:val>
                                        </p:tav>
                                        <p:tav tm="100000">
                                          <p:val>
                                            <p:fltVal val="0"/>
                                          </p:val>
                                        </p:tav>
                                      </p:tavLst>
                                    </p:anim>
                                    <p:animEffect transition="in" filter="fade">
                                      <p:cBhvr>
                                        <p:cTn id="10" dur="1500"/>
                                        <p:tgtEl>
                                          <p:spTgt spid="20"/>
                                        </p:tgtEl>
                                      </p:cBhvr>
                                    </p:animEffect>
                                  </p:childTnLst>
                                </p:cTn>
                              </p:par>
                            </p:childTnLst>
                          </p:cTn>
                        </p:par>
                        <p:par>
                          <p:cTn id="11" fill="hold">
                            <p:stCondLst>
                              <p:cond delay="1500"/>
                            </p:stCondLst>
                            <p:childTnLst>
                              <p:par>
                                <p:cTn id="12" presetID="31" presetClass="entr" presetSubtype="0" fill="hold" nodeType="afterEffect">
                                  <p:stCondLst>
                                    <p:cond delay="1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500" fill="hold"/>
                                        <p:tgtEl>
                                          <p:spTgt spid="21"/>
                                        </p:tgtEl>
                                        <p:attrNameLst>
                                          <p:attrName>ppt_w</p:attrName>
                                        </p:attrNameLst>
                                      </p:cBhvr>
                                      <p:tavLst>
                                        <p:tav tm="0">
                                          <p:val>
                                            <p:fltVal val="0"/>
                                          </p:val>
                                        </p:tav>
                                        <p:tav tm="100000">
                                          <p:val>
                                            <p:strVal val="#ppt_w"/>
                                          </p:val>
                                        </p:tav>
                                      </p:tavLst>
                                    </p:anim>
                                    <p:anim calcmode="lin" valueType="num">
                                      <p:cBhvr>
                                        <p:cTn id="15" dur="1500" fill="hold"/>
                                        <p:tgtEl>
                                          <p:spTgt spid="21"/>
                                        </p:tgtEl>
                                        <p:attrNameLst>
                                          <p:attrName>ppt_h</p:attrName>
                                        </p:attrNameLst>
                                      </p:cBhvr>
                                      <p:tavLst>
                                        <p:tav tm="0">
                                          <p:val>
                                            <p:fltVal val="0"/>
                                          </p:val>
                                        </p:tav>
                                        <p:tav tm="100000">
                                          <p:val>
                                            <p:strVal val="#ppt_h"/>
                                          </p:val>
                                        </p:tav>
                                      </p:tavLst>
                                    </p:anim>
                                    <p:anim calcmode="lin" valueType="num">
                                      <p:cBhvr>
                                        <p:cTn id="16" dur="1500" fill="hold"/>
                                        <p:tgtEl>
                                          <p:spTgt spid="21"/>
                                        </p:tgtEl>
                                        <p:attrNameLst>
                                          <p:attrName>style.rotation</p:attrName>
                                        </p:attrNameLst>
                                      </p:cBhvr>
                                      <p:tavLst>
                                        <p:tav tm="0">
                                          <p:val>
                                            <p:fltVal val="90"/>
                                          </p:val>
                                        </p:tav>
                                        <p:tav tm="100000">
                                          <p:val>
                                            <p:fltVal val="0"/>
                                          </p:val>
                                        </p:tav>
                                      </p:tavLst>
                                    </p:anim>
                                    <p:animEffect transition="in" filter="fade">
                                      <p:cBhvr>
                                        <p:cTn id="17" dur="1500"/>
                                        <p:tgtEl>
                                          <p:spTgt spid="21"/>
                                        </p:tgtEl>
                                      </p:cBhvr>
                                    </p:animEffect>
                                  </p:childTnLst>
                                </p:cTn>
                              </p:par>
                            </p:childTnLst>
                          </p:cTn>
                        </p:par>
                        <p:par>
                          <p:cTn id="18" fill="hold">
                            <p:stCondLst>
                              <p:cond delay="4500"/>
                            </p:stCondLst>
                            <p:childTnLst>
                              <p:par>
                                <p:cTn id="19" presetID="31" presetClass="entr" presetSubtype="0" fill="hold" nodeType="afterEffect">
                                  <p:stCondLst>
                                    <p:cond delay="15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500" fill="hold"/>
                                        <p:tgtEl>
                                          <p:spTgt spid="22"/>
                                        </p:tgtEl>
                                        <p:attrNameLst>
                                          <p:attrName>ppt_w</p:attrName>
                                        </p:attrNameLst>
                                      </p:cBhvr>
                                      <p:tavLst>
                                        <p:tav tm="0">
                                          <p:val>
                                            <p:fltVal val="0"/>
                                          </p:val>
                                        </p:tav>
                                        <p:tav tm="100000">
                                          <p:val>
                                            <p:strVal val="#ppt_w"/>
                                          </p:val>
                                        </p:tav>
                                      </p:tavLst>
                                    </p:anim>
                                    <p:anim calcmode="lin" valueType="num">
                                      <p:cBhvr>
                                        <p:cTn id="22" dur="1500" fill="hold"/>
                                        <p:tgtEl>
                                          <p:spTgt spid="22"/>
                                        </p:tgtEl>
                                        <p:attrNameLst>
                                          <p:attrName>ppt_h</p:attrName>
                                        </p:attrNameLst>
                                      </p:cBhvr>
                                      <p:tavLst>
                                        <p:tav tm="0">
                                          <p:val>
                                            <p:fltVal val="0"/>
                                          </p:val>
                                        </p:tav>
                                        <p:tav tm="100000">
                                          <p:val>
                                            <p:strVal val="#ppt_h"/>
                                          </p:val>
                                        </p:tav>
                                      </p:tavLst>
                                    </p:anim>
                                    <p:anim calcmode="lin" valueType="num">
                                      <p:cBhvr>
                                        <p:cTn id="23" dur="1500" fill="hold"/>
                                        <p:tgtEl>
                                          <p:spTgt spid="22"/>
                                        </p:tgtEl>
                                        <p:attrNameLst>
                                          <p:attrName>style.rotation</p:attrName>
                                        </p:attrNameLst>
                                      </p:cBhvr>
                                      <p:tavLst>
                                        <p:tav tm="0">
                                          <p:val>
                                            <p:fltVal val="90"/>
                                          </p:val>
                                        </p:tav>
                                        <p:tav tm="100000">
                                          <p:val>
                                            <p:fltVal val="0"/>
                                          </p:val>
                                        </p:tav>
                                      </p:tavLst>
                                    </p:anim>
                                    <p:animEffect transition="in" filter="fade">
                                      <p:cBhvr>
                                        <p:cTn id="24" dur="1500"/>
                                        <p:tgtEl>
                                          <p:spTgt spid="22"/>
                                        </p:tgtEl>
                                      </p:cBhvr>
                                    </p:animEffect>
                                  </p:childTnLst>
                                </p:cTn>
                              </p:par>
                            </p:childTnLst>
                          </p:cTn>
                        </p:par>
                        <p:par>
                          <p:cTn id="25" fill="hold">
                            <p:stCondLst>
                              <p:cond delay="7500"/>
                            </p:stCondLst>
                            <p:childTnLst>
                              <p:par>
                                <p:cTn id="26" presetID="31" presetClass="entr" presetSubtype="0" fill="hold" nodeType="afterEffect">
                                  <p:stCondLst>
                                    <p:cond delay="140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500" fill="hold"/>
                                        <p:tgtEl>
                                          <p:spTgt spid="45"/>
                                        </p:tgtEl>
                                        <p:attrNameLst>
                                          <p:attrName>ppt_w</p:attrName>
                                        </p:attrNameLst>
                                      </p:cBhvr>
                                      <p:tavLst>
                                        <p:tav tm="0">
                                          <p:val>
                                            <p:fltVal val="0"/>
                                          </p:val>
                                        </p:tav>
                                        <p:tav tm="100000">
                                          <p:val>
                                            <p:strVal val="#ppt_w"/>
                                          </p:val>
                                        </p:tav>
                                      </p:tavLst>
                                    </p:anim>
                                    <p:anim calcmode="lin" valueType="num">
                                      <p:cBhvr>
                                        <p:cTn id="29" dur="1500" fill="hold"/>
                                        <p:tgtEl>
                                          <p:spTgt spid="45"/>
                                        </p:tgtEl>
                                        <p:attrNameLst>
                                          <p:attrName>ppt_h</p:attrName>
                                        </p:attrNameLst>
                                      </p:cBhvr>
                                      <p:tavLst>
                                        <p:tav tm="0">
                                          <p:val>
                                            <p:fltVal val="0"/>
                                          </p:val>
                                        </p:tav>
                                        <p:tav tm="100000">
                                          <p:val>
                                            <p:strVal val="#ppt_h"/>
                                          </p:val>
                                        </p:tav>
                                      </p:tavLst>
                                    </p:anim>
                                    <p:anim calcmode="lin" valueType="num">
                                      <p:cBhvr>
                                        <p:cTn id="30" dur="1500" fill="hold"/>
                                        <p:tgtEl>
                                          <p:spTgt spid="45"/>
                                        </p:tgtEl>
                                        <p:attrNameLst>
                                          <p:attrName>style.rotation</p:attrName>
                                        </p:attrNameLst>
                                      </p:cBhvr>
                                      <p:tavLst>
                                        <p:tav tm="0">
                                          <p:val>
                                            <p:fltVal val="90"/>
                                          </p:val>
                                        </p:tav>
                                        <p:tav tm="100000">
                                          <p:val>
                                            <p:fltVal val="0"/>
                                          </p:val>
                                        </p:tav>
                                      </p:tavLst>
                                    </p:anim>
                                    <p:animEffect transition="in" filter="fade">
                                      <p:cBhvr>
                                        <p:cTn id="31" dur="1500"/>
                                        <p:tgtEl>
                                          <p:spTgt spid="45"/>
                                        </p:tgtEl>
                                      </p:cBhvr>
                                    </p:animEffect>
                                  </p:childTnLst>
                                </p:cTn>
                              </p:par>
                            </p:childTnLst>
                          </p:cTn>
                        </p:par>
                        <p:par>
                          <p:cTn id="32" fill="hold">
                            <p:stCondLst>
                              <p:cond delay="10400"/>
                            </p:stCondLst>
                            <p:childTnLst>
                              <p:par>
                                <p:cTn id="33" presetID="31" presetClass="entr" presetSubtype="0" fill="hold" nodeType="afterEffect">
                                  <p:stCondLst>
                                    <p:cond delay="14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500" fill="hold"/>
                                        <p:tgtEl>
                                          <p:spTgt spid="30"/>
                                        </p:tgtEl>
                                        <p:attrNameLst>
                                          <p:attrName>ppt_w</p:attrName>
                                        </p:attrNameLst>
                                      </p:cBhvr>
                                      <p:tavLst>
                                        <p:tav tm="0">
                                          <p:val>
                                            <p:fltVal val="0"/>
                                          </p:val>
                                        </p:tav>
                                        <p:tav tm="100000">
                                          <p:val>
                                            <p:strVal val="#ppt_w"/>
                                          </p:val>
                                        </p:tav>
                                      </p:tavLst>
                                    </p:anim>
                                    <p:anim calcmode="lin" valueType="num">
                                      <p:cBhvr>
                                        <p:cTn id="36" dur="1500" fill="hold"/>
                                        <p:tgtEl>
                                          <p:spTgt spid="30"/>
                                        </p:tgtEl>
                                        <p:attrNameLst>
                                          <p:attrName>ppt_h</p:attrName>
                                        </p:attrNameLst>
                                      </p:cBhvr>
                                      <p:tavLst>
                                        <p:tav tm="0">
                                          <p:val>
                                            <p:fltVal val="0"/>
                                          </p:val>
                                        </p:tav>
                                        <p:tav tm="100000">
                                          <p:val>
                                            <p:strVal val="#ppt_h"/>
                                          </p:val>
                                        </p:tav>
                                      </p:tavLst>
                                    </p:anim>
                                    <p:anim calcmode="lin" valueType="num">
                                      <p:cBhvr>
                                        <p:cTn id="37" dur="1500" fill="hold"/>
                                        <p:tgtEl>
                                          <p:spTgt spid="30"/>
                                        </p:tgtEl>
                                        <p:attrNameLst>
                                          <p:attrName>style.rotation</p:attrName>
                                        </p:attrNameLst>
                                      </p:cBhvr>
                                      <p:tavLst>
                                        <p:tav tm="0">
                                          <p:val>
                                            <p:fltVal val="90"/>
                                          </p:val>
                                        </p:tav>
                                        <p:tav tm="100000">
                                          <p:val>
                                            <p:fltVal val="0"/>
                                          </p:val>
                                        </p:tav>
                                      </p:tavLst>
                                    </p:anim>
                                    <p:animEffect transition="in" filter="fade">
                                      <p:cBhvr>
                                        <p:cTn id="38"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me"/>
          <p:cNvSpPr txBox="1">
            <a:spLocks/>
          </p:cNvSpPr>
          <p:nvPr/>
        </p:nvSpPr>
        <p:spPr>
          <a:xfrm>
            <a:off x="2437582" y="2190898"/>
            <a:ext cx="3029676" cy="1592744"/>
          </a:xfrm>
          <a:prstGeom prst="rect">
            <a:avLst/>
          </a:prstGeom>
        </p:spPr>
        <p:txBody>
          <a:bodyPr vert="horz" wrap="none" lIns="0" tIns="0" rIns="0" bIns="0" rtlCol="0">
            <a:spAutoFit/>
          </a:bodyPr>
          <a:lstStyle>
            <a:lvl1pPr indent="0">
              <a:lnSpc>
                <a:spcPct val="90000"/>
              </a:lnSpc>
              <a:spcBef>
                <a:spcPct val="20000"/>
              </a:spcBef>
              <a:buSzPct val="90000"/>
              <a:buFont typeface="Arial" pitchFamily="34" charset="0"/>
              <a:buNone/>
              <a:defRPr sz="6000" i="0" spc="-100" baseline="0">
                <a:gradFill>
                  <a:gsLst>
                    <a:gs pos="0">
                      <a:schemeClr val="tx1"/>
                    </a:gs>
                    <a:gs pos="100000">
                      <a:schemeClr val="tx1"/>
                    </a:gs>
                  </a:gsLst>
                  <a:lin ang="5400000" scaled="0"/>
                </a:gradFill>
                <a:latin typeface="Segoe UI Light" pitchFamily="34" charset="0"/>
              </a:defRPr>
            </a:lvl1pPr>
            <a:lvl2pPr marL="630238" indent="-284163">
              <a:lnSpc>
                <a:spcPct val="90000"/>
              </a:lnSpc>
              <a:spcBef>
                <a:spcPct val="20000"/>
              </a:spcBef>
              <a:buSzPct val="90000"/>
              <a:buFont typeface="Arial" pitchFamily="34" charset="0"/>
              <a:buChar char="•"/>
              <a:tabLst>
                <a:tab pos="630238" algn="l"/>
              </a:tabLst>
              <a:defRPr sz="28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2pPr>
            <a:lvl3pPr marL="914400" indent="-284163">
              <a:lnSpc>
                <a:spcPct val="90000"/>
              </a:lnSpc>
              <a:spcBef>
                <a:spcPct val="20000"/>
              </a:spcBef>
              <a:buSzPct val="90000"/>
              <a:buFont typeface="Arial" pitchFamily="34" charset="0"/>
              <a:buChar char="•"/>
              <a:defRPr sz="24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3pPr>
            <a:lvl4pPr marL="1482725" indent="-223838">
              <a:lnSpc>
                <a:spcPct val="90000"/>
              </a:lnSpc>
              <a:spcBef>
                <a:spcPct val="20000"/>
              </a:spcBef>
              <a:buSzPct val="90000"/>
              <a:buFont typeface="Arial" pitchFamily="34" charset="0"/>
              <a:buChar char="•"/>
              <a:tabLst>
                <a:tab pos="914400" algn="l"/>
              </a:tabLst>
              <a:defRPr sz="20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4pPr>
            <a:lvl5pPr marL="1712913" indent="-230188">
              <a:lnSpc>
                <a:spcPct val="90000"/>
              </a:lnSpc>
              <a:spcBef>
                <a:spcPct val="20000"/>
              </a:spcBef>
              <a:buSzPct val="90000"/>
              <a:buFont typeface="Arial" pitchFamily="34" charset="0"/>
              <a:buChar char="•"/>
              <a:defRPr sz="20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algn="ctr"/>
            <a:r>
              <a:rPr lang="en-US" sz="11500" dirty="0" smtClean="0"/>
              <a:t>Q&amp;A</a:t>
            </a:r>
            <a:endParaRPr lang="en-US" sz="11500" dirty="0"/>
          </a:p>
        </p:txBody>
      </p:sp>
      <p:sp>
        <p:nvSpPr>
          <p:cNvPr id="17" name="Rectangle 16"/>
          <p:cNvSpPr/>
          <p:nvPr/>
        </p:nvSpPr>
        <p:spPr bwMode="auto">
          <a:xfrm>
            <a:off x="0" y="2130020"/>
            <a:ext cx="1719941" cy="17145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8" name="Rectangle 17"/>
          <p:cNvSpPr/>
          <p:nvPr/>
        </p:nvSpPr>
        <p:spPr bwMode="auto">
          <a:xfrm>
            <a:off x="6184899" y="2130020"/>
            <a:ext cx="6003925" cy="17145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ectangle 18"/>
          <p:cNvSpPr/>
          <p:nvPr/>
        </p:nvSpPr>
        <p:spPr bwMode="auto">
          <a:xfrm>
            <a:off x="0" y="2130020"/>
            <a:ext cx="1719941" cy="17145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88951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520700" y="629829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solidFill>
                  <a:schemeClr val="tx1">
                    <a:lumMod val="75000"/>
                  </a:schemeClr>
                </a:solidFill>
                <a:latin typeface="Segoe UI" pitchFamily="34" charset="0"/>
                <a:cs typeface="Arial" charset="0"/>
              </a:rPr>
              <a:t>© </a:t>
            </a:r>
            <a:r>
              <a:rPr lang="en-US" sz="700" dirty="0" smtClean="0">
                <a:solidFill>
                  <a:schemeClr val="tx1">
                    <a:lumMod val="75000"/>
                  </a:schemeClr>
                </a:solidFill>
                <a:latin typeface="Segoe UI" pitchFamily="34" charset="0"/>
                <a:cs typeface="Arial" charset="0"/>
              </a:rPr>
              <a:t>2012 Microsoft </a:t>
            </a:r>
            <a:r>
              <a:rPr lang="en-US" sz="700" dirty="0">
                <a:solidFill>
                  <a:schemeClr val="tx1">
                    <a:lumMod val="75000"/>
                  </a:schemeClr>
                </a:solidFill>
                <a:latin typeface="Segoe UI" pitchFamily="34" charset="0"/>
                <a:cs typeface="Arial" charset="0"/>
              </a:rPr>
              <a:t>Corporation. All rights reserved. Microsoft, Windows, Windows Vista and other product names are or may be registered trademarks and/or trademarks in the U.S. and/or other countries.</a:t>
            </a:r>
          </a:p>
          <a:p>
            <a:pPr defTabSz="914099" eaLnBrk="0" hangingPunct="0"/>
            <a:r>
              <a:rPr lang="en-US" sz="700" dirty="0">
                <a:solidFill>
                  <a:schemeClr val="tx1">
                    <a:lumMod val="75000"/>
                  </a:schemeClr>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chemeClr val="tx1">
                    <a:lumMod val="75000"/>
                  </a:schemeClr>
                </a:solidFill>
                <a:latin typeface="Segoe UI" pitchFamily="34" charset="0"/>
                <a:cs typeface="Arial" charset="0"/>
              </a:rPr>
              <a:t>MICROSOFT </a:t>
            </a:r>
            <a:r>
              <a:rPr lang="en-US" sz="700" dirty="0">
                <a:solidFill>
                  <a:schemeClr val="tx1">
                    <a:lumMod val="75000"/>
                  </a:schemeClr>
                </a:solidFill>
                <a:latin typeface="Segoe UI" pitchFamily="34" charset="0"/>
                <a:cs typeface="Arial" charset="0"/>
              </a:rPr>
              <a:t>MAKES NO WARRANTIES, EXPRESS, IMPLIED OR STATUTORY, AS TO THE INFORMATION IN THIS PRESENTATION.</a:t>
            </a:r>
          </a:p>
        </p:txBody>
      </p:sp>
      <p:pic>
        <p:nvPicPr>
          <p:cNvPr id="6" name="Picture 5" descr="C:\Users\krburt\AppData\Local\Temp\Temp1_NEW MS LOGO 2.zip\MSFT_logo_rgb_C-Gray.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367" y="1144164"/>
            <a:ext cx="6585483" cy="2427711"/>
          </a:xfrm>
          <a:prstGeom prst="rect">
            <a:avLst/>
          </a:prstGeom>
          <a:noFill/>
          <a:ln>
            <a:noFill/>
          </a:ln>
        </p:spPr>
      </p:pic>
    </p:spTree>
    <p:extLst>
      <p:ext uri="{BB962C8B-B14F-4D97-AF65-F5344CB8AC3E}">
        <p14:creationId xmlns:p14="http://schemas.microsoft.com/office/powerpoint/2010/main" val="4291632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r>
              <a:rPr lang="en-US" dirty="0" smtClean="0"/>
              <a:t>Technology trends </a:t>
            </a:r>
          </a:p>
          <a:p>
            <a:endParaRPr lang="en-US" dirty="0"/>
          </a:p>
          <a:p>
            <a:r>
              <a:rPr lang="en-US" dirty="0" smtClean="0"/>
              <a:t>Industry view</a:t>
            </a:r>
          </a:p>
          <a:p>
            <a:endParaRPr lang="en-US" dirty="0" smtClean="0"/>
          </a:p>
          <a:p>
            <a:r>
              <a:rPr lang="en-US" dirty="0" smtClean="0"/>
              <a:t>Microsoft role</a:t>
            </a:r>
            <a:endParaRPr lang="en-US" dirty="0"/>
          </a:p>
        </p:txBody>
      </p:sp>
    </p:spTree>
    <p:extLst>
      <p:ext uri="{BB962C8B-B14F-4D97-AF65-F5344CB8AC3E}">
        <p14:creationId xmlns:p14="http://schemas.microsoft.com/office/powerpoint/2010/main" val="17692122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95323" y="1639298"/>
            <a:ext cx="1922534" cy="1922534"/>
            <a:chOff x="1995323" y="1639298"/>
            <a:chExt cx="1922534" cy="1922534"/>
          </a:xfrm>
          <a:noFill/>
        </p:grpSpPr>
        <p:sp>
          <p:nvSpPr>
            <p:cNvPr id="8" name="Rectangle 7"/>
            <p:cNvSpPr/>
            <p:nvPr/>
          </p:nvSpPr>
          <p:spPr bwMode="auto">
            <a:xfrm>
              <a:off x="1995324" y="1639298"/>
              <a:ext cx="1922533" cy="1922534"/>
            </a:xfrm>
            <a:prstGeom prst="rect">
              <a:avLst/>
            </a:prstGeom>
            <a:solidFill>
              <a:schemeClr val="tx1"/>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20" tIns="91440" rIns="91420" bIns="91440" numCol="1" rtlCol="0" anchor="b" anchorCtr="0" compatLnSpc="1">
              <a:prstTxWarp prst="textNoShape">
                <a:avLst/>
              </a:prstTxWarp>
            </a:bodyPr>
            <a:lstStyle/>
            <a:p>
              <a:pPr algn="ctr" defTabSz="913947" fontAlgn="base">
                <a:spcBef>
                  <a:spcPct val="0"/>
                </a:spcBef>
                <a:spcAft>
                  <a:spcPct val="0"/>
                </a:spcAft>
              </a:pPr>
              <a:r>
                <a:rPr lang="en-US" sz="2000" dirty="0">
                  <a:solidFill>
                    <a:schemeClr val="bg1"/>
                  </a:solidFill>
                  <a:latin typeface="Segoe UI" pitchFamily="34" charset="0"/>
                  <a:ea typeface="Segoe UI" pitchFamily="34" charset="0"/>
                  <a:cs typeface="Segoe UI" pitchFamily="34" charset="0"/>
                </a:rPr>
                <a:t>Mobility</a:t>
              </a:r>
              <a:endParaRPr lang="en-US" sz="2400" dirty="0">
                <a:solidFill>
                  <a:schemeClr val="bg1"/>
                </a:solidFill>
                <a:latin typeface="Segoe UI" pitchFamily="34" charset="0"/>
                <a:ea typeface="Segoe UI" pitchFamily="34" charset="0"/>
                <a:cs typeface="Segoe UI" pitchFamily="34" charset="0"/>
              </a:endParaRPr>
            </a:p>
          </p:txBody>
        </p:sp>
        <p:pic>
          <p:nvPicPr>
            <p:cNvPr id="9" name="Picture 2" descr="\\MAGNUM\Projects\Microsoft\Cloud Power FY12\Design\ICONS_PNG\Devices.png"/>
            <p:cNvPicPr>
              <a:picLocks noChangeAspect="1" noChangeArrowheads="1"/>
            </p:cNvPicPr>
            <p:nvPr/>
          </p:nvPicPr>
          <p:blipFill>
            <a:blip r:embed="rId3" cstate="print">
              <a:lum bright="100000"/>
            </a:blip>
            <a:srcRect l="56000" t="50000" r="10000" b="4000"/>
            <a:stretch>
              <a:fillRect/>
            </a:stretch>
          </p:blipFill>
          <p:spPr bwMode="auto">
            <a:xfrm>
              <a:off x="2694293" y="1768295"/>
              <a:ext cx="1025141" cy="1386956"/>
            </a:xfrm>
            <a:prstGeom prst="rect">
              <a:avLst/>
            </a:prstGeom>
            <a:grpFill/>
            <a:ln>
              <a:noFill/>
            </a:ln>
          </p:spPr>
        </p:pic>
        <p:pic>
          <p:nvPicPr>
            <p:cNvPr id="10" name="Picture 2" descr="\\MAGNUM\Projects\Microsoft\Cloud Power FY12\Design\ICONS_PNG\Devices.png"/>
            <p:cNvPicPr>
              <a:picLocks noChangeAspect="1" noChangeArrowheads="1"/>
            </p:cNvPicPr>
            <p:nvPr/>
          </p:nvPicPr>
          <p:blipFill rotWithShape="1">
            <a:blip r:embed="rId3" cstate="print">
              <a:lum bright="100000"/>
            </a:blip>
            <a:srcRect l="15328" t="50000" r="46000" b="4000"/>
            <a:stretch/>
          </p:blipFill>
          <p:spPr bwMode="auto">
            <a:xfrm>
              <a:off x="1995323" y="1819914"/>
              <a:ext cx="1009663" cy="1200986"/>
            </a:xfrm>
            <a:prstGeom prst="rect">
              <a:avLst/>
            </a:prstGeom>
            <a:grpFill/>
            <a:ln>
              <a:noFill/>
            </a:ln>
          </p:spPr>
        </p:pic>
      </p:grpSp>
      <p:grpSp>
        <p:nvGrpSpPr>
          <p:cNvPr id="23" name="Group 22"/>
          <p:cNvGrpSpPr/>
          <p:nvPr/>
        </p:nvGrpSpPr>
        <p:grpSpPr>
          <a:xfrm>
            <a:off x="8279817" y="1639301"/>
            <a:ext cx="1920240" cy="1920240"/>
            <a:chOff x="6206148" y="1639301"/>
            <a:chExt cx="1920240" cy="1920240"/>
          </a:xfrm>
          <a:solidFill>
            <a:schemeClr val="tx2"/>
          </a:solidFill>
        </p:grpSpPr>
        <p:sp>
          <p:nvSpPr>
            <p:cNvPr id="5" name="Rectangle 4"/>
            <p:cNvSpPr/>
            <p:nvPr/>
          </p:nvSpPr>
          <p:spPr bwMode="auto">
            <a:xfrm>
              <a:off x="6206148" y="1639301"/>
              <a:ext cx="1920240" cy="1920240"/>
            </a:xfrm>
            <a:prstGeom prst="rect">
              <a:avLst/>
            </a:prstGeom>
            <a:grp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20" tIns="91440" rIns="91420" bIns="91440" numCol="1" rtlCol="0" anchor="b" anchorCtr="0" compatLnSpc="1">
              <a:prstTxWarp prst="textNoShape">
                <a:avLst/>
              </a:prstTxWarp>
            </a:bodyPr>
            <a:lstStyle/>
            <a:p>
              <a:pPr algn="ctr" defTabSz="913947" fontAlgn="base">
                <a:lnSpc>
                  <a:spcPts val="2300"/>
                </a:lnSpc>
                <a:spcBef>
                  <a:spcPct val="0"/>
                </a:spcBef>
                <a:spcAft>
                  <a:spcPct val="0"/>
                </a:spcAft>
              </a:pPr>
              <a:r>
                <a:rPr lang="en-US" sz="2000" dirty="0">
                  <a:solidFill>
                    <a:schemeClr val="bg1"/>
                  </a:solidFill>
                  <a:latin typeface="Segoe UI" pitchFamily="34" charset="0"/>
                  <a:ea typeface="Segoe UI" pitchFamily="34" charset="0"/>
                  <a:cs typeface="Segoe UI" pitchFamily="34" charset="0"/>
                </a:rPr>
                <a:t>Cloud</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624" y="1953128"/>
              <a:ext cx="1523129" cy="1012406"/>
            </a:xfrm>
            <a:prstGeom prst="rect">
              <a:avLst/>
            </a:prstGeom>
            <a:grpFill/>
          </p:spPr>
        </p:pic>
      </p:grpSp>
      <p:grpSp>
        <p:nvGrpSpPr>
          <p:cNvPr id="22" name="Group 21"/>
          <p:cNvGrpSpPr/>
          <p:nvPr/>
        </p:nvGrpSpPr>
        <p:grpSpPr>
          <a:xfrm>
            <a:off x="4100737" y="1639298"/>
            <a:ext cx="1922533" cy="1922534"/>
            <a:chOff x="4100737" y="1639298"/>
            <a:chExt cx="1922533" cy="1922534"/>
          </a:xfrm>
          <a:solidFill>
            <a:schemeClr val="tx1"/>
          </a:solidFill>
        </p:grpSpPr>
        <p:sp>
          <p:nvSpPr>
            <p:cNvPr id="11" name="Rectangle 10"/>
            <p:cNvSpPr/>
            <p:nvPr/>
          </p:nvSpPr>
          <p:spPr bwMode="auto">
            <a:xfrm>
              <a:off x="4100737" y="1639298"/>
              <a:ext cx="1922533" cy="1922534"/>
            </a:xfrm>
            <a:prstGeom prst="rect">
              <a:avLst/>
            </a:prstGeom>
            <a:grp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20" tIns="91440" rIns="91420" bIns="91440" numCol="1" rtlCol="0" anchor="b" anchorCtr="0" compatLnSpc="1">
              <a:prstTxWarp prst="textNoShape">
                <a:avLst/>
              </a:prstTxWarp>
            </a:bodyPr>
            <a:lstStyle/>
            <a:p>
              <a:pPr algn="ctr" defTabSz="913947" fontAlgn="base">
                <a:lnSpc>
                  <a:spcPts val="2300"/>
                </a:lnSpc>
                <a:spcBef>
                  <a:spcPct val="0"/>
                </a:spcBef>
                <a:spcAft>
                  <a:spcPct val="0"/>
                </a:spcAft>
              </a:pPr>
              <a:r>
                <a:rPr lang="en-US" sz="2000" dirty="0">
                  <a:solidFill>
                    <a:schemeClr val="bg1"/>
                  </a:solidFill>
                  <a:latin typeface="Segoe UI" pitchFamily="34" charset="0"/>
                  <a:ea typeface="Segoe UI" pitchFamily="34" charset="0"/>
                  <a:cs typeface="Segoe UI" pitchFamily="34" charset="0"/>
                </a:rPr>
                <a:t>Social</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1233" y="1793076"/>
              <a:ext cx="1581540" cy="1224552"/>
            </a:xfrm>
            <a:prstGeom prst="rect">
              <a:avLst/>
            </a:prstGeom>
            <a:grpFill/>
          </p:spPr>
        </p:pic>
      </p:grpSp>
      <p:grpSp>
        <p:nvGrpSpPr>
          <p:cNvPr id="26" name="Group 25"/>
          <p:cNvGrpSpPr/>
          <p:nvPr/>
        </p:nvGrpSpPr>
        <p:grpSpPr>
          <a:xfrm>
            <a:off x="6206148" y="1639296"/>
            <a:ext cx="1920240" cy="1920240"/>
            <a:chOff x="8279817" y="1639296"/>
            <a:chExt cx="1920240" cy="1920240"/>
          </a:xfrm>
          <a:solidFill>
            <a:schemeClr val="tx1"/>
          </a:solidFill>
        </p:grpSpPr>
        <p:sp>
          <p:nvSpPr>
            <p:cNvPr id="27" name="Rectangle 26"/>
            <p:cNvSpPr/>
            <p:nvPr/>
          </p:nvSpPr>
          <p:spPr bwMode="auto">
            <a:xfrm>
              <a:off x="8279817" y="1639296"/>
              <a:ext cx="1920240" cy="1920240"/>
            </a:xfrm>
            <a:prstGeom prst="rect">
              <a:avLst/>
            </a:prstGeom>
            <a:grp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20" tIns="91440" rIns="91420" bIns="91440" numCol="1" rtlCol="0" anchor="b" anchorCtr="0" compatLnSpc="1">
              <a:prstTxWarp prst="textNoShape">
                <a:avLst/>
              </a:prstTxWarp>
            </a:bodyPr>
            <a:lstStyle/>
            <a:p>
              <a:pPr algn="ctr" defTabSz="913947" fontAlgn="base">
                <a:lnSpc>
                  <a:spcPts val="2300"/>
                </a:lnSpc>
                <a:spcBef>
                  <a:spcPct val="0"/>
                </a:spcBef>
                <a:spcAft>
                  <a:spcPct val="0"/>
                </a:spcAft>
              </a:pPr>
              <a:r>
                <a:rPr lang="en-US" sz="2000" dirty="0">
                  <a:solidFill>
                    <a:schemeClr val="bg1"/>
                  </a:solidFill>
                  <a:latin typeface="Segoe UI" pitchFamily="34" charset="0"/>
                  <a:ea typeface="Segoe UI" pitchFamily="34" charset="0"/>
                  <a:cs typeface="Segoe UI" pitchFamily="34" charset="0"/>
                </a:rPr>
                <a:t>Big data</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7213" y="1913325"/>
              <a:ext cx="1465449" cy="1134666"/>
            </a:xfrm>
            <a:prstGeom prst="rect">
              <a:avLst/>
            </a:prstGeom>
            <a:grpFill/>
          </p:spPr>
        </p:pic>
      </p:grpSp>
      <p:sp useBgFill="1">
        <p:nvSpPr>
          <p:cNvPr id="31" name="Slide background fill shape - lower block"/>
          <p:cNvSpPr/>
          <p:nvPr/>
        </p:nvSpPr>
        <p:spPr bwMode="auto">
          <a:xfrm>
            <a:off x="0" y="3559536"/>
            <a:ext cx="12188824" cy="3298464"/>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15" name="Group 14"/>
          <p:cNvGrpSpPr/>
          <p:nvPr/>
        </p:nvGrpSpPr>
        <p:grpSpPr>
          <a:xfrm>
            <a:off x="1995323" y="3742416"/>
            <a:ext cx="8204734" cy="1923920"/>
            <a:chOff x="747712" y="3584782"/>
            <a:chExt cx="8204734" cy="1923920"/>
          </a:xfrm>
          <a:solidFill>
            <a:schemeClr val="tx2"/>
          </a:solidFill>
        </p:grpSpPr>
        <p:sp>
          <p:nvSpPr>
            <p:cNvPr id="16" name="Rectangle 15"/>
            <p:cNvSpPr/>
            <p:nvPr/>
          </p:nvSpPr>
          <p:spPr bwMode="auto">
            <a:xfrm>
              <a:off x="747712" y="3584782"/>
              <a:ext cx="8204734" cy="1920240"/>
            </a:xfrm>
            <a:prstGeom prst="rect">
              <a:avLst/>
            </a:prstGeom>
            <a:grp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40080" tIns="274320" rIns="640080" bIns="182880" numCol="1" rtlCol="0" anchor="ctr" anchorCtr="0" compatLnSpc="1">
              <a:prstTxWarp prst="textNoShape">
                <a:avLst/>
              </a:prstTxWarp>
            </a:bodyPr>
            <a:lstStyle/>
            <a:p>
              <a:pPr>
                <a:spcAft>
                  <a:spcPts val="600"/>
                </a:spcAft>
              </a:pPr>
              <a:r>
                <a:rPr lang="en-US" sz="2800" dirty="0">
                  <a:solidFill>
                    <a:schemeClr val="bg1"/>
                  </a:solidFill>
                  <a:latin typeface="Segoe UI Light" pitchFamily="34" charset="0"/>
                  <a:ea typeface="Verdana" pitchFamily="34" charset="0"/>
                  <a:cs typeface="Segoe UI" pitchFamily="34" charset="0"/>
                </a:rPr>
                <a:t>After fire and the wheel, </a:t>
              </a:r>
              <a:r>
                <a:rPr lang="en-US" sz="2800" dirty="0" smtClean="0">
                  <a:solidFill>
                    <a:schemeClr val="bg1"/>
                  </a:solidFill>
                  <a:latin typeface="Segoe UI Light" pitchFamily="34" charset="0"/>
                  <a:ea typeface="Verdana" pitchFamily="34" charset="0"/>
                  <a:cs typeface="Segoe UI" pitchFamily="34" charset="0"/>
                </a:rPr>
                <a:t>cloud </a:t>
              </a:r>
              <a:r>
                <a:rPr lang="en-US" sz="2800" dirty="0">
                  <a:solidFill>
                    <a:schemeClr val="bg1"/>
                  </a:solidFill>
                  <a:latin typeface="Segoe UI Light" pitchFamily="34" charset="0"/>
                  <a:ea typeface="Verdana" pitchFamily="34" charset="0"/>
                  <a:cs typeface="Segoe UI" pitchFamily="34" charset="0"/>
                </a:rPr>
                <a:t>is </a:t>
              </a:r>
              <a:r>
                <a:rPr lang="en-US" sz="2800" dirty="0" smtClean="0">
                  <a:solidFill>
                    <a:schemeClr val="bg1"/>
                  </a:solidFill>
                  <a:latin typeface="Segoe UI Light" pitchFamily="34" charset="0"/>
                  <a:ea typeface="Verdana" pitchFamily="34" charset="0"/>
                  <a:cs typeface="Segoe UI" pitchFamily="34" charset="0"/>
                </a:rPr>
                <a:t>the </a:t>
              </a:r>
              <a:r>
                <a:rPr lang="en-US" sz="2800" dirty="0">
                  <a:solidFill>
                    <a:schemeClr val="bg1"/>
                  </a:solidFill>
                  <a:latin typeface="Segoe UI Light" pitchFamily="34" charset="0"/>
                  <a:ea typeface="Verdana" pitchFamily="34" charset="0"/>
                  <a:cs typeface="Segoe UI" pitchFamily="34" charset="0"/>
                </a:rPr>
                <a:t>new </a:t>
              </a:r>
              <a:r>
                <a:rPr lang="en-US" sz="2800" dirty="0">
                  <a:solidFill>
                    <a:schemeClr val="bg1"/>
                  </a:solidFill>
                  <a:latin typeface="Segoe UI" pitchFamily="34" charset="0"/>
                  <a:ea typeface="Verdana" pitchFamily="34" charset="0"/>
                  <a:cs typeface="Segoe UI" pitchFamily="34" charset="0"/>
                </a:rPr>
                <a:t>game changer</a:t>
              </a:r>
              <a:r>
                <a:rPr lang="en-US" sz="2800" dirty="0" smtClean="0">
                  <a:solidFill>
                    <a:schemeClr val="bg1"/>
                  </a:solidFill>
                  <a:latin typeface="Segoe UI Light" pitchFamily="34" charset="0"/>
                  <a:ea typeface="Verdana" pitchFamily="34" charset="0"/>
                  <a:cs typeface="Segoe UI" pitchFamily="34" charset="0"/>
                </a:rPr>
                <a:t>.</a:t>
              </a:r>
            </a:p>
            <a:p>
              <a:pPr algn="r">
                <a:spcBef>
                  <a:spcPts val="1200"/>
                </a:spcBef>
                <a:spcAft>
                  <a:spcPts val="600"/>
                </a:spcAft>
              </a:pPr>
              <a:r>
                <a:rPr lang="en-US" sz="1400" i="1" dirty="0" smtClean="0">
                  <a:solidFill>
                    <a:schemeClr val="bg1"/>
                  </a:solidFill>
                  <a:latin typeface="Segoe UI" pitchFamily="34" charset="0"/>
                  <a:ea typeface="Verdana" pitchFamily="34" charset="0"/>
                  <a:cs typeface="Segoe UI" pitchFamily="34" charset="0"/>
                </a:rPr>
                <a:t>– </a:t>
              </a:r>
              <a:r>
                <a:rPr lang="en-US" sz="1400" i="1" dirty="0">
                  <a:solidFill>
                    <a:schemeClr val="bg1"/>
                  </a:solidFill>
                  <a:latin typeface="Segoe UI" pitchFamily="34" charset="0"/>
                  <a:ea typeface="Verdana" pitchFamily="34" charset="0"/>
                  <a:cs typeface="Segoe UI" pitchFamily="34" charset="0"/>
                </a:rPr>
                <a:t>Montreal Gazette, November 2011 </a:t>
              </a:r>
            </a:p>
          </p:txBody>
        </p:sp>
        <p:pic>
          <p:nvPicPr>
            <p:cNvPr id="17" name="Picture 2"/>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bwMode="auto">
            <a:xfrm rot="10800000" flipH="1" flipV="1">
              <a:off x="8483189" y="5191050"/>
              <a:ext cx="462702" cy="317652"/>
            </a:xfrm>
            <a:prstGeom prst="rect">
              <a:avLst/>
            </a:prstGeom>
            <a:grpFill/>
            <a:ln>
              <a:noFill/>
            </a:ln>
            <a:effectLst/>
            <a:extLst/>
          </p:spPr>
        </p:pic>
        <p:pic>
          <p:nvPicPr>
            <p:cNvPr id="18" name="Picture 2"/>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bwMode="auto">
            <a:xfrm flipH="1" flipV="1">
              <a:off x="747713" y="3584782"/>
              <a:ext cx="462702" cy="317652"/>
            </a:xfrm>
            <a:prstGeom prst="rect">
              <a:avLst/>
            </a:prstGeom>
            <a:grpFill/>
            <a:ln>
              <a:noFill/>
            </a:ln>
            <a:effectLst/>
            <a:extLst/>
          </p:spPr>
        </p:pic>
      </p:grpSp>
      <p:sp useBgFill="1">
        <p:nvSpPr>
          <p:cNvPr id="29" name="Slide background fill - left"/>
          <p:cNvSpPr/>
          <p:nvPr/>
        </p:nvSpPr>
        <p:spPr bwMode="auto">
          <a:xfrm>
            <a:off x="-2" y="1"/>
            <a:ext cx="1995325" cy="685799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useBgFill="1">
        <p:nvSpPr>
          <p:cNvPr id="30" name="Slide background fill - left"/>
          <p:cNvSpPr/>
          <p:nvPr/>
        </p:nvSpPr>
        <p:spPr bwMode="auto">
          <a:xfrm>
            <a:off x="10200057" y="16021"/>
            <a:ext cx="1987405" cy="685799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lIns="384048"/>
          <a:lstStyle/>
          <a:p>
            <a:r>
              <a:rPr lang="en-US" sz="3600" dirty="0"/>
              <a:t>Today’s Technology Megatrends</a:t>
            </a:r>
          </a:p>
        </p:txBody>
      </p:sp>
    </p:spTree>
    <p:extLst>
      <p:ext uri="{BB962C8B-B14F-4D97-AF65-F5344CB8AC3E}">
        <p14:creationId xmlns:p14="http://schemas.microsoft.com/office/powerpoint/2010/main" val="2004758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2" decel="100000" fill="hold" nodeType="withEffect">
                                  <p:stCondLst>
                                    <p:cond delay="1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369485" y="2699848"/>
            <a:ext cx="5094658" cy="1857347"/>
          </a:xfrm>
          <a:prstGeom prst="roundRect">
            <a:avLst>
              <a:gd name="adj" fmla="val 10203"/>
            </a:avLst>
          </a:prstGeom>
          <a:gradFill flip="none" rotWithShape="1">
            <a:gsLst>
              <a:gs pos="0">
                <a:srgbClr val="FFFFFF"/>
              </a:gs>
              <a:gs pos="66000">
                <a:srgbClr val="FFFFFF"/>
              </a:gs>
              <a:gs pos="95000">
                <a:srgbClr val="FFFFFF">
                  <a:alpha val="10000"/>
                </a:srgbClr>
              </a:gs>
            </a:gsLst>
            <a:lin ang="21594000" scaled="0"/>
            <a:tileRect/>
          </a:gradFill>
          <a:ln w="9525">
            <a:gradFill flip="none" rotWithShape="1">
              <a:gsLst>
                <a:gs pos="0">
                  <a:srgbClr val="00759E"/>
                </a:gs>
                <a:gs pos="24000">
                  <a:srgbClr val="00759E">
                    <a:alpha val="26000"/>
                  </a:srgbClr>
                </a:gs>
                <a:gs pos="100000">
                  <a:srgbClr val="002642">
                    <a:alpha val="44000"/>
                  </a:srgbClr>
                </a:gs>
              </a:gsLst>
              <a:lin ang="10800000" scaled="1"/>
              <a:tileRect/>
            </a:gradFill>
            <a:headEnd type="none" w="med" len="med"/>
            <a:tailEnd type="none" w="med" len="med"/>
          </a:ln>
          <a:effectLst/>
          <a:scene3d>
            <a:camera prst="orthographicFront">
              <a:rot lat="0" lon="0" rev="0"/>
            </a:camera>
            <a:lightRig rig="brightRoom" dir="t"/>
          </a:scene3d>
          <a:sp3d prstMaterial="softEdge">
            <a:extrusionClr>
              <a:srgbClr val="041E3A"/>
            </a:extrusionClr>
            <a:contourClr>
              <a:srgbClr val="000000"/>
            </a:contourClr>
          </a:sp3d>
        </p:spPr>
        <p:txBody>
          <a:bodyPr vert="horz" wrap="square" lIns="121878" tIns="60939" rIns="121878" bIns="60939" numCol="1" rtlCol="0" anchor="b" anchorCtr="0" compatLnSpc="1">
            <a:prstTxWarp prst="textNoShape">
              <a:avLst/>
            </a:prstTxWarp>
          </a:bodyPr>
          <a:lstStyle/>
          <a:p>
            <a:pPr marL="0" lvl="1" algn="ctr" fontAlgn="base">
              <a:lnSpc>
                <a:spcPct val="90000"/>
              </a:lnSpc>
              <a:spcBef>
                <a:spcPct val="0"/>
              </a:spcBef>
              <a:spcAft>
                <a:spcPct val="0"/>
              </a:spcAft>
              <a:buClr>
                <a:srgbClr val="FFC000"/>
              </a:buClr>
              <a:buSzPct val="90000"/>
            </a:pPr>
            <a:endParaRPr lang="en-US" sz="2399" b="1" i="1" dirty="0">
              <a:gradFill flip="none" rotWithShape="1">
                <a:gsLst>
                  <a:gs pos="0">
                    <a:srgbClr val="333333"/>
                  </a:gs>
                  <a:gs pos="100000">
                    <a:srgbClr val="333333"/>
                  </a:gs>
                </a:gsLst>
                <a:lin ang="2700000" scaled="1"/>
                <a:tileRect/>
              </a:gradFill>
              <a:latin typeface="Segoe" pitchFamily="34" charset="0"/>
            </a:endParaRPr>
          </a:p>
        </p:txBody>
      </p:sp>
      <p:sp>
        <p:nvSpPr>
          <p:cNvPr id="6" name="TextBox 5"/>
          <p:cNvSpPr txBox="1"/>
          <p:nvPr/>
        </p:nvSpPr>
        <p:spPr>
          <a:xfrm>
            <a:off x="619171" y="1640583"/>
            <a:ext cx="5683659" cy="3964994"/>
          </a:xfrm>
          <a:prstGeom prst="roundRect">
            <a:avLst>
              <a:gd name="adj" fmla="val 4683"/>
            </a:avLst>
          </a:prstGeom>
          <a:gradFill flip="none" rotWithShape="1">
            <a:gsLst>
              <a:gs pos="6000">
                <a:srgbClr val="000000">
                  <a:alpha val="0"/>
                </a:srgbClr>
              </a:gs>
              <a:gs pos="38000">
                <a:srgbClr val="080808">
                  <a:alpha val="23000"/>
                </a:srgbClr>
              </a:gs>
              <a:gs pos="48000">
                <a:srgbClr val="000000">
                  <a:alpha val="48000"/>
                </a:srgbClr>
              </a:gs>
              <a:gs pos="75000">
                <a:srgbClr val="000000">
                  <a:alpha val="26000"/>
                </a:srgbClr>
              </a:gs>
              <a:gs pos="91000">
                <a:srgbClr val="FFFFFF">
                  <a:alpha val="0"/>
                </a:srgbClr>
              </a:gs>
              <a:gs pos="94000">
                <a:srgbClr val="FFFFFF">
                  <a:alpha val="7000"/>
                </a:srgbClr>
              </a:gs>
              <a:gs pos="100000">
                <a:srgbClr val="FFFFFF">
                  <a:alpha val="52000"/>
                </a:srgbClr>
              </a:gs>
            </a:gsLst>
            <a:lin ang="15600000" scaled="0"/>
            <a:tileRect/>
          </a:gradFill>
          <a:ln w="9525">
            <a:gradFill>
              <a:gsLst>
                <a:gs pos="0">
                  <a:srgbClr val="FFFFFF">
                    <a:alpha val="28000"/>
                  </a:srgbClr>
                </a:gs>
                <a:gs pos="50000">
                  <a:srgbClr val="FFFFFF">
                    <a:alpha val="68000"/>
                  </a:srgbClr>
                </a:gs>
                <a:gs pos="100000">
                  <a:srgbClr val="FFFFFF">
                    <a:alpha val="31000"/>
                  </a:srgbClr>
                </a:gs>
              </a:gsLst>
              <a:lin ang="54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304701" rIns="91410" bIns="45705" numCol="1" rtlCol="0" anchor="t" anchorCtr="0" compatLnSpc="1">
            <a:prstTxWarp prst="textNoShape">
              <a:avLst/>
            </a:prstTxWarp>
          </a:bodyPr>
          <a:lstStyle>
            <a:defPPr>
              <a:defRPr lang="en-US"/>
            </a:defPPr>
            <a:lvl1pPr algn="ctr" defTabSz="685835" fontAlgn="base">
              <a:lnSpc>
                <a:spcPct val="80000"/>
              </a:lnSpc>
              <a:spcBef>
                <a:spcPct val="0"/>
              </a:spcBef>
              <a:spcAft>
                <a:spcPct val="0"/>
              </a:spcAft>
              <a:buClr>
                <a:srgbClr val="FFFF99"/>
              </a:buClr>
              <a:buSzPct val="120000"/>
              <a:defRPr sz="3600" spc="-94">
                <a:ln w="18415" cmpd="sng">
                  <a:noFill/>
                  <a:prstDash val="solid"/>
                </a:ln>
                <a:solidFill>
                  <a:srgbClr val="000000"/>
                </a:solidFill>
                <a:effectLst>
                  <a:glow rad="101600">
                    <a:srgbClr val="CCECFF"/>
                  </a:glow>
                  <a:innerShdw blurRad="114300">
                    <a:prstClr val="black"/>
                  </a:innerShdw>
                </a:effectLst>
                <a:latin typeface="Segoe"/>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4799" dirty="0"/>
          </a:p>
        </p:txBody>
      </p:sp>
      <p:sp>
        <p:nvSpPr>
          <p:cNvPr id="2" name="Title 1"/>
          <p:cNvSpPr>
            <a:spLocks noGrp="1"/>
          </p:cNvSpPr>
          <p:nvPr>
            <p:ph type="title"/>
          </p:nvPr>
        </p:nvSpPr>
        <p:spPr/>
        <p:txBody>
          <a:bodyPr>
            <a:normAutofit fontScale="90000"/>
          </a:bodyPr>
          <a:lstStyle/>
          <a:p>
            <a:r>
              <a:rPr lang="en-US" dirty="0" smtClean="0"/>
              <a:t>Customer Needs Driving Shift to the Cloud</a:t>
            </a:r>
            <a:endParaRPr lang="en-US" dirty="0"/>
          </a:p>
        </p:txBody>
      </p:sp>
      <p:sp>
        <p:nvSpPr>
          <p:cNvPr id="3" name="Text Placeholder 2"/>
          <p:cNvSpPr>
            <a:spLocks noGrp="1"/>
          </p:cNvSpPr>
          <p:nvPr>
            <p:ph type="body" sz="quarter" idx="10"/>
          </p:nvPr>
        </p:nvSpPr>
        <p:spPr>
          <a:xfrm>
            <a:off x="8109705" y="3641167"/>
            <a:ext cx="3657753" cy="553854"/>
          </a:xfrm>
        </p:spPr>
        <p:txBody>
          <a:bodyPr>
            <a:normAutofit fontScale="92500" lnSpcReduction="20000"/>
          </a:bodyPr>
          <a:lstStyle/>
          <a:p>
            <a:pPr marL="0" lvl="1" indent="0" algn="ctr" fontAlgn="base">
              <a:spcBef>
                <a:spcPct val="0"/>
              </a:spcBef>
              <a:spcAft>
                <a:spcPct val="0"/>
              </a:spcAft>
              <a:buClr>
                <a:srgbClr val="FFC000"/>
              </a:buClr>
              <a:buNone/>
            </a:pPr>
            <a:r>
              <a:rPr lang="en-US" sz="3999" dirty="0">
                <a:gradFill flip="none" rotWithShape="1">
                  <a:gsLst>
                    <a:gs pos="0">
                      <a:srgbClr val="333333"/>
                    </a:gs>
                    <a:gs pos="100000">
                      <a:srgbClr val="333333"/>
                    </a:gs>
                  </a:gsLst>
                  <a:lin ang="2700000" scaled="1"/>
                  <a:tileRect/>
                </a:gradFill>
                <a:latin typeface="Segoe" pitchFamily="34" charset="0"/>
              </a:rPr>
              <a:t>as a Service”</a:t>
            </a:r>
          </a:p>
        </p:txBody>
      </p:sp>
      <p:sp>
        <p:nvSpPr>
          <p:cNvPr id="4" name="Text Placeholder 2"/>
          <p:cNvSpPr txBox="1">
            <a:spLocks/>
          </p:cNvSpPr>
          <p:nvPr/>
        </p:nvSpPr>
        <p:spPr>
          <a:xfrm>
            <a:off x="632222" y="2072291"/>
            <a:ext cx="5657557" cy="3101490"/>
          </a:xfrm>
          <a:prstGeom prst="rect">
            <a:avLst/>
          </a:prstGeom>
        </p:spPr>
        <p:txBody>
          <a:bodyPr vert="horz" wrap="square" lIns="0" tIns="0" rIns="0" bIns="0" rtlCol="0">
            <a:spAutoFit/>
          </a:bodyPr>
          <a:lstStyle>
            <a:lvl1pPr marL="234950" indent="-234950" algn="l" defTabSz="914363" rtl="0" eaLnBrk="1" latinLnBrk="0" hangingPunct="1">
              <a:lnSpc>
                <a:spcPct val="90000"/>
              </a:lnSpc>
              <a:spcBef>
                <a:spcPct val="20000"/>
              </a:spcBef>
              <a:buSzPct val="8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3199" dirty="0"/>
              <a:t>Reduce Capital Expenditures</a:t>
            </a:r>
          </a:p>
          <a:p>
            <a:pPr marL="0" indent="0" algn="ctr">
              <a:spcBef>
                <a:spcPts val="0"/>
              </a:spcBef>
              <a:buNone/>
            </a:pPr>
            <a:endParaRPr lang="en-US" sz="3199" dirty="0"/>
          </a:p>
          <a:p>
            <a:pPr marL="0" indent="0" algn="ctr">
              <a:spcBef>
                <a:spcPts val="0"/>
              </a:spcBef>
              <a:buNone/>
            </a:pPr>
            <a:r>
              <a:rPr lang="en-US" sz="3199" dirty="0"/>
              <a:t>Focus Spend on Core Business</a:t>
            </a:r>
          </a:p>
          <a:p>
            <a:pPr marL="0" indent="0" algn="ctr">
              <a:spcBef>
                <a:spcPts val="0"/>
              </a:spcBef>
              <a:buNone/>
            </a:pPr>
            <a:endParaRPr lang="en-US" sz="3199" dirty="0"/>
          </a:p>
          <a:p>
            <a:pPr marL="0" indent="0" algn="ctr">
              <a:spcBef>
                <a:spcPts val="0"/>
              </a:spcBef>
              <a:buNone/>
            </a:pPr>
            <a:r>
              <a:rPr lang="en-US" sz="3199" dirty="0"/>
              <a:t>Departmental Agility</a:t>
            </a:r>
          </a:p>
          <a:p>
            <a:pPr marL="0" indent="0" algn="ctr">
              <a:spcBef>
                <a:spcPts val="0"/>
              </a:spcBef>
              <a:buNone/>
            </a:pPr>
            <a:endParaRPr lang="en-US" sz="3199" dirty="0"/>
          </a:p>
          <a:p>
            <a:pPr marL="0" indent="0" algn="ctr">
              <a:spcBef>
                <a:spcPts val="0"/>
              </a:spcBef>
              <a:buNone/>
            </a:pPr>
            <a:r>
              <a:rPr lang="en-US" sz="3199" dirty="0"/>
              <a:t>Globalization</a:t>
            </a:r>
          </a:p>
        </p:txBody>
      </p:sp>
      <p:sp>
        <p:nvSpPr>
          <p:cNvPr id="5" name="Right Arrow 4"/>
          <p:cNvSpPr/>
          <p:nvPr/>
        </p:nvSpPr>
        <p:spPr bwMode="auto">
          <a:xfrm>
            <a:off x="6389915" y="2950153"/>
            <a:ext cx="903515" cy="1436540"/>
          </a:xfrm>
          <a:prstGeom prst="rightArrow">
            <a:avLst/>
          </a:prstGeom>
          <a:solidFill>
            <a:schemeClr val="accent4"/>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4" tIns="45712" rIns="91424" bIns="45712" numCol="1" rtlCol="0" anchor="ctr" anchorCtr="0" compatLnSpc="1">
            <a:prstTxWarp prst="textNoShape">
              <a:avLst/>
            </a:prstTxWarp>
          </a:bodyPr>
          <a:lstStyle/>
          <a:p>
            <a:pPr algn="ctr" defTabSz="913993" fontAlgn="base">
              <a:spcBef>
                <a:spcPct val="0"/>
              </a:spcBef>
              <a:spcAft>
                <a:spcPct val="0"/>
              </a:spcAft>
            </a:pPr>
            <a:endParaRPr lang="en-US" sz="2266" dirty="0">
              <a:gradFill>
                <a:gsLst>
                  <a:gs pos="0">
                    <a:srgbClr val="FFFFFF"/>
                  </a:gs>
                  <a:gs pos="100000">
                    <a:srgbClr val="FFFFFF"/>
                  </a:gs>
                </a:gsLst>
                <a:lin ang="5400000" scaled="0"/>
              </a:gradFill>
            </a:endParaRPr>
          </a:p>
        </p:txBody>
      </p:sp>
      <p:sp>
        <p:nvSpPr>
          <p:cNvPr id="8" name="Text Placeholder 2"/>
          <p:cNvSpPr txBox="1">
            <a:spLocks/>
          </p:cNvSpPr>
          <p:nvPr/>
        </p:nvSpPr>
        <p:spPr>
          <a:xfrm>
            <a:off x="7249734" y="2912014"/>
            <a:ext cx="3657753" cy="830868"/>
          </a:xfrm>
          <a:prstGeom prst="rect">
            <a:avLst/>
          </a:prstGeom>
        </p:spPr>
        <p:txBody>
          <a:bodyPr vert="horz" wrap="square" lIns="0" tIns="0" rIns="0" bIns="0" rtlCol="0">
            <a:spAutoFit/>
          </a:bodyPr>
          <a:lstStyle/>
          <a:p>
            <a:pPr marL="0" lvl="1" algn="ctr" fontAlgn="base">
              <a:lnSpc>
                <a:spcPct val="90000"/>
              </a:lnSpc>
              <a:spcBef>
                <a:spcPct val="0"/>
              </a:spcBef>
              <a:spcAft>
                <a:spcPct val="0"/>
              </a:spcAft>
              <a:buClr>
                <a:srgbClr val="FFC000"/>
              </a:buClr>
              <a:buSzPct val="90000"/>
            </a:pPr>
            <a:r>
              <a:rPr lang="en-US" sz="5999" b="1" i="1" dirty="0">
                <a:gradFill flip="none" rotWithShape="1">
                  <a:gsLst>
                    <a:gs pos="0">
                      <a:srgbClr val="333333"/>
                    </a:gs>
                    <a:gs pos="100000">
                      <a:srgbClr val="333333"/>
                    </a:gs>
                  </a:gsLst>
                  <a:lin ang="2700000" scaled="1"/>
                  <a:tileRect/>
                </a:gradFill>
                <a:latin typeface="Segoe" pitchFamily="34" charset="0"/>
              </a:rPr>
              <a:t>“IT</a:t>
            </a:r>
            <a:endParaRPr lang="en-US" sz="5999" dirty="0">
              <a:gradFill flip="none" rotWithShape="1">
                <a:gsLst>
                  <a:gs pos="0">
                    <a:srgbClr val="333333"/>
                  </a:gs>
                  <a:gs pos="100000">
                    <a:srgbClr val="333333"/>
                  </a:gs>
                </a:gsLst>
                <a:lin ang="2700000" scaled="1"/>
                <a:tileRect/>
              </a:gradFill>
              <a:latin typeface="Segoe" pitchFamily="34" charset="0"/>
            </a:endParaRPr>
          </a:p>
        </p:txBody>
      </p:sp>
    </p:spTree>
    <p:extLst>
      <p:ext uri="{BB962C8B-B14F-4D97-AF65-F5344CB8AC3E}">
        <p14:creationId xmlns:p14="http://schemas.microsoft.com/office/powerpoint/2010/main" val="377152461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78185" y="1354166"/>
            <a:ext cx="2799427" cy="2798064"/>
            <a:chOff x="7679268" y="1354164"/>
            <a:chExt cx="2799427" cy="2798064"/>
          </a:xfrm>
        </p:grpSpPr>
        <p:sp>
          <p:nvSpPr>
            <p:cNvPr id="74" name="Presentation Title Rectangle"/>
            <p:cNvSpPr txBox="1">
              <a:spLocks/>
            </p:cNvSpPr>
            <p:nvPr/>
          </p:nvSpPr>
          <p:spPr>
            <a:xfrm>
              <a:off x="7679268" y="1354164"/>
              <a:ext cx="2799427" cy="2798064"/>
            </a:xfrm>
            <a:prstGeom prst="rect">
              <a:avLst/>
            </a:prstGeom>
            <a:solidFill>
              <a:schemeClr val="accent2"/>
            </a:solidFill>
            <a:effectLst/>
          </p:spPr>
          <p:txBody>
            <a:bodyPr lIns="137160" tIns="137160" rIns="137160" bIns="182880" anchor="t"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r>
                <a:rPr lang="en-US" sz="2400" spc="-40" dirty="0" smtClean="0">
                  <a:latin typeface="Segoe UI" pitchFamily="34" charset="0"/>
                  <a:ea typeface="Segoe UI" pitchFamily="34" charset="0"/>
                  <a:cs typeface="Segoe UI" pitchFamily="34" charset="0"/>
                </a:rPr>
                <a:t>Growing expectations</a:t>
              </a:r>
              <a:endParaRPr sz="2400" spc="-40" dirty="0">
                <a:latin typeface="Segoe UI" pitchFamily="34" charset="0"/>
                <a:ea typeface="Segoe UI" pitchFamily="34" charset="0"/>
                <a:cs typeface="Segoe UI" pitchFamily="34" charset="0"/>
              </a:endParaRPr>
            </a:p>
          </p:txBody>
        </p:sp>
        <p:pic>
          <p:nvPicPr>
            <p:cNvPr id="60" name="Picture 3" descr="\\MAGNUM\Projects\Microsoft\Cloud Power FY12\Design\ICONS_PNG\User.png"/>
            <p:cNvPicPr>
              <a:picLocks noChangeAspect="1" noChangeArrowheads="1"/>
            </p:cNvPicPr>
            <p:nvPr/>
          </p:nvPicPr>
          <p:blipFill>
            <a:blip r:embed="rId3" cstate="print">
              <a:lum bright="100000"/>
            </a:blip>
            <a:srcRect/>
            <a:stretch>
              <a:fillRect/>
            </a:stretch>
          </p:blipFill>
          <p:spPr bwMode="auto">
            <a:xfrm>
              <a:off x="8164581" y="2260663"/>
              <a:ext cx="1828800" cy="1828800"/>
            </a:xfrm>
            <a:prstGeom prst="rect">
              <a:avLst/>
            </a:prstGeom>
            <a:noFill/>
          </p:spPr>
        </p:pic>
      </p:grpSp>
      <p:grpSp>
        <p:nvGrpSpPr>
          <p:cNvPr id="4" name="Group 3"/>
          <p:cNvGrpSpPr/>
          <p:nvPr/>
        </p:nvGrpSpPr>
        <p:grpSpPr>
          <a:xfrm>
            <a:off x="4697241" y="1354165"/>
            <a:ext cx="2798064" cy="2798064"/>
            <a:chOff x="1711214" y="1354164"/>
            <a:chExt cx="2798064" cy="2798064"/>
          </a:xfrm>
        </p:grpSpPr>
        <p:sp>
          <p:nvSpPr>
            <p:cNvPr id="57" name="Presentation Title Rectangle"/>
            <p:cNvSpPr txBox="1">
              <a:spLocks/>
            </p:cNvSpPr>
            <p:nvPr/>
          </p:nvSpPr>
          <p:spPr>
            <a:xfrm>
              <a:off x="1711214" y="1354164"/>
              <a:ext cx="2798064" cy="2798064"/>
            </a:xfrm>
            <a:prstGeom prst="rect">
              <a:avLst/>
            </a:prstGeom>
            <a:solidFill>
              <a:schemeClr val="accent1"/>
            </a:solidFill>
            <a:effectLst/>
          </p:spPr>
          <p:txBody>
            <a:bodyPr lIns="137160" tIns="137160" rIns="137160" bIns="182880"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914400">
                <a:defRPr/>
              </a:pPr>
              <a:r>
                <a:rPr sz="2400" b="0" kern="0" spc="0" dirty="0" smtClean="0">
                  <a:latin typeface="Segoe UI" pitchFamily="34" charset="0"/>
                  <a:ea typeface="Segoe UI" pitchFamily="34" charset="0"/>
                  <a:cs typeface="Segoe UI" pitchFamily="34" charset="0"/>
                </a:rPr>
                <a:t>Better </a:t>
              </a:r>
              <a:br>
                <a:rPr sz="2400" b="0" kern="0" spc="0" dirty="0" smtClean="0">
                  <a:latin typeface="Segoe UI" pitchFamily="34" charset="0"/>
                  <a:ea typeface="Segoe UI" pitchFamily="34" charset="0"/>
                  <a:cs typeface="Segoe UI" pitchFamily="34" charset="0"/>
                </a:rPr>
              </a:br>
              <a:r>
                <a:rPr sz="2400" b="0" kern="0" spc="0" dirty="0" smtClean="0">
                  <a:latin typeface="Segoe UI" pitchFamily="34" charset="0"/>
                  <a:ea typeface="Segoe UI" pitchFamily="34" charset="0"/>
                  <a:cs typeface="Segoe UI" pitchFamily="34" charset="0"/>
                </a:rPr>
                <a:t>economics</a:t>
              </a:r>
              <a:endParaRPr sz="2400" b="0" kern="0" spc="0" dirty="0">
                <a:latin typeface="Segoe UI" pitchFamily="34" charset="0"/>
                <a:ea typeface="Segoe UI" pitchFamily="34" charset="0"/>
                <a:cs typeface="Segoe UI" pitchFamily="34" charset="0"/>
              </a:endParaRPr>
            </a:p>
          </p:txBody>
        </p:sp>
        <p:pic>
          <p:nvPicPr>
            <p:cNvPr id="48" name="Picture 47" descr="Economy_2.png"/>
            <p:cNvPicPr>
              <a:picLocks noChangeAspect="1"/>
            </p:cNvPicPr>
            <p:nvPr/>
          </p:nvPicPr>
          <p:blipFill>
            <a:blip r:embed="rId4">
              <a:lum bright="100000"/>
            </a:blip>
            <a:stretch>
              <a:fillRect/>
            </a:stretch>
          </p:blipFill>
          <p:spPr>
            <a:xfrm>
              <a:off x="2453682" y="2457244"/>
              <a:ext cx="1309592" cy="1456266"/>
            </a:xfrm>
            <a:prstGeom prst="rect">
              <a:avLst/>
            </a:prstGeom>
          </p:spPr>
        </p:pic>
      </p:grpSp>
      <p:grpSp>
        <p:nvGrpSpPr>
          <p:cNvPr id="7" name="Group 6"/>
          <p:cNvGrpSpPr/>
          <p:nvPr/>
        </p:nvGrpSpPr>
        <p:grpSpPr>
          <a:xfrm>
            <a:off x="1714936" y="1354166"/>
            <a:ext cx="2799425" cy="2798064"/>
            <a:chOff x="4696379" y="1354164"/>
            <a:chExt cx="2799425" cy="2798064"/>
          </a:xfrm>
        </p:grpSpPr>
        <p:sp>
          <p:nvSpPr>
            <p:cNvPr id="85" name="Presentation Title Rectangle"/>
            <p:cNvSpPr txBox="1">
              <a:spLocks/>
            </p:cNvSpPr>
            <p:nvPr/>
          </p:nvSpPr>
          <p:spPr>
            <a:xfrm>
              <a:off x="4696379" y="1354164"/>
              <a:ext cx="2799425" cy="2798064"/>
            </a:xfrm>
            <a:prstGeom prst="rect">
              <a:avLst/>
            </a:prstGeom>
            <a:solidFill>
              <a:schemeClr val="tx2"/>
            </a:solidFill>
            <a:effectLst/>
          </p:spPr>
          <p:txBody>
            <a:bodyPr lIns="137160" tIns="137160" rIns="137160" bIns="182880"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a:defRPr/>
              </a:pPr>
              <a:r>
                <a:rPr lang="en-US" sz="2400" b="0" kern="0" dirty="0" smtClean="0">
                  <a:latin typeface="Segoe UI" pitchFamily="34" charset="0"/>
                  <a:ea typeface="Segoe UI" pitchFamily="34" charset="0"/>
                  <a:cs typeface="Segoe UI" pitchFamily="34" charset="0"/>
                </a:rPr>
                <a:t>Improved </a:t>
              </a:r>
              <a:br>
                <a:rPr lang="en-US" sz="2400" b="0" kern="0" dirty="0" smtClean="0">
                  <a:latin typeface="Segoe UI" pitchFamily="34" charset="0"/>
                  <a:ea typeface="Segoe UI" pitchFamily="34" charset="0"/>
                  <a:cs typeface="Segoe UI" pitchFamily="34" charset="0"/>
                </a:rPr>
              </a:br>
              <a:r>
                <a:rPr lang="en-US" sz="2400" b="0" kern="0" dirty="0" smtClean="0">
                  <a:latin typeface="Segoe UI" pitchFamily="34" charset="0"/>
                  <a:ea typeface="Segoe UI" pitchFamily="34" charset="0"/>
                  <a:cs typeface="Segoe UI" pitchFamily="34" charset="0"/>
                </a:rPr>
                <a:t>agility</a:t>
              </a:r>
              <a:endParaRPr lang="en-US" sz="2400" b="0" kern="0" dirty="0">
                <a:latin typeface="Segoe UI" pitchFamily="34" charset="0"/>
                <a:ea typeface="Segoe UI" pitchFamily="34" charset="0"/>
                <a:cs typeface="Segoe UI" pitchFamily="34" charset="0"/>
              </a:endParaRPr>
            </a:p>
          </p:txBody>
        </p:sp>
        <p:pic>
          <p:nvPicPr>
            <p:cNvPr id="47" name="Picture 46" descr="Agility.png"/>
            <p:cNvPicPr>
              <a:picLocks noChangeAspect="1"/>
            </p:cNvPicPr>
            <p:nvPr/>
          </p:nvPicPr>
          <p:blipFill rotWithShape="1">
            <a:blip r:embed="rId5">
              <a:lum bright="100000"/>
            </a:blip>
            <a:srcRect t="14193" b="11985"/>
            <a:stretch/>
          </p:blipFill>
          <p:spPr>
            <a:xfrm>
              <a:off x="5051137" y="2363460"/>
              <a:ext cx="2086549" cy="1540326"/>
            </a:xfrm>
            <a:prstGeom prst="rect">
              <a:avLst/>
            </a:prstGeom>
          </p:spPr>
        </p:pic>
      </p:grpSp>
      <p:sp useBgFill="1">
        <p:nvSpPr>
          <p:cNvPr id="116" name="Slide background fill - left"/>
          <p:cNvSpPr/>
          <p:nvPr/>
        </p:nvSpPr>
        <p:spPr bwMode="auto">
          <a:xfrm>
            <a:off x="-2" y="1"/>
            <a:ext cx="1708767" cy="685799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useBgFill="1">
        <p:nvSpPr>
          <p:cNvPr id="121" name="Slide background fill - left"/>
          <p:cNvSpPr/>
          <p:nvPr/>
        </p:nvSpPr>
        <p:spPr bwMode="auto">
          <a:xfrm>
            <a:off x="10478695" y="16021"/>
            <a:ext cx="1708767" cy="6857999"/>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6" name="Title 5"/>
          <p:cNvSpPr>
            <a:spLocks noGrp="1"/>
          </p:cNvSpPr>
          <p:nvPr>
            <p:ph type="title"/>
          </p:nvPr>
        </p:nvSpPr>
        <p:spPr/>
        <p:txBody>
          <a:bodyPr vert="horz" lIns="384048" tIns="152357" rIns="53325" bIns="53325" rtlCol="0" anchor="ctr">
            <a:normAutofit fontScale="90000"/>
          </a:bodyPr>
          <a:lstStyle/>
          <a:p>
            <a:r>
              <a:rPr lang="en-US" dirty="0"/>
              <a:t>Cloud Drivers </a:t>
            </a:r>
          </a:p>
        </p:txBody>
      </p:sp>
      <p:sp useBgFill="1">
        <p:nvSpPr>
          <p:cNvPr id="117" name="Slide background fill shape - lower block"/>
          <p:cNvSpPr/>
          <p:nvPr/>
        </p:nvSpPr>
        <p:spPr bwMode="auto">
          <a:xfrm>
            <a:off x="0" y="6060704"/>
            <a:ext cx="12188824" cy="797295"/>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18461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bwMode="auto">
          <a:xfrm>
            <a:off x="7331420" y="5276010"/>
            <a:ext cx="2354659" cy="788385"/>
          </a:xfrm>
          <a:prstGeom prst="rect">
            <a:avLst/>
          </a:prstGeom>
          <a:solidFill>
            <a:srgbClr val="9B07B9"/>
          </a:solidFill>
          <a:ln w="9525" cap="flat" cmpd="sng" algn="ctr">
            <a:noFill/>
            <a:prstDash val="solid"/>
            <a:headEnd type="none" w="med" len="med"/>
            <a:tailEnd type="none" w="med" len="med"/>
          </a:ln>
          <a:effectLst/>
        </p:spPr>
        <p:txBody>
          <a:bodyPr vert="horz" wrap="square" lIns="152273" tIns="152273" rIns="76137" bIns="38065" numCol="1" rtlCol="0" anchor="ctr" anchorCtr="1" compatLnSpc="1">
            <a:prstTxWarp prst="textNoShape">
              <a:avLst/>
            </a:prstTxWarp>
          </a:bodyPr>
          <a:lstStyle/>
          <a:p>
            <a:pPr defTabSz="913844">
              <a:lnSpc>
                <a:spcPct val="90000"/>
              </a:lnSpc>
              <a:buSzPct val="90000"/>
            </a:pPr>
            <a:r>
              <a:rPr lang="en-US" sz="2416" dirty="0" err="1">
                <a:gradFill>
                  <a:gsLst>
                    <a:gs pos="85000">
                      <a:srgbClr val="FFFFFF"/>
                    </a:gs>
                    <a:gs pos="0">
                      <a:srgbClr val="FFFFFF"/>
                    </a:gs>
                  </a:gsLst>
                  <a:lin ang="5400000" scaled="0"/>
                </a:gradFill>
              </a:rPr>
              <a:t>PaaS</a:t>
            </a:r>
            <a:endParaRPr lang="en-US" sz="2416" dirty="0">
              <a:gradFill>
                <a:gsLst>
                  <a:gs pos="85000">
                    <a:srgbClr val="FFFFFF"/>
                  </a:gs>
                  <a:gs pos="0">
                    <a:srgbClr val="FFFFFF"/>
                  </a:gs>
                </a:gsLst>
                <a:lin ang="5400000" scaled="0"/>
              </a:gradFill>
            </a:endParaRPr>
          </a:p>
        </p:txBody>
      </p:sp>
      <p:sp>
        <p:nvSpPr>
          <p:cNvPr id="85" name="Rectangle 84"/>
          <p:cNvSpPr/>
          <p:nvPr/>
        </p:nvSpPr>
        <p:spPr bwMode="auto">
          <a:xfrm>
            <a:off x="9753379" y="5276010"/>
            <a:ext cx="2354659" cy="788385"/>
          </a:xfrm>
          <a:prstGeom prst="rect">
            <a:avLst/>
          </a:prstGeom>
          <a:solidFill>
            <a:srgbClr val="8CC600"/>
          </a:solidFill>
          <a:ln w="9525" cap="flat" cmpd="sng" algn="ctr">
            <a:noFill/>
            <a:prstDash val="solid"/>
            <a:headEnd type="none" w="med" len="med"/>
            <a:tailEnd type="none" w="med" len="med"/>
          </a:ln>
          <a:effectLst/>
        </p:spPr>
        <p:txBody>
          <a:bodyPr vert="horz" wrap="square" lIns="152273" tIns="152273" rIns="76137" bIns="38065" numCol="1" rtlCol="0" anchor="ctr" anchorCtr="1" compatLnSpc="1">
            <a:prstTxWarp prst="textNoShape">
              <a:avLst/>
            </a:prstTxWarp>
          </a:bodyPr>
          <a:lstStyle/>
          <a:p>
            <a:pPr defTabSz="913844">
              <a:lnSpc>
                <a:spcPct val="90000"/>
              </a:lnSpc>
              <a:buSzPct val="90000"/>
            </a:pPr>
            <a:r>
              <a:rPr lang="en-US" sz="2416" dirty="0" err="1">
                <a:gradFill>
                  <a:gsLst>
                    <a:gs pos="85000">
                      <a:srgbClr val="FFFFFF"/>
                    </a:gs>
                    <a:gs pos="0">
                      <a:srgbClr val="FFFFFF"/>
                    </a:gs>
                  </a:gsLst>
                  <a:lin ang="5400000" scaled="0"/>
                </a:gradFill>
              </a:rPr>
              <a:t>SaaS</a:t>
            </a:r>
            <a:endParaRPr lang="en-US" sz="2416" dirty="0">
              <a:gradFill>
                <a:gsLst>
                  <a:gs pos="85000">
                    <a:srgbClr val="FFFFFF"/>
                  </a:gs>
                  <a:gs pos="0">
                    <a:srgbClr val="FFFFFF"/>
                  </a:gs>
                </a:gsLst>
                <a:lin ang="5400000" scaled="0"/>
              </a:gradFill>
            </a:endParaRPr>
          </a:p>
        </p:txBody>
      </p:sp>
      <p:sp>
        <p:nvSpPr>
          <p:cNvPr id="78" name="Rectangle 77"/>
          <p:cNvSpPr/>
          <p:nvPr/>
        </p:nvSpPr>
        <p:spPr bwMode="auto">
          <a:xfrm>
            <a:off x="7329108" y="2303742"/>
            <a:ext cx="2354659" cy="2899606"/>
          </a:xfrm>
          <a:prstGeom prst="rect">
            <a:avLst/>
          </a:prstGeom>
          <a:solidFill>
            <a:srgbClr val="9B07B9"/>
          </a:solidFill>
          <a:ln w="9525" cap="flat" cmpd="sng" algn="ctr">
            <a:noFill/>
            <a:prstDash val="solid"/>
            <a:headEnd type="none" w="med" len="med"/>
            <a:tailEnd type="none" w="med" len="med"/>
          </a:ln>
          <a:effectLst/>
        </p:spPr>
        <p:txBody>
          <a:bodyPr vert="horz" wrap="square" lIns="152273" tIns="152273" rIns="76137" bIns="38065" numCol="1" rtlCol="0" anchor="t" anchorCtr="0" compatLnSpc="1">
            <a:prstTxWarp prst="textNoShape">
              <a:avLst/>
            </a:prstTxWarp>
          </a:bodyPr>
          <a:lstStyle/>
          <a:p>
            <a:pPr defTabSz="913844">
              <a:lnSpc>
                <a:spcPct val="90000"/>
              </a:lnSpc>
              <a:buSzPct val="90000"/>
            </a:pPr>
            <a:endParaRPr lang="en-US" sz="2416" dirty="0">
              <a:gradFill>
                <a:gsLst>
                  <a:gs pos="85000">
                    <a:srgbClr val="FFFFFF"/>
                  </a:gs>
                  <a:gs pos="0">
                    <a:srgbClr val="FFFFFF"/>
                  </a:gs>
                </a:gsLst>
                <a:lin ang="5400000" scaled="0"/>
              </a:gradFill>
            </a:endParaRPr>
          </a:p>
        </p:txBody>
      </p:sp>
      <p:sp>
        <p:nvSpPr>
          <p:cNvPr id="79" name="Rectangle 78"/>
          <p:cNvSpPr/>
          <p:nvPr/>
        </p:nvSpPr>
        <p:spPr bwMode="auto">
          <a:xfrm>
            <a:off x="9751067" y="2303742"/>
            <a:ext cx="2354659" cy="2899606"/>
          </a:xfrm>
          <a:prstGeom prst="rect">
            <a:avLst/>
          </a:prstGeom>
          <a:solidFill>
            <a:srgbClr val="8CC600"/>
          </a:solidFill>
          <a:ln w="9525" cap="flat" cmpd="sng" algn="ctr">
            <a:noFill/>
            <a:prstDash val="solid"/>
            <a:headEnd type="none" w="med" len="med"/>
            <a:tailEnd type="none" w="med" len="med"/>
          </a:ln>
          <a:effectLst/>
        </p:spPr>
        <p:txBody>
          <a:bodyPr vert="horz" wrap="square" lIns="152273" tIns="152273" rIns="76137" bIns="38065" numCol="1" rtlCol="0" anchor="t" anchorCtr="0" compatLnSpc="1">
            <a:prstTxWarp prst="textNoShape">
              <a:avLst/>
            </a:prstTxWarp>
          </a:bodyPr>
          <a:lstStyle/>
          <a:p>
            <a:pPr defTabSz="913844">
              <a:lnSpc>
                <a:spcPct val="90000"/>
              </a:lnSpc>
              <a:buSzPct val="90000"/>
            </a:pPr>
            <a:endParaRPr lang="en-US" sz="2416" dirty="0">
              <a:gradFill>
                <a:gsLst>
                  <a:gs pos="85000">
                    <a:srgbClr val="FFFFFF"/>
                  </a:gs>
                  <a:gs pos="0">
                    <a:srgbClr val="FFFFFF"/>
                  </a:gs>
                </a:gsLst>
                <a:lin ang="5400000" scaled="0"/>
              </a:gradFill>
            </a:endParaRPr>
          </a:p>
        </p:txBody>
      </p:sp>
      <p:sp>
        <p:nvSpPr>
          <p:cNvPr id="2" name="Title 1"/>
          <p:cNvSpPr>
            <a:spLocks noGrp="1"/>
          </p:cNvSpPr>
          <p:nvPr>
            <p:ph type="title"/>
          </p:nvPr>
        </p:nvSpPr>
        <p:spPr/>
        <p:txBody>
          <a:bodyPr>
            <a:normAutofit fontScale="90000"/>
          </a:bodyPr>
          <a:lstStyle/>
          <a:p>
            <a:r>
              <a:rPr lang="en-US" smtClean="0"/>
              <a:t>IT Continuum</a:t>
            </a:r>
            <a:endParaRPr lang="en-US" dirty="0">
              <a:solidFill>
                <a:schemeClr val="tx1"/>
              </a:solidFill>
            </a:endParaRPr>
          </a:p>
        </p:txBody>
      </p:sp>
      <p:sp>
        <p:nvSpPr>
          <p:cNvPr id="25" name="Rectangle 24"/>
          <p:cNvSpPr/>
          <p:nvPr/>
        </p:nvSpPr>
        <p:spPr>
          <a:xfrm>
            <a:off x="2" y="1589855"/>
            <a:ext cx="12188825" cy="570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1" rIns="91380" bIns="45691" anchor="ctr"/>
          <a:lstStyle/>
          <a:p>
            <a:pPr algn="ctr" defTabSz="913844"/>
            <a:r>
              <a:rPr lang="en-US" sz="2833" dirty="0">
                <a:solidFill>
                  <a:srgbClr val="FFFFFF">
                    <a:alpha val="99000"/>
                  </a:srgbClr>
                </a:solidFill>
                <a:latin typeface="Segoe UI Light"/>
                <a:cs typeface="Arial" charset="0"/>
              </a:rPr>
              <a:t>Evolution toward highly-virtual and beyond to cloud</a:t>
            </a:r>
          </a:p>
        </p:txBody>
      </p:sp>
      <p:grpSp>
        <p:nvGrpSpPr>
          <p:cNvPr id="17" name="Group 16"/>
          <p:cNvGrpSpPr/>
          <p:nvPr/>
        </p:nvGrpSpPr>
        <p:grpSpPr>
          <a:xfrm>
            <a:off x="63229" y="2303736"/>
            <a:ext cx="2356971" cy="3760652"/>
            <a:chOff x="75894" y="2764132"/>
            <a:chExt cx="2829102" cy="4513958"/>
          </a:xfrm>
        </p:grpSpPr>
        <p:sp>
          <p:nvSpPr>
            <p:cNvPr id="81" name="Rectangle 80"/>
            <p:cNvSpPr/>
            <p:nvPr/>
          </p:nvSpPr>
          <p:spPr bwMode="auto">
            <a:xfrm>
              <a:off x="78669" y="6331781"/>
              <a:ext cx="2826327" cy="946309"/>
            </a:xfrm>
            <a:prstGeom prst="rect">
              <a:avLst/>
            </a:prstGeom>
            <a:solidFill>
              <a:srgbClr val="0070C0"/>
            </a:solidFill>
            <a:ln w="9525" cap="flat" cmpd="sng" algn="ctr">
              <a:noFill/>
              <a:prstDash val="solid"/>
              <a:headEnd type="none" w="med" len="med"/>
              <a:tailEnd type="none" w="med" len="med"/>
            </a:ln>
            <a:effectLst/>
          </p:spPr>
          <p:txBody>
            <a:bodyPr vert="horz" wrap="square" lIns="152360" tIns="152360" rIns="76180" bIns="38088" numCol="1" rtlCol="0" anchor="ctr" anchorCtr="0" compatLnSpc="1">
              <a:prstTxWarp prst="textNoShape">
                <a:avLst/>
              </a:prstTxWarp>
            </a:bodyPr>
            <a:lstStyle/>
            <a:p>
              <a:pPr algn="ctr" defTabSz="913844">
                <a:lnSpc>
                  <a:spcPct val="90000"/>
                </a:lnSpc>
                <a:buSzPct val="90000"/>
              </a:pPr>
              <a:r>
                <a:rPr lang="en-US" sz="2416" dirty="0">
                  <a:gradFill>
                    <a:gsLst>
                      <a:gs pos="85000">
                        <a:srgbClr val="FFFFFF"/>
                      </a:gs>
                      <a:gs pos="0">
                        <a:srgbClr val="FFFFFF"/>
                      </a:gs>
                    </a:gsLst>
                    <a:lin ang="5400000" scaled="0"/>
                  </a:gradFill>
                </a:rPr>
                <a:t>Physical</a:t>
              </a:r>
            </a:p>
          </p:txBody>
        </p:sp>
        <p:sp>
          <p:nvSpPr>
            <p:cNvPr id="4" name="Rectangle 3"/>
            <p:cNvSpPr/>
            <p:nvPr/>
          </p:nvSpPr>
          <p:spPr bwMode="auto">
            <a:xfrm>
              <a:off x="75894" y="2764132"/>
              <a:ext cx="2826327" cy="3480433"/>
            </a:xfrm>
            <a:prstGeom prst="rect">
              <a:avLst/>
            </a:prstGeom>
            <a:solidFill>
              <a:schemeClr val="accent5"/>
            </a:solidFill>
            <a:ln w="9525" cap="flat" cmpd="sng" algn="ctr">
              <a:noFill/>
              <a:prstDash val="solid"/>
              <a:headEnd type="none" w="med" len="med"/>
              <a:tailEnd type="none" w="med" len="med"/>
            </a:ln>
            <a:effectLst/>
          </p:spPr>
          <p:txBody>
            <a:bodyPr vert="horz" wrap="square" lIns="152360" tIns="152360" rIns="76180" bIns="38088" numCol="1" rtlCol="0" anchor="t" anchorCtr="0" compatLnSpc="1">
              <a:prstTxWarp prst="textNoShape">
                <a:avLst/>
              </a:prstTxWarp>
            </a:bodyPr>
            <a:lstStyle/>
            <a:p>
              <a:pPr defTabSz="913844">
                <a:lnSpc>
                  <a:spcPct val="90000"/>
                </a:lnSpc>
                <a:buSzPct val="90000"/>
              </a:pPr>
              <a:endParaRPr lang="en-US" sz="2416" dirty="0">
                <a:gradFill>
                  <a:gsLst>
                    <a:gs pos="85000">
                      <a:srgbClr val="FFFFFF"/>
                    </a:gs>
                    <a:gs pos="0">
                      <a:srgbClr val="FFFFFF"/>
                    </a:gs>
                  </a:gsLst>
                  <a:lin ang="5400000" scaled="0"/>
                </a:gradFill>
              </a:endParaRPr>
            </a:p>
          </p:txBody>
        </p:sp>
        <p:pic>
          <p:nvPicPr>
            <p:cNvPr id="43"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493954" y="3506736"/>
              <a:ext cx="2019217" cy="2019214"/>
            </a:xfrm>
            <a:prstGeom prst="rect">
              <a:avLst/>
            </a:prstGeom>
            <a:noFill/>
          </p:spPr>
        </p:pic>
      </p:grpSp>
      <p:grpSp>
        <p:nvGrpSpPr>
          <p:cNvPr id="13" name="Group 12"/>
          <p:cNvGrpSpPr/>
          <p:nvPr/>
        </p:nvGrpSpPr>
        <p:grpSpPr>
          <a:xfrm>
            <a:off x="7674003" y="2276409"/>
            <a:ext cx="1761132" cy="2776505"/>
            <a:chOff x="8104633" y="2874661"/>
            <a:chExt cx="2113909" cy="3332674"/>
          </a:xfrm>
        </p:grpSpPr>
        <p:sp>
          <p:nvSpPr>
            <p:cNvPr id="59" name="Isosceles Triangle 58"/>
            <p:cNvSpPr/>
            <p:nvPr/>
          </p:nvSpPr>
          <p:spPr bwMode="auto">
            <a:xfrm rot="10800000">
              <a:off x="8355713" y="4165941"/>
              <a:ext cx="1061647" cy="1329862"/>
            </a:xfrm>
            <a:prstGeom prst="triangle">
              <a:avLst>
                <a:gd name="adj" fmla="val 0"/>
              </a:avLst>
            </a:prstGeom>
            <a:solidFill>
              <a:schemeClr val="accent6">
                <a:lumMod val="7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104"/>
              <a:endParaRPr lang="en-US" sz="1500" dirty="0">
                <a:gradFill>
                  <a:gsLst>
                    <a:gs pos="0">
                      <a:srgbClr val="FFFFFF"/>
                    </a:gs>
                    <a:gs pos="100000">
                      <a:srgbClr val="FFFFFF"/>
                    </a:gs>
                  </a:gsLst>
                  <a:lin ang="5400000" scaled="0"/>
                </a:gradFill>
              </a:endParaRPr>
            </a:p>
          </p:txBody>
        </p:sp>
        <p:pic>
          <p:nvPicPr>
            <p:cNvPr id="67" name="Picture 66"/>
            <p:cNvPicPr>
              <a:picLocks noChangeAspect="1"/>
            </p:cNvPicPr>
            <p:nvPr/>
          </p:nvPicPr>
          <p:blipFill>
            <a:blip r:embed="rId4" cstate="print">
              <a:lum bright="100000" contrast="100000"/>
            </a:blip>
            <a:stretch>
              <a:fillRect/>
            </a:stretch>
          </p:blipFill>
          <p:spPr>
            <a:xfrm>
              <a:off x="8104633" y="4947463"/>
              <a:ext cx="2113909" cy="1259872"/>
            </a:xfrm>
            <a:prstGeom prst="rect">
              <a:avLst/>
            </a:prstGeom>
            <a:noFill/>
            <a:ln>
              <a:noFill/>
            </a:ln>
            <a:effectLst/>
          </p:spPr>
        </p:pic>
        <p:pic>
          <p:nvPicPr>
            <p:cNvPr id="56" name="Picture 55" descr="\\MAGNUM\Projects\Microsoft\Cloud Power FY12\Design\ICONS_PNG\Application.png"/>
            <p:cNvPicPr>
              <a:picLocks noChangeAspect="1" noChangeArrowheads="1"/>
            </p:cNvPicPr>
            <p:nvPr/>
          </p:nvPicPr>
          <p:blipFill>
            <a:blip r:embed="rId5" cstate="print">
              <a:lum bright="100000"/>
            </a:blip>
            <a:srcRect/>
            <a:stretch>
              <a:fillRect/>
            </a:stretch>
          </p:blipFill>
          <p:spPr bwMode="auto">
            <a:xfrm>
              <a:off x="8104633" y="2874661"/>
              <a:ext cx="1563808" cy="1563400"/>
            </a:xfrm>
            <a:prstGeom prst="rect">
              <a:avLst/>
            </a:prstGeom>
            <a:noFill/>
          </p:spPr>
        </p:pic>
      </p:grpSp>
      <p:grpSp>
        <p:nvGrpSpPr>
          <p:cNvPr id="12" name="Group 11"/>
          <p:cNvGrpSpPr/>
          <p:nvPr/>
        </p:nvGrpSpPr>
        <p:grpSpPr>
          <a:xfrm>
            <a:off x="10063447" y="2437670"/>
            <a:ext cx="1761132" cy="2615250"/>
            <a:chOff x="10948236" y="3048621"/>
            <a:chExt cx="2113909" cy="3139117"/>
          </a:xfrm>
        </p:grpSpPr>
        <p:pic>
          <p:nvPicPr>
            <p:cNvPr id="48" name="Picture 2" descr="\\MAGNUM\Projects\Microsoft\Cloud Power FY12\Design\Icons\PNGs\Web.png"/>
            <p:cNvPicPr>
              <a:picLocks noChangeAspect="1" noChangeArrowheads="1"/>
            </p:cNvPicPr>
            <p:nvPr/>
          </p:nvPicPr>
          <p:blipFill rotWithShape="1">
            <a:blip r:embed="rId6" cstate="print">
              <a:lum bright="100000"/>
            </a:blip>
            <a:srcRect t="1" b="-1316"/>
            <a:stretch/>
          </p:blipFill>
          <p:spPr bwMode="auto">
            <a:xfrm>
              <a:off x="11112870" y="3048621"/>
              <a:ext cx="1234537" cy="1250773"/>
            </a:xfrm>
            <a:prstGeom prst="rect">
              <a:avLst/>
            </a:prstGeom>
            <a:noFill/>
          </p:spPr>
        </p:pic>
        <p:sp>
          <p:nvSpPr>
            <p:cNvPr id="70" name="Isosceles Triangle 69"/>
            <p:cNvSpPr/>
            <p:nvPr/>
          </p:nvSpPr>
          <p:spPr bwMode="auto">
            <a:xfrm rot="10800000">
              <a:off x="11199316" y="4146344"/>
              <a:ext cx="1061647" cy="1329862"/>
            </a:xfrm>
            <a:prstGeom prst="triangle">
              <a:avLst>
                <a:gd name="adj" fmla="val 0"/>
              </a:avLst>
            </a:prstGeom>
            <a:solidFill>
              <a:schemeClr val="accent2">
                <a:lumMod val="7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104"/>
              <a:endParaRPr lang="en-US" sz="1500" dirty="0">
                <a:gradFill>
                  <a:gsLst>
                    <a:gs pos="0">
                      <a:srgbClr val="FFFFFF"/>
                    </a:gs>
                    <a:gs pos="100000">
                      <a:srgbClr val="FFFFFF"/>
                    </a:gs>
                  </a:gsLst>
                  <a:lin ang="5400000" scaled="0"/>
                </a:gradFill>
              </a:endParaRPr>
            </a:p>
          </p:txBody>
        </p:sp>
        <p:pic>
          <p:nvPicPr>
            <p:cNvPr id="71" name="Picture 70"/>
            <p:cNvPicPr>
              <a:picLocks noChangeAspect="1"/>
            </p:cNvPicPr>
            <p:nvPr/>
          </p:nvPicPr>
          <p:blipFill>
            <a:blip r:embed="rId4" cstate="print">
              <a:lum bright="100000" contrast="100000"/>
            </a:blip>
            <a:stretch>
              <a:fillRect/>
            </a:stretch>
          </p:blipFill>
          <p:spPr>
            <a:xfrm>
              <a:off x="10948236" y="4927866"/>
              <a:ext cx="2113909" cy="1259872"/>
            </a:xfrm>
            <a:prstGeom prst="rect">
              <a:avLst/>
            </a:prstGeom>
            <a:noFill/>
            <a:ln>
              <a:noFill/>
            </a:ln>
            <a:effectLst/>
          </p:spPr>
        </p:pic>
      </p:grpSp>
      <p:grpSp>
        <p:nvGrpSpPr>
          <p:cNvPr id="16" name="Group 15"/>
          <p:cNvGrpSpPr/>
          <p:nvPr/>
        </p:nvGrpSpPr>
        <p:grpSpPr>
          <a:xfrm>
            <a:off x="2485189" y="2303736"/>
            <a:ext cx="2356971" cy="3760652"/>
            <a:chOff x="2983001" y="2764132"/>
            <a:chExt cx="2829102" cy="4513958"/>
          </a:xfrm>
        </p:grpSpPr>
        <p:sp>
          <p:nvSpPr>
            <p:cNvPr id="82" name="Rectangle 81"/>
            <p:cNvSpPr/>
            <p:nvPr/>
          </p:nvSpPr>
          <p:spPr bwMode="auto">
            <a:xfrm>
              <a:off x="2985776" y="6331781"/>
              <a:ext cx="2826327" cy="946309"/>
            </a:xfrm>
            <a:prstGeom prst="rect">
              <a:avLst/>
            </a:prstGeom>
            <a:solidFill>
              <a:srgbClr val="FF6600"/>
            </a:solidFill>
            <a:ln w="9525" cap="flat" cmpd="sng" algn="ctr">
              <a:noFill/>
              <a:prstDash val="solid"/>
              <a:headEnd type="none" w="med" len="med"/>
              <a:tailEnd type="none" w="med" len="med"/>
            </a:ln>
            <a:effectLst/>
          </p:spPr>
          <p:txBody>
            <a:bodyPr vert="horz" wrap="square" lIns="152360" tIns="152360" rIns="76180" bIns="38088" numCol="1" rtlCol="0" anchor="ctr" anchorCtr="1" compatLnSpc="1">
              <a:prstTxWarp prst="textNoShape">
                <a:avLst/>
              </a:prstTxWarp>
            </a:bodyPr>
            <a:lstStyle/>
            <a:p>
              <a:pPr defTabSz="913844">
                <a:lnSpc>
                  <a:spcPct val="90000"/>
                </a:lnSpc>
                <a:buSzPct val="90000"/>
              </a:pPr>
              <a:r>
                <a:rPr lang="en-US" sz="2416" dirty="0">
                  <a:gradFill>
                    <a:gsLst>
                      <a:gs pos="85000">
                        <a:srgbClr val="FFFFFF"/>
                      </a:gs>
                      <a:gs pos="0">
                        <a:srgbClr val="FFFFFF"/>
                      </a:gs>
                    </a:gsLst>
                    <a:lin ang="5400000" scaled="0"/>
                  </a:gradFill>
                </a:rPr>
                <a:t>Virtual / Private</a:t>
              </a:r>
            </a:p>
          </p:txBody>
        </p:sp>
        <p:sp>
          <p:nvSpPr>
            <p:cNvPr id="76" name="Rectangle 75"/>
            <p:cNvSpPr/>
            <p:nvPr/>
          </p:nvSpPr>
          <p:spPr bwMode="auto">
            <a:xfrm>
              <a:off x="2983001" y="2764132"/>
              <a:ext cx="2826327" cy="3480433"/>
            </a:xfrm>
            <a:prstGeom prst="rect">
              <a:avLst/>
            </a:prstGeom>
            <a:solidFill>
              <a:srgbClr val="FF6600"/>
            </a:solidFill>
            <a:ln w="9525" cap="flat" cmpd="sng" algn="ctr">
              <a:noFill/>
              <a:prstDash val="solid"/>
              <a:headEnd type="none" w="med" len="med"/>
              <a:tailEnd type="none" w="med" len="med"/>
            </a:ln>
            <a:effectLst/>
          </p:spPr>
          <p:txBody>
            <a:bodyPr vert="horz" wrap="square" lIns="152360" tIns="152360" rIns="76180" bIns="38088" numCol="1" rtlCol="0" anchor="t" anchorCtr="0" compatLnSpc="1">
              <a:prstTxWarp prst="textNoShape">
                <a:avLst/>
              </a:prstTxWarp>
            </a:bodyPr>
            <a:lstStyle/>
            <a:p>
              <a:pPr defTabSz="913844">
                <a:lnSpc>
                  <a:spcPct val="90000"/>
                </a:lnSpc>
                <a:buSzPct val="90000"/>
              </a:pPr>
              <a:endParaRPr lang="en-US" sz="2416" dirty="0">
                <a:gradFill>
                  <a:gsLst>
                    <a:gs pos="85000">
                      <a:srgbClr val="FFFFFF"/>
                    </a:gs>
                    <a:gs pos="0">
                      <a:srgbClr val="FFFFFF"/>
                    </a:gs>
                  </a:gsLst>
                  <a:lin ang="5400000" scaled="0"/>
                </a:gradFill>
              </a:endParaRPr>
            </a:p>
          </p:txBody>
        </p:sp>
        <p:pic>
          <p:nvPicPr>
            <p:cNvPr id="49" name="Picture 2"/>
            <p:cNvPicPr>
              <a:picLocks noChangeAspect="1" noChangeArrowheads="1"/>
            </p:cNvPicPr>
            <p:nvPr/>
          </p:nvPicPr>
          <p:blipFill>
            <a:blip r:embed="rId7" cstate="print">
              <a:lum bright="100000" contrast="100000"/>
            </a:blip>
            <a:srcRect/>
            <a:stretch>
              <a:fillRect/>
            </a:stretch>
          </p:blipFill>
          <p:spPr bwMode="auto">
            <a:xfrm>
              <a:off x="3085313" y="3346910"/>
              <a:ext cx="2552600" cy="2338866"/>
            </a:xfrm>
            <a:prstGeom prst="rect">
              <a:avLst/>
            </a:prstGeom>
            <a:noFill/>
            <a:ln w="9525">
              <a:noFill/>
              <a:miter lim="800000"/>
              <a:headEnd/>
              <a:tailEnd/>
            </a:ln>
            <a:effectLst/>
          </p:spPr>
        </p:pic>
      </p:grpSp>
      <p:grpSp>
        <p:nvGrpSpPr>
          <p:cNvPr id="15" name="Group 14"/>
          <p:cNvGrpSpPr/>
          <p:nvPr/>
        </p:nvGrpSpPr>
        <p:grpSpPr>
          <a:xfrm>
            <a:off x="4868986" y="2265756"/>
            <a:ext cx="2395130" cy="3798632"/>
            <a:chOff x="5844305" y="2718544"/>
            <a:chExt cx="2874905" cy="4559546"/>
          </a:xfrm>
        </p:grpSpPr>
        <p:sp>
          <p:nvSpPr>
            <p:cNvPr id="83" name="Rectangle 82"/>
            <p:cNvSpPr/>
            <p:nvPr/>
          </p:nvSpPr>
          <p:spPr bwMode="auto">
            <a:xfrm>
              <a:off x="5892883" y="6331781"/>
              <a:ext cx="2826327" cy="946309"/>
            </a:xfrm>
            <a:prstGeom prst="rect">
              <a:avLst/>
            </a:prstGeom>
            <a:solidFill>
              <a:schemeClr val="accent1"/>
            </a:solidFill>
            <a:ln w="9525" cap="flat" cmpd="sng" algn="ctr">
              <a:noFill/>
              <a:prstDash val="solid"/>
              <a:headEnd type="none" w="med" len="med"/>
              <a:tailEnd type="none" w="med" len="med"/>
            </a:ln>
            <a:effectLst/>
          </p:spPr>
          <p:txBody>
            <a:bodyPr vert="horz" wrap="square" lIns="152360" tIns="152360" rIns="76180" bIns="38088" numCol="1" rtlCol="0" anchor="ctr" anchorCtr="1" compatLnSpc="1">
              <a:prstTxWarp prst="textNoShape">
                <a:avLst/>
              </a:prstTxWarp>
            </a:bodyPr>
            <a:lstStyle/>
            <a:p>
              <a:pPr defTabSz="913844">
                <a:lnSpc>
                  <a:spcPct val="90000"/>
                </a:lnSpc>
                <a:buSzPct val="90000"/>
              </a:pPr>
              <a:r>
                <a:rPr lang="en-US" sz="2416" dirty="0" err="1">
                  <a:gradFill>
                    <a:gsLst>
                      <a:gs pos="85000">
                        <a:srgbClr val="FFFFFF"/>
                      </a:gs>
                      <a:gs pos="0">
                        <a:srgbClr val="FFFFFF"/>
                      </a:gs>
                    </a:gsLst>
                    <a:lin ang="5400000" scaled="0"/>
                  </a:gradFill>
                </a:rPr>
                <a:t>IaaS</a:t>
              </a:r>
              <a:endParaRPr lang="en-US" sz="2416" dirty="0">
                <a:gradFill>
                  <a:gsLst>
                    <a:gs pos="85000">
                      <a:srgbClr val="FFFFFF"/>
                    </a:gs>
                    <a:gs pos="0">
                      <a:srgbClr val="FFFFFF"/>
                    </a:gs>
                  </a:gsLst>
                  <a:lin ang="5400000" scaled="0"/>
                </a:gradFill>
              </a:endParaRPr>
            </a:p>
          </p:txBody>
        </p:sp>
        <p:sp>
          <p:nvSpPr>
            <p:cNvPr id="77" name="Rectangle 76"/>
            <p:cNvSpPr/>
            <p:nvPr/>
          </p:nvSpPr>
          <p:spPr bwMode="auto">
            <a:xfrm>
              <a:off x="5890108" y="2764132"/>
              <a:ext cx="2826327" cy="3480433"/>
            </a:xfrm>
            <a:prstGeom prst="rect">
              <a:avLst/>
            </a:prstGeom>
            <a:solidFill>
              <a:schemeClr val="accent1"/>
            </a:solidFill>
            <a:ln w="9525" cap="flat" cmpd="sng" algn="ctr">
              <a:noFill/>
              <a:prstDash val="solid"/>
              <a:headEnd type="none" w="med" len="med"/>
              <a:tailEnd type="none" w="med" len="med"/>
            </a:ln>
            <a:effectLst/>
          </p:spPr>
          <p:txBody>
            <a:bodyPr vert="horz" wrap="square" lIns="152360" tIns="152360" rIns="76180" bIns="38088" numCol="1" rtlCol="0" anchor="t" anchorCtr="0" compatLnSpc="1">
              <a:prstTxWarp prst="textNoShape">
                <a:avLst/>
              </a:prstTxWarp>
            </a:bodyPr>
            <a:lstStyle/>
            <a:p>
              <a:pPr defTabSz="913844">
                <a:lnSpc>
                  <a:spcPct val="90000"/>
                </a:lnSpc>
                <a:buSzPct val="90000"/>
              </a:pPr>
              <a:endParaRPr lang="en-US" sz="2416" dirty="0">
                <a:gradFill>
                  <a:gsLst>
                    <a:gs pos="85000">
                      <a:srgbClr val="FFFFFF"/>
                    </a:gs>
                    <a:gs pos="0">
                      <a:srgbClr val="FFFFFF"/>
                    </a:gs>
                  </a:gsLst>
                  <a:lin ang="5400000" scaled="0"/>
                </a:gradFill>
              </a:endParaRPr>
            </a:p>
          </p:txBody>
        </p:sp>
        <p:grpSp>
          <p:nvGrpSpPr>
            <p:cNvPr id="14" name="Group 13"/>
            <p:cNvGrpSpPr/>
            <p:nvPr/>
          </p:nvGrpSpPr>
          <p:grpSpPr>
            <a:xfrm>
              <a:off x="5844305" y="2718544"/>
              <a:ext cx="2777268" cy="3345461"/>
              <a:chOff x="5062551" y="2861874"/>
              <a:chExt cx="2777268" cy="3345461"/>
            </a:xfrm>
          </p:grpSpPr>
          <p:pic>
            <p:nvPicPr>
              <p:cNvPr id="52" name="Picture 2"/>
              <p:cNvPicPr>
                <a:picLocks noChangeAspect="1" noChangeArrowheads="1"/>
              </p:cNvPicPr>
              <p:nvPr/>
            </p:nvPicPr>
            <p:blipFill>
              <a:blip r:embed="rId7" cstate="print">
                <a:lum bright="100000" contrast="100000"/>
              </a:blip>
              <a:srcRect/>
              <a:stretch>
                <a:fillRect/>
              </a:stretch>
            </p:blipFill>
            <p:spPr bwMode="auto">
              <a:xfrm>
                <a:off x="5062551" y="2861874"/>
                <a:ext cx="2148932" cy="1968998"/>
              </a:xfrm>
              <a:prstGeom prst="rect">
                <a:avLst/>
              </a:prstGeom>
              <a:noFill/>
              <a:ln w="9525">
                <a:noFill/>
                <a:miter lim="800000"/>
                <a:headEnd/>
                <a:tailEnd/>
              </a:ln>
              <a:effectLst/>
            </p:spPr>
          </p:pic>
          <p:sp>
            <p:nvSpPr>
              <p:cNvPr id="6" name="Isosceles Triangle 5"/>
              <p:cNvSpPr/>
              <p:nvPr/>
            </p:nvSpPr>
            <p:spPr bwMode="auto">
              <a:xfrm rot="9180217">
                <a:off x="6169786" y="4246310"/>
                <a:ext cx="1061647" cy="1329862"/>
              </a:xfrm>
              <a:prstGeom prst="triangle">
                <a:avLst>
                  <a:gd name="adj" fmla="val 64317"/>
                </a:avLst>
              </a:prstGeom>
              <a:solidFill>
                <a:schemeClr val="accent1">
                  <a:lumMod val="75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7" tIns="38088" rIns="76177" bIns="38088" numCol="1" rtlCol="0" anchor="ctr" anchorCtr="0" compatLnSpc="1">
                <a:prstTxWarp prst="textNoShape">
                  <a:avLst/>
                </a:prstTxWarp>
              </a:bodyPr>
              <a:lstStyle/>
              <a:p>
                <a:pPr algn="ctr" defTabSz="761104"/>
                <a:endParaRPr lang="en-US" sz="1500" dirty="0">
                  <a:gradFill>
                    <a:gsLst>
                      <a:gs pos="0">
                        <a:srgbClr val="FFFFFF"/>
                      </a:gs>
                      <a:gs pos="100000">
                        <a:srgbClr val="FFFFFF"/>
                      </a:gs>
                    </a:gsLst>
                    <a:lin ang="5400000" scaled="0"/>
                  </a:gradFill>
                </a:endParaRPr>
              </a:p>
            </p:txBody>
          </p:sp>
          <p:pic>
            <p:nvPicPr>
              <p:cNvPr id="50" name="Picture 49"/>
              <p:cNvPicPr>
                <a:picLocks noChangeAspect="1"/>
              </p:cNvPicPr>
              <p:nvPr/>
            </p:nvPicPr>
            <p:blipFill>
              <a:blip r:embed="rId4" cstate="print">
                <a:lum bright="100000" contrast="100000"/>
              </a:blip>
              <a:stretch>
                <a:fillRect/>
              </a:stretch>
            </p:blipFill>
            <p:spPr>
              <a:xfrm>
                <a:off x="5725910" y="4947463"/>
                <a:ext cx="2113909" cy="1259872"/>
              </a:xfrm>
              <a:prstGeom prst="rect">
                <a:avLst/>
              </a:prstGeom>
              <a:noFill/>
              <a:ln>
                <a:noFill/>
              </a:ln>
              <a:effectLst/>
            </p:spPr>
          </p:pic>
        </p:grpSp>
      </p:grpSp>
    </p:spTree>
    <p:extLst>
      <p:ext uri="{BB962C8B-B14F-4D97-AF65-F5344CB8AC3E}">
        <p14:creationId xmlns:p14="http://schemas.microsoft.com/office/powerpoint/2010/main" val="27118011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13833"/>
          <a:stretch/>
        </p:blipFill>
        <p:spPr>
          <a:xfrm>
            <a:off x="1588" y="893"/>
            <a:ext cx="12491958" cy="6856214"/>
          </a:xfrm>
          <a:prstGeom prst="rect">
            <a:avLst/>
          </a:prstGeom>
        </p:spPr>
      </p:pic>
      <p:sp>
        <p:nvSpPr>
          <p:cNvPr id="3" name="Rectangle 2"/>
          <p:cNvSpPr/>
          <p:nvPr/>
        </p:nvSpPr>
        <p:spPr bwMode="auto">
          <a:xfrm>
            <a:off x="1588" y="893"/>
            <a:ext cx="12491958" cy="6856214"/>
          </a:xfrm>
          <a:prstGeom prst="rect">
            <a:avLst/>
          </a:prstGeom>
          <a:solidFill>
            <a:schemeClr val="bg1">
              <a:alpha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err="1">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dirty="0" smtClean="0"/>
              <a:t>Delivering Cloud Infrastructure</a:t>
            </a:r>
            <a:endParaRPr lang="en-US" dirty="0"/>
          </a:p>
        </p:txBody>
      </p:sp>
      <p:sp>
        <p:nvSpPr>
          <p:cNvPr id="4" name="Text Placeholder 3"/>
          <p:cNvSpPr>
            <a:spLocks noGrp="1"/>
          </p:cNvSpPr>
          <p:nvPr>
            <p:ph type="body" sz="quarter" idx="13"/>
          </p:nvPr>
        </p:nvSpPr>
        <p:spPr/>
        <p:txBody>
          <a:bodyPr/>
          <a:lstStyle/>
          <a:p>
            <a:endParaRPr lang="en-US"/>
          </a:p>
        </p:txBody>
      </p:sp>
      <p:sp>
        <p:nvSpPr>
          <p:cNvPr id="50" name="Rectangle 49"/>
          <p:cNvSpPr/>
          <p:nvPr/>
        </p:nvSpPr>
        <p:spPr>
          <a:xfrm>
            <a:off x="552395" y="5541064"/>
            <a:ext cx="4215753" cy="841101"/>
          </a:xfrm>
          <a:prstGeom prst="rect">
            <a:avLst/>
          </a:prstGeom>
        </p:spPr>
        <p:txBody>
          <a:bodyPr wrap="square" lIns="91412" tIns="45707" rIns="91412" bIns="45707">
            <a:spAutoFit/>
          </a:bodyPr>
          <a:lstStyle/>
          <a:p>
            <a:pPr algn="ctr" defTabSz="914058"/>
            <a:r>
              <a:rPr lang="en-US" sz="3199" spc="-100" dirty="0">
                <a:solidFill>
                  <a:srgbClr val="292929"/>
                </a:solidFill>
                <a:latin typeface="Segoe UI Light"/>
              </a:rPr>
              <a:t>Security &amp; Compliance</a:t>
            </a:r>
          </a:p>
          <a:p>
            <a:pPr algn="ctr" defTabSz="914058">
              <a:lnSpc>
                <a:spcPts val="2000"/>
              </a:lnSpc>
            </a:pPr>
            <a:r>
              <a:rPr lang="en-US" sz="2000" spc="-100" dirty="0">
                <a:solidFill>
                  <a:srgbClr val="292929">
                    <a:lumMod val="50000"/>
                    <a:lumOff val="50000"/>
                  </a:srgbClr>
                </a:solidFill>
              </a:rPr>
              <a:t>Standards &amp; Certifications</a:t>
            </a:r>
          </a:p>
        </p:txBody>
      </p:sp>
      <p:sp>
        <p:nvSpPr>
          <p:cNvPr id="66" name="Rectangle 65"/>
          <p:cNvSpPr/>
          <p:nvPr/>
        </p:nvSpPr>
        <p:spPr>
          <a:xfrm>
            <a:off x="1007166" y="1562593"/>
            <a:ext cx="3185281" cy="791857"/>
          </a:xfrm>
          <a:prstGeom prst="rect">
            <a:avLst/>
          </a:prstGeom>
        </p:spPr>
        <p:txBody>
          <a:bodyPr wrap="square" lIns="91412" tIns="45707" rIns="91412" bIns="45707">
            <a:spAutoFit/>
          </a:bodyPr>
          <a:lstStyle/>
          <a:p>
            <a:pPr algn="ctr" defTabSz="914058">
              <a:lnSpc>
                <a:spcPct val="90000"/>
              </a:lnSpc>
            </a:pPr>
            <a:r>
              <a:rPr lang="en-US" sz="3199" spc="-100" dirty="0">
                <a:solidFill>
                  <a:srgbClr val="292929"/>
                </a:solidFill>
                <a:latin typeface="Segoe UI Light"/>
              </a:rPr>
              <a:t>Data Centers</a:t>
            </a:r>
            <a:r>
              <a:rPr lang="en-US" sz="3199" dirty="0">
                <a:solidFill>
                  <a:srgbClr val="292929"/>
                </a:solidFill>
                <a:latin typeface="Segoe UI Light"/>
              </a:rPr>
              <a:t> </a:t>
            </a:r>
          </a:p>
          <a:p>
            <a:pPr algn="ctr" defTabSz="914058">
              <a:lnSpc>
                <a:spcPts val="2000"/>
              </a:lnSpc>
            </a:pPr>
            <a:r>
              <a:rPr lang="en-US" sz="2000" spc="-100" dirty="0">
                <a:solidFill>
                  <a:srgbClr val="292929">
                    <a:lumMod val="50000"/>
                    <a:lumOff val="50000"/>
                  </a:srgbClr>
                </a:solidFill>
              </a:rPr>
              <a:t>Design, Build, Operate</a:t>
            </a:r>
          </a:p>
        </p:txBody>
      </p:sp>
      <p:sp>
        <p:nvSpPr>
          <p:cNvPr id="53" name="Rectangle 52"/>
          <p:cNvSpPr/>
          <p:nvPr/>
        </p:nvSpPr>
        <p:spPr>
          <a:xfrm>
            <a:off x="7998918" y="1562593"/>
            <a:ext cx="3471950" cy="791857"/>
          </a:xfrm>
          <a:prstGeom prst="rect">
            <a:avLst/>
          </a:prstGeom>
        </p:spPr>
        <p:txBody>
          <a:bodyPr wrap="square" lIns="91412" tIns="45707" rIns="91412" bIns="45707">
            <a:spAutoFit/>
          </a:bodyPr>
          <a:lstStyle/>
          <a:p>
            <a:pPr algn="ctr" defTabSz="914058">
              <a:lnSpc>
                <a:spcPct val="90000"/>
              </a:lnSpc>
            </a:pPr>
            <a:r>
              <a:rPr lang="en-US" sz="3199" spc="-100" dirty="0">
                <a:solidFill>
                  <a:srgbClr val="292929"/>
                </a:solidFill>
                <a:latin typeface="Segoe UI Light"/>
              </a:rPr>
              <a:t>Global Capacity</a:t>
            </a:r>
          </a:p>
          <a:p>
            <a:pPr algn="ctr" defTabSz="914058">
              <a:lnSpc>
                <a:spcPts val="2000"/>
              </a:lnSpc>
            </a:pPr>
            <a:r>
              <a:rPr lang="en-US" sz="2000" spc="-100" dirty="0">
                <a:solidFill>
                  <a:srgbClr val="292929">
                    <a:lumMod val="50000"/>
                    <a:lumOff val="50000"/>
                  </a:srgbClr>
                </a:solidFill>
              </a:rPr>
              <a:t>Modular Strategy</a:t>
            </a:r>
          </a:p>
        </p:txBody>
      </p:sp>
      <p:sp>
        <p:nvSpPr>
          <p:cNvPr id="69" name="Rectangle 68"/>
          <p:cNvSpPr/>
          <p:nvPr/>
        </p:nvSpPr>
        <p:spPr>
          <a:xfrm>
            <a:off x="7970325" y="5614908"/>
            <a:ext cx="3863527" cy="791857"/>
          </a:xfrm>
          <a:prstGeom prst="rect">
            <a:avLst/>
          </a:prstGeom>
        </p:spPr>
        <p:txBody>
          <a:bodyPr wrap="square" lIns="91412" tIns="45707" rIns="91412" bIns="45707">
            <a:spAutoFit/>
          </a:bodyPr>
          <a:lstStyle/>
          <a:p>
            <a:pPr algn="ctr" defTabSz="914058">
              <a:lnSpc>
                <a:spcPct val="90000"/>
              </a:lnSpc>
            </a:pPr>
            <a:r>
              <a:rPr lang="en-US" sz="3199" spc="-100" dirty="0">
                <a:solidFill>
                  <a:srgbClr val="292929"/>
                </a:solidFill>
                <a:latin typeface="Segoe UI Light"/>
              </a:rPr>
              <a:t>Tools &amp; Automation</a:t>
            </a:r>
          </a:p>
          <a:p>
            <a:pPr algn="ctr" defTabSz="914058">
              <a:lnSpc>
                <a:spcPts val="2000"/>
              </a:lnSpc>
            </a:pPr>
            <a:r>
              <a:rPr lang="en-US" sz="2000" spc="-100" dirty="0">
                <a:solidFill>
                  <a:srgbClr val="292929">
                    <a:lumMod val="50000"/>
                    <a:lumOff val="50000"/>
                  </a:srgbClr>
                </a:solidFill>
              </a:rPr>
              <a:t>Utility Pricing</a:t>
            </a:r>
          </a:p>
        </p:txBody>
      </p:sp>
      <p:sp>
        <p:nvSpPr>
          <p:cNvPr id="12" name="Rectangle 11"/>
          <p:cNvSpPr/>
          <p:nvPr/>
        </p:nvSpPr>
        <p:spPr>
          <a:xfrm>
            <a:off x="228542" y="3511344"/>
            <a:ext cx="3177278" cy="841101"/>
          </a:xfrm>
          <a:prstGeom prst="rect">
            <a:avLst/>
          </a:prstGeom>
        </p:spPr>
        <p:txBody>
          <a:bodyPr wrap="square" lIns="91412" tIns="45707" rIns="91412" bIns="45707">
            <a:spAutoFit/>
          </a:bodyPr>
          <a:lstStyle/>
          <a:p>
            <a:pPr algn="ctr" defTabSz="914058"/>
            <a:r>
              <a:rPr lang="en-US" sz="3199" spc="-100" dirty="0">
                <a:solidFill>
                  <a:srgbClr val="292929"/>
                </a:solidFill>
                <a:latin typeface="Segoe UI Light"/>
              </a:rPr>
              <a:t>Global Network</a:t>
            </a:r>
          </a:p>
          <a:p>
            <a:pPr algn="ctr" defTabSz="914058">
              <a:lnSpc>
                <a:spcPts val="2000"/>
              </a:lnSpc>
            </a:pPr>
            <a:r>
              <a:rPr lang="en-US" sz="2000" spc="-100" dirty="0">
                <a:solidFill>
                  <a:srgbClr val="292929">
                    <a:lumMod val="50000"/>
                    <a:lumOff val="50000"/>
                  </a:srgbClr>
                </a:solidFill>
              </a:rPr>
              <a:t>Dark Fiber</a:t>
            </a:r>
          </a:p>
        </p:txBody>
      </p:sp>
      <p:sp>
        <p:nvSpPr>
          <p:cNvPr id="41" name="Rectangle 40"/>
          <p:cNvSpPr/>
          <p:nvPr/>
        </p:nvSpPr>
        <p:spPr>
          <a:xfrm>
            <a:off x="8760719" y="3511344"/>
            <a:ext cx="3351927" cy="841101"/>
          </a:xfrm>
          <a:prstGeom prst="rect">
            <a:avLst/>
          </a:prstGeom>
        </p:spPr>
        <p:txBody>
          <a:bodyPr wrap="square" lIns="91412" tIns="45707" rIns="91412" bIns="45707">
            <a:spAutoFit/>
          </a:bodyPr>
          <a:lstStyle/>
          <a:p>
            <a:pPr algn="ctr" defTabSz="914058"/>
            <a:r>
              <a:rPr lang="en-US" sz="3199" spc="-100" dirty="0">
                <a:solidFill>
                  <a:srgbClr val="292929"/>
                </a:solidFill>
                <a:latin typeface="Segoe UI Light"/>
              </a:rPr>
              <a:t>Operation Centers</a:t>
            </a:r>
          </a:p>
          <a:p>
            <a:pPr algn="ctr" defTabSz="914058">
              <a:lnSpc>
                <a:spcPts val="2000"/>
              </a:lnSpc>
            </a:pPr>
            <a:r>
              <a:rPr lang="en-US" sz="2000" spc="-100" dirty="0">
                <a:solidFill>
                  <a:srgbClr val="292929">
                    <a:lumMod val="50000"/>
                    <a:lumOff val="50000"/>
                  </a:srgbClr>
                </a:solidFill>
              </a:rPr>
              <a:t>MOC/Global Ticketing</a:t>
            </a:r>
          </a:p>
        </p:txBody>
      </p:sp>
      <p:grpSp>
        <p:nvGrpSpPr>
          <p:cNvPr id="49" name="Group 48"/>
          <p:cNvGrpSpPr/>
          <p:nvPr/>
        </p:nvGrpSpPr>
        <p:grpSpPr bwMode="black">
          <a:xfrm>
            <a:off x="3447973" y="1562591"/>
            <a:ext cx="4988163" cy="4330699"/>
            <a:chOff x="2462213" y="1598613"/>
            <a:chExt cx="4222750" cy="3667125"/>
          </a:xfrm>
          <a:solidFill>
            <a:schemeClr val="bg2">
              <a:lumMod val="25000"/>
            </a:schemeClr>
          </a:solidFill>
        </p:grpSpPr>
        <p:sp>
          <p:nvSpPr>
            <p:cNvPr id="54" name="Rectangle 6"/>
            <p:cNvSpPr>
              <a:spLocks noChangeArrowheads="1"/>
            </p:cNvSpPr>
            <p:nvPr/>
          </p:nvSpPr>
          <p:spPr bwMode="black">
            <a:xfrm>
              <a:off x="5564188"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55" name="Rectangle 7"/>
            <p:cNvSpPr>
              <a:spLocks noChangeArrowheads="1"/>
            </p:cNvSpPr>
            <p:nvPr/>
          </p:nvSpPr>
          <p:spPr bwMode="black">
            <a:xfrm>
              <a:off x="5795963" y="3346451"/>
              <a:ext cx="11271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56" name="Rectangle 8"/>
            <p:cNvSpPr>
              <a:spLocks noChangeArrowheads="1"/>
            </p:cNvSpPr>
            <p:nvPr/>
          </p:nvSpPr>
          <p:spPr bwMode="black">
            <a:xfrm>
              <a:off x="3092451" y="3346451"/>
              <a:ext cx="1158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57" name="Rectangle 9"/>
            <p:cNvSpPr>
              <a:spLocks noChangeArrowheads="1"/>
            </p:cNvSpPr>
            <p:nvPr/>
          </p:nvSpPr>
          <p:spPr bwMode="black">
            <a:xfrm>
              <a:off x="3324226" y="3346451"/>
              <a:ext cx="11747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59" name="Freeform 10"/>
            <p:cNvSpPr>
              <a:spLocks/>
            </p:cNvSpPr>
            <p:nvPr/>
          </p:nvSpPr>
          <p:spPr bwMode="black">
            <a:xfrm>
              <a:off x="3902076" y="2506663"/>
              <a:ext cx="101600" cy="123825"/>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68" name="Freeform 11"/>
            <p:cNvSpPr>
              <a:spLocks/>
            </p:cNvSpPr>
            <p:nvPr/>
          </p:nvSpPr>
          <p:spPr bwMode="black">
            <a:xfrm>
              <a:off x="4017963" y="2709863"/>
              <a:ext cx="98425" cy="123825"/>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1" name="Freeform 12"/>
            <p:cNvSpPr>
              <a:spLocks/>
            </p:cNvSpPr>
            <p:nvPr/>
          </p:nvSpPr>
          <p:spPr bwMode="black">
            <a:xfrm>
              <a:off x="4873626" y="2709863"/>
              <a:ext cx="98425" cy="123825"/>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2" name="Freeform 13"/>
            <p:cNvSpPr>
              <a:spLocks/>
            </p:cNvSpPr>
            <p:nvPr/>
          </p:nvSpPr>
          <p:spPr bwMode="black">
            <a:xfrm>
              <a:off x="4989513" y="2506663"/>
              <a:ext cx="98425" cy="123825"/>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4" name="Freeform 14"/>
            <p:cNvSpPr>
              <a:spLocks/>
            </p:cNvSpPr>
            <p:nvPr/>
          </p:nvSpPr>
          <p:spPr bwMode="black">
            <a:xfrm>
              <a:off x="4017963" y="3990976"/>
              <a:ext cx="98425" cy="123825"/>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5" name="Freeform 15"/>
            <p:cNvSpPr>
              <a:spLocks/>
            </p:cNvSpPr>
            <p:nvPr/>
          </p:nvSpPr>
          <p:spPr bwMode="black">
            <a:xfrm>
              <a:off x="3902076" y="4189413"/>
              <a:ext cx="101600" cy="128588"/>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6" name="Freeform 16"/>
            <p:cNvSpPr>
              <a:spLocks/>
            </p:cNvSpPr>
            <p:nvPr/>
          </p:nvSpPr>
          <p:spPr bwMode="black">
            <a:xfrm>
              <a:off x="4989513" y="4189413"/>
              <a:ext cx="98425" cy="128588"/>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7" name="Freeform 17"/>
            <p:cNvSpPr>
              <a:spLocks/>
            </p:cNvSpPr>
            <p:nvPr/>
          </p:nvSpPr>
          <p:spPr bwMode="black">
            <a:xfrm>
              <a:off x="4873626" y="3990976"/>
              <a:ext cx="98425" cy="123825"/>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8" name="Freeform 18"/>
            <p:cNvSpPr>
              <a:spLocks/>
            </p:cNvSpPr>
            <p:nvPr/>
          </p:nvSpPr>
          <p:spPr bwMode="black">
            <a:xfrm>
              <a:off x="3579813" y="2892426"/>
              <a:ext cx="1833563" cy="1068388"/>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79" name="Freeform 19"/>
            <p:cNvSpPr>
              <a:spLocks noEditPoints="1"/>
            </p:cNvSpPr>
            <p:nvPr/>
          </p:nvSpPr>
          <p:spPr bwMode="black">
            <a:xfrm>
              <a:off x="3321051" y="1598613"/>
              <a:ext cx="750888" cy="522288"/>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0" name="Freeform 20"/>
            <p:cNvSpPr>
              <a:spLocks/>
            </p:cNvSpPr>
            <p:nvPr/>
          </p:nvSpPr>
          <p:spPr bwMode="black">
            <a:xfrm>
              <a:off x="3178176" y="2154238"/>
              <a:ext cx="1035050" cy="239713"/>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1" name="Freeform 21"/>
            <p:cNvSpPr>
              <a:spLocks noEditPoints="1"/>
            </p:cNvSpPr>
            <p:nvPr/>
          </p:nvSpPr>
          <p:spPr bwMode="black">
            <a:xfrm>
              <a:off x="4730751" y="1639888"/>
              <a:ext cx="781050" cy="608013"/>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2" name="Freeform 22"/>
            <p:cNvSpPr>
              <a:spLocks/>
            </p:cNvSpPr>
            <p:nvPr/>
          </p:nvSpPr>
          <p:spPr bwMode="black">
            <a:xfrm>
              <a:off x="4911726" y="2289176"/>
              <a:ext cx="419100"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3" name="Freeform 23"/>
            <p:cNvSpPr>
              <a:spLocks noEditPoints="1"/>
            </p:cNvSpPr>
            <p:nvPr/>
          </p:nvSpPr>
          <p:spPr bwMode="black">
            <a:xfrm>
              <a:off x="5586413" y="1639888"/>
              <a:ext cx="385763" cy="754063"/>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4" name="Freeform 24"/>
            <p:cNvSpPr>
              <a:spLocks noEditPoints="1"/>
            </p:cNvSpPr>
            <p:nvPr/>
          </p:nvSpPr>
          <p:spPr bwMode="black">
            <a:xfrm>
              <a:off x="2462213" y="3032126"/>
              <a:ext cx="525463" cy="804863"/>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5" name="Freeform 25"/>
            <p:cNvSpPr>
              <a:spLocks noEditPoints="1"/>
            </p:cNvSpPr>
            <p:nvPr/>
          </p:nvSpPr>
          <p:spPr bwMode="black">
            <a:xfrm>
              <a:off x="5049838" y="4411663"/>
              <a:ext cx="739775" cy="854075"/>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6" name="Freeform 26"/>
            <p:cNvSpPr>
              <a:spLocks noEditPoints="1"/>
            </p:cNvSpPr>
            <p:nvPr/>
          </p:nvSpPr>
          <p:spPr bwMode="black">
            <a:xfrm>
              <a:off x="6043613" y="2960688"/>
              <a:ext cx="641350" cy="876300"/>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7" name="Oval 27"/>
            <p:cNvSpPr>
              <a:spLocks noChangeArrowheads="1"/>
            </p:cNvSpPr>
            <p:nvPr/>
          </p:nvSpPr>
          <p:spPr bwMode="black">
            <a:xfrm>
              <a:off x="62245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8" name="Oval 28"/>
            <p:cNvSpPr>
              <a:spLocks noChangeArrowheads="1"/>
            </p:cNvSpPr>
            <p:nvPr/>
          </p:nvSpPr>
          <p:spPr bwMode="black">
            <a:xfrm>
              <a:off x="6453188"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89" name="Oval 29"/>
            <p:cNvSpPr>
              <a:spLocks noChangeArrowheads="1"/>
            </p:cNvSpPr>
            <p:nvPr/>
          </p:nvSpPr>
          <p:spPr bwMode="black">
            <a:xfrm>
              <a:off x="6340476" y="3725863"/>
              <a:ext cx="52388"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90" name="Freeform 30"/>
            <p:cNvSpPr>
              <a:spLocks/>
            </p:cNvSpPr>
            <p:nvPr/>
          </p:nvSpPr>
          <p:spPr bwMode="black">
            <a:xfrm>
              <a:off x="3425826" y="4279901"/>
              <a:ext cx="442913" cy="161925"/>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sp>
          <p:nvSpPr>
            <p:cNvPr id="91" name="Freeform 31"/>
            <p:cNvSpPr>
              <a:spLocks noEditPoints="1"/>
            </p:cNvSpPr>
            <p:nvPr/>
          </p:nvSpPr>
          <p:spPr bwMode="black">
            <a:xfrm>
              <a:off x="3414713" y="4456113"/>
              <a:ext cx="476250" cy="809625"/>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1218531"/>
              <a:endParaRPr lang="en-US" sz="1600">
                <a:solidFill>
                  <a:srgbClr val="292929"/>
                </a:solidFill>
              </a:endParaRPr>
            </a:p>
          </p:txBody>
        </p:sp>
      </p:grpSp>
    </p:spTree>
    <p:extLst>
      <p:ext uri="{BB962C8B-B14F-4D97-AF65-F5344CB8AC3E}">
        <p14:creationId xmlns:p14="http://schemas.microsoft.com/office/powerpoint/2010/main" val="2785911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3750"/>
                                        <p:tgtEl>
                                          <p:spTgt spid="49"/>
                                        </p:tgtEl>
                                      </p:cBhvr>
                                    </p:animEffect>
                                  </p:childTnLst>
                                </p:cTn>
                              </p:par>
                              <p:par>
                                <p:cTn id="8" presetID="53" presetClass="entr" presetSubtype="528" fill="hold" grpId="0" nodeType="withEffect">
                                  <p:stCondLst>
                                    <p:cond delay="750"/>
                                  </p:stCondLst>
                                  <p:childTnLst>
                                    <p:set>
                                      <p:cBhvr>
                                        <p:cTn id="9" dur="1" fill="hold">
                                          <p:stCondLst>
                                            <p:cond delay="0"/>
                                          </p:stCondLst>
                                        </p:cTn>
                                        <p:tgtEl>
                                          <p:spTgt spid="66"/>
                                        </p:tgtEl>
                                        <p:attrNameLst>
                                          <p:attrName>style.visibility</p:attrName>
                                        </p:attrNameLst>
                                      </p:cBhvr>
                                      <p:to>
                                        <p:strVal val="visible"/>
                                      </p:to>
                                    </p:set>
                                    <p:anim calcmode="lin" valueType="num">
                                      <p:cBhvr>
                                        <p:cTn id="10" dur="750" fill="hold"/>
                                        <p:tgtEl>
                                          <p:spTgt spid="66"/>
                                        </p:tgtEl>
                                        <p:attrNameLst>
                                          <p:attrName>ppt_w</p:attrName>
                                        </p:attrNameLst>
                                      </p:cBhvr>
                                      <p:tavLst>
                                        <p:tav tm="0">
                                          <p:val>
                                            <p:fltVal val="0"/>
                                          </p:val>
                                        </p:tav>
                                        <p:tav tm="100000">
                                          <p:val>
                                            <p:strVal val="#ppt_w"/>
                                          </p:val>
                                        </p:tav>
                                      </p:tavLst>
                                    </p:anim>
                                    <p:anim calcmode="lin" valueType="num">
                                      <p:cBhvr>
                                        <p:cTn id="11" dur="750" fill="hold"/>
                                        <p:tgtEl>
                                          <p:spTgt spid="66"/>
                                        </p:tgtEl>
                                        <p:attrNameLst>
                                          <p:attrName>ppt_h</p:attrName>
                                        </p:attrNameLst>
                                      </p:cBhvr>
                                      <p:tavLst>
                                        <p:tav tm="0">
                                          <p:val>
                                            <p:fltVal val="0"/>
                                          </p:val>
                                        </p:tav>
                                        <p:tav tm="100000">
                                          <p:val>
                                            <p:strVal val="#ppt_h"/>
                                          </p:val>
                                        </p:tav>
                                      </p:tavLst>
                                    </p:anim>
                                    <p:animEffect transition="in" filter="fade">
                                      <p:cBhvr>
                                        <p:cTn id="12" dur="750"/>
                                        <p:tgtEl>
                                          <p:spTgt spid="66"/>
                                        </p:tgtEl>
                                      </p:cBhvr>
                                    </p:animEffect>
                                    <p:anim calcmode="lin" valueType="num">
                                      <p:cBhvr>
                                        <p:cTn id="13" dur="750" fill="hold"/>
                                        <p:tgtEl>
                                          <p:spTgt spid="66"/>
                                        </p:tgtEl>
                                        <p:attrNameLst>
                                          <p:attrName>ppt_x</p:attrName>
                                        </p:attrNameLst>
                                      </p:cBhvr>
                                      <p:tavLst>
                                        <p:tav tm="0">
                                          <p:val>
                                            <p:fltVal val="0.5"/>
                                          </p:val>
                                        </p:tav>
                                        <p:tav tm="100000">
                                          <p:val>
                                            <p:strVal val="#ppt_x"/>
                                          </p:val>
                                        </p:tav>
                                      </p:tavLst>
                                    </p:anim>
                                    <p:anim calcmode="lin" valueType="num">
                                      <p:cBhvr>
                                        <p:cTn id="14" dur="750" fill="hold"/>
                                        <p:tgtEl>
                                          <p:spTgt spid="66"/>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125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Effect transition="in" filter="fade">
                                      <p:cBhvr>
                                        <p:cTn id="19" dur="750"/>
                                        <p:tgtEl>
                                          <p:spTgt spid="53"/>
                                        </p:tgtEl>
                                      </p:cBhvr>
                                    </p:animEffect>
                                    <p:anim calcmode="lin" valueType="num">
                                      <p:cBhvr>
                                        <p:cTn id="20" dur="750" fill="hold"/>
                                        <p:tgtEl>
                                          <p:spTgt spid="53"/>
                                        </p:tgtEl>
                                        <p:attrNameLst>
                                          <p:attrName>ppt_x</p:attrName>
                                        </p:attrNameLst>
                                      </p:cBhvr>
                                      <p:tavLst>
                                        <p:tav tm="0">
                                          <p:val>
                                            <p:fltVal val="0.5"/>
                                          </p:val>
                                        </p:tav>
                                        <p:tav tm="100000">
                                          <p:val>
                                            <p:strVal val="#ppt_x"/>
                                          </p:val>
                                        </p:tav>
                                      </p:tavLst>
                                    </p:anim>
                                    <p:anim calcmode="lin" valueType="num">
                                      <p:cBhvr>
                                        <p:cTn id="21" dur="750" fill="hold"/>
                                        <p:tgtEl>
                                          <p:spTgt spid="53"/>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1750"/>
                                  </p:stCondLst>
                                  <p:childTnLst>
                                    <p:set>
                                      <p:cBhvr>
                                        <p:cTn id="23" dur="1" fill="hold">
                                          <p:stCondLst>
                                            <p:cond delay="0"/>
                                          </p:stCondLst>
                                        </p:cTn>
                                        <p:tgtEl>
                                          <p:spTgt spid="12"/>
                                        </p:tgtEl>
                                        <p:attrNameLst>
                                          <p:attrName>style.visibility</p:attrName>
                                        </p:attrNameLst>
                                      </p:cBhvr>
                                      <p:to>
                                        <p:strVal val="visible"/>
                                      </p:to>
                                    </p:set>
                                    <p:anim calcmode="lin" valueType="num">
                                      <p:cBhvr>
                                        <p:cTn id="24" dur="750" fill="hold"/>
                                        <p:tgtEl>
                                          <p:spTgt spid="12"/>
                                        </p:tgtEl>
                                        <p:attrNameLst>
                                          <p:attrName>ppt_w</p:attrName>
                                        </p:attrNameLst>
                                      </p:cBhvr>
                                      <p:tavLst>
                                        <p:tav tm="0">
                                          <p:val>
                                            <p:fltVal val="0"/>
                                          </p:val>
                                        </p:tav>
                                        <p:tav tm="100000">
                                          <p:val>
                                            <p:strVal val="#ppt_w"/>
                                          </p:val>
                                        </p:tav>
                                      </p:tavLst>
                                    </p:anim>
                                    <p:anim calcmode="lin" valueType="num">
                                      <p:cBhvr>
                                        <p:cTn id="25" dur="750" fill="hold"/>
                                        <p:tgtEl>
                                          <p:spTgt spid="12"/>
                                        </p:tgtEl>
                                        <p:attrNameLst>
                                          <p:attrName>ppt_h</p:attrName>
                                        </p:attrNameLst>
                                      </p:cBhvr>
                                      <p:tavLst>
                                        <p:tav tm="0">
                                          <p:val>
                                            <p:fltVal val="0"/>
                                          </p:val>
                                        </p:tav>
                                        <p:tav tm="100000">
                                          <p:val>
                                            <p:strVal val="#ppt_h"/>
                                          </p:val>
                                        </p:tav>
                                      </p:tavLst>
                                    </p:anim>
                                    <p:animEffect transition="in" filter="fade">
                                      <p:cBhvr>
                                        <p:cTn id="26" dur="750"/>
                                        <p:tgtEl>
                                          <p:spTgt spid="12"/>
                                        </p:tgtEl>
                                      </p:cBhvr>
                                    </p:animEffect>
                                    <p:anim calcmode="lin" valueType="num">
                                      <p:cBhvr>
                                        <p:cTn id="27" dur="750" fill="hold"/>
                                        <p:tgtEl>
                                          <p:spTgt spid="12"/>
                                        </p:tgtEl>
                                        <p:attrNameLst>
                                          <p:attrName>ppt_x</p:attrName>
                                        </p:attrNameLst>
                                      </p:cBhvr>
                                      <p:tavLst>
                                        <p:tav tm="0">
                                          <p:val>
                                            <p:fltVal val="0.5"/>
                                          </p:val>
                                        </p:tav>
                                        <p:tav tm="100000">
                                          <p:val>
                                            <p:strVal val="#ppt_x"/>
                                          </p:val>
                                        </p:tav>
                                      </p:tavLst>
                                    </p:anim>
                                    <p:anim calcmode="lin" valueType="num">
                                      <p:cBhvr>
                                        <p:cTn id="28" dur="750" fill="hold"/>
                                        <p:tgtEl>
                                          <p:spTgt spid="12"/>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2250"/>
                                  </p:stCondLst>
                                  <p:childTnLst>
                                    <p:set>
                                      <p:cBhvr>
                                        <p:cTn id="30" dur="1" fill="hold">
                                          <p:stCondLst>
                                            <p:cond delay="0"/>
                                          </p:stCondLst>
                                        </p:cTn>
                                        <p:tgtEl>
                                          <p:spTgt spid="41"/>
                                        </p:tgtEl>
                                        <p:attrNameLst>
                                          <p:attrName>style.visibility</p:attrName>
                                        </p:attrNameLst>
                                      </p:cBhvr>
                                      <p:to>
                                        <p:strVal val="visible"/>
                                      </p:to>
                                    </p:set>
                                    <p:anim calcmode="lin" valueType="num">
                                      <p:cBhvr>
                                        <p:cTn id="31" dur="750" fill="hold"/>
                                        <p:tgtEl>
                                          <p:spTgt spid="41"/>
                                        </p:tgtEl>
                                        <p:attrNameLst>
                                          <p:attrName>ppt_w</p:attrName>
                                        </p:attrNameLst>
                                      </p:cBhvr>
                                      <p:tavLst>
                                        <p:tav tm="0">
                                          <p:val>
                                            <p:fltVal val="0"/>
                                          </p:val>
                                        </p:tav>
                                        <p:tav tm="100000">
                                          <p:val>
                                            <p:strVal val="#ppt_w"/>
                                          </p:val>
                                        </p:tav>
                                      </p:tavLst>
                                    </p:anim>
                                    <p:anim calcmode="lin" valueType="num">
                                      <p:cBhvr>
                                        <p:cTn id="32" dur="750" fill="hold"/>
                                        <p:tgtEl>
                                          <p:spTgt spid="41"/>
                                        </p:tgtEl>
                                        <p:attrNameLst>
                                          <p:attrName>ppt_h</p:attrName>
                                        </p:attrNameLst>
                                      </p:cBhvr>
                                      <p:tavLst>
                                        <p:tav tm="0">
                                          <p:val>
                                            <p:fltVal val="0"/>
                                          </p:val>
                                        </p:tav>
                                        <p:tav tm="100000">
                                          <p:val>
                                            <p:strVal val="#ppt_h"/>
                                          </p:val>
                                        </p:tav>
                                      </p:tavLst>
                                    </p:anim>
                                    <p:animEffect transition="in" filter="fade">
                                      <p:cBhvr>
                                        <p:cTn id="33" dur="750"/>
                                        <p:tgtEl>
                                          <p:spTgt spid="41"/>
                                        </p:tgtEl>
                                      </p:cBhvr>
                                    </p:animEffect>
                                    <p:anim calcmode="lin" valueType="num">
                                      <p:cBhvr>
                                        <p:cTn id="34" dur="750" fill="hold"/>
                                        <p:tgtEl>
                                          <p:spTgt spid="41"/>
                                        </p:tgtEl>
                                        <p:attrNameLst>
                                          <p:attrName>ppt_x</p:attrName>
                                        </p:attrNameLst>
                                      </p:cBhvr>
                                      <p:tavLst>
                                        <p:tav tm="0">
                                          <p:val>
                                            <p:fltVal val="0.5"/>
                                          </p:val>
                                        </p:tav>
                                        <p:tav tm="100000">
                                          <p:val>
                                            <p:strVal val="#ppt_x"/>
                                          </p:val>
                                        </p:tav>
                                      </p:tavLst>
                                    </p:anim>
                                    <p:anim calcmode="lin" valueType="num">
                                      <p:cBhvr>
                                        <p:cTn id="35" dur="750" fill="hold"/>
                                        <p:tgtEl>
                                          <p:spTgt spid="41"/>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2750"/>
                                  </p:stCondLst>
                                  <p:childTnLst>
                                    <p:set>
                                      <p:cBhvr>
                                        <p:cTn id="37" dur="1" fill="hold">
                                          <p:stCondLst>
                                            <p:cond delay="0"/>
                                          </p:stCondLst>
                                        </p:cTn>
                                        <p:tgtEl>
                                          <p:spTgt spid="50"/>
                                        </p:tgtEl>
                                        <p:attrNameLst>
                                          <p:attrName>style.visibility</p:attrName>
                                        </p:attrNameLst>
                                      </p:cBhvr>
                                      <p:to>
                                        <p:strVal val="visible"/>
                                      </p:to>
                                    </p:set>
                                    <p:anim calcmode="lin" valueType="num">
                                      <p:cBhvr>
                                        <p:cTn id="38" dur="750" fill="hold"/>
                                        <p:tgtEl>
                                          <p:spTgt spid="50"/>
                                        </p:tgtEl>
                                        <p:attrNameLst>
                                          <p:attrName>ppt_w</p:attrName>
                                        </p:attrNameLst>
                                      </p:cBhvr>
                                      <p:tavLst>
                                        <p:tav tm="0">
                                          <p:val>
                                            <p:fltVal val="0"/>
                                          </p:val>
                                        </p:tav>
                                        <p:tav tm="100000">
                                          <p:val>
                                            <p:strVal val="#ppt_w"/>
                                          </p:val>
                                        </p:tav>
                                      </p:tavLst>
                                    </p:anim>
                                    <p:anim calcmode="lin" valueType="num">
                                      <p:cBhvr>
                                        <p:cTn id="39" dur="750" fill="hold"/>
                                        <p:tgtEl>
                                          <p:spTgt spid="50"/>
                                        </p:tgtEl>
                                        <p:attrNameLst>
                                          <p:attrName>ppt_h</p:attrName>
                                        </p:attrNameLst>
                                      </p:cBhvr>
                                      <p:tavLst>
                                        <p:tav tm="0">
                                          <p:val>
                                            <p:fltVal val="0"/>
                                          </p:val>
                                        </p:tav>
                                        <p:tav tm="100000">
                                          <p:val>
                                            <p:strVal val="#ppt_h"/>
                                          </p:val>
                                        </p:tav>
                                      </p:tavLst>
                                    </p:anim>
                                    <p:animEffect transition="in" filter="fade">
                                      <p:cBhvr>
                                        <p:cTn id="40" dur="750"/>
                                        <p:tgtEl>
                                          <p:spTgt spid="50"/>
                                        </p:tgtEl>
                                      </p:cBhvr>
                                    </p:animEffect>
                                    <p:anim calcmode="lin" valueType="num">
                                      <p:cBhvr>
                                        <p:cTn id="41" dur="750" fill="hold"/>
                                        <p:tgtEl>
                                          <p:spTgt spid="50"/>
                                        </p:tgtEl>
                                        <p:attrNameLst>
                                          <p:attrName>ppt_x</p:attrName>
                                        </p:attrNameLst>
                                      </p:cBhvr>
                                      <p:tavLst>
                                        <p:tav tm="0">
                                          <p:val>
                                            <p:fltVal val="0.5"/>
                                          </p:val>
                                        </p:tav>
                                        <p:tav tm="100000">
                                          <p:val>
                                            <p:strVal val="#ppt_x"/>
                                          </p:val>
                                        </p:tav>
                                      </p:tavLst>
                                    </p:anim>
                                    <p:anim calcmode="lin" valueType="num">
                                      <p:cBhvr>
                                        <p:cTn id="42" dur="750" fill="hold"/>
                                        <p:tgtEl>
                                          <p:spTgt spid="50"/>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3250"/>
                                  </p:stCondLst>
                                  <p:childTnLst>
                                    <p:set>
                                      <p:cBhvr>
                                        <p:cTn id="44" dur="1" fill="hold">
                                          <p:stCondLst>
                                            <p:cond delay="0"/>
                                          </p:stCondLst>
                                        </p:cTn>
                                        <p:tgtEl>
                                          <p:spTgt spid="69"/>
                                        </p:tgtEl>
                                        <p:attrNameLst>
                                          <p:attrName>style.visibility</p:attrName>
                                        </p:attrNameLst>
                                      </p:cBhvr>
                                      <p:to>
                                        <p:strVal val="visible"/>
                                      </p:to>
                                    </p:set>
                                    <p:anim calcmode="lin" valueType="num">
                                      <p:cBhvr>
                                        <p:cTn id="45" dur="750" fill="hold"/>
                                        <p:tgtEl>
                                          <p:spTgt spid="69"/>
                                        </p:tgtEl>
                                        <p:attrNameLst>
                                          <p:attrName>ppt_w</p:attrName>
                                        </p:attrNameLst>
                                      </p:cBhvr>
                                      <p:tavLst>
                                        <p:tav tm="0">
                                          <p:val>
                                            <p:fltVal val="0"/>
                                          </p:val>
                                        </p:tav>
                                        <p:tav tm="100000">
                                          <p:val>
                                            <p:strVal val="#ppt_w"/>
                                          </p:val>
                                        </p:tav>
                                      </p:tavLst>
                                    </p:anim>
                                    <p:anim calcmode="lin" valueType="num">
                                      <p:cBhvr>
                                        <p:cTn id="46" dur="750" fill="hold"/>
                                        <p:tgtEl>
                                          <p:spTgt spid="69"/>
                                        </p:tgtEl>
                                        <p:attrNameLst>
                                          <p:attrName>ppt_h</p:attrName>
                                        </p:attrNameLst>
                                      </p:cBhvr>
                                      <p:tavLst>
                                        <p:tav tm="0">
                                          <p:val>
                                            <p:fltVal val="0"/>
                                          </p:val>
                                        </p:tav>
                                        <p:tav tm="100000">
                                          <p:val>
                                            <p:strVal val="#ppt_h"/>
                                          </p:val>
                                        </p:tav>
                                      </p:tavLst>
                                    </p:anim>
                                    <p:animEffect transition="in" filter="fade">
                                      <p:cBhvr>
                                        <p:cTn id="47" dur="750"/>
                                        <p:tgtEl>
                                          <p:spTgt spid="69"/>
                                        </p:tgtEl>
                                      </p:cBhvr>
                                    </p:animEffect>
                                    <p:anim calcmode="lin" valueType="num">
                                      <p:cBhvr>
                                        <p:cTn id="48" dur="750" fill="hold"/>
                                        <p:tgtEl>
                                          <p:spTgt spid="69"/>
                                        </p:tgtEl>
                                        <p:attrNameLst>
                                          <p:attrName>ppt_x</p:attrName>
                                        </p:attrNameLst>
                                      </p:cBhvr>
                                      <p:tavLst>
                                        <p:tav tm="0">
                                          <p:val>
                                            <p:fltVal val="0.5"/>
                                          </p:val>
                                        </p:tav>
                                        <p:tav tm="100000">
                                          <p:val>
                                            <p:strVal val="#ppt_x"/>
                                          </p:val>
                                        </p:tav>
                                      </p:tavLst>
                                    </p:anim>
                                    <p:anim calcmode="lin" valueType="num">
                                      <p:cBhvr>
                                        <p:cTn id="49" dur="750" fill="hold"/>
                                        <p:tgtEl>
                                          <p:spTgt spid="6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6" grpId="0"/>
      <p:bldP spid="53" grpId="0"/>
      <p:bldP spid="69" grpId="0"/>
      <p:bldP spid="12"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7752" y="893"/>
            <a:ext cx="11919129" cy="990342"/>
          </a:xfrm>
          <a:prstGeom prst="rect">
            <a:avLst/>
          </a:prstGeom>
        </p:spPr>
        <p:txBody>
          <a:bodyPr vert="horz" lIns="121851" tIns="60925" rIns="121851" bIns="60925" rtlCol="0" anchor="ctr">
            <a:noAutofit/>
          </a:bodyPr>
          <a:lstStyle/>
          <a:p>
            <a:pPr algn="ctr" defTabSz="1218530">
              <a:lnSpc>
                <a:spcPts val="7062"/>
              </a:lnSpc>
              <a:spcBef>
                <a:spcPct val="30000"/>
              </a:spcBef>
              <a:defRPr/>
            </a:pPr>
            <a:r>
              <a:rPr lang="en-US" sz="5899" spc="-200" dirty="0">
                <a:ln w="3175">
                  <a:noFill/>
                </a:ln>
                <a:latin typeface="+mj-lt"/>
                <a:cs typeface="Arial" charset="0"/>
              </a:rPr>
              <a:t>  </a:t>
            </a:r>
          </a:p>
        </p:txBody>
      </p:sp>
      <p:sp>
        <p:nvSpPr>
          <p:cNvPr id="2" name="Title 1"/>
          <p:cNvSpPr>
            <a:spLocks noGrp="1"/>
          </p:cNvSpPr>
          <p:nvPr>
            <p:ph type="title"/>
          </p:nvPr>
        </p:nvSpPr>
        <p:spPr/>
        <p:txBody>
          <a:bodyPr/>
          <a:lstStyle/>
          <a:p>
            <a:r>
              <a:rPr lang="en-US" dirty="0" smtClean="0"/>
              <a:t>Microsoft’s Data Center </a:t>
            </a:r>
            <a:r>
              <a:rPr lang="en-US" dirty="0" smtClean="0">
                <a:solidFill>
                  <a:srgbClr val="0070C0"/>
                </a:solidFill>
              </a:rPr>
              <a:t>Evolution</a:t>
            </a:r>
            <a:endParaRPr lang="en-US" dirty="0">
              <a:solidFill>
                <a:srgbClr val="0070C0"/>
              </a:solidFill>
            </a:endParaRPr>
          </a:p>
        </p:txBody>
      </p:sp>
      <p:sp>
        <p:nvSpPr>
          <p:cNvPr id="42" name="Text Box 17"/>
          <p:cNvSpPr txBox="1">
            <a:spLocks noChangeArrowheads="1"/>
          </p:cNvSpPr>
          <p:nvPr/>
        </p:nvSpPr>
        <p:spPr bwMode="auto">
          <a:xfrm>
            <a:off x="823495" y="2177311"/>
            <a:ext cx="2193989" cy="276999"/>
          </a:xfrm>
          <a:prstGeom prst="rect">
            <a:avLst/>
          </a:prstGeom>
          <a:noFill/>
        </p:spPr>
        <p:txBody>
          <a:bodyPr wrap="square" lIns="0" tIns="0" rIns="0" bIns="0" rtlCol="0">
            <a:spAutoFit/>
          </a:bodyPr>
          <a:lstStyle/>
          <a:p>
            <a:pPr algn="ctr">
              <a:lnSpc>
                <a:spcPct val="90000"/>
              </a:lnSpc>
            </a:pPr>
            <a:r>
              <a:rPr lang="en-US" sz="2000" spc="-100" dirty="0">
                <a:solidFill>
                  <a:schemeClr val="bg2">
                    <a:lumMod val="50000"/>
                  </a:schemeClr>
                </a:solidFill>
              </a:rPr>
              <a:t>Generation 1</a:t>
            </a:r>
          </a:p>
        </p:txBody>
      </p:sp>
      <p:sp>
        <p:nvSpPr>
          <p:cNvPr id="45" name="Text Box 17"/>
          <p:cNvSpPr txBox="1">
            <a:spLocks noChangeArrowheads="1"/>
          </p:cNvSpPr>
          <p:nvPr/>
        </p:nvSpPr>
        <p:spPr bwMode="auto">
          <a:xfrm>
            <a:off x="3614372" y="2177311"/>
            <a:ext cx="2210546" cy="276999"/>
          </a:xfrm>
          <a:prstGeom prst="rect">
            <a:avLst/>
          </a:prstGeom>
          <a:noFill/>
        </p:spPr>
        <p:txBody>
          <a:bodyPr wrap="square" lIns="0" tIns="0" rIns="0" bIns="0" rtlCol="0">
            <a:spAutoFit/>
          </a:bodyPr>
          <a:lstStyle/>
          <a:p>
            <a:pPr algn="ctr">
              <a:lnSpc>
                <a:spcPct val="90000"/>
              </a:lnSpc>
            </a:pPr>
            <a:r>
              <a:rPr lang="en-US" sz="2000" spc="-100" dirty="0">
                <a:solidFill>
                  <a:schemeClr val="bg2">
                    <a:lumMod val="50000"/>
                  </a:schemeClr>
                </a:solidFill>
              </a:rPr>
              <a:t>Generation 2</a:t>
            </a:r>
          </a:p>
        </p:txBody>
      </p:sp>
      <p:grpSp>
        <p:nvGrpSpPr>
          <p:cNvPr id="37" name="Group 36"/>
          <p:cNvGrpSpPr/>
          <p:nvPr/>
        </p:nvGrpSpPr>
        <p:grpSpPr>
          <a:xfrm>
            <a:off x="3398040" y="4342632"/>
            <a:ext cx="2643206" cy="1308658"/>
            <a:chOff x="3397338" y="4342869"/>
            <a:chExt cx="2643894" cy="1308998"/>
          </a:xfrm>
        </p:grpSpPr>
        <p:sp>
          <p:nvSpPr>
            <p:cNvPr id="87" name="Rectangle 86"/>
            <p:cNvSpPr/>
            <p:nvPr/>
          </p:nvSpPr>
          <p:spPr bwMode="auto">
            <a:xfrm>
              <a:off x="3397338" y="4342869"/>
              <a:ext cx="2643894" cy="1308998"/>
            </a:xfrm>
            <a:prstGeom prst="rect">
              <a:avLst/>
            </a:prstGeom>
            <a:solidFill>
              <a:srgbClr val="7030A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err="1">
                <a:gradFill>
                  <a:gsLst>
                    <a:gs pos="0">
                      <a:srgbClr val="FFFFFF"/>
                    </a:gs>
                    <a:gs pos="100000">
                      <a:srgbClr val="FFFFFF"/>
                    </a:gs>
                  </a:gsLst>
                  <a:lin ang="5400000" scaled="0"/>
                </a:gradFill>
              </a:endParaRPr>
            </a:p>
          </p:txBody>
        </p:sp>
        <p:sp>
          <p:nvSpPr>
            <p:cNvPr id="57" name="Text Box 17"/>
            <p:cNvSpPr txBox="1">
              <a:spLocks noChangeArrowheads="1"/>
            </p:cNvSpPr>
            <p:nvPr/>
          </p:nvSpPr>
          <p:spPr bwMode="auto">
            <a:xfrm>
              <a:off x="3619101" y="4504682"/>
              <a:ext cx="2200369" cy="985141"/>
            </a:xfrm>
            <a:prstGeom prst="rect">
              <a:avLst/>
            </a:prstGeom>
            <a:noFill/>
          </p:spPr>
          <p:txBody>
            <a:bodyPr wrap="square" lIns="0" tIns="0" rIns="0" bIns="0" rtlCol="0">
              <a:spAutoFit/>
            </a:bodyPr>
            <a:lstStyle/>
            <a:p>
              <a:pPr algn="ctr"/>
              <a:r>
                <a:rPr lang="en-US" sz="1600" spc="-100" dirty="0">
                  <a:solidFill>
                    <a:schemeClr val="bg1"/>
                  </a:solidFill>
                </a:rPr>
                <a:t>Rack </a:t>
              </a:r>
            </a:p>
            <a:p>
              <a:pPr algn="ctr"/>
              <a:r>
                <a:rPr lang="en-US" sz="1600" spc="-100" dirty="0">
                  <a:solidFill>
                    <a:schemeClr val="bg1"/>
                  </a:solidFill>
                </a:rPr>
                <a:t>Density and Deployment</a:t>
              </a:r>
            </a:p>
            <a:p>
              <a:pPr algn="ctr"/>
              <a:r>
                <a:rPr lang="en-US" sz="1600" b="1" i="1" spc="-100" dirty="0">
                  <a:solidFill>
                    <a:schemeClr val="bg1"/>
                  </a:solidFill>
                </a:rPr>
                <a:t>1.4 – 1.6 PUE</a:t>
              </a:r>
            </a:p>
            <a:p>
              <a:pPr algn="ctr"/>
              <a:r>
                <a:rPr lang="en-US" sz="1600" spc="-100" dirty="0">
                  <a:solidFill>
                    <a:schemeClr val="bg1"/>
                  </a:solidFill>
                </a:rPr>
                <a:t>Minimized Resource Impact</a:t>
              </a:r>
            </a:p>
          </p:txBody>
        </p:sp>
      </p:grpSp>
      <p:grpSp>
        <p:nvGrpSpPr>
          <p:cNvPr id="27" name="Group 26"/>
          <p:cNvGrpSpPr/>
          <p:nvPr/>
        </p:nvGrpSpPr>
        <p:grpSpPr>
          <a:xfrm>
            <a:off x="594955" y="4342633"/>
            <a:ext cx="2651069" cy="1308658"/>
            <a:chOff x="593522" y="4342869"/>
            <a:chExt cx="2651760" cy="1308998"/>
          </a:xfrm>
        </p:grpSpPr>
        <p:sp>
          <p:nvSpPr>
            <p:cNvPr id="24" name="Rectangle 23"/>
            <p:cNvSpPr/>
            <p:nvPr/>
          </p:nvSpPr>
          <p:spPr bwMode="auto">
            <a:xfrm>
              <a:off x="593522" y="4342869"/>
              <a:ext cx="2651760" cy="1308998"/>
            </a:xfrm>
            <a:prstGeom prst="rect">
              <a:avLst/>
            </a:prstGeom>
            <a:solidFill>
              <a:srgbClr val="0070C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err="1">
                <a:gradFill>
                  <a:gsLst>
                    <a:gs pos="0">
                      <a:srgbClr val="FFFFFF"/>
                    </a:gs>
                    <a:gs pos="100000">
                      <a:srgbClr val="FFFFFF"/>
                    </a:gs>
                  </a:gsLst>
                  <a:lin ang="5400000" scaled="0"/>
                </a:gradFill>
              </a:endParaRPr>
            </a:p>
          </p:txBody>
        </p:sp>
        <p:sp>
          <p:nvSpPr>
            <p:cNvPr id="58" name="Text Box 16"/>
            <p:cNvSpPr txBox="1">
              <a:spLocks noChangeArrowheads="1"/>
            </p:cNvSpPr>
            <p:nvPr/>
          </p:nvSpPr>
          <p:spPr bwMode="auto">
            <a:xfrm>
              <a:off x="822122" y="4504682"/>
              <a:ext cx="2194560" cy="985141"/>
            </a:xfrm>
            <a:prstGeom prst="rect">
              <a:avLst/>
            </a:prstGeom>
            <a:noFill/>
          </p:spPr>
          <p:txBody>
            <a:bodyPr wrap="square" lIns="0" tIns="0" rIns="0" bIns="0" rtlCol="0">
              <a:spAutoFit/>
            </a:bodyPr>
            <a:lstStyle/>
            <a:p>
              <a:pPr algn="ctr"/>
              <a:r>
                <a:rPr lang="en-US" sz="1600" spc="-100" dirty="0">
                  <a:solidFill>
                    <a:schemeClr val="bg1"/>
                  </a:solidFill>
                </a:rPr>
                <a:t>Server</a:t>
              </a:r>
            </a:p>
            <a:p>
              <a:pPr algn="ctr"/>
              <a:r>
                <a:rPr lang="en-US" sz="1600" spc="-100" dirty="0">
                  <a:solidFill>
                    <a:schemeClr val="bg1"/>
                  </a:solidFill>
                </a:rPr>
                <a:t>Capacity</a:t>
              </a:r>
            </a:p>
            <a:p>
              <a:pPr algn="ctr"/>
              <a:r>
                <a:rPr lang="en-US" sz="1600" b="1" i="1" spc="-100" dirty="0">
                  <a:solidFill>
                    <a:schemeClr val="bg1"/>
                  </a:solidFill>
                </a:rPr>
                <a:t>~2 PUE  </a:t>
              </a:r>
            </a:p>
            <a:p>
              <a:pPr algn="ctr"/>
              <a:r>
                <a:rPr lang="en-US" sz="1600" spc="-100" dirty="0">
                  <a:solidFill>
                    <a:schemeClr val="bg1"/>
                  </a:solidFill>
                </a:rPr>
                <a:t>20 year Technology</a:t>
              </a:r>
            </a:p>
          </p:txBody>
        </p:sp>
      </p:grpSp>
      <p:sp>
        <p:nvSpPr>
          <p:cNvPr id="3" name="TextBox 2"/>
          <p:cNvSpPr txBox="1"/>
          <p:nvPr/>
        </p:nvSpPr>
        <p:spPr>
          <a:xfrm>
            <a:off x="9881566" y="1623717"/>
            <a:ext cx="866454" cy="344645"/>
          </a:xfrm>
          <a:prstGeom prst="rect">
            <a:avLst/>
          </a:prstGeom>
          <a:noFill/>
        </p:spPr>
        <p:txBody>
          <a:bodyPr wrap="none" lIns="121856" tIns="60928" rIns="121856" bIns="60928" rtlCol="0">
            <a:spAutoFit/>
          </a:bodyPr>
          <a:lstStyle/>
          <a:p>
            <a:pPr algn="ctr">
              <a:lnSpc>
                <a:spcPct val="90000"/>
              </a:lnSpc>
              <a:spcBef>
                <a:spcPct val="20000"/>
              </a:spcBef>
              <a:buSzPct val="90000"/>
            </a:pPr>
            <a:r>
              <a:rPr lang="en-US" sz="1600" b="1" dirty="0">
                <a:solidFill>
                  <a:schemeClr val="bg2">
                    <a:lumMod val="50000"/>
                  </a:schemeClr>
                </a:solidFill>
                <a:effectLst>
                  <a:glow rad="101600">
                    <a:schemeClr val="bg1">
                      <a:lumMod val="65000"/>
                      <a:lumOff val="35000"/>
                      <a:alpha val="60000"/>
                    </a:schemeClr>
                  </a:glow>
                </a:effectLst>
              </a:rPr>
              <a:t>2011+</a:t>
            </a:r>
          </a:p>
        </p:txBody>
      </p:sp>
      <p:sp>
        <p:nvSpPr>
          <p:cNvPr id="81" name="TextBox 80"/>
          <p:cNvSpPr txBox="1"/>
          <p:nvPr/>
        </p:nvSpPr>
        <p:spPr>
          <a:xfrm>
            <a:off x="7156928" y="1641215"/>
            <a:ext cx="720581" cy="344645"/>
          </a:xfrm>
          <a:prstGeom prst="rect">
            <a:avLst/>
          </a:prstGeom>
          <a:noFill/>
        </p:spPr>
        <p:txBody>
          <a:bodyPr wrap="none" lIns="121856" tIns="60928" rIns="121856" bIns="60928" rtlCol="0">
            <a:spAutoFit/>
          </a:bodyPr>
          <a:lstStyle/>
          <a:p>
            <a:pPr algn="ctr">
              <a:lnSpc>
                <a:spcPct val="90000"/>
              </a:lnSpc>
              <a:spcBef>
                <a:spcPct val="20000"/>
              </a:spcBef>
              <a:buSzPct val="90000"/>
            </a:pPr>
            <a:r>
              <a:rPr lang="en-US" sz="1600" b="1" dirty="0">
                <a:solidFill>
                  <a:schemeClr val="bg2">
                    <a:lumMod val="50000"/>
                  </a:schemeClr>
                </a:solidFill>
                <a:effectLst>
                  <a:glow rad="101600">
                    <a:schemeClr val="bg1">
                      <a:lumMod val="65000"/>
                      <a:lumOff val="35000"/>
                      <a:alpha val="60000"/>
                    </a:schemeClr>
                  </a:glow>
                </a:effectLst>
              </a:rPr>
              <a:t>2008</a:t>
            </a:r>
          </a:p>
        </p:txBody>
      </p:sp>
      <p:sp>
        <p:nvSpPr>
          <p:cNvPr id="82" name="TextBox 81"/>
          <p:cNvSpPr txBox="1"/>
          <p:nvPr/>
        </p:nvSpPr>
        <p:spPr>
          <a:xfrm>
            <a:off x="1054316" y="1641263"/>
            <a:ext cx="1278426" cy="344645"/>
          </a:xfrm>
          <a:prstGeom prst="rect">
            <a:avLst/>
          </a:prstGeom>
          <a:noFill/>
        </p:spPr>
        <p:txBody>
          <a:bodyPr wrap="none" lIns="121856" tIns="60928" rIns="121856" bIns="60928" rtlCol="0">
            <a:spAutoFit/>
          </a:bodyPr>
          <a:lstStyle/>
          <a:p>
            <a:pPr algn="ctr">
              <a:lnSpc>
                <a:spcPct val="90000"/>
              </a:lnSpc>
              <a:spcBef>
                <a:spcPct val="20000"/>
              </a:spcBef>
              <a:buSzPct val="90000"/>
            </a:pPr>
            <a:r>
              <a:rPr lang="en-US" sz="1600" b="1" dirty="0">
                <a:solidFill>
                  <a:schemeClr val="bg2">
                    <a:lumMod val="50000"/>
                  </a:schemeClr>
                </a:solidFill>
                <a:effectLst>
                  <a:glow rad="101600">
                    <a:schemeClr val="bg1">
                      <a:lumMod val="65000"/>
                      <a:lumOff val="35000"/>
                      <a:alpha val="60000"/>
                    </a:schemeClr>
                  </a:glow>
                </a:effectLst>
              </a:rPr>
              <a:t>1989-2005</a:t>
            </a:r>
          </a:p>
        </p:txBody>
      </p:sp>
      <p:sp>
        <p:nvSpPr>
          <p:cNvPr id="83" name="TextBox 82"/>
          <p:cNvSpPr txBox="1"/>
          <p:nvPr/>
        </p:nvSpPr>
        <p:spPr>
          <a:xfrm>
            <a:off x="4359354" y="1641263"/>
            <a:ext cx="720581" cy="344645"/>
          </a:xfrm>
          <a:prstGeom prst="rect">
            <a:avLst/>
          </a:prstGeom>
          <a:noFill/>
        </p:spPr>
        <p:txBody>
          <a:bodyPr wrap="none" lIns="121856" tIns="60928" rIns="121856" bIns="60928" rtlCol="0">
            <a:spAutoFit/>
          </a:bodyPr>
          <a:lstStyle/>
          <a:p>
            <a:pPr algn="ctr">
              <a:lnSpc>
                <a:spcPct val="90000"/>
              </a:lnSpc>
              <a:spcBef>
                <a:spcPct val="20000"/>
              </a:spcBef>
              <a:buSzPct val="90000"/>
            </a:pPr>
            <a:r>
              <a:rPr lang="en-US" sz="1600" b="1" dirty="0">
                <a:solidFill>
                  <a:schemeClr val="bg2">
                    <a:lumMod val="50000"/>
                  </a:schemeClr>
                </a:solidFill>
                <a:effectLst>
                  <a:glow rad="101600">
                    <a:schemeClr val="bg1">
                      <a:lumMod val="65000"/>
                      <a:lumOff val="35000"/>
                      <a:alpha val="60000"/>
                    </a:schemeClr>
                  </a:glow>
                </a:effectLst>
              </a:rPr>
              <a:t>2007</a:t>
            </a:r>
          </a:p>
        </p:txBody>
      </p:sp>
      <p:sp>
        <p:nvSpPr>
          <p:cNvPr id="48" name="Text Box 17"/>
          <p:cNvSpPr txBox="1">
            <a:spLocks noChangeArrowheads="1"/>
          </p:cNvSpPr>
          <p:nvPr/>
        </p:nvSpPr>
        <p:spPr bwMode="auto">
          <a:xfrm>
            <a:off x="6420223" y="2177311"/>
            <a:ext cx="2193989" cy="276999"/>
          </a:xfrm>
          <a:prstGeom prst="rect">
            <a:avLst/>
          </a:prstGeom>
          <a:noFill/>
        </p:spPr>
        <p:txBody>
          <a:bodyPr wrap="square" lIns="0" tIns="0" rIns="0" bIns="0" rtlCol="0">
            <a:spAutoFit/>
          </a:bodyPr>
          <a:lstStyle/>
          <a:p>
            <a:pPr algn="ctr">
              <a:lnSpc>
                <a:spcPct val="90000"/>
              </a:lnSpc>
            </a:pPr>
            <a:r>
              <a:rPr lang="en-US" sz="2000" spc="-100" dirty="0">
                <a:solidFill>
                  <a:schemeClr val="bg2">
                    <a:lumMod val="50000"/>
                  </a:schemeClr>
                </a:solidFill>
              </a:rPr>
              <a:t>Generation 3</a:t>
            </a:r>
          </a:p>
        </p:txBody>
      </p:sp>
      <p:sp>
        <p:nvSpPr>
          <p:cNvPr id="39" name="Text Box 17"/>
          <p:cNvSpPr txBox="1">
            <a:spLocks noChangeArrowheads="1"/>
          </p:cNvSpPr>
          <p:nvPr/>
        </p:nvSpPr>
        <p:spPr bwMode="auto">
          <a:xfrm>
            <a:off x="9204901" y="2177311"/>
            <a:ext cx="2219786" cy="276999"/>
          </a:xfrm>
          <a:prstGeom prst="rect">
            <a:avLst/>
          </a:prstGeom>
          <a:noFill/>
        </p:spPr>
        <p:txBody>
          <a:bodyPr wrap="square" lIns="0" tIns="0" rIns="0" bIns="0" rtlCol="0">
            <a:spAutoFit/>
          </a:bodyPr>
          <a:lstStyle/>
          <a:p>
            <a:pPr algn="ctr">
              <a:lnSpc>
                <a:spcPct val="90000"/>
              </a:lnSpc>
            </a:pPr>
            <a:r>
              <a:rPr lang="en-US" sz="2000" spc="-100" dirty="0">
                <a:solidFill>
                  <a:schemeClr val="bg2">
                    <a:lumMod val="50000"/>
                  </a:schemeClr>
                </a:solidFill>
              </a:rPr>
              <a:t>Generation 4</a:t>
            </a:r>
          </a:p>
        </p:txBody>
      </p:sp>
      <p:grpSp>
        <p:nvGrpSpPr>
          <p:cNvPr id="29" name="Group 28"/>
          <p:cNvGrpSpPr/>
          <p:nvPr/>
        </p:nvGrpSpPr>
        <p:grpSpPr>
          <a:xfrm>
            <a:off x="3394109" y="2575782"/>
            <a:ext cx="2651069" cy="1767380"/>
            <a:chOff x="3393405" y="2575560"/>
            <a:chExt cx="2651760" cy="176784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3405" y="2575560"/>
              <a:ext cx="2651760" cy="1767840"/>
            </a:xfrm>
            <a:prstGeom prst="rect">
              <a:avLst/>
            </a:prstGeom>
          </p:spPr>
        </p:pic>
        <p:sp>
          <p:nvSpPr>
            <p:cNvPr id="68" name="Rectangle 67"/>
            <p:cNvSpPr/>
            <p:nvPr/>
          </p:nvSpPr>
          <p:spPr bwMode="auto">
            <a:xfrm>
              <a:off x="3397338" y="3578882"/>
              <a:ext cx="2643894" cy="764518"/>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45708" rIns="45708" bIns="45708" numCol="1" spcCol="0" rtlCol="0" fromWordArt="0" anchor="ctr" anchorCtr="0" forceAA="0" compatLnSpc="1">
              <a:prstTxWarp prst="textNoShape">
                <a:avLst/>
              </a:prstTxWarp>
              <a:noAutofit/>
            </a:bodyPr>
            <a:lstStyle/>
            <a:p>
              <a:pPr defTabSz="913870" fontAlgn="base">
                <a:spcBef>
                  <a:spcPct val="0"/>
                </a:spcBef>
                <a:spcAft>
                  <a:spcPct val="0"/>
                </a:spcAft>
              </a:pP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Text Box 17"/>
            <p:cNvSpPr txBox="1">
              <a:spLocks noChangeArrowheads="1"/>
            </p:cNvSpPr>
            <p:nvPr/>
          </p:nvSpPr>
          <p:spPr bwMode="auto">
            <a:xfrm>
              <a:off x="3397338" y="4069836"/>
              <a:ext cx="2643895" cy="193949"/>
            </a:xfrm>
            <a:prstGeom prst="rect">
              <a:avLst/>
            </a:prstGeom>
            <a:noFill/>
          </p:spPr>
          <p:txBody>
            <a:bodyPr wrap="square" lIns="0" tIns="0" rIns="0" bIns="0" rtlCol="0" anchor="ctr">
              <a:spAutoFit/>
            </a:bodyPr>
            <a:lstStyle/>
            <a:p>
              <a:pPr algn="ctr">
                <a:lnSpc>
                  <a:spcPct val="90000"/>
                </a:lnSpc>
              </a:pPr>
              <a:r>
                <a:rPr lang="en-US" sz="1400" spc="-100" dirty="0">
                  <a:solidFill>
                    <a:schemeClr val="bg1"/>
                  </a:solidFill>
                </a:rPr>
                <a:t>Density</a:t>
              </a:r>
            </a:p>
          </p:txBody>
        </p:sp>
      </p:grpSp>
      <p:grpSp>
        <p:nvGrpSpPr>
          <p:cNvPr id="30" name="Group 29"/>
          <p:cNvGrpSpPr/>
          <p:nvPr/>
        </p:nvGrpSpPr>
        <p:grpSpPr>
          <a:xfrm>
            <a:off x="6191683" y="2568440"/>
            <a:ext cx="2651069" cy="1774722"/>
            <a:chOff x="6191708" y="2568216"/>
            <a:chExt cx="2651760" cy="1775184"/>
          </a:xfrm>
        </p:grpSpPr>
        <p:pic>
          <p:nvPicPr>
            <p:cNvPr id="25" name="Picture 24"/>
            <p:cNvPicPr>
              <a:picLocks/>
            </p:cNvPicPr>
            <p:nvPr/>
          </p:nvPicPr>
          <p:blipFill>
            <a:blip r:embed="rId4" cstate="screen">
              <a:extLst>
                <a:ext uri="{28A0092B-C50C-407E-A947-70E740481C1C}">
                  <a14:useLocalDpi xmlns:a14="http://schemas.microsoft.com/office/drawing/2010/main"/>
                </a:ext>
              </a:extLst>
            </a:blip>
            <a:stretch>
              <a:fillRect/>
            </a:stretch>
          </p:blipFill>
          <p:spPr>
            <a:xfrm>
              <a:off x="6191708" y="2568216"/>
              <a:ext cx="2651760" cy="1764792"/>
            </a:xfrm>
            <a:prstGeom prst="rect">
              <a:avLst/>
            </a:prstGeom>
          </p:spPr>
        </p:pic>
        <p:sp>
          <p:nvSpPr>
            <p:cNvPr id="69" name="Rectangle 68"/>
            <p:cNvSpPr/>
            <p:nvPr/>
          </p:nvSpPr>
          <p:spPr bwMode="auto">
            <a:xfrm>
              <a:off x="6191708" y="3578882"/>
              <a:ext cx="2651760" cy="764518"/>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45708" rIns="45708" bIns="45708" numCol="1" spcCol="0" rtlCol="0" fromWordArt="0" anchor="ctr" anchorCtr="0" forceAA="0" compatLnSpc="1">
              <a:prstTxWarp prst="textNoShape">
                <a:avLst/>
              </a:prstTxWarp>
              <a:noAutofit/>
            </a:bodyPr>
            <a:lstStyle/>
            <a:p>
              <a:pPr defTabSz="913870" fontAlgn="base">
                <a:spcBef>
                  <a:spcPct val="0"/>
                </a:spcBef>
                <a:spcAft>
                  <a:spcPct val="0"/>
                </a:spcAft>
              </a:pP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9" name="Text Box 17"/>
            <p:cNvSpPr txBox="1">
              <a:spLocks noChangeArrowheads="1"/>
            </p:cNvSpPr>
            <p:nvPr/>
          </p:nvSpPr>
          <p:spPr bwMode="auto">
            <a:xfrm>
              <a:off x="6191708" y="4069835"/>
              <a:ext cx="2651760" cy="193949"/>
            </a:xfrm>
            <a:prstGeom prst="rect">
              <a:avLst/>
            </a:prstGeom>
            <a:noFill/>
          </p:spPr>
          <p:txBody>
            <a:bodyPr wrap="square" lIns="0" tIns="0" rIns="0" bIns="0" rtlCol="0" anchor="ctr">
              <a:spAutoFit/>
            </a:bodyPr>
            <a:lstStyle/>
            <a:p>
              <a:pPr algn="ctr">
                <a:lnSpc>
                  <a:spcPct val="90000"/>
                </a:lnSpc>
              </a:pPr>
              <a:r>
                <a:rPr lang="en-US" sz="1400" spc="-100" dirty="0">
                  <a:solidFill>
                    <a:schemeClr val="bg1"/>
                  </a:solidFill>
                </a:rPr>
                <a:t>Containment</a:t>
              </a:r>
            </a:p>
          </p:txBody>
        </p:sp>
      </p:grpSp>
      <p:cxnSp>
        <p:nvCxnSpPr>
          <p:cNvPr id="19" name="Straight Arrow Connector 18"/>
          <p:cNvCxnSpPr>
            <a:stCxn id="82" idx="3"/>
            <a:endCxn id="83" idx="1"/>
          </p:cNvCxnSpPr>
          <p:nvPr/>
        </p:nvCxnSpPr>
        <p:spPr>
          <a:xfrm>
            <a:off x="2332742" y="1813586"/>
            <a:ext cx="2026612" cy="0"/>
          </a:xfrm>
          <a:prstGeom prst="straightConnector1">
            <a:avLst/>
          </a:prstGeom>
          <a:ln w="1905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082005" y="1813574"/>
            <a:ext cx="2005078" cy="0"/>
          </a:xfrm>
          <a:prstGeom prst="straightConnector1">
            <a:avLst/>
          </a:prstGeom>
          <a:ln w="1905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868474" y="1813574"/>
            <a:ext cx="2005078" cy="0"/>
          </a:xfrm>
          <a:prstGeom prst="straightConnector1">
            <a:avLst/>
          </a:prstGeom>
          <a:ln w="19050">
            <a:solidFill>
              <a:schemeClr val="bg2">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193650" y="4342633"/>
            <a:ext cx="2647137" cy="1308658"/>
            <a:chOff x="6193675" y="4342869"/>
            <a:chExt cx="2647827" cy="1308998"/>
          </a:xfrm>
        </p:grpSpPr>
        <p:sp>
          <p:nvSpPr>
            <p:cNvPr id="88" name="Rectangle 87"/>
            <p:cNvSpPr/>
            <p:nvPr/>
          </p:nvSpPr>
          <p:spPr bwMode="auto">
            <a:xfrm>
              <a:off x="6193675" y="4342869"/>
              <a:ext cx="2647827" cy="1308998"/>
            </a:xfrm>
            <a:prstGeom prst="rect">
              <a:avLst/>
            </a:prstGeom>
            <a:solidFill>
              <a:srgbClr val="8CC6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err="1">
                <a:gradFill>
                  <a:gsLst>
                    <a:gs pos="0">
                      <a:srgbClr val="FFFFFF"/>
                    </a:gs>
                    <a:gs pos="100000">
                      <a:srgbClr val="FFFFFF"/>
                    </a:gs>
                  </a:gsLst>
                  <a:lin ang="5400000" scaled="0"/>
                </a:gradFill>
              </a:endParaRPr>
            </a:p>
          </p:txBody>
        </p:sp>
        <p:sp>
          <p:nvSpPr>
            <p:cNvPr id="52" name="Rectangle 51"/>
            <p:cNvSpPr/>
            <p:nvPr/>
          </p:nvSpPr>
          <p:spPr>
            <a:xfrm>
              <a:off x="6420308" y="4393882"/>
              <a:ext cx="2194560" cy="1231426"/>
            </a:xfrm>
            <a:prstGeom prst="rect">
              <a:avLst/>
            </a:prstGeom>
            <a:noFill/>
          </p:spPr>
          <p:txBody>
            <a:bodyPr wrap="square" lIns="0" tIns="0" rIns="0" bIns="0" rtlCol="0">
              <a:spAutoFit/>
            </a:bodyPr>
            <a:lstStyle/>
            <a:p>
              <a:pPr algn="ctr"/>
              <a:r>
                <a:rPr lang="en-US" sz="1600" spc="-100" dirty="0">
                  <a:solidFill>
                    <a:schemeClr val="bg1"/>
                  </a:solidFill>
                </a:rPr>
                <a:t>Containers, PODs</a:t>
              </a:r>
            </a:p>
            <a:p>
              <a:pPr algn="ctr"/>
              <a:r>
                <a:rPr lang="en-US" sz="1600" spc="-100" dirty="0">
                  <a:solidFill>
                    <a:schemeClr val="bg1"/>
                  </a:solidFill>
                </a:rPr>
                <a:t>Scalability &amp; Sustainability</a:t>
              </a:r>
            </a:p>
            <a:p>
              <a:pPr algn="ctr"/>
              <a:r>
                <a:rPr lang="en-US" sz="1600" b="1" i="1" spc="-100" dirty="0">
                  <a:solidFill>
                    <a:schemeClr val="bg1"/>
                  </a:solidFill>
                </a:rPr>
                <a:t>1.2 – 1.5 PUE</a:t>
              </a:r>
            </a:p>
            <a:p>
              <a:pPr algn="ctr"/>
              <a:r>
                <a:rPr lang="en-US" sz="1600" spc="-100" dirty="0">
                  <a:solidFill>
                    <a:schemeClr val="bg1"/>
                  </a:solidFill>
                </a:rPr>
                <a:t>Air &amp; Water Economization</a:t>
              </a:r>
            </a:p>
            <a:p>
              <a:pPr algn="ctr"/>
              <a:r>
                <a:rPr lang="en-US" sz="1600" spc="-100" dirty="0">
                  <a:solidFill>
                    <a:schemeClr val="bg1"/>
                  </a:solidFill>
                </a:rPr>
                <a:t>Differentiated SLAs </a:t>
              </a:r>
            </a:p>
          </p:txBody>
        </p:sp>
      </p:grpSp>
      <p:grpSp>
        <p:nvGrpSpPr>
          <p:cNvPr id="28" name="Group 27"/>
          <p:cNvGrpSpPr/>
          <p:nvPr/>
        </p:nvGrpSpPr>
        <p:grpSpPr>
          <a:xfrm>
            <a:off x="594955" y="2575782"/>
            <a:ext cx="2651069" cy="1767380"/>
            <a:chOff x="593522" y="2575560"/>
            <a:chExt cx="2651760" cy="1767840"/>
          </a:xfrm>
        </p:grpSpPr>
        <p:pic>
          <p:nvPicPr>
            <p:cNvPr id="66" name="Picture 22" descr="tour_data_cent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522" y="2575560"/>
              <a:ext cx="2651760" cy="1767840"/>
            </a:xfrm>
            <a:prstGeom prst="rect">
              <a:avLst/>
            </a:prstGeom>
            <a:noFill/>
            <a:ln>
              <a:noFill/>
            </a:ln>
          </p:spPr>
        </p:pic>
        <p:sp>
          <p:nvSpPr>
            <p:cNvPr id="67" name="Rectangle 66"/>
            <p:cNvSpPr/>
            <p:nvPr/>
          </p:nvSpPr>
          <p:spPr bwMode="auto">
            <a:xfrm>
              <a:off x="593522" y="3578882"/>
              <a:ext cx="2651760" cy="764518"/>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45708" rIns="45708" bIns="45708" numCol="1" spcCol="0" rtlCol="0" fromWordArt="0" anchor="ctr" anchorCtr="0" forceAA="0" compatLnSpc="1">
              <a:prstTxWarp prst="textNoShape">
                <a:avLst/>
              </a:prstTxWarp>
              <a:noAutofit/>
            </a:bodyPr>
            <a:lstStyle/>
            <a:p>
              <a:pPr defTabSz="913870" fontAlgn="base">
                <a:spcBef>
                  <a:spcPct val="0"/>
                </a:spcBef>
                <a:spcAft>
                  <a:spcPct val="0"/>
                </a:spcAft>
              </a:pP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3" name="Text Box 17"/>
            <p:cNvSpPr txBox="1">
              <a:spLocks noChangeArrowheads="1"/>
            </p:cNvSpPr>
            <p:nvPr/>
          </p:nvSpPr>
          <p:spPr bwMode="auto">
            <a:xfrm>
              <a:off x="593522" y="4069836"/>
              <a:ext cx="2651760" cy="193949"/>
            </a:xfrm>
            <a:prstGeom prst="rect">
              <a:avLst/>
            </a:prstGeom>
            <a:noFill/>
          </p:spPr>
          <p:txBody>
            <a:bodyPr wrap="square" lIns="0" tIns="0" rIns="0" bIns="0" rtlCol="0" anchor="ctr">
              <a:spAutoFit/>
            </a:bodyPr>
            <a:lstStyle/>
            <a:p>
              <a:pPr algn="ctr">
                <a:lnSpc>
                  <a:spcPct val="90000"/>
                </a:lnSpc>
              </a:pPr>
              <a:r>
                <a:rPr lang="en-US" sz="1400" spc="-100" dirty="0">
                  <a:solidFill>
                    <a:schemeClr val="bg1"/>
                  </a:solidFill>
                </a:rPr>
                <a:t>Colocation</a:t>
              </a:r>
            </a:p>
          </p:txBody>
        </p:sp>
      </p:grpSp>
      <p:grpSp>
        <p:nvGrpSpPr>
          <p:cNvPr id="41" name="Group 40"/>
          <p:cNvGrpSpPr/>
          <p:nvPr/>
        </p:nvGrpSpPr>
        <p:grpSpPr>
          <a:xfrm>
            <a:off x="8991225" y="4323249"/>
            <a:ext cx="2647137" cy="1354146"/>
            <a:chOff x="8991979" y="4323481"/>
            <a:chExt cx="2647827" cy="1354498"/>
          </a:xfrm>
        </p:grpSpPr>
        <p:sp>
          <p:nvSpPr>
            <p:cNvPr id="89" name="Rectangle 88"/>
            <p:cNvSpPr/>
            <p:nvPr/>
          </p:nvSpPr>
          <p:spPr bwMode="auto">
            <a:xfrm>
              <a:off x="8991979" y="4342869"/>
              <a:ext cx="2647827" cy="1308998"/>
            </a:xfrm>
            <a:prstGeom prst="rect">
              <a:avLst/>
            </a:prstGeom>
            <a:solidFill>
              <a:srgbClr val="FF990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12" tIns="45707" rIns="91412" bIns="45707" numCol="1" rtlCol="0" anchor="ctr" anchorCtr="0" compatLnSpc="1">
              <a:prstTxWarp prst="textNoShape">
                <a:avLst/>
              </a:prstTxWarp>
            </a:bodyPr>
            <a:lstStyle/>
            <a:p>
              <a:pPr algn="ctr" defTabSz="913870" fontAlgn="base">
                <a:spcBef>
                  <a:spcPct val="0"/>
                </a:spcBef>
                <a:spcAft>
                  <a:spcPct val="0"/>
                </a:spcAft>
              </a:pPr>
              <a:endParaRPr lang="en-US" sz="2199" dirty="0" err="1">
                <a:gradFill>
                  <a:gsLst>
                    <a:gs pos="0">
                      <a:srgbClr val="FFFFFF"/>
                    </a:gs>
                    <a:gs pos="100000">
                      <a:srgbClr val="FFFFFF"/>
                    </a:gs>
                  </a:gsLst>
                  <a:lin ang="5400000" scaled="0"/>
                </a:gradFill>
              </a:endParaRPr>
            </a:p>
          </p:txBody>
        </p:sp>
        <p:sp>
          <p:nvSpPr>
            <p:cNvPr id="63" name="Rectangle 62"/>
            <p:cNvSpPr/>
            <p:nvPr/>
          </p:nvSpPr>
          <p:spPr>
            <a:xfrm>
              <a:off x="9218612" y="4323481"/>
              <a:ext cx="2194560" cy="1354498"/>
            </a:xfrm>
            <a:prstGeom prst="rect">
              <a:avLst/>
            </a:prstGeom>
          </p:spPr>
          <p:txBody>
            <a:bodyPr wrap="square" lIns="0" tIns="60925" rIns="0" bIns="60925">
              <a:spAutoFit/>
            </a:bodyPr>
            <a:lstStyle/>
            <a:p>
              <a:pPr algn="ctr"/>
              <a:r>
                <a:rPr lang="en-US" sz="1600" spc="-100" dirty="0">
                  <a:solidFill>
                    <a:schemeClr val="bg1"/>
                  </a:solidFill>
                </a:rPr>
                <a:t>ITPACs</a:t>
              </a:r>
            </a:p>
            <a:p>
              <a:pPr algn="ctr"/>
              <a:r>
                <a:rPr lang="en-US" sz="1600" spc="-100" dirty="0">
                  <a:solidFill>
                    <a:schemeClr val="bg1"/>
                  </a:solidFill>
                </a:rPr>
                <a:t>Reduced Carbon, Rightsized</a:t>
              </a:r>
            </a:p>
            <a:p>
              <a:pPr algn="ctr"/>
              <a:r>
                <a:rPr lang="en-US" sz="1600" b="1" i="1" spc="-100" dirty="0">
                  <a:solidFill>
                    <a:schemeClr val="bg1"/>
                  </a:solidFill>
                </a:rPr>
                <a:t>1.05 – 1.20 PUE </a:t>
              </a:r>
            </a:p>
            <a:p>
              <a:pPr algn="ctr"/>
              <a:r>
                <a:rPr lang="en-US" sz="1600" spc="-100" dirty="0">
                  <a:solidFill>
                    <a:schemeClr val="bg1"/>
                  </a:solidFill>
                </a:rPr>
                <a:t>Faster Time to Market </a:t>
              </a:r>
            </a:p>
            <a:p>
              <a:pPr algn="ctr"/>
              <a:r>
                <a:rPr lang="en-US" sz="1600" spc="-100" dirty="0">
                  <a:solidFill>
                    <a:schemeClr val="bg1"/>
                  </a:solidFill>
                </a:rPr>
                <a:t>Air Cooled</a:t>
              </a:r>
              <a:endParaRPr lang="en-US" sz="1800" dirty="0">
                <a:solidFill>
                  <a:schemeClr val="bg1"/>
                </a:solidFill>
              </a:endParaRPr>
            </a:p>
          </p:txBody>
        </p:sp>
      </p:grpSp>
      <p:grpSp>
        <p:nvGrpSpPr>
          <p:cNvPr id="6" name="Group 5"/>
          <p:cNvGrpSpPr/>
          <p:nvPr/>
        </p:nvGrpSpPr>
        <p:grpSpPr>
          <a:xfrm>
            <a:off x="8991224" y="2568441"/>
            <a:ext cx="2672496" cy="1774723"/>
            <a:chOff x="8991978" y="2568215"/>
            <a:chExt cx="2673192" cy="1775185"/>
          </a:xfrm>
        </p:grpSpPr>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1979" y="2568215"/>
              <a:ext cx="2647827" cy="1775185"/>
            </a:xfrm>
            <a:prstGeom prst="rect">
              <a:avLst/>
            </a:prstGeom>
          </p:spPr>
        </p:pic>
        <p:sp>
          <p:nvSpPr>
            <p:cNvPr id="50" name="Rectangle 49"/>
            <p:cNvSpPr/>
            <p:nvPr/>
          </p:nvSpPr>
          <p:spPr bwMode="auto">
            <a:xfrm>
              <a:off x="8991978" y="3558963"/>
              <a:ext cx="2647827" cy="764518"/>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2" tIns="45708" rIns="45708" bIns="45708" numCol="1" spcCol="0" rtlCol="0" fromWordArt="0" anchor="ctr" anchorCtr="0" forceAA="0" compatLnSpc="1">
              <a:prstTxWarp prst="textNoShape">
                <a:avLst/>
              </a:prstTxWarp>
              <a:noAutofit/>
            </a:bodyPr>
            <a:lstStyle/>
            <a:p>
              <a:pPr defTabSz="913870" fontAlgn="base">
                <a:spcBef>
                  <a:spcPct val="0"/>
                </a:spcBef>
                <a:spcAft>
                  <a:spcPct val="0"/>
                </a:spcAft>
              </a:pPr>
              <a:endParaRPr lang="en-US" sz="20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Text Box 17"/>
            <p:cNvSpPr txBox="1">
              <a:spLocks noChangeArrowheads="1"/>
            </p:cNvSpPr>
            <p:nvPr/>
          </p:nvSpPr>
          <p:spPr bwMode="auto">
            <a:xfrm>
              <a:off x="9013410" y="4080227"/>
              <a:ext cx="2651760" cy="193949"/>
            </a:xfrm>
            <a:prstGeom prst="rect">
              <a:avLst/>
            </a:prstGeom>
            <a:noFill/>
          </p:spPr>
          <p:txBody>
            <a:bodyPr wrap="square" lIns="0" tIns="0" rIns="0" bIns="0" rtlCol="0" anchor="ctr">
              <a:spAutoFit/>
            </a:bodyPr>
            <a:lstStyle/>
            <a:p>
              <a:pPr algn="ctr">
                <a:lnSpc>
                  <a:spcPct val="90000"/>
                </a:lnSpc>
              </a:pPr>
              <a:r>
                <a:rPr lang="en-US" sz="1400" spc="-100" dirty="0">
                  <a:solidFill>
                    <a:schemeClr val="bg1"/>
                  </a:solidFill>
                </a:rPr>
                <a:t>Modular</a:t>
              </a:r>
            </a:p>
          </p:txBody>
        </p:sp>
      </p:grpSp>
    </p:spTree>
    <p:extLst>
      <p:ext uri="{BB962C8B-B14F-4D97-AF65-F5344CB8AC3E}">
        <p14:creationId xmlns:p14="http://schemas.microsoft.com/office/powerpoint/2010/main" val="3633571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2" presetClass="entr" presetSubtype="4" decel="100000" fill="hold" nodeType="withEffect">
                                  <p:stCondLst>
                                    <p:cond delay="5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0" fill="hold"/>
                                        <p:tgtEl>
                                          <p:spTgt spid="28"/>
                                        </p:tgtEl>
                                        <p:attrNameLst>
                                          <p:attrName>ppt_x</p:attrName>
                                        </p:attrNameLst>
                                      </p:cBhvr>
                                      <p:tavLst>
                                        <p:tav tm="0">
                                          <p:val>
                                            <p:strVal val="#ppt_x"/>
                                          </p:val>
                                        </p:tav>
                                        <p:tav tm="100000">
                                          <p:val>
                                            <p:strVal val="#ppt_x"/>
                                          </p:val>
                                        </p:tav>
                                      </p:tavLst>
                                    </p:anim>
                                    <p:anim calcmode="lin" valueType="num">
                                      <p:cBhvr additive="base">
                                        <p:cTn id="22" dur="10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ppt_x"/>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2" presetClass="entr" presetSubtype="8" fill="hold" nodeType="withEffect">
                                  <p:stCondLst>
                                    <p:cond delay="75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fade">
                                      <p:cBhvr>
                                        <p:cTn id="33" dur="500"/>
                                        <p:tgtEl>
                                          <p:spTgt spid="83"/>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2" presetClass="entr" presetSubtype="4" decel="100000" fill="hold" nodeType="withEffect">
                                  <p:stCondLst>
                                    <p:cond delay="50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ppt_x"/>
                                          </p:val>
                                        </p:tav>
                                        <p:tav tm="100000">
                                          <p:val>
                                            <p:strVal val="#ppt_x"/>
                                          </p:val>
                                        </p:tav>
                                      </p:tavLst>
                                    </p:anim>
                                    <p:anim calcmode="lin" valueType="num">
                                      <p:cBhvr additive="base">
                                        <p:cTn id="43" dur="1000" fill="hold"/>
                                        <p:tgtEl>
                                          <p:spTgt spid="29"/>
                                        </p:tgtEl>
                                        <p:attrNameLst>
                                          <p:attrName>ppt_y</p:attrName>
                                        </p:attrNameLst>
                                      </p:cBhvr>
                                      <p:tavLst>
                                        <p:tav tm="0">
                                          <p:val>
                                            <p:strVal val="1+#ppt_h/2"/>
                                          </p:val>
                                        </p:tav>
                                        <p:tav tm="100000">
                                          <p:val>
                                            <p:strVal val="#ppt_y"/>
                                          </p:val>
                                        </p:tav>
                                      </p:tavLst>
                                    </p:anim>
                                  </p:childTnLst>
                                </p:cTn>
                              </p:par>
                              <p:par>
                                <p:cTn id="44" presetID="2" presetClass="entr" presetSubtype="4" decel="100000" fill="hold" nodeType="withEffect">
                                  <p:stCondLst>
                                    <p:cond delay="75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1000" fill="hold"/>
                                        <p:tgtEl>
                                          <p:spTgt spid="37"/>
                                        </p:tgtEl>
                                        <p:attrNameLst>
                                          <p:attrName>ppt_x</p:attrName>
                                        </p:attrNameLst>
                                      </p:cBhvr>
                                      <p:tavLst>
                                        <p:tav tm="0">
                                          <p:val>
                                            <p:strVal val="#ppt_x"/>
                                          </p:val>
                                        </p:tav>
                                        <p:tav tm="100000">
                                          <p:val>
                                            <p:strVal val="#ppt_x"/>
                                          </p:val>
                                        </p:tav>
                                      </p:tavLst>
                                    </p:anim>
                                    <p:anim calcmode="lin" valueType="num">
                                      <p:cBhvr additive="base">
                                        <p:cTn id="47" dur="1000" fill="hold"/>
                                        <p:tgtEl>
                                          <p:spTgt spid="37"/>
                                        </p:tgtEl>
                                        <p:attrNameLst>
                                          <p:attrName>ppt_y</p:attrName>
                                        </p:attrNameLst>
                                      </p:cBhvr>
                                      <p:tavLst>
                                        <p:tav tm="0">
                                          <p:val>
                                            <p:strVal val="1+#ppt_h/2"/>
                                          </p:val>
                                        </p:tav>
                                        <p:tav tm="100000">
                                          <p:val>
                                            <p:strVal val="#ppt_y"/>
                                          </p:val>
                                        </p:tav>
                                      </p:tavLst>
                                    </p:anim>
                                  </p:childTnLst>
                                </p:cTn>
                              </p:par>
                              <p:par>
                                <p:cTn id="48" presetID="22" presetClass="entr" presetSubtype="8" fill="hold" nodeType="withEffect">
                                  <p:stCondLst>
                                    <p:cond delay="750"/>
                                  </p:stCondLst>
                                  <p:childTnLst>
                                    <p:set>
                                      <p:cBhvr>
                                        <p:cTn id="49" dur="1" fill="hold">
                                          <p:stCondLst>
                                            <p:cond delay="0"/>
                                          </p:stCondLst>
                                        </p:cTn>
                                        <p:tgtEl>
                                          <p:spTgt spid="85"/>
                                        </p:tgtEl>
                                        <p:attrNameLst>
                                          <p:attrName>style.visibility</p:attrName>
                                        </p:attrNameLst>
                                      </p:cBhvr>
                                      <p:to>
                                        <p:strVal val="visible"/>
                                      </p:to>
                                    </p:set>
                                    <p:animEffect transition="in" filter="wipe(left)">
                                      <p:cBhvr>
                                        <p:cTn id="50" dur="500"/>
                                        <p:tgtEl>
                                          <p:spTgt spid="8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2" presetClass="entr" presetSubtype="4" decel="100000" fill="hold" nodeType="withEffect">
                                  <p:stCondLst>
                                    <p:cond delay="50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1000" fill="hold"/>
                                        <p:tgtEl>
                                          <p:spTgt spid="30"/>
                                        </p:tgtEl>
                                        <p:attrNameLst>
                                          <p:attrName>ppt_x</p:attrName>
                                        </p:attrNameLst>
                                      </p:cBhvr>
                                      <p:tavLst>
                                        <p:tav tm="0">
                                          <p:val>
                                            <p:strVal val="#ppt_x"/>
                                          </p:val>
                                        </p:tav>
                                        <p:tav tm="100000">
                                          <p:val>
                                            <p:strVal val="#ppt_x"/>
                                          </p:val>
                                        </p:tav>
                                      </p:tavLst>
                                    </p:anim>
                                    <p:anim calcmode="lin" valueType="num">
                                      <p:cBhvr additive="base">
                                        <p:cTn id="64" dur="10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75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000" fill="hold"/>
                                        <p:tgtEl>
                                          <p:spTgt spid="38"/>
                                        </p:tgtEl>
                                        <p:attrNameLst>
                                          <p:attrName>ppt_x</p:attrName>
                                        </p:attrNameLst>
                                      </p:cBhvr>
                                      <p:tavLst>
                                        <p:tav tm="0">
                                          <p:val>
                                            <p:strVal val="#ppt_x"/>
                                          </p:val>
                                        </p:tav>
                                        <p:tav tm="100000">
                                          <p:val>
                                            <p:strVal val="#ppt_x"/>
                                          </p:val>
                                        </p:tav>
                                      </p:tavLst>
                                    </p:anim>
                                    <p:anim calcmode="lin" valueType="num">
                                      <p:cBhvr additive="base">
                                        <p:cTn id="68" dur="1000" fill="hold"/>
                                        <p:tgtEl>
                                          <p:spTgt spid="38"/>
                                        </p:tgtEl>
                                        <p:attrNameLst>
                                          <p:attrName>ppt_y</p:attrName>
                                        </p:attrNameLst>
                                      </p:cBhvr>
                                      <p:tavLst>
                                        <p:tav tm="0">
                                          <p:val>
                                            <p:strVal val="1+#ppt_h/2"/>
                                          </p:val>
                                        </p:tav>
                                        <p:tav tm="100000">
                                          <p:val>
                                            <p:strVal val="#ppt_y"/>
                                          </p:val>
                                        </p:tav>
                                      </p:tavLst>
                                    </p:anim>
                                  </p:childTnLst>
                                </p:cTn>
                              </p:par>
                              <p:par>
                                <p:cTn id="69" presetID="22" presetClass="entr" presetSubtype="8" fill="hold" nodeType="withEffect">
                                  <p:stCondLst>
                                    <p:cond delay="750"/>
                                  </p:stCondLst>
                                  <p:childTnLst>
                                    <p:set>
                                      <p:cBhvr>
                                        <p:cTn id="70" dur="1" fill="hold">
                                          <p:stCondLst>
                                            <p:cond delay="0"/>
                                          </p:stCondLst>
                                        </p:cTn>
                                        <p:tgtEl>
                                          <p:spTgt spid="86"/>
                                        </p:tgtEl>
                                        <p:attrNameLst>
                                          <p:attrName>style.visibility</p:attrName>
                                        </p:attrNameLst>
                                      </p:cBhvr>
                                      <p:to>
                                        <p:strVal val="visible"/>
                                      </p:to>
                                    </p:set>
                                    <p:animEffect transition="in" filter="wipe(left)">
                                      <p:cBhvr>
                                        <p:cTn id="71" dur="500"/>
                                        <p:tgtEl>
                                          <p:spTgt spid="86"/>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par>
                          <p:cTn id="76" fill="hold">
                            <p:stCondLst>
                              <p:cond delay="825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2" presetClass="entr" presetSubtype="4" decel="100000" fill="hold" nodeType="withEffect">
                                  <p:stCondLst>
                                    <p:cond delay="25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1000" fill="hold"/>
                                        <p:tgtEl>
                                          <p:spTgt spid="6"/>
                                        </p:tgtEl>
                                        <p:attrNameLst>
                                          <p:attrName>ppt_x</p:attrName>
                                        </p:attrNameLst>
                                      </p:cBhvr>
                                      <p:tavLst>
                                        <p:tav tm="0">
                                          <p:val>
                                            <p:strVal val="#ppt_x"/>
                                          </p:val>
                                        </p:tav>
                                        <p:tav tm="100000">
                                          <p:val>
                                            <p:strVal val="#ppt_x"/>
                                          </p:val>
                                        </p:tav>
                                      </p:tavLst>
                                    </p:anim>
                                    <p:anim calcmode="lin" valueType="num">
                                      <p:cBhvr additive="base">
                                        <p:cTn id="85" dur="1000" fill="hold"/>
                                        <p:tgtEl>
                                          <p:spTgt spid="6"/>
                                        </p:tgtEl>
                                        <p:attrNameLst>
                                          <p:attrName>ppt_y</p:attrName>
                                        </p:attrNameLst>
                                      </p:cBhvr>
                                      <p:tavLst>
                                        <p:tav tm="0">
                                          <p:val>
                                            <p:strVal val="1+#ppt_h/2"/>
                                          </p:val>
                                        </p:tav>
                                        <p:tav tm="100000">
                                          <p:val>
                                            <p:strVal val="#ppt_y"/>
                                          </p:val>
                                        </p:tav>
                                      </p:tavLst>
                                    </p:anim>
                                  </p:childTnLst>
                                </p:cTn>
                              </p:par>
                              <p:par>
                                <p:cTn id="86" presetID="2" presetClass="entr" presetSubtype="4" decel="100000" fill="hold" nodeType="withEffect">
                                  <p:stCondLst>
                                    <p:cond delay="75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1000" fill="hold"/>
                                        <p:tgtEl>
                                          <p:spTgt spid="41"/>
                                        </p:tgtEl>
                                        <p:attrNameLst>
                                          <p:attrName>ppt_x</p:attrName>
                                        </p:attrNameLst>
                                      </p:cBhvr>
                                      <p:tavLst>
                                        <p:tav tm="0">
                                          <p:val>
                                            <p:strVal val="#ppt_x"/>
                                          </p:val>
                                        </p:tav>
                                        <p:tav tm="100000">
                                          <p:val>
                                            <p:strVal val="#ppt_x"/>
                                          </p:val>
                                        </p:tav>
                                      </p:tavLst>
                                    </p:anim>
                                    <p:anim calcmode="lin" valueType="num">
                                      <p:cBhvr additive="base">
                                        <p:cTn id="8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5" grpId="0"/>
      <p:bldP spid="3" grpId="0"/>
      <p:bldP spid="81" grpId="0"/>
      <p:bldP spid="82" grpId="0"/>
      <p:bldP spid="83" grpId="0"/>
      <p:bldP spid="4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692995"/>
            <a:ext cx="12188825" cy="4071210"/>
          </a:xfrm>
          <a:prstGeom prst="rect">
            <a:avLst/>
          </a:prstGeom>
          <a:gradFill>
            <a:gsLst>
              <a:gs pos="13000">
                <a:schemeClr val="tx1">
                  <a:alpha val="2000"/>
                </a:schemeClr>
              </a:gs>
              <a:gs pos="38000">
                <a:schemeClr val="tx1">
                  <a:alpha val="81000"/>
                </a:schemeClr>
              </a:gs>
              <a:gs pos="100000">
                <a:schemeClr val="tx1"/>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883" tIns="60941" rIns="121883" bIns="60941" numCol="1" rtlCol="0" anchor="ctr" anchorCtr="0" compatLnSpc="1">
            <a:prstTxWarp prst="textNoShape">
              <a:avLst/>
            </a:prstTxWarp>
          </a:bodyPr>
          <a:lstStyle/>
          <a:p>
            <a:pPr algn="ctr" defTabSz="1218494" fontAlgn="base">
              <a:spcBef>
                <a:spcPct val="0"/>
              </a:spcBef>
              <a:spcAft>
                <a:spcPct val="0"/>
              </a:spcAft>
            </a:pPr>
            <a:endParaRPr lang="en-US" sz="3199" dirty="0">
              <a:gradFill>
                <a:gsLst>
                  <a:gs pos="0">
                    <a:srgbClr val="FFFFFF"/>
                  </a:gs>
                  <a:gs pos="100000">
                    <a:srgbClr val="FFFFFF"/>
                  </a:gs>
                </a:gsLst>
                <a:lin ang="5400000" scaled="0"/>
              </a:gradFill>
            </a:endParaRPr>
          </a:p>
        </p:txBody>
      </p:sp>
      <p:grpSp>
        <p:nvGrpSpPr>
          <p:cNvPr id="84" name="Group 83"/>
          <p:cNvGrpSpPr/>
          <p:nvPr/>
        </p:nvGrpSpPr>
        <p:grpSpPr>
          <a:xfrm>
            <a:off x="-1" y="76705"/>
            <a:ext cx="12188826" cy="4792080"/>
            <a:chOff x="-1" y="834890"/>
            <a:chExt cx="9144001" cy="2631187"/>
          </a:xfrm>
        </p:grpSpPr>
        <p:pic>
          <p:nvPicPr>
            <p:cNvPr id="85" name="Picture 84" descr="sky and clouds faded top 2.png"/>
            <p:cNvPicPr>
              <a:picLocks noChangeAspect="1"/>
            </p:cNvPicPr>
            <p:nvPr/>
          </p:nvPicPr>
          <p:blipFill rotWithShape="1">
            <a:blip r:embed="rId3">
              <a:alphaModFix amt="60000"/>
            </a:blip>
            <a:srcRect t="7407" b="22199"/>
            <a:stretch/>
          </p:blipFill>
          <p:spPr>
            <a:xfrm>
              <a:off x="-1" y="834890"/>
              <a:ext cx="9144001" cy="2403630"/>
            </a:xfrm>
            <a:prstGeom prst="rect">
              <a:avLst/>
            </a:prstGeom>
            <a:blipFill dpi="0" rotWithShape="1">
              <a:blip r:embed="rId4">
                <a:alphaModFix amt="60000"/>
              </a:blip>
              <a:srcRect/>
              <a:stretch>
                <a:fillRect/>
              </a:stretch>
            </a:blipFill>
            <a:ln w="55000" cap="flat" cmpd="thickThin" algn="ctr">
              <a:noFill/>
              <a:prstDash val="solid"/>
              <a:headEnd type="none" w="med" len="med"/>
              <a:tailEnd type="none" w="med" len="med"/>
            </a:ln>
            <a:effectLst/>
          </p:spPr>
        </p:pic>
        <p:sp>
          <p:nvSpPr>
            <p:cNvPr id="86" name="Freeform 9"/>
            <p:cNvSpPr>
              <a:spLocks/>
            </p:cNvSpPr>
            <p:nvPr/>
          </p:nvSpPr>
          <p:spPr bwMode="white">
            <a:xfrm rot="10800000">
              <a:off x="0" y="1562876"/>
              <a:ext cx="9144000" cy="1770927"/>
            </a:xfrm>
            <a:prstGeom prst="rect">
              <a:avLst/>
            </a:prstGeom>
            <a:gradFill flip="none" rotWithShape="1">
              <a:gsLst>
                <a:gs pos="19000">
                  <a:srgbClr val="FFFFFF"/>
                </a:gs>
                <a:gs pos="100000">
                  <a:srgbClr val="FFFFFF">
                    <a:alpha val="0"/>
                  </a:srgbClr>
                </a:gs>
              </a:gsLst>
              <a:lin ang="5400000" scaled="1"/>
              <a:tileRect/>
            </a:gradFill>
            <a:extLst/>
          </p:spPr>
          <p:txBody>
            <a:bodyPr vert="horz" wrap="square" lIns="91452" tIns="45727" rIns="91452" bIns="45727" numCol="1" anchor="t" anchorCtr="0" compatLnSpc="1">
              <a:prstTxWarp prst="textNoShape">
                <a:avLst/>
              </a:prstTxWarp>
            </a:bodyPr>
            <a:lstStyle/>
            <a:p>
              <a:endParaRPr lang="en-US" sz="2933" dirty="0">
                <a:solidFill>
                  <a:prstClr val="white"/>
                </a:solidFill>
              </a:endParaRPr>
            </a:p>
          </p:txBody>
        </p:sp>
        <p:pic>
          <p:nvPicPr>
            <p:cNvPr id="98" name="Picture 97" descr="cloud.png"/>
            <p:cNvPicPr>
              <a:picLocks noChangeAspect="1"/>
            </p:cNvPicPr>
            <p:nvPr/>
          </p:nvPicPr>
          <p:blipFill>
            <a:blip r:embed="rId5"/>
            <a:stretch>
              <a:fillRect/>
            </a:stretch>
          </p:blipFill>
          <p:spPr>
            <a:xfrm>
              <a:off x="2219993" y="1648574"/>
              <a:ext cx="5702330" cy="1817503"/>
            </a:xfrm>
            <a:prstGeom prst="rect">
              <a:avLst/>
            </a:prstGeom>
          </p:spPr>
        </p:pic>
        <p:pic>
          <p:nvPicPr>
            <p:cNvPr id="99" name="Picture 2" descr="C:\Users\maryfj\Desktop\Online_ART\DVD_ART36\Artwork_Imagery\Icons - Illustrations\Internet Clouds web\cloud 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787"/>
            <a:stretch/>
          </p:blipFill>
          <p:spPr bwMode="auto">
            <a:xfrm>
              <a:off x="0" y="1776614"/>
              <a:ext cx="3657056" cy="1448563"/>
            </a:xfrm>
            <a:prstGeom prst="rect">
              <a:avLst/>
            </a:prstGeom>
            <a:extLst>
              <a:ext uri="{909E8E84-426E-40DD-AFC4-6F175D3DCCD1}">
                <a14:hiddenFill xmlns:a14="http://schemas.microsoft.com/office/drawing/2010/main">
                  <a:solidFill>
                    <a:srgbClr val="FFFFFF"/>
                  </a:solidFill>
                </a14:hiddenFill>
              </a:ext>
            </a:extLst>
          </p:spPr>
        </p:pic>
        <p:pic>
          <p:nvPicPr>
            <p:cNvPr id="100" name="Picture 2" descr="C:\Users\maryfj\Desktop\Online_ART\DVD_ART36\Artwork_Imagery\Icons - Illustrations\Internet Clouds web\cloud 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870"/>
            <a:stretch/>
          </p:blipFill>
          <p:spPr bwMode="auto">
            <a:xfrm flipH="1">
              <a:off x="6133110" y="1801533"/>
              <a:ext cx="3010890" cy="1576891"/>
            </a:xfrm>
            <a:prstGeom prst="rect">
              <a:avLst/>
            </a:prstGeom>
            <a:extLst>
              <a:ext uri="{909E8E84-426E-40DD-AFC4-6F175D3DCCD1}">
                <a14:hiddenFill xmlns:a14="http://schemas.microsoft.com/office/drawing/2010/main">
                  <a:solidFill>
                    <a:srgbClr val="FFFFFF"/>
                  </a:solidFill>
                </a14:hiddenFill>
              </a:ext>
            </a:extLst>
          </p:spPr>
        </p:pic>
      </p:grpSp>
      <p:sp useBgFill="1">
        <p:nvSpPr>
          <p:cNvPr id="35" name="Freeform 5"/>
          <p:cNvSpPr>
            <a:spLocks/>
          </p:cNvSpPr>
          <p:nvPr/>
        </p:nvSpPr>
        <p:spPr bwMode="auto">
          <a:xfrm>
            <a:off x="-1" y="4347058"/>
            <a:ext cx="12190942" cy="2419704"/>
          </a:xfrm>
          <a:custGeom>
            <a:avLst/>
            <a:gdLst>
              <a:gd name="T0" fmla="*/ 0 w 6400"/>
              <a:gd name="T1" fmla="*/ 240 h 2152"/>
              <a:gd name="T2" fmla="*/ 3200 w 6400"/>
              <a:gd name="T3" fmla="*/ 0 h 2152"/>
              <a:gd name="T4" fmla="*/ 6400 w 6400"/>
              <a:gd name="T5" fmla="*/ 240 h 2152"/>
              <a:gd name="T6" fmla="*/ 6400 w 6400"/>
              <a:gd name="T7" fmla="*/ 1872 h 2152"/>
              <a:gd name="T8" fmla="*/ 3200 w 6400"/>
              <a:gd name="T9" fmla="*/ 2152 h 2152"/>
              <a:gd name="T10" fmla="*/ 0 w 6400"/>
              <a:gd name="T11" fmla="*/ 1872 h 2152"/>
              <a:gd name="T12" fmla="*/ 0 w 6400"/>
              <a:gd name="T13" fmla="*/ 240 h 2152"/>
            </a:gdLst>
            <a:ahLst/>
            <a:cxnLst>
              <a:cxn ang="0">
                <a:pos x="T0" y="T1"/>
              </a:cxn>
              <a:cxn ang="0">
                <a:pos x="T2" y="T3"/>
              </a:cxn>
              <a:cxn ang="0">
                <a:pos x="T4" y="T5"/>
              </a:cxn>
              <a:cxn ang="0">
                <a:pos x="T6" y="T7"/>
              </a:cxn>
              <a:cxn ang="0">
                <a:pos x="T8" y="T9"/>
              </a:cxn>
              <a:cxn ang="0">
                <a:pos x="T10" y="T11"/>
              </a:cxn>
              <a:cxn ang="0">
                <a:pos x="T12" y="T13"/>
              </a:cxn>
            </a:cxnLst>
            <a:rect l="0" t="0" r="r" b="b"/>
            <a:pathLst>
              <a:path w="6400" h="2152">
                <a:moveTo>
                  <a:pt x="0" y="240"/>
                </a:moveTo>
                <a:cubicBezTo>
                  <a:pt x="0" y="240"/>
                  <a:pt x="1600" y="0"/>
                  <a:pt x="3200" y="0"/>
                </a:cubicBezTo>
                <a:cubicBezTo>
                  <a:pt x="4800" y="0"/>
                  <a:pt x="6400" y="240"/>
                  <a:pt x="6400" y="240"/>
                </a:cubicBezTo>
                <a:cubicBezTo>
                  <a:pt x="6400" y="1872"/>
                  <a:pt x="6400" y="1872"/>
                  <a:pt x="6400" y="1872"/>
                </a:cubicBezTo>
                <a:cubicBezTo>
                  <a:pt x="6400" y="1872"/>
                  <a:pt x="4800" y="2152"/>
                  <a:pt x="3200" y="2152"/>
                </a:cubicBezTo>
                <a:cubicBezTo>
                  <a:pt x="1600" y="2152"/>
                  <a:pt x="0" y="1872"/>
                  <a:pt x="0" y="1872"/>
                </a:cubicBezTo>
                <a:lnTo>
                  <a:pt x="0" y="240"/>
                </a:lnTo>
                <a:close/>
              </a:path>
            </a:pathLst>
          </a:custGeom>
          <a:ln>
            <a:noFill/>
          </a:ln>
          <a:extLst/>
        </p:spPr>
        <p:txBody>
          <a:bodyPr vert="horz" wrap="square" lIns="121888" tIns="60944" rIns="121888" bIns="60944" numCol="1" anchor="t" anchorCtr="0" compatLnSpc="1">
            <a:prstTxWarp prst="textNoShape">
              <a:avLst/>
            </a:prstTxWarp>
          </a:bodyPr>
          <a:lstStyle/>
          <a:p>
            <a:endParaRPr lang="en-US" sz="2933" dirty="0">
              <a:solidFill>
                <a:prstClr val="white"/>
              </a:solidFill>
            </a:endParaRPr>
          </a:p>
        </p:txBody>
      </p:sp>
      <p:sp>
        <p:nvSpPr>
          <p:cNvPr id="138" name="Rectangle 137"/>
          <p:cNvSpPr/>
          <p:nvPr/>
        </p:nvSpPr>
        <p:spPr bwMode="auto">
          <a:xfrm>
            <a:off x="-1" y="4730210"/>
            <a:ext cx="12188825" cy="2265090"/>
          </a:xfrm>
          <a:prstGeom prst="rect">
            <a:avLst/>
          </a:prstGeom>
          <a:gradFill flip="none" rotWithShape="1">
            <a:gsLst>
              <a:gs pos="14000">
                <a:srgbClr val="000000">
                  <a:alpha val="81000"/>
                </a:srgbClr>
              </a:gs>
              <a:gs pos="100000">
                <a:srgbClr val="0F111B">
                  <a:alpha val="0"/>
                </a:srgb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1883" tIns="60941" rIns="121883" bIns="60941" numCol="1" rtlCol="0" anchor="ctr" anchorCtr="0" compatLnSpc="1">
            <a:prstTxWarp prst="textNoShape">
              <a:avLst/>
            </a:prstTxWarp>
          </a:bodyPr>
          <a:lstStyle/>
          <a:p>
            <a:pPr algn="ctr" defTabSz="1218494" fontAlgn="base">
              <a:spcBef>
                <a:spcPct val="0"/>
              </a:spcBef>
              <a:spcAft>
                <a:spcPct val="0"/>
              </a:spcAft>
            </a:pPr>
            <a:endParaRPr lang="en-US" sz="3199" dirty="0">
              <a:gradFill>
                <a:gsLst>
                  <a:gs pos="0">
                    <a:srgbClr val="FFFFFF"/>
                  </a:gs>
                  <a:gs pos="100000">
                    <a:srgbClr val="FFFFFF"/>
                  </a:gs>
                </a:gsLst>
                <a:lin ang="5400000" scaled="0"/>
              </a:gradFill>
            </a:endParaRPr>
          </a:p>
        </p:txBody>
      </p:sp>
      <p:sp>
        <p:nvSpPr>
          <p:cNvPr id="118" name="Freeform 117"/>
          <p:cNvSpPr>
            <a:spLocks/>
          </p:cNvSpPr>
          <p:nvPr/>
        </p:nvSpPr>
        <p:spPr bwMode="auto">
          <a:xfrm>
            <a:off x="63500" y="4048349"/>
            <a:ext cx="12125324" cy="804153"/>
          </a:xfrm>
          <a:custGeom>
            <a:avLst/>
            <a:gdLst/>
            <a:ahLst/>
            <a:cxnLst>
              <a:cxn ang="0">
                <a:pos x="3543" y="286"/>
              </a:cxn>
              <a:cxn ang="0">
                <a:pos x="3514" y="333"/>
              </a:cxn>
              <a:cxn ang="0">
                <a:pos x="3730" y="214"/>
              </a:cxn>
              <a:cxn ang="0">
                <a:pos x="3528" y="70"/>
              </a:cxn>
              <a:cxn ang="0">
                <a:pos x="3550" y="124"/>
              </a:cxn>
              <a:cxn ang="0">
                <a:pos x="1862" y="4"/>
              </a:cxn>
              <a:cxn ang="0">
                <a:pos x="180" y="124"/>
              </a:cxn>
              <a:cxn ang="0">
                <a:pos x="201" y="70"/>
              </a:cxn>
              <a:cxn ang="0">
                <a:pos x="0" y="214"/>
              </a:cxn>
              <a:cxn ang="0">
                <a:pos x="216" y="333"/>
              </a:cxn>
              <a:cxn ang="0">
                <a:pos x="187" y="286"/>
              </a:cxn>
              <a:cxn ang="0">
                <a:pos x="1862" y="130"/>
              </a:cxn>
              <a:cxn ang="0">
                <a:pos x="3543" y="286"/>
              </a:cxn>
            </a:cxnLst>
            <a:rect l="0" t="0" r="r" b="b"/>
            <a:pathLst>
              <a:path w="3730" h="333">
                <a:moveTo>
                  <a:pt x="3543" y="286"/>
                </a:moveTo>
                <a:cubicBezTo>
                  <a:pt x="3514" y="333"/>
                  <a:pt x="3514" y="333"/>
                  <a:pt x="3514" y="333"/>
                </a:cubicBezTo>
                <a:cubicBezTo>
                  <a:pt x="3730" y="214"/>
                  <a:pt x="3730" y="214"/>
                  <a:pt x="3730" y="214"/>
                </a:cubicBezTo>
                <a:cubicBezTo>
                  <a:pt x="3528" y="70"/>
                  <a:pt x="3528" y="70"/>
                  <a:pt x="3528" y="70"/>
                </a:cubicBezTo>
                <a:cubicBezTo>
                  <a:pt x="3550" y="124"/>
                  <a:pt x="3550" y="124"/>
                  <a:pt x="3550" y="124"/>
                </a:cubicBezTo>
                <a:cubicBezTo>
                  <a:pt x="3550" y="124"/>
                  <a:pt x="2665" y="4"/>
                  <a:pt x="1862" y="4"/>
                </a:cubicBezTo>
                <a:cubicBezTo>
                  <a:pt x="1092" y="0"/>
                  <a:pt x="180" y="124"/>
                  <a:pt x="180" y="124"/>
                </a:cubicBezTo>
                <a:cubicBezTo>
                  <a:pt x="201" y="70"/>
                  <a:pt x="201" y="70"/>
                  <a:pt x="201" y="70"/>
                </a:cubicBezTo>
                <a:cubicBezTo>
                  <a:pt x="0" y="214"/>
                  <a:pt x="0" y="214"/>
                  <a:pt x="0" y="214"/>
                </a:cubicBezTo>
                <a:cubicBezTo>
                  <a:pt x="216" y="333"/>
                  <a:pt x="216" y="333"/>
                  <a:pt x="216" y="333"/>
                </a:cubicBezTo>
                <a:cubicBezTo>
                  <a:pt x="187" y="286"/>
                  <a:pt x="187" y="286"/>
                  <a:pt x="187" y="286"/>
                </a:cubicBezTo>
                <a:cubicBezTo>
                  <a:pt x="187" y="286"/>
                  <a:pt x="965" y="134"/>
                  <a:pt x="1862" y="130"/>
                </a:cubicBezTo>
                <a:cubicBezTo>
                  <a:pt x="2724" y="148"/>
                  <a:pt x="3543" y="286"/>
                  <a:pt x="3543" y="286"/>
                </a:cubicBezTo>
                <a:close/>
              </a:path>
            </a:pathLst>
          </a:custGeom>
          <a:gradFill flip="none" rotWithShape="1">
            <a:gsLst>
              <a:gs pos="35000">
                <a:srgbClr val="1C5E86"/>
              </a:gs>
              <a:gs pos="50000">
                <a:srgbClr val="FFFFFF"/>
              </a:gs>
              <a:gs pos="76000">
                <a:srgbClr val="1C5E86"/>
              </a:gs>
            </a:gsLst>
            <a:path path="circle">
              <a:fillToRect l="100000" t="100000"/>
            </a:path>
            <a:tileRect r="-100000" b="-100000"/>
          </a:gradFill>
          <a:ln w="9525">
            <a:solidFill>
              <a:srgbClr val="1C5E86">
                <a:alpha val="67000"/>
              </a:srgbClr>
            </a:solidFill>
            <a:round/>
            <a:headEnd/>
            <a:tailEnd/>
          </a:ln>
          <a:effectLst>
            <a:outerShdw blurRad="114300" dist="139700" dir="5400000" algn="t" rotWithShape="0">
              <a:prstClr val="black">
                <a:alpha val="40000"/>
              </a:prstClr>
            </a:outerShdw>
          </a:effectLst>
        </p:spPr>
        <p:txBody>
          <a:bodyPr vert="horz" wrap="square" lIns="161782" tIns="80891" rIns="161782" bIns="80891" numCol="1" anchor="t" anchorCtr="0" compatLnSpc="1">
            <a:prstTxWarp prst="textNoShape">
              <a:avLst/>
            </a:prstTxWarp>
          </a:bodyPr>
          <a:lstStyle/>
          <a:p>
            <a:endParaRPr lang="en-US" sz="2933" dirty="0">
              <a:solidFill>
                <a:prstClr val="white"/>
              </a:solidFill>
            </a:endParaRPr>
          </a:p>
        </p:txBody>
      </p:sp>
      <p:pic>
        <p:nvPicPr>
          <p:cNvPr id="120" name="Picture 119" descr="white-hot.png"/>
          <p:cNvPicPr>
            <a:picLocks noChangeAspect="1"/>
          </p:cNvPicPr>
          <p:nvPr/>
        </p:nvPicPr>
        <p:blipFill>
          <a:blip r:embed="rId7"/>
          <a:stretch>
            <a:fillRect/>
          </a:stretch>
        </p:blipFill>
        <p:spPr>
          <a:xfrm flipH="1">
            <a:off x="3989949" y="3856400"/>
            <a:ext cx="4211042" cy="628443"/>
          </a:xfrm>
          <a:prstGeom prst="rect">
            <a:avLst/>
          </a:prstGeom>
          <a:noFill/>
          <a:ln>
            <a:noFill/>
          </a:ln>
        </p:spPr>
      </p:pic>
      <p:sp>
        <p:nvSpPr>
          <p:cNvPr id="121" name="TextBox 120"/>
          <p:cNvSpPr txBox="1"/>
          <p:nvPr/>
        </p:nvSpPr>
        <p:spPr>
          <a:xfrm>
            <a:off x="3903848" y="3950690"/>
            <a:ext cx="4113670" cy="553332"/>
          </a:xfrm>
          <a:prstGeom prst="rect">
            <a:avLst/>
          </a:prstGeom>
          <a:noFill/>
        </p:spPr>
        <p:txBody>
          <a:bodyPr wrap="square" lIns="121384" tIns="60694" rIns="121384" bIns="60694" rtlCol="0">
            <a:spAutoFit/>
          </a:bodyPr>
          <a:lstStyle/>
          <a:p>
            <a:pPr algn="ctr"/>
            <a:r>
              <a:rPr lang="en-US" sz="2799" dirty="0">
                <a:gradFill>
                  <a:gsLst>
                    <a:gs pos="0">
                      <a:srgbClr val="000000"/>
                    </a:gs>
                    <a:gs pos="100000">
                      <a:srgbClr val="000000"/>
                    </a:gs>
                  </a:gsLst>
                  <a:lin ang="0" scaled="1"/>
                </a:gradFill>
                <a:latin typeface="Segoe Condensed" pitchFamily="34" charset="0"/>
              </a:rPr>
              <a:t>CLOUD SERVICES</a:t>
            </a:r>
          </a:p>
        </p:txBody>
      </p:sp>
      <p:grpSp>
        <p:nvGrpSpPr>
          <p:cNvPr id="122" name="Group 121"/>
          <p:cNvGrpSpPr/>
          <p:nvPr/>
        </p:nvGrpSpPr>
        <p:grpSpPr>
          <a:xfrm>
            <a:off x="-70879" y="4465526"/>
            <a:ext cx="10937459" cy="3180573"/>
            <a:chOff x="393649" y="3239167"/>
            <a:chExt cx="7734433" cy="2410321"/>
          </a:xfrm>
        </p:grpSpPr>
        <p:pic>
          <p:nvPicPr>
            <p:cNvPr id="123" name="back arcs" descr="back connected line.png"/>
            <p:cNvPicPr>
              <a:picLocks noChangeAspect="1"/>
            </p:cNvPicPr>
            <p:nvPr/>
          </p:nvPicPr>
          <p:blipFill>
            <a:blip r:embed="rId8">
              <a:alphaModFix amt="25000"/>
              <a:duotone>
                <a:schemeClr val="bg2">
                  <a:shade val="45000"/>
                  <a:satMod val="135000"/>
                </a:schemeClr>
                <a:prstClr val="white"/>
              </a:duotone>
            </a:blip>
            <a:stretch>
              <a:fillRect/>
            </a:stretch>
          </p:blipFill>
          <p:spPr>
            <a:xfrm>
              <a:off x="1962682" y="3313088"/>
              <a:ext cx="4895913" cy="678865"/>
            </a:xfrm>
            <a:prstGeom prst="rect">
              <a:avLst/>
            </a:prstGeom>
            <a:blipFill dpi="0" rotWithShape="1">
              <a:blip r:embed="rId4" cstate="print">
                <a:alphaModFix amt="25000"/>
                <a:duotone>
                  <a:schemeClr val="bg2">
                    <a:shade val="45000"/>
                    <a:satMod val="135000"/>
                  </a:schemeClr>
                  <a:prstClr val="white"/>
                </a:duotone>
              </a:blip>
              <a:srcRect/>
              <a:stretch>
                <a:fillRect/>
              </a:stretch>
            </a:blipFill>
            <a:ln w="55000" cap="flat" cmpd="thickThin" algn="ctr">
              <a:noFill/>
              <a:prstDash val="solid"/>
              <a:headEnd type="none" w="med" len="med"/>
              <a:tailEnd type="none" w="med" len="med"/>
            </a:ln>
            <a:effectLst/>
          </p:spPr>
        </p:pic>
        <p:grpSp>
          <p:nvGrpSpPr>
            <p:cNvPr id="125" name="Group 26"/>
            <p:cNvGrpSpPr/>
            <p:nvPr/>
          </p:nvGrpSpPr>
          <p:grpSpPr>
            <a:xfrm>
              <a:off x="393649" y="3239167"/>
              <a:ext cx="3257928" cy="2410321"/>
              <a:chOff x="243053" y="3085792"/>
              <a:chExt cx="5256722" cy="3886508"/>
            </a:xfrm>
          </p:grpSpPr>
          <p:pic>
            <p:nvPicPr>
              <p:cNvPr id="132" name="Picture 131" descr="shadows.png"/>
              <p:cNvPicPr>
                <a:picLocks noChangeAspect="1"/>
              </p:cNvPicPr>
              <p:nvPr/>
            </p:nvPicPr>
            <p:blipFill>
              <a:blip r:embed="rId9"/>
              <a:srcRect l="16971" r="44218"/>
              <a:stretch>
                <a:fillRect/>
              </a:stretch>
            </p:blipFill>
            <p:spPr>
              <a:xfrm>
                <a:off x="1353444" y="4998720"/>
                <a:ext cx="4146331" cy="1973580"/>
              </a:xfrm>
              <a:prstGeom prst="rect">
                <a:avLst/>
              </a:prstGeom>
            </p:spPr>
          </p:pic>
          <p:pic>
            <p:nvPicPr>
              <p:cNvPr id="135" name="Picture 4" descr="C:\Users\sakuu\Desktop\U450p_image_2.png"/>
              <p:cNvPicPr>
                <a:picLocks noChangeAspect="1" noChangeArrowheads="1"/>
              </p:cNvPicPr>
              <p:nvPr/>
            </p:nvPicPr>
            <p:blipFill>
              <a:blip r:embed="rId10" cstate="print"/>
              <a:stretch>
                <a:fillRect/>
              </a:stretch>
            </p:blipFill>
            <p:spPr bwMode="auto">
              <a:xfrm>
                <a:off x="243053" y="3085792"/>
                <a:ext cx="3481483" cy="2276186"/>
              </a:xfrm>
              <a:prstGeom prst="rect">
                <a:avLst/>
              </a:prstGeom>
              <a:noFill/>
              <a:ln>
                <a:noFill/>
              </a:ln>
            </p:spPr>
          </p:pic>
        </p:grpSp>
        <p:pic>
          <p:nvPicPr>
            <p:cNvPr id="127" name="Picture 126" descr="shadows.png"/>
            <p:cNvPicPr>
              <a:picLocks noChangeAspect="1"/>
            </p:cNvPicPr>
            <p:nvPr/>
          </p:nvPicPr>
          <p:blipFill>
            <a:blip r:embed="rId9"/>
            <a:srcRect l="55635"/>
            <a:stretch>
              <a:fillRect/>
            </a:stretch>
          </p:blipFill>
          <p:spPr>
            <a:xfrm>
              <a:off x="5462072" y="4203175"/>
              <a:ext cx="2272228" cy="946782"/>
            </a:xfrm>
            <a:prstGeom prst="rect">
              <a:avLst/>
            </a:prstGeom>
          </p:spPr>
        </p:pic>
        <p:sp>
          <p:nvSpPr>
            <p:cNvPr id="128" name="TextBox 127"/>
            <p:cNvSpPr txBox="1"/>
            <p:nvPr/>
          </p:nvSpPr>
          <p:spPr>
            <a:xfrm>
              <a:off x="6516270" y="4636518"/>
              <a:ext cx="1611812" cy="443071"/>
            </a:xfrm>
            <a:prstGeom prst="rect">
              <a:avLst/>
            </a:prstGeom>
            <a:noFill/>
          </p:spPr>
          <p:txBody>
            <a:bodyPr spcFirstLastPara="1" wrap="square" lIns="91452" tIns="45727" rIns="91452" bIns="45727" numCol="1" rtlCol="0">
              <a:spAutoFit/>
            </a:bodyPr>
            <a:lstStyle/>
            <a:p>
              <a:pPr algn="ctr" defTabSz="1213864"/>
              <a:r>
                <a:rPr lang="en-US" sz="3199"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TV/HOME</a:t>
              </a:r>
            </a:p>
          </p:txBody>
        </p:sp>
        <p:sp>
          <p:nvSpPr>
            <p:cNvPr id="129" name="TextBox 128"/>
            <p:cNvSpPr txBox="1"/>
            <p:nvPr/>
          </p:nvSpPr>
          <p:spPr>
            <a:xfrm>
              <a:off x="587666" y="4671635"/>
              <a:ext cx="1314967" cy="443071"/>
            </a:xfrm>
            <a:prstGeom prst="rect">
              <a:avLst/>
            </a:prstGeom>
            <a:noFill/>
          </p:spPr>
          <p:txBody>
            <a:bodyPr spcFirstLastPara="1" wrap="square" lIns="91452" tIns="45727" rIns="91452" bIns="45727" numCol="1" rtlCol="0">
              <a:spAutoFit/>
            </a:bodyPr>
            <a:lstStyle/>
            <a:p>
              <a:pPr algn="ctr" defTabSz="1213864"/>
              <a:r>
                <a:rPr lang="en-US" sz="3199"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PC</a:t>
              </a:r>
              <a:endParaRPr lang="en-US" sz="2933"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endParaRPr>
            </a:p>
          </p:txBody>
        </p:sp>
        <p:sp>
          <p:nvSpPr>
            <p:cNvPr id="130" name="TextBox 129"/>
            <p:cNvSpPr txBox="1"/>
            <p:nvPr/>
          </p:nvSpPr>
          <p:spPr>
            <a:xfrm>
              <a:off x="2148822" y="4650804"/>
              <a:ext cx="1314967" cy="443071"/>
            </a:xfrm>
            <a:prstGeom prst="rect">
              <a:avLst/>
            </a:prstGeom>
            <a:noFill/>
          </p:spPr>
          <p:txBody>
            <a:bodyPr spcFirstLastPara="1" wrap="square" lIns="91452" tIns="45727" rIns="91452" bIns="45727" numCol="1" rtlCol="0">
              <a:spAutoFit/>
            </a:bodyPr>
            <a:lstStyle/>
            <a:p>
              <a:pPr algn="ctr" defTabSz="1213864"/>
              <a:r>
                <a:rPr lang="en-US" sz="3199"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MOBILE</a:t>
              </a:r>
              <a:endParaRPr lang="en-US" sz="2933"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endParaRPr>
            </a:p>
          </p:txBody>
        </p:sp>
        <p:pic>
          <p:nvPicPr>
            <p:cNvPr id="131" name="front arcs" descr="front connected line.png"/>
            <p:cNvPicPr>
              <a:picLocks noChangeAspect="1"/>
            </p:cNvPicPr>
            <p:nvPr/>
          </p:nvPicPr>
          <p:blipFill>
            <a:blip r:embed="rId11">
              <a:alphaModFix amt="50000"/>
              <a:duotone>
                <a:schemeClr val="bg2">
                  <a:shade val="45000"/>
                  <a:satMod val="135000"/>
                </a:schemeClr>
                <a:prstClr val="white"/>
              </a:duotone>
            </a:blip>
            <a:stretch>
              <a:fillRect/>
            </a:stretch>
          </p:blipFill>
          <p:spPr>
            <a:xfrm>
              <a:off x="2221874" y="3542131"/>
              <a:ext cx="4614342" cy="668978"/>
            </a:xfrm>
            <a:prstGeom prst="rect">
              <a:avLst/>
            </a:prstGeom>
            <a:blipFill dpi="0" rotWithShape="1">
              <a:blip r:embed="rId4" cstate="print">
                <a:alphaModFix amt="50000"/>
                <a:duotone>
                  <a:schemeClr val="bg2">
                    <a:shade val="45000"/>
                    <a:satMod val="135000"/>
                  </a:schemeClr>
                  <a:prstClr val="white"/>
                </a:duotone>
              </a:blip>
              <a:srcRect/>
              <a:stretch>
                <a:fillRect/>
              </a:stretch>
            </a:blipFill>
            <a:ln w="55000" cap="flat" cmpd="thickThin" algn="ctr">
              <a:noFill/>
              <a:prstDash val="solid"/>
              <a:headEnd type="none" w="med" len="med"/>
              <a:tailEnd type="none" w="med" len="med"/>
            </a:ln>
            <a:effectLst/>
          </p:spPr>
        </p:pic>
      </p:grpSp>
      <p:pic>
        <p:nvPicPr>
          <p:cNvPr id="97" name="Picture 96"/>
          <p:cNvPicPr>
            <a:picLocks noChangeAspect="1"/>
          </p:cNvPicPr>
          <p:nvPr/>
        </p:nvPicPr>
        <p:blipFill>
          <a:blip r:embed="rId12">
            <a:extLst>
              <a:ext uri="{BEBA8EAE-BF5A-486C-A8C5-ECC9F3942E4B}">
                <a14:imgProps xmlns:a14="http://schemas.microsoft.com/office/drawing/2010/main">
                  <a14:imgLayer r:embed="rId13">
                    <a14:imgEffect>
                      <a14:brightnessContrast bright="-14000"/>
                    </a14:imgEffect>
                  </a14:imgLayer>
                </a14:imgProps>
              </a:ext>
              <a:ext uri="{28A0092B-C50C-407E-A947-70E740481C1C}">
                <a14:useLocalDpi xmlns:a14="http://schemas.microsoft.com/office/drawing/2010/main" val="0"/>
              </a:ext>
            </a:extLst>
          </a:blip>
          <a:stretch>
            <a:fillRect/>
          </a:stretch>
        </p:blipFill>
        <p:spPr bwMode="gray">
          <a:xfrm>
            <a:off x="7654846" y="2106986"/>
            <a:ext cx="1140446" cy="391870"/>
          </a:xfrm>
          <a:prstGeom prst="rect">
            <a:avLst/>
          </a:prstGeom>
          <a:noFill/>
          <a:effectLst>
            <a:glow rad="63500">
              <a:srgbClr val="FFFFFF">
                <a:alpha val="31000"/>
              </a:srgbClr>
            </a:glow>
            <a:outerShdw blurRad="127000" algn="ctr" rotWithShape="0">
              <a:srgbClr val="FFFFFF"/>
            </a:outerShdw>
          </a:effectLst>
        </p:spPr>
      </p:pic>
      <p:pic>
        <p:nvPicPr>
          <p:cNvPr id="101"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gray">
          <a:xfrm>
            <a:off x="3588158" y="990132"/>
            <a:ext cx="1787756" cy="360462"/>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pic>
        <p:nvPicPr>
          <p:cNvPr id="102" name="Picture 3" descr="C:\Users\maryfj\Desktop\Online_ART\Updates\DVD_ART36_Update1_revJuly09\Logos\Bing\Bing (brand)\bing rev.png"/>
          <p:cNvPicPr>
            <a:picLocks noChangeAspect="1" noChangeArrowheads="1"/>
          </p:cNvPicPr>
          <p:nvPr/>
        </p:nvPicPr>
        <p:blipFill>
          <a:blip r:embed="rId15" cstate="screen">
            <a:extLst>
              <a:ext uri="{28A0092B-C50C-407E-A947-70E740481C1C}">
                <a14:useLocalDpi xmlns:a14="http://schemas.microsoft.com/office/drawing/2010/main" val="0"/>
              </a:ext>
            </a:extLst>
          </a:blip>
          <a:stretch>
            <a:fillRect/>
          </a:stretch>
        </p:blipFill>
        <p:spPr bwMode="gray">
          <a:xfrm>
            <a:off x="5898264" y="1040593"/>
            <a:ext cx="1184084" cy="359989"/>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pic>
        <p:nvPicPr>
          <p:cNvPr id="103" name="Picture 6"/>
          <p:cNvPicPr>
            <a:picLocks noChangeAspect="1" noChangeArrowheads="1"/>
          </p:cNvPicPr>
          <p:nvPr/>
        </p:nvPicPr>
        <p:blipFill>
          <a:blip r:embed="rId16" cstate="screen">
            <a:extLst>
              <a:ext uri="{28A0092B-C50C-407E-A947-70E740481C1C}">
                <a14:useLocalDpi xmlns:a14="http://schemas.microsoft.com/office/drawing/2010/main" val="0"/>
              </a:ext>
            </a:extLst>
          </a:blip>
          <a:stretch>
            <a:fillRect/>
          </a:stretch>
        </p:blipFill>
        <p:spPr bwMode="gray">
          <a:xfrm>
            <a:off x="795480" y="1074463"/>
            <a:ext cx="2205628" cy="265410"/>
          </a:xfrm>
          <a:prstGeom prst="rect">
            <a:avLst/>
          </a:prstGeom>
          <a:noFill/>
          <a:effectLst>
            <a:glow rad="63500">
              <a:srgbClr val="FFFFFF">
                <a:alpha val="29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sp>
        <p:nvSpPr>
          <p:cNvPr id="104" name="Rectangle 103"/>
          <p:cNvSpPr/>
          <p:nvPr/>
        </p:nvSpPr>
        <p:spPr>
          <a:xfrm>
            <a:off x="7280874" y="2553594"/>
            <a:ext cx="1738863" cy="492443"/>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25M People </a:t>
            </a:r>
          </a:p>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On Xbox Live</a:t>
            </a:r>
          </a:p>
        </p:txBody>
      </p:sp>
      <p:sp>
        <p:nvSpPr>
          <p:cNvPr id="105" name="Rectangle 104"/>
          <p:cNvSpPr/>
          <p:nvPr/>
        </p:nvSpPr>
        <p:spPr>
          <a:xfrm>
            <a:off x="1062715" y="1487310"/>
            <a:ext cx="2092068" cy="492443"/>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530M Active Windows Live IDs</a:t>
            </a:r>
          </a:p>
        </p:txBody>
      </p:sp>
      <p:sp>
        <p:nvSpPr>
          <p:cNvPr id="106" name="Rectangle 105"/>
          <p:cNvSpPr/>
          <p:nvPr/>
        </p:nvSpPr>
        <p:spPr>
          <a:xfrm>
            <a:off x="3664630" y="1487310"/>
            <a:ext cx="1711289" cy="492443"/>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368M People Using Hotmail</a:t>
            </a:r>
          </a:p>
        </p:txBody>
      </p:sp>
      <p:pic>
        <p:nvPicPr>
          <p:cNvPr id="107" name="Picture 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gray">
          <a:xfrm>
            <a:off x="5754477" y="2151999"/>
            <a:ext cx="1327877" cy="357511"/>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sp>
        <p:nvSpPr>
          <p:cNvPr id="108" name="Rectangle 107"/>
          <p:cNvSpPr/>
          <p:nvPr/>
        </p:nvSpPr>
        <p:spPr>
          <a:xfrm>
            <a:off x="5557210" y="1487309"/>
            <a:ext cx="1703618" cy="738664"/>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Over 4B WW Queries Each Month</a:t>
            </a:r>
          </a:p>
        </p:txBody>
      </p:sp>
      <p:sp>
        <p:nvSpPr>
          <p:cNvPr id="109" name="Rectangle 108"/>
          <p:cNvSpPr/>
          <p:nvPr/>
        </p:nvSpPr>
        <p:spPr>
          <a:xfrm>
            <a:off x="5561012" y="2553594"/>
            <a:ext cx="1635678" cy="738664"/>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Over 6M Songs In The Catalog</a:t>
            </a:r>
          </a:p>
        </p:txBody>
      </p:sp>
      <p:sp>
        <p:nvSpPr>
          <p:cNvPr id="110" name="Rectangle 109"/>
          <p:cNvSpPr/>
          <p:nvPr/>
        </p:nvSpPr>
        <p:spPr>
          <a:xfrm>
            <a:off x="7454436" y="1487310"/>
            <a:ext cx="1658153" cy="492443"/>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Over 459M Unique Users</a:t>
            </a:r>
          </a:p>
        </p:txBody>
      </p:sp>
      <p:pic>
        <p:nvPicPr>
          <p:cNvPr id="113" name="Picture 3" descr="C:\Users\maryfj\Documents\Projects\2009\11-20 Holiday Preview - archived\Artwork\Speaker Art\MSN slide\msn_logo.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7654844" y="829364"/>
            <a:ext cx="1457738" cy="514977"/>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9272282" y="2553594"/>
            <a:ext cx="1736157" cy="492443"/>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14B Ads </a:t>
            </a:r>
            <a:br>
              <a:rPr lang="en-US" sz="2000" dirty="0">
                <a:gradFill>
                  <a:gsLst>
                    <a:gs pos="7917">
                      <a:srgbClr val="000000"/>
                    </a:gs>
                    <a:gs pos="100000">
                      <a:srgbClr val="000000"/>
                    </a:gs>
                  </a:gsLst>
                  <a:lin ang="5400000" scaled="0"/>
                </a:gradFill>
                <a:latin typeface="Segoe Condensed" pitchFamily="34" charset="0"/>
              </a:rPr>
            </a:br>
            <a:r>
              <a:rPr lang="en-US" sz="2000" dirty="0">
                <a:gradFill>
                  <a:gsLst>
                    <a:gs pos="7917">
                      <a:srgbClr val="000000"/>
                    </a:gs>
                    <a:gs pos="100000">
                      <a:srgbClr val="000000"/>
                    </a:gs>
                  </a:gsLst>
                  <a:lin ang="5400000" scaled="0"/>
                </a:gradFill>
                <a:latin typeface="Segoe Condensed" pitchFamily="34" charset="0"/>
              </a:rPr>
              <a:t>Per Month</a:t>
            </a:r>
          </a:p>
        </p:txBody>
      </p:sp>
      <p:pic>
        <p:nvPicPr>
          <p:cNvPr id="139" name="Picture 2" descr="C:\Users\maryfj\Documents\Projects\2010\04-25 Convergence\Artwork\Speaker Art\Elop Artwork\logos\Windows-Live-Messenger-logo-h.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gray">
          <a:xfrm>
            <a:off x="3541178" y="2073299"/>
            <a:ext cx="2016036" cy="387954"/>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grpSp>
        <p:nvGrpSpPr>
          <p:cNvPr id="140" name="Group 139"/>
          <p:cNvGrpSpPr/>
          <p:nvPr/>
        </p:nvGrpSpPr>
        <p:grpSpPr>
          <a:xfrm>
            <a:off x="1069951" y="2119055"/>
            <a:ext cx="2056324" cy="465289"/>
            <a:chOff x="678300" y="2544823"/>
            <a:chExt cx="1930912" cy="623696"/>
          </a:xfrm>
        </p:grpSpPr>
        <p:pic>
          <p:nvPicPr>
            <p:cNvPr id="141" name="Picture 5"/>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gray">
            <a:xfrm>
              <a:off x="793848" y="2544823"/>
              <a:ext cx="1699816" cy="174980"/>
            </a:xfrm>
            <a:prstGeom prst="rect">
              <a:avLst/>
            </a:prstGeom>
            <a:noFill/>
            <a:effectLst>
              <a:glow rad="63500">
                <a:srgbClr val="FFFFFF">
                  <a:alpha val="29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pic>
          <p:nvPicPr>
            <p:cNvPr id="142" name="Picture 5"/>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gray">
            <a:xfrm>
              <a:off x="678352" y="3025331"/>
              <a:ext cx="1930808" cy="143188"/>
            </a:xfrm>
            <a:prstGeom prst="rect">
              <a:avLst/>
            </a:prstGeom>
            <a:noFill/>
            <a:effectLst>
              <a:glow rad="63500">
                <a:srgbClr val="FFFFFF">
                  <a:alpha val="29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grpSp>
          <p:nvGrpSpPr>
            <p:cNvPr id="143" name="Group 142"/>
            <p:cNvGrpSpPr/>
            <p:nvPr/>
          </p:nvGrpSpPr>
          <p:grpSpPr>
            <a:xfrm>
              <a:off x="678300" y="2712809"/>
              <a:ext cx="1930912" cy="246019"/>
              <a:chOff x="1024836" y="3096264"/>
              <a:chExt cx="2478127" cy="315740"/>
            </a:xfrm>
          </p:grpSpPr>
          <p:pic>
            <p:nvPicPr>
              <p:cNvPr id="144" name="Picture 5"/>
              <p:cNvPicPr>
                <a:picLocks noChangeAspect="1" noChangeArrowheads="1"/>
              </p:cNvPicPr>
              <p:nvPr/>
            </p:nvPicPr>
            <p:blipFill rotWithShape="1">
              <a:blip r:embed="rId22">
                <a:extLst>
                  <a:ext uri="{28A0092B-C50C-407E-A947-70E740481C1C}">
                    <a14:useLocalDpi xmlns:a14="http://schemas.microsoft.com/office/drawing/2010/main" val="0"/>
                  </a:ext>
                </a:extLst>
              </a:blip>
              <a:srcRect t="-3808"/>
              <a:stretch/>
            </p:blipFill>
            <p:spPr bwMode="gray">
              <a:xfrm>
                <a:off x="1271588" y="3096264"/>
                <a:ext cx="2231375" cy="315740"/>
              </a:xfrm>
              <a:prstGeom prst="rect">
                <a:avLst/>
              </a:prstGeom>
              <a:noFill/>
              <a:effectLst>
                <a:glow rad="63500">
                  <a:srgbClr val="FFFFFF">
                    <a:alpha val="29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pic>
            <p:nvPicPr>
              <p:cNvPr id="145" name="Picture 5"/>
              <p:cNvPicPr>
                <a:picLocks noChangeAspect="1" noChangeArrowheads="1"/>
              </p:cNvPicPr>
              <p:nvPr/>
            </p:nvPicPr>
            <p:blipFill rotWithShape="1">
              <a:blip r:embed="rId23">
                <a:extLst>
                  <a:ext uri="{28A0092B-C50C-407E-A947-70E740481C1C}">
                    <a14:useLocalDpi xmlns:a14="http://schemas.microsoft.com/office/drawing/2010/main" val="0"/>
                  </a:ext>
                </a:extLst>
              </a:blip>
              <a:srcRect b="-1"/>
              <a:stretch/>
            </p:blipFill>
            <p:spPr bwMode="gray">
              <a:xfrm>
                <a:off x="1024836" y="3197966"/>
                <a:ext cx="218177" cy="183767"/>
              </a:xfrm>
              <a:prstGeom prst="rect">
                <a:avLst/>
              </a:prstGeom>
              <a:noFill/>
              <a:effectLst>
                <a:glow rad="63500">
                  <a:srgbClr val="FFFFFF">
                    <a:alpha val="29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grpSp>
      </p:grpSp>
      <p:pic>
        <p:nvPicPr>
          <p:cNvPr id="147" name="Picture 2" descr="C:\Users\maryfj\Documents\Projects\2010\03-01 Western Europe\All Hands\logos\MS_Advertising-adCenter_logo_RGB_2line_0809.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 r="-1595"/>
          <a:stretch/>
        </p:blipFill>
        <p:spPr bwMode="gray">
          <a:xfrm>
            <a:off x="9151815" y="2042071"/>
            <a:ext cx="2190215" cy="384646"/>
          </a:xfrm>
          <a:prstGeom prst="rect">
            <a:avLst/>
          </a:prstGeom>
          <a:noFill/>
          <a:effectLst>
            <a:glow rad="63500">
              <a:srgbClr val="FFFFFF">
                <a:alpha val="31000"/>
              </a:srgbClr>
            </a:glow>
            <a:outerShdw blurRad="127000" algn="ctr" rotWithShape="0">
              <a:srgbClr val="FFFFFF"/>
            </a:outerShdw>
          </a:effectLst>
          <a:extLst>
            <a:ext uri="{909E8E84-426E-40DD-AFC4-6F175D3DCCD1}">
              <a14:hiddenFill xmlns:a14="http://schemas.microsoft.com/office/drawing/2010/main">
                <a:solidFill>
                  <a:srgbClr val="FFFFFF"/>
                </a:solidFill>
              </a14:hiddenFill>
            </a:ext>
          </a:extLst>
        </p:spPr>
      </p:pic>
      <p:sp>
        <p:nvSpPr>
          <p:cNvPr id="149" name="Rectangle 148"/>
          <p:cNvSpPr/>
          <p:nvPr/>
        </p:nvSpPr>
        <p:spPr>
          <a:xfrm>
            <a:off x="3664627" y="2553594"/>
            <a:ext cx="1711286" cy="738664"/>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Over 303M Users Each Month</a:t>
            </a:r>
          </a:p>
        </p:txBody>
      </p:sp>
      <p:sp>
        <p:nvSpPr>
          <p:cNvPr id="150" name="Rectangle 149"/>
          <p:cNvSpPr/>
          <p:nvPr/>
        </p:nvSpPr>
        <p:spPr>
          <a:xfrm>
            <a:off x="9272277" y="1487310"/>
            <a:ext cx="1940746" cy="492443"/>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Over 2B Unique </a:t>
            </a:r>
          </a:p>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Calls Per Year</a:t>
            </a:r>
          </a:p>
        </p:txBody>
      </p:sp>
      <p:pic>
        <p:nvPicPr>
          <p:cNvPr id="151" name="Picture 15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bwMode="gray">
          <a:xfrm>
            <a:off x="9599978" y="936225"/>
            <a:ext cx="1408457" cy="366267"/>
          </a:xfrm>
          <a:prstGeom prst="rect">
            <a:avLst/>
          </a:prstGeom>
          <a:noFill/>
          <a:effectLst>
            <a:glow rad="63500">
              <a:srgbClr val="FFFFFF">
                <a:alpha val="31000"/>
              </a:srgbClr>
            </a:glow>
            <a:outerShdw blurRad="127000" algn="ctr" rotWithShape="0">
              <a:srgbClr val="FFFFFF"/>
            </a:outerShdw>
          </a:effectLst>
        </p:spPr>
      </p:pic>
      <p:pic>
        <p:nvPicPr>
          <p:cNvPr id="55" name="Picture 5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bwMode="black">
          <a:xfrm>
            <a:off x="-360425" y="1423605"/>
            <a:ext cx="1328057" cy="5474089"/>
          </a:xfrm>
          <a:prstGeom prst="rect">
            <a:avLst/>
          </a:prstGeom>
        </p:spPr>
      </p:pic>
      <p:sp>
        <p:nvSpPr>
          <p:cNvPr id="4" name="Title 3"/>
          <p:cNvSpPr>
            <a:spLocks noGrp="1"/>
          </p:cNvSpPr>
          <p:nvPr>
            <p:ph type="title"/>
          </p:nvPr>
        </p:nvSpPr>
        <p:spPr/>
        <p:txBody>
          <a:bodyPr/>
          <a:lstStyle/>
          <a:p>
            <a:endParaRPr lang="en-US" dirty="0"/>
          </a:p>
        </p:txBody>
      </p:sp>
      <p:pic>
        <p:nvPicPr>
          <p:cNvPr id="2050" name="Picture 2" descr="\\eventsql\dvd\Online_ART\DVD_Art_Sept-2-2010\Artwork_Imagery\Hardware Photos\Microsoft HW\Xbox 360\TV Screenshots\TV-with-Xbox-Zune-Pass---no-shadow.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693162" y="4026312"/>
            <a:ext cx="2680462" cy="222468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eventsql\dvd\Online_ART\DVD_Art_Sept-2-2010\Artwork_Imagery\Hardware Photos\Microsoft HW\Xbox 360\Kinect for Xbox 360\Xbox360S_Kinect_print.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355060" y="5060757"/>
            <a:ext cx="1386808" cy="13555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mediabank.partners.extranet.microsoft.com/Assets/Active/U-Z/Windows_Phone_7/Screenshots%20-%20May%20be%20used%20in%20materials%20released%20on%20or%20after%20October%2011%202010/English%20%E2%80%93%20US/Start%20screen%20UI/Blue/Default/WP7_StartDefault_US_Blue_5-Aug-2010.png"/>
          <p:cNvSpPr>
            <a:spLocks noChangeAspect="1" noChangeArrowheads="1"/>
          </p:cNvSpPr>
          <p:nvPr/>
        </p:nvSpPr>
        <p:spPr bwMode="auto">
          <a:xfrm>
            <a:off x="63500" y="-135594"/>
            <a:ext cx="4400550" cy="73228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prstTxWarp prst="textNoShape">
              <a:avLst/>
            </a:prstTxWarp>
          </a:bodyPr>
          <a:lstStyle/>
          <a:p>
            <a:endParaRPr lang="en-US" sz="2933"/>
          </a:p>
        </p:txBody>
      </p:sp>
      <p:grpSp>
        <p:nvGrpSpPr>
          <p:cNvPr id="58" name="Group 57"/>
          <p:cNvGrpSpPr/>
          <p:nvPr/>
        </p:nvGrpSpPr>
        <p:grpSpPr>
          <a:xfrm>
            <a:off x="2830900" y="4593526"/>
            <a:ext cx="1072295" cy="1331101"/>
            <a:chOff x="4341812" y="1828800"/>
            <a:chExt cx="2591124" cy="4663440"/>
          </a:xfrm>
        </p:grpSpPr>
        <p:pic>
          <p:nvPicPr>
            <p:cNvPr id="59" name="Picture 2" descr="C:\Users\Public\Pictures\WP7_PhoneFrame_28-Apr-2010.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341812" y="1828800"/>
              <a:ext cx="2591124" cy="466344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Public\Pictures\WP7_StartDefault_US_Blue_5-Aug-2010.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646611" y="2286000"/>
              <a:ext cx="2012951" cy="3352799"/>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C:\Users\rohitb\Pictures\Peugeot.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70685" y="4580828"/>
            <a:ext cx="2206824" cy="1241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1" name="TextBox 60"/>
          <p:cNvSpPr txBox="1"/>
          <p:nvPr/>
        </p:nvSpPr>
        <p:spPr>
          <a:xfrm>
            <a:off x="4330869" y="6329721"/>
            <a:ext cx="1859529" cy="584661"/>
          </a:xfrm>
          <a:prstGeom prst="rect">
            <a:avLst/>
          </a:prstGeom>
          <a:noFill/>
        </p:spPr>
        <p:txBody>
          <a:bodyPr spcFirstLastPara="1" wrap="square" lIns="91452" tIns="45727" rIns="91452" bIns="45727" numCol="1" rtlCol="0">
            <a:spAutoFit/>
          </a:bodyPr>
          <a:lstStyle/>
          <a:p>
            <a:pPr algn="ctr" defTabSz="1213864"/>
            <a:r>
              <a:rPr lang="en-US" sz="3199"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CAR</a:t>
            </a:r>
            <a:endParaRPr lang="en-US" sz="2933"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endParaRPr>
          </a:p>
        </p:txBody>
      </p:sp>
      <p:sp>
        <p:nvSpPr>
          <p:cNvPr id="64" name="TextBox 63"/>
          <p:cNvSpPr txBox="1"/>
          <p:nvPr/>
        </p:nvSpPr>
        <p:spPr>
          <a:xfrm>
            <a:off x="6502706" y="6318168"/>
            <a:ext cx="2279305" cy="1076976"/>
          </a:xfrm>
          <a:prstGeom prst="rect">
            <a:avLst/>
          </a:prstGeom>
          <a:noFill/>
        </p:spPr>
        <p:txBody>
          <a:bodyPr spcFirstLastPara="1" wrap="square" lIns="91452" tIns="45727" rIns="91452" bIns="45727" numCol="1" rtlCol="0">
            <a:spAutoFit/>
          </a:bodyPr>
          <a:lstStyle/>
          <a:p>
            <a:pPr algn="ctr" defTabSz="1213864"/>
            <a:r>
              <a:rPr lang="en-US" sz="3199" spc="-159" dirty="0">
                <a:gradFill>
                  <a:gsLst>
                    <a:gs pos="0">
                      <a:prstClr val="white"/>
                    </a:gs>
                    <a:gs pos="50000">
                      <a:prstClr val="white"/>
                    </a:gs>
                  </a:gsLst>
                  <a:lin ang="5400000" scaled="0"/>
                </a:gradFill>
                <a:effectLst>
                  <a:outerShdw blurRad="190500" algn="ctr" rotWithShape="0">
                    <a:prstClr val="white">
                      <a:alpha val="40000"/>
                    </a:prstClr>
                  </a:outerShdw>
                </a:effectLst>
                <a:latin typeface="Segoe Condensed" pitchFamily="34" charset="0"/>
              </a:rPr>
              <a:t>APPLIANCE</a:t>
            </a:r>
          </a:p>
        </p:txBody>
      </p:sp>
      <p:pic>
        <p:nvPicPr>
          <p:cNvPr id="1028" name="Picture 4" descr="http://brain.pan.e-merchant.com/9/2/05318929/l_05318929.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8271" b="94173" l="10000" r="90000"/>
                    </a14:imgEffect>
                  </a14:imgLayer>
                </a14:imgProps>
              </a:ext>
              <a:ext uri="{28A0092B-C50C-407E-A947-70E740481C1C}">
                <a14:useLocalDpi xmlns:a14="http://schemas.microsoft.com/office/drawing/2010/main" val="0"/>
              </a:ext>
            </a:extLst>
          </a:blip>
          <a:srcRect/>
          <a:stretch>
            <a:fillRect/>
          </a:stretch>
        </p:blipFill>
        <p:spPr bwMode="auto">
          <a:xfrm>
            <a:off x="6471144" y="4212030"/>
            <a:ext cx="2324148" cy="20607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51604" y="2764566"/>
            <a:ext cx="2272708" cy="44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61"/>
          <p:cNvSpPr/>
          <p:nvPr/>
        </p:nvSpPr>
        <p:spPr>
          <a:xfrm>
            <a:off x="1064757" y="3333015"/>
            <a:ext cx="2092068" cy="738664"/>
          </a:xfrm>
          <a:prstGeom prst="rect">
            <a:avLst/>
          </a:prstGeom>
          <a:effectLst/>
        </p:spPr>
        <p:txBody>
          <a:bodyPr wrap="square" lIns="0" tIns="0" rIns="0" bIns="0">
            <a:spAutoFit/>
          </a:bodyPr>
          <a:lstStyle/>
          <a:p>
            <a:pPr algn="ctr" defTabSz="1218895">
              <a:lnSpc>
                <a:spcPct val="80000"/>
              </a:lnSpc>
            </a:pPr>
            <a:r>
              <a:rPr lang="en-US" sz="2000" dirty="0">
                <a:gradFill>
                  <a:gsLst>
                    <a:gs pos="7917">
                      <a:srgbClr val="000000"/>
                    </a:gs>
                    <a:gs pos="100000">
                      <a:srgbClr val="000000"/>
                    </a:gs>
                  </a:gsLst>
                  <a:lin ang="5400000" scaled="0"/>
                </a:gradFill>
                <a:latin typeface="Segoe Condensed" pitchFamily="34" charset="0"/>
              </a:rPr>
              <a:t>Over a petabyte/month to about 1 </a:t>
            </a:r>
            <a:r>
              <a:rPr lang="en-US" sz="2000" dirty="0" err="1">
                <a:gradFill>
                  <a:gsLst>
                    <a:gs pos="7917">
                      <a:srgbClr val="000000"/>
                    </a:gs>
                    <a:gs pos="100000">
                      <a:srgbClr val="000000"/>
                    </a:gs>
                  </a:gsLst>
                  <a:lin ang="5400000" scaled="0"/>
                </a:gradFill>
                <a:latin typeface="Segoe Condensed" pitchFamily="34" charset="0"/>
              </a:rPr>
              <a:t>bn</a:t>
            </a:r>
            <a:r>
              <a:rPr lang="en-US" sz="2000" dirty="0">
                <a:gradFill>
                  <a:gsLst>
                    <a:gs pos="7917">
                      <a:srgbClr val="000000"/>
                    </a:gs>
                    <a:gs pos="100000">
                      <a:srgbClr val="000000"/>
                    </a:gs>
                  </a:gsLst>
                  <a:lin ang="5400000" scaled="0"/>
                </a:gradFill>
                <a:latin typeface="Segoe Condensed" pitchFamily="34" charset="0"/>
              </a:rPr>
              <a:t> PC’s</a:t>
            </a:r>
          </a:p>
        </p:txBody>
      </p:sp>
      <p:pic>
        <p:nvPicPr>
          <p:cNvPr id="66" name="Picture 12"/>
          <p:cNvPicPr>
            <a:picLocks noChangeAspect="1" noChangeArrowheads="1"/>
          </p:cNvPicPr>
          <p:nvPr/>
        </p:nvPicPr>
        <p:blipFill>
          <a:blip r:embed="rId3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7082349" y="3176436"/>
            <a:ext cx="1246874" cy="73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1"/>
          <p:cNvPicPr>
            <a:picLocks noChangeAspect="1" noChangeArrowheads="1"/>
          </p:cNvPicPr>
          <p:nvPr/>
        </p:nvPicPr>
        <p:blipFill>
          <a:blip r:embed="rId36" cstate="screen">
            <a:extLst>
              <a:ext uri="{28A0092B-C50C-407E-A947-70E740481C1C}">
                <a14:useLocalDpi xmlns:a14="http://schemas.microsoft.com/office/drawing/2010/main" val="0"/>
              </a:ext>
            </a:extLst>
          </a:blip>
          <a:stretch>
            <a:fillRect/>
          </a:stretch>
        </p:blipFill>
        <p:spPr bwMode="auto">
          <a:xfrm>
            <a:off x="9039036" y="3277720"/>
            <a:ext cx="502021" cy="50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9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1TkAKBQWUWx6qpGErvR7A"/>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bZjU9G3FkimvhNy01Im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IeiL_ZsNUersc1VH8p0o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BLcc6FSR0CW9jmXU8yp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95KFYIQ4U._mBOdNvVl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h6esCusk0mgCNiKQi.HpQ"/>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6GGu8P_WEinsKDLqDtIm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Jtoof8AM0yW2ScGd1LZ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gE06BsnLE6xHKXWMXpa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Wnvj67XU0K28letreITg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UF1gDqHH0WzX3Ls310v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bC.skiSn0q6u5F9nZrgWQ"/>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FY13 EPG Presentation Template_External_16x9_Light">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How Microsoft Does IT_v12">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3.xml><?xml version="1.0" encoding="utf-8"?>
<a:theme xmlns:a="http://schemas.openxmlformats.org/drawingml/2006/main" name="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1_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5.xml><?xml version="1.0" encoding="utf-8"?>
<a:theme xmlns:a="http://schemas.openxmlformats.org/drawingml/2006/main" name="Office Theme">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FY13 EPG Presentation Template_External_16x9_Light</Template>
  <TotalTime>0</TotalTime>
  <Words>1001</Words>
  <Application>Microsoft Office PowerPoint</Application>
  <PresentationFormat>Custom</PresentationFormat>
  <Paragraphs>173</Paragraphs>
  <Slides>16</Slides>
  <Notes>14</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FY13 EPG Presentation Template_External_16x9_Light</vt:lpstr>
      <vt:lpstr>How Microsoft Does IT_v12</vt:lpstr>
      <vt:lpstr>Metro_Template_Light_16x9</vt:lpstr>
      <vt:lpstr>1_Metro_Template_Light_16x9</vt:lpstr>
      <vt:lpstr>Connecting Vehicles and Transport to the Cloud  GSMA Connected Living - mAutomotive</vt:lpstr>
      <vt:lpstr>Topics</vt:lpstr>
      <vt:lpstr>Today’s Technology Megatrends</vt:lpstr>
      <vt:lpstr>Customer Needs Driving Shift to the Cloud</vt:lpstr>
      <vt:lpstr>Cloud Drivers </vt:lpstr>
      <vt:lpstr>IT Continuum</vt:lpstr>
      <vt:lpstr>Delivering Cloud Infrastructure</vt:lpstr>
      <vt:lpstr>Microsoft’s Data Center Evolution</vt:lpstr>
      <vt:lpstr>PowerPoint Presentation</vt:lpstr>
      <vt:lpstr>The Big Shift: Forces driving a transformation in Automotive</vt:lpstr>
      <vt:lpstr>Enabling the core capabilities required for success</vt:lpstr>
      <vt:lpstr>PowerPoint Presentation</vt:lpstr>
      <vt:lpstr>Solution strategies &amp; priorities connected vehicle services</vt:lpstr>
      <vt:lpstr>The Transformation Is Happening TODAY!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2012-10-24T08:38:59Z</dcterms:created>
  <dcterms:modified xsi:type="dcterms:W3CDTF">2012-10-30T13:37:19Z</dcterms:modified>
</cp:coreProperties>
</file>