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9" r:id="rId2"/>
    <p:sldId id="324" r:id="rId3"/>
    <p:sldId id="325" r:id="rId4"/>
    <p:sldId id="326" r:id="rId5"/>
    <p:sldId id="321" r:id="rId6"/>
    <p:sldId id="296" r:id="rId7"/>
    <p:sldId id="314" r:id="rId8"/>
    <p:sldId id="315" r:id="rId9"/>
    <p:sldId id="316" r:id="rId10"/>
    <p:sldId id="317" r:id="rId11"/>
    <p:sldId id="319" r:id="rId12"/>
    <p:sldId id="320" r:id="rId13"/>
    <p:sldId id="322" r:id="rId14"/>
    <p:sldId id="323" r:id="rId1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81A141"/>
    <a:srgbClr val="467AB8"/>
    <a:srgbClr val="1A210D"/>
    <a:srgbClr val="435422"/>
    <a:srgbClr val="5E752F"/>
    <a:srgbClr val="95B850"/>
    <a:srgbClr val="A6C36B"/>
    <a:srgbClr val="602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9267" autoAdjust="0"/>
  </p:normalViewPr>
  <p:slideViewPr>
    <p:cSldViewPr snapToObjects="1">
      <p:cViewPr>
        <p:scale>
          <a:sx n="70" d="100"/>
          <a:sy n="70" d="100"/>
        </p:scale>
        <p:origin x="-12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49" d="100"/>
          <a:sy n="49" d="100"/>
        </p:scale>
        <p:origin x="-2958" y="-90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13ACDF9-75AF-484B-8E51-AE78D1FC1B7C}" type="datetimeFigureOut">
              <a:rPr lang="en-GB"/>
              <a:pPr>
                <a:defRPr/>
              </a:pPr>
              <a:t>23/10/2012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A742F06-4B8A-4666-81FC-76843D2A30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63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5C9548C-EAC4-4484-A0DD-02C7BA1E435F}" type="datetimeFigureOut">
              <a:rPr lang="en-US"/>
              <a:pPr>
                <a:defRPr/>
              </a:pPr>
              <a:t>10/23/2012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4583B9-51F5-4F3C-8945-FEC7EE34A54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779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846855-AA08-489F-A251-513E512EFF95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DBA2-A4EB-B24B-B817-4DCE764F81A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0DBA2-A4EB-B24B-B817-4DCE764F81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81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andrewh.SBD\Desktop\SBDnew-541 cop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6536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14555"/>
            <a:ext cx="4214811" cy="1470025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6218558"/>
            <a:ext cx="5500695" cy="31241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0" y="6543656"/>
            <a:ext cx="5500688" cy="315932"/>
          </a:xfrm>
        </p:spPr>
        <p:txBody>
          <a:bodyPr>
            <a:normAutofit/>
          </a:bodyPr>
          <a:lstStyle>
            <a:lvl1pPr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1835150" y="2636838"/>
            <a:ext cx="61928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500" smtClean="0">
                <a:solidFill>
                  <a:srgbClr val="7F7F7F"/>
                </a:solidFill>
                <a:latin typeface="Calibri" pitchFamily="34" charset="0"/>
              </a:rPr>
              <a:t>Contents: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/>
              <a:t>December 2011		         Shanghai  Connected Car Forum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627784" y="3284984"/>
            <a:ext cx="4644008" cy="571487"/>
          </a:xfrm>
        </p:spPr>
        <p:txBody>
          <a:bodyPr>
            <a:spAutoFit/>
          </a:bodyPr>
          <a:lstStyle>
            <a:lvl1pPr marL="3175" indent="-3175" algn="l">
              <a:buFont typeface="Wingdings" pitchFamily="2" charset="2"/>
              <a:buChar char=""/>
              <a:defRPr sz="3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8028384" y="3284984"/>
            <a:ext cx="684076" cy="571487"/>
          </a:xfrm>
        </p:spPr>
        <p:txBody>
          <a:bodyPr>
            <a:spAutoFit/>
          </a:bodyPr>
          <a:lstStyle>
            <a:lvl1pPr marL="3175" indent="-3175" algn="l">
              <a:buNone/>
              <a:defRPr sz="30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316913" y="6561138"/>
            <a:ext cx="647700" cy="3238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DD52FE-27C2-43E5-9EAD-780F6B0CE1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/>
              <a:t>February 2012		         GSMA Connected Car Forum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1835696" y="2636912"/>
            <a:ext cx="7128792" cy="784830"/>
          </a:xfrm>
        </p:spPr>
        <p:txBody>
          <a:bodyPr>
            <a:spAutoFit/>
          </a:bodyPr>
          <a:lstStyle>
            <a:lvl1pPr marL="3175" indent="-3175" algn="l">
              <a:buFont typeface="Wingdings" pitchFamily="2" charset="2"/>
              <a:buNone/>
              <a:defRPr sz="45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9"/>
          </p:nvPr>
        </p:nvSpPr>
        <p:spPr>
          <a:xfrm>
            <a:off x="8316913" y="6561138"/>
            <a:ext cx="647700" cy="3238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757843-58E5-4DCF-811D-53EA599303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47216"/>
            <a:ext cx="4427984" cy="477054"/>
          </a:xfrm>
        </p:spPr>
        <p:txBody>
          <a:bodyPr>
            <a:spAutoFit/>
          </a:bodyPr>
          <a:lstStyle>
            <a:lvl1pPr marL="3175" indent="-3175" algn="l">
              <a:buNone/>
              <a:defRPr sz="2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71487"/>
            <a:ext cx="8229600" cy="5953897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5003800" y="-171450"/>
            <a:ext cx="4321175" cy="74295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524625"/>
            <a:ext cx="9144000" cy="36036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400" dirty="0"/>
              <a:t>December 2011		         Shanghai  Connected Car Forum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0"/>
            <a:ext cx="4139952" cy="571487"/>
          </a:xfrm>
        </p:spPr>
        <p:txBody>
          <a:bodyPr/>
          <a:lstStyle>
            <a:lvl1pPr algn="r">
              <a:defRPr sz="25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47216"/>
            <a:ext cx="4427984" cy="477054"/>
          </a:xfrm>
        </p:spPr>
        <p:txBody>
          <a:bodyPr>
            <a:spAutoFit/>
          </a:bodyPr>
          <a:lstStyle>
            <a:lvl1pPr marL="3175" indent="-3175" algn="l">
              <a:buNone/>
              <a:defRPr sz="2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4797192"/>
            <a:ext cx="8229600" cy="1728192"/>
          </a:xfrm>
        </p:spPr>
        <p:txBody>
          <a:bodyPr>
            <a:normAutofit/>
          </a:bodyPr>
          <a:lstStyle>
            <a:lvl1pPr>
              <a:defRPr sz="23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7"/>
          </p:nvPr>
        </p:nvSpPr>
        <p:spPr>
          <a:xfrm>
            <a:off x="457200" y="800100"/>
            <a:ext cx="8229600" cy="39973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Click icon to add chart</a:t>
            </a:r>
            <a:endParaRPr lang="en-GB" noProof="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316913" y="6561138"/>
            <a:ext cx="647700" cy="3238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5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4EDA55F-E8A8-44D4-A80C-910FE9D132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0" y="47216"/>
            <a:ext cx="4427984" cy="477054"/>
          </a:xfrm>
        </p:spPr>
        <p:txBody>
          <a:bodyPr>
            <a:spAutoFit/>
          </a:bodyPr>
          <a:lstStyle>
            <a:lvl1pPr marL="3175" indent="-3175" algn="l">
              <a:buNone/>
              <a:defRPr sz="25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hart Placeholder 21"/>
          <p:cNvSpPr>
            <a:spLocks noGrp="1"/>
          </p:cNvSpPr>
          <p:nvPr>
            <p:ph type="chart" sz="quarter" idx="17"/>
          </p:nvPr>
        </p:nvSpPr>
        <p:spPr>
          <a:xfrm>
            <a:off x="457200" y="800100"/>
            <a:ext cx="8229600" cy="39973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noProof="0" smtClean="0"/>
              <a:t>Click icon to add chart</a:t>
            </a:r>
            <a:endParaRPr lang="en-GB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1" y="5741354"/>
            <a:ext cx="861722" cy="87715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800230" y="6588225"/>
            <a:ext cx="8352000" cy="36000"/>
          </a:xfrm>
          <a:prstGeom prst="rect">
            <a:avLst/>
          </a:prstGeom>
          <a:gradFill flip="none" rotWithShape="1">
            <a:gsLst>
              <a:gs pos="0">
                <a:srgbClr val="C9D2E0"/>
              </a:gs>
              <a:gs pos="19000">
                <a:srgbClr val="D9E0EA"/>
              </a:gs>
              <a:gs pos="74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176353" y="6592859"/>
            <a:ext cx="279129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C234B"/>
                </a:solidFill>
                <a:latin typeface="Arial"/>
                <a:cs typeface="Arial"/>
              </a:rPr>
              <a:t>Connected Car Guide (Europe)</a:t>
            </a:r>
            <a:endParaRPr lang="en-US" sz="1200" b="1" dirty="0">
              <a:solidFill>
                <a:srgbClr val="0C234B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20408" y="6573425"/>
            <a:ext cx="277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0C234B"/>
                </a:solidFill>
                <a:latin typeface="Arial"/>
                <a:cs typeface="Arial"/>
              </a:rPr>
              <a:t>All rights reserved © Secured By Design Ltd</a:t>
            </a:r>
          </a:p>
          <a:p>
            <a:pPr algn="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700" dirty="0" smtClean="0">
                <a:solidFill>
                  <a:srgbClr val="0C234B"/>
                </a:solidFill>
                <a:latin typeface="Arial"/>
                <a:cs typeface="Arial"/>
              </a:rPr>
              <a:t>Reproduction in whole or in part is strictly prohibited </a:t>
            </a:r>
            <a:endParaRPr lang="en-US" sz="700" dirty="0">
              <a:solidFill>
                <a:srgbClr val="0C234B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078700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14563" y="274638"/>
            <a:ext cx="6472237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47" r:id="rId4"/>
    <p:sldLayoutId id="2147483852" r:id="rId5"/>
    <p:sldLayoutId id="2147483848" r:id="rId6"/>
    <p:sldLayoutId id="2147483854" r:id="rId7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500" b="1">
          <a:solidFill>
            <a:schemeClr val="tx1"/>
          </a:solidFill>
          <a:latin typeface="Calibri" pitchFamily="34" charset="0"/>
        </a:defRPr>
      </a:lvl9pPr>
    </p:titleStyle>
    <p:bodyStyle>
      <a:lvl1pPr marL="552450" indent="-552450" algn="l" rtl="0" eaLnBrk="0" fontAlgn="base" hangingPunct="0">
        <a:spcBef>
          <a:spcPct val="20000"/>
        </a:spcBef>
        <a:spcAft>
          <a:spcPct val="0"/>
        </a:spcAft>
        <a:buClr>
          <a:srgbClr val="003965"/>
        </a:buClr>
        <a:buFont typeface="Wingdings" pitchFamily="2" charset="2"/>
        <a:buChar char=""/>
        <a:defRPr sz="3000" b="1" kern="1200">
          <a:solidFill>
            <a:srgbClr val="7F7F7F"/>
          </a:solidFill>
          <a:latin typeface="+mn-lt"/>
          <a:ea typeface="+mn-ea"/>
          <a:cs typeface="+mn-cs"/>
        </a:defRPr>
      </a:lvl1pPr>
      <a:lvl2pPr marL="895350" indent="-361950" algn="l" defTabSz="990600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62050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 cstate="print">
            <a:lum bright="4000"/>
          </a:blip>
          <a:srcRect/>
          <a:stretch>
            <a:fillRect/>
          </a:stretch>
        </p:blipFill>
        <p:spPr bwMode="auto">
          <a:xfrm>
            <a:off x="0" y="1376363"/>
            <a:ext cx="9144000" cy="548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64" y="1995611"/>
            <a:ext cx="5584552" cy="1649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2800" dirty="0" smtClean="0"/>
              <a:t>Gothenburg CLP </a:t>
            </a:r>
            <a:r>
              <a:rPr lang="en-GB" sz="2800" dirty="0" err="1" smtClean="0"/>
              <a:t>mAutomotive</a:t>
            </a:r>
            <a:r>
              <a:rPr lang="en-GB" sz="2800" dirty="0" smtClean="0"/>
              <a:t> </a:t>
            </a:r>
            <a:r>
              <a:rPr lang="en-GB" sz="2800" dirty="0"/>
              <a:t>workshop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>
                <a:solidFill>
                  <a:schemeClr val="tx1"/>
                </a:solidFill>
              </a:rPr>
              <a:t>10 mega </a:t>
            </a:r>
            <a:r>
              <a:rPr lang="en-GB" i="1" dirty="0" smtClean="0">
                <a:solidFill>
                  <a:schemeClr val="tx1"/>
                </a:solidFill>
              </a:rPr>
              <a:t>trends </a:t>
            </a:r>
            <a:r>
              <a:rPr lang="en-GB" i="1" dirty="0" smtClean="0">
                <a:solidFill>
                  <a:schemeClr val="tx1"/>
                </a:solidFill>
              </a:rPr>
              <a:t>for the </a:t>
            </a:r>
            <a:br>
              <a:rPr lang="en-GB" i="1" dirty="0" smtClean="0">
                <a:solidFill>
                  <a:schemeClr val="tx1"/>
                </a:solidFill>
              </a:rPr>
            </a:br>
            <a:r>
              <a:rPr lang="en-GB" i="1" dirty="0" smtClean="0">
                <a:solidFill>
                  <a:schemeClr val="tx1"/>
                </a:solidFill>
              </a:rPr>
              <a:t>connected car</a:t>
            </a:r>
            <a:endParaRPr lang="en-GB" sz="3200" i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73800"/>
            <a:ext cx="5500688" cy="53975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GB" dirty="0" smtClean="0"/>
              <a:t>24</a:t>
            </a:r>
            <a:r>
              <a:rPr lang="en-GB" baseline="30000" dirty="0" smtClean="0"/>
              <a:t>th</a:t>
            </a:r>
            <a:r>
              <a:rPr lang="en-GB" dirty="0" smtClean="0"/>
              <a:t> </a:t>
            </a:r>
            <a:r>
              <a:rPr lang="en-GB" dirty="0" smtClean="0"/>
              <a:t>October 2012</a:t>
            </a:r>
          </a:p>
          <a:p>
            <a:pPr eaLnBrk="1" hangingPunct="1">
              <a:defRPr/>
            </a:pPr>
            <a:r>
              <a:rPr lang="en-GB" dirty="0" smtClean="0"/>
              <a:t>David McClure</a:t>
            </a:r>
            <a:endParaRPr lang="en-GB" dirty="0"/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6975475" y="6597650"/>
            <a:ext cx="2241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700">
                <a:solidFill>
                  <a:srgbClr val="FFFFFF"/>
                </a:solidFill>
              </a:rPr>
              <a:t>All rights reserved ©Secured by Design Ltd. </a:t>
            </a:r>
          </a:p>
          <a:p>
            <a:pPr algn="r"/>
            <a:r>
              <a:rPr lang="en-US" sz="700">
                <a:solidFill>
                  <a:srgbClr val="FFFFFF"/>
                </a:solidFill>
              </a:rPr>
              <a:t>Reproduction in whole or in part is strictly prohibited</a:t>
            </a:r>
          </a:p>
        </p:txBody>
      </p:sp>
      <p:pic>
        <p:nvPicPr>
          <p:cNvPr id="6150" name="Picture 11" descr="C:\Users\pkara\Documents\mAutomotive\Connected Car Forum\Marketing\gsma_ccf_toolkit_1\gsma_ccf_toolkit_1\gsma_ccf_toolkit_1\auto_ccf_headers\auto_ccf_print_head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3625" y="0"/>
            <a:ext cx="80803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12" descr="C:\Users\pkara\Documents\mAutomotive\Connected Car Forum\Marketing\gsma_ccf_toolkit_1\gsma_ccf_toolkit_1\gsma_ccf_toolkit_1\auto_ccf_headers\auto_ccf_print_header2.jpg"/>
          <p:cNvPicPr>
            <a:picLocks noChangeAspect="1" noChangeArrowheads="1"/>
          </p:cNvPicPr>
          <p:nvPr/>
        </p:nvPicPr>
        <p:blipFill>
          <a:blip r:embed="rId5" cstate="print"/>
          <a:srcRect r="97757"/>
          <a:stretch>
            <a:fillRect/>
          </a:stretch>
        </p:blipFill>
        <p:spPr bwMode="auto">
          <a:xfrm>
            <a:off x="0" y="0"/>
            <a:ext cx="1258888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Documents and Settings\andrewh.SBD\Desktop\SBDnew-541 copy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9725" y="903288"/>
            <a:ext cx="7762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Box 19"/>
          <p:cNvSpPr txBox="1">
            <a:spLocks noChangeArrowheads="1"/>
          </p:cNvSpPr>
          <p:nvPr/>
        </p:nvSpPr>
        <p:spPr bwMode="auto">
          <a:xfrm>
            <a:off x="-44450" y="765175"/>
            <a:ext cx="8001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>
                <a:solidFill>
                  <a:schemeClr val="bg1"/>
                </a:solidFill>
              </a:rPr>
              <a:t>Supported by</a:t>
            </a:r>
          </a:p>
        </p:txBody>
      </p:sp>
      <p:pic>
        <p:nvPicPr>
          <p:cNvPr id="6154" name="Picture 2" descr="C:\Documents and Settings\andrewh.SBD\Desktop\SBDnew-541 copy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47625" y="5238750"/>
            <a:ext cx="184785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2" descr="http://upload.wikimedia.org/wikipedia/commons/3/35/Mute_swan_Vrhni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http://upload.wikimedia.org/wikipedia/commons/3/35/Mute_swan_Vrhnik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4" name="Picture 2" descr="http://upload.wikimedia.org/wikipedia/commons/3/35/Mute_swan_Vrhnik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50" y="2960948"/>
            <a:ext cx="5771346" cy="38475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3233" y="80628"/>
            <a:ext cx="8812554" cy="607915"/>
            <a:chOff x="3958" y="2285"/>
            <a:chExt cx="8812554" cy="607915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3958" y="2285"/>
              <a:ext cx="8812554" cy="6079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763" y="20090"/>
              <a:ext cx="8776944" cy="57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6</a:t>
              </a:r>
              <a:r>
                <a:rPr lang="en-GB" sz="2800" dirty="0" smtClean="0"/>
                <a:t>. Sun-setting will happen – start planning now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8" name="Picture 2" descr="http://t0.gstatic.com/images?q=tbn:ANd9GcRyXDHJlOKAO5qEArl44oIRhlK2VatdPQCMWlfZxKH08NUSwb8JXZPiP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5" y="944724"/>
            <a:ext cx="5701614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64188" y="1772816"/>
            <a:ext cx="2784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2G and even 3G won’t be here forever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500" y="5813065"/>
            <a:ext cx="7015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OEMs need to develop future-proofing solutions…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692" y="6243699"/>
            <a:ext cx="7285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…but what can MNOs do to make their lives easier?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3233" y="80628"/>
            <a:ext cx="8812554" cy="607915"/>
            <a:chOff x="3958" y="2285"/>
            <a:chExt cx="8812554" cy="607915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3958" y="2285"/>
              <a:ext cx="8812554" cy="6079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763" y="20090"/>
              <a:ext cx="8776944" cy="57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7</a:t>
              </a:r>
              <a:r>
                <a:rPr lang="en-GB" sz="2800" dirty="0" smtClean="0"/>
                <a:t>. SE Asia will become the next emerging market hotspot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36712"/>
            <a:ext cx="509082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41578" y="1971707"/>
            <a:ext cx="33945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Japanese OEMs are already shifting their attention away from BRICs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500" y="5813065"/>
            <a:ext cx="7172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Huge markets with increasing disposable income…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692" y="6243699"/>
            <a:ext cx="730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…but as always, don’t get carried away by the hype!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8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72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882" y="2469177"/>
            <a:ext cx="2433173" cy="15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133233" y="80628"/>
            <a:ext cx="8812554" cy="607915"/>
            <a:chOff x="3958" y="2285"/>
            <a:chExt cx="8812554" cy="607915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3958" y="2285"/>
              <a:ext cx="8812554" cy="6079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763" y="20090"/>
              <a:ext cx="8776944" cy="57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8</a:t>
              </a:r>
              <a:r>
                <a:rPr lang="en-GB" sz="2800" dirty="0" smtClean="0"/>
                <a:t>. No one fully understands the impact of GAMAF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http://www.kurzweilai.net/images/Google-log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http://www.kurzweilai.net/images/Google-log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http://www.kurzweilai.net/images/Google-logo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http://www.kurzweilai.net/images/Google-logo.jp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0" descr="Google logo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2" descr="Google logo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4" descr="Google logo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16" descr="http://t1.gstatic.com/images?q=tbn:ANd9GcSMgRTwxkbkTYxy2fmmaNmuo25Ieuh1lMe1vLVEkL7QIPX5tiawvlHe6izT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0" descr="http://www.kurzweilai.net/images/Google-logo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23" descr="http://www.kurzweilai.net/images/Google-logo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27" descr="http://www.estetica-design-forum.com/attachments/logo-design-brand-identity-forum/8769d1345730184-new-microsoft-logo-microsoft-logo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30" descr="http://t1.gstatic.com/images?q=tbn:ANd9GcTXuBpgTmjaCocpmqcnuD87Ni-5rzijVua82bdvxIzDlBw4KmLulNKTwyA-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3658541"/>
            <a:ext cx="2984550" cy="870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AutoShape 33" descr="http://1.bp.blogspot.com/_wICHhTiQmrA/TUBWbCpI5eI/AAAAAAAAE0Y/fhSI1bGZOTc/s1600/facebook-logo.jpg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78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4" y="4413094"/>
            <a:ext cx="248798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80" name="Picture 36" descr="http://t2.gstatic.com/images?q=tbn:ANd9GcQH7EnU94k_UsyJtt45VOFKUzQ-Zkr1PtrXhD8rnO84LyhIg6TUcSI63iO-w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013382"/>
            <a:ext cx="241935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t1.gstatic.com/images?q=tbn:ANd9GcSMgRTwxkbkTYxy2fmmaNmuo25Ieuh1lMe1vLVEkL7QIPX5tiawvlHe6izT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1517414"/>
            <a:ext cx="1196282" cy="148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5893939" y="2230993"/>
            <a:ext cx="3394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How much control do they want to have in the car?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71500" y="5813065"/>
            <a:ext cx="760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OEMs doing their best to stay close to the CE giants…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6828" y="6243699"/>
            <a:ext cx="7133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…but what is their end game in the connected car?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3233" y="80628"/>
            <a:ext cx="8812554" cy="607915"/>
            <a:chOff x="3958" y="2285"/>
            <a:chExt cx="8812554" cy="607915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3958" y="2285"/>
              <a:ext cx="8812554" cy="6079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763" y="20090"/>
              <a:ext cx="8776944" cy="57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 smtClean="0"/>
                <a:t>9. The connected car will start to think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4" y="980728"/>
            <a:ext cx="6249243" cy="470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2519025"/>
            <a:ext cx="33945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The car will anticipate needs and learn preferences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1500" y="5813065"/>
            <a:ext cx="58657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The car can learn a lot about the driver…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67644" y="6243699"/>
            <a:ext cx="793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…and it can share this knowledge with the outside world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7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3233" y="80628"/>
            <a:ext cx="8812554" cy="607915"/>
            <a:chOff x="3958" y="2285"/>
            <a:chExt cx="8812554" cy="607915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3958" y="2285"/>
              <a:ext cx="8812554" cy="6079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763" y="20090"/>
              <a:ext cx="8776944" cy="57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 smtClean="0"/>
                <a:t>10. The swan principle should be our ultimate goal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4" descr="http://www.dreamstime.com/math-equations-thumb1613369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827584" y="1016732"/>
            <a:ext cx="4729520" cy="3639496"/>
            <a:chOff x="1138624" y="1232755"/>
            <a:chExt cx="4729520" cy="3639496"/>
          </a:xfrm>
        </p:grpSpPr>
        <p:pic>
          <p:nvPicPr>
            <p:cNvPr id="3074" name="Picture 2" descr="http://upload.wikimedia.org/wikipedia/commons/3/35/Mute_swan_Vrhnika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827"/>
            <a:stretch/>
          </p:blipFill>
          <p:spPr bwMode="auto">
            <a:xfrm>
              <a:off x="1151620" y="1232755"/>
              <a:ext cx="4716524" cy="2206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68"/>
            <a:stretch/>
          </p:blipFill>
          <p:spPr bwMode="auto">
            <a:xfrm>
              <a:off x="1138624" y="3429000"/>
              <a:ext cx="4729520" cy="14432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5" name="Straight Connector 4"/>
          <p:cNvCxnSpPr/>
          <p:nvPr/>
        </p:nvCxnSpPr>
        <p:spPr>
          <a:xfrm>
            <a:off x="460375" y="3212977"/>
            <a:ext cx="5515781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32140" y="1335142"/>
            <a:ext cx="3394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Things should just work for the customer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3248980"/>
            <a:ext cx="33945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We need to deal with and hide the complexities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1500" y="5813065"/>
            <a:ext cx="6877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Connected services should work out of the box…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5162" y="6243699"/>
            <a:ext cx="7679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…the GSMA CCF has a big role in making this a reality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25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874" y="1595120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32254" y="1703120"/>
            <a:ext cx="6808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Embedded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33874" y="2174240"/>
            <a:ext cx="108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1774" y="2282240"/>
            <a:ext cx="5839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Tethered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3874" y="2753360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32254" y="2861360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S/phone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039383"/>
              </p:ext>
            </p:extLst>
          </p:nvPr>
        </p:nvGraphicFramePr>
        <p:xfrm>
          <a:off x="590442" y="747115"/>
          <a:ext cx="8424000" cy="5778600"/>
        </p:xfrm>
        <a:graphic>
          <a:graphicData uri="http://schemas.openxmlformats.org/drawingml/2006/table">
            <a:tbl>
              <a:tblPr/>
              <a:tblGrid>
                <a:gridCol w="792000"/>
                <a:gridCol w="1368000"/>
                <a:gridCol w="388800"/>
                <a:gridCol w="388800"/>
                <a:gridCol w="388800"/>
                <a:gridCol w="388800"/>
                <a:gridCol w="388800"/>
                <a:gridCol w="388800"/>
                <a:gridCol w="432000"/>
                <a:gridCol w="388800"/>
                <a:gridCol w="388800"/>
                <a:gridCol w="388800"/>
                <a:gridCol w="388800"/>
                <a:gridCol w="388800"/>
                <a:gridCol w="388800"/>
                <a:gridCol w="388800"/>
                <a:gridCol w="388800"/>
                <a:gridCol w="388800"/>
              </a:tblGrid>
              <a:tr h="3600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Services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Audi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BMW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Fiat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Ford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JLR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Mazda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Mercedes-Benz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Mini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Nissan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Opel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PSA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Renault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Smart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Toyota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Volvo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VW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133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Safety</a:t>
                      </a: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eCall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bCall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chemeClr val="tx1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Crisis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assist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row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Security</a:t>
                      </a: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Stolen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vehicle services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door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lock/ unlock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Personal security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alert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Maintenance</a:t>
                      </a:r>
                      <a:endParaRPr lang="en-US" sz="8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diagnostics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Maintenance alert/ support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Navigation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Route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operator assistance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Destination / route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send-to-car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Off-board/ Smartphone navigation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Vehicle finder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Traffic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Speed camera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Parking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space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Weather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/>
                        </a:gs>
                        <a:gs pos="50000">
                          <a:schemeClr val="accent6"/>
                        </a:gs>
                        <a:gs pos="100000">
                          <a:schemeClr val="accent3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Fuel price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In-car local search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/>
                        </a:gs>
                        <a:gs pos="50000">
                          <a:schemeClr val="accent6"/>
                        </a:gs>
                        <a:gs pos="100000">
                          <a:schemeClr val="accent3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6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Specific business listings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6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Travel guides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6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Satellite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imagery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Photo imagery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6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Location sharing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Last</a:t>
                      </a:r>
                      <a:r>
                        <a:rPr lang="en-US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mile guidance 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dirty="0" smtClean="0"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Driving style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Eco drive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Fun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drive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246">
                <a:tc rowSpan="9">
                  <a:txBody>
                    <a:bodyPr/>
                    <a:lstStyle/>
                    <a:p>
                      <a:pPr algn="ctr"/>
                      <a:r>
                        <a:rPr lang="en-GB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Infotainment </a:t>
                      </a:r>
                      <a:endParaRPr lang="en-GB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News/ stocks/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sports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/>
                        </a:gs>
                        <a:gs pos="50000">
                          <a:schemeClr val="accent6"/>
                        </a:gs>
                        <a:gs pos="100000">
                          <a:schemeClr val="accent3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305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Events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9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Office/ communication tool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/>
                        </a:gs>
                        <a:gs pos="50000">
                          <a:schemeClr val="accent6"/>
                        </a:gs>
                        <a:gs pos="100000">
                          <a:schemeClr val="accent3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Unlimited internet access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User reviews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6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LBS listings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Concierge services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94">
                <a:tc vMerge="1">
                  <a:txBody>
                    <a:bodyPr/>
                    <a:lstStyle/>
                    <a:p>
                      <a:pPr algn="ctr"/>
                      <a:endParaRPr lang="en-US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Web-based entertainment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Planned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9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Social networking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Planned</a:t>
                      </a:r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Planned</a:t>
                      </a:r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6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44400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Convenience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control/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monitoring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Insurance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PAYD/ PHYD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EV specific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Charging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control/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monitoring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Urban mobility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Car pooling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Commercial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Fleet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management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" name="Rectangle 55"/>
          <p:cNvSpPr/>
          <p:nvPr/>
        </p:nvSpPr>
        <p:spPr>
          <a:xfrm>
            <a:off x="233874" y="3286755"/>
            <a:ext cx="108000" cy="108000"/>
          </a:xfrm>
          <a:prstGeom prst="rect">
            <a:avLst/>
          </a:prstGeom>
          <a:solidFill>
            <a:srgbClr val="A6A6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-32254" y="3394755"/>
            <a:ext cx="6466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Integrated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PND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3868" y="-135396"/>
            <a:ext cx="2416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Europe</a:t>
            </a:r>
            <a:endParaRPr lang="en-GB" sz="5400" dirty="0">
              <a:solidFill>
                <a:srgbClr val="002060"/>
              </a:solidFill>
            </a:endParaRPr>
          </a:p>
        </p:txBody>
      </p:sp>
      <p:pic>
        <p:nvPicPr>
          <p:cNvPr id="58" name="Picture 57" descr="european_union_round_icon_2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132" y="-495436"/>
            <a:ext cx="1659464" cy="124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evinl\My Documents\My Pictures\pag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525" y="5733256"/>
            <a:ext cx="876300" cy="895350"/>
          </a:xfrm>
          <a:prstGeom prst="rect">
            <a:avLst/>
          </a:prstGeom>
          <a:noFill/>
        </p:spPr>
      </p:pic>
      <p:sp>
        <p:nvSpPr>
          <p:cNvPr id="64" name="Rectangle 63"/>
          <p:cNvSpPr/>
          <p:nvPr/>
        </p:nvSpPr>
        <p:spPr>
          <a:xfrm>
            <a:off x="233874" y="1595120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-32254" y="1703120"/>
            <a:ext cx="6808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Embedded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33874" y="2174240"/>
            <a:ext cx="108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1774" y="2282240"/>
            <a:ext cx="5839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Tethered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33874" y="2753360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32254" y="2861360"/>
            <a:ext cx="570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800" dirty="0" smtClean="0">
                <a:solidFill>
                  <a:prstClr val="black"/>
                </a:solidFill>
                <a:latin typeface="Arial"/>
                <a:cs typeface="Arial"/>
              </a:rPr>
              <a:t>S/phone</a:t>
            </a:r>
            <a:endParaRPr lang="en-US" sz="8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62465"/>
              </p:ext>
            </p:extLst>
          </p:nvPr>
        </p:nvGraphicFramePr>
        <p:xfrm>
          <a:off x="604649" y="736049"/>
          <a:ext cx="8381083" cy="5780366"/>
        </p:xfrm>
        <a:graphic>
          <a:graphicData uri="http://schemas.openxmlformats.org/drawingml/2006/table">
            <a:tbl>
              <a:tblPr/>
              <a:tblGrid>
                <a:gridCol w="720000"/>
                <a:gridCol w="1224000"/>
                <a:gridCol w="378652"/>
                <a:gridCol w="378652"/>
                <a:gridCol w="378652"/>
                <a:gridCol w="378652"/>
                <a:gridCol w="378652"/>
                <a:gridCol w="378652"/>
                <a:gridCol w="378652"/>
                <a:gridCol w="378652"/>
                <a:gridCol w="378652"/>
                <a:gridCol w="378652"/>
                <a:gridCol w="378652"/>
                <a:gridCol w="378652"/>
                <a:gridCol w="442535"/>
                <a:gridCol w="362681"/>
                <a:gridCol w="362681"/>
                <a:gridCol w="362681"/>
                <a:gridCol w="362681"/>
              </a:tblGrid>
              <a:tr h="35746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Services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Acura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Audi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BMW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Chrysler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Ford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GM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Honda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Hyundai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Infiniti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Jaguar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Kia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Lexus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Mercedes- Benz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MINI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Nissan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Smart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Toyota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1332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Safety</a:t>
                      </a: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eCall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2"/>
                      </a:fgClr>
                      <a:bgClr>
                        <a:schemeClr val="accent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bCall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2"/>
                      </a:fgClr>
                      <a:bgClr>
                        <a:schemeClr val="accent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Crisis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assist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row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Security</a:t>
                      </a: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Stolen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vehicle services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door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lock/ unlock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9BBB59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Personal security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alert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Maintenance</a:t>
                      </a:r>
                      <a:endParaRPr lang="en-US" sz="8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diagnostics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2"/>
                      </a:fgClr>
                      <a:bgClr>
                        <a:schemeClr val="accent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Maintenance alert/ support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2"/>
                      </a:fgClr>
                      <a:bgClr>
                        <a:schemeClr val="accent6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Navigation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Route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operator assistance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Destination / route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send-to-car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ea typeface="+mn-ea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Off-board navigation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9BBB59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Vehicle finder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Traffic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Speed camera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Parking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space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Weather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9BBB59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Fuel price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In-car local search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Specific business listings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Travel guides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Satellite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imagery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Photo imagery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Location sharing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Last</a:t>
                      </a:r>
                      <a:r>
                        <a:rPr lang="en-US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mile guidance 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Driving style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Eco drive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Fun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drive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246">
                <a:tc rowSpan="9">
                  <a:txBody>
                    <a:bodyPr/>
                    <a:lstStyle/>
                    <a:p>
                      <a:pPr algn="ctr"/>
                      <a:r>
                        <a:rPr lang="en-GB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Infotainment </a:t>
                      </a:r>
                      <a:endParaRPr lang="en-GB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News/ stocks/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sports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rgbClr val="9BBB59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Events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2994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Office/ communication tool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8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Unlimited internet access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254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User reviews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318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LBS listings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2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Concierge services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0594">
                <a:tc vMerge="1">
                  <a:txBody>
                    <a:bodyPr/>
                    <a:lstStyle/>
                    <a:p>
                      <a:pPr algn="ctr"/>
                      <a:endParaRPr lang="en-US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Web-based entertainment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299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Social networking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3"/>
                      </a:fgClr>
                      <a:bgClr>
                        <a:schemeClr val="accent2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00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Convenience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control/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monitoring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Insurance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PAYD/ PHYD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EV specific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Charging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 vMerge="1">
                  <a:txBody>
                    <a:bodyPr/>
                    <a:lstStyle/>
                    <a:p>
                      <a:endParaRPr lang="en-US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control/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monitoring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ltUpDiag">
                      <a:fgClr>
                        <a:schemeClr val="accent6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498">
                <a:tc>
                  <a:txBody>
                    <a:bodyPr/>
                    <a:lstStyle/>
                    <a:p>
                      <a:pPr algn="ctr"/>
                      <a:r>
                        <a:rPr lang="en-US" sz="75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Urban mobilit</a:t>
                      </a:r>
                      <a:r>
                        <a:rPr lang="en-US" sz="7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y</a:t>
                      </a:r>
                      <a:endParaRPr lang="en-US" sz="7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Car pooling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dirty="0" smtClean="0">
                          <a:latin typeface="Wingdings 2" charset="2"/>
                          <a:cs typeface="Wingdings 2" charset="2"/>
                          <a:sym typeface="Wingdings 2"/>
                        </a:rPr>
                        <a:t>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200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Commercial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Fleet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management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2663788" y="-135396"/>
            <a:ext cx="45707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North America</a:t>
            </a:r>
            <a:endParaRPr lang="en-GB" sz="5400" dirty="0">
              <a:solidFill>
                <a:srgbClr val="002060"/>
              </a:solidFill>
            </a:endParaRPr>
          </a:p>
        </p:txBody>
      </p:sp>
      <p:pic>
        <p:nvPicPr>
          <p:cNvPr id="50" name="Picture 49" descr="united_states_of_america_round_icon_25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596" y="-531300"/>
            <a:ext cx="168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40132" y="1595120"/>
            <a:ext cx="108000" cy="1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7" name="TextBox 26"/>
          <p:cNvSpPr txBox="1"/>
          <p:nvPr/>
        </p:nvSpPr>
        <p:spPr>
          <a:xfrm>
            <a:off x="-94287" y="1703120"/>
            <a:ext cx="61747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Embedded</a:t>
            </a:r>
            <a:endParaRPr lang="en-US" sz="700" dirty="0"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0132" y="2174240"/>
            <a:ext cx="108000" cy="1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9" name="TextBox 28"/>
          <p:cNvSpPr txBox="1"/>
          <p:nvPr/>
        </p:nvSpPr>
        <p:spPr>
          <a:xfrm>
            <a:off x="-67478" y="2282240"/>
            <a:ext cx="54373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smtClean="0">
                <a:latin typeface="Arial"/>
                <a:cs typeface="Arial"/>
              </a:rPr>
              <a:t>Tethered</a:t>
            </a:r>
            <a:endParaRPr lang="en-US" sz="700" dirty="0">
              <a:latin typeface="Arial"/>
              <a:cs typeface="Arial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0132" y="2753360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1" name="TextBox 30"/>
          <p:cNvSpPr txBox="1"/>
          <p:nvPr/>
        </p:nvSpPr>
        <p:spPr>
          <a:xfrm>
            <a:off x="-54437" y="2861360"/>
            <a:ext cx="5180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latin typeface="Arial"/>
                <a:cs typeface="Arial"/>
              </a:rPr>
              <a:t>S/phone</a:t>
            </a:r>
            <a:endParaRPr lang="en-US" sz="700" dirty="0">
              <a:latin typeface="Arial"/>
              <a:cs typeface="Arial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371005"/>
              </p:ext>
            </p:extLst>
          </p:nvPr>
        </p:nvGraphicFramePr>
        <p:xfrm>
          <a:off x="564295" y="899556"/>
          <a:ext cx="8324972" cy="5507497"/>
        </p:xfrm>
        <a:graphic>
          <a:graphicData uri="http://schemas.openxmlformats.org/drawingml/2006/table">
            <a:tbl>
              <a:tblPr/>
              <a:tblGrid>
                <a:gridCol w="757442"/>
                <a:gridCol w="1243857"/>
                <a:gridCol w="349858"/>
                <a:gridCol w="381662"/>
                <a:gridCol w="345150"/>
                <a:gridCol w="371835"/>
                <a:gridCol w="385825"/>
                <a:gridCol w="357844"/>
                <a:gridCol w="413150"/>
                <a:gridCol w="371835"/>
                <a:gridCol w="371835"/>
                <a:gridCol w="371835"/>
                <a:gridCol w="371835"/>
                <a:gridCol w="384626"/>
                <a:gridCol w="359043"/>
                <a:gridCol w="371835"/>
                <a:gridCol w="371835"/>
                <a:gridCol w="371835"/>
                <a:gridCol w="371835"/>
              </a:tblGrid>
              <a:tr h="34202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Services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BMW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BYD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Chang’an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Chery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Dongfeng</a:t>
                      </a:r>
                      <a:r>
                        <a:rPr lang="en-US" sz="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6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Yulon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Faw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Ford</a:t>
                      </a:r>
                      <a:endParaRPr lang="en-US" sz="6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GAC Group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Geely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GM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Hawtai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Hyundai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Lexus/ Toyota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Mini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Nissan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SAIC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SGM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  <a:tr h="1265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Safety</a:t>
                      </a: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eCall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bCall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Crisis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assist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rowSpan="3"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Security</a:t>
                      </a: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Stolen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vehicle services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door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lock/ unlock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dirty="0" smtClean="0"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Personal security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alert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Maintenance</a:t>
                      </a:r>
                      <a:endParaRPr lang="en-US" sz="800" b="1" i="0" u="none" strike="noStrike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diagnostics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Maintenance alert/ support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dirty="0" smtClean="0"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FF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Navigation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Route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operator assistance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6"/>
                      </a:fgClr>
                      <a:bgClr>
                        <a:schemeClr val="accent3"/>
                      </a:bgClr>
                    </a:pattFill>
                  </a:tcPr>
                </a:tc>
              </a:tr>
              <a:tr h="914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Destination/route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send-to-car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dirty="0" smtClean="0"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Off-board navigation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Car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finder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Traffic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Speed camera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Parking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space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Weather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Fuel price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In-car local search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Planned</a:t>
                      </a:r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Specific business listings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Travel guides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Satellite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imagery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Photo imagery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kern="1200" dirty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Location sharing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Last</a:t>
                      </a:r>
                      <a:r>
                        <a:rPr lang="en-US" sz="7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mile guidance </a:t>
                      </a:r>
                      <a:endParaRPr lang="en-US" sz="7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 smtClean="0"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Driving style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Eco drive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Fun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drive 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693">
                <a:tc rowSpan="9">
                  <a:txBody>
                    <a:bodyPr/>
                    <a:lstStyle/>
                    <a:p>
                      <a:pPr algn="ctr"/>
                      <a:r>
                        <a:rPr lang="en-GB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Infotainment </a:t>
                      </a:r>
                      <a:endParaRPr lang="en-GB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News/ stocks/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sports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2407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Events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45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Office/ communication tool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>
                          <a:lumMod val="75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78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Unlimited internet access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9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User reviews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5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LBS listings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6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Concierge services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072">
                <a:tc vMerge="1">
                  <a:txBody>
                    <a:bodyPr/>
                    <a:lstStyle/>
                    <a:p>
                      <a:pPr algn="ctr"/>
                      <a:endParaRPr lang="en-US" sz="800" b="1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Web-based entertainment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kern="1200" dirty="0" smtClean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UpDiag">
                      <a:fgClr>
                        <a:schemeClr val="accent2"/>
                      </a:fgClr>
                      <a:bgClr>
                        <a:schemeClr val="accent3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34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Social networking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1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255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Convenience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control/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monitoring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dirty="0" smtClean="0"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255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Insurance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PAYD/ PHYD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ea typeface="+mn-ea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EV specific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Charging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6548">
                <a:tc vMerge="1">
                  <a:txBody>
                    <a:bodyPr/>
                    <a:lstStyle/>
                    <a:p>
                      <a:endParaRPr lang="en-US" sz="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Remote control/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monitoring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Wingdings 2" charset="2"/>
                          <a:cs typeface="Wingdings 2" charset="2"/>
                        </a:rPr>
                        <a:t>P</a:t>
                      </a: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Planned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255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Urban mobility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Car pooling information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255">
                <a:tc>
                  <a:txBody>
                    <a:bodyPr/>
                    <a:lstStyle/>
                    <a:p>
                      <a:pPr algn="ctr"/>
                      <a:r>
                        <a:rPr lang="en-US" sz="8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Commercial</a:t>
                      </a:r>
                      <a:endParaRPr lang="en-US" sz="800" b="1" i="0" u="none" strike="noStrike" kern="1200" dirty="0">
                        <a:solidFill>
                          <a:schemeClr val="tx2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Fleet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</a:rPr>
                        <a:t> management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>
                      <a:noFill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Wingdings 2" charset="2"/>
                        <a:cs typeface="Wingdings 2" charset="2"/>
                      </a:endParaRPr>
                    </a:p>
                  </a:txBody>
                  <a:tcPr marL="7371" marR="7371" marT="7371" marB="0" anchor="ctr">
                    <a:lnL w="6350" cap="flat" cmpd="sng" algn="ctr">
                      <a:solidFill>
                        <a:srgbClr val="4F81BD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48" name="Picture 47" descr="china_round_icon_19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5657" y="-495436"/>
            <a:ext cx="1676943" cy="1257707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75291" y="-135396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 smtClean="0">
                <a:solidFill>
                  <a:srgbClr val="002060"/>
                </a:solidFill>
              </a:rPr>
              <a:t>China</a:t>
            </a:r>
            <a:endParaRPr lang="en-GB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2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3233" y="80628"/>
            <a:ext cx="8812554" cy="607915"/>
            <a:chOff x="3958" y="2285"/>
            <a:chExt cx="8812554" cy="607915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3958" y="2285"/>
              <a:ext cx="8812554" cy="6079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763" y="20090"/>
              <a:ext cx="8776944" cy="57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 smtClean="0"/>
                <a:t>1. People will still be talking about killer apps…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AutoShape 2" descr="http://us.123rf.com/400wm/400/400/iqoncept/iqoncept1201/iqoncept120100002/11826637-the-words-killer-apps-on-an-app-tile-in-a-wall-of-applications-and-software-you-can-download-into-y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http://us.123rf.com/400wm/400/400/iqoncept/iqoncept1201/iqoncept120100002/11826637-the-words-killer-apps-on-an-app-tile-in-a-wall-of-applications-and-software-you-can-download-into-yo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6" name="Picture 6" descr="http://us.123rf.com/400wm/400/400/iqoncept/iqoncept1201/iqoncept120100002/11826637-the-words-killer-apps-on-an-app-tile-in-a-wall-of-applications-and-software-you-can-download-into-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268760"/>
            <a:ext cx="509958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9958" y="2240868"/>
            <a:ext cx="3584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The hunt goes on, </a:t>
            </a:r>
          </a:p>
          <a:p>
            <a:pPr algn="ctr"/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and it will get worse with LTE</a:t>
            </a:r>
            <a:endParaRPr lang="en-GB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500" y="5669049"/>
            <a:ext cx="6652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Killer apps provide short term tactical benefits…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56663" y="6099683"/>
            <a:ext cx="485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…but little long term differentiation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3233" y="80628"/>
            <a:ext cx="8812554" cy="607915"/>
            <a:chOff x="3958" y="2285"/>
            <a:chExt cx="8812554" cy="607915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3958" y="2285"/>
              <a:ext cx="8812554" cy="6079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763" y="20090"/>
              <a:ext cx="8776944" cy="57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2</a:t>
              </a:r>
              <a:r>
                <a:rPr lang="en-GB" sz="2800" dirty="0" smtClean="0"/>
                <a:t>. Legislation will happen – start planning now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http://www.osteopathy.org.uk/uploads/leg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34" y="1340276"/>
            <a:ext cx="5964841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88224" y="2060848"/>
            <a:ext cx="23757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EU…2015?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RU…2015?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BR…2013?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1500" y="5669049"/>
            <a:ext cx="778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Cars will be equipped with telematics boxes and SIMs…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36335" y="6099683"/>
            <a:ext cx="760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…but most OEMs still don’t know what to do with them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3233" y="80628"/>
            <a:ext cx="8812554" cy="607915"/>
            <a:chOff x="3958" y="2285"/>
            <a:chExt cx="8812554" cy="607915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3958" y="2285"/>
              <a:ext cx="8812554" cy="6079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763" y="20090"/>
              <a:ext cx="8776944" cy="57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3</a:t>
              </a:r>
              <a:r>
                <a:rPr lang="en-GB" sz="2800" dirty="0" smtClean="0"/>
                <a:t>. New business models are coming 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5" t="20149" r="29722" b="14925"/>
          <a:stretch/>
        </p:blipFill>
        <p:spPr bwMode="auto">
          <a:xfrm>
            <a:off x="121273" y="1232756"/>
            <a:ext cx="6553871" cy="430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72545" y="2059839"/>
            <a:ext cx="23757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The pricing revolution will start soon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1500" y="5741057"/>
            <a:ext cx="6486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Current business models lack sophistication…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1620" y="6171691"/>
            <a:ext cx="8095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…OEMs need help to develop more imaginative solutions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3233" y="80628"/>
            <a:ext cx="8812554" cy="607915"/>
            <a:chOff x="3958" y="2285"/>
            <a:chExt cx="8812554" cy="607915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3958" y="2285"/>
              <a:ext cx="8812554" cy="6079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763" y="20090"/>
              <a:ext cx="8776944" cy="57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4</a:t>
              </a:r>
              <a:r>
                <a:rPr lang="en-GB" sz="2800" dirty="0" smtClean="0"/>
                <a:t>. Connectivity will take many forms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/>
          <p:cNvGrpSpPr/>
          <p:nvPr/>
        </p:nvGrpSpPr>
        <p:grpSpPr>
          <a:xfrm>
            <a:off x="107505" y="728699"/>
            <a:ext cx="6012668" cy="4752529"/>
            <a:chOff x="303554" y="728699"/>
            <a:chExt cx="6850265" cy="5389579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28" t="2191" r="16086" b="3775"/>
            <a:stretch/>
          </p:blipFill>
          <p:spPr bwMode="auto">
            <a:xfrm>
              <a:off x="303554" y="728699"/>
              <a:ext cx="6850265" cy="53036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303554" y="5985284"/>
              <a:ext cx="6850265" cy="1329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672545" y="2059839"/>
            <a:ext cx="2375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One size doesn’t fit all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1500" y="5813065"/>
            <a:ext cx="6074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Embedded is great for many applications…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51620" y="6243699"/>
            <a:ext cx="7649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…but tethering and smartphone integration have a role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8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3233" y="80628"/>
            <a:ext cx="8812554" cy="607915"/>
            <a:chOff x="3958" y="2285"/>
            <a:chExt cx="8812554" cy="607915"/>
          </a:xfrm>
          <a:scene3d>
            <a:camera prst="orthographicFront"/>
            <a:lightRig rig="flat" dir="t"/>
          </a:scene3d>
        </p:grpSpPr>
        <p:sp>
          <p:nvSpPr>
            <p:cNvPr id="33" name="Rounded Rectangle 32"/>
            <p:cNvSpPr/>
            <p:nvPr/>
          </p:nvSpPr>
          <p:spPr>
            <a:xfrm>
              <a:off x="3958" y="2285"/>
              <a:ext cx="8812554" cy="607915"/>
            </a:xfrm>
            <a:prstGeom prst="roundRect">
              <a:avLst>
                <a:gd name="adj" fmla="val 10000"/>
              </a:avLst>
            </a:prstGeom>
            <a:solidFill>
              <a:schemeClr val="tx1">
                <a:lumMod val="50000"/>
                <a:lumOff val="5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21763" y="20090"/>
              <a:ext cx="8776944" cy="572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7160" tIns="137160" rIns="137160" bIns="137160" spcCol="1270" anchor="ctr"/>
            <a:lstStyle/>
            <a:p>
              <a:pPr algn="ctr" defTabSz="1600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800" dirty="0"/>
                <a:t>5</a:t>
              </a:r>
              <a:r>
                <a:rPr lang="en-GB" sz="2800" dirty="0" smtClean="0"/>
                <a:t>. </a:t>
              </a:r>
              <a:r>
                <a:rPr lang="en-GB" sz="2800" dirty="0" smtClean="0"/>
                <a:t>Customers will expect to personalise their services</a:t>
              </a:r>
              <a:endParaRPr lang="en-GB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AutoShape 4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BDAAkGBwgHBgkIBwgKCgkLDRYPDQwMDRsUFRAWIB0iIiAdHx8kKDQsJCYxJx8fLT0tMTU3Ojo6Iys/RD84QzQ5Ojf/2wBDAQoKCg0MDRoPDxo3JR8lNzc3Nzc3Nzc3Nzc3Nzc3Nzc3Nzc3Nzc3Nzc3Nzc3Nzc3Nzc3Nzc3Nzc3Nzc3Nzc3Nzf/wAARCABOAI8DASIAAhEBAxEB/8QAGwABAAMBAQEBAAAAAAAAAAAAAAUGBwQDAQL/xAA0EAABAwMEAAQFAgUFAQAAAAABAgMEAAURBhIhMQcTIkEUFTJRYSOBFkJxkaEkM1JiscH/xAAUAQEAAAAAAAAAAAAAAAAAAAAA/8QAFBEBAAAAAAAAAAAAAAAAAAAAAP/aAAwDAQACEQMRAD8A3GlKUClKUClKUCou83+DZ0j4pZU6vhthsbnHDgnCUjknAOAOTg4BxX3UV0TaLW5JwVOfS0gDJUs9ADjJ+wyMnA965tP2T4QCdcQl27OpPmu53eXnBKEHA44GTgbsAnoABwT9RXhiKqUmyLZYDjaAp9afVvUEg43BQ5IzkDivZ3Ucy2hS71aH48dP1SWylSAMZJOCdqR7lRAqL8ZJTkfRMhLJUlxa8hSTgp2JUsH+6BVxgSUToEeW0QUPtJcSR9lAEf8AtAgzI8+OH4rqXGz7j29+ftXRVOu8NWlZ3zu1J229awJ8NIwkbj/uIHtyeR1k7uMr3W5pxDzSHW1BSFpCkqHRB6NB+6UpQKUpQKUpQKUpQKUpQKUpQV2/tmRqGwsK2lkPrcWlQ72oUpJ/ZSUH9qsOaresFiA/bLy4CWYL+545wEoUkpUo/hKVLV+wxzXFdpd71Cj4exwi3BUSFSZqlMocHWdo9ak++BtCh/MBkEILxLubF7gyIUB9BbaZfbLyyEtOOlOCEq99gCtxHAOBndxU94bXaMvT9vszj6DOhRktlI6dQjCd6M/UnoH3B4IB4rih+F9vdkGXqKZIukgsllLaf0GGUFJTtbbRjaNpI7/zUbJ8LZNqfRJ0ld1shpfmIiTSVpSoDA2OD1I4yOjwSOiQQ0ifGRMgyIzgBQ82pB/cYqE8PHy/pCAFEksFyPk56bcUgcnvhI5qMd1VNtdglfxPCcgzm2HClxKfMadIB5Ck8Zxk7eCQCcDkCf0nBctunIEaQgNvhve6gKyErUSpQz74KiKCXpSlApSlApSlApSlApSlApSlB4y47cqOth5O5tYwR/8AR9j+aqES6SdH/wCgv4Uq1pXtiXFKfQhB+lDn/Ejrng8YyTtTda+KSlQIUAQeCCO6Dkj3W3yE5ZmsK+48wZH9R2K5LpqWz2xlTkqexkcbULClEnofjJIAzjuvF7R+nnu7VHbG4qKWctAk9nCSBmum36ds1ufD8O2x0SEp2h4o3OAfbecnH70EJDiT9T3Ni43WOqLaY6g5FhOpIceWDlK3En6QOCAec46A9VvpSgUpSgUpSgUpSggr5qy02CZEjXVx5gy3A2y4WVFtSjjjcBgd+9S8uUzDivSpTiW2GG1OOLUeEpSMkn9hVR8RbGjUiWLSUJU49DlFkq6S4A3sP98VxWW+K1ZpbT8J3JlTV7Lig4CkoYIL25J9lKCEEfZ2gtOm9SW7U0P420l9yLkpS64wptKyODt3AZwftUxWMad1K7pjwysjLUhlmTOurkP4t8DYwkvK3ukHjgffjmrFa9UJ/i5jT0XVDd4j3CMtbEtBZW7HeRyUHy0hBBSCRkZ4NBotKyfTV+1XO0lb9YS7syuIwX3J0MMIQFsN78kHBJXkDGCkdcdk2CwDUl60xDvfzhbUyZtkCIhpvyEtKUDsGU7s7P5irsn24oLxSsyd1gi7Xa+tDVkWwJtr6osVlxTIL7iR6lr8wElG7gBO3gHnPX2z65uGp4uloULEKVdkPrmyG0hRYSzkEoCsjKlAYznAPRoLvFv0SVfZVlQh9MuMyl5e9GElJJAIPv1UrWWsTZem9a6sn3SR8w+CsrTraykIW6gFRAVgAbs5GQAOuK41a+XbrHa9QPaqhz5D6mlT7Ogs4abX9QbSn9QKR/2J6OaDXqVn0vUil6wuVnuV9dsa29gtiC0hLckFKTvK1pIWdxKdoI4z2eROtaiRbI8eFdI11fmssNiQ7Gtr7zal7AVELQjarn7UHunVVvXdJVsbZnKmRUpW60Iq+Enog4wQfxXZY75b79EXJtj5cQ24pp1KkKQtpxPaVJUAUkfYiqjHlvMeKN7cjQJEsqtcY7GlISRyrvepNV+Pqg6Y03qu6eWlu/u3XL0B/CRFW5w3uIJChsBVuBweeqDX6VmrerEW/UVnt7Gro98j3VS47qkrYUuK7j0KQG0j0k8YVn25pZJeprxbdQyXNROR1WqfLYjeVFa/VDZyPNyk5HthO04zkn2DSqVVLJPueotNWK5iYmAl9nz5q2kJJPp+lO7ISCec84Cce+R46FuNzvjs+6uS3l2VThatqHWkJW8lPCnSQAcEghI44zn2oO65KuX8WW55mzvvQmGnGnJKXmgAXC3yElQUQkJVnjPWAa47Npcaau+obzEZclqnvB1iG0tIKMgFwDeQkFS8nsDAT9qt9KDII2j9RK0xDZctQaudnu3zSMhcltTckFwqLQUCSk/kgDrnvF7anXyTKbk/JJMOLHbWVxlusKekuHASE4WUhI9RJKgSQOKslKChaC01NjeHC9LX6G5FcU0+ytYcQsKS4VHKSknoK98c1+rBH1Tb9Pw9OG3eS9F2MfNUvtlksJUMqSnO/fsyACnG7s4q90oKJarbddJ3q+qh2Z262+6SjNaVHeaStpxQ9aVhxSeM9EZr7Msl9buVh1EtKZtwhGQmZDYUhO5l0khDalbQfL9IySncATn2q9UoM7maavF8vt9kTIbUOBd7UmGgqfCnmFDOCpKcpJyegojrnvHTZG9UR9OQbAq0mJLjtNxl3Tz2lshtOElxAyVlRSOApAGe+KvdKCn3yJc7jHn2246ejXSM+4v4Nxb6AloEcFwHlOD0UBRxjgGp7Tlucs+n7dbXnvOciRm2VOYxuKUgZ/xUlSgo0Rq9xtc3W9KsEpcWTGajNBEhjcdhVlRBWMA549/6VF3zw/uN8h6lmvOsRrrdH2HozSVb0MhgYQFKxypQzk4IGR3itNpQVdifqGcuIpdietqWD5ssLeYcU/hJ/Sa2rI5Vj1KKeB+eIjTFuvVts2pmJVmeD0+bJkxkJfZO5LvQJ34BHv7Y6yeKv9KDMVWbUqvD+06XRa5DPAj3N1t9kq8gfUG8rwSvOOehuyOs3SxmUlYiCzuWy3RY6EMIcW2oqPWAEKVgJAHfe78VNUo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t="14925" r="18918" b="12127"/>
          <a:stretch/>
        </p:blipFill>
        <p:spPr bwMode="auto">
          <a:xfrm>
            <a:off x="446939" y="971436"/>
            <a:ext cx="3468478" cy="2212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3" descr="http://www.technologicvehicles.com/Content/news/1448/Renault_R-Link_Tablet%20(14)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5" descr="http://www.technologicvehicles.com/Content/news/1448/Renault_R-Link_Tablet%20(14)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7" descr="http://www.technologicvehicles.com/Content/news/1448/Renault_R-Link_Tablet%20(14)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9" descr="http://www.technologicvehicles.com/Content/news/1448/Renault_R-Link_Tablet%20(14).jpg"/>
          <p:cNvSpPr>
            <a:spLocks noChangeAspect="1" noChangeArrowheads="1"/>
          </p:cNvSpPr>
          <p:nvPr/>
        </p:nvSpPr>
        <p:spPr bwMode="auto">
          <a:xfrm>
            <a:off x="917575" y="11575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1" descr="http://www.technologicvehicles.com/Content/news/1448/Renault_R-Link_Tablet%20(14).jpg"/>
          <p:cNvSpPr>
            <a:spLocks noChangeAspect="1" noChangeArrowheads="1"/>
          </p:cNvSpPr>
          <p:nvPr/>
        </p:nvSpPr>
        <p:spPr bwMode="auto">
          <a:xfrm>
            <a:off x="1069975" y="130999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63" t="24580" r="34476" b="18704"/>
          <a:stretch/>
        </p:blipFill>
        <p:spPr bwMode="auto">
          <a:xfrm>
            <a:off x="2375756" y="2852936"/>
            <a:ext cx="3791618" cy="229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0614" y="3131676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Mercedes = 2 apps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3887924" y="5075892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Renault = 12-50 apps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264188" y="1772816"/>
            <a:ext cx="27841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GB" dirty="0" smtClean="0"/>
              <a:t>App stores are creating a new level of expectation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1500" y="5813065"/>
            <a:ext cx="622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Moving from fixed bundles to flexible apps…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6243699"/>
            <a:ext cx="5893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0070C0"/>
                </a:solidFill>
              </a:rPr>
              <a:t>…but how many can an OEM really offer?</a:t>
            </a:r>
            <a:endParaRPr lang="en-GB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1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BD New Surve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10447</TotalTime>
  <Words>1328</Words>
  <Application>Microsoft Office PowerPoint</Application>
  <PresentationFormat>On-screen Show (4:3)</PresentationFormat>
  <Paragraphs>754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SBD New Survey Template</vt:lpstr>
      <vt:lpstr>Gothenburg CLP mAutomotive workshop  10 mega trends for the  connected car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Valued Acer Customer</dc:creator>
  <cp:lastModifiedBy>David McClure</cp:lastModifiedBy>
  <cp:revision>204</cp:revision>
  <dcterms:created xsi:type="dcterms:W3CDTF">2010-10-20T00:37:25Z</dcterms:created>
  <dcterms:modified xsi:type="dcterms:W3CDTF">2012-10-24T00:28:38Z</dcterms:modified>
</cp:coreProperties>
</file>