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71" r:id="rId2"/>
    <p:sldId id="272" r:id="rId3"/>
    <p:sldId id="282" r:id="rId4"/>
    <p:sldId id="278" r:id="rId5"/>
    <p:sldId id="279" r:id="rId6"/>
    <p:sldId id="307" r:id="rId7"/>
    <p:sldId id="280" r:id="rId8"/>
    <p:sldId id="281" r:id="rId9"/>
    <p:sldId id="289" r:id="rId10"/>
    <p:sldId id="300" r:id="rId11"/>
    <p:sldId id="290" r:id="rId12"/>
    <p:sldId id="296" r:id="rId13"/>
    <p:sldId id="298" r:id="rId14"/>
    <p:sldId id="294" r:id="rId15"/>
    <p:sldId id="293" r:id="rId16"/>
    <p:sldId id="295" r:id="rId17"/>
    <p:sldId id="297" r:id="rId18"/>
    <p:sldId id="299" r:id="rId19"/>
    <p:sldId id="302" r:id="rId20"/>
    <p:sldId id="303" r:id="rId21"/>
    <p:sldId id="304" r:id="rId22"/>
    <p:sldId id="305" r:id="rId23"/>
    <p:sldId id="306" r:id="rId24"/>
    <p:sldId id="310" r:id="rId25"/>
    <p:sldId id="308" r:id="rId26"/>
  </p:sldIdLst>
  <p:sldSz cx="9144000" cy="6858000" type="screen4x3"/>
  <p:notesSz cx="6858000" cy="9144000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90" d="100"/>
          <a:sy n="90" d="100"/>
        </p:scale>
        <p:origin x="-29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notesMaster" Target="notesMasters/notesMaster1.xml"/><Relationship Id="rId28" Type="http://schemas.openxmlformats.org/officeDocument/2006/relationships/handoutMaster" Target="handoutMasters/handoutMaster1.xml"/><Relationship Id="rId2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38BCD31-2636-449B-89B3-1802D176108D}" type="doc">
      <dgm:prSet loTypeId="urn:microsoft.com/office/officeart/2005/8/layout/radial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F62C161-5DB3-4CF9-ABFF-8909CED0964A}">
      <dgm:prSet phldrT="[Text]" custT="1"/>
      <dgm:spPr>
        <a:solidFill>
          <a:srgbClr val="FFC000">
            <a:alpha val="50000"/>
          </a:srgbClr>
        </a:solidFill>
      </dgm:spPr>
      <dgm:t>
        <a:bodyPr/>
        <a:lstStyle/>
        <a:p>
          <a:r>
            <a:rPr lang="en-US" sz="1800" b="1" dirty="0" smtClean="0"/>
            <a:t>Shared</a:t>
          </a:r>
          <a:br>
            <a:rPr lang="en-US" sz="1800" b="1" dirty="0" smtClean="0"/>
          </a:br>
          <a:r>
            <a:rPr lang="en-US" sz="1800" b="1" dirty="0" smtClean="0"/>
            <a:t>Open Solution</a:t>
          </a:r>
          <a:endParaRPr lang="en-US" sz="1800" b="1" dirty="0"/>
        </a:p>
      </dgm:t>
    </dgm:pt>
    <dgm:pt modelId="{73E9914D-7F06-42B7-B7C2-3C9ED863DC77}" type="parTrans" cxnId="{923D5E52-7D15-45FF-B492-9FA2E9F4C018}">
      <dgm:prSet/>
      <dgm:spPr/>
      <dgm:t>
        <a:bodyPr/>
        <a:lstStyle/>
        <a:p>
          <a:endParaRPr lang="en-US"/>
        </a:p>
      </dgm:t>
    </dgm:pt>
    <dgm:pt modelId="{CF447D42-D0EA-4F02-BC52-59C0BD71A87B}" type="sibTrans" cxnId="{923D5E52-7D15-45FF-B492-9FA2E9F4C018}">
      <dgm:prSet/>
      <dgm:spPr/>
      <dgm:t>
        <a:bodyPr/>
        <a:lstStyle/>
        <a:p>
          <a:endParaRPr lang="en-US"/>
        </a:p>
      </dgm:t>
    </dgm:pt>
    <dgm:pt modelId="{35F90072-A8D2-4505-84B9-90840286C543}">
      <dgm:prSet phldrT="[Text]"/>
      <dgm:spPr/>
      <dgm:t>
        <a:bodyPr/>
        <a:lstStyle/>
        <a:p>
          <a:r>
            <a:rPr lang="en-US" dirty="0" smtClean="0"/>
            <a:t>Reference architecture with clear interfaces</a:t>
          </a:r>
          <a:endParaRPr lang="en-US" dirty="0"/>
        </a:p>
      </dgm:t>
    </dgm:pt>
    <dgm:pt modelId="{2F11CF4F-754C-4954-B2F1-4E7CAF184EC0}" type="parTrans" cxnId="{8BB7B669-7D08-48E5-B9A9-E89DBE71AE98}">
      <dgm:prSet/>
      <dgm:spPr/>
      <dgm:t>
        <a:bodyPr/>
        <a:lstStyle/>
        <a:p>
          <a:endParaRPr lang="en-US"/>
        </a:p>
      </dgm:t>
    </dgm:pt>
    <dgm:pt modelId="{97240AE4-0764-402D-8308-D7A762680316}" type="sibTrans" cxnId="{8BB7B669-7D08-48E5-B9A9-E89DBE71AE98}">
      <dgm:prSet/>
      <dgm:spPr/>
      <dgm:t>
        <a:bodyPr/>
        <a:lstStyle/>
        <a:p>
          <a:endParaRPr lang="en-US"/>
        </a:p>
      </dgm:t>
    </dgm:pt>
    <dgm:pt modelId="{F9D717CE-B650-45BA-B82D-FB75F64A93FE}">
      <dgm:prSet phldrT="[Text]"/>
      <dgm:spPr/>
      <dgm:t>
        <a:bodyPr/>
        <a:lstStyle/>
        <a:p>
          <a:r>
            <a:rPr lang="en-US" dirty="0" smtClean="0"/>
            <a:t>Developer community  / Program</a:t>
          </a:r>
          <a:endParaRPr lang="en-US" dirty="0"/>
        </a:p>
      </dgm:t>
    </dgm:pt>
    <dgm:pt modelId="{8CA3AD43-B24E-4A3D-BC33-3E88F8B11EA9}" type="parTrans" cxnId="{76BACA99-B8C0-4FDA-A700-311F719046AF}">
      <dgm:prSet/>
      <dgm:spPr/>
      <dgm:t>
        <a:bodyPr/>
        <a:lstStyle/>
        <a:p>
          <a:endParaRPr lang="en-US"/>
        </a:p>
      </dgm:t>
    </dgm:pt>
    <dgm:pt modelId="{D3034542-AE95-4CF9-B577-5C7D881D80D7}" type="sibTrans" cxnId="{76BACA99-B8C0-4FDA-A700-311F719046AF}">
      <dgm:prSet/>
      <dgm:spPr/>
      <dgm:t>
        <a:bodyPr/>
        <a:lstStyle/>
        <a:p>
          <a:endParaRPr lang="en-US"/>
        </a:p>
      </dgm:t>
    </dgm:pt>
    <dgm:pt modelId="{A373E814-FF21-45B8-B850-1114FA181290}">
      <dgm:prSet phldrT="[Text]"/>
      <dgm:spPr/>
      <dgm:t>
        <a:bodyPr/>
        <a:lstStyle/>
        <a:p>
          <a:r>
            <a:rPr lang="en-US" dirty="0" smtClean="0"/>
            <a:t>Ownership, Business models /revenue sharing</a:t>
          </a:r>
          <a:endParaRPr lang="en-US" dirty="0"/>
        </a:p>
      </dgm:t>
    </dgm:pt>
    <dgm:pt modelId="{2AE0C568-75A8-48C5-B7C9-739C7538AF3E}" type="parTrans" cxnId="{E9BD2A0C-9615-40FC-ACB1-579518E20EA8}">
      <dgm:prSet/>
      <dgm:spPr/>
      <dgm:t>
        <a:bodyPr/>
        <a:lstStyle/>
        <a:p>
          <a:endParaRPr lang="en-US"/>
        </a:p>
      </dgm:t>
    </dgm:pt>
    <dgm:pt modelId="{97622B8A-9C68-4237-9832-4543A5BD0C7D}" type="sibTrans" cxnId="{E9BD2A0C-9615-40FC-ACB1-579518E20EA8}">
      <dgm:prSet/>
      <dgm:spPr/>
      <dgm:t>
        <a:bodyPr/>
        <a:lstStyle/>
        <a:p>
          <a:endParaRPr lang="en-US"/>
        </a:p>
      </dgm:t>
    </dgm:pt>
    <dgm:pt modelId="{2F46C2C7-0256-4F5F-AE1C-34F81AE01D5E}">
      <dgm:prSet phldrT="[Text]"/>
      <dgm:spPr/>
      <dgm:t>
        <a:bodyPr/>
        <a:lstStyle/>
        <a:p>
          <a:r>
            <a:rPr lang="en-US" dirty="0" smtClean="0"/>
            <a:t>Strong</a:t>
          </a:r>
          <a:br>
            <a:rPr lang="en-US" dirty="0" smtClean="0"/>
          </a:br>
          <a:r>
            <a:rPr lang="en-US" dirty="0" smtClean="0"/>
            <a:t>Vehicle OEM, telematics industry support</a:t>
          </a:r>
          <a:endParaRPr lang="en-US" dirty="0"/>
        </a:p>
      </dgm:t>
    </dgm:pt>
    <dgm:pt modelId="{63EE55C3-CDB1-47B0-9503-D4ECFD304B08}" type="parTrans" cxnId="{A98C25E8-0785-4BAE-8E83-26021776E81D}">
      <dgm:prSet/>
      <dgm:spPr/>
      <dgm:t>
        <a:bodyPr/>
        <a:lstStyle/>
        <a:p>
          <a:endParaRPr lang="en-US"/>
        </a:p>
      </dgm:t>
    </dgm:pt>
    <dgm:pt modelId="{260CBB62-DB4D-4BAF-AC60-257C001AAB38}" type="sibTrans" cxnId="{A98C25E8-0785-4BAE-8E83-26021776E81D}">
      <dgm:prSet/>
      <dgm:spPr/>
      <dgm:t>
        <a:bodyPr/>
        <a:lstStyle/>
        <a:p>
          <a:endParaRPr lang="en-US"/>
        </a:p>
      </dgm:t>
    </dgm:pt>
    <dgm:pt modelId="{C717F2EA-8B92-49D4-9188-371CD21518E1}" type="pres">
      <dgm:prSet presAssocID="{D38BCD31-2636-449B-89B3-1802D176108D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113E00B-E08F-4210-A4E0-86D5B530A580}" type="pres">
      <dgm:prSet presAssocID="{D38BCD31-2636-449B-89B3-1802D176108D}" presName="radial" presStyleCnt="0">
        <dgm:presLayoutVars>
          <dgm:animLvl val="ctr"/>
        </dgm:presLayoutVars>
      </dgm:prSet>
      <dgm:spPr/>
    </dgm:pt>
    <dgm:pt modelId="{E3982514-DE0E-4E7A-8E33-D0CB4B4EE435}" type="pres">
      <dgm:prSet presAssocID="{DF62C161-5DB3-4CF9-ABFF-8909CED0964A}" presName="centerShape" presStyleLbl="vennNode1" presStyleIdx="0" presStyleCnt="5" custLinFactNeighborX="-930" custLinFactNeighborY="-1859"/>
      <dgm:spPr/>
      <dgm:t>
        <a:bodyPr/>
        <a:lstStyle/>
        <a:p>
          <a:endParaRPr lang="en-US"/>
        </a:p>
      </dgm:t>
    </dgm:pt>
    <dgm:pt modelId="{4AFC45DF-4437-40CA-BF3D-F3BA55182E39}" type="pres">
      <dgm:prSet presAssocID="{35F90072-A8D2-4505-84B9-90840286C543}" presName="node" presStyleLbl="vennNode1" presStyleIdx="1" presStyleCnt="5" custScaleX="14313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732512-6A24-4567-9077-95CD33EF097A}" type="pres">
      <dgm:prSet presAssocID="{F9D717CE-B650-45BA-B82D-FB75F64A93FE}" presName="node" presStyleLbl="vennNode1" presStyleIdx="2" presStyleCnt="5" custScaleX="141254" custRadScaleRad="95450" custRadScaleInc="9270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91C18C-B1C7-4138-A60D-DF0EF98B1104}" type="pres">
      <dgm:prSet presAssocID="{A373E814-FF21-45B8-B850-1114FA181290}" presName="node" presStyleLbl="vennNode1" presStyleIdx="3" presStyleCnt="5" custScaleX="147722" custRadScaleRad="96712" custRadScaleInc="-10148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78FEFD-C34A-44C2-98BC-A44F6772D29F}" type="pres">
      <dgm:prSet presAssocID="{2F46C2C7-0256-4F5F-AE1C-34F81AE01D5E}" presName="node" presStyleLbl="vennNode1" presStyleIdx="4" presStyleCnt="5" custScaleX="14410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6BACA99-B8C0-4FDA-A700-311F719046AF}" srcId="{DF62C161-5DB3-4CF9-ABFF-8909CED0964A}" destId="{F9D717CE-B650-45BA-B82D-FB75F64A93FE}" srcOrd="1" destOrd="0" parTransId="{8CA3AD43-B24E-4A3D-BC33-3E88F8B11EA9}" sibTransId="{D3034542-AE95-4CF9-B577-5C7D881D80D7}"/>
    <dgm:cxn modelId="{8364FDF2-D1B5-A644-88CA-301E90FFECAC}" type="presOf" srcId="{F9D717CE-B650-45BA-B82D-FB75F64A93FE}" destId="{0C732512-6A24-4567-9077-95CD33EF097A}" srcOrd="0" destOrd="0" presId="urn:microsoft.com/office/officeart/2005/8/layout/radial3"/>
    <dgm:cxn modelId="{E05AD747-E911-904A-B72B-43F4ADCC7EB9}" type="presOf" srcId="{2F46C2C7-0256-4F5F-AE1C-34F81AE01D5E}" destId="{0478FEFD-C34A-44C2-98BC-A44F6772D29F}" srcOrd="0" destOrd="0" presId="urn:microsoft.com/office/officeart/2005/8/layout/radial3"/>
    <dgm:cxn modelId="{35033858-9780-404D-AE75-8CBA1E329542}" type="presOf" srcId="{35F90072-A8D2-4505-84B9-90840286C543}" destId="{4AFC45DF-4437-40CA-BF3D-F3BA55182E39}" srcOrd="0" destOrd="0" presId="urn:microsoft.com/office/officeart/2005/8/layout/radial3"/>
    <dgm:cxn modelId="{E9BD2A0C-9615-40FC-ACB1-579518E20EA8}" srcId="{DF62C161-5DB3-4CF9-ABFF-8909CED0964A}" destId="{A373E814-FF21-45B8-B850-1114FA181290}" srcOrd="2" destOrd="0" parTransId="{2AE0C568-75A8-48C5-B7C9-739C7538AF3E}" sibTransId="{97622B8A-9C68-4237-9832-4543A5BD0C7D}"/>
    <dgm:cxn modelId="{2DE2E068-E14A-4445-953B-7FB3AC3142F0}" type="presOf" srcId="{D38BCD31-2636-449B-89B3-1802D176108D}" destId="{C717F2EA-8B92-49D4-9188-371CD21518E1}" srcOrd="0" destOrd="0" presId="urn:microsoft.com/office/officeart/2005/8/layout/radial3"/>
    <dgm:cxn modelId="{D0F849B4-1894-704A-AB56-67A68C232A06}" type="presOf" srcId="{A373E814-FF21-45B8-B850-1114FA181290}" destId="{3691C18C-B1C7-4138-A60D-DF0EF98B1104}" srcOrd="0" destOrd="0" presId="urn:microsoft.com/office/officeart/2005/8/layout/radial3"/>
    <dgm:cxn modelId="{A98C25E8-0785-4BAE-8E83-26021776E81D}" srcId="{DF62C161-5DB3-4CF9-ABFF-8909CED0964A}" destId="{2F46C2C7-0256-4F5F-AE1C-34F81AE01D5E}" srcOrd="3" destOrd="0" parTransId="{63EE55C3-CDB1-47B0-9503-D4ECFD304B08}" sibTransId="{260CBB62-DB4D-4BAF-AC60-257C001AAB38}"/>
    <dgm:cxn modelId="{8BB7B669-7D08-48E5-B9A9-E89DBE71AE98}" srcId="{DF62C161-5DB3-4CF9-ABFF-8909CED0964A}" destId="{35F90072-A8D2-4505-84B9-90840286C543}" srcOrd="0" destOrd="0" parTransId="{2F11CF4F-754C-4954-B2F1-4E7CAF184EC0}" sibTransId="{97240AE4-0764-402D-8308-D7A762680316}"/>
    <dgm:cxn modelId="{923D5E52-7D15-45FF-B492-9FA2E9F4C018}" srcId="{D38BCD31-2636-449B-89B3-1802D176108D}" destId="{DF62C161-5DB3-4CF9-ABFF-8909CED0964A}" srcOrd="0" destOrd="0" parTransId="{73E9914D-7F06-42B7-B7C2-3C9ED863DC77}" sibTransId="{CF447D42-D0EA-4F02-BC52-59C0BD71A87B}"/>
    <dgm:cxn modelId="{E1B2B95E-85DC-E247-8BD3-E7E41DBBE94A}" type="presOf" srcId="{DF62C161-5DB3-4CF9-ABFF-8909CED0964A}" destId="{E3982514-DE0E-4E7A-8E33-D0CB4B4EE435}" srcOrd="0" destOrd="0" presId="urn:microsoft.com/office/officeart/2005/8/layout/radial3"/>
    <dgm:cxn modelId="{163F977A-1DE7-6C42-8B75-EC2172C8291A}" type="presParOf" srcId="{C717F2EA-8B92-49D4-9188-371CD21518E1}" destId="{A113E00B-E08F-4210-A4E0-86D5B530A580}" srcOrd="0" destOrd="0" presId="urn:microsoft.com/office/officeart/2005/8/layout/radial3"/>
    <dgm:cxn modelId="{8751A08B-F176-8847-B383-20F282D2CF86}" type="presParOf" srcId="{A113E00B-E08F-4210-A4E0-86D5B530A580}" destId="{E3982514-DE0E-4E7A-8E33-D0CB4B4EE435}" srcOrd="0" destOrd="0" presId="urn:microsoft.com/office/officeart/2005/8/layout/radial3"/>
    <dgm:cxn modelId="{4C125637-79B3-7243-BD47-4A11F1CC9C5B}" type="presParOf" srcId="{A113E00B-E08F-4210-A4E0-86D5B530A580}" destId="{4AFC45DF-4437-40CA-BF3D-F3BA55182E39}" srcOrd="1" destOrd="0" presId="urn:microsoft.com/office/officeart/2005/8/layout/radial3"/>
    <dgm:cxn modelId="{BEE8F5A8-F015-DF43-9B92-C25868F700ED}" type="presParOf" srcId="{A113E00B-E08F-4210-A4E0-86D5B530A580}" destId="{0C732512-6A24-4567-9077-95CD33EF097A}" srcOrd="2" destOrd="0" presId="urn:microsoft.com/office/officeart/2005/8/layout/radial3"/>
    <dgm:cxn modelId="{0CA9CE4C-B2E7-474B-8E92-4BC8382C10B8}" type="presParOf" srcId="{A113E00B-E08F-4210-A4E0-86D5B530A580}" destId="{3691C18C-B1C7-4138-A60D-DF0EF98B1104}" srcOrd="3" destOrd="0" presId="urn:microsoft.com/office/officeart/2005/8/layout/radial3"/>
    <dgm:cxn modelId="{4A1EAECC-D009-0B40-AF94-EE7F41C01EED}" type="presParOf" srcId="{A113E00B-E08F-4210-A4E0-86D5B530A580}" destId="{0478FEFD-C34A-44C2-98BC-A44F6772D29F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982514-DE0E-4E7A-8E33-D0CB4B4EE435}">
      <dsp:nvSpPr>
        <dsp:cNvPr id="0" name=""/>
        <dsp:cNvSpPr/>
      </dsp:nvSpPr>
      <dsp:spPr>
        <a:xfrm>
          <a:off x="1901591" y="850293"/>
          <a:ext cx="2254249" cy="2254249"/>
        </a:xfrm>
        <a:prstGeom prst="ellipse">
          <a:avLst/>
        </a:prstGeom>
        <a:solidFill>
          <a:srgbClr val="FFC000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Shared</a:t>
          </a:r>
          <a:br>
            <a:rPr lang="en-US" sz="1800" b="1" kern="1200" dirty="0" smtClean="0"/>
          </a:br>
          <a:r>
            <a:rPr lang="en-US" sz="1800" b="1" kern="1200" dirty="0" smtClean="0"/>
            <a:t>Open Solution</a:t>
          </a:r>
          <a:endParaRPr lang="en-US" sz="1800" b="1" kern="1200" dirty="0"/>
        </a:p>
      </dsp:txBody>
      <dsp:txXfrm>
        <a:off x="2231718" y="1180420"/>
        <a:ext cx="1593995" cy="1593995"/>
      </dsp:txXfrm>
    </dsp:sp>
    <dsp:sp modelId="{4AFC45DF-4437-40CA-BF3D-F3BA55182E39}">
      <dsp:nvSpPr>
        <dsp:cNvPr id="0" name=""/>
        <dsp:cNvSpPr/>
      </dsp:nvSpPr>
      <dsp:spPr>
        <a:xfrm>
          <a:off x="2249367" y="402"/>
          <a:ext cx="1613310" cy="112712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Reference architecture with clear interfaces</a:t>
          </a:r>
          <a:endParaRPr lang="en-US" sz="1300" kern="1200" dirty="0"/>
        </a:p>
      </dsp:txBody>
      <dsp:txXfrm>
        <a:off x="2485631" y="165465"/>
        <a:ext cx="1140782" cy="796998"/>
      </dsp:txXfrm>
    </dsp:sp>
    <dsp:sp modelId="{0C732512-6A24-4567-9077-95CD33EF097A}">
      <dsp:nvSpPr>
        <dsp:cNvPr id="0" name=""/>
        <dsp:cNvSpPr/>
      </dsp:nvSpPr>
      <dsp:spPr>
        <a:xfrm>
          <a:off x="2420118" y="2860494"/>
          <a:ext cx="1592109" cy="112712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Developer community  / Program</a:t>
          </a:r>
          <a:endParaRPr lang="en-US" sz="1300" kern="1200" dirty="0"/>
        </a:p>
      </dsp:txBody>
      <dsp:txXfrm>
        <a:off x="2653277" y="3025557"/>
        <a:ext cx="1125791" cy="796998"/>
      </dsp:txXfrm>
    </dsp:sp>
    <dsp:sp modelId="{3691C18C-B1C7-4138-A60D-DF0EF98B1104}">
      <dsp:nvSpPr>
        <dsp:cNvPr id="0" name=""/>
        <dsp:cNvSpPr/>
      </dsp:nvSpPr>
      <dsp:spPr>
        <a:xfrm>
          <a:off x="3642894" y="1435233"/>
          <a:ext cx="1665011" cy="112712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Ownership, Business models /revenue sharing</a:t>
          </a:r>
          <a:endParaRPr lang="en-US" sz="1300" kern="1200" dirty="0"/>
        </a:p>
      </dsp:txBody>
      <dsp:txXfrm>
        <a:off x="3886729" y="1600296"/>
        <a:ext cx="1177341" cy="796998"/>
      </dsp:txXfrm>
    </dsp:sp>
    <dsp:sp modelId="{0478FEFD-C34A-44C2-98BC-A44F6772D29F}">
      <dsp:nvSpPr>
        <dsp:cNvPr id="0" name=""/>
        <dsp:cNvSpPr/>
      </dsp:nvSpPr>
      <dsp:spPr>
        <a:xfrm>
          <a:off x="775887" y="1468437"/>
          <a:ext cx="1624198" cy="112712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Strong</a:t>
          </a:r>
          <a:br>
            <a:rPr lang="en-US" sz="1300" kern="1200" dirty="0" smtClean="0"/>
          </a:br>
          <a:r>
            <a:rPr lang="en-US" sz="1300" kern="1200" dirty="0" smtClean="0"/>
            <a:t>Vehicle OEM, telematics industry support</a:t>
          </a:r>
          <a:endParaRPr lang="en-US" sz="1300" kern="1200" dirty="0"/>
        </a:p>
      </dsp:txBody>
      <dsp:txXfrm>
        <a:off x="1013745" y="1633500"/>
        <a:ext cx="1148482" cy="7969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EF3DC2-DC6B-D74D-A7A0-D4ECBB08FCD7}" type="datetimeFigureOut">
              <a:rPr lang="sv-SE" smtClean="0"/>
              <a:t>2012-10-23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D6709A-A570-0143-B500-5EA4926126C3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6728531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6654A7-7EE9-F340-BC4B-37997DBC7B0C}" type="datetimeFigureOut">
              <a:rPr lang="sv-SE" smtClean="0"/>
              <a:t>2012-10-23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1E7155-A868-3949-8292-623370F25515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837767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292225" y="796925"/>
            <a:ext cx="4270375" cy="3203575"/>
          </a:xfrm>
          <a:ln/>
        </p:spPr>
      </p:sp>
      <p:sp>
        <p:nvSpPr>
          <p:cNvPr id="34819" name="Rectangle 3"/>
          <p:cNvSpPr>
            <a:spLocks noGrp="1"/>
          </p:cNvSpPr>
          <p:nvPr>
            <p:ph type="body" idx="1"/>
          </p:nvPr>
        </p:nvSpPr>
        <p:spPr>
          <a:xfrm>
            <a:off x="836614" y="4347148"/>
            <a:ext cx="5184775" cy="38474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760413" eaLnBrk="0" hangingPunct="0">
              <a:defRPr b="1">
                <a:solidFill>
                  <a:srgbClr val="FFFFFF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defTabSz="760413" eaLnBrk="0" hangingPunct="0"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defTabSz="760413" eaLnBrk="0" hangingPunct="0"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defTabSz="760413" eaLnBrk="0" hangingPunct="0"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defTabSz="760413" eaLnBrk="0" hangingPunct="0"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defTabSz="7604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defTabSz="7604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defTabSz="7604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defTabSz="7604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fld id="{E5CB0844-949E-EE47-B9E9-8016528A6D84}" type="slidenum">
              <a:rPr lang="sv-SE" sz="1000" b="0">
                <a:solidFill>
                  <a:schemeClr val="tx1"/>
                </a:solidFill>
                <a:latin typeface="Times New Roman" charset="0"/>
              </a:rPr>
              <a:pPr/>
              <a:t>15</a:t>
            </a:fld>
            <a:endParaRPr lang="sv-SE" sz="1000" b="0">
              <a:solidFill>
                <a:schemeClr val="tx1"/>
              </a:solidFill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5C7E6-94B6-8C4B-90D4-C52C77B9BC5B}" type="datetime1">
              <a:rPr lang="sv-SE" smtClean="0"/>
              <a:t>2012-10-23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GSMA - Gothenburg 2012-10-24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2EE95-7551-C344-8203-D77900FA96D4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5364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D44BA-3A69-E045-8D2D-62A7D4371229}" type="datetime1">
              <a:rPr lang="sv-SE" smtClean="0"/>
              <a:t>2012-10-23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GSMA - Gothenburg 2012-10-24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2EE95-7551-C344-8203-D77900FA96D4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2025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6FB0-7BF9-1845-92C4-01AD04D3B5BE}" type="datetime1">
              <a:rPr lang="sv-SE" smtClean="0"/>
              <a:t>2012-10-23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GSMA - Gothenburg 2012-10-24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2EE95-7551-C344-8203-D77900FA96D4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62810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782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8FA05-B3EB-7142-A40F-EEFFC638FA76}" type="datetime1">
              <a:rPr lang="sv-SE" smtClean="0"/>
              <a:t>2012-10-23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GSMA - Gothenburg 2012-10-24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2EE95-7551-C344-8203-D77900FA96D4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39994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16661-B373-4441-9A28-13243F10D5DE}" type="datetime1">
              <a:rPr lang="sv-SE" smtClean="0"/>
              <a:t>2012-10-23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GSMA - Gothenburg 2012-10-24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2EE95-7551-C344-8203-D77900FA96D4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35514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2A477-BB10-4D47-86B4-A61C22EA3D11}" type="datetime1">
              <a:rPr lang="sv-SE" smtClean="0"/>
              <a:t>2012-10-23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GSMA - Gothenburg 2012-10-24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2EE95-7551-C344-8203-D77900FA96D4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6116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506CA-7ED1-7F46-A334-83CD8BE55AAF}" type="datetime1">
              <a:rPr lang="sv-SE" smtClean="0"/>
              <a:t>2012-10-23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GSMA - Gothenburg 2012-10-24</a:t>
            </a:r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2EE95-7551-C344-8203-D77900FA96D4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36696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EE1D0-61EB-A140-A1BE-14A9460B4E94}" type="datetime1">
              <a:rPr lang="sv-SE" smtClean="0"/>
              <a:t>2012-10-23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GSMA - Gothenburg 2012-10-24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2EE95-7551-C344-8203-D77900FA96D4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6891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1EE0D-8312-EC45-A52F-AC69DB5FF34F}" type="datetime1">
              <a:rPr lang="sv-SE" smtClean="0"/>
              <a:t>2012-10-23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GSMA - Gothenburg 2012-10-24</a:t>
            </a:r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2EE95-7551-C344-8203-D77900FA96D4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72741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B4311-0234-D740-B8D2-20D7FF80C01C}" type="datetime1">
              <a:rPr lang="sv-SE" smtClean="0"/>
              <a:t>2012-10-23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GSMA - Gothenburg 2012-10-24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2EE95-7551-C344-8203-D77900FA96D4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07306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8E440-A928-D147-95AA-0C7B4164ED66}" type="datetime1">
              <a:rPr lang="sv-SE" smtClean="0"/>
              <a:t>2012-10-23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GSMA - Gothenburg 2012-10-24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2EE95-7551-C344-8203-D77900FA96D4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37807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92CE2D-BC2C-A74D-AE41-56F35BDB7D6C}" type="datetime1">
              <a:rPr lang="sv-SE" smtClean="0"/>
              <a:t>2012-10-23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GSMA - Gothenburg 2012-10-24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62EE95-7551-C344-8203-D77900FA96D4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02069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12.xml"/><Relationship Id="rId2" Type="http://schemas.openxmlformats.org/officeDocument/2006/relationships/diagramData" Target="../diagrams/data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1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08378" y="2088445"/>
            <a:ext cx="7772400" cy="2915440"/>
          </a:xfrm>
        </p:spPr>
        <p:txBody>
          <a:bodyPr>
            <a:normAutofit fontScale="90000"/>
          </a:bodyPr>
          <a:lstStyle/>
          <a:p>
            <a:pPr marL="0" indent="0"/>
            <a:r>
              <a:rPr lang="sv-SE" sz="3600" b="1" dirty="0"/>
              <a:t/>
            </a:r>
            <a:br>
              <a:rPr lang="sv-SE" sz="3600" b="1" dirty="0"/>
            </a:br>
            <a:r>
              <a:rPr lang="sv-SE" sz="3600" b="1" dirty="0" smtClean="0"/>
              <a:t>Trends </a:t>
            </a:r>
            <a:r>
              <a:rPr lang="sv-SE" sz="3600" b="1" dirty="0" err="1" smtClean="0"/>
              <a:t>within</a:t>
            </a:r>
            <a:r>
              <a:rPr lang="sv-SE" sz="3600" b="1" dirty="0" smtClean="0"/>
              <a:t> in-</a:t>
            </a:r>
            <a:r>
              <a:rPr lang="sv-SE" sz="3600" b="1" dirty="0" err="1" smtClean="0"/>
              <a:t>vehicle</a:t>
            </a:r>
            <a:r>
              <a:rPr lang="sv-SE" sz="3600" b="1" dirty="0" smtClean="0"/>
              <a:t> </a:t>
            </a:r>
            <a:r>
              <a:rPr lang="sv-SE" sz="3600" b="1" dirty="0" err="1" smtClean="0"/>
              <a:t>connected</a:t>
            </a:r>
            <a:r>
              <a:rPr lang="sv-SE" sz="3600" b="1" dirty="0" smtClean="0"/>
              <a:t> services</a:t>
            </a:r>
            <a:br>
              <a:rPr lang="sv-SE" sz="3600" b="1" dirty="0" smtClean="0"/>
            </a:br>
            <a:r>
              <a:rPr lang="sv-SE" sz="3600" b="1" dirty="0"/>
              <a:t/>
            </a:r>
            <a:br>
              <a:rPr lang="sv-SE" sz="3600" b="1" dirty="0"/>
            </a:br>
            <a:r>
              <a:rPr lang="sv-SE" sz="3600" b="1" dirty="0" smtClean="0"/>
              <a:t/>
            </a:r>
            <a:br>
              <a:rPr lang="sv-SE" sz="3600" b="1" dirty="0" smtClean="0"/>
            </a:br>
            <a:r>
              <a:rPr lang="sv-SE" sz="3600" b="1" dirty="0"/>
              <a:t/>
            </a:r>
            <a:br>
              <a:rPr lang="sv-SE" sz="3600" b="1" dirty="0"/>
            </a:br>
            <a:r>
              <a:rPr lang="sv-SE" sz="3100" b="1" dirty="0" smtClean="0"/>
              <a:t>Jan Unander</a:t>
            </a:r>
            <a:r>
              <a:rPr lang="sv-SE" sz="3100" b="1" dirty="0"/>
              <a:t/>
            </a:r>
            <a:br>
              <a:rPr lang="sv-SE" sz="3100" b="1" dirty="0"/>
            </a:br>
            <a:r>
              <a:rPr lang="sv-SE" sz="2200" dirty="0" err="1"/>
              <a:t>Executive</a:t>
            </a:r>
            <a:r>
              <a:rPr lang="sv-SE" sz="2200" dirty="0"/>
              <a:t> </a:t>
            </a:r>
            <a:r>
              <a:rPr lang="sv-SE" sz="2200" dirty="0" smtClean="0"/>
              <a:t>Director</a:t>
            </a:r>
            <a:endParaRPr lang="sv-SE" dirty="0"/>
          </a:p>
        </p:txBody>
      </p:sp>
      <p:pic>
        <p:nvPicPr>
          <p:cNvPr id="3" name="Picture 3" descr="Tmv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7097" y="5532644"/>
            <a:ext cx="3473814" cy="535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143117" y="5875425"/>
            <a:ext cx="5521104" cy="414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sv-SE" sz="1400" b="1" i="1" dirty="0" err="1">
                <a:solidFill>
                  <a:schemeClr val="tx2"/>
                </a:solidFill>
              </a:rPr>
              <a:t>Where</a:t>
            </a:r>
            <a:r>
              <a:rPr lang="sv-SE" sz="1400" b="1" i="1" dirty="0">
                <a:solidFill>
                  <a:schemeClr val="tx2"/>
                </a:solidFill>
              </a:rPr>
              <a:t> </a:t>
            </a:r>
            <a:r>
              <a:rPr lang="sv-SE" sz="1400" b="1" i="1" dirty="0" err="1">
                <a:solidFill>
                  <a:schemeClr val="tx2"/>
                </a:solidFill>
              </a:rPr>
              <a:t>Telematics</a:t>
            </a:r>
            <a:r>
              <a:rPr lang="sv-SE" sz="1400" b="1" i="1" dirty="0">
                <a:solidFill>
                  <a:schemeClr val="tx2"/>
                </a:solidFill>
              </a:rPr>
              <a:t> </a:t>
            </a:r>
            <a:r>
              <a:rPr lang="sv-SE" sz="1400" b="1" i="1" dirty="0" err="1">
                <a:solidFill>
                  <a:schemeClr val="tx2"/>
                </a:solidFill>
              </a:rPr>
              <a:t>Professionals</a:t>
            </a:r>
            <a:r>
              <a:rPr lang="sv-SE" sz="1400" b="1" i="1" dirty="0">
                <a:solidFill>
                  <a:schemeClr val="tx2"/>
                </a:solidFill>
              </a:rPr>
              <a:t> </a:t>
            </a:r>
            <a:r>
              <a:rPr lang="sv-SE" sz="1400" b="1" i="1" dirty="0" err="1">
                <a:solidFill>
                  <a:schemeClr val="tx2"/>
                </a:solidFill>
              </a:rPr>
              <a:t>Meet</a:t>
            </a:r>
            <a:endParaRPr lang="sv-SE" sz="1400" b="1" i="1" dirty="0">
              <a:solidFill>
                <a:schemeClr val="tx2"/>
              </a:solidFill>
            </a:endParaRP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GSMA - Gothenburg 2012-10-24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501683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Trend -  Cars</a:t>
            </a:r>
            <a:endParaRPr lang="sv-SE" dirty="0"/>
          </a:p>
        </p:txBody>
      </p:sp>
      <p:sp>
        <p:nvSpPr>
          <p:cNvPr id="4" name="textruta 3"/>
          <p:cNvSpPr txBox="1"/>
          <p:nvPr/>
        </p:nvSpPr>
        <p:spPr>
          <a:xfrm>
            <a:off x="598312" y="1890889"/>
            <a:ext cx="8229600" cy="37240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3200" b="1" dirty="0" smtClean="0"/>
              <a:t>Support the </a:t>
            </a:r>
            <a:r>
              <a:rPr lang="sv-SE" sz="3200" b="1" dirty="0"/>
              <a:t>C</a:t>
            </a:r>
            <a:r>
              <a:rPr lang="sv-SE" sz="3200" b="1" dirty="0" smtClean="0"/>
              <a:t>ar </a:t>
            </a:r>
            <a:r>
              <a:rPr lang="sv-SE" sz="3200" b="1" dirty="0" err="1"/>
              <a:t>M</a:t>
            </a:r>
            <a:r>
              <a:rPr lang="sv-SE" sz="3200" b="1" dirty="0" err="1" smtClean="0"/>
              <a:t>anufacturers</a:t>
            </a:r>
            <a:r>
              <a:rPr lang="sv-SE" sz="3200" b="1" dirty="0" smtClean="0"/>
              <a:t> </a:t>
            </a:r>
          </a:p>
          <a:p>
            <a:pPr algn="ctr"/>
            <a:r>
              <a:rPr lang="sv-SE" sz="3200" b="1" dirty="0"/>
              <a:t>CORE BUSINESS. </a:t>
            </a:r>
          </a:p>
          <a:p>
            <a:pPr algn="ctr"/>
            <a:r>
              <a:rPr lang="sv-SE" sz="3200" b="1" dirty="0" smtClean="0"/>
              <a:t>. </a:t>
            </a:r>
          </a:p>
          <a:p>
            <a:pPr algn="ctr"/>
            <a:r>
              <a:rPr lang="sv-SE" sz="2800" b="1" dirty="0" smtClean="0">
                <a:solidFill>
                  <a:srgbClr val="FF0000"/>
                </a:solidFill>
              </a:rPr>
              <a:t>70% </a:t>
            </a:r>
            <a:r>
              <a:rPr lang="sv-SE" sz="2800" b="1" dirty="0" err="1" smtClean="0">
                <a:solidFill>
                  <a:srgbClr val="FF0000"/>
                </a:solidFill>
              </a:rPr>
              <a:t>of</a:t>
            </a:r>
            <a:r>
              <a:rPr lang="sv-SE" sz="2800" b="1" dirty="0" smtClean="0">
                <a:solidFill>
                  <a:srgbClr val="FF0000"/>
                </a:solidFill>
              </a:rPr>
              <a:t> profit </a:t>
            </a:r>
            <a:r>
              <a:rPr lang="sv-SE" sz="2800" b="1" dirty="0" err="1" smtClean="0">
                <a:solidFill>
                  <a:srgbClr val="FF0000"/>
                </a:solidFill>
              </a:rPr>
              <a:t>comes</a:t>
            </a:r>
            <a:r>
              <a:rPr lang="sv-SE" sz="2800" b="1" dirty="0" smtClean="0">
                <a:solidFill>
                  <a:srgbClr val="FF0000"/>
                </a:solidFill>
              </a:rPr>
              <a:t> from the </a:t>
            </a:r>
            <a:r>
              <a:rPr lang="sv-SE" sz="2800" b="1" dirty="0" err="1" smtClean="0">
                <a:solidFill>
                  <a:srgbClr val="FF0000"/>
                </a:solidFill>
              </a:rPr>
              <a:t>aftermarket</a:t>
            </a:r>
            <a:r>
              <a:rPr lang="sv-SE" sz="2800" b="1" dirty="0" smtClean="0">
                <a:solidFill>
                  <a:srgbClr val="FF0000"/>
                </a:solidFill>
              </a:rPr>
              <a:t> business</a:t>
            </a:r>
          </a:p>
          <a:p>
            <a:pPr algn="ctr"/>
            <a:r>
              <a:rPr lang="sv-SE" sz="2800" dirty="0" smtClean="0"/>
              <a:t>Place </a:t>
            </a:r>
            <a:r>
              <a:rPr lang="sv-SE" sz="2800" dirty="0" err="1" smtClean="0"/>
              <a:t>out</a:t>
            </a:r>
            <a:r>
              <a:rPr lang="sv-SE" sz="2800" dirty="0" smtClean="0"/>
              <a:t> </a:t>
            </a:r>
            <a:r>
              <a:rPr lang="sv-SE" sz="2800" dirty="0" err="1" smtClean="0"/>
              <a:t>cars</a:t>
            </a:r>
            <a:r>
              <a:rPr lang="sv-SE" sz="2800" dirty="0" smtClean="0"/>
              <a:t> on the market </a:t>
            </a:r>
            <a:br>
              <a:rPr lang="sv-SE" sz="2800" dirty="0" smtClean="0"/>
            </a:br>
            <a:r>
              <a:rPr lang="sv-SE" sz="2800" dirty="0" smtClean="0"/>
              <a:t>   (</a:t>
            </a:r>
            <a:r>
              <a:rPr lang="sv-SE" sz="2800" dirty="0" err="1" smtClean="0"/>
              <a:t>low</a:t>
            </a:r>
            <a:r>
              <a:rPr lang="sv-SE" sz="2800" dirty="0" smtClean="0"/>
              <a:t> profit) </a:t>
            </a:r>
          </a:p>
          <a:p>
            <a:pPr algn="ctr"/>
            <a:r>
              <a:rPr lang="sv-SE" sz="2800" dirty="0" err="1" smtClean="0"/>
              <a:t>Sell</a:t>
            </a:r>
            <a:r>
              <a:rPr lang="sv-SE" sz="2800" dirty="0" smtClean="0"/>
              <a:t> </a:t>
            </a:r>
            <a:r>
              <a:rPr lang="sv-SE" sz="2800" dirty="0" err="1" smtClean="0"/>
              <a:t>spares</a:t>
            </a:r>
            <a:r>
              <a:rPr lang="sv-SE" sz="2800" dirty="0" smtClean="0"/>
              <a:t>, </a:t>
            </a:r>
            <a:r>
              <a:rPr lang="sv-SE" sz="2800" dirty="0" err="1" smtClean="0"/>
              <a:t>accessories</a:t>
            </a:r>
            <a:r>
              <a:rPr lang="sv-SE" sz="2800" dirty="0" smtClean="0"/>
              <a:t> and </a:t>
            </a:r>
            <a:r>
              <a:rPr lang="sv-SE" sz="2800" dirty="0" err="1" smtClean="0"/>
              <a:t>work</a:t>
            </a:r>
            <a:r>
              <a:rPr lang="sv-SE" sz="2800" dirty="0" smtClean="0"/>
              <a:t> shop man </a:t>
            </a:r>
            <a:r>
              <a:rPr lang="sv-SE" sz="2800" dirty="0" err="1" smtClean="0"/>
              <a:t>hours</a:t>
            </a:r>
            <a:endParaRPr lang="sv-SE" sz="2800" dirty="0" smtClean="0"/>
          </a:p>
          <a:p>
            <a:pPr algn="ctr"/>
            <a:r>
              <a:rPr lang="sv-SE" sz="2800" dirty="0" smtClean="0"/>
              <a:t>     (</a:t>
            </a:r>
            <a:r>
              <a:rPr lang="sv-SE" sz="2800" dirty="0" err="1" smtClean="0"/>
              <a:t>high</a:t>
            </a:r>
            <a:r>
              <a:rPr lang="sv-SE" sz="2800" dirty="0" smtClean="0"/>
              <a:t> profit)</a:t>
            </a:r>
            <a:endParaRPr lang="sv-SE" sz="2800" dirty="0"/>
          </a:p>
        </p:txBody>
      </p:sp>
      <p:pic>
        <p:nvPicPr>
          <p:cNvPr id="5" name="Picture 16" descr="Tmv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2808288" cy="346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ruta 5"/>
          <p:cNvSpPr txBox="1"/>
          <p:nvPr/>
        </p:nvSpPr>
        <p:spPr>
          <a:xfrm>
            <a:off x="880961" y="2892736"/>
            <a:ext cx="7608448" cy="1446550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pPr algn="ctr"/>
            <a:r>
              <a:rPr lang="sv-SE" sz="4400" dirty="0" smtClean="0"/>
              <a:t>All </a:t>
            </a:r>
            <a:r>
              <a:rPr lang="sv-SE" sz="4400" dirty="0" err="1" smtClean="0"/>
              <a:t>decisions</a:t>
            </a:r>
            <a:r>
              <a:rPr lang="sv-SE" sz="4400" dirty="0" smtClean="0"/>
              <a:t> </a:t>
            </a:r>
            <a:r>
              <a:rPr lang="sv-SE" sz="4400" dirty="0" err="1" smtClean="0"/>
              <a:t>should</a:t>
            </a:r>
            <a:r>
              <a:rPr lang="sv-SE" sz="4400" dirty="0" smtClean="0"/>
              <a:t> </a:t>
            </a:r>
            <a:r>
              <a:rPr lang="sv-SE" sz="4400" dirty="0" err="1" smtClean="0"/>
              <a:t>strenghthen</a:t>
            </a:r>
            <a:endParaRPr lang="sv-SE" sz="4400" dirty="0" smtClean="0"/>
          </a:p>
          <a:p>
            <a:pPr algn="ctr"/>
            <a:r>
              <a:rPr lang="sv-SE" sz="4400" dirty="0" smtClean="0"/>
              <a:t> the </a:t>
            </a:r>
            <a:r>
              <a:rPr lang="sv-SE" sz="4400" dirty="0" err="1" smtClean="0"/>
              <a:t>core</a:t>
            </a:r>
            <a:r>
              <a:rPr lang="sv-SE" sz="4400" dirty="0" smtClean="0"/>
              <a:t> business</a:t>
            </a:r>
            <a:endParaRPr lang="sv-SE" sz="4400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GSMA - Gothenburg 2012-10-24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909359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991218"/>
            <a:ext cx="8229600" cy="1719262"/>
          </a:xfrm>
        </p:spPr>
        <p:txBody>
          <a:bodyPr>
            <a:normAutofit fontScale="90000"/>
          </a:bodyPr>
          <a:lstStyle/>
          <a:p>
            <a:r>
              <a:rPr lang="sv-SE" sz="4000" b="1" dirty="0" smtClean="0"/>
              <a:t>Trend</a:t>
            </a:r>
            <a:br>
              <a:rPr lang="sv-SE" sz="4000" b="1" dirty="0" smtClean="0"/>
            </a:br>
            <a:r>
              <a:rPr lang="sv-SE" sz="4000" dirty="0" smtClean="0"/>
              <a:t>for </a:t>
            </a:r>
            <a:br>
              <a:rPr lang="sv-SE" sz="4000" dirty="0" smtClean="0"/>
            </a:br>
            <a:r>
              <a:rPr lang="sv-SE" sz="4000" b="1" dirty="0" smtClean="0"/>
              <a:t>Commercial </a:t>
            </a:r>
            <a:r>
              <a:rPr lang="sv-SE" sz="4000" b="1" dirty="0" err="1"/>
              <a:t>V</a:t>
            </a:r>
            <a:r>
              <a:rPr lang="sv-SE" sz="4000" b="1" dirty="0" err="1" smtClean="0"/>
              <a:t>ehicle</a:t>
            </a:r>
            <a:r>
              <a:rPr lang="sv-SE" sz="4000" b="1" dirty="0" smtClean="0"/>
              <a:t> </a:t>
            </a:r>
            <a:r>
              <a:rPr lang="sv-SE" sz="4000" b="1" dirty="0" err="1" smtClean="0"/>
              <a:t>manufacturers</a:t>
            </a:r>
            <a:r>
              <a:rPr lang="sv-SE" sz="4000" dirty="0" smtClean="0"/>
              <a:t>?</a:t>
            </a:r>
            <a:endParaRPr lang="sv-SE" sz="4000" dirty="0"/>
          </a:p>
        </p:txBody>
      </p:sp>
      <p:pic>
        <p:nvPicPr>
          <p:cNvPr id="38915" name="Picture 3" descr="Tmv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2808288" cy="346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Bildobjekt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1449" y="3584221"/>
            <a:ext cx="3523446" cy="2757047"/>
          </a:xfrm>
          <a:prstGeom prst="rect">
            <a:avLst/>
          </a:prstGeom>
        </p:spPr>
      </p:pic>
      <p:pic>
        <p:nvPicPr>
          <p:cNvPr id="3" name="Bildobjekt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41762" y="3869267"/>
            <a:ext cx="3492500" cy="2324100"/>
          </a:xfrm>
          <a:prstGeom prst="rect">
            <a:avLst/>
          </a:prstGeom>
        </p:spPr>
      </p:pic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GSMA - Gothenburg 2012-10-24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447045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Trucks</a:t>
            </a:r>
            <a:br>
              <a:rPr lang="sv-SE" dirty="0" smtClean="0"/>
            </a:br>
            <a:r>
              <a:rPr lang="sv-SE" sz="3100" dirty="0" err="1" smtClean="0"/>
              <a:t>Prerequisites</a:t>
            </a:r>
            <a:endParaRPr lang="sv-SE" sz="31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800" dirty="0" err="1" smtClean="0"/>
              <a:t>Professional</a:t>
            </a:r>
            <a:r>
              <a:rPr lang="sv-SE" sz="2800" dirty="0" smtClean="0"/>
              <a:t> </a:t>
            </a:r>
            <a:r>
              <a:rPr lang="sv-SE" sz="2800" dirty="0" err="1" smtClean="0"/>
              <a:t>tool</a:t>
            </a:r>
            <a:endParaRPr lang="sv-SE" sz="2800" dirty="0" smtClean="0"/>
          </a:p>
          <a:p>
            <a:r>
              <a:rPr lang="sv-SE" sz="2800" dirty="0" err="1" smtClean="0"/>
              <a:t>Node</a:t>
            </a:r>
            <a:r>
              <a:rPr lang="sv-SE" sz="2800" dirty="0" smtClean="0"/>
              <a:t> in an information ECO- system</a:t>
            </a:r>
          </a:p>
          <a:p>
            <a:r>
              <a:rPr lang="sv-SE" sz="2800" dirty="0" err="1" smtClean="0"/>
              <a:t>Objective</a:t>
            </a:r>
            <a:r>
              <a:rPr lang="sv-SE" sz="2800" dirty="0" smtClean="0"/>
              <a:t> is </a:t>
            </a:r>
            <a:r>
              <a:rPr lang="sv-SE" sz="2800" dirty="0" err="1" smtClean="0"/>
              <a:t>to</a:t>
            </a:r>
            <a:r>
              <a:rPr lang="sv-SE" sz="2800" dirty="0" smtClean="0"/>
              <a:t> </a:t>
            </a:r>
            <a:r>
              <a:rPr lang="sv-SE" sz="2800" dirty="0" err="1" smtClean="0"/>
              <a:t>deliver</a:t>
            </a:r>
            <a:r>
              <a:rPr lang="sv-SE" sz="2800" dirty="0" smtClean="0"/>
              <a:t> </a:t>
            </a:r>
            <a:r>
              <a:rPr lang="sv-SE" sz="2800" dirty="0" err="1" smtClean="0"/>
              <a:t>goods</a:t>
            </a:r>
            <a:r>
              <a:rPr lang="sv-SE" sz="2800" dirty="0" smtClean="0"/>
              <a:t> </a:t>
            </a:r>
          </a:p>
          <a:p>
            <a:pPr lvl="1"/>
            <a:r>
              <a:rPr lang="sv-SE" sz="2000" dirty="0" smtClean="0"/>
              <a:t>Right </a:t>
            </a:r>
            <a:r>
              <a:rPr lang="sv-SE" sz="2000" dirty="0" err="1" smtClean="0"/>
              <a:t>place</a:t>
            </a:r>
            <a:endParaRPr lang="sv-SE" sz="2000" dirty="0" smtClean="0"/>
          </a:p>
          <a:p>
            <a:pPr lvl="1"/>
            <a:r>
              <a:rPr lang="sv-SE" sz="2000" dirty="0" smtClean="0"/>
              <a:t>Right </a:t>
            </a:r>
            <a:r>
              <a:rPr lang="sv-SE" sz="2000" dirty="0" err="1" smtClean="0"/>
              <a:t>time</a:t>
            </a:r>
            <a:endParaRPr lang="sv-SE" sz="2000" dirty="0" smtClean="0"/>
          </a:p>
          <a:p>
            <a:pPr lvl="1"/>
            <a:r>
              <a:rPr lang="sv-SE" sz="2000" dirty="0" err="1" smtClean="0"/>
              <a:t>Undamaged</a:t>
            </a:r>
            <a:endParaRPr lang="sv-SE" sz="2000" dirty="0" smtClean="0"/>
          </a:p>
          <a:p>
            <a:r>
              <a:rPr lang="sv-SE" sz="2800" dirty="0" smtClean="0"/>
              <a:t>To </a:t>
            </a:r>
            <a:r>
              <a:rPr lang="sv-SE" sz="2800" dirty="0" err="1" smtClean="0"/>
              <a:t>lowest</a:t>
            </a:r>
            <a:r>
              <a:rPr lang="sv-SE" sz="2800" dirty="0" smtClean="0"/>
              <a:t> </a:t>
            </a:r>
            <a:r>
              <a:rPr lang="sv-SE" sz="2800" dirty="0" err="1" smtClean="0"/>
              <a:t>cost</a:t>
            </a:r>
            <a:r>
              <a:rPr lang="sv-SE" sz="2800" dirty="0" smtClean="0"/>
              <a:t> for all </a:t>
            </a:r>
            <a:r>
              <a:rPr lang="sv-SE" sz="2800" dirty="0" err="1" smtClean="0"/>
              <a:t>parties</a:t>
            </a:r>
            <a:r>
              <a:rPr lang="sv-SE" sz="2800" dirty="0" smtClean="0"/>
              <a:t> </a:t>
            </a:r>
            <a:r>
              <a:rPr lang="sv-SE" sz="2800" dirty="0" err="1" smtClean="0"/>
              <a:t>involved</a:t>
            </a:r>
            <a:endParaRPr lang="sv-SE" sz="2800" dirty="0" smtClean="0"/>
          </a:p>
          <a:p>
            <a:r>
              <a:rPr lang="sv-SE" sz="2800" dirty="0" err="1" smtClean="0"/>
              <a:t>Polluting</a:t>
            </a:r>
            <a:r>
              <a:rPr lang="sv-SE" sz="2800" dirty="0" smtClean="0"/>
              <a:t> less</a:t>
            </a:r>
          </a:p>
          <a:p>
            <a:r>
              <a:rPr lang="sv-SE" sz="2800" dirty="0" smtClean="0"/>
              <a:t>Still </a:t>
            </a:r>
            <a:r>
              <a:rPr lang="sv-SE" sz="2800" dirty="0" err="1" smtClean="0"/>
              <a:t>give</a:t>
            </a:r>
            <a:r>
              <a:rPr lang="sv-SE" sz="2800" dirty="0" smtClean="0"/>
              <a:t> </a:t>
            </a:r>
            <a:r>
              <a:rPr lang="sv-SE" sz="2800" dirty="0" err="1" smtClean="0"/>
              <a:t>some</a:t>
            </a:r>
            <a:r>
              <a:rPr lang="sv-SE" sz="2800" dirty="0" smtClean="0"/>
              <a:t> profit for the truck/</a:t>
            </a:r>
            <a:r>
              <a:rPr lang="sv-SE" sz="2800" dirty="0" err="1" smtClean="0"/>
              <a:t>fleet</a:t>
            </a:r>
            <a:r>
              <a:rPr lang="sv-SE" sz="2800" dirty="0" smtClean="0"/>
              <a:t> </a:t>
            </a:r>
            <a:r>
              <a:rPr lang="sv-SE" sz="2800" dirty="0" err="1" smtClean="0"/>
              <a:t>owner</a:t>
            </a:r>
            <a:endParaRPr lang="sv-SE" sz="2800" dirty="0"/>
          </a:p>
        </p:txBody>
      </p:sp>
      <p:sp>
        <p:nvSpPr>
          <p:cNvPr id="4" name="textruta 3"/>
          <p:cNvSpPr txBox="1"/>
          <p:nvPr/>
        </p:nvSpPr>
        <p:spPr>
          <a:xfrm>
            <a:off x="866422" y="2964774"/>
            <a:ext cx="6795450" cy="107721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sv-SE" sz="3200" b="1" dirty="0" smtClean="0">
                <a:solidFill>
                  <a:srgbClr val="FF0000"/>
                </a:solidFill>
              </a:rPr>
              <a:t>INFORMATION IS KEY TO ACCOMPLISH </a:t>
            </a:r>
          </a:p>
          <a:p>
            <a:pPr algn="ctr"/>
            <a:r>
              <a:rPr lang="sv-SE" sz="3200" b="1" dirty="0" smtClean="0">
                <a:solidFill>
                  <a:srgbClr val="FF0000"/>
                </a:solidFill>
              </a:rPr>
              <a:t>ALL THIS</a:t>
            </a:r>
            <a:endParaRPr lang="sv-SE" sz="3200" b="1" dirty="0">
              <a:solidFill>
                <a:srgbClr val="FF0000"/>
              </a:solidFill>
            </a:endParaRPr>
          </a:p>
        </p:txBody>
      </p:sp>
      <p:pic>
        <p:nvPicPr>
          <p:cNvPr id="5" name="Picture 16" descr="Tmv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2808288" cy="346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GSMA - Gothenburg 2012-10-24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06614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Market drivers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80809" y="1797757"/>
            <a:ext cx="8229600" cy="3578578"/>
          </a:xfrm>
        </p:spPr>
        <p:txBody>
          <a:bodyPr>
            <a:noAutofit/>
          </a:bodyPr>
          <a:lstStyle/>
          <a:p>
            <a:r>
              <a:rPr lang="en-GB" sz="2400" dirty="0" smtClean="0"/>
              <a:t>Low margins (0-3%) in the transport business</a:t>
            </a:r>
          </a:p>
          <a:p>
            <a:r>
              <a:rPr lang="en-GB" sz="2400" dirty="0" smtClean="0"/>
              <a:t>High demands on information exchange to cut cost in transportation of goods</a:t>
            </a:r>
          </a:p>
          <a:p>
            <a:r>
              <a:rPr lang="en-GB" sz="2400" dirty="0" smtClean="0"/>
              <a:t>Haulers want smart driving to cut operational cost</a:t>
            </a:r>
          </a:p>
          <a:p>
            <a:r>
              <a:rPr lang="en-GB" sz="2400" dirty="0" smtClean="0"/>
              <a:t>Logistic companies require FMS from Fleet Owners</a:t>
            </a:r>
          </a:p>
          <a:p>
            <a:r>
              <a:rPr lang="en-GB" sz="2400" dirty="0" smtClean="0"/>
              <a:t>Large number of more or less proprietary FMS solutions on the market</a:t>
            </a:r>
          </a:p>
          <a:p>
            <a:r>
              <a:rPr lang="en-GB" sz="2400" dirty="0" smtClean="0"/>
              <a:t>Only 12-13% market penetration of FMS</a:t>
            </a:r>
          </a:p>
          <a:p>
            <a:r>
              <a:rPr lang="en-GB" sz="2400" dirty="0" smtClean="0"/>
              <a:t>Truck Manufacturers line fit Telematics units in ”all” trucks</a:t>
            </a:r>
          </a:p>
          <a:p>
            <a:endParaRPr lang="en-GB" sz="2400" dirty="0"/>
          </a:p>
        </p:txBody>
      </p:sp>
      <p:sp>
        <p:nvSpPr>
          <p:cNvPr id="4" name="textruta 3"/>
          <p:cNvSpPr txBox="1"/>
          <p:nvPr/>
        </p:nvSpPr>
        <p:spPr>
          <a:xfrm>
            <a:off x="580809" y="2976223"/>
            <a:ext cx="7936813" cy="954107"/>
          </a:xfrm>
          <a:prstGeom prst="rect">
            <a:avLst/>
          </a:prstGeom>
          <a:solidFill>
            <a:srgbClr val="C6D9F1"/>
          </a:solidFill>
        </p:spPr>
        <p:txBody>
          <a:bodyPr wrap="none" rtlCol="0">
            <a:spAutoFit/>
          </a:bodyPr>
          <a:lstStyle/>
          <a:p>
            <a:pPr algn="ctr"/>
            <a:r>
              <a:rPr lang="sv-SE" sz="2800" b="1" dirty="0" smtClean="0">
                <a:solidFill>
                  <a:srgbClr val="FF0000"/>
                </a:solidFill>
              </a:rPr>
              <a:t>The FMS market is in for a </a:t>
            </a:r>
            <a:r>
              <a:rPr lang="en-GB" sz="2800" b="1" dirty="0" smtClean="0">
                <a:solidFill>
                  <a:srgbClr val="FF0000"/>
                </a:solidFill>
              </a:rPr>
              <a:t>dramatic</a:t>
            </a:r>
            <a:r>
              <a:rPr lang="sv-SE" sz="2800" b="1" dirty="0" smtClean="0">
                <a:solidFill>
                  <a:srgbClr val="FF0000"/>
                </a:solidFill>
              </a:rPr>
              <a:t> </a:t>
            </a:r>
            <a:r>
              <a:rPr lang="sv-SE" sz="2800" b="1" dirty="0" err="1" smtClean="0">
                <a:solidFill>
                  <a:srgbClr val="FF0000"/>
                </a:solidFill>
              </a:rPr>
              <a:t>change</a:t>
            </a:r>
            <a:r>
              <a:rPr lang="sv-SE" sz="2800" b="1" dirty="0" smtClean="0">
                <a:solidFill>
                  <a:srgbClr val="FF0000"/>
                </a:solidFill>
              </a:rPr>
              <a:t> </a:t>
            </a:r>
            <a:r>
              <a:rPr lang="sv-SE" sz="2800" b="1" dirty="0" err="1" smtClean="0">
                <a:solidFill>
                  <a:srgbClr val="FF0000"/>
                </a:solidFill>
              </a:rPr>
              <a:t>that</a:t>
            </a:r>
            <a:r>
              <a:rPr lang="sv-SE" sz="2800" b="1" dirty="0" smtClean="0">
                <a:solidFill>
                  <a:srgbClr val="FF0000"/>
                </a:solidFill>
              </a:rPr>
              <a:t> </a:t>
            </a:r>
            <a:r>
              <a:rPr lang="sv-SE" sz="2800" b="1" dirty="0" err="1" smtClean="0">
                <a:solidFill>
                  <a:srgbClr val="FF0000"/>
                </a:solidFill>
              </a:rPr>
              <a:t>will</a:t>
            </a:r>
            <a:endParaRPr lang="sv-SE" sz="2800" b="1" dirty="0" smtClean="0">
              <a:solidFill>
                <a:srgbClr val="FF0000"/>
              </a:solidFill>
            </a:endParaRPr>
          </a:p>
          <a:p>
            <a:pPr algn="ctr"/>
            <a:r>
              <a:rPr lang="sv-SE" sz="2800" b="1" dirty="0" smtClean="0">
                <a:solidFill>
                  <a:srgbClr val="FF0000"/>
                </a:solidFill>
              </a:rPr>
              <a:t> </a:t>
            </a:r>
            <a:r>
              <a:rPr lang="sv-SE" sz="2800" b="1" dirty="0" err="1" smtClean="0">
                <a:solidFill>
                  <a:srgbClr val="FF0000"/>
                </a:solidFill>
              </a:rPr>
              <a:t>influence</a:t>
            </a:r>
            <a:r>
              <a:rPr lang="sv-SE" sz="2800" b="1" dirty="0" smtClean="0">
                <a:solidFill>
                  <a:srgbClr val="FF0000"/>
                </a:solidFill>
              </a:rPr>
              <a:t> the </a:t>
            </a:r>
            <a:r>
              <a:rPr lang="sv-SE" sz="2800" b="1" dirty="0" err="1" smtClean="0">
                <a:solidFill>
                  <a:srgbClr val="FF0000"/>
                </a:solidFill>
              </a:rPr>
              <a:t>whole</a:t>
            </a:r>
            <a:r>
              <a:rPr lang="sv-SE" sz="2800" b="1" dirty="0" smtClean="0">
                <a:solidFill>
                  <a:srgbClr val="FF0000"/>
                </a:solidFill>
              </a:rPr>
              <a:t> </a:t>
            </a:r>
            <a:r>
              <a:rPr lang="sv-SE" sz="2800" b="1" dirty="0" err="1" smtClean="0">
                <a:solidFill>
                  <a:srgbClr val="FF0000"/>
                </a:solidFill>
              </a:rPr>
              <a:t>industry</a:t>
            </a:r>
            <a:r>
              <a:rPr lang="sv-SE" sz="2800" b="1" dirty="0" smtClean="0">
                <a:solidFill>
                  <a:srgbClr val="FF0000"/>
                </a:solidFill>
              </a:rPr>
              <a:t>.  </a:t>
            </a:r>
            <a:endParaRPr lang="sv-SE" sz="2800" b="1" dirty="0">
              <a:solidFill>
                <a:srgbClr val="FF0000"/>
              </a:solidFill>
            </a:endParaRPr>
          </a:p>
        </p:txBody>
      </p:sp>
      <p:pic>
        <p:nvPicPr>
          <p:cNvPr id="5" name="Picture 16" descr="Tmv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2808288" cy="346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GSMA - Gothenburg 2012-10-24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545481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Line 44"/>
          <p:cNvSpPr>
            <a:spLocks noChangeShapeType="1"/>
          </p:cNvSpPr>
          <p:nvPr/>
        </p:nvSpPr>
        <p:spPr bwMode="auto">
          <a:xfrm flipH="1">
            <a:off x="4752975" y="1609725"/>
            <a:ext cx="0" cy="35718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sv-SE"/>
          </a:p>
        </p:txBody>
      </p:sp>
      <p:sp>
        <p:nvSpPr>
          <p:cNvPr id="52" name="Rounded Rectangle 51"/>
          <p:cNvSpPr/>
          <p:nvPr/>
        </p:nvSpPr>
        <p:spPr>
          <a:xfrm>
            <a:off x="3324225" y="2444750"/>
            <a:ext cx="1285875" cy="522288"/>
          </a:xfrm>
          <a:prstGeom prst="roundRect">
            <a:avLst/>
          </a:prstGeom>
          <a:solidFill>
            <a:srgbClr val="33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sv-SE" sz="1050" dirty="0">
                <a:solidFill>
                  <a:schemeClr val="bg1"/>
                </a:solidFill>
              </a:rPr>
              <a:t>Vehicle management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3324225" y="3060700"/>
            <a:ext cx="1274763" cy="522288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>
              <a:defRPr/>
            </a:pPr>
            <a:r>
              <a:rPr lang="sv-SE" sz="1050" dirty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rPr>
              <a:t>Driver time</a:t>
            </a:r>
            <a:br>
              <a:rPr lang="sv-SE" sz="1050" dirty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rPr>
            </a:br>
            <a:r>
              <a:rPr lang="sv-SE" sz="1050" dirty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rPr>
              <a:t>management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3324225" y="3703638"/>
            <a:ext cx="1285875" cy="522287"/>
          </a:xfrm>
          <a:prstGeom prst="roundRect">
            <a:avLst/>
          </a:prstGeom>
          <a:solidFill>
            <a:srgbClr val="33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sv-SE" sz="1050" dirty="0">
                <a:solidFill>
                  <a:schemeClr val="bg1"/>
                </a:solidFill>
              </a:rPr>
              <a:t>Security/safety</a:t>
            </a:r>
            <a:br>
              <a:rPr lang="sv-SE" sz="1050" dirty="0">
                <a:solidFill>
                  <a:schemeClr val="bg1"/>
                </a:solidFill>
              </a:rPr>
            </a:br>
            <a:r>
              <a:rPr lang="sv-SE" sz="1050" dirty="0">
                <a:solidFill>
                  <a:schemeClr val="bg1"/>
                </a:solidFill>
              </a:rPr>
              <a:t>services</a:t>
            </a:r>
          </a:p>
        </p:txBody>
      </p:sp>
      <p:sp>
        <p:nvSpPr>
          <p:cNvPr id="57" name="Rounded Rectangle 56"/>
          <p:cNvSpPr/>
          <p:nvPr/>
        </p:nvSpPr>
        <p:spPr>
          <a:xfrm>
            <a:off x="130175" y="2460625"/>
            <a:ext cx="1285875" cy="522288"/>
          </a:xfrm>
          <a:prstGeom prst="roundRect">
            <a:avLst/>
          </a:prstGeom>
          <a:solidFill>
            <a:srgbClr val="33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sv-SE" sz="1050" dirty="0">
                <a:solidFill>
                  <a:schemeClr val="bg1"/>
                </a:solidFill>
              </a:rPr>
              <a:t>Dynamic</a:t>
            </a:r>
            <a:br>
              <a:rPr lang="sv-SE" sz="1050" dirty="0">
                <a:solidFill>
                  <a:schemeClr val="bg1"/>
                </a:solidFill>
              </a:rPr>
            </a:br>
            <a:r>
              <a:rPr lang="sv-SE" sz="1050" dirty="0">
                <a:solidFill>
                  <a:schemeClr val="bg1"/>
                </a:solidFill>
              </a:rPr>
              <a:t>Service Planning</a:t>
            </a:r>
          </a:p>
        </p:txBody>
      </p:sp>
      <p:sp>
        <p:nvSpPr>
          <p:cNvPr id="58" name="Rounded Rectangle 57"/>
          <p:cNvSpPr/>
          <p:nvPr/>
        </p:nvSpPr>
        <p:spPr>
          <a:xfrm>
            <a:off x="130175" y="3103563"/>
            <a:ext cx="1285875" cy="522287"/>
          </a:xfrm>
          <a:prstGeom prst="roundRect">
            <a:avLst/>
          </a:prstGeom>
          <a:solidFill>
            <a:srgbClr val="33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sv-SE" sz="1050" dirty="0">
                <a:solidFill>
                  <a:schemeClr val="bg1"/>
                </a:solidFill>
              </a:rPr>
              <a:t>Remote diagnostics</a:t>
            </a:r>
          </a:p>
        </p:txBody>
      </p:sp>
      <p:sp>
        <p:nvSpPr>
          <p:cNvPr id="59" name="Rounded Rectangle 58"/>
          <p:cNvSpPr/>
          <p:nvPr/>
        </p:nvSpPr>
        <p:spPr>
          <a:xfrm>
            <a:off x="130175" y="3746500"/>
            <a:ext cx="1285875" cy="522288"/>
          </a:xfrm>
          <a:prstGeom prst="roundRect">
            <a:avLst/>
          </a:prstGeom>
          <a:solidFill>
            <a:srgbClr val="33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sv-SE" sz="1050" dirty="0">
                <a:solidFill>
                  <a:schemeClr val="bg1"/>
                </a:solidFill>
              </a:rPr>
              <a:t>Remote SW updates</a:t>
            </a:r>
          </a:p>
        </p:txBody>
      </p:sp>
      <p:sp>
        <p:nvSpPr>
          <p:cNvPr id="61" name="Rounded Rectangle 60"/>
          <p:cNvSpPr/>
          <p:nvPr/>
        </p:nvSpPr>
        <p:spPr>
          <a:xfrm>
            <a:off x="6324600" y="3109913"/>
            <a:ext cx="1143000" cy="522287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>
              <a:defRPr/>
            </a:pPr>
            <a:r>
              <a:rPr lang="sv-SE" sz="1050" dirty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rPr>
              <a:t>Navigation &amp;</a:t>
            </a:r>
          </a:p>
          <a:p>
            <a:pPr algn="ctr">
              <a:defRPr/>
            </a:pPr>
            <a:r>
              <a:rPr lang="sv-SE" sz="1050" dirty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rPr>
              <a:t>traffic info.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6324600" y="2489200"/>
            <a:ext cx="1143000" cy="522288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>
              <a:defRPr/>
            </a:pPr>
            <a:r>
              <a:rPr lang="sv-SE" sz="1050" dirty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rPr>
              <a:t>Infotainment</a:t>
            </a:r>
          </a:p>
          <a:p>
            <a:pPr algn="ctr">
              <a:defRPr/>
            </a:pPr>
            <a:r>
              <a:rPr lang="sv-SE" sz="1050" dirty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rPr>
              <a:t>(Internet)</a:t>
            </a:r>
          </a:p>
        </p:txBody>
      </p:sp>
      <p:sp>
        <p:nvSpPr>
          <p:cNvPr id="63" name="Rounded Rectangle 62"/>
          <p:cNvSpPr/>
          <p:nvPr/>
        </p:nvSpPr>
        <p:spPr>
          <a:xfrm>
            <a:off x="6324600" y="4918075"/>
            <a:ext cx="1143000" cy="522288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>
              <a:defRPr/>
            </a:pPr>
            <a:r>
              <a:rPr lang="sv-SE" sz="1050" dirty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rPr>
              <a:t>Messaging / </a:t>
            </a:r>
            <a:br>
              <a:rPr lang="sv-SE" sz="1050" dirty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rPr>
            </a:br>
            <a:r>
              <a:rPr lang="sv-SE" sz="1050" dirty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rPr>
              <a:t>Social media</a:t>
            </a:r>
          </a:p>
        </p:txBody>
      </p:sp>
      <p:sp>
        <p:nvSpPr>
          <p:cNvPr id="65" name="Rounded Rectangle 64"/>
          <p:cNvSpPr/>
          <p:nvPr/>
        </p:nvSpPr>
        <p:spPr>
          <a:xfrm>
            <a:off x="130175" y="4389438"/>
            <a:ext cx="1285875" cy="522287"/>
          </a:xfrm>
          <a:prstGeom prst="roundRect">
            <a:avLst/>
          </a:prstGeom>
          <a:solidFill>
            <a:srgbClr val="33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sv-SE" sz="1050" dirty="0">
                <a:solidFill>
                  <a:schemeClr val="bg1"/>
                </a:solidFill>
              </a:rPr>
              <a:t>Breakdown</a:t>
            </a:r>
            <a:br>
              <a:rPr lang="sv-SE" sz="1050" dirty="0">
                <a:solidFill>
                  <a:schemeClr val="bg1"/>
                </a:solidFill>
              </a:rPr>
            </a:br>
            <a:r>
              <a:rPr lang="sv-SE" sz="1050" dirty="0">
                <a:solidFill>
                  <a:schemeClr val="bg1"/>
                </a:solidFill>
              </a:rPr>
              <a:t>services</a:t>
            </a:r>
          </a:p>
        </p:txBody>
      </p:sp>
      <p:sp>
        <p:nvSpPr>
          <p:cNvPr id="19469" name="TextBox 25"/>
          <p:cNvSpPr txBox="1">
            <a:spLocks noChangeArrowheads="1"/>
          </p:cNvSpPr>
          <p:nvPr/>
        </p:nvSpPr>
        <p:spPr bwMode="auto">
          <a:xfrm>
            <a:off x="3181350" y="1538288"/>
            <a:ext cx="1571625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050" dirty="0">
                <a:solidFill>
                  <a:schemeClr val="tx1"/>
                </a:solidFill>
                <a:ea typeface="+mn-ea"/>
                <a:cs typeface="Arial" pitchFamily="34" charset="0"/>
              </a:rPr>
              <a:t>Vehicle/fleet  operator</a:t>
            </a:r>
          </a:p>
        </p:txBody>
      </p:sp>
      <p:sp>
        <p:nvSpPr>
          <p:cNvPr id="18446" name="TextBox 26"/>
          <p:cNvSpPr txBox="1">
            <a:spLocks noChangeArrowheads="1"/>
          </p:cNvSpPr>
          <p:nvPr/>
        </p:nvSpPr>
        <p:spPr bwMode="auto">
          <a:xfrm>
            <a:off x="6181725" y="1538288"/>
            <a:ext cx="1525588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rgbClr val="FFFFFF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1100">
                <a:solidFill>
                  <a:schemeClr val="tx1"/>
                </a:solidFill>
              </a:rPr>
              <a:t>Driver  / passengers</a:t>
            </a:r>
            <a:br>
              <a:rPr lang="en-US" sz="1100">
                <a:solidFill>
                  <a:schemeClr val="tx1"/>
                </a:solidFill>
              </a:rPr>
            </a:br>
            <a:endParaRPr lang="en-US" sz="1100">
              <a:solidFill>
                <a:schemeClr val="tx1"/>
              </a:solidFill>
            </a:endParaRPr>
          </a:p>
        </p:txBody>
      </p:sp>
      <p:sp>
        <p:nvSpPr>
          <p:cNvPr id="19471" name="TextBox 27"/>
          <p:cNvSpPr txBox="1">
            <a:spLocks noChangeArrowheads="1"/>
          </p:cNvSpPr>
          <p:nvPr/>
        </p:nvSpPr>
        <p:spPr bwMode="auto">
          <a:xfrm>
            <a:off x="58738" y="1508125"/>
            <a:ext cx="1571625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050" dirty="0">
                <a:solidFill>
                  <a:schemeClr val="tx1"/>
                </a:solidFill>
                <a:ea typeface="+mn-ea"/>
                <a:cs typeface="Arial" pitchFamily="34" charset="0"/>
              </a:rPr>
              <a:t>OEM / dealer</a:t>
            </a:r>
          </a:p>
          <a:p>
            <a:pPr algn="ctr">
              <a:defRPr/>
            </a:pPr>
            <a:r>
              <a:rPr lang="en-US" sz="1050" dirty="0">
                <a:solidFill>
                  <a:schemeClr val="tx1"/>
                </a:solidFill>
                <a:ea typeface="+mn-ea"/>
                <a:cs typeface="Arial" pitchFamily="34" charset="0"/>
              </a:rPr>
              <a:t>workshops</a:t>
            </a:r>
          </a:p>
        </p:txBody>
      </p:sp>
      <p:sp>
        <p:nvSpPr>
          <p:cNvPr id="18448" name="Line 44"/>
          <p:cNvSpPr>
            <a:spLocks noChangeShapeType="1"/>
          </p:cNvSpPr>
          <p:nvPr/>
        </p:nvSpPr>
        <p:spPr bwMode="auto">
          <a:xfrm flipH="1">
            <a:off x="6176963" y="1538288"/>
            <a:ext cx="4762" cy="3657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sv-SE"/>
          </a:p>
        </p:txBody>
      </p:sp>
      <p:sp>
        <p:nvSpPr>
          <p:cNvPr id="18449" name="Line 44"/>
          <p:cNvSpPr>
            <a:spLocks noChangeShapeType="1"/>
          </p:cNvSpPr>
          <p:nvPr/>
        </p:nvSpPr>
        <p:spPr bwMode="auto">
          <a:xfrm flipH="1">
            <a:off x="7597775" y="1538288"/>
            <a:ext cx="12700" cy="361791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sv-SE"/>
          </a:p>
        </p:txBody>
      </p:sp>
      <p:sp>
        <p:nvSpPr>
          <p:cNvPr id="19474" name="TextBox 31"/>
          <p:cNvSpPr txBox="1">
            <a:spLocks noChangeArrowheads="1"/>
          </p:cNvSpPr>
          <p:nvPr/>
        </p:nvSpPr>
        <p:spPr bwMode="auto">
          <a:xfrm>
            <a:off x="4824413" y="1538288"/>
            <a:ext cx="142875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050" dirty="0">
                <a:solidFill>
                  <a:schemeClr val="tx1"/>
                </a:solidFill>
                <a:ea typeface="+mn-ea"/>
                <a:cs typeface="Arial" pitchFamily="34" charset="0"/>
              </a:rPr>
              <a:t>Goods / people owner/forwarder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4895850" y="3132138"/>
            <a:ext cx="1143000" cy="522287"/>
          </a:xfrm>
          <a:prstGeom prst="roundRect">
            <a:avLst/>
          </a:prstGeom>
          <a:solidFill>
            <a:srgbClr val="3333CC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>
              <a:defRPr/>
            </a:pPr>
            <a:r>
              <a:rPr lang="sv-SE" sz="1050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CO2 reporting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4895850" y="2489200"/>
            <a:ext cx="1143000" cy="522288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>
              <a:defRPr/>
            </a:pPr>
            <a:r>
              <a:rPr lang="sv-SE" sz="1050" dirty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rPr>
              <a:t>Goods</a:t>
            </a:r>
            <a:br>
              <a:rPr lang="sv-SE" sz="1050" dirty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rPr>
            </a:br>
            <a:r>
              <a:rPr lang="sv-SE" sz="1050" dirty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rPr>
              <a:t> tracking</a:t>
            </a:r>
          </a:p>
        </p:txBody>
      </p:sp>
      <p:sp>
        <p:nvSpPr>
          <p:cNvPr id="19477" name="TextBox 36"/>
          <p:cNvSpPr txBox="1">
            <a:spLocks noChangeArrowheads="1"/>
          </p:cNvSpPr>
          <p:nvPr/>
        </p:nvSpPr>
        <p:spPr bwMode="auto">
          <a:xfrm>
            <a:off x="7643813" y="1547813"/>
            <a:ext cx="1428750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050" dirty="0">
                <a:solidFill>
                  <a:schemeClr val="tx1"/>
                </a:solidFill>
                <a:ea typeface="+mn-ea"/>
                <a:cs typeface="Arial" pitchFamily="34" charset="0"/>
              </a:rPr>
              <a:t>Authorities /</a:t>
            </a:r>
            <a:br>
              <a:rPr lang="en-US" sz="1050" dirty="0">
                <a:solidFill>
                  <a:schemeClr val="tx1"/>
                </a:solidFill>
                <a:ea typeface="+mn-ea"/>
                <a:cs typeface="Arial" pitchFamily="34" charset="0"/>
              </a:rPr>
            </a:br>
            <a:r>
              <a:rPr lang="en-US" sz="1050" dirty="0">
                <a:solidFill>
                  <a:schemeClr val="tx1"/>
                </a:solidFill>
                <a:ea typeface="+mn-ea"/>
                <a:cs typeface="Arial" pitchFamily="34" charset="0"/>
              </a:rPr>
              <a:t>road operators</a:t>
            </a:r>
          </a:p>
          <a:p>
            <a:pPr algn="ctr">
              <a:defRPr/>
            </a:pPr>
            <a:endParaRPr lang="en-US" sz="1050" dirty="0">
              <a:solidFill>
                <a:schemeClr val="tx1"/>
              </a:solidFill>
              <a:ea typeface="+mn-ea"/>
              <a:cs typeface="Arial" pitchFamily="34" charset="0"/>
            </a:endParaRPr>
          </a:p>
        </p:txBody>
      </p:sp>
      <p:sp>
        <p:nvSpPr>
          <p:cNvPr id="18454" name="Line 44"/>
          <p:cNvSpPr>
            <a:spLocks noChangeShapeType="1"/>
          </p:cNvSpPr>
          <p:nvPr/>
        </p:nvSpPr>
        <p:spPr bwMode="auto">
          <a:xfrm>
            <a:off x="1558925" y="1508125"/>
            <a:ext cx="0" cy="36512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sv-SE"/>
          </a:p>
        </p:txBody>
      </p:sp>
      <p:sp>
        <p:nvSpPr>
          <p:cNvPr id="19480" name="Rectangle 39"/>
          <p:cNvSpPr>
            <a:spLocks noChangeArrowheads="1"/>
          </p:cNvSpPr>
          <p:nvPr/>
        </p:nvSpPr>
        <p:spPr bwMode="auto">
          <a:xfrm>
            <a:off x="1487488" y="1508125"/>
            <a:ext cx="1714500" cy="37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534988">
              <a:lnSpc>
                <a:spcPct val="85000"/>
              </a:lnSpc>
              <a:spcBef>
                <a:spcPct val="20000"/>
              </a:spcBef>
              <a:buClr>
                <a:srgbClr val="CC3300"/>
              </a:buClr>
              <a:buFont typeface="Arial" charset="0"/>
              <a:buNone/>
              <a:defRPr/>
            </a:pPr>
            <a:r>
              <a:rPr lang="en-US" sz="1050" dirty="0">
                <a:solidFill>
                  <a:schemeClr val="tx1"/>
                </a:solidFill>
                <a:ea typeface="+mn-ea"/>
                <a:cs typeface="Arial" pitchFamily="34" charset="0"/>
              </a:rPr>
              <a:t>Finance / insurance</a:t>
            </a:r>
            <a:br>
              <a:rPr lang="en-US" sz="1050" dirty="0">
                <a:solidFill>
                  <a:schemeClr val="tx1"/>
                </a:solidFill>
                <a:ea typeface="+mn-ea"/>
                <a:cs typeface="Arial" pitchFamily="34" charset="0"/>
              </a:rPr>
            </a:br>
            <a:r>
              <a:rPr lang="en-US" sz="1050" dirty="0">
                <a:solidFill>
                  <a:schemeClr val="tx1"/>
                </a:solidFill>
                <a:ea typeface="+mn-ea"/>
                <a:cs typeface="Arial" pitchFamily="34" charset="0"/>
              </a:rPr>
              <a:t>companies </a:t>
            </a:r>
          </a:p>
        </p:txBody>
      </p:sp>
      <p:sp>
        <p:nvSpPr>
          <p:cNvPr id="18456" name="Line 44"/>
          <p:cNvSpPr>
            <a:spLocks noChangeShapeType="1"/>
          </p:cNvSpPr>
          <p:nvPr/>
        </p:nvSpPr>
        <p:spPr bwMode="auto">
          <a:xfrm flipH="1">
            <a:off x="3122613" y="1414463"/>
            <a:ext cx="7937" cy="36734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sv-SE"/>
          </a:p>
        </p:txBody>
      </p:sp>
      <p:sp>
        <p:nvSpPr>
          <p:cNvPr id="19482" name="Rounded Rectangle 41"/>
          <p:cNvSpPr>
            <a:spLocks noChangeArrowheads="1"/>
          </p:cNvSpPr>
          <p:nvPr/>
        </p:nvSpPr>
        <p:spPr bwMode="auto">
          <a:xfrm>
            <a:off x="7715250" y="2514600"/>
            <a:ext cx="1285875" cy="500063"/>
          </a:xfrm>
          <a:prstGeom prst="roundRect">
            <a:avLst>
              <a:gd name="adj" fmla="val 16667"/>
            </a:avLst>
          </a:prstGeom>
          <a:solidFill>
            <a:srgbClr val="3333CC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>
              <a:defRPr/>
            </a:pPr>
            <a:r>
              <a:rPr lang="en-US" sz="1050" dirty="0">
                <a:solidFill>
                  <a:schemeClr val="bg1"/>
                </a:solidFill>
                <a:ea typeface="+mn-ea"/>
                <a:cs typeface="Arial" pitchFamily="34" charset="0"/>
              </a:rPr>
              <a:t>Security/safety</a:t>
            </a:r>
            <a:br>
              <a:rPr lang="en-US" sz="1050" dirty="0">
                <a:solidFill>
                  <a:schemeClr val="bg1"/>
                </a:solidFill>
                <a:ea typeface="+mn-ea"/>
                <a:cs typeface="Arial" pitchFamily="34" charset="0"/>
              </a:rPr>
            </a:br>
            <a:r>
              <a:rPr lang="en-US" sz="1050" dirty="0">
                <a:solidFill>
                  <a:schemeClr val="bg1"/>
                </a:solidFill>
                <a:ea typeface="+mn-ea"/>
                <a:cs typeface="Arial" pitchFamily="34" charset="0"/>
              </a:rPr>
              <a:t>services</a:t>
            </a:r>
          </a:p>
        </p:txBody>
      </p:sp>
      <p:sp>
        <p:nvSpPr>
          <p:cNvPr id="18458" name="Line 44"/>
          <p:cNvSpPr>
            <a:spLocks noChangeShapeType="1"/>
          </p:cNvSpPr>
          <p:nvPr/>
        </p:nvSpPr>
        <p:spPr bwMode="auto">
          <a:xfrm>
            <a:off x="11113" y="20574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sv-SE"/>
          </a:p>
        </p:txBody>
      </p:sp>
      <p:sp>
        <p:nvSpPr>
          <p:cNvPr id="49" name="Rounded Rectangle 48"/>
          <p:cNvSpPr/>
          <p:nvPr/>
        </p:nvSpPr>
        <p:spPr>
          <a:xfrm>
            <a:off x="1701800" y="2460625"/>
            <a:ext cx="1285875" cy="522288"/>
          </a:xfrm>
          <a:prstGeom prst="roundRect">
            <a:avLst/>
          </a:prstGeom>
          <a:solidFill>
            <a:srgbClr val="33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sv-SE" sz="1050" dirty="0">
                <a:solidFill>
                  <a:schemeClr val="bg1"/>
                </a:solidFill>
              </a:rPr>
              <a:t>Vehicle management</a:t>
            </a:r>
          </a:p>
        </p:txBody>
      </p:sp>
      <p:sp>
        <p:nvSpPr>
          <p:cNvPr id="69" name="Rounded Rectangle 68"/>
          <p:cNvSpPr/>
          <p:nvPr/>
        </p:nvSpPr>
        <p:spPr>
          <a:xfrm>
            <a:off x="1701800" y="3081338"/>
            <a:ext cx="1285875" cy="522287"/>
          </a:xfrm>
          <a:prstGeom prst="roundRect">
            <a:avLst/>
          </a:prstGeom>
          <a:solidFill>
            <a:srgbClr val="33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sv-SE" sz="1050" dirty="0">
                <a:solidFill>
                  <a:schemeClr val="bg1"/>
                </a:solidFill>
              </a:rPr>
              <a:t>Security/safety</a:t>
            </a:r>
            <a:br>
              <a:rPr lang="sv-SE" sz="1050" dirty="0">
                <a:solidFill>
                  <a:schemeClr val="bg1"/>
                </a:solidFill>
              </a:rPr>
            </a:br>
            <a:r>
              <a:rPr lang="sv-SE" sz="1050" dirty="0">
                <a:solidFill>
                  <a:schemeClr val="bg1"/>
                </a:solidFill>
              </a:rPr>
              <a:t>services</a:t>
            </a:r>
          </a:p>
        </p:txBody>
      </p:sp>
      <p:sp>
        <p:nvSpPr>
          <p:cNvPr id="19494" name="Rounded Rectangle 87"/>
          <p:cNvSpPr>
            <a:spLocks noChangeArrowheads="1"/>
          </p:cNvSpPr>
          <p:nvPr/>
        </p:nvSpPr>
        <p:spPr bwMode="auto">
          <a:xfrm>
            <a:off x="1701800" y="3724275"/>
            <a:ext cx="1285875" cy="522288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>
              <a:defRPr/>
            </a:pPr>
            <a:r>
              <a:rPr lang="en-US" sz="1050" dirty="0">
                <a:solidFill>
                  <a:schemeClr val="tx1"/>
                </a:solidFill>
                <a:ea typeface="+mn-ea"/>
                <a:cs typeface="Arial" pitchFamily="34" charset="0"/>
              </a:rPr>
              <a:t>Pay-as-you-drive</a:t>
            </a:r>
          </a:p>
          <a:p>
            <a:pPr algn="ctr">
              <a:defRPr/>
            </a:pPr>
            <a:r>
              <a:rPr lang="en-US" sz="1050" dirty="0">
                <a:solidFill>
                  <a:schemeClr val="tx1"/>
                </a:solidFill>
                <a:ea typeface="+mn-ea"/>
                <a:cs typeface="Arial" pitchFamily="34" charset="0"/>
              </a:rPr>
              <a:t> solutions</a:t>
            </a:r>
          </a:p>
        </p:txBody>
      </p:sp>
      <p:sp>
        <p:nvSpPr>
          <p:cNvPr id="19495" name="Rounded Rectangle 67"/>
          <p:cNvSpPr>
            <a:spLocks noChangeArrowheads="1"/>
          </p:cNvSpPr>
          <p:nvPr/>
        </p:nvSpPr>
        <p:spPr bwMode="auto">
          <a:xfrm>
            <a:off x="3324225" y="4349751"/>
            <a:ext cx="1285875" cy="522288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>
              <a:defRPr/>
            </a:pPr>
            <a:r>
              <a:rPr lang="en-US" sz="1050" dirty="0">
                <a:solidFill>
                  <a:schemeClr val="tx1"/>
                </a:solidFill>
                <a:ea typeface="+mn-ea"/>
                <a:cs typeface="Arial" pitchFamily="34" charset="0"/>
              </a:rPr>
              <a:t>Traffic, transport </a:t>
            </a:r>
            <a:br>
              <a:rPr lang="en-US" sz="1050" dirty="0">
                <a:solidFill>
                  <a:schemeClr val="tx1"/>
                </a:solidFill>
                <a:ea typeface="+mn-ea"/>
                <a:cs typeface="Arial" pitchFamily="34" charset="0"/>
              </a:rPr>
            </a:br>
            <a:r>
              <a:rPr lang="en-US" sz="1050" dirty="0">
                <a:solidFill>
                  <a:schemeClr val="tx1"/>
                </a:solidFill>
                <a:ea typeface="+mn-ea"/>
                <a:cs typeface="Arial" pitchFamily="34" charset="0"/>
              </a:rPr>
              <a:t>management</a:t>
            </a:r>
          </a:p>
        </p:txBody>
      </p:sp>
      <p:sp>
        <p:nvSpPr>
          <p:cNvPr id="90" name="Rounded Rectangle 89"/>
          <p:cNvSpPr/>
          <p:nvPr/>
        </p:nvSpPr>
        <p:spPr>
          <a:xfrm>
            <a:off x="6324600" y="3703638"/>
            <a:ext cx="1143000" cy="522287"/>
          </a:xfrm>
          <a:prstGeom prst="roundRect">
            <a:avLst/>
          </a:prstGeom>
          <a:solidFill>
            <a:srgbClr val="3333CC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>
              <a:defRPr/>
            </a:pPr>
            <a:r>
              <a:rPr lang="sv-SE" sz="1050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Driver security</a:t>
            </a:r>
            <a:br>
              <a:rPr lang="sv-SE" sz="1050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</a:br>
            <a:r>
              <a:rPr lang="sv-SE" sz="1050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(e-call)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219075" y="5475288"/>
            <a:ext cx="255588" cy="257175"/>
          </a:xfrm>
          <a:prstGeom prst="roundRect">
            <a:avLst/>
          </a:prstGeom>
          <a:solidFill>
            <a:srgbClr val="33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9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rPr>
              <a:t/>
            </a:r>
            <a:br>
              <a:rPr lang="en-US" sz="9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rPr>
            </a:br>
            <a:endParaRPr lang="en-US" sz="900">
              <a:solidFill>
                <a:schemeClr val="tx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72" name="Rounded Rectangle 71"/>
          <p:cNvSpPr/>
          <p:nvPr/>
        </p:nvSpPr>
        <p:spPr>
          <a:xfrm>
            <a:off x="4895850" y="3775075"/>
            <a:ext cx="1143000" cy="522288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>
              <a:defRPr/>
            </a:pPr>
            <a:r>
              <a:rPr lang="sv-SE" sz="1050" dirty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rPr>
              <a:t>Transport </a:t>
            </a:r>
            <a:br>
              <a:rPr lang="sv-SE" sz="1050" dirty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rPr>
            </a:br>
            <a:r>
              <a:rPr lang="sv-SE" sz="1050" dirty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rPr>
              <a:t>management</a:t>
            </a:r>
          </a:p>
        </p:txBody>
      </p:sp>
      <p:sp>
        <p:nvSpPr>
          <p:cNvPr id="18468" name="TextBox 8"/>
          <p:cNvSpPr txBox="1">
            <a:spLocks noChangeArrowheads="1"/>
          </p:cNvSpPr>
          <p:nvPr/>
        </p:nvSpPr>
        <p:spPr bwMode="auto">
          <a:xfrm>
            <a:off x="-180975" y="355600"/>
            <a:ext cx="91551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1700213" algn="l"/>
              </a:tabLst>
              <a:defRPr b="1">
                <a:solidFill>
                  <a:srgbClr val="FFFFFF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tabLst>
                <a:tab pos="1700213" algn="l"/>
              </a:tabLst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tabLst>
                <a:tab pos="1700213" algn="l"/>
              </a:tabLst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tabLst>
                <a:tab pos="1700213" algn="l"/>
              </a:tabLst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tabLst>
                <a:tab pos="1700213" algn="l"/>
              </a:tabLst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00213" algn="l"/>
              </a:tabLst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00213" algn="l"/>
              </a:tabLst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00213" algn="l"/>
              </a:tabLst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00213" algn="l"/>
              </a:tabLst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800">
                <a:solidFill>
                  <a:schemeClr val="tx1"/>
                </a:solidFill>
              </a:rPr>
              <a:t>Services composition per segment                   </a:t>
            </a:r>
          </a:p>
        </p:txBody>
      </p:sp>
      <p:sp>
        <p:nvSpPr>
          <p:cNvPr id="18469" name="Text Box 31"/>
          <p:cNvSpPr txBox="1">
            <a:spLocks noChangeArrowheads="1"/>
          </p:cNvSpPr>
          <p:nvPr/>
        </p:nvSpPr>
        <p:spPr bwMode="auto">
          <a:xfrm rot="2625704">
            <a:off x="7726363" y="461963"/>
            <a:ext cx="1497012" cy="40322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>
            <a:lvl1pPr eaLnBrk="0" hangingPunct="0">
              <a:defRPr b="1">
                <a:solidFill>
                  <a:srgbClr val="FFFFFF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sv-SE" sz="2000">
                <a:solidFill>
                  <a:srgbClr val="CC0000"/>
                </a:solidFill>
              </a:rPr>
              <a:t>Illustrative</a:t>
            </a:r>
          </a:p>
        </p:txBody>
      </p:sp>
      <p:sp>
        <p:nvSpPr>
          <p:cNvPr id="18470" name="Rectangle 38"/>
          <p:cNvSpPr>
            <a:spLocks noChangeArrowheads="1"/>
          </p:cNvSpPr>
          <p:nvPr/>
        </p:nvSpPr>
        <p:spPr bwMode="auto">
          <a:xfrm>
            <a:off x="457200" y="5494338"/>
            <a:ext cx="33226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200">
                <a:solidFill>
                  <a:schemeClr val="tx1"/>
                </a:solidFill>
              </a:rPr>
              <a:t>OEM services (vehicle centric)</a:t>
            </a:r>
            <a:br>
              <a:rPr lang="en-US" sz="1200">
                <a:solidFill>
                  <a:schemeClr val="tx1"/>
                </a:solidFill>
              </a:rPr>
            </a:b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18471" name="Rectangle 39"/>
          <p:cNvSpPr>
            <a:spLocks noChangeArrowheads="1"/>
          </p:cNvSpPr>
          <p:nvPr/>
        </p:nvSpPr>
        <p:spPr bwMode="auto">
          <a:xfrm>
            <a:off x="471488" y="5821363"/>
            <a:ext cx="4572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200">
                <a:solidFill>
                  <a:schemeClr val="tx1"/>
                </a:solidFill>
              </a:rPr>
              <a:t>Aftermarket services</a:t>
            </a:r>
            <a:br>
              <a:rPr lang="en-US" sz="1200">
                <a:solidFill>
                  <a:schemeClr val="tx1"/>
                </a:solidFill>
              </a:rPr>
            </a:b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220663" y="5819775"/>
            <a:ext cx="255587" cy="255588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9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rPr>
              <a:t/>
            </a:r>
            <a:br>
              <a:rPr lang="en-US" sz="9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rPr>
            </a:br>
            <a:endParaRPr lang="en-US" sz="900">
              <a:solidFill>
                <a:schemeClr val="tx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42" name="Rounded Rectangle 49"/>
          <p:cNvSpPr>
            <a:spLocks noChangeArrowheads="1"/>
          </p:cNvSpPr>
          <p:nvPr/>
        </p:nvSpPr>
        <p:spPr bwMode="auto">
          <a:xfrm>
            <a:off x="7707313" y="3109913"/>
            <a:ext cx="1285875" cy="522287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>
              <a:defRPr/>
            </a:pPr>
            <a:r>
              <a:rPr lang="en-US" sz="1050" dirty="0">
                <a:solidFill>
                  <a:schemeClr val="tx1"/>
                </a:solidFill>
                <a:ea typeface="+mn-ea"/>
                <a:cs typeface="Arial" pitchFamily="34" charset="0"/>
              </a:rPr>
              <a:t>Traffic </a:t>
            </a:r>
            <a:br>
              <a:rPr lang="en-US" sz="1050" dirty="0">
                <a:solidFill>
                  <a:schemeClr val="tx1"/>
                </a:solidFill>
                <a:ea typeface="+mn-ea"/>
                <a:cs typeface="Arial" pitchFamily="34" charset="0"/>
              </a:rPr>
            </a:br>
            <a:r>
              <a:rPr lang="en-US" sz="1050" dirty="0">
                <a:solidFill>
                  <a:schemeClr val="tx1"/>
                </a:solidFill>
                <a:ea typeface="+mn-ea"/>
                <a:cs typeface="Arial" pitchFamily="34" charset="0"/>
              </a:rPr>
              <a:t>management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6324600" y="4327525"/>
            <a:ext cx="1143000" cy="522288"/>
          </a:xfrm>
          <a:prstGeom prst="roundRect">
            <a:avLst/>
          </a:prstGeom>
          <a:solidFill>
            <a:srgbClr val="33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sv-SE" sz="1050" dirty="0">
                <a:solidFill>
                  <a:schemeClr val="bg1"/>
                </a:solidFill>
              </a:rPr>
              <a:t>Vehicle management</a:t>
            </a:r>
          </a:p>
        </p:txBody>
      </p:sp>
      <p:sp>
        <p:nvSpPr>
          <p:cNvPr id="2" name="textruta 1"/>
          <p:cNvSpPr txBox="1"/>
          <p:nvPr/>
        </p:nvSpPr>
        <p:spPr>
          <a:xfrm>
            <a:off x="220663" y="6452616"/>
            <a:ext cx="218913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50" b="1" dirty="0" smtClean="0"/>
              <a:t>Courtesy of Volvo Group Telematics </a:t>
            </a:r>
            <a:endParaRPr lang="en-GB" sz="1050" b="1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GSMA - Gothenburg 2012-10-24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58387302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ine 2"/>
          <p:cNvSpPr>
            <a:spLocks noChangeShapeType="1"/>
          </p:cNvSpPr>
          <p:nvPr/>
        </p:nvSpPr>
        <p:spPr bwMode="auto">
          <a:xfrm flipH="1" flipV="1">
            <a:off x="4427538" y="2009775"/>
            <a:ext cx="12700" cy="3594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>
            <a:prstShdw prst="shdw17" dist="17961" dir="2700000">
              <a:srgbClr val="000000">
                <a:alpha val="74998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sv-SE"/>
          </a:p>
        </p:txBody>
      </p:sp>
      <p:sp>
        <p:nvSpPr>
          <p:cNvPr id="7" name="Line 3"/>
          <p:cNvSpPr>
            <a:spLocks noChangeShapeType="1"/>
          </p:cNvSpPr>
          <p:nvPr/>
        </p:nvSpPr>
        <p:spPr bwMode="auto">
          <a:xfrm flipV="1">
            <a:off x="1377950" y="3957638"/>
            <a:ext cx="614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rgbClr val="000000">
                <a:alpha val="74998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sv-SE"/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4662488" y="2587625"/>
            <a:ext cx="2862262" cy="892175"/>
          </a:xfrm>
          <a:prstGeom prst="rect">
            <a:avLst/>
          </a:prstGeom>
          <a:solidFill>
            <a:srgbClr val="3333CC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rgbClr val="000000">
                <a:alpha val="74998"/>
              </a:srgbClr>
            </a:prstShdw>
          </a:effectLst>
        </p:spPr>
        <p:txBody>
          <a:bodyPr>
            <a:spAutoFit/>
          </a:bodyPr>
          <a:lstStyle>
            <a:lvl1pPr eaLnBrk="0" hangingPunct="0">
              <a:defRPr b="1">
                <a:solidFill>
                  <a:srgbClr val="FFFFFF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1400">
                <a:solidFill>
                  <a:schemeClr val="bg1"/>
                </a:solidFill>
              </a:rPr>
              <a:t>1</a:t>
            </a:r>
          </a:p>
          <a:p>
            <a:pPr algn="ctr" eaLnBrk="1" hangingPunct="1"/>
            <a:r>
              <a:rPr lang="en-US" sz="1200">
                <a:solidFill>
                  <a:schemeClr val="bg1"/>
                </a:solidFill>
              </a:rPr>
              <a:t>Increased Aftermarket /Service Sales</a:t>
            </a:r>
          </a:p>
          <a:p>
            <a:pPr algn="ctr" eaLnBrk="1" hangingPunct="1"/>
            <a:r>
              <a:rPr lang="en-US" sz="1200">
                <a:solidFill>
                  <a:schemeClr val="bg1"/>
                </a:solidFill>
              </a:rPr>
              <a:t>Increased Vehicle Sales</a:t>
            </a:r>
          </a:p>
          <a:p>
            <a:pPr algn="ctr" eaLnBrk="1" hangingPunct="1"/>
            <a:r>
              <a:rPr lang="en-US" sz="1200">
                <a:solidFill>
                  <a:schemeClr val="bg1"/>
                </a:solidFill>
              </a:rPr>
              <a:t>(ex. Parts, finance, insurance…</a:t>
            </a:r>
            <a:r>
              <a:rPr lang="en-US" sz="140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4692650" y="4386263"/>
            <a:ext cx="2832100" cy="862012"/>
          </a:xfrm>
          <a:prstGeom prst="rect">
            <a:avLst/>
          </a:prstGeom>
          <a:solidFill>
            <a:srgbClr val="3333CC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rgbClr val="000000">
                <a:alpha val="74998"/>
              </a:srgbClr>
            </a:prstShdw>
          </a:effectLst>
        </p:spPr>
        <p:txBody>
          <a:bodyPr>
            <a:spAutoFit/>
          </a:bodyPr>
          <a:lstStyle>
            <a:lvl1pPr eaLnBrk="0" hangingPunct="0">
              <a:defRPr b="1">
                <a:solidFill>
                  <a:srgbClr val="FFFFFF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1400">
                <a:solidFill>
                  <a:schemeClr val="bg1"/>
                </a:solidFill>
              </a:rPr>
              <a:t>2</a:t>
            </a:r>
          </a:p>
          <a:p>
            <a:pPr algn="ctr" eaLnBrk="1" hangingPunct="1"/>
            <a:r>
              <a:rPr lang="en-US" sz="1200">
                <a:solidFill>
                  <a:schemeClr val="bg1"/>
                </a:solidFill>
              </a:rPr>
              <a:t>Quality and risk management</a:t>
            </a:r>
          </a:p>
          <a:p>
            <a:pPr algn="ctr" eaLnBrk="1" hangingPunct="1"/>
            <a:r>
              <a:rPr lang="en-US" sz="1200">
                <a:solidFill>
                  <a:schemeClr val="bg1"/>
                </a:solidFill>
              </a:rPr>
              <a:t>(ex. Warranty, Service </a:t>
            </a:r>
            <a:br>
              <a:rPr lang="en-US" sz="1200">
                <a:solidFill>
                  <a:schemeClr val="bg1"/>
                </a:solidFill>
              </a:rPr>
            </a:br>
            <a:r>
              <a:rPr lang="en-US" sz="1200">
                <a:solidFill>
                  <a:schemeClr val="bg1"/>
                </a:solidFill>
              </a:rPr>
              <a:t>contracts , lead-time reduction…)</a:t>
            </a: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1331913" y="4386263"/>
            <a:ext cx="2884487" cy="862012"/>
          </a:xfrm>
          <a:prstGeom prst="rect">
            <a:avLst/>
          </a:prstGeom>
          <a:solidFill>
            <a:srgbClr val="3333CC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rgbClr val="000000">
                <a:alpha val="74998"/>
              </a:srgbClr>
            </a:prstShdw>
          </a:effectLst>
        </p:spPr>
        <p:txBody>
          <a:bodyPr>
            <a:spAutoFit/>
          </a:bodyPr>
          <a:lstStyle>
            <a:lvl1pPr eaLnBrk="0" hangingPunct="0">
              <a:defRPr b="1">
                <a:solidFill>
                  <a:srgbClr val="FFFFFF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1400">
                <a:solidFill>
                  <a:schemeClr val="bg1"/>
                </a:solidFill>
              </a:rPr>
              <a:t>3</a:t>
            </a:r>
          </a:p>
          <a:p>
            <a:pPr algn="ctr" eaLnBrk="1" hangingPunct="1"/>
            <a:r>
              <a:rPr lang="en-US" sz="1200">
                <a:solidFill>
                  <a:schemeClr val="bg1"/>
                </a:solidFill>
              </a:rPr>
              <a:t>Vehicle Management Efficiency</a:t>
            </a:r>
          </a:p>
          <a:p>
            <a:pPr algn="ctr" eaLnBrk="1" hangingPunct="1"/>
            <a:r>
              <a:rPr lang="en-US" sz="1200">
                <a:solidFill>
                  <a:schemeClr val="bg1"/>
                </a:solidFill>
              </a:rPr>
              <a:t>Vehicle centric</a:t>
            </a:r>
          </a:p>
          <a:p>
            <a:pPr algn="ctr" eaLnBrk="1" hangingPunct="1"/>
            <a:r>
              <a:rPr lang="en-US" sz="1200">
                <a:solidFill>
                  <a:schemeClr val="bg1"/>
                </a:solidFill>
              </a:rPr>
              <a:t>(ex. Fuel costs, energy, safety…)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1331913" y="2601913"/>
            <a:ext cx="2868612" cy="862012"/>
          </a:xfrm>
          <a:prstGeom prst="rect">
            <a:avLst/>
          </a:prstGeom>
          <a:solidFill>
            <a:srgbClr val="D9D9D9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rgbClr val="000000">
                <a:alpha val="74998"/>
              </a:srgbClr>
            </a:prst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200" dirty="0">
                <a:solidFill>
                  <a:schemeClr val="tx1"/>
                </a:solidFill>
                <a:ea typeface="+mn-ea"/>
              </a:rPr>
              <a:t>4</a:t>
            </a:r>
          </a:p>
          <a:p>
            <a:pPr algn="ctr">
              <a:defRPr/>
            </a:pPr>
            <a:r>
              <a:rPr lang="en-US" sz="1200" dirty="0">
                <a:solidFill>
                  <a:schemeClr val="tx1"/>
                </a:solidFill>
                <a:ea typeface="+mn-ea"/>
              </a:rPr>
              <a:t>Transport efficiency &amp; convenience </a:t>
            </a:r>
            <a:br>
              <a:rPr lang="en-US" sz="1200" dirty="0">
                <a:solidFill>
                  <a:schemeClr val="tx1"/>
                </a:solidFill>
                <a:ea typeface="+mn-ea"/>
              </a:rPr>
            </a:br>
            <a:r>
              <a:rPr lang="en-US" sz="1200" dirty="0">
                <a:solidFill>
                  <a:schemeClr val="tx1"/>
                </a:solidFill>
                <a:ea typeface="+mn-ea"/>
              </a:rPr>
              <a:t>Non-vehicle centric</a:t>
            </a:r>
          </a:p>
          <a:p>
            <a:pPr algn="ctr">
              <a:defRPr/>
            </a:pPr>
            <a:r>
              <a:rPr lang="en-US" sz="1200" dirty="0">
                <a:solidFill>
                  <a:schemeClr val="tx1"/>
                </a:solidFill>
                <a:ea typeface="+mn-ea"/>
              </a:rPr>
              <a:t>(ex. Navigation, logistics, POI ..</a:t>
            </a:r>
            <a:r>
              <a:rPr lang="en-US" sz="1400" dirty="0">
                <a:solidFill>
                  <a:schemeClr val="tx1"/>
                </a:solidFill>
                <a:ea typeface="+mn-ea"/>
              </a:rPr>
              <a:t>)</a:t>
            </a: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3979863" y="1414463"/>
            <a:ext cx="930275" cy="5238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79957">
                <a:alpha val="74998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rgbClr val="FFFFFF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1400">
                <a:solidFill>
                  <a:schemeClr val="tx1"/>
                </a:solidFill>
              </a:rPr>
              <a:t>Revenue</a:t>
            </a:r>
          </a:p>
          <a:p>
            <a:pPr algn="ctr" eaLnBrk="1" hangingPunct="1"/>
            <a:r>
              <a:rPr lang="en-US" sz="1400" i="1">
                <a:solidFill>
                  <a:schemeClr val="tx1"/>
                </a:solidFill>
              </a:rPr>
              <a:t>(image)</a:t>
            </a:r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2105025" y="5632450"/>
            <a:ext cx="4672013" cy="3048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79957">
                <a:alpha val="74998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rgbClr val="FFFFFF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1400">
                <a:solidFill>
                  <a:schemeClr val="tx1"/>
                </a:solidFill>
              </a:rPr>
              <a:t>Cost Savings</a:t>
            </a:r>
          </a:p>
        </p:txBody>
      </p:sp>
      <p:sp>
        <p:nvSpPr>
          <p:cNvPr id="14346" name="Text Box 13"/>
          <p:cNvSpPr txBox="1">
            <a:spLocks noChangeArrowheads="1"/>
          </p:cNvSpPr>
          <p:nvPr/>
        </p:nvSpPr>
        <p:spPr bwMode="auto">
          <a:xfrm>
            <a:off x="2022475" y="1901825"/>
            <a:ext cx="1590675" cy="3079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79957">
                <a:alpha val="74998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rgbClr val="FFFFFF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1400">
                <a:solidFill>
                  <a:schemeClr val="tx1"/>
                </a:solidFill>
              </a:rPr>
              <a:t>Customer/Driver</a:t>
            </a:r>
          </a:p>
        </p:txBody>
      </p:sp>
      <p:sp>
        <p:nvSpPr>
          <p:cNvPr id="14347" name="Text Box 14"/>
          <p:cNvSpPr txBox="1">
            <a:spLocks noChangeArrowheads="1"/>
          </p:cNvSpPr>
          <p:nvPr/>
        </p:nvSpPr>
        <p:spPr bwMode="auto">
          <a:xfrm>
            <a:off x="5313363" y="1868488"/>
            <a:ext cx="1190625" cy="3079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79957">
                <a:alpha val="74998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rgbClr val="FFFFFF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1400">
                <a:solidFill>
                  <a:schemeClr val="tx1"/>
                </a:solidFill>
              </a:rPr>
              <a:t>OEM/Dealer</a:t>
            </a:r>
          </a:p>
        </p:txBody>
      </p:sp>
      <p:sp>
        <p:nvSpPr>
          <p:cNvPr id="16" name="Rectangle 19"/>
          <p:cNvSpPr>
            <a:spLocks noChangeArrowheads="1"/>
          </p:cNvSpPr>
          <p:nvPr/>
        </p:nvSpPr>
        <p:spPr bwMode="auto">
          <a:xfrm>
            <a:off x="0" y="407988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defRPr/>
            </a:pPr>
            <a:r>
              <a:rPr lang="en-US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Connected Service Quadrants</a:t>
            </a:r>
          </a:p>
          <a:p>
            <a:pPr algn="ctr">
              <a:lnSpc>
                <a:spcPct val="90000"/>
              </a:lnSpc>
              <a:defRPr/>
            </a:pPr>
            <a:r>
              <a:rPr lang="en-US" sz="2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The service values </a:t>
            </a:r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-107950" y="1946275"/>
            <a:ext cx="9001125" cy="4435475"/>
            <a:chOff x="-115888" y="1801961"/>
            <a:chExt cx="9056688" cy="4651375"/>
          </a:xfrm>
        </p:grpSpPr>
        <p:sp>
          <p:nvSpPr>
            <p:cNvPr id="14350" name="Freeform 18"/>
            <p:cNvSpPr>
              <a:spLocks/>
            </p:cNvSpPr>
            <p:nvPr/>
          </p:nvSpPr>
          <p:spPr bwMode="auto">
            <a:xfrm>
              <a:off x="-115888" y="2135782"/>
              <a:ext cx="4694238" cy="1890713"/>
            </a:xfrm>
            <a:custGeom>
              <a:avLst/>
              <a:gdLst>
                <a:gd name="T0" fmla="*/ 4085989 w 4694829"/>
                <a:gd name="T1" fmla="*/ 231262 h 1890215"/>
                <a:gd name="T2" fmla="*/ 4099591 w 4694829"/>
                <a:gd name="T3" fmla="*/ 1536361 h 1890215"/>
                <a:gd name="T4" fmla="*/ 603151 w 4694829"/>
                <a:gd name="T5" fmla="*/ 1728691 h 1890215"/>
                <a:gd name="T6" fmla="*/ 480696 w 4694829"/>
                <a:gd name="T7" fmla="*/ 492275 h 1890215"/>
                <a:gd name="T8" fmla="*/ 1664326 w 4694829"/>
                <a:gd name="T9" fmla="*/ 148826 h 1890215"/>
                <a:gd name="T10" fmla="*/ 4085989 w 4694829"/>
                <a:gd name="T11" fmla="*/ 231262 h 18902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694829"/>
                <a:gd name="T19" fmla="*/ 0 h 1890215"/>
                <a:gd name="T20" fmla="*/ 4694829 w 4694829"/>
                <a:gd name="T21" fmla="*/ 1890215 h 189021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694829" h="1890215">
                  <a:moveTo>
                    <a:pt x="4098878" y="229737"/>
                  </a:moveTo>
                  <a:cubicBezTo>
                    <a:pt x="4506036" y="459474"/>
                    <a:pt x="4694829" y="1278341"/>
                    <a:pt x="4112525" y="1526275"/>
                  </a:cubicBezTo>
                  <a:cubicBezTo>
                    <a:pt x="3530221" y="1774209"/>
                    <a:pt x="1210102" y="1890215"/>
                    <a:pt x="605051" y="1717343"/>
                  </a:cubicBezTo>
                  <a:cubicBezTo>
                    <a:pt x="0" y="1544471"/>
                    <a:pt x="304800" y="750627"/>
                    <a:pt x="482221" y="489045"/>
                  </a:cubicBezTo>
                  <a:cubicBezTo>
                    <a:pt x="659642" y="227463"/>
                    <a:pt x="1062251" y="191069"/>
                    <a:pt x="1669576" y="147851"/>
                  </a:cubicBezTo>
                  <a:cubicBezTo>
                    <a:pt x="2276901" y="104633"/>
                    <a:pt x="3691720" y="0"/>
                    <a:pt x="4098878" y="229737"/>
                  </a:cubicBezTo>
                  <a:close/>
                </a:path>
              </a:pathLst>
            </a:custGeom>
            <a:noFill/>
            <a:ln w="66675" cap="flat" cmpd="sng">
              <a:solidFill>
                <a:srgbClr val="6699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sv-SE"/>
            </a:p>
          </p:txBody>
        </p:sp>
        <p:sp>
          <p:nvSpPr>
            <p:cNvPr id="14351" name="TextBox 16"/>
            <p:cNvSpPr txBox="1">
              <a:spLocks noChangeArrowheads="1"/>
            </p:cNvSpPr>
            <p:nvPr/>
          </p:nvSpPr>
          <p:spPr bwMode="auto">
            <a:xfrm>
              <a:off x="5286375" y="5517232"/>
              <a:ext cx="30099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rgbClr val="FFFFFF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b="1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b="1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b="1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b="1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600">
                  <a:solidFill>
                    <a:srgbClr val="FF0000"/>
                  </a:solidFill>
                </a:rPr>
                <a:t>Vehicle/dealer/OEM </a:t>
              </a:r>
            </a:p>
            <a:p>
              <a:pPr eaLnBrk="1" hangingPunct="1"/>
              <a:r>
                <a:rPr lang="en-US" sz="1600">
                  <a:solidFill>
                    <a:srgbClr val="FF0000"/>
                  </a:solidFill>
                </a:rPr>
                <a:t>centric</a:t>
              </a:r>
            </a:p>
          </p:txBody>
        </p:sp>
        <p:sp>
          <p:nvSpPr>
            <p:cNvPr id="14352" name="TextBox 17"/>
            <p:cNvSpPr txBox="1">
              <a:spLocks noChangeArrowheads="1"/>
            </p:cNvSpPr>
            <p:nvPr/>
          </p:nvSpPr>
          <p:spPr bwMode="auto">
            <a:xfrm>
              <a:off x="265956" y="2708920"/>
              <a:ext cx="3009900" cy="954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rgbClr val="FFFFFF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b="1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b="1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b="1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b="1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400">
                  <a:solidFill>
                    <a:srgbClr val="92D050"/>
                  </a:solidFill>
                </a:rPr>
                <a:t>Transport </a:t>
              </a:r>
            </a:p>
            <a:p>
              <a:pPr eaLnBrk="1" hangingPunct="1"/>
              <a:r>
                <a:rPr lang="en-US" sz="1400">
                  <a:solidFill>
                    <a:srgbClr val="92D050"/>
                  </a:solidFill>
                </a:rPr>
                <a:t>Operation/</a:t>
              </a:r>
              <a:br>
                <a:rPr lang="en-US" sz="1400">
                  <a:solidFill>
                    <a:srgbClr val="92D050"/>
                  </a:solidFill>
                </a:rPr>
              </a:br>
              <a:r>
                <a:rPr lang="en-US" sz="1400">
                  <a:solidFill>
                    <a:srgbClr val="92D050"/>
                  </a:solidFill>
                </a:rPr>
                <a:t>Driver</a:t>
              </a:r>
              <a:br>
                <a:rPr lang="en-US" sz="1400">
                  <a:solidFill>
                    <a:srgbClr val="92D050"/>
                  </a:solidFill>
                </a:rPr>
              </a:br>
              <a:r>
                <a:rPr lang="en-US" sz="1400">
                  <a:solidFill>
                    <a:srgbClr val="92D050"/>
                  </a:solidFill>
                </a:rPr>
                <a:t>centric</a:t>
              </a:r>
            </a:p>
          </p:txBody>
        </p:sp>
        <p:sp>
          <p:nvSpPr>
            <p:cNvPr id="14353" name="Freeform 14"/>
            <p:cNvSpPr>
              <a:spLocks/>
            </p:cNvSpPr>
            <p:nvPr/>
          </p:nvSpPr>
          <p:spPr bwMode="auto">
            <a:xfrm>
              <a:off x="668338" y="1801961"/>
              <a:ext cx="8272462" cy="4651375"/>
            </a:xfrm>
            <a:custGeom>
              <a:avLst/>
              <a:gdLst>
                <a:gd name="T0" fmla="*/ 4259815 w 8273903"/>
                <a:gd name="T1" fmla="*/ 233365 h 4651744"/>
                <a:gd name="T2" fmla="*/ 3889557 w 8273903"/>
                <a:gd name="T3" fmla="*/ 891076 h 4651744"/>
                <a:gd name="T4" fmla="*/ 3921293 w 8273903"/>
                <a:gd name="T5" fmla="*/ 1909454 h 4651744"/>
                <a:gd name="T6" fmla="*/ 3053817 w 8273903"/>
                <a:gd name="T7" fmla="*/ 2259525 h 4651744"/>
                <a:gd name="T8" fmla="*/ 567743 w 8273903"/>
                <a:gd name="T9" fmla="*/ 2270146 h 4651744"/>
                <a:gd name="T10" fmla="*/ 345590 w 8273903"/>
                <a:gd name="T11" fmla="*/ 3447624 h 4651744"/>
                <a:gd name="T12" fmla="*/ 2641237 w 8273903"/>
                <a:gd name="T13" fmla="*/ 4349287 h 4651744"/>
                <a:gd name="T14" fmla="*/ 7497001 w 8273903"/>
                <a:gd name="T15" fmla="*/ 4317481 h 4651744"/>
                <a:gd name="T16" fmla="*/ 7052690 w 8273903"/>
                <a:gd name="T17" fmla="*/ 2408033 h 4651744"/>
                <a:gd name="T18" fmla="*/ 7095004 w 8273903"/>
                <a:gd name="T19" fmla="*/ 339459 h 4651744"/>
                <a:gd name="T20" fmla="*/ 5613939 w 8273903"/>
                <a:gd name="T21" fmla="*/ 371278 h 4651744"/>
                <a:gd name="T22" fmla="*/ 4259815 w 8273903"/>
                <a:gd name="T23" fmla="*/ 233365 h 465174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8273903"/>
                <a:gd name="T37" fmla="*/ 0 h 4651744"/>
                <a:gd name="T38" fmla="*/ 8273903 w 8273903"/>
                <a:gd name="T39" fmla="*/ 4651744 h 465174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8273903" h="4651744">
                  <a:moveTo>
                    <a:pt x="4281377" y="233916"/>
                  </a:moveTo>
                  <a:cubicBezTo>
                    <a:pt x="3992526" y="320749"/>
                    <a:pt x="3965944" y="613145"/>
                    <a:pt x="3909237" y="893135"/>
                  </a:cubicBezTo>
                  <a:cubicBezTo>
                    <a:pt x="3852530" y="1173125"/>
                    <a:pt x="4081130" y="1685260"/>
                    <a:pt x="3941135" y="1913860"/>
                  </a:cubicBezTo>
                  <a:cubicBezTo>
                    <a:pt x="3801140" y="2142460"/>
                    <a:pt x="3631019" y="2204484"/>
                    <a:pt x="3069265" y="2264735"/>
                  </a:cubicBezTo>
                  <a:cubicBezTo>
                    <a:pt x="2507512" y="2324986"/>
                    <a:pt x="1024270" y="2076893"/>
                    <a:pt x="570614" y="2275367"/>
                  </a:cubicBezTo>
                  <a:cubicBezTo>
                    <a:pt x="116958" y="2473841"/>
                    <a:pt x="0" y="3108251"/>
                    <a:pt x="347330" y="3455581"/>
                  </a:cubicBezTo>
                  <a:cubicBezTo>
                    <a:pt x="694660" y="3802911"/>
                    <a:pt x="1456660" y="4214037"/>
                    <a:pt x="2654595" y="4359349"/>
                  </a:cubicBezTo>
                  <a:cubicBezTo>
                    <a:pt x="3852530" y="4504661"/>
                    <a:pt x="6795977" y="4651744"/>
                    <a:pt x="7534940" y="4327451"/>
                  </a:cubicBezTo>
                  <a:cubicBezTo>
                    <a:pt x="8273903" y="4003158"/>
                    <a:pt x="7155712" y="3078125"/>
                    <a:pt x="7088372" y="2413590"/>
                  </a:cubicBezTo>
                  <a:cubicBezTo>
                    <a:pt x="7021032" y="1749055"/>
                    <a:pt x="7371907" y="680484"/>
                    <a:pt x="7130902" y="340242"/>
                  </a:cubicBezTo>
                  <a:cubicBezTo>
                    <a:pt x="6889897" y="0"/>
                    <a:pt x="6119037" y="386316"/>
                    <a:pt x="5642344" y="372139"/>
                  </a:cubicBezTo>
                  <a:cubicBezTo>
                    <a:pt x="5165651" y="357962"/>
                    <a:pt x="4570228" y="147083"/>
                    <a:pt x="4281377" y="233916"/>
                  </a:cubicBezTo>
                  <a:close/>
                </a:path>
              </a:pathLst>
            </a:custGeom>
            <a:noFill/>
            <a:ln w="5397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sv-SE"/>
            </a:p>
          </p:txBody>
        </p:sp>
      </p:grpSp>
      <p:sp>
        <p:nvSpPr>
          <p:cNvPr id="18" name="textruta 17"/>
          <p:cNvSpPr txBox="1"/>
          <p:nvPr/>
        </p:nvSpPr>
        <p:spPr>
          <a:xfrm>
            <a:off x="220663" y="6452616"/>
            <a:ext cx="218913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50" b="1" dirty="0" smtClean="0"/>
              <a:t>Courtesy of Volvo Group Telematics </a:t>
            </a:r>
            <a:endParaRPr lang="en-GB" sz="1050" b="1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GSMA - Gothenburg 2012-10-24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128611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5" descr="integration.t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238" y="1460500"/>
            <a:ext cx="7402512" cy="451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TextBox 1"/>
          <p:cNvSpPr txBox="1">
            <a:spLocks noChangeArrowheads="1"/>
          </p:cNvSpPr>
          <p:nvPr/>
        </p:nvSpPr>
        <p:spPr bwMode="auto">
          <a:xfrm>
            <a:off x="0" y="358775"/>
            <a:ext cx="91440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rgbClr val="FFFFFF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3200">
                <a:solidFill>
                  <a:srgbClr val="000000"/>
                </a:solidFill>
              </a:rPr>
              <a:t>Collaboration and integration is a key issue!</a:t>
            </a:r>
            <a:br>
              <a:rPr lang="en-US" sz="3200">
                <a:solidFill>
                  <a:srgbClr val="000000"/>
                </a:solidFill>
              </a:rPr>
            </a:br>
            <a:r>
              <a:rPr lang="en-US">
                <a:solidFill>
                  <a:srgbClr val="000000"/>
                </a:solidFill>
              </a:rPr>
              <a:t>If it fails, it might look like this...</a:t>
            </a: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2" name="textruta 1"/>
          <p:cNvSpPr txBox="1"/>
          <p:nvPr/>
        </p:nvSpPr>
        <p:spPr>
          <a:xfrm>
            <a:off x="1144474" y="2144889"/>
            <a:ext cx="6647974" cy="1384995"/>
          </a:xfrm>
          <a:prstGeom prst="rect">
            <a:avLst/>
          </a:prstGeom>
          <a:solidFill>
            <a:srgbClr val="C6D9F1"/>
          </a:solidFill>
        </p:spPr>
        <p:txBody>
          <a:bodyPr wrap="none" rtlCol="0">
            <a:spAutoFit/>
          </a:bodyPr>
          <a:lstStyle/>
          <a:p>
            <a:pPr algn="ctr"/>
            <a:r>
              <a:rPr lang="sv-SE" sz="2800" dirty="0" smtClean="0">
                <a:solidFill>
                  <a:srgbClr val="FF0000"/>
                </a:solidFill>
              </a:rPr>
              <a:t>GOOD FOR MOBILE NETWORK OPERATORS?</a:t>
            </a:r>
          </a:p>
          <a:p>
            <a:pPr algn="ctr"/>
            <a:r>
              <a:rPr lang="sv-SE" sz="2800" dirty="0" smtClean="0">
                <a:solidFill>
                  <a:srgbClr val="FF0000"/>
                </a:solidFill>
              </a:rPr>
              <a:t>* </a:t>
            </a:r>
          </a:p>
          <a:p>
            <a:pPr algn="ctr"/>
            <a:r>
              <a:rPr lang="sv-SE" sz="2800" dirty="0" smtClean="0">
                <a:solidFill>
                  <a:srgbClr val="FF0000"/>
                </a:solidFill>
              </a:rPr>
              <a:t>NOT FOR THE TRANSPORTATION INDUSTRY!</a:t>
            </a:r>
            <a:endParaRPr lang="sv-SE" sz="2800" dirty="0">
              <a:solidFill>
                <a:srgbClr val="FF0000"/>
              </a:solidFill>
            </a:endParaRPr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GSMA - Gothenburg 2012-10-24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966344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1838325" y="2182813"/>
            <a:ext cx="1911350" cy="1350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/>
          </a:p>
        </p:txBody>
      </p:sp>
      <p:graphicFrame>
        <p:nvGraphicFramePr>
          <p:cNvPr id="4" name="Diagram 3"/>
          <p:cNvGraphicFramePr/>
          <p:nvPr/>
        </p:nvGraphicFramePr>
        <p:xfrm>
          <a:off x="1288458" y="160664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5604" name="TextBox 5"/>
          <p:cNvSpPr txBox="1">
            <a:spLocks noChangeArrowheads="1"/>
          </p:cNvSpPr>
          <p:nvPr/>
        </p:nvSpPr>
        <p:spPr bwMode="auto">
          <a:xfrm>
            <a:off x="860425" y="276225"/>
            <a:ext cx="7027863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rgbClr val="FFFFFF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800">
                <a:solidFill>
                  <a:schemeClr val="tx2"/>
                </a:solidFill>
              </a:rPr>
              <a:t>Can we establish a common solution with strong industry support?</a:t>
            </a:r>
          </a:p>
        </p:txBody>
      </p:sp>
      <p:sp>
        <p:nvSpPr>
          <p:cNvPr id="25605" name="TextBox 14"/>
          <p:cNvSpPr txBox="1">
            <a:spLocks noChangeArrowheads="1"/>
          </p:cNvSpPr>
          <p:nvPr/>
        </p:nvSpPr>
        <p:spPr bwMode="auto">
          <a:xfrm>
            <a:off x="3671888" y="5513388"/>
            <a:ext cx="16843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rgbClr val="FFFFFF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1000">
                <a:solidFill>
                  <a:srgbClr val="000000"/>
                </a:solidFill>
              </a:rPr>
              <a:t>SDK, Training, support , </a:t>
            </a:r>
            <a:br>
              <a:rPr lang="en-US" sz="1000">
                <a:solidFill>
                  <a:srgbClr val="000000"/>
                </a:solidFill>
              </a:rPr>
            </a:br>
            <a:r>
              <a:rPr lang="en-US" sz="1000">
                <a:solidFill>
                  <a:srgbClr val="000000"/>
                </a:solidFill>
              </a:rPr>
              <a:t>user groups etc.</a:t>
            </a:r>
          </a:p>
        </p:txBody>
      </p:sp>
    </p:spTree>
    <p:extLst>
      <p:ext uri="{BB962C8B-B14F-4D97-AF65-F5344CB8AC3E}">
        <p14:creationId xmlns:p14="http://schemas.microsoft.com/office/powerpoint/2010/main" val="14889731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Conclusions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200" y="1558749"/>
            <a:ext cx="7642578" cy="5299251"/>
          </a:xfrm>
        </p:spPr>
        <p:txBody>
          <a:bodyPr>
            <a:noAutofit/>
          </a:bodyPr>
          <a:lstStyle/>
          <a:p>
            <a:r>
              <a:rPr lang="sv-SE" sz="2400" dirty="0" smtClean="0"/>
              <a:t>FMS </a:t>
            </a:r>
            <a:r>
              <a:rPr lang="sv-SE" sz="2400" dirty="0" err="1" smtClean="0"/>
              <a:t>Standardisation</a:t>
            </a:r>
            <a:r>
              <a:rPr lang="sv-SE" sz="2400" dirty="0" smtClean="0"/>
              <a:t> </a:t>
            </a:r>
            <a:r>
              <a:rPr lang="sv-SE" sz="2400" dirty="0" err="1" smtClean="0"/>
              <a:t>opens</a:t>
            </a:r>
            <a:r>
              <a:rPr lang="sv-SE" sz="2400" dirty="0" smtClean="0"/>
              <a:t> </a:t>
            </a:r>
            <a:r>
              <a:rPr lang="sv-SE" sz="2400" dirty="0" err="1" smtClean="0"/>
              <a:t>up</a:t>
            </a:r>
            <a:r>
              <a:rPr lang="sv-SE" sz="2400" dirty="0" smtClean="0"/>
              <a:t> for </a:t>
            </a:r>
            <a:r>
              <a:rPr lang="sv-SE" sz="2400" dirty="0" err="1" smtClean="0"/>
              <a:t>more</a:t>
            </a:r>
            <a:r>
              <a:rPr lang="sv-SE" sz="2400" dirty="0" smtClean="0"/>
              <a:t> and </a:t>
            </a:r>
            <a:r>
              <a:rPr lang="sv-SE" sz="2400" dirty="0" err="1" smtClean="0"/>
              <a:t>better</a:t>
            </a:r>
            <a:r>
              <a:rPr lang="sv-SE" sz="2400" dirty="0" smtClean="0"/>
              <a:t> data </a:t>
            </a:r>
            <a:r>
              <a:rPr lang="sv-SE" sz="2400" dirty="0" err="1" smtClean="0"/>
              <a:t>sharing</a:t>
            </a:r>
            <a:endParaRPr lang="sv-SE" sz="2400" dirty="0" smtClean="0"/>
          </a:p>
          <a:p>
            <a:r>
              <a:rPr lang="sv-SE" sz="2400" dirty="0" smtClean="0"/>
              <a:t>Line </a:t>
            </a:r>
            <a:r>
              <a:rPr lang="sv-SE" sz="2400" dirty="0" err="1" smtClean="0"/>
              <a:t>fitted</a:t>
            </a:r>
            <a:r>
              <a:rPr lang="sv-SE" sz="2400" dirty="0" smtClean="0"/>
              <a:t> </a:t>
            </a:r>
            <a:r>
              <a:rPr lang="sv-SE" sz="2400" dirty="0" err="1" smtClean="0"/>
              <a:t>telematics</a:t>
            </a:r>
            <a:r>
              <a:rPr lang="sv-SE" sz="2400" dirty="0" smtClean="0"/>
              <a:t> </a:t>
            </a:r>
            <a:r>
              <a:rPr lang="sv-SE" sz="2400" dirty="0" err="1" smtClean="0"/>
              <a:t>will</a:t>
            </a:r>
            <a:r>
              <a:rPr lang="sv-SE" sz="2400" dirty="0" smtClean="0"/>
              <a:t> </a:t>
            </a:r>
            <a:r>
              <a:rPr lang="sv-SE" sz="2400" dirty="0" err="1" smtClean="0"/>
              <a:t>hurt</a:t>
            </a:r>
            <a:r>
              <a:rPr lang="sv-SE" sz="2400" dirty="0" smtClean="0"/>
              <a:t> FMS </a:t>
            </a:r>
            <a:r>
              <a:rPr lang="sv-SE" sz="2400" dirty="0" err="1" smtClean="0"/>
              <a:t>suppliers</a:t>
            </a:r>
            <a:r>
              <a:rPr lang="sv-SE" sz="2400" dirty="0" smtClean="0"/>
              <a:t> business on </a:t>
            </a:r>
            <a:r>
              <a:rPr lang="sv-SE" sz="2400" dirty="0" err="1" smtClean="0"/>
              <a:t>embedded</a:t>
            </a:r>
            <a:r>
              <a:rPr lang="sv-SE" sz="2400" dirty="0" smtClean="0"/>
              <a:t> solutions</a:t>
            </a:r>
          </a:p>
          <a:p>
            <a:r>
              <a:rPr lang="sv-SE" sz="2400" dirty="0" smtClean="0"/>
              <a:t>FMS market penetration </a:t>
            </a:r>
            <a:r>
              <a:rPr lang="sv-SE" sz="2400" dirty="0" err="1" smtClean="0"/>
              <a:t>low</a:t>
            </a:r>
            <a:r>
              <a:rPr lang="sv-SE" sz="2400" dirty="0" smtClean="0"/>
              <a:t> – potential </a:t>
            </a:r>
            <a:r>
              <a:rPr lang="sv-SE" sz="2400" dirty="0" err="1" smtClean="0"/>
              <a:t>high</a:t>
            </a:r>
            <a:endParaRPr lang="sv-SE" sz="2400" dirty="0" smtClean="0"/>
          </a:p>
          <a:p>
            <a:r>
              <a:rPr lang="sv-SE" sz="2400" dirty="0" smtClean="0"/>
              <a:t>Most </a:t>
            </a:r>
            <a:r>
              <a:rPr lang="sv-SE" sz="2400" dirty="0" err="1" smtClean="0"/>
              <a:t>actors</a:t>
            </a:r>
            <a:r>
              <a:rPr lang="sv-SE" sz="2400" dirty="0" smtClean="0"/>
              <a:t> in the Transport ECO-system </a:t>
            </a:r>
            <a:r>
              <a:rPr lang="sv-SE" sz="2400" dirty="0" err="1" smtClean="0"/>
              <a:t>will</a:t>
            </a:r>
            <a:r>
              <a:rPr lang="sv-SE" sz="2400" dirty="0" smtClean="0"/>
              <a:t> benefit from </a:t>
            </a:r>
            <a:r>
              <a:rPr lang="sv-SE" sz="2400" dirty="0" err="1" smtClean="0"/>
              <a:t>more</a:t>
            </a:r>
            <a:r>
              <a:rPr lang="sv-SE" sz="2400" dirty="0" smtClean="0"/>
              <a:t> </a:t>
            </a:r>
            <a:r>
              <a:rPr lang="sv-SE" sz="2400" dirty="0" err="1" smtClean="0"/>
              <a:t>openness</a:t>
            </a:r>
            <a:r>
              <a:rPr lang="sv-SE" sz="2400" dirty="0" smtClean="0"/>
              <a:t>  </a:t>
            </a:r>
          </a:p>
          <a:p>
            <a:r>
              <a:rPr lang="sv-SE" sz="2400" dirty="0" err="1" smtClean="0"/>
              <a:t>Vehicle</a:t>
            </a:r>
            <a:r>
              <a:rPr lang="sv-SE" sz="2400" dirty="0" smtClean="0"/>
              <a:t> </a:t>
            </a:r>
            <a:r>
              <a:rPr lang="sv-SE" sz="2400" dirty="0" err="1" smtClean="0"/>
              <a:t>Manufacturers</a:t>
            </a:r>
            <a:r>
              <a:rPr lang="sv-SE" sz="2400" dirty="0" smtClean="0"/>
              <a:t> </a:t>
            </a:r>
            <a:r>
              <a:rPr lang="sv-SE" sz="2400" dirty="0" err="1" smtClean="0"/>
              <a:t>will</a:t>
            </a:r>
            <a:r>
              <a:rPr lang="sv-SE" sz="2400" dirty="0" smtClean="0"/>
              <a:t> </a:t>
            </a:r>
            <a:r>
              <a:rPr lang="sv-SE" sz="2400" dirty="0" err="1" smtClean="0"/>
              <a:t>climb</a:t>
            </a:r>
            <a:r>
              <a:rPr lang="sv-SE" sz="2400" dirty="0" smtClean="0"/>
              <a:t> </a:t>
            </a:r>
            <a:r>
              <a:rPr lang="sv-SE" sz="2400" dirty="0" err="1" smtClean="0"/>
              <a:t>higher</a:t>
            </a:r>
            <a:r>
              <a:rPr lang="sv-SE" sz="2400" dirty="0" smtClean="0"/>
              <a:t> on the service </a:t>
            </a:r>
            <a:r>
              <a:rPr lang="sv-SE" sz="2400" dirty="0" err="1" smtClean="0"/>
              <a:t>ladder</a:t>
            </a:r>
            <a:endParaRPr lang="sv-SE" sz="2400" dirty="0" smtClean="0"/>
          </a:p>
          <a:p>
            <a:r>
              <a:rPr lang="sv-SE" sz="2400" dirty="0" smtClean="0"/>
              <a:t>3:rd party FMS </a:t>
            </a:r>
            <a:r>
              <a:rPr lang="sv-SE" sz="2400" dirty="0" err="1" smtClean="0"/>
              <a:t>suppliers</a:t>
            </a:r>
            <a:r>
              <a:rPr lang="sv-SE" sz="2400" dirty="0" smtClean="0"/>
              <a:t> must </a:t>
            </a:r>
            <a:r>
              <a:rPr lang="sv-SE" sz="2400" dirty="0" err="1" smtClean="0"/>
              <a:t>create</a:t>
            </a:r>
            <a:r>
              <a:rPr lang="sv-SE" sz="2400" dirty="0" smtClean="0"/>
              <a:t> </a:t>
            </a:r>
            <a:r>
              <a:rPr lang="sv-SE" sz="2400" dirty="0" err="1" smtClean="0"/>
              <a:t>even</a:t>
            </a:r>
            <a:r>
              <a:rPr lang="sv-SE" sz="2400" dirty="0" smtClean="0"/>
              <a:t> </a:t>
            </a:r>
            <a:r>
              <a:rPr lang="sv-SE" sz="2400" dirty="0" err="1" smtClean="0"/>
              <a:t>more</a:t>
            </a:r>
            <a:r>
              <a:rPr lang="sv-SE" sz="2400" dirty="0" smtClean="0"/>
              <a:t> </a:t>
            </a:r>
            <a:r>
              <a:rPr lang="sv-SE" sz="2400" dirty="0" err="1" smtClean="0"/>
              <a:t>value</a:t>
            </a:r>
            <a:r>
              <a:rPr lang="sv-SE" sz="2400" dirty="0" smtClean="0"/>
              <a:t> </a:t>
            </a:r>
            <a:r>
              <a:rPr lang="sv-SE" sz="2400" dirty="0" err="1" smtClean="0"/>
              <a:t>to</a:t>
            </a:r>
            <a:r>
              <a:rPr lang="sv-SE" sz="2400" dirty="0" smtClean="0"/>
              <a:t> </a:t>
            </a:r>
            <a:r>
              <a:rPr lang="sv-SE" sz="2400" dirty="0" err="1" smtClean="0"/>
              <a:t>logistic</a:t>
            </a:r>
            <a:r>
              <a:rPr lang="sv-SE" sz="2400" dirty="0" smtClean="0"/>
              <a:t> </a:t>
            </a:r>
            <a:r>
              <a:rPr lang="sv-SE" sz="2400" dirty="0" err="1" smtClean="0"/>
              <a:t>companies</a:t>
            </a:r>
            <a:r>
              <a:rPr lang="sv-SE" sz="2400" dirty="0" smtClean="0"/>
              <a:t> </a:t>
            </a:r>
            <a:r>
              <a:rPr lang="sv-SE" sz="2400" dirty="0" err="1" smtClean="0"/>
              <a:t>to</a:t>
            </a:r>
            <a:r>
              <a:rPr lang="sv-SE" sz="2400" dirty="0" smtClean="0"/>
              <a:t> </a:t>
            </a:r>
            <a:r>
              <a:rPr lang="sv-SE" sz="2400" dirty="0" err="1" smtClean="0"/>
              <a:t>compete</a:t>
            </a:r>
            <a:endParaRPr lang="sv-SE" sz="2400" dirty="0" smtClean="0"/>
          </a:p>
          <a:p>
            <a:r>
              <a:rPr lang="sv-SE" sz="2400" dirty="0" smtClean="0"/>
              <a:t>New business </a:t>
            </a:r>
            <a:r>
              <a:rPr lang="sv-SE" sz="2400" dirty="0" err="1" smtClean="0"/>
              <a:t>models</a:t>
            </a:r>
            <a:r>
              <a:rPr lang="sv-SE" sz="2400" dirty="0" smtClean="0"/>
              <a:t> </a:t>
            </a:r>
            <a:r>
              <a:rPr lang="sv-SE" sz="2400" dirty="0" err="1" smtClean="0"/>
              <a:t>will</a:t>
            </a:r>
            <a:r>
              <a:rPr lang="sv-SE" sz="2400" dirty="0" smtClean="0"/>
              <a:t> be </a:t>
            </a:r>
            <a:r>
              <a:rPr lang="sv-SE" sz="2400" dirty="0" err="1" smtClean="0"/>
              <a:t>created</a:t>
            </a:r>
            <a:endParaRPr lang="sv-SE" sz="2400" dirty="0" smtClean="0"/>
          </a:p>
          <a:p>
            <a:endParaRPr lang="sv-SE" sz="2400" dirty="0" smtClean="0"/>
          </a:p>
          <a:p>
            <a:endParaRPr lang="sv-SE" sz="2400" dirty="0" smtClean="0"/>
          </a:p>
          <a:p>
            <a:endParaRPr lang="sv-SE" sz="2400" dirty="0" smtClean="0"/>
          </a:p>
          <a:p>
            <a:endParaRPr lang="sv-SE" sz="2400" dirty="0" smtClean="0"/>
          </a:p>
          <a:p>
            <a:endParaRPr lang="sv-SE" sz="2400" dirty="0" smtClean="0"/>
          </a:p>
          <a:p>
            <a:endParaRPr lang="sv-SE" sz="2400" dirty="0" smtClean="0"/>
          </a:p>
          <a:p>
            <a:endParaRPr lang="sv-SE" sz="2400" dirty="0"/>
          </a:p>
          <a:p>
            <a:pPr marL="0" indent="0">
              <a:buNone/>
            </a:pPr>
            <a:endParaRPr lang="sv-SE" sz="2400" dirty="0" smtClean="0"/>
          </a:p>
          <a:p>
            <a:endParaRPr lang="sv-SE" sz="2400" dirty="0"/>
          </a:p>
        </p:txBody>
      </p:sp>
      <p:pic>
        <p:nvPicPr>
          <p:cNvPr id="5" name="Picture 16" descr="Tmv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2808288" cy="346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GSMA - Gothenburg 2012-10-24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741755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Trend - Trucks</a:t>
            </a:r>
            <a:endParaRPr lang="sv-SE" dirty="0"/>
          </a:p>
        </p:txBody>
      </p:sp>
      <p:sp>
        <p:nvSpPr>
          <p:cNvPr id="4" name="textruta 3"/>
          <p:cNvSpPr txBox="1"/>
          <p:nvPr/>
        </p:nvSpPr>
        <p:spPr>
          <a:xfrm>
            <a:off x="598312" y="1890889"/>
            <a:ext cx="8229600" cy="538609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3200" b="1" dirty="0" smtClean="0"/>
              <a:t>Support the Truck </a:t>
            </a:r>
            <a:r>
              <a:rPr lang="sv-SE" sz="3200" b="1" dirty="0" err="1" smtClean="0"/>
              <a:t>Manufacturers</a:t>
            </a:r>
            <a:endParaRPr lang="sv-SE" sz="3200" b="1" dirty="0" smtClean="0"/>
          </a:p>
          <a:p>
            <a:pPr algn="ctr"/>
            <a:r>
              <a:rPr lang="sv-SE" sz="3200" b="1" dirty="0" smtClean="0"/>
              <a:t>CORE BUSINESS. </a:t>
            </a:r>
          </a:p>
          <a:p>
            <a:pPr algn="ctr"/>
            <a:r>
              <a:rPr lang="sv-SE" sz="2800" b="1" dirty="0" smtClean="0">
                <a:solidFill>
                  <a:srgbClr val="FF0000"/>
                </a:solidFill>
              </a:rPr>
              <a:t>70% </a:t>
            </a:r>
            <a:r>
              <a:rPr lang="sv-SE" sz="2800" b="1" dirty="0" err="1" smtClean="0">
                <a:solidFill>
                  <a:srgbClr val="FF0000"/>
                </a:solidFill>
              </a:rPr>
              <a:t>of</a:t>
            </a:r>
            <a:r>
              <a:rPr lang="sv-SE" sz="2800" b="1" dirty="0" smtClean="0">
                <a:solidFill>
                  <a:srgbClr val="FF0000"/>
                </a:solidFill>
              </a:rPr>
              <a:t> profit </a:t>
            </a:r>
            <a:r>
              <a:rPr lang="sv-SE" sz="2800" b="1" dirty="0" err="1" smtClean="0">
                <a:solidFill>
                  <a:srgbClr val="FF0000"/>
                </a:solidFill>
              </a:rPr>
              <a:t>comes</a:t>
            </a:r>
            <a:r>
              <a:rPr lang="sv-SE" sz="2800" b="1" dirty="0" smtClean="0">
                <a:solidFill>
                  <a:srgbClr val="FF0000"/>
                </a:solidFill>
              </a:rPr>
              <a:t> from the </a:t>
            </a:r>
            <a:r>
              <a:rPr lang="sv-SE" sz="2800" b="1" dirty="0" err="1" smtClean="0">
                <a:solidFill>
                  <a:srgbClr val="FF0000"/>
                </a:solidFill>
              </a:rPr>
              <a:t>aftermarket</a:t>
            </a:r>
            <a:r>
              <a:rPr lang="sv-SE" sz="2800" b="1" dirty="0" smtClean="0">
                <a:solidFill>
                  <a:srgbClr val="FF0000"/>
                </a:solidFill>
              </a:rPr>
              <a:t> business</a:t>
            </a:r>
          </a:p>
          <a:p>
            <a:pPr algn="ctr"/>
            <a:r>
              <a:rPr lang="sv-SE" sz="2800" dirty="0" smtClean="0"/>
              <a:t>Place </a:t>
            </a:r>
            <a:r>
              <a:rPr lang="sv-SE" sz="2800" dirty="0" err="1" smtClean="0"/>
              <a:t>out</a:t>
            </a:r>
            <a:r>
              <a:rPr lang="sv-SE" sz="2800" dirty="0" smtClean="0"/>
              <a:t> </a:t>
            </a:r>
            <a:r>
              <a:rPr lang="sv-SE" sz="2800" dirty="0" err="1" smtClean="0"/>
              <a:t>cars</a:t>
            </a:r>
            <a:r>
              <a:rPr lang="sv-SE" sz="2800" dirty="0" smtClean="0"/>
              <a:t> on the market </a:t>
            </a:r>
            <a:br>
              <a:rPr lang="sv-SE" sz="2800" dirty="0" smtClean="0"/>
            </a:br>
            <a:r>
              <a:rPr lang="sv-SE" sz="2800" dirty="0" smtClean="0"/>
              <a:t>(</a:t>
            </a:r>
            <a:r>
              <a:rPr lang="sv-SE" sz="2800" dirty="0" err="1" smtClean="0"/>
              <a:t>low</a:t>
            </a:r>
            <a:r>
              <a:rPr lang="sv-SE" sz="2800" dirty="0" smtClean="0"/>
              <a:t> profit) </a:t>
            </a:r>
          </a:p>
          <a:p>
            <a:pPr algn="ctr"/>
            <a:r>
              <a:rPr lang="sv-SE" sz="2800" dirty="0" err="1" smtClean="0"/>
              <a:t>Sell</a:t>
            </a:r>
            <a:r>
              <a:rPr lang="sv-SE" sz="2800" dirty="0" smtClean="0"/>
              <a:t> </a:t>
            </a:r>
            <a:r>
              <a:rPr lang="sv-SE" sz="2800" dirty="0" err="1" smtClean="0"/>
              <a:t>spares</a:t>
            </a:r>
            <a:r>
              <a:rPr lang="sv-SE" sz="2800" dirty="0" smtClean="0"/>
              <a:t>, </a:t>
            </a:r>
            <a:r>
              <a:rPr lang="sv-SE" sz="2800" dirty="0" err="1" smtClean="0"/>
              <a:t>accessories</a:t>
            </a:r>
            <a:r>
              <a:rPr lang="sv-SE" sz="2800" dirty="0" smtClean="0"/>
              <a:t> and </a:t>
            </a:r>
            <a:r>
              <a:rPr lang="sv-SE" sz="2800" dirty="0" err="1" smtClean="0"/>
              <a:t>work</a:t>
            </a:r>
            <a:r>
              <a:rPr lang="sv-SE" sz="2800" dirty="0" smtClean="0"/>
              <a:t> shop man </a:t>
            </a:r>
            <a:r>
              <a:rPr lang="sv-SE" sz="2800" dirty="0" err="1" smtClean="0"/>
              <a:t>hours</a:t>
            </a:r>
            <a:endParaRPr lang="sv-SE" sz="2800" dirty="0" smtClean="0"/>
          </a:p>
          <a:p>
            <a:pPr algn="ctr"/>
            <a:r>
              <a:rPr lang="sv-SE" sz="2800" dirty="0" smtClean="0"/>
              <a:t>     (</a:t>
            </a:r>
            <a:r>
              <a:rPr lang="sv-SE" sz="2800" dirty="0" err="1" smtClean="0"/>
              <a:t>high</a:t>
            </a:r>
            <a:r>
              <a:rPr lang="sv-SE" sz="2800" dirty="0" smtClean="0"/>
              <a:t> profit)</a:t>
            </a:r>
          </a:p>
          <a:p>
            <a:pPr algn="ctr"/>
            <a:r>
              <a:rPr lang="sv-SE" sz="2800" b="1" dirty="0" smtClean="0">
                <a:solidFill>
                  <a:srgbClr val="FF0000"/>
                </a:solidFill>
              </a:rPr>
              <a:t>AND REDUCE COST IN </a:t>
            </a:r>
            <a:r>
              <a:rPr lang="sv-SE" sz="2800" dirty="0" smtClean="0"/>
              <a:t/>
            </a:r>
            <a:br>
              <a:rPr lang="sv-SE" sz="2800" dirty="0" smtClean="0"/>
            </a:br>
            <a:r>
              <a:rPr lang="sv-SE" sz="2800" dirty="0" smtClean="0"/>
              <a:t>- </a:t>
            </a:r>
            <a:r>
              <a:rPr lang="sv-SE" sz="2800" dirty="0" err="1" smtClean="0"/>
              <a:t>Contracts</a:t>
            </a:r>
            <a:r>
              <a:rPr lang="sv-SE" sz="2800" dirty="0" smtClean="0"/>
              <a:t/>
            </a:r>
            <a:br>
              <a:rPr lang="sv-SE" sz="2800" dirty="0" smtClean="0"/>
            </a:br>
            <a:r>
              <a:rPr lang="sv-SE" sz="2800" dirty="0" smtClean="0"/>
              <a:t>- </a:t>
            </a:r>
            <a:r>
              <a:rPr lang="sv-SE" sz="2800" dirty="0" err="1" smtClean="0"/>
              <a:t>Warranty</a:t>
            </a:r>
            <a:endParaRPr lang="sv-SE" sz="2800" dirty="0" smtClean="0"/>
          </a:p>
          <a:p>
            <a:pPr algn="ctr"/>
            <a:r>
              <a:rPr lang="sv-SE" sz="2800" dirty="0" smtClean="0"/>
              <a:t>- Workshop </a:t>
            </a:r>
            <a:r>
              <a:rPr lang="sv-SE" sz="2800" dirty="0" err="1" smtClean="0"/>
              <a:t>efficiency</a:t>
            </a:r>
            <a:endParaRPr lang="sv-SE" sz="2800" dirty="0" smtClean="0"/>
          </a:p>
          <a:p>
            <a:pPr algn="ctr"/>
            <a:endParaRPr lang="sv-SE" sz="2800" dirty="0"/>
          </a:p>
        </p:txBody>
      </p:sp>
      <p:pic>
        <p:nvPicPr>
          <p:cNvPr id="5" name="Picture 16" descr="Tmv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2808288" cy="346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ruta 5"/>
          <p:cNvSpPr txBox="1"/>
          <p:nvPr/>
        </p:nvSpPr>
        <p:spPr>
          <a:xfrm>
            <a:off x="880961" y="2892736"/>
            <a:ext cx="7608448" cy="1446550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pPr algn="ctr"/>
            <a:r>
              <a:rPr lang="sv-SE" sz="4400" dirty="0" smtClean="0"/>
              <a:t>All </a:t>
            </a:r>
            <a:r>
              <a:rPr lang="sv-SE" sz="4400" dirty="0" err="1" smtClean="0"/>
              <a:t>decisions</a:t>
            </a:r>
            <a:r>
              <a:rPr lang="sv-SE" sz="4400" dirty="0" smtClean="0"/>
              <a:t> </a:t>
            </a:r>
            <a:r>
              <a:rPr lang="sv-SE" sz="4400" dirty="0" err="1" smtClean="0"/>
              <a:t>should</a:t>
            </a:r>
            <a:r>
              <a:rPr lang="sv-SE" sz="4400" dirty="0" smtClean="0"/>
              <a:t> </a:t>
            </a:r>
            <a:r>
              <a:rPr lang="sv-SE" sz="4400" dirty="0" err="1" smtClean="0"/>
              <a:t>strenghthen</a:t>
            </a:r>
            <a:endParaRPr lang="sv-SE" sz="4400" dirty="0" smtClean="0"/>
          </a:p>
          <a:p>
            <a:pPr algn="ctr"/>
            <a:r>
              <a:rPr lang="sv-SE" sz="4400" dirty="0" smtClean="0"/>
              <a:t> the </a:t>
            </a:r>
            <a:r>
              <a:rPr lang="sv-SE" sz="4400" dirty="0" err="1" smtClean="0"/>
              <a:t>core</a:t>
            </a:r>
            <a:r>
              <a:rPr lang="sv-SE" sz="4400" dirty="0" smtClean="0"/>
              <a:t> business</a:t>
            </a:r>
            <a:endParaRPr lang="sv-SE" sz="4400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GSMA - Gothenburg 2012-10-24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723514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63529" y="1844824"/>
            <a:ext cx="7056438" cy="420687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sv-SE" sz="2000" dirty="0" smtClean="0"/>
              <a:t>Non-profit </a:t>
            </a:r>
            <a:r>
              <a:rPr lang="sv-SE" sz="2000" dirty="0"/>
              <a:t>organisation with </a:t>
            </a:r>
            <a:r>
              <a:rPr lang="sv-SE" sz="2000" dirty="0" err="1"/>
              <a:t>only</a:t>
            </a:r>
            <a:r>
              <a:rPr lang="sv-SE" sz="2000" dirty="0"/>
              <a:t> </a:t>
            </a:r>
            <a:r>
              <a:rPr lang="sv-SE" sz="2000" dirty="0" err="1"/>
              <a:t>members</a:t>
            </a:r>
            <a:r>
              <a:rPr lang="sv-SE" sz="2000" dirty="0"/>
              <a:t> </a:t>
            </a:r>
            <a:r>
              <a:rPr lang="sv-SE" sz="2000" dirty="0" err="1"/>
              <a:t>interest</a:t>
            </a:r>
            <a:r>
              <a:rPr lang="sv-SE" sz="2000" dirty="0"/>
              <a:t> in </a:t>
            </a:r>
            <a:r>
              <a:rPr lang="sv-SE" sz="2000" dirty="0" err="1"/>
              <a:t>focus</a:t>
            </a:r>
            <a:endParaRPr lang="sv-SE" sz="2000" dirty="0"/>
          </a:p>
          <a:p>
            <a:pPr>
              <a:lnSpc>
                <a:spcPct val="90000"/>
              </a:lnSpc>
            </a:pPr>
            <a:r>
              <a:rPr lang="sv-SE" sz="2000" dirty="0" err="1" smtClean="0"/>
              <a:t>Established</a:t>
            </a:r>
            <a:r>
              <a:rPr lang="sv-SE" sz="2000" dirty="0" smtClean="0"/>
              <a:t> </a:t>
            </a:r>
            <a:r>
              <a:rPr lang="sv-SE" sz="2000" dirty="0"/>
              <a:t>in 2001</a:t>
            </a:r>
          </a:p>
          <a:p>
            <a:pPr>
              <a:lnSpc>
                <a:spcPct val="90000"/>
              </a:lnSpc>
            </a:pPr>
            <a:r>
              <a:rPr lang="sv-SE" sz="2000" dirty="0" smtClean="0"/>
              <a:t>Cluster </a:t>
            </a:r>
            <a:r>
              <a:rPr lang="sv-SE" sz="2000" dirty="0"/>
              <a:t>of </a:t>
            </a:r>
            <a:r>
              <a:rPr lang="sv-SE" sz="2000" dirty="0" err="1"/>
              <a:t>companies</a:t>
            </a:r>
            <a:r>
              <a:rPr lang="sv-SE" sz="2000" dirty="0"/>
              <a:t> and organisations with </a:t>
            </a:r>
            <a:r>
              <a:rPr lang="sv-SE" sz="2000" dirty="0" err="1"/>
              <a:t>related</a:t>
            </a:r>
            <a:r>
              <a:rPr lang="sv-SE" sz="2000" dirty="0"/>
              <a:t> </a:t>
            </a:r>
            <a:r>
              <a:rPr lang="sv-SE" sz="2000" dirty="0" err="1"/>
              <a:t>businesses</a:t>
            </a:r>
            <a:r>
              <a:rPr lang="sv-SE" sz="2000" dirty="0"/>
              <a:t>/ </a:t>
            </a:r>
            <a:r>
              <a:rPr lang="sv-SE" sz="2000" dirty="0" err="1"/>
              <a:t>interests</a:t>
            </a:r>
            <a:r>
              <a:rPr lang="sv-SE" sz="2000" dirty="0"/>
              <a:t> </a:t>
            </a:r>
            <a:r>
              <a:rPr lang="sv-SE" sz="2000" dirty="0" err="1"/>
              <a:t>where</a:t>
            </a:r>
            <a:r>
              <a:rPr lang="sv-SE" sz="2000" dirty="0"/>
              <a:t> Telematics is a vital part of </a:t>
            </a:r>
            <a:r>
              <a:rPr lang="sv-SE" sz="2000" dirty="0" err="1"/>
              <a:t>their</a:t>
            </a:r>
            <a:r>
              <a:rPr lang="sv-SE" sz="2000" dirty="0"/>
              <a:t> </a:t>
            </a:r>
            <a:r>
              <a:rPr lang="sv-SE" sz="2000" dirty="0" err="1"/>
              <a:t>product</a:t>
            </a:r>
            <a:r>
              <a:rPr lang="sv-SE" sz="2000" dirty="0"/>
              <a:t> or </a:t>
            </a:r>
            <a:r>
              <a:rPr lang="sv-SE" sz="2000" dirty="0" smtClean="0"/>
              <a:t>service</a:t>
            </a:r>
          </a:p>
          <a:p>
            <a:pPr>
              <a:lnSpc>
                <a:spcPct val="90000"/>
              </a:lnSpc>
            </a:pPr>
            <a:r>
              <a:rPr lang="sv-SE" sz="2000" dirty="0"/>
              <a:t>36 </a:t>
            </a:r>
            <a:r>
              <a:rPr lang="sv-SE" sz="2000" dirty="0" err="1" smtClean="0"/>
              <a:t>members</a:t>
            </a:r>
            <a:r>
              <a:rPr lang="sv-SE" sz="2000" dirty="0" smtClean="0"/>
              <a:t> ( 1,200 </a:t>
            </a:r>
            <a:r>
              <a:rPr lang="sv-SE" sz="2000" dirty="0" err="1" smtClean="0"/>
              <a:t>individuals</a:t>
            </a:r>
            <a:r>
              <a:rPr lang="sv-SE" sz="2000" dirty="0" smtClean="0"/>
              <a:t>)</a:t>
            </a:r>
          </a:p>
          <a:p>
            <a:pPr>
              <a:lnSpc>
                <a:spcPct val="90000"/>
              </a:lnSpc>
            </a:pPr>
            <a:r>
              <a:rPr lang="sv-SE" sz="2000" dirty="0" smtClean="0"/>
              <a:t>Full </a:t>
            </a:r>
            <a:r>
              <a:rPr lang="sv-SE" sz="2000" dirty="0" err="1" smtClean="0"/>
              <a:t>value</a:t>
            </a:r>
            <a:r>
              <a:rPr lang="sv-SE" sz="2000" dirty="0" smtClean="0"/>
              <a:t> </a:t>
            </a:r>
            <a:r>
              <a:rPr lang="sv-SE" sz="2000" dirty="0" err="1" smtClean="0"/>
              <a:t>chain</a:t>
            </a:r>
            <a:r>
              <a:rPr lang="sv-SE" sz="2000" dirty="0" smtClean="0"/>
              <a:t> for </a:t>
            </a:r>
            <a:r>
              <a:rPr lang="sv-SE" sz="2000" dirty="0" err="1" smtClean="0"/>
              <a:t>creating</a:t>
            </a:r>
            <a:r>
              <a:rPr lang="sv-SE" sz="2000" dirty="0" smtClean="0"/>
              <a:t> </a:t>
            </a:r>
            <a:r>
              <a:rPr lang="sv-SE" sz="2000" dirty="0" err="1" smtClean="0"/>
              <a:t>any</a:t>
            </a:r>
            <a:r>
              <a:rPr lang="sv-SE" sz="2000" dirty="0" smtClean="0"/>
              <a:t> </a:t>
            </a:r>
            <a:r>
              <a:rPr lang="sv-SE" sz="2000" dirty="0" err="1" smtClean="0"/>
              <a:t>Telematics</a:t>
            </a:r>
            <a:r>
              <a:rPr lang="sv-SE" sz="2000" dirty="0" smtClean="0"/>
              <a:t> Solution</a:t>
            </a:r>
          </a:p>
          <a:p>
            <a:pPr>
              <a:lnSpc>
                <a:spcPct val="90000"/>
              </a:lnSpc>
            </a:pPr>
            <a:r>
              <a:rPr lang="sv-SE" sz="2000" dirty="0" err="1"/>
              <a:t>European</a:t>
            </a:r>
            <a:r>
              <a:rPr lang="sv-SE" sz="2000" dirty="0"/>
              <a:t> </a:t>
            </a:r>
            <a:r>
              <a:rPr lang="sv-SE" sz="2000" dirty="0" err="1"/>
              <a:t>companies</a:t>
            </a:r>
            <a:r>
              <a:rPr lang="sv-SE" sz="2000" dirty="0"/>
              <a:t> </a:t>
            </a:r>
            <a:r>
              <a:rPr lang="sv-SE" sz="2000" dirty="0" err="1"/>
              <a:t>are</a:t>
            </a:r>
            <a:r>
              <a:rPr lang="sv-SE" sz="2000" dirty="0"/>
              <a:t> </a:t>
            </a:r>
            <a:r>
              <a:rPr lang="sv-SE" sz="2000" dirty="0" err="1" smtClean="0"/>
              <a:t>members</a:t>
            </a:r>
            <a:endParaRPr lang="sv-SE" sz="2000" dirty="0" smtClean="0"/>
          </a:p>
          <a:p>
            <a:pPr>
              <a:lnSpc>
                <a:spcPct val="90000"/>
              </a:lnSpc>
            </a:pPr>
            <a:r>
              <a:rPr lang="sv-SE" sz="2000" dirty="0" err="1" smtClean="0"/>
              <a:t>Core</a:t>
            </a:r>
            <a:r>
              <a:rPr lang="sv-SE" sz="2000" dirty="0" smtClean="0"/>
              <a:t> and </a:t>
            </a:r>
            <a:r>
              <a:rPr lang="sv-SE" sz="2000" dirty="0" err="1" smtClean="0"/>
              <a:t>base</a:t>
            </a:r>
            <a:r>
              <a:rPr lang="sv-SE" sz="2000" dirty="0" smtClean="0"/>
              <a:t> Gothenburg, Sweden</a:t>
            </a:r>
          </a:p>
          <a:p>
            <a:pPr>
              <a:lnSpc>
                <a:spcPct val="90000"/>
              </a:lnSpc>
            </a:pPr>
            <a:r>
              <a:rPr lang="sv-SE" sz="2000" b="1" dirty="0" smtClean="0"/>
              <a:t>Not</a:t>
            </a:r>
            <a:r>
              <a:rPr lang="sv-SE" sz="2000" dirty="0" smtClean="0"/>
              <a:t> </a:t>
            </a:r>
            <a:r>
              <a:rPr lang="sv-SE" sz="2000" dirty="0"/>
              <a:t>a Science Park </a:t>
            </a:r>
            <a:r>
              <a:rPr lang="sv-SE" sz="2000" dirty="0" err="1"/>
              <a:t>running</a:t>
            </a:r>
            <a:r>
              <a:rPr lang="sv-SE" sz="2000" dirty="0"/>
              <a:t> </a:t>
            </a:r>
            <a:r>
              <a:rPr lang="sv-SE" sz="2000" dirty="0" err="1"/>
              <a:t>technical</a:t>
            </a:r>
            <a:r>
              <a:rPr lang="sv-SE" sz="2000" dirty="0"/>
              <a:t> </a:t>
            </a:r>
            <a:r>
              <a:rPr lang="sv-SE" sz="2000" dirty="0" err="1" smtClean="0"/>
              <a:t>projects</a:t>
            </a:r>
            <a:endParaRPr lang="sv-SE" sz="2000" dirty="0" smtClean="0"/>
          </a:p>
          <a:p>
            <a:pPr>
              <a:lnSpc>
                <a:spcPct val="90000"/>
              </a:lnSpc>
            </a:pPr>
            <a:r>
              <a:rPr lang="sv-SE" sz="2000" dirty="0"/>
              <a:t>Focus on </a:t>
            </a:r>
            <a:r>
              <a:rPr lang="sv-SE" sz="2000" dirty="0" err="1"/>
              <a:t>development</a:t>
            </a:r>
            <a:r>
              <a:rPr lang="sv-SE" sz="2000" dirty="0"/>
              <a:t> </a:t>
            </a:r>
            <a:r>
              <a:rPr lang="sv-SE" sz="2000" dirty="0" err="1"/>
              <a:t>of</a:t>
            </a:r>
            <a:r>
              <a:rPr lang="sv-SE" sz="2000" dirty="0"/>
              <a:t> business for </a:t>
            </a:r>
            <a:r>
              <a:rPr lang="sv-SE" sz="2000" dirty="0" err="1"/>
              <a:t>members</a:t>
            </a:r>
            <a:endParaRPr lang="sv-SE" sz="2000" dirty="0"/>
          </a:p>
          <a:p>
            <a:pPr marL="0" indent="0">
              <a:lnSpc>
                <a:spcPct val="90000"/>
              </a:lnSpc>
              <a:buNone/>
            </a:pPr>
            <a:endParaRPr lang="sv-SE" sz="2000" dirty="0"/>
          </a:p>
          <a:p>
            <a:pPr>
              <a:lnSpc>
                <a:spcPct val="90000"/>
              </a:lnSpc>
              <a:buFontTx/>
              <a:buNone/>
            </a:pPr>
            <a:endParaRPr lang="sv-SE" sz="2000" dirty="0"/>
          </a:p>
          <a:p>
            <a:pPr>
              <a:lnSpc>
                <a:spcPct val="90000"/>
              </a:lnSpc>
              <a:buFontTx/>
              <a:buNone/>
            </a:pPr>
            <a:endParaRPr lang="sv-SE" sz="2000" dirty="0"/>
          </a:p>
          <a:p>
            <a:pPr>
              <a:lnSpc>
                <a:spcPct val="90000"/>
              </a:lnSpc>
              <a:buFontTx/>
              <a:buNone/>
            </a:pPr>
            <a:endParaRPr lang="sv-SE" sz="2000" dirty="0"/>
          </a:p>
          <a:p>
            <a:pPr>
              <a:lnSpc>
                <a:spcPct val="90000"/>
              </a:lnSpc>
            </a:pPr>
            <a:endParaRPr lang="sv-SE" sz="2000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762000"/>
            <a:ext cx="9144000" cy="762000"/>
          </a:xfrm>
          <a:noFill/>
          <a:ln/>
        </p:spPr>
        <p:txBody>
          <a:bodyPr/>
          <a:lstStyle/>
          <a:p>
            <a:r>
              <a:rPr lang="sv-SE" dirty="0" err="1"/>
              <a:t>What</a:t>
            </a:r>
            <a:endParaRPr lang="en-GB" dirty="0"/>
          </a:p>
        </p:txBody>
      </p:sp>
      <p:pic>
        <p:nvPicPr>
          <p:cNvPr id="5124" name="Picture 4" descr="Tmv_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950" y="115888"/>
            <a:ext cx="2808288" cy="346075"/>
          </a:xfrm>
          <a:prstGeom prst="rect">
            <a:avLst/>
          </a:prstGeom>
          <a:noFill/>
        </p:spPr>
      </p:pic>
      <p:sp>
        <p:nvSpPr>
          <p:cNvPr id="2" name="Platshållare för sidfo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GSMA - Gothenburg 2012-10-24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3004631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468490"/>
            <a:ext cx="8229600" cy="1143000"/>
          </a:xfrm>
        </p:spPr>
        <p:txBody>
          <a:bodyPr/>
          <a:lstStyle/>
          <a:p>
            <a:r>
              <a:rPr lang="sv-SE" dirty="0" smtClean="0"/>
              <a:t>Mobile </a:t>
            </a:r>
            <a:r>
              <a:rPr lang="sv-SE" dirty="0" err="1" smtClean="0"/>
              <a:t>Network</a:t>
            </a:r>
            <a:r>
              <a:rPr lang="sv-SE" dirty="0" smtClean="0"/>
              <a:t> Operators</a:t>
            </a:r>
            <a:endParaRPr lang="sv-SE" dirty="0"/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0" y="1943100"/>
            <a:ext cx="2286000" cy="3213100"/>
          </a:xfrm>
          <a:prstGeom prst="rect">
            <a:avLst/>
          </a:prstGeom>
        </p:spPr>
      </p:pic>
      <p:pic>
        <p:nvPicPr>
          <p:cNvPr id="7" name="Picture 16" descr="Tmv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2808288" cy="346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GSMA - Gothenburg 2012-10-24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350446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A </a:t>
            </a:r>
            <a:r>
              <a:rPr lang="sv-SE" dirty="0" err="1" smtClean="0"/>
              <a:t>changing</a:t>
            </a:r>
            <a:r>
              <a:rPr lang="sv-SE" dirty="0" smtClean="0"/>
              <a:t> </a:t>
            </a:r>
            <a:r>
              <a:rPr lang="sv-SE" dirty="0" err="1" smtClean="0"/>
              <a:t>marketplace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v-SE" sz="2000" b="1" dirty="0"/>
              <a:t>(</a:t>
            </a:r>
            <a:r>
              <a:rPr lang="sv-SE" sz="2000" b="1" dirty="0" err="1"/>
              <a:t>October</a:t>
            </a:r>
            <a:r>
              <a:rPr lang="sv-SE" sz="2000" b="1" dirty="0"/>
              <a:t> 11, 2012)</a:t>
            </a:r>
            <a:r>
              <a:rPr lang="sv-SE" sz="2000" dirty="0" err="1"/>
              <a:t>Two</a:t>
            </a:r>
            <a:r>
              <a:rPr lang="sv-SE" sz="2000" dirty="0"/>
              <a:t> </a:t>
            </a:r>
            <a:r>
              <a:rPr lang="sv-SE" sz="2000" dirty="0" err="1"/>
              <a:t>of</a:t>
            </a:r>
            <a:r>
              <a:rPr lang="sv-SE" sz="2000" dirty="0"/>
              <a:t> the </a:t>
            </a:r>
            <a:r>
              <a:rPr lang="sv-SE" sz="2000" dirty="0" err="1"/>
              <a:t>world's</a:t>
            </a:r>
            <a:r>
              <a:rPr lang="sv-SE" sz="2000" dirty="0"/>
              <a:t> </a:t>
            </a:r>
            <a:r>
              <a:rPr lang="sv-SE" sz="2000" dirty="0" err="1"/>
              <a:t>largest</a:t>
            </a:r>
            <a:r>
              <a:rPr lang="sv-SE" sz="2000" dirty="0"/>
              <a:t> </a:t>
            </a:r>
            <a:r>
              <a:rPr lang="sv-SE" sz="2000" dirty="0" err="1"/>
              <a:t>telecoms</a:t>
            </a:r>
            <a:r>
              <a:rPr lang="sv-SE" sz="2000" dirty="0"/>
              <a:t> </a:t>
            </a:r>
            <a:r>
              <a:rPr lang="sv-SE" sz="2000" dirty="0" err="1"/>
              <a:t>groups,Telenor</a:t>
            </a:r>
            <a:r>
              <a:rPr lang="sv-SE" sz="2000" dirty="0"/>
              <a:t> and Telefónica, </a:t>
            </a:r>
            <a:r>
              <a:rPr lang="sv-SE" sz="2000" dirty="0" err="1"/>
              <a:t>have</a:t>
            </a:r>
            <a:r>
              <a:rPr lang="sv-SE" sz="2000" dirty="0"/>
              <a:t> </a:t>
            </a:r>
            <a:r>
              <a:rPr lang="sv-SE" sz="2000" dirty="0" err="1"/>
              <a:t>teamed</a:t>
            </a:r>
            <a:r>
              <a:rPr lang="sv-SE" sz="2000" dirty="0"/>
              <a:t> </a:t>
            </a:r>
            <a:r>
              <a:rPr lang="sv-SE" sz="2000" dirty="0" err="1"/>
              <a:t>up</a:t>
            </a:r>
            <a:r>
              <a:rPr lang="sv-SE" sz="2000" dirty="0"/>
              <a:t> </a:t>
            </a:r>
            <a:r>
              <a:rPr lang="sv-SE" sz="2000" dirty="0" err="1"/>
              <a:t>to</a:t>
            </a:r>
            <a:r>
              <a:rPr lang="sv-SE" sz="2000" dirty="0"/>
              <a:t> make Telenor APIs </a:t>
            </a:r>
            <a:r>
              <a:rPr lang="sv-SE" sz="2000" dirty="0" err="1"/>
              <a:t>available</a:t>
            </a:r>
            <a:r>
              <a:rPr lang="sv-SE" sz="2000" dirty="0"/>
              <a:t> on </a:t>
            </a:r>
            <a:r>
              <a:rPr lang="sv-SE" sz="2000" dirty="0" err="1"/>
              <a:t>Telefónica's</a:t>
            </a:r>
            <a:r>
              <a:rPr lang="sv-SE" sz="2000" dirty="0"/>
              <a:t> </a:t>
            </a:r>
            <a:r>
              <a:rPr lang="sv-SE" sz="2000" dirty="0" err="1"/>
              <a:t>BlueVia</a:t>
            </a:r>
            <a:r>
              <a:rPr lang="sv-SE" sz="2000" dirty="0"/>
              <a:t> </a:t>
            </a:r>
            <a:r>
              <a:rPr lang="sv-SE" sz="2000" dirty="0" err="1"/>
              <a:t>platform</a:t>
            </a:r>
            <a:r>
              <a:rPr lang="sv-SE" sz="2000" dirty="0"/>
              <a:t>, a </a:t>
            </a:r>
            <a:r>
              <a:rPr lang="sv-SE" sz="2000" dirty="0" err="1"/>
              <a:t>shared</a:t>
            </a:r>
            <a:r>
              <a:rPr lang="sv-SE" sz="2000" dirty="0"/>
              <a:t> API </a:t>
            </a:r>
            <a:r>
              <a:rPr lang="sv-SE" sz="2000" dirty="0" err="1"/>
              <a:t>platform</a:t>
            </a:r>
            <a:r>
              <a:rPr lang="sv-SE" sz="2000" dirty="0"/>
              <a:t> for </a:t>
            </a:r>
            <a:r>
              <a:rPr lang="sv-SE" sz="2000" dirty="0" err="1"/>
              <a:t>building</a:t>
            </a:r>
            <a:r>
              <a:rPr lang="sv-SE" sz="2000" dirty="0"/>
              <a:t> and marketing </a:t>
            </a:r>
            <a:r>
              <a:rPr lang="sv-SE" sz="2000" dirty="0" err="1"/>
              <a:t>applications</a:t>
            </a:r>
            <a:r>
              <a:rPr lang="sv-SE" sz="2000" dirty="0"/>
              <a:t>.</a:t>
            </a:r>
          </a:p>
          <a:p>
            <a:r>
              <a:rPr lang="sv-SE" sz="2000" b="1" dirty="0" smtClean="0"/>
              <a:t>(</a:t>
            </a:r>
            <a:r>
              <a:rPr lang="sv-SE" sz="2000" b="1" dirty="0" err="1"/>
              <a:t>October</a:t>
            </a:r>
            <a:r>
              <a:rPr lang="sv-SE" sz="2000" b="1" dirty="0"/>
              <a:t> 16, 2012)</a:t>
            </a:r>
            <a:r>
              <a:rPr lang="sv-SE" sz="2000" dirty="0"/>
              <a:t> “The </a:t>
            </a:r>
            <a:r>
              <a:rPr lang="sv-SE" sz="2000" dirty="0" err="1"/>
              <a:t>Softbank</a:t>
            </a:r>
            <a:r>
              <a:rPr lang="sv-SE" sz="2000" dirty="0"/>
              <a:t>/Sprint deal </a:t>
            </a:r>
            <a:r>
              <a:rPr lang="sv-SE" sz="2000" dirty="0" err="1"/>
              <a:t>represents</a:t>
            </a:r>
            <a:r>
              <a:rPr lang="sv-SE" sz="2000" dirty="0"/>
              <a:t> the second major </a:t>
            </a:r>
            <a:r>
              <a:rPr lang="sv-SE" sz="2000" dirty="0" err="1"/>
              <a:t>transaction</a:t>
            </a:r>
            <a:r>
              <a:rPr lang="sv-SE" sz="2000" dirty="0"/>
              <a:t> </a:t>
            </a:r>
            <a:r>
              <a:rPr lang="sv-SE" sz="2000" dirty="0" err="1"/>
              <a:t>announced</a:t>
            </a:r>
            <a:r>
              <a:rPr lang="sv-SE" sz="2000" dirty="0"/>
              <a:t> </a:t>
            </a:r>
            <a:r>
              <a:rPr lang="sv-SE" sz="2000" dirty="0" err="1"/>
              <a:t>this</a:t>
            </a:r>
            <a:r>
              <a:rPr lang="sv-SE" sz="2000" dirty="0"/>
              <a:t> </a:t>
            </a:r>
            <a:r>
              <a:rPr lang="sv-SE" sz="2000" dirty="0" err="1"/>
              <a:t>month</a:t>
            </a:r>
            <a:r>
              <a:rPr lang="sv-SE" sz="2000" dirty="0"/>
              <a:t> in the U.S. </a:t>
            </a:r>
            <a:r>
              <a:rPr lang="sv-SE" sz="2000" dirty="0" err="1"/>
              <a:t>wireless</a:t>
            </a:r>
            <a:r>
              <a:rPr lang="sv-SE" sz="2000" dirty="0"/>
              <a:t> market, </a:t>
            </a:r>
            <a:r>
              <a:rPr lang="sv-SE" sz="2000" dirty="0" err="1"/>
              <a:t>following</a:t>
            </a:r>
            <a:r>
              <a:rPr lang="sv-SE" sz="2000" dirty="0"/>
              <a:t> the </a:t>
            </a:r>
            <a:r>
              <a:rPr lang="sv-SE" sz="2000" dirty="0" err="1"/>
              <a:t>agreement</a:t>
            </a:r>
            <a:r>
              <a:rPr lang="sv-SE" sz="2000" dirty="0"/>
              <a:t> </a:t>
            </a:r>
            <a:r>
              <a:rPr lang="sv-SE" sz="2000" dirty="0" err="1"/>
              <a:t>between</a:t>
            </a:r>
            <a:r>
              <a:rPr lang="sv-SE" sz="2000" dirty="0"/>
              <a:t> T-Mobile and </a:t>
            </a:r>
            <a:r>
              <a:rPr lang="sv-SE" sz="2000" dirty="0" err="1"/>
              <a:t>MetroPCS</a:t>
            </a:r>
            <a:r>
              <a:rPr lang="sv-SE" sz="2000" dirty="0"/>
              <a:t>,”</a:t>
            </a:r>
          </a:p>
          <a:p>
            <a:r>
              <a:rPr lang="sv-SE" sz="2000" b="1" dirty="0">
                <a:solidFill>
                  <a:srgbClr val="000000"/>
                </a:solidFill>
              </a:rPr>
              <a:t>(</a:t>
            </a:r>
            <a:r>
              <a:rPr lang="sv-SE" sz="2000" b="1" dirty="0" err="1">
                <a:solidFill>
                  <a:srgbClr val="000000"/>
                </a:solidFill>
              </a:rPr>
              <a:t>October</a:t>
            </a:r>
            <a:r>
              <a:rPr lang="sv-SE" sz="2000" b="1" dirty="0">
                <a:solidFill>
                  <a:srgbClr val="000000"/>
                </a:solidFill>
              </a:rPr>
              <a:t> 17, 2012 )</a:t>
            </a:r>
            <a:r>
              <a:rPr lang="sv-SE" sz="2000" dirty="0">
                <a:solidFill>
                  <a:srgbClr val="000000"/>
                </a:solidFill>
              </a:rPr>
              <a:t>Sprint in talks </a:t>
            </a:r>
            <a:r>
              <a:rPr lang="sv-SE" sz="2000" dirty="0" err="1">
                <a:solidFill>
                  <a:srgbClr val="000000"/>
                </a:solidFill>
              </a:rPr>
              <a:t>to</a:t>
            </a:r>
            <a:r>
              <a:rPr lang="sv-SE" sz="2000" dirty="0">
                <a:solidFill>
                  <a:srgbClr val="000000"/>
                </a:solidFill>
              </a:rPr>
              <a:t> </a:t>
            </a:r>
            <a:r>
              <a:rPr lang="sv-SE" sz="2000" dirty="0" err="1">
                <a:solidFill>
                  <a:srgbClr val="000000"/>
                </a:solidFill>
              </a:rPr>
              <a:t>take</a:t>
            </a:r>
            <a:r>
              <a:rPr lang="sv-SE" sz="2000" dirty="0">
                <a:solidFill>
                  <a:srgbClr val="000000"/>
                </a:solidFill>
              </a:rPr>
              <a:t> </a:t>
            </a:r>
            <a:r>
              <a:rPr lang="sv-SE" sz="2000" dirty="0" err="1">
                <a:solidFill>
                  <a:srgbClr val="000000"/>
                </a:solidFill>
              </a:rPr>
              <a:t>control</a:t>
            </a:r>
            <a:r>
              <a:rPr lang="sv-SE" sz="2000" dirty="0">
                <a:solidFill>
                  <a:srgbClr val="000000"/>
                </a:solidFill>
              </a:rPr>
              <a:t> </a:t>
            </a:r>
            <a:r>
              <a:rPr lang="sv-SE" sz="2000" dirty="0" err="1">
                <a:solidFill>
                  <a:srgbClr val="000000"/>
                </a:solidFill>
              </a:rPr>
              <a:t>of</a:t>
            </a:r>
            <a:r>
              <a:rPr lang="sv-SE" sz="2000" dirty="0">
                <a:solidFill>
                  <a:srgbClr val="000000"/>
                </a:solidFill>
              </a:rPr>
              <a:t> Clearwire </a:t>
            </a:r>
            <a:r>
              <a:rPr lang="sv-SE" sz="2000" dirty="0" err="1">
                <a:solidFill>
                  <a:srgbClr val="000000"/>
                </a:solidFill>
              </a:rPr>
              <a:t>without</a:t>
            </a:r>
            <a:r>
              <a:rPr lang="sv-SE" sz="2000" dirty="0">
                <a:solidFill>
                  <a:srgbClr val="000000"/>
                </a:solidFill>
              </a:rPr>
              <a:t> an </a:t>
            </a:r>
            <a:r>
              <a:rPr lang="sv-SE" sz="2000" dirty="0" err="1">
                <a:solidFill>
                  <a:srgbClr val="000000"/>
                </a:solidFill>
              </a:rPr>
              <a:t>acquisition</a:t>
            </a:r>
            <a:endParaRPr lang="sv-SE" sz="2000" dirty="0">
              <a:solidFill>
                <a:srgbClr val="000000"/>
              </a:solidFill>
            </a:endParaRPr>
          </a:p>
          <a:p>
            <a:r>
              <a:rPr lang="sv-SE" sz="2000" b="1" dirty="0" smtClean="0"/>
              <a:t>(</a:t>
            </a:r>
            <a:r>
              <a:rPr lang="sv-SE" sz="2000" b="1" dirty="0" err="1" smtClean="0"/>
              <a:t>October</a:t>
            </a:r>
            <a:r>
              <a:rPr lang="sv-SE" sz="2000" b="1" dirty="0" smtClean="0"/>
              <a:t> </a:t>
            </a:r>
            <a:r>
              <a:rPr lang="sv-SE" sz="2000" b="1" dirty="0"/>
              <a:t>18, 2012 </a:t>
            </a:r>
            <a:r>
              <a:rPr lang="sv-SE" sz="2000" b="1" dirty="0" smtClean="0"/>
              <a:t>)</a:t>
            </a:r>
            <a:r>
              <a:rPr lang="sv-SE" sz="2000" dirty="0" smtClean="0"/>
              <a:t>Verizon </a:t>
            </a:r>
            <a:r>
              <a:rPr lang="sv-SE" sz="2000" dirty="0" err="1"/>
              <a:t>to</a:t>
            </a:r>
            <a:r>
              <a:rPr lang="sv-SE" sz="2000" dirty="0"/>
              <a:t> Buy Hughes </a:t>
            </a:r>
            <a:r>
              <a:rPr lang="sv-SE" sz="2000" dirty="0" err="1"/>
              <a:t>Telematics</a:t>
            </a:r>
            <a:r>
              <a:rPr lang="sv-SE" sz="2000" dirty="0"/>
              <a:t> for $612 </a:t>
            </a:r>
            <a:r>
              <a:rPr lang="sv-SE" sz="2000" dirty="0" smtClean="0"/>
              <a:t>Million</a:t>
            </a:r>
          </a:p>
          <a:p>
            <a:r>
              <a:rPr lang="sv-SE" sz="2000" b="1" dirty="0" smtClean="0">
                <a:solidFill>
                  <a:srgbClr val="000000"/>
                </a:solidFill>
              </a:rPr>
              <a:t>(</a:t>
            </a:r>
            <a:r>
              <a:rPr lang="sv-SE" sz="2000" b="1" dirty="0" err="1">
                <a:solidFill>
                  <a:srgbClr val="000000"/>
                </a:solidFill>
              </a:rPr>
              <a:t>October</a:t>
            </a:r>
            <a:r>
              <a:rPr lang="sv-SE" sz="2000" b="1" dirty="0">
                <a:solidFill>
                  <a:srgbClr val="000000"/>
                </a:solidFill>
              </a:rPr>
              <a:t> </a:t>
            </a:r>
            <a:r>
              <a:rPr lang="sv-SE" sz="2000" b="1" dirty="0" smtClean="0">
                <a:solidFill>
                  <a:srgbClr val="000000"/>
                </a:solidFill>
              </a:rPr>
              <a:t>22, </a:t>
            </a:r>
            <a:r>
              <a:rPr lang="sv-SE" sz="2000" b="1" dirty="0">
                <a:solidFill>
                  <a:srgbClr val="000000"/>
                </a:solidFill>
              </a:rPr>
              <a:t>2012 )</a:t>
            </a:r>
            <a:r>
              <a:rPr lang="sv-SE" sz="2000" dirty="0" smtClean="0"/>
              <a:t>Verizon </a:t>
            </a:r>
            <a:r>
              <a:rPr lang="sv-SE" sz="2000" dirty="0" err="1"/>
              <a:t>Wireless</a:t>
            </a:r>
            <a:r>
              <a:rPr lang="sv-SE" sz="2000" dirty="0"/>
              <a:t> and </a:t>
            </a:r>
            <a:r>
              <a:rPr lang="sv-SE" sz="2000" dirty="0" err="1"/>
              <a:t>Time</a:t>
            </a:r>
            <a:r>
              <a:rPr lang="sv-SE" sz="2000" dirty="0"/>
              <a:t> Warner Cable </a:t>
            </a:r>
            <a:r>
              <a:rPr lang="sv-SE" sz="2000" dirty="0" err="1"/>
              <a:t>Inc</a:t>
            </a:r>
            <a:r>
              <a:rPr lang="sv-SE" sz="2000" dirty="0"/>
              <a:t>. (NYSE: TWC) </a:t>
            </a:r>
            <a:r>
              <a:rPr lang="sv-SE" sz="2000" dirty="0" err="1"/>
              <a:t>today</a:t>
            </a:r>
            <a:r>
              <a:rPr lang="sv-SE" sz="2000" dirty="0"/>
              <a:t> </a:t>
            </a:r>
            <a:r>
              <a:rPr lang="sv-SE" sz="2000" dirty="0" err="1"/>
              <a:t>announced</a:t>
            </a:r>
            <a:r>
              <a:rPr lang="sv-SE" sz="2000" dirty="0"/>
              <a:t> </a:t>
            </a:r>
            <a:r>
              <a:rPr lang="sv-SE" sz="2000" dirty="0" err="1"/>
              <a:t>they</a:t>
            </a:r>
            <a:r>
              <a:rPr lang="sv-SE" sz="2000" dirty="0"/>
              <a:t> </a:t>
            </a:r>
            <a:r>
              <a:rPr lang="sv-SE" sz="2000" dirty="0" err="1"/>
              <a:t>are</a:t>
            </a:r>
            <a:r>
              <a:rPr lang="sv-SE" sz="2000" dirty="0"/>
              <a:t> </a:t>
            </a:r>
            <a:r>
              <a:rPr lang="sv-SE" sz="2000" dirty="0" err="1"/>
              <a:t>teaming</a:t>
            </a:r>
            <a:r>
              <a:rPr lang="sv-SE" sz="2000" dirty="0"/>
              <a:t> </a:t>
            </a:r>
            <a:r>
              <a:rPr lang="sv-SE" sz="2000" dirty="0" err="1"/>
              <a:t>up</a:t>
            </a:r>
            <a:r>
              <a:rPr lang="sv-SE" sz="2000" dirty="0"/>
              <a:t> in Corpus </a:t>
            </a:r>
            <a:r>
              <a:rPr lang="sv-SE" sz="2000" dirty="0" err="1"/>
              <a:t>Christi</a:t>
            </a:r>
            <a:r>
              <a:rPr lang="sv-SE" sz="2000" dirty="0"/>
              <a:t> </a:t>
            </a:r>
            <a:r>
              <a:rPr lang="sv-SE" sz="2000" dirty="0" err="1"/>
              <a:t>to</a:t>
            </a:r>
            <a:r>
              <a:rPr lang="sv-SE" sz="2000" dirty="0"/>
              <a:t> offer new and </a:t>
            </a:r>
            <a:r>
              <a:rPr lang="sv-SE" sz="2000" dirty="0" err="1"/>
              <a:t>existing</a:t>
            </a:r>
            <a:r>
              <a:rPr lang="sv-SE" sz="2000" dirty="0"/>
              <a:t> </a:t>
            </a:r>
            <a:r>
              <a:rPr lang="sv-SE" sz="2000" dirty="0" err="1"/>
              <a:t>customers</a:t>
            </a:r>
            <a:r>
              <a:rPr lang="sv-SE" sz="2000" dirty="0"/>
              <a:t> </a:t>
            </a:r>
            <a:r>
              <a:rPr lang="sv-SE" sz="2000" dirty="0" err="1"/>
              <a:t>greater</a:t>
            </a:r>
            <a:r>
              <a:rPr lang="sv-SE" sz="2000" dirty="0"/>
              <a:t> choice, </a:t>
            </a:r>
            <a:r>
              <a:rPr lang="sv-SE" sz="2000" dirty="0" err="1"/>
              <a:t>value</a:t>
            </a:r>
            <a:r>
              <a:rPr lang="sv-SE" sz="2000" dirty="0"/>
              <a:t> and </a:t>
            </a:r>
            <a:r>
              <a:rPr lang="sv-SE" sz="2000" dirty="0" err="1"/>
              <a:t>convenience</a:t>
            </a:r>
            <a:r>
              <a:rPr lang="sv-SE" sz="2000" dirty="0"/>
              <a:t> in </a:t>
            </a:r>
            <a:r>
              <a:rPr lang="sv-SE" sz="2000" dirty="0" err="1"/>
              <a:t>their</a:t>
            </a:r>
            <a:r>
              <a:rPr lang="sv-SE" sz="2000" dirty="0"/>
              <a:t> </a:t>
            </a:r>
            <a:r>
              <a:rPr lang="sv-SE" sz="2000" dirty="0" err="1"/>
              <a:t>wireless</a:t>
            </a:r>
            <a:r>
              <a:rPr lang="sv-SE" sz="2000" dirty="0"/>
              <a:t> and </a:t>
            </a:r>
            <a:r>
              <a:rPr lang="sv-SE" sz="2000" dirty="0" err="1"/>
              <a:t>entertainment</a:t>
            </a:r>
            <a:r>
              <a:rPr lang="sv-SE" sz="2000" dirty="0"/>
              <a:t> </a:t>
            </a:r>
            <a:r>
              <a:rPr lang="sv-SE" sz="2000" dirty="0" err="1"/>
              <a:t>packages</a:t>
            </a:r>
            <a:r>
              <a:rPr lang="sv-SE" sz="2000" dirty="0" smtClean="0"/>
              <a:t>.</a:t>
            </a:r>
          </a:p>
          <a:p>
            <a:r>
              <a:rPr lang="sv-SE" sz="2000" dirty="0" smtClean="0"/>
              <a:t>(</a:t>
            </a:r>
            <a:r>
              <a:rPr lang="sv-SE" sz="2000" b="1" dirty="0" err="1"/>
              <a:t>October</a:t>
            </a:r>
            <a:r>
              <a:rPr lang="sv-SE" sz="2000" b="1" dirty="0"/>
              <a:t> 22, </a:t>
            </a:r>
            <a:r>
              <a:rPr lang="sv-SE" sz="2000" b="1" dirty="0" smtClean="0"/>
              <a:t>2012) </a:t>
            </a:r>
            <a:r>
              <a:rPr lang="sv-SE" sz="2000" dirty="0" smtClean="0"/>
              <a:t>MasterCard</a:t>
            </a:r>
            <a:r>
              <a:rPr lang="sv-SE" sz="2000" dirty="0"/>
              <a:t>, T-Mobile, Orange partner in </a:t>
            </a:r>
            <a:r>
              <a:rPr lang="sv-SE" sz="2000" dirty="0" err="1"/>
              <a:t>Poland</a:t>
            </a:r>
            <a:endParaRPr lang="sv-SE" sz="2000" dirty="0" smtClean="0">
              <a:solidFill>
                <a:srgbClr val="000000"/>
              </a:solidFill>
            </a:endParaRPr>
          </a:p>
          <a:p>
            <a:endParaRPr lang="sv-SE" sz="2000" dirty="0">
              <a:solidFill>
                <a:srgbClr val="000000"/>
              </a:solidFill>
            </a:endParaRPr>
          </a:p>
          <a:p>
            <a:endParaRPr lang="sv-SE" sz="2000" dirty="0"/>
          </a:p>
        </p:txBody>
      </p:sp>
      <p:pic>
        <p:nvPicPr>
          <p:cNvPr id="4" name="Picture 3" descr="Tmv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987" y="188914"/>
            <a:ext cx="2132146" cy="3287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GSMA - Gothenburg 2012-10-24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270288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Reflections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078089" y="1588910"/>
            <a:ext cx="6683022" cy="4227689"/>
          </a:xfrm>
        </p:spPr>
        <p:txBody>
          <a:bodyPr>
            <a:normAutofit/>
          </a:bodyPr>
          <a:lstStyle/>
          <a:p>
            <a:r>
              <a:rPr lang="sv-SE" sz="2400" dirty="0" smtClean="0"/>
              <a:t>Investments </a:t>
            </a:r>
            <a:r>
              <a:rPr lang="sv-SE" sz="2400" dirty="0" err="1" smtClean="0"/>
              <a:t>increase</a:t>
            </a:r>
            <a:r>
              <a:rPr lang="sv-SE" sz="2400" dirty="0" smtClean="0"/>
              <a:t> LTE, 4G </a:t>
            </a:r>
            <a:r>
              <a:rPr lang="sv-SE" sz="2400" dirty="0" err="1" smtClean="0"/>
              <a:t>to</a:t>
            </a:r>
            <a:r>
              <a:rPr lang="sv-SE" sz="2400" dirty="0" smtClean="0"/>
              <a:t> </a:t>
            </a:r>
            <a:r>
              <a:rPr lang="sv-SE" sz="2400" dirty="0" err="1" smtClean="0"/>
              <a:t>meet</a:t>
            </a:r>
            <a:r>
              <a:rPr lang="sv-SE" sz="2400" dirty="0" smtClean="0"/>
              <a:t> </a:t>
            </a:r>
            <a:r>
              <a:rPr lang="sv-SE" sz="2400" dirty="0" err="1" smtClean="0"/>
              <a:t>demand</a:t>
            </a:r>
            <a:endParaRPr lang="sv-SE" sz="2400" dirty="0" smtClean="0"/>
          </a:p>
          <a:p>
            <a:r>
              <a:rPr lang="sv-SE" sz="2400" dirty="0" smtClean="0"/>
              <a:t>Profit </a:t>
            </a:r>
            <a:r>
              <a:rPr lang="sv-SE" sz="2400" dirty="0" err="1" smtClean="0"/>
              <a:t>decreases</a:t>
            </a:r>
            <a:r>
              <a:rPr lang="sv-SE" sz="2400" dirty="0" smtClean="0"/>
              <a:t> from voice and </a:t>
            </a:r>
            <a:r>
              <a:rPr lang="sv-SE" sz="2400" dirty="0" err="1" smtClean="0"/>
              <a:t>connectivity</a:t>
            </a:r>
            <a:endParaRPr lang="sv-SE" sz="2400" dirty="0" smtClean="0"/>
          </a:p>
          <a:p>
            <a:r>
              <a:rPr lang="sv-SE" sz="2400" dirty="0" smtClean="0"/>
              <a:t>Voice </a:t>
            </a:r>
            <a:r>
              <a:rPr lang="sv-SE" sz="2400" dirty="0" err="1" smtClean="0"/>
              <a:t>now</a:t>
            </a:r>
            <a:r>
              <a:rPr lang="sv-SE" sz="2400" dirty="0" smtClean="0"/>
              <a:t> an </a:t>
            </a:r>
            <a:r>
              <a:rPr lang="sv-SE" sz="2400" dirty="0" err="1" smtClean="0"/>
              <a:t>application</a:t>
            </a:r>
            <a:r>
              <a:rPr lang="sv-SE" sz="2400" dirty="0" smtClean="0"/>
              <a:t> </a:t>
            </a:r>
            <a:r>
              <a:rPr lang="sv-SE" sz="2400" dirty="0" err="1" smtClean="0"/>
              <a:t>amongst</a:t>
            </a:r>
            <a:r>
              <a:rPr lang="sv-SE" sz="2400" dirty="0" smtClean="0"/>
              <a:t> </a:t>
            </a:r>
            <a:r>
              <a:rPr lang="sv-SE" sz="2400" dirty="0" err="1" smtClean="0"/>
              <a:t>many</a:t>
            </a:r>
            <a:endParaRPr lang="sv-SE" sz="2400" dirty="0" smtClean="0"/>
          </a:p>
          <a:p>
            <a:r>
              <a:rPr lang="sv-SE" sz="2400" dirty="0" smtClean="0"/>
              <a:t>New </a:t>
            </a:r>
            <a:r>
              <a:rPr lang="sv-SE" sz="2400" dirty="0" err="1" smtClean="0"/>
              <a:t>competitors</a:t>
            </a:r>
            <a:endParaRPr lang="sv-SE" sz="2400" dirty="0" smtClean="0"/>
          </a:p>
          <a:p>
            <a:r>
              <a:rPr lang="sv-SE" sz="2400" dirty="0" smtClean="0"/>
              <a:t>New </a:t>
            </a:r>
            <a:r>
              <a:rPr lang="sv-SE" sz="2400" dirty="0" err="1" smtClean="0"/>
              <a:t>technologies</a:t>
            </a:r>
            <a:r>
              <a:rPr lang="sv-SE" sz="2400" dirty="0" smtClean="0"/>
              <a:t> (</a:t>
            </a:r>
            <a:r>
              <a:rPr lang="sv-SE" sz="2400" dirty="0" err="1" smtClean="0"/>
              <a:t>cloud</a:t>
            </a:r>
            <a:r>
              <a:rPr lang="sv-SE" sz="2400" dirty="0" smtClean="0"/>
              <a:t>)</a:t>
            </a:r>
          </a:p>
          <a:p>
            <a:r>
              <a:rPr lang="sv-SE" sz="2400" dirty="0"/>
              <a:t>New </a:t>
            </a:r>
            <a:r>
              <a:rPr lang="sv-SE" sz="2400" dirty="0" err="1"/>
              <a:t>sources</a:t>
            </a:r>
            <a:r>
              <a:rPr lang="sv-SE" sz="2400" dirty="0"/>
              <a:t> </a:t>
            </a:r>
            <a:r>
              <a:rPr lang="sv-SE" sz="2400" dirty="0" err="1"/>
              <a:t>of</a:t>
            </a:r>
            <a:r>
              <a:rPr lang="sv-SE" sz="2400" dirty="0"/>
              <a:t> </a:t>
            </a:r>
            <a:r>
              <a:rPr lang="sv-SE" sz="2400" dirty="0" err="1"/>
              <a:t>revenues</a:t>
            </a:r>
            <a:endParaRPr lang="sv-SE" sz="2400" dirty="0"/>
          </a:p>
          <a:p>
            <a:r>
              <a:rPr lang="sv-SE" sz="2400" dirty="0" smtClean="0"/>
              <a:t>New business </a:t>
            </a:r>
            <a:r>
              <a:rPr lang="sv-SE" sz="2400" dirty="0" err="1" smtClean="0"/>
              <a:t>models</a:t>
            </a:r>
            <a:endParaRPr lang="sv-SE" sz="2400" dirty="0" smtClean="0"/>
          </a:p>
          <a:p>
            <a:r>
              <a:rPr lang="sv-SE" sz="2400" dirty="0" smtClean="0"/>
              <a:t>M2M </a:t>
            </a:r>
            <a:r>
              <a:rPr lang="sv-SE" sz="2400" dirty="0" err="1" smtClean="0"/>
              <a:t>Immature</a:t>
            </a:r>
            <a:r>
              <a:rPr lang="sv-SE" sz="2400" dirty="0" smtClean="0"/>
              <a:t> and </a:t>
            </a:r>
            <a:r>
              <a:rPr lang="sv-SE" sz="2400" dirty="0" err="1" smtClean="0"/>
              <a:t>fragmented</a:t>
            </a:r>
            <a:r>
              <a:rPr lang="sv-SE" sz="2400" dirty="0" smtClean="0"/>
              <a:t> market</a:t>
            </a:r>
          </a:p>
          <a:p>
            <a:endParaRPr lang="sv-SE" sz="2400" dirty="0"/>
          </a:p>
        </p:txBody>
      </p:sp>
      <p:pic>
        <p:nvPicPr>
          <p:cNvPr id="4" name="Picture 3" descr="Tmv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987" y="188914"/>
            <a:ext cx="2132146" cy="3287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GSMA - Gothenburg 2012-10-24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652342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MNO - </a:t>
            </a:r>
            <a:r>
              <a:rPr lang="sv-SE" dirty="0" err="1" smtClean="0"/>
              <a:t>Core</a:t>
            </a:r>
            <a:r>
              <a:rPr lang="sv-SE" dirty="0" smtClean="0"/>
              <a:t> business?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53534" y="1812749"/>
            <a:ext cx="7064022" cy="3958695"/>
          </a:xfrm>
        </p:spPr>
        <p:txBody>
          <a:bodyPr>
            <a:normAutofit/>
          </a:bodyPr>
          <a:lstStyle/>
          <a:p>
            <a:r>
              <a:rPr lang="sv-SE" sz="2400" dirty="0" smtClean="0"/>
              <a:t>Communication data, text, images and voice.</a:t>
            </a:r>
          </a:p>
          <a:p>
            <a:r>
              <a:rPr lang="sv-SE" sz="2400" dirty="0" err="1" smtClean="0"/>
              <a:t>Own</a:t>
            </a:r>
            <a:r>
              <a:rPr lang="sv-SE" sz="2400" dirty="0" smtClean="0"/>
              <a:t> the </a:t>
            </a:r>
            <a:r>
              <a:rPr lang="sv-SE" sz="2400" dirty="0" err="1" smtClean="0"/>
              <a:t>network</a:t>
            </a:r>
            <a:r>
              <a:rPr lang="sv-SE" sz="2400" dirty="0" smtClean="0"/>
              <a:t> - </a:t>
            </a:r>
            <a:r>
              <a:rPr lang="sv-SE" sz="2400" dirty="0" err="1" smtClean="0"/>
              <a:t>offered</a:t>
            </a:r>
            <a:r>
              <a:rPr lang="sv-SE" sz="2400" dirty="0" smtClean="0"/>
              <a:t> as a service.</a:t>
            </a:r>
          </a:p>
          <a:p>
            <a:r>
              <a:rPr lang="sv-SE" sz="2400" dirty="0" smtClean="0"/>
              <a:t>The ”</a:t>
            </a:r>
            <a:r>
              <a:rPr lang="sv-SE" sz="2400" dirty="0" err="1" smtClean="0"/>
              <a:t>fleet</a:t>
            </a:r>
            <a:r>
              <a:rPr lang="sv-SE" sz="2400" dirty="0" smtClean="0"/>
              <a:t> </a:t>
            </a:r>
            <a:r>
              <a:rPr lang="sv-SE" sz="2400" dirty="0" err="1" smtClean="0"/>
              <a:t>owner</a:t>
            </a:r>
            <a:r>
              <a:rPr lang="sv-SE" sz="2400" dirty="0" smtClean="0"/>
              <a:t>” in </a:t>
            </a:r>
            <a:r>
              <a:rPr lang="sv-SE" sz="2400" dirty="0" err="1" smtClean="0"/>
              <a:t>communications</a:t>
            </a:r>
            <a:r>
              <a:rPr lang="sv-SE" sz="2400" dirty="0" smtClean="0"/>
              <a:t>.</a:t>
            </a:r>
          </a:p>
          <a:p>
            <a:r>
              <a:rPr lang="sv-SE" sz="2400" dirty="0" smtClean="0"/>
              <a:t>In an evolution process all is Data/ IP.</a:t>
            </a:r>
          </a:p>
          <a:p>
            <a:r>
              <a:rPr lang="sv-SE" sz="2400" dirty="0" smtClean="0"/>
              <a:t>Internet has </a:t>
            </a:r>
            <a:r>
              <a:rPr lang="sv-SE" sz="2400" dirty="0" err="1" smtClean="0"/>
              <a:t>created</a:t>
            </a:r>
            <a:r>
              <a:rPr lang="sv-SE" sz="2400" dirty="0" smtClean="0"/>
              <a:t> a ”</a:t>
            </a:r>
            <a:r>
              <a:rPr lang="sv-SE" sz="2400" dirty="0" err="1" smtClean="0"/>
              <a:t>free</a:t>
            </a:r>
            <a:r>
              <a:rPr lang="sv-SE" sz="2400" dirty="0" smtClean="0"/>
              <a:t>” </a:t>
            </a:r>
            <a:r>
              <a:rPr lang="sv-SE" sz="2400" dirty="0" err="1" smtClean="0"/>
              <a:t>lane</a:t>
            </a:r>
            <a:r>
              <a:rPr lang="sv-SE" sz="2400" dirty="0" smtClean="0"/>
              <a:t>.  </a:t>
            </a:r>
          </a:p>
          <a:p>
            <a:r>
              <a:rPr lang="sv-SE" sz="2400" dirty="0" smtClean="0"/>
              <a:t>Services</a:t>
            </a:r>
            <a:r>
              <a:rPr lang="sv-SE" sz="2400" dirty="0"/>
              <a:t>, </a:t>
            </a:r>
            <a:r>
              <a:rPr lang="sv-SE" sz="2400" dirty="0" err="1"/>
              <a:t>billing</a:t>
            </a:r>
            <a:r>
              <a:rPr lang="sv-SE" sz="2400" dirty="0"/>
              <a:t> </a:t>
            </a:r>
            <a:r>
              <a:rPr lang="sv-SE" sz="2400" dirty="0" err="1" smtClean="0"/>
              <a:t>climb</a:t>
            </a:r>
            <a:r>
              <a:rPr lang="sv-SE" sz="2400" dirty="0" smtClean="0"/>
              <a:t> the service </a:t>
            </a:r>
            <a:r>
              <a:rPr lang="sv-SE" sz="2400" dirty="0" err="1" smtClean="0"/>
              <a:t>ladder</a:t>
            </a:r>
            <a:r>
              <a:rPr lang="sv-SE" sz="2400" dirty="0" smtClean="0"/>
              <a:t>.</a:t>
            </a:r>
            <a:endParaRPr lang="sv-SE" sz="2400" dirty="0" smtClean="0"/>
          </a:p>
          <a:p>
            <a:r>
              <a:rPr lang="sv-SE" sz="2400" dirty="0" err="1" smtClean="0"/>
              <a:t>When</a:t>
            </a:r>
            <a:r>
              <a:rPr lang="sv-SE" sz="2400" dirty="0" smtClean="0"/>
              <a:t> do </a:t>
            </a:r>
            <a:r>
              <a:rPr lang="sv-SE" sz="2400" dirty="0" err="1" smtClean="0"/>
              <a:t>you</a:t>
            </a:r>
            <a:r>
              <a:rPr lang="sv-SE" sz="2400" dirty="0" smtClean="0"/>
              <a:t> </a:t>
            </a:r>
            <a:r>
              <a:rPr lang="sv-SE" sz="2400" dirty="0" err="1" smtClean="0"/>
              <a:t>compete</a:t>
            </a:r>
            <a:r>
              <a:rPr lang="sv-SE" sz="2400" dirty="0" smtClean="0"/>
              <a:t> </a:t>
            </a:r>
            <a:r>
              <a:rPr lang="sv-SE" sz="2400" dirty="0" err="1" smtClean="0"/>
              <a:t>with</a:t>
            </a:r>
            <a:r>
              <a:rPr lang="sv-SE" sz="2400" dirty="0" smtClean="0"/>
              <a:t> </a:t>
            </a:r>
            <a:r>
              <a:rPr lang="sv-SE" sz="2400" dirty="0" err="1" smtClean="0"/>
              <a:t>your</a:t>
            </a:r>
            <a:r>
              <a:rPr lang="sv-SE" sz="2400" dirty="0" smtClean="0"/>
              <a:t> </a:t>
            </a:r>
            <a:r>
              <a:rPr lang="sv-SE" sz="2400" dirty="0" err="1" smtClean="0"/>
              <a:t>customers</a:t>
            </a:r>
            <a:r>
              <a:rPr lang="sv-SE" sz="2400" dirty="0" smtClean="0"/>
              <a:t>?</a:t>
            </a:r>
          </a:p>
          <a:p>
            <a:r>
              <a:rPr lang="sv-SE" sz="2400" dirty="0" err="1" smtClean="0"/>
              <a:t>How</a:t>
            </a:r>
            <a:r>
              <a:rPr lang="sv-SE" sz="2400" dirty="0" smtClean="0"/>
              <a:t> </a:t>
            </a:r>
            <a:r>
              <a:rPr lang="sv-SE" sz="2400" dirty="0" err="1" smtClean="0"/>
              <a:t>high</a:t>
            </a:r>
            <a:r>
              <a:rPr lang="sv-SE" sz="2400" dirty="0" smtClean="0"/>
              <a:t> on the Service </a:t>
            </a:r>
            <a:r>
              <a:rPr lang="sv-SE" sz="2400" dirty="0" err="1" smtClean="0"/>
              <a:t>Ladder</a:t>
            </a:r>
            <a:r>
              <a:rPr lang="sv-SE" sz="2400" dirty="0" smtClean="0"/>
              <a:t> </a:t>
            </a:r>
            <a:r>
              <a:rPr lang="sv-SE" sz="2400" dirty="0" err="1" smtClean="0"/>
              <a:t>should</a:t>
            </a:r>
            <a:r>
              <a:rPr lang="sv-SE" sz="2400" dirty="0" smtClean="0"/>
              <a:t> </a:t>
            </a:r>
            <a:r>
              <a:rPr lang="sv-SE" sz="2400" dirty="0" err="1" smtClean="0"/>
              <a:t>you</a:t>
            </a:r>
            <a:r>
              <a:rPr lang="sv-SE" sz="2400" dirty="0" smtClean="0"/>
              <a:t> </a:t>
            </a:r>
            <a:r>
              <a:rPr lang="sv-SE" sz="2400" dirty="0" err="1" smtClean="0"/>
              <a:t>climb</a:t>
            </a:r>
            <a:r>
              <a:rPr lang="sv-SE" sz="2400" dirty="0" smtClean="0"/>
              <a:t>?</a:t>
            </a:r>
          </a:p>
          <a:p>
            <a:pPr marL="0" indent="0">
              <a:buNone/>
            </a:pPr>
            <a:endParaRPr lang="sv-SE" sz="2400" dirty="0"/>
          </a:p>
        </p:txBody>
      </p:sp>
      <p:pic>
        <p:nvPicPr>
          <p:cNvPr id="5" name="Picture 3" descr="Tmv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987" y="188914"/>
            <a:ext cx="2132146" cy="3287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GSMA - Gothenburg 2012-10-24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609189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 sz="4000" dirty="0"/>
              <a:t>The service </a:t>
            </a:r>
            <a:r>
              <a:rPr lang="sv-SE" sz="4000" dirty="0" err="1"/>
              <a:t>ladder</a:t>
            </a:r>
            <a:r>
              <a:rPr lang="sv-SE" sz="4000" dirty="0"/>
              <a:t>?</a:t>
            </a:r>
            <a:endParaRPr lang="en-US" sz="4000" dirty="0"/>
          </a:p>
        </p:txBody>
      </p:sp>
      <p:sp>
        <p:nvSpPr>
          <p:cNvPr id="123908" name="Text Box 4"/>
          <p:cNvSpPr txBox="1">
            <a:spLocks noChangeArrowheads="1"/>
          </p:cNvSpPr>
          <p:nvPr/>
        </p:nvSpPr>
        <p:spPr bwMode="auto">
          <a:xfrm>
            <a:off x="2867112" y="4272372"/>
            <a:ext cx="1586242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v-SE" sz="2800" dirty="0" err="1" smtClean="0"/>
              <a:t>Platforms</a:t>
            </a:r>
            <a:r>
              <a:rPr lang="sv-SE" sz="2800" dirty="0" smtClean="0"/>
              <a:t/>
            </a:r>
            <a:br>
              <a:rPr lang="sv-SE" sz="2800" dirty="0" smtClean="0"/>
            </a:br>
            <a:r>
              <a:rPr lang="sv-SE" sz="2800" dirty="0" err="1" smtClean="0"/>
              <a:t>incl.cloud</a:t>
            </a:r>
            <a:endParaRPr lang="en-US" sz="2800" dirty="0"/>
          </a:p>
        </p:txBody>
      </p:sp>
      <p:sp>
        <p:nvSpPr>
          <p:cNvPr id="123909" name="Text Box 5"/>
          <p:cNvSpPr txBox="1">
            <a:spLocks noChangeArrowheads="1"/>
          </p:cNvSpPr>
          <p:nvPr/>
        </p:nvSpPr>
        <p:spPr bwMode="auto">
          <a:xfrm>
            <a:off x="4484688" y="3436411"/>
            <a:ext cx="197687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v-SE" sz="2800" dirty="0" err="1" smtClean="0"/>
              <a:t>Applications</a:t>
            </a:r>
            <a:endParaRPr lang="en-US" sz="2800" dirty="0"/>
          </a:p>
        </p:txBody>
      </p:sp>
      <p:sp>
        <p:nvSpPr>
          <p:cNvPr id="123910" name="Text Box 6"/>
          <p:cNvSpPr txBox="1">
            <a:spLocks noChangeArrowheads="1"/>
          </p:cNvSpPr>
          <p:nvPr/>
        </p:nvSpPr>
        <p:spPr bwMode="auto">
          <a:xfrm>
            <a:off x="6311194" y="2568224"/>
            <a:ext cx="136901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v-SE" sz="2800" dirty="0" smtClean="0"/>
              <a:t>Services</a:t>
            </a:r>
            <a:endParaRPr lang="en-US" sz="2800" dirty="0"/>
          </a:p>
        </p:txBody>
      </p:sp>
      <p:sp>
        <p:nvSpPr>
          <p:cNvPr id="123911" name="Line 7"/>
          <p:cNvSpPr>
            <a:spLocks noChangeShapeType="1"/>
          </p:cNvSpPr>
          <p:nvPr/>
        </p:nvSpPr>
        <p:spPr bwMode="auto">
          <a:xfrm flipV="1">
            <a:off x="1187450" y="5224990"/>
            <a:ext cx="0" cy="792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23912" name="Line 8"/>
          <p:cNvSpPr>
            <a:spLocks noChangeShapeType="1"/>
          </p:cNvSpPr>
          <p:nvPr/>
        </p:nvSpPr>
        <p:spPr bwMode="auto">
          <a:xfrm>
            <a:off x="1187450" y="5154435"/>
            <a:ext cx="16557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23913" name="Line 9"/>
          <p:cNvSpPr>
            <a:spLocks noChangeShapeType="1"/>
          </p:cNvSpPr>
          <p:nvPr/>
        </p:nvSpPr>
        <p:spPr bwMode="auto">
          <a:xfrm flipH="1" flipV="1">
            <a:off x="6301669" y="2568223"/>
            <a:ext cx="9525" cy="845079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23914" name="Line 10"/>
          <p:cNvSpPr>
            <a:spLocks noChangeShapeType="1"/>
          </p:cNvSpPr>
          <p:nvPr/>
        </p:nvSpPr>
        <p:spPr bwMode="auto">
          <a:xfrm>
            <a:off x="6301670" y="2568224"/>
            <a:ext cx="18002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23915" name="Line 11"/>
          <p:cNvSpPr>
            <a:spLocks noChangeShapeType="1"/>
          </p:cNvSpPr>
          <p:nvPr/>
        </p:nvSpPr>
        <p:spPr bwMode="auto">
          <a:xfrm flipV="1">
            <a:off x="4470400" y="3405570"/>
            <a:ext cx="0" cy="84416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23916" name="Line 12"/>
          <p:cNvSpPr>
            <a:spLocks noChangeShapeType="1"/>
          </p:cNvSpPr>
          <p:nvPr/>
        </p:nvSpPr>
        <p:spPr bwMode="auto">
          <a:xfrm>
            <a:off x="4470400" y="3387903"/>
            <a:ext cx="19018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23917" name="Line 13"/>
          <p:cNvSpPr>
            <a:spLocks noChangeShapeType="1"/>
          </p:cNvSpPr>
          <p:nvPr/>
        </p:nvSpPr>
        <p:spPr bwMode="auto">
          <a:xfrm flipH="1" flipV="1">
            <a:off x="2828925" y="4264024"/>
            <a:ext cx="14288" cy="85957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23918" name="Line 14"/>
          <p:cNvSpPr>
            <a:spLocks noChangeShapeType="1"/>
          </p:cNvSpPr>
          <p:nvPr/>
        </p:nvSpPr>
        <p:spPr bwMode="auto">
          <a:xfrm>
            <a:off x="2828925" y="4264025"/>
            <a:ext cx="16557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23919" name="Line 15"/>
          <p:cNvSpPr>
            <a:spLocks noChangeShapeType="1"/>
          </p:cNvSpPr>
          <p:nvPr/>
        </p:nvSpPr>
        <p:spPr bwMode="auto">
          <a:xfrm flipV="1">
            <a:off x="1187450" y="1700213"/>
            <a:ext cx="882" cy="433652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23920" name="Line 16"/>
          <p:cNvSpPr>
            <a:spLocks noChangeShapeType="1"/>
          </p:cNvSpPr>
          <p:nvPr/>
        </p:nvSpPr>
        <p:spPr bwMode="auto">
          <a:xfrm>
            <a:off x="1188332" y="6003043"/>
            <a:ext cx="69135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23921" name="Text Box 17"/>
          <p:cNvSpPr txBox="1">
            <a:spLocks noChangeArrowheads="1"/>
          </p:cNvSpPr>
          <p:nvPr/>
        </p:nvSpPr>
        <p:spPr bwMode="auto">
          <a:xfrm>
            <a:off x="755650" y="1530881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v-SE" sz="2400" dirty="0"/>
              <a:t>$</a:t>
            </a:r>
            <a:endParaRPr lang="en-US" sz="2400" dirty="0"/>
          </a:p>
        </p:txBody>
      </p:sp>
      <p:sp>
        <p:nvSpPr>
          <p:cNvPr id="123922" name="Text Box 18"/>
          <p:cNvSpPr txBox="1">
            <a:spLocks noChangeArrowheads="1"/>
          </p:cNvSpPr>
          <p:nvPr/>
        </p:nvSpPr>
        <p:spPr bwMode="auto">
          <a:xfrm>
            <a:off x="7122055" y="6018035"/>
            <a:ext cx="14414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v-SE" dirty="0" err="1"/>
              <a:t>Complexity</a:t>
            </a:r>
            <a:endParaRPr lang="en-US" dirty="0"/>
          </a:p>
        </p:txBody>
      </p:sp>
      <p:sp>
        <p:nvSpPr>
          <p:cNvPr id="123923" name="Line 19"/>
          <p:cNvSpPr>
            <a:spLocks noChangeShapeType="1"/>
          </p:cNvSpPr>
          <p:nvPr/>
        </p:nvSpPr>
        <p:spPr bwMode="auto">
          <a:xfrm>
            <a:off x="1187450" y="4249738"/>
            <a:ext cx="72009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23928" name="Text Box 24"/>
          <p:cNvSpPr txBox="1">
            <a:spLocks noChangeArrowheads="1"/>
          </p:cNvSpPr>
          <p:nvPr/>
        </p:nvSpPr>
        <p:spPr bwMode="auto">
          <a:xfrm>
            <a:off x="3575226" y="2762000"/>
            <a:ext cx="2347117" cy="33855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r>
              <a:rPr lang="sv-SE" sz="1600" dirty="0" err="1" smtClean="0"/>
              <a:t>Competing</a:t>
            </a:r>
            <a:r>
              <a:rPr lang="sv-SE" sz="1600" dirty="0" smtClean="0"/>
              <a:t> </a:t>
            </a:r>
            <a:r>
              <a:rPr lang="sv-SE" sz="1600" dirty="0" err="1" smtClean="0"/>
              <a:t>with</a:t>
            </a:r>
            <a:r>
              <a:rPr lang="sv-SE" sz="1600" dirty="0" smtClean="0"/>
              <a:t> </a:t>
            </a:r>
            <a:r>
              <a:rPr lang="sv-SE" sz="1600" dirty="0" err="1" smtClean="0"/>
              <a:t>customer</a:t>
            </a:r>
            <a:r>
              <a:rPr lang="sv-SE" sz="1600" dirty="0" smtClean="0"/>
              <a:t> </a:t>
            </a:r>
            <a:endParaRPr lang="sv-SE" sz="1600" dirty="0"/>
          </a:p>
        </p:txBody>
      </p:sp>
      <p:pic>
        <p:nvPicPr>
          <p:cNvPr id="27" name="Picture 3" descr="Tmv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987" y="188914"/>
            <a:ext cx="2132146" cy="3287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Line 19"/>
          <p:cNvSpPr>
            <a:spLocks noChangeShapeType="1"/>
          </p:cNvSpPr>
          <p:nvPr/>
        </p:nvSpPr>
        <p:spPr bwMode="auto">
          <a:xfrm>
            <a:off x="1187450" y="3387903"/>
            <a:ext cx="720090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9" name="Text Box 24"/>
          <p:cNvSpPr txBox="1">
            <a:spLocks noChangeArrowheads="1"/>
          </p:cNvSpPr>
          <p:nvPr/>
        </p:nvSpPr>
        <p:spPr bwMode="auto">
          <a:xfrm>
            <a:off x="1373893" y="3557212"/>
            <a:ext cx="1941858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r>
              <a:rPr lang="sv-SE" sz="1600" dirty="0" smtClean="0"/>
              <a:t>Extreme </a:t>
            </a:r>
            <a:r>
              <a:rPr lang="sv-SE" sz="1600" dirty="0" err="1" smtClean="0"/>
              <a:t>competition</a:t>
            </a:r>
            <a:endParaRPr lang="sv-SE" sz="1600" dirty="0"/>
          </a:p>
        </p:txBody>
      </p:sp>
      <p:grpSp>
        <p:nvGrpSpPr>
          <p:cNvPr id="4" name="Grupp 3"/>
          <p:cNvGrpSpPr/>
          <p:nvPr/>
        </p:nvGrpSpPr>
        <p:grpSpPr>
          <a:xfrm>
            <a:off x="457200" y="4128333"/>
            <a:ext cx="5624689" cy="2193313"/>
            <a:chOff x="457200" y="4128333"/>
            <a:chExt cx="5624689" cy="2193313"/>
          </a:xfrm>
        </p:grpSpPr>
        <p:sp>
          <p:nvSpPr>
            <p:cNvPr id="2" name="Ellips 1"/>
            <p:cNvSpPr/>
            <p:nvPr/>
          </p:nvSpPr>
          <p:spPr>
            <a:xfrm>
              <a:off x="457200" y="4128333"/>
              <a:ext cx="5624689" cy="2193313"/>
            </a:xfrm>
            <a:prstGeom prst="ellipse">
              <a:avLst/>
            </a:prstGeom>
            <a:noFill/>
            <a:ln w="38100" cmpd="sng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7200"/>
            </a:p>
          </p:txBody>
        </p:sp>
        <p:sp>
          <p:nvSpPr>
            <p:cNvPr id="3" name="textruta 2"/>
            <p:cNvSpPr txBox="1"/>
            <p:nvPr/>
          </p:nvSpPr>
          <p:spPr>
            <a:xfrm>
              <a:off x="2079175" y="4524654"/>
              <a:ext cx="1979628" cy="83099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sv-SE" sz="4800" dirty="0" smtClean="0">
                  <a:solidFill>
                    <a:srgbClr val="FF0000"/>
                  </a:solidFill>
                </a:rPr>
                <a:t> CORE?</a:t>
              </a:r>
            </a:p>
          </p:txBody>
        </p:sp>
      </p:grpSp>
      <p:sp>
        <p:nvSpPr>
          <p:cNvPr id="123907" name="Text Box 3"/>
          <p:cNvSpPr txBox="1">
            <a:spLocks noChangeArrowheads="1"/>
          </p:cNvSpPr>
          <p:nvPr/>
        </p:nvSpPr>
        <p:spPr bwMode="auto">
          <a:xfrm>
            <a:off x="1373893" y="5177495"/>
            <a:ext cx="86984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v-SE" sz="2800" dirty="0"/>
              <a:t>Data</a:t>
            </a:r>
            <a:endParaRPr lang="en-US" sz="2800" dirty="0"/>
          </a:p>
        </p:txBody>
      </p:sp>
      <p:sp>
        <p:nvSpPr>
          <p:cNvPr id="32" name="textruta 31"/>
          <p:cNvSpPr txBox="1"/>
          <p:nvPr/>
        </p:nvSpPr>
        <p:spPr>
          <a:xfrm>
            <a:off x="880961" y="2892736"/>
            <a:ext cx="7608448" cy="1446550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pPr algn="ctr"/>
            <a:r>
              <a:rPr lang="sv-SE" sz="4400" dirty="0" smtClean="0"/>
              <a:t>All </a:t>
            </a:r>
            <a:r>
              <a:rPr lang="sv-SE" sz="4400" dirty="0" err="1" smtClean="0"/>
              <a:t>decisions</a:t>
            </a:r>
            <a:r>
              <a:rPr lang="sv-SE" sz="4400" dirty="0" smtClean="0"/>
              <a:t> </a:t>
            </a:r>
            <a:r>
              <a:rPr lang="sv-SE" sz="4400" dirty="0" err="1" smtClean="0"/>
              <a:t>should</a:t>
            </a:r>
            <a:r>
              <a:rPr lang="sv-SE" sz="4400" dirty="0" smtClean="0"/>
              <a:t> </a:t>
            </a:r>
            <a:r>
              <a:rPr lang="sv-SE" sz="4400" dirty="0" err="1" smtClean="0"/>
              <a:t>strenghthen</a:t>
            </a:r>
            <a:endParaRPr lang="sv-SE" sz="4400" dirty="0" smtClean="0"/>
          </a:p>
          <a:p>
            <a:pPr algn="ctr"/>
            <a:r>
              <a:rPr lang="sv-SE" sz="4400" dirty="0" smtClean="0"/>
              <a:t> the </a:t>
            </a:r>
            <a:r>
              <a:rPr lang="sv-SE" sz="4400" dirty="0" err="1" smtClean="0"/>
              <a:t>Core</a:t>
            </a:r>
            <a:r>
              <a:rPr lang="sv-SE" sz="4400" dirty="0" smtClean="0"/>
              <a:t> business</a:t>
            </a:r>
            <a:endParaRPr lang="sv-SE" sz="4400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GSMA - Gothenburg 2012-10-24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377560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23" grpId="0" animBg="1"/>
      <p:bldP spid="123928" grpId="0" animBg="1"/>
      <p:bldP spid="28" grpId="0" animBg="1"/>
      <p:bldP spid="29" grpId="0" animBg="1"/>
      <p:bldP spid="32" grpId="0" animBg="1"/>
      <p:bldP spid="32" grpId="1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490083"/>
            <a:ext cx="8229600" cy="1143000"/>
          </a:xfrm>
        </p:spPr>
        <p:txBody>
          <a:bodyPr/>
          <a:lstStyle/>
          <a:p>
            <a:r>
              <a:rPr lang="sv-SE" dirty="0" err="1" smtClean="0"/>
              <a:t>Thank</a:t>
            </a:r>
            <a:r>
              <a:rPr lang="sv-SE" dirty="0" smtClean="0"/>
              <a:t> </a:t>
            </a:r>
            <a:r>
              <a:rPr lang="sv-SE" dirty="0" err="1" smtClean="0"/>
              <a:t>you</a:t>
            </a:r>
            <a:r>
              <a:rPr lang="sv-SE" dirty="0" smtClean="0"/>
              <a:t>!</a:t>
            </a:r>
            <a:endParaRPr lang="sv-SE" dirty="0"/>
          </a:p>
        </p:txBody>
      </p:sp>
      <p:pic>
        <p:nvPicPr>
          <p:cNvPr id="4" name="Picture 3" descr="Tmv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987" y="188914"/>
            <a:ext cx="2132146" cy="3287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GSMA - Gothenburg 2012-10-24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053288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427515"/>
            <a:ext cx="8229600" cy="1507595"/>
          </a:xfrm>
        </p:spPr>
        <p:txBody>
          <a:bodyPr>
            <a:normAutofit fontScale="90000"/>
          </a:bodyPr>
          <a:lstStyle/>
          <a:p>
            <a:r>
              <a:rPr lang="sv-SE" sz="4000" b="1" dirty="0" smtClean="0"/>
              <a:t>Trend</a:t>
            </a:r>
            <a:br>
              <a:rPr lang="sv-SE" sz="4000" b="1" dirty="0" smtClean="0"/>
            </a:br>
            <a:r>
              <a:rPr lang="sv-SE" sz="4000" dirty="0" smtClean="0"/>
              <a:t>for </a:t>
            </a:r>
            <a:br>
              <a:rPr lang="sv-SE" sz="4000" dirty="0" smtClean="0"/>
            </a:br>
            <a:r>
              <a:rPr lang="sv-SE" sz="4000" b="1" dirty="0" smtClean="0"/>
              <a:t>Car </a:t>
            </a:r>
            <a:r>
              <a:rPr lang="sv-SE" sz="4000" b="1" dirty="0" err="1"/>
              <a:t>M</a:t>
            </a:r>
            <a:r>
              <a:rPr lang="sv-SE" sz="4000" b="1" dirty="0" err="1" smtClean="0"/>
              <a:t>anufacturers</a:t>
            </a:r>
            <a:r>
              <a:rPr lang="sv-SE" sz="4000" dirty="0" smtClean="0"/>
              <a:t>?</a:t>
            </a:r>
            <a:endParaRPr lang="sv-SE" sz="4000" dirty="0"/>
          </a:p>
        </p:txBody>
      </p:sp>
      <p:pic>
        <p:nvPicPr>
          <p:cNvPr id="38915" name="Picture 3" descr="Tmv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2808288" cy="346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Bildobjekt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8144" y="3440289"/>
            <a:ext cx="3276600" cy="2476500"/>
          </a:xfrm>
          <a:prstGeom prst="rect">
            <a:avLst/>
          </a:prstGeom>
        </p:spPr>
      </p:pic>
      <p:pic>
        <p:nvPicPr>
          <p:cNvPr id="4" name="Bildobjekt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2866" y="3623734"/>
            <a:ext cx="3390900" cy="2400300"/>
          </a:xfrm>
          <a:prstGeom prst="rect">
            <a:avLst/>
          </a:prstGeom>
        </p:spPr>
      </p:pic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GSMA - Gothenburg 2012-10-24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999986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8217"/>
            <a:ext cx="8229600" cy="1143000"/>
          </a:xfrm>
        </p:spPr>
        <p:txBody>
          <a:bodyPr>
            <a:noAutofit/>
          </a:bodyPr>
          <a:lstStyle/>
          <a:p>
            <a:r>
              <a:rPr lang="sv-SE" sz="3600" dirty="0" smtClean="0"/>
              <a:t>Cars </a:t>
            </a:r>
            <a:r>
              <a:rPr lang="sv-SE" sz="3200" dirty="0" smtClean="0"/>
              <a:t/>
            </a:r>
            <a:br>
              <a:rPr lang="sv-SE" sz="3200" dirty="0" smtClean="0"/>
            </a:br>
            <a:r>
              <a:rPr lang="sv-SE" sz="3200" dirty="0" err="1" smtClean="0"/>
              <a:t>Why</a:t>
            </a:r>
            <a:r>
              <a:rPr lang="sv-SE" sz="3200" dirty="0" smtClean="0"/>
              <a:t> </a:t>
            </a:r>
            <a:r>
              <a:rPr lang="sv-SE" sz="3200" dirty="0" err="1"/>
              <a:t>pay</a:t>
            </a:r>
            <a:r>
              <a:rPr lang="sv-SE" sz="3200" dirty="0"/>
              <a:t> for services?</a:t>
            </a:r>
            <a:endParaRPr lang="en-US" sz="3200" dirty="0"/>
          </a:p>
        </p:txBody>
      </p:sp>
      <p:sp>
        <p:nvSpPr>
          <p:cNvPr id="34819" name="Line 3"/>
          <p:cNvSpPr>
            <a:spLocks noChangeShapeType="1"/>
          </p:cNvSpPr>
          <p:nvPr/>
        </p:nvSpPr>
        <p:spPr bwMode="auto">
          <a:xfrm>
            <a:off x="1620838" y="5638800"/>
            <a:ext cx="53276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34820" name="Line 4"/>
          <p:cNvSpPr>
            <a:spLocks noChangeShapeType="1"/>
          </p:cNvSpPr>
          <p:nvPr/>
        </p:nvSpPr>
        <p:spPr bwMode="auto">
          <a:xfrm flipV="1">
            <a:off x="1620838" y="2109788"/>
            <a:ext cx="0" cy="35290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34821" name="Line 5"/>
          <p:cNvSpPr>
            <a:spLocks noChangeShapeType="1"/>
          </p:cNvSpPr>
          <p:nvPr/>
        </p:nvSpPr>
        <p:spPr bwMode="auto">
          <a:xfrm>
            <a:off x="4356100" y="2181225"/>
            <a:ext cx="0" cy="34575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34822" name="Line 6"/>
          <p:cNvSpPr>
            <a:spLocks noChangeShapeType="1"/>
          </p:cNvSpPr>
          <p:nvPr/>
        </p:nvSpPr>
        <p:spPr bwMode="auto">
          <a:xfrm>
            <a:off x="1620838" y="3765550"/>
            <a:ext cx="52562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grpSp>
        <p:nvGrpSpPr>
          <p:cNvPr id="34823" name="Group 7"/>
          <p:cNvGrpSpPr>
            <a:grpSpLocks/>
          </p:cNvGrpSpPr>
          <p:nvPr/>
        </p:nvGrpSpPr>
        <p:grpSpPr bwMode="auto">
          <a:xfrm>
            <a:off x="5848350" y="1193800"/>
            <a:ext cx="1847850" cy="987425"/>
            <a:chOff x="3684" y="812"/>
            <a:chExt cx="1164" cy="622"/>
          </a:xfrm>
        </p:grpSpPr>
        <p:sp>
          <p:nvSpPr>
            <p:cNvPr id="34824" name="Text Box 8"/>
            <p:cNvSpPr txBox="1">
              <a:spLocks noChangeArrowheads="1"/>
            </p:cNvSpPr>
            <p:nvPr/>
          </p:nvSpPr>
          <p:spPr bwMode="auto">
            <a:xfrm>
              <a:off x="3684" y="812"/>
              <a:ext cx="116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sv-SE"/>
                <a:t>Killer application</a:t>
              </a:r>
            </a:p>
            <a:p>
              <a:r>
                <a:rPr lang="sv-SE"/>
                <a:t>area</a:t>
              </a:r>
              <a:endParaRPr lang="en-US"/>
            </a:p>
          </p:txBody>
        </p:sp>
        <p:sp>
          <p:nvSpPr>
            <p:cNvPr id="34825" name="Line 9"/>
            <p:cNvSpPr>
              <a:spLocks noChangeShapeType="1"/>
            </p:cNvSpPr>
            <p:nvPr/>
          </p:nvSpPr>
          <p:spPr bwMode="auto">
            <a:xfrm flipH="1">
              <a:off x="3969" y="1162"/>
              <a:ext cx="226" cy="27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34826" name="Text Box 10"/>
          <p:cNvSpPr txBox="1">
            <a:spLocks noChangeArrowheads="1"/>
          </p:cNvSpPr>
          <p:nvPr/>
        </p:nvSpPr>
        <p:spPr bwMode="auto">
          <a:xfrm>
            <a:off x="827088" y="1484313"/>
            <a:ext cx="2076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v-SE" b="1"/>
              <a:t>Frequency of use</a:t>
            </a:r>
          </a:p>
        </p:txBody>
      </p:sp>
      <p:sp>
        <p:nvSpPr>
          <p:cNvPr id="34827" name="Text Box 11"/>
          <p:cNvSpPr txBox="1">
            <a:spLocks noChangeArrowheads="1"/>
          </p:cNvSpPr>
          <p:nvPr/>
        </p:nvSpPr>
        <p:spPr bwMode="auto">
          <a:xfrm>
            <a:off x="7019925" y="5445125"/>
            <a:ext cx="191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v-SE" b="1"/>
              <a:t>Perceived value</a:t>
            </a:r>
          </a:p>
        </p:txBody>
      </p:sp>
      <p:sp>
        <p:nvSpPr>
          <p:cNvPr id="34828" name="Oval 12"/>
          <p:cNvSpPr>
            <a:spLocks noChangeArrowheads="1"/>
          </p:cNvSpPr>
          <p:nvPr/>
        </p:nvSpPr>
        <p:spPr bwMode="auto">
          <a:xfrm>
            <a:off x="5076825" y="2325688"/>
            <a:ext cx="2159000" cy="1295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34829" name="Text Box 13"/>
          <p:cNvSpPr txBox="1">
            <a:spLocks noChangeArrowheads="1"/>
          </p:cNvSpPr>
          <p:nvPr/>
        </p:nvSpPr>
        <p:spPr bwMode="auto">
          <a:xfrm>
            <a:off x="6208713" y="5297488"/>
            <a:ext cx="679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v-SE" dirty="0" err="1"/>
              <a:t>Ecall</a:t>
            </a:r>
            <a:endParaRPr lang="sv-SE" dirty="0"/>
          </a:p>
        </p:txBody>
      </p:sp>
      <p:sp>
        <p:nvSpPr>
          <p:cNvPr id="34830" name="Text Box 14"/>
          <p:cNvSpPr txBox="1">
            <a:spLocks noChangeArrowheads="1"/>
          </p:cNvSpPr>
          <p:nvPr/>
        </p:nvSpPr>
        <p:spPr bwMode="auto">
          <a:xfrm>
            <a:off x="4356100" y="4270375"/>
            <a:ext cx="1263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v-SE"/>
              <a:t>Navigation</a:t>
            </a:r>
          </a:p>
        </p:txBody>
      </p:sp>
      <p:sp>
        <p:nvSpPr>
          <p:cNvPr id="34832" name="Text Box 16"/>
          <p:cNvSpPr txBox="1">
            <a:spLocks noChangeArrowheads="1"/>
          </p:cNvSpPr>
          <p:nvPr/>
        </p:nvSpPr>
        <p:spPr bwMode="auto">
          <a:xfrm>
            <a:off x="5508625" y="2613025"/>
            <a:ext cx="1301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v-SE"/>
              <a:t>Hands free</a:t>
            </a:r>
          </a:p>
          <a:p>
            <a:r>
              <a:rPr lang="sv-SE"/>
              <a:t>telephony</a:t>
            </a:r>
          </a:p>
        </p:txBody>
      </p:sp>
      <p:pic>
        <p:nvPicPr>
          <p:cNvPr id="34834" name="Picture 18" descr="Tmv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2808288" cy="346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ktangel 1"/>
          <p:cNvSpPr/>
          <p:nvPr/>
        </p:nvSpPr>
        <p:spPr>
          <a:xfrm>
            <a:off x="0" y="6488291"/>
            <a:ext cx="2557110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800" b="1" dirty="0" smtClean="0">
                <a:latin typeface="Lucida Grande"/>
                <a:ea typeface="Lucida Grande"/>
                <a:cs typeface="Lucida Grande"/>
              </a:rPr>
              <a:t>© Unander Information &amp; Communication AB</a:t>
            </a:r>
            <a:endParaRPr lang="sv-SE" sz="800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GSMA - Gothenburg 2012-10-24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115926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8" grpId="0" animBg="1"/>
      <p:bldP spid="34829" grpId="0"/>
      <p:bldP spid="34830" grpId="0"/>
      <p:bldP spid="348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title"/>
          </p:nvPr>
        </p:nvSpPr>
        <p:spPr>
          <a:xfrm>
            <a:off x="446088" y="260350"/>
            <a:ext cx="8229600" cy="1143000"/>
          </a:xfrm>
        </p:spPr>
        <p:txBody>
          <a:bodyPr/>
          <a:lstStyle/>
          <a:p>
            <a:r>
              <a:rPr lang="sv-SE" dirty="0" smtClean="0">
                <a:solidFill>
                  <a:srgbClr val="FF3300"/>
                </a:solidFill>
              </a:rPr>
              <a:t>New</a:t>
            </a:r>
            <a:r>
              <a:rPr lang="sv-SE" dirty="0" smtClean="0"/>
              <a:t> </a:t>
            </a:r>
            <a:r>
              <a:rPr lang="sv-SE" dirty="0"/>
              <a:t>services in </a:t>
            </a:r>
            <a:r>
              <a:rPr lang="sv-SE" dirty="0" err="1"/>
              <a:t>vehicles</a:t>
            </a:r>
            <a:r>
              <a:rPr lang="sv-SE" dirty="0"/>
              <a:t>?</a:t>
            </a:r>
            <a:endParaRPr lang="en-US" dirty="0"/>
          </a:p>
        </p:txBody>
      </p:sp>
      <p:sp>
        <p:nvSpPr>
          <p:cNvPr id="35842" name="Oval 2"/>
          <p:cNvSpPr>
            <a:spLocks noChangeArrowheads="1"/>
          </p:cNvSpPr>
          <p:nvPr/>
        </p:nvSpPr>
        <p:spPr bwMode="auto">
          <a:xfrm rot="-950900">
            <a:off x="2612707" y="2091447"/>
            <a:ext cx="5297867" cy="1857544"/>
          </a:xfrm>
          <a:prstGeom prst="ellipse">
            <a:avLst/>
          </a:prstGeom>
          <a:solidFill>
            <a:srgbClr val="66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grpSp>
        <p:nvGrpSpPr>
          <p:cNvPr id="35844" name="Group 4"/>
          <p:cNvGrpSpPr>
            <a:grpSpLocks/>
          </p:cNvGrpSpPr>
          <p:nvPr/>
        </p:nvGrpSpPr>
        <p:grpSpPr bwMode="auto">
          <a:xfrm>
            <a:off x="827088" y="1193800"/>
            <a:ext cx="8104187" cy="4618038"/>
            <a:chOff x="521" y="752"/>
            <a:chExt cx="5105" cy="2909"/>
          </a:xfrm>
        </p:grpSpPr>
        <p:sp>
          <p:nvSpPr>
            <p:cNvPr id="35845" name="Line 5"/>
            <p:cNvSpPr>
              <a:spLocks noChangeShapeType="1"/>
            </p:cNvSpPr>
            <p:nvPr/>
          </p:nvSpPr>
          <p:spPr bwMode="auto">
            <a:xfrm>
              <a:off x="1021" y="3552"/>
              <a:ext cx="335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5846" name="Line 6"/>
            <p:cNvSpPr>
              <a:spLocks noChangeShapeType="1"/>
            </p:cNvSpPr>
            <p:nvPr/>
          </p:nvSpPr>
          <p:spPr bwMode="auto">
            <a:xfrm flipV="1">
              <a:off x="1021" y="1329"/>
              <a:ext cx="0" cy="222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5847" name="Line 7"/>
            <p:cNvSpPr>
              <a:spLocks noChangeShapeType="1"/>
            </p:cNvSpPr>
            <p:nvPr/>
          </p:nvSpPr>
          <p:spPr bwMode="auto">
            <a:xfrm>
              <a:off x="2744" y="1374"/>
              <a:ext cx="0" cy="217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5848" name="Line 8"/>
            <p:cNvSpPr>
              <a:spLocks noChangeShapeType="1"/>
            </p:cNvSpPr>
            <p:nvPr/>
          </p:nvSpPr>
          <p:spPr bwMode="auto">
            <a:xfrm>
              <a:off x="1021" y="2372"/>
              <a:ext cx="331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v-SE"/>
            </a:p>
          </p:txBody>
        </p:sp>
        <p:grpSp>
          <p:nvGrpSpPr>
            <p:cNvPr id="35849" name="Group 9"/>
            <p:cNvGrpSpPr>
              <a:grpSpLocks/>
            </p:cNvGrpSpPr>
            <p:nvPr/>
          </p:nvGrpSpPr>
          <p:grpSpPr bwMode="auto">
            <a:xfrm>
              <a:off x="3684" y="752"/>
              <a:ext cx="1164" cy="622"/>
              <a:chOff x="3684" y="752"/>
              <a:chExt cx="1164" cy="622"/>
            </a:xfrm>
          </p:grpSpPr>
          <p:sp>
            <p:nvSpPr>
              <p:cNvPr id="35850" name="Text Box 10"/>
              <p:cNvSpPr txBox="1">
                <a:spLocks noChangeArrowheads="1"/>
              </p:cNvSpPr>
              <p:nvPr/>
            </p:nvSpPr>
            <p:spPr bwMode="auto">
              <a:xfrm>
                <a:off x="3684" y="752"/>
                <a:ext cx="1164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sv-SE"/>
                  <a:t>Killer application</a:t>
                </a:r>
              </a:p>
              <a:p>
                <a:r>
                  <a:rPr lang="sv-SE"/>
                  <a:t>area</a:t>
                </a:r>
                <a:endParaRPr lang="en-US"/>
              </a:p>
            </p:txBody>
          </p:sp>
          <p:sp>
            <p:nvSpPr>
              <p:cNvPr id="35851" name="Line 11"/>
              <p:cNvSpPr>
                <a:spLocks noChangeShapeType="1"/>
              </p:cNvSpPr>
              <p:nvPr/>
            </p:nvSpPr>
            <p:spPr bwMode="auto">
              <a:xfrm flipH="1">
                <a:off x="3969" y="1102"/>
                <a:ext cx="226" cy="27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</p:grpSp>
        <p:sp>
          <p:nvSpPr>
            <p:cNvPr id="35852" name="Text Box 12"/>
            <p:cNvSpPr txBox="1">
              <a:spLocks noChangeArrowheads="1"/>
            </p:cNvSpPr>
            <p:nvPr/>
          </p:nvSpPr>
          <p:spPr bwMode="auto">
            <a:xfrm>
              <a:off x="521" y="935"/>
              <a:ext cx="134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sv-SE" b="1"/>
                <a:t>Frequency of use </a:t>
              </a:r>
            </a:p>
          </p:txBody>
        </p:sp>
        <p:sp>
          <p:nvSpPr>
            <p:cNvPr id="35853" name="Text Box 13"/>
            <p:cNvSpPr txBox="1">
              <a:spLocks noChangeArrowheads="1"/>
            </p:cNvSpPr>
            <p:nvPr/>
          </p:nvSpPr>
          <p:spPr bwMode="auto">
            <a:xfrm>
              <a:off x="4422" y="3430"/>
              <a:ext cx="120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sv-SE" b="1"/>
                <a:t>Perceived value</a:t>
              </a:r>
            </a:p>
          </p:txBody>
        </p:sp>
        <p:sp>
          <p:nvSpPr>
            <p:cNvPr id="35854" name="Oval 14"/>
            <p:cNvSpPr>
              <a:spLocks noChangeArrowheads="1"/>
            </p:cNvSpPr>
            <p:nvPr/>
          </p:nvSpPr>
          <p:spPr bwMode="auto">
            <a:xfrm>
              <a:off x="3198" y="1465"/>
              <a:ext cx="1360" cy="81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v-SE"/>
            </a:p>
          </p:txBody>
        </p:sp>
        <p:sp>
          <p:nvSpPr>
            <p:cNvPr id="35855" name="Text Box 15"/>
            <p:cNvSpPr txBox="1">
              <a:spLocks noChangeArrowheads="1"/>
            </p:cNvSpPr>
            <p:nvPr/>
          </p:nvSpPr>
          <p:spPr bwMode="auto">
            <a:xfrm>
              <a:off x="3911" y="3337"/>
              <a:ext cx="42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sv-SE"/>
                <a:t>Ecall</a:t>
              </a:r>
            </a:p>
          </p:txBody>
        </p:sp>
        <p:sp>
          <p:nvSpPr>
            <p:cNvPr id="35856" name="Text Box 16"/>
            <p:cNvSpPr txBox="1">
              <a:spLocks noChangeArrowheads="1"/>
            </p:cNvSpPr>
            <p:nvPr/>
          </p:nvSpPr>
          <p:spPr bwMode="auto">
            <a:xfrm>
              <a:off x="2744" y="2690"/>
              <a:ext cx="7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sv-SE"/>
                <a:t>Navigation</a:t>
              </a:r>
            </a:p>
          </p:txBody>
        </p:sp>
        <p:sp>
          <p:nvSpPr>
            <p:cNvPr id="35858" name="Text Box 18"/>
            <p:cNvSpPr txBox="1">
              <a:spLocks noChangeArrowheads="1"/>
            </p:cNvSpPr>
            <p:nvPr/>
          </p:nvSpPr>
          <p:spPr bwMode="auto">
            <a:xfrm>
              <a:off x="3470" y="1646"/>
              <a:ext cx="82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sv-SE"/>
                <a:t>Hands free</a:t>
              </a:r>
            </a:p>
            <a:p>
              <a:r>
                <a:rPr lang="sv-SE"/>
                <a:t>telephony</a:t>
              </a:r>
            </a:p>
          </p:txBody>
        </p:sp>
      </p:grpSp>
      <p:sp>
        <p:nvSpPr>
          <p:cNvPr id="35860" name="Text Box 20"/>
          <p:cNvSpPr txBox="1">
            <a:spLocks noChangeArrowheads="1"/>
          </p:cNvSpPr>
          <p:nvPr/>
        </p:nvSpPr>
        <p:spPr bwMode="auto">
          <a:xfrm>
            <a:off x="4487041" y="3143032"/>
            <a:ext cx="1179567" cy="646331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sv-SE" dirty="0" smtClean="0"/>
              <a:t>SMS</a:t>
            </a:r>
            <a:br>
              <a:rPr lang="sv-SE" dirty="0" smtClean="0"/>
            </a:br>
            <a:r>
              <a:rPr lang="sv-SE" dirty="0" err="1" smtClean="0"/>
              <a:t>Messaging</a:t>
            </a:r>
            <a:endParaRPr lang="sv-SE" dirty="0"/>
          </a:p>
        </p:txBody>
      </p:sp>
      <p:sp>
        <p:nvSpPr>
          <p:cNvPr id="35861" name="Text Box 21"/>
          <p:cNvSpPr txBox="1">
            <a:spLocks noChangeArrowheads="1"/>
          </p:cNvSpPr>
          <p:nvPr/>
        </p:nvSpPr>
        <p:spPr bwMode="auto">
          <a:xfrm>
            <a:off x="3132138" y="3789363"/>
            <a:ext cx="1187450" cy="366712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v-SE"/>
              <a:t>Facebook</a:t>
            </a:r>
          </a:p>
        </p:txBody>
      </p:sp>
      <p:sp>
        <p:nvSpPr>
          <p:cNvPr id="35863" name="Text Box 23"/>
          <p:cNvSpPr txBox="1">
            <a:spLocks noChangeArrowheads="1"/>
          </p:cNvSpPr>
          <p:nvPr/>
        </p:nvSpPr>
        <p:spPr bwMode="auto">
          <a:xfrm>
            <a:off x="4284663" y="2636838"/>
            <a:ext cx="713394" cy="36933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v-SE" dirty="0" err="1" smtClean="0"/>
              <a:t>eMail</a:t>
            </a:r>
            <a:endParaRPr lang="sv-SE" dirty="0" smtClean="0"/>
          </a:p>
        </p:txBody>
      </p:sp>
      <p:sp>
        <p:nvSpPr>
          <p:cNvPr id="35864" name="Text Box 24"/>
          <p:cNvSpPr txBox="1">
            <a:spLocks noChangeArrowheads="1"/>
          </p:cNvSpPr>
          <p:nvPr/>
        </p:nvSpPr>
        <p:spPr bwMode="auto">
          <a:xfrm>
            <a:off x="4648730" y="2109788"/>
            <a:ext cx="2232025" cy="1373188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sv-SE" sz="2800" b="1" dirty="0">
                <a:solidFill>
                  <a:srgbClr val="F00638"/>
                </a:solidFill>
              </a:rPr>
              <a:t>Social</a:t>
            </a:r>
          </a:p>
          <a:p>
            <a:pPr algn="ctr"/>
            <a:r>
              <a:rPr lang="sv-SE" sz="2800" b="1" dirty="0" err="1">
                <a:solidFill>
                  <a:srgbClr val="F00638"/>
                </a:solidFill>
              </a:rPr>
              <a:t>control</a:t>
            </a:r>
            <a:endParaRPr lang="sv-SE" sz="2800" b="1" dirty="0">
              <a:solidFill>
                <a:srgbClr val="F00638"/>
              </a:solidFill>
            </a:endParaRPr>
          </a:p>
          <a:p>
            <a:pPr algn="ctr"/>
            <a:r>
              <a:rPr lang="ja-JP" altLang="sv-SE" sz="2800" b="1" dirty="0" smtClean="0">
                <a:solidFill>
                  <a:srgbClr val="F00638"/>
                </a:solidFill>
                <a:latin typeface="Arial"/>
              </a:rPr>
              <a:t>“</a:t>
            </a:r>
            <a:r>
              <a:rPr lang="sv-SE" altLang="ja-JP" sz="2800" b="1" dirty="0">
                <a:solidFill>
                  <a:srgbClr val="F00638"/>
                </a:solidFill>
              </a:rPr>
              <a:t>R</a:t>
            </a:r>
            <a:r>
              <a:rPr lang="sv-SE" sz="2800" b="1" dirty="0" smtClean="0">
                <a:solidFill>
                  <a:srgbClr val="F00638"/>
                </a:solidFill>
              </a:rPr>
              <a:t>elations</a:t>
            </a:r>
            <a:r>
              <a:rPr lang="ja-JP" altLang="sv-SE" sz="2800" b="1" dirty="0">
                <a:solidFill>
                  <a:srgbClr val="F00638"/>
                </a:solidFill>
                <a:latin typeface="Arial"/>
              </a:rPr>
              <a:t>”</a:t>
            </a:r>
            <a:endParaRPr lang="sv-SE" sz="2800" b="1" dirty="0">
              <a:solidFill>
                <a:srgbClr val="F00638"/>
              </a:solidFill>
            </a:endParaRPr>
          </a:p>
        </p:txBody>
      </p:sp>
      <p:sp>
        <p:nvSpPr>
          <p:cNvPr id="35869" name="Text Box 29"/>
          <p:cNvSpPr txBox="1">
            <a:spLocks noChangeArrowheads="1"/>
          </p:cNvSpPr>
          <p:nvPr/>
        </p:nvSpPr>
        <p:spPr bwMode="auto">
          <a:xfrm>
            <a:off x="5972175" y="2453791"/>
            <a:ext cx="1228437" cy="830997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sv-SE" sz="2400" dirty="0" smtClean="0"/>
              <a:t>Music</a:t>
            </a:r>
            <a:br>
              <a:rPr lang="sv-SE" sz="2400" dirty="0" smtClean="0"/>
            </a:br>
            <a:r>
              <a:rPr lang="sv-SE" sz="2400" dirty="0" err="1" smtClean="0"/>
              <a:t>Spotify</a:t>
            </a:r>
            <a:endParaRPr lang="sv-SE" sz="2400" dirty="0"/>
          </a:p>
        </p:txBody>
      </p:sp>
      <p:pic>
        <p:nvPicPr>
          <p:cNvPr id="35870" name="Picture 30" descr="Tmv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2808288" cy="346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Rektangel 30"/>
          <p:cNvSpPr/>
          <p:nvPr/>
        </p:nvSpPr>
        <p:spPr>
          <a:xfrm>
            <a:off x="0" y="6488291"/>
            <a:ext cx="2557110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800" b="1" dirty="0" smtClean="0">
                <a:latin typeface="Lucida Grande"/>
                <a:ea typeface="Lucida Grande"/>
                <a:cs typeface="Lucida Grande"/>
              </a:rPr>
              <a:t>© Unander Information &amp; Communication AB</a:t>
            </a:r>
            <a:endParaRPr lang="sv-SE" sz="800" dirty="0"/>
          </a:p>
        </p:txBody>
      </p:sp>
      <p:sp>
        <p:nvSpPr>
          <p:cNvPr id="2" name="Platshållare för sidfo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GSMA - Gothenburg 2012-10-24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81617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58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5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 animBg="1"/>
      <p:bldP spid="35860" grpId="0" animBg="1"/>
      <p:bldP spid="35861" grpId="0" animBg="1"/>
      <p:bldP spid="35863" grpId="0" animBg="1"/>
      <p:bldP spid="35864" grpId="0" animBg="1"/>
      <p:bldP spid="3586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title"/>
          </p:nvPr>
        </p:nvSpPr>
        <p:spPr>
          <a:xfrm>
            <a:off x="446088" y="260350"/>
            <a:ext cx="8229600" cy="1143000"/>
          </a:xfrm>
        </p:spPr>
        <p:txBody>
          <a:bodyPr/>
          <a:lstStyle/>
          <a:p>
            <a:r>
              <a:rPr lang="sv-SE" dirty="0" smtClean="0">
                <a:solidFill>
                  <a:srgbClr val="FF3300"/>
                </a:solidFill>
              </a:rPr>
              <a:t>New</a:t>
            </a:r>
            <a:r>
              <a:rPr lang="sv-SE" dirty="0" smtClean="0"/>
              <a:t> </a:t>
            </a:r>
            <a:r>
              <a:rPr lang="sv-SE" dirty="0"/>
              <a:t>services in </a:t>
            </a:r>
            <a:r>
              <a:rPr lang="sv-SE" dirty="0" err="1"/>
              <a:t>vehicles</a:t>
            </a:r>
            <a:r>
              <a:rPr lang="sv-SE" dirty="0"/>
              <a:t>?</a:t>
            </a:r>
            <a:endParaRPr lang="en-US" dirty="0"/>
          </a:p>
        </p:txBody>
      </p:sp>
      <p:sp>
        <p:nvSpPr>
          <p:cNvPr id="35842" name="Oval 2"/>
          <p:cNvSpPr>
            <a:spLocks noChangeArrowheads="1"/>
          </p:cNvSpPr>
          <p:nvPr/>
        </p:nvSpPr>
        <p:spPr bwMode="auto">
          <a:xfrm rot="-950900">
            <a:off x="2612707" y="2091447"/>
            <a:ext cx="5297867" cy="1857544"/>
          </a:xfrm>
          <a:prstGeom prst="ellipse">
            <a:avLst/>
          </a:prstGeom>
          <a:solidFill>
            <a:srgbClr val="66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grpSp>
        <p:nvGrpSpPr>
          <p:cNvPr id="35844" name="Group 4"/>
          <p:cNvGrpSpPr>
            <a:grpSpLocks/>
          </p:cNvGrpSpPr>
          <p:nvPr/>
        </p:nvGrpSpPr>
        <p:grpSpPr bwMode="auto">
          <a:xfrm>
            <a:off x="827088" y="1193800"/>
            <a:ext cx="8104187" cy="4618038"/>
            <a:chOff x="521" y="752"/>
            <a:chExt cx="5105" cy="2909"/>
          </a:xfrm>
        </p:grpSpPr>
        <p:sp>
          <p:nvSpPr>
            <p:cNvPr id="35845" name="Line 5"/>
            <p:cNvSpPr>
              <a:spLocks noChangeShapeType="1"/>
            </p:cNvSpPr>
            <p:nvPr/>
          </p:nvSpPr>
          <p:spPr bwMode="auto">
            <a:xfrm>
              <a:off x="1021" y="3552"/>
              <a:ext cx="335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5846" name="Line 6"/>
            <p:cNvSpPr>
              <a:spLocks noChangeShapeType="1"/>
            </p:cNvSpPr>
            <p:nvPr/>
          </p:nvSpPr>
          <p:spPr bwMode="auto">
            <a:xfrm flipV="1">
              <a:off x="1021" y="1329"/>
              <a:ext cx="0" cy="222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5847" name="Line 7"/>
            <p:cNvSpPr>
              <a:spLocks noChangeShapeType="1"/>
            </p:cNvSpPr>
            <p:nvPr/>
          </p:nvSpPr>
          <p:spPr bwMode="auto">
            <a:xfrm>
              <a:off x="2744" y="1374"/>
              <a:ext cx="0" cy="217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5848" name="Line 8"/>
            <p:cNvSpPr>
              <a:spLocks noChangeShapeType="1"/>
            </p:cNvSpPr>
            <p:nvPr/>
          </p:nvSpPr>
          <p:spPr bwMode="auto">
            <a:xfrm>
              <a:off x="1021" y="2372"/>
              <a:ext cx="331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v-SE"/>
            </a:p>
          </p:txBody>
        </p:sp>
        <p:grpSp>
          <p:nvGrpSpPr>
            <p:cNvPr id="35849" name="Group 9"/>
            <p:cNvGrpSpPr>
              <a:grpSpLocks/>
            </p:cNvGrpSpPr>
            <p:nvPr/>
          </p:nvGrpSpPr>
          <p:grpSpPr bwMode="auto">
            <a:xfrm>
              <a:off x="3684" y="752"/>
              <a:ext cx="1164" cy="622"/>
              <a:chOff x="3684" y="752"/>
              <a:chExt cx="1164" cy="622"/>
            </a:xfrm>
          </p:grpSpPr>
          <p:sp>
            <p:nvSpPr>
              <p:cNvPr id="35850" name="Text Box 10"/>
              <p:cNvSpPr txBox="1">
                <a:spLocks noChangeArrowheads="1"/>
              </p:cNvSpPr>
              <p:nvPr/>
            </p:nvSpPr>
            <p:spPr bwMode="auto">
              <a:xfrm>
                <a:off x="3684" y="752"/>
                <a:ext cx="1164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sv-SE"/>
                  <a:t>Killer application</a:t>
                </a:r>
              </a:p>
              <a:p>
                <a:r>
                  <a:rPr lang="sv-SE"/>
                  <a:t>area</a:t>
                </a:r>
                <a:endParaRPr lang="en-US"/>
              </a:p>
            </p:txBody>
          </p:sp>
          <p:sp>
            <p:nvSpPr>
              <p:cNvPr id="35851" name="Line 11"/>
              <p:cNvSpPr>
                <a:spLocks noChangeShapeType="1"/>
              </p:cNvSpPr>
              <p:nvPr/>
            </p:nvSpPr>
            <p:spPr bwMode="auto">
              <a:xfrm flipH="1">
                <a:off x="3969" y="1102"/>
                <a:ext cx="226" cy="27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</p:grpSp>
        <p:sp>
          <p:nvSpPr>
            <p:cNvPr id="35852" name="Text Box 12"/>
            <p:cNvSpPr txBox="1">
              <a:spLocks noChangeArrowheads="1"/>
            </p:cNvSpPr>
            <p:nvPr/>
          </p:nvSpPr>
          <p:spPr bwMode="auto">
            <a:xfrm>
              <a:off x="521" y="935"/>
              <a:ext cx="134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sv-SE" b="1"/>
                <a:t>Frequency of use </a:t>
              </a:r>
            </a:p>
          </p:txBody>
        </p:sp>
        <p:sp>
          <p:nvSpPr>
            <p:cNvPr id="35853" name="Text Box 13"/>
            <p:cNvSpPr txBox="1">
              <a:spLocks noChangeArrowheads="1"/>
            </p:cNvSpPr>
            <p:nvPr/>
          </p:nvSpPr>
          <p:spPr bwMode="auto">
            <a:xfrm>
              <a:off x="4422" y="3430"/>
              <a:ext cx="120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sv-SE" b="1"/>
                <a:t>Perceived value</a:t>
              </a:r>
            </a:p>
          </p:txBody>
        </p:sp>
        <p:sp>
          <p:nvSpPr>
            <p:cNvPr id="35854" name="Oval 14"/>
            <p:cNvSpPr>
              <a:spLocks noChangeArrowheads="1"/>
            </p:cNvSpPr>
            <p:nvPr/>
          </p:nvSpPr>
          <p:spPr bwMode="auto">
            <a:xfrm>
              <a:off x="3198" y="1465"/>
              <a:ext cx="1360" cy="81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v-SE"/>
            </a:p>
          </p:txBody>
        </p:sp>
        <p:sp>
          <p:nvSpPr>
            <p:cNvPr id="35855" name="Text Box 15"/>
            <p:cNvSpPr txBox="1">
              <a:spLocks noChangeArrowheads="1"/>
            </p:cNvSpPr>
            <p:nvPr/>
          </p:nvSpPr>
          <p:spPr bwMode="auto">
            <a:xfrm>
              <a:off x="3911" y="3337"/>
              <a:ext cx="42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sv-SE"/>
                <a:t>Ecall</a:t>
              </a:r>
            </a:p>
          </p:txBody>
        </p:sp>
        <p:sp>
          <p:nvSpPr>
            <p:cNvPr id="35856" name="Text Box 16"/>
            <p:cNvSpPr txBox="1">
              <a:spLocks noChangeArrowheads="1"/>
            </p:cNvSpPr>
            <p:nvPr/>
          </p:nvSpPr>
          <p:spPr bwMode="auto">
            <a:xfrm>
              <a:off x="2744" y="2690"/>
              <a:ext cx="7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sv-SE"/>
                <a:t>Navigation</a:t>
              </a:r>
            </a:p>
          </p:txBody>
        </p:sp>
        <p:sp>
          <p:nvSpPr>
            <p:cNvPr id="35858" name="Text Box 18"/>
            <p:cNvSpPr txBox="1">
              <a:spLocks noChangeArrowheads="1"/>
            </p:cNvSpPr>
            <p:nvPr/>
          </p:nvSpPr>
          <p:spPr bwMode="auto">
            <a:xfrm>
              <a:off x="3470" y="1646"/>
              <a:ext cx="82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sv-SE"/>
                <a:t>Hands free</a:t>
              </a:r>
            </a:p>
            <a:p>
              <a:r>
                <a:rPr lang="sv-SE"/>
                <a:t>telephony</a:t>
              </a:r>
            </a:p>
          </p:txBody>
        </p:sp>
      </p:grpSp>
      <p:sp>
        <p:nvSpPr>
          <p:cNvPr id="35860" name="Text Box 20"/>
          <p:cNvSpPr txBox="1">
            <a:spLocks noChangeArrowheads="1"/>
          </p:cNvSpPr>
          <p:nvPr/>
        </p:nvSpPr>
        <p:spPr bwMode="auto">
          <a:xfrm>
            <a:off x="4487041" y="3143032"/>
            <a:ext cx="1179567" cy="646331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sv-SE" dirty="0" smtClean="0"/>
              <a:t>SMS</a:t>
            </a:r>
            <a:br>
              <a:rPr lang="sv-SE" dirty="0" smtClean="0"/>
            </a:br>
            <a:r>
              <a:rPr lang="sv-SE" dirty="0" err="1" smtClean="0"/>
              <a:t>Messaging</a:t>
            </a:r>
            <a:endParaRPr lang="sv-SE" dirty="0"/>
          </a:p>
        </p:txBody>
      </p:sp>
      <p:sp>
        <p:nvSpPr>
          <p:cNvPr id="35861" name="Text Box 21"/>
          <p:cNvSpPr txBox="1">
            <a:spLocks noChangeArrowheads="1"/>
          </p:cNvSpPr>
          <p:nvPr/>
        </p:nvSpPr>
        <p:spPr bwMode="auto">
          <a:xfrm>
            <a:off x="3132138" y="3789363"/>
            <a:ext cx="1187450" cy="366712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v-SE"/>
              <a:t>Facebook</a:t>
            </a:r>
          </a:p>
        </p:txBody>
      </p:sp>
      <p:sp>
        <p:nvSpPr>
          <p:cNvPr id="35863" name="Text Box 23"/>
          <p:cNvSpPr txBox="1">
            <a:spLocks noChangeArrowheads="1"/>
          </p:cNvSpPr>
          <p:nvPr/>
        </p:nvSpPr>
        <p:spPr bwMode="auto">
          <a:xfrm>
            <a:off x="4284663" y="2636838"/>
            <a:ext cx="713394" cy="36933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v-SE" dirty="0" err="1" smtClean="0"/>
              <a:t>eMail</a:t>
            </a:r>
            <a:endParaRPr lang="sv-SE" dirty="0" smtClean="0"/>
          </a:p>
        </p:txBody>
      </p:sp>
      <p:sp>
        <p:nvSpPr>
          <p:cNvPr id="35864" name="Text Box 24"/>
          <p:cNvSpPr txBox="1">
            <a:spLocks noChangeArrowheads="1"/>
          </p:cNvSpPr>
          <p:nvPr/>
        </p:nvSpPr>
        <p:spPr bwMode="auto">
          <a:xfrm>
            <a:off x="4648730" y="2109788"/>
            <a:ext cx="2232025" cy="1373188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sv-SE" sz="2800" b="1" dirty="0">
                <a:solidFill>
                  <a:srgbClr val="F00638"/>
                </a:solidFill>
              </a:rPr>
              <a:t>Social</a:t>
            </a:r>
          </a:p>
          <a:p>
            <a:pPr algn="ctr"/>
            <a:r>
              <a:rPr lang="sv-SE" sz="2800" b="1" dirty="0" err="1">
                <a:solidFill>
                  <a:srgbClr val="F00638"/>
                </a:solidFill>
              </a:rPr>
              <a:t>control</a:t>
            </a:r>
            <a:endParaRPr lang="sv-SE" sz="2800" b="1" dirty="0">
              <a:solidFill>
                <a:srgbClr val="F00638"/>
              </a:solidFill>
            </a:endParaRPr>
          </a:p>
          <a:p>
            <a:pPr algn="ctr"/>
            <a:r>
              <a:rPr lang="ja-JP" altLang="sv-SE" sz="2800" b="1" dirty="0" smtClean="0">
                <a:solidFill>
                  <a:srgbClr val="F00638"/>
                </a:solidFill>
                <a:latin typeface="Arial"/>
              </a:rPr>
              <a:t>“</a:t>
            </a:r>
            <a:r>
              <a:rPr lang="sv-SE" altLang="ja-JP" sz="2800" b="1" dirty="0">
                <a:solidFill>
                  <a:srgbClr val="F00638"/>
                </a:solidFill>
              </a:rPr>
              <a:t>R</a:t>
            </a:r>
            <a:r>
              <a:rPr lang="sv-SE" sz="2800" b="1" dirty="0" smtClean="0">
                <a:solidFill>
                  <a:srgbClr val="F00638"/>
                </a:solidFill>
              </a:rPr>
              <a:t>elations</a:t>
            </a:r>
            <a:r>
              <a:rPr lang="ja-JP" altLang="sv-SE" sz="2800" b="1" dirty="0">
                <a:solidFill>
                  <a:srgbClr val="F00638"/>
                </a:solidFill>
                <a:latin typeface="Arial"/>
              </a:rPr>
              <a:t>”</a:t>
            </a:r>
            <a:endParaRPr lang="sv-SE" sz="2800" b="1" dirty="0">
              <a:solidFill>
                <a:srgbClr val="F00638"/>
              </a:solidFill>
            </a:endParaRPr>
          </a:p>
        </p:txBody>
      </p:sp>
      <p:sp>
        <p:nvSpPr>
          <p:cNvPr id="35869" name="Text Box 29"/>
          <p:cNvSpPr txBox="1">
            <a:spLocks noChangeArrowheads="1"/>
          </p:cNvSpPr>
          <p:nvPr/>
        </p:nvSpPr>
        <p:spPr bwMode="auto">
          <a:xfrm>
            <a:off x="5972175" y="2453791"/>
            <a:ext cx="1228437" cy="830997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sv-SE" sz="2400" dirty="0" smtClean="0"/>
              <a:t>Music</a:t>
            </a:r>
            <a:br>
              <a:rPr lang="sv-SE" sz="2400" dirty="0" smtClean="0"/>
            </a:br>
            <a:r>
              <a:rPr lang="sv-SE" sz="2400" dirty="0" err="1" smtClean="0"/>
              <a:t>Spotify</a:t>
            </a:r>
            <a:endParaRPr lang="sv-SE" sz="2400" dirty="0"/>
          </a:p>
        </p:txBody>
      </p:sp>
      <p:pic>
        <p:nvPicPr>
          <p:cNvPr id="35870" name="Picture 30" descr="Tmv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2808288" cy="346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Rektangel 30"/>
          <p:cNvSpPr/>
          <p:nvPr/>
        </p:nvSpPr>
        <p:spPr>
          <a:xfrm>
            <a:off x="0" y="6488291"/>
            <a:ext cx="2557110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800" b="1" dirty="0" smtClean="0">
                <a:latin typeface="Lucida Grande"/>
                <a:ea typeface="Lucida Grande"/>
                <a:cs typeface="Lucida Grande"/>
              </a:rPr>
              <a:t>© Unander Information &amp; Communication AB</a:t>
            </a:r>
            <a:endParaRPr lang="sv-SE" sz="800" dirty="0"/>
          </a:p>
        </p:txBody>
      </p:sp>
      <p:sp>
        <p:nvSpPr>
          <p:cNvPr id="2" name="Platshållare för sidfo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GSMA - Gothenburg 2012-10-24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933166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sv-SE" dirty="0" err="1" smtClean="0"/>
              <a:t>Other</a:t>
            </a:r>
            <a:r>
              <a:rPr lang="sv-SE" dirty="0" smtClean="0"/>
              <a:t> </a:t>
            </a:r>
            <a:r>
              <a:rPr lang="sv-SE" dirty="0"/>
              <a:t>services in </a:t>
            </a:r>
            <a:r>
              <a:rPr lang="sv-SE" dirty="0" err="1"/>
              <a:t>vehicles</a:t>
            </a:r>
            <a:r>
              <a:rPr lang="sv-SE" dirty="0"/>
              <a:t>?</a:t>
            </a:r>
            <a:endParaRPr lang="en-US" dirty="0"/>
          </a:p>
        </p:txBody>
      </p:sp>
      <p:pic>
        <p:nvPicPr>
          <p:cNvPr id="36867" name="Picture 3" descr="Tmv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2808288" cy="346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878" name="Text Box 14"/>
          <p:cNvSpPr txBox="1">
            <a:spLocks noChangeArrowheads="1"/>
          </p:cNvSpPr>
          <p:nvPr/>
        </p:nvSpPr>
        <p:spPr bwMode="auto">
          <a:xfrm>
            <a:off x="827088" y="1484313"/>
            <a:ext cx="2076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v-SE" b="1"/>
              <a:t>Frequency of use</a:t>
            </a:r>
          </a:p>
        </p:txBody>
      </p:sp>
      <p:sp>
        <p:nvSpPr>
          <p:cNvPr id="26" name="Rektangel 25"/>
          <p:cNvSpPr/>
          <p:nvPr/>
        </p:nvSpPr>
        <p:spPr>
          <a:xfrm>
            <a:off x="0" y="6488291"/>
            <a:ext cx="2557110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800" b="1" dirty="0" smtClean="0">
                <a:latin typeface="Lucida Grande"/>
                <a:ea typeface="Lucida Grande"/>
                <a:cs typeface="Lucida Grande"/>
              </a:rPr>
              <a:t>© Unander Information &amp; Communication AB</a:t>
            </a:r>
            <a:endParaRPr lang="sv-SE" sz="800" dirty="0"/>
          </a:p>
        </p:txBody>
      </p:sp>
      <p:grpSp>
        <p:nvGrpSpPr>
          <p:cNvPr id="2" name="Grupp 1"/>
          <p:cNvGrpSpPr/>
          <p:nvPr/>
        </p:nvGrpSpPr>
        <p:grpSpPr>
          <a:xfrm>
            <a:off x="1620838" y="2109788"/>
            <a:ext cx="7310437" cy="3702050"/>
            <a:chOff x="1620838" y="2109788"/>
            <a:chExt cx="7310437" cy="3702050"/>
          </a:xfrm>
        </p:grpSpPr>
        <p:sp>
          <p:nvSpPr>
            <p:cNvPr id="36873" name="Oval 9"/>
            <p:cNvSpPr>
              <a:spLocks noChangeArrowheads="1"/>
            </p:cNvSpPr>
            <p:nvPr/>
          </p:nvSpPr>
          <p:spPr bwMode="auto">
            <a:xfrm rot="-950900">
              <a:off x="2627313" y="2349500"/>
              <a:ext cx="4537075" cy="1800225"/>
            </a:xfrm>
            <a:prstGeom prst="ellipse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v-SE"/>
            </a:p>
          </p:txBody>
        </p:sp>
        <p:sp>
          <p:nvSpPr>
            <p:cNvPr id="36874" name="Line 10"/>
            <p:cNvSpPr>
              <a:spLocks noChangeShapeType="1"/>
            </p:cNvSpPr>
            <p:nvPr/>
          </p:nvSpPr>
          <p:spPr bwMode="auto">
            <a:xfrm>
              <a:off x="1620838" y="5638800"/>
              <a:ext cx="53276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6875" name="Line 11"/>
            <p:cNvSpPr>
              <a:spLocks noChangeShapeType="1"/>
            </p:cNvSpPr>
            <p:nvPr/>
          </p:nvSpPr>
          <p:spPr bwMode="auto">
            <a:xfrm flipV="1">
              <a:off x="1620838" y="2109788"/>
              <a:ext cx="0" cy="35290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6876" name="Line 12"/>
            <p:cNvSpPr>
              <a:spLocks noChangeShapeType="1"/>
            </p:cNvSpPr>
            <p:nvPr/>
          </p:nvSpPr>
          <p:spPr bwMode="auto">
            <a:xfrm>
              <a:off x="4356100" y="2181225"/>
              <a:ext cx="0" cy="34575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6877" name="Line 13"/>
            <p:cNvSpPr>
              <a:spLocks noChangeShapeType="1"/>
            </p:cNvSpPr>
            <p:nvPr/>
          </p:nvSpPr>
          <p:spPr bwMode="auto">
            <a:xfrm>
              <a:off x="1620838" y="3765550"/>
              <a:ext cx="525621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6879" name="Text Box 15"/>
            <p:cNvSpPr txBox="1">
              <a:spLocks noChangeArrowheads="1"/>
            </p:cNvSpPr>
            <p:nvPr/>
          </p:nvSpPr>
          <p:spPr bwMode="auto">
            <a:xfrm>
              <a:off x="7019925" y="5445125"/>
              <a:ext cx="191135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sv-SE" b="1"/>
                <a:t>Perceived value</a:t>
              </a:r>
            </a:p>
          </p:txBody>
        </p:sp>
        <p:sp>
          <p:nvSpPr>
            <p:cNvPr id="36880" name="Oval 16"/>
            <p:cNvSpPr>
              <a:spLocks noChangeArrowheads="1"/>
            </p:cNvSpPr>
            <p:nvPr/>
          </p:nvSpPr>
          <p:spPr bwMode="auto">
            <a:xfrm>
              <a:off x="5057247" y="2293938"/>
              <a:ext cx="2159000" cy="12954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v-SE"/>
            </a:p>
          </p:txBody>
        </p:sp>
        <p:sp>
          <p:nvSpPr>
            <p:cNvPr id="36881" name="Text Box 17"/>
            <p:cNvSpPr txBox="1">
              <a:spLocks noChangeArrowheads="1"/>
            </p:cNvSpPr>
            <p:nvPr/>
          </p:nvSpPr>
          <p:spPr bwMode="auto">
            <a:xfrm>
              <a:off x="6208713" y="5297488"/>
              <a:ext cx="679450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sv-SE" dirty="0" err="1"/>
                <a:t>Ecall</a:t>
              </a:r>
              <a:endParaRPr lang="sv-SE" dirty="0"/>
            </a:p>
          </p:txBody>
        </p:sp>
        <p:sp>
          <p:nvSpPr>
            <p:cNvPr id="36882" name="Text Box 18"/>
            <p:cNvSpPr txBox="1">
              <a:spLocks noChangeArrowheads="1"/>
            </p:cNvSpPr>
            <p:nvPr/>
          </p:nvSpPr>
          <p:spPr bwMode="auto">
            <a:xfrm>
              <a:off x="4356100" y="4270375"/>
              <a:ext cx="126365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sv-SE" dirty="0"/>
                <a:t>Navigation</a:t>
              </a:r>
            </a:p>
          </p:txBody>
        </p:sp>
        <p:sp>
          <p:nvSpPr>
            <p:cNvPr id="36884" name="Text Box 20"/>
            <p:cNvSpPr txBox="1">
              <a:spLocks noChangeArrowheads="1"/>
            </p:cNvSpPr>
            <p:nvPr/>
          </p:nvSpPr>
          <p:spPr bwMode="auto">
            <a:xfrm>
              <a:off x="5508625" y="2613025"/>
              <a:ext cx="1301750" cy="6413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sv-SE"/>
                <a:t>Hands free</a:t>
              </a:r>
            </a:p>
            <a:p>
              <a:r>
                <a:rPr lang="sv-SE"/>
                <a:t>telephony</a:t>
              </a:r>
            </a:p>
          </p:txBody>
        </p:sp>
        <p:sp>
          <p:nvSpPr>
            <p:cNvPr id="36886" name="Text Box 22"/>
            <p:cNvSpPr txBox="1">
              <a:spLocks noChangeArrowheads="1"/>
            </p:cNvSpPr>
            <p:nvPr/>
          </p:nvSpPr>
          <p:spPr bwMode="auto">
            <a:xfrm>
              <a:off x="3132138" y="3789363"/>
              <a:ext cx="1187450" cy="366712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sv-SE"/>
                <a:t>Facebook</a:t>
              </a:r>
            </a:p>
          </p:txBody>
        </p:sp>
        <p:sp>
          <p:nvSpPr>
            <p:cNvPr id="36888" name="Text Box 24"/>
            <p:cNvSpPr txBox="1">
              <a:spLocks noChangeArrowheads="1"/>
            </p:cNvSpPr>
            <p:nvPr/>
          </p:nvSpPr>
          <p:spPr bwMode="auto">
            <a:xfrm>
              <a:off x="4284663" y="2636838"/>
              <a:ext cx="730250" cy="366712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sv-SE"/>
                <a:t>eMail</a:t>
              </a:r>
            </a:p>
          </p:txBody>
        </p:sp>
        <p:sp>
          <p:nvSpPr>
            <p:cNvPr id="36889" name="Text Box 25"/>
            <p:cNvSpPr txBox="1">
              <a:spLocks noChangeArrowheads="1"/>
            </p:cNvSpPr>
            <p:nvPr/>
          </p:nvSpPr>
          <p:spPr bwMode="auto">
            <a:xfrm>
              <a:off x="5064655" y="2325688"/>
              <a:ext cx="744164" cy="36933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sv-SE" dirty="0" smtClean="0"/>
                <a:t>Music</a:t>
              </a:r>
              <a:endParaRPr lang="sv-SE" dirty="0"/>
            </a:p>
          </p:txBody>
        </p:sp>
        <p:sp>
          <p:nvSpPr>
            <p:cNvPr id="25" name="Text Box 20"/>
            <p:cNvSpPr txBox="1">
              <a:spLocks noChangeArrowheads="1"/>
            </p:cNvSpPr>
            <p:nvPr/>
          </p:nvSpPr>
          <p:spPr bwMode="auto">
            <a:xfrm>
              <a:off x="4483277" y="3140167"/>
              <a:ext cx="1179567" cy="646331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sv-SE" dirty="0" smtClean="0"/>
                <a:t>SMS</a:t>
              </a:r>
              <a:br>
                <a:rPr lang="sv-SE" dirty="0" smtClean="0"/>
              </a:br>
              <a:r>
                <a:rPr lang="sv-SE" dirty="0" err="1" smtClean="0"/>
                <a:t>Messaging</a:t>
              </a:r>
              <a:endParaRPr lang="sv-SE" dirty="0"/>
            </a:p>
          </p:txBody>
        </p:sp>
      </p:grp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4399845" y="4356454"/>
            <a:ext cx="2369960" cy="83099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sv-SE" sz="1600" dirty="0"/>
              <a:t>B-</a:t>
            </a:r>
            <a:r>
              <a:rPr lang="sv-SE" sz="1600" dirty="0" smtClean="0"/>
              <a:t>Call</a:t>
            </a:r>
            <a:endParaRPr lang="sv-SE" sz="1600" dirty="0"/>
          </a:p>
          <a:p>
            <a:pPr algn="ctr"/>
            <a:r>
              <a:rPr lang="sv-SE" sz="1600" dirty="0"/>
              <a:t>Lock/</a:t>
            </a:r>
            <a:r>
              <a:rPr lang="sv-SE" sz="1600" dirty="0" err="1"/>
              <a:t>unlock</a:t>
            </a:r>
            <a:endParaRPr lang="sv-SE" sz="1600" dirty="0"/>
          </a:p>
          <a:p>
            <a:pPr algn="ctr"/>
            <a:r>
              <a:rPr lang="sv-SE" sz="1600" dirty="0" err="1"/>
              <a:t>Honk</a:t>
            </a:r>
            <a:r>
              <a:rPr lang="sv-SE" sz="1600" dirty="0"/>
              <a:t> the horn</a:t>
            </a:r>
          </a:p>
        </p:txBody>
      </p:sp>
      <p:sp>
        <p:nvSpPr>
          <p:cNvPr id="29" name="Text Box 5"/>
          <p:cNvSpPr txBox="1">
            <a:spLocks noChangeArrowheads="1"/>
          </p:cNvSpPr>
          <p:nvPr/>
        </p:nvSpPr>
        <p:spPr bwMode="auto">
          <a:xfrm>
            <a:off x="2073186" y="4356100"/>
            <a:ext cx="1863813" cy="830997"/>
          </a:xfrm>
          <a:prstGeom prst="rect">
            <a:avLst/>
          </a:prstGeom>
          <a:solidFill>
            <a:srgbClr val="FF7C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sv-SE" sz="1600" dirty="0"/>
              <a:t>Book a </a:t>
            </a:r>
            <a:r>
              <a:rPr lang="sv-SE" sz="1600" dirty="0" smtClean="0"/>
              <a:t>service</a:t>
            </a:r>
          </a:p>
          <a:p>
            <a:pPr algn="ctr"/>
            <a:r>
              <a:rPr lang="sv-SE" sz="1600" dirty="0" smtClean="0"/>
              <a:t>Status </a:t>
            </a:r>
            <a:r>
              <a:rPr lang="sv-SE" sz="1600" dirty="0" err="1" smtClean="0"/>
              <a:t>of</a:t>
            </a:r>
            <a:r>
              <a:rPr lang="sv-SE" sz="1600" dirty="0" smtClean="0"/>
              <a:t> my </a:t>
            </a:r>
            <a:r>
              <a:rPr lang="sv-SE" sz="1600" dirty="0" err="1" smtClean="0"/>
              <a:t>car</a:t>
            </a:r>
            <a:endParaRPr lang="sv-SE" sz="1600" dirty="0" smtClean="0"/>
          </a:p>
          <a:p>
            <a:pPr algn="ctr"/>
            <a:r>
              <a:rPr lang="sv-SE" sz="1600" dirty="0" smtClean="0"/>
              <a:t>Dealer offers</a:t>
            </a:r>
            <a:endParaRPr lang="sv-SE" sz="1600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GSMA - Gothenburg 2012-10-24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414299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Telematics service areas</a:t>
            </a:r>
            <a:endParaRPr lang="en-US"/>
          </a:p>
        </p:txBody>
      </p:sp>
      <p:sp>
        <p:nvSpPr>
          <p:cNvPr id="37891" name="Line 3"/>
          <p:cNvSpPr>
            <a:spLocks noChangeShapeType="1"/>
          </p:cNvSpPr>
          <p:nvPr/>
        </p:nvSpPr>
        <p:spPr bwMode="auto">
          <a:xfrm>
            <a:off x="1620838" y="5638800"/>
            <a:ext cx="53276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37892" name="Line 4"/>
          <p:cNvSpPr>
            <a:spLocks noChangeShapeType="1"/>
          </p:cNvSpPr>
          <p:nvPr/>
        </p:nvSpPr>
        <p:spPr bwMode="auto">
          <a:xfrm flipV="1">
            <a:off x="1620838" y="2109788"/>
            <a:ext cx="0" cy="35290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37893" name="Line 5"/>
          <p:cNvSpPr>
            <a:spLocks noChangeShapeType="1"/>
          </p:cNvSpPr>
          <p:nvPr/>
        </p:nvSpPr>
        <p:spPr bwMode="auto">
          <a:xfrm>
            <a:off x="4356100" y="2181225"/>
            <a:ext cx="0" cy="34575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37894" name="Line 6"/>
          <p:cNvSpPr>
            <a:spLocks noChangeShapeType="1"/>
          </p:cNvSpPr>
          <p:nvPr/>
        </p:nvSpPr>
        <p:spPr bwMode="auto">
          <a:xfrm>
            <a:off x="1620838" y="3765550"/>
            <a:ext cx="52562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37895" name="Text Box 7"/>
          <p:cNvSpPr txBox="1">
            <a:spLocks noChangeArrowheads="1"/>
          </p:cNvSpPr>
          <p:nvPr/>
        </p:nvSpPr>
        <p:spPr bwMode="auto">
          <a:xfrm>
            <a:off x="827088" y="1484313"/>
            <a:ext cx="2076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v-SE" b="1"/>
              <a:t>Frequency of use</a:t>
            </a:r>
          </a:p>
        </p:txBody>
      </p:sp>
      <p:sp>
        <p:nvSpPr>
          <p:cNvPr id="37896" name="Text Box 8"/>
          <p:cNvSpPr txBox="1">
            <a:spLocks noChangeArrowheads="1"/>
          </p:cNvSpPr>
          <p:nvPr/>
        </p:nvSpPr>
        <p:spPr bwMode="auto">
          <a:xfrm>
            <a:off x="7019925" y="5445125"/>
            <a:ext cx="191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v-SE" b="1"/>
              <a:t>Perceived value</a:t>
            </a:r>
          </a:p>
        </p:txBody>
      </p:sp>
      <p:sp>
        <p:nvSpPr>
          <p:cNvPr id="37898" name="Rectangle 10"/>
          <p:cNvSpPr>
            <a:spLocks noChangeArrowheads="1"/>
          </p:cNvSpPr>
          <p:nvPr/>
        </p:nvSpPr>
        <p:spPr bwMode="auto">
          <a:xfrm>
            <a:off x="4427538" y="3933825"/>
            <a:ext cx="2305050" cy="1582738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sv-SE" dirty="0" smtClean="0"/>
          </a:p>
          <a:p>
            <a:pPr algn="ctr"/>
            <a:r>
              <a:rPr lang="sv-SE" dirty="0" err="1" smtClean="0"/>
              <a:t>Safety</a:t>
            </a:r>
            <a:endParaRPr lang="sv-SE" dirty="0"/>
          </a:p>
          <a:p>
            <a:pPr algn="ctr"/>
            <a:r>
              <a:rPr lang="sv-SE" dirty="0" err="1" smtClean="0"/>
              <a:t>Security</a:t>
            </a:r>
            <a:endParaRPr lang="sv-SE" dirty="0" smtClean="0"/>
          </a:p>
          <a:p>
            <a:pPr algn="ctr"/>
            <a:r>
              <a:rPr lang="sv-SE" dirty="0" err="1" smtClean="0"/>
              <a:t>Functions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err="1" smtClean="0"/>
              <a:t>Find</a:t>
            </a:r>
            <a:r>
              <a:rPr lang="sv-SE" dirty="0" smtClean="0"/>
              <a:t> my </a:t>
            </a:r>
            <a:r>
              <a:rPr lang="sv-SE" dirty="0" err="1" smtClean="0"/>
              <a:t>way</a:t>
            </a:r>
            <a:endParaRPr lang="sv-SE" dirty="0"/>
          </a:p>
          <a:p>
            <a:pPr algn="ctr"/>
            <a:endParaRPr lang="sv-SE" dirty="0"/>
          </a:p>
        </p:txBody>
      </p:sp>
      <p:sp>
        <p:nvSpPr>
          <p:cNvPr id="37899" name="Rectangle 11"/>
          <p:cNvSpPr>
            <a:spLocks noChangeArrowheads="1"/>
          </p:cNvSpPr>
          <p:nvPr/>
        </p:nvSpPr>
        <p:spPr bwMode="auto">
          <a:xfrm>
            <a:off x="1835150" y="3933825"/>
            <a:ext cx="2305050" cy="158273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sv-SE" b="1" dirty="0" smtClean="0"/>
          </a:p>
          <a:p>
            <a:pPr algn="ctr"/>
            <a:r>
              <a:rPr lang="sv-SE" dirty="0" smtClean="0"/>
              <a:t>Brand </a:t>
            </a:r>
            <a:r>
              <a:rPr lang="sv-SE" dirty="0" err="1" smtClean="0"/>
              <a:t>Loyalty</a:t>
            </a:r>
            <a:endParaRPr lang="sv-SE" dirty="0"/>
          </a:p>
          <a:p>
            <a:pPr algn="ctr"/>
            <a:r>
              <a:rPr lang="sv-SE" dirty="0" err="1" smtClean="0"/>
              <a:t>Spares</a:t>
            </a:r>
            <a:endParaRPr lang="sv-SE" dirty="0" smtClean="0"/>
          </a:p>
          <a:p>
            <a:pPr algn="ctr"/>
            <a:r>
              <a:rPr lang="sv-SE" dirty="0" err="1" smtClean="0"/>
              <a:t>Accessories</a:t>
            </a:r>
            <a:endParaRPr lang="sv-SE" dirty="0" smtClean="0"/>
          </a:p>
          <a:p>
            <a:pPr algn="ctr"/>
            <a:r>
              <a:rPr lang="sv-SE" dirty="0" smtClean="0"/>
              <a:t>Labour</a:t>
            </a:r>
          </a:p>
          <a:p>
            <a:pPr algn="ctr"/>
            <a:endParaRPr lang="sv-SE" b="1" dirty="0"/>
          </a:p>
        </p:txBody>
      </p:sp>
      <p:sp>
        <p:nvSpPr>
          <p:cNvPr id="37900" name="Rectangle 12"/>
          <p:cNvSpPr>
            <a:spLocks noChangeArrowheads="1"/>
          </p:cNvSpPr>
          <p:nvPr/>
        </p:nvSpPr>
        <p:spPr bwMode="auto">
          <a:xfrm>
            <a:off x="4427538" y="2060575"/>
            <a:ext cx="2305050" cy="158273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v-SE" b="1" dirty="0"/>
              <a:t>Infotainment</a:t>
            </a:r>
          </a:p>
          <a:p>
            <a:pPr algn="ctr"/>
            <a:r>
              <a:rPr lang="sv-SE" dirty="0"/>
              <a:t>Relation </a:t>
            </a:r>
            <a:r>
              <a:rPr lang="sv-SE" dirty="0" smtClean="0"/>
              <a:t>services</a:t>
            </a:r>
            <a:endParaRPr lang="sv-SE" dirty="0"/>
          </a:p>
        </p:txBody>
      </p:sp>
      <p:pic>
        <p:nvPicPr>
          <p:cNvPr id="37904" name="Picture 16" descr="Tmv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2808288" cy="346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ktangel 15"/>
          <p:cNvSpPr/>
          <p:nvPr/>
        </p:nvSpPr>
        <p:spPr>
          <a:xfrm>
            <a:off x="0" y="6488291"/>
            <a:ext cx="2557110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800" b="1" dirty="0" smtClean="0">
                <a:latin typeface="Lucida Grande"/>
                <a:ea typeface="Lucida Grande"/>
                <a:cs typeface="Lucida Grande"/>
              </a:rPr>
              <a:t>© Unander Information &amp; Communication AB</a:t>
            </a:r>
            <a:endParaRPr lang="sv-SE" sz="800" dirty="0"/>
          </a:p>
        </p:txBody>
      </p:sp>
      <p:grpSp>
        <p:nvGrpSpPr>
          <p:cNvPr id="11" name="Grupp 10"/>
          <p:cNvGrpSpPr/>
          <p:nvPr/>
        </p:nvGrpSpPr>
        <p:grpSpPr>
          <a:xfrm>
            <a:off x="1227667" y="3765549"/>
            <a:ext cx="6237111" cy="2722741"/>
            <a:chOff x="1227667" y="3765549"/>
            <a:chExt cx="6237111" cy="2722741"/>
          </a:xfrm>
        </p:grpSpPr>
        <p:sp>
          <p:nvSpPr>
            <p:cNvPr id="9" name="Frihandsfigur 8"/>
            <p:cNvSpPr/>
            <p:nvPr/>
          </p:nvSpPr>
          <p:spPr>
            <a:xfrm>
              <a:off x="1227667" y="3765549"/>
              <a:ext cx="6237111" cy="2722741"/>
            </a:xfrm>
            <a:custGeom>
              <a:avLst/>
              <a:gdLst>
                <a:gd name="connsiteX0" fmla="*/ 783143 w 6978697"/>
                <a:gd name="connsiteY0" fmla="*/ 2456476 h 2699397"/>
                <a:gd name="connsiteX1" fmla="*/ 6399365 w 6978697"/>
                <a:gd name="connsiteY1" fmla="*/ 2400032 h 2699397"/>
                <a:gd name="connsiteX2" fmla="*/ 6145365 w 6978697"/>
                <a:gd name="connsiteY2" fmla="*/ 255143 h 2699397"/>
                <a:gd name="connsiteX3" fmla="*/ 613809 w 6978697"/>
                <a:gd name="connsiteY3" fmla="*/ 283365 h 2699397"/>
                <a:gd name="connsiteX4" fmla="*/ 783143 w 6978697"/>
                <a:gd name="connsiteY4" fmla="*/ 2456476 h 26993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978697" h="2699397">
                  <a:moveTo>
                    <a:pt x="783143" y="2456476"/>
                  </a:moveTo>
                  <a:cubicBezTo>
                    <a:pt x="1747402" y="2809254"/>
                    <a:pt x="5505661" y="2766921"/>
                    <a:pt x="6399365" y="2400032"/>
                  </a:cubicBezTo>
                  <a:cubicBezTo>
                    <a:pt x="7293069" y="2033143"/>
                    <a:pt x="7109624" y="607921"/>
                    <a:pt x="6145365" y="255143"/>
                  </a:cubicBezTo>
                  <a:cubicBezTo>
                    <a:pt x="5181106" y="-97635"/>
                    <a:pt x="1502809" y="-81172"/>
                    <a:pt x="613809" y="283365"/>
                  </a:cubicBezTo>
                  <a:cubicBezTo>
                    <a:pt x="-275191" y="647902"/>
                    <a:pt x="-181116" y="2103698"/>
                    <a:pt x="783143" y="2456476"/>
                  </a:cubicBezTo>
                  <a:close/>
                </a:path>
              </a:pathLst>
            </a:custGeom>
            <a:noFill/>
            <a:ln w="57150" cmpd="sng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3200" b="1" dirty="0"/>
            </a:p>
          </p:txBody>
        </p:sp>
        <p:sp>
          <p:nvSpPr>
            <p:cNvPr id="10" name="textruta 9"/>
            <p:cNvSpPr txBox="1"/>
            <p:nvPr/>
          </p:nvSpPr>
          <p:spPr>
            <a:xfrm>
              <a:off x="2903538" y="5681133"/>
              <a:ext cx="2467317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sv-SE" sz="2000" b="1" dirty="0" err="1" smtClean="0">
                  <a:solidFill>
                    <a:srgbClr val="FF0000"/>
                  </a:solidFill>
                </a:rPr>
                <a:t>Vehicle</a:t>
              </a:r>
              <a:r>
                <a:rPr lang="sv-SE" sz="2000" b="1" dirty="0" smtClean="0">
                  <a:solidFill>
                    <a:srgbClr val="FF0000"/>
                  </a:solidFill>
                </a:rPr>
                <a:t>/Dealer/ OEM</a:t>
              </a:r>
            </a:p>
            <a:p>
              <a:pPr algn="ctr"/>
              <a:r>
                <a:rPr lang="sv-SE" sz="2000" b="1" dirty="0" err="1">
                  <a:solidFill>
                    <a:srgbClr val="FF0000"/>
                  </a:solidFill>
                </a:rPr>
                <a:t>C</a:t>
              </a:r>
              <a:r>
                <a:rPr lang="sv-SE" sz="2000" b="1" dirty="0" err="1" smtClean="0">
                  <a:solidFill>
                    <a:srgbClr val="FF0000"/>
                  </a:solidFill>
                </a:rPr>
                <a:t>entric</a:t>
              </a:r>
              <a:endParaRPr lang="sv-SE" sz="20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2" name="Grupp 11"/>
          <p:cNvGrpSpPr/>
          <p:nvPr/>
        </p:nvGrpSpPr>
        <p:grpSpPr>
          <a:xfrm>
            <a:off x="3767667" y="1417638"/>
            <a:ext cx="3937000" cy="2290055"/>
            <a:chOff x="3767667" y="1417638"/>
            <a:chExt cx="3937000" cy="2290055"/>
          </a:xfrm>
        </p:grpSpPr>
        <p:sp>
          <p:nvSpPr>
            <p:cNvPr id="25" name="Frihandsfigur 24"/>
            <p:cNvSpPr/>
            <p:nvPr/>
          </p:nvSpPr>
          <p:spPr>
            <a:xfrm>
              <a:off x="3767667" y="1417638"/>
              <a:ext cx="3937000" cy="2290055"/>
            </a:xfrm>
            <a:custGeom>
              <a:avLst/>
              <a:gdLst>
                <a:gd name="connsiteX0" fmla="*/ 783143 w 6978697"/>
                <a:gd name="connsiteY0" fmla="*/ 2456476 h 2699397"/>
                <a:gd name="connsiteX1" fmla="*/ 6399365 w 6978697"/>
                <a:gd name="connsiteY1" fmla="*/ 2400032 h 2699397"/>
                <a:gd name="connsiteX2" fmla="*/ 6145365 w 6978697"/>
                <a:gd name="connsiteY2" fmla="*/ 255143 h 2699397"/>
                <a:gd name="connsiteX3" fmla="*/ 613809 w 6978697"/>
                <a:gd name="connsiteY3" fmla="*/ 283365 h 2699397"/>
                <a:gd name="connsiteX4" fmla="*/ 783143 w 6978697"/>
                <a:gd name="connsiteY4" fmla="*/ 2456476 h 26993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978697" h="2699397">
                  <a:moveTo>
                    <a:pt x="783143" y="2456476"/>
                  </a:moveTo>
                  <a:cubicBezTo>
                    <a:pt x="1747402" y="2809254"/>
                    <a:pt x="5505661" y="2766921"/>
                    <a:pt x="6399365" y="2400032"/>
                  </a:cubicBezTo>
                  <a:cubicBezTo>
                    <a:pt x="7293069" y="2033143"/>
                    <a:pt x="7109624" y="607921"/>
                    <a:pt x="6145365" y="255143"/>
                  </a:cubicBezTo>
                  <a:cubicBezTo>
                    <a:pt x="5181106" y="-97635"/>
                    <a:pt x="1502809" y="-81172"/>
                    <a:pt x="613809" y="283365"/>
                  </a:cubicBezTo>
                  <a:cubicBezTo>
                    <a:pt x="-275191" y="647902"/>
                    <a:pt x="-181116" y="2103698"/>
                    <a:pt x="783143" y="2456476"/>
                  </a:cubicBezTo>
                  <a:close/>
                </a:path>
              </a:pathLst>
            </a:custGeom>
            <a:noFill/>
            <a:ln w="57150" cmpd="sng">
              <a:solidFill>
                <a:schemeClr val="accent3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3200" b="1" dirty="0"/>
            </a:p>
          </p:txBody>
        </p:sp>
        <p:sp>
          <p:nvSpPr>
            <p:cNvPr id="27" name="textruta 26"/>
            <p:cNvSpPr txBox="1"/>
            <p:nvPr/>
          </p:nvSpPr>
          <p:spPr>
            <a:xfrm>
              <a:off x="4447232" y="1600017"/>
              <a:ext cx="195398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2000" b="1" dirty="0" err="1" smtClean="0">
                  <a:solidFill>
                    <a:schemeClr val="accent3">
                      <a:lumMod val="50000"/>
                    </a:schemeClr>
                  </a:solidFill>
                </a:rPr>
                <a:t>Customer</a:t>
              </a:r>
              <a:r>
                <a:rPr lang="sv-SE" sz="2000" b="1" dirty="0" smtClean="0">
                  <a:solidFill>
                    <a:schemeClr val="accent3">
                      <a:lumMod val="50000"/>
                    </a:schemeClr>
                  </a:solidFill>
                </a:rPr>
                <a:t> driven</a:t>
              </a:r>
              <a:endParaRPr lang="sv-SE" sz="2000" b="1" dirty="0">
                <a:solidFill>
                  <a:schemeClr val="accent3">
                    <a:lumMod val="50000"/>
                  </a:schemeClr>
                </a:solidFill>
              </a:endParaRPr>
            </a:p>
          </p:txBody>
        </p:sp>
      </p:grpSp>
      <p:sp>
        <p:nvSpPr>
          <p:cNvPr id="13" name="textruta 12"/>
          <p:cNvSpPr txBox="1"/>
          <p:nvPr/>
        </p:nvSpPr>
        <p:spPr>
          <a:xfrm>
            <a:off x="4466569" y="2209447"/>
            <a:ext cx="2223686" cy="1015663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pPr algn="ctr"/>
            <a:r>
              <a:rPr lang="sv-SE" sz="2000" b="1" dirty="0" err="1">
                <a:solidFill>
                  <a:srgbClr val="FF0000"/>
                </a:solidFill>
              </a:rPr>
              <a:t>External</a:t>
            </a:r>
            <a:r>
              <a:rPr lang="sv-SE" sz="2000" b="1" dirty="0">
                <a:solidFill>
                  <a:srgbClr val="FF0000"/>
                </a:solidFill>
              </a:rPr>
              <a:t> </a:t>
            </a:r>
            <a:r>
              <a:rPr lang="sv-SE" sz="2000" b="1" dirty="0" err="1" smtClean="0">
                <a:solidFill>
                  <a:srgbClr val="FF0000"/>
                </a:solidFill>
              </a:rPr>
              <a:t>players</a:t>
            </a:r>
            <a:endParaRPr lang="sv-SE" sz="2000" b="1" dirty="0">
              <a:solidFill>
                <a:srgbClr val="FF0000"/>
              </a:solidFill>
            </a:endParaRPr>
          </a:p>
          <a:p>
            <a:pPr algn="ctr"/>
            <a:r>
              <a:rPr lang="sv-SE" sz="2000" b="1" dirty="0" smtClean="0">
                <a:solidFill>
                  <a:srgbClr val="FF0000"/>
                </a:solidFill>
              </a:rPr>
              <a:t>make </a:t>
            </a:r>
            <a:r>
              <a:rPr lang="sv-SE" sz="2000" b="1" dirty="0">
                <a:solidFill>
                  <a:srgbClr val="FF0000"/>
                </a:solidFill>
              </a:rPr>
              <a:t>the </a:t>
            </a:r>
            <a:r>
              <a:rPr lang="sv-SE" sz="2000" b="1" dirty="0" err="1" smtClean="0">
                <a:solidFill>
                  <a:srgbClr val="FF0000"/>
                </a:solidFill>
              </a:rPr>
              <a:t>revenues</a:t>
            </a:r>
            <a:endParaRPr lang="sv-SE" sz="2000" b="1" dirty="0" smtClean="0">
              <a:solidFill>
                <a:srgbClr val="FF0000"/>
              </a:solidFill>
            </a:endParaRPr>
          </a:p>
          <a:p>
            <a:pPr algn="ctr"/>
            <a:r>
              <a:rPr lang="sv-SE" sz="2000" b="1" dirty="0" err="1" smtClean="0">
                <a:solidFill>
                  <a:srgbClr val="FF0000"/>
                </a:solidFill>
              </a:rPr>
              <a:t>Qualifyers</a:t>
            </a:r>
            <a:endParaRPr lang="sv-SE" sz="2000" b="1" dirty="0">
              <a:solidFill>
                <a:srgbClr val="FF0000"/>
              </a:solidFill>
            </a:endParaRPr>
          </a:p>
        </p:txBody>
      </p:sp>
      <p:sp>
        <p:nvSpPr>
          <p:cNvPr id="14" name="textruta 13"/>
          <p:cNvSpPr txBox="1"/>
          <p:nvPr/>
        </p:nvSpPr>
        <p:spPr>
          <a:xfrm>
            <a:off x="4443467" y="4261101"/>
            <a:ext cx="2291061" cy="1015663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sv-SE" sz="2000" b="1" dirty="0" err="1" smtClean="0">
                <a:solidFill>
                  <a:srgbClr val="FF0000"/>
                </a:solidFill>
              </a:rPr>
              <a:t>Difficult</a:t>
            </a:r>
            <a:r>
              <a:rPr lang="sv-SE" sz="2000" b="1" dirty="0" smtClean="0">
                <a:solidFill>
                  <a:srgbClr val="FF0000"/>
                </a:solidFill>
              </a:rPr>
              <a:t> </a:t>
            </a:r>
            <a:r>
              <a:rPr lang="sv-SE" sz="2000" b="1" dirty="0" err="1">
                <a:solidFill>
                  <a:srgbClr val="FF0000"/>
                </a:solidFill>
              </a:rPr>
              <a:t>to</a:t>
            </a:r>
            <a:r>
              <a:rPr lang="sv-SE" sz="2000" b="1" dirty="0">
                <a:solidFill>
                  <a:srgbClr val="FF0000"/>
                </a:solidFill>
              </a:rPr>
              <a:t> charge</a:t>
            </a:r>
          </a:p>
          <a:p>
            <a:pPr algn="ctr"/>
            <a:r>
              <a:rPr lang="sv-SE" sz="2000" b="1" dirty="0">
                <a:solidFill>
                  <a:srgbClr val="FF0000"/>
                </a:solidFill>
              </a:rPr>
              <a:t>f</a:t>
            </a:r>
            <a:r>
              <a:rPr lang="sv-SE" sz="2000" b="1" dirty="0" smtClean="0">
                <a:solidFill>
                  <a:srgbClr val="FF0000"/>
                </a:solidFill>
              </a:rPr>
              <a:t>or or small </a:t>
            </a:r>
            <a:r>
              <a:rPr lang="sv-SE" sz="2000" b="1" dirty="0" err="1" smtClean="0">
                <a:solidFill>
                  <a:srgbClr val="FF0000"/>
                </a:solidFill>
              </a:rPr>
              <a:t>volume</a:t>
            </a:r>
            <a:r>
              <a:rPr lang="sv-SE" sz="2000" b="1" dirty="0" smtClean="0">
                <a:solidFill>
                  <a:srgbClr val="FF0000"/>
                </a:solidFill>
              </a:rPr>
              <a:t/>
            </a:r>
            <a:br>
              <a:rPr lang="sv-SE" sz="2000" b="1" dirty="0" smtClean="0">
                <a:solidFill>
                  <a:srgbClr val="FF0000"/>
                </a:solidFill>
              </a:rPr>
            </a:br>
            <a:r>
              <a:rPr lang="sv-SE" sz="2000" b="1" dirty="0" smtClean="0">
                <a:solidFill>
                  <a:srgbClr val="FF0000"/>
                </a:solidFill>
              </a:rPr>
              <a:t>Winner/ </a:t>
            </a:r>
            <a:r>
              <a:rPr lang="sv-SE" sz="2000" b="1" dirty="0" err="1" smtClean="0">
                <a:solidFill>
                  <a:srgbClr val="FF0000"/>
                </a:solidFill>
              </a:rPr>
              <a:t>Qualifyer</a:t>
            </a:r>
            <a:endParaRPr lang="sv-SE" sz="2000" b="1" dirty="0">
              <a:solidFill>
                <a:srgbClr val="FF0000"/>
              </a:solidFill>
            </a:endParaRPr>
          </a:p>
        </p:txBody>
      </p:sp>
      <p:sp>
        <p:nvSpPr>
          <p:cNvPr id="32" name="textruta 31"/>
          <p:cNvSpPr txBox="1"/>
          <p:nvPr/>
        </p:nvSpPr>
        <p:spPr>
          <a:xfrm>
            <a:off x="1905705" y="4261101"/>
            <a:ext cx="2177649" cy="984885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sv-SE" sz="2000" b="1" dirty="0" smtClean="0">
                <a:solidFill>
                  <a:schemeClr val="tx2"/>
                </a:solidFill>
              </a:rPr>
              <a:t>Car </a:t>
            </a:r>
            <a:r>
              <a:rPr lang="sv-SE" sz="2000" b="1" dirty="0" err="1" smtClean="0">
                <a:solidFill>
                  <a:schemeClr val="tx2"/>
                </a:solidFill>
              </a:rPr>
              <a:t>Manufacturers</a:t>
            </a:r>
            <a:endParaRPr lang="sv-SE" sz="2000" b="1" dirty="0" smtClean="0">
              <a:solidFill>
                <a:schemeClr val="tx2"/>
              </a:solidFill>
            </a:endParaRPr>
          </a:p>
          <a:p>
            <a:pPr algn="ctr"/>
            <a:r>
              <a:rPr lang="sv-SE" sz="2000" b="1" dirty="0" err="1" smtClean="0">
                <a:solidFill>
                  <a:schemeClr val="tx2"/>
                </a:solidFill>
              </a:rPr>
              <a:t>Core</a:t>
            </a:r>
            <a:r>
              <a:rPr lang="sv-SE" sz="2000" b="1" dirty="0" smtClean="0">
                <a:solidFill>
                  <a:schemeClr val="tx2"/>
                </a:solidFill>
              </a:rPr>
              <a:t> business</a:t>
            </a:r>
            <a:endParaRPr lang="sv-SE" sz="2000" b="1" dirty="0">
              <a:solidFill>
                <a:schemeClr val="tx2"/>
              </a:solidFill>
            </a:endParaRPr>
          </a:p>
          <a:p>
            <a:endParaRPr lang="sv-SE" dirty="0"/>
          </a:p>
        </p:txBody>
      </p:sp>
      <p:sp>
        <p:nvSpPr>
          <p:cNvPr id="2" name="Platshållare för sidfo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GSMA - Gothenburg 2012-10-24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207364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3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Conclusions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12422" y="1967089"/>
            <a:ext cx="7755467" cy="3451578"/>
          </a:xfrm>
        </p:spPr>
        <p:txBody>
          <a:bodyPr>
            <a:normAutofit fontScale="92500" lnSpcReduction="20000"/>
          </a:bodyPr>
          <a:lstStyle/>
          <a:p>
            <a:r>
              <a:rPr lang="sv-SE" sz="2800" dirty="0" smtClean="0"/>
              <a:t>No strong CAR OEM business </a:t>
            </a:r>
            <a:r>
              <a:rPr lang="sv-SE" sz="2800" dirty="0" err="1" smtClean="0"/>
              <a:t>case</a:t>
            </a:r>
            <a:r>
              <a:rPr lang="sv-SE" sz="2800" dirty="0" smtClean="0"/>
              <a:t> on infotainment</a:t>
            </a:r>
            <a:br>
              <a:rPr lang="sv-SE" sz="2800" dirty="0" smtClean="0"/>
            </a:br>
            <a:endParaRPr lang="sv-SE" sz="2800" dirty="0" smtClean="0"/>
          </a:p>
          <a:p>
            <a:r>
              <a:rPr lang="sv-SE" sz="2800" dirty="0" err="1" smtClean="0"/>
              <a:t>Low</a:t>
            </a:r>
            <a:r>
              <a:rPr lang="sv-SE" sz="2800" dirty="0" smtClean="0"/>
              <a:t> </a:t>
            </a:r>
            <a:r>
              <a:rPr lang="sv-SE" sz="2800" dirty="0" err="1" smtClean="0"/>
              <a:t>frequency</a:t>
            </a:r>
            <a:r>
              <a:rPr lang="sv-SE" sz="2800" dirty="0" smtClean="0"/>
              <a:t> services or </a:t>
            </a:r>
            <a:r>
              <a:rPr lang="sv-SE" sz="2800" dirty="0" err="1" smtClean="0"/>
              <a:t>functions</a:t>
            </a:r>
            <a:r>
              <a:rPr lang="sv-SE" sz="2800" dirty="0" smtClean="0"/>
              <a:t> </a:t>
            </a:r>
            <a:r>
              <a:rPr lang="sv-SE" sz="2800" dirty="0" err="1" smtClean="0"/>
              <a:t>free</a:t>
            </a:r>
            <a:r>
              <a:rPr lang="sv-SE" sz="2800" dirty="0" smtClean="0"/>
              <a:t> </a:t>
            </a:r>
            <a:r>
              <a:rPr lang="sv-SE" sz="2800" dirty="0" err="1" smtClean="0"/>
              <a:t>of</a:t>
            </a:r>
            <a:r>
              <a:rPr lang="sv-SE" sz="2800" dirty="0" smtClean="0"/>
              <a:t> charge – </a:t>
            </a:r>
            <a:r>
              <a:rPr lang="sv-SE" sz="2800" dirty="0" err="1" smtClean="0"/>
              <a:t>Qualifiers</a:t>
            </a:r>
            <a:r>
              <a:rPr lang="sv-SE" sz="2800" dirty="0" smtClean="0"/>
              <a:t> </a:t>
            </a:r>
            <a:r>
              <a:rPr lang="sv-SE" sz="2800" dirty="0" err="1" smtClean="0"/>
              <a:t>to</a:t>
            </a:r>
            <a:r>
              <a:rPr lang="sv-SE" sz="2800" dirty="0" smtClean="0"/>
              <a:t> </a:t>
            </a:r>
            <a:r>
              <a:rPr lang="sv-SE" sz="2800" dirty="0" err="1" smtClean="0"/>
              <a:t>sell</a:t>
            </a:r>
            <a:r>
              <a:rPr lang="sv-SE" sz="2800" dirty="0" smtClean="0"/>
              <a:t> </a:t>
            </a:r>
            <a:r>
              <a:rPr lang="sv-SE" sz="2800" dirty="0" err="1" smtClean="0"/>
              <a:t>cars</a:t>
            </a:r>
            <a:r>
              <a:rPr lang="sv-SE" sz="2800" dirty="0" smtClean="0"/>
              <a:t/>
            </a:r>
            <a:br>
              <a:rPr lang="sv-SE" sz="2800" dirty="0" smtClean="0"/>
            </a:br>
            <a:endParaRPr lang="sv-SE" sz="2800" dirty="0" smtClean="0"/>
          </a:p>
          <a:p>
            <a:r>
              <a:rPr lang="sv-SE" sz="2800" dirty="0" err="1" smtClean="0"/>
              <a:t>Advertising</a:t>
            </a:r>
            <a:r>
              <a:rPr lang="sv-SE" sz="2800" dirty="0" smtClean="0"/>
              <a:t> and service </a:t>
            </a:r>
            <a:r>
              <a:rPr lang="sv-SE" sz="2800" dirty="0" err="1" smtClean="0"/>
              <a:t>bookings</a:t>
            </a:r>
            <a:r>
              <a:rPr lang="sv-SE" sz="2800" dirty="0"/>
              <a:t> is </a:t>
            </a:r>
            <a:r>
              <a:rPr lang="sv-SE" sz="2800" dirty="0" smtClean="0"/>
              <a:t>an </a:t>
            </a:r>
            <a:r>
              <a:rPr lang="sv-SE" sz="2800" dirty="0" err="1"/>
              <a:t>i</a:t>
            </a:r>
            <a:r>
              <a:rPr lang="sv-SE" sz="2800" dirty="0" err="1" smtClean="0"/>
              <a:t>nternal</a:t>
            </a:r>
            <a:r>
              <a:rPr lang="sv-SE" sz="2800" dirty="0" smtClean="0"/>
              <a:t> </a:t>
            </a:r>
            <a:r>
              <a:rPr lang="sv-SE" sz="2800" dirty="0"/>
              <a:t>marketing </a:t>
            </a:r>
            <a:r>
              <a:rPr lang="sv-SE" sz="2800" dirty="0" err="1"/>
              <a:t>tool</a:t>
            </a:r>
            <a:r>
              <a:rPr lang="sv-SE" sz="2800" dirty="0"/>
              <a:t>  </a:t>
            </a:r>
            <a:r>
              <a:rPr lang="sv-SE" sz="2800" dirty="0" smtClean="0"/>
              <a:t>- </a:t>
            </a:r>
            <a:r>
              <a:rPr lang="sv-SE" sz="2800" dirty="0" err="1" smtClean="0"/>
              <a:t>cannot</a:t>
            </a:r>
            <a:r>
              <a:rPr lang="sv-SE" sz="2800" dirty="0" smtClean="0"/>
              <a:t> charge </a:t>
            </a:r>
            <a:r>
              <a:rPr lang="sv-SE" sz="2800" dirty="0" err="1" smtClean="0"/>
              <a:t>customer</a:t>
            </a:r>
            <a:endParaRPr lang="sv-SE" sz="2800" dirty="0" smtClean="0"/>
          </a:p>
          <a:p>
            <a:endParaRPr lang="sv-SE" sz="2800" dirty="0" smtClean="0"/>
          </a:p>
          <a:p>
            <a:pPr marL="0" indent="0" algn="ctr">
              <a:buNone/>
            </a:pPr>
            <a:r>
              <a:rPr lang="sv-SE" b="1" dirty="0" smtClean="0"/>
              <a:t>So </a:t>
            </a:r>
            <a:r>
              <a:rPr lang="sv-SE" b="1" dirty="0" err="1" smtClean="0"/>
              <a:t>Why</a:t>
            </a:r>
            <a:r>
              <a:rPr lang="sv-SE" b="1" dirty="0" smtClean="0"/>
              <a:t>?</a:t>
            </a:r>
          </a:p>
          <a:p>
            <a:endParaRPr lang="sv-SE" sz="2800" dirty="0"/>
          </a:p>
          <a:p>
            <a:pPr marL="0" indent="0">
              <a:buNone/>
            </a:pPr>
            <a:endParaRPr lang="sv-SE" sz="2800" dirty="0" smtClean="0"/>
          </a:p>
          <a:p>
            <a:endParaRPr lang="sv-SE" sz="2800" dirty="0"/>
          </a:p>
        </p:txBody>
      </p:sp>
      <p:pic>
        <p:nvPicPr>
          <p:cNvPr id="4" name="Picture 16" descr="Tmv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2808288" cy="346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GSMA - Gothenburg 2012-10-24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429445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7221</TotalTime>
  <Words>1295</Words>
  <Application>Microsoft Macintosh PowerPoint</Application>
  <PresentationFormat>Bildspel på skärmen (4:3)</PresentationFormat>
  <Paragraphs>308</Paragraphs>
  <Slides>25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25</vt:i4>
      </vt:variant>
    </vt:vector>
  </HeadingPairs>
  <TitlesOfParts>
    <vt:vector size="26" baseType="lpstr">
      <vt:lpstr>Office-tema</vt:lpstr>
      <vt:lpstr> Trends within in-vehicle connected services    Jan Unander Executive Director</vt:lpstr>
      <vt:lpstr>What</vt:lpstr>
      <vt:lpstr>Trend for  Car Manufacturers?</vt:lpstr>
      <vt:lpstr>Cars  Why pay for services?</vt:lpstr>
      <vt:lpstr>New services in vehicles?</vt:lpstr>
      <vt:lpstr>New services in vehicles?</vt:lpstr>
      <vt:lpstr>Other services in vehicles?</vt:lpstr>
      <vt:lpstr>Telematics service areas</vt:lpstr>
      <vt:lpstr>Conclusions</vt:lpstr>
      <vt:lpstr>Trend -  Cars</vt:lpstr>
      <vt:lpstr>Trend for  Commercial Vehicle manufacturers?</vt:lpstr>
      <vt:lpstr>Trucks Prerequisites</vt:lpstr>
      <vt:lpstr>Market drivers</vt:lpstr>
      <vt:lpstr>PowerPoint-presentation</vt:lpstr>
      <vt:lpstr>PowerPoint-presentation</vt:lpstr>
      <vt:lpstr>PowerPoint-presentation</vt:lpstr>
      <vt:lpstr>PowerPoint-presentation</vt:lpstr>
      <vt:lpstr>Conclusions</vt:lpstr>
      <vt:lpstr>Trend - Trucks</vt:lpstr>
      <vt:lpstr>Mobile Network Operators</vt:lpstr>
      <vt:lpstr>A changing marketplace</vt:lpstr>
      <vt:lpstr>Reflections</vt:lpstr>
      <vt:lpstr>MNO - Core business?</vt:lpstr>
      <vt:lpstr>The service ladder?</vt:lpstr>
      <vt:lpstr>Thank you!</vt:lpstr>
    </vt:vector>
  </TitlesOfParts>
  <Company>UNIC AB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Dangerous situation?</dc:title>
  <dc:creator>Jan Unander</dc:creator>
  <cp:lastModifiedBy>Jan Unander</cp:lastModifiedBy>
  <cp:revision>130</cp:revision>
  <dcterms:created xsi:type="dcterms:W3CDTF">2012-10-18T08:59:31Z</dcterms:created>
  <dcterms:modified xsi:type="dcterms:W3CDTF">2012-10-24T06:30:24Z</dcterms:modified>
</cp:coreProperties>
</file>