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364" r:id="rId2"/>
    <p:sldId id="353" r:id="rId3"/>
    <p:sldId id="360" r:id="rId4"/>
    <p:sldId id="329" r:id="rId5"/>
    <p:sldId id="330" r:id="rId6"/>
    <p:sldId id="350" r:id="rId7"/>
    <p:sldId id="349" r:id="rId8"/>
    <p:sldId id="362" r:id="rId9"/>
    <p:sldId id="359" r:id="rId10"/>
    <p:sldId id="363" r:id="rId11"/>
    <p:sldId id="361" r:id="rId12"/>
    <p:sldId id="331" r:id="rId13"/>
    <p:sldId id="351" r:id="rId14"/>
  </p:sldIdLst>
  <p:sldSz cx="9144000" cy="6858000" type="screen4x3"/>
  <p:notesSz cx="6858000" cy="9144000"/>
  <p:defaultTextStyle>
    <a:defPPr>
      <a:defRPr lang="en-US"/>
    </a:defPPr>
    <a:lvl1pPr algn="r" rtl="0" fontAlgn="base">
      <a:spcBef>
        <a:spcPct val="0"/>
      </a:spcBef>
      <a:spcAft>
        <a:spcPct val="0"/>
      </a:spcAft>
      <a:defRPr kern="1200">
        <a:solidFill>
          <a:schemeClr val="tx1"/>
        </a:solidFill>
        <a:latin typeface="Vodafone Rg" pitchFamily="34" charset="0"/>
        <a:ea typeface="+mn-ea"/>
        <a:cs typeface="+mn-cs"/>
      </a:defRPr>
    </a:lvl1pPr>
    <a:lvl2pPr marL="457200" algn="r" rtl="0" fontAlgn="base">
      <a:spcBef>
        <a:spcPct val="0"/>
      </a:spcBef>
      <a:spcAft>
        <a:spcPct val="0"/>
      </a:spcAft>
      <a:defRPr kern="1200">
        <a:solidFill>
          <a:schemeClr val="tx1"/>
        </a:solidFill>
        <a:latin typeface="Vodafone Rg" pitchFamily="34" charset="0"/>
        <a:ea typeface="+mn-ea"/>
        <a:cs typeface="+mn-cs"/>
      </a:defRPr>
    </a:lvl2pPr>
    <a:lvl3pPr marL="914400" algn="r" rtl="0" fontAlgn="base">
      <a:spcBef>
        <a:spcPct val="0"/>
      </a:spcBef>
      <a:spcAft>
        <a:spcPct val="0"/>
      </a:spcAft>
      <a:defRPr kern="1200">
        <a:solidFill>
          <a:schemeClr val="tx1"/>
        </a:solidFill>
        <a:latin typeface="Vodafone Rg" pitchFamily="34" charset="0"/>
        <a:ea typeface="+mn-ea"/>
        <a:cs typeface="+mn-cs"/>
      </a:defRPr>
    </a:lvl3pPr>
    <a:lvl4pPr marL="1371600" algn="r" rtl="0" fontAlgn="base">
      <a:spcBef>
        <a:spcPct val="0"/>
      </a:spcBef>
      <a:spcAft>
        <a:spcPct val="0"/>
      </a:spcAft>
      <a:defRPr kern="1200">
        <a:solidFill>
          <a:schemeClr val="tx1"/>
        </a:solidFill>
        <a:latin typeface="Vodafone Rg" pitchFamily="34" charset="0"/>
        <a:ea typeface="+mn-ea"/>
        <a:cs typeface="+mn-cs"/>
      </a:defRPr>
    </a:lvl4pPr>
    <a:lvl5pPr marL="1828800" algn="r" rtl="0" fontAlgn="base">
      <a:spcBef>
        <a:spcPct val="0"/>
      </a:spcBef>
      <a:spcAft>
        <a:spcPct val="0"/>
      </a:spcAft>
      <a:defRPr kern="1200">
        <a:solidFill>
          <a:schemeClr val="tx1"/>
        </a:solidFill>
        <a:latin typeface="Vodafone Rg" pitchFamily="34" charset="0"/>
        <a:ea typeface="+mn-ea"/>
        <a:cs typeface="+mn-cs"/>
      </a:defRPr>
    </a:lvl5pPr>
    <a:lvl6pPr marL="2286000" algn="l" defTabSz="914400" rtl="0" eaLnBrk="1" latinLnBrk="0" hangingPunct="1">
      <a:defRPr kern="1200">
        <a:solidFill>
          <a:schemeClr val="tx1"/>
        </a:solidFill>
        <a:latin typeface="Vodafone Rg" pitchFamily="34" charset="0"/>
        <a:ea typeface="+mn-ea"/>
        <a:cs typeface="+mn-cs"/>
      </a:defRPr>
    </a:lvl6pPr>
    <a:lvl7pPr marL="2743200" algn="l" defTabSz="914400" rtl="0" eaLnBrk="1" latinLnBrk="0" hangingPunct="1">
      <a:defRPr kern="1200">
        <a:solidFill>
          <a:schemeClr val="tx1"/>
        </a:solidFill>
        <a:latin typeface="Vodafone Rg" pitchFamily="34" charset="0"/>
        <a:ea typeface="+mn-ea"/>
        <a:cs typeface="+mn-cs"/>
      </a:defRPr>
    </a:lvl7pPr>
    <a:lvl8pPr marL="3200400" algn="l" defTabSz="914400" rtl="0" eaLnBrk="1" latinLnBrk="0" hangingPunct="1">
      <a:defRPr kern="1200">
        <a:solidFill>
          <a:schemeClr val="tx1"/>
        </a:solidFill>
        <a:latin typeface="Vodafone Rg" pitchFamily="34" charset="0"/>
        <a:ea typeface="+mn-ea"/>
        <a:cs typeface="+mn-cs"/>
      </a:defRPr>
    </a:lvl8pPr>
    <a:lvl9pPr marL="3657600" algn="l" defTabSz="914400" rtl="0" eaLnBrk="1" latinLnBrk="0" hangingPunct="1">
      <a:defRPr kern="1200">
        <a:solidFill>
          <a:schemeClr val="tx1"/>
        </a:solidFill>
        <a:latin typeface="Vodafone Rg"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4E41"/>
    <a:srgbClr val="E60000"/>
    <a:srgbClr val="002774"/>
    <a:srgbClr val="4D4D4D"/>
    <a:srgbClr val="34342B"/>
    <a:srgbClr val="00194C"/>
    <a:srgbClr val="000F2E"/>
    <a:srgbClr val="E8E2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01" autoAdjust="0"/>
    <p:restoredTop sz="77411" autoAdjust="0"/>
  </p:normalViewPr>
  <p:slideViewPr>
    <p:cSldViewPr showGuides="1">
      <p:cViewPr>
        <p:scale>
          <a:sx n="100" d="100"/>
          <a:sy n="100" d="100"/>
        </p:scale>
        <p:origin x="-1816" y="-584"/>
      </p:cViewPr>
      <p:guideLst>
        <p:guide orient="horz" pos="4201"/>
        <p:guide orient="horz" pos="210"/>
        <p:guide orient="horz" pos="2886"/>
        <p:guide orient="horz" pos="2247"/>
        <p:guide orient="horz" pos="731"/>
        <p:guide orient="horz" pos="2455"/>
        <p:guide orient="horz" pos="799"/>
        <p:guide pos="295"/>
        <p:guide pos="1383"/>
        <p:guide pos="2419"/>
        <p:guide pos="3787"/>
        <p:guide pos="5465"/>
        <p:guide pos="2880"/>
      </p:guideLst>
    </p:cSldViewPr>
  </p:slideViewPr>
  <p:notesTextViewPr>
    <p:cViewPr>
      <p:scale>
        <a:sx n="1" d="1"/>
        <a:sy n="1" d="1"/>
      </p:scale>
      <p:origin x="0" y="0"/>
    </p:cViewPr>
  </p:notesTextViewPr>
  <p:sorterViewPr>
    <p:cViewPr>
      <p:scale>
        <a:sx n="160" d="100"/>
        <a:sy n="160" d="100"/>
      </p:scale>
      <p:origin x="0" y="664"/>
    </p:cViewPr>
  </p:sorterViewPr>
  <p:notesViewPr>
    <p:cSldViewPr>
      <p:cViewPr varScale="1">
        <p:scale>
          <a:sx n="49" d="100"/>
          <a:sy n="49" d="100"/>
        </p:scale>
        <p:origin x="-1968" y="-108"/>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B78B2E8-E083-4FDE-AE05-7ABBB63C5A0B}" type="datetimeFigureOut">
              <a:rPr lang="en-US" smtClean="0"/>
              <a:pPr/>
              <a:t>23/10/2012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Telematics Japan Update Oct 9th, 2012</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48E7A32-D11B-4497-8B65-087A771148E6}" type="slidenum">
              <a:rPr lang="en-US" smtClean="0"/>
              <a:pPr/>
              <a:t>‹#›</a:t>
            </a:fld>
            <a:endParaRPr lang="en-US"/>
          </a:p>
        </p:txBody>
      </p:sp>
    </p:spTree>
    <p:extLst>
      <p:ext uri="{BB962C8B-B14F-4D97-AF65-F5344CB8AC3E}">
        <p14:creationId xmlns:p14="http://schemas.microsoft.com/office/powerpoint/2010/main" val="324224844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fld id="{A91ECE2F-3861-441F-9E36-E7C29EC41BE2}" type="datetimeFigureOut">
              <a:rPr lang="en-GB"/>
              <a:pPr/>
              <a:t>23/10/2012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lgn="l">
              <a:defRPr sz="1200"/>
            </a:lvl1pPr>
          </a:lstStyle>
          <a:p>
            <a:r>
              <a:rPr lang="en-US" smtClean="0"/>
              <a:t>Telematics Japan Update Oct 9th, 2012</a:t>
            </a: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fld id="{DAEC40D5-B0E7-4063-B776-1EA18A5FBFD9}" type="slidenum">
              <a:rPr lang="en-GB"/>
              <a:pPr/>
              <a:t>‹#›</a:t>
            </a:fld>
            <a:endParaRPr lang="en-GB"/>
          </a:p>
        </p:txBody>
      </p:sp>
    </p:spTree>
    <p:extLst>
      <p:ext uri="{BB962C8B-B14F-4D97-AF65-F5344CB8AC3E}">
        <p14:creationId xmlns:p14="http://schemas.microsoft.com/office/powerpoint/2010/main" val="2769133243"/>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Vodafone Rg" pitchFamily="34" charset="0"/>
        <a:ea typeface="+mn-ea"/>
        <a:cs typeface="+mn-cs"/>
      </a:defRPr>
    </a:lvl1pPr>
    <a:lvl2pPr marL="457200" algn="l" rtl="0" fontAlgn="base">
      <a:spcBef>
        <a:spcPct val="30000"/>
      </a:spcBef>
      <a:spcAft>
        <a:spcPct val="0"/>
      </a:spcAft>
      <a:defRPr sz="1200" kern="1200">
        <a:solidFill>
          <a:schemeClr val="tx1"/>
        </a:solidFill>
        <a:latin typeface="Vodafone Rg" pitchFamily="34" charset="0"/>
        <a:ea typeface="+mn-ea"/>
        <a:cs typeface="+mn-cs"/>
      </a:defRPr>
    </a:lvl2pPr>
    <a:lvl3pPr marL="914400" algn="l" rtl="0" fontAlgn="base">
      <a:spcBef>
        <a:spcPct val="30000"/>
      </a:spcBef>
      <a:spcAft>
        <a:spcPct val="0"/>
      </a:spcAft>
      <a:defRPr sz="1200" kern="1200">
        <a:solidFill>
          <a:schemeClr val="tx1"/>
        </a:solidFill>
        <a:latin typeface="Vodafone Rg" pitchFamily="34" charset="0"/>
        <a:ea typeface="+mn-ea"/>
        <a:cs typeface="+mn-cs"/>
      </a:defRPr>
    </a:lvl3pPr>
    <a:lvl4pPr marL="1371600" algn="l" rtl="0" fontAlgn="base">
      <a:spcBef>
        <a:spcPct val="30000"/>
      </a:spcBef>
      <a:spcAft>
        <a:spcPct val="0"/>
      </a:spcAft>
      <a:defRPr sz="1200" kern="1200">
        <a:solidFill>
          <a:schemeClr val="tx1"/>
        </a:solidFill>
        <a:latin typeface="Vodafone Rg" pitchFamily="34" charset="0"/>
        <a:ea typeface="+mn-ea"/>
        <a:cs typeface="+mn-cs"/>
      </a:defRPr>
    </a:lvl4pPr>
    <a:lvl5pPr marL="1828800" algn="l" rtl="0" fontAlgn="base">
      <a:spcBef>
        <a:spcPct val="30000"/>
      </a:spcBef>
      <a:spcAft>
        <a:spcPct val="0"/>
      </a:spcAft>
      <a:defRPr sz="1200" kern="1200">
        <a:solidFill>
          <a:schemeClr val="tx1"/>
        </a:solidFill>
        <a:latin typeface="Vodafone Rg"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smtClean="0"/>
              <a:t>Ecall</a:t>
            </a:r>
            <a:r>
              <a:rPr lang="en-GB" dirty="0" smtClean="0"/>
              <a:t> - </a:t>
            </a:r>
            <a:r>
              <a:rPr lang="en-GB" sz="1200" b="0" i="0" u="none" strike="noStrike" kern="1200" baseline="0" dirty="0" smtClean="0">
                <a:solidFill>
                  <a:schemeClr val="tx1"/>
                </a:solidFill>
                <a:latin typeface="Vodafone Rg" pitchFamily="34" charset="0"/>
                <a:ea typeface="+mn-ea"/>
                <a:cs typeface="+mn-cs"/>
              </a:rPr>
              <a:t>Vehicle manufacturers will have to equip all newly Type Approved models with </a:t>
            </a:r>
            <a:r>
              <a:rPr lang="en-GB" sz="1200" b="0" i="0" u="none" strike="noStrike" kern="1200" baseline="0" dirty="0" err="1" smtClean="0">
                <a:solidFill>
                  <a:schemeClr val="tx1"/>
                </a:solidFill>
                <a:latin typeface="Vodafone Rg" pitchFamily="34" charset="0"/>
                <a:ea typeface="+mn-ea"/>
                <a:cs typeface="+mn-cs"/>
              </a:rPr>
              <a:t>eCall</a:t>
            </a:r>
            <a:r>
              <a:rPr lang="en-GB" sz="1200" b="0" i="0" u="none" strike="noStrike" kern="1200" baseline="0" dirty="0" smtClean="0">
                <a:solidFill>
                  <a:schemeClr val="tx1"/>
                </a:solidFill>
                <a:latin typeface="Vodafone Rg" pitchFamily="34" charset="0"/>
                <a:ea typeface="+mn-ea"/>
                <a:cs typeface="+mn-cs"/>
              </a:rPr>
              <a:t> from the end of 2014. </a:t>
            </a:r>
          </a:p>
          <a:p>
            <a:r>
              <a:rPr lang="en-GB" sz="1200" b="1" i="0" u="none" strike="noStrike" kern="1200" baseline="0" dirty="0" err="1" smtClean="0">
                <a:solidFill>
                  <a:schemeClr val="tx1"/>
                </a:solidFill>
                <a:latin typeface="Vodafone Rg" pitchFamily="34" charset="0"/>
                <a:ea typeface="+mn-ea"/>
                <a:cs typeface="+mn-cs"/>
              </a:rPr>
              <a:t>Ecall</a:t>
            </a:r>
            <a:r>
              <a:rPr lang="en-GB" sz="1200" b="1" i="0" u="none" strike="noStrike" kern="1200" baseline="0" dirty="0" smtClean="0">
                <a:solidFill>
                  <a:schemeClr val="tx1"/>
                </a:solidFill>
                <a:latin typeface="Vodafone Rg" pitchFamily="34" charset="0"/>
                <a:ea typeface="+mn-ea"/>
                <a:cs typeface="+mn-cs"/>
              </a:rPr>
              <a:t> 2 </a:t>
            </a:r>
            <a:r>
              <a:rPr lang="en-GB" sz="1200" b="0" i="0" u="none" strike="noStrike" kern="1200" baseline="0" dirty="0" smtClean="0">
                <a:solidFill>
                  <a:schemeClr val="tx1"/>
                </a:solidFill>
                <a:latin typeface="Vodafone Rg" pitchFamily="34" charset="0"/>
                <a:ea typeface="+mn-ea"/>
                <a:cs typeface="+mn-cs"/>
              </a:rPr>
              <a:t>–The Type Approval legislation is currently being prepared by the DG Enterprise within the EC and is expected to be released this summer with enforcement due at the end of 2014, Member States will be required by DG Move to upgrade their Public Safety Answering Points (PSAPs) and emergency services in parallel to the requirements on vehicle manufacturers. Mobile Network Operators (MNOs) will also be required by DG </a:t>
            </a:r>
            <a:r>
              <a:rPr lang="en-GB" sz="1200" b="0" i="0" u="none" strike="noStrike" kern="1200" baseline="0" dirty="0" err="1" smtClean="0">
                <a:solidFill>
                  <a:schemeClr val="tx1"/>
                </a:solidFill>
                <a:latin typeface="Vodafone Rg" pitchFamily="34" charset="0"/>
                <a:ea typeface="+mn-ea"/>
                <a:cs typeface="+mn-cs"/>
              </a:rPr>
              <a:t>Infso</a:t>
            </a:r>
            <a:r>
              <a:rPr lang="en-GB" sz="1200" b="0" i="0" u="none" strike="noStrike" kern="1200" baseline="0" dirty="0" smtClean="0">
                <a:solidFill>
                  <a:schemeClr val="tx1"/>
                </a:solidFill>
                <a:latin typeface="Vodafone Rg" pitchFamily="34" charset="0"/>
                <a:ea typeface="+mn-ea"/>
                <a:cs typeface="+mn-cs"/>
              </a:rPr>
              <a:t> to provide an </a:t>
            </a:r>
            <a:r>
              <a:rPr lang="en-GB" sz="1200" b="0" i="0" u="none" strike="noStrike" kern="1200" baseline="0" dirty="0" err="1" smtClean="0">
                <a:solidFill>
                  <a:schemeClr val="tx1"/>
                </a:solidFill>
                <a:latin typeface="Vodafone Rg" pitchFamily="34" charset="0"/>
                <a:ea typeface="+mn-ea"/>
                <a:cs typeface="+mn-cs"/>
              </a:rPr>
              <a:t>eCall</a:t>
            </a:r>
            <a:r>
              <a:rPr lang="en-GB" sz="1200" b="0" i="0" u="none" strike="noStrike" kern="1200" baseline="0" dirty="0" smtClean="0">
                <a:solidFill>
                  <a:schemeClr val="tx1"/>
                </a:solidFill>
                <a:latin typeface="Vodafone Rg" pitchFamily="34" charset="0"/>
                <a:ea typeface="+mn-ea"/>
                <a:cs typeface="+mn-cs"/>
              </a:rPr>
              <a:t> Flag that identifies the </a:t>
            </a:r>
            <a:r>
              <a:rPr lang="en-GB" sz="1200" b="0" i="0" u="none" strike="noStrike" kern="1200" baseline="0" dirty="0" err="1" smtClean="0">
                <a:solidFill>
                  <a:schemeClr val="tx1"/>
                </a:solidFill>
                <a:latin typeface="Vodafone Rg" pitchFamily="34" charset="0"/>
                <a:ea typeface="+mn-ea"/>
                <a:cs typeface="+mn-cs"/>
              </a:rPr>
              <a:t>eCall</a:t>
            </a:r>
            <a:r>
              <a:rPr lang="en-GB" sz="1200" b="0" i="0" u="none" strike="noStrike" kern="1200" baseline="0" dirty="0" smtClean="0">
                <a:solidFill>
                  <a:schemeClr val="tx1"/>
                </a:solidFill>
                <a:latin typeface="Vodafone Rg" pitchFamily="34" charset="0"/>
                <a:ea typeface="+mn-ea"/>
                <a:cs typeface="+mn-cs"/>
              </a:rPr>
              <a:t> as an emergency message from a vehicle. </a:t>
            </a:r>
          </a:p>
          <a:p>
            <a:r>
              <a:rPr lang="en-GB" sz="1200" b="1" i="0" u="none" strike="noStrike" kern="1200" baseline="0" dirty="0" err="1" smtClean="0">
                <a:solidFill>
                  <a:schemeClr val="tx1"/>
                </a:solidFill>
                <a:latin typeface="Vodafone Rg" pitchFamily="34" charset="0"/>
                <a:ea typeface="+mn-ea"/>
                <a:cs typeface="+mn-cs"/>
              </a:rPr>
              <a:t>Ecall</a:t>
            </a:r>
            <a:r>
              <a:rPr lang="en-GB" sz="1200" b="1" i="0" u="none" strike="noStrike" kern="1200" baseline="0" dirty="0" smtClean="0">
                <a:solidFill>
                  <a:schemeClr val="tx1"/>
                </a:solidFill>
                <a:latin typeface="Vodafone Rg" pitchFamily="34" charset="0"/>
                <a:ea typeface="+mn-ea"/>
                <a:cs typeface="+mn-cs"/>
              </a:rPr>
              <a:t> 3- </a:t>
            </a:r>
            <a:r>
              <a:rPr lang="en-GB" sz="1200" b="0" i="0" u="none" strike="noStrike" kern="1200" baseline="0" dirty="0" smtClean="0">
                <a:solidFill>
                  <a:schemeClr val="tx1"/>
                </a:solidFill>
                <a:latin typeface="Vodafone Rg" pitchFamily="34" charset="0"/>
                <a:ea typeface="+mn-ea"/>
                <a:cs typeface="+mn-cs"/>
              </a:rPr>
              <a:t>if a crash occurs and the </a:t>
            </a:r>
            <a:r>
              <a:rPr lang="en-GB" sz="1200" b="0" i="0" u="none" strike="noStrike" kern="1200" baseline="0" dirty="0" err="1" smtClean="0">
                <a:solidFill>
                  <a:schemeClr val="tx1"/>
                </a:solidFill>
                <a:latin typeface="Vodafone Rg" pitchFamily="34" charset="0"/>
                <a:ea typeface="+mn-ea"/>
                <a:cs typeface="+mn-cs"/>
              </a:rPr>
              <a:t>eCall</a:t>
            </a:r>
            <a:r>
              <a:rPr lang="en-GB" sz="1200" b="0" i="0" u="none" strike="noStrike" kern="1200" baseline="0" dirty="0" smtClean="0">
                <a:solidFill>
                  <a:schemeClr val="tx1"/>
                </a:solidFill>
                <a:latin typeface="Vodafone Rg" pitchFamily="34" charset="0"/>
                <a:ea typeface="+mn-ea"/>
                <a:cs typeface="+mn-cs"/>
              </a:rPr>
              <a:t> is not effective it will be the vehicle manufacturer that gets blamed by the consumer and the vehicle manufacturer needs to develop a strategy to respond to this. </a:t>
            </a:r>
          </a:p>
        </p:txBody>
      </p:sp>
      <p:sp>
        <p:nvSpPr>
          <p:cNvPr id="4" name="Slide Number Placeholder 3"/>
          <p:cNvSpPr>
            <a:spLocks noGrp="1"/>
          </p:cNvSpPr>
          <p:nvPr>
            <p:ph type="sldNum" sz="quarter" idx="10"/>
          </p:nvPr>
        </p:nvSpPr>
        <p:spPr/>
        <p:txBody>
          <a:bodyPr/>
          <a:lstStyle/>
          <a:p>
            <a:fld id="{DAEC40D5-B0E7-4063-B776-1EA18A5FBFD9}" type="slidenum">
              <a:rPr lang="en-GB" smtClean="0"/>
              <a:pPr/>
              <a:t>6</a:t>
            </a:fld>
            <a:endParaRPr lang="en-GB"/>
          </a:p>
        </p:txBody>
      </p:sp>
    </p:spTree>
    <p:extLst>
      <p:ext uri="{BB962C8B-B14F-4D97-AF65-F5344CB8AC3E}">
        <p14:creationId xmlns:p14="http://schemas.microsoft.com/office/powerpoint/2010/main" val="272610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EC40D5-B0E7-4063-B776-1EA18A5FBFD9}" type="slidenum">
              <a:rPr lang="en-GB" smtClean="0"/>
              <a:pPr/>
              <a:t>12</a:t>
            </a:fld>
            <a:endParaRPr lang="en-GB"/>
          </a:p>
        </p:txBody>
      </p:sp>
      <p:sp>
        <p:nvSpPr>
          <p:cNvPr id="5" name="Footer Placeholder 4"/>
          <p:cNvSpPr>
            <a:spLocks noGrp="1"/>
          </p:cNvSpPr>
          <p:nvPr>
            <p:ph type="ftr" sz="quarter" idx="11"/>
          </p:nvPr>
        </p:nvSpPr>
        <p:spPr/>
        <p:txBody>
          <a:bodyPr/>
          <a:lstStyle/>
          <a:p>
            <a:r>
              <a:rPr lang="en-US" smtClean="0"/>
              <a:t>Telematics Japan Update Oct 9th, 2012</a:t>
            </a:r>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ubtitle 2"/>
          <p:cNvSpPr txBox="1">
            <a:spLocks/>
          </p:cNvSpPr>
          <p:nvPr userDrawn="1"/>
        </p:nvSpPr>
        <p:spPr>
          <a:xfrm>
            <a:off x="534988" y="6342063"/>
            <a:ext cx="7304087" cy="339725"/>
          </a:xfrm>
          <a:prstGeom prst="rect">
            <a:avLst/>
          </a:prstGeom>
          <a:noFill/>
          <a:ln w="9525">
            <a:noFill/>
            <a:miter lim="800000"/>
            <a:headEnd/>
            <a:tailEnd/>
          </a:ln>
          <a:effectLst/>
        </p:spPr>
        <p:txBody>
          <a:bodyPr lIns="0" tIns="0" rIns="0" bIns="0" anchor="b"/>
          <a:lstStyle>
            <a:lvl1pPr algn="l">
              <a:defRPr>
                <a:solidFill>
                  <a:schemeClr val="tx1"/>
                </a:solidFill>
                <a:latin typeface="Vodafone Rg" pitchFamily="34" charset="0"/>
              </a:defRPr>
            </a:lvl1pPr>
            <a:lvl2pPr marL="742950" indent="-285750" algn="l">
              <a:defRPr>
                <a:solidFill>
                  <a:schemeClr val="tx1"/>
                </a:solidFill>
                <a:latin typeface="Vodafone Rg" pitchFamily="34" charset="0"/>
              </a:defRPr>
            </a:lvl2pPr>
            <a:lvl3pPr marL="1143000" indent="-228600" algn="l">
              <a:defRPr>
                <a:solidFill>
                  <a:schemeClr val="tx1"/>
                </a:solidFill>
                <a:latin typeface="Vodafone Rg" pitchFamily="34" charset="0"/>
              </a:defRPr>
            </a:lvl3pPr>
            <a:lvl4pPr marL="1600200" indent="-228600" algn="l">
              <a:defRPr>
                <a:solidFill>
                  <a:schemeClr val="tx1"/>
                </a:solidFill>
                <a:latin typeface="Vodafone Rg" pitchFamily="34" charset="0"/>
              </a:defRPr>
            </a:lvl4pPr>
            <a:lvl5pPr marL="2057400" indent="-228600" algn="l">
              <a:defRPr>
                <a:solidFill>
                  <a:schemeClr val="tx1"/>
                </a:solidFill>
                <a:latin typeface="Vodafone Rg" pitchFamily="34" charset="0"/>
              </a:defRPr>
            </a:lvl5pPr>
            <a:lvl6pPr marL="2514600" indent="-228600" fontAlgn="base">
              <a:spcBef>
                <a:spcPct val="0"/>
              </a:spcBef>
              <a:spcAft>
                <a:spcPct val="0"/>
              </a:spcAft>
              <a:defRPr>
                <a:solidFill>
                  <a:schemeClr val="tx1"/>
                </a:solidFill>
                <a:latin typeface="Vodafone Rg" pitchFamily="34" charset="0"/>
              </a:defRPr>
            </a:lvl6pPr>
            <a:lvl7pPr marL="2971800" indent="-228600" fontAlgn="base">
              <a:spcBef>
                <a:spcPct val="0"/>
              </a:spcBef>
              <a:spcAft>
                <a:spcPct val="0"/>
              </a:spcAft>
              <a:defRPr>
                <a:solidFill>
                  <a:schemeClr val="tx1"/>
                </a:solidFill>
                <a:latin typeface="Vodafone Rg" pitchFamily="34" charset="0"/>
              </a:defRPr>
            </a:lvl7pPr>
            <a:lvl8pPr marL="3429000" indent="-228600" fontAlgn="base">
              <a:spcBef>
                <a:spcPct val="0"/>
              </a:spcBef>
              <a:spcAft>
                <a:spcPct val="0"/>
              </a:spcAft>
              <a:defRPr>
                <a:solidFill>
                  <a:schemeClr val="tx1"/>
                </a:solidFill>
                <a:latin typeface="Vodafone Rg" pitchFamily="34" charset="0"/>
              </a:defRPr>
            </a:lvl8pPr>
            <a:lvl9pPr marL="3886200" indent="-228600" fontAlgn="base">
              <a:spcBef>
                <a:spcPct val="0"/>
              </a:spcBef>
              <a:spcAft>
                <a:spcPct val="0"/>
              </a:spcAft>
              <a:defRPr>
                <a:solidFill>
                  <a:schemeClr val="tx1"/>
                </a:solidFill>
                <a:latin typeface="Vodafone Rg" pitchFamily="34" charset="0"/>
              </a:defRPr>
            </a:lvl9pPr>
          </a:lstStyle>
          <a:p>
            <a:r>
              <a:rPr lang="en-GB" sz="800" dirty="0" smtClean="0"/>
              <a:t>GSMA</a:t>
            </a:r>
            <a:r>
              <a:rPr lang="en-GB" sz="800" baseline="0" dirty="0" smtClean="0"/>
              <a:t> </a:t>
            </a:r>
            <a:r>
              <a:rPr lang="en-GB" sz="800" baseline="0" dirty="0" err="1" smtClean="0"/>
              <a:t>mAutomotive</a:t>
            </a:r>
            <a:r>
              <a:rPr lang="en-GB" sz="800" baseline="0" dirty="0" smtClean="0"/>
              <a:t> Workshop – Oct 24</a:t>
            </a:r>
            <a:r>
              <a:rPr lang="en-GB" sz="800" baseline="30000" dirty="0" smtClean="0"/>
              <a:t>th</a:t>
            </a:r>
            <a:r>
              <a:rPr lang="en-GB" sz="800" baseline="0" dirty="0" smtClean="0"/>
              <a:t> 2012</a:t>
            </a:r>
            <a:endParaRPr lang="en-GB" sz="800" dirty="0"/>
          </a:p>
        </p:txBody>
      </p:sp>
      <p:sp>
        <p:nvSpPr>
          <p:cNvPr id="5" name="Subtitle 2"/>
          <p:cNvSpPr txBox="1">
            <a:spLocks/>
          </p:cNvSpPr>
          <p:nvPr userDrawn="1"/>
        </p:nvSpPr>
        <p:spPr>
          <a:xfrm>
            <a:off x="333375" y="6342063"/>
            <a:ext cx="201613" cy="339725"/>
          </a:xfrm>
          <a:prstGeom prst="rect">
            <a:avLst/>
          </a:prstGeom>
          <a:noFill/>
          <a:ln w="9525">
            <a:noFill/>
            <a:miter lim="800000"/>
            <a:headEnd/>
            <a:tailEnd/>
          </a:ln>
          <a:effectLst/>
        </p:spPr>
        <p:txBody>
          <a:bodyPr lIns="0" tIns="0" rIns="0" bIns="0" anchor="b"/>
          <a:lstStyle>
            <a:lvl1pPr algn="l">
              <a:defRPr>
                <a:solidFill>
                  <a:schemeClr val="tx1"/>
                </a:solidFill>
                <a:latin typeface="Vodafone Rg" pitchFamily="34" charset="0"/>
              </a:defRPr>
            </a:lvl1pPr>
            <a:lvl2pPr marL="742950" indent="-285750" algn="l">
              <a:defRPr>
                <a:solidFill>
                  <a:schemeClr val="tx1"/>
                </a:solidFill>
                <a:latin typeface="Vodafone Rg" pitchFamily="34" charset="0"/>
              </a:defRPr>
            </a:lvl2pPr>
            <a:lvl3pPr marL="1143000" indent="-228600" algn="l">
              <a:defRPr>
                <a:solidFill>
                  <a:schemeClr val="tx1"/>
                </a:solidFill>
                <a:latin typeface="Vodafone Rg" pitchFamily="34" charset="0"/>
              </a:defRPr>
            </a:lvl3pPr>
            <a:lvl4pPr marL="1600200" indent="-228600" algn="l">
              <a:defRPr>
                <a:solidFill>
                  <a:schemeClr val="tx1"/>
                </a:solidFill>
                <a:latin typeface="Vodafone Rg" pitchFamily="34" charset="0"/>
              </a:defRPr>
            </a:lvl4pPr>
            <a:lvl5pPr marL="2057400" indent="-228600" algn="l">
              <a:defRPr>
                <a:solidFill>
                  <a:schemeClr val="tx1"/>
                </a:solidFill>
                <a:latin typeface="Vodafone Rg" pitchFamily="34" charset="0"/>
              </a:defRPr>
            </a:lvl5pPr>
            <a:lvl6pPr marL="2514600" indent="-228600" fontAlgn="base">
              <a:spcBef>
                <a:spcPct val="0"/>
              </a:spcBef>
              <a:spcAft>
                <a:spcPct val="0"/>
              </a:spcAft>
              <a:defRPr>
                <a:solidFill>
                  <a:schemeClr val="tx1"/>
                </a:solidFill>
                <a:latin typeface="Vodafone Rg" pitchFamily="34" charset="0"/>
              </a:defRPr>
            </a:lvl6pPr>
            <a:lvl7pPr marL="2971800" indent="-228600" fontAlgn="base">
              <a:spcBef>
                <a:spcPct val="0"/>
              </a:spcBef>
              <a:spcAft>
                <a:spcPct val="0"/>
              </a:spcAft>
              <a:defRPr>
                <a:solidFill>
                  <a:schemeClr val="tx1"/>
                </a:solidFill>
                <a:latin typeface="Vodafone Rg" pitchFamily="34" charset="0"/>
              </a:defRPr>
            </a:lvl7pPr>
            <a:lvl8pPr marL="3429000" indent="-228600" fontAlgn="base">
              <a:spcBef>
                <a:spcPct val="0"/>
              </a:spcBef>
              <a:spcAft>
                <a:spcPct val="0"/>
              </a:spcAft>
              <a:defRPr>
                <a:solidFill>
                  <a:schemeClr val="tx1"/>
                </a:solidFill>
                <a:latin typeface="Vodafone Rg" pitchFamily="34" charset="0"/>
              </a:defRPr>
            </a:lvl8pPr>
            <a:lvl9pPr marL="3886200" indent="-228600" fontAlgn="base">
              <a:spcBef>
                <a:spcPct val="0"/>
              </a:spcBef>
              <a:spcAft>
                <a:spcPct val="0"/>
              </a:spcAft>
              <a:defRPr>
                <a:solidFill>
                  <a:schemeClr val="tx1"/>
                </a:solidFill>
                <a:latin typeface="Vodafone Rg" pitchFamily="34" charset="0"/>
              </a:defRPr>
            </a:lvl9pPr>
          </a:lstStyle>
          <a:p>
            <a:fld id="{E804D598-7652-4A0F-9CD7-607CDD05650A}" type="slidenum">
              <a:rPr lang="en-GB" sz="800"/>
              <a:pPr/>
              <a:t>‹#›</a:t>
            </a:fld>
            <a:endParaRPr lang="en-GB" sz="800"/>
          </a:p>
        </p:txBody>
      </p:sp>
      <p:pic>
        <p:nvPicPr>
          <p:cNvPr id="6" name="Picture 9" descr="vf rounde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9275" y="304800"/>
            <a:ext cx="92710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38300" y="1737476"/>
            <a:ext cx="7772400" cy="1470025"/>
          </a:xfrm>
        </p:spPr>
        <p:txBody>
          <a:bodyPr anchor="b">
            <a:normAutofit/>
          </a:bodyPr>
          <a:lstStyle>
            <a:lvl1pPr>
              <a:defRPr sz="3600">
                <a:latin typeface="Vodafone Rg"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446919" y="3345367"/>
            <a:ext cx="7304856" cy="1752600"/>
          </a:xfrm>
        </p:spPr>
        <p:txBody>
          <a:bodyPr>
            <a:normAutofit/>
          </a:bodyPr>
          <a:lstStyle>
            <a:lvl1pPr marL="0" indent="0" algn="l">
              <a:spcAft>
                <a:spcPts val="0"/>
              </a:spcAft>
              <a:buNone/>
              <a:defRPr sz="2000">
                <a:solidFill>
                  <a:schemeClr val="tx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3530103487"/>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323850" y="406400"/>
            <a:ext cx="4032250" cy="2154238"/>
          </a:xfrm>
          <a:prstGeom prst="rect">
            <a:avLst/>
          </a:prstGeom>
          <a:solidFill>
            <a:srgbClr val="E60000"/>
          </a:solidFill>
          <a:ln>
            <a:noFill/>
          </a:ln>
          <a:extLst>
            <a:ext uri="{91240B29-F687-4f45-9708-019B960494DF}">
              <a14:hiddenLine xmlns:a14="http://schemas.microsoft.com/office/drawing/2010/main" w="3175" algn="ctr">
                <a:solidFill>
                  <a:srgbClr val="000000"/>
                </a:solidFill>
                <a:round/>
                <a:headEnd/>
                <a:tailEnd/>
              </a14:hiddenLine>
            </a:ext>
          </a:extLst>
        </p:spPr>
        <p:txBody>
          <a:bodyPr lIns="90000" tIns="46800" rIns="90000" bIns="46800"/>
          <a:lstStyle/>
          <a:p>
            <a:pPr algn="l">
              <a:lnSpc>
                <a:spcPts val="2600"/>
              </a:lnSpc>
              <a:spcAft>
                <a:spcPts val="800"/>
              </a:spcAft>
            </a:pPr>
            <a:endParaRPr lang="en-GB" sz="2200">
              <a:solidFill>
                <a:srgbClr val="000000"/>
              </a:solidFill>
            </a:endParaRPr>
          </a:p>
        </p:txBody>
      </p:sp>
      <p:sp>
        <p:nvSpPr>
          <p:cNvPr id="5" name="Rectangle 1038"/>
          <p:cNvSpPr>
            <a:spLocks noChangeArrowheads="1"/>
          </p:cNvSpPr>
          <p:nvPr userDrawn="1"/>
        </p:nvSpPr>
        <p:spPr bwMode="auto">
          <a:xfrm>
            <a:off x="493713" y="2106613"/>
            <a:ext cx="2989262"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fld id="{382824FB-3AD0-498D-A62B-07EFAEE59614}" type="datetime4">
              <a:rPr lang="en-GB" sz="1600">
                <a:solidFill>
                  <a:srgbClr val="FFFFFF"/>
                </a:solidFill>
              </a:rPr>
              <a:pPr algn="l"/>
              <a:t>October 23, 2012</a:t>
            </a:fld>
            <a:endParaRPr lang="en-US" sz="1600">
              <a:solidFill>
                <a:srgbClr val="FFFFFF"/>
              </a:solidFill>
            </a:endParaRPr>
          </a:p>
        </p:txBody>
      </p:sp>
      <p:sp>
        <p:nvSpPr>
          <p:cNvPr id="2" name="Title 1"/>
          <p:cNvSpPr>
            <a:spLocks noGrp="1"/>
          </p:cNvSpPr>
          <p:nvPr>
            <p:ph type="ctrTitle"/>
          </p:nvPr>
        </p:nvSpPr>
        <p:spPr>
          <a:xfrm>
            <a:off x="375956" y="462859"/>
            <a:ext cx="3980020" cy="1470025"/>
          </a:xfrm>
        </p:spPr>
        <p:txBody>
          <a:bodyPr>
            <a:normAutofit/>
          </a:bodyPr>
          <a:lstStyle>
            <a:lvl1pPr>
              <a:defRPr sz="3200">
                <a:solidFill>
                  <a:schemeClr val="bg1"/>
                </a:solidFill>
                <a:latin typeface="Arial"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385871" y="1316765"/>
            <a:ext cx="3970105" cy="672075"/>
          </a:xfrm>
        </p:spPr>
        <p:txBody>
          <a:bodyPr>
            <a:noAutofit/>
          </a:bodyPr>
          <a:lstStyle>
            <a:lvl1pPr marL="0" indent="0" algn="l">
              <a:buNone/>
              <a:defRPr sz="1800">
                <a:solidFill>
                  <a:schemeClr val="bg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6" name="Subtitle 2"/>
          <p:cNvSpPr txBox="1">
            <a:spLocks/>
          </p:cNvSpPr>
          <p:nvPr userDrawn="1"/>
        </p:nvSpPr>
        <p:spPr>
          <a:xfrm>
            <a:off x="534988" y="6342063"/>
            <a:ext cx="7304087" cy="339725"/>
          </a:xfrm>
          <a:prstGeom prst="rect">
            <a:avLst/>
          </a:prstGeom>
          <a:noFill/>
          <a:ln w="9525">
            <a:noFill/>
            <a:miter lim="800000"/>
            <a:headEnd/>
            <a:tailEnd/>
          </a:ln>
          <a:effectLst/>
        </p:spPr>
        <p:txBody>
          <a:bodyPr lIns="0" tIns="0" rIns="0" bIns="0" anchor="b"/>
          <a:lstStyle>
            <a:lvl1pPr algn="l">
              <a:defRPr>
                <a:solidFill>
                  <a:schemeClr val="tx1"/>
                </a:solidFill>
                <a:latin typeface="Vodafone Rg" pitchFamily="34" charset="0"/>
              </a:defRPr>
            </a:lvl1pPr>
            <a:lvl2pPr marL="742950" indent="-285750" algn="l">
              <a:defRPr>
                <a:solidFill>
                  <a:schemeClr val="tx1"/>
                </a:solidFill>
                <a:latin typeface="Vodafone Rg" pitchFamily="34" charset="0"/>
              </a:defRPr>
            </a:lvl2pPr>
            <a:lvl3pPr marL="1143000" indent="-228600" algn="l">
              <a:defRPr>
                <a:solidFill>
                  <a:schemeClr val="tx1"/>
                </a:solidFill>
                <a:latin typeface="Vodafone Rg" pitchFamily="34" charset="0"/>
              </a:defRPr>
            </a:lvl3pPr>
            <a:lvl4pPr marL="1600200" indent="-228600" algn="l">
              <a:defRPr>
                <a:solidFill>
                  <a:schemeClr val="tx1"/>
                </a:solidFill>
                <a:latin typeface="Vodafone Rg" pitchFamily="34" charset="0"/>
              </a:defRPr>
            </a:lvl4pPr>
            <a:lvl5pPr marL="2057400" indent="-228600" algn="l">
              <a:defRPr>
                <a:solidFill>
                  <a:schemeClr val="tx1"/>
                </a:solidFill>
                <a:latin typeface="Vodafone Rg" pitchFamily="34" charset="0"/>
              </a:defRPr>
            </a:lvl5pPr>
            <a:lvl6pPr marL="2514600" indent="-228600" fontAlgn="base">
              <a:spcBef>
                <a:spcPct val="0"/>
              </a:spcBef>
              <a:spcAft>
                <a:spcPct val="0"/>
              </a:spcAft>
              <a:defRPr>
                <a:solidFill>
                  <a:schemeClr val="tx1"/>
                </a:solidFill>
                <a:latin typeface="Vodafone Rg" pitchFamily="34" charset="0"/>
              </a:defRPr>
            </a:lvl6pPr>
            <a:lvl7pPr marL="2971800" indent="-228600" fontAlgn="base">
              <a:spcBef>
                <a:spcPct val="0"/>
              </a:spcBef>
              <a:spcAft>
                <a:spcPct val="0"/>
              </a:spcAft>
              <a:defRPr>
                <a:solidFill>
                  <a:schemeClr val="tx1"/>
                </a:solidFill>
                <a:latin typeface="Vodafone Rg" pitchFamily="34" charset="0"/>
              </a:defRPr>
            </a:lvl7pPr>
            <a:lvl8pPr marL="3429000" indent="-228600" fontAlgn="base">
              <a:spcBef>
                <a:spcPct val="0"/>
              </a:spcBef>
              <a:spcAft>
                <a:spcPct val="0"/>
              </a:spcAft>
              <a:defRPr>
                <a:solidFill>
                  <a:schemeClr val="tx1"/>
                </a:solidFill>
                <a:latin typeface="Vodafone Rg" pitchFamily="34" charset="0"/>
              </a:defRPr>
            </a:lvl8pPr>
            <a:lvl9pPr marL="3886200" indent="-228600" fontAlgn="base">
              <a:spcBef>
                <a:spcPct val="0"/>
              </a:spcBef>
              <a:spcAft>
                <a:spcPct val="0"/>
              </a:spcAft>
              <a:defRPr>
                <a:solidFill>
                  <a:schemeClr val="tx1"/>
                </a:solidFill>
                <a:latin typeface="Vodafone Rg" pitchFamily="34" charset="0"/>
              </a:defRPr>
            </a:lvl9pPr>
          </a:lstStyle>
          <a:p>
            <a:r>
              <a:rPr lang="en-GB" sz="800" dirty="0" smtClean="0"/>
              <a:t>GSMA</a:t>
            </a:r>
            <a:r>
              <a:rPr lang="en-GB" sz="800" baseline="0" dirty="0" smtClean="0"/>
              <a:t> </a:t>
            </a:r>
            <a:r>
              <a:rPr lang="en-GB" sz="800" baseline="0" dirty="0" err="1" smtClean="0"/>
              <a:t>mAutomotive</a:t>
            </a:r>
            <a:r>
              <a:rPr lang="en-GB" sz="800" baseline="0" dirty="0" smtClean="0"/>
              <a:t> Workshop – Oct 24</a:t>
            </a:r>
            <a:r>
              <a:rPr lang="en-GB" sz="800" baseline="30000" dirty="0" smtClean="0"/>
              <a:t>th</a:t>
            </a:r>
            <a:r>
              <a:rPr lang="en-GB" sz="800" baseline="0" dirty="0" smtClean="0"/>
              <a:t> 2012</a:t>
            </a:r>
            <a:endParaRPr lang="en-GB" sz="800" dirty="0"/>
          </a:p>
        </p:txBody>
      </p:sp>
    </p:spTree>
    <p:extLst>
      <p:ext uri="{BB962C8B-B14F-4D97-AF65-F5344CB8AC3E}">
        <p14:creationId xmlns:p14="http://schemas.microsoft.com/office/powerpoint/2010/main" val="2974697504"/>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Vodafone Rg"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noAutofit/>
          </a:bodyPr>
          <a:lstStyle>
            <a:lvl1pPr marL="179388" indent="-179388">
              <a:spcAft>
                <a:spcPts val="1200"/>
              </a:spcAft>
              <a:defRPr sz="1800">
                <a:latin typeface="Vodafone Rg" pitchFamily="34" charset="0"/>
              </a:defRPr>
            </a:lvl1pPr>
            <a:lvl2pPr marL="357188" indent="-177800">
              <a:defRPr sz="1600">
                <a:latin typeface="Vodafone Rg" pitchFamily="34" charset="0"/>
              </a:defRPr>
            </a:lvl2pPr>
            <a:lvl3pPr marL="536575" indent="-179388">
              <a:defRPr sz="1600">
                <a:latin typeface="Vodafone Rg"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Subtitle 2"/>
          <p:cNvSpPr txBox="1">
            <a:spLocks/>
          </p:cNvSpPr>
          <p:nvPr userDrawn="1"/>
        </p:nvSpPr>
        <p:spPr>
          <a:xfrm>
            <a:off x="534988" y="6342063"/>
            <a:ext cx="7304087" cy="339725"/>
          </a:xfrm>
          <a:prstGeom prst="rect">
            <a:avLst/>
          </a:prstGeom>
          <a:noFill/>
          <a:ln w="9525">
            <a:noFill/>
            <a:miter lim="800000"/>
            <a:headEnd/>
            <a:tailEnd/>
          </a:ln>
          <a:effectLst/>
        </p:spPr>
        <p:txBody>
          <a:bodyPr lIns="0" tIns="0" rIns="0" bIns="0" anchor="b"/>
          <a:lstStyle>
            <a:lvl1pPr algn="l">
              <a:defRPr>
                <a:solidFill>
                  <a:schemeClr val="tx1"/>
                </a:solidFill>
                <a:latin typeface="Vodafone Rg" pitchFamily="34" charset="0"/>
              </a:defRPr>
            </a:lvl1pPr>
            <a:lvl2pPr marL="742950" indent="-285750" algn="l">
              <a:defRPr>
                <a:solidFill>
                  <a:schemeClr val="tx1"/>
                </a:solidFill>
                <a:latin typeface="Vodafone Rg" pitchFamily="34" charset="0"/>
              </a:defRPr>
            </a:lvl2pPr>
            <a:lvl3pPr marL="1143000" indent="-228600" algn="l">
              <a:defRPr>
                <a:solidFill>
                  <a:schemeClr val="tx1"/>
                </a:solidFill>
                <a:latin typeface="Vodafone Rg" pitchFamily="34" charset="0"/>
              </a:defRPr>
            </a:lvl3pPr>
            <a:lvl4pPr marL="1600200" indent="-228600" algn="l">
              <a:defRPr>
                <a:solidFill>
                  <a:schemeClr val="tx1"/>
                </a:solidFill>
                <a:latin typeface="Vodafone Rg" pitchFamily="34" charset="0"/>
              </a:defRPr>
            </a:lvl4pPr>
            <a:lvl5pPr marL="2057400" indent="-228600" algn="l">
              <a:defRPr>
                <a:solidFill>
                  <a:schemeClr val="tx1"/>
                </a:solidFill>
                <a:latin typeface="Vodafone Rg" pitchFamily="34" charset="0"/>
              </a:defRPr>
            </a:lvl5pPr>
            <a:lvl6pPr marL="2514600" indent="-228600" fontAlgn="base">
              <a:spcBef>
                <a:spcPct val="0"/>
              </a:spcBef>
              <a:spcAft>
                <a:spcPct val="0"/>
              </a:spcAft>
              <a:defRPr>
                <a:solidFill>
                  <a:schemeClr val="tx1"/>
                </a:solidFill>
                <a:latin typeface="Vodafone Rg" pitchFamily="34" charset="0"/>
              </a:defRPr>
            </a:lvl6pPr>
            <a:lvl7pPr marL="2971800" indent="-228600" fontAlgn="base">
              <a:spcBef>
                <a:spcPct val="0"/>
              </a:spcBef>
              <a:spcAft>
                <a:spcPct val="0"/>
              </a:spcAft>
              <a:defRPr>
                <a:solidFill>
                  <a:schemeClr val="tx1"/>
                </a:solidFill>
                <a:latin typeface="Vodafone Rg" pitchFamily="34" charset="0"/>
              </a:defRPr>
            </a:lvl7pPr>
            <a:lvl8pPr marL="3429000" indent="-228600" fontAlgn="base">
              <a:spcBef>
                <a:spcPct val="0"/>
              </a:spcBef>
              <a:spcAft>
                <a:spcPct val="0"/>
              </a:spcAft>
              <a:defRPr>
                <a:solidFill>
                  <a:schemeClr val="tx1"/>
                </a:solidFill>
                <a:latin typeface="Vodafone Rg" pitchFamily="34" charset="0"/>
              </a:defRPr>
            </a:lvl8pPr>
            <a:lvl9pPr marL="3886200" indent="-228600" fontAlgn="base">
              <a:spcBef>
                <a:spcPct val="0"/>
              </a:spcBef>
              <a:spcAft>
                <a:spcPct val="0"/>
              </a:spcAft>
              <a:defRPr>
                <a:solidFill>
                  <a:schemeClr val="tx1"/>
                </a:solidFill>
                <a:latin typeface="Vodafone Rg" pitchFamily="34" charset="0"/>
              </a:defRPr>
            </a:lvl9pPr>
          </a:lstStyle>
          <a:p>
            <a:r>
              <a:rPr lang="en-GB" sz="800" dirty="0" smtClean="0"/>
              <a:t>GSMA</a:t>
            </a:r>
            <a:r>
              <a:rPr lang="en-GB" sz="800" baseline="0" dirty="0" smtClean="0"/>
              <a:t> </a:t>
            </a:r>
            <a:r>
              <a:rPr lang="en-GB" sz="800" baseline="0" dirty="0" err="1" smtClean="0"/>
              <a:t>mAutomotive</a:t>
            </a:r>
            <a:r>
              <a:rPr lang="en-GB" sz="800" baseline="0" dirty="0" smtClean="0"/>
              <a:t> Workshop – Oct 24</a:t>
            </a:r>
            <a:r>
              <a:rPr lang="en-GB" sz="800" baseline="30000" dirty="0" smtClean="0"/>
              <a:t>th</a:t>
            </a:r>
            <a:r>
              <a:rPr lang="en-GB" sz="800" baseline="0" dirty="0" smtClean="0"/>
              <a:t> 2012</a:t>
            </a:r>
            <a:endParaRPr lang="en-GB" sz="800" dirty="0"/>
          </a:p>
        </p:txBody>
      </p:sp>
    </p:spTree>
    <p:extLst>
      <p:ext uri="{BB962C8B-B14F-4D97-AF65-F5344CB8AC3E}">
        <p14:creationId xmlns:p14="http://schemas.microsoft.com/office/powerpoint/2010/main" val="3614082056"/>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atin typeface="Vodafone Rg" pitchFamily="34" charset="0"/>
              </a:defRPr>
            </a:lvl1pPr>
          </a:lstStyle>
          <a:p>
            <a:r>
              <a:rPr lang="en-US" dirty="0" smtClean="0"/>
              <a:t>Click to edit Master title style</a:t>
            </a:r>
            <a:endParaRPr lang="en-GB" dirty="0"/>
          </a:p>
        </p:txBody>
      </p:sp>
      <p:sp>
        <p:nvSpPr>
          <p:cNvPr id="3" name="Subtitle 2"/>
          <p:cNvSpPr txBox="1">
            <a:spLocks/>
          </p:cNvSpPr>
          <p:nvPr userDrawn="1"/>
        </p:nvSpPr>
        <p:spPr>
          <a:xfrm>
            <a:off x="534988" y="6342063"/>
            <a:ext cx="7304087" cy="339725"/>
          </a:xfrm>
          <a:prstGeom prst="rect">
            <a:avLst/>
          </a:prstGeom>
          <a:noFill/>
          <a:ln w="9525">
            <a:noFill/>
            <a:miter lim="800000"/>
            <a:headEnd/>
            <a:tailEnd/>
          </a:ln>
          <a:effectLst/>
        </p:spPr>
        <p:txBody>
          <a:bodyPr lIns="0" tIns="0" rIns="0" bIns="0" anchor="b"/>
          <a:lstStyle>
            <a:lvl1pPr algn="l">
              <a:defRPr>
                <a:solidFill>
                  <a:schemeClr val="tx1"/>
                </a:solidFill>
                <a:latin typeface="Vodafone Rg" pitchFamily="34" charset="0"/>
              </a:defRPr>
            </a:lvl1pPr>
            <a:lvl2pPr marL="742950" indent="-285750" algn="l">
              <a:defRPr>
                <a:solidFill>
                  <a:schemeClr val="tx1"/>
                </a:solidFill>
                <a:latin typeface="Vodafone Rg" pitchFamily="34" charset="0"/>
              </a:defRPr>
            </a:lvl2pPr>
            <a:lvl3pPr marL="1143000" indent="-228600" algn="l">
              <a:defRPr>
                <a:solidFill>
                  <a:schemeClr val="tx1"/>
                </a:solidFill>
                <a:latin typeface="Vodafone Rg" pitchFamily="34" charset="0"/>
              </a:defRPr>
            </a:lvl3pPr>
            <a:lvl4pPr marL="1600200" indent="-228600" algn="l">
              <a:defRPr>
                <a:solidFill>
                  <a:schemeClr val="tx1"/>
                </a:solidFill>
                <a:latin typeface="Vodafone Rg" pitchFamily="34" charset="0"/>
              </a:defRPr>
            </a:lvl4pPr>
            <a:lvl5pPr marL="2057400" indent="-228600" algn="l">
              <a:defRPr>
                <a:solidFill>
                  <a:schemeClr val="tx1"/>
                </a:solidFill>
                <a:latin typeface="Vodafone Rg" pitchFamily="34" charset="0"/>
              </a:defRPr>
            </a:lvl5pPr>
            <a:lvl6pPr marL="2514600" indent="-228600" fontAlgn="base">
              <a:spcBef>
                <a:spcPct val="0"/>
              </a:spcBef>
              <a:spcAft>
                <a:spcPct val="0"/>
              </a:spcAft>
              <a:defRPr>
                <a:solidFill>
                  <a:schemeClr val="tx1"/>
                </a:solidFill>
                <a:latin typeface="Vodafone Rg" pitchFamily="34" charset="0"/>
              </a:defRPr>
            </a:lvl6pPr>
            <a:lvl7pPr marL="2971800" indent="-228600" fontAlgn="base">
              <a:spcBef>
                <a:spcPct val="0"/>
              </a:spcBef>
              <a:spcAft>
                <a:spcPct val="0"/>
              </a:spcAft>
              <a:defRPr>
                <a:solidFill>
                  <a:schemeClr val="tx1"/>
                </a:solidFill>
                <a:latin typeface="Vodafone Rg" pitchFamily="34" charset="0"/>
              </a:defRPr>
            </a:lvl7pPr>
            <a:lvl8pPr marL="3429000" indent="-228600" fontAlgn="base">
              <a:spcBef>
                <a:spcPct val="0"/>
              </a:spcBef>
              <a:spcAft>
                <a:spcPct val="0"/>
              </a:spcAft>
              <a:defRPr>
                <a:solidFill>
                  <a:schemeClr val="tx1"/>
                </a:solidFill>
                <a:latin typeface="Vodafone Rg" pitchFamily="34" charset="0"/>
              </a:defRPr>
            </a:lvl8pPr>
            <a:lvl9pPr marL="3886200" indent="-228600" fontAlgn="base">
              <a:spcBef>
                <a:spcPct val="0"/>
              </a:spcBef>
              <a:spcAft>
                <a:spcPct val="0"/>
              </a:spcAft>
              <a:defRPr>
                <a:solidFill>
                  <a:schemeClr val="tx1"/>
                </a:solidFill>
                <a:latin typeface="Vodafone Rg" pitchFamily="34" charset="0"/>
              </a:defRPr>
            </a:lvl9pPr>
          </a:lstStyle>
          <a:p>
            <a:r>
              <a:rPr lang="en-GB" sz="800" dirty="0" smtClean="0"/>
              <a:t>GSMA</a:t>
            </a:r>
            <a:r>
              <a:rPr lang="en-GB" sz="800" baseline="0" dirty="0" smtClean="0"/>
              <a:t> </a:t>
            </a:r>
            <a:r>
              <a:rPr lang="en-GB" sz="800" baseline="0" dirty="0" err="1" smtClean="0"/>
              <a:t>mAutomotive</a:t>
            </a:r>
            <a:r>
              <a:rPr lang="en-GB" sz="800" baseline="0" dirty="0" smtClean="0"/>
              <a:t> Workshop – Oct 24</a:t>
            </a:r>
            <a:r>
              <a:rPr lang="en-GB" sz="800" baseline="30000" dirty="0" smtClean="0"/>
              <a:t>th</a:t>
            </a:r>
            <a:r>
              <a:rPr lang="en-GB" sz="800" baseline="0" dirty="0" smtClean="0"/>
              <a:t> 2012</a:t>
            </a:r>
            <a:endParaRPr lang="en-GB" sz="800" dirty="0"/>
          </a:p>
        </p:txBody>
      </p:sp>
    </p:spTree>
    <p:extLst>
      <p:ext uri="{BB962C8B-B14F-4D97-AF65-F5344CB8AC3E}">
        <p14:creationId xmlns:p14="http://schemas.microsoft.com/office/powerpoint/2010/main" val="3123969352"/>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atin typeface="Vodafone Rg" pitchFamily="34" charset="0"/>
              </a:defRPr>
            </a:lvl1pPr>
          </a:lstStyle>
          <a:p>
            <a:r>
              <a:rPr lang="en-US" dirty="0" smtClean="0"/>
              <a:t>Click to edit Master title style</a:t>
            </a:r>
            <a:endParaRPr lang="en-GB" dirty="0"/>
          </a:p>
        </p:txBody>
      </p:sp>
      <p:sp>
        <p:nvSpPr>
          <p:cNvPr id="3" name="Subtitle 2"/>
          <p:cNvSpPr txBox="1">
            <a:spLocks/>
          </p:cNvSpPr>
          <p:nvPr userDrawn="1"/>
        </p:nvSpPr>
        <p:spPr>
          <a:xfrm>
            <a:off x="534988" y="6342063"/>
            <a:ext cx="7304087" cy="339725"/>
          </a:xfrm>
          <a:prstGeom prst="rect">
            <a:avLst/>
          </a:prstGeom>
          <a:noFill/>
          <a:ln w="9525">
            <a:noFill/>
            <a:miter lim="800000"/>
            <a:headEnd/>
            <a:tailEnd/>
          </a:ln>
          <a:effectLst/>
        </p:spPr>
        <p:txBody>
          <a:bodyPr lIns="0" tIns="0" rIns="0" bIns="0" anchor="b"/>
          <a:lstStyle>
            <a:lvl1pPr algn="l">
              <a:defRPr>
                <a:solidFill>
                  <a:schemeClr val="tx1"/>
                </a:solidFill>
                <a:latin typeface="Vodafone Rg" pitchFamily="34" charset="0"/>
              </a:defRPr>
            </a:lvl1pPr>
            <a:lvl2pPr marL="742950" indent="-285750" algn="l">
              <a:defRPr>
                <a:solidFill>
                  <a:schemeClr val="tx1"/>
                </a:solidFill>
                <a:latin typeface="Vodafone Rg" pitchFamily="34" charset="0"/>
              </a:defRPr>
            </a:lvl2pPr>
            <a:lvl3pPr marL="1143000" indent="-228600" algn="l">
              <a:defRPr>
                <a:solidFill>
                  <a:schemeClr val="tx1"/>
                </a:solidFill>
                <a:latin typeface="Vodafone Rg" pitchFamily="34" charset="0"/>
              </a:defRPr>
            </a:lvl3pPr>
            <a:lvl4pPr marL="1600200" indent="-228600" algn="l">
              <a:defRPr>
                <a:solidFill>
                  <a:schemeClr val="tx1"/>
                </a:solidFill>
                <a:latin typeface="Vodafone Rg" pitchFamily="34" charset="0"/>
              </a:defRPr>
            </a:lvl4pPr>
            <a:lvl5pPr marL="2057400" indent="-228600" algn="l">
              <a:defRPr>
                <a:solidFill>
                  <a:schemeClr val="tx1"/>
                </a:solidFill>
                <a:latin typeface="Vodafone Rg" pitchFamily="34" charset="0"/>
              </a:defRPr>
            </a:lvl5pPr>
            <a:lvl6pPr marL="2514600" indent="-228600" fontAlgn="base">
              <a:spcBef>
                <a:spcPct val="0"/>
              </a:spcBef>
              <a:spcAft>
                <a:spcPct val="0"/>
              </a:spcAft>
              <a:defRPr>
                <a:solidFill>
                  <a:schemeClr val="tx1"/>
                </a:solidFill>
                <a:latin typeface="Vodafone Rg" pitchFamily="34" charset="0"/>
              </a:defRPr>
            </a:lvl6pPr>
            <a:lvl7pPr marL="2971800" indent="-228600" fontAlgn="base">
              <a:spcBef>
                <a:spcPct val="0"/>
              </a:spcBef>
              <a:spcAft>
                <a:spcPct val="0"/>
              </a:spcAft>
              <a:defRPr>
                <a:solidFill>
                  <a:schemeClr val="tx1"/>
                </a:solidFill>
                <a:latin typeface="Vodafone Rg" pitchFamily="34" charset="0"/>
              </a:defRPr>
            </a:lvl7pPr>
            <a:lvl8pPr marL="3429000" indent="-228600" fontAlgn="base">
              <a:spcBef>
                <a:spcPct val="0"/>
              </a:spcBef>
              <a:spcAft>
                <a:spcPct val="0"/>
              </a:spcAft>
              <a:defRPr>
                <a:solidFill>
                  <a:schemeClr val="tx1"/>
                </a:solidFill>
                <a:latin typeface="Vodafone Rg" pitchFamily="34" charset="0"/>
              </a:defRPr>
            </a:lvl8pPr>
            <a:lvl9pPr marL="3886200" indent="-228600" fontAlgn="base">
              <a:spcBef>
                <a:spcPct val="0"/>
              </a:spcBef>
              <a:spcAft>
                <a:spcPct val="0"/>
              </a:spcAft>
              <a:defRPr>
                <a:solidFill>
                  <a:schemeClr val="tx1"/>
                </a:solidFill>
                <a:latin typeface="Vodafone Rg" pitchFamily="34" charset="0"/>
              </a:defRPr>
            </a:lvl9pPr>
          </a:lstStyle>
          <a:p>
            <a:r>
              <a:rPr lang="en-GB" sz="800" dirty="0" smtClean="0"/>
              <a:t>GSMA</a:t>
            </a:r>
            <a:r>
              <a:rPr lang="en-GB" sz="800" baseline="0" dirty="0" smtClean="0"/>
              <a:t> </a:t>
            </a:r>
            <a:r>
              <a:rPr lang="en-GB" sz="800" baseline="0" dirty="0" err="1" smtClean="0"/>
              <a:t>mAutomotive</a:t>
            </a:r>
            <a:r>
              <a:rPr lang="en-GB" sz="800" baseline="0" dirty="0" smtClean="0"/>
              <a:t> Workshop – Oct 24</a:t>
            </a:r>
            <a:r>
              <a:rPr lang="en-GB" sz="800" baseline="30000" dirty="0" smtClean="0"/>
              <a:t>th</a:t>
            </a:r>
            <a:r>
              <a:rPr lang="en-GB" sz="800" baseline="0" dirty="0" smtClean="0"/>
              <a:t> 2012</a:t>
            </a:r>
            <a:endParaRPr lang="en-GB" sz="800" dirty="0"/>
          </a:p>
        </p:txBody>
      </p:sp>
    </p:spTree>
    <p:extLst>
      <p:ext uri="{BB962C8B-B14F-4D97-AF65-F5344CB8AC3E}">
        <p14:creationId xmlns:p14="http://schemas.microsoft.com/office/powerpoint/2010/main" val="2688491850"/>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atin typeface="Vodafone Rg" pitchFamily="34" charset="0"/>
              </a:defRPr>
            </a:lvl1pPr>
          </a:lstStyle>
          <a:p>
            <a:r>
              <a:rPr lang="en-US" dirty="0" smtClean="0"/>
              <a:t>Click to edit Master title style</a:t>
            </a:r>
            <a:endParaRPr lang="en-GB"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20788"/>
            <a:ext cx="9144000" cy="4481648"/>
          </a:xfrm>
          <a:prstGeom prst="rect">
            <a:avLst/>
          </a:prstGeom>
        </p:spPr>
      </p:pic>
      <p:sp>
        <p:nvSpPr>
          <p:cNvPr id="4" name="Subtitle 2"/>
          <p:cNvSpPr txBox="1">
            <a:spLocks/>
          </p:cNvSpPr>
          <p:nvPr userDrawn="1"/>
        </p:nvSpPr>
        <p:spPr>
          <a:xfrm>
            <a:off x="534988" y="6342063"/>
            <a:ext cx="7304087" cy="339725"/>
          </a:xfrm>
          <a:prstGeom prst="rect">
            <a:avLst/>
          </a:prstGeom>
          <a:noFill/>
          <a:ln w="9525">
            <a:noFill/>
            <a:miter lim="800000"/>
            <a:headEnd/>
            <a:tailEnd/>
          </a:ln>
          <a:effectLst/>
        </p:spPr>
        <p:txBody>
          <a:bodyPr lIns="0" tIns="0" rIns="0" bIns="0" anchor="b"/>
          <a:lstStyle>
            <a:lvl1pPr algn="l">
              <a:defRPr>
                <a:solidFill>
                  <a:schemeClr val="tx1"/>
                </a:solidFill>
                <a:latin typeface="Vodafone Rg" pitchFamily="34" charset="0"/>
              </a:defRPr>
            </a:lvl1pPr>
            <a:lvl2pPr marL="742950" indent="-285750" algn="l">
              <a:defRPr>
                <a:solidFill>
                  <a:schemeClr val="tx1"/>
                </a:solidFill>
                <a:latin typeface="Vodafone Rg" pitchFamily="34" charset="0"/>
              </a:defRPr>
            </a:lvl2pPr>
            <a:lvl3pPr marL="1143000" indent="-228600" algn="l">
              <a:defRPr>
                <a:solidFill>
                  <a:schemeClr val="tx1"/>
                </a:solidFill>
                <a:latin typeface="Vodafone Rg" pitchFamily="34" charset="0"/>
              </a:defRPr>
            </a:lvl3pPr>
            <a:lvl4pPr marL="1600200" indent="-228600" algn="l">
              <a:defRPr>
                <a:solidFill>
                  <a:schemeClr val="tx1"/>
                </a:solidFill>
                <a:latin typeface="Vodafone Rg" pitchFamily="34" charset="0"/>
              </a:defRPr>
            </a:lvl4pPr>
            <a:lvl5pPr marL="2057400" indent="-228600" algn="l">
              <a:defRPr>
                <a:solidFill>
                  <a:schemeClr val="tx1"/>
                </a:solidFill>
                <a:latin typeface="Vodafone Rg" pitchFamily="34" charset="0"/>
              </a:defRPr>
            </a:lvl5pPr>
            <a:lvl6pPr marL="2514600" indent="-228600" fontAlgn="base">
              <a:spcBef>
                <a:spcPct val="0"/>
              </a:spcBef>
              <a:spcAft>
                <a:spcPct val="0"/>
              </a:spcAft>
              <a:defRPr>
                <a:solidFill>
                  <a:schemeClr val="tx1"/>
                </a:solidFill>
                <a:latin typeface="Vodafone Rg" pitchFamily="34" charset="0"/>
              </a:defRPr>
            </a:lvl6pPr>
            <a:lvl7pPr marL="2971800" indent="-228600" fontAlgn="base">
              <a:spcBef>
                <a:spcPct val="0"/>
              </a:spcBef>
              <a:spcAft>
                <a:spcPct val="0"/>
              </a:spcAft>
              <a:defRPr>
                <a:solidFill>
                  <a:schemeClr val="tx1"/>
                </a:solidFill>
                <a:latin typeface="Vodafone Rg" pitchFamily="34" charset="0"/>
              </a:defRPr>
            </a:lvl7pPr>
            <a:lvl8pPr marL="3429000" indent="-228600" fontAlgn="base">
              <a:spcBef>
                <a:spcPct val="0"/>
              </a:spcBef>
              <a:spcAft>
                <a:spcPct val="0"/>
              </a:spcAft>
              <a:defRPr>
                <a:solidFill>
                  <a:schemeClr val="tx1"/>
                </a:solidFill>
                <a:latin typeface="Vodafone Rg" pitchFamily="34" charset="0"/>
              </a:defRPr>
            </a:lvl8pPr>
            <a:lvl9pPr marL="3886200" indent="-228600" fontAlgn="base">
              <a:spcBef>
                <a:spcPct val="0"/>
              </a:spcBef>
              <a:spcAft>
                <a:spcPct val="0"/>
              </a:spcAft>
              <a:defRPr>
                <a:solidFill>
                  <a:schemeClr val="tx1"/>
                </a:solidFill>
                <a:latin typeface="Vodafone Rg" pitchFamily="34" charset="0"/>
              </a:defRPr>
            </a:lvl9pPr>
          </a:lstStyle>
          <a:p>
            <a:r>
              <a:rPr lang="en-GB" sz="800" dirty="0" smtClean="0"/>
              <a:t>GSMA</a:t>
            </a:r>
            <a:r>
              <a:rPr lang="en-GB" sz="800" baseline="0" dirty="0" smtClean="0"/>
              <a:t> </a:t>
            </a:r>
            <a:r>
              <a:rPr lang="en-GB" sz="800" baseline="0" dirty="0" err="1" smtClean="0"/>
              <a:t>mAutomotive</a:t>
            </a:r>
            <a:r>
              <a:rPr lang="en-GB" sz="800" baseline="0" dirty="0" smtClean="0"/>
              <a:t> Workshop – Oct 24</a:t>
            </a:r>
            <a:r>
              <a:rPr lang="en-GB" sz="800" baseline="30000" dirty="0" smtClean="0"/>
              <a:t>th</a:t>
            </a:r>
            <a:r>
              <a:rPr lang="en-GB" sz="800" baseline="0" dirty="0" smtClean="0"/>
              <a:t> 2012</a:t>
            </a:r>
            <a:endParaRPr lang="en-GB" sz="800" dirty="0"/>
          </a:p>
        </p:txBody>
      </p:sp>
    </p:spTree>
    <p:extLst>
      <p:ext uri="{BB962C8B-B14F-4D97-AF65-F5344CB8AC3E}">
        <p14:creationId xmlns:p14="http://schemas.microsoft.com/office/powerpoint/2010/main" val="3379601278"/>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ubtitle 2"/>
          <p:cNvSpPr txBox="1">
            <a:spLocks/>
          </p:cNvSpPr>
          <p:nvPr userDrawn="1"/>
        </p:nvSpPr>
        <p:spPr>
          <a:xfrm>
            <a:off x="534988" y="6342063"/>
            <a:ext cx="7304087" cy="339725"/>
          </a:xfrm>
          <a:prstGeom prst="rect">
            <a:avLst/>
          </a:prstGeom>
          <a:noFill/>
          <a:ln w="9525">
            <a:noFill/>
            <a:miter lim="800000"/>
            <a:headEnd/>
            <a:tailEnd/>
          </a:ln>
          <a:effectLst/>
        </p:spPr>
        <p:txBody>
          <a:bodyPr lIns="0" tIns="0" rIns="0" bIns="0" anchor="b"/>
          <a:lstStyle>
            <a:lvl1pPr algn="l">
              <a:defRPr>
                <a:solidFill>
                  <a:schemeClr val="tx1"/>
                </a:solidFill>
                <a:latin typeface="Vodafone Rg" pitchFamily="34" charset="0"/>
              </a:defRPr>
            </a:lvl1pPr>
            <a:lvl2pPr marL="742950" indent="-285750" algn="l">
              <a:defRPr>
                <a:solidFill>
                  <a:schemeClr val="tx1"/>
                </a:solidFill>
                <a:latin typeface="Vodafone Rg" pitchFamily="34" charset="0"/>
              </a:defRPr>
            </a:lvl2pPr>
            <a:lvl3pPr marL="1143000" indent="-228600" algn="l">
              <a:defRPr>
                <a:solidFill>
                  <a:schemeClr val="tx1"/>
                </a:solidFill>
                <a:latin typeface="Vodafone Rg" pitchFamily="34" charset="0"/>
              </a:defRPr>
            </a:lvl3pPr>
            <a:lvl4pPr marL="1600200" indent="-228600" algn="l">
              <a:defRPr>
                <a:solidFill>
                  <a:schemeClr val="tx1"/>
                </a:solidFill>
                <a:latin typeface="Vodafone Rg" pitchFamily="34" charset="0"/>
              </a:defRPr>
            </a:lvl4pPr>
            <a:lvl5pPr marL="2057400" indent="-228600" algn="l">
              <a:defRPr>
                <a:solidFill>
                  <a:schemeClr val="tx1"/>
                </a:solidFill>
                <a:latin typeface="Vodafone Rg" pitchFamily="34" charset="0"/>
              </a:defRPr>
            </a:lvl5pPr>
            <a:lvl6pPr marL="2514600" indent="-228600" fontAlgn="base">
              <a:spcBef>
                <a:spcPct val="0"/>
              </a:spcBef>
              <a:spcAft>
                <a:spcPct val="0"/>
              </a:spcAft>
              <a:defRPr>
                <a:solidFill>
                  <a:schemeClr val="tx1"/>
                </a:solidFill>
                <a:latin typeface="Vodafone Rg" pitchFamily="34" charset="0"/>
              </a:defRPr>
            </a:lvl6pPr>
            <a:lvl7pPr marL="2971800" indent="-228600" fontAlgn="base">
              <a:spcBef>
                <a:spcPct val="0"/>
              </a:spcBef>
              <a:spcAft>
                <a:spcPct val="0"/>
              </a:spcAft>
              <a:defRPr>
                <a:solidFill>
                  <a:schemeClr val="tx1"/>
                </a:solidFill>
                <a:latin typeface="Vodafone Rg" pitchFamily="34" charset="0"/>
              </a:defRPr>
            </a:lvl7pPr>
            <a:lvl8pPr marL="3429000" indent="-228600" fontAlgn="base">
              <a:spcBef>
                <a:spcPct val="0"/>
              </a:spcBef>
              <a:spcAft>
                <a:spcPct val="0"/>
              </a:spcAft>
              <a:defRPr>
                <a:solidFill>
                  <a:schemeClr val="tx1"/>
                </a:solidFill>
                <a:latin typeface="Vodafone Rg" pitchFamily="34" charset="0"/>
              </a:defRPr>
            </a:lvl8pPr>
            <a:lvl9pPr marL="3886200" indent="-228600" fontAlgn="base">
              <a:spcBef>
                <a:spcPct val="0"/>
              </a:spcBef>
              <a:spcAft>
                <a:spcPct val="0"/>
              </a:spcAft>
              <a:defRPr>
                <a:solidFill>
                  <a:schemeClr val="tx1"/>
                </a:solidFill>
                <a:latin typeface="Vodafone Rg" pitchFamily="34" charset="0"/>
              </a:defRPr>
            </a:lvl9pPr>
          </a:lstStyle>
          <a:p>
            <a:r>
              <a:rPr lang="en-GB" sz="800" dirty="0" smtClean="0"/>
              <a:t>GSMA</a:t>
            </a:r>
            <a:r>
              <a:rPr lang="en-GB" sz="800" baseline="0" dirty="0" smtClean="0"/>
              <a:t> </a:t>
            </a:r>
            <a:r>
              <a:rPr lang="en-GB" sz="800" baseline="0" dirty="0" err="1" smtClean="0"/>
              <a:t>mAutomotive</a:t>
            </a:r>
            <a:r>
              <a:rPr lang="en-GB" sz="800" baseline="0" dirty="0" smtClean="0"/>
              <a:t> Workshop – Oct 24</a:t>
            </a:r>
            <a:r>
              <a:rPr lang="en-GB" sz="800" baseline="30000" dirty="0" smtClean="0"/>
              <a:t>th</a:t>
            </a:r>
            <a:r>
              <a:rPr lang="en-GB" sz="800" baseline="0" dirty="0" smtClean="0"/>
              <a:t> 2012</a:t>
            </a:r>
            <a:endParaRPr lang="en-GB" sz="800" dirty="0"/>
          </a:p>
        </p:txBody>
      </p:sp>
    </p:spTree>
    <p:extLst>
      <p:ext uri="{BB962C8B-B14F-4D97-AF65-F5344CB8AC3E}">
        <p14:creationId xmlns:p14="http://schemas.microsoft.com/office/powerpoint/2010/main" val="3555096559"/>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a:xfrm>
            <a:off x="381000" y="6569075"/>
            <a:ext cx="215900" cy="179388"/>
          </a:xfrm>
          <a:prstGeom prst="rect">
            <a:avLst/>
          </a:prstGeom>
        </p:spPr>
        <p:txBody>
          <a:bodyPr/>
          <a:lstStyle>
            <a:lvl1pPr>
              <a:defRPr/>
            </a:lvl1pPr>
          </a:lstStyle>
          <a:p>
            <a:fld id="{9DD1320D-7DC1-6443-B1AB-732E4A5EE257}" type="slidenum">
              <a:rPr lang="en-GB"/>
              <a:pPr/>
              <a:t>‹#›</a:t>
            </a:fld>
            <a:endParaRPr lang="en-GB" b="1"/>
          </a:p>
        </p:txBody>
      </p:sp>
      <p:sp>
        <p:nvSpPr>
          <p:cNvPr id="3" name="Footer Placeholder 3"/>
          <p:cNvSpPr>
            <a:spLocks noGrp="1"/>
          </p:cNvSpPr>
          <p:nvPr>
            <p:ph type="ftr" sz="quarter" idx="11"/>
          </p:nvPr>
        </p:nvSpPr>
        <p:spPr bwMode="auto">
          <a:xfrm>
            <a:off x="755650" y="6597650"/>
            <a:ext cx="7486650" cy="1793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vl1pPr>
          </a:lstStyle>
          <a:p>
            <a:r>
              <a:rPr lang="en-GB"/>
              <a:t>Vodafone Global Enterprise |  C3 Vodafone Restricted |   UBI v1 |  </a:t>
            </a:r>
            <a:fld id="{909C5ABD-0A98-2C4A-8070-F7073613185A}" type="datetime4">
              <a:rPr lang="en-GB"/>
              <a:pPr/>
              <a:t>October 23, 2012</a:t>
            </a:fld>
            <a:endParaRPr lang="en-GB"/>
          </a:p>
        </p:txBody>
      </p:sp>
    </p:spTree>
    <p:extLst>
      <p:ext uri="{BB962C8B-B14F-4D97-AF65-F5344CB8AC3E}">
        <p14:creationId xmlns:p14="http://schemas.microsoft.com/office/powerpoint/2010/main" val="21241285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456" y="332656"/>
            <a:ext cx="8172000" cy="816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title style</a:t>
            </a:r>
            <a:endParaRPr lang="en-GB" dirty="0" smtClean="0"/>
          </a:p>
        </p:txBody>
      </p:sp>
      <p:sp>
        <p:nvSpPr>
          <p:cNvPr id="1027" name="Text Placeholder 2"/>
          <p:cNvSpPr>
            <a:spLocks noGrp="1"/>
          </p:cNvSpPr>
          <p:nvPr>
            <p:ph type="body" idx="1"/>
          </p:nvPr>
        </p:nvSpPr>
        <p:spPr bwMode="auto">
          <a:xfrm>
            <a:off x="464574" y="1316038"/>
            <a:ext cx="8211114"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1028" name="Picture 15" descr="vf roundel"/>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8485188" y="6218238"/>
            <a:ext cx="4286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p:cNvSpPr txBox="1">
            <a:spLocks/>
          </p:cNvSpPr>
          <p:nvPr userDrawn="1"/>
        </p:nvSpPr>
        <p:spPr>
          <a:xfrm>
            <a:off x="333375" y="6342063"/>
            <a:ext cx="201613" cy="339725"/>
          </a:xfrm>
          <a:prstGeom prst="rect">
            <a:avLst/>
          </a:prstGeom>
          <a:noFill/>
          <a:ln w="9525">
            <a:noFill/>
            <a:miter lim="800000"/>
            <a:headEnd/>
            <a:tailEnd/>
          </a:ln>
          <a:effectLst/>
        </p:spPr>
        <p:txBody>
          <a:bodyPr lIns="0" tIns="0" rIns="0" bIns="0" anchor="b"/>
          <a:lstStyle>
            <a:lvl1pPr algn="l">
              <a:defRPr>
                <a:solidFill>
                  <a:schemeClr val="tx1"/>
                </a:solidFill>
                <a:latin typeface="Vodafone Rg" pitchFamily="34" charset="0"/>
              </a:defRPr>
            </a:lvl1pPr>
            <a:lvl2pPr marL="742950" indent="-285750" algn="l">
              <a:defRPr>
                <a:solidFill>
                  <a:schemeClr val="tx1"/>
                </a:solidFill>
                <a:latin typeface="Vodafone Rg" pitchFamily="34" charset="0"/>
              </a:defRPr>
            </a:lvl2pPr>
            <a:lvl3pPr marL="1143000" indent="-228600" algn="l">
              <a:defRPr>
                <a:solidFill>
                  <a:schemeClr val="tx1"/>
                </a:solidFill>
                <a:latin typeface="Vodafone Rg" pitchFamily="34" charset="0"/>
              </a:defRPr>
            </a:lvl3pPr>
            <a:lvl4pPr marL="1600200" indent="-228600" algn="l">
              <a:defRPr>
                <a:solidFill>
                  <a:schemeClr val="tx1"/>
                </a:solidFill>
                <a:latin typeface="Vodafone Rg" pitchFamily="34" charset="0"/>
              </a:defRPr>
            </a:lvl4pPr>
            <a:lvl5pPr marL="2057400" indent="-228600" algn="l">
              <a:defRPr>
                <a:solidFill>
                  <a:schemeClr val="tx1"/>
                </a:solidFill>
                <a:latin typeface="Vodafone Rg" pitchFamily="34" charset="0"/>
              </a:defRPr>
            </a:lvl5pPr>
            <a:lvl6pPr marL="2514600" indent="-228600" fontAlgn="base">
              <a:spcBef>
                <a:spcPct val="0"/>
              </a:spcBef>
              <a:spcAft>
                <a:spcPct val="0"/>
              </a:spcAft>
              <a:defRPr>
                <a:solidFill>
                  <a:schemeClr val="tx1"/>
                </a:solidFill>
                <a:latin typeface="Vodafone Rg" pitchFamily="34" charset="0"/>
              </a:defRPr>
            </a:lvl6pPr>
            <a:lvl7pPr marL="2971800" indent="-228600" fontAlgn="base">
              <a:spcBef>
                <a:spcPct val="0"/>
              </a:spcBef>
              <a:spcAft>
                <a:spcPct val="0"/>
              </a:spcAft>
              <a:defRPr>
                <a:solidFill>
                  <a:schemeClr val="tx1"/>
                </a:solidFill>
                <a:latin typeface="Vodafone Rg" pitchFamily="34" charset="0"/>
              </a:defRPr>
            </a:lvl7pPr>
            <a:lvl8pPr marL="3429000" indent="-228600" fontAlgn="base">
              <a:spcBef>
                <a:spcPct val="0"/>
              </a:spcBef>
              <a:spcAft>
                <a:spcPct val="0"/>
              </a:spcAft>
              <a:defRPr>
                <a:solidFill>
                  <a:schemeClr val="tx1"/>
                </a:solidFill>
                <a:latin typeface="Vodafone Rg" pitchFamily="34" charset="0"/>
              </a:defRPr>
            </a:lvl8pPr>
            <a:lvl9pPr marL="3886200" indent="-228600" fontAlgn="base">
              <a:spcBef>
                <a:spcPct val="0"/>
              </a:spcBef>
              <a:spcAft>
                <a:spcPct val="0"/>
              </a:spcAft>
              <a:defRPr>
                <a:solidFill>
                  <a:schemeClr val="tx1"/>
                </a:solidFill>
                <a:latin typeface="Vodafone Rg" pitchFamily="34" charset="0"/>
              </a:defRPr>
            </a:lvl9pPr>
          </a:lstStyle>
          <a:p>
            <a:fld id="{6F5528CC-C4A7-46DD-AB4D-631C11D109F8}" type="slidenum">
              <a:rPr lang="en-GB" sz="800"/>
              <a:pPr/>
              <a:t>‹#›</a:t>
            </a:fld>
            <a:endParaRPr lang="en-GB" sz="800"/>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5" r:id="rId3"/>
    <p:sldLayoutId id="2147483662" r:id="rId4"/>
    <p:sldLayoutId id="2147483672" r:id="rId5"/>
    <p:sldLayoutId id="2147483673" r:id="rId6"/>
    <p:sldLayoutId id="2147483661" r:id="rId7"/>
    <p:sldLayoutId id="2147483674" r:id="rId8"/>
  </p:sldLayoutIdLst>
  <p:timing>
    <p:tnLst>
      <p:par>
        <p:cTn xmlns:p14="http://schemas.microsoft.com/office/powerpoint/2010/main" id="1" dur="indefinite" restart="never" nodeType="tmRoot"/>
      </p:par>
    </p:tnLst>
  </p:timing>
  <p:hf sldNum="0" hdr="0" dt="0"/>
  <p:txStyles>
    <p:titleStyle>
      <a:lvl1pPr algn="l" rtl="0" fontAlgn="base">
        <a:lnSpc>
          <a:spcPct val="85000"/>
        </a:lnSpc>
        <a:spcBef>
          <a:spcPct val="0"/>
        </a:spcBef>
        <a:spcAft>
          <a:spcPct val="0"/>
        </a:spcAft>
        <a:defRPr sz="2500" kern="1200">
          <a:solidFill>
            <a:srgbClr val="E60000"/>
          </a:solidFill>
          <a:latin typeface="Vodafone Rg" pitchFamily="34" charset="0"/>
          <a:ea typeface="+mj-ea"/>
          <a:cs typeface="+mj-cs"/>
        </a:defRPr>
      </a:lvl1pPr>
      <a:lvl2pPr algn="l" rtl="0" fontAlgn="base">
        <a:spcBef>
          <a:spcPct val="0"/>
        </a:spcBef>
        <a:spcAft>
          <a:spcPct val="0"/>
        </a:spcAft>
        <a:defRPr sz="2500">
          <a:solidFill>
            <a:srgbClr val="E60000"/>
          </a:solidFill>
          <a:latin typeface="Vodafone Rg" pitchFamily="34" charset="0"/>
        </a:defRPr>
      </a:lvl2pPr>
      <a:lvl3pPr algn="l" rtl="0" fontAlgn="base">
        <a:spcBef>
          <a:spcPct val="0"/>
        </a:spcBef>
        <a:spcAft>
          <a:spcPct val="0"/>
        </a:spcAft>
        <a:defRPr sz="2500">
          <a:solidFill>
            <a:srgbClr val="E60000"/>
          </a:solidFill>
          <a:latin typeface="Vodafone Rg" pitchFamily="34" charset="0"/>
        </a:defRPr>
      </a:lvl3pPr>
      <a:lvl4pPr algn="l" rtl="0" fontAlgn="base">
        <a:spcBef>
          <a:spcPct val="0"/>
        </a:spcBef>
        <a:spcAft>
          <a:spcPct val="0"/>
        </a:spcAft>
        <a:defRPr sz="2500">
          <a:solidFill>
            <a:srgbClr val="E60000"/>
          </a:solidFill>
          <a:latin typeface="Vodafone Rg" pitchFamily="34" charset="0"/>
        </a:defRPr>
      </a:lvl4pPr>
      <a:lvl5pPr algn="l" rtl="0" fontAlgn="base">
        <a:spcBef>
          <a:spcPct val="0"/>
        </a:spcBef>
        <a:spcAft>
          <a:spcPct val="0"/>
        </a:spcAft>
        <a:defRPr sz="2500">
          <a:solidFill>
            <a:srgbClr val="E60000"/>
          </a:solidFill>
          <a:latin typeface="Vodafone Rg" pitchFamily="34" charset="0"/>
        </a:defRPr>
      </a:lvl5pPr>
      <a:lvl6pPr marL="457200" algn="l" rtl="0" fontAlgn="base">
        <a:spcBef>
          <a:spcPct val="0"/>
        </a:spcBef>
        <a:spcAft>
          <a:spcPct val="0"/>
        </a:spcAft>
        <a:defRPr sz="2500">
          <a:solidFill>
            <a:srgbClr val="E60000"/>
          </a:solidFill>
          <a:latin typeface="Vodafone Rg" pitchFamily="34" charset="0"/>
        </a:defRPr>
      </a:lvl6pPr>
      <a:lvl7pPr marL="914400" algn="l" rtl="0" fontAlgn="base">
        <a:spcBef>
          <a:spcPct val="0"/>
        </a:spcBef>
        <a:spcAft>
          <a:spcPct val="0"/>
        </a:spcAft>
        <a:defRPr sz="2500">
          <a:solidFill>
            <a:srgbClr val="E60000"/>
          </a:solidFill>
          <a:latin typeface="Vodafone Rg" pitchFamily="34" charset="0"/>
        </a:defRPr>
      </a:lvl7pPr>
      <a:lvl8pPr marL="1371600" algn="l" rtl="0" fontAlgn="base">
        <a:spcBef>
          <a:spcPct val="0"/>
        </a:spcBef>
        <a:spcAft>
          <a:spcPct val="0"/>
        </a:spcAft>
        <a:defRPr sz="2500">
          <a:solidFill>
            <a:srgbClr val="E60000"/>
          </a:solidFill>
          <a:latin typeface="Vodafone Rg" pitchFamily="34" charset="0"/>
        </a:defRPr>
      </a:lvl8pPr>
      <a:lvl9pPr marL="1828800" algn="l" rtl="0" fontAlgn="base">
        <a:spcBef>
          <a:spcPct val="0"/>
        </a:spcBef>
        <a:spcAft>
          <a:spcPct val="0"/>
        </a:spcAft>
        <a:defRPr sz="2500">
          <a:solidFill>
            <a:srgbClr val="E60000"/>
          </a:solidFill>
          <a:latin typeface="Vodafone Rg" pitchFamily="34" charset="0"/>
        </a:defRPr>
      </a:lvl9pPr>
    </p:titleStyle>
    <p:bodyStyle>
      <a:lvl1pPr marL="285750" indent="-285750" algn="l" rtl="0" fontAlgn="base">
        <a:spcBef>
          <a:spcPts val="1200"/>
        </a:spcBef>
        <a:spcAft>
          <a:spcPts val="600"/>
        </a:spcAft>
        <a:buClr>
          <a:srgbClr val="E60000"/>
        </a:buClr>
        <a:buFont typeface="Arial" pitchFamily="34" charset="0"/>
        <a:buChar char="•"/>
        <a:defRPr sz="1800" kern="1200">
          <a:solidFill>
            <a:schemeClr val="tx1"/>
          </a:solidFill>
          <a:latin typeface="Vodafone Rg" pitchFamily="34" charset="0"/>
          <a:ea typeface="+mn-ea"/>
          <a:cs typeface="+mn-cs"/>
        </a:defRPr>
      </a:lvl1pPr>
      <a:lvl2pPr marL="515938" indent="-220663" algn="l" rtl="0" fontAlgn="base">
        <a:spcBef>
          <a:spcPts val="1200"/>
        </a:spcBef>
        <a:spcAft>
          <a:spcPts val="600"/>
        </a:spcAft>
        <a:buClr>
          <a:srgbClr val="E60000"/>
        </a:buClr>
        <a:buFont typeface="Arial" pitchFamily="34" charset="0"/>
        <a:buChar char="•"/>
        <a:defRPr sz="1600" kern="1200">
          <a:solidFill>
            <a:schemeClr val="tx1"/>
          </a:solidFill>
          <a:latin typeface="Vodafone Rg" pitchFamily="34" charset="0"/>
          <a:ea typeface="+mn-ea"/>
          <a:cs typeface="+mn-cs"/>
        </a:defRPr>
      </a:lvl2pPr>
      <a:lvl3pPr marL="749300" indent="-227013" algn="l" rtl="0" fontAlgn="base">
        <a:spcBef>
          <a:spcPts val="1200"/>
        </a:spcBef>
        <a:spcAft>
          <a:spcPts val="1200"/>
        </a:spcAft>
        <a:buClr>
          <a:srgbClr val="E60000"/>
        </a:buClr>
        <a:buFont typeface="Arial" pitchFamily="34" charset="0"/>
        <a:buChar char="•"/>
        <a:defRPr sz="1600" kern="1200">
          <a:solidFill>
            <a:schemeClr val="tx1"/>
          </a:solidFill>
          <a:latin typeface="Vodafone Rg" pitchFamily="34" charset="0"/>
          <a:ea typeface="+mn-ea"/>
          <a:cs typeface="+mn-cs"/>
        </a:defRPr>
      </a:lvl3pPr>
      <a:lvl4pPr marL="1600200" indent="-228600" algn="l" rtl="0" fontAlgn="base">
        <a:spcBef>
          <a:spcPct val="20000"/>
        </a:spcBef>
        <a:spcAft>
          <a:spcPct val="0"/>
        </a:spcAft>
        <a:buClr>
          <a:srgbClr val="E60000"/>
        </a:buClr>
        <a:buFont typeface="Vodafone Rg" pitchFamily="34" charset="0"/>
        <a:buChar char="–"/>
        <a:defRPr sz="1400" kern="1200">
          <a:solidFill>
            <a:schemeClr val="tx1"/>
          </a:solidFill>
          <a:latin typeface="Vodafone Rg" pitchFamily="34" charset="0"/>
          <a:ea typeface="+mn-ea"/>
          <a:cs typeface="+mn-cs"/>
        </a:defRPr>
      </a:lvl4pPr>
      <a:lvl5pPr marL="2057400" indent="-228600" algn="l" rtl="0" fontAlgn="base">
        <a:spcBef>
          <a:spcPct val="20000"/>
        </a:spcBef>
        <a:spcAft>
          <a:spcPct val="0"/>
        </a:spcAft>
        <a:buClr>
          <a:srgbClr val="E60000"/>
        </a:buClr>
        <a:buFont typeface="Vodafone Rg" pitchFamily="34" charset="0"/>
        <a:buChar char="–"/>
        <a:defRPr sz="1400" kern="1200">
          <a:solidFill>
            <a:schemeClr val="tx1"/>
          </a:solidFill>
          <a:latin typeface="Vodafone Rg"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jpeg"/><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4.png"/><Relationship Id="rId3"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1" Type="http://schemas.openxmlformats.org/officeDocument/2006/relationships/slideLayout" Target="../slideLayouts/slideLayout4.xml"/><Relationship Id="rId2"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52.png"/><Relationship Id="rId7" Type="http://schemas.openxmlformats.org/officeDocument/2006/relationships/image" Target="../media/image53.png"/><Relationship Id="rId8" Type="http://schemas.openxmlformats.org/officeDocument/2006/relationships/image" Target="../media/image54.png"/><Relationship Id="rId9" Type="http://schemas.openxmlformats.org/officeDocument/2006/relationships/image" Target="../media/image45.png"/><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5.jpeg"/><Relationship Id="rId3" Type="http://schemas.openxmlformats.org/officeDocument/2006/relationships/image" Target="../media/image5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1" Type="http://schemas.openxmlformats.org/officeDocument/2006/relationships/image" Target="../media/image8.png"/><Relationship Id="rId12" Type="http://schemas.openxmlformats.org/officeDocument/2006/relationships/image" Target="../media/image9.png"/><Relationship Id="rId13" Type="http://schemas.openxmlformats.org/officeDocument/2006/relationships/image" Target="../media/image10.jpeg"/><Relationship Id="rId14" Type="http://schemas.openxmlformats.org/officeDocument/2006/relationships/image" Target="../media/image11.jpeg"/><Relationship Id="rId15" Type="http://schemas.openxmlformats.org/officeDocument/2006/relationships/hyperlink" Target="http://www.gettyimages.com/detail/illustration/computer-generated-image-of-cars-on-motorway-royalty-free-illustration/sb10068903c-001" TargetMode="External"/><Relationship Id="rId16" Type="http://schemas.openxmlformats.org/officeDocument/2006/relationships/image" Target="../media/image12.jpeg"/><Relationship Id="rId17" Type="http://schemas.openxmlformats.org/officeDocument/2006/relationships/image" Target="../media/image13.jpeg"/><Relationship Id="rId18" Type="http://schemas.openxmlformats.org/officeDocument/2006/relationships/image" Target="../media/image14.png"/><Relationship Id="rId19" Type="http://schemas.openxmlformats.org/officeDocument/2006/relationships/image" Target="../media/image15.png"/><Relationship Id="rId1" Type="http://schemas.openxmlformats.org/officeDocument/2006/relationships/tags" Target="../tags/tag1.xml"/><Relationship Id="rId2" Type="http://schemas.openxmlformats.org/officeDocument/2006/relationships/tags" Target="../tags/tag2.xml"/><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tags" Target="../tags/tag6.xml"/><Relationship Id="rId7" Type="http://schemas.openxmlformats.org/officeDocument/2006/relationships/tags" Target="../tags/tag7.xml"/><Relationship Id="rId8" Type="http://schemas.openxmlformats.org/officeDocument/2006/relationships/tags" Target="../tags/tag8.xml"/><Relationship Id="rId9" Type="http://schemas.openxmlformats.org/officeDocument/2006/relationships/slideLayout" Target="../slideLayouts/slideLayout6.xml"/><Relationship Id="rId10"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hyperlink" Target="http://www.google.de/imgres?imgurl=http://www.analysysmason.com/PageFiles/2352/Analysys%20Mason%20logo%20(RGB)%20(HR)%20(AW).jpg&amp;imgrefurl=http://www.analysysmason.com/About-Us/News/Logos/&amp;usg=__A73cDsQMjxD89tJAlRsUry5DfjI=&amp;h=1016&amp;w=2727&amp;sz=151&amp;hl=de&amp;start=1&amp;zoom=1&amp;um=1&amp;itbs=1&amp;tbnid=Gc2QI6HLhYesoM:&amp;tbnh=56&amp;tbnw=150&amp;prev=/images?q=analysys+mason&amp;um=1&amp;hl=de&amp;sa=N&amp;tbs=isch:1&amp;ei=QXRKTeFhj4KzBpXq4K8P" TargetMode="External"/><Relationship Id="rId7" Type="http://schemas.openxmlformats.org/officeDocument/2006/relationships/image" Target="../media/image27.png"/><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5.xml"/><Relationship Id="rId2" Type="http://schemas.openxmlformats.org/officeDocument/2006/relationships/image" Target="../media/image28.png"/></Relationships>
</file>

<file path=ppt/slides/_rels/slide8.xml.rels><?xml version="1.0" encoding="UTF-8" standalone="yes"?>
<Relationships xmlns="http://schemas.openxmlformats.org/package/2006/relationships"><Relationship Id="rId11" Type="http://schemas.openxmlformats.org/officeDocument/2006/relationships/image" Target="../media/image38.png"/><Relationship Id="rId12" Type="http://schemas.openxmlformats.org/officeDocument/2006/relationships/image" Target="../media/image39.png"/><Relationship Id="rId13" Type="http://schemas.openxmlformats.org/officeDocument/2006/relationships/image" Target="../media/image40.png"/><Relationship Id="rId14" Type="http://schemas.openxmlformats.org/officeDocument/2006/relationships/image" Target="../media/image41.png"/><Relationship Id="rId15" Type="http://schemas.openxmlformats.org/officeDocument/2006/relationships/image" Target="../media/image42.png"/><Relationship Id="rId1" Type="http://schemas.openxmlformats.org/officeDocument/2006/relationships/slideLayout" Target="../slideLayouts/slideLayout4.xml"/><Relationship Id="rId2" Type="http://schemas.openxmlformats.org/officeDocument/2006/relationships/image" Target="../media/image29.png"/><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9" descr="C:\Users\JDelves\AppData\Local\Microsoft\Windows\Temporary Internet Files\Content.Outlook\B9L2IA1R\PPT 4x3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4" name="Group 1"/>
          <p:cNvGrpSpPr>
            <a:grpSpLocks/>
          </p:cNvGrpSpPr>
          <p:nvPr/>
        </p:nvGrpSpPr>
        <p:grpSpPr bwMode="auto">
          <a:xfrm>
            <a:off x="143508" y="3465004"/>
            <a:ext cx="4767758" cy="3024336"/>
            <a:chOff x="668338" y="1989782"/>
            <a:chExt cx="3903662" cy="3132348"/>
          </a:xfrm>
        </p:grpSpPr>
        <p:sp>
          <p:nvSpPr>
            <p:cNvPr id="11" name="Rectangle 10"/>
            <p:cNvSpPr/>
            <p:nvPr/>
          </p:nvSpPr>
          <p:spPr bwMode="auto">
            <a:xfrm>
              <a:off x="668338" y="1993900"/>
              <a:ext cx="3903662" cy="3128230"/>
            </a:xfrm>
            <a:prstGeom prst="rect">
              <a:avLst/>
            </a:prstGeom>
            <a:solidFill>
              <a:schemeClr val="tx2">
                <a:lumMod val="60000"/>
                <a:lumOff val="40000"/>
              </a:schemeClr>
            </a:solidFill>
            <a:ln w="3175" cap="flat" cmpd="sng" algn="ctr">
              <a:noFill/>
              <a:prstDash val="solid"/>
              <a:round/>
              <a:headEnd type="none" w="med" len="med"/>
              <a:tailEnd type="none" w="med" len="med"/>
            </a:ln>
            <a:effectLst/>
          </p:spPr>
          <p:txBody>
            <a:bodyPr wrap="square" lIns="90000" tIns="46800" rIns="90000" bIns="46800">
              <a:spAutoFit/>
            </a:bodyPr>
            <a:lstStyle/>
            <a:p>
              <a:pPr>
                <a:defRPr/>
              </a:pPr>
              <a:endParaRPr lang="en-GB">
                <a:latin typeface="Vodafone Lt" pitchFamily="34" charset="0"/>
                <a:ea typeface="MS PGothic" pitchFamily="34" charset="-128"/>
                <a:cs typeface="+mn-cs"/>
              </a:endParaRPr>
            </a:p>
          </p:txBody>
        </p:sp>
        <p:sp>
          <p:nvSpPr>
            <p:cNvPr id="7" name="TextBox 6"/>
            <p:cNvSpPr txBox="1"/>
            <p:nvPr/>
          </p:nvSpPr>
          <p:spPr>
            <a:xfrm>
              <a:off x="769244" y="1989782"/>
              <a:ext cx="3773277" cy="1077218"/>
            </a:xfrm>
            <a:prstGeom prst="rect">
              <a:avLst/>
            </a:prstGeom>
            <a:noFill/>
          </p:spPr>
          <p:txBody>
            <a:bodyPr wrap="square">
              <a:spAutoFit/>
            </a:bodyPr>
            <a:lstStyle/>
            <a:p>
              <a:pPr algn="ctr">
                <a:defRPr/>
              </a:pPr>
              <a:r>
                <a:rPr lang="en-US" sz="3200" dirty="0">
                  <a:solidFill>
                    <a:schemeClr val="bg1"/>
                  </a:solidFill>
                </a:rPr>
                <a:t>Connecting Vehicles </a:t>
              </a:r>
              <a:r>
                <a:rPr lang="en-US" sz="3200" dirty="0" smtClean="0">
                  <a:solidFill>
                    <a:schemeClr val="bg1"/>
                  </a:solidFill>
                </a:rPr>
                <a:t>&amp; Transport </a:t>
              </a:r>
              <a:r>
                <a:rPr lang="en-US" sz="3200" dirty="0">
                  <a:solidFill>
                    <a:schemeClr val="bg1"/>
                  </a:solidFill>
                </a:rPr>
                <a:t>to the Cloud</a:t>
              </a:r>
              <a:endParaRPr lang="en-GB" sz="3200" dirty="0">
                <a:solidFill>
                  <a:schemeClr val="bg1"/>
                </a:solidFill>
                <a:latin typeface="+mj-lt"/>
                <a:ea typeface="MS PGothic" pitchFamily="34" charset="-128"/>
              </a:endParaRPr>
            </a:p>
          </p:txBody>
        </p:sp>
        <p:sp>
          <p:nvSpPr>
            <p:cNvPr id="5129" name="TextBox 7"/>
            <p:cNvSpPr txBox="1">
              <a:spLocks noChangeArrowheads="1"/>
            </p:cNvSpPr>
            <p:nvPr/>
          </p:nvSpPr>
          <p:spPr bwMode="auto">
            <a:xfrm>
              <a:off x="798723" y="3481376"/>
              <a:ext cx="36290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Vodafone Lt" charset="0"/>
                  <a:ea typeface="MS PGothic" charset="0"/>
                  <a:cs typeface="MS PGothic" charset="0"/>
                </a:defRPr>
              </a:lvl1pPr>
              <a:lvl2pPr marL="742950" indent="-285750" eaLnBrk="0" hangingPunct="0">
                <a:defRPr>
                  <a:solidFill>
                    <a:srgbClr val="000000"/>
                  </a:solidFill>
                  <a:latin typeface="Vodafone Lt" charset="0"/>
                  <a:ea typeface="MS PGothic" charset="0"/>
                  <a:cs typeface="MS PGothic" charset="0"/>
                </a:defRPr>
              </a:lvl2pPr>
              <a:lvl3pPr marL="1143000" indent="-228600" eaLnBrk="0" hangingPunct="0">
                <a:defRPr>
                  <a:solidFill>
                    <a:srgbClr val="000000"/>
                  </a:solidFill>
                  <a:latin typeface="Vodafone Lt" charset="0"/>
                  <a:ea typeface="MS PGothic" charset="0"/>
                  <a:cs typeface="MS PGothic" charset="0"/>
                </a:defRPr>
              </a:lvl3pPr>
              <a:lvl4pPr marL="1600200" indent="-228600" eaLnBrk="0" hangingPunct="0">
                <a:defRPr>
                  <a:solidFill>
                    <a:srgbClr val="000000"/>
                  </a:solidFill>
                  <a:latin typeface="Vodafone Lt" charset="0"/>
                  <a:ea typeface="MS PGothic" charset="0"/>
                  <a:cs typeface="MS PGothic" charset="0"/>
                </a:defRPr>
              </a:lvl4pPr>
              <a:lvl5pPr marL="2057400" indent="-228600" eaLnBrk="0" hangingPunct="0">
                <a:defRPr>
                  <a:solidFill>
                    <a:srgbClr val="000000"/>
                  </a:solidFill>
                  <a:latin typeface="Vodafone Lt" charset="0"/>
                  <a:ea typeface="MS PGothic" charset="0"/>
                  <a:cs typeface="MS PGothic" charset="0"/>
                </a:defRPr>
              </a:lvl5pPr>
              <a:lvl6pPr marL="2514600" indent="-228600" eaLnBrk="0" fontAlgn="base" hangingPunct="0">
                <a:spcBef>
                  <a:spcPct val="0"/>
                </a:spcBef>
                <a:spcAft>
                  <a:spcPct val="0"/>
                </a:spcAft>
                <a:defRPr>
                  <a:solidFill>
                    <a:srgbClr val="000000"/>
                  </a:solidFill>
                  <a:latin typeface="Vodafone Lt" charset="0"/>
                  <a:ea typeface="MS PGothic" charset="0"/>
                  <a:cs typeface="MS PGothic" charset="0"/>
                </a:defRPr>
              </a:lvl6pPr>
              <a:lvl7pPr marL="2971800" indent="-228600" eaLnBrk="0" fontAlgn="base" hangingPunct="0">
                <a:spcBef>
                  <a:spcPct val="0"/>
                </a:spcBef>
                <a:spcAft>
                  <a:spcPct val="0"/>
                </a:spcAft>
                <a:defRPr>
                  <a:solidFill>
                    <a:srgbClr val="000000"/>
                  </a:solidFill>
                  <a:latin typeface="Vodafone Lt" charset="0"/>
                  <a:ea typeface="MS PGothic" charset="0"/>
                  <a:cs typeface="MS PGothic" charset="0"/>
                </a:defRPr>
              </a:lvl7pPr>
              <a:lvl8pPr marL="3429000" indent="-228600" eaLnBrk="0" fontAlgn="base" hangingPunct="0">
                <a:spcBef>
                  <a:spcPct val="0"/>
                </a:spcBef>
                <a:spcAft>
                  <a:spcPct val="0"/>
                </a:spcAft>
                <a:defRPr>
                  <a:solidFill>
                    <a:srgbClr val="000000"/>
                  </a:solidFill>
                  <a:latin typeface="Vodafone Lt" charset="0"/>
                  <a:ea typeface="MS PGothic" charset="0"/>
                  <a:cs typeface="MS PGothic" charset="0"/>
                </a:defRPr>
              </a:lvl8pPr>
              <a:lvl9pPr marL="3886200" indent="-228600" eaLnBrk="0" fontAlgn="base" hangingPunct="0">
                <a:spcBef>
                  <a:spcPct val="0"/>
                </a:spcBef>
                <a:spcAft>
                  <a:spcPct val="0"/>
                </a:spcAft>
                <a:defRPr>
                  <a:solidFill>
                    <a:srgbClr val="000000"/>
                  </a:solidFill>
                  <a:latin typeface="Vodafone Lt" charset="0"/>
                  <a:ea typeface="MS PGothic" charset="0"/>
                  <a:cs typeface="MS PGothic" charset="0"/>
                </a:defRPr>
              </a:lvl9pPr>
            </a:lstStyle>
            <a:p>
              <a:pPr lvl="0" algn="ctr"/>
              <a:r>
                <a:rPr lang="en-GB" b="1" dirty="0" err="1"/>
                <a:t>GSMa</a:t>
              </a:r>
              <a:r>
                <a:rPr lang="en-GB" b="1" dirty="0"/>
                <a:t> </a:t>
              </a:r>
              <a:r>
                <a:rPr lang="en-GB" b="1" dirty="0" err="1"/>
                <a:t>mAutomotive</a:t>
              </a:r>
              <a:r>
                <a:rPr lang="en-GB" b="1" dirty="0"/>
                <a:t> Workshop </a:t>
              </a:r>
              <a:r>
                <a:rPr lang="en-GB" b="1" dirty="0" smtClean="0"/>
                <a:t> </a:t>
              </a:r>
            </a:p>
            <a:p>
              <a:pPr lvl="0" algn="ctr"/>
              <a:r>
                <a:rPr lang="en-GB" b="1" dirty="0" smtClean="0"/>
                <a:t>Oct </a:t>
              </a:r>
              <a:r>
                <a:rPr lang="en-GB" b="1" dirty="0"/>
                <a:t>24</a:t>
              </a:r>
              <a:r>
                <a:rPr lang="en-GB" b="1" baseline="30000" dirty="0"/>
                <a:t>th</a:t>
              </a:r>
              <a:r>
                <a:rPr lang="en-GB" b="1" dirty="0"/>
                <a:t> 2012</a:t>
              </a:r>
            </a:p>
            <a:p>
              <a:pPr lvl="0" algn="ctr"/>
              <a:r>
                <a:rPr lang="en-GB" sz="1200" dirty="0"/>
                <a:t>David Levine</a:t>
              </a:r>
            </a:p>
            <a:p>
              <a:pPr lvl="0" algn="ctr"/>
              <a:r>
                <a:rPr lang="en-GB" sz="1200" dirty="0"/>
                <a:t>Global Head of Automotive Business Development</a:t>
              </a:r>
            </a:p>
            <a:p>
              <a:pPr lvl="0" algn="ctr"/>
              <a:r>
                <a:rPr lang="en-GB" sz="1200" dirty="0"/>
                <a:t>Vodafone Global Enterprise</a:t>
              </a:r>
            </a:p>
          </p:txBody>
        </p:sp>
      </p:grpSp>
      <p:pic>
        <p:nvPicPr>
          <p:cNvPr id="5125" name="Picture 15" descr="vf roun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50" y="260350"/>
            <a:ext cx="4191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Box 12"/>
          <p:cNvSpPr txBox="1">
            <a:spLocks noChangeArrowheads="1"/>
          </p:cNvSpPr>
          <p:nvPr/>
        </p:nvSpPr>
        <p:spPr bwMode="auto">
          <a:xfrm>
            <a:off x="6120172" y="296652"/>
            <a:ext cx="2808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Vodafone Lt" charset="0"/>
                <a:ea typeface="MS PGothic" charset="0"/>
                <a:cs typeface="MS PGothic" charset="0"/>
              </a:defRPr>
            </a:lvl1pPr>
            <a:lvl2pPr marL="742950" indent="-285750" eaLnBrk="0" hangingPunct="0">
              <a:defRPr>
                <a:solidFill>
                  <a:srgbClr val="000000"/>
                </a:solidFill>
                <a:latin typeface="Vodafone Lt" charset="0"/>
                <a:ea typeface="MS PGothic" charset="0"/>
                <a:cs typeface="MS PGothic" charset="0"/>
              </a:defRPr>
            </a:lvl2pPr>
            <a:lvl3pPr marL="1143000" indent="-228600" eaLnBrk="0" hangingPunct="0">
              <a:defRPr>
                <a:solidFill>
                  <a:srgbClr val="000000"/>
                </a:solidFill>
                <a:latin typeface="Vodafone Lt" charset="0"/>
                <a:ea typeface="MS PGothic" charset="0"/>
                <a:cs typeface="MS PGothic" charset="0"/>
              </a:defRPr>
            </a:lvl3pPr>
            <a:lvl4pPr marL="1600200" indent="-228600" eaLnBrk="0" hangingPunct="0">
              <a:defRPr>
                <a:solidFill>
                  <a:srgbClr val="000000"/>
                </a:solidFill>
                <a:latin typeface="Vodafone Lt" charset="0"/>
                <a:ea typeface="MS PGothic" charset="0"/>
                <a:cs typeface="MS PGothic" charset="0"/>
              </a:defRPr>
            </a:lvl4pPr>
            <a:lvl5pPr marL="2057400" indent="-228600" eaLnBrk="0" hangingPunct="0">
              <a:defRPr>
                <a:solidFill>
                  <a:srgbClr val="000000"/>
                </a:solidFill>
                <a:latin typeface="Vodafone Lt" charset="0"/>
                <a:ea typeface="MS PGothic" charset="0"/>
                <a:cs typeface="MS PGothic" charset="0"/>
              </a:defRPr>
            </a:lvl5pPr>
            <a:lvl6pPr marL="2514600" indent="-228600" eaLnBrk="0" fontAlgn="base" hangingPunct="0">
              <a:spcBef>
                <a:spcPct val="0"/>
              </a:spcBef>
              <a:spcAft>
                <a:spcPct val="0"/>
              </a:spcAft>
              <a:defRPr>
                <a:solidFill>
                  <a:srgbClr val="000000"/>
                </a:solidFill>
                <a:latin typeface="Vodafone Lt" charset="0"/>
                <a:ea typeface="MS PGothic" charset="0"/>
                <a:cs typeface="MS PGothic" charset="0"/>
              </a:defRPr>
            </a:lvl6pPr>
            <a:lvl7pPr marL="2971800" indent="-228600" eaLnBrk="0" fontAlgn="base" hangingPunct="0">
              <a:spcBef>
                <a:spcPct val="0"/>
              </a:spcBef>
              <a:spcAft>
                <a:spcPct val="0"/>
              </a:spcAft>
              <a:defRPr>
                <a:solidFill>
                  <a:srgbClr val="000000"/>
                </a:solidFill>
                <a:latin typeface="Vodafone Lt" charset="0"/>
                <a:ea typeface="MS PGothic" charset="0"/>
                <a:cs typeface="MS PGothic" charset="0"/>
              </a:defRPr>
            </a:lvl7pPr>
            <a:lvl8pPr marL="3429000" indent="-228600" eaLnBrk="0" fontAlgn="base" hangingPunct="0">
              <a:spcBef>
                <a:spcPct val="0"/>
              </a:spcBef>
              <a:spcAft>
                <a:spcPct val="0"/>
              </a:spcAft>
              <a:defRPr>
                <a:solidFill>
                  <a:srgbClr val="000000"/>
                </a:solidFill>
                <a:latin typeface="Vodafone Lt" charset="0"/>
                <a:ea typeface="MS PGothic" charset="0"/>
                <a:cs typeface="MS PGothic" charset="0"/>
              </a:defRPr>
            </a:lvl8pPr>
            <a:lvl9pPr marL="3886200" indent="-228600" eaLnBrk="0" fontAlgn="base" hangingPunct="0">
              <a:spcBef>
                <a:spcPct val="0"/>
              </a:spcBef>
              <a:spcAft>
                <a:spcPct val="0"/>
              </a:spcAft>
              <a:defRPr>
                <a:solidFill>
                  <a:srgbClr val="000000"/>
                </a:solidFill>
                <a:latin typeface="Vodafone Lt" charset="0"/>
                <a:ea typeface="MS PGothic" charset="0"/>
                <a:cs typeface="MS PGothic" charset="0"/>
              </a:defRPr>
            </a:lvl9pPr>
          </a:lstStyle>
          <a:p>
            <a:pPr eaLnBrk="1" hangingPunct="1"/>
            <a:r>
              <a:rPr lang="en-GB" sz="1400" dirty="0">
                <a:solidFill>
                  <a:srgbClr val="FFFFFF"/>
                </a:solidFill>
                <a:latin typeface="Vodafone Rg" charset="0"/>
              </a:rPr>
              <a:t>Vodafone Global Enterprise</a:t>
            </a:r>
          </a:p>
        </p:txBody>
      </p:sp>
    </p:spTree>
    <p:extLst>
      <p:ext uri="{BB962C8B-B14F-4D97-AF65-F5344CB8AC3E}">
        <p14:creationId xmlns:p14="http://schemas.microsoft.com/office/powerpoint/2010/main" val="48976430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259632" y="908720"/>
            <a:ext cx="6480720" cy="816124"/>
          </a:xfrm>
        </p:spPr>
        <p:txBody>
          <a:bodyPr>
            <a:noAutofit/>
          </a:bodyPr>
          <a:lstStyle/>
          <a:p>
            <a:pPr algn="ctr"/>
            <a:r>
              <a:rPr lang="en-US" sz="3600" dirty="0" smtClean="0"/>
              <a:t>The Automotive Cloud is not just about storage…</a:t>
            </a:r>
            <a:endParaRPr lang="en-US" sz="3600" dirty="0"/>
          </a:p>
        </p:txBody>
      </p:sp>
      <p:pic>
        <p:nvPicPr>
          <p:cNvPr id="4" name="Content Placeholder 3"/>
          <p:cNvPicPr>
            <a:picLocks noGrp="1" noChangeAspect="1"/>
          </p:cNvPicPr>
          <p:nvPr>
            <p:ph idx="4294967295"/>
          </p:nvPr>
        </p:nvPicPr>
        <p:blipFill>
          <a:blip r:embed="rId2"/>
          <a:srcRect l="-19815" r="-19815"/>
          <a:stretch>
            <a:fillRect/>
          </a:stretch>
        </p:blipFill>
        <p:spPr>
          <a:xfrm>
            <a:off x="3311860" y="2420888"/>
            <a:ext cx="2269890" cy="1251248"/>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9732" y="3645024"/>
            <a:ext cx="4861940" cy="2210142"/>
          </a:xfrm>
          <a:prstGeom prst="rect">
            <a:avLst/>
          </a:prstGeom>
        </p:spPr>
      </p:pic>
    </p:spTree>
    <p:extLst>
      <p:ext uri="{BB962C8B-B14F-4D97-AF65-F5344CB8AC3E}">
        <p14:creationId xmlns:p14="http://schemas.microsoft.com/office/powerpoint/2010/main" val="173181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7" name="Straight Connector 176"/>
          <p:cNvCxnSpPr/>
          <p:nvPr/>
        </p:nvCxnSpPr>
        <p:spPr>
          <a:xfrm>
            <a:off x="971600" y="3717033"/>
            <a:ext cx="2196244" cy="0"/>
          </a:xfrm>
          <a:prstGeom prst="line">
            <a:avLst/>
          </a:prstGeom>
          <a:ln w="1270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p:txBody>
          <a:bodyPr/>
          <a:lstStyle/>
          <a:p>
            <a:r>
              <a:rPr lang="en-GB" dirty="0" smtClean="0"/>
              <a:t>Consumer Demands and </a:t>
            </a:r>
            <a:r>
              <a:rPr lang="en-GB" dirty="0" err="1" smtClean="0"/>
              <a:t>Expecation</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1040" t="26027" r="31040" b="24693"/>
          <a:stretch/>
        </p:blipFill>
        <p:spPr>
          <a:xfrm>
            <a:off x="2633870" y="1871375"/>
            <a:ext cx="3876260" cy="3778128"/>
          </a:xfrm>
          <a:prstGeom prst="rect">
            <a:avLst/>
          </a:prstGeom>
          <a:effectLst>
            <a:outerShdw blurRad="50800" dist="38100" dir="2700000" algn="tl" rotWithShape="0">
              <a:prstClr val="black">
                <a:alpha val="40000"/>
              </a:prstClr>
            </a:outerShdw>
          </a:effectLst>
        </p:spPr>
      </p:pic>
      <p:sp>
        <p:nvSpPr>
          <p:cNvPr id="4" name="TextBox 3"/>
          <p:cNvSpPr txBox="1"/>
          <p:nvPr/>
        </p:nvSpPr>
        <p:spPr>
          <a:xfrm>
            <a:off x="3961161" y="3487317"/>
            <a:ext cx="1152128" cy="430887"/>
          </a:xfrm>
          <a:prstGeom prst="rect">
            <a:avLst/>
          </a:prstGeom>
          <a:noFill/>
        </p:spPr>
        <p:txBody>
          <a:bodyPr wrap="square" rtlCol="0">
            <a:spAutoFit/>
          </a:bodyPr>
          <a:lstStyle/>
          <a:p>
            <a:pPr algn="ctr"/>
            <a:r>
              <a:rPr lang="en-GB" sz="1100" b="1" dirty="0" smtClean="0">
                <a:solidFill>
                  <a:schemeClr val="tx2"/>
                </a:solidFill>
                <a:latin typeface="+mn-lt"/>
              </a:rPr>
              <a:t>Bandwidth Requirements</a:t>
            </a:r>
            <a:endParaRPr lang="en-GB" sz="1100" b="1" dirty="0">
              <a:solidFill>
                <a:schemeClr val="tx2"/>
              </a:solidFill>
              <a:latin typeface="+mn-lt"/>
            </a:endParaRPr>
          </a:p>
        </p:txBody>
      </p:sp>
      <p:grpSp>
        <p:nvGrpSpPr>
          <p:cNvPr id="1045" name="Group 1044"/>
          <p:cNvGrpSpPr/>
          <p:nvPr/>
        </p:nvGrpSpPr>
        <p:grpSpPr>
          <a:xfrm>
            <a:off x="473369" y="1268760"/>
            <a:ext cx="3342547" cy="1989446"/>
            <a:chOff x="473369" y="1268760"/>
            <a:chExt cx="3342547" cy="1989446"/>
          </a:xfrm>
        </p:grpSpPr>
        <p:sp>
          <p:nvSpPr>
            <p:cNvPr id="22" name="Round Same Side Corner Rectangle 21"/>
            <p:cNvSpPr/>
            <p:nvPr/>
          </p:nvSpPr>
          <p:spPr>
            <a:xfrm rot="5400000">
              <a:off x="585859" y="1822102"/>
              <a:ext cx="212400" cy="423739"/>
            </a:xfrm>
            <a:prstGeom prst="round2SameRect">
              <a:avLst>
                <a:gd name="adj1" fmla="val 5000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2724" y="1938887"/>
              <a:ext cx="190237" cy="190237"/>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0212" y="1938887"/>
              <a:ext cx="190237" cy="190237"/>
            </a:xfrm>
            <a:prstGeom prst="rect">
              <a:avLst/>
            </a:prstGeom>
          </p:spPr>
        </p:pic>
        <p:sp>
          <p:nvSpPr>
            <p:cNvPr id="33" name="Round Same Side Corner Rectangle 32"/>
            <p:cNvSpPr/>
            <p:nvPr/>
          </p:nvSpPr>
          <p:spPr>
            <a:xfrm rot="5400000">
              <a:off x="585859" y="2191705"/>
              <a:ext cx="212400" cy="423739"/>
            </a:xfrm>
            <a:prstGeom prst="round2SameRect">
              <a:avLst>
                <a:gd name="adj1" fmla="val 5000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2724" y="2308490"/>
              <a:ext cx="190237" cy="190237"/>
            </a:xfrm>
            <a:prstGeom prst="rect">
              <a:avLst/>
            </a:prstGeom>
          </p:spPr>
        </p:pic>
        <p:pic>
          <p:nvPicPr>
            <p:cNvPr id="35" name="Picture 3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0212" y="2308490"/>
              <a:ext cx="190237" cy="190237"/>
            </a:xfrm>
            <a:prstGeom prst="rect">
              <a:avLst/>
            </a:prstGeom>
          </p:spPr>
        </p:pic>
        <p:sp>
          <p:nvSpPr>
            <p:cNvPr id="37" name="Round Same Side Corner Rectangle 36"/>
            <p:cNvSpPr/>
            <p:nvPr/>
          </p:nvSpPr>
          <p:spPr>
            <a:xfrm rot="5400000">
              <a:off x="585859" y="2561308"/>
              <a:ext cx="212400" cy="423739"/>
            </a:xfrm>
            <a:prstGeom prst="round2SameRect">
              <a:avLst>
                <a:gd name="adj1" fmla="val 5000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Picture 3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2724" y="2678093"/>
              <a:ext cx="190237" cy="190237"/>
            </a:xfrm>
            <a:prstGeom prst="rect">
              <a:avLst/>
            </a:prstGeom>
          </p:spPr>
        </p:pic>
        <p:pic>
          <p:nvPicPr>
            <p:cNvPr id="39" name="Picture 3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0212" y="2678093"/>
              <a:ext cx="190237" cy="190237"/>
            </a:xfrm>
            <a:prstGeom prst="rect">
              <a:avLst/>
            </a:prstGeom>
          </p:spPr>
        </p:pic>
        <p:sp>
          <p:nvSpPr>
            <p:cNvPr id="41" name="Round Same Side Corner Rectangle 40"/>
            <p:cNvSpPr/>
            <p:nvPr/>
          </p:nvSpPr>
          <p:spPr>
            <a:xfrm rot="5400000">
              <a:off x="585859" y="2930911"/>
              <a:ext cx="212400" cy="423739"/>
            </a:xfrm>
            <a:prstGeom prst="round2SameRect">
              <a:avLst>
                <a:gd name="adj1" fmla="val 5000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2" name="Picture 4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2724" y="3047696"/>
              <a:ext cx="190237" cy="190237"/>
            </a:xfrm>
            <a:prstGeom prst="rect">
              <a:avLst/>
            </a:prstGeom>
          </p:spPr>
        </p:pic>
        <p:pic>
          <p:nvPicPr>
            <p:cNvPr id="43" name="Picture 4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0212" y="3047696"/>
              <a:ext cx="190237" cy="190237"/>
            </a:xfrm>
            <a:prstGeom prst="rect">
              <a:avLst/>
            </a:prstGeom>
          </p:spPr>
        </p:pic>
        <p:sp>
          <p:nvSpPr>
            <p:cNvPr id="13" name="TextBox 12"/>
            <p:cNvSpPr txBox="1"/>
            <p:nvPr/>
          </p:nvSpPr>
          <p:spPr>
            <a:xfrm>
              <a:off x="587313" y="1268760"/>
              <a:ext cx="3228603" cy="510909"/>
            </a:xfrm>
            <a:prstGeom prst="rect">
              <a:avLst/>
            </a:prstGeom>
            <a:noFill/>
          </p:spPr>
          <p:txBody>
            <a:bodyPr wrap="square" rtlCol="0">
              <a:spAutoFit/>
            </a:bodyPr>
            <a:lstStyle/>
            <a:p>
              <a:pPr algn="l">
                <a:lnSpc>
                  <a:spcPct val="85000"/>
                </a:lnSpc>
              </a:pPr>
              <a:r>
                <a:rPr lang="en-GB" sz="1600" b="1" dirty="0" smtClean="0">
                  <a:solidFill>
                    <a:schemeClr val="tx2">
                      <a:lumMod val="75000"/>
                    </a:schemeClr>
                  </a:solidFill>
                  <a:latin typeface="+mn-lt"/>
                </a:rPr>
                <a:t>Mid/Low Value – Growing Market Interest</a:t>
              </a:r>
              <a:endParaRPr lang="en-GB" sz="1600" b="1" dirty="0">
                <a:solidFill>
                  <a:schemeClr val="tx2">
                    <a:lumMod val="75000"/>
                  </a:schemeClr>
                </a:solidFill>
                <a:latin typeface="+mn-lt"/>
              </a:endParaRPr>
            </a:p>
          </p:txBody>
        </p:sp>
        <p:sp>
          <p:nvSpPr>
            <p:cNvPr id="23" name="TextBox 22"/>
            <p:cNvSpPr txBox="1"/>
            <p:nvPr/>
          </p:nvSpPr>
          <p:spPr>
            <a:xfrm>
              <a:off x="971600" y="1905827"/>
              <a:ext cx="2052228" cy="253916"/>
            </a:xfrm>
            <a:prstGeom prst="rect">
              <a:avLst/>
            </a:prstGeom>
            <a:noFill/>
          </p:spPr>
          <p:txBody>
            <a:bodyPr wrap="square" rtlCol="0">
              <a:spAutoFit/>
            </a:bodyPr>
            <a:lstStyle/>
            <a:p>
              <a:pPr algn="l"/>
              <a:r>
                <a:rPr lang="en-GB" sz="1050" b="1" dirty="0" smtClean="0">
                  <a:latin typeface="+mn-lt"/>
                </a:rPr>
                <a:t>Weather, Stocks, Data, News</a:t>
              </a:r>
              <a:endParaRPr lang="en-GB" sz="1050" b="1" dirty="0">
                <a:latin typeface="+mn-lt"/>
              </a:endParaRPr>
            </a:p>
          </p:txBody>
        </p:sp>
        <p:sp>
          <p:nvSpPr>
            <p:cNvPr id="24" name="TextBox 23"/>
            <p:cNvSpPr txBox="1"/>
            <p:nvPr/>
          </p:nvSpPr>
          <p:spPr>
            <a:xfrm>
              <a:off x="971600" y="2271981"/>
              <a:ext cx="2052228" cy="253916"/>
            </a:xfrm>
            <a:prstGeom prst="rect">
              <a:avLst/>
            </a:prstGeom>
            <a:noFill/>
          </p:spPr>
          <p:txBody>
            <a:bodyPr wrap="square" rtlCol="0">
              <a:spAutoFit/>
            </a:bodyPr>
            <a:lstStyle/>
            <a:p>
              <a:pPr algn="l"/>
              <a:r>
                <a:rPr lang="en-GB" sz="1050" b="1" dirty="0" smtClean="0">
                  <a:latin typeface="+mn-lt"/>
                </a:rPr>
                <a:t>Eco- Driving</a:t>
              </a:r>
              <a:endParaRPr lang="en-GB" sz="1050" b="1" dirty="0">
                <a:latin typeface="+mn-lt"/>
              </a:endParaRPr>
            </a:p>
          </p:txBody>
        </p:sp>
        <p:sp>
          <p:nvSpPr>
            <p:cNvPr id="25" name="TextBox 24"/>
            <p:cNvSpPr txBox="1"/>
            <p:nvPr/>
          </p:nvSpPr>
          <p:spPr>
            <a:xfrm>
              <a:off x="971600" y="2638135"/>
              <a:ext cx="2052228" cy="253916"/>
            </a:xfrm>
            <a:prstGeom prst="rect">
              <a:avLst/>
            </a:prstGeom>
            <a:noFill/>
          </p:spPr>
          <p:txBody>
            <a:bodyPr wrap="square" rtlCol="0">
              <a:spAutoFit/>
            </a:bodyPr>
            <a:lstStyle/>
            <a:p>
              <a:pPr algn="l"/>
              <a:r>
                <a:rPr lang="en-GB" sz="1050" b="1" dirty="0" smtClean="0">
                  <a:latin typeface="+mn-lt"/>
                </a:rPr>
                <a:t>Location based services</a:t>
              </a:r>
            </a:p>
          </p:txBody>
        </p:sp>
        <p:sp>
          <p:nvSpPr>
            <p:cNvPr id="26" name="TextBox 25"/>
            <p:cNvSpPr txBox="1"/>
            <p:nvPr/>
          </p:nvSpPr>
          <p:spPr>
            <a:xfrm>
              <a:off x="971600" y="3004290"/>
              <a:ext cx="2052228" cy="253916"/>
            </a:xfrm>
            <a:prstGeom prst="rect">
              <a:avLst/>
            </a:prstGeom>
            <a:noFill/>
          </p:spPr>
          <p:txBody>
            <a:bodyPr wrap="square" rtlCol="0">
              <a:spAutoFit/>
            </a:bodyPr>
            <a:lstStyle/>
            <a:p>
              <a:pPr algn="l"/>
              <a:r>
                <a:rPr lang="en-GB" sz="1050" b="1" dirty="0" smtClean="0">
                  <a:latin typeface="+mn-lt"/>
                </a:rPr>
                <a:t>Internet Radio</a:t>
              </a:r>
            </a:p>
          </p:txBody>
        </p:sp>
        <p:grpSp>
          <p:nvGrpSpPr>
            <p:cNvPr id="129" name="Group 128"/>
            <p:cNvGrpSpPr/>
            <p:nvPr/>
          </p:nvGrpSpPr>
          <p:grpSpPr>
            <a:xfrm flipH="1">
              <a:off x="473369" y="1341135"/>
              <a:ext cx="47570" cy="1907223"/>
              <a:chOff x="4595703" y="1268413"/>
              <a:chExt cx="47570" cy="2361771"/>
            </a:xfrm>
          </p:grpSpPr>
          <p:cxnSp>
            <p:nvCxnSpPr>
              <p:cNvPr id="130" name="Straight Connector 129"/>
              <p:cNvCxnSpPr/>
              <p:nvPr/>
            </p:nvCxnSpPr>
            <p:spPr>
              <a:xfrm flipH="1">
                <a:off x="4595703" y="1268413"/>
                <a:ext cx="0" cy="449894"/>
              </a:xfrm>
              <a:prstGeom prst="line">
                <a:avLst/>
              </a:prstGeom>
              <a:ln w="28575" cap="rnd">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4643273" y="1268413"/>
                <a:ext cx="0" cy="2361771"/>
              </a:xfrm>
              <a:prstGeom prst="line">
                <a:avLst/>
              </a:prstGeom>
              <a:ln w="12700"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44" name="Group 1043"/>
          <p:cNvGrpSpPr/>
          <p:nvPr/>
        </p:nvGrpSpPr>
        <p:grpSpPr>
          <a:xfrm>
            <a:off x="473369" y="4036100"/>
            <a:ext cx="3545045" cy="2057196"/>
            <a:chOff x="473369" y="3815050"/>
            <a:chExt cx="3545045" cy="2057196"/>
          </a:xfrm>
        </p:grpSpPr>
        <p:sp>
          <p:nvSpPr>
            <p:cNvPr id="8" name="Text Box 8"/>
            <p:cNvSpPr txBox="1">
              <a:spLocks noChangeArrowheads="1"/>
            </p:cNvSpPr>
            <p:nvPr/>
          </p:nvSpPr>
          <p:spPr bwMode="auto">
            <a:xfrm>
              <a:off x="473369" y="5672191"/>
              <a:ext cx="3545045" cy="20005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6000">
                  <a:solidFill>
                    <a:srgbClr val="66FFFF"/>
                  </a:solidFill>
                  <a:latin typeface="Calibri" pitchFamily="34" charset="0"/>
                  <a:cs typeface="Arial" pitchFamily="34" charset="0"/>
                </a:defRPr>
              </a:lvl1pPr>
              <a:lvl2pPr marL="742950" indent="-285750" eaLnBrk="0" hangingPunct="0">
                <a:defRPr sz="6000">
                  <a:solidFill>
                    <a:srgbClr val="66FFFF"/>
                  </a:solidFill>
                  <a:latin typeface="Calibri" pitchFamily="34" charset="0"/>
                  <a:cs typeface="Arial" pitchFamily="34" charset="0"/>
                </a:defRPr>
              </a:lvl2pPr>
              <a:lvl3pPr marL="1143000" indent="-228600" eaLnBrk="0" hangingPunct="0">
                <a:defRPr sz="6000">
                  <a:solidFill>
                    <a:srgbClr val="66FFFF"/>
                  </a:solidFill>
                  <a:latin typeface="Calibri" pitchFamily="34" charset="0"/>
                  <a:cs typeface="Arial" pitchFamily="34" charset="0"/>
                </a:defRPr>
              </a:lvl3pPr>
              <a:lvl4pPr marL="1600200" indent="-228600" eaLnBrk="0" hangingPunct="0">
                <a:defRPr sz="6000">
                  <a:solidFill>
                    <a:srgbClr val="66FFFF"/>
                  </a:solidFill>
                  <a:latin typeface="Calibri" pitchFamily="34" charset="0"/>
                  <a:cs typeface="Arial" pitchFamily="34" charset="0"/>
                </a:defRPr>
              </a:lvl4pPr>
              <a:lvl5pPr marL="2057400" indent="-228600" eaLnBrk="0" hangingPunct="0">
                <a:defRPr sz="6000">
                  <a:solidFill>
                    <a:srgbClr val="66FFFF"/>
                  </a:solidFill>
                  <a:latin typeface="Calibri" pitchFamily="34" charset="0"/>
                  <a:cs typeface="Arial" pitchFamily="34" charset="0"/>
                </a:defRPr>
              </a:lvl5pPr>
              <a:lvl6pPr marL="2514600" indent="-228600" eaLnBrk="0" fontAlgn="base" hangingPunct="0">
                <a:spcBef>
                  <a:spcPct val="0"/>
                </a:spcBef>
                <a:spcAft>
                  <a:spcPct val="0"/>
                </a:spcAft>
                <a:defRPr sz="6000">
                  <a:solidFill>
                    <a:srgbClr val="66FFFF"/>
                  </a:solidFill>
                  <a:latin typeface="Calibri" pitchFamily="34" charset="0"/>
                  <a:cs typeface="Arial" pitchFamily="34" charset="0"/>
                </a:defRPr>
              </a:lvl6pPr>
              <a:lvl7pPr marL="2971800" indent="-228600" eaLnBrk="0" fontAlgn="base" hangingPunct="0">
                <a:spcBef>
                  <a:spcPct val="0"/>
                </a:spcBef>
                <a:spcAft>
                  <a:spcPct val="0"/>
                </a:spcAft>
                <a:defRPr sz="6000">
                  <a:solidFill>
                    <a:srgbClr val="66FFFF"/>
                  </a:solidFill>
                  <a:latin typeface="Calibri" pitchFamily="34" charset="0"/>
                  <a:cs typeface="Arial" pitchFamily="34" charset="0"/>
                </a:defRPr>
              </a:lvl7pPr>
              <a:lvl8pPr marL="3429000" indent="-228600" eaLnBrk="0" fontAlgn="base" hangingPunct="0">
                <a:spcBef>
                  <a:spcPct val="0"/>
                </a:spcBef>
                <a:spcAft>
                  <a:spcPct val="0"/>
                </a:spcAft>
                <a:defRPr sz="6000">
                  <a:solidFill>
                    <a:srgbClr val="66FFFF"/>
                  </a:solidFill>
                  <a:latin typeface="Calibri" pitchFamily="34" charset="0"/>
                  <a:cs typeface="Arial" pitchFamily="34" charset="0"/>
                </a:defRPr>
              </a:lvl8pPr>
              <a:lvl9pPr marL="3886200" indent="-228600" eaLnBrk="0" fontAlgn="base" hangingPunct="0">
                <a:spcBef>
                  <a:spcPct val="0"/>
                </a:spcBef>
                <a:spcAft>
                  <a:spcPct val="0"/>
                </a:spcAft>
                <a:defRPr sz="6000">
                  <a:solidFill>
                    <a:srgbClr val="66FFFF"/>
                  </a:solidFill>
                  <a:latin typeface="Calibri" pitchFamily="34" charset="0"/>
                  <a:cs typeface="Arial" pitchFamily="34" charset="0"/>
                </a:defRPr>
              </a:lvl9pPr>
            </a:lstStyle>
            <a:p>
              <a:pPr algn="l" eaLnBrk="1" hangingPunct="1">
                <a:spcBef>
                  <a:spcPct val="50000"/>
                </a:spcBef>
              </a:pPr>
              <a:r>
                <a:rPr lang="en-GB" sz="700" b="1" dirty="0" smtClean="0">
                  <a:solidFill>
                    <a:srgbClr val="333399"/>
                  </a:solidFill>
                  <a:latin typeface="Arial" pitchFamily="34" charset="0"/>
                </a:rPr>
                <a:t>Source: Strategy Analytics May 2012</a:t>
              </a:r>
              <a:endParaRPr lang="en-GB" sz="700" b="1" dirty="0">
                <a:solidFill>
                  <a:srgbClr val="333399"/>
                </a:solidFill>
                <a:latin typeface="Arial" pitchFamily="34" charset="0"/>
              </a:endParaRPr>
            </a:p>
          </p:txBody>
        </p:sp>
        <p:sp>
          <p:nvSpPr>
            <p:cNvPr id="14" name="TextBox 13"/>
            <p:cNvSpPr txBox="1"/>
            <p:nvPr/>
          </p:nvSpPr>
          <p:spPr>
            <a:xfrm>
              <a:off x="587313" y="3815050"/>
              <a:ext cx="3228603" cy="510909"/>
            </a:xfrm>
            <a:prstGeom prst="rect">
              <a:avLst/>
            </a:prstGeom>
            <a:noFill/>
          </p:spPr>
          <p:txBody>
            <a:bodyPr wrap="square" rtlCol="0">
              <a:spAutoFit/>
            </a:bodyPr>
            <a:lstStyle/>
            <a:p>
              <a:pPr algn="l">
                <a:lnSpc>
                  <a:spcPct val="85000"/>
                </a:lnSpc>
              </a:pPr>
              <a:r>
                <a:rPr lang="en-GB" sz="1600" b="1" dirty="0" smtClean="0">
                  <a:solidFill>
                    <a:schemeClr val="tx2">
                      <a:lumMod val="50000"/>
                    </a:schemeClr>
                  </a:solidFill>
                  <a:latin typeface="+mn-lt"/>
                </a:rPr>
                <a:t>High Bandwidth –</a:t>
              </a:r>
              <a:br>
                <a:rPr lang="en-GB" sz="1600" b="1" dirty="0" smtClean="0">
                  <a:solidFill>
                    <a:schemeClr val="tx2">
                      <a:lumMod val="50000"/>
                    </a:schemeClr>
                  </a:solidFill>
                  <a:latin typeface="+mn-lt"/>
                </a:rPr>
              </a:br>
              <a:r>
                <a:rPr lang="en-GB" sz="1600" b="1" dirty="0" smtClean="0">
                  <a:solidFill>
                    <a:schemeClr val="tx2">
                      <a:lumMod val="50000"/>
                    </a:schemeClr>
                  </a:solidFill>
                  <a:latin typeface="+mn-lt"/>
                </a:rPr>
                <a:t>High Cost</a:t>
              </a:r>
              <a:endParaRPr lang="en-GB" sz="1600" b="1" dirty="0">
                <a:solidFill>
                  <a:schemeClr val="tx2">
                    <a:lumMod val="50000"/>
                  </a:schemeClr>
                </a:solidFill>
                <a:latin typeface="+mn-lt"/>
              </a:endParaRPr>
            </a:p>
          </p:txBody>
        </p:sp>
        <p:sp>
          <p:nvSpPr>
            <p:cNvPr id="27" name="TextBox 26"/>
            <p:cNvSpPr txBox="1"/>
            <p:nvPr/>
          </p:nvSpPr>
          <p:spPr>
            <a:xfrm>
              <a:off x="971600" y="4462521"/>
              <a:ext cx="2052228" cy="253916"/>
            </a:xfrm>
            <a:prstGeom prst="rect">
              <a:avLst/>
            </a:prstGeom>
            <a:noFill/>
          </p:spPr>
          <p:txBody>
            <a:bodyPr wrap="square" rtlCol="0">
              <a:spAutoFit/>
            </a:bodyPr>
            <a:lstStyle/>
            <a:p>
              <a:pPr algn="l"/>
              <a:r>
                <a:rPr lang="en-GB" sz="1050" b="1" dirty="0" smtClean="0">
                  <a:latin typeface="+mn-lt"/>
                </a:rPr>
                <a:t>Music Download</a:t>
              </a:r>
              <a:endParaRPr lang="en-GB" sz="1050" b="1" dirty="0">
                <a:latin typeface="+mn-lt"/>
              </a:endParaRPr>
            </a:p>
          </p:txBody>
        </p:sp>
        <p:sp>
          <p:nvSpPr>
            <p:cNvPr id="28" name="TextBox 27"/>
            <p:cNvSpPr txBox="1"/>
            <p:nvPr/>
          </p:nvSpPr>
          <p:spPr>
            <a:xfrm>
              <a:off x="971600" y="4833836"/>
              <a:ext cx="2052228" cy="253916"/>
            </a:xfrm>
            <a:prstGeom prst="rect">
              <a:avLst/>
            </a:prstGeom>
            <a:noFill/>
          </p:spPr>
          <p:txBody>
            <a:bodyPr wrap="square" rtlCol="0">
              <a:spAutoFit/>
            </a:bodyPr>
            <a:lstStyle/>
            <a:p>
              <a:pPr algn="l"/>
              <a:r>
                <a:rPr lang="en-GB" sz="1050" b="1" dirty="0" smtClean="0">
                  <a:latin typeface="+mn-lt"/>
                </a:rPr>
                <a:t>Video Download</a:t>
              </a:r>
              <a:endParaRPr lang="en-GB" sz="1050" b="1" dirty="0">
                <a:latin typeface="+mn-lt"/>
              </a:endParaRPr>
            </a:p>
          </p:txBody>
        </p:sp>
        <p:sp>
          <p:nvSpPr>
            <p:cNvPr id="29" name="TextBox 28"/>
            <p:cNvSpPr txBox="1"/>
            <p:nvPr/>
          </p:nvSpPr>
          <p:spPr>
            <a:xfrm>
              <a:off x="971600" y="5205151"/>
              <a:ext cx="2052228" cy="253916"/>
            </a:xfrm>
            <a:prstGeom prst="rect">
              <a:avLst/>
            </a:prstGeom>
            <a:noFill/>
          </p:spPr>
          <p:txBody>
            <a:bodyPr wrap="square" rtlCol="0">
              <a:spAutoFit/>
            </a:bodyPr>
            <a:lstStyle/>
            <a:p>
              <a:pPr algn="l"/>
              <a:r>
                <a:rPr lang="en-GB" sz="1050" b="1" dirty="0" smtClean="0">
                  <a:latin typeface="+mn-lt"/>
                </a:rPr>
                <a:t>HD Video Download</a:t>
              </a:r>
            </a:p>
          </p:txBody>
        </p:sp>
        <p:sp>
          <p:nvSpPr>
            <p:cNvPr id="45" name="Round Same Side Corner Rectangle 44"/>
            <p:cNvSpPr/>
            <p:nvPr/>
          </p:nvSpPr>
          <p:spPr>
            <a:xfrm rot="5400000">
              <a:off x="585859" y="4383738"/>
              <a:ext cx="212400" cy="423739"/>
            </a:xfrm>
            <a:prstGeom prst="round2SameRect">
              <a:avLst>
                <a:gd name="adj1" fmla="val 5000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2724" y="4500523"/>
              <a:ext cx="190237" cy="190237"/>
            </a:xfrm>
            <a:prstGeom prst="rect">
              <a:avLst/>
            </a:prstGeom>
          </p:spPr>
        </p:pic>
        <p:sp>
          <p:nvSpPr>
            <p:cNvPr id="49" name="Round Same Side Corner Rectangle 48"/>
            <p:cNvSpPr/>
            <p:nvPr/>
          </p:nvSpPr>
          <p:spPr>
            <a:xfrm rot="5400000">
              <a:off x="585859" y="4749977"/>
              <a:ext cx="212400" cy="423739"/>
            </a:xfrm>
            <a:prstGeom prst="round2SameRect">
              <a:avLst>
                <a:gd name="adj1" fmla="val 5000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0" name="Picture 4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2724" y="4866762"/>
              <a:ext cx="190237" cy="190237"/>
            </a:xfrm>
            <a:prstGeom prst="rect">
              <a:avLst/>
            </a:prstGeom>
          </p:spPr>
        </p:pic>
        <p:sp>
          <p:nvSpPr>
            <p:cNvPr id="53" name="Round Same Side Corner Rectangle 52"/>
            <p:cNvSpPr/>
            <p:nvPr/>
          </p:nvSpPr>
          <p:spPr>
            <a:xfrm rot="5400000">
              <a:off x="585859" y="5116216"/>
              <a:ext cx="212400" cy="423739"/>
            </a:xfrm>
            <a:prstGeom prst="round2SameRect">
              <a:avLst>
                <a:gd name="adj1" fmla="val 5000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4" name="Picture 5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2724" y="5233001"/>
              <a:ext cx="190237" cy="190237"/>
            </a:xfrm>
            <a:prstGeom prst="rect">
              <a:avLst/>
            </a:prstGeom>
          </p:spPr>
        </p:pic>
        <p:grpSp>
          <p:nvGrpSpPr>
            <p:cNvPr id="136" name="Group 135"/>
            <p:cNvGrpSpPr/>
            <p:nvPr/>
          </p:nvGrpSpPr>
          <p:grpSpPr>
            <a:xfrm flipH="1">
              <a:off x="473369" y="3874168"/>
              <a:ext cx="47570" cy="1562239"/>
              <a:chOff x="4595703" y="1268413"/>
              <a:chExt cx="47570" cy="1934567"/>
            </a:xfrm>
          </p:grpSpPr>
          <p:cxnSp>
            <p:nvCxnSpPr>
              <p:cNvPr id="137" name="Straight Connector 136"/>
              <p:cNvCxnSpPr/>
              <p:nvPr/>
            </p:nvCxnSpPr>
            <p:spPr>
              <a:xfrm flipH="1">
                <a:off x="4595703" y="1268413"/>
                <a:ext cx="0" cy="449894"/>
              </a:xfrm>
              <a:prstGeom prst="line">
                <a:avLst/>
              </a:prstGeom>
              <a:ln w="28575" cap="rnd">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H="1">
                <a:off x="4643273" y="1268413"/>
                <a:ext cx="0" cy="1934567"/>
              </a:xfrm>
              <a:prstGeom prst="line">
                <a:avLst/>
              </a:prstGeom>
              <a:ln w="12700"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47" name="Group 1046"/>
          <p:cNvGrpSpPr/>
          <p:nvPr/>
        </p:nvGrpSpPr>
        <p:grpSpPr>
          <a:xfrm>
            <a:off x="5339841" y="4036100"/>
            <a:ext cx="3336614" cy="2026218"/>
            <a:chOff x="5339841" y="3815050"/>
            <a:chExt cx="3336614" cy="2026218"/>
          </a:xfrm>
        </p:grpSpPr>
        <p:sp>
          <p:nvSpPr>
            <p:cNvPr id="20" name="TextBox 19"/>
            <p:cNvSpPr txBox="1"/>
            <p:nvPr/>
          </p:nvSpPr>
          <p:spPr>
            <a:xfrm>
              <a:off x="5339841" y="3815050"/>
              <a:ext cx="3228603" cy="510909"/>
            </a:xfrm>
            <a:prstGeom prst="rect">
              <a:avLst/>
            </a:prstGeom>
            <a:noFill/>
          </p:spPr>
          <p:txBody>
            <a:bodyPr wrap="square" rtlCol="0">
              <a:spAutoFit/>
            </a:bodyPr>
            <a:lstStyle/>
            <a:p>
              <a:pPr>
                <a:lnSpc>
                  <a:spcPct val="85000"/>
                </a:lnSpc>
              </a:pPr>
              <a:r>
                <a:rPr lang="en-GB" sz="1600" b="1" dirty="0" smtClean="0">
                  <a:solidFill>
                    <a:schemeClr val="tx2">
                      <a:lumMod val="60000"/>
                      <a:lumOff val="40000"/>
                    </a:schemeClr>
                  </a:solidFill>
                  <a:latin typeface="+mn-lt"/>
                </a:rPr>
                <a:t>Low Value – Limited</a:t>
              </a:r>
              <a:br>
                <a:rPr lang="en-GB" sz="1600" b="1" dirty="0" smtClean="0">
                  <a:solidFill>
                    <a:schemeClr val="tx2">
                      <a:lumMod val="60000"/>
                      <a:lumOff val="40000"/>
                    </a:schemeClr>
                  </a:solidFill>
                  <a:latin typeface="+mn-lt"/>
                </a:rPr>
              </a:br>
              <a:r>
                <a:rPr lang="en-GB" sz="1600" b="1" dirty="0" smtClean="0">
                  <a:solidFill>
                    <a:schemeClr val="tx2">
                      <a:lumMod val="60000"/>
                      <a:lumOff val="40000"/>
                    </a:schemeClr>
                  </a:solidFill>
                  <a:latin typeface="+mn-lt"/>
                </a:rPr>
                <a:t>Market Interest</a:t>
              </a:r>
              <a:endParaRPr lang="en-GB" sz="1600" b="1" dirty="0">
                <a:solidFill>
                  <a:schemeClr val="tx2">
                    <a:lumMod val="60000"/>
                    <a:lumOff val="40000"/>
                  </a:schemeClr>
                </a:solidFill>
                <a:latin typeface="+mn-lt"/>
              </a:endParaRPr>
            </a:p>
          </p:txBody>
        </p:sp>
        <p:sp>
          <p:nvSpPr>
            <p:cNvPr id="62" name="TextBox 61"/>
            <p:cNvSpPr txBox="1"/>
            <p:nvPr/>
          </p:nvSpPr>
          <p:spPr>
            <a:xfrm>
              <a:off x="5400092" y="4370104"/>
              <a:ext cx="2772308" cy="253916"/>
            </a:xfrm>
            <a:prstGeom prst="rect">
              <a:avLst/>
            </a:prstGeom>
            <a:noFill/>
          </p:spPr>
          <p:txBody>
            <a:bodyPr wrap="square" rtlCol="0">
              <a:spAutoFit/>
            </a:bodyPr>
            <a:lstStyle/>
            <a:p>
              <a:r>
                <a:rPr lang="en-GB" sz="1050" b="1" dirty="0" smtClean="0">
                  <a:latin typeface="+mn-lt"/>
                </a:rPr>
                <a:t>Basic Traffic</a:t>
              </a:r>
              <a:endParaRPr lang="en-GB" sz="1050" b="1" dirty="0">
                <a:latin typeface="+mn-lt"/>
              </a:endParaRPr>
            </a:p>
          </p:txBody>
        </p:sp>
        <p:sp>
          <p:nvSpPr>
            <p:cNvPr id="63" name="TextBox 62"/>
            <p:cNvSpPr txBox="1"/>
            <p:nvPr/>
          </p:nvSpPr>
          <p:spPr>
            <a:xfrm>
              <a:off x="5400092" y="4674416"/>
              <a:ext cx="2772308" cy="253916"/>
            </a:xfrm>
            <a:prstGeom prst="rect">
              <a:avLst/>
            </a:prstGeom>
            <a:noFill/>
          </p:spPr>
          <p:txBody>
            <a:bodyPr wrap="square" rtlCol="0">
              <a:spAutoFit/>
            </a:bodyPr>
            <a:lstStyle/>
            <a:p>
              <a:r>
                <a:rPr lang="en-GB" sz="1050" b="1" dirty="0" smtClean="0">
                  <a:latin typeface="+mn-lt"/>
                </a:rPr>
                <a:t>Remote Diagnostics</a:t>
              </a:r>
              <a:endParaRPr lang="en-GB" sz="1050" b="1" dirty="0">
                <a:latin typeface="+mn-lt"/>
              </a:endParaRPr>
            </a:p>
          </p:txBody>
        </p:sp>
        <p:sp>
          <p:nvSpPr>
            <p:cNvPr id="64" name="TextBox 63"/>
            <p:cNvSpPr txBox="1"/>
            <p:nvPr/>
          </p:nvSpPr>
          <p:spPr>
            <a:xfrm>
              <a:off x="5400092" y="4978728"/>
              <a:ext cx="2772308" cy="253916"/>
            </a:xfrm>
            <a:prstGeom prst="rect">
              <a:avLst/>
            </a:prstGeom>
            <a:noFill/>
          </p:spPr>
          <p:txBody>
            <a:bodyPr wrap="square" rtlCol="0">
              <a:spAutoFit/>
            </a:bodyPr>
            <a:lstStyle/>
            <a:p>
              <a:r>
                <a:rPr lang="en-GB" sz="1050" b="1" dirty="0" smtClean="0">
                  <a:latin typeface="+mn-lt"/>
                </a:rPr>
                <a:t>Remote Door unlock / Heat</a:t>
              </a:r>
            </a:p>
          </p:txBody>
        </p:sp>
        <p:sp>
          <p:nvSpPr>
            <p:cNvPr id="65" name="TextBox 64"/>
            <p:cNvSpPr txBox="1"/>
            <p:nvPr/>
          </p:nvSpPr>
          <p:spPr>
            <a:xfrm>
              <a:off x="5400092" y="5283040"/>
              <a:ext cx="2772308" cy="253916"/>
            </a:xfrm>
            <a:prstGeom prst="rect">
              <a:avLst/>
            </a:prstGeom>
            <a:noFill/>
          </p:spPr>
          <p:txBody>
            <a:bodyPr wrap="square" rtlCol="0">
              <a:spAutoFit/>
            </a:bodyPr>
            <a:lstStyle/>
            <a:p>
              <a:r>
                <a:rPr lang="en-GB" sz="1050" b="1" dirty="0" err="1" smtClean="0">
                  <a:latin typeface="+mn-lt"/>
                </a:rPr>
                <a:t>eCall</a:t>
              </a:r>
              <a:r>
                <a:rPr lang="en-GB" sz="1050" b="1" dirty="0" smtClean="0">
                  <a:latin typeface="+mn-lt"/>
                </a:rPr>
                <a:t> – Automatic Crash Notification</a:t>
              </a:r>
            </a:p>
          </p:txBody>
        </p:sp>
        <p:sp>
          <p:nvSpPr>
            <p:cNvPr id="66" name="TextBox 65"/>
            <p:cNvSpPr txBox="1"/>
            <p:nvPr/>
          </p:nvSpPr>
          <p:spPr>
            <a:xfrm>
              <a:off x="5400092" y="5587352"/>
              <a:ext cx="2772308" cy="253916"/>
            </a:xfrm>
            <a:prstGeom prst="rect">
              <a:avLst/>
            </a:prstGeom>
            <a:noFill/>
          </p:spPr>
          <p:txBody>
            <a:bodyPr wrap="square" rtlCol="0">
              <a:spAutoFit/>
            </a:bodyPr>
            <a:lstStyle/>
            <a:p>
              <a:r>
                <a:rPr lang="en-GB" sz="1050" b="1" dirty="0" smtClean="0">
                  <a:latin typeface="+mn-lt"/>
                </a:rPr>
                <a:t>Stolen vehicle tracking</a:t>
              </a:r>
            </a:p>
          </p:txBody>
        </p:sp>
        <p:sp>
          <p:nvSpPr>
            <p:cNvPr id="100" name="Round Same Side Corner Rectangle 99"/>
            <p:cNvSpPr/>
            <p:nvPr/>
          </p:nvSpPr>
          <p:spPr>
            <a:xfrm rot="16200000" flipH="1">
              <a:off x="8357507" y="4287863"/>
              <a:ext cx="212987" cy="424909"/>
            </a:xfrm>
            <a:prstGeom prst="round2SameRect">
              <a:avLst>
                <a:gd name="adj1" fmla="val 5000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1" name="Picture 10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35106" y="4404971"/>
              <a:ext cx="190762" cy="190762"/>
            </a:xfrm>
            <a:prstGeom prst="rect">
              <a:avLst/>
            </a:prstGeom>
          </p:spPr>
        </p:pic>
        <p:pic>
          <p:nvPicPr>
            <p:cNvPr id="102" name="Picture 10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262117" y="4404971"/>
              <a:ext cx="190762" cy="190762"/>
            </a:xfrm>
            <a:prstGeom prst="rect">
              <a:avLst/>
            </a:prstGeom>
          </p:spPr>
        </p:pic>
        <p:sp>
          <p:nvSpPr>
            <p:cNvPr id="104" name="Round Same Side Corner Rectangle 103"/>
            <p:cNvSpPr/>
            <p:nvPr/>
          </p:nvSpPr>
          <p:spPr>
            <a:xfrm rot="16200000" flipH="1">
              <a:off x="8357507" y="4901435"/>
              <a:ext cx="212987" cy="424909"/>
            </a:xfrm>
            <a:prstGeom prst="round2SameRect">
              <a:avLst>
                <a:gd name="adj1" fmla="val 5000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6" name="Picture 10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262117" y="5018543"/>
              <a:ext cx="190762" cy="190762"/>
            </a:xfrm>
            <a:prstGeom prst="rect">
              <a:avLst/>
            </a:prstGeom>
          </p:spPr>
        </p:pic>
        <p:sp>
          <p:nvSpPr>
            <p:cNvPr id="108" name="Round Same Side Corner Rectangle 107"/>
            <p:cNvSpPr/>
            <p:nvPr/>
          </p:nvSpPr>
          <p:spPr>
            <a:xfrm rot="16200000" flipH="1">
              <a:off x="8357507" y="5515005"/>
              <a:ext cx="212987" cy="424909"/>
            </a:xfrm>
            <a:prstGeom prst="round2SameRect">
              <a:avLst>
                <a:gd name="adj1" fmla="val 5000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0" name="Picture 10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262117" y="5632113"/>
              <a:ext cx="190762" cy="190762"/>
            </a:xfrm>
            <a:prstGeom prst="rect">
              <a:avLst/>
            </a:prstGeom>
          </p:spPr>
        </p:pic>
        <p:sp>
          <p:nvSpPr>
            <p:cNvPr id="116" name="Round Same Side Corner Rectangle 115"/>
            <p:cNvSpPr/>
            <p:nvPr/>
          </p:nvSpPr>
          <p:spPr>
            <a:xfrm rot="16200000" flipH="1">
              <a:off x="8357507" y="4594649"/>
              <a:ext cx="212987" cy="424909"/>
            </a:xfrm>
            <a:prstGeom prst="round2SameRect">
              <a:avLst>
                <a:gd name="adj1" fmla="val 5000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7" name="Picture 11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35106" y="4711757"/>
              <a:ext cx="190762" cy="190762"/>
            </a:xfrm>
            <a:prstGeom prst="rect">
              <a:avLst/>
            </a:prstGeom>
          </p:spPr>
        </p:pic>
        <p:pic>
          <p:nvPicPr>
            <p:cNvPr id="118" name="Picture 11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262117" y="4711757"/>
              <a:ext cx="190762" cy="190762"/>
            </a:xfrm>
            <a:prstGeom prst="rect">
              <a:avLst/>
            </a:prstGeom>
          </p:spPr>
        </p:pic>
        <p:sp>
          <p:nvSpPr>
            <p:cNvPr id="120" name="Round Same Side Corner Rectangle 119"/>
            <p:cNvSpPr/>
            <p:nvPr/>
          </p:nvSpPr>
          <p:spPr>
            <a:xfrm rot="16200000" flipH="1">
              <a:off x="8357507" y="5208221"/>
              <a:ext cx="212987" cy="424909"/>
            </a:xfrm>
            <a:prstGeom prst="round2SameRect">
              <a:avLst>
                <a:gd name="adj1" fmla="val 5000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2" name="Picture 12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262117" y="5325329"/>
              <a:ext cx="190762" cy="190762"/>
            </a:xfrm>
            <a:prstGeom prst="rect">
              <a:avLst/>
            </a:prstGeom>
          </p:spPr>
        </p:pic>
        <p:grpSp>
          <p:nvGrpSpPr>
            <p:cNvPr id="141" name="Group 140"/>
            <p:cNvGrpSpPr/>
            <p:nvPr/>
          </p:nvGrpSpPr>
          <p:grpSpPr>
            <a:xfrm>
              <a:off x="8624769" y="3874168"/>
              <a:ext cx="47570" cy="1960935"/>
              <a:chOff x="4595703" y="1268413"/>
              <a:chExt cx="47570" cy="2428284"/>
            </a:xfrm>
          </p:grpSpPr>
          <p:cxnSp>
            <p:nvCxnSpPr>
              <p:cNvPr id="142" name="Straight Connector 141"/>
              <p:cNvCxnSpPr/>
              <p:nvPr/>
            </p:nvCxnSpPr>
            <p:spPr>
              <a:xfrm flipH="1">
                <a:off x="4595703" y="1268413"/>
                <a:ext cx="0" cy="449894"/>
              </a:xfrm>
              <a:prstGeom prst="line">
                <a:avLst/>
              </a:prstGeom>
              <a:ln w="28575" cap="rnd">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4643273" y="1268413"/>
                <a:ext cx="0" cy="2428284"/>
              </a:xfrm>
              <a:prstGeom prst="line">
                <a:avLst/>
              </a:prstGeom>
              <a:ln w="12700"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68" name="Round Same Side Corner Rectangle 67"/>
          <p:cNvSpPr/>
          <p:nvPr/>
        </p:nvSpPr>
        <p:spPr>
          <a:xfrm rot="16200000" flipH="1">
            <a:off x="8357507" y="1775468"/>
            <a:ext cx="212987" cy="424909"/>
          </a:xfrm>
          <a:prstGeom prst="round2SameRect">
            <a:avLst>
              <a:gd name="adj1" fmla="val 5000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0" name="Picture 6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262117" y="1892576"/>
            <a:ext cx="190762" cy="190762"/>
          </a:xfrm>
          <a:prstGeom prst="rect">
            <a:avLst/>
          </a:prstGeom>
        </p:spPr>
      </p:pic>
      <p:grpSp>
        <p:nvGrpSpPr>
          <p:cNvPr id="1039" name="Group 1038"/>
          <p:cNvGrpSpPr/>
          <p:nvPr/>
        </p:nvGrpSpPr>
        <p:grpSpPr>
          <a:xfrm>
            <a:off x="8251546" y="2360057"/>
            <a:ext cx="424909" cy="212987"/>
            <a:chOff x="8251546" y="2253881"/>
            <a:chExt cx="424909" cy="212987"/>
          </a:xfrm>
        </p:grpSpPr>
        <p:sp>
          <p:nvSpPr>
            <p:cNvPr id="72" name="Round Same Side Corner Rectangle 71"/>
            <p:cNvSpPr/>
            <p:nvPr/>
          </p:nvSpPr>
          <p:spPr>
            <a:xfrm rot="16200000" flipH="1">
              <a:off x="8357507" y="2147920"/>
              <a:ext cx="212987" cy="424909"/>
            </a:xfrm>
            <a:prstGeom prst="round2SameRect">
              <a:avLst>
                <a:gd name="adj1" fmla="val 5000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3" name="Picture 7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35106" y="2265028"/>
              <a:ext cx="190762" cy="190762"/>
            </a:xfrm>
            <a:prstGeom prst="rect">
              <a:avLst/>
            </a:prstGeom>
          </p:spPr>
        </p:pic>
        <p:pic>
          <p:nvPicPr>
            <p:cNvPr id="74" name="Picture 7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262117" y="2265028"/>
              <a:ext cx="190762" cy="190762"/>
            </a:xfrm>
            <a:prstGeom prst="rect">
              <a:avLst/>
            </a:prstGeom>
          </p:spPr>
        </p:pic>
      </p:grpSp>
      <p:grpSp>
        <p:nvGrpSpPr>
          <p:cNvPr id="1037" name="Group 1036"/>
          <p:cNvGrpSpPr/>
          <p:nvPr/>
        </p:nvGrpSpPr>
        <p:grpSpPr>
          <a:xfrm>
            <a:off x="8251546" y="2838685"/>
            <a:ext cx="424909" cy="212987"/>
            <a:chOff x="8251546" y="2691627"/>
            <a:chExt cx="424909" cy="212987"/>
          </a:xfrm>
        </p:grpSpPr>
        <p:sp>
          <p:nvSpPr>
            <p:cNvPr id="76" name="Round Same Side Corner Rectangle 75"/>
            <p:cNvSpPr/>
            <p:nvPr/>
          </p:nvSpPr>
          <p:spPr>
            <a:xfrm rot="16200000" flipH="1">
              <a:off x="8357507" y="2585666"/>
              <a:ext cx="212987" cy="424909"/>
            </a:xfrm>
            <a:prstGeom prst="round2SameRect">
              <a:avLst>
                <a:gd name="adj1" fmla="val 5000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8" name="Picture 7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262117" y="2702774"/>
              <a:ext cx="190762" cy="190762"/>
            </a:xfrm>
            <a:prstGeom prst="rect">
              <a:avLst/>
            </a:prstGeom>
          </p:spPr>
        </p:pic>
      </p:grpSp>
      <p:grpSp>
        <p:nvGrpSpPr>
          <p:cNvPr id="1035" name="Group 1034"/>
          <p:cNvGrpSpPr/>
          <p:nvPr/>
        </p:nvGrpSpPr>
        <p:grpSpPr>
          <a:xfrm>
            <a:off x="8251546" y="3317311"/>
            <a:ext cx="424909" cy="212987"/>
            <a:chOff x="8251546" y="3129374"/>
            <a:chExt cx="424909" cy="212987"/>
          </a:xfrm>
        </p:grpSpPr>
        <p:sp>
          <p:nvSpPr>
            <p:cNvPr id="80" name="Round Same Side Corner Rectangle 79"/>
            <p:cNvSpPr/>
            <p:nvPr/>
          </p:nvSpPr>
          <p:spPr>
            <a:xfrm rot="16200000" flipH="1">
              <a:off x="8357507" y="3023413"/>
              <a:ext cx="212987" cy="424909"/>
            </a:xfrm>
            <a:prstGeom prst="round2SameRect">
              <a:avLst>
                <a:gd name="adj1" fmla="val 5000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1" name="Picture 8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35106" y="3140521"/>
              <a:ext cx="190762" cy="190762"/>
            </a:xfrm>
            <a:prstGeom prst="rect">
              <a:avLst/>
            </a:prstGeom>
          </p:spPr>
        </p:pic>
        <p:pic>
          <p:nvPicPr>
            <p:cNvPr id="82" name="Picture 8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262117" y="3140521"/>
              <a:ext cx="190762" cy="190762"/>
            </a:xfrm>
            <a:prstGeom prst="rect">
              <a:avLst/>
            </a:prstGeom>
          </p:spPr>
        </p:pic>
      </p:grpSp>
      <p:sp>
        <p:nvSpPr>
          <p:cNvPr id="19" name="TextBox 18"/>
          <p:cNvSpPr txBox="1"/>
          <p:nvPr/>
        </p:nvSpPr>
        <p:spPr>
          <a:xfrm>
            <a:off x="5339841" y="1268760"/>
            <a:ext cx="3228603" cy="510909"/>
          </a:xfrm>
          <a:prstGeom prst="rect">
            <a:avLst/>
          </a:prstGeom>
          <a:noFill/>
        </p:spPr>
        <p:txBody>
          <a:bodyPr wrap="square" rtlCol="0">
            <a:spAutoFit/>
          </a:bodyPr>
          <a:lstStyle/>
          <a:p>
            <a:pPr>
              <a:lnSpc>
                <a:spcPct val="85000"/>
              </a:lnSpc>
            </a:pPr>
            <a:r>
              <a:rPr lang="en-GB" sz="1600" b="1" dirty="0" smtClean="0">
                <a:solidFill>
                  <a:schemeClr val="tx2"/>
                </a:solidFill>
                <a:latin typeface="+mn-lt"/>
              </a:rPr>
              <a:t>High Value – Growing</a:t>
            </a:r>
            <a:br>
              <a:rPr lang="en-GB" sz="1600" b="1" dirty="0" smtClean="0">
                <a:solidFill>
                  <a:schemeClr val="tx2"/>
                </a:solidFill>
                <a:latin typeface="+mn-lt"/>
              </a:rPr>
            </a:br>
            <a:r>
              <a:rPr lang="en-GB" sz="1600" b="1" dirty="0" smtClean="0">
                <a:solidFill>
                  <a:schemeClr val="tx2"/>
                </a:solidFill>
                <a:latin typeface="+mn-lt"/>
              </a:rPr>
              <a:t>Market Interest</a:t>
            </a:r>
            <a:endParaRPr lang="en-GB" sz="1600" b="1" dirty="0">
              <a:solidFill>
                <a:schemeClr val="tx2"/>
              </a:solidFill>
              <a:latin typeface="+mn-lt"/>
            </a:endParaRPr>
          </a:p>
        </p:txBody>
      </p:sp>
      <p:sp>
        <p:nvSpPr>
          <p:cNvPr id="56" name="TextBox 55"/>
          <p:cNvSpPr txBox="1"/>
          <p:nvPr/>
        </p:nvSpPr>
        <p:spPr>
          <a:xfrm>
            <a:off x="5832140" y="1852740"/>
            <a:ext cx="2340260" cy="253916"/>
          </a:xfrm>
          <a:prstGeom prst="rect">
            <a:avLst/>
          </a:prstGeom>
          <a:noFill/>
        </p:spPr>
        <p:txBody>
          <a:bodyPr wrap="square" rtlCol="0">
            <a:spAutoFit/>
          </a:bodyPr>
          <a:lstStyle/>
          <a:p>
            <a:r>
              <a:rPr lang="en-GB" sz="1050" b="1" dirty="0" smtClean="0">
                <a:latin typeface="+mn-lt"/>
              </a:rPr>
              <a:t>PAYD- User based Insurance</a:t>
            </a:r>
            <a:endParaRPr lang="en-GB" sz="1050" b="1" dirty="0">
              <a:latin typeface="+mn-lt"/>
            </a:endParaRPr>
          </a:p>
        </p:txBody>
      </p:sp>
      <p:sp>
        <p:nvSpPr>
          <p:cNvPr id="57" name="TextBox 56"/>
          <p:cNvSpPr txBox="1"/>
          <p:nvPr/>
        </p:nvSpPr>
        <p:spPr>
          <a:xfrm>
            <a:off x="5832140" y="2997024"/>
            <a:ext cx="2340260" cy="253916"/>
          </a:xfrm>
          <a:prstGeom prst="rect">
            <a:avLst/>
          </a:prstGeom>
          <a:noFill/>
        </p:spPr>
        <p:txBody>
          <a:bodyPr wrap="square" rtlCol="0">
            <a:spAutoFit/>
          </a:bodyPr>
          <a:lstStyle/>
          <a:p>
            <a:r>
              <a:rPr lang="en-GB" sz="1050" b="1" dirty="0" smtClean="0">
                <a:latin typeface="+mn-lt"/>
              </a:rPr>
              <a:t>Email</a:t>
            </a:r>
            <a:endParaRPr lang="en-GB" sz="1050" b="1" dirty="0">
              <a:latin typeface="+mn-lt"/>
            </a:endParaRPr>
          </a:p>
        </p:txBody>
      </p:sp>
      <p:sp>
        <p:nvSpPr>
          <p:cNvPr id="58" name="TextBox 57"/>
          <p:cNvSpPr txBox="1"/>
          <p:nvPr/>
        </p:nvSpPr>
        <p:spPr>
          <a:xfrm>
            <a:off x="5832140" y="2710953"/>
            <a:ext cx="2340260" cy="253916"/>
          </a:xfrm>
          <a:prstGeom prst="rect">
            <a:avLst/>
          </a:prstGeom>
          <a:noFill/>
        </p:spPr>
        <p:txBody>
          <a:bodyPr wrap="square" rtlCol="0">
            <a:spAutoFit/>
          </a:bodyPr>
          <a:lstStyle/>
          <a:p>
            <a:r>
              <a:rPr lang="en-GB" sz="1050" b="1" dirty="0" smtClean="0">
                <a:latin typeface="+mn-lt"/>
              </a:rPr>
              <a:t>Road tolling</a:t>
            </a:r>
          </a:p>
        </p:txBody>
      </p:sp>
      <p:sp>
        <p:nvSpPr>
          <p:cNvPr id="59" name="TextBox 58"/>
          <p:cNvSpPr txBox="1"/>
          <p:nvPr/>
        </p:nvSpPr>
        <p:spPr>
          <a:xfrm>
            <a:off x="5832140" y="2424882"/>
            <a:ext cx="2340260" cy="253916"/>
          </a:xfrm>
          <a:prstGeom prst="rect">
            <a:avLst/>
          </a:prstGeom>
          <a:noFill/>
        </p:spPr>
        <p:txBody>
          <a:bodyPr wrap="square" rtlCol="0">
            <a:spAutoFit/>
          </a:bodyPr>
          <a:lstStyle/>
          <a:p>
            <a:r>
              <a:rPr lang="en-GB" sz="1050" b="1" dirty="0" smtClean="0">
                <a:latin typeface="+mn-lt"/>
              </a:rPr>
              <a:t>EV Charging and billing</a:t>
            </a:r>
          </a:p>
        </p:txBody>
      </p:sp>
      <p:sp>
        <p:nvSpPr>
          <p:cNvPr id="60" name="TextBox 59"/>
          <p:cNvSpPr txBox="1"/>
          <p:nvPr/>
        </p:nvSpPr>
        <p:spPr>
          <a:xfrm>
            <a:off x="5832140" y="2138811"/>
            <a:ext cx="2340260" cy="253916"/>
          </a:xfrm>
          <a:prstGeom prst="rect">
            <a:avLst/>
          </a:prstGeom>
          <a:noFill/>
        </p:spPr>
        <p:txBody>
          <a:bodyPr wrap="square" rtlCol="0">
            <a:spAutoFit/>
          </a:bodyPr>
          <a:lstStyle/>
          <a:p>
            <a:r>
              <a:rPr lang="en-GB" sz="1050" b="1" dirty="0" smtClean="0">
                <a:latin typeface="+mn-lt"/>
              </a:rPr>
              <a:t>Workflow Management / Fleet</a:t>
            </a:r>
          </a:p>
        </p:txBody>
      </p:sp>
      <p:sp>
        <p:nvSpPr>
          <p:cNvPr id="61" name="TextBox 60"/>
          <p:cNvSpPr txBox="1"/>
          <p:nvPr/>
        </p:nvSpPr>
        <p:spPr>
          <a:xfrm>
            <a:off x="5832140" y="3283096"/>
            <a:ext cx="2340260" cy="253916"/>
          </a:xfrm>
          <a:prstGeom prst="rect">
            <a:avLst/>
          </a:prstGeom>
          <a:noFill/>
        </p:spPr>
        <p:txBody>
          <a:bodyPr wrap="square" rtlCol="0">
            <a:spAutoFit/>
          </a:bodyPr>
          <a:lstStyle/>
          <a:p>
            <a:r>
              <a:rPr lang="en-GB" sz="1050" b="1" dirty="0" smtClean="0">
                <a:latin typeface="+mn-lt"/>
              </a:rPr>
              <a:t>High Definition Traffic</a:t>
            </a:r>
          </a:p>
        </p:txBody>
      </p:sp>
      <p:grpSp>
        <p:nvGrpSpPr>
          <p:cNvPr id="1040" name="Group 1039"/>
          <p:cNvGrpSpPr/>
          <p:nvPr/>
        </p:nvGrpSpPr>
        <p:grpSpPr>
          <a:xfrm>
            <a:off x="8251546" y="2120743"/>
            <a:ext cx="424909" cy="212987"/>
            <a:chOff x="8251546" y="2035008"/>
            <a:chExt cx="424909" cy="212987"/>
          </a:xfrm>
        </p:grpSpPr>
        <p:sp>
          <p:nvSpPr>
            <p:cNvPr id="88" name="Round Same Side Corner Rectangle 87"/>
            <p:cNvSpPr/>
            <p:nvPr/>
          </p:nvSpPr>
          <p:spPr>
            <a:xfrm rot="16200000" flipH="1">
              <a:off x="8357507" y="1929047"/>
              <a:ext cx="212987" cy="424909"/>
            </a:xfrm>
            <a:prstGeom prst="round2SameRect">
              <a:avLst>
                <a:gd name="adj1" fmla="val 5000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9" name="Picture 8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35106" y="2046155"/>
              <a:ext cx="190762" cy="190762"/>
            </a:xfrm>
            <a:prstGeom prst="rect">
              <a:avLst/>
            </a:prstGeom>
          </p:spPr>
        </p:pic>
        <p:pic>
          <p:nvPicPr>
            <p:cNvPr id="90" name="Picture 8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262117" y="2046155"/>
              <a:ext cx="190762" cy="190762"/>
            </a:xfrm>
            <a:prstGeom prst="rect">
              <a:avLst/>
            </a:prstGeom>
          </p:spPr>
        </p:pic>
      </p:grpSp>
      <p:grpSp>
        <p:nvGrpSpPr>
          <p:cNvPr id="1038" name="Group 1037"/>
          <p:cNvGrpSpPr/>
          <p:nvPr/>
        </p:nvGrpSpPr>
        <p:grpSpPr>
          <a:xfrm>
            <a:off x="8251546" y="2599371"/>
            <a:ext cx="424909" cy="212987"/>
            <a:chOff x="8251546" y="2472754"/>
            <a:chExt cx="424909" cy="212987"/>
          </a:xfrm>
        </p:grpSpPr>
        <p:sp>
          <p:nvSpPr>
            <p:cNvPr id="92" name="Round Same Side Corner Rectangle 91"/>
            <p:cNvSpPr/>
            <p:nvPr/>
          </p:nvSpPr>
          <p:spPr>
            <a:xfrm rot="16200000" flipH="1">
              <a:off x="8357507" y="2366793"/>
              <a:ext cx="212987" cy="424909"/>
            </a:xfrm>
            <a:prstGeom prst="round2SameRect">
              <a:avLst>
                <a:gd name="adj1" fmla="val 5000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3" name="Picture 9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35106" y="2483901"/>
              <a:ext cx="190762" cy="190762"/>
            </a:xfrm>
            <a:prstGeom prst="rect">
              <a:avLst/>
            </a:prstGeom>
          </p:spPr>
        </p:pic>
        <p:pic>
          <p:nvPicPr>
            <p:cNvPr id="94" name="Picture 9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262117" y="2483901"/>
              <a:ext cx="190762" cy="190762"/>
            </a:xfrm>
            <a:prstGeom prst="rect">
              <a:avLst/>
            </a:prstGeom>
          </p:spPr>
        </p:pic>
      </p:grpSp>
      <p:grpSp>
        <p:nvGrpSpPr>
          <p:cNvPr id="1036" name="Group 1035"/>
          <p:cNvGrpSpPr/>
          <p:nvPr/>
        </p:nvGrpSpPr>
        <p:grpSpPr>
          <a:xfrm>
            <a:off x="8251546" y="3077999"/>
            <a:ext cx="424909" cy="212987"/>
            <a:chOff x="8251546" y="2910500"/>
            <a:chExt cx="424909" cy="212987"/>
          </a:xfrm>
        </p:grpSpPr>
        <p:sp>
          <p:nvSpPr>
            <p:cNvPr id="96" name="Round Same Side Corner Rectangle 95"/>
            <p:cNvSpPr/>
            <p:nvPr/>
          </p:nvSpPr>
          <p:spPr>
            <a:xfrm rot="16200000" flipH="1">
              <a:off x="8357507" y="2804539"/>
              <a:ext cx="212987" cy="424909"/>
            </a:xfrm>
            <a:prstGeom prst="round2SameRect">
              <a:avLst>
                <a:gd name="adj1" fmla="val 5000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7" name="Picture 9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35106" y="2921647"/>
              <a:ext cx="190762" cy="190762"/>
            </a:xfrm>
            <a:prstGeom prst="rect">
              <a:avLst/>
            </a:prstGeom>
          </p:spPr>
        </p:pic>
        <p:pic>
          <p:nvPicPr>
            <p:cNvPr id="98" name="Picture 9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262117" y="2921647"/>
              <a:ext cx="190762" cy="190762"/>
            </a:xfrm>
            <a:prstGeom prst="rect">
              <a:avLst/>
            </a:prstGeom>
          </p:spPr>
        </p:pic>
      </p:grpSp>
      <p:grpSp>
        <p:nvGrpSpPr>
          <p:cNvPr id="145" name="Group 144"/>
          <p:cNvGrpSpPr/>
          <p:nvPr/>
        </p:nvGrpSpPr>
        <p:grpSpPr>
          <a:xfrm>
            <a:off x="8624769" y="1341135"/>
            <a:ext cx="47570" cy="2181262"/>
            <a:chOff x="4595703" y="1268413"/>
            <a:chExt cx="47570" cy="2701121"/>
          </a:xfrm>
        </p:grpSpPr>
        <p:cxnSp>
          <p:nvCxnSpPr>
            <p:cNvPr id="146" name="Straight Connector 145"/>
            <p:cNvCxnSpPr/>
            <p:nvPr/>
          </p:nvCxnSpPr>
          <p:spPr>
            <a:xfrm flipH="1">
              <a:off x="4595703" y="1268413"/>
              <a:ext cx="0" cy="449894"/>
            </a:xfrm>
            <a:prstGeom prst="line">
              <a:avLst/>
            </a:prstGeom>
            <a:ln w="28575"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4643273" y="1268413"/>
              <a:ext cx="0" cy="2701121"/>
            </a:xfrm>
            <a:prstGeom prst="line">
              <a:avLst/>
            </a:prstGeom>
            <a:ln w="12700"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59" name="TextBox 158"/>
          <p:cNvSpPr txBox="1"/>
          <p:nvPr/>
        </p:nvSpPr>
        <p:spPr>
          <a:xfrm>
            <a:off x="6585829" y="332685"/>
            <a:ext cx="1764000" cy="236219"/>
          </a:xfrm>
          <a:prstGeom prst="rect">
            <a:avLst/>
          </a:prstGeom>
          <a:noFill/>
        </p:spPr>
        <p:txBody>
          <a:bodyPr wrap="square" rtlCol="0">
            <a:spAutoFit/>
          </a:bodyPr>
          <a:lstStyle/>
          <a:p>
            <a:pPr>
              <a:lnSpc>
                <a:spcPct val="85000"/>
              </a:lnSpc>
            </a:pPr>
            <a:r>
              <a:rPr lang="en-GB" sz="1100" b="1" dirty="0" smtClean="0">
                <a:latin typeface="+mn-lt"/>
              </a:rPr>
              <a:t>Connected Suitability</a:t>
            </a:r>
            <a:endParaRPr lang="en-GB" sz="1100" b="1" dirty="0">
              <a:latin typeface="+mn-lt"/>
            </a:endParaRPr>
          </a:p>
        </p:txBody>
      </p:sp>
      <p:pic>
        <p:nvPicPr>
          <p:cNvPr id="162" name="Picture 16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321782" y="810638"/>
            <a:ext cx="282666" cy="282666"/>
          </a:xfrm>
          <a:prstGeom prst="rect">
            <a:avLst/>
          </a:prstGeom>
        </p:spPr>
      </p:pic>
      <p:pic>
        <p:nvPicPr>
          <p:cNvPr id="163" name="Picture 16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321782" y="559545"/>
            <a:ext cx="282666" cy="282666"/>
          </a:xfrm>
          <a:prstGeom prst="rect">
            <a:avLst/>
          </a:prstGeom>
        </p:spPr>
      </p:pic>
      <p:sp>
        <p:nvSpPr>
          <p:cNvPr id="164" name="TextBox 163"/>
          <p:cNvSpPr txBox="1"/>
          <p:nvPr/>
        </p:nvSpPr>
        <p:spPr>
          <a:xfrm>
            <a:off x="6765849" y="571191"/>
            <a:ext cx="1583980" cy="275460"/>
          </a:xfrm>
          <a:prstGeom prst="rect">
            <a:avLst/>
          </a:prstGeom>
          <a:noFill/>
        </p:spPr>
        <p:txBody>
          <a:bodyPr wrap="square" rtlCol="0" anchor="ctr">
            <a:spAutoFit/>
          </a:bodyPr>
          <a:lstStyle/>
          <a:p>
            <a:pPr>
              <a:lnSpc>
                <a:spcPct val="85000"/>
              </a:lnSpc>
            </a:pPr>
            <a:r>
              <a:rPr lang="en-GB" sz="1400" b="1" dirty="0" smtClean="0">
                <a:solidFill>
                  <a:schemeClr val="accent4">
                    <a:lumMod val="75000"/>
                  </a:schemeClr>
                </a:solidFill>
                <a:latin typeface="+mn-lt"/>
              </a:rPr>
              <a:t>Embedded</a:t>
            </a:r>
            <a:endParaRPr lang="en-GB" sz="1400" b="1" dirty="0">
              <a:solidFill>
                <a:schemeClr val="accent4">
                  <a:lumMod val="75000"/>
                </a:schemeClr>
              </a:solidFill>
              <a:latin typeface="+mn-lt"/>
            </a:endParaRPr>
          </a:p>
        </p:txBody>
      </p:sp>
      <p:sp>
        <p:nvSpPr>
          <p:cNvPr id="165" name="TextBox 164"/>
          <p:cNvSpPr txBox="1"/>
          <p:nvPr/>
        </p:nvSpPr>
        <p:spPr>
          <a:xfrm>
            <a:off x="6765849" y="803341"/>
            <a:ext cx="1583980" cy="275460"/>
          </a:xfrm>
          <a:prstGeom prst="rect">
            <a:avLst/>
          </a:prstGeom>
          <a:noFill/>
        </p:spPr>
        <p:txBody>
          <a:bodyPr wrap="square" rtlCol="0" anchor="ctr">
            <a:spAutoFit/>
          </a:bodyPr>
          <a:lstStyle/>
          <a:p>
            <a:pPr>
              <a:lnSpc>
                <a:spcPct val="85000"/>
              </a:lnSpc>
            </a:pPr>
            <a:r>
              <a:rPr lang="en-GB" sz="1400" b="1" dirty="0" smtClean="0">
                <a:solidFill>
                  <a:schemeClr val="tx2"/>
                </a:solidFill>
                <a:latin typeface="+mn-lt"/>
              </a:rPr>
              <a:t>Tethered</a:t>
            </a:r>
            <a:endParaRPr lang="en-GB" sz="1400" b="1" dirty="0">
              <a:solidFill>
                <a:schemeClr val="tx2"/>
              </a:solidFill>
              <a:latin typeface="+mn-lt"/>
            </a:endParaRPr>
          </a:p>
        </p:txBody>
      </p:sp>
      <p:cxnSp>
        <p:nvCxnSpPr>
          <p:cNvPr id="1049" name="Straight Connector 1048"/>
          <p:cNvCxnSpPr/>
          <p:nvPr/>
        </p:nvCxnSpPr>
        <p:spPr>
          <a:xfrm>
            <a:off x="4572000" y="1341135"/>
            <a:ext cx="0" cy="936000"/>
          </a:xfrm>
          <a:prstGeom prst="line">
            <a:avLst/>
          </a:prstGeom>
          <a:ln w="1270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4572000" y="5121188"/>
            <a:ext cx="0" cy="1068072"/>
          </a:xfrm>
          <a:prstGeom prst="line">
            <a:avLst/>
          </a:prstGeom>
          <a:ln w="1270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6011863" y="3717033"/>
            <a:ext cx="2196244" cy="0"/>
          </a:xfrm>
          <a:prstGeom prst="line">
            <a:avLst/>
          </a:prstGeom>
          <a:ln w="1270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793168"/>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the connected vehicle</a:t>
            </a:r>
            <a:br>
              <a:rPr lang="en-US" dirty="0" smtClean="0"/>
            </a:br>
            <a:r>
              <a:rPr lang="en-US" sz="2000" dirty="0" smtClean="0">
                <a:solidFill>
                  <a:schemeClr val="tx1"/>
                </a:solidFill>
              </a:rPr>
              <a:t>What an operator should be delivering</a:t>
            </a:r>
            <a:endParaRPr lang="en-GB" sz="2000" dirty="0">
              <a:solidFill>
                <a:schemeClr val="tx1"/>
              </a:solidFill>
            </a:endParaRPr>
          </a:p>
        </p:txBody>
      </p:sp>
      <p:sp>
        <p:nvSpPr>
          <p:cNvPr id="48" name="Rectangle 47"/>
          <p:cNvSpPr/>
          <p:nvPr/>
        </p:nvSpPr>
        <p:spPr>
          <a:xfrm>
            <a:off x="452371" y="3497476"/>
            <a:ext cx="1128944" cy="720000"/>
          </a:xfrm>
          <a:prstGeom prst="rect">
            <a:avLst/>
          </a:prstGeom>
          <a:noFill/>
          <a:ln w="19050">
            <a:noFill/>
          </a:ln>
          <a:effectLst/>
        </p:spPr>
        <p:style>
          <a:lnRef idx="1">
            <a:schemeClr val="accent1"/>
          </a:lnRef>
          <a:fillRef idx="3">
            <a:schemeClr val="accent1"/>
          </a:fillRef>
          <a:effectRef idx="2">
            <a:schemeClr val="accent1"/>
          </a:effectRef>
          <a:fontRef idx="minor">
            <a:schemeClr val="lt1"/>
          </a:fontRef>
        </p:style>
        <p:txBody>
          <a:bodyPr lIns="90000" tIns="46800" bIns="72000" anchor="ctr"/>
          <a:lstStyle/>
          <a:p>
            <a:pPr algn="l" defTabSz="457200">
              <a:spcBef>
                <a:spcPts val="300"/>
              </a:spcBef>
              <a:defRPr/>
            </a:pPr>
            <a:r>
              <a:rPr lang="en-US" sz="1600" dirty="0" smtClean="0">
                <a:solidFill>
                  <a:schemeClr val="tx1"/>
                </a:solidFill>
                <a:latin typeface="Vodafone Rg" pitchFamily="34" charset="0"/>
              </a:rPr>
              <a:t>Footprint</a:t>
            </a:r>
            <a:endParaRPr lang="en-US" sz="1600" dirty="0">
              <a:solidFill>
                <a:schemeClr val="tx1"/>
              </a:solidFill>
              <a:latin typeface="Vodafone Rg" pitchFamily="34" charset="0"/>
            </a:endParaRPr>
          </a:p>
        </p:txBody>
      </p:sp>
      <p:grpSp>
        <p:nvGrpSpPr>
          <p:cNvPr id="6" name="Group 5"/>
          <p:cNvGrpSpPr/>
          <p:nvPr/>
        </p:nvGrpSpPr>
        <p:grpSpPr>
          <a:xfrm>
            <a:off x="1497239" y="3365669"/>
            <a:ext cx="1068768" cy="1068768"/>
            <a:chOff x="1688965" y="4172776"/>
            <a:chExt cx="768942" cy="768942"/>
          </a:xfrm>
        </p:grpSpPr>
        <p:sp>
          <p:nvSpPr>
            <p:cNvPr id="23" name="Oval 22"/>
            <p:cNvSpPr/>
            <p:nvPr/>
          </p:nvSpPr>
          <p:spPr>
            <a:xfrm>
              <a:off x="1688965" y="4172776"/>
              <a:ext cx="768942" cy="76894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pic>
          <p:nvPicPr>
            <p:cNvPr id="49" name="Picture 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9456" y="4213555"/>
              <a:ext cx="699234" cy="699234"/>
            </a:xfrm>
            <a:prstGeom prst="rect">
              <a:avLst/>
            </a:prstGeom>
          </p:spPr>
        </p:pic>
      </p:grpSp>
      <p:sp>
        <p:nvSpPr>
          <p:cNvPr id="51" name="Rectangle 50"/>
          <p:cNvSpPr/>
          <p:nvPr/>
        </p:nvSpPr>
        <p:spPr>
          <a:xfrm>
            <a:off x="7765628" y="3497476"/>
            <a:ext cx="917674" cy="720000"/>
          </a:xfrm>
          <a:prstGeom prst="rect">
            <a:avLst/>
          </a:prstGeom>
          <a:noFill/>
          <a:ln w="19050">
            <a:noFill/>
          </a:ln>
          <a:effectLst/>
        </p:spPr>
        <p:style>
          <a:lnRef idx="1">
            <a:schemeClr val="accent1"/>
          </a:lnRef>
          <a:fillRef idx="3">
            <a:schemeClr val="accent1"/>
          </a:fillRef>
          <a:effectRef idx="2">
            <a:schemeClr val="accent1"/>
          </a:effectRef>
          <a:fontRef idx="minor">
            <a:schemeClr val="lt1"/>
          </a:fontRef>
        </p:style>
        <p:txBody>
          <a:bodyPr lIns="90000" tIns="46800" bIns="72000" anchor="ctr"/>
          <a:lstStyle/>
          <a:p>
            <a:pPr algn="l" defTabSz="457200">
              <a:spcBef>
                <a:spcPts val="300"/>
              </a:spcBef>
              <a:defRPr/>
            </a:pPr>
            <a:r>
              <a:rPr lang="en-US" sz="1600" dirty="0" smtClean="0">
                <a:solidFill>
                  <a:schemeClr val="tx1"/>
                </a:solidFill>
                <a:latin typeface="Vodafone Rg" pitchFamily="34" charset="0"/>
              </a:rPr>
              <a:t>Pricing</a:t>
            </a:r>
            <a:endParaRPr lang="en-US" sz="1600" dirty="0">
              <a:solidFill>
                <a:schemeClr val="tx1"/>
              </a:solidFill>
              <a:latin typeface="Vodafone Rg" pitchFamily="34" charset="0"/>
            </a:endParaRPr>
          </a:p>
        </p:txBody>
      </p:sp>
      <p:grpSp>
        <p:nvGrpSpPr>
          <p:cNvPr id="5" name="Group 4"/>
          <p:cNvGrpSpPr/>
          <p:nvPr/>
        </p:nvGrpSpPr>
        <p:grpSpPr>
          <a:xfrm>
            <a:off x="6638164" y="3365669"/>
            <a:ext cx="1068768" cy="1068768"/>
            <a:chOff x="6853496" y="4172776"/>
            <a:chExt cx="768942" cy="768942"/>
          </a:xfrm>
        </p:grpSpPr>
        <p:sp>
          <p:nvSpPr>
            <p:cNvPr id="26" name="Oval 25"/>
            <p:cNvSpPr/>
            <p:nvPr/>
          </p:nvSpPr>
          <p:spPr>
            <a:xfrm>
              <a:off x="6853496" y="4172776"/>
              <a:ext cx="768942" cy="76894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pic>
          <p:nvPicPr>
            <p:cNvPr id="52" name="Picture 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7848" y="4275806"/>
              <a:ext cx="596808" cy="596808"/>
            </a:xfrm>
            <a:prstGeom prst="rect">
              <a:avLst/>
            </a:prstGeom>
          </p:spPr>
        </p:pic>
      </p:grpSp>
      <p:sp>
        <p:nvSpPr>
          <p:cNvPr id="54" name="Rectangle 53"/>
          <p:cNvSpPr/>
          <p:nvPr/>
        </p:nvSpPr>
        <p:spPr>
          <a:xfrm>
            <a:off x="6622329" y="2626627"/>
            <a:ext cx="2169206" cy="720000"/>
          </a:xfrm>
          <a:prstGeom prst="rect">
            <a:avLst/>
          </a:prstGeom>
          <a:noFill/>
          <a:ln w="19050">
            <a:noFill/>
          </a:ln>
          <a:effectLst/>
        </p:spPr>
        <p:style>
          <a:lnRef idx="1">
            <a:schemeClr val="accent1"/>
          </a:lnRef>
          <a:fillRef idx="3">
            <a:schemeClr val="accent1"/>
          </a:fillRef>
          <a:effectRef idx="2">
            <a:schemeClr val="accent1"/>
          </a:effectRef>
          <a:fontRef idx="minor">
            <a:schemeClr val="lt1"/>
          </a:fontRef>
        </p:style>
        <p:txBody>
          <a:bodyPr lIns="90000" tIns="46800" bIns="72000" anchor="ctr"/>
          <a:lstStyle/>
          <a:p>
            <a:pPr algn="l" defTabSz="457200">
              <a:spcBef>
                <a:spcPts val="300"/>
              </a:spcBef>
              <a:defRPr/>
            </a:pPr>
            <a:r>
              <a:rPr lang="en-US" sz="1600" dirty="0">
                <a:solidFill>
                  <a:schemeClr val="tx1"/>
                </a:solidFill>
                <a:latin typeface="Vodafone Rg" pitchFamily="34" charset="0"/>
              </a:rPr>
              <a:t>Real Automotive Experience</a:t>
            </a:r>
          </a:p>
        </p:txBody>
      </p:sp>
      <p:grpSp>
        <p:nvGrpSpPr>
          <p:cNvPr id="4" name="Group 3"/>
          <p:cNvGrpSpPr/>
          <p:nvPr/>
        </p:nvGrpSpPr>
        <p:grpSpPr>
          <a:xfrm>
            <a:off x="5550732" y="2493527"/>
            <a:ext cx="1068768" cy="1068768"/>
            <a:chOff x="5163685" y="2980398"/>
            <a:chExt cx="768942" cy="768942"/>
          </a:xfrm>
        </p:grpSpPr>
        <p:sp>
          <p:nvSpPr>
            <p:cNvPr id="28" name="Oval 27"/>
            <p:cNvSpPr/>
            <p:nvPr/>
          </p:nvSpPr>
          <p:spPr>
            <a:xfrm>
              <a:off x="5163685" y="2980398"/>
              <a:ext cx="768942" cy="76894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pic>
          <p:nvPicPr>
            <p:cNvPr id="55" name="Picture 5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0116" y="3058040"/>
              <a:ext cx="623936" cy="623936"/>
            </a:xfrm>
            <a:prstGeom prst="rect">
              <a:avLst/>
            </a:prstGeom>
          </p:spPr>
        </p:pic>
      </p:grpSp>
      <p:sp>
        <p:nvSpPr>
          <p:cNvPr id="57" name="Rectangle 56"/>
          <p:cNvSpPr/>
          <p:nvPr/>
        </p:nvSpPr>
        <p:spPr>
          <a:xfrm>
            <a:off x="5154809" y="1726640"/>
            <a:ext cx="2232248" cy="720000"/>
          </a:xfrm>
          <a:prstGeom prst="rect">
            <a:avLst/>
          </a:prstGeom>
          <a:noFill/>
          <a:ln w="19050">
            <a:noFill/>
          </a:ln>
          <a:effectLst/>
        </p:spPr>
        <p:style>
          <a:lnRef idx="1">
            <a:schemeClr val="accent1"/>
          </a:lnRef>
          <a:fillRef idx="3">
            <a:schemeClr val="accent1"/>
          </a:fillRef>
          <a:effectRef idx="2">
            <a:schemeClr val="accent1"/>
          </a:effectRef>
          <a:fontRef idx="minor">
            <a:schemeClr val="lt1"/>
          </a:fontRef>
        </p:style>
        <p:txBody>
          <a:bodyPr lIns="90000" tIns="46800" bIns="72000" anchor="ctr"/>
          <a:lstStyle/>
          <a:p>
            <a:pPr algn="l" defTabSz="457200">
              <a:spcBef>
                <a:spcPts val="300"/>
              </a:spcBef>
              <a:defRPr/>
            </a:pPr>
            <a:r>
              <a:rPr lang="en-US" sz="1600" dirty="0" smtClean="0">
                <a:solidFill>
                  <a:schemeClr val="tx1"/>
                </a:solidFill>
                <a:latin typeface="Vodafone Rg" pitchFamily="34" charset="0"/>
              </a:rPr>
              <a:t>Global Partnerships, Content and Applications </a:t>
            </a:r>
            <a:endParaRPr lang="en-US" sz="1600" dirty="0">
              <a:solidFill>
                <a:schemeClr val="tx1"/>
              </a:solidFill>
              <a:latin typeface="Vodafone Rg" pitchFamily="34" charset="0"/>
            </a:endParaRPr>
          </a:p>
        </p:txBody>
      </p:sp>
      <p:grpSp>
        <p:nvGrpSpPr>
          <p:cNvPr id="3" name="Group 2"/>
          <p:cNvGrpSpPr/>
          <p:nvPr/>
        </p:nvGrpSpPr>
        <p:grpSpPr>
          <a:xfrm>
            <a:off x="4033600" y="1552256"/>
            <a:ext cx="1068768" cy="1068768"/>
            <a:chOff x="3627493" y="1897748"/>
            <a:chExt cx="768942" cy="768942"/>
          </a:xfrm>
        </p:grpSpPr>
        <p:sp>
          <p:nvSpPr>
            <p:cNvPr id="21" name="Oval 20"/>
            <p:cNvSpPr/>
            <p:nvPr/>
          </p:nvSpPr>
          <p:spPr>
            <a:xfrm>
              <a:off x="3627493" y="1897748"/>
              <a:ext cx="768942" cy="76894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nvGrpSpPr>
            <p:cNvPr id="59" name="Group 58"/>
            <p:cNvGrpSpPr/>
            <p:nvPr/>
          </p:nvGrpSpPr>
          <p:grpSpPr>
            <a:xfrm>
              <a:off x="3681746" y="2018995"/>
              <a:ext cx="701817" cy="646688"/>
              <a:chOff x="3353563" y="5067000"/>
              <a:chExt cx="971474" cy="895163"/>
            </a:xfrm>
          </p:grpSpPr>
          <p:pic>
            <p:nvPicPr>
              <p:cNvPr id="60" name="Picture 5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3563" y="5067000"/>
                <a:ext cx="550837" cy="550837"/>
              </a:xfrm>
              <a:prstGeom prst="rect">
                <a:avLst/>
              </a:prstGeom>
            </p:spPr>
          </p:pic>
          <p:pic>
            <p:nvPicPr>
              <p:cNvPr id="61" name="Picture 6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85828" y="5222954"/>
                <a:ext cx="739209" cy="739209"/>
              </a:xfrm>
              <a:prstGeom prst="rect">
                <a:avLst/>
              </a:prstGeom>
            </p:spPr>
          </p:pic>
        </p:grpSp>
      </p:grpSp>
      <p:sp>
        <p:nvSpPr>
          <p:cNvPr id="62" name="Rectangle 61"/>
          <p:cNvSpPr/>
          <p:nvPr/>
        </p:nvSpPr>
        <p:spPr>
          <a:xfrm>
            <a:off x="309491" y="2657425"/>
            <a:ext cx="2375495" cy="720000"/>
          </a:xfrm>
          <a:prstGeom prst="rect">
            <a:avLst/>
          </a:prstGeom>
          <a:noFill/>
          <a:ln w="19050">
            <a:noFill/>
          </a:ln>
          <a:effectLst/>
        </p:spPr>
        <p:style>
          <a:lnRef idx="1">
            <a:schemeClr val="accent1"/>
          </a:lnRef>
          <a:fillRef idx="3">
            <a:schemeClr val="accent1"/>
          </a:fillRef>
          <a:effectRef idx="2">
            <a:schemeClr val="accent1"/>
          </a:effectRef>
          <a:fontRef idx="minor">
            <a:schemeClr val="lt1"/>
          </a:fontRef>
        </p:style>
        <p:txBody>
          <a:bodyPr lIns="90000" tIns="46800" bIns="72000" anchor="ctr"/>
          <a:lstStyle/>
          <a:p>
            <a:pPr defTabSz="457200">
              <a:spcBef>
                <a:spcPts val="300"/>
              </a:spcBef>
              <a:defRPr/>
            </a:pPr>
            <a:r>
              <a:rPr lang="en-US" sz="1600" dirty="0" smtClean="0">
                <a:solidFill>
                  <a:schemeClr val="tx1"/>
                </a:solidFill>
                <a:latin typeface="Vodafone Rg" pitchFamily="34" charset="0"/>
              </a:rPr>
              <a:t>Service Level</a:t>
            </a:r>
            <a:br>
              <a:rPr lang="en-US" sz="1600" dirty="0" smtClean="0">
                <a:solidFill>
                  <a:schemeClr val="tx1"/>
                </a:solidFill>
                <a:latin typeface="Vodafone Rg" pitchFamily="34" charset="0"/>
              </a:rPr>
            </a:br>
            <a:r>
              <a:rPr lang="en-US" sz="1600" dirty="0" smtClean="0">
                <a:solidFill>
                  <a:schemeClr val="tx1"/>
                </a:solidFill>
                <a:latin typeface="Vodafone Rg" pitchFamily="34" charset="0"/>
              </a:rPr>
              <a:t>Agreements and Support</a:t>
            </a:r>
            <a:endParaRPr lang="en-US" sz="1600" dirty="0">
              <a:solidFill>
                <a:schemeClr val="tx1"/>
              </a:solidFill>
              <a:latin typeface="Vodafone Rg" pitchFamily="34" charset="0"/>
            </a:endParaRPr>
          </a:p>
        </p:txBody>
      </p:sp>
      <p:grpSp>
        <p:nvGrpSpPr>
          <p:cNvPr id="7" name="Group 6"/>
          <p:cNvGrpSpPr/>
          <p:nvPr/>
        </p:nvGrpSpPr>
        <p:grpSpPr>
          <a:xfrm>
            <a:off x="2715270" y="2488421"/>
            <a:ext cx="1068768" cy="1074310"/>
            <a:chOff x="3086168" y="2980398"/>
            <a:chExt cx="768942" cy="772929"/>
          </a:xfrm>
        </p:grpSpPr>
        <p:sp>
          <p:nvSpPr>
            <p:cNvPr id="22" name="Oval 21"/>
            <p:cNvSpPr/>
            <p:nvPr/>
          </p:nvSpPr>
          <p:spPr>
            <a:xfrm>
              <a:off x="3086168" y="2980398"/>
              <a:ext cx="768942" cy="76894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pic>
          <p:nvPicPr>
            <p:cNvPr id="64" name="Picture 6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21998" y="3049475"/>
              <a:ext cx="703852" cy="703852"/>
            </a:xfrm>
            <a:prstGeom prst="rect">
              <a:avLst/>
            </a:prstGeom>
          </p:spPr>
        </p:pic>
      </p:grpSp>
      <p:cxnSp>
        <p:nvCxnSpPr>
          <p:cNvPr id="9" name="Straight Connector 8"/>
          <p:cNvCxnSpPr/>
          <p:nvPr/>
        </p:nvCxnSpPr>
        <p:spPr>
          <a:xfrm>
            <a:off x="2574950" y="3917283"/>
            <a:ext cx="1844083" cy="0"/>
          </a:xfrm>
          <a:prstGeom prst="line">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4707970" y="3917283"/>
            <a:ext cx="1915080" cy="0"/>
          </a:xfrm>
          <a:prstGeom prst="line">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713939" y="3328033"/>
            <a:ext cx="759483" cy="479845"/>
          </a:xfrm>
          <a:prstGeom prst="line">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663780" y="3322748"/>
            <a:ext cx="960888" cy="482187"/>
          </a:xfrm>
          <a:prstGeom prst="line">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4567984" y="2647195"/>
            <a:ext cx="0" cy="1117201"/>
          </a:xfrm>
          <a:prstGeom prst="line">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51916" y="3703134"/>
            <a:ext cx="4861940" cy="2210142"/>
          </a:xfrm>
          <a:prstGeom prst="rect">
            <a:avLst/>
          </a:prstGeom>
        </p:spPr>
      </p:pic>
    </p:spTree>
    <p:extLst>
      <p:ext uri="{BB962C8B-B14F-4D97-AF65-F5344CB8AC3E}">
        <p14:creationId xmlns:p14="http://schemas.microsoft.com/office/powerpoint/2010/main" val="2859230766"/>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left)">
                                      <p:cBhvr>
                                        <p:cTn id="11" dur="500"/>
                                        <p:tgtEl>
                                          <p:spTgt spid="48"/>
                                        </p:tgtEl>
                                      </p:cBhvr>
                                    </p:animEffect>
                                  </p:childTnLst>
                                </p:cTn>
                              </p:par>
                              <p:par>
                                <p:cTn id="12" presetID="22" presetClass="entr" presetSubtype="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par>
                                <p:cTn id="23" presetID="22" presetClass="entr" presetSubtype="8"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left)">
                                      <p:cBhvr>
                                        <p:cTn id="25" dur="500"/>
                                        <p:tgtEl>
                                          <p:spTgt spid="38"/>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wipe(left)">
                                      <p:cBhvr>
                                        <p:cTn id="33" dur="500"/>
                                        <p:tgtEl>
                                          <p:spTgt spid="57"/>
                                        </p:tgtEl>
                                      </p:cBhvr>
                                    </p:animEffect>
                                  </p:childTnLst>
                                </p:cTn>
                              </p:par>
                              <p:par>
                                <p:cTn id="34" presetID="22" presetClass="entr" presetSubtype="1"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up)">
                                      <p:cBhvr>
                                        <p:cTn id="36" dur="500"/>
                                        <p:tgtEl>
                                          <p:spTgt spid="41"/>
                                        </p:tgtEl>
                                      </p:cBhvr>
                                    </p:animEffect>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par>
                                <p:cTn id="45" presetID="22" presetClass="entr" presetSubtype="2"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right)">
                                      <p:cBhvr>
                                        <p:cTn id="47" dur="500"/>
                                        <p:tgtEl>
                                          <p:spTgt spid="40"/>
                                        </p:tgtEl>
                                      </p:cBhvr>
                                    </p:animEffect>
                                  </p:childTnLst>
                                </p:cTn>
                              </p:par>
                            </p:childTnLst>
                          </p:cTn>
                        </p:par>
                        <p:par>
                          <p:cTn id="48" fill="hold">
                            <p:stCondLst>
                              <p:cond delay="4000"/>
                            </p:stCondLst>
                            <p:childTnLst>
                              <p:par>
                                <p:cTn id="49" presetID="10" presetClass="entr" presetSubtype="0" fill="hold"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500"/>
                                        <p:tgtEl>
                                          <p:spTgt spid="5"/>
                                        </p:tgtEl>
                                      </p:cBhvr>
                                    </p:animEffect>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wipe(left)">
                                      <p:cBhvr>
                                        <p:cTn id="55" dur="500"/>
                                        <p:tgtEl>
                                          <p:spTgt spid="51"/>
                                        </p:tgtEl>
                                      </p:cBhvr>
                                    </p:animEffect>
                                  </p:childTnLst>
                                </p:cTn>
                              </p:par>
                              <p:par>
                                <p:cTn id="56" presetID="22" presetClass="entr" presetSubtype="2" fill="hold"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wipe(right)">
                                      <p:cBhvr>
                                        <p:cTn id="5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1" grpId="0"/>
      <p:bldP spid="54" grpId="0"/>
      <p:bldP spid="57" grpId="0"/>
      <p:bldP spid="6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69" name="Picture 2" descr="BMW_P90050994_ppt2"/>
          <p:cNvPicPr>
            <a:picLocks noChangeAspect="1" noChangeArrowheads="1"/>
          </p:cNvPicPr>
          <p:nvPr/>
        </p:nvPicPr>
        <p:blipFill>
          <a:blip r:embed="rId2">
            <a:lum bright="4000" contrast="10000"/>
          </a:blip>
          <a:srcRect/>
          <a:stretch>
            <a:fillRect/>
          </a:stretch>
        </p:blipFill>
        <p:spPr bwMode="auto">
          <a:xfrm>
            <a:off x="-36513" y="-1588"/>
            <a:ext cx="9180513" cy="6859588"/>
          </a:xfrm>
          <a:prstGeom prst="rect">
            <a:avLst/>
          </a:prstGeom>
          <a:noFill/>
          <a:ln w="9525">
            <a:noFill/>
            <a:miter lim="800000"/>
            <a:headEnd/>
            <a:tailEnd/>
          </a:ln>
        </p:spPr>
      </p:pic>
      <p:pic>
        <p:nvPicPr>
          <p:cNvPr id="186370" name="Picture 33" descr="logo"/>
          <p:cNvPicPr>
            <a:picLocks noChangeAspect="1" noChangeArrowheads="1"/>
          </p:cNvPicPr>
          <p:nvPr/>
        </p:nvPicPr>
        <p:blipFill>
          <a:blip r:embed="rId3"/>
          <a:srcRect l="25055" r="23747" b="30670"/>
          <a:stretch>
            <a:fillRect/>
          </a:stretch>
        </p:blipFill>
        <p:spPr bwMode="auto">
          <a:xfrm>
            <a:off x="6440223" y="2611526"/>
            <a:ext cx="546676" cy="502664"/>
          </a:xfrm>
          <a:prstGeom prst="rect">
            <a:avLst/>
          </a:prstGeom>
          <a:noFill/>
          <a:ln w="9525">
            <a:noFill/>
            <a:miter lim="800000"/>
            <a:headEnd/>
            <a:tailEnd/>
          </a:ln>
          <a:effectLst/>
        </p:spPr>
      </p:pic>
      <p:sp>
        <p:nvSpPr>
          <p:cNvPr id="8" name="Rectangle 2"/>
          <p:cNvSpPr txBox="1">
            <a:spLocks noChangeArrowheads="1"/>
          </p:cNvSpPr>
          <p:nvPr/>
        </p:nvSpPr>
        <p:spPr bwMode="auto">
          <a:xfrm>
            <a:off x="6840252" y="2708275"/>
            <a:ext cx="2160587" cy="720725"/>
          </a:xfrm>
          <a:prstGeom prst="rect">
            <a:avLst/>
          </a:prstGeom>
          <a:noFill/>
          <a:ln w="9525">
            <a:noFill/>
            <a:miter lim="800000"/>
            <a:headEnd/>
            <a:tailEnd/>
          </a:ln>
        </p:spPr>
        <p:txBody>
          <a:bodyPr lIns="0" tIns="0" rIns="0" bIns="0"/>
          <a:lstStyle/>
          <a:p>
            <a:pPr algn="ctr" eaLnBrk="0" hangingPunct="0">
              <a:lnSpc>
                <a:spcPct val="90000"/>
              </a:lnSpc>
              <a:defRPr/>
            </a:pPr>
            <a:r>
              <a:rPr lang="en-US" sz="2000" b="1" kern="0" dirty="0">
                <a:solidFill>
                  <a:srgbClr val="E2001A"/>
                </a:solidFill>
                <a:latin typeface="+mj-lt"/>
                <a:ea typeface="+mj-ea"/>
                <a:cs typeface="+mj-cs"/>
              </a:rPr>
              <a:t>What’s next?</a:t>
            </a:r>
            <a:endParaRPr lang="en-US" sz="2000" b="1" kern="0" dirty="0">
              <a:latin typeface="+mj-lt"/>
              <a:ea typeface="+mj-ea"/>
              <a:cs typeface="+mj-cs"/>
            </a:endParaRPr>
          </a:p>
        </p:txBody>
      </p:sp>
    </p:spTree>
    <p:extLst>
      <p:ext uri="{BB962C8B-B14F-4D97-AF65-F5344CB8AC3E}">
        <p14:creationId xmlns:p14="http://schemas.microsoft.com/office/powerpoint/2010/main" val="1244498277"/>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mtClean="0"/>
              <a:t>Mega trends in mobility</a:t>
            </a:r>
            <a:endParaRPr lang="en-US" dirty="0"/>
          </a:p>
        </p:txBody>
      </p:sp>
      <p:sp>
        <p:nvSpPr>
          <p:cNvPr id="16" name="Rounded Rectangle 4"/>
          <p:cNvSpPr/>
          <p:nvPr/>
        </p:nvSpPr>
        <p:spPr>
          <a:xfrm>
            <a:off x="3969031" y="1465734"/>
            <a:ext cx="4743429" cy="1194609"/>
          </a:xfrm>
          <a:prstGeom prst="rect">
            <a:avLst/>
          </a:prstGeom>
          <a:noFill/>
          <a:ln>
            <a:noFill/>
          </a:ln>
          <a:effectLst/>
        </p:spPr>
        <p:txBody>
          <a:bodyPr spcFirstLastPara="0" vert="horz" wrap="square" lIns="57150" tIns="57150" rIns="57150" bIns="57150" numCol="1" spcCol="1270" anchor="t" anchorCtr="0">
            <a:noAutofit/>
          </a:bodyPr>
          <a:lstStyle/>
          <a:p>
            <a:pPr marL="0" marR="0" lvl="0" indent="0" algn="l" defTabSz="666750" rtl="0" eaLnBrk="1" fontAlgn="auto" latinLnBrk="0" hangingPunct="1">
              <a:lnSpc>
                <a:spcPct val="95000"/>
              </a:lnSpc>
              <a:spcBef>
                <a:spcPts val="600"/>
              </a:spcBef>
              <a:spcAft>
                <a:spcPts val="0"/>
              </a:spcAft>
              <a:buClrTx/>
              <a:buSzTx/>
              <a:buFontTx/>
              <a:buNone/>
              <a:tabLst/>
              <a:defRPr/>
            </a:pPr>
            <a:r>
              <a:rPr kumimoji="0" lang="en-GB" b="0" i="0" u="none" strike="noStrike" kern="1200" cap="none" spc="0" normalizeH="0" baseline="0" noProof="0" dirty="0" smtClean="0">
                <a:ln>
                  <a:noFill/>
                </a:ln>
                <a:solidFill>
                  <a:srgbClr val="34342B"/>
                </a:solidFill>
                <a:effectLst/>
                <a:uLnTx/>
                <a:uFillTx/>
                <a:cs typeface="Arial" pitchFamily="34" charset="0"/>
              </a:rPr>
              <a:t>Desire for people to bring their </a:t>
            </a:r>
            <a:r>
              <a:rPr kumimoji="0" lang="en-GB" b="1" i="0" u="none" strike="noStrike" kern="1200" cap="none" spc="0" normalizeH="0" baseline="0" noProof="0" dirty="0" smtClean="0">
                <a:ln>
                  <a:noFill/>
                </a:ln>
                <a:solidFill>
                  <a:srgbClr val="34342B"/>
                </a:solidFill>
                <a:effectLst/>
                <a:uLnTx/>
                <a:uFillTx/>
                <a:cs typeface="Arial" pitchFamily="34" charset="0"/>
              </a:rPr>
              <a:t>personal</a:t>
            </a:r>
            <a:r>
              <a:rPr kumimoji="0" lang="en-GB" b="1" i="0" u="none" strike="noStrike" kern="1200" cap="none" spc="0" normalizeH="0" noProof="0" dirty="0" smtClean="0">
                <a:ln>
                  <a:noFill/>
                </a:ln>
                <a:solidFill>
                  <a:srgbClr val="34342B"/>
                </a:solidFill>
                <a:effectLst/>
                <a:uLnTx/>
                <a:uFillTx/>
                <a:cs typeface="Arial" pitchFamily="34" charset="0"/>
              </a:rPr>
              <a:t> </a:t>
            </a:r>
            <a:r>
              <a:rPr kumimoji="0" lang="en-GB" b="1" i="0" u="none" strike="noStrike" kern="1200" cap="none" spc="0" normalizeH="0" baseline="0" noProof="0" dirty="0" smtClean="0">
                <a:ln>
                  <a:noFill/>
                </a:ln>
                <a:solidFill>
                  <a:srgbClr val="34342B"/>
                </a:solidFill>
                <a:effectLst/>
                <a:uLnTx/>
                <a:uFillTx/>
                <a:cs typeface="Arial" pitchFamily="34" charset="0"/>
              </a:rPr>
              <a:t>cloud-based social interactions, data and applications into the car, </a:t>
            </a:r>
            <a:r>
              <a:rPr kumimoji="0" lang="en-GB" b="0" i="0" u="none" strike="noStrike" kern="1200" cap="none" spc="0" normalizeH="0" baseline="0" noProof="0" dirty="0" smtClean="0">
                <a:ln>
                  <a:noFill/>
                </a:ln>
                <a:solidFill>
                  <a:srgbClr val="34342B"/>
                </a:solidFill>
                <a:effectLst/>
                <a:uLnTx/>
                <a:uFillTx/>
                <a:cs typeface="Arial" pitchFamily="34" charset="0"/>
              </a:rPr>
              <a:t>thus </a:t>
            </a:r>
            <a:r>
              <a:rPr kumimoji="0" lang="en-GB" b="1" i="0" u="none" strike="noStrike" kern="1200" cap="none" spc="0" normalizeH="0" baseline="0" noProof="0" dirty="0" smtClean="0">
                <a:ln>
                  <a:noFill/>
                </a:ln>
                <a:solidFill>
                  <a:srgbClr val="34342B"/>
                </a:solidFill>
                <a:effectLst/>
                <a:uLnTx/>
                <a:uFillTx/>
                <a:cs typeface="Arial" pitchFamily="34" charset="0"/>
              </a:rPr>
              <a:t>requiring more cellular connectivity</a:t>
            </a:r>
            <a:endParaRPr kumimoji="0" lang="en-GB" b="0" i="0" u="none" strike="noStrike" kern="1200" cap="none" spc="0" normalizeH="0" baseline="0" noProof="0" dirty="0">
              <a:ln>
                <a:noFill/>
              </a:ln>
              <a:solidFill>
                <a:srgbClr val="34342B"/>
              </a:solidFill>
              <a:effectLst/>
              <a:uLnTx/>
              <a:uFillTx/>
              <a:cs typeface="Arial" pitchFamily="34" charset="0"/>
            </a:endParaRPr>
          </a:p>
        </p:txBody>
      </p:sp>
      <p:sp>
        <p:nvSpPr>
          <p:cNvPr id="14" name="Rounded Rectangle 6"/>
          <p:cNvSpPr/>
          <p:nvPr/>
        </p:nvSpPr>
        <p:spPr>
          <a:xfrm>
            <a:off x="3995936" y="2923824"/>
            <a:ext cx="4571740" cy="970878"/>
          </a:xfrm>
          <a:prstGeom prst="rect">
            <a:avLst/>
          </a:prstGeom>
          <a:noFill/>
          <a:ln>
            <a:noFill/>
          </a:ln>
          <a:effectLst/>
        </p:spPr>
        <p:txBody>
          <a:bodyPr spcFirstLastPara="0" vert="horz" wrap="square" lIns="57150" tIns="57150" rIns="57150" bIns="57150" numCol="1" spcCol="1270" anchor="t" anchorCtr="0">
            <a:noAutofit/>
          </a:bodyPr>
          <a:lstStyle/>
          <a:p>
            <a:pPr marL="0" marR="0" lvl="0" indent="0" algn="l" defTabSz="666750" rtl="0" eaLnBrk="1" fontAlgn="auto" latinLnBrk="0" hangingPunct="1">
              <a:lnSpc>
                <a:spcPct val="95000"/>
              </a:lnSpc>
              <a:spcBef>
                <a:spcPts val="600"/>
              </a:spcBef>
              <a:spcAft>
                <a:spcPts val="0"/>
              </a:spcAft>
              <a:buClrTx/>
              <a:buSzTx/>
              <a:buFontTx/>
              <a:buNone/>
              <a:tabLst/>
              <a:defRPr/>
            </a:pPr>
            <a:r>
              <a:rPr kumimoji="0" lang="en-GB" b="1" i="0" u="none" strike="noStrike" kern="1200" cap="none" spc="0" normalizeH="0" baseline="0" noProof="0" dirty="0" smtClean="0">
                <a:ln>
                  <a:noFill/>
                </a:ln>
                <a:solidFill>
                  <a:srgbClr val="34342B"/>
                </a:solidFill>
                <a:effectLst/>
                <a:uLnTx/>
                <a:uFillTx/>
                <a:cs typeface="Arial" pitchFamily="34" charset="0"/>
              </a:rPr>
              <a:t>Cars are no longer the only status symbol </a:t>
            </a:r>
            <a:r>
              <a:rPr kumimoji="0" lang="en-GB" b="0" i="0" u="none" strike="noStrike" kern="1200" cap="none" spc="0" normalizeH="0" baseline="0" noProof="0" dirty="0" smtClean="0">
                <a:ln>
                  <a:noFill/>
                </a:ln>
                <a:solidFill>
                  <a:srgbClr val="34342B"/>
                </a:solidFill>
                <a:effectLst/>
                <a:uLnTx/>
                <a:uFillTx/>
                <a:cs typeface="Arial" pitchFamily="34" charset="0"/>
              </a:rPr>
              <a:t>amongst young people, instead of owning </a:t>
            </a:r>
            <a:r>
              <a:rPr kumimoji="0" lang="en-GB" b="1" i="0" u="none" strike="noStrike" kern="1200" cap="none" spc="0" normalizeH="0" baseline="0" noProof="0" dirty="0" smtClean="0">
                <a:ln>
                  <a:noFill/>
                </a:ln>
                <a:solidFill>
                  <a:srgbClr val="34342B"/>
                </a:solidFill>
                <a:effectLst/>
                <a:uLnTx/>
                <a:uFillTx/>
                <a:cs typeface="Arial" pitchFamily="34" charset="0"/>
              </a:rPr>
              <a:t>car sharing becomes a trend </a:t>
            </a:r>
            <a:endParaRPr kumimoji="0" lang="en-GB" b="0" i="0" u="none" strike="noStrike" kern="1200" cap="none" spc="0" normalizeH="0" baseline="0" noProof="0" dirty="0">
              <a:ln>
                <a:noFill/>
              </a:ln>
              <a:solidFill>
                <a:srgbClr val="34342B"/>
              </a:solidFill>
              <a:effectLst/>
              <a:uLnTx/>
              <a:uFillTx/>
              <a:cs typeface="Arial" pitchFamily="34" charset="0"/>
            </a:endParaRPr>
          </a:p>
        </p:txBody>
      </p:sp>
      <p:sp>
        <p:nvSpPr>
          <p:cNvPr id="12" name="Rounded Rectangle 8"/>
          <p:cNvSpPr/>
          <p:nvPr/>
        </p:nvSpPr>
        <p:spPr>
          <a:xfrm>
            <a:off x="3948959" y="4158183"/>
            <a:ext cx="4871513" cy="1703350"/>
          </a:xfrm>
          <a:prstGeom prst="rect">
            <a:avLst/>
          </a:prstGeom>
          <a:noFill/>
          <a:ln>
            <a:noFill/>
          </a:ln>
          <a:effectLst/>
        </p:spPr>
        <p:txBody>
          <a:bodyPr spcFirstLastPara="0" vert="horz" wrap="square" lIns="57150" tIns="57150" rIns="57150" bIns="57150" numCol="1" spcCol="1270" anchor="t" anchorCtr="0">
            <a:noAutofit/>
          </a:bodyPr>
          <a:lstStyle/>
          <a:p>
            <a:pPr marL="0" marR="0" lvl="0" indent="0" algn="l" defTabSz="666750" rtl="0" eaLnBrk="1" fontAlgn="auto" latinLnBrk="0" hangingPunct="1">
              <a:lnSpc>
                <a:spcPct val="95000"/>
              </a:lnSpc>
              <a:spcBef>
                <a:spcPts val="600"/>
              </a:spcBef>
              <a:spcAft>
                <a:spcPts val="0"/>
              </a:spcAft>
              <a:buClrTx/>
              <a:buSzTx/>
              <a:buFontTx/>
              <a:buNone/>
              <a:tabLst/>
              <a:defRPr/>
            </a:pPr>
            <a:r>
              <a:rPr kumimoji="0" lang="en-GB" b="0" i="0" u="none" strike="noStrike" kern="1200" cap="none" spc="0" normalizeH="0" baseline="0" noProof="0" dirty="0" smtClean="0">
                <a:ln>
                  <a:noFill/>
                </a:ln>
                <a:solidFill>
                  <a:srgbClr val="34342B"/>
                </a:solidFill>
                <a:effectLst/>
                <a:uLnTx/>
                <a:uFillTx/>
                <a:cs typeface="Arial" pitchFamily="34" charset="0"/>
              </a:rPr>
              <a:t>Increasing </a:t>
            </a:r>
            <a:r>
              <a:rPr kumimoji="0" lang="en-GB" b="1" i="0" u="none" strike="noStrike" kern="1200" cap="none" spc="0" normalizeH="0" baseline="0" noProof="0" dirty="0" smtClean="0">
                <a:ln>
                  <a:noFill/>
                </a:ln>
                <a:solidFill>
                  <a:srgbClr val="34342B"/>
                </a:solidFill>
                <a:effectLst/>
                <a:uLnTx/>
                <a:uFillTx/>
                <a:cs typeface="Arial" pitchFamily="34" charset="0"/>
              </a:rPr>
              <a:t>environmental awareness </a:t>
            </a:r>
            <a:r>
              <a:rPr kumimoji="0" lang="en-GB" b="0" i="0" u="none" strike="noStrike" kern="1200" cap="none" spc="0" normalizeH="0" baseline="0" noProof="0" dirty="0" smtClean="0">
                <a:ln>
                  <a:noFill/>
                </a:ln>
                <a:solidFill>
                  <a:srgbClr val="34342B"/>
                </a:solidFill>
                <a:effectLst/>
                <a:uLnTx/>
                <a:uFillTx/>
                <a:cs typeface="Arial" pitchFamily="34" charset="0"/>
              </a:rPr>
              <a:t>and </a:t>
            </a:r>
            <a:r>
              <a:rPr kumimoji="0" lang="en-GB" b="1" i="0" u="none" strike="noStrike" kern="1200" cap="none" spc="0" normalizeH="0" baseline="0" noProof="0" dirty="0" smtClean="0">
                <a:ln>
                  <a:noFill/>
                </a:ln>
                <a:solidFill>
                  <a:srgbClr val="34342B"/>
                </a:solidFill>
                <a:effectLst/>
                <a:uLnTx/>
                <a:uFillTx/>
                <a:cs typeface="Arial" pitchFamily="34" charset="0"/>
              </a:rPr>
              <a:t>urbanization in addition to the rapidly increasing cost of motoring (fuel and insurance), smarter </a:t>
            </a:r>
            <a:r>
              <a:rPr kumimoji="0" lang="en-GB" b="0" i="0" u="none" strike="noStrike" kern="1200" cap="none" spc="0" normalizeH="0" baseline="0" noProof="0" dirty="0" smtClean="0">
                <a:ln>
                  <a:noFill/>
                </a:ln>
                <a:solidFill>
                  <a:srgbClr val="34342B"/>
                </a:solidFill>
                <a:effectLst/>
                <a:uLnTx/>
                <a:uFillTx/>
                <a:cs typeface="Arial" pitchFamily="34" charset="0"/>
              </a:rPr>
              <a:t>and </a:t>
            </a:r>
            <a:r>
              <a:rPr kumimoji="0" lang="en-GB" b="1" i="0" u="none" strike="noStrike" kern="1200" cap="none" spc="0" normalizeH="0" baseline="0" noProof="0" dirty="0" smtClean="0">
                <a:ln>
                  <a:noFill/>
                </a:ln>
                <a:solidFill>
                  <a:srgbClr val="34342B"/>
                </a:solidFill>
                <a:effectLst/>
                <a:uLnTx/>
                <a:uFillTx/>
                <a:cs typeface="Arial" pitchFamily="34" charset="0"/>
              </a:rPr>
              <a:t>multi-modal ways of travelling </a:t>
            </a:r>
            <a:r>
              <a:rPr kumimoji="0" lang="en-GB" b="0" i="0" u="none" strike="noStrike" kern="1200" cap="none" spc="0" normalizeH="0" baseline="0" noProof="0" dirty="0" smtClean="0">
                <a:ln>
                  <a:noFill/>
                </a:ln>
                <a:solidFill>
                  <a:srgbClr val="34342B"/>
                </a:solidFill>
                <a:effectLst/>
                <a:uLnTx/>
                <a:uFillTx/>
                <a:cs typeface="Arial" pitchFamily="34" charset="0"/>
              </a:rPr>
              <a:t>(car, public transport, bike, plane, train) will become the norm </a:t>
            </a:r>
            <a:endParaRPr kumimoji="0" lang="en-GB" b="0" i="0" u="none" strike="noStrike" kern="1200" cap="none" spc="0" normalizeH="0" baseline="0" noProof="0" dirty="0">
              <a:ln>
                <a:noFill/>
              </a:ln>
              <a:solidFill>
                <a:srgbClr val="34342B"/>
              </a:solidFill>
              <a:effectLst/>
              <a:uLnTx/>
              <a:uFillTx/>
              <a:cs typeface="Arial" pitchFamily="34" charset="0"/>
            </a:endParaRPr>
          </a:p>
        </p:txBody>
      </p:sp>
      <p:cxnSp>
        <p:nvCxnSpPr>
          <p:cNvPr id="6" name="Straight Connector 5"/>
          <p:cNvCxnSpPr/>
          <p:nvPr/>
        </p:nvCxnSpPr>
        <p:spPr>
          <a:xfrm>
            <a:off x="3840163" y="1586577"/>
            <a:ext cx="0" cy="933425"/>
          </a:xfrm>
          <a:prstGeom prst="line">
            <a:avLst/>
          </a:prstGeom>
          <a:ln w="28575" cap="rnd"/>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840163" y="3019017"/>
            <a:ext cx="0" cy="733733"/>
          </a:xfrm>
          <a:prstGeom prst="line">
            <a:avLst/>
          </a:prstGeom>
          <a:ln w="28575" cap="rnd"/>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840163" y="4257092"/>
            <a:ext cx="0" cy="1246561"/>
          </a:xfrm>
          <a:prstGeom prst="line">
            <a:avLst/>
          </a:prstGeom>
          <a:ln w="28575" cap="rnd"/>
        </p:spPr>
        <p:style>
          <a:lnRef idx="1">
            <a:schemeClr val="accent1"/>
          </a:lnRef>
          <a:fillRef idx="0">
            <a:schemeClr val="accent1"/>
          </a:fillRef>
          <a:effectRef idx="0">
            <a:schemeClr val="accent1"/>
          </a:effectRef>
          <a:fontRef idx="minor">
            <a:schemeClr val="tx1"/>
          </a:fontRef>
        </p:style>
      </p:cxnSp>
      <p:pic>
        <p:nvPicPr>
          <p:cNvPr id="2057" name="Picture 205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707517"/>
            <a:ext cx="3058084" cy="3719191"/>
          </a:xfrm>
          <a:prstGeom prst="rect">
            <a:avLst/>
          </a:prstGeom>
        </p:spPr>
      </p:pic>
      <p:sp>
        <p:nvSpPr>
          <p:cNvPr id="57" name="Oval 56"/>
          <p:cNvSpPr/>
          <p:nvPr/>
        </p:nvSpPr>
        <p:spPr>
          <a:xfrm>
            <a:off x="287524" y="5121188"/>
            <a:ext cx="3264803" cy="241426"/>
          </a:xfrm>
          <a:prstGeom prst="ellipse">
            <a:avLst/>
          </a:prstGeom>
          <a:gradFill flip="none" rotWithShape="1">
            <a:gsLst>
              <a:gs pos="100000">
                <a:schemeClr val="tx1">
                  <a:alpha val="0"/>
                </a:schemeClr>
              </a:gs>
              <a:gs pos="0">
                <a:schemeClr val="tx1">
                  <a:alpha val="26000"/>
                </a:schemeClr>
              </a:gs>
            </a:gsLst>
            <a:path path="shape">
              <a:fillToRect l="50000" t="50000" r="50000" b="50000"/>
            </a:path>
            <a:tileRect/>
          </a:gradFill>
        </p:spPr>
        <p:txBody>
          <a:bodyPr anchor="ctr"/>
          <a:lstStyle/>
          <a:p>
            <a:pPr algn="ctr" fontAlgn="auto">
              <a:spcBef>
                <a:spcPts val="0"/>
              </a:spcBef>
              <a:spcAft>
                <a:spcPts val="0"/>
              </a:spcAft>
              <a:defRPr/>
            </a:pPr>
            <a:endParaRPr lang="en-GB" sz="2400" kern="0" dirty="0">
              <a:solidFill>
                <a:prstClr val="black"/>
              </a:solidFill>
              <a:latin typeface="+mn-lt"/>
              <a:ea typeface="ＭＳ Ｐゴシック" pitchFamily="34" charset="-128"/>
              <a:cs typeface="+mn-cs"/>
            </a:endParaRPr>
          </a:p>
        </p:txBody>
      </p:sp>
    </p:spTree>
    <p:extLst>
      <p:ext uri="{BB962C8B-B14F-4D97-AF65-F5344CB8AC3E}">
        <p14:creationId xmlns:p14="http://schemas.microsoft.com/office/powerpoint/2010/main" val="2859094994"/>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Why are operators interested?</a:t>
            </a:r>
            <a:endParaRPr lang="en-US" dirty="0"/>
          </a:p>
        </p:txBody>
      </p:sp>
      <p:sp>
        <p:nvSpPr>
          <p:cNvPr id="29" name="Rectangle 28"/>
          <p:cNvSpPr/>
          <p:nvPr/>
        </p:nvSpPr>
        <p:spPr>
          <a:xfrm>
            <a:off x="2915816" y="1628884"/>
            <a:ext cx="3744416" cy="756000"/>
          </a:xfrm>
          <a:prstGeom prst="rect">
            <a:avLst/>
          </a:prstGeom>
        </p:spPr>
        <p:txBody>
          <a:bodyPr wrap="square" lIns="0">
            <a:noAutofit/>
          </a:bodyPr>
          <a:lstStyle/>
          <a:p>
            <a:pPr algn="l" fontAlgn="base">
              <a:lnSpc>
                <a:spcPct val="90000"/>
              </a:lnSpc>
              <a:spcBef>
                <a:spcPct val="0"/>
              </a:spcBef>
              <a:spcAft>
                <a:spcPct val="0"/>
              </a:spcAft>
            </a:pPr>
            <a:r>
              <a:rPr lang="en-GB" sz="2400" dirty="0" smtClean="0">
                <a:latin typeface="+mn-lt"/>
                <a:cs typeface="Arial" pitchFamily="34" charset="0"/>
              </a:rPr>
              <a:t>Number of new vehicles sold every year</a:t>
            </a:r>
            <a:endParaRPr lang="en-GB" sz="2400" dirty="0">
              <a:latin typeface="+mn-lt"/>
              <a:cs typeface="Arial" pitchFamily="34" charset="0"/>
            </a:endParaRPr>
          </a:p>
        </p:txBody>
      </p:sp>
      <p:sp>
        <p:nvSpPr>
          <p:cNvPr id="30" name="Rectangle 29"/>
          <p:cNvSpPr/>
          <p:nvPr/>
        </p:nvSpPr>
        <p:spPr>
          <a:xfrm>
            <a:off x="3115665" y="4869268"/>
            <a:ext cx="5562018" cy="972000"/>
          </a:xfrm>
          <a:prstGeom prst="rect">
            <a:avLst/>
          </a:prstGeom>
        </p:spPr>
        <p:txBody>
          <a:bodyPr wrap="square" lIns="0">
            <a:noAutofit/>
          </a:bodyPr>
          <a:lstStyle/>
          <a:p>
            <a:pPr algn="l" fontAlgn="base">
              <a:lnSpc>
                <a:spcPct val="90000"/>
              </a:lnSpc>
              <a:spcBef>
                <a:spcPct val="0"/>
              </a:spcBef>
              <a:spcAft>
                <a:spcPct val="0"/>
              </a:spcAft>
            </a:pPr>
            <a:r>
              <a:rPr lang="en-GB" sz="2400" dirty="0" smtClean="0">
                <a:latin typeface="+mn-lt"/>
                <a:cs typeface="Arial" pitchFamily="34" charset="0"/>
              </a:rPr>
              <a:t>Potential </a:t>
            </a:r>
            <a:r>
              <a:rPr lang="en-GB" sz="2400" dirty="0">
                <a:latin typeface="+mn-lt"/>
                <a:cs typeface="Arial" pitchFamily="34" charset="0"/>
              </a:rPr>
              <a:t>revenues generated </a:t>
            </a:r>
            <a:endParaRPr lang="en-GB" sz="2400" dirty="0" smtClean="0">
              <a:latin typeface="+mn-lt"/>
              <a:cs typeface="Arial" pitchFamily="34" charset="0"/>
            </a:endParaRPr>
          </a:p>
          <a:p>
            <a:pPr algn="l" fontAlgn="base">
              <a:lnSpc>
                <a:spcPct val="90000"/>
              </a:lnSpc>
              <a:spcBef>
                <a:spcPct val="0"/>
              </a:spcBef>
              <a:spcAft>
                <a:spcPct val="0"/>
              </a:spcAft>
            </a:pPr>
            <a:r>
              <a:rPr lang="en-GB" sz="2400" dirty="0" smtClean="0">
                <a:latin typeface="+mn-lt"/>
                <a:cs typeface="Arial" pitchFamily="34" charset="0"/>
              </a:rPr>
              <a:t>by </a:t>
            </a:r>
            <a:r>
              <a:rPr lang="en-GB" sz="2400" dirty="0">
                <a:latin typeface="+mn-lt"/>
                <a:cs typeface="Arial" pitchFamily="34" charset="0"/>
              </a:rPr>
              <a:t>the automotive sector by 2020</a:t>
            </a:r>
          </a:p>
        </p:txBody>
      </p:sp>
      <p:sp>
        <p:nvSpPr>
          <p:cNvPr id="31" name="Rectangle 30"/>
          <p:cNvSpPr/>
          <p:nvPr/>
        </p:nvSpPr>
        <p:spPr>
          <a:xfrm>
            <a:off x="4664605" y="3178059"/>
            <a:ext cx="3579803" cy="972000"/>
          </a:xfrm>
          <a:prstGeom prst="rect">
            <a:avLst/>
          </a:prstGeom>
        </p:spPr>
        <p:txBody>
          <a:bodyPr wrap="square" lIns="0">
            <a:noAutofit/>
          </a:bodyPr>
          <a:lstStyle/>
          <a:p>
            <a:pPr algn="l" fontAlgn="base">
              <a:lnSpc>
                <a:spcPct val="90000"/>
              </a:lnSpc>
              <a:spcBef>
                <a:spcPct val="0"/>
              </a:spcBef>
              <a:spcAft>
                <a:spcPct val="0"/>
              </a:spcAft>
            </a:pPr>
            <a:r>
              <a:rPr lang="en-GB" sz="2400" dirty="0" smtClean="0">
                <a:latin typeface="+mn-lt"/>
                <a:cs typeface="Arial" pitchFamily="34" charset="0"/>
              </a:rPr>
              <a:t>Total number of vehicles on the road today</a:t>
            </a:r>
            <a:endParaRPr lang="en-GB" sz="2400" dirty="0">
              <a:latin typeface="+mn-lt"/>
              <a:cs typeface="Arial" pitchFamily="34" charset="0"/>
            </a:endParaRPr>
          </a:p>
        </p:txBody>
      </p:sp>
      <p:sp>
        <p:nvSpPr>
          <p:cNvPr id="33" name="AutoShape 8"/>
          <p:cNvSpPr>
            <a:spLocks noChangeArrowheads="1"/>
          </p:cNvSpPr>
          <p:nvPr/>
        </p:nvSpPr>
        <p:spPr bwMode="auto">
          <a:xfrm>
            <a:off x="980204" y="1143137"/>
            <a:ext cx="1707815" cy="1709799"/>
          </a:xfrm>
          <a:prstGeom prst="ellipse">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3500000" scaled="1"/>
            <a:tileRect/>
          </a:gradFill>
          <a:ln w="12700">
            <a:solidFill>
              <a:schemeClr val="tx2"/>
            </a:solidFill>
            <a:miter lim="800000"/>
            <a:headEnd/>
            <a:tailEnd/>
          </a:ln>
          <a:effectLst>
            <a:outerShdw blurRad="50800" dist="38100" dir="2700000" algn="tl" rotWithShape="0">
              <a:prstClr val="black">
                <a:alpha val="40000"/>
              </a:prstClr>
            </a:outerShdw>
          </a:effectLst>
        </p:spPr>
        <p:txBody>
          <a:bodyPr wrap="none" anchor="ctr"/>
          <a:lstStyle/>
          <a:p>
            <a:pPr algn="ctr">
              <a:defRPr/>
            </a:pPr>
            <a:endParaRPr lang="en-GB" sz="2000" dirty="0">
              <a:solidFill>
                <a:schemeClr val="bg1"/>
              </a:solidFill>
              <a:latin typeface="+mn-lt"/>
            </a:endParaRPr>
          </a:p>
        </p:txBody>
      </p:sp>
      <p:sp>
        <p:nvSpPr>
          <p:cNvPr id="34" name="AutoShape 8"/>
          <p:cNvSpPr>
            <a:spLocks noChangeArrowheads="1"/>
          </p:cNvSpPr>
          <p:nvPr/>
        </p:nvSpPr>
        <p:spPr bwMode="auto">
          <a:xfrm rot="21032476">
            <a:off x="962352" y="1508022"/>
            <a:ext cx="1744612" cy="1074287"/>
          </a:xfrm>
          <a:prstGeom prst="rect">
            <a:avLst/>
          </a:prstGeom>
          <a:noFill/>
          <a:ln w="9525">
            <a:noFill/>
            <a:miter lim="800000"/>
            <a:headEnd/>
            <a:tailEnd/>
          </a:ln>
        </p:spPr>
        <p:txBody>
          <a:bodyPr wrap="none" anchor="ctr"/>
          <a:lstStyle/>
          <a:p>
            <a:pPr algn="ctr">
              <a:lnSpc>
                <a:spcPct val="70000"/>
              </a:lnSpc>
            </a:pPr>
            <a:r>
              <a:rPr lang="en-GB" sz="4400" dirty="0" smtClean="0">
                <a:solidFill>
                  <a:schemeClr val="bg1"/>
                </a:solidFill>
                <a:latin typeface="Arial Black" pitchFamily="34" charset="0"/>
              </a:rPr>
              <a:t>100</a:t>
            </a:r>
            <a:r>
              <a:rPr lang="en-GB" sz="4000" dirty="0" smtClean="0">
                <a:solidFill>
                  <a:schemeClr val="bg1"/>
                </a:solidFill>
                <a:latin typeface="Arial Black" pitchFamily="34" charset="0"/>
              </a:rPr>
              <a:t/>
            </a:r>
            <a:br>
              <a:rPr lang="en-GB" sz="4000" dirty="0" smtClean="0">
                <a:solidFill>
                  <a:schemeClr val="bg1"/>
                </a:solidFill>
                <a:latin typeface="Arial Black" pitchFamily="34" charset="0"/>
              </a:rPr>
            </a:br>
            <a:r>
              <a:rPr lang="en-GB" dirty="0" smtClean="0">
                <a:solidFill>
                  <a:schemeClr val="bg1"/>
                </a:solidFill>
                <a:latin typeface="Arial Black" pitchFamily="34" charset="0"/>
              </a:rPr>
              <a:t>million</a:t>
            </a:r>
            <a:endParaRPr lang="en-GB" dirty="0">
              <a:solidFill>
                <a:schemeClr val="bg1"/>
              </a:solidFill>
              <a:latin typeface="Arial Black" pitchFamily="34" charset="0"/>
            </a:endParaRPr>
          </a:p>
        </p:txBody>
      </p:sp>
      <p:pic>
        <p:nvPicPr>
          <p:cNvPr id="35" name="Picture 36" descr="arrows circle-01.png"/>
          <p:cNvPicPr>
            <a:picLocks noChangeAspect="1"/>
          </p:cNvPicPr>
          <p:nvPr/>
        </p:nvPicPr>
        <p:blipFill>
          <a:blip r:embed="rId2" cstate="print">
            <a:grayscl/>
          </a:blip>
          <a:srcRect/>
          <a:stretch>
            <a:fillRect/>
          </a:stretch>
        </p:blipFill>
        <p:spPr bwMode="auto">
          <a:xfrm>
            <a:off x="1024473" y="1208085"/>
            <a:ext cx="1619277" cy="1620345"/>
          </a:xfrm>
          <a:prstGeom prst="rect">
            <a:avLst/>
          </a:prstGeom>
          <a:noFill/>
          <a:ln w="9525">
            <a:noFill/>
            <a:miter lim="800000"/>
            <a:headEnd/>
            <a:tailEnd/>
          </a:ln>
        </p:spPr>
      </p:pic>
      <p:pic>
        <p:nvPicPr>
          <p:cNvPr id="36" name="Picture 9" descr="trans ball-02.png"/>
          <p:cNvPicPr>
            <a:picLocks noChangeAspect="1"/>
          </p:cNvPicPr>
          <p:nvPr/>
        </p:nvPicPr>
        <p:blipFill>
          <a:blip r:embed="rId3" cstate="print"/>
          <a:srcRect l="22580" t="11107" r="18849" b="34457"/>
          <a:stretch>
            <a:fillRect/>
          </a:stretch>
        </p:blipFill>
        <p:spPr bwMode="auto">
          <a:xfrm>
            <a:off x="1067832" y="1097950"/>
            <a:ext cx="1532559" cy="1398734"/>
          </a:xfrm>
          <a:prstGeom prst="rect">
            <a:avLst/>
          </a:prstGeom>
          <a:noFill/>
          <a:ln w="9525">
            <a:noFill/>
            <a:miter lim="800000"/>
            <a:headEnd/>
            <a:tailEnd/>
          </a:ln>
        </p:spPr>
      </p:pic>
      <p:sp>
        <p:nvSpPr>
          <p:cNvPr id="37" name="AutoShape 8"/>
          <p:cNvSpPr>
            <a:spLocks noChangeArrowheads="1"/>
          </p:cNvSpPr>
          <p:nvPr/>
        </p:nvSpPr>
        <p:spPr bwMode="auto">
          <a:xfrm>
            <a:off x="2714385" y="2655305"/>
            <a:ext cx="1707815" cy="1709799"/>
          </a:xfrm>
          <a:prstGeom prst="ellipse">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3500000" scaled="1"/>
            <a:tileRect/>
          </a:gradFill>
          <a:ln w="12700">
            <a:solidFill>
              <a:schemeClr val="tx2"/>
            </a:solidFill>
            <a:miter lim="800000"/>
            <a:headEnd/>
            <a:tailEnd/>
          </a:ln>
          <a:effectLst>
            <a:outerShdw blurRad="50800" dist="38100" dir="2700000" algn="tl" rotWithShape="0">
              <a:prstClr val="black">
                <a:alpha val="40000"/>
              </a:prstClr>
            </a:outerShdw>
          </a:effectLst>
        </p:spPr>
        <p:txBody>
          <a:bodyPr wrap="none" anchor="ctr"/>
          <a:lstStyle/>
          <a:p>
            <a:pPr algn="ctr">
              <a:defRPr/>
            </a:pPr>
            <a:endParaRPr lang="en-GB" sz="2000" dirty="0">
              <a:solidFill>
                <a:schemeClr val="bg1"/>
              </a:solidFill>
              <a:latin typeface="+mn-lt"/>
            </a:endParaRPr>
          </a:p>
        </p:txBody>
      </p:sp>
      <p:sp>
        <p:nvSpPr>
          <p:cNvPr id="38" name="AutoShape 8"/>
          <p:cNvSpPr>
            <a:spLocks noChangeArrowheads="1"/>
          </p:cNvSpPr>
          <p:nvPr/>
        </p:nvSpPr>
        <p:spPr bwMode="auto">
          <a:xfrm rot="21032476">
            <a:off x="2696533" y="3054694"/>
            <a:ext cx="1744612" cy="1074287"/>
          </a:xfrm>
          <a:prstGeom prst="rect">
            <a:avLst/>
          </a:prstGeom>
          <a:noFill/>
          <a:ln w="9525">
            <a:noFill/>
            <a:miter lim="800000"/>
            <a:headEnd/>
            <a:tailEnd/>
          </a:ln>
        </p:spPr>
        <p:txBody>
          <a:bodyPr wrap="none" anchor="ctr"/>
          <a:lstStyle/>
          <a:p>
            <a:pPr algn="ctr">
              <a:lnSpc>
                <a:spcPct val="70000"/>
              </a:lnSpc>
            </a:pPr>
            <a:r>
              <a:rPr lang="en-GB" sz="4400" dirty="0" smtClean="0">
                <a:solidFill>
                  <a:schemeClr val="bg1"/>
                </a:solidFill>
                <a:latin typeface="Arial Black" pitchFamily="34" charset="0"/>
              </a:rPr>
              <a:t>ONE</a:t>
            </a:r>
            <a:r>
              <a:rPr lang="en-GB" sz="7200" dirty="0" smtClean="0">
                <a:solidFill>
                  <a:schemeClr val="bg1"/>
                </a:solidFill>
                <a:latin typeface="Arial Black" pitchFamily="34" charset="0"/>
              </a:rPr>
              <a:t/>
            </a:r>
            <a:br>
              <a:rPr lang="en-GB" sz="7200" dirty="0" smtClean="0">
                <a:solidFill>
                  <a:schemeClr val="bg1"/>
                </a:solidFill>
                <a:latin typeface="Arial Black" pitchFamily="34" charset="0"/>
              </a:rPr>
            </a:br>
            <a:r>
              <a:rPr lang="en-GB" dirty="0" smtClean="0">
                <a:solidFill>
                  <a:schemeClr val="bg1"/>
                </a:solidFill>
                <a:latin typeface="Arial Black" pitchFamily="34" charset="0"/>
              </a:rPr>
              <a:t>Billion</a:t>
            </a:r>
            <a:endParaRPr lang="en-GB" dirty="0">
              <a:solidFill>
                <a:schemeClr val="bg1"/>
              </a:solidFill>
              <a:latin typeface="Arial Black" pitchFamily="34" charset="0"/>
            </a:endParaRPr>
          </a:p>
        </p:txBody>
      </p:sp>
      <p:pic>
        <p:nvPicPr>
          <p:cNvPr id="39" name="Picture 36" descr="arrows circle-01.png"/>
          <p:cNvPicPr>
            <a:picLocks noChangeAspect="1"/>
          </p:cNvPicPr>
          <p:nvPr/>
        </p:nvPicPr>
        <p:blipFill>
          <a:blip r:embed="rId2" cstate="print">
            <a:grayscl/>
          </a:blip>
          <a:srcRect/>
          <a:stretch>
            <a:fillRect/>
          </a:stretch>
        </p:blipFill>
        <p:spPr bwMode="auto">
          <a:xfrm>
            <a:off x="2758654" y="2720253"/>
            <a:ext cx="1619277" cy="1620345"/>
          </a:xfrm>
          <a:prstGeom prst="rect">
            <a:avLst/>
          </a:prstGeom>
          <a:noFill/>
          <a:ln w="9525">
            <a:noFill/>
            <a:miter lim="800000"/>
            <a:headEnd/>
            <a:tailEnd/>
          </a:ln>
        </p:spPr>
      </p:pic>
      <p:pic>
        <p:nvPicPr>
          <p:cNvPr id="40" name="Picture 9" descr="trans ball-02.png"/>
          <p:cNvPicPr>
            <a:picLocks noChangeAspect="1"/>
          </p:cNvPicPr>
          <p:nvPr/>
        </p:nvPicPr>
        <p:blipFill>
          <a:blip r:embed="rId3" cstate="print"/>
          <a:srcRect l="22580" t="11107" r="18849" b="34457"/>
          <a:stretch>
            <a:fillRect/>
          </a:stretch>
        </p:blipFill>
        <p:spPr bwMode="auto">
          <a:xfrm>
            <a:off x="2802013" y="2610118"/>
            <a:ext cx="1532559" cy="1398734"/>
          </a:xfrm>
          <a:prstGeom prst="rect">
            <a:avLst/>
          </a:prstGeom>
          <a:noFill/>
          <a:ln w="9525">
            <a:noFill/>
            <a:miter lim="800000"/>
            <a:headEnd/>
            <a:tailEnd/>
          </a:ln>
        </p:spPr>
      </p:pic>
      <p:sp>
        <p:nvSpPr>
          <p:cNvPr id="41" name="AutoShape 8"/>
          <p:cNvSpPr>
            <a:spLocks noChangeArrowheads="1"/>
          </p:cNvSpPr>
          <p:nvPr/>
        </p:nvSpPr>
        <p:spPr bwMode="auto">
          <a:xfrm>
            <a:off x="1057433" y="4331382"/>
            <a:ext cx="1707815" cy="1709799"/>
          </a:xfrm>
          <a:prstGeom prst="ellipse">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3500000" scaled="1"/>
            <a:tileRect/>
          </a:gradFill>
          <a:ln w="12700">
            <a:solidFill>
              <a:schemeClr val="tx2"/>
            </a:solidFill>
            <a:miter lim="800000"/>
            <a:headEnd/>
            <a:tailEnd/>
          </a:ln>
          <a:effectLst>
            <a:outerShdw blurRad="50800" dist="38100" dir="2700000" algn="tl" rotWithShape="0">
              <a:prstClr val="black">
                <a:alpha val="40000"/>
              </a:prstClr>
            </a:outerShdw>
          </a:effectLst>
        </p:spPr>
        <p:txBody>
          <a:bodyPr wrap="none" anchor="ctr"/>
          <a:lstStyle/>
          <a:p>
            <a:pPr algn="ctr">
              <a:defRPr/>
            </a:pPr>
            <a:endParaRPr lang="en-GB" sz="2000" dirty="0">
              <a:solidFill>
                <a:schemeClr val="bg1"/>
              </a:solidFill>
              <a:latin typeface="+mn-lt"/>
            </a:endParaRPr>
          </a:p>
        </p:txBody>
      </p:sp>
      <p:sp>
        <p:nvSpPr>
          <p:cNvPr id="42" name="AutoShape 8"/>
          <p:cNvSpPr>
            <a:spLocks noChangeArrowheads="1"/>
          </p:cNvSpPr>
          <p:nvPr/>
        </p:nvSpPr>
        <p:spPr bwMode="auto">
          <a:xfrm rot="21032476">
            <a:off x="1039581" y="4696267"/>
            <a:ext cx="1744612" cy="1074287"/>
          </a:xfrm>
          <a:prstGeom prst="rect">
            <a:avLst/>
          </a:prstGeom>
          <a:noFill/>
          <a:ln w="9525">
            <a:noFill/>
            <a:miter lim="800000"/>
            <a:headEnd/>
            <a:tailEnd/>
          </a:ln>
        </p:spPr>
        <p:txBody>
          <a:bodyPr wrap="none" anchor="ctr"/>
          <a:lstStyle/>
          <a:p>
            <a:pPr algn="ctr">
              <a:lnSpc>
                <a:spcPct val="80000"/>
              </a:lnSpc>
            </a:pPr>
            <a:r>
              <a:rPr lang="en-GB" sz="3600" dirty="0" smtClean="0">
                <a:solidFill>
                  <a:schemeClr val="bg1"/>
                </a:solidFill>
                <a:latin typeface="Arial Black" pitchFamily="34" charset="0"/>
              </a:rPr>
              <a:t>$202</a:t>
            </a:r>
            <a:br>
              <a:rPr lang="en-GB" sz="3600" dirty="0" smtClean="0">
                <a:solidFill>
                  <a:schemeClr val="bg1"/>
                </a:solidFill>
                <a:latin typeface="Arial Black" pitchFamily="34" charset="0"/>
              </a:rPr>
            </a:br>
            <a:r>
              <a:rPr lang="en-GB" dirty="0" smtClean="0">
                <a:solidFill>
                  <a:schemeClr val="bg1"/>
                </a:solidFill>
                <a:latin typeface="Arial Black" pitchFamily="34" charset="0"/>
              </a:rPr>
              <a:t>Billion</a:t>
            </a:r>
            <a:endParaRPr lang="en-GB" dirty="0">
              <a:solidFill>
                <a:schemeClr val="bg1"/>
              </a:solidFill>
              <a:latin typeface="Arial Black" pitchFamily="34" charset="0"/>
            </a:endParaRPr>
          </a:p>
        </p:txBody>
      </p:sp>
      <p:pic>
        <p:nvPicPr>
          <p:cNvPr id="43" name="Picture 36" descr="arrows circle-01.png"/>
          <p:cNvPicPr>
            <a:picLocks noChangeAspect="1"/>
          </p:cNvPicPr>
          <p:nvPr/>
        </p:nvPicPr>
        <p:blipFill>
          <a:blip r:embed="rId2" cstate="print">
            <a:grayscl/>
          </a:blip>
          <a:srcRect/>
          <a:stretch>
            <a:fillRect/>
          </a:stretch>
        </p:blipFill>
        <p:spPr bwMode="auto">
          <a:xfrm>
            <a:off x="1101702" y="4396330"/>
            <a:ext cx="1619277" cy="1620345"/>
          </a:xfrm>
          <a:prstGeom prst="rect">
            <a:avLst/>
          </a:prstGeom>
          <a:noFill/>
          <a:ln w="9525">
            <a:noFill/>
            <a:miter lim="800000"/>
            <a:headEnd/>
            <a:tailEnd/>
          </a:ln>
        </p:spPr>
      </p:pic>
      <p:pic>
        <p:nvPicPr>
          <p:cNvPr id="44" name="Picture 9" descr="trans ball-02.png"/>
          <p:cNvPicPr>
            <a:picLocks noChangeAspect="1"/>
          </p:cNvPicPr>
          <p:nvPr/>
        </p:nvPicPr>
        <p:blipFill>
          <a:blip r:embed="rId3" cstate="print"/>
          <a:srcRect l="22580" t="11107" r="18849" b="34457"/>
          <a:stretch>
            <a:fillRect/>
          </a:stretch>
        </p:blipFill>
        <p:spPr bwMode="auto">
          <a:xfrm>
            <a:off x="1145061" y="4286195"/>
            <a:ext cx="1532559" cy="1398734"/>
          </a:xfrm>
          <a:prstGeom prst="rect">
            <a:avLst/>
          </a:prstGeom>
          <a:noFill/>
          <a:ln w="9525">
            <a:noFill/>
            <a:miter lim="800000"/>
            <a:headEnd/>
            <a:tailEnd/>
          </a:ln>
        </p:spPr>
      </p:pic>
    </p:spTree>
    <p:extLst>
      <p:ext uri="{BB962C8B-B14F-4D97-AF65-F5344CB8AC3E}">
        <p14:creationId xmlns:p14="http://schemas.microsoft.com/office/powerpoint/2010/main" val="3750262295"/>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do we mean by a connected vehicle?</a:t>
            </a:r>
            <a:endParaRPr lang="en-GB" dirty="0"/>
          </a:p>
        </p:txBody>
      </p:sp>
      <p:sp>
        <p:nvSpPr>
          <p:cNvPr id="8202" name="AutoShape 10" descr="data:image/jpeg;base64,/9j/4AAQSkZJRgABAQAAAQABAAD/2wCEAAkGBhQSEBUTExQWFRUVFRgYFxcWGRkYFRcYFRcVFhgXFRcaGyYfGBkjGRQUHy8gIycpLCwsFx4xNTAqNSYrLCkBCQoKDgwOFw8PGikcHBwpLCwsKSkqLCwsLCwpLCwpKSwpKikpLCwsKSovKSksKSwsLCkpLCwsKSwpLCwqLCwpLP/AABEIALMA6AMBIgACEQEDEQH/xAAcAAAABwEBAAAAAAAAAAAAAAAAAgMEBQYHAQj/xABOEAACAQIDBAYGBgcFBgQHAAABAhEAAwQSIQUxQVEGEyJhcZEyQoGhsdEHFFJiksEjM3KCouHwFRdDU8IWJIOTo8NEc7LTNEVUY9Lj8f/EABoBAAMBAQEBAAAAAAAAAAAAAAABAgMEBQb/xAAtEQACAgAFBAECBQUAAAAAAAAAAQIRAxIhMVEEExRBYZHRMkKBsfAiUnGhwf/aAAwDAQACEQMRAD8Az3IZOp3njSioeZpdikntDeefyrvWJ9r+FvlWZIkAeZ86MJ7/ADpQXrfM/gf5UcXU5t+B/lTASE8z50cTzPnRxdT7/wCBvlRXxAG5Lh8F+ZFAHIPM0IPM+dNL2MvepY9rn8h86T+sYvglseyfiTQBIQe/zp5svFtbuK0nfUMtzGf/AG/wL8qU67GD/L/5a/Kigov23cPmUOu5hO+qtctmd5qR6KbZu3g+Gv5ZyFrRC5TKkZkImD2SW/dojWs9x1QCLbZSzGJIAJygA6Cd9JInYjMh5nzopU9/mam/7Ffmn8Xyppjtnm0uclW7hPf8qYWRsHmfOiEHmfOnLKeQ99EIPIe+gY3aeZ86KZ5mlzPIe+iHeNN/jQMQM8zRSTzPnUr/AGUTuK/xUR9kNzHsJ+BFMVkHiSeZ86SvEqIkye+pK/g8pltVEmR93ePHh7RUK928xmFE/d+dBQMx5nzNDMeZ86Iev5L+EUB1/wBlfw0DHNpjzPmaco55nzppZN4b7SkdxIP5j3U/tPztuvsDDzB/KglnVY8zRsx5nzNGlfvfhb5UM68z+FvlQSdRjI1O8ca5XUvJI1O8eq3yrlAFiCW59XfzFKrhk5CtSfDqd6p+FflTW9sOwxlrNsn9mPhFbeO+TPuGdjCLyHkKMMIOQ8hWhrsOwP8ABt/hmjjZVkbrVv8AAvyo8d8j7iM7GGHIe6jDDLyHurRBgLY3W7f4F+VGGFX7K/hX5U/HfIu4Zz9VHd7q6ML3Vo4sjkPIfKjhafj/ACHcM1GEP2fdSlvAOxhUYnuBrRteZoGjx1yHc+DPxsK9mBFlwykFWywVI3EH+uNJjZt5b7MMPcK3DNxFQ5lbiyToynlII760PLQiq7C5F3HwUpyo3tB3Q4NtvAq4BmmW1cNntSNQrKdNZAOu7uqw9NNs4e1hzavvBuDsLv1B0aIOk91ZTf2lhluSLzg7iEtNqd28svd5VhOOV1uXG3qT9zq9e1v3aH8hUaGOWZbXgY/Km2N2latnKbl0kekB1YKnirS5huHsptb2xZIIAuTIM5rOYzOgMHTSTWRpTJTDMCDnMbo0OupJI4aaD20Z1VioQknNJ0O4Az+VRNzaVsAD9PA3dq1x38BSFvaNlpGbED2Wz8GFNajaLlYIJj2bwPiedSN/Y7Ks5XJ3aKxUeJA+E1Utgmz16MFa7kOc2mUIzhdYRpYFhEhTGaCJrZrV0OquplXAZW5qwBB8jW+Hh571MZvKZfd6PXrghLNwqCZJWMxJkmOGsaa7hO6inopeAlrbgDf2TWpkVzLWvjrknuvgytdh91KDZQHCtRM8zRSKXjfId34M0GzV7p8RHtow2eOY93/9rSGSkzYH2V/CPlS8b5Du/Bnh2aO73f0K5/ZY5D3fOtBbBJ9hPwr8qTOzbR/wrf4RR4z5F3VwUBtmKCJjyoVfP7Jtf5SeVCl40uUHdRO5KGWlitcy1vZNCWWhkpXLXclFhQjkoZKWy0MtFgI5aGWlstDLRYCOShkpXLQy0wEclDLSxWgE4ceXGixGFfSxtF/7TZQJFtEEfuTI9rGqOzk6iZ9Lv01Jj2V6d2p0Aw+JuC7fsy8RmABYgbgTupr/AHXYUKyW7bW0f0lRCMw00ds+Zl0kqTlJ1jdXHJanTF6GEYrZCWmP1m5mZ/0pW1la4SdRbdvRssTmJJzFdOyTpTzB3CWBV8mC7IfCdd2mELnXJIzMzZmFyNBB0yha2K99EOEYAFCQu4ZDA8IuVxfofwo3Kw/cP/uVFM0zoxW5spGY9S7GFzFLjqt2ZgqhJy3oiezBII7AM1F2LcXCBO/jv1rff7n8L9lv+X8f0lOP7rMM2UXFe4EBVZTtKIAAV8xbKIEKZUcBQosUppqqMQwrsrBkJDKVZTyZDmU+wia2/o+P0AUCAjuqjkpbOi+xXA9lEH0W4dDmVG045UDeRU1K4bCLbUIgIAneSSSTLFidSxO+ujCi07OebOZa4VpbJXCldNmIiVrmWlitcy0AJFa4VpXLXCtMBIrXMtKla5lp2ISy0KUy0KAK3e+lJBGXDOx4g3EEQRMaGdM2+OHMwRvpPPWNGFm3BynrFFwtlJUuNygkAECYBmTEHMnYExkbj2xJB/L3V1MQRvDiYiRv3+/TdXi+RiHZlRqtn6S7cKXwuIUnfGR8pheTbtX1MHsjTtCDD6U8HKhlvrIM/o5CmJAJDdqeayKyxb+hjOO+COe+NJrv10/5kqYjMJYGfVbx0g1Ueon7DIjaMH0ywV1Qy4m2JAMXDkYZmKQwbccwII4eBmpzqTyPl/U158bEGZO/mB7JIj3iuDGlQAHdYOkE6a+qBoIk7tNavyHwLIj0J1R5Ui19A4tllDspYISM5UaEhd5G/wAqwq1t68o0xFzv7bD3FqPZ2leZxcW45ceixzSABGbrBMCJEzwjXdVrGk9oicUvZs+I25Yts6tdTNb9JAe2N3q8TrMCm+B6VYa6/Vpc7WXMQwIAABJltyxBkkgd5rK8NcPpXCbhJJhDcRGEmS13qy0/dAGvrDdU7hMQ7QlpHVSw7KG/atDkzN1AWBEl3Pt41n38RPVDWGn7NKwuKsvMXrT5ZkJdQkZYBza6RInxog6TYMdkYmxumOtsmY8d9UnA28Rbvsc11xlKsExNy4suOz2uqyjzMcKaWkxN1mIv3EAMfpcTjEJmYKhsMMwqniTZSgjRsJtjDXWC271l2IJyq9hjA3mAO8U9Kr93/pfKs62VtfE2Lj5WN1kthQrPi3S52lJyO1hQGH2tdAd9T1zpsyZc+UAqSSRilKk+iAptHMN4JkdwrRTdaiylnhfu+dr5UMq/d/6PyqoYXp5duXCttFugCOy2JQKebs2GIHtPhNSD9I8TBy2UJj/Pvxm0gf8Awu7f37udPOgyMnsq/d/6PyoQv3fOz8qr/wDtLixvwy7uGIv+Q/3TfXP9q7wcBraxqT+kxAPdl/3cg9+6h4qWrE40WCF+752flXLiq2+D35rYPuFQdvpc/rWyOWW5ePxsCna9KLZ/zh+7dPwSoXUYb9iaHFzDciD3Agt5A6+ykCtF/wBqLR43fwXv/wAKK237Dby/ibd6fPq9fbWi6iHtr6kZOA5WuFaQO1rPC4ParqfaGURQXadk6i9a/GvzrRYsXs0TkYtlrmWonpLtV7eGd8OQ7rvyEOyCJLZVkwNJJGgM6VA3Ok2O6u1bGHZMQJFzPZbI5D9WhUzADGC0HQkagUnjpOqbFlLkRXIo6AwMwAaBmyyVzQMwUneJmDyijdWeRrV4iirboSg3sIxQpXqjyoVl5WD/AHx+qK7cuGYMyidVG88WP50b6uYkWwR3Kx7qT6SdFcXh8QyG5KElrb5iA6TofEbiOBqIbZ1wsoNzVpG8ncJ5d9cbyrd/7Z1k2tnX0VB7xHxblXVKqNciyeY3T3NUQ/R4gHtMxiQI48BqfZS67AtiCZjQ+lB7/Cpc8PkY+bEWs2pt8+e6T76DbRsAam0ecqT7BTI4Wwk5ykZjGs6Hd7qNYxNgsVt/pDPZVbZLHTcAASaFKL9P6AP7W2bMQFBHdYn/ANXGnFzbhbU27rZFEdnIqqogaB8sATrFJ2dh4vKIwV9VO43QLc8fXgnhTy30UxLem9i0CI43WHkIPHSeNbRjWw6sLhtr37ci3bZBAOrndMadoxx0HOlW6QYn17mh+2+JYcBu64DmafYfokgBFy/ceREIqWl84ZvfTvDdHMImosITzufpD/Fp7qrIyspBp0juE6XFLcktXXbw/Xnwp0v165GVbyj7VwCyvtDPm8hVktuFELlUclCKP4QKHWDu91PtoK+SqbUIs9jEXDccp1hVHv8AVqnoyXLAE5gZ0EQACZioPDbbW3mCnMCFEHM0Bdy+mNDu0B0JrRXZSIOVuMMAw8iKrm0dmolw5VXK2o7K6cxu4H41tBaZSZQW5LWOnGYRbNrKu5UtsAo7l6zsjhU8MPZvjPcu3A4KrlW4tu2QVJzrLwRMzqSDHsoq2wNwgdwA+FQxweIHP/htbC+TCapwV6aCaTWppj4W1YXrFuOWBACC51kzIJaHgLGsnlvFV7bfTl1sm2xBZhoUR11B9JT10gaHjy31T7mGxHBbk8mNoj2xFTGHzMAHtxAA1ytJgDQcKWRPcEklQXo70rLYqzbuM2S4wRhNyQXIGZJvNqDxI3EiK0C/s8D9XdJEnRlujf8A8TXzqCw2yrKIFZLLNvJyIdTyOWRG72U8s5UEJlUcgABXNPpsObseSLF3DrwY8PRukRzP6UjiabfXBMEGe4XB/rpyuM5x7hRjeRvSCnxCn3x8q55dDF7N/wA/QXaiMmx8D1vJ/wA2pld2iushT4b++ZNSr7PttuEfsx+U/Cmz7FB9Fp/aA+IrGXQk9oYdYpj9GvtA+RqV2Xte3YUxh1zEznMTygdmRxqNbo9cLAKubuTVj+dd/wBnbq/rAbesAZWza8eUT41xdT0UXGpvT9f+MUU8N2iebpyQSMgAjdJ00OkcdRSQ6X3Sx7C5SukTMwTIHHXSoL6gw1AGXTeSTvjXwHxoXMPqBDTv0366fKvK8Hpl+X9/uX5GJyT6dLXzarxBGsbokQdOfn40Kr1zDtmjUQfDv9lcproMB/l/f7j8jE5Lli8Hbxlg22MayrxJRt0xxHAjiPAVnK9Etptca2uEHYYrn6xVtmDoykkEgiDIExVi2PtdrVzK+hnceI5j51cbrl7Ye3Jj0lWZZRvgDe67wOIkbyK+qcIy1aJRnVv6M8ZP+8Y2xYn1VDXHGs6LAB86e2vo5wo/XYrFX+EIqWVjlrmMeVW1GBEggqQCIiCDqCOYIjWgcOp4RTUUvQ/8ELg+jGzrRlcDbY/avO90z3g6VOWNqMgy2lt2l5WkVB7qSODHA+YmiHCsOE+FUTqKXcc7ek0zvBgg+INR1/ZwPokg8jqPmKdlI3gjxEUAaadbCtkHessujSPgfA8aLU6wB0MEcqZ39mA6p2e47vZxFaqfI7I8GjUW7aKntAj4HwO6lbVrSW0HvNWMIKSxWHzrHEajx/nupa5enu7uAomamBCha7lp5jbMNPA/Gm8VpZIkUp1s6xLZuC7u8/y3+VJBJ0qStLlEDh8eNJsdCprkUAa6DWYzgrmX2U4WH03Od3JvEcDTlNjODFwFPu+t8hSbS3AjgDO6T3b6f4fBMdXMd3refCpCzZVPREfE+JozAGoc+CWx1hL+QQgK84Mz4zr76eptNoiQRyIH5/OoUoRuNGTNyPw+NZNWCbJK+LTfrLKDv1tn2EaU0fY1k7usXvBD98agH30ewjfajw+W6ndq0g3rPeCV/wDTp5g1lLBhLdFb7kPe6OAtmW4rH74YfmRXKsdkqPRaP21DfxrB8xXax8WHoFFGTLctm2HRi+HLQrR+kwznXq7gGsb9OUFdNKsnR7bZtMEc79QQeyw4Mp/Os5v272AxT5SpIhL1tgerua6hu6dVbQjQ76n8LjrTKGtk9UT2kP67DOdd3rJxkaEa6GZ6yTQ8dh+qBvJLWGJe4NSbJY5nuADfZJ7TLvQksJUnL1de+RMjUEHcQdxHfUX0a6Rm2QjtyhhuYcCp8KnH2KsZsKyoCZ6pp6gzvyZdbDEyZUFNdU4gKTEprvWU1xWKFn9fFjvusq2z+zeJ6tvDNPdTC/0swab8VZPcjG4T4dWDQMmc1Jmyp4AeGlR+A24l/wDU2sTcH2hZNu37bl5kX3zUjMbwi9zXRPtyI3xp0K0JthBwPmJpNsMw4T7aGIu3wP0SYV+5r91Sf+kB76RtnaLCRYwSn9tnj259fKnRNoXsqo/WKSPsmMp8Zpji9nZzKafd1IHcDvHtpw2G2r9vCW/C2zf6K59W2pxxlsfs4Yn8hVK0IjP7JvTAs3T4Ix98RSibBxB/wLntAHxNPjsvaTf+OPswxH+sUT+wdoTrtC97LBH/AHqrMx2xvc6MYlgR1Le0oNeHrU3ToliYM2P4k07xDx5zwpzi9i7SRR1WJvXXnc/6NY11zdY3EDSKjRs7bmup3af7wB5jKZp52LUdWOiuJBk2W7u1b89GpR9g4gf4L+wA/BqZ4fZO2WYC5de2pOrJczlRxOXMubwqROwMeP8A5lfB+9Z//bSzseo1bZt5d9q6P3G/IUtZ2U+9wVHIg5v5Uc7N2gN20vxWD/7hrhw+1Bux9g/tWWH5GhyYWyQs2FUdkePEnxNSNhyVyXELL6p3Mv7JPDuquH+1h/4nCN4qR/2aKcZtcepgH/ecE+WUVlTAsH1I89PM0quCXvPju91Vsba2ovpYHDv+xiMp/iY11elmLX09l3/+Fdt3PIBaVMrQsyKB6MD2UZtd9Vg9Pba/rcLjbPe9ho8waPh/pBwL6fWFU8risnvIijULRPtYomopvgNr2rzZbF61dY+rbuI7RzyBswHfEVNWtjuw7RCeEM3v7I9s+BoAi0xJLqirmuNqFBjQEAu59S2OLcdwDHShU6wtYZGyiCdWJMsx4ZmOpIGg4DgBQpibPPO2L+ZmY7yls+0F1PwHlUV1pBkEgjcRvHd3juqWxexMQLazZcdiDmAUgi4zCQTI0bjUamBbkdN+og+6glDjC9IHUwxiNSOHivLnHGr70W6byQslieA1PtA+NUvY/RK5ibhLDsqxTyAn41pvRzoglkaKfKKB2TVzaIuHqxdtrcbchYM26T2BMtr7J76Y7U2tbwGly4127HZtL2UXveDr8PGjbVu2NnWjcs2UW/ckKYkgay5Y7olt26SN2lZN01662Ezk57yi40znhoYZp3dko0b+2BwNVYD/AKSfSfeuMRnJ5Kp7I7s3yqqXOleImc8eA+c1FWbLO6ourMwUDmWMAeZqWu7Ow6FUY3SWj9IpTKZJBZEI7ayB/iAmeB0qR0Odn9OcUjCLmbUaFFaZ8IPka0bYHTljCYm01tt2YZSP3rZbOvgQdKoWB2b9UW7cMG4HW2hBMQyG7nQxPbTJB0IVm1UxBkw5yav2tDGZgp0Ms4y5QRCaQZgydNWTJpGobVw+IsjrsC5J3nDk5rVwb5sTOR/ubmnTKdDAf3iPi0C2cQ+DxH2W1sP3cSjedG6FbfYi3ZuzkdjbMyTbuZGdHMiQrC3dmSToDoNDHdPej1hbvXPnTrXK3HUqUt3AJDvby5iGhiSrAypgEmCWNakdtTprtawSHvN3EAEEcwRoRUafpO2j/wDUN5CpnozYe7cu4LEElreYBTqVZMwPb5aaHvFVPpJsU4a6VjsnUHhB3eG46cw3KgEajs3Y23L1m1dXHWQLttbihiwIDgMJ7EDfzp5b6MbdO7HYc+1j/wBupnohtIHAYVeIw9oQTyUbhViw+MWCZAIPP8t3t+VZuTsiyjN0e26oJOMwxgE724An7HdVV6OfTHeDAYqGU+sBEePz18K2LE7RUq+vqOdNPUbzryoo7I51SdlRdnpzZu20vpmttI94n8u8U86w1l30ZbEurbzuzKu9RppPs3HQx3HnWlJfFUMXJohQfZHkKL14odbQAVrCn1R8PhSbYNDw8ifnS/WChnoAafVI9FnXwP8AKkruFc6G6x7mE/nUhXclFgQ+GVcM/WE2beYwWhbZO7TNAmYGhOvjFTV/pAFUloXlrM+BIA99NcXgkuIUuIrod6sAQf5941FRybDtWrXV2kypM5ZZgJ+zmJgaDQQKAK10j6YhnIDbo0GsTu0G8kT5ToKFMtu9DwTmVIM8BB+GvhQpURoVbbHSkOTEvqd5039/yqIsbZdmABy+A18zJrowqu0Wbdy8ZMtELx/dA8Z9lSmH6LXXHbNqyOSr1j+egHnU22bpRRHbJJS87h2EOmYhipyOR2iZHZ4Ek6StanZHV4F72d3ZlLIc5aEX11JYiT2td2lUrDdDbP1nDgtccNdVbmYgZkO9RlEqI037ia03bNtVVUACqqhQI0CgQFC8o0iscWdJI1woKUszKztm8cZeuYhI6i262kDHXQDIijuBRmnmBrrVTxWCxO07isCb19BlcLaKxqSTcuKoWZ0lo9HSrD0hxqWMJ1VpcqyQome1cJZyeJOreQq5dHdo2/qljJIkDQnRyc2domAQQDMAnN56YcnK36IxYqCSW5RNkfRTjFCnNZsMt0vLsHnKQUkIp7MT2QRvM8IlLX0PBSf97bKfUFoMo1kCXuTymAJ13Vol29r/AF/XCqzZx7XLiziCXYlmVJW1aRlY2rQOXKbrShIuHM2sACAdTGyJ2r9HPWBwuIKhltqFKaKLKC2skP2pUHNzzHuqAvdBsbZYOht3ipgEzuIiWDHcJnT+VaLcxPf5flUedqwrmQO2QCdwheHeSI9tPQl6mb4nFN11nCKC5VyrA57ZvPfAtO0N2lQW9AxA3u5AmBetp4c3MGVvxecWbtp2jVrllWCXFn14yNP2p50bZ95buNSQCVF0oSJdYSCQSAQrZjp3TT3+yINxrrzaZ1YW41JFsI4c/ZbKug3xqdSKxliKMqOiGHnjZVNhu52gbmKK4c3C1yznRcz6DLbQITlUoAO08TzMUbaW0MDio66xiTBMRYvDjqJt3YIkeGnjKf0ipcuImIUaWWLNzGcqFbwDKAf2qSw+2cNbuNccW2t3D1ttHJt5utElTcAYDK+YehOg1jdWFLMicaGWRKjpHh0tLbH1pbaABR1F0QFAAGYidw4mkf8Aa2wp/W4oewxx4QZ40jjNuYe4nYWxagNMYnCvm00gPbzAjXQCdRrVLfFldFEBrQFyQG0JUsRM5e1Go1rTKlsjJJN/1F/TpRZMjNi2kEEBGfQggg5V5E1FYbZ2zEYMuFxZK7ps4hh7RmANNOj2KRc+Zraaqf0lywmbeSV61STMgaRHGpzFdKsGVKhLCMdzLfF46eqFtoszu9IUUidibw/SPDrg7uIYvZt2nFsK9lhce6y5gqobszHExundUOPpOw/C1iD+7bH/AHzVU6XY/q7GFwpIUkPi7q7v0mJP6NSDOq2FXif1pqu2sUNwrKcmtjohBNammf3nWyYFi9Pe1kf6WpN/pLO8WG/5tv8ALDVQbKOxBVHbT1UY+3QVJWNjYp/Rwt8j/wAtgJ8WArJzn6NVDDLG30n3SezYHtu/KytAfSLiTuW0PFrh9wYVDp0MxrH/AOEceJQf6qeWPo9xxM9Si/tXF3eyk5TDLhocn6QsQfWtz90XD8bu6m93p/itYcD90R75pza+jHGcTZXWfSJ+C0f+6nEnfesrv3B2ieWgoWdibw1wc2L0nxV8gNeOrEdlVBIGSQkKZbtzqDopqaNhmBz4t7UEiLzdU2kajOElfvCRUan0a31Ur9bUKSTC2eJiYYtPCojFfRsqa9bJ7raD3kmuiLaWpzTUW7GPSfFHVRdd4BzDrc4PaVV3OdJMgxwoU72P9Ha3cUtq5cfIbZuELlBYpcRSJjTS4p3c6FME0hDbfSjLdNpQ7MDolpYA0kdsgkiCPRUeNdwGLcpLgqx9QszZd8asSQSMs7t24VAWMRdWFZ1QJAIA7RA3BzxgGIpe7tEEdkgxv189N9GUdkjitrMpzC4VYTlIMMNCJHLxqJfpPfRgUvP4MzsGn7QckRUdiWltJgnd8vCmt65APPnTaQ02iydJNsG9as3B2NMwUyZecpgwZVYO/wC0KX6L7QxVg6Paa0fSQsRIkEgMozAHlqO6j3sGuKwVkplVlgKDoJAIKnloCfZQ2Xs5LcF2znyQezj7fKlGNKkKUnLVms4fa4uqHWe0AYO8TzH5ikr13s5dY5SYg7x3A8qzrafSu2sBSWI+zu8J+VR1zpax4XQP3qZBoe1dqC1bLsQOA7ydwA99Z83Sa49wWrQU5m9Jz2Zg6wNY3mJ3xpTfDn63cy9Zljfm1MedWW10GtQCjFXA0bfM6HMOINA9EIdFdodVtNOuxEoti87mAqSLbAAKNW7hqe6pTaXT+2zkC1cyDiSuaOeXh51UcX0axNnEG7dSbaq2W4voGSEgTrOZ1UjgSKa4m7oSoYg8VHZ9hPpeyoeFGWrNY4koqkX3aWLt3cIzDt2mXcDGaCJU8QQd4PcOIqm9Ib1zC3FTD3Wto1rNkElSc7qezBEnKKV6K4gNnSZXMlzLzKyCCOHqE/sikenBm5abnadT6XByY7P7W6lhwyWE55miLfpHe1ztZfT17CEndoOwNefxpEdI19bC4Zv3GHweDUdid6wCYGvpngPtfCpfYe1ktGWRAC6lgyLc6y2PSta7gxmYiZGoyitSKOWulR3Law9sf+SG8i2bWpK10pv/AOayaa5ECbgD6qCqxi3UyFtFZaRrmIWWhZ8CuvHLTwPofA/5v2B7KLE0egdm7Pt9RZZ0RnNm2WdlVnZiiyWYgknvJp9h8OgYQqjtDcFHEd1NFeFVeSqPwqo/Kqrtzb+Vzrosn8Ov5VBJcNmYlBh7XaA/RqN/IRz7qWbaVoeuvxrNcLtHKiLOqoo9sa/xTSdrEgb2zbt6zuEaePfQBpbbdsjjPgKQfpNb4An2Cs1tW7KXGugObjTJYgIC28hR4c6VfalAF9u9LVG5fM1H4jpi3BR51Srm1KZ3tpTxoAteM6YXDuyj2VDX9uXWOrn2RUL9a76H1oDUnQak8hQOi29Er7timcsSLdoJ+9edWI9iWV/GK7SnRqz1VoF4VnYuwOkFoCqe9VVQe8GhQIy+6LjMc2WROvEiab3tnMeU85qQuelPeffXAasojvqjkaxI038vZUq3RqBlMSOM8eNSOzMEM0neu8d+hVfZozHnlXnUjeuoBqRVKLZDkV3ZLNYZrVyGsuRMGCrA6OvIiAdKfbZ2HeFvPaPWjfI0Mc8o0J8KQeCx8TRcHtl8O0KZX7J3fypUOyvGzcPLzo1tLq6gjz/lVybaeEv/AK62Vb7Q3/iBB86C7FwJ16+4B7D8UooeYqZuXCQSFkaggwwPcRuq6dBNoYu9cCFA9pTL3SxVVA1ys4WMx3aCdZgxQtJsyzqVe+33zK+Wi+4032x02e6vVoAlsaKiDKoHIxw7hRQrvZEx0t2v15Fi1lZSU664NEK2s7JYtA6i0rMTqZYsS2+BWsRbMnSe4T7zG6hsYk53buUcBpLQBwGo99Or7+PwHnTQWMMDbKXVcRoddd43H2waX6W22YWnAOUZ11kCTDLu36Bj+7QBqV6Qa4ASIK3LJPH0rdwT5EUqC9SjGy/tjmde80obbzuESDGZt32fbzp1etgAmdAcs5lPa46byu/Ud1OnZlZgC4AglVk5VInXUwdRvNIsizbaBwImTmbWZInTTTTvij27bEhYBzZVGrE7xJHeZ9lOw4YgEyxETIEmdMxbcANOG6l9kWgcTYA43BMkEyp13bqBGq7T6QLbtXLkMIVsuZSuYjgCRv7qyfF7duXCSRvmdRuPD8qvfTPXBsvMlvw61m1FEx1HB2td7/MUU7Tu/wBGkaFKixQ7Qu/01EOMucv4v5VyhRQAOJuch5/yov1i5yH4v5UauCigOi7dPAfi/lU5sLBnMHcgkGQJ0B4HvPLlTC1bgVLbIaPOiiWy97GtIz5XgsUDKDuC5irR35gJ/aTnQphgWLZShAuI2a2TuJ3NbbktxZXuOU+rQppIzspTYdddPee+lcBhVzExqqFhqdDIE++hQpmhLbLwijDoQNXBZjJkksdSaaYuwvL3mhQrphsc8vxEecMo1jd3miYzCLAMa+J+dChUT2Lj+IbfVF5e8/OuHCry95+dChWJqdOFXl7z864MKvL3n512hSKJ3AYZRaSB6hbjvLGTRDZHuB3neaFCqMwNhlB3e81JbZsD6lEf5HE8M1coU/Qnuiq5B/XtrvVDl/WlChUmgMo/rxqQ6NWwcXaJ4MY/C1ChQDLd0jtA2NfsP8Kz8YVeXvPzoUKGRDYH1ReXvPzofVF5e8/Ou0KRoc+qry95+dD6ovL3n50KFAA+qry95+dAYVeXvPzoUKAJFMMsDT3mnmAsDXTjzNChQQyx7NQSPHmedChQqkZn/9k="/>
          <p:cNvSpPr>
            <a:spLocks noChangeAspect="1" noChangeArrowheads="1"/>
          </p:cNvSpPr>
          <p:nvPr/>
        </p:nvSpPr>
        <p:spPr bwMode="auto">
          <a:xfrm>
            <a:off x="0" y="-828675"/>
            <a:ext cx="2209800" cy="170497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8204" name="AutoShape 12" descr="data:image/jpeg;base64,/9j/4AAQSkZJRgABAQAAAQABAAD/2wCEAAkGBhQSEBUTExQWFRUVFRgYFxcWGRkYFRcYFRcVFhgXFRcaGyYfGBkjGRQUHy8gIycpLCwsFx4xNTAqNSYrLCkBCQoKDgwOFw8PGikcHBwpLCwsKSkqLCwsLCwpLCwpKSwpKikpLCwsKSovKSksKSwsLCkpLCwsKSwpLCwqLCwpLP/AABEIALMA6AMBIgACEQEDEQH/xAAcAAAABwEBAAAAAAAAAAAAAAAAAgMEBQYHAQj/xABOEAACAQIDBAYGBgcFBgQHAAABAhEAAwQSIQUxQVEGEyJhcZEyQoGhsdEHFFJiksEjM3KCouHwFRdDU8IWJIOTo8NEc7LTNEVUY9Lj8f/EABoBAAMBAQEBAAAAAAAAAAAAAAABAgMEBQb/xAAtEQACAgAFBAECBQUAAAAAAAAAAQIRAxIhMVEEExRBYZHRMkKBsfAiUnGhwf/aAAwDAQACEQMRAD8Az3IZOp3njSioeZpdikntDeefyrvWJ9r+FvlWZIkAeZ86MJ7/ADpQXrfM/gf5UcXU5t+B/lTASE8z50cTzPnRxdT7/wCBvlRXxAG5Lh8F+ZFAHIPM0IPM+dNL2MvepY9rn8h86T+sYvglseyfiTQBIQe/zp5svFtbuK0nfUMtzGf/AG/wL8qU67GD/L/5a/Kigov23cPmUOu5hO+qtctmd5qR6KbZu3g+Gv5ZyFrRC5TKkZkImD2SW/dojWs9x1QCLbZSzGJIAJygA6Cd9JInYjMh5nzopU9/mam/7Ffmn8Xyppjtnm0uclW7hPf8qYWRsHmfOiEHmfOnLKeQ99EIPIe+gY3aeZ86KZ5mlzPIe+iHeNN/jQMQM8zRSTzPnUr/AGUTuK/xUR9kNzHsJ+BFMVkHiSeZ86SvEqIkye+pK/g8pltVEmR93ePHh7RUK928xmFE/d+dBQMx5nzNDMeZ86Iev5L+EUB1/wBlfw0DHNpjzPmaco55nzppZN4b7SkdxIP5j3U/tPztuvsDDzB/KglnVY8zRsx5nzNGlfvfhb5UM68z+FvlQSdRjI1O8ca5XUvJI1O8eq3yrlAFiCW59XfzFKrhk5CtSfDqd6p+FflTW9sOwxlrNsn9mPhFbeO+TPuGdjCLyHkKMMIOQ8hWhrsOwP8ABt/hmjjZVkbrVv8AAvyo8d8j7iM7GGHIe6jDDLyHurRBgLY3W7f4F+VGGFX7K/hX5U/HfIu4Zz9VHd7q6ML3Vo4sjkPIfKjhafj/ACHcM1GEP2fdSlvAOxhUYnuBrRteZoGjx1yHc+DPxsK9mBFlwykFWywVI3EH+uNJjZt5b7MMPcK3DNxFQ5lbiyToynlII760PLQiq7C5F3HwUpyo3tB3Q4NtvAq4BmmW1cNntSNQrKdNZAOu7uqw9NNs4e1hzavvBuDsLv1B0aIOk91ZTf2lhluSLzg7iEtNqd28svd5VhOOV1uXG3qT9zq9e1v3aH8hUaGOWZbXgY/Km2N2latnKbl0kekB1YKnirS5huHsptb2xZIIAuTIM5rOYzOgMHTSTWRpTJTDMCDnMbo0OupJI4aaD20Z1VioQknNJ0O4Az+VRNzaVsAD9PA3dq1x38BSFvaNlpGbED2Wz8GFNajaLlYIJj2bwPiedSN/Y7Ks5XJ3aKxUeJA+E1Utgmz16MFa7kOc2mUIzhdYRpYFhEhTGaCJrZrV0OquplXAZW5qwBB8jW+Hh571MZvKZfd6PXrghLNwqCZJWMxJkmOGsaa7hO6inopeAlrbgDf2TWpkVzLWvjrknuvgytdh91KDZQHCtRM8zRSKXjfId34M0GzV7p8RHtow2eOY93/9rSGSkzYH2V/CPlS8b5Du/Bnh2aO73f0K5/ZY5D3fOtBbBJ9hPwr8qTOzbR/wrf4RR4z5F3VwUBtmKCJjyoVfP7Jtf5SeVCl40uUHdRO5KGWlitcy1vZNCWWhkpXLXclFhQjkoZKWy0MtFgI5aGWlstDLRYCOShkpXLQy0wEclDLSxWgE4ceXGixGFfSxtF/7TZQJFtEEfuTI9rGqOzk6iZ9Lv01Jj2V6d2p0Aw+JuC7fsy8RmABYgbgTupr/AHXYUKyW7bW0f0lRCMw00ds+Zl0kqTlJ1jdXHJanTF6GEYrZCWmP1m5mZ/0pW1la4SdRbdvRssTmJJzFdOyTpTzB3CWBV8mC7IfCdd2mELnXJIzMzZmFyNBB0yha2K99EOEYAFCQu4ZDA8IuVxfofwo3Kw/cP/uVFM0zoxW5spGY9S7GFzFLjqt2ZgqhJy3oiezBII7AM1F2LcXCBO/jv1rff7n8L9lv+X8f0lOP7rMM2UXFe4EBVZTtKIAAV8xbKIEKZUcBQosUppqqMQwrsrBkJDKVZTyZDmU+wia2/o+P0AUCAjuqjkpbOi+xXA9lEH0W4dDmVG045UDeRU1K4bCLbUIgIAneSSSTLFidSxO+ujCi07OebOZa4VpbJXCldNmIiVrmWlitcy0AJFa4VpXLXCtMBIrXMtKla5lp2ISy0KUy0KAK3e+lJBGXDOx4g3EEQRMaGdM2+OHMwRvpPPWNGFm3BynrFFwtlJUuNygkAECYBmTEHMnYExkbj2xJB/L3V1MQRvDiYiRv3+/TdXi+RiHZlRqtn6S7cKXwuIUnfGR8pheTbtX1MHsjTtCDD6U8HKhlvrIM/o5CmJAJDdqeayKyxb+hjOO+COe+NJrv10/5kqYjMJYGfVbx0g1Ueon7DIjaMH0ywV1Qy4m2JAMXDkYZmKQwbccwII4eBmpzqTyPl/U158bEGZO/mB7JIj3iuDGlQAHdYOkE6a+qBoIk7tNavyHwLIj0J1R5Ui19A4tllDspYISM5UaEhd5G/wAqwq1t68o0xFzv7bD3FqPZ2leZxcW45ceixzSABGbrBMCJEzwjXdVrGk9oicUvZs+I25Yts6tdTNb9JAe2N3q8TrMCm+B6VYa6/Vpc7WXMQwIAABJltyxBkkgd5rK8NcPpXCbhJJhDcRGEmS13qy0/dAGvrDdU7hMQ7QlpHVSw7KG/atDkzN1AWBEl3Pt41n38RPVDWGn7NKwuKsvMXrT5ZkJdQkZYBza6RInxog6TYMdkYmxumOtsmY8d9UnA28Rbvsc11xlKsExNy4suOz2uqyjzMcKaWkxN1mIv3EAMfpcTjEJmYKhsMMwqniTZSgjRsJtjDXWC271l2IJyq9hjA3mAO8U9Kr93/pfKs62VtfE2Lj5WN1kthQrPi3S52lJyO1hQGH2tdAd9T1zpsyZc+UAqSSRilKk+iAptHMN4JkdwrRTdaiylnhfu+dr5UMq/d/6PyqoYXp5duXCttFugCOy2JQKebs2GIHtPhNSD9I8TBy2UJj/Pvxm0gf8Awu7f37udPOgyMnsq/d/6PyoQv3fOz8qr/wDtLixvwy7uGIv+Q/3TfXP9q7wcBraxqT+kxAPdl/3cg9+6h4qWrE40WCF+752flXLiq2+D35rYPuFQdvpc/rWyOWW5ePxsCna9KLZ/zh+7dPwSoXUYb9iaHFzDciD3Agt5A6+ykCtF/wBqLR43fwXv/wAKK237Dby/ibd6fPq9fbWi6iHtr6kZOA5WuFaQO1rPC4ParqfaGURQXadk6i9a/GvzrRYsXs0TkYtlrmWonpLtV7eGd8OQ7rvyEOyCJLZVkwNJJGgM6VA3Ok2O6u1bGHZMQJFzPZbI5D9WhUzADGC0HQkagUnjpOqbFlLkRXIo6AwMwAaBmyyVzQMwUneJmDyijdWeRrV4iirboSg3sIxQpXqjyoVl5WD/AHx+qK7cuGYMyidVG88WP50b6uYkWwR3Kx7qT6SdFcXh8QyG5KElrb5iA6TofEbiOBqIbZ1wsoNzVpG8ncJ5d9cbyrd/7Z1k2tnX0VB7xHxblXVKqNciyeY3T3NUQ/R4gHtMxiQI48BqfZS67AtiCZjQ+lB7/Cpc8PkY+bEWs2pt8+e6T76DbRsAam0ecqT7BTI4Wwk5ykZjGs6Hd7qNYxNgsVt/pDPZVbZLHTcAASaFKL9P6AP7W2bMQFBHdYn/ANXGnFzbhbU27rZFEdnIqqogaB8sATrFJ2dh4vKIwV9VO43QLc8fXgnhTy30UxLem9i0CI43WHkIPHSeNbRjWw6sLhtr37ci3bZBAOrndMadoxx0HOlW6QYn17mh+2+JYcBu64DmafYfokgBFy/ceREIqWl84ZvfTvDdHMImosITzufpD/Fp7qrIyspBp0juE6XFLcktXXbw/Xnwp0v165GVbyj7VwCyvtDPm8hVktuFELlUclCKP4QKHWDu91PtoK+SqbUIs9jEXDccp1hVHv8AVqnoyXLAE5gZ0EQACZioPDbbW3mCnMCFEHM0Bdy+mNDu0B0JrRXZSIOVuMMAw8iKrm0dmolw5VXK2o7K6cxu4H41tBaZSZQW5LWOnGYRbNrKu5UtsAo7l6zsjhU8MPZvjPcu3A4KrlW4tu2QVJzrLwRMzqSDHsoq2wNwgdwA+FQxweIHP/htbC+TCapwV6aCaTWppj4W1YXrFuOWBACC51kzIJaHgLGsnlvFV7bfTl1sm2xBZhoUR11B9JT10gaHjy31T7mGxHBbk8mNoj2xFTGHzMAHtxAA1ytJgDQcKWRPcEklQXo70rLYqzbuM2S4wRhNyQXIGZJvNqDxI3EiK0C/s8D9XdJEnRlujf8A8TXzqCw2yrKIFZLLNvJyIdTyOWRG72U8s5UEJlUcgABXNPpsObseSLF3DrwY8PRukRzP6UjiabfXBMEGe4XB/rpyuM5x7hRjeRvSCnxCn3x8q55dDF7N/wA/QXaiMmx8D1vJ/wA2pld2iushT4b++ZNSr7PttuEfsx+U/Cmz7FB9Fp/aA+IrGXQk9oYdYpj9GvtA+RqV2Xte3YUxh1zEznMTygdmRxqNbo9cLAKubuTVj+dd/wBnbq/rAbesAZWza8eUT41xdT0UXGpvT9f+MUU8N2iebpyQSMgAjdJ00OkcdRSQ6X3Sx7C5SukTMwTIHHXSoL6gw1AGXTeSTvjXwHxoXMPqBDTv0366fKvK8Hpl+X9/uX5GJyT6dLXzarxBGsbokQdOfn40Kr1zDtmjUQfDv9lcproMB/l/f7j8jE5Lli8Hbxlg22MayrxJRt0xxHAjiPAVnK9Etptca2uEHYYrn6xVtmDoykkEgiDIExVi2PtdrVzK+hnceI5j51cbrl7Ye3Jj0lWZZRvgDe67wOIkbyK+qcIy1aJRnVv6M8ZP+8Y2xYn1VDXHGs6LAB86e2vo5wo/XYrFX+EIqWVjlrmMeVW1GBEggqQCIiCDqCOYIjWgcOp4RTUUvQ/8ELg+jGzrRlcDbY/avO90z3g6VOWNqMgy2lt2l5WkVB7qSODHA+YmiHCsOE+FUTqKXcc7ek0zvBgg+INR1/ZwPokg8jqPmKdlI3gjxEUAaadbCtkHessujSPgfA8aLU6wB0MEcqZ39mA6p2e47vZxFaqfI7I8GjUW7aKntAj4HwO6lbVrSW0HvNWMIKSxWHzrHEajx/nupa5enu7uAomamBCha7lp5jbMNPA/Gm8VpZIkUp1s6xLZuC7u8/y3+VJBJ0qStLlEDh8eNJsdCprkUAa6DWYzgrmX2U4WH03Od3JvEcDTlNjODFwFPu+t8hSbS3AjgDO6T3b6f4fBMdXMd3refCpCzZVPREfE+JozAGoc+CWx1hL+QQgK84Mz4zr76eptNoiQRyIH5/OoUoRuNGTNyPw+NZNWCbJK+LTfrLKDv1tn2EaU0fY1k7usXvBD98agH30ewjfajw+W6ndq0g3rPeCV/wDTp5g1lLBhLdFb7kPe6OAtmW4rH74YfmRXKsdkqPRaP21DfxrB8xXax8WHoFFGTLctm2HRi+HLQrR+kwznXq7gGsb9OUFdNKsnR7bZtMEc79QQeyw4Mp/Os5v272AxT5SpIhL1tgerua6hu6dVbQjQ76n8LjrTKGtk9UT2kP67DOdd3rJxkaEa6GZ6yTQ8dh+qBvJLWGJe4NSbJY5nuADfZJ7TLvQksJUnL1de+RMjUEHcQdxHfUX0a6Rm2QjtyhhuYcCp8KnH2KsZsKyoCZ6pp6gzvyZdbDEyZUFNdU4gKTEprvWU1xWKFn9fFjvusq2z+zeJ6tvDNPdTC/0swab8VZPcjG4T4dWDQMmc1Jmyp4AeGlR+A24l/wDU2sTcH2hZNu37bl5kX3zUjMbwi9zXRPtyI3xp0K0JthBwPmJpNsMw4T7aGIu3wP0SYV+5r91Sf+kB76RtnaLCRYwSn9tnj259fKnRNoXsqo/WKSPsmMp8Zpji9nZzKafd1IHcDvHtpw2G2r9vCW/C2zf6K59W2pxxlsfs4Yn8hVK0IjP7JvTAs3T4Ix98RSibBxB/wLntAHxNPjsvaTf+OPswxH+sUT+wdoTrtC97LBH/AHqrMx2xvc6MYlgR1Le0oNeHrU3ToliYM2P4k07xDx5zwpzi9i7SRR1WJvXXnc/6NY11zdY3EDSKjRs7bmup3af7wB5jKZp52LUdWOiuJBk2W7u1b89GpR9g4gf4L+wA/BqZ4fZO2WYC5de2pOrJczlRxOXMubwqROwMeP8A5lfB+9Z//bSzseo1bZt5d9q6P3G/IUtZ2U+9wVHIg5v5Uc7N2gN20vxWD/7hrhw+1Bux9g/tWWH5GhyYWyQs2FUdkePEnxNSNhyVyXELL6p3Mv7JPDuquH+1h/4nCN4qR/2aKcZtcepgH/ecE+WUVlTAsH1I89PM0quCXvPju91Vsba2ovpYHDv+xiMp/iY11elmLX09l3/+Fdt3PIBaVMrQsyKB6MD2UZtd9Vg9Pba/rcLjbPe9ho8waPh/pBwL6fWFU8risnvIijULRPtYomopvgNr2rzZbF61dY+rbuI7RzyBswHfEVNWtjuw7RCeEM3v7I9s+BoAi0xJLqirmuNqFBjQEAu59S2OLcdwDHShU6wtYZGyiCdWJMsx4ZmOpIGg4DgBQpibPPO2L+ZmY7yls+0F1PwHlUV1pBkEgjcRvHd3juqWxexMQLazZcdiDmAUgi4zCQTI0bjUamBbkdN+og+6glDjC9IHUwxiNSOHivLnHGr70W6byQslieA1PtA+NUvY/RK5ibhLDsqxTyAn41pvRzoglkaKfKKB2TVzaIuHqxdtrcbchYM26T2BMtr7J76Y7U2tbwGly4127HZtL2UXveDr8PGjbVu2NnWjcs2UW/ckKYkgay5Y7olt26SN2lZN01662Ezk57yi40znhoYZp3dko0b+2BwNVYD/AKSfSfeuMRnJ5Kp7I7s3yqqXOleImc8eA+c1FWbLO6ourMwUDmWMAeZqWu7Ow6FUY3SWj9IpTKZJBZEI7ayB/iAmeB0qR0Odn9OcUjCLmbUaFFaZ8IPka0bYHTljCYm01tt2YZSP3rZbOvgQdKoWB2b9UW7cMG4HW2hBMQyG7nQxPbTJB0IVm1UxBkw5yav2tDGZgp0Ms4y5QRCaQZgydNWTJpGobVw+IsjrsC5J3nDk5rVwb5sTOR/ubmnTKdDAf3iPi0C2cQ+DxH2W1sP3cSjedG6FbfYi3ZuzkdjbMyTbuZGdHMiQrC3dmSToDoNDHdPej1hbvXPnTrXK3HUqUt3AJDvby5iGhiSrAypgEmCWNakdtTprtawSHvN3EAEEcwRoRUafpO2j/wDUN5CpnozYe7cu4LEElreYBTqVZMwPb5aaHvFVPpJsU4a6VjsnUHhB3eG46cw3KgEajs3Y23L1m1dXHWQLttbihiwIDgMJ7EDfzp5b6MbdO7HYc+1j/wBupnohtIHAYVeIw9oQTyUbhViw+MWCZAIPP8t3t+VZuTsiyjN0e26oJOMwxgE724An7HdVV6OfTHeDAYqGU+sBEePz18K2LE7RUq+vqOdNPUbzryoo7I51SdlRdnpzZu20vpmttI94n8u8U86w1l30ZbEurbzuzKu9RppPs3HQx3HnWlJfFUMXJohQfZHkKL14odbQAVrCn1R8PhSbYNDw8ifnS/WChnoAafVI9FnXwP8AKkruFc6G6x7mE/nUhXclFgQ+GVcM/WE2beYwWhbZO7TNAmYGhOvjFTV/pAFUloXlrM+BIA99NcXgkuIUuIrod6sAQf5941FRybDtWrXV2kypM5ZZgJ+zmJgaDQQKAK10j6YhnIDbo0GsTu0G8kT5ToKFMtu9DwTmVIM8BB+GvhQpURoVbbHSkOTEvqd5039/yqIsbZdmABy+A18zJrowqu0Wbdy8ZMtELx/dA8Z9lSmH6LXXHbNqyOSr1j+egHnU22bpRRHbJJS87h2EOmYhipyOR2iZHZ4Ek6StanZHV4F72d3ZlLIc5aEX11JYiT2td2lUrDdDbP1nDgtccNdVbmYgZkO9RlEqI037ia03bNtVVUACqqhQI0CgQFC8o0iscWdJI1woKUszKztm8cZeuYhI6i262kDHXQDIijuBRmnmBrrVTxWCxO07isCb19BlcLaKxqSTcuKoWZ0lo9HSrD0hxqWMJ1VpcqyQome1cJZyeJOreQq5dHdo2/qljJIkDQnRyc2domAQQDMAnN56YcnK36IxYqCSW5RNkfRTjFCnNZsMt0vLsHnKQUkIp7MT2QRvM8IlLX0PBSf97bKfUFoMo1kCXuTymAJ13Vol29r/AF/XCqzZx7XLiziCXYlmVJW1aRlY2rQOXKbrShIuHM2sACAdTGyJ2r9HPWBwuIKhltqFKaKLKC2skP2pUHNzzHuqAvdBsbZYOht3ipgEzuIiWDHcJnT+VaLcxPf5flUedqwrmQO2QCdwheHeSI9tPQl6mb4nFN11nCKC5VyrA57ZvPfAtO0N2lQW9AxA3u5AmBetp4c3MGVvxecWbtp2jVrllWCXFn14yNP2p50bZ95buNSQCVF0oSJdYSCQSAQrZjp3TT3+yINxrrzaZ1YW41JFsI4c/ZbKug3xqdSKxliKMqOiGHnjZVNhu52gbmKK4c3C1yznRcz6DLbQITlUoAO08TzMUbaW0MDio66xiTBMRYvDjqJt3YIkeGnjKf0ipcuImIUaWWLNzGcqFbwDKAf2qSw+2cNbuNccW2t3D1ttHJt5utElTcAYDK+YehOg1jdWFLMicaGWRKjpHh0tLbH1pbaABR1F0QFAAGYidw4mkf8Aa2wp/W4oewxx4QZ40jjNuYe4nYWxagNMYnCvm00gPbzAjXQCdRrVLfFldFEBrQFyQG0JUsRM5e1Go1rTKlsjJJN/1F/TpRZMjNi2kEEBGfQggg5V5E1FYbZ2zEYMuFxZK7ps4hh7RmANNOj2KRc+Zraaqf0lywmbeSV61STMgaRHGpzFdKsGVKhLCMdzLfF46eqFtoszu9IUUidibw/SPDrg7uIYvZt2nFsK9lhce6y5gqobszHExundUOPpOw/C1iD+7bH/AHzVU6XY/q7GFwpIUkPi7q7v0mJP6NSDOq2FXif1pqu2sUNwrKcmtjohBNammf3nWyYFi9Pe1kf6WpN/pLO8WG/5tv8ALDVQbKOxBVHbT1UY+3QVJWNjYp/Rwt8j/wAtgJ8WArJzn6NVDDLG30n3SezYHtu/KytAfSLiTuW0PFrh9wYVDp0MxrH/AOEceJQf6qeWPo9xxM9Si/tXF3eyk5TDLhocn6QsQfWtz90XD8bu6m93p/itYcD90R75pza+jHGcTZXWfSJ+C0f+6nEnfesrv3B2ieWgoWdibw1wc2L0nxV8gNeOrEdlVBIGSQkKZbtzqDopqaNhmBz4t7UEiLzdU2kajOElfvCRUan0a31Ur9bUKSTC2eJiYYtPCojFfRsqa9bJ7raD3kmuiLaWpzTUW7GPSfFHVRdd4BzDrc4PaVV3OdJMgxwoU72P9Ha3cUtq5cfIbZuELlBYpcRSJjTS4p3c6FME0hDbfSjLdNpQ7MDolpYA0kdsgkiCPRUeNdwGLcpLgqx9QszZd8asSQSMs7t24VAWMRdWFZ1QJAIA7RA3BzxgGIpe7tEEdkgxv189N9GUdkjitrMpzC4VYTlIMMNCJHLxqJfpPfRgUvP4MzsGn7QckRUdiWltJgnd8vCmt65APPnTaQ02iydJNsG9as3B2NMwUyZecpgwZVYO/wC0KX6L7QxVg6Paa0fSQsRIkEgMozAHlqO6j3sGuKwVkplVlgKDoJAIKnloCfZQ2Xs5LcF2znyQezj7fKlGNKkKUnLVms4fa4uqHWe0AYO8TzH5ikr13s5dY5SYg7x3A8qzrafSu2sBSWI+zu8J+VR1zpax4XQP3qZBoe1dqC1bLsQOA7ydwA99Z83Sa49wWrQU5m9Jz2Zg6wNY3mJ3xpTfDn63cy9Zljfm1MedWW10GtQCjFXA0bfM6HMOINA9EIdFdodVtNOuxEoti87mAqSLbAAKNW7hqe6pTaXT+2zkC1cyDiSuaOeXh51UcX0axNnEG7dSbaq2W4voGSEgTrOZ1UjgSKa4m7oSoYg8VHZ9hPpeyoeFGWrNY4koqkX3aWLt3cIzDt2mXcDGaCJU8QQd4PcOIqm9Ib1zC3FTD3Wto1rNkElSc7qezBEnKKV6K4gNnSZXMlzLzKyCCOHqE/sikenBm5abnadT6XByY7P7W6lhwyWE55miLfpHe1ztZfT17CEndoOwNefxpEdI19bC4Zv3GHweDUdid6wCYGvpngPtfCpfYe1ktGWRAC6lgyLc6y2PSta7gxmYiZGoyitSKOWulR3Law9sf+SG8i2bWpK10pv/AOayaa5ECbgD6qCqxi3UyFtFZaRrmIWWhZ8CuvHLTwPofA/5v2B7KLE0egdm7Pt9RZZ0RnNm2WdlVnZiiyWYgknvJp9h8OgYQqjtDcFHEd1NFeFVeSqPwqo/Kqrtzb+Vzrosn8Ov5VBJcNmYlBh7XaA/RqN/IRz7qWbaVoeuvxrNcLtHKiLOqoo9sa/xTSdrEgb2zbt6zuEaePfQBpbbdsjjPgKQfpNb4An2Cs1tW7KXGugObjTJYgIC28hR4c6VfalAF9u9LVG5fM1H4jpi3BR51Srm1KZ3tpTxoAteM6YXDuyj2VDX9uXWOrn2RUL9a76H1oDUnQak8hQOi29Er7timcsSLdoJ+9edWI9iWV/GK7SnRqz1VoF4VnYuwOkFoCqe9VVQe8GhQIy+6LjMc2WROvEiab3tnMeU85qQuelPeffXAasojvqjkaxI038vZUq3RqBlMSOM8eNSOzMEM0neu8d+hVfZozHnlXnUjeuoBqRVKLZDkV3ZLNYZrVyGsuRMGCrA6OvIiAdKfbZ2HeFvPaPWjfI0Mc8o0J8KQeCx8TRcHtl8O0KZX7J3fypUOyvGzcPLzo1tLq6gjz/lVybaeEv/AK62Vb7Q3/iBB86C7FwJ16+4B7D8UooeYqZuXCQSFkaggwwPcRuq6dBNoYu9cCFA9pTL3SxVVA1ys4WMx3aCdZgxQtJsyzqVe+33zK+Wi+4032x02e6vVoAlsaKiDKoHIxw7hRQrvZEx0t2v15Fi1lZSU664NEK2s7JYtA6i0rMTqZYsS2+BWsRbMnSe4T7zG6hsYk53buUcBpLQBwGo99Or7+PwHnTQWMMDbKXVcRoddd43H2waX6W22YWnAOUZ11kCTDLu36Bj+7QBqV6Qa4ASIK3LJPH0rdwT5EUqC9SjGy/tjmde80obbzuESDGZt32fbzp1etgAmdAcs5lPa46byu/Ud1OnZlZgC4AglVk5VInXUwdRvNIsizbaBwImTmbWZInTTTTvij27bEhYBzZVGrE7xJHeZ9lOw4YgEyxETIEmdMxbcANOG6l9kWgcTYA43BMkEyp13bqBGq7T6QLbtXLkMIVsuZSuYjgCRv7qyfF7duXCSRvmdRuPD8qvfTPXBsvMlvw61m1FEx1HB2td7/MUU7Tu/wBGkaFKixQ7Qu/01EOMucv4v5VyhRQAOJuch5/yov1i5yH4v5UauCigOi7dPAfi/lU5sLBnMHcgkGQJ0B4HvPLlTC1bgVLbIaPOiiWy97GtIz5XgsUDKDuC5irR35gJ/aTnQphgWLZShAuI2a2TuJ3NbbktxZXuOU+rQppIzspTYdddPee+lcBhVzExqqFhqdDIE++hQpmhLbLwijDoQNXBZjJkksdSaaYuwvL3mhQrphsc8vxEecMo1jd3miYzCLAMa+J+dChUT2Lj+IbfVF5e8/OuHCry95+dChWJqdOFXl7z864MKvL3n512hSKJ3AYZRaSB6hbjvLGTRDZHuB3neaFCqMwNhlB3e81JbZsD6lEf5HE8M1coU/Qnuiq5B/XtrvVDl/WlChUmgMo/rxqQ6NWwcXaJ4MY/C1ChQDLd0jtA2NfsP8Kz8YVeXvPzoUKGRDYH1ReXvPzofVF5e8/Ou0KRoc+qry95+dD6ovL3n50KFAA+qry95+dAYVeXvPzoUKAJFMMsDT3mnmAsDXTjzNChQQyx7NQSPHmedChQqkZn/9k="/>
          <p:cNvSpPr>
            <a:spLocks noChangeAspect="1" noChangeArrowheads="1"/>
          </p:cNvSpPr>
          <p:nvPr/>
        </p:nvSpPr>
        <p:spPr bwMode="auto">
          <a:xfrm>
            <a:off x="-1" y="-828675"/>
            <a:ext cx="8402013" cy="6482588"/>
          </a:xfrm>
          <a:prstGeom prst="rect">
            <a:avLst/>
          </a:prstGeom>
          <a:noFill/>
        </p:spPr>
        <p:txBody>
          <a:bodyPr vert="horz" wrap="square" lIns="91440" tIns="45720" rIns="91440" bIns="45720" numCol="1" anchor="t" anchorCtr="0" compatLnSpc="1">
            <a:prstTxWarp prst="textNoShape">
              <a:avLst/>
            </a:prstTxWarp>
          </a:bodyPr>
          <a:lstStyle/>
          <a:p>
            <a:endParaRPr lang="en-US" sz="2000" dirty="0"/>
          </a:p>
        </p:txBody>
      </p:sp>
      <p:grpSp>
        <p:nvGrpSpPr>
          <p:cNvPr id="5" name="Group 4"/>
          <p:cNvGrpSpPr/>
          <p:nvPr/>
        </p:nvGrpSpPr>
        <p:grpSpPr>
          <a:xfrm>
            <a:off x="345943" y="1340768"/>
            <a:ext cx="8150493" cy="1728223"/>
            <a:chOff x="251520" y="1340768"/>
            <a:chExt cx="8150493" cy="1728223"/>
          </a:xfrm>
        </p:grpSpPr>
        <p:grpSp>
          <p:nvGrpSpPr>
            <p:cNvPr id="50" name="Group 49"/>
            <p:cNvGrpSpPr/>
            <p:nvPr/>
          </p:nvGrpSpPr>
          <p:grpSpPr>
            <a:xfrm>
              <a:off x="251520" y="1340769"/>
              <a:ext cx="1959123" cy="1728222"/>
              <a:chOff x="431540" y="1500835"/>
              <a:chExt cx="1564481" cy="1380092"/>
            </a:xfrm>
          </p:grpSpPr>
          <p:sp>
            <p:nvSpPr>
              <p:cNvPr id="76" name="Oval 75"/>
              <p:cNvSpPr/>
              <p:nvPr/>
            </p:nvSpPr>
            <p:spPr>
              <a:xfrm>
                <a:off x="431540" y="2365172"/>
                <a:ext cx="1564481" cy="515755"/>
              </a:xfrm>
              <a:prstGeom prst="ellipse">
                <a:avLst/>
              </a:prstGeom>
              <a:solidFill>
                <a:schemeClr val="bg1"/>
              </a:solidFill>
              <a:ln>
                <a:solidFill>
                  <a:schemeClr val="bg1">
                    <a:lumMod val="85000"/>
                  </a:schemeClr>
                </a:solidFill>
              </a:ln>
              <a:effectLst>
                <a:outerShdw blurRad="50800" dist="88900" dir="4800000" sx="97000" sy="97000" algn="tl" rotWithShape="0">
                  <a:prstClr val="black">
                    <a:alpha val="40000"/>
                  </a:prstClr>
                </a:outerShdw>
              </a:effectLst>
            </p:spPr>
            <p:txBody>
              <a:bodyPr wrap="square" rtlCol="0" anchor="ctr">
                <a:noAutofit/>
              </a:bodyPr>
              <a:lstStyle/>
              <a:p>
                <a:pPr algn="ctr"/>
                <a:endParaRPr lang="en-GB" dirty="0" smtClean="0"/>
              </a:p>
            </p:txBody>
          </p:sp>
          <p:sp>
            <p:nvSpPr>
              <p:cNvPr id="77" name="Rectangle 17"/>
              <p:cNvSpPr>
                <a:spLocks noChangeAspect="1" noChangeArrowheads="1"/>
              </p:cNvSpPr>
              <p:nvPr>
                <p:custDataLst>
                  <p:tags r:id="rId8"/>
                </p:custDataLst>
              </p:nvPr>
            </p:nvSpPr>
            <p:spPr bwMode="gray">
              <a:xfrm>
                <a:off x="755649" y="1500835"/>
                <a:ext cx="972000" cy="435730"/>
              </a:xfrm>
              <a:prstGeom prst="rect">
                <a:avLst/>
              </a:prstGeom>
              <a:noFill/>
              <a:ln w="9525">
                <a:noFill/>
                <a:miter lim="800000"/>
                <a:headEnd/>
                <a:tailEnd/>
              </a:ln>
            </p:spPr>
            <p:txBody>
              <a:bodyPr wrap="square" lIns="72000" tIns="46800" rIns="72000" bIns="46800" anchor="t" anchorCtr="0"/>
              <a:lstStyle/>
              <a:p>
                <a:pPr algn="r" defTabSz="863600" eaLnBrk="0" hangingPunct="0">
                  <a:lnSpc>
                    <a:spcPct val="75000"/>
                  </a:lnSpc>
                </a:pPr>
                <a:r>
                  <a:rPr lang="en-GB" sz="1400" b="1" dirty="0">
                    <a:solidFill>
                      <a:schemeClr val="tx1">
                        <a:lumMod val="50000"/>
                      </a:schemeClr>
                    </a:solidFill>
                    <a:latin typeface="Vodafone Rg" pitchFamily="34" charset="0"/>
                    <a:cs typeface="Times New Roman" pitchFamily="18" charset="0"/>
                  </a:rPr>
                  <a:t>Safety &amp; Security</a:t>
                </a:r>
              </a:p>
            </p:txBody>
          </p:sp>
          <p:pic>
            <p:nvPicPr>
              <p:cNvPr id="78" name="Picture 77"/>
              <p:cNvPicPr>
                <a:picLocks noChangeAspect="1"/>
              </p:cNvPicPr>
              <p:nvPr/>
            </p:nvPicPr>
            <p:blipFill>
              <a:blip r:embed="rId10" cstate="print">
                <a:grayscl/>
                <a:extLst>
                  <a:ext uri="{28A0092B-C50C-407E-A947-70E740481C1C}">
                    <a14:useLocalDpi xmlns:a14="http://schemas.microsoft.com/office/drawing/2010/main" val="0"/>
                  </a:ext>
                </a:extLst>
              </a:blip>
              <a:stretch>
                <a:fillRect/>
              </a:stretch>
            </p:blipFill>
            <p:spPr>
              <a:xfrm>
                <a:off x="705401" y="1851744"/>
                <a:ext cx="972034" cy="972034"/>
              </a:xfrm>
              <a:prstGeom prst="rect">
                <a:avLst/>
              </a:prstGeom>
            </p:spPr>
          </p:pic>
          <p:grpSp>
            <p:nvGrpSpPr>
              <p:cNvPr id="79" name="Group 78"/>
              <p:cNvGrpSpPr/>
              <p:nvPr/>
            </p:nvGrpSpPr>
            <p:grpSpPr>
              <a:xfrm>
                <a:off x="1553362" y="1516174"/>
                <a:ext cx="212167" cy="1019568"/>
                <a:chOff x="1553362" y="1516174"/>
                <a:chExt cx="212167" cy="1019568"/>
              </a:xfrm>
            </p:grpSpPr>
            <p:sp>
              <p:nvSpPr>
                <p:cNvPr id="80" name="Oval 79"/>
                <p:cNvSpPr/>
                <p:nvPr/>
              </p:nvSpPr>
              <p:spPr>
                <a:xfrm>
                  <a:off x="1553362" y="2499742"/>
                  <a:ext cx="108000" cy="36000"/>
                </a:xfrm>
                <a:prstGeom prst="ellipse">
                  <a:avLst/>
                </a:prstGeom>
                <a:solidFill>
                  <a:srgbClr val="E60000"/>
                </a:solidFill>
              </p:spPr>
              <p:txBody>
                <a:bodyPr wrap="square" rtlCol="0" anchor="ctr">
                  <a:noAutofit/>
                </a:bodyPr>
                <a:lstStyle/>
                <a:p>
                  <a:pPr algn="ctr"/>
                  <a:endParaRPr lang="en-GB" dirty="0" smtClean="0"/>
                </a:p>
              </p:txBody>
            </p:sp>
            <p:sp>
              <p:nvSpPr>
                <p:cNvPr id="81" name="Freeform 80"/>
                <p:cNvSpPr/>
                <p:nvPr/>
              </p:nvSpPr>
              <p:spPr>
                <a:xfrm>
                  <a:off x="1609304" y="1518457"/>
                  <a:ext cx="156225" cy="991665"/>
                </a:xfrm>
                <a:custGeom>
                  <a:avLst/>
                  <a:gdLst>
                    <a:gd name="connsiteX0" fmla="*/ 187891 w 187891"/>
                    <a:gd name="connsiteY0" fmla="*/ 0 h 989556"/>
                    <a:gd name="connsiteX1" fmla="*/ 187891 w 187891"/>
                    <a:gd name="connsiteY1" fmla="*/ 237994 h 989556"/>
                    <a:gd name="connsiteX2" fmla="*/ 0 w 187891"/>
                    <a:gd name="connsiteY2" fmla="*/ 989556 h 989556"/>
                    <a:gd name="connsiteX0" fmla="*/ 95654 w 95654"/>
                    <a:gd name="connsiteY0" fmla="*/ 0 h 701295"/>
                    <a:gd name="connsiteX1" fmla="*/ 95654 w 95654"/>
                    <a:gd name="connsiteY1" fmla="*/ 237994 h 701295"/>
                    <a:gd name="connsiteX2" fmla="*/ 0 w 95654"/>
                    <a:gd name="connsiteY2" fmla="*/ 701295 h 701295"/>
                    <a:gd name="connsiteX0" fmla="*/ 82170 w 82170"/>
                    <a:gd name="connsiteY0" fmla="*/ 0 h 633920"/>
                    <a:gd name="connsiteX1" fmla="*/ 82170 w 82170"/>
                    <a:gd name="connsiteY1" fmla="*/ 237994 h 633920"/>
                    <a:gd name="connsiteX2" fmla="*/ 0 w 82170"/>
                    <a:gd name="connsiteY2" fmla="*/ 633920 h 633920"/>
                  </a:gdLst>
                  <a:ahLst/>
                  <a:cxnLst>
                    <a:cxn ang="0">
                      <a:pos x="connsiteX0" y="connsiteY0"/>
                    </a:cxn>
                    <a:cxn ang="0">
                      <a:pos x="connsiteX1" y="connsiteY1"/>
                    </a:cxn>
                    <a:cxn ang="0">
                      <a:pos x="connsiteX2" y="connsiteY2"/>
                    </a:cxn>
                  </a:cxnLst>
                  <a:rect l="l" t="t" r="r" b="b"/>
                  <a:pathLst>
                    <a:path w="82170" h="633920">
                      <a:moveTo>
                        <a:pt x="82170" y="0"/>
                      </a:moveTo>
                      <a:lnTo>
                        <a:pt x="82170" y="237994"/>
                      </a:lnTo>
                      <a:lnTo>
                        <a:pt x="0" y="633920"/>
                      </a:lnTo>
                    </a:path>
                  </a:pathLst>
                </a:custGeom>
                <a:noFill/>
                <a:ln cap="rnd">
                  <a:solidFill>
                    <a:schemeClr val="tx1"/>
                  </a:solidFill>
                </a:ln>
              </p:spPr>
              <p:txBody>
                <a:bodyPr vert="horz" wrap="squar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p:txBody>
            </p:sp>
            <p:sp>
              <p:nvSpPr>
                <p:cNvPr id="82" name="Rectangle 81"/>
                <p:cNvSpPr/>
                <p:nvPr/>
              </p:nvSpPr>
              <p:spPr>
                <a:xfrm>
                  <a:off x="1727684" y="1516174"/>
                  <a:ext cx="18000" cy="360000"/>
                </a:xfrm>
                <a:prstGeom prst="rect">
                  <a:avLst/>
                </a:prstGeom>
                <a:solidFill>
                  <a:srgbClr val="E60000"/>
                </a:solidFill>
              </p:spPr>
              <p:txBody>
                <a:bodyPr wrap="square" rtlCol="0" anchor="ctr">
                  <a:noAutofit/>
                </a:bodyPr>
                <a:lstStyle/>
                <a:p>
                  <a:pPr algn="ctr"/>
                  <a:endParaRPr lang="en-GB" dirty="0" smtClean="0"/>
                </a:p>
              </p:txBody>
            </p:sp>
          </p:grpSp>
        </p:grpSp>
        <p:grpSp>
          <p:nvGrpSpPr>
            <p:cNvPr id="51" name="Group 50"/>
            <p:cNvGrpSpPr/>
            <p:nvPr/>
          </p:nvGrpSpPr>
          <p:grpSpPr>
            <a:xfrm>
              <a:off x="2300702" y="1340768"/>
              <a:ext cx="1969622" cy="1728223"/>
              <a:chOff x="2373000" y="1500834"/>
              <a:chExt cx="1572865" cy="1380093"/>
            </a:xfrm>
          </p:grpSpPr>
          <p:sp>
            <p:nvSpPr>
              <p:cNvPr id="69" name="Oval 68"/>
              <p:cNvSpPr/>
              <p:nvPr/>
            </p:nvSpPr>
            <p:spPr>
              <a:xfrm>
                <a:off x="2381384" y="2365172"/>
                <a:ext cx="1564481" cy="515755"/>
              </a:xfrm>
              <a:prstGeom prst="ellipse">
                <a:avLst/>
              </a:prstGeom>
              <a:solidFill>
                <a:schemeClr val="bg1"/>
              </a:solidFill>
              <a:ln>
                <a:solidFill>
                  <a:schemeClr val="bg1">
                    <a:lumMod val="85000"/>
                  </a:schemeClr>
                </a:solidFill>
              </a:ln>
              <a:effectLst>
                <a:outerShdw blurRad="50800" dist="88900" dir="4800000" sx="97000" sy="97000" algn="tl" rotWithShape="0">
                  <a:prstClr val="black">
                    <a:alpha val="40000"/>
                  </a:prstClr>
                </a:outerShdw>
              </a:effectLst>
            </p:spPr>
            <p:txBody>
              <a:bodyPr wrap="square" rtlCol="0" anchor="ctr">
                <a:noAutofit/>
              </a:bodyPr>
              <a:lstStyle/>
              <a:p>
                <a:pPr algn="ctr"/>
                <a:endParaRPr lang="en-GB" dirty="0" smtClean="0"/>
              </a:p>
            </p:txBody>
          </p:sp>
          <p:sp>
            <p:nvSpPr>
              <p:cNvPr id="71" name="Rectangle 17"/>
              <p:cNvSpPr>
                <a:spLocks noChangeAspect="1" noChangeArrowheads="1"/>
              </p:cNvSpPr>
              <p:nvPr>
                <p:custDataLst>
                  <p:tags r:id="rId7"/>
                </p:custDataLst>
              </p:nvPr>
            </p:nvSpPr>
            <p:spPr bwMode="gray">
              <a:xfrm>
                <a:off x="2373000" y="1500834"/>
                <a:ext cx="1368000" cy="435746"/>
              </a:xfrm>
              <a:prstGeom prst="rect">
                <a:avLst/>
              </a:prstGeom>
              <a:noFill/>
              <a:ln w="9525">
                <a:noFill/>
                <a:miter lim="800000"/>
                <a:headEnd/>
                <a:tailEnd/>
              </a:ln>
            </p:spPr>
            <p:txBody>
              <a:bodyPr wrap="square" lIns="72000" tIns="46800" rIns="72000" bIns="46800" anchor="t" anchorCtr="0"/>
              <a:lstStyle/>
              <a:p>
                <a:pPr algn="r" defTabSz="863600" eaLnBrk="0" hangingPunct="0">
                  <a:lnSpc>
                    <a:spcPct val="75000"/>
                  </a:lnSpc>
                </a:pPr>
                <a:r>
                  <a:rPr lang="en-GB" sz="1400" b="1" dirty="0" smtClean="0">
                    <a:solidFill>
                      <a:schemeClr val="tx1">
                        <a:lumMod val="50000"/>
                      </a:schemeClr>
                    </a:solidFill>
                    <a:cs typeface="Times New Roman" pitchFamily="18" charset="0"/>
                  </a:rPr>
                  <a:t>Infotainment</a:t>
                </a:r>
                <a:endParaRPr lang="en-GB" sz="1400" b="1" dirty="0">
                  <a:solidFill>
                    <a:schemeClr val="tx1">
                      <a:lumMod val="50000"/>
                    </a:schemeClr>
                  </a:solidFill>
                  <a:latin typeface="Vodafone Rg" pitchFamily="34" charset="0"/>
                  <a:cs typeface="Times New Roman" pitchFamily="18" charset="0"/>
                </a:endParaRPr>
              </a:p>
            </p:txBody>
          </p:sp>
          <p:grpSp>
            <p:nvGrpSpPr>
              <p:cNvPr id="72" name="Group 71"/>
              <p:cNvGrpSpPr/>
              <p:nvPr/>
            </p:nvGrpSpPr>
            <p:grpSpPr>
              <a:xfrm>
                <a:off x="3583372" y="1516174"/>
                <a:ext cx="212167" cy="1019568"/>
                <a:chOff x="1553362" y="1516174"/>
                <a:chExt cx="212167" cy="1019568"/>
              </a:xfrm>
            </p:grpSpPr>
            <p:sp>
              <p:nvSpPr>
                <p:cNvPr id="73" name="Oval 72"/>
                <p:cNvSpPr/>
                <p:nvPr/>
              </p:nvSpPr>
              <p:spPr>
                <a:xfrm>
                  <a:off x="1553362" y="2499742"/>
                  <a:ext cx="108000" cy="36000"/>
                </a:xfrm>
                <a:prstGeom prst="ellipse">
                  <a:avLst/>
                </a:prstGeom>
                <a:solidFill>
                  <a:srgbClr val="E60000"/>
                </a:solidFill>
              </p:spPr>
              <p:txBody>
                <a:bodyPr wrap="square" rtlCol="0" anchor="ctr">
                  <a:noAutofit/>
                </a:bodyPr>
                <a:lstStyle/>
                <a:p>
                  <a:pPr algn="ctr"/>
                  <a:endParaRPr lang="en-GB" dirty="0" smtClean="0"/>
                </a:p>
              </p:txBody>
            </p:sp>
            <p:sp>
              <p:nvSpPr>
                <p:cNvPr id="74" name="Freeform 73"/>
                <p:cNvSpPr/>
                <p:nvPr/>
              </p:nvSpPr>
              <p:spPr>
                <a:xfrm>
                  <a:off x="1609304" y="1518457"/>
                  <a:ext cx="156225" cy="991665"/>
                </a:xfrm>
                <a:custGeom>
                  <a:avLst/>
                  <a:gdLst>
                    <a:gd name="connsiteX0" fmla="*/ 187891 w 187891"/>
                    <a:gd name="connsiteY0" fmla="*/ 0 h 989556"/>
                    <a:gd name="connsiteX1" fmla="*/ 187891 w 187891"/>
                    <a:gd name="connsiteY1" fmla="*/ 237994 h 989556"/>
                    <a:gd name="connsiteX2" fmla="*/ 0 w 187891"/>
                    <a:gd name="connsiteY2" fmla="*/ 989556 h 989556"/>
                    <a:gd name="connsiteX0" fmla="*/ 95654 w 95654"/>
                    <a:gd name="connsiteY0" fmla="*/ 0 h 701295"/>
                    <a:gd name="connsiteX1" fmla="*/ 95654 w 95654"/>
                    <a:gd name="connsiteY1" fmla="*/ 237994 h 701295"/>
                    <a:gd name="connsiteX2" fmla="*/ 0 w 95654"/>
                    <a:gd name="connsiteY2" fmla="*/ 701295 h 701295"/>
                    <a:gd name="connsiteX0" fmla="*/ 82170 w 82170"/>
                    <a:gd name="connsiteY0" fmla="*/ 0 h 633920"/>
                    <a:gd name="connsiteX1" fmla="*/ 82170 w 82170"/>
                    <a:gd name="connsiteY1" fmla="*/ 237994 h 633920"/>
                    <a:gd name="connsiteX2" fmla="*/ 0 w 82170"/>
                    <a:gd name="connsiteY2" fmla="*/ 633920 h 633920"/>
                  </a:gdLst>
                  <a:ahLst/>
                  <a:cxnLst>
                    <a:cxn ang="0">
                      <a:pos x="connsiteX0" y="connsiteY0"/>
                    </a:cxn>
                    <a:cxn ang="0">
                      <a:pos x="connsiteX1" y="connsiteY1"/>
                    </a:cxn>
                    <a:cxn ang="0">
                      <a:pos x="connsiteX2" y="connsiteY2"/>
                    </a:cxn>
                  </a:cxnLst>
                  <a:rect l="l" t="t" r="r" b="b"/>
                  <a:pathLst>
                    <a:path w="82170" h="633920">
                      <a:moveTo>
                        <a:pt x="82170" y="0"/>
                      </a:moveTo>
                      <a:lnTo>
                        <a:pt x="82170" y="237994"/>
                      </a:lnTo>
                      <a:lnTo>
                        <a:pt x="0" y="633920"/>
                      </a:lnTo>
                    </a:path>
                  </a:pathLst>
                </a:custGeom>
                <a:noFill/>
                <a:ln cap="rnd">
                  <a:solidFill>
                    <a:schemeClr val="tx1"/>
                  </a:solidFill>
                </a:ln>
              </p:spPr>
              <p:txBody>
                <a:bodyPr vert="horz" wrap="squar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sp>
              <p:nvSpPr>
                <p:cNvPr id="75" name="Rectangle 74"/>
                <p:cNvSpPr/>
                <p:nvPr/>
              </p:nvSpPr>
              <p:spPr>
                <a:xfrm>
                  <a:off x="1727684" y="1516174"/>
                  <a:ext cx="18000" cy="360000"/>
                </a:xfrm>
                <a:prstGeom prst="rect">
                  <a:avLst/>
                </a:prstGeom>
                <a:solidFill>
                  <a:srgbClr val="E60000"/>
                </a:solidFill>
              </p:spPr>
              <p:txBody>
                <a:bodyPr wrap="square" rtlCol="0" anchor="ctr">
                  <a:noAutofit/>
                </a:bodyPr>
                <a:lstStyle/>
                <a:p>
                  <a:pPr algn="ctr"/>
                  <a:endParaRPr lang="en-GB" dirty="0" smtClean="0"/>
                </a:p>
              </p:txBody>
            </p:sp>
          </p:grpSp>
        </p:grpSp>
        <p:grpSp>
          <p:nvGrpSpPr>
            <p:cNvPr id="52" name="Group 51"/>
            <p:cNvGrpSpPr/>
            <p:nvPr/>
          </p:nvGrpSpPr>
          <p:grpSpPr>
            <a:xfrm>
              <a:off x="6048165" y="1359977"/>
              <a:ext cx="2353848" cy="1709013"/>
              <a:chOff x="5965860" y="1516174"/>
              <a:chExt cx="1879693" cy="1364753"/>
            </a:xfrm>
          </p:grpSpPr>
          <p:sp>
            <p:nvSpPr>
              <p:cNvPr id="62" name="Oval 61"/>
              <p:cNvSpPr/>
              <p:nvPr/>
            </p:nvSpPr>
            <p:spPr>
              <a:xfrm>
                <a:off x="6281072" y="2365172"/>
                <a:ext cx="1564481" cy="515755"/>
              </a:xfrm>
              <a:prstGeom prst="ellipse">
                <a:avLst/>
              </a:prstGeom>
              <a:solidFill>
                <a:schemeClr val="bg1"/>
              </a:solidFill>
              <a:ln>
                <a:solidFill>
                  <a:schemeClr val="bg1">
                    <a:lumMod val="85000"/>
                  </a:schemeClr>
                </a:solidFill>
              </a:ln>
              <a:effectLst>
                <a:outerShdw blurRad="50800" dist="88900" dir="4800000" sx="97000" sy="97000" algn="tl" rotWithShape="0">
                  <a:prstClr val="black">
                    <a:alpha val="40000"/>
                  </a:prstClr>
                </a:outerShdw>
              </a:effectLst>
            </p:spPr>
            <p:txBody>
              <a:bodyPr wrap="square" rtlCol="0" anchor="ctr">
                <a:noAutofit/>
              </a:bodyPr>
              <a:lstStyle/>
              <a:p>
                <a:pPr algn="ctr"/>
                <a:endParaRPr lang="en-GB" dirty="0" smtClean="0"/>
              </a:p>
            </p:txBody>
          </p:sp>
          <p:sp>
            <p:nvSpPr>
              <p:cNvPr id="63" name="Rectangle 17"/>
              <p:cNvSpPr>
                <a:spLocks noChangeAspect="1" noChangeArrowheads="1"/>
              </p:cNvSpPr>
              <p:nvPr>
                <p:custDataLst>
                  <p:tags r:id="rId6"/>
                </p:custDataLst>
              </p:nvPr>
            </p:nvSpPr>
            <p:spPr bwMode="gray">
              <a:xfrm>
                <a:off x="5965860" y="1525137"/>
                <a:ext cx="1656601" cy="435746"/>
              </a:xfrm>
              <a:prstGeom prst="rect">
                <a:avLst/>
              </a:prstGeom>
              <a:noFill/>
              <a:ln w="9525">
                <a:noFill/>
                <a:miter lim="800000"/>
                <a:headEnd/>
                <a:tailEnd/>
              </a:ln>
            </p:spPr>
            <p:txBody>
              <a:bodyPr wrap="square" lIns="72000" tIns="46800" rIns="72000" bIns="46800" anchor="t" anchorCtr="0"/>
              <a:lstStyle/>
              <a:p>
                <a:pPr algn="r" defTabSz="863600" eaLnBrk="0" hangingPunct="0">
                  <a:lnSpc>
                    <a:spcPct val="75000"/>
                  </a:lnSpc>
                </a:pPr>
                <a:r>
                  <a:rPr lang="en-GB" sz="1400" b="1" dirty="0" smtClean="0">
                    <a:solidFill>
                      <a:schemeClr val="tx1">
                        <a:lumMod val="50000"/>
                      </a:schemeClr>
                    </a:solidFill>
                    <a:latin typeface="Vodafone Rg" pitchFamily="34" charset="0"/>
                    <a:cs typeface="Times New Roman" pitchFamily="18" charset="0"/>
                  </a:rPr>
                  <a:t>Navigation </a:t>
                </a:r>
              </a:p>
              <a:p>
                <a:pPr algn="r" defTabSz="863600" eaLnBrk="0" hangingPunct="0">
                  <a:lnSpc>
                    <a:spcPct val="75000"/>
                  </a:lnSpc>
                </a:pPr>
                <a:r>
                  <a:rPr lang="en-GB" sz="1400" b="1" dirty="0" smtClean="0">
                    <a:solidFill>
                      <a:schemeClr val="tx1">
                        <a:lumMod val="50000"/>
                      </a:schemeClr>
                    </a:solidFill>
                    <a:cs typeface="Times New Roman" pitchFamily="18" charset="0"/>
                  </a:rPr>
                  <a:t>and </a:t>
                </a:r>
                <a:r>
                  <a:rPr lang="en-GB" sz="1400" b="1" dirty="0" smtClean="0">
                    <a:solidFill>
                      <a:schemeClr val="tx1">
                        <a:lumMod val="50000"/>
                      </a:schemeClr>
                    </a:solidFill>
                    <a:latin typeface="Vodafone Rg" pitchFamily="34" charset="0"/>
                    <a:cs typeface="Times New Roman" pitchFamily="18" charset="0"/>
                  </a:rPr>
                  <a:t>Traffic</a:t>
                </a:r>
                <a:endParaRPr lang="en-GB" sz="1400" b="1" dirty="0">
                  <a:solidFill>
                    <a:schemeClr val="tx1">
                      <a:lumMod val="50000"/>
                    </a:schemeClr>
                  </a:solidFill>
                  <a:latin typeface="Vodafone Rg" pitchFamily="34" charset="0"/>
                  <a:cs typeface="Times New Roman" pitchFamily="18" charset="0"/>
                </a:endParaRPr>
              </a:p>
            </p:txBody>
          </p:sp>
          <p:grpSp>
            <p:nvGrpSpPr>
              <p:cNvPr id="64" name="Group 63"/>
              <p:cNvGrpSpPr/>
              <p:nvPr/>
            </p:nvGrpSpPr>
            <p:grpSpPr>
              <a:xfrm>
                <a:off x="7462586" y="1516174"/>
                <a:ext cx="212167" cy="1019568"/>
                <a:chOff x="1553362" y="1516174"/>
                <a:chExt cx="212167" cy="1019568"/>
              </a:xfrm>
            </p:grpSpPr>
            <p:sp>
              <p:nvSpPr>
                <p:cNvPr id="66" name="Oval 65"/>
                <p:cNvSpPr/>
                <p:nvPr/>
              </p:nvSpPr>
              <p:spPr>
                <a:xfrm>
                  <a:off x="1553362" y="2499742"/>
                  <a:ext cx="108000" cy="36000"/>
                </a:xfrm>
                <a:prstGeom prst="ellipse">
                  <a:avLst/>
                </a:prstGeom>
                <a:solidFill>
                  <a:srgbClr val="E60000"/>
                </a:solidFill>
              </p:spPr>
              <p:txBody>
                <a:bodyPr wrap="square" rtlCol="0" anchor="ctr">
                  <a:noAutofit/>
                </a:bodyPr>
                <a:lstStyle/>
                <a:p>
                  <a:pPr algn="ctr"/>
                  <a:endParaRPr lang="en-GB" dirty="0" smtClean="0"/>
                </a:p>
              </p:txBody>
            </p:sp>
            <p:sp>
              <p:nvSpPr>
                <p:cNvPr id="67" name="Freeform 66"/>
                <p:cNvSpPr/>
                <p:nvPr/>
              </p:nvSpPr>
              <p:spPr>
                <a:xfrm>
                  <a:off x="1609304" y="1518457"/>
                  <a:ext cx="156225" cy="991665"/>
                </a:xfrm>
                <a:custGeom>
                  <a:avLst/>
                  <a:gdLst>
                    <a:gd name="connsiteX0" fmla="*/ 187891 w 187891"/>
                    <a:gd name="connsiteY0" fmla="*/ 0 h 989556"/>
                    <a:gd name="connsiteX1" fmla="*/ 187891 w 187891"/>
                    <a:gd name="connsiteY1" fmla="*/ 237994 h 989556"/>
                    <a:gd name="connsiteX2" fmla="*/ 0 w 187891"/>
                    <a:gd name="connsiteY2" fmla="*/ 989556 h 989556"/>
                    <a:gd name="connsiteX0" fmla="*/ 95654 w 95654"/>
                    <a:gd name="connsiteY0" fmla="*/ 0 h 701295"/>
                    <a:gd name="connsiteX1" fmla="*/ 95654 w 95654"/>
                    <a:gd name="connsiteY1" fmla="*/ 237994 h 701295"/>
                    <a:gd name="connsiteX2" fmla="*/ 0 w 95654"/>
                    <a:gd name="connsiteY2" fmla="*/ 701295 h 701295"/>
                    <a:gd name="connsiteX0" fmla="*/ 82170 w 82170"/>
                    <a:gd name="connsiteY0" fmla="*/ 0 h 633920"/>
                    <a:gd name="connsiteX1" fmla="*/ 82170 w 82170"/>
                    <a:gd name="connsiteY1" fmla="*/ 237994 h 633920"/>
                    <a:gd name="connsiteX2" fmla="*/ 0 w 82170"/>
                    <a:gd name="connsiteY2" fmla="*/ 633920 h 633920"/>
                  </a:gdLst>
                  <a:ahLst/>
                  <a:cxnLst>
                    <a:cxn ang="0">
                      <a:pos x="connsiteX0" y="connsiteY0"/>
                    </a:cxn>
                    <a:cxn ang="0">
                      <a:pos x="connsiteX1" y="connsiteY1"/>
                    </a:cxn>
                    <a:cxn ang="0">
                      <a:pos x="connsiteX2" y="connsiteY2"/>
                    </a:cxn>
                  </a:cxnLst>
                  <a:rect l="l" t="t" r="r" b="b"/>
                  <a:pathLst>
                    <a:path w="82170" h="633920">
                      <a:moveTo>
                        <a:pt x="82170" y="0"/>
                      </a:moveTo>
                      <a:lnTo>
                        <a:pt x="82170" y="237994"/>
                      </a:lnTo>
                      <a:lnTo>
                        <a:pt x="0" y="633920"/>
                      </a:lnTo>
                    </a:path>
                  </a:pathLst>
                </a:custGeom>
                <a:noFill/>
                <a:ln cap="rnd">
                  <a:solidFill>
                    <a:schemeClr val="tx1"/>
                  </a:solidFill>
                </a:ln>
              </p:spPr>
              <p:txBody>
                <a:bodyPr vert="horz" wrap="squar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sp>
              <p:nvSpPr>
                <p:cNvPr id="68" name="Rectangle 67"/>
                <p:cNvSpPr/>
                <p:nvPr/>
              </p:nvSpPr>
              <p:spPr>
                <a:xfrm>
                  <a:off x="1727684" y="1516174"/>
                  <a:ext cx="18000" cy="360000"/>
                </a:xfrm>
                <a:prstGeom prst="rect">
                  <a:avLst/>
                </a:prstGeom>
                <a:solidFill>
                  <a:srgbClr val="E60000"/>
                </a:solidFill>
              </p:spPr>
              <p:txBody>
                <a:bodyPr wrap="square" rtlCol="0" anchor="ctr">
                  <a:noAutofit/>
                </a:bodyPr>
                <a:lstStyle/>
                <a:p>
                  <a:pPr algn="ctr"/>
                  <a:endParaRPr lang="en-GB" dirty="0" smtClean="0"/>
                </a:p>
              </p:txBody>
            </p:sp>
          </p:grpSp>
        </p:grpSp>
        <p:grpSp>
          <p:nvGrpSpPr>
            <p:cNvPr id="53" name="Group 52"/>
            <p:cNvGrpSpPr/>
            <p:nvPr/>
          </p:nvGrpSpPr>
          <p:grpSpPr>
            <a:xfrm>
              <a:off x="4360383" y="1340768"/>
              <a:ext cx="1959123" cy="1728223"/>
              <a:chOff x="4331228" y="1500834"/>
              <a:chExt cx="1564481" cy="1380093"/>
            </a:xfrm>
          </p:grpSpPr>
          <p:sp>
            <p:nvSpPr>
              <p:cNvPr id="54" name="Oval 53"/>
              <p:cNvSpPr/>
              <p:nvPr/>
            </p:nvSpPr>
            <p:spPr>
              <a:xfrm>
                <a:off x="4331228" y="2365172"/>
                <a:ext cx="1564481" cy="515755"/>
              </a:xfrm>
              <a:prstGeom prst="ellipse">
                <a:avLst/>
              </a:prstGeom>
              <a:solidFill>
                <a:schemeClr val="bg1"/>
              </a:solidFill>
              <a:ln>
                <a:solidFill>
                  <a:schemeClr val="bg1">
                    <a:lumMod val="85000"/>
                  </a:schemeClr>
                </a:solidFill>
              </a:ln>
              <a:effectLst>
                <a:outerShdw blurRad="50800" dist="88900" dir="4800000" sx="97000" sy="97000" algn="tl" rotWithShape="0">
                  <a:prstClr val="black">
                    <a:alpha val="40000"/>
                  </a:prstClr>
                </a:outerShdw>
              </a:effectLst>
            </p:spPr>
            <p:txBody>
              <a:bodyPr wrap="square" rtlCol="0" anchor="ctr">
                <a:noAutofit/>
              </a:bodyPr>
              <a:lstStyle/>
              <a:p>
                <a:pPr algn="ctr"/>
                <a:endParaRPr lang="en-GB" dirty="0" smtClean="0"/>
              </a:p>
            </p:txBody>
          </p:sp>
          <p:sp>
            <p:nvSpPr>
              <p:cNvPr id="55" name="Rectangle 17"/>
              <p:cNvSpPr>
                <a:spLocks noChangeAspect="1" noChangeArrowheads="1"/>
              </p:cNvSpPr>
              <p:nvPr>
                <p:custDataLst>
                  <p:tags r:id="rId5"/>
                </p:custDataLst>
              </p:nvPr>
            </p:nvSpPr>
            <p:spPr bwMode="gray">
              <a:xfrm>
                <a:off x="4353220" y="1500834"/>
                <a:ext cx="1368000" cy="435746"/>
              </a:xfrm>
              <a:prstGeom prst="rect">
                <a:avLst/>
              </a:prstGeom>
              <a:noFill/>
              <a:ln w="9525">
                <a:noFill/>
                <a:miter lim="800000"/>
                <a:headEnd/>
                <a:tailEnd/>
              </a:ln>
            </p:spPr>
            <p:txBody>
              <a:bodyPr wrap="square" lIns="72000" tIns="46800" rIns="72000" bIns="46800" anchor="t" anchorCtr="0"/>
              <a:lstStyle/>
              <a:p>
                <a:pPr algn="r" defTabSz="863600" eaLnBrk="0" hangingPunct="0">
                  <a:lnSpc>
                    <a:spcPct val="75000"/>
                  </a:lnSpc>
                </a:pPr>
                <a:r>
                  <a:rPr lang="en-GB" sz="1400" b="1" dirty="0">
                    <a:solidFill>
                      <a:schemeClr val="tx1">
                        <a:lumMod val="50000"/>
                      </a:schemeClr>
                    </a:solidFill>
                    <a:latin typeface="Vodafone Rg" pitchFamily="34" charset="0"/>
                    <a:cs typeface="Times New Roman" pitchFamily="18" charset="0"/>
                  </a:rPr>
                  <a:t>Vehicle</a:t>
                </a:r>
                <a:br>
                  <a:rPr lang="en-GB" sz="1400" b="1" dirty="0">
                    <a:solidFill>
                      <a:schemeClr val="tx1">
                        <a:lumMod val="50000"/>
                      </a:schemeClr>
                    </a:solidFill>
                    <a:latin typeface="Vodafone Rg" pitchFamily="34" charset="0"/>
                    <a:cs typeface="Times New Roman" pitchFamily="18" charset="0"/>
                  </a:rPr>
                </a:br>
                <a:r>
                  <a:rPr lang="en-GB" sz="1400" b="1" dirty="0">
                    <a:solidFill>
                      <a:schemeClr val="tx1">
                        <a:lumMod val="50000"/>
                      </a:schemeClr>
                    </a:solidFill>
                    <a:latin typeface="Vodafone Rg" pitchFamily="34" charset="0"/>
                    <a:cs typeface="Times New Roman" pitchFamily="18" charset="0"/>
                  </a:rPr>
                  <a:t>Diagnostics</a:t>
                </a:r>
              </a:p>
            </p:txBody>
          </p:sp>
          <p:pic>
            <p:nvPicPr>
              <p:cNvPr id="56" name="Picture 5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43172" y="2018360"/>
                <a:ext cx="611520" cy="611520"/>
              </a:xfrm>
              <a:prstGeom prst="rect">
                <a:avLst/>
              </a:prstGeom>
            </p:spPr>
          </p:pic>
          <p:grpSp>
            <p:nvGrpSpPr>
              <p:cNvPr id="57" name="Group 56"/>
              <p:cNvGrpSpPr/>
              <p:nvPr/>
            </p:nvGrpSpPr>
            <p:grpSpPr>
              <a:xfrm>
                <a:off x="5553320" y="1516174"/>
                <a:ext cx="212167" cy="1019568"/>
                <a:chOff x="1553362" y="1516174"/>
                <a:chExt cx="212167" cy="1019568"/>
              </a:xfrm>
            </p:grpSpPr>
            <p:sp>
              <p:nvSpPr>
                <p:cNvPr id="59" name="Oval 58"/>
                <p:cNvSpPr/>
                <p:nvPr/>
              </p:nvSpPr>
              <p:spPr>
                <a:xfrm>
                  <a:off x="1553362" y="2499742"/>
                  <a:ext cx="108000" cy="36000"/>
                </a:xfrm>
                <a:prstGeom prst="ellipse">
                  <a:avLst/>
                </a:prstGeom>
                <a:solidFill>
                  <a:srgbClr val="E60000"/>
                </a:solidFill>
              </p:spPr>
              <p:txBody>
                <a:bodyPr wrap="square" rtlCol="0" anchor="ctr">
                  <a:noAutofit/>
                </a:bodyPr>
                <a:lstStyle/>
                <a:p>
                  <a:pPr algn="ctr"/>
                  <a:endParaRPr lang="en-GB" dirty="0" smtClean="0"/>
                </a:p>
              </p:txBody>
            </p:sp>
            <p:sp>
              <p:nvSpPr>
                <p:cNvPr id="60" name="Freeform 59"/>
                <p:cNvSpPr/>
                <p:nvPr/>
              </p:nvSpPr>
              <p:spPr>
                <a:xfrm>
                  <a:off x="1609304" y="1518457"/>
                  <a:ext cx="156225" cy="991665"/>
                </a:xfrm>
                <a:custGeom>
                  <a:avLst/>
                  <a:gdLst>
                    <a:gd name="connsiteX0" fmla="*/ 187891 w 187891"/>
                    <a:gd name="connsiteY0" fmla="*/ 0 h 989556"/>
                    <a:gd name="connsiteX1" fmla="*/ 187891 w 187891"/>
                    <a:gd name="connsiteY1" fmla="*/ 237994 h 989556"/>
                    <a:gd name="connsiteX2" fmla="*/ 0 w 187891"/>
                    <a:gd name="connsiteY2" fmla="*/ 989556 h 989556"/>
                    <a:gd name="connsiteX0" fmla="*/ 95654 w 95654"/>
                    <a:gd name="connsiteY0" fmla="*/ 0 h 701295"/>
                    <a:gd name="connsiteX1" fmla="*/ 95654 w 95654"/>
                    <a:gd name="connsiteY1" fmla="*/ 237994 h 701295"/>
                    <a:gd name="connsiteX2" fmla="*/ 0 w 95654"/>
                    <a:gd name="connsiteY2" fmla="*/ 701295 h 701295"/>
                    <a:gd name="connsiteX0" fmla="*/ 82170 w 82170"/>
                    <a:gd name="connsiteY0" fmla="*/ 0 h 633920"/>
                    <a:gd name="connsiteX1" fmla="*/ 82170 w 82170"/>
                    <a:gd name="connsiteY1" fmla="*/ 237994 h 633920"/>
                    <a:gd name="connsiteX2" fmla="*/ 0 w 82170"/>
                    <a:gd name="connsiteY2" fmla="*/ 633920 h 633920"/>
                  </a:gdLst>
                  <a:ahLst/>
                  <a:cxnLst>
                    <a:cxn ang="0">
                      <a:pos x="connsiteX0" y="connsiteY0"/>
                    </a:cxn>
                    <a:cxn ang="0">
                      <a:pos x="connsiteX1" y="connsiteY1"/>
                    </a:cxn>
                    <a:cxn ang="0">
                      <a:pos x="connsiteX2" y="connsiteY2"/>
                    </a:cxn>
                  </a:cxnLst>
                  <a:rect l="l" t="t" r="r" b="b"/>
                  <a:pathLst>
                    <a:path w="82170" h="633920">
                      <a:moveTo>
                        <a:pt x="82170" y="0"/>
                      </a:moveTo>
                      <a:lnTo>
                        <a:pt x="82170" y="237994"/>
                      </a:lnTo>
                      <a:lnTo>
                        <a:pt x="0" y="633920"/>
                      </a:lnTo>
                    </a:path>
                  </a:pathLst>
                </a:custGeom>
                <a:noFill/>
                <a:ln cap="rnd">
                  <a:solidFill>
                    <a:schemeClr val="tx1"/>
                  </a:solidFill>
                </a:ln>
              </p:spPr>
              <p:txBody>
                <a:bodyPr vert="horz" wrap="squar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sp>
              <p:nvSpPr>
                <p:cNvPr id="61" name="Rectangle 60"/>
                <p:cNvSpPr/>
                <p:nvPr/>
              </p:nvSpPr>
              <p:spPr>
                <a:xfrm>
                  <a:off x="1727684" y="1516174"/>
                  <a:ext cx="18000" cy="360000"/>
                </a:xfrm>
                <a:prstGeom prst="rect">
                  <a:avLst/>
                </a:prstGeom>
                <a:solidFill>
                  <a:srgbClr val="E60000"/>
                </a:solidFill>
              </p:spPr>
              <p:txBody>
                <a:bodyPr wrap="square" rtlCol="0" anchor="ctr">
                  <a:noAutofit/>
                </a:bodyPr>
                <a:lstStyle/>
                <a:p>
                  <a:pPr algn="ctr"/>
                  <a:endParaRPr lang="en-GB" dirty="0" smtClean="0"/>
                </a:p>
              </p:txBody>
            </p:sp>
          </p:grpSp>
          <p:pic>
            <p:nvPicPr>
              <p:cNvPr id="58" name="Picture 5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4543379" y="2111223"/>
                <a:ext cx="630205" cy="630205"/>
              </a:xfrm>
              <a:prstGeom prst="rect">
                <a:avLst/>
              </a:prstGeom>
            </p:spPr>
          </p:pic>
        </p:grpSp>
        <p:pic>
          <p:nvPicPr>
            <p:cNvPr id="8212" name="Picture 20" descr="http://t2.gstatic.com/images?q=tbn:ANd9GcQerNNp3lpO9wv8ZorsHSVEkHG4JBivjt7YaSNmsyTnBfJLCEJl"/>
            <p:cNvPicPr>
              <a:picLocks noChangeArrowheads="1"/>
            </p:cNvPicPr>
            <p:nvPr/>
          </p:nvPicPr>
          <p:blipFill rotWithShape="1">
            <a:blip r:embed="rId13"/>
            <a:srcRect l="18917" r="17450"/>
            <a:stretch/>
          </p:blipFill>
          <p:spPr bwMode="auto">
            <a:xfrm>
              <a:off x="7020356" y="2060881"/>
              <a:ext cx="756000" cy="756084"/>
            </a:xfrm>
            <a:prstGeom prst="roundRect">
              <a:avLst>
                <a:gd name="adj" fmla="val 6024"/>
              </a:avLst>
            </a:prstGeom>
            <a:noFill/>
            <a:ln w="28575">
              <a:solidFill>
                <a:schemeClr val="bg2">
                  <a:lumMod val="75000"/>
                </a:schemeClr>
              </a:solidFill>
            </a:ln>
          </p:spPr>
        </p:pic>
        <p:pic>
          <p:nvPicPr>
            <p:cNvPr id="8210" name="Picture 18" descr="http://t2.gstatic.com/images?q=tbn:ANd9GcT9b8CD33STLg2gjRdKU5MXhjd0_nqmlwKgLAwghX75anCaptLY"/>
            <p:cNvPicPr>
              <a:picLocks noChangeArrowheads="1"/>
            </p:cNvPicPr>
            <p:nvPr/>
          </p:nvPicPr>
          <p:blipFill rotWithShape="1">
            <a:blip r:embed="rId14"/>
            <a:srcRect r="34184"/>
            <a:stretch/>
          </p:blipFill>
          <p:spPr bwMode="auto">
            <a:xfrm>
              <a:off x="2843892" y="2045998"/>
              <a:ext cx="756000" cy="756000"/>
            </a:xfrm>
            <a:prstGeom prst="roundRect">
              <a:avLst>
                <a:gd name="adj" fmla="val 6230"/>
              </a:avLst>
            </a:prstGeom>
            <a:noFill/>
            <a:ln w="28575">
              <a:solidFill>
                <a:schemeClr val="bg2">
                  <a:lumMod val="75000"/>
                </a:schemeClr>
              </a:solidFill>
            </a:ln>
          </p:spPr>
        </p:pic>
      </p:grpSp>
      <p:grpSp>
        <p:nvGrpSpPr>
          <p:cNvPr id="13" name="Group 12"/>
          <p:cNvGrpSpPr/>
          <p:nvPr/>
        </p:nvGrpSpPr>
        <p:grpSpPr>
          <a:xfrm>
            <a:off x="791580" y="3460583"/>
            <a:ext cx="8280916" cy="1660638"/>
            <a:chOff x="863589" y="3460583"/>
            <a:chExt cx="8280916" cy="1660638"/>
          </a:xfrm>
        </p:grpSpPr>
        <p:grpSp>
          <p:nvGrpSpPr>
            <p:cNvPr id="83" name="Group 82"/>
            <p:cNvGrpSpPr/>
            <p:nvPr/>
          </p:nvGrpSpPr>
          <p:grpSpPr>
            <a:xfrm>
              <a:off x="863589" y="3460583"/>
              <a:ext cx="8280916" cy="1660638"/>
              <a:chOff x="863589" y="3964608"/>
              <a:chExt cx="8280916" cy="1660638"/>
            </a:xfrm>
          </p:grpSpPr>
          <p:grpSp>
            <p:nvGrpSpPr>
              <p:cNvPr id="6" name="Group 5"/>
              <p:cNvGrpSpPr/>
              <p:nvPr/>
            </p:nvGrpSpPr>
            <p:grpSpPr>
              <a:xfrm>
                <a:off x="863589" y="3964610"/>
                <a:ext cx="1966815" cy="1660632"/>
                <a:chOff x="1406464" y="3153846"/>
                <a:chExt cx="1570625" cy="1326118"/>
              </a:xfrm>
            </p:grpSpPr>
            <p:sp>
              <p:nvSpPr>
                <p:cNvPr id="42" name="Oval 41"/>
                <p:cNvSpPr/>
                <p:nvPr/>
              </p:nvSpPr>
              <p:spPr>
                <a:xfrm>
                  <a:off x="1406464" y="3964209"/>
                  <a:ext cx="1564484" cy="515755"/>
                </a:xfrm>
                <a:prstGeom prst="ellipse">
                  <a:avLst/>
                </a:prstGeom>
                <a:solidFill>
                  <a:schemeClr val="bg1"/>
                </a:solidFill>
                <a:ln>
                  <a:solidFill>
                    <a:schemeClr val="bg1">
                      <a:lumMod val="85000"/>
                    </a:schemeClr>
                  </a:solidFill>
                </a:ln>
                <a:effectLst>
                  <a:outerShdw blurRad="50800" dist="88900" dir="4800000" sx="97000" sy="97000" algn="tl" rotWithShape="0">
                    <a:prstClr val="black">
                      <a:alpha val="40000"/>
                    </a:prstClr>
                  </a:outerShdw>
                </a:effectLst>
              </p:spPr>
              <p:txBody>
                <a:bodyPr wrap="square" rtlCol="0" anchor="ctr">
                  <a:noAutofit/>
                </a:bodyPr>
                <a:lstStyle/>
                <a:p>
                  <a:pPr algn="ctr"/>
                  <a:endParaRPr lang="en-GB" dirty="0" smtClean="0"/>
                </a:p>
              </p:txBody>
            </p:sp>
            <p:sp>
              <p:nvSpPr>
                <p:cNvPr id="43" name="Rectangle 17"/>
                <p:cNvSpPr>
                  <a:spLocks noChangeAspect="1" noChangeArrowheads="1"/>
                </p:cNvSpPr>
                <p:nvPr>
                  <p:custDataLst>
                    <p:tags r:id="rId4"/>
                  </p:custDataLst>
                </p:nvPr>
              </p:nvSpPr>
              <p:spPr bwMode="gray">
                <a:xfrm flipH="1">
                  <a:off x="1609087" y="3153846"/>
                  <a:ext cx="1368002" cy="435746"/>
                </a:xfrm>
                <a:prstGeom prst="rect">
                  <a:avLst/>
                </a:prstGeom>
                <a:noFill/>
                <a:ln w="9525">
                  <a:noFill/>
                  <a:miter lim="800000"/>
                  <a:headEnd/>
                  <a:tailEnd/>
                </a:ln>
              </p:spPr>
              <p:txBody>
                <a:bodyPr wrap="square" lIns="72000" tIns="46800" rIns="72000" bIns="46800" anchor="t" anchorCtr="0"/>
                <a:lstStyle/>
                <a:p>
                  <a:pPr algn="l" defTabSz="863600" eaLnBrk="0" hangingPunct="0">
                    <a:lnSpc>
                      <a:spcPct val="75000"/>
                    </a:lnSpc>
                  </a:pPr>
                  <a:r>
                    <a:rPr lang="en-GB" sz="1400" b="1" dirty="0" smtClean="0">
                      <a:solidFill>
                        <a:schemeClr val="tx1">
                          <a:lumMod val="50000"/>
                        </a:schemeClr>
                      </a:solidFill>
                      <a:cs typeface="Times New Roman" pitchFamily="18" charset="0"/>
                    </a:rPr>
                    <a:t>Usage Based Insurance (UBI)</a:t>
                  </a:r>
                  <a:endParaRPr lang="en-GB" sz="1400" b="1" dirty="0">
                    <a:solidFill>
                      <a:schemeClr val="tx1">
                        <a:lumMod val="50000"/>
                      </a:schemeClr>
                    </a:solidFill>
                    <a:latin typeface="Vodafone Rg" pitchFamily="34" charset="0"/>
                    <a:cs typeface="Times New Roman" pitchFamily="18" charset="0"/>
                  </a:endParaRPr>
                </a:p>
              </p:txBody>
            </p:sp>
            <p:grpSp>
              <p:nvGrpSpPr>
                <p:cNvPr id="45" name="Group 44"/>
                <p:cNvGrpSpPr/>
                <p:nvPr/>
              </p:nvGrpSpPr>
              <p:grpSpPr>
                <a:xfrm flipH="1">
                  <a:off x="1494994" y="3169485"/>
                  <a:ext cx="212167" cy="1019568"/>
                  <a:chOff x="1553362" y="1516174"/>
                  <a:chExt cx="212167" cy="1019568"/>
                </a:xfrm>
              </p:grpSpPr>
              <p:sp>
                <p:nvSpPr>
                  <p:cNvPr id="46" name="Oval 45"/>
                  <p:cNvSpPr/>
                  <p:nvPr/>
                </p:nvSpPr>
                <p:spPr>
                  <a:xfrm>
                    <a:off x="1553362" y="2499742"/>
                    <a:ext cx="108000" cy="36000"/>
                  </a:xfrm>
                  <a:prstGeom prst="ellipse">
                    <a:avLst/>
                  </a:prstGeom>
                  <a:solidFill>
                    <a:srgbClr val="E60000"/>
                  </a:solidFill>
                </p:spPr>
                <p:txBody>
                  <a:bodyPr wrap="square" rtlCol="0" anchor="ctr">
                    <a:noAutofit/>
                  </a:bodyPr>
                  <a:lstStyle/>
                  <a:p>
                    <a:pPr algn="ctr"/>
                    <a:endParaRPr lang="en-GB" dirty="0" smtClean="0"/>
                  </a:p>
                </p:txBody>
              </p:sp>
              <p:sp>
                <p:nvSpPr>
                  <p:cNvPr id="47" name="Freeform 46"/>
                  <p:cNvSpPr/>
                  <p:nvPr/>
                </p:nvSpPr>
                <p:spPr>
                  <a:xfrm>
                    <a:off x="1609304" y="1518457"/>
                    <a:ext cx="156225" cy="991665"/>
                  </a:xfrm>
                  <a:custGeom>
                    <a:avLst/>
                    <a:gdLst>
                      <a:gd name="connsiteX0" fmla="*/ 187891 w 187891"/>
                      <a:gd name="connsiteY0" fmla="*/ 0 h 989556"/>
                      <a:gd name="connsiteX1" fmla="*/ 187891 w 187891"/>
                      <a:gd name="connsiteY1" fmla="*/ 237994 h 989556"/>
                      <a:gd name="connsiteX2" fmla="*/ 0 w 187891"/>
                      <a:gd name="connsiteY2" fmla="*/ 989556 h 989556"/>
                      <a:gd name="connsiteX0" fmla="*/ 95654 w 95654"/>
                      <a:gd name="connsiteY0" fmla="*/ 0 h 701295"/>
                      <a:gd name="connsiteX1" fmla="*/ 95654 w 95654"/>
                      <a:gd name="connsiteY1" fmla="*/ 237994 h 701295"/>
                      <a:gd name="connsiteX2" fmla="*/ 0 w 95654"/>
                      <a:gd name="connsiteY2" fmla="*/ 701295 h 701295"/>
                      <a:gd name="connsiteX0" fmla="*/ 82170 w 82170"/>
                      <a:gd name="connsiteY0" fmla="*/ 0 h 633920"/>
                      <a:gd name="connsiteX1" fmla="*/ 82170 w 82170"/>
                      <a:gd name="connsiteY1" fmla="*/ 237994 h 633920"/>
                      <a:gd name="connsiteX2" fmla="*/ 0 w 82170"/>
                      <a:gd name="connsiteY2" fmla="*/ 633920 h 633920"/>
                    </a:gdLst>
                    <a:ahLst/>
                    <a:cxnLst>
                      <a:cxn ang="0">
                        <a:pos x="connsiteX0" y="connsiteY0"/>
                      </a:cxn>
                      <a:cxn ang="0">
                        <a:pos x="connsiteX1" y="connsiteY1"/>
                      </a:cxn>
                      <a:cxn ang="0">
                        <a:pos x="connsiteX2" y="connsiteY2"/>
                      </a:cxn>
                    </a:cxnLst>
                    <a:rect l="l" t="t" r="r" b="b"/>
                    <a:pathLst>
                      <a:path w="82170" h="633920">
                        <a:moveTo>
                          <a:pt x="82170" y="0"/>
                        </a:moveTo>
                        <a:lnTo>
                          <a:pt x="82170" y="237994"/>
                        </a:lnTo>
                        <a:lnTo>
                          <a:pt x="0" y="633920"/>
                        </a:lnTo>
                      </a:path>
                    </a:pathLst>
                  </a:custGeom>
                  <a:noFill/>
                  <a:ln cap="rnd">
                    <a:solidFill>
                      <a:schemeClr val="tx1"/>
                    </a:solidFill>
                  </a:ln>
                </p:spPr>
                <p:txBody>
                  <a:bodyPr vert="horz" wrap="squar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p:txBody>
              </p:sp>
              <p:sp>
                <p:nvSpPr>
                  <p:cNvPr id="48" name="Rectangle 47"/>
                  <p:cNvSpPr/>
                  <p:nvPr/>
                </p:nvSpPr>
                <p:spPr>
                  <a:xfrm>
                    <a:off x="1727684" y="1516174"/>
                    <a:ext cx="18000" cy="360000"/>
                  </a:xfrm>
                  <a:prstGeom prst="rect">
                    <a:avLst/>
                  </a:prstGeom>
                  <a:solidFill>
                    <a:srgbClr val="E60000"/>
                  </a:solidFill>
                </p:spPr>
                <p:txBody>
                  <a:bodyPr wrap="square" rtlCol="0" anchor="ctr">
                    <a:noAutofit/>
                  </a:bodyPr>
                  <a:lstStyle/>
                  <a:p>
                    <a:pPr algn="ctr"/>
                    <a:endParaRPr lang="en-GB" dirty="0" smtClean="0"/>
                  </a:p>
                </p:txBody>
              </p:sp>
            </p:grpSp>
          </p:grpSp>
          <p:grpSp>
            <p:nvGrpSpPr>
              <p:cNvPr id="7" name="Group 6"/>
              <p:cNvGrpSpPr/>
              <p:nvPr/>
            </p:nvGrpSpPr>
            <p:grpSpPr>
              <a:xfrm>
                <a:off x="7024896" y="3964611"/>
                <a:ext cx="2119609" cy="1660634"/>
                <a:chOff x="7256006" y="3153845"/>
                <a:chExt cx="1692641" cy="1326119"/>
              </a:xfrm>
            </p:grpSpPr>
            <p:sp>
              <p:nvSpPr>
                <p:cNvPr id="35" name="Oval 34"/>
                <p:cNvSpPr/>
                <p:nvPr/>
              </p:nvSpPr>
              <p:spPr>
                <a:xfrm>
                  <a:off x="7256006" y="3964209"/>
                  <a:ext cx="1564484" cy="515755"/>
                </a:xfrm>
                <a:prstGeom prst="ellipse">
                  <a:avLst/>
                </a:prstGeom>
                <a:solidFill>
                  <a:schemeClr val="bg1"/>
                </a:solidFill>
                <a:ln>
                  <a:solidFill>
                    <a:schemeClr val="bg1">
                      <a:lumMod val="85000"/>
                    </a:schemeClr>
                  </a:solidFill>
                </a:ln>
                <a:effectLst>
                  <a:outerShdw blurRad="50800" dist="88900" dir="4800000" sx="97000" sy="97000" algn="tl" rotWithShape="0">
                    <a:prstClr val="black">
                      <a:alpha val="40000"/>
                    </a:prstClr>
                  </a:outerShdw>
                </a:effectLst>
              </p:spPr>
              <p:txBody>
                <a:bodyPr wrap="square" rtlCol="0" anchor="ctr">
                  <a:noAutofit/>
                </a:bodyPr>
                <a:lstStyle/>
                <a:p>
                  <a:pPr algn="ctr"/>
                  <a:endParaRPr lang="en-GB" dirty="0" smtClean="0"/>
                </a:p>
              </p:txBody>
            </p:sp>
            <p:sp>
              <p:nvSpPr>
                <p:cNvPr id="36" name="Rectangle 17"/>
                <p:cNvSpPr>
                  <a:spLocks noChangeAspect="1" noChangeArrowheads="1"/>
                </p:cNvSpPr>
                <p:nvPr>
                  <p:custDataLst>
                    <p:tags r:id="rId3"/>
                  </p:custDataLst>
                </p:nvPr>
              </p:nvSpPr>
              <p:spPr bwMode="gray">
                <a:xfrm flipH="1">
                  <a:off x="7380727" y="3153845"/>
                  <a:ext cx="1567920" cy="435746"/>
                </a:xfrm>
                <a:prstGeom prst="rect">
                  <a:avLst/>
                </a:prstGeom>
                <a:noFill/>
                <a:ln w="9525">
                  <a:noFill/>
                  <a:miter lim="800000"/>
                  <a:headEnd/>
                  <a:tailEnd/>
                </a:ln>
              </p:spPr>
              <p:txBody>
                <a:bodyPr wrap="square" lIns="72000" tIns="46800" rIns="72000" bIns="46800" anchor="t" anchorCtr="0"/>
                <a:lstStyle/>
                <a:p>
                  <a:pPr algn="l" defTabSz="863600" eaLnBrk="0" hangingPunct="0">
                    <a:lnSpc>
                      <a:spcPct val="75000"/>
                    </a:lnSpc>
                  </a:pPr>
                  <a:r>
                    <a:rPr lang="en-GB" sz="1400" b="1" dirty="0" smtClean="0">
                      <a:solidFill>
                        <a:schemeClr val="tx1">
                          <a:lumMod val="50000"/>
                        </a:schemeClr>
                      </a:solidFill>
                      <a:cs typeface="Times New Roman" pitchFamily="18" charset="0"/>
                    </a:rPr>
                    <a:t>Mobile Office</a:t>
                  </a:r>
                  <a:endParaRPr lang="en-GB" sz="1400" b="1" dirty="0">
                    <a:solidFill>
                      <a:schemeClr val="tx1">
                        <a:lumMod val="50000"/>
                      </a:schemeClr>
                    </a:solidFill>
                    <a:latin typeface="Vodafone Rg" pitchFamily="34" charset="0"/>
                    <a:cs typeface="Times New Roman" pitchFamily="18" charset="0"/>
                  </a:endParaRPr>
                </a:p>
              </p:txBody>
            </p:sp>
            <p:grpSp>
              <p:nvGrpSpPr>
                <p:cNvPr id="38" name="Group 37"/>
                <p:cNvGrpSpPr/>
                <p:nvPr/>
              </p:nvGrpSpPr>
              <p:grpSpPr>
                <a:xfrm flipH="1">
                  <a:off x="7339866" y="3169485"/>
                  <a:ext cx="212167" cy="1019568"/>
                  <a:chOff x="1553362" y="1516174"/>
                  <a:chExt cx="212167" cy="1019568"/>
                </a:xfrm>
              </p:grpSpPr>
              <p:sp>
                <p:nvSpPr>
                  <p:cNvPr id="39" name="Oval 38"/>
                  <p:cNvSpPr/>
                  <p:nvPr/>
                </p:nvSpPr>
                <p:spPr>
                  <a:xfrm>
                    <a:off x="1553362" y="2499742"/>
                    <a:ext cx="108000" cy="36000"/>
                  </a:xfrm>
                  <a:prstGeom prst="ellipse">
                    <a:avLst/>
                  </a:prstGeom>
                  <a:solidFill>
                    <a:srgbClr val="E60000"/>
                  </a:solidFill>
                </p:spPr>
                <p:txBody>
                  <a:bodyPr wrap="square" rtlCol="0" anchor="ctr">
                    <a:noAutofit/>
                  </a:bodyPr>
                  <a:lstStyle/>
                  <a:p>
                    <a:pPr algn="ctr"/>
                    <a:endParaRPr lang="en-GB" dirty="0" smtClean="0"/>
                  </a:p>
                </p:txBody>
              </p:sp>
              <p:sp>
                <p:nvSpPr>
                  <p:cNvPr id="40" name="Freeform 39"/>
                  <p:cNvSpPr/>
                  <p:nvPr/>
                </p:nvSpPr>
                <p:spPr>
                  <a:xfrm>
                    <a:off x="1609304" y="1518457"/>
                    <a:ext cx="156225" cy="991665"/>
                  </a:xfrm>
                  <a:custGeom>
                    <a:avLst/>
                    <a:gdLst>
                      <a:gd name="connsiteX0" fmla="*/ 187891 w 187891"/>
                      <a:gd name="connsiteY0" fmla="*/ 0 h 989556"/>
                      <a:gd name="connsiteX1" fmla="*/ 187891 w 187891"/>
                      <a:gd name="connsiteY1" fmla="*/ 237994 h 989556"/>
                      <a:gd name="connsiteX2" fmla="*/ 0 w 187891"/>
                      <a:gd name="connsiteY2" fmla="*/ 989556 h 989556"/>
                      <a:gd name="connsiteX0" fmla="*/ 95654 w 95654"/>
                      <a:gd name="connsiteY0" fmla="*/ 0 h 701295"/>
                      <a:gd name="connsiteX1" fmla="*/ 95654 w 95654"/>
                      <a:gd name="connsiteY1" fmla="*/ 237994 h 701295"/>
                      <a:gd name="connsiteX2" fmla="*/ 0 w 95654"/>
                      <a:gd name="connsiteY2" fmla="*/ 701295 h 701295"/>
                      <a:gd name="connsiteX0" fmla="*/ 82170 w 82170"/>
                      <a:gd name="connsiteY0" fmla="*/ 0 h 633920"/>
                      <a:gd name="connsiteX1" fmla="*/ 82170 w 82170"/>
                      <a:gd name="connsiteY1" fmla="*/ 237994 h 633920"/>
                      <a:gd name="connsiteX2" fmla="*/ 0 w 82170"/>
                      <a:gd name="connsiteY2" fmla="*/ 633920 h 633920"/>
                    </a:gdLst>
                    <a:ahLst/>
                    <a:cxnLst>
                      <a:cxn ang="0">
                        <a:pos x="connsiteX0" y="connsiteY0"/>
                      </a:cxn>
                      <a:cxn ang="0">
                        <a:pos x="connsiteX1" y="connsiteY1"/>
                      </a:cxn>
                      <a:cxn ang="0">
                        <a:pos x="connsiteX2" y="connsiteY2"/>
                      </a:cxn>
                    </a:cxnLst>
                    <a:rect l="l" t="t" r="r" b="b"/>
                    <a:pathLst>
                      <a:path w="82170" h="633920">
                        <a:moveTo>
                          <a:pt x="82170" y="0"/>
                        </a:moveTo>
                        <a:lnTo>
                          <a:pt x="82170" y="237994"/>
                        </a:lnTo>
                        <a:lnTo>
                          <a:pt x="0" y="633920"/>
                        </a:lnTo>
                      </a:path>
                    </a:pathLst>
                  </a:custGeom>
                  <a:noFill/>
                  <a:ln cap="rnd">
                    <a:solidFill>
                      <a:schemeClr val="tx1"/>
                    </a:solidFill>
                  </a:ln>
                </p:spPr>
                <p:txBody>
                  <a:bodyPr vert="horz" wrap="squar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p:txBody>
              </p:sp>
              <p:sp>
                <p:nvSpPr>
                  <p:cNvPr id="41" name="Rectangle 40"/>
                  <p:cNvSpPr/>
                  <p:nvPr/>
                </p:nvSpPr>
                <p:spPr>
                  <a:xfrm>
                    <a:off x="1727684" y="1516174"/>
                    <a:ext cx="18000" cy="360000"/>
                  </a:xfrm>
                  <a:prstGeom prst="rect">
                    <a:avLst/>
                  </a:prstGeom>
                  <a:solidFill>
                    <a:srgbClr val="E60000"/>
                  </a:solidFill>
                </p:spPr>
                <p:txBody>
                  <a:bodyPr wrap="square" rtlCol="0" anchor="ctr">
                    <a:noAutofit/>
                  </a:bodyPr>
                  <a:lstStyle/>
                  <a:p>
                    <a:pPr algn="ctr"/>
                    <a:endParaRPr lang="en-GB" dirty="0" smtClean="0"/>
                  </a:p>
                </p:txBody>
              </p:sp>
            </p:grpSp>
          </p:grpSp>
          <p:grpSp>
            <p:nvGrpSpPr>
              <p:cNvPr id="8" name="Group 7"/>
              <p:cNvGrpSpPr/>
              <p:nvPr/>
            </p:nvGrpSpPr>
            <p:grpSpPr>
              <a:xfrm>
                <a:off x="4973665" y="3964608"/>
                <a:ext cx="1959117" cy="1660634"/>
                <a:chOff x="5306151" y="3153842"/>
                <a:chExt cx="1564481" cy="1326119"/>
              </a:xfrm>
            </p:grpSpPr>
            <p:sp>
              <p:nvSpPr>
                <p:cNvPr id="24" name="Oval 23"/>
                <p:cNvSpPr/>
                <p:nvPr/>
              </p:nvSpPr>
              <p:spPr>
                <a:xfrm>
                  <a:off x="5306151" y="3964206"/>
                  <a:ext cx="1564481" cy="515755"/>
                </a:xfrm>
                <a:prstGeom prst="ellipse">
                  <a:avLst/>
                </a:prstGeom>
                <a:solidFill>
                  <a:schemeClr val="bg1"/>
                </a:solidFill>
                <a:ln>
                  <a:solidFill>
                    <a:schemeClr val="bg1">
                      <a:lumMod val="85000"/>
                    </a:schemeClr>
                  </a:solidFill>
                </a:ln>
                <a:effectLst>
                  <a:outerShdw blurRad="50800" dist="88900" dir="4800000" sx="97000" sy="97000" algn="tl" rotWithShape="0">
                    <a:prstClr val="black">
                      <a:alpha val="40000"/>
                    </a:prstClr>
                  </a:outerShdw>
                </a:effectLst>
              </p:spPr>
              <p:txBody>
                <a:bodyPr wrap="square" rtlCol="0" anchor="ctr">
                  <a:noAutofit/>
                </a:bodyPr>
                <a:lstStyle/>
                <a:p>
                  <a:pPr algn="ctr"/>
                  <a:endParaRPr lang="en-GB" dirty="0" smtClean="0"/>
                </a:p>
              </p:txBody>
            </p:sp>
            <p:sp>
              <p:nvSpPr>
                <p:cNvPr id="25" name="Rectangle 17"/>
                <p:cNvSpPr>
                  <a:spLocks noChangeAspect="1" noChangeArrowheads="1"/>
                </p:cNvSpPr>
                <p:nvPr>
                  <p:custDataLst>
                    <p:tags r:id="rId2"/>
                  </p:custDataLst>
                </p:nvPr>
              </p:nvSpPr>
              <p:spPr bwMode="gray">
                <a:xfrm flipH="1">
                  <a:off x="5409232" y="3153842"/>
                  <a:ext cx="1368000" cy="435745"/>
                </a:xfrm>
                <a:prstGeom prst="rect">
                  <a:avLst/>
                </a:prstGeom>
                <a:noFill/>
                <a:ln w="9525">
                  <a:noFill/>
                  <a:miter lim="800000"/>
                  <a:headEnd/>
                  <a:tailEnd/>
                </a:ln>
              </p:spPr>
              <p:txBody>
                <a:bodyPr wrap="square" lIns="72000" tIns="46800" rIns="72000" bIns="46800" anchor="t" anchorCtr="0"/>
                <a:lstStyle/>
                <a:p>
                  <a:pPr algn="l" defTabSz="863600" eaLnBrk="0" hangingPunct="0">
                    <a:lnSpc>
                      <a:spcPct val="75000"/>
                    </a:lnSpc>
                  </a:pPr>
                  <a:r>
                    <a:rPr lang="en-GB" sz="1400" b="1" dirty="0" smtClean="0">
                      <a:solidFill>
                        <a:schemeClr val="tx1">
                          <a:lumMod val="50000"/>
                        </a:schemeClr>
                      </a:solidFill>
                      <a:cs typeface="Times New Roman" pitchFamily="18" charset="0"/>
                    </a:rPr>
                    <a:t>Road Charging</a:t>
                  </a:r>
                  <a:endParaRPr lang="en-GB" sz="1400" b="1" dirty="0">
                    <a:solidFill>
                      <a:schemeClr val="tx1">
                        <a:lumMod val="50000"/>
                      </a:schemeClr>
                    </a:solidFill>
                    <a:latin typeface="Vodafone Rg" pitchFamily="34" charset="0"/>
                    <a:cs typeface="Times New Roman" pitchFamily="18" charset="0"/>
                  </a:endParaRPr>
                </a:p>
                <a:p>
                  <a:pPr algn="l" defTabSz="863600" eaLnBrk="0" hangingPunct="0">
                    <a:lnSpc>
                      <a:spcPct val="75000"/>
                    </a:lnSpc>
                  </a:pPr>
                  <a:endParaRPr lang="en-GB" sz="1400" b="1" dirty="0">
                    <a:solidFill>
                      <a:schemeClr val="tx1">
                        <a:lumMod val="50000"/>
                      </a:schemeClr>
                    </a:solidFill>
                    <a:latin typeface="Vodafone Rg" pitchFamily="34" charset="0"/>
                    <a:cs typeface="Times New Roman" pitchFamily="18" charset="0"/>
                  </a:endParaRPr>
                </a:p>
              </p:txBody>
            </p:sp>
            <p:grpSp>
              <p:nvGrpSpPr>
                <p:cNvPr id="26" name="Group 25"/>
                <p:cNvGrpSpPr/>
                <p:nvPr/>
              </p:nvGrpSpPr>
              <p:grpSpPr>
                <a:xfrm flipH="1">
                  <a:off x="5360610" y="3169483"/>
                  <a:ext cx="212167" cy="1019567"/>
                  <a:chOff x="1553362" y="1516174"/>
                  <a:chExt cx="212167" cy="1019568"/>
                </a:xfrm>
              </p:grpSpPr>
              <p:sp>
                <p:nvSpPr>
                  <p:cNvPr id="32" name="Oval 31"/>
                  <p:cNvSpPr/>
                  <p:nvPr/>
                </p:nvSpPr>
                <p:spPr>
                  <a:xfrm>
                    <a:off x="1553362" y="2499742"/>
                    <a:ext cx="108000" cy="36000"/>
                  </a:xfrm>
                  <a:prstGeom prst="ellipse">
                    <a:avLst/>
                  </a:prstGeom>
                  <a:solidFill>
                    <a:srgbClr val="E60000"/>
                  </a:solidFill>
                </p:spPr>
                <p:txBody>
                  <a:bodyPr wrap="square" rtlCol="0" anchor="ctr">
                    <a:noAutofit/>
                  </a:bodyPr>
                  <a:lstStyle/>
                  <a:p>
                    <a:pPr algn="ctr"/>
                    <a:endParaRPr lang="en-GB" dirty="0" smtClean="0"/>
                  </a:p>
                </p:txBody>
              </p:sp>
              <p:sp>
                <p:nvSpPr>
                  <p:cNvPr id="33" name="Freeform 32"/>
                  <p:cNvSpPr/>
                  <p:nvPr/>
                </p:nvSpPr>
                <p:spPr>
                  <a:xfrm>
                    <a:off x="1609304" y="1518457"/>
                    <a:ext cx="156225" cy="991665"/>
                  </a:xfrm>
                  <a:custGeom>
                    <a:avLst/>
                    <a:gdLst>
                      <a:gd name="connsiteX0" fmla="*/ 187891 w 187891"/>
                      <a:gd name="connsiteY0" fmla="*/ 0 h 989556"/>
                      <a:gd name="connsiteX1" fmla="*/ 187891 w 187891"/>
                      <a:gd name="connsiteY1" fmla="*/ 237994 h 989556"/>
                      <a:gd name="connsiteX2" fmla="*/ 0 w 187891"/>
                      <a:gd name="connsiteY2" fmla="*/ 989556 h 989556"/>
                      <a:gd name="connsiteX0" fmla="*/ 95654 w 95654"/>
                      <a:gd name="connsiteY0" fmla="*/ 0 h 701295"/>
                      <a:gd name="connsiteX1" fmla="*/ 95654 w 95654"/>
                      <a:gd name="connsiteY1" fmla="*/ 237994 h 701295"/>
                      <a:gd name="connsiteX2" fmla="*/ 0 w 95654"/>
                      <a:gd name="connsiteY2" fmla="*/ 701295 h 701295"/>
                      <a:gd name="connsiteX0" fmla="*/ 82170 w 82170"/>
                      <a:gd name="connsiteY0" fmla="*/ 0 h 633920"/>
                      <a:gd name="connsiteX1" fmla="*/ 82170 w 82170"/>
                      <a:gd name="connsiteY1" fmla="*/ 237994 h 633920"/>
                      <a:gd name="connsiteX2" fmla="*/ 0 w 82170"/>
                      <a:gd name="connsiteY2" fmla="*/ 633920 h 633920"/>
                    </a:gdLst>
                    <a:ahLst/>
                    <a:cxnLst>
                      <a:cxn ang="0">
                        <a:pos x="connsiteX0" y="connsiteY0"/>
                      </a:cxn>
                      <a:cxn ang="0">
                        <a:pos x="connsiteX1" y="connsiteY1"/>
                      </a:cxn>
                      <a:cxn ang="0">
                        <a:pos x="connsiteX2" y="connsiteY2"/>
                      </a:cxn>
                    </a:cxnLst>
                    <a:rect l="l" t="t" r="r" b="b"/>
                    <a:pathLst>
                      <a:path w="82170" h="633920">
                        <a:moveTo>
                          <a:pt x="82170" y="0"/>
                        </a:moveTo>
                        <a:lnTo>
                          <a:pt x="82170" y="237994"/>
                        </a:lnTo>
                        <a:lnTo>
                          <a:pt x="0" y="633920"/>
                        </a:lnTo>
                      </a:path>
                    </a:pathLst>
                  </a:custGeom>
                  <a:noFill/>
                  <a:ln cap="rnd">
                    <a:solidFill>
                      <a:schemeClr val="tx1"/>
                    </a:solidFill>
                  </a:ln>
                </p:spPr>
                <p:txBody>
                  <a:bodyPr vert="horz" wrap="squar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p:txBody>
              </p:sp>
              <p:sp>
                <p:nvSpPr>
                  <p:cNvPr id="34" name="Rectangle 33"/>
                  <p:cNvSpPr/>
                  <p:nvPr/>
                </p:nvSpPr>
                <p:spPr>
                  <a:xfrm>
                    <a:off x="1727684" y="1516174"/>
                    <a:ext cx="18000" cy="360000"/>
                  </a:xfrm>
                  <a:prstGeom prst="rect">
                    <a:avLst/>
                  </a:prstGeom>
                  <a:solidFill>
                    <a:srgbClr val="E60000"/>
                  </a:solidFill>
                </p:spPr>
                <p:txBody>
                  <a:bodyPr wrap="square" rtlCol="0" anchor="ctr">
                    <a:noAutofit/>
                  </a:bodyPr>
                  <a:lstStyle/>
                  <a:p>
                    <a:pPr algn="ctr"/>
                    <a:endParaRPr lang="en-GB" dirty="0" smtClean="0"/>
                  </a:p>
                </p:txBody>
              </p:sp>
            </p:grpSp>
          </p:grpSp>
          <p:grpSp>
            <p:nvGrpSpPr>
              <p:cNvPr id="9" name="Group 8"/>
              <p:cNvGrpSpPr/>
              <p:nvPr/>
            </p:nvGrpSpPr>
            <p:grpSpPr>
              <a:xfrm>
                <a:off x="2922483" y="3964611"/>
                <a:ext cx="1959124" cy="1660635"/>
                <a:chOff x="3356308" y="3153843"/>
                <a:chExt cx="1564482" cy="1326119"/>
              </a:xfrm>
            </p:grpSpPr>
            <p:sp>
              <p:nvSpPr>
                <p:cNvPr id="10" name="Oval 9"/>
                <p:cNvSpPr/>
                <p:nvPr/>
              </p:nvSpPr>
              <p:spPr>
                <a:xfrm>
                  <a:off x="3356308" y="3964207"/>
                  <a:ext cx="1564482" cy="515755"/>
                </a:xfrm>
                <a:prstGeom prst="ellipse">
                  <a:avLst/>
                </a:prstGeom>
                <a:solidFill>
                  <a:schemeClr val="bg1"/>
                </a:solidFill>
                <a:ln>
                  <a:solidFill>
                    <a:schemeClr val="bg1">
                      <a:lumMod val="85000"/>
                    </a:schemeClr>
                  </a:solidFill>
                </a:ln>
                <a:effectLst>
                  <a:outerShdw blurRad="50800" dist="88900" dir="4800000" sx="97000" sy="97000" algn="tl" rotWithShape="0">
                    <a:prstClr val="black">
                      <a:alpha val="40000"/>
                    </a:prstClr>
                  </a:outerShdw>
                </a:effectLst>
              </p:spPr>
              <p:txBody>
                <a:bodyPr wrap="square" rtlCol="0" anchor="ctr">
                  <a:noAutofit/>
                </a:bodyPr>
                <a:lstStyle/>
                <a:p>
                  <a:pPr algn="ctr"/>
                  <a:endParaRPr lang="en-GB" dirty="0" smtClean="0"/>
                </a:p>
              </p:txBody>
            </p:sp>
            <p:sp>
              <p:nvSpPr>
                <p:cNvPr id="11" name="Rectangle 17"/>
                <p:cNvSpPr>
                  <a:spLocks noChangeAspect="1" noChangeArrowheads="1"/>
                </p:cNvSpPr>
                <p:nvPr>
                  <p:custDataLst>
                    <p:tags r:id="rId1"/>
                  </p:custDataLst>
                </p:nvPr>
              </p:nvSpPr>
              <p:spPr bwMode="gray">
                <a:xfrm flipH="1">
                  <a:off x="3489184" y="3153843"/>
                  <a:ext cx="1368000" cy="435745"/>
                </a:xfrm>
                <a:prstGeom prst="rect">
                  <a:avLst/>
                </a:prstGeom>
                <a:noFill/>
                <a:ln w="9525">
                  <a:noFill/>
                  <a:miter lim="800000"/>
                  <a:headEnd/>
                  <a:tailEnd/>
                </a:ln>
              </p:spPr>
              <p:txBody>
                <a:bodyPr wrap="square" lIns="72000" tIns="46800" rIns="72000" bIns="46800" anchor="t" anchorCtr="0"/>
                <a:lstStyle/>
                <a:p>
                  <a:pPr algn="l" defTabSz="863600" eaLnBrk="0" hangingPunct="0">
                    <a:lnSpc>
                      <a:spcPct val="75000"/>
                    </a:lnSpc>
                  </a:pPr>
                  <a:r>
                    <a:rPr lang="en-GB" sz="1400" b="1" dirty="0" smtClean="0">
                      <a:solidFill>
                        <a:schemeClr val="tx1">
                          <a:lumMod val="50000"/>
                        </a:schemeClr>
                      </a:solidFill>
                      <a:cs typeface="Times New Roman" pitchFamily="18" charset="0"/>
                    </a:rPr>
                    <a:t>Driver Assistance</a:t>
                  </a:r>
                  <a:endParaRPr lang="en-GB" sz="1400" b="1" dirty="0">
                    <a:solidFill>
                      <a:schemeClr val="tx1">
                        <a:lumMod val="50000"/>
                      </a:schemeClr>
                    </a:solidFill>
                    <a:latin typeface="Vodafone Rg" pitchFamily="34" charset="0"/>
                    <a:cs typeface="Times New Roman" pitchFamily="18" charset="0"/>
                  </a:endParaRPr>
                </a:p>
              </p:txBody>
            </p:sp>
            <p:grpSp>
              <p:nvGrpSpPr>
                <p:cNvPr id="12" name="Group 11"/>
                <p:cNvGrpSpPr/>
                <p:nvPr/>
              </p:nvGrpSpPr>
              <p:grpSpPr>
                <a:xfrm flipH="1">
                  <a:off x="3454391" y="3169484"/>
                  <a:ext cx="212167" cy="1019567"/>
                  <a:chOff x="1553362" y="1516174"/>
                  <a:chExt cx="212167" cy="1019568"/>
                </a:xfrm>
              </p:grpSpPr>
              <p:sp>
                <p:nvSpPr>
                  <p:cNvPr id="21" name="Oval 20"/>
                  <p:cNvSpPr/>
                  <p:nvPr/>
                </p:nvSpPr>
                <p:spPr>
                  <a:xfrm>
                    <a:off x="1553362" y="2499742"/>
                    <a:ext cx="108000" cy="36000"/>
                  </a:xfrm>
                  <a:prstGeom prst="ellipse">
                    <a:avLst/>
                  </a:prstGeom>
                  <a:solidFill>
                    <a:srgbClr val="E60000"/>
                  </a:solidFill>
                </p:spPr>
                <p:txBody>
                  <a:bodyPr wrap="square" rtlCol="0" anchor="ctr">
                    <a:noAutofit/>
                  </a:bodyPr>
                  <a:lstStyle/>
                  <a:p>
                    <a:pPr algn="ctr"/>
                    <a:endParaRPr lang="en-GB" dirty="0" smtClean="0"/>
                  </a:p>
                </p:txBody>
              </p:sp>
              <p:sp>
                <p:nvSpPr>
                  <p:cNvPr id="22" name="Freeform 21"/>
                  <p:cNvSpPr/>
                  <p:nvPr/>
                </p:nvSpPr>
                <p:spPr>
                  <a:xfrm>
                    <a:off x="1609304" y="1518457"/>
                    <a:ext cx="156225" cy="991665"/>
                  </a:xfrm>
                  <a:custGeom>
                    <a:avLst/>
                    <a:gdLst>
                      <a:gd name="connsiteX0" fmla="*/ 187891 w 187891"/>
                      <a:gd name="connsiteY0" fmla="*/ 0 h 989556"/>
                      <a:gd name="connsiteX1" fmla="*/ 187891 w 187891"/>
                      <a:gd name="connsiteY1" fmla="*/ 237994 h 989556"/>
                      <a:gd name="connsiteX2" fmla="*/ 0 w 187891"/>
                      <a:gd name="connsiteY2" fmla="*/ 989556 h 989556"/>
                      <a:gd name="connsiteX0" fmla="*/ 95654 w 95654"/>
                      <a:gd name="connsiteY0" fmla="*/ 0 h 701295"/>
                      <a:gd name="connsiteX1" fmla="*/ 95654 w 95654"/>
                      <a:gd name="connsiteY1" fmla="*/ 237994 h 701295"/>
                      <a:gd name="connsiteX2" fmla="*/ 0 w 95654"/>
                      <a:gd name="connsiteY2" fmla="*/ 701295 h 701295"/>
                      <a:gd name="connsiteX0" fmla="*/ 82170 w 82170"/>
                      <a:gd name="connsiteY0" fmla="*/ 0 h 633920"/>
                      <a:gd name="connsiteX1" fmla="*/ 82170 w 82170"/>
                      <a:gd name="connsiteY1" fmla="*/ 237994 h 633920"/>
                      <a:gd name="connsiteX2" fmla="*/ 0 w 82170"/>
                      <a:gd name="connsiteY2" fmla="*/ 633920 h 633920"/>
                    </a:gdLst>
                    <a:ahLst/>
                    <a:cxnLst>
                      <a:cxn ang="0">
                        <a:pos x="connsiteX0" y="connsiteY0"/>
                      </a:cxn>
                      <a:cxn ang="0">
                        <a:pos x="connsiteX1" y="connsiteY1"/>
                      </a:cxn>
                      <a:cxn ang="0">
                        <a:pos x="connsiteX2" y="connsiteY2"/>
                      </a:cxn>
                    </a:cxnLst>
                    <a:rect l="l" t="t" r="r" b="b"/>
                    <a:pathLst>
                      <a:path w="82170" h="633920">
                        <a:moveTo>
                          <a:pt x="82170" y="0"/>
                        </a:moveTo>
                        <a:lnTo>
                          <a:pt x="82170" y="237994"/>
                        </a:lnTo>
                        <a:lnTo>
                          <a:pt x="0" y="633920"/>
                        </a:lnTo>
                      </a:path>
                    </a:pathLst>
                  </a:custGeom>
                  <a:noFill/>
                  <a:ln cap="rnd">
                    <a:solidFill>
                      <a:schemeClr val="tx1"/>
                    </a:solidFill>
                  </a:ln>
                </p:spPr>
                <p:txBody>
                  <a:bodyPr vert="horz" wrap="squar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p:txBody>
              </p:sp>
              <p:sp>
                <p:nvSpPr>
                  <p:cNvPr id="23" name="Rectangle 22"/>
                  <p:cNvSpPr/>
                  <p:nvPr/>
                </p:nvSpPr>
                <p:spPr>
                  <a:xfrm>
                    <a:off x="1727684" y="1516174"/>
                    <a:ext cx="18000" cy="360000"/>
                  </a:xfrm>
                  <a:prstGeom prst="rect">
                    <a:avLst/>
                  </a:prstGeom>
                  <a:solidFill>
                    <a:srgbClr val="E60000"/>
                  </a:solidFill>
                </p:spPr>
                <p:txBody>
                  <a:bodyPr wrap="square" rtlCol="0" anchor="ctr">
                    <a:noAutofit/>
                  </a:bodyPr>
                  <a:lstStyle/>
                  <a:p>
                    <a:pPr algn="ctr"/>
                    <a:endParaRPr lang="en-GB" dirty="0" smtClean="0"/>
                  </a:p>
                </p:txBody>
              </p:sp>
            </p:grpSp>
            <p:grpSp>
              <p:nvGrpSpPr>
                <p:cNvPr id="16" name="Group 15"/>
                <p:cNvGrpSpPr/>
                <p:nvPr/>
              </p:nvGrpSpPr>
              <p:grpSpPr>
                <a:xfrm>
                  <a:off x="4381056" y="3675614"/>
                  <a:ext cx="57781" cy="202001"/>
                  <a:chOff x="4603288" y="3718168"/>
                  <a:chExt cx="72000" cy="257738"/>
                </a:xfrm>
              </p:grpSpPr>
              <p:sp>
                <p:nvSpPr>
                  <p:cNvPr id="18" name="Oval 17"/>
                  <p:cNvSpPr/>
                  <p:nvPr/>
                </p:nvSpPr>
                <p:spPr>
                  <a:xfrm>
                    <a:off x="4603288" y="3718168"/>
                    <a:ext cx="72000" cy="72000"/>
                  </a:xfrm>
                  <a:prstGeom prst="ellipse">
                    <a:avLst/>
                  </a:prstGeom>
                  <a:solidFill>
                    <a:schemeClr val="bg1"/>
                  </a:solidFill>
                </p:spPr>
                <p:txBody>
                  <a:bodyPr wrap="square" rtlCol="0" anchor="ctr">
                    <a:noAutofit/>
                  </a:bodyPr>
                  <a:lstStyle/>
                  <a:p>
                    <a:pPr algn="ctr"/>
                    <a:endParaRPr lang="en-GB" dirty="0" smtClean="0"/>
                  </a:p>
                </p:txBody>
              </p:sp>
              <p:sp>
                <p:nvSpPr>
                  <p:cNvPr id="19" name="Oval 18"/>
                  <p:cNvSpPr/>
                  <p:nvPr/>
                </p:nvSpPr>
                <p:spPr>
                  <a:xfrm>
                    <a:off x="4603288" y="3811037"/>
                    <a:ext cx="72000" cy="72000"/>
                  </a:xfrm>
                  <a:prstGeom prst="ellipse">
                    <a:avLst/>
                  </a:prstGeom>
                  <a:solidFill>
                    <a:schemeClr val="bg1"/>
                  </a:solidFill>
                </p:spPr>
                <p:txBody>
                  <a:bodyPr wrap="square" rtlCol="0" anchor="ctr">
                    <a:noAutofit/>
                  </a:bodyPr>
                  <a:lstStyle/>
                  <a:p>
                    <a:pPr algn="ctr"/>
                    <a:endParaRPr lang="en-GB" dirty="0" smtClean="0"/>
                  </a:p>
                </p:txBody>
              </p:sp>
              <p:sp>
                <p:nvSpPr>
                  <p:cNvPr id="20" name="Oval 19"/>
                  <p:cNvSpPr/>
                  <p:nvPr/>
                </p:nvSpPr>
                <p:spPr>
                  <a:xfrm>
                    <a:off x="4603288" y="3903906"/>
                    <a:ext cx="72000" cy="72000"/>
                  </a:xfrm>
                  <a:prstGeom prst="ellipse">
                    <a:avLst/>
                  </a:prstGeom>
                  <a:solidFill>
                    <a:schemeClr val="bg1"/>
                  </a:solidFill>
                </p:spPr>
                <p:txBody>
                  <a:bodyPr wrap="square" rtlCol="0" anchor="ctr">
                    <a:noAutofit/>
                  </a:bodyPr>
                  <a:lstStyle/>
                  <a:p>
                    <a:pPr algn="ctr"/>
                    <a:endParaRPr lang="en-GB" dirty="0" smtClean="0"/>
                  </a:p>
                </p:txBody>
              </p:sp>
            </p:grpSp>
          </p:grpSp>
        </p:grpSp>
        <p:pic>
          <p:nvPicPr>
            <p:cNvPr id="8198" name="Picture 6" descr="View image detail">
              <a:hlinkClick r:id="rId15" tooltip="View image detail"/>
            </p:cNvPr>
            <p:cNvPicPr>
              <a:picLocks noChangeAspect="1" noChangeArrowheads="1"/>
            </p:cNvPicPr>
            <p:nvPr/>
          </p:nvPicPr>
          <p:blipFill rotWithShape="1">
            <a:blip r:embed="rId16"/>
            <a:srcRect l="24825" t="14811" r="17122" b="7411"/>
            <a:stretch/>
          </p:blipFill>
          <p:spPr bwMode="auto">
            <a:xfrm>
              <a:off x="5616787" y="4113075"/>
              <a:ext cx="755413" cy="756085"/>
            </a:xfrm>
            <a:prstGeom prst="roundRect">
              <a:avLst>
                <a:gd name="adj" fmla="val 6131"/>
              </a:avLst>
            </a:prstGeom>
            <a:noFill/>
            <a:ln w="28575">
              <a:solidFill>
                <a:schemeClr val="bg2">
                  <a:lumMod val="75000"/>
                </a:schemeClr>
              </a:solidFill>
            </a:ln>
          </p:spPr>
        </p:pic>
        <p:pic>
          <p:nvPicPr>
            <p:cNvPr id="8208" name="Picture 16" descr="http://www.atzonline.com/cms/images/sh01-09-16-1.jpg"/>
            <p:cNvPicPr>
              <a:picLocks noChangeArrowheads="1"/>
            </p:cNvPicPr>
            <p:nvPr/>
          </p:nvPicPr>
          <p:blipFill rotWithShape="1">
            <a:blip r:embed="rId17"/>
            <a:srcRect t="2893" r="23911" b="6153"/>
            <a:stretch/>
          </p:blipFill>
          <p:spPr bwMode="auto">
            <a:xfrm>
              <a:off x="3599976" y="4113076"/>
              <a:ext cx="756000" cy="756000"/>
            </a:xfrm>
            <a:prstGeom prst="roundRect">
              <a:avLst>
                <a:gd name="adj" fmla="val 5836"/>
              </a:avLst>
            </a:prstGeom>
            <a:noFill/>
            <a:ln w="28575">
              <a:solidFill>
                <a:schemeClr val="bg2">
                  <a:lumMod val="75000"/>
                </a:schemeClr>
              </a:solidFill>
            </a:ln>
          </p:spPr>
        </p:pic>
        <p:pic>
          <p:nvPicPr>
            <p:cNvPr id="87" name="Picture 8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7455233" y="4043982"/>
              <a:ext cx="708044" cy="708044"/>
            </a:xfrm>
            <a:prstGeom prst="rect">
              <a:avLst/>
            </a:prstGeom>
          </p:spPr>
        </p:pic>
        <p:pic>
          <p:nvPicPr>
            <p:cNvPr id="90" name="Picture 8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028384" y="3861048"/>
              <a:ext cx="789175" cy="789175"/>
            </a:xfrm>
            <a:prstGeom prst="rect">
              <a:avLst/>
            </a:prstGeom>
          </p:spPr>
        </p:pic>
        <p:pic>
          <p:nvPicPr>
            <p:cNvPr id="4" name="Picture 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361523" y="3989535"/>
              <a:ext cx="1021797" cy="1021797"/>
            </a:xfrm>
            <a:prstGeom prst="rect">
              <a:avLst/>
            </a:prstGeom>
          </p:spPr>
        </p:pic>
      </p:grpSp>
    </p:spTree>
    <p:extLst>
      <p:ext uri="{BB962C8B-B14F-4D97-AF65-F5344CB8AC3E}">
        <p14:creationId xmlns:p14="http://schemas.microsoft.com/office/powerpoint/2010/main" val="1940415305"/>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8" fill="hold" nodeType="afterEffect">
                                  <p:stCondLst>
                                    <p:cond delay="50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3 essential components of the connected vehicle </a:t>
            </a:r>
            <a:endParaRPr lang="en-GB" dirty="0"/>
          </a:p>
        </p:txBody>
      </p:sp>
      <p:pic>
        <p:nvPicPr>
          <p:cNvPr id="4" name="Platfor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5078" y="3513712"/>
            <a:ext cx="3053844" cy="1651880"/>
          </a:xfrm>
          <a:prstGeom prst="rect">
            <a:avLst/>
          </a:prstGeom>
        </p:spPr>
      </p:pic>
      <p:pic>
        <p:nvPicPr>
          <p:cNvPr id="5" name="Cont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8779" y="2591273"/>
            <a:ext cx="3053844" cy="1657974"/>
          </a:xfrm>
          <a:prstGeom prst="rect">
            <a:avLst/>
          </a:prstGeom>
        </p:spPr>
      </p:pic>
      <p:grpSp>
        <p:nvGrpSpPr>
          <p:cNvPr id="7" name="Group 6"/>
          <p:cNvGrpSpPr/>
          <p:nvPr/>
        </p:nvGrpSpPr>
        <p:grpSpPr>
          <a:xfrm>
            <a:off x="-508" y="3437159"/>
            <a:ext cx="9144000" cy="1872000"/>
            <a:chOff x="0" y="2355724"/>
            <a:chExt cx="9144000" cy="1872000"/>
          </a:xfrm>
        </p:grpSpPr>
        <p:sp>
          <p:nvSpPr>
            <p:cNvPr id="8" name="Title 2"/>
            <p:cNvSpPr txBox="1">
              <a:spLocks/>
            </p:cNvSpPr>
            <p:nvPr/>
          </p:nvSpPr>
          <p:spPr bwMode="auto">
            <a:xfrm>
              <a:off x="0" y="2355724"/>
              <a:ext cx="9144000" cy="1872000"/>
            </a:xfrm>
            <a:prstGeom prst="rect">
              <a:avLst/>
            </a:prstGeom>
            <a:solidFill>
              <a:schemeClr val="bg1">
                <a:alpha val="60000"/>
              </a:schemeClr>
            </a:solidFill>
            <a:ln>
              <a:noFill/>
            </a:ln>
            <a:extLst/>
          </p:spPr>
          <p:txBody>
            <a:bodyPr vert="horz" wrap="square" lIns="1620000" tIns="0" rIns="684000" bIns="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rgbClr val="E2001A"/>
                  </a:solidFill>
                  <a:latin typeface="+mj-lt"/>
                  <a:ea typeface="MS PGothic" pitchFamily="34" charset="-128"/>
                  <a:cs typeface="+mj-cs"/>
                </a:defRPr>
              </a:lvl1pPr>
              <a:lvl2pPr algn="l" rtl="0" eaLnBrk="0" fontAlgn="base" hangingPunct="0">
                <a:lnSpc>
                  <a:spcPct val="90000"/>
                </a:lnSpc>
                <a:spcBef>
                  <a:spcPct val="0"/>
                </a:spcBef>
                <a:spcAft>
                  <a:spcPct val="0"/>
                </a:spcAft>
                <a:defRPr sz="2400" b="1">
                  <a:solidFill>
                    <a:srgbClr val="E2001A"/>
                  </a:solidFill>
                  <a:latin typeface="Arial" charset="0"/>
                  <a:ea typeface="MS PGothic" pitchFamily="34" charset="-128"/>
                </a:defRPr>
              </a:lvl2pPr>
              <a:lvl3pPr algn="l" rtl="0" eaLnBrk="0" fontAlgn="base" hangingPunct="0">
                <a:lnSpc>
                  <a:spcPct val="90000"/>
                </a:lnSpc>
                <a:spcBef>
                  <a:spcPct val="0"/>
                </a:spcBef>
                <a:spcAft>
                  <a:spcPct val="0"/>
                </a:spcAft>
                <a:defRPr sz="2400" b="1">
                  <a:solidFill>
                    <a:srgbClr val="E2001A"/>
                  </a:solidFill>
                  <a:latin typeface="Arial" charset="0"/>
                  <a:ea typeface="MS PGothic" pitchFamily="34" charset="-128"/>
                </a:defRPr>
              </a:lvl3pPr>
              <a:lvl4pPr algn="l" rtl="0" eaLnBrk="0" fontAlgn="base" hangingPunct="0">
                <a:lnSpc>
                  <a:spcPct val="90000"/>
                </a:lnSpc>
                <a:spcBef>
                  <a:spcPct val="0"/>
                </a:spcBef>
                <a:spcAft>
                  <a:spcPct val="0"/>
                </a:spcAft>
                <a:defRPr sz="2400" b="1">
                  <a:solidFill>
                    <a:srgbClr val="E2001A"/>
                  </a:solidFill>
                  <a:latin typeface="Arial" charset="0"/>
                  <a:ea typeface="MS PGothic" pitchFamily="34" charset="-128"/>
                </a:defRPr>
              </a:lvl4pPr>
              <a:lvl5pPr algn="l" rtl="0" eaLnBrk="0" fontAlgn="base" hangingPunct="0">
                <a:lnSpc>
                  <a:spcPct val="90000"/>
                </a:lnSpc>
                <a:spcBef>
                  <a:spcPct val="0"/>
                </a:spcBef>
                <a:spcAft>
                  <a:spcPct val="0"/>
                </a:spcAft>
                <a:defRPr sz="2400" b="1">
                  <a:solidFill>
                    <a:srgbClr val="E2001A"/>
                  </a:solidFill>
                  <a:latin typeface="Arial" charset="0"/>
                  <a:ea typeface="MS PGothic" pitchFamily="34" charset="-128"/>
                </a:defRPr>
              </a:lvl5pPr>
              <a:lvl6pPr marL="457200" algn="l" rtl="0" eaLnBrk="0" fontAlgn="base" hangingPunct="0">
                <a:lnSpc>
                  <a:spcPct val="90000"/>
                </a:lnSpc>
                <a:spcBef>
                  <a:spcPct val="0"/>
                </a:spcBef>
                <a:spcAft>
                  <a:spcPct val="0"/>
                </a:spcAft>
                <a:defRPr sz="2400" b="1">
                  <a:solidFill>
                    <a:srgbClr val="E2001A"/>
                  </a:solidFill>
                  <a:latin typeface="Arial" charset="0"/>
                </a:defRPr>
              </a:lvl6pPr>
              <a:lvl7pPr marL="914400" algn="l" rtl="0" eaLnBrk="0" fontAlgn="base" hangingPunct="0">
                <a:lnSpc>
                  <a:spcPct val="90000"/>
                </a:lnSpc>
                <a:spcBef>
                  <a:spcPct val="0"/>
                </a:spcBef>
                <a:spcAft>
                  <a:spcPct val="0"/>
                </a:spcAft>
                <a:defRPr sz="2400" b="1">
                  <a:solidFill>
                    <a:srgbClr val="E2001A"/>
                  </a:solidFill>
                  <a:latin typeface="Arial" charset="0"/>
                </a:defRPr>
              </a:lvl7pPr>
              <a:lvl8pPr marL="1371600" algn="l" rtl="0" eaLnBrk="0" fontAlgn="base" hangingPunct="0">
                <a:lnSpc>
                  <a:spcPct val="90000"/>
                </a:lnSpc>
                <a:spcBef>
                  <a:spcPct val="0"/>
                </a:spcBef>
                <a:spcAft>
                  <a:spcPct val="0"/>
                </a:spcAft>
                <a:defRPr sz="2400" b="1">
                  <a:solidFill>
                    <a:srgbClr val="E2001A"/>
                  </a:solidFill>
                  <a:latin typeface="Arial" charset="0"/>
                </a:defRPr>
              </a:lvl8pPr>
              <a:lvl9pPr marL="1828800" algn="l" rtl="0" eaLnBrk="0" fontAlgn="base" hangingPunct="0">
                <a:lnSpc>
                  <a:spcPct val="90000"/>
                </a:lnSpc>
                <a:spcBef>
                  <a:spcPct val="0"/>
                </a:spcBef>
                <a:spcAft>
                  <a:spcPct val="0"/>
                </a:spcAft>
                <a:defRPr sz="2400" b="1">
                  <a:solidFill>
                    <a:srgbClr val="E2001A"/>
                  </a:solidFill>
                  <a:latin typeface="Arial" charset="0"/>
                </a:defRPr>
              </a:lvl9pPr>
            </a:lstStyle>
            <a:p>
              <a:r>
                <a:rPr lang="en-GB" sz="4000" b="0" kern="0" dirty="0">
                  <a:solidFill>
                    <a:schemeClr val="tx1"/>
                  </a:solidFill>
                  <a:latin typeface="Vodafone Rg" pitchFamily="34" charset="0"/>
                </a:rPr>
                <a:t>A strong </a:t>
              </a:r>
              <a:r>
                <a:rPr lang="en-GB" sz="4000" b="0" kern="0" dirty="0" smtClean="0">
                  <a:solidFill>
                    <a:schemeClr val="tx1"/>
                  </a:solidFill>
                  <a:latin typeface="Vodafone Rg" pitchFamily="34" charset="0"/>
                </a:rPr>
                <a:t>network </a:t>
              </a:r>
              <a:r>
                <a:rPr lang="en-US" sz="4000" b="0" dirty="0" smtClean="0">
                  <a:solidFill>
                    <a:schemeClr val="tx1"/>
                  </a:solidFill>
                  <a:latin typeface="Vodafone Rg" pitchFamily="34" charset="0"/>
                </a:rPr>
                <a:t>creates rich product and service opportunities</a:t>
              </a:r>
              <a:endParaRPr lang="en-GB" sz="4000" b="0" dirty="0">
                <a:solidFill>
                  <a:schemeClr val="tx1"/>
                </a:solidFill>
                <a:latin typeface="Vodafone Rg"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688" y="2859269"/>
              <a:ext cx="869556" cy="834081"/>
            </a:xfrm>
            <a:prstGeom prst="rect">
              <a:avLst/>
            </a:prstGeom>
          </p:spPr>
        </p:pic>
      </p:grpSp>
      <p:sp>
        <p:nvSpPr>
          <p:cNvPr id="10" name="Platform cover"/>
          <p:cNvSpPr/>
          <p:nvPr/>
        </p:nvSpPr>
        <p:spPr>
          <a:xfrm>
            <a:off x="3383868" y="1568494"/>
            <a:ext cx="2376000" cy="1296144"/>
          </a:xfrm>
          <a:prstGeom prst="rect">
            <a:avLst/>
          </a:prstGeom>
          <a:solidFill>
            <a:schemeClr val="bg1">
              <a:alpha val="85000"/>
            </a:schemeClr>
          </a:solidFill>
        </p:spPr>
        <p:txBody>
          <a:bodyPr wrap="square" rtlCol="0" anchor="ctr">
            <a:noAutofit/>
          </a:bodyPr>
          <a:lstStyle/>
          <a:p>
            <a:pPr algn="ctr"/>
            <a:endParaRPr lang="en-GB" dirty="0" smtClean="0"/>
          </a:p>
        </p:txBody>
      </p:sp>
      <p:sp>
        <p:nvSpPr>
          <p:cNvPr id="11" name="Content cover"/>
          <p:cNvSpPr/>
          <p:nvPr/>
        </p:nvSpPr>
        <p:spPr>
          <a:xfrm>
            <a:off x="6118512" y="1568494"/>
            <a:ext cx="2376000" cy="1296144"/>
          </a:xfrm>
          <a:prstGeom prst="rect">
            <a:avLst/>
          </a:prstGeom>
          <a:solidFill>
            <a:schemeClr val="bg1">
              <a:alpha val="85000"/>
            </a:schemeClr>
          </a:solidFill>
        </p:spPr>
        <p:txBody>
          <a:bodyPr wrap="square" rtlCol="0" anchor="ctr">
            <a:noAutofit/>
          </a:bodyPr>
          <a:lstStyle/>
          <a:p>
            <a:pPr algn="ctr"/>
            <a:endParaRPr lang="en-GB" dirty="0" smtClean="0"/>
          </a:p>
        </p:txBody>
      </p:sp>
      <p:pic>
        <p:nvPicPr>
          <p:cNvPr id="12" name="Connectivity"/>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220" y="2591273"/>
            <a:ext cx="3053844" cy="1664070"/>
          </a:xfrm>
          <a:prstGeom prst="rect">
            <a:avLst/>
          </a:prstGeom>
        </p:spPr>
      </p:pic>
      <p:sp>
        <p:nvSpPr>
          <p:cNvPr id="13" name="Connectivity cover"/>
          <p:cNvSpPr/>
          <p:nvPr/>
        </p:nvSpPr>
        <p:spPr>
          <a:xfrm>
            <a:off x="647564" y="1568494"/>
            <a:ext cx="2376000" cy="1296144"/>
          </a:xfrm>
          <a:prstGeom prst="rect">
            <a:avLst/>
          </a:prstGeom>
          <a:solidFill>
            <a:schemeClr val="bg1">
              <a:alpha val="85000"/>
            </a:schemeClr>
          </a:solidFill>
        </p:spPr>
        <p:txBody>
          <a:bodyPr wrap="square" rtlCol="0" anchor="ctr">
            <a:noAutofit/>
          </a:bodyPr>
          <a:lstStyle/>
          <a:p>
            <a:pPr algn="ctr"/>
            <a:endParaRPr lang="en-GB" dirty="0" smtClean="0"/>
          </a:p>
        </p:txBody>
      </p:sp>
      <p:grpSp>
        <p:nvGrpSpPr>
          <p:cNvPr id="14" name="Group 13"/>
          <p:cNvGrpSpPr/>
          <p:nvPr/>
        </p:nvGrpSpPr>
        <p:grpSpPr>
          <a:xfrm>
            <a:off x="-508" y="3437159"/>
            <a:ext cx="9144000" cy="1872000"/>
            <a:chOff x="0" y="2355724"/>
            <a:chExt cx="9144000" cy="1872000"/>
          </a:xfrm>
        </p:grpSpPr>
        <p:sp>
          <p:nvSpPr>
            <p:cNvPr id="15" name="Title 2"/>
            <p:cNvSpPr txBox="1">
              <a:spLocks/>
            </p:cNvSpPr>
            <p:nvPr/>
          </p:nvSpPr>
          <p:spPr bwMode="auto">
            <a:xfrm>
              <a:off x="0" y="2355724"/>
              <a:ext cx="9144000" cy="1872000"/>
            </a:xfrm>
            <a:prstGeom prst="rect">
              <a:avLst/>
            </a:prstGeom>
            <a:solidFill>
              <a:schemeClr val="bg1">
                <a:alpha val="60000"/>
              </a:schemeClr>
            </a:solidFill>
            <a:ln>
              <a:noFill/>
            </a:ln>
            <a:extLst/>
          </p:spPr>
          <p:txBody>
            <a:bodyPr vert="horz" wrap="square" lIns="1620000" tIns="0" rIns="720000" bIns="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rgbClr val="E2001A"/>
                  </a:solidFill>
                  <a:latin typeface="+mj-lt"/>
                  <a:ea typeface="MS PGothic" pitchFamily="34" charset="-128"/>
                  <a:cs typeface="+mj-cs"/>
                </a:defRPr>
              </a:lvl1pPr>
              <a:lvl2pPr algn="l" rtl="0" eaLnBrk="0" fontAlgn="base" hangingPunct="0">
                <a:lnSpc>
                  <a:spcPct val="90000"/>
                </a:lnSpc>
                <a:spcBef>
                  <a:spcPct val="0"/>
                </a:spcBef>
                <a:spcAft>
                  <a:spcPct val="0"/>
                </a:spcAft>
                <a:defRPr sz="2400" b="1">
                  <a:solidFill>
                    <a:srgbClr val="E2001A"/>
                  </a:solidFill>
                  <a:latin typeface="Arial" charset="0"/>
                  <a:ea typeface="MS PGothic" pitchFamily="34" charset="-128"/>
                </a:defRPr>
              </a:lvl2pPr>
              <a:lvl3pPr algn="l" rtl="0" eaLnBrk="0" fontAlgn="base" hangingPunct="0">
                <a:lnSpc>
                  <a:spcPct val="90000"/>
                </a:lnSpc>
                <a:spcBef>
                  <a:spcPct val="0"/>
                </a:spcBef>
                <a:spcAft>
                  <a:spcPct val="0"/>
                </a:spcAft>
                <a:defRPr sz="2400" b="1">
                  <a:solidFill>
                    <a:srgbClr val="E2001A"/>
                  </a:solidFill>
                  <a:latin typeface="Arial" charset="0"/>
                  <a:ea typeface="MS PGothic" pitchFamily="34" charset="-128"/>
                </a:defRPr>
              </a:lvl3pPr>
              <a:lvl4pPr algn="l" rtl="0" eaLnBrk="0" fontAlgn="base" hangingPunct="0">
                <a:lnSpc>
                  <a:spcPct val="90000"/>
                </a:lnSpc>
                <a:spcBef>
                  <a:spcPct val="0"/>
                </a:spcBef>
                <a:spcAft>
                  <a:spcPct val="0"/>
                </a:spcAft>
                <a:defRPr sz="2400" b="1">
                  <a:solidFill>
                    <a:srgbClr val="E2001A"/>
                  </a:solidFill>
                  <a:latin typeface="Arial" charset="0"/>
                  <a:ea typeface="MS PGothic" pitchFamily="34" charset="-128"/>
                </a:defRPr>
              </a:lvl4pPr>
              <a:lvl5pPr algn="l" rtl="0" eaLnBrk="0" fontAlgn="base" hangingPunct="0">
                <a:lnSpc>
                  <a:spcPct val="90000"/>
                </a:lnSpc>
                <a:spcBef>
                  <a:spcPct val="0"/>
                </a:spcBef>
                <a:spcAft>
                  <a:spcPct val="0"/>
                </a:spcAft>
                <a:defRPr sz="2400" b="1">
                  <a:solidFill>
                    <a:srgbClr val="E2001A"/>
                  </a:solidFill>
                  <a:latin typeface="Arial" charset="0"/>
                  <a:ea typeface="MS PGothic" pitchFamily="34" charset="-128"/>
                </a:defRPr>
              </a:lvl5pPr>
              <a:lvl6pPr marL="457200" algn="l" rtl="0" eaLnBrk="0" fontAlgn="base" hangingPunct="0">
                <a:lnSpc>
                  <a:spcPct val="90000"/>
                </a:lnSpc>
                <a:spcBef>
                  <a:spcPct val="0"/>
                </a:spcBef>
                <a:spcAft>
                  <a:spcPct val="0"/>
                </a:spcAft>
                <a:defRPr sz="2400" b="1">
                  <a:solidFill>
                    <a:srgbClr val="E2001A"/>
                  </a:solidFill>
                  <a:latin typeface="Arial" charset="0"/>
                </a:defRPr>
              </a:lvl6pPr>
              <a:lvl7pPr marL="914400" algn="l" rtl="0" eaLnBrk="0" fontAlgn="base" hangingPunct="0">
                <a:lnSpc>
                  <a:spcPct val="90000"/>
                </a:lnSpc>
                <a:spcBef>
                  <a:spcPct val="0"/>
                </a:spcBef>
                <a:spcAft>
                  <a:spcPct val="0"/>
                </a:spcAft>
                <a:defRPr sz="2400" b="1">
                  <a:solidFill>
                    <a:srgbClr val="E2001A"/>
                  </a:solidFill>
                  <a:latin typeface="Arial" charset="0"/>
                </a:defRPr>
              </a:lvl7pPr>
              <a:lvl8pPr marL="1371600" algn="l" rtl="0" eaLnBrk="0" fontAlgn="base" hangingPunct="0">
                <a:lnSpc>
                  <a:spcPct val="90000"/>
                </a:lnSpc>
                <a:spcBef>
                  <a:spcPct val="0"/>
                </a:spcBef>
                <a:spcAft>
                  <a:spcPct val="0"/>
                </a:spcAft>
                <a:defRPr sz="2400" b="1">
                  <a:solidFill>
                    <a:srgbClr val="E2001A"/>
                  </a:solidFill>
                  <a:latin typeface="Arial" charset="0"/>
                </a:defRPr>
              </a:lvl8pPr>
              <a:lvl9pPr marL="1828800" algn="l" rtl="0" eaLnBrk="0" fontAlgn="base" hangingPunct="0">
                <a:lnSpc>
                  <a:spcPct val="90000"/>
                </a:lnSpc>
                <a:spcBef>
                  <a:spcPct val="0"/>
                </a:spcBef>
                <a:spcAft>
                  <a:spcPct val="0"/>
                </a:spcAft>
                <a:defRPr sz="2400" b="1">
                  <a:solidFill>
                    <a:srgbClr val="E2001A"/>
                  </a:solidFill>
                  <a:latin typeface="Arial" charset="0"/>
                </a:defRPr>
              </a:lvl9pPr>
            </a:lstStyle>
            <a:p>
              <a:pPr>
                <a:lnSpc>
                  <a:spcPct val="85000"/>
                </a:lnSpc>
              </a:pPr>
              <a:r>
                <a:rPr lang="en-GB" sz="3600" b="0" kern="0" dirty="0">
                  <a:solidFill>
                    <a:schemeClr val="tx1"/>
                  </a:solidFill>
                  <a:latin typeface="Vodafone Rg" pitchFamily="34" charset="0"/>
                </a:rPr>
                <a:t>A stable, flexible platform </a:t>
              </a:r>
              <a:r>
                <a:rPr lang="en-GB" sz="3600" b="0" kern="0" dirty="0" smtClean="0">
                  <a:solidFill>
                    <a:schemeClr val="tx1"/>
                  </a:solidFill>
                  <a:latin typeface="Vodafone Rg" pitchFamily="34" charset="0"/>
                </a:rPr>
                <a:t>is essential for  efficient </a:t>
              </a:r>
              <a:r>
                <a:rPr lang="en-GB" sz="3600" b="0" kern="0" dirty="0">
                  <a:solidFill>
                    <a:schemeClr val="tx1"/>
                  </a:solidFill>
                  <a:latin typeface="Vodafone Rg" pitchFamily="34" charset="0"/>
                </a:rPr>
                <a:t>development and future management of </a:t>
              </a:r>
              <a:r>
                <a:rPr lang="en-GB" sz="3600" b="0" kern="0" dirty="0" smtClean="0">
                  <a:solidFill>
                    <a:schemeClr val="tx1"/>
                  </a:solidFill>
                  <a:latin typeface="Vodafone Rg" pitchFamily="34" charset="0"/>
                </a:rPr>
                <a:t>products </a:t>
              </a:r>
              <a:r>
                <a:rPr lang="en-GB" sz="3600" b="0" kern="0" dirty="0">
                  <a:solidFill>
                    <a:schemeClr val="tx1"/>
                  </a:solidFill>
                  <a:latin typeface="Vodafone Rg" pitchFamily="34" charset="0"/>
                </a:rPr>
                <a:t>and </a:t>
              </a:r>
              <a:r>
                <a:rPr lang="en-GB" sz="3600" b="0" kern="0" dirty="0" smtClean="0">
                  <a:solidFill>
                    <a:schemeClr val="tx1"/>
                  </a:solidFill>
                  <a:latin typeface="Vodafone Rg" pitchFamily="34" charset="0"/>
                </a:rPr>
                <a:t>services</a:t>
              </a:r>
              <a:endParaRPr lang="en-GB" sz="3600" b="0" kern="0" dirty="0">
                <a:solidFill>
                  <a:schemeClr val="tx1"/>
                </a:solidFill>
                <a:latin typeface="Vodafone Rg" pitchFamily="34" charset="0"/>
              </a:endParaRP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0145" y="2625735"/>
              <a:ext cx="693271" cy="693271"/>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4670" y="3300602"/>
              <a:ext cx="684182" cy="684182"/>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9532" y="2571750"/>
              <a:ext cx="605498" cy="605498"/>
            </a:xfrm>
            <a:prstGeom prst="rect">
              <a:avLst/>
            </a:prstGeom>
          </p:spPr>
        </p:pic>
      </p:grpSp>
      <p:grpSp>
        <p:nvGrpSpPr>
          <p:cNvPr id="19" name="Group 18"/>
          <p:cNvGrpSpPr/>
          <p:nvPr/>
        </p:nvGrpSpPr>
        <p:grpSpPr>
          <a:xfrm>
            <a:off x="-508" y="3437159"/>
            <a:ext cx="9144000" cy="1872000"/>
            <a:chOff x="0" y="2355724"/>
            <a:chExt cx="9144000" cy="1872000"/>
          </a:xfrm>
        </p:grpSpPr>
        <p:sp>
          <p:nvSpPr>
            <p:cNvPr id="20" name="Title 2"/>
            <p:cNvSpPr txBox="1">
              <a:spLocks/>
            </p:cNvSpPr>
            <p:nvPr/>
          </p:nvSpPr>
          <p:spPr bwMode="auto">
            <a:xfrm>
              <a:off x="0" y="2355724"/>
              <a:ext cx="9144000" cy="1872000"/>
            </a:xfrm>
            <a:prstGeom prst="rect">
              <a:avLst/>
            </a:prstGeom>
            <a:solidFill>
              <a:schemeClr val="bg1">
                <a:alpha val="60000"/>
              </a:schemeClr>
            </a:solidFill>
            <a:ln>
              <a:noFill/>
            </a:ln>
            <a:extLst/>
          </p:spPr>
          <p:txBody>
            <a:bodyPr vert="horz" wrap="square" lIns="1620000" tIns="0" rIns="972000" bIns="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rgbClr val="E2001A"/>
                  </a:solidFill>
                  <a:latin typeface="+mj-lt"/>
                  <a:ea typeface="MS PGothic" pitchFamily="34" charset="-128"/>
                  <a:cs typeface="+mj-cs"/>
                </a:defRPr>
              </a:lvl1pPr>
              <a:lvl2pPr algn="l" rtl="0" eaLnBrk="0" fontAlgn="base" hangingPunct="0">
                <a:lnSpc>
                  <a:spcPct val="90000"/>
                </a:lnSpc>
                <a:spcBef>
                  <a:spcPct val="0"/>
                </a:spcBef>
                <a:spcAft>
                  <a:spcPct val="0"/>
                </a:spcAft>
                <a:defRPr sz="2400" b="1">
                  <a:solidFill>
                    <a:srgbClr val="E2001A"/>
                  </a:solidFill>
                  <a:latin typeface="Arial" charset="0"/>
                  <a:ea typeface="MS PGothic" pitchFamily="34" charset="-128"/>
                </a:defRPr>
              </a:lvl2pPr>
              <a:lvl3pPr algn="l" rtl="0" eaLnBrk="0" fontAlgn="base" hangingPunct="0">
                <a:lnSpc>
                  <a:spcPct val="90000"/>
                </a:lnSpc>
                <a:spcBef>
                  <a:spcPct val="0"/>
                </a:spcBef>
                <a:spcAft>
                  <a:spcPct val="0"/>
                </a:spcAft>
                <a:defRPr sz="2400" b="1">
                  <a:solidFill>
                    <a:srgbClr val="E2001A"/>
                  </a:solidFill>
                  <a:latin typeface="Arial" charset="0"/>
                  <a:ea typeface="MS PGothic" pitchFamily="34" charset="-128"/>
                </a:defRPr>
              </a:lvl3pPr>
              <a:lvl4pPr algn="l" rtl="0" eaLnBrk="0" fontAlgn="base" hangingPunct="0">
                <a:lnSpc>
                  <a:spcPct val="90000"/>
                </a:lnSpc>
                <a:spcBef>
                  <a:spcPct val="0"/>
                </a:spcBef>
                <a:spcAft>
                  <a:spcPct val="0"/>
                </a:spcAft>
                <a:defRPr sz="2400" b="1">
                  <a:solidFill>
                    <a:srgbClr val="E2001A"/>
                  </a:solidFill>
                  <a:latin typeface="Arial" charset="0"/>
                  <a:ea typeface="MS PGothic" pitchFamily="34" charset="-128"/>
                </a:defRPr>
              </a:lvl4pPr>
              <a:lvl5pPr algn="l" rtl="0" eaLnBrk="0" fontAlgn="base" hangingPunct="0">
                <a:lnSpc>
                  <a:spcPct val="90000"/>
                </a:lnSpc>
                <a:spcBef>
                  <a:spcPct val="0"/>
                </a:spcBef>
                <a:spcAft>
                  <a:spcPct val="0"/>
                </a:spcAft>
                <a:defRPr sz="2400" b="1">
                  <a:solidFill>
                    <a:srgbClr val="E2001A"/>
                  </a:solidFill>
                  <a:latin typeface="Arial" charset="0"/>
                  <a:ea typeface="MS PGothic" pitchFamily="34" charset="-128"/>
                </a:defRPr>
              </a:lvl5pPr>
              <a:lvl6pPr marL="457200" algn="l" rtl="0" eaLnBrk="0" fontAlgn="base" hangingPunct="0">
                <a:lnSpc>
                  <a:spcPct val="90000"/>
                </a:lnSpc>
                <a:spcBef>
                  <a:spcPct val="0"/>
                </a:spcBef>
                <a:spcAft>
                  <a:spcPct val="0"/>
                </a:spcAft>
                <a:defRPr sz="2400" b="1">
                  <a:solidFill>
                    <a:srgbClr val="E2001A"/>
                  </a:solidFill>
                  <a:latin typeface="Arial" charset="0"/>
                </a:defRPr>
              </a:lvl6pPr>
              <a:lvl7pPr marL="914400" algn="l" rtl="0" eaLnBrk="0" fontAlgn="base" hangingPunct="0">
                <a:lnSpc>
                  <a:spcPct val="90000"/>
                </a:lnSpc>
                <a:spcBef>
                  <a:spcPct val="0"/>
                </a:spcBef>
                <a:spcAft>
                  <a:spcPct val="0"/>
                </a:spcAft>
                <a:defRPr sz="2400" b="1">
                  <a:solidFill>
                    <a:srgbClr val="E2001A"/>
                  </a:solidFill>
                  <a:latin typeface="Arial" charset="0"/>
                </a:defRPr>
              </a:lvl7pPr>
              <a:lvl8pPr marL="1371600" algn="l" rtl="0" eaLnBrk="0" fontAlgn="base" hangingPunct="0">
                <a:lnSpc>
                  <a:spcPct val="90000"/>
                </a:lnSpc>
                <a:spcBef>
                  <a:spcPct val="0"/>
                </a:spcBef>
                <a:spcAft>
                  <a:spcPct val="0"/>
                </a:spcAft>
                <a:defRPr sz="2400" b="1">
                  <a:solidFill>
                    <a:srgbClr val="E2001A"/>
                  </a:solidFill>
                  <a:latin typeface="Arial" charset="0"/>
                </a:defRPr>
              </a:lvl8pPr>
              <a:lvl9pPr marL="1828800" algn="l" rtl="0" eaLnBrk="0" fontAlgn="base" hangingPunct="0">
                <a:lnSpc>
                  <a:spcPct val="90000"/>
                </a:lnSpc>
                <a:spcBef>
                  <a:spcPct val="0"/>
                </a:spcBef>
                <a:spcAft>
                  <a:spcPct val="0"/>
                </a:spcAft>
                <a:defRPr sz="2400" b="1">
                  <a:solidFill>
                    <a:srgbClr val="E2001A"/>
                  </a:solidFill>
                  <a:latin typeface="Arial" charset="0"/>
                </a:defRPr>
              </a:lvl9pPr>
            </a:lstStyle>
            <a:p>
              <a:pPr>
                <a:lnSpc>
                  <a:spcPct val="85000"/>
                </a:lnSpc>
              </a:pPr>
              <a:r>
                <a:rPr lang="en-GB" sz="3600" b="0" kern="0" dirty="0">
                  <a:solidFill>
                    <a:schemeClr val="tx1"/>
                  </a:solidFill>
                  <a:latin typeface="Vodafone Rg" pitchFamily="34" charset="0"/>
                </a:rPr>
                <a:t>A world of innovation, partnership and </a:t>
              </a:r>
              <a:r>
                <a:rPr lang="en-GB" sz="3600" b="0" kern="0" dirty="0" smtClean="0">
                  <a:solidFill>
                    <a:schemeClr val="tx1"/>
                  </a:solidFill>
                  <a:latin typeface="Vodafone Rg" pitchFamily="34" charset="0"/>
                </a:rPr>
                <a:t>opportunity for content developers and providers</a:t>
              </a:r>
              <a:endParaRPr lang="en-GB" sz="3600" b="0" kern="0" dirty="0">
                <a:solidFill>
                  <a:schemeClr val="tx1"/>
                </a:solidFill>
                <a:latin typeface="Vodafone Rg" pitchFamily="34" charset="0"/>
              </a:endParaRPr>
            </a:p>
          </p:txBody>
        </p:sp>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7036" y="2779680"/>
              <a:ext cx="1041992" cy="1041992"/>
            </a:xfrm>
            <a:prstGeom prst="rect">
              <a:avLst/>
            </a:prstGeom>
          </p:spPr>
        </p:pic>
      </p:grpSp>
      <p:sp>
        <p:nvSpPr>
          <p:cNvPr id="6" name="Rectangle 5"/>
          <p:cNvSpPr/>
          <p:nvPr/>
        </p:nvSpPr>
        <p:spPr>
          <a:xfrm>
            <a:off x="467036" y="912471"/>
            <a:ext cx="7669360" cy="353943"/>
          </a:xfrm>
          <a:prstGeom prst="rect">
            <a:avLst/>
          </a:prstGeom>
          <a:noFill/>
        </p:spPr>
        <p:txBody>
          <a:bodyPr wrap="square">
            <a:spAutoFit/>
          </a:bodyPr>
          <a:lstStyle/>
          <a:p>
            <a:pPr algn="l">
              <a:lnSpc>
                <a:spcPct val="85000"/>
              </a:lnSpc>
            </a:pPr>
            <a:r>
              <a:rPr lang="en-US" sz="2000" b="1" dirty="0" smtClean="0">
                <a:latin typeface="Vodafone Rg" pitchFamily="34" charset="0"/>
              </a:rPr>
              <a:t>Mobile Network Operators have capabilities </a:t>
            </a:r>
            <a:r>
              <a:rPr lang="en-US" sz="2000" b="1" u="sng" dirty="0" smtClean="0">
                <a:solidFill>
                  <a:srgbClr val="E60000"/>
                </a:solidFill>
                <a:latin typeface="Vodafone Rg" pitchFamily="34" charset="0"/>
              </a:rPr>
              <a:t>in </a:t>
            </a:r>
            <a:r>
              <a:rPr lang="en-US" sz="2000" b="1" u="sng" dirty="0">
                <a:solidFill>
                  <a:srgbClr val="E60000"/>
                </a:solidFill>
                <a:latin typeface="Vodafone Rg" pitchFamily="34" charset="0"/>
              </a:rPr>
              <a:t>all </a:t>
            </a:r>
            <a:r>
              <a:rPr lang="en-US" sz="2000" b="1" u="sng" dirty="0" smtClean="0">
                <a:solidFill>
                  <a:srgbClr val="E60000"/>
                </a:solidFill>
                <a:latin typeface="Vodafone Rg" pitchFamily="34" charset="0"/>
              </a:rPr>
              <a:t>3</a:t>
            </a:r>
            <a:endParaRPr lang="en-US" sz="2000" b="1" u="sng" dirty="0">
              <a:solidFill>
                <a:srgbClr val="E60000"/>
              </a:solidFill>
              <a:latin typeface="Vodafone Rg" pitchFamily="34" charset="0"/>
            </a:endParaRPr>
          </a:p>
        </p:txBody>
      </p:sp>
    </p:spTree>
    <p:extLst>
      <p:ext uri="{BB962C8B-B14F-4D97-AF65-F5344CB8AC3E}">
        <p14:creationId xmlns:p14="http://schemas.microsoft.com/office/powerpoint/2010/main" val="452497473"/>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50" fill="hold"/>
                                        <p:tgtEl>
                                          <p:spTgt spid="12"/>
                                        </p:tgtEl>
                                        <p:attrNameLst>
                                          <p:attrName>ppt_x</p:attrName>
                                        </p:attrNameLst>
                                      </p:cBhvr>
                                      <p:tavLst>
                                        <p:tav tm="0">
                                          <p:val>
                                            <p:strVal val="1+#ppt_w/2"/>
                                          </p:val>
                                        </p:tav>
                                        <p:tav tm="100000">
                                          <p:val>
                                            <p:strVal val="#ppt_x"/>
                                          </p:val>
                                        </p:tav>
                                      </p:tavLst>
                                    </p:anim>
                                    <p:anim calcmode="lin" valueType="num">
                                      <p:cBhvr additive="base">
                                        <p:cTn id="8" dur="25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50" fill="hold"/>
                                        <p:tgtEl>
                                          <p:spTgt spid="4"/>
                                        </p:tgtEl>
                                        <p:attrNameLst>
                                          <p:attrName>ppt_x</p:attrName>
                                        </p:attrNameLst>
                                      </p:cBhvr>
                                      <p:tavLst>
                                        <p:tav tm="0">
                                          <p:val>
                                            <p:strVal val="1+#ppt_w/2"/>
                                          </p:val>
                                        </p:tav>
                                        <p:tav tm="100000">
                                          <p:val>
                                            <p:strVal val="#ppt_x"/>
                                          </p:val>
                                        </p:tav>
                                      </p:tavLst>
                                    </p:anim>
                                    <p:anim calcmode="lin" valueType="num">
                                      <p:cBhvr additive="base">
                                        <p:cTn id="14" dur="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50" fill="hold"/>
                                        <p:tgtEl>
                                          <p:spTgt spid="5"/>
                                        </p:tgtEl>
                                        <p:attrNameLst>
                                          <p:attrName>ppt_x</p:attrName>
                                        </p:attrNameLst>
                                      </p:cBhvr>
                                      <p:tavLst>
                                        <p:tav tm="0">
                                          <p:val>
                                            <p:strVal val="1+#ppt_w/2"/>
                                          </p:val>
                                        </p:tav>
                                        <p:tav tm="100000">
                                          <p:val>
                                            <p:strVal val="#ppt_x"/>
                                          </p:val>
                                        </p:tav>
                                      </p:tavLst>
                                    </p:anim>
                                    <p:anim calcmode="lin" valueType="num">
                                      <p:cBhvr additive="base">
                                        <p:cTn id="20" dur="25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nodeType="clickEffect">
                                  <p:stCondLst>
                                    <p:cond delay="0"/>
                                  </p:stCondLst>
                                  <p:childTnLst>
                                    <p:animScale>
                                      <p:cBhvr>
                                        <p:cTn id="24" dur="2000" fill="hold"/>
                                        <p:tgtEl>
                                          <p:spTgt spid="12"/>
                                        </p:tgtEl>
                                      </p:cBhvr>
                                      <p:by x="75000" y="75000"/>
                                    </p:animScale>
                                  </p:childTnLst>
                                </p:cTn>
                              </p:par>
                              <p:par>
                                <p:cTn id="25" presetID="0" presetClass="path" presetSubtype="0" accel="50000" decel="50000" fill="hold" nodeType="withEffect">
                                  <p:stCondLst>
                                    <p:cond delay="0"/>
                                  </p:stCondLst>
                                  <p:childTnLst>
                                    <p:animMotion origin="layout" path="M -2.77778E-6 -5.69049E-7 L 0.00104 -0.17095 " pathEditMode="relative" rAng="0" ptsTypes="AA">
                                      <p:cBhvr>
                                        <p:cTn id="26" dur="2000" fill="hold"/>
                                        <p:tgtEl>
                                          <p:spTgt spid="12"/>
                                        </p:tgtEl>
                                        <p:attrNameLst>
                                          <p:attrName>ppt_x</p:attrName>
                                          <p:attrName>ppt_y</p:attrName>
                                        </p:attrNameLst>
                                      </p:cBhvr>
                                      <p:rCtr x="52" y="-8559"/>
                                    </p:animMotion>
                                  </p:childTnLst>
                                </p:cTn>
                              </p:par>
                              <p:par>
                                <p:cTn id="27" presetID="6" presetClass="emph" presetSubtype="0" fill="hold" nodeType="withEffect">
                                  <p:stCondLst>
                                    <p:cond delay="0"/>
                                  </p:stCondLst>
                                  <p:childTnLst>
                                    <p:animScale>
                                      <p:cBhvr>
                                        <p:cTn id="28" dur="2000" fill="hold"/>
                                        <p:tgtEl>
                                          <p:spTgt spid="4"/>
                                        </p:tgtEl>
                                      </p:cBhvr>
                                      <p:by x="75000" y="75000"/>
                                    </p:animScale>
                                  </p:childTnLst>
                                </p:cTn>
                              </p:par>
                              <p:par>
                                <p:cTn id="29" presetID="0" presetClass="path" presetSubtype="0" accel="50000" decel="50000" fill="hold" nodeType="withEffect">
                                  <p:stCondLst>
                                    <p:cond delay="0"/>
                                  </p:stCondLst>
                                  <p:childTnLst>
                                    <p:animMotion origin="layout" path="M 0 -2.69489E-6 L 0 -0.30442 " pathEditMode="relative" rAng="0" ptsTypes="AA">
                                      <p:cBhvr>
                                        <p:cTn id="30" dur="2000" fill="hold"/>
                                        <p:tgtEl>
                                          <p:spTgt spid="4"/>
                                        </p:tgtEl>
                                        <p:attrNameLst>
                                          <p:attrName>ppt_x</p:attrName>
                                          <p:attrName>ppt_y</p:attrName>
                                        </p:attrNameLst>
                                      </p:cBhvr>
                                      <p:rCtr x="0" y="-15221"/>
                                    </p:animMotion>
                                  </p:childTnLst>
                                </p:cTn>
                              </p:par>
                              <p:par>
                                <p:cTn id="31" presetID="6" presetClass="emph" presetSubtype="0" fill="hold" nodeType="withEffect">
                                  <p:stCondLst>
                                    <p:cond delay="0"/>
                                  </p:stCondLst>
                                  <p:childTnLst>
                                    <p:animScale>
                                      <p:cBhvr>
                                        <p:cTn id="32" dur="2000" fill="hold"/>
                                        <p:tgtEl>
                                          <p:spTgt spid="5"/>
                                        </p:tgtEl>
                                      </p:cBhvr>
                                      <p:by x="75000" y="75000"/>
                                    </p:animScale>
                                  </p:childTnLst>
                                </p:cTn>
                              </p:par>
                              <p:par>
                                <p:cTn id="33" presetID="0" presetClass="path" presetSubtype="0" accel="50000" decel="50000" fill="hold" nodeType="withEffect">
                                  <p:stCondLst>
                                    <p:cond delay="0"/>
                                  </p:stCondLst>
                                  <p:childTnLst>
                                    <p:animMotion origin="layout" path="M 1.66667E-6 2.07263E-6 L 0.00035 -0.17049 " pathEditMode="relative" rAng="0" ptsTypes="AA">
                                      <p:cBhvr>
                                        <p:cTn id="34" dur="2000" fill="hold"/>
                                        <p:tgtEl>
                                          <p:spTgt spid="5"/>
                                        </p:tgtEl>
                                        <p:attrNameLst>
                                          <p:attrName>ppt_x</p:attrName>
                                          <p:attrName>ppt_y</p:attrName>
                                        </p:attrNameLst>
                                      </p:cBhvr>
                                      <p:rCtr x="17" y="-8536"/>
                                    </p:animMotion>
                                  </p:childTnLst>
                                </p:cTn>
                              </p:par>
                            </p:childTnLst>
                          </p:cTn>
                        </p:par>
                        <p:par>
                          <p:cTn id="35" fill="hold">
                            <p:stCondLst>
                              <p:cond delay="2000"/>
                            </p:stCondLst>
                            <p:childTnLst>
                              <p:par>
                                <p:cTn id="36" presetID="22" presetClass="entr" presetSubtype="8" fill="hold" grpId="0" nodeType="afterEffect">
                                  <p:stCondLst>
                                    <p:cond delay="50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mph" presetSubtype="0" decel="1000" fill="hold" nodeType="clickEffect">
                                  <p:stCondLst>
                                    <p:cond delay="0"/>
                                  </p:stCondLst>
                                  <p:childTnLst>
                                    <p:animScale>
                                      <p:cBhvr>
                                        <p:cTn id="42" dur="250" fill="hold"/>
                                        <p:tgtEl>
                                          <p:spTgt spid="12"/>
                                        </p:tgtEl>
                                      </p:cBhvr>
                                      <p:by x="130000" y="130000"/>
                                    </p:animScale>
                                  </p:childTnLst>
                                </p:cTn>
                              </p:par>
                              <p:par>
                                <p:cTn id="43" presetID="10"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2" presetClass="entr" presetSubtype="2" fill="hold" nodeType="with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1+#ppt_w/2"/>
                                          </p:val>
                                        </p:tav>
                                        <p:tav tm="100000">
                                          <p:val>
                                            <p:strVal val="#ppt_x"/>
                                          </p:val>
                                        </p:tav>
                                      </p:tavLst>
                                    </p:anim>
                                    <p:anim calcmode="lin" valueType="num">
                                      <p:cBhvr additive="base">
                                        <p:cTn id="5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6" presetClass="emph" presetSubtype="0" fill="hold" nodeType="clickEffect">
                                  <p:stCondLst>
                                    <p:cond delay="0"/>
                                  </p:stCondLst>
                                  <p:childTnLst>
                                    <p:animScale>
                                      <p:cBhvr>
                                        <p:cTn id="56" dur="250" fill="hold"/>
                                        <p:tgtEl>
                                          <p:spTgt spid="12"/>
                                        </p:tgtEl>
                                      </p:cBhvr>
                                      <p:by x="76900" y="76900"/>
                                    </p:animScale>
                                  </p:childTnLst>
                                </p:cTn>
                              </p:par>
                              <p:par>
                                <p:cTn id="57" presetID="10"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par>
                                <p:cTn id="60" presetID="1" presetClass="exit" presetSubtype="0" fill="hold" grpId="1" nodeType="withEffect">
                                  <p:stCondLst>
                                    <p:cond delay="0"/>
                                  </p:stCondLst>
                                  <p:childTnLst>
                                    <p:set>
                                      <p:cBhvr>
                                        <p:cTn id="61" dur="1" fill="hold">
                                          <p:stCondLst>
                                            <p:cond delay="0"/>
                                          </p:stCondLst>
                                        </p:cTn>
                                        <p:tgtEl>
                                          <p:spTgt spid="10"/>
                                        </p:tgtEl>
                                        <p:attrNameLst>
                                          <p:attrName>style.visibility</p:attrName>
                                        </p:attrNameLst>
                                      </p:cBhvr>
                                      <p:to>
                                        <p:strVal val="hidden"/>
                                      </p:to>
                                    </p:set>
                                  </p:childTnLst>
                                </p:cTn>
                              </p:par>
                              <p:par>
                                <p:cTn id="62" presetID="6" presetClass="emph" presetSubtype="0" fill="hold" nodeType="withEffect">
                                  <p:stCondLst>
                                    <p:cond delay="0"/>
                                  </p:stCondLst>
                                  <p:childTnLst>
                                    <p:animScale>
                                      <p:cBhvr>
                                        <p:cTn id="63" dur="250" fill="hold"/>
                                        <p:tgtEl>
                                          <p:spTgt spid="4"/>
                                        </p:tgtEl>
                                      </p:cBhvr>
                                      <p:by x="130000" y="130000"/>
                                    </p:animScale>
                                  </p:childTnLst>
                                </p:cTn>
                              </p:par>
                              <p:par>
                                <p:cTn id="64" presetID="2" presetClass="exit" presetSubtype="2" fill="hold" nodeType="withEffect">
                                  <p:stCondLst>
                                    <p:cond delay="0"/>
                                  </p:stCondLst>
                                  <p:childTnLst>
                                    <p:anim calcmode="lin" valueType="num">
                                      <p:cBhvr additive="base">
                                        <p:cTn id="65" dur="500"/>
                                        <p:tgtEl>
                                          <p:spTgt spid="7"/>
                                        </p:tgtEl>
                                        <p:attrNameLst>
                                          <p:attrName>ppt_x</p:attrName>
                                        </p:attrNameLst>
                                      </p:cBhvr>
                                      <p:tavLst>
                                        <p:tav tm="0">
                                          <p:val>
                                            <p:strVal val="ppt_x"/>
                                          </p:val>
                                        </p:tav>
                                        <p:tav tm="100000">
                                          <p:val>
                                            <p:strVal val="1+ppt_w/2"/>
                                          </p:val>
                                        </p:tav>
                                      </p:tavLst>
                                    </p:anim>
                                    <p:anim calcmode="lin" valueType="num">
                                      <p:cBhvr additive="base">
                                        <p:cTn id="66" dur="500"/>
                                        <p:tgtEl>
                                          <p:spTgt spid="7"/>
                                        </p:tgtEl>
                                        <p:attrNameLst>
                                          <p:attrName>ppt_y</p:attrName>
                                        </p:attrNameLst>
                                      </p:cBhvr>
                                      <p:tavLst>
                                        <p:tav tm="0">
                                          <p:val>
                                            <p:strVal val="ppt_y"/>
                                          </p:val>
                                        </p:tav>
                                        <p:tav tm="100000">
                                          <p:val>
                                            <p:strVal val="ppt_y"/>
                                          </p:val>
                                        </p:tav>
                                      </p:tavLst>
                                    </p:anim>
                                    <p:set>
                                      <p:cBhvr>
                                        <p:cTn id="67" dur="1" fill="hold">
                                          <p:stCondLst>
                                            <p:cond delay="499"/>
                                          </p:stCondLst>
                                        </p:cTn>
                                        <p:tgtEl>
                                          <p:spTgt spid="7"/>
                                        </p:tgtEl>
                                        <p:attrNameLst>
                                          <p:attrName>style.visibility</p:attrName>
                                        </p:attrNameLst>
                                      </p:cBhvr>
                                      <p:to>
                                        <p:strVal val="hidden"/>
                                      </p:to>
                                    </p:set>
                                  </p:childTnLst>
                                </p:cTn>
                              </p:par>
                              <p:par>
                                <p:cTn id="68" presetID="2" presetClass="entr" presetSubtype="2" fill="hold" nodeType="with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additive="base">
                                        <p:cTn id="70" dur="500" fill="hold"/>
                                        <p:tgtEl>
                                          <p:spTgt spid="14"/>
                                        </p:tgtEl>
                                        <p:attrNameLst>
                                          <p:attrName>ppt_x</p:attrName>
                                        </p:attrNameLst>
                                      </p:cBhvr>
                                      <p:tavLst>
                                        <p:tav tm="0">
                                          <p:val>
                                            <p:strVal val="1+#ppt_w/2"/>
                                          </p:val>
                                        </p:tav>
                                        <p:tav tm="100000">
                                          <p:val>
                                            <p:strVal val="#ppt_x"/>
                                          </p:val>
                                        </p:tav>
                                      </p:tavLst>
                                    </p:anim>
                                    <p:anim calcmode="lin" valueType="num">
                                      <p:cBhvr additive="base">
                                        <p:cTn id="71"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6" presetClass="emph" presetSubtype="0" fill="hold" nodeType="clickEffect">
                                  <p:stCondLst>
                                    <p:cond delay="0"/>
                                  </p:stCondLst>
                                  <p:childTnLst>
                                    <p:animScale>
                                      <p:cBhvr>
                                        <p:cTn id="75" dur="250" fill="hold"/>
                                        <p:tgtEl>
                                          <p:spTgt spid="4"/>
                                        </p:tgtEl>
                                      </p:cBhvr>
                                      <p:by x="76900" y="76900"/>
                                    </p:animScale>
                                  </p:childTnLst>
                                </p:cTn>
                              </p:par>
                              <p:par>
                                <p:cTn id="76" presetID="2" presetClass="exit" presetSubtype="2" fill="hold" nodeType="withEffect">
                                  <p:stCondLst>
                                    <p:cond delay="0"/>
                                  </p:stCondLst>
                                  <p:childTnLst>
                                    <p:anim calcmode="lin" valueType="num">
                                      <p:cBhvr additive="base">
                                        <p:cTn id="77" dur="500"/>
                                        <p:tgtEl>
                                          <p:spTgt spid="14"/>
                                        </p:tgtEl>
                                        <p:attrNameLst>
                                          <p:attrName>ppt_x</p:attrName>
                                        </p:attrNameLst>
                                      </p:cBhvr>
                                      <p:tavLst>
                                        <p:tav tm="0">
                                          <p:val>
                                            <p:strVal val="ppt_x"/>
                                          </p:val>
                                        </p:tav>
                                        <p:tav tm="100000">
                                          <p:val>
                                            <p:strVal val="1+ppt_w/2"/>
                                          </p:val>
                                        </p:tav>
                                      </p:tavLst>
                                    </p:anim>
                                    <p:anim calcmode="lin" valueType="num">
                                      <p:cBhvr additive="base">
                                        <p:cTn id="78" dur="500"/>
                                        <p:tgtEl>
                                          <p:spTgt spid="14"/>
                                        </p:tgtEl>
                                        <p:attrNameLst>
                                          <p:attrName>ppt_y</p:attrName>
                                        </p:attrNameLst>
                                      </p:cBhvr>
                                      <p:tavLst>
                                        <p:tav tm="0">
                                          <p:val>
                                            <p:strVal val="ppt_y"/>
                                          </p:val>
                                        </p:tav>
                                        <p:tav tm="100000">
                                          <p:val>
                                            <p:strVal val="ppt_y"/>
                                          </p:val>
                                        </p:tav>
                                      </p:tavLst>
                                    </p:anim>
                                    <p:set>
                                      <p:cBhvr>
                                        <p:cTn id="79" dur="1" fill="hold">
                                          <p:stCondLst>
                                            <p:cond delay="499"/>
                                          </p:stCondLst>
                                        </p:cTn>
                                        <p:tgtEl>
                                          <p:spTgt spid="14"/>
                                        </p:tgtEl>
                                        <p:attrNameLst>
                                          <p:attrName>style.visibility</p:attrName>
                                        </p:attrNameLst>
                                      </p:cBhvr>
                                      <p:to>
                                        <p:strVal val="hidden"/>
                                      </p:to>
                                    </p:set>
                                  </p:childTnLst>
                                </p:cTn>
                              </p:par>
                              <p:par>
                                <p:cTn id="80" presetID="10" presetClass="entr" presetSubtype="0" fill="hold" grpId="2" nodeType="with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fade">
                                      <p:cBhvr>
                                        <p:cTn id="82" dur="500"/>
                                        <p:tgtEl>
                                          <p:spTgt spid="10"/>
                                        </p:tgtEl>
                                      </p:cBhvr>
                                    </p:animEffect>
                                  </p:childTnLst>
                                </p:cTn>
                              </p:par>
                              <p:par>
                                <p:cTn id="83" presetID="1" presetClass="exit" presetSubtype="0" fill="hold" grpId="1" nodeType="withEffect">
                                  <p:stCondLst>
                                    <p:cond delay="0"/>
                                  </p:stCondLst>
                                  <p:childTnLst>
                                    <p:set>
                                      <p:cBhvr>
                                        <p:cTn id="84" dur="1" fill="hold">
                                          <p:stCondLst>
                                            <p:cond delay="0"/>
                                          </p:stCondLst>
                                        </p:cTn>
                                        <p:tgtEl>
                                          <p:spTgt spid="11"/>
                                        </p:tgtEl>
                                        <p:attrNameLst>
                                          <p:attrName>style.visibility</p:attrName>
                                        </p:attrNameLst>
                                      </p:cBhvr>
                                      <p:to>
                                        <p:strVal val="hidden"/>
                                      </p:to>
                                    </p:set>
                                  </p:childTnLst>
                                </p:cTn>
                              </p:par>
                              <p:par>
                                <p:cTn id="85" presetID="2" presetClass="entr" presetSubtype="2" fill="hold" nodeType="with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additive="base">
                                        <p:cTn id="87" dur="500" fill="hold"/>
                                        <p:tgtEl>
                                          <p:spTgt spid="19"/>
                                        </p:tgtEl>
                                        <p:attrNameLst>
                                          <p:attrName>ppt_x</p:attrName>
                                        </p:attrNameLst>
                                      </p:cBhvr>
                                      <p:tavLst>
                                        <p:tav tm="0">
                                          <p:val>
                                            <p:strVal val="1+#ppt_w/2"/>
                                          </p:val>
                                        </p:tav>
                                        <p:tav tm="100000">
                                          <p:val>
                                            <p:strVal val="#ppt_x"/>
                                          </p:val>
                                        </p:tav>
                                      </p:tavLst>
                                    </p:anim>
                                    <p:anim calcmode="lin" valueType="num">
                                      <p:cBhvr additive="base">
                                        <p:cTn id="88" dur="500" fill="hold"/>
                                        <p:tgtEl>
                                          <p:spTgt spid="19"/>
                                        </p:tgtEl>
                                        <p:attrNameLst>
                                          <p:attrName>ppt_y</p:attrName>
                                        </p:attrNameLst>
                                      </p:cBhvr>
                                      <p:tavLst>
                                        <p:tav tm="0">
                                          <p:val>
                                            <p:strVal val="#ppt_y"/>
                                          </p:val>
                                        </p:tav>
                                        <p:tav tm="100000">
                                          <p:val>
                                            <p:strVal val="#ppt_y"/>
                                          </p:val>
                                        </p:tav>
                                      </p:tavLst>
                                    </p:anim>
                                  </p:childTnLst>
                                </p:cTn>
                              </p:par>
                              <p:par>
                                <p:cTn id="89" presetID="6" presetClass="emph" presetSubtype="0" fill="hold" nodeType="withEffect">
                                  <p:stCondLst>
                                    <p:cond delay="0"/>
                                  </p:stCondLst>
                                  <p:childTnLst>
                                    <p:animScale>
                                      <p:cBhvr>
                                        <p:cTn id="90" dur="250" fill="hold"/>
                                        <p:tgtEl>
                                          <p:spTgt spid="5"/>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1" grpId="0" animBg="1"/>
      <p:bldP spid="11" grpId="1" animBg="1"/>
      <p:bldP spid="13"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2483768" y="3309829"/>
            <a:ext cx="1471628" cy="839251"/>
            <a:chOff x="4258333" y="2217072"/>
            <a:chExt cx="1485831" cy="847349"/>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2994" y="2217072"/>
              <a:ext cx="1141170" cy="759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8333" y="2272921"/>
              <a:ext cx="574320" cy="79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9948" y="4943279"/>
            <a:ext cx="1400215" cy="711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Oval 33"/>
          <p:cNvSpPr/>
          <p:nvPr/>
        </p:nvSpPr>
        <p:spPr>
          <a:xfrm>
            <a:off x="2394824" y="2954915"/>
            <a:ext cx="1479302" cy="14793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5" name="Oval 34"/>
          <p:cNvSpPr/>
          <p:nvPr/>
        </p:nvSpPr>
        <p:spPr>
          <a:xfrm>
            <a:off x="2394824" y="4569062"/>
            <a:ext cx="1479302" cy="14793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6385" name="Rectangle 2"/>
          <p:cNvSpPr>
            <a:spLocks noGrp="1"/>
          </p:cNvSpPr>
          <p:nvPr>
            <p:ph type="title"/>
          </p:nvPr>
        </p:nvSpPr>
        <p:spPr/>
        <p:txBody>
          <a:bodyPr>
            <a:normAutofit fontScale="90000"/>
          </a:bodyPr>
          <a:lstStyle/>
          <a:p>
            <a:r>
              <a:rPr lang="en-GB" dirty="0" smtClean="0"/>
              <a:t>Challenges in connecting vehicles to the cloud</a:t>
            </a:r>
            <a:endParaRPr lang="en-GB" dirty="0" smtClean="0"/>
          </a:p>
        </p:txBody>
      </p:sp>
      <p:sp>
        <p:nvSpPr>
          <p:cNvPr id="16386" name="AutoShape 4" descr="9k=">
            <a:hlinkClick r:id="rId6"/>
          </p:cNvPr>
          <p:cNvSpPr>
            <a:spLocks noChangeAspect="1" noChangeArrowheads="1"/>
          </p:cNvSpPr>
          <p:nvPr/>
        </p:nvSpPr>
        <p:spPr bwMode="auto">
          <a:xfrm>
            <a:off x="3247623" y="4549846"/>
            <a:ext cx="1428750" cy="533400"/>
          </a:xfrm>
          <a:prstGeom prst="rect">
            <a:avLst/>
          </a:prstGeom>
          <a:noFill/>
          <a:ln w="9525">
            <a:noFill/>
            <a:miter lim="800000"/>
            <a:headEnd/>
            <a:tailEnd/>
          </a:ln>
        </p:spPr>
        <p:txBody>
          <a:bodyPr/>
          <a:lstStyle/>
          <a:p>
            <a:endParaRPr lang="en-GB"/>
          </a:p>
        </p:txBody>
      </p:sp>
      <p:sp>
        <p:nvSpPr>
          <p:cNvPr id="16388" name="Rectangle 2"/>
          <p:cNvSpPr>
            <a:spLocks/>
          </p:cNvSpPr>
          <p:nvPr/>
        </p:nvSpPr>
        <p:spPr bwMode="auto">
          <a:xfrm>
            <a:off x="4999608" y="2528900"/>
            <a:ext cx="3820864" cy="2326264"/>
          </a:xfrm>
          <a:prstGeom prst="rect">
            <a:avLst/>
          </a:prstGeom>
          <a:noFill/>
          <a:ln w="9525">
            <a:noFill/>
            <a:miter lim="800000"/>
            <a:headEnd/>
            <a:tailEnd/>
          </a:ln>
        </p:spPr>
        <p:txBody>
          <a:bodyPr lIns="90000" tIns="46800" rIns="90000" bIns="46800"/>
          <a:lstStyle/>
          <a:p>
            <a:pPr algn="l" eaLnBrk="0" hangingPunct="0">
              <a:lnSpc>
                <a:spcPct val="85000"/>
              </a:lnSpc>
            </a:pPr>
            <a:r>
              <a:rPr lang="en-GB" sz="3600" dirty="0">
                <a:solidFill>
                  <a:schemeClr val="tx1">
                    <a:lumMod val="90000"/>
                    <a:lumOff val="10000"/>
                  </a:schemeClr>
                </a:solidFill>
              </a:rPr>
              <a:t>Customers desire less </a:t>
            </a:r>
            <a:r>
              <a:rPr lang="en-GB" sz="3600" dirty="0">
                <a:solidFill>
                  <a:srgbClr val="E60000"/>
                </a:solidFill>
              </a:rPr>
              <a:t>complexity </a:t>
            </a:r>
            <a:br>
              <a:rPr lang="en-GB" sz="3600" dirty="0">
                <a:solidFill>
                  <a:srgbClr val="E60000"/>
                </a:solidFill>
              </a:rPr>
            </a:br>
            <a:r>
              <a:rPr lang="en-GB" sz="3600" dirty="0">
                <a:solidFill>
                  <a:schemeClr val="tx1">
                    <a:lumMod val="90000"/>
                    <a:lumOff val="10000"/>
                  </a:schemeClr>
                </a:solidFill>
              </a:rPr>
              <a:t>and</a:t>
            </a:r>
            <a:r>
              <a:rPr lang="en-GB" sz="3600" dirty="0">
                <a:solidFill>
                  <a:srgbClr val="E60000"/>
                </a:solidFill>
              </a:rPr>
              <a:t> </a:t>
            </a:r>
            <a:r>
              <a:rPr lang="en-GB" sz="3600" dirty="0" smtClean="0">
                <a:solidFill>
                  <a:srgbClr val="E60000"/>
                </a:solidFill>
              </a:rPr>
              <a:t>more integrated </a:t>
            </a:r>
            <a:r>
              <a:rPr lang="en-GB" sz="3600" dirty="0">
                <a:solidFill>
                  <a:srgbClr val="E60000"/>
                </a:solidFill>
              </a:rPr>
              <a:t>solutions</a:t>
            </a:r>
            <a:br>
              <a:rPr lang="en-GB" sz="3600" dirty="0">
                <a:solidFill>
                  <a:srgbClr val="E60000"/>
                </a:solidFill>
              </a:rPr>
            </a:br>
            <a:endParaRPr lang="en-GB" sz="3600" dirty="0">
              <a:solidFill>
                <a:srgbClr val="E60000"/>
              </a:solidFill>
            </a:endParaRPr>
          </a:p>
        </p:txBody>
      </p:sp>
      <p:grpSp>
        <p:nvGrpSpPr>
          <p:cNvPr id="6" name="Group 5"/>
          <p:cNvGrpSpPr/>
          <p:nvPr/>
        </p:nvGrpSpPr>
        <p:grpSpPr>
          <a:xfrm>
            <a:off x="2123729" y="1340768"/>
            <a:ext cx="1750398" cy="1479302"/>
            <a:chOff x="2029352" y="1484266"/>
            <a:chExt cx="2102701" cy="1777042"/>
          </a:xfrm>
        </p:grpSpPr>
        <p:sp>
          <p:nvSpPr>
            <p:cNvPr id="5" name="Oval 4"/>
            <p:cNvSpPr/>
            <p:nvPr/>
          </p:nvSpPr>
          <p:spPr>
            <a:xfrm>
              <a:off x="2355011" y="1484266"/>
              <a:ext cx="1777042" cy="177704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nvGrpSpPr>
            <p:cNvPr id="3" name="Group 2"/>
            <p:cNvGrpSpPr/>
            <p:nvPr/>
          </p:nvGrpSpPr>
          <p:grpSpPr>
            <a:xfrm>
              <a:off x="2029352" y="1870702"/>
              <a:ext cx="1995342" cy="990606"/>
              <a:chOff x="-654216" y="1023939"/>
              <a:chExt cx="3914024" cy="1943153"/>
            </a:xfrm>
          </p:grpSpPr>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7503" y="1023939"/>
                <a:ext cx="2428875" cy="1352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54216" y="2386900"/>
                <a:ext cx="3914024" cy="580192"/>
              </a:xfrm>
              <a:prstGeom prst="rect">
                <a:avLst/>
              </a:prstGeom>
              <a:noFill/>
            </p:spPr>
            <p:txBody>
              <a:bodyPr wrap="square" rtlCol="0">
                <a:spAutoFit/>
              </a:bodyPr>
              <a:lstStyle/>
              <a:p>
                <a:r>
                  <a:rPr lang="en-GB" sz="1000" b="1" dirty="0" smtClean="0"/>
                  <a:t>In Europe by 2015</a:t>
                </a:r>
                <a:endParaRPr lang="en-GB" sz="1000" b="1" dirty="0"/>
              </a:p>
            </p:txBody>
          </p:sp>
        </p:grpSp>
      </p:grpSp>
      <p:sp>
        <p:nvSpPr>
          <p:cNvPr id="4" name="TextBox 3"/>
          <p:cNvSpPr txBox="1"/>
          <p:nvPr/>
        </p:nvSpPr>
        <p:spPr>
          <a:xfrm>
            <a:off x="179479" y="1720419"/>
            <a:ext cx="2088265" cy="720000"/>
          </a:xfrm>
          <a:prstGeom prst="rect">
            <a:avLst/>
          </a:prstGeom>
          <a:noFill/>
        </p:spPr>
        <p:txBody>
          <a:bodyPr wrap="square" rtlCol="0" anchor="ctr">
            <a:noAutofit/>
          </a:bodyPr>
          <a:lstStyle/>
          <a:p>
            <a:pPr>
              <a:lnSpc>
                <a:spcPct val="90000"/>
              </a:lnSpc>
            </a:pPr>
            <a:r>
              <a:rPr lang="en-GB" sz="2800" dirty="0" smtClean="0"/>
              <a:t>Regulation</a:t>
            </a:r>
            <a:endParaRPr lang="en-GB" sz="2800" dirty="0"/>
          </a:p>
        </p:txBody>
      </p:sp>
      <p:sp>
        <p:nvSpPr>
          <p:cNvPr id="14" name="TextBox 13"/>
          <p:cNvSpPr txBox="1"/>
          <p:nvPr/>
        </p:nvSpPr>
        <p:spPr>
          <a:xfrm>
            <a:off x="179479" y="3334566"/>
            <a:ext cx="2088265" cy="720000"/>
          </a:xfrm>
          <a:prstGeom prst="rect">
            <a:avLst/>
          </a:prstGeom>
          <a:noFill/>
        </p:spPr>
        <p:txBody>
          <a:bodyPr wrap="square" rtlCol="0" anchor="ctr">
            <a:noAutofit/>
          </a:bodyPr>
          <a:lstStyle/>
          <a:p>
            <a:pPr>
              <a:lnSpc>
                <a:spcPct val="90000"/>
              </a:lnSpc>
            </a:pPr>
            <a:r>
              <a:rPr lang="en-GB" sz="2800" dirty="0" smtClean="0"/>
              <a:t>Consumer Devices</a:t>
            </a:r>
            <a:endParaRPr lang="en-GB" sz="2800" dirty="0"/>
          </a:p>
        </p:txBody>
      </p:sp>
      <p:sp>
        <p:nvSpPr>
          <p:cNvPr id="20" name="TextBox 19"/>
          <p:cNvSpPr txBox="1"/>
          <p:nvPr/>
        </p:nvSpPr>
        <p:spPr>
          <a:xfrm>
            <a:off x="179479" y="4938889"/>
            <a:ext cx="2088265" cy="720000"/>
          </a:xfrm>
          <a:prstGeom prst="rect">
            <a:avLst/>
          </a:prstGeom>
          <a:noFill/>
        </p:spPr>
        <p:txBody>
          <a:bodyPr wrap="square" rtlCol="0" anchor="ctr">
            <a:noAutofit/>
          </a:bodyPr>
          <a:lstStyle/>
          <a:p>
            <a:pPr>
              <a:lnSpc>
                <a:spcPct val="90000"/>
              </a:lnSpc>
            </a:pPr>
            <a:r>
              <a:rPr lang="en-GB" sz="2800" dirty="0" smtClean="0"/>
              <a:t>Roaming</a:t>
            </a:r>
            <a:endParaRPr lang="en-GB" sz="2800" dirty="0"/>
          </a:p>
        </p:txBody>
      </p:sp>
      <p:grpSp>
        <p:nvGrpSpPr>
          <p:cNvPr id="18" name="Group 17"/>
          <p:cNvGrpSpPr/>
          <p:nvPr/>
        </p:nvGrpSpPr>
        <p:grpSpPr>
          <a:xfrm>
            <a:off x="3606394" y="912459"/>
            <a:ext cx="2742770" cy="5474821"/>
            <a:chOff x="3466069" y="914115"/>
            <a:chExt cx="2742770" cy="5474821"/>
          </a:xfrm>
        </p:grpSpPr>
        <p:sp>
          <p:nvSpPr>
            <p:cNvPr id="36" name="Arc 35"/>
            <p:cNvSpPr/>
            <p:nvPr/>
          </p:nvSpPr>
          <p:spPr>
            <a:xfrm rot="10257190">
              <a:off x="3509726" y="914115"/>
              <a:ext cx="2699113" cy="2749298"/>
            </a:xfrm>
            <a:prstGeom prst="arc">
              <a:avLst>
                <a:gd name="adj1" fmla="val 17075225"/>
                <a:gd name="adj2" fmla="val 64671"/>
              </a:avLst>
            </a:prstGeom>
            <a:noFill/>
            <a:ln w="38100">
              <a:gradFill>
                <a:gsLst>
                  <a:gs pos="0">
                    <a:schemeClr val="tx2"/>
                  </a:gs>
                  <a:gs pos="100000">
                    <a:schemeClr val="tx2">
                      <a:alpha val="0"/>
                    </a:schemeClr>
                  </a:gs>
                </a:gsLst>
                <a:lin ang="5400000" scaled="0"/>
              </a:gra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1" name="Straight Connector 10"/>
            <p:cNvCxnSpPr/>
            <p:nvPr/>
          </p:nvCxnSpPr>
          <p:spPr>
            <a:xfrm>
              <a:off x="3466069" y="3646867"/>
              <a:ext cx="1288811" cy="0"/>
            </a:xfrm>
            <a:prstGeom prst="line">
              <a:avLst/>
            </a:prstGeom>
            <a:ln w="41275">
              <a:gradFill flip="none" rotWithShape="1">
                <a:gsLst>
                  <a:gs pos="28000">
                    <a:schemeClr val="tx2"/>
                  </a:gs>
                  <a:gs pos="78000">
                    <a:schemeClr val="tx2">
                      <a:alpha val="0"/>
                    </a:schemeClr>
                  </a:gs>
                  <a:gs pos="100000">
                    <a:schemeClr val="tx2">
                      <a:alpha val="0"/>
                    </a:schemeClr>
                  </a:gs>
                </a:gsLst>
                <a:lin ang="10800000" scaled="1"/>
                <a:tileRect/>
              </a:gradFill>
              <a:tailEnd type="none"/>
            </a:ln>
          </p:spPr>
          <p:style>
            <a:lnRef idx="1">
              <a:schemeClr val="accent1"/>
            </a:lnRef>
            <a:fillRef idx="0">
              <a:schemeClr val="accent1"/>
            </a:fillRef>
            <a:effectRef idx="0">
              <a:schemeClr val="accent1"/>
            </a:effectRef>
            <a:fontRef idx="minor">
              <a:schemeClr val="tx1"/>
            </a:fontRef>
          </p:style>
        </p:cxnSp>
        <p:sp>
          <p:nvSpPr>
            <p:cNvPr id="41" name="Arc 40"/>
            <p:cNvSpPr/>
            <p:nvPr/>
          </p:nvSpPr>
          <p:spPr>
            <a:xfrm rot="11342810" flipV="1">
              <a:off x="3509726" y="3639638"/>
              <a:ext cx="2699113" cy="2749298"/>
            </a:xfrm>
            <a:prstGeom prst="arc">
              <a:avLst>
                <a:gd name="adj1" fmla="val 17095494"/>
                <a:gd name="adj2" fmla="val 64671"/>
              </a:avLst>
            </a:prstGeom>
            <a:noFill/>
            <a:ln w="38100">
              <a:gradFill>
                <a:gsLst>
                  <a:gs pos="0">
                    <a:schemeClr val="tx2"/>
                  </a:gs>
                  <a:gs pos="100000">
                    <a:schemeClr val="tx2">
                      <a:alpha val="0"/>
                    </a:schemeClr>
                  </a:gs>
                </a:gsLst>
                <a:lin ang="5400000" scaled="0"/>
              </a:gra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Isosceles Triangle 15"/>
            <p:cNvSpPr/>
            <p:nvPr/>
          </p:nvSpPr>
          <p:spPr>
            <a:xfrm rot="5400000">
              <a:off x="4627536" y="3544099"/>
              <a:ext cx="233342" cy="21154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048820065"/>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6388"/>
                                        </p:tgtEl>
                                        <p:attrNameLst>
                                          <p:attrName>style.visibility</p:attrName>
                                        </p:attrNameLst>
                                      </p:cBhvr>
                                      <p:to>
                                        <p:strVal val="visible"/>
                                      </p:to>
                                    </p:set>
                                    <p:animEffect transition="in" filter="wipe(left)">
                                      <p:cBhvr>
                                        <p:cTn id="11"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 name="Group 112"/>
          <p:cNvGrpSpPr/>
          <p:nvPr/>
        </p:nvGrpSpPr>
        <p:grpSpPr>
          <a:xfrm>
            <a:off x="3581263" y="2436970"/>
            <a:ext cx="2117464" cy="2117464"/>
            <a:chOff x="3581263" y="2436970"/>
            <a:chExt cx="2117464" cy="2117464"/>
          </a:xfrm>
          <a:solidFill>
            <a:schemeClr val="tx2">
              <a:lumMod val="75000"/>
            </a:schemeClr>
          </a:solidFill>
        </p:grpSpPr>
        <p:grpSp>
          <p:nvGrpSpPr>
            <p:cNvPr id="111" name="Group 110"/>
            <p:cNvGrpSpPr/>
            <p:nvPr/>
          </p:nvGrpSpPr>
          <p:grpSpPr>
            <a:xfrm>
              <a:off x="4457317" y="2436970"/>
              <a:ext cx="365356" cy="2117464"/>
              <a:chOff x="4455794" y="2436970"/>
              <a:chExt cx="365356" cy="2117464"/>
            </a:xfrm>
            <a:grpFill/>
          </p:grpSpPr>
          <p:sp>
            <p:nvSpPr>
              <p:cNvPr id="77" name="Right Arrow 76"/>
              <p:cNvSpPr/>
              <p:nvPr/>
            </p:nvSpPr>
            <p:spPr>
              <a:xfrm rot="16200000">
                <a:off x="4476454" y="2416310"/>
                <a:ext cx="324036" cy="365355"/>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ight Arrow 111"/>
              <p:cNvSpPr/>
              <p:nvPr/>
            </p:nvSpPr>
            <p:spPr>
              <a:xfrm rot="5400000">
                <a:off x="4476455" y="4209738"/>
                <a:ext cx="324036" cy="365355"/>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4" name="Group 113"/>
            <p:cNvGrpSpPr/>
            <p:nvPr/>
          </p:nvGrpSpPr>
          <p:grpSpPr>
            <a:xfrm rot="5400000">
              <a:off x="4457317" y="2436970"/>
              <a:ext cx="365356" cy="2117464"/>
              <a:chOff x="4455794" y="2436970"/>
              <a:chExt cx="365356" cy="2117464"/>
            </a:xfrm>
            <a:grpFill/>
          </p:grpSpPr>
          <p:sp>
            <p:nvSpPr>
              <p:cNvPr id="115" name="Right Arrow 114"/>
              <p:cNvSpPr/>
              <p:nvPr/>
            </p:nvSpPr>
            <p:spPr>
              <a:xfrm rot="16200000">
                <a:off x="4476454" y="2416310"/>
                <a:ext cx="324036" cy="365355"/>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Right Arrow 115"/>
              <p:cNvSpPr/>
              <p:nvPr/>
            </p:nvSpPr>
            <p:spPr>
              <a:xfrm rot="5400000">
                <a:off x="4476455" y="4209738"/>
                <a:ext cx="324036" cy="365355"/>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9699" name="Rectangle 2"/>
          <p:cNvSpPr>
            <a:spLocks noGrp="1" noChangeArrowheads="1"/>
          </p:cNvSpPr>
          <p:nvPr>
            <p:ph type="title"/>
          </p:nvPr>
        </p:nvSpPr>
        <p:spPr/>
        <p:txBody>
          <a:bodyPr>
            <a:normAutofit fontScale="90000"/>
          </a:bodyPr>
          <a:lstStyle/>
          <a:p>
            <a:r>
              <a:rPr lang="en-GB" smtClean="0"/>
              <a:t>Adding a SIM means even greater complexity</a:t>
            </a:r>
            <a:endParaRPr lang="en-GB" dirty="0"/>
          </a:p>
        </p:txBody>
      </p:sp>
      <p:sp>
        <p:nvSpPr>
          <p:cNvPr id="41" name="TextBox 40"/>
          <p:cNvSpPr txBox="1"/>
          <p:nvPr/>
        </p:nvSpPr>
        <p:spPr bwMode="auto">
          <a:xfrm>
            <a:off x="4007002" y="6017148"/>
            <a:ext cx="1517650" cy="246855"/>
          </a:xfrm>
          <a:prstGeom prst="rect">
            <a:avLst/>
          </a:prstGeom>
          <a:noFill/>
          <a:ln w="9525">
            <a:noFill/>
            <a:miter lim="800000"/>
            <a:headEnd/>
            <a:tailEnd/>
          </a:ln>
          <a:effectLst/>
        </p:spPr>
        <p:txBody>
          <a:bodyPr lIns="89991" tIns="46796" rIns="89991" bIns="46796">
            <a:spAutoFit/>
          </a:bodyPr>
          <a:lstStyle/>
          <a:p>
            <a:pPr algn="l" defTabSz="914308" eaLnBrk="0" hangingPunct="0">
              <a:lnSpc>
                <a:spcPct val="90000"/>
              </a:lnSpc>
              <a:spcBef>
                <a:spcPts val="1800"/>
              </a:spcBef>
              <a:buClr>
                <a:schemeClr val="tx1"/>
              </a:buClr>
              <a:defRPr/>
            </a:pPr>
            <a:r>
              <a:rPr lang="en-US" sz="1050" b="1" kern="0" dirty="0" smtClean="0">
                <a:solidFill>
                  <a:schemeClr val="tx2"/>
                </a:solidFill>
                <a:latin typeface="+mj-lt"/>
              </a:rPr>
              <a:t>Operator’s activity</a:t>
            </a:r>
            <a:endParaRPr lang="en-US" sz="1050" b="1" kern="0" dirty="0">
              <a:solidFill>
                <a:schemeClr val="tx2"/>
              </a:solidFill>
              <a:latin typeface="+mj-lt"/>
            </a:endParaRPr>
          </a:p>
        </p:txBody>
      </p:sp>
      <p:sp>
        <p:nvSpPr>
          <p:cNvPr id="42" name="TextBox 41"/>
          <p:cNvSpPr txBox="1"/>
          <p:nvPr/>
        </p:nvSpPr>
        <p:spPr bwMode="auto">
          <a:xfrm>
            <a:off x="3983190" y="6280931"/>
            <a:ext cx="1541462" cy="246855"/>
          </a:xfrm>
          <a:prstGeom prst="rect">
            <a:avLst/>
          </a:prstGeom>
          <a:noFill/>
          <a:ln w="9525">
            <a:noFill/>
            <a:miter lim="800000"/>
            <a:headEnd/>
            <a:tailEnd/>
          </a:ln>
          <a:effectLst/>
        </p:spPr>
        <p:txBody>
          <a:bodyPr lIns="89991" tIns="46796" rIns="89991" bIns="46796">
            <a:spAutoFit/>
          </a:bodyPr>
          <a:lstStyle/>
          <a:p>
            <a:pPr algn="l" defTabSz="914308" eaLnBrk="0" hangingPunct="0">
              <a:lnSpc>
                <a:spcPct val="90000"/>
              </a:lnSpc>
              <a:spcBef>
                <a:spcPts val="1800"/>
              </a:spcBef>
              <a:buClr>
                <a:schemeClr val="tx1"/>
              </a:buClr>
              <a:defRPr/>
            </a:pPr>
            <a:r>
              <a:rPr lang="en-US" sz="1050" b="1" kern="0" dirty="0" smtClean="0">
                <a:solidFill>
                  <a:schemeClr val="accent4"/>
                </a:solidFill>
                <a:latin typeface="+mj-lt"/>
              </a:rPr>
              <a:t>OEM’s activity</a:t>
            </a:r>
            <a:endParaRPr lang="en-US" sz="1050" b="1" kern="0" dirty="0">
              <a:solidFill>
                <a:schemeClr val="accent4"/>
              </a:solidFill>
              <a:latin typeface="+mj-lt"/>
            </a:endParaRPr>
          </a:p>
        </p:txBody>
      </p:sp>
      <p:grpSp>
        <p:nvGrpSpPr>
          <p:cNvPr id="29707" name="Group 29706"/>
          <p:cNvGrpSpPr/>
          <p:nvPr/>
        </p:nvGrpSpPr>
        <p:grpSpPr>
          <a:xfrm>
            <a:off x="45037" y="2909735"/>
            <a:ext cx="2711776" cy="1044000"/>
            <a:chOff x="45037" y="2909735"/>
            <a:chExt cx="2711776" cy="1044000"/>
          </a:xfrm>
        </p:grpSpPr>
        <p:sp>
          <p:nvSpPr>
            <p:cNvPr id="28" name="Rectangle 81"/>
            <p:cNvSpPr/>
            <p:nvPr/>
          </p:nvSpPr>
          <p:spPr bwMode="auto">
            <a:xfrm>
              <a:off x="45037" y="2909735"/>
              <a:ext cx="2099911" cy="1044000"/>
            </a:xfrm>
            <a:prstGeom prst="rect">
              <a:avLst/>
            </a:prstGeom>
            <a:noFill/>
            <a:ln w="19050">
              <a:noFill/>
            </a:ln>
            <a:effectLst/>
          </p:spPr>
          <p:style>
            <a:lnRef idx="1">
              <a:schemeClr val="accent1"/>
            </a:lnRef>
            <a:fillRef idx="3">
              <a:schemeClr val="accent1"/>
            </a:fillRef>
            <a:effectRef idx="2">
              <a:schemeClr val="accent1"/>
            </a:effectRef>
            <a:fontRef idx="minor">
              <a:schemeClr val="lt1"/>
            </a:fontRef>
          </p:style>
          <p:txBody>
            <a:bodyPr lIns="90000" tIns="72000" bIns="36000" anchor="t"/>
            <a:lstStyle/>
            <a:p>
              <a:pPr defTabSz="457155">
                <a:spcBef>
                  <a:spcPts val="300"/>
                </a:spcBef>
                <a:defRPr/>
              </a:pPr>
              <a:r>
                <a:rPr lang="en-US" sz="2000" dirty="0">
                  <a:solidFill>
                    <a:schemeClr val="tx2"/>
                  </a:solidFill>
                  <a:latin typeface="Vodafone Rg" pitchFamily="34" charset="0"/>
                  <a:cs typeface="Arial" charset="0"/>
                </a:rPr>
                <a:t>Recovery</a:t>
              </a:r>
            </a:p>
            <a:p>
              <a:pPr defTabSz="457155">
                <a:spcBef>
                  <a:spcPts val="300"/>
                </a:spcBef>
                <a:defRPr/>
              </a:pPr>
              <a:r>
                <a:rPr lang="en-US" sz="1200" dirty="0">
                  <a:solidFill>
                    <a:schemeClr val="tx1"/>
                  </a:solidFill>
                  <a:latin typeface="Vodafone Rg" pitchFamily="34" charset="0"/>
                  <a:cs typeface="Arial" charset="0"/>
                </a:rPr>
                <a:t>End of Life.</a:t>
              </a:r>
            </a:p>
          </p:txBody>
        </p:sp>
        <p:pic>
          <p:nvPicPr>
            <p:cNvPr id="29" name="Picture 69" descr="sim red.png"/>
            <p:cNvPicPr>
              <a:picLocks noChangeAspect="1"/>
            </p:cNvPicPr>
            <p:nvPr/>
          </p:nvPicPr>
          <p:blipFill>
            <a:blip r:embed="rId2"/>
            <a:srcRect/>
            <a:stretch>
              <a:fillRect/>
            </a:stretch>
          </p:blipFill>
          <p:spPr bwMode="auto">
            <a:xfrm>
              <a:off x="2260857" y="2912783"/>
              <a:ext cx="495956" cy="496883"/>
            </a:xfrm>
            <a:prstGeom prst="rect">
              <a:avLst/>
            </a:prstGeom>
            <a:noFill/>
            <a:ln w="9525">
              <a:noFill/>
              <a:miter lim="800000"/>
              <a:headEnd/>
              <a:tailEnd/>
            </a:ln>
            <a:effectLst>
              <a:outerShdw dist="38100" dir="2700000" algn="tl" rotWithShape="0">
                <a:srgbClr val="000000">
                  <a:alpha val="39999"/>
                </a:srgbClr>
              </a:outerShdw>
            </a:effectLst>
          </p:spPr>
        </p:pic>
        <p:grpSp>
          <p:nvGrpSpPr>
            <p:cNvPr id="47" name="Group 46"/>
            <p:cNvGrpSpPr/>
            <p:nvPr/>
          </p:nvGrpSpPr>
          <p:grpSpPr>
            <a:xfrm>
              <a:off x="2199449" y="3060581"/>
              <a:ext cx="47570" cy="792000"/>
              <a:chOff x="4595703" y="1268413"/>
              <a:chExt cx="47570" cy="980752"/>
            </a:xfrm>
          </p:grpSpPr>
          <p:cxnSp>
            <p:nvCxnSpPr>
              <p:cNvPr id="48" name="Straight Connector 47"/>
              <p:cNvCxnSpPr/>
              <p:nvPr/>
            </p:nvCxnSpPr>
            <p:spPr>
              <a:xfrm flipH="1">
                <a:off x="4595703" y="1268413"/>
                <a:ext cx="0" cy="222899"/>
              </a:xfrm>
              <a:prstGeom prst="line">
                <a:avLst/>
              </a:prstGeom>
              <a:ln w="28575"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643273" y="1268413"/>
                <a:ext cx="0" cy="980752"/>
              </a:xfrm>
              <a:prstGeom prst="line">
                <a:avLst/>
              </a:prstGeom>
              <a:ln w="12700"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29706" name="Group 29705"/>
          <p:cNvGrpSpPr/>
          <p:nvPr/>
        </p:nvGrpSpPr>
        <p:grpSpPr>
          <a:xfrm>
            <a:off x="5712412" y="1229640"/>
            <a:ext cx="2735503" cy="1068333"/>
            <a:chOff x="5712412" y="1229640"/>
            <a:chExt cx="2735503" cy="1068333"/>
          </a:xfrm>
        </p:grpSpPr>
        <p:pic>
          <p:nvPicPr>
            <p:cNvPr id="14" name="Picture 69" descr="sim red.png"/>
            <p:cNvPicPr>
              <a:picLocks noChangeAspect="1"/>
            </p:cNvPicPr>
            <p:nvPr/>
          </p:nvPicPr>
          <p:blipFill>
            <a:blip r:embed="rId2"/>
            <a:srcRect/>
            <a:stretch>
              <a:fillRect/>
            </a:stretch>
          </p:blipFill>
          <p:spPr bwMode="auto">
            <a:xfrm>
              <a:off x="7951959" y="1229640"/>
              <a:ext cx="495956" cy="496883"/>
            </a:xfrm>
            <a:prstGeom prst="rect">
              <a:avLst/>
            </a:prstGeom>
            <a:noFill/>
            <a:ln w="9525">
              <a:noFill/>
              <a:miter lim="800000"/>
              <a:headEnd/>
              <a:tailEnd/>
            </a:ln>
            <a:effectLst>
              <a:outerShdw dist="38100" dir="2700000" algn="tl" rotWithShape="0">
                <a:srgbClr val="000000">
                  <a:alpha val="39999"/>
                </a:srgbClr>
              </a:outerShdw>
            </a:effectLst>
          </p:spPr>
        </p:pic>
        <p:sp>
          <p:nvSpPr>
            <p:cNvPr id="13" name="Rectangle 81"/>
            <p:cNvSpPr/>
            <p:nvPr/>
          </p:nvSpPr>
          <p:spPr bwMode="auto">
            <a:xfrm>
              <a:off x="5712412" y="1253973"/>
              <a:ext cx="2099911" cy="1044000"/>
            </a:xfrm>
            <a:prstGeom prst="rect">
              <a:avLst/>
            </a:prstGeom>
            <a:noFill/>
            <a:ln w="19050">
              <a:noFill/>
            </a:ln>
            <a:effectLst/>
          </p:spPr>
          <p:style>
            <a:lnRef idx="1">
              <a:schemeClr val="accent1"/>
            </a:lnRef>
            <a:fillRef idx="3">
              <a:schemeClr val="accent1"/>
            </a:fillRef>
            <a:effectRef idx="2">
              <a:schemeClr val="accent1"/>
            </a:effectRef>
            <a:fontRef idx="minor">
              <a:schemeClr val="lt1"/>
            </a:fontRef>
          </p:style>
          <p:txBody>
            <a:bodyPr lIns="90000" tIns="72000" bIns="36000" anchor="t"/>
            <a:lstStyle/>
            <a:p>
              <a:pPr defTabSz="457155">
                <a:spcBef>
                  <a:spcPts val="300"/>
                </a:spcBef>
                <a:defRPr/>
              </a:pPr>
              <a:r>
                <a:rPr lang="en-US" sz="2000" dirty="0">
                  <a:solidFill>
                    <a:schemeClr val="tx2"/>
                  </a:solidFill>
                  <a:latin typeface="Vodafone Rg" pitchFamily="34" charset="0"/>
                  <a:cs typeface="Arial" charset="0"/>
                </a:rPr>
                <a:t>Warehouse</a:t>
              </a:r>
            </a:p>
            <a:p>
              <a:pPr defTabSz="457155">
                <a:spcBef>
                  <a:spcPts val="300"/>
                </a:spcBef>
                <a:defRPr/>
              </a:pPr>
              <a:r>
                <a:rPr lang="en-US" sz="1200" dirty="0" smtClean="0">
                  <a:solidFill>
                    <a:schemeClr val="tx1"/>
                  </a:solidFill>
                  <a:latin typeface="Vodafone Rg" pitchFamily="34" charset="0"/>
                  <a:cs typeface="Arial" charset="0"/>
                </a:rPr>
                <a:t>Warehouse</a:t>
              </a:r>
              <a:br>
                <a:rPr lang="en-US" sz="1200" dirty="0" smtClean="0">
                  <a:solidFill>
                    <a:schemeClr val="tx1"/>
                  </a:solidFill>
                  <a:latin typeface="Vodafone Rg" pitchFamily="34" charset="0"/>
                  <a:cs typeface="Arial" charset="0"/>
                </a:rPr>
              </a:br>
              <a:r>
                <a:rPr lang="en-US" sz="1200" dirty="0" smtClean="0">
                  <a:solidFill>
                    <a:schemeClr val="tx1"/>
                  </a:solidFill>
                  <a:latin typeface="Vodafone Rg" pitchFamily="34" charset="0"/>
                  <a:cs typeface="Arial" charset="0"/>
                </a:rPr>
                <a:t>Management</a:t>
              </a:r>
              <a:endParaRPr lang="en-US" sz="1200" dirty="0">
                <a:solidFill>
                  <a:schemeClr val="tx1"/>
                </a:solidFill>
                <a:latin typeface="Vodafone Rg" pitchFamily="34" charset="0"/>
                <a:cs typeface="Arial" charset="0"/>
              </a:endParaRPr>
            </a:p>
            <a:p>
              <a:pPr defTabSz="457155">
                <a:spcBef>
                  <a:spcPts val="300"/>
                </a:spcBef>
                <a:defRPr/>
              </a:pPr>
              <a:r>
                <a:rPr lang="en-US" sz="1200" dirty="0">
                  <a:solidFill>
                    <a:srgbClr val="88AC0B"/>
                  </a:solidFill>
                  <a:latin typeface="Vodafone Rg" pitchFamily="34" charset="0"/>
                  <a:cs typeface="Arial" charset="0"/>
                </a:rPr>
                <a:t>Ready Status</a:t>
              </a:r>
            </a:p>
          </p:txBody>
        </p:sp>
        <p:grpSp>
          <p:nvGrpSpPr>
            <p:cNvPr id="62" name="Group 61"/>
            <p:cNvGrpSpPr/>
            <p:nvPr/>
          </p:nvGrpSpPr>
          <p:grpSpPr>
            <a:xfrm>
              <a:off x="7855182" y="1387463"/>
              <a:ext cx="47570" cy="792000"/>
              <a:chOff x="4595703" y="1268413"/>
              <a:chExt cx="47570" cy="980752"/>
            </a:xfrm>
          </p:grpSpPr>
          <p:cxnSp>
            <p:nvCxnSpPr>
              <p:cNvPr id="63" name="Straight Connector 62"/>
              <p:cNvCxnSpPr/>
              <p:nvPr/>
            </p:nvCxnSpPr>
            <p:spPr>
              <a:xfrm flipH="1">
                <a:off x="4595703" y="1268413"/>
                <a:ext cx="0" cy="222899"/>
              </a:xfrm>
              <a:prstGeom prst="line">
                <a:avLst/>
              </a:prstGeom>
              <a:ln w="28575"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643273" y="1268413"/>
                <a:ext cx="0" cy="980752"/>
              </a:xfrm>
              <a:prstGeom prst="line">
                <a:avLst/>
              </a:prstGeom>
              <a:ln w="12700"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29708" name="Group 29707"/>
          <p:cNvGrpSpPr/>
          <p:nvPr/>
        </p:nvGrpSpPr>
        <p:grpSpPr>
          <a:xfrm>
            <a:off x="5734637" y="2909735"/>
            <a:ext cx="2713278" cy="1044000"/>
            <a:chOff x="5734637" y="2909735"/>
            <a:chExt cx="2713278" cy="1044000"/>
          </a:xfrm>
        </p:grpSpPr>
        <p:sp>
          <p:nvSpPr>
            <p:cNvPr id="16" name="Rectangle 81"/>
            <p:cNvSpPr/>
            <p:nvPr/>
          </p:nvSpPr>
          <p:spPr bwMode="auto">
            <a:xfrm>
              <a:off x="5734637" y="2909735"/>
              <a:ext cx="2099911" cy="1044000"/>
            </a:xfrm>
            <a:prstGeom prst="rect">
              <a:avLst/>
            </a:prstGeom>
            <a:noFill/>
            <a:ln w="19050">
              <a:noFill/>
            </a:ln>
            <a:effectLst/>
          </p:spPr>
          <p:style>
            <a:lnRef idx="1">
              <a:schemeClr val="accent1"/>
            </a:lnRef>
            <a:fillRef idx="3">
              <a:schemeClr val="accent1"/>
            </a:fillRef>
            <a:effectRef idx="2">
              <a:schemeClr val="accent1"/>
            </a:effectRef>
            <a:fontRef idx="minor">
              <a:schemeClr val="lt1"/>
            </a:fontRef>
          </p:style>
          <p:txBody>
            <a:bodyPr lIns="90000" tIns="72000" bIns="36000" anchor="t"/>
            <a:lstStyle/>
            <a:p>
              <a:pPr defTabSz="457155">
                <a:spcBef>
                  <a:spcPts val="300"/>
                </a:spcBef>
                <a:defRPr/>
              </a:pPr>
              <a:r>
                <a:rPr lang="en-US" sz="2000" dirty="0" smtClean="0">
                  <a:solidFill>
                    <a:schemeClr val="tx2"/>
                  </a:solidFill>
                  <a:latin typeface="Vodafone Rg" pitchFamily="34" charset="0"/>
                  <a:cs typeface="Arial" charset="0"/>
                </a:rPr>
                <a:t>Activation</a:t>
              </a:r>
              <a:endParaRPr lang="en-US" sz="2000" dirty="0">
                <a:solidFill>
                  <a:schemeClr val="tx2"/>
                </a:solidFill>
                <a:latin typeface="Vodafone Rg" pitchFamily="34" charset="0"/>
                <a:cs typeface="Arial" charset="0"/>
              </a:endParaRPr>
            </a:p>
            <a:p>
              <a:pPr defTabSz="457155">
                <a:spcBef>
                  <a:spcPts val="300"/>
                </a:spcBef>
                <a:defRPr/>
              </a:pPr>
              <a:r>
                <a:rPr lang="en-US" sz="1200" dirty="0">
                  <a:solidFill>
                    <a:schemeClr val="tx1"/>
                  </a:solidFill>
                  <a:latin typeface="Vodafone Rg" pitchFamily="34" charset="0"/>
                  <a:cs typeface="Arial" charset="0"/>
                </a:rPr>
                <a:t>SIM activation</a:t>
              </a:r>
            </a:p>
            <a:p>
              <a:pPr defTabSz="457155">
                <a:spcBef>
                  <a:spcPts val="300"/>
                </a:spcBef>
                <a:defRPr/>
              </a:pPr>
              <a:r>
                <a:rPr lang="en-US" sz="1200" dirty="0" smtClean="0">
                  <a:solidFill>
                    <a:srgbClr val="88AC0B"/>
                  </a:solidFill>
                  <a:latin typeface="Vodafone Rg" pitchFamily="34" charset="0"/>
                  <a:cs typeface="Arial" charset="0"/>
                </a:rPr>
                <a:t>Active Status</a:t>
              </a:r>
              <a:endParaRPr lang="en-US" sz="1200" dirty="0">
                <a:solidFill>
                  <a:srgbClr val="88AC0B"/>
                </a:solidFill>
                <a:latin typeface="Vodafone Rg" pitchFamily="34" charset="0"/>
                <a:cs typeface="Arial" charset="0"/>
              </a:endParaRPr>
            </a:p>
          </p:txBody>
        </p:sp>
        <p:pic>
          <p:nvPicPr>
            <p:cNvPr id="17" name="Picture 69" descr="sim red.png"/>
            <p:cNvPicPr>
              <a:picLocks noChangeAspect="1"/>
            </p:cNvPicPr>
            <p:nvPr/>
          </p:nvPicPr>
          <p:blipFill>
            <a:blip r:embed="rId2"/>
            <a:srcRect/>
            <a:stretch>
              <a:fillRect/>
            </a:stretch>
          </p:blipFill>
          <p:spPr bwMode="auto">
            <a:xfrm>
              <a:off x="7951959" y="2924944"/>
              <a:ext cx="495956" cy="496883"/>
            </a:xfrm>
            <a:prstGeom prst="rect">
              <a:avLst/>
            </a:prstGeom>
            <a:noFill/>
            <a:ln w="9525">
              <a:noFill/>
              <a:miter lim="800000"/>
              <a:headEnd/>
              <a:tailEnd/>
            </a:ln>
            <a:effectLst>
              <a:outerShdw dist="38100" dir="2700000" algn="tl" rotWithShape="0">
                <a:srgbClr val="000000">
                  <a:alpha val="39999"/>
                </a:srgbClr>
              </a:outerShdw>
            </a:effectLst>
          </p:spPr>
        </p:pic>
        <p:grpSp>
          <p:nvGrpSpPr>
            <p:cNvPr id="65" name="Group 64"/>
            <p:cNvGrpSpPr/>
            <p:nvPr/>
          </p:nvGrpSpPr>
          <p:grpSpPr>
            <a:xfrm>
              <a:off x="7855182" y="3060581"/>
              <a:ext cx="47570" cy="792000"/>
              <a:chOff x="4595703" y="1268413"/>
              <a:chExt cx="47570" cy="980752"/>
            </a:xfrm>
          </p:grpSpPr>
          <p:cxnSp>
            <p:nvCxnSpPr>
              <p:cNvPr id="66" name="Straight Connector 65"/>
              <p:cNvCxnSpPr/>
              <p:nvPr/>
            </p:nvCxnSpPr>
            <p:spPr>
              <a:xfrm flipH="1">
                <a:off x="4595703" y="1268413"/>
                <a:ext cx="0" cy="222899"/>
              </a:xfrm>
              <a:prstGeom prst="line">
                <a:avLst/>
              </a:prstGeom>
              <a:ln w="28575"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643273" y="1268413"/>
                <a:ext cx="0" cy="980752"/>
              </a:xfrm>
              <a:prstGeom prst="line">
                <a:avLst/>
              </a:prstGeom>
              <a:ln w="12700"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68" name="Group 67"/>
          <p:cNvGrpSpPr/>
          <p:nvPr/>
        </p:nvGrpSpPr>
        <p:grpSpPr>
          <a:xfrm>
            <a:off x="3820837" y="2642114"/>
            <a:ext cx="1636302" cy="1646032"/>
            <a:chOff x="4308475" y="1448972"/>
            <a:chExt cx="1396287" cy="1404590"/>
          </a:xfrm>
        </p:grpSpPr>
        <p:sp>
          <p:nvSpPr>
            <p:cNvPr id="69" name="AutoShape 8"/>
            <p:cNvSpPr>
              <a:spLocks noChangeArrowheads="1"/>
            </p:cNvSpPr>
            <p:nvPr/>
          </p:nvSpPr>
          <p:spPr bwMode="auto">
            <a:xfrm>
              <a:off x="4322763" y="1485137"/>
              <a:ext cx="1366837" cy="1368425"/>
            </a:xfrm>
            <a:prstGeom prst="ellipse">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3500000" scaled="1"/>
              <a:tileRect/>
            </a:gradFill>
            <a:ln w="12700">
              <a:solidFill>
                <a:schemeClr val="tx2"/>
              </a:solidFill>
              <a:miter lim="800000"/>
              <a:headEnd/>
              <a:tailEnd/>
            </a:ln>
            <a:effectLst>
              <a:outerShdw blurRad="50800" dist="38100" dir="2700000" algn="tl" rotWithShape="0">
                <a:prstClr val="black">
                  <a:alpha val="40000"/>
                </a:prstClr>
              </a:outerShdw>
            </a:effectLst>
          </p:spPr>
          <p:txBody>
            <a:bodyPr wrap="none" anchor="ctr"/>
            <a:lstStyle/>
            <a:p>
              <a:pPr algn="ctr">
                <a:defRPr/>
              </a:pPr>
              <a:endParaRPr lang="en-GB" sz="2000" dirty="0">
                <a:solidFill>
                  <a:schemeClr val="bg1"/>
                </a:solidFill>
                <a:latin typeface="+mn-lt"/>
              </a:endParaRPr>
            </a:p>
          </p:txBody>
        </p:sp>
        <p:sp>
          <p:nvSpPr>
            <p:cNvPr id="70" name="AutoShape 8"/>
            <p:cNvSpPr>
              <a:spLocks noChangeArrowheads="1"/>
            </p:cNvSpPr>
            <p:nvPr/>
          </p:nvSpPr>
          <p:spPr bwMode="auto">
            <a:xfrm>
              <a:off x="4308475" y="1777170"/>
              <a:ext cx="1396287" cy="859798"/>
            </a:xfrm>
            <a:prstGeom prst="rect">
              <a:avLst/>
            </a:prstGeom>
            <a:noFill/>
            <a:ln w="9525">
              <a:noFill/>
              <a:miter lim="800000"/>
              <a:headEnd/>
              <a:tailEnd/>
            </a:ln>
          </p:spPr>
          <p:txBody>
            <a:bodyPr wrap="none" anchor="ctr"/>
            <a:lstStyle/>
            <a:p>
              <a:pPr algn="ctr">
                <a:lnSpc>
                  <a:spcPct val="80000"/>
                </a:lnSpc>
              </a:pPr>
              <a:r>
                <a:rPr lang="en-GB" sz="1400" dirty="0" smtClean="0">
                  <a:solidFill>
                    <a:schemeClr val="bg1"/>
                  </a:solidFill>
                  <a:latin typeface="Arial Black" pitchFamily="34" charset="0"/>
                </a:rPr>
                <a:t>Central</a:t>
              </a:r>
              <a:br>
                <a:rPr lang="en-GB" sz="1400" dirty="0" smtClean="0">
                  <a:solidFill>
                    <a:schemeClr val="bg1"/>
                  </a:solidFill>
                  <a:latin typeface="Arial Black" pitchFamily="34" charset="0"/>
                </a:rPr>
              </a:br>
              <a:r>
                <a:rPr lang="en-GB" sz="1400" dirty="0" smtClean="0">
                  <a:solidFill>
                    <a:schemeClr val="bg1"/>
                  </a:solidFill>
                  <a:latin typeface="Arial Black" pitchFamily="34" charset="0"/>
                </a:rPr>
                <a:t>Management</a:t>
              </a:r>
              <a:endParaRPr lang="en-GB" sz="1400" dirty="0">
                <a:solidFill>
                  <a:schemeClr val="bg1"/>
                </a:solidFill>
                <a:latin typeface="Arial Black" pitchFamily="34" charset="0"/>
              </a:endParaRPr>
            </a:p>
          </p:txBody>
        </p:sp>
        <p:pic>
          <p:nvPicPr>
            <p:cNvPr id="71" name="Picture 36" descr="arrows circle-01.png"/>
            <p:cNvPicPr>
              <a:picLocks noChangeAspect="1"/>
            </p:cNvPicPr>
            <p:nvPr/>
          </p:nvPicPr>
          <p:blipFill>
            <a:blip r:embed="rId3" cstate="print">
              <a:grayscl/>
            </a:blip>
            <a:srcRect/>
            <a:stretch>
              <a:fillRect/>
            </a:stretch>
          </p:blipFill>
          <p:spPr bwMode="auto">
            <a:xfrm>
              <a:off x="4358631" y="1537118"/>
              <a:ext cx="1295976" cy="1296831"/>
            </a:xfrm>
            <a:prstGeom prst="rect">
              <a:avLst/>
            </a:prstGeom>
            <a:noFill/>
            <a:ln w="9525">
              <a:noFill/>
              <a:miter lim="800000"/>
              <a:headEnd/>
              <a:tailEnd/>
            </a:ln>
          </p:spPr>
        </p:pic>
        <p:pic>
          <p:nvPicPr>
            <p:cNvPr id="72" name="Picture 9" descr="trans ball-02.png"/>
            <p:cNvPicPr>
              <a:picLocks noChangeAspect="1"/>
            </p:cNvPicPr>
            <p:nvPr/>
          </p:nvPicPr>
          <p:blipFill>
            <a:blip r:embed="rId4" cstate="print"/>
            <a:srcRect l="22580" t="11107" r="18849" b="34457"/>
            <a:stretch>
              <a:fillRect/>
            </a:stretch>
          </p:blipFill>
          <p:spPr bwMode="auto">
            <a:xfrm>
              <a:off x="4393332" y="1448972"/>
              <a:ext cx="1226572" cy="1119466"/>
            </a:xfrm>
            <a:prstGeom prst="rect">
              <a:avLst/>
            </a:prstGeom>
            <a:noFill/>
            <a:ln w="9525">
              <a:noFill/>
              <a:miter lim="800000"/>
              <a:headEnd/>
              <a:tailEnd/>
            </a:ln>
          </p:spPr>
        </p:pic>
      </p:grpSp>
      <p:grpSp>
        <p:nvGrpSpPr>
          <p:cNvPr id="29704" name="Group 29703"/>
          <p:cNvGrpSpPr/>
          <p:nvPr/>
        </p:nvGrpSpPr>
        <p:grpSpPr>
          <a:xfrm>
            <a:off x="45037" y="1229640"/>
            <a:ext cx="2711776" cy="1050870"/>
            <a:chOff x="45037" y="1229640"/>
            <a:chExt cx="2711776" cy="1050870"/>
          </a:xfrm>
        </p:grpSpPr>
        <p:sp>
          <p:nvSpPr>
            <p:cNvPr id="7" name="Rectangle 6"/>
            <p:cNvSpPr/>
            <p:nvPr/>
          </p:nvSpPr>
          <p:spPr bwMode="auto">
            <a:xfrm>
              <a:off x="45037" y="1236510"/>
              <a:ext cx="2099911" cy="1044000"/>
            </a:xfrm>
            <a:prstGeom prst="rect">
              <a:avLst/>
            </a:prstGeom>
            <a:noFill/>
            <a:ln w="19050">
              <a:noFill/>
            </a:ln>
            <a:effectLst/>
          </p:spPr>
          <p:style>
            <a:lnRef idx="1">
              <a:schemeClr val="accent1"/>
            </a:lnRef>
            <a:fillRef idx="3">
              <a:schemeClr val="accent1"/>
            </a:fillRef>
            <a:effectRef idx="2">
              <a:schemeClr val="accent1"/>
            </a:effectRef>
            <a:fontRef idx="minor">
              <a:schemeClr val="lt1"/>
            </a:fontRef>
          </p:style>
          <p:txBody>
            <a:bodyPr lIns="90000" tIns="72000" bIns="36000" anchor="t"/>
            <a:lstStyle/>
            <a:p>
              <a:pPr defTabSz="457155">
                <a:spcBef>
                  <a:spcPts val="300"/>
                </a:spcBef>
                <a:defRPr/>
              </a:pPr>
              <a:r>
                <a:rPr lang="en-US" sz="2000" dirty="0">
                  <a:solidFill>
                    <a:schemeClr val="tx2"/>
                  </a:solidFill>
                  <a:latin typeface="Vodafone Rg" pitchFamily="34" charset="0"/>
                  <a:cs typeface="Arial" charset="0"/>
                </a:rPr>
                <a:t>SIM Order</a:t>
              </a:r>
            </a:p>
            <a:p>
              <a:pPr defTabSz="457155">
                <a:spcBef>
                  <a:spcPts val="300"/>
                </a:spcBef>
                <a:defRPr/>
              </a:pPr>
              <a:r>
                <a:rPr lang="en-US" sz="1200" dirty="0">
                  <a:solidFill>
                    <a:schemeClr val="tx1"/>
                  </a:solidFill>
                  <a:latin typeface="Vodafone Rg" pitchFamily="34" charset="0"/>
                  <a:cs typeface="Arial" charset="0"/>
                </a:rPr>
                <a:t>SIM order </a:t>
              </a:r>
              <a:r>
                <a:rPr lang="en-US" sz="1200" dirty="0" smtClean="0">
                  <a:solidFill>
                    <a:schemeClr val="tx1"/>
                  </a:solidFill>
                  <a:latin typeface="Vodafone Rg" pitchFamily="34" charset="0"/>
                  <a:cs typeface="Arial" charset="0"/>
                </a:rPr>
                <a:t>management</a:t>
              </a:r>
              <a:br>
                <a:rPr lang="en-US" sz="1200" dirty="0" smtClean="0">
                  <a:solidFill>
                    <a:schemeClr val="tx1"/>
                  </a:solidFill>
                  <a:latin typeface="Vodafone Rg" pitchFamily="34" charset="0"/>
                  <a:cs typeface="Arial" charset="0"/>
                </a:rPr>
              </a:br>
              <a:r>
                <a:rPr lang="en-US" sz="1200" dirty="0" smtClean="0">
                  <a:solidFill>
                    <a:schemeClr val="tx1"/>
                  </a:solidFill>
                  <a:latin typeface="Vodafone Rg" pitchFamily="34" charset="0"/>
                  <a:cs typeface="Arial" charset="0"/>
                </a:rPr>
                <a:t>and </a:t>
              </a:r>
              <a:r>
                <a:rPr lang="en-US" sz="1200" dirty="0">
                  <a:solidFill>
                    <a:schemeClr val="tx1"/>
                  </a:solidFill>
                  <a:latin typeface="Vodafone Rg" pitchFamily="34" charset="0"/>
                  <a:cs typeface="Arial" charset="0"/>
                </a:rPr>
                <a:t>logistics</a:t>
              </a:r>
            </a:p>
            <a:p>
              <a:pPr defTabSz="457155">
                <a:spcBef>
                  <a:spcPts val="300"/>
                </a:spcBef>
                <a:defRPr/>
              </a:pPr>
              <a:r>
                <a:rPr lang="en-US" sz="1200" dirty="0">
                  <a:solidFill>
                    <a:schemeClr val="tx2"/>
                  </a:solidFill>
                  <a:latin typeface="Vodafone Rg" pitchFamily="34" charset="0"/>
                  <a:cs typeface="Arial" charset="0"/>
                </a:rPr>
                <a:t>Inactive Status</a:t>
              </a:r>
            </a:p>
          </p:txBody>
        </p:sp>
        <p:pic>
          <p:nvPicPr>
            <p:cNvPr id="8" name="Picture 7" descr="sim red.png"/>
            <p:cNvPicPr>
              <a:picLocks noChangeAspect="1"/>
            </p:cNvPicPr>
            <p:nvPr/>
          </p:nvPicPr>
          <p:blipFill>
            <a:blip r:embed="rId2"/>
            <a:srcRect/>
            <a:stretch>
              <a:fillRect/>
            </a:stretch>
          </p:blipFill>
          <p:spPr bwMode="auto">
            <a:xfrm>
              <a:off x="2260857" y="1229640"/>
              <a:ext cx="495956" cy="496883"/>
            </a:xfrm>
            <a:prstGeom prst="rect">
              <a:avLst/>
            </a:prstGeom>
            <a:noFill/>
            <a:ln w="9525">
              <a:noFill/>
              <a:miter lim="800000"/>
              <a:headEnd/>
              <a:tailEnd/>
            </a:ln>
            <a:effectLst>
              <a:outerShdw dist="38100" dir="2700000" algn="tl" rotWithShape="0">
                <a:srgbClr val="000000">
                  <a:alpha val="39999"/>
                </a:srgbClr>
              </a:outerShdw>
            </a:effectLst>
          </p:spPr>
        </p:pic>
        <p:grpSp>
          <p:nvGrpSpPr>
            <p:cNvPr id="44" name="Group 43"/>
            <p:cNvGrpSpPr/>
            <p:nvPr/>
          </p:nvGrpSpPr>
          <p:grpSpPr>
            <a:xfrm>
              <a:off x="2199449" y="1387463"/>
              <a:ext cx="47570" cy="792000"/>
              <a:chOff x="4595703" y="1268413"/>
              <a:chExt cx="47570" cy="980752"/>
            </a:xfrm>
          </p:grpSpPr>
          <p:cxnSp>
            <p:nvCxnSpPr>
              <p:cNvPr id="45" name="Straight Connector 44"/>
              <p:cNvCxnSpPr/>
              <p:nvPr/>
            </p:nvCxnSpPr>
            <p:spPr>
              <a:xfrm flipH="1">
                <a:off x="4595703" y="1268413"/>
                <a:ext cx="0" cy="222899"/>
              </a:xfrm>
              <a:prstGeom prst="line">
                <a:avLst/>
              </a:prstGeom>
              <a:ln w="28575"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643273" y="1268413"/>
                <a:ext cx="0" cy="980752"/>
              </a:xfrm>
              <a:prstGeom prst="line">
                <a:avLst/>
              </a:prstGeom>
              <a:ln w="12700"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29713" name="Group 29712"/>
          <p:cNvGrpSpPr/>
          <p:nvPr/>
        </p:nvGrpSpPr>
        <p:grpSpPr>
          <a:xfrm>
            <a:off x="2930608" y="1589168"/>
            <a:ext cx="123150" cy="435676"/>
            <a:chOff x="2930608" y="1589168"/>
            <a:chExt cx="123150" cy="435676"/>
          </a:xfrm>
        </p:grpSpPr>
        <p:cxnSp>
          <p:nvCxnSpPr>
            <p:cNvPr id="5" name="Straight Connector 4"/>
            <p:cNvCxnSpPr/>
            <p:nvPr/>
          </p:nvCxnSpPr>
          <p:spPr>
            <a:xfrm>
              <a:off x="2930608" y="1589168"/>
              <a:ext cx="123150" cy="218169"/>
            </a:xfrm>
            <a:prstGeom prst="line">
              <a:avLst/>
            </a:prstGeom>
            <a:ln w="28575" cap="rnd"/>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2930608" y="1806675"/>
              <a:ext cx="123150" cy="218169"/>
            </a:xfrm>
            <a:prstGeom prst="line">
              <a:avLst/>
            </a:prstGeom>
            <a:ln w="28575" cap="rnd"/>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a:off x="3920629" y="6042913"/>
            <a:ext cx="45720" cy="161746"/>
            <a:chOff x="3060317" y="1344651"/>
            <a:chExt cx="125771" cy="444949"/>
          </a:xfrm>
        </p:grpSpPr>
        <p:cxnSp>
          <p:nvCxnSpPr>
            <p:cNvPr id="79" name="Straight Connector 78"/>
            <p:cNvCxnSpPr/>
            <p:nvPr/>
          </p:nvCxnSpPr>
          <p:spPr>
            <a:xfrm>
              <a:off x="3060317" y="1344651"/>
              <a:ext cx="125771" cy="222813"/>
            </a:xfrm>
            <a:prstGeom prst="line">
              <a:avLst/>
            </a:prstGeom>
            <a:ln w="19050" cap="rnd"/>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3060317" y="1566787"/>
              <a:ext cx="125771" cy="222813"/>
            </a:xfrm>
            <a:prstGeom prst="line">
              <a:avLst/>
            </a:prstGeom>
            <a:ln w="19050" cap="rnd"/>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3927785" y="6306696"/>
            <a:ext cx="45720" cy="161746"/>
            <a:chOff x="3060317" y="1344651"/>
            <a:chExt cx="125771" cy="444949"/>
          </a:xfrm>
        </p:grpSpPr>
        <p:cxnSp>
          <p:nvCxnSpPr>
            <p:cNvPr id="82" name="Straight Connector 81"/>
            <p:cNvCxnSpPr/>
            <p:nvPr/>
          </p:nvCxnSpPr>
          <p:spPr>
            <a:xfrm>
              <a:off x="3060317" y="1344651"/>
              <a:ext cx="125771" cy="222813"/>
            </a:xfrm>
            <a:prstGeom prst="line">
              <a:avLst/>
            </a:prstGeom>
            <a:ln w="19050" cap="rnd">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3060317" y="1566787"/>
              <a:ext cx="125771" cy="222813"/>
            </a:xfrm>
            <a:prstGeom prst="line">
              <a:avLst/>
            </a:prstGeom>
            <a:ln w="19050" cap="rnd">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29705" name="Group 29704"/>
          <p:cNvGrpSpPr/>
          <p:nvPr/>
        </p:nvGrpSpPr>
        <p:grpSpPr>
          <a:xfrm>
            <a:off x="2904124" y="1247103"/>
            <a:ext cx="2756463" cy="1050870"/>
            <a:chOff x="2904124" y="1247103"/>
            <a:chExt cx="2756463" cy="1050870"/>
          </a:xfrm>
        </p:grpSpPr>
        <p:sp>
          <p:nvSpPr>
            <p:cNvPr id="10" name="Rectangle 81"/>
            <p:cNvSpPr/>
            <p:nvPr/>
          </p:nvSpPr>
          <p:spPr bwMode="auto">
            <a:xfrm>
              <a:off x="2904124" y="1253973"/>
              <a:ext cx="2099911" cy="1044000"/>
            </a:xfrm>
            <a:prstGeom prst="rect">
              <a:avLst/>
            </a:prstGeom>
            <a:noFill/>
            <a:ln w="19050">
              <a:noFill/>
            </a:ln>
            <a:effectLst/>
          </p:spPr>
          <p:style>
            <a:lnRef idx="1">
              <a:schemeClr val="accent1"/>
            </a:lnRef>
            <a:fillRef idx="3">
              <a:schemeClr val="accent1"/>
            </a:fillRef>
            <a:effectRef idx="2">
              <a:schemeClr val="accent1"/>
            </a:effectRef>
            <a:fontRef idx="minor">
              <a:schemeClr val="lt1"/>
            </a:fontRef>
          </p:style>
          <p:txBody>
            <a:bodyPr lIns="90000" tIns="72000" bIns="36000" anchor="t"/>
            <a:lstStyle/>
            <a:p>
              <a:pPr defTabSz="457155">
                <a:spcBef>
                  <a:spcPts val="300"/>
                </a:spcBef>
                <a:defRPr/>
              </a:pPr>
              <a:r>
                <a:rPr lang="en-US" sz="2000" dirty="0">
                  <a:solidFill>
                    <a:schemeClr val="tx2"/>
                  </a:solidFill>
                  <a:latin typeface="Vodafone Rg" pitchFamily="34" charset="0"/>
                  <a:cs typeface="Arial" charset="0"/>
                </a:rPr>
                <a:t>Installation</a:t>
              </a:r>
            </a:p>
            <a:p>
              <a:pPr defTabSz="457155">
                <a:spcBef>
                  <a:spcPts val="300"/>
                </a:spcBef>
                <a:defRPr/>
              </a:pPr>
              <a:r>
                <a:rPr lang="en-US" sz="1200" dirty="0">
                  <a:solidFill>
                    <a:schemeClr val="tx1"/>
                  </a:solidFill>
                  <a:latin typeface="Vodafone Rg" pitchFamily="34" charset="0"/>
                  <a:cs typeface="Arial" charset="0"/>
                </a:rPr>
                <a:t>SIM </a:t>
              </a:r>
              <a:r>
                <a:rPr lang="en-US" sz="1200" dirty="0" smtClean="0">
                  <a:solidFill>
                    <a:schemeClr val="tx1"/>
                  </a:solidFill>
                  <a:latin typeface="Vodafone Rg" pitchFamily="34" charset="0"/>
                  <a:cs typeface="Arial" charset="0"/>
                </a:rPr>
                <a:t>is installed</a:t>
              </a:r>
              <a:br>
                <a:rPr lang="en-US" sz="1200" dirty="0" smtClean="0">
                  <a:solidFill>
                    <a:schemeClr val="tx1"/>
                  </a:solidFill>
                  <a:latin typeface="Vodafone Rg" pitchFamily="34" charset="0"/>
                  <a:cs typeface="Arial" charset="0"/>
                </a:rPr>
              </a:br>
              <a:r>
                <a:rPr lang="en-US" sz="1200" dirty="0" smtClean="0">
                  <a:solidFill>
                    <a:schemeClr val="tx1"/>
                  </a:solidFill>
                  <a:latin typeface="Vodafone Rg" pitchFamily="34" charset="0"/>
                  <a:cs typeface="Arial" charset="0"/>
                </a:rPr>
                <a:t>in </a:t>
              </a:r>
              <a:r>
                <a:rPr lang="en-US" sz="1200" dirty="0">
                  <a:solidFill>
                    <a:schemeClr val="tx1"/>
                  </a:solidFill>
                  <a:latin typeface="Vodafone Rg" pitchFamily="34" charset="0"/>
                  <a:cs typeface="Arial" charset="0"/>
                </a:rPr>
                <a:t>production line</a:t>
              </a:r>
            </a:p>
            <a:p>
              <a:pPr defTabSz="457155">
                <a:spcBef>
                  <a:spcPts val="300"/>
                </a:spcBef>
                <a:defRPr/>
              </a:pPr>
              <a:r>
                <a:rPr lang="en-US" sz="1200" dirty="0">
                  <a:solidFill>
                    <a:srgbClr val="F39500"/>
                  </a:solidFill>
                  <a:latin typeface="Vodafone Rg" pitchFamily="34" charset="0"/>
                  <a:cs typeface="Arial" charset="0"/>
                </a:rPr>
                <a:t>Testing Status</a:t>
              </a:r>
            </a:p>
          </p:txBody>
        </p:sp>
        <p:pic>
          <p:nvPicPr>
            <p:cNvPr id="11" name="Picture 69" descr="sim red.png"/>
            <p:cNvPicPr>
              <a:picLocks noChangeAspect="1"/>
            </p:cNvPicPr>
            <p:nvPr/>
          </p:nvPicPr>
          <p:blipFill>
            <a:blip r:embed="rId2"/>
            <a:srcRect/>
            <a:stretch>
              <a:fillRect/>
            </a:stretch>
          </p:blipFill>
          <p:spPr bwMode="auto">
            <a:xfrm>
              <a:off x="5164631" y="1247103"/>
              <a:ext cx="495956" cy="496883"/>
            </a:xfrm>
            <a:prstGeom prst="rect">
              <a:avLst/>
            </a:prstGeom>
            <a:noFill/>
            <a:ln w="9525">
              <a:noFill/>
              <a:miter lim="800000"/>
              <a:headEnd/>
              <a:tailEnd/>
            </a:ln>
            <a:effectLst>
              <a:outerShdw dist="38100" dir="2700000" algn="tl" rotWithShape="0">
                <a:srgbClr val="000000">
                  <a:alpha val="39999"/>
                </a:srgbClr>
              </a:outerShdw>
            </a:effectLst>
          </p:spPr>
        </p:pic>
        <p:grpSp>
          <p:nvGrpSpPr>
            <p:cNvPr id="53" name="Group 52"/>
            <p:cNvGrpSpPr/>
            <p:nvPr/>
          </p:nvGrpSpPr>
          <p:grpSpPr>
            <a:xfrm>
              <a:off x="5095048" y="1387463"/>
              <a:ext cx="47570" cy="792000"/>
              <a:chOff x="4595703" y="1268413"/>
              <a:chExt cx="47570" cy="980752"/>
            </a:xfrm>
          </p:grpSpPr>
          <p:cxnSp>
            <p:nvCxnSpPr>
              <p:cNvPr id="54" name="Straight Connector 53"/>
              <p:cNvCxnSpPr/>
              <p:nvPr/>
            </p:nvCxnSpPr>
            <p:spPr>
              <a:xfrm flipH="1">
                <a:off x="4595703" y="1268413"/>
                <a:ext cx="0" cy="222899"/>
              </a:xfrm>
              <a:prstGeom prst="line">
                <a:avLst/>
              </a:prstGeom>
              <a:ln w="28575"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643273" y="1268413"/>
                <a:ext cx="0" cy="980752"/>
              </a:xfrm>
              <a:prstGeom prst="line">
                <a:avLst/>
              </a:prstGeom>
              <a:ln w="12700"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29714" name="Group 29713"/>
          <p:cNvGrpSpPr/>
          <p:nvPr/>
        </p:nvGrpSpPr>
        <p:grpSpPr>
          <a:xfrm>
            <a:off x="5827138" y="1589168"/>
            <a:ext cx="123150" cy="435676"/>
            <a:chOff x="5827138" y="1589168"/>
            <a:chExt cx="123150" cy="435676"/>
          </a:xfrm>
        </p:grpSpPr>
        <p:cxnSp>
          <p:nvCxnSpPr>
            <p:cNvPr id="85" name="Straight Connector 84"/>
            <p:cNvCxnSpPr/>
            <p:nvPr/>
          </p:nvCxnSpPr>
          <p:spPr>
            <a:xfrm>
              <a:off x="5827138" y="1589168"/>
              <a:ext cx="123150" cy="218169"/>
            </a:xfrm>
            <a:prstGeom prst="line">
              <a:avLst/>
            </a:prstGeom>
            <a:ln w="28575" cap="rnd">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5827138" y="1806675"/>
              <a:ext cx="123150" cy="218169"/>
            </a:xfrm>
            <a:prstGeom prst="line">
              <a:avLst/>
            </a:prstGeom>
            <a:ln w="28575" cap="rnd">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87" name="Group 86"/>
          <p:cNvGrpSpPr/>
          <p:nvPr/>
        </p:nvGrpSpPr>
        <p:grpSpPr>
          <a:xfrm rot="5400000">
            <a:off x="7556646" y="2289147"/>
            <a:ext cx="123150" cy="435676"/>
            <a:chOff x="3060317" y="1344651"/>
            <a:chExt cx="125771" cy="444949"/>
          </a:xfrm>
        </p:grpSpPr>
        <p:cxnSp>
          <p:nvCxnSpPr>
            <p:cNvPr id="88" name="Straight Connector 87"/>
            <p:cNvCxnSpPr/>
            <p:nvPr/>
          </p:nvCxnSpPr>
          <p:spPr>
            <a:xfrm>
              <a:off x="3060317" y="1344651"/>
              <a:ext cx="125771" cy="222813"/>
            </a:xfrm>
            <a:prstGeom prst="line">
              <a:avLst/>
            </a:prstGeom>
            <a:ln w="28575" cap="rnd">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3060317" y="1566787"/>
              <a:ext cx="125771" cy="222813"/>
            </a:xfrm>
            <a:prstGeom prst="line">
              <a:avLst/>
            </a:prstGeom>
            <a:ln w="28575" cap="rnd">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rot="5400000">
            <a:off x="7556646" y="3886910"/>
            <a:ext cx="123150" cy="435676"/>
            <a:chOff x="3060317" y="1344651"/>
            <a:chExt cx="125771" cy="444949"/>
          </a:xfrm>
        </p:grpSpPr>
        <p:cxnSp>
          <p:nvCxnSpPr>
            <p:cNvPr id="91" name="Straight Connector 90"/>
            <p:cNvCxnSpPr/>
            <p:nvPr/>
          </p:nvCxnSpPr>
          <p:spPr>
            <a:xfrm>
              <a:off x="3060317" y="1344651"/>
              <a:ext cx="125771" cy="222813"/>
            </a:xfrm>
            <a:prstGeom prst="line">
              <a:avLst/>
            </a:prstGeom>
            <a:ln w="28575" cap="rnd">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3060317" y="1566787"/>
              <a:ext cx="125771" cy="222813"/>
            </a:xfrm>
            <a:prstGeom prst="line">
              <a:avLst/>
            </a:prstGeom>
            <a:ln w="28575" cap="rnd">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29710" name="Group 29709"/>
          <p:cNvGrpSpPr/>
          <p:nvPr/>
        </p:nvGrpSpPr>
        <p:grpSpPr>
          <a:xfrm>
            <a:off x="2904124" y="4576669"/>
            <a:ext cx="2756463" cy="1057201"/>
            <a:chOff x="2904124" y="4552297"/>
            <a:chExt cx="2756463" cy="1057201"/>
          </a:xfrm>
        </p:grpSpPr>
        <p:sp>
          <p:nvSpPr>
            <p:cNvPr id="22" name="Rectangle 81"/>
            <p:cNvSpPr/>
            <p:nvPr/>
          </p:nvSpPr>
          <p:spPr bwMode="auto">
            <a:xfrm>
              <a:off x="2904124" y="4565498"/>
              <a:ext cx="2099911" cy="1044000"/>
            </a:xfrm>
            <a:prstGeom prst="rect">
              <a:avLst/>
            </a:prstGeom>
            <a:noFill/>
            <a:ln w="19050">
              <a:noFill/>
            </a:ln>
            <a:effectLst/>
          </p:spPr>
          <p:style>
            <a:lnRef idx="1">
              <a:schemeClr val="accent1"/>
            </a:lnRef>
            <a:fillRef idx="3">
              <a:schemeClr val="accent1"/>
            </a:fillRef>
            <a:effectRef idx="2">
              <a:schemeClr val="accent1"/>
            </a:effectRef>
            <a:fontRef idx="minor">
              <a:schemeClr val="lt1"/>
            </a:fontRef>
          </p:style>
          <p:txBody>
            <a:bodyPr lIns="90000" tIns="72000" bIns="36000" anchor="t"/>
            <a:lstStyle/>
            <a:p>
              <a:pPr defTabSz="457155">
                <a:spcBef>
                  <a:spcPts val="300"/>
                </a:spcBef>
                <a:defRPr/>
              </a:pPr>
              <a:r>
                <a:rPr lang="en-US" sz="2000" dirty="0">
                  <a:solidFill>
                    <a:schemeClr val="tx2"/>
                  </a:solidFill>
                  <a:latin typeface="Vodafone Rg" pitchFamily="34" charset="0"/>
                  <a:cs typeface="Arial" charset="0"/>
                </a:rPr>
                <a:t>Suspension</a:t>
              </a:r>
            </a:p>
            <a:p>
              <a:pPr defTabSz="457155">
                <a:spcBef>
                  <a:spcPts val="300"/>
                </a:spcBef>
                <a:defRPr/>
              </a:pPr>
              <a:r>
                <a:rPr lang="en-US" sz="1200" dirty="0">
                  <a:solidFill>
                    <a:schemeClr val="tx1"/>
                  </a:solidFill>
                  <a:latin typeface="Vodafone Rg" pitchFamily="34" charset="0"/>
                  <a:cs typeface="Arial" charset="0"/>
                </a:rPr>
                <a:t>SIM is suspended in </a:t>
              </a:r>
              <a:r>
                <a:rPr lang="en-US" sz="1200" dirty="0" smtClean="0">
                  <a:solidFill>
                    <a:schemeClr val="tx1"/>
                  </a:solidFill>
                  <a:latin typeface="Vodafone Rg" pitchFamily="34" charset="0"/>
                  <a:cs typeface="Arial" charset="0"/>
                </a:rPr>
                <a:t>case</a:t>
              </a:r>
              <a:br>
                <a:rPr lang="en-US" sz="1200" dirty="0" smtClean="0">
                  <a:solidFill>
                    <a:schemeClr val="tx1"/>
                  </a:solidFill>
                  <a:latin typeface="Vodafone Rg" pitchFamily="34" charset="0"/>
                  <a:cs typeface="Arial" charset="0"/>
                </a:rPr>
              </a:br>
              <a:r>
                <a:rPr lang="en-US" sz="1200" dirty="0" smtClean="0">
                  <a:solidFill>
                    <a:schemeClr val="tx1"/>
                  </a:solidFill>
                  <a:latin typeface="Vodafone Rg" pitchFamily="34" charset="0"/>
                  <a:cs typeface="Arial" charset="0"/>
                </a:rPr>
                <a:t>of </a:t>
              </a:r>
              <a:r>
                <a:rPr lang="en-US" sz="1200" dirty="0">
                  <a:solidFill>
                    <a:schemeClr val="tx1"/>
                  </a:solidFill>
                  <a:latin typeface="Vodafone Rg" pitchFamily="34" charset="0"/>
                  <a:cs typeface="Arial" charset="0"/>
                </a:rPr>
                <a:t>issues or  if it is lost</a:t>
              </a:r>
            </a:p>
            <a:p>
              <a:pPr defTabSz="457155">
                <a:spcBef>
                  <a:spcPts val="300"/>
                </a:spcBef>
                <a:defRPr/>
              </a:pPr>
              <a:r>
                <a:rPr lang="en-US" sz="1200" dirty="0">
                  <a:solidFill>
                    <a:schemeClr val="tx2"/>
                  </a:solidFill>
                  <a:latin typeface="Vodafone Rg" pitchFamily="34" charset="0"/>
                  <a:cs typeface="Arial" charset="0"/>
                </a:rPr>
                <a:t>Suspended Status</a:t>
              </a:r>
            </a:p>
          </p:txBody>
        </p:sp>
        <p:pic>
          <p:nvPicPr>
            <p:cNvPr id="23" name="Picture 69" descr="sim red.png"/>
            <p:cNvPicPr>
              <a:picLocks noChangeAspect="1"/>
            </p:cNvPicPr>
            <p:nvPr/>
          </p:nvPicPr>
          <p:blipFill>
            <a:blip r:embed="rId2"/>
            <a:srcRect/>
            <a:stretch>
              <a:fillRect/>
            </a:stretch>
          </p:blipFill>
          <p:spPr bwMode="auto">
            <a:xfrm>
              <a:off x="5164631" y="4552297"/>
              <a:ext cx="495956" cy="496883"/>
            </a:xfrm>
            <a:prstGeom prst="rect">
              <a:avLst/>
            </a:prstGeom>
            <a:noFill/>
            <a:ln w="9525">
              <a:noFill/>
              <a:miter lim="800000"/>
              <a:headEnd/>
              <a:tailEnd/>
            </a:ln>
            <a:effectLst>
              <a:outerShdw dist="38100" dir="2700000" algn="tl" rotWithShape="0">
                <a:srgbClr val="000000">
                  <a:alpha val="39999"/>
                </a:srgbClr>
              </a:outerShdw>
            </a:effectLst>
          </p:spPr>
        </p:pic>
        <p:grpSp>
          <p:nvGrpSpPr>
            <p:cNvPr id="59" name="Group 58"/>
            <p:cNvGrpSpPr/>
            <p:nvPr/>
          </p:nvGrpSpPr>
          <p:grpSpPr>
            <a:xfrm>
              <a:off x="5095048" y="4710867"/>
              <a:ext cx="47570" cy="792000"/>
              <a:chOff x="4595703" y="1268413"/>
              <a:chExt cx="47570" cy="980752"/>
            </a:xfrm>
          </p:grpSpPr>
          <p:cxnSp>
            <p:nvCxnSpPr>
              <p:cNvPr id="60" name="Straight Connector 59"/>
              <p:cNvCxnSpPr/>
              <p:nvPr/>
            </p:nvCxnSpPr>
            <p:spPr>
              <a:xfrm flipH="1">
                <a:off x="4595703" y="1268413"/>
                <a:ext cx="0" cy="222899"/>
              </a:xfrm>
              <a:prstGeom prst="line">
                <a:avLst/>
              </a:prstGeom>
              <a:ln w="28575"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643273" y="1268413"/>
                <a:ext cx="0" cy="980752"/>
              </a:xfrm>
              <a:prstGeom prst="line">
                <a:avLst/>
              </a:prstGeom>
              <a:ln w="12700"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93" name="Group 92"/>
          <p:cNvGrpSpPr/>
          <p:nvPr/>
        </p:nvGrpSpPr>
        <p:grpSpPr>
          <a:xfrm flipH="1">
            <a:off x="3089501" y="4966340"/>
            <a:ext cx="123150" cy="435676"/>
            <a:chOff x="3060317" y="1344651"/>
            <a:chExt cx="125771" cy="444949"/>
          </a:xfrm>
        </p:grpSpPr>
        <p:cxnSp>
          <p:nvCxnSpPr>
            <p:cNvPr id="94" name="Straight Connector 93"/>
            <p:cNvCxnSpPr/>
            <p:nvPr/>
          </p:nvCxnSpPr>
          <p:spPr>
            <a:xfrm>
              <a:off x="3060317" y="1344651"/>
              <a:ext cx="125771" cy="222813"/>
            </a:xfrm>
            <a:prstGeom prst="line">
              <a:avLst/>
            </a:prstGeom>
            <a:ln w="28575" cap="rnd"/>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3060317" y="1566787"/>
              <a:ext cx="125771" cy="222813"/>
            </a:xfrm>
            <a:prstGeom prst="line">
              <a:avLst/>
            </a:prstGeom>
            <a:ln w="28575" cap="rnd"/>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flipH="1">
            <a:off x="6342585" y="4966340"/>
            <a:ext cx="123150" cy="435676"/>
            <a:chOff x="3060317" y="1344651"/>
            <a:chExt cx="125771" cy="444949"/>
          </a:xfrm>
        </p:grpSpPr>
        <p:cxnSp>
          <p:nvCxnSpPr>
            <p:cNvPr id="97" name="Straight Connector 96"/>
            <p:cNvCxnSpPr/>
            <p:nvPr/>
          </p:nvCxnSpPr>
          <p:spPr>
            <a:xfrm>
              <a:off x="3060317" y="1344651"/>
              <a:ext cx="125771" cy="222813"/>
            </a:xfrm>
            <a:prstGeom prst="line">
              <a:avLst/>
            </a:prstGeom>
            <a:ln w="28575" cap="rnd"/>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3060317" y="1566787"/>
              <a:ext cx="125771" cy="222813"/>
            </a:xfrm>
            <a:prstGeom prst="line">
              <a:avLst/>
            </a:prstGeom>
            <a:ln w="28575" cap="rnd"/>
          </p:spPr>
          <p:style>
            <a:lnRef idx="1">
              <a:schemeClr val="accent1"/>
            </a:lnRef>
            <a:fillRef idx="0">
              <a:schemeClr val="accent1"/>
            </a:fillRef>
            <a:effectRef idx="0">
              <a:schemeClr val="accent1"/>
            </a:effectRef>
            <a:fontRef idx="minor">
              <a:schemeClr val="tx1"/>
            </a:fontRef>
          </p:style>
        </p:cxnSp>
      </p:grpSp>
      <p:grpSp>
        <p:nvGrpSpPr>
          <p:cNvPr id="29709" name="Group 29708"/>
          <p:cNvGrpSpPr/>
          <p:nvPr/>
        </p:nvGrpSpPr>
        <p:grpSpPr>
          <a:xfrm>
            <a:off x="5712412" y="4540665"/>
            <a:ext cx="2735503" cy="1093205"/>
            <a:chOff x="5712412" y="4516293"/>
            <a:chExt cx="2735503" cy="1093205"/>
          </a:xfrm>
        </p:grpSpPr>
        <p:sp>
          <p:nvSpPr>
            <p:cNvPr id="19" name="Rectangle 81"/>
            <p:cNvSpPr/>
            <p:nvPr/>
          </p:nvSpPr>
          <p:spPr bwMode="auto">
            <a:xfrm>
              <a:off x="5712412" y="4565498"/>
              <a:ext cx="2099911" cy="1044000"/>
            </a:xfrm>
            <a:prstGeom prst="rect">
              <a:avLst/>
            </a:prstGeom>
            <a:noFill/>
            <a:ln w="19050">
              <a:noFill/>
            </a:ln>
            <a:effectLst/>
          </p:spPr>
          <p:style>
            <a:lnRef idx="1">
              <a:schemeClr val="accent1"/>
            </a:lnRef>
            <a:fillRef idx="3">
              <a:schemeClr val="accent1"/>
            </a:fillRef>
            <a:effectRef idx="2">
              <a:schemeClr val="accent1"/>
            </a:effectRef>
            <a:fontRef idx="minor">
              <a:schemeClr val="lt1"/>
            </a:fontRef>
          </p:style>
          <p:txBody>
            <a:bodyPr lIns="90000" tIns="72000" bIns="36000" anchor="t"/>
            <a:lstStyle/>
            <a:p>
              <a:pPr defTabSz="457155">
                <a:spcBef>
                  <a:spcPts val="300"/>
                </a:spcBef>
                <a:defRPr/>
              </a:pPr>
              <a:r>
                <a:rPr lang="en-US" sz="2000" dirty="0">
                  <a:solidFill>
                    <a:schemeClr val="tx2"/>
                  </a:solidFill>
                  <a:latin typeface="Vodafone Rg" pitchFamily="34" charset="0"/>
                  <a:cs typeface="Arial" charset="0"/>
                </a:rPr>
                <a:t>Operation</a:t>
              </a:r>
            </a:p>
            <a:p>
              <a:pPr defTabSz="457155">
                <a:spcBef>
                  <a:spcPts val="300"/>
                </a:spcBef>
                <a:defRPr/>
              </a:pPr>
              <a:r>
                <a:rPr lang="en-US" sz="1200" dirty="0">
                  <a:solidFill>
                    <a:schemeClr val="tx1"/>
                  </a:solidFill>
                  <a:latin typeface="Vodafone Rg" pitchFamily="34" charset="0"/>
                  <a:cs typeface="Arial" charset="0"/>
                </a:rPr>
                <a:t>Device and </a:t>
              </a:r>
              <a:r>
                <a:rPr lang="en-US" sz="1200" dirty="0" smtClean="0">
                  <a:solidFill>
                    <a:schemeClr val="tx1"/>
                  </a:solidFill>
                  <a:latin typeface="Vodafone Rg" pitchFamily="34" charset="0"/>
                  <a:cs typeface="Arial" charset="0"/>
                </a:rPr>
                <a:t>SIM</a:t>
              </a:r>
              <a:br>
                <a:rPr lang="en-US" sz="1200" dirty="0" smtClean="0">
                  <a:solidFill>
                    <a:schemeClr val="tx1"/>
                  </a:solidFill>
                  <a:latin typeface="Vodafone Rg" pitchFamily="34" charset="0"/>
                  <a:cs typeface="Arial" charset="0"/>
                </a:rPr>
              </a:br>
              <a:r>
                <a:rPr lang="en-US" sz="1200" dirty="0" smtClean="0">
                  <a:solidFill>
                    <a:schemeClr val="tx1"/>
                  </a:solidFill>
                  <a:latin typeface="Vodafone Rg" pitchFamily="34" charset="0"/>
                  <a:cs typeface="Arial" charset="0"/>
                </a:rPr>
                <a:t>are </a:t>
              </a:r>
              <a:r>
                <a:rPr lang="en-US" sz="1200" dirty="0">
                  <a:solidFill>
                    <a:schemeClr val="tx1"/>
                  </a:solidFill>
                  <a:latin typeface="Vodafone Rg" pitchFamily="34" charset="0"/>
                  <a:cs typeface="Arial" charset="0"/>
                </a:rPr>
                <a:t>operating</a:t>
              </a:r>
            </a:p>
            <a:p>
              <a:pPr defTabSz="457155">
                <a:spcBef>
                  <a:spcPts val="300"/>
                </a:spcBef>
                <a:defRPr/>
              </a:pPr>
              <a:r>
                <a:rPr lang="en-US" sz="1200" dirty="0" err="1">
                  <a:solidFill>
                    <a:srgbClr val="88AC0B"/>
                  </a:solidFill>
                  <a:latin typeface="Vodafone Rg" pitchFamily="34" charset="0"/>
                  <a:cs typeface="Arial" charset="0"/>
                </a:rPr>
                <a:t>ActiveStatus</a:t>
              </a:r>
              <a:endParaRPr lang="en-US" sz="1200" dirty="0">
                <a:solidFill>
                  <a:srgbClr val="88AC0B"/>
                </a:solidFill>
                <a:latin typeface="Vodafone Rg" pitchFamily="34" charset="0"/>
                <a:cs typeface="Arial" charset="0"/>
              </a:endParaRPr>
            </a:p>
          </p:txBody>
        </p:sp>
        <p:pic>
          <p:nvPicPr>
            <p:cNvPr id="20" name="Picture 69" descr="sim red.png"/>
            <p:cNvPicPr>
              <a:picLocks noChangeAspect="1"/>
            </p:cNvPicPr>
            <p:nvPr/>
          </p:nvPicPr>
          <p:blipFill>
            <a:blip r:embed="rId2"/>
            <a:srcRect/>
            <a:stretch>
              <a:fillRect/>
            </a:stretch>
          </p:blipFill>
          <p:spPr bwMode="auto">
            <a:xfrm>
              <a:off x="7951959" y="4516293"/>
              <a:ext cx="495956" cy="496883"/>
            </a:xfrm>
            <a:prstGeom prst="rect">
              <a:avLst/>
            </a:prstGeom>
            <a:noFill/>
            <a:ln w="9525">
              <a:noFill/>
              <a:miter lim="800000"/>
              <a:headEnd/>
              <a:tailEnd/>
            </a:ln>
            <a:effectLst>
              <a:outerShdw dist="38100" dir="2700000" algn="tl" rotWithShape="0">
                <a:srgbClr val="000000">
                  <a:alpha val="39999"/>
                </a:srgbClr>
              </a:outerShdw>
            </a:effectLst>
          </p:spPr>
        </p:pic>
        <p:grpSp>
          <p:nvGrpSpPr>
            <p:cNvPr id="99" name="Group 98"/>
            <p:cNvGrpSpPr/>
            <p:nvPr/>
          </p:nvGrpSpPr>
          <p:grpSpPr>
            <a:xfrm>
              <a:off x="7855182" y="4710867"/>
              <a:ext cx="47570" cy="792000"/>
              <a:chOff x="4595703" y="1268413"/>
              <a:chExt cx="47570" cy="980752"/>
            </a:xfrm>
          </p:grpSpPr>
          <p:cxnSp>
            <p:nvCxnSpPr>
              <p:cNvPr id="100" name="Straight Connector 99"/>
              <p:cNvCxnSpPr/>
              <p:nvPr/>
            </p:nvCxnSpPr>
            <p:spPr>
              <a:xfrm flipH="1">
                <a:off x="4595703" y="1268413"/>
                <a:ext cx="0" cy="222899"/>
              </a:xfrm>
              <a:prstGeom prst="line">
                <a:avLst/>
              </a:prstGeom>
              <a:ln w="28575"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4643273" y="1268413"/>
                <a:ext cx="0" cy="980752"/>
              </a:xfrm>
              <a:prstGeom prst="line">
                <a:avLst/>
              </a:prstGeom>
              <a:ln w="12700"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29711" name="Group 29710"/>
          <p:cNvGrpSpPr/>
          <p:nvPr/>
        </p:nvGrpSpPr>
        <p:grpSpPr>
          <a:xfrm>
            <a:off x="45037" y="4578805"/>
            <a:ext cx="2711776" cy="1053477"/>
            <a:chOff x="45037" y="4554433"/>
            <a:chExt cx="2711776" cy="1053477"/>
          </a:xfrm>
        </p:grpSpPr>
        <p:sp>
          <p:nvSpPr>
            <p:cNvPr id="25" name="Rectangle 81"/>
            <p:cNvSpPr/>
            <p:nvPr/>
          </p:nvSpPr>
          <p:spPr bwMode="auto">
            <a:xfrm>
              <a:off x="45037" y="4563910"/>
              <a:ext cx="2099911" cy="1044000"/>
            </a:xfrm>
            <a:prstGeom prst="rect">
              <a:avLst/>
            </a:prstGeom>
            <a:noFill/>
            <a:ln w="19050">
              <a:noFill/>
            </a:ln>
            <a:effectLst/>
          </p:spPr>
          <p:style>
            <a:lnRef idx="1">
              <a:schemeClr val="accent1"/>
            </a:lnRef>
            <a:fillRef idx="3">
              <a:schemeClr val="accent1"/>
            </a:fillRef>
            <a:effectRef idx="2">
              <a:schemeClr val="accent1"/>
            </a:effectRef>
            <a:fontRef idx="minor">
              <a:schemeClr val="lt1"/>
            </a:fontRef>
          </p:style>
          <p:txBody>
            <a:bodyPr lIns="90000" tIns="72000" bIns="36000" anchor="t"/>
            <a:lstStyle/>
            <a:p>
              <a:pPr defTabSz="457155">
                <a:spcBef>
                  <a:spcPts val="300"/>
                </a:spcBef>
                <a:defRPr/>
              </a:pPr>
              <a:r>
                <a:rPr lang="en-US" sz="2000" dirty="0">
                  <a:solidFill>
                    <a:schemeClr val="tx2"/>
                  </a:solidFill>
                  <a:latin typeface="Vodafone Rg" pitchFamily="34" charset="0"/>
                  <a:cs typeface="Arial" charset="0"/>
                </a:rPr>
                <a:t>Termination</a:t>
              </a:r>
            </a:p>
            <a:p>
              <a:pPr defTabSz="457155">
                <a:spcBef>
                  <a:spcPts val="300"/>
                </a:spcBef>
                <a:defRPr/>
              </a:pPr>
              <a:r>
                <a:rPr lang="en-US" sz="1200" dirty="0">
                  <a:solidFill>
                    <a:schemeClr val="tx1"/>
                  </a:solidFill>
                  <a:latin typeface="Vodafone Rg" pitchFamily="34" charset="0"/>
                  <a:cs typeface="Arial" charset="0"/>
                </a:rPr>
                <a:t>SIM is terminated</a:t>
              </a:r>
            </a:p>
            <a:p>
              <a:pPr defTabSz="457155">
                <a:spcBef>
                  <a:spcPts val="300"/>
                </a:spcBef>
                <a:defRPr/>
              </a:pPr>
              <a:r>
                <a:rPr lang="en-US" sz="1200" dirty="0">
                  <a:solidFill>
                    <a:schemeClr val="accent4"/>
                  </a:solidFill>
                  <a:latin typeface="Vodafone Rg" pitchFamily="34" charset="0"/>
                  <a:cs typeface="Arial" charset="0"/>
                </a:rPr>
                <a:t>Terminated Status</a:t>
              </a:r>
            </a:p>
          </p:txBody>
        </p:sp>
        <p:pic>
          <p:nvPicPr>
            <p:cNvPr id="26" name="Picture 69" descr="sim red.png"/>
            <p:cNvPicPr>
              <a:picLocks noChangeAspect="1"/>
            </p:cNvPicPr>
            <p:nvPr/>
          </p:nvPicPr>
          <p:blipFill>
            <a:blip r:embed="rId2"/>
            <a:srcRect/>
            <a:stretch>
              <a:fillRect/>
            </a:stretch>
          </p:blipFill>
          <p:spPr bwMode="auto">
            <a:xfrm>
              <a:off x="2260857" y="4554433"/>
              <a:ext cx="495956" cy="496883"/>
            </a:xfrm>
            <a:prstGeom prst="rect">
              <a:avLst/>
            </a:prstGeom>
            <a:noFill/>
            <a:ln w="9525">
              <a:noFill/>
              <a:miter lim="800000"/>
              <a:headEnd/>
              <a:tailEnd/>
            </a:ln>
            <a:effectLst>
              <a:outerShdw dist="38100" dir="2700000" algn="tl" rotWithShape="0">
                <a:srgbClr val="000000">
                  <a:alpha val="39999"/>
                </a:srgbClr>
              </a:outerShdw>
            </a:effectLst>
          </p:spPr>
        </p:pic>
        <p:grpSp>
          <p:nvGrpSpPr>
            <p:cNvPr id="50" name="Group 49"/>
            <p:cNvGrpSpPr/>
            <p:nvPr/>
          </p:nvGrpSpPr>
          <p:grpSpPr>
            <a:xfrm>
              <a:off x="2199449" y="4710867"/>
              <a:ext cx="47570" cy="792000"/>
              <a:chOff x="4595703" y="1268413"/>
              <a:chExt cx="47570" cy="980752"/>
            </a:xfrm>
          </p:grpSpPr>
          <p:cxnSp>
            <p:nvCxnSpPr>
              <p:cNvPr id="51" name="Straight Connector 50"/>
              <p:cNvCxnSpPr/>
              <p:nvPr/>
            </p:nvCxnSpPr>
            <p:spPr>
              <a:xfrm flipH="1">
                <a:off x="4595703" y="1268413"/>
                <a:ext cx="0" cy="222899"/>
              </a:xfrm>
              <a:prstGeom prst="line">
                <a:avLst/>
              </a:prstGeom>
              <a:ln w="28575"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643273" y="1268413"/>
                <a:ext cx="0" cy="980752"/>
              </a:xfrm>
              <a:prstGeom prst="line">
                <a:avLst/>
              </a:prstGeom>
              <a:ln w="12700"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29712" name="Group 29711"/>
          <p:cNvGrpSpPr/>
          <p:nvPr/>
        </p:nvGrpSpPr>
        <p:grpSpPr>
          <a:xfrm>
            <a:off x="1863183" y="4404022"/>
            <a:ext cx="435675" cy="123150"/>
            <a:chOff x="1863183" y="4379650"/>
            <a:chExt cx="435675" cy="123150"/>
          </a:xfrm>
        </p:grpSpPr>
        <p:cxnSp>
          <p:nvCxnSpPr>
            <p:cNvPr id="103" name="Straight Connector 102"/>
            <p:cNvCxnSpPr/>
            <p:nvPr/>
          </p:nvCxnSpPr>
          <p:spPr>
            <a:xfrm rot="16200000" flipV="1">
              <a:off x="2128199" y="4332140"/>
              <a:ext cx="123150" cy="218169"/>
            </a:xfrm>
            <a:prstGeom prst="line">
              <a:avLst/>
            </a:prstGeom>
            <a:ln w="28575" cap="rnd"/>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6200000">
              <a:off x="1910693" y="4332140"/>
              <a:ext cx="123150" cy="218169"/>
            </a:xfrm>
            <a:prstGeom prst="line">
              <a:avLst/>
            </a:prstGeom>
            <a:ln w="28575" cap="rn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19805432"/>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704"/>
                                        </p:tgtEl>
                                        <p:attrNameLst>
                                          <p:attrName>style.visibility</p:attrName>
                                        </p:attrNameLst>
                                      </p:cBhvr>
                                      <p:to>
                                        <p:strVal val="visible"/>
                                      </p:to>
                                    </p:set>
                                    <p:animEffect transition="in" filter="wipe(left)">
                                      <p:cBhvr>
                                        <p:cTn id="7" dur="500"/>
                                        <p:tgtEl>
                                          <p:spTgt spid="297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250"/>
                                  </p:stCondLst>
                                  <p:childTnLst>
                                    <p:set>
                                      <p:cBhvr>
                                        <p:cTn id="11" dur="1" fill="hold">
                                          <p:stCondLst>
                                            <p:cond delay="0"/>
                                          </p:stCondLst>
                                        </p:cTn>
                                        <p:tgtEl>
                                          <p:spTgt spid="29713"/>
                                        </p:tgtEl>
                                        <p:attrNameLst>
                                          <p:attrName>style.visibility</p:attrName>
                                        </p:attrNameLst>
                                      </p:cBhvr>
                                      <p:to>
                                        <p:strVal val="visible"/>
                                      </p:to>
                                    </p:set>
                                    <p:animEffect transition="in" filter="wipe(left)">
                                      <p:cBhvr>
                                        <p:cTn id="12" dur="500"/>
                                        <p:tgtEl>
                                          <p:spTgt spid="29713"/>
                                        </p:tgtEl>
                                      </p:cBhvr>
                                    </p:animEffect>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29705"/>
                                        </p:tgtEl>
                                        <p:attrNameLst>
                                          <p:attrName>style.visibility</p:attrName>
                                        </p:attrNameLst>
                                      </p:cBhvr>
                                      <p:to>
                                        <p:strVal val="visible"/>
                                      </p:to>
                                    </p:set>
                                    <p:animEffect transition="in" filter="wipe(left)">
                                      <p:cBhvr>
                                        <p:cTn id="16" dur="500"/>
                                        <p:tgtEl>
                                          <p:spTgt spid="2970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250"/>
                                  </p:stCondLst>
                                  <p:childTnLst>
                                    <p:set>
                                      <p:cBhvr>
                                        <p:cTn id="20" dur="1" fill="hold">
                                          <p:stCondLst>
                                            <p:cond delay="0"/>
                                          </p:stCondLst>
                                        </p:cTn>
                                        <p:tgtEl>
                                          <p:spTgt spid="29714"/>
                                        </p:tgtEl>
                                        <p:attrNameLst>
                                          <p:attrName>style.visibility</p:attrName>
                                        </p:attrNameLst>
                                      </p:cBhvr>
                                      <p:to>
                                        <p:strVal val="visible"/>
                                      </p:to>
                                    </p:set>
                                    <p:animEffect transition="in" filter="wipe(left)">
                                      <p:cBhvr>
                                        <p:cTn id="21" dur="500"/>
                                        <p:tgtEl>
                                          <p:spTgt spid="29714"/>
                                        </p:tgtEl>
                                      </p:cBhvr>
                                    </p:animEffect>
                                  </p:childTnLst>
                                </p:cTn>
                              </p:par>
                            </p:childTnLst>
                          </p:cTn>
                        </p:par>
                        <p:par>
                          <p:cTn id="22" fill="hold">
                            <p:stCondLst>
                              <p:cond delay="750"/>
                            </p:stCondLst>
                            <p:childTnLst>
                              <p:par>
                                <p:cTn id="23" presetID="22" presetClass="entr" presetSubtype="8" fill="hold" nodeType="afterEffect">
                                  <p:stCondLst>
                                    <p:cond delay="0"/>
                                  </p:stCondLst>
                                  <p:childTnLst>
                                    <p:set>
                                      <p:cBhvr>
                                        <p:cTn id="24" dur="1" fill="hold">
                                          <p:stCondLst>
                                            <p:cond delay="0"/>
                                          </p:stCondLst>
                                        </p:cTn>
                                        <p:tgtEl>
                                          <p:spTgt spid="29706"/>
                                        </p:tgtEl>
                                        <p:attrNameLst>
                                          <p:attrName>style.visibility</p:attrName>
                                        </p:attrNameLst>
                                      </p:cBhvr>
                                      <p:to>
                                        <p:strVal val="visible"/>
                                      </p:to>
                                    </p:set>
                                    <p:animEffect transition="in" filter="wipe(left)">
                                      <p:cBhvr>
                                        <p:cTn id="25" dur="500"/>
                                        <p:tgtEl>
                                          <p:spTgt spid="2970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250"/>
                                  </p:stCondLst>
                                  <p:childTnLst>
                                    <p:set>
                                      <p:cBhvr>
                                        <p:cTn id="29" dur="1" fill="hold">
                                          <p:stCondLst>
                                            <p:cond delay="0"/>
                                          </p:stCondLst>
                                        </p:cTn>
                                        <p:tgtEl>
                                          <p:spTgt spid="87"/>
                                        </p:tgtEl>
                                        <p:attrNameLst>
                                          <p:attrName>style.visibility</p:attrName>
                                        </p:attrNameLst>
                                      </p:cBhvr>
                                      <p:to>
                                        <p:strVal val="visible"/>
                                      </p:to>
                                    </p:set>
                                    <p:animEffect transition="in" filter="wipe(up)">
                                      <p:cBhvr>
                                        <p:cTn id="30" dur="500"/>
                                        <p:tgtEl>
                                          <p:spTgt spid="87"/>
                                        </p:tgtEl>
                                      </p:cBhvr>
                                    </p:animEffect>
                                  </p:childTnLst>
                                </p:cTn>
                              </p:par>
                            </p:childTnLst>
                          </p:cTn>
                        </p:par>
                        <p:par>
                          <p:cTn id="31" fill="hold">
                            <p:stCondLst>
                              <p:cond delay="750"/>
                            </p:stCondLst>
                            <p:childTnLst>
                              <p:par>
                                <p:cTn id="32" presetID="22" presetClass="entr" presetSubtype="8" fill="hold" nodeType="afterEffect">
                                  <p:stCondLst>
                                    <p:cond delay="0"/>
                                  </p:stCondLst>
                                  <p:childTnLst>
                                    <p:set>
                                      <p:cBhvr>
                                        <p:cTn id="33" dur="1" fill="hold">
                                          <p:stCondLst>
                                            <p:cond delay="0"/>
                                          </p:stCondLst>
                                        </p:cTn>
                                        <p:tgtEl>
                                          <p:spTgt spid="29708"/>
                                        </p:tgtEl>
                                        <p:attrNameLst>
                                          <p:attrName>style.visibility</p:attrName>
                                        </p:attrNameLst>
                                      </p:cBhvr>
                                      <p:to>
                                        <p:strVal val="visible"/>
                                      </p:to>
                                    </p:set>
                                    <p:animEffect transition="in" filter="wipe(left)">
                                      <p:cBhvr>
                                        <p:cTn id="34" dur="500"/>
                                        <p:tgtEl>
                                          <p:spTgt spid="2970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250"/>
                                  </p:stCondLst>
                                  <p:childTnLst>
                                    <p:set>
                                      <p:cBhvr>
                                        <p:cTn id="38" dur="1" fill="hold">
                                          <p:stCondLst>
                                            <p:cond delay="0"/>
                                          </p:stCondLst>
                                        </p:cTn>
                                        <p:tgtEl>
                                          <p:spTgt spid="90"/>
                                        </p:tgtEl>
                                        <p:attrNameLst>
                                          <p:attrName>style.visibility</p:attrName>
                                        </p:attrNameLst>
                                      </p:cBhvr>
                                      <p:to>
                                        <p:strVal val="visible"/>
                                      </p:to>
                                    </p:set>
                                    <p:animEffect transition="in" filter="wipe(up)">
                                      <p:cBhvr>
                                        <p:cTn id="39" dur="500"/>
                                        <p:tgtEl>
                                          <p:spTgt spid="90"/>
                                        </p:tgtEl>
                                      </p:cBhvr>
                                    </p:animEffect>
                                  </p:childTnLst>
                                </p:cTn>
                              </p:par>
                            </p:childTnLst>
                          </p:cTn>
                        </p:par>
                        <p:par>
                          <p:cTn id="40" fill="hold">
                            <p:stCondLst>
                              <p:cond delay="750"/>
                            </p:stCondLst>
                            <p:childTnLst>
                              <p:par>
                                <p:cTn id="41" presetID="22" presetClass="entr" presetSubtype="8" fill="hold" nodeType="afterEffect">
                                  <p:stCondLst>
                                    <p:cond delay="0"/>
                                  </p:stCondLst>
                                  <p:childTnLst>
                                    <p:set>
                                      <p:cBhvr>
                                        <p:cTn id="42" dur="1" fill="hold">
                                          <p:stCondLst>
                                            <p:cond delay="0"/>
                                          </p:stCondLst>
                                        </p:cTn>
                                        <p:tgtEl>
                                          <p:spTgt spid="29709"/>
                                        </p:tgtEl>
                                        <p:attrNameLst>
                                          <p:attrName>style.visibility</p:attrName>
                                        </p:attrNameLst>
                                      </p:cBhvr>
                                      <p:to>
                                        <p:strVal val="visible"/>
                                      </p:to>
                                    </p:set>
                                    <p:animEffect transition="in" filter="wipe(left)">
                                      <p:cBhvr>
                                        <p:cTn id="43" dur="500"/>
                                        <p:tgtEl>
                                          <p:spTgt spid="2970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250"/>
                                  </p:stCondLst>
                                  <p:childTnLst>
                                    <p:set>
                                      <p:cBhvr>
                                        <p:cTn id="47" dur="1" fill="hold">
                                          <p:stCondLst>
                                            <p:cond delay="0"/>
                                          </p:stCondLst>
                                        </p:cTn>
                                        <p:tgtEl>
                                          <p:spTgt spid="96"/>
                                        </p:tgtEl>
                                        <p:attrNameLst>
                                          <p:attrName>style.visibility</p:attrName>
                                        </p:attrNameLst>
                                      </p:cBhvr>
                                      <p:to>
                                        <p:strVal val="visible"/>
                                      </p:to>
                                    </p:set>
                                    <p:animEffect transition="in" filter="wipe(left)">
                                      <p:cBhvr>
                                        <p:cTn id="48" dur="500"/>
                                        <p:tgtEl>
                                          <p:spTgt spid="96"/>
                                        </p:tgtEl>
                                      </p:cBhvr>
                                    </p:animEffect>
                                  </p:childTnLst>
                                </p:cTn>
                              </p:par>
                            </p:childTnLst>
                          </p:cTn>
                        </p:par>
                        <p:par>
                          <p:cTn id="49" fill="hold">
                            <p:stCondLst>
                              <p:cond delay="750"/>
                            </p:stCondLst>
                            <p:childTnLst>
                              <p:par>
                                <p:cTn id="50" presetID="22" presetClass="entr" presetSubtype="8" fill="hold" nodeType="afterEffect">
                                  <p:stCondLst>
                                    <p:cond delay="0"/>
                                  </p:stCondLst>
                                  <p:childTnLst>
                                    <p:set>
                                      <p:cBhvr>
                                        <p:cTn id="51" dur="1" fill="hold">
                                          <p:stCondLst>
                                            <p:cond delay="0"/>
                                          </p:stCondLst>
                                        </p:cTn>
                                        <p:tgtEl>
                                          <p:spTgt spid="29710"/>
                                        </p:tgtEl>
                                        <p:attrNameLst>
                                          <p:attrName>style.visibility</p:attrName>
                                        </p:attrNameLst>
                                      </p:cBhvr>
                                      <p:to>
                                        <p:strVal val="visible"/>
                                      </p:to>
                                    </p:set>
                                    <p:animEffect transition="in" filter="wipe(left)">
                                      <p:cBhvr>
                                        <p:cTn id="52" dur="500"/>
                                        <p:tgtEl>
                                          <p:spTgt spid="2971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250"/>
                                  </p:stCondLst>
                                  <p:childTnLst>
                                    <p:set>
                                      <p:cBhvr>
                                        <p:cTn id="56" dur="1" fill="hold">
                                          <p:stCondLst>
                                            <p:cond delay="0"/>
                                          </p:stCondLst>
                                        </p:cTn>
                                        <p:tgtEl>
                                          <p:spTgt spid="93"/>
                                        </p:tgtEl>
                                        <p:attrNameLst>
                                          <p:attrName>style.visibility</p:attrName>
                                        </p:attrNameLst>
                                      </p:cBhvr>
                                      <p:to>
                                        <p:strVal val="visible"/>
                                      </p:to>
                                    </p:set>
                                    <p:animEffect transition="in" filter="wipe(left)">
                                      <p:cBhvr>
                                        <p:cTn id="57" dur="500"/>
                                        <p:tgtEl>
                                          <p:spTgt spid="93"/>
                                        </p:tgtEl>
                                      </p:cBhvr>
                                    </p:animEffect>
                                  </p:childTnLst>
                                </p:cTn>
                              </p:par>
                            </p:childTnLst>
                          </p:cTn>
                        </p:par>
                        <p:par>
                          <p:cTn id="58" fill="hold">
                            <p:stCondLst>
                              <p:cond delay="750"/>
                            </p:stCondLst>
                            <p:childTnLst>
                              <p:par>
                                <p:cTn id="59" presetID="22" presetClass="entr" presetSubtype="8" fill="hold" nodeType="afterEffect">
                                  <p:stCondLst>
                                    <p:cond delay="0"/>
                                  </p:stCondLst>
                                  <p:childTnLst>
                                    <p:set>
                                      <p:cBhvr>
                                        <p:cTn id="60" dur="1" fill="hold">
                                          <p:stCondLst>
                                            <p:cond delay="0"/>
                                          </p:stCondLst>
                                        </p:cTn>
                                        <p:tgtEl>
                                          <p:spTgt spid="29711"/>
                                        </p:tgtEl>
                                        <p:attrNameLst>
                                          <p:attrName>style.visibility</p:attrName>
                                        </p:attrNameLst>
                                      </p:cBhvr>
                                      <p:to>
                                        <p:strVal val="visible"/>
                                      </p:to>
                                    </p:set>
                                    <p:animEffect transition="in" filter="wipe(left)">
                                      <p:cBhvr>
                                        <p:cTn id="61" dur="500"/>
                                        <p:tgtEl>
                                          <p:spTgt spid="2971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250"/>
                                  </p:stCondLst>
                                  <p:childTnLst>
                                    <p:set>
                                      <p:cBhvr>
                                        <p:cTn id="65" dur="1" fill="hold">
                                          <p:stCondLst>
                                            <p:cond delay="0"/>
                                          </p:stCondLst>
                                        </p:cTn>
                                        <p:tgtEl>
                                          <p:spTgt spid="29712"/>
                                        </p:tgtEl>
                                        <p:attrNameLst>
                                          <p:attrName>style.visibility</p:attrName>
                                        </p:attrNameLst>
                                      </p:cBhvr>
                                      <p:to>
                                        <p:strVal val="visible"/>
                                      </p:to>
                                    </p:set>
                                    <p:animEffect transition="in" filter="wipe(down)">
                                      <p:cBhvr>
                                        <p:cTn id="66" dur="500"/>
                                        <p:tgtEl>
                                          <p:spTgt spid="29712"/>
                                        </p:tgtEl>
                                      </p:cBhvr>
                                    </p:animEffect>
                                  </p:childTnLst>
                                </p:cTn>
                              </p:par>
                            </p:childTnLst>
                          </p:cTn>
                        </p:par>
                        <p:par>
                          <p:cTn id="67" fill="hold">
                            <p:stCondLst>
                              <p:cond delay="750"/>
                            </p:stCondLst>
                            <p:childTnLst>
                              <p:par>
                                <p:cTn id="68" presetID="22" presetClass="entr" presetSubtype="8" fill="hold" nodeType="afterEffect">
                                  <p:stCondLst>
                                    <p:cond delay="0"/>
                                  </p:stCondLst>
                                  <p:childTnLst>
                                    <p:set>
                                      <p:cBhvr>
                                        <p:cTn id="69" dur="1" fill="hold">
                                          <p:stCondLst>
                                            <p:cond delay="0"/>
                                          </p:stCondLst>
                                        </p:cTn>
                                        <p:tgtEl>
                                          <p:spTgt spid="29707"/>
                                        </p:tgtEl>
                                        <p:attrNameLst>
                                          <p:attrName>style.visibility</p:attrName>
                                        </p:attrNameLst>
                                      </p:cBhvr>
                                      <p:to>
                                        <p:strVal val="visible"/>
                                      </p:to>
                                    </p:set>
                                    <p:animEffect transition="in" filter="wipe(left)">
                                      <p:cBhvr>
                                        <p:cTn id="70" dur="500"/>
                                        <p:tgtEl>
                                          <p:spTgt spid="29707"/>
                                        </p:tgtEl>
                                      </p:cBhvr>
                                    </p:animEffect>
                                  </p:childTnLst>
                                </p:cTn>
                              </p:par>
                            </p:childTnLst>
                          </p:cTn>
                        </p:par>
                        <p:par>
                          <p:cTn id="71" fill="hold">
                            <p:stCondLst>
                              <p:cond delay="1250"/>
                            </p:stCondLst>
                            <p:childTnLst>
                              <p:par>
                                <p:cTn id="72" presetID="10" presetClass="entr" presetSubtype="0" fill="hold" nodeType="afterEffect">
                                  <p:stCondLst>
                                    <p:cond delay="50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500"/>
                                        <p:tgtEl>
                                          <p:spTgt spid="68"/>
                                        </p:tgtEl>
                                      </p:cBhvr>
                                    </p:animEffect>
                                  </p:childTnLst>
                                </p:cTn>
                              </p:par>
                            </p:childTnLst>
                          </p:cTn>
                        </p:par>
                        <p:par>
                          <p:cTn id="75" fill="hold">
                            <p:stCondLst>
                              <p:cond delay="2250"/>
                            </p:stCondLst>
                            <p:childTnLst>
                              <p:par>
                                <p:cTn id="76" presetID="10" presetClass="entr" presetSubtype="0" fill="hold" nodeType="afterEffect">
                                  <p:stCondLst>
                                    <p:cond delay="0"/>
                                  </p:stCondLst>
                                  <p:childTnLst>
                                    <p:set>
                                      <p:cBhvr>
                                        <p:cTn id="77" dur="1" fill="hold">
                                          <p:stCondLst>
                                            <p:cond delay="0"/>
                                          </p:stCondLst>
                                        </p:cTn>
                                        <p:tgtEl>
                                          <p:spTgt spid="113"/>
                                        </p:tgtEl>
                                        <p:attrNameLst>
                                          <p:attrName>style.visibility</p:attrName>
                                        </p:attrNameLst>
                                      </p:cBhvr>
                                      <p:to>
                                        <p:strVal val="visible"/>
                                      </p:to>
                                    </p:set>
                                    <p:animEffect transition="in" filter="fade">
                                      <p:cBhvr>
                                        <p:cTn id="78"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107612" y="1001768"/>
            <a:ext cx="8864988" cy="5725099"/>
          </a:xfrm>
          <a:prstGeom prst="roundRect">
            <a:avLst>
              <a:gd name="adj" fmla="val 5576"/>
            </a:avLst>
          </a:prstGeom>
          <a:solidFill>
            <a:schemeClr val="tx2">
              <a:alpha val="9000"/>
            </a:schemeClr>
          </a:solidFill>
          <a:ln w="28575" cmpd="sng">
            <a:solidFill>
              <a:srgbClr val="E6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p:cNvSpPr/>
          <p:nvPr/>
        </p:nvSpPr>
        <p:spPr>
          <a:xfrm>
            <a:off x="328475" y="1183232"/>
            <a:ext cx="3421168" cy="2304433"/>
          </a:xfrm>
          <a:prstGeom prst="roundRect">
            <a:avLst>
              <a:gd name="adj" fmla="val 10677"/>
            </a:avLst>
          </a:prstGeom>
          <a:solidFill>
            <a:schemeClr val="accent2">
              <a:lumMod val="40000"/>
              <a:lumOff val="60000"/>
            </a:schemeClr>
          </a:solidFill>
          <a:ln w="28575" cmpd="sng">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pPr algn="l"/>
            <a:r>
              <a:rPr lang="en-US" sz="2800" dirty="0" smtClean="0"/>
              <a:t>New business models</a:t>
            </a:r>
            <a:endParaRPr lang="en-US" sz="2800" dirty="0"/>
          </a:p>
        </p:txBody>
      </p:sp>
      <p:sp>
        <p:nvSpPr>
          <p:cNvPr id="13" name="Title 1"/>
          <p:cNvSpPr txBox="1">
            <a:spLocks/>
          </p:cNvSpPr>
          <p:nvPr/>
        </p:nvSpPr>
        <p:spPr>
          <a:xfrm>
            <a:off x="328475" y="1183232"/>
            <a:ext cx="3421168" cy="38200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1800" b="1" kern="1200">
                <a:solidFill>
                  <a:schemeClr val="tx1"/>
                </a:solidFill>
                <a:latin typeface="Arial"/>
                <a:ea typeface="+mj-ea"/>
                <a:cs typeface="Arial"/>
              </a:defRPr>
            </a:lvl1pPr>
          </a:lstStyle>
          <a:p>
            <a:pPr algn="ctr"/>
            <a:r>
              <a:rPr lang="en-US" sz="1500" dirty="0" smtClean="0">
                <a:solidFill>
                  <a:schemeClr val="accent2">
                    <a:lumMod val="50000"/>
                  </a:schemeClr>
                </a:solidFill>
              </a:rPr>
              <a:t>Traditional business models</a:t>
            </a:r>
            <a:endParaRPr lang="en-US" sz="1500" dirty="0">
              <a:solidFill>
                <a:schemeClr val="accent2">
                  <a:lumMod val="50000"/>
                </a:schemeClr>
              </a:solidFill>
            </a:endParaRPr>
          </a:p>
        </p:txBody>
      </p:sp>
      <p:sp>
        <p:nvSpPr>
          <p:cNvPr id="15" name="Title 1"/>
          <p:cNvSpPr txBox="1">
            <a:spLocks/>
          </p:cNvSpPr>
          <p:nvPr/>
        </p:nvSpPr>
        <p:spPr>
          <a:xfrm>
            <a:off x="2162035" y="2956770"/>
            <a:ext cx="1313433" cy="430887"/>
          </a:xfrm>
          <a:prstGeom prst="rect">
            <a:avLst/>
          </a:prstGeom>
        </p:spPr>
        <p:txBody>
          <a:bodyPr vert="horz" lIns="91440" tIns="45720" rIns="91440" bIns="45720" rtlCol="0" anchor="ctr">
            <a:spAutoFit/>
          </a:bodyPr>
          <a:lstStyle>
            <a:lvl1pPr algn="l" defTabSz="457200" rtl="0" eaLnBrk="1" latinLnBrk="0" hangingPunct="1">
              <a:spcBef>
                <a:spcPct val="0"/>
              </a:spcBef>
              <a:buNone/>
              <a:defRPr sz="1800" b="1" kern="1200">
                <a:solidFill>
                  <a:schemeClr val="tx1"/>
                </a:solidFill>
                <a:latin typeface="Arial"/>
                <a:ea typeface="+mj-ea"/>
                <a:cs typeface="Arial"/>
              </a:defRPr>
            </a:lvl1pPr>
          </a:lstStyle>
          <a:p>
            <a:pPr algn="ctr"/>
            <a:r>
              <a:rPr lang="en-US" sz="1100" dirty="0" smtClean="0"/>
              <a:t>Annual subscription fee</a:t>
            </a:r>
            <a:endParaRPr lang="en-US" sz="1100" dirty="0"/>
          </a:p>
        </p:txBody>
      </p:sp>
      <p:sp>
        <p:nvSpPr>
          <p:cNvPr id="16" name="Title 1"/>
          <p:cNvSpPr txBox="1">
            <a:spLocks/>
          </p:cNvSpPr>
          <p:nvPr/>
        </p:nvSpPr>
        <p:spPr>
          <a:xfrm>
            <a:off x="761325" y="2865956"/>
            <a:ext cx="1313433" cy="600164"/>
          </a:xfrm>
          <a:prstGeom prst="rect">
            <a:avLst/>
          </a:prstGeom>
        </p:spPr>
        <p:txBody>
          <a:bodyPr vert="horz" lIns="91440" tIns="45720" rIns="91440" bIns="45720" rtlCol="0" anchor="ctr">
            <a:spAutoFit/>
          </a:bodyPr>
          <a:lstStyle>
            <a:lvl1pPr algn="l" defTabSz="457200" rtl="0" eaLnBrk="1" latinLnBrk="0" hangingPunct="1">
              <a:spcBef>
                <a:spcPct val="0"/>
              </a:spcBef>
              <a:buNone/>
              <a:defRPr sz="1800" b="1" kern="1200">
                <a:solidFill>
                  <a:schemeClr val="tx1"/>
                </a:solidFill>
                <a:latin typeface="Arial"/>
                <a:ea typeface="+mj-ea"/>
                <a:cs typeface="Arial"/>
              </a:defRPr>
            </a:lvl1pPr>
          </a:lstStyle>
          <a:p>
            <a:pPr algn="ctr"/>
            <a:r>
              <a:rPr lang="en-US" sz="1100" dirty="0" smtClean="0"/>
              <a:t>One-off cost or hide into cost of vehicle</a:t>
            </a:r>
            <a:endParaRPr lang="en-US" sz="1100" dirty="0"/>
          </a:p>
        </p:txBody>
      </p:sp>
      <p:sp>
        <p:nvSpPr>
          <p:cNvPr id="19" name="Rounded Rectangle 18"/>
          <p:cNvSpPr/>
          <p:nvPr/>
        </p:nvSpPr>
        <p:spPr>
          <a:xfrm>
            <a:off x="627334" y="1841838"/>
            <a:ext cx="1447424" cy="1032754"/>
          </a:xfrm>
          <a:prstGeom prst="roundRect">
            <a:avLst/>
          </a:prstGeom>
          <a:solidFill>
            <a:schemeClr val="bg1"/>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82222" y="1909501"/>
            <a:ext cx="1296578" cy="835851"/>
          </a:xfrm>
          <a:prstGeom prst="rect">
            <a:avLst/>
          </a:prstGeom>
        </p:spPr>
      </p:pic>
      <p:sp>
        <p:nvSpPr>
          <p:cNvPr id="20" name="Rounded Rectangle 19"/>
          <p:cNvSpPr/>
          <p:nvPr/>
        </p:nvSpPr>
        <p:spPr>
          <a:xfrm>
            <a:off x="2412479" y="1843433"/>
            <a:ext cx="889006" cy="1112911"/>
          </a:xfrm>
          <a:prstGeom prst="roundRect">
            <a:avLst/>
          </a:prstGeom>
          <a:solidFill>
            <a:schemeClr val="bg1"/>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t="17723"/>
          <a:stretch/>
        </p:blipFill>
        <p:spPr>
          <a:xfrm>
            <a:off x="2614859" y="1843434"/>
            <a:ext cx="450204" cy="481358"/>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81366" y="2310570"/>
            <a:ext cx="652050" cy="579474"/>
          </a:xfrm>
          <a:prstGeom prst="rect">
            <a:avLst/>
          </a:prstGeom>
        </p:spPr>
      </p:pic>
      <p:sp>
        <p:nvSpPr>
          <p:cNvPr id="22" name="Title 1"/>
          <p:cNvSpPr txBox="1">
            <a:spLocks/>
          </p:cNvSpPr>
          <p:nvPr/>
        </p:nvSpPr>
        <p:spPr>
          <a:xfrm>
            <a:off x="5190376" y="1183232"/>
            <a:ext cx="3421168" cy="38200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1800" b="1" kern="1200">
                <a:solidFill>
                  <a:schemeClr val="tx1"/>
                </a:solidFill>
                <a:latin typeface="Arial"/>
                <a:ea typeface="+mj-ea"/>
                <a:cs typeface="Arial"/>
              </a:defRPr>
            </a:lvl1pPr>
          </a:lstStyle>
          <a:p>
            <a:pPr algn="ctr"/>
            <a:r>
              <a:rPr lang="en-US" sz="1500" dirty="0" smtClean="0">
                <a:solidFill>
                  <a:schemeClr val="accent3">
                    <a:lumMod val="50000"/>
                  </a:schemeClr>
                </a:solidFill>
              </a:rPr>
              <a:t>New business models</a:t>
            </a:r>
            <a:endParaRPr lang="en-US" sz="1500" dirty="0">
              <a:solidFill>
                <a:schemeClr val="accent3">
                  <a:lumMod val="50000"/>
                </a:schemeClr>
              </a:solidFill>
            </a:endParaRPr>
          </a:p>
        </p:txBody>
      </p:sp>
      <p:sp>
        <p:nvSpPr>
          <p:cNvPr id="23" name="Title 1"/>
          <p:cNvSpPr txBox="1">
            <a:spLocks/>
          </p:cNvSpPr>
          <p:nvPr/>
        </p:nvSpPr>
        <p:spPr>
          <a:xfrm>
            <a:off x="671506" y="1461431"/>
            <a:ext cx="2629980" cy="382002"/>
          </a:xfrm>
          <a:prstGeom prst="rect">
            <a:avLst/>
          </a:prstGeom>
        </p:spPr>
        <p:txBody>
          <a:bodyPr vert="horz" lIns="91440" tIns="45720" rIns="91440" bIns="45720" rtlCol="0" anchor="t">
            <a:normAutofit/>
          </a:bodyPr>
          <a:lstStyle>
            <a:lvl1pPr algn="l" defTabSz="457200" rtl="0" eaLnBrk="1" latinLnBrk="0" hangingPunct="1">
              <a:spcBef>
                <a:spcPct val="0"/>
              </a:spcBef>
              <a:buNone/>
              <a:defRPr sz="1800" b="1" kern="1200">
                <a:solidFill>
                  <a:schemeClr val="tx1"/>
                </a:solidFill>
                <a:latin typeface="Arial"/>
                <a:ea typeface="+mj-ea"/>
                <a:cs typeface="Arial"/>
              </a:defRPr>
            </a:lvl1pPr>
          </a:lstStyle>
          <a:p>
            <a:r>
              <a:rPr lang="en-US" sz="900" b="0" dirty="0" smtClean="0"/>
              <a:t>Focused on recovering the full cost of the HW/Service </a:t>
            </a:r>
            <a:r>
              <a:rPr lang="en-US" sz="900" b="0" u="sng" dirty="0" smtClean="0"/>
              <a:t>directly</a:t>
            </a:r>
            <a:r>
              <a:rPr lang="en-US" sz="900" b="0" dirty="0" smtClean="0"/>
              <a:t> from the driver</a:t>
            </a:r>
            <a:endParaRPr lang="en-US" sz="900" b="0" dirty="0"/>
          </a:p>
        </p:txBody>
      </p:sp>
      <p:sp>
        <p:nvSpPr>
          <p:cNvPr id="24" name="Title 1"/>
          <p:cNvSpPr txBox="1">
            <a:spLocks/>
          </p:cNvSpPr>
          <p:nvPr/>
        </p:nvSpPr>
        <p:spPr>
          <a:xfrm>
            <a:off x="3806085" y="1188718"/>
            <a:ext cx="2099121" cy="382002"/>
          </a:xfrm>
          <a:prstGeom prst="rect">
            <a:avLst/>
          </a:prstGeom>
        </p:spPr>
        <p:txBody>
          <a:bodyPr vert="horz" lIns="91440" tIns="45720" rIns="91440" bIns="45720" rtlCol="0" anchor="ctr">
            <a:noAutofit/>
          </a:bodyPr>
          <a:lstStyle>
            <a:lvl1pPr algn="l" defTabSz="457200" rtl="0" eaLnBrk="1" latinLnBrk="0" hangingPunct="1">
              <a:spcBef>
                <a:spcPct val="0"/>
              </a:spcBef>
              <a:buNone/>
              <a:defRPr sz="1800" b="1" kern="1200">
                <a:solidFill>
                  <a:schemeClr val="tx1"/>
                </a:solidFill>
                <a:latin typeface="Arial"/>
                <a:ea typeface="+mj-ea"/>
                <a:cs typeface="Arial"/>
              </a:defRPr>
            </a:lvl1pPr>
          </a:lstStyle>
          <a:p>
            <a:pPr algn="ctr"/>
            <a:r>
              <a:rPr lang="en-US" sz="6000" dirty="0" err="1" smtClean="0">
                <a:solidFill>
                  <a:schemeClr val="bg1"/>
                </a:solidFill>
              </a:rPr>
              <a:t>Vs</a:t>
            </a:r>
            <a:endParaRPr lang="en-US" sz="6000" dirty="0">
              <a:solidFill>
                <a:schemeClr val="bg1"/>
              </a:solidFill>
            </a:endParaRPr>
          </a:p>
        </p:txBody>
      </p:sp>
      <p:sp>
        <p:nvSpPr>
          <p:cNvPr id="25" name="Title 1"/>
          <p:cNvSpPr txBox="1">
            <a:spLocks/>
          </p:cNvSpPr>
          <p:nvPr/>
        </p:nvSpPr>
        <p:spPr>
          <a:xfrm>
            <a:off x="5835573" y="1463319"/>
            <a:ext cx="3137027" cy="382002"/>
          </a:xfrm>
          <a:prstGeom prst="rect">
            <a:avLst/>
          </a:prstGeom>
        </p:spPr>
        <p:txBody>
          <a:bodyPr vert="horz" lIns="91440" tIns="45720" rIns="91440" bIns="45720" rtlCol="0" anchor="t">
            <a:normAutofit/>
          </a:bodyPr>
          <a:lstStyle>
            <a:lvl1pPr algn="l" defTabSz="457200" rtl="0" eaLnBrk="1" latinLnBrk="0" hangingPunct="1">
              <a:spcBef>
                <a:spcPct val="0"/>
              </a:spcBef>
              <a:buNone/>
              <a:defRPr sz="1800" b="1" kern="1200">
                <a:solidFill>
                  <a:schemeClr val="tx1"/>
                </a:solidFill>
                <a:latin typeface="Arial"/>
                <a:ea typeface="+mj-ea"/>
                <a:cs typeface="Arial"/>
              </a:defRPr>
            </a:lvl1pPr>
          </a:lstStyle>
          <a:p>
            <a:r>
              <a:rPr lang="en-US" sz="900" b="0" dirty="0" smtClean="0"/>
              <a:t>Focused on building a series of </a:t>
            </a:r>
            <a:r>
              <a:rPr lang="en-US" sz="900" b="0" u="sng" dirty="0" smtClean="0"/>
              <a:t>mini-streams</a:t>
            </a:r>
            <a:r>
              <a:rPr lang="en-US" sz="900" b="0" dirty="0" smtClean="0"/>
              <a:t> that directly or </a:t>
            </a:r>
            <a:r>
              <a:rPr lang="en-US" sz="900" b="0" u="sng" dirty="0" smtClean="0"/>
              <a:t>indirectly</a:t>
            </a:r>
            <a:r>
              <a:rPr lang="en-US" sz="900" b="0" dirty="0" smtClean="0"/>
              <a:t> recover the cost from drivers or 3</a:t>
            </a:r>
            <a:r>
              <a:rPr lang="en-US" sz="900" b="0" baseline="30000" dirty="0" smtClean="0"/>
              <a:t>rd</a:t>
            </a:r>
            <a:r>
              <a:rPr lang="en-US" sz="900" b="0" dirty="0" smtClean="0"/>
              <a:t> parties</a:t>
            </a:r>
            <a:endParaRPr lang="en-US" sz="900" b="0" dirty="0"/>
          </a:p>
        </p:txBody>
      </p:sp>
      <p:sp>
        <p:nvSpPr>
          <p:cNvPr id="28" name="Rounded Rectangle 27"/>
          <p:cNvSpPr/>
          <p:nvPr/>
        </p:nvSpPr>
        <p:spPr>
          <a:xfrm>
            <a:off x="4146154" y="2031420"/>
            <a:ext cx="1447424" cy="1032754"/>
          </a:xfrm>
          <a:prstGeom prst="roundRect">
            <a:avLst/>
          </a:prstGeom>
          <a:solidFill>
            <a:schemeClr val="bg1"/>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itle 1"/>
          <p:cNvSpPr txBox="1">
            <a:spLocks/>
          </p:cNvSpPr>
          <p:nvPr/>
        </p:nvSpPr>
        <p:spPr>
          <a:xfrm>
            <a:off x="4205394" y="2631066"/>
            <a:ext cx="1313433" cy="430887"/>
          </a:xfrm>
          <a:prstGeom prst="rect">
            <a:avLst/>
          </a:prstGeom>
        </p:spPr>
        <p:txBody>
          <a:bodyPr vert="horz" lIns="91440" tIns="45720" rIns="91440" bIns="45720" rtlCol="0" anchor="ctr">
            <a:spAutoFit/>
          </a:bodyPr>
          <a:lstStyle>
            <a:lvl1pPr algn="l" defTabSz="457200" rtl="0" eaLnBrk="1" latinLnBrk="0" hangingPunct="1">
              <a:spcBef>
                <a:spcPct val="0"/>
              </a:spcBef>
              <a:buNone/>
              <a:defRPr sz="1800" b="1" kern="1200">
                <a:solidFill>
                  <a:schemeClr val="tx1"/>
                </a:solidFill>
                <a:latin typeface="Arial"/>
                <a:ea typeface="+mj-ea"/>
                <a:cs typeface="Arial"/>
              </a:defRPr>
            </a:lvl1pPr>
          </a:lstStyle>
          <a:p>
            <a:pPr algn="ctr"/>
            <a:r>
              <a:rPr lang="en-US" sz="1100" dirty="0" smtClean="0"/>
              <a:t>Product </a:t>
            </a:r>
            <a:r>
              <a:rPr lang="en-US" sz="1100" dirty="0" err="1" smtClean="0"/>
              <a:t>optimisation</a:t>
            </a:r>
            <a:endParaRPr lang="en-US" sz="1100" dirty="0"/>
          </a:p>
        </p:txBody>
      </p:sp>
      <p:sp>
        <p:nvSpPr>
          <p:cNvPr id="29" name="Rounded Rectangle 28"/>
          <p:cNvSpPr/>
          <p:nvPr/>
        </p:nvSpPr>
        <p:spPr>
          <a:xfrm>
            <a:off x="5745978" y="2631066"/>
            <a:ext cx="1447424" cy="1032754"/>
          </a:xfrm>
          <a:prstGeom prst="roundRect">
            <a:avLst/>
          </a:prstGeom>
          <a:solidFill>
            <a:schemeClr val="bg1"/>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itle 1"/>
          <p:cNvSpPr txBox="1">
            <a:spLocks/>
          </p:cNvSpPr>
          <p:nvPr/>
        </p:nvSpPr>
        <p:spPr>
          <a:xfrm>
            <a:off x="5805218" y="3315350"/>
            <a:ext cx="1313433" cy="261610"/>
          </a:xfrm>
          <a:prstGeom prst="rect">
            <a:avLst/>
          </a:prstGeom>
        </p:spPr>
        <p:txBody>
          <a:bodyPr vert="horz" lIns="91440" tIns="45720" rIns="91440" bIns="45720" rtlCol="0" anchor="ctr">
            <a:spAutoFit/>
          </a:bodyPr>
          <a:lstStyle>
            <a:lvl1pPr algn="l" defTabSz="457200" rtl="0" eaLnBrk="1" latinLnBrk="0" hangingPunct="1">
              <a:spcBef>
                <a:spcPct val="0"/>
              </a:spcBef>
              <a:buNone/>
              <a:defRPr sz="1800" b="1" kern="1200">
                <a:solidFill>
                  <a:schemeClr val="tx1"/>
                </a:solidFill>
                <a:latin typeface="Arial"/>
                <a:ea typeface="+mj-ea"/>
                <a:cs typeface="Arial"/>
              </a:defRPr>
            </a:lvl1pPr>
          </a:lstStyle>
          <a:p>
            <a:pPr algn="ctr"/>
            <a:r>
              <a:rPr lang="en-US" sz="1100" dirty="0" smtClean="0"/>
              <a:t>Cross-selling</a:t>
            </a:r>
            <a:endParaRPr lang="en-US" sz="1100" dirty="0"/>
          </a:p>
        </p:txBody>
      </p:sp>
      <p:sp>
        <p:nvSpPr>
          <p:cNvPr id="31" name="Rounded Rectangle 30"/>
          <p:cNvSpPr/>
          <p:nvPr/>
        </p:nvSpPr>
        <p:spPr>
          <a:xfrm>
            <a:off x="4869866" y="3830358"/>
            <a:ext cx="1447424" cy="1032754"/>
          </a:xfrm>
          <a:prstGeom prst="roundRect">
            <a:avLst/>
          </a:prstGeom>
          <a:solidFill>
            <a:schemeClr val="bg1"/>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itle 1"/>
          <p:cNvSpPr txBox="1">
            <a:spLocks/>
          </p:cNvSpPr>
          <p:nvPr/>
        </p:nvSpPr>
        <p:spPr>
          <a:xfrm>
            <a:off x="4929106" y="4514642"/>
            <a:ext cx="1313433" cy="261610"/>
          </a:xfrm>
          <a:prstGeom prst="rect">
            <a:avLst/>
          </a:prstGeom>
        </p:spPr>
        <p:txBody>
          <a:bodyPr vert="horz" lIns="91440" tIns="45720" rIns="91440" bIns="45720" rtlCol="0" anchor="ctr">
            <a:spAutoFit/>
          </a:bodyPr>
          <a:lstStyle>
            <a:lvl1pPr algn="l" defTabSz="457200" rtl="0" eaLnBrk="1" latinLnBrk="0" hangingPunct="1">
              <a:spcBef>
                <a:spcPct val="0"/>
              </a:spcBef>
              <a:buNone/>
              <a:defRPr sz="1800" b="1" kern="1200">
                <a:solidFill>
                  <a:schemeClr val="tx1"/>
                </a:solidFill>
                <a:latin typeface="Arial"/>
                <a:ea typeface="+mj-ea"/>
                <a:cs typeface="Arial"/>
              </a:defRPr>
            </a:lvl1pPr>
          </a:lstStyle>
          <a:p>
            <a:pPr algn="ctr"/>
            <a:r>
              <a:rPr lang="en-US" sz="1100" dirty="0" err="1" smtClean="0"/>
              <a:t>Freemium</a:t>
            </a:r>
            <a:endParaRPr lang="en-US" sz="1100" dirty="0"/>
          </a:p>
        </p:txBody>
      </p:sp>
      <p:sp>
        <p:nvSpPr>
          <p:cNvPr id="33" name="Rounded Rectangle 32"/>
          <p:cNvSpPr/>
          <p:nvPr/>
        </p:nvSpPr>
        <p:spPr>
          <a:xfrm>
            <a:off x="627334" y="3663820"/>
            <a:ext cx="1447424" cy="1032754"/>
          </a:xfrm>
          <a:prstGeom prst="roundRect">
            <a:avLst/>
          </a:prstGeom>
          <a:solidFill>
            <a:schemeClr val="bg1"/>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itle 1"/>
          <p:cNvSpPr txBox="1">
            <a:spLocks/>
          </p:cNvSpPr>
          <p:nvPr/>
        </p:nvSpPr>
        <p:spPr>
          <a:xfrm>
            <a:off x="686574" y="4348104"/>
            <a:ext cx="1313433" cy="261610"/>
          </a:xfrm>
          <a:prstGeom prst="rect">
            <a:avLst/>
          </a:prstGeom>
        </p:spPr>
        <p:txBody>
          <a:bodyPr vert="horz" lIns="91440" tIns="45720" rIns="91440" bIns="45720" rtlCol="0" anchor="ctr">
            <a:spAutoFit/>
          </a:bodyPr>
          <a:lstStyle>
            <a:lvl1pPr algn="l" defTabSz="457200" rtl="0" eaLnBrk="1" latinLnBrk="0" hangingPunct="1">
              <a:spcBef>
                <a:spcPct val="0"/>
              </a:spcBef>
              <a:buNone/>
              <a:defRPr sz="1800" b="1" kern="1200">
                <a:solidFill>
                  <a:schemeClr val="tx1"/>
                </a:solidFill>
                <a:latin typeface="Arial"/>
                <a:ea typeface="+mj-ea"/>
                <a:cs typeface="Arial"/>
              </a:defRPr>
            </a:lvl1pPr>
          </a:lstStyle>
          <a:p>
            <a:pPr algn="ctr"/>
            <a:r>
              <a:rPr lang="en-US" sz="1100" dirty="0" smtClean="0"/>
              <a:t>Revenue-sharing</a:t>
            </a:r>
            <a:endParaRPr lang="en-US" sz="1100" dirty="0"/>
          </a:p>
        </p:txBody>
      </p:sp>
      <p:sp>
        <p:nvSpPr>
          <p:cNvPr id="35" name="Rounded Rectangle 34"/>
          <p:cNvSpPr/>
          <p:nvPr/>
        </p:nvSpPr>
        <p:spPr>
          <a:xfrm>
            <a:off x="2885747" y="3913627"/>
            <a:ext cx="1447424" cy="1032754"/>
          </a:xfrm>
          <a:prstGeom prst="roundRect">
            <a:avLst/>
          </a:prstGeom>
          <a:solidFill>
            <a:schemeClr val="bg1"/>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itle 1"/>
          <p:cNvSpPr txBox="1">
            <a:spLocks/>
          </p:cNvSpPr>
          <p:nvPr/>
        </p:nvSpPr>
        <p:spPr>
          <a:xfrm>
            <a:off x="2944987" y="4597911"/>
            <a:ext cx="1313433" cy="261610"/>
          </a:xfrm>
          <a:prstGeom prst="rect">
            <a:avLst/>
          </a:prstGeom>
        </p:spPr>
        <p:txBody>
          <a:bodyPr vert="horz" lIns="91440" tIns="45720" rIns="91440" bIns="45720" rtlCol="0" anchor="ctr">
            <a:spAutoFit/>
          </a:bodyPr>
          <a:lstStyle>
            <a:lvl1pPr algn="l" defTabSz="457200" rtl="0" eaLnBrk="1" latinLnBrk="0" hangingPunct="1">
              <a:spcBef>
                <a:spcPct val="0"/>
              </a:spcBef>
              <a:buNone/>
              <a:defRPr sz="1800" b="1" kern="1200">
                <a:solidFill>
                  <a:schemeClr val="tx1"/>
                </a:solidFill>
                <a:latin typeface="Arial"/>
                <a:ea typeface="+mj-ea"/>
                <a:cs typeface="Arial"/>
              </a:defRPr>
            </a:lvl1pPr>
          </a:lstStyle>
          <a:p>
            <a:pPr algn="ctr"/>
            <a:r>
              <a:rPr lang="en-US" sz="1100" dirty="0" smtClean="0"/>
              <a:t>Cross-subsidy</a:t>
            </a:r>
            <a:endParaRPr lang="en-US" sz="1100" dirty="0"/>
          </a:p>
        </p:txBody>
      </p:sp>
      <p:sp>
        <p:nvSpPr>
          <p:cNvPr id="37" name="Rounded Rectangle 36"/>
          <p:cNvSpPr/>
          <p:nvPr/>
        </p:nvSpPr>
        <p:spPr>
          <a:xfrm>
            <a:off x="1255088" y="5029650"/>
            <a:ext cx="1447424" cy="1032754"/>
          </a:xfrm>
          <a:prstGeom prst="roundRect">
            <a:avLst/>
          </a:prstGeom>
          <a:solidFill>
            <a:schemeClr val="bg1"/>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itle 1"/>
          <p:cNvSpPr txBox="1">
            <a:spLocks/>
          </p:cNvSpPr>
          <p:nvPr/>
        </p:nvSpPr>
        <p:spPr>
          <a:xfrm>
            <a:off x="1314328" y="5713934"/>
            <a:ext cx="1313433" cy="261610"/>
          </a:xfrm>
          <a:prstGeom prst="rect">
            <a:avLst/>
          </a:prstGeom>
        </p:spPr>
        <p:txBody>
          <a:bodyPr vert="horz" lIns="91440" tIns="45720" rIns="91440" bIns="45720" rtlCol="0" anchor="ctr">
            <a:spAutoFit/>
          </a:bodyPr>
          <a:lstStyle>
            <a:lvl1pPr algn="l" defTabSz="457200" rtl="0" eaLnBrk="1" latinLnBrk="0" hangingPunct="1">
              <a:spcBef>
                <a:spcPct val="0"/>
              </a:spcBef>
              <a:buNone/>
              <a:defRPr sz="1800" b="1" kern="1200">
                <a:solidFill>
                  <a:schemeClr val="tx1"/>
                </a:solidFill>
                <a:latin typeface="Arial"/>
                <a:ea typeface="+mj-ea"/>
                <a:cs typeface="Arial"/>
              </a:defRPr>
            </a:lvl1pPr>
          </a:lstStyle>
          <a:p>
            <a:pPr algn="ctr"/>
            <a:r>
              <a:rPr lang="en-US" sz="1100" dirty="0" smtClean="0"/>
              <a:t>Advertising</a:t>
            </a:r>
            <a:endParaRPr lang="en-US" sz="1100" dirty="0"/>
          </a:p>
        </p:txBody>
      </p:sp>
      <p:sp>
        <p:nvSpPr>
          <p:cNvPr id="39" name="Rounded Rectangle 38"/>
          <p:cNvSpPr/>
          <p:nvPr/>
        </p:nvSpPr>
        <p:spPr>
          <a:xfrm>
            <a:off x="3419872" y="5337212"/>
            <a:ext cx="1447424" cy="1032754"/>
          </a:xfrm>
          <a:prstGeom prst="roundRect">
            <a:avLst/>
          </a:prstGeom>
          <a:solidFill>
            <a:schemeClr val="bg1"/>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itle 1"/>
          <p:cNvSpPr txBox="1">
            <a:spLocks/>
          </p:cNvSpPr>
          <p:nvPr/>
        </p:nvSpPr>
        <p:spPr>
          <a:xfrm>
            <a:off x="3491880" y="6057292"/>
            <a:ext cx="1313433" cy="261610"/>
          </a:xfrm>
          <a:prstGeom prst="rect">
            <a:avLst/>
          </a:prstGeom>
        </p:spPr>
        <p:txBody>
          <a:bodyPr vert="horz" lIns="91440" tIns="45720" rIns="91440" bIns="45720" rtlCol="0" anchor="ctr">
            <a:spAutoFit/>
          </a:bodyPr>
          <a:lstStyle>
            <a:lvl1pPr algn="l" defTabSz="457200" rtl="0" eaLnBrk="1" latinLnBrk="0" hangingPunct="1">
              <a:spcBef>
                <a:spcPct val="0"/>
              </a:spcBef>
              <a:buNone/>
              <a:defRPr sz="1800" b="1" kern="1200">
                <a:solidFill>
                  <a:schemeClr val="tx1"/>
                </a:solidFill>
                <a:latin typeface="Arial"/>
                <a:ea typeface="+mj-ea"/>
                <a:cs typeface="Arial"/>
              </a:defRPr>
            </a:lvl1pPr>
          </a:lstStyle>
          <a:p>
            <a:pPr algn="ctr"/>
            <a:r>
              <a:rPr lang="en-US" sz="1100" dirty="0" smtClean="0"/>
              <a:t>Co-branding</a:t>
            </a:r>
            <a:endParaRPr lang="en-US" sz="1100" dirty="0"/>
          </a:p>
        </p:txBody>
      </p:sp>
      <p:sp>
        <p:nvSpPr>
          <p:cNvPr id="41" name="Rounded Rectangle 40"/>
          <p:cNvSpPr/>
          <p:nvPr/>
        </p:nvSpPr>
        <p:spPr>
          <a:xfrm>
            <a:off x="7327807" y="2228975"/>
            <a:ext cx="1447424" cy="1032754"/>
          </a:xfrm>
          <a:prstGeom prst="roundRect">
            <a:avLst/>
          </a:prstGeom>
          <a:solidFill>
            <a:schemeClr val="bg1"/>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itle 1"/>
          <p:cNvSpPr txBox="1">
            <a:spLocks/>
          </p:cNvSpPr>
          <p:nvPr/>
        </p:nvSpPr>
        <p:spPr>
          <a:xfrm>
            <a:off x="7387047" y="2913259"/>
            <a:ext cx="1313433" cy="261610"/>
          </a:xfrm>
          <a:prstGeom prst="rect">
            <a:avLst/>
          </a:prstGeom>
        </p:spPr>
        <p:txBody>
          <a:bodyPr vert="horz" lIns="91440" tIns="45720" rIns="91440" bIns="45720" rtlCol="0" anchor="ctr">
            <a:spAutoFit/>
          </a:bodyPr>
          <a:lstStyle>
            <a:lvl1pPr algn="l" defTabSz="457200" rtl="0" eaLnBrk="1" latinLnBrk="0" hangingPunct="1">
              <a:spcBef>
                <a:spcPct val="0"/>
              </a:spcBef>
              <a:buNone/>
              <a:defRPr sz="1800" b="1" kern="1200">
                <a:solidFill>
                  <a:schemeClr val="tx1"/>
                </a:solidFill>
                <a:latin typeface="Arial"/>
                <a:ea typeface="+mj-ea"/>
                <a:cs typeface="Arial"/>
              </a:defRPr>
            </a:lvl1pPr>
          </a:lstStyle>
          <a:p>
            <a:pPr algn="ctr"/>
            <a:r>
              <a:rPr lang="en-US" sz="1100" dirty="0" smtClean="0"/>
              <a:t>Up-selling</a:t>
            </a:r>
            <a:endParaRPr lang="en-US" sz="1100" dirty="0"/>
          </a:p>
        </p:txBody>
      </p:sp>
      <p:sp>
        <p:nvSpPr>
          <p:cNvPr id="43" name="Rounded Rectangle 42"/>
          <p:cNvSpPr/>
          <p:nvPr/>
        </p:nvSpPr>
        <p:spPr>
          <a:xfrm>
            <a:off x="6802942" y="3913627"/>
            <a:ext cx="1447424" cy="1032754"/>
          </a:xfrm>
          <a:prstGeom prst="roundRect">
            <a:avLst/>
          </a:prstGeom>
          <a:solidFill>
            <a:schemeClr val="bg1"/>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itle 1"/>
          <p:cNvSpPr txBox="1">
            <a:spLocks/>
          </p:cNvSpPr>
          <p:nvPr/>
        </p:nvSpPr>
        <p:spPr>
          <a:xfrm>
            <a:off x="6862182" y="4597911"/>
            <a:ext cx="1313433" cy="261610"/>
          </a:xfrm>
          <a:prstGeom prst="rect">
            <a:avLst/>
          </a:prstGeom>
        </p:spPr>
        <p:txBody>
          <a:bodyPr vert="horz" lIns="91440" tIns="45720" rIns="91440" bIns="45720" rtlCol="0" anchor="ctr">
            <a:spAutoFit/>
          </a:bodyPr>
          <a:lstStyle>
            <a:lvl1pPr algn="l" defTabSz="457200" rtl="0" eaLnBrk="1" latinLnBrk="0" hangingPunct="1">
              <a:spcBef>
                <a:spcPct val="0"/>
              </a:spcBef>
              <a:buNone/>
              <a:defRPr sz="1800" b="1" kern="1200">
                <a:solidFill>
                  <a:schemeClr val="tx1"/>
                </a:solidFill>
                <a:latin typeface="Arial"/>
                <a:ea typeface="+mj-ea"/>
                <a:cs typeface="Arial"/>
              </a:defRPr>
            </a:lvl1pPr>
          </a:lstStyle>
          <a:p>
            <a:pPr algn="ctr"/>
            <a:r>
              <a:rPr lang="en-US" sz="1100" dirty="0" smtClean="0"/>
              <a:t>Couponing</a:t>
            </a:r>
            <a:endParaRPr lang="en-US" sz="1100" dirty="0"/>
          </a:p>
        </p:txBody>
      </p:sp>
      <p:sp>
        <p:nvSpPr>
          <p:cNvPr id="45" name="Rounded Rectangle 44"/>
          <p:cNvSpPr/>
          <p:nvPr/>
        </p:nvSpPr>
        <p:spPr>
          <a:xfrm>
            <a:off x="7128284" y="5085184"/>
            <a:ext cx="1447424" cy="1032754"/>
          </a:xfrm>
          <a:prstGeom prst="roundRect">
            <a:avLst/>
          </a:prstGeom>
          <a:solidFill>
            <a:schemeClr val="bg1"/>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itle 1"/>
          <p:cNvSpPr txBox="1">
            <a:spLocks/>
          </p:cNvSpPr>
          <p:nvPr/>
        </p:nvSpPr>
        <p:spPr>
          <a:xfrm>
            <a:off x="7219332" y="5753631"/>
            <a:ext cx="1313433" cy="261610"/>
          </a:xfrm>
          <a:prstGeom prst="rect">
            <a:avLst/>
          </a:prstGeom>
        </p:spPr>
        <p:txBody>
          <a:bodyPr vert="horz" lIns="91440" tIns="45720" rIns="91440" bIns="45720" rtlCol="0" anchor="ctr">
            <a:spAutoFit/>
          </a:bodyPr>
          <a:lstStyle>
            <a:lvl1pPr algn="l" defTabSz="457200" rtl="0" eaLnBrk="1" latinLnBrk="0" hangingPunct="1">
              <a:spcBef>
                <a:spcPct val="0"/>
              </a:spcBef>
              <a:buNone/>
              <a:defRPr sz="1800" b="1" kern="1200">
                <a:solidFill>
                  <a:schemeClr val="tx1"/>
                </a:solidFill>
                <a:latin typeface="Arial"/>
                <a:ea typeface="+mj-ea"/>
                <a:cs typeface="Arial"/>
              </a:defRPr>
            </a:lvl1pPr>
          </a:lstStyle>
          <a:p>
            <a:pPr algn="ctr"/>
            <a:r>
              <a:rPr lang="en-US" sz="1100" dirty="0" smtClean="0"/>
              <a:t>Data sale</a:t>
            </a:r>
            <a:endParaRPr lang="en-US" sz="1100" dirty="0"/>
          </a:p>
        </p:txBody>
      </p:sp>
      <p:sp>
        <p:nvSpPr>
          <p:cNvPr id="47" name="Rounded Rectangle 46"/>
          <p:cNvSpPr/>
          <p:nvPr/>
        </p:nvSpPr>
        <p:spPr>
          <a:xfrm>
            <a:off x="5453137" y="5140920"/>
            <a:ext cx="1447424" cy="1032754"/>
          </a:xfrm>
          <a:prstGeom prst="roundRect">
            <a:avLst/>
          </a:prstGeom>
          <a:solidFill>
            <a:schemeClr val="bg1"/>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cstate="print"/>
          <a:stretch>
            <a:fillRect/>
          </a:stretch>
        </p:blipFill>
        <p:spPr>
          <a:xfrm>
            <a:off x="4512333" y="2108214"/>
            <a:ext cx="731945" cy="548252"/>
          </a:xfrm>
          <a:prstGeom prst="rect">
            <a:avLst/>
          </a:prstGeom>
        </p:spPr>
      </p:pic>
      <p:pic>
        <p:nvPicPr>
          <p:cNvPr id="4" name="Picture 3"/>
          <p:cNvPicPr>
            <a:picLocks noChangeAspect="1"/>
          </p:cNvPicPr>
          <p:nvPr/>
        </p:nvPicPr>
        <p:blipFill>
          <a:blip r:embed="rId6" cstate="print"/>
          <a:stretch>
            <a:fillRect/>
          </a:stretch>
        </p:blipFill>
        <p:spPr>
          <a:xfrm>
            <a:off x="1666735" y="5124892"/>
            <a:ext cx="647700" cy="647700"/>
          </a:xfrm>
          <a:prstGeom prst="rect">
            <a:avLst/>
          </a:prstGeom>
        </p:spPr>
      </p:pic>
      <p:pic>
        <p:nvPicPr>
          <p:cNvPr id="5" name="Picture 4"/>
          <p:cNvPicPr>
            <a:picLocks noChangeAspect="1"/>
          </p:cNvPicPr>
          <p:nvPr/>
        </p:nvPicPr>
        <p:blipFill>
          <a:blip r:embed="rId7" cstate="print"/>
          <a:stretch>
            <a:fillRect/>
          </a:stretch>
        </p:blipFill>
        <p:spPr>
          <a:xfrm>
            <a:off x="1115388" y="3827932"/>
            <a:ext cx="431800" cy="431800"/>
          </a:xfrm>
          <a:prstGeom prst="rect">
            <a:avLst/>
          </a:prstGeom>
        </p:spPr>
      </p:pic>
      <p:pic>
        <p:nvPicPr>
          <p:cNvPr id="7" name="Picture 6"/>
          <p:cNvPicPr>
            <a:picLocks noChangeAspect="1"/>
          </p:cNvPicPr>
          <p:nvPr/>
        </p:nvPicPr>
        <p:blipFill>
          <a:blip r:embed="rId8" cstate="print"/>
          <a:stretch>
            <a:fillRect/>
          </a:stretch>
        </p:blipFill>
        <p:spPr>
          <a:xfrm>
            <a:off x="3779912" y="5481228"/>
            <a:ext cx="612238" cy="612238"/>
          </a:xfrm>
          <a:prstGeom prst="rect">
            <a:avLst/>
          </a:prstGeom>
        </p:spPr>
      </p:pic>
      <p:pic>
        <p:nvPicPr>
          <p:cNvPr id="8" name="Picture 7"/>
          <p:cNvPicPr>
            <a:picLocks noChangeAspect="1"/>
          </p:cNvPicPr>
          <p:nvPr/>
        </p:nvPicPr>
        <p:blipFill>
          <a:blip r:embed="rId9" cstate="print"/>
          <a:stretch>
            <a:fillRect/>
          </a:stretch>
        </p:blipFill>
        <p:spPr>
          <a:xfrm>
            <a:off x="5924745" y="5273116"/>
            <a:ext cx="496561" cy="653012"/>
          </a:xfrm>
          <a:prstGeom prst="rect">
            <a:avLst/>
          </a:prstGeom>
        </p:spPr>
      </p:pic>
      <p:sp>
        <p:nvSpPr>
          <p:cNvPr id="48" name="Title 1"/>
          <p:cNvSpPr txBox="1">
            <a:spLocks/>
          </p:cNvSpPr>
          <p:nvPr/>
        </p:nvSpPr>
        <p:spPr>
          <a:xfrm>
            <a:off x="5512377" y="5825204"/>
            <a:ext cx="1313433" cy="261610"/>
          </a:xfrm>
          <a:prstGeom prst="rect">
            <a:avLst/>
          </a:prstGeom>
        </p:spPr>
        <p:txBody>
          <a:bodyPr vert="horz" lIns="91440" tIns="45720" rIns="91440" bIns="45720" rtlCol="0" anchor="ctr">
            <a:spAutoFit/>
          </a:bodyPr>
          <a:lstStyle>
            <a:lvl1pPr algn="l" defTabSz="457200" rtl="0" eaLnBrk="1" latinLnBrk="0" hangingPunct="1">
              <a:spcBef>
                <a:spcPct val="0"/>
              </a:spcBef>
              <a:buNone/>
              <a:defRPr sz="1800" b="1" kern="1200">
                <a:solidFill>
                  <a:schemeClr val="tx1"/>
                </a:solidFill>
                <a:latin typeface="Arial"/>
                <a:ea typeface="+mj-ea"/>
                <a:cs typeface="Arial"/>
              </a:defRPr>
            </a:lvl1pPr>
          </a:lstStyle>
          <a:p>
            <a:pPr algn="ctr"/>
            <a:r>
              <a:rPr lang="en-US" sz="1100" dirty="0" smtClean="0"/>
              <a:t>B2B services</a:t>
            </a:r>
            <a:endParaRPr lang="en-US" sz="1100" dirty="0"/>
          </a:p>
        </p:txBody>
      </p:sp>
      <p:pic>
        <p:nvPicPr>
          <p:cNvPr id="11" name="Picture 10"/>
          <p:cNvPicPr>
            <a:picLocks noChangeAspect="1"/>
          </p:cNvPicPr>
          <p:nvPr/>
        </p:nvPicPr>
        <p:blipFill>
          <a:blip r:embed="rId10" cstate="print"/>
          <a:stretch>
            <a:fillRect/>
          </a:stretch>
        </p:blipFill>
        <p:spPr>
          <a:xfrm>
            <a:off x="7015370" y="3967104"/>
            <a:ext cx="861834" cy="596900"/>
          </a:xfrm>
          <a:prstGeom prst="rect">
            <a:avLst/>
          </a:prstGeom>
        </p:spPr>
      </p:pic>
      <p:pic>
        <p:nvPicPr>
          <p:cNvPr id="12" name="Picture 11"/>
          <p:cNvPicPr>
            <a:picLocks noChangeAspect="1"/>
          </p:cNvPicPr>
          <p:nvPr/>
        </p:nvPicPr>
        <p:blipFill rotWithShape="1">
          <a:blip r:embed="rId11" cstate="print"/>
          <a:srcRect l="3266" t="3262" r="15802" b="11989"/>
          <a:stretch/>
        </p:blipFill>
        <p:spPr>
          <a:xfrm>
            <a:off x="7488324" y="5157192"/>
            <a:ext cx="765961" cy="642304"/>
          </a:xfrm>
          <a:prstGeom prst="rect">
            <a:avLst/>
          </a:prstGeom>
        </p:spPr>
      </p:pic>
      <p:pic>
        <p:nvPicPr>
          <p:cNvPr id="14" name="Picture 13"/>
          <p:cNvPicPr>
            <a:picLocks noChangeAspect="1"/>
          </p:cNvPicPr>
          <p:nvPr/>
        </p:nvPicPr>
        <p:blipFill>
          <a:blip r:embed="rId12" cstate="print"/>
          <a:stretch>
            <a:fillRect/>
          </a:stretch>
        </p:blipFill>
        <p:spPr>
          <a:xfrm>
            <a:off x="7715279" y="2386373"/>
            <a:ext cx="698500" cy="523875"/>
          </a:xfrm>
          <a:prstGeom prst="rect">
            <a:avLst/>
          </a:prstGeom>
        </p:spPr>
      </p:pic>
      <p:pic>
        <p:nvPicPr>
          <p:cNvPr id="17" name="Picture 16"/>
          <p:cNvPicPr>
            <a:picLocks noChangeAspect="1"/>
          </p:cNvPicPr>
          <p:nvPr/>
        </p:nvPicPr>
        <p:blipFill>
          <a:blip r:embed="rId13" cstate="print"/>
          <a:stretch>
            <a:fillRect/>
          </a:stretch>
        </p:blipFill>
        <p:spPr>
          <a:xfrm>
            <a:off x="5968919" y="2783833"/>
            <a:ext cx="940858" cy="477896"/>
          </a:xfrm>
          <a:prstGeom prst="rect">
            <a:avLst/>
          </a:prstGeom>
        </p:spPr>
      </p:pic>
      <p:pic>
        <p:nvPicPr>
          <p:cNvPr id="27" name="Picture 26"/>
          <p:cNvPicPr>
            <a:picLocks noChangeAspect="1"/>
          </p:cNvPicPr>
          <p:nvPr/>
        </p:nvPicPr>
        <p:blipFill>
          <a:blip r:embed="rId14" cstate="print"/>
          <a:stretch>
            <a:fillRect/>
          </a:stretch>
        </p:blipFill>
        <p:spPr>
          <a:xfrm>
            <a:off x="3166663" y="3974714"/>
            <a:ext cx="889000" cy="635000"/>
          </a:xfrm>
          <a:prstGeom prst="rect">
            <a:avLst/>
          </a:prstGeom>
        </p:spPr>
      </p:pic>
      <p:pic>
        <p:nvPicPr>
          <p:cNvPr id="50" name="Picture 49"/>
          <p:cNvPicPr>
            <a:picLocks noChangeAspect="1"/>
          </p:cNvPicPr>
          <p:nvPr/>
        </p:nvPicPr>
        <p:blipFill>
          <a:blip r:embed="rId15" cstate="print"/>
          <a:stretch>
            <a:fillRect/>
          </a:stretch>
        </p:blipFill>
        <p:spPr>
          <a:xfrm>
            <a:off x="5285859" y="3896664"/>
            <a:ext cx="638886" cy="603879"/>
          </a:xfrm>
          <a:prstGeom prst="rect">
            <a:avLst/>
          </a:prstGeom>
        </p:spPr>
      </p:pic>
    </p:spTree>
    <p:extLst>
      <p:ext uri="{BB962C8B-B14F-4D97-AF65-F5344CB8AC3E}">
        <p14:creationId xmlns:p14="http://schemas.microsoft.com/office/powerpoint/2010/main" val="337913040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821918" y="1391244"/>
            <a:ext cx="6664391" cy="1656594"/>
          </a:xfrm>
          <a:prstGeom prst="roundRect">
            <a:avLst>
              <a:gd name="adj" fmla="val 6773"/>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547664" y="4421946"/>
            <a:ext cx="5760640" cy="1219200"/>
          </a:xfrm>
          <a:prstGeom prst="roundRect">
            <a:avLst>
              <a:gd name="adj" fmla="val 6054"/>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p:cNvSpPr>
            <a:spLocks noChangeArrowheads="1"/>
          </p:cNvSpPr>
          <p:nvPr/>
        </p:nvSpPr>
        <p:spPr bwMode="auto">
          <a:xfrm>
            <a:off x="2239230" y="1456632"/>
            <a:ext cx="6293210" cy="1591205"/>
          </a:xfrm>
          <a:prstGeom prst="rect">
            <a:avLst/>
          </a:prstGeom>
          <a:noFill/>
          <a:ln w="9525">
            <a:noFill/>
            <a:miter lim="800000"/>
            <a:headEnd/>
            <a:tailEnd/>
          </a:ln>
        </p:spPr>
        <p:txBody>
          <a:bodyPr>
            <a:noAutofit/>
          </a:bodyPr>
          <a:lstStyle/>
          <a:p>
            <a:pPr algn="l">
              <a:lnSpc>
                <a:spcPct val="95000"/>
              </a:lnSpc>
              <a:spcBef>
                <a:spcPts val="600"/>
              </a:spcBef>
              <a:defRPr/>
            </a:pPr>
            <a:r>
              <a:rPr lang="de-DE" dirty="0" smtClean="0">
                <a:solidFill>
                  <a:schemeClr val="tx2"/>
                </a:solidFill>
                <a:latin typeface="+mn-lt"/>
              </a:rPr>
              <a:t>Embedded</a:t>
            </a:r>
          </a:p>
          <a:p>
            <a:pPr marL="182563" lvl="1" indent="-182563" algn="l">
              <a:lnSpc>
                <a:spcPct val="95000"/>
              </a:lnSpc>
              <a:spcBef>
                <a:spcPts val="600"/>
              </a:spcBef>
              <a:buClr>
                <a:schemeClr val="tx2"/>
              </a:buClr>
              <a:buFont typeface="Arial" charset="0"/>
              <a:buChar char="•"/>
              <a:defRPr/>
            </a:pPr>
            <a:r>
              <a:rPr lang="de-DE" sz="1600" dirty="0" smtClean="0"/>
              <a:t>Using </a:t>
            </a:r>
            <a:r>
              <a:rPr lang="de-DE" sz="1600" dirty="0"/>
              <a:t>the embedded SIM is relevant to car centric apps </a:t>
            </a:r>
            <a:br>
              <a:rPr lang="de-DE" sz="1600" dirty="0"/>
            </a:br>
            <a:r>
              <a:rPr lang="de-DE" sz="1600" dirty="0"/>
              <a:t>or cloud information</a:t>
            </a:r>
          </a:p>
          <a:p>
            <a:pPr marL="182563" lvl="1" indent="-182563" algn="l">
              <a:lnSpc>
                <a:spcPct val="95000"/>
              </a:lnSpc>
              <a:spcBef>
                <a:spcPts val="600"/>
              </a:spcBef>
              <a:buClr>
                <a:schemeClr val="tx2"/>
              </a:buClr>
              <a:buFont typeface="Arial" charset="0"/>
              <a:buChar char="•"/>
              <a:defRPr/>
            </a:pPr>
            <a:r>
              <a:rPr lang="en-GB" sz="1600" b="1" dirty="0"/>
              <a:t>Embedded</a:t>
            </a:r>
            <a:r>
              <a:rPr lang="en-GB" dirty="0"/>
              <a:t> </a:t>
            </a:r>
            <a:r>
              <a:rPr lang="en-GB" sz="1600" dirty="0"/>
              <a:t>gives the best performance for </a:t>
            </a:r>
            <a:r>
              <a:rPr lang="en-GB" sz="1600" b="1" dirty="0"/>
              <a:t>safety</a:t>
            </a:r>
            <a:r>
              <a:rPr lang="en-GB" sz="1600" dirty="0"/>
              <a:t> (e-call/b-call) and </a:t>
            </a:r>
            <a:r>
              <a:rPr lang="en-GB" sz="1600" b="1" dirty="0"/>
              <a:t>remote diagnostics &amp; control</a:t>
            </a:r>
            <a:r>
              <a:rPr lang="en-GB" sz="1600" dirty="0"/>
              <a:t>, (</a:t>
            </a:r>
            <a:r>
              <a:rPr lang="en-GB" sz="1600" b="1" dirty="0"/>
              <a:t>EV</a:t>
            </a:r>
            <a:r>
              <a:rPr lang="en-GB" sz="1600" dirty="0"/>
              <a:t> in future) </a:t>
            </a:r>
            <a:r>
              <a:rPr lang="de-DE" sz="1600" dirty="0"/>
              <a:t>and stolen vehicle </a:t>
            </a:r>
            <a:r>
              <a:rPr lang="de-DE" sz="1600" b="1" dirty="0"/>
              <a:t>tracking</a:t>
            </a:r>
            <a:endParaRPr lang="de-DE" sz="2000" b="1" dirty="0"/>
          </a:p>
        </p:txBody>
      </p:sp>
      <p:sp>
        <p:nvSpPr>
          <p:cNvPr id="14" name="Rectangle 13"/>
          <p:cNvSpPr/>
          <p:nvPr/>
        </p:nvSpPr>
        <p:spPr>
          <a:xfrm>
            <a:off x="0" y="1268413"/>
            <a:ext cx="1979712" cy="4536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2"/>
          <p:cNvSpPr>
            <a:spLocks noGrp="1" noChangeArrowheads="1"/>
          </p:cNvSpPr>
          <p:nvPr>
            <p:ph type="title"/>
          </p:nvPr>
        </p:nvSpPr>
        <p:spPr/>
        <p:txBody>
          <a:bodyPr/>
          <a:lstStyle/>
          <a:p>
            <a:r>
              <a:rPr lang="de-DE" dirty="0" smtClean="0"/>
              <a:t>Achieving mobile connectivity</a:t>
            </a:r>
            <a:br>
              <a:rPr lang="de-DE" dirty="0" smtClean="0"/>
            </a:br>
            <a:r>
              <a:rPr lang="en-GB" sz="2000" dirty="0" smtClean="0">
                <a:solidFill>
                  <a:schemeClr val="tx1"/>
                </a:solidFill>
              </a:rPr>
              <a:t>There are 3 ways for connecting the vehicle</a:t>
            </a:r>
          </a:p>
        </p:txBody>
      </p:sp>
      <p:sp>
        <p:nvSpPr>
          <p:cNvPr id="7" name="Rectangle 10"/>
          <p:cNvSpPr>
            <a:spLocks noChangeArrowheads="1"/>
          </p:cNvSpPr>
          <p:nvPr/>
        </p:nvSpPr>
        <p:spPr bwMode="auto">
          <a:xfrm>
            <a:off x="2239230" y="3155191"/>
            <a:ext cx="6293210" cy="1173909"/>
          </a:xfrm>
          <a:prstGeom prst="rect">
            <a:avLst/>
          </a:prstGeom>
          <a:noFill/>
          <a:ln w="9525">
            <a:noFill/>
            <a:miter lim="800000"/>
            <a:headEnd/>
            <a:tailEnd/>
          </a:ln>
        </p:spPr>
        <p:txBody>
          <a:bodyPr>
            <a:noAutofit/>
          </a:bodyPr>
          <a:lstStyle/>
          <a:p>
            <a:pPr algn="l">
              <a:lnSpc>
                <a:spcPct val="95000"/>
              </a:lnSpc>
              <a:spcBef>
                <a:spcPts val="600"/>
              </a:spcBef>
              <a:defRPr/>
            </a:pPr>
            <a:r>
              <a:rPr lang="de-DE" dirty="0" smtClean="0">
                <a:solidFill>
                  <a:schemeClr val="tx2"/>
                </a:solidFill>
                <a:latin typeface="+mn-lt"/>
              </a:rPr>
              <a:t>Tethering</a:t>
            </a:r>
          </a:p>
          <a:p>
            <a:pPr marL="182563" lvl="1" indent="-182563" algn="l">
              <a:lnSpc>
                <a:spcPct val="95000"/>
              </a:lnSpc>
              <a:spcBef>
                <a:spcPts val="600"/>
              </a:spcBef>
              <a:buClr>
                <a:schemeClr val="tx2"/>
              </a:buClr>
              <a:buFont typeface="Arial" charset="0"/>
              <a:buChar char="•"/>
              <a:defRPr/>
            </a:pPr>
            <a:r>
              <a:rPr lang="de-DE" sz="1600" dirty="0" smtClean="0"/>
              <a:t>Using </a:t>
            </a:r>
            <a:r>
              <a:rPr lang="de-DE" sz="1600" dirty="0"/>
              <a:t>the smartphone as modem is relevant to cloud information, or eventually to car apps but multiple issues (bluetooth, missing hassle free configuration</a:t>
            </a:r>
            <a:r>
              <a:rPr lang="de-DE" sz="1600" dirty="0" smtClean="0"/>
              <a:t>,…)</a:t>
            </a:r>
            <a:endParaRPr lang="de-DE" sz="1600" dirty="0"/>
          </a:p>
        </p:txBody>
      </p:sp>
      <p:sp>
        <p:nvSpPr>
          <p:cNvPr id="8" name="Rectangle 9"/>
          <p:cNvSpPr>
            <a:spLocks noChangeArrowheads="1"/>
          </p:cNvSpPr>
          <p:nvPr/>
        </p:nvSpPr>
        <p:spPr bwMode="auto">
          <a:xfrm>
            <a:off x="2419250" y="4528218"/>
            <a:ext cx="6293210" cy="947952"/>
          </a:xfrm>
          <a:prstGeom prst="rect">
            <a:avLst/>
          </a:prstGeom>
          <a:noFill/>
          <a:ln w="9525">
            <a:noFill/>
            <a:miter lim="800000"/>
            <a:headEnd/>
            <a:tailEnd/>
          </a:ln>
        </p:spPr>
        <p:txBody>
          <a:bodyPr>
            <a:noAutofit/>
          </a:bodyPr>
          <a:lstStyle/>
          <a:p>
            <a:pPr algn="l">
              <a:lnSpc>
                <a:spcPct val="95000"/>
              </a:lnSpc>
              <a:spcBef>
                <a:spcPts val="600"/>
              </a:spcBef>
              <a:defRPr/>
            </a:pPr>
            <a:r>
              <a:rPr lang="de-DE" dirty="0" smtClean="0">
                <a:solidFill>
                  <a:schemeClr val="tx2"/>
                </a:solidFill>
                <a:latin typeface="+mn-lt"/>
              </a:rPr>
              <a:t>Aftermarket Device (Dongle)</a:t>
            </a:r>
            <a:endParaRPr lang="de-DE" dirty="0">
              <a:solidFill>
                <a:schemeClr val="tx2"/>
              </a:solidFill>
              <a:latin typeface="+mn-lt"/>
            </a:endParaRPr>
          </a:p>
          <a:p>
            <a:pPr marL="182563" lvl="1" indent="-182563" algn="l">
              <a:lnSpc>
                <a:spcPct val="95000"/>
              </a:lnSpc>
              <a:spcBef>
                <a:spcPts val="600"/>
              </a:spcBef>
              <a:buClr>
                <a:schemeClr val="tx2"/>
              </a:buClr>
              <a:buFont typeface="Arial" charset="0"/>
              <a:buChar char="•"/>
              <a:defRPr/>
            </a:pPr>
            <a:r>
              <a:rPr lang="de-DE" sz="1600" dirty="0" smtClean="0"/>
              <a:t>Using OBD- II, it can deploy various car centric services</a:t>
            </a:r>
          </a:p>
          <a:p>
            <a:pPr marL="182563" lvl="1" indent="-182563" algn="l">
              <a:lnSpc>
                <a:spcPct val="95000"/>
              </a:lnSpc>
              <a:spcBef>
                <a:spcPts val="600"/>
              </a:spcBef>
              <a:buClr>
                <a:schemeClr val="tx2"/>
              </a:buClr>
              <a:buFont typeface="Arial" charset="0"/>
              <a:buChar char="•"/>
              <a:defRPr/>
            </a:pPr>
            <a:r>
              <a:rPr lang="de-DE" sz="1600" dirty="0" smtClean="0"/>
              <a:t>Faster deployment to market </a:t>
            </a:r>
            <a:endParaRPr lang="de-DE" sz="1600" dirty="0"/>
          </a:p>
        </p:txBody>
      </p:sp>
      <p:cxnSp>
        <p:nvCxnSpPr>
          <p:cNvPr id="16" name="Straight Connector 15"/>
          <p:cNvCxnSpPr/>
          <p:nvPr/>
        </p:nvCxnSpPr>
        <p:spPr>
          <a:xfrm>
            <a:off x="1979712" y="1268759"/>
            <a:ext cx="0" cy="4572000"/>
          </a:xfrm>
          <a:prstGeom prst="line">
            <a:avLst/>
          </a:prstGeom>
          <a:ln w="12700"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2" descr="http://3.bp.blogspot.com/_TfoRrGSkMiM/TARQ4Z_z_AI/AAAAAAAAALI/iS5rKK1oflk/s1600/key-fob-car-alarm.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3236634">
            <a:off x="-202326" y="2357634"/>
            <a:ext cx="3934713" cy="2187698"/>
          </a:xfrm>
          <a:prstGeom prst="rect">
            <a:avLst/>
          </a:prstGeom>
          <a:noFill/>
          <a:effectLst/>
        </p:spPr>
      </p:pic>
    </p:spTree>
    <p:extLst>
      <p:ext uri="{BB962C8B-B14F-4D97-AF65-F5344CB8AC3E}">
        <p14:creationId xmlns:p14="http://schemas.microsoft.com/office/powerpoint/2010/main" val="4080701411"/>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qKUCuiS3.UWtMuRQnZLXF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qKUCuiS3.UWtMuRQnZLXF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qKUCuiS3.UWtMuRQnZLXF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qKUCuiS3.UWtMuRQnZLXF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qKUCuiS3.UWtMuRQnZLXF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qKUCuiS3.UWtMuRQnZLXF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qKUCuiS3.UWtMuRQnZLXF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qKUCuiS3.UWtMuRQnZLXFQ"/>
</p:tagLst>
</file>

<file path=ppt/theme/theme1.xml><?xml version="1.0" encoding="utf-8"?>
<a:theme xmlns:a="http://schemas.openxmlformats.org/drawingml/2006/main" name="Office Theme">
  <a:themeElements>
    <a:clrScheme name="Vodafone Colour Palette">
      <a:dk1>
        <a:srgbClr val="34342B"/>
      </a:dk1>
      <a:lt1>
        <a:srgbClr val="FFFFFF"/>
      </a:lt1>
      <a:dk2>
        <a:srgbClr val="E60000"/>
      </a:dk2>
      <a:lt2>
        <a:srgbClr val="82786F"/>
      </a:lt2>
      <a:accent1>
        <a:srgbClr val="E60000"/>
      </a:accent1>
      <a:accent2>
        <a:srgbClr val="5E2750"/>
      </a:accent2>
      <a:accent3>
        <a:srgbClr val="00B0CA"/>
      </a:accent3>
      <a:accent4>
        <a:srgbClr val="A8B400"/>
      </a:accent4>
      <a:accent5>
        <a:srgbClr val="007C92"/>
      </a:accent5>
      <a:accent6>
        <a:srgbClr val="9C2AA0"/>
      </a:accent6>
      <a:hlink>
        <a:srgbClr val="393C8B"/>
      </a:hlink>
      <a:folHlink>
        <a:srgbClr val="00B0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738</TotalTime>
  <Words>738</Words>
  <Application>Microsoft Macintosh PowerPoint</Application>
  <PresentationFormat>On-screen Show (4:3)</PresentationFormat>
  <Paragraphs>137</Paragraphs>
  <Slides>13</Slides>
  <Notes>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Mega trends in mobility</vt:lpstr>
      <vt:lpstr>Why are operators interested?</vt:lpstr>
      <vt:lpstr>What do we mean by a connected vehicle?</vt:lpstr>
      <vt:lpstr>3 essential components of the connected vehicle </vt:lpstr>
      <vt:lpstr>Challenges in connecting vehicles to the cloud</vt:lpstr>
      <vt:lpstr>Adding a SIM means even greater complexity</vt:lpstr>
      <vt:lpstr>New business models</vt:lpstr>
      <vt:lpstr>Achieving mobile connectivity There are 3 ways for connecting the vehicle</vt:lpstr>
      <vt:lpstr>The Automotive Cloud is not just about storage…</vt:lpstr>
      <vt:lpstr>Consumer Demands and Expecation</vt:lpstr>
      <vt:lpstr>Enabling the connected vehicle What an operator should be delivering</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dc:creator>
  <cp:lastModifiedBy>David Levine</cp:lastModifiedBy>
  <cp:revision>219</cp:revision>
  <dcterms:created xsi:type="dcterms:W3CDTF">2011-08-08T08:30:59Z</dcterms:created>
  <dcterms:modified xsi:type="dcterms:W3CDTF">2012-10-23T17:10:41Z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