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469" r:id="rId3"/>
    <p:sldId id="453" r:id="rId4"/>
    <p:sldId id="474" r:id="rId5"/>
    <p:sldId id="473" r:id="rId6"/>
    <p:sldId id="479" r:id="rId7"/>
    <p:sldId id="480" r:id="rId8"/>
    <p:sldId id="462"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a:srgbClr val="0125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36" autoAdjust="0"/>
    <p:restoredTop sz="94660"/>
  </p:normalViewPr>
  <p:slideViewPr>
    <p:cSldViewPr>
      <p:cViewPr>
        <p:scale>
          <a:sx n="57" d="100"/>
          <a:sy n="57" d="100"/>
        </p:scale>
        <p:origin x="-1968" y="-3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254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sv-S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74C896F-B8E9-4E8F-9CCD-2E808E3F8D1B}" type="datetimeFigureOut">
              <a:rPr lang="sv-SE"/>
              <a:pPr>
                <a:defRPr/>
              </a:pPr>
              <a:t>2012-10-23</a:t>
            </a:fld>
            <a:endParaRPr lang="sv-S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sv-SE"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sv-SE"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sv-S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0F764EA-1262-431C-80C4-A447C17BC48C}" type="slidenum">
              <a:rPr lang="sv-SE"/>
              <a:pPr>
                <a:defRPr/>
              </a:pPr>
              <a:t>‹#›</a:t>
            </a:fld>
            <a:endParaRPr lang="sv-SE"/>
          </a:p>
        </p:txBody>
      </p:sp>
    </p:spTree>
    <p:extLst>
      <p:ext uri="{BB962C8B-B14F-4D97-AF65-F5344CB8AC3E}">
        <p14:creationId xmlns:p14="http://schemas.microsoft.com/office/powerpoint/2010/main" val="9734849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F18E99B-21F2-4CD2-8FAB-30D4E7232555}" type="slidenum">
              <a:rPr lang="sv-SE" smtClean="0"/>
              <a:pPr/>
              <a:t>2</a:t>
            </a:fld>
            <a:endParaRPr lang="sv-SE" smtClean="0"/>
          </a:p>
        </p:txBody>
      </p:sp>
      <p:sp>
        <p:nvSpPr>
          <p:cNvPr id="18434"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8435"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10"/>
          </p:nvPr>
        </p:nvSpPr>
        <p:spPr/>
        <p:txBody>
          <a:bodyPr/>
          <a:lstStyle/>
          <a:p>
            <a:pPr>
              <a:defRPr/>
            </a:pPr>
            <a:fld id="{415FBF32-C325-47D8-BDF1-7846A294DBEC}" type="slidenum">
              <a:rPr lang="sv-SE" smtClean="0">
                <a:solidFill>
                  <a:prstClr val="black"/>
                </a:solidFill>
              </a:rPr>
              <a:pPr>
                <a:defRPr/>
              </a:pPr>
              <a:t>5</a:t>
            </a:fld>
            <a:endParaRPr lang="sv-SE">
              <a:solidFill>
                <a:prstClr val="black"/>
              </a:solidFill>
            </a:endParaRPr>
          </a:p>
        </p:txBody>
      </p:sp>
    </p:spTree>
    <p:extLst>
      <p:ext uri="{BB962C8B-B14F-4D97-AF65-F5344CB8AC3E}">
        <p14:creationId xmlns:p14="http://schemas.microsoft.com/office/powerpoint/2010/main" val="23033219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ext Box 8"/>
          <p:cNvSpPr txBox="1">
            <a:spLocks noChangeArrowheads="1"/>
          </p:cNvSpPr>
          <p:nvPr userDrawn="1"/>
        </p:nvSpPr>
        <p:spPr bwMode="auto">
          <a:xfrm>
            <a:off x="395288" y="6296025"/>
            <a:ext cx="3673475" cy="228600"/>
          </a:xfrm>
          <a:prstGeom prst="rect">
            <a:avLst/>
          </a:prstGeom>
          <a:noFill/>
          <a:ln w="9525">
            <a:noFill/>
            <a:miter lim="800000"/>
            <a:headEnd/>
            <a:tailEnd/>
          </a:ln>
          <a:effectLst/>
        </p:spPr>
        <p:txBody>
          <a:bodyPr>
            <a:spAutoFit/>
          </a:bodyPr>
          <a:lstStyle/>
          <a:p>
            <a:pPr>
              <a:spcBef>
                <a:spcPct val="50000"/>
              </a:spcBef>
              <a:defRPr/>
            </a:pPr>
            <a:r>
              <a:rPr lang="en-US" sz="900">
                <a:solidFill>
                  <a:schemeClr val="bg1"/>
                </a:solidFill>
              </a:rPr>
              <a:t>WirelessCar – a part of Volvo IT</a:t>
            </a:r>
          </a:p>
        </p:txBody>
      </p:sp>
      <p:pic>
        <p:nvPicPr>
          <p:cNvPr id="5" name="Picture 9" descr="Logotype"/>
          <p:cNvPicPr>
            <a:picLocks noChangeAspect="1" noChangeArrowheads="1"/>
          </p:cNvPicPr>
          <p:nvPr userDrawn="1"/>
        </p:nvPicPr>
        <p:blipFill>
          <a:blip r:embed="rId3"/>
          <a:srcRect/>
          <a:stretch>
            <a:fillRect/>
          </a:stretch>
        </p:blipFill>
        <p:spPr bwMode="auto">
          <a:xfrm>
            <a:off x="7138988" y="6237288"/>
            <a:ext cx="1536700" cy="230187"/>
          </a:xfrm>
          <a:prstGeom prst="rect">
            <a:avLst/>
          </a:prstGeom>
          <a:noFill/>
          <a:ln w="9525">
            <a:noFill/>
            <a:miter lim="800000"/>
            <a:headEnd/>
            <a:tailEnd/>
          </a:ln>
        </p:spPr>
      </p:pic>
      <p:sp>
        <p:nvSpPr>
          <p:cNvPr id="3074" name="Rectangle 2"/>
          <p:cNvSpPr>
            <a:spLocks noGrp="1" noChangeArrowheads="1"/>
          </p:cNvSpPr>
          <p:nvPr>
            <p:ph type="ctrTitle"/>
          </p:nvPr>
        </p:nvSpPr>
        <p:spPr>
          <a:xfrm>
            <a:off x="2268538" y="1889125"/>
            <a:ext cx="5543550" cy="1971675"/>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2268538" y="4102100"/>
            <a:ext cx="5543550" cy="1271588"/>
          </a:xfrm>
        </p:spPr>
        <p:txBody>
          <a:bodyPr/>
          <a:lstStyle>
            <a:lvl1pPr marL="0" indent="0" algn="ctr">
              <a:buFontTx/>
              <a:buNone/>
              <a:defRPr/>
            </a:lvl1pPr>
          </a:lstStyle>
          <a:p>
            <a:r>
              <a:rPr 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pPr>
              <a:defRPr/>
            </a:pPr>
            <a:fld id="{0C3EE496-4138-49C7-BDDF-31A559DBC0DC}"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B1FA72-DBE1-44F7-B65B-6D3984D3377D}"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v-S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6245739-1ABB-4397-9C6B-1C2B62D0B546}"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552E995-03B5-4BA1-98F5-0736DD979365}"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B60506-F72E-4862-B72F-69305FBED753}"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sz="half" idx="1"/>
          </p:nvPr>
        </p:nvSpPr>
        <p:spPr>
          <a:xfrm>
            <a:off x="827088" y="1600200"/>
            <a:ext cx="36687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Content Placeholder 3"/>
          <p:cNvSpPr>
            <a:spLocks noGrp="1"/>
          </p:cNvSpPr>
          <p:nvPr>
            <p:ph sz="half" idx="2"/>
          </p:nvPr>
        </p:nvSpPr>
        <p:spPr>
          <a:xfrm>
            <a:off x="4648200" y="1600200"/>
            <a:ext cx="36687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0CB35A5-8718-49FC-9305-A788E09B48FC}"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0ED6C69-47AB-4565-849E-5749DAFFF7FA}"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0446237-0179-46D6-BAED-4B141E789FB6}"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FC6F5B5-8B38-4FA8-9C26-BEB88D7C6B0E}"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835073F-89FB-48AB-B459-8227A68C2DD5}"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v-S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B1B13BB-CC47-48AD-98C3-C59BA8EC245F}"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827088" y="1600200"/>
            <a:ext cx="7489825"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597650"/>
            <a:ext cx="2133600" cy="123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900"/>
            </a:lvl1pPr>
          </a:lstStyle>
          <a:p>
            <a:pPr>
              <a:defRPr/>
            </a:pPr>
            <a:endParaRPr lang="en-US"/>
          </a:p>
        </p:txBody>
      </p:sp>
      <p:sp>
        <p:nvSpPr>
          <p:cNvPr id="1029" name="Rectangle 5"/>
          <p:cNvSpPr>
            <a:spLocks noGrp="1" noChangeArrowheads="1"/>
          </p:cNvSpPr>
          <p:nvPr>
            <p:ph type="ftr" sz="quarter" idx="3"/>
          </p:nvPr>
        </p:nvSpPr>
        <p:spPr bwMode="auto">
          <a:xfrm>
            <a:off x="3124200" y="6597650"/>
            <a:ext cx="2895600" cy="123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900"/>
            </a:lvl1pPr>
          </a:lstStyle>
          <a:p>
            <a:pPr>
              <a:defRPr/>
            </a:pPr>
            <a:endParaRPr lang="en-US"/>
          </a:p>
        </p:txBody>
      </p:sp>
      <p:sp>
        <p:nvSpPr>
          <p:cNvPr id="1030" name="Rectangle 6"/>
          <p:cNvSpPr>
            <a:spLocks noGrp="1" noChangeArrowheads="1"/>
          </p:cNvSpPr>
          <p:nvPr>
            <p:ph type="sldNum" sz="quarter" idx="4"/>
          </p:nvPr>
        </p:nvSpPr>
        <p:spPr bwMode="auto">
          <a:xfrm>
            <a:off x="6553200" y="6597650"/>
            <a:ext cx="2133600" cy="123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900"/>
            </a:lvl1pPr>
          </a:lstStyle>
          <a:p>
            <a:pPr>
              <a:defRPr/>
            </a:pPr>
            <a:fld id="{D29484E7-8DDE-4602-89C4-7C77D38C9E8D}" type="slidenum">
              <a:rPr lang="en-US"/>
              <a:pPr>
                <a:defRPr/>
              </a:pPr>
              <a:t>‹#›</a:t>
            </a:fld>
            <a:endParaRPr lang="en-US"/>
          </a:p>
        </p:txBody>
      </p:sp>
      <p:pic>
        <p:nvPicPr>
          <p:cNvPr id="1031" name="Picture 8" descr="Logotype"/>
          <p:cNvPicPr>
            <a:picLocks noChangeAspect="1" noChangeArrowheads="1"/>
          </p:cNvPicPr>
          <p:nvPr/>
        </p:nvPicPr>
        <p:blipFill>
          <a:blip r:embed="rId14"/>
          <a:srcRect/>
          <a:stretch>
            <a:fillRect/>
          </a:stretch>
        </p:blipFill>
        <p:spPr bwMode="auto">
          <a:xfrm>
            <a:off x="7138988" y="6237288"/>
            <a:ext cx="1536700" cy="2301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4"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Lst>
  <p:transition/>
  <p:timing>
    <p:tnLst>
      <p:par>
        <p:cTn id="1" dur="indefinite" restart="never" nodeType="tmRoot"/>
      </p:par>
    </p:tnLst>
  </p:timing>
  <p:txStyles>
    <p:titleStyle>
      <a:lvl1pPr algn="ctr" rtl="0" eaLnBrk="0" fontAlgn="base" hangingPunct="0">
        <a:lnSpc>
          <a:spcPct val="115000"/>
        </a:lnSpc>
        <a:spcBef>
          <a:spcPct val="0"/>
        </a:spcBef>
        <a:spcAft>
          <a:spcPct val="0"/>
        </a:spcAft>
        <a:defRPr sz="2400">
          <a:solidFill>
            <a:schemeClr val="tx2"/>
          </a:solidFill>
          <a:latin typeface="+mj-lt"/>
          <a:ea typeface="+mj-ea"/>
          <a:cs typeface="+mj-cs"/>
        </a:defRPr>
      </a:lvl1pPr>
      <a:lvl2pPr algn="ctr" rtl="0" eaLnBrk="0" fontAlgn="base" hangingPunct="0">
        <a:lnSpc>
          <a:spcPct val="115000"/>
        </a:lnSpc>
        <a:spcBef>
          <a:spcPct val="0"/>
        </a:spcBef>
        <a:spcAft>
          <a:spcPct val="0"/>
        </a:spcAft>
        <a:defRPr sz="2400">
          <a:solidFill>
            <a:schemeClr val="tx2"/>
          </a:solidFill>
          <a:latin typeface="Arial" charset="0"/>
          <a:cs typeface="Arial" charset="0"/>
        </a:defRPr>
      </a:lvl2pPr>
      <a:lvl3pPr algn="ctr" rtl="0" eaLnBrk="0" fontAlgn="base" hangingPunct="0">
        <a:lnSpc>
          <a:spcPct val="115000"/>
        </a:lnSpc>
        <a:spcBef>
          <a:spcPct val="0"/>
        </a:spcBef>
        <a:spcAft>
          <a:spcPct val="0"/>
        </a:spcAft>
        <a:defRPr sz="2400">
          <a:solidFill>
            <a:schemeClr val="tx2"/>
          </a:solidFill>
          <a:latin typeface="Arial" charset="0"/>
          <a:cs typeface="Arial" charset="0"/>
        </a:defRPr>
      </a:lvl3pPr>
      <a:lvl4pPr algn="ctr" rtl="0" eaLnBrk="0" fontAlgn="base" hangingPunct="0">
        <a:lnSpc>
          <a:spcPct val="115000"/>
        </a:lnSpc>
        <a:spcBef>
          <a:spcPct val="0"/>
        </a:spcBef>
        <a:spcAft>
          <a:spcPct val="0"/>
        </a:spcAft>
        <a:defRPr sz="2400">
          <a:solidFill>
            <a:schemeClr val="tx2"/>
          </a:solidFill>
          <a:latin typeface="Arial" charset="0"/>
          <a:cs typeface="Arial" charset="0"/>
        </a:defRPr>
      </a:lvl4pPr>
      <a:lvl5pPr algn="ctr" rtl="0" eaLnBrk="0" fontAlgn="base" hangingPunct="0">
        <a:lnSpc>
          <a:spcPct val="115000"/>
        </a:lnSpc>
        <a:spcBef>
          <a:spcPct val="0"/>
        </a:spcBef>
        <a:spcAft>
          <a:spcPct val="0"/>
        </a:spcAft>
        <a:defRPr sz="2400">
          <a:solidFill>
            <a:schemeClr val="tx2"/>
          </a:solidFill>
          <a:latin typeface="Arial" charset="0"/>
          <a:cs typeface="Arial" charset="0"/>
        </a:defRPr>
      </a:lvl5pPr>
      <a:lvl6pPr marL="457200" algn="ctr" rtl="0" fontAlgn="base">
        <a:lnSpc>
          <a:spcPct val="115000"/>
        </a:lnSpc>
        <a:spcBef>
          <a:spcPct val="0"/>
        </a:spcBef>
        <a:spcAft>
          <a:spcPct val="0"/>
        </a:spcAft>
        <a:defRPr sz="2400">
          <a:solidFill>
            <a:schemeClr val="tx2"/>
          </a:solidFill>
          <a:latin typeface="Arial" charset="0"/>
          <a:cs typeface="Arial" charset="0"/>
        </a:defRPr>
      </a:lvl6pPr>
      <a:lvl7pPr marL="914400" algn="ctr" rtl="0" fontAlgn="base">
        <a:lnSpc>
          <a:spcPct val="115000"/>
        </a:lnSpc>
        <a:spcBef>
          <a:spcPct val="0"/>
        </a:spcBef>
        <a:spcAft>
          <a:spcPct val="0"/>
        </a:spcAft>
        <a:defRPr sz="2400">
          <a:solidFill>
            <a:schemeClr val="tx2"/>
          </a:solidFill>
          <a:latin typeface="Arial" charset="0"/>
          <a:cs typeface="Arial" charset="0"/>
        </a:defRPr>
      </a:lvl7pPr>
      <a:lvl8pPr marL="1371600" algn="ctr" rtl="0" fontAlgn="base">
        <a:lnSpc>
          <a:spcPct val="115000"/>
        </a:lnSpc>
        <a:spcBef>
          <a:spcPct val="0"/>
        </a:spcBef>
        <a:spcAft>
          <a:spcPct val="0"/>
        </a:spcAft>
        <a:defRPr sz="2400">
          <a:solidFill>
            <a:schemeClr val="tx2"/>
          </a:solidFill>
          <a:latin typeface="Arial" charset="0"/>
          <a:cs typeface="Arial" charset="0"/>
        </a:defRPr>
      </a:lvl8pPr>
      <a:lvl9pPr marL="1828800" algn="ctr" rtl="0" fontAlgn="base">
        <a:lnSpc>
          <a:spcPct val="115000"/>
        </a:lnSpc>
        <a:spcBef>
          <a:spcPct val="0"/>
        </a:spcBef>
        <a:spcAft>
          <a:spcPct val="0"/>
        </a:spcAft>
        <a:defRPr sz="2400">
          <a:solidFill>
            <a:schemeClr val="tx2"/>
          </a:solidFill>
          <a:latin typeface="Arial" charset="0"/>
          <a:cs typeface="Arial" charset="0"/>
        </a:defRPr>
      </a:lvl9pPr>
    </p:titleStyle>
    <p:bodyStyle>
      <a:lvl1pPr marL="342900" indent="-342900" algn="l" rtl="0" eaLnBrk="0" fontAlgn="base" hangingPunct="0">
        <a:lnSpc>
          <a:spcPct val="110000"/>
        </a:lnSpc>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lnSpc>
          <a:spcPct val="110000"/>
        </a:lnSpc>
        <a:spcBef>
          <a:spcPct val="20000"/>
        </a:spcBef>
        <a:spcAft>
          <a:spcPct val="0"/>
        </a:spcAft>
        <a:buChar char="–"/>
        <a:defRPr sz="2800">
          <a:solidFill>
            <a:schemeClr val="tx1"/>
          </a:solidFill>
          <a:latin typeface="+mn-lt"/>
          <a:cs typeface="+mn-cs"/>
        </a:defRPr>
      </a:lvl2pPr>
      <a:lvl3pPr marL="1143000" indent="-228600" algn="l" rtl="0" eaLnBrk="0" fontAlgn="base" hangingPunct="0">
        <a:lnSpc>
          <a:spcPct val="110000"/>
        </a:lnSpc>
        <a:spcBef>
          <a:spcPct val="20000"/>
        </a:spcBef>
        <a:spcAft>
          <a:spcPct val="0"/>
        </a:spcAft>
        <a:buChar char="•"/>
        <a:defRPr sz="2400">
          <a:solidFill>
            <a:schemeClr val="tx1"/>
          </a:solidFill>
          <a:latin typeface="+mn-lt"/>
          <a:cs typeface="+mn-cs"/>
        </a:defRPr>
      </a:lvl3pPr>
      <a:lvl4pPr marL="1600200" indent="-228600" algn="l" rtl="0" eaLnBrk="0" fontAlgn="base" hangingPunct="0">
        <a:lnSpc>
          <a:spcPct val="110000"/>
        </a:lnSpc>
        <a:spcBef>
          <a:spcPct val="20000"/>
        </a:spcBef>
        <a:spcAft>
          <a:spcPct val="0"/>
        </a:spcAft>
        <a:buChar char="–"/>
        <a:defRPr sz="1400">
          <a:solidFill>
            <a:schemeClr val="tx1"/>
          </a:solidFill>
          <a:latin typeface="+mn-lt"/>
          <a:cs typeface="+mn-cs"/>
        </a:defRPr>
      </a:lvl4pPr>
      <a:lvl5pPr marL="2057400" indent="-228600" algn="l" rtl="0" eaLnBrk="0" fontAlgn="base" hangingPunct="0">
        <a:lnSpc>
          <a:spcPct val="110000"/>
        </a:lnSpc>
        <a:spcBef>
          <a:spcPct val="20000"/>
        </a:spcBef>
        <a:spcAft>
          <a:spcPct val="0"/>
        </a:spcAft>
        <a:buChar char="»"/>
        <a:defRPr sz="1400">
          <a:solidFill>
            <a:schemeClr val="tx1"/>
          </a:solidFill>
          <a:latin typeface="+mn-lt"/>
          <a:cs typeface="+mn-cs"/>
        </a:defRPr>
      </a:lvl5pPr>
      <a:lvl6pPr marL="2514600" indent="-228600" algn="l" rtl="0" fontAlgn="base">
        <a:lnSpc>
          <a:spcPct val="110000"/>
        </a:lnSpc>
        <a:spcBef>
          <a:spcPct val="20000"/>
        </a:spcBef>
        <a:spcAft>
          <a:spcPct val="0"/>
        </a:spcAft>
        <a:buChar char="»"/>
        <a:defRPr sz="1400">
          <a:solidFill>
            <a:schemeClr val="tx1"/>
          </a:solidFill>
          <a:latin typeface="+mn-lt"/>
          <a:cs typeface="+mn-cs"/>
        </a:defRPr>
      </a:lvl6pPr>
      <a:lvl7pPr marL="2971800" indent="-228600" algn="l" rtl="0" fontAlgn="base">
        <a:lnSpc>
          <a:spcPct val="110000"/>
        </a:lnSpc>
        <a:spcBef>
          <a:spcPct val="20000"/>
        </a:spcBef>
        <a:spcAft>
          <a:spcPct val="0"/>
        </a:spcAft>
        <a:buChar char="»"/>
        <a:defRPr sz="1400">
          <a:solidFill>
            <a:schemeClr val="tx1"/>
          </a:solidFill>
          <a:latin typeface="+mn-lt"/>
          <a:cs typeface="+mn-cs"/>
        </a:defRPr>
      </a:lvl7pPr>
      <a:lvl8pPr marL="3429000" indent="-228600" algn="l" rtl="0" fontAlgn="base">
        <a:lnSpc>
          <a:spcPct val="110000"/>
        </a:lnSpc>
        <a:spcBef>
          <a:spcPct val="20000"/>
        </a:spcBef>
        <a:spcAft>
          <a:spcPct val="0"/>
        </a:spcAft>
        <a:buChar char="»"/>
        <a:defRPr sz="1400">
          <a:solidFill>
            <a:schemeClr val="tx1"/>
          </a:solidFill>
          <a:latin typeface="+mn-lt"/>
          <a:cs typeface="+mn-cs"/>
        </a:defRPr>
      </a:lvl8pPr>
      <a:lvl9pPr marL="3886200" indent="-228600" algn="l" rtl="0" fontAlgn="base">
        <a:lnSpc>
          <a:spcPct val="110000"/>
        </a:lnSpc>
        <a:spcBef>
          <a:spcPct val="20000"/>
        </a:spcBef>
        <a:spcAft>
          <a:spcPct val="0"/>
        </a:spcAft>
        <a:buChar char="»"/>
        <a:defRPr sz="1400">
          <a:solidFill>
            <a:schemeClr val="tx1"/>
          </a:solidFill>
          <a:latin typeface="+mn-lt"/>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1.png"/><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6.png"/><Relationship Id="rId4" Type="http://schemas.openxmlformats.org/officeDocument/2006/relationships/image" Target="../media/image12.png"/><Relationship Id="rId9" Type="http://schemas.openxmlformats.org/officeDocument/2006/relationships/image" Target="../media/image15.jpeg"/></Relationships>
</file>

<file path=ppt/slides/_rels/slide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0.jpeg"/><Relationship Id="rId4" Type="http://schemas.openxmlformats.org/officeDocument/2006/relationships/image" Target="../media/image1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ctrTitle"/>
          </p:nvPr>
        </p:nvSpPr>
        <p:spPr>
          <a:xfrm>
            <a:off x="2000250" y="3100388"/>
            <a:ext cx="7072313" cy="1971675"/>
          </a:xfrm>
        </p:spPr>
        <p:txBody>
          <a:bodyPr/>
          <a:lstStyle/>
          <a:p>
            <a:pPr eaLnBrk="1" hangingPunct="1"/>
            <a:r>
              <a:rPr lang="en-US" sz="3200" dirty="0" smtClean="0"/>
              <a:t>WirelessCar</a:t>
            </a:r>
            <a:r>
              <a:rPr lang="en-US" dirty="0" smtClean="0"/>
              <a:t> </a:t>
            </a:r>
            <a:br>
              <a:rPr lang="en-US" dirty="0" smtClean="0"/>
            </a:br>
            <a:r>
              <a:rPr lang="en-US" dirty="0" smtClean="0"/>
              <a:t>- a Telematics Service provider - </a:t>
            </a:r>
            <a:br>
              <a:rPr lang="en-US" dirty="0" smtClean="0"/>
            </a:br>
            <a:r>
              <a:rPr lang="sv-SE" sz="1600" dirty="0" smtClean="0"/>
              <a:t>2012</a:t>
            </a:r>
            <a:endParaRPr lang="en-US" dirty="0" smtClean="0"/>
          </a:p>
        </p:txBody>
      </p:sp>
      <p:sp>
        <p:nvSpPr>
          <p:cNvPr id="2" name="TextBox 1"/>
          <p:cNvSpPr txBox="1"/>
          <p:nvPr/>
        </p:nvSpPr>
        <p:spPr>
          <a:xfrm>
            <a:off x="3347864" y="5229200"/>
            <a:ext cx="4392488" cy="276999"/>
          </a:xfrm>
          <a:prstGeom prst="rect">
            <a:avLst/>
          </a:prstGeom>
          <a:noFill/>
        </p:spPr>
        <p:txBody>
          <a:bodyPr wrap="square" rtlCol="0">
            <a:spAutoFit/>
          </a:bodyPr>
          <a:lstStyle/>
          <a:p>
            <a:pPr algn="r"/>
            <a:r>
              <a:rPr lang="sv-SE" sz="1200" dirty="0" smtClean="0"/>
              <a:t>magnus.johansson@wirelesscar.com</a:t>
            </a:r>
            <a:endParaRPr lang="sv-SE"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85800" y="44624"/>
            <a:ext cx="7772400" cy="1143000"/>
          </a:xfrm>
        </p:spPr>
        <p:txBody>
          <a:bodyPr/>
          <a:lstStyle/>
          <a:p>
            <a:r>
              <a:rPr lang="sv-SE" dirty="0" smtClean="0"/>
              <a:t>WirelessCar, an operator of connected services for the automotive industry</a:t>
            </a:r>
            <a:endParaRPr lang="en-AU" dirty="0" smtClean="0"/>
          </a:p>
        </p:txBody>
      </p:sp>
      <p:sp>
        <p:nvSpPr>
          <p:cNvPr id="17410" name="Text Box 9"/>
          <p:cNvSpPr txBox="1">
            <a:spLocks noChangeArrowheads="1"/>
          </p:cNvSpPr>
          <p:nvPr/>
        </p:nvSpPr>
        <p:spPr bwMode="auto">
          <a:xfrm>
            <a:off x="467544" y="1052736"/>
            <a:ext cx="8676456" cy="2456057"/>
          </a:xfrm>
          <a:prstGeom prst="rect">
            <a:avLst/>
          </a:prstGeom>
          <a:noFill/>
          <a:ln w="9525">
            <a:noFill/>
            <a:miter lim="800000"/>
            <a:headEnd/>
            <a:tailEnd/>
          </a:ln>
        </p:spPr>
        <p:txBody>
          <a:bodyPr wrap="square">
            <a:spAutoFit/>
          </a:bodyPr>
          <a:lstStyle/>
          <a:p>
            <a:pPr>
              <a:lnSpc>
                <a:spcPct val="120000"/>
              </a:lnSpc>
              <a:buFont typeface="Arial" charset="0"/>
              <a:buChar char="•"/>
            </a:pPr>
            <a:r>
              <a:rPr lang="en-GB" sz="1600" b="1" dirty="0"/>
              <a:t>Founded 1999 as a JV between Ericsson, Telia and Volvo</a:t>
            </a:r>
          </a:p>
          <a:p>
            <a:pPr>
              <a:lnSpc>
                <a:spcPct val="120000"/>
              </a:lnSpc>
              <a:buFont typeface="Arial" charset="0"/>
              <a:buChar char="•"/>
            </a:pPr>
            <a:r>
              <a:rPr lang="en-GB" sz="1600" b="1" dirty="0"/>
              <a:t>100 % focus on telematics-enabled services</a:t>
            </a:r>
          </a:p>
          <a:p>
            <a:pPr>
              <a:lnSpc>
                <a:spcPct val="120000"/>
              </a:lnSpc>
              <a:buFont typeface="Arial" charset="0"/>
              <a:buChar char="•"/>
            </a:pPr>
            <a:r>
              <a:rPr lang="en-GB" sz="1600" b="1" dirty="0"/>
              <a:t>First telematics services delivered 2000</a:t>
            </a:r>
          </a:p>
          <a:p>
            <a:pPr>
              <a:lnSpc>
                <a:spcPct val="120000"/>
              </a:lnSpc>
              <a:buFont typeface="Arial" charset="0"/>
              <a:buChar char="•"/>
            </a:pPr>
            <a:r>
              <a:rPr lang="en-GB" sz="1600" b="1" dirty="0"/>
              <a:t>Volvo Cars</a:t>
            </a:r>
            <a:r>
              <a:rPr lang="sv-SE" sz="1600" b="1" dirty="0"/>
              <a:t>,</a:t>
            </a:r>
            <a:r>
              <a:rPr lang="en-GB" sz="1600" b="1" dirty="0"/>
              <a:t> BMW, </a:t>
            </a:r>
            <a:r>
              <a:rPr lang="en-GB" sz="1600" b="1" dirty="0" smtClean="0"/>
              <a:t>Audi, Chrysler, </a:t>
            </a:r>
            <a:r>
              <a:rPr lang="sv-SE" sz="1600" b="1" dirty="0" smtClean="0"/>
              <a:t>Volvo </a:t>
            </a:r>
            <a:r>
              <a:rPr lang="sv-SE" sz="1600" b="1" dirty="0"/>
              <a:t>Trucks and Volvo Construction Equipment </a:t>
            </a:r>
            <a:r>
              <a:rPr lang="en-GB" sz="1600" b="1" dirty="0"/>
              <a:t>prime customers</a:t>
            </a:r>
          </a:p>
          <a:p>
            <a:pPr>
              <a:lnSpc>
                <a:spcPct val="120000"/>
              </a:lnSpc>
              <a:buFont typeface="Arial" charset="0"/>
              <a:buChar char="•"/>
            </a:pPr>
            <a:r>
              <a:rPr lang="en-GB" sz="1600" b="1" dirty="0"/>
              <a:t>Service delivery </a:t>
            </a:r>
            <a:r>
              <a:rPr lang="en-GB" sz="1600" b="1" dirty="0" smtClean="0"/>
              <a:t>to ~ 1,5 Million vehicles in </a:t>
            </a:r>
            <a:r>
              <a:rPr lang="en-GB" sz="1600" b="1" dirty="0"/>
              <a:t>50 countries, on 4 continents</a:t>
            </a:r>
            <a:r>
              <a:rPr lang="sv-SE" sz="1600" b="1" dirty="0"/>
              <a:t> and in 2 business </a:t>
            </a:r>
            <a:r>
              <a:rPr lang="sv-SE" sz="1600" b="1" dirty="0" smtClean="0"/>
              <a:t>areas</a:t>
            </a:r>
          </a:p>
          <a:p>
            <a:pPr>
              <a:lnSpc>
                <a:spcPct val="120000"/>
              </a:lnSpc>
              <a:buFont typeface="Arial" charset="0"/>
              <a:buChar char="•"/>
            </a:pPr>
            <a:r>
              <a:rPr lang="en-GB" sz="1600" b="1" dirty="0" smtClean="0"/>
              <a:t>Owned </a:t>
            </a:r>
            <a:r>
              <a:rPr lang="en-GB" sz="1600" b="1" dirty="0"/>
              <a:t>by Volvo Group</a:t>
            </a:r>
            <a:r>
              <a:rPr lang="sv-SE" sz="1600" b="1" dirty="0"/>
              <a:t> through Volvo Information </a:t>
            </a:r>
            <a:r>
              <a:rPr lang="sv-SE" sz="1600" b="1" dirty="0" smtClean="0"/>
              <a:t>Technology AB</a:t>
            </a:r>
          </a:p>
        </p:txBody>
      </p:sp>
      <p:pic>
        <p:nvPicPr>
          <p:cNvPr id="17411" name="Picture 4" descr="VCE.jpg"/>
          <p:cNvPicPr>
            <a:picLocks noChangeAspect="1"/>
          </p:cNvPicPr>
          <p:nvPr/>
        </p:nvPicPr>
        <p:blipFill>
          <a:blip r:embed="rId3"/>
          <a:srcRect/>
          <a:stretch>
            <a:fillRect/>
          </a:stretch>
        </p:blipFill>
        <p:spPr bwMode="auto">
          <a:xfrm>
            <a:off x="5500688" y="3897313"/>
            <a:ext cx="2341562" cy="1530350"/>
          </a:xfrm>
          <a:prstGeom prst="rect">
            <a:avLst/>
          </a:prstGeom>
          <a:noFill/>
          <a:ln w="9525">
            <a:noFill/>
            <a:miter lim="800000"/>
            <a:headEnd/>
            <a:tailEnd/>
          </a:ln>
        </p:spPr>
      </p:pic>
      <p:pic>
        <p:nvPicPr>
          <p:cNvPr id="17412" name="Picture 7" descr="lastvagn.jpg"/>
          <p:cNvPicPr>
            <a:picLocks noChangeAspect="1"/>
          </p:cNvPicPr>
          <p:nvPr/>
        </p:nvPicPr>
        <p:blipFill>
          <a:blip r:embed="rId4"/>
          <a:srcRect/>
          <a:stretch>
            <a:fillRect/>
          </a:stretch>
        </p:blipFill>
        <p:spPr bwMode="auto">
          <a:xfrm>
            <a:off x="1285875" y="4183063"/>
            <a:ext cx="2538413" cy="1141412"/>
          </a:xfrm>
          <a:prstGeom prst="rect">
            <a:avLst/>
          </a:prstGeom>
          <a:noFill/>
          <a:ln w="9525">
            <a:noFill/>
            <a:miter lim="800000"/>
            <a:headEnd/>
            <a:tailEnd/>
          </a:ln>
        </p:spPr>
      </p:pic>
      <p:pic>
        <p:nvPicPr>
          <p:cNvPr id="17413" name="Picture 8" descr="Volvo_link335x122.jpg"/>
          <p:cNvPicPr>
            <a:picLocks noChangeAspect="1"/>
          </p:cNvPicPr>
          <p:nvPr/>
        </p:nvPicPr>
        <p:blipFill>
          <a:blip r:embed="rId5"/>
          <a:srcRect/>
          <a:stretch>
            <a:fillRect/>
          </a:stretch>
        </p:blipFill>
        <p:spPr bwMode="auto">
          <a:xfrm>
            <a:off x="5143500" y="5254625"/>
            <a:ext cx="1792288" cy="652463"/>
          </a:xfrm>
          <a:prstGeom prst="rect">
            <a:avLst/>
          </a:prstGeom>
          <a:noFill/>
          <a:ln w="9525">
            <a:noFill/>
            <a:miter lim="800000"/>
            <a:headEnd/>
            <a:tailEnd/>
          </a:ln>
        </p:spPr>
      </p:pic>
      <p:pic>
        <p:nvPicPr>
          <p:cNvPr id="17414" name="Picture 5" descr="VCC S80.jpg"/>
          <p:cNvPicPr>
            <a:picLocks noChangeAspect="1"/>
          </p:cNvPicPr>
          <p:nvPr/>
        </p:nvPicPr>
        <p:blipFill>
          <a:blip r:embed="rId6"/>
          <a:srcRect/>
          <a:stretch>
            <a:fillRect/>
          </a:stretch>
        </p:blipFill>
        <p:spPr bwMode="auto">
          <a:xfrm>
            <a:off x="3500438" y="4786313"/>
            <a:ext cx="1981200" cy="1487487"/>
          </a:xfrm>
          <a:prstGeom prst="rect">
            <a:avLst/>
          </a:prstGeom>
          <a:noFill/>
          <a:ln w="9525">
            <a:noFill/>
            <a:miter lim="800000"/>
            <a:headEnd/>
            <a:tailEnd/>
          </a:ln>
        </p:spPr>
      </p:pic>
      <p:pic>
        <p:nvPicPr>
          <p:cNvPr id="17415" name="Picture 6" descr="connected drive.jpg"/>
          <p:cNvPicPr>
            <a:picLocks noChangeAspect="1"/>
          </p:cNvPicPr>
          <p:nvPr/>
        </p:nvPicPr>
        <p:blipFill>
          <a:blip r:embed="rId7"/>
          <a:srcRect/>
          <a:stretch>
            <a:fillRect/>
          </a:stretch>
        </p:blipFill>
        <p:spPr bwMode="auto">
          <a:xfrm>
            <a:off x="3571875" y="4000500"/>
            <a:ext cx="2024063" cy="817563"/>
          </a:xfrm>
          <a:prstGeom prst="rect">
            <a:avLst/>
          </a:prstGeom>
          <a:noFill/>
          <a:ln w="9525">
            <a:noFill/>
            <a:miter lim="800000"/>
            <a:headEnd/>
            <a:tailEnd/>
          </a:ln>
        </p:spPr>
      </p:pic>
      <p:pic>
        <p:nvPicPr>
          <p:cNvPr id="17416" name="Picture 9" descr="logo_fr.gif"/>
          <p:cNvPicPr>
            <a:picLocks noChangeAspect="1"/>
          </p:cNvPicPr>
          <p:nvPr/>
        </p:nvPicPr>
        <p:blipFill>
          <a:blip r:embed="rId8"/>
          <a:srcRect/>
          <a:stretch>
            <a:fillRect/>
          </a:stretch>
        </p:blipFill>
        <p:spPr bwMode="auto">
          <a:xfrm>
            <a:off x="1000125" y="5357813"/>
            <a:ext cx="2466975" cy="819150"/>
          </a:xfrm>
          <a:prstGeom prst="rect">
            <a:avLst/>
          </a:prstGeom>
          <a:noFill/>
          <a:ln w="9525">
            <a:noFill/>
            <a:miter lim="800000"/>
            <a:headEnd/>
            <a:tailEnd/>
          </a:ln>
        </p:spPr>
      </p:pic>
    </p:spTree>
    <p:extLst>
      <p:ext uri="{BB962C8B-B14F-4D97-AF65-F5344CB8AC3E}">
        <p14:creationId xmlns:p14="http://schemas.microsoft.com/office/powerpoint/2010/main" val="278841566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Customer References</a:t>
            </a:r>
            <a:endParaRPr lang="sv-SE" dirty="0"/>
          </a:p>
        </p:txBody>
      </p:sp>
      <p:pic>
        <p:nvPicPr>
          <p:cNvPr id="4" name="Picture 55" descr="bmw"/>
          <p:cNvPicPr>
            <a:picLocks noChangeAspect="1" noChangeArrowheads="1"/>
          </p:cNvPicPr>
          <p:nvPr/>
        </p:nvPicPr>
        <p:blipFill>
          <a:blip r:embed="rId3"/>
          <a:srcRect/>
          <a:stretch>
            <a:fillRect/>
          </a:stretch>
        </p:blipFill>
        <p:spPr bwMode="auto">
          <a:xfrm>
            <a:off x="468313" y="1568202"/>
            <a:ext cx="2381250" cy="1428750"/>
          </a:xfrm>
          <a:prstGeom prst="rect">
            <a:avLst/>
          </a:prstGeom>
          <a:noFill/>
        </p:spPr>
      </p:pic>
      <p:pic>
        <p:nvPicPr>
          <p:cNvPr id="5" name="Picture 64" descr="fiat_2000bis"/>
          <p:cNvPicPr>
            <a:picLocks noGrp="1" noChangeAspect="1" noChangeArrowheads="1"/>
          </p:cNvPicPr>
          <p:nvPr>
            <p:ph idx="1"/>
          </p:nvPr>
        </p:nvPicPr>
        <p:blipFill>
          <a:blip r:embed="rId4"/>
          <a:srcRect/>
          <a:stretch>
            <a:fillRect/>
          </a:stretch>
        </p:blipFill>
        <p:spPr bwMode="auto">
          <a:xfrm>
            <a:off x="3347864" y="3148806"/>
            <a:ext cx="2381250" cy="1428750"/>
          </a:xfrm>
          <a:prstGeom prst="rect">
            <a:avLst/>
          </a:prstGeom>
          <a:noFill/>
        </p:spPr>
      </p:pic>
      <p:pic>
        <p:nvPicPr>
          <p:cNvPr id="6" name="Picture 40" descr="chrysler"/>
          <p:cNvPicPr>
            <a:picLocks noChangeAspect="1" noChangeArrowheads="1"/>
          </p:cNvPicPr>
          <p:nvPr/>
        </p:nvPicPr>
        <p:blipFill>
          <a:blip r:embed="rId5"/>
          <a:srcRect/>
          <a:stretch>
            <a:fillRect/>
          </a:stretch>
        </p:blipFill>
        <p:spPr bwMode="auto">
          <a:xfrm>
            <a:off x="3347864" y="1568202"/>
            <a:ext cx="2381250" cy="1428750"/>
          </a:xfrm>
          <a:prstGeom prst="rect">
            <a:avLst/>
          </a:prstGeom>
          <a:noFill/>
        </p:spPr>
      </p:pic>
      <p:pic>
        <p:nvPicPr>
          <p:cNvPr id="7" name="Picture 44" descr="dodge"/>
          <p:cNvPicPr>
            <a:picLocks noChangeAspect="1" noChangeArrowheads="1"/>
          </p:cNvPicPr>
          <p:nvPr/>
        </p:nvPicPr>
        <p:blipFill>
          <a:blip r:embed="rId6"/>
          <a:srcRect/>
          <a:stretch>
            <a:fillRect/>
          </a:stretch>
        </p:blipFill>
        <p:spPr bwMode="auto">
          <a:xfrm>
            <a:off x="468313" y="3284984"/>
            <a:ext cx="2263775" cy="1428750"/>
          </a:xfrm>
          <a:prstGeom prst="rect">
            <a:avLst/>
          </a:prstGeom>
          <a:noFill/>
        </p:spPr>
      </p:pic>
      <p:graphicFrame>
        <p:nvGraphicFramePr>
          <p:cNvPr id="8" name="Object 7"/>
          <p:cNvGraphicFramePr>
            <a:graphicFrameLocks noGrp="1" noChangeAspect="1"/>
          </p:cNvGraphicFramePr>
          <p:nvPr>
            <p:extLst>
              <p:ext uri="{D42A27DB-BD31-4B8C-83A1-F6EECF244321}">
                <p14:modId xmlns:p14="http://schemas.microsoft.com/office/powerpoint/2010/main" val="4183425708"/>
              </p:ext>
            </p:extLst>
          </p:nvPr>
        </p:nvGraphicFramePr>
        <p:xfrm>
          <a:off x="6877050" y="1556792"/>
          <a:ext cx="796925" cy="1428750"/>
        </p:xfrm>
        <a:graphic>
          <a:graphicData uri="http://schemas.openxmlformats.org/presentationml/2006/ole">
            <mc:AlternateContent xmlns:mc="http://schemas.openxmlformats.org/markup-compatibility/2006">
              <mc:Choice xmlns:v="urn:schemas-microsoft-com:vml" Requires="v">
                <p:oleObj spid="_x0000_s6180" name="Photo Editor Photo" r:id="rId7" imgW="838095" imgH="1428949" progId="">
                  <p:embed/>
                </p:oleObj>
              </mc:Choice>
              <mc:Fallback>
                <p:oleObj name="Photo Editor Photo" r:id="rId7" imgW="838095" imgH="1428949" progId="">
                  <p:embed/>
                  <p:pic>
                    <p:nvPicPr>
                      <p:cNvPr id="0" name="Object 65"/>
                      <p:cNvPicPr>
                        <a:picLocks noGrp="1"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77050" y="1556792"/>
                        <a:ext cx="796925" cy="14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rgbClr val="6F9BA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9" name="Picture 8" descr="Volvo_SCREEN_L.jpg"/>
          <p:cNvPicPr>
            <a:picLocks noChangeAspect="1"/>
          </p:cNvPicPr>
          <p:nvPr/>
        </p:nvPicPr>
        <p:blipFill>
          <a:blip r:embed="rId9" cstate="print"/>
          <a:stretch>
            <a:fillRect/>
          </a:stretch>
        </p:blipFill>
        <p:spPr>
          <a:xfrm>
            <a:off x="3500430" y="4830474"/>
            <a:ext cx="2022480" cy="1694870"/>
          </a:xfrm>
          <a:prstGeom prst="rect">
            <a:avLst/>
          </a:prstGeom>
        </p:spPr>
      </p:pic>
      <p:pic>
        <p:nvPicPr>
          <p:cNvPr id="10" name="Picture 23" descr="audi"/>
          <p:cNvPicPr>
            <a:picLocks noChangeAspect="1" noChangeArrowheads="1"/>
          </p:cNvPicPr>
          <p:nvPr/>
        </p:nvPicPr>
        <p:blipFill>
          <a:blip r:embed="rId10"/>
          <a:srcRect/>
          <a:stretch>
            <a:fillRect/>
          </a:stretch>
        </p:blipFill>
        <p:spPr bwMode="auto">
          <a:xfrm>
            <a:off x="5935166" y="3284984"/>
            <a:ext cx="2381250" cy="1428750"/>
          </a:xfrm>
          <a:prstGeom prst="rect">
            <a:avLst/>
          </a:prstGeom>
          <a:noFill/>
        </p:spPr>
      </p:pic>
    </p:spTree>
    <p:extLst>
      <p:ext uri="{BB962C8B-B14F-4D97-AF65-F5344CB8AC3E}">
        <p14:creationId xmlns:p14="http://schemas.microsoft.com/office/powerpoint/2010/main" val="141860339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v-SE"/>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40568" y="1"/>
            <a:ext cx="10290963" cy="6912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190653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rot="21409339">
            <a:off x="695032" y="4650997"/>
            <a:ext cx="6408712" cy="648072"/>
          </a:xfrm>
          <a:prstGeom prst="rightArrow">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solidFill>
                  <a:prstClr val="black">
                    <a:lumMod val="85000"/>
                    <a:lumOff val="15000"/>
                  </a:prstClr>
                </a:solidFill>
              </a:rPr>
              <a:t>The end-</a:t>
            </a:r>
            <a:r>
              <a:rPr lang="sv-SE" dirty="0" err="1" smtClean="0">
                <a:solidFill>
                  <a:prstClr val="black">
                    <a:lumMod val="85000"/>
                    <a:lumOff val="15000"/>
                  </a:prstClr>
                </a:solidFill>
              </a:rPr>
              <a:t>user</a:t>
            </a:r>
            <a:r>
              <a:rPr lang="sv-SE" dirty="0" smtClean="0">
                <a:solidFill>
                  <a:prstClr val="black">
                    <a:lumMod val="85000"/>
                    <a:lumOff val="15000"/>
                  </a:prstClr>
                </a:solidFill>
              </a:rPr>
              <a:t> scenario</a:t>
            </a:r>
            <a:endParaRPr lang="sv-SE" dirty="0">
              <a:solidFill>
                <a:prstClr val="black">
                  <a:lumMod val="85000"/>
                  <a:lumOff val="15000"/>
                </a:prstClr>
              </a:solidFill>
            </a:endParaRPr>
          </a:p>
        </p:txBody>
      </p:sp>
      <p:sp>
        <p:nvSpPr>
          <p:cNvPr id="2" name="TextBox 1"/>
          <p:cNvSpPr txBox="1"/>
          <p:nvPr/>
        </p:nvSpPr>
        <p:spPr>
          <a:xfrm>
            <a:off x="599884" y="188640"/>
            <a:ext cx="7932556" cy="523220"/>
          </a:xfrm>
          <a:prstGeom prst="rect">
            <a:avLst/>
          </a:prstGeom>
          <a:noFill/>
        </p:spPr>
        <p:txBody>
          <a:bodyPr wrap="none" rtlCol="0">
            <a:spAutoFit/>
          </a:bodyPr>
          <a:lstStyle/>
          <a:p>
            <a:r>
              <a:rPr lang="sv-SE" sz="2800" b="1" dirty="0">
                <a:solidFill>
                  <a:srgbClr val="616161"/>
                </a:solidFill>
                <a:latin typeface="Arial"/>
                <a:cs typeface="Arial"/>
              </a:rPr>
              <a:t>Today only 2% of the vehicles </a:t>
            </a:r>
            <a:r>
              <a:rPr lang="sv-SE" sz="2800" b="1" dirty="0" err="1">
                <a:solidFill>
                  <a:srgbClr val="616161"/>
                </a:solidFill>
                <a:latin typeface="Arial"/>
                <a:cs typeface="Arial"/>
              </a:rPr>
              <a:t>are</a:t>
            </a:r>
            <a:r>
              <a:rPr lang="sv-SE" sz="2800" b="1" dirty="0">
                <a:solidFill>
                  <a:srgbClr val="616161"/>
                </a:solidFill>
                <a:latin typeface="Arial"/>
                <a:cs typeface="Arial"/>
              </a:rPr>
              <a:t> </a:t>
            </a:r>
            <a:r>
              <a:rPr lang="sv-SE" sz="2800" b="1" dirty="0" err="1">
                <a:solidFill>
                  <a:srgbClr val="616161"/>
                </a:solidFill>
                <a:latin typeface="Arial"/>
                <a:cs typeface="Arial"/>
              </a:rPr>
              <a:t>connected</a:t>
            </a:r>
            <a:r>
              <a:rPr lang="sv-SE" sz="2800" b="1" dirty="0">
                <a:solidFill>
                  <a:srgbClr val="616161"/>
                </a:solidFill>
                <a:latin typeface="Arial"/>
                <a:cs typeface="Arial"/>
              </a:rPr>
              <a:t>!</a:t>
            </a:r>
          </a:p>
        </p:txBody>
      </p:sp>
      <p:sp>
        <p:nvSpPr>
          <p:cNvPr id="3" name="Right Arrow 2"/>
          <p:cNvSpPr/>
          <p:nvPr/>
        </p:nvSpPr>
        <p:spPr>
          <a:xfrm rot="19345452">
            <a:off x="72401" y="2723540"/>
            <a:ext cx="6408712" cy="648072"/>
          </a:xfrm>
          <a:prstGeom prst="rightArrow">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solidFill>
                  <a:prstClr val="black">
                    <a:lumMod val="85000"/>
                    <a:lumOff val="15000"/>
                  </a:prstClr>
                </a:solidFill>
              </a:rPr>
              <a:t>The </a:t>
            </a:r>
            <a:r>
              <a:rPr lang="sv-SE" dirty="0" err="1" smtClean="0">
                <a:solidFill>
                  <a:prstClr val="black">
                    <a:lumMod val="85000"/>
                    <a:lumOff val="15000"/>
                  </a:prstClr>
                </a:solidFill>
              </a:rPr>
              <a:t>analyst</a:t>
            </a:r>
            <a:r>
              <a:rPr lang="sv-SE" dirty="0" smtClean="0">
                <a:solidFill>
                  <a:prstClr val="black">
                    <a:lumMod val="85000"/>
                    <a:lumOff val="15000"/>
                  </a:prstClr>
                </a:solidFill>
              </a:rPr>
              <a:t> scenario</a:t>
            </a:r>
            <a:endParaRPr lang="sv-SE" dirty="0">
              <a:solidFill>
                <a:prstClr val="black">
                  <a:lumMod val="85000"/>
                  <a:lumOff val="15000"/>
                </a:prstClr>
              </a:solidFill>
            </a:endParaRPr>
          </a:p>
        </p:txBody>
      </p:sp>
      <p:sp>
        <p:nvSpPr>
          <p:cNvPr id="4" name="Right Arrow 3"/>
          <p:cNvSpPr/>
          <p:nvPr/>
        </p:nvSpPr>
        <p:spPr>
          <a:xfrm rot="20528521">
            <a:off x="451776" y="3459457"/>
            <a:ext cx="7947250" cy="859944"/>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smtClean="0">
                <a:solidFill>
                  <a:prstClr val="white"/>
                </a:solidFill>
              </a:rPr>
              <a:t>The </a:t>
            </a:r>
            <a:r>
              <a:rPr lang="sv-SE" dirty="0" err="1" smtClean="0">
                <a:solidFill>
                  <a:prstClr val="white"/>
                </a:solidFill>
              </a:rPr>
              <a:t>reality</a:t>
            </a:r>
            <a:r>
              <a:rPr lang="sv-SE" dirty="0" smtClean="0">
                <a:solidFill>
                  <a:prstClr val="white"/>
                </a:solidFill>
              </a:rPr>
              <a:t> scenario</a:t>
            </a:r>
            <a:endParaRPr lang="sv-SE" dirty="0">
              <a:solidFill>
                <a:prstClr val="white"/>
              </a:solidFill>
            </a:endParaRPr>
          </a:p>
        </p:txBody>
      </p:sp>
      <p:sp>
        <p:nvSpPr>
          <p:cNvPr id="6" name="TextBox 5"/>
          <p:cNvSpPr txBox="1"/>
          <p:nvPr/>
        </p:nvSpPr>
        <p:spPr>
          <a:xfrm>
            <a:off x="338774" y="5332566"/>
            <a:ext cx="1008112" cy="369332"/>
          </a:xfrm>
          <a:prstGeom prst="rect">
            <a:avLst/>
          </a:prstGeom>
          <a:noFill/>
        </p:spPr>
        <p:txBody>
          <a:bodyPr wrap="square" rtlCol="0">
            <a:spAutoFit/>
          </a:bodyPr>
          <a:lstStyle/>
          <a:p>
            <a:r>
              <a:rPr lang="sv-SE" dirty="0" smtClean="0">
                <a:solidFill>
                  <a:prstClr val="black"/>
                </a:solidFill>
              </a:rPr>
              <a:t>2008</a:t>
            </a:r>
            <a:endParaRPr lang="sv-SE" dirty="0">
              <a:solidFill>
                <a:prstClr val="black"/>
              </a:solidFill>
            </a:endParaRPr>
          </a:p>
        </p:txBody>
      </p:sp>
      <p:sp>
        <p:nvSpPr>
          <p:cNvPr id="7" name="TextBox 6"/>
          <p:cNvSpPr txBox="1"/>
          <p:nvPr/>
        </p:nvSpPr>
        <p:spPr>
          <a:xfrm>
            <a:off x="7835374" y="5332566"/>
            <a:ext cx="1008112" cy="369332"/>
          </a:xfrm>
          <a:prstGeom prst="rect">
            <a:avLst/>
          </a:prstGeom>
          <a:noFill/>
        </p:spPr>
        <p:txBody>
          <a:bodyPr wrap="square" rtlCol="0">
            <a:spAutoFit/>
          </a:bodyPr>
          <a:lstStyle/>
          <a:p>
            <a:r>
              <a:rPr lang="sv-SE" dirty="0" smtClean="0">
                <a:solidFill>
                  <a:prstClr val="black"/>
                </a:solidFill>
              </a:rPr>
              <a:t>2015</a:t>
            </a:r>
            <a:endParaRPr lang="sv-SE" dirty="0">
              <a:solidFill>
                <a:prstClr val="black"/>
              </a:solidFill>
            </a:endParaRPr>
          </a:p>
        </p:txBody>
      </p:sp>
      <p:sp>
        <p:nvSpPr>
          <p:cNvPr id="8" name="TextBox 7"/>
          <p:cNvSpPr txBox="1"/>
          <p:nvPr/>
        </p:nvSpPr>
        <p:spPr>
          <a:xfrm>
            <a:off x="1403648" y="5589240"/>
            <a:ext cx="6753772" cy="523220"/>
          </a:xfrm>
          <a:prstGeom prst="rect">
            <a:avLst/>
          </a:prstGeom>
          <a:noFill/>
        </p:spPr>
        <p:txBody>
          <a:bodyPr wrap="none" rtlCol="0">
            <a:spAutoFit/>
          </a:bodyPr>
          <a:lstStyle/>
          <a:p>
            <a:r>
              <a:rPr lang="sv-SE" sz="2800" b="1" dirty="0" err="1">
                <a:solidFill>
                  <a:srgbClr val="616161"/>
                </a:solidFill>
                <a:latin typeface="Arial"/>
                <a:cs typeface="Arial"/>
              </a:rPr>
              <a:t>How</a:t>
            </a:r>
            <a:r>
              <a:rPr lang="sv-SE" sz="2800" b="1" dirty="0">
                <a:solidFill>
                  <a:srgbClr val="616161"/>
                </a:solidFill>
                <a:latin typeface="Arial"/>
                <a:cs typeface="Arial"/>
              </a:rPr>
              <a:t> </a:t>
            </a:r>
            <a:r>
              <a:rPr lang="sv-SE" sz="2800" b="1" dirty="0" err="1">
                <a:solidFill>
                  <a:srgbClr val="616161"/>
                </a:solidFill>
                <a:latin typeface="Arial"/>
                <a:cs typeface="Arial"/>
              </a:rPr>
              <a:t>can</a:t>
            </a:r>
            <a:r>
              <a:rPr lang="sv-SE" sz="2800" b="1" dirty="0">
                <a:solidFill>
                  <a:srgbClr val="616161"/>
                </a:solidFill>
                <a:latin typeface="Arial"/>
                <a:cs typeface="Arial"/>
              </a:rPr>
              <a:t> </a:t>
            </a:r>
            <a:r>
              <a:rPr lang="sv-SE" sz="2800" b="1" dirty="0" err="1">
                <a:solidFill>
                  <a:srgbClr val="616161"/>
                </a:solidFill>
                <a:latin typeface="Arial"/>
                <a:cs typeface="Arial"/>
              </a:rPr>
              <a:t>we</a:t>
            </a:r>
            <a:r>
              <a:rPr lang="sv-SE" sz="2800" b="1" dirty="0">
                <a:solidFill>
                  <a:srgbClr val="616161"/>
                </a:solidFill>
                <a:latin typeface="Arial"/>
                <a:cs typeface="Arial"/>
              </a:rPr>
              <a:t> </a:t>
            </a:r>
            <a:r>
              <a:rPr lang="sv-SE" sz="2800" b="1" dirty="0" err="1">
                <a:solidFill>
                  <a:srgbClr val="616161"/>
                </a:solidFill>
                <a:latin typeface="Arial"/>
                <a:cs typeface="Arial"/>
              </a:rPr>
              <a:t>claim</a:t>
            </a:r>
            <a:r>
              <a:rPr lang="sv-SE" sz="2800" b="1" dirty="0">
                <a:solidFill>
                  <a:srgbClr val="616161"/>
                </a:solidFill>
                <a:latin typeface="Arial"/>
                <a:cs typeface="Arial"/>
              </a:rPr>
              <a:t> the </a:t>
            </a:r>
            <a:r>
              <a:rPr lang="sv-SE" sz="2800" b="1" dirty="0" err="1">
                <a:solidFill>
                  <a:srgbClr val="616161"/>
                </a:solidFill>
                <a:latin typeface="Arial"/>
                <a:cs typeface="Arial"/>
              </a:rPr>
              <a:t>remaining</a:t>
            </a:r>
            <a:r>
              <a:rPr lang="sv-SE" sz="2800" b="1" dirty="0">
                <a:solidFill>
                  <a:srgbClr val="616161"/>
                </a:solidFill>
                <a:latin typeface="Arial"/>
                <a:cs typeface="Arial"/>
              </a:rPr>
              <a:t> 98%?</a:t>
            </a:r>
          </a:p>
        </p:txBody>
      </p:sp>
      <p:sp>
        <p:nvSpPr>
          <p:cNvPr id="10" name="Arc 9"/>
          <p:cNvSpPr/>
          <p:nvPr/>
        </p:nvSpPr>
        <p:spPr>
          <a:xfrm>
            <a:off x="5940152" y="3226693"/>
            <a:ext cx="2241720" cy="720080"/>
          </a:xfrm>
          <a:prstGeom prst="arc">
            <a:avLst>
              <a:gd name="adj1" fmla="val 16200000"/>
              <a:gd name="adj2" fmla="val 21575762"/>
            </a:avLst>
          </a:prstGeom>
          <a:ln w="5715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solidFill>
                <a:prstClr val="black"/>
              </a:solidFill>
            </a:endParaRPr>
          </a:p>
        </p:txBody>
      </p:sp>
      <p:sp>
        <p:nvSpPr>
          <p:cNvPr id="14" name="Arc 13"/>
          <p:cNvSpPr/>
          <p:nvPr/>
        </p:nvSpPr>
        <p:spPr>
          <a:xfrm flipV="1">
            <a:off x="5652120" y="1412776"/>
            <a:ext cx="1599437" cy="1584176"/>
          </a:xfrm>
          <a:prstGeom prst="arc">
            <a:avLst>
              <a:gd name="adj1" fmla="val 17109262"/>
              <a:gd name="adj2" fmla="val 524730"/>
            </a:avLst>
          </a:prstGeom>
          <a:ln w="5715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solidFill>
                <a:prstClr val="black"/>
              </a:solidFill>
            </a:endParaRPr>
          </a:p>
        </p:txBody>
      </p:sp>
      <p:sp>
        <p:nvSpPr>
          <p:cNvPr id="15" name="Rounded Rectangle 14"/>
          <p:cNvSpPr/>
          <p:nvPr/>
        </p:nvSpPr>
        <p:spPr>
          <a:xfrm>
            <a:off x="6732240" y="3586733"/>
            <a:ext cx="2304256" cy="88713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err="1" smtClean="0">
                <a:solidFill>
                  <a:prstClr val="black">
                    <a:lumMod val="85000"/>
                    <a:lumOff val="15000"/>
                  </a:prstClr>
                </a:solidFill>
              </a:rPr>
              <a:t>Threats</a:t>
            </a:r>
            <a:endParaRPr lang="sv-SE" sz="1200" b="1" dirty="0" smtClean="0">
              <a:solidFill>
                <a:prstClr val="black">
                  <a:lumMod val="85000"/>
                  <a:lumOff val="15000"/>
                </a:prstClr>
              </a:solidFill>
            </a:endParaRPr>
          </a:p>
          <a:p>
            <a:pPr algn="ctr"/>
            <a:r>
              <a:rPr lang="sv-SE" sz="1200" dirty="0" err="1" smtClean="0">
                <a:solidFill>
                  <a:prstClr val="black">
                    <a:lumMod val="85000"/>
                    <a:lumOff val="15000"/>
                  </a:prstClr>
                </a:solidFill>
              </a:rPr>
              <a:t>Consumer</a:t>
            </a:r>
            <a:r>
              <a:rPr lang="sv-SE" sz="1200" dirty="0" smtClean="0">
                <a:solidFill>
                  <a:prstClr val="black">
                    <a:lumMod val="85000"/>
                    <a:lumOff val="15000"/>
                  </a:prstClr>
                </a:solidFill>
              </a:rPr>
              <a:t> </a:t>
            </a:r>
            <a:r>
              <a:rPr lang="sv-SE" sz="1200" dirty="0" err="1" smtClean="0">
                <a:solidFill>
                  <a:prstClr val="black">
                    <a:lumMod val="85000"/>
                    <a:lumOff val="15000"/>
                  </a:prstClr>
                </a:solidFill>
              </a:rPr>
              <a:t>electronics</a:t>
            </a:r>
            <a:r>
              <a:rPr lang="sv-SE" sz="1200" dirty="0" smtClean="0">
                <a:solidFill>
                  <a:prstClr val="black">
                    <a:lumMod val="85000"/>
                    <a:lumOff val="15000"/>
                  </a:prstClr>
                </a:solidFill>
              </a:rPr>
              <a:t> pricing</a:t>
            </a:r>
          </a:p>
          <a:p>
            <a:pPr algn="ctr"/>
            <a:r>
              <a:rPr lang="sv-SE" sz="1200" dirty="0">
                <a:solidFill>
                  <a:prstClr val="black">
                    <a:lumMod val="85000"/>
                    <a:lumOff val="15000"/>
                  </a:prstClr>
                </a:solidFill>
              </a:rPr>
              <a:t>Internet is </a:t>
            </a:r>
            <a:r>
              <a:rPr lang="sv-SE" sz="1200" dirty="0" err="1">
                <a:solidFill>
                  <a:prstClr val="black">
                    <a:lumMod val="85000"/>
                    <a:lumOff val="15000"/>
                  </a:prstClr>
                </a:solidFill>
              </a:rPr>
              <a:t>free</a:t>
            </a:r>
            <a:r>
              <a:rPr lang="sv-SE" sz="1200" dirty="0">
                <a:solidFill>
                  <a:prstClr val="black">
                    <a:lumMod val="85000"/>
                    <a:lumOff val="15000"/>
                  </a:prstClr>
                </a:solidFill>
              </a:rPr>
              <a:t>!</a:t>
            </a:r>
          </a:p>
          <a:p>
            <a:pPr algn="ctr"/>
            <a:r>
              <a:rPr lang="sv-SE" sz="1200" dirty="0" err="1" smtClean="0">
                <a:solidFill>
                  <a:prstClr val="black">
                    <a:lumMod val="85000"/>
                    <a:lumOff val="15000"/>
                  </a:prstClr>
                </a:solidFill>
              </a:rPr>
              <a:t>Connected</a:t>
            </a:r>
            <a:r>
              <a:rPr lang="sv-SE" sz="1200" dirty="0" smtClean="0">
                <a:solidFill>
                  <a:prstClr val="black">
                    <a:lumMod val="85000"/>
                    <a:lumOff val="15000"/>
                  </a:prstClr>
                </a:solidFill>
              </a:rPr>
              <a:t> smart </a:t>
            </a:r>
            <a:r>
              <a:rPr lang="sv-SE" sz="1200" dirty="0" err="1" smtClean="0">
                <a:solidFill>
                  <a:prstClr val="black">
                    <a:lumMod val="85000"/>
                    <a:lumOff val="15000"/>
                  </a:prstClr>
                </a:solidFill>
              </a:rPr>
              <a:t>phones</a:t>
            </a:r>
            <a:endParaRPr lang="sv-SE" sz="1200" dirty="0" smtClean="0">
              <a:solidFill>
                <a:prstClr val="black">
                  <a:lumMod val="85000"/>
                  <a:lumOff val="15000"/>
                </a:prstClr>
              </a:solidFill>
            </a:endParaRPr>
          </a:p>
        </p:txBody>
      </p:sp>
      <p:sp>
        <p:nvSpPr>
          <p:cNvPr id="16" name="Rounded Rectangle 15"/>
          <p:cNvSpPr/>
          <p:nvPr/>
        </p:nvSpPr>
        <p:spPr>
          <a:xfrm>
            <a:off x="6300192" y="1173712"/>
            <a:ext cx="2304256" cy="88713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1" dirty="0" err="1" smtClean="0">
                <a:solidFill>
                  <a:prstClr val="black">
                    <a:lumMod val="85000"/>
                    <a:lumOff val="15000"/>
                  </a:prstClr>
                </a:solidFill>
              </a:rPr>
              <a:t>Opportunities</a:t>
            </a:r>
            <a:endParaRPr lang="sv-SE" sz="1200" b="1" dirty="0" smtClean="0">
              <a:solidFill>
                <a:prstClr val="black">
                  <a:lumMod val="85000"/>
                  <a:lumOff val="15000"/>
                </a:prstClr>
              </a:solidFill>
            </a:endParaRPr>
          </a:p>
          <a:p>
            <a:pPr algn="ctr"/>
            <a:r>
              <a:rPr lang="sv-SE" sz="1200" dirty="0" smtClean="0">
                <a:solidFill>
                  <a:prstClr val="black">
                    <a:lumMod val="85000"/>
                    <a:lumOff val="15000"/>
                  </a:prstClr>
                </a:solidFill>
              </a:rPr>
              <a:t>OEM </a:t>
            </a:r>
            <a:r>
              <a:rPr lang="sv-SE" sz="1200" dirty="0" err="1" smtClean="0">
                <a:solidFill>
                  <a:prstClr val="black">
                    <a:lumMod val="85000"/>
                    <a:lumOff val="15000"/>
                  </a:prstClr>
                </a:solidFill>
              </a:rPr>
              <a:t>value</a:t>
            </a:r>
            <a:endParaRPr lang="sv-SE" sz="1200" dirty="0" smtClean="0">
              <a:solidFill>
                <a:prstClr val="black">
                  <a:lumMod val="85000"/>
                  <a:lumOff val="15000"/>
                </a:prstClr>
              </a:solidFill>
            </a:endParaRPr>
          </a:p>
          <a:p>
            <a:pPr algn="ctr"/>
            <a:r>
              <a:rPr lang="sv-SE" sz="1200" dirty="0" smtClean="0">
                <a:solidFill>
                  <a:prstClr val="black">
                    <a:lumMod val="85000"/>
                    <a:lumOff val="15000"/>
                  </a:prstClr>
                </a:solidFill>
              </a:rPr>
              <a:t>Customer </a:t>
            </a:r>
            <a:r>
              <a:rPr lang="sv-SE" sz="1200" dirty="0" err="1" smtClean="0">
                <a:solidFill>
                  <a:prstClr val="black">
                    <a:lumMod val="85000"/>
                    <a:lumOff val="15000"/>
                  </a:prstClr>
                </a:solidFill>
              </a:rPr>
              <a:t>appeal</a:t>
            </a:r>
            <a:endParaRPr lang="sv-SE" sz="1200" dirty="0" smtClean="0">
              <a:solidFill>
                <a:prstClr val="black">
                  <a:lumMod val="85000"/>
                  <a:lumOff val="15000"/>
                </a:prstClr>
              </a:solidFill>
            </a:endParaRPr>
          </a:p>
          <a:p>
            <a:pPr algn="ctr"/>
            <a:r>
              <a:rPr lang="sv-SE" sz="1200" dirty="0" smtClean="0">
                <a:solidFill>
                  <a:prstClr val="black">
                    <a:lumMod val="85000"/>
                    <a:lumOff val="15000"/>
                  </a:prstClr>
                </a:solidFill>
              </a:rPr>
              <a:t>Cost </a:t>
            </a:r>
            <a:r>
              <a:rPr lang="sv-SE" sz="1200" dirty="0" err="1" smtClean="0">
                <a:solidFill>
                  <a:prstClr val="black">
                    <a:lumMod val="85000"/>
                    <a:lumOff val="15000"/>
                  </a:prstClr>
                </a:solidFill>
              </a:rPr>
              <a:t>efficiency</a:t>
            </a:r>
            <a:endParaRPr lang="sv-SE" sz="1200" dirty="0" smtClean="0">
              <a:solidFill>
                <a:prstClr val="black">
                  <a:lumMod val="85000"/>
                  <a:lumOff val="15000"/>
                </a:prstClr>
              </a:solidFill>
            </a:endParaRPr>
          </a:p>
        </p:txBody>
      </p:sp>
      <p:sp>
        <p:nvSpPr>
          <p:cNvPr id="17" name="Rounded Rectangle 16"/>
          <p:cNvSpPr/>
          <p:nvPr/>
        </p:nvSpPr>
        <p:spPr>
          <a:xfrm>
            <a:off x="551409" y="2060848"/>
            <a:ext cx="1945788" cy="329008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sv-SE" sz="1200" b="1" dirty="0" smtClean="0">
                <a:solidFill>
                  <a:prstClr val="black">
                    <a:lumMod val="85000"/>
                    <a:lumOff val="15000"/>
                  </a:prstClr>
                </a:solidFill>
              </a:rPr>
              <a:t>        OEM value</a:t>
            </a:r>
          </a:p>
          <a:p>
            <a:pPr>
              <a:spcBef>
                <a:spcPts val="600"/>
              </a:spcBef>
            </a:pPr>
            <a:r>
              <a:rPr lang="sv-SE" sz="1200" dirty="0" smtClean="0">
                <a:solidFill>
                  <a:prstClr val="black">
                    <a:lumMod val="85000"/>
                    <a:lumOff val="15000"/>
                  </a:prstClr>
                </a:solidFill>
              </a:rPr>
              <a:t>Increased </a:t>
            </a:r>
            <a:r>
              <a:rPr lang="sv-SE" sz="1200" dirty="0" err="1" smtClean="0">
                <a:solidFill>
                  <a:prstClr val="black">
                    <a:lumMod val="85000"/>
                    <a:lumOff val="15000"/>
                  </a:prstClr>
                </a:solidFill>
              </a:rPr>
              <a:t>aftersales</a:t>
            </a:r>
            <a:endParaRPr lang="sv-SE" sz="1200" dirty="0" smtClean="0">
              <a:solidFill>
                <a:prstClr val="black">
                  <a:lumMod val="85000"/>
                  <a:lumOff val="15000"/>
                </a:prstClr>
              </a:solidFill>
            </a:endParaRPr>
          </a:p>
          <a:p>
            <a:pPr>
              <a:spcBef>
                <a:spcPts val="600"/>
              </a:spcBef>
            </a:pPr>
            <a:r>
              <a:rPr lang="sv-SE" sz="1200" dirty="0" err="1" smtClean="0">
                <a:solidFill>
                  <a:prstClr val="black">
                    <a:lumMod val="85000"/>
                    <a:lumOff val="15000"/>
                  </a:prstClr>
                </a:solidFill>
              </a:rPr>
              <a:t>Loyal</a:t>
            </a:r>
            <a:r>
              <a:rPr lang="sv-SE" sz="1200" dirty="0" smtClean="0">
                <a:solidFill>
                  <a:prstClr val="black">
                    <a:lumMod val="85000"/>
                    <a:lumOff val="15000"/>
                  </a:prstClr>
                </a:solidFill>
              </a:rPr>
              <a:t> customers</a:t>
            </a:r>
          </a:p>
          <a:p>
            <a:pPr>
              <a:spcBef>
                <a:spcPts val="600"/>
              </a:spcBef>
            </a:pPr>
            <a:r>
              <a:rPr lang="sv-SE" sz="1200" dirty="0" err="1" smtClean="0">
                <a:solidFill>
                  <a:prstClr val="black">
                    <a:lumMod val="85000"/>
                    <a:lumOff val="15000"/>
                  </a:prstClr>
                </a:solidFill>
              </a:rPr>
              <a:t>Dynamic</a:t>
            </a:r>
            <a:r>
              <a:rPr lang="sv-SE" sz="1200" dirty="0" smtClean="0">
                <a:solidFill>
                  <a:prstClr val="black">
                    <a:lumMod val="85000"/>
                    <a:lumOff val="15000"/>
                  </a:prstClr>
                </a:solidFill>
              </a:rPr>
              <a:t> service planning</a:t>
            </a:r>
          </a:p>
          <a:p>
            <a:pPr>
              <a:spcBef>
                <a:spcPts val="600"/>
              </a:spcBef>
            </a:pPr>
            <a:r>
              <a:rPr lang="sv-SE" sz="1200" dirty="0" smtClean="0">
                <a:solidFill>
                  <a:prstClr val="black">
                    <a:lumMod val="85000"/>
                    <a:lumOff val="15000"/>
                  </a:prstClr>
                </a:solidFill>
              </a:rPr>
              <a:t>Second </a:t>
            </a:r>
            <a:r>
              <a:rPr lang="sv-SE" sz="1200" dirty="0" err="1" smtClean="0">
                <a:solidFill>
                  <a:prstClr val="black">
                    <a:lumMod val="85000"/>
                    <a:lumOff val="15000"/>
                  </a:prstClr>
                </a:solidFill>
              </a:rPr>
              <a:t>owner</a:t>
            </a:r>
            <a:r>
              <a:rPr lang="sv-SE" sz="1200" dirty="0" smtClean="0">
                <a:solidFill>
                  <a:prstClr val="black">
                    <a:lumMod val="85000"/>
                    <a:lumOff val="15000"/>
                  </a:prstClr>
                </a:solidFill>
              </a:rPr>
              <a:t> </a:t>
            </a:r>
            <a:r>
              <a:rPr lang="sv-SE" sz="1200" dirty="0" err="1" smtClean="0">
                <a:solidFill>
                  <a:prstClr val="black">
                    <a:lumMod val="85000"/>
                    <a:lumOff val="15000"/>
                  </a:prstClr>
                </a:solidFill>
              </a:rPr>
              <a:t>relationship</a:t>
            </a:r>
            <a:endParaRPr lang="sv-SE" sz="1200" dirty="0" smtClean="0">
              <a:solidFill>
                <a:prstClr val="black">
                  <a:lumMod val="85000"/>
                  <a:lumOff val="15000"/>
                </a:prstClr>
              </a:solidFill>
            </a:endParaRPr>
          </a:p>
          <a:p>
            <a:pPr>
              <a:spcBef>
                <a:spcPts val="600"/>
              </a:spcBef>
            </a:pPr>
            <a:r>
              <a:rPr lang="sv-SE" sz="1200" dirty="0" smtClean="0">
                <a:solidFill>
                  <a:prstClr val="black">
                    <a:lumMod val="85000"/>
                    <a:lumOff val="15000"/>
                  </a:prstClr>
                </a:solidFill>
              </a:rPr>
              <a:t>Software management</a:t>
            </a:r>
          </a:p>
          <a:p>
            <a:pPr>
              <a:spcBef>
                <a:spcPts val="600"/>
              </a:spcBef>
            </a:pPr>
            <a:r>
              <a:rPr lang="sv-SE" sz="1200" dirty="0" err="1" smtClean="0">
                <a:solidFill>
                  <a:prstClr val="black">
                    <a:lumMod val="85000"/>
                    <a:lumOff val="15000"/>
                  </a:prstClr>
                </a:solidFill>
              </a:rPr>
              <a:t>Logistics</a:t>
            </a:r>
            <a:endParaRPr lang="sv-SE" sz="1200" dirty="0" smtClean="0">
              <a:solidFill>
                <a:prstClr val="black">
                  <a:lumMod val="85000"/>
                  <a:lumOff val="15000"/>
                </a:prstClr>
              </a:solidFill>
            </a:endParaRPr>
          </a:p>
          <a:p>
            <a:endParaRPr lang="sv-SE" sz="1200" dirty="0" smtClean="0">
              <a:solidFill>
                <a:prstClr val="black">
                  <a:lumMod val="85000"/>
                  <a:lumOff val="15000"/>
                </a:prstClr>
              </a:solidFill>
            </a:endParaRPr>
          </a:p>
          <a:p>
            <a:endParaRPr lang="sv-SE" sz="1200" dirty="0" smtClean="0">
              <a:solidFill>
                <a:prstClr val="black">
                  <a:lumMod val="85000"/>
                  <a:lumOff val="15000"/>
                </a:prstClr>
              </a:solidFill>
            </a:endParaRPr>
          </a:p>
          <a:p>
            <a:endParaRPr lang="sv-SE" sz="1200" dirty="0" smtClean="0">
              <a:solidFill>
                <a:prstClr val="black">
                  <a:lumMod val="85000"/>
                  <a:lumOff val="15000"/>
                </a:prstClr>
              </a:solidFill>
            </a:endParaRPr>
          </a:p>
          <a:p>
            <a:endParaRPr lang="sv-SE" dirty="0" smtClean="0">
              <a:solidFill>
                <a:prstClr val="black">
                  <a:lumMod val="85000"/>
                  <a:lumOff val="15000"/>
                </a:prstClr>
              </a:solidFill>
            </a:endParaRPr>
          </a:p>
          <a:p>
            <a:endParaRPr lang="sv-SE" dirty="0">
              <a:solidFill>
                <a:prstClr val="black">
                  <a:lumMod val="85000"/>
                  <a:lumOff val="15000"/>
                </a:prstClr>
              </a:solidFill>
            </a:endParaRPr>
          </a:p>
        </p:txBody>
      </p:sp>
      <p:sp>
        <p:nvSpPr>
          <p:cNvPr id="21" name="Rounded Rectangle 20"/>
          <p:cNvSpPr/>
          <p:nvPr/>
        </p:nvSpPr>
        <p:spPr>
          <a:xfrm>
            <a:off x="2554204" y="2060848"/>
            <a:ext cx="1945788" cy="329008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sv-SE" sz="1200" b="1" dirty="0" smtClean="0">
                <a:solidFill>
                  <a:prstClr val="black">
                    <a:lumMod val="85000"/>
                    <a:lumOff val="15000"/>
                  </a:prstClr>
                </a:solidFill>
              </a:rPr>
              <a:t>   Customer appeal</a:t>
            </a:r>
          </a:p>
          <a:p>
            <a:endParaRPr lang="sv-SE" sz="1200" dirty="0" smtClean="0">
              <a:solidFill>
                <a:prstClr val="black">
                  <a:lumMod val="85000"/>
                  <a:lumOff val="15000"/>
                </a:prstClr>
              </a:solidFill>
            </a:endParaRPr>
          </a:p>
          <a:p>
            <a:endParaRPr lang="sv-SE" sz="1200" dirty="0" smtClean="0">
              <a:solidFill>
                <a:prstClr val="black">
                  <a:lumMod val="85000"/>
                  <a:lumOff val="15000"/>
                </a:prstClr>
              </a:solidFill>
            </a:endParaRPr>
          </a:p>
          <a:p>
            <a:endParaRPr lang="sv-SE" sz="1200" dirty="0" smtClean="0">
              <a:solidFill>
                <a:prstClr val="black">
                  <a:lumMod val="85000"/>
                  <a:lumOff val="15000"/>
                </a:prstClr>
              </a:solidFill>
            </a:endParaRPr>
          </a:p>
          <a:p>
            <a:endParaRPr lang="sv-SE" sz="1200" dirty="0" smtClean="0">
              <a:solidFill>
                <a:prstClr val="black">
                  <a:lumMod val="85000"/>
                  <a:lumOff val="15000"/>
                </a:prstClr>
              </a:solidFill>
            </a:endParaRPr>
          </a:p>
          <a:p>
            <a:endParaRPr lang="sv-SE" dirty="0" smtClean="0">
              <a:solidFill>
                <a:prstClr val="black">
                  <a:lumMod val="85000"/>
                  <a:lumOff val="15000"/>
                </a:prstClr>
              </a:solidFill>
            </a:endParaRPr>
          </a:p>
          <a:p>
            <a:endParaRPr lang="sv-SE" dirty="0">
              <a:solidFill>
                <a:prstClr val="black">
                  <a:lumMod val="85000"/>
                  <a:lumOff val="15000"/>
                </a:prstClr>
              </a:solidFill>
            </a:endParaRPr>
          </a:p>
        </p:txBody>
      </p:sp>
      <p:sp>
        <p:nvSpPr>
          <p:cNvPr id="22" name="Rounded Rectangle 21"/>
          <p:cNvSpPr/>
          <p:nvPr/>
        </p:nvSpPr>
        <p:spPr>
          <a:xfrm>
            <a:off x="4572000" y="2060848"/>
            <a:ext cx="1945788" cy="329008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36000" rIns="72000" rtlCol="0" anchor="t"/>
          <a:lstStyle/>
          <a:p>
            <a:r>
              <a:rPr lang="sv-SE" sz="1200" b="1" dirty="0" smtClean="0">
                <a:solidFill>
                  <a:prstClr val="black">
                    <a:lumMod val="85000"/>
                    <a:lumOff val="15000"/>
                  </a:prstClr>
                </a:solidFill>
              </a:rPr>
              <a:t>      Cost efficiency</a:t>
            </a:r>
          </a:p>
          <a:p>
            <a:endParaRPr lang="sv-SE" sz="1200" dirty="0" smtClean="0">
              <a:solidFill>
                <a:prstClr val="black">
                  <a:lumMod val="85000"/>
                  <a:lumOff val="15000"/>
                </a:prstClr>
              </a:solidFill>
            </a:endParaRPr>
          </a:p>
          <a:p>
            <a:endParaRPr lang="sv-SE" sz="1200" dirty="0" smtClean="0">
              <a:solidFill>
                <a:prstClr val="black">
                  <a:lumMod val="85000"/>
                  <a:lumOff val="15000"/>
                </a:prstClr>
              </a:solidFill>
            </a:endParaRPr>
          </a:p>
          <a:p>
            <a:endParaRPr lang="sv-SE" sz="1200" dirty="0" smtClean="0">
              <a:solidFill>
                <a:prstClr val="black">
                  <a:lumMod val="85000"/>
                  <a:lumOff val="15000"/>
                </a:prstClr>
              </a:solidFill>
            </a:endParaRPr>
          </a:p>
          <a:p>
            <a:pPr>
              <a:spcBef>
                <a:spcPts val="600"/>
              </a:spcBef>
            </a:pPr>
            <a:endParaRPr lang="sv-SE" sz="1200" dirty="0" smtClean="0">
              <a:solidFill>
                <a:prstClr val="black">
                  <a:lumMod val="85000"/>
                  <a:lumOff val="15000"/>
                </a:prstClr>
              </a:solidFill>
            </a:endParaRPr>
          </a:p>
          <a:p>
            <a:pPr>
              <a:spcBef>
                <a:spcPts val="600"/>
              </a:spcBef>
            </a:pPr>
            <a:r>
              <a:rPr lang="sv-SE" sz="1200" dirty="0" smtClean="0">
                <a:solidFill>
                  <a:prstClr val="black">
                    <a:lumMod val="85000"/>
                    <a:lumOff val="15000"/>
                  </a:prstClr>
                </a:solidFill>
              </a:rPr>
              <a:t>Developed by BMW, </a:t>
            </a:r>
            <a:r>
              <a:rPr lang="sv-SE" sz="1200" dirty="0" err="1" smtClean="0">
                <a:solidFill>
                  <a:prstClr val="black">
                    <a:lumMod val="85000"/>
                    <a:lumOff val="15000"/>
                  </a:prstClr>
                </a:solidFill>
              </a:rPr>
              <a:t>Connexis</a:t>
            </a:r>
            <a:r>
              <a:rPr lang="sv-SE" sz="1200" dirty="0" smtClean="0">
                <a:solidFill>
                  <a:prstClr val="black">
                    <a:lumMod val="85000"/>
                    <a:lumOff val="15000"/>
                  </a:prstClr>
                </a:solidFill>
              </a:rPr>
              <a:t> &amp; WirelessCar</a:t>
            </a:r>
          </a:p>
          <a:p>
            <a:pPr>
              <a:spcBef>
                <a:spcPts val="600"/>
              </a:spcBef>
            </a:pPr>
            <a:r>
              <a:rPr lang="sv-SE" sz="1200" dirty="0" smtClean="0">
                <a:solidFill>
                  <a:prstClr val="black">
                    <a:lumMod val="85000"/>
                    <a:lumOff val="15000"/>
                  </a:prstClr>
                </a:solidFill>
              </a:rPr>
              <a:t>Flexible &amp; </a:t>
            </a:r>
            <a:r>
              <a:rPr lang="sv-SE" sz="1200" dirty="0" err="1" smtClean="0">
                <a:solidFill>
                  <a:prstClr val="black">
                    <a:lumMod val="85000"/>
                    <a:lumOff val="15000"/>
                  </a:prstClr>
                </a:solidFill>
              </a:rPr>
              <a:t>scalable</a:t>
            </a:r>
            <a:endParaRPr lang="sv-SE" sz="1200" dirty="0">
              <a:solidFill>
                <a:prstClr val="black">
                  <a:lumMod val="85000"/>
                  <a:lumOff val="15000"/>
                </a:prstClr>
              </a:solidFill>
            </a:endParaRPr>
          </a:p>
          <a:p>
            <a:pPr>
              <a:spcBef>
                <a:spcPts val="600"/>
              </a:spcBef>
            </a:pPr>
            <a:r>
              <a:rPr lang="sv-SE" sz="1200" dirty="0" err="1" smtClean="0">
                <a:solidFill>
                  <a:prstClr val="black">
                    <a:lumMod val="85000"/>
                    <a:lumOff val="15000"/>
                  </a:prstClr>
                </a:solidFill>
              </a:rPr>
              <a:t>Reduce</a:t>
            </a:r>
            <a:r>
              <a:rPr lang="sv-SE" sz="1200" dirty="0" smtClean="0">
                <a:solidFill>
                  <a:prstClr val="black">
                    <a:lumMod val="85000"/>
                    <a:lumOff val="15000"/>
                  </a:prstClr>
                </a:solidFill>
              </a:rPr>
              <a:t> </a:t>
            </a:r>
            <a:r>
              <a:rPr lang="sv-SE" sz="1200" dirty="0">
                <a:solidFill>
                  <a:prstClr val="black">
                    <a:lumMod val="85000"/>
                    <a:lumOff val="15000"/>
                  </a:prstClr>
                </a:solidFill>
              </a:rPr>
              <a:t>cost </a:t>
            </a:r>
            <a:r>
              <a:rPr lang="sv-SE" sz="1200" dirty="0" err="1">
                <a:solidFill>
                  <a:prstClr val="black">
                    <a:lumMod val="85000"/>
                    <a:lumOff val="15000"/>
                  </a:prstClr>
                </a:solidFill>
              </a:rPr>
              <a:t>through</a:t>
            </a:r>
            <a:r>
              <a:rPr lang="sv-SE" sz="1200" dirty="0">
                <a:solidFill>
                  <a:prstClr val="black">
                    <a:lumMod val="85000"/>
                    <a:lumOff val="15000"/>
                  </a:prstClr>
                </a:solidFill>
              </a:rPr>
              <a:t> </a:t>
            </a:r>
            <a:r>
              <a:rPr lang="sv-SE" sz="1200" dirty="0" err="1" smtClean="0">
                <a:solidFill>
                  <a:prstClr val="black">
                    <a:lumMod val="85000"/>
                    <a:lumOff val="15000"/>
                  </a:prstClr>
                </a:solidFill>
              </a:rPr>
              <a:t>openness</a:t>
            </a:r>
            <a:r>
              <a:rPr lang="sv-SE" sz="1200" dirty="0" smtClean="0">
                <a:solidFill>
                  <a:prstClr val="black">
                    <a:lumMod val="85000"/>
                    <a:lumOff val="15000"/>
                  </a:prstClr>
                </a:solidFill>
              </a:rPr>
              <a:t> </a:t>
            </a:r>
            <a:r>
              <a:rPr lang="sv-SE" sz="1200" dirty="0">
                <a:solidFill>
                  <a:prstClr val="black">
                    <a:lumMod val="85000"/>
                    <a:lumOff val="15000"/>
                  </a:prstClr>
                </a:solidFill>
              </a:rPr>
              <a:t>and </a:t>
            </a:r>
            <a:r>
              <a:rPr lang="sv-SE" sz="1200" dirty="0" smtClean="0">
                <a:solidFill>
                  <a:prstClr val="black">
                    <a:lumMod val="85000"/>
                    <a:lumOff val="15000"/>
                  </a:prstClr>
                </a:solidFill>
              </a:rPr>
              <a:t>standard</a:t>
            </a:r>
          </a:p>
          <a:p>
            <a:pPr>
              <a:spcBef>
                <a:spcPts val="600"/>
              </a:spcBef>
            </a:pPr>
            <a:r>
              <a:rPr lang="sv-SE" sz="1200" dirty="0" err="1" smtClean="0">
                <a:solidFill>
                  <a:prstClr val="black">
                    <a:lumMod val="85000"/>
                    <a:lumOff val="15000"/>
                  </a:prstClr>
                </a:solidFill>
              </a:rPr>
              <a:t>Avoid</a:t>
            </a:r>
            <a:r>
              <a:rPr lang="sv-SE" sz="1200" dirty="0" smtClean="0">
                <a:solidFill>
                  <a:prstClr val="black">
                    <a:lumMod val="85000"/>
                    <a:lumOff val="15000"/>
                  </a:prstClr>
                </a:solidFill>
              </a:rPr>
              <a:t> </a:t>
            </a:r>
            <a:r>
              <a:rPr lang="sv-SE" sz="1200" dirty="0">
                <a:solidFill>
                  <a:prstClr val="black">
                    <a:lumMod val="85000"/>
                    <a:lumOff val="15000"/>
                  </a:prstClr>
                </a:solidFill>
              </a:rPr>
              <a:t>lock-in </a:t>
            </a:r>
            <a:r>
              <a:rPr lang="sv-SE" sz="1200" dirty="0" smtClean="0">
                <a:solidFill>
                  <a:prstClr val="black">
                    <a:lumMod val="85000"/>
                    <a:lumOff val="15000"/>
                  </a:prstClr>
                </a:solidFill>
              </a:rPr>
              <a:t>situation</a:t>
            </a:r>
          </a:p>
          <a:p>
            <a:pPr>
              <a:spcBef>
                <a:spcPts val="600"/>
              </a:spcBef>
            </a:pPr>
            <a:r>
              <a:rPr lang="sv-SE" sz="1200" dirty="0" smtClean="0">
                <a:solidFill>
                  <a:prstClr val="black">
                    <a:lumMod val="85000"/>
                    <a:lumOff val="15000"/>
                  </a:prstClr>
                </a:solidFill>
              </a:rPr>
              <a:t>De-</a:t>
            </a:r>
            <a:r>
              <a:rPr lang="sv-SE" sz="1200" dirty="0" err="1" smtClean="0">
                <a:solidFill>
                  <a:prstClr val="black">
                    <a:lumMod val="85000"/>
                    <a:lumOff val="15000"/>
                  </a:prstClr>
                </a:solidFill>
              </a:rPr>
              <a:t>mystify</a:t>
            </a:r>
            <a:r>
              <a:rPr lang="sv-SE" sz="1200" dirty="0" smtClean="0">
                <a:solidFill>
                  <a:prstClr val="black">
                    <a:lumMod val="85000"/>
                    <a:lumOff val="15000"/>
                  </a:prstClr>
                </a:solidFill>
              </a:rPr>
              <a:t> </a:t>
            </a:r>
            <a:r>
              <a:rPr lang="sv-SE" sz="1200" dirty="0">
                <a:solidFill>
                  <a:prstClr val="black">
                    <a:lumMod val="85000"/>
                    <a:lumOff val="15000"/>
                  </a:prstClr>
                </a:solidFill>
              </a:rPr>
              <a:t>the </a:t>
            </a:r>
            <a:r>
              <a:rPr lang="sv-SE" sz="1200" dirty="0" err="1">
                <a:solidFill>
                  <a:prstClr val="black">
                    <a:lumMod val="85000"/>
                    <a:lumOff val="15000"/>
                  </a:prstClr>
                </a:solidFill>
              </a:rPr>
              <a:t>eco</a:t>
            </a:r>
            <a:r>
              <a:rPr lang="sv-SE" sz="1200" dirty="0">
                <a:solidFill>
                  <a:prstClr val="black">
                    <a:lumMod val="85000"/>
                    <a:lumOff val="15000"/>
                  </a:prstClr>
                </a:solidFill>
              </a:rPr>
              <a:t>-system of telematics</a:t>
            </a:r>
          </a:p>
          <a:p>
            <a:endParaRPr lang="sv-SE" sz="1200" dirty="0" smtClean="0">
              <a:solidFill>
                <a:prstClr val="black">
                  <a:lumMod val="85000"/>
                  <a:lumOff val="15000"/>
                </a:prstClr>
              </a:solidFill>
            </a:endParaRPr>
          </a:p>
          <a:p>
            <a:endParaRPr lang="sv-SE" sz="1200" dirty="0">
              <a:solidFill>
                <a:prstClr val="black">
                  <a:lumMod val="85000"/>
                  <a:lumOff val="15000"/>
                </a:prstClr>
              </a:solidFill>
            </a:endParaRPr>
          </a:p>
        </p:txBody>
      </p:sp>
      <p:pic>
        <p:nvPicPr>
          <p:cNvPr id="23" name="Picture 2" descr="ngtp_logo"/>
          <p:cNvPicPr>
            <a:picLocks noChangeAspect="1" noChangeArrowheads="1"/>
          </p:cNvPicPr>
          <p:nvPr/>
        </p:nvPicPr>
        <p:blipFill>
          <a:blip r:embed="rId3" cstate="print"/>
          <a:srcRect/>
          <a:stretch>
            <a:fillRect/>
          </a:stretch>
        </p:blipFill>
        <p:spPr bwMode="auto">
          <a:xfrm>
            <a:off x="4624837" y="2696127"/>
            <a:ext cx="1840114" cy="372833"/>
          </a:xfrm>
          <a:prstGeom prst="rect">
            <a:avLst/>
          </a:prstGeom>
          <a:noFill/>
          <a:ln w="9525">
            <a:noFill/>
            <a:miter lim="800000"/>
            <a:headEnd/>
            <a:tailEnd/>
          </a:ln>
        </p:spPr>
      </p:pic>
      <p:pic>
        <p:nvPicPr>
          <p:cNvPr id="24" name="Picture 23"/>
          <p:cNvPicPr>
            <a:picLocks noChangeAspect="1"/>
          </p:cNvPicPr>
          <p:nvPr/>
        </p:nvPicPr>
        <p:blipFill rotWithShape="1">
          <a:blip r:embed="rId4" cstate="print">
            <a:extLst>
              <a:ext uri="{28A0092B-C50C-407E-A947-70E740481C1C}">
                <a14:useLocalDpi xmlns:a14="http://schemas.microsoft.com/office/drawing/2010/main" val="0"/>
              </a:ext>
            </a:extLst>
          </a:blip>
          <a:srcRect l="16596" t="6709" r="13925" b="6709"/>
          <a:stretch/>
        </p:blipFill>
        <p:spPr>
          <a:xfrm>
            <a:off x="2701587" y="2659364"/>
            <a:ext cx="1651022" cy="1371600"/>
          </a:xfrm>
          <a:prstGeom prst="rect">
            <a:avLst/>
          </a:prstGeom>
        </p:spPr>
      </p:pic>
      <p:pic>
        <p:nvPicPr>
          <p:cNvPr id="25" name="Picture 24"/>
          <p:cNvPicPr>
            <a:picLocks noChangeAspect="1"/>
          </p:cNvPicPr>
          <p:nvPr/>
        </p:nvPicPr>
        <p:blipFill rotWithShape="1">
          <a:blip r:embed="rId5" cstate="print">
            <a:extLst>
              <a:ext uri="{28A0092B-C50C-407E-A947-70E740481C1C}">
                <a14:useLocalDpi xmlns:a14="http://schemas.microsoft.com/office/drawing/2010/main" val="0"/>
              </a:ext>
            </a:extLst>
          </a:blip>
          <a:srcRect l="13124" t="27557" r="10522" b="24639"/>
          <a:stretch/>
        </p:blipFill>
        <p:spPr>
          <a:xfrm>
            <a:off x="681996" y="4456776"/>
            <a:ext cx="1711356" cy="714322"/>
          </a:xfrm>
          <a:prstGeom prst="rect">
            <a:avLst/>
          </a:prstGeom>
        </p:spPr>
      </p:pic>
    </p:spTree>
    <p:extLst>
      <p:ext uri="{BB962C8B-B14F-4D97-AF65-F5344CB8AC3E}">
        <p14:creationId xmlns:p14="http://schemas.microsoft.com/office/powerpoint/2010/main" val="220170904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childTnLst>
                                </p:cTn>
                              </p:par>
                              <p:par>
                                <p:cTn id="32" presetID="10" presetClass="entr" presetSubtype="0" fill="hold" nodeType="with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fade">
                                      <p:cBhvr>
                                        <p:cTn id="34" dur="500"/>
                                        <p:tgtEl>
                                          <p:spTgt spid="25"/>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fade">
                                      <p:cBhvr>
                                        <p:cTn id="39" dur="500"/>
                                        <p:tgtEl>
                                          <p:spTgt spid="21"/>
                                        </p:tgtEl>
                                      </p:cBhvr>
                                    </p:animEffect>
                                  </p:childTnLst>
                                </p:cTn>
                              </p:par>
                              <p:par>
                                <p:cTn id="40" presetID="10" presetClass="entr" presetSubtype="0" fill="hold" nodeType="with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fade">
                                      <p:cBhvr>
                                        <p:cTn id="42" dur="500"/>
                                        <p:tgtEl>
                                          <p:spTgt spid="2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500"/>
                                        <p:tgtEl>
                                          <p:spTgt spid="22"/>
                                        </p:tgtEl>
                                      </p:cBhvr>
                                    </p:animEffect>
                                  </p:childTnLst>
                                </p:cTn>
                              </p:par>
                              <p:par>
                                <p:cTn id="48" presetID="10" presetClass="entr" presetSubtype="0" fill="hold" nodeType="withEffect">
                                  <p:stCondLst>
                                    <p:cond delay="0"/>
                                  </p:stCondLst>
                                  <p:childTnLst>
                                    <p:set>
                                      <p:cBhvr>
                                        <p:cTn id="49" dur="1" fill="hold">
                                          <p:stCondLst>
                                            <p:cond delay="0"/>
                                          </p:stCondLst>
                                        </p:cTn>
                                        <p:tgtEl>
                                          <p:spTgt spid="23"/>
                                        </p:tgtEl>
                                        <p:attrNameLst>
                                          <p:attrName>style.visibility</p:attrName>
                                        </p:attrNameLst>
                                      </p:cBhvr>
                                      <p:to>
                                        <p:strVal val="visible"/>
                                      </p:to>
                                    </p:set>
                                    <p:animEffect transition="in" filter="fade">
                                      <p:cBhvr>
                                        <p:cTn id="5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10" grpId="0" animBg="1"/>
      <p:bldP spid="14" grpId="0" animBg="1"/>
      <p:bldP spid="15" grpId="0" animBg="1"/>
      <p:bldP spid="16" grpId="0" animBg="1"/>
      <p:bldP spid="17" grpId="0" animBg="1"/>
      <p:bldP spid="21" grpId="0" animBg="1"/>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sv-SE" sz="4000" dirty="0" smtClean="0"/>
              <a:t>Connected Car Challenge</a:t>
            </a:r>
            <a:endParaRPr lang="sv-SE" sz="4000" dirty="0"/>
          </a:p>
        </p:txBody>
      </p:sp>
      <p:sp>
        <p:nvSpPr>
          <p:cNvPr id="5" name="Content Placeholder 4"/>
          <p:cNvSpPr>
            <a:spLocks noGrp="1"/>
          </p:cNvSpPr>
          <p:nvPr>
            <p:ph idx="1"/>
          </p:nvPr>
        </p:nvSpPr>
        <p:spPr>
          <a:xfrm>
            <a:off x="467544" y="2060848"/>
            <a:ext cx="8352928" cy="4525963"/>
          </a:xfrm>
        </p:spPr>
        <p:txBody>
          <a:bodyPr/>
          <a:lstStyle/>
          <a:p>
            <a:pPr marL="0" indent="0" algn="ctr">
              <a:buNone/>
            </a:pPr>
            <a:r>
              <a:rPr lang="sv-SE" dirty="0" smtClean="0"/>
              <a:t>How to assure access to attractive cloud services without jeopardizing automotive security requirements and rigid life cycle management processes </a:t>
            </a:r>
          </a:p>
          <a:p>
            <a:pPr marL="0" indent="0" algn="ctr">
              <a:buNone/>
            </a:pPr>
            <a:endParaRPr lang="sv-SE" dirty="0"/>
          </a:p>
        </p:txBody>
      </p:sp>
    </p:spTree>
    <p:extLst>
      <p:ext uri="{BB962C8B-B14F-4D97-AF65-F5344CB8AC3E}">
        <p14:creationId xmlns:p14="http://schemas.microsoft.com/office/powerpoint/2010/main" val="308314206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sv-SE" sz="4000" dirty="0" smtClean="0"/>
              <a:t>Dual channels to the vehicle ?</a:t>
            </a:r>
            <a:endParaRPr lang="sv-SE" sz="4000" dirty="0"/>
          </a:p>
        </p:txBody>
      </p:sp>
      <p:sp>
        <p:nvSpPr>
          <p:cNvPr id="5" name="Content Placeholder 4"/>
          <p:cNvSpPr>
            <a:spLocks noGrp="1"/>
          </p:cNvSpPr>
          <p:nvPr>
            <p:ph idx="1"/>
          </p:nvPr>
        </p:nvSpPr>
        <p:spPr>
          <a:xfrm>
            <a:off x="467544" y="1700808"/>
            <a:ext cx="8352928" cy="4525963"/>
          </a:xfrm>
        </p:spPr>
        <p:txBody>
          <a:bodyPr/>
          <a:lstStyle/>
          <a:p>
            <a:pPr marL="0" indent="0" algn="ctr">
              <a:buNone/>
            </a:pPr>
            <a:r>
              <a:rPr lang="sv-SE" sz="2200" dirty="0" smtClean="0"/>
              <a:t>Car centric services, low bandwidth requirements, high safety and security requirements, global roaming agreements, long service life cycles, predictable cost, subscription owned and controlled by the OEM, provided as part of the car </a:t>
            </a:r>
          </a:p>
          <a:p>
            <a:pPr marL="0" indent="0" algn="ctr">
              <a:buNone/>
            </a:pPr>
            <a:endParaRPr lang="sv-SE" sz="2200" dirty="0"/>
          </a:p>
          <a:p>
            <a:pPr marL="0" indent="0" algn="ctr">
              <a:buNone/>
            </a:pPr>
            <a:r>
              <a:rPr lang="sv-SE" sz="2200" dirty="0" smtClean="0"/>
              <a:t>Driver centric services, with high bandwidth requirements, short service lifecycles, personalized services, smart phone based, customer owned subscription  </a:t>
            </a:r>
          </a:p>
          <a:p>
            <a:pPr marL="0" indent="0" algn="ctr">
              <a:buNone/>
            </a:pPr>
            <a:endParaRPr lang="sv-SE" sz="2200" dirty="0"/>
          </a:p>
        </p:txBody>
      </p:sp>
    </p:spTree>
    <p:extLst>
      <p:ext uri="{BB962C8B-B14F-4D97-AF65-F5344CB8AC3E}">
        <p14:creationId xmlns:p14="http://schemas.microsoft.com/office/powerpoint/2010/main" val="299804268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z="3600" dirty="0" smtClean="0"/>
              <a:t>Telecom + Automotive = True ?</a:t>
            </a:r>
            <a:endParaRPr lang="sv-SE" sz="3600" dirty="0"/>
          </a:p>
        </p:txBody>
      </p:sp>
      <p:sp>
        <p:nvSpPr>
          <p:cNvPr id="3" name="Content Placeholder 2"/>
          <p:cNvSpPr>
            <a:spLocks noGrp="1"/>
          </p:cNvSpPr>
          <p:nvPr>
            <p:ph idx="1"/>
          </p:nvPr>
        </p:nvSpPr>
        <p:spPr/>
        <p:txBody>
          <a:bodyPr/>
          <a:lstStyle/>
          <a:p>
            <a:r>
              <a:rPr lang="sv-SE" dirty="0" smtClean="0"/>
              <a:t>Different viewpoints and culture</a:t>
            </a:r>
          </a:p>
          <a:p>
            <a:r>
              <a:rPr lang="sv-SE" dirty="0" smtClean="0"/>
              <a:t>Product cycle and service lifetime</a:t>
            </a:r>
          </a:p>
          <a:p>
            <a:r>
              <a:rPr lang="sv-SE" dirty="0" smtClean="0"/>
              <a:t>Bandwidth issues</a:t>
            </a:r>
            <a:endParaRPr lang="sv-SE" dirty="0"/>
          </a:p>
          <a:p>
            <a:r>
              <a:rPr lang="sv-SE" dirty="0" smtClean="0"/>
              <a:t>Embedded vs Private</a:t>
            </a:r>
          </a:p>
          <a:p>
            <a:r>
              <a:rPr lang="sv-SE" dirty="0" smtClean="0"/>
              <a:t>Local vs </a:t>
            </a:r>
            <a:r>
              <a:rPr lang="sv-SE" dirty="0" smtClean="0"/>
              <a:t>Global </a:t>
            </a:r>
            <a:r>
              <a:rPr lang="sv-SE" dirty="0" smtClean="0"/>
              <a:t>Roaming</a:t>
            </a:r>
            <a:endParaRPr lang="sv-SE" dirty="0" smtClean="0"/>
          </a:p>
          <a:p>
            <a:r>
              <a:rPr lang="sv-SE" dirty="0" smtClean="0"/>
              <a:t>M2M vs </a:t>
            </a:r>
            <a:r>
              <a:rPr lang="sv-SE" dirty="0" smtClean="0"/>
              <a:t>Consumer</a:t>
            </a:r>
          </a:p>
          <a:p>
            <a:r>
              <a:rPr lang="sv-SE" dirty="0" smtClean="0"/>
              <a:t>SLA</a:t>
            </a:r>
            <a:endParaRPr lang="sv-SE" dirty="0" smtClean="0"/>
          </a:p>
          <a:p>
            <a:endParaRPr lang="sv-SE" dirty="0"/>
          </a:p>
        </p:txBody>
      </p:sp>
    </p:spTree>
    <p:extLst>
      <p:ext uri="{BB962C8B-B14F-4D97-AF65-F5344CB8AC3E}">
        <p14:creationId xmlns:p14="http://schemas.microsoft.com/office/powerpoint/2010/main" val="180713478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BAB8B6"/>
        </a:lt2>
        <a:accent1>
          <a:srgbClr val="00142B"/>
        </a:accent1>
        <a:accent2>
          <a:srgbClr val="C62515"/>
        </a:accent2>
        <a:accent3>
          <a:srgbClr val="FFFFFF"/>
        </a:accent3>
        <a:accent4>
          <a:srgbClr val="000000"/>
        </a:accent4>
        <a:accent5>
          <a:srgbClr val="AAAAAC"/>
        </a:accent5>
        <a:accent6>
          <a:srgbClr val="B32012"/>
        </a:accent6>
        <a:hlink>
          <a:srgbClr val="780014"/>
        </a:hlink>
        <a:folHlink>
          <a:srgbClr val="6CA0B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4379</TotalTime>
  <Words>296</Words>
  <Application>Microsoft Office PowerPoint</Application>
  <PresentationFormat>On-screen Show (4:3)</PresentationFormat>
  <Paragraphs>66</Paragraphs>
  <Slides>8</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0" baseType="lpstr">
      <vt:lpstr>Default Design</vt:lpstr>
      <vt:lpstr>Photo Editor Photo</vt:lpstr>
      <vt:lpstr>WirelessCar  - a Telematics Service provider -  2012</vt:lpstr>
      <vt:lpstr>WirelessCar, an operator of connected services for the automotive industry</vt:lpstr>
      <vt:lpstr>Customer References</vt:lpstr>
      <vt:lpstr>PowerPoint Presentation</vt:lpstr>
      <vt:lpstr>PowerPoint Presentation</vt:lpstr>
      <vt:lpstr>Connected Car Challenge</vt:lpstr>
      <vt:lpstr>Dual channels to the vehicle ?</vt:lpstr>
      <vt:lpstr>Telecom + Automotive = True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Magnus Johansson</dc:creator>
  <cp:lastModifiedBy>Magnus Johansson</cp:lastModifiedBy>
  <cp:revision>150</cp:revision>
  <dcterms:created xsi:type="dcterms:W3CDTF">2008-05-12T12:53:37Z</dcterms:created>
  <dcterms:modified xsi:type="dcterms:W3CDTF">2012-10-23T18:47:52Z</dcterms:modified>
</cp:coreProperties>
</file>