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3"/>
    <p:sldMasterId id="2147483752" r:id="rId4"/>
    <p:sldMasterId id="2147483761" r:id="rId5"/>
  </p:sldMasterIdLst>
  <p:notesMasterIdLst>
    <p:notesMasterId r:id="rId29"/>
  </p:notesMasterIdLst>
  <p:handoutMasterIdLst>
    <p:handoutMasterId r:id="rId30"/>
  </p:handoutMasterIdLst>
  <p:sldIdLst>
    <p:sldId id="692" r:id="rId6"/>
    <p:sldId id="735" r:id="rId7"/>
    <p:sldId id="718" r:id="rId8"/>
    <p:sldId id="694" r:id="rId9"/>
    <p:sldId id="713" r:id="rId10"/>
    <p:sldId id="703" r:id="rId11"/>
    <p:sldId id="664" r:id="rId12"/>
    <p:sldId id="719" r:id="rId13"/>
    <p:sldId id="720" r:id="rId14"/>
    <p:sldId id="722" r:id="rId15"/>
    <p:sldId id="724" r:id="rId16"/>
    <p:sldId id="723" r:id="rId17"/>
    <p:sldId id="728" r:id="rId18"/>
    <p:sldId id="726" r:id="rId19"/>
    <p:sldId id="733" r:id="rId20"/>
    <p:sldId id="729" r:id="rId21"/>
    <p:sldId id="730" r:id="rId22"/>
    <p:sldId id="732" r:id="rId23"/>
    <p:sldId id="734" r:id="rId24"/>
    <p:sldId id="736" r:id="rId25"/>
    <p:sldId id="685" r:id="rId26"/>
    <p:sldId id="691" r:id="rId27"/>
    <p:sldId id="712" r:id="rId2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1pPr>
    <a:lvl2pPr marL="4572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2pPr>
    <a:lvl3pPr marL="9144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3pPr>
    <a:lvl4pPr marL="13716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4pPr>
    <a:lvl5pPr marL="18288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kern="1200">
        <a:solidFill>
          <a:schemeClr val="tx1"/>
        </a:solidFill>
        <a:latin typeface="Arial" pitchFamily="-110" charset="0"/>
        <a:ea typeface="Arial" pitchFamily="-110" charset="0"/>
        <a:cs typeface="Arial" pitchFamily="-110" charset="0"/>
      </a:defRPr>
    </a:lvl6pPr>
    <a:lvl7pPr marL="2743200" algn="l" defTabSz="457200" rtl="0" eaLnBrk="1" latinLnBrk="0" hangingPunct="1">
      <a:defRPr kern="1200">
        <a:solidFill>
          <a:schemeClr val="tx1"/>
        </a:solidFill>
        <a:latin typeface="Arial" pitchFamily="-110" charset="0"/>
        <a:ea typeface="Arial" pitchFamily="-110" charset="0"/>
        <a:cs typeface="Arial" pitchFamily="-110" charset="0"/>
      </a:defRPr>
    </a:lvl7pPr>
    <a:lvl8pPr marL="3200400" algn="l" defTabSz="457200" rtl="0" eaLnBrk="1" latinLnBrk="0" hangingPunct="1">
      <a:defRPr kern="1200">
        <a:solidFill>
          <a:schemeClr val="tx1"/>
        </a:solidFill>
        <a:latin typeface="Arial" pitchFamily="-110" charset="0"/>
        <a:ea typeface="Arial" pitchFamily="-110" charset="0"/>
        <a:cs typeface="Arial" pitchFamily="-110" charset="0"/>
      </a:defRPr>
    </a:lvl8pPr>
    <a:lvl9pPr marL="3657600" algn="l" defTabSz="457200" rtl="0" eaLnBrk="1" latinLnBrk="0" hangingPunct="1">
      <a:defRPr kern="1200">
        <a:solidFill>
          <a:schemeClr val="tx1"/>
        </a:solidFill>
        <a:latin typeface="Arial" pitchFamily="-110" charset="0"/>
        <a:ea typeface="Arial" pitchFamily="-110" charset="0"/>
        <a:cs typeface="Arial" pitchFamily="-110"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Cockle" initials="R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75A"/>
    <a:srgbClr val="F8F200"/>
    <a:srgbClr val="FFCC00"/>
    <a:srgbClr val="99FFCC"/>
    <a:srgbClr val="F4DEBE"/>
    <a:srgbClr val="EFD0A3"/>
    <a:srgbClr val="F7E8D1"/>
    <a:srgbClr val="00FF00"/>
    <a:srgbClr val="00CC00"/>
    <a:srgbClr val="B9C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3543" autoAdjust="0"/>
  </p:normalViewPr>
  <p:slideViewPr>
    <p:cSldViewPr snapToGrid="0" showGuides="1">
      <p:cViewPr>
        <p:scale>
          <a:sx n="60" d="100"/>
          <a:sy n="60" d="100"/>
        </p:scale>
        <p:origin x="-1740" y="-306"/>
      </p:cViewPr>
      <p:guideLst>
        <p:guide orient="horz" pos="4319"/>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9" d="100"/>
          <a:sy n="79" d="100"/>
        </p:scale>
        <p:origin x="-3336"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aushal\9.%20GSMA%20mHealth\Worksheets\Bottom-Up%20Model\01Nov2011\Charts%20-%20v5%20-%2004Feb2012.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1381126938932E-2"/>
          <c:y val="7.8459520483415091E-2"/>
          <c:w val="0.85910267838548837"/>
          <c:h val="0.79449808579247694"/>
        </c:manualLayout>
      </c:layout>
      <c:barChart>
        <c:barDir val="col"/>
        <c:grouping val="clustered"/>
        <c:varyColors val="0"/>
        <c:ser>
          <c:idx val="0"/>
          <c:order val="0"/>
          <c:tx>
            <c:strRef>
              <c:f>Sheet1!$B$1</c:f>
              <c:strCache>
                <c:ptCount val="1"/>
                <c:pt idx="0">
                  <c:v>Series 1</c:v>
                </c:pt>
              </c:strCache>
            </c:strRef>
          </c:tx>
          <c:spPr>
            <a:solidFill>
              <a:srgbClr val="E3575A"/>
            </a:solidFill>
          </c:spPr>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4.5</c:v>
                </c:pt>
                <c:pt idx="1">
                  <c:v>6.9</c:v>
                </c:pt>
                <c:pt idx="2">
                  <c:v>10.199999999999999</c:v>
                </c:pt>
                <c:pt idx="3">
                  <c:v>15.4</c:v>
                </c:pt>
                <c:pt idx="4">
                  <c:v>23</c:v>
                </c:pt>
              </c:numCache>
            </c:numRef>
          </c:val>
        </c:ser>
        <c:dLbls>
          <c:showLegendKey val="0"/>
          <c:showVal val="0"/>
          <c:showCatName val="0"/>
          <c:showSerName val="0"/>
          <c:showPercent val="0"/>
          <c:showBubbleSize val="0"/>
        </c:dLbls>
        <c:gapWidth val="150"/>
        <c:axId val="70068864"/>
        <c:axId val="107061632"/>
      </c:barChart>
      <c:catAx>
        <c:axId val="70068864"/>
        <c:scaling>
          <c:orientation val="minMax"/>
        </c:scaling>
        <c:delete val="0"/>
        <c:axPos val="b"/>
        <c:numFmt formatCode="General" sourceLinked="1"/>
        <c:majorTickMark val="out"/>
        <c:minorTickMark val="none"/>
        <c:tickLblPos val="nextTo"/>
        <c:txPr>
          <a:bodyPr/>
          <a:lstStyle/>
          <a:p>
            <a:pPr>
              <a:defRPr sz="1400" b="1">
                <a:solidFill>
                  <a:schemeClr val="bg1"/>
                </a:solidFill>
              </a:defRPr>
            </a:pPr>
            <a:endParaRPr lang="en-US"/>
          </a:p>
        </c:txPr>
        <c:crossAx val="107061632"/>
        <c:crosses val="autoZero"/>
        <c:auto val="1"/>
        <c:lblAlgn val="ctr"/>
        <c:lblOffset val="100"/>
        <c:noMultiLvlLbl val="0"/>
      </c:catAx>
      <c:valAx>
        <c:axId val="107061632"/>
        <c:scaling>
          <c:orientation val="minMax"/>
        </c:scaling>
        <c:delete val="1"/>
        <c:axPos val="l"/>
        <c:numFmt formatCode="General" sourceLinked="1"/>
        <c:majorTickMark val="out"/>
        <c:minorTickMark val="none"/>
        <c:tickLblPos val="nextTo"/>
        <c:crossAx val="70068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Total Market Size: USD ~23 Billion</a:t>
            </a:r>
          </a:p>
        </c:rich>
      </c:tx>
      <c:layout/>
      <c:overlay val="0"/>
    </c:title>
    <c:autoTitleDeleted val="0"/>
    <c:view3D>
      <c:rotX val="75"/>
      <c:rotY val="140"/>
      <c:rAngAx val="0"/>
      <c:perspective val="30"/>
    </c:view3D>
    <c:floor>
      <c:thickness val="0"/>
    </c:floor>
    <c:sideWall>
      <c:thickness val="0"/>
    </c:sideWall>
    <c:backWall>
      <c:thickness val="0"/>
    </c:backWall>
    <c:plotArea>
      <c:layout>
        <c:manualLayout>
          <c:layoutTarget val="inner"/>
          <c:xMode val="edge"/>
          <c:yMode val="edge"/>
          <c:x val="0.32730850535575534"/>
          <c:y val="0.19132412796226558"/>
          <c:w val="0.37781570546925336"/>
          <c:h val="0.67532275856822632"/>
        </c:manualLayout>
      </c:layout>
      <c:pie3DChart>
        <c:varyColors val="1"/>
        <c:ser>
          <c:idx val="0"/>
          <c:order val="0"/>
          <c:dPt>
            <c:idx val="0"/>
            <c:bubble3D val="0"/>
            <c:spPr>
              <a:solidFill>
                <a:srgbClr val="00B0F0"/>
              </a:solidFill>
            </c:spPr>
          </c:dPt>
          <c:dPt>
            <c:idx val="2"/>
            <c:bubble3D val="0"/>
            <c:spPr>
              <a:solidFill>
                <a:srgbClr val="FFC000"/>
              </a:solidFill>
            </c:spPr>
          </c:dPt>
          <c:dPt>
            <c:idx val="3"/>
            <c:bubble3D val="0"/>
            <c:spPr>
              <a:solidFill>
                <a:srgbClr val="92D050"/>
              </a:solidFill>
            </c:spPr>
          </c:dPt>
          <c:dPt>
            <c:idx val="4"/>
            <c:bubble3D val="0"/>
            <c:spPr>
              <a:solidFill>
                <a:srgbClr val="C00000"/>
              </a:solidFill>
            </c:spPr>
          </c:dPt>
          <c:dLbls>
            <c:dLbl>
              <c:idx val="1"/>
              <c:layout>
                <c:manualLayout>
                  <c:x val="1.857626843026436E-3"/>
                  <c:y val="-1.7920355646843512E-2"/>
                </c:manualLayout>
              </c:layout>
              <c:tx>
                <c:rich>
                  <a:bodyPr/>
                  <a:lstStyle/>
                  <a:p>
                    <a:pPr>
                      <a:defRPr>
                        <a:solidFill>
                          <a:schemeClr val="bg1"/>
                        </a:solidFill>
                      </a:defRPr>
                    </a:pPr>
                    <a:r>
                      <a:rPr lang="en-US" dirty="0"/>
                      <a:t>Africa,  </a:t>
                    </a:r>
                    <a:endParaRPr lang="en-US" dirty="0" smtClean="0"/>
                  </a:p>
                  <a:p>
                    <a:pPr>
                      <a:defRPr>
                        <a:solidFill>
                          <a:schemeClr val="bg1"/>
                        </a:solidFill>
                      </a:defRPr>
                    </a:pPr>
                    <a:r>
                      <a:rPr lang="en-US" dirty="0" smtClean="0"/>
                      <a:t>1.2 </a:t>
                    </a:r>
                    <a:r>
                      <a:rPr lang="en-US" dirty="0"/>
                      <a:t>, 5%</a:t>
                    </a:r>
                  </a:p>
                </c:rich>
              </c:tx>
              <c:spPr/>
              <c:showLegendKey val="0"/>
              <c:showVal val="1"/>
              <c:showCatName val="1"/>
              <c:showSerName val="0"/>
              <c:showPercent val="1"/>
              <c:showBubbleSize val="0"/>
            </c:dLbl>
            <c:dLbl>
              <c:idx val="2"/>
              <c:layout>
                <c:manualLayout>
                  <c:x val="1.2178787254550093E-2"/>
                  <c:y val="6.9157210275161713E-3"/>
                </c:manualLayout>
              </c:layout>
              <c:tx>
                <c:rich>
                  <a:bodyPr/>
                  <a:lstStyle/>
                  <a:p>
                    <a:pPr>
                      <a:defRPr>
                        <a:solidFill>
                          <a:schemeClr val="bg1"/>
                        </a:solidFill>
                      </a:defRPr>
                    </a:pPr>
                    <a:r>
                      <a:rPr lang="en-US" dirty="0"/>
                      <a:t>Latin America</a:t>
                    </a:r>
                    <a:r>
                      <a:rPr lang="en-US" dirty="0" smtClean="0"/>
                      <a:t>,</a:t>
                    </a:r>
                  </a:p>
                  <a:p>
                    <a:pPr>
                      <a:defRPr>
                        <a:solidFill>
                          <a:schemeClr val="bg1"/>
                        </a:solidFill>
                      </a:defRPr>
                    </a:pPr>
                    <a:r>
                      <a:rPr lang="en-US" dirty="0" smtClean="0"/>
                      <a:t>  </a:t>
                    </a:r>
                    <a:r>
                      <a:rPr lang="en-US" dirty="0"/>
                      <a:t>1.6 </a:t>
                    </a:r>
                    <a:r>
                      <a:rPr lang="en-US" dirty="0" smtClean="0"/>
                      <a:t>, 7</a:t>
                    </a:r>
                    <a:r>
                      <a:rPr lang="en-US" dirty="0"/>
                      <a:t>%</a:t>
                    </a:r>
                  </a:p>
                </c:rich>
              </c:tx>
              <c:spPr/>
              <c:showLegendKey val="0"/>
              <c:showVal val="1"/>
              <c:showCatName val="1"/>
              <c:showSerName val="0"/>
              <c:showPercent val="1"/>
              <c:showBubbleSize val="0"/>
            </c:dLbl>
            <c:dLbl>
              <c:idx val="4"/>
              <c:layout/>
              <c:tx>
                <c:rich>
                  <a:bodyPr/>
                  <a:lstStyle/>
                  <a:p>
                    <a:pPr>
                      <a:defRPr>
                        <a:solidFill>
                          <a:schemeClr val="bg1"/>
                        </a:solidFill>
                      </a:defRPr>
                    </a:pPr>
                    <a:r>
                      <a:rPr lang="en-US" dirty="0"/>
                      <a:t>Asia Pacific,  </a:t>
                    </a:r>
                    <a:r>
                      <a:rPr lang="en-US" dirty="0" smtClean="0"/>
                      <a:t>6.9 </a:t>
                    </a:r>
                    <a:r>
                      <a:rPr lang="en-US" dirty="0"/>
                      <a:t>, 30%</a:t>
                    </a:r>
                  </a:p>
                </c:rich>
              </c:tx>
              <c:spPr/>
              <c:showLegendKey val="0"/>
              <c:showVal val="1"/>
              <c:showCatName val="1"/>
              <c:showSerName val="0"/>
              <c:showPercent val="1"/>
              <c:showBubbleSize val="0"/>
            </c:dLbl>
            <c:showLegendKey val="0"/>
            <c:showVal val="1"/>
            <c:showCatName val="1"/>
            <c:showSerName val="0"/>
            <c:showPercent val="1"/>
            <c:showBubbleSize val="0"/>
            <c:showLeaderLines val="1"/>
          </c:dLbls>
          <c:cat>
            <c:strRef>
              <c:f>Sheet1!$B$275:$B$279</c:f>
              <c:strCache>
                <c:ptCount val="5"/>
                <c:pt idx="0">
                  <c:v>Europe</c:v>
                </c:pt>
                <c:pt idx="1">
                  <c:v>Africa</c:v>
                </c:pt>
                <c:pt idx="2">
                  <c:v>Latin America</c:v>
                </c:pt>
                <c:pt idx="3">
                  <c:v>USA/Canada</c:v>
                </c:pt>
                <c:pt idx="4">
                  <c:v>Asia Pacific</c:v>
                </c:pt>
              </c:strCache>
            </c:strRef>
          </c:cat>
          <c:val>
            <c:numRef>
              <c:f>Sheet1!$C$275:$C$279</c:f>
              <c:numCache>
                <c:formatCode>_(* #,##0.0_);_(* \(#,##0.0\);_(* "-"??_);_(@_)</c:formatCode>
                <c:ptCount val="5"/>
                <c:pt idx="0">
                  <c:v>6.8898143062902468</c:v>
                </c:pt>
                <c:pt idx="1">
                  <c:v>1.192173352979808</c:v>
                </c:pt>
                <c:pt idx="2">
                  <c:v>1.6475898472975128</c:v>
                </c:pt>
                <c:pt idx="3">
                  <c:v>6.5124163314823145</c:v>
                </c:pt>
                <c:pt idx="4">
                  <c:v>6.7553881969826248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E3575A"/>
            </a:solidFill>
          </c:spPr>
          <c:dPt>
            <c:idx val="0"/>
            <c:bubble3D val="0"/>
            <c:spPr>
              <a:solidFill>
                <a:srgbClr val="92D050"/>
              </a:solidFill>
            </c:spPr>
          </c:dPt>
          <c:dPt>
            <c:idx val="2"/>
            <c:bubble3D val="0"/>
            <c:spPr>
              <a:solidFill>
                <a:srgbClr val="FFC000"/>
              </a:solidFill>
            </c:spPr>
          </c:dPt>
          <c:dPt>
            <c:idx val="3"/>
            <c:bubble3D val="0"/>
            <c:spPr>
              <a:solidFill>
                <a:schemeClr val="accent1">
                  <a:lumMod val="75000"/>
                </a:schemeClr>
              </a:solidFill>
            </c:spPr>
          </c:dPt>
          <c:dPt>
            <c:idx val="4"/>
            <c:bubble3D val="0"/>
            <c:spPr>
              <a:solidFill>
                <a:srgbClr val="C00000"/>
              </a:solidFill>
            </c:spPr>
          </c:dPt>
          <c:dLbls>
            <c:dLbl>
              <c:idx val="0"/>
              <c:layout>
                <c:manualLayout>
                  <c:x val="-0.11769651500754486"/>
                  <c:y val="0.13966820194379412"/>
                </c:manualLayout>
              </c:layout>
              <c:dLblPos val="bestFit"/>
              <c:showLegendKey val="0"/>
              <c:showVal val="1"/>
              <c:showCatName val="0"/>
              <c:showSerName val="0"/>
              <c:showPercent val="0"/>
              <c:showBubbleSize val="0"/>
              <c:separator> </c:separator>
            </c:dLbl>
            <c:dLbl>
              <c:idx val="1"/>
              <c:layout>
                <c:manualLayout>
                  <c:x val="-0.11648764191851249"/>
                  <c:y val="4.5177000059053549E-2"/>
                </c:manualLayout>
              </c:layout>
              <c:dLblPos val="bestFit"/>
              <c:showLegendKey val="0"/>
              <c:showVal val="1"/>
              <c:showCatName val="0"/>
              <c:showSerName val="0"/>
              <c:showPercent val="0"/>
              <c:showBubbleSize val="0"/>
              <c:separator> </c:separator>
            </c:dLbl>
            <c:dLbl>
              <c:idx val="4"/>
              <c:layout>
                <c:manualLayout>
                  <c:x val="0.14117730978673287"/>
                  <c:y val="0.10942760829191849"/>
                </c:manualLayout>
              </c:layout>
              <c:dLblPos val="bestFit"/>
              <c:showLegendKey val="0"/>
              <c:showVal val="1"/>
              <c:showCatName val="0"/>
              <c:showSerName val="0"/>
              <c:showPercent val="0"/>
              <c:showBubbleSize val="0"/>
              <c:separator> </c:separator>
            </c:dLbl>
            <c:txPr>
              <a:bodyPr/>
              <a:lstStyle/>
              <a:p>
                <a:pPr>
                  <a:defRPr lang="en-ZA" sz="1200" b="1"/>
                </a:pPr>
                <a:endParaRPr lang="en-US"/>
              </a:p>
            </c:txPr>
            <c:dLblPos val="inEnd"/>
            <c:showLegendKey val="0"/>
            <c:showVal val="1"/>
            <c:showCatName val="0"/>
            <c:showSerName val="0"/>
            <c:showPercent val="0"/>
            <c:showBubbleSize val="0"/>
            <c:separator> </c:separator>
            <c:showLeaderLines val="0"/>
          </c:dLbls>
          <c:cat>
            <c:strRef>
              <c:f>Sheet1!$A$2:$A$7</c:f>
              <c:strCache>
                <c:ptCount val="6"/>
                <c:pt idx="0">
                  <c:v>Germany</c:v>
                </c:pt>
                <c:pt idx="1">
                  <c:v>France</c:v>
                </c:pt>
                <c:pt idx="2">
                  <c:v>Russia</c:v>
                </c:pt>
                <c:pt idx="3">
                  <c:v>Italy</c:v>
                </c:pt>
                <c:pt idx="4">
                  <c:v>UK</c:v>
                </c:pt>
                <c:pt idx="5">
                  <c:v>Rest </c:v>
                </c:pt>
              </c:strCache>
            </c:strRef>
          </c:cat>
          <c:val>
            <c:numRef>
              <c:f>Sheet1!$B$2:$B$7</c:f>
              <c:numCache>
                <c:formatCode>0%</c:formatCode>
                <c:ptCount val="6"/>
                <c:pt idx="0">
                  <c:v>0.15</c:v>
                </c:pt>
                <c:pt idx="1">
                  <c:v>0.12</c:v>
                </c:pt>
                <c:pt idx="2">
                  <c:v>0.11</c:v>
                </c:pt>
                <c:pt idx="3">
                  <c:v>0.08</c:v>
                </c:pt>
                <c:pt idx="4">
                  <c:v>0.06</c:v>
                </c:pt>
                <c:pt idx="5">
                  <c:v>0.48</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993911741993099E-2"/>
          <c:y val="0.23703103213010207"/>
          <c:w val="0.97001217651601379"/>
          <c:h val="0.6524926180551972"/>
        </c:manualLayout>
      </c:layout>
      <c:barChart>
        <c:barDir val="col"/>
        <c:grouping val="percentStacked"/>
        <c:varyColors val="0"/>
        <c:ser>
          <c:idx val="0"/>
          <c:order val="0"/>
          <c:tx>
            <c:strRef>
              <c:f>Sheet1!$B$1</c:f>
              <c:strCache>
                <c:ptCount val="1"/>
                <c:pt idx="0">
                  <c:v>Monitoring</c:v>
                </c:pt>
              </c:strCache>
            </c:strRef>
          </c:tx>
          <c:spPr>
            <a:solidFill>
              <a:srgbClr val="FFC000"/>
            </a:solidFill>
            <a:ln w="3175">
              <a:solidFill>
                <a:schemeClr val="bg2">
                  <a:lumMod val="40000"/>
                  <a:lumOff val="60000"/>
                </a:schemeClr>
              </a:solidFill>
            </a:ln>
          </c:spPr>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$6.9b</c:v>
                </c:pt>
              </c:strCache>
            </c:strRef>
          </c:cat>
          <c:val>
            <c:numRef>
              <c:f>Sheet1!$B$2</c:f>
              <c:numCache>
                <c:formatCode>0%</c:formatCode>
                <c:ptCount val="1"/>
                <c:pt idx="0">
                  <c:v>0.65</c:v>
                </c:pt>
              </c:numCache>
            </c:numRef>
          </c:val>
        </c:ser>
        <c:ser>
          <c:idx val="1"/>
          <c:order val="1"/>
          <c:tx>
            <c:strRef>
              <c:f>Sheet1!$C$1</c:f>
              <c:strCache>
                <c:ptCount val="1"/>
                <c:pt idx="0">
                  <c:v>Diagnosis</c:v>
                </c:pt>
              </c:strCache>
            </c:strRef>
          </c:tx>
          <c:spPr>
            <a:solidFill>
              <a:srgbClr val="E3575A"/>
            </a:solidFill>
            <a:ln w="3175">
              <a:solidFill>
                <a:schemeClr val="bg2">
                  <a:lumMod val="40000"/>
                  <a:lumOff val="60000"/>
                </a:schemeClr>
              </a:solidFill>
            </a:ln>
          </c:spPr>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$6.9b</c:v>
                </c:pt>
              </c:strCache>
            </c:strRef>
          </c:cat>
          <c:val>
            <c:numRef>
              <c:f>Sheet1!$C$2</c:f>
              <c:numCache>
                <c:formatCode>0%</c:formatCode>
                <c:ptCount val="1"/>
                <c:pt idx="0">
                  <c:v>0.08</c:v>
                </c:pt>
              </c:numCache>
            </c:numRef>
          </c:val>
        </c:ser>
        <c:ser>
          <c:idx val="2"/>
          <c:order val="2"/>
          <c:tx>
            <c:strRef>
              <c:f>Sheet1!$D$1</c:f>
              <c:strCache>
                <c:ptCount val="1"/>
                <c:pt idx="0">
                  <c:v>Practioner Supt</c:v>
                </c:pt>
              </c:strCache>
            </c:strRef>
          </c:tx>
          <c:spPr>
            <a:solidFill>
              <a:srgbClr val="92D050"/>
            </a:solidFill>
            <a:ln w="3175">
              <a:solidFill>
                <a:schemeClr val="bg2">
                  <a:lumMod val="40000"/>
                  <a:lumOff val="60000"/>
                </a:schemeClr>
              </a:solidFill>
            </a:ln>
          </c:spPr>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$6.9b</c:v>
                </c:pt>
              </c:strCache>
            </c:strRef>
          </c:cat>
          <c:val>
            <c:numRef>
              <c:f>Sheet1!$D$2</c:f>
              <c:numCache>
                <c:formatCode>0%</c:formatCode>
                <c:ptCount val="1"/>
                <c:pt idx="0">
                  <c:v>0.06</c:v>
                </c:pt>
              </c:numCache>
            </c:numRef>
          </c:val>
        </c:ser>
        <c:ser>
          <c:idx val="3"/>
          <c:order val="3"/>
          <c:tx>
            <c:strRef>
              <c:f>Sheet1!$E$1</c:f>
              <c:strCache>
                <c:ptCount val="1"/>
                <c:pt idx="0">
                  <c:v>Treatment </c:v>
                </c:pt>
              </c:strCache>
            </c:strRef>
          </c:tx>
          <c:spPr>
            <a:solidFill>
              <a:srgbClr val="C00000"/>
            </a:solidFill>
            <a:ln w="3175">
              <a:solidFill>
                <a:schemeClr val="bg2">
                  <a:lumMod val="40000"/>
                  <a:lumOff val="60000"/>
                </a:schemeClr>
              </a:solidFill>
            </a:ln>
          </c:spPr>
          <c:invertIfNegative val="0"/>
          <c:dLbls>
            <c:dLbl>
              <c:idx val="0"/>
              <c:layout>
                <c:manualLayout>
                  <c:x val="0"/>
                  <c:y val="2.9593023689331427E-3"/>
                </c:manualLayout>
              </c:layout>
              <c:showLegendKey val="0"/>
              <c:showVal val="1"/>
              <c:showCatName val="0"/>
              <c:showSerName val="0"/>
              <c:showPercent val="0"/>
              <c:showBubbleSize val="0"/>
            </c:dLbl>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$6.9b</c:v>
                </c:pt>
              </c:strCache>
            </c:strRef>
          </c:cat>
          <c:val>
            <c:numRef>
              <c:f>Sheet1!$E$2</c:f>
              <c:numCache>
                <c:formatCode>0%</c:formatCode>
                <c:ptCount val="1"/>
                <c:pt idx="0">
                  <c:v>0.16</c:v>
                </c:pt>
              </c:numCache>
            </c:numRef>
          </c:val>
        </c:ser>
        <c:ser>
          <c:idx val="4"/>
          <c:order val="4"/>
          <c:tx>
            <c:strRef>
              <c:f>Sheet1!$F$1</c:f>
              <c:strCache>
                <c:ptCount val="1"/>
                <c:pt idx="0">
                  <c:v>Other areas</c:v>
                </c:pt>
              </c:strCache>
            </c:strRef>
          </c:tx>
          <c:spPr>
            <a:solidFill>
              <a:schemeClr val="accent5">
                <a:lumMod val="75000"/>
              </a:schemeClr>
            </a:solidFill>
            <a:ln w="9525" cap="flat" cmpd="sng" algn="ctr">
              <a:solidFill>
                <a:schemeClr val="bg2">
                  <a:lumMod val="40000"/>
                  <a:lumOff val="60000"/>
                </a:schemeClr>
              </a:solidFill>
              <a:prstDash val="solid"/>
            </a:ln>
            <a:effectLst>
              <a:outerShdw blurRad="40000" dist="20000" dir="5400000" rotWithShape="0">
                <a:srgbClr val="000000">
                  <a:alpha val="38000"/>
                </a:srgbClr>
              </a:outerShdw>
            </a:effectLst>
          </c:spPr>
          <c:invertIfNegative val="0"/>
          <c:dLbls>
            <c:spPr>
              <a:ln w="9525"/>
            </c:spPr>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$6.9b</c:v>
                </c:pt>
              </c:strCache>
            </c:strRef>
          </c:cat>
          <c:val>
            <c:numRef>
              <c:f>Sheet1!$F$2</c:f>
              <c:numCache>
                <c:formatCode>0%</c:formatCode>
                <c:ptCount val="1"/>
                <c:pt idx="0">
                  <c:v>0.05</c:v>
                </c:pt>
              </c:numCache>
            </c:numRef>
          </c:val>
        </c:ser>
        <c:dLbls>
          <c:showLegendKey val="0"/>
          <c:showVal val="0"/>
          <c:showCatName val="0"/>
          <c:showSerName val="0"/>
          <c:showPercent val="0"/>
          <c:showBubbleSize val="0"/>
        </c:dLbls>
        <c:gapWidth val="60"/>
        <c:overlap val="100"/>
        <c:axId val="66772352"/>
        <c:axId val="67208320"/>
      </c:barChart>
      <c:catAx>
        <c:axId val="66772352"/>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solidFill>
                  <a:schemeClr val="tx1"/>
                </a:solidFill>
              </a:defRPr>
            </a:pPr>
            <a:endParaRPr lang="en-US"/>
          </a:p>
        </c:txPr>
        <c:crossAx val="67208320"/>
        <c:crosses val="autoZero"/>
        <c:auto val="1"/>
        <c:lblAlgn val="ctr"/>
        <c:lblOffset val="100"/>
        <c:noMultiLvlLbl val="0"/>
      </c:catAx>
      <c:valAx>
        <c:axId val="67208320"/>
        <c:scaling>
          <c:orientation val="minMax"/>
        </c:scaling>
        <c:delete val="0"/>
        <c:axPos val="l"/>
        <c:numFmt formatCode="0%" sourceLinked="1"/>
        <c:majorTickMark val="none"/>
        <c:minorTickMark val="none"/>
        <c:tickLblPos val="none"/>
        <c:spPr>
          <a:ln>
            <a:noFill/>
          </a:ln>
        </c:spPr>
        <c:crossAx val="66772352"/>
        <c:crosses val="autoZero"/>
        <c:crossBetween val="between"/>
      </c:valAx>
    </c:plotArea>
    <c:legend>
      <c:legendPos val="t"/>
      <c:layout>
        <c:manualLayout>
          <c:xMode val="edge"/>
          <c:yMode val="edge"/>
          <c:x val="9.2681818407989086E-2"/>
          <c:y val="9.6448789724533218E-2"/>
          <c:w val="0.86940289224328815"/>
          <c:h val="0.11166625562605567"/>
        </c:manualLayout>
      </c:layout>
      <c:overlay val="0"/>
      <c:spPr>
        <a:ln w="3175">
          <a:noFill/>
        </a:ln>
      </c:spPr>
      <c:txPr>
        <a:bodyPr/>
        <a:lstStyle/>
        <a:p>
          <a:pPr>
            <a:defRPr sz="1200">
              <a:solidFill>
                <a:schemeClr val="bg1"/>
              </a:solidFill>
            </a:defRPr>
          </a:pPr>
          <a:endParaRPr lang="en-US"/>
        </a:p>
      </c:txPr>
    </c:legend>
    <c:plotVisOnly val="1"/>
    <c:dispBlanksAs val="gap"/>
    <c:showDLblsOverMax val="0"/>
  </c:chart>
  <c:txPr>
    <a:bodyPr/>
    <a:lstStyle/>
    <a:p>
      <a:pPr>
        <a:defRPr sz="1200" b="1">
          <a:solidFill>
            <a:schemeClr val="bg1"/>
          </a:solidFil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0.14101</cdr:x>
      <cdr:y>0.0744</cdr:y>
    </cdr:from>
    <cdr:to>
      <cdr:x>0.77596</cdr:x>
      <cdr:y>0.21189</cdr:y>
    </cdr:to>
    <cdr:sp macro="" textlink="">
      <cdr:nvSpPr>
        <cdr:cNvPr id="2" name="TextBox 6"/>
        <cdr:cNvSpPr txBox="1"/>
      </cdr:nvSpPr>
      <cdr:spPr>
        <a:xfrm xmlns:a="http://schemas.openxmlformats.org/drawingml/2006/main">
          <a:off x="929594" y="316423"/>
          <a:ext cx="4185730"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1pPr>
          <a:lvl2pPr marL="4572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2pPr>
          <a:lvl3pPr marL="9144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3pPr>
          <a:lvl4pPr marL="13716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4pPr>
          <a:lvl5pPr marL="18288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kern="1200">
              <a:solidFill>
                <a:schemeClr val="tx1"/>
              </a:solidFill>
              <a:latin typeface="Arial" pitchFamily="-110" charset="0"/>
              <a:ea typeface="Arial" pitchFamily="-110" charset="0"/>
              <a:cs typeface="Arial" pitchFamily="-110" charset="0"/>
            </a:defRPr>
          </a:lvl6pPr>
          <a:lvl7pPr marL="2743200" algn="l" defTabSz="457200" rtl="0" eaLnBrk="1" latinLnBrk="0" hangingPunct="1">
            <a:defRPr kern="1200">
              <a:solidFill>
                <a:schemeClr val="tx1"/>
              </a:solidFill>
              <a:latin typeface="Arial" pitchFamily="-110" charset="0"/>
              <a:ea typeface="Arial" pitchFamily="-110" charset="0"/>
              <a:cs typeface="Arial" pitchFamily="-110" charset="0"/>
            </a:defRPr>
          </a:lvl7pPr>
          <a:lvl8pPr marL="3200400" algn="l" defTabSz="457200" rtl="0" eaLnBrk="1" latinLnBrk="0" hangingPunct="1">
            <a:defRPr kern="1200">
              <a:solidFill>
                <a:schemeClr val="tx1"/>
              </a:solidFill>
              <a:latin typeface="Arial" pitchFamily="-110" charset="0"/>
              <a:ea typeface="Arial" pitchFamily="-110" charset="0"/>
              <a:cs typeface="Arial" pitchFamily="-110" charset="0"/>
            </a:defRPr>
          </a:lvl8pPr>
          <a:lvl9pPr marL="3657600" algn="l" defTabSz="457200" rtl="0" eaLnBrk="1" latinLnBrk="0" hangingPunct="1">
            <a:defRPr kern="1200">
              <a:solidFill>
                <a:schemeClr val="tx1"/>
              </a:solidFill>
              <a:latin typeface="Arial" pitchFamily="-110" charset="0"/>
              <a:ea typeface="Arial" pitchFamily="-110" charset="0"/>
              <a:cs typeface="Arial" pitchFamily="-110" charset="0"/>
            </a:defRPr>
          </a:lvl9pPr>
        </a:lstStyle>
        <a:p xmlns:a="http://schemas.openxmlformats.org/drawingml/2006/main">
          <a:pPr algn="ctr"/>
          <a:r>
            <a:rPr lang="en-GB" sz="1600" b="1" dirty="0" smtClean="0">
              <a:solidFill>
                <a:schemeClr val="bg1"/>
              </a:solidFill>
            </a:rPr>
            <a:t>Global mHealth revenue by region</a:t>
          </a:r>
        </a:p>
        <a:p xmlns:a="http://schemas.openxmlformats.org/drawingml/2006/main">
          <a:pPr algn="ctr"/>
          <a:r>
            <a:rPr lang="en-GB" sz="1600" b="1" dirty="0" smtClean="0">
              <a:solidFill>
                <a:schemeClr val="bg1"/>
              </a:solidFill>
            </a:rPr>
            <a:t> (US$ Billion)</a:t>
          </a:r>
          <a:endParaRPr lang="en-GB" sz="16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0.8211</cdr:y>
    </cdr:from>
    <cdr:to>
      <cdr:x>0.15376</cdr:x>
      <cdr:y>0.9519</cdr:y>
    </cdr:to>
    <cdr:sp macro="" textlink="">
      <cdr:nvSpPr>
        <cdr:cNvPr id="2" name="Text Box 5"/>
        <cdr:cNvSpPr txBox="1">
          <a:spLocks xmlns:a="http://schemas.openxmlformats.org/drawingml/2006/main" noChangeArrowheads="1"/>
        </cdr:cNvSpPr>
      </cdr:nvSpPr>
      <cdr:spPr bwMode="gray">
        <a:xfrm xmlns:a="http://schemas.openxmlformats.org/drawingml/2006/main">
          <a:off x="0" y="2434330"/>
          <a:ext cx="506549" cy="387798"/>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wrap="none" lIns="0" tIns="0" rIns="0" bIns="0">
          <a:spAutoFit/>
        </a:bodyPr>
        <a:lstStyle xmlns:a="http://schemas.openxmlformats.org/drawingml/2006/main">
          <a:defPPr>
            <a:defRPr lang="en-GB"/>
          </a:defPPr>
          <a:lvl1pPr algn="ctr" rtl="0" eaLnBrk="0" fontAlgn="base" hangingPunct="0">
            <a:spcBef>
              <a:spcPct val="30000"/>
            </a:spcBef>
            <a:spcAft>
              <a:spcPct val="0"/>
            </a:spcAft>
            <a:buSzPct val="110000"/>
            <a:defRPr sz="1200" kern="1200">
              <a:solidFill>
                <a:srgbClr val="000000"/>
              </a:solidFill>
              <a:latin typeface="Trebuchet MS" pitchFamily="34" charset="0"/>
              <a:ea typeface="+mn-ea"/>
              <a:cs typeface="+mn-cs"/>
            </a:defRPr>
          </a:lvl1pPr>
          <a:lvl2pPr marL="457200" algn="ctr" rtl="0" eaLnBrk="0" fontAlgn="base" hangingPunct="0">
            <a:spcBef>
              <a:spcPct val="30000"/>
            </a:spcBef>
            <a:spcAft>
              <a:spcPct val="0"/>
            </a:spcAft>
            <a:buSzPct val="110000"/>
            <a:defRPr sz="1200" kern="1200">
              <a:solidFill>
                <a:srgbClr val="000000"/>
              </a:solidFill>
              <a:latin typeface="Trebuchet MS" pitchFamily="34" charset="0"/>
              <a:ea typeface="+mn-ea"/>
              <a:cs typeface="+mn-cs"/>
            </a:defRPr>
          </a:lvl2pPr>
          <a:lvl3pPr marL="914400" algn="ctr" rtl="0" eaLnBrk="0" fontAlgn="base" hangingPunct="0">
            <a:spcBef>
              <a:spcPct val="30000"/>
            </a:spcBef>
            <a:spcAft>
              <a:spcPct val="0"/>
            </a:spcAft>
            <a:buSzPct val="110000"/>
            <a:defRPr sz="1200" kern="1200">
              <a:solidFill>
                <a:srgbClr val="000000"/>
              </a:solidFill>
              <a:latin typeface="Trebuchet MS" pitchFamily="34" charset="0"/>
              <a:ea typeface="+mn-ea"/>
              <a:cs typeface="+mn-cs"/>
            </a:defRPr>
          </a:lvl3pPr>
          <a:lvl4pPr marL="1371600" algn="ctr" rtl="0" eaLnBrk="0" fontAlgn="base" hangingPunct="0">
            <a:spcBef>
              <a:spcPct val="30000"/>
            </a:spcBef>
            <a:spcAft>
              <a:spcPct val="0"/>
            </a:spcAft>
            <a:buSzPct val="110000"/>
            <a:defRPr sz="1200" kern="1200">
              <a:solidFill>
                <a:srgbClr val="000000"/>
              </a:solidFill>
              <a:latin typeface="Trebuchet MS" pitchFamily="34" charset="0"/>
              <a:ea typeface="+mn-ea"/>
              <a:cs typeface="+mn-cs"/>
            </a:defRPr>
          </a:lvl4pPr>
          <a:lvl5pPr marL="1828800" algn="ctr" rtl="0" eaLnBrk="0" fontAlgn="base" hangingPunct="0">
            <a:spcBef>
              <a:spcPct val="30000"/>
            </a:spcBef>
            <a:spcAft>
              <a:spcPct val="0"/>
            </a:spcAft>
            <a:buSzPct val="110000"/>
            <a:defRPr sz="1200" kern="1200">
              <a:solidFill>
                <a:srgbClr val="000000"/>
              </a:solidFill>
              <a:latin typeface="Trebuchet MS" pitchFamily="34" charset="0"/>
              <a:ea typeface="+mn-ea"/>
              <a:cs typeface="+mn-cs"/>
            </a:defRPr>
          </a:lvl5pPr>
          <a:lvl6pPr marL="2286000" algn="l" defTabSz="914400" rtl="0" eaLnBrk="1" latinLnBrk="0" hangingPunct="1">
            <a:defRPr sz="1200" kern="1200">
              <a:solidFill>
                <a:srgbClr val="000000"/>
              </a:solidFill>
              <a:latin typeface="Trebuchet MS" pitchFamily="34" charset="0"/>
              <a:ea typeface="+mn-ea"/>
              <a:cs typeface="+mn-cs"/>
            </a:defRPr>
          </a:lvl6pPr>
          <a:lvl7pPr marL="2743200" algn="l" defTabSz="914400" rtl="0" eaLnBrk="1" latinLnBrk="0" hangingPunct="1">
            <a:defRPr sz="1200" kern="1200">
              <a:solidFill>
                <a:srgbClr val="000000"/>
              </a:solidFill>
              <a:latin typeface="Trebuchet MS" pitchFamily="34" charset="0"/>
              <a:ea typeface="+mn-ea"/>
              <a:cs typeface="+mn-cs"/>
            </a:defRPr>
          </a:lvl7pPr>
          <a:lvl8pPr marL="3200400" algn="l" defTabSz="914400" rtl="0" eaLnBrk="1" latinLnBrk="0" hangingPunct="1">
            <a:defRPr sz="1200" kern="1200">
              <a:solidFill>
                <a:srgbClr val="000000"/>
              </a:solidFill>
              <a:latin typeface="Trebuchet MS" pitchFamily="34" charset="0"/>
              <a:ea typeface="+mn-ea"/>
              <a:cs typeface="+mn-cs"/>
            </a:defRPr>
          </a:lvl8pPr>
          <a:lvl9pPr marL="3657600" algn="l" defTabSz="914400" rtl="0" eaLnBrk="1" latinLnBrk="0" hangingPunct="1">
            <a:defRPr sz="1200" kern="1200">
              <a:solidFill>
                <a:srgbClr val="000000"/>
              </a:solidFill>
              <a:latin typeface="Trebuchet MS" pitchFamily="34" charset="0"/>
              <a:ea typeface="+mn-ea"/>
              <a:cs typeface="+mn-cs"/>
            </a:defRPr>
          </a:lvl9pPr>
        </a:lstStyle>
        <a:p xmlns:a="http://schemas.openxmlformats.org/drawingml/2006/main">
          <a:pPr algn="l">
            <a:lnSpc>
              <a:spcPct val="90000"/>
            </a:lnSpc>
            <a:spcBef>
              <a:spcPct val="0"/>
            </a:spcBef>
            <a:buSzPct val="100000"/>
          </a:pPr>
          <a:r>
            <a:rPr lang="en-GB" sz="1400" b="1" dirty="0" smtClean="0">
              <a:solidFill>
                <a:schemeClr val="tx1"/>
              </a:solidFill>
              <a:latin typeface="+mn-lt"/>
              <a:cs typeface="Calibri" pitchFamily="34" charset="0"/>
            </a:rPr>
            <a:t>India</a:t>
          </a:r>
        </a:p>
        <a:p xmlns:a="http://schemas.openxmlformats.org/drawingml/2006/main">
          <a:pPr algn="l">
            <a:lnSpc>
              <a:spcPct val="90000"/>
            </a:lnSpc>
            <a:spcBef>
              <a:spcPct val="0"/>
            </a:spcBef>
            <a:buSzPct val="100000"/>
          </a:pPr>
          <a:r>
            <a:rPr lang="en-GB" sz="1400" b="1" dirty="0" smtClean="0">
              <a:solidFill>
                <a:schemeClr val="tx1"/>
              </a:solidFill>
              <a:latin typeface="+mn-lt"/>
              <a:cs typeface="Calibri" pitchFamily="34" charset="0"/>
            </a:rPr>
            <a:t> $0.6b</a:t>
          </a:r>
          <a:endParaRPr lang="en-GB" sz="1400" b="1" dirty="0">
            <a:solidFill>
              <a:schemeClr val="tx1"/>
            </a:solidFill>
            <a:latin typeface="+mn-lt"/>
            <a:cs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2946145"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defRPr sz="1200"/>
            </a:lvl1pPr>
          </a:lstStyle>
          <a:p>
            <a:endParaRPr lang="en-US" dirty="0"/>
          </a:p>
        </p:txBody>
      </p:sp>
      <p:sp>
        <p:nvSpPr>
          <p:cNvPr id="18435" name="Rectangle 3"/>
          <p:cNvSpPr>
            <a:spLocks noGrp="1" noChangeArrowheads="1"/>
          </p:cNvSpPr>
          <p:nvPr>
            <p:ph type="dt" sz="quarter" idx="1"/>
          </p:nvPr>
        </p:nvSpPr>
        <p:spPr bwMode="auto">
          <a:xfrm>
            <a:off x="3851530" y="0"/>
            <a:ext cx="2946145"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a:defRPr sz="1200"/>
            </a:lvl1pPr>
          </a:lstStyle>
          <a:p>
            <a:endParaRPr lang="en-US" dirty="0"/>
          </a:p>
        </p:txBody>
      </p:sp>
      <p:sp>
        <p:nvSpPr>
          <p:cNvPr id="18436" name="Rectangle 4"/>
          <p:cNvSpPr>
            <a:spLocks noGrp="1" noChangeArrowheads="1"/>
          </p:cNvSpPr>
          <p:nvPr>
            <p:ph type="ftr" sz="quarter" idx="2"/>
          </p:nvPr>
        </p:nvSpPr>
        <p:spPr bwMode="auto">
          <a:xfrm>
            <a:off x="1" y="9429750"/>
            <a:ext cx="2946145"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defRPr sz="1200"/>
            </a:lvl1pPr>
          </a:lstStyle>
          <a:p>
            <a:endParaRPr lang="en-US" dirty="0"/>
          </a:p>
        </p:txBody>
      </p:sp>
      <p:sp>
        <p:nvSpPr>
          <p:cNvPr id="18437" name="Rectangle 5"/>
          <p:cNvSpPr>
            <a:spLocks noGrp="1" noChangeArrowheads="1"/>
          </p:cNvSpPr>
          <p:nvPr>
            <p:ph type="sldNum" sz="quarter" idx="3"/>
          </p:nvPr>
        </p:nvSpPr>
        <p:spPr bwMode="auto">
          <a:xfrm>
            <a:off x="3851530" y="9429750"/>
            <a:ext cx="2946145"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a:defRPr sz="1200"/>
            </a:lvl1pPr>
          </a:lstStyle>
          <a:p>
            <a:fld id="{EC7A70BD-D2C6-2E4A-9C3A-95A25AA63F83}" type="slidenum">
              <a:rPr lang="en-GB"/>
              <a:pPr/>
              <a:t>‹#›</a:t>
            </a:fld>
            <a:endParaRPr lang="en-GB" dirty="0"/>
          </a:p>
        </p:txBody>
      </p:sp>
    </p:spTree>
    <p:extLst>
      <p:ext uri="{BB962C8B-B14F-4D97-AF65-F5344CB8AC3E}">
        <p14:creationId xmlns:p14="http://schemas.microsoft.com/office/powerpoint/2010/main" val="10435691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6145"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defRPr sz="1200"/>
            </a:lvl1pPr>
          </a:lstStyle>
          <a:p>
            <a:endParaRPr lang="en-US" dirty="0"/>
          </a:p>
        </p:txBody>
      </p:sp>
      <p:sp>
        <p:nvSpPr>
          <p:cNvPr id="12291" name="Rectangle 3"/>
          <p:cNvSpPr>
            <a:spLocks noGrp="1" noChangeArrowheads="1"/>
          </p:cNvSpPr>
          <p:nvPr>
            <p:ph type="dt" idx="1"/>
          </p:nvPr>
        </p:nvSpPr>
        <p:spPr bwMode="auto">
          <a:xfrm>
            <a:off x="3851530" y="0"/>
            <a:ext cx="2946145"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a:defRPr sz="1200"/>
            </a:lvl1pPr>
          </a:lstStyle>
          <a:p>
            <a:endParaRPr lang="en-US" dirty="0"/>
          </a:p>
        </p:txBody>
      </p:sp>
      <p:sp>
        <p:nvSpPr>
          <p:cNvPr id="37892"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7005" y="4716464"/>
            <a:ext cx="4983666" cy="4465637"/>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294" name="Rectangle 6"/>
          <p:cNvSpPr>
            <a:spLocks noGrp="1" noChangeArrowheads="1"/>
          </p:cNvSpPr>
          <p:nvPr>
            <p:ph type="ftr" sz="quarter" idx="4"/>
          </p:nvPr>
        </p:nvSpPr>
        <p:spPr bwMode="auto">
          <a:xfrm>
            <a:off x="1" y="9429750"/>
            <a:ext cx="2946145"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defRPr sz="1200"/>
            </a:lvl1pPr>
          </a:lstStyle>
          <a:p>
            <a:endParaRPr lang="en-US" dirty="0"/>
          </a:p>
        </p:txBody>
      </p:sp>
      <p:sp>
        <p:nvSpPr>
          <p:cNvPr id="12295" name="Rectangle 7"/>
          <p:cNvSpPr>
            <a:spLocks noGrp="1" noChangeArrowheads="1"/>
          </p:cNvSpPr>
          <p:nvPr>
            <p:ph type="sldNum" sz="quarter" idx="5"/>
          </p:nvPr>
        </p:nvSpPr>
        <p:spPr bwMode="auto">
          <a:xfrm>
            <a:off x="3851530" y="9429750"/>
            <a:ext cx="2946145"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a:defRPr sz="1200"/>
            </a:lvl1pPr>
          </a:lstStyle>
          <a:p>
            <a:fld id="{3FB8CE71-6E8F-BB44-9D0F-879BCEC63C1B}" type="slidenum">
              <a:rPr lang="en-GB"/>
              <a:pPr/>
              <a:t>‹#›</a:t>
            </a:fld>
            <a:endParaRPr lang="en-GB" dirty="0"/>
          </a:p>
        </p:txBody>
      </p:sp>
    </p:spTree>
    <p:extLst>
      <p:ext uri="{BB962C8B-B14F-4D97-AF65-F5344CB8AC3E}">
        <p14:creationId xmlns:p14="http://schemas.microsoft.com/office/powerpoint/2010/main" val="12222908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Arial" pitchFamily="-110" charset="0"/>
                <a:cs typeface="Arial" charset="0"/>
              </a:rPr>
              <a:t>Mobile health services can be categorised into two broad areas: Solutions across the Patient Pathway and Healthcare Systems Strengthening. </a:t>
            </a:r>
          </a:p>
          <a:p>
            <a:r>
              <a:rPr lang="en-GB" sz="1200" b="0" i="0" u="none" strike="noStrike" kern="1200" baseline="0" dirty="0" smtClean="0">
                <a:solidFill>
                  <a:schemeClr val="tx1"/>
                </a:solidFill>
                <a:latin typeface="Arial" charset="0"/>
                <a:ea typeface="Arial" pitchFamily="-110" charset="0"/>
                <a:cs typeface="Arial" charset="0"/>
              </a:rPr>
              <a:t>Solutions across the Patient Pathway - Wellness, Prevention, Diagnosis, Treatment and Monitoring, entail direct touch-points with patients. </a:t>
            </a:r>
          </a:p>
          <a:p>
            <a:r>
              <a:rPr lang="en-GB" sz="1200" b="0" i="0" u="none" strike="noStrike" kern="1200" baseline="0" dirty="0" smtClean="0">
                <a:solidFill>
                  <a:schemeClr val="tx1"/>
                </a:solidFill>
                <a:latin typeface="Arial" charset="0"/>
                <a:ea typeface="Arial" pitchFamily="-110" charset="0"/>
                <a:cs typeface="Arial" charset="0"/>
              </a:rPr>
              <a:t>Healthcare Systems Strengthening solutions - Emergency Response, Healthcare Practitioner Support, Healthcare Surveillance and Healthcare Administration, do not involve direct interactions with patients, but are primarily aimed at improving the efficiency of healthcare providers in delivering patient care.</a:t>
            </a:r>
            <a:endParaRPr lang="en-GB" dirty="0" smtClean="0"/>
          </a:p>
        </p:txBody>
      </p:sp>
    </p:spTree>
    <p:extLst>
      <p:ext uri="{BB962C8B-B14F-4D97-AF65-F5344CB8AC3E}">
        <p14:creationId xmlns:p14="http://schemas.microsoft.com/office/powerpoint/2010/main" val="205966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955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These</a:t>
            </a:r>
            <a:r>
              <a:rPr lang="en-GB" baseline="0" dirty="0" smtClean="0"/>
              <a:t> are figures from our global deployment tracker where we track worldwide mhealth deployments. It clearly shows the global aspect of this business.</a:t>
            </a:r>
          </a:p>
          <a:p>
            <a:pPr lvl="0"/>
            <a:r>
              <a:rPr lang="en-GB" baseline="0" dirty="0" smtClean="0"/>
              <a:t>These figures include both live and pilot deployments and it is growing every month. </a:t>
            </a:r>
            <a:endParaRPr lang="en-GB" dirty="0" smtClean="0"/>
          </a:p>
        </p:txBody>
      </p:sp>
    </p:spTree>
    <p:extLst>
      <p:ext uri="{BB962C8B-B14F-4D97-AF65-F5344CB8AC3E}">
        <p14:creationId xmlns:p14="http://schemas.microsoft.com/office/powerpoint/2010/main" val="205966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Monitoring represents 65% of global revenue opportunity</a:t>
            </a:r>
          </a:p>
          <a:p>
            <a:endParaRPr lang="en-GB" dirty="0"/>
          </a:p>
        </p:txBody>
      </p:sp>
    </p:spTree>
    <p:extLst>
      <p:ext uri="{BB962C8B-B14F-4D97-AF65-F5344CB8AC3E}">
        <p14:creationId xmlns:p14="http://schemas.microsoft.com/office/powerpoint/2010/main" val="301610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36AD414-5451-43BC-89FD-9582FF5D27AB}" type="slidenum">
              <a:rPr lang="en-GB"/>
              <a:pPr/>
              <a:t>8</a:t>
            </a:fld>
            <a:endParaRPr lang="en-GB"/>
          </a:p>
        </p:txBody>
      </p:sp>
      <p:sp>
        <p:nvSpPr>
          <p:cNvPr id="65539" name="Rectangle 2"/>
          <p:cNvSpPr>
            <a:spLocks noGrp="1" noRot="1" noChangeAspect="1" noChangeArrowheads="1" noTextEdit="1"/>
          </p:cNvSpPr>
          <p:nvPr>
            <p:ph type="sldImg"/>
          </p:nvPr>
        </p:nvSpPr>
        <p:spPr>
          <a:xfrm>
            <a:off x="1082675" y="866775"/>
            <a:ext cx="4635500" cy="3476625"/>
          </a:xfrm>
          <a:ln/>
        </p:spPr>
      </p:sp>
      <p:sp>
        <p:nvSpPr>
          <p:cNvPr id="65540" name="Rectangle 3"/>
          <p:cNvSpPr>
            <a:spLocks noGrp="1" noChangeArrowheads="1"/>
          </p:cNvSpPr>
          <p:nvPr>
            <p:ph type="body" idx="1"/>
          </p:nvPr>
        </p:nvSpPr>
        <p:spPr>
          <a:xfrm>
            <a:off x="906463" y="4718885"/>
            <a:ext cx="4984750" cy="4179219"/>
          </a:xfrm>
          <a:noFill/>
          <a:ln/>
        </p:spPr>
        <p:txBody>
          <a:bodyPr/>
          <a:lstStyle/>
          <a:p>
            <a:pPr eaLnBrk="1" hangingPunct="1"/>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3356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866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1BEB88-E850-471A-863F-2F45F77FC9F9}" type="slidenum">
              <a:rPr lang="en-GB" smtClean="0"/>
              <a:pPr>
                <a:defRPr/>
              </a:pPr>
              <a:t>14</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1BEB88-E850-471A-863F-2F45F77FC9F9}" type="slidenum">
              <a:rPr lang="en-GB" smtClean="0"/>
              <a:pPr>
                <a:defRPr/>
              </a:pPr>
              <a:t>17</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smtClean="0">
                <a:solidFill>
                  <a:schemeClr val="bg1"/>
                </a:solidFill>
                <a:latin typeface="Arial" charset="0"/>
                <a:ea typeface="Arial" pitchFamily="-110" charset="0"/>
                <a:cs typeface="Arial" charset="0"/>
              </a:rPr>
              <a:t>Despite the number of deployments already in place, there are a number of issues that still need to be solved in order to accelerate the adoption of Mobile Health and reach the forecasted revenue potential</a:t>
            </a:r>
            <a:endParaRPr lang="en-GB" dirty="0"/>
          </a:p>
        </p:txBody>
      </p:sp>
    </p:spTree>
    <p:extLst>
      <p:ext uri="{BB962C8B-B14F-4D97-AF65-F5344CB8AC3E}">
        <p14:creationId xmlns:p14="http://schemas.microsoft.com/office/powerpoint/2010/main" val="260781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gi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7501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448" y="267112"/>
            <a:ext cx="7772400" cy="762000"/>
          </a:xfrm>
          <a:prstGeom prst="rect">
            <a:avLst/>
          </a:prstGeom>
        </p:spPr>
        <p:txBody>
          <a:bodyPr/>
          <a:lstStyle>
            <a:lvl1pPr>
              <a:defRPr>
                <a:solidFill>
                  <a:schemeClr val="bg2">
                    <a:lumMod val="20000"/>
                    <a:lumOff val="80000"/>
                  </a:schemeClr>
                </a:solidFill>
              </a:defRPr>
            </a:lvl1pPr>
          </a:lstStyle>
          <a:p>
            <a:r>
              <a:rPr lang="en-US" dirty="0" smtClean="0"/>
              <a:t>Click to edit Master title style</a:t>
            </a:r>
            <a:endParaRPr lang="en-GB" dirty="0"/>
          </a:p>
        </p:txBody>
      </p:sp>
      <p:sp>
        <p:nvSpPr>
          <p:cNvPr id="3" name="Table Placeholder 2"/>
          <p:cNvSpPr>
            <a:spLocks noGrp="1"/>
          </p:cNvSpPr>
          <p:nvPr>
            <p:ph type="tbl" idx="1"/>
          </p:nvPr>
        </p:nvSpPr>
        <p:spPr>
          <a:xfrm>
            <a:off x="685800" y="1371600"/>
            <a:ext cx="7772400" cy="4572000"/>
          </a:xfrm>
          <a:prstGeom prst="rect">
            <a:avLst/>
          </a:prstGeom>
        </p:spPr>
        <p:txBody>
          <a:bodyPr/>
          <a:lstStyle>
            <a:lvl1pPr>
              <a:defRPr>
                <a:solidFill>
                  <a:schemeClr val="bg2">
                    <a:lumMod val="20000"/>
                    <a:lumOff val="80000"/>
                  </a:schemeClr>
                </a:solidFill>
              </a:defRPr>
            </a:lvl1pPr>
          </a:lstStyle>
          <a:p>
            <a:pPr lvl="0"/>
            <a:endParaRPr lang="en-GB" noProof="0" dirty="0" smtClean="0"/>
          </a:p>
        </p:txBody>
      </p:sp>
    </p:spTree>
    <p:extLst>
      <p:ext uri="{BB962C8B-B14F-4D97-AF65-F5344CB8AC3E}">
        <p14:creationId xmlns:p14="http://schemas.microsoft.com/office/powerpoint/2010/main" val="104830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
        <p:nvSpPr>
          <p:cNvPr id="3" name="Chart Placeholder 2"/>
          <p:cNvSpPr>
            <a:spLocks noGrp="1"/>
          </p:cNvSpPr>
          <p:nvPr>
            <p:ph type="chart" idx="1"/>
          </p:nvPr>
        </p:nvSpPr>
        <p:spPr>
          <a:xfrm>
            <a:off x="457200" y="1557338"/>
            <a:ext cx="8382000" cy="4386262"/>
          </a:xfrm>
          <a:prstGeom prst="rect">
            <a:avLst/>
          </a:prstGeom>
        </p:spPr>
        <p:txBody>
          <a:bodyPr/>
          <a:lstStyle>
            <a:lvl1pPr>
              <a:defRPr>
                <a:solidFill>
                  <a:schemeClr val="bg2">
                    <a:lumMod val="20000"/>
                    <a:lumOff val="80000"/>
                  </a:schemeClr>
                </a:solidFill>
              </a:defRPr>
            </a:lvl1pPr>
          </a:lstStyle>
          <a:p>
            <a:pPr lvl="0"/>
            <a:endParaRPr lang="en-GB" noProof="0" dirty="0" smtClean="0"/>
          </a:p>
        </p:txBody>
      </p:sp>
    </p:spTree>
    <p:extLst>
      <p:ext uri="{BB962C8B-B14F-4D97-AF65-F5344CB8AC3E}">
        <p14:creationId xmlns:p14="http://schemas.microsoft.com/office/powerpoint/2010/main" val="145896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2">
                    <a:lumMod val="20000"/>
                    <a:lumOff val="8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6939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557338"/>
            <a:ext cx="4114800" cy="4386262"/>
          </a:xfrm>
          <a:prstGeom prst="rect">
            <a:avLst/>
          </a:prstGeom>
        </p:spPr>
        <p:txBody>
          <a:bodyPr/>
          <a:lstStyle>
            <a:lvl1pPr>
              <a:defRPr>
                <a:solidFill>
                  <a:schemeClr val="bg2">
                    <a:lumMod val="20000"/>
                    <a:lumOff val="80000"/>
                  </a:schemeClr>
                </a:solidFill>
              </a:defRPr>
            </a:lvl1pPr>
            <a:lvl2pPr>
              <a:defRPr>
                <a:solidFill>
                  <a:schemeClr val="bg2">
                    <a:lumMod val="20000"/>
                    <a:lumOff val="80000"/>
                  </a:schemeClr>
                </a:solidFill>
              </a:defRPr>
            </a:lvl2pPr>
            <a:lvl3pPr>
              <a:defRPr>
                <a:solidFill>
                  <a:schemeClr val="bg2">
                    <a:lumMod val="20000"/>
                    <a:lumOff val="80000"/>
                  </a:schemeClr>
                </a:solidFill>
              </a:defRPr>
            </a:lvl3pPr>
            <a:lvl4pPr>
              <a:defRPr>
                <a:solidFill>
                  <a:schemeClr val="bg2">
                    <a:lumMod val="20000"/>
                    <a:lumOff val="80000"/>
                  </a:schemeClr>
                </a:solidFill>
              </a:defRPr>
            </a:lvl4pPr>
            <a:lvl5pPr>
              <a:defRPr>
                <a:solidFill>
                  <a:schemeClr val="bg2">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57338"/>
            <a:ext cx="4114800" cy="4386262"/>
          </a:xfrm>
          <a:prstGeom prst="rect">
            <a:avLst/>
          </a:prstGeom>
        </p:spPr>
        <p:txBody>
          <a:bodyPr/>
          <a:lstStyle>
            <a:lvl1pPr>
              <a:defRPr>
                <a:solidFill>
                  <a:schemeClr val="bg2">
                    <a:lumMod val="20000"/>
                    <a:lumOff val="80000"/>
                  </a:schemeClr>
                </a:solidFill>
              </a:defRPr>
            </a:lvl1pPr>
            <a:lvl2pPr>
              <a:defRPr>
                <a:solidFill>
                  <a:schemeClr val="bg2">
                    <a:lumMod val="20000"/>
                    <a:lumOff val="80000"/>
                  </a:schemeClr>
                </a:solidFill>
              </a:defRPr>
            </a:lvl2pPr>
            <a:lvl3pPr>
              <a:defRPr>
                <a:solidFill>
                  <a:schemeClr val="bg2">
                    <a:lumMod val="20000"/>
                    <a:lumOff val="80000"/>
                  </a:schemeClr>
                </a:solidFill>
              </a:defRPr>
            </a:lvl3pPr>
            <a:lvl4pPr>
              <a:defRPr>
                <a:solidFill>
                  <a:schemeClr val="bg2">
                    <a:lumMod val="20000"/>
                    <a:lumOff val="80000"/>
                  </a:schemeClr>
                </a:solidFill>
              </a:defRPr>
            </a:lvl4pPr>
            <a:lvl5pPr>
              <a:defRPr>
                <a:solidFill>
                  <a:schemeClr val="bg2">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064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1" y="6483347"/>
            <a:ext cx="2133600" cy="365125"/>
          </a:xfrm>
          <a:prstGeom prst="rect">
            <a:avLst/>
          </a:prstGeom>
        </p:spPr>
        <p:txBody>
          <a:bodyPr lIns="86457" tIns="43228" rIns="86457" bIns="43228"/>
          <a:lstStyle/>
          <a:p>
            <a:fld id="{637853D7-BA55-764D-B415-068EBA5A5A36}" type="slidenum">
              <a:rPr lang="en-US" smtClean="0"/>
              <a:pPr/>
              <a:t>‹#›</a:t>
            </a:fld>
            <a:endParaRPr lang="en-US" dirty="0"/>
          </a:p>
        </p:txBody>
      </p:sp>
      <p:sp>
        <p:nvSpPr>
          <p:cNvPr id="4" name="Rectangle 3"/>
          <p:cNvSpPr/>
          <p:nvPr userDrawn="1"/>
        </p:nvSpPr>
        <p:spPr>
          <a:xfrm>
            <a:off x="287869"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88226" tIns="44113" rIns="88226" bIns="44113" rtlCol="0" anchor="ctr"/>
          <a:lstStyle/>
          <a:p>
            <a:pPr algn="ctr"/>
            <a:endParaRPr lang="en-US"/>
          </a:p>
        </p:txBody>
      </p:sp>
      <p:sp>
        <p:nvSpPr>
          <p:cNvPr id="5" name="Title 1"/>
          <p:cNvSpPr>
            <a:spLocks noGrp="1"/>
          </p:cNvSpPr>
          <p:nvPr>
            <p:ph type="title"/>
          </p:nvPr>
        </p:nvSpPr>
        <p:spPr>
          <a:xfrm>
            <a:off x="457201" y="274639"/>
            <a:ext cx="8229600" cy="696005"/>
          </a:xfrm>
          <a:prstGeom prst="rect">
            <a:avLst/>
          </a:prstGeom>
        </p:spPr>
        <p:txBody>
          <a:bodyPr vert="horz" lIns="86457" tIns="43228" rIns="86457" bIns="43228"/>
          <a:lstStyle>
            <a:lvl1pPr>
              <a:defRPr sz="2700">
                <a:solidFill>
                  <a:srgbClr val="404040"/>
                </a:solidFill>
                <a:latin typeface="+mj-lt"/>
              </a:defRPr>
            </a:lvl1pPr>
          </a:lstStyle>
          <a:p>
            <a:r>
              <a:rPr lang="en-GB" dirty="0" smtClean="0"/>
              <a:t>Click to edit Master title style</a:t>
            </a:r>
            <a:endParaRPr lang="en-US" dirty="0"/>
          </a:p>
        </p:txBody>
      </p:sp>
      <p:pic>
        <p:nvPicPr>
          <p:cNvPr id="7" name="Picture 6" descr="gsma_logo_colour_rgb_small.jpg"/>
          <p:cNvPicPr>
            <a:picLocks noChangeAspect="1"/>
          </p:cNvPicPr>
          <p:nvPr userDrawn="1"/>
        </p:nvPicPr>
        <p:blipFill>
          <a:blip r:embed="rId2" cstate="print"/>
          <a:stretch>
            <a:fillRect/>
          </a:stretch>
        </p:blipFill>
        <p:spPr>
          <a:xfrm>
            <a:off x="8092018" y="148167"/>
            <a:ext cx="721783" cy="719548"/>
          </a:xfrm>
          <a:prstGeom prst="rect">
            <a:avLst/>
          </a:prstGeom>
        </p:spPr>
      </p:pic>
      <p:sp>
        <p:nvSpPr>
          <p:cNvPr id="8" name="Text Placeholder 8"/>
          <p:cNvSpPr>
            <a:spLocks noGrp="1"/>
          </p:cNvSpPr>
          <p:nvPr>
            <p:ph type="body" sz="quarter" idx="11"/>
          </p:nvPr>
        </p:nvSpPr>
        <p:spPr>
          <a:xfrm>
            <a:off x="444502" y="1342347"/>
            <a:ext cx="8254999" cy="3765550"/>
          </a:xfrm>
          <a:prstGeom prst="rect">
            <a:avLst/>
          </a:prstGeom>
        </p:spPr>
        <p:txBody>
          <a:bodyPr vert="horz" lIns="86457" tIns="43228" rIns="86457" bIns="43228"/>
          <a:lstStyle>
            <a:lvl1pPr>
              <a:defRPr sz="1900">
                <a:solidFill>
                  <a:srgbClr val="404040"/>
                </a:solidFill>
                <a:latin typeface="+mj-lt"/>
              </a:defRPr>
            </a:lvl1pPr>
            <a:lvl2pPr>
              <a:defRPr sz="1900">
                <a:solidFill>
                  <a:srgbClr val="404040"/>
                </a:solidFill>
                <a:latin typeface="+mj-lt"/>
              </a:defRPr>
            </a:lvl2pPr>
            <a:lvl3pPr>
              <a:defRPr sz="1900">
                <a:solidFill>
                  <a:srgbClr val="404040"/>
                </a:solidFill>
                <a:latin typeface="+mj-lt"/>
              </a:defRPr>
            </a:lvl3pPr>
            <a:lvl4pPr>
              <a:defRPr sz="1900">
                <a:solidFill>
                  <a:srgbClr val="404040"/>
                </a:solidFill>
                <a:latin typeface="+mj-lt"/>
              </a:defRPr>
            </a:lvl4pPr>
            <a:lvl5pPr>
              <a:defRPr sz="1900">
                <a:solidFill>
                  <a:srgbClr val="404040"/>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9" y="6050646"/>
            <a:ext cx="4362450" cy="561749"/>
          </a:xfrm>
          <a:prstGeom prst="rect">
            <a:avLst/>
          </a:prstGeom>
        </p:spPr>
        <p:txBody>
          <a:bodyPr vert="horz" lIns="86457" tIns="43228" rIns="86457" bIns="43228"/>
          <a:lstStyle>
            <a:lvl1pPr algn="r">
              <a:buClrTx/>
              <a:buFontTx/>
              <a:buNone/>
              <a:defRPr sz="1500" b="1">
                <a:solidFill>
                  <a:srgbClr val="FFFFFF"/>
                </a:solidFill>
                <a:latin typeface="+mj-lt"/>
              </a:defRPr>
            </a:lvl1pPr>
            <a:lvl2pPr algn="r">
              <a:buClrTx/>
              <a:buFontTx/>
              <a:buNone/>
              <a:defRPr sz="1500" b="1">
                <a:solidFill>
                  <a:srgbClr val="FFFFFF"/>
                </a:solidFill>
                <a:latin typeface="+mj-lt"/>
              </a:defRPr>
            </a:lvl2pPr>
            <a:lvl3pPr algn="r">
              <a:buClrTx/>
              <a:buFontTx/>
              <a:buNone/>
              <a:defRPr sz="1500" b="1">
                <a:solidFill>
                  <a:srgbClr val="FFFFFF"/>
                </a:solidFill>
                <a:latin typeface="+mj-lt"/>
              </a:defRPr>
            </a:lvl3pPr>
            <a:lvl4pPr algn="r">
              <a:buClrTx/>
              <a:buFontTx/>
              <a:buNone/>
              <a:defRPr sz="1500" b="1">
                <a:solidFill>
                  <a:srgbClr val="FFFFFF"/>
                </a:solidFill>
                <a:latin typeface="+mj-lt"/>
              </a:defRPr>
            </a:lvl4pPr>
            <a:lvl5pPr algn="r">
              <a:buClrTx/>
              <a:buFontTx/>
              <a:buNone/>
              <a:defRPr sz="15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46359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1" y="274639"/>
            <a:ext cx="8229600" cy="696005"/>
          </a:xfrm>
          <a:prstGeom prst="rect">
            <a:avLst/>
          </a:prstGeom>
        </p:spPr>
        <p:txBody>
          <a:bodyPr vert="horz" lIns="88214" tIns="44107" rIns="88214" bIns="44107"/>
          <a:lstStyle>
            <a:lvl1pPr>
              <a:defRPr sz="2700">
                <a:solidFill>
                  <a:srgbClr val="404040"/>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lIns="88214" tIns="44107" rIns="88214" bIns="44107" anchor="ctr"/>
          <a:lstStyle/>
          <a:p>
            <a:pPr fontAlgn="base">
              <a:spcBef>
                <a:spcPct val="0"/>
              </a:spcBef>
              <a:spcAft>
                <a:spcPct val="0"/>
              </a:spcAft>
              <a:defRPr/>
            </a:pPr>
            <a:endParaRPr lang="en-GB" dirty="0">
              <a:solidFill>
                <a:srgbClr val="000000"/>
              </a:solidFill>
            </a:endParaRPr>
          </a:p>
        </p:txBody>
      </p:sp>
      <p:pic>
        <p:nvPicPr>
          <p:cNvPr id="9" name="Picture 8" descr="gsma_logo_colour_rgb_small.jpg"/>
          <p:cNvPicPr>
            <a:picLocks noChangeAspect="1"/>
          </p:cNvPicPr>
          <p:nvPr userDrawn="1"/>
        </p:nvPicPr>
        <p:blipFill>
          <a:blip r:embed="rId2" cstate="print"/>
          <a:stretch>
            <a:fillRect/>
          </a:stretch>
        </p:blipFill>
        <p:spPr>
          <a:xfrm>
            <a:off x="8092018" y="148167"/>
            <a:ext cx="721783" cy="719548"/>
          </a:xfrm>
          <a:prstGeom prst="rect">
            <a:avLst/>
          </a:prstGeom>
        </p:spPr>
      </p:pic>
      <p:sp>
        <p:nvSpPr>
          <p:cNvPr id="10" name="Text Placeholder 8"/>
          <p:cNvSpPr>
            <a:spLocks noGrp="1"/>
          </p:cNvSpPr>
          <p:nvPr>
            <p:ph type="body" sz="quarter" idx="11"/>
          </p:nvPr>
        </p:nvSpPr>
        <p:spPr>
          <a:xfrm>
            <a:off x="444503" y="1342347"/>
            <a:ext cx="8254999" cy="3765550"/>
          </a:xfrm>
          <a:prstGeom prst="rect">
            <a:avLst/>
          </a:prstGeom>
        </p:spPr>
        <p:txBody>
          <a:bodyPr vert="horz" lIns="88214" tIns="44107" rIns="88214" bIns="44107"/>
          <a:lstStyle>
            <a:lvl1pPr>
              <a:defRPr sz="1900">
                <a:solidFill>
                  <a:srgbClr val="404040"/>
                </a:solidFill>
                <a:latin typeface="+mj-lt"/>
              </a:defRPr>
            </a:lvl1pPr>
            <a:lvl2pPr>
              <a:defRPr sz="1900">
                <a:solidFill>
                  <a:srgbClr val="404040"/>
                </a:solidFill>
                <a:latin typeface="+mj-lt"/>
              </a:defRPr>
            </a:lvl2pPr>
            <a:lvl3pPr>
              <a:defRPr sz="1900">
                <a:solidFill>
                  <a:srgbClr val="404040"/>
                </a:solidFill>
                <a:latin typeface="+mj-lt"/>
              </a:defRPr>
            </a:lvl3pPr>
            <a:lvl4pPr>
              <a:defRPr sz="1900">
                <a:solidFill>
                  <a:srgbClr val="404040"/>
                </a:solidFill>
                <a:latin typeface="+mj-lt"/>
              </a:defRPr>
            </a:lvl4pPr>
            <a:lvl5pPr>
              <a:defRPr sz="1900">
                <a:solidFill>
                  <a:srgbClr val="404040"/>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547581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pPr/>
              <a:t>‹#›</a:t>
            </a:fld>
            <a:endParaRPr lang="en-US" dirty="0"/>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rgbClr val="404040"/>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651278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US"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4283680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Tree>
    <p:extLst>
      <p:ext uri="{BB962C8B-B14F-4D97-AF65-F5344CB8AC3E}">
        <p14:creationId xmlns:p14="http://schemas.microsoft.com/office/powerpoint/2010/main" val="2834760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US"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232488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07803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US"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7495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US"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99226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US"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3144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AE23DEC-588E-45E3-85E1-0285CFAE08DF}"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3881031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C3C65B-F6AC-4B01-B007-704AA1EDA95C}" type="datetimeFigureOut">
              <a:rPr lang="en-GB" smtClean="0">
                <a:solidFill>
                  <a:prstClr val="black">
                    <a:tint val="75000"/>
                  </a:prstClr>
                </a:solidFill>
              </a:rPr>
              <a:pPr/>
              <a:t>23/10/2012</a:t>
            </a:fld>
            <a:endParaRPr lang="en-GB"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3DB580-1AF6-411F-A65A-DA3CCEF1C5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42959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57338"/>
            <a:ext cx="8382000" cy="43862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8541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6" name="Rectangle 15"/>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pic>
        <p:nvPicPr>
          <p:cNvPr id="21" name="Picture 20" descr="iStock_000010355130M_72dpi.jpg"/>
          <p:cNvPicPr>
            <a:picLocks noChangeAspect="1"/>
          </p:cNvPicPr>
          <p:nvPr userDrawn="1"/>
        </p:nvPicPr>
        <p:blipFill>
          <a:blip r:embed="rId3" cstate="print"/>
          <a:stretch>
            <a:fillRect/>
          </a:stretch>
        </p:blipFill>
        <p:spPr>
          <a:xfrm>
            <a:off x="4691424" y="3412066"/>
            <a:ext cx="1643759" cy="1090083"/>
          </a:xfrm>
          <a:prstGeom prst="rect">
            <a:avLst/>
          </a:prstGeom>
        </p:spPr>
      </p:pic>
      <p:pic>
        <p:nvPicPr>
          <p:cNvPr id="22" name="Picture 21" descr="iStock_000016246002_72dpi.jpg"/>
          <p:cNvPicPr>
            <a:picLocks noChangeAspect="1"/>
          </p:cNvPicPr>
          <p:nvPr userDrawn="1"/>
        </p:nvPicPr>
        <p:blipFill>
          <a:blip r:embed="rId4" cstate="print"/>
          <a:srcRect r="7802"/>
          <a:stretch>
            <a:fillRect/>
          </a:stretch>
        </p:blipFill>
        <p:spPr>
          <a:xfrm>
            <a:off x="1733550" y="3413125"/>
            <a:ext cx="1500717" cy="1085850"/>
          </a:xfrm>
          <a:prstGeom prst="rect">
            <a:avLst/>
          </a:prstGeom>
        </p:spPr>
      </p:pic>
      <p:pic>
        <p:nvPicPr>
          <p:cNvPr id="23" name="Picture 22" descr="iStock_000015704083_72dpi.jpg"/>
          <p:cNvPicPr>
            <a:picLocks noChangeAspect="1"/>
          </p:cNvPicPr>
          <p:nvPr userDrawn="1"/>
        </p:nvPicPr>
        <p:blipFill>
          <a:blip r:embed="rId5" cstate="print"/>
          <a:srcRect l="4862" r="5782"/>
          <a:stretch>
            <a:fillRect/>
          </a:stretch>
        </p:blipFill>
        <p:spPr>
          <a:xfrm>
            <a:off x="296333" y="3413124"/>
            <a:ext cx="1439334" cy="1085851"/>
          </a:xfrm>
          <a:prstGeom prst="rect">
            <a:avLst/>
          </a:prstGeom>
        </p:spPr>
      </p:pic>
      <p:pic>
        <p:nvPicPr>
          <p:cNvPr id="24" name="Picture 23" descr="iStock_000016857501_72dpi.jpg"/>
          <p:cNvPicPr>
            <a:picLocks noChangeAspect="1"/>
          </p:cNvPicPr>
          <p:nvPr userDrawn="1"/>
        </p:nvPicPr>
        <p:blipFill>
          <a:blip r:embed="rId6" cstate="print"/>
          <a:srcRect t="8317"/>
          <a:stretch>
            <a:fillRect/>
          </a:stretch>
        </p:blipFill>
        <p:spPr>
          <a:xfrm>
            <a:off x="6248399" y="3413125"/>
            <a:ext cx="1407583" cy="1089025"/>
          </a:xfrm>
          <a:prstGeom prst="rect">
            <a:avLst/>
          </a:prstGeom>
        </p:spPr>
      </p:pic>
      <p:pic>
        <p:nvPicPr>
          <p:cNvPr id="26" name="Picture 25" descr="iStock_000010675491_72dpi.jpg"/>
          <p:cNvPicPr>
            <a:picLocks noChangeAspect="1"/>
          </p:cNvPicPr>
          <p:nvPr userDrawn="1"/>
        </p:nvPicPr>
        <p:blipFill>
          <a:blip r:embed="rId7" cstate="print"/>
          <a:srcRect l="7727"/>
          <a:stretch>
            <a:fillRect/>
          </a:stretch>
        </p:blipFill>
        <p:spPr>
          <a:xfrm>
            <a:off x="7651750" y="3413674"/>
            <a:ext cx="1492251" cy="1088475"/>
          </a:xfrm>
          <a:prstGeom prst="rect">
            <a:avLst/>
          </a:prstGeom>
        </p:spPr>
      </p:pic>
      <p:pic>
        <p:nvPicPr>
          <p:cNvPr id="33" name="Picture 32" descr="mobisante_72dpi.jpg"/>
          <p:cNvPicPr>
            <a:picLocks noChangeAspect="1"/>
          </p:cNvPicPr>
          <p:nvPr userDrawn="1"/>
        </p:nvPicPr>
        <p:blipFill>
          <a:blip r:embed="rId8" cstate="print"/>
          <a:srcRect t="4758"/>
          <a:stretch>
            <a:fillRect/>
          </a:stretch>
        </p:blipFill>
        <p:spPr>
          <a:xfrm>
            <a:off x="3217332" y="3412067"/>
            <a:ext cx="1478493" cy="1086908"/>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3490" y="329959"/>
            <a:ext cx="2201420" cy="778449"/>
          </a:xfrm>
          <a:prstGeom prst="rect">
            <a:avLst/>
          </a:prstGeom>
        </p:spPr>
      </p:pic>
    </p:spTree>
    <p:extLst>
      <p:ext uri="{BB962C8B-B14F-4D97-AF65-F5344CB8AC3E}">
        <p14:creationId xmlns:p14="http://schemas.microsoft.com/office/powerpoint/2010/main" val="1953858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490" y="329959"/>
            <a:ext cx="2201420" cy="778449"/>
          </a:xfrm>
          <a:prstGeom prst="rect">
            <a:avLst/>
          </a:prstGeom>
        </p:spPr>
      </p:pic>
    </p:spTree>
    <p:extLst>
      <p:ext uri="{BB962C8B-B14F-4D97-AF65-F5344CB8AC3E}">
        <p14:creationId xmlns:p14="http://schemas.microsoft.com/office/powerpoint/2010/main" val="186008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34728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4711700" y="1346200"/>
            <a:ext cx="4140200" cy="4584700"/>
          </a:xfrm>
          <a:prstGeom prst="rect">
            <a:avLst/>
          </a:prstGeom>
        </p:spPr>
        <p:txBody>
          <a:bodyPr vert="horz"/>
          <a:lstStyle>
            <a:lvl1pPr marL="381000" marR="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1pPr>
            <a:lvl2pPr marL="800100" marR="0" indent="-3429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2pPr>
            <a:lvl3pPr marL="1219200" marR="0"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3pPr>
            <a:lvl4pPr marL="1676400" marR="0"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4pPr>
            <a:lvl5pPr marL="2095500" marR="0" indent="-266700" algn="l" defTabSz="914400" rtl="0" eaLnBrk="0" fontAlgn="base" latinLnBrk="0" hangingPunct="0">
              <a:lnSpc>
                <a:spcPct val="100000"/>
              </a:lnSpc>
              <a:spcBef>
                <a:spcPct val="20000"/>
              </a:spcBef>
              <a:spcAft>
                <a:spcPct val="0"/>
              </a:spcAft>
              <a:buClr>
                <a:srgbClr val="CD0921"/>
              </a:buClr>
              <a:buSzTx/>
              <a:buFont typeface="Arial" pitchFamily="-110" charset="0"/>
              <a:buAutoNum type="arabicPeriod"/>
              <a:tabLst/>
              <a:defRPr kumimoji="0" lang="en-GB"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5pPr>
          </a:lstStyle>
          <a:p>
            <a:pPr marL="381000" marR="0" lvl="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Click to edit Master text styles</a:t>
            </a:r>
          </a:p>
          <a:p>
            <a:pPr marL="800100" marR="0" lvl="1" indent="-3429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Second level</a:t>
            </a:r>
          </a:p>
          <a:p>
            <a:pPr marL="1219200" marR="0" lvl="2"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Third level</a:t>
            </a:r>
          </a:p>
          <a:p>
            <a:pPr marL="1676400" marR="0" lvl="3"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Fourth level</a:t>
            </a:r>
          </a:p>
          <a:p>
            <a:pPr marL="2095500" marR="0" lvl="4" indent="-266700" algn="l" defTabSz="914400" rtl="0" eaLnBrk="0" fontAlgn="base" latinLnBrk="0" hangingPunct="0">
              <a:lnSpc>
                <a:spcPct val="100000"/>
              </a:lnSpc>
              <a:spcBef>
                <a:spcPct val="20000"/>
              </a:spcBef>
              <a:spcAft>
                <a:spcPct val="0"/>
              </a:spcAft>
              <a:buClr>
                <a:srgbClr val="CD0921"/>
              </a:buClr>
              <a:buSzTx/>
              <a:buFont typeface="Arial" pitchFamily="-110" charset="0"/>
              <a:buAutoNum type="arabicPeriod"/>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Fifth level</a:t>
            </a:r>
            <a:endParaRPr kumimoji="0" lang="en-GB" sz="2000" b="0" i="0" u="none" strike="noStrike" kern="0" cap="none" spc="0" normalizeH="0" baseline="0" noProof="0" dirty="0">
              <a:ln>
                <a:noFill/>
              </a:ln>
              <a:solidFill>
                <a:schemeClr val="bg2">
                  <a:lumMod val="20000"/>
                  <a:lumOff val="80000"/>
                </a:schemeClr>
              </a:solidFill>
              <a:effectLst/>
              <a:uLnTx/>
              <a:uFillTx/>
              <a:latin typeface="+mn-lt"/>
              <a:ea typeface="Arial" pitchFamily="-110" charset="0"/>
              <a:cs typeface="+mn-cs"/>
            </a:endParaRPr>
          </a:p>
        </p:txBody>
      </p:sp>
      <p:sp>
        <p:nvSpPr>
          <p:cNvPr id="13" name="Text Placeholder 12"/>
          <p:cNvSpPr>
            <a:spLocks noGrp="1"/>
          </p:cNvSpPr>
          <p:nvPr>
            <p:ph type="body" sz="quarter" idx="13"/>
          </p:nvPr>
        </p:nvSpPr>
        <p:spPr>
          <a:xfrm>
            <a:off x="444500" y="1346200"/>
            <a:ext cx="4114800" cy="4559300"/>
          </a:xfrm>
          <a:prstGeom prst="rect">
            <a:avLst/>
          </a:prstGeom>
        </p:spPr>
        <p:txBody>
          <a:bodyPr vert="horz"/>
          <a:lstStyle>
            <a:lvl1pPr marL="381000" marR="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1pPr>
            <a:lvl2pPr marL="800100" marR="0" indent="-3429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2pPr>
            <a:lvl3pPr marL="1219200" marR="0"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3pPr>
            <a:lvl4pPr marL="1676400" marR="0"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4pPr>
            <a:lvl5pPr marL="2095500" marR="0" indent="-266700" algn="l" defTabSz="914400" rtl="0" eaLnBrk="0" fontAlgn="base" latinLnBrk="0" hangingPunct="0">
              <a:lnSpc>
                <a:spcPct val="100000"/>
              </a:lnSpc>
              <a:spcBef>
                <a:spcPct val="20000"/>
              </a:spcBef>
              <a:spcAft>
                <a:spcPct val="0"/>
              </a:spcAft>
              <a:buClr>
                <a:srgbClr val="CD0921"/>
              </a:buClr>
              <a:buSzTx/>
              <a:buFont typeface="Arial" pitchFamily="-110" charset="0"/>
              <a:buAutoNum type="arabicPeriod"/>
              <a:tabLst/>
              <a:defRPr kumimoji="0" lang="en-GB"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5pPr>
          </a:lstStyle>
          <a:p>
            <a:pPr marL="381000" marR="0" lvl="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Click to edit Master text styles</a:t>
            </a:r>
          </a:p>
          <a:p>
            <a:pPr marL="800100" marR="0" lvl="1" indent="-3429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Second level</a:t>
            </a:r>
          </a:p>
          <a:p>
            <a:pPr marL="1219200" marR="0" lvl="2"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Third level</a:t>
            </a:r>
          </a:p>
          <a:p>
            <a:pPr marL="1676400" marR="0" lvl="3"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Fourth level</a:t>
            </a:r>
          </a:p>
          <a:p>
            <a:pPr marL="2095500" marR="0" lvl="4" indent="-266700" algn="l" defTabSz="914400" rtl="0" eaLnBrk="0" fontAlgn="base" latinLnBrk="0" hangingPunct="0">
              <a:lnSpc>
                <a:spcPct val="100000"/>
              </a:lnSpc>
              <a:spcBef>
                <a:spcPct val="20000"/>
              </a:spcBef>
              <a:spcAft>
                <a:spcPct val="0"/>
              </a:spcAft>
              <a:buClr>
                <a:srgbClr val="CD0921"/>
              </a:buClr>
              <a:buSzTx/>
              <a:buFont typeface="Arial" pitchFamily="-110" charset="0"/>
              <a:buAutoNum type="arabicPeriod"/>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Fifth level</a:t>
            </a:r>
            <a:endParaRPr kumimoji="0" lang="en-GB" sz="2000" b="0" i="0" u="none" strike="noStrike" kern="0" cap="none" spc="0" normalizeH="0" baseline="0" noProof="0" dirty="0">
              <a:ln>
                <a:noFill/>
              </a:ln>
              <a:solidFill>
                <a:schemeClr val="bg2">
                  <a:lumMod val="20000"/>
                  <a:lumOff val="80000"/>
                </a:schemeClr>
              </a:solidFill>
              <a:effectLst/>
              <a:uLnTx/>
              <a:uFillTx/>
              <a:latin typeface="+mn-lt"/>
              <a:ea typeface="Arial" pitchFamily="-110" charset="0"/>
              <a:cs typeface="+mn-cs"/>
            </a:endParaRPr>
          </a:p>
        </p:txBody>
      </p:sp>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18831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5573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5573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3911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396588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26061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14062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045152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57338"/>
            <a:ext cx="8382000" cy="43862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449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190461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7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2">
                    <a:lumMod val="20000"/>
                    <a:lumOff val="80000"/>
                  </a:schemeClr>
                </a:solidFill>
              </a:defRPr>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2">
                    <a:lumMod val="20000"/>
                    <a:lumOff val="80000"/>
                  </a:schemeClr>
                </a:solidFill>
              </a:defRPr>
            </a:lvl1pPr>
            <a:lvl2pPr>
              <a:defRPr sz="2800">
                <a:solidFill>
                  <a:schemeClr val="bg2">
                    <a:lumMod val="20000"/>
                    <a:lumOff val="80000"/>
                  </a:schemeClr>
                </a:solidFill>
              </a:defRPr>
            </a:lvl2pPr>
            <a:lvl3pPr>
              <a:defRPr sz="2400">
                <a:solidFill>
                  <a:schemeClr val="bg2">
                    <a:lumMod val="20000"/>
                    <a:lumOff val="80000"/>
                  </a:schemeClr>
                </a:solidFill>
              </a:defRPr>
            </a:lvl3pPr>
            <a:lvl4pPr>
              <a:defRPr sz="2000">
                <a:solidFill>
                  <a:schemeClr val="bg2">
                    <a:lumMod val="20000"/>
                    <a:lumOff val="80000"/>
                  </a:schemeClr>
                </a:solidFill>
              </a:defRPr>
            </a:lvl4pPr>
            <a:lvl5pPr>
              <a:defRPr sz="2000">
                <a:solidFill>
                  <a:schemeClr val="bg2">
                    <a:lumMod val="20000"/>
                    <a:lumOff val="8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580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2">
                    <a:lumMod val="20000"/>
                    <a:lumOff val="80000"/>
                  </a:schemeClr>
                </a:solidFill>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2">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8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57338"/>
            <a:ext cx="8382000" cy="4386262"/>
          </a:xfrm>
          <a:prstGeom prst="rect">
            <a:avLst/>
          </a:prstGeom>
        </p:spPr>
        <p:txBody>
          <a:bodyPr vert="eaVert"/>
          <a:lstStyle>
            <a:lvl1pPr>
              <a:defRPr>
                <a:solidFill>
                  <a:schemeClr val="bg2">
                    <a:lumMod val="20000"/>
                    <a:lumOff val="80000"/>
                  </a:schemeClr>
                </a:solidFill>
              </a:defRPr>
            </a:lvl1pPr>
            <a:lvl2pPr>
              <a:defRPr>
                <a:solidFill>
                  <a:schemeClr val="bg2">
                    <a:lumMod val="20000"/>
                    <a:lumOff val="80000"/>
                  </a:schemeClr>
                </a:solidFill>
              </a:defRPr>
            </a:lvl2pPr>
            <a:lvl3pPr>
              <a:defRPr>
                <a:solidFill>
                  <a:schemeClr val="bg2">
                    <a:lumMod val="20000"/>
                    <a:lumOff val="80000"/>
                  </a:schemeClr>
                </a:solidFill>
              </a:defRPr>
            </a:lvl3pPr>
            <a:lvl4pPr>
              <a:defRPr>
                <a:solidFill>
                  <a:schemeClr val="bg2">
                    <a:lumMod val="20000"/>
                    <a:lumOff val="80000"/>
                  </a:schemeClr>
                </a:solidFill>
              </a:defRPr>
            </a:lvl4pPr>
            <a:lvl5pPr>
              <a:defRPr>
                <a:solidFill>
                  <a:schemeClr val="bg2">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567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333375"/>
            <a:ext cx="2112962" cy="5610225"/>
          </a:xfrm>
          <a:prstGeom prst="rect">
            <a:avLst/>
          </a:prstGeom>
        </p:spPr>
        <p:txBody>
          <a:bodyPr vert="eaVert"/>
          <a:lstStyle>
            <a:lvl1pPr>
              <a:defRPr>
                <a:solidFill>
                  <a:schemeClr val="bg2">
                    <a:lumMod val="20000"/>
                    <a:lumOff val="80000"/>
                  </a:schemeClr>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33375"/>
            <a:ext cx="6189663" cy="5610225"/>
          </a:xfrm>
          <a:prstGeom prst="rect">
            <a:avLst/>
          </a:prstGeom>
        </p:spPr>
        <p:txBody>
          <a:bodyPr vert="eaVert"/>
          <a:lstStyle>
            <a:lvl1pPr>
              <a:defRPr>
                <a:solidFill>
                  <a:schemeClr val="bg2">
                    <a:lumMod val="20000"/>
                    <a:lumOff val="80000"/>
                  </a:schemeClr>
                </a:solidFill>
              </a:defRPr>
            </a:lvl1pPr>
            <a:lvl2pPr>
              <a:defRPr>
                <a:solidFill>
                  <a:schemeClr val="bg2">
                    <a:lumMod val="20000"/>
                    <a:lumOff val="80000"/>
                  </a:schemeClr>
                </a:solidFill>
              </a:defRPr>
            </a:lvl2pPr>
            <a:lvl3pPr>
              <a:defRPr>
                <a:solidFill>
                  <a:schemeClr val="bg2">
                    <a:lumMod val="20000"/>
                    <a:lumOff val="80000"/>
                  </a:schemeClr>
                </a:solidFill>
              </a:defRPr>
            </a:lvl3pPr>
            <a:lvl4pPr>
              <a:defRPr>
                <a:solidFill>
                  <a:schemeClr val="bg2">
                    <a:lumMod val="20000"/>
                    <a:lumOff val="80000"/>
                  </a:schemeClr>
                </a:solidFill>
              </a:defRPr>
            </a:lvl4pPr>
            <a:lvl5pPr>
              <a:defRPr>
                <a:solidFill>
                  <a:schemeClr val="bg2">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941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dirty="0">
              <a:solidFill>
                <a:srgbClr val="FFFFFF"/>
              </a:solidFill>
            </a:endParaRPr>
          </a:p>
        </p:txBody>
      </p:sp>
      <p:sp>
        <p:nvSpPr>
          <p:cNvPr id="11" name="TextBox 10"/>
          <p:cNvSpPr txBox="1"/>
          <p:nvPr userDrawn="1"/>
        </p:nvSpPr>
        <p:spPr>
          <a:xfrm>
            <a:off x="285750" y="6570663"/>
            <a:ext cx="1428750" cy="184150"/>
          </a:xfrm>
          <a:prstGeom prst="rect">
            <a:avLst/>
          </a:prstGeom>
          <a:noFill/>
        </p:spPr>
        <p:txBody>
          <a:bodyPr lIns="9144">
            <a:spAutoFit/>
          </a:bodyPr>
          <a:lstStyle/>
          <a:p>
            <a:pPr>
              <a:spcBef>
                <a:spcPct val="50000"/>
              </a:spcBef>
              <a:defRPr/>
            </a:pPr>
            <a:r>
              <a:rPr lang="en-GB" sz="600" dirty="0">
                <a:solidFill>
                  <a:srgbClr val="DDDDDD"/>
                </a:solidFill>
                <a:latin typeface="Arial Narrow" pitchFamily="-123" charset="0"/>
                <a:ea typeface="+mn-ea"/>
                <a:cs typeface="Arial" pitchFamily="34" charset="0"/>
              </a:rPr>
              <a:t>© GSM Association </a:t>
            </a:r>
            <a:r>
              <a:rPr lang="en-GB" sz="600" dirty="0" smtClean="0">
                <a:solidFill>
                  <a:srgbClr val="DDDDDD"/>
                </a:solidFill>
                <a:latin typeface="Arial Narrow" pitchFamily="-123" charset="0"/>
                <a:ea typeface="+mn-ea"/>
                <a:cs typeface="Arial" pitchFamily="34" charset="0"/>
              </a:rPr>
              <a:t>2012</a:t>
            </a:r>
            <a:endParaRPr lang="en-GB" sz="600" dirty="0">
              <a:solidFill>
                <a:srgbClr val="DDDDDD"/>
              </a:solidFill>
              <a:latin typeface="Arial Narrow" pitchFamily="-123" charset="0"/>
              <a:ea typeface="+mn-ea"/>
              <a:cs typeface="Arial" pitchFamily="34" charset="0"/>
            </a:endParaRPr>
          </a:p>
        </p:txBody>
      </p:sp>
      <p:sp>
        <p:nvSpPr>
          <p:cNvPr id="24" name="Line 7"/>
          <p:cNvSpPr>
            <a:spLocks noChangeShapeType="1"/>
          </p:cNvSpPr>
          <p:nvPr userDrawn="1"/>
        </p:nvSpPr>
        <p:spPr bwMode="auto">
          <a:xfrm>
            <a:off x="285750" y="785813"/>
            <a:ext cx="8858250" cy="0"/>
          </a:xfrm>
          <a:prstGeom prst="line">
            <a:avLst/>
          </a:prstGeom>
          <a:noFill/>
          <a:ln w="47625">
            <a:solidFill>
              <a:srgbClr val="CD0921"/>
            </a:solidFill>
            <a:round/>
            <a:headEnd/>
            <a:tailEnd/>
          </a:ln>
        </p:spPr>
        <p:txBody>
          <a:bodyPr wrap="none" anchor="ctr"/>
          <a:lstStyle/>
          <a:p>
            <a:pPr>
              <a:defRPr/>
            </a:pPr>
            <a:endParaRPr lang="en-GB" dirty="0">
              <a:solidFill>
                <a:srgbClr val="000000"/>
              </a:solidFill>
              <a:latin typeface="Arial" charset="0"/>
              <a:ea typeface="+mn-ea"/>
              <a:cs typeface="Arial" charset="0"/>
            </a:endParaRPr>
          </a:p>
        </p:txBody>
      </p:sp>
      <p:pic>
        <p:nvPicPr>
          <p:cNvPr id="2053" name="Picture 3" descr="gsma_logo+glow.png"/>
          <p:cNvPicPr>
            <a:picLocks noChangeAspect="1"/>
          </p:cNvPicPr>
          <p:nvPr userDrawn="1"/>
        </p:nvPicPr>
        <p:blipFill>
          <a:blip r:embed="rId19" cstate="print"/>
          <a:srcRect t="6253"/>
          <a:stretch>
            <a:fillRect/>
          </a:stretch>
        </p:blipFill>
        <p:spPr bwMode="auto">
          <a:xfrm>
            <a:off x="8072438" y="0"/>
            <a:ext cx="785812" cy="728663"/>
          </a:xfrm>
          <a:prstGeom prst="rect">
            <a:avLst/>
          </a:prstGeom>
          <a:noFill/>
          <a:ln w="9525">
            <a:noFill/>
            <a:miter lim="800000"/>
            <a:headEnd/>
            <a:tailEnd/>
          </a:ln>
        </p:spPr>
      </p:pic>
    </p:spTree>
    <p:extLst>
      <p:ext uri="{BB962C8B-B14F-4D97-AF65-F5344CB8AC3E}">
        <p14:creationId xmlns:p14="http://schemas.microsoft.com/office/powerpoint/2010/main" val="31772339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70" r:id="rId14"/>
    <p:sldLayoutId id="2147483771" r:id="rId15"/>
    <p:sldLayoutId id="2147483772" r:id="rId16"/>
    <p:sldLayoutId id="2147483773" r:id="rId17"/>
  </p:sldLayoutIdLst>
  <p:hf sldNum="0" hdr="0" dt="0"/>
  <p:txStyles>
    <p:titleStyle>
      <a:lvl1pPr algn="l" rtl="0" eaLnBrk="0" fontAlgn="base" hangingPunct="0">
        <a:spcBef>
          <a:spcPct val="0"/>
        </a:spcBef>
        <a:spcAft>
          <a:spcPct val="0"/>
        </a:spcAft>
        <a:defRPr sz="3200">
          <a:solidFill>
            <a:srgbClr val="606060"/>
          </a:solidFill>
          <a:latin typeface="Arial Narrow" pitchFamily="34" charset="0"/>
          <a:ea typeface="+mj-ea"/>
          <a:cs typeface="+mj-cs"/>
        </a:defRPr>
      </a:lvl1pPr>
      <a:lvl2pPr algn="l" rtl="0" eaLnBrk="0" fontAlgn="base" hangingPunct="0">
        <a:spcBef>
          <a:spcPct val="0"/>
        </a:spcBef>
        <a:spcAft>
          <a:spcPct val="0"/>
        </a:spcAft>
        <a:defRPr sz="3200">
          <a:solidFill>
            <a:srgbClr val="606060"/>
          </a:solidFill>
          <a:latin typeface="Arial Narrow" pitchFamily="34" charset="0"/>
          <a:cs typeface="Arial" charset="0"/>
        </a:defRPr>
      </a:lvl2pPr>
      <a:lvl3pPr algn="l" rtl="0" eaLnBrk="0" fontAlgn="base" hangingPunct="0">
        <a:spcBef>
          <a:spcPct val="0"/>
        </a:spcBef>
        <a:spcAft>
          <a:spcPct val="0"/>
        </a:spcAft>
        <a:defRPr sz="3200">
          <a:solidFill>
            <a:srgbClr val="606060"/>
          </a:solidFill>
          <a:latin typeface="Arial Narrow" pitchFamily="34" charset="0"/>
          <a:cs typeface="Arial" charset="0"/>
        </a:defRPr>
      </a:lvl3pPr>
      <a:lvl4pPr algn="l" rtl="0" eaLnBrk="0" fontAlgn="base" hangingPunct="0">
        <a:spcBef>
          <a:spcPct val="0"/>
        </a:spcBef>
        <a:spcAft>
          <a:spcPct val="0"/>
        </a:spcAft>
        <a:defRPr sz="3200">
          <a:solidFill>
            <a:srgbClr val="606060"/>
          </a:solidFill>
          <a:latin typeface="Arial Narrow" pitchFamily="34" charset="0"/>
          <a:cs typeface="Arial" charset="0"/>
        </a:defRPr>
      </a:lvl4pPr>
      <a:lvl5pPr algn="l" rtl="0" eaLnBrk="0" fontAlgn="base" hangingPunct="0">
        <a:spcBef>
          <a:spcPct val="0"/>
        </a:spcBef>
        <a:spcAft>
          <a:spcPct val="0"/>
        </a:spcAft>
        <a:defRPr sz="3200">
          <a:solidFill>
            <a:srgbClr val="606060"/>
          </a:solidFill>
          <a:latin typeface="Arial Narrow" pitchFamily="34"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8" charset="2"/>
        <a:buChar char="¢"/>
        <a:defRPr sz="2000">
          <a:solidFill>
            <a:srgbClr val="606060"/>
          </a:solidFill>
          <a:latin typeface="Arial Narrow" pitchFamily="34" charset="0"/>
          <a:ea typeface="+mn-ea"/>
          <a:cs typeface="+mn-cs"/>
        </a:defRPr>
      </a:lvl1pPr>
      <a:lvl2pPr marL="800100" indent="-342900" algn="l" rtl="0" eaLnBrk="0" fontAlgn="base" hangingPunct="0">
        <a:spcBef>
          <a:spcPct val="20000"/>
        </a:spcBef>
        <a:spcAft>
          <a:spcPct val="0"/>
        </a:spcAft>
        <a:buClr>
          <a:srgbClr val="CD0921"/>
        </a:buClr>
        <a:buSzPct val="50000"/>
        <a:buFont typeface="Arial" pitchFamily="34" charset="0"/>
        <a:buChar char="–"/>
        <a:defRPr sz="2000">
          <a:solidFill>
            <a:srgbClr val="606060"/>
          </a:solidFill>
          <a:latin typeface="Arial Narrow" pitchFamily="34" charset="0"/>
          <a:cs typeface="+mn-cs"/>
        </a:defRPr>
      </a:lvl2pPr>
      <a:lvl3pPr marL="1219200" indent="-304800" algn="l" rtl="0" eaLnBrk="0" fontAlgn="base" hangingPunct="0">
        <a:spcBef>
          <a:spcPct val="20000"/>
        </a:spcBef>
        <a:spcAft>
          <a:spcPct val="0"/>
        </a:spcAft>
        <a:buClr>
          <a:srgbClr val="CD0921"/>
        </a:buClr>
        <a:buSzPct val="50000"/>
        <a:buFont typeface="Arial" pitchFamily="34" charset="0"/>
        <a:buChar char="•"/>
        <a:defRPr sz="2000">
          <a:solidFill>
            <a:srgbClr val="606060"/>
          </a:solidFill>
          <a:latin typeface="Arial Narrow" pitchFamily="34" charset="0"/>
          <a:cs typeface="+mn-cs"/>
        </a:defRPr>
      </a:lvl3pPr>
      <a:lvl4pPr marL="1676400" indent="-304800" algn="l" rtl="0" eaLnBrk="0" fontAlgn="base" hangingPunct="0">
        <a:spcBef>
          <a:spcPct val="20000"/>
        </a:spcBef>
        <a:spcAft>
          <a:spcPct val="0"/>
        </a:spcAft>
        <a:buClr>
          <a:srgbClr val="CD0921"/>
        </a:buClr>
        <a:buSzPct val="50000"/>
        <a:buFont typeface="Arial" pitchFamily="34" charset="0"/>
        <a:buChar char="–"/>
        <a:defRPr sz="2000">
          <a:solidFill>
            <a:srgbClr val="606060"/>
          </a:solidFill>
          <a:latin typeface="Arial Narrow" pitchFamily="34" charset="0"/>
          <a:cs typeface="+mn-cs"/>
        </a:defRPr>
      </a:lvl4pPr>
      <a:lvl5pPr marL="2095500" indent="-266700" algn="l" rtl="0" eaLnBrk="0" fontAlgn="base" hangingPunct="0">
        <a:spcBef>
          <a:spcPct val="20000"/>
        </a:spcBef>
        <a:spcAft>
          <a:spcPct val="0"/>
        </a:spcAft>
        <a:buClr>
          <a:srgbClr val="CD0921"/>
        </a:buClr>
        <a:buFont typeface="Arial" pitchFamily="34" charset="0"/>
        <a:buAutoNum type="arabicPeriod"/>
        <a:defRPr sz="2000">
          <a:solidFill>
            <a:srgbClr val="606060"/>
          </a:solidFill>
          <a:latin typeface="Arial Narrow" pitchFamily="34"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10" name="TextBox 9"/>
          <p:cNvSpPr txBox="1"/>
          <p:nvPr/>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a:t>
            </a:r>
            <a:r>
              <a:rPr lang="en-GB" sz="600" dirty="0" smtClean="0">
                <a:solidFill>
                  <a:srgbClr val="DDDDDD"/>
                </a:solidFill>
                <a:latin typeface="Arial Narrow" pitchFamily="-110" charset="0"/>
              </a:rPr>
              <a:t>GSMA 2012</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2955524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ftr="0" dt="0"/>
  <p:txStyles>
    <p:titleStyle>
      <a:lvl1pPr algn="l" rtl="0" eaLnBrk="1" fontAlgn="base" hangingPunct="1">
        <a:spcBef>
          <a:spcPct val="0"/>
        </a:spcBef>
        <a:spcAft>
          <a:spcPct val="0"/>
        </a:spcAft>
        <a:defRPr sz="3200">
          <a:solidFill>
            <a:srgbClr val="606060"/>
          </a:solidFill>
          <a:latin typeface="Arial Narrow" pitchFamily="34" charset="0"/>
          <a:ea typeface="Arial" pitchFamily="-110" charset="0"/>
          <a:cs typeface="+mj-cs"/>
        </a:defRPr>
      </a:lvl1pPr>
      <a:lvl2pPr algn="l" rtl="0" eaLnBrk="1" fontAlgn="base" hangingPunct="1">
        <a:spcBef>
          <a:spcPct val="0"/>
        </a:spcBef>
        <a:spcAft>
          <a:spcPct val="0"/>
        </a:spcAft>
        <a:defRPr sz="3200">
          <a:solidFill>
            <a:srgbClr val="606060"/>
          </a:solidFill>
          <a:latin typeface="Arial Narrow" pitchFamily="34" charset="0"/>
          <a:ea typeface="Arial" pitchFamily="-110" charset="0"/>
          <a:cs typeface="Arial" charset="0"/>
        </a:defRPr>
      </a:lvl2pPr>
      <a:lvl3pPr algn="l" rtl="0" eaLnBrk="1" fontAlgn="base" hangingPunct="1">
        <a:spcBef>
          <a:spcPct val="0"/>
        </a:spcBef>
        <a:spcAft>
          <a:spcPct val="0"/>
        </a:spcAft>
        <a:defRPr sz="3200">
          <a:solidFill>
            <a:srgbClr val="606060"/>
          </a:solidFill>
          <a:latin typeface="Arial Narrow" pitchFamily="34" charset="0"/>
          <a:ea typeface="Arial" pitchFamily="-110" charset="0"/>
          <a:cs typeface="Arial" charset="0"/>
        </a:defRPr>
      </a:lvl3pPr>
      <a:lvl4pPr algn="l" rtl="0" eaLnBrk="1" fontAlgn="base" hangingPunct="1">
        <a:spcBef>
          <a:spcPct val="0"/>
        </a:spcBef>
        <a:spcAft>
          <a:spcPct val="0"/>
        </a:spcAft>
        <a:defRPr sz="3200">
          <a:solidFill>
            <a:srgbClr val="606060"/>
          </a:solidFill>
          <a:latin typeface="Arial Narrow" pitchFamily="34" charset="0"/>
          <a:ea typeface="Arial" pitchFamily="-110" charset="0"/>
          <a:cs typeface="Arial" charset="0"/>
        </a:defRPr>
      </a:lvl4pPr>
      <a:lvl5pPr algn="l" rtl="0" eaLnBrk="1" fontAlgn="base" hangingPunct="1">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eaLnBrk="1" fontAlgn="base" hangingPunct="1">
        <a:spcBef>
          <a:spcPct val="0"/>
        </a:spcBef>
        <a:spcAft>
          <a:spcPct val="0"/>
        </a:spcAft>
        <a:defRPr sz="2800">
          <a:solidFill>
            <a:schemeClr val="tx2"/>
          </a:solidFill>
          <a:latin typeface="Arial" charset="0"/>
          <a:cs typeface="Arial" charset="0"/>
        </a:defRPr>
      </a:lvl6pPr>
      <a:lvl7pPr marL="914400" algn="l" rtl="0" eaLnBrk="1" fontAlgn="base" hangingPunct="1">
        <a:spcBef>
          <a:spcPct val="0"/>
        </a:spcBef>
        <a:spcAft>
          <a:spcPct val="0"/>
        </a:spcAft>
        <a:defRPr sz="2800">
          <a:solidFill>
            <a:schemeClr val="tx2"/>
          </a:solidFill>
          <a:latin typeface="Arial" charset="0"/>
          <a:cs typeface="Arial" charset="0"/>
        </a:defRPr>
      </a:lvl7pPr>
      <a:lvl8pPr marL="1371600" algn="l" rtl="0" eaLnBrk="1" fontAlgn="base" hangingPunct="1">
        <a:spcBef>
          <a:spcPct val="0"/>
        </a:spcBef>
        <a:spcAft>
          <a:spcPct val="0"/>
        </a:spcAft>
        <a:defRPr sz="2800">
          <a:solidFill>
            <a:schemeClr val="tx2"/>
          </a:solidFill>
          <a:latin typeface="Arial" charset="0"/>
          <a:cs typeface="Arial" charset="0"/>
        </a:defRPr>
      </a:lvl8pPr>
      <a:lvl9pPr marL="1828800" algn="l" rtl="0" eaLnBrk="1" fontAlgn="base" hangingPunct="1">
        <a:spcBef>
          <a:spcPct val="0"/>
        </a:spcBef>
        <a:spcAft>
          <a:spcPct val="0"/>
        </a:spcAft>
        <a:defRPr sz="2800">
          <a:solidFill>
            <a:schemeClr val="tx2"/>
          </a:solidFill>
          <a:latin typeface="Arial" charset="0"/>
          <a:cs typeface="Arial" charset="0"/>
        </a:defRPr>
      </a:lvl9pPr>
    </p:titleStyle>
    <p:bodyStyle>
      <a:lvl1pPr marL="381000" indent="-381000" algn="l" rtl="0" eaLnBrk="1" fontAlgn="base" hangingPunct="1">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1" fontAlgn="base" hangingPunct="1">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1" fontAlgn="base" hangingPunct="1">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1" fontAlgn="base" hangingPunct="1">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1" fontAlgn="base" hangingPunct="1">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eaLnBrk="1" fontAlgn="base" hangingPunct="1">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eaLnBrk="1" fontAlgn="base" hangingPunct="1">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eaLnBrk="1" fontAlgn="base" hangingPunct="1">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eaLnBrk="1" fontAlgn="base" hangingPunct="1">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2011</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275026137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4" r:id="rId9"/>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gsma.com/connectedliving/?p=627"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gsma.com/connectedliving-mhealth-evidence-knowledge-bank/" TargetMode="External"/><Relationship Id="rId4" Type="http://schemas.openxmlformats.org/officeDocument/2006/relationships/hyperlink" Target="http://www.mobilehealthlive.org/mhealth-track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3" Type="http://schemas.openxmlformats.org/officeDocument/2006/relationships/image" Target="../media/image24.emf"/><Relationship Id="rId18" Type="http://schemas.openxmlformats.org/officeDocument/2006/relationships/image" Target="../media/image29.emf"/><Relationship Id="rId26" Type="http://schemas.openxmlformats.org/officeDocument/2006/relationships/image" Target="../media/image37.emf"/><Relationship Id="rId39" Type="http://schemas.openxmlformats.org/officeDocument/2006/relationships/image" Target="../media/image50.emf"/><Relationship Id="rId21" Type="http://schemas.openxmlformats.org/officeDocument/2006/relationships/image" Target="../media/image32.emf"/><Relationship Id="rId34" Type="http://schemas.openxmlformats.org/officeDocument/2006/relationships/image" Target="../media/image45.emf"/><Relationship Id="rId42" Type="http://schemas.openxmlformats.org/officeDocument/2006/relationships/image" Target="../media/image53.emf"/><Relationship Id="rId47" Type="http://schemas.openxmlformats.org/officeDocument/2006/relationships/image" Target="../media/image58.emf"/><Relationship Id="rId50" Type="http://schemas.openxmlformats.org/officeDocument/2006/relationships/image" Target="../media/image61.emf"/><Relationship Id="rId55" Type="http://schemas.openxmlformats.org/officeDocument/2006/relationships/image" Target="../media/image66.emf"/><Relationship Id="rId63" Type="http://schemas.openxmlformats.org/officeDocument/2006/relationships/image" Target="../media/image74.emf"/><Relationship Id="rId68" Type="http://schemas.openxmlformats.org/officeDocument/2006/relationships/image" Target="../media/image79.emf"/><Relationship Id="rId76" Type="http://schemas.openxmlformats.org/officeDocument/2006/relationships/image" Target="../media/image87.emf"/><Relationship Id="rId7" Type="http://schemas.openxmlformats.org/officeDocument/2006/relationships/image" Target="../media/image18.emf"/><Relationship Id="rId71" Type="http://schemas.openxmlformats.org/officeDocument/2006/relationships/image" Target="../media/image82.emf"/><Relationship Id="rId2" Type="http://schemas.openxmlformats.org/officeDocument/2006/relationships/notesSlide" Target="../notesSlides/notesSlide2.xml"/><Relationship Id="rId16" Type="http://schemas.openxmlformats.org/officeDocument/2006/relationships/image" Target="../media/image27.emf"/><Relationship Id="rId29" Type="http://schemas.openxmlformats.org/officeDocument/2006/relationships/image" Target="../media/image40.emf"/><Relationship Id="rId11" Type="http://schemas.openxmlformats.org/officeDocument/2006/relationships/image" Target="../media/image22.emf"/><Relationship Id="rId24" Type="http://schemas.openxmlformats.org/officeDocument/2006/relationships/image" Target="../media/image35.emf"/><Relationship Id="rId32" Type="http://schemas.openxmlformats.org/officeDocument/2006/relationships/image" Target="../media/image43.emf"/><Relationship Id="rId37" Type="http://schemas.openxmlformats.org/officeDocument/2006/relationships/image" Target="../media/image48.emf"/><Relationship Id="rId40" Type="http://schemas.openxmlformats.org/officeDocument/2006/relationships/image" Target="../media/image51.emf"/><Relationship Id="rId45" Type="http://schemas.openxmlformats.org/officeDocument/2006/relationships/image" Target="../media/image56.emf"/><Relationship Id="rId53" Type="http://schemas.openxmlformats.org/officeDocument/2006/relationships/image" Target="../media/image64.emf"/><Relationship Id="rId58" Type="http://schemas.openxmlformats.org/officeDocument/2006/relationships/image" Target="../media/image69.emf"/><Relationship Id="rId66" Type="http://schemas.openxmlformats.org/officeDocument/2006/relationships/image" Target="../media/image77.emf"/><Relationship Id="rId74" Type="http://schemas.openxmlformats.org/officeDocument/2006/relationships/image" Target="../media/image85.emf"/><Relationship Id="rId79" Type="http://schemas.openxmlformats.org/officeDocument/2006/relationships/image" Target="../media/image90.emf"/><Relationship Id="rId5" Type="http://schemas.openxmlformats.org/officeDocument/2006/relationships/image" Target="../media/image16.emf"/><Relationship Id="rId61" Type="http://schemas.openxmlformats.org/officeDocument/2006/relationships/image" Target="../media/image72.emf"/><Relationship Id="rId10" Type="http://schemas.openxmlformats.org/officeDocument/2006/relationships/image" Target="../media/image21.emf"/><Relationship Id="rId19" Type="http://schemas.openxmlformats.org/officeDocument/2006/relationships/image" Target="../media/image30.emf"/><Relationship Id="rId31" Type="http://schemas.openxmlformats.org/officeDocument/2006/relationships/image" Target="../media/image42.emf"/><Relationship Id="rId44" Type="http://schemas.openxmlformats.org/officeDocument/2006/relationships/image" Target="../media/image55.emf"/><Relationship Id="rId52" Type="http://schemas.openxmlformats.org/officeDocument/2006/relationships/image" Target="../media/image63.emf"/><Relationship Id="rId60" Type="http://schemas.openxmlformats.org/officeDocument/2006/relationships/image" Target="../media/image71.emf"/><Relationship Id="rId65" Type="http://schemas.openxmlformats.org/officeDocument/2006/relationships/image" Target="../media/image76.emf"/><Relationship Id="rId73" Type="http://schemas.openxmlformats.org/officeDocument/2006/relationships/image" Target="../media/image84.emf"/><Relationship Id="rId78" Type="http://schemas.openxmlformats.org/officeDocument/2006/relationships/image" Target="../media/image89.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 Id="rId22" Type="http://schemas.openxmlformats.org/officeDocument/2006/relationships/image" Target="../media/image33.emf"/><Relationship Id="rId27" Type="http://schemas.openxmlformats.org/officeDocument/2006/relationships/image" Target="../media/image38.emf"/><Relationship Id="rId30" Type="http://schemas.openxmlformats.org/officeDocument/2006/relationships/image" Target="../media/image41.emf"/><Relationship Id="rId35" Type="http://schemas.openxmlformats.org/officeDocument/2006/relationships/image" Target="../media/image46.emf"/><Relationship Id="rId43" Type="http://schemas.openxmlformats.org/officeDocument/2006/relationships/image" Target="../media/image54.emf"/><Relationship Id="rId48" Type="http://schemas.openxmlformats.org/officeDocument/2006/relationships/image" Target="../media/image59.emf"/><Relationship Id="rId56" Type="http://schemas.openxmlformats.org/officeDocument/2006/relationships/image" Target="../media/image67.emf"/><Relationship Id="rId64" Type="http://schemas.openxmlformats.org/officeDocument/2006/relationships/image" Target="../media/image75.emf"/><Relationship Id="rId69" Type="http://schemas.openxmlformats.org/officeDocument/2006/relationships/image" Target="../media/image80.emf"/><Relationship Id="rId77" Type="http://schemas.openxmlformats.org/officeDocument/2006/relationships/image" Target="../media/image88.emf"/><Relationship Id="rId8" Type="http://schemas.openxmlformats.org/officeDocument/2006/relationships/image" Target="../media/image19.emf"/><Relationship Id="rId51" Type="http://schemas.openxmlformats.org/officeDocument/2006/relationships/image" Target="../media/image62.emf"/><Relationship Id="rId72" Type="http://schemas.openxmlformats.org/officeDocument/2006/relationships/image" Target="../media/image83.emf"/><Relationship Id="rId80" Type="http://schemas.openxmlformats.org/officeDocument/2006/relationships/image" Target="../media/image91.emf"/><Relationship Id="rId3" Type="http://schemas.openxmlformats.org/officeDocument/2006/relationships/image" Target="../media/image14.emf"/><Relationship Id="rId12" Type="http://schemas.openxmlformats.org/officeDocument/2006/relationships/image" Target="../media/image23.emf"/><Relationship Id="rId17" Type="http://schemas.openxmlformats.org/officeDocument/2006/relationships/image" Target="../media/image28.emf"/><Relationship Id="rId25" Type="http://schemas.openxmlformats.org/officeDocument/2006/relationships/image" Target="../media/image36.emf"/><Relationship Id="rId33" Type="http://schemas.openxmlformats.org/officeDocument/2006/relationships/image" Target="../media/image44.emf"/><Relationship Id="rId38" Type="http://schemas.openxmlformats.org/officeDocument/2006/relationships/image" Target="../media/image49.emf"/><Relationship Id="rId46" Type="http://schemas.openxmlformats.org/officeDocument/2006/relationships/image" Target="../media/image57.emf"/><Relationship Id="rId59" Type="http://schemas.openxmlformats.org/officeDocument/2006/relationships/image" Target="../media/image70.emf"/><Relationship Id="rId67" Type="http://schemas.openxmlformats.org/officeDocument/2006/relationships/image" Target="../media/image78.emf"/><Relationship Id="rId20" Type="http://schemas.openxmlformats.org/officeDocument/2006/relationships/image" Target="../media/image31.emf"/><Relationship Id="rId41" Type="http://schemas.openxmlformats.org/officeDocument/2006/relationships/image" Target="../media/image52.emf"/><Relationship Id="rId54" Type="http://schemas.openxmlformats.org/officeDocument/2006/relationships/image" Target="../media/image65.emf"/><Relationship Id="rId62" Type="http://schemas.openxmlformats.org/officeDocument/2006/relationships/image" Target="../media/image73.emf"/><Relationship Id="rId70" Type="http://schemas.openxmlformats.org/officeDocument/2006/relationships/image" Target="../media/image81.emf"/><Relationship Id="rId75" Type="http://schemas.openxmlformats.org/officeDocument/2006/relationships/image" Target="../media/image86.emf"/><Relationship Id="rId1" Type="http://schemas.openxmlformats.org/officeDocument/2006/relationships/slideLayout" Target="../slideLayouts/slideLayout5.xml"/><Relationship Id="rId6" Type="http://schemas.openxmlformats.org/officeDocument/2006/relationships/image" Target="../media/image17.emf"/><Relationship Id="rId15" Type="http://schemas.openxmlformats.org/officeDocument/2006/relationships/image" Target="../media/image26.emf"/><Relationship Id="rId23" Type="http://schemas.openxmlformats.org/officeDocument/2006/relationships/image" Target="../media/image34.png"/><Relationship Id="rId28" Type="http://schemas.openxmlformats.org/officeDocument/2006/relationships/image" Target="../media/image39.emf"/><Relationship Id="rId36" Type="http://schemas.openxmlformats.org/officeDocument/2006/relationships/image" Target="../media/image47.emf"/><Relationship Id="rId49" Type="http://schemas.openxmlformats.org/officeDocument/2006/relationships/image" Target="../media/image60.emf"/><Relationship Id="rId57" Type="http://schemas.openxmlformats.org/officeDocument/2006/relationships/image" Target="../media/image68.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smtClean="0"/>
              <a:t>Exploring </a:t>
            </a:r>
            <a:r>
              <a:rPr lang="en-GB" b="1" dirty="0" err="1" smtClean="0"/>
              <a:t>mHealth</a:t>
            </a:r>
            <a:r>
              <a:rPr lang="en-GB" b="1" smtClean="0"/>
              <a:t>  </a:t>
            </a:r>
            <a:endParaRPr lang="en-US" dirty="0"/>
          </a:p>
        </p:txBody>
      </p:sp>
      <p:sp>
        <p:nvSpPr>
          <p:cNvPr id="6" name="Text Placeholder 5"/>
          <p:cNvSpPr>
            <a:spLocks noGrp="1"/>
          </p:cNvSpPr>
          <p:nvPr>
            <p:ph type="body" sz="quarter" idx="10"/>
          </p:nvPr>
        </p:nvSpPr>
        <p:spPr>
          <a:xfrm>
            <a:off x="558800" y="5753100"/>
            <a:ext cx="8256954" cy="723900"/>
          </a:xfrm>
        </p:spPr>
        <p:txBody>
          <a:bodyPr/>
          <a:lstStyle/>
          <a:p>
            <a:r>
              <a:rPr lang="en-US" dirty="0" smtClean="0"/>
              <a:t>Richard Cockle, </a:t>
            </a:r>
            <a:r>
              <a:rPr lang="en-US" dirty="0" err="1" smtClean="0"/>
              <a:t>mHealth</a:t>
            </a:r>
            <a:r>
              <a:rPr lang="en-US" dirty="0" smtClean="0"/>
              <a:t> Project Director GSMA</a:t>
            </a:r>
            <a:endParaRPr lang="en-US" dirty="0"/>
          </a:p>
        </p:txBody>
      </p:sp>
    </p:spTree>
    <p:extLst>
      <p:ext uri="{BB962C8B-B14F-4D97-AF65-F5344CB8AC3E}">
        <p14:creationId xmlns:p14="http://schemas.microsoft.com/office/powerpoint/2010/main" val="2777438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alphaModFix amt="25000"/>
            <a:extLst>
              <a:ext uri="{28A0092B-C50C-407E-A947-70E740481C1C}">
                <a14:useLocalDpi xmlns:a14="http://schemas.microsoft.com/office/drawing/2010/main" val="0"/>
              </a:ext>
            </a:extLst>
          </a:blip>
          <a:stretch>
            <a:fillRect/>
          </a:stretch>
        </p:blipFill>
        <p:spPr>
          <a:xfrm>
            <a:off x="1910404" y="977900"/>
            <a:ext cx="7233596" cy="5101895"/>
          </a:xfrm>
          <a:prstGeom prst="rect">
            <a:avLst/>
          </a:prstGeom>
        </p:spPr>
      </p:pic>
      <p:sp>
        <p:nvSpPr>
          <p:cNvPr id="6" name="Rectangle 5"/>
          <p:cNvSpPr/>
          <p:nvPr/>
        </p:nvSpPr>
        <p:spPr>
          <a:xfrm>
            <a:off x="466147" y="977900"/>
            <a:ext cx="8229629" cy="5092700"/>
          </a:xfrm>
          <a:prstGeom prst="rect">
            <a:avLst/>
          </a:prstGeom>
          <a:gradFill>
            <a:gsLst>
              <a:gs pos="0">
                <a:schemeClr val="tx1"/>
              </a:gs>
              <a:gs pos="100000">
                <a:schemeClr val="accent1">
                  <a:shade val="94000"/>
                  <a:satMod val="135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381000" lvl="0" indent="-381000" eaLnBrk="0" hangingPunct="0">
              <a:spcBef>
                <a:spcPts val="400"/>
              </a:spcBef>
              <a:spcAft>
                <a:spcPts val="400"/>
              </a:spcAft>
              <a:buClr>
                <a:srgbClr val="CD0921"/>
              </a:buClr>
              <a:buSzPct val="50000"/>
              <a:buFont typeface="Wingdings 2" pitchFamily="18" charset="2"/>
              <a:buChar char="¢"/>
              <a:defRPr/>
            </a:pPr>
            <a:r>
              <a:rPr lang="en-GB" sz="2000" kern="0" dirty="0" smtClean="0">
                <a:solidFill>
                  <a:schemeClr val="bg1"/>
                </a:solidFill>
              </a:rPr>
              <a:t>Showcase </a:t>
            </a:r>
            <a:r>
              <a:rPr lang="en-GB" sz="2000" kern="0" dirty="0">
                <a:solidFill>
                  <a:schemeClr val="bg1"/>
                </a:solidFill>
              </a:rPr>
              <a:t>mobile health solutions and catalyse cross-industry awareness and knowledge</a:t>
            </a:r>
          </a:p>
          <a:p>
            <a:pPr marL="381000" lvl="0" indent="-381000" eaLnBrk="0" hangingPunct="0">
              <a:spcBef>
                <a:spcPts val="400"/>
              </a:spcBef>
              <a:spcAft>
                <a:spcPts val="400"/>
              </a:spcAft>
              <a:buClr>
                <a:srgbClr val="CD0921"/>
              </a:buClr>
              <a:buSzPct val="50000"/>
              <a:buFont typeface="Wingdings 2" pitchFamily="18" charset="2"/>
              <a:buChar char="¢"/>
              <a:defRPr/>
            </a:pPr>
            <a:r>
              <a:rPr lang="en-GB" sz="2000" kern="0" dirty="0">
                <a:solidFill>
                  <a:schemeClr val="bg1"/>
                </a:solidFill>
              </a:rPr>
              <a:t>Demonstrate outcomes and impacts on individuals, healthcare systems and society</a:t>
            </a:r>
          </a:p>
          <a:p>
            <a:pPr marL="381000" lvl="0" indent="-381000" eaLnBrk="0" hangingPunct="0">
              <a:spcBef>
                <a:spcPts val="400"/>
              </a:spcBef>
              <a:spcAft>
                <a:spcPts val="400"/>
              </a:spcAft>
              <a:buClr>
                <a:srgbClr val="CD0921"/>
              </a:buClr>
              <a:buSzPct val="50000"/>
              <a:buFont typeface="Wingdings 2" pitchFamily="18" charset="2"/>
              <a:buChar char="¢"/>
              <a:defRPr/>
            </a:pPr>
            <a:r>
              <a:rPr lang="en-GB" sz="2000" kern="0" dirty="0">
                <a:solidFill>
                  <a:schemeClr val="bg1"/>
                </a:solidFill>
              </a:rPr>
              <a:t>Foster new relationships and partnering with the healthcare sector and mobile industry</a:t>
            </a:r>
          </a:p>
          <a:p>
            <a:pPr marL="381000" lvl="0" indent="-381000" eaLnBrk="0" hangingPunct="0">
              <a:spcBef>
                <a:spcPts val="400"/>
              </a:spcBef>
              <a:spcAft>
                <a:spcPts val="400"/>
              </a:spcAft>
              <a:buClr>
                <a:srgbClr val="CD0921"/>
              </a:buClr>
              <a:buSzPct val="50000"/>
              <a:buFont typeface="Wingdings 2" pitchFamily="18" charset="2"/>
              <a:buChar char="¢"/>
              <a:defRPr/>
            </a:pPr>
            <a:r>
              <a:rPr lang="en-GB" sz="2000" kern="0" dirty="0">
                <a:solidFill>
                  <a:schemeClr val="bg1"/>
                </a:solidFill>
              </a:rPr>
              <a:t>Stimulate scalable, replicable solutions to drive towards interoperability at critical junctions</a:t>
            </a:r>
          </a:p>
          <a:p>
            <a:pPr marL="381000" lvl="0" indent="-381000" eaLnBrk="0" hangingPunct="0">
              <a:spcBef>
                <a:spcPts val="400"/>
              </a:spcBef>
              <a:spcAft>
                <a:spcPts val="400"/>
              </a:spcAft>
              <a:buClr>
                <a:srgbClr val="CD0921"/>
              </a:buClr>
              <a:buSzPct val="50000"/>
              <a:buFont typeface="Wingdings 2" pitchFamily="18" charset="2"/>
              <a:buChar char="¢"/>
              <a:defRPr/>
            </a:pPr>
            <a:r>
              <a:rPr lang="en-GB" sz="2000" kern="0" dirty="0">
                <a:solidFill>
                  <a:schemeClr val="bg1"/>
                </a:solidFill>
              </a:rPr>
              <a:t>Promote supportive policy and regulatory principles for growth and innovation</a:t>
            </a:r>
          </a:p>
        </p:txBody>
      </p:sp>
      <p:sp>
        <p:nvSpPr>
          <p:cNvPr id="2" name="Title 1"/>
          <p:cNvSpPr>
            <a:spLocks noGrp="1"/>
          </p:cNvSpPr>
          <p:nvPr>
            <p:ph type="title"/>
          </p:nvPr>
        </p:nvSpPr>
        <p:spPr/>
        <p:txBody>
          <a:bodyPr/>
          <a:lstStyle/>
          <a:p>
            <a:r>
              <a:rPr lang="en-US" sz="2400" dirty="0">
                <a:solidFill>
                  <a:schemeClr val="bg1"/>
                </a:solidFill>
              </a:rPr>
              <a:t>GSMA </a:t>
            </a:r>
            <a:r>
              <a:rPr lang="en-US" sz="2400" dirty="0" smtClean="0">
                <a:solidFill>
                  <a:schemeClr val="bg1"/>
                </a:solidFill>
              </a:rPr>
              <a:t> </a:t>
            </a:r>
            <a:r>
              <a:rPr lang="en-US" sz="2400" dirty="0" err="1" smtClean="0">
                <a:solidFill>
                  <a:schemeClr val="bg1"/>
                </a:solidFill>
              </a:rPr>
              <a:t>mHealth</a:t>
            </a:r>
            <a:r>
              <a:rPr lang="en-US" sz="2400" dirty="0" smtClean="0">
                <a:solidFill>
                  <a:schemeClr val="bg1"/>
                </a:solidFill>
              </a:rPr>
              <a:t> </a:t>
            </a:r>
            <a:r>
              <a:rPr lang="en-US" sz="2400" dirty="0" err="1" smtClean="0">
                <a:solidFill>
                  <a:schemeClr val="bg1"/>
                </a:solidFill>
              </a:rPr>
              <a:t>Programme</a:t>
            </a:r>
            <a:r>
              <a:rPr lang="en-US" sz="2400" dirty="0" smtClean="0">
                <a:solidFill>
                  <a:schemeClr val="bg1"/>
                </a:solidFill>
              </a:rPr>
              <a:t> </a:t>
            </a:r>
            <a:r>
              <a:rPr lang="en-US" sz="2400" dirty="0" smtClean="0">
                <a:solidFill>
                  <a:schemeClr val="bg1"/>
                </a:solidFill>
              </a:rPr>
              <a:t>Aims</a:t>
            </a:r>
            <a:endParaRPr lang="en-US" sz="2400" dirty="0">
              <a:solidFill>
                <a:schemeClr val="bg1"/>
              </a:solidFill>
            </a:endParaRPr>
          </a:p>
        </p:txBody>
      </p:sp>
      <p:sp>
        <p:nvSpPr>
          <p:cNvPr id="3" name="Text Placeholder 2"/>
          <p:cNvSpPr>
            <a:spLocks noGrp="1"/>
          </p:cNvSpPr>
          <p:nvPr>
            <p:ph type="body" sz="quarter" idx="11"/>
          </p:nvPr>
        </p:nvSpPr>
        <p:spPr>
          <a:xfrm>
            <a:off x="444500" y="1864659"/>
            <a:ext cx="8255000" cy="3243236"/>
          </a:xfrm>
        </p:spPr>
        <p:txBody>
          <a:bodyPr/>
          <a:lstStyle/>
          <a:p>
            <a:endParaRPr lang="en-GB" sz="1800" dirty="0" smtClean="0">
              <a:solidFill>
                <a:schemeClr val="bg1"/>
              </a:solidFill>
              <a:effectLst>
                <a:outerShdw blurRad="50800" dist="38100" dir="2700000">
                  <a:srgbClr val="000000">
                    <a:alpha val="43000"/>
                  </a:srgbClr>
                </a:outerShdw>
              </a:effectLst>
            </a:endParaRPr>
          </a:p>
          <a:p>
            <a:pPr>
              <a:buNone/>
            </a:pPr>
            <a:endParaRPr lang="en-GB" sz="1800" dirty="0" smtClean="0">
              <a:solidFill>
                <a:schemeClr val="bg1"/>
              </a:solidFill>
              <a:effectLst>
                <a:outerShdw blurRad="50800" dist="38100" dir="2700000">
                  <a:srgbClr val="000000">
                    <a:alpha val="43000"/>
                  </a:srgbClr>
                </a:outerShdw>
              </a:effectLst>
            </a:endParaRPr>
          </a:p>
          <a:p>
            <a:endParaRPr lang="en-GB" sz="1800" dirty="0">
              <a:solidFill>
                <a:schemeClr val="bg1"/>
              </a:solidFill>
              <a:effectLst>
                <a:outerShdw blurRad="50800" dist="38100" dir="2700000">
                  <a:srgbClr val="000000">
                    <a:alpha val="43000"/>
                  </a:srgbClr>
                </a:outerShdw>
              </a:effectLst>
            </a:endParaRPr>
          </a:p>
        </p:txBody>
      </p:sp>
      <p:sp>
        <p:nvSpPr>
          <p:cNvPr id="4" name="Text Placeholder 3"/>
          <p:cNvSpPr>
            <a:spLocks noGrp="1"/>
          </p:cNvSpPr>
          <p:nvPr>
            <p:ph type="body" sz="quarter" idx="12"/>
          </p:nvPr>
        </p:nvSpPr>
        <p:spPr>
          <a:xfrm>
            <a:off x="1155700" y="6050643"/>
            <a:ext cx="7570788" cy="561749"/>
          </a:xfrm>
        </p:spPr>
        <p:txBody>
          <a:bodyPr/>
          <a:lstStyle/>
          <a:p>
            <a:r>
              <a:rPr lang="en-US" dirty="0" smtClean="0"/>
              <a:t>Mission: reduce cost to serve, extend reach and improve quality of care</a:t>
            </a:r>
            <a:endParaRPr lang="en-US" dirty="0"/>
          </a:p>
        </p:txBody>
      </p:sp>
    </p:spTree>
    <p:extLst>
      <p:ext uri="{BB962C8B-B14F-4D97-AF65-F5344CB8AC3E}">
        <p14:creationId xmlns:p14="http://schemas.microsoft.com/office/powerpoint/2010/main" val="955318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398793" y="2895113"/>
            <a:ext cx="2202896" cy="2646834"/>
          </a:xfrm>
          <a:prstGeom prst="rect">
            <a:avLst/>
          </a:prstGeom>
          <a:solidFill>
            <a:srgbClr val="F7E8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560054" y="2895113"/>
            <a:ext cx="2202987" cy="2646834"/>
          </a:xfrm>
          <a:prstGeom prst="rect">
            <a:avLst/>
          </a:prstGeom>
          <a:solidFill>
            <a:srgbClr val="F7E8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798469" y="2895113"/>
            <a:ext cx="2202987" cy="2646834"/>
          </a:xfrm>
          <a:prstGeom prst="rect">
            <a:avLst/>
          </a:prstGeom>
          <a:solidFill>
            <a:srgbClr val="F7E8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61256" y="2895113"/>
            <a:ext cx="2267356" cy="2646834"/>
          </a:xfrm>
          <a:prstGeom prst="rect">
            <a:avLst/>
          </a:prstGeom>
          <a:solidFill>
            <a:srgbClr val="F7E8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vert="horz" anchor="ctr"/>
          <a:lstStyle/>
          <a:p>
            <a:r>
              <a:rPr lang="en-GB" sz="2400" b="1" dirty="0"/>
              <a:t>Connected Living: </a:t>
            </a:r>
            <a:r>
              <a:rPr lang="en-GB" sz="2400" b="1" dirty="0" smtClean="0"/>
              <a:t>mHealth Objectives 2012/13</a:t>
            </a:r>
            <a:endParaRPr lang="en-GB" sz="2400" b="1" dirty="0"/>
          </a:p>
        </p:txBody>
      </p:sp>
      <p:sp>
        <p:nvSpPr>
          <p:cNvPr id="5" name="Text Placeholder 4"/>
          <p:cNvSpPr>
            <a:spLocks noGrp="1"/>
          </p:cNvSpPr>
          <p:nvPr>
            <p:ph type="body" sz="quarter" idx="11"/>
          </p:nvPr>
        </p:nvSpPr>
        <p:spPr/>
        <p:txBody>
          <a:bodyPr/>
          <a:lstStyle/>
          <a:p>
            <a:endParaRPr lang="en-GB"/>
          </a:p>
        </p:txBody>
      </p:sp>
      <p:sp>
        <p:nvSpPr>
          <p:cNvPr id="11" name="Text Placeholder 10"/>
          <p:cNvSpPr>
            <a:spLocks noGrp="1"/>
          </p:cNvSpPr>
          <p:nvPr>
            <p:ph type="body" sz="quarter" idx="12"/>
          </p:nvPr>
        </p:nvSpPr>
        <p:spPr/>
        <p:txBody>
          <a:bodyPr/>
          <a:lstStyle/>
          <a:p>
            <a:endParaRPr lang="en-GB"/>
          </a:p>
        </p:txBody>
      </p:sp>
      <p:sp>
        <p:nvSpPr>
          <p:cNvPr id="4" name="TextBox 3"/>
          <p:cNvSpPr txBox="1"/>
          <p:nvPr/>
        </p:nvSpPr>
        <p:spPr>
          <a:xfrm>
            <a:off x="261257" y="1476007"/>
            <a:ext cx="8740200" cy="738664"/>
          </a:xfrm>
          <a:prstGeom prst="rect">
            <a:avLst/>
          </a:prstGeom>
          <a:solidFill>
            <a:srgbClr val="C00000"/>
          </a:solidFill>
        </p:spPr>
        <p:txBody>
          <a:bodyPr wrap="square" rtlCol="0">
            <a:spAutoFit/>
          </a:bodyPr>
          <a:lstStyle/>
          <a:p>
            <a:pPr algn="ctr"/>
            <a:r>
              <a:rPr lang="en-GB" sz="1400" b="1" u="sng" dirty="0" smtClean="0">
                <a:solidFill>
                  <a:schemeClr val="bg1"/>
                </a:solidFill>
              </a:rPr>
              <a:t>Mission</a:t>
            </a:r>
          </a:p>
          <a:p>
            <a:pPr algn="ctr"/>
            <a:r>
              <a:rPr lang="en-GB" sz="1400" b="1" dirty="0" smtClean="0">
                <a:solidFill>
                  <a:schemeClr val="bg1"/>
                </a:solidFill>
              </a:rPr>
              <a:t>To reduce the cost to serve, extend reach and improve quality of care to patients, by accelerating the development and adoption of scalable and interoperable operator led mobile health solutions</a:t>
            </a:r>
            <a:endParaRPr lang="en-GB" sz="1400" b="1" dirty="0">
              <a:solidFill>
                <a:schemeClr val="bg1"/>
              </a:solidFill>
            </a:endParaRPr>
          </a:p>
        </p:txBody>
      </p:sp>
      <p:sp>
        <p:nvSpPr>
          <p:cNvPr id="6" name="TextBox 5"/>
          <p:cNvSpPr txBox="1"/>
          <p:nvPr/>
        </p:nvSpPr>
        <p:spPr>
          <a:xfrm>
            <a:off x="2505666" y="2895068"/>
            <a:ext cx="2161263" cy="2246769"/>
          </a:xfrm>
          <a:prstGeom prst="rect">
            <a:avLst/>
          </a:prstGeom>
          <a:noFill/>
        </p:spPr>
        <p:txBody>
          <a:bodyPr wrap="square" rtlCol="0">
            <a:spAutoFit/>
          </a:bodyPr>
          <a:lstStyle/>
          <a:p>
            <a:pPr algn="ctr"/>
            <a:r>
              <a:rPr lang="en-GB" sz="1400" b="1" u="sng" dirty="0" smtClean="0"/>
              <a:t>Increase </a:t>
            </a:r>
            <a:r>
              <a:rPr lang="en-GB" sz="1400" b="1" u="sng" dirty="0"/>
              <a:t>M</a:t>
            </a:r>
            <a:r>
              <a:rPr lang="en-GB" sz="1400" b="1" u="sng" dirty="0" smtClean="0"/>
              <a:t>arket Pull</a:t>
            </a:r>
          </a:p>
          <a:p>
            <a:pPr algn="ctr"/>
            <a:endParaRPr lang="en-GB" sz="1400" b="1" dirty="0" smtClean="0"/>
          </a:p>
          <a:p>
            <a:pPr marL="177800" indent="-177800">
              <a:buFont typeface="Arial" pitchFamily="34" charset="0"/>
              <a:buChar char="•"/>
            </a:pPr>
            <a:r>
              <a:rPr lang="en-GB" sz="1400" b="1" dirty="0" smtClean="0">
                <a:solidFill>
                  <a:srgbClr val="000000"/>
                </a:solidFill>
              </a:rPr>
              <a:t>Stimulate the demand side of mobile health ecosystems to drive the need for mobile health solutions to be introduced into the market</a:t>
            </a:r>
            <a:endParaRPr lang="en-GB" sz="1400" b="1" dirty="0"/>
          </a:p>
        </p:txBody>
      </p:sp>
      <p:sp>
        <p:nvSpPr>
          <p:cNvPr id="7" name="TextBox 6"/>
          <p:cNvSpPr txBox="1"/>
          <p:nvPr/>
        </p:nvSpPr>
        <p:spPr>
          <a:xfrm>
            <a:off x="4536304" y="2895068"/>
            <a:ext cx="2315760" cy="2462213"/>
          </a:xfrm>
          <a:prstGeom prst="rect">
            <a:avLst/>
          </a:prstGeom>
          <a:noFill/>
        </p:spPr>
        <p:txBody>
          <a:bodyPr wrap="square" lIns="72000" rIns="72000" rtlCol="0">
            <a:spAutoFit/>
          </a:bodyPr>
          <a:lstStyle/>
          <a:p>
            <a:pPr algn="ctr"/>
            <a:r>
              <a:rPr lang="en-GB" sz="1400" b="1" u="sng" dirty="0" smtClean="0"/>
              <a:t>Promote Operator Assets</a:t>
            </a:r>
          </a:p>
          <a:p>
            <a:pPr algn="ctr"/>
            <a:endParaRPr lang="en-GB" sz="1400" b="1" dirty="0" smtClean="0"/>
          </a:p>
          <a:p>
            <a:pPr marL="177800" indent="-177800">
              <a:buFont typeface="Arial" pitchFamily="34" charset="0"/>
              <a:buChar char="•"/>
            </a:pPr>
            <a:r>
              <a:rPr lang="en-GB" sz="1400" b="1" dirty="0" smtClean="0"/>
              <a:t>Generate awareness by healthcare industry and providers on benefits of operator assets to mobile health solutions, creating the way to more services beyond connectivity in mobile health </a:t>
            </a:r>
            <a:endParaRPr lang="en-GB" sz="1600" b="1" dirty="0"/>
          </a:p>
        </p:txBody>
      </p:sp>
      <p:sp>
        <p:nvSpPr>
          <p:cNvPr id="8" name="TextBox 7"/>
          <p:cNvSpPr txBox="1"/>
          <p:nvPr/>
        </p:nvSpPr>
        <p:spPr>
          <a:xfrm>
            <a:off x="6780133" y="2895068"/>
            <a:ext cx="2256363" cy="2462213"/>
          </a:xfrm>
          <a:prstGeom prst="rect">
            <a:avLst/>
          </a:prstGeom>
          <a:noFill/>
        </p:spPr>
        <p:txBody>
          <a:bodyPr wrap="square" rtlCol="0">
            <a:spAutoFit/>
          </a:bodyPr>
          <a:lstStyle/>
          <a:p>
            <a:pPr algn="ctr"/>
            <a:r>
              <a:rPr lang="en-GB" sz="1400" b="1" u="sng" dirty="0" smtClean="0"/>
              <a:t>Stakeholders Buy-in</a:t>
            </a:r>
          </a:p>
          <a:p>
            <a:pPr marL="285750" indent="-285750">
              <a:buFont typeface="Arial" pitchFamily="34" charset="0"/>
              <a:buChar char="•"/>
            </a:pPr>
            <a:endParaRPr lang="en-GB" sz="1400" b="1" dirty="0" smtClean="0"/>
          </a:p>
          <a:p>
            <a:pPr marL="177800" indent="-177800">
              <a:buFont typeface="Arial" pitchFamily="34" charset="0"/>
              <a:buChar char="•"/>
            </a:pPr>
            <a:r>
              <a:rPr lang="en-GB" sz="1400" b="1" dirty="0" smtClean="0"/>
              <a:t>Create a favourable and conducive environment for the acceleration of mobile health solutions, by addressing key decision makers (payers, governments and regulators) </a:t>
            </a:r>
            <a:endParaRPr lang="en-GB" sz="1600" b="1" dirty="0" smtClean="0"/>
          </a:p>
        </p:txBody>
      </p:sp>
      <p:sp>
        <p:nvSpPr>
          <p:cNvPr id="9" name="TextBox 8"/>
          <p:cNvSpPr txBox="1"/>
          <p:nvPr/>
        </p:nvSpPr>
        <p:spPr>
          <a:xfrm>
            <a:off x="237505" y="2895068"/>
            <a:ext cx="2291107" cy="2646878"/>
          </a:xfrm>
          <a:prstGeom prst="rect">
            <a:avLst/>
          </a:prstGeom>
          <a:noFill/>
        </p:spPr>
        <p:txBody>
          <a:bodyPr wrap="square" rtlCol="0">
            <a:spAutoFit/>
          </a:bodyPr>
          <a:lstStyle/>
          <a:p>
            <a:pPr algn="ctr"/>
            <a:r>
              <a:rPr lang="en-GB" sz="1400" b="1" u="sng" dirty="0" smtClean="0"/>
              <a:t>Market Acceleration</a:t>
            </a:r>
          </a:p>
          <a:p>
            <a:pPr marL="285750" indent="-285750">
              <a:buFont typeface="Arial" pitchFamily="34" charset="0"/>
              <a:buChar char="•"/>
            </a:pPr>
            <a:endParaRPr lang="en-GB" sz="1400" b="1" dirty="0" smtClean="0"/>
          </a:p>
          <a:p>
            <a:pPr marL="177800" indent="-177800">
              <a:buFont typeface="Arial" pitchFamily="34" charset="0"/>
              <a:buChar char="•"/>
              <a:tabLst>
                <a:tab pos="177800" algn="l"/>
              </a:tabLst>
            </a:pPr>
            <a:r>
              <a:rPr lang="en-GB" sz="1400" b="1" dirty="0" smtClean="0"/>
              <a:t>Increase the number of operator led mobile health trials and service launches that generate clinically relevant evidence and demonstrate the use of operators assets beyond connectivity </a:t>
            </a:r>
          </a:p>
          <a:p>
            <a:pPr marL="177800" indent="-177800">
              <a:buFont typeface="Arial" pitchFamily="34" charset="0"/>
              <a:buChar char="•"/>
              <a:tabLst>
                <a:tab pos="177800" algn="l"/>
              </a:tabLst>
            </a:pPr>
            <a:endParaRPr lang="en-GB" sz="1200" b="1" dirty="0"/>
          </a:p>
        </p:txBody>
      </p:sp>
      <p:sp>
        <p:nvSpPr>
          <p:cNvPr id="10" name="TextBox 9"/>
          <p:cNvSpPr txBox="1"/>
          <p:nvPr/>
        </p:nvSpPr>
        <p:spPr>
          <a:xfrm>
            <a:off x="237506" y="2525736"/>
            <a:ext cx="8775865" cy="338554"/>
          </a:xfrm>
          <a:prstGeom prst="rect">
            <a:avLst/>
          </a:prstGeom>
          <a:solidFill>
            <a:srgbClr val="C00000"/>
          </a:solidFill>
        </p:spPr>
        <p:txBody>
          <a:bodyPr wrap="square" rtlCol="0">
            <a:spAutoFit/>
          </a:bodyPr>
          <a:lstStyle/>
          <a:p>
            <a:pPr algn="ctr"/>
            <a:r>
              <a:rPr lang="en-GB" sz="1600" b="1" dirty="0" smtClean="0">
                <a:solidFill>
                  <a:schemeClr val="bg1"/>
                </a:solidFill>
              </a:rPr>
              <a:t>Strategic Objectives 2012/13</a:t>
            </a:r>
          </a:p>
        </p:txBody>
      </p:sp>
    </p:spTree>
    <p:extLst>
      <p:ext uri="{BB962C8B-B14F-4D97-AF65-F5344CB8AC3E}">
        <p14:creationId xmlns:p14="http://schemas.microsoft.com/office/powerpoint/2010/main" val="1508663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774"/>
            <a:ext cx="8229600" cy="696005"/>
          </a:xfrm>
        </p:spPr>
        <p:txBody>
          <a:bodyPr/>
          <a:lstStyle/>
          <a:p>
            <a:r>
              <a:rPr lang="en-GB" sz="2400" b="1" dirty="0" smtClean="0">
                <a:solidFill>
                  <a:schemeClr val="bg1"/>
                </a:solidFill>
              </a:rPr>
              <a:t>Market activation strategy</a:t>
            </a:r>
            <a:endParaRPr lang="en-GB" sz="2400" b="1" dirty="0">
              <a:solidFill>
                <a:schemeClr val="bg1"/>
              </a:solidFill>
            </a:endParaRPr>
          </a:p>
        </p:txBody>
      </p:sp>
      <p:sp>
        <p:nvSpPr>
          <p:cNvPr id="13" name="TextBox 12"/>
          <p:cNvSpPr txBox="1"/>
          <p:nvPr/>
        </p:nvSpPr>
        <p:spPr>
          <a:xfrm>
            <a:off x="173328" y="1399136"/>
            <a:ext cx="8918916" cy="738664"/>
          </a:xfrm>
          <a:prstGeom prst="rect">
            <a:avLst/>
          </a:prstGeom>
          <a:solidFill>
            <a:srgbClr val="C00000"/>
          </a:solidFill>
        </p:spPr>
        <p:txBody>
          <a:bodyPr wrap="square" rtlCol="0">
            <a:spAutoFit/>
          </a:bodyPr>
          <a:lstStyle/>
          <a:p>
            <a:pPr algn="ctr"/>
            <a:r>
              <a:rPr lang="en-GB" sz="1400" b="1" u="sng" dirty="0" smtClean="0">
                <a:solidFill>
                  <a:schemeClr val="bg1"/>
                </a:solidFill>
              </a:rPr>
              <a:t>Mission</a:t>
            </a:r>
          </a:p>
          <a:p>
            <a:pPr algn="ctr"/>
            <a:r>
              <a:rPr lang="en-GB" sz="1400" b="1" dirty="0" smtClean="0">
                <a:solidFill>
                  <a:schemeClr val="bg1"/>
                </a:solidFill>
              </a:rPr>
              <a:t>To reduce the cost to serve, extend reach and improve quality of care to patients, by accelerating the development and adoption of scalable and interoperable operator led mobile health solutions</a:t>
            </a:r>
            <a:endParaRPr lang="en-GB" sz="1400" b="1" dirty="0">
              <a:solidFill>
                <a:schemeClr val="bg1"/>
              </a:solidFill>
            </a:endParaRPr>
          </a:p>
        </p:txBody>
      </p:sp>
      <p:sp>
        <p:nvSpPr>
          <p:cNvPr id="14" name="TextBox 13"/>
          <p:cNvSpPr txBox="1"/>
          <p:nvPr/>
        </p:nvSpPr>
        <p:spPr>
          <a:xfrm>
            <a:off x="134560" y="2414355"/>
            <a:ext cx="8910966" cy="338554"/>
          </a:xfrm>
          <a:prstGeom prst="rect">
            <a:avLst/>
          </a:prstGeom>
          <a:solidFill>
            <a:srgbClr val="C00000"/>
          </a:solidFill>
        </p:spPr>
        <p:txBody>
          <a:bodyPr wrap="square" rtlCol="0">
            <a:spAutoFit/>
          </a:bodyPr>
          <a:lstStyle/>
          <a:p>
            <a:pPr algn="ctr"/>
            <a:r>
              <a:rPr lang="en-GB" sz="1600" b="1" dirty="0" smtClean="0">
                <a:solidFill>
                  <a:schemeClr val="bg1"/>
                </a:solidFill>
              </a:rPr>
              <a:t>Chronic Disease Programme - Diabetes </a:t>
            </a:r>
          </a:p>
        </p:txBody>
      </p:sp>
      <p:sp>
        <p:nvSpPr>
          <p:cNvPr id="16" name="TextBox 15"/>
          <p:cNvSpPr txBox="1"/>
          <p:nvPr/>
        </p:nvSpPr>
        <p:spPr>
          <a:xfrm>
            <a:off x="126608" y="2778370"/>
            <a:ext cx="8918918" cy="1593747"/>
          </a:xfrm>
          <a:prstGeom prst="rect">
            <a:avLst/>
          </a:prstGeom>
          <a:solidFill>
            <a:srgbClr val="F7E8D1"/>
          </a:solidFill>
        </p:spPr>
        <p:txBody>
          <a:bodyPr wrap="square" lIns="36000" rIns="36000" rtlCol="0" anchor="t">
            <a:noAutofit/>
          </a:bodyPr>
          <a:lstStyle/>
          <a:p>
            <a:r>
              <a:rPr lang="en-GB" sz="1200" i="1" dirty="0"/>
              <a:t>Over 346 million people worldwide have </a:t>
            </a:r>
            <a:r>
              <a:rPr lang="en-GB" sz="1200" i="1" dirty="0" smtClean="0"/>
              <a:t>diabetes, it is forecast to double over the next 20 years. In some regions it already has</a:t>
            </a:r>
            <a:r>
              <a:rPr lang="en-GB" sz="1200" i="1" dirty="0"/>
              <a:t> prevalence </a:t>
            </a:r>
            <a:r>
              <a:rPr lang="en-GB" sz="1200" i="1" dirty="0" smtClean="0"/>
              <a:t>levels 20 – 25%.The </a:t>
            </a:r>
            <a:r>
              <a:rPr lang="en-GB" sz="1200" i="1" dirty="0"/>
              <a:t>nature of the disease means that patients </a:t>
            </a:r>
            <a:r>
              <a:rPr lang="en-GB" sz="1200" i="1" dirty="0" smtClean="0"/>
              <a:t>require regular </a:t>
            </a:r>
            <a:r>
              <a:rPr lang="en-GB" sz="1200" i="1" dirty="0"/>
              <a:t>monitoring, </a:t>
            </a:r>
            <a:r>
              <a:rPr lang="en-GB" sz="1200" i="1" dirty="0" smtClean="0"/>
              <a:t>making </a:t>
            </a:r>
            <a:r>
              <a:rPr lang="en-GB" sz="1200" i="1" dirty="0"/>
              <a:t>it the perfect candidate for mobile </a:t>
            </a:r>
            <a:r>
              <a:rPr lang="en-GB" sz="1200" i="1" dirty="0" smtClean="0"/>
              <a:t>health. </a:t>
            </a:r>
            <a:r>
              <a:rPr lang="en-GB" sz="1200" i="1" dirty="0"/>
              <a:t>O</a:t>
            </a:r>
            <a:r>
              <a:rPr lang="en-GB" sz="1200" i="1" dirty="0" smtClean="0"/>
              <a:t>perators </a:t>
            </a:r>
            <a:r>
              <a:rPr lang="en-GB" sz="1200" i="1" dirty="0"/>
              <a:t>have identified diabetes as a key area of their  </a:t>
            </a:r>
            <a:r>
              <a:rPr lang="en-GB" sz="1200" i="1" dirty="0" smtClean="0"/>
              <a:t>strategy and are keen to </a:t>
            </a:r>
            <a:r>
              <a:rPr lang="en-GB" sz="1200" i="1" dirty="0"/>
              <a:t>collaborate to develop scalable </a:t>
            </a:r>
            <a:r>
              <a:rPr lang="en-GB" sz="1200" i="1" dirty="0" smtClean="0"/>
              <a:t>solutions with  sustainable </a:t>
            </a:r>
            <a:r>
              <a:rPr lang="en-GB" sz="1200" i="1" dirty="0"/>
              <a:t>business models. </a:t>
            </a:r>
            <a:r>
              <a:rPr lang="en-GB" sz="1200" i="1" dirty="0" smtClean="0"/>
              <a:t>The aim is to create a Hero programme that can focuses the efforts of the programme, while the background work continues. Bringing operator together to focus on a common goal, including all types of tech SMS – EM Sensor.</a:t>
            </a:r>
          </a:p>
          <a:p>
            <a:endParaRPr lang="en-GB" sz="400" i="1" dirty="0"/>
          </a:p>
          <a:p>
            <a:r>
              <a:rPr lang="en-GB" sz="1200" i="1" dirty="0" smtClean="0"/>
              <a:t>High </a:t>
            </a:r>
            <a:r>
              <a:rPr lang="en-GB" sz="1200" i="1" dirty="0"/>
              <a:t>l</a:t>
            </a:r>
            <a:r>
              <a:rPr lang="en-GB" sz="1200" i="1" dirty="0" smtClean="0"/>
              <a:t>evel deliverables</a:t>
            </a:r>
          </a:p>
          <a:p>
            <a:pPr marL="171450" indent="-171450">
              <a:buFont typeface="Arial" pitchFamily="34" charset="0"/>
              <a:buChar char="•"/>
            </a:pPr>
            <a:r>
              <a:rPr lang="en-GB" sz="1200" i="1" dirty="0" smtClean="0"/>
              <a:t>Campaign Vision, scope, objectives; Diabetes summit to agree common approach; 10 operators sign up to running trials  </a:t>
            </a:r>
          </a:p>
        </p:txBody>
      </p:sp>
      <p:sp>
        <p:nvSpPr>
          <p:cNvPr id="22" name="TextBox 21"/>
          <p:cNvSpPr txBox="1"/>
          <p:nvPr/>
        </p:nvSpPr>
        <p:spPr>
          <a:xfrm>
            <a:off x="126609" y="4762642"/>
            <a:ext cx="8918916" cy="1135778"/>
          </a:xfrm>
          <a:prstGeom prst="rect">
            <a:avLst/>
          </a:prstGeom>
          <a:solidFill>
            <a:srgbClr val="F7E8D1"/>
          </a:solidFill>
        </p:spPr>
        <p:txBody>
          <a:bodyPr wrap="square" lIns="36000" rIns="36000" rtlCol="0" anchor="t">
            <a:noAutofit/>
          </a:bodyPr>
          <a:lstStyle/>
          <a:p>
            <a:r>
              <a:rPr lang="en-GB" sz="1200" i="1" dirty="0" smtClean="0"/>
              <a:t>Every region is at a different stage of their understanding and uptake of mobile health. The key stakeholders are different so if the GSMA is to have an impact it will need to tailor its engagements to the specific requirements  of the region.</a:t>
            </a:r>
          </a:p>
          <a:p>
            <a:endParaRPr lang="en-GB" sz="400" i="1" dirty="0"/>
          </a:p>
          <a:p>
            <a:r>
              <a:rPr lang="en-GB" sz="1200" i="1" dirty="0" smtClean="0"/>
              <a:t>The regional plans will be made up of the deliverables  contained with tis phase of the project and </a:t>
            </a:r>
            <a:r>
              <a:rPr lang="en-GB" sz="1200" i="1" dirty="0" err="1" smtClean="0"/>
              <a:t>ongoing</a:t>
            </a:r>
            <a:r>
              <a:rPr lang="en-GB" sz="1200" i="1" dirty="0" smtClean="0"/>
              <a:t> activities. </a:t>
            </a:r>
          </a:p>
          <a:p>
            <a:endParaRPr lang="en-GB" sz="400" i="1" dirty="0"/>
          </a:p>
          <a:p>
            <a:r>
              <a:rPr lang="en-GB" sz="1200" i="1" dirty="0" smtClean="0"/>
              <a:t>Examples:</a:t>
            </a:r>
          </a:p>
          <a:p>
            <a:r>
              <a:rPr lang="en-GB" sz="1200" i="1" dirty="0" smtClean="0"/>
              <a:t>US -  End user research, Engagement:  Direct with FDA, Continua US policy WG, Continua Tech WG Showcase at HIMSS, </a:t>
            </a:r>
            <a:r>
              <a:rPr lang="en-GB" sz="1200" i="1" dirty="0" err="1" smtClean="0"/>
              <a:t>etc</a:t>
            </a:r>
            <a:endParaRPr lang="en-GB" sz="1200" i="1" dirty="0"/>
          </a:p>
        </p:txBody>
      </p:sp>
      <p:sp>
        <p:nvSpPr>
          <p:cNvPr id="23" name="TextBox 22"/>
          <p:cNvSpPr txBox="1"/>
          <p:nvPr/>
        </p:nvSpPr>
        <p:spPr>
          <a:xfrm>
            <a:off x="116517" y="4403562"/>
            <a:ext cx="8910966" cy="338554"/>
          </a:xfrm>
          <a:prstGeom prst="rect">
            <a:avLst/>
          </a:prstGeom>
          <a:solidFill>
            <a:srgbClr val="C00000"/>
          </a:solidFill>
        </p:spPr>
        <p:txBody>
          <a:bodyPr wrap="square" rtlCol="0">
            <a:spAutoFit/>
          </a:bodyPr>
          <a:lstStyle/>
          <a:p>
            <a:pPr algn="ctr"/>
            <a:r>
              <a:rPr lang="en-GB" sz="1600" b="1" dirty="0" smtClean="0">
                <a:solidFill>
                  <a:schemeClr val="bg1"/>
                </a:solidFill>
              </a:rPr>
              <a:t>Regional Engagement Plans</a:t>
            </a:r>
          </a:p>
        </p:txBody>
      </p:sp>
    </p:spTree>
    <p:extLst>
      <p:ext uri="{BB962C8B-B14F-4D97-AF65-F5344CB8AC3E}">
        <p14:creationId xmlns:p14="http://schemas.microsoft.com/office/powerpoint/2010/main" val="314043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0355130M_72dpi.jpg"/>
          <p:cNvPicPr>
            <a:picLocks noChangeAspect="1"/>
          </p:cNvPicPr>
          <p:nvPr/>
        </p:nvPicPr>
        <p:blipFill>
          <a:blip r:embed="rId2" cstate="print"/>
          <a:stretch>
            <a:fillRect/>
          </a:stretch>
        </p:blipFill>
        <p:spPr>
          <a:xfrm>
            <a:off x="4502232" y="4862538"/>
            <a:ext cx="1643759" cy="1090083"/>
          </a:xfrm>
          <a:prstGeom prst="rect">
            <a:avLst/>
          </a:prstGeom>
        </p:spPr>
      </p:pic>
      <p:pic>
        <p:nvPicPr>
          <p:cNvPr id="6" name="Picture 5" descr="iStock_000016246002_72dpi.jpg"/>
          <p:cNvPicPr>
            <a:picLocks noChangeAspect="1"/>
          </p:cNvPicPr>
          <p:nvPr/>
        </p:nvPicPr>
        <p:blipFill>
          <a:blip r:embed="rId3" cstate="print"/>
          <a:srcRect r="7802"/>
          <a:stretch>
            <a:fillRect/>
          </a:stretch>
        </p:blipFill>
        <p:spPr>
          <a:xfrm>
            <a:off x="1544358" y="4863597"/>
            <a:ext cx="1500717" cy="1085850"/>
          </a:xfrm>
          <a:prstGeom prst="rect">
            <a:avLst/>
          </a:prstGeom>
        </p:spPr>
      </p:pic>
      <p:pic>
        <p:nvPicPr>
          <p:cNvPr id="7" name="Picture 6" descr="iStock_000015704083_72dpi.jpg"/>
          <p:cNvPicPr>
            <a:picLocks noChangeAspect="1"/>
          </p:cNvPicPr>
          <p:nvPr/>
        </p:nvPicPr>
        <p:blipFill>
          <a:blip r:embed="rId4" cstate="print"/>
          <a:srcRect l="4862" r="5782"/>
          <a:stretch>
            <a:fillRect/>
          </a:stretch>
        </p:blipFill>
        <p:spPr>
          <a:xfrm>
            <a:off x="107141" y="4863596"/>
            <a:ext cx="1439334" cy="1085851"/>
          </a:xfrm>
          <a:prstGeom prst="rect">
            <a:avLst/>
          </a:prstGeom>
        </p:spPr>
      </p:pic>
      <p:pic>
        <p:nvPicPr>
          <p:cNvPr id="8" name="Picture 7" descr="iStock_000016857501_72dpi.jpg"/>
          <p:cNvPicPr>
            <a:picLocks noChangeAspect="1"/>
          </p:cNvPicPr>
          <p:nvPr/>
        </p:nvPicPr>
        <p:blipFill>
          <a:blip r:embed="rId5" cstate="print"/>
          <a:srcRect t="8317"/>
          <a:stretch>
            <a:fillRect/>
          </a:stretch>
        </p:blipFill>
        <p:spPr>
          <a:xfrm>
            <a:off x="6059207" y="4863597"/>
            <a:ext cx="1407583" cy="1089025"/>
          </a:xfrm>
          <a:prstGeom prst="rect">
            <a:avLst/>
          </a:prstGeom>
        </p:spPr>
      </p:pic>
      <p:pic>
        <p:nvPicPr>
          <p:cNvPr id="9" name="Picture 8" descr="iStock_000010675491_72dpi.jpg"/>
          <p:cNvPicPr>
            <a:picLocks noChangeAspect="1"/>
          </p:cNvPicPr>
          <p:nvPr/>
        </p:nvPicPr>
        <p:blipFill>
          <a:blip r:embed="rId6" cstate="print"/>
          <a:srcRect l="7727"/>
          <a:stretch>
            <a:fillRect/>
          </a:stretch>
        </p:blipFill>
        <p:spPr>
          <a:xfrm>
            <a:off x="7462558" y="4864146"/>
            <a:ext cx="1492251" cy="1088475"/>
          </a:xfrm>
          <a:prstGeom prst="rect">
            <a:avLst/>
          </a:prstGeom>
        </p:spPr>
      </p:pic>
      <p:pic>
        <p:nvPicPr>
          <p:cNvPr id="10" name="Picture 9" descr="mobisante_72dpi.jpg"/>
          <p:cNvPicPr>
            <a:picLocks noChangeAspect="1"/>
          </p:cNvPicPr>
          <p:nvPr/>
        </p:nvPicPr>
        <p:blipFill>
          <a:blip r:embed="rId7" cstate="print"/>
          <a:srcRect t="4758"/>
          <a:stretch>
            <a:fillRect/>
          </a:stretch>
        </p:blipFill>
        <p:spPr>
          <a:xfrm>
            <a:off x="3028140" y="4862539"/>
            <a:ext cx="1478493" cy="1086908"/>
          </a:xfrm>
          <a:prstGeom prst="rect">
            <a:avLst/>
          </a:prstGeom>
        </p:spPr>
      </p:pic>
      <p:sp>
        <p:nvSpPr>
          <p:cNvPr id="11" name="TextBox 10"/>
          <p:cNvSpPr txBox="1"/>
          <p:nvPr/>
        </p:nvSpPr>
        <p:spPr>
          <a:xfrm>
            <a:off x="1946179" y="2191406"/>
            <a:ext cx="5176417" cy="769441"/>
          </a:xfrm>
          <a:prstGeom prst="rect">
            <a:avLst/>
          </a:prstGeom>
          <a:noFill/>
        </p:spPr>
        <p:txBody>
          <a:bodyPr wrap="none" rtlCol="0">
            <a:spAutoFit/>
          </a:bodyPr>
          <a:lstStyle/>
          <a:p>
            <a:r>
              <a:rPr lang="en-GB" sz="4400" dirty="0" smtClean="0">
                <a:solidFill>
                  <a:schemeClr val="bg1"/>
                </a:solidFill>
              </a:rPr>
              <a:t>First half of 2012/13</a:t>
            </a:r>
            <a:endParaRPr lang="en-GB" sz="4400" dirty="0">
              <a:solidFill>
                <a:schemeClr val="bg1"/>
              </a:solidFill>
            </a:endParaRPr>
          </a:p>
        </p:txBody>
      </p:sp>
    </p:spTree>
    <p:extLst>
      <p:ext uri="{BB962C8B-B14F-4D97-AF65-F5344CB8AC3E}">
        <p14:creationId xmlns:p14="http://schemas.microsoft.com/office/powerpoint/2010/main" val="2905513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smtClean="0">
                <a:solidFill>
                  <a:schemeClr val="bg1"/>
                </a:solidFill>
                <a:latin typeface="Arial Narrow" pitchFamily="34" charset="0"/>
              </a:rPr>
              <a:t>Achievements in the last half </a:t>
            </a:r>
            <a:r>
              <a:rPr lang="en-GB" dirty="0" smtClean="0">
                <a:solidFill>
                  <a:schemeClr val="bg1"/>
                </a:solidFill>
                <a:latin typeface="Arial Narrow" pitchFamily="34" charset="0"/>
              </a:rPr>
              <a:t>year - highlights</a:t>
            </a:r>
            <a:endParaRPr lang="en-GB" dirty="0">
              <a:solidFill>
                <a:schemeClr val="bg1"/>
              </a:solidFill>
              <a:latin typeface="Arial Narrow" pitchFamily="34" charset="0"/>
            </a:endParaRPr>
          </a:p>
        </p:txBody>
      </p:sp>
      <p:sp>
        <p:nvSpPr>
          <p:cNvPr id="3" name="Content Placeholder 2"/>
          <p:cNvSpPr>
            <a:spLocks noGrp="1"/>
          </p:cNvSpPr>
          <p:nvPr>
            <p:ph type="body" sz="quarter" idx="11"/>
          </p:nvPr>
        </p:nvSpPr>
        <p:spPr/>
        <p:txBody>
          <a:bodyPr/>
          <a:lstStyle/>
          <a:p>
            <a:pPr>
              <a:buNone/>
            </a:pPr>
            <a:endParaRPr lang="en-GB" sz="2400" b="1" dirty="0" smtClean="0"/>
          </a:p>
          <a:p>
            <a:endParaRPr lang="en-GB" sz="2400" b="1" dirty="0" smtClean="0"/>
          </a:p>
          <a:p>
            <a:endParaRPr lang="en-GB" sz="2400" b="1" dirty="0"/>
          </a:p>
        </p:txBody>
      </p:sp>
      <p:sp>
        <p:nvSpPr>
          <p:cNvPr id="2" name="Text Placeholder 1"/>
          <p:cNvSpPr>
            <a:spLocks noGrp="1"/>
          </p:cNvSpPr>
          <p:nvPr>
            <p:ph type="body" sz="quarter" idx="12"/>
          </p:nvPr>
        </p:nvSpPr>
        <p:spPr/>
        <p:txBody>
          <a:bodyPr/>
          <a:lstStyle/>
          <a:p>
            <a:endParaRPr lang="en-GB"/>
          </a:p>
        </p:txBody>
      </p:sp>
      <p:sp>
        <p:nvSpPr>
          <p:cNvPr id="7" name="Content Placeholder 2"/>
          <p:cNvSpPr txBox="1">
            <a:spLocks/>
          </p:cNvSpPr>
          <p:nvPr/>
        </p:nvSpPr>
        <p:spPr>
          <a:xfrm>
            <a:off x="307115" y="1354390"/>
            <a:ext cx="8382000" cy="4386262"/>
          </a:xfrm>
          <a:prstGeom prst="rect">
            <a:avLst/>
          </a:prstGeom>
        </p:spPr>
        <p:txBody>
          <a:bodyPr/>
          <a:lstStyle/>
          <a:p>
            <a:pPr marL="381000" marR="0" lvl="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a:pPr>
            <a:endParaRPr kumimoji="0" lang="en-GB" sz="2000" b="0" i="0" u="none" strike="noStrike" kern="0" cap="none" spc="0" normalizeH="0" baseline="0" noProof="0" dirty="0">
              <a:ln>
                <a:noFill/>
              </a:ln>
              <a:solidFill>
                <a:schemeClr val="bg2">
                  <a:lumMod val="20000"/>
                  <a:lumOff val="80000"/>
                </a:schemeClr>
              </a:solidFill>
              <a:effectLst/>
              <a:uLnTx/>
              <a:uFillTx/>
              <a:latin typeface="Frutiger LT Com 57 Condensed" pitchFamily="34" charset="0"/>
              <a:ea typeface="Arial" pitchFamily="-110" charset="0"/>
              <a:cs typeface="+mn-cs"/>
            </a:endParaRPr>
          </a:p>
        </p:txBody>
      </p:sp>
      <p:sp>
        <p:nvSpPr>
          <p:cNvPr id="8" name="Rectangle 7"/>
          <p:cNvSpPr/>
          <p:nvPr/>
        </p:nvSpPr>
        <p:spPr>
          <a:xfrm>
            <a:off x="167640" y="875148"/>
            <a:ext cx="8808720" cy="5546134"/>
          </a:xfrm>
          <a:prstGeom prst="rect">
            <a:avLst/>
          </a:prstGeom>
        </p:spPr>
        <p:txBody>
          <a:bodyPr wrap="square">
            <a:spAutoFit/>
          </a:bodyPr>
          <a:lstStyle/>
          <a:p>
            <a:pPr marL="381000" lvl="0" indent="-381000" eaLnBrk="0" hangingPunct="0">
              <a:spcBef>
                <a:spcPct val="20000"/>
              </a:spcBef>
              <a:buClr>
                <a:srgbClr val="CD0921"/>
              </a:buClr>
              <a:buSzPct val="50000"/>
              <a:buFont typeface="Wingdings 2" pitchFamily="-110" charset="2"/>
              <a:buChar char="¢"/>
            </a:pPr>
            <a:endParaRPr lang="en-GB" sz="1600" kern="0" dirty="0" smtClean="0">
              <a:solidFill>
                <a:srgbClr val="808080">
                  <a:lumMod val="20000"/>
                  <a:lumOff val="80000"/>
                </a:srgbClr>
              </a:solidFill>
              <a:latin typeface="Arial Narrow" pitchFamily="34" charset="0"/>
              <a:cs typeface="Arial"/>
            </a:endParaRPr>
          </a:p>
          <a:p>
            <a:pPr marL="381000" lvl="0" indent="-381000" eaLnBrk="0" hangingPunct="0">
              <a:spcBef>
                <a:spcPct val="20000"/>
              </a:spcBef>
              <a:buClr>
                <a:srgbClr val="CD0921"/>
              </a:buClr>
              <a:buSzPct val="50000"/>
              <a:buFont typeface="Wingdings 2" pitchFamily="-110" charset="2"/>
              <a:buChar char="¢"/>
            </a:pPr>
            <a:r>
              <a:rPr lang="en-GB" kern="0" dirty="0" smtClean="0">
                <a:solidFill>
                  <a:srgbClr val="808080">
                    <a:lumMod val="20000"/>
                    <a:lumOff val="80000"/>
                  </a:srgbClr>
                </a:solidFill>
                <a:latin typeface="Arial Narrow" pitchFamily="34" charset="0"/>
                <a:cs typeface="Arial"/>
              </a:rPr>
              <a:t>Technology/Architecture</a:t>
            </a:r>
          </a:p>
          <a:p>
            <a:pPr marL="800100" lvl="1" indent="-342900" eaLnBrk="0" hangingPunct="0">
              <a:spcBef>
                <a:spcPct val="20000"/>
              </a:spcBef>
              <a:buClr>
                <a:srgbClr val="CD0921"/>
              </a:buClr>
              <a:buSzPct val="50000"/>
              <a:buFont typeface="Arial" pitchFamily="-110" charset="0"/>
              <a:buChar char="–"/>
            </a:pPr>
            <a:r>
              <a:rPr lang="en-GB" kern="0" dirty="0" smtClean="0">
                <a:solidFill>
                  <a:srgbClr val="808080">
                    <a:lumMod val="20000"/>
                    <a:lumOff val="80000"/>
                  </a:srgbClr>
                </a:solidFill>
                <a:latin typeface="Arial Narrow" pitchFamily="34" charset="0"/>
                <a:cs typeface="Arial"/>
              </a:rPr>
              <a:t>Development of an landscaping paper – providing a summary of how NFC is been used in Healthcare </a:t>
            </a:r>
          </a:p>
          <a:p>
            <a:pPr marL="800100" lvl="1" indent="-342900" eaLnBrk="0" hangingPunct="0">
              <a:spcBef>
                <a:spcPct val="20000"/>
              </a:spcBef>
              <a:buClr>
                <a:srgbClr val="CD0921"/>
              </a:buClr>
              <a:buSzPct val="50000"/>
              <a:buFont typeface="Arial" pitchFamily="-110" charset="0"/>
              <a:buChar char="–"/>
            </a:pPr>
            <a:r>
              <a:rPr lang="en-GB" kern="0" dirty="0" smtClean="0">
                <a:solidFill>
                  <a:srgbClr val="808080">
                    <a:lumMod val="20000"/>
                    <a:lumOff val="80000"/>
                  </a:srgbClr>
                </a:solidFill>
                <a:latin typeface="Arial Narrow" pitchFamily="34" charset="0"/>
                <a:cs typeface="Arial"/>
              </a:rPr>
              <a:t>Demonstrators  of UICC use in Healthcare – Orange – Card </a:t>
            </a:r>
            <a:r>
              <a:rPr lang="en-GB" kern="0" dirty="0" err="1" smtClean="0">
                <a:solidFill>
                  <a:srgbClr val="808080">
                    <a:lumMod val="20000"/>
                    <a:lumOff val="80000"/>
                  </a:srgbClr>
                </a:solidFill>
                <a:latin typeface="Arial Narrow" pitchFamily="34" charset="0"/>
                <a:cs typeface="Arial"/>
              </a:rPr>
              <a:t>Vite</a:t>
            </a:r>
            <a:r>
              <a:rPr lang="en-GB" kern="0" dirty="0" smtClean="0">
                <a:solidFill>
                  <a:srgbClr val="808080">
                    <a:lumMod val="20000"/>
                    <a:lumOff val="80000"/>
                  </a:srgbClr>
                </a:solidFill>
                <a:latin typeface="Arial Narrow" pitchFamily="34" charset="0"/>
                <a:cs typeface="Arial"/>
              </a:rPr>
              <a:t>, Dialog – USSD access to a medical health record.</a:t>
            </a:r>
          </a:p>
          <a:p>
            <a:pPr lvl="1" eaLnBrk="0" hangingPunct="0">
              <a:spcBef>
                <a:spcPct val="20000"/>
              </a:spcBef>
              <a:buClr>
                <a:srgbClr val="CD0921"/>
              </a:buClr>
              <a:buSzPct val="50000"/>
            </a:pPr>
            <a:r>
              <a:rPr lang="en-GB" kern="0" dirty="0" smtClean="0">
                <a:solidFill>
                  <a:srgbClr val="808080">
                    <a:lumMod val="20000"/>
                    <a:lumOff val="80000"/>
                  </a:srgbClr>
                </a:solidFill>
                <a:latin typeface="Arial Narrow" pitchFamily="34" charset="0"/>
                <a:cs typeface="Arial"/>
              </a:rPr>
              <a:t> </a:t>
            </a:r>
          </a:p>
          <a:p>
            <a:pPr marL="838200" lvl="1" indent="-381000" eaLnBrk="0" hangingPunct="0">
              <a:spcBef>
                <a:spcPct val="20000"/>
              </a:spcBef>
              <a:buClr>
                <a:srgbClr val="CD0921"/>
              </a:buClr>
              <a:buSzPct val="50000"/>
              <a:buFont typeface="Courier New" pitchFamily="49" charset="0"/>
              <a:buChar char="­"/>
            </a:pPr>
            <a:endParaRPr lang="en-GB" kern="0" dirty="0">
              <a:solidFill>
                <a:srgbClr val="808080">
                  <a:lumMod val="20000"/>
                  <a:lumOff val="80000"/>
                </a:srgbClr>
              </a:solidFill>
              <a:latin typeface="Arial Narrow" pitchFamily="34" charset="0"/>
              <a:cs typeface="Arial"/>
            </a:endParaRPr>
          </a:p>
          <a:p>
            <a:pPr marL="381000" indent="-381000" eaLnBrk="0" hangingPunct="0">
              <a:spcBef>
                <a:spcPct val="20000"/>
              </a:spcBef>
              <a:buClr>
                <a:srgbClr val="CD0921"/>
              </a:buClr>
              <a:buSzPct val="100000"/>
              <a:buFont typeface="Wingdings" pitchFamily="2" charset="2"/>
              <a:buChar char="§"/>
            </a:pPr>
            <a:r>
              <a:rPr lang="en-GB" kern="0" dirty="0" smtClean="0">
                <a:solidFill>
                  <a:srgbClr val="808080">
                    <a:lumMod val="20000"/>
                    <a:lumOff val="80000"/>
                  </a:srgbClr>
                </a:solidFill>
                <a:latin typeface="Arial Narrow" pitchFamily="34" charset="0"/>
                <a:cs typeface="Arial"/>
              </a:rPr>
              <a:t>Strategy and Markets</a:t>
            </a:r>
          </a:p>
          <a:p>
            <a:pPr marL="838200" lvl="1" indent="-381000" eaLnBrk="0" hangingPunct="0">
              <a:spcBef>
                <a:spcPct val="20000"/>
              </a:spcBef>
              <a:buClr>
                <a:srgbClr val="CD0921"/>
              </a:buClr>
              <a:buSzPct val="100000"/>
              <a:buFont typeface="Courier New" pitchFamily="49" charset="0"/>
              <a:buChar char="­"/>
            </a:pPr>
            <a:r>
              <a:rPr lang="en-GB" kern="0" dirty="0" smtClean="0">
                <a:solidFill>
                  <a:srgbClr val="808080">
                    <a:lumMod val="20000"/>
                    <a:lumOff val="80000"/>
                  </a:srgbClr>
                </a:solidFill>
                <a:latin typeface="Arial Narrow" pitchFamily="34" charset="0"/>
                <a:cs typeface="Arial"/>
              </a:rPr>
              <a:t>Re-launch </a:t>
            </a:r>
            <a:r>
              <a:rPr lang="en-GB" kern="0" dirty="0" smtClean="0">
                <a:solidFill>
                  <a:srgbClr val="808080">
                    <a:lumMod val="20000"/>
                    <a:lumOff val="80000"/>
                  </a:srgbClr>
                </a:solidFill>
                <a:latin typeface="Arial Narrow" pitchFamily="34" charset="0"/>
                <a:cs typeface="Arial"/>
              </a:rPr>
              <a:t>of GSMA mHealth tracker – Now over 800 deployments worldwide</a:t>
            </a:r>
          </a:p>
          <a:p>
            <a:pPr marL="838200" lvl="1" indent="-381000" eaLnBrk="0" hangingPunct="0">
              <a:spcBef>
                <a:spcPct val="20000"/>
              </a:spcBef>
              <a:buClr>
                <a:srgbClr val="CD0921"/>
              </a:buClr>
              <a:buSzPct val="100000"/>
              <a:buFont typeface="Courier New" pitchFamily="49" charset="0"/>
              <a:buChar char="­"/>
            </a:pPr>
            <a:r>
              <a:rPr lang="en-GB" kern="0" dirty="0" smtClean="0">
                <a:solidFill>
                  <a:srgbClr val="808080">
                    <a:lumMod val="20000"/>
                    <a:lumOff val="80000"/>
                  </a:srgbClr>
                </a:solidFill>
                <a:latin typeface="Arial Narrow" pitchFamily="34" charset="0"/>
                <a:cs typeface="Arial"/>
              </a:rPr>
              <a:t>Creation and launch to operators of the Diabetes campaign and detailed evidence analysis paper published.</a:t>
            </a:r>
          </a:p>
          <a:p>
            <a:pPr marL="838200" lvl="1" indent="-381000" eaLnBrk="0" hangingPunct="0">
              <a:spcBef>
                <a:spcPct val="20000"/>
              </a:spcBef>
              <a:buClr>
                <a:srgbClr val="CD0921"/>
              </a:buClr>
              <a:buSzPct val="100000"/>
              <a:buFont typeface="Courier New" pitchFamily="49" charset="0"/>
              <a:buChar char="­"/>
            </a:pPr>
            <a:r>
              <a:rPr lang="en-GB" kern="0" dirty="0" smtClean="0">
                <a:solidFill>
                  <a:srgbClr val="808080">
                    <a:lumMod val="20000"/>
                    <a:lumOff val="80000"/>
                  </a:srgbClr>
                </a:solidFill>
                <a:latin typeface="Arial Narrow" pitchFamily="34" charset="0"/>
                <a:cs typeface="Arial"/>
              </a:rPr>
              <a:t>Became a consortium  member of the future EU eHealth programme United for health – ( 9 Clinical trial programme in 5 countries)</a:t>
            </a:r>
          </a:p>
          <a:p>
            <a:pPr marL="800100" lvl="1" indent="-342900" eaLnBrk="0" hangingPunct="0">
              <a:spcBef>
                <a:spcPct val="20000"/>
              </a:spcBef>
              <a:buClr>
                <a:srgbClr val="CD0921"/>
              </a:buClr>
              <a:buSzPct val="50000"/>
              <a:buFont typeface="Arial" pitchFamily="-110" charset="0"/>
              <a:buChar char="–"/>
            </a:pPr>
            <a:endParaRPr lang="en-GB" sz="2000" kern="0" dirty="0">
              <a:solidFill>
                <a:srgbClr val="808080">
                  <a:lumMod val="20000"/>
                  <a:lumOff val="80000"/>
                </a:srgbClr>
              </a:solidFill>
              <a:latin typeface="Arial Narrow" pitchFamily="34" charset="0"/>
              <a:cs typeface="Arial"/>
            </a:endParaRPr>
          </a:p>
          <a:p>
            <a:pPr eaLnBrk="0" hangingPunct="0">
              <a:spcBef>
                <a:spcPct val="20000"/>
              </a:spcBef>
              <a:buClr>
                <a:srgbClr val="CD0921"/>
              </a:buClr>
              <a:buSzPct val="50000"/>
            </a:pPr>
            <a:endParaRPr lang="en-GB" sz="2000" kern="0" dirty="0">
              <a:solidFill>
                <a:srgbClr val="808080">
                  <a:lumMod val="20000"/>
                  <a:lumOff val="80000"/>
                </a:srgbClr>
              </a:solidFill>
              <a:latin typeface="Arial Narrow" pitchFamily="34" charset="0"/>
              <a:cs typeface="Arial"/>
            </a:endParaRPr>
          </a:p>
          <a:p>
            <a:pPr marL="381000" lvl="0" indent="-381000" eaLnBrk="0" hangingPunct="0">
              <a:spcBef>
                <a:spcPct val="20000"/>
              </a:spcBef>
              <a:buClr>
                <a:srgbClr val="CD0921"/>
              </a:buClr>
              <a:buSzPct val="50000"/>
              <a:buFont typeface="Wingdings 2" pitchFamily="-110" charset="2"/>
              <a:buChar char="¢"/>
            </a:pPr>
            <a:endParaRPr lang="en-GB" sz="2000" kern="0" dirty="0">
              <a:solidFill>
                <a:srgbClr val="808080">
                  <a:lumMod val="20000"/>
                  <a:lumOff val="80000"/>
                </a:srgbClr>
              </a:solidFill>
              <a:latin typeface="Arial Narrow" pitchFamily="34" charset="0"/>
              <a:cs typeface="Arial"/>
            </a:endParaRPr>
          </a:p>
        </p:txBody>
      </p:sp>
    </p:spTree>
    <p:extLst>
      <p:ext uri="{BB962C8B-B14F-4D97-AF65-F5344CB8AC3E}">
        <p14:creationId xmlns:p14="http://schemas.microsoft.com/office/powerpoint/2010/main" val="2064958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Narrow" pitchFamily="34" charset="0"/>
              </a:rPr>
              <a:t>Achievements in the last half year</a:t>
            </a:r>
            <a:endParaRPr lang="en-GB" dirty="0">
              <a:solidFill>
                <a:schemeClr val="bg1"/>
              </a:solidFill>
            </a:endParaRPr>
          </a:p>
        </p:txBody>
      </p:sp>
      <p:sp>
        <p:nvSpPr>
          <p:cNvPr id="3" name="Content Placeholder 2"/>
          <p:cNvSpPr>
            <a:spLocks noGrp="1"/>
          </p:cNvSpPr>
          <p:nvPr>
            <p:ph type="body" sz="quarter" idx="11"/>
          </p:nvPr>
        </p:nvSpPr>
        <p:spPr/>
        <p:txBody>
          <a:bodyPr/>
          <a:lstStyle/>
          <a:p>
            <a:pPr lvl="0" eaLnBrk="0" hangingPunct="0">
              <a:buFont typeface="Wingdings 2" pitchFamily="-110" charset="2"/>
              <a:buChar char="¢"/>
            </a:pPr>
            <a:r>
              <a:rPr lang="en-GB" sz="1800" dirty="0">
                <a:solidFill>
                  <a:srgbClr val="808080">
                    <a:lumMod val="20000"/>
                    <a:lumOff val="80000"/>
                  </a:srgbClr>
                </a:solidFill>
                <a:latin typeface="Arial Narrow" pitchFamily="34" charset="0"/>
              </a:rPr>
              <a:t>Regulation and Policy </a:t>
            </a:r>
          </a:p>
          <a:p>
            <a:pPr marL="838200" lvl="1" indent="-381000" eaLnBrk="0" hangingPunct="0">
              <a:buFont typeface="Courier New" pitchFamily="49" charset="0"/>
              <a:buChar char="­"/>
            </a:pPr>
            <a:r>
              <a:rPr lang="en-GB" sz="1800" dirty="0">
                <a:solidFill>
                  <a:srgbClr val="808080">
                    <a:lumMod val="20000"/>
                    <a:lumOff val="80000"/>
                  </a:srgbClr>
                </a:solidFill>
                <a:latin typeface="Arial Narrow" pitchFamily="34" charset="0"/>
              </a:rPr>
              <a:t>Develop of an EU medical device regulation paper </a:t>
            </a:r>
          </a:p>
          <a:p>
            <a:pPr marL="838200" lvl="1" indent="-381000" eaLnBrk="0" hangingPunct="0">
              <a:buFont typeface="Courier New" pitchFamily="49" charset="0"/>
              <a:buChar char="­"/>
            </a:pPr>
            <a:r>
              <a:rPr lang="en-GB" sz="1800" dirty="0">
                <a:solidFill>
                  <a:srgbClr val="808080">
                    <a:lumMod val="20000"/>
                    <a:lumOff val="80000"/>
                  </a:srgbClr>
                </a:solidFill>
                <a:latin typeface="Arial Narrow" pitchFamily="34" charset="0"/>
              </a:rPr>
              <a:t>Creation of an EU operator task force</a:t>
            </a:r>
          </a:p>
          <a:p>
            <a:pPr lvl="0"/>
            <a:endParaRPr lang="en-GB" sz="1800" dirty="0" smtClean="0">
              <a:solidFill>
                <a:srgbClr val="808080">
                  <a:lumMod val="20000"/>
                  <a:lumOff val="80000"/>
                </a:srgbClr>
              </a:solidFill>
              <a:latin typeface="Arial Narrow" pitchFamily="34" charset="0"/>
            </a:endParaRPr>
          </a:p>
          <a:p>
            <a:pPr lvl="0"/>
            <a:r>
              <a:rPr lang="en-GB" sz="1800" dirty="0" smtClean="0">
                <a:solidFill>
                  <a:srgbClr val="808080">
                    <a:lumMod val="20000"/>
                    <a:lumOff val="80000"/>
                  </a:srgbClr>
                </a:solidFill>
                <a:latin typeface="Arial Narrow" pitchFamily="34" charset="0"/>
              </a:rPr>
              <a:t>Promotion</a:t>
            </a:r>
            <a:endParaRPr lang="en-GB" sz="1800" dirty="0">
              <a:solidFill>
                <a:srgbClr val="808080">
                  <a:lumMod val="20000"/>
                  <a:lumOff val="80000"/>
                </a:srgbClr>
              </a:solidFill>
              <a:latin typeface="Arial Narrow" pitchFamily="34" charset="0"/>
            </a:endParaRPr>
          </a:p>
          <a:p>
            <a:pPr lvl="1">
              <a:buFont typeface="Arial" pitchFamily="34" charset="0"/>
              <a:buChar char="‒"/>
            </a:pPr>
            <a:r>
              <a:rPr lang="en-GB" sz="1800" dirty="0" smtClean="0">
                <a:solidFill>
                  <a:schemeClr val="bg1"/>
                </a:solidFill>
                <a:latin typeface="Arial Narrow" pitchFamily="34" charset="0"/>
              </a:rPr>
              <a:t>Showcase stand at </a:t>
            </a:r>
            <a:r>
              <a:rPr lang="en-GB" sz="1800" dirty="0" err="1" smtClean="0">
                <a:solidFill>
                  <a:schemeClr val="bg1"/>
                </a:solidFill>
                <a:latin typeface="Arial Narrow" pitchFamily="34" charset="0"/>
              </a:rPr>
              <a:t>WoHIT</a:t>
            </a:r>
            <a:r>
              <a:rPr lang="en-GB" sz="1800" dirty="0" smtClean="0">
                <a:solidFill>
                  <a:schemeClr val="bg1"/>
                </a:solidFill>
                <a:latin typeface="Arial Narrow" pitchFamily="34" charset="0"/>
              </a:rPr>
              <a:t> in Copenhagen (eHealth week)</a:t>
            </a:r>
          </a:p>
          <a:p>
            <a:pPr lvl="1">
              <a:buFont typeface="Arial" pitchFamily="34" charset="0"/>
              <a:buChar char="‒"/>
            </a:pPr>
            <a:r>
              <a:rPr lang="en-GB" sz="1800" dirty="0" smtClean="0">
                <a:solidFill>
                  <a:schemeClr val="bg1"/>
                </a:solidFill>
                <a:latin typeface="Arial Narrow" pitchFamily="34" charset="0"/>
              </a:rPr>
              <a:t>mHealth workshops held at Connected Living Summits in Korea and Brazil </a:t>
            </a:r>
          </a:p>
          <a:p>
            <a:pPr lvl="1">
              <a:buFont typeface="Arial" pitchFamily="34" charset="0"/>
              <a:buChar char="‒"/>
            </a:pPr>
            <a:r>
              <a:rPr lang="en-GB" sz="1800" dirty="0">
                <a:solidFill>
                  <a:schemeClr val="bg1"/>
                </a:solidFill>
                <a:latin typeface="Arial Narrow" pitchFamily="34" charset="0"/>
              </a:rPr>
              <a:t>Mobile operator only round table held in </a:t>
            </a:r>
            <a:r>
              <a:rPr lang="en-GB" sz="1800" dirty="0" smtClean="0">
                <a:solidFill>
                  <a:schemeClr val="bg1"/>
                </a:solidFill>
                <a:latin typeface="Arial Narrow" pitchFamily="34" charset="0"/>
              </a:rPr>
              <a:t>Brazil</a:t>
            </a:r>
          </a:p>
          <a:p>
            <a:pPr lvl="1">
              <a:buFont typeface="Arial" pitchFamily="34" charset="0"/>
              <a:buChar char="‒"/>
            </a:pPr>
            <a:r>
              <a:rPr lang="en-GB" sz="1800" dirty="0" smtClean="0">
                <a:solidFill>
                  <a:schemeClr val="bg1"/>
                </a:solidFill>
                <a:latin typeface="Arial Narrow" pitchFamily="34" charset="0"/>
              </a:rPr>
              <a:t>Hosted a mHealth webinar – ‘Evidence generation for Mobile Health’</a:t>
            </a:r>
            <a:endParaRPr lang="en-GB" sz="1800" dirty="0">
              <a:solidFill>
                <a:schemeClr val="bg1"/>
              </a:solidFill>
              <a:latin typeface="Arial Narrow" pitchFamily="34" charset="0"/>
            </a:endParaRPr>
          </a:p>
          <a:p>
            <a:endParaRPr lang="en-GB" dirty="0" smtClean="0"/>
          </a:p>
          <a:p>
            <a:endParaRPr lang="en-GB" dirty="0"/>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011169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0355130M_72dpi.jpg"/>
          <p:cNvPicPr>
            <a:picLocks noChangeAspect="1"/>
          </p:cNvPicPr>
          <p:nvPr/>
        </p:nvPicPr>
        <p:blipFill>
          <a:blip r:embed="rId2" cstate="print"/>
          <a:stretch>
            <a:fillRect/>
          </a:stretch>
        </p:blipFill>
        <p:spPr>
          <a:xfrm>
            <a:off x="4502232" y="4862538"/>
            <a:ext cx="1643759" cy="1090083"/>
          </a:xfrm>
          <a:prstGeom prst="rect">
            <a:avLst/>
          </a:prstGeom>
        </p:spPr>
      </p:pic>
      <p:pic>
        <p:nvPicPr>
          <p:cNvPr id="6" name="Picture 5" descr="iStock_000016246002_72dpi.jpg"/>
          <p:cNvPicPr>
            <a:picLocks noChangeAspect="1"/>
          </p:cNvPicPr>
          <p:nvPr/>
        </p:nvPicPr>
        <p:blipFill>
          <a:blip r:embed="rId3" cstate="print"/>
          <a:srcRect r="7802"/>
          <a:stretch>
            <a:fillRect/>
          </a:stretch>
        </p:blipFill>
        <p:spPr>
          <a:xfrm>
            <a:off x="1544358" y="4863597"/>
            <a:ext cx="1500717" cy="1085850"/>
          </a:xfrm>
          <a:prstGeom prst="rect">
            <a:avLst/>
          </a:prstGeom>
        </p:spPr>
      </p:pic>
      <p:pic>
        <p:nvPicPr>
          <p:cNvPr id="7" name="Picture 6" descr="iStock_000015704083_72dpi.jpg"/>
          <p:cNvPicPr>
            <a:picLocks noChangeAspect="1"/>
          </p:cNvPicPr>
          <p:nvPr/>
        </p:nvPicPr>
        <p:blipFill>
          <a:blip r:embed="rId4" cstate="print"/>
          <a:srcRect l="4862" r="5782"/>
          <a:stretch>
            <a:fillRect/>
          </a:stretch>
        </p:blipFill>
        <p:spPr>
          <a:xfrm>
            <a:off x="107141" y="4863596"/>
            <a:ext cx="1439334" cy="1085851"/>
          </a:xfrm>
          <a:prstGeom prst="rect">
            <a:avLst/>
          </a:prstGeom>
        </p:spPr>
      </p:pic>
      <p:pic>
        <p:nvPicPr>
          <p:cNvPr id="8" name="Picture 7" descr="iStock_000016857501_72dpi.jpg"/>
          <p:cNvPicPr>
            <a:picLocks noChangeAspect="1"/>
          </p:cNvPicPr>
          <p:nvPr/>
        </p:nvPicPr>
        <p:blipFill>
          <a:blip r:embed="rId5" cstate="print"/>
          <a:srcRect t="8317"/>
          <a:stretch>
            <a:fillRect/>
          </a:stretch>
        </p:blipFill>
        <p:spPr>
          <a:xfrm>
            <a:off x="6059207" y="4863597"/>
            <a:ext cx="1407583" cy="1089025"/>
          </a:xfrm>
          <a:prstGeom prst="rect">
            <a:avLst/>
          </a:prstGeom>
        </p:spPr>
      </p:pic>
      <p:pic>
        <p:nvPicPr>
          <p:cNvPr id="9" name="Picture 8" descr="iStock_000010675491_72dpi.jpg"/>
          <p:cNvPicPr>
            <a:picLocks noChangeAspect="1"/>
          </p:cNvPicPr>
          <p:nvPr/>
        </p:nvPicPr>
        <p:blipFill>
          <a:blip r:embed="rId6" cstate="print"/>
          <a:srcRect l="7727"/>
          <a:stretch>
            <a:fillRect/>
          </a:stretch>
        </p:blipFill>
        <p:spPr>
          <a:xfrm>
            <a:off x="7462558" y="4864146"/>
            <a:ext cx="1492251" cy="1088475"/>
          </a:xfrm>
          <a:prstGeom prst="rect">
            <a:avLst/>
          </a:prstGeom>
        </p:spPr>
      </p:pic>
      <p:pic>
        <p:nvPicPr>
          <p:cNvPr id="10" name="Picture 9" descr="mobisante_72dpi.jpg"/>
          <p:cNvPicPr>
            <a:picLocks noChangeAspect="1"/>
          </p:cNvPicPr>
          <p:nvPr/>
        </p:nvPicPr>
        <p:blipFill>
          <a:blip r:embed="rId7" cstate="print"/>
          <a:srcRect t="4758"/>
          <a:stretch>
            <a:fillRect/>
          </a:stretch>
        </p:blipFill>
        <p:spPr>
          <a:xfrm>
            <a:off x="3028140" y="4862539"/>
            <a:ext cx="1478493" cy="1086908"/>
          </a:xfrm>
          <a:prstGeom prst="rect">
            <a:avLst/>
          </a:prstGeom>
        </p:spPr>
      </p:pic>
      <p:sp>
        <p:nvSpPr>
          <p:cNvPr id="11" name="TextBox 10"/>
          <p:cNvSpPr txBox="1"/>
          <p:nvPr/>
        </p:nvSpPr>
        <p:spPr>
          <a:xfrm>
            <a:off x="842559" y="2191406"/>
            <a:ext cx="7438255" cy="769441"/>
          </a:xfrm>
          <a:prstGeom prst="rect">
            <a:avLst/>
          </a:prstGeom>
          <a:noFill/>
        </p:spPr>
        <p:txBody>
          <a:bodyPr wrap="none" rtlCol="0">
            <a:spAutoFit/>
          </a:bodyPr>
          <a:lstStyle/>
          <a:p>
            <a:r>
              <a:rPr lang="en-GB" sz="4400" dirty="0" smtClean="0">
                <a:solidFill>
                  <a:schemeClr val="bg1"/>
                </a:solidFill>
              </a:rPr>
              <a:t>Plans for the rest of 2012/13</a:t>
            </a:r>
            <a:endParaRPr lang="en-GB" sz="4400" dirty="0">
              <a:solidFill>
                <a:schemeClr val="bg1"/>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299560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smtClean="0">
                <a:solidFill>
                  <a:schemeClr val="bg1"/>
                </a:solidFill>
                <a:latin typeface="Arial Narrow" pitchFamily="34" charset="0"/>
              </a:rPr>
              <a:t>Milestones for the rest of 2012/13</a:t>
            </a:r>
            <a:endParaRPr lang="en-GB" dirty="0">
              <a:solidFill>
                <a:schemeClr val="bg1"/>
              </a:solidFill>
              <a:latin typeface="Arial Narrow" pitchFamily="34" charset="0"/>
            </a:endParaRPr>
          </a:p>
        </p:txBody>
      </p:sp>
      <p:sp>
        <p:nvSpPr>
          <p:cNvPr id="3" name="Content Placeholder 2"/>
          <p:cNvSpPr>
            <a:spLocks noGrp="1"/>
          </p:cNvSpPr>
          <p:nvPr>
            <p:ph type="body" sz="quarter" idx="11"/>
          </p:nvPr>
        </p:nvSpPr>
        <p:spPr/>
        <p:txBody>
          <a:bodyPr/>
          <a:lstStyle/>
          <a:p>
            <a:pPr>
              <a:buNone/>
            </a:pPr>
            <a:endParaRPr lang="en-GB" sz="2400" b="1" dirty="0" smtClean="0"/>
          </a:p>
          <a:p>
            <a:endParaRPr lang="en-GB" sz="2400" b="1" dirty="0" smtClean="0"/>
          </a:p>
          <a:p>
            <a:endParaRPr lang="en-GB" sz="2400" b="1" dirty="0"/>
          </a:p>
        </p:txBody>
      </p:sp>
      <p:sp>
        <p:nvSpPr>
          <p:cNvPr id="2" name="Text Placeholder 1"/>
          <p:cNvSpPr>
            <a:spLocks noGrp="1"/>
          </p:cNvSpPr>
          <p:nvPr>
            <p:ph type="body" sz="quarter" idx="12"/>
          </p:nvPr>
        </p:nvSpPr>
        <p:spPr/>
        <p:txBody>
          <a:bodyPr/>
          <a:lstStyle/>
          <a:p>
            <a:endParaRPr lang="en-GB"/>
          </a:p>
        </p:txBody>
      </p:sp>
      <p:sp>
        <p:nvSpPr>
          <p:cNvPr id="7" name="Content Placeholder 2"/>
          <p:cNvSpPr txBox="1">
            <a:spLocks/>
          </p:cNvSpPr>
          <p:nvPr/>
        </p:nvSpPr>
        <p:spPr>
          <a:xfrm>
            <a:off x="307115" y="1354390"/>
            <a:ext cx="8382000" cy="4386262"/>
          </a:xfrm>
          <a:prstGeom prst="rect">
            <a:avLst/>
          </a:prstGeom>
        </p:spPr>
        <p:txBody>
          <a:bodyPr/>
          <a:lstStyle/>
          <a:p>
            <a:pPr marL="381000" marR="0" lvl="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a:pPr>
            <a:endParaRPr kumimoji="0" lang="en-GB" sz="2000" b="0" i="0" u="none" strike="noStrike" kern="0" cap="none" spc="0" normalizeH="0" baseline="0" noProof="0" dirty="0">
              <a:ln>
                <a:noFill/>
              </a:ln>
              <a:solidFill>
                <a:schemeClr val="bg2">
                  <a:lumMod val="20000"/>
                  <a:lumOff val="80000"/>
                </a:schemeClr>
              </a:solidFill>
              <a:effectLst/>
              <a:uLnTx/>
              <a:uFillTx/>
              <a:latin typeface="Frutiger LT Com 57 Condensed" pitchFamily="34" charset="0"/>
              <a:ea typeface="Arial" pitchFamily="-110" charset="0"/>
              <a:cs typeface="+mn-cs"/>
            </a:endParaRPr>
          </a:p>
        </p:txBody>
      </p:sp>
      <p:sp>
        <p:nvSpPr>
          <p:cNvPr id="8" name="Rectangle 7"/>
          <p:cNvSpPr/>
          <p:nvPr/>
        </p:nvSpPr>
        <p:spPr>
          <a:xfrm>
            <a:off x="167640" y="875148"/>
            <a:ext cx="8808720" cy="6204776"/>
          </a:xfrm>
          <a:prstGeom prst="rect">
            <a:avLst/>
          </a:prstGeom>
        </p:spPr>
        <p:txBody>
          <a:bodyPr wrap="square">
            <a:spAutoFit/>
          </a:bodyPr>
          <a:lstStyle/>
          <a:p>
            <a:pPr marL="381000" lvl="0" indent="-381000" eaLnBrk="0" hangingPunct="0">
              <a:spcBef>
                <a:spcPct val="20000"/>
              </a:spcBef>
              <a:buClr>
                <a:srgbClr val="CD0921"/>
              </a:buClr>
              <a:buSzPct val="50000"/>
              <a:buFont typeface="Wingdings 2" pitchFamily="-110" charset="2"/>
              <a:buChar char="¢"/>
            </a:pPr>
            <a:endParaRPr lang="en-GB" sz="1600" kern="0" dirty="0" smtClean="0">
              <a:solidFill>
                <a:srgbClr val="808080">
                  <a:lumMod val="20000"/>
                  <a:lumOff val="80000"/>
                </a:srgbClr>
              </a:solidFill>
              <a:latin typeface="Arial Narrow" pitchFamily="34" charset="0"/>
              <a:cs typeface="Arial"/>
            </a:endParaRPr>
          </a:p>
          <a:p>
            <a:pPr marL="381000" lvl="0" indent="-381000" eaLnBrk="0" hangingPunct="0">
              <a:spcBef>
                <a:spcPct val="20000"/>
              </a:spcBef>
              <a:buClr>
                <a:srgbClr val="CD0921"/>
              </a:buClr>
              <a:buSzPct val="50000"/>
              <a:buFont typeface="Wingdings 2" pitchFamily="-110" charset="2"/>
              <a:buChar char="¢"/>
            </a:pPr>
            <a:r>
              <a:rPr lang="en-GB" kern="0" dirty="0" smtClean="0">
                <a:solidFill>
                  <a:srgbClr val="808080">
                    <a:lumMod val="20000"/>
                    <a:lumOff val="80000"/>
                  </a:srgbClr>
                </a:solidFill>
                <a:latin typeface="Arial Narrow" pitchFamily="34" charset="0"/>
                <a:cs typeface="Arial"/>
              </a:rPr>
              <a:t>Technology/Architecture</a:t>
            </a:r>
          </a:p>
          <a:p>
            <a:pPr marL="800100" lvl="1" indent="-342900" eaLnBrk="0" hangingPunct="0">
              <a:spcBef>
                <a:spcPct val="20000"/>
              </a:spcBef>
              <a:buClr>
                <a:srgbClr val="CD0921"/>
              </a:buClr>
              <a:buSzPct val="50000"/>
              <a:buFont typeface="Arial" pitchFamily="-110" charset="0"/>
              <a:buChar char="–"/>
            </a:pPr>
            <a:r>
              <a:rPr lang="en-GB" kern="0" dirty="0" smtClean="0">
                <a:solidFill>
                  <a:srgbClr val="808080">
                    <a:lumMod val="20000"/>
                    <a:lumOff val="80000"/>
                  </a:srgbClr>
                </a:solidFill>
                <a:latin typeface="Arial Narrow" pitchFamily="34" charset="0"/>
                <a:cs typeface="Arial"/>
              </a:rPr>
              <a:t>Promotion of mobile operator assets for use in </a:t>
            </a:r>
            <a:r>
              <a:rPr lang="en-GB" kern="0" dirty="0" err="1" smtClean="0">
                <a:solidFill>
                  <a:srgbClr val="808080">
                    <a:lumMod val="20000"/>
                    <a:lumOff val="80000"/>
                  </a:srgbClr>
                </a:solidFill>
                <a:latin typeface="Arial Narrow" pitchFamily="34" charset="0"/>
                <a:cs typeface="Arial"/>
              </a:rPr>
              <a:t>mHealth</a:t>
            </a:r>
            <a:r>
              <a:rPr lang="en-GB" kern="0" dirty="0" smtClean="0">
                <a:solidFill>
                  <a:srgbClr val="808080">
                    <a:lumMod val="20000"/>
                    <a:lumOff val="80000"/>
                  </a:srgbClr>
                </a:solidFill>
                <a:latin typeface="Arial Narrow" pitchFamily="34" charset="0"/>
                <a:cs typeface="Arial"/>
              </a:rPr>
              <a:t> solutions</a:t>
            </a:r>
          </a:p>
          <a:p>
            <a:pPr marL="800100" lvl="1" indent="-342900" eaLnBrk="0" hangingPunct="0">
              <a:spcBef>
                <a:spcPct val="20000"/>
              </a:spcBef>
              <a:buClr>
                <a:srgbClr val="CD0921"/>
              </a:buClr>
              <a:buSzPct val="50000"/>
              <a:buFont typeface="Arial" pitchFamily="-110" charset="0"/>
              <a:buChar char="–"/>
            </a:pPr>
            <a:r>
              <a:rPr lang="en-GB" kern="0" dirty="0" smtClean="0">
                <a:solidFill>
                  <a:srgbClr val="808080">
                    <a:lumMod val="20000"/>
                    <a:lumOff val="80000"/>
                  </a:srgbClr>
                </a:solidFill>
                <a:latin typeface="Arial Narrow" pitchFamily="34" charset="0"/>
                <a:cs typeface="Arial"/>
              </a:rPr>
              <a:t>Advocating of healthcare standards use on mobile device</a:t>
            </a:r>
            <a:endParaRPr lang="en-GB" kern="0" dirty="0" smtClean="0">
              <a:solidFill>
                <a:srgbClr val="808080">
                  <a:lumMod val="20000"/>
                  <a:lumOff val="80000"/>
                </a:srgbClr>
              </a:solidFill>
              <a:latin typeface="Arial Narrow" pitchFamily="34" charset="0"/>
              <a:cs typeface="Arial"/>
            </a:endParaRPr>
          </a:p>
          <a:p>
            <a:pPr lvl="1" eaLnBrk="0" hangingPunct="0">
              <a:spcBef>
                <a:spcPct val="20000"/>
              </a:spcBef>
              <a:buClr>
                <a:srgbClr val="CD0921"/>
              </a:buClr>
              <a:buSzPct val="50000"/>
            </a:pPr>
            <a:r>
              <a:rPr lang="en-GB" kern="0" dirty="0" smtClean="0">
                <a:solidFill>
                  <a:srgbClr val="808080">
                    <a:lumMod val="20000"/>
                    <a:lumOff val="80000"/>
                  </a:srgbClr>
                </a:solidFill>
                <a:latin typeface="Arial Narrow" pitchFamily="34" charset="0"/>
                <a:cs typeface="Arial"/>
              </a:rPr>
              <a:t> </a:t>
            </a:r>
            <a:endParaRPr lang="en-GB" kern="0" dirty="0">
              <a:solidFill>
                <a:srgbClr val="808080">
                  <a:lumMod val="20000"/>
                  <a:lumOff val="80000"/>
                </a:srgbClr>
              </a:solidFill>
              <a:latin typeface="Arial Narrow" pitchFamily="34" charset="0"/>
              <a:cs typeface="Arial"/>
            </a:endParaRPr>
          </a:p>
          <a:p>
            <a:pPr marL="381000" indent="-381000" eaLnBrk="0" hangingPunct="0">
              <a:spcBef>
                <a:spcPct val="20000"/>
              </a:spcBef>
              <a:buClr>
                <a:srgbClr val="CD0921"/>
              </a:buClr>
              <a:buSzPct val="100000"/>
              <a:buFont typeface="Wingdings" pitchFamily="2" charset="2"/>
              <a:buChar char="§"/>
            </a:pPr>
            <a:r>
              <a:rPr lang="en-GB" kern="0" dirty="0" smtClean="0">
                <a:solidFill>
                  <a:srgbClr val="808080">
                    <a:lumMod val="20000"/>
                    <a:lumOff val="80000"/>
                  </a:srgbClr>
                </a:solidFill>
                <a:latin typeface="Arial Narrow" pitchFamily="34" charset="0"/>
                <a:cs typeface="Arial"/>
              </a:rPr>
              <a:t>Strategy and Markets</a:t>
            </a:r>
          </a:p>
          <a:p>
            <a:pPr marL="838200" lvl="1" indent="-381000" eaLnBrk="0" hangingPunct="0">
              <a:spcBef>
                <a:spcPct val="20000"/>
              </a:spcBef>
              <a:buClr>
                <a:srgbClr val="CD0921"/>
              </a:buClr>
              <a:buSzPct val="100000"/>
              <a:buFont typeface="Courier New" pitchFamily="49" charset="0"/>
              <a:buChar char="­"/>
            </a:pPr>
            <a:r>
              <a:rPr lang="en-GB" kern="0" dirty="0" smtClean="0">
                <a:solidFill>
                  <a:srgbClr val="808080">
                    <a:lumMod val="20000"/>
                    <a:lumOff val="80000"/>
                  </a:srgbClr>
                </a:solidFill>
                <a:latin typeface="Arial Narrow" pitchFamily="34" charset="0"/>
                <a:cs typeface="Arial"/>
              </a:rPr>
              <a:t>Public launch of GSMA Diabetes campaign (WGs in Middle East, Asia, and </a:t>
            </a:r>
            <a:r>
              <a:rPr lang="en-GB" kern="0" dirty="0" err="1" smtClean="0">
                <a:solidFill>
                  <a:srgbClr val="808080">
                    <a:lumMod val="20000"/>
                    <a:lumOff val="80000"/>
                  </a:srgbClr>
                </a:solidFill>
                <a:latin typeface="Arial Narrow" pitchFamily="34" charset="0"/>
                <a:cs typeface="Arial"/>
              </a:rPr>
              <a:t>Lat</a:t>
            </a:r>
            <a:r>
              <a:rPr lang="en-GB" kern="0" dirty="0" smtClean="0">
                <a:solidFill>
                  <a:srgbClr val="808080">
                    <a:lumMod val="20000"/>
                    <a:lumOff val="80000"/>
                  </a:srgbClr>
                </a:solidFill>
                <a:latin typeface="Arial Narrow" pitchFamily="34" charset="0"/>
                <a:cs typeface="Arial"/>
              </a:rPr>
              <a:t> Am)</a:t>
            </a:r>
          </a:p>
          <a:p>
            <a:pPr marL="838200" lvl="1" indent="-381000" eaLnBrk="0" hangingPunct="0">
              <a:spcBef>
                <a:spcPct val="20000"/>
              </a:spcBef>
              <a:buClr>
                <a:srgbClr val="CD0921"/>
              </a:buClr>
              <a:buSzPct val="100000"/>
              <a:buFont typeface="Courier New" pitchFamily="49" charset="0"/>
              <a:buChar char="­"/>
            </a:pPr>
            <a:r>
              <a:rPr lang="en-GB" kern="0" dirty="0" smtClean="0">
                <a:solidFill>
                  <a:srgbClr val="808080">
                    <a:lumMod val="20000"/>
                    <a:lumOff val="80000"/>
                  </a:srgbClr>
                </a:solidFill>
                <a:latin typeface="Arial Narrow" pitchFamily="34" charset="0"/>
                <a:cs typeface="Arial"/>
              </a:rPr>
              <a:t>Creation of a showcase for </a:t>
            </a:r>
            <a:r>
              <a:rPr lang="en-GB" kern="0" dirty="0" err="1" smtClean="0">
                <a:solidFill>
                  <a:srgbClr val="808080">
                    <a:lumMod val="20000"/>
                    <a:lumOff val="80000"/>
                  </a:srgbClr>
                </a:solidFill>
                <a:latin typeface="Arial Narrow" pitchFamily="34" charset="0"/>
                <a:cs typeface="Arial"/>
              </a:rPr>
              <a:t>mHealth</a:t>
            </a:r>
            <a:r>
              <a:rPr lang="en-GB" kern="0" dirty="0" smtClean="0">
                <a:solidFill>
                  <a:srgbClr val="808080">
                    <a:lumMod val="20000"/>
                    <a:lumOff val="80000"/>
                  </a:srgbClr>
                </a:solidFill>
                <a:latin typeface="Arial Narrow" pitchFamily="34" charset="0"/>
                <a:cs typeface="Arial"/>
              </a:rPr>
              <a:t> in Catalonia  </a:t>
            </a:r>
          </a:p>
          <a:p>
            <a:pPr marL="838200" lvl="1" indent="-381000" eaLnBrk="0" hangingPunct="0">
              <a:spcBef>
                <a:spcPct val="20000"/>
              </a:spcBef>
              <a:buClr>
                <a:srgbClr val="CD0921"/>
              </a:buClr>
              <a:buSzPct val="100000"/>
              <a:buFont typeface="Courier New" pitchFamily="49" charset="0"/>
              <a:buChar char="­"/>
            </a:pPr>
            <a:r>
              <a:rPr lang="en-GB" sz="2000" kern="0" dirty="0" smtClean="0">
                <a:solidFill>
                  <a:srgbClr val="808080">
                    <a:lumMod val="20000"/>
                    <a:lumOff val="80000"/>
                  </a:srgbClr>
                </a:solidFill>
                <a:latin typeface="Arial Narrow" pitchFamily="34" charset="0"/>
                <a:cs typeface="Arial"/>
              </a:rPr>
              <a:t>Stimulation and support of live mobile operator lead </a:t>
            </a:r>
            <a:r>
              <a:rPr lang="en-GB" sz="2000" kern="0" dirty="0" err="1" smtClean="0">
                <a:solidFill>
                  <a:srgbClr val="808080">
                    <a:lumMod val="20000"/>
                    <a:lumOff val="80000"/>
                  </a:srgbClr>
                </a:solidFill>
                <a:latin typeface="Arial Narrow" pitchFamily="34" charset="0"/>
                <a:cs typeface="Arial"/>
              </a:rPr>
              <a:t>mHealth</a:t>
            </a:r>
            <a:r>
              <a:rPr lang="en-GB" sz="2000" kern="0" dirty="0" smtClean="0">
                <a:solidFill>
                  <a:srgbClr val="808080">
                    <a:lumMod val="20000"/>
                    <a:lumOff val="80000"/>
                  </a:srgbClr>
                </a:solidFill>
                <a:latin typeface="Arial Narrow" pitchFamily="34" charset="0"/>
                <a:cs typeface="Arial"/>
              </a:rPr>
              <a:t> solutions </a:t>
            </a:r>
          </a:p>
          <a:p>
            <a:pPr marL="838200" lvl="1" indent="-381000" eaLnBrk="0" hangingPunct="0">
              <a:spcBef>
                <a:spcPct val="20000"/>
              </a:spcBef>
              <a:buClr>
                <a:srgbClr val="CD0921"/>
              </a:buClr>
              <a:buSzPct val="100000"/>
              <a:buFont typeface="Courier New" pitchFamily="49" charset="0"/>
              <a:buChar char="­"/>
            </a:pPr>
            <a:endParaRPr lang="en-GB" sz="2000" kern="0" dirty="0">
              <a:solidFill>
                <a:srgbClr val="808080">
                  <a:lumMod val="20000"/>
                  <a:lumOff val="80000"/>
                </a:srgbClr>
              </a:solidFill>
              <a:latin typeface="Arial Narrow" pitchFamily="34" charset="0"/>
              <a:cs typeface="Arial"/>
            </a:endParaRPr>
          </a:p>
          <a:p>
            <a:pPr lvl="0" eaLnBrk="0" hangingPunct="0">
              <a:buClr>
                <a:srgbClr val="C00000"/>
              </a:buClr>
              <a:buSzPct val="40000"/>
              <a:buFont typeface="Wingdings 2" pitchFamily="-110" charset="2"/>
              <a:buChar char="¢"/>
            </a:pPr>
            <a:r>
              <a:rPr lang="en-GB" dirty="0" smtClean="0">
                <a:solidFill>
                  <a:srgbClr val="808080">
                    <a:lumMod val="20000"/>
                    <a:lumOff val="80000"/>
                  </a:srgbClr>
                </a:solidFill>
                <a:latin typeface="Arial Narrow" pitchFamily="34" charset="0"/>
              </a:rPr>
              <a:t>       Regulation </a:t>
            </a:r>
            <a:r>
              <a:rPr lang="en-GB" dirty="0">
                <a:solidFill>
                  <a:srgbClr val="808080">
                    <a:lumMod val="20000"/>
                    <a:lumOff val="80000"/>
                  </a:srgbClr>
                </a:solidFill>
                <a:latin typeface="Arial Narrow" pitchFamily="34" charset="0"/>
              </a:rPr>
              <a:t>and Policy </a:t>
            </a:r>
          </a:p>
          <a:p>
            <a:pPr marL="838200" lvl="1" indent="-381000" eaLnBrk="0" hangingPunct="0">
              <a:spcAft>
                <a:spcPts val="600"/>
              </a:spcAft>
              <a:buClr>
                <a:srgbClr val="C00000"/>
              </a:buClr>
              <a:buFont typeface="Courier New" pitchFamily="49" charset="0"/>
              <a:buChar char="­"/>
            </a:pPr>
            <a:r>
              <a:rPr lang="en-GB" dirty="0">
                <a:solidFill>
                  <a:schemeClr val="bg1"/>
                </a:solidFill>
                <a:latin typeface="Arial Narrow" pitchFamily="34" charset="0"/>
              </a:rPr>
              <a:t>Develop of an EU position paper on medical data privacy and security</a:t>
            </a:r>
          </a:p>
          <a:p>
            <a:pPr marL="838200" lvl="1" indent="-381000" eaLnBrk="0" hangingPunct="0">
              <a:spcAft>
                <a:spcPts val="600"/>
              </a:spcAft>
              <a:buClr>
                <a:srgbClr val="C00000"/>
              </a:buClr>
              <a:buFont typeface="Courier New" pitchFamily="49" charset="0"/>
              <a:buChar char="­"/>
            </a:pPr>
            <a:r>
              <a:rPr lang="en-GB" dirty="0">
                <a:solidFill>
                  <a:schemeClr val="bg1"/>
                </a:solidFill>
                <a:latin typeface="Arial Narrow" pitchFamily="34" charset="0"/>
              </a:rPr>
              <a:t>Participation in the EU DG SANGO </a:t>
            </a:r>
            <a:r>
              <a:rPr lang="en-GB" dirty="0" err="1">
                <a:solidFill>
                  <a:schemeClr val="bg1"/>
                </a:solidFill>
                <a:latin typeface="Arial Narrow" pitchFamily="34" charset="0"/>
              </a:rPr>
              <a:t>mHealth</a:t>
            </a:r>
            <a:r>
              <a:rPr lang="en-GB" dirty="0">
                <a:solidFill>
                  <a:schemeClr val="bg1"/>
                </a:solidFill>
                <a:latin typeface="Arial Narrow" pitchFamily="34" charset="0"/>
              </a:rPr>
              <a:t> working group</a:t>
            </a:r>
          </a:p>
          <a:p>
            <a:pPr marL="838200" lvl="1" indent="-381000" eaLnBrk="0" hangingPunct="0">
              <a:spcAft>
                <a:spcPts val="600"/>
              </a:spcAft>
              <a:buClr>
                <a:srgbClr val="C00000"/>
              </a:buClr>
              <a:buFont typeface="Courier New" pitchFamily="49" charset="0"/>
              <a:buChar char="­"/>
            </a:pPr>
            <a:r>
              <a:rPr lang="en-GB" dirty="0">
                <a:solidFill>
                  <a:schemeClr val="bg1"/>
                </a:solidFill>
                <a:latin typeface="Arial Narrow" pitchFamily="34" charset="0"/>
              </a:rPr>
              <a:t>Social and economic benefits analysis of </a:t>
            </a:r>
            <a:r>
              <a:rPr lang="en-GB" dirty="0" err="1">
                <a:solidFill>
                  <a:schemeClr val="bg1"/>
                </a:solidFill>
                <a:latin typeface="Arial Narrow" pitchFamily="34" charset="0"/>
              </a:rPr>
              <a:t>mHealth</a:t>
            </a:r>
            <a:r>
              <a:rPr lang="en-GB" dirty="0">
                <a:solidFill>
                  <a:schemeClr val="bg1"/>
                </a:solidFill>
                <a:latin typeface="Arial Narrow" pitchFamily="34" charset="0"/>
              </a:rPr>
              <a:t> in the EU</a:t>
            </a:r>
          </a:p>
          <a:p>
            <a:pPr marL="838200" lvl="1" indent="-381000" eaLnBrk="0" hangingPunct="0">
              <a:spcAft>
                <a:spcPts val="600"/>
              </a:spcAft>
              <a:buClr>
                <a:srgbClr val="C00000"/>
              </a:buClr>
              <a:buFont typeface="Courier New" pitchFamily="49" charset="0"/>
              <a:buChar char="­"/>
            </a:pPr>
            <a:r>
              <a:rPr lang="en-GB" dirty="0">
                <a:solidFill>
                  <a:schemeClr val="bg1"/>
                </a:solidFill>
                <a:latin typeface="Arial Narrow" pitchFamily="34" charset="0"/>
              </a:rPr>
              <a:t>Latin Am Medical Device Regulation Analysis </a:t>
            </a:r>
          </a:p>
          <a:p>
            <a:pPr marL="381000" indent="-381000" eaLnBrk="0" hangingPunct="0">
              <a:spcBef>
                <a:spcPct val="20000"/>
              </a:spcBef>
              <a:buClr>
                <a:srgbClr val="CD0921"/>
              </a:buClr>
              <a:buSzPct val="100000"/>
              <a:buFont typeface="Courier New" pitchFamily="49" charset="0"/>
              <a:buChar char="­"/>
            </a:pPr>
            <a:endParaRPr lang="en-GB" sz="2000" kern="0" dirty="0">
              <a:solidFill>
                <a:srgbClr val="808080">
                  <a:lumMod val="20000"/>
                  <a:lumOff val="80000"/>
                </a:srgbClr>
              </a:solidFill>
              <a:latin typeface="Arial Narrow" pitchFamily="34" charset="0"/>
              <a:cs typeface="Arial"/>
            </a:endParaRPr>
          </a:p>
          <a:p>
            <a:pPr eaLnBrk="0" hangingPunct="0">
              <a:spcBef>
                <a:spcPct val="20000"/>
              </a:spcBef>
              <a:buClr>
                <a:srgbClr val="CD0921"/>
              </a:buClr>
              <a:buSzPct val="50000"/>
            </a:pPr>
            <a:endParaRPr lang="en-GB" sz="2000" kern="0" dirty="0">
              <a:solidFill>
                <a:srgbClr val="808080">
                  <a:lumMod val="20000"/>
                  <a:lumOff val="80000"/>
                </a:srgbClr>
              </a:solidFill>
              <a:latin typeface="Arial Narrow" pitchFamily="34" charset="0"/>
              <a:cs typeface="Arial"/>
            </a:endParaRPr>
          </a:p>
          <a:p>
            <a:pPr marL="381000" lvl="0" indent="-381000" eaLnBrk="0" hangingPunct="0">
              <a:spcBef>
                <a:spcPct val="20000"/>
              </a:spcBef>
              <a:buClr>
                <a:srgbClr val="CD0921"/>
              </a:buClr>
              <a:buSzPct val="50000"/>
              <a:buFont typeface="Wingdings 2" pitchFamily="-110" charset="2"/>
              <a:buChar char="¢"/>
            </a:pPr>
            <a:endParaRPr lang="en-GB" sz="2000" kern="0" dirty="0">
              <a:solidFill>
                <a:srgbClr val="808080">
                  <a:lumMod val="20000"/>
                  <a:lumOff val="80000"/>
                </a:srgbClr>
              </a:solidFill>
              <a:latin typeface="Arial Narrow" pitchFamily="34" charset="0"/>
              <a:cs typeface="Arial"/>
            </a:endParaRPr>
          </a:p>
        </p:txBody>
      </p:sp>
    </p:spTree>
    <p:extLst>
      <p:ext uri="{BB962C8B-B14F-4D97-AF65-F5344CB8AC3E}">
        <p14:creationId xmlns:p14="http://schemas.microsoft.com/office/powerpoint/2010/main" val="2194218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Narrow" pitchFamily="34" charset="0"/>
              </a:rPr>
              <a:t>Milestones for the rest of 2012/13</a:t>
            </a:r>
            <a:endParaRPr lang="en-GB" dirty="0">
              <a:solidFill>
                <a:schemeClr val="bg1"/>
              </a:solidFill>
            </a:endParaRPr>
          </a:p>
        </p:txBody>
      </p:sp>
      <p:sp>
        <p:nvSpPr>
          <p:cNvPr id="3" name="Content Placeholder 2"/>
          <p:cNvSpPr>
            <a:spLocks noGrp="1"/>
          </p:cNvSpPr>
          <p:nvPr>
            <p:ph type="body" sz="quarter" idx="11"/>
          </p:nvPr>
        </p:nvSpPr>
        <p:spPr/>
        <p:txBody>
          <a:bodyPr/>
          <a:lstStyle/>
          <a:p>
            <a:pPr lvl="0"/>
            <a:endParaRPr lang="en-GB" sz="1800" dirty="0" smtClean="0">
              <a:solidFill>
                <a:schemeClr val="bg1"/>
              </a:solidFill>
              <a:latin typeface="Arial Narrow" pitchFamily="34" charset="0"/>
            </a:endParaRPr>
          </a:p>
          <a:p>
            <a:pPr lvl="0"/>
            <a:r>
              <a:rPr lang="en-GB" sz="1800" dirty="0" smtClean="0">
                <a:solidFill>
                  <a:schemeClr val="bg1"/>
                </a:solidFill>
                <a:latin typeface="Arial Narrow" pitchFamily="34" charset="0"/>
              </a:rPr>
              <a:t>Promotion</a:t>
            </a:r>
            <a:endParaRPr lang="en-GB" sz="1800" dirty="0">
              <a:solidFill>
                <a:schemeClr val="bg1"/>
              </a:solidFill>
              <a:latin typeface="Arial Narrow" pitchFamily="34" charset="0"/>
            </a:endParaRPr>
          </a:p>
          <a:p>
            <a:pPr lvl="1">
              <a:buFont typeface="Arial" pitchFamily="34" charset="0"/>
              <a:buChar char="‒"/>
            </a:pPr>
            <a:r>
              <a:rPr lang="en-GB" sz="1800" dirty="0" smtClean="0">
                <a:solidFill>
                  <a:schemeClr val="bg1"/>
                </a:solidFill>
                <a:latin typeface="Arial Narrow" pitchFamily="34" charset="0"/>
              </a:rPr>
              <a:t>Showcase of global </a:t>
            </a:r>
            <a:r>
              <a:rPr lang="en-GB" sz="1800" dirty="0" err="1" smtClean="0">
                <a:solidFill>
                  <a:schemeClr val="bg1"/>
                </a:solidFill>
                <a:latin typeface="Arial Narrow" pitchFamily="34" charset="0"/>
              </a:rPr>
              <a:t>mHealth</a:t>
            </a:r>
            <a:r>
              <a:rPr lang="en-GB" sz="1800" dirty="0" smtClean="0">
                <a:solidFill>
                  <a:schemeClr val="bg1"/>
                </a:solidFill>
                <a:latin typeface="Arial Narrow" pitchFamily="34" charset="0"/>
              </a:rPr>
              <a:t> solutions at </a:t>
            </a:r>
            <a:r>
              <a:rPr lang="en-GB" sz="1800" dirty="0" err="1" smtClean="0">
                <a:solidFill>
                  <a:schemeClr val="bg1"/>
                </a:solidFill>
                <a:latin typeface="Arial Narrow" pitchFamily="34" charset="0"/>
              </a:rPr>
              <a:t>mHealth</a:t>
            </a:r>
            <a:r>
              <a:rPr lang="en-GB" sz="1800" dirty="0" smtClean="0">
                <a:solidFill>
                  <a:schemeClr val="bg1"/>
                </a:solidFill>
                <a:latin typeface="Arial Narrow" pitchFamily="34" charset="0"/>
              </a:rPr>
              <a:t> Summit  Washington</a:t>
            </a:r>
          </a:p>
          <a:p>
            <a:pPr lvl="1">
              <a:buFont typeface="Arial" pitchFamily="34" charset="0"/>
              <a:buChar char="‒"/>
            </a:pPr>
            <a:r>
              <a:rPr lang="en-GB" sz="1800" dirty="0" smtClean="0">
                <a:solidFill>
                  <a:schemeClr val="bg1"/>
                </a:solidFill>
                <a:latin typeface="Arial Narrow" pitchFamily="34" charset="0"/>
              </a:rPr>
              <a:t>Showcase of mobile technology at </a:t>
            </a:r>
            <a:r>
              <a:rPr lang="en-GB" sz="1800" dirty="0" err="1" smtClean="0">
                <a:solidFill>
                  <a:schemeClr val="bg1"/>
                </a:solidFill>
                <a:latin typeface="Arial Narrow" pitchFamily="34" charset="0"/>
              </a:rPr>
              <a:t>Medica</a:t>
            </a:r>
            <a:endParaRPr lang="en-GB" sz="1800" dirty="0" smtClean="0">
              <a:solidFill>
                <a:schemeClr val="bg1"/>
              </a:solidFill>
              <a:latin typeface="Arial Narrow" pitchFamily="34" charset="0"/>
            </a:endParaRPr>
          </a:p>
          <a:p>
            <a:pPr lvl="1">
              <a:buFont typeface="Arial" pitchFamily="34" charset="0"/>
              <a:buChar char="‒"/>
            </a:pPr>
            <a:r>
              <a:rPr lang="en-GB" sz="1800" dirty="0" smtClean="0">
                <a:solidFill>
                  <a:schemeClr val="bg1"/>
                </a:solidFill>
                <a:latin typeface="Arial Narrow" pitchFamily="34" charset="0"/>
              </a:rPr>
              <a:t>Publication of End User research (US, Brazil, China and India)</a:t>
            </a:r>
            <a:endParaRPr lang="en-GB" sz="1800" dirty="0" smtClean="0">
              <a:solidFill>
                <a:schemeClr val="bg1"/>
              </a:solidFill>
              <a:latin typeface="Arial Narrow" pitchFamily="34" charset="0"/>
            </a:endParaRPr>
          </a:p>
          <a:p>
            <a:pPr lvl="1">
              <a:buFont typeface="Arial" pitchFamily="34" charset="0"/>
              <a:buChar char="‒"/>
            </a:pPr>
            <a:r>
              <a:rPr lang="en-GB" sz="1800" dirty="0" smtClean="0">
                <a:solidFill>
                  <a:schemeClr val="bg1"/>
                </a:solidFill>
                <a:latin typeface="Arial Narrow" pitchFamily="34" charset="0"/>
              </a:rPr>
              <a:t>Promotion of </a:t>
            </a:r>
            <a:r>
              <a:rPr lang="en-GB" sz="1800" dirty="0" err="1" smtClean="0">
                <a:solidFill>
                  <a:schemeClr val="bg1"/>
                </a:solidFill>
                <a:latin typeface="Arial Narrow" pitchFamily="34" charset="0"/>
              </a:rPr>
              <a:t>mHealth</a:t>
            </a:r>
            <a:r>
              <a:rPr lang="en-GB" sz="1800" dirty="0" smtClean="0">
                <a:solidFill>
                  <a:schemeClr val="bg1"/>
                </a:solidFill>
                <a:latin typeface="Arial Narrow" pitchFamily="34" charset="0"/>
              </a:rPr>
              <a:t> events at Mobile World Congress </a:t>
            </a:r>
          </a:p>
          <a:p>
            <a:pPr lvl="1">
              <a:buFont typeface="Arial" pitchFamily="34" charset="0"/>
              <a:buChar char="‒"/>
            </a:pPr>
            <a:r>
              <a:rPr lang="en-GB" sz="1800" dirty="0" smtClean="0">
                <a:solidFill>
                  <a:schemeClr val="bg1"/>
                </a:solidFill>
                <a:latin typeface="Arial Narrow" pitchFamily="34" charset="0"/>
              </a:rPr>
              <a:t>Connected living workshop showcasing the benefits with DG Connect </a:t>
            </a:r>
            <a:endParaRPr lang="en-GB" dirty="0" smtClean="0">
              <a:solidFill>
                <a:schemeClr val="bg1"/>
              </a:solidFill>
            </a:endParaRPr>
          </a:p>
          <a:p>
            <a:endParaRPr lang="en-GB" dirty="0"/>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866423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 for today </a:t>
            </a:r>
            <a:endParaRPr lang="en-GB" dirty="0"/>
          </a:p>
        </p:txBody>
      </p:sp>
      <p:sp>
        <p:nvSpPr>
          <p:cNvPr id="3" name="Content Placeholder 2"/>
          <p:cNvSpPr>
            <a:spLocks noGrp="1"/>
          </p:cNvSpPr>
          <p:nvPr>
            <p:ph idx="1"/>
          </p:nvPr>
        </p:nvSpPr>
        <p:spPr/>
        <p:txBody>
          <a:bodyPr/>
          <a:lstStyle/>
          <a:p>
            <a:r>
              <a:rPr lang="en-GB" dirty="0" smtClean="0"/>
              <a:t>In your opinion what is the key  items that will drive adoption of </a:t>
            </a:r>
            <a:r>
              <a:rPr lang="en-GB" dirty="0" err="1" smtClean="0"/>
              <a:t>mHealth</a:t>
            </a:r>
            <a:r>
              <a:rPr lang="en-GB" dirty="0" smtClean="0"/>
              <a:t> within 2013? (Barriers or Opportunities)</a:t>
            </a:r>
          </a:p>
          <a:p>
            <a:endParaRPr lang="en-GB" dirty="0"/>
          </a:p>
          <a:p>
            <a:r>
              <a:rPr lang="en-GB" dirty="0" smtClean="0"/>
              <a:t>What is the biggest challenge facing your organisation to enable it  to make a success of </a:t>
            </a:r>
            <a:r>
              <a:rPr lang="en-GB" dirty="0" err="1" smtClean="0"/>
              <a:t>mHealth</a:t>
            </a:r>
            <a:r>
              <a:rPr lang="en-GB" dirty="0" smtClean="0"/>
              <a:t>?</a:t>
            </a:r>
            <a:endParaRPr lang="en-GB" dirty="0"/>
          </a:p>
          <a:p>
            <a:endParaRPr lang="en-GB" dirty="0" smtClean="0"/>
          </a:p>
          <a:p>
            <a:r>
              <a:rPr lang="en-GB" dirty="0" smtClean="0"/>
              <a:t>What do you think the GSMA could do to support the realisation of the </a:t>
            </a:r>
            <a:r>
              <a:rPr lang="en-GB" dirty="0" err="1" smtClean="0"/>
              <a:t>mHealth</a:t>
            </a:r>
            <a:r>
              <a:rPr lang="en-GB" dirty="0" smtClean="0"/>
              <a:t> opportunity?</a:t>
            </a:r>
            <a:endParaRPr lang="en-GB" dirty="0"/>
          </a:p>
          <a:p>
            <a:endParaRPr lang="en-GB" dirty="0"/>
          </a:p>
        </p:txBody>
      </p:sp>
    </p:spTree>
    <p:extLst>
      <p:ext uri="{BB962C8B-B14F-4D97-AF65-F5344CB8AC3E}">
        <p14:creationId xmlns:p14="http://schemas.microsoft.com/office/powerpoint/2010/main" val="94360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bg1"/>
                </a:solidFill>
                <a:latin typeface="+mn-lt"/>
              </a:rPr>
              <a:t>Introductions &amp; Antitrust compliance</a:t>
            </a:r>
            <a:endParaRPr lang="en-GB" dirty="0">
              <a:solidFill>
                <a:schemeClr val="bg1"/>
              </a:solidFill>
              <a:latin typeface="+mn-lt"/>
            </a:endParaRPr>
          </a:p>
        </p:txBody>
      </p:sp>
      <p:sp>
        <p:nvSpPr>
          <p:cNvPr id="3" name="Content Placeholder 2"/>
          <p:cNvSpPr>
            <a:spLocks noGrp="1"/>
          </p:cNvSpPr>
          <p:nvPr>
            <p:ph type="body" sz="quarter" idx="11"/>
          </p:nvPr>
        </p:nvSpPr>
        <p:spPr/>
        <p:txBody>
          <a:bodyPr/>
          <a:lstStyle/>
          <a:p>
            <a:pPr>
              <a:lnSpc>
                <a:spcPct val="90000"/>
              </a:lnSpc>
              <a:defRPr/>
            </a:pPr>
            <a:r>
              <a:rPr lang="en-GB" dirty="0" smtClean="0">
                <a:solidFill>
                  <a:schemeClr val="bg1"/>
                </a:solidFill>
              </a:rPr>
              <a:t>All GSMA meetings are conducted in full compliance with the GSMA antitrust compliance policy, which </a:t>
            </a:r>
            <a:r>
              <a:rPr lang="en-IE" dirty="0" smtClean="0">
                <a:solidFill>
                  <a:schemeClr val="bg1"/>
                </a:solidFill>
              </a:rPr>
              <a:t>applies during all events to all documents</a:t>
            </a:r>
          </a:p>
          <a:p>
            <a:pPr>
              <a:lnSpc>
                <a:spcPct val="90000"/>
              </a:lnSpc>
              <a:defRPr/>
            </a:pPr>
            <a:endParaRPr lang="en-GB" dirty="0" smtClean="0">
              <a:solidFill>
                <a:schemeClr val="bg1"/>
              </a:solidFill>
            </a:endParaRPr>
          </a:p>
          <a:p>
            <a:pPr>
              <a:lnSpc>
                <a:spcPct val="90000"/>
              </a:lnSpc>
              <a:defRPr/>
            </a:pPr>
            <a:r>
              <a:rPr lang="en-IE" dirty="0" smtClean="0">
                <a:solidFill>
                  <a:schemeClr val="bg1"/>
                </a:solidFill>
              </a:rPr>
              <a:t>Do not enter into discussions about commercial terms (</a:t>
            </a:r>
            <a:r>
              <a:rPr lang="en-GB" dirty="0" smtClean="0">
                <a:solidFill>
                  <a:schemeClr val="bg1"/>
                </a:solidFill>
              </a:rPr>
              <a:t>market/carrier/vendor prices, discounts, commissions, etc) and</a:t>
            </a:r>
            <a:r>
              <a:rPr lang="en-IE" dirty="0" smtClean="0">
                <a:solidFill>
                  <a:schemeClr val="bg1"/>
                </a:solidFill>
              </a:rPr>
              <a:t> other business issues of your company </a:t>
            </a:r>
          </a:p>
          <a:p>
            <a:pPr>
              <a:lnSpc>
                <a:spcPct val="90000"/>
              </a:lnSpc>
              <a:defRPr/>
            </a:pPr>
            <a:endParaRPr lang="en-IE" dirty="0" smtClean="0">
              <a:solidFill>
                <a:schemeClr val="bg1"/>
              </a:solidFill>
            </a:endParaRPr>
          </a:p>
          <a:p>
            <a:pPr>
              <a:lnSpc>
                <a:spcPct val="90000"/>
              </a:lnSpc>
              <a:defRPr/>
            </a:pPr>
            <a:r>
              <a:rPr lang="en-GB" dirty="0" smtClean="0">
                <a:solidFill>
                  <a:schemeClr val="bg1"/>
                </a:solidFill>
              </a:rPr>
              <a:t>Rule of thumb: do not exchange information in a meeting which you would normally consider a business secret</a:t>
            </a:r>
          </a:p>
          <a:p>
            <a:pPr>
              <a:lnSpc>
                <a:spcPct val="90000"/>
              </a:lnSpc>
              <a:buFont typeface="Wingdings 2" pitchFamily="18" charset="2"/>
              <a:buNone/>
              <a:defRPr/>
            </a:pPr>
            <a:endParaRPr lang="en-GB" dirty="0" smtClean="0">
              <a:solidFill>
                <a:schemeClr val="bg1"/>
              </a:solidFill>
            </a:endParaRPr>
          </a:p>
          <a:p>
            <a:pPr>
              <a:lnSpc>
                <a:spcPct val="90000"/>
              </a:lnSpc>
              <a:buFont typeface="Wingdings 2" pitchFamily="18" charset="2"/>
              <a:buNone/>
              <a:defRPr/>
            </a:pPr>
            <a:endParaRPr lang="en-GB" dirty="0" smtClean="0">
              <a:solidFill>
                <a:schemeClr val="bg1"/>
              </a:solidFill>
            </a:endParaRPr>
          </a:p>
          <a:p>
            <a:pPr algn="ctr">
              <a:lnSpc>
                <a:spcPct val="90000"/>
              </a:lnSpc>
              <a:buFont typeface="Wingdings 2" pitchFamily="18" charset="2"/>
              <a:buNone/>
              <a:defRPr/>
            </a:pPr>
            <a:r>
              <a:rPr lang="en-GB" i="1" dirty="0" smtClean="0">
                <a:solidFill>
                  <a:schemeClr val="bg1"/>
                </a:solidFill>
              </a:rPr>
              <a:t>The Antitrust compliance policy is available on the </a:t>
            </a:r>
            <a:r>
              <a:rPr lang="en-GB" i="1" dirty="0" err="1" smtClean="0">
                <a:solidFill>
                  <a:schemeClr val="bg1"/>
                </a:solidFill>
              </a:rPr>
              <a:t>frontpage</a:t>
            </a:r>
            <a:r>
              <a:rPr lang="en-GB" i="1" dirty="0" smtClean="0">
                <a:solidFill>
                  <a:schemeClr val="bg1"/>
                </a:solidFill>
              </a:rPr>
              <a:t> of the </a:t>
            </a:r>
            <a:r>
              <a:rPr lang="en-GB" i="1" dirty="0" err="1" smtClean="0">
                <a:solidFill>
                  <a:schemeClr val="bg1"/>
                </a:solidFill>
              </a:rPr>
              <a:t>InfoCentre</a:t>
            </a:r>
            <a:r>
              <a:rPr lang="en-GB" i="1" dirty="0" smtClean="0">
                <a:solidFill>
                  <a:schemeClr val="bg1"/>
                </a:solidFill>
              </a:rPr>
              <a:t>. For more information: </a:t>
            </a:r>
            <a:r>
              <a:rPr lang="en-GB" i="1" dirty="0" err="1" smtClean="0">
                <a:solidFill>
                  <a:schemeClr val="bg1"/>
                </a:solidFill>
              </a:rPr>
              <a:t>dwalsh@gsm.org</a:t>
            </a:r>
            <a:endParaRPr lang="en-GB" i="1" dirty="0" smtClean="0">
              <a:solidFill>
                <a:schemeClr val="bg1"/>
              </a:solidFill>
            </a:endParaRPr>
          </a:p>
          <a:p>
            <a:pPr>
              <a:defRPr/>
            </a:pPr>
            <a:endParaRPr lang="en-GB" sz="1000" dirty="0">
              <a:solidFill>
                <a:schemeClr val="bg1"/>
              </a:solidFill>
            </a:endParaRPr>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46897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0355130M_72dpi.jpg"/>
          <p:cNvPicPr>
            <a:picLocks noChangeAspect="1"/>
          </p:cNvPicPr>
          <p:nvPr/>
        </p:nvPicPr>
        <p:blipFill>
          <a:blip r:embed="rId2" cstate="print"/>
          <a:stretch>
            <a:fillRect/>
          </a:stretch>
        </p:blipFill>
        <p:spPr>
          <a:xfrm>
            <a:off x="4502232" y="4862538"/>
            <a:ext cx="1643759" cy="1090083"/>
          </a:xfrm>
          <a:prstGeom prst="rect">
            <a:avLst/>
          </a:prstGeom>
        </p:spPr>
      </p:pic>
      <p:pic>
        <p:nvPicPr>
          <p:cNvPr id="6" name="Picture 5" descr="iStock_000016246002_72dpi.jpg"/>
          <p:cNvPicPr>
            <a:picLocks noChangeAspect="1"/>
          </p:cNvPicPr>
          <p:nvPr/>
        </p:nvPicPr>
        <p:blipFill>
          <a:blip r:embed="rId3" cstate="print"/>
          <a:srcRect r="7802"/>
          <a:stretch>
            <a:fillRect/>
          </a:stretch>
        </p:blipFill>
        <p:spPr>
          <a:xfrm>
            <a:off x="1544358" y="4863597"/>
            <a:ext cx="1500717" cy="1085850"/>
          </a:xfrm>
          <a:prstGeom prst="rect">
            <a:avLst/>
          </a:prstGeom>
        </p:spPr>
      </p:pic>
      <p:pic>
        <p:nvPicPr>
          <p:cNvPr id="7" name="Picture 6" descr="iStock_000015704083_72dpi.jpg"/>
          <p:cNvPicPr>
            <a:picLocks noChangeAspect="1"/>
          </p:cNvPicPr>
          <p:nvPr/>
        </p:nvPicPr>
        <p:blipFill>
          <a:blip r:embed="rId4" cstate="print"/>
          <a:srcRect l="4862" r="5782"/>
          <a:stretch>
            <a:fillRect/>
          </a:stretch>
        </p:blipFill>
        <p:spPr>
          <a:xfrm>
            <a:off x="107141" y="4863596"/>
            <a:ext cx="1439334" cy="1085851"/>
          </a:xfrm>
          <a:prstGeom prst="rect">
            <a:avLst/>
          </a:prstGeom>
        </p:spPr>
      </p:pic>
      <p:pic>
        <p:nvPicPr>
          <p:cNvPr id="8" name="Picture 7" descr="iStock_000016857501_72dpi.jpg"/>
          <p:cNvPicPr>
            <a:picLocks noChangeAspect="1"/>
          </p:cNvPicPr>
          <p:nvPr/>
        </p:nvPicPr>
        <p:blipFill>
          <a:blip r:embed="rId5" cstate="print"/>
          <a:srcRect t="8317"/>
          <a:stretch>
            <a:fillRect/>
          </a:stretch>
        </p:blipFill>
        <p:spPr>
          <a:xfrm>
            <a:off x="6059207" y="4863597"/>
            <a:ext cx="1407583" cy="1089025"/>
          </a:xfrm>
          <a:prstGeom prst="rect">
            <a:avLst/>
          </a:prstGeom>
        </p:spPr>
      </p:pic>
      <p:pic>
        <p:nvPicPr>
          <p:cNvPr id="9" name="Picture 8" descr="iStock_000010675491_72dpi.jpg"/>
          <p:cNvPicPr>
            <a:picLocks noChangeAspect="1"/>
          </p:cNvPicPr>
          <p:nvPr/>
        </p:nvPicPr>
        <p:blipFill>
          <a:blip r:embed="rId6" cstate="print"/>
          <a:srcRect l="7727"/>
          <a:stretch>
            <a:fillRect/>
          </a:stretch>
        </p:blipFill>
        <p:spPr>
          <a:xfrm>
            <a:off x="7462558" y="4864146"/>
            <a:ext cx="1492251" cy="1088475"/>
          </a:xfrm>
          <a:prstGeom prst="rect">
            <a:avLst/>
          </a:prstGeom>
        </p:spPr>
      </p:pic>
      <p:pic>
        <p:nvPicPr>
          <p:cNvPr id="10" name="Picture 9" descr="mobisante_72dpi.jpg"/>
          <p:cNvPicPr>
            <a:picLocks noChangeAspect="1"/>
          </p:cNvPicPr>
          <p:nvPr/>
        </p:nvPicPr>
        <p:blipFill>
          <a:blip r:embed="rId7" cstate="print"/>
          <a:srcRect t="4758"/>
          <a:stretch>
            <a:fillRect/>
          </a:stretch>
        </p:blipFill>
        <p:spPr>
          <a:xfrm>
            <a:off x="3028140" y="4862539"/>
            <a:ext cx="1478493" cy="1086908"/>
          </a:xfrm>
          <a:prstGeom prst="rect">
            <a:avLst/>
          </a:prstGeom>
        </p:spPr>
      </p:pic>
      <p:sp>
        <p:nvSpPr>
          <p:cNvPr id="11" name="TextBox 10"/>
          <p:cNvSpPr txBox="1"/>
          <p:nvPr/>
        </p:nvSpPr>
        <p:spPr>
          <a:xfrm>
            <a:off x="107141" y="2148325"/>
            <a:ext cx="9033242" cy="1791260"/>
          </a:xfrm>
          <a:prstGeom prst="rect">
            <a:avLst/>
          </a:prstGeom>
          <a:noFill/>
        </p:spPr>
        <p:txBody>
          <a:bodyPr wrap="none" rtlCol="0">
            <a:spAutoFit/>
          </a:bodyPr>
          <a:lstStyle/>
          <a:p>
            <a:pPr>
              <a:lnSpc>
                <a:spcPct val="115000"/>
              </a:lnSpc>
              <a:spcAft>
                <a:spcPts val="0"/>
              </a:spcAft>
            </a:pPr>
            <a:r>
              <a:rPr lang="en-GB" sz="3200" b="1" dirty="0" smtClean="0">
                <a:solidFill>
                  <a:schemeClr val="bg1"/>
                </a:solidFill>
              </a:rPr>
              <a:t>Telenor :</a:t>
            </a:r>
            <a:r>
              <a:rPr lang="en-GB" sz="3200" b="1" dirty="0" err="1" smtClean="0">
                <a:solidFill>
                  <a:schemeClr val="bg1"/>
                </a:solidFill>
              </a:rPr>
              <a:t>Ongoing</a:t>
            </a:r>
            <a:r>
              <a:rPr lang="en-GB" sz="3200" b="1" dirty="0" smtClean="0">
                <a:solidFill>
                  <a:schemeClr val="bg1"/>
                </a:solidFill>
              </a:rPr>
              <a:t> </a:t>
            </a:r>
            <a:r>
              <a:rPr lang="en-GB" sz="3200" b="1" dirty="0" err="1">
                <a:solidFill>
                  <a:schemeClr val="bg1"/>
                </a:solidFill>
              </a:rPr>
              <a:t>mHealth</a:t>
            </a:r>
            <a:r>
              <a:rPr lang="en-GB" sz="3200" b="1" dirty="0">
                <a:solidFill>
                  <a:schemeClr val="bg1"/>
                </a:solidFill>
              </a:rPr>
              <a:t> work and </a:t>
            </a:r>
            <a:r>
              <a:rPr lang="en-GB" sz="3200" b="1" dirty="0" smtClean="0">
                <a:solidFill>
                  <a:schemeClr val="bg1"/>
                </a:solidFill>
              </a:rPr>
              <a:t>research</a:t>
            </a:r>
          </a:p>
          <a:p>
            <a:pPr>
              <a:lnSpc>
                <a:spcPct val="115000"/>
              </a:lnSpc>
              <a:spcAft>
                <a:spcPts val="0"/>
              </a:spcAft>
            </a:pPr>
            <a:endParaRPr lang="en-GB" sz="3200" b="1" dirty="0">
              <a:solidFill>
                <a:schemeClr val="bg1"/>
              </a:solidFill>
              <a:latin typeface="Calibri"/>
              <a:ea typeface="Calibri"/>
              <a:cs typeface="Times New Roman"/>
            </a:endParaRPr>
          </a:p>
          <a:p>
            <a:pPr algn="ctr">
              <a:lnSpc>
                <a:spcPct val="115000"/>
              </a:lnSpc>
              <a:spcAft>
                <a:spcPts val="0"/>
              </a:spcAft>
            </a:pPr>
            <a:r>
              <a:rPr lang="en-GB" sz="3200" b="1" dirty="0" err="1">
                <a:solidFill>
                  <a:schemeClr val="bg1"/>
                </a:solidFill>
                <a:latin typeface="Calibri"/>
                <a:ea typeface="Calibri"/>
                <a:cs typeface="Times New Roman"/>
              </a:rPr>
              <a:t>Trond</a:t>
            </a:r>
            <a:r>
              <a:rPr lang="en-GB" sz="3200" b="1" dirty="0">
                <a:solidFill>
                  <a:schemeClr val="bg1"/>
                </a:solidFill>
                <a:latin typeface="Calibri"/>
                <a:ea typeface="Calibri"/>
                <a:cs typeface="Times New Roman"/>
              </a:rPr>
              <a:t>-Are </a:t>
            </a:r>
            <a:r>
              <a:rPr lang="en-GB" sz="3200" b="1" dirty="0" err="1" smtClean="0">
                <a:solidFill>
                  <a:schemeClr val="bg1"/>
                </a:solidFill>
                <a:latin typeface="Calibri"/>
                <a:ea typeface="Calibri"/>
                <a:cs typeface="Times New Roman"/>
              </a:rPr>
              <a:t>Bjørnvold</a:t>
            </a:r>
            <a:endParaRPr lang="en-GB" sz="3200" b="1" dirty="0">
              <a:solidFill>
                <a:schemeClr val="bg1"/>
              </a:solidFill>
              <a:latin typeface="Calibri"/>
              <a:ea typeface="Calibri"/>
              <a:cs typeface="Times New Roman"/>
            </a:endParaRPr>
          </a:p>
        </p:txBody>
      </p:sp>
    </p:spTree>
    <p:extLst>
      <p:ext uri="{BB962C8B-B14F-4D97-AF65-F5344CB8AC3E}">
        <p14:creationId xmlns:p14="http://schemas.microsoft.com/office/powerpoint/2010/main" val="3992997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chemeClr val="bg1"/>
                </a:solidFill>
                <a:latin typeface="+mj-lt"/>
              </a:rPr>
              <a:t>What are the current issues?</a:t>
            </a:r>
            <a:endParaRPr lang="en-GB" sz="2400" dirty="0">
              <a:solidFill>
                <a:schemeClr val="bg1"/>
              </a:solidFill>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072" y="2634018"/>
            <a:ext cx="2206388" cy="3309582"/>
          </a:xfrm>
          <a:prstGeom prst="rect">
            <a:avLst/>
          </a:prstGeom>
        </p:spPr>
      </p:pic>
      <p:sp>
        <p:nvSpPr>
          <p:cNvPr id="8" name="Rectangle 7"/>
          <p:cNvSpPr/>
          <p:nvPr/>
        </p:nvSpPr>
        <p:spPr>
          <a:xfrm>
            <a:off x="402609" y="1025309"/>
            <a:ext cx="8250072" cy="707886"/>
          </a:xfrm>
          <a:prstGeom prst="rect">
            <a:avLst/>
          </a:prstGeom>
        </p:spPr>
        <p:txBody>
          <a:bodyPr wrap="square">
            <a:spAutoFit/>
          </a:bodyPr>
          <a:lstStyle/>
          <a:p>
            <a:r>
              <a:rPr lang="en-GB" sz="2000" dirty="0">
                <a:solidFill>
                  <a:schemeClr val="bg1"/>
                </a:solidFill>
              </a:rPr>
              <a:t>Healthcare and Mobile </a:t>
            </a:r>
            <a:r>
              <a:rPr lang="en-GB" sz="2000" dirty="0" smtClean="0">
                <a:solidFill>
                  <a:schemeClr val="bg1"/>
                </a:solidFill>
              </a:rPr>
              <a:t>industries can offer </a:t>
            </a:r>
            <a:r>
              <a:rPr lang="en-GB" sz="2000" dirty="0">
                <a:solidFill>
                  <a:schemeClr val="bg1"/>
                </a:solidFill>
              </a:rPr>
              <a:t>better </a:t>
            </a:r>
            <a:r>
              <a:rPr lang="en-GB" sz="2000" dirty="0" smtClean="0">
                <a:solidFill>
                  <a:schemeClr val="bg1"/>
                </a:solidFill>
              </a:rPr>
              <a:t> and value added services if collaboration between the two industries is achieved</a:t>
            </a:r>
            <a:endParaRPr lang="en-GB" sz="2000" dirty="0"/>
          </a:p>
        </p:txBody>
      </p:sp>
      <p:sp>
        <p:nvSpPr>
          <p:cNvPr id="9" name="Content Placeholder 2"/>
          <p:cNvSpPr>
            <a:spLocks noGrp="1"/>
          </p:cNvSpPr>
          <p:nvPr>
            <p:ph idx="1"/>
          </p:nvPr>
        </p:nvSpPr>
        <p:spPr>
          <a:xfrm>
            <a:off x="188794" y="1897031"/>
            <a:ext cx="6334835" cy="4230805"/>
          </a:xfrm>
          <a:noFill/>
          <a:ln>
            <a:noFill/>
          </a:ln>
        </p:spPr>
        <p:txBody>
          <a:bodyPr/>
          <a:lstStyle/>
          <a:p>
            <a:r>
              <a:rPr lang="en-GB" sz="1800" dirty="0" smtClean="0">
                <a:solidFill>
                  <a:schemeClr val="bg1"/>
                </a:solidFill>
                <a:latin typeface="+mn-lt"/>
              </a:rPr>
              <a:t>Fragmentation versus Interoperability </a:t>
            </a:r>
          </a:p>
          <a:p>
            <a:pPr lvl="1"/>
            <a:r>
              <a:rPr lang="en-GB" sz="1800" dirty="0" smtClean="0">
                <a:solidFill>
                  <a:schemeClr val="bg1"/>
                </a:solidFill>
                <a:latin typeface="+mn-lt"/>
              </a:rPr>
              <a:t>Current solutions are limited to “one solution, one device”. Scalability can be reached if systems are developed in a interoperable way </a:t>
            </a:r>
          </a:p>
          <a:p>
            <a:pPr marL="457200" lvl="1" indent="0">
              <a:buNone/>
            </a:pPr>
            <a:endParaRPr lang="en-GB" sz="1800" dirty="0" smtClean="0">
              <a:solidFill>
                <a:schemeClr val="bg1"/>
              </a:solidFill>
              <a:latin typeface="+mn-lt"/>
            </a:endParaRPr>
          </a:p>
          <a:p>
            <a:r>
              <a:rPr lang="en-GB" sz="1800" dirty="0" smtClean="0">
                <a:solidFill>
                  <a:schemeClr val="bg1"/>
                </a:solidFill>
                <a:latin typeface="+mn-lt"/>
              </a:rPr>
              <a:t>Harmonised Regulation</a:t>
            </a:r>
          </a:p>
          <a:p>
            <a:pPr lvl="1"/>
            <a:r>
              <a:rPr lang="en-GB" sz="1800" dirty="0" smtClean="0">
                <a:solidFill>
                  <a:schemeClr val="bg1"/>
                </a:solidFill>
                <a:latin typeface="+mn-lt"/>
              </a:rPr>
              <a:t>Regulation on medical devices vary between countries and regions, it needs to be harmonised</a:t>
            </a:r>
          </a:p>
          <a:p>
            <a:pPr lvl="1"/>
            <a:endParaRPr lang="en-GB" sz="1800" dirty="0">
              <a:solidFill>
                <a:schemeClr val="bg1"/>
              </a:solidFill>
              <a:latin typeface="+mn-lt"/>
            </a:endParaRPr>
          </a:p>
          <a:p>
            <a:r>
              <a:rPr lang="en-GB" sz="1800" dirty="0" smtClean="0">
                <a:solidFill>
                  <a:schemeClr val="bg1"/>
                </a:solidFill>
                <a:latin typeface="+mn-lt"/>
              </a:rPr>
              <a:t>Understanding the End User of mHealth</a:t>
            </a:r>
          </a:p>
          <a:p>
            <a:pPr lvl="1"/>
            <a:r>
              <a:rPr lang="en-GB" sz="1800" dirty="0" smtClean="0">
                <a:solidFill>
                  <a:schemeClr val="bg1"/>
                </a:solidFill>
                <a:latin typeface="+mn-lt"/>
              </a:rPr>
              <a:t>The needs and requirements of end users need to be addressed to create a market pull for mHealth services</a:t>
            </a:r>
          </a:p>
        </p:txBody>
      </p:sp>
    </p:spTree>
    <p:extLst>
      <p:ext uri="{BB962C8B-B14F-4D97-AF65-F5344CB8AC3E}">
        <p14:creationId xmlns:p14="http://schemas.microsoft.com/office/powerpoint/2010/main" val="162360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bg1"/>
                </a:solidFill>
                <a:latin typeface="+mn-lt"/>
              </a:rPr>
              <a:t>For more information</a:t>
            </a:r>
            <a:endParaRPr lang="en-US" sz="2400" dirty="0">
              <a:solidFill>
                <a:schemeClr val="bg1"/>
              </a:solidFill>
              <a:latin typeface="+mn-lt"/>
            </a:endParaRPr>
          </a:p>
        </p:txBody>
      </p:sp>
      <p:sp>
        <p:nvSpPr>
          <p:cNvPr id="3" name="Content Placeholder 2"/>
          <p:cNvSpPr>
            <a:spLocks noGrp="1"/>
          </p:cNvSpPr>
          <p:nvPr>
            <p:ph sz="half" idx="1"/>
          </p:nvPr>
        </p:nvSpPr>
        <p:spPr>
          <a:xfrm>
            <a:off x="285750" y="1006353"/>
            <a:ext cx="4114800" cy="4386262"/>
          </a:xfrm>
        </p:spPr>
        <p:txBody>
          <a:bodyPr/>
          <a:lstStyle/>
          <a:p>
            <a:pPr marL="0" indent="0">
              <a:buNone/>
            </a:pPr>
            <a:r>
              <a:rPr lang="en-GB" sz="1800" dirty="0" smtClean="0">
                <a:latin typeface="+mn-lt"/>
              </a:rPr>
              <a:t>Events:</a:t>
            </a:r>
          </a:p>
          <a:p>
            <a:r>
              <a:rPr lang="en-GB" sz="1800" dirty="0" err="1">
                <a:latin typeface="+mn-lt"/>
              </a:rPr>
              <a:t>Medtech</a:t>
            </a:r>
            <a:r>
              <a:rPr lang="en-GB" sz="1800" dirty="0">
                <a:latin typeface="+mn-lt"/>
              </a:rPr>
              <a:t> Forum, Brussels 10-12 October</a:t>
            </a:r>
          </a:p>
          <a:p>
            <a:endParaRPr lang="en-GB" sz="1800" dirty="0">
              <a:latin typeface="+mn-lt"/>
            </a:endParaRPr>
          </a:p>
          <a:p>
            <a:r>
              <a:rPr lang="en-GB" sz="1800" dirty="0" err="1">
                <a:latin typeface="+mn-lt"/>
              </a:rPr>
              <a:t>Medica</a:t>
            </a:r>
            <a:r>
              <a:rPr lang="en-GB" sz="1800" dirty="0">
                <a:latin typeface="+mn-lt"/>
              </a:rPr>
              <a:t>, Dusseldorf 14-17 November</a:t>
            </a:r>
          </a:p>
          <a:p>
            <a:endParaRPr lang="en-GB" sz="1800" dirty="0">
              <a:latin typeface="+mn-lt"/>
            </a:endParaRPr>
          </a:p>
          <a:p>
            <a:r>
              <a:rPr lang="en-GB" sz="1800" dirty="0">
                <a:latin typeface="+mn-lt"/>
              </a:rPr>
              <a:t>mHealth Summit, Washington 3-5 December</a:t>
            </a:r>
          </a:p>
          <a:p>
            <a:endParaRPr lang="en-GB" sz="1800" dirty="0">
              <a:latin typeface="+mn-lt"/>
            </a:endParaRPr>
          </a:p>
          <a:p>
            <a:r>
              <a:rPr lang="en-GB" sz="1800" dirty="0">
                <a:latin typeface="+mn-lt"/>
              </a:rPr>
              <a:t>Mobile World Congress, Barcelona 25-28 February 2013</a:t>
            </a:r>
          </a:p>
          <a:p>
            <a:endParaRPr lang="en-GB" sz="1800" dirty="0" smtClean="0">
              <a:latin typeface="+mn-lt"/>
            </a:endParaRPr>
          </a:p>
          <a:p>
            <a:endParaRPr lang="en-GB" sz="1800" dirty="0">
              <a:latin typeface="+mn-lt"/>
            </a:endParaRPr>
          </a:p>
        </p:txBody>
      </p:sp>
      <p:sp>
        <p:nvSpPr>
          <p:cNvPr id="4" name="Content Placeholder 3"/>
          <p:cNvSpPr>
            <a:spLocks noGrp="1"/>
          </p:cNvSpPr>
          <p:nvPr>
            <p:ph sz="half" idx="2"/>
          </p:nvPr>
        </p:nvSpPr>
        <p:spPr>
          <a:xfrm>
            <a:off x="4713816" y="1006353"/>
            <a:ext cx="4114800" cy="4386262"/>
          </a:xfrm>
        </p:spPr>
        <p:txBody>
          <a:bodyPr/>
          <a:lstStyle/>
          <a:p>
            <a:r>
              <a:rPr lang="en-GB" sz="1800" dirty="0" smtClean="0">
                <a:latin typeface="+mn-lt"/>
              </a:rPr>
              <a:t>Tools:</a:t>
            </a:r>
          </a:p>
          <a:p>
            <a:r>
              <a:rPr lang="en-GB" sz="1800" dirty="0" smtClean="0">
                <a:latin typeface="+mn-lt"/>
              </a:rPr>
              <a:t>Device Listing</a:t>
            </a:r>
          </a:p>
          <a:p>
            <a:pPr marL="0" indent="0">
              <a:buNone/>
            </a:pPr>
            <a:r>
              <a:rPr lang="en-GB" sz="1800" dirty="0" smtClean="0">
                <a:latin typeface="+mn-lt"/>
                <a:hlinkClick r:id="rId3"/>
              </a:rPr>
              <a:t>www.gsma.com/connectedliving</a:t>
            </a:r>
            <a:r>
              <a:rPr lang="en-GB" sz="1800" dirty="0">
                <a:latin typeface="+mn-lt"/>
                <a:hlinkClick r:id="rId3"/>
              </a:rPr>
              <a:t>/?</a:t>
            </a:r>
            <a:r>
              <a:rPr lang="en-GB" sz="1800" dirty="0" smtClean="0">
                <a:latin typeface="+mn-lt"/>
                <a:hlinkClick r:id="rId3"/>
              </a:rPr>
              <a:t>p=627</a:t>
            </a:r>
            <a:endParaRPr lang="en-GB" sz="1800" dirty="0" smtClean="0">
              <a:latin typeface="+mn-lt"/>
            </a:endParaRPr>
          </a:p>
          <a:p>
            <a:r>
              <a:rPr lang="en-GB" sz="1800" dirty="0" smtClean="0">
                <a:latin typeface="+mn-lt"/>
              </a:rPr>
              <a:t>mHealth Deployment Tracker</a:t>
            </a:r>
          </a:p>
          <a:p>
            <a:pPr marL="0" indent="0">
              <a:buNone/>
            </a:pPr>
            <a:r>
              <a:rPr lang="en-GB" sz="1800" dirty="0" smtClean="0">
                <a:latin typeface="+mn-lt"/>
                <a:hlinkClick r:id="rId4"/>
              </a:rPr>
              <a:t>www.mobilehealthlive.org/mhealth-tracker</a:t>
            </a:r>
            <a:r>
              <a:rPr lang="en-GB" sz="1800" dirty="0">
                <a:latin typeface="+mn-lt"/>
                <a:hlinkClick r:id="rId4"/>
              </a:rPr>
              <a:t>/</a:t>
            </a:r>
            <a:endParaRPr lang="en-GB" sz="1800" dirty="0">
              <a:latin typeface="+mn-lt"/>
            </a:endParaRPr>
          </a:p>
          <a:p>
            <a:endParaRPr lang="en-GB" sz="1800" dirty="0" smtClean="0">
              <a:latin typeface="+mn-lt"/>
            </a:endParaRPr>
          </a:p>
          <a:p>
            <a:r>
              <a:rPr lang="en-GB" sz="1800" dirty="0" smtClean="0">
                <a:latin typeface="+mn-lt"/>
              </a:rPr>
              <a:t>Evidence Knowledge Bank</a:t>
            </a:r>
          </a:p>
          <a:p>
            <a:pPr marL="0" indent="0">
              <a:buNone/>
            </a:pPr>
            <a:r>
              <a:rPr lang="en-GB" sz="1800" dirty="0" smtClean="0">
                <a:latin typeface="+mn-lt"/>
                <a:hlinkClick r:id="rId5"/>
              </a:rPr>
              <a:t>www.gsma.com/connectedliving-mhealth-evidence-knowledge-bank/</a:t>
            </a:r>
            <a:endParaRPr lang="en-GB" sz="1800" dirty="0" smtClean="0">
              <a:latin typeface="+mn-lt"/>
            </a:endParaRPr>
          </a:p>
          <a:p>
            <a:pPr marL="0" indent="0">
              <a:buNone/>
            </a:pPr>
            <a:endParaRPr lang="en-GB" sz="1800" dirty="0">
              <a:latin typeface="+mn-lt"/>
            </a:endParaRPr>
          </a:p>
          <a:p>
            <a:pPr marL="0" indent="0">
              <a:buNone/>
            </a:pPr>
            <a:endParaRPr lang="en-GB" sz="1800" dirty="0">
              <a:latin typeface="+mn-lt"/>
            </a:endParaRPr>
          </a:p>
        </p:txBody>
      </p:sp>
      <p:sp>
        <p:nvSpPr>
          <p:cNvPr id="6" name="Rectangle 5"/>
          <p:cNvSpPr/>
          <p:nvPr/>
        </p:nvSpPr>
        <p:spPr>
          <a:xfrm>
            <a:off x="285750" y="6180668"/>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Tree>
    <p:extLst>
      <p:ext uri="{BB962C8B-B14F-4D97-AF65-F5344CB8AC3E}">
        <p14:creationId xmlns:p14="http://schemas.microsoft.com/office/powerpoint/2010/main" val="2064077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Back up slides</a:t>
            </a:r>
            <a:endParaRPr lang="en-GB" dirty="0"/>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481782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a:t>
            </a:r>
            <a:endParaRPr lang="en-GB" dirty="0"/>
          </a:p>
        </p:txBody>
      </p:sp>
      <p:sp>
        <p:nvSpPr>
          <p:cNvPr id="4" name="Text Placeholder 3"/>
          <p:cNvSpPr>
            <a:spLocks noGrp="1"/>
          </p:cNvSpPr>
          <p:nvPr>
            <p:ph type="body" sz="quarter" idx="12"/>
          </p:nvPr>
        </p:nvSpPr>
        <p:spPr/>
        <p:txBody>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961865952"/>
              </p:ext>
            </p:extLst>
          </p:nvPr>
        </p:nvGraphicFramePr>
        <p:xfrm>
          <a:off x="961695" y="1489844"/>
          <a:ext cx="7472855" cy="4024507"/>
        </p:xfrm>
        <a:graphic>
          <a:graphicData uri="http://schemas.openxmlformats.org/drawingml/2006/table">
            <a:tbl>
              <a:tblPr firstRow="1" firstCol="1" bandRow="1">
                <a:tableStyleId>{5C22544A-7EE6-4342-B048-85BDC9FD1C3A}</a:tableStyleId>
              </a:tblPr>
              <a:tblGrid>
                <a:gridCol w="584599"/>
                <a:gridCol w="4397034"/>
                <a:gridCol w="2491222"/>
              </a:tblGrid>
              <a:tr h="212832">
                <a:tc>
                  <a:txBody>
                    <a:bodyPr/>
                    <a:lstStyle/>
                    <a:p>
                      <a:pPr>
                        <a:lnSpc>
                          <a:spcPct val="115000"/>
                        </a:lnSpc>
                        <a:spcAft>
                          <a:spcPts val="0"/>
                        </a:spcAft>
                      </a:pPr>
                      <a:endParaRPr lang="en-GB" sz="16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600" dirty="0" smtClean="0">
                          <a:effectLst/>
                          <a:latin typeface="Calibri"/>
                          <a:ea typeface="Calibri"/>
                          <a:cs typeface="Times New Roman"/>
                        </a:rPr>
                        <a:t>Item</a:t>
                      </a:r>
                      <a:endParaRPr lang="en-GB" sz="16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600" dirty="0" smtClean="0">
                          <a:effectLst/>
                          <a:latin typeface="Calibri"/>
                          <a:ea typeface="Calibri"/>
                          <a:cs typeface="Times New Roman"/>
                        </a:rPr>
                        <a:t>Speaker</a:t>
                      </a:r>
                      <a:endParaRPr lang="en-GB" sz="1600" dirty="0">
                        <a:effectLst/>
                        <a:latin typeface="Calibri"/>
                        <a:ea typeface="Calibri"/>
                        <a:cs typeface="Times New Roman"/>
                      </a:endParaRPr>
                    </a:p>
                  </a:txBody>
                  <a:tcPr marL="44723" marR="44723" marT="0" marB="0"/>
                </a:tc>
              </a:tr>
              <a:tr h="377164">
                <a:tc>
                  <a:txBody>
                    <a:bodyPr/>
                    <a:lstStyle/>
                    <a:p>
                      <a:pPr>
                        <a:lnSpc>
                          <a:spcPct val="115000"/>
                        </a:lnSpc>
                        <a:spcAft>
                          <a:spcPts val="0"/>
                        </a:spcAft>
                      </a:pPr>
                      <a:r>
                        <a:rPr lang="en-GB" sz="1200" dirty="0">
                          <a:effectLst/>
                        </a:rPr>
                        <a:t>09:30</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GSMA Introduction - Update on the status of the work stream, </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a:effectLst/>
                        </a:rPr>
                        <a:t>Richard Cockle, Project Director mHealth, GSMA</a:t>
                      </a:r>
                      <a:endParaRPr lang="en-GB" sz="1200">
                        <a:effectLst/>
                        <a:latin typeface="Calibri"/>
                        <a:ea typeface="Calibri"/>
                        <a:cs typeface="Times New Roman"/>
                      </a:endParaRPr>
                    </a:p>
                  </a:txBody>
                  <a:tcPr marL="44723" marR="44723" marT="0" marB="0"/>
                </a:tc>
              </a:tr>
              <a:tr h="251442">
                <a:tc>
                  <a:txBody>
                    <a:bodyPr/>
                    <a:lstStyle/>
                    <a:p>
                      <a:pPr>
                        <a:lnSpc>
                          <a:spcPct val="115000"/>
                        </a:lnSpc>
                        <a:spcAft>
                          <a:spcPts val="0"/>
                        </a:spcAft>
                      </a:pPr>
                      <a:r>
                        <a:rPr lang="en-GB" sz="1200">
                          <a:effectLst/>
                        </a:rPr>
                        <a:t>09:50</a:t>
                      </a:r>
                      <a:endParaRPr lang="en-GB" sz="120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err="1">
                          <a:effectLst/>
                        </a:rPr>
                        <a:t>Ongoing</a:t>
                      </a:r>
                      <a:r>
                        <a:rPr lang="en-GB" sz="1200" dirty="0">
                          <a:effectLst/>
                        </a:rPr>
                        <a:t> </a:t>
                      </a:r>
                      <a:r>
                        <a:rPr lang="en-GB" sz="1200" dirty="0" err="1">
                          <a:effectLst/>
                        </a:rPr>
                        <a:t>mHealth</a:t>
                      </a:r>
                      <a:r>
                        <a:rPr lang="en-GB" sz="1200" dirty="0">
                          <a:effectLst/>
                        </a:rPr>
                        <a:t> work and research</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err="1">
                          <a:effectLst/>
                        </a:rPr>
                        <a:t>Trond</a:t>
                      </a:r>
                      <a:r>
                        <a:rPr lang="en-GB" sz="1200" dirty="0">
                          <a:effectLst/>
                        </a:rPr>
                        <a:t>-Are </a:t>
                      </a:r>
                      <a:r>
                        <a:rPr lang="en-GB" sz="1200" dirty="0" err="1">
                          <a:effectLst/>
                        </a:rPr>
                        <a:t>Bjørnvold</a:t>
                      </a:r>
                      <a:r>
                        <a:rPr lang="en-GB" sz="1200" dirty="0">
                          <a:effectLst/>
                        </a:rPr>
                        <a:t>, Vice President Telenor Next</a:t>
                      </a:r>
                      <a:endParaRPr lang="en-GB" sz="1200" dirty="0">
                        <a:effectLst/>
                        <a:latin typeface="Calibri"/>
                        <a:ea typeface="Calibri"/>
                        <a:cs typeface="Times New Roman"/>
                      </a:endParaRPr>
                    </a:p>
                  </a:txBody>
                  <a:tcPr marL="44723" marR="44723" marT="0" marB="0"/>
                </a:tc>
              </a:tr>
              <a:tr h="251442">
                <a:tc>
                  <a:txBody>
                    <a:bodyPr/>
                    <a:lstStyle/>
                    <a:p>
                      <a:pPr>
                        <a:lnSpc>
                          <a:spcPct val="115000"/>
                        </a:lnSpc>
                        <a:spcAft>
                          <a:spcPts val="0"/>
                        </a:spcAft>
                      </a:pPr>
                      <a:r>
                        <a:rPr lang="en-GB" sz="1200" dirty="0">
                          <a:effectLst/>
                        </a:rPr>
                        <a:t>10:30</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Regional perspective on </a:t>
                      </a:r>
                      <a:r>
                        <a:rPr lang="en-GB" sz="1200" dirty="0" err="1">
                          <a:effectLst/>
                        </a:rPr>
                        <a:t>mHealth</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a:effectLst/>
                        </a:rPr>
                        <a:t>Robert Sinclair MD, PHD, Senior Medical Advisor</a:t>
                      </a:r>
                      <a:endParaRPr lang="en-GB" sz="1200">
                        <a:effectLst/>
                        <a:latin typeface="Calibri"/>
                        <a:ea typeface="Calibri"/>
                        <a:cs typeface="Times New Roman"/>
                      </a:endParaRPr>
                    </a:p>
                  </a:txBody>
                  <a:tcPr marL="44723" marR="44723" marT="0" marB="0"/>
                </a:tc>
              </a:tr>
              <a:tr h="251442">
                <a:tc>
                  <a:txBody>
                    <a:bodyPr/>
                    <a:lstStyle/>
                    <a:p>
                      <a:pPr>
                        <a:lnSpc>
                          <a:spcPct val="115000"/>
                        </a:lnSpc>
                        <a:spcAft>
                          <a:spcPts val="0"/>
                        </a:spcAft>
                      </a:pPr>
                      <a:r>
                        <a:rPr lang="en-GB" sz="1200" dirty="0">
                          <a:effectLst/>
                        </a:rPr>
                        <a:t>10:50</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smtClean="0">
                          <a:effectLst/>
                          <a:latin typeface="Calibri"/>
                          <a:ea typeface="Calibri"/>
                          <a:cs typeface="Times New Roman"/>
                        </a:rPr>
                        <a:t>Orange</a:t>
                      </a:r>
                      <a:r>
                        <a:rPr lang="en-GB" sz="1200" baseline="0" dirty="0" smtClean="0">
                          <a:effectLst/>
                          <a:latin typeface="Calibri"/>
                          <a:ea typeface="Calibri"/>
                          <a:cs typeface="Times New Roman"/>
                        </a:rPr>
                        <a:t> Healthcare Solutions</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Ian Hay, Head of Emerging Technologies, Orange</a:t>
                      </a:r>
                      <a:endParaRPr lang="en-GB" sz="1200" dirty="0">
                        <a:effectLst/>
                        <a:latin typeface="Calibri"/>
                        <a:ea typeface="Calibri"/>
                        <a:cs typeface="Times New Roman"/>
                      </a:endParaRPr>
                    </a:p>
                  </a:txBody>
                  <a:tcPr marL="44723" marR="44723" marT="0" marB="0"/>
                </a:tc>
              </a:tr>
              <a:tr h="251442">
                <a:tc>
                  <a:txBody>
                    <a:bodyPr/>
                    <a:lstStyle/>
                    <a:p>
                      <a:pPr>
                        <a:lnSpc>
                          <a:spcPct val="115000"/>
                        </a:lnSpc>
                        <a:spcAft>
                          <a:spcPts val="0"/>
                        </a:spcAft>
                      </a:pPr>
                      <a:r>
                        <a:rPr lang="en-GB" sz="1200" dirty="0">
                          <a:effectLst/>
                        </a:rPr>
                        <a:t>11:10</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Coffee/Tea break</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a:effectLst/>
                        </a:rPr>
                        <a:t> </a:t>
                      </a:r>
                      <a:endParaRPr lang="en-GB" sz="1200">
                        <a:effectLst/>
                        <a:latin typeface="Calibri"/>
                        <a:ea typeface="Calibri"/>
                        <a:cs typeface="Times New Roman"/>
                      </a:endParaRPr>
                    </a:p>
                  </a:txBody>
                  <a:tcPr marL="44723" marR="44723" marT="0" marB="0"/>
                </a:tc>
              </a:tr>
              <a:tr h="251442">
                <a:tc>
                  <a:txBody>
                    <a:bodyPr/>
                    <a:lstStyle/>
                    <a:p>
                      <a:pPr>
                        <a:lnSpc>
                          <a:spcPct val="115000"/>
                        </a:lnSpc>
                        <a:spcAft>
                          <a:spcPts val="0"/>
                        </a:spcAft>
                      </a:pPr>
                      <a:r>
                        <a:rPr lang="en-GB" sz="1200">
                          <a:effectLst/>
                        </a:rPr>
                        <a:t>11:30</a:t>
                      </a:r>
                      <a:endParaRPr lang="en-GB" sz="120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GSMA Diabetes Programme</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Richard Cockle, Project Director </a:t>
                      </a:r>
                      <a:r>
                        <a:rPr lang="en-GB" sz="1200" dirty="0" err="1">
                          <a:effectLst/>
                        </a:rPr>
                        <a:t>mHealth</a:t>
                      </a:r>
                      <a:r>
                        <a:rPr lang="en-GB" sz="1200" dirty="0">
                          <a:effectLst/>
                        </a:rPr>
                        <a:t>, GSMA</a:t>
                      </a:r>
                      <a:endParaRPr lang="en-GB" sz="1200" dirty="0">
                        <a:effectLst/>
                        <a:latin typeface="Calibri"/>
                        <a:ea typeface="Calibri"/>
                        <a:cs typeface="Times New Roman"/>
                      </a:endParaRPr>
                    </a:p>
                  </a:txBody>
                  <a:tcPr marL="44723" marR="44723" marT="0" marB="0"/>
                </a:tc>
              </a:tr>
              <a:tr h="377164">
                <a:tc>
                  <a:txBody>
                    <a:bodyPr/>
                    <a:lstStyle/>
                    <a:p>
                      <a:pPr>
                        <a:lnSpc>
                          <a:spcPct val="115000"/>
                        </a:lnSpc>
                        <a:spcAft>
                          <a:spcPts val="0"/>
                        </a:spcAft>
                      </a:pPr>
                      <a:r>
                        <a:rPr lang="en-GB" sz="1200" dirty="0">
                          <a:effectLst/>
                        </a:rPr>
                        <a:t>11:50</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a:effectLst/>
                        </a:rPr>
                        <a:t>Renewing Health</a:t>
                      </a:r>
                      <a:endParaRPr lang="en-GB" sz="120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Michael </a:t>
                      </a:r>
                      <a:r>
                        <a:rPr lang="en-GB" sz="1200" dirty="0" err="1">
                          <a:effectLst/>
                        </a:rPr>
                        <a:t>Strübin</a:t>
                      </a:r>
                      <a:r>
                        <a:rPr lang="en-GB" sz="1200" dirty="0">
                          <a:effectLst/>
                        </a:rPr>
                        <a:t>, Programme Manager, Continua Health Alliance </a:t>
                      </a:r>
                      <a:endParaRPr lang="en-GB" sz="1200" dirty="0">
                        <a:effectLst/>
                        <a:latin typeface="Calibri"/>
                        <a:ea typeface="Calibri"/>
                        <a:cs typeface="Times New Roman"/>
                      </a:endParaRPr>
                    </a:p>
                  </a:txBody>
                  <a:tcPr marL="44723" marR="44723" marT="0" marB="0"/>
                </a:tc>
              </a:tr>
              <a:tr h="214579">
                <a:tc>
                  <a:txBody>
                    <a:bodyPr/>
                    <a:lstStyle/>
                    <a:p>
                      <a:pPr>
                        <a:lnSpc>
                          <a:spcPct val="115000"/>
                        </a:lnSpc>
                        <a:spcAft>
                          <a:spcPts val="0"/>
                        </a:spcAft>
                      </a:pPr>
                      <a:r>
                        <a:rPr lang="en-GB" sz="1200" dirty="0">
                          <a:effectLst/>
                        </a:rPr>
                        <a:t>12:10</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Brainstorm and Discussion </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All</a:t>
                      </a:r>
                      <a:endParaRPr lang="en-GB" sz="1200" dirty="0">
                        <a:effectLst/>
                        <a:latin typeface="Calibri"/>
                        <a:ea typeface="Calibri"/>
                        <a:cs typeface="Times New Roman"/>
                      </a:endParaRPr>
                    </a:p>
                  </a:txBody>
                  <a:tcPr marL="44723" marR="44723" marT="0" marB="0"/>
                </a:tc>
              </a:tr>
              <a:tr h="251442">
                <a:tc>
                  <a:txBody>
                    <a:bodyPr/>
                    <a:lstStyle/>
                    <a:p>
                      <a:pPr>
                        <a:lnSpc>
                          <a:spcPct val="115000"/>
                        </a:lnSpc>
                        <a:spcAft>
                          <a:spcPts val="0"/>
                        </a:spcAft>
                      </a:pPr>
                      <a:r>
                        <a:rPr lang="en-GB" sz="1200">
                          <a:effectLst/>
                        </a:rPr>
                        <a:t>12:30</a:t>
                      </a:r>
                      <a:endParaRPr lang="en-GB" sz="1200">
                        <a:effectLst/>
                        <a:latin typeface="Calibri"/>
                        <a:ea typeface="Calibri"/>
                        <a:cs typeface="Times New Roman"/>
                      </a:endParaRPr>
                    </a:p>
                  </a:txBody>
                  <a:tcPr marL="44723" marR="44723" marT="0" marB="0"/>
                </a:tc>
                <a:tc>
                  <a:txBody>
                    <a:bodyPr/>
                    <a:lstStyle/>
                    <a:p>
                      <a:pPr algn="just">
                        <a:lnSpc>
                          <a:spcPct val="115000"/>
                        </a:lnSpc>
                        <a:spcAft>
                          <a:spcPts val="0"/>
                        </a:spcAft>
                      </a:pPr>
                      <a:r>
                        <a:rPr lang="en-GB" sz="1200" dirty="0">
                          <a:effectLst/>
                        </a:rPr>
                        <a:t>Group discussion</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All</a:t>
                      </a:r>
                      <a:endParaRPr lang="en-GB" sz="1200" dirty="0">
                        <a:effectLst/>
                        <a:latin typeface="Calibri"/>
                        <a:ea typeface="Calibri"/>
                        <a:cs typeface="Times New Roman"/>
                      </a:endParaRPr>
                    </a:p>
                  </a:txBody>
                  <a:tcPr marL="44723" marR="44723" marT="0" marB="0"/>
                </a:tc>
              </a:tr>
              <a:tr h="251442">
                <a:tc>
                  <a:txBody>
                    <a:bodyPr/>
                    <a:lstStyle/>
                    <a:p>
                      <a:pPr>
                        <a:lnSpc>
                          <a:spcPct val="115000"/>
                        </a:lnSpc>
                        <a:spcAft>
                          <a:spcPts val="0"/>
                        </a:spcAft>
                      </a:pPr>
                      <a:r>
                        <a:rPr lang="en-GB" sz="1200">
                          <a:effectLst/>
                        </a:rPr>
                        <a:t>13:00 </a:t>
                      </a:r>
                      <a:endParaRPr lang="en-GB" sz="1200">
                        <a:effectLst/>
                        <a:latin typeface="Calibri"/>
                        <a:ea typeface="Calibri"/>
                        <a:cs typeface="Times New Roman"/>
                      </a:endParaRPr>
                    </a:p>
                  </a:txBody>
                  <a:tcPr marL="44723" marR="44723" marT="0" marB="0"/>
                </a:tc>
                <a:tc>
                  <a:txBody>
                    <a:bodyPr/>
                    <a:lstStyle/>
                    <a:p>
                      <a:pPr algn="just">
                        <a:lnSpc>
                          <a:spcPct val="115000"/>
                        </a:lnSpc>
                        <a:spcAft>
                          <a:spcPts val="0"/>
                        </a:spcAft>
                      </a:pPr>
                      <a:r>
                        <a:rPr lang="en-GB" sz="1200" dirty="0">
                          <a:effectLst/>
                        </a:rPr>
                        <a:t>Wrap up</a:t>
                      </a:r>
                      <a:endParaRPr lang="en-GB" sz="12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GSMA</a:t>
                      </a:r>
                      <a:endParaRPr lang="en-GB" sz="1200" dirty="0">
                        <a:effectLst/>
                        <a:latin typeface="Calibri"/>
                        <a:ea typeface="Calibri"/>
                        <a:cs typeface="Times New Roman"/>
                      </a:endParaRPr>
                    </a:p>
                  </a:txBody>
                  <a:tcPr marL="44723" marR="44723" marT="0" marB="0"/>
                </a:tc>
              </a:tr>
              <a:tr h="251442">
                <a:tc>
                  <a:txBody>
                    <a:bodyPr/>
                    <a:lstStyle/>
                    <a:p>
                      <a:pPr>
                        <a:lnSpc>
                          <a:spcPct val="115000"/>
                        </a:lnSpc>
                        <a:spcAft>
                          <a:spcPts val="0"/>
                        </a:spcAft>
                      </a:pPr>
                      <a:r>
                        <a:rPr lang="en-GB" sz="1200">
                          <a:effectLst/>
                        </a:rPr>
                        <a:t>13:30 </a:t>
                      </a:r>
                      <a:endParaRPr lang="en-GB" sz="1200">
                        <a:effectLst/>
                        <a:latin typeface="Calibri"/>
                        <a:ea typeface="Calibri"/>
                        <a:cs typeface="Times New Roman"/>
                      </a:endParaRPr>
                    </a:p>
                  </a:txBody>
                  <a:tcPr marL="44723" marR="44723" marT="0" marB="0"/>
                </a:tc>
                <a:tc>
                  <a:txBody>
                    <a:bodyPr/>
                    <a:lstStyle/>
                    <a:p>
                      <a:pPr algn="just">
                        <a:lnSpc>
                          <a:spcPct val="115000"/>
                        </a:lnSpc>
                        <a:spcAft>
                          <a:spcPts val="0"/>
                        </a:spcAft>
                      </a:pPr>
                      <a:r>
                        <a:rPr lang="en-GB" sz="1200">
                          <a:effectLst/>
                        </a:rPr>
                        <a:t>Lunch</a:t>
                      </a:r>
                      <a:endParaRPr lang="en-GB" sz="1200">
                        <a:effectLst/>
                        <a:latin typeface="Calibri"/>
                        <a:ea typeface="Calibri"/>
                        <a:cs typeface="Times New Roman"/>
                      </a:endParaRPr>
                    </a:p>
                  </a:txBody>
                  <a:tcPr marL="44723" marR="44723" marT="0" marB="0"/>
                </a:tc>
                <a:tc>
                  <a:txBody>
                    <a:bodyPr/>
                    <a:lstStyle/>
                    <a:p>
                      <a:pPr>
                        <a:lnSpc>
                          <a:spcPct val="115000"/>
                        </a:lnSpc>
                        <a:spcAft>
                          <a:spcPts val="0"/>
                        </a:spcAft>
                      </a:pPr>
                      <a:r>
                        <a:rPr lang="en-GB" sz="1200" dirty="0">
                          <a:effectLst/>
                        </a:rPr>
                        <a:t> </a:t>
                      </a:r>
                      <a:endParaRPr lang="en-GB" sz="1200" dirty="0">
                        <a:effectLst/>
                        <a:latin typeface="Calibri"/>
                        <a:ea typeface="Calibri"/>
                        <a:cs typeface="Times New Roman"/>
                      </a:endParaRPr>
                    </a:p>
                  </a:txBody>
                  <a:tcPr marL="44723" marR="44723" marT="0" marB="0"/>
                </a:tc>
              </a:tr>
            </a:tbl>
          </a:graphicData>
        </a:graphic>
      </p:graphicFrame>
    </p:spTree>
    <p:extLst>
      <p:ext uri="{BB962C8B-B14F-4D97-AF65-F5344CB8AC3E}">
        <p14:creationId xmlns:p14="http://schemas.microsoft.com/office/powerpoint/2010/main" val="234877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66130" y="212510"/>
            <a:ext cx="8059004" cy="461665"/>
          </a:xfrm>
          <a:prstGeom prst="rect">
            <a:avLst/>
          </a:prstGeom>
        </p:spPr>
        <p:txBody>
          <a:bodyPr wrap="square">
            <a:spAutoFit/>
          </a:bodyPr>
          <a:lstStyle/>
          <a:p>
            <a:r>
              <a:rPr lang="en-GB" sz="2400" kern="0" dirty="0" smtClean="0">
                <a:solidFill>
                  <a:srgbClr val="FFFFFF"/>
                </a:solidFill>
                <a:latin typeface="Arial"/>
                <a:ea typeface="+mn-ea"/>
                <a:cs typeface="Arial"/>
              </a:rPr>
              <a:t>What is Mobile Health?</a:t>
            </a:r>
            <a:endParaRPr lang="en-GB" sz="2400" kern="0" dirty="0">
              <a:solidFill>
                <a:srgbClr val="FFFFFF"/>
              </a:solidFill>
              <a:latin typeface="Arial"/>
              <a:ea typeface="+mn-ea"/>
              <a:cs typeface="Arial"/>
            </a:endParaRPr>
          </a:p>
        </p:txBody>
      </p:sp>
      <p:sp>
        <p:nvSpPr>
          <p:cNvPr id="11" name="Text Placeholder 3"/>
          <p:cNvSpPr txBox="1">
            <a:spLocks/>
          </p:cNvSpPr>
          <p:nvPr/>
        </p:nvSpPr>
        <p:spPr>
          <a:xfrm>
            <a:off x="444500" y="1005898"/>
            <a:ext cx="8255000" cy="4518602"/>
          </a:xfrm>
          <a:prstGeom prst="rect">
            <a:avLst/>
          </a:prstGeom>
        </p:spPr>
        <p:txBody>
          <a:bodyPr/>
          <a:lst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marL="0" indent="0">
              <a:buFont typeface="Wingdings 2" pitchFamily="-110" charset="2"/>
              <a:buNone/>
            </a:pPr>
            <a:endParaRPr lang="en-GB" dirty="0" smtClean="0">
              <a:solidFill>
                <a:srgbClr val="FFFFFF"/>
              </a:solidFill>
            </a:endParaRPr>
          </a:p>
        </p:txBody>
      </p:sp>
      <p:sp>
        <p:nvSpPr>
          <p:cNvPr id="4" name="Rectangle 3"/>
          <p:cNvSpPr/>
          <p:nvPr/>
        </p:nvSpPr>
        <p:spPr bwMode="ltGray">
          <a:xfrm>
            <a:off x="172995" y="1371600"/>
            <a:ext cx="8649729" cy="1655805"/>
          </a:xfrm>
          <a:prstGeom prst="rect">
            <a:avLst/>
          </a:prstGeom>
          <a:solidFill>
            <a:srgbClr val="C00000">
              <a:alpha val="50000"/>
            </a:srgbClr>
          </a:solidFill>
          <a:ln w="3175" cap="flat" cmpd="sng" algn="ctr">
            <a:solidFill>
              <a:srgbClr val="E02E1E">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6" name="Rectangle 5"/>
          <p:cNvSpPr/>
          <p:nvPr/>
        </p:nvSpPr>
        <p:spPr bwMode="ltGray">
          <a:xfrm>
            <a:off x="172995" y="3476619"/>
            <a:ext cx="8649729" cy="2286000"/>
          </a:xfrm>
          <a:prstGeom prst="rect">
            <a:avLst/>
          </a:prstGeom>
          <a:solidFill>
            <a:srgbClr val="C00000">
              <a:alpha val="50000"/>
            </a:srgbClr>
          </a:solidFill>
          <a:ln w="3175" cap="flat" cmpd="sng" algn="ctr">
            <a:solidFill>
              <a:srgbClr val="E02E1E">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7" name="Rectangle 6"/>
          <p:cNvSpPr/>
          <p:nvPr/>
        </p:nvSpPr>
        <p:spPr bwMode="ltGray">
          <a:xfrm>
            <a:off x="1485900" y="4666185"/>
            <a:ext cx="6172200" cy="393700"/>
          </a:xfrm>
          <a:prstGeom prst="rect">
            <a:avLst/>
          </a:pr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en-US" sz="2000" b="1" dirty="0">
                <a:solidFill>
                  <a:srgbClr val="FFFFFF">
                    <a:lumMod val="95000"/>
                  </a:srgbClr>
                </a:solidFill>
                <a:latin typeface="+mn-lt"/>
                <a:ea typeface="+mn-ea"/>
                <a:cs typeface="+mn-cs"/>
              </a:rPr>
              <a:t>Healthcare Surveillance</a:t>
            </a:r>
          </a:p>
        </p:txBody>
      </p:sp>
      <p:sp>
        <p:nvSpPr>
          <p:cNvPr id="8" name="Rectangle 7"/>
          <p:cNvSpPr/>
          <p:nvPr/>
        </p:nvSpPr>
        <p:spPr bwMode="ltGray">
          <a:xfrm>
            <a:off x="1485900" y="5191119"/>
            <a:ext cx="6172200" cy="393700"/>
          </a:xfrm>
          <a:prstGeom prst="rect">
            <a:avLst/>
          </a:pr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en-US" sz="2000" b="1" dirty="0">
                <a:solidFill>
                  <a:srgbClr val="FFFFFF">
                    <a:lumMod val="95000"/>
                  </a:srgbClr>
                </a:solidFill>
                <a:latin typeface="+mn-lt"/>
                <a:ea typeface="+mn-ea"/>
                <a:cs typeface="+mn-cs"/>
              </a:rPr>
              <a:t>Healthcare Administration</a:t>
            </a:r>
          </a:p>
        </p:txBody>
      </p:sp>
      <p:sp>
        <p:nvSpPr>
          <p:cNvPr id="9" name="Rectangle 8"/>
          <p:cNvSpPr/>
          <p:nvPr/>
        </p:nvSpPr>
        <p:spPr bwMode="ltGray">
          <a:xfrm>
            <a:off x="1485900" y="4141252"/>
            <a:ext cx="6172200" cy="393700"/>
          </a:xfrm>
          <a:prstGeom prst="rect">
            <a:avLst/>
          </a:pr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en-US" sz="2000" b="1" dirty="0">
                <a:solidFill>
                  <a:srgbClr val="FFFFFF">
                    <a:lumMod val="95000"/>
                  </a:srgbClr>
                </a:solidFill>
                <a:latin typeface="+mn-lt"/>
                <a:ea typeface="+mn-ea"/>
                <a:cs typeface="+mn-cs"/>
              </a:rPr>
              <a:t>Healthcare Practitioner Support </a:t>
            </a:r>
          </a:p>
        </p:txBody>
      </p:sp>
      <p:sp>
        <p:nvSpPr>
          <p:cNvPr id="10" name="TextBox 9"/>
          <p:cNvSpPr txBox="1"/>
          <p:nvPr/>
        </p:nvSpPr>
        <p:spPr>
          <a:xfrm>
            <a:off x="1725027" y="1005898"/>
            <a:ext cx="5638800" cy="594302"/>
          </a:xfrm>
          <a:prstGeom prst="rect">
            <a:avLst/>
          </a:prstGeom>
          <a:solidFill>
            <a:schemeClr val="bg2">
              <a:lumMod val="50000"/>
            </a:schemeClr>
          </a:solidFill>
          <a:ln>
            <a:solidFill>
              <a:schemeClr val="bg2">
                <a:lumMod val="50000"/>
              </a:schemeClr>
            </a:solidFill>
          </a:ln>
        </p:spPr>
        <p:txBody>
          <a:bodyPr wrap="none" lIns="0" tIns="0" rIns="0" bIns="0" rtlCol="0" anchor="ctr" anchorCtr="0">
            <a:noAutofit/>
          </a:bodyPr>
          <a:lstStyle/>
          <a:p>
            <a:pPr marL="0" marR="0" lvl="0" indent="-274320" algn="ctr" defTabSz="914400" eaLnBrk="1" fontAlgn="auto" latinLnBrk="0" hangingPunct="1">
              <a:lnSpc>
                <a:spcPct val="100000"/>
              </a:lnSpc>
              <a:spcBef>
                <a:spcPts val="0"/>
              </a:spcBef>
              <a:spcAft>
                <a:spcPts val="900"/>
              </a:spcAft>
              <a:buClrTx/>
              <a:buSzTx/>
              <a:buFontTx/>
              <a:buNone/>
              <a:tabLst/>
              <a:defRPr/>
            </a:pPr>
            <a:r>
              <a:rPr kumimoji="0" lang="en-US" sz="2000" b="1" i="0" u="none" strike="noStrike" kern="0" cap="none" spc="0" normalizeH="0" baseline="0" noProof="0" dirty="0" smtClean="0">
                <a:ln>
                  <a:noFill/>
                </a:ln>
                <a:solidFill>
                  <a:schemeClr val="bg1"/>
                </a:solidFill>
                <a:effectLst/>
                <a:uLnTx/>
                <a:uFillTx/>
                <a:latin typeface="+mj-lt"/>
              </a:rPr>
              <a:t>Solutions across the Patient </a:t>
            </a:r>
            <a:r>
              <a:rPr kumimoji="0" lang="en-US" sz="2000" b="1" i="0" u="none" strike="noStrike" kern="0" cap="none" spc="0" normalizeH="0" baseline="0" noProof="0" dirty="0">
                <a:ln>
                  <a:noFill/>
                </a:ln>
                <a:solidFill>
                  <a:schemeClr val="bg1"/>
                </a:solidFill>
                <a:effectLst/>
                <a:uLnTx/>
                <a:uFillTx/>
                <a:latin typeface="+mj-lt"/>
              </a:rPr>
              <a:t>P</a:t>
            </a:r>
            <a:r>
              <a:rPr kumimoji="0" lang="en-US" sz="2000" b="1" i="0" u="none" strike="noStrike" kern="0" cap="none" spc="0" normalizeH="0" baseline="0" noProof="0" dirty="0" smtClean="0">
                <a:ln>
                  <a:noFill/>
                </a:ln>
                <a:solidFill>
                  <a:schemeClr val="bg1"/>
                </a:solidFill>
                <a:effectLst/>
                <a:uLnTx/>
                <a:uFillTx/>
                <a:latin typeface="+mj-lt"/>
              </a:rPr>
              <a:t>athway</a:t>
            </a:r>
          </a:p>
        </p:txBody>
      </p:sp>
      <p:sp>
        <p:nvSpPr>
          <p:cNvPr id="12" name="TextBox 11"/>
          <p:cNvSpPr txBox="1"/>
          <p:nvPr/>
        </p:nvSpPr>
        <p:spPr>
          <a:xfrm>
            <a:off x="1874796" y="2986472"/>
            <a:ext cx="5638800" cy="534847"/>
          </a:xfrm>
          <a:prstGeom prst="rect">
            <a:avLst/>
          </a:prstGeom>
          <a:solidFill>
            <a:schemeClr val="bg2">
              <a:lumMod val="50000"/>
            </a:schemeClr>
          </a:solidFill>
          <a:ln>
            <a:solidFill>
              <a:schemeClr val="bg2">
                <a:lumMod val="50000"/>
              </a:schemeClr>
            </a:solidFill>
          </a:ln>
        </p:spPr>
        <p:txBody>
          <a:bodyPr wrap="none" lIns="0" tIns="0" rIns="0" bIns="0" rtlCol="0" anchor="ctr" anchorCtr="0">
            <a:noAutofit/>
          </a:bodyPr>
          <a:lstStyle>
            <a:defPPr>
              <a:defRPr lang="en-GB"/>
            </a:defPPr>
            <a:lvl1pPr marL="0" marR="0" lvl="0" indent="-274320" algn="ctr" defTabSz="914400" eaLnBrk="1" fontAlgn="auto" latinLnBrk="0" hangingPunct="1">
              <a:lnSpc>
                <a:spcPct val="100000"/>
              </a:lnSpc>
              <a:spcBef>
                <a:spcPts val="0"/>
              </a:spcBef>
              <a:spcAft>
                <a:spcPts val="900"/>
              </a:spcAft>
              <a:buClrTx/>
              <a:buSzTx/>
              <a:buFontTx/>
              <a:buNone/>
              <a:tabLst/>
              <a:defRPr kumimoji="0" sz="2000" b="1" i="0" u="none" strike="noStrike" kern="0" cap="none" spc="0" normalizeH="0" baseline="0">
                <a:ln>
                  <a:noFill/>
                </a:ln>
                <a:solidFill>
                  <a:schemeClr val="bg1"/>
                </a:solidFill>
                <a:effectLst/>
                <a:uLnTx/>
                <a:uFillTx/>
                <a:latin typeface="+mj-lt"/>
              </a:defRPr>
            </a:lvl1pPr>
          </a:lstStyle>
          <a:p>
            <a:r>
              <a:rPr lang="en-US" dirty="0"/>
              <a:t>Healthcare Systems Strengthening</a:t>
            </a:r>
          </a:p>
        </p:txBody>
      </p:sp>
      <p:sp>
        <p:nvSpPr>
          <p:cNvPr id="17" name="Rectangle 16"/>
          <p:cNvSpPr/>
          <p:nvPr/>
        </p:nvSpPr>
        <p:spPr bwMode="ltGray">
          <a:xfrm>
            <a:off x="1485900" y="3616319"/>
            <a:ext cx="6172200" cy="393700"/>
          </a:xfrm>
          <a:prstGeom prst="rect">
            <a:avLst/>
          </a:pr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en-US" sz="2000" b="1" dirty="0">
                <a:solidFill>
                  <a:srgbClr val="FFFFFF">
                    <a:lumMod val="95000"/>
                  </a:srgbClr>
                </a:solidFill>
                <a:latin typeface="+mn-lt"/>
                <a:ea typeface="+mn-ea"/>
                <a:cs typeface="+mn-cs"/>
              </a:rPr>
              <a:t>Emergency Response</a:t>
            </a:r>
          </a:p>
        </p:txBody>
      </p:sp>
      <p:sp>
        <p:nvSpPr>
          <p:cNvPr id="19" name="Rectangle 18"/>
          <p:cNvSpPr/>
          <p:nvPr/>
        </p:nvSpPr>
        <p:spPr>
          <a:xfrm>
            <a:off x="266130" y="6215395"/>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000" b="1" dirty="0" smtClean="0">
                <a:solidFill>
                  <a:srgbClr val="FFFFFF"/>
                </a:solidFill>
              </a:rPr>
              <a:t>Source: Touching lives through mobile health, PwC February 2012</a:t>
            </a:r>
            <a:endParaRPr lang="en-US" sz="1000" b="1" dirty="0">
              <a:solidFill>
                <a:srgbClr val="FFFFFF"/>
              </a:solidFill>
            </a:endParaRPr>
          </a:p>
        </p:txBody>
      </p:sp>
      <p:sp>
        <p:nvSpPr>
          <p:cNvPr id="18" name="Pentagon 3"/>
          <p:cNvSpPr>
            <a:spLocks noChangeArrowheads="1"/>
          </p:cNvSpPr>
          <p:nvPr/>
        </p:nvSpPr>
        <p:spPr bwMode="auto">
          <a:xfrm>
            <a:off x="312772" y="1905608"/>
            <a:ext cx="2253873" cy="690838"/>
          </a:xfrm>
          <a:prstGeom prst="homePlate">
            <a:avLst>
              <a:gd name="adj" fmla="val 49977"/>
            </a:avLst>
          </a:pr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en-GB" sz="2000" b="1" dirty="0">
                <a:solidFill>
                  <a:srgbClr val="FFFFFF">
                    <a:lumMod val="95000"/>
                  </a:srgbClr>
                </a:solidFill>
              </a:rPr>
              <a:t>Prevention</a:t>
            </a:r>
          </a:p>
        </p:txBody>
      </p:sp>
      <p:sp>
        <p:nvSpPr>
          <p:cNvPr id="20" name="Chevron 4"/>
          <p:cNvSpPr>
            <a:spLocks noChangeArrowheads="1"/>
          </p:cNvSpPr>
          <p:nvPr/>
        </p:nvSpPr>
        <p:spPr bwMode="auto">
          <a:xfrm>
            <a:off x="2321981" y="1905608"/>
            <a:ext cx="2282251" cy="707013"/>
          </a:xfrm>
          <a:prstGeom prst="chevron">
            <a:avLst>
              <a:gd name="adj" fmla="val 49999"/>
            </a:avLst>
          </a:pr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ts val="0"/>
              </a:spcBef>
              <a:defRPr/>
            </a:pPr>
            <a:r>
              <a:rPr lang="en-GB" sz="2000" b="1" dirty="0">
                <a:solidFill>
                  <a:srgbClr val="FFFFFF">
                    <a:lumMod val="95000"/>
                  </a:srgbClr>
                </a:solidFill>
              </a:rPr>
              <a:t>Diagnosis</a:t>
            </a:r>
          </a:p>
        </p:txBody>
      </p:sp>
      <p:sp>
        <p:nvSpPr>
          <p:cNvPr id="21" name="Chevron 5"/>
          <p:cNvSpPr>
            <a:spLocks noChangeArrowheads="1"/>
          </p:cNvSpPr>
          <p:nvPr/>
        </p:nvSpPr>
        <p:spPr bwMode="auto">
          <a:xfrm>
            <a:off x="4360312" y="1905608"/>
            <a:ext cx="2285933" cy="707013"/>
          </a:xfrm>
          <a:prstGeom prst="chevron">
            <a:avLst>
              <a:gd name="adj" fmla="val 50044"/>
            </a:avLst>
          </a:pr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ts val="0"/>
              </a:spcBef>
              <a:defRPr/>
            </a:pPr>
            <a:r>
              <a:rPr lang="en-GB" sz="2000" b="1" dirty="0">
                <a:solidFill>
                  <a:srgbClr val="FFFFFF">
                    <a:lumMod val="95000"/>
                  </a:srgbClr>
                </a:solidFill>
              </a:rPr>
              <a:t>Treatment</a:t>
            </a:r>
          </a:p>
        </p:txBody>
      </p:sp>
      <p:sp>
        <p:nvSpPr>
          <p:cNvPr id="22" name="Chevron 7"/>
          <p:cNvSpPr>
            <a:spLocks noChangeArrowheads="1"/>
          </p:cNvSpPr>
          <p:nvPr/>
        </p:nvSpPr>
        <p:spPr bwMode="auto">
          <a:xfrm>
            <a:off x="6402422" y="1905608"/>
            <a:ext cx="2331059" cy="709322"/>
          </a:xfrm>
          <a:prstGeom prst="chevron">
            <a:avLst>
              <a:gd name="adj" fmla="val 49914"/>
            </a:avLst>
          </a:pr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en-GB" sz="2000" b="1" dirty="0">
                <a:solidFill>
                  <a:srgbClr val="FFFFFF">
                    <a:lumMod val="95000"/>
                  </a:srgbClr>
                </a:solidFill>
              </a:rPr>
              <a:t>Monitoring</a:t>
            </a:r>
          </a:p>
        </p:txBody>
      </p:sp>
    </p:spTree>
    <p:extLst>
      <p:ext uri="{BB962C8B-B14F-4D97-AF65-F5344CB8AC3E}">
        <p14:creationId xmlns:p14="http://schemas.microsoft.com/office/powerpoint/2010/main" val="3609129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alphaModFix amt="30000"/>
            <a:extLst>
              <a:ext uri="{28A0092B-C50C-407E-A947-70E740481C1C}">
                <a14:useLocalDpi xmlns:a14="http://schemas.microsoft.com/office/drawing/2010/main" val="0"/>
              </a:ext>
            </a:extLst>
          </a:blip>
          <a:srcRect r="50000"/>
          <a:stretch>
            <a:fillRect/>
          </a:stretch>
        </p:blipFill>
        <p:spPr>
          <a:xfrm>
            <a:off x="5309108" y="990600"/>
            <a:ext cx="3834892" cy="5098607"/>
          </a:xfrm>
          <a:prstGeom prst="rect">
            <a:avLst/>
          </a:prstGeom>
        </p:spPr>
      </p:pic>
      <p:sp>
        <p:nvSpPr>
          <p:cNvPr id="7" name="Rectangle 6"/>
          <p:cNvSpPr/>
          <p:nvPr/>
        </p:nvSpPr>
        <p:spPr>
          <a:xfrm>
            <a:off x="5232400" y="977900"/>
            <a:ext cx="1231900" cy="5092700"/>
          </a:xfrm>
          <a:prstGeom prst="rect">
            <a:avLst/>
          </a:prstGeom>
          <a:gradFill>
            <a:gsLst>
              <a:gs pos="0">
                <a:schemeClr val="tx1"/>
              </a:gs>
              <a:gs pos="100000">
                <a:schemeClr val="accent1">
                  <a:shade val="94000"/>
                  <a:satMod val="135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6283"/>
            <a:ext cx="8229600" cy="696005"/>
          </a:xfrm>
        </p:spPr>
        <p:txBody>
          <a:bodyPr/>
          <a:lstStyle/>
          <a:p>
            <a:r>
              <a:rPr lang="en-GB" sz="2400" dirty="0">
                <a:solidFill>
                  <a:srgbClr val="FFFFFF"/>
                </a:solidFill>
              </a:rPr>
              <a:t>Challenges facing healthcare delivery </a:t>
            </a:r>
            <a:r>
              <a:rPr lang="en-GB" sz="2400" dirty="0" smtClean="0">
                <a:solidFill>
                  <a:srgbClr val="FFFFFF"/>
                </a:solidFill>
              </a:rPr>
              <a:t>today?</a:t>
            </a:r>
            <a:endParaRPr lang="en-GB" sz="2400" dirty="0">
              <a:solidFill>
                <a:srgbClr val="FFFFFF"/>
              </a:solidFill>
            </a:endParaRPr>
          </a:p>
        </p:txBody>
      </p:sp>
      <p:sp>
        <p:nvSpPr>
          <p:cNvPr id="4" name="Text Placeholder 3"/>
          <p:cNvSpPr>
            <a:spLocks noGrp="1"/>
          </p:cNvSpPr>
          <p:nvPr>
            <p:ph type="body" sz="quarter" idx="11"/>
          </p:nvPr>
        </p:nvSpPr>
        <p:spPr>
          <a:xfrm>
            <a:off x="444500" y="1342345"/>
            <a:ext cx="8407400" cy="3765550"/>
          </a:xfrm>
        </p:spPr>
        <p:txBody>
          <a:bodyPr/>
          <a:lstStyle/>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Improve doctor to patient ratio</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smtClean="0">
                <a:effectLst>
                  <a:outerShdw blurRad="50800" dist="38100" dir="2700000">
                    <a:srgbClr val="000000">
                      <a:alpha val="43000"/>
                    </a:srgbClr>
                  </a:outerShdw>
                </a:effectLst>
                <a:latin typeface="Arial" charset="0"/>
                <a:ea typeface="SimSun" pitchFamily="2" charset="-122"/>
                <a:cs typeface="Arial" charset="0"/>
              </a:rPr>
              <a:t>More self management and self care results in less visits to the doctor</a:t>
            </a: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Patient reach</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smtClean="0">
                <a:effectLst>
                  <a:outerShdw blurRad="50800" dist="38100" dir="2700000">
                    <a:srgbClr val="000000">
                      <a:alpha val="43000"/>
                    </a:srgbClr>
                  </a:outerShdw>
                </a:effectLst>
                <a:latin typeface="Arial" charset="0"/>
                <a:ea typeface="SimSun" pitchFamily="2" charset="-122"/>
                <a:cs typeface="Arial" charset="0"/>
              </a:rPr>
              <a:t>Remote monitoring solutions means access to healthcare for patients in less accessible areas</a:t>
            </a:r>
            <a:endParaRPr lang="en-US" altLang="zh-CN" b="1" dirty="0" smtClean="0">
              <a:effectLst>
                <a:outerShdw blurRad="50800" dist="38100" dir="2700000">
                  <a:srgbClr val="000000">
                    <a:alpha val="43000"/>
                  </a:srgbClr>
                </a:outerShdw>
              </a:effectLst>
              <a:latin typeface="Arial" charset="0"/>
              <a:ea typeface="SimSun" pitchFamily="2" charset="-122"/>
              <a:cs typeface="Arial" charset="0"/>
            </a:endParaRP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Aging populations</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smtClean="0">
                <a:effectLst>
                  <a:outerShdw blurRad="50800" dist="38100" dir="2700000">
                    <a:srgbClr val="000000">
                      <a:alpha val="43000"/>
                    </a:srgbClr>
                  </a:outerShdw>
                </a:effectLst>
                <a:latin typeface="Arial" charset="0"/>
                <a:ea typeface="SimSun" pitchFamily="2" charset="-122"/>
                <a:cs typeface="Arial" charset="0"/>
              </a:rPr>
              <a:t>Adds pressure on healthcare systems and increases demand for new simplified solutions in healthcare</a:t>
            </a: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Chronic diseases</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smtClean="0">
                <a:effectLst>
                  <a:outerShdw blurRad="50800" dist="38100" dir="2700000">
                    <a:srgbClr val="000000">
                      <a:alpha val="43000"/>
                    </a:srgbClr>
                  </a:outerShdw>
                </a:effectLst>
                <a:latin typeface="Arial" charset="0"/>
                <a:ea typeface="SimSun" pitchFamily="2" charset="-122"/>
                <a:cs typeface="Arial" charset="0"/>
              </a:rPr>
              <a:t>Increase in prevalence requires solutions in the areas of remote monitoring and self management by patients</a:t>
            </a:r>
          </a:p>
          <a:p>
            <a:pPr marL="77788" indent="-177800">
              <a:lnSpc>
                <a:spcPct val="115000"/>
              </a:lnSpc>
              <a:spcBef>
                <a:spcPct val="30000"/>
              </a:spcBef>
              <a:spcAft>
                <a:spcPts val="0"/>
              </a:spcAft>
              <a:buClr>
                <a:srgbClr val="AF1115"/>
              </a:buClr>
              <a:buFont typeface="Wingdings 2" pitchFamily="18" charset="2"/>
              <a:buChar char="¢"/>
              <a:defRPr/>
            </a:pPr>
            <a:endParaRPr lang="en-US" altLang="zh-CN" b="1" dirty="0" smtClean="0">
              <a:effectLst>
                <a:outerShdw blurRad="50800" dist="38100" dir="2700000">
                  <a:srgbClr val="000000">
                    <a:alpha val="43000"/>
                  </a:srgbClr>
                </a:outerShdw>
              </a:effectLst>
              <a:latin typeface="Arial" charset="0"/>
              <a:ea typeface="SimSun" pitchFamily="2" charset="-122"/>
              <a:cs typeface="Arial" charset="0"/>
            </a:endParaRPr>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48860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66130" y="212510"/>
            <a:ext cx="8059004" cy="461665"/>
          </a:xfrm>
          <a:prstGeom prst="rect">
            <a:avLst/>
          </a:prstGeom>
        </p:spPr>
        <p:txBody>
          <a:bodyPr wrap="square">
            <a:spAutoFit/>
          </a:bodyPr>
          <a:lstStyle/>
          <a:p>
            <a:r>
              <a:rPr lang="en-GB" sz="2400" kern="0" dirty="0" smtClean="0">
                <a:solidFill>
                  <a:srgbClr val="FFFFFF"/>
                </a:solidFill>
                <a:latin typeface="Arial"/>
                <a:ea typeface="+mn-ea"/>
                <a:cs typeface="Arial"/>
              </a:rPr>
              <a:t>Mobile Health is Here – 800 deployments worldwide</a:t>
            </a:r>
            <a:endParaRPr lang="en-GB" sz="2400" kern="0" dirty="0">
              <a:solidFill>
                <a:srgbClr val="FFFFFF"/>
              </a:solidFill>
              <a:latin typeface="Arial"/>
              <a:ea typeface="+mn-ea"/>
              <a:cs typeface="Arial"/>
            </a:endParaRPr>
          </a:p>
        </p:txBody>
      </p:sp>
      <p:grpSp>
        <p:nvGrpSpPr>
          <p:cNvPr id="1107" name="Group 1106"/>
          <p:cNvGrpSpPr>
            <a:grpSpLocks/>
          </p:cNvGrpSpPr>
          <p:nvPr/>
        </p:nvGrpSpPr>
        <p:grpSpPr bwMode="auto">
          <a:xfrm>
            <a:off x="170681" y="1233262"/>
            <a:ext cx="8777940" cy="4533928"/>
            <a:chOff x="330" y="1071"/>
            <a:chExt cx="5272" cy="2505"/>
          </a:xfrm>
          <a:solidFill>
            <a:schemeClr val="bg1">
              <a:lumMod val="65000"/>
            </a:schemeClr>
          </a:solidFill>
        </p:grpSpPr>
        <p:sp>
          <p:nvSpPr>
            <p:cNvPr id="1108" name="Freeform 1026"/>
            <p:cNvSpPr>
              <a:spLocks/>
            </p:cNvSpPr>
            <p:nvPr/>
          </p:nvSpPr>
          <p:spPr bwMode="auto">
            <a:xfrm>
              <a:off x="725" y="1613"/>
              <a:ext cx="909" cy="453"/>
            </a:xfrm>
            <a:custGeom>
              <a:avLst/>
              <a:gdLst>
                <a:gd name="T0" fmla="*/ 836 w 844"/>
                <a:gd name="T1" fmla="*/ 65 h 776"/>
                <a:gd name="T2" fmla="*/ 791 w 844"/>
                <a:gd name="T3" fmla="*/ 128 h 776"/>
                <a:gd name="T4" fmla="*/ 699 w 844"/>
                <a:gd name="T5" fmla="*/ 182 h 776"/>
                <a:gd name="T6" fmla="*/ 634 w 844"/>
                <a:gd name="T7" fmla="*/ 226 h 776"/>
                <a:gd name="T8" fmla="*/ 624 w 844"/>
                <a:gd name="T9" fmla="*/ 183 h 776"/>
                <a:gd name="T10" fmla="*/ 616 w 844"/>
                <a:gd name="T11" fmla="*/ 106 h 776"/>
                <a:gd name="T12" fmla="*/ 567 w 844"/>
                <a:gd name="T13" fmla="*/ 35 h 776"/>
                <a:gd name="T14" fmla="*/ 490 w 844"/>
                <a:gd name="T15" fmla="*/ 19 h 776"/>
                <a:gd name="T16" fmla="*/ 415 w 844"/>
                <a:gd name="T17" fmla="*/ 9 h 776"/>
                <a:gd name="T18" fmla="*/ 299 w 844"/>
                <a:gd name="T19" fmla="*/ 9 h 776"/>
                <a:gd name="T20" fmla="*/ 182 w 844"/>
                <a:gd name="T21" fmla="*/ 9 h 776"/>
                <a:gd name="T22" fmla="*/ 100 w 844"/>
                <a:gd name="T23" fmla="*/ 63 h 776"/>
                <a:gd name="T24" fmla="*/ 92 w 844"/>
                <a:gd name="T25" fmla="*/ 63 h 776"/>
                <a:gd name="T26" fmla="*/ 73 w 844"/>
                <a:gd name="T27" fmla="*/ 72 h 776"/>
                <a:gd name="T28" fmla="*/ 64 w 844"/>
                <a:gd name="T29" fmla="*/ 98 h 776"/>
                <a:gd name="T30" fmla="*/ 26 w 844"/>
                <a:gd name="T31" fmla="*/ 202 h 776"/>
                <a:gd name="T32" fmla="*/ 0 w 844"/>
                <a:gd name="T33" fmla="*/ 319 h 776"/>
                <a:gd name="T34" fmla="*/ 9 w 844"/>
                <a:gd name="T35" fmla="*/ 363 h 776"/>
                <a:gd name="T36" fmla="*/ 9 w 844"/>
                <a:gd name="T37" fmla="*/ 395 h 776"/>
                <a:gd name="T38" fmla="*/ 17 w 844"/>
                <a:gd name="T39" fmla="*/ 476 h 776"/>
                <a:gd name="T40" fmla="*/ 83 w 844"/>
                <a:gd name="T41" fmla="*/ 535 h 776"/>
                <a:gd name="T42" fmla="*/ 150 w 844"/>
                <a:gd name="T43" fmla="*/ 578 h 776"/>
                <a:gd name="T44" fmla="*/ 216 w 844"/>
                <a:gd name="T45" fmla="*/ 630 h 776"/>
                <a:gd name="T46" fmla="*/ 273 w 844"/>
                <a:gd name="T47" fmla="*/ 663 h 776"/>
                <a:gd name="T48" fmla="*/ 312 w 844"/>
                <a:gd name="T49" fmla="*/ 715 h 776"/>
                <a:gd name="T50" fmla="*/ 321 w 844"/>
                <a:gd name="T51" fmla="*/ 687 h 776"/>
                <a:gd name="T52" fmla="*/ 336 w 844"/>
                <a:gd name="T53" fmla="*/ 671 h 776"/>
                <a:gd name="T54" fmla="*/ 365 w 844"/>
                <a:gd name="T55" fmla="*/ 637 h 776"/>
                <a:gd name="T56" fmla="*/ 402 w 844"/>
                <a:gd name="T57" fmla="*/ 634 h 776"/>
                <a:gd name="T58" fmla="*/ 431 w 844"/>
                <a:gd name="T59" fmla="*/ 635 h 776"/>
                <a:gd name="T60" fmla="*/ 444 w 844"/>
                <a:gd name="T61" fmla="*/ 626 h 776"/>
                <a:gd name="T62" fmla="*/ 465 w 844"/>
                <a:gd name="T63" fmla="*/ 613 h 776"/>
                <a:gd name="T64" fmla="*/ 479 w 844"/>
                <a:gd name="T65" fmla="*/ 611 h 776"/>
                <a:gd name="T66" fmla="*/ 503 w 844"/>
                <a:gd name="T67" fmla="*/ 621 h 776"/>
                <a:gd name="T68" fmla="*/ 540 w 844"/>
                <a:gd name="T69" fmla="*/ 661 h 776"/>
                <a:gd name="T70" fmla="*/ 536 w 844"/>
                <a:gd name="T71" fmla="*/ 710 h 776"/>
                <a:gd name="T72" fmla="*/ 544 w 844"/>
                <a:gd name="T73" fmla="*/ 735 h 776"/>
                <a:gd name="T74" fmla="*/ 574 w 844"/>
                <a:gd name="T75" fmla="*/ 721 h 776"/>
                <a:gd name="T76" fmla="*/ 567 w 844"/>
                <a:gd name="T77" fmla="*/ 639 h 776"/>
                <a:gd name="T78" fmla="*/ 577 w 844"/>
                <a:gd name="T79" fmla="*/ 561 h 776"/>
                <a:gd name="T80" fmla="*/ 610 w 844"/>
                <a:gd name="T81" fmla="*/ 515 h 776"/>
                <a:gd name="T82" fmla="*/ 649 w 844"/>
                <a:gd name="T83" fmla="*/ 454 h 776"/>
                <a:gd name="T84" fmla="*/ 672 w 844"/>
                <a:gd name="T85" fmla="*/ 430 h 776"/>
                <a:gd name="T86" fmla="*/ 664 w 844"/>
                <a:gd name="T87" fmla="*/ 426 h 776"/>
                <a:gd name="T88" fmla="*/ 671 w 844"/>
                <a:gd name="T89" fmla="*/ 395 h 776"/>
                <a:gd name="T90" fmla="*/ 672 w 844"/>
                <a:gd name="T91" fmla="*/ 385 h 776"/>
                <a:gd name="T92" fmla="*/ 667 w 844"/>
                <a:gd name="T93" fmla="*/ 337 h 776"/>
                <a:gd name="T94" fmla="*/ 677 w 844"/>
                <a:gd name="T95" fmla="*/ 322 h 776"/>
                <a:gd name="T96" fmla="*/ 683 w 844"/>
                <a:gd name="T97" fmla="*/ 356 h 776"/>
                <a:gd name="T98" fmla="*/ 694 w 844"/>
                <a:gd name="T99" fmla="*/ 350 h 776"/>
                <a:gd name="T100" fmla="*/ 698 w 844"/>
                <a:gd name="T101" fmla="*/ 333 h 776"/>
                <a:gd name="T102" fmla="*/ 723 w 844"/>
                <a:gd name="T103" fmla="*/ 270 h 776"/>
                <a:gd name="T104" fmla="*/ 765 w 844"/>
                <a:gd name="T105" fmla="*/ 246 h 776"/>
                <a:gd name="T106" fmla="*/ 784 w 844"/>
                <a:gd name="T107" fmla="*/ 241 h 776"/>
                <a:gd name="T108" fmla="*/ 799 w 844"/>
                <a:gd name="T109" fmla="*/ 172 h 776"/>
                <a:gd name="T110" fmla="*/ 825 w 844"/>
                <a:gd name="T111" fmla="*/ 159 h 7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4"/>
                <a:gd name="T169" fmla="*/ 0 h 776"/>
                <a:gd name="T170" fmla="*/ 844 w 844"/>
                <a:gd name="T171" fmla="*/ 776 h 7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4" h="776">
                  <a:moveTo>
                    <a:pt x="843" y="143"/>
                  </a:moveTo>
                  <a:lnTo>
                    <a:pt x="842" y="132"/>
                  </a:lnTo>
                  <a:lnTo>
                    <a:pt x="839" y="111"/>
                  </a:lnTo>
                  <a:lnTo>
                    <a:pt x="844" y="72"/>
                  </a:lnTo>
                  <a:lnTo>
                    <a:pt x="836" y="65"/>
                  </a:lnTo>
                  <a:lnTo>
                    <a:pt x="829" y="67"/>
                  </a:lnTo>
                  <a:lnTo>
                    <a:pt x="828" y="61"/>
                  </a:lnTo>
                  <a:lnTo>
                    <a:pt x="816" y="83"/>
                  </a:lnTo>
                  <a:lnTo>
                    <a:pt x="804" y="107"/>
                  </a:lnTo>
                  <a:lnTo>
                    <a:pt x="791" y="128"/>
                  </a:lnTo>
                  <a:lnTo>
                    <a:pt x="782" y="139"/>
                  </a:lnTo>
                  <a:lnTo>
                    <a:pt x="753" y="141"/>
                  </a:lnTo>
                  <a:lnTo>
                    <a:pt x="727" y="143"/>
                  </a:lnTo>
                  <a:lnTo>
                    <a:pt x="712" y="163"/>
                  </a:lnTo>
                  <a:lnTo>
                    <a:pt x="699" y="182"/>
                  </a:lnTo>
                  <a:lnTo>
                    <a:pt x="683" y="185"/>
                  </a:lnTo>
                  <a:lnTo>
                    <a:pt x="664" y="187"/>
                  </a:lnTo>
                  <a:lnTo>
                    <a:pt x="663" y="208"/>
                  </a:lnTo>
                  <a:lnTo>
                    <a:pt x="649" y="215"/>
                  </a:lnTo>
                  <a:lnTo>
                    <a:pt x="634" y="226"/>
                  </a:lnTo>
                  <a:lnTo>
                    <a:pt x="619" y="233"/>
                  </a:lnTo>
                  <a:lnTo>
                    <a:pt x="604" y="245"/>
                  </a:lnTo>
                  <a:lnTo>
                    <a:pt x="600" y="232"/>
                  </a:lnTo>
                  <a:lnTo>
                    <a:pt x="617" y="202"/>
                  </a:lnTo>
                  <a:lnTo>
                    <a:pt x="624" y="183"/>
                  </a:lnTo>
                  <a:lnTo>
                    <a:pt x="627" y="154"/>
                  </a:lnTo>
                  <a:lnTo>
                    <a:pt x="630" y="128"/>
                  </a:lnTo>
                  <a:lnTo>
                    <a:pt x="619" y="111"/>
                  </a:lnTo>
                  <a:lnTo>
                    <a:pt x="620" y="104"/>
                  </a:lnTo>
                  <a:lnTo>
                    <a:pt x="616" y="106"/>
                  </a:lnTo>
                  <a:lnTo>
                    <a:pt x="614" y="91"/>
                  </a:lnTo>
                  <a:lnTo>
                    <a:pt x="602" y="74"/>
                  </a:lnTo>
                  <a:lnTo>
                    <a:pt x="590" y="63"/>
                  </a:lnTo>
                  <a:lnTo>
                    <a:pt x="579" y="48"/>
                  </a:lnTo>
                  <a:lnTo>
                    <a:pt x="567" y="35"/>
                  </a:lnTo>
                  <a:lnTo>
                    <a:pt x="550" y="44"/>
                  </a:lnTo>
                  <a:lnTo>
                    <a:pt x="539" y="35"/>
                  </a:lnTo>
                  <a:lnTo>
                    <a:pt x="525" y="41"/>
                  </a:lnTo>
                  <a:lnTo>
                    <a:pt x="506" y="24"/>
                  </a:lnTo>
                  <a:lnTo>
                    <a:pt x="490" y="19"/>
                  </a:lnTo>
                  <a:lnTo>
                    <a:pt x="492" y="0"/>
                  </a:lnTo>
                  <a:lnTo>
                    <a:pt x="486" y="9"/>
                  </a:lnTo>
                  <a:lnTo>
                    <a:pt x="462" y="9"/>
                  </a:lnTo>
                  <a:lnTo>
                    <a:pt x="438" y="9"/>
                  </a:lnTo>
                  <a:lnTo>
                    <a:pt x="415" y="9"/>
                  </a:lnTo>
                  <a:lnTo>
                    <a:pt x="393" y="9"/>
                  </a:lnTo>
                  <a:lnTo>
                    <a:pt x="369" y="9"/>
                  </a:lnTo>
                  <a:lnTo>
                    <a:pt x="346" y="9"/>
                  </a:lnTo>
                  <a:lnTo>
                    <a:pt x="323" y="9"/>
                  </a:lnTo>
                  <a:lnTo>
                    <a:pt x="299" y="9"/>
                  </a:lnTo>
                  <a:lnTo>
                    <a:pt x="276" y="9"/>
                  </a:lnTo>
                  <a:lnTo>
                    <a:pt x="252" y="9"/>
                  </a:lnTo>
                  <a:lnTo>
                    <a:pt x="228" y="9"/>
                  </a:lnTo>
                  <a:lnTo>
                    <a:pt x="205" y="9"/>
                  </a:lnTo>
                  <a:lnTo>
                    <a:pt x="182" y="9"/>
                  </a:lnTo>
                  <a:lnTo>
                    <a:pt x="158" y="9"/>
                  </a:lnTo>
                  <a:lnTo>
                    <a:pt x="135" y="9"/>
                  </a:lnTo>
                  <a:lnTo>
                    <a:pt x="112" y="9"/>
                  </a:lnTo>
                  <a:lnTo>
                    <a:pt x="107" y="39"/>
                  </a:lnTo>
                  <a:lnTo>
                    <a:pt x="100" y="63"/>
                  </a:lnTo>
                  <a:lnTo>
                    <a:pt x="89" y="72"/>
                  </a:lnTo>
                  <a:lnTo>
                    <a:pt x="92" y="65"/>
                  </a:lnTo>
                  <a:lnTo>
                    <a:pt x="93" y="69"/>
                  </a:lnTo>
                  <a:lnTo>
                    <a:pt x="104" y="44"/>
                  </a:lnTo>
                  <a:lnTo>
                    <a:pt x="92" y="63"/>
                  </a:lnTo>
                  <a:lnTo>
                    <a:pt x="89" y="65"/>
                  </a:lnTo>
                  <a:lnTo>
                    <a:pt x="97" y="50"/>
                  </a:lnTo>
                  <a:lnTo>
                    <a:pt x="103" y="41"/>
                  </a:lnTo>
                  <a:lnTo>
                    <a:pt x="81" y="30"/>
                  </a:lnTo>
                  <a:lnTo>
                    <a:pt x="73" y="72"/>
                  </a:lnTo>
                  <a:lnTo>
                    <a:pt x="72" y="78"/>
                  </a:lnTo>
                  <a:lnTo>
                    <a:pt x="71" y="83"/>
                  </a:lnTo>
                  <a:lnTo>
                    <a:pt x="70" y="89"/>
                  </a:lnTo>
                  <a:lnTo>
                    <a:pt x="69" y="85"/>
                  </a:lnTo>
                  <a:lnTo>
                    <a:pt x="64" y="98"/>
                  </a:lnTo>
                  <a:lnTo>
                    <a:pt x="74" y="100"/>
                  </a:lnTo>
                  <a:lnTo>
                    <a:pt x="68" y="100"/>
                  </a:lnTo>
                  <a:lnTo>
                    <a:pt x="60" y="115"/>
                  </a:lnTo>
                  <a:lnTo>
                    <a:pt x="43" y="159"/>
                  </a:lnTo>
                  <a:lnTo>
                    <a:pt x="26" y="202"/>
                  </a:lnTo>
                  <a:lnTo>
                    <a:pt x="21" y="228"/>
                  </a:lnTo>
                  <a:lnTo>
                    <a:pt x="16" y="252"/>
                  </a:lnTo>
                  <a:lnTo>
                    <a:pt x="2" y="283"/>
                  </a:lnTo>
                  <a:lnTo>
                    <a:pt x="3" y="295"/>
                  </a:lnTo>
                  <a:lnTo>
                    <a:pt x="0" y="319"/>
                  </a:lnTo>
                  <a:lnTo>
                    <a:pt x="3" y="339"/>
                  </a:lnTo>
                  <a:lnTo>
                    <a:pt x="4" y="359"/>
                  </a:lnTo>
                  <a:lnTo>
                    <a:pt x="3" y="356"/>
                  </a:lnTo>
                  <a:lnTo>
                    <a:pt x="2" y="363"/>
                  </a:lnTo>
                  <a:lnTo>
                    <a:pt x="9" y="363"/>
                  </a:lnTo>
                  <a:lnTo>
                    <a:pt x="13" y="363"/>
                  </a:lnTo>
                  <a:lnTo>
                    <a:pt x="10" y="378"/>
                  </a:lnTo>
                  <a:lnTo>
                    <a:pt x="8" y="372"/>
                  </a:lnTo>
                  <a:lnTo>
                    <a:pt x="4" y="378"/>
                  </a:lnTo>
                  <a:lnTo>
                    <a:pt x="9" y="395"/>
                  </a:lnTo>
                  <a:lnTo>
                    <a:pt x="4" y="409"/>
                  </a:lnTo>
                  <a:lnTo>
                    <a:pt x="8" y="428"/>
                  </a:lnTo>
                  <a:lnTo>
                    <a:pt x="11" y="446"/>
                  </a:lnTo>
                  <a:lnTo>
                    <a:pt x="9" y="474"/>
                  </a:lnTo>
                  <a:lnTo>
                    <a:pt x="17" y="476"/>
                  </a:lnTo>
                  <a:lnTo>
                    <a:pt x="32" y="493"/>
                  </a:lnTo>
                  <a:lnTo>
                    <a:pt x="47" y="515"/>
                  </a:lnTo>
                  <a:lnTo>
                    <a:pt x="48" y="539"/>
                  </a:lnTo>
                  <a:lnTo>
                    <a:pt x="64" y="539"/>
                  </a:lnTo>
                  <a:lnTo>
                    <a:pt x="83" y="535"/>
                  </a:lnTo>
                  <a:lnTo>
                    <a:pt x="95" y="546"/>
                  </a:lnTo>
                  <a:lnTo>
                    <a:pt x="106" y="556"/>
                  </a:lnTo>
                  <a:lnTo>
                    <a:pt x="118" y="569"/>
                  </a:lnTo>
                  <a:lnTo>
                    <a:pt x="130" y="578"/>
                  </a:lnTo>
                  <a:lnTo>
                    <a:pt x="150" y="578"/>
                  </a:lnTo>
                  <a:lnTo>
                    <a:pt x="171" y="578"/>
                  </a:lnTo>
                  <a:lnTo>
                    <a:pt x="174" y="563"/>
                  </a:lnTo>
                  <a:lnTo>
                    <a:pt x="200" y="563"/>
                  </a:lnTo>
                  <a:lnTo>
                    <a:pt x="213" y="595"/>
                  </a:lnTo>
                  <a:lnTo>
                    <a:pt x="216" y="630"/>
                  </a:lnTo>
                  <a:lnTo>
                    <a:pt x="226" y="641"/>
                  </a:lnTo>
                  <a:lnTo>
                    <a:pt x="236" y="656"/>
                  </a:lnTo>
                  <a:lnTo>
                    <a:pt x="245" y="632"/>
                  </a:lnTo>
                  <a:lnTo>
                    <a:pt x="266" y="635"/>
                  </a:lnTo>
                  <a:lnTo>
                    <a:pt x="273" y="663"/>
                  </a:lnTo>
                  <a:lnTo>
                    <a:pt x="279" y="693"/>
                  </a:lnTo>
                  <a:lnTo>
                    <a:pt x="285" y="732"/>
                  </a:lnTo>
                  <a:lnTo>
                    <a:pt x="294" y="748"/>
                  </a:lnTo>
                  <a:lnTo>
                    <a:pt x="313" y="754"/>
                  </a:lnTo>
                  <a:lnTo>
                    <a:pt x="312" y="715"/>
                  </a:lnTo>
                  <a:lnTo>
                    <a:pt x="311" y="711"/>
                  </a:lnTo>
                  <a:lnTo>
                    <a:pt x="310" y="704"/>
                  </a:lnTo>
                  <a:lnTo>
                    <a:pt x="314" y="710"/>
                  </a:lnTo>
                  <a:lnTo>
                    <a:pt x="316" y="693"/>
                  </a:lnTo>
                  <a:lnTo>
                    <a:pt x="321" y="687"/>
                  </a:lnTo>
                  <a:lnTo>
                    <a:pt x="328" y="676"/>
                  </a:lnTo>
                  <a:lnTo>
                    <a:pt x="333" y="671"/>
                  </a:lnTo>
                  <a:lnTo>
                    <a:pt x="333" y="667"/>
                  </a:lnTo>
                  <a:lnTo>
                    <a:pt x="341" y="667"/>
                  </a:lnTo>
                  <a:lnTo>
                    <a:pt x="336" y="671"/>
                  </a:lnTo>
                  <a:lnTo>
                    <a:pt x="345" y="663"/>
                  </a:lnTo>
                  <a:lnTo>
                    <a:pt x="342" y="663"/>
                  </a:lnTo>
                  <a:lnTo>
                    <a:pt x="359" y="641"/>
                  </a:lnTo>
                  <a:lnTo>
                    <a:pt x="361" y="634"/>
                  </a:lnTo>
                  <a:lnTo>
                    <a:pt x="365" y="637"/>
                  </a:lnTo>
                  <a:lnTo>
                    <a:pt x="364" y="639"/>
                  </a:lnTo>
                  <a:lnTo>
                    <a:pt x="376" y="630"/>
                  </a:lnTo>
                  <a:lnTo>
                    <a:pt x="377" y="630"/>
                  </a:lnTo>
                  <a:lnTo>
                    <a:pt x="390" y="632"/>
                  </a:lnTo>
                  <a:lnTo>
                    <a:pt x="402" y="634"/>
                  </a:lnTo>
                  <a:lnTo>
                    <a:pt x="410" y="632"/>
                  </a:lnTo>
                  <a:lnTo>
                    <a:pt x="414" y="641"/>
                  </a:lnTo>
                  <a:lnTo>
                    <a:pt x="423" y="647"/>
                  </a:lnTo>
                  <a:lnTo>
                    <a:pt x="432" y="647"/>
                  </a:lnTo>
                  <a:lnTo>
                    <a:pt x="431" y="635"/>
                  </a:lnTo>
                  <a:lnTo>
                    <a:pt x="443" y="648"/>
                  </a:lnTo>
                  <a:lnTo>
                    <a:pt x="441" y="658"/>
                  </a:lnTo>
                  <a:lnTo>
                    <a:pt x="445" y="647"/>
                  </a:lnTo>
                  <a:lnTo>
                    <a:pt x="438" y="632"/>
                  </a:lnTo>
                  <a:lnTo>
                    <a:pt x="444" y="626"/>
                  </a:lnTo>
                  <a:lnTo>
                    <a:pt x="442" y="622"/>
                  </a:lnTo>
                  <a:lnTo>
                    <a:pt x="441" y="619"/>
                  </a:lnTo>
                  <a:lnTo>
                    <a:pt x="430" y="615"/>
                  </a:lnTo>
                  <a:lnTo>
                    <a:pt x="441" y="615"/>
                  </a:lnTo>
                  <a:lnTo>
                    <a:pt x="465" y="613"/>
                  </a:lnTo>
                  <a:lnTo>
                    <a:pt x="468" y="598"/>
                  </a:lnTo>
                  <a:lnTo>
                    <a:pt x="467" y="613"/>
                  </a:lnTo>
                  <a:lnTo>
                    <a:pt x="474" y="613"/>
                  </a:lnTo>
                  <a:lnTo>
                    <a:pt x="481" y="608"/>
                  </a:lnTo>
                  <a:lnTo>
                    <a:pt x="479" y="611"/>
                  </a:lnTo>
                  <a:lnTo>
                    <a:pt x="493" y="609"/>
                  </a:lnTo>
                  <a:lnTo>
                    <a:pt x="489" y="609"/>
                  </a:lnTo>
                  <a:lnTo>
                    <a:pt x="498" y="615"/>
                  </a:lnTo>
                  <a:lnTo>
                    <a:pt x="501" y="615"/>
                  </a:lnTo>
                  <a:lnTo>
                    <a:pt x="503" y="621"/>
                  </a:lnTo>
                  <a:lnTo>
                    <a:pt x="499" y="617"/>
                  </a:lnTo>
                  <a:lnTo>
                    <a:pt x="503" y="634"/>
                  </a:lnTo>
                  <a:lnTo>
                    <a:pt x="525" y="619"/>
                  </a:lnTo>
                  <a:lnTo>
                    <a:pt x="532" y="639"/>
                  </a:lnTo>
                  <a:lnTo>
                    <a:pt x="540" y="661"/>
                  </a:lnTo>
                  <a:lnTo>
                    <a:pt x="535" y="698"/>
                  </a:lnTo>
                  <a:lnTo>
                    <a:pt x="534" y="693"/>
                  </a:lnTo>
                  <a:lnTo>
                    <a:pt x="535" y="698"/>
                  </a:lnTo>
                  <a:lnTo>
                    <a:pt x="540" y="689"/>
                  </a:lnTo>
                  <a:lnTo>
                    <a:pt x="536" y="710"/>
                  </a:lnTo>
                  <a:lnTo>
                    <a:pt x="541" y="722"/>
                  </a:lnTo>
                  <a:lnTo>
                    <a:pt x="543" y="724"/>
                  </a:lnTo>
                  <a:lnTo>
                    <a:pt x="543" y="734"/>
                  </a:lnTo>
                  <a:lnTo>
                    <a:pt x="546" y="730"/>
                  </a:lnTo>
                  <a:lnTo>
                    <a:pt x="544" y="735"/>
                  </a:lnTo>
                  <a:lnTo>
                    <a:pt x="546" y="756"/>
                  </a:lnTo>
                  <a:lnTo>
                    <a:pt x="553" y="776"/>
                  </a:lnTo>
                  <a:lnTo>
                    <a:pt x="564" y="774"/>
                  </a:lnTo>
                  <a:lnTo>
                    <a:pt x="568" y="748"/>
                  </a:lnTo>
                  <a:lnTo>
                    <a:pt x="574" y="721"/>
                  </a:lnTo>
                  <a:lnTo>
                    <a:pt x="571" y="693"/>
                  </a:lnTo>
                  <a:lnTo>
                    <a:pt x="567" y="667"/>
                  </a:lnTo>
                  <a:lnTo>
                    <a:pt x="569" y="691"/>
                  </a:lnTo>
                  <a:lnTo>
                    <a:pt x="568" y="663"/>
                  </a:lnTo>
                  <a:lnTo>
                    <a:pt x="567" y="639"/>
                  </a:lnTo>
                  <a:lnTo>
                    <a:pt x="566" y="613"/>
                  </a:lnTo>
                  <a:lnTo>
                    <a:pt x="566" y="587"/>
                  </a:lnTo>
                  <a:lnTo>
                    <a:pt x="571" y="580"/>
                  </a:lnTo>
                  <a:lnTo>
                    <a:pt x="571" y="576"/>
                  </a:lnTo>
                  <a:lnTo>
                    <a:pt x="577" y="561"/>
                  </a:lnTo>
                  <a:lnTo>
                    <a:pt x="582" y="548"/>
                  </a:lnTo>
                  <a:lnTo>
                    <a:pt x="583" y="546"/>
                  </a:lnTo>
                  <a:lnTo>
                    <a:pt x="587" y="541"/>
                  </a:lnTo>
                  <a:lnTo>
                    <a:pt x="608" y="517"/>
                  </a:lnTo>
                  <a:lnTo>
                    <a:pt x="610" y="515"/>
                  </a:lnTo>
                  <a:lnTo>
                    <a:pt x="624" y="496"/>
                  </a:lnTo>
                  <a:lnTo>
                    <a:pt x="631" y="493"/>
                  </a:lnTo>
                  <a:lnTo>
                    <a:pt x="641" y="474"/>
                  </a:lnTo>
                  <a:lnTo>
                    <a:pt x="660" y="459"/>
                  </a:lnTo>
                  <a:lnTo>
                    <a:pt x="649" y="454"/>
                  </a:lnTo>
                  <a:lnTo>
                    <a:pt x="655" y="456"/>
                  </a:lnTo>
                  <a:lnTo>
                    <a:pt x="658" y="450"/>
                  </a:lnTo>
                  <a:lnTo>
                    <a:pt x="651" y="443"/>
                  </a:lnTo>
                  <a:lnTo>
                    <a:pt x="666" y="443"/>
                  </a:lnTo>
                  <a:lnTo>
                    <a:pt x="672" y="430"/>
                  </a:lnTo>
                  <a:lnTo>
                    <a:pt x="666" y="433"/>
                  </a:lnTo>
                  <a:lnTo>
                    <a:pt x="663" y="428"/>
                  </a:lnTo>
                  <a:lnTo>
                    <a:pt x="658" y="424"/>
                  </a:lnTo>
                  <a:lnTo>
                    <a:pt x="660" y="424"/>
                  </a:lnTo>
                  <a:lnTo>
                    <a:pt x="664" y="426"/>
                  </a:lnTo>
                  <a:lnTo>
                    <a:pt x="668" y="424"/>
                  </a:lnTo>
                  <a:lnTo>
                    <a:pt x="673" y="426"/>
                  </a:lnTo>
                  <a:lnTo>
                    <a:pt x="673" y="406"/>
                  </a:lnTo>
                  <a:lnTo>
                    <a:pt x="675" y="433"/>
                  </a:lnTo>
                  <a:lnTo>
                    <a:pt x="671" y="395"/>
                  </a:lnTo>
                  <a:lnTo>
                    <a:pt x="664" y="393"/>
                  </a:lnTo>
                  <a:lnTo>
                    <a:pt x="660" y="385"/>
                  </a:lnTo>
                  <a:lnTo>
                    <a:pt x="668" y="391"/>
                  </a:lnTo>
                  <a:lnTo>
                    <a:pt x="665" y="378"/>
                  </a:lnTo>
                  <a:lnTo>
                    <a:pt x="672" y="385"/>
                  </a:lnTo>
                  <a:lnTo>
                    <a:pt x="664" y="359"/>
                  </a:lnTo>
                  <a:lnTo>
                    <a:pt x="673" y="371"/>
                  </a:lnTo>
                  <a:lnTo>
                    <a:pt x="665" y="350"/>
                  </a:lnTo>
                  <a:lnTo>
                    <a:pt x="662" y="350"/>
                  </a:lnTo>
                  <a:lnTo>
                    <a:pt x="667" y="337"/>
                  </a:lnTo>
                  <a:lnTo>
                    <a:pt x="665" y="348"/>
                  </a:lnTo>
                  <a:lnTo>
                    <a:pt x="675" y="358"/>
                  </a:lnTo>
                  <a:lnTo>
                    <a:pt x="673" y="339"/>
                  </a:lnTo>
                  <a:lnTo>
                    <a:pt x="675" y="350"/>
                  </a:lnTo>
                  <a:lnTo>
                    <a:pt x="677" y="322"/>
                  </a:lnTo>
                  <a:lnTo>
                    <a:pt x="687" y="315"/>
                  </a:lnTo>
                  <a:lnTo>
                    <a:pt x="682" y="333"/>
                  </a:lnTo>
                  <a:lnTo>
                    <a:pt x="679" y="343"/>
                  </a:lnTo>
                  <a:lnTo>
                    <a:pt x="677" y="350"/>
                  </a:lnTo>
                  <a:lnTo>
                    <a:pt x="683" y="356"/>
                  </a:lnTo>
                  <a:lnTo>
                    <a:pt x="679" y="365"/>
                  </a:lnTo>
                  <a:lnTo>
                    <a:pt x="682" y="369"/>
                  </a:lnTo>
                  <a:lnTo>
                    <a:pt x="678" y="374"/>
                  </a:lnTo>
                  <a:lnTo>
                    <a:pt x="675" y="387"/>
                  </a:lnTo>
                  <a:lnTo>
                    <a:pt x="694" y="350"/>
                  </a:lnTo>
                  <a:lnTo>
                    <a:pt x="692" y="315"/>
                  </a:lnTo>
                  <a:lnTo>
                    <a:pt x="700" y="302"/>
                  </a:lnTo>
                  <a:lnTo>
                    <a:pt x="694" y="311"/>
                  </a:lnTo>
                  <a:lnTo>
                    <a:pt x="698" y="324"/>
                  </a:lnTo>
                  <a:lnTo>
                    <a:pt x="698" y="333"/>
                  </a:lnTo>
                  <a:lnTo>
                    <a:pt x="715" y="302"/>
                  </a:lnTo>
                  <a:lnTo>
                    <a:pt x="715" y="306"/>
                  </a:lnTo>
                  <a:lnTo>
                    <a:pt x="719" y="283"/>
                  </a:lnTo>
                  <a:lnTo>
                    <a:pt x="725" y="261"/>
                  </a:lnTo>
                  <a:lnTo>
                    <a:pt x="723" y="270"/>
                  </a:lnTo>
                  <a:lnTo>
                    <a:pt x="728" y="267"/>
                  </a:lnTo>
                  <a:lnTo>
                    <a:pt x="744" y="258"/>
                  </a:lnTo>
                  <a:lnTo>
                    <a:pt x="760" y="254"/>
                  </a:lnTo>
                  <a:lnTo>
                    <a:pt x="763" y="245"/>
                  </a:lnTo>
                  <a:lnTo>
                    <a:pt x="765" y="246"/>
                  </a:lnTo>
                  <a:lnTo>
                    <a:pt x="772" y="252"/>
                  </a:lnTo>
                  <a:lnTo>
                    <a:pt x="775" y="252"/>
                  </a:lnTo>
                  <a:lnTo>
                    <a:pt x="784" y="246"/>
                  </a:lnTo>
                  <a:lnTo>
                    <a:pt x="784" y="232"/>
                  </a:lnTo>
                  <a:lnTo>
                    <a:pt x="784" y="241"/>
                  </a:lnTo>
                  <a:lnTo>
                    <a:pt x="776" y="233"/>
                  </a:lnTo>
                  <a:lnTo>
                    <a:pt x="777" y="215"/>
                  </a:lnTo>
                  <a:lnTo>
                    <a:pt x="777" y="209"/>
                  </a:lnTo>
                  <a:lnTo>
                    <a:pt x="795" y="180"/>
                  </a:lnTo>
                  <a:lnTo>
                    <a:pt x="799" y="172"/>
                  </a:lnTo>
                  <a:lnTo>
                    <a:pt x="803" y="174"/>
                  </a:lnTo>
                  <a:lnTo>
                    <a:pt x="816" y="154"/>
                  </a:lnTo>
                  <a:lnTo>
                    <a:pt x="816" y="156"/>
                  </a:lnTo>
                  <a:lnTo>
                    <a:pt x="819" y="156"/>
                  </a:lnTo>
                  <a:lnTo>
                    <a:pt x="825" y="159"/>
                  </a:lnTo>
                  <a:lnTo>
                    <a:pt x="843" y="143"/>
                  </a:lnTo>
                  <a:close/>
                </a:path>
              </a:pathLst>
            </a:custGeom>
            <a:grpFill/>
            <a:ln w="6350">
              <a:solidFill>
                <a:schemeClr val="bg1">
                  <a:lumMod val="65000"/>
                </a:schemeClr>
              </a:solidFill>
              <a:round/>
              <a:headEnd/>
              <a:tailEnd/>
            </a:ln>
          </p:spPr>
          <p:txBody>
            <a:bodyPr/>
            <a:lstStyle/>
            <a:p>
              <a:endParaRPr lang="en-GB" dirty="0">
                <a:solidFill>
                  <a:srgbClr val="000000"/>
                </a:solidFill>
              </a:endParaRPr>
            </a:p>
          </p:txBody>
        </p:sp>
        <p:sp>
          <p:nvSpPr>
            <p:cNvPr id="1109" name="Freeform 202"/>
            <p:cNvSpPr>
              <a:spLocks/>
            </p:cNvSpPr>
            <p:nvPr/>
          </p:nvSpPr>
          <p:spPr bwMode="auto">
            <a:xfrm>
              <a:off x="3195" y="1934"/>
              <a:ext cx="349" cy="314"/>
            </a:xfrm>
            <a:custGeom>
              <a:avLst/>
              <a:gdLst>
                <a:gd name="T0" fmla="*/ 73 w 324"/>
                <a:gd name="T1" fmla="*/ 324 h 539"/>
                <a:gd name="T2" fmla="*/ 62 w 324"/>
                <a:gd name="T3" fmla="*/ 273 h 539"/>
                <a:gd name="T4" fmla="*/ 42 w 324"/>
                <a:gd name="T5" fmla="*/ 243 h 539"/>
                <a:gd name="T6" fmla="*/ 18 w 324"/>
                <a:gd name="T7" fmla="*/ 171 h 539"/>
                <a:gd name="T8" fmla="*/ 0 w 324"/>
                <a:gd name="T9" fmla="*/ 132 h 539"/>
                <a:gd name="T10" fmla="*/ 18 w 324"/>
                <a:gd name="T11" fmla="*/ 98 h 539"/>
                <a:gd name="T12" fmla="*/ 39 w 324"/>
                <a:gd name="T13" fmla="*/ 71 h 539"/>
                <a:gd name="T14" fmla="*/ 28 w 324"/>
                <a:gd name="T15" fmla="*/ 22 h 539"/>
                <a:gd name="T16" fmla="*/ 61 w 324"/>
                <a:gd name="T17" fmla="*/ 0 h 539"/>
                <a:gd name="T18" fmla="*/ 90 w 324"/>
                <a:gd name="T19" fmla="*/ 24 h 539"/>
                <a:gd name="T20" fmla="*/ 120 w 324"/>
                <a:gd name="T21" fmla="*/ 48 h 539"/>
                <a:gd name="T22" fmla="*/ 148 w 324"/>
                <a:gd name="T23" fmla="*/ 98 h 539"/>
                <a:gd name="T24" fmla="*/ 189 w 324"/>
                <a:gd name="T25" fmla="*/ 106 h 539"/>
                <a:gd name="T26" fmla="*/ 203 w 324"/>
                <a:gd name="T27" fmla="*/ 119 h 539"/>
                <a:gd name="T28" fmla="*/ 220 w 324"/>
                <a:gd name="T29" fmla="*/ 154 h 539"/>
                <a:gd name="T30" fmla="*/ 234 w 324"/>
                <a:gd name="T31" fmla="*/ 200 h 539"/>
                <a:gd name="T32" fmla="*/ 248 w 324"/>
                <a:gd name="T33" fmla="*/ 243 h 539"/>
                <a:gd name="T34" fmla="*/ 254 w 324"/>
                <a:gd name="T35" fmla="*/ 247 h 539"/>
                <a:gd name="T36" fmla="*/ 257 w 324"/>
                <a:gd name="T37" fmla="*/ 254 h 539"/>
                <a:gd name="T38" fmla="*/ 258 w 324"/>
                <a:gd name="T39" fmla="*/ 265 h 539"/>
                <a:gd name="T40" fmla="*/ 267 w 324"/>
                <a:gd name="T41" fmla="*/ 300 h 539"/>
                <a:gd name="T42" fmla="*/ 313 w 324"/>
                <a:gd name="T43" fmla="*/ 315 h 539"/>
                <a:gd name="T44" fmla="*/ 324 w 324"/>
                <a:gd name="T45" fmla="*/ 332 h 539"/>
                <a:gd name="T46" fmla="*/ 319 w 324"/>
                <a:gd name="T47" fmla="*/ 397 h 539"/>
                <a:gd name="T48" fmla="*/ 296 w 324"/>
                <a:gd name="T49" fmla="*/ 411 h 539"/>
                <a:gd name="T50" fmla="*/ 274 w 324"/>
                <a:gd name="T51" fmla="*/ 430 h 539"/>
                <a:gd name="T52" fmla="*/ 250 w 324"/>
                <a:gd name="T53" fmla="*/ 443 h 539"/>
                <a:gd name="T54" fmla="*/ 225 w 324"/>
                <a:gd name="T55" fmla="*/ 452 h 539"/>
                <a:gd name="T56" fmla="*/ 209 w 324"/>
                <a:gd name="T57" fmla="*/ 495 h 539"/>
                <a:gd name="T58" fmla="*/ 191 w 324"/>
                <a:gd name="T59" fmla="*/ 539 h 539"/>
                <a:gd name="T60" fmla="*/ 176 w 324"/>
                <a:gd name="T61" fmla="*/ 493 h 539"/>
                <a:gd name="T62" fmla="*/ 145 w 324"/>
                <a:gd name="T63" fmla="*/ 476 h 539"/>
                <a:gd name="T64" fmla="*/ 136 w 324"/>
                <a:gd name="T65" fmla="*/ 515 h 539"/>
                <a:gd name="T66" fmla="*/ 122 w 324"/>
                <a:gd name="T67" fmla="*/ 469 h 539"/>
                <a:gd name="T68" fmla="*/ 97 w 324"/>
                <a:gd name="T69" fmla="*/ 395 h 5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539"/>
                <a:gd name="T107" fmla="*/ 324 w 324"/>
                <a:gd name="T108" fmla="*/ 539 h 5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539">
                  <a:moveTo>
                    <a:pt x="79" y="367"/>
                  </a:moveTo>
                  <a:lnTo>
                    <a:pt x="73" y="324"/>
                  </a:lnTo>
                  <a:lnTo>
                    <a:pt x="67" y="300"/>
                  </a:lnTo>
                  <a:lnTo>
                    <a:pt x="62" y="273"/>
                  </a:lnTo>
                  <a:lnTo>
                    <a:pt x="53" y="260"/>
                  </a:lnTo>
                  <a:lnTo>
                    <a:pt x="42" y="243"/>
                  </a:lnTo>
                  <a:lnTo>
                    <a:pt x="35" y="208"/>
                  </a:lnTo>
                  <a:lnTo>
                    <a:pt x="18" y="171"/>
                  </a:lnTo>
                  <a:lnTo>
                    <a:pt x="4" y="134"/>
                  </a:lnTo>
                  <a:lnTo>
                    <a:pt x="0" y="132"/>
                  </a:lnTo>
                  <a:lnTo>
                    <a:pt x="3" y="91"/>
                  </a:lnTo>
                  <a:lnTo>
                    <a:pt x="18" y="98"/>
                  </a:lnTo>
                  <a:lnTo>
                    <a:pt x="28" y="76"/>
                  </a:lnTo>
                  <a:lnTo>
                    <a:pt x="39" y="71"/>
                  </a:lnTo>
                  <a:lnTo>
                    <a:pt x="46" y="58"/>
                  </a:lnTo>
                  <a:lnTo>
                    <a:pt x="28" y="22"/>
                  </a:lnTo>
                  <a:lnTo>
                    <a:pt x="46" y="9"/>
                  </a:lnTo>
                  <a:lnTo>
                    <a:pt x="61" y="0"/>
                  </a:lnTo>
                  <a:lnTo>
                    <a:pt x="76" y="9"/>
                  </a:lnTo>
                  <a:lnTo>
                    <a:pt x="90" y="24"/>
                  </a:lnTo>
                  <a:lnTo>
                    <a:pt x="104" y="37"/>
                  </a:lnTo>
                  <a:lnTo>
                    <a:pt x="120" y="48"/>
                  </a:lnTo>
                  <a:lnTo>
                    <a:pt x="133" y="71"/>
                  </a:lnTo>
                  <a:lnTo>
                    <a:pt x="148" y="98"/>
                  </a:lnTo>
                  <a:lnTo>
                    <a:pt x="176" y="100"/>
                  </a:lnTo>
                  <a:lnTo>
                    <a:pt x="189" y="106"/>
                  </a:lnTo>
                  <a:lnTo>
                    <a:pt x="191" y="113"/>
                  </a:lnTo>
                  <a:lnTo>
                    <a:pt x="203" y="119"/>
                  </a:lnTo>
                  <a:lnTo>
                    <a:pt x="213" y="145"/>
                  </a:lnTo>
                  <a:lnTo>
                    <a:pt x="220" y="154"/>
                  </a:lnTo>
                  <a:lnTo>
                    <a:pt x="234" y="180"/>
                  </a:lnTo>
                  <a:lnTo>
                    <a:pt x="234" y="200"/>
                  </a:lnTo>
                  <a:lnTo>
                    <a:pt x="241" y="221"/>
                  </a:lnTo>
                  <a:lnTo>
                    <a:pt x="248" y="243"/>
                  </a:lnTo>
                  <a:lnTo>
                    <a:pt x="252" y="248"/>
                  </a:lnTo>
                  <a:lnTo>
                    <a:pt x="254" y="247"/>
                  </a:lnTo>
                  <a:lnTo>
                    <a:pt x="257" y="248"/>
                  </a:lnTo>
                  <a:lnTo>
                    <a:pt x="257" y="254"/>
                  </a:lnTo>
                  <a:lnTo>
                    <a:pt x="258" y="260"/>
                  </a:lnTo>
                  <a:lnTo>
                    <a:pt x="258" y="265"/>
                  </a:lnTo>
                  <a:lnTo>
                    <a:pt x="263" y="271"/>
                  </a:lnTo>
                  <a:lnTo>
                    <a:pt x="267" y="300"/>
                  </a:lnTo>
                  <a:lnTo>
                    <a:pt x="290" y="308"/>
                  </a:lnTo>
                  <a:lnTo>
                    <a:pt x="313" y="315"/>
                  </a:lnTo>
                  <a:lnTo>
                    <a:pt x="317" y="310"/>
                  </a:lnTo>
                  <a:lnTo>
                    <a:pt x="324" y="332"/>
                  </a:lnTo>
                  <a:lnTo>
                    <a:pt x="322" y="365"/>
                  </a:lnTo>
                  <a:lnTo>
                    <a:pt x="319" y="397"/>
                  </a:lnTo>
                  <a:lnTo>
                    <a:pt x="308" y="406"/>
                  </a:lnTo>
                  <a:lnTo>
                    <a:pt x="296" y="411"/>
                  </a:lnTo>
                  <a:lnTo>
                    <a:pt x="285" y="423"/>
                  </a:lnTo>
                  <a:lnTo>
                    <a:pt x="274" y="430"/>
                  </a:lnTo>
                  <a:lnTo>
                    <a:pt x="262" y="434"/>
                  </a:lnTo>
                  <a:lnTo>
                    <a:pt x="250" y="443"/>
                  </a:lnTo>
                  <a:lnTo>
                    <a:pt x="237" y="448"/>
                  </a:lnTo>
                  <a:lnTo>
                    <a:pt x="225" y="452"/>
                  </a:lnTo>
                  <a:lnTo>
                    <a:pt x="217" y="474"/>
                  </a:lnTo>
                  <a:lnTo>
                    <a:pt x="209" y="495"/>
                  </a:lnTo>
                  <a:lnTo>
                    <a:pt x="200" y="517"/>
                  </a:lnTo>
                  <a:lnTo>
                    <a:pt x="191" y="539"/>
                  </a:lnTo>
                  <a:lnTo>
                    <a:pt x="190" y="504"/>
                  </a:lnTo>
                  <a:lnTo>
                    <a:pt x="176" y="493"/>
                  </a:lnTo>
                  <a:lnTo>
                    <a:pt x="162" y="482"/>
                  </a:lnTo>
                  <a:lnTo>
                    <a:pt x="145" y="476"/>
                  </a:lnTo>
                  <a:lnTo>
                    <a:pt x="142" y="504"/>
                  </a:lnTo>
                  <a:lnTo>
                    <a:pt x="136" y="515"/>
                  </a:lnTo>
                  <a:lnTo>
                    <a:pt x="129" y="491"/>
                  </a:lnTo>
                  <a:lnTo>
                    <a:pt x="122" y="469"/>
                  </a:lnTo>
                  <a:lnTo>
                    <a:pt x="109" y="430"/>
                  </a:lnTo>
                  <a:lnTo>
                    <a:pt x="97" y="395"/>
                  </a:lnTo>
                  <a:lnTo>
                    <a:pt x="79" y="36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10" name="Freeform 790"/>
            <p:cNvSpPr>
              <a:spLocks/>
            </p:cNvSpPr>
            <p:nvPr/>
          </p:nvSpPr>
          <p:spPr bwMode="auto">
            <a:xfrm>
              <a:off x="2988" y="1143"/>
              <a:ext cx="1981" cy="613"/>
            </a:xfrm>
            <a:custGeom>
              <a:avLst/>
              <a:gdLst>
                <a:gd name="T0" fmla="*/ 1586 w 1839"/>
                <a:gd name="T1" fmla="*/ 226 h 1053"/>
                <a:gd name="T2" fmla="*/ 1437 w 1839"/>
                <a:gd name="T3" fmla="*/ 178 h 1053"/>
                <a:gd name="T4" fmla="*/ 1299 w 1839"/>
                <a:gd name="T5" fmla="*/ 149 h 1053"/>
                <a:gd name="T6" fmla="*/ 1194 w 1839"/>
                <a:gd name="T7" fmla="*/ 128 h 1053"/>
                <a:gd name="T8" fmla="*/ 1156 w 1839"/>
                <a:gd name="T9" fmla="*/ 154 h 1053"/>
                <a:gd name="T10" fmla="*/ 1047 w 1839"/>
                <a:gd name="T11" fmla="*/ 136 h 1053"/>
                <a:gd name="T12" fmla="*/ 870 w 1839"/>
                <a:gd name="T13" fmla="*/ 93 h 1053"/>
                <a:gd name="T14" fmla="*/ 853 w 1839"/>
                <a:gd name="T15" fmla="*/ 54 h 1053"/>
                <a:gd name="T16" fmla="*/ 760 w 1839"/>
                <a:gd name="T17" fmla="*/ 26 h 1053"/>
                <a:gd name="T18" fmla="*/ 686 w 1839"/>
                <a:gd name="T19" fmla="*/ 32 h 1053"/>
                <a:gd name="T20" fmla="*/ 583 w 1839"/>
                <a:gd name="T21" fmla="*/ 74 h 1053"/>
                <a:gd name="T22" fmla="*/ 552 w 1839"/>
                <a:gd name="T23" fmla="*/ 134 h 1053"/>
                <a:gd name="T24" fmla="*/ 582 w 1839"/>
                <a:gd name="T25" fmla="*/ 150 h 1053"/>
                <a:gd name="T26" fmla="*/ 499 w 1839"/>
                <a:gd name="T27" fmla="*/ 158 h 1053"/>
                <a:gd name="T28" fmla="*/ 536 w 1839"/>
                <a:gd name="T29" fmla="*/ 221 h 1053"/>
                <a:gd name="T30" fmla="*/ 528 w 1839"/>
                <a:gd name="T31" fmla="*/ 262 h 1053"/>
                <a:gd name="T32" fmla="*/ 500 w 1839"/>
                <a:gd name="T33" fmla="*/ 282 h 1053"/>
                <a:gd name="T34" fmla="*/ 417 w 1839"/>
                <a:gd name="T35" fmla="*/ 121 h 1053"/>
                <a:gd name="T36" fmla="*/ 454 w 1839"/>
                <a:gd name="T37" fmla="*/ 226 h 1053"/>
                <a:gd name="T38" fmla="*/ 351 w 1839"/>
                <a:gd name="T39" fmla="*/ 243 h 1053"/>
                <a:gd name="T40" fmla="*/ 290 w 1839"/>
                <a:gd name="T41" fmla="*/ 223 h 1053"/>
                <a:gd name="T42" fmla="*/ 188 w 1839"/>
                <a:gd name="T43" fmla="*/ 265 h 1053"/>
                <a:gd name="T44" fmla="*/ 176 w 1839"/>
                <a:gd name="T45" fmla="*/ 297 h 1053"/>
                <a:gd name="T46" fmla="*/ 127 w 1839"/>
                <a:gd name="T47" fmla="*/ 363 h 1053"/>
                <a:gd name="T48" fmla="*/ 52 w 1839"/>
                <a:gd name="T49" fmla="*/ 278 h 1053"/>
                <a:gd name="T50" fmla="*/ 46 w 1839"/>
                <a:gd name="T51" fmla="*/ 223 h 1053"/>
                <a:gd name="T52" fmla="*/ 12 w 1839"/>
                <a:gd name="T53" fmla="*/ 208 h 1053"/>
                <a:gd name="T54" fmla="*/ 38 w 1839"/>
                <a:gd name="T55" fmla="*/ 363 h 1053"/>
                <a:gd name="T56" fmla="*/ 27 w 1839"/>
                <a:gd name="T57" fmla="*/ 469 h 1053"/>
                <a:gd name="T58" fmla="*/ 57 w 1839"/>
                <a:gd name="T59" fmla="*/ 608 h 1053"/>
                <a:gd name="T60" fmla="*/ 149 w 1839"/>
                <a:gd name="T61" fmla="*/ 752 h 1053"/>
                <a:gd name="T62" fmla="*/ 203 w 1839"/>
                <a:gd name="T63" fmla="*/ 891 h 1053"/>
                <a:gd name="T64" fmla="*/ 203 w 1839"/>
                <a:gd name="T65" fmla="*/ 960 h 1053"/>
                <a:gd name="T66" fmla="*/ 364 w 1839"/>
                <a:gd name="T67" fmla="*/ 1053 h 1053"/>
                <a:gd name="T68" fmla="*/ 353 w 1839"/>
                <a:gd name="T69" fmla="*/ 908 h 1053"/>
                <a:gd name="T70" fmla="*/ 342 w 1839"/>
                <a:gd name="T71" fmla="*/ 736 h 1053"/>
                <a:gd name="T72" fmla="*/ 470 w 1839"/>
                <a:gd name="T73" fmla="*/ 715 h 1053"/>
                <a:gd name="T74" fmla="*/ 572 w 1839"/>
                <a:gd name="T75" fmla="*/ 623 h 1053"/>
                <a:gd name="T76" fmla="*/ 677 w 1839"/>
                <a:gd name="T77" fmla="*/ 665 h 1053"/>
                <a:gd name="T78" fmla="*/ 818 w 1839"/>
                <a:gd name="T79" fmla="*/ 793 h 1053"/>
                <a:gd name="T80" fmla="*/ 941 w 1839"/>
                <a:gd name="T81" fmla="*/ 780 h 1053"/>
                <a:gd name="T82" fmla="*/ 1061 w 1839"/>
                <a:gd name="T83" fmla="*/ 780 h 1053"/>
                <a:gd name="T84" fmla="*/ 1233 w 1839"/>
                <a:gd name="T85" fmla="*/ 790 h 1053"/>
                <a:gd name="T86" fmla="*/ 1282 w 1839"/>
                <a:gd name="T87" fmla="*/ 682 h 1053"/>
                <a:gd name="T88" fmla="*/ 1445 w 1839"/>
                <a:gd name="T89" fmla="*/ 827 h 1053"/>
                <a:gd name="T90" fmla="*/ 1507 w 1839"/>
                <a:gd name="T91" fmla="*/ 984 h 1053"/>
                <a:gd name="T92" fmla="*/ 1534 w 1839"/>
                <a:gd name="T93" fmla="*/ 1016 h 1053"/>
                <a:gd name="T94" fmla="*/ 1571 w 1839"/>
                <a:gd name="T95" fmla="*/ 814 h 1053"/>
                <a:gd name="T96" fmla="*/ 1478 w 1839"/>
                <a:gd name="T97" fmla="*/ 652 h 1053"/>
                <a:gd name="T98" fmla="*/ 1439 w 1839"/>
                <a:gd name="T99" fmla="*/ 586 h 1053"/>
                <a:gd name="T100" fmla="*/ 1496 w 1839"/>
                <a:gd name="T101" fmla="*/ 501 h 1053"/>
                <a:gd name="T102" fmla="*/ 1590 w 1839"/>
                <a:gd name="T103" fmla="*/ 506 h 1053"/>
                <a:gd name="T104" fmla="*/ 1633 w 1839"/>
                <a:gd name="T105" fmla="*/ 452 h 1053"/>
                <a:gd name="T106" fmla="*/ 1661 w 1839"/>
                <a:gd name="T107" fmla="*/ 410 h 1053"/>
                <a:gd name="T108" fmla="*/ 1663 w 1839"/>
                <a:gd name="T109" fmla="*/ 576 h 1053"/>
                <a:gd name="T110" fmla="*/ 1765 w 1839"/>
                <a:gd name="T111" fmla="*/ 689 h 1053"/>
                <a:gd name="T112" fmla="*/ 1765 w 1839"/>
                <a:gd name="T113" fmla="*/ 602 h 1053"/>
                <a:gd name="T114" fmla="*/ 1718 w 1839"/>
                <a:gd name="T115" fmla="*/ 488 h 1053"/>
                <a:gd name="T116" fmla="*/ 1786 w 1839"/>
                <a:gd name="T117" fmla="*/ 449 h 1053"/>
                <a:gd name="T118" fmla="*/ 1827 w 1839"/>
                <a:gd name="T119" fmla="*/ 393 h 1053"/>
                <a:gd name="T120" fmla="*/ 1746 w 1839"/>
                <a:gd name="T121" fmla="*/ 282 h 10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9"/>
                <a:gd name="T184" fmla="*/ 0 h 1053"/>
                <a:gd name="T185" fmla="*/ 1839 w 1839"/>
                <a:gd name="T186" fmla="*/ 1053 h 10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9" h="1053">
                  <a:moveTo>
                    <a:pt x="1702" y="223"/>
                  </a:moveTo>
                  <a:lnTo>
                    <a:pt x="1666" y="210"/>
                  </a:lnTo>
                  <a:lnTo>
                    <a:pt x="1631" y="199"/>
                  </a:lnTo>
                  <a:lnTo>
                    <a:pt x="1600" y="199"/>
                  </a:lnTo>
                  <a:lnTo>
                    <a:pt x="1572" y="195"/>
                  </a:lnTo>
                  <a:lnTo>
                    <a:pt x="1583" y="206"/>
                  </a:lnTo>
                  <a:lnTo>
                    <a:pt x="1599" y="225"/>
                  </a:lnTo>
                  <a:lnTo>
                    <a:pt x="1597" y="228"/>
                  </a:lnTo>
                  <a:lnTo>
                    <a:pt x="1586" y="226"/>
                  </a:lnTo>
                  <a:lnTo>
                    <a:pt x="1571" y="219"/>
                  </a:lnTo>
                  <a:lnTo>
                    <a:pt x="1564" y="217"/>
                  </a:lnTo>
                  <a:lnTo>
                    <a:pt x="1547" y="202"/>
                  </a:lnTo>
                  <a:lnTo>
                    <a:pt x="1534" y="208"/>
                  </a:lnTo>
                  <a:lnTo>
                    <a:pt x="1488" y="204"/>
                  </a:lnTo>
                  <a:lnTo>
                    <a:pt x="1487" y="219"/>
                  </a:lnTo>
                  <a:lnTo>
                    <a:pt x="1472" y="204"/>
                  </a:lnTo>
                  <a:lnTo>
                    <a:pt x="1454" y="199"/>
                  </a:lnTo>
                  <a:lnTo>
                    <a:pt x="1437" y="178"/>
                  </a:lnTo>
                  <a:lnTo>
                    <a:pt x="1410" y="167"/>
                  </a:lnTo>
                  <a:lnTo>
                    <a:pt x="1381" y="171"/>
                  </a:lnTo>
                  <a:lnTo>
                    <a:pt x="1354" y="175"/>
                  </a:lnTo>
                  <a:lnTo>
                    <a:pt x="1347" y="167"/>
                  </a:lnTo>
                  <a:lnTo>
                    <a:pt x="1326" y="160"/>
                  </a:lnTo>
                  <a:lnTo>
                    <a:pt x="1319" y="163"/>
                  </a:lnTo>
                  <a:lnTo>
                    <a:pt x="1320" y="156"/>
                  </a:lnTo>
                  <a:lnTo>
                    <a:pt x="1312" y="154"/>
                  </a:lnTo>
                  <a:lnTo>
                    <a:pt x="1299" y="149"/>
                  </a:lnTo>
                  <a:lnTo>
                    <a:pt x="1305" y="145"/>
                  </a:lnTo>
                  <a:lnTo>
                    <a:pt x="1280" y="136"/>
                  </a:lnTo>
                  <a:lnTo>
                    <a:pt x="1265" y="141"/>
                  </a:lnTo>
                  <a:lnTo>
                    <a:pt x="1259" y="141"/>
                  </a:lnTo>
                  <a:lnTo>
                    <a:pt x="1262" y="136"/>
                  </a:lnTo>
                  <a:lnTo>
                    <a:pt x="1260" y="134"/>
                  </a:lnTo>
                  <a:lnTo>
                    <a:pt x="1223" y="128"/>
                  </a:lnTo>
                  <a:lnTo>
                    <a:pt x="1184" y="121"/>
                  </a:lnTo>
                  <a:lnTo>
                    <a:pt x="1194" y="128"/>
                  </a:lnTo>
                  <a:lnTo>
                    <a:pt x="1179" y="136"/>
                  </a:lnTo>
                  <a:lnTo>
                    <a:pt x="1184" y="137"/>
                  </a:lnTo>
                  <a:lnTo>
                    <a:pt x="1190" y="139"/>
                  </a:lnTo>
                  <a:lnTo>
                    <a:pt x="1194" y="145"/>
                  </a:lnTo>
                  <a:lnTo>
                    <a:pt x="1201" y="158"/>
                  </a:lnTo>
                  <a:lnTo>
                    <a:pt x="1181" y="156"/>
                  </a:lnTo>
                  <a:lnTo>
                    <a:pt x="1185" y="160"/>
                  </a:lnTo>
                  <a:lnTo>
                    <a:pt x="1188" y="165"/>
                  </a:lnTo>
                  <a:lnTo>
                    <a:pt x="1156" y="154"/>
                  </a:lnTo>
                  <a:lnTo>
                    <a:pt x="1146" y="160"/>
                  </a:lnTo>
                  <a:lnTo>
                    <a:pt x="1119" y="149"/>
                  </a:lnTo>
                  <a:lnTo>
                    <a:pt x="1115" y="145"/>
                  </a:lnTo>
                  <a:lnTo>
                    <a:pt x="1122" y="163"/>
                  </a:lnTo>
                  <a:lnTo>
                    <a:pt x="1118" y="176"/>
                  </a:lnTo>
                  <a:lnTo>
                    <a:pt x="1100" y="165"/>
                  </a:lnTo>
                  <a:lnTo>
                    <a:pt x="1079" y="150"/>
                  </a:lnTo>
                  <a:lnTo>
                    <a:pt x="1054" y="134"/>
                  </a:lnTo>
                  <a:lnTo>
                    <a:pt x="1047" y="136"/>
                  </a:lnTo>
                  <a:lnTo>
                    <a:pt x="1067" y="160"/>
                  </a:lnTo>
                  <a:lnTo>
                    <a:pt x="1039" y="134"/>
                  </a:lnTo>
                  <a:lnTo>
                    <a:pt x="998" y="126"/>
                  </a:lnTo>
                  <a:lnTo>
                    <a:pt x="958" y="117"/>
                  </a:lnTo>
                  <a:lnTo>
                    <a:pt x="936" y="106"/>
                  </a:lnTo>
                  <a:lnTo>
                    <a:pt x="938" y="102"/>
                  </a:lnTo>
                  <a:lnTo>
                    <a:pt x="921" y="102"/>
                  </a:lnTo>
                  <a:lnTo>
                    <a:pt x="882" y="104"/>
                  </a:lnTo>
                  <a:lnTo>
                    <a:pt x="870" y="93"/>
                  </a:lnTo>
                  <a:lnTo>
                    <a:pt x="853" y="95"/>
                  </a:lnTo>
                  <a:lnTo>
                    <a:pt x="853" y="89"/>
                  </a:lnTo>
                  <a:lnTo>
                    <a:pt x="835" y="95"/>
                  </a:lnTo>
                  <a:lnTo>
                    <a:pt x="852" y="99"/>
                  </a:lnTo>
                  <a:lnTo>
                    <a:pt x="831" y="110"/>
                  </a:lnTo>
                  <a:lnTo>
                    <a:pt x="811" y="115"/>
                  </a:lnTo>
                  <a:lnTo>
                    <a:pt x="811" y="108"/>
                  </a:lnTo>
                  <a:lnTo>
                    <a:pt x="832" y="84"/>
                  </a:lnTo>
                  <a:lnTo>
                    <a:pt x="853" y="54"/>
                  </a:lnTo>
                  <a:lnTo>
                    <a:pt x="843" y="49"/>
                  </a:lnTo>
                  <a:lnTo>
                    <a:pt x="833" y="43"/>
                  </a:lnTo>
                  <a:lnTo>
                    <a:pt x="850" y="49"/>
                  </a:lnTo>
                  <a:lnTo>
                    <a:pt x="837" y="37"/>
                  </a:lnTo>
                  <a:lnTo>
                    <a:pt x="833" y="37"/>
                  </a:lnTo>
                  <a:lnTo>
                    <a:pt x="826" y="36"/>
                  </a:lnTo>
                  <a:lnTo>
                    <a:pt x="808" y="24"/>
                  </a:lnTo>
                  <a:lnTo>
                    <a:pt x="772" y="24"/>
                  </a:lnTo>
                  <a:lnTo>
                    <a:pt x="760" y="26"/>
                  </a:lnTo>
                  <a:lnTo>
                    <a:pt x="758" y="17"/>
                  </a:lnTo>
                  <a:lnTo>
                    <a:pt x="743" y="15"/>
                  </a:lnTo>
                  <a:lnTo>
                    <a:pt x="726" y="15"/>
                  </a:lnTo>
                  <a:lnTo>
                    <a:pt x="740" y="6"/>
                  </a:lnTo>
                  <a:lnTo>
                    <a:pt x="711" y="0"/>
                  </a:lnTo>
                  <a:lnTo>
                    <a:pt x="695" y="17"/>
                  </a:lnTo>
                  <a:lnTo>
                    <a:pt x="702" y="26"/>
                  </a:lnTo>
                  <a:lnTo>
                    <a:pt x="711" y="28"/>
                  </a:lnTo>
                  <a:lnTo>
                    <a:pt x="686" y="32"/>
                  </a:lnTo>
                  <a:lnTo>
                    <a:pt x="695" y="37"/>
                  </a:lnTo>
                  <a:lnTo>
                    <a:pt x="678" y="39"/>
                  </a:lnTo>
                  <a:lnTo>
                    <a:pt x="660" y="41"/>
                  </a:lnTo>
                  <a:lnTo>
                    <a:pt x="630" y="41"/>
                  </a:lnTo>
                  <a:lnTo>
                    <a:pt x="643" y="41"/>
                  </a:lnTo>
                  <a:lnTo>
                    <a:pt x="617" y="49"/>
                  </a:lnTo>
                  <a:lnTo>
                    <a:pt x="593" y="60"/>
                  </a:lnTo>
                  <a:lnTo>
                    <a:pt x="583" y="63"/>
                  </a:lnTo>
                  <a:lnTo>
                    <a:pt x="583" y="74"/>
                  </a:lnTo>
                  <a:lnTo>
                    <a:pt x="574" y="73"/>
                  </a:lnTo>
                  <a:lnTo>
                    <a:pt x="589" y="82"/>
                  </a:lnTo>
                  <a:lnTo>
                    <a:pt x="580" y="84"/>
                  </a:lnTo>
                  <a:lnTo>
                    <a:pt x="593" y="89"/>
                  </a:lnTo>
                  <a:lnTo>
                    <a:pt x="593" y="93"/>
                  </a:lnTo>
                  <a:lnTo>
                    <a:pt x="563" y="99"/>
                  </a:lnTo>
                  <a:lnTo>
                    <a:pt x="534" y="104"/>
                  </a:lnTo>
                  <a:lnTo>
                    <a:pt x="538" y="115"/>
                  </a:lnTo>
                  <a:lnTo>
                    <a:pt x="552" y="134"/>
                  </a:lnTo>
                  <a:lnTo>
                    <a:pt x="567" y="139"/>
                  </a:lnTo>
                  <a:lnTo>
                    <a:pt x="587" y="154"/>
                  </a:lnTo>
                  <a:lnTo>
                    <a:pt x="597" y="178"/>
                  </a:lnTo>
                  <a:lnTo>
                    <a:pt x="600" y="186"/>
                  </a:lnTo>
                  <a:lnTo>
                    <a:pt x="594" y="186"/>
                  </a:lnTo>
                  <a:lnTo>
                    <a:pt x="585" y="171"/>
                  </a:lnTo>
                  <a:lnTo>
                    <a:pt x="582" y="180"/>
                  </a:lnTo>
                  <a:lnTo>
                    <a:pt x="576" y="162"/>
                  </a:lnTo>
                  <a:lnTo>
                    <a:pt x="582" y="150"/>
                  </a:lnTo>
                  <a:lnTo>
                    <a:pt x="558" y="145"/>
                  </a:lnTo>
                  <a:lnTo>
                    <a:pt x="533" y="134"/>
                  </a:lnTo>
                  <a:lnTo>
                    <a:pt x="513" y="139"/>
                  </a:lnTo>
                  <a:lnTo>
                    <a:pt x="523" y="145"/>
                  </a:lnTo>
                  <a:lnTo>
                    <a:pt x="500" y="145"/>
                  </a:lnTo>
                  <a:lnTo>
                    <a:pt x="507" y="154"/>
                  </a:lnTo>
                  <a:lnTo>
                    <a:pt x="533" y="163"/>
                  </a:lnTo>
                  <a:lnTo>
                    <a:pt x="538" y="171"/>
                  </a:lnTo>
                  <a:lnTo>
                    <a:pt x="499" y="158"/>
                  </a:lnTo>
                  <a:lnTo>
                    <a:pt x="487" y="124"/>
                  </a:lnTo>
                  <a:lnTo>
                    <a:pt x="477" y="121"/>
                  </a:lnTo>
                  <a:lnTo>
                    <a:pt x="487" y="139"/>
                  </a:lnTo>
                  <a:lnTo>
                    <a:pt x="476" y="150"/>
                  </a:lnTo>
                  <a:lnTo>
                    <a:pt x="480" y="162"/>
                  </a:lnTo>
                  <a:lnTo>
                    <a:pt x="496" y="182"/>
                  </a:lnTo>
                  <a:lnTo>
                    <a:pt x="495" y="202"/>
                  </a:lnTo>
                  <a:lnTo>
                    <a:pt x="507" y="223"/>
                  </a:lnTo>
                  <a:lnTo>
                    <a:pt x="536" y="221"/>
                  </a:lnTo>
                  <a:lnTo>
                    <a:pt x="550" y="226"/>
                  </a:lnTo>
                  <a:lnTo>
                    <a:pt x="558" y="245"/>
                  </a:lnTo>
                  <a:lnTo>
                    <a:pt x="563" y="260"/>
                  </a:lnTo>
                  <a:lnTo>
                    <a:pt x="580" y="263"/>
                  </a:lnTo>
                  <a:lnTo>
                    <a:pt x="555" y="260"/>
                  </a:lnTo>
                  <a:lnTo>
                    <a:pt x="546" y="232"/>
                  </a:lnTo>
                  <a:lnTo>
                    <a:pt x="537" y="225"/>
                  </a:lnTo>
                  <a:lnTo>
                    <a:pt x="515" y="230"/>
                  </a:lnTo>
                  <a:lnTo>
                    <a:pt x="528" y="262"/>
                  </a:lnTo>
                  <a:lnTo>
                    <a:pt x="517" y="289"/>
                  </a:lnTo>
                  <a:lnTo>
                    <a:pt x="513" y="291"/>
                  </a:lnTo>
                  <a:lnTo>
                    <a:pt x="506" y="299"/>
                  </a:lnTo>
                  <a:lnTo>
                    <a:pt x="474" y="289"/>
                  </a:lnTo>
                  <a:lnTo>
                    <a:pt x="471" y="286"/>
                  </a:lnTo>
                  <a:lnTo>
                    <a:pt x="491" y="288"/>
                  </a:lnTo>
                  <a:lnTo>
                    <a:pt x="488" y="289"/>
                  </a:lnTo>
                  <a:lnTo>
                    <a:pt x="502" y="288"/>
                  </a:lnTo>
                  <a:lnTo>
                    <a:pt x="500" y="282"/>
                  </a:lnTo>
                  <a:lnTo>
                    <a:pt x="509" y="250"/>
                  </a:lnTo>
                  <a:lnTo>
                    <a:pt x="509" y="239"/>
                  </a:lnTo>
                  <a:lnTo>
                    <a:pt x="489" y="219"/>
                  </a:lnTo>
                  <a:lnTo>
                    <a:pt x="480" y="189"/>
                  </a:lnTo>
                  <a:lnTo>
                    <a:pt x="472" y="165"/>
                  </a:lnTo>
                  <a:lnTo>
                    <a:pt x="460" y="154"/>
                  </a:lnTo>
                  <a:lnTo>
                    <a:pt x="460" y="128"/>
                  </a:lnTo>
                  <a:lnTo>
                    <a:pt x="441" y="119"/>
                  </a:lnTo>
                  <a:lnTo>
                    <a:pt x="417" y="121"/>
                  </a:lnTo>
                  <a:lnTo>
                    <a:pt x="415" y="156"/>
                  </a:lnTo>
                  <a:lnTo>
                    <a:pt x="406" y="167"/>
                  </a:lnTo>
                  <a:lnTo>
                    <a:pt x="411" y="176"/>
                  </a:lnTo>
                  <a:lnTo>
                    <a:pt x="417" y="176"/>
                  </a:lnTo>
                  <a:lnTo>
                    <a:pt x="419" y="195"/>
                  </a:lnTo>
                  <a:lnTo>
                    <a:pt x="424" y="204"/>
                  </a:lnTo>
                  <a:lnTo>
                    <a:pt x="438" y="215"/>
                  </a:lnTo>
                  <a:lnTo>
                    <a:pt x="448" y="225"/>
                  </a:lnTo>
                  <a:lnTo>
                    <a:pt x="454" y="226"/>
                  </a:lnTo>
                  <a:lnTo>
                    <a:pt x="449" y="245"/>
                  </a:lnTo>
                  <a:lnTo>
                    <a:pt x="433" y="226"/>
                  </a:lnTo>
                  <a:lnTo>
                    <a:pt x="404" y="215"/>
                  </a:lnTo>
                  <a:lnTo>
                    <a:pt x="378" y="206"/>
                  </a:lnTo>
                  <a:lnTo>
                    <a:pt x="352" y="200"/>
                  </a:lnTo>
                  <a:lnTo>
                    <a:pt x="348" y="206"/>
                  </a:lnTo>
                  <a:lnTo>
                    <a:pt x="361" y="226"/>
                  </a:lnTo>
                  <a:lnTo>
                    <a:pt x="352" y="232"/>
                  </a:lnTo>
                  <a:lnTo>
                    <a:pt x="351" y="243"/>
                  </a:lnTo>
                  <a:lnTo>
                    <a:pt x="344" y="241"/>
                  </a:lnTo>
                  <a:lnTo>
                    <a:pt x="341" y="226"/>
                  </a:lnTo>
                  <a:lnTo>
                    <a:pt x="325" y="230"/>
                  </a:lnTo>
                  <a:lnTo>
                    <a:pt x="313" y="232"/>
                  </a:lnTo>
                  <a:lnTo>
                    <a:pt x="297" y="243"/>
                  </a:lnTo>
                  <a:lnTo>
                    <a:pt x="280" y="241"/>
                  </a:lnTo>
                  <a:lnTo>
                    <a:pt x="284" y="239"/>
                  </a:lnTo>
                  <a:lnTo>
                    <a:pt x="280" y="226"/>
                  </a:lnTo>
                  <a:lnTo>
                    <a:pt x="290" y="223"/>
                  </a:lnTo>
                  <a:lnTo>
                    <a:pt x="269" y="237"/>
                  </a:lnTo>
                  <a:lnTo>
                    <a:pt x="266" y="239"/>
                  </a:lnTo>
                  <a:lnTo>
                    <a:pt x="244" y="247"/>
                  </a:lnTo>
                  <a:lnTo>
                    <a:pt x="231" y="256"/>
                  </a:lnTo>
                  <a:lnTo>
                    <a:pt x="232" y="262"/>
                  </a:lnTo>
                  <a:lnTo>
                    <a:pt x="221" y="263"/>
                  </a:lnTo>
                  <a:lnTo>
                    <a:pt x="220" y="282"/>
                  </a:lnTo>
                  <a:lnTo>
                    <a:pt x="204" y="284"/>
                  </a:lnTo>
                  <a:lnTo>
                    <a:pt x="188" y="265"/>
                  </a:lnTo>
                  <a:lnTo>
                    <a:pt x="207" y="252"/>
                  </a:lnTo>
                  <a:lnTo>
                    <a:pt x="186" y="237"/>
                  </a:lnTo>
                  <a:lnTo>
                    <a:pt x="163" y="232"/>
                  </a:lnTo>
                  <a:lnTo>
                    <a:pt x="176" y="243"/>
                  </a:lnTo>
                  <a:lnTo>
                    <a:pt x="183" y="273"/>
                  </a:lnTo>
                  <a:lnTo>
                    <a:pt x="187" y="293"/>
                  </a:lnTo>
                  <a:lnTo>
                    <a:pt x="186" y="306"/>
                  </a:lnTo>
                  <a:lnTo>
                    <a:pt x="182" y="306"/>
                  </a:lnTo>
                  <a:lnTo>
                    <a:pt x="176" y="297"/>
                  </a:lnTo>
                  <a:lnTo>
                    <a:pt x="163" y="291"/>
                  </a:lnTo>
                  <a:lnTo>
                    <a:pt x="151" y="308"/>
                  </a:lnTo>
                  <a:lnTo>
                    <a:pt x="141" y="323"/>
                  </a:lnTo>
                  <a:lnTo>
                    <a:pt x="151" y="349"/>
                  </a:lnTo>
                  <a:lnTo>
                    <a:pt x="125" y="341"/>
                  </a:lnTo>
                  <a:lnTo>
                    <a:pt x="108" y="330"/>
                  </a:lnTo>
                  <a:lnTo>
                    <a:pt x="108" y="343"/>
                  </a:lnTo>
                  <a:lnTo>
                    <a:pt x="120" y="352"/>
                  </a:lnTo>
                  <a:lnTo>
                    <a:pt x="127" y="363"/>
                  </a:lnTo>
                  <a:lnTo>
                    <a:pt x="111" y="365"/>
                  </a:lnTo>
                  <a:lnTo>
                    <a:pt x="87" y="345"/>
                  </a:lnTo>
                  <a:lnTo>
                    <a:pt x="80" y="321"/>
                  </a:lnTo>
                  <a:lnTo>
                    <a:pt x="78" y="312"/>
                  </a:lnTo>
                  <a:lnTo>
                    <a:pt x="82" y="312"/>
                  </a:lnTo>
                  <a:lnTo>
                    <a:pt x="65" y="299"/>
                  </a:lnTo>
                  <a:lnTo>
                    <a:pt x="58" y="291"/>
                  </a:lnTo>
                  <a:lnTo>
                    <a:pt x="44" y="276"/>
                  </a:lnTo>
                  <a:lnTo>
                    <a:pt x="52" y="278"/>
                  </a:lnTo>
                  <a:lnTo>
                    <a:pt x="85" y="291"/>
                  </a:lnTo>
                  <a:lnTo>
                    <a:pt x="117" y="306"/>
                  </a:lnTo>
                  <a:lnTo>
                    <a:pt x="145" y="291"/>
                  </a:lnTo>
                  <a:lnTo>
                    <a:pt x="149" y="271"/>
                  </a:lnTo>
                  <a:lnTo>
                    <a:pt x="138" y="256"/>
                  </a:lnTo>
                  <a:lnTo>
                    <a:pt x="105" y="239"/>
                  </a:lnTo>
                  <a:lnTo>
                    <a:pt x="71" y="219"/>
                  </a:lnTo>
                  <a:lnTo>
                    <a:pt x="51" y="221"/>
                  </a:lnTo>
                  <a:lnTo>
                    <a:pt x="46" y="223"/>
                  </a:lnTo>
                  <a:lnTo>
                    <a:pt x="50" y="210"/>
                  </a:lnTo>
                  <a:lnTo>
                    <a:pt x="42" y="215"/>
                  </a:lnTo>
                  <a:lnTo>
                    <a:pt x="33" y="204"/>
                  </a:lnTo>
                  <a:lnTo>
                    <a:pt x="44" y="202"/>
                  </a:lnTo>
                  <a:lnTo>
                    <a:pt x="31" y="199"/>
                  </a:lnTo>
                  <a:lnTo>
                    <a:pt x="25" y="202"/>
                  </a:lnTo>
                  <a:lnTo>
                    <a:pt x="20" y="200"/>
                  </a:lnTo>
                  <a:lnTo>
                    <a:pt x="20" y="208"/>
                  </a:lnTo>
                  <a:lnTo>
                    <a:pt x="12" y="208"/>
                  </a:lnTo>
                  <a:lnTo>
                    <a:pt x="0" y="223"/>
                  </a:lnTo>
                  <a:lnTo>
                    <a:pt x="0" y="226"/>
                  </a:lnTo>
                  <a:lnTo>
                    <a:pt x="0" y="245"/>
                  </a:lnTo>
                  <a:lnTo>
                    <a:pt x="19" y="263"/>
                  </a:lnTo>
                  <a:lnTo>
                    <a:pt x="10" y="284"/>
                  </a:lnTo>
                  <a:lnTo>
                    <a:pt x="25" y="317"/>
                  </a:lnTo>
                  <a:lnTo>
                    <a:pt x="25" y="341"/>
                  </a:lnTo>
                  <a:lnTo>
                    <a:pt x="31" y="350"/>
                  </a:lnTo>
                  <a:lnTo>
                    <a:pt x="38" y="363"/>
                  </a:lnTo>
                  <a:lnTo>
                    <a:pt x="33" y="373"/>
                  </a:lnTo>
                  <a:lnTo>
                    <a:pt x="54" y="395"/>
                  </a:lnTo>
                  <a:lnTo>
                    <a:pt x="45" y="412"/>
                  </a:lnTo>
                  <a:lnTo>
                    <a:pt x="36" y="430"/>
                  </a:lnTo>
                  <a:lnTo>
                    <a:pt x="27" y="447"/>
                  </a:lnTo>
                  <a:lnTo>
                    <a:pt x="17" y="465"/>
                  </a:lnTo>
                  <a:lnTo>
                    <a:pt x="27" y="465"/>
                  </a:lnTo>
                  <a:lnTo>
                    <a:pt x="24" y="465"/>
                  </a:lnTo>
                  <a:lnTo>
                    <a:pt x="27" y="469"/>
                  </a:lnTo>
                  <a:lnTo>
                    <a:pt x="49" y="484"/>
                  </a:lnTo>
                  <a:lnTo>
                    <a:pt x="36" y="480"/>
                  </a:lnTo>
                  <a:lnTo>
                    <a:pt x="24" y="491"/>
                  </a:lnTo>
                  <a:lnTo>
                    <a:pt x="21" y="497"/>
                  </a:lnTo>
                  <a:lnTo>
                    <a:pt x="25" y="528"/>
                  </a:lnTo>
                  <a:lnTo>
                    <a:pt x="20" y="545"/>
                  </a:lnTo>
                  <a:lnTo>
                    <a:pt x="28" y="567"/>
                  </a:lnTo>
                  <a:lnTo>
                    <a:pt x="36" y="602"/>
                  </a:lnTo>
                  <a:lnTo>
                    <a:pt x="57" y="608"/>
                  </a:lnTo>
                  <a:lnTo>
                    <a:pt x="77" y="614"/>
                  </a:lnTo>
                  <a:lnTo>
                    <a:pt x="80" y="651"/>
                  </a:lnTo>
                  <a:lnTo>
                    <a:pt x="98" y="677"/>
                  </a:lnTo>
                  <a:lnTo>
                    <a:pt x="94" y="688"/>
                  </a:lnTo>
                  <a:lnTo>
                    <a:pt x="97" y="715"/>
                  </a:lnTo>
                  <a:lnTo>
                    <a:pt x="108" y="710"/>
                  </a:lnTo>
                  <a:lnTo>
                    <a:pt x="130" y="714"/>
                  </a:lnTo>
                  <a:lnTo>
                    <a:pt x="131" y="725"/>
                  </a:lnTo>
                  <a:lnTo>
                    <a:pt x="149" y="752"/>
                  </a:lnTo>
                  <a:lnTo>
                    <a:pt x="167" y="780"/>
                  </a:lnTo>
                  <a:lnTo>
                    <a:pt x="175" y="777"/>
                  </a:lnTo>
                  <a:lnTo>
                    <a:pt x="196" y="790"/>
                  </a:lnTo>
                  <a:lnTo>
                    <a:pt x="217" y="801"/>
                  </a:lnTo>
                  <a:lnTo>
                    <a:pt x="226" y="847"/>
                  </a:lnTo>
                  <a:lnTo>
                    <a:pt x="215" y="854"/>
                  </a:lnTo>
                  <a:lnTo>
                    <a:pt x="209" y="873"/>
                  </a:lnTo>
                  <a:lnTo>
                    <a:pt x="214" y="878"/>
                  </a:lnTo>
                  <a:lnTo>
                    <a:pt x="203" y="891"/>
                  </a:lnTo>
                  <a:lnTo>
                    <a:pt x="195" y="895"/>
                  </a:lnTo>
                  <a:lnTo>
                    <a:pt x="206" y="912"/>
                  </a:lnTo>
                  <a:lnTo>
                    <a:pt x="203" y="912"/>
                  </a:lnTo>
                  <a:lnTo>
                    <a:pt x="199" y="919"/>
                  </a:lnTo>
                  <a:lnTo>
                    <a:pt x="197" y="914"/>
                  </a:lnTo>
                  <a:lnTo>
                    <a:pt x="197" y="932"/>
                  </a:lnTo>
                  <a:lnTo>
                    <a:pt x="185" y="936"/>
                  </a:lnTo>
                  <a:lnTo>
                    <a:pt x="182" y="940"/>
                  </a:lnTo>
                  <a:lnTo>
                    <a:pt x="203" y="960"/>
                  </a:lnTo>
                  <a:lnTo>
                    <a:pt x="224" y="980"/>
                  </a:lnTo>
                  <a:lnTo>
                    <a:pt x="226" y="978"/>
                  </a:lnTo>
                  <a:lnTo>
                    <a:pt x="241" y="980"/>
                  </a:lnTo>
                  <a:lnTo>
                    <a:pt x="257" y="982"/>
                  </a:lnTo>
                  <a:lnTo>
                    <a:pt x="277" y="999"/>
                  </a:lnTo>
                  <a:lnTo>
                    <a:pt x="299" y="1014"/>
                  </a:lnTo>
                  <a:lnTo>
                    <a:pt x="319" y="1030"/>
                  </a:lnTo>
                  <a:lnTo>
                    <a:pt x="341" y="1045"/>
                  </a:lnTo>
                  <a:lnTo>
                    <a:pt x="364" y="1053"/>
                  </a:lnTo>
                  <a:lnTo>
                    <a:pt x="352" y="1028"/>
                  </a:lnTo>
                  <a:lnTo>
                    <a:pt x="340" y="1004"/>
                  </a:lnTo>
                  <a:lnTo>
                    <a:pt x="339" y="982"/>
                  </a:lnTo>
                  <a:lnTo>
                    <a:pt x="338" y="991"/>
                  </a:lnTo>
                  <a:lnTo>
                    <a:pt x="329" y="967"/>
                  </a:lnTo>
                  <a:lnTo>
                    <a:pt x="326" y="958"/>
                  </a:lnTo>
                  <a:lnTo>
                    <a:pt x="331" y="927"/>
                  </a:lnTo>
                  <a:lnTo>
                    <a:pt x="348" y="914"/>
                  </a:lnTo>
                  <a:lnTo>
                    <a:pt x="353" y="908"/>
                  </a:lnTo>
                  <a:lnTo>
                    <a:pt x="352" y="899"/>
                  </a:lnTo>
                  <a:lnTo>
                    <a:pt x="341" y="869"/>
                  </a:lnTo>
                  <a:lnTo>
                    <a:pt x="326" y="843"/>
                  </a:lnTo>
                  <a:lnTo>
                    <a:pt x="308" y="821"/>
                  </a:lnTo>
                  <a:lnTo>
                    <a:pt x="312" y="786"/>
                  </a:lnTo>
                  <a:lnTo>
                    <a:pt x="314" y="752"/>
                  </a:lnTo>
                  <a:lnTo>
                    <a:pt x="329" y="764"/>
                  </a:lnTo>
                  <a:lnTo>
                    <a:pt x="331" y="752"/>
                  </a:lnTo>
                  <a:lnTo>
                    <a:pt x="342" y="736"/>
                  </a:lnTo>
                  <a:lnTo>
                    <a:pt x="352" y="723"/>
                  </a:lnTo>
                  <a:lnTo>
                    <a:pt x="372" y="723"/>
                  </a:lnTo>
                  <a:lnTo>
                    <a:pt x="391" y="736"/>
                  </a:lnTo>
                  <a:lnTo>
                    <a:pt x="409" y="752"/>
                  </a:lnTo>
                  <a:lnTo>
                    <a:pt x="429" y="749"/>
                  </a:lnTo>
                  <a:lnTo>
                    <a:pt x="455" y="749"/>
                  </a:lnTo>
                  <a:lnTo>
                    <a:pt x="482" y="756"/>
                  </a:lnTo>
                  <a:lnTo>
                    <a:pt x="484" y="747"/>
                  </a:lnTo>
                  <a:lnTo>
                    <a:pt x="470" y="715"/>
                  </a:lnTo>
                  <a:lnTo>
                    <a:pt x="477" y="678"/>
                  </a:lnTo>
                  <a:lnTo>
                    <a:pt x="489" y="682"/>
                  </a:lnTo>
                  <a:lnTo>
                    <a:pt x="472" y="667"/>
                  </a:lnTo>
                  <a:lnTo>
                    <a:pt x="490" y="664"/>
                  </a:lnTo>
                  <a:lnTo>
                    <a:pt x="507" y="654"/>
                  </a:lnTo>
                  <a:lnTo>
                    <a:pt x="524" y="647"/>
                  </a:lnTo>
                  <a:lnTo>
                    <a:pt x="539" y="639"/>
                  </a:lnTo>
                  <a:lnTo>
                    <a:pt x="557" y="630"/>
                  </a:lnTo>
                  <a:lnTo>
                    <a:pt x="572" y="623"/>
                  </a:lnTo>
                  <a:lnTo>
                    <a:pt x="585" y="619"/>
                  </a:lnTo>
                  <a:lnTo>
                    <a:pt x="594" y="639"/>
                  </a:lnTo>
                  <a:lnTo>
                    <a:pt x="621" y="654"/>
                  </a:lnTo>
                  <a:lnTo>
                    <a:pt x="631" y="667"/>
                  </a:lnTo>
                  <a:lnTo>
                    <a:pt x="642" y="669"/>
                  </a:lnTo>
                  <a:lnTo>
                    <a:pt x="658" y="656"/>
                  </a:lnTo>
                  <a:lnTo>
                    <a:pt x="675" y="645"/>
                  </a:lnTo>
                  <a:lnTo>
                    <a:pt x="679" y="651"/>
                  </a:lnTo>
                  <a:lnTo>
                    <a:pt x="677" y="665"/>
                  </a:lnTo>
                  <a:lnTo>
                    <a:pt x="695" y="689"/>
                  </a:lnTo>
                  <a:lnTo>
                    <a:pt x="713" y="712"/>
                  </a:lnTo>
                  <a:lnTo>
                    <a:pt x="732" y="734"/>
                  </a:lnTo>
                  <a:lnTo>
                    <a:pt x="751" y="758"/>
                  </a:lnTo>
                  <a:lnTo>
                    <a:pt x="754" y="749"/>
                  </a:lnTo>
                  <a:lnTo>
                    <a:pt x="764" y="756"/>
                  </a:lnTo>
                  <a:lnTo>
                    <a:pt x="780" y="752"/>
                  </a:lnTo>
                  <a:lnTo>
                    <a:pt x="800" y="771"/>
                  </a:lnTo>
                  <a:lnTo>
                    <a:pt x="818" y="793"/>
                  </a:lnTo>
                  <a:lnTo>
                    <a:pt x="837" y="786"/>
                  </a:lnTo>
                  <a:lnTo>
                    <a:pt x="852" y="815"/>
                  </a:lnTo>
                  <a:lnTo>
                    <a:pt x="863" y="814"/>
                  </a:lnTo>
                  <a:lnTo>
                    <a:pt x="870" y="802"/>
                  </a:lnTo>
                  <a:lnTo>
                    <a:pt x="882" y="793"/>
                  </a:lnTo>
                  <a:lnTo>
                    <a:pt x="896" y="778"/>
                  </a:lnTo>
                  <a:lnTo>
                    <a:pt x="909" y="765"/>
                  </a:lnTo>
                  <a:lnTo>
                    <a:pt x="937" y="769"/>
                  </a:lnTo>
                  <a:lnTo>
                    <a:pt x="941" y="780"/>
                  </a:lnTo>
                  <a:lnTo>
                    <a:pt x="962" y="788"/>
                  </a:lnTo>
                  <a:lnTo>
                    <a:pt x="983" y="793"/>
                  </a:lnTo>
                  <a:lnTo>
                    <a:pt x="994" y="778"/>
                  </a:lnTo>
                  <a:lnTo>
                    <a:pt x="981" y="756"/>
                  </a:lnTo>
                  <a:lnTo>
                    <a:pt x="984" y="725"/>
                  </a:lnTo>
                  <a:lnTo>
                    <a:pt x="1007" y="734"/>
                  </a:lnTo>
                  <a:lnTo>
                    <a:pt x="1031" y="743"/>
                  </a:lnTo>
                  <a:lnTo>
                    <a:pt x="1040" y="760"/>
                  </a:lnTo>
                  <a:lnTo>
                    <a:pt x="1061" y="780"/>
                  </a:lnTo>
                  <a:lnTo>
                    <a:pt x="1085" y="775"/>
                  </a:lnTo>
                  <a:lnTo>
                    <a:pt x="1105" y="780"/>
                  </a:lnTo>
                  <a:lnTo>
                    <a:pt x="1124" y="788"/>
                  </a:lnTo>
                  <a:lnTo>
                    <a:pt x="1131" y="799"/>
                  </a:lnTo>
                  <a:lnTo>
                    <a:pt x="1159" y="814"/>
                  </a:lnTo>
                  <a:lnTo>
                    <a:pt x="1177" y="808"/>
                  </a:lnTo>
                  <a:lnTo>
                    <a:pt x="1192" y="802"/>
                  </a:lnTo>
                  <a:lnTo>
                    <a:pt x="1206" y="780"/>
                  </a:lnTo>
                  <a:lnTo>
                    <a:pt x="1233" y="790"/>
                  </a:lnTo>
                  <a:lnTo>
                    <a:pt x="1245" y="791"/>
                  </a:lnTo>
                  <a:lnTo>
                    <a:pt x="1266" y="801"/>
                  </a:lnTo>
                  <a:lnTo>
                    <a:pt x="1276" y="778"/>
                  </a:lnTo>
                  <a:lnTo>
                    <a:pt x="1271" y="756"/>
                  </a:lnTo>
                  <a:lnTo>
                    <a:pt x="1270" y="717"/>
                  </a:lnTo>
                  <a:lnTo>
                    <a:pt x="1260" y="708"/>
                  </a:lnTo>
                  <a:lnTo>
                    <a:pt x="1255" y="702"/>
                  </a:lnTo>
                  <a:lnTo>
                    <a:pt x="1265" y="686"/>
                  </a:lnTo>
                  <a:lnTo>
                    <a:pt x="1282" y="682"/>
                  </a:lnTo>
                  <a:lnTo>
                    <a:pt x="1300" y="682"/>
                  </a:lnTo>
                  <a:lnTo>
                    <a:pt x="1335" y="702"/>
                  </a:lnTo>
                  <a:lnTo>
                    <a:pt x="1348" y="725"/>
                  </a:lnTo>
                  <a:lnTo>
                    <a:pt x="1363" y="747"/>
                  </a:lnTo>
                  <a:lnTo>
                    <a:pt x="1376" y="767"/>
                  </a:lnTo>
                  <a:lnTo>
                    <a:pt x="1390" y="790"/>
                  </a:lnTo>
                  <a:lnTo>
                    <a:pt x="1404" y="802"/>
                  </a:lnTo>
                  <a:lnTo>
                    <a:pt x="1430" y="814"/>
                  </a:lnTo>
                  <a:lnTo>
                    <a:pt x="1445" y="827"/>
                  </a:lnTo>
                  <a:lnTo>
                    <a:pt x="1462" y="860"/>
                  </a:lnTo>
                  <a:lnTo>
                    <a:pt x="1484" y="854"/>
                  </a:lnTo>
                  <a:lnTo>
                    <a:pt x="1506" y="841"/>
                  </a:lnTo>
                  <a:lnTo>
                    <a:pt x="1512" y="869"/>
                  </a:lnTo>
                  <a:lnTo>
                    <a:pt x="1517" y="908"/>
                  </a:lnTo>
                  <a:lnTo>
                    <a:pt x="1519" y="943"/>
                  </a:lnTo>
                  <a:lnTo>
                    <a:pt x="1500" y="940"/>
                  </a:lnTo>
                  <a:lnTo>
                    <a:pt x="1498" y="956"/>
                  </a:lnTo>
                  <a:lnTo>
                    <a:pt x="1507" y="984"/>
                  </a:lnTo>
                  <a:lnTo>
                    <a:pt x="1517" y="1014"/>
                  </a:lnTo>
                  <a:lnTo>
                    <a:pt x="1511" y="1021"/>
                  </a:lnTo>
                  <a:lnTo>
                    <a:pt x="1515" y="1030"/>
                  </a:lnTo>
                  <a:lnTo>
                    <a:pt x="1518" y="1034"/>
                  </a:lnTo>
                  <a:lnTo>
                    <a:pt x="1515" y="1023"/>
                  </a:lnTo>
                  <a:lnTo>
                    <a:pt x="1518" y="1023"/>
                  </a:lnTo>
                  <a:lnTo>
                    <a:pt x="1524" y="1004"/>
                  </a:lnTo>
                  <a:lnTo>
                    <a:pt x="1530" y="1001"/>
                  </a:lnTo>
                  <a:lnTo>
                    <a:pt x="1534" y="1016"/>
                  </a:lnTo>
                  <a:lnTo>
                    <a:pt x="1544" y="1016"/>
                  </a:lnTo>
                  <a:lnTo>
                    <a:pt x="1561" y="1004"/>
                  </a:lnTo>
                  <a:lnTo>
                    <a:pt x="1566" y="982"/>
                  </a:lnTo>
                  <a:lnTo>
                    <a:pt x="1571" y="962"/>
                  </a:lnTo>
                  <a:lnTo>
                    <a:pt x="1573" y="932"/>
                  </a:lnTo>
                  <a:lnTo>
                    <a:pt x="1574" y="901"/>
                  </a:lnTo>
                  <a:lnTo>
                    <a:pt x="1575" y="871"/>
                  </a:lnTo>
                  <a:lnTo>
                    <a:pt x="1576" y="841"/>
                  </a:lnTo>
                  <a:lnTo>
                    <a:pt x="1571" y="814"/>
                  </a:lnTo>
                  <a:lnTo>
                    <a:pt x="1563" y="788"/>
                  </a:lnTo>
                  <a:lnTo>
                    <a:pt x="1555" y="771"/>
                  </a:lnTo>
                  <a:lnTo>
                    <a:pt x="1551" y="749"/>
                  </a:lnTo>
                  <a:lnTo>
                    <a:pt x="1547" y="730"/>
                  </a:lnTo>
                  <a:lnTo>
                    <a:pt x="1537" y="708"/>
                  </a:lnTo>
                  <a:lnTo>
                    <a:pt x="1522" y="691"/>
                  </a:lnTo>
                  <a:lnTo>
                    <a:pt x="1531" y="691"/>
                  </a:lnTo>
                  <a:lnTo>
                    <a:pt x="1496" y="656"/>
                  </a:lnTo>
                  <a:lnTo>
                    <a:pt x="1478" y="652"/>
                  </a:lnTo>
                  <a:lnTo>
                    <a:pt x="1484" y="667"/>
                  </a:lnTo>
                  <a:lnTo>
                    <a:pt x="1472" y="677"/>
                  </a:lnTo>
                  <a:lnTo>
                    <a:pt x="1472" y="667"/>
                  </a:lnTo>
                  <a:lnTo>
                    <a:pt x="1464" y="664"/>
                  </a:lnTo>
                  <a:lnTo>
                    <a:pt x="1462" y="669"/>
                  </a:lnTo>
                  <a:lnTo>
                    <a:pt x="1451" y="647"/>
                  </a:lnTo>
                  <a:lnTo>
                    <a:pt x="1428" y="643"/>
                  </a:lnTo>
                  <a:lnTo>
                    <a:pt x="1434" y="614"/>
                  </a:lnTo>
                  <a:lnTo>
                    <a:pt x="1439" y="586"/>
                  </a:lnTo>
                  <a:lnTo>
                    <a:pt x="1442" y="567"/>
                  </a:lnTo>
                  <a:lnTo>
                    <a:pt x="1447" y="551"/>
                  </a:lnTo>
                  <a:lnTo>
                    <a:pt x="1444" y="534"/>
                  </a:lnTo>
                  <a:lnTo>
                    <a:pt x="1448" y="508"/>
                  </a:lnTo>
                  <a:lnTo>
                    <a:pt x="1465" y="502"/>
                  </a:lnTo>
                  <a:lnTo>
                    <a:pt x="1481" y="497"/>
                  </a:lnTo>
                  <a:lnTo>
                    <a:pt x="1486" y="497"/>
                  </a:lnTo>
                  <a:lnTo>
                    <a:pt x="1494" y="506"/>
                  </a:lnTo>
                  <a:lnTo>
                    <a:pt x="1496" y="501"/>
                  </a:lnTo>
                  <a:lnTo>
                    <a:pt x="1526" y="502"/>
                  </a:lnTo>
                  <a:lnTo>
                    <a:pt x="1527" y="497"/>
                  </a:lnTo>
                  <a:lnTo>
                    <a:pt x="1524" y="491"/>
                  </a:lnTo>
                  <a:lnTo>
                    <a:pt x="1549" y="493"/>
                  </a:lnTo>
                  <a:lnTo>
                    <a:pt x="1568" y="502"/>
                  </a:lnTo>
                  <a:lnTo>
                    <a:pt x="1562" y="508"/>
                  </a:lnTo>
                  <a:lnTo>
                    <a:pt x="1567" y="515"/>
                  </a:lnTo>
                  <a:lnTo>
                    <a:pt x="1580" y="512"/>
                  </a:lnTo>
                  <a:lnTo>
                    <a:pt x="1590" y="506"/>
                  </a:lnTo>
                  <a:lnTo>
                    <a:pt x="1609" y="506"/>
                  </a:lnTo>
                  <a:lnTo>
                    <a:pt x="1606" y="501"/>
                  </a:lnTo>
                  <a:lnTo>
                    <a:pt x="1594" y="497"/>
                  </a:lnTo>
                  <a:lnTo>
                    <a:pt x="1587" y="489"/>
                  </a:lnTo>
                  <a:lnTo>
                    <a:pt x="1587" y="462"/>
                  </a:lnTo>
                  <a:lnTo>
                    <a:pt x="1586" y="430"/>
                  </a:lnTo>
                  <a:lnTo>
                    <a:pt x="1612" y="428"/>
                  </a:lnTo>
                  <a:lnTo>
                    <a:pt x="1620" y="426"/>
                  </a:lnTo>
                  <a:lnTo>
                    <a:pt x="1633" y="452"/>
                  </a:lnTo>
                  <a:lnTo>
                    <a:pt x="1636" y="451"/>
                  </a:lnTo>
                  <a:lnTo>
                    <a:pt x="1644" y="465"/>
                  </a:lnTo>
                  <a:lnTo>
                    <a:pt x="1652" y="434"/>
                  </a:lnTo>
                  <a:lnTo>
                    <a:pt x="1660" y="434"/>
                  </a:lnTo>
                  <a:lnTo>
                    <a:pt x="1645" y="408"/>
                  </a:lnTo>
                  <a:lnTo>
                    <a:pt x="1649" y="404"/>
                  </a:lnTo>
                  <a:lnTo>
                    <a:pt x="1671" y="408"/>
                  </a:lnTo>
                  <a:lnTo>
                    <a:pt x="1673" y="412"/>
                  </a:lnTo>
                  <a:lnTo>
                    <a:pt x="1661" y="410"/>
                  </a:lnTo>
                  <a:lnTo>
                    <a:pt x="1672" y="432"/>
                  </a:lnTo>
                  <a:lnTo>
                    <a:pt x="1682" y="452"/>
                  </a:lnTo>
                  <a:lnTo>
                    <a:pt x="1674" y="463"/>
                  </a:lnTo>
                  <a:lnTo>
                    <a:pt x="1672" y="488"/>
                  </a:lnTo>
                  <a:lnTo>
                    <a:pt x="1669" y="512"/>
                  </a:lnTo>
                  <a:lnTo>
                    <a:pt x="1667" y="541"/>
                  </a:lnTo>
                  <a:lnTo>
                    <a:pt x="1655" y="545"/>
                  </a:lnTo>
                  <a:lnTo>
                    <a:pt x="1660" y="556"/>
                  </a:lnTo>
                  <a:lnTo>
                    <a:pt x="1663" y="576"/>
                  </a:lnTo>
                  <a:lnTo>
                    <a:pt x="1673" y="602"/>
                  </a:lnTo>
                  <a:lnTo>
                    <a:pt x="1684" y="628"/>
                  </a:lnTo>
                  <a:lnTo>
                    <a:pt x="1705" y="658"/>
                  </a:lnTo>
                  <a:lnTo>
                    <a:pt x="1726" y="693"/>
                  </a:lnTo>
                  <a:lnTo>
                    <a:pt x="1746" y="725"/>
                  </a:lnTo>
                  <a:lnTo>
                    <a:pt x="1767" y="756"/>
                  </a:lnTo>
                  <a:lnTo>
                    <a:pt x="1771" y="736"/>
                  </a:lnTo>
                  <a:lnTo>
                    <a:pt x="1761" y="695"/>
                  </a:lnTo>
                  <a:lnTo>
                    <a:pt x="1765" y="689"/>
                  </a:lnTo>
                  <a:lnTo>
                    <a:pt x="1775" y="691"/>
                  </a:lnTo>
                  <a:lnTo>
                    <a:pt x="1773" y="688"/>
                  </a:lnTo>
                  <a:lnTo>
                    <a:pt x="1759" y="654"/>
                  </a:lnTo>
                  <a:lnTo>
                    <a:pt x="1776" y="645"/>
                  </a:lnTo>
                  <a:lnTo>
                    <a:pt x="1754" y="610"/>
                  </a:lnTo>
                  <a:lnTo>
                    <a:pt x="1754" y="595"/>
                  </a:lnTo>
                  <a:lnTo>
                    <a:pt x="1756" y="588"/>
                  </a:lnTo>
                  <a:lnTo>
                    <a:pt x="1756" y="595"/>
                  </a:lnTo>
                  <a:lnTo>
                    <a:pt x="1765" y="602"/>
                  </a:lnTo>
                  <a:lnTo>
                    <a:pt x="1754" y="578"/>
                  </a:lnTo>
                  <a:lnTo>
                    <a:pt x="1747" y="578"/>
                  </a:lnTo>
                  <a:lnTo>
                    <a:pt x="1732" y="545"/>
                  </a:lnTo>
                  <a:lnTo>
                    <a:pt x="1726" y="547"/>
                  </a:lnTo>
                  <a:lnTo>
                    <a:pt x="1714" y="538"/>
                  </a:lnTo>
                  <a:lnTo>
                    <a:pt x="1707" y="506"/>
                  </a:lnTo>
                  <a:lnTo>
                    <a:pt x="1698" y="488"/>
                  </a:lnTo>
                  <a:lnTo>
                    <a:pt x="1707" y="480"/>
                  </a:lnTo>
                  <a:lnTo>
                    <a:pt x="1718" y="488"/>
                  </a:lnTo>
                  <a:lnTo>
                    <a:pt x="1715" y="478"/>
                  </a:lnTo>
                  <a:lnTo>
                    <a:pt x="1721" y="467"/>
                  </a:lnTo>
                  <a:lnTo>
                    <a:pt x="1732" y="488"/>
                  </a:lnTo>
                  <a:lnTo>
                    <a:pt x="1734" y="473"/>
                  </a:lnTo>
                  <a:lnTo>
                    <a:pt x="1756" y="465"/>
                  </a:lnTo>
                  <a:lnTo>
                    <a:pt x="1779" y="480"/>
                  </a:lnTo>
                  <a:lnTo>
                    <a:pt x="1779" y="473"/>
                  </a:lnTo>
                  <a:lnTo>
                    <a:pt x="1785" y="452"/>
                  </a:lnTo>
                  <a:lnTo>
                    <a:pt x="1786" y="449"/>
                  </a:lnTo>
                  <a:lnTo>
                    <a:pt x="1785" y="441"/>
                  </a:lnTo>
                  <a:lnTo>
                    <a:pt x="1787" y="439"/>
                  </a:lnTo>
                  <a:lnTo>
                    <a:pt x="1801" y="423"/>
                  </a:lnTo>
                  <a:lnTo>
                    <a:pt x="1813" y="406"/>
                  </a:lnTo>
                  <a:lnTo>
                    <a:pt x="1806" y="402"/>
                  </a:lnTo>
                  <a:lnTo>
                    <a:pt x="1810" y="402"/>
                  </a:lnTo>
                  <a:lnTo>
                    <a:pt x="1838" y="412"/>
                  </a:lnTo>
                  <a:lnTo>
                    <a:pt x="1839" y="406"/>
                  </a:lnTo>
                  <a:lnTo>
                    <a:pt x="1827" y="393"/>
                  </a:lnTo>
                  <a:lnTo>
                    <a:pt x="1813" y="382"/>
                  </a:lnTo>
                  <a:lnTo>
                    <a:pt x="1805" y="378"/>
                  </a:lnTo>
                  <a:lnTo>
                    <a:pt x="1785" y="352"/>
                  </a:lnTo>
                  <a:lnTo>
                    <a:pt x="1783" y="358"/>
                  </a:lnTo>
                  <a:lnTo>
                    <a:pt x="1769" y="341"/>
                  </a:lnTo>
                  <a:lnTo>
                    <a:pt x="1777" y="343"/>
                  </a:lnTo>
                  <a:lnTo>
                    <a:pt x="1791" y="341"/>
                  </a:lnTo>
                  <a:lnTo>
                    <a:pt x="1769" y="310"/>
                  </a:lnTo>
                  <a:lnTo>
                    <a:pt x="1746" y="282"/>
                  </a:lnTo>
                  <a:lnTo>
                    <a:pt x="1724" y="250"/>
                  </a:lnTo>
                  <a:lnTo>
                    <a:pt x="1702" y="22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11" name="Freeform 182"/>
            <p:cNvSpPr>
              <a:spLocks/>
            </p:cNvSpPr>
            <p:nvPr/>
          </p:nvSpPr>
          <p:spPr bwMode="auto">
            <a:xfrm>
              <a:off x="4236" y="2158"/>
              <a:ext cx="145" cy="276"/>
            </a:xfrm>
            <a:custGeom>
              <a:avLst/>
              <a:gdLst>
                <a:gd name="T0" fmla="*/ 45 w 135"/>
                <a:gd name="T1" fmla="*/ 335 h 472"/>
                <a:gd name="T2" fmla="*/ 51 w 135"/>
                <a:gd name="T3" fmla="*/ 279 h 472"/>
                <a:gd name="T4" fmla="*/ 52 w 135"/>
                <a:gd name="T5" fmla="*/ 226 h 472"/>
                <a:gd name="T6" fmla="*/ 66 w 135"/>
                <a:gd name="T7" fmla="*/ 246 h 472"/>
                <a:gd name="T8" fmla="*/ 95 w 135"/>
                <a:gd name="T9" fmla="*/ 268 h 472"/>
                <a:gd name="T10" fmla="*/ 95 w 135"/>
                <a:gd name="T11" fmla="*/ 253 h 472"/>
                <a:gd name="T12" fmla="*/ 98 w 135"/>
                <a:gd name="T13" fmla="*/ 196 h 472"/>
                <a:gd name="T14" fmla="*/ 131 w 135"/>
                <a:gd name="T15" fmla="*/ 194 h 472"/>
                <a:gd name="T16" fmla="*/ 131 w 135"/>
                <a:gd name="T17" fmla="*/ 150 h 472"/>
                <a:gd name="T18" fmla="*/ 115 w 135"/>
                <a:gd name="T19" fmla="*/ 90 h 472"/>
                <a:gd name="T20" fmla="*/ 88 w 135"/>
                <a:gd name="T21" fmla="*/ 70 h 472"/>
                <a:gd name="T22" fmla="*/ 73 w 135"/>
                <a:gd name="T23" fmla="*/ 70 h 472"/>
                <a:gd name="T24" fmla="*/ 58 w 135"/>
                <a:gd name="T25" fmla="*/ 59 h 472"/>
                <a:gd name="T26" fmla="*/ 45 w 135"/>
                <a:gd name="T27" fmla="*/ 22 h 472"/>
                <a:gd name="T28" fmla="*/ 37 w 135"/>
                <a:gd name="T29" fmla="*/ 0 h 472"/>
                <a:gd name="T30" fmla="*/ 22 w 135"/>
                <a:gd name="T31" fmla="*/ 18 h 472"/>
                <a:gd name="T32" fmla="*/ 4 w 135"/>
                <a:gd name="T33" fmla="*/ 59 h 472"/>
                <a:gd name="T34" fmla="*/ 13 w 135"/>
                <a:gd name="T35" fmla="*/ 92 h 472"/>
                <a:gd name="T36" fmla="*/ 29 w 135"/>
                <a:gd name="T37" fmla="*/ 129 h 472"/>
                <a:gd name="T38" fmla="*/ 24 w 135"/>
                <a:gd name="T39" fmla="*/ 163 h 472"/>
                <a:gd name="T40" fmla="*/ 32 w 135"/>
                <a:gd name="T41" fmla="*/ 203 h 472"/>
                <a:gd name="T42" fmla="*/ 44 w 135"/>
                <a:gd name="T43" fmla="*/ 250 h 472"/>
                <a:gd name="T44" fmla="*/ 42 w 135"/>
                <a:gd name="T45" fmla="*/ 305 h 472"/>
                <a:gd name="T46" fmla="*/ 37 w 135"/>
                <a:gd name="T47" fmla="*/ 331 h 472"/>
                <a:gd name="T48" fmla="*/ 33 w 135"/>
                <a:gd name="T49" fmla="*/ 392 h 472"/>
                <a:gd name="T50" fmla="*/ 44 w 135"/>
                <a:gd name="T51" fmla="*/ 407 h 472"/>
                <a:gd name="T52" fmla="*/ 56 w 135"/>
                <a:gd name="T53" fmla="*/ 431 h 472"/>
                <a:gd name="T54" fmla="*/ 64 w 135"/>
                <a:gd name="T55" fmla="*/ 448 h 472"/>
                <a:gd name="T56" fmla="*/ 77 w 135"/>
                <a:gd name="T57" fmla="*/ 472 h 472"/>
                <a:gd name="T58" fmla="*/ 94 w 135"/>
                <a:gd name="T59" fmla="*/ 457 h 472"/>
                <a:gd name="T60" fmla="*/ 74 w 135"/>
                <a:gd name="T61" fmla="*/ 433 h 472"/>
                <a:gd name="T62" fmla="*/ 62 w 135"/>
                <a:gd name="T63" fmla="*/ 392 h 472"/>
                <a:gd name="T64" fmla="*/ 48 w 135"/>
                <a:gd name="T65" fmla="*/ 363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472"/>
                <a:gd name="T101" fmla="*/ 135 w 135"/>
                <a:gd name="T102" fmla="*/ 472 h 4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472">
                  <a:moveTo>
                    <a:pt x="48" y="363"/>
                  </a:moveTo>
                  <a:lnTo>
                    <a:pt x="45" y="335"/>
                  </a:lnTo>
                  <a:lnTo>
                    <a:pt x="48" y="309"/>
                  </a:lnTo>
                  <a:lnTo>
                    <a:pt x="51" y="279"/>
                  </a:lnTo>
                  <a:lnTo>
                    <a:pt x="52" y="251"/>
                  </a:lnTo>
                  <a:lnTo>
                    <a:pt x="52" y="226"/>
                  </a:lnTo>
                  <a:lnTo>
                    <a:pt x="65" y="224"/>
                  </a:lnTo>
                  <a:lnTo>
                    <a:pt x="66" y="246"/>
                  </a:lnTo>
                  <a:lnTo>
                    <a:pt x="78" y="250"/>
                  </a:lnTo>
                  <a:lnTo>
                    <a:pt x="95" y="268"/>
                  </a:lnTo>
                  <a:lnTo>
                    <a:pt x="99" y="283"/>
                  </a:lnTo>
                  <a:lnTo>
                    <a:pt x="95" y="253"/>
                  </a:lnTo>
                  <a:lnTo>
                    <a:pt x="88" y="227"/>
                  </a:lnTo>
                  <a:lnTo>
                    <a:pt x="98" y="196"/>
                  </a:lnTo>
                  <a:lnTo>
                    <a:pt x="113" y="194"/>
                  </a:lnTo>
                  <a:lnTo>
                    <a:pt x="131" y="194"/>
                  </a:lnTo>
                  <a:lnTo>
                    <a:pt x="135" y="175"/>
                  </a:lnTo>
                  <a:lnTo>
                    <a:pt x="131" y="150"/>
                  </a:lnTo>
                  <a:lnTo>
                    <a:pt x="118" y="113"/>
                  </a:lnTo>
                  <a:lnTo>
                    <a:pt x="115" y="90"/>
                  </a:lnTo>
                  <a:lnTo>
                    <a:pt x="96" y="62"/>
                  </a:lnTo>
                  <a:lnTo>
                    <a:pt x="88" y="70"/>
                  </a:lnTo>
                  <a:lnTo>
                    <a:pt x="83" y="77"/>
                  </a:lnTo>
                  <a:lnTo>
                    <a:pt x="73" y="70"/>
                  </a:lnTo>
                  <a:lnTo>
                    <a:pt x="59" y="90"/>
                  </a:lnTo>
                  <a:lnTo>
                    <a:pt x="58" y="59"/>
                  </a:lnTo>
                  <a:lnTo>
                    <a:pt x="57" y="24"/>
                  </a:lnTo>
                  <a:lnTo>
                    <a:pt x="45" y="22"/>
                  </a:lnTo>
                  <a:lnTo>
                    <a:pt x="42" y="3"/>
                  </a:lnTo>
                  <a:lnTo>
                    <a:pt x="37" y="0"/>
                  </a:lnTo>
                  <a:lnTo>
                    <a:pt x="29" y="1"/>
                  </a:lnTo>
                  <a:lnTo>
                    <a:pt x="22" y="18"/>
                  </a:lnTo>
                  <a:lnTo>
                    <a:pt x="8" y="22"/>
                  </a:lnTo>
                  <a:lnTo>
                    <a:pt x="4" y="59"/>
                  </a:lnTo>
                  <a:lnTo>
                    <a:pt x="0" y="59"/>
                  </a:lnTo>
                  <a:lnTo>
                    <a:pt x="13" y="92"/>
                  </a:lnTo>
                  <a:lnTo>
                    <a:pt x="25" y="129"/>
                  </a:lnTo>
                  <a:lnTo>
                    <a:pt x="29" y="129"/>
                  </a:lnTo>
                  <a:lnTo>
                    <a:pt x="25" y="150"/>
                  </a:lnTo>
                  <a:lnTo>
                    <a:pt x="24" y="163"/>
                  </a:lnTo>
                  <a:lnTo>
                    <a:pt x="24" y="183"/>
                  </a:lnTo>
                  <a:lnTo>
                    <a:pt x="32" y="203"/>
                  </a:lnTo>
                  <a:lnTo>
                    <a:pt x="40" y="224"/>
                  </a:lnTo>
                  <a:lnTo>
                    <a:pt x="44" y="250"/>
                  </a:lnTo>
                  <a:lnTo>
                    <a:pt x="48" y="283"/>
                  </a:lnTo>
                  <a:lnTo>
                    <a:pt x="42" y="305"/>
                  </a:lnTo>
                  <a:lnTo>
                    <a:pt x="37" y="324"/>
                  </a:lnTo>
                  <a:lnTo>
                    <a:pt x="37" y="331"/>
                  </a:lnTo>
                  <a:lnTo>
                    <a:pt x="35" y="363"/>
                  </a:lnTo>
                  <a:lnTo>
                    <a:pt x="33" y="392"/>
                  </a:lnTo>
                  <a:lnTo>
                    <a:pt x="35" y="389"/>
                  </a:lnTo>
                  <a:lnTo>
                    <a:pt x="44" y="407"/>
                  </a:lnTo>
                  <a:lnTo>
                    <a:pt x="52" y="426"/>
                  </a:lnTo>
                  <a:lnTo>
                    <a:pt x="56" y="431"/>
                  </a:lnTo>
                  <a:lnTo>
                    <a:pt x="63" y="451"/>
                  </a:lnTo>
                  <a:lnTo>
                    <a:pt x="64" y="448"/>
                  </a:lnTo>
                  <a:lnTo>
                    <a:pt x="76" y="457"/>
                  </a:lnTo>
                  <a:lnTo>
                    <a:pt x="77" y="472"/>
                  </a:lnTo>
                  <a:lnTo>
                    <a:pt x="87" y="472"/>
                  </a:lnTo>
                  <a:lnTo>
                    <a:pt x="94" y="457"/>
                  </a:lnTo>
                  <a:lnTo>
                    <a:pt x="85" y="437"/>
                  </a:lnTo>
                  <a:lnTo>
                    <a:pt x="74" y="433"/>
                  </a:lnTo>
                  <a:lnTo>
                    <a:pt x="65" y="414"/>
                  </a:lnTo>
                  <a:lnTo>
                    <a:pt x="62" y="392"/>
                  </a:lnTo>
                  <a:lnTo>
                    <a:pt x="57" y="363"/>
                  </a:lnTo>
                  <a:lnTo>
                    <a:pt x="48" y="36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12" name="Freeform 642"/>
            <p:cNvSpPr>
              <a:spLocks/>
            </p:cNvSpPr>
            <p:nvPr/>
          </p:nvSpPr>
          <p:spPr bwMode="auto">
            <a:xfrm>
              <a:off x="3774" y="1540"/>
              <a:ext cx="848" cy="619"/>
            </a:xfrm>
            <a:custGeom>
              <a:avLst/>
              <a:gdLst>
                <a:gd name="T0" fmla="*/ 316 w 788"/>
                <a:gd name="T1" fmla="*/ 821 h 1063"/>
                <a:gd name="T2" fmla="*/ 263 w 788"/>
                <a:gd name="T3" fmla="*/ 817 h 1063"/>
                <a:gd name="T4" fmla="*/ 199 w 788"/>
                <a:gd name="T5" fmla="*/ 782 h 1063"/>
                <a:gd name="T6" fmla="*/ 149 w 788"/>
                <a:gd name="T7" fmla="*/ 743 h 1063"/>
                <a:gd name="T8" fmla="*/ 102 w 788"/>
                <a:gd name="T9" fmla="*/ 663 h 1063"/>
                <a:gd name="T10" fmla="*/ 102 w 788"/>
                <a:gd name="T11" fmla="*/ 610 h 1063"/>
                <a:gd name="T12" fmla="*/ 90 w 788"/>
                <a:gd name="T13" fmla="*/ 578 h 1063"/>
                <a:gd name="T14" fmla="*/ 41 w 788"/>
                <a:gd name="T15" fmla="*/ 528 h 1063"/>
                <a:gd name="T16" fmla="*/ 21 w 788"/>
                <a:gd name="T17" fmla="*/ 474 h 1063"/>
                <a:gd name="T18" fmla="*/ 22 w 788"/>
                <a:gd name="T19" fmla="*/ 408 h 1063"/>
                <a:gd name="T20" fmla="*/ 77 w 788"/>
                <a:gd name="T21" fmla="*/ 352 h 1063"/>
                <a:gd name="T22" fmla="*/ 64 w 788"/>
                <a:gd name="T23" fmla="*/ 274 h 1063"/>
                <a:gd name="T24" fmla="*/ 83 w 788"/>
                <a:gd name="T25" fmla="*/ 221 h 1063"/>
                <a:gd name="T26" fmla="*/ 115 w 788"/>
                <a:gd name="T27" fmla="*/ 154 h 1063"/>
                <a:gd name="T28" fmla="*/ 159 w 788"/>
                <a:gd name="T29" fmla="*/ 169 h 1063"/>
                <a:gd name="T30" fmla="*/ 218 w 788"/>
                <a:gd name="T31" fmla="*/ 258 h 1063"/>
                <a:gd name="T32" fmla="*/ 299 w 788"/>
                <a:gd name="T33" fmla="*/ 335 h 1063"/>
                <a:gd name="T34" fmla="*/ 384 w 788"/>
                <a:gd name="T35" fmla="*/ 354 h 1063"/>
                <a:gd name="T36" fmla="*/ 451 w 788"/>
                <a:gd name="T37" fmla="*/ 352 h 1063"/>
                <a:gd name="T38" fmla="*/ 501 w 788"/>
                <a:gd name="T39" fmla="*/ 289 h 1063"/>
                <a:gd name="T40" fmla="*/ 549 w 788"/>
                <a:gd name="T41" fmla="*/ 228 h 1063"/>
                <a:gd name="T42" fmla="*/ 547 w 788"/>
                <a:gd name="T43" fmla="*/ 180 h 1063"/>
                <a:gd name="T44" fmla="*/ 517 w 788"/>
                <a:gd name="T45" fmla="*/ 133 h 1063"/>
                <a:gd name="T46" fmla="*/ 540 w 788"/>
                <a:gd name="T47" fmla="*/ 35 h 1063"/>
                <a:gd name="T48" fmla="*/ 569 w 788"/>
                <a:gd name="T49" fmla="*/ 0 h 1063"/>
                <a:gd name="T50" fmla="*/ 660 w 788"/>
                <a:gd name="T51" fmla="*/ 108 h 1063"/>
                <a:gd name="T52" fmla="*/ 753 w 788"/>
                <a:gd name="T53" fmla="*/ 172 h 1063"/>
                <a:gd name="T54" fmla="*/ 769 w 788"/>
                <a:gd name="T55" fmla="*/ 256 h 1063"/>
                <a:gd name="T56" fmla="*/ 785 w 788"/>
                <a:gd name="T57" fmla="*/ 346 h 1063"/>
                <a:gd name="T58" fmla="*/ 759 w 788"/>
                <a:gd name="T59" fmla="*/ 380 h 1063"/>
                <a:gd name="T60" fmla="*/ 712 w 788"/>
                <a:gd name="T61" fmla="*/ 430 h 1063"/>
                <a:gd name="T62" fmla="*/ 679 w 788"/>
                <a:gd name="T63" fmla="*/ 435 h 1063"/>
                <a:gd name="T64" fmla="*/ 651 w 788"/>
                <a:gd name="T65" fmla="*/ 439 h 1063"/>
                <a:gd name="T66" fmla="*/ 666 w 788"/>
                <a:gd name="T67" fmla="*/ 515 h 1063"/>
                <a:gd name="T68" fmla="*/ 715 w 788"/>
                <a:gd name="T69" fmla="*/ 524 h 1063"/>
                <a:gd name="T70" fmla="*/ 687 w 788"/>
                <a:gd name="T71" fmla="*/ 593 h 1063"/>
                <a:gd name="T72" fmla="*/ 722 w 788"/>
                <a:gd name="T73" fmla="*/ 680 h 1063"/>
                <a:gd name="T74" fmla="*/ 732 w 788"/>
                <a:gd name="T75" fmla="*/ 741 h 1063"/>
                <a:gd name="T76" fmla="*/ 760 w 788"/>
                <a:gd name="T77" fmla="*/ 765 h 1063"/>
                <a:gd name="T78" fmla="*/ 755 w 788"/>
                <a:gd name="T79" fmla="*/ 789 h 1063"/>
                <a:gd name="T80" fmla="*/ 748 w 788"/>
                <a:gd name="T81" fmla="*/ 837 h 1063"/>
                <a:gd name="T82" fmla="*/ 736 w 788"/>
                <a:gd name="T83" fmla="*/ 876 h 1063"/>
                <a:gd name="T84" fmla="*/ 736 w 788"/>
                <a:gd name="T85" fmla="*/ 908 h 1063"/>
                <a:gd name="T86" fmla="*/ 724 w 788"/>
                <a:gd name="T87" fmla="*/ 936 h 1063"/>
                <a:gd name="T88" fmla="*/ 694 w 788"/>
                <a:gd name="T89" fmla="*/ 978 h 1063"/>
                <a:gd name="T90" fmla="*/ 678 w 788"/>
                <a:gd name="T91" fmla="*/ 989 h 1063"/>
                <a:gd name="T92" fmla="*/ 663 w 788"/>
                <a:gd name="T93" fmla="*/ 1000 h 1063"/>
                <a:gd name="T94" fmla="*/ 648 w 788"/>
                <a:gd name="T95" fmla="*/ 1008 h 1063"/>
                <a:gd name="T96" fmla="*/ 619 w 788"/>
                <a:gd name="T97" fmla="*/ 1028 h 1063"/>
                <a:gd name="T98" fmla="*/ 606 w 788"/>
                <a:gd name="T99" fmla="*/ 1021 h 1063"/>
                <a:gd name="T100" fmla="*/ 582 w 788"/>
                <a:gd name="T101" fmla="*/ 1023 h 1063"/>
                <a:gd name="T102" fmla="*/ 534 w 788"/>
                <a:gd name="T103" fmla="*/ 967 h 1063"/>
                <a:gd name="T104" fmla="*/ 506 w 788"/>
                <a:gd name="T105" fmla="*/ 987 h 1063"/>
                <a:gd name="T106" fmla="*/ 488 w 788"/>
                <a:gd name="T107" fmla="*/ 1034 h 1063"/>
                <a:gd name="T108" fmla="*/ 457 w 788"/>
                <a:gd name="T109" fmla="*/ 1004 h 1063"/>
                <a:gd name="T110" fmla="*/ 435 w 788"/>
                <a:gd name="T111" fmla="*/ 937 h 1063"/>
                <a:gd name="T112" fmla="*/ 427 w 788"/>
                <a:gd name="T113" fmla="*/ 878 h 1063"/>
                <a:gd name="T114" fmla="*/ 398 w 788"/>
                <a:gd name="T115" fmla="*/ 806 h 1063"/>
                <a:gd name="T116" fmla="*/ 372 w 788"/>
                <a:gd name="T117" fmla="*/ 767 h 1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8"/>
                <a:gd name="T178" fmla="*/ 0 h 1063"/>
                <a:gd name="T179" fmla="*/ 788 w 788"/>
                <a:gd name="T180" fmla="*/ 1063 h 1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8" h="1063">
                  <a:moveTo>
                    <a:pt x="352" y="774"/>
                  </a:moveTo>
                  <a:lnTo>
                    <a:pt x="341" y="793"/>
                  </a:lnTo>
                  <a:lnTo>
                    <a:pt x="330" y="810"/>
                  </a:lnTo>
                  <a:lnTo>
                    <a:pt x="317" y="821"/>
                  </a:lnTo>
                  <a:lnTo>
                    <a:pt x="316" y="821"/>
                  </a:lnTo>
                  <a:lnTo>
                    <a:pt x="308" y="810"/>
                  </a:lnTo>
                  <a:lnTo>
                    <a:pt x="286" y="806"/>
                  </a:lnTo>
                  <a:lnTo>
                    <a:pt x="276" y="836"/>
                  </a:lnTo>
                  <a:lnTo>
                    <a:pt x="269" y="808"/>
                  </a:lnTo>
                  <a:lnTo>
                    <a:pt x="263" y="817"/>
                  </a:lnTo>
                  <a:lnTo>
                    <a:pt x="244" y="815"/>
                  </a:lnTo>
                  <a:lnTo>
                    <a:pt x="231" y="810"/>
                  </a:lnTo>
                  <a:lnTo>
                    <a:pt x="214" y="798"/>
                  </a:lnTo>
                  <a:lnTo>
                    <a:pt x="213" y="793"/>
                  </a:lnTo>
                  <a:lnTo>
                    <a:pt x="199" y="782"/>
                  </a:lnTo>
                  <a:lnTo>
                    <a:pt x="195" y="769"/>
                  </a:lnTo>
                  <a:lnTo>
                    <a:pt x="188" y="774"/>
                  </a:lnTo>
                  <a:lnTo>
                    <a:pt x="169" y="747"/>
                  </a:lnTo>
                  <a:lnTo>
                    <a:pt x="157" y="734"/>
                  </a:lnTo>
                  <a:lnTo>
                    <a:pt x="149" y="743"/>
                  </a:lnTo>
                  <a:lnTo>
                    <a:pt x="148" y="741"/>
                  </a:lnTo>
                  <a:lnTo>
                    <a:pt x="134" y="723"/>
                  </a:lnTo>
                  <a:lnTo>
                    <a:pt x="115" y="704"/>
                  </a:lnTo>
                  <a:lnTo>
                    <a:pt x="109" y="700"/>
                  </a:lnTo>
                  <a:lnTo>
                    <a:pt x="102" y="663"/>
                  </a:lnTo>
                  <a:lnTo>
                    <a:pt x="111" y="665"/>
                  </a:lnTo>
                  <a:lnTo>
                    <a:pt x="113" y="654"/>
                  </a:lnTo>
                  <a:lnTo>
                    <a:pt x="104" y="632"/>
                  </a:lnTo>
                  <a:lnTo>
                    <a:pt x="103" y="617"/>
                  </a:lnTo>
                  <a:lnTo>
                    <a:pt x="102" y="610"/>
                  </a:lnTo>
                  <a:lnTo>
                    <a:pt x="100" y="604"/>
                  </a:lnTo>
                  <a:lnTo>
                    <a:pt x="98" y="597"/>
                  </a:lnTo>
                  <a:lnTo>
                    <a:pt x="97" y="589"/>
                  </a:lnTo>
                  <a:lnTo>
                    <a:pt x="96" y="582"/>
                  </a:lnTo>
                  <a:lnTo>
                    <a:pt x="90" y="578"/>
                  </a:lnTo>
                  <a:lnTo>
                    <a:pt x="83" y="572"/>
                  </a:lnTo>
                  <a:lnTo>
                    <a:pt x="78" y="569"/>
                  </a:lnTo>
                  <a:lnTo>
                    <a:pt x="59" y="559"/>
                  </a:lnTo>
                  <a:lnTo>
                    <a:pt x="48" y="550"/>
                  </a:lnTo>
                  <a:lnTo>
                    <a:pt x="41" y="528"/>
                  </a:lnTo>
                  <a:lnTo>
                    <a:pt x="24" y="519"/>
                  </a:lnTo>
                  <a:lnTo>
                    <a:pt x="23" y="513"/>
                  </a:lnTo>
                  <a:lnTo>
                    <a:pt x="27" y="513"/>
                  </a:lnTo>
                  <a:lnTo>
                    <a:pt x="30" y="511"/>
                  </a:lnTo>
                  <a:lnTo>
                    <a:pt x="21" y="474"/>
                  </a:lnTo>
                  <a:lnTo>
                    <a:pt x="7" y="472"/>
                  </a:lnTo>
                  <a:lnTo>
                    <a:pt x="0" y="445"/>
                  </a:lnTo>
                  <a:lnTo>
                    <a:pt x="4" y="421"/>
                  </a:lnTo>
                  <a:lnTo>
                    <a:pt x="15" y="409"/>
                  </a:lnTo>
                  <a:lnTo>
                    <a:pt x="22" y="408"/>
                  </a:lnTo>
                  <a:lnTo>
                    <a:pt x="30" y="411"/>
                  </a:lnTo>
                  <a:lnTo>
                    <a:pt x="39" y="391"/>
                  </a:lnTo>
                  <a:lnTo>
                    <a:pt x="54" y="384"/>
                  </a:lnTo>
                  <a:lnTo>
                    <a:pt x="66" y="367"/>
                  </a:lnTo>
                  <a:lnTo>
                    <a:pt x="77" y="352"/>
                  </a:lnTo>
                  <a:lnTo>
                    <a:pt x="72" y="335"/>
                  </a:lnTo>
                  <a:lnTo>
                    <a:pt x="76" y="330"/>
                  </a:lnTo>
                  <a:lnTo>
                    <a:pt x="76" y="324"/>
                  </a:lnTo>
                  <a:lnTo>
                    <a:pt x="70" y="298"/>
                  </a:lnTo>
                  <a:lnTo>
                    <a:pt x="64" y="274"/>
                  </a:lnTo>
                  <a:lnTo>
                    <a:pt x="54" y="269"/>
                  </a:lnTo>
                  <a:lnTo>
                    <a:pt x="71" y="254"/>
                  </a:lnTo>
                  <a:lnTo>
                    <a:pt x="90" y="258"/>
                  </a:lnTo>
                  <a:lnTo>
                    <a:pt x="85" y="248"/>
                  </a:lnTo>
                  <a:lnTo>
                    <a:pt x="83" y="221"/>
                  </a:lnTo>
                  <a:lnTo>
                    <a:pt x="81" y="191"/>
                  </a:lnTo>
                  <a:lnTo>
                    <a:pt x="103" y="200"/>
                  </a:lnTo>
                  <a:lnTo>
                    <a:pt x="115" y="198"/>
                  </a:lnTo>
                  <a:lnTo>
                    <a:pt x="110" y="163"/>
                  </a:lnTo>
                  <a:lnTo>
                    <a:pt x="115" y="154"/>
                  </a:lnTo>
                  <a:lnTo>
                    <a:pt x="122" y="133"/>
                  </a:lnTo>
                  <a:lnTo>
                    <a:pt x="133" y="132"/>
                  </a:lnTo>
                  <a:lnTo>
                    <a:pt x="134" y="135"/>
                  </a:lnTo>
                  <a:lnTo>
                    <a:pt x="138" y="148"/>
                  </a:lnTo>
                  <a:lnTo>
                    <a:pt x="159" y="169"/>
                  </a:lnTo>
                  <a:lnTo>
                    <a:pt x="170" y="174"/>
                  </a:lnTo>
                  <a:lnTo>
                    <a:pt x="190" y="200"/>
                  </a:lnTo>
                  <a:lnTo>
                    <a:pt x="196" y="228"/>
                  </a:lnTo>
                  <a:lnTo>
                    <a:pt x="201" y="252"/>
                  </a:lnTo>
                  <a:lnTo>
                    <a:pt x="218" y="258"/>
                  </a:lnTo>
                  <a:lnTo>
                    <a:pt x="234" y="265"/>
                  </a:lnTo>
                  <a:lnTo>
                    <a:pt x="255" y="274"/>
                  </a:lnTo>
                  <a:lnTo>
                    <a:pt x="274" y="287"/>
                  </a:lnTo>
                  <a:lnTo>
                    <a:pt x="287" y="311"/>
                  </a:lnTo>
                  <a:lnTo>
                    <a:pt x="299" y="335"/>
                  </a:lnTo>
                  <a:lnTo>
                    <a:pt x="319" y="337"/>
                  </a:lnTo>
                  <a:lnTo>
                    <a:pt x="340" y="339"/>
                  </a:lnTo>
                  <a:lnTo>
                    <a:pt x="359" y="341"/>
                  </a:lnTo>
                  <a:lnTo>
                    <a:pt x="378" y="345"/>
                  </a:lnTo>
                  <a:lnTo>
                    <a:pt x="384" y="354"/>
                  </a:lnTo>
                  <a:lnTo>
                    <a:pt x="401" y="359"/>
                  </a:lnTo>
                  <a:lnTo>
                    <a:pt x="419" y="365"/>
                  </a:lnTo>
                  <a:lnTo>
                    <a:pt x="430" y="372"/>
                  </a:lnTo>
                  <a:lnTo>
                    <a:pt x="440" y="361"/>
                  </a:lnTo>
                  <a:lnTo>
                    <a:pt x="451" y="352"/>
                  </a:lnTo>
                  <a:lnTo>
                    <a:pt x="468" y="348"/>
                  </a:lnTo>
                  <a:lnTo>
                    <a:pt x="484" y="346"/>
                  </a:lnTo>
                  <a:lnTo>
                    <a:pt x="496" y="326"/>
                  </a:lnTo>
                  <a:lnTo>
                    <a:pt x="509" y="308"/>
                  </a:lnTo>
                  <a:lnTo>
                    <a:pt x="501" y="289"/>
                  </a:lnTo>
                  <a:lnTo>
                    <a:pt x="497" y="258"/>
                  </a:lnTo>
                  <a:lnTo>
                    <a:pt x="518" y="271"/>
                  </a:lnTo>
                  <a:lnTo>
                    <a:pt x="531" y="256"/>
                  </a:lnTo>
                  <a:lnTo>
                    <a:pt x="546" y="248"/>
                  </a:lnTo>
                  <a:lnTo>
                    <a:pt x="549" y="228"/>
                  </a:lnTo>
                  <a:lnTo>
                    <a:pt x="564" y="211"/>
                  </a:lnTo>
                  <a:lnTo>
                    <a:pt x="589" y="211"/>
                  </a:lnTo>
                  <a:lnTo>
                    <a:pt x="584" y="196"/>
                  </a:lnTo>
                  <a:lnTo>
                    <a:pt x="555" y="167"/>
                  </a:lnTo>
                  <a:lnTo>
                    <a:pt x="547" y="180"/>
                  </a:lnTo>
                  <a:lnTo>
                    <a:pt x="541" y="174"/>
                  </a:lnTo>
                  <a:lnTo>
                    <a:pt x="527" y="174"/>
                  </a:lnTo>
                  <a:lnTo>
                    <a:pt x="516" y="163"/>
                  </a:lnTo>
                  <a:lnTo>
                    <a:pt x="519" y="159"/>
                  </a:lnTo>
                  <a:lnTo>
                    <a:pt x="517" y="133"/>
                  </a:lnTo>
                  <a:lnTo>
                    <a:pt x="515" y="109"/>
                  </a:lnTo>
                  <a:lnTo>
                    <a:pt x="535" y="117"/>
                  </a:lnTo>
                  <a:lnTo>
                    <a:pt x="545" y="95"/>
                  </a:lnTo>
                  <a:lnTo>
                    <a:pt x="541" y="72"/>
                  </a:lnTo>
                  <a:lnTo>
                    <a:pt x="540" y="35"/>
                  </a:lnTo>
                  <a:lnTo>
                    <a:pt x="530" y="24"/>
                  </a:lnTo>
                  <a:lnTo>
                    <a:pt x="525" y="20"/>
                  </a:lnTo>
                  <a:lnTo>
                    <a:pt x="534" y="2"/>
                  </a:lnTo>
                  <a:lnTo>
                    <a:pt x="552" y="0"/>
                  </a:lnTo>
                  <a:lnTo>
                    <a:pt x="569" y="0"/>
                  </a:lnTo>
                  <a:lnTo>
                    <a:pt x="604" y="20"/>
                  </a:lnTo>
                  <a:lnTo>
                    <a:pt x="617" y="43"/>
                  </a:lnTo>
                  <a:lnTo>
                    <a:pt x="632" y="65"/>
                  </a:lnTo>
                  <a:lnTo>
                    <a:pt x="645" y="85"/>
                  </a:lnTo>
                  <a:lnTo>
                    <a:pt x="660" y="108"/>
                  </a:lnTo>
                  <a:lnTo>
                    <a:pt x="674" y="119"/>
                  </a:lnTo>
                  <a:lnTo>
                    <a:pt x="700" y="132"/>
                  </a:lnTo>
                  <a:lnTo>
                    <a:pt x="714" y="143"/>
                  </a:lnTo>
                  <a:lnTo>
                    <a:pt x="731" y="178"/>
                  </a:lnTo>
                  <a:lnTo>
                    <a:pt x="753" y="172"/>
                  </a:lnTo>
                  <a:lnTo>
                    <a:pt x="775" y="158"/>
                  </a:lnTo>
                  <a:lnTo>
                    <a:pt x="781" y="185"/>
                  </a:lnTo>
                  <a:lnTo>
                    <a:pt x="786" y="224"/>
                  </a:lnTo>
                  <a:lnTo>
                    <a:pt x="788" y="261"/>
                  </a:lnTo>
                  <a:lnTo>
                    <a:pt x="769" y="256"/>
                  </a:lnTo>
                  <a:lnTo>
                    <a:pt x="767" y="272"/>
                  </a:lnTo>
                  <a:lnTo>
                    <a:pt x="776" y="300"/>
                  </a:lnTo>
                  <a:lnTo>
                    <a:pt x="786" y="332"/>
                  </a:lnTo>
                  <a:lnTo>
                    <a:pt x="780" y="337"/>
                  </a:lnTo>
                  <a:lnTo>
                    <a:pt x="785" y="346"/>
                  </a:lnTo>
                  <a:lnTo>
                    <a:pt x="767" y="330"/>
                  </a:lnTo>
                  <a:lnTo>
                    <a:pt x="767" y="346"/>
                  </a:lnTo>
                  <a:lnTo>
                    <a:pt x="758" y="359"/>
                  </a:lnTo>
                  <a:lnTo>
                    <a:pt x="753" y="361"/>
                  </a:lnTo>
                  <a:lnTo>
                    <a:pt x="759" y="380"/>
                  </a:lnTo>
                  <a:lnTo>
                    <a:pt x="742" y="369"/>
                  </a:lnTo>
                  <a:lnTo>
                    <a:pt x="736" y="376"/>
                  </a:lnTo>
                  <a:lnTo>
                    <a:pt x="727" y="402"/>
                  </a:lnTo>
                  <a:lnTo>
                    <a:pt x="719" y="421"/>
                  </a:lnTo>
                  <a:lnTo>
                    <a:pt x="712" y="430"/>
                  </a:lnTo>
                  <a:lnTo>
                    <a:pt x="702" y="439"/>
                  </a:lnTo>
                  <a:lnTo>
                    <a:pt x="693" y="452"/>
                  </a:lnTo>
                  <a:lnTo>
                    <a:pt x="682" y="459"/>
                  </a:lnTo>
                  <a:lnTo>
                    <a:pt x="689" y="443"/>
                  </a:lnTo>
                  <a:lnTo>
                    <a:pt x="679" y="435"/>
                  </a:lnTo>
                  <a:lnTo>
                    <a:pt x="682" y="404"/>
                  </a:lnTo>
                  <a:lnTo>
                    <a:pt x="674" y="395"/>
                  </a:lnTo>
                  <a:lnTo>
                    <a:pt x="665" y="400"/>
                  </a:lnTo>
                  <a:lnTo>
                    <a:pt x="658" y="421"/>
                  </a:lnTo>
                  <a:lnTo>
                    <a:pt x="651" y="439"/>
                  </a:lnTo>
                  <a:lnTo>
                    <a:pt x="640" y="454"/>
                  </a:lnTo>
                  <a:lnTo>
                    <a:pt x="633" y="456"/>
                  </a:lnTo>
                  <a:lnTo>
                    <a:pt x="638" y="476"/>
                  </a:lnTo>
                  <a:lnTo>
                    <a:pt x="657" y="489"/>
                  </a:lnTo>
                  <a:lnTo>
                    <a:pt x="666" y="515"/>
                  </a:lnTo>
                  <a:lnTo>
                    <a:pt x="677" y="511"/>
                  </a:lnTo>
                  <a:lnTo>
                    <a:pt x="688" y="495"/>
                  </a:lnTo>
                  <a:lnTo>
                    <a:pt x="706" y="508"/>
                  </a:lnTo>
                  <a:lnTo>
                    <a:pt x="715" y="511"/>
                  </a:lnTo>
                  <a:lnTo>
                    <a:pt x="715" y="524"/>
                  </a:lnTo>
                  <a:lnTo>
                    <a:pt x="709" y="522"/>
                  </a:lnTo>
                  <a:lnTo>
                    <a:pt x="698" y="537"/>
                  </a:lnTo>
                  <a:lnTo>
                    <a:pt x="692" y="550"/>
                  </a:lnTo>
                  <a:lnTo>
                    <a:pt x="690" y="561"/>
                  </a:lnTo>
                  <a:lnTo>
                    <a:pt x="687" y="593"/>
                  </a:lnTo>
                  <a:lnTo>
                    <a:pt x="709" y="617"/>
                  </a:lnTo>
                  <a:lnTo>
                    <a:pt x="719" y="641"/>
                  </a:lnTo>
                  <a:lnTo>
                    <a:pt x="728" y="665"/>
                  </a:lnTo>
                  <a:lnTo>
                    <a:pt x="744" y="695"/>
                  </a:lnTo>
                  <a:lnTo>
                    <a:pt x="722" y="680"/>
                  </a:lnTo>
                  <a:lnTo>
                    <a:pt x="723" y="682"/>
                  </a:lnTo>
                  <a:lnTo>
                    <a:pt x="736" y="700"/>
                  </a:lnTo>
                  <a:lnTo>
                    <a:pt x="750" y="717"/>
                  </a:lnTo>
                  <a:lnTo>
                    <a:pt x="736" y="737"/>
                  </a:lnTo>
                  <a:lnTo>
                    <a:pt x="732" y="741"/>
                  </a:lnTo>
                  <a:lnTo>
                    <a:pt x="741" y="743"/>
                  </a:lnTo>
                  <a:lnTo>
                    <a:pt x="749" y="741"/>
                  </a:lnTo>
                  <a:lnTo>
                    <a:pt x="760" y="752"/>
                  </a:lnTo>
                  <a:lnTo>
                    <a:pt x="754" y="765"/>
                  </a:lnTo>
                  <a:lnTo>
                    <a:pt x="760" y="765"/>
                  </a:lnTo>
                  <a:lnTo>
                    <a:pt x="759" y="769"/>
                  </a:lnTo>
                  <a:lnTo>
                    <a:pt x="755" y="776"/>
                  </a:lnTo>
                  <a:lnTo>
                    <a:pt x="756" y="782"/>
                  </a:lnTo>
                  <a:lnTo>
                    <a:pt x="758" y="789"/>
                  </a:lnTo>
                  <a:lnTo>
                    <a:pt x="755" y="789"/>
                  </a:lnTo>
                  <a:lnTo>
                    <a:pt x="759" y="800"/>
                  </a:lnTo>
                  <a:lnTo>
                    <a:pt x="755" y="802"/>
                  </a:lnTo>
                  <a:lnTo>
                    <a:pt x="747" y="813"/>
                  </a:lnTo>
                  <a:lnTo>
                    <a:pt x="750" y="821"/>
                  </a:lnTo>
                  <a:lnTo>
                    <a:pt x="748" y="837"/>
                  </a:lnTo>
                  <a:lnTo>
                    <a:pt x="743" y="860"/>
                  </a:lnTo>
                  <a:lnTo>
                    <a:pt x="741" y="861"/>
                  </a:lnTo>
                  <a:lnTo>
                    <a:pt x="743" y="867"/>
                  </a:lnTo>
                  <a:lnTo>
                    <a:pt x="737" y="876"/>
                  </a:lnTo>
                  <a:lnTo>
                    <a:pt x="736" y="876"/>
                  </a:lnTo>
                  <a:lnTo>
                    <a:pt x="743" y="882"/>
                  </a:lnTo>
                  <a:lnTo>
                    <a:pt x="743" y="898"/>
                  </a:lnTo>
                  <a:lnTo>
                    <a:pt x="739" y="897"/>
                  </a:lnTo>
                  <a:lnTo>
                    <a:pt x="738" y="902"/>
                  </a:lnTo>
                  <a:lnTo>
                    <a:pt x="736" y="908"/>
                  </a:lnTo>
                  <a:lnTo>
                    <a:pt x="734" y="913"/>
                  </a:lnTo>
                  <a:lnTo>
                    <a:pt x="734" y="924"/>
                  </a:lnTo>
                  <a:lnTo>
                    <a:pt x="725" y="926"/>
                  </a:lnTo>
                  <a:lnTo>
                    <a:pt x="724" y="930"/>
                  </a:lnTo>
                  <a:lnTo>
                    <a:pt x="724" y="936"/>
                  </a:lnTo>
                  <a:lnTo>
                    <a:pt x="721" y="947"/>
                  </a:lnTo>
                  <a:lnTo>
                    <a:pt x="709" y="965"/>
                  </a:lnTo>
                  <a:lnTo>
                    <a:pt x="709" y="967"/>
                  </a:lnTo>
                  <a:lnTo>
                    <a:pt x="703" y="976"/>
                  </a:lnTo>
                  <a:lnTo>
                    <a:pt x="694" y="978"/>
                  </a:lnTo>
                  <a:lnTo>
                    <a:pt x="693" y="980"/>
                  </a:lnTo>
                  <a:lnTo>
                    <a:pt x="691" y="982"/>
                  </a:lnTo>
                  <a:lnTo>
                    <a:pt x="684" y="986"/>
                  </a:lnTo>
                  <a:lnTo>
                    <a:pt x="681" y="982"/>
                  </a:lnTo>
                  <a:lnTo>
                    <a:pt x="678" y="989"/>
                  </a:lnTo>
                  <a:lnTo>
                    <a:pt x="676" y="993"/>
                  </a:lnTo>
                  <a:lnTo>
                    <a:pt x="670" y="991"/>
                  </a:lnTo>
                  <a:lnTo>
                    <a:pt x="663" y="971"/>
                  </a:lnTo>
                  <a:lnTo>
                    <a:pt x="660" y="978"/>
                  </a:lnTo>
                  <a:lnTo>
                    <a:pt x="663" y="1000"/>
                  </a:lnTo>
                  <a:lnTo>
                    <a:pt x="660" y="993"/>
                  </a:lnTo>
                  <a:lnTo>
                    <a:pt x="660" y="1004"/>
                  </a:lnTo>
                  <a:lnTo>
                    <a:pt x="656" y="1004"/>
                  </a:lnTo>
                  <a:lnTo>
                    <a:pt x="651" y="1013"/>
                  </a:lnTo>
                  <a:lnTo>
                    <a:pt x="648" y="1008"/>
                  </a:lnTo>
                  <a:lnTo>
                    <a:pt x="645" y="1013"/>
                  </a:lnTo>
                  <a:lnTo>
                    <a:pt x="640" y="1013"/>
                  </a:lnTo>
                  <a:lnTo>
                    <a:pt x="632" y="1023"/>
                  </a:lnTo>
                  <a:lnTo>
                    <a:pt x="624" y="1028"/>
                  </a:lnTo>
                  <a:lnTo>
                    <a:pt x="619" y="1028"/>
                  </a:lnTo>
                  <a:lnTo>
                    <a:pt x="618" y="1045"/>
                  </a:lnTo>
                  <a:lnTo>
                    <a:pt x="624" y="1063"/>
                  </a:lnTo>
                  <a:lnTo>
                    <a:pt x="615" y="1060"/>
                  </a:lnTo>
                  <a:lnTo>
                    <a:pt x="612" y="1028"/>
                  </a:lnTo>
                  <a:lnTo>
                    <a:pt x="606" y="1021"/>
                  </a:lnTo>
                  <a:lnTo>
                    <a:pt x="601" y="1023"/>
                  </a:lnTo>
                  <a:lnTo>
                    <a:pt x="594" y="1019"/>
                  </a:lnTo>
                  <a:lnTo>
                    <a:pt x="590" y="1013"/>
                  </a:lnTo>
                  <a:lnTo>
                    <a:pt x="587" y="1019"/>
                  </a:lnTo>
                  <a:lnTo>
                    <a:pt x="582" y="1023"/>
                  </a:lnTo>
                  <a:lnTo>
                    <a:pt x="567" y="1011"/>
                  </a:lnTo>
                  <a:lnTo>
                    <a:pt x="561" y="1000"/>
                  </a:lnTo>
                  <a:lnTo>
                    <a:pt x="558" y="980"/>
                  </a:lnTo>
                  <a:lnTo>
                    <a:pt x="540" y="969"/>
                  </a:lnTo>
                  <a:lnTo>
                    <a:pt x="534" y="967"/>
                  </a:lnTo>
                  <a:lnTo>
                    <a:pt x="525" y="986"/>
                  </a:lnTo>
                  <a:lnTo>
                    <a:pt x="519" y="986"/>
                  </a:lnTo>
                  <a:lnTo>
                    <a:pt x="516" y="987"/>
                  </a:lnTo>
                  <a:lnTo>
                    <a:pt x="513" y="987"/>
                  </a:lnTo>
                  <a:lnTo>
                    <a:pt x="506" y="987"/>
                  </a:lnTo>
                  <a:lnTo>
                    <a:pt x="503" y="991"/>
                  </a:lnTo>
                  <a:lnTo>
                    <a:pt x="495" y="987"/>
                  </a:lnTo>
                  <a:lnTo>
                    <a:pt x="492" y="993"/>
                  </a:lnTo>
                  <a:lnTo>
                    <a:pt x="484" y="997"/>
                  </a:lnTo>
                  <a:lnTo>
                    <a:pt x="488" y="1034"/>
                  </a:lnTo>
                  <a:lnTo>
                    <a:pt x="481" y="1026"/>
                  </a:lnTo>
                  <a:lnTo>
                    <a:pt x="479" y="1021"/>
                  </a:lnTo>
                  <a:lnTo>
                    <a:pt x="475" y="1019"/>
                  </a:lnTo>
                  <a:lnTo>
                    <a:pt x="464" y="1023"/>
                  </a:lnTo>
                  <a:lnTo>
                    <a:pt x="457" y="1004"/>
                  </a:lnTo>
                  <a:lnTo>
                    <a:pt x="448" y="999"/>
                  </a:lnTo>
                  <a:lnTo>
                    <a:pt x="450" y="971"/>
                  </a:lnTo>
                  <a:lnTo>
                    <a:pt x="440" y="965"/>
                  </a:lnTo>
                  <a:lnTo>
                    <a:pt x="436" y="943"/>
                  </a:lnTo>
                  <a:lnTo>
                    <a:pt x="435" y="937"/>
                  </a:lnTo>
                  <a:lnTo>
                    <a:pt x="418" y="943"/>
                  </a:lnTo>
                  <a:lnTo>
                    <a:pt x="418" y="928"/>
                  </a:lnTo>
                  <a:lnTo>
                    <a:pt x="417" y="915"/>
                  </a:lnTo>
                  <a:lnTo>
                    <a:pt x="424" y="895"/>
                  </a:lnTo>
                  <a:lnTo>
                    <a:pt x="427" y="878"/>
                  </a:lnTo>
                  <a:lnTo>
                    <a:pt x="422" y="854"/>
                  </a:lnTo>
                  <a:lnTo>
                    <a:pt x="420" y="824"/>
                  </a:lnTo>
                  <a:lnTo>
                    <a:pt x="414" y="819"/>
                  </a:lnTo>
                  <a:lnTo>
                    <a:pt x="401" y="795"/>
                  </a:lnTo>
                  <a:lnTo>
                    <a:pt x="398" y="806"/>
                  </a:lnTo>
                  <a:lnTo>
                    <a:pt x="383" y="795"/>
                  </a:lnTo>
                  <a:lnTo>
                    <a:pt x="383" y="782"/>
                  </a:lnTo>
                  <a:lnTo>
                    <a:pt x="377" y="776"/>
                  </a:lnTo>
                  <a:lnTo>
                    <a:pt x="378" y="773"/>
                  </a:lnTo>
                  <a:lnTo>
                    <a:pt x="372" y="767"/>
                  </a:lnTo>
                  <a:lnTo>
                    <a:pt x="364" y="776"/>
                  </a:lnTo>
                  <a:lnTo>
                    <a:pt x="352" y="77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13" name="Freeform 191"/>
            <p:cNvSpPr>
              <a:spLocks/>
            </p:cNvSpPr>
            <p:nvPr/>
          </p:nvSpPr>
          <p:spPr bwMode="auto">
            <a:xfrm>
              <a:off x="3747" y="1871"/>
              <a:ext cx="454" cy="519"/>
            </a:xfrm>
            <a:custGeom>
              <a:avLst/>
              <a:gdLst>
                <a:gd name="T0" fmla="*/ 72 w 422"/>
                <a:gd name="T1" fmla="*/ 31 h 889"/>
                <a:gd name="T2" fmla="*/ 58 w 422"/>
                <a:gd name="T3" fmla="*/ 52 h 889"/>
                <a:gd name="T4" fmla="*/ 67 w 422"/>
                <a:gd name="T5" fmla="*/ 87 h 889"/>
                <a:gd name="T6" fmla="*/ 70 w 422"/>
                <a:gd name="T7" fmla="*/ 124 h 889"/>
                <a:gd name="T8" fmla="*/ 60 w 422"/>
                <a:gd name="T9" fmla="*/ 192 h 889"/>
                <a:gd name="T10" fmla="*/ 26 w 422"/>
                <a:gd name="T11" fmla="*/ 248 h 889"/>
                <a:gd name="T12" fmla="*/ 23 w 422"/>
                <a:gd name="T13" fmla="*/ 296 h 889"/>
                <a:gd name="T14" fmla="*/ 39 w 422"/>
                <a:gd name="T15" fmla="*/ 361 h 889"/>
                <a:gd name="T16" fmla="*/ 7 w 422"/>
                <a:gd name="T17" fmla="*/ 365 h 889"/>
                <a:gd name="T18" fmla="*/ 0 w 422"/>
                <a:gd name="T19" fmla="*/ 381 h 889"/>
                <a:gd name="T20" fmla="*/ 16 w 422"/>
                <a:gd name="T21" fmla="*/ 413 h 889"/>
                <a:gd name="T22" fmla="*/ 23 w 422"/>
                <a:gd name="T23" fmla="*/ 428 h 889"/>
                <a:gd name="T24" fmla="*/ 40 w 422"/>
                <a:gd name="T25" fmla="*/ 480 h 889"/>
                <a:gd name="T26" fmla="*/ 63 w 422"/>
                <a:gd name="T27" fmla="*/ 431 h 889"/>
                <a:gd name="T28" fmla="*/ 69 w 422"/>
                <a:gd name="T29" fmla="*/ 444 h 889"/>
                <a:gd name="T30" fmla="*/ 74 w 422"/>
                <a:gd name="T31" fmla="*/ 472 h 889"/>
                <a:gd name="T32" fmla="*/ 79 w 422"/>
                <a:gd name="T33" fmla="*/ 535 h 889"/>
                <a:gd name="T34" fmla="*/ 92 w 422"/>
                <a:gd name="T35" fmla="*/ 615 h 889"/>
                <a:gd name="T36" fmla="*/ 110 w 422"/>
                <a:gd name="T37" fmla="*/ 693 h 889"/>
                <a:gd name="T38" fmla="*/ 133 w 422"/>
                <a:gd name="T39" fmla="*/ 781 h 889"/>
                <a:gd name="T40" fmla="*/ 150 w 422"/>
                <a:gd name="T41" fmla="*/ 857 h 889"/>
                <a:gd name="T42" fmla="*/ 175 w 422"/>
                <a:gd name="T43" fmla="*/ 874 h 889"/>
                <a:gd name="T44" fmla="*/ 187 w 422"/>
                <a:gd name="T45" fmla="*/ 841 h 889"/>
                <a:gd name="T46" fmla="*/ 198 w 422"/>
                <a:gd name="T47" fmla="*/ 794 h 889"/>
                <a:gd name="T48" fmla="*/ 202 w 422"/>
                <a:gd name="T49" fmla="*/ 717 h 889"/>
                <a:gd name="T50" fmla="*/ 206 w 422"/>
                <a:gd name="T51" fmla="*/ 639 h 889"/>
                <a:gd name="T52" fmla="*/ 214 w 422"/>
                <a:gd name="T53" fmla="*/ 622 h 889"/>
                <a:gd name="T54" fmla="*/ 245 w 422"/>
                <a:gd name="T55" fmla="*/ 563 h 889"/>
                <a:gd name="T56" fmla="*/ 280 w 422"/>
                <a:gd name="T57" fmla="*/ 504 h 889"/>
                <a:gd name="T58" fmla="*/ 303 w 422"/>
                <a:gd name="T59" fmla="*/ 437 h 889"/>
                <a:gd name="T60" fmla="*/ 316 w 422"/>
                <a:gd name="T61" fmla="*/ 450 h 889"/>
                <a:gd name="T62" fmla="*/ 313 w 422"/>
                <a:gd name="T63" fmla="*/ 417 h 889"/>
                <a:gd name="T64" fmla="*/ 297 w 422"/>
                <a:gd name="T65" fmla="*/ 354 h 889"/>
                <a:gd name="T66" fmla="*/ 296 w 422"/>
                <a:gd name="T67" fmla="*/ 315 h 889"/>
                <a:gd name="T68" fmla="*/ 311 w 422"/>
                <a:gd name="T69" fmla="*/ 309 h 889"/>
                <a:gd name="T70" fmla="*/ 336 w 422"/>
                <a:gd name="T71" fmla="*/ 333 h 889"/>
                <a:gd name="T72" fmla="*/ 358 w 422"/>
                <a:gd name="T73" fmla="*/ 359 h 889"/>
                <a:gd name="T74" fmla="*/ 353 w 422"/>
                <a:gd name="T75" fmla="*/ 407 h 889"/>
                <a:gd name="T76" fmla="*/ 372 w 422"/>
                <a:gd name="T77" fmla="*/ 439 h 889"/>
                <a:gd name="T78" fmla="*/ 377 w 422"/>
                <a:gd name="T79" fmla="*/ 404 h 889"/>
                <a:gd name="T80" fmla="*/ 396 w 422"/>
                <a:gd name="T81" fmla="*/ 337 h 889"/>
                <a:gd name="T82" fmla="*/ 410 w 422"/>
                <a:gd name="T83" fmla="*/ 268 h 889"/>
                <a:gd name="T84" fmla="*/ 421 w 422"/>
                <a:gd name="T85" fmla="*/ 252 h 889"/>
                <a:gd name="T86" fmla="*/ 407 w 422"/>
                <a:gd name="T87" fmla="*/ 213 h 889"/>
                <a:gd name="T88" fmla="*/ 396 w 422"/>
                <a:gd name="T89" fmla="*/ 198 h 889"/>
                <a:gd name="T90" fmla="*/ 364 w 422"/>
                <a:gd name="T91" fmla="*/ 224 h 889"/>
                <a:gd name="T92" fmla="*/ 339 w 422"/>
                <a:gd name="T93" fmla="*/ 252 h 889"/>
                <a:gd name="T94" fmla="*/ 335 w 422"/>
                <a:gd name="T95" fmla="*/ 279 h 889"/>
                <a:gd name="T96" fmla="*/ 300 w 422"/>
                <a:gd name="T97" fmla="*/ 267 h 889"/>
                <a:gd name="T98" fmla="*/ 290 w 422"/>
                <a:gd name="T99" fmla="*/ 292 h 889"/>
                <a:gd name="T100" fmla="*/ 244 w 422"/>
                <a:gd name="T101" fmla="*/ 281 h 889"/>
                <a:gd name="T102" fmla="*/ 202 w 422"/>
                <a:gd name="T103" fmla="*/ 254 h 889"/>
                <a:gd name="T104" fmla="*/ 164 w 422"/>
                <a:gd name="T105" fmla="*/ 198 h 889"/>
                <a:gd name="T106" fmla="*/ 139 w 422"/>
                <a:gd name="T107" fmla="*/ 135 h 889"/>
                <a:gd name="T108" fmla="*/ 135 w 422"/>
                <a:gd name="T109" fmla="*/ 96 h 889"/>
                <a:gd name="T110" fmla="*/ 127 w 422"/>
                <a:gd name="T111" fmla="*/ 48 h 889"/>
                <a:gd name="T112" fmla="*/ 124 w 422"/>
                <a:gd name="T113" fmla="*/ 35 h 889"/>
                <a:gd name="T114" fmla="*/ 120 w 422"/>
                <a:gd name="T115" fmla="*/ 13 h 889"/>
                <a:gd name="T116" fmla="*/ 102 w 422"/>
                <a:gd name="T117" fmla="*/ 0 h 8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2"/>
                <a:gd name="T178" fmla="*/ 0 h 889"/>
                <a:gd name="T179" fmla="*/ 422 w 422"/>
                <a:gd name="T180" fmla="*/ 889 h 8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2" h="889">
                  <a:moveTo>
                    <a:pt x="102" y="0"/>
                  </a:moveTo>
                  <a:lnTo>
                    <a:pt x="89" y="24"/>
                  </a:lnTo>
                  <a:lnTo>
                    <a:pt x="72" y="31"/>
                  </a:lnTo>
                  <a:lnTo>
                    <a:pt x="50" y="26"/>
                  </a:lnTo>
                  <a:lnTo>
                    <a:pt x="50" y="37"/>
                  </a:lnTo>
                  <a:lnTo>
                    <a:pt x="58" y="52"/>
                  </a:lnTo>
                  <a:lnTo>
                    <a:pt x="57" y="63"/>
                  </a:lnTo>
                  <a:lnTo>
                    <a:pt x="61" y="81"/>
                  </a:lnTo>
                  <a:lnTo>
                    <a:pt x="67" y="87"/>
                  </a:lnTo>
                  <a:lnTo>
                    <a:pt x="73" y="98"/>
                  </a:lnTo>
                  <a:lnTo>
                    <a:pt x="79" y="109"/>
                  </a:lnTo>
                  <a:lnTo>
                    <a:pt x="70" y="124"/>
                  </a:lnTo>
                  <a:lnTo>
                    <a:pt x="73" y="148"/>
                  </a:lnTo>
                  <a:lnTo>
                    <a:pt x="67" y="170"/>
                  </a:lnTo>
                  <a:lnTo>
                    <a:pt x="60" y="192"/>
                  </a:lnTo>
                  <a:lnTo>
                    <a:pt x="50" y="220"/>
                  </a:lnTo>
                  <a:lnTo>
                    <a:pt x="40" y="248"/>
                  </a:lnTo>
                  <a:lnTo>
                    <a:pt x="26" y="248"/>
                  </a:lnTo>
                  <a:lnTo>
                    <a:pt x="20" y="246"/>
                  </a:lnTo>
                  <a:lnTo>
                    <a:pt x="12" y="285"/>
                  </a:lnTo>
                  <a:lnTo>
                    <a:pt x="23" y="296"/>
                  </a:lnTo>
                  <a:lnTo>
                    <a:pt x="26" y="317"/>
                  </a:lnTo>
                  <a:lnTo>
                    <a:pt x="33" y="318"/>
                  </a:lnTo>
                  <a:lnTo>
                    <a:pt x="39" y="361"/>
                  </a:lnTo>
                  <a:lnTo>
                    <a:pt x="35" y="359"/>
                  </a:lnTo>
                  <a:lnTo>
                    <a:pt x="18" y="365"/>
                  </a:lnTo>
                  <a:lnTo>
                    <a:pt x="7" y="365"/>
                  </a:lnTo>
                  <a:lnTo>
                    <a:pt x="7" y="376"/>
                  </a:lnTo>
                  <a:lnTo>
                    <a:pt x="0" y="380"/>
                  </a:lnTo>
                  <a:lnTo>
                    <a:pt x="0" y="381"/>
                  </a:lnTo>
                  <a:lnTo>
                    <a:pt x="5" y="380"/>
                  </a:lnTo>
                  <a:lnTo>
                    <a:pt x="3" y="387"/>
                  </a:lnTo>
                  <a:lnTo>
                    <a:pt x="16" y="413"/>
                  </a:lnTo>
                  <a:lnTo>
                    <a:pt x="35" y="404"/>
                  </a:lnTo>
                  <a:lnTo>
                    <a:pt x="34" y="413"/>
                  </a:lnTo>
                  <a:lnTo>
                    <a:pt x="23" y="428"/>
                  </a:lnTo>
                  <a:lnTo>
                    <a:pt x="14" y="424"/>
                  </a:lnTo>
                  <a:lnTo>
                    <a:pt x="27" y="452"/>
                  </a:lnTo>
                  <a:lnTo>
                    <a:pt x="40" y="480"/>
                  </a:lnTo>
                  <a:lnTo>
                    <a:pt x="62" y="468"/>
                  </a:lnTo>
                  <a:lnTo>
                    <a:pt x="63" y="444"/>
                  </a:lnTo>
                  <a:lnTo>
                    <a:pt x="63" y="431"/>
                  </a:lnTo>
                  <a:lnTo>
                    <a:pt x="72" y="431"/>
                  </a:lnTo>
                  <a:lnTo>
                    <a:pt x="70" y="441"/>
                  </a:lnTo>
                  <a:lnTo>
                    <a:pt x="69" y="444"/>
                  </a:lnTo>
                  <a:lnTo>
                    <a:pt x="77" y="444"/>
                  </a:lnTo>
                  <a:lnTo>
                    <a:pt x="72" y="457"/>
                  </a:lnTo>
                  <a:lnTo>
                    <a:pt x="74" y="472"/>
                  </a:lnTo>
                  <a:lnTo>
                    <a:pt x="74" y="494"/>
                  </a:lnTo>
                  <a:lnTo>
                    <a:pt x="79" y="526"/>
                  </a:lnTo>
                  <a:lnTo>
                    <a:pt x="79" y="535"/>
                  </a:lnTo>
                  <a:lnTo>
                    <a:pt x="82" y="541"/>
                  </a:lnTo>
                  <a:lnTo>
                    <a:pt x="87" y="581"/>
                  </a:lnTo>
                  <a:lnTo>
                    <a:pt x="92" y="615"/>
                  </a:lnTo>
                  <a:lnTo>
                    <a:pt x="99" y="646"/>
                  </a:lnTo>
                  <a:lnTo>
                    <a:pt x="101" y="654"/>
                  </a:lnTo>
                  <a:lnTo>
                    <a:pt x="110" y="693"/>
                  </a:lnTo>
                  <a:lnTo>
                    <a:pt x="117" y="728"/>
                  </a:lnTo>
                  <a:lnTo>
                    <a:pt x="125" y="756"/>
                  </a:lnTo>
                  <a:lnTo>
                    <a:pt x="133" y="781"/>
                  </a:lnTo>
                  <a:lnTo>
                    <a:pt x="139" y="807"/>
                  </a:lnTo>
                  <a:lnTo>
                    <a:pt x="145" y="830"/>
                  </a:lnTo>
                  <a:lnTo>
                    <a:pt x="150" y="857"/>
                  </a:lnTo>
                  <a:lnTo>
                    <a:pt x="157" y="882"/>
                  </a:lnTo>
                  <a:lnTo>
                    <a:pt x="166" y="889"/>
                  </a:lnTo>
                  <a:lnTo>
                    <a:pt x="175" y="874"/>
                  </a:lnTo>
                  <a:lnTo>
                    <a:pt x="183" y="857"/>
                  </a:lnTo>
                  <a:lnTo>
                    <a:pt x="193" y="854"/>
                  </a:lnTo>
                  <a:lnTo>
                    <a:pt x="187" y="841"/>
                  </a:lnTo>
                  <a:lnTo>
                    <a:pt x="195" y="819"/>
                  </a:lnTo>
                  <a:lnTo>
                    <a:pt x="199" y="817"/>
                  </a:lnTo>
                  <a:lnTo>
                    <a:pt x="198" y="794"/>
                  </a:lnTo>
                  <a:lnTo>
                    <a:pt x="197" y="769"/>
                  </a:lnTo>
                  <a:lnTo>
                    <a:pt x="199" y="743"/>
                  </a:lnTo>
                  <a:lnTo>
                    <a:pt x="202" y="717"/>
                  </a:lnTo>
                  <a:lnTo>
                    <a:pt x="199" y="687"/>
                  </a:lnTo>
                  <a:lnTo>
                    <a:pt x="198" y="650"/>
                  </a:lnTo>
                  <a:lnTo>
                    <a:pt x="206" y="639"/>
                  </a:lnTo>
                  <a:lnTo>
                    <a:pt x="208" y="637"/>
                  </a:lnTo>
                  <a:lnTo>
                    <a:pt x="211" y="637"/>
                  </a:lnTo>
                  <a:lnTo>
                    <a:pt x="214" y="622"/>
                  </a:lnTo>
                  <a:lnTo>
                    <a:pt x="227" y="615"/>
                  </a:lnTo>
                  <a:lnTo>
                    <a:pt x="229" y="594"/>
                  </a:lnTo>
                  <a:lnTo>
                    <a:pt x="245" y="563"/>
                  </a:lnTo>
                  <a:lnTo>
                    <a:pt x="259" y="537"/>
                  </a:lnTo>
                  <a:lnTo>
                    <a:pt x="271" y="515"/>
                  </a:lnTo>
                  <a:lnTo>
                    <a:pt x="280" y="504"/>
                  </a:lnTo>
                  <a:lnTo>
                    <a:pt x="289" y="480"/>
                  </a:lnTo>
                  <a:lnTo>
                    <a:pt x="289" y="457"/>
                  </a:lnTo>
                  <a:lnTo>
                    <a:pt x="303" y="437"/>
                  </a:lnTo>
                  <a:lnTo>
                    <a:pt x="308" y="450"/>
                  </a:lnTo>
                  <a:lnTo>
                    <a:pt x="312" y="452"/>
                  </a:lnTo>
                  <a:lnTo>
                    <a:pt x="316" y="450"/>
                  </a:lnTo>
                  <a:lnTo>
                    <a:pt x="320" y="450"/>
                  </a:lnTo>
                  <a:lnTo>
                    <a:pt x="319" y="441"/>
                  </a:lnTo>
                  <a:lnTo>
                    <a:pt x="313" y="417"/>
                  </a:lnTo>
                  <a:lnTo>
                    <a:pt x="310" y="392"/>
                  </a:lnTo>
                  <a:lnTo>
                    <a:pt x="309" y="374"/>
                  </a:lnTo>
                  <a:lnTo>
                    <a:pt x="297" y="354"/>
                  </a:lnTo>
                  <a:lnTo>
                    <a:pt x="301" y="341"/>
                  </a:lnTo>
                  <a:lnTo>
                    <a:pt x="308" y="335"/>
                  </a:lnTo>
                  <a:lnTo>
                    <a:pt x="296" y="315"/>
                  </a:lnTo>
                  <a:lnTo>
                    <a:pt x="296" y="291"/>
                  </a:lnTo>
                  <a:lnTo>
                    <a:pt x="306" y="298"/>
                  </a:lnTo>
                  <a:lnTo>
                    <a:pt x="311" y="309"/>
                  </a:lnTo>
                  <a:lnTo>
                    <a:pt x="314" y="302"/>
                  </a:lnTo>
                  <a:lnTo>
                    <a:pt x="321" y="329"/>
                  </a:lnTo>
                  <a:lnTo>
                    <a:pt x="336" y="333"/>
                  </a:lnTo>
                  <a:lnTo>
                    <a:pt x="353" y="335"/>
                  </a:lnTo>
                  <a:lnTo>
                    <a:pt x="361" y="348"/>
                  </a:lnTo>
                  <a:lnTo>
                    <a:pt x="358" y="359"/>
                  </a:lnTo>
                  <a:lnTo>
                    <a:pt x="347" y="374"/>
                  </a:lnTo>
                  <a:lnTo>
                    <a:pt x="350" y="400"/>
                  </a:lnTo>
                  <a:lnTo>
                    <a:pt x="353" y="407"/>
                  </a:lnTo>
                  <a:lnTo>
                    <a:pt x="361" y="381"/>
                  </a:lnTo>
                  <a:lnTo>
                    <a:pt x="365" y="413"/>
                  </a:lnTo>
                  <a:lnTo>
                    <a:pt x="372" y="439"/>
                  </a:lnTo>
                  <a:lnTo>
                    <a:pt x="373" y="439"/>
                  </a:lnTo>
                  <a:lnTo>
                    <a:pt x="377" y="439"/>
                  </a:lnTo>
                  <a:lnTo>
                    <a:pt x="377" y="404"/>
                  </a:lnTo>
                  <a:lnTo>
                    <a:pt x="378" y="376"/>
                  </a:lnTo>
                  <a:lnTo>
                    <a:pt x="388" y="376"/>
                  </a:lnTo>
                  <a:lnTo>
                    <a:pt x="396" y="337"/>
                  </a:lnTo>
                  <a:lnTo>
                    <a:pt x="396" y="320"/>
                  </a:lnTo>
                  <a:lnTo>
                    <a:pt x="396" y="294"/>
                  </a:lnTo>
                  <a:lnTo>
                    <a:pt x="410" y="268"/>
                  </a:lnTo>
                  <a:lnTo>
                    <a:pt x="422" y="272"/>
                  </a:lnTo>
                  <a:lnTo>
                    <a:pt x="419" y="261"/>
                  </a:lnTo>
                  <a:lnTo>
                    <a:pt x="421" y="252"/>
                  </a:lnTo>
                  <a:lnTo>
                    <a:pt x="422" y="237"/>
                  </a:lnTo>
                  <a:lnTo>
                    <a:pt x="407" y="226"/>
                  </a:lnTo>
                  <a:lnTo>
                    <a:pt x="407" y="213"/>
                  </a:lnTo>
                  <a:lnTo>
                    <a:pt x="400" y="207"/>
                  </a:lnTo>
                  <a:lnTo>
                    <a:pt x="401" y="204"/>
                  </a:lnTo>
                  <a:lnTo>
                    <a:pt x="396" y="198"/>
                  </a:lnTo>
                  <a:lnTo>
                    <a:pt x="387" y="207"/>
                  </a:lnTo>
                  <a:lnTo>
                    <a:pt x="375" y="205"/>
                  </a:lnTo>
                  <a:lnTo>
                    <a:pt x="364" y="224"/>
                  </a:lnTo>
                  <a:lnTo>
                    <a:pt x="353" y="241"/>
                  </a:lnTo>
                  <a:lnTo>
                    <a:pt x="340" y="252"/>
                  </a:lnTo>
                  <a:lnTo>
                    <a:pt x="339" y="252"/>
                  </a:lnTo>
                  <a:lnTo>
                    <a:pt x="344" y="261"/>
                  </a:lnTo>
                  <a:lnTo>
                    <a:pt x="350" y="279"/>
                  </a:lnTo>
                  <a:lnTo>
                    <a:pt x="335" y="279"/>
                  </a:lnTo>
                  <a:lnTo>
                    <a:pt x="321" y="281"/>
                  </a:lnTo>
                  <a:lnTo>
                    <a:pt x="302" y="279"/>
                  </a:lnTo>
                  <a:lnTo>
                    <a:pt x="300" y="267"/>
                  </a:lnTo>
                  <a:lnTo>
                    <a:pt x="293" y="239"/>
                  </a:lnTo>
                  <a:lnTo>
                    <a:pt x="287" y="248"/>
                  </a:lnTo>
                  <a:lnTo>
                    <a:pt x="290" y="292"/>
                  </a:lnTo>
                  <a:lnTo>
                    <a:pt x="274" y="291"/>
                  </a:lnTo>
                  <a:lnTo>
                    <a:pt x="255" y="287"/>
                  </a:lnTo>
                  <a:lnTo>
                    <a:pt x="244" y="281"/>
                  </a:lnTo>
                  <a:lnTo>
                    <a:pt x="236" y="267"/>
                  </a:lnTo>
                  <a:lnTo>
                    <a:pt x="216" y="261"/>
                  </a:lnTo>
                  <a:lnTo>
                    <a:pt x="202" y="254"/>
                  </a:lnTo>
                  <a:lnTo>
                    <a:pt x="183" y="237"/>
                  </a:lnTo>
                  <a:lnTo>
                    <a:pt x="165" y="218"/>
                  </a:lnTo>
                  <a:lnTo>
                    <a:pt x="164" y="198"/>
                  </a:lnTo>
                  <a:lnTo>
                    <a:pt x="172" y="172"/>
                  </a:lnTo>
                  <a:lnTo>
                    <a:pt x="158" y="154"/>
                  </a:lnTo>
                  <a:lnTo>
                    <a:pt x="139" y="135"/>
                  </a:lnTo>
                  <a:lnTo>
                    <a:pt x="133" y="131"/>
                  </a:lnTo>
                  <a:lnTo>
                    <a:pt x="126" y="94"/>
                  </a:lnTo>
                  <a:lnTo>
                    <a:pt x="135" y="96"/>
                  </a:lnTo>
                  <a:lnTo>
                    <a:pt x="137" y="85"/>
                  </a:lnTo>
                  <a:lnTo>
                    <a:pt x="128" y="63"/>
                  </a:lnTo>
                  <a:lnTo>
                    <a:pt x="127" y="48"/>
                  </a:lnTo>
                  <a:lnTo>
                    <a:pt x="127" y="46"/>
                  </a:lnTo>
                  <a:lnTo>
                    <a:pt x="126" y="41"/>
                  </a:lnTo>
                  <a:lnTo>
                    <a:pt x="124" y="35"/>
                  </a:lnTo>
                  <a:lnTo>
                    <a:pt x="122" y="28"/>
                  </a:lnTo>
                  <a:lnTo>
                    <a:pt x="121" y="20"/>
                  </a:lnTo>
                  <a:lnTo>
                    <a:pt x="120" y="13"/>
                  </a:lnTo>
                  <a:lnTo>
                    <a:pt x="114" y="7"/>
                  </a:lnTo>
                  <a:lnTo>
                    <a:pt x="107" y="3"/>
                  </a:lnTo>
                  <a:lnTo>
                    <a:pt x="102" y="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14" name="Group 6"/>
            <p:cNvGrpSpPr>
              <a:grpSpLocks/>
            </p:cNvGrpSpPr>
            <p:nvPr/>
          </p:nvGrpSpPr>
          <p:grpSpPr bwMode="auto">
            <a:xfrm>
              <a:off x="4367" y="2510"/>
              <a:ext cx="6" cy="10"/>
              <a:chOff x="4687" y="2683"/>
              <a:chExt cx="6" cy="9"/>
            </a:xfrm>
            <a:grpFill/>
          </p:grpSpPr>
          <p:grpSp>
            <p:nvGrpSpPr>
              <p:cNvPr id="2202" name="Group 7"/>
              <p:cNvGrpSpPr>
                <a:grpSpLocks/>
              </p:cNvGrpSpPr>
              <p:nvPr/>
            </p:nvGrpSpPr>
            <p:grpSpPr bwMode="auto">
              <a:xfrm>
                <a:off x="4687" y="2683"/>
                <a:ext cx="6" cy="9"/>
                <a:chOff x="4687" y="2683"/>
                <a:chExt cx="6" cy="9"/>
              </a:xfrm>
              <a:grpFill/>
            </p:grpSpPr>
            <p:pic>
              <p:nvPicPr>
                <p:cNvPr id="2204" name="Picture 8"/>
                <p:cNvPicPr>
                  <a:picLocks noChangeAspect="1" noChangeArrowheads="1"/>
                </p:cNvPicPr>
                <p:nvPr/>
              </p:nvPicPr>
              <p:blipFill>
                <a:blip r:embed="rId3">
                  <a:extLst>
                    <a:ext uri="{28A0092B-C50C-407E-A947-70E740481C1C}">
                      <a14:useLocalDpi xmlns:a14="http://schemas.microsoft.com/office/drawing/2010/main" val="0"/>
                    </a:ext>
                  </a:extLst>
                </a:blip>
                <a:srcRect t="-369887"/>
                <a:stretch>
                  <a:fillRect/>
                </a:stretch>
              </p:blipFill>
              <p:spPr bwMode="auto">
                <a:xfrm>
                  <a:off x="4687" y="2683"/>
                  <a:ext cx="6" cy="9"/>
                </a:xfrm>
                <a:prstGeom prst="rect">
                  <a:avLst/>
                </a:prstGeom>
                <a:grpFill/>
                <a:ln w="6350">
                  <a:solidFill>
                    <a:srgbClr val="808080"/>
                  </a:solidFill>
                  <a:miter lim="800000"/>
                  <a:headEnd/>
                  <a:tailEnd/>
                </a:ln>
              </p:spPr>
            </p:pic>
            <p:sp>
              <p:nvSpPr>
                <p:cNvPr id="2205" name="Freeform 9"/>
                <p:cNvSpPr>
                  <a:spLocks/>
                </p:cNvSpPr>
                <p:nvPr/>
              </p:nvSpPr>
              <p:spPr bwMode="auto">
                <a:xfrm>
                  <a:off x="4687" y="2690"/>
                  <a:ext cx="5" cy="1"/>
                </a:xfrm>
                <a:custGeom>
                  <a:avLst/>
                  <a:gdLst>
                    <a:gd name="T0" fmla="*/ 5 w 5"/>
                    <a:gd name="T1" fmla="*/ 0 h 1"/>
                    <a:gd name="T2" fmla="*/ 0 w 5"/>
                    <a:gd name="T3" fmla="*/ 1 h 1"/>
                    <a:gd name="T4" fmla="*/ 0 w 5"/>
                    <a:gd name="T5" fmla="*/ 0 h 1"/>
                    <a:gd name="T6" fmla="*/ 5 w 5"/>
                    <a:gd name="T7" fmla="*/ 0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5" y="0"/>
                      </a:moveTo>
                      <a:lnTo>
                        <a:pt x="0" y="1"/>
                      </a:lnTo>
                      <a:lnTo>
                        <a:pt x="0" y="0"/>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206" name="Freeform 10"/>
                <p:cNvSpPr>
                  <a:spLocks/>
                </p:cNvSpPr>
                <p:nvPr/>
              </p:nvSpPr>
              <p:spPr bwMode="auto">
                <a:xfrm>
                  <a:off x="4687" y="2690"/>
                  <a:ext cx="5" cy="1"/>
                </a:xfrm>
                <a:custGeom>
                  <a:avLst/>
                  <a:gdLst>
                    <a:gd name="T0" fmla="*/ 5 w 5"/>
                    <a:gd name="T1" fmla="*/ 0 h 1"/>
                    <a:gd name="T2" fmla="*/ 0 w 5"/>
                    <a:gd name="T3" fmla="*/ 1 h 1"/>
                    <a:gd name="T4" fmla="*/ 0 w 5"/>
                    <a:gd name="T5" fmla="*/ 0 h 1"/>
                    <a:gd name="T6" fmla="*/ 5 w 5"/>
                    <a:gd name="T7" fmla="*/ 0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5" y="0"/>
                      </a:moveTo>
                      <a:lnTo>
                        <a:pt x="0" y="1"/>
                      </a:lnTo>
                      <a:lnTo>
                        <a:pt x="0" y="0"/>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207" name="Picture 11"/>
                <p:cNvPicPr>
                  <a:picLocks noChangeAspect="1" noChangeArrowheads="1"/>
                </p:cNvPicPr>
                <p:nvPr/>
              </p:nvPicPr>
              <p:blipFill>
                <a:blip r:embed="rId3">
                  <a:extLst>
                    <a:ext uri="{28A0092B-C50C-407E-A947-70E740481C1C}">
                      <a14:useLocalDpi xmlns:a14="http://schemas.microsoft.com/office/drawing/2010/main" val="0"/>
                    </a:ext>
                  </a:extLst>
                </a:blip>
                <a:srcRect t="-369887"/>
                <a:stretch>
                  <a:fillRect/>
                </a:stretch>
              </p:blipFill>
              <p:spPr bwMode="auto">
                <a:xfrm>
                  <a:off x="4687" y="2683"/>
                  <a:ext cx="6" cy="9"/>
                </a:xfrm>
                <a:prstGeom prst="rect">
                  <a:avLst/>
                </a:prstGeom>
                <a:grpFill/>
                <a:ln w="6350">
                  <a:solidFill>
                    <a:srgbClr val="808080"/>
                  </a:solidFill>
                  <a:miter lim="800000"/>
                  <a:headEnd/>
                  <a:tailEnd/>
                </a:ln>
              </p:spPr>
            </p:pic>
          </p:grpSp>
          <p:sp>
            <p:nvSpPr>
              <p:cNvPr id="2203" name="Freeform 12"/>
              <p:cNvSpPr>
                <a:spLocks/>
              </p:cNvSpPr>
              <p:nvPr/>
            </p:nvSpPr>
            <p:spPr bwMode="auto">
              <a:xfrm>
                <a:off x="4687" y="2690"/>
                <a:ext cx="5" cy="1"/>
              </a:xfrm>
              <a:custGeom>
                <a:avLst/>
                <a:gdLst>
                  <a:gd name="T0" fmla="*/ 5 w 5"/>
                  <a:gd name="T1" fmla="*/ 0 h 1"/>
                  <a:gd name="T2" fmla="*/ 0 w 5"/>
                  <a:gd name="T3" fmla="*/ 1 h 1"/>
                  <a:gd name="T4" fmla="*/ 0 w 5"/>
                  <a:gd name="T5" fmla="*/ 0 h 1"/>
                  <a:gd name="T6" fmla="*/ 5 w 5"/>
                  <a:gd name="T7" fmla="*/ 0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5" y="0"/>
                    </a:moveTo>
                    <a:lnTo>
                      <a:pt x="0" y="1"/>
                    </a:lnTo>
                    <a:lnTo>
                      <a:pt x="0" y="0"/>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115" name="Freeform 13"/>
            <p:cNvSpPr>
              <a:spLocks/>
            </p:cNvSpPr>
            <p:nvPr/>
          </p:nvSpPr>
          <p:spPr bwMode="auto">
            <a:xfrm>
              <a:off x="4452" y="2462"/>
              <a:ext cx="169" cy="159"/>
            </a:xfrm>
            <a:custGeom>
              <a:avLst/>
              <a:gdLst>
                <a:gd name="T0" fmla="*/ 157 w 157"/>
                <a:gd name="T1" fmla="*/ 113 h 272"/>
                <a:gd name="T2" fmla="*/ 142 w 157"/>
                <a:gd name="T3" fmla="*/ 111 h 272"/>
                <a:gd name="T4" fmla="*/ 141 w 157"/>
                <a:gd name="T5" fmla="*/ 111 h 272"/>
                <a:gd name="T6" fmla="*/ 134 w 157"/>
                <a:gd name="T7" fmla="*/ 154 h 272"/>
                <a:gd name="T8" fmla="*/ 136 w 157"/>
                <a:gd name="T9" fmla="*/ 156 h 272"/>
                <a:gd name="T10" fmla="*/ 133 w 157"/>
                <a:gd name="T11" fmla="*/ 172 h 272"/>
                <a:gd name="T12" fmla="*/ 123 w 157"/>
                <a:gd name="T13" fmla="*/ 180 h 272"/>
                <a:gd name="T14" fmla="*/ 116 w 157"/>
                <a:gd name="T15" fmla="*/ 200 h 272"/>
                <a:gd name="T16" fmla="*/ 117 w 157"/>
                <a:gd name="T17" fmla="*/ 213 h 272"/>
                <a:gd name="T18" fmla="*/ 119 w 157"/>
                <a:gd name="T19" fmla="*/ 213 h 272"/>
                <a:gd name="T20" fmla="*/ 116 w 157"/>
                <a:gd name="T21" fmla="*/ 222 h 272"/>
                <a:gd name="T22" fmla="*/ 112 w 157"/>
                <a:gd name="T23" fmla="*/ 235 h 272"/>
                <a:gd name="T24" fmla="*/ 108 w 157"/>
                <a:gd name="T25" fmla="*/ 258 h 272"/>
                <a:gd name="T26" fmla="*/ 87 w 157"/>
                <a:gd name="T27" fmla="*/ 272 h 272"/>
                <a:gd name="T28" fmla="*/ 85 w 157"/>
                <a:gd name="T29" fmla="*/ 256 h 272"/>
                <a:gd name="T30" fmla="*/ 83 w 157"/>
                <a:gd name="T31" fmla="*/ 250 h 272"/>
                <a:gd name="T32" fmla="*/ 73 w 157"/>
                <a:gd name="T33" fmla="*/ 252 h 272"/>
                <a:gd name="T34" fmla="*/ 62 w 157"/>
                <a:gd name="T35" fmla="*/ 241 h 272"/>
                <a:gd name="T36" fmla="*/ 53 w 157"/>
                <a:gd name="T37" fmla="*/ 252 h 272"/>
                <a:gd name="T38" fmla="*/ 46 w 157"/>
                <a:gd name="T39" fmla="*/ 252 h 272"/>
                <a:gd name="T40" fmla="*/ 43 w 157"/>
                <a:gd name="T41" fmla="*/ 235 h 272"/>
                <a:gd name="T42" fmla="*/ 28 w 157"/>
                <a:gd name="T43" fmla="*/ 237 h 272"/>
                <a:gd name="T44" fmla="*/ 31 w 157"/>
                <a:gd name="T45" fmla="*/ 235 h 272"/>
                <a:gd name="T46" fmla="*/ 27 w 157"/>
                <a:gd name="T47" fmla="*/ 241 h 272"/>
                <a:gd name="T48" fmla="*/ 20 w 157"/>
                <a:gd name="T49" fmla="*/ 235 h 272"/>
                <a:gd name="T50" fmla="*/ 16 w 157"/>
                <a:gd name="T51" fmla="*/ 202 h 272"/>
                <a:gd name="T52" fmla="*/ 16 w 157"/>
                <a:gd name="T53" fmla="*/ 178 h 272"/>
                <a:gd name="T54" fmla="*/ 7 w 157"/>
                <a:gd name="T55" fmla="*/ 163 h 272"/>
                <a:gd name="T56" fmla="*/ 9 w 157"/>
                <a:gd name="T57" fmla="*/ 163 h 272"/>
                <a:gd name="T58" fmla="*/ 4 w 157"/>
                <a:gd name="T59" fmla="*/ 150 h 272"/>
                <a:gd name="T60" fmla="*/ 5 w 157"/>
                <a:gd name="T61" fmla="*/ 139 h 272"/>
                <a:gd name="T62" fmla="*/ 0 w 157"/>
                <a:gd name="T63" fmla="*/ 113 h 272"/>
                <a:gd name="T64" fmla="*/ 5 w 157"/>
                <a:gd name="T65" fmla="*/ 97 h 272"/>
                <a:gd name="T66" fmla="*/ 3 w 157"/>
                <a:gd name="T67" fmla="*/ 97 h 272"/>
                <a:gd name="T68" fmla="*/ 11 w 157"/>
                <a:gd name="T69" fmla="*/ 74 h 272"/>
                <a:gd name="T70" fmla="*/ 15 w 157"/>
                <a:gd name="T71" fmla="*/ 95 h 272"/>
                <a:gd name="T72" fmla="*/ 29 w 157"/>
                <a:gd name="T73" fmla="*/ 113 h 272"/>
                <a:gd name="T74" fmla="*/ 50 w 157"/>
                <a:gd name="T75" fmla="*/ 104 h 272"/>
                <a:gd name="T76" fmla="*/ 57 w 157"/>
                <a:gd name="T77" fmla="*/ 91 h 272"/>
                <a:gd name="T78" fmla="*/ 76 w 157"/>
                <a:gd name="T79" fmla="*/ 98 h 272"/>
                <a:gd name="T80" fmla="*/ 89 w 157"/>
                <a:gd name="T81" fmla="*/ 91 h 272"/>
                <a:gd name="T82" fmla="*/ 96 w 157"/>
                <a:gd name="T83" fmla="*/ 61 h 272"/>
                <a:gd name="T84" fmla="*/ 100 w 157"/>
                <a:gd name="T85" fmla="*/ 46 h 272"/>
                <a:gd name="T86" fmla="*/ 104 w 157"/>
                <a:gd name="T87" fmla="*/ 22 h 272"/>
                <a:gd name="T88" fmla="*/ 107 w 157"/>
                <a:gd name="T89" fmla="*/ 0 h 272"/>
                <a:gd name="T90" fmla="*/ 120 w 157"/>
                <a:gd name="T91" fmla="*/ 2 h 272"/>
                <a:gd name="T92" fmla="*/ 134 w 157"/>
                <a:gd name="T93" fmla="*/ 8 h 272"/>
                <a:gd name="T94" fmla="*/ 131 w 157"/>
                <a:gd name="T95" fmla="*/ 13 h 272"/>
                <a:gd name="T96" fmla="*/ 133 w 157"/>
                <a:gd name="T97" fmla="*/ 15 h 272"/>
                <a:gd name="T98" fmla="*/ 136 w 157"/>
                <a:gd name="T99" fmla="*/ 22 h 272"/>
                <a:gd name="T100" fmla="*/ 133 w 157"/>
                <a:gd name="T101" fmla="*/ 22 h 272"/>
                <a:gd name="T102" fmla="*/ 128 w 157"/>
                <a:gd name="T103" fmla="*/ 26 h 272"/>
                <a:gd name="T104" fmla="*/ 130 w 157"/>
                <a:gd name="T105" fmla="*/ 37 h 272"/>
                <a:gd name="T106" fmla="*/ 142 w 157"/>
                <a:gd name="T107" fmla="*/ 71 h 272"/>
                <a:gd name="T108" fmla="*/ 138 w 157"/>
                <a:gd name="T109" fmla="*/ 78 h 272"/>
                <a:gd name="T110" fmla="*/ 147 w 157"/>
                <a:gd name="T111" fmla="*/ 97 h 272"/>
                <a:gd name="T112" fmla="*/ 157 w 157"/>
                <a:gd name="T113" fmla="*/ 113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272"/>
                <a:gd name="T173" fmla="*/ 157 w 157"/>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272">
                  <a:moveTo>
                    <a:pt x="157" y="113"/>
                  </a:moveTo>
                  <a:lnTo>
                    <a:pt x="142" y="111"/>
                  </a:lnTo>
                  <a:lnTo>
                    <a:pt x="141" y="111"/>
                  </a:lnTo>
                  <a:lnTo>
                    <a:pt x="134" y="154"/>
                  </a:lnTo>
                  <a:lnTo>
                    <a:pt x="136" y="156"/>
                  </a:lnTo>
                  <a:lnTo>
                    <a:pt x="133" y="172"/>
                  </a:lnTo>
                  <a:lnTo>
                    <a:pt x="123" y="180"/>
                  </a:lnTo>
                  <a:lnTo>
                    <a:pt x="116" y="200"/>
                  </a:lnTo>
                  <a:lnTo>
                    <a:pt x="117" y="213"/>
                  </a:lnTo>
                  <a:lnTo>
                    <a:pt x="119" y="213"/>
                  </a:lnTo>
                  <a:lnTo>
                    <a:pt x="116" y="222"/>
                  </a:lnTo>
                  <a:lnTo>
                    <a:pt x="112" y="235"/>
                  </a:lnTo>
                  <a:lnTo>
                    <a:pt x="108" y="258"/>
                  </a:lnTo>
                  <a:lnTo>
                    <a:pt x="87" y="272"/>
                  </a:lnTo>
                  <a:lnTo>
                    <a:pt x="85" y="256"/>
                  </a:lnTo>
                  <a:lnTo>
                    <a:pt x="83" y="250"/>
                  </a:lnTo>
                  <a:lnTo>
                    <a:pt x="73" y="252"/>
                  </a:lnTo>
                  <a:lnTo>
                    <a:pt x="62" y="241"/>
                  </a:lnTo>
                  <a:lnTo>
                    <a:pt x="53" y="252"/>
                  </a:lnTo>
                  <a:lnTo>
                    <a:pt x="46" y="252"/>
                  </a:lnTo>
                  <a:lnTo>
                    <a:pt x="43" y="235"/>
                  </a:lnTo>
                  <a:lnTo>
                    <a:pt x="28" y="237"/>
                  </a:lnTo>
                  <a:lnTo>
                    <a:pt x="31" y="235"/>
                  </a:lnTo>
                  <a:lnTo>
                    <a:pt x="27" y="241"/>
                  </a:lnTo>
                  <a:lnTo>
                    <a:pt x="20" y="235"/>
                  </a:lnTo>
                  <a:lnTo>
                    <a:pt x="16" y="202"/>
                  </a:lnTo>
                  <a:lnTo>
                    <a:pt x="16" y="178"/>
                  </a:lnTo>
                  <a:lnTo>
                    <a:pt x="7" y="163"/>
                  </a:lnTo>
                  <a:lnTo>
                    <a:pt x="9" y="163"/>
                  </a:lnTo>
                  <a:lnTo>
                    <a:pt x="4" y="150"/>
                  </a:lnTo>
                  <a:lnTo>
                    <a:pt x="5" y="139"/>
                  </a:lnTo>
                  <a:lnTo>
                    <a:pt x="0" y="113"/>
                  </a:lnTo>
                  <a:lnTo>
                    <a:pt x="5" y="97"/>
                  </a:lnTo>
                  <a:lnTo>
                    <a:pt x="3" y="97"/>
                  </a:lnTo>
                  <a:lnTo>
                    <a:pt x="11" y="74"/>
                  </a:lnTo>
                  <a:lnTo>
                    <a:pt x="15" y="95"/>
                  </a:lnTo>
                  <a:lnTo>
                    <a:pt x="29" y="113"/>
                  </a:lnTo>
                  <a:lnTo>
                    <a:pt x="50" y="104"/>
                  </a:lnTo>
                  <a:lnTo>
                    <a:pt x="57" y="91"/>
                  </a:lnTo>
                  <a:lnTo>
                    <a:pt x="76" y="98"/>
                  </a:lnTo>
                  <a:lnTo>
                    <a:pt x="89" y="91"/>
                  </a:lnTo>
                  <a:lnTo>
                    <a:pt x="96" y="61"/>
                  </a:lnTo>
                  <a:lnTo>
                    <a:pt x="100" y="46"/>
                  </a:lnTo>
                  <a:lnTo>
                    <a:pt x="104" y="22"/>
                  </a:lnTo>
                  <a:lnTo>
                    <a:pt x="107" y="0"/>
                  </a:lnTo>
                  <a:lnTo>
                    <a:pt x="120" y="2"/>
                  </a:lnTo>
                  <a:lnTo>
                    <a:pt x="134" y="8"/>
                  </a:lnTo>
                  <a:lnTo>
                    <a:pt x="131" y="13"/>
                  </a:lnTo>
                  <a:lnTo>
                    <a:pt x="133" y="15"/>
                  </a:lnTo>
                  <a:lnTo>
                    <a:pt x="136" y="22"/>
                  </a:lnTo>
                  <a:lnTo>
                    <a:pt x="133" y="22"/>
                  </a:lnTo>
                  <a:lnTo>
                    <a:pt x="128" y="26"/>
                  </a:lnTo>
                  <a:lnTo>
                    <a:pt x="130" y="37"/>
                  </a:lnTo>
                  <a:lnTo>
                    <a:pt x="142" y="71"/>
                  </a:lnTo>
                  <a:lnTo>
                    <a:pt x="138" y="78"/>
                  </a:lnTo>
                  <a:lnTo>
                    <a:pt x="147" y="97"/>
                  </a:lnTo>
                  <a:lnTo>
                    <a:pt x="157" y="1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16" name="Freeform 14"/>
            <p:cNvSpPr>
              <a:spLocks/>
            </p:cNvSpPr>
            <p:nvPr/>
          </p:nvSpPr>
          <p:spPr bwMode="auto">
            <a:xfrm>
              <a:off x="4222" y="2438"/>
              <a:ext cx="183" cy="217"/>
            </a:xfrm>
            <a:custGeom>
              <a:avLst/>
              <a:gdLst>
                <a:gd name="T0" fmla="*/ 169 w 169"/>
                <a:gd name="T1" fmla="*/ 286 h 373"/>
                <a:gd name="T2" fmla="*/ 168 w 169"/>
                <a:gd name="T3" fmla="*/ 289 h 373"/>
                <a:gd name="T4" fmla="*/ 166 w 169"/>
                <a:gd name="T5" fmla="*/ 330 h 373"/>
                <a:gd name="T6" fmla="*/ 164 w 169"/>
                <a:gd name="T7" fmla="*/ 373 h 373"/>
                <a:gd name="T8" fmla="*/ 156 w 169"/>
                <a:gd name="T9" fmla="*/ 358 h 373"/>
                <a:gd name="T10" fmla="*/ 155 w 169"/>
                <a:gd name="T11" fmla="*/ 365 h 373"/>
                <a:gd name="T12" fmla="*/ 146 w 169"/>
                <a:gd name="T13" fmla="*/ 360 h 373"/>
                <a:gd name="T14" fmla="*/ 146 w 169"/>
                <a:gd name="T15" fmla="*/ 373 h 373"/>
                <a:gd name="T16" fmla="*/ 132 w 169"/>
                <a:gd name="T17" fmla="*/ 343 h 373"/>
                <a:gd name="T18" fmla="*/ 123 w 169"/>
                <a:gd name="T19" fmla="*/ 326 h 373"/>
                <a:gd name="T20" fmla="*/ 114 w 169"/>
                <a:gd name="T21" fmla="*/ 311 h 373"/>
                <a:gd name="T22" fmla="*/ 107 w 169"/>
                <a:gd name="T23" fmla="*/ 295 h 373"/>
                <a:gd name="T24" fmla="*/ 98 w 169"/>
                <a:gd name="T25" fmla="*/ 280 h 373"/>
                <a:gd name="T26" fmla="*/ 92 w 169"/>
                <a:gd name="T27" fmla="*/ 254 h 373"/>
                <a:gd name="T28" fmla="*/ 85 w 169"/>
                <a:gd name="T29" fmla="*/ 226 h 373"/>
                <a:gd name="T30" fmla="*/ 82 w 169"/>
                <a:gd name="T31" fmla="*/ 221 h 373"/>
                <a:gd name="T32" fmla="*/ 75 w 169"/>
                <a:gd name="T33" fmla="*/ 197 h 373"/>
                <a:gd name="T34" fmla="*/ 67 w 169"/>
                <a:gd name="T35" fmla="*/ 174 h 373"/>
                <a:gd name="T36" fmla="*/ 62 w 169"/>
                <a:gd name="T37" fmla="*/ 152 h 373"/>
                <a:gd name="T38" fmla="*/ 57 w 169"/>
                <a:gd name="T39" fmla="*/ 130 h 373"/>
                <a:gd name="T40" fmla="*/ 44 w 169"/>
                <a:gd name="T41" fmla="*/ 108 h 373"/>
                <a:gd name="T42" fmla="*/ 34 w 169"/>
                <a:gd name="T43" fmla="*/ 82 h 373"/>
                <a:gd name="T44" fmla="*/ 22 w 169"/>
                <a:gd name="T45" fmla="*/ 60 h 373"/>
                <a:gd name="T46" fmla="*/ 11 w 169"/>
                <a:gd name="T47" fmla="*/ 37 h 373"/>
                <a:gd name="T48" fmla="*/ 0 w 169"/>
                <a:gd name="T49" fmla="*/ 0 h 373"/>
                <a:gd name="T50" fmla="*/ 11 w 169"/>
                <a:gd name="T51" fmla="*/ 4 h 373"/>
                <a:gd name="T52" fmla="*/ 23 w 169"/>
                <a:gd name="T53" fmla="*/ 8 h 373"/>
                <a:gd name="T54" fmla="*/ 34 w 169"/>
                <a:gd name="T55" fmla="*/ 10 h 373"/>
                <a:gd name="T56" fmla="*/ 48 w 169"/>
                <a:gd name="T57" fmla="*/ 41 h 373"/>
                <a:gd name="T58" fmla="*/ 49 w 169"/>
                <a:gd name="T59" fmla="*/ 48 h 373"/>
                <a:gd name="T60" fmla="*/ 64 w 169"/>
                <a:gd name="T61" fmla="*/ 71 h 373"/>
                <a:gd name="T62" fmla="*/ 77 w 169"/>
                <a:gd name="T63" fmla="*/ 95 h 373"/>
                <a:gd name="T64" fmla="*/ 89 w 169"/>
                <a:gd name="T65" fmla="*/ 117 h 373"/>
                <a:gd name="T66" fmla="*/ 88 w 169"/>
                <a:gd name="T67" fmla="*/ 108 h 373"/>
                <a:gd name="T68" fmla="*/ 101 w 169"/>
                <a:gd name="T69" fmla="*/ 128 h 373"/>
                <a:gd name="T70" fmla="*/ 110 w 169"/>
                <a:gd name="T71" fmla="*/ 147 h 373"/>
                <a:gd name="T72" fmla="*/ 124 w 169"/>
                <a:gd name="T73" fmla="*/ 167 h 373"/>
                <a:gd name="T74" fmla="*/ 125 w 169"/>
                <a:gd name="T75" fmla="*/ 167 h 373"/>
                <a:gd name="T76" fmla="*/ 135 w 169"/>
                <a:gd name="T77" fmla="*/ 180 h 373"/>
                <a:gd name="T78" fmla="*/ 130 w 169"/>
                <a:gd name="T79" fmla="*/ 189 h 373"/>
                <a:gd name="T80" fmla="*/ 131 w 169"/>
                <a:gd name="T81" fmla="*/ 195 h 373"/>
                <a:gd name="T82" fmla="*/ 130 w 169"/>
                <a:gd name="T83" fmla="*/ 197 h 373"/>
                <a:gd name="T84" fmla="*/ 132 w 169"/>
                <a:gd name="T85" fmla="*/ 211 h 373"/>
                <a:gd name="T86" fmla="*/ 144 w 169"/>
                <a:gd name="T87" fmla="*/ 215 h 373"/>
                <a:gd name="T88" fmla="*/ 146 w 169"/>
                <a:gd name="T89" fmla="*/ 239 h 373"/>
                <a:gd name="T90" fmla="*/ 149 w 169"/>
                <a:gd name="T91" fmla="*/ 247 h 373"/>
                <a:gd name="T92" fmla="*/ 150 w 169"/>
                <a:gd name="T93" fmla="*/ 260 h 373"/>
                <a:gd name="T94" fmla="*/ 162 w 169"/>
                <a:gd name="T95" fmla="*/ 260 h 373"/>
                <a:gd name="T96" fmla="*/ 169 w 169"/>
                <a:gd name="T97" fmla="*/ 286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
                <a:gd name="T148" fmla="*/ 0 h 373"/>
                <a:gd name="T149" fmla="*/ 169 w 169"/>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 h="373">
                  <a:moveTo>
                    <a:pt x="169" y="286"/>
                  </a:moveTo>
                  <a:lnTo>
                    <a:pt x="168" y="289"/>
                  </a:lnTo>
                  <a:lnTo>
                    <a:pt x="166" y="330"/>
                  </a:lnTo>
                  <a:lnTo>
                    <a:pt x="164" y="373"/>
                  </a:lnTo>
                  <a:lnTo>
                    <a:pt x="156" y="358"/>
                  </a:lnTo>
                  <a:lnTo>
                    <a:pt x="155" y="365"/>
                  </a:lnTo>
                  <a:lnTo>
                    <a:pt x="146" y="360"/>
                  </a:lnTo>
                  <a:lnTo>
                    <a:pt x="146" y="373"/>
                  </a:lnTo>
                  <a:lnTo>
                    <a:pt x="132" y="343"/>
                  </a:lnTo>
                  <a:lnTo>
                    <a:pt x="123" y="326"/>
                  </a:lnTo>
                  <a:lnTo>
                    <a:pt x="114" y="311"/>
                  </a:lnTo>
                  <a:lnTo>
                    <a:pt x="107" y="295"/>
                  </a:lnTo>
                  <a:lnTo>
                    <a:pt x="98" y="280"/>
                  </a:lnTo>
                  <a:lnTo>
                    <a:pt x="92" y="254"/>
                  </a:lnTo>
                  <a:lnTo>
                    <a:pt x="85" y="226"/>
                  </a:lnTo>
                  <a:lnTo>
                    <a:pt x="82" y="221"/>
                  </a:lnTo>
                  <a:lnTo>
                    <a:pt x="75" y="197"/>
                  </a:lnTo>
                  <a:lnTo>
                    <a:pt x="67" y="174"/>
                  </a:lnTo>
                  <a:lnTo>
                    <a:pt x="62" y="152"/>
                  </a:lnTo>
                  <a:lnTo>
                    <a:pt x="57" y="130"/>
                  </a:lnTo>
                  <a:lnTo>
                    <a:pt x="44" y="108"/>
                  </a:lnTo>
                  <a:lnTo>
                    <a:pt x="34" y="82"/>
                  </a:lnTo>
                  <a:lnTo>
                    <a:pt x="22" y="60"/>
                  </a:lnTo>
                  <a:lnTo>
                    <a:pt x="11" y="37"/>
                  </a:lnTo>
                  <a:lnTo>
                    <a:pt x="0" y="0"/>
                  </a:lnTo>
                  <a:lnTo>
                    <a:pt x="11" y="4"/>
                  </a:lnTo>
                  <a:lnTo>
                    <a:pt x="23" y="8"/>
                  </a:lnTo>
                  <a:lnTo>
                    <a:pt x="34" y="10"/>
                  </a:lnTo>
                  <a:lnTo>
                    <a:pt x="48" y="41"/>
                  </a:lnTo>
                  <a:lnTo>
                    <a:pt x="49" y="48"/>
                  </a:lnTo>
                  <a:lnTo>
                    <a:pt x="64" y="71"/>
                  </a:lnTo>
                  <a:lnTo>
                    <a:pt x="77" y="95"/>
                  </a:lnTo>
                  <a:lnTo>
                    <a:pt x="89" y="117"/>
                  </a:lnTo>
                  <a:lnTo>
                    <a:pt x="88" y="108"/>
                  </a:lnTo>
                  <a:lnTo>
                    <a:pt x="101" y="128"/>
                  </a:lnTo>
                  <a:lnTo>
                    <a:pt x="110" y="147"/>
                  </a:lnTo>
                  <a:lnTo>
                    <a:pt x="124" y="167"/>
                  </a:lnTo>
                  <a:lnTo>
                    <a:pt x="125" y="167"/>
                  </a:lnTo>
                  <a:lnTo>
                    <a:pt x="135" y="180"/>
                  </a:lnTo>
                  <a:lnTo>
                    <a:pt x="130" y="189"/>
                  </a:lnTo>
                  <a:lnTo>
                    <a:pt x="131" y="195"/>
                  </a:lnTo>
                  <a:lnTo>
                    <a:pt x="130" y="197"/>
                  </a:lnTo>
                  <a:lnTo>
                    <a:pt x="132" y="211"/>
                  </a:lnTo>
                  <a:lnTo>
                    <a:pt x="144" y="215"/>
                  </a:lnTo>
                  <a:lnTo>
                    <a:pt x="146" y="239"/>
                  </a:lnTo>
                  <a:lnTo>
                    <a:pt x="149" y="247"/>
                  </a:lnTo>
                  <a:lnTo>
                    <a:pt x="150" y="260"/>
                  </a:lnTo>
                  <a:lnTo>
                    <a:pt x="162" y="260"/>
                  </a:lnTo>
                  <a:lnTo>
                    <a:pt x="169" y="28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17" name="Freeform 15"/>
            <p:cNvSpPr>
              <a:spLocks/>
            </p:cNvSpPr>
            <p:nvPr/>
          </p:nvSpPr>
          <p:spPr bwMode="auto">
            <a:xfrm>
              <a:off x="4824" y="2552"/>
              <a:ext cx="164" cy="164"/>
            </a:xfrm>
            <a:custGeom>
              <a:avLst/>
              <a:gdLst>
                <a:gd name="T0" fmla="*/ 115 w 152"/>
                <a:gd name="T1" fmla="*/ 237 h 281"/>
                <a:gd name="T2" fmla="*/ 114 w 152"/>
                <a:gd name="T3" fmla="*/ 252 h 281"/>
                <a:gd name="T4" fmla="*/ 119 w 152"/>
                <a:gd name="T5" fmla="*/ 250 h 281"/>
                <a:gd name="T6" fmla="*/ 131 w 152"/>
                <a:gd name="T7" fmla="*/ 244 h 281"/>
                <a:gd name="T8" fmla="*/ 136 w 152"/>
                <a:gd name="T9" fmla="*/ 263 h 281"/>
                <a:gd name="T10" fmla="*/ 144 w 152"/>
                <a:gd name="T11" fmla="*/ 281 h 281"/>
                <a:gd name="T12" fmla="*/ 145 w 152"/>
                <a:gd name="T13" fmla="*/ 257 h 281"/>
                <a:gd name="T14" fmla="*/ 147 w 152"/>
                <a:gd name="T15" fmla="*/ 229 h 281"/>
                <a:gd name="T16" fmla="*/ 148 w 152"/>
                <a:gd name="T17" fmla="*/ 204 h 281"/>
                <a:gd name="T18" fmla="*/ 150 w 152"/>
                <a:gd name="T19" fmla="*/ 178 h 281"/>
                <a:gd name="T20" fmla="*/ 151 w 152"/>
                <a:gd name="T21" fmla="*/ 148 h 281"/>
                <a:gd name="T22" fmla="*/ 151 w 152"/>
                <a:gd name="T23" fmla="*/ 122 h 281"/>
                <a:gd name="T24" fmla="*/ 152 w 152"/>
                <a:gd name="T25" fmla="*/ 98 h 281"/>
                <a:gd name="T26" fmla="*/ 152 w 152"/>
                <a:gd name="T27" fmla="*/ 70 h 281"/>
                <a:gd name="T28" fmla="*/ 142 w 152"/>
                <a:gd name="T29" fmla="*/ 66 h 281"/>
                <a:gd name="T30" fmla="*/ 123 w 152"/>
                <a:gd name="T31" fmla="*/ 52 h 281"/>
                <a:gd name="T32" fmla="*/ 103 w 152"/>
                <a:gd name="T33" fmla="*/ 33 h 281"/>
                <a:gd name="T34" fmla="*/ 93 w 152"/>
                <a:gd name="T35" fmla="*/ 48 h 281"/>
                <a:gd name="T36" fmla="*/ 79 w 152"/>
                <a:gd name="T37" fmla="*/ 65 h 281"/>
                <a:gd name="T38" fmla="*/ 64 w 152"/>
                <a:gd name="T39" fmla="*/ 96 h 281"/>
                <a:gd name="T40" fmla="*/ 56 w 152"/>
                <a:gd name="T41" fmla="*/ 85 h 281"/>
                <a:gd name="T42" fmla="*/ 51 w 152"/>
                <a:gd name="T43" fmla="*/ 68 h 281"/>
                <a:gd name="T44" fmla="*/ 51 w 152"/>
                <a:gd name="T45" fmla="*/ 76 h 281"/>
                <a:gd name="T46" fmla="*/ 47 w 152"/>
                <a:gd name="T47" fmla="*/ 41 h 281"/>
                <a:gd name="T48" fmla="*/ 47 w 152"/>
                <a:gd name="T49" fmla="*/ 24 h 281"/>
                <a:gd name="T50" fmla="*/ 45 w 152"/>
                <a:gd name="T51" fmla="*/ 13 h 281"/>
                <a:gd name="T52" fmla="*/ 31 w 152"/>
                <a:gd name="T53" fmla="*/ 3 h 281"/>
                <a:gd name="T54" fmla="*/ 16 w 152"/>
                <a:gd name="T55" fmla="*/ 0 h 281"/>
                <a:gd name="T56" fmla="*/ 2 w 152"/>
                <a:gd name="T57" fmla="*/ 18 h 281"/>
                <a:gd name="T58" fmla="*/ 0 w 152"/>
                <a:gd name="T59" fmla="*/ 33 h 281"/>
                <a:gd name="T60" fmla="*/ 12 w 152"/>
                <a:gd name="T61" fmla="*/ 41 h 281"/>
                <a:gd name="T62" fmla="*/ 20 w 152"/>
                <a:gd name="T63" fmla="*/ 61 h 281"/>
                <a:gd name="T64" fmla="*/ 31 w 152"/>
                <a:gd name="T65" fmla="*/ 57 h 281"/>
                <a:gd name="T66" fmla="*/ 42 w 152"/>
                <a:gd name="T67" fmla="*/ 57 h 281"/>
                <a:gd name="T68" fmla="*/ 41 w 152"/>
                <a:gd name="T69" fmla="*/ 65 h 281"/>
                <a:gd name="T70" fmla="*/ 40 w 152"/>
                <a:gd name="T71" fmla="*/ 66 h 281"/>
                <a:gd name="T72" fmla="*/ 38 w 152"/>
                <a:gd name="T73" fmla="*/ 68 h 281"/>
                <a:gd name="T74" fmla="*/ 34 w 152"/>
                <a:gd name="T75" fmla="*/ 66 h 281"/>
                <a:gd name="T76" fmla="*/ 20 w 152"/>
                <a:gd name="T77" fmla="*/ 76 h 281"/>
                <a:gd name="T78" fmla="*/ 13 w 152"/>
                <a:gd name="T79" fmla="*/ 79 h 281"/>
                <a:gd name="T80" fmla="*/ 26 w 152"/>
                <a:gd name="T81" fmla="*/ 100 h 281"/>
                <a:gd name="T82" fmla="*/ 25 w 152"/>
                <a:gd name="T83" fmla="*/ 115 h 281"/>
                <a:gd name="T84" fmla="*/ 33 w 152"/>
                <a:gd name="T85" fmla="*/ 116 h 281"/>
                <a:gd name="T86" fmla="*/ 42 w 152"/>
                <a:gd name="T87" fmla="*/ 87 h 281"/>
                <a:gd name="T88" fmla="*/ 40 w 152"/>
                <a:gd name="T89" fmla="*/ 104 h 281"/>
                <a:gd name="T90" fmla="*/ 53 w 152"/>
                <a:gd name="T91" fmla="*/ 115 h 281"/>
                <a:gd name="T92" fmla="*/ 56 w 152"/>
                <a:gd name="T93" fmla="*/ 115 h 281"/>
                <a:gd name="T94" fmla="*/ 55 w 152"/>
                <a:gd name="T95" fmla="*/ 124 h 281"/>
                <a:gd name="T96" fmla="*/ 66 w 152"/>
                <a:gd name="T97" fmla="*/ 131 h 281"/>
                <a:gd name="T98" fmla="*/ 78 w 152"/>
                <a:gd name="T99" fmla="*/ 141 h 281"/>
                <a:gd name="T100" fmla="*/ 89 w 152"/>
                <a:gd name="T101" fmla="*/ 146 h 281"/>
                <a:gd name="T102" fmla="*/ 101 w 152"/>
                <a:gd name="T103" fmla="*/ 157 h 281"/>
                <a:gd name="T104" fmla="*/ 106 w 152"/>
                <a:gd name="T105" fmla="*/ 168 h 281"/>
                <a:gd name="T106" fmla="*/ 114 w 152"/>
                <a:gd name="T107" fmla="*/ 207 h 281"/>
                <a:gd name="T108" fmla="*/ 119 w 152"/>
                <a:gd name="T109" fmla="*/ 211 h 281"/>
                <a:gd name="T110" fmla="*/ 111 w 152"/>
                <a:gd name="T111" fmla="*/ 211 h 281"/>
                <a:gd name="T112" fmla="*/ 119 w 152"/>
                <a:gd name="T113" fmla="*/ 220 h 281"/>
                <a:gd name="T114" fmla="*/ 112 w 152"/>
                <a:gd name="T115" fmla="*/ 220 h 281"/>
                <a:gd name="T116" fmla="*/ 114 w 152"/>
                <a:gd name="T117" fmla="*/ 231 h 281"/>
                <a:gd name="T118" fmla="*/ 104 w 152"/>
                <a:gd name="T119" fmla="*/ 228 h 281"/>
                <a:gd name="T120" fmla="*/ 96 w 152"/>
                <a:gd name="T121" fmla="*/ 259 h 281"/>
                <a:gd name="T122" fmla="*/ 109 w 152"/>
                <a:gd name="T123" fmla="*/ 255 h 281"/>
                <a:gd name="T124" fmla="*/ 115 w 152"/>
                <a:gd name="T125" fmla="*/ 237 h 2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
                <a:gd name="T190" fmla="*/ 0 h 281"/>
                <a:gd name="T191" fmla="*/ 152 w 152"/>
                <a:gd name="T192" fmla="*/ 281 h 2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 h="281">
                  <a:moveTo>
                    <a:pt x="115" y="237"/>
                  </a:moveTo>
                  <a:lnTo>
                    <a:pt x="114" y="252"/>
                  </a:lnTo>
                  <a:lnTo>
                    <a:pt x="119" y="250"/>
                  </a:lnTo>
                  <a:lnTo>
                    <a:pt x="131" y="244"/>
                  </a:lnTo>
                  <a:lnTo>
                    <a:pt x="136" y="263"/>
                  </a:lnTo>
                  <a:lnTo>
                    <a:pt x="144" y="281"/>
                  </a:lnTo>
                  <a:lnTo>
                    <a:pt x="145" y="257"/>
                  </a:lnTo>
                  <a:lnTo>
                    <a:pt x="147" y="229"/>
                  </a:lnTo>
                  <a:lnTo>
                    <a:pt x="148" y="204"/>
                  </a:lnTo>
                  <a:lnTo>
                    <a:pt x="150" y="178"/>
                  </a:lnTo>
                  <a:lnTo>
                    <a:pt x="151" y="148"/>
                  </a:lnTo>
                  <a:lnTo>
                    <a:pt x="151" y="122"/>
                  </a:lnTo>
                  <a:lnTo>
                    <a:pt x="152" y="98"/>
                  </a:lnTo>
                  <a:lnTo>
                    <a:pt x="152" y="70"/>
                  </a:lnTo>
                  <a:lnTo>
                    <a:pt x="142" y="66"/>
                  </a:lnTo>
                  <a:lnTo>
                    <a:pt x="123" y="52"/>
                  </a:lnTo>
                  <a:lnTo>
                    <a:pt x="103" y="33"/>
                  </a:lnTo>
                  <a:lnTo>
                    <a:pt x="93" y="48"/>
                  </a:lnTo>
                  <a:lnTo>
                    <a:pt x="79" y="65"/>
                  </a:lnTo>
                  <a:lnTo>
                    <a:pt x="64" y="96"/>
                  </a:lnTo>
                  <a:lnTo>
                    <a:pt x="56" y="85"/>
                  </a:lnTo>
                  <a:lnTo>
                    <a:pt x="51" y="68"/>
                  </a:lnTo>
                  <a:lnTo>
                    <a:pt x="51" y="76"/>
                  </a:lnTo>
                  <a:lnTo>
                    <a:pt x="47" y="41"/>
                  </a:lnTo>
                  <a:lnTo>
                    <a:pt x="47" y="24"/>
                  </a:lnTo>
                  <a:lnTo>
                    <a:pt x="45" y="13"/>
                  </a:lnTo>
                  <a:lnTo>
                    <a:pt x="31" y="3"/>
                  </a:lnTo>
                  <a:lnTo>
                    <a:pt x="16" y="0"/>
                  </a:lnTo>
                  <a:lnTo>
                    <a:pt x="2" y="18"/>
                  </a:lnTo>
                  <a:lnTo>
                    <a:pt x="0" y="33"/>
                  </a:lnTo>
                  <a:lnTo>
                    <a:pt x="12" y="41"/>
                  </a:lnTo>
                  <a:lnTo>
                    <a:pt x="20" y="61"/>
                  </a:lnTo>
                  <a:lnTo>
                    <a:pt x="31" y="57"/>
                  </a:lnTo>
                  <a:lnTo>
                    <a:pt x="42" y="57"/>
                  </a:lnTo>
                  <a:lnTo>
                    <a:pt x="41" y="65"/>
                  </a:lnTo>
                  <a:lnTo>
                    <a:pt x="40" y="66"/>
                  </a:lnTo>
                  <a:lnTo>
                    <a:pt x="38" y="68"/>
                  </a:lnTo>
                  <a:lnTo>
                    <a:pt x="34" y="66"/>
                  </a:lnTo>
                  <a:lnTo>
                    <a:pt x="20" y="76"/>
                  </a:lnTo>
                  <a:lnTo>
                    <a:pt x="13" y="79"/>
                  </a:lnTo>
                  <a:lnTo>
                    <a:pt x="26" y="100"/>
                  </a:lnTo>
                  <a:lnTo>
                    <a:pt x="25" y="115"/>
                  </a:lnTo>
                  <a:lnTo>
                    <a:pt x="33" y="116"/>
                  </a:lnTo>
                  <a:lnTo>
                    <a:pt x="42" y="87"/>
                  </a:lnTo>
                  <a:lnTo>
                    <a:pt x="40" y="104"/>
                  </a:lnTo>
                  <a:lnTo>
                    <a:pt x="53" y="115"/>
                  </a:lnTo>
                  <a:lnTo>
                    <a:pt x="56" y="115"/>
                  </a:lnTo>
                  <a:lnTo>
                    <a:pt x="55" y="124"/>
                  </a:lnTo>
                  <a:lnTo>
                    <a:pt x="66" y="131"/>
                  </a:lnTo>
                  <a:lnTo>
                    <a:pt x="78" y="141"/>
                  </a:lnTo>
                  <a:lnTo>
                    <a:pt x="89" y="146"/>
                  </a:lnTo>
                  <a:lnTo>
                    <a:pt x="101" y="157"/>
                  </a:lnTo>
                  <a:lnTo>
                    <a:pt x="106" y="168"/>
                  </a:lnTo>
                  <a:lnTo>
                    <a:pt x="114" y="207"/>
                  </a:lnTo>
                  <a:lnTo>
                    <a:pt x="119" y="211"/>
                  </a:lnTo>
                  <a:lnTo>
                    <a:pt x="111" y="211"/>
                  </a:lnTo>
                  <a:lnTo>
                    <a:pt x="119" y="220"/>
                  </a:lnTo>
                  <a:lnTo>
                    <a:pt x="112" y="220"/>
                  </a:lnTo>
                  <a:lnTo>
                    <a:pt x="114" y="231"/>
                  </a:lnTo>
                  <a:lnTo>
                    <a:pt x="104" y="228"/>
                  </a:lnTo>
                  <a:lnTo>
                    <a:pt x="96" y="259"/>
                  </a:lnTo>
                  <a:lnTo>
                    <a:pt x="109" y="255"/>
                  </a:lnTo>
                  <a:lnTo>
                    <a:pt x="115" y="23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18" name="Freeform 16"/>
            <p:cNvSpPr>
              <a:spLocks/>
            </p:cNvSpPr>
            <p:nvPr/>
          </p:nvSpPr>
          <p:spPr bwMode="auto">
            <a:xfrm>
              <a:off x="4619" y="2513"/>
              <a:ext cx="107" cy="137"/>
            </a:xfrm>
            <a:custGeom>
              <a:avLst/>
              <a:gdLst>
                <a:gd name="T0" fmla="*/ 99 w 99"/>
                <a:gd name="T1" fmla="*/ 4 h 235"/>
                <a:gd name="T2" fmla="*/ 94 w 99"/>
                <a:gd name="T3" fmla="*/ 0 h 235"/>
                <a:gd name="T4" fmla="*/ 79 w 99"/>
                <a:gd name="T5" fmla="*/ 26 h 235"/>
                <a:gd name="T6" fmla="*/ 60 w 99"/>
                <a:gd name="T7" fmla="*/ 20 h 235"/>
                <a:gd name="T8" fmla="*/ 39 w 99"/>
                <a:gd name="T9" fmla="*/ 15 h 235"/>
                <a:gd name="T10" fmla="*/ 30 w 99"/>
                <a:gd name="T11" fmla="*/ 13 h 235"/>
                <a:gd name="T12" fmla="*/ 24 w 99"/>
                <a:gd name="T13" fmla="*/ 26 h 235"/>
                <a:gd name="T14" fmla="*/ 22 w 99"/>
                <a:gd name="T15" fmla="*/ 26 h 235"/>
                <a:gd name="T16" fmla="*/ 14 w 99"/>
                <a:gd name="T17" fmla="*/ 52 h 235"/>
                <a:gd name="T18" fmla="*/ 15 w 99"/>
                <a:gd name="T19" fmla="*/ 83 h 235"/>
                <a:gd name="T20" fmla="*/ 13 w 99"/>
                <a:gd name="T21" fmla="*/ 78 h 235"/>
                <a:gd name="T22" fmla="*/ 7 w 99"/>
                <a:gd name="T23" fmla="*/ 108 h 235"/>
                <a:gd name="T24" fmla="*/ 0 w 99"/>
                <a:gd name="T25" fmla="*/ 141 h 235"/>
                <a:gd name="T26" fmla="*/ 1 w 99"/>
                <a:gd name="T27" fmla="*/ 167 h 235"/>
                <a:gd name="T28" fmla="*/ 8 w 99"/>
                <a:gd name="T29" fmla="*/ 169 h 235"/>
                <a:gd name="T30" fmla="*/ 8 w 99"/>
                <a:gd name="T31" fmla="*/ 193 h 235"/>
                <a:gd name="T32" fmla="*/ 7 w 99"/>
                <a:gd name="T33" fmla="*/ 215 h 235"/>
                <a:gd name="T34" fmla="*/ 8 w 99"/>
                <a:gd name="T35" fmla="*/ 235 h 235"/>
                <a:gd name="T36" fmla="*/ 22 w 99"/>
                <a:gd name="T37" fmla="*/ 232 h 235"/>
                <a:gd name="T38" fmla="*/ 22 w 99"/>
                <a:gd name="T39" fmla="*/ 191 h 235"/>
                <a:gd name="T40" fmla="*/ 22 w 99"/>
                <a:gd name="T41" fmla="*/ 150 h 235"/>
                <a:gd name="T42" fmla="*/ 30 w 99"/>
                <a:gd name="T43" fmla="*/ 137 h 235"/>
                <a:gd name="T44" fmla="*/ 32 w 99"/>
                <a:gd name="T45" fmla="*/ 158 h 235"/>
                <a:gd name="T46" fmla="*/ 34 w 99"/>
                <a:gd name="T47" fmla="*/ 172 h 235"/>
                <a:gd name="T48" fmla="*/ 39 w 99"/>
                <a:gd name="T49" fmla="*/ 189 h 235"/>
                <a:gd name="T50" fmla="*/ 41 w 99"/>
                <a:gd name="T51" fmla="*/ 209 h 235"/>
                <a:gd name="T52" fmla="*/ 47 w 99"/>
                <a:gd name="T53" fmla="*/ 206 h 235"/>
                <a:gd name="T54" fmla="*/ 58 w 99"/>
                <a:gd name="T55" fmla="*/ 193 h 235"/>
                <a:gd name="T56" fmla="*/ 61 w 99"/>
                <a:gd name="T57" fmla="*/ 189 h 235"/>
                <a:gd name="T58" fmla="*/ 51 w 99"/>
                <a:gd name="T59" fmla="*/ 163 h 235"/>
                <a:gd name="T60" fmla="*/ 53 w 99"/>
                <a:gd name="T61" fmla="*/ 152 h 235"/>
                <a:gd name="T62" fmla="*/ 46 w 99"/>
                <a:gd name="T63" fmla="*/ 133 h 235"/>
                <a:gd name="T64" fmla="*/ 38 w 99"/>
                <a:gd name="T65" fmla="*/ 111 h 235"/>
                <a:gd name="T66" fmla="*/ 45 w 99"/>
                <a:gd name="T67" fmla="*/ 113 h 235"/>
                <a:gd name="T68" fmla="*/ 55 w 99"/>
                <a:gd name="T69" fmla="*/ 98 h 235"/>
                <a:gd name="T70" fmla="*/ 66 w 99"/>
                <a:gd name="T71" fmla="*/ 83 h 235"/>
                <a:gd name="T72" fmla="*/ 71 w 99"/>
                <a:gd name="T73" fmla="*/ 83 h 235"/>
                <a:gd name="T74" fmla="*/ 67 w 99"/>
                <a:gd name="T75" fmla="*/ 70 h 235"/>
                <a:gd name="T76" fmla="*/ 62 w 99"/>
                <a:gd name="T77" fmla="*/ 74 h 235"/>
                <a:gd name="T78" fmla="*/ 42 w 99"/>
                <a:gd name="T79" fmla="*/ 83 h 235"/>
                <a:gd name="T80" fmla="*/ 30 w 99"/>
                <a:gd name="T81" fmla="*/ 98 h 235"/>
                <a:gd name="T82" fmla="*/ 18 w 99"/>
                <a:gd name="T83" fmla="*/ 67 h 235"/>
                <a:gd name="T84" fmla="*/ 24 w 99"/>
                <a:gd name="T85" fmla="*/ 39 h 235"/>
                <a:gd name="T86" fmla="*/ 46 w 99"/>
                <a:gd name="T87" fmla="*/ 41 h 235"/>
                <a:gd name="T88" fmla="*/ 67 w 99"/>
                <a:gd name="T89" fmla="*/ 43 h 235"/>
                <a:gd name="T90" fmla="*/ 89 w 99"/>
                <a:gd name="T91" fmla="*/ 33 h 235"/>
                <a:gd name="T92" fmla="*/ 99 w 99"/>
                <a:gd name="T93" fmla="*/ 4 h 2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235"/>
                <a:gd name="T143" fmla="*/ 99 w 99"/>
                <a:gd name="T144" fmla="*/ 235 h 2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235">
                  <a:moveTo>
                    <a:pt x="99" y="4"/>
                  </a:moveTo>
                  <a:lnTo>
                    <a:pt x="94" y="0"/>
                  </a:lnTo>
                  <a:lnTo>
                    <a:pt x="79" y="26"/>
                  </a:lnTo>
                  <a:lnTo>
                    <a:pt x="60" y="20"/>
                  </a:lnTo>
                  <a:lnTo>
                    <a:pt x="39" y="15"/>
                  </a:lnTo>
                  <a:lnTo>
                    <a:pt x="30" y="13"/>
                  </a:lnTo>
                  <a:lnTo>
                    <a:pt x="24" y="26"/>
                  </a:lnTo>
                  <a:lnTo>
                    <a:pt x="22" y="26"/>
                  </a:lnTo>
                  <a:lnTo>
                    <a:pt x="14" y="52"/>
                  </a:lnTo>
                  <a:lnTo>
                    <a:pt x="15" y="83"/>
                  </a:lnTo>
                  <a:lnTo>
                    <a:pt x="13" y="78"/>
                  </a:lnTo>
                  <a:lnTo>
                    <a:pt x="7" y="108"/>
                  </a:lnTo>
                  <a:lnTo>
                    <a:pt x="0" y="141"/>
                  </a:lnTo>
                  <a:lnTo>
                    <a:pt x="1" y="167"/>
                  </a:lnTo>
                  <a:lnTo>
                    <a:pt x="8" y="169"/>
                  </a:lnTo>
                  <a:lnTo>
                    <a:pt x="8" y="193"/>
                  </a:lnTo>
                  <a:lnTo>
                    <a:pt x="7" y="215"/>
                  </a:lnTo>
                  <a:lnTo>
                    <a:pt x="8" y="235"/>
                  </a:lnTo>
                  <a:lnTo>
                    <a:pt x="22" y="232"/>
                  </a:lnTo>
                  <a:lnTo>
                    <a:pt x="22" y="191"/>
                  </a:lnTo>
                  <a:lnTo>
                    <a:pt x="22" y="150"/>
                  </a:lnTo>
                  <a:lnTo>
                    <a:pt x="30" y="137"/>
                  </a:lnTo>
                  <a:lnTo>
                    <a:pt x="32" y="158"/>
                  </a:lnTo>
                  <a:lnTo>
                    <a:pt x="34" y="172"/>
                  </a:lnTo>
                  <a:lnTo>
                    <a:pt x="39" y="189"/>
                  </a:lnTo>
                  <a:lnTo>
                    <a:pt x="41" y="209"/>
                  </a:lnTo>
                  <a:lnTo>
                    <a:pt x="47" y="206"/>
                  </a:lnTo>
                  <a:lnTo>
                    <a:pt x="58" y="193"/>
                  </a:lnTo>
                  <a:lnTo>
                    <a:pt x="61" y="189"/>
                  </a:lnTo>
                  <a:lnTo>
                    <a:pt x="51" y="163"/>
                  </a:lnTo>
                  <a:lnTo>
                    <a:pt x="53" y="152"/>
                  </a:lnTo>
                  <a:lnTo>
                    <a:pt x="46" y="133"/>
                  </a:lnTo>
                  <a:lnTo>
                    <a:pt x="38" y="111"/>
                  </a:lnTo>
                  <a:lnTo>
                    <a:pt x="45" y="113"/>
                  </a:lnTo>
                  <a:lnTo>
                    <a:pt x="55" y="98"/>
                  </a:lnTo>
                  <a:lnTo>
                    <a:pt x="66" y="83"/>
                  </a:lnTo>
                  <a:lnTo>
                    <a:pt x="71" y="83"/>
                  </a:lnTo>
                  <a:lnTo>
                    <a:pt x="67" y="70"/>
                  </a:lnTo>
                  <a:lnTo>
                    <a:pt x="62" y="74"/>
                  </a:lnTo>
                  <a:lnTo>
                    <a:pt x="42" y="83"/>
                  </a:lnTo>
                  <a:lnTo>
                    <a:pt x="30" y="98"/>
                  </a:lnTo>
                  <a:lnTo>
                    <a:pt x="18" y="67"/>
                  </a:lnTo>
                  <a:lnTo>
                    <a:pt x="24" y="39"/>
                  </a:lnTo>
                  <a:lnTo>
                    <a:pt x="46" y="41"/>
                  </a:lnTo>
                  <a:lnTo>
                    <a:pt x="67" y="43"/>
                  </a:lnTo>
                  <a:lnTo>
                    <a:pt x="89" y="33"/>
                  </a:lnTo>
                  <a:lnTo>
                    <a:pt x="99"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19" name="Freeform 17"/>
            <p:cNvSpPr>
              <a:spLocks/>
            </p:cNvSpPr>
            <p:nvPr/>
          </p:nvSpPr>
          <p:spPr bwMode="auto">
            <a:xfrm>
              <a:off x="4389" y="2658"/>
              <a:ext cx="153" cy="52"/>
            </a:xfrm>
            <a:custGeom>
              <a:avLst/>
              <a:gdLst>
                <a:gd name="T0" fmla="*/ 141 w 141"/>
                <a:gd name="T1" fmla="*/ 89 h 89"/>
                <a:gd name="T2" fmla="*/ 140 w 141"/>
                <a:gd name="T3" fmla="*/ 86 h 89"/>
                <a:gd name="T4" fmla="*/ 140 w 141"/>
                <a:gd name="T5" fmla="*/ 61 h 89"/>
                <a:gd name="T6" fmla="*/ 129 w 141"/>
                <a:gd name="T7" fmla="*/ 58 h 89"/>
                <a:gd name="T8" fmla="*/ 117 w 141"/>
                <a:gd name="T9" fmla="*/ 54 h 89"/>
                <a:gd name="T10" fmla="*/ 113 w 141"/>
                <a:gd name="T11" fmla="*/ 36 h 89"/>
                <a:gd name="T12" fmla="*/ 94 w 141"/>
                <a:gd name="T13" fmla="*/ 23 h 89"/>
                <a:gd name="T14" fmla="*/ 87 w 141"/>
                <a:gd name="T15" fmla="*/ 15 h 89"/>
                <a:gd name="T16" fmla="*/ 80 w 141"/>
                <a:gd name="T17" fmla="*/ 26 h 89"/>
                <a:gd name="T18" fmla="*/ 68 w 141"/>
                <a:gd name="T19" fmla="*/ 26 h 89"/>
                <a:gd name="T20" fmla="*/ 56 w 141"/>
                <a:gd name="T21" fmla="*/ 26 h 89"/>
                <a:gd name="T22" fmla="*/ 51 w 141"/>
                <a:gd name="T23" fmla="*/ 17 h 89"/>
                <a:gd name="T24" fmla="*/ 33 w 141"/>
                <a:gd name="T25" fmla="*/ 0 h 89"/>
                <a:gd name="T26" fmla="*/ 13 w 141"/>
                <a:gd name="T27" fmla="*/ 0 h 89"/>
                <a:gd name="T28" fmla="*/ 4 w 141"/>
                <a:gd name="T29" fmla="*/ 21 h 89"/>
                <a:gd name="T30" fmla="*/ 0 w 141"/>
                <a:gd name="T31" fmla="*/ 23 h 89"/>
                <a:gd name="T32" fmla="*/ 15 w 141"/>
                <a:gd name="T33" fmla="*/ 30 h 89"/>
                <a:gd name="T34" fmla="*/ 15 w 141"/>
                <a:gd name="T35" fmla="*/ 41 h 89"/>
                <a:gd name="T36" fmla="*/ 33 w 141"/>
                <a:gd name="T37" fmla="*/ 47 h 89"/>
                <a:gd name="T38" fmla="*/ 48 w 141"/>
                <a:gd name="T39" fmla="*/ 58 h 89"/>
                <a:gd name="T40" fmla="*/ 63 w 141"/>
                <a:gd name="T41" fmla="*/ 61 h 89"/>
                <a:gd name="T42" fmla="*/ 77 w 141"/>
                <a:gd name="T43" fmla="*/ 67 h 89"/>
                <a:gd name="T44" fmla="*/ 97 w 141"/>
                <a:gd name="T45" fmla="*/ 71 h 89"/>
                <a:gd name="T46" fmla="*/ 116 w 141"/>
                <a:gd name="T47" fmla="*/ 76 h 89"/>
                <a:gd name="T48" fmla="*/ 129 w 141"/>
                <a:gd name="T49" fmla="*/ 84 h 89"/>
                <a:gd name="T50" fmla="*/ 141 w 141"/>
                <a:gd name="T51" fmla="*/ 89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89"/>
                <a:gd name="T80" fmla="*/ 141 w 141"/>
                <a:gd name="T81" fmla="*/ 89 h 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89">
                  <a:moveTo>
                    <a:pt x="141" y="89"/>
                  </a:moveTo>
                  <a:lnTo>
                    <a:pt x="140" y="86"/>
                  </a:lnTo>
                  <a:lnTo>
                    <a:pt x="140" y="61"/>
                  </a:lnTo>
                  <a:lnTo>
                    <a:pt x="129" y="58"/>
                  </a:lnTo>
                  <a:lnTo>
                    <a:pt x="117" y="54"/>
                  </a:lnTo>
                  <a:lnTo>
                    <a:pt x="113" y="36"/>
                  </a:lnTo>
                  <a:lnTo>
                    <a:pt x="94" y="23"/>
                  </a:lnTo>
                  <a:lnTo>
                    <a:pt x="87" y="15"/>
                  </a:lnTo>
                  <a:lnTo>
                    <a:pt x="80" y="26"/>
                  </a:lnTo>
                  <a:lnTo>
                    <a:pt x="68" y="26"/>
                  </a:lnTo>
                  <a:lnTo>
                    <a:pt x="56" y="26"/>
                  </a:lnTo>
                  <a:lnTo>
                    <a:pt x="51" y="17"/>
                  </a:lnTo>
                  <a:lnTo>
                    <a:pt x="33" y="0"/>
                  </a:lnTo>
                  <a:lnTo>
                    <a:pt x="13" y="0"/>
                  </a:lnTo>
                  <a:lnTo>
                    <a:pt x="4" y="21"/>
                  </a:lnTo>
                  <a:lnTo>
                    <a:pt x="0" y="23"/>
                  </a:lnTo>
                  <a:lnTo>
                    <a:pt x="15" y="30"/>
                  </a:lnTo>
                  <a:lnTo>
                    <a:pt x="15" y="41"/>
                  </a:lnTo>
                  <a:lnTo>
                    <a:pt x="33" y="47"/>
                  </a:lnTo>
                  <a:lnTo>
                    <a:pt x="48" y="58"/>
                  </a:lnTo>
                  <a:lnTo>
                    <a:pt x="63" y="61"/>
                  </a:lnTo>
                  <a:lnTo>
                    <a:pt x="77" y="67"/>
                  </a:lnTo>
                  <a:lnTo>
                    <a:pt x="97" y="71"/>
                  </a:lnTo>
                  <a:lnTo>
                    <a:pt x="116" y="76"/>
                  </a:lnTo>
                  <a:lnTo>
                    <a:pt x="129" y="84"/>
                  </a:lnTo>
                  <a:lnTo>
                    <a:pt x="141" y="8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0" name="Freeform 18"/>
            <p:cNvSpPr>
              <a:spLocks/>
            </p:cNvSpPr>
            <p:nvPr/>
          </p:nvSpPr>
          <p:spPr bwMode="auto">
            <a:xfrm>
              <a:off x="4687" y="2703"/>
              <a:ext cx="67" cy="37"/>
            </a:xfrm>
            <a:custGeom>
              <a:avLst/>
              <a:gdLst>
                <a:gd name="T0" fmla="*/ 61 w 61"/>
                <a:gd name="T1" fmla="*/ 0 h 65"/>
                <a:gd name="T2" fmla="*/ 39 w 61"/>
                <a:gd name="T3" fmla="*/ 2 h 65"/>
                <a:gd name="T4" fmla="*/ 23 w 61"/>
                <a:gd name="T5" fmla="*/ 17 h 65"/>
                <a:gd name="T6" fmla="*/ 9 w 61"/>
                <a:gd name="T7" fmla="*/ 30 h 65"/>
                <a:gd name="T8" fmla="*/ 1 w 61"/>
                <a:gd name="T9" fmla="*/ 52 h 65"/>
                <a:gd name="T10" fmla="*/ 0 w 61"/>
                <a:gd name="T11" fmla="*/ 59 h 65"/>
                <a:gd name="T12" fmla="*/ 3 w 61"/>
                <a:gd name="T13" fmla="*/ 65 h 65"/>
                <a:gd name="T14" fmla="*/ 21 w 61"/>
                <a:gd name="T15" fmla="*/ 43 h 65"/>
                <a:gd name="T16" fmla="*/ 41 w 61"/>
                <a:gd name="T17" fmla="*/ 22 h 65"/>
                <a:gd name="T18" fmla="*/ 61 w 6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5"/>
                <a:gd name="T32" fmla="*/ 61 w 61"/>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5">
                  <a:moveTo>
                    <a:pt x="61" y="0"/>
                  </a:moveTo>
                  <a:lnTo>
                    <a:pt x="39" y="2"/>
                  </a:lnTo>
                  <a:lnTo>
                    <a:pt x="23" y="17"/>
                  </a:lnTo>
                  <a:lnTo>
                    <a:pt x="9" y="30"/>
                  </a:lnTo>
                  <a:lnTo>
                    <a:pt x="1" y="52"/>
                  </a:lnTo>
                  <a:lnTo>
                    <a:pt x="0" y="59"/>
                  </a:lnTo>
                  <a:lnTo>
                    <a:pt x="3" y="65"/>
                  </a:lnTo>
                  <a:lnTo>
                    <a:pt x="21" y="43"/>
                  </a:lnTo>
                  <a:lnTo>
                    <a:pt x="41" y="22"/>
                  </a:lnTo>
                  <a:lnTo>
                    <a:pt x="6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1" name="Freeform 19"/>
            <p:cNvSpPr>
              <a:spLocks/>
            </p:cNvSpPr>
            <p:nvPr/>
          </p:nvSpPr>
          <p:spPr bwMode="auto">
            <a:xfrm>
              <a:off x="4764" y="2504"/>
              <a:ext cx="23" cy="57"/>
            </a:xfrm>
            <a:custGeom>
              <a:avLst/>
              <a:gdLst>
                <a:gd name="T0" fmla="*/ 22 w 22"/>
                <a:gd name="T1" fmla="*/ 63 h 99"/>
                <a:gd name="T2" fmla="*/ 12 w 22"/>
                <a:gd name="T3" fmla="*/ 41 h 99"/>
                <a:gd name="T4" fmla="*/ 20 w 22"/>
                <a:gd name="T5" fmla="*/ 25 h 99"/>
                <a:gd name="T6" fmla="*/ 14 w 22"/>
                <a:gd name="T7" fmla="*/ 21 h 99"/>
                <a:gd name="T8" fmla="*/ 10 w 22"/>
                <a:gd name="T9" fmla="*/ 26 h 99"/>
                <a:gd name="T10" fmla="*/ 4 w 22"/>
                <a:gd name="T11" fmla="*/ 43 h 99"/>
                <a:gd name="T12" fmla="*/ 3 w 22"/>
                <a:gd name="T13" fmla="*/ 34 h 99"/>
                <a:gd name="T14" fmla="*/ 7 w 22"/>
                <a:gd name="T15" fmla="*/ 15 h 99"/>
                <a:gd name="T16" fmla="*/ 7 w 22"/>
                <a:gd name="T17" fmla="*/ 0 h 99"/>
                <a:gd name="T18" fmla="*/ 0 w 22"/>
                <a:gd name="T19" fmla="*/ 23 h 99"/>
                <a:gd name="T20" fmla="*/ 1 w 22"/>
                <a:gd name="T21" fmla="*/ 47 h 99"/>
                <a:gd name="T22" fmla="*/ 3 w 22"/>
                <a:gd name="T23" fmla="*/ 69 h 99"/>
                <a:gd name="T24" fmla="*/ 13 w 22"/>
                <a:gd name="T25" fmla="*/ 99 h 99"/>
                <a:gd name="T26" fmla="*/ 5 w 22"/>
                <a:gd name="T27" fmla="*/ 58 h 99"/>
                <a:gd name="T28" fmla="*/ 22 w 22"/>
                <a:gd name="T29" fmla="*/ 63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99"/>
                <a:gd name="T47" fmla="*/ 22 w 22"/>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99">
                  <a:moveTo>
                    <a:pt x="22" y="63"/>
                  </a:moveTo>
                  <a:lnTo>
                    <a:pt x="12" y="41"/>
                  </a:lnTo>
                  <a:lnTo>
                    <a:pt x="20" y="25"/>
                  </a:lnTo>
                  <a:lnTo>
                    <a:pt x="14" y="21"/>
                  </a:lnTo>
                  <a:lnTo>
                    <a:pt x="10" y="26"/>
                  </a:lnTo>
                  <a:lnTo>
                    <a:pt x="4" y="43"/>
                  </a:lnTo>
                  <a:lnTo>
                    <a:pt x="3" y="34"/>
                  </a:lnTo>
                  <a:lnTo>
                    <a:pt x="7" y="15"/>
                  </a:lnTo>
                  <a:lnTo>
                    <a:pt x="7" y="0"/>
                  </a:lnTo>
                  <a:lnTo>
                    <a:pt x="0" y="23"/>
                  </a:lnTo>
                  <a:lnTo>
                    <a:pt x="1" y="47"/>
                  </a:lnTo>
                  <a:lnTo>
                    <a:pt x="3" y="69"/>
                  </a:lnTo>
                  <a:lnTo>
                    <a:pt x="13" y="99"/>
                  </a:lnTo>
                  <a:lnTo>
                    <a:pt x="5" y="58"/>
                  </a:lnTo>
                  <a:lnTo>
                    <a:pt x="22" y="6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2" name="Freeform 20"/>
            <p:cNvSpPr>
              <a:spLocks/>
            </p:cNvSpPr>
            <p:nvPr/>
          </p:nvSpPr>
          <p:spPr bwMode="auto">
            <a:xfrm>
              <a:off x="4768" y="2597"/>
              <a:ext cx="50" cy="20"/>
            </a:xfrm>
            <a:custGeom>
              <a:avLst/>
              <a:gdLst>
                <a:gd name="T0" fmla="*/ 46 w 46"/>
                <a:gd name="T1" fmla="*/ 27 h 33"/>
                <a:gd name="T2" fmla="*/ 44 w 46"/>
                <a:gd name="T3" fmla="*/ 33 h 33"/>
                <a:gd name="T4" fmla="*/ 26 w 46"/>
                <a:gd name="T5" fmla="*/ 16 h 33"/>
                <a:gd name="T6" fmla="*/ 12 w 46"/>
                <a:gd name="T7" fmla="*/ 18 h 33"/>
                <a:gd name="T8" fmla="*/ 2 w 46"/>
                <a:gd name="T9" fmla="*/ 13 h 33"/>
                <a:gd name="T10" fmla="*/ 0 w 46"/>
                <a:gd name="T11" fmla="*/ 20 h 33"/>
                <a:gd name="T12" fmla="*/ 2 w 46"/>
                <a:gd name="T13" fmla="*/ 7 h 33"/>
                <a:gd name="T14" fmla="*/ 11 w 46"/>
                <a:gd name="T15" fmla="*/ 0 h 33"/>
                <a:gd name="T16" fmla="*/ 24 w 46"/>
                <a:gd name="T17" fmla="*/ 1 h 33"/>
                <a:gd name="T18" fmla="*/ 39 w 46"/>
                <a:gd name="T19" fmla="*/ 3 h 33"/>
                <a:gd name="T20" fmla="*/ 46 w 46"/>
                <a:gd name="T21" fmla="*/ 2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33"/>
                <a:gd name="T35" fmla="*/ 46 w 46"/>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33">
                  <a:moveTo>
                    <a:pt x="46" y="27"/>
                  </a:moveTo>
                  <a:lnTo>
                    <a:pt x="44" y="33"/>
                  </a:lnTo>
                  <a:lnTo>
                    <a:pt x="26" y="16"/>
                  </a:lnTo>
                  <a:lnTo>
                    <a:pt x="12" y="18"/>
                  </a:lnTo>
                  <a:lnTo>
                    <a:pt x="2" y="13"/>
                  </a:lnTo>
                  <a:lnTo>
                    <a:pt x="0" y="20"/>
                  </a:lnTo>
                  <a:lnTo>
                    <a:pt x="2" y="7"/>
                  </a:lnTo>
                  <a:lnTo>
                    <a:pt x="11" y="0"/>
                  </a:lnTo>
                  <a:lnTo>
                    <a:pt x="24" y="1"/>
                  </a:lnTo>
                  <a:lnTo>
                    <a:pt x="39" y="3"/>
                  </a:lnTo>
                  <a:lnTo>
                    <a:pt x="46" y="2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3" name="Freeform 21"/>
            <p:cNvSpPr>
              <a:spLocks/>
            </p:cNvSpPr>
            <p:nvPr/>
          </p:nvSpPr>
          <p:spPr bwMode="auto">
            <a:xfrm>
              <a:off x="4628" y="2698"/>
              <a:ext cx="54" cy="14"/>
            </a:xfrm>
            <a:custGeom>
              <a:avLst/>
              <a:gdLst>
                <a:gd name="T0" fmla="*/ 51 w 51"/>
                <a:gd name="T1" fmla="*/ 5 h 20"/>
                <a:gd name="T2" fmla="*/ 50 w 51"/>
                <a:gd name="T3" fmla="*/ 3 h 20"/>
                <a:gd name="T4" fmla="*/ 48 w 51"/>
                <a:gd name="T5" fmla="*/ 0 h 20"/>
                <a:gd name="T6" fmla="*/ 42 w 51"/>
                <a:gd name="T7" fmla="*/ 9 h 20"/>
                <a:gd name="T8" fmla="*/ 34 w 51"/>
                <a:gd name="T9" fmla="*/ 9 h 20"/>
                <a:gd name="T10" fmla="*/ 21 w 51"/>
                <a:gd name="T11" fmla="*/ 5 h 20"/>
                <a:gd name="T12" fmla="*/ 9 w 51"/>
                <a:gd name="T13" fmla="*/ 3 h 20"/>
                <a:gd name="T14" fmla="*/ 0 w 51"/>
                <a:gd name="T15" fmla="*/ 16 h 20"/>
                <a:gd name="T16" fmla="*/ 8 w 51"/>
                <a:gd name="T17" fmla="*/ 20 h 20"/>
                <a:gd name="T18" fmla="*/ 22 w 51"/>
                <a:gd name="T19" fmla="*/ 18 h 20"/>
                <a:gd name="T20" fmla="*/ 38 w 51"/>
                <a:gd name="T21" fmla="*/ 18 h 20"/>
                <a:gd name="T22" fmla="*/ 51 w 51"/>
                <a:gd name="T23" fmla="*/ 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0"/>
                <a:gd name="T38" fmla="*/ 51 w 51"/>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0">
                  <a:moveTo>
                    <a:pt x="51" y="5"/>
                  </a:moveTo>
                  <a:lnTo>
                    <a:pt x="50" y="3"/>
                  </a:lnTo>
                  <a:lnTo>
                    <a:pt x="48" y="0"/>
                  </a:lnTo>
                  <a:lnTo>
                    <a:pt x="42" y="9"/>
                  </a:lnTo>
                  <a:lnTo>
                    <a:pt x="34" y="9"/>
                  </a:lnTo>
                  <a:lnTo>
                    <a:pt x="21" y="5"/>
                  </a:lnTo>
                  <a:lnTo>
                    <a:pt x="9" y="3"/>
                  </a:lnTo>
                  <a:lnTo>
                    <a:pt x="0" y="16"/>
                  </a:lnTo>
                  <a:lnTo>
                    <a:pt x="8" y="20"/>
                  </a:lnTo>
                  <a:lnTo>
                    <a:pt x="22" y="18"/>
                  </a:lnTo>
                  <a:lnTo>
                    <a:pt x="38" y="18"/>
                  </a:lnTo>
                  <a:lnTo>
                    <a:pt x="51" y="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4" name="Freeform 22"/>
            <p:cNvSpPr>
              <a:spLocks/>
            </p:cNvSpPr>
            <p:nvPr/>
          </p:nvSpPr>
          <p:spPr bwMode="auto">
            <a:xfrm>
              <a:off x="4390" y="2573"/>
              <a:ext cx="28" cy="28"/>
            </a:xfrm>
            <a:custGeom>
              <a:avLst/>
              <a:gdLst>
                <a:gd name="T0" fmla="*/ 25 w 25"/>
                <a:gd name="T1" fmla="*/ 31 h 48"/>
                <a:gd name="T2" fmla="*/ 23 w 25"/>
                <a:gd name="T3" fmla="*/ 48 h 48"/>
                <a:gd name="T4" fmla="*/ 11 w 25"/>
                <a:gd name="T5" fmla="*/ 33 h 48"/>
                <a:gd name="T6" fmla="*/ 7 w 25"/>
                <a:gd name="T7" fmla="*/ 19 h 48"/>
                <a:gd name="T8" fmla="*/ 0 w 25"/>
                <a:gd name="T9" fmla="*/ 11 h 48"/>
                <a:gd name="T10" fmla="*/ 8 w 25"/>
                <a:gd name="T11" fmla="*/ 4 h 48"/>
                <a:gd name="T12" fmla="*/ 11 w 25"/>
                <a:gd name="T13" fmla="*/ 0 h 48"/>
                <a:gd name="T14" fmla="*/ 17 w 25"/>
                <a:gd name="T15" fmla="*/ 26 h 48"/>
                <a:gd name="T16" fmla="*/ 25 w 25"/>
                <a:gd name="T17" fmla="*/ 31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8"/>
                <a:gd name="T29" fmla="*/ 25 w 25"/>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8">
                  <a:moveTo>
                    <a:pt x="25" y="31"/>
                  </a:moveTo>
                  <a:lnTo>
                    <a:pt x="23" y="48"/>
                  </a:lnTo>
                  <a:lnTo>
                    <a:pt x="11" y="33"/>
                  </a:lnTo>
                  <a:lnTo>
                    <a:pt x="7" y="19"/>
                  </a:lnTo>
                  <a:lnTo>
                    <a:pt x="0" y="11"/>
                  </a:lnTo>
                  <a:lnTo>
                    <a:pt x="8" y="4"/>
                  </a:lnTo>
                  <a:lnTo>
                    <a:pt x="11" y="0"/>
                  </a:lnTo>
                  <a:lnTo>
                    <a:pt x="17" y="26"/>
                  </a:lnTo>
                  <a:lnTo>
                    <a:pt x="25" y="3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5" name="Freeform 23"/>
            <p:cNvSpPr>
              <a:spLocks/>
            </p:cNvSpPr>
            <p:nvPr/>
          </p:nvSpPr>
          <p:spPr bwMode="auto">
            <a:xfrm>
              <a:off x="4577" y="2697"/>
              <a:ext cx="42" cy="17"/>
            </a:xfrm>
            <a:custGeom>
              <a:avLst/>
              <a:gdLst>
                <a:gd name="T0" fmla="*/ 39 w 39"/>
                <a:gd name="T1" fmla="*/ 17 h 30"/>
                <a:gd name="T2" fmla="*/ 35 w 39"/>
                <a:gd name="T3" fmla="*/ 9 h 30"/>
                <a:gd name="T4" fmla="*/ 30 w 39"/>
                <a:gd name="T5" fmla="*/ 9 h 30"/>
                <a:gd name="T6" fmla="*/ 17 w 39"/>
                <a:gd name="T7" fmla="*/ 0 h 30"/>
                <a:gd name="T8" fmla="*/ 24 w 39"/>
                <a:gd name="T9" fmla="*/ 17 h 30"/>
                <a:gd name="T10" fmla="*/ 15 w 39"/>
                <a:gd name="T11" fmla="*/ 13 h 30"/>
                <a:gd name="T12" fmla="*/ 3 w 39"/>
                <a:gd name="T13" fmla="*/ 11 h 30"/>
                <a:gd name="T14" fmla="*/ 0 w 39"/>
                <a:gd name="T15" fmla="*/ 30 h 30"/>
                <a:gd name="T16" fmla="*/ 13 w 39"/>
                <a:gd name="T17" fmla="*/ 26 h 30"/>
                <a:gd name="T18" fmla="*/ 26 w 39"/>
                <a:gd name="T19" fmla="*/ 20 h 30"/>
                <a:gd name="T20" fmla="*/ 31 w 39"/>
                <a:gd name="T21" fmla="*/ 22 h 30"/>
                <a:gd name="T22" fmla="*/ 30 w 39"/>
                <a:gd name="T23" fmla="*/ 20 h 30"/>
                <a:gd name="T24" fmla="*/ 39 w 39"/>
                <a:gd name="T25" fmla="*/ 1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0"/>
                <a:gd name="T41" fmla="*/ 39 w 39"/>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0">
                  <a:moveTo>
                    <a:pt x="39" y="17"/>
                  </a:moveTo>
                  <a:lnTo>
                    <a:pt x="35" y="9"/>
                  </a:lnTo>
                  <a:lnTo>
                    <a:pt x="30" y="9"/>
                  </a:lnTo>
                  <a:lnTo>
                    <a:pt x="17" y="0"/>
                  </a:lnTo>
                  <a:lnTo>
                    <a:pt x="24" y="17"/>
                  </a:lnTo>
                  <a:lnTo>
                    <a:pt x="15" y="13"/>
                  </a:lnTo>
                  <a:lnTo>
                    <a:pt x="3" y="11"/>
                  </a:lnTo>
                  <a:lnTo>
                    <a:pt x="0" y="30"/>
                  </a:lnTo>
                  <a:lnTo>
                    <a:pt x="13" y="26"/>
                  </a:lnTo>
                  <a:lnTo>
                    <a:pt x="26" y="20"/>
                  </a:lnTo>
                  <a:lnTo>
                    <a:pt x="31" y="22"/>
                  </a:lnTo>
                  <a:lnTo>
                    <a:pt x="30" y="20"/>
                  </a:lnTo>
                  <a:lnTo>
                    <a:pt x="39" y="1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6" name="Freeform 24"/>
            <p:cNvSpPr>
              <a:spLocks/>
            </p:cNvSpPr>
            <p:nvPr/>
          </p:nvSpPr>
          <p:spPr bwMode="auto">
            <a:xfrm>
              <a:off x="4616" y="2723"/>
              <a:ext cx="28" cy="15"/>
            </a:xfrm>
            <a:custGeom>
              <a:avLst/>
              <a:gdLst>
                <a:gd name="T0" fmla="*/ 27 w 27"/>
                <a:gd name="T1" fmla="*/ 21 h 26"/>
                <a:gd name="T2" fmla="*/ 16 w 27"/>
                <a:gd name="T3" fmla="*/ 26 h 26"/>
                <a:gd name="T4" fmla="*/ 4 w 27"/>
                <a:gd name="T5" fmla="*/ 10 h 26"/>
                <a:gd name="T6" fmla="*/ 0 w 27"/>
                <a:gd name="T7" fmla="*/ 0 h 26"/>
                <a:gd name="T8" fmla="*/ 16 w 27"/>
                <a:gd name="T9" fmla="*/ 0 h 26"/>
                <a:gd name="T10" fmla="*/ 27 w 27"/>
                <a:gd name="T11" fmla="*/ 21 h 26"/>
                <a:gd name="T12" fmla="*/ 0 60000 65536"/>
                <a:gd name="T13" fmla="*/ 0 60000 65536"/>
                <a:gd name="T14" fmla="*/ 0 60000 65536"/>
                <a:gd name="T15" fmla="*/ 0 60000 65536"/>
                <a:gd name="T16" fmla="*/ 0 60000 65536"/>
                <a:gd name="T17" fmla="*/ 0 60000 65536"/>
                <a:gd name="T18" fmla="*/ 0 w 27"/>
                <a:gd name="T19" fmla="*/ 0 h 26"/>
                <a:gd name="T20" fmla="*/ 27 w 2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 h="26">
                  <a:moveTo>
                    <a:pt x="27" y="21"/>
                  </a:moveTo>
                  <a:lnTo>
                    <a:pt x="16" y="26"/>
                  </a:lnTo>
                  <a:lnTo>
                    <a:pt x="4" y="10"/>
                  </a:lnTo>
                  <a:lnTo>
                    <a:pt x="0" y="0"/>
                  </a:lnTo>
                  <a:lnTo>
                    <a:pt x="16" y="0"/>
                  </a:lnTo>
                  <a:lnTo>
                    <a:pt x="27" y="2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7" name="Freeform 25"/>
            <p:cNvSpPr>
              <a:spLocks/>
            </p:cNvSpPr>
            <p:nvPr/>
          </p:nvSpPr>
          <p:spPr bwMode="auto">
            <a:xfrm>
              <a:off x="4738" y="2601"/>
              <a:ext cx="21" cy="15"/>
            </a:xfrm>
            <a:custGeom>
              <a:avLst/>
              <a:gdLst>
                <a:gd name="T0" fmla="*/ 19 w 19"/>
                <a:gd name="T1" fmla="*/ 13 h 26"/>
                <a:gd name="T2" fmla="*/ 12 w 19"/>
                <a:gd name="T3" fmla="*/ 26 h 26"/>
                <a:gd name="T4" fmla="*/ 0 w 19"/>
                <a:gd name="T5" fmla="*/ 13 h 26"/>
                <a:gd name="T6" fmla="*/ 6 w 19"/>
                <a:gd name="T7" fmla="*/ 0 h 26"/>
                <a:gd name="T8" fmla="*/ 19 w 19"/>
                <a:gd name="T9" fmla="*/ 13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13"/>
                  </a:moveTo>
                  <a:lnTo>
                    <a:pt x="12" y="26"/>
                  </a:lnTo>
                  <a:lnTo>
                    <a:pt x="0" y="13"/>
                  </a:lnTo>
                  <a:lnTo>
                    <a:pt x="6" y="0"/>
                  </a:lnTo>
                  <a:lnTo>
                    <a:pt x="19"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8" name="Freeform 26"/>
            <p:cNvSpPr>
              <a:spLocks/>
            </p:cNvSpPr>
            <p:nvPr/>
          </p:nvSpPr>
          <p:spPr bwMode="auto">
            <a:xfrm>
              <a:off x="4542" y="2697"/>
              <a:ext cx="18" cy="12"/>
            </a:xfrm>
            <a:custGeom>
              <a:avLst/>
              <a:gdLst>
                <a:gd name="T0" fmla="*/ 18 w 18"/>
                <a:gd name="T1" fmla="*/ 11 h 18"/>
                <a:gd name="T2" fmla="*/ 15 w 18"/>
                <a:gd name="T3" fmla="*/ 2 h 18"/>
                <a:gd name="T4" fmla="*/ 0 w 18"/>
                <a:gd name="T5" fmla="*/ 0 h 18"/>
                <a:gd name="T6" fmla="*/ 9 w 18"/>
                <a:gd name="T7" fmla="*/ 18 h 18"/>
                <a:gd name="T8" fmla="*/ 18 w 18"/>
                <a:gd name="T9" fmla="*/ 11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1"/>
                  </a:moveTo>
                  <a:lnTo>
                    <a:pt x="15" y="2"/>
                  </a:lnTo>
                  <a:lnTo>
                    <a:pt x="0" y="0"/>
                  </a:lnTo>
                  <a:lnTo>
                    <a:pt x="9" y="18"/>
                  </a:lnTo>
                  <a:lnTo>
                    <a:pt x="18" y="1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29" name="Freeform 27"/>
            <p:cNvSpPr>
              <a:spLocks/>
            </p:cNvSpPr>
            <p:nvPr/>
          </p:nvSpPr>
          <p:spPr bwMode="auto">
            <a:xfrm>
              <a:off x="4256" y="2515"/>
              <a:ext cx="15" cy="18"/>
            </a:xfrm>
            <a:custGeom>
              <a:avLst/>
              <a:gdLst>
                <a:gd name="T0" fmla="*/ 14 w 14"/>
                <a:gd name="T1" fmla="*/ 18 h 29"/>
                <a:gd name="T2" fmla="*/ 12 w 14"/>
                <a:gd name="T3" fmla="*/ 29 h 29"/>
                <a:gd name="T4" fmla="*/ 0 w 14"/>
                <a:gd name="T5" fmla="*/ 4 h 29"/>
                <a:gd name="T6" fmla="*/ 3 w 14"/>
                <a:gd name="T7" fmla="*/ 0 h 29"/>
                <a:gd name="T8" fmla="*/ 14 w 14"/>
                <a:gd name="T9" fmla="*/ 18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18"/>
                  </a:moveTo>
                  <a:lnTo>
                    <a:pt x="12" y="29"/>
                  </a:lnTo>
                  <a:lnTo>
                    <a:pt x="0" y="4"/>
                  </a:lnTo>
                  <a:lnTo>
                    <a:pt x="3" y="0"/>
                  </a:lnTo>
                  <a:lnTo>
                    <a:pt x="14" y="1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30" name="Freeform 28"/>
            <p:cNvSpPr>
              <a:spLocks/>
            </p:cNvSpPr>
            <p:nvPr/>
          </p:nvSpPr>
          <p:spPr bwMode="auto">
            <a:xfrm>
              <a:off x="4566" y="2698"/>
              <a:ext cx="11" cy="15"/>
            </a:xfrm>
            <a:custGeom>
              <a:avLst/>
              <a:gdLst>
                <a:gd name="T0" fmla="*/ 11 w 11"/>
                <a:gd name="T1" fmla="*/ 7 h 24"/>
                <a:gd name="T2" fmla="*/ 8 w 11"/>
                <a:gd name="T3" fmla="*/ 0 h 24"/>
                <a:gd name="T4" fmla="*/ 0 w 11"/>
                <a:gd name="T5" fmla="*/ 18 h 24"/>
                <a:gd name="T6" fmla="*/ 4 w 11"/>
                <a:gd name="T7" fmla="*/ 24 h 24"/>
                <a:gd name="T8" fmla="*/ 11 w 11"/>
                <a:gd name="T9" fmla="*/ 7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11" y="7"/>
                  </a:moveTo>
                  <a:lnTo>
                    <a:pt x="8" y="0"/>
                  </a:lnTo>
                  <a:lnTo>
                    <a:pt x="0" y="18"/>
                  </a:lnTo>
                  <a:lnTo>
                    <a:pt x="4" y="24"/>
                  </a:lnTo>
                  <a:lnTo>
                    <a:pt x="11" y="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31" name="Freeform 29"/>
            <p:cNvSpPr>
              <a:spLocks/>
            </p:cNvSpPr>
            <p:nvPr/>
          </p:nvSpPr>
          <p:spPr bwMode="auto">
            <a:xfrm>
              <a:off x="4431" y="2594"/>
              <a:ext cx="12" cy="11"/>
            </a:xfrm>
            <a:custGeom>
              <a:avLst/>
              <a:gdLst>
                <a:gd name="T0" fmla="*/ 11 w 11"/>
                <a:gd name="T1" fmla="*/ 8 h 21"/>
                <a:gd name="T2" fmla="*/ 4 w 11"/>
                <a:gd name="T3" fmla="*/ 19 h 21"/>
                <a:gd name="T4" fmla="*/ 0 w 11"/>
                <a:gd name="T5" fmla="*/ 21 h 21"/>
                <a:gd name="T6" fmla="*/ 0 w 11"/>
                <a:gd name="T7" fmla="*/ 0 h 21"/>
                <a:gd name="T8" fmla="*/ 11 w 11"/>
                <a:gd name="T9" fmla="*/ 8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8"/>
                  </a:moveTo>
                  <a:lnTo>
                    <a:pt x="4" y="19"/>
                  </a:lnTo>
                  <a:lnTo>
                    <a:pt x="0" y="21"/>
                  </a:lnTo>
                  <a:lnTo>
                    <a:pt x="0" y="0"/>
                  </a:lnTo>
                  <a:lnTo>
                    <a:pt x="11" y="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32" name="Freeform 30"/>
            <p:cNvSpPr>
              <a:spLocks/>
            </p:cNvSpPr>
            <p:nvPr/>
          </p:nvSpPr>
          <p:spPr bwMode="auto">
            <a:xfrm>
              <a:off x="4680" y="2628"/>
              <a:ext cx="9" cy="22"/>
            </a:xfrm>
            <a:custGeom>
              <a:avLst/>
              <a:gdLst>
                <a:gd name="T0" fmla="*/ 7 w 7"/>
                <a:gd name="T1" fmla="*/ 28 h 37"/>
                <a:gd name="T2" fmla="*/ 6 w 7"/>
                <a:gd name="T3" fmla="*/ 26 h 37"/>
                <a:gd name="T4" fmla="*/ 6 w 7"/>
                <a:gd name="T5" fmla="*/ 10 h 37"/>
                <a:gd name="T6" fmla="*/ 6 w 7"/>
                <a:gd name="T7" fmla="*/ 0 h 37"/>
                <a:gd name="T8" fmla="*/ 0 w 7"/>
                <a:gd name="T9" fmla="*/ 37 h 37"/>
                <a:gd name="T10" fmla="*/ 7 w 7"/>
                <a:gd name="T11" fmla="*/ 28 h 37"/>
                <a:gd name="T12" fmla="*/ 0 60000 65536"/>
                <a:gd name="T13" fmla="*/ 0 60000 65536"/>
                <a:gd name="T14" fmla="*/ 0 60000 65536"/>
                <a:gd name="T15" fmla="*/ 0 60000 65536"/>
                <a:gd name="T16" fmla="*/ 0 60000 65536"/>
                <a:gd name="T17" fmla="*/ 0 60000 65536"/>
                <a:gd name="T18" fmla="*/ 0 w 7"/>
                <a:gd name="T19" fmla="*/ 0 h 37"/>
                <a:gd name="T20" fmla="*/ 7 w 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7" h="37">
                  <a:moveTo>
                    <a:pt x="7" y="28"/>
                  </a:moveTo>
                  <a:lnTo>
                    <a:pt x="6" y="26"/>
                  </a:lnTo>
                  <a:lnTo>
                    <a:pt x="6" y="10"/>
                  </a:lnTo>
                  <a:lnTo>
                    <a:pt x="6" y="0"/>
                  </a:lnTo>
                  <a:lnTo>
                    <a:pt x="0" y="37"/>
                  </a:lnTo>
                  <a:lnTo>
                    <a:pt x="7" y="28"/>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33" name="Group 31"/>
            <p:cNvGrpSpPr>
              <a:grpSpLocks/>
            </p:cNvGrpSpPr>
            <p:nvPr/>
          </p:nvGrpSpPr>
          <p:grpSpPr bwMode="auto">
            <a:xfrm>
              <a:off x="4875" y="2648"/>
              <a:ext cx="8" cy="16"/>
              <a:chOff x="5159" y="2802"/>
              <a:chExt cx="7" cy="13"/>
            </a:xfrm>
            <a:grpFill/>
          </p:grpSpPr>
          <p:grpSp>
            <p:nvGrpSpPr>
              <p:cNvPr id="2196" name="Group 32"/>
              <p:cNvGrpSpPr>
                <a:grpSpLocks/>
              </p:cNvGrpSpPr>
              <p:nvPr/>
            </p:nvGrpSpPr>
            <p:grpSpPr bwMode="auto">
              <a:xfrm>
                <a:off x="5159" y="2802"/>
                <a:ext cx="7" cy="13"/>
                <a:chOff x="5159" y="2802"/>
                <a:chExt cx="7" cy="13"/>
              </a:xfrm>
              <a:grpFill/>
            </p:grpSpPr>
            <p:pic>
              <p:nvPicPr>
                <p:cNvPr id="2198"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 y="2802"/>
                  <a:ext cx="7" cy="13"/>
                </a:xfrm>
                <a:prstGeom prst="rect">
                  <a:avLst/>
                </a:prstGeom>
                <a:grpFill/>
                <a:ln w="6350">
                  <a:solidFill>
                    <a:srgbClr val="808080"/>
                  </a:solidFill>
                  <a:miter lim="800000"/>
                  <a:headEnd/>
                  <a:tailEnd/>
                </a:ln>
              </p:spPr>
            </p:pic>
            <p:sp>
              <p:nvSpPr>
                <p:cNvPr id="2199" name="Freeform 34"/>
                <p:cNvSpPr>
                  <a:spLocks/>
                </p:cNvSpPr>
                <p:nvPr/>
              </p:nvSpPr>
              <p:spPr bwMode="auto">
                <a:xfrm>
                  <a:off x="5159" y="2802"/>
                  <a:ext cx="6" cy="12"/>
                </a:xfrm>
                <a:custGeom>
                  <a:avLst/>
                  <a:gdLst>
                    <a:gd name="T0" fmla="*/ 6 w 6"/>
                    <a:gd name="T1" fmla="*/ 20 h 24"/>
                    <a:gd name="T2" fmla="*/ 5 w 6"/>
                    <a:gd name="T3" fmla="*/ 0 h 24"/>
                    <a:gd name="T4" fmla="*/ 0 w 6"/>
                    <a:gd name="T5" fmla="*/ 3 h 24"/>
                    <a:gd name="T6" fmla="*/ 0 w 6"/>
                    <a:gd name="T7" fmla="*/ 24 h 24"/>
                    <a:gd name="T8" fmla="*/ 6 w 6"/>
                    <a:gd name="T9" fmla="*/ 2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20"/>
                      </a:moveTo>
                      <a:lnTo>
                        <a:pt x="5" y="0"/>
                      </a:lnTo>
                      <a:lnTo>
                        <a:pt x="0" y="3"/>
                      </a:lnTo>
                      <a:lnTo>
                        <a:pt x="0" y="24"/>
                      </a:lnTo>
                      <a:lnTo>
                        <a:pt x="6"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200" name="Freeform 35"/>
                <p:cNvSpPr>
                  <a:spLocks/>
                </p:cNvSpPr>
                <p:nvPr/>
              </p:nvSpPr>
              <p:spPr bwMode="auto">
                <a:xfrm>
                  <a:off x="5159" y="2802"/>
                  <a:ext cx="6" cy="12"/>
                </a:xfrm>
                <a:custGeom>
                  <a:avLst/>
                  <a:gdLst>
                    <a:gd name="T0" fmla="*/ 6 w 6"/>
                    <a:gd name="T1" fmla="*/ 20 h 24"/>
                    <a:gd name="T2" fmla="*/ 5 w 6"/>
                    <a:gd name="T3" fmla="*/ 0 h 24"/>
                    <a:gd name="T4" fmla="*/ 0 w 6"/>
                    <a:gd name="T5" fmla="*/ 3 h 24"/>
                    <a:gd name="T6" fmla="*/ 0 w 6"/>
                    <a:gd name="T7" fmla="*/ 24 h 24"/>
                    <a:gd name="T8" fmla="*/ 6 w 6"/>
                    <a:gd name="T9" fmla="*/ 2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20"/>
                      </a:moveTo>
                      <a:lnTo>
                        <a:pt x="5" y="0"/>
                      </a:lnTo>
                      <a:lnTo>
                        <a:pt x="0" y="3"/>
                      </a:lnTo>
                      <a:lnTo>
                        <a:pt x="0" y="24"/>
                      </a:lnTo>
                      <a:lnTo>
                        <a:pt x="6" y="2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201"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 y="2802"/>
                  <a:ext cx="7" cy="13"/>
                </a:xfrm>
                <a:prstGeom prst="rect">
                  <a:avLst/>
                </a:prstGeom>
                <a:grpFill/>
                <a:ln w="6350">
                  <a:solidFill>
                    <a:srgbClr val="808080"/>
                  </a:solidFill>
                  <a:miter lim="800000"/>
                  <a:headEnd/>
                  <a:tailEnd/>
                </a:ln>
              </p:spPr>
            </p:pic>
          </p:grpSp>
          <p:sp>
            <p:nvSpPr>
              <p:cNvPr id="2197" name="Freeform 37"/>
              <p:cNvSpPr>
                <a:spLocks/>
              </p:cNvSpPr>
              <p:nvPr/>
            </p:nvSpPr>
            <p:spPr bwMode="auto">
              <a:xfrm>
                <a:off x="5159" y="2802"/>
                <a:ext cx="6" cy="12"/>
              </a:xfrm>
              <a:custGeom>
                <a:avLst/>
                <a:gdLst>
                  <a:gd name="T0" fmla="*/ 6 w 6"/>
                  <a:gd name="T1" fmla="*/ 20 h 24"/>
                  <a:gd name="T2" fmla="*/ 5 w 6"/>
                  <a:gd name="T3" fmla="*/ 0 h 24"/>
                  <a:gd name="T4" fmla="*/ 0 w 6"/>
                  <a:gd name="T5" fmla="*/ 3 h 24"/>
                  <a:gd name="T6" fmla="*/ 0 w 6"/>
                  <a:gd name="T7" fmla="*/ 24 h 24"/>
                  <a:gd name="T8" fmla="*/ 6 w 6"/>
                  <a:gd name="T9" fmla="*/ 2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20"/>
                    </a:moveTo>
                    <a:lnTo>
                      <a:pt x="5" y="0"/>
                    </a:lnTo>
                    <a:lnTo>
                      <a:pt x="0" y="3"/>
                    </a:lnTo>
                    <a:lnTo>
                      <a:pt x="0" y="24"/>
                    </a:lnTo>
                    <a:lnTo>
                      <a:pt x="6" y="2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134" name="Freeform 38"/>
            <p:cNvSpPr>
              <a:spLocks/>
            </p:cNvSpPr>
            <p:nvPr/>
          </p:nvSpPr>
          <p:spPr bwMode="auto">
            <a:xfrm>
              <a:off x="4282" y="2563"/>
              <a:ext cx="11" cy="15"/>
            </a:xfrm>
            <a:custGeom>
              <a:avLst/>
              <a:gdLst>
                <a:gd name="T0" fmla="*/ 10 w 10"/>
                <a:gd name="T1" fmla="*/ 24 h 24"/>
                <a:gd name="T2" fmla="*/ 2 w 10"/>
                <a:gd name="T3" fmla="*/ 23 h 24"/>
                <a:gd name="T4" fmla="*/ 0 w 10"/>
                <a:gd name="T5" fmla="*/ 0 h 24"/>
                <a:gd name="T6" fmla="*/ 10 w 10"/>
                <a:gd name="T7" fmla="*/ 24 h 24"/>
                <a:gd name="T8" fmla="*/ 0 60000 65536"/>
                <a:gd name="T9" fmla="*/ 0 60000 65536"/>
                <a:gd name="T10" fmla="*/ 0 60000 65536"/>
                <a:gd name="T11" fmla="*/ 0 60000 65536"/>
                <a:gd name="T12" fmla="*/ 0 w 10"/>
                <a:gd name="T13" fmla="*/ 0 h 24"/>
                <a:gd name="T14" fmla="*/ 10 w 10"/>
                <a:gd name="T15" fmla="*/ 24 h 24"/>
              </a:gdLst>
              <a:ahLst/>
              <a:cxnLst>
                <a:cxn ang="T8">
                  <a:pos x="T0" y="T1"/>
                </a:cxn>
                <a:cxn ang="T9">
                  <a:pos x="T2" y="T3"/>
                </a:cxn>
                <a:cxn ang="T10">
                  <a:pos x="T4" y="T5"/>
                </a:cxn>
                <a:cxn ang="T11">
                  <a:pos x="T6" y="T7"/>
                </a:cxn>
              </a:cxnLst>
              <a:rect l="T12" t="T13" r="T14" b="T15"/>
              <a:pathLst>
                <a:path w="10" h="24">
                  <a:moveTo>
                    <a:pt x="10" y="24"/>
                  </a:moveTo>
                  <a:lnTo>
                    <a:pt x="2" y="23"/>
                  </a:lnTo>
                  <a:lnTo>
                    <a:pt x="0" y="0"/>
                  </a:lnTo>
                  <a:lnTo>
                    <a:pt x="10" y="24"/>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35" name="Group 39"/>
            <p:cNvGrpSpPr>
              <a:grpSpLocks/>
            </p:cNvGrpSpPr>
            <p:nvPr/>
          </p:nvGrpSpPr>
          <p:grpSpPr bwMode="auto">
            <a:xfrm>
              <a:off x="4676" y="2632"/>
              <a:ext cx="8" cy="16"/>
              <a:chOff x="4974" y="2788"/>
              <a:chExt cx="8" cy="13"/>
            </a:xfrm>
            <a:grpFill/>
          </p:grpSpPr>
          <p:grpSp>
            <p:nvGrpSpPr>
              <p:cNvPr id="2190" name="Group 40"/>
              <p:cNvGrpSpPr>
                <a:grpSpLocks/>
              </p:cNvGrpSpPr>
              <p:nvPr/>
            </p:nvGrpSpPr>
            <p:grpSpPr bwMode="auto">
              <a:xfrm>
                <a:off x="4974" y="2788"/>
                <a:ext cx="8" cy="13"/>
                <a:chOff x="4974" y="2788"/>
                <a:chExt cx="8" cy="13"/>
              </a:xfrm>
              <a:grpFill/>
            </p:grpSpPr>
            <p:pic>
              <p:nvPicPr>
                <p:cNvPr id="2192"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4" y="2788"/>
                  <a:ext cx="8" cy="13"/>
                </a:xfrm>
                <a:prstGeom prst="rect">
                  <a:avLst/>
                </a:prstGeom>
                <a:grpFill/>
                <a:ln w="6350">
                  <a:solidFill>
                    <a:srgbClr val="808080"/>
                  </a:solidFill>
                  <a:miter lim="800000"/>
                  <a:headEnd/>
                  <a:tailEnd/>
                </a:ln>
              </p:spPr>
            </p:pic>
            <p:sp>
              <p:nvSpPr>
                <p:cNvPr id="2193" name="Freeform 42"/>
                <p:cNvSpPr>
                  <a:spLocks/>
                </p:cNvSpPr>
                <p:nvPr/>
              </p:nvSpPr>
              <p:spPr bwMode="auto">
                <a:xfrm>
                  <a:off x="4974" y="2788"/>
                  <a:ext cx="7" cy="12"/>
                </a:xfrm>
                <a:custGeom>
                  <a:avLst/>
                  <a:gdLst>
                    <a:gd name="T0" fmla="*/ 7 w 7"/>
                    <a:gd name="T1" fmla="*/ 9 h 24"/>
                    <a:gd name="T2" fmla="*/ 6 w 7"/>
                    <a:gd name="T3" fmla="*/ 0 h 24"/>
                    <a:gd name="T4" fmla="*/ 3 w 7"/>
                    <a:gd name="T5" fmla="*/ 4 h 24"/>
                    <a:gd name="T6" fmla="*/ 0 w 7"/>
                    <a:gd name="T7" fmla="*/ 24 h 24"/>
                    <a:gd name="T8" fmla="*/ 7 w 7"/>
                    <a:gd name="T9" fmla="*/ 9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7" y="9"/>
                      </a:moveTo>
                      <a:lnTo>
                        <a:pt x="6" y="0"/>
                      </a:lnTo>
                      <a:lnTo>
                        <a:pt x="3" y="4"/>
                      </a:lnTo>
                      <a:lnTo>
                        <a:pt x="0" y="24"/>
                      </a:lnTo>
                      <a:lnTo>
                        <a:pt x="7"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94" name="Freeform 43"/>
                <p:cNvSpPr>
                  <a:spLocks/>
                </p:cNvSpPr>
                <p:nvPr/>
              </p:nvSpPr>
              <p:spPr bwMode="auto">
                <a:xfrm>
                  <a:off x="4974" y="2788"/>
                  <a:ext cx="7" cy="12"/>
                </a:xfrm>
                <a:custGeom>
                  <a:avLst/>
                  <a:gdLst>
                    <a:gd name="T0" fmla="*/ 7 w 7"/>
                    <a:gd name="T1" fmla="*/ 9 h 24"/>
                    <a:gd name="T2" fmla="*/ 6 w 7"/>
                    <a:gd name="T3" fmla="*/ 0 h 24"/>
                    <a:gd name="T4" fmla="*/ 3 w 7"/>
                    <a:gd name="T5" fmla="*/ 4 h 24"/>
                    <a:gd name="T6" fmla="*/ 0 w 7"/>
                    <a:gd name="T7" fmla="*/ 24 h 24"/>
                    <a:gd name="T8" fmla="*/ 7 w 7"/>
                    <a:gd name="T9" fmla="*/ 9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7" y="9"/>
                      </a:moveTo>
                      <a:lnTo>
                        <a:pt x="6" y="0"/>
                      </a:lnTo>
                      <a:lnTo>
                        <a:pt x="3" y="4"/>
                      </a:lnTo>
                      <a:lnTo>
                        <a:pt x="0" y="24"/>
                      </a:lnTo>
                      <a:lnTo>
                        <a:pt x="7" y="9"/>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95" name="Picture 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4" y="2788"/>
                  <a:ext cx="8" cy="13"/>
                </a:xfrm>
                <a:prstGeom prst="rect">
                  <a:avLst/>
                </a:prstGeom>
                <a:grpFill/>
                <a:ln w="6350">
                  <a:solidFill>
                    <a:srgbClr val="808080"/>
                  </a:solidFill>
                  <a:miter lim="800000"/>
                  <a:headEnd/>
                  <a:tailEnd/>
                </a:ln>
              </p:spPr>
            </p:pic>
          </p:grpSp>
          <p:sp>
            <p:nvSpPr>
              <p:cNvPr id="2191" name="Freeform 45"/>
              <p:cNvSpPr>
                <a:spLocks/>
              </p:cNvSpPr>
              <p:nvPr/>
            </p:nvSpPr>
            <p:spPr bwMode="auto">
              <a:xfrm>
                <a:off x="4974" y="2788"/>
                <a:ext cx="7" cy="12"/>
              </a:xfrm>
              <a:custGeom>
                <a:avLst/>
                <a:gdLst>
                  <a:gd name="T0" fmla="*/ 7 w 7"/>
                  <a:gd name="T1" fmla="*/ 9 h 24"/>
                  <a:gd name="T2" fmla="*/ 6 w 7"/>
                  <a:gd name="T3" fmla="*/ 0 h 24"/>
                  <a:gd name="T4" fmla="*/ 3 w 7"/>
                  <a:gd name="T5" fmla="*/ 4 h 24"/>
                  <a:gd name="T6" fmla="*/ 0 w 7"/>
                  <a:gd name="T7" fmla="*/ 24 h 24"/>
                  <a:gd name="T8" fmla="*/ 7 w 7"/>
                  <a:gd name="T9" fmla="*/ 9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7" y="9"/>
                    </a:moveTo>
                    <a:lnTo>
                      <a:pt x="6" y="0"/>
                    </a:lnTo>
                    <a:lnTo>
                      <a:pt x="3" y="4"/>
                    </a:lnTo>
                    <a:lnTo>
                      <a:pt x="0" y="24"/>
                    </a:lnTo>
                    <a:lnTo>
                      <a:pt x="7" y="9"/>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136" name="Freeform 46"/>
            <p:cNvSpPr>
              <a:spLocks/>
            </p:cNvSpPr>
            <p:nvPr/>
          </p:nvSpPr>
          <p:spPr bwMode="auto">
            <a:xfrm>
              <a:off x="4710" y="2576"/>
              <a:ext cx="17" cy="4"/>
            </a:xfrm>
            <a:custGeom>
              <a:avLst/>
              <a:gdLst>
                <a:gd name="T0" fmla="*/ 16 w 16"/>
                <a:gd name="T1" fmla="*/ 5 h 5"/>
                <a:gd name="T2" fmla="*/ 7 w 16"/>
                <a:gd name="T3" fmla="*/ 0 h 5"/>
                <a:gd name="T4" fmla="*/ 0 w 16"/>
                <a:gd name="T5" fmla="*/ 5 h 5"/>
                <a:gd name="T6" fmla="*/ 16 w 16"/>
                <a:gd name="T7" fmla="*/ 5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16" y="5"/>
                  </a:moveTo>
                  <a:lnTo>
                    <a:pt x="7" y="0"/>
                  </a:lnTo>
                  <a:lnTo>
                    <a:pt x="0" y="5"/>
                  </a:lnTo>
                  <a:lnTo>
                    <a:pt x="16" y="5"/>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37" name="Group 47"/>
            <p:cNvGrpSpPr>
              <a:grpSpLocks/>
            </p:cNvGrpSpPr>
            <p:nvPr/>
          </p:nvGrpSpPr>
          <p:grpSpPr bwMode="auto">
            <a:xfrm>
              <a:off x="4869" y="2663"/>
              <a:ext cx="8" cy="12"/>
              <a:chOff x="5154" y="2814"/>
              <a:chExt cx="7" cy="11"/>
            </a:xfrm>
            <a:grpFill/>
          </p:grpSpPr>
          <p:grpSp>
            <p:nvGrpSpPr>
              <p:cNvPr id="2184" name="Group 48"/>
              <p:cNvGrpSpPr>
                <a:grpSpLocks/>
              </p:cNvGrpSpPr>
              <p:nvPr/>
            </p:nvGrpSpPr>
            <p:grpSpPr bwMode="auto">
              <a:xfrm>
                <a:off x="5154" y="2814"/>
                <a:ext cx="7" cy="11"/>
                <a:chOff x="5154" y="2814"/>
                <a:chExt cx="7" cy="11"/>
              </a:xfrm>
              <a:grpFill/>
            </p:grpSpPr>
            <p:pic>
              <p:nvPicPr>
                <p:cNvPr id="2186" name="Picture 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4" y="2814"/>
                  <a:ext cx="7" cy="11"/>
                </a:xfrm>
                <a:prstGeom prst="rect">
                  <a:avLst/>
                </a:prstGeom>
                <a:grpFill/>
                <a:ln w="6350">
                  <a:solidFill>
                    <a:srgbClr val="808080"/>
                  </a:solidFill>
                  <a:miter lim="800000"/>
                  <a:headEnd/>
                  <a:tailEnd/>
                </a:ln>
              </p:spPr>
            </p:pic>
            <p:sp>
              <p:nvSpPr>
                <p:cNvPr id="2187" name="Freeform 50"/>
                <p:cNvSpPr>
                  <a:spLocks/>
                </p:cNvSpPr>
                <p:nvPr/>
              </p:nvSpPr>
              <p:spPr bwMode="auto">
                <a:xfrm>
                  <a:off x="5154" y="2814"/>
                  <a:ext cx="6" cy="10"/>
                </a:xfrm>
                <a:custGeom>
                  <a:avLst/>
                  <a:gdLst>
                    <a:gd name="T0" fmla="*/ 6 w 6"/>
                    <a:gd name="T1" fmla="*/ 9 h 20"/>
                    <a:gd name="T2" fmla="*/ 1 w 6"/>
                    <a:gd name="T3" fmla="*/ 20 h 20"/>
                    <a:gd name="T4" fmla="*/ 0 w 6"/>
                    <a:gd name="T5" fmla="*/ 0 h 20"/>
                    <a:gd name="T6" fmla="*/ 6 w 6"/>
                    <a:gd name="T7" fmla="*/ 9 h 20"/>
                    <a:gd name="T8" fmla="*/ 0 60000 65536"/>
                    <a:gd name="T9" fmla="*/ 0 60000 65536"/>
                    <a:gd name="T10" fmla="*/ 0 60000 65536"/>
                    <a:gd name="T11" fmla="*/ 0 60000 65536"/>
                    <a:gd name="T12" fmla="*/ 0 w 6"/>
                    <a:gd name="T13" fmla="*/ 0 h 20"/>
                    <a:gd name="T14" fmla="*/ 6 w 6"/>
                    <a:gd name="T15" fmla="*/ 20 h 20"/>
                  </a:gdLst>
                  <a:ahLst/>
                  <a:cxnLst>
                    <a:cxn ang="T8">
                      <a:pos x="T0" y="T1"/>
                    </a:cxn>
                    <a:cxn ang="T9">
                      <a:pos x="T2" y="T3"/>
                    </a:cxn>
                    <a:cxn ang="T10">
                      <a:pos x="T4" y="T5"/>
                    </a:cxn>
                    <a:cxn ang="T11">
                      <a:pos x="T6" y="T7"/>
                    </a:cxn>
                  </a:cxnLst>
                  <a:rect l="T12" t="T13" r="T14" b="T15"/>
                  <a:pathLst>
                    <a:path w="6" h="20">
                      <a:moveTo>
                        <a:pt x="6" y="9"/>
                      </a:moveTo>
                      <a:lnTo>
                        <a:pt x="1" y="20"/>
                      </a:lnTo>
                      <a:lnTo>
                        <a:pt x="0" y="0"/>
                      </a:lnTo>
                      <a:lnTo>
                        <a:pt x="6"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88" name="Freeform 51"/>
                <p:cNvSpPr>
                  <a:spLocks/>
                </p:cNvSpPr>
                <p:nvPr/>
              </p:nvSpPr>
              <p:spPr bwMode="auto">
                <a:xfrm>
                  <a:off x="5154" y="2814"/>
                  <a:ext cx="6" cy="10"/>
                </a:xfrm>
                <a:custGeom>
                  <a:avLst/>
                  <a:gdLst>
                    <a:gd name="T0" fmla="*/ 6 w 6"/>
                    <a:gd name="T1" fmla="*/ 9 h 20"/>
                    <a:gd name="T2" fmla="*/ 1 w 6"/>
                    <a:gd name="T3" fmla="*/ 20 h 20"/>
                    <a:gd name="T4" fmla="*/ 0 w 6"/>
                    <a:gd name="T5" fmla="*/ 0 h 20"/>
                    <a:gd name="T6" fmla="*/ 6 w 6"/>
                    <a:gd name="T7" fmla="*/ 9 h 20"/>
                    <a:gd name="T8" fmla="*/ 0 60000 65536"/>
                    <a:gd name="T9" fmla="*/ 0 60000 65536"/>
                    <a:gd name="T10" fmla="*/ 0 60000 65536"/>
                    <a:gd name="T11" fmla="*/ 0 60000 65536"/>
                    <a:gd name="T12" fmla="*/ 0 w 6"/>
                    <a:gd name="T13" fmla="*/ 0 h 20"/>
                    <a:gd name="T14" fmla="*/ 6 w 6"/>
                    <a:gd name="T15" fmla="*/ 20 h 20"/>
                  </a:gdLst>
                  <a:ahLst/>
                  <a:cxnLst>
                    <a:cxn ang="T8">
                      <a:pos x="T0" y="T1"/>
                    </a:cxn>
                    <a:cxn ang="T9">
                      <a:pos x="T2" y="T3"/>
                    </a:cxn>
                    <a:cxn ang="T10">
                      <a:pos x="T4" y="T5"/>
                    </a:cxn>
                    <a:cxn ang="T11">
                      <a:pos x="T6" y="T7"/>
                    </a:cxn>
                  </a:cxnLst>
                  <a:rect l="T12" t="T13" r="T14" b="T15"/>
                  <a:pathLst>
                    <a:path w="6" h="20">
                      <a:moveTo>
                        <a:pt x="6" y="9"/>
                      </a:moveTo>
                      <a:lnTo>
                        <a:pt x="1" y="20"/>
                      </a:lnTo>
                      <a:lnTo>
                        <a:pt x="0" y="0"/>
                      </a:lnTo>
                      <a:lnTo>
                        <a:pt x="6" y="9"/>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89" name="Picture 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4" y="2814"/>
                  <a:ext cx="7" cy="11"/>
                </a:xfrm>
                <a:prstGeom prst="rect">
                  <a:avLst/>
                </a:prstGeom>
                <a:grpFill/>
                <a:ln w="6350">
                  <a:solidFill>
                    <a:srgbClr val="808080"/>
                  </a:solidFill>
                  <a:miter lim="800000"/>
                  <a:headEnd/>
                  <a:tailEnd/>
                </a:ln>
              </p:spPr>
            </p:pic>
          </p:grpSp>
          <p:sp>
            <p:nvSpPr>
              <p:cNvPr id="2185" name="Freeform 53"/>
              <p:cNvSpPr>
                <a:spLocks/>
              </p:cNvSpPr>
              <p:nvPr/>
            </p:nvSpPr>
            <p:spPr bwMode="auto">
              <a:xfrm>
                <a:off x="5154" y="2814"/>
                <a:ext cx="6" cy="10"/>
              </a:xfrm>
              <a:custGeom>
                <a:avLst/>
                <a:gdLst>
                  <a:gd name="T0" fmla="*/ 6 w 6"/>
                  <a:gd name="T1" fmla="*/ 9 h 20"/>
                  <a:gd name="T2" fmla="*/ 1 w 6"/>
                  <a:gd name="T3" fmla="*/ 20 h 20"/>
                  <a:gd name="T4" fmla="*/ 0 w 6"/>
                  <a:gd name="T5" fmla="*/ 0 h 20"/>
                  <a:gd name="T6" fmla="*/ 6 w 6"/>
                  <a:gd name="T7" fmla="*/ 9 h 20"/>
                  <a:gd name="T8" fmla="*/ 0 60000 65536"/>
                  <a:gd name="T9" fmla="*/ 0 60000 65536"/>
                  <a:gd name="T10" fmla="*/ 0 60000 65536"/>
                  <a:gd name="T11" fmla="*/ 0 60000 65536"/>
                  <a:gd name="T12" fmla="*/ 0 w 6"/>
                  <a:gd name="T13" fmla="*/ 0 h 20"/>
                  <a:gd name="T14" fmla="*/ 6 w 6"/>
                  <a:gd name="T15" fmla="*/ 20 h 20"/>
                </a:gdLst>
                <a:ahLst/>
                <a:cxnLst>
                  <a:cxn ang="T8">
                    <a:pos x="T0" y="T1"/>
                  </a:cxn>
                  <a:cxn ang="T9">
                    <a:pos x="T2" y="T3"/>
                  </a:cxn>
                  <a:cxn ang="T10">
                    <a:pos x="T4" y="T5"/>
                  </a:cxn>
                  <a:cxn ang="T11">
                    <a:pos x="T6" y="T7"/>
                  </a:cxn>
                </a:cxnLst>
                <a:rect l="T12" t="T13" r="T14" b="T15"/>
                <a:pathLst>
                  <a:path w="6" h="20">
                    <a:moveTo>
                      <a:pt x="6" y="9"/>
                    </a:moveTo>
                    <a:lnTo>
                      <a:pt x="1" y="20"/>
                    </a:lnTo>
                    <a:lnTo>
                      <a:pt x="0" y="0"/>
                    </a:lnTo>
                    <a:lnTo>
                      <a:pt x="6" y="9"/>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138" name="Freeform 54"/>
            <p:cNvSpPr>
              <a:spLocks/>
            </p:cNvSpPr>
            <p:nvPr/>
          </p:nvSpPr>
          <p:spPr bwMode="auto">
            <a:xfrm>
              <a:off x="4513" y="2675"/>
              <a:ext cx="22" cy="5"/>
            </a:xfrm>
            <a:custGeom>
              <a:avLst/>
              <a:gdLst>
                <a:gd name="T0" fmla="*/ 20 w 20"/>
                <a:gd name="T1" fmla="*/ 0 h 7"/>
                <a:gd name="T2" fmla="*/ 6 w 20"/>
                <a:gd name="T3" fmla="*/ 7 h 7"/>
                <a:gd name="T4" fmla="*/ 0 w 20"/>
                <a:gd name="T5" fmla="*/ 4 h 7"/>
                <a:gd name="T6" fmla="*/ 20 w 20"/>
                <a:gd name="T7" fmla="*/ 0 h 7"/>
                <a:gd name="T8" fmla="*/ 0 60000 65536"/>
                <a:gd name="T9" fmla="*/ 0 60000 65536"/>
                <a:gd name="T10" fmla="*/ 0 60000 65536"/>
                <a:gd name="T11" fmla="*/ 0 60000 65536"/>
                <a:gd name="T12" fmla="*/ 0 w 20"/>
                <a:gd name="T13" fmla="*/ 0 h 7"/>
                <a:gd name="T14" fmla="*/ 20 w 20"/>
                <a:gd name="T15" fmla="*/ 7 h 7"/>
              </a:gdLst>
              <a:ahLst/>
              <a:cxnLst>
                <a:cxn ang="T8">
                  <a:pos x="T0" y="T1"/>
                </a:cxn>
                <a:cxn ang="T9">
                  <a:pos x="T2" y="T3"/>
                </a:cxn>
                <a:cxn ang="T10">
                  <a:pos x="T4" y="T5"/>
                </a:cxn>
                <a:cxn ang="T11">
                  <a:pos x="T6" y="T7"/>
                </a:cxn>
              </a:cxnLst>
              <a:rect l="T12" t="T13" r="T14" b="T15"/>
              <a:pathLst>
                <a:path w="20" h="7">
                  <a:moveTo>
                    <a:pt x="20" y="0"/>
                  </a:moveTo>
                  <a:lnTo>
                    <a:pt x="6" y="7"/>
                  </a:lnTo>
                  <a:lnTo>
                    <a:pt x="0" y="4"/>
                  </a:lnTo>
                  <a:lnTo>
                    <a:pt x="2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39" name="Freeform 55"/>
            <p:cNvSpPr>
              <a:spLocks/>
            </p:cNvSpPr>
            <p:nvPr/>
          </p:nvSpPr>
          <p:spPr bwMode="auto">
            <a:xfrm>
              <a:off x="4538" y="2448"/>
              <a:ext cx="16" cy="19"/>
            </a:xfrm>
            <a:custGeom>
              <a:avLst/>
              <a:gdLst>
                <a:gd name="T0" fmla="*/ 8 w 14"/>
                <a:gd name="T1" fmla="*/ 29 h 29"/>
                <a:gd name="T2" fmla="*/ 0 w 14"/>
                <a:gd name="T3" fmla="*/ 13 h 29"/>
                <a:gd name="T4" fmla="*/ 14 w 14"/>
                <a:gd name="T5" fmla="*/ 0 h 29"/>
                <a:gd name="T6" fmla="*/ 14 w 14"/>
                <a:gd name="T7" fmla="*/ 2 h 29"/>
                <a:gd name="T8" fmla="*/ 12 w 14"/>
                <a:gd name="T9" fmla="*/ 18 h 29"/>
                <a:gd name="T10" fmla="*/ 8 w 14"/>
                <a:gd name="T11" fmla="*/ 29 h 29"/>
                <a:gd name="T12" fmla="*/ 0 60000 65536"/>
                <a:gd name="T13" fmla="*/ 0 60000 65536"/>
                <a:gd name="T14" fmla="*/ 0 60000 65536"/>
                <a:gd name="T15" fmla="*/ 0 60000 65536"/>
                <a:gd name="T16" fmla="*/ 0 60000 65536"/>
                <a:gd name="T17" fmla="*/ 0 60000 65536"/>
                <a:gd name="T18" fmla="*/ 0 w 14"/>
                <a:gd name="T19" fmla="*/ 0 h 29"/>
                <a:gd name="T20" fmla="*/ 14 w 1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4" h="29">
                  <a:moveTo>
                    <a:pt x="8" y="29"/>
                  </a:moveTo>
                  <a:lnTo>
                    <a:pt x="0" y="13"/>
                  </a:lnTo>
                  <a:lnTo>
                    <a:pt x="14" y="0"/>
                  </a:lnTo>
                  <a:lnTo>
                    <a:pt x="14" y="2"/>
                  </a:lnTo>
                  <a:lnTo>
                    <a:pt x="12" y="18"/>
                  </a:lnTo>
                  <a:lnTo>
                    <a:pt x="8" y="29"/>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40" name="Group 56"/>
            <p:cNvGrpSpPr>
              <a:grpSpLocks/>
            </p:cNvGrpSpPr>
            <p:nvPr/>
          </p:nvGrpSpPr>
          <p:grpSpPr bwMode="auto">
            <a:xfrm>
              <a:off x="5268" y="2412"/>
              <a:ext cx="9" cy="6"/>
              <a:chOff x="5525" y="2599"/>
              <a:chExt cx="7" cy="6"/>
            </a:xfrm>
            <a:grpFill/>
          </p:grpSpPr>
          <p:grpSp>
            <p:nvGrpSpPr>
              <p:cNvPr id="2178" name="Group 57"/>
              <p:cNvGrpSpPr>
                <a:grpSpLocks/>
              </p:cNvGrpSpPr>
              <p:nvPr/>
            </p:nvGrpSpPr>
            <p:grpSpPr bwMode="auto">
              <a:xfrm>
                <a:off x="5525" y="2599"/>
                <a:ext cx="7" cy="6"/>
                <a:chOff x="5525" y="2599"/>
                <a:chExt cx="7" cy="6"/>
              </a:xfrm>
              <a:grpFill/>
            </p:grpSpPr>
            <p:pic>
              <p:nvPicPr>
                <p:cNvPr id="2180" name="Picture 58"/>
                <p:cNvPicPr>
                  <a:picLocks noChangeAspect="1" noChangeArrowheads="1"/>
                </p:cNvPicPr>
                <p:nvPr/>
              </p:nvPicPr>
              <p:blipFill>
                <a:blip r:embed="rId7" cstate="print">
                  <a:extLst>
                    <a:ext uri="{28A0092B-C50C-407E-A947-70E740481C1C}">
                      <a14:useLocalDpi xmlns:a14="http://schemas.microsoft.com/office/drawing/2010/main" val="0"/>
                    </a:ext>
                  </a:extLst>
                </a:blip>
                <a:srcRect r="-58200"/>
                <a:stretch>
                  <a:fillRect/>
                </a:stretch>
              </p:blipFill>
              <p:spPr bwMode="auto">
                <a:xfrm>
                  <a:off x="5525" y="2599"/>
                  <a:ext cx="6" cy="6"/>
                </a:xfrm>
                <a:prstGeom prst="rect">
                  <a:avLst/>
                </a:prstGeom>
                <a:grpFill/>
                <a:ln w="6350">
                  <a:solidFill>
                    <a:srgbClr val="808080"/>
                  </a:solidFill>
                  <a:miter lim="800000"/>
                  <a:headEnd/>
                  <a:tailEnd/>
                </a:ln>
              </p:spPr>
            </p:pic>
            <p:sp>
              <p:nvSpPr>
                <p:cNvPr id="2181" name="Freeform 59"/>
                <p:cNvSpPr>
                  <a:spLocks/>
                </p:cNvSpPr>
                <p:nvPr/>
              </p:nvSpPr>
              <p:spPr bwMode="auto">
                <a:xfrm>
                  <a:off x="5525" y="2599"/>
                  <a:ext cx="3" cy="5"/>
                </a:xfrm>
                <a:custGeom>
                  <a:avLst/>
                  <a:gdLst>
                    <a:gd name="T0" fmla="*/ 1 w 3"/>
                    <a:gd name="T1" fmla="*/ 0 h 9"/>
                    <a:gd name="T2" fmla="*/ 0 w 3"/>
                    <a:gd name="T3" fmla="*/ 2 h 9"/>
                    <a:gd name="T4" fmla="*/ 1 w 3"/>
                    <a:gd name="T5" fmla="*/ 4 h 9"/>
                    <a:gd name="T6" fmla="*/ 2 w 3"/>
                    <a:gd name="T7" fmla="*/ 9 h 9"/>
                    <a:gd name="T8" fmla="*/ 3 w 3"/>
                    <a:gd name="T9" fmla="*/ 4 h 9"/>
                    <a:gd name="T10" fmla="*/ 3 w 3"/>
                    <a:gd name="T11" fmla="*/ 2 h 9"/>
                    <a:gd name="T12" fmla="*/ 2 w 3"/>
                    <a:gd name="T13" fmla="*/ 0 h 9"/>
                    <a:gd name="T14" fmla="*/ 1 w 3"/>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1" y="0"/>
                      </a:moveTo>
                      <a:lnTo>
                        <a:pt x="0" y="2"/>
                      </a:lnTo>
                      <a:lnTo>
                        <a:pt x="1" y="4"/>
                      </a:lnTo>
                      <a:lnTo>
                        <a:pt x="2" y="9"/>
                      </a:lnTo>
                      <a:lnTo>
                        <a:pt x="3" y="4"/>
                      </a:lnTo>
                      <a:lnTo>
                        <a:pt x="3" y="2"/>
                      </a:lnTo>
                      <a:lnTo>
                        <a:pt x="2"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82" name="Freeform 60"/>
                <p:cNvSpPr>
                  <a:spLocks/>
                </p:cNvSpPr>
                <p:nvPr/>
              </p:nvSpPr>
              <p:spPr bwMode="auto">
                <a:xfrm>
                  <a:off x="5525" y="2599"/>
                  <a:ext cx="3" cy="5"/>
                </a:xfrm>
                <a:custGeom>
                  <a:avLst/>
                  <a:gdLst>
                    <a:gd name="T0" fmla="*/ 1 w 3"/>
                    <a:gd name="T1" fmla="*/ 0 h 9"/>
                    <a:gd name="T2" fmla="*/ 0 w 3"/>
                    <a:gd name="T3" fmla="*/ 2 h 9"/>
                    <a:gd name="T4" fmla="*/ 1 w 3"/>
                    <a:gd name="T5" fmla="*/ 4 h 9"/>
                    <a:gd name="T6" fmla="*/ 2 w 3"/>
                    <a:gd name="T7" fmla="*/ 9 h 9"/>
                    <a:gd name="T8" fmla="*/ 3 w 3"/>
                    <a:gd name="T9" fmla="*/ 4 h 9"/>
                    <a:gd name="T10" fmla="*/ 3 w 3"/>
                    <a:gd name="T11" fmla="*/ 2 h 9"/>
                    <a:gd name="T12" fmla="*/ 2 w 3"/>
                    <a:gd name="T13" fmla="*/ 0 h 9"/>
                    <a:gd name="T14" fmla="*/ 1 w 3"/>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1" y="0"/>
                      </a:moveTo>
                      <a:lnTo>
                        <a:pt x="0" y="2"/>
                      </a:lnTo>
                      <a:lnTo>
                        <a:pt x="1" y="4"/>
                      </a:lnTo>
                      <a:lnTo>
                        <a:pt x="2" y="9"/>
                      </a:lnTo>
                      <a:lnTo>
                        <a:pt x="3" y="4"/>
                      </a:lnTo>
                      <a:lnTo>
                        <a:pt x="3" y="2"/>
                      </a:lnTo>
                      <a:lnTo>
                        <a:pt x="2"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83" name="Picture 61"/>
                <p:cNvPicPr>
                  <a:picLocks noChangeAspect="1" noChangeArrowheads="1"/>
                </p:cNvPicPr>
                <p:nvPr/>
              </p:nvPicPr>
              <p:blipFill>
                <a:blip r:embed="rId7" cstate="print">
                  <a:extLst>
                    <a:ext uri="{28A0092B-C50C-407E-A947-70E740481C1C}">
                      <a14:useLocalDpi xmlns:a14="http://schemas.microsoft.com/office/drawing/2010/main" val="0"/>
                    </a:ext>
                  </a:extLst>
                </a:blip>
                <a:srcRect r="-58200"/>
                <a:stretch>
                  <a:fillRect/>
                </a:stretch>
              </p:blipFill>
              <p:spPr bwMode="auto">
                <a:xfrm>
                  <a:off x="5525" y="2599"/>
                  <a:ext cx="7" cy="6"/>
                </a:xfrm>
                <a:prstGeom prst="rect">
                  <a:avLst/>
                </a:prstGeom>
                <a:grpFill/>
                <a:ln w="6350">
                  <a:solidFill>
                    <a:srgbClr val="808080"/>
                  </a:solidFill>
                  <a:miter lim="800000"/>
                  <a:headEnd/>
                  <a:tailEnd/>
                </a:ln>
              </p:spPr>
            </p:pic>
          </p:grpSp>
          <p:sp>
            <p:nvSpPr>
              <p:cNvPr id="2179" name="Freeform 62"/>
              <p:cNvSpPr>
                <a:spLocks/>
              </p:cNvSpPr>
              <p:nvPr/>
            </p:nvSpPr>
            <p:spPr bwMode="auto">
              <a:xfrm>
                <a:off x="5525" y="2599"/>
                <a:ext cx="3" cy="5"/>
              </a:xfrm>
              <a:custGeom>
                <a:avLst/>
                <a:gdLst>
                  <a:gd name="T0" fmla="*/ 1 w 3"/>
                  <a:gd name="T1" fmla="*/ 0 h 9"/>
                  <a:gd name="T2" fmla="*/ 0 w 3"/>
                  <a:gd name="T3" fmla="*/ 2 h 9"/>
                  <a:gd name="T4" fmla="*/ 1 w 3"/>
                  <a:gd name="T5" fmla="*/ 4 h 9"/>
                  <a:gd name="T6" fmla="*/ 2 w 3"/>
                  <a:gd name="T7" fmla="*/ 9 h 9"/>
                  <a:gd name="T8" fmla="*/ 3 w 3"/>
                  <a:gd name="T9" fmla="*/ 4 h 9"/>
                  <a:gd name="T10" fmla="*/ 3 w 3"/>
                  <a:gd name="T11" fmla="*/ 2 h 9"/>
                  <a:gd name="T12" fmla="*/ 2 w 3"/>
                  <a:gd name="T13" fmla="*/ 0 h 9"/>
                  <a:gd name="T14" fmla="*/ 1 w 3"/>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1" y="0"/>
                    </a:moveTo>
                    <a:lnTo>
                      <a:pt x="0" y="2"/>
                    </a:lnTo>
                    <a:lnTo>
                      <a:pt x="1" y="4"/>
                    </a:lnTo>
                    <a:lnTo>
                      <a:pt x="2" y="9"/>
                    </a:lnTo>
                    <a:lnTo>
                      <a:pt x="3" y="4"/>
                    </a:lnTo>
                    <a:lnTo>
                      <a:pt x="3" y="2"/>
                    </a:lnTo>
                    <a:lnTo>
                      <a:pt x="2"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41" name="Group 63"/>
            <p:cNvGrpSpPr>
              <a:grpSpLocks/>
            </p:cNvGrpSpPr>
            <p:nvPr/>
          </p:nvGrpSpPr>
          <p:grpSpPr bwMode="auto">
            <a:xfrm>
              <a:off x="5352" y="2441"/>
              <a:ext cx="10" cy="5"/>
              <a:chOff x="5602" y="2621"/>
              <a:chExt cx="10" cy="8"/>
            </a:xfrm>
            <a:grpFill/>
          </p:grpSpPr>
          <p:grpSp>
            <p:nvGrpSpPr>
              <p:cNvPr id="2172" name="Group 64"/>
              <p:cNvGrpSpPr>
                <a:grpSpLocks/>
              </p:cNvGrpSpPr>
              <p:nvPr/>
            </p:nvGrpSpPr>
            <p:grpSpPr bwMode="auto">
              <a:xfrm>
                <a:off x="5602" y="2621"/>
                <a:ext cx="10" cy="8"/>
                <a:chOff x="5602" y="2621"/>
                <a:chExt cx="10" cy="8"/>
              </a:xfrm>
              <a:grpFill/>
            </p:grpSpPr>
            <p:pic>
              <p:nvPicPr>
                <p:cNvPr id="2174" name="Picture 65"/>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5602" y="2621"/>
                  <a:ext cx="9" cy="8"/>
                </a:xfrm>
                <a:prstGeom prst="rect">
                  <a:avLst/>
                </a:prstGeom>
                <a:grpFill/>
                <a:ln w="6350">
                  <a:solidFill>
                    <a:srgbClr val="808080"/>
                  </a:solidFill>
                  <a:miter lim="800000"/>
                  <a:headEnd/>
                  <a:tailEnd/>
                </a:ln>
              </p:spPr>
            </p:pic>
            <p:sp>
              <p:nvSpPr>
                <p:cNvPr id="2175" name="Freeform 66"/>
                <p:cNvSpPr>
                  <a:spLocks/>
                </p:cNvSpPr>
                <p:nvPr/>
              </p:nvSpPr>
              <p:spPr bwMode="auto">
                <a:xfrm>
                  <a:off x="5602" y="2626"/>
                  <a:ext cx="1" cy="2"/>
                </a:xfrm>
                <a:custGeom>
                  <a:avLst/>
                  <a:gdLst>
                    <a:gd name="T0" fmla="*/ 1 w 1"/>
                    <a:gd name="T1" fmla="*/ 3 h 3"/>
                    <a:gd name="T2" fmla="*/ 0 w 1"/>
                    <a:gd name="T3" fmla="*/ 2 h 3"/>
                    <a:gd name="T4" fmla="*/ 1 w 1"/>
                    <a:gd name="T5" fmla="*/ 0 h 3"/>
                    <a:gd name="T6" fmla="*/ 1 w 1"/>
                    <a:gd name="T7" fmla="*/ 2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3"/>
                      </a:moveTo>
                      <a:lnTo>
                        <a:pt x="0" y="2"/>
                      </a:lnTo>
                      <a:lnTo>
                        <a:pt x="1" y="0"/>
                      </a:lnTo>
                      <a:lnTo>
                        <a:pt x="1" y="2"/>
                      </a:lnTo>
                      <a:lnTo>
                        <a:pt x="1" y="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76" name="Freeform 67"/>
                <p:cNvSpPr>
                  <a:spLocks/>
                </p:cNvSpPr>
                <p:nvPr/>
              </p:nvSpPr>
              <p:spPr bwMode="auto">
                <a:xfrm>
                  <a:off x="5602" y="2626"/>
                  <a:ext cx="1" cy="2"/>
                </a:xfrm>
                <a:custGeom>
                  <a:avLst/>
                  <a:gdLst>
                    <a:gd name="T0" fmla="*/ 1 w 1"/>
                    <a:gd name="T1" fmla="*/ 3 h 3"/>
                    <a:gd name="T2" fmla="*/ 0 w 1"/>
                    <a:gd name="T3" fmla="*/ 2 h 3"/>
                    <a:gd name="T4" fmla="*/ 1 w 1"/>
                    <a:gd name="T5" fmla="*/ 0 h 3"/>
                    <a:gd name="T6" fmla="*/ 1 w 1"/>
                    <a:gd name="T7" fmla="*/ 2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3"/>
                      </a:moveTo>
                      <a:lnTo>
                        <a:pt x="0" y="2"/>
                      </a:lnTo>
                      <a:lnTo>
                        <a:pt x="1" y="0"/>
                      </a:lnTo>
                      <a:lnTo>
                        <a:pt x="1" y="2"/>
                      </a:lnTo>
                      <a:lnTo>
                        <a:pt x="1" y="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77" name="Picture 68"/>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5602" y="2621"/>
                  <a:ext cx="10" cy="8"/>
                </a:xfrm>
                <a:prstGeom prst="rect">
                  <a:avLst/>
                </a:prstGeom>
                <a:grpFill/>
                <a:ln w="6350">
                  <a:solidFill>
                    <a:srgbClr val="808080"/>
                  </a:solidFill>
                  <a:miter lim="800000"/>
                  <a:headEnd/>
                  <a:tailEnd/>
                </a:ln>
              </p:spPr>
            </p:pic>
          </p:grpSp>
          <p:sp>
            <p:nvSpPr>
              <p:cNvPr id="2173" name="Freeform 69"/>
              <p:cNvSpPr>
                <a:spLocks/>
              </p:cNvSpPr>
              <p:nvPr/>
            </p:nvSpPr>
            <p:spPr bwMode="auto">
              <a:xfrm>
                <a:off x="5602" y="2626"/>
                <a:ext cx="1" cy="2"/>
              </a:xfrm>
              <a:custGeom>
                <a:avLst/>
                <a:gdLst>
                  <a:gd name="T0" fmla="*/ 1 w 1"/>
                  <a:gd name="T1" fmla="*/ 3 h 3"/>
                  <a:gd name="T2" fmla="*/ 0 w 1"/>
                  <a:gd name="T3" fmla="*/ 2 h 3"/>
                  <a:gd name="T4" fmla="*/ 1 w 1"/>
                  <a:gd name="T5" fmla="*/ 0 h 3"/>
                  <a:gd name="T6" fmla="*/ 1 w 1"/>
                  <a:gd name="T7" fmla="*/ 2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3"/>
                    </a:moveTo>
                    <a:lnTo>
                      <a:pt x="0" y="2"/>
                    </a:lnTo>
                    <a:lnTo>
                      <a:pt x="1" y="0"/>
                    </a:lnTo>
                    <a:lnTo>
                      <a:pt x="1" y="2"/>
                    </a:lnTo>
                    <a:lnTo>
                      <a:pt x="1" y="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42" name="Group 70"/>
            <p:cNvGrpSpPr>
              <a:grpSpLocks/>
            </p:cNvGrpSpPr>
            <p:nvPr/>
          </p:nvGrpSpPr>
          <p:grpSpPr bwMode="auto">
            <a:xfrm>
              <a:off x="4930" y="2360"/>
              <a:ext cx="9" cy="8"/>
              <a:chOff x="5211" y="2555"/>
              <a:chExt cx="7" cy="6"/>
            </a:xfrm>
            <a:grpFill/>
          </p:grpSpPr>
          <p:grpSp>
            <p:nvGrpSpPr>
              <p:cNvPr id="2166" name="Group 71"/>
              <p:cNvGrpSpPr>
                <a:grpSpLocks/>
              </p:cNvGrpSpPr>
              <p:nvPr/>
            </p:nvGrpSpPr>
            <p:grpSpPr bwMode="auto">
              <a:xfrm>
                <a:off x="5211" y="2555"/>
                <a:ext cx="7" cy="6"/>
                <a:chOff x="5211" y="2555"/>
                <a:chExt cx="7" cy="6"/>
              </a:xfrm>
              <a:grpFill/>
            </p:grpSpPr>
            <p:pic>
              <p:nvPicPr>
                <p:cNvPr id="2168" name="Picture 72"/>
                <p:cNvPicPr>
                  <a:picLocks noChangeAspect="1" noChangeArrowheads="1"/>
                </p:cNvPicPr>
                <p:nvPr/>
              </p:nvPicPr>
              <p:blipFill>
                <a:blip r:embed="rId9" cstate="print">
                  <a:extLst>
                    <a:ext uri="{28A0092B-C50C-407E-A947-70E740481C1C}">
                      <a14:useLocalDpi xmlns:a14="http://schemas.microsoft.com/office/drawing/2010/main" val="0"/>
                    </a:ext>
                  </a:extLst>
                </a:blip>
                <a:srcRect t="-18575" r="-134378"/>
                <a:stretch>
                  <a:fillRect/>
                </a:stretch>
              </p:blipFill>
              <p:spPr bwMode="auto">
                <a:xfrm>
                  <a:off x="5211" y="2555"/>
                  <a:ext cx="7" cy="6"/>
                </a:xfrm>
                <a:prstGeom prst="rect">
                  <a:avLst/>
                </a:prstGeom>
                <a:grpFill/>
                <a:ln w="6350">
                  <a:solidFill>
                    <a:srgbClr val="808080"/>
                  </a:solidFill>
                  <a:miter lim="800000"/>
                  <a:headEnd/>
                  <a:tailEnd/>
                </a:ln>
              </p:spPr>
            </p:pic>
            <p:sp>
              <p:nvSpPr>
                <p:cNvPr id="2169" name="Freeform 73"/>
                <p:cNvSpPr>
                  <a:spLocks/>
                </p:cNvSpPr>
                <p:nvPr/>
              </p:nvSpPr>
              <p:spPr bwMode="auto">
                <a:xfrm>
                  <a:off x="5211" y="2556"/>
                  <a:ext cx="2" cy="4"/>
                </a:xfrm>
                <a:custGeom>
                  <a:avLst/>
                  <a:gdLst>
                    <a:gd name="T0" fmla="*/ 1 w 2"/>
                    <a:gd name="T1" fmla="*/ 2 h 7"/>
                    <a:gd name="T2" fmla="*/ 0 w 2"/>
                    <a:gd name="T3" fmla="*/ 7 h 7"/>
                    <a:gd name="T4" fmla="*/ 1 w 2"/>
                    <a:gd name="T5" fmla="*/ 2 h 7"/>
                    <a:gd name="T6" fmla="*/ 1 w 2"/>
                    <a:gd name="T7" fmla="*/ 0 h 7"/>
                    <a:gd name="T8" fmla="*/ 1 w 2"/>
                    <a:gd name="T9" fmla="*/ 2 h 7"/>
                    <a:gd name="T10" fmla="*/ 2 w 2"/>
                    <a:gd name="T11" fmla="*/ 0 h 7"/>
                    <a:gd name="T12" fmla="*/ 2 w 2"/>
                    <a:gd name="T13" fmla="*/ 2 h 7"/>
                    <a:gd name="T14" fmla="*/ 1 w 2"/>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7"/>
                    <a:gd name="T26" fmla="*/ 2 w 2"/>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7">
                      <a:moveTo>
                        <a:pt x="1" y="2"/>
                      </a:moveTo>
                      <a:lnTo>
                        <a:pt x="0" y="7"/>
                      </a:lnTo>
                      <a:lnTo>
                        <a:pt x="1" y="2"/>
                      </a:lnTo>
                      <a:lnTo>
                        <a:pt x="1" y="0"/>
                      </a:lnTo>
                      <a:lnTo>
                        <a:pt x="1" y="2"/>
                      </a:lnTo>
                      <a:lnTo>
                        <a:pt x="2" y="0"/>
                      </a:lnTo>
                      <a:lnTo>
                        <a:pt x="2"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70" name="Freeform 74"/>
                <p:cNvSpPr>
                  <a:spLocks/>
                </p:cNvSpPr>
                <p:nvPr/>
              </p:nvSpPr>
              <p:spPr bwMode="auto">
                <a:xfrm>
                  <a:off x="5211" y="2556"/>
                  <a:ext cx="2" cy="4"/>
                </a:xfrm>
                <a:custGeom>
                  <a:avLst/>
                  <a:gdLst>
                    <a:gd name="T0" fmla="*/ 1 w 2"/>
                    <a:gd name="T1" fmla="*/ 2 h 7"/>
                    <a:gd name="T2" fmla="*/ 0 w 2"/>
                    <a:gd name="T3" fmla="*/ 7 h 7"/>
                    <a:gd name="T4" fmla="*/ 1 w 2"/>
                    <a:gd name="T5" fmla="*/ 2 h 7"/>
                    <a:gd name="T6" fmla="*/ 1 w 2"/>
                    <a:gd name="T7" fmla="*/ 0 h 7"/>
                    <a:gd name="T8" fmla="*/ 1 w 2"/>
                    <a:gd name="T9" fmla="*/ 2 h 7"/>
                    <a:gd name="T10" fmla="*/ 2 w 2"/>
                    <a:gd name="T11" fmla="*/ 0 h 7"/>
                    <a:gd name="T12" fmla="*/ 2 w 2"/>
                    <a:gd name="T13" fmla="*/ 2 h 7"/>
                    <a:gd name="T14" fmla="*/ 1 w 2"/>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7"/>
                    <a:gd name="T26" fmla="*/ 2 w 2"/>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7">
                      <a:moveTo>
                        <a:pt x="1" y="2"/>
                      </a:moveTo>
                      <a:lnTo>
                        <a:pt x="0" y="7"/>
                      </a:lnTo>
                      <a:lnTo>
                        <a:pt x="1" y="2"/>
                      </a:lnTo>
                      <a:lnTo>
                        <a:pt x="1" y="0"/>
                      </a:lnTo>
                      <a:lnTo>
                        <a:pt x="1" y="2"/>
                      </a:lnTo>
                      <a:lnTo>
                        <a:pt x="2" y="0"/>
                      </a:lnTo>
                      <a:lnTo>
                        <a:pt x="2"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71" name="Picture 75"/>
                <p:cNvPicPr>
                  <a:picLocks noChangeAspect="1" noChangeArrowheads="1"/>
                </p:cNvPicPr>
                <p:nvPr/>
              </p:nvPicPr>
              <p:blipFill>
                <a:blip r:embed="rId9">
                  <a:extLst>
                    <a:ext uri="{28A0092B-C50C-407E-A947-70E740481C1C}">
                      <a14:useLocalDpi xmlns:a14="http://schemas.microsoft.com/office/drawing/2010/main" val="0"/>
                    </a:ext>
                  </a:extLst>
                </a:blip>
                <a:srcRect t="-18575" r="-134378"/>
                <a:stretch>
                  <a:fillRect/>
                </a:stretch>
              </p:blipFill>
              <p:spPr bwMode="auto">
                <a:xfrm>
                  <a:off x="5211" y="2555"/>
                  <a:ext cx="6" cy="6"/>
                </a:xfrm>
                <a:prstGeom prst="rect">
                  <a:avLst/>
                </a:prstGeom>
                <a:grpFill/>
                <a:ln w="6350">
                  <a:solidFill>
                    <a:srgbClr val="808080"/>
                  </a:solidFill>
                  <a:miter lim="800000"/>
                  <a:headEnd/>
                  <a:tailEnd/>
                </a:ln>
              </p:spPr>
            </p:pic>
          </p:grpSp>
          <p:sp>
            <p:nvSpPr>
              <p:cNvPr id="2167" name="Freeform 76"/>
              <p:cNvSpPr>
                <a:spLocks/>
              </p:cNvSpPr>
              <p:nvPr/>
            </p:nvSpPr>
            <p:spPr bwMode="auto">
              <a:xfrm>
                <a:off x="5211" y="2556"/>
                <a:ext cx="2" cy="4"/>
              </a:xfrm>
              <a:custGeom>
                <a:avLst/>
                <a:gdLst>
                  <a:gd name="T0" fmla="*/ 1 w 2"/>
                  <a:gd name="T1" fmla="*/ 2 h 7"/>
                  <a:gd name="T2" fmla="*/ 0 w 2"/>
                  <a:gd name="T3" fmla="*/ 7 h 7"/>
                  <a:gd name="T4" fmla="*/ 1 w 2"/>
                  <a:gd name="T5" fmla="*/ 2 h 7"/>
                  <a:gd name="T6" fmla="*/ 1 w 2"/>
                  <a:gd name="T7" fmla="*/ 0 h 7"/>
                  <a:gd name="T8" fmla="*/ 1 w 2"/>
                  <a:gd name="T9" fmla="*/ 2 h 7"/>
                  <a:gd name="T10" fmla="*/ 2 w 2"/>
                  <a:gd name="T11" fmla="*/ 0 h 7"/>
                  <a:gd name="T12" fmla="*/ 2 w 2"/>
                  <a:gd name="T13" fmla="*/ 2 h 7"/>
                  <a:gd name="T14" fmla="*/ 1 w 2"/>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7"/>
                  <a:gd name="T26" fmla="*/ 2 w 2"/>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7">
                    <a:moveTo>
                      <a:pt x="1" y="2"/>
                    </a:moveTo>
                    <a:lnTo>
                      <a:pt x="0" y="7"/>
                    </a:lnTo>
                    <a:lnTo>
                      <a:pt x="1" y="2"/>
                    </a:lnTo>
                    <a:lnTo>
                      <a:pt x="1" y="0"/>
                    </a:lnTo>
                    <a:lnTo>
                      <a:pt x="1" y="2"/>
                    </a:lnTo>
                    <a:lnTo>
                      <a:pt x="2" y="0"/>
                    </a:lnTo>
                    <a:lnTo>
                      <a:pt x="2"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43" name="Group 77"/>
            <p:cNvGrpSpPr>
              <a:grpSpLocks/>
            </p:cNvGrpSpPr>
            <p:nvPr/>
          </p:nvGrpSpPr>
          <p:grpSpPr bwMode="auto">
            <a:xfrm>
              <a:off x="5157" y="2396"/>
              <a:ext cx="16" cy="10"/>
              <a:chOff x="5422" y="2586"/>
              <a:chExt cx="10" cy="9"/>
            </a:xfrm>
            <a:grpFill/>
          </p:grpSpPr>
          <p:grpSp>
            <p:nvGrpSpPr>
              <p:cNvPr id="2160" name="Group 78"/>
              <p:cNvGrpSpPr>
                <a:grpSpLocks/>
              </p:cNvGrpSpPr>
              <p:nvPr/>
            </p:nvGrpSpPr>
            <p:grpSpPr bwMode="auto">
              <a:xfrm>
                <a:off x="5422" y="2586"/>
                <a:ext cx="10" cy="9"/>
                <a:chOff x="5422" y="2586"/>
                <a:chExt cx="10" cy="9"/>
              </a:xfrm>
              <a:grpFill/>
            </p:grpSpPr>
            <p:pic>
              <p:nvPicPr>
                <p:cNvPr id="2162" name="Picture 79"/>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5422" y="2586"/>
                  <a:ext cx="9" cy="9"/>
                </a:xfrm>
                <a:prstGeom prst="rect">
                  <a:avLst/>
                </a:prstGeom>
                <a:grpFill/>
                <a:ln w="6350">
                  <a:solidFill>
                    <a:srgbClr val="808080"/>
                  </a:solidFill>
                  <a:miter lim="800000"/>
                  <a:headEnd/>
                  <a:tailEnd/>
                </a:ln>
              </p:spPr>
            </p:pic>
            <p:sp>
              <p:nvSpPr>
                <p:cNvPr id="2163" name="Freeform 80"/>
                <p:cNvSpPr>
                  <a:spLocks/>
                </p:cNvSpPr>
                <p:nvPr/>
              </p:nvSpPr>
              <p:spPr bwMode="auto">
                <a:xfrm>
                  <a:off x="5422" y="2593"/>
                  <a:ext cx="1" cy="1"/>
                </a:xfrm>
                <a:custGeom>
                  <a:avLst/>
                  <a:gdLst>
                    <a:gd name="T0" fmla="*/ 1 w 1"/>
                    <a:gd name="T1" fmla="*/ 0 h 2"/>
                    <a:gd name="T2" fmla="*/ 1 w 1"/>
                    <a:gd name="T3" fmla="*/ 2 h 2"/>
                    <a:gd name="T4" fmla="*/ 0 w 1"/>
                    <a:gd name="T5" fmla="*/ 0 h 2"/>
                    <a:gd name="T6" fmla="*/ 1 w 1"/>
                    <a:gd name="T7" fmla="*/ 0 h 2"/>
                    <a:gd name="T8" fmla="*/ 0 w 1"/>
                    <a:gd name="T9" fmla="*/ 0 h 2"/>
                    <a:gd name="T10" fmla="*/ 1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0"/>
                      </a:moveTo>
                      <a:lnTo>
                        <a:pt x="1" y="2"/>
                      </a:lnTo>
                      <a:lnTo>
                        <a:pt x="0" y="0"/>
                      </a:lnTo>
                      <a:lnTo>
                        <a:pt x="1" y="0"/>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64" name="Freeform 81"/>
                <p:cNvSpPr>
                  <a:spLocks/>
                </p:cNvSpPr>
                <p:nvPr/>
              </p:nvSpPr>
              <p:spPr bwMode="auto">
                <a:xfrm>
                  <a:off x="5422" y="2593"/>
                  <a:ext cx="1" cy="1"/>
                </a:xfrm>
                <a:custGeom>
                  <a:avLst/>
                  <a:gdLst>
                    <a:gd name="T0" fmla="*/ 1 w 1"/>
                    <a:gd name="T1" fmla="*/ 0 h 2"/>
                    <a:gd name="T2" fmla="*/ 1 w 1"/>
                    <a:gd name="T3" fmla="*/ 2 h 2"/>
                    <a:gd name="T4" fmla="*/ 0 w 1"/>
                    <a:gd name="T5" fmla="*/ 0 h 2"/>
                    <a:gd name="T6" fmla="*/ 1 w 1"/>
                    <a:gd name="T7" fmla="*/ 0 h 2"/>
                    <a:gd name="T8" fmla="*/ 0 w 1"/>
                    <a:gd name="T9" fmla="*/ 0 h 2"/>
                    <a:gd name="T10" fmla="*/ 1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0"/>
                      </a:moveTo>
                      <a:lnTo>
                        <a:pt x="1" y="2"/>
                      </a:lnTo>
                      <a:lnTo>
                        <a:pt x="0" y="0"/>
                      </a:lnTo>
                      <a:lnTo>
                        <a:pt x="1" y="0"/>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65" name="Picture 82"/>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5422" y="2586"/>
                  <a:ext cx="10" cy="9"/>
                </a:xfrm>
                <a:prstGeom prst="rect">
                  <a:avLst/>
                </a:prstGeom>
                <a:grpFill/>
                <a:ln w="6350">
                  <a:solidFill>
                    <a:srgbClr val="808080"/>
                  </a:solidFill>
                  <a:miter lim="800000"/>
                  <a:headEnd/>
                  <a:tailEnd/>
                </a:ln>
              </p:spPr>
            </p:pic>
          </p:grpSp>
          <p:sp>
            <p:nvSpPr>
              <p:cNvPr id="2161" name="Freeform 83"/>
              <p:cNvSpPr>
                <a:spLocks/>
              </p:cNvSpPr>
              <p:nvPr/>
            </p:nvSpPr>
            <p:spPr bwMode="auto">
              <a:xfrm>
                <a:off x="5422" y="2593"/>
                <a:ext cx="1" cy="1"/>
              </a:xfrm>
              <a:custGeom>
                <a:avLst/>
                <a:gdLst>
                  <a:gd name="T0" fmla="*/ 1 w 1"/>
                  <a:gd name="T1" fmla="*/ 0 h 2"/>
                  <a:gd name="T2" fmla="*/ 1 w 1"/>
                  <a:gd name="T3" fmla="*/ 2 h 2"/>
                  <a:gd name="T4" fmla="*/ 0 w 1"/>
                  <a:gd name="T5" fmla="*/ 0 h 2"/>
                  <a:gd name="T6" fmla="*/ 1 w 1"/>
                  <a:gd name="T7" fmla="*/ 0 h 2"/>
                  <a:gd name="T8" fmla="*/ 0 w 1"/>
                  <a:gd name="T9" fmla="*/ 0 h 2"/>
                  <a:gd name="T10" fmla="*/ 1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0"/>
                    </a:moveTo>
                    <a:lnTo>
                      <a:pt x="1" y="2"/>
                    </a:lnTo>
                    <a:lnTo>
                      <a:pt x="0" y="0"/>
                    </a:lnTo>
                    <a:lnTo>
                      <a:pt x="1" y="0"/>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144" name="Freeform 84"/>
            <p:cNvSpPr>
              <a:spLocks/>
            </p:cNvSpPr>
            <p:nvPr/>
          </p:nvSpPr>
          <p:spPr bwMode="auto">
            <a:xfrm>
              <a:off x="4464" y="2413"/>
              <a:ext cx="159" cy="114"/>
            </a:xfrm>
            <a:custGeom>
              <a:avLst/>
              <a:gdLst>
                <a:gd name="T0" fmla="*/ 112 w 148"/>
                <a:gd name="T1" fmla="*/ 0 h 196"/>
                <a:gd name="T2" fmla="*/ 120 w 148"/>
                <a:gd name="T3" fmla="*/ 15 h 196"/>
                <a:gd name="T4" fmla="*/ 119 w 148"/>
                <a:gd name="T5" fmla="*/ 31 h 196"/>
                <a:gd name="T6" fmla="*/ 127 w 148"/>
                <a:gd name="T7" fmla="*/ 28 h 196"/>
                <a:gd name="T8" fmla="*/ 127 w 148"/>
                <a:gd name="T9" fmla="*/ 37 h 196"/>
                <a:gd name="T10" fmla="*/ 129 w 148"/>
                <a:gd name="T11" fmla="*/ 39 h 196"/>
                <a:gd name="T12" fmla="*/ 148 w 148"/>
                <a:gd name="T13" fmla="*/ 55 h 196"/>
                <a:gd name="T14" fmla="*/ 133 w 148"/>
                <a:gd name="T15" fmla="*/ 63 h 196"/>
                <a:gd name="T16" fmla="*/ 136 w 148"/>
                <a:gd name="T17" fmla="*/ 79 h 196"/>
                <a:gd name="T18" fmla="*/ 125 w 148"/>
                <a:gd name="T19" fmla="*/ 83 h 196"/>
                <a:gd name="T20" fmla="*/ 123 w 148"/>
                <a:gd name="T21" fmla="*/ 91 h 196"/>
                <a:gd name="T22" fmla="*/ 109 w 148"/>
                <a:gd name="T23" fmla="*/ 85 h 196"/>
                <a:gd name="T24" fmla="*/ 96 w 148"/>
                <a:gd name="T25" fmla="*/ 83 h 196"/>
                <a:gd name="T26" fmla="*/ 92 w 148"/>
                <a:gd name="T27" fmla="*/ 105 h 196"/>
                <a:gd name="T28" fmla="*/ 89 w 148"/>
                <a:gd name="T29" fmla="*/ 129 h 196"/>
                <a:gd name="T30" fmla="*/ 85 w 148"/>
                <a:gd name="T31" fmla="*/ 144 h 196"/>
                <a:gd name="T32" fmla="*/ 78 w 148"/>
                <a:gd name="T33" fmla="*/ 174 h 196"/>
                <a:gd name="T34" fmla="*/ 65 w 148"/>
                <a:gd name="T35" fmla="*/ 181 h 196"/>
                <a:gd name="T36" fmla="*/ 46 w 148"/>
                <a:gd name="T37" fmla="*/ 174 h 196"/>
                <a:gd name="T38" fmla="*/ 39 w 148"/>
                <a:gd name="T39" fmla="*/ 187 h 196"/>
                <a:gd name="T40" fmla="*/ 18 w 148"/>
                <a:gd name="T41" fmla="*/ 196 h 196"/>
                <a:gd name="T42" fmla="*/ 4 w 148"/>
                <a:gd name="T43" fmla="*/ 178 h 196"/>
                <a:gd name="T44" fmla="*/ 0 w 148"/>
                <a:gd name="T45" fmla="*/ 157 h 196"/>
                <a:gd name="T46" fmla="*/ 2 w 148"/>
                <a:gd name="T47" fmla="*/ 159 h 196"/>
                <a:gd name="T48" fmla="*/ 14 w 148"/>
                <a:gd name="T49" fmla="*/ 174 h 196"/>
                <a:gd name="T50" fmla="*/ 26 w 148"/>
                <a:gd name="T51" fmla="*/ 180 h 196"/>
                <a:gd name="T52" fmla="*/ 24 w 148"/>
                <a:gd name="T53" fmla="*/ 178 h 196"/>
                <a:gd name="T54" fmla="*/ 25 w 148"/>
                <a:gd name="T55" fmla="*/ 172 h 196"/>
                <a:gd name="T56" fmla="*/ 27 w 148"/>
                <a:gd name="T57" fmla="*/ 155 h 196"/>
                <a:gd name="T58" fmla="*/ 27 w 148"/>
                <a:gd name="T59" fmla="*/ 150 h 196"/>
                <a:gd name="T60" fmla="*/ 28 w 148"/>
                <a:gd name="T61" fmla="*/ 137 h 196"/>
                <a:gd name="T62" fmla="*/ 39 w 148"/>
                <a:gd name="T63" fmla="*/ 131 h 196"/>
                <a:gd name="T64" fmla="*/ 50 w 148"/>
                <a:gd name="T65" fmla="*/ 124 h 196"/>
                <a:gd name="T66" fmla="*/ 59 w 148"/>
                <a:gd name="T67" fmla="*/ 100 h 196"/>
                <a:gd name="T68" fmla="*/ 69 w 148"/>
                <a:gd name="T69" fmla="*/ 78 h 196"/>
                <a:gd name="T70" fmla="*/ 76 w 148"/>
                <a:gd name="T71" fmla="*/ 92 h 196"/>
                <a:gd name="T72" fmla="*/ 81 w 148"/>
                <a:gd name="T73" fmla="*/ 81 h 196"/>
                <a:gd name="T74" fmla="*/ 83 w 148"/>
                <a:gd name="T75" fmla="*/ 65 h 196"/>
                <a:gd name="T76" fmla="*/ 86 w 148"/>
                <a:gd name="T77" fmla="*/ 83 h 196"/>
                <a:gd name="T78" fmla="*/ 85 w 148"/>
                <a:gd name="T79" fmla="*/ 70 h 196"/>
                <a:gd name="T80" fmla="*/ 90 w 148"/>
                <a:gd name="T81" fmla="*/ 61 h 196"/>
                <a:gd name="T82" fmla="*/ 87 w 148"/>
                <a:gd name="T83" fmla="*/ 52 h 196"/>
                <a:gd name="T84" fmla="*/ 91 w 148"/>
                <a:gd name="T85" fmla="*/ 44 h 196"/>
                <a:gd name="T86" fmla="*/ 98 w 148"/>
                <a:gd name="T87" fmla="*/ 22 h 196"/>
                <a:gd name="T88" fmla="*/ 107 w 148"/>
                <a:gd name="T89" fmla="*/ 0 h 196"/>
                <a:gd name="T90" fmla="*/ 108 w 148"/>
                <a:gd name="T91" fmla="*/ 9 h 196"/>
                <a:gd name="T92" fmla="*/ 112 w 148"/>
                <a:gd name="T93" fmla="*/ 0 h 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8"/>
                <a:gd name="T142" fmla="*/ 0 h 196"/>
                <a:gd name="T143" fmla="*/ 148 w 148"/>
                <a:gd name="T144" fmla="*/ 196 h 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8" h="196">
                  <a:moveTo>
                    <a:pt x="112" y="0"/>
                  </a:moveTo>
                  <a:lnTo>
                    <a:pt x="120" y="15"/>
                  </a:lnTo>
                  <a:lnTo>
                    <a:pt x="119" y="31"/>
                  </a:lnTo>
                  <a:lnTo>
                    <a:pt x="127" y="28"/>
                  </a:lnTo>
                  <a:lnTo>
                    <a:pt x="127" y="37"/>
                  </a:lnTo>
                  <a:lnTo>
                    <a:pt x="129" y="39"/>
                  </a:lnTo>
                  <a:lnTo>
                    <a:pt x="148" y="55"/>
                  </a:lnTo>
                  <a:lnTo>
                    <a:pt x="133" y="63"/>
                  </a:lnTo>
                  <a:lnTo>
                    <a:pt x="136" y="79"/>
                  </a:lnTo>
                  <a:lnTo>
                    <a:pt x="125" y="83"/>
                  </a:lnTo>
                  <a:lnTo>
                    <a:pt x="123" y="91"/>
                  </a:lnTo>
                  <a:lnTo>
                    <a:pt x="109" y="85"/>
                  </a:lnTo>
                  <a:lnTo>
                    <a:pt x="96" y="83"/>
                  </a:lnTo>
                  <a:lnTo>
                    <a:pt x="92" y="105"/>
                  </a:lnTo>
                  <a:lnTo>
                    <a:pt x="89" y="129"/>
                  </a:lnTo>
                  <a:lnTo>
                    <a:pt x="85" y="144"/>
                  </a:lnTo>
                  <a:lnTo>
                    <a:pt x="78" y="174"/>
                  </a:lnTo>
                  <a:lnTo>
                    <a:pt x="65" y="181"/>
                  </a:lnTo>
                  <a:lnTo>
                    <a:pt x="46" y="174"/>
                  </a:lnTo>
                  <a:lnTo>
                    <a:pt x="39" y="187"/>
                  </a:lnTo>
                  <a:lnTo>
                    <a:pt x="18" y="196"/>
                  </a:lnTo>
                  <a:lnTo>
                    <a:pt x="4" y="178"/>
                  </a:lnTo>
                  <a:lnTo>
                    <a:pt x="0" y="157"/>
                  </a:lnTo>
                  <a:lnTo>
                    <a:pt x="2" y="159"/>
                  </a:lnTo>
                  <a:lnTo>
                    <a:pt x="14" y="174"/>
                  </a:lnTo>
                  <a:lnTo>
                    <a:pt x="26" y="180"/>
                  </a:lnTo>
                  <a:lnTo>
                    <a:pt x="24" y="178"/>
                  </a:lnTo>
                  <a:lnTo>
                    <a:pt x="25" y="172"/>
                  </a:lnTo>
                  <a:lnTo>
                    <a:pt x="27" y="155"/>
                  </a:lnTo>
                  <a:lnTo>
                    <a:pt x="27" y="150"/>
                  </a:lnTo>
                  <a:lnTo>
                    <a:pt x="28" y="137"/>
                  </a:lnTo>
                  <a:lnTo>
                    <a:pt x="39" y="131"/>
                  </a:lnTo>
                  <a:lnTo>
                    <a:pt x="50" y="124"/>
                  </a:lnTo>
                  <a:lnTo>
                    <a:pt x="59" y="100"/>
                  </a:lnTo>
                  <a:lnTo>
                    <a:pt x="69" y="78"/>
                  </a:lnTo>
                  <a:lnTo>
                    <a:pt x="76" y="92"/>
                  </a:lnTo>
                  <a:lnTo>
                    <a:pt x="81" y="81"/>
                  </a:lnTo>
                  <a:lnTo>
                    <a:pt x="83" y="65"/>
                  </a:lnTo>
                  <a:lnTo>
                    <a:pt x="86" y="83"/>
                  </a:lnTo>
                  <a:lnTo>
                    <a:pt x="85" y="70"/>
                  </a:lnTo>
                  <a:lnTo>
                    <a:pt x="90" y="61"/>
                  </a:lnTo>
                  <a:lnTo>
                    <a:pt x="87" y="52"/>
                  </a:lnTo>
                  <a:lnTo>
                    <a:pt x="91" y="44"/>
                  </a:lnTo>
                  <a:lnTo>
                    <a:pt x="98" y="22"/>
                  </a:lnTo>
                  <a:lnTo>
                    <a:pt x="107" y="0"/>
                  </a:lnTo>
                  <a:lnTo>
                    <a:pt x="108" y="9"/>
                  </a:lnTo>
                  <a:lnTo>
                    <a:pt x="11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45" name="Freeform 85"/>
            <p:cNvSpPr>
              <a:spLocks/>
            </p:cNvSpPr>
            <p:nvPr/>
          </p:nvSpPr>
          <p:spPr bwMode="auto">
            <a:xfrm>
              <a:off x="4304" y="2420"/>
              <a:ext cx="73" cy="98"/>
            </a:xfrm>
            <a:custGeom>
              <a:avLst/>
              <a:gdLst>
                <a:gd name="T0" fmla="*/ 57 w 68"/>
                <a:gd name="T1" fmla="*/ 167 h 167"/>
                <a:gd name="T2" fmla="*/ 38 w 68"/>
                <a:gd name="T3" fmla="*/ 142 h 167"/>
                <a:gd name="T4" fmla="*/ 21 w 68"/>
                <a:gd name="T5" fmla="*/ 118 h 167"/>
                <a:gd name="T6" fmla="*/ 12 w 68"/>
                <a:gd name="T7" fmla="*/ 81 h 167"/>
                <a:gd name="T8" fmla="*/ 5 w 68"/>
                <a:gd name="T9" fmla="*/ 42 h 167"/>
                <a:gd name="T10" fmla="*/ 0 w 68"/>
                <a:gd name="T11" fmla="*/ 3 h 167"/>
                <a:gd name="T12" fmla="*/ 1 w 68"/>
                <a:gd name="T13" fmla="*/ 0 h 167"/>
                <a:gd name="T14" fmla="*/ 13 w 68"/>
                <a:gd name="T15" fmla="*/ 9 h 167"/>
                <a:gd name="T16" fmla="*/ 14 w 68"/>
                <a:gd name="T17" fmla="*/ 24 h 167"/>
                <a:gd name="T18" fmla="*/ 24 w 68"/>
                <a:gd name="T19" fmla="*/ 24 h 167"/>
                <a:gd name="T20" fmla="*/ 31 w 68"/>
                <a:gd name="T21" fmla="*/ 9 h 167"/>
                <a:gd name="T22" fmla="*/ 39 w 68"/>
                <a:gd name="T23" fmla="*/ 28 h 167"/>
                <a:gd name="T24" fmla="*/ 50 w 68"/>
                <a:gd name="T25" fmla="*/ 46 h 167"/>
                <a:gd name="T26" fmla="*/ 53 w 68"/>
                <a:gd name="T27" fmla="*/ 78 h 167"/>
                <a:gd name="T28" fmla="*/ 54 w 68"/>
                <a:gd name="T29" fmla="*/ 109 h 167"/>
                <a:gd name="T30" fmla="*/ 60 w 68"/>
                <a:gd name="T31" fmla="*/ 137 h 167"/>
                <a:gd name="T32" fmla="*/ 68 w 68"/>
                <a:gd name="T33" fmla="*/ 165 h 167"/>
                <a:gd name="T34" fmla="*/ 64 w 68"/>
                <a:gd name="T35" fmla="*/ 161 h 167"/>
                <a:gd name="T36" fmla="*/ 57 w 68"/>
                <a:gd name="T37" fmla="*/ 167 h 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167"/>
                <a:gd name="T59" fmla="*/ 68 w 68"/>
                <a:gd name="T60" fmla="*/ 167 h 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167">
                  <a:moveTo>
                    <a:pt x="57" y="167"/>
                  </a:moveTo>
                  <a:lnTo>
                    <a:pt x="38" y="142"/>
                  </a:lnTo>
                  <a:lnTo>
                    <a:pt x="21" y="118"/>
                  </a:lnTo>
                  <a:lnTo>
                    <a:pt x="12" y="81"/>
                  </a:lnTo>
                  <a:lnTo>
                    <a:pt x="5" y="42"/>
                  </a:lnTo>
                  <a:lnTo>
                    <a:pt x="0" y="3"/>
                  </a:lnTo>
                  <a:lnTo>
                    <a:pt x="1" y="0"/>
                  </a:lnTo>
                  <a:lnTo>
                    <a:pt x="13" y="9"/>
                  </a:lnTo>
                  <a:lnTo>
                    <a:pt x="14" y="24"/>
                  </a:lnTo>
                  <a:lnTo>
                    <a:pt x="24" y="24"/>
                  </a:lnTo>
                  <a:lnTo>
                    <a:pt x="31" y="9"/>
                  </a:lnTo>
                  <a:lnTo>
                    <a:pt x="39" y="28"/>
                  </a:lnTo>
                  <a:lnTo>
                    <a:pt x="50" y="46"/>
                  </a:lnTo>
                  <a:lnTo>
                    <a:pt x="53" y="78"/>
                  </a:lnTo>
                  <a:lnTo>
                    <a:pt x="54" y="109"/>
                  </a:lnTo>
                  <a:lnTo>
                    <a:pt x="60" y="137"/>
                  </a:lnTo>
                  <a:lnTo>
                    <a:pt x="68" y="165"/>
                  </a:lnTo>
                  <a:lnTo>
                    <a:pt x="64" y="161"/>
                  </a:lnTo>
                  <a:lnTo>
                    <a:pt x="57" y="167"/>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46" name="Group 86"/>
            <p:cNvGrpSpPr>
              <a:grpSpLocks/>
            </p:cNvGrpSpPr>
            <p:nvPr/>
          </p:nvGrpSpPr>
          <p:grpSpPr bwMode="auto">
            <a:xfrm>
              <a:off x="5444" y="2401"/>
              <a:ext cx="6" cy="5"/>
              <a:chOff x="5687" y="2590"/>
              <a:chExt cx="8" cy="5"/>
            </a:xfrm>
            <a:grpFill/>
          </p:grpSpPr>
          <p:grpSp>
            <p:nvGrpSpPr>
              <p:cNvPr id="2154" name="Group 87"/>
              <p:cNvGrpSpPr>
                <a:grpSpLocks/>
              </p:cNvGrpSpPr>
              <p:nvPr/>
            </p:nvGrpSpPr>
            <p:grpSpPr bwMode="auto">
              <a:xfrm>
                <a:off x="5687" y="2590"/>
                <a:ext cx="8" cy="5"/>
                <a:chOff x="5687" y="2590"/>
                <a:chExt cx="8" cy="5"/>
              </a:xfrm>
              <a:grpFill/>
            </p:grpSpPr>
            <p:pic>
              <p:nvPicPr>
                <p:cNvPr id="2156" name="Picture 88"/>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5687" y="2590"/>
                  <a:ext cx="8" cy="5"/>
                </a:xfrm>
                <a:prstGeom prst="rect">
                  <a:avLst/>
                </a:prstGeom>
                <a:grpFill/>
                <a:ln w="6350">
                  <a:solidFill>
                    <a:srgbClr val="808080"/>
                  </a:solidFill>
                  <a:miter lim="800000"/>
                  <a:headEnd/>
                  <a:tailEnd/>
                </a:ln>
              </p:spPr>
            </p:pic>
            <p:sp>
              <p:nvSpPr>
                <p:cNvPr id="2157" name="Freeform 89"/>
                <p:cNvSpPr>
                  <a:spLocks/>
                </p:cNvSpPr>
                <p:nvPr/>
              </p:nvSpPr>
              <p:spPr bwMode="auto">
                <a:xfrm>
                  <a:off x="5687" y="2594"/>
                  <a:ext cx="2"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58" name="Freeform 90"/>
                <p:cNvSpPr>
                  <a:spLocks/>
                </p:cNvSpPr>
                <p:nvPr/>
              </p:nvSpPr>
              <p:spPr bwMode="auto">
                <a:xfrm>
                  <a:off x="5687" y="2594"/>
                  <a:ext cx="2"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59" name="Picture 91"/>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5687" y="2590"/>
                  <a:ext cx="8" cy="5"/>
                </a:xfrm>
                <a:prstGeom prst="rect">
                  <a:avLst/>
                </a:prstGeom>
                <a:grpFill/>
                <a:ln w="6350">
                  <a:solidFill>
                    <a:srgbClr val="808080"/>
                  </a:solidFill>
                  <a:miter lim="800000"/>
                  <a:headEnd/>
                  <a:tailEnd/>
                </a:ln>
              </p:spPr>
            </p:pic>
          </p:grpSp>
          <p:sp>
            <p:nvSpPr>
              <p:cNvPr id="2155" name="Freeform 92"/>
              <p:cNvSpPr>
                <a:spLocks/>
              </p:cNvSpPr>
              <p:nvPr/>
            </p:nvSpPr>
            <p:spPr bwMode="auto">
              <a:xfrm>
                <a:off x="5687" y="2594"/>
                <a:ext cx="2"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47" name="Group 93"/>
            <p:cNvGrpSpPr>
              <a:grpSpLocks/>
            </p:cNvGrpSpPr>
            <p:nvPr/>
          </p:nvGrpSpPr>
          <p:grpSpPr bwMode="auto">
            <a:xfrm>
              <a:off x="5439" y="2428"/>
              <a:ext cx="5" cy="10"/>
              <a:chOff x="5682" y="2613"/>
              <a:chExt cx="5" cy="9"/>
            </a:xfrm>
            <a:grpFill/>
          </p:grpSpPr>
          <p:grpSp>
            <p:nvGrpSpPr>
              <p:cNvPr id="2148" name="Group 94"/>
              <p:cNvGrpSpPr>
                <a:grpSpLocks/>
              </p:cNvGrpSpPr>
              <p:nvPr/>
            </p:nvGrpSpPr>
            <p:grpSpPr bwMode="auto">
              <a:xfrm>
                <a:off x="5682" y="2613"/>
                <a:ext cx="5" cy="9"/>
                <a:chOff x="5682" y="2613"/>
                <a:chExt cx="5" cy="9"/>
              </a:xfrm>
              <a:grpFill/>
            </p:grpSpPr>
            <p:pic>
              <p:nvPicPr>
                <p:cNvPr id="2150" name="Picture 95"/>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5682" y="2613"/>
                  <a:ext cx="5" cy="9"/>
                </a:xfrm>
                <a:prstGeom prst="rect">
                  <a:avLst/>
                </a:prstGeom>
                <a:grpFill/>
                <a:ln w="6350">
                  <a:solidFill>
                    <a:srgbClr val="808080"/>
                  </a:solidFill>
                  <a:miter lim="800000"/>
                  <a:headEnd/>
                  <a:tailEnd/>
                </a:ln>
              </p:spPr>
            </p:pic>
            <p:sp>
              <p:nvSpPr>
                <p:cNvPr id="2151" name="Freeform 96"/>
                <p:cNvSpPr>
                  <a:spLocks/>
                </p:cNvSpPr>
                <p:nvPr/>
              </p:nvSpPr>
              <p:spPr bwMode="auto">
                <a:xfrm>
                  <a:off x="5682" y="2620"/>
                  <a:ext cx="1"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52" name="Freeform 97"/>
                <p:cNvSpPr>
                  <a:spLocks/>
                </p:cNvSpPr>
                <p:nvPr/>
              </p:nvSpPr>
              <p:spPr bwMode="auto">
                <a:xfrm>
                  <a:off x="5682" y="2620"/>
                  <a:ext cx="1"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53" name="Picture 98"/>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5682" y="2613"/>
                  <a:ext cx="5" cy="9"/>
                </a:xfrm>
                <a:prstGeom prst="rect">
                  <a:avLst/>
                </a:prstGeom>
                <a:grpFill/>
                <a:ln w="6350">
                  <a:solidFill>
                    <a:srgbClr val="808080"/>
                  </a:solidFill>
                  <a:miter lim="800000"/>
                  <a:headEnd/>
                  <a:tailEnd/>
                </a:ln>
              </p:spPr>
            </p:pic>
          </p:grpSp>
          <p:sp>
            <p:nvSpPr>
              <p:cNvPr id="2149" name="Freeform 99"/>
              <p:cNvSpPr>
                <a:spLocks/>
              </p:cNvSpPr>
              <p:nvPr/>
            </p:nvSpPr>
            <p:spPr bwMode="auto">
              <a:xfrm>
                <a:off x="5682" y="2620"/>
                <a:ext cx="1"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148" name="Freeform 100"/>
            <p:cNvSpPr>
              <a:spLocks/>
            </p:cNvSpPr>
            <p:nvPr/>
          </p:nvSpPr>
          <p:spPr bwMode="auto">
            <a:xfrm>
              <a:off x="5423" y="2553"/>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lnTo>
                    <a:pt x="0" y="0"/>
                  </a:lnTo>
                  <a:lnTo>
                    <a:pt x="0" y="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49" name="Freeform 101"/>
            <p:cNvSpPr>
              <a:spLocks/>
            </p:cNvSpPr>
            <p:nvPr/>
          </p:nvSpPr>
          <p:spPr bwMode="auto">
            <a:xfrm>
              <a:off x="4875" y="2398"/>
              <a:ext cx="2" cy="6"/>
            </a:xfrm>
            <a:custGeom>
              <a:avLst/>
              <a:gdLst>
                <a:gd name="T0" fmla="*/ 0 w 2"/>
                <a:gd name="T1" fmla="*/ 9 h 13"/>
                <a:gd name="T2" fmla="*/ 0 w 2"/>
                <a:gd name="T3" fmla="*/ 5 h 13"/>
                <a:gd name="T4" fmla="*/ 0 w 2"/>
                <a:gd name="T5" fmla="*/ 4 h 13"/>
                <a:gd name="T6" fmla="*/ 1 w 2"/>
                <a:gd name="T7" fmla="*/ 4 h 13"/>
                <a:gd name="T8" fmla="*/ 2 w 2"/>
                <a:gd name="T9" fmla="*/ 2 h 13"/>
                <a:gd name="T10" fmla="*/ 1 w 2"/>
                <a:gd name="T11" fmla="*/ 0 h 13"/>
                <a:gd name="T12" fmla="*/ 2 w 2"/>
                <a:gd name="T13" fmla="*/ 2 h 13"/>
                <a:gd name="T14" fmla="*/ 2 w 2"/>
                <a:gd name="T15" fmla="*/ 5 h 13"/>
                <a:gd name="T16" fmla="*/ 1 w 2"/>
                <a:gd name="T17" fmla="*/ 13 h 13"/>
                <a:gd name="T18" fmla="*/ 0 w 2"/>
                <a:gd name="T19" fmla="*/ 13 h 13"/>
                <a:gd name="T20" fmla="*/ 0 w 2"/>
                <a:gd name="T21" fmla="*/ 9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13"/>
                <a:gd name="T35" fmla="*/ 2 w 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13">
                  <a:moveTo>
                    <a:pt x="0" y="9"/>
                  </a:moveTo>
                  <a:lnTo>
                    <a:pt x="0" y="5"/>
                  </a:lnTo>
                  <a:lnTo>
                    <a:pt x="0" y="4"/>
                  </a:lnTo>
                  <a:lnTo>
                    <a:pt x="1" y="4"/>
                  </a:lnTo>
                  <a:lnTo>
                    <a:pt x="2" y="2"/>
                  </a:lnTo>
                  <a:lnTo>
                    <a:pt x="1" y="0"/>
                  </a:lnTo>
                  <a:lnTo>
                    <a:pt x="2" y="2"/>
                  </a:lnTo>
                  <a:lnTo>
                    <a:pt x="2" y="5"/>
                  </a:lnTo>
                  <a:lnTo>
                    <a:pt x="1" y="13"/>
                  </a:lnTo>
                  <a:lnTo>
                    <a:pt x="0" y="13"/>
                  </a:lnTo>
                  <a:lnTo>
                    <a:pt x="0"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50" name="Freeform 102"/>
            <p:cNvSpPr>
              <a:spLocks/>
            </p:cNvSpPr>
            <p:nvPr/>
          </p:nvSpPr>
          <p:spPr bwMode="auto">
            <a:xfrm>
              <a:off x="4871" y="2405"/>
              <a:ext cx="4" cy="1"/>
            </a:xfrm>
            <a:custGeom>
              <a:avLst/>
              <a:gdLst>
                <a:gd name="T0" fmla="*/ 1 w 3"/>
                <a:gd name="T1" fmla="*/ 2 h 2"/>
                <a:gd name="T2" fmla="*/ 0 w 3"/>
                <a:gd name="T3" fmla="*/ 2 h 2"/>
                <a:gd name="T4" fmla="*/ 3 w 3"/>
                <a:gd name="T5" fmla="*/ 2 h 2"/>
                <a:gd name="T6" fmla="*/ 3 w 3"/>
                <a:gd name="T7" fmla="*/ 0 h 2"/>
                <a:gd name="T8" fmla="*/ 1 w 3"/>
                <a:gd name="T9" fmla="*/ 0 h 2"/>
                <a:gd name="T10" fmla="*/ 1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2"/>
                  </a:moveTo>
                  <a:lnTo>
                    <a:pt x="0" y="2"/>
                  </a:lnTo>
                  <a:lnTo>
                    <a:pt x="3" y="2"/>
                  </a:lnTo>
                  <a:lnTo>
                    <a:pt x="3" y="0"/>
                  </a:lnTo>
                  <a:lnTo>
                    <a:pt x="1"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51" name="Freeform 103"/>
            <p:cNvSpPr>
              <a:spLocks/>
            </p:cNvSpPr>
            <p:nvPr/>
          </p:nvSpPr>
          <p:spPr bwMode="auto">
            <a:xfrm>
              <a:off x="4875" y="2404"/>
              <a:ext cx="1" cy="1"/>
            </a:xfrm>
            <a:custGeom>
              <a:avLst/>
              <a:gdLst>
                <a:gd name="T0" fmla="*/ 0 w 1"/>
                <a:gd name="T1" fmla="*/ 2 h 2"/>
                <a:gd name="T2" fmla="*/ 0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52" name="Freeform 104"/>
            <p:cNvSpPr>
              <a:spLocks/>
            </p:cNvSpPr>
            <p:nvPr/>
          </p:nvSpPr>
          <p:spPr bwMode="auto">
            <a:xfrm>
              <a:off x="4870" y="2411"/>
              <a:ext cx="1" cy="1"/>
            </a:xfrm>
            <a:custGeom>
              <a:avLst/>
              <a:gdLst>
                <a:gd name="T0" fmla="*/ 1 w 1"/>
                <a:gd name="T1" fmla="*/ 0 h 2"/>
                <a:gd name="T2" fmla="*/ 0 w 1"/>
                <a:gd name="T3" fmla="*/ 2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lnTo>
                    <a:pt x="0" y="2"/>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53" name="Freeform 105"/>
            <p:cNvSpPr>
              <a:spLocks/>
            </p:cNvSpPr>
            <p:nvPr/>
          </p:nvSpPr>
          <p:spPr bwMode="auto">
            <a:xfrm>
              <a:off x="4980" y="2594"/>
              <a:ext cx="164" cy="150"/>
            </a:xfrm>
            <a:custGeom>
              <a:avLst/>
              <a:gdLst>
                <a:gd name="T0" fmla="*/ 151 w 151"/>
                <a:gd name="T1" fmla="*/ 247 h 260"/>
                <a:gd name="T2" fmla="*/ 143 w 151"/>
                <a:gd name="T3" fmla="*/ 254 h 260"/>
                <a:gd name="T4" fmla="*/ 144 w 151"/>
                <a:gd name="T5" fmla="*/ 260 h 260"/>
                <a:gd name="T6" fmla="*/ 136 w 151"/>
                <a:gd name="T7" fmla="*/ 256 h 260"/>
                <a:gd name="T8" fmla="*/ 121 w 151"/>
                <a:gd name="T9" fmla="*/ 252 h 260"/>
                <a:gd name="T10" fmla="*/ 106 w 151"/>
                <a:gd name="T11" fmla="*/ 245 h 260"/>
                <a:gd name="T12" fmla="*/ 99 w 151"/>
                <a:gd name="T13" fmla="*/ 230 h 260"/>
                <a:gd name="T14" fmla="*/ 90 w 151"/>
                <a:gd name="T15" fmla="*/ 211 h 260"/>
                <a:gd name="T16" fmla="*/ 83 w 151"/>
                <a:gd name="T17" fmla="*/ 193 h 260"/>
                <a:gd name="T18" fmla="*/ 75 w 151"/>
                <a:gd name="T19" fmla="*/ 172 h 260"/>
                <a:gd name="T20" fmla="*/ 54 w 151"/>
                <a:gd name="T21" fmla="*/ 159 h 260"/>
                <a:gd name="T22" fmla="*/ 54 w 151"/>
                <a:gd name="T23" fmla="*/ 167 h 260"/>
                <a:gd name="T24" fmla="*/ 45 w 151"/>
                <a:gd name="T25" fmla="*/ 161 h 260"/>
                <a:gd name="T26" fmla="*/ 46 w 151"/>
                <a:gd name="T27" fmla="*/ 178 h 260"/>
                <a:gd name="T28" fmla="*/ 40 w 151"/>
                <a:gd name="T29" fmla="*/ 174 h 260"/>
                <a:gd name="T30" fmla="*/ 41 w 151"/>
                <a:gd name="T31" fmla="*/ 185 h 260"/>
                <a:gd name="T32" fmla="*/ 21 w 151"/>
                <a:gd name="T33" fmla="*/ 182 h 260"/>
                <a:gd name="T34" fmla="*/ 38 w 151"/>
                <a:gd name="T35" fmla="*/ 198 h 260"/>
                <a:gd name="T36" fmla="*/ 30 w 151"/>
                <a:gd name="T37" fmla="*/ 213 h 260"/>
                <a:gd name="T38" fmla="*/ 14 w 151"/>
                <a:gd name="T39" fmla="*/ 213 h 260"/>
                <a:gd name="T40" fmla="*/ 0 w 151"/>
                <a:gd name="T41" fmla="*/ 211 h 260"/>
                <a:gd name="T42" fmla="*/ 1 w 151"/>
                <a:gd name="T43" fmla="*/ 187 h 260"/>
                <a:gd name="T44" fmla="*/ 2 w 151"/>
                <a:gd name="T45" fmla="*/ 159 h 260"/>
                <a:gd name="T46" fmla="*/ 3 w 151"/>
                <a:gd name="T47" fmla="*/ 134 h 260"/>
                <a:gd name="T48" fmla="*/ 5 w 151"/>
                <a:gd name="T49" fmla="*/ 108 h 260"/>
                <a:gd name="T50" fmla="*/ 7 w 151"/>
                <a:gd name="T51" fmla="*/ 78 h 260"/>
                <a:gd name="T52" fmla="*/ 7 w 151"/>
                <a:gd name="T53" fmla="*/ 52 h 260"/>
                <a:gd name="T54" fmla="*/ 8 w 151"/>
                <a:gd name="T55" fmla="*/ 28 h 260"/>
                <a:gd name="T56" fmla="*/ 8 w 151"/>
                <a:gd name="T57" fmla="*/ 0 h 260"/>
                <a:gd name="T58" fmla="*/ 22 w 151"/>
                <a:gd name="T59" fmla="*/ 13 h 260"/>
                <a:gd name="T60" fmla="*/ 38 w 151"/>
                <a:gd name="T61" fmla="*/ 26 h 260"/>
                <a:gd name="T62" fmla="*/ 52 w 151"/>
                <a:gd name="T63" fmla="*/ 37 h 260"/>
                <a:gd name="T64" fmla="*/ 66 w 151"/>
                <a:gd name="T65" fmla="*/ 50 h 260"/>
                <a:gd name="T66" fmla="*/ 79 w 151"/>
                <a:gd name="T67" fmla="*/ 80 h 260"/>
                <a:gd name="T68" fmla="*/ 81 w 151"/>
                <a:gd name="T69" fmla="*/ 95 h 260"/>
                <a:gd name="T70" fmla="*/ 95 w 151"/>
                <a:gd name="T71" fmla="*/ 108 h 260"/>
                <a:gd name="T72" fmla="*/ 108 w 151"/>
                <a:gd name="T73" fmla="*/ 117 h 260"/>
                <a:gd name="T74" fmla="*/ 109 w 151"/>
                <a:gd name="T75" fmla="*/ 134 h 260"/>
                <a:gd name="T76" fmla="*/ 96 w 151"/>
                <a:gd name="T77" fmla="*/ 137 h 260"/>
                <a:gd name="T78" fmla="*/ 103 w 151"/>
                <a:gd name="T79" fmla="*/ 165 h 260"/>
                <a:gd name="T80" fmla="*/ 112 w 151"/>
                <a:gd name="T81" fmla="*/ 185 h 260"/>
                <a:gd name="T82" fmla="*/ 119 w 151"/>
                <a:gd name="T83" fmla="*/ 211 h 260"/>
                <a:gd name="T84" fmla="*/ 128 w 151"/>
                <a:gd name="T85" fmla="*/ 213 h 260"/>
                <a:gd name="T86" fmla="*/ 128 w 151"/>
                <a:gd name="T87" fmla="*/ 226 h 260"/>
                <a:gd name="T88" fmla="*/ 137 w 151"/>
                <a:gd name="T89" fmla="*/ 234 h 260"/>
                <a:gd name="T90" fmla="*/ 136 w 151"/>
                <a:gd name="T91" fmla="*/ 237 h 260"/>
                <a:gd name="T92" fmla="*/ 151 w 151"/>
                <a:gd name="T93" fmla="*/ 247 h 2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
                <a:gd name="T142" fmla="*/ 0 h 260"/>
                <a:gd name="T143" fmla="*/ 151 w 151"/>
                <a:gd name="T144" fmla="*/ 260 h 2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 h="260">
                  <a:moveTo>
                    <a:pt x="151" y="247"/>
                  </a:moveTo>
                  <a:lnTo>
                    <a:pt x="143" y="254"/>
                  </a:lnTo>
                  <a:lnTo>
                    <a:pt x="144" y="260"/>
                  </a:lnTo>
                  <a:lnTo>
                    <a:pt x="136" y="256"/>
                  </a:lnTo>
                  <a:lnTo>
                    <a:pt x="121" y="252"/>
                  </a:lnTo>
                  <a:lnTo>
                    <a:pt x="106" y="245"/>
                  </a:lnTo>
                  <a:lnTo>
                    <a:pt x="99" y="230"/>
                  </a:lnTo>
                  <a:lnTo>
                    <a:pt x="90" y="211"/>
                  </a:lnTo>
                  <a:lnTo>
                    <a:pt x="83" y="193"/>
                  </a:lnTo>
                  <a:lnTo>
                    <a:pt x="75" y="172"/>
                  </a:lnTo>
                  <a:lnTo>
                    <a:pt x="54" y="159"/>
                  </a:lnTo>
                  <a:lnTo>
                    <a:pt x="54" y="167"/>
                  </a:lnTo>
                  <a:lnTo>
                    <a:pt x="45" y="161"/>
                  </a:lnTo>
                  <a:lnTo>
                    <a:pt x="46" y="178"/>
                  </a:lnTo>
                  <a:lnTo>
                    <a:pt x="40" y="174"/>
                  </a:lnTo>
                  <a:lnTo>
                    <a:pt x="41" y="185"/>
                  </a:lnTo>
                  <a:lnTo>
                    <a:pt x="21" y="182"/>
                  </a:lnTo>
                  <a:lnTo>
                    <a:pt x="38" y="198"/>
                  </a:lnTo>
                  <a:lnTo>
                    <a:pt x="30" y="213"/>
                  </a:lnTo>
                  <a:lnTo>
                    <a:pt x="14" y="213"/>
                  </a:lnTo>
                  <a:lnTo>
                    <a:pt x="0" y="211"/>
                  </a:lnTo>
                  <a:lnTo>
                    <a:pt x="1" y="187"/>
                  </a:lnTo>
                  <a:lnTo>
                    <a:pt x="2" y="159"/>
                  </a:lnTo>
                  <a:lnTo>
                    <a:pt x="3" y="134"/>
                  </a:lnTo>
                  <a:lnTo>
                    <a:pt x="5" y="108"/>
                  </a:lnTo>
                  <a:lnTo>
                    <a:pt x="7" y="78"/>
                  </a:lnTo>
                  <a:lnTo>
                    <a:pt x="7" y="52"/>
                  </a:lnTo>
                  <a:lnTo>
                    <a:pt x="8" y="28"/>
                  </a:lnTo>
                  <a:lnTo>
                    <a:pt x="8" y="0"/>
                  </a:lnTo>
                  <a:lnTo>
                    <a:pt x="22" y="13"/>
                  </a:lnTo>
                  <a:lnTo>
                    <a:pt x="38" y="26"/>
                  </a:lnTo>
                  <a:lnTo>
                    <a:pt x="52" y="37"/>
                  </a:lnTo>
                  <a:lnTo>
                    <a:pt x="66" y="50"/>
                  </a:lnTo>
                  <a:lnTo>
                    <a:pt x="79" y="80"/>
                  </a:lnTo>
                  <a:lnTo>
                    <a:pt x="81" y="95"/>
                  </a:lnTo>
                  <a:lnTo>
                    <a:pt x="95" y="108"/>
                  </a:lnTo>
                  <a:lnTo>
                    <a:pt x="108" y="117"/>
                  </a:lnTo>
                  <a:lnTo>
                    <a:pt x="109" y="134"/>
                  </a:lnTo>
                  <a:lnTo>
                    <a:pt x="96" y="137"/>
                  </a:lnTo>
                  <a:lnTo>
                    <a:pt x="103" y="165"/>
                  </a:lnTo>
                  <a:lnTo>
                    <a:pt x="112" y="185"/>
                  </a:lnTo>
                  <a:lnTo>
                    <a:pt x="119" y="211"/>
                  </a:lnTo>
                  <a:lnTo>
                    <a:pt x="128" y="213"/>
                  </a:lnTo>
                  <a:lnTo>
                    <a:pt x="128" y="226"/>
                  </a:lnTo>
                  <a:lnTo>
                    <a:pt x="137" y="234"/>
                  </a:lnTo>
                  <a:lnTo>
                    <a:pt x="136" y="237"/>
                  </a:lnTo>
                  <a:lnTo>
                    <a:pt x="151" y="24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54" name="Freeform 106"/>
            <p:cNvSpPr>
              <a:spLocks/>
            </p:cNvSpPr>
            <p:nvPr/>
          </p:nvSpPr>
          <p:spPr bwMode="auto">
            <a:xfrm>
              <a:off x="5107" y="2624"/>
              <a:ext cx="70" cy="39"/>
            </a:xfrm>
            <a:custGeom>
              <a:avLst/>
              <a:gdLst>
                <a:gd name="T0" fmla="*/ 65 w 65"/>
                <a:gd name="T1" fmla="*/ 2 h 65"/>
                <a:gd name="T2" fmla="*/ 61 w 65"/>
                <a:gd name="T3" fmla="*/ 22 h 65"/>
                <a:gd name="T4" fmla="*/ 57 w 65"/>
                <a:gd name="T5" fmla="*/ 30 h 65"/>
                <a:gd name="T6" fmla="*/ 58 w 65"/>
                <a:gd name="T7" fmla="*/ 39 h 65"/>
                <a:gd name="T8" fmla="*/ 47 w 65"/>
                <a:gd name="T9" fmla="*/ 46 h 65"/>
                <a:gd name="T10" fmla="*/ 25 w 65"/>
                <a:gd name="T11" fmla="*/ 65 h 65"/>
                <a:gd name="T12" fmla="*/ 13 w 65"/>
                <a:gd name="T13" fmla="*/ 59 h 65"/>
                <a:gd name="T14" fmla="*/ 3 w 65"/>
                <a:gd name="T15" fmla="*/ 50 h 65"/>
                <a:gd name="T16" fmla="*/ 0 w 65"/>
                <a:gd name="T17" fmla="*/ 39 h 65"/>
                <a:gd name="T18" fmla="*/ 22 w 65"/>
                <a:gd name="T19" fmla="*/ 43 h 65"/>
                <a:gd name="T20" fmla="*/ 26 w 65"/>
                <a:gd name="T21" fmla="*/ 24 h 65"/>
                <a:gd name="T22" fmla="*/ 26 w 65"/>
                <a:gd name="T23" fmla="*/ 35 h 65"/>
                <a:gd name="T24" fmla="*/ 35 w 65"/>
                <a:gd name="T25" fmla="*/ 41 h 65"/>
                <a:gd name="T26" fmla="*/ 52 w 65"/>
                <a:gd name="T27" fmla="*/ 20 h 65"/>
                <a:gd name="T28" fmla="*/ 52 w 65"/>
                <a:gd name="T29" fmla="*/ 2 h 65"/>
                <a:gd name="T30" fmla="*/ 58 w 65"/>
                <a:gd name="T31" fmla="*/ 0 h 65"/>
                <a:gd name="T32" fmla="*/ 65 w 65"/>
                <a:gd name="T33" fmla="*/ 2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5"/>
                <a:gd name="T53" fmla="*/ 65 w 65"/>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5">
                  <a:moveTo>
                    <a:pt x="65" y="2"/>
                  </a:moveTo>
                  <a:lnTo>
                    <a:pt x="61" y="22"/>
                  </a:lnTo>
                  <a:lnTo>
                    <a:pt x="57" y="30"/>
                  </a:lnTo>
                  <a:lnTo>
                    <a:pt x="58" y="39"/>
                  </a:lnTo>
                  <a:lnTo>
                    <a:pt x="47" y="46"/>
                  </a:lnTo>
                  <a:lnTo>
                    <a:pt x="25" y="65"/>
                  </a:lnTo>
                  <a:lnTo>
                    <a:pt x="13" y="59"/>
                  </a:lnTo>
                  <a:lnTo>
                    <a:pt x="3" y="50"/>
                  </a:lnTo>
                  <a:lnTo>
                    <a:pt x="0" y="39"/>
                  </a:lnTo>
                  <a:lnTo>
                    <a:pt x="22" y="43"/>
                  </a:lnTo>
                  <a:lnTo>
                    <a:pt x="26" y="24"/>
                  </a:lnTo>
                  <a:lnTo>
                    <a:pt x="26" y="35"/>
                  </a:lnTo>
                  <a:lnTo>
                    <a:pt x="35" y="41"/>
                  </a:lnTo>
                  <a:lnTo>
                    <a:pt x="52" y="20"/>
                  </a:lnTo>
                  <a:lnTo>
                    <a:pt x="52" y="2"/>
                  </a:lnTo>
                  <a:lnTo>
                    <a:pt x="58" y="0"/>
                  </a:lnTo>
                  <a:lnTo>
                    <a:pt x="65"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55" name="Freeform 107"/>
            <p:cNvSpPr>
              <a:spLocks/>
            </p:cNvSpPr>
            <p:nvPr/>
          </p:nvSpPr>
          <p:spPr bwMode="auto">
            <a:xfrm>
              <a:off x="5214" y="2648"/>
              <a:ext cx="20" cy="26"/>
            </a:xfrm>
            <a:custGeom>
              <a:avLst/>
              <a:gdLst>
                <a:gd name="T0" fmla="*/ 18 w 18"/>
                <a:gd name="T1" fmla="*/ 41 h 46"/>
                <a:gd name="T2" fmla="*/ 12 w 18"/>
                <a:gd name="T3" fmla="*/ 46 h 46"/>
                <a:gd name="T4" fmla="*/ 2 w 18"/>
                <a:gd name="T5" fmla="*/ 24 h 46"/>
                <a:gd name="T6" fmla="*/ 0 w 18"/>
                <a:gd name="T7" fmla="*/ 0 h 46"/>
                <a:gd name="T8" fmla="*/ 9 w 18"/>
                <a:gd name="T9" fmla="*/ 20 h 46"/>
                <a:gd name="T10" fmla="*/ 18 w 18"/>
                <a:gd name="T11" fmla="*/ 41 h 46"/>
                <a:gd name="T12" fmla="*/ 0 60000 65536"/>
                <a:gd name="T13" fmla="*/ 0 60000 65536"/>
                <a:gd name="T14" fmla="*/ 0 60000 65536"/>
                <a:gd name="T15" fmla="*/ 0 60000 65536"/>
                <a:gd name="T16" fmla="*/ 0 60000 65536"/>
                <a:gd name="T17" fmla="*/ 0 60000 65536"/>
                <a:gd name="T18" fmla="*/ 0 w 18"/>
                <a:gd name="T19" fmla="*/ 0 h 46"/>
                <a:gd name="T20" fmla="*/ 18 w 18"/>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8" h="46">
                  <a:moveTo>
                    <a:pt x="18" y="41"/>
                  </a:moveTo>
                  <a:lnTo>
                    <a:pt x="12" y="46"/>
                  </a:lnTo>
                  <a:lnTo>
                    <a:pt x="2" y="24"/>
                  </a:lnTo>
                  <a:lnTo>
                    <a:pt x="0" y="0"/>
                  </a:lnTo>
                  <a:lnTo>
                    <a:pt x="9" y="20"/>
                  </a:lnTo>
                  <a:lnTo>
                    <a:pt x="18" y="4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56" name="Freeform 108"/>
            <p:cNvSpPr>
              <a:spLocks/>
            </p:cNvSpPr>
            <p:nvPr/>
          </p:nvSpPr>
          <p:spPr bwMode="auto">
            <a:xfrm>
              <a:off x="5154" y="2595"/>
              <a:ext cx="35" cy="39"/>
            </a:xfrm>
            <a:custGeom>
              <a:avLst/>
              <a:gdLst>
                <a:gd name="T0" fmla="*/ 34 w 34"/>
                <a:gd name="T1" fmla="*/ 54 h 67"/>
                <a:gd name="T2" fmla="*/ 29 w 34"/>
                <a:gd name="T3" fmla="*/ 67 h 67"/>
                <a:gd name="T4" fmla="*/ 19 w 34"/>
                <a:gd name="T5" fmla="*/ 26 h 67"/>
                <a:gd name="T6" fmla="*/ 10 w 34"/>
                <a:gd name="T7" fmla="*/ 13 h 67"/>
                <a:gd name="T8" fmla="*/ 0 w 34"/>
                <a:gd name="T9" fmla="*/ 0 h 67"/>
                <a:gd name="T10" fmla="*/ 1 w 34"/>
                <a:gd name="T11" fmla="*/ 0 h 67"/>
                <a:gd name="T12" fmla="*/ 13 w 34"/>
                <a:gd name="T13" fmla="*/ 17 h 67"/>
                <a:gd name="T14" fmla="*/ 25 w 34"/>
                <a:gd name="T15" fmla="*/ 31 h 67"/>
                <a:gd name="T16" fmla="*/ 34 w 34"/>
                <a:gd name="T17" fmla="*/ 54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7"/>
                <a:gd name="T29" fmla="*/ 34 w 34"/>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7">
                  <a:moveTo>
                    <a:pt x="34" y="54"/>
                  </a:moveTo>
                  <a:lnTo>
                    <a:pt x="29" y="67"/>
                  </a:lnTo>
                  <a:lnTo>
                    <a:pt x="19" y="26"/>
                  </a:lnTo>
                  <a:lnTo>
                    <a:pt x="10" y="13"/>
                  </a:lnTo>
                  <a:lnTo>
                    <a:pt x="0" y="0"/>
                  </a:lnTo>
                  <a:lnTo>
                    <a:pt x="1" y="0"/>
                  </a:lnTo>
                  <a:lnTo>
                    <a:pt x="13" y="17"/>
                  </a:lnTo>
                  <a:lnTo>
                    <a:pt x="25" y="31"/>
                  </a:lnTo>
                  <a:lnTo>
                    <a:pt x="34" y="5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57" name="Freeform 109"/>
            <p:cNvSpPr>
              <a:spLocks/>
            </p:cNvSpPr>
            <p:nvPr/>
          </p:nvSpPr>
          <p:spPr bwMode="auto">
            <a:xfrm>
              <a:off x="5144" y="2729"/>
              <a:ext cx="4" cy="9"/>
            </a:xfrm>
            <a:custGeom>
              <a:avLst/>
              <a:gdLst>
                <a:gd name="T0" fmla="*/ 5 w 5"/>
                <a:gd name="T1" fmla="*/ 3 h 13"/>
                <a:gd name="T2" fmla="*/ 2 w 5"/>
                <a:gd name="T3" fmla="*/ 13 h 13"/>
                <a:gd name="T4" fmla="*/ 0 w 5"/>
                <a:gd name="T5" fmla="*/ 0 h 13"/>
                <a:gd name="T6" fmla="*/ 5 w 5"/>
                <a:gd name="T7" fmla="*/ 3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5" y="3"/>
                  </a:moveTo>
                  <a:lnTo>
                    <a:pt x="2" y="13"/>
                  </a:lnTo>
                  <a:lnTo>
                    <a:pt x="0" y="0"/>
                  </a:lnTo>
                  <a:lnTo>
                    <a:pt x="5" y="3"/>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58" name="Group 110"/>
            <p:cNvGrpSpPr>
              <a:grpSpLocks/>
            </p:cNvGrpSpPr>
            <p:nvPr/>
          </p:nvGrpSpPr>
          <p:grpSpPr bwMode="auto">
            <a:xfrm>
              <a:off x="5042" y="2253"/>
              <a:ext cx="7" cy="5"/>
              <a:chOff x="5314" y="2463"/>
              <a:chExt cx="6" cy="5"/>
            </a:xfrm>
            <a:grpFill/>
          </p:grpSpPr>
          <p:grpSp>
            <p:nvGrpSpPr>
              <p:cNvPr id="2142" name="Group 111"/>
              <p:cNvGrpSpPr>
                <a:grpSpLocks/>
              </p:cNvGrpSpPr>
              <p:nvPr/>
            </p:nvGrpSpPr>
            <p:grpSpPr bwMode="auto">
              <a:xfrm>
                <a:off x="5314" y="2463"/>
                <a:ext cx="6" cy="5"/>
                <a:chOff x="5314" y="2463"/>
                <a:chExt cx="6" cy="5"/>
              </a:xfrm>
              <a:grpFill/>
            </p:grpSpPr>
            <p:pic>
              <p:nvPicPr>
                <p:cNvPr id="2144" name="Picture 112"/>
                <p:cNvPicPr>
                  <a:picLocks noChangeAspect="1" noChangeArrowheads="1"/>
                </p:cNvPicPr>
                <p:nvPr/>
              </p:nvPicPr>
              <p:blipFill>
                <a:blip r:embed="rId12" cstate="print">
                  <a:extLst>
                    <a:ext uri="{28A0092B-C50C-407E-A947-70E740481C1C}">
                      <a14:useLocalDpi xmlns:a14="http://schemas.microsoft.com/office/drawing/2010/main" val="0"/>
                    </a:ext>
                  </a:extLst>
                </a:blip>
                <a:srcRect t="-58595" r="-19398"/>
                <a:stretch>
                  <a:fillRect/>
                </a:stretch>
              </p:blipFill>
              <p:spPr bwMode="auto">
                <a:xfrm>
                  <a:off x="5314" y="2463"/>
                  <a:ext cx="6" cy="5"/>
                </a:xfrm>
                <a:prstGeom prst="rect">
                  <a:avLst/>
                </a:prstGeom>
                <a:grpFill/>
                <a:ln w="6350">
                  <a:solidFill>
                    <a:srgbClr val="808080"/>
                  </a:solidFill>
                  <a:miter lim="800000"/>
                  <a:headEnd/>
                  <a:tailEnd/>
                </a:ln>
              </p:spPr>
            </p:pic>
            <p:sp>
              <p:nvSpPr>
                <p:cNvPr id="2145" name="Freeform 113"/>
                <p:cNvSpPr>
                  <a:spLocks/>
                </p:cNvSpPr>
                <p:nvPr/>
              </p:nvSpPr>
              <p:spPr bwMode="auto">
                <a:xfrm>
                  <a:off x="5314" y="2465"/>
                  <a:ext cx="4" cy="2"/>
                </a:xfrm>
                <a:custGeom>
                  <a:avLst/>
                  <a:gdLst>
                    <a:gd name="T0" fmla="*/ 4 w 4"/>
                    <a:gd name="T1" fmla="*/ 0 h 6"/>
                    <a:gd name="T2" fmla="*/ 3 w 4"/>
                    <a:gd name="T3" fmla="*/ 0 h 6"/>
                    <a:gd name="T4" fmla="*/ 0 w 4"/>
                    <a:gd name="T5" fmla="*/ 2 h 6"/>
                    <a:gd name="T6" fmla="*/ 0 w 4"/>
                    <a:gd name="T7" fmla="*/ 6 h 6"/>
                    <a:gd name="T8" fmla="*/ 3 w 4"/>
                    <a:gd name="T9" fmla="*/ 6 h 6"/>
                    <a:gd name="T10" fmla="*/ 3 w 4"/>
                    <a:gd name="T11" fmla="*/ 2 h 6"/>
                    <a:gd name="T12" fmla="*/ 4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0"/>
                      </a:moveTo>
                      <a:lnTo>
                        <a:pt x="3" y="0"/>
                      </a:lnTo>
                      <a:lnTo>
                        <a:pt x="0" y="2"/>
                      </a:lnTo>
                      <a:lnTo>
                        <a:pt x="0" y="6"/>
                      </a:lnTo>
                      <a:lnTo>
                        <a:pt x="3" y="6"/>
                      </a:lnTo>
                      <a:lnTo>
                        <a:pt x="3" y="2"/>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46" name="Freeform 114"/>
                <p:cNvSpPr>
                  <a:spLocks/>
                </p:cNvSpPr>
                <p:nvPr/>
              </p:nvSpPr>
              <p:spPr bwMode="auto">
                <a:xfrm>
                  <a:off x="5314" y="2465"/>
                  <a:ext cx="4" cy="2"/>
                </a:xfrm>
                <a:custGeom>
                  <a:avLst/>
                  <a:gdLst>
                    <a:gd name="T0" fmla="*/ 4 w 4"/>
                    <a:gd name="T1" fmla="*/ 0 h 6"/>
                    <a:gd name="T2" fmla="*/ 3 w 4"/>
                    <a:gd name="T3" fmla="*/ 0 h 6"/>
                    <a:gd name="T4" fmla="*/ 0 w 4"/>
                    <a:gd name="T5" fmla="*/ 2 h 6"/>
                    <a:gd name="T6" fmla="*/ 0 w 4"/>
                    <a:gd name="T7" fmla="*/ 6 h 6"/>
                    <a:gd name="T8" fmla="*/ 3 w 4"/>
                    <a:gd name="T9" fmla="*/ 6 h 6"/>
                    <a:gd name="T10" fmla="*/ 3 w 4"/>
                    <a:gd name="T11" fmla="*/ 2 h 6"/>
                    <a:gd name="T12" fmla="*/ 4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0"/>
                      </a:moveTo>
                      <a:lnTo>
                        <a:pt x="3" y="0"/>
                      </a:lnTo>
                      <a:lnTo>
                        <a:pt x="0" y="2"/>
                      </a:lnTo>
                      <a:lnTo>
                        <a:pt x="0" y="6"/>
                      </a:lnTo>
                      <a:lnTo>
                        <a:pt x="3" y="6"/>
                      </a:lnTo>
                      <a:lnTo>
                        <a:pt x="3" y="2"/>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47" name="Picture 115"/>
                <p:cNvPicPr>
                  <a:picLocks noChangeAspect="1" noChangeArrowheads="1"/>
                </p:cNvPicPr>
                <p:nvPr/>
              </p:nvPicPr>
              <p:blipFill>
                <a:blip r:embed="rId12" cstate="print">
                  <a:extLst>
                    <a:ext uri="{28A0092B-C50C-407E-A947-70E740481C1C}">
                      <a14:useLocalDpi xmlns:a14="http://schemas.microsoft.com/office/drawing/2010/main" val="0"/>
                    </a:ext>
                  </a:extLst>
                </a:blip>
                <a:srcRect t="-58595" r="-19398"/>
                <a:stretch>
                  <a:fillRect/>
                </a:stretch>
              </p:blipFill>
              <p:spPr bwMode="auto">
                <a:xfrm>
                  <a:off x="5314" y="2463"/>
                  <a:ext cx="6" cy="5"/>
                </a:xfrm>
                <a:prstGeom prst="rect">
                  <a:avLst/>
                </a:prstGeom>
                <a:grpFill/>
                <a:ln w="6350">
                  <a:solidFill>
                    <a:srgbClr val="808080"/>
                  </a:solidFill>
                  <a:miter lim="800000"/>
                  <a:headEnd/>
                  <a:tailEnd/>
                </a:ln>
              </p:spPr>
            </p:pic>
          </p:grpSp>
          <p:sp>
            <p:nvSpPr>
              <p:cNvPr id="2143" name="Freeform 116"/>
              <p:cNvSpPr>
                <a:spLocks/>
              </p:cNvSpPr>
              <p:nvPr/>
            </p:nvSpPr>
            <p:spPr bwMode="auto">
              <a:xfrm>
                <a:off x="5314" y="2465"/>
                <a:ext cx="4" cy="2"/>
              </a:xfrm>
              <a:custGeom>
                <a:avLst/>
                <a:gdLst>
                  <a:gd name="T0" fmla="*/ 4 w 4"/>
                  <a:gd name="T1" fmla="*/ 0 h 6"/>
                  <a:gd name="T2" fmla="*/ 3 w 4"/>
                  <a:gd name="T3" fmla="*/ 0 h 6"/>
                  <a:gd name="T4" fmla="*/ 0 w 4"/>
                  <a:gd name="T5" fmla="*/ 2 h 6"/>
                  <a:gd name="T6" fmla="*/ 0 w 4"/>
                  <a:gd name="T7" fmla="*/ 6 h 6"/>
                  <a:gd name="T8" fmla="*/ 3 w 4"/>
                  <a:gd name="T9" fmla="*/ 6 h 6"/>
                  <a:gd name="T10" fmla="*/ 3 w 4"/>
                  <a:gd name="T11" fmla="*/ 2 h 6"/>
                  <a:gd name="T12" fmla="*/ 4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0"/>
                    </a:moveTo>
                    <a:lnTo>
                      <a:pt x="3" y="0"/>
                    </a:lnTo>
                    <a:lnTo>
                      <a:pt x="0" y="2"/>
                    </a:lnTo>
                    <a:lnTo>
                      <a:pt x="0" y="6"/>
                    </a:lnTo>
                    <a:lnTo>
                      <a:pt x="3" y="6"/>
                    </a:lnTo>
                    <a:lnTo>
                      <a:pt x="3" y="2"/>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59" name="Group 117"/>
            <p:cNvGrpSpPr>
              <a:grpSpLocks/>
            </p:cNvGrpSpPr>
            <p:nvPr/>
          </p:nvGrpSpPr>
          <p:grpSpPr bwMode="auto">
            <a:xfrm>
              <a:off x="5040" y="2254"/>
              <a:ext cx="16" cy="9"/>
              <a:chOff x="5313" y="2465"/>
              <a:chExt cx="10" cy="6"/>
            </a:xfrm>
            <a:grpFill/>
          </p:grpSpPr>
          <p:grpSp>
            <p:nvGrpSpPr>
              <p:cNvPr id="2136" name="Group 118"/>
              <p:cNvGrpSpPr>
                <a:grpSpLocks/>
              </p:cNvGrpSpPr>
              <p:nvPr/>
            </p:nvGrpSpPr>
            <p:grpSpPr bwMode="auto">
              <a:xfrm>
                <a:off x="5313" y="2465"/>
                <a:ext cx="10" cy="6"/>
                <a:chOff x="5313" y="2465"/>
                <a:chExt cx="10" cy="6"/>
              </a:xfrm>
              <a:grpFill/>
            </p:grpSpPr>
            <p:pic>
              <p:nvPicPr>
                <p:cNvPr id="2138" name="Picture 119"/>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5313" y="2465"/>
                  <a:ext cx="9" cy="6"/>
                </a:xfrm>
                <a:prstGeom prst="rect">
                  <a:avLst/>
                </a:prstGeom>
                <a:grpFill/>
                <a:ln w="6350">
                  <a:solidFill>
                    <a:srgbClr val="808080"/>
                  </a:solidFill>
                  <a:miter lim="800000"/>
                  <a:headEnd/>
                  <a:tailEnd/>
                </a:ln>
              </p:spPr>
            </p:pic>
            <p:sp>
              <p:nvSpPr>
                <p:cNvPr id="2139" name="Freeform 120"/>
                <p:cNvSpPr>
                  <a:spLocks/>
                </p:cNvSpPr>
                <p:nvPr/>
              </p:nvSpPr>
              <p:spPr bwMode="auto">
                <a:xfrm>
                  <a:off x="5313" y="2467"/>
                  <a:ext cx="1" cy="3"/>
                </a:xfrm>
                <a:custGeom>
                  <a:avLst/>
                  <a:gdLst>
                    <a:gd name="T0" fmla="*/ 1 w 1"/>
                    <a:gd name="T1" fmla="*/ 0 h 5"/>
                    <a:gd name="T2" fmla="*/ 0 w 1"/>
                    <a:gd name="T3" fmla="*/ 2 h 5"/>
                    <a:gd name="T4" fmla="*/ 0 w 1"/>
                    <a:gd name="T5" fmla="*/ 4 h 5"/>
                    <a:gd name="T6" fmla="*/ 1 w 1"/>
                    <a:gd name="T7" fmla="*/ 5 h 5"/>
                    <a:gd name="T8" fmla="*/ 1 w 1"/>
                    <a:gd name="T9" fmla="*/ 4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0" y="2"/>
                      </a:lnTo>
                      <a:lnTo>
                        <a:pt x="0" y="4"/>
                      </a:lnTo>
                      <a:lnTo>
                        <a:pt x="1" y="5"/>
                      </a:lnTo>
                      <a:lnTo>
                        <a:pt x="1" y="4"/>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40" name="Freeform 121"/>
                <p:cNvSpPr>
                  <a:spLocks/>
                </p:cNvSpPr>
                <p:nvPr/>
              </p:nvSpPr>
              <p:spPr bwMode="auto">
                <a:xfrm>
                  <a:off x="5313" y="2467"/>
                  <a:ext cx="1" cy="3"/>
                </a:xfrm>
                <a:custGeom>
                  <a:avLst/>
                  <a:gdLst>
                    <a:gd name="T0" fmla="*/ 1 w 1"/>
                    <a:gd name="T1" fmla="*/ 0 h 5"/>
                    <a:gd name="T2" fmla="*/ 0 w 1"/>
                    <a:gd name="T3" fmla="*/ 2 h 5"/>
                    <a:gd name="T4" fmla="*/ 0 w 1"/>
                    <a:gd name="T5" fmla="*/ 4 h 5"/>
                    <a:gd name="T6" fmla="*/ 1 w 1"/>
                    <a:gd name="T7" fmla="*/ 5 h 5"/>
                    <a:gd name="T8" fmla="*/ 1 w 1"/>
                    <a:gd name="T9" fmla="*/ 4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0" y="2"/>
                      </a:lnTo>
                      <a:lnTo>
                        <a:pt x="0" y="4"/>
                      </a:lnTo>
                      <a:lnTo>
                        <a:pt x="1" y="5"/>
                      </a:lnTo>
                      <a:lnTo>
                        <a:pt x="1" y="4"/>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41" name="Picture 122"/>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5313" y="2465"/>
                  <a:ext cx="10" cy="6"/>
                </a:xfrm>
                <a:prstGeom prst="rect">
                  <a:avLst/>
                </a:prstGeom>
                <a:grpFill/>
                <a:ln w="6350">
                  <a:solidFill>
                    <a:srgbClr val="808080"/>
                  </a:solidFill>
                  <a:miter lim="800000"/>
                  <a:headEnd/>
                  <a:tailEnd/>
                </a:ln>
              </p:spPr>
            </p:pic>
          </p:grpSp>
          <p:sp>
            <p:nvSpPr>
              <p:cNvPr id="2137" name="Freeform 123"/>
              <p:cNvSpPr>
                <a:spLocks/>
              </p:cNvSpPr>
              <p:nvPr/>
            </p:nvSpPr>
            <p:spPr bwMode="auto">
              <a:xfrm>
                <a:off x="5313" y="2467"/>
                <a:ext cx="1" cy="3"/>
              </a:xfrm>
              <a:custGeom>
                <a:avLst/>
                <a:gdLst>
                  <a:gd name="T0" fmla="*/ 1 w 1"/>
                  <a:gd name="T1" fmla="*/ 0 h 5"/>
                  <a:gd name="T2" fmla="*/ 0 w 1"/>
                  <a:gd name="T3" fmla="*/ 2 h 5"/>
                  <a:gd name="T4" fmla="*/ 0 w 1"/>
                  <a:gd name="T5" fmla="*/ 4 h 5"/>
                  <a:gd name="T6" fmla="*/ 1 w 1"/>
                  <a:gd name="T7" fmla="*/ 5 h 5"/>
                  <a:gd name="T8" fmla="*/ 1 w 1"/>
                  <a:gd name="T9" fmla="*/ 4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0" y="2"/>
                    </a:lnTo>
                    <a:lnTo>
                      <a:pt x="0" y="4"/>
                    </a:lnTo>
                    <a:lnTo>
                      <a:pt x="1" y="5"/>
                    </a:lnTo>
                    <a:lnTo>
                      <a:pt x="1" y="4"/>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60" name="Group 124"/>
            <p:cNvGrpSpPr>
              <a:grpSpLocks/>
            </p:cNvGrpSpPr>
            <p:nvPr/>
          </p:nvGrpSpPr>
          <p:grpSpPr bwMode="auto">
            <a:xfrm>
              <a:off x="5036" y="2267"/>
              <a:ext cx="8" cy="10"/>
              <a:chOff x="5309" y="2475"/>
              <a:chExt cx="8" cy="9"/>
            </a:xfrm>
            <a:grpFill/>
          </p:grpSpPr>
          <p:grpSp>
            <p:nvGrpSpPr>
              <p:cNvPr id="2130" name="Group 125"/>
              <p:cNvGrpSpPr>
                <a:grpSpLocks/>
              </p:cNvGrpSpPr>
              <p:nvPr/>
            </p:nvGrpSpPr>
            <p:grpSpPr bwMode="auto">
              <a:xfrm>
                <a:off x="5309" y="2475"/>
                <a:ext cx="8" cy="9"/>
                <a:chOff x="5309" y="2475"/>
                <a:chExt cx="8" cy="9"/>
              </a:xfrm>
              <a:grpFill/>
            </p:grpSpPr>
            <p:pic>
              <p:nvPicPr>
                <p:cNvPr id="2132" name="Picture 126"/>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5309" y="2475"/>
                  <a:ext cx="8" cy="9"/>
                </a:xfrm>
                <a:prstGeom prst="rect">
                  <a:avLst/>
                </a:prstGeom>
                <a:grpFill/>
                <a:ln w="6350">
                  <a:solidFill>
                    <a:srgbClr val="808080"/>
                  </a:solidFill>
                  <a:miter lim="800000"/>
                  <a:headEnd/>
                  <a:tailEnd/>
                </a:ln>
              </p:spPr>
            </p:pic>
            <p:sp>
              <p:nvSpPr>
                <p:cNvPr id="2133" name="Freeform 127"/>
                <p:cNvSpPr>
                  <a:spLocks/>
                </p:cNvSpPr>
                <p:nvPr/>
              </p:nvSpPr>
              <p:spPr bwMode="auto">
                <a:xfrm>
                  <a:off x="5309" y="2482"/>
                  <a:ext cx="2" cy="1"/>
                </a:xfrm>
                <a:custGeom>
                  <a:avLst/>
                  <a:gdLst>
                    <a:gd name="T0" fmla="*/ 1 w 2"/>
                    <a:gd name="T1" fmla="*/ 1 h 1"/>
                    <a:gd name="T2" fmla="*/ 0 w 2"/>
                    <a:gd name="T3" fmla="*/ 1 h 1"/>
                    <a:gd name="T4" fmla="*/ 2 w 2"/>
                    <a:gd name="T5" fmla="*/ 0 h 1"/>
                    <a:gd name="T6" fmla="*/ 2 w 2"/>
                    <a:gd name="T7" fmla="*/ 1 h 1"/>
                    <a:gd name="T8" fmla="*/ 1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1"/>
                      </a:moveTo>
                      <a:lnTo>
                        <a:pt x="0" y="1"/>
                      </a:lnTo>
                      <a:lnTo>
                        <a:pt x="2" y="0"/>
                      </a:lnTo>
                      <a:lnTo>
                        <a:pt x="2" y="1"/>
                      </a:lnTo>
                      <a:lnTo>
                        <a:pt x="1" y="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34" name="Freeform 128"/>
                <p:cNvSpPr>
                  <a:spLocks/>
                </p:cNvSpPr>
                <p:nvPr/>
              </p:nvSpPr>
              <p:spPr bwMode="auto">
                <a:xfrm>
                  <a:off x="5309" y="2482"/>
                  <a:ext cx="2" cy="1"/>
                </a:xfrm>
                <a:custGeom>
                  <a:avLst/>
                  <a:gdLst>
                    <a:gd name="T0" fmla="*/ 1 w 2"/>
                    <a:gd name="T1" fmla="*/ 1 h 1"/>
                    <a:gd name="T2" fmla="*/ 0 w 2"/>
                    <a:gd name="T3" fmla="*/ 1 h 1"/>
                    <a:gd name="T4" fmla="*/ 2 w 2"/>
                    <a:gd name="T5" fmla="*/ 0 h 1"/>
                    <a:gd name="T6" fmla="*/ 2 w 2"/>
                    <a:gd name="T7" fmla="*/ 1 h 1"/>
                    <a:gd name="T8" fmla="*/ 1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1"/>
                      </a:moveTo>
                      <a:lnTo>
                        <a:pt x="0" y="1"/>
                      </a:lnTo>
                      <a:lnTo>
                        <a:pt x="2" y="0"/>
                      </a:lnTo>
                      <a:lnTo>
                        <a:pt x="2" y="1"/>
                      </a:lnTo>
                      <a:lnTo>
                        <a:pt x="1" y="1"/>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35" name="Picture 129"/>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5309" y="2475"/>
                  <a:ext cx="8" cy="9"/>
                </a:xfrm>
                <a:prstGeom prst="rect">
                  <a:avLst/>
                </a:prstGeom>
                <a:grpFill/>
                <a:ln w="6350">
                  <a:solidFill>
                    <a:srgbClr val="808080"/>
                  </a:solidFill>
                  <a:miter lim="800000"/>
                  <a:headEnd/>
                  <a:tailEnd/>
                </a:ln>
              </p:spPr>
            </p:pic>
          </p:grpSp>
          <p:sp>
            <p:nvSpPr>
              <p:cNvPr id="2131" name="Freeform 130"/>
              <p:cNvSpPr>
                <a:spLocks/>
              </p:cNvSpPr>
              <p:nvPr/>
            </p:nvSpPr>
            <p:spPr bwMode="auto">
              <a:xfrm>
                <a:off x="5309" y="2482"/>
                <a:ext cx="2" cy="1"/>
              </a:xfrm>
              <a:custGeom>
                <a:avLst/>
                <a:gdLst>
                  <a:gd name="T0" fmla="*/ 1 w 2"/>
                  <a:gd name="T1" fmla="*/ 1 h 1"/>
                  <a:gd name="T2" fmla="*/ 0 w 2"/>
                  <a:gd name="T3" fmla="*/ 1 h 1"/>
                  <a:gd name="T4" fmla="*/ 2 w 2"/>
                  <a:gd name="T5" fmla="*/ 0 h 1"/>
                  <a:gd name="T6" fmla="*/ 2 w 2"/>
                  <a:gd name="T7" fmla="*/ 1 h 1"/>
                  <a:gd name="T8" fmla="*/ 1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1"/>
                    </a:moveTo>
                    <a:lnTo>
                      <a:pt x="0" y="1"/>
                    </a:lnTo>
                    <a:lnTo>
                      <a:pt x="2" y="0"/>
                    </a:lnTo>
                    <a:lnTo>
                      <a:pt x="2" y="1"/>
                    </a:lnTo>
                    <a:lnTo>
                      <a:pt x="1" y="1"/>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61" name="Group 131"/>
            <p:cNvGrpSpPr>
              <a:grpSpLocks/>
            </p:cNvGrpSpPr>
            <p:nvPr/>
          </p:nvGrpSpPr>
          <p:grpSpPr bwMode="auto">
            <a:xfrm>
              <a:off x="5033" y="2195"/>
              <a:ext cx="8" cy="6"/>
              <a:chOff x="5306" y="2409"/>
              <a:chExt cx="8" cy="10"/>
            </a:xfrm>
            <a:grpFill/>
          </p:grpSpPr>
          <p:grpSp>
            <p:nvGrpSpPr>
              <p:cNvPr id="2124" name="Group 132"/>
              <p:cNvGrpSpPr>
                <a:grpSpLocks/>
              </p:cNvGrpSpPr>
              <p:nvPr/>
            </p:nvGrpSpPr>
            <p:grpSpPr bwMode="auto">
              <a:xfrm>
                <a:off x="5306" y="2409"/>
                <a:ext cx="8" cy="10"/>
                <a:chOff x="5306" y="2409"/>
                <a:chExt cx="8" cy="10"/>
              </a:xfrm>
              <a:grpFill/>
            </p:grpSpPr>
            <p:pic>
              <p:nvPicPr>
                <p:cNvPr id="2126" name="Picture 133"/>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5306" y="2409"/>
                  <a:ext cx="7" cy="10"/>
                </a:xfrm>
                <a:prstGeom prst="rect">
                  <a:avLst/>
                </a:prstGeom>
                <a:grpFill/>
                <a:ln w="6350">
                  <a:solidFill>
                    <a:srgbClr val="808080"/>
                  </a:solidFill>
                  <a:miter lim="800000"/>
                  <a:headEnd/>
                  <a:tailEnd/>
                </a:ln>
              </p:spPr>
            </p:pic>
            <p:sp>
              <p:nvSpPr>
                <p:cNvPr id="2127" name="Freeform 134"/>
                <p:cNvSpPr>
                  <a:spLocks/>
                </p:cNvSpPr>
                <p:nvPr/>
              </p:nvSpPr>
              <p:spPr bwMode="auto">
                <a:xfrm>
                  <a:off x="5306" y="2417"/>
                  <a:ext cx="2" cy="1"/>
                </a:xfrm>
                <a:custGeom>
                  <a:avLst/>
                  <a:gdLst>
                    <a:gd name="T0" fmla="*/ 2 w 2"/>
                    <a:gd name="T1" fmla="*/ 0 h 2"/>
                    <a:gd name="T2" fmla="*/ 1 w 2"/>
                    <a:gd name="T3" fmla="*/ 2 h 2"/>
                    <a:gd name="T4" fmla="*/ 0 w 2"/>
                    <a:gd name="T5" fmla="*/ 2 h 2"/>
                    <a:gd name="T6" fmla="*/ 1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1" y="2"/>
                      </a:lnTo>
                      <a:lnTo>
                        <a:pt x="0" y="2"/>
                      </a:lnTo>
                      <a:lnTo>
                        <a:pt x="1"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28" name="Freeform 135"/>
                <p:cNvSpPr>
                  <a:spLocks/>
                </p:cNvSpPr>
                <p:nvPr/>
              </p:nvSpPr>
              <p:spPr bwMode="auto">
                <a:xfrm>
                  <a:off x="5306" y="2417"/>
                  <a:ext cx="2" cy="1"/>
                </a:xfrm>
                <a:custGeom>
                  <a:avLst/>
                  <a:gdLst>
                    <a:gd name="T0" fmla="*/ 2 w 2"/>
                    <a:gd name="T1" fmla="*/ 0 h 2"/>
                    <a:gd name="T2" fmla="*/ 1 w 2"/>
                    <a:gd name="T3" fmla="*/ 2 h 2"/>
                    <a:gd name="T4" fmla="*/ 0 w 2"/>
                    <a:gd name="T5" fmla="*/ 2 h 2"/>
                    <a:gd name="T6" fmla="*/ 1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1" y="2"/>
                      </a:lnTo>
                      <a:lnTo>
                        <a:pt x="0" y="2"/>
                      </a:lnTo>
                      <a:lnTo>
                        <a:pt x="1"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29" name="Picture 136"/>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5306" y="2409"/>
                  <a:ext cx="8" cy="10"/>
                </a:xfrm>
                <a:prstGeom prst="rect">
                  <a:avLst/>
                </a:prstGeom>
                <a:grpFill/>
                <a:ln w="6350">
                  <a:solidFill>
                    <a:srgbClr val="808080"/>
                  </a:solidFill>
                  <a:miter lim="800000"/>
                  <a:headEnd/>
                  <a:tailEnd/>
                </a:ln>
              </p:spPr>
            </p:pic>
          </p:grpSp>
          <p:sp>
            <p:nvSpPr>
              <p:cNvPr id="2125" name="Freeform 137"/>
              <p:cNvSpPr>
                <a:spLocks/>
              </p:cNvSpPr>
              <p:nvPr/>
            </p:nvSpPr>
            <p:spPr bwMode="auto">
              <a:xfrm>
                <a:off x="5306" y="2417"/>
                <a:ext cx="2" cy="1"/>
              </a:xfrm>
              <a:custGeom>
                <a:avLst/>
                <a:gdLst>
                  <a:gd name="T0" fmla="*/ 2 w 2"/>
                  <a:gd name="T1" fmla="*/ 0 h 2"/>
                  <a:gd name="T2" fmla="*/ 1 w 2"/>
                  <a:gd name="T3" fmla="*/ 2 h 2"/>
                  <a:gd name="T4" fmla="*/ 0 w 2"/>
                  <a:gd name="T5" fmla="*/ 2 h 2"/>
                  <a:gd name="T6" fmla="*/ 1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1" y="2"/>
                    </a:lnTo>
                    <a:lnTo>
                      <a:pt x="0" y="2"/>
                    </a:lnTo>
                    <a:lnTo>
                      <a:pt x="1"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62" name="Group 138"/>
            <p:cNvGrpSpPr>
              <a:grpSpLocks/>
            </p:cNvGrpSpPr>
            <p:nvPr/>
          </p:nvGrpSpPr>
          <p:grpSpPr bwMode="auto">
            <a:xfrm>
              <a:off x="5028" y="2182"/>
              <a:ext cx="10" cy="8"/>
              <a:chOff x="5301" y="2402"/>
              <a:chExt cx="9" cy="7"/>
            </a:xfrm>
            <a:grpFill/>
          </p:grpSpPr>
          <p:grpSp>
            <p:nvGrpSpPr>
              <p:cNvPr id="2118" name="Group 139"/>
              <p:cNvGrpSpPr>
                <a:grpSpLocks/>
              </p:cNvGrpSpPr>
              <p:nvPr/>
            </p:nvGrpSpPr>
            <p:grpSpPr bwMode="auto">
              <a:xfrm>
                <a:off x="5301" y="2402"/>
                <a:ext cx="9" cy="7"/>
                <a:chOff x="5301" y="2402"/>
                <a:chExt cx="9" cy="7"/>
              </a:xfrm>
              <a:grpFill/>
            </p:grpSpPr>
            <p:pic>
              <p:nvPicPr>
                <p:cNvPr id="2120" name="Picture 140"/>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5301" y="2402"/>
                  <a:ext cx="9" cy="7"/>
                </a:xfrm>
                <a:prstGeom prst="rect">
                  <a:avLst/>
                </a:prstGeom>
                <a:grpFill/>
                <a:ln w="6350">
                  <a:solidFill>
                    <a:srgbClr val="808080"/>
                  </a:solidFill>
                  <a:miter lim="800000"/>
                  <a:headEnd/>
                  <a:tailEnd/>
                </a:ln>
              </p:spPr>
            </p:pic>
            <p:sp>
              <p:nvSpPr>
                <p:cNvPr id="2121" name="Freeform 141"/>
                <p:cNvSpPr>
                  <a:spLocks/>
                </p:cNvSpPr>
                <p:nvPr/>
              </p:nvSpPr>
              <p:spPr bwMode="auto">
                <a:xfrm>
                  <a:off x="5301" y="2406"/>
                  <a:ext cx="1" cy="2"/>
                </a:xfrm>
                <a:custGeom>
                  <a:avLst/>
                  <a:gdLst>
                    <a:gd name="T0" fmla="*/ 1 w 1"/>
                    <a:gd name="T1" fmla="*/ 2 h 3"/>
                    <a:gd name="T2" fmla="*/ 1 w 1"/>
                    <a:gd name="T3" fmla="*/ 0 h 3"/>
                    <a:gd name="T4" fmla="*/ 0 w 1"/>
                    <a:gd name="T5" fmla="*/ 0 h 3"/>
                    <a:gd name="T6" fmla="*/ 0 w 1"/>
                    <a:gd name="T7" fmla="*/ 3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0"/>
                      </a:lnTo>
                      <a:lnTo>
                        <a:pt x="0" y="0"/>
                      </a:lnTo>
                      <a:lnTo>
                        <a:pt x="0" y="3"/>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22" name="Freeform 142"/>
                <p:cNvSpPr>
                  <a:spLocks/>
                </p:cNvSpPr>
                <p:nvPr/>
              </p:nvSpPr>
              <p:spPr bwMode="auto">
                <a:xfrm>
                  <a:off x="5301" y="2406"/>
                  <a:ext cx="1" cy="2"/>
                </a:xfrm>
                <a:custGeom>
                  <a:avLst/>
                  <a:gdLst>
                    <a:gd name="T0" fmla="*/ 1 w 1"/>
                    <a:gd name="T1" fmla="*/ 2 h 3"/>
                    <a:gd name="T2" fmla="*/ 1 w 1"/>
                    <a:gd name="T3" fmla="*/ 0 h 3"/>
                    <a:gd name="T4" fmla="*/ 0 w 1"/>
                    <a:gd name="T5" fmla="*/ 0 h 3"/>
                    <a:gd name="T6" fmla="*/ 0 w 1"/>
                    <a:gd name="T7" fmla="*/ 3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0"/>
                      </a:lnTo>
                      <a:lnTo>
                        <a:pt x="0" y="0"/>
                      </a:lnTo>
                      <a:lnTo>
                        <a:pt x="0" y="3"/>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23" name="Picture 143"/>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5301" y="2402"/>
                  <a:ext cx="9" cy="7"/>
                </a:xfrm>
                <a:prstGeom prst="rect">
                  <a:avLst/>
                </a:prstGeom>
                <a:grpFill/>
                <a:ln w="6350">
                  <a:solidFill>
                    <a:srgbClr val="808080"/>
                  </a:solidFill>
                  <a:miter lim="800000"/>
                  <a:headEnd/>
                  <a:tailEnd/>
                </a:ln>
              </p:spPr>
            </p:pic>
          </p:grpSp>
          <p:sp>
            <p:nvSpPr>
              <p:cNvPr id="2119" name="Freeform 144"/>
              <p:cNvSpPr>
                <a:spLocks/>
              </p:cNvSpPr>
              <p:nvPr/>
            </p:nvSpPr>
            <p:spPr bwMode="auto">
              <a:xfrm>
                <a:off x="5301" y="2406"/>
                <a:ext cx="1" cy="2"/>
              </a:xfrm>
              <a:custGeom>
                <a:avLst/>
                <a:gdLst>
                  <a:gd name="T0" fmla="*/ 1 w 1"/>
                  <a:gd name="T1" fmla="*/ 2 h 3"/>
                  <a:gd name="T2" fmla="*/ 1 w 1"/>
                  <a:gd name="T3" fmla="*/ 0 h 3"/>
                  <a:gd name="T4" fmla="*/ 0 w 1"/>
                  <a:gd name="T5" fmla="*/ 0 h 3"/>
                  <a:gd name="T6" fmla="*/ 0 w 1"/>
                  <a:gd name="T7" fmla="*/ 3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0"/>
                    </a:lnTo>
                    <a:lnTo>
                      <a:pt x="0" y="0"/>
                    </a:lnTo>
                    <a:lnTo>
                      <a:pt x="0" y="3"/>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63" name="Group 145"/>
            <p:cNvGrpSpPr>
              <a:grpSpLocks/>
            </p:cNvGrpSpPr>
            <p:nvPr/>
          </p:nvGrpSpPr>
          <p:grpSpPr bwMode="auto">
            <a:xfrm>
              <a:off x="5038" y="2230"/>
              <a:ext cx="10" cy="5"/>
              <a:chOff x="5310" y="2443"/>
              <a:chExt cx="10" cy="5"/>
            </a:xfrm>
            <a:grpFill/>
          </p:grpSpPr>
          <p:grpSp>
            <p:nvGrpSpPr>
              <p:cNvPr id="2112" name="Group 146"/>
              <p:cNvGrpSpPr>
                <a:grpSpLocks/>
              </p:cNvGrpSpPr>
              <p:nvPr/>
            </p:nvGrpSpPr>
            <p:grpSpPr bwMode="auto">
              <a:xfrm>
                <a:off x="5310" y="2443"/>
                <a:ext cx="10" cy="5"/>
                <a:chOff x="5310" y="2443"/>
                <a:chExt cx="10" cy="5"/>
              </a:xfrm>
              <a:grpFill/>
            </p:grpSpPr>
            <p:pic>
              <p:nvPicPr>
                <p:cNvPr id="2114" name="Picture 147"/>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5310" y="2443"/>
                  <a:ext cx="10" cy="5"/>
                </a:xfrm>
                <a:prstGeom prst="rect">
                  <a:avLst/>
                </a:prstGeom>
                <a:grpFill/>
                <a:ln w="6350">
                  <a:solidFill>
                    <a:srgbClr val="808080"/>
                  </a:solidFill>
                  <a:miter lim="800000"/>
                  <a:headEnd/>
                  <a:tailEnd/>
                </a:ln>
              </p:spPr>
            </p:pic>
            <p:sp>
              <p:nvSpPr>
                <p:cNvPr id="2115" name="Freeform 148"/>
                <p:cNvSpPr>
                  <a:spLocks/>
                </p:cNvSpPr>
                <p:nvPr/>
              </p:nvSpPr>
              <p:spPr bwMode="auto">
                <a:xfrm>
                  <a:off x="5310" y="2447"/>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16" name="Freeform 149"/>
                <p:cNvSpPr>
                  <a:spLocks/>
                </p:cNvSpPr>
                <p:nvPr/>
              </p:nvSpPr>
              <p:spPr bwMode="auto">
                <a:xfrm>
                  <a:off x="5310" y="2447"/>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17" name="Picture 150"/>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5310" y="2443"/>
                  <a:ext cx="10" cy="5"/>
                </a:xfrm>
                <a:prstGeom prst="rect">
                  <a:avLst/>
                </a:prstGeom>
                <a:grpFill/>
                <a:ln w="6350">
                  <a:solidFill>
                    <a:srgbClr val="808080"/>
                  </a:solidFill>
                  <a:miter lim="800000"/>
                  <a:headEnd/>
                  <a:tailEnd/>
                </a:ln>
              </p:spPr>
            </p:pic>
          </p:grpSp>
          <p:sp>
            <p:nvSpPr>
              <p:cNvPr id="2113" name="Freeform 151"/>
              <p:cNvSpPr>
                <a:spLocks/>
              </p:cNvSpPr>
              <p:nvPr/>
            </p:nvSpPr>
            <p:spPr bwMode="auto">
              <a:xfrm>
                <a:off x="5310" y="2447"/>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164" name="Freeform 152"/>
            <p:cNvSpPr>
              <a:spLocks/>
            </p:cNvSpPr>
            <p:nvPr/>
          </p:nvSpPr>
          <p:spPr bwMode="auto">
            <a:xfrm>
              <a:off x="4067" y="2041"/>
              <a:ext cx="83" cy="107"/>
            </a:xfrm>
            <a:custGeom>
              <a:avLst/>
              <a:gdLst>
                <a:gd name="T0" fmla="*/ 27 w 77"/>
                <a:gd name="T1" fmla="*/ 153 h 183"/>
                <a:gd name="T2" fmla="*/ 26 w 77"/>
                <a:gd name="T3" fmla="*/ 157 h 183"/>
                <a:gd name="T4" fmla="*/ 23 w 77"/>
                <a:gd name="T5" fmla="*/ 146 h 183"/>
                <a:gd name="T6" fmla="*/ 23 w 77"/>
                <a:gd name="T7" fmla="*/ 150 h 183"/>
                <a:gd name="T8" fmla="*/ 17 w 77"/>
                <a:gd name="T9" fmla="*/ 124 h 183"/>
                <a:gd name="T10" fmla="*/ 14 w 77"/>
                <a:gd name="T11" fmla="*/ 100 h 183"/>
                <a:gd name="T12" fmla="*/ 13 w 77"/>
                <a:gd name="T13" fmla="*/ 83 h 183"/>
                <a:gd name="T14" fmla="*/ 1 w 77"/>
                <a:gd name="T15" fmla="*/ 63 h 183"/>
                <a:gd name="T16" fmla="*/ 5 w 77"/>
                <a:gd name="T17" fmla="*/ 50 h 183"/>
                <a:gd name="T18" fmla="*/ 12 w 77"/>
                <a:gd name="T19" fmla="*/ 44 h 183"/>
                <a:gd name="T20" fmla="*/ 0 w 77"/>
                <a:gd name="T21" fmla="*/ 24 h 183"/>
                <a:gd name="T22" fmla="*/ 0 w 77"/>
                <a:gd name="T23" fmla="*/ 0 h 183"/>
                <a:gd name="T24" fmla="*/ 10 w 77"/>
                <a:gd name="T25" fmla="*/ 7 h 183"/>
                <a:gd name="T26" fmla="*/ 15 w 77"/>
                <a:gd name="T27" fmla="*/ 18 h 183"/>
                <a:gd name="T28" fmla="*/ 18 w 77"/>
                <a:gd name="T29" fmla="*/ 9 h 183"/>
                <a:gd name="T30" fmla="*/ 25 w 77"/>
                <a:gd name="T31" fmla="*/ 38 h 183"/>
                <a:gd name="T32" fmla="*/ 40 w 77"/>
                <a:gd name="T33" fmla="*/ 42 h 183"/>
                <a:gd name="T34" fmla="*/ 57 w 77"/>
                <a:gd name="T35" fmla="*/ 44 h 183"/>
                <a:gd name="T36" fmla="*/ 65 w 77"/>
                <a:gd name="T37" fmla="*/ 55 h 183"/>
                <a:gd name="T38" fmla="*/ 62 w 77"/>
                <a:gd name="T39" fmla="*/ 68 h 183"/>
                <a:gd name="T40" fmla="*/ 51 w 77"/>
                <a:gd name="T41" fmla="*/ 83 h 183"/>
                <a:gd name="T42" fmla="*/ 54 w 77"/>
                <a:gd name="T43" fmla="*/ 109 h 183"/>
                <a:gd name="T44" fmla="*/ 57 w 77"/>
                <a:gd name="T45" fmla="*/ 116 h 183"/>
                <a:gd name="T46" fmla="*/ 65 w 77"/>
                <a:gd name="T47" fmla="*/ 90 h 183"/>
                <a:gd name="T48" fmla="*/ 69 w 77"/>
                <a:gd name="T49" fmla="*/ 120 h 183"/>
                <a:gd name="T50" fmla="*/ 76 w 77"/>
                <a:gd name="T51" fmla="*/ 146 h 183"/>
                <a:gd name="T52" fmla="*/ 77 w 77"/>
                <a:gd name="T53" fmla="*/ 166 h 183"/>
                <a:gd name="T54" fmla="*/ 72 w 77"/>
                <a:gd name="T55" fmla="*/ 174 h 183"/>
                <a:gd name="T56" fmla="*/ 74 w 77"/>
                <a:gd name="T57" fmla="*/ 183 h 183"/>
                <a:gd name="T58" fmla="*/ 65 w 77"/>
                <a:gd name="T59" fmla="*/ 153 h 183"/>
                <a:gd name="T60" fmla="*/ 56 w 77"/>
                <a:gd name="T61" fmla="*/ 122 h 183"/>
                <a:gd name="T62" fmla="*/ 47 w 77"/>
                <a:gd name="T63" fmla="*/ 118 h 183"/>
                <a:gd name="T64" fmla="*/ 42 w 77"/>
                <a:gd name="T65" fmla="*/ 100 h 183"/>
                <a:gd name="T66" fmla="*/ 26 w 77"/>
                <a:gd name="T67" fmla="*/ 85 h 183"/>
                <a:gd name="T68" fmla="*/ 22 w 77"/>
                <a:gd name="T69" fmla="*/ 85 h 183"/>
                <a:gd name="T70" fmla="*/ 38 w 77"/>
                <a:gd name="T71" fmla="*/ 101 h 183"/>
                <a:gd name="T72" fmla="*/ 43 w 77"/>
                <a:gd name="T73" fmla="*/ 120 h 183"/>
                <a:gd name="T74" fmla="*/ 44 w 77"/>
                <a:gd name="T75" fmla="*/ 129 h 183"/>
                <a:gd name="T76" fmla="*/ 40 w 77"/>
                <a:gd name="T77" fmla="*/ 153 h 183"/>
                <a:gd name="T78" fmla="*/ 38 w 77"/>
                <a:gd name="T79" fmla="*/ 144 h 183"/>
                <a:gd name="T80" fmla="*/ 35 w 77"/>
                <a:gd name="T81" fmla="*/ 146 h 183"/>
                <a:gd name="T82" fmla="*/ 31 w 77"/>
                <a:gd name="T83" fmla="*/ 151 h 183"/>
                <a:gd name="T84" fmla="*/ 27 w 77"/>
                <a:gd name="T85" fmla="*/ 153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83"/>
                <a:gd name="T131" fmla="*/ 77 w 77"/>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83">
                  <a:moveTo>
                    <a:pt x="27" y="153"/>
                  </a:moveTo>
                  <a:lnTo>
                    <a:pt x="26" y="157"/>
                  </a:lnTo>
                  <a:lnTo>
                    <a:pt x="23" y="146"/>
                  </a:lnTo>
                  <a:lnTo>
                    <a:pt x="23" y="150"/>
                  </a:lnTo>
                  <a:lnTo>
                    <a:pt x="17" y="124"/>
                  </a:lnTo>
                  <a:lnTo>
                    <a:pt x="14" y="100"/>
                  </a:lnTo>
                  <a:lnTo>
                    <a:pt x="13" y="83"/>
                  </a:lnTo>
                  <a:lnTo>
                    <a:pt x="1" y="63"/>
                  </a:lnTo>
                  <a:lnTo>
                    <a:pt x="5" y="50"/>
                  </a:lnTo>
                  <a:lnTo>
                    <a:pt x="12" y="44"/>
                  </a:lnTo>
                  <a:lnTo>
                    <a:pt x="0" y="24"/>
                  </a:lnTo>
                  <a:lnTo>
                    <a:pt x="0" y="0"/>
                  </a:lnTo>
                  <a:lnTo>
                    <a:pt x="10" y="7"/>
                  </a:lnTo>
                  <a:lnTo>
                    <a:pt x="15" y="18"/>
                  </a:lnTo>
                  <a:lnTo>
                    <a:pt x="18" y="9"/>
                  </a:lnTo>
                  <a:lnTo>
                    <a:pt x="25" y="38"/>
                  </a:lnTo>
                  <a:lnTo>
                    <a:pt x="40" y="42"/>
                  </a:lnTo>
                  <a:lnTo>
                    <a:pt x="57" y="44"/>
                  </a:lnTo>
                  <a:lnTo>
                    <a:pt x="65" y="55"/>
                  </a:lnTo>
                  <a:lnTo>
                    <a:pt x="62" y="68"/>
                  </a:lnTo>
                  <a:lnTo>
                    <a:pt x="51" y="83"/>
                  </a:lnTo>
                  <a:lnTo>
                    <a:pt x="54" y="109"/>
                  </a:lnTo>
                  <a:lnTo>
                    <a:pt x="57" y="116"/>
                  </a:lnTo>
                  <a:lnTo>
                    <a:pt x="65" y="90"/>
                  </a:lnTo>
                  <a:lnTo>
                    <a:pt x="69" y="120"/>
                  </a:lnTo>
                  <a:lnTo>
                    <a:pt x="76" y="146"/>
                  </a:lnTo>
                  <a:lnTo>
                    <a:pt x="77" y="166"/>
                  </a:lnTo>
                  <a:lnTo>
                    <a:pt x="72" y="174"/>
                  </a:lnTo>
                  <a:lnTo>
                    <a:pt x="74" y="183"/>
                  </a:lnTo>
                  <a:lnTo>
                    <a:pt x="65" y="153"/>
                  </a:lnTo>
                  <a:lnTo>
                    <a:pt x="56" y="122"/>
                  </a:lnTo>
                  <a:lnTo>
                    <a:pt x="47" y="118"/>
                  </a:lnTo>
                  <a:lnTo>
                    <a:pt x="42" y="100"/>
                  </a:lnTo>
                  <a:lnTo>
                    <a:pt x="26" y="85"/>
                  </a:lnTo>
                  <a:lnTo>
                    <a:pt x="22" y="85"/>
                  </a:lnTo>
                  <a:lnTo>
                    <a:pt x="38" y="101"/>
                  </a:lnTo>
                  <a:lnTo>
                    <a:pt x="43" y="120"/>
                  </a:lnTo>
                  <a:lnTo>
                    <a:pt x="44" y="129"/>
                  </a:lnTo>
                  <a:lnTo>
                    <a:pt x="40" y="153"/>
                  </a:lnTo>
                  <a:lnTo>
                    <a:pt x="38" y="144"/>
                  </a:lnTo>
                  <a:lnTo>
                    <a:pt x="35" y="146"/>
                  </a:lnTo>
                  <a:lnTo>
                    <a:pt x="31" y="151"/>
                  </a:lnTo>
                  <a:lnTo>
                    <a:pt x="27" y="15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65" name="Freeform 153"/>
            <p:cNvSpPr>
              <a:spLocks/>
            </p:cNvSpPr>
            <p:nvPr/>
          </p:nvSpPr>
          <p:spPr bwMode="auto">
            <a:xfrm>
              <a:off x="4071" y="2009"/>
              <a:ext cx="53" cy="27"/>
            </a:xfrm>
            <a:custGeom>
              <a:avLst/>
              <a:gdLst>
                <a:gd name="T0" fmla="*/ 32 w 50"/>
                <a:gd name="T1" fmla="*/ 4 h 44"/>
                <a:gd name="T2" fmla="*/ 10 w 50"/>
                <a:gd name="T3" fmla="*/ 0 h 44"/>
                <a:gd name="T4" fmla="*/ 0 w 50"/>
                <a:gd name="T5" fmla="*/ 30 h 44"/>
                <a:gd name="T6" fmla="*/ 2 w 50"/>
                <a:gd name="T7" fmla="*/ 42 h 44"/>
                <a:gd name="T8" fmla="*/ 21 w 50"/>
                <a:gd name="T9" fmla="*/ 44 h 44"/>
                <a:gd name="T10" fmla="*/ 35 w 50"/>
                <a:gd name="T11" fmla="*/ 42 h 44"/>
                <a:gd name="T12" fmla="*/ 50 w 50"/>
                <a:gd name="T13" fmla="*/ 42 h 44"/>
                <a:gd name="T14" fmla="*/ 43 w 50"/>
                <a:gd name="T15" fmla="*/ 24 h 44"/>
                <a:gd name="T16" fmla="*/ 39 w 50"/>
                <a:gd name="T17" fmla="*/ 17 h 44"/>
                <a:gd name="T18" fmla="*/ 32 w 50"/>
                <a:gd name="T19" fmla="*/ 4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4"/>
                <a:gd name="T32" fmla="*/ 50 w 50"/>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4">
                  <a:moveTo>
                    <a:pt x="32" y="4"/>
                  </a:moveTo>
                  <a:lnTo>
                    <a:pt x="10" y="0"/>
                  </a:lnTo>
                  <a:lnTo>
                    <a:pt x="0" y="30"/>
                  </a:lnTo>
                  <a:lnTo>
                    <a:pt x="2" y="42"/>
                  </a:lnTo>
                  <a:lnTo>
                    <a:pt x="21" y="44"/>
                  </a:lnTo>
                  <a:lnTo>
                    <a:pt x="35" y="42"/>
                  </a:lnTo>
                  <a:lnTo>
                    <a:pt x="50" y="42"/>
                  </a:lnTo>
                  <a:lnTo>
                    <a:pt x="43" y="24"/>
                  </a:lnTo>
                  <a:lnTo>
                    <a:pt x="39" y="17"/>
                  </a:lnTo>
                  <a:lnTo>
                    <a:pt x="32"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66" name="Freeform 154"/>
            <p:cNvSpPr>
              <a:spLocks/>
            </p:cNvSpPr>
            <p:nvPr/>
          </p:nvSpPr>
          <p:spPr bwMode="auto">
            <a:xfrm>
              <a:off x="4331" y="2266"/>
              <a:ext cx="86" cy="81"/>
            </a:xfrm>
            <a:custGeom>
              <a:avLst/>
              <a:gdLst>
                <a:gd name="T0" fmla="*/ 57 w 80"/>
                <a:gd name="T1" fmla="*/ 102 h 139"/>
                <a:gd name="T2" fmla="*/ 62 w 80"/>
                <a:gd name="T3" fmla="*/ 124 h 139"/>
                <a:gd name="T4" fmla="*/ 52 w 80"/>
                <a:gd name="T5" fmla="*/ 122 h 139"/>
                <a:gd name="T6" fmla="*/ 46 w 80"/>
                <a:gd name="T7" fmla="*/ 126 h 139"/>
                <a:gd name="T8" fmla="*/ 38 w 80"/>
                <a:gd name="T9" fmla="*/ 139 h 139"/>
                <a:gd name="T10" fmla="*/ 28 w 80"/>
                <a:gd name="T11" fmla="*/ 133 h 139"/>
                <a:gd name="T12" fmla="*/ 23 w 80"/>
                <a:gd name="T13" fmla="*/ 130 h 139"/>
                <a:gd name="T14" fmla="*/ 21 w 80"/>
                <a:gd name="T15" fmla="*/ 117 h 139"/>
                <a:gd name="T16" fmla="*/ 16 w 80"/>
                <a:gd name="T17" fmla="*/ 122 h 139"/>
                <a:gd name="T18" fmla="*/ 12 w 80"/>
                <a:gd name="T19" fmla="*/ 100 h 139"/>
                <a:gd name="T20" fmla="*/ 11 w 80"/>
                <a:gd name="T21" fmla="*/ 98 h 139"/>
                <a:gd name="T22" fmla="*/ 7 w 80"/>
                <a:gd name="T23" fmla="*/ 70 h 139"/>
                <a:gd name="T24" fmla="*/ 0 w 80"/>
                <a:gd name="T25" fmla="*/ 44 h 139"/>
                <a:gd name="T26" fmla="*/ 10 w 80"/>
                <a:gd name="T27" fmla="*/ 13 h 139"/>
                <a:gd name="T28" fmla="*/ 25 w 80"/>
                <a:gd name="T29" fmla="*/ 9 h 139"/>
                <a:gd name="T30" fmla="*/ 43 w 80"/>
                <a:gd name="T31" fmla="*/ 9 h 139"/>
                <a:gd name="T32" fmla="*/ 55 w 80"/>
                <a:gd name="T33" fmla="*/ 24 h 139"/>
                <a:gd name="T34" fmla="*/ 55 w 80"/>
                <a:gd name="T35" fmla="*/ 17 h 139"/>
                <a:gd name="T36" fmla="*/ 61 w 80"/>
                <a:gd name="T37" fmla="*/ 5 h 139"/>
                <a:gd name="T38" fmla="*/ 67 w 80"/>
                <a:gd name="T39" fmla="*/ 9 h 139"/>
                <a:gd name="T40" fmla="*/ 78 w 80"/>
                <a:gd name="T41" fmla="*/ 0 h 139"/>
                <a:gd name="T42" fmla="*/ 78 w 80"/>
                <a:gd name="T43" fmla="*/ 28 h 139"/>
                <a:gd name="T44" fmla="*/ 79 w 80"/>
                <a:gd name="T45" fmla="*/ 52 h 139"/>
                <a:gd name="T46" fmla="*/ 80 w 80"/>
                <a:gd name="T47" fmla="*/ 78 h 139"/>
                <a:gd name="T48" fmla="*/ 66 w 80"/>
                <a:gd name="T49" fmla="*/ 93 h 139"/>
                <a:gd name="T50" fmla="*/ 57 w 80"/>
                <a:gd name="T51" fmla="*/ 102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139"/>
                <a:gd name="T80" fmla="*/ 80 w 80"/>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139">
                  <a:moveTo>
                    <a:pt x="57" y="102"/>
                  </a:moveTo>
                  <a:lnTo>
                    <a:pt x="62" y="124"/>
                  </a:lnTo>
                  <a:lnTo>
                    <a:pt x="52" y="122"/>
                  </a:lnTo>
                  <a:lnTo>
                    <a:pt x="46" y="126"/>
                  </a:lnTo>
                  <a:lnTo>
                    <a:pt x="38" y="139"/>
                  </a:lnTo>
                  <a:lnTo>
                    <a:pt x="28" y="133"/>
                  </a:lnTo>
                  <a:lnTo>
                    <a:pt x="23" y="130"/>
                  </a:lnTo>
                  <a:lnTo>
                    <a:pt x="21" y="117"/>
                  </a:lnTo>
                  <a:lnTo>
                    <a:pt x="16" y="122"/>
                  </a:lnTo>
                  <a:lnTo>
                    <a:pt x="12" y="100"/>
                  </a:lnTo>
                  <a:lnTo>
                    <a:pt x="11" y="98"/>
                  </a:lnTo>
                  <a:lnTo>
                    <a:pt x="7" y="70"/>
                  </a:lnTo>
                  <a:lnTo>
                    <a:pt x="0" y="44"/>
                  </a:lnTo>
                  <a:lnTo>
                    <a:pt x="10" y="13"/>
                  </a:lnTo>
                  <a:lnTo>
                    <a:pt x="25" y="9"/>
                  </a:lnTo>
                  <a:lnTo>
                    <a:pt x="43" y="9"/>
                  </a:lnTo>
                  <a:lnTo>
                    <a:pt x="55" y="24"/>
                  </a:lnTo>
                  <a:lnTo>
                    <a:pt x="55" y="17"/>
                  </a:lnTo>
                  <a:lnTo>
                    <a:pt x="61" y="5"/>
                  </a:lnTo>
                  <a:lnTo>
                    <a:pt x="67" y="9"/>
                  </a:lnTo>
                  <a:lnTo>
                    <a:pt x="78" y="0"/>
                  </a:lnTo>
                  <a:lnTo>
                    <a:pt x="78" y="28"/>
                  </a:lnTo>
                  <a:lnTo>
                    <a:pt x="79" y="52"/>
                  </a:lnTo>
                  <a:lnTo>
                    <a:pt x="80" y="78"/>
                  </a:lnTo>
                  <a:lnTo>
                    <a:pt x="66" y="93"/>
                  </a:lnTo>
                  <a:lnTo>
                    <a:pt x="57" y="102"/>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67" name="Group 155"/>
            <p:cNvGrpSpPr>
              <a:grpSpLocks/>
            </p:cNvGrpSpPr>
            <p:nvPr/>
          </p:nvGrpSpPr>
          <p:grpSpPr bwMode="auto">
            <a:xfrm>
              <a:off x="5030" y="2287"/>
              <a:ext cx="6" cy="7"/>
              <a:chOff x="5303" y="2492"/>
              <a:chExt cx="6" cy="6"/>
            </a:xfrm>
            <a:grpFill/>
          </p:grpSpPr>
          <p:grpSp>
            <p:nvGrpSpPr>
              <p:cNvPr id="2106" name="Group 156"/>
              <p:cNvGrpSpPr>
                <a:grpSpLocks/>
              </p:cNvGrpSpPr>
              <p:nvPr/>
            </p:nvGrpSpPr>
            <p:grpSpPr bwMode="auto">
              <a:xfrm>
                <a:off x="5303" y="2492"/>
                <a:ext cx="6" cy="6"/>
                <a:chOff x="5303" y="2492"/>
                <a:chExt cx="6" cy="6"/>
              </a:xfrm>
              <a:grpFill/>
            </p:grpSpPr>
            <p:pic>
              <p:nvPicPr>
                <p:cNvPr id="2108" name="Picture 15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03" y="2492"/>
                  <a:ext cx="6" cy="6"/>
                </a:xfrm>
                <a:prstGeom prst="rect">
                  <a:avLst/>
                </a:prstGeom>
                <a:grpFill/>
                <a:ln w="6350">
                  <a:solidFill>
                    <a:srgbClr val="808080"/>
                  </a:solidFill>
                  <a:miter lim="800000"/>
                  <a:headEnd/>
                  <a:tailEnd/>
                </a:ln>
              </p:spPr>
            </p:pic>
            <p:sp>
              <p:nvSpPr>
                <p:cNvPr id="2109" name="Freeform 158"/>
                <p:cNvSpPr>
                  <a:spLocks/>
                </p:cNvSpPr>
                <p:nvPr/>
              </p:nvSpPr>
              <p:spPr bwMode="auto">
                <a:xfrm>
                  <a:off x="5303" y="2492"/>
                  <a:ext cx="5" cy="5"/>
                </a:xfrm>
                <a:custGeom>
                  <a:avLst/>
                  <a:gdLst>
                    <a:gd name="T0" fmla="*/ 2 w 5"/>
                    <a:gd name="T1" fmla="*/ 9 h 9"/>
                    <a:gd name="T2" fmla="*/ 0 w 5"/>
                    <a:gd name="T3" fmla="*/ 4 h 9"/>
                    <a:gd name="T4" fmla="*/ 5 w 5"/>
                    <a:gd name="T5" fmla="*/ 0 h 9"/>
                    <a:gd name="T6" fmla="*/ 2 w 5"/>
                    <a:gd name="T7" fmla="*/ 9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2" y="9"/>
                      </a:moveTo>
                      <a:lnTo>
                        <a:pt x="0" y="4"/>
                      </a:lnTo>
                      <a:lnTo>
                        <a:pt x="5" y="0"/>
                      </a:lnTo>
                      <a:lnTo>
                        <a:pt x="2"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10" name="Freeform 159"/>
                <p:cNvSpPr>
                  <a:spLocks/>
                </p:cNvSpPr>
                <p:nvPr/>
              </p:nvSpPr>
              <p:spPr bwMode="auto">
                <a:xfrm>
                  <a:off x="5303" y="2492"/>
                  <a:ext cx="5" cy="5"/>
                </a:xfrm>
                <a:custGeom>
                  <a:avLst/>
                  <a:gdLst>
                    <a:gd name="T0" fmla="*/ 2 w 5"/>
                    <a:gd name="T1" fmla="*/ 9 h 9"/>
                    <a:gd name="T2" fmla="*/ 0 w 5"/>
                    <a:gd name="T3" fmla="*/ 4 h 9"/>
                    <a:gd name="T4" fmla="*/ 5 w 5"/>
                    <a:gd name="T5" fmla="*/ 0 h 9"/>
                    <a:gd name="T6" fmla="*/ 2 w 5"/>
                    <a:gd name="T7" fmla="*/ 9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2" y="9"/>
                      </a:moveTo>
                      <a:lnTo>
                        <a:pt x="0" y="4"/>
                      </a:lnTo>
                      <a:lnTo>
                        <a:pt x="5" y="0"/>
                      </a:lnTo>
                      <a:lnTo>
                        <a:pt x="2" y="9"/>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11" name="Picture 16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03" y="2492"/>
                  <a:ext cx="6" cy="6"/>
                </a:xfrm>
                <a:prstGeom prst="rect">
                  <a:avLst/>
                </a:prstGeom>
                <a:grpFill/>
                <a:ln w="6350">
                  <a:solidFill>
                    <a:srgbClr val="808080"/>
                  </a:solidFill>
                  <a:miter lim="800000"/>
                  <a:headEnd/>
                  <a:tailEnd/>
                </a:ln>
              </p:spPr>
            </p:pic>
          </p:grpSp>
          <p:sp>
            <p:nvSpPr>
              <p:cNvPr id="2107" name="Freeform 161"/>
              <p:cNvSpPr>
                <a:spLocks/>
              </p:cNvSpPr>
              <p:nvPr/>
            </p:nvSpPr>
            <p:spPr bwMode="auto">
              <a:xfrm>
                <a:off x="5303" y="2492"/>
                <a:ext cx="5" cy="5"/>
              </a:xfrm>
              <a:custGeom>
                <a:avLst/>
                <a:gdLst>
                  <a:gd name="T0" fmla="*/ 2 w 5"/>
                  <a:gd name="T1" fmla="*/ 9 h 9"/>
                  <a:gd name="T2" fmla="*/ 0 w 5"/>
                  <a:gd name="T3" fmla="*/ 4 h 9"/>
                  <a:gd name="T4" fmla="*/ 5 w 5"/>
                  <a:gd name="T5" fmla="*/ 0 h 9"/>
                  <a:gd name="T6" fmla="*/ 2 w 5"/>
                  <a:gd name="T7" fmla="*/ 9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2" y="9"/>
                    </a:moveTo>
                    <a:lnTo>
                      <a:pt x="0" y="4"/>
                    </a:lnTo>
                    <a:lnTo>
                      <a:pt x="5" y="0"/>
                    </a:lnTo>
                    <a:lnTo>
                      <a:pt x="2" y="9"/>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68" name="Group 162"/>
            <p:cNvGrpSpPr>
              <a:grpSpLocks/>
            </p:cNvGrpSpPr>
            <p:nvPr/>
          </p:nvGrpSpPr>
          <p:grpSpPr bwMode="auto">
            <a:xfrm>
              <a:off x="4495" y="2117"/>
              <a:ext cx="8" cy="8"/>
              <a:chOff x="4807" y="2346"/>
              <a:chExt cx="7" cy="7"/>
            </a:xfrm>
            <a:grpFill/>
          </p:grpSpPr>
          <p:grpSp>
            <p:nvGrpSpPr>
              <p:cNvPr id="2100" name="Group 163"/>
              <p:cNvGrpSpPr>
                <a:grpSpLocks/>
              </p:cNvGrpSpPr>
              <p:nvPr/>
            </p:nvGrpSpPr>
            <p:grpSpPr bwMode="auto">
              <a:xfrm>
                <a:off x="4807" y="2346"/>
                <a:ext cx="7" cy="7"/>
                <a:chOff x="4807" y="2346"/>
                <a:chExt cx="7" cy="7"/>
              </a:xfrm>
              <a:grpFill/>
            </p:grpSpPr>
            <p:pic>
              <p:nvPicPr>
                <p:cNvPr id="2102" name="Picture 164"/>
                <p:cNvPicPr>
                  <a:picLocks noChangeAspect="1" noChangeArrowheads="1"/>
                </p:cNvPicPr>
                <p:nvPr/>
              </p:nvPicPr>
              <p:blipFill>
                <a:blip r:embed="rId15">
                  <a:extLst>
                    <a:ext uri="{28A0092B-C50C-407E-A947-70E740481C1C}">
                      <a14:useLocalDpi xmlns:a14="http://schemas.microsoft.com/office/drawing/2010/main" val="0"/>
                    </a:ext>
                  </a:extLst>
                </a:blip>
                <a:srcRect t="-134955" r="-134378"/>
                <a:stretch>
                  <a:fillRect/>
                </a:stretch>
              </p:blipFill>
              <p:spPr bwMode="auto">
                <a:xfrm>
                  <a:off x="4807" y="2346"/>
                  <a:ext cx="7" cy="7"/>
                </a:xfrm>
                <a:prstGeom prst="rect">
                  <a:avLst/>
                </a:prstGeom>
                <a:grpFill/>
                <a:ln w="6350">
                  <a:solidFill>
                    <a:srgbClr val="808080"/>
                  </a:solidFill>
                  <a:miter lim="800000"/>
                  <a:headEnd/>
                  <a:tailEnd/>
                </a:ln>
              </p:spPr>
            </p:pic>
            <p:sp>
              <p:nvSpPr>
                <p:cNvPr id="2103" name="Freeform 165"/>
                <p:cNvSpPr>
                  <a:spLocks/>
                </p:cNvSpPr>
                <p:nvPr/>
              </p:nvSpPr>
              <p:spPr bwMode="auto">
                <a:xfrm>
                  <a:off x="4807" y="2350"/>
                  <a:ext cx="2" cy="2"/>
                </a:xfrm>
                <a:custGeom>
                  <a:avLst/>
                  <a:gdLst>
                    <a:gd name="T0" fmla="*/ 2 w 2"/>
                    <a:gd name="T1" fmla="*/ 0 h 3"/>
                    <a:gd name="T2" fmla="*/ 1 w 2"/>
                    <a:gd name="T3" fmla="*/ 3 h 3"/>
                    <a:gd name="T4" fmla="*/ 0 w 2"/>
                    <a:gd name="T5" fmla="*/ 3 h 3"/>
                    <a:gd name="T6" fmla="*/ 2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1" y="3"/>
                      </a:lnTo>
                      <a:lnTo>
                        <a:pt x="0" y="3"/>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104" name="Freeform 166"/>
                <p:cNvSpPr>
                  <a:spLocks/>
                </p:cNvSpPr>
                <p:nvPr/>
              </p:nvSpPr>
              <p:spPr bwMode="auto">
                <a:xfrm>
                  <a:off x="4807" y="2350"/>
                  <a:ext cx="2" cy="2"/>
                </a:xfrm>
                <a:custGeom>
                  <a:avLst/>
                  <a:gdLst>
                    <a:gd name="T0" fmla="*/ 2 w 2"/>
                    <a:gd name="T1" fmla="*/ 0 h 3"/>
                    <a:gd name="T2" fmla="*/ 1 w 2"/>
                    <a:gd name="T3" fmla="*/ 3 h 3"/>
                    <a:gd name="T4" fmla="*/ 0 w 2"/>
                    <a:gd name="T5" fmla="*/ 3 h 3"/>
                    <a:gd name="T6" fmla="*/ 2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1" y="3"/>
                      </a:lnTo>
                      <a:lnTo>
                        <a:pt x="0" y="3"/>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105" name="Picture 167"/>
                <p:cNvPicPr>
                  <a:picLocks noChangeAspect="1" noChangeArrowheads="1"/>
                </p:cNvPicPr>
                <p:nvPr/>
              </p:nvPicPr>
              <p:blipFill>
                <a:blip r:embed="rId15">
                  <a:extLst>
                    <a:ext uri="{28A0092B-C50C-407E-A947-70E740481C1C}">
                      <a14:useLocalDpi xmlns:a14="http://schemas.microsoft.com/office/drawing/2010/main" val="0"/>
                    </a:ext>
                  </a:extLst>
                </a:blip>
                <a:srcRect t="-134955" r="-134378"/>
                <a:stretch>
                  <a:fillRect/>
                </a:stretch>
              </p:blipFill>
              <p:spPr bwMode="auto">
                <a:xfrm>
                  <a:off x="4807" y="2346"/>
                  <a:ext cx="7" cy="7"/>
                </a:xfrm>
                <a:prstGeom prst="rect">
                  <a:avLst/>
                </a:prstGeom>
                <a:grpFill/>
                <a:ln w="6350">
                  <a:solidFill>
                    <a:srgbClr val="808080"/>
                  </a:solidFill>
                  <a:miter lim="800000"/>
                  <a:headEnd/>
                  <a:tailEnd/>
                </a:ln>
              </p:spPr>
            </p:pic>
          </p:grpSp>
          <p:sp>
            <p:nvSpPr>
              <p:cNvPr id="2101" name="Freeform 168"/>
              <p:cNvSpPr>
                <a:spLocks/>
              </p:cNvSpPr>
              <p:nvPr/>
            </p:nvSpPr>
            <p:spPr bwMode="auto">
              <a:xfrm>
                <a:off x="4807" y="2350"/>
                <a:ext cx="2" cy="2"/>
              </a:xfrm>
              <a:custGeom>
                <a:avLst/>
                <a:gdLst>
                  <a:gd name="T0" fmla="*/ 2 w 2"/>
                  <a:gd name="T1" fmla="*/ 0 h 3"/>
                  <a:gd name="T2" fmla="*/ 1 w 2"/>
                  <a:gd name="T3" fmla="*/ 3 h 3"/>
                  <a:gd name="T4" fmla="*/ 0 w 2"/>
                  <a:gd name="T5" fmla="*/ 3 h 3"/>
                  <a:gd name="T6" fmla="*/ 2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1" y="3"/>
                    </a:lnTo>
                    <a:lnTo>
                      <a:pt x="0" y="3"/>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169" name="Freeform 169"/>
            <p:cNvSpPr>
              <a:spLocks/>
            </p:cNvSpPr>
            <p:nvPr/>
          </p:nvSpPr>
          <p:spPr bwMode="auto">
            <a:xfrm>
              <a:off x="4275" y="2118"/>
              <a:ext cx="139" cy="161"/>
            </a:xfrm>
            <a:custGeom>
              <a:avLst/>
              <a:gdLst>
                <a:gd name="T0" fmla="*/ 72 w 128"/>
                <a:gd name="T1" fmla="*/ 72 h 276"/>
                <a:gd name="T2" fmla="*/ 68 w 128"/>
                <a:gd name="T3" fmla="*/ 65 h 276"/>
                <a:gd name="T4" fmla="*/ 59 w 128"/>
                <a:gd name="T5" fmla="*/ 48 h 276"/>
                <a:gd name="T6" fmla="*/ 51 w 128"/>
                <a:gd name="T7" fmla="*/ 54 h 276"/>
                <a:gd name="T8" fmla="*/ 40 w 128"/>
                <a:gd name="T9" fmla="*/ 37 h 276"/>
                <a:gd name="T10" fmla="*/ 38 w 128"/>
                <a:gd name="T11" fmla="*/ 24 h 276"/>
                <a:gd name="T12" fmla="*/ 26 w 128"/>
                <a:gd name="T13" fmla="*/ 0 h 276"/>
                <a:gd name="T14" fmla="*/ 18 w 128"/>
                <a:gd name="T15" fmla="*/ 4 h 276"/>
                <a:gd name="T16" fmla="*/ 22 w 128"/>
                <a:gd name="T17" fmla="*/ 41 h 276"/>
                <a:gd name="T18" fmla="*/ 15 w 128"/>
                <a:gd name="T19" fmla="*/ 33 h 276"/>
                <a:gd name="T20" fmla="*/ 13 w 128"/>
                <a:gd name="T21" fmla="*/ 28 h 276"/>
                <a:gd name="T22" fmla="*/ 5 w 128"/>
                <a:gd name="T23" fmla="*/ 52 h 276"/>
                <a:gd name="T24" fmla="*/ 0 w 128"/>
                <a:gd name="T25" fmla="*/ 69 h 276"/>
                <a:gd name="T26" fmla="*/ 5 w 128"/>
                <a:gd name="T27" fmla="*/ 72 h 276"/>
                <a:gd name="T28" fmla="*/ 8 w 128"/>
                <a:gd name="T29" fmla="*/ 91 h 276"/>
                <a:gd name="T30" fmla="*/ 20 w 128"/>
                <a:gd name="T31" fmla="*/ 93 h 276"/>
                <a:gd name="T32" fmla="*/ 21 w 128"/>
                <a:gd name="T33" fmla="*/ 128 h 276"/>
                <a:gd name="T34" fmla="*/ 22 w 128"/>
                <a:gd name="T35" fmla="*/ 159 h 276"/>
                <a:gd name="T36" fmla="*/ 36 w 128"/>
                <a:gd name="T37" fmla="*/ 139 h 276"/>
                <a:gd name="T38" fmla="*/ 46 w 128"/>
                <a:gd name="T39" fmla="*/ 146 h 276"/>
                <a:gd name="T40" fmla="*/ 51 w 128"/>
                <a:gd name="T41" fmla="*/ 139 h 276"/>
                <a:gd name="T42" fmla="*/ 59 w 128"/>
                <a:gd name="T43" fmla="*/ 131 h 276"/>
                <a:gd name="T44" fmla="*/ 78 w 128"/>
                <a:gd name="T45" fmla="*/ 159 h 276"/>
                <a:gd name="T46" fmla="*/ 80 w 128"/>
                <a:gd name="T47" fmla="*/ 182 h 276"/>
                <a:gd name="T48" fmla="*/ 93 w 128"/>
                <a:gd name="T49" fmla="*/ 217 h 276"/>
                <a:gd name="T50" fmla="*/ 98 w 128"/>
                <a:gd name="T51" fmla="*/ 244 h 276"/>
                <a:gd name="T52" fmla="*/ 93 w 128"/>
                <a:gd name="T53" fmla="*/ 261 h 276"/>
                <a:gd name="T54" fmla="*/ 105 w 128"/>
                <a:gd name="T55" fmla="*/ 276 h 276"/>
                <a:gd name="T56" fmla="*/ 105 w 128"/>
                <a:gd name="T57" fmla="*/ 269 h 276"/>
                <a:gd name="T58" fmla="*/ 112 w 128"/>
                <a:gd name="T59" fmla="*/ 257 h 276"/>
                <a:gd name="T60" fmla="*/ 117 w 128"/>
                <a:gd name="T61" fmla="*/ 261 h 276"/>
                <a:gd name="T62" fmla="*/ 128 w 128"/>
                <a:gd name="T63" fmla="*/ 252 h 276"/>
                <a:gd name="T64" fmla="*/ 126 w 128"/>
                <a:gd name="T65" fmla="*/ 226 h 276"/>
                <a:gd name="T66" fmla="*/ 120 w 128"/>
                <a:gd name="T67" fmla="*/ 213 h 276"/>
                <a:gd name="T68" fmla="*/ 120 w 128"/>
                <a:gd name="T69" fmla="*/ 207 h 276"/>
                <a:gd name="T70" fmla="*/ 107 w 128"/>
                <a:gd name="T71" fmla="*/ 187 h 276"/>
                <a:gd name="T72" fmla="*/ 102 w 128"/>
                <a:gd name="T73" fmla="*/ 169 h 276"/>
                <a:gd name="T74" fmla="*/ 92 w 128"/>
                <a:gd name="T75" fmla="*/ 146 h 276"/>
                <a:gd name="T76" fmla="*/ 82 w 128"/>
                <a:gd name="T77" fmla="*/ 124 h 276"/>
                <a:gd name="T78" fmla="*/ 62 w 128"/>
                <a:gd name="T79" fmla="*/ 98 h 276"/>
                <a:gd name="T80" fmla="*/ 65 w 128"/>
                <a:gd name="T81" fmla="*/ 89 h 276"/>
                <a:gd name="T82" fmla="*/ 74 w 128"/>
                <a:gd name="T83" fmla="*/ 85 h 276"/>
                <a:gd name="T84" fmla="*/ 72 w 128"/>
                <a:gd name="T85" fmla="*/ 72 h 2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76"/>
                <a:gd name="T131" fmla="*/ 128 w 128"/>
                <a:gd name="T132" fmla="*/ 276 h 2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76">
                  <a:moveTo>
                    <a:pt x="72" y="72"/>
                  </a:moveTo>
                  <a:lnTo>
                    <a:pt x="68" y="65"/>
                  </a:lnTo>
                  <a:lnTo>
                    <a:pt x="59" y="48"/>
                  </a:lnTo>
                  <a:lnTo>
                    <a:pt x="51" y="54"/>
                  </a:lnTo>
                  <a:lnTo>
                    <a:pt x="40" y="37"/>
                  </a:lnTo>
                  <a:lnTo>
                    <a:pt x="38" y="24"/>
                  </a:lnTo>
                  <a:lnTo>
                    <a:pt x="26" y="0"/>
                  </a:lnTo>
                  <a:lnTo>
                    <a:pt x="18" y="4"/>
                  </a:lnTo>
                  <a:lnTo>
                    <a:pt x="22" y="41"/>
                  </a:lnTo>
                  <a:lnTo>
                    <a:pt x="15" y="33"/>
                  </a:lnTo>
                  <a:lnTo>
                    <a:pt x="13" y="28"/>
                  </a:lnTo>
                  <a:lnTo>
                    <a:pt x="5" y="52"/>
                  </a:lnTo>
                  <a:lnTo>
                    <a:pt x="0" y="69"/>
                  </a:lnTo>
                  <a:lnTo>
                    <a:pt x="5" y="72"/>
                  </a:lnTo>
                  <a:lnTo>
                    <a:pt x="8" y="91"/>
                  </a:lnTo>
                  <a:lnTo>
                    <a:pt x="20" y="93"/>
                  </a:lnTo>
                  <a:lnTo>
                    <a:pt x="21" y="128"/>
                  </a:lnTo>
                  <a:lnTo>
                    <a:pt x="22" y="159"/>
                  </a:lnTo>
                  <a:lnTo>
                    <a:pt x="36" y="139"/>
                  </a:lnTo>
                  <a:lnTo>
                    <a:pt x="46" y="146"/>
                  </a:lnTo>
                  <a:lnTo>
                    <a:pt x="51" y="139"/>
                  </a:lnTo>
                  <a:lnTo>
                    <a:pt x="59" y="131"/>
                  </a:lnTo>
                  <a:lnTo>
                    <a:pt x="78" y="159"/>
                  </a:lnTo>
                  <a:lnTo>
                    <a:pt x="80" y="182"/>
                  </a:lnTo>
                  <a:lnTo>
                    <a:pt x="93" y="217"/>
                  </a:lnTo>
                  <a:lnTo>
                    <a:pt x="98" y="244"/>
                  </a:lnTo>
                  <a:lnTo>
                    <a:pt x="93" y="261"/>
                  </a:lnTo>
                  <a:lnTo>
                    <a:pt x="105" y="276"/>
                  </a:lnTo>
                  <a:lnTo>
                    <a:pt x="105" y="269"/>
                  </a:lnTo>
                  <a:lnTo>
                    <a:pt x="112" y="257"/>
                  </a:lnTo>
                  <a:lnTo>
                    <a:pt x="117" y="261"/>
                  </a:lnTo>
                  <a:lnTo>
                    <a:pt x="128" y="252"/>
                  </a:lnTo>
                  <a:lnTo>
                    <a:pt x="126" y="226"/>
                  </a:lnTo>
                  <a:lnTo>
                    <a:pt x="120" y="213"/>
                  </a:lnTo>
                  <a:lnTo>
                    <a:pt x="120" y="207"/>
                  </a:lnTo>
                  <a:lnTo>
                    <a:pt x="107" y="187"/>
                  </a:lnTo>
                  <a:lnTo>
                    <a:pt x="102" y="169"/>
                  </a:lnTo>
                  <a:lnTo>
                    <a:pt x="92" y="146"/>
                  </a:lnTo>
                  <a:lnTo>
                    <a:pt x="82" y="124"/>
                  </a:lnTo>
                  <a:lnTo>
                    <a:pt x="62" y="98"/>
                  </a:lnTo>
                  <a:lnTo>
                    <a:pt x="65" y="89"/>
                  </a:lnTo>
                  <a:lnTo>
                    <a:pt x="74" y="85"/>
                  </a:lnTo>
                  <a:lnTo>
                    <a:pt x="72" y="7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0" name="Freeform 170"/>
            <p:cNvSpPr>
              <a:spLocks/>
            </p:cNvSpPr>
            <p:nvPr/>
          </p:nvSpPr>
          <p:spPr bwMode="auto">
            <a:xfrm>
              <a:off x="4144" y="2003"/>
              <a:ext cx="146" cy="349"/>
            </a:xfrm>
            <a:custGeom>
              <a:avLst/>
              <a:gdLst>
                <a:gd name="T0" fmla="*/ 74 w 135"/>
                <a:gd name="T1" fmla="*/ 148 h 598"/>
                <a:gd name="T2" fmla="*/ 73 w 135"/>
                <a:gd name="T3" fmla="*/ 120 h 598"/>
                <a:gd name="T4" fmla="*/ 83 w 135"/>
                <a:gd name="T5" fmla="*/ 83 h 598"/>
                <a:gd name="T6" fmla="*/ 76 w 135"/>
                <a:gd name="T7" fmla="*/ 29 h 598"/>
                <a:gd name="T8" fmla="*/ 57 w 135"/>
                <a:gd name="T9" fmla="*/ 0 h 598"/>
                <a:gd name="T10" fmla="*/ 53 w 135"/>
                <a:gd name="T11" fmla="*/ 26 h 598"/>
                <a:gd name="T12" fmla="*/ 54 w 135"/>
                <a:gd name="T13" fmla="*/ 46 h 598"/>
                <a:gd name="T14" fmla="*/ 28 w 135"/>
                <a:gd name="T15" fmla="*/ 68 h 598"/>
                <a:gd name="T16" fmla="*/ 28 w 135"/>
                <a:gd name="T17" fmla="*/ 111 h 598"/>
                <a:gd name="T18" fmla="*/ 11 w 135"/>
                <a:gd name="T19" fmla="*/ 150 h 598"/>
                <a:gd name="T20" fmla="*/ 10 w 135"/>
                <a:gd name="T21" fmla="*/ 213 h 598"/>
                <a:gd name="T22" fmla="*/ 4 w 135"/>
                <a:gd name="T23" fmla="*/ 213 h 598"/>
                <a:gd name="T24" fmla="*/ 0 w 135"/>
                <a:gd name="T25" fmla="*/ 239 h 598"/>
                <a:gd name="T26" fmla="*/ 11 w 135"/>
                <a:gd name="T27" fmla="*/ 270 h 598"/>
                <a:gd name="T28" fmla="*/ 19 w 135"/>
                <a:gd name="T29" fmla="*/ 283 h 598"/>
                <a:gd name="T30" fmla="*/ 26 w 135"/>
                <a:gd name="T31" fmla="*/ 283 h 598"/>
                <a:gd name="T32" fmla="*/ 27 w 135"/>
                <a:gd name="T33" fmla="*/ 298 h 598"/>
                <a:gd name="T34" fmla="*/ 33 w 135"/>
                <a:gd name="T35" fmla="*/ 298 h 598"/>
                <a:gd name="T36" fmla="*/ 44 w 135"/>
                <a:gd name="T37" fmla="*/ 352 h 598"/>
                <a:gd name="T38" fmla="*/ 42 w 135"/>
                <a:gd name="T39" fmla="*/ 407 h 598"/>
                <a:gd name="T40" fmla="*/ 51 w 135"/>
                <a:gd name="T41" fmla="*/ 407 h 598"/>
                <a:gd name="T42" fmla="*/ 57 w 135"/>
                <a:gd name="T43" fmla="*/ 413 h 598"/>
                <a:gd name="T44" fmla="*/ 61 w 135"/>
                <a:gd name="T45" fmla="*/ 413 h 598"/>
                <a:gd name="T46" fmla="*/ 73 w 135"/>
                <a:gd name="T47" fmla="*/ 389 h 598"/>
                <a:gd name="T48" fmla="*/ 82 w 135"/>
                <a:gd name="T49" fmla="*/ 367 h 598"/>
                <a:gd name="T50" fmla="*/ 95 w 135"/>
                <a:gd name="T51" fmla="*/ 392 h 598"/>
                <a:gd name="T52" fmla="*/ 108 w 135"/>
                <a:gd name="T53" fmla="*/ 483 h 598"/>
                <a:gd name="T54" fmla="*/ 113 w 135"/>
                <a:gd name="T55" fmla="*/ 500 h 598"/>
                <a:gd name="T56" fmla="*/ 120 w 135"/>
                <a:gd name="T57" fmla="*/ 548 h 598"/>
                <a:gd name="T58" fmla="*/ 119 w 135"/>
                <a:gd name="T59" fmla="*/ 598 h 598"/>
                <a:gd name="T60" fmla="*/ 127 w 135"/>
                <a:gd name="T61" fmla="*/ 572 h 598"/>
                <a:gd name="T62" fmla="*/ 128 w 135"/>
                <a:gd name="T63" fmla="*/ 517 h 598"/>
                <a:gd name="T64" fmla="*/ 116 w 135"/>
                <a:gd name="T65" fmla="*/ 470 h 598"/>
                <a:gd name="T66" fmla="*/ 109 w 135"/>
                <a:gd name="T67" fmla="*/ 430 h 598"/>
                <a:gd name="T68" fmla="*/ 114 w 135"/>
                <a:gd name="T69" fmla="*/ 396 h 598"/>
                <a:gd name="T70" fmla="*/ 98 w 135"/>
                <a:gd name="T71" fmla="*/ 359 h 598"/>
                <a:gd name="T72" fmla="*/ 89 w 135"/>
                <a:gd name="T73" fmla="*/ 326 h 598"/>
                <a:gd name="T74" fmla="*/ 107 w 135"/>
                <a:gd name="T75" fmla="*/ 285 h 598"/>
                <a:gd name="T76" fmla="*/ 122 w 135"/>
                <a:gd name="T77" fmla="*/ 267 h 598"/>
                <a:gd name="T78" fmla="*/ 135 w 135"/>
                <a:gd name="T79" fmla="*/ 226 h 598"/>
                <a:gd name="T80" fmla="*/ 120 w 135"/>
                <a:gd name="T81" fmla="*/ 228 h 598"/>
                <a:gd name="T82" fmla="*/ 105 w 135"/>
                <a:gd name="T83" fmla="*/ 204 h 598"/>
                <a:gd name="T84" fmla="*/ 96 w 135"/>
                <a:gd name="T85" fmla="*/ 170 h 598"/>
                <a:gd name="T86" fmla="*/ 91 w 135"/>
                <a:gd name="T87" fmla="*/ 142 h 5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5"/>
                <a:gd name="T133" fmla="*/ 0 h 598"/>
                <a:gd name="T134" fmla="*/ 135 w 135"/>
                <a:gd name="T135" fmla="*/ 598 h 5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5" h="598">
                  <a:moveTo>
                    <a:pt x="91" y="142"/>
                  </a:moveTo>
                  <a:lnTo>
                    <a:pt x="74" y="148"/>
                  </a:lnTo>
                  <a:lnTo>
                    <a:pt x="74" y="133"/>
                  </a:lnTo>
                  <a:lnTo>
                    <a:pt x="73" y="120"/>
                  </a:lnTo>
                  <a:lnTo>
                    <a:pt x="81" y="98"/>
                  </a:lnTo>
                  <a:lnTo>
                    <a:pt x="83" y="83"/>
                  </a:lnTo>
                  <a:lnTo>
                    <a:pt x="78" y="59"/>
                  </a:lnTo>
                  <a:lnTo>
                    <a:pt x="76" y="29"/>
                  </a:lnTo>
                  <a:lnTo>
                    <a:pt x="70" y="24"/>
                  </a:lnTo>
                  <a:lnTo>
                    <a:pt x="57" y="0"/>
                  </a:lnTo>
                  <a:lnTo>
                    <a:pt x="54" y="9"/>
                  </a:lnTo>
                  <a:lnTo>
                    <a:pt x="53" y="26"/>
                  </a:lnTo>
                  <a:lnTo>
                    <a:pt x="51" y="35"/>
                  </a:lnTo>
                  <a:lnTo>
                    <a:pt x="54" y="46"/>
                  </a:lnTo>
                  <a:lnTo>
                    <a:pt x="42" y="42"/>
                  </a:lnTo>
                  <a:lnTo>
                    <a:pt x="28" y="68"/>
                  </a:lnTo>
                  <a:lnTo>
                    <a:pt x="28" y="94"/>
                  </a:lnTo>
                  <a:lnTo>
                    <a:pt x="28" y="111"/>
                  </a:lnTo>
                  <a:lnTo>
                    <a:pt x="21" y="150"/>
                  </a:lnTo>
                  <a:lnTo>
                    <a:pt x="11" y="150"/>
                  </a:lnTo>
                  <a:lnTo>
                    <a:pt x="10" y="178"/>
                  </a:lnTo>
                  <a:lnTo>
                    <a:pt x="10" y="213"/>
                  </a:lnTo>
                  <a:lnTo>
                    <a:pt x="5" y="213"/>
                  </a:lnTo>
                  <a:lnTo>
                    <a:pt x="4" y="213"/>
                  </a:lnTo>
                  <a:lnTo>
                    <a:pt x="5" y="231"/>
                  </a:lnTo>
                  <a:lnTo>
                    <a:pt x="0" y="239"/>
                  </a:lnTo>
                  <a:lnTo>
                    <a:pt x="10" y="268"/>
                  </a:lnTo>
                  <a:lnTo>
                    <a:pt x="11" y="270"/>
                  </a:lnTo>
                  <a:lnTo>
                    <a:pt x="15" y="265"/>
                  </a:lnTo>
                  <a:lnTo>
                    <a:pt x="19" y="283"/>
                  </a:lnTo>
                  <a:lnTo>
                    <a:pt x="20" y="285"/>
                  </a:lnTo>
                  <a:lnTo>
                    <a:pt x="26" y="283"/>
                  </a:lnTo>
                  <a:lnTo>
                    <a:pt x="30" y="294"/>
                  </a:lnTo>
                  <a:lnTo>
                    <a:pt x="27" y="298"/>
                  </a:lnTo>
                  <a:lnTo>
                    <a:pt x="30" y="313"/>
                  </a:lnTo>
                  <a:lnTo>
                    <a:pt x="33" y="298"/>
                  </a:lnTo>
                  <a:lnTo>
                    <a:pt x="39" y="328"/>
                  </a:lnTo>
                  <a:lnTo>
                    <a:pt x="44" y="352"/>
                  </a:lnTo>
                  <a:lnTo>
                    <a:pt x="44" y="378"/>
                  </a:lnTo>
                  <a:lnTo>
                    <a:pt x="42" y="407"/>
                  </a:lnTo>
                  <a:lnTo>
                    <a:pt x="49" y="391"/>
                  </a:lnTo>
                  <a:lnTo>
                    <a:pt x="51" y="407"/>
                  </a:lnTo>
                  <a:lnTo>
                    <a:pt x="53" y="413"/>
                  </a:lnTo>
                  <a:lnTo>
                    <a:pt x="57" y="413"/>
                  </a:lnTo>
                  <a:lnTo>
                    <a:pt x="61" y="407"/>
                  </a:lnTo>
                  <a:lnTo>
                    <a:pt x="61" y="413"/>
                  </a:lnTo>
                  <a:lnTo>
                    <a:pt x="71" y="396"/>
                  </a:lnTo>
                  <a:lnTo>
                    <a:pt x="73" y="389"/>
                  </a:lnTo>
                  <a:lnTo>
                    <a:pt x="76" y="392"/>
                  </a:lnTo>
                  <a:lnTo>
                    <a:pt x="82" y="367"/>
                  </a:lnTo>
                  <a:lnTo>
                    <a:pt x="87" y="380"/>
                  </a:lnTo>
                  <a:lnTo>
                    <a:pt x="95" y="392"/>
                  </a:lnTo>
                  <a:lnTo>
                    <a:pt x="100" y="437"/>
                  </a:lnTo>
                  <a:lnTo>
                    <a:pt x="108" y="483"/>
                  </a:lnTo>
                  <a:lnTo>
                    <a:pt x="108" y="474"/>
                  </a:lnTo>
                  <a:lnTo>
                    <a:pt x="113" y="500"/>
                  </a:lnTo>
                  <a:lnTo>
                    <a:pt x="116" y="522"/>
                  </a:lnTo>
                  <a:lnTo>
                    <a:pt x="120" y="548"/>
                  </a:lnTo>
                  <a:lnTo>
                    <a:pt x="120" y="574"/>
                  </a:lnTo>
                  <a:lnTo>
                    <a:pt x="119" y="598"/>
                  </a:lnTo>
                  <a:lnTo>
                    <a:pt x="122" y="593"/>
                  </a:lnTo>
                  <a:lnTo>
                    <a:pt x="127" y="572"/>
                  </a:lnTo>
                  <a:lnTo>
                    <a:pt x="133" y="550"/>
                  </a:lnTo>
                  <a:lnTo>
                    <a:pt x="128" y="517"/>
                  </a:lnTo>
                  <a:lnTo>
                    <a:pt x="125" y="491"/>
                  </a:lnTo>
                  <a:lnTo>
                    <a:pt x="116" y="470"/>
                  </a:lnTo>
                  <a:lnTo>
                    <a:pt x="109" y="450"/>
                  </a:lnTo>
                  <a:lnTo>
                    <a:pt x="109" y="430"/>
                  </a:lnTo>
                  <a:lnTo>
                    <a:pt x="110" y="417"/>
                  </a:lnTo>
                  <a:lnTo>
                    <a:pt x="114" y="396"/>
                  </a:lnTo>
                  <a:lnTo>
                    <a:pt x="110" y="396"/>
                  </a:lnTo>
                  <a:lnTo>
                    <a:pt x="98" y="359"/>
                  </a:lnTo>
                  <a:lnTo>
                    <a:pt x="85" y="326"/>
                  </a:lnTo>
                  <a:lnTo>
                    <a:pt x="89" y="326"/>
                  </a:lnTo>
                  <a:lnTo>
                    <a:pt x="93" y="289"/>
                  </a:lnTo>
                  <a:lnTo>
                    <a:pt x="107" y="285"/>
                  </a:lnTo>
                  <a:lnTo>
                    <a:pt x="114" y="268"/>
                  </a:lnTo>
                  <a:lnTo>
                    <a:pt x="122" y="267"/>
                  </a:lnTo>
                  <a:lnTo>
                    <a:pt x="127" y="250"/>
                  </a:lnTo>
                  <a:lnTo>
                    <a:pt x="135" y="226"/>
                  </a:lnTo>
                  <a:lnTo>
                    <a:pt x="131" y="224"/>
                  </a:lnTo>
                  <a:lnTo>
                    <a:pt x="120" y="228"/>
                  </a:lnTo>
                  <a:lnTo>
                    <a:pt x="113" y="209"/>
                  </a:lnTo>
                  <a:lnTo>
                    <a:pt x="105" y="204"/>
                  </a:lnTo>
                  <a:lnTo>
                    <a:pt x="106" y="176"/>
                  </a:lnTo>
                  <a:lnTo>
                    <a:pt x="96" y="170"/>
                  </a:lnTo>
                  <a:lnTo>
                    <a:pt x="93" y="148"/>
                  </a:lnTo>
                  <a:lnTo>
                    <a:pt x="91" y="14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1" name="Freeform 171"/>
            <p:cNvSpPr>
              <a:spLocks/>
            </p:cNvSpPr>
            <p:nvPr/>
          </p:nvSpPr>
          <p:spPr bwMode="auto">
            <a:xfrm>
              <a:off x="4613" y="2192"/>
              <a:ext cx="81" cy="113"/>
            </a:xfrm>
            <a:custGeom>
              <a:avLst/>
              <a:gdLst>
                <a:gd name="T0" fmla="*/ 13 w 74"/>
                <a:gd name="T1" fmla="*/ 122 h 193"/>
                <a:gd name="T2" fmla="*/ 13 w 74"/>
                <a:gd name="T3" fmla="*/ 135 h 193"/>
                <a:gd name="T4" fmla="*/ 2 w 74"/>
                <a:gd name="T5" fmla="*/ 102 h 193"/>
                <a:gd name="T6" fmla="*/ 0 w 74"/>
                <a:gd name="T7" fmla="*/ 76 h 193"/>
                <a:gd name="T8" fmla="*/ 8 w 74"/>
                <a:gd name="T9" fmla="*/ 80 h 193"/>
                <a:gd name="T10" fmla="*/ 7 w 74"/>
                <a:gd name="T11" fmla="*/ 46 h 193"/>
                <a:gd name="T12" fmla="*/ 3 w 74"/>
                <a:gd name="T13" fmla="*/ 11 h 193"/>
                <a:gd name="T14" fmla="*/ 8 w 74"/>
                <a:gd name="T15" fmla="*/ 0 h 193"/>
                <a:gd name="T16" fmla="*/ 28 w 74"/>
                <a:gd name="T17" fmla="*/ 5 h 193"/>
                <a:gd name="T18" fmla="*/ 30 w 74"/>
                <a:gd name="T19" fmla="*/ 15 h 193"/>
                <a:gd name="T20" fmla="*/ 34 w 74"/>
                <a:gd name="T21" fmla="*/ 43 h 193"/>
                <a:gd name="T22" fmla="*/ 37 w 74"/>
                <a:gd name="T23" fmla="*/ 56 h 193"/>
                <a:gd name="T24" fmla="*/ 34 w 74"/>
                <a:gd name="T25" fmla="*/ 80 h 193"/>
                <a:gd name="T26" fmla="*/ 27 w 74"/>
                <a:gd name="T27" fmla="*/ 91 h 193"/>
                <a:gd name="T28" fmla="*/ 28 w 74"/>
                <a:gd name="T29" fmla="*/ 115 h 193"/>
                <a:gd name="T30" fmla="*/ 37 w 74"/>
                <a:gd name="T31" fmla="*/ 148 h 193"/>
                <a:gd name="T32" fmla="*/ 42 w 74"/>
                <a:gd name="T33" fmla="*/ 148 h 193"/>
                <a:gd name="T34" fmla="*/ 42 w 74"/>
                <a:gd name="T35" fmla="*/ 144 h 193"/>
                <a:gd name="T36" fmla="*/ 51 w 74"/>
                <a:gd name="T37" fmla="*/ 139 h 193"/>
                <a:gd name="T38" fmla="*/ 58 w 74"/>
                <a:gd name="T39" fmla="*/ 156 h 193"/>
                <a:gd name="T40" fmla="*/ 59 w 74"/>
                <a:gd name="T41" fmla="*/ 148 h 193"/>
                <a:gd name="T42" fmla="*/ 66 w 74"/>
                <a:gd name="T43" fmla="*/ 159 h 193"/>
                <a:gd name="T44" fmla="*/ 63 w 74"/>
                <a:gd name="T45" fmla="*/ 163 h 193"/>
                <a:gd name="T46" fmla="*/ 69 w 74"/>
                <a:gd name="T47" fmla="*/ 176 h 193"/>
                <a:gd name="T48" fmla="*/ 74 w 74"/>
                <a:gd name="T49" fmla="*/ 178 h 193"/>
                <a:gd name="T50" fmla="*/ 70 w 74"/>
                <a:gd name="T51" fmla="*/ 193 h 193"/>
                <a:gd name="T52" fmla="*/ 70 w 74"/>
                <a:gd name="T53" fmla="*/ 185 h 193"/>
                <a:gd name="T54" fmla="*/ 59 w 74"/>
                <a:gd name="T55" fmla="*/ 174 h 193"/>
                <a:gd name="T56" fmla="*/ 52 w 74"/>
                <a:gd name="T57" fmla="*/ 159 h 193"/>
                <a:gd name="T58" fmla="*/ 46 w 74"/>
                <a:gd name="T59" fmla="*/ 152 h 193"/>
                <a:gd name="T60" fmla="*/ 48 w 74"/>
                <a:gd name="T61" fmla="*/ 174 h 193"/>
                <a:gd name="T62" fmla="*/ 33 w 74"/>
                <a:gd name="T63" fmla="*/ 150 h 193"/>
                <a:gd name="T64" fmla="*/ 23 w 74"/>
                <a:gd name="T65" fmla="*/ 159 h 193"/>
                <a:gd name="T66" fmla="*/ 17 w 74"/>
                <a:gd name="T67" fmla="*/ 152 h 193"/>
                <a:gd name="T68" fmla="*/ 17 w 74"/>
                <a:gd name="T69" fmla="*/ 139 h 193"/>
                <a:gd name="T70" fmla="*/ 20 w 74"/>
                <a:gd name="T71" fmla="*/ 126 h 193"/>
                <a:gd name="T72" fmla="*/ 13 w 74"/>
                <a:gd name="T73" fmla="*/ 122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193"/>
                <a:gd name="T113" fmla="*/ 74 w 74"/>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193">
                  <a:moveTo>
                    <a:pt x="13" y="122"/>
                  </a:moveTo>
                  <a:lnTo>
                    <a:pt x="13" y="135"/>
                  </a:lnTo>
                  <a:lnTo>
                    <a:pt x="2" y="102"/>
                  </a:lnTo>
                  <a:lnTo>
                    <a:pt x="0" y="76"/>
                  </a:lnTo>
                  <a:lnTo>
                    <a:pt x="8" y="80"/>
                  </a:lnTo>
                  <a:lnTo>
                    <a:pt x="7" y="46"/>
                  </a:lnTo>
                  <a:lnTo>
                    <a:pt x="3" y="11"/>
                  </a:lnTo>
                  <a:lnTo>
                    <a:pt x="8" y="0"/>
                  </a:lnTo>
                  <a:lnTo>
                    <a:pt x="28" y="5"/>
                  </a:lnTo>
                  <a:lnTo>
                    <a:pt x="30" y="15"/>
                  </a:lnTo>
                  <a:lnTo>
                    <a:pt x="34" y="43"/>
                  </a:lnTo>
                  <a:lnTo>
                    <a:pt x="37" y="56"/>
                  </a:lnTo>
                  <a:lnTo>
                    <a:pt x="34" y="80"/>
                  </a:lnTo>
                  <a:lnTo>
                    <a:pt x="27" y="91"/>
                  </a:lnTo>
                  <a:lnTo>
                    <a:pt x="28" y="115"/>
                  </a:lnTo>
                  <a:lnTo>
                    <a:pt x="37" y="148"/>
                  </a:lnTo>
                  <a:lnTo>
                    <a:pt x="42" y="148"/>
                  </a:lnTo>
                  <a:lnTo>
                    <a:pt x="42" y="144"/>
                  </a:lnTo>
                  <a:lnTo>
                    <a:pt x="51" y="139"/>
                  </a:lnTo>
                  <a:lnTo>
                    <a:pt x="58" y="156"/>
                  </a:lnTo>
                  <a:lnTo>
                    <a:pt x="59" y="148"/>
                  </a:lnTo>
                  <a:lnTo>
                    <a:pt x="66" y="159"/>
                  </a:lnTo>
                  <a:lnTo>
                    <a:pt x="63" y="163"/>
                  </a:lnTo>
                  <a:lnTo>
                    <a:pt x="69" y="176"/>
                  </a:lnTo>
                  <a:lnTo>
                    <a:pt x="74" y="178"/>
                  </a:lnTo>
                  <a:lnTo>
                    <a:pt x="70" y="193"/>
                  </a:lnTo>
                  <a:lnTo>
                    <a:pt x="70" y="185"/>
                  </a:lnTo>
                  <a:lnTo>
                    <a:pt x="59" y="174"/>
                  </a:lnTo>
                  <a:lnTo>
                    <a:pt x="52" y="159"/>
                  </a:lnTo>
                  <a:lnTo>
                    <a:pt x="46" y="152"/>
                  </a:lnTo>
                  <a:lnTo>
                    <a:pt x="48" y="174"/>
                  </a:lnTo>
                  <a:lnTo>
                    <a:pt x="33" y="150"/>
                  </a:lnTo>
                  <a:lnTo>
                    <a:pt x="23" y="159"/>
                  </a:lnTo>
                  <a:lnTo>
                    <a:pt x="17" y="152"/>
                  </a:lnTo>
                  <a:lnTo>
                    <a:pt x="17" y="139"/>
                  </a:lnTo>
                  <a:lnTo>
                    <a:pt x="20" y="126"/>
                  </a:lnTo>
                  <a:lnTo>
                    <a:pt x="13" y="12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2" name="Freeform 172"/>
            <p:cNvSpPr>
              <a:spLocks/>
            </p:cNvSpPr>
            <p:nvPr/>
          </p:nvSpPr>
          <p:spPr bwMode="auto">
            <a:xfrm>
              <a:off x="4665" y="2360"/>
              <a:ext cx="80" cy="77"/>
            </a:xfrm>
            <a:custGeom>
              <a:avLst/>
              <a:gdLst>
                <a:gd name="T0" fmla="*/ 57 w 73"/>
                <a:gd name="T1" fmla="*/ 133 h 133"/>
                <a:gd name="T2" fmla="*/ 53 w 73"/>
                <a:gd name="T3" fmla="*/ 120 h 133"/>
                <a:gd name="T4" fmla="*/ 50 w 73"/>
                <a:gd name="T5" fmla="*/ 126 h 133"/>
                <a:gd name="T6" fmla="*/ 33 w 73"/>
                <a:gd name="T7" fmla="*/ 107 h 133"/>
                <a:gd name="T8" fmla="*/ 36 w 73"/>
                <a:gd name="T9" fmla="*/ 80 h 133"/>
                <a:gd name="T10" fmla="*/ 27 w 73"/>
                <a:gd name="T11" fmla="*/ 63 h 133"/>
                <a:gd name="T12" fmla="*/ 22 w 73"/>
                <a:gd name="T13" fmla="*/ 70 h 133"/>
                <a:gd name="T14" fmla="*/ 19 w 73"/>
                <a:gd name="T15" fmla="*/ 69 h 133"/>
                <a:gd name="T16" fmla="*/ 16 w 73"/>
                <a:gd name="T17" fmla="*/ 72 h 133"/>
                <a:gd name="T18" fmla="*/ 13 w 73"/>
                <a:gd name="T19" fmla="*/ 65 h 133"/>
                <a:gd name="T20" fmla="*/ 5 w 73"/>
                <a:gd name="T21" fmla="*/ 83 h 133"/>
                <a:gd name="T22" fmla="*/ 0 w 73"/>
                <a:gd name="T23" fmla="*/ 89 h 133"/>
                <a:gd name="T24" fmla="*/ 3 w 73"/>
                <a:gd name="T25" fmla="*/ 67 h 133"/>
                <a:gd name="T26" fmla="*/ 15 w 73"/>
                <a:gd name="T27" fmla="*/ 46 h 133"/>
                <a:gd name="T28" fmla="*/ 25 w 73"/>
                <a:gd name="T29" fmla="*/ 37 h 133"/>
                <a:gd name="T30" fmla="*/ 28 w 73"/>
                <a:gd name="T31" fmla="*/ 52 h 133"/>
                <a:gd name="T32" fmla="*/ 35 w 73"/>
                <a:gd name="T33" fmla="*/ 45 h 133"/>
                <a:gd name="T34" fmla="*/ 39 w 73"/>
                <a:gd name="T35" fmla="*/ 41 h 133"/>
                <a:gd name="T36" fmla="*/ 41 w 73"/>
                <a:gd name="T37" fmla="*/ 24 h 133"/>
                <a:gd name="T38" fmla="*/ 49 w 73"/>
                <a:gd name="T39" fmla="*/ 26 h 133"/>
                <a:gd name="T40" fmla="*/ 52 w 73"/>
                <a:gd name="T41" fmla="*/ 24 h 133"/>
                <a:gd name="T42" fmla="*/ 51 w 73"/>
                <a:gd name="T43" fmla="*/ 0 h 133"/>
                <a:gd name="T44" fmla="*/ 62 w 73"/>
                <a:gd name="T45" fmla="*/ 17 h 133"/>
                <a:gd name="T46" fmla="*/ 64 w 73"/>
                <a:gd name="T47" fmla="*/ 41 h 133"/>
                <a:gd name="T48" fmla="*/ 73 w 73"/>
                <a:gd name="T49" fmla="*/ 82 h 133"/>
                <a:gd name="T50" fmla="*/ 69 w 73"/>
                <a:gd name="T51" fmla="*/ 93 h 133"/>
                <a:gd name="T52" fmla="*/ 68 w 73"/>
                <a:gd name="T53" fmla="*/ 107 h 133"/>
                <a:gd name="T54" fmla="*/ 61 w 73"/>
                <a:gd name="T55" fmla="*/ 82 h 133"/>
                <a:gd name="T56" fmla="*/ 54 w 73"/>
                <a:gd name="T57" fmla="*/ 89 h 133"/>
                <a:gd name="T58" fmla="*/ 59 w 73"/>
                <a:gd name="T59" fmla="*/ 109 h 133"/>
                <a:gd name="T60" fmla="*/ 57 w 73"/>
                <a:gd name="T61" fmla="*/ 133 h 1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33"/>
                <a:gd name="T95" fmla="*/ 73 w 73"/>
                <a:gd name="T96" fmla="*/ 133 h 1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33">
                  <a:moveTo>
                    <a:pt x="57" y="133"/>
                  </a:moveTo>
                  <a:lnTo>
                    <a:pt x="53" y="120"/>
                  </a:lnTo>
                  <a:lnTo>
                    <a:pt x="50" y="126"/>
                  </a:lnTo>
                  <a:lnTo>
                    <a:pt x="33" y="107"/>
                  </a:lnTo>
                  <a:lnTo>
                    <a:pt x="36" y="80"/>
                  </a:lnTo>
                  <a:lnTo>
                    <a:pt x="27" y="63"/>
                  </a:lnTo>
                  <a:lnTo>
                    <a:pt x="22" y="70"/>
                  </a:lnTo>
                  <a:lnTo>
                    <a:pt x="19" y="69"/>
                  </a:lnTo>
                  <a:lnTo>
                    <a:pt x="16" y="72"/>
                  </a:lnTo>
                  <a:lnTo>
                    <a:pt x="13" y="65"/>
                  </a:lnTo>
                  <a:lnTo>
                    <a:pt x="5" y="83"/>
                  </a:lnTo>
                  <a:lnTo>
                    <a:pt x="0" y="89"/>
                  </a:lnTo>
                  <a:lnTo>
                    <a:pt x="3" y="67"/>
                  </a:lnTo>
                  <a:lnTo>
                    <a:pt x="15" y="46"/>
                  </a:lnTo>
                  <a:lnTo>
                    <a:pt x="25" y="37"/>
                  </a:lnTo>
                  <a:lnTo>
                    <a:pt x="28" y="52"/>
                  </a:lnTo>
                  <a:lnTo>
                    <a:pt x="35" y="45"/>
                  </a:lnTo>
                  <a:lnTo>
                    <a:pt x="39" y="41"/>
                  </a:lnTo>
                  <a:lnTo>
                    <a:pt x="41" y="24"/>
                  </a:lnTo>
                  <a:lnTo>
                    <a:pt x="49" y="26"/>
                  </a:lnTo>
                  <a:lnTo>
                    <a:pt x="52" y="24"/>
                  </a:lnTo>
                  <a:lnTo>
                    <a:pt x="51" y="0"/>
                  </a:lnTo>
                  <a:lnTo>
                    <a:pt x="62" y="17"/>
                  </a:lnTo>
                  <a:lnTo>
                    <a:pt x="64" y="41"/>
                  </a:lnTo>
                  <a:lnTo>
                    <a:pt x="73" y="82"/>
                  </a:lnTo>
                  <a:lnTo>
                    <a:pt x="69" y="93"/>
                  </a:lnTo>
                  <a:lnTo>
                    <a:pt x="68" y="107"/>
                  </a:lnTo>
                  <a:lnTo>
                    <a:pt x="61" y="82"/>
                  </a:lnTo>
                  <a:lnTo>
                    <a:pt x="54" y="89"/>
                  </a:lnTo>
                  <a:lnTo>
                    <a:pt x="59" y="109"/>
                  </a:lnTo>
                  <a:lnTo>
                    <a:pt x="57" y="13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3" name="Freeform 173"/>
            <p:cNvSpPr>
              <a:spLocks/>
            </p:cNvSpPr>
            <p:nvPr/>
          </p:nvSpPr>
          <p:spPr bwMode="auto">
            <a:xfrm>
              <a:off x="4671" y="2339"/>
              <a:ext cx="16" cy="34"/>
            </a:xfrm>
            <a:custGeom>
              <a:avLst/>
              <a:gdLst>
                <a:gd name="T0" fmla="*/ 15 w 15"/>
                <a:gd name="T1" fmla="*/ 0 h 57"/>
                <a:gd name="T2" fmla="*/ 12 w 15"/>
                <a:gd name="T3" fmla="*/ 41 h 57"/>
                <a:gd name="T4" fmla="*/ 12 w 15"/>
                <a:gd name="T5" fmla="*/ 57 h 57"/>
                <a:gd name="T6" fmla="*/ 0 w 15"/>
                <a:gd name="T7" fmla="*/ 37 h 57"/>
                <a:gd name="T8" fmla="*/ 3 w 15"/>
                <a:gd name="T9" fmla="*/ 28 h 57"/>
                <a:gd name="T10" fmla="*/ 5 w 15"/>
                <a:gd name="T11" fmla="*/ 0 h 57"/>
                <a:gd name="T12" fmla="*/ 15 w 15"/>
                <a:gd name="T13" fmla="*/ 0 h 57"/>
                <a:gd name="T14" fmla="*/ 0 60000 65536"/>
                <a:gd name="T15" fmla="*/ 0 60000 65536"/>
                <a:gd name="T16" fmla="*/ 0 60000 65536"/>
                <a:gd name="T17" fmla="*/ 0 60000 65536"/>
                <a:gd name="T18" fmla="*/ 0 60000 65536"/>
                <a:gd name="T19" fmla="*/ 0 60000 65536"/>
                <a:gd name="T20" fmla="*/ 0 60000 65536"/>
                <a:gd name="T21" fmla="*/ 0 w 15"/>
                <a:gd name="T22" fmla="*/ 0 h 57"/>
                <a:gd name="T23" fmla="*/ 15 w 15"/>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57">
                  <a:moveTo>
                    <a:pt x="15" y="0"/>
                  </a:moveTo>
                  <a:lnTo>
                    <a:pt x="12" y="41"/>
                  </a:lnTo>
                  <a:lnTo>
                    <a:pt x="12" y="57"/>
                  </a:lnTo>
                  <a:lnTo>
                    <a:pt x="0" y="37"/>
                  </a:lnTo>
                  <a:lnTo>
                    <a:pt x="3" y="28"/>
                  </a:lnTo>
                  <a:lnTo>
                    <a:pt x="5" y="0"/>
                  </a:lnTo>
                  <a:lnTo>
                    <a:pt x="15"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4" name="Freeform 174"/>
            <p:cNvSpPr>
              <a:spLocks/>
            </p:cNvSpPr>
            <p:nvPr/>
          </p:nvSpPr>
          <p:spPr bwMode="auto">
            <a:xfrm>
              <a:off x="4696" y="2306"/>
              <a:ext cx="26" cy="29"/>
            </a:xfrm>
            <a:custGeom>
              <a:avLst/>
              <a:gdLst>
                <a:gd name="T0" fmla="*/ 20 w 25"/>
                <a:gd name="T1" fmla="*/ 49 h 50"/>
                <a:gd name="T2" fmla="*/ 12 w 25"/>
                <a:gd name="T3" fmla="*/ 32 h 50"/>
                <a:gd name="T4" fmla="*/ 0 w 25"/>
                <a:gd name="T5" fmla="*/ 4 h 50"/>
                <a:gd name="T6" fmla="*/ 13 w 25"/>
                <a:gd name="T7" fmla="*/ 0 h 50"/>
                <a:gd name="T8" fmla="*/ 18 w 25"/>
                <a:gd name="T9" fmla="*/ 21 h 50"/>
                <a:gd name="T10" fmla="*/ 25 w 25"/>
                <a:gd name="T11" fmla="*/ 50 h 50"/>
                <a:gd name="T12" fmla="*/ 20 w 25"/>
                <a:gd name="T13" fmla="*/ 49 h 50"/>
                <a:gd name="T14" fmla="*/ 0 60000 65536"/>
                <a:gd name="T15" fmla="*/ 0 60000 65536"/>
                <a:gd name="T16" fmla="*/ 0 60000 65536"/>
                <a:gd name="T17" fmla="*/ 0 60000 65536"/>
                <a:gd name="T18" fmla="*/ 0 60000 65536"/>
                <a:gd name="T19" fmla="*/ 0 60000 65536"/>
                <a:gd name="T20" fmla="*/ 0 60000 65536"/>
                <a:gd name="T21" fmla="*/ 0 w 25"/>
                <a:gd name="T22" fmla="*/ 0 h 50"/>
                <a:gd name="T23" fmla="*/ 25 w 2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50">
                  <a:moveTo>
                    <a:pt x="20" y="49"/>
                  </a:moveTo>
                  <a:lnTo>
                    <a:pt x="12" y="32"/>
                  </a:lnTo>
                  <a:lnTo>
                    <a:pt x="0" y="4"/>
                  </a:lnTo>
                  <a:lnTo>
                    <a:pt x="13" y="0"/>
                  </a:lnTo>
                  <a:lnTo>
                    <a:pt x="18" y="21"/>
                  </a:lnTo>
                  <a:lnTo>
                    <a:pt x="25" y="50"/>
                  </a:lnTo>
                  <a:lnTo>
                    <a:pt x="20" y="4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5" name="Freeform 175"/>
            <p:cNvSpPr>
              <a:spLocks/>
            </p:cNvSpPr>
            <p:nvPr/>
          </p:nvSpPr>
          <p:spPr bwMode="auto">
            <a:xfrm>
              <a:off x="4658" y="2319"/>
              <a:ext cx="21" cy="27"/>
            </a:xfrm>
            <a:custGeom>
              <a:avLst/>
              <a:gdLst>
                <a:gd name="T0" fmla="*/ 18 w 20"/>
                <a:gd name="T1" fmla="*/ 9 h 44"/>
                <a:gd name="T2" fmla="*/ 2 w 20"/>
                <a:gd name="T3" fmla="*/ 0 h 44"/>
                <a:gd name="T4" fmla="*/ 0 w 20"/>
                <a:gd name="T5" fmla="*/ 0 h 44"/>
                <a:gd name="T6" fmla="*/ 4 w 20"/>
                <a:gd name="T7" fmla="*/ 44 h 44"/>
                <a:gd name="T8" fmla="*/ 20 w 20"/>
                <a:gd name="T9" fmla="*/ 16 h 44"/>
                <a:gd name="T10" fmla="*/ 20 w 20"/>
                <a:gd name="T11" fmla="*/ 14 h 44"/>
                <a:gd name="T12" fmla="*/ 18 w 20"/>
                <a:gd name="T13" fmla="*/ 9 h 44"/>
                <a:gd name="T14" fmla="*/ 0 60000 65536"/>
                <a:gd name="T15" fmla="*/ 0 60000 65536"/>
                <a:gd name="T16" fmla="*/ 0 60000 65536"/>
                <a:gd name="T17" fmla="*/ 0 60000 65536"/>
                <a:gd name="T18" fmla="*/ 0 60000 65536"/>
                <a:gd name="T19" fmla="*/ 0 60000 65536"/>
                <a:gd name="T20" fmla="*/ 0 60000 65536"/>
                <a:gd name="T21" fmla="*/ 0 w 20"/>
                <a:gd name="T22" fmla="*/ 0 h 44"/>
                <a:gd name="T23" fmla="*/ 20 w 2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4">
                  <a:moveTo>
                    <a:pt x="18" y="9"/>
                  </a:moveTo>
                  <a:lnTo>
                    <a:pt x="2" y="0"/>
                  </a:lnTo>
                  <a:lnTo>
                    <a:pt x="0" y="0"/>
                  </a:lnTo>
                  <a:lnTo>
                    <a:pt x="4" y="44"/>
                  </a:lnTo>
                  <a:lnTo>
                    <a:pt x="20" y="16"/>
                  </a:lnTo>
                  <a:lnTo>
                    <a:pt x="20" y="14"/>
                  </a:lnTo>
                  <a:lnTo>
                    <a:pt x="18"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6" name="Freeform 176"/>
            <p:cNvSpPr>
              <a:spLocks/>
            </p:cNvSpPr>
            <p:nvPr/>
          </p:nvSpPr>
          <p:spPr bwMode="auto">
            <a:xfrm>
              <a:off x="4586" y="2330"/>
              <a:ext cx="37" cy="54"/>
            </a:xfrm>
            <a:custGeom>
              <a:avLst/>
              <a:gdLst>
                <a:gd name="T0" fmla="*/ 35 w 35"/>
                <a:gd name="T1" fmla="*/ 28 h 95"/>
                <a:gd name="T2" fmla="*/ 21 w 35"/>
                <a:gd name="T3" fmla="*/ 52 h 95"/>
                <a:gd name="T4" fmla="*/ 11 w 35"/>
                <a:gd name="T5" fmla="*/ 74 h 95"/>
                <a:gd name="T6" fmla="*/ 0 w 35"/>
                <a:gd name="T7" fmla="*/ 95 h 95"/>
                <a:gd name="T8" fmla="*/ 1 w 35"/>
                <a:gd name="T9" fmla="*/ 89 h 95"/>
                <a:gd name="T10" fmla="*/ 12 w 35"/>
                <a:gd name="T11" fmla="*/ 61 h 95"/>
                <a:gd name="T12" fmla="*/ 22 w 35"/>
                <a:gd name="T13" fmla="*/ 37 h 95"/>
                <a:gd name="T14" fmla="*/ 28 w 35"/>
                <a:gd name="T15" fmla="*/ 17 h 95"/>
                <a:gd name="T16" fmla="*/ 29 w 35"/>
                <a:gd name="T17" fmla="*/ 17 h 95"/>
                <a:gd name="T18" fmla="*/ 29 w 35"/>
                <a:gd name="T19" fmla="*/ 0 h 95"/>
                <a:gd name="T20" fmla="*/ 35 w 35"/>
                <a:gd name="T21" fmla="*/ 28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5"/>
                <a:gd name="T35" fmla="*/ 35 w 35"/>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5">
                  <a:moveTo>
                    <a:pt x="35" y="28"/>
                  </a:moveTo>
                  <a:lnTo>
                    <a:pt x="21" y="52"/>
                  </a:lnTo>
                  <a:lnTo>
                    <a:pt x="11" y="74"/>
                  </a:lnTo>
                  <a:lnTo>
                    <a:pt x="0" y="95"/>
                  </a:lnTo>
                  <a:lnTo>
                    <a:pt x="1" y="89"/>
                  </a:lnTo>
                  <a:lnTo>
                    <a:pt x="12" y="61"/>
                  </a:lnTo>
                  <a:lnTo>
                    <a:pt x="22" y="37"/>
                  </a:lnTo>
                  <a:lnTo>
                    <a:pt x="28" y="17"/>
                  </a:lnTo>
                  <a:lnTo>
                    <a:pt x="29" y="17"/>
                  </a:lnTo>
                  <a:lnTo>
                    <a:pt x="29" y="0"/>
                  </a:lnTo>
                  <a:lnTo>
                    <a:pt x="35" y="2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7" name="Freeform 177"/>
            <p:cNvSpPr>
              <a:spLocks/>
            </p:cNvSpPr>
            <p:nvPr/>
          </p:nvSpPr>
          <p:spPr bwMode="auto">
            <a:xfrm>
              <a:off x="4628" y="2289"/>
              <a:ext cx="22" cy="23"/>
            </a:xfrm>
            <a:custGeom>
              <a:avLst/>
              <a:gdLst>
                <a:gd name="T0" fmla="*/ 20 w 20"/>
                <a:gd name="T1" fmla="*/ 26 h 39"/>
                <a:gd name="T2" fmla="*/ 17 w 20"/>
                <a:gd name="T3" fmla="*/ 39 h 39"/>
                <a:gd name="T4" fmla="*/ 8 w 20"/>
                <a:gd name="T5" fmla="*/ 20 h 39"/>
                <a:gd name="T6" fmla="*/ 0 w 20"/>
                <a:gd name="T7" fmla="*/ 0 h 39"/>
                <a:gd name="T8" fmla="*/ 16 w 20"/>
                <a:gd name="T9" fmla="*/ 3 h 39"/>
                <a:gd name="T10" fmla="*/ 20 w 20"/>
                <a:gd name="T11" fmla="*/ 26 h 39"/>
                <a:gd name="T12" fmla="*/ 0 60000 65536"/>
                <a:gd name="T13" fmla="*/ 0 60000 65536"/>
                <a:gd name="T14" fmla="*/ 0 60000 65536"/>
                <a:gd name="T15" fmla="*/ 0 60000 65536"/>
                <a:gd name="T16" fmla="*/ 0 60000 65536"/>
                <a:gd name="T17" fmla="*/ 0 60000 65536"/>
                <a:gd name="T18" fmla="*/ 0 w 20"/>
                <a:gd name="T19" fmla="*/ 0 h 39"/>
                <a:gd name="T20" fmla="*/ 20 w 2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0" h="39">
                  <a:moveTo>
                    <a:pt x="20" y="26"/>
                  </a:moveTo>
                  <a:lnTo>
                    <a:pt x="17" y="39"/>
                  </a:lnTo>
                  <a:lnTo>
                    <a:pt x="8" y="20"/>
                  </a:lnTo>
                  <a:lnTo>
                    <a:pt x="0" y="0"/>
                  </a:lnTo>
                  <a:lnTo>
                    <a:pt x="16" y="3"/>
                  </a:lnTo>
                  <a:lnTo>
                    <a:pt x="20" y="2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8" name="Freeform 178"/>
            <p:cNvSpPr>
              <a:spLocks/>
            </p:cNvSpPr>
            <p:nvPr/>
          </p:nvSpPr>
          <p:spPr bwMode="auto">
            <a:xfrm>
              <a:off x="4700" y="2328"/>
              <a:ext cx="18" cy="25"/>
            </a:xfrm>
            <a:custGeom>
              <a:avLst/>
              <a:gdLst>
                <a:gd name="T0" fmla="*/ 10 w 17"/>
                <a:gd name="T1" fmla="*/ 6 h 45"/>
                <a:gd name="T2" fmla="*/ 17 w 17"/>
                <a:gd name="T3" fmla="*/ 39 h 45"/>
                <a:gd name="T4" fmla="*/ 12 w 17"/>
                <a:gd name="T5" fmla="*/ 41 h 45"/>
                <a:gd name="T6" fmla="*/ 11 w 17"/>
                <a:gd name="T7" fmla="*/ 45 h 45"/>
                <a:gd name="T8" fmla="*/ 5 w 17"/>
                <a:gd name="T9" fmla="*/ 19 h 45"/>
                <a:gd name="T10" fmla="*/ 0 w 17"/>
                <a:gd name="T11" fmla="*/ 0 h 45"/>
                <a:gd name="T12" fmla="*/ 10 w 17"/>
                <a:gd name="T13" fmla="*/ 6 h 45"/>
                <a:gd name="T14" fmla="*/ 0 60000 65536"/>
                <a:gd name="T15" fmla="*/ 0 60000 65536"/>
                <a:gd name="T16" fmla="*/ 0 60000 65536"/>
                <a:gd name="T17" fmla="*/ 0 60000 65536"/>
                <a:gd name="T18" fmla="*/ 0 60000 65536"/>
                <a:gd name="T19" fmla="*/ 0 60000 65536"/>
                <a:gd name="T20" fmla="*/ 0 60000 65536"/>
                <a:gd name="T21" fmla="*/ 0 w 17"/>
                <a:gd name="T22" fmla="*/ 0 h 45"/>
                <a:gd name="T23" fmla="*/ 17 w 1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5">
                  <a:moveTo>
                    <a:pt x="10" y="6"/>
                  </a:moveTo>
                  <a:lnTo>
                    <a:pt x="17" y="39"/>
                  </a:lnTo>
                  <a:lnTo>
                    <a:pt x="12" y="41"/>
                  </a:lnTo>
                  <a:lnTo>
                    <a:pt x="11" y="45"/>
                  </a:lnTo>
                  <a:lnTo>
                    <a:pt x="5" y="19"/>
                  </a:lnTo>
                  <a:lnTo>
                    <a:pt x="0" y="0"/>
                  </a:lnTo>
                  <a:lnTo>
                    <a:pt x="10"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79" name="Freeform 179"/>
            <p:cNvSpPr>
              <a:spLocks/>
            </p:cNvSpPr>
            <p:nvPr/>
          </p:nvSpPr>
          <p:spPr bwMode="auto">
            <a:xfrm>
              <a:off x="4679" y="2308"/>
              <a:ext cx="15" cy="13"/>
            </a:xfrm>
            <a:custGeom>
              <a:avLst/>
              <a:gdLst>
                <a:gd name="T0" fmla="*/ 13 w 13"/>
                <a:gd name="T1" fmla="*/ 24 h 24"/>
                <a:gd name="T2" fmla="*/ 2 w 13"/>
                <a:gd name="T3" fmla="*/ 11 h 24"/>
                <a:gd name="T4" fmla="*/ 0 w 13"/>
                <a:gd name="T5" fmla="*/ 15 h 24"/>
                <a:gd name="T6" fmla="*/ 1 w 13"/>
                <a:gd name="T7" fmla="*/ 0 h 24"/>
                <a:gd name="T8" fmla="*/ 13 w 13"/>
                <a:gd name="T9" fmla="*/ 19 h 24"/>
                <a:gd name="T10" fmla="*/ 13 w 13"/>
                <a:gd name="T11" fmla="*/ 24 h 24"/>
                <a:gd name="T12" fmla="*/ 0 60000 65536"/>
                <a:gd name="T13" fmla="*/ 0 60000 65536"/>
                <a:gd name="T14" fmla="*/ 0 60000 65536"/>
                <a:gd name="T15" fmla="*/ 0 60000 65536"/>
                <a:gd name="T16" fmla="*/ 0 60000 65536"/>
                <a:gd name="T17" fmla="*/ 0 60000 65536"/>
                <a:gd name="T18" fmla="*/ 0 w 13"/>
                <a:gd name="T19" fmla="*/ 0 h 24"/>
                <a:gd name="T20" fmla="*/ 13 w 1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 h="24">
                  <a:moveTo>
                    <a:pt x="13" y="24"/>
                  </a:moveTo>
                  <a:lnTo>
                    <a:pt x="2" y="11"/>
                  </a:lnTo>
                  <a:lnTo>
                    <a:pt x="0" y="15"/>
                  </a:lnTo>
                  <a:lnTo>
                    <a:pt x="1" y="0"/>
                  </a:lnTo>
                  <a:lnTo>
                    <a:pt x="13" y="19"/>
                  </a:lnTo>
                  <a:lnTo>
                    <a:pt x="13" y="2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0" name="Freeform 180"/>
            <p:cNvSpPr>
              <a:spLocks/>
            </p:cNvSpPr>
            <p:nvPr/>
          </p:nvSpPr>
          <p:spPr bwMode="auto">
            <a:xfrm>
              <a:off x="4694" y="2353"/>
              <a:ext cx="12" cy="7"/>
            </a:xfrm>
            <a:custGeom>
              <a:avLst/>
              <a:gdLst>
                <a:gd name="T0" fmla="*/ 12 w 12"/>
                <a:gd name="T1" fmla="*/ 9 h 11"/>
                <a:gd name="T2" fmla="*/ 10 w 12"/>
                <a:gd name="T3" fmla="*/ 0 h 11"/>
                <a:gd name="T4" fmla="*/ 0 w 12"/>
                <a:gd name="T5" fmla="*/ 11 h 11"/>
                <a:gd name="T6" fmla="*/ 12 w 12"/>
                <a:gd name="T7" fmla="*/ 9 h 11"/>
                <a:gd name="T8" fmla="*/ 0 60000 65536"/>
                <a:gd name="T9" fmla="*/ 0 60000 65536"/>
                <a:gd name="T10" fmla="*/ 0 60000 65536"/>
                <a:gd name="T11" fmla="*/ 0 60000 65536"/>
                <a:gd name="T12" fmla="*/ 0 w 12"/>
                <a:gd name="T13" fmla="*/ 0 h 11"/>
                <a:gd name="T14" fmla="*/ 12 w 12"/>
                <a:gd name="T15" fmla="*/ 11 h 11"/>
              </a:gdLst>
              <a:ahLst/>
              <a:cxnLst>
                <a:cxn ang="T8">
                  <a:pos x="T0" y="T1"/>
                </a:cxn>
                <a:cxn ang="T9">
                  <a:pos x="T2" y="T3"/>
                </a:cxn>
                <a:cxn ang="T10">
                  <a:pos x="T4" y="T5"/>
                </a:cxn>
                <a:cxn ang="T11">
                  <a:pos x="T6" y="T7"/>
                </a:cxn>
              </a:cxnLst>
              <a:rect l="T12" t="T13" r="T14" b="T15"/>
              <a:pathLst>
                <a:path w="12" h="11">
                  <a:moveTo>
                    <a:pt x="12" y="9"/>
                  </a:moveTo>
                  <a:lnTo>
                    <a:pt x="10" y="0"/>
                  </a:lnTo>
                  <a:lnTo>
                    <a:pt x="0" y="11"/>
                  </a:lnTo>
                  <a:lnTo>
                    <a:pt x="12"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1" name="Freeform 181"/>
            <p:cNvSpPr>
              <a:spLocks/>
            </p:cNvSpPr>
            <p:nvPr/>
          </p:nvSpPr>
          <p:spPr bwMode="auto">
            <a:xfrm>
              <a:off x="4685" y="2331"/>
              <a:ext cx="10" cy="33"/>
            </a:xfrm>
            <a:custGeom>
              <a:avLst/>
              <a:gdLst>
                <a:gd name="T0" fmla="*/ 9 w 9"/>
                <a:gd name="T1" fmla="*/ 0 h 59"/>
                <a:gd name="T2" fmla="*/ 9 w 9"/>
                <a:gd name="T3" fmla="*/ 17 h 59"/>
                <a:gd name="T4" fmla="*/ 6 w 9"/>
                <a:gd name="T5" fmla="*/ 39 h 59"/>
                <a:gd name="T6" fmla="*/ 0 w 9"/>
                <a:gd name="T7" fmla="*/ 59 h 59"/>
                <a:gd name="T8" fmla="*/ 6 w 9"/>
                <a:gd name="T9" fmla="*/ 32 h 59"/>
                <a:gd name="T10" fmla="*/ 9 w 9"/>
                <a:gd name="T11" fmla="*/ 0 h 59"/>
                <a:gd name="T12" fmla="*/ 0 60000 65536"/>
                <a:gd name="T13" fmla="*/ 0 60000 65536"/>
                <a:gd name="T14" fmla="*/ 0 60000 65536"/>
                <a:gd name="T15" fmla="*/ 0 60000 65536"/>
                <a:gd name="T16" fmla="*/ 0 60000 65536"/>
                <a:gd name="T17" fmla="*/ 0 60000 65536"/>
                <a:gd name="T18" fmla="*/ 0 w 9"/>
                <a:gd name="T19" fmla="*/ 0 h 59"/>
                <a:gd name="T20" fmla="*/ 9 w 9"/>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 h="59">
                  <a:moveTo>
                    <a:pt x="9" y="0"/>
                  </a:moveTo>
                  <a:lnTo>
                    <a:pt x="9" y="17"/>
                  </a:lnTo>
                  <a:lnTo>
                    <a:pt x="6" y="39"/>
                  </a:lnTo>
                  <a:lnTo>
                    <a:pt x="0" y="59"/>
                  </a:lnTo>
                  <a:lnTo>
                    <a:pt x="6" y="32"/>
                  </a:lnTo>
                  <a:lnTo>
                    <a:pt x="9"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2" name="Freeform 183"/>
            <p:cNvSpPr>
              <a:spLocks/>
            </p:cNvSpPr>
            <p:nvPr/>
          </p:nvSpPr>
          <p:spPr bwMode="auto">
            <a:xfrm>
              <a:off x="4304" y="2104"/>
              <a:ext cx="145" cy="276"/>
            </a:xfrm>
            <a:custGeom>
              <a:avLst/>
              <a:gdLst>
                <a:gd name="T0" fmla="*/ 42 w 134"/>
                <a:gd name="T1" fmla="*/ 91 h 472"/>
                <a:gd name="T2" fmla="*/ 25 w 134"/>
                <a:gd name="T3" fmla="*/ 82 h 472"/>
                <a:gd name="T4" fmla="*/ 12 w 134"/>
                <a:gd name="T5" fmla="*/ 50 h 472"/>
                <a:gd name="T6" fmla="*/ 3 w 134"/>
                <a:gd name="T7" fmla="*/ 20 h 472"/>
                <a:gd name="T8" fmla="*/ 14 w 134"/>
                <a:gd name="T9" fmla="*/ 20 h 472"/>
                <a:gd name="T10" fmla="*/ 24 w 134"/>
                <a:gd name="T11" fmla="*/ 20 h 472"/>
                <a:gd name="T12" fmla="*/ 33 w 134"/>
                <a:gd name="T13" fmla="*/ 19 h 472"/>
                <a:gd name="T14" fmla="*/ 48 w 134"/>
                <a:gd name="T15" fmla="*/ 2 h 472"/>
                <a:gd name="T16" fmla="*/ 69 w 134"/>
                <a:gd name="T17" fmla="*/ 35 h 472"/>
                <a:gd name="T18" fmla="*/ 90 w 134"/>
                <a:gd name="T19" fmla="*/ 57 h 472"/>
                <a:gd name="T20" fmla="*/ 74 w 134"/>
                <a:gd name="T21" fmla="*/ 76 h 472"/>
                <a:gd name="T22" fmla="*/ 69 w 134"/>
                <a:gd name="T23" fmla="*/ 106 h 472"/>
                <a:gd name="T24" fmla="*/ 74 w 134"/>
                <a:gd name="T25" fmla="*/ 163 h 472"/>
                <a:gd name="T26" fmla="*/ 87 w 134"/>
                <a:gd name="T27" fmla="*/ 198 h 472"/>
                <a:gd name="T28" fmla="*/ 110 w 134"/>
                <a:gd name="T29" fmla="*/ 235 h 472"/>
                <a:gd name="T30" fmla="*/ 126 w 134"/>
                <a:gd name="T31" fmla="*/ 298 h 472"/>
                <a:gd name="T32" fmla="*/ 133 w 134"/>
                <a:gd name="T33" fmla="*/ 356 h 472"/>
                <a:gd name="T34" fmla="*/ 131 w 134"/>
                <a:gd name="T35" fmla="*/ 380 h 472"/>
                <a:gd name="T36" fmla="*/ 110 w 134"/>
                <a:gd name="T37" fmla="*/ 415 h 472"/>
                <a:gd name="T38" fmla="*/ 99 w 134"/>
                <a:gd name="T39" fmla="*/ 419 h 472"/>
                <a:gd name="T40" fmla="*/ 95 w 134"/>
                <a:gd name="T41" fmla="*/ 432 h 472"/>
                <a:gd name="T42" fmla="*/ 90 w 134"/>
                <a:gd name="T43" fmla="*/ 446 h 472"/>
                <a:gd name="T44" fmla="*/ 71 w 134"/>
                <a:gd name="T45" fmla="*/ 472 h 472"/>
                <a:gd name="T46" fmla="*/ 63 w 134"/>
                <a:gd name="T47" fmla="*/ 419 h 472"/>
                <a:gd name="T48" fmla="*/ 76 w 134"/>
                <a:gd name="T49" fmla="*/ 402 h 472"/>
                <a:gd name="T50" fmla="*/ 82 w 134"/>
                <a:gd name="T51" fmla="*/ 382 h 472"/>
                <a:gd name="T52" fmla="*/ 105 w 134"/>
                <a:gd name="T53" fmla="*/ 358 h 472"/>
                <a:gd name="T54" fmla="*/ 102 w 134"/>
                <a:gd name="T55" fmla="*/ 308 h 472"/>
                <a:gd name="T56" fmla="*/ 100 w 134"/>
                <a:gd name="T57" fmla="*/ 252 h 472"/>
                <a:gd name="T58" fmla="*/ 95 w 134"/>
                <a:gd name="T59" fmla="*/ 233 h 472"/>
                <a:gd name="T60" fmla="*/ 76 w 134"/>
                <a:gd name="T61" fmla="*/ 196 h 472"/>
                <a:gd name="T62" fmla="*/ 57 w 134"/>
                <a:gd name="T63" fmla="*/ 152 h 472"/>
                <a:gd name="T64" fmla="*/ 39 w 134"/>
                <a:gd name="T65" fmla="*/ 115 h 472"/>
                <a:gd name="T66" fmla="*/ 46 w 134"/>
                <a:gd name="T67" fmla="*/ 98 h 4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472"/>
                <a:gd name="T104" fmla="*/ 134 w 134"/>
                <a:gd name="T105" fmla="*/ 472 h 4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472">
                  <a:moveTo>
                    <a:pt x="46" y="98"/>
                  </a:moveTo>
                  <a:lnTo>
                    <a:pt x="42" y="91"/>
                  </a:lnTo>
                  <a:lnTo>
                    <a:pt x="33" y="74"/>
                  </a:lnTo>
                  <a:lnTo>
                    <a:pt x="25" y="82"/>
                  </a:lnTo>
                  <a:lnTo>
                    <a:pt x="14" y="63"/>
                  </a:lnTo>
                  <a:lnTo>
                    <a:pt x="12" y="50"/>
                  </a:lnTo>
                  <a:lnTo>
                    <a:pt x="0" y="26"/>
                  </a:lnTo>
                  <a:lnTo>
                    <a:pt x="3" y="20"/>
                  </a:lnTo>
                  <a:lnTo>
                    <a:pt x="11" y="24"/>
                  </a:lnTo>
                  <a:lnTo>
                    <a:pt x="14" y="20"/>
                  </a:lnTo>
                  <a:lnTo>
                    <a:pt x="21" y="20"/>
                  </a:lnTo>
                  <a:lnTo>
                    <a:pt x="24" y="20"/>
                  </a:lnTo>
                  <a:lnTo>
                    <a:pt x="27" y="19"/>
                  </a:lnTo>
                  <a:lnTo>
                    <a:pt x="33" y="19"/>
                  </a:lnTo>
                  <a:lnTo>
                    <a:pt x="42" y="0"/>
                  </a:lnTo>
                  <a:lnTo>
                    <a:pt x="48" y="2"/>
                  </a:lnTo>
                  <a:lnTo>
                    <a:pt x="66" y="15"/>
                  </a:lnTo>
                  <a:lnTo>
                    <a:pt x="69" y="35"/>
                  </a:lnTo>
                  <a:lnTo>
                    <a:pt x="75" y="44"/>
                  </a:lnTo>
                  <a:lnTo>
                    <a:pt x="90" y="57"/>
                  </a:lnTo>
                  <a:lnTo>
                    <a:pt x="82" y="67"/>
                  </a:lnTo>
                  <a:lnTo>
                    <a:pt x="74" y="76"/>
                  </a:lnTo>
                  <a:lnTo>
                    <a:pt x="74" y="78"/>
                  </a:lnTo>
                  <a:lnTo>
                    <a:pt x="69" y="106"/>
                  </a:lnTo>
                  <a:lnTo>
                    <a:pt x="63" y="135"/>
                  </a:lnTo>
                  <a:lnTo>
                    <a:pt x="74" y="163"/>
                  </a:lnTo>
                  <a:lnTo>
                    <a:pt x="77" y="180"/>
                  </a:lnTo>
                  <a:lnTo>
                    <a:pt x="87" y="198"/>
                  </a:lnTo>
                  <a:lnTo>
                    <a:pt x="97" y="217"/>
                  </a:lnTo>
                  <a:lnTo>
                    <a:pt x="110" y="235"/>
                  </a:lnTo>
                  <a:lnTo>
                    <a:pt x="120" y="256"/>
                  </a:lnTo>
                  <a:lnTo>
                    <a:pt x="126" y="298"/>
                  </a:lnTo>
                  <a:lnTo>
                    <a:pt x="134" y="343"/>
                  </a:lnTo>
                  <a:lnTo>
                    <a:pt x="133" y="356"/>
                  </a:lnTo>
                  <a:lnTo>
                    <a:pt x="133" y="365"/>
                  </a:lnTo>
                  <a:lnTo>
                    <a:pt x="131" y="380"/>
                  </a:lnTo>
                  <a:lnTo>
                    <a:pt x="121" y="398"/>
                  </a:lnTo>
                  <a:lnTo>
                    <a:pt x="110" y="415"/>
                  </a:lnTo>
                  <a:lnTo>
                    <a:pt x="99" y="409"/>
                  </a:lnTo>
                  <a:lnTo>
                    <a:pt x="99" y="419"/>
                  </a:lnTo>
                  <a:lnTo>
                    <a:pt x="99" y="428"/>
                  </a:lnTo>
                  <a:lnTo>
                    <a:pt x="95" y="432"/>
                  </a:lnTo>
                  <a:lnTo>
                    <a:pt x="95" y="445"/>
                  </a:lnTo>
                  <a:lnTo>
                    <a:pt x="90" y="446"/>
                  </a:lnTo>
                  <a:lnTo>
                    <a:pt x="78" y="469"/>
                  </a:lnTo>
                  <a:lnTo>
                    <a:pt x="71" y="472"/>
                  </a:lnTo>
                  <a:lnTo>
                    <a:pt x="72" y="432"/>
                  </a:lnTo>
                  <a:lnTo>
                    <a:pt x="63" y="419"/>
                  </a:lnTo>
                  <a:lnTo>
                    <a:pt x="71" y="406"/>
                  </a:lnTo>
                  <a:lnTo>
                    <a:pt x="76" y="402"/>
                  </a:lnTo>
                  <a:lnTo>
                    <a:pt x="87" y="404"/>
                  </a:lnTo>
                  <a:lnTo>
                    <a:pt x="82" y="382"/>
                  </a:lnTo>
                  <a:lnTo>
                    <a:pt x="90" y="372"/>
                  </a:lnTo>
                  <a:lnTo>
                    <a:pt x="105" y="358"/>
                  </a:lnTo>
                  <a:lnTo>
                    <a:pt x="103" y="332"/>
                  </a:lnTo>
                  <a:lnTo>
                    <a:pt x="102" y="308"/>
                  </a:lnTo>
                  <a:lnTo>
                    <a:pt x="102" y="278"/>
                  </a:lnTo>
                  <a:lnTo>
                    <a:pt x="100" y="252"/>
                  </a:lnTo>
                  <a:lnTo>
                    <a:pt x="95" y="241"/>
                  </a:lnTo>
                  <a:lnTo>
                    <a:pt x="95" y="233"/>
                  </a:lnTo>
                  <a:lnTo>
                    <a:pt x="82" y="215"/>
                  </a:lnTo>
                  <a:lnTo>
                    <a:pt x="76" y="196"/>
                  </a:lnTo>
                  <a:lnTo>
                    <a:pt x="66" y="174"/>
                  </a:lnTo>
                  <a:lnTo>
                    <a:pt x="57" y="152"/>
                  </a:lnTo>
                  <a:lnTo>
                    <a:pt x="36" y="126"/>
                  </a:lnTo>
                  <a:lnTo>
                    <a:pt x="39" y="115"/>
                  </a:lnTo>
                  <a:lnTo>
                    <a:pt x="48" y="111"/>
                  </a:lnTo>
                  <a:lnTo>
                    <a:pt x="46" y="9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3" name="Freeform 184"/>
            <p:cNvSpPr>
              <a:spLocks/>
            </p:cNvSpPr>
            <p:nvPr/>
          </p:nvSpPr>
          <p:spPr bwMode="auto">
            <a:xfrm>
              <a:off x="3460" y="2051"/>
              <a:ext cx="14" cy="28"/>
            </a:xfrm>
            <a:custGeom>
              <a:avLst/>
              <a:gdLst>
                <a:gd name="T0" fmla="*/ 8 w 11"/>
                <a:gd name="T1" fmla="*/ 47 h 48"/>
                <a:gd name="T2" fmla="*/ 5 w 11"/>
                <a:gd name="T3" fmla="*/ 48 h 48"/>
                <a:gd name="T4" fmla="*/ 1 w 11"/>
                <a:gd name="T5" fmla="*/ 43 h 48"/>
                <a:gd name="T6" fmla="*/ 0 w 11"/>
                <a:gd name="T7" fmla="*/ 11 h 48"/>
                <a:gd name="T8" fmla="*/ 7 w 11"/>
                <a:gd name="T9" fmla="*/ 0 h 48"/>
                <a:gd name="T10" fmla="*/ 11 w 11"/>
                <a:gd name="T11" fmla="*/ 26 h 48"/>
                <a:gd name="T12" fmla="*/ 8 w 11"/>
                <a:gd name="T13" fmla="*/ 47 h 48"/>
                <a:gd name="T14" fmla="*/ 0 60000 65536"/>
                <a:gd name="T15" fmla="*/ 0 60000 65536"/>
                <a:gd name="T16" fmla="*/ 0 60000 65536"/>
                <a:gd name="T17" fmla="*/ 0 60000 65536"/>
                <a:gd name="T18" fmla="*/ 0 60000 65536"/>
                <a:gd name="T19" fmla="*/ 0 60000 65536"/>
                <a:gd name="T20" fmla="*/ 0 60000 65536"/>
                <a:gd name="T21" fmla="*/ 0 w 11"/>
                <a:gd name="T22" fmla="*/ 0 h 48"/>
                <a:gd name="T23" fmla="*/ 11 w 1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48">
                  <a:moveTo>
                    <a:pt x="8" y="47"/>
                  </a:moveTo>
                  <a:lnTo>
                    <a:pt x="5" y="48"/>
                  </a:lnTo>
                  <a:lnTo>
                    <a:pt x="1" y="43"/>
                  </a:lnTo>
                  <a:lnTo>
                    <a:pt x="0" y="11"/>
                  </a:lnTo>
                  <a:lnTo>
                    <a:pt x="7" y="0"/>
                  </a:lnTo>
                  <a:lnTo>
                    <a:pt x="11" y="26"/>
                  </a:lnTo>
                  <a:lnTo>
                    <a:pt x="8" y="4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4" name="Freeform 185"/>
            <p:cNvSpPr>
              <a:spLocks/>
            </p:cNvSpPr>
            <p:nvPr/>
          </p:nvSpPr>
          <p:spPr bwMode="auto">
            <a:xfrm>
              <a:off x="3318" y="1793"/>
              <a:ext cx="340" cy="274"/>
            </a:xfrm>
            <a:custGeom>
              <a:avLst/>
              <a:gdLst>
                <a:gd name="T0" fmla="*/ 37 w 316"/>
                <a:gd name="T1" fmla="*/ 189 h 469"/>
                <a:gd name="T2" fmla="*/ 40 w 316"/>
                <a:gd name="T3" fmla="*/ 143 h 469"/>
                <a:gd name="T4" fmla="*/ 29 w 316"/>
                <a:gd name="T5" fmla="*/ 119 h 469"/>
                <a:gd name="T6" fmla="*/ 7 w 316"/>
                <a:gd name="T7" fmla="*/ 58 h 469"/>
                <a:gd name="T8" fmla="*/ 0 w 316"/>
                <a:gd name="T9" fmla="*/ 8 h 469"/>
                <a:gd name="T10" fmla="*/ 9 w 316"/>
                <a:gd name="T11" fmla="*/ 2 h 469"/>
                <a:gd name="T12" fmla="*/ 28 w 316"/>
                <a:gd name="T13" fmla="*/ 26 h 469"/>
                <a:gd name="T14" fmla="*/ 54 w 316"/>
                <a:gd name="T15" fmla="*/ 0 h 469"/>
                <a:gd name="T16" fmla="*/ 57 w 316"/>
                <a:gd name="T17" fmla="*/ 24 h 469"/>
                <a:gd name="T18" fmla="*/ 78 w 316"/>
                <a:gd name="T19" fmla="*/ 69 h 469"/>
                <a:gd name="T20" fmla="*/ 109 w 316"/>
                <a:gd name="T21" fmla="*/ 91 h 469"/>
                <a:gd name="T22" fmla="*/ 136 w 316"/>
                <a:gd name="T23" fmla="*/ 95 h 469"/>
                <a:gd name="T24" fmla="*/ 149 w 316"/>
                <a:gd name="T25" fmla="*/ 87 h 469"/>
                <a:gd name="T26" fmla="*/ 151 w 316"/>
                <a:gd name="T27" fmla="*/ 76 h 469"/>
                <a:gd name="T28" fmla="*/ 178 w 316"/>
                <a:gd name="T29" fmla="*/ 50 h 469"/>
                <a:gd name="T30" fmla="*/ 216 w 316"/>
                <a:gd name="T31" fmla="*/ 65 h 469"/>
                <a:gd name="T32" fmla="*/ 241 w 316"/>
                <a:gd name="T33" fmla="*/ 95 h 469"/>
                <a:gd name="T34" fmla="*/ 260 w 316"/>
                <a:gd name="T35" fmla="*/ 132 h 469"/>
                <a:gd name="T36" fmla="*/ 256 w 316"/>
                <a:gd name="T37" fmla="*/ 175 h 469"/>
                <a:gd name="T38" fmla="*/ 262 w 316"/>
                <a:gd name="T39" fmla="*/ 199 h 469"/>
                <a:gd name="T40" fmla="*/ 263 w 316"/>
                <a:gd name="T41" fmla="*/ 232 h 469"/>
                <a:gd name="T42" fmla="*/ 281 w 316"/>
                <a:gd name="T43" fmla="*/ 267 h 469"/>
                <a:gd name="T44" fmla="*/ 272 w 316"/>
                <a:gd name="T45" fmla="*/ 319 h 469"/>
                <a:gd name="T46" fmla="*/ 294 w 316"/>
                <a:gd name="T47" fmla="*/ 362 h 469"/>
                <a:gd name="T48" fmla="*/ 312 w 316"/>
                <a:gd name="T49" fmla="*/ 402 h 469"/>
                <a:gd name="T50" fmla="*/ 316 w 316"/>
                <a:gd name="T51" fmla="*/ 423 h 469"/>
                <a:gd name="T52" fmla="*/ 296 w 316"/>
                <a:gd name="T53" fmla="*/ 445 h 469"/>
                <a:gd name="T54" fmla="*/ 280 w 316"/>
                <a:gd name="T55" fmla="*/ 465 h 469"/>
                <a:gd name="T56" fmla="*/ 246 w 316"/>
                <a:gd name="T57" fmla="*/ 452 h 469"/>
                <a:gd name="T58" fmla="*/ 223 w 316"/>
                <a:gd name="T59" fmla="*/ 426 h 469"/>
                <a:gd name="T60" fmla="*/ 205 w 316"/>
                <a:gd name="T61" fmla="*/ 415 h 469"/>
                <a:gd name="T62" fmla="*/ 170 w 316"/>
                <a:gd name="T63" fmla="*/ 413 h 469"/>
                <a:gd name="T64" fmla="*/ 142 w 316"/>
                <a:gd name="T65" fmla="*/ 382 h 469"/>
                <a:gd name="T66" fmla="*/ 122 w 316"/>
                <a:gd name="T67" fmla="*/ 343 h 469"/>
                <a:gd name="T68" fmla="*/ 104 w 316"/>
                <a:gd name="T69" fmla="*/ 308 h 469"/>
                <a:gd name="T70" fmla="*/ 96 w 316"/>
                <a:gd name="T71" fmla="*/ 299 h 469"/>
                <a:gd name="T72" fmla="*/ 89 w 316"/>
                <a:gd name="T73" fmla="*/ 313 h 469"/>
                <a:gd name="T74" fmla="*/ 78 w 316"/>
                <a:gd name="T75" fmla="*/ 282 h 469"/>
                <a:gd name="T76" fmla="*/ 75 w 316"/>
                <a:gd name="T77" fmla="*/ 254 h 469"/>
                <a:gd name="T78" fmla="*/ 57 w 316"/>
                <a:gd name="T79" fmla="*/ 226 h 4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6"/>
                <a:gd name="T121" fmla="*/ 0 h 469"/>
                <a:gd name="T122" fmla="*/ 316 w 316"/>
                <a:gd name="T123" fmla="*/ 469 h 4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6" h="469">
                  <a:moveTo>
                    <a:pt x="45" y="212"/>
                  </a:moveTo>
                  <a:lnTo>
                    <a:pt x="37" y="189"/>
                  </a:lnTo>
                  <a:lnTo>
                    <a:pt x="35" y="175"/>
                  </a:lnTo>
                  <a:lnTo>
                    <a:pt x="40" y="143"/>
                  </a:lnTo>
                  <a:lnTo>
                    <a:pt x="40" y="126"/>
                  </a:lnTo>
                  <a:lnTo>
                    <a:pt x="29" y="119"/>
                  </a:lnTo>
                  <a:lnTo>
                    <a:pt x="15" y="80"/>
                  </a:lnTo>
                  <a:lnTo>
                    <a:pt x="7" y="58"/>
                  </a:lnTo>
                  <a:lnTo>
                    <a:pt x="2" y="26"/>
                  </a:lnTo>
                  <a:lnTo>
                    <a:pt x="0" y="8"/>
                  </a:lnTo>
                  <a:lnTo>
                    <a:pt x="8" y="0"/>
                  </a:lnTo>
                  <a:lnTo>
                    <a:pt x="9" y="2"/>
                  </a:lnTo>
                  <a:lnTo>
                    <a:pt x="11" y="6"/>
                  </a:lnTo>
                  <a:lnTo>
                    <a:pt x="28" y="26"/>
                  </a:lnTo>
                  <a:lnTo>
                    <a:pt x="40" y="17"/>
                  </a:lnTo>
                  <a:lnTo>
                    <a:pt x="54" y="0"/>
                  </a:lnTo>
                  <a:lnTo>
                    <a:pt x="59" y="19"/>
                  </a:lnTo>
                  <a:lnTo>
                    <a:pt x="57" y="24"/>
                  </a:lnTo>
                  <a:lnTo>
                    <a:pt x="71" y="41"/>
                  </a:lnTo>
                  <a:lnTo>
                    <a:pt x="78" y="69"/>
                  </a:lnTo>
                  <a:lnTo>
                    <a:pt x="95" y="84"/>
                  </a:lnTo>
                  <a:lnTo>
                    <a:pt x="109" y="91"/>
                  </a:lnTo>
                  <a:lnTo>
                    <a:pt x="122" y="100"/>
                  </a:lnTo>
                  <a:lnTo>
                    <a:pt x="136" y="95"/>
                  </a:lnTo>
                  <a:lnTo>
                    <a:pt x="147" y="91"/>
                  </a:lnTo>
                  <a:lnTo>
                    <a:pt x="149" y="87"/>
                  </a:lnTo>
                  <a:lnTo>
                    <a:pt x="147" y="76"/>
                  </a:lnTo>
                  <a:lnTo>
                    <a:pt x="151" y="76"/>
                  </a:lnTo>
                  <a:lnTo>
                    <a:pt x="162" y="56"/>
                  </a:lnTo>
                  <a:lnTo>
                    <a:pt x="178" y="50"/>
                  </a:lnTo>
                  <a:lnTo>
                    <a:pt x="193" y="49"/>
                  </a:lnTo>
                  <a:lnTo>
                    <a:pt x="216" y="65"/>
                  </a:lnTo>
                  <a:lnTo>
                    <a:pt x="229" y="80"/>
                  </a:lnTo>
                  <a:lnTo>
                    <a:pt x="241" y="95"/>
                  </a:lnTo>
                  <a:lnTo>
                    <a:pt x="254" y="99"/>
                  </a:lnTo>
                  <a:lnTo>
                    <a:pt x="260" y="132"/>
                  </a:lnTo>
                  <a:lnTo>
                    <a:pt x="257" y="167"/>
                  </a:lnTo>
                  <a:lnTo>
                    <a:pt x="256" y="175"/>
                  </a:lnTo>
                  <a:lnTo>
                    <a:pt x="256" y="189"/>
                  </a:lnTo>
                  <a:lnTo>
                    <a:pt x="262" y="199"/>
                  </a:lnTo>
                  <a:lnTo>
                    <a:pt x="260" y="204"/>
                  </a:lnTo>
                  <a:lnTo>
                    <a:pt x="263" y="232"/>
                  </a:lnTo>
                  <a:lnTo>
                    <a:pt x="267" y="260"/>
                  </a:lnTo>
                  <a:lnTo>
                    <a:pt x="281" y="267"/>
                  </a:lnTo>
                  <a:lnTo>
                    <a:pt x="283" y="280"/>
                  </a:lnTo>
                  <a:lnTo>
                    <a:pt x="272" y="319"/>
                  </a:lnTo>
                  <a:lnTo>
                    <a:pt x="283" y="341"/>
                  </a:lnTo>
                  <a:lnTo>
                    <a:pt x="294" y="362"/>
                  </a:lnTo>
                  <a:lnTo>
                    <a:pt x="306" y="371"/>
                  </a:lnTo>
                  <a:lnTo>
                    <a:pt x="312" y="402"/>
                  </a:lnTo>
                  <a:lnTo>
                    <a:pt x="316" y="406"/>
                  </a:lnTo>
                  <a:lnTo>
                    <a:pt x="316" y="423"/>
                  </a:lnTo>
                  <a:lnTo>
                    <a:pt x="303" y="430"/>
                  </a:lnTo>
                  <a:lnTo>
                    <a:pt x="296" y="445"/>
                  </a:lnTo>
                  <a:lnTo>
                    <a:pt x="295" y="469"/>
                  </a:lnTo>
                  <a:lnTo>
                    <a:pt x="280" y="465"/>
                  </a:lnTo>
                  <a:lnTo>
                    <a:pt x="263" y="460"/>
                  </a:lnTo>
                  <a:lnTo>
                    <a:pt x="246" y="452"/>
                  </a:lnTo>
                  <a:lnTo>
                    <a:pt x="230" y="449"/>
                  </a:lnTo>
                  <a:lnTo>
                    <a:pt x="223" y="426"/>
                  </a:lnTo>
                  <a:lnTo>
                    <a:pt x="217" y="404"/>
                  </a:lnTo>
                  <a:lnTo>
                    <a:pt x="205" y="415"/>
                  </a:lnTo>
                  <a:lnTo>
                    <a:pt x="193" y="425"/>
                  </a:lnTo>
                  <a:lnTo>
                    <a:pt x="170" y="413"/>
                  </a:lnTo>
                  <a:lnTo>
                    <a:pt x="156" y="399"/>
                  </a:lnTo>
                  <a:lnTo>
                    <a:pt x="142" y="382"/>
                  </a:lnTo>
                  <a:lnTo>
                    <a:pt x="130" y="362"/>
                  </a:lnTo>
                  <a:lnTo>
                    <a:pt x="122" y="343"/>
                  </a:lnTo>
                  <a:lnTo>
                    <a:pt x="109" y="306"/>
                  </a:lnTo>
                  <a:lnTo>
                    <a:pt x="104" y="308"/>
                  </a:lnTo>
                  <a:lnTo>
                    <a:pt x="96" y="300"/>
                  </a:lnTo>
                  <a:lnTo>
                    <a:pt x="96" y="299"/>
                  </a:lnTo>
                  <a:lnTo>
                    <a:pt x="93" y="312"/>
                  </a:lnTo>
                  <a:lnTo>
                    <a:pt x="89" y="313"/>
                  </a:lnTo>
                  <a:lnTo>
                    <a:pt x="85" y="302"/>
                  </a:lnTo>
                  <a:lnTo>
                    <a:pt x="78" y="282"/>
                  </a:lnTo>
                  <a:lnTo>
                    <a:pt x="74" y="282"/>
                  </a:lnTo>
                  <a:lnTo>
                    <a:pt x="75" y="254"/>
                  </a:lnTo>
                  <a:lnTo>
                    <a:pt x="69" y="241"/>
                  </a:lnTo>
                  <a:lnTo>
                    <a:pt x="57" y="226"/>
                  </a:lnTo>
                  <a:lnTo>
                    <a:pt x="45" y="21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5" name="Freeform 186"/>
            <p:cNvSpPr>
              <a:spLocks/>
            </p:cNvSpPr>
            <p:nvPr/>
          </p:nvSpPr>
          <p:spPr bwMode="auto">
            <a:xfrm>
              <a:off x="3249" y="1839"/>
              <a:ext cx="165" cy="155"/>
            </a:xfrm>
            <a:custGeom>
              <a:avLst/>
              <a:gdLst>
                <a:gd name="T0" fmla="*/ 100 w 152"/>
                <a:gd name="T1" fmla="*/ 111 h 265"/>
                <a:gd name="T2" fmla="*/ 98 w 152"/>
                <a:gd name="T3" fmla="*/ 97 h 265"/>
                <a:gd name="T4" fmla="*/ 103 w 152"/>
                <a:gd name="T5" fmla="*/ 65 h 265"/>
                <a:gd name="T6" fmla="*/ 103 w 152"/>
                <a:gd name="T7" fmla="*/ 48 h 265"/>
                <a:gd name="T8" fmla="*/ 92 w 152"/>
                <a:gd name="T9" fmla="*/ 41 h 265"/>
                <a:gd name="T10" fmla="*/ 78 w 152"/>
                <a:gd name="T11" fmla="*/ 2 h 265"/>
                <a:gd name="T12" fmla="*/ 69 w 152"/>
                <a:gd name="T13" fmla="*/ 4 h 265"/>
                <a:gd name="T14" fmla="*/ 65 w 152"/>
                <a:gd name="T15" fmla="*/ 0 h 265"/>
                <a:gd name="T16" fmla="*/ 48 w 152"/>
                <a:gd name="T17" fmla="*/ 0 h 265"/>
                <a:gd name="T18" fmla="*/ 42 w 152"/>
                <a:gd name="T19" fmla="*/ 4 h 265"/>
                <a:gd name="T20" fmla="*/ 29 w 152"/>
                <a:gd name="T21" fmla="*/ 28 h 265"/>
                <a:gd name="T22" fmla="*/ 30 w 152"/>
                <a:gd name="T23" fmla="*/ 61 h 265"/>
                <a:gd name="T24" fmla="*/ 30 w 152"/>
                <a:gd name="T25" fmla="*/ 91 h 265"/>
                <a:gd name="T26" fmla="*/ 16 w 152"/>
                <a:gd name="T27" fmla="*/ 109 h 265"/>
                <a:gd name="T28" fmla="*/ 0 w 152"/>
                <a:gd name="T29" fmla="*/ 126 h 265"/>
                <a:gd name="T30" fmla="*/ 10 w 152"/>
                <a:gd name="T31" fmla="*/ 163 h 265"/>
                <a:gd name="T32" fmla="*/ 25 w 152"/>
                <a:gd name="T33" fmla="*/ 174 h 265"/>
                <a:gd name="T34" fmla="*/ 39 w 152"/>
                <a:gd name="T35" fmla="*/ 189 h 265"/>
                <a:gd name="T36" fmla="*/ 53 w 152"/>
                <a:gd name="T37" fmla="*/ 200 h 265"/>
                <a:gd name="T38" fmla="*/ 68 w 152"/>
                <a:gd name="T39" fmla="*/ 213 h 265"/>
                <a:gd name="T40" fmla="*/ 81 w 152"/>
                <a:gd name="T41" fmla="*/ 235 h 265"/>
                <a:gd name="T42" fmla="*/ 97 w 152"/>
                <a:gd name="T43" fmla="*/ 263 h 265"/>
                <a:gd name="T44" fmla="*/ 125 w 152"/>
                <a:gd name="T45" fmla="*/ 265 h 265"/>
                <a:gd name="T46" fmla="*/ 130 w 152"/>
                <a:gd name="T47" fmla="*/ 237 h 265"/>
                <a:gd name="T48" fmla="*/ 142 w 152"/>
                <a:gd name="T49" fmla="*/ 235 h 265"/>
                <a:gd name="T50" fmla="*/ 152 w 152"/>
                <a:gd name="T51" fmla="*/ 237 h 265"/>
                <a:gd name="T52" fmla="*/ 148 w 152"/>
                <a:gd name="T53" fmla="*/ 224 h 265"/>
                <a:gd name="T54" fmla="*/ 141 w 152"/>
                <a:gd name="T55" fmla="*/ 204 h 265"/>
                <a:gd name="T56" fmla="*/ 137 w 152"/>
                <a:gd name="T57" fmla="*/ 204 h 265"/>
                <a:gd name="T58" fmla="*/ 138 w 152"/>
                <a:gd name="T59" fmla="*/ 176 h 265"/>
                <a:gd name="T60" fmla="*/ 131 w 152"/>
                <a:gd name="T61" fmla="*/ 163 h 265"/>
                <a:gd name="T62" fmla="*/ 119 w 152"/>
                <a:gd name="T63" fmla="*/ 148 h 265"/>
                <a:gd name="T64" fmla="*/ 107 w 152"/>
                <a:gd name="T65" fmla="*/ 134 h 265"/>
                <a:gd name="T66" fmla="*/ 100 w 152"/>
                <a:gd name="T67" fmla="*/ 111 h 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265"/>
                <a:gd name="T104" fmla="*/ 152 w 152"/>
                <a:gd name="T105" fmla="*/ 265 h 2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265">
                  <a:moveTo>
                    <a:pt x="100" y="111"/>
                  </a:moveTo>
                  <a:lnTo>
                    <a:pt x="98" y="97"/>
                  </a:lnTo>
                  <a:lnTo>
                    <a:pt x="103" y="65"/>
                  </a:lnTo>
                  <a:lnTo>
                    <a:pt x="103" y="48"/>
                  </a:lnTo>
                  <a:lnTo>
                    <a:pt x="92" y="41"/>
                  </a:lnTo>
                  <a:lnTo>
                    <a:pt x="78" y="2"/>
                  </a:lnTo>
                  <a:lnTo>
                    <a:pt x="69" y="4"/>
                  </a:lnTo>
                  <a:lnTo>
                    <a:pt x="65" y="0"/>
                  </a:lnTo>
                  <a:lnTo>
                    <a:pt x="48" y="0"/>
                  </a:lnTo>
                  <a:lnTo>
                    <a:pt x="42" y="4"/>
                  </a:lnTo>
                  <a:lnTo>
                    <a:pt x="29" y="28"/>
                  </a:lnTo>
                  <a:lnTo>
                    <a:pt x="30" y="61"/>
                  </a:lnTo>
                  <a:lnTo>
                    <a:pt x="30" y="91"/>
                  </a:lnTo>
                  <a:lnTo>
                    <a:pt x="16" y="109"/>
                  </a:lnTo>
                  <a:lnTo>
                    <a:pt x="0" y="126"/>
                  </a:lnTo>
                  <a:lnTo>
                    <a:pt x="10" y="163"/>
                  </a:lnTo>
                  <a:lnTo>
                    <a:pt x="25" y="174"/>
                  </a:lnTo>
                  <a:lnTo>
                    <a:pt x="39" y="189"/>
                  </a:lnTo>
                  <a:lnTo>
                    <a:pt x="53" y="200"/>
                  </a:lnTo>
                  <a:lnTo>
                    <a:pt x="68" y="213"/>
                  </a:lnTo>
                  <a:lnTo>
                    <a:pt x="81" y="235"/>
                  </a:lnTo>
                  <a:lnTo>
                    <a:pt x="97" y="263"/>
                  </a:lnTo>
                  <a:lnTo>
                    <a:pt x="125" y="265"/>
                  </a:lnTo>
                  <a:lnTo>
                    <a:pt x="130" y="237"/>
                  </a:lnTo>
                  <a:lnTo>
                    <a:pt x="142" y="235"/>
                  </a:lnTo>
                  <a:lnTo>
                    <a:pt x="152" y="237"/>
                  </a:lnTo>
                  <a:lnTo>
                    <a:pt x="148" y="224"/>
                  </a:lnTo>
                  <a:lnTo>
                    <a:pt x="141" y="204"/>
                  </a:lnTo>
                  <a:lnTo>
                    <a:pt x="137" y="204"/>
                  </a:lnTo>
                  <a:lnTo>
                    <a:pt x="138" y="176"/>
                  </a:lnTo>
                  <a:lnTo>
                    <a:pt x="131" y="163"/>
                  </a:lnTo>
                  <a:lnTo>
                    <a:pt x="119" y="148"/>
                  </a:lnTo>
                  <a:lnTo>
                    <a:pt x="107" y="134"/>
                  </a:lnTo>
                  <a:lnTo>
                    <a:pt x="100" y="11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6" name="Freeform 187"/>
            <p:cNvSpPr>
              <a:spLocks/>
            </p:cNvSpPr>
            <p:nvPr/>
          </p:nvSpPr>
          <p:spPr bwMode="auto">
            <a:xfrm>
              <a:off x="3385" y="1976"/>
              <a:ext cx="29" cy="27"/>
            </a:xfrm>
            <a:custGeom>
              <a:avLst/>
              <a:gdLst>
                <a:gd name="T0" fmla="*/ 23 w 27"/>
                <a:gd name="T1" fmla="*/ 14 h 48"/>
                <a:gd name="T2" fmla="*/ 17 w 27"/>
                <a:gd name="T3" fmla="*/ 16 h 48"/>
                <a:gd name="T4" fmla="*/ 19 w 27"/>
                <a:gd name="T5" fmla="*/ 22 h 48"/>
                <a:gd name="T6" fmla="*/ 27 w 27"/>
                <a:gd name="T7" fmla="*/ 48 h 48"/>
                <a:gd name="T8" fmla="*/ 15 w 27"/>
                <a:gd name="T9" fmla="*/ 42 h 48"/>
                <a:gd name="T10" fmla="*/ 13 w 27"/>
                <a:gd name="T11" fmla="*/ 33 h 48"/>
                <a:gd name="T12" fmla="*/ 0 w 27"/>
                <a:gd name="T13" fmla="*/ 29 h 48"/>
                <a:gd name="T14" fmla="*/ 5 w 27"/>
                <a:gd name="T15" fmla="*/ 1 h 48"/>
                <a:gd name="T16" fmla="*/ 17 w 27"/>
                <a:gd name="T17" fmla="*/ 0 h 48"/>
                <a:gd name="T18" fmla="*/ 23 w 27"/>
                <a:gd name="T19" fmla="*/ 14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8"/>
                <a:gd name="T32" fmla="*/ 27 w 2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8">
                  <a:moveTo>
                    <a:pt x="23" y="14"/>
                  </a:moveTo>
                  <a:lnTo>
                    <a:pt x="17" y="16"/>
                  </a:lnTo>
                  <a:lnTo>
                    <a:pt x="19" y="22"/>
                  </a:lnTo>
                  <a:lnTo>
                    <a:pt x="27" y="48"/>
                  </a:lnTo>
                  <a:lnTo>
                    <a:pt x="15" y="42"/>
                  </a:lnTo>
                  <a:lnTo>
                    <a:pt x="13" y="33"/>
                  </a:lnTo>
                  <a:lnTo>
                    <a:pt x="0" y="29"/>
                  </a:lnTo>
                  <a:lnTo>
                    <a:pt x="5" y="1"/>
                  </a:lnTo>
                  <a:lnTo>
                    <a:pt x="17" y="0"/>
                  </a:lnTo>
                  <a:lnTo>
                    <a:pt x="23" y="1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7" name="Freeform 188"/>
            <p:cNvSpPr>
              <a:spLocks/>
            </p:cNvSpPr>
            <p:nvPr/>
          </p:nvSpPr>
          <p:spPr bwMode="auto">
            <a:xfrm>
              <a:off x="3924" y="1968"/>
              <a:ext cx="137" cy="74"/>
            </a:xfrm>
            <a:custGeom>
              <a:avLst/>
              <a:gdLst>
                <a:gd name="T0" fmla="*/ 72 w 127"/>
                <a:gd name="T1" fmla="*/ 101 h 126"/>
                <a:gd name="T2" fmla="*/ 53 w 127"/>
                <a:gd name="T3" fmla="*/ 95 h 126"/>
                <a:gd name="T4" fmla="*/ 38 w 127"/>
                <a:gd name="T5" fmla="*/ 88 h 126"/>
                <a:gd name="T6" fmla="*/ 19 w 127"/>
                <a:gd name="T7" fmla="*/ 71 h 126"/>
                <a:gd name="T8" fmla="*/ 1 w 127"/>
                <a:gd name="T9" fmla="*/ 52 h 126"/>
                <a:gd name="T10" fmla="*/ 0 w 127"/>
                <a:gd name="T11" fmla="*/ 32 h 126"/>
                <a:gd name="T12" fmla="*/ 8 w 127"/>
                <a:gd name="T13" fmla="*/ 6 h 126"/>
                <a:gd name="T14" fmla="*/ 9 w 127"/>
                <a:gd name="T15" fmla="*/ 8 h 126"/>
                <a:gd name="T16" fmla="*/ 16 w 127"/>
                <a:gd name="T17" fmla="*/ 0 h 126"/>
                <a:gd name="T18" fmla="*/ 28 w 127"/>
                <a:gd name="T19" fmla="*/ 12 h 126"/>
                <a:gd name="T20" fmla="*/ 48 w 127"/>
                <a:gd name="T21" fmla="*/ 41 h 126"/>
                <a:gd name="T22" fmla="*/ 55 w 127"/>
                <a:gd name="T23" fmla="*/ 34 h 126"/>
                <a:gd name="T24" fmla="*/ 59 w 127"/>
                <a:gd name="T25" fmla="*/ 47 h 126"/>
                <a:gd name="T26" fmla="*/ 73 w 127"/>
                <a:gd name="T27" fmla="*/ 58 h 126"/>
                <a:gd name="T28" fmla="*/ 74 w 127"/>
                <a:gd name="T29" fmla="*/ 65 h 126"/>
                <a:gd name="T30" fmla="*/ 91 w 127"/>
                <a:gd name="T31" fmla="*/ 75 h 126"/>
                <a:gd name="T32" fmla="*/ 104 w 127"/>
                <a:gd name="T33" fmla="*/ 80 h 126"/>
                <a:gd name="T34" fmla="*/ 124 w 127"/>
                <a:gd name="T35" fmla="*/ 82 h 126"/>
                <a:gd name="T36" fmla="*/ 127 w 127"/>
                <a:gd name="T37" fmla="*/ 126 h 126"/>
                <a:gd name="T38" fmla="*/ 111 w 127"/>
                <a:gd name="T39" fmla="*/ 125 h 126"/>
                <a:gd name="T40" fmla="*/ 91 w 127"/>
                <a:gd name="T41" fmla="*/ 121 h 126"/>
                <a:gd name="T42" fmla="*/ 80 w 127"/>
                <a:gd name="T43" fmla="*/ 115 h 126"/>
                <a:gd name="T44" fmla="*/ 72 w 127"/>
                <a:gd name="T45" fmla="*/ 101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
                <a:gd name="T70" fmla="*/ 0 h 126"/>
                <a:gd name="T71" fmla="*/ 127 w 127"/>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 h="126">
                  <a:moveTo>
                    <a:pt x="72" y="101"/>
                  </a:moveTo>
                  <a:lnTo>
                    <a:pt x="53" y="95"/>
                  </a:lnTo>
                  <a:lnTo>
                    <a:pt x="38" y="88"/>
                  </a:lnTo>
                  <a:lnTo>
                    <a:pt x="19" y="71"/>
                  </a:lnTo>
                  <a:lnTo>
                    <a:pt x="1" y="52"/>
                  </a:lnTo>
                  <a:lnTo>
                    <a:pt x="0" y="32"/>
                  </a:lnTo>
                  <a:lnTo>
                    <a:pt x="8" y="6"/>
                  </a:lnTo>
                  <a:lnTo>
                    <a:pt x="9" y="8"/>
                  </a:lnTo>
                  <a:lnTo>
                    <a:pt x="16" y="0"/>
                  </a:lnTo>
                  <a:lnTo>
                    <a:pt x="28" y="12"/>
                  </a:lnTo>
                  <a:lnTo>
                    <a:pt x="48" y="41"/>
                  </a:lnTo>
                  <a:lnTo>
                    <a:pt x="55" y="34"/>
                  </a:lnTo>
                  <a:lnTo>
                    <a:pt x="59" y="47"/>
                  </a:lnTo>
                  <a:lnTo>
                    <a:pt x="73" y="58"/>
                  </a:lnTo>
                  <a:lnTo>
                    <a:pt x="74" y="65"/>
                  </a:lnTo>
                  <a:lnTo>
                    <a:pt x="91" y="75"/>
                  </a:lnTo>
                  <a:lnTo>
                    <a:pt x="104" y="80"/>
                  </a:lnTo>
                  <a:lnTo>
                    <a:pt x="124" y="82"/>
                  </a:lnTo>
                  <a:lnTo>
                    <a:pt x="127" y="126"/>
                  </a:lnTo>
                  <a:lnTo>
                    <a:pt x="111" y="125"/>
                  </a:lnTo>
                  <a:lnTo>
                    <a:pt x="91" y="121"/>
                  </a:lnTo>
                  <a:lnTo>
                    <a:pt x="80" y="115"/>
                  </a:lnTo>
                  <a:lnTo>
                    <a:pt x="72" y="10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8" name="Freeform 189"/>
            <p:cNvSpPr>
              <a:spLocks/>
            </p:cNvSpPr>
            <p:nvPr/>
          </p:nvSpPr>
          <p:spPr bwMode="auto">
            <a:xfrm>
              <a:off x="3611" y="1843"/>
              <a:ext cx="246" cy="250"/>
            </a:xfrm>
            <a:custGeom>
              <a:avLst/>
              <a:gdLst>
                <a:gd name="T0" fmla="*/ 100 w 229"/>
                <a:gd name="T1" fmla="*/ 391 h 430"/>
                <a:gd name="T2" fmla="*/ 113 w 229"/>
                <a:gd name="T3" fmla="*/ 424 h 430"/>
                <a:gd name="T4" fmla="*/ 133 w 229"/>
                <a:gd name="T5" fmla="*/ 426 h 430"/>
                <a:gd name="T6" fmla="*/ 145 w 229"/>
                <a:gd name="T7" fmla="*/ 415 h 430"/>
                <a:gd name="T8" fmla="*/ 166 w 229"/>
                <a:gd name="T9" fmla="*/ 411 h 430"/>
                <a:gd name="T10" fmla="*/ 153 w 229"/>
                <a:gd name="T11" fmla="*/ 367 h 430"/>
                <a:gd name="T12" fmla="*/ 138 w 229"/>
                <a:gd name="T13" fmla="*/ 335 h 430"/>
                <a:gd name="T14" fmla="*/ 153 w 229"/>
                <a:gd name="T15" fmla="*/ 298 h 430"/>
                <a:gd name="T16" fmla="*/ 177 w 229"/>
                <a:gd name="T17" fmla="*/ 270 h 430"/>
                <a:gd name="T18" fmla="*/ 194 w 229"/>
                <a:gd name="T19" fmla="*/ 220 h 430"/>
                <a:gd name="T20" fmla="*/ 196 w 229"/>
                <a:gd name="T21" fmla="*/ 174 h 430"/>
                <a:gd name="T22" fmla="*/ 200 w 229"/>
                <a:gd name="T23" fmla="*/ 150 h 430"/>
                <a:gd name="T24" fmla="*/ 188 w 229"/>
                <a:gd name="T25" fmla="*/ 131 h 430"/>
                <a:gd name="T26" fmla="*/ 184 w 229"/>
                <a:gd name="T27" fmla="*/ 103 h 430"/>
                <a:gd name="T28" fmla="*/ 177 w 229"/>
                <a:gd name="T29" fmla="*/ 76 h 430"/>
                <a:gd name="T30" fmla="*/ 216 w 229"/>
                <a:gd name="T31" fmla="*/ 74 h 430"/>
                <a:gd name="T32" fmla="*/ 209 w 229"/>
                <a:gd name="T33" fmla="*/ 40 h 430"/>
                <a:gd name="T34" fmla="*/ 192 w 229"/>
                <a:gd name="T35" fmla="*/ 9 h 430"/>
                <a:gd name="T36" fmla="*/ 156 w 229"/>
                <a:gd name="T37" fmla="*/ 9 h 430"/>
                <a:gd name="T38" fmla="*/ 132 w 229"/>
                <a:gd name="T39" fmla="*/ 37 h 430"/>
                <a:gd name="T40" fmla="*/ 135 w 229"/>
                <a:gd name="T41" fmla="*/ 87 h 430"/>
                <a:gd name="T42" fmla="*/ 120 w 229"/>
                <a:gd name="T43" fmla="*/ 103 h 430"/>
                <a:gd name="T44" fmla="*/ 118 w 229"/>
                <a:gd name="T45" fmla="*/ 139 h 430"/>
                <a:gd name="T46" fmla="*/ 101 w 229"/>
                <a:gd name="T47" fmla="*/ 174 h 430"/>
                <a:gd name="T48" fmla="*/ 83 w 229"/>
                <a:gd name="T49" fmla="*/ 194 h 430"/>
                <a:gd name="T50" fmla="*/ 81 w 229"/>
                <a:gd name="T51" fmla="*/ 233 h 430"/>
                <a:gd name="T52" fmla="*/ 48 w 229"/>
                <a:gd name="T53" fmla="*/ 246 h 430"/>
                <a:gd name="T54" fmla="*/ 13 w 229"/>
                <a:gd name="T55" fmla="*/ 241 h 430"/>
                <a:gd name="T56" fmla="*/ 11 w 229"/>
                <a:gd name="T57" fmla="*/ 255 h 430"/>
                <a:gd name="T58" fmla="*/ 34 w 229"/>
                <a:gd name="T59" fmla="*/ 287 h 430"/>
                <a:gd name="T60" fmla="*/ 44 w 229"/>
                <a:gd name="T61" fmla="*/ 322 h 430"/>
                <a:gd name="T62" fmla="*/ 31 w 229"/>
                <a:gd name="T63" fmla="*/ 346 h 430"/>
                <a:gd name="T64" fmla="*/ 23 w 229"/>
                <a:gd name="T65" fmla="*/ 385 h 430"/>
                <a:gd name="T66" fmla="*/ 51 w 229"/>
                <a:gd name="T67" fmla="*/ 383 h 430"/>
                <a:gd name="T68" fmla="*/ 79 w 229"/>
                <a:gd name="T69" fmla="*/ 379 h 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9"/>
                <a:gd name="T106" fmla="*/ 0 h 430"/>
                <a:gd name="T107" fmla="*/ 229 w 229"/>
                <a:gd name="T108" fmla="*/ 430 h 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9" h="430">
                  <a:moveTo>
                    <a:pt x="95" y="378"/>
                  </a:moveTo>
                  <a:lnTo>
                    <a:pt x="100" y="391"/>
                  </a:lnTo>
                  <a:lnTo>
                    <a:pt x="106" y="400"/>
                  </a:lnTo>
                  <a:lnTo>
                    <a:pt x="113" y="424"/>
                  </a:lnTo>
                  <a:lnTo>
                    <a:pt x="126" y="430"/>
                  </a:lnTo>
                  <a:lnTo>
                    <a:pt x="133" y="426"/>
                  </a:lnTo>
                  <a:lnTo>
                    <a:pt x="133" y="415"/>
                  </a:lnTo>
                  <a:lnTo>
                    <a:pt x="145" y="415"/>
                  </a:lnTo>
                  <a:lnTo>
                    <a:pt x="161" y="409"/>
                  </a:lnTo>
                  <a:lnTo>
                    <a:pt x="166" y="411"/>
                  </a:lnTo>
                  <a:lnTo>
                    <a:pt x="159" y="368"/>
                  </a:lnTo>
                  <a:lnTo>
                    <a:pt x="153" y="367"/>
                  </a:lnTo>
                  <a:lnTo>
                    <a:pt x="149" y="346"/>
                  </a:lnTo>
                  <a:lnTo>
                    <a:pt x="138" y="335"/>
                  </a:lnTo>
                  <a:lnTo>
                    <a:pt x="146" y="296"/>
                  </a:lnTo>
                  <a:lnTo>
                    <a:pt x="153" y="298"/>
                  </a:lnTo>
                  <a:lnTo>
                    <a:pt x="167" y="298"/>
                  </a:lnTo>
                  <a:lnTo>
                    <a:pt x="177" y="270"/>
                  </a:lnTo>
                  <a:lnTo>
                    <a:pt x="186" y="242"/>
                  </a:lnTo>
                  <a:lnTo>
                    <a:pt x="194" y="220"/>
                  </a:lnTo>
                  <a:lnTo>
                    <a:pt x="200" y="198"/>
                  </a:lnTo>
                  <a:lnTo>
                    <a:pt x="196" y="174"/>
                  </a:lnTo>
                  <a:lnTo>
                    <a:pt x="206" y="159"/>
                  </a:lnTo>
                  <a:lnTo>
                    <a:pt x="200" y="150"/>
                  </a:lnTo>
                  <a:lnTo>
                    <a:pt x="194" y="137"/>
                  </a:lnTo>
                  <a:lnTo>
                    <a:pt x="188" y="131"/>
                  </a:lnTo>
                  <a:lnTo>
                    <a:pt x="183" y="113"/>
                  </a:lnTo>
                  <a:lnTo>
                    <a:pt x="184" y="103"/>
                  </a:lnTo>
                  <a:lnTo>
                    <a:pt x="177" y="87"/>
                  </a:lnTo>
                  <a:lnTo>
                    <a:pt x="177" y="76"/>
                  </a:lnTo>
                  <a:lnTo>
                    <a:pt x="198" y="83"/>
                  </a:lnTo>
                  <a:lnTo>
                    <a:pt x="216" y="74"/>
                  </a:lnTo>
                  <a:lnTo>
                    <a:pt x="229" y="50"/>
                  </a:lnTo>
                  <a:lnTo>
                    <a:pt x="209" y="40"/>
                  </a:lnTo>
                  <a:lnTo>
                    <a:pt x="198" y="31"/>
                  </a:lnTo>
                  <a:lnTo>
                    <a:pt x="192" y="9"/>
                  </a:lnTo>
                  <a:lnTo>
                    <a:pt x="174" y="0"/>
                  </a:lnTo>
                  <a:lnTo>
                    <a:pt x="156" y="9"/>
                  </a:lnTo>
                  <a:lnTo>
                    <a:pt x="140" y="16"/>
                  </a:lnTo>
                  <a:lnTo>
                    <a:pt x="132" y="37"/>
                  </a:lnTo>
                  <a:lnTo>
                    <a:pt x="140" y="63"/>
                  </a:lnTo>
                  <a:lnTo>
                    <a:pt x="135" y="87"/>
                  </a:lnTo>
                  <a:lnTo>
                    <a:pt x="133" y="100"/>
                  </a:lnTo>
                  <a:lnTo>
                    <a:pt x="120" y="103"/>
                  </a:lnTo>
                  <a:lnTo>
                    <a:pt x="129" y="120"/>
                  </a:lnTo>
                  <a:lnTo>
                    <a:pt x="118" y="139"/>
                  </a:lnTo>
                  <a:lnTo>
                    <a:pt x="116" y="176"/>
                  </a:lnTo>
                  <a:lnTo>
                    <a:pt x="101" y="174"/>
                  </a:lnTo>
                  <a:lnTo>
                    <a:pt x="97" y="183"/>
                  </a:lnTo>
                  <a:lnTo>
                    <a:pt x="83" y="194"/>
                  </a:lnTo>
                  <a:lnTo>
                    <a:pt x="80" y="220"/>
                  </a:lnTo>
                  <a:lnTo>
                    <a:pt x="81" y="233"/>
                  </a:lnTo>
                  <a:lnTo>
                    <a:pt x="64" y="241"/>
                  </a:lnTo>
                  <a:lnTo>
                    <a:pt x="48" y="246"/>
                  </a:lnTo>
                  <a:lnTo>
                    <a:pt x="25" y="248"/>
                  </a:lnTo>
                  <a:lnTo>
                    <a:pt x="13" y="241"/>
                  </a:lnTo>
                  <a:lnTo>
                    <a:pt x="0" y="233"/>
                  </a:lnTo>
                  <a:lnTo>
                    <a:pt x="11" y="255"/>
                  </a:lnTo>
                  <a:lnTo>
                    <a:pt x="22" y="278"/>
                  </a:lnTo>
                  <a:lnTo>
                    <a:pt x="34" y="287"/>
                  </a:lnTo>
                  <a:lnTo>
                    <a:pt x="39" y="318"/>
                  </a:lnTo>
                  <a:lnTo>
                    <a:pt x="44" y="322"/>
                  </a:lnTo>
                  <a:lnTo>
                    <a:pt x="44" y="339"/>
                  </a:lnTo>
                  <a:lnTo>
                    <a:pt x="31" y="346"/>
                  </a:lnTo>
                  <a:lnTo>
                    <a:pt x="24" y="361"/>
                  </a:lnTo>
                  <a:lnTo>
                    <a:pt x="23" y="385"/>
                  </a:lnTo>
                  <a:lnTo>
                    <a:pt x="37" y="383"/>
                  </a:lnTo>
                  <a:lnTo>
                    <a:pt x="51" y="383"/>
                  </a:lnTo>
                  <a:lnTo>
                    <a:pt x="63" y="381"/>
                  </a:lnTo>
                  <a:lnTo>
                    <a:pt x="79" y="379"/>
                  </a:lnTo>
                  <a:lnTo>
                    <a:pt x="95" y="37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89" name="Freeform 190"/>
            <p:cNvSpPr>
              <a:spLocks/>
            </p:cNvSpPr>
            <p:nvPr/>
          </p:nvSpPr>
          <p:spPr bwMode="auto">
            <a:xfrm>
              <a:off x="3033" y="1945"/>
              <a:ext cx="185" cy="189"/>
            </a:xfrm>
            <a:custGeom>
              <a:avLst/>
              <a:gdLst>
                <a:gd name="T0" fmla="*/ 135 w 171"/>
                <a:gd name="T1" fmla="*/ 118 h 322"/>
                <a:gd name="T2" fmla="*/ 126 w 171"/>
                <a:gd name="T3" fmla="*/ 87 h 322"/>
                <a:gd name="T4" fmla="*/ 117 w 171"/>
                <a:gd name="T5" fmla="*/ 59 h 322"/>
                <a:gd name="T6" fmla="*/ 113 w 171"/>
                <a:gd name="T7" fmla="*/ 63 h 322"/>
                <a:gd name="T8" fmla="*/ 120 w 171"/>
                <a:gd name="T9" fmla="*/ 85 h 322"/>
                <a:gd name="T10" fmla="*/ 126 w 171"/>
                <a:gd name="T11" fmla="*/ 109 h 322"/>
                <a:gd name="T12" fmla="*/ 133 w 171"/>
                <a:gd name="T13" fmla="*/ 133 h 322"/>
                <a:gd name="T14" fmla="*/ 141 w 171"/>
                <a:gd name="T15" fmla="*/ 155 h 322"/>
                <a:gd name="T16" fmla="*/ 146 w 171"/>
                <a:gd name="T17" fmla="*/ 181 h 322"/>
                <a:gd name="T18" fmla="*/ 154 w 171"/>
                <a:gd name="T19" fmla="*/ 203 h 322"/>
                <a:gd name="T20" fmla="*/ 162 w 171"/>
                <a:gd name="T21" fmla="*/ 226 h 322"/>
                <a:gd name="T22" fmla="*/ 171 w 171"/>
                <a:gd name="T23" fmla="*/ 248 h 322"/>
                <a:gd name="T24" fmla="*/ 170 w 171"/>
                <a:gd name="T25" fmla="*/ 250 h 322"/>
                <a:gd name="T26" fmla="*/ 170 w 171"/>
                <a:gd name="T27" fmla="*/ 276 h 322"/>
                <a:gd name="T28" fmla="*/ 164 w 171"/>
                <a:gd name="T29" fmla="*/ 289 h 322"/>
                <a:gd name="T30" fmla="*/ 160 w 171"/>
                <a:gd name="T31" fmla="*/ 285 h 322"/>
                <a:gd name="T32" fmla="*/ 157 w 171"/>
                <a:gd name="T33" fmla="*/ 304 h 322"/>
                <a:gd name="T34" fmla="*/ 149 w 171"/>
                <a:gd name="T35" fmla="*/ 305 h 322"/>
                <a:gd name="T36" fmla="*/ 145 w 171"/>
                <a:gd name="T37" fmla="*/ 322 h 322"/>
                <a:gd name="T38" fmla="*/ 127 w 171"/>
                <a:gd name="T39" fmla="*/ 316 h 322"/>
                <a:gd name="T40" fmla="*/ 108 w 171"/>
                <a:gd name="T41" fmla="*/ 313 h 322"/>
                <a:gd name="T42" fmla="*/ 107 w 171"/>
                <a:gd name="T43" fmla="*/ 305 h 322"/>
                <a:gd name="T44" fmla="*/ 106 w 171"/>
                <a:gd name="T45" fmla="*/ 313 h 322"/>
                <a:gd name="T46" fmla="*/ 94 w 171"/>
                <a:gd name="T47" fmla="*/ 313 h 322"/>
                <a:gd name="T48" fmla="*/ 82 w 171"/>
                <a:gd name="T49" fmla="*/ 313 h 322"/>
                <a:gd name="T50" fmla="*/ 69 w 171"/>
                <a:gd name="T51" fmla="*/ 313 h 322"/>
                <a:gd name="T52" fmla="*/ 57 w 171"/>
                <a:gd name="T53" fmla="*/ 313 h 322"/>
                <a:gd name="T54" fmla="*/ 46 w 171"/>
                <a:gd name="T55" fmla="*/ 313 h 322"/>
                <a:gd name="T56" fmla="*/ 34 w 171"/>
                <a:gd name="T57" fmla="*/ 313 h 322"/>
                <a:gd name="T58" fmla="*/ 22 w 171"/>
                <a:gd name="T59" fmla="*/ 313 h 322"/>
                <a:gd name="T60" fmla="*/ 10 w 171"/>
                <a:gd name="T61" fmla="*/ 313 h 322"/>
                <a:gd name="T62" fmla="*/ 9 w 171"/>
                <a:gd name="T63" fmla="*/ 283 h 322"/>
                <a:gd name="T64" fmla="*/ 9 w 171"/>
                <a:gd name="T65" fmla="*/ 252 h 322"/>
                <a:gd name="T66" fmla="*/ 8 w 171"/>
                <a:gd name="T67" fmla="*/ 222 h 322"/>
                <a:gd name="T68" fmla="*/ 7 w 171"/>
                <a:gd name="T69" fmla="*/ 191 h 322"/>
                <a:gd name="T70" fmla="*/ 5 w 171"/>
                <a:gd name="T71" fmla="*/ 161 h 322"/>
                <a:gd name="T72" fmla="*/ 3 w 171"/>
                <a:gd name="T73" fmla="*/ 131 h 322"/>
                <a:gd name="T74" fmla="*/ 2 w 171"/>
                <a:gd name="T75" fmla="*/ 100 h 322"/>
                <a:gd name="T76" fmla="*/ 1 w 171"/>
                <a:gd name="T77" fmla="*/ 68 h 322"/>
                <a:gd name="T78" fmla="*/ 1 w 171"/>
                <a:gd name="T79" fmla="*/ 44 h 322"/>
                <a:gd name="T80" fmla="*/ 0 w 171"/>
                <a:gd name="T81" fmla="*/ 20 h 322"/>
                <a:gd name="T82" fmla="*/ 2 w 171"/>
                <a:gd name="T83" fmla="*/ 0 h 322"/>
                <a:gd name="T84" fmla="*/ 12 w 171"/>
                <a:gd name="T85" fmla="*/ 2 h 322"/>
                <a:gd name="T86" fmla="*/ 35 w 171"/>
                <a:gd name="T87" fmla="*/ 13 h 322"/>
                <a:gd name="T88" fmla="*/ 58 w 171"/>
                <a:gd name="T89" fmla="*/ 24 h 322"/>
                <a:gd name="T90" fmla="*/ 78 w 171"/>
                <a:gd name="T91" fmla="*/ 13 h 322"/>
                <a:gd name="T92" fmla="*/ 88 w 171"/>
                <a:gd name="T93" fmla="*/ 2 h 322"/>
                <a:gd name="T94" fmla="*/ 85 w 171"/>
                <a:gd name="T95" fmla="*/ 5 h 322"/>
                <a:gd name="T96" fmla="*/ 90 w 171"/>
                <a:gd name="T97" fmla="*/ 3 h 322"/>
                <a:gd name="T98" fmla="*/ 106 w 171"/>
                <a:gd name="T99" fmla="*/ 9 h 322"/>
                <a:gd name="T100" fmla="*/ 109 w 171"/>
                <a:gd name="T101" fmla="*/ 18 h 322"/>
                <a:gd name="T102" fmla="*/ 117 w 171"/>
                <a:gd name="T103" fmla="*/ 20 h 322"/>
                <a:gd name="T104" fmla="*/ 138 w 171"/>
                <a:gd name="T105" fmla="*/ 9 h 322"/>
                <a:gd name="T106" fmla="*/ 144 w 171"/>
                <a:gd name="T107" fmla="*/ 40 h 322"/>
                <a:gd name="T108" fmla="*/ 151 w 171"/>
                <a:gd name="T109" fmla="*/ 70 h 322"/>
                <a:gd name="T110" fmla="*/ 148 w 171"/>
                <a:gd name="T111" fmla="*/ 94 h 322"/>
                <a:gd name="T112" fmla="*/ 144 w 171"/>
                <a:gd name="T113" fmla="*/ 122 h 322"/>
                <a:gd name="T114" fmla="*/ 135 w 171"/>
                <a:gd name="T115" fmla="*/ 118 h 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322"/>
                <a:gd name="T176" fmla="*/ 171 w 171"/>
                <a:gd name="T177" fmla="*/ 322 h 3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322">
                  <a:moveTo>
                    <a:pt x="135" y="118"/>
                  </a:moveTo>
                  <a:lnTo>
                    <a:pt x="126" y="87"/>
                  </a:lnTo>
                  <a:lnTo>
                    <a:pt x="117" y="59"/>
                  </a:lnTo>
                  <a:lnTo>
                    <a:pt x="113" y="63"/>
                  </a:lnTo>
                  <a:lnTo>
                    <a:pt x="120" y="85"/>
                  </a:lnTo>
                  <a:lnTo>
                    <a:pt x="126" y="109"/>
                  </a:lnTo>
                  <a:lnTo>
                    <a:pt x="133" y="133"/>
                  </a:lnTo>
                  <a:lnTo>
                    <a:pt x="141" y="155"/>
                  </a:lnTo>
                  <a:lnTo>
                    <a:pt x="146" y="181"/>
                  </a:lnTo>
                  <a:lnTo>
                    <a:pt x="154" y="203"/>
                  </a:lnTo>
                  <a:lnTo>
                    <a:pt x="162" y="226"/>
                  </a:lnTo>
                  <a:lnTo>
                    <a:pt x="171" y="248"/>
                  </a:lnTo>
                  <a:lnTo>
                    <a:pt x="170" y="250"/>
                  </a:lnTo>
                  <a:lnTo>
                    <a:pt x="170" y="276"/>
                  </a:lnTo>
                  <a:lnTo>
                    <a:pt x="164" y="289"/>
                  </a:lnTo>
                  <a:lnTo>
                    <a:pt x="160" y="285"/>
                  </a:lnTo>
                  <a:lnTo>
                    <a:pt x="157" y="304"/>
                  </a:lnTo>
                  <a:lnTo>
                    <a:pt x="149" y="305"/>
                  </a:lnTo>
                  <a:lnTo>
                    <a:pt x="145" y="322"/>
                  </a:lnTo>
                  <a:lnTo>
                    <a:pt x="127" y="316"/>
                  </a:lnTo>
                  <a:lnTo>
                    <a:pt x="108" y="313"/>
                  </a:lnTo>
                  <a:lnTo>
                    <a:pt x="107" y="305"/>
                  </a:lnTo>
                  <a:lnTo>
                    <a:pt x="106" y="313"/>
                  </a:lnTo>
                  <a:lnTo>
                    <a:pt x="94" y="313"/>
                  </a:lnTo>
                  <a:lnTo>
                    <a:pt x="82" y="313"/>
                  </a:lnTo>
                  <a:lnTo>
                    <a:pt x="69" y="313"/>
                  </a:lnTo>
                  <a:lnTo>
                    <a:pt x="57" y="313"/>
                  </a:lnTo>
                  <a:lnTo>
                    <a:pt x="46" y="313"/>
                  </a:lnTo>
                  <a:lnTo>
                    <a:pt x="34" y="313"/>
                  </a:lnTo>
                  <a:lnTo>
                    <a:pt x="22" y="313"/>
                  </a:lnTo>
                  <a:lnTo>
                    <a:pt x="10" y="313"/>
                  </a:lnTo>
                  <a:lnTo>
                    <a:pt x="9" y="283"/>
                  </a:lnTo>
                  <a:lnTo>
                    <a:pt x="9" y="252"/>
                  </a:lnTo>
                  <a:lnTo>
                    <a:pt x="8" y="222"/>
                  </a:lnTo>
                  <a:lnTo>
                    <a:pt x="7" y="191"/>
                  </a:lnTo>
                  <a:lnTo>
                    <a:pt x="5" y="161"/>
                  </a:lnTo>
                  <a:lnTo>
                    <a:pt x="3" y="131"/>
                  </a:lnTo>
                  <a:lnTo>
                    <a:pt x="2" y="100"/>
                  </a:lnTo>
                  <a:lnTo>
                    <a:pt x="1" y="68"/>
                  </a:lnTo>
                  <a:lnTo>
                    <a:pt x="1" y="44"/>
                  </a:lnTo>
                  <a:lnTo>
                    <a:pt x="0" y="20"/>
                  </a:lnTo>
                  <a:lnTo>
                    <a:pt x="2" y="0"/>
                  </a:lnTo>
                  <a:lnTo>
                    <a:pt x="12" y="2"/>
                  </a:lnTo>
                  <a:lnTo>
                    <a:pt x="35" y="13"/>
                  </a:lnTo>
                  <a:lnTo>
                    <a:pt x="58" y="24"/>
                  </a:lnTo>
                  <a:lnTo>
                    <a:pt x="78" y="13"/>
                  </a:lnTo>
                  <a:lnTo>
                    <a:pt x="88" y="2"/>
                  </a:lnTo>
                  <a:lnTo>
                    <a:pt x="85" y="5"/>
                  </a:lnTo>
                  <a:lnTo>
                    <a:pt x="90" y="3"/>
                  </a:lnTo>
                  <a:lnTo>
                    <a:pt x="106" y="9"/>
                  </a:lnTo>
                  <a:lnTo>
                    <a:pt x="109" y="18"/>
                  </a:lnTo>
                  <a:lnTo>
                    <a:pt x="117" y="20"/>
                  </a:lnTo>
                  <a:lnTo>
                    <a:pt x="138" y="9"/>
                  </a:lnTo>
                  <a:lnTo>
                    <a:pt x="144" y="40"/>
                  </a:lnTo>
                  <a:lnTo>
                    <a:pt x="151" y="70"/>
                  </a:lnTo>
                  <a:lnTo>
                    <a:pt x="148" y="94"/>
                  </a:lnTo>
                  <a:lnTo>
                    <a:pt x="144" y="122"/>
                  </a:lnTo>
                  <a:lnTo>
                    <a:pt x="135" y="11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90" name="Freeform 192"/>
            <p:cNvSpPr>
              <a:spLocks/>
            </p:cNvSpPr>
            <p:nvPr/>
          </p:nvSpPr>
          <p:spPr bwMode="auto">
            <a:xfrm>
              <a:off x="3183" y="1914"/>
              <a:ext cx="19" cy="72"/>
            </a:xfrm>
            <a:custGeom>
              <a:avLst/>
              <a:gdLst>
                <a:gd name="T0" fmla="*/ 13 w 17"/>
                <a:gd name="T1" fmla="*/ 122 h 122"/>
                <a:gd name="T2" fmla="*/ 5 w 17"/>
                <a:gd name="T3" fmla="*/ 92 h 122"/>
                <a:gd name="T4" fmla="*/ 0 w 17"/>
                <a:gd name="T5" fmla="*/ 63 h 122"/>
                <a:gd name="T6" fmla="*/ 4 w 17"/>
                <a:gd name="T7" fmla="*/ 33 h 122"/>
                <a:gd name="T8" fmla="*/ 10 w 17"/>
                <a:gd name="T9" fmla="*/ 4 h 122"/>
                <a:gd name="T10" fmla="*/ 16 w 17"/>
                <a:gd name="T11" fmla="*/ 0 h 122"/>
                <a:gd name="T12" fmla="*/ 17 w 17"/>
                <a:gd name="T13" fmla="*/ 17 h 122"/>
                <a:gd name="T14" fmla="*/ 16 w 17"/>
                <a:gd name="T15" fmla="*/ 42 h 122"/>
                <a:gd name="T16" fmla="*/ 15 w 17"/>
                <a:gd name="T17" fmla="*/ 67 h 122"/>
                <a:gd name="T18" fmla="*/ 14 w 17"/>
                <a:gd name="T19" fmla="*/ 94 h 122"/>
                <a:gd name="T20" fmla="*/ 13 w 17"/>
                <a:gd name="T21" fmla="*/ 120 h 122"/>
                <a:gd name="T22" fmla="*/ 13 w 17"/>
                <a:gd name="T23" fmla="*/ 12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2"/>
                <a:gd name="T38" fmla="*/ 17 w 17"/>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2">
                  <a:moveTo>
                    <a:pt x="13" y="122"/>
                  </a:moveTo>
                  <a:lnTo>
                    <a:pt x="5" y="92"/>
                  </a:lnTo>
                  <a:lnTo>
                    <a:pt x="0" y="63"/>
                  </a:lnTo>
                  <a:lnTo>
                    <a:pt x="4" y="33"/>
                  </a:lnTo>
                  <a:lnTo>
                    <a:pt x="10" y="4"/>
                  </a:lnTo>
                  <a:lnTo>
                    <a:pt x="16" y="0"/>
                  </a:lnTo>
                  <a:lnTo>
                    <a:pt x="17" y="17"/>
                  </a:lnTo>
                  <a:lnTo>
                    <a:pt x="16" y="42"/>
                  </a:lnTo>
                  <a:lnTo>
                    <a:pt x="15" y="67"/>
                  </a:lnTo>
                  <a:lnTo>
                    <a:pt x="14" y="94"/>
                  </a:lnTo>
                  <a:lnTo>
                    <a:pt x="13" y="120"/>
                  </a:lnTo>
                  <a:lnTo>
                    <a:pt x="13" y="12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91" name="Freeform 193"/>
            <p:cNvSpPr>
              <a:spLocks/>
            </p:cNvSpPr>
            <p:nvPr/>
          </p:nvSpPr>
          <p:spPr bwMode="auto">
            <a:xfrm>
              <a:off x="3197" y="1910"/>
              <a:ext cx="63" cy="83"/>
            </a:xfrm>
            <a:custGeom>
              <a:avLst/>
              <a:gdLst>
                <a:gd name="T0" fmla="*/ 23 w 59"/>
                <a:gd name="T1" fmla="*/ 37 h 139"/>
                <a:gd name="T2" fmla="*/ 4 w 59"/>
                <a:gd name="T3" fmla="*/ 21 h 139"/>
                <a:gd name="T4" fmla="*/ 3 w 59"/>
                <a:gd name="T5" fmla="*/ 47 h 139"/>
                <a:gd name="T6" fmla="*/ 2 w 59"/>
                <a:gd name="T7" fmla="*/ 73 h 139"/>
                <a:gd name="T8" fmla="*/ 1 w 59"/>
                <a:gd name="T9" fmla="*/ 100 h 139"/>
                <a:gd name="T10" fmla="*/ 0 w 59"/>
                <a:gd name="T11" fmla="*/ 126 h 139"/>
                <a:gd name="T12" fmla="*/ 1 w 59"/>
                <a:gd name="T13" fmla="*/ 132 h 139"/>
                <a:gd name="T14" fmla="*/ 16 w 59"/>
                <a:gd name="T15" fmla="*/ 139 h 139"/>
                <a:gd name="T16" fmla="*/ 26 w 59"/>
                <a:gd name="T17" fmla="*/ 117 h 139"/>
                <a:gd name="T18" fmla="*/ 37 w 59"/>
                <a:gd name="T19" fmla="*/ 111 h 139"/>
                <a:gd name="T20" fmla="*/ 44 w 59"/>
                <a:gd name="T21" fmla="*/ 97 h 139"/>
                <a:gd name="T22" fmla="*/ 26 w 59"/>
                <a:gd name="T23" fmla="*/ 61 h 139"/>
                <a:gd name="T24" fmla="*/ 44 w 59"/>
                <a:gd name="T25" fmla="*/ 48 h 139"/>
                <a:gd name="T26" fmla="*/ 59 w 59"/>
                <a:gd name="T27" fmla="*/ 39 h 139"/>
                <a:gd name="T28" fmla="*/ 49 w 59"/>
                <a:gd name="T29" fmla="*/ 0 h 139"/>
                <a:gd name="T30" fmla="*/ 36 w 59"/>
                <a:gd name="T31" fmla="*/ 19 h 139"/>
                <a:gd name="T32" fmla="*/ 23 w 59"/>
                <a:gd name="T33" fmla="*/ 3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39"/>
                <a:gd name="T53" fmla="*/ 59 w 59"/>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39">
                  <a:moveTo>
                    <a:pt x="23" y="37"/>
                  </a:moveTo>
                  <a:lnTo>
                    <a:pt x="4" y="21"/>
                  </a:lnTo>
                  <a:lnTo>
                    <a:pt x="3" y="47"/>
                  </a:lnTo>
                  <a:lnTo>
                    <a:pt x="2" y="73"/>
                  </a:lnTo>
                  <a:lnTo>
                    <a:pt x="1" y="100"/>
                  </a:lnTo>
                  <a:lnTo>
                    <a:pt x="0" y="126"/>
                  </a:lnTo>
                  <a:lnTo>
                    <a:pt x="1" y="132"/>
                  </a:lnTo>
                  <a:lnTo>
                    <a:pt x="16" y="139"/>
                  </a:lnTo>
                  <a:lnTo>
                    <a:pt x="26" y="117"/>
                  </a:lnTo>
                  <a:lnTo>
                    <a:pt x="37" y="111"/>
                  </a:lnTo>
                  <a:lnTo>
                    <a:pt x="44" y="97"/>
                  </a:lnTo>
                  <a:lnTo>
                    <a:pt x="26" y="61"/>
                  </a:lnTo>
                  <a:lnTo>
                    <a:pt x="44" y="48"/>
                  </a:lnTo>
                  <a:lnTo>
                    <a:pt x="59" y="39"/>
                  </a:lnTo>
                  <a:lnTo>
                    <a:pt x="49" y="0"/>
                  </a:lnTo>
                  <a:lnTo>
                    <a:pt x="36" y="19"/>
                  </a:lnTo>
                  <a:lnTo>
                    <a:pt x="23" y="3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92" name="Freeform 194"/>
            <p:cNvSpPr>
              <a:spLocks/>
            </p:cNvSpPr>
            <p:nvPr/>
          </p:nvSpPr>
          <p:spPr bwMode="auto">
            <a:xfrm>
              <a:off x="3489" y="2069"/>
              <a:ext cx="124" cy="160"/>
            </a:xfrm>
            <a:custGeom>
              <a:avLst/>
              <a:gdLst>
                <a:gd name="T0" fmla="*/ 114 w 114"/>
                <a:gd name="T1" fmla="*/ 83 h 272"/>
                <a:gd name="T2" fmla="*/ 103 w 114"/>
                <a:gd name="T3" fmla="*/ 63 h 272"/>
                <a:gd name="T4" fmla="*/ 91 w 114"/>
                <a:gd name="T5" fmla="*/ 46 h 272"/>
                <a:gd name="T6" fmla="*/ 79 w 114"/>
                <a:gd name="T7" fmla="*/ 35 h 272"/>
                <a:gd name="T8" fmla="*/ 66 w 114"/>
                <a:gd name="T9" fmla="*/ 26 h 272"/>
                <a:gd name="T10" fmla="*/ 58 w 114"/>
                <a:gd name="T11" fmla="*/ 0 h 272"/>
                <a:gd name="T12" fmla="*/ 54 w 114"/>
                <a:gd name="T13" fmla="*/ 7 h 272"/>
                <a:gd name="T14" fmla="*/ 51 w 114"/>
                <a:gd name="T15" fmla="*/ 0 h 272"/>
                <a:gd name="T16" fmla="*/ 54 w 114"/>
                <a:gd name="T17" fmla="*/ 29 h 272"/>
                <a:gd name="T18" fmla="*/ 47 w 114"/>
                <a:gd name="T19" fmla="*/ 35 h 272"/>
                <a:gd name="T20" fmla="*/ 45 w 114"/>
                <a:gd name="T21" fmla="*/ 74 h 272"/>
                <a:gd name="T22" fmla="*/ 51 w 114"/>
                <a:gd name="T23" fmla="*/ 96 h 272"/>
                <a:gd name="T24" fmla="*/ 49 w 114"/>
                <a:gd name="T25" fmla="*/ 131 h 272"/>
                <a:gd name="T26" fmla="*/ 46 w 114"/>
                <a:gd name="T27" fmla="*/ 161 h 272"/>
                <a:gd name="T28" fmla="*/ 35 w 114"/>
                <a:gd name="T29" fmla="*/ 172 h 272"/>
                <a:gd name="T30" fmla="*/ 23 w 114"/>
                <a:gd name="T31" fmla="*/ 177 h 272"/>
                <a:gd name="T32" fmla="*/ 12 w 114"/>
                <a:gd name="T33" fmla="*/ 187 h 272"/>
                <a:gd name="T34" fmla="*/ 1 w 114"/>
                <a:gd name="T35" fmla="*/ 196 h 272"/>
                <a:gd name="T36" fmla="*/ 0 w 114"/>
                <a:gd name="T37" fmla="*/ 209 h 272"/>
                <a:gd name="T38" fmla="*/ 11 w 114"/>
                <a:gd name="T39" fmla="*/ 240 h 272"/>
                <a:gd name="T40" fmla="*/ 21 w 114"/>
                <a:gd name="T41" fmla="*/ 272 h 272"/>
                <a:gd name="T42" fmla="*/ 33 w 114"/>
                <a:gd name="T43" fmla="*/ 265 h 272"/>
                <a:gd name="T44" fmla="*/ 45 w 114"/>
                <a:gd name="T45" fmla="*/ 259 h 272"/>
                <a:gd name="T46" fmla="*/ 53 w 114"/>
                <a:gd name="T47" fmla="*/ 248 h 272"/>
                <a:gd name="T48" fmla="*/ 58 w 114"/>
                <a:gd name="T49" fmla="*/ 231 h 272"/>
                <a:gd name="T50" fmla="*/ 72 w 114"/>
                <a:gd name="T51" fmla="*/ 222 h 272"/>
                <a:gd name="T52" fmla="*/ 78 w 114"/>
                <a:gd name="T53" fmla="*/ 200 h 272"/>
                <a:gd name="T54" fmla="*/ 89 w 114"/>
                <a:gd name="T55" fmla="*/ 189 h 272"/>
                <a:gd name="T56" fmla="*/ 88 w 114"/>
                <a:gd name="T57" fmla="*/ 153 h 272"/>
                <a:gd name="T58" fmla="*/ 93 w 114"/>
                <a:gd name="T59" fmla="*/ 146 h 272"/>
                <a:gd name="T60" fmla="*/ 98 w 114"/>
                <a:gd name="T61" fmla="*/ 146 h 272"/>
                <a:gd name="T62" fmla="*/ 105 w 114"/>
                <a:gd name="T63" fmla="*/ 114 h 272"/>
                <a:gd name="T64" fmla="*/ 114 w 114"/>
                <a:gd name="T65" fmla="*/ 83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272"/>
                <a:gd name="T101" fmla="*/ 114 w 114"/>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272">
                  <a:moveTo>
                    <a:pt x="114" y="83"/>
                  </a:moveTo>
                  <a:lnTo>
                    <a:pt x="103" y="63"/>
                  </a:lnTo>
                  <a:lnTo>
                    <a:pt x="91" y="46"/>
                  </a:lnTo>
                  <a:lnTo>
                    <a:pt x="79" y="35"/>
                  </a:lnTo>
                  <a:lnTo>
                    <a:pt x="66" y="26"/>
                  </a:lnTo>
                  <a:lnTo>
                    <a:pt x="58" y="0"/>
                  </a:lnTo>
                  <a:lnTo>
                    <a:pt x="54" y="7"/>
                  </a:lnTo>
                  <a:lnTo>
                    <a:pt x="51" y="0"/>
                  </a:lnTo>
                  <a:lnTo>
                    <a:pt x="54" y="29"/>
                  </a:lnTo>
                  <a:lnTo>
                    <a:pt x="47" y="35"/>
                  </a:lnTo>
                  <a:lnTo>
                    <a:pt x="45" y="74"/>
                  </a:lnTo>
                  <a:lnTo>
                    <a:pt x="51" y="96"/>
                  </a:lnTo>
                  <a:lnTo>
                    <a:pt x="49" y="131"/>
                  </a:lnTo>
                  <a:lnTo>
                    <a:pt x="46" y="161"/>
                  </a:lnTo>
                  <a:lnTo>
                    <a:pt x="35" y="172"/>
                  </a:lnTo>
                  <a:lnTo>
                    <a:pt x="23" y="177"/>
                  </a:lnTo>
                  <a:lnTo>
                    <a:pt x="12" y="187"/>
                  </a:lnTo>
                  <a:lnTo>
                    <a:pt x="1" y="196"/>
                  </a:lnTo>
                  <a:lnTo>
                    <a:pt x="0" y="209"/>
                  </a:lnTo>
                  <a:lnTo>
                    <a:pt x="11" y="240"/>
                  </a:lnTo>
                  <a:lnTo>
                    <a:pt x="21" y="272"/>
                  </a:lnTo>
                  <a:lnTo>
                    <a:pt x="33" y="265"/>
                  </a:lnTo>
                  <a:lnTo>
                    <a:pt x="45" y="259"/>
                  </a:lnTo>
                  <a:lnTo>
                    <a:pt x="53" y="248"/>
                  </a:lnTo>
                  <a:lnTo>
                    <a:pt x="58" y="231"/>
                  </a:lnTo>
                  <a:lnTo>
                    <a:pt x="72" y="222"/>
                  </a:lnTo>
                  <a:lnTo>
                    <a:pt x="78" y="200"/>
                  </a:lnTo>
                  <a:lnTo>
                    <a:pt x="89" y="189"/>
                  </a:lnTo>
                  <a:lnTo>
                    <a:pt x="88" y="153"/>
                  </a:lnTo>
                  <a:lnTo>
                    <a:pt x="93" y="146"/>
                  </a:lnTo>
                  <a:lnTo>
                    <a:pt x="98" y="146"/>
                  </a:lnTo>
                  <a:lnTo>
                    <a:pt x="105" y="114"/>
                  </a:lnTo>
                  <a:lnTo>
                    <a:pt x="114" y="83"/>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93" name="Group 195"/>
            <p:cNvGrpSpPr>
              <a:grpSpLocks/>
            </p:cNvGrpSpPr>
            <p:nvPr/>
          </p:nvGrpSpPr>
          <p:grpSpPr bwMode="auto">
            <a:xfrm>
              <a:off x="3543" y="2046"/>
              <a:ext cx="7" cy="11"/>
              <a:chOff x="3923" y="2286"/>
              <a:chExt cx="7" cy="9"/>
            </a:xfrm>
            <a:grpFill/>
          </p:grpSpPr>
          <p:grpSp>
            <p:nvGrpSpPr>
              <p:cNvPr id="2094" name="Group 196"/>
              <p:cNvGrpSpPr>
                <a:grpSpLocks/>
              </p:cNvGrpSpPr>
              <p:nvPr/>
            </p:nvGrpSpPr>
            <p:grpSpPr bwMode="auto">
              <a:xfrm>
                <a:off x="3923" y="2286"/>
                <a:ext cx="7" cy="9"/>
                <a:chOff x="3923" y="2286"/>
                <a:chExt cx="7" cy="9"/>
              </a:xfrm>
              <a:grpFill/>
            </p:grpSpPr>
            <p:pic>
              <p:nvPicPr>
                <p:cNvPr id="2096" name="Picture 19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23" y="2286"/>
                  <a:ext cx="7" cy="9"/>
                </a:xfrm>
                <a:prstGeom prst="rect">
                  <a:avLst/>
                </a:prstGeom>
                <a:grpFill/>
                <a:ln w="6350">
                  <a:solidFill>
                    <a:srgbClr val="808080"/>
                  </a:solidFill>
                  <a:miter lim="800000"/>
                  <a:headEnd/>
                  <a:tailEnd/>
                </a:ln>
              </p:spPr>
            </p:pic>
            <p:sp>
              <p:nvSpPr>
                <p:cNvPr id="2097" name="Freeform 198"/>
                <p:cNvSpPr>
                  <a:spLocks/>
                </p:cNvSpPr>
                <p:nvPr/>
              </p:nvSpPr>
              <p:spPr bwMode="auto">
                <a:xfrm>
                  <a:off x="3923" y="2286"/>
                  <a:ext cx="6" cy="8"/>
                </a:xfrm>
                <a:custGeom>
                  <a:avLst/>
                  <a:gdLst>
                    <a:gd name="T0" fmla="*/ 6 w 6"/>
                    <a:gd name="T1" fmla="*/ 0 h 17"/>
                    <a:gd name="T2" fmla="*/ 0 w 6"/>
                    <a:gd name="T3" fmla="*/ 13 h 17"/>
                    <a:gd name="T4" fmla="*/ 6 w 6"/>
                    <a:gd name="T5" fmla="*/ 17 h 17"/>
                    <a:gd name="T6" fmla="*/ 6 w 6"/>
                    <a:gd name="T7" fmla="*/ 0 h 17"/>
                    <a:gd name="T8" fmla="*/ 0 60000 65536"/>
                    <a:gd name="T9" fmla="*/ 0 60000 65536"/>
                    <a:gd name="T10" fmla="*/ 0 60000 65536"/>
                    <a:gd name="T11" fmla="*/ 0 60000 65536"/>
                    <a:gd name="T12" fmla="*/ 0 w 6"/>
                    <a:gd name="T13" fmla="*/ 0 h 17"/>
                    <a:gd name="T14" fmla="*/ 6 w 6"/>
                    <a:gd name="T15" fmla="*/ 17 h 17"/>
                  </a:gdLst>
                  <a:ahLst/>
                  <a:cxnLst>
                    <a:cxn ang="T8">
                      <a:pos x="T0" y="T1"/>
                    </a:cxn>
                    <a:cxn ang="T9">
                      <a:pos x="T2" y="T3"/>
                    </a:cxn>
                    <a:cxn ang="T10">
                      <a:pos x="T4" y="T5"/>
                    </a:cxn>
                    <a:cxn ang="T11">
                      <a:pos x="T6" y="T7"/>
                    </a:cxn>
                  </a:cxnLst>
                  <a:rect l="T12" t="T13" r="T14" b="T15"/>
                  <a:pathLst>
                    <a:path w="6" h="17">
                      <a:moveTo>
                        <a:pt x="6" y="0"/>
                      </a:moveTo>
                      <a:lnTo>
                        <a:pt x="0" y="13"/>
                      </a:lnTo>
                      <a:lnTo>
                        <a:pt x="6" y="17"/>
                      </a:lnTo>
                      <a:lnTo>
                        <a:pt x="6"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98" name="Freeform 199"/>
                <p:cNvSpPr>
                  <a:spLocks/>
                </p:cNvSpPr>
                <p:nvPr/>
              </p:nvSpPr>
              <p:spPr bwMode="auto">
                <a:xfrm>
                  <a:off x="3923" y="2286"/>
                  <a:ext cx="6" cy="8"/>
                </a:xfrm>
                <a:custGeom>
                  <a:avLst/>
                  <a:gdLst>
                    <a:gd name="T0" fmla="*/ 6 w 6"/>
                    <a:gd name="T1" fmla="*/ 0 h 17"/>
                    <a:gd name="T2" fmla="*/ 0 w 6"/>
                    <a:gd name="T3" fmla="*/ 13 h 17"/>
                    <a:gd name="T4" fmla="*/ 6 w 6"/>
                    <a:gd name="T5" fmla="*/ 17 h 17"/>
                    <a:gd name="T6" fmla="*/ 6 w 6"/>
                    <a:gd name="T7" fmla="*/ 0 h 17"/>
                    <a:gd name="T8" fmla="*/ 0 60000 65536"/>
                    <a:gd name="T9" fmla="*/ 0 60000 65536"/>
                    <a:gd name="T10" fmla="*/ 0 60000 65536"/>
                    <a:gd name="T11" fmla="*/ 0 60000 65536"/>
                    <a:gd name="T12" fmla="*/ 0 w 6"/>
                    <a:gd name="T13" fmla="*/ 0 h 17"/>
                    <a:gd name="T14" fmla="*/ 6 w 6"/>
                    <a:gd name="T15" fmla="*/ 17 h 17"/>
                  </a:gdLst>
                  <a:ahLst/>
                  <a:cxnLst>
                    <a:cxn ang="T8">
                      <a:pos x="T0" y="T1"/>
                    </a:cxn>
                    <a:cxn ang="T9">
                      <a:pos x="T2" y="T3"/>
                    </a:cxn>
                    <a:cxn ang="T10">
                      <a:pos x="T4" y="T5"/>
                    </a:cxn>
                    <a:cxn ang="T11">
                      <a:pos x="T6" y="T7"/>
                    </a:cxn>
                  </a:cxnLst>
                  <a:rect l="T12" t="T13" r="T14" b="T15"/>
                  <a:pathLst>
                    <a:path w="6" h="17">
                      <a:moveTo>
                        <a:pt x="6" y="0"/>
                      </a:moveTo>
                      <a:lnTo>
                        <a:pt x="0" y="13"/>
                      </a:lnTo>
                      <a:lnTo>
                        <a:pt x="6" y="17"/>
                      </a:lnTo>
                      <a:lnTo>
                        <a:pt x="6"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99" name="Picture 2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23" y="2286"/>
                  <a:ext cx="7" cy="9"/>
                </a:xfrm>
                <a:prstGeom prst="rect">
                  <a:avLst/>
                </a:prstGeom>
                <a:grpFill/>
                <a:ln w="6350">
                  <a:solidFill>
                    <a:srgbClr val="808080"/>
                  </a:solidFill>
                  <a:miter lim="800000"/>
                  <a:headEnd/>
                  <a:tailEnd/>
                </a:ln>
              </p:spPr>
            </p:pic>
          </p:grpSp>
          <p:sp>
            <p:nvSpPr>
              <p:cNvPr id="2095" name="Freeform 201"/>
              <p:cNvSpPr>
                <a:spLocks/>
              </p:cNvSpPr>
              <p:nvPr/>
            </p:nvSpPr>
            <p:spPr bwMode="auto">
              <a:xfrm>
                <a:off x="3923" y="2286"/>
                <a:ext cx="6" cy="8"/>
              </a:xfrm>
              <a:custGeom>
                <a:avLst/>
                <a:gdLst>
                  <a:gd name="T0" fmla="*/ 6 w 6"/>
                  <a:gd name="T1" fmla="*/ 0 h 17"/>
                  <a:gd name="T2" fmla="*/ 0 w 6"/>
                  <a:gd name="T3" fmla="*/ 13 h 17"/>
                  <a:gd name="T4" fmla="*/ 6 w 6"/>
                  <a:gd name="T5" fmla="*/ 17 h 17"/>
                  <a:gd name="T6" fmla="*/ 6 w 6"/>
                  <a:gd name="T7" fmla="*/ 0 h 17"/>
                  <a:gd name="T8" fmla="*/ 0 60000 65536"/>
                  <a:gd name="T9" fmla="*/ 0 60000 65536"/>
                  <a:gd name="T10" fmla="*/ 0 60000 65536"/>
                  <a:gd name="T11" fmla="*/ 0 60000 65536"/>
                  <a:gd name="T12" fmla="*/ 0 w 6"/>
                  <a:gd name="T13" fmla="*/ 0 h 17"/>
                  <a:gd name="T14" fmla="*/ 6 w 6"/>
                  <a:gd name="T15" fmla="*/ 17 h 17"/>
                </a:gdLst>
                <a:ahLst/>
                <a:cxnLst>
                  <a:cxn ang="T8">
                    <a:pos x="T0" y="T1"/>
                  </a:cxn>
                  <a:cxn ang="T9">
                    <a:pos x="T2" y="T3"/>
                  </a:cxn>
                  <a:cxn ang="T10">
                    <a:pos x="T4" y="T5"/>
                  </a:cxn>
                  <a:cxn ang="T11">
                    <a:pos x="T6" y="T7"/>
                  </a:cxn>
                </a:cxnLst>
                <a:rect l="T12" t="T13" r="T14" b="T15"/>
                <a:pathLst>
                  <a:path w="6" h="17">
                    <a:moveTo>
                      <a:pt x="6" y="0"/>
                    </a:moveTo>
                    <a:lnTo>
                      <a:pt x="0" y="13"/>
                    </a:lnTo>
                    <a:lnTo>
                      <a:pt x="6" y="17"/>
                    </a:lnTo>
                    <a:lnTo>
                      <a:pt x="6"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194" name="Freeform 203"/>
            <p:cNvSpPr>
              <a:spLocks/>
            </p:cNvSpPr>
            <p:nvPr/>
          </p:nvSpPr>
          <p:spPr bwMode="auto">
            <a:xfrm>
              <a:off x="3474" y="2053"/>
              <a:ext cx="77" cy="64"/>
            </a:xfrm>
            <a:custGeom>
              <a:avLst/>
              <a:gdLst>
                <a:gd name="T0" fmla="*/ 0 w 73"/>
                <a:gd name="T1" fmla="*/ 59 h 109"/>
                <a:gd name="T2" fmla="*/ 5 w 73"/>
                <a:gd name="T3" fmla="*/ 65 h 109"/>
                <a:gd name="T4" fmla="*/ 10 w 73"/>
                <a:gd name="T5" fmla="*/ 94 h 109"/>
                <a:gd name="T6" fmla="*/ 33 w 73"/>
                <a:gd name="T7" fmla="*/ 102 h 109"/>
                <a:gd name="T8" fmla="*/ 56 w 73"/>
                <a:gd name="T9" fmla="*/ 109 h 109"/>
                <a:gd name="T10" fmla="*/ 60 w 73"/>
                <a:gd name="T11" fmla="*/ 104 h 109"/>
                <a:gd name="T12" fmla="*/ 62 w 73"/>
                <a:gd name="T13" fmla="*/ 63 h 109"/>
                <a:gd name="T14" fmla="*/ 70 w 73"/>
                <a:gd name="T15" fmla="*/ 59 h 109"/>
                <a:gd name="T16" fmla="*/ 66 w 73"/>
                <a:gd name="T17" fmla="*/ 28 h 109"/>
                <a:gd name="T18" fmla="*/ 70 w 73"/>
                <a:gd name="T19" fmla="*/ 37 h 109"/>
                <a:gd name="T20" fmla="*/ 73 w 73"/>
                <a:gd name="T21" fmla="*/ 28 h 109"/>
                <a:gd name="T22" fmla="*/ 71 w 73"/>
                <a:gd name="T23" fmla="*/ 4 h 109"/>
                <a:gd name="T24" fmla="*/ 65 w 73"/>
                <a:gd name="T25" fmla="*/ 0 h 109"/>
                <a:gd name="T26" fmla="*/ 52 w 73"/>
                <a:gd name="T27" fmla="*/ 28 h 109"/>
                <a:gd name="T28" fmla="*/ 38 w 73"/>
                <a:gd name="T29" fmla="*/ 59 h 109"/>
                <a:gd name="T30" fmla="*/ 15 w 73"/>
                <a:gd name="T31" fmla="*/ 61 h 109"/>
                <a:gd name="T32" fmla="*/ 5 w 73"/>
                <a:gd name="T33" fmla="*/ 57 h 109"/>
                <a:gd name="T34" fmla="*/ 0 w 73"/>
                <a:gd name="T35" fmla="*/ 52 h 109"/>
                <a:gd name="T36" fmla="*/ 0 w 73"/>
                <a:gd name="T37" fmla="*/ 59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109"/>
                <a:gd name="T59" fmla="*/ 73 w 73"/>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109">
                  <a:moveTo>
                    <a:pt x="0" y="59"/>
                  </a:moveTo>
                  <a:lnTo>
                    <a:pt x="5" y="65"/>
                  </a:lnTo>
                  <a:lnTo>
                    <a:pt x="10" y="94"/>
                  </a:lnTo>
                  <a:lnTo>
                    <a:pt x="33" y="102"/>
                  </a:lnTo>
                  <a:lnTo>
                    <a:pt x="56" y="109"/>
                  </a:lnTo>
                  <a:lnTo>
                    <a:pt x="60" y="104"/>
                  </a:lnTo>
                  <a:lnTo>
                    <a:pt x="62" y="63"/>
                  </a:lnTo>
                  <a:lnTo>
                    <a:pt x="70" y="59"/>
                  </a:lnTo>
                  <a:lnTo>
                    <a:pt x="66" y="28"/>
                  </a:lnTo>
                  <a:lnTo>
                    <a:pt x="70" y="37"/>
                  </a:lnTo>
                  <a:lnTo>
                    <a:pt x="73" y="28"/>
                  </a:lnTo>
                  <a:lnTo>
                    <a:pt x="71" y="4"/>
                  </a:lnTo>
                  <a:lnTo>
                    <a:pt x="65" y="0"/>
                  </a:lnTo>
                  <a:lnTo>
                    <a:pt x="52" y="28"/>
                  </a:lnTo>
                  <a:lnTo>
                    <a:pt x="38" y="59"/>
                  </a:lnTo>
                  <a:lnTo>
                    <a:pt x="15" y="61"/>
                  </a:lnTo>
                  <a:lnTo>
                    <a:pt x="5" y="57"/>
                  </a:lnTo>
                  <a:lnTo>
                    <a:pt x="0" y="52"/>
                  </a:lnTo>
                  <a:lnTo>
                    <a:pt x="0" y="5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95" name="Freeform 204"/>
            <p:cNvSpPr>
              <a:spLocks/>
            </p:cNvSpPr>
            <p:nvPr/>
          </p:nvSpPr>
          <p:spPr bwMode="auto">
            <a:xfrm>
              <a:off x="3341" y="2184"/>
              <a:ext cx="170" cy="120"/>
            </a:xfrm>
            <a:custGeom>
              <a:avLst/>
              <a:gdLst>
                <a:gd name="T0" fmla="*/ 7 w 158"/>
                <a:gd name="T1" fmla="*/ 74 h 204"/>
                <a:gd name="T2" fmla="*/ 0 w 158"/>
                <a:gd name="T3" fmla="*/ 85 h 204"/>
                <a:gd name="T4" fmla="*/ 0 w 158"/>
                <a:gd name="T5" fmla="*/ 122 h 204"/>
                <a:gd name="T6" fmla="*/ 8 w 158"/>
                <a:gd name="T7" fmla="*/ 163 h 204"/>
                <a:gd name="T8" fmla="*/ 13 w 158"/>
                <a:gd name="T9" fmla="*/ 204 h 204"/>
                <a:gd name="T10" fmla="*/ 33 w 158"/>
                <a:gd name="T11" fmla="*/ 202 h 204"/>
                <a:gd name="T12" fmla="*/ 53 w 158"/>
                <a:gd name="T13" fmla="*/ 182 h 204"/>
                <a:gd name="T14" fmla="*/ 69 w 158"/>
                <a:gd name="T15" fmla="*/ 169 h 204"/>
                <a:gd name="T16" fmla="*/ 85 w 158"/>
                <a:gd name="T17" fmla="*/ 161 h 204"/>
                <a:gd name="T18" fmla="*/ 97 w 158"/>
                <a:gd name="T19" fmla="*/ 152 h 204"/>
                <a:gd name="T20" fmla="*/ 109 w 158"/>
                <a:gd name="T21" fmla="*/ 141 h 204"/>
                <a:gd name="T22" fmla="*/ 120 w 158"/>
                <a:gd name="T23" fmla="*/ 130 h 204"/>
                <a:gd name="T24" fmla="*/ 132 w 158"/>
                <a:gd name="T25" fmla="*/ 120 h 204"/>
                <a:gd name="T26" fmla="*/ 144 w 158"/>
                <a:gd name="T27" fmla="*/ 109 h 204"/>
                <a:gd name="T28" fmla="*/ 144 w 158"/>
                <a:gd name="T29" fmla="*/ 96 h 204"/>
                <a:gd name="T30" fmla="*/ 158 w 158"/>
                <a:gd name="T31" fmla="*/ 76 h 204"/>
                <a:gd name="T32" fmla="*/ 148 w 158"/>
                <a:gd name="T33" fmla="*/ 44 h 204"/>
                <a:gd name="T34" fmla="*/ 137 w 158"/>
                <a:gd name="T35" fmla="*/ 15 h 204"/>
                <a:gd name="T36" fmla="*/ 138 w 158"/>
                <a:gd name="T37" fmla="*/ 0 h 204"/>
                <a:gd name="T38" fmla="*/ 126 w 158"/>
                <a:gd name="T39" fmla="*/ 4 h 204"/>
                <a:gd name="T40" fmla="*/ 114 w 158"/>
                <a:gd name="T41" fmla="*/ 13 h 204"/>
                <a:gd name="T42" fmla="*/ 101 w 158"/>
                <a:gd name="T43" fmla="*/ 18 h 204"/>
                <a:gd name="T44" fmla="*/ 89 w 158"/>
                <a:gd name="T45" fmla="*/ 22 h 204"/>
                <a:gd name="T46" fmla="*/ 82 w 158"/>
                <a:gd name="T47" fmla="*/ 44 h 204"/>
                <a:gd name="T48" fmla="*/ 73 w 158"/>
                <a:gd name="T49" fmla="*/ 65 h 204"/>
                <a:gd name="T50" fmla="*/ 64 w 158"/>
                <a:gd name="T51" fmla="*/ 87 h 204"/>
                <a:gd name="T52" fmla="*/ 56 w 158"/>
                <a:gd name="T53" fmla="*/ 109 h 204"/>
                <a:gd name="T54" fmla="*/ 54 w 158"/>
                <a:gd name="T55" fmla="*/ 74 h 204"/>
                <a:gd name="T56" fmla="*/ 40 w 158"/>
                <a:gd name="T57" fmla="*/ 63 h 204"/>
                <a:gd name="T58" fmla="*/ 26 w 158"/>
                <a:gd name="T59" fmla="*/ 52 h 204"/>
                <a:gd name="T60" fmla="*/ 9 w 158"/>
                <a:gd name="T61" fmla="*/ 46 h 204"/>
                <a:gd name="T62" fmla="*/ 7 w 158"/>
                <a:gd name="T63" fmla="*/ 74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8"/>
                <a:gd name="T97" fmla="*/ 0 h 204"/>
                <a:gd name="T98" fmla="*/ 158 w 158"/>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8" h="204">
                  <a:moveTo>
                    <a:pt x="7" y="74"/>
                  </a:moveTo>
                  <a:lnTo>
                    <a:pt x="0" y="85"/>
                  </a:lnTo>
                  <a:lnTo>
                    <a:pt x="0" y="122"/>
                  </a:lnTo>
                  <a:lnTo>
                    <a:pt x="8" y="163"/>
                  </a:lnTo>
                  <a:lnTo>
                    <a:pt x="13" y="204"/>
                  </a:lnTo>
                  <a:lnTo>
                    <a:pt x="33" y="202"/>
                  </a:lnTo>
                  <a:lnTo>
                    <a:pt x="53" y="182"/>
                  </a:lnTo>
                  <a:lnTo>
                    <a:pt x="69" y="169"/>
                  </a:lnTo>
                  <a:lnTo>
                    <a:pt x="85" y="161"/>
                  </a:lnTo>
                  <a:lnTo>
                    <a:pt x="97" y="152"/>
                  </a:lnTo>
                  <a:lnTo>
                    <a:pt x="109" y="141"/>
                  </a:lnTo>
                  <a:lnTo>
                    <a:pt x="120" y="130"/>
                  </a:lnTo>
                  <a:lnTo>
                    <a:pt x="132" y="120"/>
                  </a:lnTo>
                  <a:lnTo>
                    <a:pt x="144" y="109"/>
                  </a:lnTo>
                  <a:lnTo>
                    <a:pt x="144" y="96"/>
                  </a:lnTo>
                  <a:lnTo>
                    <a:pt x="158" y="76"/>
                  </a:lnTo>
                  <a:lnTo>
                    <a:pt x="148" y="44"/>
                  </a:lnTo>
                  <a:lnTo>
                    <a:pt x="137" y="15"/>
                  </a:lnTo>
                  <a:lnTo>
                    <a:pt x="138" y="0"/>
                  </a:lnTo>
                  <a:lnTo>
                    <a:pt x="126" y="4"/>
                  </a:lnTo>
                  <a:lnTo>
                    <a:pt x="114" y="13"/>
                  </a:lnTo>
                  <a:lnTo>
                    <a:pt x="101" y="18"/>
                  </a:lnTo>
                  <a:lnTo>
                    <a:pt x="89" y="22"/>
                  </a:lnTo>
                  <a:lnTo>
                    <a:pt x="82" y="44"/>
                  </a:lnTo>
                  <a:lnTo>
                    <a:pt x="73" y="65"/>
                  </a:lnTo>
                  <a:lnTo>
                    <a:pt x="64" y="87"/>
                  </a:lnTo>
                  <a:lnTo>
                    <a:pt x="56" y="109"/>
                  </a:lnTo>
                  <a:lnTo>
                    <a:pt x="54" y="74"/>
                  </a:lnTo>
                  <a:lnTo>
                    <a:pt x="40" y="63"/>
                  </a:lnTo>
                  <a:lnTo>
                    <a:pt x="26" y="52"/>
                  </a:lnTo>
                  <a:lnTo>
                    <a:pt x="9" y="46"/>
                  </a:lnTo>
                  <a:lnTo>
                    <a:pt x="7" y="7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96" name="Freeform 205"/>
            <p:cNvSpPr>
              <a:spLocks/>
            </p:cNvSpPr>
            <p:nvPr/>
          </p:nvSpPr>
          <p:spPr bwMode="auto">
            <a:xfrm>
              <a:off x="3962" y="2359"/>
              <a:ext cx="38" cy="74"/>
            </a:xfrm>
            <a:custGeom>
              <a:avLst/>
              <a:gdLst>
                <a:gd name="T0" fmla="*/ 9 w 35"/>
                <a:gd name="T1" fmla="*/ 4 h 126"/>
                <a:gd name="T2" fmla="*/ 14 w 35"/>
                <a:gd name="T3" fmla="*/ 21 h 126"/>
                <a:gd name="T4" fmla="*/ 22 w 35"/>
                <a:gd name="T5" fmla="*/ 41 h 126"/>
                <a:gd name="T6" fmla="*/ 28 w 35"/>
                <a:gd name="T7" fmla="*/ 65 h 126"/>
                <a:gd name="T8" fmla="*/ 35 w 35"/>
                <a:gd name="T9" fmla="*/ 91 h 126"/>
                <a:gd name="T10" fmla="*/ 26 w 35"/>
                <a:gd name="T11" fmla="*/ 117 h 126"/>
                <a:gd name="T12" fmla="*/ 12 w 35"/>
                <a:gd name="T13" fmla="*/ 126 h 126"/>
                <a:gd name="T14" fmla="*/ 2 w 35"/>
                <a:gd name="T15" fmla="*/ 84 h 126"/>
                <a:gd name="T16" fmla="*/ 0 w 35"/>
                <a:gd name="T17" fmla="*/ 50 h 126"/>
                <a:gd name="T18" fmla="*/ 2 w 35"/>
                <a:gd name="T19" fmla="*/ 54 h 126"/>
                <a:gd name="T20" fmla="*/ 3 w 35"/>
                <a:gd name="T21" fmla="*/ 30 h 126"/>
                <a:gd name="T22" fmla="*/ 5 w 35"/>
                <a:gd name="T23" fmla="*/ 8 h 126"/>
                <a:gd name="T24" fmla="*/ 7 w 35"/>
                <a:gd name="T25" fmla="*/ 6 h 126"/>
                <a:gd name="T26" fmla="*/ 3 w 35"/>
                <a:gd name="T27" fmla="*/ 0 h 126"/>
                <a:gd name="T28" fmla="*/ 9 w 35"/>
                <a:gd name="T29" fmla="*/ 4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26"/>
                <a:gd name="T47" fmla="*/ 35 w 35"/>
                <a:gd name="T48" fmla="*/ 126 h 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26">
                  <a:moveTo>
                    <a:pt x="9" y="4"/>
                  </a:moveTo>
                  <a:lnTo>
                    <a:pt x="14" y="21"/>
                  </a:lnTo>
                  <a:lnTo>
                    <a:pt x="22" y="41"/>
                  </a:lnTo>
                  <a:lnTo>
                    <a:pt x="28" y="65"/>
                  </a:lnTo>
                  <a:lnTo>
                    <a:pt x="35" y="91"/>
                  </a:lnTo>
                  <a:lnTo>
                    <a:pt x="26" y="117"/>
                  </a:lnTo>
                  <a:lnTo>
                    <a:pt x="12" y="126"/>
                  </a:lnTo>
                  <a:lnTo>
                    <a:pt x="2" y="84"/>
                  </a:lnTo>
                  <a:lnTo>
                    <a:pt x="0" y="50"/>
                  </a:lnTo>
                  <a:lnTo>
                    <a:pt x="2" y="54"/>
                  </a:lnTo>
                  <a:lnTo>
                    <a:pt x="3" y="30"/>
                  </a:lnTo>
                  <a:lnTo>
                    <a:pt x="5" y="8"/>
                  </a:lnTo>
                  <a:lnTo>
                    <a:pt x="7" y="6"/>
                  </a:lnTo>
                  <a:lnTo>
                    <a:pt x="3" y="0"/>
                  </a:lnTo>
                  <a:lnTo>
                    <a:pt x="9"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197" name="Freeform 206"/>
            <p:cNvSpPr>
              <a:spLocks/>
            </p:cNvSpPr>
            <p:nvPr/>
          </p:nvSpPr>
          <p:spPr bwMode="auto">
            <a:xfrm>
              <a:off x="3119" y="2564"/>
              <a:ext cx="32" cy="31"/>
            </a:xfrm>
            <a:custGeom>
              <a:avLst/>
              <a:gdLst>
                <a:gd name="T0" fmla="*/ 11 w 30"/>
                <a:gd name="T1" fmla="*/ 11 h 54"/>
                <a:gd name="T2" fmla="*/ 4 w 30"/>
                <a:gd name="T3" fmla="*/ 34 h 54"/>
                <a:gd name="T4" fmla="*/ 0 w 30"/>
                <a:gd name="T5" fmla="*/ 54 h 54"/>
                <a:gd name="T6" fmla="*/ 1 w 30"/>
                <a:gd name="T7" fmla="*/ 54 h 54"/>
                <a:gd name="T8" fmla="*/ 3 w 30"/>
                <a:gd name="T9" fmla="*/ 54 h 54"/>
                <a:gd name="T10" fmla="*/ 16 w 30"/>
                <a:gd name="T11" fmla="*/ 50 h 54"/>
                <a:gd name="T12" fmla="*/ 17 w 30"/>
                <a:gd name="T13" fmla="*/ 43 h 54"/>
                <a:gd name="T14" fmla="*/ 26 w 30"/>
                <a:gd name="T15" fmla="*/ 45 h 54"/>
                <a:gd name="T16" fmla="*/ 30 w 30"/>
                <a:gd name="T17" fmla="*/ 39 h 54"/>
                <a:gd name="T18" fmla="*/ 24 w 30"/>
                <a:gd name="T19" fmla="*/ 0 h 54"/>
                <a:gd name="T20" fmla="*/ 15 w 30"/>
                <a:gd name="T21" fmla="*/ 11 h 54"/>
                <a:gd name="T22" fmla="*/ 11 w 30"/>
                <a:gd name="T23" fmla="*/ 11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54"/>
                <a:gd name="T38" fmla="*/ 30 w 30"/>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54">
                  <a:moveTo>
                    <a:pt x="11" y="11"/>
                  </a:moveTo>
                  <a:lnTo>
                    <a:pt x="4" y="34"/>
                  </a:lnTo>
                  <a:lnTo>
                    <a:pt x="0" y="54"/>
                  </a:lnTo>
                  <a:lnTo>
                    <a:pt x="1" y="54"/>
                  </a:lnTo>
                  <a:lnTo>
                    <a:pt x="3" y="54"/>
                  </a:lnTo>
                  <a:lnTo>
                    <a:pt x="16" y="50"/>
                  </a:lnTo>
                  <a:lnTo>
                    <a:pt x="17" y="43"/>
                  </a:lnTo>
                  <a:lnTo>
                    <a:pt x="26" y="45"/>
                  </a:lnTo>
                  <a:lnTo>
                    <a:pt x="30" y="39"/>
                  </a:lnTo>
                  <a:lnTo>
                    <a:pt x="24" y="0"/>
                  </a:lnTo>
                  <a:lnTo>
                    <a:pt x="15" y="11"/>
                  </a:lnTo>
                  <a:lnTo>
                    <a:pt x="11" y="11"/>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198" name="Group 207"/>
            <p:cNvGrpSpPr>
              <a:grpSpLocks/>
            </p:cNvGrpSpPr>
            <p:nvPr/>
          </p:nvGrpSpPr>
          <p:grpSpPr bwMode="auto">
            <a:xfrm>
              <a:off x="3866" y="2494"/>
              <a:ext cx="10" cy="15"/>
              <a:chOff x="4222" y="2673"/>
              <a:chExt cx="10" cy="9"/>
            </a:xfrm>
            <a:grpFill/>
          </p:grpSpPr>
          <p:grpSp>
            <p:nvGrpSpPr>
              <p:cNvPr id="2088" name="Group 208"/>
              <p:cNvGrpSpPr>
                <a:grpSpLocks/>
              </p:cNvGrpSpPr>
              <p:nvPr/>
            </p:nvGrpSpPr>
            <p:grpSpPr bwMode="auto">
              <a:xfrm>
                <a:off x="4222" y="2673"/>
                <a:ext cx="10" cy="9"/>
                <a:chOff x="4222" y="2673"/>
                <a:chExt cx="10" cy="9"/>
              </a:xfrm>
              <a:grpFill/>
            </p:grpSpPr>
            <p:pic>
              <p:nvPicPr>
                <p:cNvPr id="2090" name="Picture 209"/>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2" y="2673"/>
                  <a:ext cx="9" cy="9"/>
                </a:xfrm>
                <a:prstGeom prst="rect">
                  <a:avLst/>
                </a:prstGeom>
                <a:grpFill/>
                <a:ln w="6350">
                  <a:solidFill>
                    <a:srgbClr val="808080"/>
                  </a:solidFill>
                  <a:miter lim="800000"/>
                  <a:headEnd/>
                  <a:tailEnd/>
                </a:ln>
              </p:spPr>
            </p:pic>
            <p:sp>
              <p:nvSpPr>
                <p:cNvPr id="2091" name="Freeform 210"/>
                <p:cNvSpPr>
                  <a:spLocks/>
                </p:cNvSpPr>
                <p:nvPr/>
              </p:nvSpPr>
              <p:spPr bwMode="auto">
                <a:xfrm>
                  <a:off x="4222" y="2680"/>
                  <a:ext cx="1" cy="1"/>
                </a:xfrm>
                <a:custGeom>
                  <a:avLst/>
                  <a:gdLst>
                    <a:gd name="T0" fmla="*/ 1 w 1"/>
                    <a:gd name="T1" fmla="*/ 2 h 2"/>
                    <a:gd name="T2" fmla="*/ 0 w 1"/>
                    <a:gd name="T3" fmla="*/ 2 h 2"/>
                    <a:gd name="T4" fmla="*/ 0 w 1"/>
                    <a:gd name="T5" fmla="*/ 0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2"/>
                      </a:lnTo>
                      <a:lnTo>
                        <a:pt x="0"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92" name="Freeform 211"/>
                <p:cNvSpPr>
                  <a:spLocks/>
                </p:cNvSpPr>
                <p:nvPr/>
              </p:nvSpPr>
              <p:spPr bwMode="auto">
                <a:xfrm>
                  <a:off x="4222" y="2680"/>
                  <a:ext cx="1" cy="1"/>
                </a:xfrm>
                <a:custGeom>
                  <a:avLst/>
                  <a:gdLst>
                    <a:gd name="T0" fmla="*/ 1 w 1"/>
                    <a:gd name="T1" fmla="*/ 2 h 2"/>
                    <a:gd name="T2" fmla="*/ 0 w 1"/>
                    <a:gd name="T3" fmla="*/ 2 h 2"/>
                    <a:gd name="T4" fmla="*/ 0 w 1"/>
                    <a:gd name="T5" fmla="*/ 0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2"/>
                      </a:lnTo>
                      <a:lnTo>
                        <a:pt x="0"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93" name="Picture 212"/>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2" y="2673"/>
                  <a:ext cx="10" cy="9"/>
                </a:xfrm>
                <a:prstGeom prst="rect">
                  <a:avLst/>
                </a:prstGeom>
                <a:grpFill/>
                <a:ln w="6350">
                  <a:solidFill>
                    <a:srgbClr val="808080"/>
                  </a:solidFill>
                  <a:miter lim="800000"/>
                  <a:headEnd/>
                  <a:tailEnd/>
                </a:ln>
              </p:spPr>
            </p:pic>
          </p:grpSp>
          <p:sp>
            <p:nvSpPr>
              <p:cNvPr id="2089" name="Freeform 213"/>
              <p:cNvSpPr>
                <a:spLocks/>
              </p:cNvSpPr>
              <p:nvPr/>
            </p:nvSpPr>
            <p:spPr bwMode="auto">
              <a:xfrm>
                <a:off x="4222" y="2680"/>
                <a:ext cx="1" cy="1"/>
              </a:xfrm>
              <a:custGeom>
                <a:avLst/>
                <a:gdLst>
                  <a:gd name="T0" fmla="*/ 1 w 1"/>
                  <a:gd name="T1" fmla="*/ 2 h 2"/>
                  <a:gd name="T2" fmla="*/ 0 w 1"/>
                  <a:gd name="T3" fmla="*/ 2 h 2"/>
                  <a:gd name="T4" fmla="*/ 0 w 1"/>
                  <a:gd name="T5" fmla="*/ 0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2"/>
                    </a:lnTo>
                    <a:lnTo>
                      <a:pt x="0"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199" name="Group 214"/>
            <p:cNvGrpSpPr>
              <a:grpSpLocks/>
            </p:cNvGrpSpPr>
            <p:nvPr/>
          </p:nvGrpSpPr>
          <p:grpSpPr bwMode="auto">
            <a:xfrm>
              <a:off x="3869" y="2543"/>
              <a:ext cx="10" cy="10"/>
              <a:chOff x="4225" y="2711"/>
              <a:chExt cx="10" cy="9"/>
            </a:xfrm>
            <a:grpFill/>
          </p:grpSpPr>
          <p:grpSp>
            <p:nvGrpSpPr>
              <p:cNvPr id="2082" name="Group 215"/>
              <p:cNvGrpSpPr>
                <a:grpSpLocks/>
              </p:cNvGrpSpPr>
              <p:nvPr/>
            </p:nvGrpSpPr>
            <p:grpSpPr bwMode="auto">
              <a:xfrm>
                <a:off x="4225" y="2711"/>
                <a:ext cx="10" cy="9"/>
                <a:chOff x="4225" y="2711"/>
                <a:chExt cx="10" cy="9"/>
              </a:xfrm>
              <a:grpFill/>
            </p:grpSpPr>
            <p:pic>
              <p:nvPicPr>
                <p:cNvPr id="2084" name="Picture 216"/>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5" y="2711"/>
                  <a:ext cx="10" cy="9"/>
                </a:xfrm>
                <a:prstGeom prst="rect">
                  <a:avLst/>
                </a:prstGeom>
                <a:grpFill/>
                <a:ln w="6350">
                  <a:solidFill>
                    <a:srgbClr val="808080"/>
                  </a:solidFill>
                  <a:miter lim="800000"/>
                  <a:headEnd/>
                  <a:tailEnd/>
                </a:ln>
              </p:spPr>
            </p:pic>
            <p:sp>
              <p:nvSpPr>
                <p:cNvPr id="2085" name="Freeform 217"/>
                <p:cNvSpPr>
                  <a:spLocks/>
                </p:cNvSpPr>
                <p:nvPr/>
              </p:nvSpPr>
              <p:spPr bwMode="auto">
                <a:xfrm>
                  <a:off x="4225" y="2718"/>
                  <a:ext cx="1" cy="1"/>
                </a:xfrm>
                <a:custGeom>
                  <a:avLst/>
                  <a:gdLst>
                    <a:gd name="T0" fmla="*/ 0 w 1"/>
                    <a:gd name="T1" fmla="*/ 0 h 2"/>
                    <a:gd name="T2" fmla="*/ 1 w 1"/>
                    <a:gd name="T3" fmla="*/ 2 h 2"/>
                    <a:gd name="T4" fmla="*/ 0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1" y="2"/>
                      </a:ln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86" name="Freeform 218"/>
                <p:cNvSpPr>
                  <a:spLocks/>
                </p:cNvSpPr>
                <p:nvPr/>
              </p:nvSpPr>
              <p:spPr bwMode="auto">
                <a:xfrm>
                  <a:off x="4225" y="2718"/>
                  <a:ext cx="1" cy="1"/>
                </a:xfrm>
                <a:custGeom>
                  <a:avLst/>
                  <a:gdLst>
                    <a:gd name="T0" fmla="*/ 0 w 1"/>
                    <a:gd name="T1" fmla="*/ 0 h 2"/>
                    <a:gd name="T2" fmla="*/ 1 w 1"/>
                    <a:gd name="T3" fmla="*/ 2 h 2"/>
                    <a:gd name="T4" fmla="*/ 0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1" y="2"/>
                      </a:ln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87" name="Picture 219"/>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5" y="2711"/>
                  <a:ext cx="10" cy="9"/>
                </a:xfrm>
                <a:prstGeom prst="rect">
                  <a:avLst/>
                </a:prstGeom>
                <a:grpFill/>
                <a:ln w="6350">
                  <a:solidFill>
                    <a:srgbClr val="808080"/>
                  </a:solidFill>
                  <a:miter lim="800000"/>
                  <a:headEnd/>
                  <a:tailEnd/>
                </a:ln>
              </p:spPr>
            </p:pic>
          </p:grpSp>
          <p:sp>
            <p:nvSpPr>
              <p:cNvPr id="2083" name="Freeform 220"/>
              <p:cNvSpPr>
                <a:spLocks/>
              </p:cNvSpPr>
              <p:nvPr/>
            </p:nvSpPr>
            <p:spPr bwMode="auto">
              <a:xfrm>
                <a:off x="4225" y="2718"/>
                <a:ext cx="1" cy="1"/>
              </a:xfrm>
              <a:custGeom>
                <a:avLst/>
                <a:gdLst>
                  <a:gd name="T0" fmla="*/ 0 w 1"/>
                  <a:gd name="T1" fmla="*/ 0 h 2"/>
                  <a:gd name="T2" fmla="*/ 1 w 1"/>
                  <a:gd name="T3" fmla="*/ 2 h 2"/>
                  <a:gd name="T4" fmla="*/ 0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1" y="2"/>
                    </a:ln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0" name="Group 221"/>
            <p:cNvGrpSpPr>
              <a:grpSpLocks/>
            </p:cNvGrpSpPr>
            <p:nvPr/>
          </p:nvGrpSpPr>
          <p:grpSpPr bwMode="auto">
            <a:xfrm>
              <a:off x="3866" y="2533"/>
              <a:ext cx="10" cy="10"/>
              <a:chOff x="4222" y="2703"/>
              <a:chExt cx="10" cy="9"/>
            </a:xfrm>
            <a:grpFill/>
          </p:grpSpPr>
          <p:grpSp>
            <p:nvGrpSpPr>
              <p:cNvPr id="2076" name="Group 222"/>
              <p:cNvGrpSpPr>
                <a:grpSpLocks/>
              </p:cNvGrpSpPr>
              <p:nvPr/>
            </p:nvGrpSpPr>
            <p:grpSpPr bwMode="auto">
              <a:xfrm>
                <a:off x="4222" y="2703"/>
                <a:ext cx="10" cy="9"/>
                <a:chOff x="4222" y="2703"/>
                <a:chExt cx="10" cy="9"/>
              </a:xfrm>
              <a:grpFill/>
            </p:grpSpPr>
            <p:pic>
              <p:nvPicPr>
                <p:cNvPr id="2078" name="Picture 223"/>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2" y="2703"/>
                  <a:ext cx="9" cy="9"/>
                </a:xfrm>
                <a:prstGeom prst="rect">
                  <a:avLst/>
                </a:prstGeom>
                <a:grpFill/>
                <a:ln w="6350">
                  <a:solidFill>
                    <a:srgbClr val="808080"/>
                  </a:solidFill>
                  <a:miter lim="800000"/>
                  <a:headEnd/>
                  <a:tailEnd/>
                </a:ln>
              </p:spPr>
            </p:pic>
            <p:sp>
              <p:nvSpPr>
                <p:cNvPr id="2079" name="Freeform 224"/>
                <p:cNvSpPr>
                  <a:spLocks/>
                </p:cNvSpPr>
                <p:nvPr/>
              </p:nvSpPr>
              <p:spPr bwMode="auto">
                <a:xfrm>
                  <a:off x="4222" y="2710"/>
                  <a:ext cx="1" cy="1"/>
                </a:xfrm>
                <a:custGeom>
                  <a:avLst/>
                  <a:gdLst>
                    <a:gd name="T0" fmla="*/ 1 w 1"/>
                    <a:gd name="T1" fmla="*/ 0 h 2"/>
                    <a:gd name="T2" fmla="*/ 1 w 1"/>
                    <a:gd name="T3" fmla="*/ 2 h 2"/>
                    <a:gd name="T4" fmla="*/ 0 w 1"/>
                    <a:gd name="T5" fmla="*/ 0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1" y="2"/>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80" name="Freeform 225"/>
                <p:cNvSpPr>
                  <a:spLocks/>
                </p:cNvSpPr>
                <p:nvPr/>
              </p:nvSpPr>
              <p:spPr bwMode="auto">
                <a:xfrm>
                  <a:off x="4222" y="2710"/>
                  <a:ext cx="1" cy="1"/>
                </a:xfrm>
                <a:custGeom>
                  <a:avLst/>
                  <a:gdLst>
                    <a:gd name="T0" fmla="*/ 1 w 1"/>
                    <a:gd name="T1" fmla="*/ 0 h 2"/>
                    <a:gd name="T2" fmla="*/ 1 w 1"/>
                    <a:gd name="T3" fmla="*/ 2 h 2"/>
                    <a:gd name="T4" fmla="*/ 0 w 1"/>
                    <a:gd name="T5" fmla="*/ 0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1" y="2"/>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81" name="Picture 226"/>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2" y="2703"/>
                  <a:ext cx="10" cy="9"/>
                </a:xfrm>
                <a:prstGeom prst="rect">
                  <a:avLst/>
                </a:prstGeom>
                <a:grpFill/>
                <a:ln w="6350">
                  <a:solidFill>
                    <a:srgbClr val="808080"/>
                  </a:solidFill>
                  <a:miter lim="800000"/>
                  <a:headEnd/>
                  <a:tailEnd/>
                </a:ln>
              </p:spPr>
            </p:pic>
          </p:grpSp>
          <p:sp>
            <p:nvSpPr>
              <p:cNvPr id="2077" name="Freeform 227"/>
              <p:cNvSpPr>
                <a:spLocks/>
              </p:cNvSpPr>
              <p:nvPr/>
            </p:nvSpPr>
            <p:spPr bwMode="auto">
              <a:xfrm>
                <a:off x="4222" y="2710"/>
                <a:ext cx="1" cy="1"/>
              </a:xfrm>
              <a:custGeom>
                <a:avLst/>
                <a:gdLst>
                  <a:gd name="T0" fmla="*/ 1 w 1"/>
                  <a:gd name="T1" fmla="*/ 0 h 2"/>
                  <a:gd name="T2" fmla="*/ 1 w 1"/>
                  <a:gd name="T3" fmla="*/ 2 h 2"/>
                  <a:gd name="T4" fmla="*/ 0 w 1"/>
                  <a:gd name="T5" fmla="*/ 0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1" y="2"/>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1" name="Group 228"/>
            <p:cNvGrpSpPr>
              <a:grpSpLocks/>
            </p:cNvGrpSpPr>
            <p:nvPr/>
          </p:nvGrpSpPr>
          <p:grpSpPr bwMode="auto">
            <a:xfrm>
              <a:off x="3857" y="2553"/>
              <a:ext cx="16" cy="6"/>
              <a:chOff x="4215" y="2719"/>
              <a:chExt cx="10" cy="7"/>
            </a:xfrm>
            <a:grpFill/>
          </p:grpSpPr>
          <p:grpSp>
            <p:nvGrpSpPr>
              <p:cNvPr id="2070" name="Group 229"/>
              <p:cNvGrpSpPr>
                <a:grpSpLocks/>
              </p:cNvGrpSpPr>
              <p:nvPr/>
            </p:nvGrpSpPr>
            <p:grpSpPr bwMode="auto">
              <a:xfrm>
                <a:off x="4215" y="2719"/>
                <a:ext cx="10" cy="7"/>
                <a:chOff x="4215" y="2719"/>
                <a:chExt cx="10" cy="7"/>
              </a:xfrm>
              <a:grpFill/>
            </p:grpSpPr>
            <p:pic>
              <p:nvPicPr>
                <p:cNvPr id="2072" name="Picture 230"/>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4215" y="2719"/>
                  <a:ext cx="9" cy="7"/>
                </a:xfrm>
                <a:prstGeom prst="rect">
                  <a:avLst/>
                </a:prstGeom>
                <a:grpFill/>
                <a:ln w="6350">
                  <a:solidFill>
                    <a:srgbClr val="808080"/>
                  </a:solidFill>
                  <a:miter lim="800000"/>
                  <a:headEnd/>
                  <a:tailEnd/>
                </a:ln>
              </p:spPr>
            </p:pic>
            <p:sp>
              <p:nvSpPr>
                <p:cNvPr id="2073" name="Freeform 231"/>
                <p:cNvSpPr>
                  <a:spLocks/>
                </p:cNvSpPr>
                <p:nvPr/>
              </p:nvSpPr>
              <p:spPr bwMode="auto">
                <a:xfrm>
                  <a:off x="4215" y="2722"/>
                  <a:ext cx="1" cy="3"/>
                </a:xfrm>
                <a:custGeom>
                  <a:avLst/>
                  <a:gdLst>
                    <a:gd name="T0" fmla="*/ 1 w 1"/>
                    <a:gd name="T1" fmla="*/ 2 h 6"/>
                    <a:gd name="T2" fmla="*/ 0 w 1"/>
                    <a:gd name="T3" fmla="*/ 6 h 6"/>
                    <a:gd name="T4" fmla="*/ 0 w 1"/>
                    <a:gd name="T5" fmla="*/ 0 h 6"/>
                    <a:gd name="T6" fmla="*/ 1 w 1"/>
                    <a:gd name="T7" fmla="*/ 2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1" y="2"/>
                      </a:moveTo>
                      <a:lnTo>
                        <a:pt x="0" y="6"/>
                      </a:lnTo>
                      <a:lnTo>
                        <a:pt x="0"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74" name="Freeform 232"/>
                <p:cNvSpPr>
                  <a:spLocks/>
                </p:cNvSpPr>
                <p:nvPr/>
              </p:nvSpPr>
              <p:spPr bwMode="auto">
                <a:xfrm>
                  <a:off x="4215" y="2722"/>
                  <a:ext cx="1" cy="3"/>
                </a:xfrm>
                <a:custGeom>
                  <a:avLst/>
                  <a:gdLst>
                    <a:gd name="T0" fmla="*/ 1 w 1"/>
                    <a:gd name="T1" fmla="*/ 2 h 6"/>
                    <a:gd name="T2" fmla="*/ 0 w 1"/>
                    <a:gd name="T3" fmla="*/ 6 h 6"/>
                    <a:gd name="T4" fmla="*/ 0 w 1"/>
                    <a:gd name="T5" fmla="*/ 0 h 6"/>
                    <a:gd name="T6" fmla="*/ 1 w 1"/>
                    <a:gd name="T7" fmla="*/ 2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1" y="2"/>
                      </a:moveTo>
                      <a:lnTo>
                        <a:pt x="0" y="6"/>
                      </a:lnTo>
                      <a:lnTo>
                        <a:pt x="0"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75" name="Picture 233"/>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4215" y="2719"/>
                  <a:ext cx="10" cy="7"/>
                </a:xfrm>
                <a:prstGeom prst="rect">
                  <a:avLst/>
                </a:prstGeom>
                <a:grpFill/>
                <a:ln w="6350">
                  <a:solidFill>
                    <a:srgbClr val="808080"/>
                  </a:solidFill>
                  <a:miter lim="800000"/>
                  <a:headEnd/>
                  <a:tailEnd/>
                </a:ln>
              </p:spPr>
            </p:pic>
          </p:grpSp>
          <p:sp>
            <p:nvSpPr>
              <p:cNvPr id="2071" name="Freeform 234"/>
              <p:cNvSpPr>
                <a:spLocks/>
              </p:cNvSpPr>
              <p:nvPr/>
            </p:nvSpPr>
            <p:spPr bwMode="auto">
              <a:xfrm>
                <a:off x="4215" y="2722"/>
                <a:ext cx="1" cy="3"/>
              </a:xfrm>
              <a:custGeom>
                <a:avLst/>
                <a:gdLst>
                  <a:gd name="T0" fmla="*/ 1 w 1"/>
                  <a:gd name="T1" fmla="*/ 2 h 6"/>
                  <a:gd name="T2" fmla="*/ 0 w 1"/>
                  <a:gd name="T3" fmla="*/ 6 h 6"/>
                  <a:gd name="T4" fmla="*/ 0 w 1"/>
                  <a:gd name="T5" fmla="*/ 0 h 6"/>
                  <a:gd name="T6" fmla="*/ 1 w 1"/>
                  <a:gd name="T7" fmla="*/ 2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1" y="2"/>
                    </a:moveTo>
                    <a:lnTo>
                      <a:pt x="0" y="6"/>
                    </a:lnTo>
                    <a:lnTo>
                      <a:pt x="0"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2" name="Group 235"/>
            <p:cNvGrpSpPr>
              <a:grpSpLocks/>
            </p:cNvGrpSpPr>
            <p:nvPr/>
          </p:nvGrpSpPr>
          <p:grpSpPr bwMode="auto">
            <a:xfrm>
              <a:off x="3858" y="2547"/>
              <a:ext cx="16" cy="15"/>
              <a:chOff x="4216" y="2719"/>
              <a:chExt cx="10" cy="9"/>
            </a:xfrm>
            <a:grpFill/>
          </p:grpSpPr>
          <p:grpSp>
            <p:nvGrpSpPr>
              <p:cNvPr id="2064" name="Group 236"/>
              <p:cNvGrpSpPr>
                <a:grpSpLocks/>
              </p:cNvGrpSpPr>
              <p:nvPr/>
            </p:nvGrpSpPr>
            <p:grpSpPr bwMode="auto">
              <a:xfrm>
                <a:off x="4216" y="2719"/>
                <a:ext cx="10" cy="9"/>
                <a:chOff x="4216" y="2719"/>
                <a:chExt cx="10" cy="9"/>
              </a:xfrm>
              <a:grpFill/>
            </p:grpSpPr>
            <p:pic>
              <p:nvPicPr>
                <p:cNvPr id="2066" name="Picture 237"/>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16" y="2719"/>
                  <a:ext cx="9" cy="9"/>
                </a:xfrm>
                <a:prstGeom prst="rect">
                  <a:avLst/>
                </a:prstGeom>
                <a:grpFill/>
                <a:ln w="6350">
                  <a:solidFill>
                    <a:srgbClr val="808080"/>
                  </a:solidFill>
                  <a:miter lim="800000"/>
                  <a:headEnd/>
                  <a:tailEnd/>
                </a:ln>
              </p:spPr>
            </p:pic>
            <p:sp>
              <p:nvSpPr>
                <p:cNvPr id="2067" name="Freeform 238"/>
                <p:cNvSpPr>
                  <a:spLocks/>
                </p:cNvSpPr>
                <p:nvPr/>
              </p:nvSpPr>
              <p:spPr bwMode="auto">
                <a:xfrm>
                  <a:off x="4216" y="2726"/>
                  <a:ext cx="1" cy="1"/>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68" name="Freeform 239"/>
                <p:cNvSpPr>
                  <a:spLocks/>
                </p:cNvSpPr>
                <p:nvPr/>
              </p:nvSpPr>
              <p:spPr bwMode="auto">
                <a:xfrm>
                  <a:off x="4216" y="2726"/>
                  <a:ext cx="1" cy="1"/>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69" name="Picture 240"/>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16" y="2719"/>
                  <a:ext cx="10" cy="9"/>
                </a:xfrm>
                <a:prstGeom prst="rect">
                  <a:avLst/>
                </a:prstGeom>
                <a:grpFill/>
                <a:ln w="6350">
                  <a:solidFill>
                    <a:srgbClr val="808080"/>
                  </a:solidFill>
                  <a:miter lim="800000"/>
                  <a:headEnd/>
                  <a:tailEnd/>
                </a:ln>
              </p:spPr>
            </p:pic>
          </p:grpSp>
          <p:sp>
            <p:nvSpPr>
              <p:cNvPr id="2065" name="Freeform 241"/>
              <p:cNvSpPr>
                <a:spLocks/>
              </p:cNvSpPr>
              <p:nvPr/>
            </p:nvSpPr>
            <p:spPr bwMode="auto">
              <a:xfrm>
                <a:off x="4216" y="2726"/>
                <a:ext cx="1" cy="1"/>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3" name="Group 242"/>
            <p:cNvGrpSpPr>
              <a:grpSpLocks/>
            </p:cNvGrpSpPr>
            <p:nvPr/>
          </p:nvGrpSpPr>
          <p:grpSpPr bwMode="auto">
            <a:xfrm>
              <a:off x="3858" y="2431"/>
              <a:ext cx="16" cy="7"/>
              <a:chOff x="4216" y="2615"/>
              <a:chExt cx="10" cy="7"/>
            </a:xfrm>
            <a:grpFill/>
          </p:grpSpPr>
          <p:grpSp>
            <p:nvGrpSpPr>
              <p:cNvPr id="2058" name="Group 243"/>
              <p:cNvGrpSpPr>
                <a:grpSpLocks/>
              </p:cNvGrpSpPr>
              <p:nvPr/>
            </p:nvGrpSpPr>
            <p:grpSpPr bwMode="auto">
              <a:xfrm>
                <a:off x="4216" y="2615"/>
                <a:ext cx="10" cy="7"/>
                <a:chOff x="4216" y="2615"/>
                <a:chExt cx="10" cy="7"/>
              </a:xfrm>
              <a:grpFill/>
            </p:grpSpPr>
            <p:pic>
              <p:nvPicPr>
                <p:cNvPr id="2060" name="Picture 244"/>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4216" y="2615"/>
                  <a:ext cx="9" cy="7"/>
                </a:xfrm>
                <a:prstGeom prst="rect">
                  <a:avLst/>
                </a:prstGeom>
                <a:grpFill/>
                <a:ln w="6350">
                  <a:solidFill>
                    <a:srgbClr val="808080"/>
                  </a:solidFill>
                  <a:miter lim="800000"/>
                  <a:headEnd/>
                  <a:tailEnd/>
                </a:ln>
              </p:spPr>
            </p:pic>
            <p:sp>
              <p:nvSpPr>
                <p:cNvPr id="2061" name="Freeform 245"/>
                <p:cNvSpPr>
                  <a:spLocks/>
                </p:cNvSpPr>
                <p:nvPr/>
              </p:nvSpPr>
              <p:spPr bwMode="auto">
                <a:xfrm>
                  <a:off x="4216" y="2619"/>
                  <a:ext cx="1" cy="2"/>
                </a:xfrm>
                <a:custGeom>
                  <a:avLst/>
                  <a:gdLst>
                    <a:gd name="T0" fmla="*/ 1 w 1"/>
                    <a:gd name="T1" fmla="*/ 2 h 3"/>
                    <a:gd name="T2" fmla="*/ 0 w 1"/>
                    <a:gd name="T3" fmla="*/ 0 h 3"/>
                    <a:gd name="T4" fmla="*/ 0 w 1"/>
                    <a:gd name="T5" fmla="*/ 3 h 3"/>
                    <a:gd name="T6" fmla="*/ 1 w 1"/>
                    <a:gd name="T7" fmla="*/ 2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1" y="2"/>
                      </a:moveTo>
                      <a:lnTo>
                        <a:pt x="0" y="0"/>
                      </a:lnTo>
                      <a:lnTo>
                        <a:pt x="0" y="3"/>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62" name="Freeform 246"/>
                <p:cNvSpPr>
                  <a:spLocks/>
                </p:cNvSpPr>
                <p:nvPr/>
              </p:nvSpPr>
              <p:spPr bwMode="auto">
                <a:xfrm>
                  <a:off x="4216" y="2619"/>
                  <a:ext cx="1" cy="2"/>
                </a:xfrm>
                <a:custGeom>
                  <a:avLst/>
                  <a:gdLst>
                    <a:gd name="T0" fmla="*/ 1 w 1"/>
                    <a:gd name="T1" fmla="*/ 2 h 3"/>
                    <a:gd name="T2" fmla="*/ 0 w 1"/>
                    <a:gd name="T3" fmla="*/ 0 h 3"/>
                    <a:gd name="T4" fmla="*/ 0 w 1"/>
                    <a:gd name="T5" fmla="*/ 3 h 3"/>
                    <a:gd name="T6" fmla="*/ 1 w 1"/>
                    <a:gd name="T7" fmla="*/ 2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1" y="2"/>
                      </a:moveTo>
                      <a:lnTo>
                        <a:pt x="0" y="0"/>
                      </a:lnTo>
                      <a:lnTo>
                        <a:pt x="0" y="3"/>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63" name="Picture 247"/>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4216" y="2615"/>
                  <a:ext cx="10" cy="7"/>
                </a:xfrm>
                <a:prstGeom prst="rect">
                  <a:avLst/>
                </a:prstGeom>
                <a:grpFill/>
                <a:ln w="6350">
                  <a:solidFill>
                    <a:srgbClr val="808080"/>
                  </a:solidFill>
                  <a:miter lim="800000"/>
                  <a:headEnd/>
                  <a:tailEnd/>
                </a:ln>
              </p:spPr>
            </p:pic>
          </p:grpSp>
          <p:sp>
            <p:nvSpPr>
              <p:cNvPr id="2059" name="Freeform 248"/>
              <p:cNvSpPr>
                <a:spLocks/>
              </p:cNvSpPr>
              <p:nvPr/>
            </p:nvSpPr>
            <p:spPr bwMode="auto">
              <a:xfrm>
                <a:off x="4216" y="2619"/>
                <a:ext cx="1" cy="2"/>
              </a:xfrm>
              <a:custGeom>
                <a:avLst/>
                <a:gdLst>
                  <a:gd name="T0" fmla="*/ 1 w 1"/>
                  <a:gd name="T1" fmla="*/ 2 h 3"/>
                  <a:gd name="T2" fmla="*/ 0 w 1"/>
                  <a:gd name="T3" fmla="*/ 0 h 3"/>
                  <a:gd name="T4" fmla="*/ 0 w 1"/>
                  <a:gd name="T5" fmla="*/ 3 h 3"/>
                  <a:gd name="T6" fmla="*/ 1 w 1"/>
                  <a:gd name="T7" fmla="*/ 2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1" y="2"/>
                    </a:moveTo>
                    <a:lnTo>
                      <a:pt x="0" y="0"/>
                    </a:lnTo>
                    <a:lnTo>
                      <a:pt x="0" y="3"/>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4" name="Group 249"/>
            <p:cNvGrpSpPr>
              <a:grpSpLocks/>
            </p:cNvGrpSpPr>
            <p:nvPr/>
          </p:nvGrpSpPr>
          <p:grpSpPr bwMode="auto">
            <a:xfrm>
              <a:off x="3863" y="2553"/>
              <a:ext cx="6" cy="6"/>
              <a:chOff x="4220" y="2719"/>
              <a:chExt cx="5" cy="7"/>
            </a:xfrm>
            <a:grpFill/>
          </p:grpSpPr>
          <p:grpSp>
            <p:nvGrpSpPr>
              <p:cNvPr id="2052" name="Group 250"/>
              <p:cNvGrpSpPr>
                <a:grpSpLocks/>
              </p:cNvGrpSpPr>
              <p:nvPr/>
            </p:nvGrpSpPr>
            <p:grpSpPr bwMode="auto">
              <a:xfrm>
                <a:off x="4220" y="2719"/>
                <a:ext cx="5" cy="7"/>
                <a:chOff x="4220" y="2719"/>
                <a:chExt cx="5" cy="7"/>
              </a:xfrm>
              <a:grpFill/>
            </p:grpSpPr>
            <p:pic>
              <p:nvPicPr>
                <p:cNvPr id="2054" name="Picture 251"/>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4220" y="2719"/>
                  <a:ext cx="5" cy="7"/>
                </a:xfrm>
                <a:prstGeom prst="rect">
                  <a:avLst/>
                </a:prstGeom>
                <a:grpFill/>
                <a:ln w="6350">
                  <a:solidFill>
                    <a:srgbClr val="808080"/>
                  </a:solidFill>
                  <a:miter lim="800000"/>
                  <a:headEnd/>
                  <a:tailEnd/>
                </a:ln>
              </p:spPr>
            </p:pic>
            <p:sp>
              <p:nvSpPr>
                <p:cNvPr id="2055" name="Freeform 252"/>
                <p:cNvSpPr>
                  <a:spLocks/>
                </p:cNvSpPr>
                <p:nvPr/>
              </p:nvSpPr>
              <p:spPr bwMode="auto">
                <a:xfrm>
                  <a:off x="4220" y="2722"/>
                  <a:ext cx="1" cy="3"/>
                </a:xfrm>
                <a:custGeom>
                  <a:avLst/>
                  <a:gdLst>
                    <a:gd name="T0" fmla="*/ 0 w 1"/>
                    <a:gd name="T1" fmla="*/ 6 h 6"/>
                    <a:gd name="T2" fmla="*/ 0 w 1"/>
                    <a:gd name="T3" fmla="*/ 2 h 6"/>
                    <a:gd name="T4" fmla="*/ 0 w 1"/>
                    <a:gd name="T5" fmla="*/ 0 h 6"/>
                    <a:gd name="T6" fmla="*/ 0 w 1"/>
                    <a:gd name="T7" fmla="*/ 6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lnTo>
                        <a:pt x="0" y="2"/>
                      </a:lnTo>
                      <a:lnTo>
                        <a:pt x="0" y="0"/>
                      </a:lnTo>
                      <a:lnTo>
                        <a:pt x="0"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56" name="Freeform 253"/>
                <p:cNvSpPr>
                  <a:spLocks/>
                </p:cNvSpPr>
                <p:nvPr/>
              </p:nvSpPr>
              <p:spPr bwMode="auto">
                <a:xfrm>
                  <a:off x="4220" y="2722"/>
                  <a:ext cx="1" cy="3"/>
                </a:xfrm>
                <a:custGeom>
                  <a:avLst/>
                  <a:gdLst>
                    <a:gd name="T0" fmla="*/ 0 w 1"/>
                    <a:gd name="T1" fmla="*/ 6 h 6"/>
                    <a:gd name="T2" fmla="*/ 0 w 1"/>
                    <a:gd name="T3" fmla="*/ 2 h 6"/>
                    <a:gd name="T4" fmla="*/ 0 w 1"/>
                    <a:gd name="T5" fmla="*/ 0 h 6"/>
                    <a:gd name="T6" fmla="*/ 0 w 1"/>
                    <a:gd name="T7" fmla="*/ 6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lnTo>
                        <a:pt x="0" y="2"/>
                      </a:lnTo>
                      <a:lnTo>
                        <a:pt x="0" y="0"/>
                      </a:lnTo>
                      <a:lnTo>
                        <a:pt x="0" y="6"/>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57" name="Picture 254"/>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4220" y="2719"/>
                  <a:ext cx="5" cy="7"/>
                </a:xfrm>
                <a:prstGeom prst="rect">
                  <a:avLst/>
                </a:prstGeom>
                <a:grpFill/>
                <a:ln w="6350">
                  <a:solidFill>
                    <a:srgbClr val="808080"/>
                  </a:solidFill>
                  <a:miter lim="800000"/>
                  <a:headEnd/>
                  <a:tailEnd/>
                </a:ln>
              </p:spPr>
            </p:pic>
          </p:grpSp>
          <p:sp>
            <p:nvSpPr>
              <p:cNvPr id="2053" name="Freeform 255"/>
              <p:cNvSpPr>
                <a:spLocks/>
              </p:cNvSpPr>
              <p:nvPr/>
            </p:nvSpPr>
            <p:spPr bwMode="auto">
              <a:xfrm>
                <a:off x="4220" y="2722"/>
                <a:ext cx="1" cy="3"/>
              </a:xfrm>
              <a:custGeom>
                <a:avLst/>
                <a:gdLst>
                  <a:gd name="T0" fmla="*/ 0 w 1"/>
                  <a:gd name="T1" fmla="*/ 6 h 6"/>
                  <a:gd name="T2" fmla="*/ 0 w 1"/>
                  <a:gd name="T3" fmla="*/ 2 h 6"/>
                  <a:gd name="T4" fmla="*/ 0 w 1"/>
                  <a:gd name="T5" fmla="*/ 0 h 6"/>
                  <a:gd name="T6" fmla="*/ 0 w 1"/>
                  <a:gd name="T7" fmla="*/ 6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lnTo>
                      <a:pt x="0" y="2"/>
                    </a:lnTo>
                    <a:lnTo>
                      <a:pt x="0" y="0"/>
                    </a:lnTo>
                    <a:lnTo>
                      <a:pt x="0" y="6"/>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5" name="Group 256"/>
            <p:cNvGrpSpPr>
              <a:grpSpLocks/>
            </p:cNvGrpSpPr>
            <p:nvPr/>
          </p:nvGrpSpPr>
          <p:grpSpPr bwMode="auto">
            <a:xfrm>
              <a:off x="3869" y="2496"/>
              <a:ext cx="10" cy="10"/>
              <a:chOff x="4225" y="2671"/>
              <a:chExt cx="10" cy="9"/>
            </a:xfrm>
            <a:grpFill/>
          </p:grpSpPr>
          <p:grpSp>
            <p:nvGrpSpPr>
              <p:cNvPr id="2046" name="Group 257"/>
              <p:cNvGrpSpPr>
                <a:grpSpLocks/>
              </p:cNvGrpSpPr>
              <p:nvPr/>
            </p:nvGrpSpPr>
            <p:grpSpPr bwMode="auto">
              <a:xfrm>
                <a:off x="4225" y="2671"/>
                <a:ext cx="10" cy="9"/>
                <a:chOff x="4225" y="2671"/>
                <a:chExt cx="10" cy="9"/>
              </a:xfrm>
              <a:grpFill/>
            </p:grpSpPr>
            <p:pic>
              <p:nvPicPr>
                <p:cNvPr id="2048" name="Picture 258"/>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5" y="2671"/>
                  <a:ext cx="10" cy="9"/>
                </a:xfrm>
                <a:prstGeom prst="rect">
                  <a:avLst/>
                </a:prstGeom>
                <a:grpFill/>
                <a:ln w="6350">
                  <a:solidFill>
                    <a:srgbClr val="808080"/>
                  </a:solidFill>
                  <a:miter lim="800000"/>
                  <a:headEnd/>
                  <a:tailEnd/>
                </a:ln>
              </p:spPr>
            </p:pic>
            <p:sp>
              <p:nvSpPr>
                <p:cNvPr id="2049" name="Freeform 259"/>
                <p:cNvSpPr>
                  <a:spLocks/>
                </p:cNvSpPr>
                <p:nvPr/>
              </p:nvSpPr>
              <p:spPr bwMode="auto">
                <a:xfrm>
                  <a:off x="4225" y="2678"/>
                  <a:ext cx="1" cy="1"/>
                </a:xfrm>
                <a:custGeom>
                  <a:avLst/>
                  <a:gdLst>
                    <a:gd name="T0" fmla="*/ 1 w 1"/>
                    <a:gd name="T1" fmla="*/ 0 h 2"/>
                    <a:gd name="T2" fmla="*/ 0 w 1"/>
                    <a:gd name="T3" fmla="*/ 0 h 2"/>
                    <a:gd name="T4" fmla="*/ 0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0" y="2"/>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50" name="Freeform 260"/>
                <p:cNvSpPr>
                  <a:spLocks/>
                </p:cNvSpPr>
                <p:nvPr/>
              </p:nvSpPr>
              <p:spPr bwMode="auto">
                <a:xfrm>
                  <a:off x="4225" y="2678"/>
                  <a:ext cx="1" cy="1"/>
                </a:xfrm>
                <a:custGeom>
                  <a:avLst/>
                  <a:gdLst>
                    <a:gd name="T0" fmla="*/ 1 w 1"/>
                    <a:gd name="T1" fmla="*/ 0 h 2"/>
                    <a:gd name="T2" fmla="*/ 0 w 1"/>
                    <a:gd name="T3" fmla="*/ 0 h 2"/>
                    <a:gd name="T4" fmla="*/ 0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0" y="2"/>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51" name="Picture 261"/>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5" y="2671"/>
                  <a:ext cx="10" cy="9"/>
                </a:xfrm>
                <a:prstGeom prst="rect">
                  <a:avLst/>
                </a:prstGeom>
                <a:grpFill/>
                <a:ln w="6350">
                  <a:solidFill>
                    <a:srgbClr val="808080"/>
                  </a:solidFill>
                  <a:miter lim="800000"/>
                  <a:headEnd/>
                  <a:tailEnd/>
                </a:ln>
              </p:spPr>
            </p:pic>
          </p:grpSp>
          <p:sp>
            <p:nvSpPr>
              <p:cNvPr id="2047" name="Freeform 262"/>
              <p:cNvSpPr>
                <a:spLocks/>
              </p:cNvSpPr>
              <p:nvPr/>
            </p:nvSpPr>
            <p:spPr bwMode="auto">
              <a:xfrm>
                <a:off x="4225" y="2678"/>
                <a:ext cx="1" cy="1"/>
              </a:xfrm>
              <a:custGeom>
                <a:avLst/>
                <a:gdLst>
                  <a:gd name="T0" fmla="*/ 1 w 1"/>
                  <a:gd name="T1" fmla="*/ 0 h 2"/>
                  <a:gd name="T2" fmla="*/ 0 w 1"/>
                  <a:gd name="T3" fmla="*/ 0 h 2"/>
                  <a:gd name="T4" fmla="*/ 0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0" y="2"/>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6" name="Group 263"/>
            <p:cNvGrpSpPr>
              <a:grpSpLocks/>
            </p:cNvGrpSpPr>
            <p:nvPr/>
          </p:nvGrpSpPr>
          <p:grpSpPr bwMode="auto">
            <a:xfrm>
              <a:off x="3856" y="2404"/>
              <a:ext cx="10" cy="10"/>
              <a:chOff x="4213" y="2592"/>
              <a:chExt cx="10" cy="9"/>
            </a:xfrm>
            <a:grpFill/>
          </p:grpSpPr>
          <p:grpSp>
            <p:nvGrpSpPr>
              <p:cNvPr id="2040" name="Group 264"/>
              <p:cNvGrpSpPr>
                <a:grpSpLocks/>
              </p:cNvGrpSpPr>
              <p:nvPr/>
            </p:nvGrpSpPr>
            <p:grpSpPr bwMode="auto">
              <a:xfrm>
                <a:off x="4213" y="2592"/>
                <a:ext cx="10" cy="9"/>
                <a:chOff x="4213" y="2592"/>
                <a:chExt cx="10" cy="9"/>
              </a:xfrm>
              <a:grpFill/>
            </p:grpSpPr>
            <p:pic>
              <p:nvPicPr>
                <p:cNvPr id="2042" name="Picture 265"/>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13" y="2592"/>
                  <a:ext cx="10" cy="9"/>
                </a:xfrm>
                <a:prstGeom prst="rect">
                  <a:avLst/>
                </a:prstGeom>
                <a:grpFill/>
                <a:ln w="6350">
                  <a:solidFill>
                    <a:srgbClr val="808080"/>
                  </a:solidFill>
                  <a:miter lim="800000"/>
                  <a:headEnd/>
                  <a:tailEnd/>
                </a:ln>
              </p:spPr>
            </p:pic>
            <p:sp>
              <p:nvSpPr>
                <p:cNvPr id="2043" name="Freeform 266"/>
                <p:cNvSpPr>
                  <a:spLocks/>
                </p:cNvSpPr>
                <p:nvPr/>
              </p:nvSpPr>
              <p:spPr bwMode="auto">
                <a:xfrm>
                  <a:off x="4213" y="2599"/>
                  <a:ext cx="1" cy="1"/>
                </a:xfrm>
                <a:custGeom>
                  <a:avLst/>
                  <a:gdLst>
                    <a:gd name="T0" fmla="*/ 1 w 1"/>
                    <a:gd name="T1" fmla="*/ 0 h 2"/>
                    <a:gd name="T2" fmla="*/ 0 w 1"/>
                    <a:gd name="T3" fmla="*/ 0 h 2"/>
                    <a:gd name="T4" fmla="*/ 0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0" y="2"/>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44" name="Freeform 267"/>
                <p:cNvSpPr>
                  <a:spLocks/>
                </p:cNvSpPr>
                <p:nvPr/>
              </p:nvSpPr>
              <p:spPr bwMode="auto">
                <a:xfrm>
                  <a:off x="4213" y="2599"/>
                  <a:ext cx="1" cy="1"/>
                </a:xfrm>
                <a:custGeom>
                  <a:avLst/>
                  <a:gdLst>
                    <a:gd name="T0" fmla="*/ 1 w 1"/>
                    <a:gd name="T1" fmla="*/ 0 h 2"/>
                    <a:gd name="T2" fmla="*/ 0 w 1"/>
                    <a:gd name="T3" fmla="*/ 0 h 2"/>
                    <a:gd name="T4" fmla="*/ 0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0" y="2"/>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45" name="Picture 268"/>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13" y="2592"/>
                  <a:ext cx="10" cy="9"/>
                </a:xfrm>
                <a:prstGeom prst="rect">
                  <a:avLst/>
                </a:prstGeom>
                <a:grpFill/>
                <a:ln w="6350">
                  <a:solidFill>
                    <a:srgbClr val="808080"/>
                  </a:solidFill>
                  <a:miter lim="800000"/>
                  <a:headEnd/>
                  <a:tailEnd/>
                </a:ln>
              </p:spPr>
            </p:pic>
          </p:grpSp>
          <p:sp>
            <p:nvSpPr>
              <p:cNvPr id="2041" name="Freeform 269"/>
              <p:cNvSpPr>
                <a:spLocks/>
              </p:cNvSpPr>
              <p:nvPr/>
            </p:nvSpPr>
            <p:spPr bwMode="auto">
              <a:xfrm>
                <a:off x="4213" y="2599"/>
                <a:ext cx="1" cy="1"/>
              </a:xfrm>
              <a:custGeom>
                <a:avLst/>
                <a:gdLst>
                  <a:gd name="T0" fmla="*/ 1 w 1"/>
                  <a:gd name="T1" fmla="*/ 0 h 2"/>
                  <a:gd name="T2" fmla="*/ 0 w 1"/>
                  <a:gd name="T3" fmla="*/ 0 h 2"/>
                  <a:gd name="T4" fmla="*/ 0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0" y="2"/>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7" name="Group 270"/>
            <p:cNvGrpSpPr>
              <a:grpSpLocks/>
            </p:cNvGrpSpPr>
            <p:nvPr/>
          </p:nvGrpSpPr>
          <p:grpSpPr bwMode="auto">
            <a:xfrm>
              <a:off x="3861" y="2508"/>
              <a:ext cx="10" cy="5"/>
              <a:chOff x="4218" y="2680"/>
              <a:chExt cx="10" cy="7"/>
            </a:xfrm>
            <a:grpFill/>
          </p:grpSpPr>
          <p:grpSp>
            <p:nvGrpSpPr>
              <p:cNvPr id="2034" name="Group 271"/>
              <p:cNvGrpSpPr>
                <a:grpSpLocks/>
              </p:cNvGrpSpPr>
              <p:nvPr/>
            </p:nvGrpSpPr>
            <p:grpSpPr bwMode="auto">
              <a:xfrm>
                <a:off x="4218" y="2680"/>
                <a:ext cx="10" cy="7"/>
                <a:chOff x="4218" y="2680"/>
                <a:chExt cx="10" cy="7"/>
              </a:xfrm>
              <a:grpFill/>
            </p:grpSpPr>
            <p:pic>
              <p:nvPicPr>
                <p:cNvPr id="2036" name="Picture 272"/>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4218" y="2680"/>
                  <a:ext cx="9" cy="7"/>
                </a:xfrm>
                <a:prstGeom prst="rect">
                  <a:avLst/>
                </a:prstGeom>
                <a:grpFill/>
                <a:ln w="6350">
                  <a:solidFill>
                    <a:srgbClr val="808080"/>
                  </a:solidFill>
                  <a:miter lim="800000"/>
                  <a:headEnd/>
                  <a:tailEnd/>
                </a:ln>
              </p:spPr>
            </p:pic>
            <p:sp>
              <p:nvSpPr>
                <p:cNvPr id="2037" name="Freeform 273"/>
                <p:cNvSpPr>
                  <a:spLocks/>
                </p:cNvSpPr>
                <p:nvPr/>
              </p:nvSpPr>
              <p:spPr bwMode="auto">
                <a:xfrm>
                  <a:off x="4218" y="2683"/>
                  <a:ext cx="1" cy="3"/>
                </a:xfrm>
                <a:custGeom>
                  <a:avLst/>
                  <a:gdLst>
                    <a:gd name="T0" fmla="*/ 1 w 1"/>
                    <a:gd name="T1" fmla="*/ 3 h 5"/>
                    <a:gd name="T2" fmla="*/ 0 w 1"/>
                    <a:gd name="T3" fmla="*/ 0 h 5"/>
                    <a:gd name="T4" fmla="*/ 0 w 1"/>
                    <a:gd name="T5" fmla="*/ 5 h 5"/>
                    <a:gd name="T6" fmla="*/ 1 w 1"/>
                    <a:gd name="T7" fmla="*/ 3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3"/>
                      </a:moveTo>
                      <a:lnTo>
                        <a:pt x="0" y="0"/>
                      </a:lnTo>
                      <a:lnTo>
                        <a:pt x="0" y="5"/>
                      </a:lnTo>
                      <a:lnTo>
                        <a:pt x="1" y="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38" name="Freeform 274"/>
                <p:cNvSpPr>
                  <a:spLocks/>
                </p:cNvSpPr>
                <p:nvPr/>
              </p:nvSpPr>
              <p:spPr bwMode="auto">
                <a:xfrm>
                  <a:off x="4218" y="2683"/>
                  <a:ext cx="1" cy="3"/>
                </a:xfrm>
                <a:custGeom>
                  <a:avLst/>
                  <a:gdLst>
                    <a:gd name="T0" fmla="*/ 1 w 1"/>
                    <a:gd name="T1" fmla="*/ 3 h 5"/>
                    <a:gd name="T2" fmla="*/ 0 w 1"/>
                    <a:gd name="T3" fmla="*/ 0 h 5"/>
                    <a:gd name="T4" fmla="*/ 0 w 1"/>
                    <a:gd name="T5" fmla="*/ 5 h 5"/>
                    <a:gd name="T6" fmla="*/ 1 w 1"/>
                    <a:gd name="T7" fmla="*/ 3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3"/>
                      </a:moveTo>
                      <a:lnTo>
                        <a:pt x="0" y="0"/>
                      </a:lnTo>
                      <a:lnTo>
                        <a:pt x="0" y="5"/>
                      </a:lnTo>
                      <a:lnTo>
                        <a:pt x="1" y="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39" name="Picture 275"/>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4218" y="2680"/>
                  <a:ext cx="10" cy="7"/>
                </a:xfrm>
                <a:prstGeom prst="rect">
                  <a:avLst/>
                </a:prstGeom>
                <a:grpFill/>
                <a:ln w="6350">
                  <a:solidFill>
                    <a:srgbClr val="808080"/>
                  </a:solidFill>
                  <a:miter lim="800000"/>
                  <a:headEnd/>
                  <a:tailEnd/>
                </a:ln>
              </p:spPr>
            </p:pic>
          </p:grpSp>
          <p:sp>
            <p:nvSpPr>
              <p:cNvPr id="2035" name="Freeform 276"/>
              <p:cNvSpPr>
                <a:spLocks/>
              </p:cNvSpPr>
              <p:nvPr/>
            </p:nvSpPr>
            <p:spPr bwMode="auto">
              <a:xfrm>
                <a:off x="4218" y="2683"/>
                <a:ext cx="1" cy="3"/>
              </a:xfrm>
              <a:custGeom>
                <a:avLst/>
                <a:gdLst>
                  <a:gd name="T0" fmla="*/ 1 w 1"/>
                  <a:gd name="T1" fmla="*/ 3 h 5"/>
                  <a:gd name="T2" fmla="*/ 0 w 1"/>
                  <a:gd name="T3" fmla="*/ 0 h 5"/>
                  <a:gd name="T4" fmla="*/ 0 w 1"/>
                  <a:gd name="T5" fmla="*/ 5 h 5"/>
                  <a:gd name="T6" fmla="*/ 1 w 1"/>
                  <a:gd name="T7" fmla="*/ 3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3"/>
                    </a:moveTo>
                    <a:lnTo>
                      <a:pt x="0" y="0"/>
                    </a:lnTo>
                    <a:lnTo>
                      <a:pt x="0" y="5"/>
                    </a:lnTo>
                    <a:lnTo>
                      <a:pt x="1" y="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8" name="Group 277"/>
            <p:cNvGrpSpPr>
              <a:grpSpLocks/>
            </p:cNvGrpSpPr>
            <p:nvPr/>
          </p:nvGrpSpPr>
          <p:grpSpPr bwMode="auto">
            <a:xfrm>
              <a:off x="3867" y="2492"/>
              <a:ext cx="10" cy="10"/>
              <a:chOff x="4223" y="2668"/>
              <a:chExt cx="10" cy="9"/>
            </a:xfrm>
            <a:grpFill/>
          </p:grpSpPr>
          <p:grpSp>
            <p:nvGrpSpPr>
              <p:cNvPr id="2028" name="Group 278"/>
              <p:cNvGrpSpPr>
                <a:grpSpLocks/>
              </p:cNvGrpSpPr>
              <p:nvPr/>
            </p:nvGrpSpPr>
            <p:grpSpPr bwMode="auto">
              <a:xfrm>
                <a:off x="4223" y="2668"/>
                <a:ext cx="10" cy="9"/>
                <a:chOff x="4223" y="2668"/>
                <a:chExt cx="10" cy="9"/>
              </a:xfrm>
              <a:grpFill/>
            </p:grpSpPr>
            <p:pic>
              <p:nvPicPr>
                <p:cNvPr id="2030" name="Picture 279"/>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3" y="2668"/>
                  <a:ext cx="9" cy="9"/>
                </a:xfrm>
                <a:prstGeom prst="rect">
                  <a:avLst/>
                </a:prstGeom>
                <a:grpFill/>
                <a:ln w="6350">
                  <a:solidFill>
                    <a:srgbClr val="808080"/>
                  </a:solidFill>
                  <a:miter lim="800000"/>
                  <a:headEnd/>
                  <a:tailEnd/>
                </a:ln>
              </p:spPr>
            </p:pic>
            <p:sp>
              <p:nvSpPr>
                <p:cNvPr id="2031" name="Freeform 280"/>
                <p:cNvSpPr>
                  <a:spLocks/>
                </p:cNvSpPr>
                <p:nvPr/>
              </p:nvSpPr>
              <p:spPr bwMode="auto">
                <a:xfrm>
                  <a:off x="4223" y="2675"/>
                  <a:ext cx="1" cy="1"/>
                </a:xfrm>
                <a:custGeom>
                  <a:avLst/>
                  <a:gdLst>
                    <a:gd name="T0" fmla="*/ 1 w 1"/>
                    <a:gd name="T1" fmla="*/ 2 h 2"/>
                    <a:gd name="T2" fmla="*/ 0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0"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32" name="Freeform 281"/>
                <p:cNvSpPr>
                  <a:spLocks/>
                </p:cNvSpPr>
                <p:nvPr/>
              </p:nvSpPr>
              <p:spPr bwMode="auto">
                <a:xfrm>
                  <a:off x="4223" y="2675"/>
                  <a:ext cx="1" cy="1"/>
                </a:xfrm>
                <a:custGeom>
                  <a:avLst/>
                  <a:gdLst>
                    <a:gd name="T0" fmla="*/ 1 w 1"/>
                    <a:gd name="T1" fmla="*/ 2 h 2"/>
                    <a:gd name="T2" fmla="*/ 0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0"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33" name="Picture 282"/>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3" y="2668"/>
                  <a:ext cx="10" cy="9"/>
                </a:xfrm>
                <a:prstGeom prst="rect">
                  <a:avLst/>
                </a:prstGeom>
                <a:grpFill/>
                <a:ln w="6350">
                  <a:solidFill>
                    <a:srgbClr val="808080"/>
                  </a:solidFill>
                  <a:miter lim="800000"/>
                  <a:headEnd/>
                  <a:tailEnd/>
                </a:ln>
              </p:spPr>
            </p:pic>
          </p:grpSp>
          <p:sp>
            <p:nvSpPr>
              <p:cNvPr id="2029" name="Freeform 283"/>
              <p:cNvSpPr>
                <a:spLocks/>
              </p:cNvSpPr>
              <p:nvPr/>
            </p:nvSpPr>
            <p:spPr bwMode="auto">
              <a:xfrm>
                <a:off x="4223" y="2675"/>
                <a:ext cx="1" cy="1"/>
              </a:xfrm>
              <a:custGeom>
                <a:avLst/>
                <a:gdLst>
                  <a:gd name="T0" fmla="*/ 1 w 1"/>
                  <a:gd name="T1" fmla="*/ 2 h 2"/>
                  <a:gd name="T2" fmla="*/ 0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0"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09" name="Group 284"/>
            <p:cNvGrpSpPr>
              <a:grpSpLocks/>
            </p:cNvGrpSpPr>
            <p:nvPr/>
          </p:nvGrpSpPr>
          <p:grpSpPr bwMode="auto">
            <a:xfrm>
              <a:off x="3862" y="2431"/>
              <a:ext cx="7" cy="7"/>
              <a:chOff x="4219" y="2615"/>
              <a:chExt cx="6" cy="7"/>
            </a:xfrm>
            <a:grpFill/>
          </p:grpSpPr>
          <p:grpSp>
            <p:nvGrpSpPr>
              <p:cNvPr id="2022" name="Group 285"/>
              <p:cNvGrpSpPr>
                <a:grpSpLocks/>
              </p:cNvGrpSpPr>
              <p:nvPr/>
            </p:nvGrpSpPr>
            <p:grpSpPr bwMode="auto">
              <a:xfrm>
                <a:off x="4219" y="2615"/>
                <a:ext cx="6" cy="7"/>
                <a:chOff x="4219" y="2615"/>
                <a:chExt cx="6" cy="7"/>
              </a:xfrm>
              <a:grpFill/>
            </p:grpSpPr>
            <p:pic>
              <p:nvPicPr>
                <p:cNvPr id="2024" name="Picture 286"/>
                <p:cNvPicPr>
                  <a:picLocks noChangeAspect="1" noChangeArrowheads="1"/>
                </p:cNvPicPr>
                <p:nvPr/>
              </p:nvPicPr>
              <p:blipFill>
                <a:blip r:embed="rId17">
                  <a:extLst>
                    <a:ext uri="{28A0092B-C50C-407E-A947-70E740481C1C}">
                      <a14:useLocalDpi xmlns:a14="http://schemas.microsoft.com/office/drawing/2010/main" val="0"/>
                    </a:ext>
                  </a:extLst>
                </a:blip>
                <a:srcRect t="-134955" r="-58200"/>
                <a:stretch>
                  <a:fillRect/>
                </a:stretch>
              </p:blipFill>
              <p:spPr bwMode="auto">
                <a:xfrm>
                  <a:off x="4219" y="2615"/>
                  <a:ext cx="6" cy="7"/>
                </a:xfrm>
                <a:prstGeom prst="rect">
                  <a:avLst/>
                </a:prstGeom>
                <a:grpFill/>
                <a:ln w="6350">
                  <a:solidFill>
                    <a:srgbClr val="808080"/>
                  </a:solidFill>
                  <a:miter lim="800000"/>
                  <a:headEnd/>
                  <a:tailEnd/>
                </a:ln>
              </p:spPr>
            </p:pic>
            <p:sp>
              <p:nvSpPr>
                <p:cNvPr id="2025" name="Freeform 287"/>
                <p:cNvSpPr>
                  <a:spLocks/>
                </p:cNvSpPr>
                <p:nvPr/>
              </p:nvSpPr>
              <p:spPr bwMode="auto">
                <a:xfrm>
                  <a:off x="4219" y="2619"/>
                  <a:ext cx="3" cy="2"/>
                </a:xfrm>
                <a:custGeom>
                  <a:avLst/>
                  <a:gdLst>
                    <a:gd name="T0" fmla="*/ 0 w 3"/>
                    <a:gd name="T1" fmla="*/ 0 h 3"/>
                    <a:gd name="T2" fmla="*/ 3 w 3"/>
                    <a:gd name="T3" fmla="*/ 2 h 3"/>
                    <a:gd name="T4" fmla="*/ 0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2"/>
                      </a:lnTo>
                      <a:lnTo>
                        <a:pt x="0" y="3"/>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26" name="Freeform 288"/>
                <p:cNvSpPr>
                  <a:spLocks/>
                </p:cNvSpPr>
                <p:nvPr/>
              </p:nvSpPr>
              <p:spPr bwMode="auto">
                <a:xfrm>
                  <a:off x="4219" y="2619"/>
                  <a:ext cx="3" cy="2"/>
                </a:xfrm>
                <a:custGeom>
                  <a:avLst/>
                  <a:gdLst>
                    <a:gd name="T0" fmla="*/ 0 w 3"/>
                    <a:gd name="T1" fmla="*/ 0 h 3"/>
                    <a:gd name="T2" fmla="*/ 3 w 3"/>
                    <a:gd name="T3" fmla="*/ 2 h 3"/>
                    <a:gd name="T4" fmla="*/ 0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2"/>
                      </a:lnTo>
                      <a:lnTo>
                        <a:pt x="0" y="3"/>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27" name="Picture 289"/>
                <p:cNvPicPr>
                  <a:picLocks noChangeAspect="1" noChangeArrowheads="1"/>
                </p:cNvPicPr>
                <p:nvPr/>
              </p:nvPicPr>
              <p:blipFill>
                <a:blip r:embed="rId17">
                  <a:extLst>
                    <a:ext uri="{28A0092B-C50C-407E-A947-70E740481C1C}">
                      <a14:useLocalDpi xmlns:a14="http://schemas.microsoft.com/office/drawing/2010/main" val="0"/>
                    </a:ext>
                  </a:extLst>
                </a:blip>
                <a:srcRect t="-134955" r="-58200"/>
                <a:stretch>
                  <a:fillRect/>
                </a:stretch>
              </p:blipFill>
              <p:spPr bwMode="auto">
                <a:xfrm>
                  <a:off x="4219" y="2615"/>
                  <a:ext cx="6" cy="7"/>
                </a:xfrm>
                <a:prstGeom prst="rect">
                  <a:avLst/>
                </a:prstGeom>
                <a:grpFill/>
                <a:ln w="6350">
                  <a:solidFill>
                    <a:srgbClr val="808080"/>
                  </a:solidFill>
                  <a:miter lim="800000"/>
                  <a:headEnd/>
                  <a:tailEnd/>
                </a:ln>
              </p:spPr>
            </p:pic>
          </p:grpSp>
          <p:sp>
            <p:nvSpPr>
              <p:cNvPr id="2023" name="Freeform 290"/>
              <p:cNvSpPr>
                <a:spLocks/>
              </p:cNvSpPr>
              <p:nvPr/>
            </p:nvSpPr>
            <p:spPr bwMode="auto">
              <a:xfrm>
                <a:off x="4219" y="2619"/>
                <a:ext cx="3" cy="2"/>
              </a:xfrm>
              <a:custGeom>
                <a:avLst/>
                <a:gdLst>
                  <a:gd name="T0" fmla="*/ 0 w 3"/>
                  <a:gd name="T1" fmla="*/ 0 h 3"/>
                  <a:gd name="T2" fmla="*/ 3 w 3"/>
                  <a:gd name="T3" fmla="*/ 2 h 3"/>
                  <a:gd name="T4" fmla="*/ 0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2"/>
                    </a:lnTo>
                    <a:lnTo>
                      <a:pt x="0" y="3"/>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10" name="Group 291"/>
            <p:cNvGrpSpPr>
              <a:grpSpLocks/>
            </p:cNvGrpSpPr>
            <p:nvPr/>
          </p:nvGrpSpPr>
          <p:grpSpPr bwMode="auto">
            <a:xfrm>
              <a:off x="3855" y="2414"/>
              <a:ext cx="7" cy="6"/>
              <a:chOff x="4212" y="2601"/>
              <a:chExt cx="8" cy="5"/>
            </a:xfrm>
            <a:grpFill/>
          </p:grpSpPr>
          <p:grpSp>
            <p:nvGrpSpPr>
              <p:cNvPr id="2016" name="Group 292"/>
              <p:cNvGrpSpPr>
                <a:grpSpLocks/>
              </p:cNvGrpSpPr>
              <p:nvPr/>
            </p:nvGrpSpPr>
            <p:grpSpPr bwMode="auto">
              <a:xfrm>
                <a:off x="4212" y="2601"/>
                <a:ext cx="8" cy="5"/>
                <a:chOff x="4212" y="2601"/>
                <a:chExt cx="8" cy="5"/>
              </a:xfrm>
              <a:grpFill/>
            </p:grpSpPr>
            <p:pic>
              <p:nvPicPr>
                <p:cNvPr id="2018" name="Picture 293"/>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4212" y="2601"/>
                  <a:ext cx="8" cy="5"/>
                </a:xfrm>
                <a:prstGeom prst="rect">
                  <a:avLst/>
                </a:prstGeom>
                <a:grpFill/>
                <a:ln w="6350">
                  <a:solidFill>
                    <a:srgbClr val="808080"/>
                  </a:solidFill>
                  <a:miter lim="800000"/>
                  <a:headEnd/>
                  <a:tailEnd/>
                </a:ln>
              </p:spPr>
            </p:pic>
            <p:sp>
              <p:nvSpPr>
                <p:cNvPr id="2019" name="Freeform 294"/>
                <p:cNvSpPr>
                  <a:spLocks/>
                </p:cNvSpPr>
                <p:nvPr/>
              </p:nvSpPr>
              <p:spPr bwMode="auto">
                <a:xfrm>
                  <a:off x="4212" y="2605"/>
                  <a:ext cx="2"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20" name="Freeform 295"/>
                <p:cNvSpPr>
                  <a:spLocks/>
                </p:cNvSpPr>
                <p:nvPr/>
              </p:nvSpPr>
              <p:spPr bwMode="auto">
                <a:xfrm>
                  <a:off x="4212" y="2605"/>
                  <a:ext cx="2"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21" name="Picture 296"/>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4212" y="2601"/>
                  <a:ext cx="8" cy="5"/>
                </a:xfrm>
                <a:prstGeom prst="rect">
                  <a:avLst/>
                </a:prstGeom>
                <a:grpFill/>
                <a:ln w="6350">
                  <a:solidFill>
                    <a:srgbClr val="808080"/>
                  </a:solidFill>
                  <a:miter lim="800000"/>
                  <a:headEnd/>
                  <a:tailEnd/>
                </a:ln>
              </p:spPr>
            </p:pic>
          </p:grpSp>
          <p:sp>
            <p:nvSpPr>
              <p:cNvPr id="2017" name="Freeform 297"/>
              <p:cNvSpPr>
                <a:spLocks/>
              </p:cNvSpPr>
              <p:nvPr/>
            </p:nvSpPr>
            <p:spPr bwMode="auto">
              <a:xfrm>
                <a:off x="4212" y="2605"/>
                <a:ext cx="2"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11" name="Group 298"/>
            <p:cNvGrpSpPr>
              <a:grpSpLocks/>
            </p:cNvGrpSpPr>
            <p:nvPr/>
          </p:nvGrpSpPr>
          <p:grpSpPr bwMode="auto">
            <a:xfrm>
              <a:off x="3848" y="2487"/>
              <a:ext cx="8" cy="5"/>
              <a:chOff x="4207" y="2664"/>
              <a:chExt cx="6" cy="5"/>
            </a:xfrm>
            <a:grpFill/>
          </p:grpSpPr>
          <p:grpSp>
            <p:nvGrpSpPr>
              <p:cNvPr id="2010" name="Group 299"/>
              <p:cNvGrpSpPr>
                <a:grpSpLocks/>
              </p:cNvGrpSpPr>
              <p:nvPr/>
            </p:nvGrpSpPr>
            <p:grpSpPr bwMode="auto">
              <a:xfrm>
                <a:off x="4207" y="2664"/>
                <a:ext cx="6" cy="5"/>
                <a:chOff x="4207" y="2664"/>
                <a:chExt cx="6" cy="5"/>
              </a:xfrm>
              <a:grpFill/>
            </p:grpSpPr>
            <p:pic>
              <p:nvPicPr>
                <p:cNvPr id="2012" name="Picture 300"/>
                <p:cNvPicPr>
                  <a:picLocks noChangeAspect="1" noChangeArrowheads="1"/>
                </p:cNvPicPr>
                <p:nvPr/>
              </p:nvPicPr>
              <p:blipFill>
                <a:blip r:embed="rId18">
                  <a:extLst>
                    <a:ext uri="{28A0092B-C50C-407E-A947-70E740481C1C}">
                      <a14:useLocalDpi xmlns:a14="http://schemas.microsoft.com/office/drawing/2010/main" val="0"/>
                    </a:ext>
                  </a:extLst>
                </a:blip>
                <a:srcRect t="-369887" r="-19398"/>
                <a:stretch>
                  <a:fillRect/>
                </a:stretch>
              </p:blipFill>
              <p:spPr bwMode="auto">
                <a:xfrm>
                  <a:off x="4207" y="2664"/>
                  <a:ext cx="6" cy="5"/>
                </a:xfrm>
                <a:prstGeom prst="rect">
                  <a:avLst/>
                </a:prstGeom>
                <a:grpFill/>
                <a:ln w="6350">
                  <a:solidFill>
                    <a:srgbClr val="808080"/>
                  </a:solidFill>
                  <a:miter lim="800000"/>
                  <a:headEnd/>
                  <a:tailEnd/>
                </a:ln>
              </p:spPr>
            </p:pic>
            <p:sp>
              <p:nvSpPr>
                <p:cNvPr id="2013" name="Freeform 301"/>
                <p:cNvSpPr>
                  <a:spLocks/>
                </p:cNvSpPr>
                <p:nvPr/>
              </p:nvSpPr>
              <p:spPr bwMode="auto">
                <a:xfrm>
                  <a:off x="4207" y="2668"/>
                  <a:ext cx="4" cy="1"/>
                </a:xfrm>
                <a:custGeom>
                  <a:avLst/>
                  <a:gdLst>
                    <a:gd name="T0" fmla="*/ 1 w 4"/>
                    <a:gd name="T1" fmla="*/ 2 h 2"/>
                    <a:gd name="T2" fmla="*/ 4 w 4"/>
                    <a:gd name="T3" fmla="*/ 0 h 2"/>
                    <a:gd name="T4" fmla="*/ 0 w 4"/>
                    <a:gd name="T5" fmla="*/ 0 h 2"/>
                    <a:gd name="T6" fmla="*/ 1 w 4"/>
                    <a:gd name="T7" fmla="*/ 2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2"/>
                      </a:moveTo>
                      <a:lnTo>
                        <a:pt x="4" y="0"/>
                      </a:lnTo>
                      <a:lnTo>
                        <a:pt x="0"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14" name="Freeform 302"/>
                <p:cNvSpPr>
                  <a:spLocks/>
                </p:cNvSpPr>
                <p:nvPr/>
              </p:nvSpPr>
              <p:spPr bwMode="auto">
                <a:xfrm>
                  <a:off x="4207" y="2668"/>
                  <a:ext cx="4" cy="1"/>
                </a:xfrm>
                <a:custGeom>
                  <a:avLst/>
                  <a:gdLst>
                    <a:gd name="T0" fmla="*/ 1 w 4"/>
                    <a:gd name="T1" fmla="*/ 2 h 2"/>
                    <a:gd name="T2" fmla="*/ 4 w 4"/>
                    <a:gd name="T3" fmla="*/ 0 h 2"/>
                    <a:gd name="T4" fmla="*/ 0 w 4"/>
                    <a:gd name="T5" fmla="*/ 0 h 2"/>
                    <a:gd name="T6" fmla="*/ 1 w 4"/>
                    <a:gd name="T7" fmla="*/ 2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2"/>
                      </a:moveTo>
                      <a:lnTo>
                        <a:pt x="4" y="0"/>
                      </a:lnTo>
                      <a:lnTo>
                        <a:pt x="0"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15" name="Picture 303"/>
                <p:cNvPicPr>
                  <a:picLocks noChangeAspect="1" noChangeArrowheads="1"/>
                </p:cNvPicPr>
                <p:nvPr/>
              </p:nvPicPr>
              <p:blipFill>
                <a:blip r:embed="rId18">
                  <a:extLst>
                    <a:ext uri="{28A0092B-C50C-407E-A947-70E740481C1C}">
                      <a14:useLocalDpi xmlns:a14="http://schemas.microsoft.com/office/drawing/2010/main" val="0"/>
                    </a:ext>
                  </a:extLst>
                </a:blip>
                <a:srcRect t="-369887" r="-19398"/>
                <a:stretch>
                  <a:fillRect/>
                </a:stretch>
              </p:blipFill>
              <p:spPr bwMode="auto">
                <a:xfrm>
                  <a:off x="4207" y="2664"/>
                  <a:ext cx="6" cy="5"/>
                </a:xfrm>
                <a:prstGeom prst="rect">
                  <a:avLst/>
                </a:prstGeom>
                <a:grpFill/>
                <a:ln w="6350">
                  <a:solidFill>
                    <a:srgbClr val="808080"/>
                  </a:solidFill>
                  <a:miter lim="800000"/>
                  <a:headEnd/>
                  <a:tailEnd/>
                </a:ln>
              </p:spPr>
            </p:pic>
          </p:grpSp>
          <p:sp>
            <p:nvSpPr>
              <p:cNvPr id="2011" name="Freeform 304"/>
              <p:cNvSpPr>
                <a:spLocks/>
              </p:cNvSpPr>
              <p:nvPr/>
            </p:nvSpPr>
            <p:spPr bwMode="auto">
              <a:xfrm>
                <a:off x="4207" y="2668"/>
                <a:ext cx="4" cy="1"/>
              </a:xfrm>
              <a:custGeom>
                <a:avLst/>
                <a:gdLst>
                  <a:gd name="T0" fmla="*/ 1 w 4"/>
                  <a:gd name="T1" fmla="*/ 2 h 2"/>
                  <a:gd name="T2" fmla="*/ 4 w 4"/>
                  <a:gd name="T3" fmla="*/ 0 h 2"/>
                  <a:gd name="T4" fmla="*/ 0 w 4"/>
                  <a:gd name="T5" fmla="*/ 0 h 2"/>
                  <a:gd name="T6" fmla="*/ 1 w 4"/>
                  <a:gd name="T7" fmla="*/ 2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2"/>
                    </a:moveTo>
                    <a:lnTo>
                      <a:pt x="4" y="0"/>
                    </a:lnTo>
                    <a:lnTo>
                      <a:pt x="0" y="0"/>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12" name="Group 305"/>
            <p:cNvGrpSpPr>
              <a:grpSpLocks/>
            </p:cNvGrpSpPr>
            <p:nvPr/>
          </p:nvGrpSpPr>
          <p:grpSpPr bwMode="auto">
            <a:xfrm>
              <a:off x="3854" y="2396"/>
              <a:ext cx="9" cy="16"/>
              <a:chOff x="4211" y="2590"/>
              <a:chExt cx="10" cy="9"/>
            </a:xfrm>
            <a:grpFill/>
          </p:grpSpPr>
          <p:grpSp>
            <p:nvGrpSpPr>
              <p:cNvPr id="2004" name="Group 306"/>
              <p:cNvGrpSpPr>
                <a:grpSpLocks/>
              </p:cNvGrpSpPr>
              <p:nvPr/>
            </p:nvGrpSpPr>
            <p:grpSpPr bwMode="auto">
              <a:xfrm>
                <a:off x="4211" y="2590"/>
                <a:ext cx="10" cy="9"/>
                <a:chOff x="4211" y="2590"/>
                <a:chExt cx="10" cy="9"/>
              </a:xfrm>
              <a:grpFill/>
            </p:grpSpPr>
            <p:pic>
              <p:nvPicPr>
                <p:cNvPr id="2006" name="Picture 307"/>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11" y="2590"/>
                  <a:ext cx="9" cy="9"/>
                </a:xfrm>
                <a:prstGeom prst="rect">
                  <a:avLst/>
                </a:prstGeom>
                <a:grpFill/>
                <a:ln w="6350">
                  <a:solidFill>
                    <a:srgbClr val="808080"/>
                  </a:solidFill>
                  <a:miter lim="800000"/>
                  <a:headEnd/>
                  <a:tailEnd/>
                </a:ln>
              </p:spPr>
            </p:pic>
            <p:sp>
              <p:nvSpPr>
                <p:cNvPr id="2007" name="Freeform 308"/>
                <p:cNvSpPr>
                  <a:spLocks/>
                </p:cNvSpPr>
                <p:nvPr/>
              </p:nvSpPr>
              <p:spPr bwMode="auto">
                <a:xfrm>
                  <a:off x="4211" y="2597"/>
                  <a:ext cx="1" cy="1"/>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08" name="Freeform 309"/>
                <p:cNvSpPr>
                  <a:spLocks/>
                </p:cNvSpPr>
                <p:nvPr/>
              </p:nvSpPr>
              <p:spPr bwMode="auto">
                <a:xfrm>
                  <a:off x="4211" y="2597"/>
                  <a:ext cx="1" cy="1"/>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09" name="Picture 310"/>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11" y="2590"/>
                  <a:ext cx="10" cy="9"/>
                </a:xfrm>
                <a:prstGeom prst="rect">
                  <a:avLst/>
                </a:prstGeom>
                <a:grpFill/>
                <a:ln w="6350">
                  <a:solidFill>
                    <a:srgbClr val="808080"/>
                  </a:solidFill>
                  <a:miter lim="800000"/>
                  <a:headEnd/>
                  <a:tailEnd/>
                </a:ln>
              </p:spPr>
            </p:pic>
          </p:grpSp>
          <p:sp>
            <p:nvSpPr>
              <p:cNvPr id="2005" name="Freeform 311"/>
              <p:cNvSpPr>
                <a:spLocks/>
              </p:cNvSpPr>
              <p:nvPr/>
            </p:nvSpPr>
            <p:spPr bwMode="auto">
              <a:xfrm>
                <a:off x="4211" y="2597"/>
                <a:ext cx="1" cy="1"/>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13" name="Group 312"/>
            <p:cNvGrpSpPr>
              <a:grpSpLocks/>
            </p:cNvGrpSpPr>
            <p:nvPr/>
          </p:nvGrpSpPr>
          <p:grpSpPr bwMode="auto">
            <a:xfrm>
              <a:off x="3861" y="2483"/>
              <a:ext cx="10" cy="7"/>
              <a:chOff x="4218" y="2659"/>
              <a:chExt cx="10" cy="7"/>
            </a:xfrm>
            <a:grpFill/>
          </p:grpSpPr>
          <p:grpSp>
            <p:nvGrpSpPr>
              <p:cNvPr id="1998" name="Group 313"/>
              <p:cNvGrpSpPr>
                <a:grpSpLocks/>
              </p:cNvGrpSpPr>
              <p:nvPr/>
            </p:nvGrpSpPr>
            <p:grpSpPr bwMode="auto">
              <a:xfrm>
                <a:off x="4218" y="2659"/>
                <a:ext cx="10" cy="7"/>
                <a:chOff x="4218" y="2659"/>
                <a:chExt cx="10" cy="7"/>
              </a:xfrm>
              <a:grpFill/>
            </p:grpSpPr>
            <p:pic>
              <p:nvPicPr>
                <p:cNvPr id="2000" name="Picture 314"/>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4218" y="2659"/>
                  <a:ext cx="9" cy="7"/>
                </a:xfrm>
                <a:prstGeom prst="rect">
                  <a:avLst/>
                </a:prstGeom>
                <a:grpFill/>
                <a:ln w="6350">
                  <a:solidFill>
                    <a:srgbClr val="808080"/>
                  </a:solidFill>
                  <a:miter lim="800000"/>
                  <a:headEnd/>
                  <a:tailEnd/>
                </a:ln>
              </p:spPr>
            </p:pic>
            <p:sp>
              <p:nvSpPr>
                <p:cNvPr id="2001" name="Freeform 315"/>
                <p:cNvSpPr>
                  <a:spLocks/>
                </p:cNvSpPr>
                <p:nvPr/>
              </p:nvSpPr>
              <p:spPr bwMode="auto">
                <a:xfrm>
                  <a:off x="4218" y="2663"/>
                  <a:ext cx="1" cy="2"/>
                </a:xfrm>
                <a:custGeom>
                  <a:avLst/>
                  <a:gdLst>
                    <a:gd name="T0" fmla="*/ 1 w 1"/>
                    <a:gd name="T1" fmla="*/ 3 h 3"/>
                    <a:gd name="T2" fmla="*/ 0 w 1"/>
                    <a:gd name="T3" fmla="*/ 0 h 3"/>
                    <a:gd name="T4" fmla="*/ 1 w 1"/>
                    <a:gd name="T5" fmla="*/ 3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3"/>
                      </a:moveTo>
                      <a:lnTo>
                        <a:pt x="0" y="0"/>
                      </a:lnTo>
                      <a:lnTo>
                        <a:pt x="1" y="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2002" name="Freeform 316"/>
                <p:cNvSpPr>
                  <a:spLocks/>
                </p:cNvSpPr>
                <p:nvPr/>
              </p:nvSpPr>
              <p:spPr bwMode="auto">
                <a:xfrm>
                  <a:off x="4218" y="2663"/>
                  <a:ext cx="1" cy="2"/>
                </a:xfrm>
                <a:custGeom>
                  <a:avLst/>
                  <a:gdLst>
                    <a:gd name="T0" fmla="*/ 1 w 1"/>
                    <a:gd name="T1" fmla="*/ 3 h 3"/>
                    <a:gd name="T2" fmla="*/ 0 w 1"/>
                    <a:gd name="T3" fmla="*/ 0 h 3"/>
                    <a:gd name="T4" fmla="*/ 1 w 1"/>
                    <a:gd name="T5" fmla="*/ 3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3"/>
                      </a:moveTo>
                      <a:lnTo>
                        <a:pt x="0" y="0"/>
                      </a:lnTo>
                      <a:lnTo>
                        <a:pt x="1" y="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2003" name="Picture 317"/>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4218" y="2659"/>
                  <a:ext cx="10" cy="7"/>
                </a:xfrm>
                <a:prstGeom prst="rect">
                  <a:avLst/>
                </a:prstGeom>
                <a:grpFill/>
                <a:ln w="6350">
                  <a:solidFill>
                    <a:srgbClr val="808080"/>
                  </a:solidFill>
                  <a:miter lim="800000"/>
                  <a:headEnd/>
                  <a:tailEnd/>
                </a:ln>
              </p:spPr>
            </p:pic>
          </p:grpSp>
          <p:sp>
            <p:nvSpPr>
              <p:cNvPr id="1999" name="Freeform 318"/>
              <p:cNvSpPr>
                <a:spLocks/>
              </p:cNvSpPr>
              <p:nvPr/>
            </p:nvSpPr>
            <p:spPr bwMode="auto">
              <a:xfrm>
                <a:off x="4218" y="2663"/>
                <a:ext cx="1" cy="2"/>
              </a:xfrm>
              <a:custGeom>
                <a:avLst/>
                <a:gdLst>
                  <a:gd name="T0" fmla="*/ 1 w 1"/>
                  <a:gd name="T1" fmla="*/ 3 h 3"/>
                  <a:gd name="T2" fmla="*/ 0 w 1"/>
                  <a:gd name="T3" fmla="*/ 0 h 3"/>
                  <a:gd name="T4" fmla="*/ 1 w 1"/>
                  <a:gd name="T5" fmla="*/ 3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3"/>
                    </a:moveTo>
                    <a:lnTo>
                      <a:pt x="0" y="0"/>
                    </a:lnTo>
                    <a:lnTo>
                      <a:pt x="1" y="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14" name="Group 319"/>
            <p:cNvGrpSpPr>
              <a:grpSpLocks/>
            </p:cNvGrpSpPr>
            <p:nvPr/>
          </p:nvGrpSpPr>
          <p:grpSpPr bwMode="auto">
            <a:xfrm>
              <a:off x="3866" y="2532"/>
              <a:ext cx="10" cy="4"/>
              <a:chOff x="4222" y="2701"/>
              <a:chExt cx="10" cy="5"/>
            </a:xfrm>
            <a:grpFill/>
          </p:grpSpPr>
          <p:grpSp>
            <p:nvGrpSpPr>
              <p:cNvPr id="1992" name="Group 320"/>
              <p:cNvGrpSpPr>
                <a:grpSpLocks/>
              </p:cNvGrpSpPr>
              <p:nvPr/>
            </p:nvGrpSpPr>
            <p:grpSpPr bwMode="auto">
              <a:xfrm>
                <a:off x="4222" y="2701"/>
                <a:ext cx="10" cy="5"/>
                <a:chOff x="4222" y="2701"/>
                <a:chExt cx="10" cy="5"/>
              </a:xfrm>
              <a:grpFill/>
            </p:grpSpPr>
            <p:pic>
              <p:nvPicPr>
                <p:cNvPr id="1994" name="Picture 321"/>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4222" y="2701"/>
                  <a:ext cx="9" cy="5"/>
                </a:xfrm>
                <a:prstGeom prst="rect">
                  <a:avLst/>
                </a:prstGeom>
                <a:grpFill/>
                <a:ln w="6350">
                  <a:solidFill>
                    <a:srgbClr val="808080"/>
                  </a:solidFill>
                  <a:miter lim="800000"/>
                  <a:headEnd/>
                  <a:tailEnd/>
                </a:ln>
              </p:spPr>
            </p:pic>
            <p:sp>
              <p:nvSpPr>
                <p:cNvPr id="1995" name="Freeform 322"/>
                <p:cNvSpPr>
                  <a:spLocks/>
                </p:cNvSpPr>
                <p:nvPr/>
              </p:nvSpPr>
              <p:spPr bwMode="auto">
                <a:xfrm>
                  <a:off x="4222" y="2703"/>
                  <a:ext cx="1" cy="3"/>
                </a:xfrm>
                <a:custGeom>
                  <a:avLst/>
                  <a:gdLst>
                    <a:gd name="T0" fmla="*/ 1 w 1"/>
                    <a:gd name="T1" fmla="*/ 0 h 6"/>
                    <a:gd name="T2" fmla="*/ 1 w 1"/>
                    <a:gd name="T3" fmla="*/ 6 h 6"/>
                    <a:gd name="T4" fmla="*/ 0 w 1"/>
                    <a:gd name="T5" fmla="*/ 0 h 6"/>
                    <a:gd name="T6" fmla="*/ 1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1" y="0"/>
                      </a:moveTo>
                      <a:lnTo>
                        <a:pt x="1" y="6"/>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96" name="Freeform 323"/>
                <p:cNvSpPr>
                  <a:spLocks/>
                </p:cNvSpPr>
                <p:nvPr/>
              </p:nvSpPr>
              <p:spPr bwMode="auto">
                <a:xfrm>
                  <a:off x="4222" y="2703"/>
                  <a:ext cx="1" cy="3"/>
                </a:xfrm>
                <a:custGeom>
                  <a:avLst/>
                  <a:gdLst>
                    <a:gd name="T0" fmla="*/ 1 w 1"/>
                    <a:gd name="T1" fmla="*/ 0 h 6"/>
                    <a:gd name="T2" fmla="*/ 1 w 1"/>
                    <a:gd name="T3" fmla="*/ 6 h 6"/>
                    <a:gd name="T4" fmla="*/ 0 w 1"/>
                    <a:gd name="T5" fmla="*/ 0 h 6"/>
                    <a:gd name="T6" fmla="*/ 1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1" y="0"/>
                      </a:moveTo>
                      <a:lnTo>
                        <a:pt x="1" y="6"/>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97" name="Picture 324"/>
                <p:cNvPicPr>
                  <a:picLocks noChangeAspect="1" noChangeArrowheads="1"/>
                </p:cNvPicPr>
                <p:nvPr/>
              </p:nvPicPr>
              <p:blipFill>
                <a:blip r:embed="rId13">
                  <a:extLst>
                    <a:ext uri="{28A0092B-C50C-407E-A947-70E740481C1C}">
                      <a14:useLocalDpi xmlns:a14="http://schemas.microsoft.com/office/drawing/2010/main" val="0"/>
                    </a:ext>
                  </a:extLst>
                </a:blip>
                <a:srcRect t="-58595" r="-368730"/>
                <a:stretch>
                  <a:fillRect/>
                </a:stretch>
              </p:blipFill>
              <p:spPr bwMode="auto">
                <a:xfrm>
                  <a:off x="4222" y="2701"/>
                  <a:ext cx="10" cy="5"/>
                </a:xfrm>
                <a:prstGeom prst="rect">
                  <a:avLst/>
                </a:prstGeom>
                <a:grpFill/>
                <a:ln w="6350">
                  <a:solidFill>
                    <a:srgbClr val="808080"/>
                  </a:solidFill>
                  <a:miter lim="800000"/>
                  <a:headEnd/>
                  <a:tailEnd/>
                </a:ln>
              </p:spPr>
            </p:pic>
          </p:grpSp>
          <p:sp>
            <p:nvSpPr>
              <p:cNvPr id="1993" name="Freeform 325"/>
              <p:cNvSpPr>
                <a:spLocks/>
              </p:cNvSpPr>
              <p:nvPr/>
            </p:nvSpPr>
            <p:spPr bwMode="auto">
              <a:xfrm>
                <a:off x="4222" y="2703"/>
                <a:ext cx="1" cy="3"/>
              </a:xfrm>
              <a:custGeom>
                <a:avLst/>
                <a:gdLst>
                  <a:gd name="T0" fmla="*/ 1 w 1"/>
                  <a:gd name="T1" fmla="*/ 0 h 6"/>
                  <a:gd name="T2" fmla="*/ 1 w 1"/>
                  <a:gd name="T3" fmla="*/ 6 h 6"/>
                  <a:gd name="T4" fmla="*/ 0 w 1"/>
                  <a:gd name="T5" fmla="*/ 0 h 6"/>
                  <a:gd name="T6" fmla="*/ 1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1" y="0"/>
                    </a:moveTo>
                    <a:lnTo>
                      <a:pt x="1" y="6"/>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15" name="Group 326"/>
            <p:cNvGrpSpPr>
              <a:grpSpLocks/>
            </p:cNvGrpSpPr>
            <p:nvPr/>
          </p:nvGrpSpPr>
          <p:grpSpPr bwMode="auto">
            <a:xfrm>
              <a:off x="3855" y="2405"/>
              <a:ext cx="5" cy="10"/>
              <a:chOff x="4212" y="2593"/>
              <a:chExt cx="6" cy="9"/>
            </a:xfrm>
            <a:grpFill/>
          </p:grpSpPr>
          <p:grpSp>
            <p:nvGrpSpPr>
              <p:cNvPr id="1986" name="Group 327"/>
              <p:cNvGrpSpPr>
                <a:grpSpLocks/>
              </p:cNvGrpSpPr>
              <p:nvPr/>
            </p:nvGrpSpPr>
            <p:grpSpPr bwMode="auto">
              <a:xfrm>
                <a:off x="4212" y="2593"/>
                <a:ext cx="6" cy="9"/>
                <a:chOff x="4212" y="2593"/>
                <a:chExt cx="6" cy="9"/>
              </a:xfrm>
              <a:grpFill/>
            </p:grpSpPr>
            <p:pic>
              <p:nvPicPr>
                <p:cNvPr id="1988" name="Picture 328"/>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12" y="2593"/>
                  <a:ext cx="5" cy="9"/>
                </a:xfrm>
                <a:prstGeom prst="rect">
                  <a:avLst/>
                </a:prstGeom>
                <a:grpFill/>
                <a:ln w="6350">
                  <a:solidFill>
                    <a:srgbClr val="808080"/>
                  </a:solidFill>
                  <a:miter lim="800000"/>
                  <a:headEnd/>
                  <a:tailEnd/>
                </a:ln>
              </p:spPr>
            </p:pic>
            <p:sp>
              <p:nvSpPr>
                <p:cNvPr id="1989" name="Freeform 329"/>
                <p:cNvSpPr>
                  <a:spLocks/>
                </p:cNvSpPr>
                <p:nvPr/>
              </p:nvSpPr>
              <p:spPr bwMode="auto">
                <a:xfrm>
                  <a:off x="4212" y="2600"/>
                  <a:ext cx="1" cy="1"/>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90" name="Freeform 330"/>
                <p:cNvSpPr>
                  <a:spLocks/>
                </p:cNvSpPr>
                <p:nvPr/>
              </p:nvSpPr>
              <p:spPr bwMode="auto">
                <a:xfrm>
                  <a:off x="4212" y="2600"/>
                  <a:ext cx="1" cy="1"/>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91" name="Picture 331"/>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12" y="2593"/>
                  <a:ext cx="6" cy="9"/>
                </a:xfrm>
                <a:prstGeom prst="rect">
                  <a:avLst/>
                </a:prstGeom>
                <a:grpFill/>
                <a:ln w="6350">
                  <a:solidFill>
                    <a:srgbClr val="808080"/>
                  </a:solidFill>
                  <a:miter lim="800000"/>
                  <a:headEnd/>
                  <a:tailEnd/>
                </a:ln>
              </p:spPr>
            </p:pic>
          </p:grpSp>
          <p:sp>
            <p:nvSpPr>
              <p:cNvPr id="1987" name="Freeform 332"/>
              <p:cNvSpPr>
                <a:spLocks/>
              </p:cNvSpPr>
              <p:nvPr/>
            </p:nvSpPr>
            <p:spPr bwMode="auto">
              <a:xfrm>
                <a:off x="4212" y="2600"/>
                <a:ext cx="1" cy="1"/>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16" name="Group 333"/>
            <p:cNvGrpSpPr>
              <a:grpSpLocks/>
            </p:cNvGrpSpPr>
            <p:nvPr/>
          </p:nvGrpSpPr>
          <p:grpSpPr bwMode="auto">
            <a:xfrm>
              <a:off x="3862" y="2488"/>
              <a:ext cx="7" cy="10"/>
              <a:chOff x="4219" y="2664"/>
              <a:chExt cx="6" cy="9"/>
            </a:xfrm>
            <a:grpFill/>
          </p:grpSpPr>
          <p:grpSp>
            <p:nvGrpSpPr>
              <p:cNvPr id="1980" name="Group 334"/>
              <p:cNvGrpSpPr>
                <a:grpSpLocks/>
              </p:cNvGrpSpPr>
              <p:nvPr/>
            </p:nvGrpSpPr>
            <p:grpSpPr bwMode="auto">
              <a:xfrm>
                <a:off x="4219" y="2664"/>
                <a:ext cx="6" cy="9"/>
                <a:chOff x="4219" y="2664"/>
                <a:chExt cx="6" cy="9"/>
              </a:xfrm>
              <a:grpFill/>
            </p:grpSpPr>
            <p:pic>
              <p:nvPicPr>
                <p:cNvPr id="1982" name="Picture 335"/>
                <p:cNvPicPr>
                  <a:picLocks noChangeAspect="1" noChangeArrowheads="1"/>
                </p:cNvPicPr>
                <p:nvPr/>
              </p:nvPicPr>
              <p:blipFill>
                <a:blip r:embed="rId19">
                  <a:extLst>
                    <a:ext uri="{28A0092B-C50C-407E-A947-70E740481C1C}">
                      <a14:useLocalDpi xmlns:a14="http://schemas.microsoft.com/office/drawing/2010/main" val="0"/>
                    </a:ext>
                  </a:extLst>
                </a:blip>
                <a:srcRect t="-369887" r="-58200"/>
                <a:stretch>
                  <a:fillRect/>
                </a:stretch>
              </p:blipFill>
              <p:spPr bwMode="auto">
                <a:xfrm>
                  <a:off x="4219" y="2664"/>
                  <a:ext cx="6" cy="9"/>
                </a:xfrm>
                <a:prstGeom prst="rect">
                  <a:avLst/>
                </a:prstGeom>
                <a:grpFill/>
                <a:ln w="6350">
                  <a:solidFill>
                    <a:srgbClr val="808080"/>
                  </a:solidFill>
                  <a:miter lim="800000"/>
                  <a:headEnd/>
                  <a:tailEnd/>
                </a:ln>
              </p:spPr>
            </p:pic>
            <p:sp>
              <p:nvSpPr>
                <p:cNvPr id="1983" name="Freeform 336"/>
                <p:cNvSpPr>
                  <a:spLocks/>
                </p:cNvSpPr>
                <p:nvPr/>
              </p:nvSpPr>
              <p:spPr bwMode="auto">
                <a:xfrm>
                  <a:off x="4219" y="2671"/>
                  <a:ext cx="3" cy="1"/>
                </a:xfrm>
                <a:custGeom>
                  <a:avLst/>
                  <a:gdLst>
                    <a:gd name="T0" fmla="*/ 3 w 3"/>
                    <a:gd name="T1" fmla="*/ 0 h 2"/>
                    <a:gd name="T2" fmla="*/ 3 w 3"/>
                    <a:gd name="T3" fmla="*/ 2 h 2"/>
                    <a:gd name="T4" fmla="*/ 0 w 3"/>
                    <a:gd name="T5" fmla="*/ 0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3" y="2"/>
                      </a:lnTo>
                      <a:lnTo>
                        <a:pt x="0" y="0"/>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84" name="Freeform 337"/>
                <p:cNvSpPr>
                  <a:spLocks/>
                </p:cNvSpPr>
                <p:nvPr/>
              </p:nvSpPr>
              <p:spPr bwMode="auto">
                <a:xfrm>
                  <a:off x="4219" y="2671"/>
                  <a:ext cx="3" cy="1"/>
                </a:xfrm>
                <a:custGeom>
                  <a:avLst/>
                  <a:gdLst>
                    <a:gd name="T0" fmla="*/ 3 w 3"/>
                    <a:gd name="T1" fmla="*/ 0 h 2"/>
                    <a:gd name="T2" fmla="*/ 3 w 3"/>
                    <a:gd name="T3" fmla="*/ 2 h 2"/>
                    <a:gd name="T4" fmla="*/ 0 w 3"/>
                    <a:gd name="T5" fmla="*/ 0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3" y="2"/>
                      </a:lnTo>
                      <a:lnTo>
                        <a:pt x="0" y="0"/>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85" name="Picture 338"/>
                <p:cNvPicPr>
                  <a:picLocks noChangeAspect="1" noChangeArrowheads="1"/>
                </p:cNvPicPr>
                <p:nvPr/>
              </p:nvPicPr>
              <p:blipFill>
                <a:blip r:embed="rId19">
                  <a:extLst>
                    <a:ext uri="{28A0092B-C50C-407E-A947-70E740481C1C}">
                      <a14:useLocalDpi xmlns:a14="http://schemas.microsoft.com/office/drawing/2010/main" val="0"/>
                    </a:ext>
                  </a:extLst>
                </a:blip>
                <a:srcRect t="-369887" r="-58200"/>
                <a:stretch>
                  <a:fillRect/>
                </a:stretch>
              </p:blipFill>
              <p:spPr bwMode="auto">
                <a:xfrm>
                  <a:off x="4219" y="2664"/>
                  <a:ext cx="6" cy="9"/>
                </a:xfrm>
                <a:prstGeom prst="rect">
                  <a:avLst/>
                </a:prstGeom>
                <a:grpFill/>
                <a:ln w="6350">
                  <a:solidFill>
                    <a:srgbClr val="808080"/>
                  </a:solidFill>
                  <a:miter lim="800000"/>
                  <a:headEnd/>
                  <a:tailEnd/>
                </a:ln>
              </p:spPr>
            </p:pic>
          </p:grpSp>
          <p:sp>
            <p:nvSpPr>
              <p:cNvPr id="1981" name="Freeform 339"/>
              <p:cNvSpPr>
                <a:spLocks/>
              </p:cNvSpPr>
              <p:nvPr/>
            </p:nvSpPr>
            <p:spPr bwMode="auto">
              <a:xfrm>
                <a:off x="4219" y="2671"/>
                <a:ext cx="3" cy="1"/>
              </a:xfrm>
              <a:custGeom>
                <a:avLst/>
                <a:gdLst>
                  <a:gd name="T0" fmla="*/ 3 w 3"/>
                  <a:gd name="T1" fmla="*/ 0 h 2"/>
                  <a:gd name="T2" fmla="*/ 3 w 3"/>
                  <a:gd name="T3" fmla="*/ 2 h 2"/>
                  <a:gd name="T4" fmla="*/ 0 w 3"/>
                  <a:gd name="T5" fmla="*/ 0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3" y="2"/>
                    </a:lnTo>
                    <a:lnTo>
                      <a:pt x="0" y="0"/>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17" name="Group 340"/>
            <p:cNvGrpSpPr>
              <a:grpSpLocks/>
            </p:cNvGrpSpPr>
            <p:nvPr/>
          </p:nvGrpSpPr>
          <p:grpSpPr bwMode="auto">
            <a:xfrm>
              <a:off x="3863" y="2449"/>
              <a:ext cx="6" cy="10"/>
              <a:chOff x="4220" y="2631"/>
              <a:chExt cx="5" cy="9"/>
            </a:xfrm>
            <a:grpFill/>
          </p:grpSpPr>
          <p:grpSp>
            <p:nvGrpSpPr>
              <p:cNvPr id="1974" name="Group 341"/>
              <p:cNvGrpSpPr>
                <a:grpSpLocks/>
              </p:cNvGrpSpPr>
              <p:nvPr/>
            </p:nvGrpSpPr>
            <p:grpSpPr bwMode="auto">
              <a:xfrm>
                <a:off x="4220" y="2631"/>
                <a:ext cx="5" cy="9"/>
                <a:chOff x="4220" y="2631"/>
                <a:chExt cx="5" cy="9"/>
              </a:xfrm>
              <a:grpFill/>
            </p:grpSpPr>
            <p:pic>
              <p:nvPicPr>
                <p:cNvPr id="1976" name="Picture 342"/>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0" y="2631"/>
                  <a:ext cx="5" cy="9"/>
                </a:xfrm>
                <a:prstGeom prst="rect">
                  <a:avLst/>
                </a:prstGeom>
                <a:grpFill/>
                <a:ln w="6350">
                  <a:solidFill>
                    <a:srgbClr val="808080"/>
                  </a:solidFill>
                  <a:miter lim="800000"/>
                  <a:headEnd/>
                  <a:tailEnd/>
                </a:ln>
              </p:spPr>
            </p:pic>
            <p:sp>
              <p:nvSpPr>
                <p:cNvPr id="1977" name="Freeform 343"/>
                <p:cNvSpPr>
                  <a:spLocks/>
                </p:cNvSpPr>
                <p:nvPr/>
              </p:nvSpPr>
              <p:spPr bwMode="auto">
                <a:xfrm>
                  <a:off x="4220" y="2638"/>
                  <a:ext cx="1" cy="1"/>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78" name="Freeform 344"/>
                <p:cNvSpPr>
                  <a:spLocks/>
                </p:cNvSpPr>
                <p:nvPr/>
              </p:nvSpPr>
              <p:spPr bwMode="auto">
                <a:xfrm>
                  <a:off x="4220" y="2638"/>
                  <a:ext cx="1" cy="1"/>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79" name="Picture 345"/>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4220" y="2631"/>
                  <a:ext cx="5" cy="9"/>
                </a:xfrm>
                <a:prstGeom prst="rect">
                  <a:avLst/>
                </a:prstGeom>
                <a:grpFill/>
                <a:ln w="6350">
                  <a:solidFill>
                    <a:srgbClr val="808080"/>
                  </a:solidFill>
                  <a:miter lim="800000"/>
                  <a:headEnd/>
                  <a:tailEnd/>
                </a:ln>
              </p:spPr>
            </p:pic>
          </p:grpSp>
          <p:sp>
            <p:nvSpPr>
              <p:cNvPr id="1975" name="Freeform 346"/>
              <p:cNvSpPr>
                <a:spLocks/>
              </p:cNvSpPr>
              <p:nvPr/>
            </p:nvSpPr>
            <p:spPr bwMode="auto">
              <a:xfrm>
                <a:off x="4220" y="2638"/>
                <a:ext cx="1" cy="1"/>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218" name="Freeform 347"/>
            <p:cNvSpPr>
              <a:spLocks/>
            </p:cNvSpPr>
            <p:nvPr/>
          </p:nvSpPr>
          <p:spPr bwMode="auto">
            <a:xfrm>
              <a:off x="3559" y="2632"/>
              <a:ext cx="4" cy="2"/>
            </a:xfrm>
            <a:custGeom>
              <a:avLst/>
              <a:gdLst>
                <a:gd name="T0" fmla="*/ 3 w 3"/>
                <a:gd name="T1" fmla="*/ 4 h 4"/>
                <a:gd name="T2" fmla="*/ 1 w 3"/>
                <a:gd name="T3" fmla="*/ 0 h 4"/>
                <a:gd name="T4" fmla="*/ 0 w 3"/>
                <a:gd name="T5" fmla="*/ 0 h 4"/>
                <a:gd name="T6" fmla="*/ 3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4"/>
                  </a:moveTo>
                  <a:lnTo>
                    <a:pt x="1" y="0"/>
                  </a:lnTo>
                  <a:lnTo>
                    <a:pt x="0" y="0"/>
                  </a:lnTo>
                  <a:lnTo>
                    <a:pt x="3"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19" name="Freeform 348"/>
            <p:cNvSpPr>
              <a:spLocks/>
            </p:cNvSpPr>
            <p:nvPr/>
          </p:nvSpPr>
          <p:spPr bwMode="auto">
            <a:xfrm>
              <a:off x="3404" y="2722"/>
              <a:ext cx="5" cy="1"/>
            </a:xfrm>
            <a:custGeom>
              <a:avLst/>
              <a:gdLst>
                <a:gd name="T0" fmla="*/ 6 w 6"/>
                <a:gd name="T1" fmla="*/ 0 h 1"/>
                <a:gd name="T2" fmla="*/ 5 w 6"/>
                <a:gd name="T3" fmla="*/ 0 h 1"/>
                <a:gd name="T4" fmla="*/ 0 w 6"/>
                <a:gd name="T5" fmla="*/ 1 h 1"/>
                <a:gd name="T6" fmla="*/ 6 w 6"/>
                <a:gd name="T7" fmla="*/ 0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6" y="0"/>
                  </a:moveTo>
                  <a:lnTo>
                    <a:pt x="5" y="0"/>
                  </a:lnTo>
                  <a:lnTo>
                    <a:pt x="0" y="1"/>
                  </a:lnTo>
                  <a:lnTo>
                    <a:pt x="6" y="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220" name="Group 349"/>
            <p:cNvGrpSpPr>
              <a:grpSpLocks/>
            </p:cNvGrpSpPr>
            <p:nvPr/>
          </p:nvGrpSpPr>
          <p:grpSpPr bwMode="auto">
            <a:xfrm>
              <a:off x="3455" y="2048"/>
              <a:ext cx="10" cy="6"/>
              <a:chOff x="3841" y="2288"/>
              <a:chExt cx="10" cy="5"/>
            </a:xfrm>
            <a:grpFill/>
          </p:grpSpPr>
          <p:grpSp>
            <p:nvGrpSpPr>
              <p:cNvPr id="1968" name="Group 350"/>
              <p:cNvGrpSpPr>
                <a:grpSpLocks/>
              </p:cNvGrpSpPr>
              <p:nvPr/>
            </p:nvGrpSpPr>
            <p:grpSpPr bwMode="auto">
              <a:xfrm>
                <a:off x="3841" y="2288"/>
                <a:ext cx="10" cy="5"/>
                <a:chOff x="3841" y="2288"/>
                <a:chExt cx="10" cy="5"/>
              </a:xfrm>
              <a:grpFill/>
            </p:grpSpPr>
            <p:pic>
              <p:nvPicPr>
                <p:cNvPr id="1970" name="Picture 351"/>
                <p:cNvPicPr>
                  <a:picLocks noChangeAspect="1" noChangeArrowheads="1"/>
                </p:cNvPicPr>
                <p:nvPr/>
              </p:nvPicPr>
              <p:blipFill>
                <a:blip r:embed="rId20">
                  <a:extLst>
                    <a:ext uri="{28A0092B-C50C-407E-A947-70E740481C1C}">
                      <a14:useLocalDpi xmlns:a14="http://schemas.microsoft.com/office/drawing/2010/main" val="0"/>
                    </a:ext>
                  </a:extLst>
                </a:blip>
                <a:srcRect t="-18575" r="-368730"/>
                <a:stretch>
                  <a:fillRect/>
                </a:stretch>
              </p:blipFill>
              <p:spPr bwMode="auto">
                <a:xfrm>
                  <a:off x="3841" y="2288"/>
                  <a:ext cx="9" cy="5"/>
                </a:xfrm>
                <a:prstGeom prst="rect">
                  <a:avLst/>
                </a:prstGeom>
                <a:grpFill/>
                <a:ln w="6350">
                  <a:solidFill>
                    <a:srgbClr val="808080"/>
                  </a:solidFill>
                  <a:miter lim="800000"/>
                  <a:headEnd/>
                  <a:tailEnd/>
                </a:ln>
              </p:spPr>
            </p:pic>
            <p:sp>
              <p:nvSpPr>
                <p:cNvPr id="1971" name="Freeform 352"/>
                <p:cNvSpPr>
                  <a:spLocks/>
                </p:cNvSpPr>
                <p:nvPr/>
              </p:nvSpPr>
              <p:spPr bwMode="auto">
                <a:xfrm>
                  <a:off x="3841" y="2289"/>
                  <a:ext cx="1" cy="3"/>
                </a:xfrm>
                <a:custGeom>
                  <a:avLst/>
                  <a:gdLst>
                    <a:gd name="T0" fmla="*/ 1 w 1"/>
                    <a:gd name="T1" fmla="*/ 0 h 8"/>
                    <a:gd name="T2" fmla="*/ 0 w 1"/>
                    <a:gd name="T3" fmla="*/ 8 h 8"/>
                    <a:gd name="T4" fmla="*/ 1 w 1"/>
                    <a:gd name="T5" fmla="*/ 4 h 8"/>
                    <a:gd name="T6" fmla="*/ 1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0"/>
                      </a:moveTo>
                      <a:lnTo>
                        <a:pt x="0" y="8"/>
                      </a:lnTo>
                      <a:lnTo>
                        <a:pt x="1" y="4"/>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72" name="Freeform 353"/>
                <p:cNvSpPr>
                  <a:spLocks/>
                </p:cNvSpPr>
                <p:nvPr/>
              </p:nvSpPr>
              <p:spPr bwMode="auto">
                <a:xfrm>
                  <a:off x="3841" y="2289"/>
                  <a:ext cx="1" cy="3"/>
                </a:xfrm>
                <a:custGeom>
                  <a:avLst/>
                  <a:gdLst>
                    <a:gd name="T0" fmla="*/ 1 w 1"/>
                    <a:gd name="T1" fmla="*/ 0 h 8"/>
                    <a:gd name="T2" fmla="*/ 0 w 1"/>
                    <a:gd name="T3" fmla="*/ 8 h 8"/>
                    <a:gd name="T4" fmla="*/ 1 w 1"/>
                    <a:gd name="T5" fmla="*/ 4 h 8"/>
                    <a:gd name="T6" fmla="*/ 1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0"/>
                      </a:moveTo>
                      <a:lnTo>
                        <a:pt x="0" y="8"/>
                      </a:lnTo>
                      <a:lnTo>
                        <a:pt x="1" y="4"/>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73" name="Picture 354"/>
                <p:cNvPicPr>
                  <a:picLocks noChangeAspect="1" noChangeArrowheads="1"/>
                </p:cNvPicPr>
                <p:nvPr/>
              </p:nvPicPr>
              <p:blipFill>
                <a:blip r:embed="rId20">
                  <a:extLst>
                    <a:ext uri="{28A0092B-C50C-407E-A947-70E740481C1C}">
                      <a14:useLocalDpi xmlns:a14="http://schemas.microsoft.com/office/drawing/2010/main" val="0"/>
                    </a:ext>
                  </a:extLst>
                </a:blip>
                <a:srcRect t="-18575" r="-368730"/>
                <a:stretch>
                  <a:fillRect/>
                </a:stretch>
              </p:blipFill>
              <p:spPr bwMode="auto">
                <a:xfrm>
                  <a:off x="3841" y="2288"/>
                  <a:ext cx="10" cy="5"/>
                </a:xfrm>
                <a:prstGeom prst="rect">
                  <a:avLst/>
                </a:prstGeom>
                <a:grpFill/>
                <a:ln w="6350">
                  <a:solidFill>
                    <a:srgbClr val="808080"/>
                  </a:solidFill>
                  <a:miter lim="800000"/>
                  <a:headEnd/>
                  <a:tailEnd/>
                </a:ln>
              </p:spPr>
            </p:pic>
          </p:grpSp>
          <p:sp>
            <p:nvSpPr>
              <p:cNvPr id="1969" name="Freeform 355"/>
              <p:cNvSpPr>
                <a:spLocks/>
              </p:cNvSpPr>
              <p:nvPr/>
            </p:nvSpPr>
            <p:spPr bwMode="auto">
              <a:xfrm>
                <a:off x="3841" y="2289"/>
                <a:ext cx="1" cy="3"/>
              </a:xfrm>
              <a:custGeom>
                <a:avLst/>
                <a:gdLst>
                  <a:gd name="T0" fmla="*/ 1 w 1"/>
                  <a:gd name="T1" fmla="*/ 0 h 8"/>
                  <a:gd name="T2" fmla="*/ 0 w 1"/>
                  <a:gd name="T3" fmla="*/ 8 h 8"/>
                  <a:gd name="T4" fmla="*/ 1 w 1"/>
                  <a:gd name="T5" fmla="*/ 4 h 8"/>
                  <a:gd name="T6" fmla="*/ 1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0"/>
                    </a:moveTo>
                    <a:lnTo>
                      <a:pt x="0" y="8"/>
                    </a:lnTo>
                    <a:lnTo>
                      <a:pt x="1" y="4"/>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221" name="Freeform 356"/>
            <p:cNvSpPr>
              <a:spLocks/>
            </p:cNvSpPr>
            <p:nvPr/>
          </p:nvSpPr>
          <p:spPr bwMode="auto">
            <a:xfrm>
              <a:off x="2862" y="2099"/>
              <a:ext cx="171" cy="303"/>
            </a:xfrm>
            <a:custGeom>
              <a:avLst/>
              <a:gdLst>
                <a:gd name="T0" fmla="*/ 156 w 158"/>
                <a:gd name="T1" fmla="*/ 127 h 516"/>
                <a:gd name="T2" fmla="*/ 139 w 158"/>
                <a:gd name="T3" fmla="*/ 113 h 516"/>
                <a:gd name="T4" fmla="*/ 124 w 158"/>
                <a:gd name="T5" fmla="*/ 98 h 516"/>
                <a:gd name="T6" fmla="*/ 110 w 158"/>
                <a:gd name="T7" fmla="*/ 83 h 516"/>
                <a:gd name="T8" fmla="*/ 94 w 158"/>
                <a:gd name="T9" fmla="*/ 64 h 516"/>
                <a:gd name="T10" fmla="*/ 78 w 158"/>
                <a:gd name="T11" fmla="*/ 48 h 516"/>
                <a:gd name="T12" fmla="*/ 62 w 158"/>
                <a:gd name="T13" fmla="*/ 31 h 516"/>
                <a:gd name="T14" fmla="*/ 48 w 158"/>
                <a:gd name="T15" fmla="*/ 18 h 516"/>
                <a:gd name="T16" fmla="*/ 32 w 158"/>
                <a:gd name="T17" fmla="*/ 0 h 516"/>
                <a:gd name="T18" fmla="*/ 17 w 158"/>
                <a:gd name="T19" fmla="*/ 18 h 516"/>
                <a:gd name="T20" fmla="*/ 19 w 158"/>
                <a:gd name="T21" fmla="*/ 40 h 516"/>
                <a:gd name="T22" fmla="*/ 22 w 158"/>
                <a:gd name="T23" fmla="*/ 64 h 516"/>
                <a:gd name="T24" fmla="*/ 34 w 158"/>
                <a:gd name="T25" fmla="*/ 102 h 516"/>
                <a:gd name="T26" fmla="*/ 29 w 158"/>
                <a:gd name="T27" fmla="*/ 114 h 516"/>
                <a:gd name="T28" fmla="*/ 28 w 158"/>
                <a:gd name="T29" fmla="*/ 140 h 516"/>
                <a:gd name="T30" fmla="*/ 28 w 158"/>
                <a:gd name="T31" fmla="*/ 164 h 516"/>
                <a:gd name="T32" fmla="*/ 27 w 158"/>
                <a:gd name="T33" fmla="*/ 189 h 516"/>
                <a:gd name="T34" fmla="*/ 27 w 158"/>
                <a:gd name="T35" fmla="*/ 213 h 516"/>
                <a:gd name="T36" fmla="*/ 20 w 158"/>
                <a:gd name="T37" fmla="*/ 233 h 516"/>
                <a:gd name="T38" fmla="*/ 13 w 158"/>
                <a:gd name="T39" fmla="*/ 252 h 516"/>
                <a:gd name="T40" fmla="*/ 5 w 158"/>
                <a:gd name="T41" fmla="*/ 272 h 516"/>
                <a:gd name="T42" fmla="*/ 0 w 158"/>
                <a:gd name="T43" fmla="*/ 290 h 516"/>
                <a:gd name="T44" fmla="*/ 0 w 158"/>
                <a:gd name="T45" fmla="*/ 315 h 516"/>
                <a:gd name="T46" fmla="*/ 7 w 158"/>
                <a:gd name="T47" fmla="*/ 335 h 516"/>
                <a:gd name="T48" fmla="*/ 13 w 158"/>
                <a:gd name="T49" fmla="*/ 335 h 516"/>
                <a:gd name="T50" fmla="*/ 20 w 158"/>
                <a:gd name="T51" fmla="*/ 370 h 516"/>
                <a:gd name="T52" fmla="*/ 22 w 158"/>
                <a:gd name="T53" fmla="*/ 405 h 516"/>
                <a:gd name="T54" fmla="*/ 32 w 158"/>
                <a:gd name="T55" fmla="*/ 437 h 516"/>
                <a:gd name="T56" fmla="*/ 14 w 158"/>
                <a:gd name="T57" fmla="*/ 437 h 516"/>
                <a:gd name="T58" fmla="*/ 7 w 158"/>
                <a:gd name="T59" fmla="*/ 446 h 516"/>
                <a:gd name="T60" fmla="*/ 20 w 158"/>
                <a:gd name="T61" fmla="*/ 474 h 516"/>
                <a:gd name="T62" fmla="*/ 29 w 158"/>
                <a:gd name="T63" fmla="*/ 516 h 516"/>
                <a:gd name="T64" fmla="*/ 45 w 158"/>
                <a:gd name="T65" fmla="*/ 509 h 516"/>
                <a:gd name="T66" fmla="*/ 47 w 158"/>
                <a:gd name="T67" fmla="*/ 513 h 516"/>
                <a:gd name="T68" fmla="*/ 56 w 158"/>
                <a:gd name="T69" fmla="*/ 509 h 516"/>
                <a:gd name="T70" fmla="*/ 77 w 158"/>
                <a:gd name="T71" fmla="*/ 502 h 516"/>
                <a:gd name="T72" fmla="*/ 84 w 158"/>
                <a:gd name="T73" fmla="*/ 485 h 516"/>
                <a:gd name="T74" fmla="*/ 82 w 158"/>
                <a:gd name="T75" fmla="*/ 474 h 516"/>
                <a:gd name="T76" fmla="*/ 104 w 158"/>
                <a:gd name="T77" fmla="*/ 466 h 516"/>
                <a:gd name="T78" fmla="*/ 116 w 158"/>
                <a:gd name="T79" fmla="*/ 439 h 516"/>
                <a:gd name="T80" fmla="*/ 127 w 158"/>
                <a:gd name="T81" fmla="*/ 415 h 516"/>
                <a:gd name="T82" fmla="*/ 143 w 158"/>
                <a:gd name="T83" fmla="*/ 407 h 516"/>
                <a:gd name="T84" fmla="*/ 141 w 158"/>
                <a:gd name="T85" fmla="*/ 390 h 516"/>
                <a:gd name="T86" fmla="*/ 138 w 158"/>
                <a:gd name="T87" fmla="*/ 372 h 516"/>
                <a:gd name="T88" fmla="*/ 132 w 158"/>
                <a:gd name="T89" fmla="*/ 348 h 516"/>
                <a:gd name="T90" fmla="*/ 125 w 158"/>
                <a:gd name="T91" fmla="*/ 346 h 516"/>
                <a:gd name="T92" fmla="*/ 132 w 158"/>
                <a:gd name="T93" fmla="*/ 322 h 516"/>
                <a:gd name="T94" fmla="*/ 133 w 158"/>
                <a:gd name="T95" fmla="*/ 307 h 516"/>
                <a:gd name="T96" fmla="*/ 135 w 158"/>
                <a:gd name="T97" fmla="*/ 298 h 516"/>
                <a:gd name="T98" fmla="*/ 135 w 158"/>
                <a:gd name="T99" fmla="*/ 287 h 516"/>
                <a:gd name="T100" fmla="*/ 143 w 158"/>
                <a:gd name="T101" fmla="*/ 263 h 516"/>
                <a:gd name="T102" fmla="*/ 148 w 158"/>
                <a:gd name="T103" fmla="*/ 253 h 516"/>
                <a:gd name="T104" fmla="*/ 158 w 158"/>
                <a:gd name="T105" fmla="*/ 252 h 516"/>
                <a:gd name="T106" fmla="*/ 157 w 158"/>
                <a:gd name="T107" fmla="*/ 224 h 516"/>
                <a:gd name="T108" fmla="*/ 157 w 158"/>
                <a:gd name="T109" fmla="*/ 190 h 516"/>
                <a:gd name="T110" fmla="*/ 157 w 158"/>
                <a:gd name="T111" fmla="*/ 161 h 516"/>
                <a:gd name="T112" fmla="*/ 156 w 158"/>
                <a:gd name="T113" fmla="*/ 127 h 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
                <a:gd name="T172" fmla="*/ 0 h 516"/>
                <a:gd name="T173" fmla="*/ 158 w 158"/>
                <a:gd name="T174" fmla="*/ 516 h 5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 h="516">
                  <a:moveTo>
                    <a:pt x="156" y="127"/>
                  </a:moveTo>
                  <a:lnTo>
                    <a:pt x="139" y="113"/>
                  </a:lnTo>
                  <a:lnTo>
                    <a:pt x="124" y="98"/>
                  </a:lnTo>
                  <a:lnTo>
                    <a:pt x="110" y="83"/>
                  </a:lnTo>
                  <a:lnTo>
                    <a:pt x="94" y="64"/>
                  </a:lnTo>
                  <a:lnTo>
                    <a:pt x="78" y="48"/>
                  </a:lnTo>
                  <a:lnTo>
                    <a:pt x="62" y="31"/>
                  </a:lnTo>
                  <a:lnTo>
                    <a:pt x="48" y="18"/>
                  </a:lnTo>
                  <a:lnTo>
                    <a:pt x="32" y="0"/>
                  </a:lnTo>
                  <a:lnTo>
                    <a:pt x="17" y="18"/>
                  </a:lnTo>
                  <a:lnTo>
                    <a:pt x="19" y="40"/>
                  </a:lnTo>
                  <a:lnTo>
                    <a:pt x="22" y="64"/>
                  </a:lnTo>
                  <a:lnTo>
                    <a:pt x="34" y="102"/>
                  </a:lnTo>
                  <a:lnTo>
                    <a:pt x="29" y="114"/>
                  </a:lnTo>
                  <a:lnTo>
                    <a:pt x="28" y="140"/>
                  </a:lnTo>
                  <a:lnTo>
                    <a:pt x="28" y="164"/>
                  </a:lnTo>
                  <a:lnTo>
                    <a:pt x="27" y="189"/>
                  </a:lnTo>
                  <a:lnTo>
                    <a:pt x="27" y="213"/>
                  </a:lnTo>
                  <a:lnTo>
                    <a:pt x="20" y="233"/>
                  </a:lnTo>
                  <a:lnTo>
                    <a:pt x="13" y="252"/>
                  </a:lnTo>
                  <a:lnTo>
                    <a:pt x="5" y="272"/>
                  </a:lnTo>
                  <a:lnTo>
                    <a:pt x="0" y="290"/>
                  </a:lnTo>
                  <a:lnTo>
                    <a:pt x="0" y="315"/>
                  </a:lnTo>
                  <a:lnTo>
                    <a:pt x="7" y="335"/>
                  </a:lnTo>
                  <a:lnTo>
                    <a:pt x="13" y="335"/>
                  </a:lnTo>
                  <a:lnTo>
                    <a:pt x="20" y="370"/>
                  </a:lnTo>
                  <a:lnTo>
                    <a:pt x="22" y="405"/>
                  </a:lnTo>
                  <a:lnTo>
                    <a:pt x="32" y="437"/>
                  </a:lnTo>
                  <a:lnTo>
                    <a:pt x="14" y="437"/>
                  </a:lnTo>
                  <a:lnTo>
                    <a:pt x="7" y="446"/>
                  </a:lnTo>
                  <a:lnTo>
                    <a:pt x="20" y="474"/>
                  </a:lnTo>
                  <a:lnTo>
                    <a:pt x="29" y="516"/>
                  </a:lnTo>
                  <a:lnTo>
                    <a:pt x="45" y="509"/>
                  </a:lnTo>
                  <a:lnTo>
                    <a:pt x="47" y="513"/>
                  </a:lnTo>
                  <a:lnTo>
                    <a:pt x="56" y="509"/>
                  </a:lnTo>
                  <a:lnTo>
                    <a:pt x="77" y="502"/>
                  </a:lnTo>
                  <a:lnTo>
                    <a:pt x="84" y="485"/>
                  </a:lnTo>
                  <a:lnTo>
                    <a:pt x="82" y="474"/>
                  </a:lnTo>
                  <a:lnTo>
                    <a:pt x="104" y="466"/>
                  </a:lnTo>
                  <a:lnTo>
                    <a:pt x="116" y="439"/>
                  </a:lnTo>
                  <a:lnTo>
                    <a:pt x="127" y="415"/>
                  </a:lnTo>
                  <a:lnTo>
                    <a:pt x="143" y="407"/>
                  </a:lnTo>
                  <a:lnTo>
                    <a:pt x="141" y="390"/>
                  </a:lnTo>
                  <a:lnTo>
                    <a:pt x="138" y="372"/>
                  </a:lnTo>
                  <a:lnTo>
                    <a:pt x="132" y="348"/>
                  </a:lnTo>
                  <a:lnTo>
                    <a:pt x="125" y="346"/>
                  </a:lnTo>
                  <a:lnTo>
                    <a:pt x="132" y="322"/>
                  </a:lnTo>
                  <a:lnTo>
                    <a:pt x="133" y="307"/>
                  </a:lnTo>
                  <a:lnTo>
                    <a:pt x="135" y="298"/>
                  </a:lnTo>
                  <a:lnTo>
                    <a:pt x="135" y="287"/>
                  </a:lnTo>
                  <a:lnTo>
                    <a:pt x="143" y="263"/>
                  </a:lnTo>
                  <a:lnTo>
                    <a:pt x="148" y="253"/>
                  </a:lnTo>
                  <a:lnTo>
                    <a:pt x="158" y="252"/>
                  </a:lnTo>
                  <a:lnTo>
                    <a:pt x="157" y="224"/>
                  </a:lnTo>
                  <a:lnTo>
                    <a:pt x="157" y="190"/>
                  </a:lnTo>
                  <a:lnTo>
                    <a:pt x="157" y="161"/>
                  </a:lnTo>
                  <a:lnTo>
                    <a:pt x="156" y="12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22" name="Freeform 357"/>
            <p:cNvSpPr>
              <a:spLocks/>
            </p:cNvSpPr>
            <p:nvPr/>
          </p:nvSpPr>
          <p:spPr bwMode="auto">
            <a:xfrm>
              <a:off x="3329" y="2306"/>
              <a:ext cx="24" cy="31"/>
            </a:xfrm>
            <a:custGeom>
              <a:avLst/>
              <a:gdLst>
                <a:gd name="T0" fmla="*/ 0 w 22"/>
                <a:gd name="T1" fmla="*/ 52 h 54"/>
                <a:gd name="T2" fmla="*/ 19 w 22"/>
                <a:gd name="T3" fmla="*/ 54 h 54"/>
                <a:gd name="T4" fmla="*/ 22 w 22"/>
                <a:gd name="T5" fmla="*/ 37 h 54"/>
                <a:gd name="T6" fmla="*/ 16 w 22"/>
                <a:gd name="T7" fmla="*/ 0 h 54"/>
                <a:gd name="T8" fmla="*/ 11 w 22"/>
                <a:gd name="T9" fmla="*/ 2 h 54"/>
                <a:gd name="T10" fmla="*/ 0 w 22"/>
                <a:gd name="T11" fmla="*/ 52 h 54"/>
                <a:gd name="T12" fmla="*/ 0 60000 65536"/>
                <a:gd name="T13" fmla="*/ 0 60000 65536"/>
                <a:gd name="T14" fmla="*/ 0 60000 65536"/>
                <a:gd name="T15" fmla="*/ 0 60000 65536"/>
                <a:gd name="T16" fmla="*/ 0 60000 65536"/>
                <a:gd name="T17" fmla="*/ 0 60000 65536"/>
                <a:gd name="T18" fmla="*/ 0 w 22"/>
                <a:gd name="T19" fmla="*/ 0 h 54"/>
                <a:gd name="T20" fmla="*/ 22 w 2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22" h="54">
                  <a:moveTo>
                    <a:pt x="0" y="52"/>
                  </a:moveTo>
                  <a:lnTo>
                    <a:pt x="19" y="54"/>
                  </a:lnTo>
                  <a:lnTo>
                    <a:pt x="22" y="37"/>
                  </a:lnTo>
                  <a:lnTo>
                    <a:pt x="16" y="0"/>
                  </a:lnTo>
                  <a:lnTo>
                    <a:pt x="11" y="2"/>
                  </a:lnTo>
                  <a:lnTo>
                    <a:pt x="0" y="5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23" name="Freeform 358"/>
            <p:cNvSpPr>
              <a:spLocks/>
            </p:cNvSpPr>
            <p:nvPr/>
          </p:nvSpPr>
          <p:spPr bwMode="auto">
            <a:xfrm>
              <a:off x="3237" y="2202"/>
              <a:ext cx="112" cy="110"/>
            </a:xfrm>
            <a:custGeom>
              <a:avLst/>
              <a:gdLst>
                <a:gd name="T0" fmla="*/ 0 w 103"/>
                <a:gd name="T1" fmla="*/ 145 h 188"/>
                <a:gd name="T2" fmla="*/ 3 w 103"/>
                <a:gd name="T3" fmla="*/ 119 h 188"/>
                <a:gd name="T4" fmla="*/ 5 w 103"/>
                <a:gd name="T5" fmla="*/ 75 h 188"/>
                <a:gd name="T6" fmla="*/ 10 w 103"/>
                <a:gd name="T7" fmla="*/ 30 h 188"/>
                <a:gd name="T8" fmla="*/ 20 w 103"/>
                <a:gd name="T9" fmla="*/ 17 h 188"/>
                <a:gd name="T10" fmla="*/ 29 w 103"/>
                <a:gd name="T11" fmla="*/ 4 h 188"/>
                <a:gd name="T12" fmla="*/ 31 w 103"/>
                <a:gd name="T13" fmla="*/ 0 h 188"/>
                <a:gd name="T14" fmla="*/ 37 w 103"/>
                <a:gd name="T15" fmla="*/ 23 h 188"/>
                <a:gd name="T16" fmla="*/ 41 w 103"/>
                <a:gd name="T17" fmla="*/ 47 h 188"/>
                <a:gd name="T18" fmla="*/ 47 w 103"/>
                <a:gd name="T19" fmla="*/ 69 h 188"/>
                <a:gd name="T20" fmla="*/ 51 w 103"/>
                <a:gd name="T21" fmla="*/ 93 h 188"/>
                <a:gd name="T22" fmla="*/ 52 w 103"/>
                <a:gd name="T23" fmla="*/ 86 h 188"/>
                <a:gd name="T24" fmla="*/ 55 w 103"/>
                <a:gd name="T25" fmla="*/ 89 h 188"/>
                <a:gd name="T26" fmla="*/ 69 w 103"/>
                <a:gd name="T27" fmla="*/ 108 h 188"/>
                <a:gd name="T28" fmla="*/ 86 w 103"/>
                <a:gd name="T29" fmla="*/ 139 h 188"/>
                <a:gd name="T30" fmla="*/ 103 w 103"/>
                <a:gd name="T31" fmla="*/ 169 h 188"/>
                <a:gd name="T32" fmla="*/ 103 w 103"/>
                <a:gd name="T33" fmla="*/ 175 h 188"/>
                <a:gd name="T34" fmla="*/ 102 w 103"/>
                <a:gd name="T35" fmla="*/ 178 h 188"/>
                <a:gd name="T36" fmla="*/ 96 w 103"/>
                <a:gd name="T37" fmla="*/ 180 h 188"/>
                <a:gd name="T38" fmla="*/ 88 w 103"/>
                <a:gd name="T39" fmla="*/ 188 h 188"/>
                <a:gd name="T40" fmla="*/ 87 w 103"/>
                <a:gd name="T41" fmla="*/ 180 h 188"/>
                <a:gd name="T42" fmla="*/ 74 w 103"/>
                <a:gd name="T43" fmla="*/ 171 h 188"/>
                <a:gd name="T44" fmla="*/ 65 w 103"/>
                <a:gd name="T45" fmla="*/ 151 h 188"/>
                <a:gd name="T46" fmla="*/ 60 w 103"/>
                <a:gd name="T47" fmla="*/ 139 h 188"/>
                <a:gd name="T48" fmla="*/ 50 w 103"/>
                <a:gd name="T49" fmla="*/ 130 h 188"/>
                <a:gd name="T50" fmla="*/ 41 w 103"/>
                <a:gd name="T51" fmla="*/ 126 h 188"/>
                <a:gd name="T52" fmla="*/ 33 w 103"/>
                <a:gd name="T53" fmla="*/ 130 h 188"/>
                <a:gd name="T54" fmla="*/ 25 w 103"/>
                <a:gd name="T55" fmla="*/ 113 h 188"/>
                <a:gd name="T56" fmla="*/ 22 w 103"/>
                <a:gd name="T57" fmla="*/ 141 h 188"/>
                <a:gd name="T58" fmla="*/ 15 w 103"/>
                <a:gd name="T59" fmla="*/ 130 h 188"/>
                <a:gd name="T60" fmla="*/ 9 w 103"/>
                <a:gd name="T61" fmla="*/ 147 h 188"/>
                <a:gd name="T62" fmla="*/ 0 w 103"/>
                <a:gd name="T63" fmla="*/ 145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
                <a:gd name="T97" fmla="*/ 0 h 188"/>
                <a:gd name="T98" fmla="*/ 103 w 103"/>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 h="188">
                  <a:moveTo>
                    <a:pt x="0" y="145"/>
                  </a:moveTo>
                  <a:lnTo>
                    <a:pt x="3" y="119"/>
                  </a:lnTo>
                  <a:lnTo>
                    <a:pt x="5" y="75"/>
                  </a:lnTo>
                  <a:lnTo>
                    <a:pt x="10" y="30"/>
                  </a:lnTo>
                  <a:lnTo>
                    <a:pt x="20" y="17"/>
                  </a:lnTo>
                  <a:lnTo>
                    <a:pt x="29" y="4"/>
                  </a:lnTo>
                  <a:lnTo>
                    <a:pt x="31" y="0"/>
                  </a:lnTo>
                  <a:lnTo>
                    <a:pt x="37" y="23"/>
                  </a:lnTo>
                  <a:lnTo>
                    <a:pt x="41" y="47"/>
                  </a:lnTo>
                  <a:lnTo>
                    <a:pt x="47" y="69"/>
                  </a:lnTo>
                  <a:lnTo>
                    <a:pt x="51" y="93"/>
                  </a:lnTo>
                  <a:lnTo>
                    <a:pt x="52" y="86"/>
                  </a:lnTo>
                  <a:lnTo>
                    <a:pt x="55" y="89"/>
                  </a:lnTo>
                  <a:lnTo>
                    <a:pt x="69" y="108"/>
                  </a:lnTo>
                  <a:lnTo>
                    <a:pt x="86" y="139"/>
                  </a:lnTo>
                  <a:lnTo>
                    <a:pt x="103" y="169"/>
                  </a:lnTo>
                  <a:lnTo>
                    <a:pt x="103" y="175"/>
                  </a:lnTo>
                  <a:lnTo>
                    <a:pt x="102" y="178"/>
                  </a:lnTo>
                  <a:lnTo>
                    <a:pt x="96" y="180"/>
                  </a:lnTo>
                  <a:lnTo>
                    <a:pt x="88" y="188"/>
                  </a:lnTo>
                  <a:lnTo>
                    <a:pt x="87" y="180"/>
                  </a:lnTo>
                  <a:lnTo>
                    <a:pt x="74" y="171"/>
                  </a:lnTo>
                  <a:lnTo>
                    <a:pt x="65" y="151"/>
                  </a:lnTo>
                  <a:lnTo>
                    <a:pt x="60" y="139"/>
                  </a:lnTo>
                  <a:lnTo>
                    <a:pt x="50" y="130"/>
                  </a:lnTo>
                  <a:lnTo>
                    <a:pt x="41" y="126"/>
                  </a:lnTo>
                  <a:lnTo>
                    <a:pt x="33" y="130"/>
                  </a:lnTo>
                  <a:lnTo>
                    <a:pt x="25" y="113"/>
                  </a:lnTo>
                  <a:lnTo>
                    <a:pt x="22" y="141"/>
                  </a:lnTo>
                  <a:lnTo>
                    <a:pt x="15" y="130"/>
                  </a:lnTo>
                  <a:lnTo>
                    <a:pt x="9" y="147"/>
                  </a:lnTo>
                  <a:lnTo>
                    <a:pt x="0" y="14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24" name="Freeform 359"/>
            <p:cNvSpPr>
              <a:spLocks/>
            </p:cNvSpPr>
            <p:nvPr/>
          </p:nvSpPr>
          <p:spPr bwMode="auto">
            <a:xfrm>
              <a:off x="3186" y="2268"/>
              <a:ext cx="248" cy="209"/>
            </a:xfrm>
            <a:custGeom>
              <a:avLst/>
              <a:gdLst>
                <a:gd name="T0" fmla="*/ 77 w 230"/>
                <a:gd name="T1" fmla="*/ 351 h 358"/>
                <a:gd name="T2" fmla="*/ 59 w 230"/>
                <a:gd name="T3" fmla="*/ 326 h 358"/>
                <a:gd name="T4" fmla="*/ 45 w 230"/>
                <a:gd name="T5" fmla="*/ 321 h 358"/>
                <a:gd name="T6" fmla="*/ 41 w 230"/>
                <a:gd name="T7" fmla="*/ 297 h 358"/>
                <a:gd name="T8" fmla="*/ 33 w 230"/>
                <a:gd name="T9" fmla="*/ 288 h 358"/>
                <a:gd name="T10" fmla="*/ 26 w 230"/>
                <a:gd name="T11" fmla="*/ 267 h 358"/>
                <a:gd name="T12" fmla="*/ 21 w 230"/>
                <a:gd name="T13" fmla="*/ 245 h 358"/>
                <a:gd name="T14" fmla="*/ 4 w 230"/>
                <a:gd name="T15" fmla="*/ 221 h 358"/>
                <a:gd name="T16" fmla="*/ 0 w 230"/>
                <a:gd name="T17" fmla="*/ 212 h 358"/>
                <a:gd name="T18" fmla="*/ 4 w 230"/>
                <a:gd name="T19" fmla="*/ 199 h 358"/>
                <a:gd name="T20" fmla="*/ 15 w 230"/>
                <a:gd name="T21" fmla="*/ 195 h 358"/>
                <a:gd name="T22" fmla="*/ 19 w 230"/>
                <a:gd name="T23" fmla="*/ 158 h 358"/>
                <a:gd name="T24" fmla="*/ 20 w 230"/>
                <a:gd name="T25" fmla="*/ 121 h 358"/>
                <a:gd name="T26" fmla="*/ 28 w 230"/>
                <a:gd name="T27" fmla="*/ 117 h 358"/>
                <a:gd name="T28" fmla="*/ 33 w 230"/>
                <a:gd name="T29" fmla="*/ 82 h 358"/>
                <a:gd name="T30" fmla="*/ 47 w 230"/>
                <a:gd name="T31" fmla="*/ 30 h 358"/>
                <a:gd name="T32" fmla="*/ 56 w 230"/>
                <a:gd name="T33" fmla="*/ 32 h 358"/>
                <a:gd name="T34" fmla="*/ 62 w 230"/>
                <a:gd name="T35" fmla="*/ 17 h 358"/>
                <a:gd name="T36" fmla="*/ 69 w 230"/>
                <a:gd name="T37" fmla="*/ 26 h 358"/>
                <a:gd name="T38" fmla="*/ 72 w 230"/>
                <a:gd name="T39" fmla="*/ 0 h 358"/>
                <a:gd name="T40" fmla="*/ 80 w 230"/>
                <a:gd name="T41" fmla="*/ 17 h 358"/>
                <a:gd name="T42" fmla="*/ 88 w 230"/>
                <a:gd name="T43" fmla="*/ 13 h 358"/>
                <a:gd name="T44" fmla="*/ 97 w 230"/>
                <a:gd name="T45" fmla="*/ 17 h 358"/>
                <a:gd name="T46" fmla="*/ 107 w 230"/>
                <a:gd name="T47" fmla="*/ 25 h 358"/>
                <a:gd name="T48" fmla="*/ 112 w 230"/>
                <a:gd name="T49" fmla="*/ 38 h 358"/>
                <a:gd name="T50" fmla="*/ 121 w 230"/>
                <a:gd name="T51" fmla="*/ 58 h 358"/>
                <a:gd name="T52" fmla="*/ 134 w 230"/>
                <a:gd name="T53" fmla="*/ 65 h 358"/>
                <a:gd name="T54" fmla="*/ 135 w 230"/>
                <a:gd name="T55" fmla="*/ 73 h 358"/>
                <a:gd name="T56" fmla="*/ 144 w 230"/>
                <a:gd name="T57" fmla="*/ 65 h 358"/>
                <a:gd name="T58" fmla="*/ 133 w 230"/>
                <a:gd name="T59" fmla="*/ 113 h 358"/>
                <a:gd name="T60" fmla="*/ 152 w 230"/>
                <a:gd name="T61" fmla="*/ 115 h 358"/>
                <a:gd name="T62" fmla="*/ 149 w 230"/>
                <a:gd name="T63" fmla="*/ 134 h 358"/>
                <a:gd name="T64" fmla="*/ 159 w 230"/>
                <a:gd name="T65" fmla="*/ 156 h 358"/>
                <a:gd name="T66" fmla="*/ 168 w 230"/>
                <a:gd name="T67" fmla="*/ 180 h 358"/>
                <a:gd name="T68" fmla="*/ 181 w 230"/>
                <a:gd name="T69" fmla="*/ 186 h 358"/>
                <a:gd name="T70" fmla="*/ 193 w 230"/>
                <a:gd name="T71" fmla="*/ 197 h 358"/>
                <a:gd name="T72" fmla="*/ 204 w 230"/>
                <a:gd name="T73" fmla="*/ 202 h 358"/>
                <a:gd name="T74" fmla="*/ 216 w 230"/>
                <a:gd name="T75" fmla="*/ 212 h 358"/>
                <a:gd name="T76" fmla="*/ 230 w 230"/>
                <a:gd name="T77" fmla="*/ 212 h 358"/>
                <a:gd name="T78" fmla="*/ 219 w 230"/>
                <a:gd name="T79" fmla="*/ 238 h 358"/>
                <a:gd name="T80" fmla="*/ 208 w 230"/>
                <a:gd name="T81" fmla="*/ 263 h 358"/>
                <a:gd name="T82" fmla="*/ 196 w 230"/>
                <a:gd name="T83" fmla="*/ 288 h 358"/>
                <a:gd name="T84" fmla="*/ 185 w 230"/>
                <a:gd name="T85" fmla="*/ 312 h 358"/>
                <a:gd name="T86" fmla="*/ 173 w 230"/>
                <a:gd name="T87" fmla="*/ 315 h 358"/>
                <a:gd name="T88" fmla="*/ 160 w 230"/>
                <a:gd name="T89" fmla="*/ 317 h 358"/>
                <a:gd name="T90" fmla="*/ 145 w 230"/>
                <a:gd name="T91" fmla="*/ 336 h 358"/>
                <a:gd name="T92" fmla="*/ 138 w 230"/>
                <a:gd name="T93" fmla="*/ 343 h 358"/>
                <a:gd name="T94" fmla="*/ 122 w 230"/>
                <a:gd name="T95" fmla="*/ 338 h 358"/>
                <a:gd name="T96" fmla="*/ 107 w 230"/>
                <a:gd name="T97" fmla="*/ 345 h 358"/>
                <a:gd name="T98" fmla="*/ 99 w 230"/>
                <a:gd name="T99" fmla="*/ 358 h 358"/>
                <a:gd name="T100" fmla="*/ 77 w 230"/>
                <a:gd name="T101" fmla="*/ 351 h 3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0"/>
                <a:gd name="T154" fmla="*/ 0 h 358"/>
                <a:gd name="T155" fmla="*/ 230 w 230"/>
                <a:gd name="T156" fmla="*/ 358 h 3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0" h="358">
                  <a:moveTo>
                    <a:pt x="77" y="351"/>
                  </a:moveTo>
                  <a:lnTo>
                    <a:pt x="59" y="326"/>
                  </a:lnTo>
                  <a:lnTo>
                    <a:pt x="45" y="321"/>
                  </a:lnTo>
                  <a:lnTo>
                    <a:pt x="41" y="297"/>
                  </a:lnTo>
                  <a:lnTo>
                    <a:pt x="33" y="288"/>
                  </a:lnTo>
                  <a:lnTo>
                    <a:pt x="26" y="267"/>
                  </a:lnTo>
                  <a:lnTo>
                    <a:pt x="21" y="245"/>
                  </a:lnTo>
                  <a:lnTo>
                    <a:pt x="4" y="221"/>
                  </a:lnTo>
                  <a:lnTo>
                    <a:pt x="0" y="212"/>
                  </a:lnTo>
                  <a:lnTo>
                    <a:pt x="4" y="199"/>
                  </a:lnTo>
                  <a:lnTo>
                    <a:pt x="15" y="195"/>
                  </a:lnTo>
                  <a:lnTo>
                    <a:pt x="19" y="158"/>
                  </a:lnTo>
                  <a:lnTo>
                    <a:pt x="20" y="121"/>
                  </a:lnTo>
                  <a:lnTo>
                    <a:pt x="28" y="117"/>
                  </a:lnTo>
                  <a:lnTo>
                    <a:pt x="33" y="82"/>
                  </a:lnTo>
                  <a:lnTo>
                    <a:pt x="47" y="30"/>
                  </a:lnTo>
                  <a:lnTo>
                    <a:pt x="56" y="32"/>
                  </a:lnTo>
                  <a:lnTo>
                    <a:pt x="62" y="17"/>
                  </a:lnTo>
                  <a:lnTo>
                    <a:pt x="69" y="26"/>
                  </a:lnTo>
                  <a:lnTo>
                    <a:pt x="72" y="0"/>
                  </a:lnTo>
                  <a:lnTo>
                    <a:pt x="80" y="17"/>
                  </a:lnTo>
                  <a:lnTo>
                    <a:pt x="88" y="13"/>
                  </a:lnTo>
                  <a:lnTo>
                    <a:pt x="97" y="17"/>
                  </a:lnTo>
                  <a:lnTo>
                    <a:pt x="107" y="25"/>
                  </a:lnTo>
                  <a:lnTo>
                    <a:pt x="112" y="38"/>
                  </a:lnTo>
                  <a:lnTo>
                    <a:pt x="121" y="58"/>
                  </a:lnTo>
                  <a:lnTo>
                    <a:pt x="134" y="65"/>
                  </a:lnTo>
                  <a:lnTo>
                    <a:pt x="135" y="73"/>
                  </a:lnTo>
                  <a:lnTo>
                    <a:pt x="144" y="65"/>
                  </a:lnTo>
                  <a:lnTo>
                    <a:pt x="133" y="113"/>
                  </a:lnTo>
                  <a:lnTo>
                    <a:pt x="152" y="115"/>
                  </a:lnTo>
                  <a:lnTo>
                    <a:pt x="149" y="134"/>
                  </a:lnTo>
                  <a:lnTo>
                    <a:pt x="159" y="156"/>
                  </a:lnTo>
                  <a:lnTo>
                    <a:pt x="168" y="180"/>
                  </a:lnTo>
                  <a:lnTo>
                    <a:pt x="181" y="186"/>
                  </a:lnTo>
                  <a:lnTo>
                    <a:pt x="193" y="197"/>
                  </a:lnTo>
                  <a:lnTo>
                    <a:pt x="204" y="202"/>
                  </a:lnTo>
                  <a:lnTo>
                    <a:pt x="216" y="212"/>
                  </a:lnTo>
                  <a:lnTo>
                    <a:pt x="230" y="212"/>
                  </a:lnTo>
                  <a:lnTo>
                    <a:pt x="219" y="238"/>
                  </a:lnTo>
                  <a:lnTo>
                    <a:pt x="208" y="263"/>
                  </a:lnTo>
                  <a:lnTo>
                    <a:pt x="196" y="288"/>
                  </a:lnTo>
                  <a:lnTo>
                    <a:pt x="185" y="312"/>
                  </a:lnTo>
                  <a:lnTo>
                    <a:pt x="173" y="315"/>
                  </a:lnTo>
                  <a:lnTo>
                    <a:pt x="160" y="317"/>
                  </a:lnTo>
                  <a:lnTo>
                    <a:pt x="145" y="336"/>
                  </a:lnTo>
                  <a:lnTo>
                    <a:pt x="138" y="343"/>
                  </a:lnTo>
                  <a:lnTo>
                    <a:pt x="122" y="338"/>
                  </a:lnTo>
                  <a:lnTo>
                    <a:pt x="107" y="345"/>
                  </a:lnTo>
                  <a:lnTo>
                    <a:pt x="99" y="358"/>
                  </a:lnTo>
                  <a:lnTo>
                    <a:pt x="77" y="35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25" name="Freeform 360"/>
            <p:cNvSpPr>
              <a:spLocks/>
            </p:cNvSpPr>
            <p:nvPr/>
          </p:nvSpPr>
          <p:spPr bwMode="auto">
            <a:xfrm>
              <a:off x="3319" y="2317"/>
              <a:ext cx="169" cy="259"/>
            </a:xfrm>
            <a:custGeom>
              <a:avLst/>
              <a:gdLst>
                <a:gd name="T0" fmla="*/ 150 w 157"/>
                <a:gd name="T1" fmla="*/ 61 h 443"/>
                <a:gd name="T2" fmla="*/ 147 w 157"/>
                <a:gd name="T3" fmla="*/ 96 h 443"/>
                <a:gd name="T4" fmla="*/ 136 w 157"/>
                <a:gd name="T5" fmla="*/ 135 h 443"/>
                <a:gd name="T6" fmla="*/ 125 w 157"/>
                <a:gd name="T7" fmla="*/ 176 h 443"/>
                <a:gd name="T8" fmla="*/ 116 w 157"/>
                <a:gd name="T9" fmla="*/ 215 h 443"/>
                <a:gd name="T10" fmla="*/ 105 w 157"/>
                <a:gd name="T11" fmla="*/ 252 h 443"/>
                <a:gd name="T12" fmla="*/ 95 w 157"/>
                <a:gd name="T13" fmla="*/ 268 h 443"/>
                <a:gd name="T14" fmla="*/ 86 w 157"/>
                <a:gd name="T15" fmla="*/ 287 h 443"/>
                <a:gd name="T16" fmla="*/ 76 w 157"/>
                <a:gd name="T17" fmla="*/ 305 h 443"/>
                <a:gd name="T18" fmla="*/ 67 w 157"/>
                <a:gd name="T19" fmla="*/ 324 h 443"/>
                <a:gd name="T20" fmla="*/ 58 w 157"/>
                <a:gd name="T21" fmla="*/ 344 h 443"/>
                <a:gd name="T22" fmla="*/ 47 w 157"/>
                <a:gd name="T23" fmla="*/ 363 h 443"/>
                <a:gd name="T24" fmla="*/ 36 w 157"/>
                <a:gd name="T25" fmla="*/ 383 h 443"/>
                <a:gd name="T26" fmla="*/ 25 w 157"/>
                <a:gd name="T27" fmla="*/ 402 h 443"/>
                <a:gd name="T28" fmla="*/ 17 w 157"/>
                <a:gd name="T29" fmla="*/ 422 h 443"/>
                <a:gd name="T30" fmla="*/ 10 w 157"/>
                <a:gd name="T31" fmla="*/ 443 h 443"/>
                <a:gd name="T32" fmla="*/ 1 w 157"/>
                <a:gd name="T33" fmla="*/ 418 h 443"/>
                <a:gd name="T34" fmla="*/ 1 w 157"/>
                <a:gd name="T35" fmla="*/ 385 h 443"/>
                <a:gd name="T36" fmla="*/ 1 w 157"/>
                <a:gd name="T37" fmla="*/ 357 h 443"/>
                <a:gd name="T38" fmla="*/ 1 w 157"/>
                <a:gd name="T39" fmla="*/ 326 h 443"/>
                <a:gd name="T40" fmla="*/ 0 w 157"/>
                <a:gd name="T41" fmla="*/ 296 h 443"/>
                <a:gd name="T42" fmla="*/ 8 w 157"/>
                <a:gd name="T43" fmla="*/ 280 h 443"/>
                <a:gd name="T44" fmla="*/ 15 w 157"/>
                <a:gd name="T45" fmla="*/ 261 h 443"/>
                <a:gd name="T46" fmla="*/ 22 w 157"/>
                <a:gd name="T47" fmla="*/ 252 h 443"/>
                <a:gd name="T48" fmla="*/ 37 w 157"/>
                <a:gd name="T49" fmla="*/ 235 h 443"/>
                <a:gd name="T50" fmla="*/ 50 w 157"/>
                <a:gd name="T51" fmla="*/ 233 h 443"/>
                <a:gd name="T52" fmla="*/ 62 w 157"/>
                <a:gd name="T53" fmla="*/ 228 h 443"/>
                <a:gd name="T54" fmla="*/ 73 w 157"/>
                <a:gd name="T55" fmla="*/ 204 h 443"/>
                <a:gd name="T56" fmla="*/ 85 w 157"/>
                <a:gd name="T57" fmla="*/ 179 h 443"/>
                <a:gd name="T58" fmla="*/ 96 w 157"/>
                <a:gd name="T59" fmla="*/ 154 h 443"/>
                <a:gd name="T60" fmla="*/ 107 w 157"/>
                <a:gd name="T61" fmla="*/ 129 h 443"/>
                <a:gd name="T62" fmla="*/ 93 w 157"/>
                <a:gd name="T63" fmla="*/ 129 h 443"/>
                <a:gd name="T64" fmla="*/ 81 w 157"/>
                <a:gd name="T65" fmla="*/ 118 h 443"/>
                <a:gd name="T66" fmla="*/ 70 w 157"/>
                <a:gd name="T67" fmla="*/ 113 h 443"/>
                <a:gd name="T68" fmla="*/ 58 w 157"/>
                <a:gd name="T69" fmla="*/ 104 h 443"/>
                <a:gd name="T70" fmla="*/ 45 w 157"/>
                <a:gd name="T71" fmla="*/ 96 h 443"/>
                <a:gd name="T72" fmla="*/ 36 w 157"/>
                <a:gd name="T73" fmla="*/ 72 h 443"/>
                <a:gd name="T74" fmla="*/ 26 w 157"/>
                <a:gd name="T75" fmla="*/ 50 h 443"/>
                <a:gd name="T76" fmla="*/ 28 w 157"/>
                <a:gd name="T77" fmla="*/ 31 h 443"/>
                <a:gd name="T78" fmla="*/ 32 w 157"/>
                <a:gd name="T79" fmla="*/ 16 h 443"/>
                <a:gd name="T80" fmla="*/ 41 w 157"/>
                <a:gd name="T81" fmla="*/ 31 h 443"/>
                <a:gd name="T82" fmla="*/ 51 w 157"/>
                <a:gd name="T83" fmla="*/ 50 h 443"/>
                <a:gd name="T84" fmla="*/ 71 w 157"/>
                <a:gd name="T85" fmla="*/ 37 h 443"/>
                <a:gd name="T86" fmla="*/ 85 w 157"/>
                <a:gd name="T87" fmla="*/ 39 h 443"/>
                <a:gd name="T88" fmla="*/ 99 w 157"/>
                <a:gd name="T89" fmla="*/ 28 h 443"/>
                <a:gd name="T90" fmla="*/ 121 w 157"/>
                <a:gd name="T91" fmla="*/ 18 h 443"/>
                <a:gd name="T92" fmla="*/ 143 w 157"/>
                <a:gd name="T93" fmla="*/ 9 h 443"/>
                <a:gd name="T94" fmla="*/ 150 w 157"/>
                <a:gd name="T95" fmla="*/ 0 h 443"/>
                <a:gd name="T96" fmla="*/ 155 w 157"/>
                <a:gd name="T97" fmla="*/ 9 h 443"/>
                <a:gd name="T98" fmla="*/ 154 w 157"/>
                <a:gd name="T99" fmla="*/ 50 h 443"/>
                <a:gd name="T100" fmla="*/ 157 w 157"/>
                <a:gd name="T101" fmla="*/ 50 h 443"/>
                <a:gd name="T102" fmla="*/ 150 w 157"/>
                <a:gd name="T103" fmla="*/ 61 h 4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
                <a:gd name="T157" fmla="*/ 0 h 443"/>
                <a:gd name="T158" fmla="*/ 157 w 157"/>
                <a:gd name="T159" fmla="*/ 443 h 4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 h="443">
                  <a:moveTo>
                    <a:pt x="150" y="61"/>
                  </a:moveTo>
                  <a:lnTo>
                    <a:pt x="147" y="96"/>
                  </a:lnTo>
                  <a:lnTo>
                    <a:pt x="136" y="135"/>
                  </a:lnTo>
                  <a:lnTo>
                    <a:pt x="125" y="176"/>
                  </a:lnTo>
                  <a:lnTo>
                    <a:pt x="116" y="215"/>
                  </a:lnTo>
                  <a:lnTo>
                    <a:pt x="105" y="252"/>
                  </a:lnTo>
                  <a:lnTo>
                    <a:pt x="95" y="268"/>
                  </a:lnTo>
                  <a:lnTo>
                    <a:pt x="86" y="287"/>
                  </a:lnTo>
                  <a:lnTo>
                    <a:pt x="76" y="305"/>
                  </a:lnTo>
                  <a:lnTo>
                    <a:pt x="67" y="324"/>
                  </a:lnTo>
                  <a:lnTo>
                    <a:pt x="58" y="344"/>
                  </a:lnTo>
                  <a:lnTo>
                    <a:pt x="47" y="363"/>
                  </a:lnTo>
                  <a:lnTo>
                    <a:pt x="36" y="383"/>
                  </a:lnTo>
                  <a:lnTo>
                    <a:pt x="25" y="402"/>
                  </a:lnTo>
                  <a:lnTo>
                    <a:pt x="17" y="422"/>
                  </a:lnTo>
                  <a:lnTo>
                    <a:pt x="10" y="443"/>
                  </a:lnTo>
                  <a:lnTo>
                    <a:pt x="1" y="418"/>
                  </a:lnTo>
                  <a:lnTo>
                    <a:pt x="1" y="385"/>
                  </a:lnTo>
                  <a:lnTo>
                    <a:pt x="1" y="357"/>
                  </a:lnTo>
                  <a:lnTo>
                    <a:pt x="1" y="326"/>
                  </a:lnTo>
                  <a:lnTo>
                    <a:pt x="0" y="296"/>
                  </a:lnTo>
                  <a:lnTo>
                    <a:pt x="8" y="280"/>
                  </a:lnTo>
                  <a:lnTo>
                    <a:pt x="15" y="261"/>
                  </a:lnTo>
                  <a:lnTo>
                    <a:pt x="22" y="252"/>
                  </a:lnTo>
                  <a:lnTo>
                    <a:pt x="37" y="235"/>
                  </a:lnTo>
                  <a:lnTo>
                    <a:pt x="50" y="233"/>
                  </a:lnTo>
                  <a:lnTo>
                    <a:pt x="62" y="228"/>
                  </a:lnTo>
                  <a:lnTo>
                    <a:pt x="73" y="204"/>
                  </a:lnTo>
                  <a:lnTo>
                    <a:pt x="85" y="179"/>
                  </a:lnTo>
                  <a:lnTo>
                    <a:pt x="96" y="154"/>
                  </a:lnTo>
                  <a:lnTo>
                    <a:pt x="107" y="129"/>
                  </a:lnTo>
                  <a:lnTo>
                    <a:pt x="93" y="129"/>
                  </a:lnTo>
                  <a:lnTo>
                    <a:pt x="81" y="118"/>
                  </a:lnTo>
                  <a:lnTo>
                    <a:pt x="70" y="113"/>
                  </a:lnTo>
                  <a:lnTo>
                    <a:pt x="58" y="104"/>
                  </a:lnTo>
                  <a:lnTo>
                    <a:pt x="45" y="96"/>
                  </a:lnTo>
                  <a:lnTo>
                    <a:pt x="36" y="72"/>
                  </a:lnTo>
                  <a:lnTo>
                    <a:pt x="26" y="50"/>
                  </a:lnTo>
                  <a:lnTo>
                    <a:pt x="28" y="31"/>
                  </a:lnTo>
                  <a:lnTo>
                    <a:pt x="32" y="16"/>
                  </a:lnTo>
                  <a:lnTo>
                    <a:pt x="41" y="31"/>
                  </a:lnTo>
                  <a:lnTo>
                    <a:pt x="51" y="50"/>
                  </a:lnTo>
                  <a:lnTo>
                    <a:pt x="71" y="37"/>
                  </a:lnTo>
                  <a:lnTo>
                    <a:pt x="85" y="39"/>
                  </a:lnTo>
                  <a:lnTo>
                    <a:pt x="99" y="28"/>
                  </a:lnTo>
                  <a:lnTo>
                    <a:pt x="121" y="18"/>
                  </a:lnTo>
                  <a:lnTo>
                    <a:pt x="143" y="9"/>
                  </a:lnTo>
                  <a:lnTo>
                    <a:pt x="150" y="0"/>
                  </a:lnTo>
                  <a:lnTo>
                    <a:pt x="155" y="9"/>
                  </a:lnTo>
                  <a:lnTo>
                    <a:pt x="154" y="50"/>
                  </a:lnTo>
                  <a:lnTo>
                    <a:pt x="157" y="50"/>
                  </a:lnTo>
                  <a:lnTo>
                    <a:pt x="150" y="6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26" name="Freeform 361"/>
            <p:cNvSpPr>
              <a:spLocks/>
            </p:cNvSpPr>
            <p:nvPr/>
          </p:nvSpPr>
          <p:spPr bwMode="auto">
            <a:xfrm>
              <a:off x="2997" y="2106"/>
              <a:ext cx="271" cy="372"/>
            </a:xfrm>
            <a:custGeom>
              <a:avLst/>
              <a:gdLst>
                <a:gd name="T0" fmla="*/ 30 w 251"/>
                <a:gd name="T1" fmla="*/ 100 h 639"/>
                <a:gd name="T2" fmla="*/ 45 w 251"/>
                <a:gd name="T3" fmla="*/ 70 h 639"/>
                <a:gd name="T4" fmla="*/ 55 w 251"/>
                <a:gd name="T5" fmla="*/ 37 h 639"/>
                <a:gd name="T6" fmla="*/ 79 w 251"/>
                <a:gd name="T7" fmla="*/ 37 h 639"/>
                <a:gd name="T8" fmla="*/ 102 w 251"/>
                <a:gd name="T9" fmla="*/ 37 h 639"/>
                <a:gd name="T10" fmla="*/ 127 w 251"/>
                <a:gd name="T11" fmla="*/ 37 h 639"/>
                <a:gd name="T12" fmla="*/ 140 w 251"/>
                <a:gd name="T13" fmla="*/ 29 h 639"/>
                <a:gd name="T14" fmla="*/ 161 w 251"/>
                <a:gd name="T15" fmla="*/ 40 h 639"/>
                <a:gd name="T16" fmla="*/ 183 w 251"/>
                <a:gd name="T17" fmla="*/ 29 h 639"/>
                <a:gd name="T18" fmla="*/ 193 w 251"/>
                <a:gd name="T19" fmla="*/ 9 h 639"/>
                <a:gd name="T20" fmla="*/ 203 w 251"/>
                <a:gd name="T21" fmla="*/ 0 h 639"/>
                <a:gd name="T22" fmla="*/ 223 w 251"/>
                <a:gd name="T23" fmla="*/ 40 h 639"/>
                <a:gd name="T24" fmla="*/ 233 w 251"/>
                <a:gd name="T25" fmla="*/ 103 h 639"/>
                <a:gd name="T26" fmla="*/ 251 w 251"/>
                <a:gd name="T27" fmla="*/ 172 h 639"/>
                <a:gd name="T28" fmla="*/ 231 w 251"/>
                <a:gd name="T29" fmla="*/ 198 h 639"/>
                <a:gd name="T30" fmla="*/ 225 w 251"/>
                <a:gd name="T31" fmla="*/ 283 h 639"/>
                <a:gd name="T32" fmla="*/ 208 w 251"/>
                <a:gd name="T33" fmla="*/ 361 h 639"/>
                <a:gd name="T34" fmla="*/ 194 w 251"/>
                <a:gd name="T35" fmla="*/ 402 h 639"/>
                <a:gd name="T36" fmla="*/ 190 w 251"/>
                <a:gd name="T37" fmla="*/ 474 h 639"/>
                <a:gd name="T38" fmla="*/ 175 w 251"/>
                <a:gd name="T39" fmla="*/ 492 h 639"/>
                <a:gd name="T40" fmla="*/ 196 w 251"/>
                <a:gd name="T41" fmla="*/ 524 h 639"/>
                <a:gd name="T42" fmla="*/ 208 w 251"/>
                <a:gd name="T43" fmla="*/ 567 h 639"/>
                <a:gd name="T44" fmla="*/ 219 w 251"/>
                <a:gd name="T45" fmla="*/ 600 h 639"/>
                <a:gd name="T46" fmla="*/ 197 w 251"/>
                <a:gd name="T47" fmla="*/ 600 h 639"/>
                <a:gd name="T48" fmla="*/ 184 w 251"/>
                <a:gd name="T49" fmla="*/ 630 h 639"/>
                <a:gd name="T50" fmla="*/ 160 w 251"/>
                <a:gd name="T51" fmla="*/ 635 h 639"/>
                <a:gd name="T52" fmla="*/ 143 w 251"/>
                <a:gd name="T53" fmla="*/ 631 h 639"/>
                <a:gd name="T54" fmla="*/ 131 w 251"/>
                <a:gd name="T55" fmla="*/ 618 h 639"/>
                <a:gd name="T56" fmla="*/ 115 w 251"/>
                <a:gd name="T57" fmla="*/ 607 h 639"/>
                <a:gd name="T58" fmla="*/ 93 w 251"/>
                <a:gd name="T59" fmla="*/ 596 h 639"/>
                <a:gd name="T60" fmla="*/ 87 w 251"/>
                <a:gd name="T61" fmla="*/ 578 h 639"/>
                <a:gd name="T62" fmla="*/ 73 w 251"/>
                <a:gd name="T63" fmla="*/ 541 h 639"/>
                <a:gd name="T64" fmla="*/ 55 w 251"/>
                <a:gd name="T65" fmla="*/ 502 h 639"/>
                <a:gd name="T66" fmla="*/ 39 w 251"/>
                <a:gd name="T67" fmla="*/ 474 h 639"/>
                <a:gd name="T68" fmla="*/ 30 w 251"/>
                <a:gd name="T69" fmla="*/ 437 h 639"/>
                <a:gd name="T70" fmla="*/ 17 w 251"/>
                <a:gd name="T71" fmla="*/ 396 h 639"/>
                <a:gd name="T72" fmla="*/ 13 w 251"/>
                <a:gd name="T73" fmla="*/ 361 h 639"/>
                <a:gd name="T74" fmla="*/ 0 w 251"/>
                <a:gd name="T75" fmla="*/ 335 h 639"/>
                <a:gd name="T76" fmla="*/ 8 w 251"/>
                <a:gd name="T77" fmla="*/ 296 h 639"/>
                <a:gd name="T78" fmla="*/ 10 w 251"/>
                <a:gd name="T79" fmla="*/ 276 h 639"/>
                <a:gd name="T80" fmla="*/ 23 w 251"/>
                <a:gd name="T81" fmla="*/ 242 h 639"/>
                <a:gd name="T82" fmla="*/ 32 w 251"/>
                <a:gd name="T83" fmla="*/ 211 h 639"/>
                <a:gd name="T84" fmla="*/ 32 w 251"/>
                <a:gd name="T85" fmla="*/ 150 h 6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1"/>
                <a:gd name="T130" fmla="*/ 0 h 639"/>
                <a:gd name="T131" fmla="*/ 251 w 251"/>
                <a:gd name="T132" fmla="*/ 639 h 6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1" h="639">
                  <a:moveTo>
                    <a:pt x="30" y="116"/>
                  </a:moveTo>
                  <a:lnTo>
                    <a:pt x="30" y="100"/>
                  </a:lnTo>
                  <a:lnTo>
                    <a:pt x="45" y="100"/>
                  </a:lnTo>
                  <a:lnTo>
                    <a:pt x="45" y="70"/>
                  </a:lnTo>
                  <a:lnTo>
                    <a:pt x="43" y="37"/>
                  </a:lnTo>
                  <a:lnTo>
                    <a:pt x="55" y="37"/>
                  </a:lnTo>
                  <a:lnTo>
                    <a:pt x="67" y="37"/>
                  </a:lnTo>
                  <a:lnTo>
                    <a:pt x="79" y="37"/>
                  </a:lnTo>
                  <a:lnTo>
                    <a:pt x="90" y="37"/>
                  </a:lnTo>
                  <a:lnTo>
                    <a:pt x="102" y="37"/>
                  </a:lnTo>
                  <a:lnTo>
                    <a:pt x="115" y="37"/>
                  </a:lnTo>
                  <a:lnTo>
                    <a:pt x="127" y="37"/>
                  </a:lnTo>
                  <a:lnTo>
                    <a:pt x="139" y="37"/>
                  </a:lnTo>
                  <a:lnTo>
                    <a:pt x="140" y="29"/>
                  </a:lnTo>
                  <a:lnTo>
                    <a:pt x="141" y="37"/>
                  </a:lnTo>
                  <a:lnTo>
                    <a:pt x="161" y="40"/>
                  </a:lnTo>
                  <a:lnTo>
                    <a:pt x="178" y="46"/>
                  </a:lnTo>
                  <a:lnTo>
                    <a:pt x="183" y="29"/>
                  </a:lnTo>
                  <a:lnTo>
                    <a:pt x="190" y="28"/>
                  </a:lnTo>
                  <a:lnTo>
                    <a:pt x="193" y="9"/>
                  </a:lnTo>
                  <a:lnTo>
                    <a:pt x="198" y="13"/>
                  </a:lnTo>
                  <a:lnTo>
                    <a:pt x="203" y="0"/>
                  </a:lnTo>
                  <a:lnTo>
                    <a:pt x="214" y="20"/>
                  </a:lnTo>
                  <a:lnTo>
                    <a:pt x="223" y="40"/>
                  </a:lnTo>
                  <a:lnTo>
                    <a:pt x="228" y="66"/>
                  </a:lnTo>
                  <a:lnTo>
                    <a:pt x="233" y="103"/>
                  </a:lnTo>
                  <a:lnTo>
                    <a:pt x="237" y="141"/>
                  </a:lnTo>
                  <a:lnTo>
                    <a:pt x="251" y="172"/>
                  </a:lnTo>
                  <a:lnTo>
                    <a:pt x="241" y="183"/>
                  </a:lnTo>
                  <a:lnTo>
                    <a:pt x="231" y="198"/>
                  </a:lnTo>
                  <a:lnTo>
                    <a:pt x="227" y="241"/>
                  </a:lnTo>
                  <a:lnTo>
                    <a:pt x="225" y="283"/>
                  </a:lnTo>
                  <a:lnTo>
                    <a:pt x="222" y="311"/>
                  </a:lnTo>
                  <a:lnTo>
                    <a:pt x="208" y="361"/>
                  </a:lnTo>
                  <a:lnTo>
                    <a:pt x="203" y="396"/>
                  </a:lnTo>
                  <a:lnTo>
                    <a:pt x="194" y="402"/>
                  </a:lnTo>
                  <a:lnTo>
                    <a:pt x="193" y="437"/>
                  </a:lnTo>
                  <a:lnTo>
                    <a:pt x="190" y="474"/>
                  </a:lnTo>
                  <a:lnTo>
                    <a:pt x="179" y="478"/>
                  </a:lnTo>
                  <a:lnTo>
                    <a:pt x="175" y="492"/>
                  </a:lnTo>
                  <a:lnTo>
                    <a:pt x="179" y="500"/>
                  </a:lnTo>
                  <a:lnTo>
                    <a:pt x="196" y="524"/>
                  </a:lnTo>
                  <a:lnTo>
                    <a:pt x="201" y="546"/>
                  </a:lnTo>
                  <a:lnTo>
                    <a:pt x="208" y="567"/>
                  </a:lnTo>
                  <a:lnTo>
                    <a:pt x="216" y="576"/>
                  </a:lnTo>
                  <a:lnTo>
                    <a:pt x="219" y="600"/>
                  </a:lnTo>
                  <a:lnTo>
                    <a:pt x="209" y="600"/>
                  </a:lnTo>
                  <a:lnTo>
                    <a:pt x="197" y="600"/>
                  </a:lnTo>
                  <a:lnTo>
                    <a:pt x="190" y="615"/>
                  </a:lnTo>
                  <a:lnTo>
                    <a:pt x="184" y="630"/>
                  </a:lnTo>
                  <a:lnTo>
                    <a:pt x="165" y="630"/>
                  </a:lnTo>
                  <a:lnTo>
                    <a:pt x="160" y="635"/>
                  </a:lnTo>
                  <a:lnTo>
                    <a:pt x="154" y="630"/>
                  </a:lnTo>
                  <a:lnTo>
                    <a:pt x="143" y="631"/>
                  </a:lnTo>
                  <a:lnTo>
                    <a:pt x="142" y="639"/>
                  </a:lnTo>
                  <a:lnTo>
                    <a:pt x="131" y="618"/>
                  </a:lnTo>
                  <a:lnTo>
                    <a:pt x="121" y="598"/>
                  </a:lnTo>
                  <a:lnTo>
                    <a:pt x="115" y="607"/>
                  </a:lnTo>
                  <a:lnTo>
                    <a:pt x="105" y="609"/>
                  </a:lnTo>
                  <a:lnTo>
                    <a:pt x="93" y="596"/>
                  </a:lnTo>
                  <a:lnTo>
                    <a:pt x="89" y="587"/>
                  </a:lnTo>
                  <a:lnTo>
                    <a:pt x="87" y="578"/>
                  </a:lnTo>
                  <a:lnTo>
                    <a:pt x="78" y="555"/>
                  </a:lnTo>
                  <a:lnTo>
                    <a:pt x="73" y="541"/>
                  </a:lnTo>
                  <a:lnTo>
                    <a:pt x="58" y="517"/>
                  </a:lnTo>
                  <a:lnTo>
                    <a:pt x="55" y="502"/>
                  </a:lnTo>
                  <a:lnTo>
                    <a:pt x="41" y="481"/>
                  </a:lnTo>
                  <a:lnTo>
                    <a:pt x="39" y="474"/>
                  </a:lnTo>
                  <a:lnTo>
                    <a:pt x="28" y="467"/>
                  </a:lnTo>
                  <a:lnTo>
                    <a:pt x="30" y="437"/>
                  </a:lnTo>
                  <a:lnTo>
                    <a:pt x="24" y="417"/>
                  </a:lnTo>
                  <a:lnTo>
                    <a:pt x="17" y="396"/>
                  </a:lnTo>
                  <a:lnTo>
                    <a:pt x="15" y="379"/>
                  </a:lnTo>
                  <a:lnTo>
                    <a:pt x="13" y="361"/>
                  </a:lnTo>
                  <a:lnTo>
                    <a:pt x="7" y="337"/>
                  </a:lnTo>
                  <a:lnTo>
                    <a:pt x="0" y="335"/>
                  </a:lnTo>
                  <a:lnTo>
                    <a:pt x="7" y="311"/>
                  </a:lnTo>
                  <a:lnTo>
                    <a:pt x="8" y="296"/>
                  </a:lnTo>
                  <a:lnTo>
                    <a:pt x="10" y="287"/>
                  </a:lnTo>
                  <a:lnTo>
                    <a:pt x="10" y="276"/>
                  </a:lnTo>
                  <a:lnTo>
                    <a:pt x="17" y="252"/>
                  </a:lnTo>
                  <a:lnTo>
                    <a:pt x="23" y="242"/>
                  </a:lnTo>
                  <a:lnTo>
                    <a:pt x="33" y="241"/>
                  </a:lnTo>
                  <a:lnTo>
                    <a:pt x="32" y="211"/>
                  </a:lnTo>
                  <a:lnTo>
                    <a:pt x="32" y="179"/>
                  </a:lnTo>
                  <a:lnTo>
                    <a:pt x="32" y="150"/>
                  </a:lnTo>
                  <a:lnTo>
                    <a:pt x="30" y="11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27" name="Freeform 362"/>
            <p:cNvSpPr>
              <a:spLocks/>
            </p:cNvSpPr>
            <p:nvPr/>
          </p:nvSpPr>
          <p:spPr bwMode="auto">
            <a:xfrm>
              <a:off x="3120" y="2589"/>
              <a:ext cx="30" cy="39"/>
            </a:xfrm>
            <a:custGeom>
              <a:avLst/>
              <a:gdLst>
                <a:gd name="T0" fmla="*/ 25 w 28"/>
                <a:gd name="T1" fmla="*/ 18 h 68"/>
                <a:gd name="T2" fmla="*/ 25 w 28"/>
                <a:gd name="T3" fmla="*/ 2 h 68"/>
                <a:gd name="T4" fmla="*/ 16 w 28"/>
                <a:gd name="T5" fmla="*/ 0 h 68"/>
                <a:gd name="T6" fmla="*/ 15 w 28"/>
                <a:gd name="T7" fmla="*/ 7 h 68"/>
                <a:gd name="T8" fmla="*/ 2 w 28"/>
                <a:gd name="T9" fmla="*/ 13 h 68"/>
                <a:gd name="T10" fmla="*/ 0 w 28"/>
                <a:gd name="T11" fmla="*/ 15 h 68"/>
                <a:gd name="T12" fmla="*/ 2 w 28"/>
                <a:gd name="T13" fmla="*/ 16 h 68"/>
                <a:gd name="T14" fmla="*/ 4 w 28"/>
                <a:gd name="T15" fmla="*/ 42 h 68"/>
                <a:gd name="T16" fmla="*/ 6 w 28"/>
                <a:gd name="T17" fmla="*/ 68 h 68"/>
                <a:gd name="T18" fmla="*/ 10 w 28"/>
                <a:gd name="T19" fmla="*/ 68 h 68"/>
                <a:gd name="T20" fmla="*/ 19 w 28"/>
                <a:gd name="T21" fmla="*/ 48 h 68"/>
                <a:gd name="T22" fmla="*/ 28 w 28"/>
                <a:gd name="T23" fmla="*/ 28 h 68"/>
                <a:gd name="T24" fmla="*/ 25 w 28"/>
                <a:gd name="T25" fmla="*/ 1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8"/>
                <a:gd name="T41" fmla="*/ 28 w 28"/>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8">
                  <a:moveTo>
                    <a:pt x="25" y="18"/>
                  </a:moveTo>
                  <a:lnTo>
                    <a:pt x="25" y="2"/>
                  </a:lnTo>
                  <a:lnTo>
                    <a:pt x="16" y="0"/>
                  </a:lnTo>
                  <a:lnTo>
                    <a:pt x="15" y="7"/>
                  </a:lnTo>
                  <a:lnTo>
                    <a:pt x="2" y="13"/>
                  </a:lnTo>
                  <a:lnTo>
                    <a:pt x="0" y="15"/>
                  </a:lnTo>
                  <a:lnTo>
                    <a:pt x="2" y="16"/>
                  </a:lnTo>
                  <a:lnTo>
                    <a:pt x="4" y="42"/>
                  </a:lnTo>
                  <a:lnTo>
                    <a:pt x="6" y="68"/>
                  </a:lnTo>
                  <a:lnTo>
                    <a:pt x="10" y="68"/>
                  </a:lnTo>
                  <a:lnTo>
                    <a:pt x="19" y="48"/>
                  </a:lnTo>
                  <a:lnTo>
                    <a:pt x="28" y="28"/>
                  </a:lnTo>
                  <a:lnTo>
                    <a:pt x="25" y="1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28" name="Freeform 363"/>
            <p:cNvSpPr>
              <a:spLocks/>
            </p:cNvSpPr>
            <p:nvPr/>
          </p:nvSpPr>
          <p:spPr bwMode="auto">
            <a:xfrm>
              <a:off x="2822" y="2477"/>
              <a:ext cx="126" cy="161"/>
            </a:xfrm>
            <a:custGeom>
              <a:avLst/>
              <a:gdLst>
                <a:gd name="T0" fmla="*/ 21 w 116"/>
                <a:gd name="T1" fmla="*/ 193 h 278"/>
                <a:gd name="T2" fmla="*/ 7 w 116"/>
                <a:gd name="T3" fmla="*/ 195 h 278"/>
                <a:gd name="T4" fmla="*/ 8 w 116"/>
                <a:gd name="T5" fmla="*/ 206 h 278"/>
                <a:gd name="T6" fmla="*/ 9 w 116"/>
                <a:gd name="T7" fmla="*/ 213 h 278"/>
                <a:gd name="T8" fmla="*/ 12 w 116"/>
                <a:gd name="T9" fmla="*/ 228 h 278"/>
                <a:gd name="T10" fmla="*/ 9 w 116"/>
                <a:gd name="T11" fmla="*/ 234 h 278"/>
                <a:gd name="T12" fmla="*/ 5 w 116"/>
                <a:gd name="T13" fmla="*/ 230 h 278"/>
                <a:gd name="T14" fmla="*/ 0 w 116"/>
                <a:gd name="T15" fmla="*/ 245 h 278"/>
                <a:gd name="T16" fmla="*/ 13 w 116"/>
                <a:gd name="T17" fmla="*/ 278 h 278"/>
                <a:gd name="T18" fmla="*/ 23 w 116"/>
                <a:gd name="T19" fmla="*/ 259 h 278"/>
                <a:gd name="T20" fmla="*/ 30 w 116"/>
                <a:gd name="T21" fmla="*/ 265 h 278"/>
                <a:gd name="T22" fmla="*/ 38 w 116"/>
                <a:gd name="T23" fmla="*/ 271 h 278"/>
                <a:gd name="T24" fmla="*/ 43 w 116"/>
                <a:gd name="T25" fmla="*/ 259 h 278"/>
                <a:gd name="T26" fmla="*/ 51 w 116"/>
                <a:gd name="T27" fmla="*/ 258 h 278"/>
                <a:gd name="T28" fmla="*/ 53 w 116"/>
                <a:gd name="T29" fmla="*/ 274 h 278"/>
                <a:gd name="T30" fmla="*/ 65 w 116"/>
                <a:gd name="T31" fmla="*/ 252 h 278"/>
                <a:gd name="T32" fmla="*/ 77 w 116"/>
                <a:gd name="T33" fmla="*/ 232 h 278"/>
                <a:gd name="T34" fmla="*/ 79 w 116"/>
                <a:gd name="T35" fmla="*/ 206 h 278"/>
                <a:gd name="T36" fmla="*/ 80 w 116"/>
                <a:gd name="T37" fmla="*/ 182 h 278"/>
                <a:gd name="T38" fmla="*/ 91 w 116"/>
                <a:gd name="T39" fmla="*/ 154 h 278"/>
                <a:gd name="T40" fmla="*/ 102 w 116"/>
                <a:gd name="T41" fmla="*/ 130 h 278"/>
                <a:gd name="T42" fmla="*/ 105 w 116"/>
                <a:gd name="T43" fmla="*/ 106 h 278"/>
                <a:gd name="T44" fmla="*/ 107 w 116"/>
                <a:gd name="T45" fmla="*/ 80 h 278"/>
                <a:gd name="T46" fmla="*/ 109 w 116"/>
                <a:gd name="T47" fmla="*/ 54 h 278"/>
                <a:gd name="T48" fmla="*/ 112 w 116"/>
                <a:gd name="T49" fmla="*/ 30 h 278"/>
                <a:gd name="T50" fmla="*/ 116 w 116"/>
                <a:gd name="T51" fmla="*/ 4 h 278"/>
                <a:gd name="T52" fmla="*/ 104 w 116"/>
                <a:gd name="T53" fmla="*/ 2 h 278"/>
                <a:gd name="T54" fmla="*/ 93 w 116"/>
                <a:gd name="T55" fmla="*/ 0 h 278"/>
                <a:gd name="T56" fmla="*/ 83 w 116"/>
                <a:gd name="T57" fmla="*/ 8 h 278"/>
                <a:gd name="T58" fmla="*/ 78 w 116"/>
                <a:gd name="T59" fmla="*/ 45 h 278"/>
                <a:gd name="T60" fmla="*/ 76 w 116"/>
                <a:gd name="T61" fmla="*/ 56 h 278"/>
                <a:gd name="T62" fmla="*/ 62 w 116"/>
                <a:gd name="T63" fmla="*/ 52 h 278"/>
                <a:gd name="T64" fmla="*/ 49 w 116"/>
                <a:gd name="T65" fmla="*/ 46 h 278"/>
                <a:gd name="T66" fmla="*/ 33 w 116"/>
                <a:gd name="T67" fmla="*/ 46 h 278"/>
                <a:gd name="T68" fmla="*/ 32 w 116"/>
                <a:gd name="T69" fmla="*/ 74 h 278"/>
                <a:gd name="T70" fmla="*/ 49 w 116"/>
                <a:gd name="T71" fmla="*/ 72 h 278"/>
                <a:gd name="T72" fmla="*/ 50 w 116"/>
                <a:gd name="T73" fmla="*/ 95 h 278"/>
                <a:gd name="T74" fmla="*/ 43 w 116"/>
                <a:gd name="T75" fmla="*/ 113 h 278"/>
                <a:gd name="T76" fmla="*/ 51 w 116"/>
                <a:gd name="T77" fmla="*/ 143 h 278"/>
                <a:gd name="T78" fmla="*/ 48 w 116"/>
                <a:gd name="T79" fmla="*/ 187 h 278"/>
                <a:gd name="T80" fmla="*/ 43 w 116"/>
                <a:gd name="T81" fmla="*/ 195 h 278"/>
                <a:gd name="T82" fmla="*/ 40 w 116"/>
                <a:gd name="T83" fmla="*/ 187 h 278"/>
                <a:gd name="T84" fmla="*/ 31 w 116"/>
                <a:gd name="T85" fmla="*/ 193 h 278"/>
                <a:gd name="T86" fmla="*/ 22 w 116"/>
                <a:gd name="T87" fmla="*/ 172 h 278"/>
                <a:gd name="T88" fmla="*/ 21 w 116"/>
                <a:gd name="T89" fmla="*/ 193 h 2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278"/>
                <a:gd name="T137" fmla="*/ 116 w 116"/>
                <a:gd name="T138" fmla="*/ 278 h 2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278">
                  <a:moveTo>
                    <a:pt x="21" y="193"/>
                  </a:moveTo>
                  <a:lnTo>
                    <a:pt x="7" y="195"/>
                  </a:lnTo>
                  <a:lnTo>
                    <a:pt x="8" y="206"/>
                  </a:lnTo>
                  <a:lnTo>
                    <a:pt x="9" y="213"/>
                  </a:lnTo>
                  <a:lnTo>
                    <a:pt x="12" y="228"/>
                  </a:lnTo>
                  <a:lnTo>
                    <a:pt x="9" y="234"/>
                  </a:lnTo>
                  <a:lnTo>
                    <a:pt x="5" y="230"/>
                  </a:lnTo>
                  <a:lnTo>
                    <a:pt x="0" y="245"/>
                  </a:lnTo>
                  <a:lnTo>
                    <a:pt x="13" y="278"/>
                  </a:lnTo>
                  <a:lnTo>
                    <a:pt x="23" y="259"/>
                  </a:lnTo>
                  <a:lnTo>
                    <a:pt x="30" y="265"/>
                  </a:lnTo>
                  <a:lnTo>
                    <a:pt x="38" y="271"/>
                  </a:lnTo>
                  <a:lnTo>
                    <a:pt x="43" y="259"/>
                  </a:lnTo>
                  <a:lnTo>
                    <a:pt x="51" y="258"/>
                  </a:lnTo>
                  <a:lnTo>
                    <a:pt x="53" y="274"/>
                  </a:lnTo>
                  <a:lnTo>
                    <a:pt x="65" y="252"/>
                  </a:lnTo>
                  <a:lnTo>
                    <a:pt x="77" y="232"/>
                  </a:lnTo>
                  <a:lnTo>
                    <a:pt x="79" y="206"/>
                  </a:lnTo>
                  <a:lnTo>
                    <a:pt x="80" y="182"/>
                  </a:lnTo>
                  <a:lnTo>
                    <a:pt x="91" y="154"/>
                  </a:lnTo>
                  <a:lnTo>
                    <a:pt x="102" y="130"/>
                  </a:lnTo>
                  <a:lnTo>
                    <a:pt x="105" y="106"/>
                  </a:lnTo>
                  <a:lnTo>
                    <a:pt x="107" y="80"/>
                  </a:lnTo>
                  <a:lnTo>
                    <a:pt x="109" y="54"/>
                  </a:lnTo>
                  <a:lnTo>
                    <a:pt x="112" y="30"/>
                  </a:lnTo>
                  <a:lnTo>
                    <a:pt x="116" y="4"/>
                  </a:lnTo>
                  <a:lnTo>
                    <a:pt x="104" y="2"/>
                  </a:lnTo>
                  <a:lnTo>
                    <a:pt x="93" y="0"/>
                  </a:lnTo>
                  <a:lnTo>
                    <a:pt x="83" y="8"/>
                  </a:lnTo>
                  <a:lnTo>
                    <a:pt x="78" y="45"/>
                  </a:lnTo>
                  <a:lnTo>
                    <a:pt x="76" y="56"/>
                  </a:lnTo>
                  <a:lnTo>
                    <a:pt x="62" y="52"/>
                  </a:lnTo>
                  <a:lnTo>
                    <a:pt x="49" y="46"/>
                  </a:lnTo>
                  <a:lnTo>
                    <a:pt x="33" y="46"/>
                  </a:lnTo>
                  <a:lnTo>
                    <a:pt x="32" y="74"/>
                  </a:lnTo>
                  <a:lnTo>
                    <a:pt x="49" y="72"/>
                  </a:lnTo>
                  <a:lnTo>
                    <a:pt x="50" y="95"/>
                  </a:lnTo>
                  <a:lnTo>
                    <a:pt x="43" y="113"/>
                  </a:lnTo>
                  <a:lnTo>
                    <a:pt x="51" y="143"/>
                  </a:lnTo>
                  <a:lnTo>
                    <a:pt x="48" y="187"/>
                  </a:lnTo>
                  <a:lnTo>
                    <a:pt x="43" y="195"/>
                  </a:lnTo>
                  <a:lnTo>
                    <a:pt x="40" y="187"/>
                  </a:lnTo>
                  <a:lnTo>
                    <a:pt x="31" y="193"/>
                  </a:lnTo>
                  <a:lnTo>
                    <a:pt x="22" y="172"/>
                  </a:lnTo>
                  <a:lnTo>
                    <a:pt x="21" y="19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29" name="Freeform 364"/>
            <p:cNvSpPr>
              <a:spLocks/>
            </p:cNvSpPr>
            <p:nvPr/>
          </p:nvSpPr>
          <p:spPr bwMode="auto">
            <a:xfrm>
              <a:off x="3202" y="2457"/>
              <a:ext cx="133" cy="176"/>
            </a:xfrm>
            <a:custGeom>
              <a:avLst/>
              <a:gdLst>
                <a:gd name="T0" fmla="*/ 58 w 124"/>
                <a:gd name="T1" fmla="*/ 246 h 302"/>
                <a:gd name="T2" fmla="*/ 42 w 124"/>
                <a:gd name="T3" fmla="*/ 229 h 302"/>
                <a:gd name="T4" fmla="*/ 29 w 124"/>
                <a:gd name="T5" fmla="*/ 215 h 302"/>
                <a:gd name="T6" fmla="*/ 15 w 124"/>
                <a:gd name="T7" fmla="*/ 200 h 302"/>
                <a:gd name="T8" fmla="*/ 0 w 124"/>
                <a:gd name="T9" fmla="*/ 181 h 302"/>
                <a:gd name="T10" fmla="*/ 0 w 124"/>
                <a:gd name="T11" fmla="*/ 146 h 302"/>
                <a:gd name="T12" fmla="*/ 11 w 124"/>
                <a:gd name="T13" fmla="*/ 115 h 302"/>
                <a:gd name="T14" fmla="*/ 17 w 124"/>
                <a:gd name="T15" fmla="*/ 89 h 302"/>
                <a:gd name="T16" fmla="*/ 12 w 124"/>
                <a:gd name="T17" fmla="*/ 63 h 302"/>
                <a:gd name="T18" fmla="*/ 8 w 124"/>
                <a:gd name="T19" fmla="*/ 39 h 302"/>
                <a:gd name="T20" fmla="*/ 1 w 124"/>
                <a:gd name="T21" fmla="*/ 15 h 302"/>
                <a:gd name="T22" fmla="*/ 8 w 124"/>
                <a:gd name="T23" fmla="*/ 0 h 302"/>
                <a:gd name="T24" fmla="*/ 20 w 124"/>
                <a:gd name="T25" fmla="*/ 0 h 302"/>
                <a:gd name="T26" fmla="*/ 30 w 124"/>
                <a:gd name="T27" fmla="*/ 0 h 302"/>
                <a:gd name="T28" fmla="*/ 45 w 124"/>
                <a:gd name="T29" fmla="*/ 3 h 302"/>
                <a:gd name="T30" fmla="*/ 63 w 124"/>
                <a:gd name="T31" fmla="*/ 28 h 302"/>
                <a:gd name="T32" fmla="*/ 85 w 124"/>
                <a:gd name="T33" fmla="*/ 37 h 302"/>
                <a:gd name="T34" fmla="*/ 92 w 124"/>
                <a:gd name="T35" fmla="*/ 24 h 302"/>
                <a:gd name="T36" fmla="*/ 108 w 124"/>
                <a:gd name="T37" fmla="*/ 16 h 302"/>
                <a:gd name="T38" fmla="*/ 124 w 124"/>
                <a:gd name="T39" fmla="*/ 22 h 302"/>
                <a:gd name="T40" fmla="*/ 116 w 124"/>
                <a:gd name="T41" fmla="*/ 41 h 302"/>
                <a:gd name="T42" fmla="*/ 109 w 124"/>
                <a:gd name="T43" fmla="*/ 59 h 302"/>
                <a:gd name="T44" fmla="*/ 110 w 124"/>
                <a:gd name="T45" fmla="*/ 87 h 302"/>
                <a:gd name="T46" fmla="*/ 110 w 124"/>
                <a:gd name="T47" fmla="*/ 118 h 302"/>
                <a:gd name="T48" fmla="*/ 110 w 124"/>
                <a:gd name="T49" fmla="*/ 146 h 302"/>
                <a:gd name="T50" fmla="*/ 110 w 124"/>
                <a:gd name="T51" fmla="*/ 179 h 302"/>
                <a:gd name="T52" fmla="*/ 119 w 124"/>
                <a:gd name="T53" fmla="*/ 204 h 302"/>
                <a:gd name="T54" fmla="*/ 109 w 124"/>
                <a:gd name="T55" fmla="*/ 211 h 302"/>
                <a:gd name="T56" fmla="*/ 103 w 124"/>
                <a:gd name="T57" fmla="*/ 231 h 302"/>
                <a:gd name="T58" fmla="*/ 97 w 124"/>
                <a:gd name="T59" fmla="*/ 242 h 302"/>
                <a:gd name="T60" fmla="*/ 90 w 124"/>
                <a:gd name="T61" fmla="*/ 272 h 302"/>
                <a:gd name="T62" fmla="*/ 84 w 124"/>
                <a:gd name="T63" fmla="*/ 300 h 302"/>
                <a:gd name="T64" fmla="*/ 82 w 124"/>
                <a:gd name="T65" fmla="*/ 302 h 302"/>
                <a:gd name="T66" fmla="*/ 71 w 124"/>
                <a:gd name="T67" fmla="*/ 279 h 302"/>
                <a:gd name="T68" fmla="*/ 59 w 124"/>
                <a:gd name="T69" fmla="*/ 259 h 302"/>
                <a:gd name="T70" fmla="*/ 58 w 124"/>
                <a:gd name="T71" fmla="*/ 246 h 3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302"/>
                <a:gd name="T110" fmla="*/ 124 w 124"/>
                <a:gd name="T111" fmla="*/ 302 h 3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302">
                  <a:moveTo>
                    <a:pt x="58" y="246"/>
                  </a:moveTo>
                  <a:lnTo>
                    <a:pt x="42" y="229"/>
                  </a:lnTo>
                  <a:lnTo>
                    <a:pt x="29" y="215"/>
                  </a:lnTo>
                  <a:lnTo>
                    <a:pt x="15" y="200"/>
                  </a:lnTo>
                  <a:lnTo>
                    <a:pt x="0" y="181"/>
                  </a:lnTo>
                  <a:lnTo>
                    <a:pt x="0" y="146"/>
                  </a:lnTo>
                  <a:lnTo>
                    <a:pt x="11" y="115"/>
                  </a:lnTo>
                  <a:lnTo>
                    <a:pt x="17" y="89"/>
                  </a:lnTo>
                  <a:lnTo>
                    <a:pt x="12" y="63"/>
                  </a:lnTo>
                  <a:lnTo>
                    <a:pt x="8" y="39"/>
                  </a:lnTo>
                  <a:lnTo>
                    <a:pt x="1" y="15"/>
                  </a:lnTo>
                  <a:lnTo>
                    <a:pt x="8" y="0"/>
                  </a:lnTo>
                  <a:lnTo>
                    <a:pt x="20" y="0"/>
                  </a:lnTo>
                  <a:lnTo>
                    <a:pt x="30" y="0"/>
                  </a:lnTo>
                  <a:lnTo>
                    <a:pt x="45" y="3"/>
                  </a:lnTo>
                  <a:lnTo>
                    <a:pt x="63" y="28"/>
                  </a:lnTo>
                  <a:lnTo>
                    <a:pt x="85" y="37"/>
                  </a:lnTo>
                  <a:lnTo>
                    <a:pt x="92" y="24"/>
                  </a:lnTo>
                  <a:lnTo>
                    <a:pt x="108" y="16"/>
                  </a:lnTo>
                  <a:lnTo>
                    <a:pt x="124" y="22"/>
                  </a:lnTo>
                  <a:lnTo>
                    <a:pt x="116" y="41"/>
                  </a:lnTo>
                  <a:lnTo>
                    <a:pt x="109" y="59"/>
                  </a:lnTo>
                  <a:lnTo>
                    <a:pt x="110" y="87"/>
                  </a:lnTo>
                  <a:lnTo>
                    <a:pt x="110" y="118"/>
                  </a:lnTo>
                  <a:lnTo>
                    <a:pt x="110" y="146"/>
                  </a:lnTo>
                  <a:lnTo>
                    <a:pt x="110" y="179"/>
                  </a:lnTo>
                  <a:lnTo>
                    <a:pt x="119" y="204"/>
                  </a:lnTo>
                  <a:lnTo>
                    <a:pt x="109" y="211"/>
                  </a:lnTo>
                  <a:lnTo>
                    <a:pt x="103" y="231"/>
                  </a:lnTo>
                  <a:lnTo>
                    <a:pt x="97" y="242"/>
                  </a:lnTo>
                  <a:lnTo>
                    <a:pt x="90" y="272"/>
                  </a:lnTo>
                  <a:lnTo>
                    <a:pt x="84" y="300"/>
                  </a:lnTo>
                  <a:lnTo>
                    <a:pt x="82" y="302"/>
                  </a:lnTo>
                  <a:lnTo>
                    <a:pt x="71" y="279"/>
                  </a:lnTo>
                  <a:lnTo>
                    <a:pt x="59" y="259"/>
                  </a:lnTo>
                  <a:lnTo>
                    <a:pt x="58" y="246"/>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230" name="Group 365"/>
            <p:cNvGrpSpPr>
              <a:grpSpLocks/>
            </p:cNvGrpSpPr>
            <p:nvPr/>
          </p:nvGrpSpPr>
          <p:grpSpPr bwMode="auto">
            <a:xfrm>
              <a:off x="5518" y="2483"/>
              <a:ext cx="8" cy="5"/>
              <a:chOff x="5756" y="2659"/>
              <a:chExt cx="7" cy="5"/>
            </a:xfrm>
            <a:grpFill/>
          </p:grpSpPr>
          <p:grpSp>
            <p:nvGrpSpPr>
              <p:cNvPr id="1962" name="Group 366"/>
              <p:cNvGrpSpPr>
                <a:grpSpLocks/>
              </p:cNvGrpSpPr>
              <p:nvPr/>
            </p:nvGrpSpPr>
            <p:grpSpPr bwMode="auto">
              <a:xfrm>
                <a:off x="5756" y="2659"/>
                <a:ext cx="7" cy="5"/>
                <a:chOff x="5756" y="2659"/>
                <a:chExt cx="7" cy="5"/>
              </a:xfrm>
              <a:grpFill/>
            </p:grpSpPr>
            <p:pic>
              <p:nvPicPr>
                <p:cNvPr id="1964" name="Picture 367"/>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5756" y="2659"/>
                  <a:ext cx="7" cy="5"/>
                </a:xfrm>
                <a:prstGeom prst="rect">
                  <a:avLst/>
                </a:prstGeom>
                <a:grpFill/>
                <a:ln w="6350">
                  <a:solidFill>
                    <a:srgbClr val="808080"/>
                  </a:solidFill>
                  <a:miter lim="800000"/>
                  <a:headEnd/>
                  <a:tailEnd/>
                </a:ln>
              </p:spPr>
            </p:pic>
            <p:sp>
              <p:nvSpPr>
                <p:cNvPr id="1965" name="Freeform 368"/>
                <p:cNvSpPr>
                  <a:spLocks/>
                </p:cNvSpPr>
                <p:nvPr/>
              </p:nvSpPr>
              <p:spPr bwMode="auto">
                <a:xfrm>
                  <a:off x="5756" y="2663"/>
                  <a:ext cx="2" cy="1"/>
                </a:xfrm>
                <a:custGeom>
                  <a:avLst/>
                  <a:gdLst>
                    <a:gd name="T0" fmla="*/ 1 w 2"/>
                    <a:gd name="T1" fmla="*/ 0 h 1"/>
                    <a:gd name="T2" fmla="*/ 0 w 2"/>
                    <a:gd name="T3" fmla="*/ 0 h 1"/>
                    <a:gd name="T4" fmla="*/ 1 w 2"/>
                    <a:gd name="T5" fmla="*/ 0 h 1"/>
                    <a:gd name="T6" fmla="*/ 2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lnTo>
                        <a:pt x="2"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66" name="Freeform 369"/>
                <p:cNvSpPr>
                  <a:spLocks/>
                </p:cNvSpPr>
                <p:nvPr/>
              </p:nvSpPr>
              <p:spPr bwMode="auto">
                <a:xfrm>
                  <a:off x="5756" y="2663"/>
                  <a:ext cx="2" cy="1"/>
                </a:xfrm>
                <a:custGeom>
                  <a:avLst/>
                  <a:gdLst>
                    <a:gd name="T0" fmla="*/ 1 w 2"/>
                    <a:gd name="T1" fmla="*/ 0 h 1"/>
                    <a:gd name="T2" fmla="*/ 0 w 2"/>
                    <a:gd name="T3" fmla="*/ 0 h 1"/>
                    <a:gd name="T4" fmla="*/ 1 w 2"/>
                    <a:gd name="T5" fmla="*/ 0 h 1"/>
                    <a:gd name="T6" fmla="*/ 2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lnTo>
                        <a:pt x="2"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67" name="Picture 370"/>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5756" y="2659"/>
                  <a:ext cx="7" cy="5"/>
                </a:xfrm>
                <a:prstGeom prst="rect">
                  <a:avLst/>
                </a:prstGeom>
                <a:grpFill/>
                <a:ln w="6350">
                  <a:solidFill>
                    <a:srgbClr val="808080"/>
                  </a:solidFill>
                  <a:miter lim="800000"/>
                  <a:headEnd/>
                  <a:tailEnd/>
                </a:ln>
              </p:spPr>
            </p:pic>
          </p:grpSp>
          <p:sp>
            <p:nvSpPr>
              <p:cNvPr id="1963" name="Freeform 371"/>
              <p:cNvSpPr>
                <a:spLocks/>
              </p:cNvSpPr>
              <p:nvPr/>
            </p:nvSpPr>
            <p:spPr bwMode="auto">
              <a:xfrm>
                <a:off x="5756" y="2663"/>
                <a:ext cx="2" cy="1"/>
              </a:xfrm>
              <a:custGeom>
                <a:avLst/>
                <a:gdLst>
                  <a:gd name="T0" fmla="*/ 1 w 2"/>
                  <a:gd name="T1" fmla="*/ 0 h 1"/>
                  <a:gd name="T2" fmla="*/ 0 w 2"/>
                  <a:gd name="T3" fmla="*/ 0 h 1"/>
                  <a:gd name="T4" fmla="*/ 1 w 2"/>
                  <a:gd name="T5" fmla="*/ 0 h 1"/>
                  <a:gd name="T6" fmla="*/ 2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lnTo>
                      <a:pt x="2"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31" name="Group 372"/>
            <p:cNvGrpSpPr>
              <a:grpSpLocks/>
            </p:cNvGrpSpPr>
            <p:nvPr/>
          </p:nvGrpSpPr>
          <p:grpSpPr bwMode="auto">
            <a:xfrm>
              <a:off x="5521" y="2506"/>
              <a:ext cx="10" cy="7"/>
              <a:chOff x="5759" y="2680"/>
              <a:chExt cx="10" cy="6"/>
            </a:xfrm>
            <a:grpFill/>
          </p:grpSpPr>
          <p:grpSp>
            <p:nvGrpSpPr>
              <p:cNvPr id="1956" name="Group 373"/>
              <p:cNvGrpSpPr>
                <a:grpSpLocks/>
              </p:cNvGrpSpPr>
              <p:nvPr/>
            </p:nvGrpSpPr>
            <p:grpSpPr bwMode="auto">
              <a:xfrm>
                <a:off x="5759" y="2680"/>
                <a:ext cx="10" cy="6"/>
                <a:chOff x="5759" y="2680"/>
                <a:chExt cx="10" cy="6"/>
              </a:xfrm>
              <a:grpFill/>
            </p:grpSpPr>
            <p:pic>
              <p:nvPicPr>
                <p:cNvPr id="1958" name="Picture 374"/>
                <p:cNvPicPr>
                  <a:picLocks noChangeAspect="1" noChangeArrowheads="1"/>
                </p:cNvPicPr>
                <p:nvPr/>
              </p:nvPicPr>
              <p:blipFill>
                <a:blip r:embed="rId21">
                  <a:extLst>
                    <a:ext uri="{28A0092B-C50C-407E-A947-70E740481C1C}">
                      <a14:useLocalDpi xmlns:a14="http://schemas.microsoft.com/office/drawing/2010/main" val="0"/>
                    </a:ext>
                  </a:extLst>
                </a:blip>
                <a:srcRect r="-368730"/>
                <a:stretch>
                  <a:fillRect/>
                </a:stretch>
              </p:blipFill>
              <p:spPr bwMode="auto">
                <a:xfrm>
                  <a:off x="5759" y="2680"/>
                  <a:ext cx="9" cy="6"/>
                </a:xfrm>
                <a:prstGeom prst="rect">
                  <a:avLst/>
                </a:prstGeom>
                <a:grpFill/>
                <a:ln w="6350">
                  <a:solidFill>
                    <a:srgbClr val="808080"/>
                  </a:solidFill>
                  <a:miter lim="800000"/>
                  <a:headEnd/>
                  <a:tailEnd/>
                </a:ln>
              </p:spPr>
            </p:pic>
            <p:sp>
              <p:nvSpPr>
                <p:cNvPr id="1959" name="Freeform 375"/>
                <p:cNvSpPr>
                  <a:spLocks/>
                </p:cNvSpPr>
                <p:nvPr/>
              </p:nvSpPr>
              <p:spPr bwMode="auto">
                <a:xfrm>
                  <a:off x="5759" y="2680"/>
                  <a:ext cx="1" cy="5"/>
                </a:xfrm>
                <a:custGeom>
                  <a:avLst/>
                  <a:gdLst>
                    <a:gd name="T0" fmla="*/ 1 w 1"/>
                    <a:gd name="T1" fmla="*/ 9 h 9"/>
                    <a:gd name="T2" fmla="*/ 1 w 1"/>
                    <a:gd name="T3" fmla="*/ 4 h 9"/>
                    <a:gd name="T4" fmla="*/ 0 w 1"/>
                    <a:gd name="T5" fmla="*/ 0 h 9"/>
                    <a:gd name="T6" fmla="*/ 1 w 1"/>
                    <a:gd name="T7" fmla="*/ 4 h 9"/>
                    <a:gd name="T8" fmla="*/ 1 w 1"/>
                    <a:gd name="T9" fmla="*/ 9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1" y="9"/>
                      </a:moveTo>
                      <a:lnTo>
                        <a:pt x="1" y="4"/>
                      </a:lnTo>
                      <a:lnTo>
                        <a:pt x="0" y="0"/>
                      </a:lnTo>
                      <a:lnTo>
                        <a:pt x="1" y="4"/>
                      </a:lnTo>
                      <a:lnTo>
                        <a:pt x="1"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60" name="Freeform 376"/>
                <p:cNvSpPr>
                  <a:spLocks/>
                </p:cNvSpPr>
                <p:nvPr/>
              </p:nvSpPr>
              <p:spPr bwMode="auto">
                <a:xfrm>
                  <a:off x="5759" y="2680"/>
                  <a:ext cx="1" cy="5"/>
                </a:xfrm>
                <a:custGeom>
                  <a:avLst/>
                  <a:gdLst>
                    <a:gd name="T0" fmla="*/ 1 w 1"/>
                    <a:gd name="T1" fmla="*/ 9 h 9"/>
                    <a:gd name="T2" fmla="*/ 1 w 1"/>
                    <a:gd name="T3" fmla="*/ 4 h 9"/>
                    <a:gd name="T4" fmla="*/ 0 w 1"/>
                    <a:gd name="T5" fmla="*/ 0 h 9"/>
                    <a:gd name="T6" fmla="*/ 1 w 1"/>
                    <a:gd name="T7" fmla="*/ 4 h 9"/>
                    <a:gd name="T8" fmla="*/ 1 w 1"/>
                    <a:gd name="T9" fmla="*/ 9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1" y="9"/>
                      </a:moveTo>
                      <a:lnTo>
                        <a:pt x="1" y="4"/>
                      </a:lnTo>
                      <a:lnTo>
                        <a:pt x="0" y="0"/>
                      </a:lnTo>
                      <a:lnTo>
                        <a:pt x="1" y="4"/>
                      </a:lnTo>
                      <a:lnTo>
                        <a:pt x="1" y="9"/>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61" name="Picture 377"/>
                <p:cNvPicPr>
                  <a:picLocks noChangeAspect="1" noChangeArrowheads="1"/>
                </p:cNvPicPr>
                <p:nvPr/>
              </p:nvPicPr>
              <p:blipFill>
                <a:blip r:embed="rId21">
                  <a:extLst>
                    <a:ext uri="{28A0092B-C50C-407E-A947-70E740481C1C}">
                      <a14:useLocalDpi xmlns:a14="http://schemas.microsoft.com/office/drawing/2010/main" val="0"/>
                    </a:ext>
                  </a:extLst>
                </a:blip>
                <a:srcRect r="-368730"/>
                <a:stretch>
                  <a:fillRect/>
                </a:stretch>
              </p:blipFill>
              <p:spPr bwMode="auto">
                <a:xfrm>
                  <a:off x="5759" y="2680"/>
                  <a:ext cx="10" cy="6"/>
                </a:xfrm>
                <a:prstGeom prst="rect">
                  <a:avLst/>
                </a:prstGeom>
                <a:grpFill/>
                <a:ln w="6350">
                  <a:solidFill>
                    <a:srgbClr val="808080"/>
                  </a:solidFill>
                  <a:miter lim="800000"/>
                  <a:headEnd/>
                  <a:tailEnd/>
                </a:ln>
              </p:spPr>
            </p:pic>
          </p:grpSp>
          <p:sp>
            <p:nvSpPr>
              <p:cNvPr id="1957" name="Freeform 378"/>
              <p:cNvSpPr>
                <a:spLocks/>
              </p:cNvSpPr>
              <p:nvPr/>
            </p:nvSpPr>
            <p:spPr bwMode="auto">
              <a:xfrm>
                <a:off x="5759" y="2680"/>
                <a:ext cx="1" cy="5"/>
              </a:xfrm>
              <a:custGeom>
                <a:avLst/>
                <a:gdLst>
                  <a:gd name="T0" fmla="*/ 1 w 1"/>
                  <a:gd name="T1" fmla="*/ 9 h 9"/>
                  <a:gd name="T2" fmla="*/ 1 w 1"/>
                  <a:gd name="T3" fmla="*/ 4 h 9"/>
                  <a:gd name="T4" fmla="*/ 0 w 1"/>
                  <a:gd name="T5" fmla="*/ 0 h 9"/>
                  <a:gd name="T6" fmla="*/ 1 w 1"/>
                  <a:gd name="T7" fmla="*/ 4 h 9"/>
                  <a:gd name="T8" fmla="*/ 1 w 1"/>
                  <a:gd name="T9" fmla="*/ 9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1" y="9"/>
                    </a:moveTo>
                    <a:lnTo>
                      <a:pt x="1" y="4"/>
                    </a:lnTo>
                    <a:lnTo>
                      <a:pt x="0" y="0"/>
                    </a:lnTo>
                    <a:lnTo>
                      <a:pt x="1" y="4"/>
                    </a:lnTo>
                    <a:lnTo>
                      <a:pt x="1" y="9"/>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32" name="Group 379"/>
            <p:cNvGrpSpPr>
              <a:grpSpLocks/>
            </p:cNvGrpSpPr>
            <p:nvPr/>
          </p:nvGrpSpPr>
          <p:grpSpPr bwMode="auto">
            <a:xfrm>
              <a:off x="5524" y="2513"/>
              <a:ext cx="10" cy="6"/>
              <a:chOff x="5761" y="2686"/>
              <a:chExt cx="10" cy="5"/>
            </a:xfrm>
            <a:grpFill/>
          </p:grpSpPr>
          <p:grpSp>
            <p:nvGrpSpPr>
              <p:cNvPr id="1950" name="Group 380"/>
              <p:cNvGrpSpPr>
                <a:grpSpLocks/>
              </p:cNvGrpSpPr>
              <p:nvPr/>
            </p:nvGrpSpPr>
            <p:grpSpPr bwMode="auto">
              <a:xfrm>
                <a:off x="5761" y="2686"/>
                <a:ext cx="10" cy="5"/>
                <a:chOff x="5761" y="2686"/>
                <a:chExt cx="10" cy="5"/>
              </a:xfrm>
              <a:grpFill/>
            </p:grpSpPr>
            <p:pic>
              <p:nvPicPr>
                <p:cNvPr id="1952" name="Picture 381"/>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5761" y="2686"/>
                  <a:ext cx="9" cy="5"/>
                </a:xfrm>
                <a:prstGeom prst="rect">
                  <a:avLst/>
                </a:prstGeom>
                <a:grpFill/>
                <a:ln w="6350">
                  <a:solidFill>
                    <a:srgbClr val="808080"/>
                  </a:solidFill>
                  <a:miter lim="800000"/>
                  <a:headEnd/>
                  <a:tailEnd/>
                </a:ln>
              </p:spPr>
            </p:pic>
            <p:sp>
              <p:nvSpPr>
                <p:cNvPr id="1953" name="Freeform 382"/>
                <p:cNvSpPr>
                  <a:spLocks/>
                </p:cNvSpPr>
                <p:nvPr/>
              </p:nvSpPr>
              <p:spPr bwMode="auto">
                <a:xfrm>
                  <a:off x="5761" y="2690"/>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54" name="Freeform 383"/>
                <p:cNvSpPr>
                  <a:spLocks/>
                </p:cNvSpPr>
                <p:nvPr/>
              </p:nvSpPr>
              <p:spPr bwMode="auto">
                <a:xfrm>
                  <a:off x="5761" y="2690"/>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55" name="Picture 384"/>
                <p:cNvPicPr>
                  <a:picLocks noChangeAspect="1" noChangeArrowheads="1"/>
                </p:cNvPicPr>
                <p:nvPr/>
              </p:nvPicPr>
              <p:blipFill>
                <a:blip r:embed="rId10">
                  <a:extLst>
                    <a:ext uri="{28A0092B-C50C-407E-A947-70E740481C1C}">
                      <a14:useLocalDpi xmlns:a14="http://schemas.microsoft.com/office/drawing/2010/main" val="0"/>
                    </a:ext>
                  </a:extLst>
                </a:blip>
                <a:srcRect t="-369887" r="-368730"/>
                <a:stretch>
                  <a:fillRect/>
                </a:stretch>
              </p:blipFill>
              <p:spPr bwMode="auto">
                <a:xfrm>
                  <a:off x="5761" y="2686"/>
                  <a:ext cx="10" cy="5"/>
                </a:xfrm>
                <a:prstGeom prst="rect">
                  <a:avLst/>
                </a:prstGeom>
                <a:grpFill/>
                <a:ln w="6350">
                  <a:solidFill>
                    <a:srgbClr val="808080"/>
                  </a:solidFill>
                  <a:miter lim="800000"/>
                  <a:headEnd/>
                  <a:tailEnd/>
                </a:ln>
              </p:spPr>
            </p:pic>
          </p:grpSp>
          <p:sp>
            <p:nvSpPr>
              <p:cNvPr id="1951" name="Freeform 385"/>
              <p:cNvSpPr>
                <a:spLocks/>
              </p:cNvSpPr>
              <p:nvPr/>
            </p:nvSpPr>
            <p:spPr bwMode="auto">
              <a:xfrm>
                <a:off x="5761" y="2690"/>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33" name="Group 386"/>
            <p:cNvGrpSpPr>
              <a:grpSpLocks/>
            </p:cNvGrpSpPr>
            <p:nvPr/>
          </p:nvGrpSpPr>
          <p:grpSpPr bwMode="auto">
            <a:xfrm>
              <a:off x="5522" y="2510"/>
              <a:ext cx="6" cy="6"/>
              <a:chOff x="5760" y="2681"/>
              <a:chExt cx="5" cy="8"/>
            </a:xfrm>
            <a:grpFill/>
          </p:grpSpPr>
          <p:grpSp>
            <p:nvGrpSpPr>
              <p:cNvPr id="1944" name="Group 387"/>
              <p:cNvGrpSpPr>
                <a:grpSpLocks/>
              </p:cNvGrpSpPr>
              <p:nvPr/>
            </p:nvGrpSpPr>
            <p:grpSpPr bwMode="auto">
              <a:xfrm>
                <a:off x="5760" y="2681"/>
                <a:ext cx="5" cy="8"/>
                <a:chOff x="5760" y="2681"/>
                <a:chExt cx="5" cy="8"/>
              </a:xfrm>
              <a:grpFill/>
            </p:grpSpPr>
            <p:pic>
              <p:nvPicPr>
                <p:cNvPr id="1946" name="Picture 388"/>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5760" y="2681"/>
                  <a:ext cx="5" cy="8"/>
                </a:xfrm>
                <a:prstGeom prst="rect">
                  <a:avLst/>
                </a:prstGeom>
                <a:grpFill/>
                <a:ln w="6350">
                  <a:solidFill>
                    <a:srgbClr val="808080"/>
                  </a:solidFill>
                  <a:miter lim="800000"/>
                  <a:headEnd/>
                  <a:tailEnd/>
                </a:ln>
              </p:spPr>
            </p:pic>
            <p:sp>
              <p:nvSpPr>
                <p:cNvPr id="1947" name="Freeform 389"/>
                <p:cNvSpPr>
                  <a:spLocks/>
                </p:cNvSpPr>
                <p:nvPr/>
              </p:nvSpPr>
              <p:spPr bwMode="auto">
                <a:xfrm>
                  <a:off x="5760" y="2686"/>
                  <a:ext cx="1" cy="2"/>
                </a:xfrm>
                <a:custGeom>
                  <a:avLst/>
                  <a:gdLst>
                    <a:gd name="T0" fmla="*/ 0 w 1"/>
                    <a:gd name="T1" fmla="*/ 4 h 4"/>
                    <a:gd name="T2" fmla="*/ 0 w 1"/>
                    <a:gd name="T3" fmla="*/ 2 h 4"/>
                    <a:gd name="T4" fmla="*/ 0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0" y="2"/>
                      </a:lnTo>
                      <a:lnTo>
                        <a:pt x="0" y="0"/>
                      </a:lnTo>
                      <a:lnTo>
                        <a:pt x="0"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48" name="Freeform 390"/>
                <p:cNvSpPr>
                  <a:spLocks/>
                </p:cNvSpPr>
                <p:nvPr/>
              </p:nvSpPr>
              <p:spPr bwMode="auto">
                <a:xfrm>
                  <a:off x="5760" y="2686"/>
                  <a:ext cx="1" cy="2"/>
                </a:xfrm>
                <a:custGeom>
                  <a:avLst/>
                  <a:gdLst>
                    <a:gd name="T0" fmla="*/ 0 w 1"/>
                    <a:gd name="T1" fmla="*/ 4 h 4"/>
                    <a:gd name="T2" fmla="*/ 0 w 1"/>
                    <a:gd name="T3" fmla="*/ 2 h 4"/>
                    <a:gd name="T4" fmla="*/ 0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0" y="2"/>
                      </a:lnTo>
                      <a:lnTo>
                        <a:pt x="0" y="0"/>
                      </a:lnTo>
                      <a:lnTo>
                        <a:pt x="0" y="4"/>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49" name="Picture 391"/>
                <p:cNvPicPr>
                  <a:picLocks noChangeAspect="1" noChangeArrowheads="1"/>
                </p:cNvPicPr>
                <p:nvPr/>
              </p:nvPicPr>
              <p:blipFill>
                <a:blip r:embed="rId8">
                  <a:extLst>
                    <a:ext uri="{28A0092B-C50C-407E-A947-70E740481C1C}">
                      <a14:useLocalDpi xmlns:a14="http://schemas.microsoft.com/office/drawing/2010/main" val="0"/>
                    </a:ext>
                  </a:extLst>
                </a:blip>
                <a:srcRect t="-134955" r="-368730"/>
                <a:stretch>
                  <a:fillRect/>
                </a:stretch>
              </p:blipFill>
              <p:spPr bwMode="auto">
                <a:xfrm>
                  <a:off x="5760" y="2681"/>
                  <a:ext cx="5" cy="8"/>
                </a:xfrm>
                <a:prstGeom prst="rect">
                  <a:avLst/>
                </a:prstGeom>
                <a:grpFill/>
                <a:ln w="6350">
                  <a:solidFill>
                    <a:srgbClr val="808080"/>
                  </a:solidFill>
                  <a:miter lim="800000"/>
                  <a:headEnd/>
                  <a:tailEnd/>
                </a:ln>
              </p:spPr>
            </p:pic>
          </p:grpSp>
          <p:sp>
            <p:nvSpPr>
              <p:cNvPr id="1945" name="Freeform 392"/>
              <p:cNvSpPr>
                <a:spLocks/>
              </p:cNvSpPr>
              <p:nvPr/>
            </p:nvSpPr>
            <p:spPr bwMode="auto">
              <a:xfrm>
                <a:off x="5760" y="2686"/>
                <a:ext cx="1" cy="2"/>
              </a:xfrm>
              <a:custGeom>
                <a:avLst/>
                <a:gdLst>
                  <a:gd name="T0" fmla="*/ 0 w 1"/>
                  <a:gd name="T1" fmla="*/ 4 h 4"/>
                  <a:gd name="T2" fmla="*/ 0 w 1"/>
                  <a:gd name="T3" fmla="*/ 2 h 4"/>
                  <a:gd name="T4" fmla="*/ 0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0" y="2"/>
                    </a:lnTo>
                    <a:lnTo>
                      <a:pt x="0" y="0"/>
                    </a:lnTo>
                    <a:lnTo>
                      <a:pt x="0" y="4"/>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234" name="Freeform 393"/>
            <p:cNvSpPr>
              <a:spLocks/>
            </p:cNvSpPr>
            <p:nvPr/>
          </p:nvSpPr>
          <p:spPr bwMode="auto">
            <a:xfrm>
              <a:off x="2682" y="2285"/>
              <a:ext cx="196" cy="177"/>
            </a:xfrm>
            <a:custGeom>
              <a:avLst/>
              <a:gdLst>
                <a:gd name="T0" fmla="*/ 121 w 183"/>
                <a:gd name="T1" fmla="*/ 217 h 304"/>
                <a:gd name="T2" fmla="*/ 109 w 183"/>
                <a:gd name="T3" fmla="*/ 225 h 304"/>
                <a:gd name="T4" fmla="*/ 102 w 183"/>
                <a:gd name="T5" fmla="*/ 243 h 304"/>
                <a:gd name="T6" fmla="*/ 96 w 183"/>
                <a:gd name="T7" fmla="*/ 262 h 304"/>
                <a:gd name="T8" fmla="*/ 91 w 183"/>
                <a:gd name="T9" fmla="*/ 289 h 304"/>
                <a:gd name="T10" fmla="*/ 86 w 183"/>
                <a:gd name="T11" fmla="*/ 289 h 304"/>
                <a:gd name="T12" fmla="*/ 86 w 183"/>
                <a:gd name="T13" fmla="*/ 299 h 304"/>
                <a:gd name="T14" fmla="*/ 72 w 183"/>
                <a:gd name="T15" fmla="*/ 299 h 304"/>
                <a:gd name="T16" fmla="*/ 68 w 183"/>
                <a:gd name="T17" fmla="*/ 297 h 304"/>
                <a:gd name="T18" fmla="*/ 66 w 183"/>
                <a:gd name="T19" fmla="*/ 299 h 304"/>
                <a:gd name="T20" fmla="*/ 64 w 183"/>
                <a:gd name="T21" fmla="*/ 300 h 304"/>
                <a:gd name="T22" fmla="*/ 62 w 183"/>
                <a:gd name="T23" fmla="*/ 291 h 304"/>
                <a:gd name="T24" fmla="*/ 62 w 183"/>
                <a:gd name="T25" fmla="*/ 304 h 304"/>
                <a:gd name="T26" fmla="*/ 62 w 183"/>
                <a:gd name="T27" fmla="*/ 300 h 304"/>
                <a:gd name="T28" fmla="*/ 60 w 183"/>
                <a:gd name="T29" fmla="*/ 300 h 304"/>
                <a:gd name="T30" fmla="*/ 54 w 183"/>
                <a:gd name="T31" fmla="*/ 300 h 304"/>
                <a:gd name="T32" fmla="*/ 49 w 183"/>
                <a:gd name="T33" fmla="*/ 302 h 304"/>
                <a:gd name="T34" fmla="*/ 41 w 183"/>
                <a:gd name="T35" fmla="*/ 273 h 304"/>
                <a:gd name="T36" fmla="*/ 42 w 183"/>
                <a:gd name="T37" fmla="*/ 271 h 304"/>
                <a:gd name="T38" fmla="*/ 40 w 183"/>
                <a:gd name="T39" fmla="*/ 263 h 304"/>
                <a:gd name="T40" fmla="*/ 41 w 183"/>
                <a:gd name="T41" fmla="*/ 263 h 304"/>
                <a:gd name="T42" fmla="*/ 38 w 183"/>
                <a:gd name="T43" fmla="*/ 258 h 304"/>
                <a:gd name="T44" fmla="*/ 21 w 183"/>
                <a:gd name="T45" fmla="*/ 237 h 304"/>
                <a:gd name="T46" fmla="*/ 12 w 183"/>
                <a:gd name="T47" fmla="*/ 237 h 304"/>
                <a:gd name="T48" fmla="*/ 15 w 183"/>
                <a:gd name="T49" fmla="*/ 232 h 304"/>
                <a:gd name="T50" fmla="*/ 0 w 183"/>
                <a:gd name="T51" fmla="*/ 239 h 304"/>
                <a:gd name="T52" fmla="*/ 1 w 183"/>
                <a:gd name="T53" fmla="*/ 195 h 304"/>
                <a:gd name="T54" fmla="*/ 2 w 183"/>
                <a:gd name="T55" fmla="*/ 150 h 304"/>
                <a:gd name="T56" fmla="*/ 13 w 183"/>
                <a:gd name="T57" fmla="*/ 115 h 304"/>
                <a:gd name="T58" fmla="*/ 16 w 183"/>
                <a:gd name="T59" fmla="*/ 87 h 304"/>
                <a:gd name="T60" fmla="*/ 12 w 183"/>
                <a:gd name="T61" fmla="*/ 69 h 304"/>
                <a:gd name="T62" fmla="*/ 13 w 183"/>
                <a:gd name="T63" fmla="*/ 69 h 304"/>
                <a:gd name="T64" fmla="*/ 13 w 183"/>
                <a:gd name="T65" fmla="*/ 54 h 304"/>
                <a:gd name="T66" fmla="*/ 19 w 183"/>
                <a:gd name="T67" fmla="*/ 32 h 304"/>
                <a:gd name="T68" fmla="*/ 22 w 183"/>
                <a:gd name="T69" fmla="*/ 10 h 304"/>
                <a:gd name="T70" fmla="*/ 37 w 183"/>
                <a:gd name="T71" fmla="*/ 0 h 304"/>
                <a:gd name="T72" fmla="*/ 52 w 183"/>
                <a:gd name="T73" fmla="*/ 2 h 304"/>
                <a:gd name="T74" fmla="*/ 62 w 183"/>
                <a:gd name="T75" fmla="*/ 21 h 304"/>
                <a:gd name="T76" fmla="*/ 77 w 183"/>
                <a:gd name="T77" fmla="*/ 13 h 304"/>
                <a:gd name="T78" fmla="*/ 89 w 183"/>
                <a:gd name="T79" fmla="*/ 21 h 304"/>
                <a:gd name="T80" fmla="*/ 100 w 183"/>
                <a:gd name="T81" fmla="*/ 30 h 304"/>
                <a:gd name="T82" fmla="*/ 119 w 183"/>
                <a:gd name="T83" fmla="*/ 15 h 304"/>
                <a:gd name="T84" fmla="*/ 135 w 183"/>
                <a:gd name="T85" fmla="*/ 17 h 304"/>
                <a:gd name="T86" fmla="*/ 150 w 183"/>
                <a:gd name="T87" fmla="*/ 21 h 304"/>
                <a:gd name="T88" fmla="*/ 168 w 183"/>
                <a:gd name="T89" fmla="*/ 0 h 304"/>
                <a:gd name="T90" fmla="*/ 174 w 183"/>
                <a:gd name="T91" fmla="*/ 21 h 304"/>
                <a:gd name="T92" fmla="*/ 176 w 183"/>
                <a:gd name="T93" fmla="*/ 47 h 304"/>
                <a:gd name="T94" fmla="*/ 183 w 183"/>
                <a:gd name="T95" fmla="*/ 58 h 304"/>
                <a:gd name="T96" fmla="*/ 180 w 183"/>
                <a:gd name="T97" fmla="*/ 76 h 304"/>
                <a:gd name="T98" fmla="*/ 169 w 183"/>
                <a:gd name="T99" fmla="*/ 95 h 304"/>
                <a:gd name="T100" fmla="*/ 163 w 183"/>
                <a:gd name="T101" fmla="*/ 117 h 304"/>
                <a:gd name="T102" fmla="*/ 158 w 183"/>
                <a:gd name="T103" fmla="*/ 139 h 304"/>
                <a:gd name="T104" fmla="*/ 151 w 183"/>
                <a:gd name="T105" fmla="*/ 167 h 304"/>
                <a:gd name="T106" fmla="*/ 147 w 183"/>
                <a:gd name="T107" fmla="*/ 184 h 304"/>
                <a:gd name="T108" fmla="*/ 141 w 183"/>
                <a:gd name="T109" fmla="*/ 212 h 304"/>
                <a:gd name="T110" fmla="*/ 131 w 183"/>
                <a:gd name="T111" fmla="*/ 237 h 304"/>
                <a:gd name="T112" fmla="*/ 121 w 183"/>
                <a:gd name="T113" fmla="*/ 217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3"/>
                <a:gd name="T172" fmla="*/ 0 h 304"/>
                <a:gd name="T173" fmla="*/ 183 w 183"/>
                <a:gd name="T174" fmla="*/ 304 h 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3" h="304">
                  <a:moveTo>
                    <a:pt x="121" y="217"/>
                  </a:moveTo>
                  <a:lnTo>
                    <a:pt x="109" y="225"/>
                  </a:lnTo>
                  <a:lnTo>
                    <a:pt x="102" y="243"/>
                  </a:lnTo>
                  <a:lnTo>
                    <a:pt x="96" y="262"/>
                  </a:lnTo>
                  <a:lnTo>
                    <a:pt x="91" y="289"/>
                  </a:lnTo>
                  <a:lnTo>
                    <a:pt x="86" y="289"/>
                  </a:lnTo>
                  <a:lnTo>
                    <a:pt x="86" y="299"/>
                  </a:lnTo>
                  <a:lnTo>
                    <a:pt x="72" y="299"/>
                  </a:lnTo>
                  <a:lnTo>
                    <a:pt x="68" y="297"/>
                  </a:lnTo>
                  <a:lnTo>
                    <a:pt x="66" y="299"/>
                  </a:lnTo>
                  <a:lnTo>
                    <a:pt x="64" y="300"/>
                  </a:lnTo>
                  <a:lnTo>
                    <a:pt x="62" y="291"/>
                  </a:lnTo>
                  <a:lnTo>
                    <a:pt x="62" y="304"/>
                  </a:lnTo>
                  <a:lnTo>
                    <a:pt x="62" y="300"/>
                  </a:lnTo>
                  <a:lnTo>
                    <a:pt x="60" y="300"/>
                  </a:lnTo>
                  <a:lnTo>
                    <a:pt x="54" y="300"/>
                  </a:lnTo>
                  <a:lnTo>
                    <a:pt x="49" y="302"/>
                  </a:lnTo>
                  <a:lnTo>
                    <a:pt x="41" y="273"/>
                  </a:lnTo>
                  <a:lnTo>
                    <a:pt x="42" y="271"/>
                  </a:lnTo>
                  <a:lnTo>
                    <a:pt x="40" y="263"/>
                  </a:lnTo>
                  <a:lnTo>
                    <a:pt x="41" y="263"/>
                  </a:lnTo>
                  <a:lnTo>
                    <a:pt x="38" y="258"/>
                  </a:lnTo>
                  <a:lnTo>
                    <a:pt x="21" y="237"/>
                  </a:lnTo>
                  <a:lnTo>
                    <a:pt x="12" y="237"/>
                  </a:lnTo>
                  <a:lnTo>
                    <a:pt x="15" y="232"/>
                  </a:lnTo>
                  <a:lnTo>
                    <a:pt x="0" y="239"/>
                  </a:lnTo>
                  <a:lnTo>
                    <a:pt x="1" y="195"/>
                  </a:lnTo>
                  <a:lnTo>
                    <a:pt x="2" y="150"/>
                  </a:lnTo>
                  <a:lnTo>
                    <a:pt x="13" y="115"/>
                  </a:lnTo>
                  <a:lnTo>
                    <a:pt x="16" y="87"/>
                  </a:lnTo>
                  <a:lnTo>
                    <a:pt x="12" y="69"/>
                  </a:lnTo>
                  <a:lnTo>
                    <a:pt x="13" y="69"/>
                  </a:lnTo>
                  <a:lnTo>
                    <a:pt x="13" y="54"/>
                  </a:lnTo>
                  <a:lnTo>
                    <a:pt x="19" y="32"/>
                  </a:lnTo>
                  <a:lnTo>
                    <a:pt x="22" y="10"/>
                  </a:lnTo>
                  <a:lnTo>
                    <a:pt x="37" y="0"/>
                  </a:lnTo>
                  <a:lnTo>
                    <a:pt x="52" y="2"/>
                  </a:lnTo>
                  <a:lnTo>
                    <a:pt x="62" y="21"/>
                  </a:lnTo>
                  <a:lnTo>
                    <a:pt x="77" y="13"/>
                  </a:lnTo>
                  <a:lnTo>
                    <a:pt x="89" y="21"/>
                  </a:lnTo>
                  <a:lnTo>
                    <a:pt x="100" y="30"/>
                  </a:lnTo>
                  <a:lnTo>
                    <a:pt x="119" y="15"/>
                  </a:lnTo>
                  <a:lnTo>
                    <a:pt x="135" y="17"/>
                  </a:lnTo>
                  <a:lnTo>
                    <a:pt x="150" y="21"/>
                  </a:lnTo>
                  <a:lnTo>
                    <a:pt x="168" y="0"/>
                  </a:lnTo>
                  <a:lnTo>
                    <a:pt x="174" y="21"/>
                  </a:lnTo>
                  <a:lnTo>
                    <a:pt x="176" y="47"/>
                  </a:lnTo>
                  <a:lnTo>
                    <a:pt x="183" y="58"/>
                  </a:lnTo>
                  <a:lnTo>
                    <a:pt x="180" y="76"/>
                  </a:lnTo>
                  <a:lnTo>
                    <a:pt x="169" y="95"/>
                  </a:lnTo>
                  <a:lnTo>
                    <a:pt x="163" y="117"/>
                  </a:lnTo>
                  <a:lnTo>
                    <a:pt x="158" y="139"/>
                  </a:lnTo>
                  <a:lnTo>
                    <a:pt x="151" y="167"/>
                  </a:lnTo>
                  <a:lnTo>
                    <a:pt x="147" y="184"/>
                  </a:lnTo>
                  <a:lnTo>
                    <a:pt x="141" y="212"/>
                  </a:lnTo>
                  <a:lnTo>
                    <a:pt x="131" y="237"/>
                  </a:lnTo>
                  <a:lnTo>
                    <a:pt x="121" y="21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35" name="Freeform 394"/>
            <p:cNvSpPr>
              <a:spLocks/>
            </p:cNvSpPr>
            <p:nvPr/>
          </p:nvSpPr>
          <p:spPr bwMode="auto">
            <a:xfrm>
              <a:off x="2648" y="2311"/>
              <a:ext cx="52" cy="114"/>
            </a:xfrm>
            <a:custGeom>
              <a:avLst/>
              <a:gdLst>
                <a:gd name="T0" fmla="*/ 3 w 47"/>
                <a:gd name="T1" fmla="*/ 44 h 196"/>
                <a:gd name="T2" fmla="*/ 0 w 47"/>
                <a:gd name="T3" fmla="*/ 55 h 196"/>
                <a:gd name="T4" fmla="*/ 9 w 47"/>
                <a:gd name="T5" fmla="*/ 74 h 196"/>
                <a:gd name="T6" fmla="*/ 11 w 47"/>
                <a:gd name="T7" fmla="*/ 100 h 196"/>
                <a:gd name="T8" fmla="*/ 13 w 47"/>
                <a:gd name="T9" fmla="*/ 124 h 196"/>
                <a:gd name="T10" fmla="*/ 13 w 47"/>
                <a:gd name="T11" fmla="*/ 148 h 196"/>
                <a:gd name="T12" fmla="*/ 13 w 47"/>
                <a:gd name="T13" fmla="*/ 172 h 196"/>
                <a:gd name="T14" fmla="*/ 14 w 47"/>
                <a:gd name="T15" fmla="*/ 196 h 196"/>
                <a:gd name="T16" fmla="*/ 31 w 47"/>
                <a:gd name="T17" fmla="*/ 192 h 196"/>
                <a:gd name="T18" fmla="*/ 32 w 47"/>
                <a:gd name="T19" fmla="*/ 148 h 196"/>
                <a:gd name="T20" fmla="*/ 33 w 47"/>
                <a:gd name="T21" fmla="*/ 103 h 196"/>
                <a:gd name="T22" fmla="*/ 44 w 47"/>
                <a:gd name="T23" fmla="*/ 68 h 196"/>
                <a:gd name="T24" fmla="*/ 47 w 47"/>
                <a:gd name="T25" fmla="*/ 40 h 196"/>
                <a:gd name="T26" fmla="*/ 43 w 47"/>
                <a:gd name="T27" fmla="*/ 22 h 196"/>
                <a:gd name="T28" fmla="*/ 44 w 47"/>
                <a:gd name="T29" fmla="*/ 22 h 196"/>
                <a:gd name="T30" fmla="*/ 31 w 47"/>
                <a:gd name="T31" fmla="*/ 0 h 196"/>
                <a:gd name="T32" fmla="*/ 26 w 47"/>
                <a:gd name="T33" fmla="*/ 9 h 196"/>
                <a:gd name="T34" fmla="*/ 26 w 47"/>
                <a:gd name="T35" fmla="*/ 15 h 196"/>
                <a:gd name="T36" fmla="*/ 25 w 47"/>
                <a:gd name="T37" fmla="*/ 16 h 196"/>
                <a:gd name="T38" fmla="*/ 14 w 47"/>
                <a:gd name="T39" fmla="*/ 29 h 196"/>
                <a:gd name="T40" fmla="*/ 3 w 47"/>
                <a:gd name="T41" fmla="*/ 44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96"/>
                <a:gd name="T65" fmla="*/ 47 w 47"/>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96">
                  <a:moveTo>
                    <a:pt x="3" y="44"/>
                  </a:moveTo>
                  <a:lnTo>
                    <a:pt x="0" y="55"/>
                  </a:lnTo>
                  <a:lnTo>
                    <a:pt x="9" y="74"/>
                  </a:lnTo>
                  <a:lnTo>
                    <a:pt x="11" y="100"/>
                  </a:lnTo>
                  <a:lnTo>
                    <a:pt x="13" y="124"/>
                  </a:lnTo>
                  <a:lnTo>
                    <a:pt x="13" y="148"/>
                  </a:lnTo>
                  <a:lnTo>
                    <a:pt x="13" y="172"/>
                  </a:lnTo>
                  <a:lnTo>
                    <a:pt x="14" y="196"/>
                  </a:lnTo>
                  <a:lnTo>
                    <a:pt x="31" y="192"/>
                  </a:lnTo>
                  <a:lnTo>
                    <a:pt x="32" y="148"/>
                  </a:lnTo>
                  <a:lnTo>
                    <a:pt x="33" y="103"/>
                  </a:lnTo>
                  <a:lnTo>
                    <a:pt x="44" y="68"/>
                  </a:lnTo>
                  <a:lnTo>
                    <a:pt x="47" y="40"/>
                  </a:lnTo>
                  <a:lnTo>
                    <a:pt x="43" y="22"/>
                  </a:lnTo>
                  <a:lnTo>
                    <a:pt x="44" y="22"/>
                  </a:lnTo>
                  <a:lnTo>
                    <a:pt x="31" y="0"/>
                  </a:lnTo>
                  <a:lnTo>
                    <a:pt x="26" y="9"/>
                  </a:lnTo>
                  <a:lnTo>
                    <a:pt x="26" y="15"/>
                  </a:lnTo>
                  <a:lnTo>
                    <a:pt x="25" y="16"/>
                  </a:lnTo>
                  <a:lnTo>
                    <a:pt x="14" y="29"/>
                  </a:lnTo>
                  <a:lnTo>
                    <a:pt x="3" y="4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36" name="Freeform 395"/>
            <p:cNvSpPr>
              <a:spLocks/>
            </p:cNvSpPr>
            <p:nvPr/>
          </p:nvSpPr>
          <p:spPr bwMode="auto">
            <a:xfrm>
              <a:off x="2545" y="2257"/>
              <a:ext cx="131" cy="107"/>
            </a:xfrm>
            <a:custGeom>
              <a:avLst/>
              <a:gdLst>
                <a:gd name="T0" fmla="*/ 99 w 122"/>
                <a:gd name="T1" fmla="*/ 135 h 183"/>
                <a:gd name="T2" fmla="*/ 94 w 122"/>
                <a:gd name="T3" fmla="*/ 135 h 183"/>
                <a:gd name="T4" fmla="*/ 82 w 122"/>
                <a:gd name="T5" fmla="*/ 131 h 183"/>
                <a:gd name="T6" fmla="*/ 77 w 122"/>
                <a:gd name="T7" fmla="*/ 133 h 183"/>
                <a:gd name="T8" fmla="*/ 59 w 122"/>
                <a:gd name="T9" fmla="*/ 133 h 183"/>
                <a:gd name="T10" fmla="*/ 40 w 122"/>
                <a:gd name="T11" fmla="*/ 135 h 183"/>
                <a:gd name="T12" fmla="*/ 42 w 122"/>
                <a:gd name="T13" fmla="*/ 159 h 183"/>
                <a:gd name="T14" fmla="*/ 44 w 122"/>
                <a:gd name="T15" fmla="*/ 183 h 183"/>
                <a:gd name="T16" fmla="*/ 29 w 122"/>
                <a:gd name="T17" fmla="*/ 167 h 183"/>
                <a:gd name="T18" fmla="*/ 14 w 122"/>
                <a:gd name="T19" fmla="*/ 176 h 183"/>
                <a:gd name="T20" fmla="*/ 5 w 122"/>
                <a:gd name="T21" fmla="*/ 157 h 183"/>
                <a:gd name="T22" fmla="*/ 0 w 122"/>
                <a:gd name="T23" fmla="*/ 154 h 183"/>
                <a:gd name="T24" fmla="*/ 3 w 122"/>
                <a:gd name="T25" fmla="*/ 111 h 183"/>
                <a:gd name="T26" fmla="*/ 8 w 122"/>
                <a:gd name="T27" fmla="*/ 100 h 183"/>
                <a:gd name="T28" fmla="*/ 16 w 122"/>
                <a:gd name="T29" fmla="*/ 87 h 183"/>
                <a:gd name="T30" fmla="*/ 19 w 122"/>
                <a:gd name="T31" fmla="*/ 74 h 183"/>
                <a:gd name="T32" fmla="*/ 22 w 122"/>
                <a:gd name="T33" fmla="*/ 56 h 183"/>
                <a:gd name="T34" fmla="*/ 32 w 122"/>
                <a:gd name="T35" fmla="*/ 63 h 183"/>
                <a:gd name="T36" fmla="*/ 35 w 122"/>
                <a:gd name="T37" fmla="*/ 52 h 183"/>
                <a:gd name="T38" fmla="*/ 37 w 122"/>
                <a:gd name="T39" fmla="*/ 46 h 183"/>
                <a:gd name="T40" fmla="*/ 44 w 122"/>
                <a:gd name="T41" fmla="*/ 31 h 183"/>
                <a:gd name="T42" fmla="*/ 51 w 122"/>
                <a:gd name="T43" fmla="*/ 31 h 183"/>
                <a:gd name="T44" fmla="*/ 54 w 122"/>
                <a:gd name="T45" fmla="*/ 18 h 183"/>
                <a:gd name="T46" fmla="*/ 73 w 122"/>
                <a:gd name="T47" fmla="*/ 0 h 183"/>
                <a:gd name="T48" fmla="*/ 88 w 122"/>
                <a:gd name="T49" fmla="*/ 4 h 183"/>
                <a:gd name="T50" fmla="*/ 89 w 122"/>
                <a:gd name="T51" fmla="*/ 31 h 183"/>
                <a:gd name="T52" fmla="*/ 102 w 122"/>
                <a:gd name="T53" fmla="*/ 56 h 183"/>
                <a:gd name="T54" fmla="*/ 100 w 122"/>
                <a:gd name="T55" fmla="*/ 56 h 183"/>
                <a:gd name="T56" fmla="*/ 99 w 122"/>
                <a:gd name="T57" fmla="*/ 67 h 183"/>
                <a:gd name="T58" fmla="*/ 109 w 122"/>
                <a:gd name="T59" fmla="*/ 81 h 183"/>
                <a:gd name="T60" fmla="*/ 114 w 122"/>
                <a:gd name="T61" fmla="*/ 78 h 183"/>
                <a:gd name="T62" fmla="*/ 118 w 122"/>
                <a:gd name="T63" fmla="*/ 87 h 183"/>
                <a:gd name="T64" fmla="*/ 122 w 122"/>
                <a:gd name="T65" fmla="*/ 106 h 183"/>
                <a:gd name="T66" fmla="*/ 121 w 122"/>
                <a:gd name="T67" fmla="*/ 107 h 183"/>
                <a:gd name="T68" fmla="*/ 110 w 122"/>
                <a:gd name="T69" fmla="*/ 120 h 183"/>
                <a:gd name="T70" fmla="*/ 99 w 122"/>
                <a:gd name="T71" fmla="*/ 135 h 1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183"/>
                <a:gd name="T110" fmla="*/ 122 w 122"/>
                <a:gd name="T111" fmla="*/ 183 h 1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183">
                  <a:moveTo>
                    <a:pt x="99" y="135"/>
                  </a:moveTo>
                  <a:lnTo>
                    <a:pt x="94" y="135"/>
                  </a:lnTo>
                  <a:lnTo>
                    <a:pt x="82" y="131"/>
                  </a:lnTo>
                  <a:lnTo>
                    <a:pt x="77" y="133"/>
                  </a:lnTo>
                  <a:lnTo>
                    <a:pt x="59" y="133"/>
                  </a:lnTo>
                  <a:lnTo>
                    <a:pt x="40" y="135"/>
                  </a:lnTo>
                  <a:lnTo>
                    <a:pt x="42" y="159"/>
                  </a:lnTo>
                  <a:lnTo>
                    <a:pt x="44" y="183"/>
                  </a:lnTo>
                  <a:lnTo>
                    <a:pt x="29" y="167"/>
                  </a:lnTo>
                  <a:lnTo>
                    <a:pt x="14" y="176"/>
                  </a:lnTo>
                  <a:lnTo>
                    <a:pt x="5" y="157"/>
                  </a:lnTo>
                  <a:lnTo>
                    <a:pt x="0" y="154"/>
                  </a:lnTo>
                  <a:lnTo>
                    <a:pt x="3" y="111"/>
                  </a:lnTo>
                  <a:lnTo>
                    <a:pt x="8" y="100"/>
                  </a:lnTo>
                  <a:lnTo>
                    <a:pt x="16" y="87"/>
                  </a:lnTo>
                  <a:lnTo>
                    <a:pt x="19" y="74"/>
                  </a:lnTo>
                  <a:lnTo>
                    <a:pt x="22" y="56"/>
                  </a:lnTo>
                  <a:lnTo>
                    <a:pt x="32" y="63"/>
                  </a:lnTo>
                  <a:lnTo>
                    <a:pt x="35" y="52"/>
                  </a:lnTo>
                  <a:lnTo>
                    <a:pt x="37" y="46"/>
                  </a:lnTo>
                  <a:lnTo>
                    <a:pt x="44" y="31"/>
                  </a:lnTo>
                  <a:lnTo>
                    <a:pt x="51" y="31"/>
                  </a:lnTo>
                  <a:lnTo>
                    <a:pt x="54" y="18"/>
                  </a:lnTo>
                  <a:lnTo>
                    <a:pt x="73" y="0"/>
                  </a:lnTo>
                  <a:lnTo>
                    <a:pt x="88" y="4"/>
                  </a:lnTo>
                  <a:lnTo>
                    <a:pt x="89" y="31"/>
                  </a:lnTo>
                  <a:lnTo>
                    <a:pt x="102" y="56"/>
                  </a:lnTo>
                  <a:lnTo>
                    <a:pt x="100" y="56"/>
                  </a:lnTo>
                  <a:lnTo>
                    <a:pt x="99" y="67"/>
                  </a:lnTo>
                  <a:lnTo>
                    <a:pt x="109" y="81"/>
                  </a:lnTo>
                  <a:lnTo>
                    <a:pt x="114" y="78"/>
                  </a:lnTo>
                  <a:lnTo>
                    <a:pt x="118" y="87"/>
                  </a:lnTo>
                  <a:lnTo>
                    <a:pt x="122" y="106"/>
                  </a:lnTo>
                  <a:lnTo>
                    <a:pt x="121" y="107"/>
                  </a:lnTo>
                  <a:lnTo>
                    <a:pt x="110" y="120"/>
                  </a:lnTo>
                  <a:lnTo>
                    <a:pt x="99" y="13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37" name="Freeform 396"/>
            <p:cNvSpPr>
              <a:spLocks/>
            </p:cNvSpPr>
            <p:nvPr/>
          </p:nvSpPr>
          <p:spPr bwMode="auto">
            <a:xfrm>
              <a:off x="2779" y="2295"/>
              <a:ext cx="127" cy="215"/>
            </a:xfrm>
            <a:custGeom>
              <a:avLst/>
              <a:gdLst>
                <a:gd name="T0" fmla="*/ 110 w 119"/>
                <a:gd name="T1" fmla="*/ 102 h 369"/>
                <a:gd name="T2" fmla="*/ 93 w 119"/>
                <a:gd name="T3" fmla="*/ 102 h 369"/>
                <a:gd name="T4" fmla="*/ 85 w 119"/>
                <a:gd name="T5" fmla="*/ 111 h 369"/>
                <a:gd name="T6" fmla="*/ 98 w 119"/>
                <a:gd name="T7" fmla="*/ 139 h 369"/>
                <a:gd name="T8" fmla="*/ 108 w 119"/>
                <a:gd name="T9" fmla="*/ 181 h 369"/>
                <a:gd name="T10" fmla="*/ 100 w 119"/>
                <a:gd name="T11" fmla="*/ 211 h 369"/>
                <a:gd name="T12" fmla="*/ 93 w 119"/>
                <a:gd name="T13" fmla="*/ 235 h 369"/>
                <a:gd name="T14" fmla="*/ 97 w 119"/>
                <a:gd name="T15" fmla="*/ 280 h 369"/>
                <a:gd name="T16" fmla="*/ 106 w 119"/>
                <a:gd name="T17" fmla="*/ 304 h 369"/>
                <a:gd name="T18" fmla="*/ 115 w 119"/>
                <a:gd name="T19" fmla="*/ 326 h 369"/>
                <a:gd name="T20" fmla="*/ 119 w 119"/>
                <a:gd name="T21" fmla="*/ 356 h 369"/>
                <a:gd name="T22" fmla="*/ 117 w 119"/>
                <a:gd name="T23" fmla="*/ 369 h 369"/>
                <a:gd name="T24" fmla="*/ 104 w 119"/>
                <a:gd name="T25" fmla="*/ 365 h 369"/>
                <a:gd name="T26" fmla="*/ 91 w 119"/>
                <a:gd name="T27" fmla="*/ 359 h 369"/>
                <a:gd name="T28" fmla="*/ 74 w 119"/>
                <a:gd name="T29" fmla="*/ 359 h 369"/>
                <a:gd name="T30" fmla="*/ 60 w 119"/>
                <a:gd name="T31" fmla="*/ 359 h 369"/>
                <a:gd name="T32" fmla="*/ 44 w 119"/>
                <a:gd name="T33" fmla="*/ 359 h 369"/>
                <a:gd name="T34" fmla="*/ 32 w 119"/>
                <a:gd name="T35" fmla="*/ 354 h 369"/>
                <a:gd name="T36" fmla="*/ 21 w 119"/>
                <a:gd name="T37" fmla="*/ 352 h 369"/>
                <a:gd name="T38" fmla="*/ 21 w 119"/>
                <a:gd name="T39" fmla="*/ 319 h 369"/>
                <a:gd name="T40" fmla="*/ 19 w 119"/>
                <a:gd name="T41" fmla="*/ 302 h 369"/>
                <a:gd name="T42" fmla="*/ 17 w 119"/>
                <a:gd name="T43" fmla="*/ 298 h 369"/>
                <a:gd name="T44" fmla="*/ 8 w 119"/>
                <a:gd name="T45" fmla="*/ 296 h 369"/>
                <a:gd name="T46" fmla="*/ 3 w 119"/>
                <a:gd name="T47" fmla="*/ 276 h 369"/>
                <a:gd name="T48" fmla="*/ 0 w 119"/>
                <a:gd name="T49" fmla="*/ 278 h 369"/>
                <a:gd name="T50" fmla="*/ 2 w 119"/>
                <a:gd name="T51" fmla="*/ 272 h 369"/>
                <a:gd name="T52" fmla="*/ 7 w 119"/>
                <a:gd name="T53" fmla="*/ 243 h 369"/>
                <a:gd name="T54" fmla="*/ 13 w 119"/>
                <a:gd name="T55" fmla="*/ 224 h 369"/>
                <a:gd name="T56" fmla="*/ 20 w 119"/>
                <a:gd name="T57" fmla="*/ 204 h 369"/>
                <a:gd name="T58" fmla="*/ 32 w 119"/>
                <a:gd name="T59" fmla="*/ 198 h 369"/>
                <a:gd name="T60" fmla="*/ 41 w 119"/>
                <a:gd name="T61" fmla="*/ 218 h 369"/>
                <a:gd name="T62" fmla="*/ 51 w 119"/>
                <a:gd name="T63" fmla="*/ 193 h 369"/>
                <a:gd name="T64" fmla="*/ 58 w 119"/>
                <a:gd name="T65" fmla="*/ 165 h 369"/>
                <a:gd name="T66" fmla="*/ 62 w 119"/>
                <a:gd name="T67" fmla="*/ 148 h 369"/>
                <a:gd name="T68" fmla="*/ 69 w 119"/>
                <a:gd name="T69" fmla="*/ 120 h 369"/>
                <a:gd name="T70" fmla="*/ 74 w 119"/>
                <a:gd name="T71" fmla="*/ 96 h 369"/>
                <a:gd name="T72" fmla="*/ 80 w 119"/>
                <a:gd name="T73" fmla="*/ 74 h 369"/>
                <a:gd name="T74" fmla="*/ 91 w 119"/>
                <a:gd name="T75" fmla="*/ 57 h 369"/>
                <a:gd name="T76" fmla="*/ 94 w 119"/>
                <a:gd name="T77" fmla="*/ 39 h 369"/>
                <a:gd name="T78" fmla="*/ 87 w 119"/>
                <a:gd name="T79" fmla="*/ 26 h 369"/>
                <a:gd name="T80" fmla="*/ 85 w 119"/>
                <a:gd name="T81" fmla="*/ 0 h 369"/>
                <a:gd name="T82" fmla="*/ 92 w 119"/>
                <a:gd name="T83" fmla="*/ 0 h 369"/>
                <a:gd name="T84" fmla="*/ 98 w 119"/>
                <a:gd name="T85" fmla="*/ 35 h 369"/>
                <a:gd name="T86" fmla="*/ 100 w 119"/>
                <a:gd name="T87" fmla="*/ 70 h 369"/>
                <a:gd name="T88" fmla="*/ 110 w 119"/>
                <a:gd name="T89" fmla="*/ 102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369"/>
                <a:gd name="T137" fmla="*/ 119 w 119"/>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369">
                  <a:moveTo>
                    <a:pt x="110" y="102"/>
                  </a:moveTo>
                  <a:lnTo>
                    <a:pt x="93" y="102"/>
                  </a:lnTo>
                  <a:lnTo>
                    <a:pt x="85" y="111"/>
                  </a:lnTo>
                  <a:lnTo>
                    <a:pt x="98" y="139"/>
                  </a:lnTo>
                  <a:lnTo>
                    <a:pt x="108" y="181"/>
                  </a:lnTo>
                  <a:lnTo>
                    <a:pt x="100" y="211"/>
                  </a:lnTo>
                  <a:lnTo>
                    <a:pt x="93" y="235"/>
                  </a:lnTo>
                  <a:lnTo>
                    <a:pt x="97" y="280"/>
                  </a:lnTo>
                  <a:lnTo>
                    <a:pt x="106" y="304"/>
                  </a:lnTo>
                  <a:lnTo>
                    <a:pt x="115" y="326"/>
                  </a:lnTo>
                  <a:lnTo>
                    <a:pt x="119" y="356"/>
                  </a:lnTo>
                  <a:lnTo>
                    <a:pt x="117" y="369"/>
                  </a:lnTo>
                  <a:lnTo>
                    <a:pt x="104" y="365"/>
                  </a:lnTo>
                  <a:lnTo>
                    <a:pt x="91" y="359"/>
                  </a:lnTo>
                  <a:lnTo>
                    <a:pt x="74" y="359"/>
                  </a:lnTo>
                  <a:lnTo>
                    <a:pt x="60" y="359"/>
                  </a:lnTo>
                  <a:lnTo>
                    <a:pt x="44" y="359"/>
                  </a:lnTo>
                  <a:lnTo>
                    <a:pt x="32" y="354"/>
                  </a:lnTo>
                  <a:lnTo>
                    <a:pt x="21" y="352"/>
                  </a:lnTo>
                  <a:lnTo>
                    <a:pt x="21" y="319"/>
                  </a:lnTo>
                  <a:lnTo>
                    <a:pt x="19" y="302"/>
                  </a:lnTo>
                  <a:lnTo>
                    <a:pt x="17" y="298"/>
                  </a:lnTo>
                  <a:lnTo>
                    <a:pt x="8" y="296"/>
                  </a:lnTo>
                  <a:lnTo>
                    <a:pt x="3" y="276"/>
                  </a:lnTo>
                  <a:lnTo>
                    <a:pt x="0" y="278"/>
                  </a:lnTo>
                  <a:lnTo>
                    <a:pt x="2" y="272"/>
                  </a:lnTo>
                  <a:lnTo>
                    <a:pt x="7" y="243"/>
                  </a:lnTo>
                  <a:lnTo>
                    <a:pt x="13" y="224"/>
                  </a:lnTo>
                  <a:lnTo>
                    <a:pt x="20" y="204"/>
                  </a:lnTo>
                  <a:lnTo>
                    <a:pt x="32" y="198"/>
                  </a:lnTo>
                  <a:lnTo>
                    <a:pt x="41" y="218"/>
                  </a:lnTo>
                  <a:lnTo>
                    <a:pt x="51" y="193"/>
                  </a:lnTo>
                  <a:lnTo>
                    <a:pt x="58" y="165"/>
                  </a:lnTo>
                  <a:lnTo>
                    <a:pt x="62" y="148"/>
                  </a:lnTo>
                  <a:lnTo>
                    <a:pt x="69" y="120"/>
                  </a:lnTo>
                  <a:lnTo>
                    <a:pt x="74" y="96"/>
                  </a:lnTo>
                  <a:lnTo>
                    <a:pt x="80" y="74"/>
                  </a:lnTo>
                  <a:lnTo>
                    <a:pt x="91" y="57"/>
                  </a:lnTo>
                  <a:lnTo>
                    <a:pt x="94" y="39"/>
                  </a:lnTo>
                  <a:lnTo>
                    <a:pt x="87" y="26"/>
                  </a:lnTo>
                  <a:lnTo>
                    <a:pt x="85" y="0"/>
                  </a:lnTo>
                  <a:lnTo>
                    <a:pt x="92" y="0"/>
                  </a:lnTo>
                  <a:lnTo>
                    <a:pt x="98" y="35"/>
                  </a:lnTo>
                  <a:lnTo>
                    <a:pt x="100" y="70"/>
                  </a:lnTo>
                  <a:lnTo>
                    <a:pt x="110" y="10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38" name="Freeform 397"/>
            <p:cNvSpPr>
              <a:spLocks/>
            </p:cNvSpPr>
            <p:nvPr/>
          </p:nvSpPr>
          <p:spPr bwMode="auto">
            <a:xfrm>
              <a:off x="2877" y="2338"/>
              <a:ext cx="217" cy="164"/>
            </a:xfrm>
            <a:custGeom>
              <a:avLst/>
              <a:gdLst>
                <a:gd name="T0" fmla="*/ 70 w 201"/>
                <a:gd name="T1" fmla="*/ 76 h 282"/>
                <a:gd name="T2" fmla="*/ 68 w 201"/>
                <a:gd name="T3" fmla="*/ 67 h 282"/>
                <a:gd name="T4" fmla="*/ 90 w 201"/>
                <a:gd name="T5" fmla="*/ 57 h 282"/>
                <a:gd name="T6" fmla="*/ 102 w 201"/>
                <a:gd name="T7" fmla="*/ 30 h 282"/>
                <a:gd name="T8" fmla="*/ 114 w 201"/>
                <a:gd name="T9" fmla="*/ 6 h 282"/>
                <a:gd name="T10" fmla="*/ 129 w 201"/>
                <a:gd name="T11" fmla="*/ 0 h 282"/>
                <a:gd name="T12" fmla="*/ 135 w 201"/>
                <a:gd name="T13" fmla="*/ 20 h 282"/>
                <a:gd name="T14" fmla="*/ 142 w 201"/>
                <a:gd name="T15" fmla="*/ 41 h 282"/>
                <a:gd name="T16" fmla="*/ 140 w 201"/>
                <a:gd name="T17" fmla="*/ 70 h 282"/>
                <a:gd name="T18" fmla="*/ 151 w 201"/>
                <a:gd name="T19" fmla="*/ 76 h 282"/>
                <a:gd name="T20" fmla="*/ 153 w 201"/>
                <a:gd name="T21" fmla="*/ 85 h 282"/>
                <a:gd name="T22" fmla="*/ 167 w 201"/>
                <a:gd name="T23" fmla="*/ 104 h 282"/>
                <a:gd name="T24" fmla="*/ 169 w 201"/>
                <a:gd name="T25" fmla="*/ 119 h 282"/>
                <a:gd name="T26" fmla="*/ 185 w 201"/>
                <a:gd name="T27" fmla="*/ 143 h 282"/>
                <a:gd name="T28" fmla="*/ 190 w 201"/>
                <a:gd name="T29" fmla="*/ 159 h 282"/>
                <a:gd name="T30" fmla="*/ 199 w 201"/>
                <a:gd name="T31" fmla="*/ 182 h 282"/>
                <a:gd name="T32" fmla="*/ 201 w 201"/>
                <a:gd name="T33" fmla="*/ 189 h 282"/>
                <a:gd name="T34" fmla="*/ 192 w 201"/>
                <a:gd name="T35" fmla="*/ 187 h 282"/>
                <a:gd name="T36" fmla="*/ 180 w 201"/>
                <a:gd name="T37" fmla="*/ 185 h 282"/>
                <a:gd name="T38" fmla="*/ 168 w 201"/>
                <a:gd name="T39" fmla="*/ 182 h 282"/>
                <a:gd name="T40" fmla="*/ 163 w 201"/>
                <a:gd name="T41" fmla="*/ 191 h 282"/>
                <a:gd name="T42" fmla="*/ 152 w 201"/>
                <a:gd name="T43" fmla="*/ 191 h 282"/>
                <a:gd name="T44" fmla="*/ 135 w 201"/>
                <a:gd name="T45" fmla="*/ 202 h 282"/>
                <a:gd name="T46" fmla="*/ 129 w 201"/>
                <a:gd name="T47" fmla="*/ 202 h 282"/>
                <a:gd name="T48" fmla="*/ 122 w 201"/>
                <a:gd name="T49" fmla="*/ 219 h 282"/>
                <a:gd name="T50" fmla="*/ 108 w 201"/>
                <a:gd name="T51" fmla="*/ 211 h 282"/>
                <a:gd name="T52" fmla="*/ 93 w 201"/>
                <a:gd name="T53" fmla="*/ 204 h 282"/>
                <a:gd name="T54" fmla="*/ 76 w 201"/>
                <a:gd name="T55" fmla="*/ 187 h 282"/>
                <a:gd name="T56" fmla="*/ 64 w 201"/>
                <a:gd name="T57" fmla="*/ 217 h 282"/>
                <a:gd name="T58" fmla="*/ 64 w 201"/>
                <a:gd name="T59" fmla="*/ 241 h 282"/>
                <a:gd name="T60" fmla="*/ 52 w 201"/>
                <a:gd name="T61" fmla="*/ 239 h 282"/>
                <a:gd name="T62" fmla="*/ 42 w 201"/>
                <a:gd name="T63" fmla="*/ 237 h 282"/>
                <a:gd name="T64" fmla="*/ 32 w 201"/>
                <a:gd name="T65" fmla="*/ 245 h 282"/>
                <a:gd name="T66" fmla="*/ 26 w 201"/>
                <a:gd name="T67" fmla="*/ 282 h 282"/>
                <a:gd name="T68" fmla="*/ 22 w 201"/>
                <a:gd name="T69" fmla="*/ 252 h 282"/>
                <a:gd name="T70" fmla="*/ 13 w 201"/>
                <a:gd name="T71" fmla="*/ 230 h 282"/>
                <a:gd name="T72" fmla="*/ 4 w 201"/>
                <a:gd name="T73" fmla="*/ 206 h 282"/>
                <a:gd name="T74" fmla="*/ 0 w 201"/>
                <a:gd name="T75" fmla="*/ 161 h 282"/>
                <a:gd name="T76" fmla="*/ 8 w 201"/>
                <a:gd name="T77" fmla="*/ 137 h 282"/>
                <a:gd name="T78" fmla="*/ 15 w 201"/>
                <a:gd name="T79" fmla="*/ 109 h 282"/>
                <a:gd name="T80" fmla="*/ 31 w 201"/>
                <a:gd name="T81" fmla="*/ 100 h 282"/>
                <a:gd name="T82" fmla="*/ 33 w 201"/>
                <a:gd name="T83" fmla="*/ 104 h 282"/>
                <a:gd name="T84" fmla="*/ 42 w 201"/>
                <a:gd name="T85" fmla="*/ 100 h 282"/>
                <a:gd name="T86" fmla="*/ 63 w 201"/>
                <a:gd name="T87" fmla="*/ 94 h 282"/>
                <a:gd name="T88" fmla="*/ 70 w 201"/>
                <a:gd name="T89" fmla="*/ 76 h 2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1"/>
                <a:gd name="T136" fmla="*/ 0 h 282"/>
                <a:gd name="T137" fmla="*/ 201 w 201"/>
                <a:gd name="T138" fmla="*/ 282 h 2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1" h="282">
                  <a:moveTo>
                    <a:pt x="70" y="76"/>
                  </a:moveTo>
                  <a:lnTo>
                    <a:pt x="68" y="67"/>
                  </a:lnTo>
                  <a:lnTo>
                    <a:pt x="90" y="57"/>
                  </a:lnTo>
                  <a:lnTo>
                    <a:pt x="102" y="30"/>
                  </a:lnTo>
                  <a:lnTo>
                    <a:pt x="114" y="6"/>
                  </a:lnTo>
                  <a:lnTo>
                    <a:pt x="129" y="0"/>
                  </a:lnTo>
                  <a:lnTo>
                    <a:pt x="135" y="20"/>
                  </a:lnTo>
                  <a:lnTo>
                    <a:pt x="142" y="41"/>
                  </a:lnTo>
                  <a:lnTo>
                    <a:pt x="140" y="70"/>
                  </a:lnTo>
                  <a:lnTo>
                    <a:pt x="151" y="76"/>
                  </a:lnTo>
                  <a:lnTo>
                    <a:pt x="153" y="85"/>
                  </a:lnTo>
                  <a:lnTo>
                    <a:pt x="167" y="104"/>
                  </a:lnTo>
                  <a:lnTo>
                    <a:pt x="169" y="119"/>
                  </a:lnTo>
                  <a:lnTo>
                    <a:pt x="185" y="143"/>
                  </a:lnTo>
                  <a:lnTo>
                    <a:pt x="190" y="159"/>
                  </a:lnTo>
                  <a:lnTo>
                    <a:pt x="199" y="182"/>
                  </a:lnTo>
                  <a:lnTo>
                    <a:pt x="201" y="189"/>
                  </a:lnTo>
                  <a:lnTo>
                    <a:pt x="192" y="187"/>
                  </a:lnTo>
                  <a:lnTo>
                    <a:pt x="180" y="185"/>
                  </a:lnTo>
                  <a:lnTo>
                    <a:pt x="168" y="182"/>
                  </a:lnTo>
                  <a:lnTo>
                    <a:pt x="163" y="191"/>
                  </a:lnTo>
                  <a:lnTo>
                    <a:pt x="152" y="191"/>
                  </a:lnTo>
                  <a:lnTo>
                    <a:pt x="135" y="202"/>
                  </a:lnTo>
                  <a:lnTo>
                    <a:pt x="129" y="202"/>
                  </a:lnTo>
                  <a:lnTo>
                    <a:pt x="122" y="219"/>
                  </a:lnTo>
                  <a:lnTo>
                    <a:pt x="108" y="211"/>
                  </a:lnTo>
                  <a:lnTo>
                    <a:pt x="93" y="204"/>
                  </a:lnTo>
                  <a:lnTo>
                    <a:pt x="76" y="187"/>
                  </a:lnTo>
                  <a:lnTo>
                    <a:pt x="64" y="217"/>
                  </a:lnTo>
                  <a:lnTo>
                    <a:pt x="64" y="241"/>
                  </a:lnTo>
                  <a:lnTo>
                    <a:pt x="52" y="239"/>
                  </a:lnTo>
                  <a:lnTo>
                    <a:pt x="42" y="237"/>
                  </a:lnTo>
                  <a:lnTo>
                    <a:pt x="32" y="245"/>
                  </a:lnTo>
                  <a:lnTo>
                    <a:pt x="26" y="282"/>
                  </a:lnTo>
                  <a:lnTo>
                    <a:pt x="22" y="252"/>
                  </a:lnTo>
                  <a:lnTo>
                    <a:pt x="13" y="230"/>
                  </a:lnTo>
                  <a:lnTo>
                    <a:pt x="4" y="206"/>
                  </a:lnTo>
                  <a:lnTo>
                    <a:pt x="0" y="161"/>
                  </a:lnTo>
                  <a:lnTo>
                    <a:pt x="8" y="137"/>
                  </a:lnTo>
                  <a:lnTo>
                    <a:pt x="15" y="109"/>
                  </a:lnTo>
                  <a:lnTo>
                    <a:pt x="31" y="100"/>
                  </a:lnTo>
                  <a:lnTo>
                    <a:pt x="33" y="104"/>
                  </a:lnTo>
                  <a:lnTo>
                    <a:pt x="42" y="100"/>
                  </a:lnTo>
                  <a:lnTo>
                    <a:pt x="63" y="94"/>
                  </a:lnTo>
                  <a:lnTo>
                    <a:pt x="70" y="7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39" name="Freeform 398"/>
            <p:cNvSpPr>
              <a:spLocks/>
            </p:cNvSpPr>
            <p:nvPr/>
          </p:nvSpPr>
          <p:spPr bwMode="auto">
            <a:xfrm>
              <a:off x="2358" y="2283"/>
              <a:ext cx="50" cy="14"/>
            </a:xfrm>
            <a:custGeom>
              <a:avLst/>
              <a:gdLst>
                <a:gd name="T0" fmla="*/ 2 w 45"/>
                <a:gd name="T1" fmla="*/ 13 h 26"/>
                <a:gd name="T2" fmla="*/ 0 w 45"/>
                <a:gd name="T3" fmla="*/ 26 h 26"/>
                <a:gd name="T4" fmla="*/ 12 w 45"/>
                <a:gd name="T5" fmla="*/ 16 h 26"/>
                <a:gd name="T6" fmla="*/ 24 w 45"/>
                <a:gd name="T7" fmla="*/ 11 h 26"/>
                <a:gd name="T8" fmla="*/ 45 w 45"/>
                <a:gd name="T9" fmla="*/ 16 h 26"/>
                <a:gd name="T10" fmla="*/ 42 w 45"/>
                <a:gd name="T11" fmla="*/ 11 h 26"/>
                <a:gd name="T12" fmla="*/ 22 w 45"/>
                <a:gd name="T13" fmla="*/ 0 h 26"/>
                <a:gd name="T14" fmla="*/ 20 w 45"/>
                <a:gd name="T15" fmla="*/ 9 h 26"/>
                <a:gd name="T16" fmla="*/ 3 w 45"/>
                <a:gd name="T17" fmla="*/ 9 h 26"/>
                <a:gd name="T18" fmla="*/ 3 w 45"/>
                <a:gd name="T19" fmla="*/ 13 h 26"/>
                <a:gd name="T20" fmla="*/ 19 w 45"/>
                <a:gd name="T21" fmla="*/ 13 h 26"/>
                <a:gd name="T22" fmla="*/ 10 w 45"/>
                <a:gd name="T23" fmla="*/ 18 h 26"/>
                <a:gd name="T24" fmla="*/ 2 w 45"/>
                <a:gd name="T25" fmla="*/ 1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6"/>
                <a:gd name="T41" fmla="*/ 45 w 4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6">
                  <a:moveTo>
                    <a:pt x="2" y="13"/>
                  </a:moveTo>
                  <a:lnTo>
                    <a:pt x="0" y="26"/>
                  </a:lnTo>
                  <a:lnTo>
                    <a:pt x="12" y="16"/>
                  </a:lnTo>
                  <a:lnTo>
                    <a:pt x="24" y="11"/>
                  </a:lnTo>
                  <a:lnTo>
                    <a:pt x="45" y="16"/>
                  </a:lnTo>
                  <a:lnTo>
                    <a:pt x="42" y="11"/>
                  </a:lnTo>
                  <a:lnTo>
                    <a:pt x="22" y="0"/>
                  </a:lnTo>
                  <a:lnTo>
                    <a:pt x="20" y="9"/>
                  </a:lnTo>
                  <a:lnTo>
                    <a:pt x="3" y="9"/>
                  </a:lnTo>
                  <a:lnTo>
                    <a:pt x="3" y="13"/>
                  </a:lnTo>
                  <a:lnTo>
                    <a:pt x="19" y="13"/>
                  </a:lnTo>
                  <a:lnTo>
                    <a:pt x="10" y="18"/>
                  </a:lnTo>
                  <a:lnTo>
                    <a:pt x="2"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0" name="Freeform 399"/>
            <p:cNvSpPr>
              <a:spLocks/>
            </p:cNvSpPr>
            <p:nvPr/>
          </p:nvSpPr>
          <p:spPr bwMode="auto">
            <a:xfrm>
              <a:off x="2582" y="2333"/>
              <a:ext cx="73" cy="119"/>
            </a:xfrm>
            <a:custGeom>
              <a:avLst/>
              <a:gdLst>
                <a:gd name="T0" fmla="*/ 59 w 67"/>
                <a:gd name="T1" fmla="*/ 174 h 203"/>
                <a:gd name="T2" fmla="*/ 48 w 67"/>
                <a:gd name="T3" fmla="*/ 179 h 203"/>
                <a:gd name="T4" fmla="*/ 37 w 67"/>
                <a:gd name="T5" fmla="*/ 189 h 203"/>
                <a:gd name="T6" fmla="*/ 26 w 67"/>
                <a:gd name="T7" fmla="*/ 196 h 203"/>
                <a:gd name="T8" fmla="*/ 15 w 67"/>
                <a:gd name="T9" fmla="*/ 203 h 203"/>
                <a:gd name="T10" fmla="*/ 1 w 67"/>
                <a:gd name="T11" fmla="*/ 194 h 203"/>
                <a:gd name="T12" fmla="*/ 5 w 67"/>
                <a:gd name="T13" fmla="*/ 187 h 203"/>
                <a:gd name="T14" fmla="*/ 3 w 67"/>
                <a:gd name="T15" fmla="*/ 163 h 203"/>
                <a:gd name="T16" fmla="*/ 0 w 67"/>
                <a:gd name="T17" fmla="*/ 137 h 203"/>
                <a:gd name="T18" fmla="*/ 5 w 67"/>
                <a:gd name="T19" fmla="*/ 114 h 203"/>
                <a:gd name="T20" fmla="*/ 11 w 67"/>
                <a:gd name="T21" fmla="*/ 92 h 203"/>
                <a:gd name="T22" fmla="*/ 9 w 67"/>
                <a:gd name="T23" fmla="*/ 51 h 203"/>
                <a:gd name="T24" fmla="*/ 8 w 67"/>
                <a:gd name="T25" fmla="*/ 27 h 203"/>
                <a:gd name="T26" fmla="*/ 5 w 67"/>
                <a:gd name="T27" fmla="*/ 3 h 203"/>
                <a:gd name="T28" fmla="*/ 24 w 67"/>
                <a:gd name="T29" fmla="*/ 1 h 203"/>
                <a:gd name="T30" fmla="*/ 42 w 67"/>
                <a:gd name="T31" fmla="*/ 1 h 203"/>
                <a:gd name="T32" fmla="*/ 46 w 67"/>
                <a:gd name="T33" fmla="*/ 0 h 203"/>
                <a:gd name="T34" fmla="*/ 49 w 67"/>
                <a:gd name="T35" fmla="*/ 7 h 203"/>
                <a:gd name="T36" fmla="*/ 55 w 67"/>
                <a:gd name="T37" fmla="*/ 37 h 203"/>
                <a:gd name="T38" fmla="*/ 55 w 67"/>
                <a:gd name="T39" fmla="*/ 51 h 203"/>
                <a:gd name="T40" fmla="*/ 56 w 67"/>
                <a:gd name="T41" fmla="*/ 72 h 203"/>
                <a:gd name="T42" fmla="*/ 58 w 67"/>
                <a:gd name="T43" fmla="*/ 94 h 203"/>
                <a:gd name="T44" fmla="*/ 58 w 67"/>
                <a:gd name="T45" fmla="*/ 120 h 203"/>
                <a:gd name="T46" fmla="*/ 59 w 67"/>
                <a:gd name="T47" fmla="*/ 148 h 203"/>
                <a:gd name="T48" fmla="*/ 67 w 67"/>
                <a:gd name="T49" fmla="*/ 163 h 203"/>
                <a:gd name="T50" fmla="*/ 59 w 67"/>
                <a:gd name="T51" fmla="*/ 172 h 203"/>
                <a:gd name="T52" fmla="*/ 54 w 67"/>
                <a:gd name="T53" fmla="*/ 164 h 203"/>
                <a:gd name="T54" fmla="*/ 59 w 67"/>
                <a:gd name="T55" fmla="*/ 174 h 2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203"/>
                <a:gd name="T86" fmla="*/ 67 w 67"/>
                <a:gd name="T87" fmla="*/ 203 h 2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203">
                  <a:moveTo>
                    <a:pt x="59" y="174"/>
                  </a:moveTo>
                  <a:lnTo>
                    <a:pt x="48" y="179"/>
                  </a:lnTo>
                  <a:lnTo>
                    <a:pt x="37" y="189"/>
                  </a:lnTo>
                  <a:lnTo>
                    <a:pt x="26" y="196"/>
                  </a:lnTo>
                  <a:lnTo>
                    <a:pt x="15" y="203"/>
                  </a:lnTo>
                  <a:lnTo>
                    <a:pt x="1" y="194"/>
                  </a:lnTo>
                  <a:lnTo>
                    <a:pt x="5" y="187"/>
                  </a:lnTo>
                  <a:lnTo>
                    <a:pt x="3" y="163"/>
                  </a:lnTo>
                  <a:lnTo>
                    <a:pt x="0" y="137"/>
                  </a:lnTo>
                  <a:lnTo>
                    <a:pt x="5" y="114"/>
                  </a:lnTo>
                  <a:lnTo>
                    <a:pt x="11" y="92"/>
                  </a:lnTo>
                  <a:lnTo>
                    <a:pt x="9" y="51"/>
                  </a:lnTo>
                  <a:lnTo>
                    <a:pt x="8" y="27"/>
                  </a:lnTo>
                  <a:lnTo>
                    <a:pt x="5" y="3"/>
                  </a:lnTo>
                  <a:lnTo>
                    <a:pt x="24" y="1"/>
                  </a:lnTo>
                  <a:lnTo>
                    <a:pt x="42" y="1"/>
                  </a:lnTo>
                  <a:lnTo>
                    <a:pt x="46" y="0"/>
                  </a:lnTo>
                  <a:lnTo>
                    <a:pt x="49" y="7"/>
                  </a:lnTo>
                  <a:lnTo>
                    <a:pt x="55" y="37"/>
                  </a:lnTo>
                  <a:lnTo>
                    <a:pt x="55" y="51"/>
                  </a:lnTo>
                  <a:lnTo>
                    <a:pt x="56" y="72"/>
                  </a:lnTo>
                  <a:lnTo>
                    <a:pt x="58" y="94"/>
                  </a:lnTo>
                  <a:lnTo>
                    <a:pt x="58" y="120"/>
                  </a:lnTo>
                  <a:lnTo>
                    <a:pt x="59" y="148"/>
                  </a:lnTo>
                  <a:lnTo>
                    <a:pt x="67" y="163"/>
                  </a:lnTo>
                  <a:lnTo>
                    <a:pt x="59" y="172"/>
                  </a:lnTo>
                  <a:lnTo>
                    <a:pt x="54" y="164"/>
                  </a:lnTo>
                  <a:lnTo>
                    <a:pt x="59" y="17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1" name="Freeform 400"/>
            <p:cNvSpPr>
              <a:spLocks/>
            </p:cNvSpPr>
            <p:nvPr/>
          </p:nvSpPr>
          <p:spPr bwMode="auto">
            <a:xfrm>
              <a:off x="2387" y="2304"/>
              <a:ext cx="119" cy="101"/>
            </a:xfrm>
            <a:custGeom>
              <a:avLst/>
              <a:gdLst>
                <a:gd name="T0" fmla="*/ 100 w 111"/>
                <a:gd name="T1" fmla="*/ 42 h 176"/>
                <a:gd name="T2" fmla="*/ 99 w 111"/>
                <a:gd name="T3" fmla="*/ 52 h 176"/>
                <a:gd name="T4" fmla="*/ 100 w 111"/>
                <a:gd name="T5" fmla="*/ 53 h 176"/>
                <a:gd name="T6" fmla="*/ 108 w 111"/>
                <a:gd name="T7" fmla="*/ 83 h 176"/>
                <a:gd name="T8" fmla="*/ 107 w 111"/>
                <a:gd name="T9" fmla="*/ 107 h 176"/>
                <a:gd name="T10" fmla="*/ 109 w 111"/>
                <a:gd name="T11" fmla="*/ 113 h 176"/>
                <a:gd name="T12" fmla="*/ 110 w 111"/>
                <a:gd name="T13" fmla="*/ 118 h 176"/>
                <a:gd name="T14" fmla="*/ 111 w 111"/>
                <a:gd name="T15" fmla="*/ 129 h 176"/>
                <a:gd name="T16" fmla="*/ 111 w 111"/>
                <a:gd name="T17" fmla="*/ 139 h 176"/>
                <a:gd name="T18" fmla="*/ 104 w 111"/>
                <a:gd name="T19" fmla="*/ 139 h 176"/>
                <a:gd name="T20" fmla="*/ 107 w 111"/>
                <a:gd name="T21" fmla="*/ 155 h 176"/>
                <a:gd name="T22" fmla="*/ 102 w 111"/>
                <a:gd name="T23" fmla="*/ 166 h 176"/>
                <a:gd name="T24" fmla="*/ 100 w 111"/>
                <a:gd name="T25" fmla="*/ 166 h 176"/>
                <a:gd name="T26" fmla="*/ 97 w 111"/>
                <a:gd name="T27" fmla="*/ 168 h 176"/>
                <a:gd name="T28" fmla="*/ 89 w 111"/>
                <a:gd name="T29" fmla="*/ 176 h 176"/>
                <a:gd name="T30" fmla="*/ 86 w 111"/>
                <a:gd name="T31" fmla="*/ 170 h 176"/>
                <a:gd name="T32" fmla="*/ 82 w 111"/>
                <a:gd name="T33" fmla="*/ 137 h 176"/>
                <a:gd name="T34" fmla="*/ 73 w 111"/>
                <a:gd name="T35" fmla="*/ 137 h 176"/>
                <a:gd name="T36" fmla="*/ 66 w 111"/>
                <a:gd name="T37" fmla="*/ 139 h 176"/>
                <a:gd name="T38" fmla="*/ 67 w 111"/>
                <a:gd name="T39" fmla="*/ 118 h 176"/>
                <a:gd name="T40" fmla="*/ 59 w 111"/>
                <a:gd name="T41" fmla="*/ 87 h 176"/>
                <a:gd name="T42" fmla="*/ 38 w 111"/>
                <a:gd name="T43" fmla="*/ 96 h 176"/>
                <a:gd name="T44" fmla="*/ 26 w 111"/>
                <a:gd name="T45" fmla="*/ 118 h 176"/>
                <a:gd name="T46" fmla="*/ 26 w 111"/>
                <a:gd name="T47" fmla="*/ 109 h 176"/>
                <a:gd name="T48" fmla="*/ 21 w 111"/>
                <a:gd name="T49" fmla="*/ 100 h 176"/>
                <a:gd name="T50" fmla="*/ 18 w 111"/>
                <a:gd name="T51" fmla="*/ 92 h 176"/>
                <a:gd name="T52" fmla="*/ 15 w 111"/>
                <a:gd name="T53" fmla="*/ 85 h 176"/>
                <a:gd name="T54" fmla="*/ 7 w 111"/>
                <a:gd name="T55" fmla="*/ 66 h 176"/>
                <a:gd name="T56" fmla="*/ 7 w 111"/>
                <a:gd name="T57" fmla="*/ 61 h 176"/>
                <a:gd name="T58" fmla="*/ 5 w 111"/>
                <a:gd name="T59" fmla="*/ 63 h 176"/>
                <a:gd name="T60" fmla="*/ 4 w 111"/>
                <a:gd name="T61" fmla="*/ 53 h 176"/>
                <a:gd name="T62" fmla="*/ 0 w 111"/>
                <a:gd name="T63" fmla="*/ 59 h 176"/>
                <a:gd name="T64" fmla="*/ 0 w 111"/>
                <a:gd name="T65" fmla="*/ 57 h 176"/>
                <a:gd name="T66" fmla="*/ 4 w 111"/>
                <a:gd name="T67" fmla="*/ 42 h 176"/>
                <a:gd name="T68" fmla="*/ 17 w 111"/>
                <a:gd name="T69" fmla="*/ 35 h 176"/>
                <a:gd name="T70" fmla="*/ 18 w 111"/>
                <a:gd name="T71" fmla="*/ 15 h 176"/>
                <a:gd name="T72" fmla="*/ 21 w 111"/>
                <a:gd name="T73" fmla="*/ 0 h 176"/>
                <a:gd name="T74" fmla="*/ 34 w 111"/>
                <a:gd name="T75" fmla="*/ 5 h 176"/>
                <a:gd name="T76" fmla="*/ 55 w 111"/>
                <a:gd name="T77" fmla="*/ 7 h 176"/>
                <a:gd name="T78" fmla="*/ 54 w 111"/>
                <a:gd name="T79" fmla="*/ 18 h 176"/>
                <a:gd name="T80" fmla="*/ 64 w 111"/>
                <a:gd name="T81" fmla="*/ 18 h 176"/>
                <a:gd name="T82" fmla="*/ 70 w 111"/>
                <a:gd name="T83" fmla="*/ 22 h 176"/>
                <a:gd name="T84" fmla="*/ 77 w 111"/>
                <a:gd name="T85" fmla="*/ 20 h 176"/>
                <a:gd name="T86" fmla="*/ 88 w 111"/>
                <a:gd name="T87" fmla="*/ 13 h 176"/>
                <a:gd name="T88" fmla="*/ 91 w 111"/>
                <a:gd name="T89" fmla="*/ 5 h 176"/>
                <a:gd name="T90" fmla="*/ 96 w 111"/>
                <a:gd name="T91" fmla="*/ 35 h 176"/>
                <a:gd name="T92" fmla="*/ 100 w 111"/>
                <a:gd name="T93" fmla="*/ 42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176"/>
                <a:gd name="T143" fmla="*/ 111 w 111"/>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176">
                  <a:moveTo>
                    <a:pt x="100" y="42"/>
                  </a:moveTo>
                  <a:lnTo>
                    <a:pt x="99" y="52"/>
                  </a:lnTo>
                  <a:lnTo>
                    <a:pt x="100" y="53"/>
                  </a:lnTo>
                  <a:lnTo>
                    <a:pt x="108" y="83"/>
                  </a:lnTo>
                  <a:lnTo>
                    <a:pt x="107" y="107"/>
                  </a:lnTo>
                  <a:lnTo>
                    <a:pt x="109" y="113"/>
                  </a:lnTo>
                  <a:lnTo>
                    <a:pt x="110" y="118"/>
                  </a:lnTo>
                  <a:lnTo>
                    <a:pt x="111" y="129"/>
                  </a:lnTo>
                  <a:lnTo>
                    <a:pt x="111" y="139"/>
                  </a:lnTo>
                  <a:lnTo>
                    <a:pt x="104" y="139"/>
                  </a:lnTo>
                  <a:lnTo>
                    <a:pt x="107" y="155"/>
                  </a:lnTo>
                  <a:lnTo>
                    <a:pt x="102" y="166"/>
                  </a:lnTo>
                  <a:lnTo>
                    <a:pt x="100" y="166"/>
                  </a:lnTo>
                  <a:lnTo>
                    <a:pt x="97" y="168"/>
                  </a:lnTo>
                  <a:lnTo>
                    <a:pt x="89" y="176"/>
                  </a:lnTo>
                  <a:lnTo>
                    <a:pt x="86" y="170"/>
                  </a:lnTo>
                  <a:lnTo>
                    <a:pt x="82" y="137"/>
                  </a:lnTo>
                  <a:lnTo>
                    <a:pt x="73" y="137"/>
                  </a:lnTo>
                  <a:lnTo>
                    <a:pt x="66" y="139"/>
                  </a:lnTo>
                  <a:lnTo>
                    <a:pt x="67" y="118"/>
                  </a:lnTo>
                  <a:lnTo>
                    <a:pt x="59" y="87"/>
                  </a:lnTo>
                  <a:lnTo>
                    <a:pt x="38" y="96"/>
                  </a:lnTo>
                  <a:lnTo>
                    <a:pt x="26" y="118"/>
                  </a:lnTo>
                  <a:lnTo>
                    <a:pt x="26" y="109"/>
                  </a:lnTo>
                  <a:lnTo>
                    <a:pt x="21" y="100"/>
                  </a:lnTo>
                  <a:lnTo>
                    <a:pt x="18" y="92"/>
                  </a:lnTo>
                  <a:lnTo>
                    <a:pt x="15" y="85"/>
                  </a:lnTo>
                  <a:lnTo>
                    <a:pt x="7" y="66"/>
                  </a:lnTo>
                  <a:lnTo>
                    <a:pt x="7" y="61"/>
                  </a:lnTo>
                  <a:lnTo>
                    <a:pt x="5" y="63"/>
                  </a:lnTo>
                  <a:lnTo>
                    <a:pt x="4" y="53"/>
                  </a:lnTo>
                  <a:lnTo>
                    <a:pt x="0" y="59"/>
                  </a:lnTo>
                  <a:lnTo>
                    <a:pt x="0" y="57"/>
                  </a:lnTo>
                  <a:lnTo>
                    <a:pt x="4" y="42"/>
                  </a:lnTo>
                  <a:lnTo>
                    <a:pt x="17" y="35"/>
                  </a:lnTo>
                  <a:lnTo>
                    <a:pt x="18" y="15"/>
                  </a:lnTo>
                  <a:lnTo>
                    <a:pt x="21" y="0"/>
                  </a:lnTo>
                  <a:lnTo>
                    <a:pt x="34" y="5"/>
                  </a:lnTo>
                  <a:lnTo>
                    <a:pt x="55" y="7"/>
                  </a:lnTo>
                  <a:lnTo>
                    <a:pt x="54" y="18"/>
                  </a:lnTo>
                  <a:lnTo>
                    <a:pt x="64" y="18"/>
                  </a:lnTo>
                  <a:lnTo>
                    <a:pt x="70" y="22"/>
                  </a:lnTo>
                  <a:lnTo>
                    <a:pt x="77" y="20"/>
                  </a:lnTo>
                  <a:lnTo>
                    <a:pt x="88" y="13"/>
                  </a:lnTo>
                  <a:lnTo>
                    <a:pt x="91" y="5"/>
                  </a:lnTo>
                  <a:lnTo>
                    <a:pt x="96" y="35"/>
                  </a:lnTo>
                  <a:lnTo>
                    <a:pt x="100" y="4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2" name="Freeform 401"/>
            <p:cNvSpPr>
              <a:spLocks/>
            </p:cNvSpPr>
            <p:nvPr/>
          </p:nvSpPr>
          <p:spPr bwMode="auto">
            <a:xfrm>
              <a:off x="2358" y="2304"/>
              <a:ext cx="51" cy="33"/>
            </a:xfrm>
            <a:custGeom>
              <a:avLst/>
              <a:gdLst>
                <a:gd name="T0" fmla="*/ 24 w 47"/>
                <a:gd name="T1" fmla="*/ 35 h 57"/>
                <a:gd name="T2" fmla="*/ 22 w 47"/>
                <a:gd name="T3" fmla="*/ 42 h 57"/>
                <a:gd name="T4" fmla="*/ 25 w 47"/>
                <a:gd name="T5" fmla="*/ 53 h 57"/>
                <a:gd name="T6" fmla="*/ 26 w 47"/>
                <a:gd name="T7" fmla="*/ 57 h 57"/>
                <a:gd name="T8" fmla="*/ 31 w 47"/>
                <a:gd name="T9" fmla="*/ 42 h 57"/>
                <a:gd name="T10" fmla="*/ 44 w 47"/>
                <a:gd name="T11" fmla="*/ 35 h 57"/>
                <a:gd name="T12" fmla="*/ 45 w 47"/>
                <a:gd name="T13" fmla="*/ 15 h 57"/>
                <a:gd name="T14" fmla="*/ 47 w 47"/>
                <a:gd name="T15" fmla="*/ 0 h 57"/>
                <a:gd name="T16" fmla="*/ 34 w 47"/>
                <a:gd name="T17" fmla="*/ 2 h 57"/>
                <a:gd name="T18" fmla="*/ 21 w 47"/>
                <a:gd name="T19" fmla="*/ 3 h 57"/>
                <a:gd name="T20" fmla="*/ 0 w 47"/>
                <a:gd name="T21" fmla="*/ 13 h 57"/>
                <a:gd name="T22" fmla="*/ 9 w 47"/>
                <a:gd name="T23" fmla="*/ 15 h 57"/>
                <a:gd name="T24" fmla="*/ 5 w 47"/>
                <a:gd name="T25" fmla="*/ 20 h 57"/>
                <a:gd name="T26" fmla="*/ 13 w 47"/>
                <a:gd name="T27" fmla="*/ 22 h 57"/>
                <a:gd name="T28" fmla="*/ 12 w 47"/>
                <a:gd name="T29" fmla="*/ 26 h 57"/>
                <a:gd name="T30" fmla="*/ 24 w 47"/>
                <a:gd name="T31" fmla="*/ 26 h 57"/>
                <a:gd name="T32" fmla="*/ 26 w 47"/>
                <a:gd name="T33" fmla="*/ 28 h 57"/>
                <a:gd name="T34" fmla="*/ 19 w 47"/>
                <a:gd name="T35" fmla="*/ 33 h 57"/>
                <a:gd name="T36" fmla="*/ 24 w 47"/>
                <a:gd name="T37" fmla="*/ 35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57"/>
                <a:gd name="T59" fmla="*/ 47 w 47"/>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57">
                  <a:moveTo>
                    <a:pt x="24" y="35"/>
                  </a:moveTo>
                  <a:lnTo>
                    <a:pt x="22" y="42"/>
                  </a:lnTo>
                  <a:lnTo>
                    <a:pt x="25" y="53"/>
                  </a:lnTo>
                  <a:lnTo>
                    <a:pt x="26" y="57"/>
                  </a:lnTo>
                  <a:lnTo>
                    <a:pt x="31" y="42"/>
                  </a:lnTo>
                  <a:lnTo>
                    <a:pt x="44" y="35"/>
                  </a:lnTo>
                  <a:lnTo>
                    <a:pt x="45" y="15"/>
                  </a:lnTo>
                  <a:lnTo>
                    <a:pt x="47" y="0"/>
                  </a:lnTo>
                  <a:lnTo>
                    <a:pt x="34" y="2"/>
                  </a:lnTo>
                  <a:lnTo>
                    <a:pt x="21" y="3"/>
                  </a:lnTo>
                  <a:lnTo>
                    <a:pt x="0" y="13"/>
                  </a:lnTo>
                  <a:lnTo>
                    <a:pt x="9" y="15"/>
                  </a:lnTo>
                  <a:lnTo>
                    <a:pt x="5" y="20"/>
                  </a:lnTo>
                  <a:lnTo>
                    <a:pt x="13" y="22"/>
                  </a:lnTo>
                  <a:lnTo>
                    <a:pt x="12" y="26"/>
                  </a:lnTo>
                  <a:lnTo>
                    <a:pt x="24" y="26"/>
                  </a:lnTo>
                  <a:lnTo>
                    <a:pt x="26" y="28"/>
                  </a:lnTo>
                  <a:lnTo>
                    <a:pt x="19" y="33"/>
                  </a:lnTo>
                  <a:lnTo>
                    <a:pt x="24" y="3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3" name="Freeform 402"/>
            <p:cNvSpPr>
              <a:spLocks/>
            </p:cNvSpPr>
            <p:nvPr/>
          </p:nvSpPr>
          <p:spPr bwMode="auto">
            <a:xfrm>
              <a:off x="2495" y="2341"/>
              <a:ext cx="99" cy="121"/>
            </a:xfrm>
            <a:custGeom>
              <a:avLst/>
              <a:gdLst>
                <a:gd name="T0" fmla="*/ 53 w 93"/>
                <a:gd name="T1" fmla="*/ 14 h 205"/>
                <a:gd name="T2" fmla="*/ 47 w 93"/>
                <a:gd name="T3" fmla="*/ 9 h 205"/>
                <a:gd name="T4" fmla="*/ 36 w 93"/>
                <a:gd name="T5" fmla="*/ 13 h 205"/>
                <a:gd name="T6" fmla="*/ 35 w 93"/>
                <a:gd name="T7" fmla="*/ 0 h 205"/>
                <a:gd name="T8" fmla="*/ 28 w 93"/>
                <a:gd name="T9" fmla="*/ 7 h 205"/>
                <a:gd name="T10" fmla="*/ 21 w 93"/>
                <a:gd name="T11" fmla="*/ 16 h 205"/>
                <a:gd name="T12" fmla="*/ 11 w 93"/>
                <a:gd name="T13" fmla="*/ 13 h 205"/>
                <a:gd name="T14" fmla="*/ 8 w 93"/>
                <a:gd name="T15" fmla="*/ 18 h 205"/>
                <a:gd name="T16" fmla="*/ 7 w 93"/>
                <a:gd name="T17" fmla="*/ 42 h 205"/>
                <a:gd name="T18" fmla="*/ 9 w 93"/>
                <a:gd name="T19" fmla="*/ 48 h 205"/>
                <a:gd name="T20" fmla="*/ 10 w 93"/>
                <a:gd name="T21" fmla="*/ 53 h 205"/>
                <a:gd name="T22" fmla="*/ 11 w 93"/>
                <a:gd name="T23" fmla="*/ 64 h 205"/>
                <a:gd name="T24" fmla="*/ 11 w 93"/>
                <a:gd name="T25" fmla="*/ 74 h 205"/>
                <a:gd name="T26" fmla="*/ 4 w 93"/>
                <a:gd name="T27" fmla="*/ 74 h 205"/>
                <a:gd name="T28" fmla="*/ 7 w 93"/>
                <a:gd name="T29" fmla="*/ 90 h 205"/>
                <a:gd name="T30" fmla="*/ 2 w 93"/>
                <a:gd name="T31" fmla="*/ 100 h 205"/>
                <a:gd name="T32" fmla="*/ 0 w 93"/>
                <a:gd name="T33" fmla="*/ 100 h 205"/>
                <a:gd name="T34" fmla="*/ 0 w 93"/>
                <a:gd name="T35" fmla="*/ 133 h 205"/>
                <a:gd name="T36" fmla="*/ 0 w 93"/>
                <a:gd name="T37" fmla="*/ 137 h 205"/>
                <a:gd name="T38" fmla="*/ 11 w 93"/>
                <a:gd name="T39" fmla="*/ 153 h 205"/>
                <a:gd name="T40" fmla="*/ 18 w 93"/>
                <a:gd name="T41" fmla="*/ 164 h 205"/>
                <a:gd name="T42" fmla="*/ 15 w 93"/>
                <a:gd name="T43" fmla="*/ 205 h 205"/>
                <a:gd name="T44" fmla="*/ 35 w 93"/>
                <a:gd name="T45" fmla="*/ 192 h 205"/>
                <a:gd name="T46" fmla="*/ 54 w 93"/>
                <a:gd name="T47" fmla="*/ 181 h 205"/>
                <a:gd name="T48" fmla="*/ 49 w 93"/>
                <a:gd name="T49" fmla="*/ 179 h 205"/>
                <a:gd name="T50" fmla="*/ 70 w 93"/>
                <a:gd name="T51" fmla="*/ 177 h 205"/>
                <a:gd name="T52" fmla="*/ 59 w 93"/>
                <a:gd name="T53" fmla="*/ 179 h 205"/>
                <a:gd name="T54" fmla="*/ 72 w 93"/>
                <a:gd name="T55" fmla="*/ 177 h 205"/>
                <a:gd name="T56" fmla="*/ 81 w 93"/>
                <a:gd name="T57" fmla="*/ 177 h 205"/>
                <a:gd name="T58" fmla="*/ 83 w 93"/>
                <a:gd name="T59" fmla="*/ 181 h 205"/>
                <a:gd name="T60" fmla="*/ 88 w 93"/>
                <a:gd name="T61" fmla="*/ 176 h 205"/>
                <a:gd name="T62" fmla="*/ 85 w 93"/>
                <a:gd name="T63" fmla="*/ 151 h 205"/>
                <a:gd name="T64" fmla="*/ 82 w 93"/>
                <a:gd name="T65" fmla="*/ 124 h 205"/>
                <a:gd name="T66" fmla="*/ 88 w 93"/>
                <a:gd name="T67" fmla="*/ 101 h 205"/>
                <a:gd name="T68" fmla="*/ 93 w 93"/>
                <a:gd name="T69" fmla="*/ 81 h 205"/>
                <a:gd name="T70" fmla="*/ 91 w 93"/>
                <a:gd name="T71" fmla="*/ 40 h 205"/>
                <a:gd name="T72" fmla="*/ 77 w 93"/>
                <a:gd name="T73" fmla="*/ 24 h 205"/>
                <a:gd name="T74" fmla="*/ 61 w 93"/>
                <a:gd name="T75" fmla="*/ 31 h 205"/>
                <a:gd name="T76" fmla="*/ 53 w 93"/>
                <a:gd name="T77" fmla="*/ 14 h 2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5"/>
                <a:gd name="T119" fmla="*/ 93 w 93"/>
                <a:gd name="T120" fmla="*/ 205 h 2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5">
                  <a:moveTo>
                    <a:pt x="53" y="14"/>
                  </a:moveTo>
                  <a:lnTo>
                    <a:pt x="47" y="9"/>
                  </a:lnTo>
                  <a:lnTo>
                    <a:pt x="36" y="13"/>
                  </a:lnTo>
                  <a:lnTo>
                    <a:pt x="35" y="0"/>
                  </a:lnTo>
                  <a:lnTo>
                    <a:pt x="28" y="7"/>
                  </a:lnTo>
                  <a:lnTo>
                    <a:pt x="21" y="16"/>
                  </a:lnTo>
                  <a:lnTo>
                    <a:pt x="11" y="13"/>
                  </a:lnTo>
                  <a:lnTo>
                    <a:pt x="8" y="18"/>
                  </a:lnTo>
                  <a:lnTo>
                    <a:pt x="7" y="42"/>
                  </a:lnTo>
                  <a:lnTo>
                    <a:pt x="9" y="48"/>
                  </a:lnTo>
                  <a:lnTo>
                    <a:pt x="10" y="53"/>
                  </a:lnTo>
                  <a:lnTo>
                    <a:pt x="11" y="64"/>
                  </a:lnTo>
                  <a:lnTo>
                    <a:pt x="11" y="74"/>
                  </a:lnTo>
                  <a:lnTo>
                    <a:pt x="4" y="74"/>
                  </a:lnTo>
                  <a:lnTo>
                    <a:pt x="7" y="90"/>
                  </a:lnTo>
                  <a:lnTo>
                    <a:pt x="2" y="100"/>
                  </a:lnTo>
                  <a:lnTo>
                    <a:pt x="0" y="100"/>
                  </a:lnTo>
                  <a:lnTo>
                    <a:pt x="0" y="133"/>
                  </a:lnTo>
                  <a:lnTo>
                    <a:pt x="0" y="137"/>
                  </a:lnTo>
                  <a:lnTo>
                    <a:pt x="11" y="153"/>
                  </a:lnTo>
                  <a:lnTo>
                    <a:pt x="18" y="164"/>
                  </a:lnTo>
                  <a:lnTo>
                    <a:pt x="15" y="205"/>
                  </a:lnTo>
                  <a:lnTo>
                    <a:pt x="35" y="192"/>
                  </a:lnTo>
                  <a:lnTo>
                    <a:pt x="54" y="181"/>
                  </a:lnTo>
                  <a:lnTo>
                    <a:pt x="49" y="179"/>
                  </a:lnTo>
                  <a:lnTo>
                    <a:pt x="70" y="177"/>
                  </a:lnTo>
                  <a:lnTo>
                    <a:pt x="59" y="179"/>
                  </a:lnTo>
                  <a:lnTo>
                    <a:pt x="72" y="177"/>
                  </a:lnTo>
                  <a:lnTo>
                    <a:pt x="81" y="177"/>
                  </a:lnTo>
                  <a:lnTo>
                    <a:pt x="83" y="181"/>
                  </a:lnTo>
                  <a:lnTo>
                    <a:pt x="88" y="176"/>
                  </a:lnTo>
                  <a:lnTo>
                    <a:pt x="85" y="151"/>
                  </a:lnTo>
                  <a:lnTo>
                    <a:pt x="82" y="124"/>
                  </a:lnTo>
                  <a:lnTo>
                    <a:pt x="88" y="101"/>
                  </a:lnTo>
                  <a:lnTo>
                    <a:pt x="93" y="81"/>
                  </a:lnTo>
                  <a:lnTo>
                    <a:pt x="91" y="40"/>
                  </a:lnTo>
                  <a:lnTo>
                    <a:pt x="77" y="24"/>
                  </a:lnTo>
                  <a:lnTo>
                    <a:pt x="61" y="31"/>
                  </a:lnTo>
                  <a:lnTo>
                    <a:pt x="53" y="1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4" name="Freeform 403"/>
            <p:cNvSpPr>
              <a:spLocks/>
            </p:cNvSpPr>
            <p:nvPr/>
          </p:nvSpPr>
          <p:spPr bwMode="auto">
            <a:xfrm>
              <a:off x="2415" y="2354"/>
              <a:ext cx="50" cy="58"/>
            </a:xfrm>
            <a:custGeom>
              <a:avLst/>
              <a:gdLst>
                <a:gd name="T0" fmla="*/ 47 w 47"/>
                <a:gd name="T1" fmla="*/ 50 h 98"/>
                <a:gd name="T2" fmla="*/ 39 w 47"/>
                <a:gd name="T3" fmla="*/ 70 h 98"/>
                <a:gd name="T4" fmla="*/ 33 w 47"/>
                <a:gd name="T5" fmla="*/ 91 h 98"/>
                <a:gd name="T6" fmla="*/ 27 w 47"/>
                <a:gd name="T7" fmla="*/ 98 h 98"/>
                <a:gd name="T8" fmla="*/ 12 w 47"/>
                <a:gd name="T9" fmla="*/ 87 h 98"/>
                <a:gd name="T10" fmla="*/ 15 w 47"/>
                <a:gd name="T11" fmla="*/ 79 h 98"/>
                <a:gd name="T12" fmla="*/ 12 w 47"/>
                <a:gd name="T13" fmla="*/ 74 h 98"/>
                <a:gd name="T14" fmla="*/ 1 w 47"/>
                <a:gd name="T15" fmla="*/ 54 h 98"/>
                <a:gd name="T16" fmla="*/ 5 w 47"/>
                <a:gd name="T17" fmla="*/ 48 h 98"/>
                <a:gd name="T18" fmla="*/ 1 w 47"/>
                <a:gd name="T19" fmla="*/ 42 h 98"/>
                <a:gd name="T20" fmla="*/ 4 w 47"/>
                <a:gd name="T21" fmla="*/ 39 h 98"/>
                <a:gd name="T22" fmla="*/ 0 w 47"/>
                <a:gd name="T23" fmla="*/ 31 h 98"/>
                <a:gd name="T24" fmla="*/ 12 w 47"/>
                <a:gd name="T25" fmla="*/ 9 h 98"/>
                <a:gd name="T26" fmla="*/ 33 w 47"/>
                <a:gd name="T27" fmla="*/ 0 h 98"/>
                <a:gd name="T28" fmla="*/ 42 w 47"/>
                <a:gd name="T29" fmla="*/ 31 h 98"/>
                <a:gd name="T30" fmla="*/ 40 w 47"/>
                <a:gd name="T31" fmla="*/ 52 h 98"/>
                <a:gd name="T32" fmla="*/ 47 w 47"/>
                <a:gd name="T33" fmla="*/ 5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98"/>
                <a:gd name="T53" fmla="*/ 47 w 47"/>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98">
                  <a:moveTo>
                    <a:pt x="47" y="50"/>
                  </a:moveTo>
                  <a:lnTo>
                    <a:pt x="39" y="70"/>
                  </a:lnTo>
                  <a:lnTo>
                    <a:pt x="33" y="91"/>
                  </a:lnTo>
                  <a:lnTo>
                    <a:pt x="27" y="98"/>
                  </a:lnTo>
                  <a:lnTo>
                    <a:pt x="12" y="87"/>
                  </a:lnTo>
                  <a:lnTo>
                    <a:pt x="15" y="79"/>
                  </a:lnTo>
                  <a:lnTo>
                    <a:pt x="12" y="74"/>
                  </a:lnTo>
                  <a:lnTo>
                    <a:pt x="1" y="54"/>
                  </a:lnTo>
                  <a:lnTo>
                    <a:pt x="5" y="48"/>
                  </a:lnTo>
                  <a:lnTo>
                    <a:pt x="1" y="42"/>
                  </a:lnTo>
                  <a:lnTo>
                    <a:pt x="4" y="39"/>
                  </a:lnTo>
                  <a:lnTo>
                    <a:pt x="0" y="31"/>
                  </a:lnTo>
                  <a:lnTo>
                    <a:pt x="12" y="9"/>
                  </a:lnTo>
                  <a:lnTo>
                    <a:pt x="33" y="0"/>
                  </a:lnTo>
                  <a:lnTo>
                    <a:pt x="42" y="31"/>
                  </a:lnTo>
                  <a:lnTo>
                    <a:pt x="40" y="52"/>
                  </a:lnTo>
                  <a:lnTo>
                    <a:pt x="47" y="5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5" name="Freeform 404"/>
            <p:cNvSpPr>
              <a:spLocks/>
            </p:cNvSpPr>
            <p:nvPr/>
          </p:nvSpPr>
          <p:spPr bwMode="auto">
            <a:xfrm>
              <a:off x="2634" y="2333"/>
              <a:ext cx="30" cy="97"/>
            </a:xfrm>
            <a:custGeom>
              <a:avLst/>
              <a:gdLst>
                <a:gd name="T0" fmla="*/ 12 w 28"/>
                <a:gd name="T1" fmla="*/ 3 h 164"/>
                <a:gd name="T2" fmla="*/ 0 w 28"/>
                <a:gd name="T3" fmla="*/ 0 h 164"/>
                <a:gd name="T4" fmla="*/ 2 w 28"/>
                <a:gd name="T5" fmla="*/ 7 h 164"/>
                <a:gd name="T6" fmla="*/ 9 w 28"/>
                <a:gd name="T7" fmla="*/ 37 h 164"/>
                <a:gd name="T8" fmla="*/ 9 w 28"/>
                <a:gd name="T9" fmla="*/ 53 h 164"/>
                <a:gd name="T10" fmla="*/ 10 w 28"/>
                <a:gd name="T11" fmla="*/ 74 h 164"/>
                <a:gd name="T12" fmla="*/ 12 w 28"/>
                <a:gd name="T13" fmla="*/ 96 h 164"/>
                <a:gd name="T14" fmla="*/ 12 w 28"/>
                <a:gd name="T15" fmla="*/ 122 h 164"/>
                <a:gd name="T16" fmla="*/ 13 w 28"/>
                <a:gd name="T17" fmla="*/ 148 h 164"/>
                <a:gd name="T18" fmla="*/ 20 w 28"/>
                <a:gd name="T19" fmla="*/ 164 h 164"/>
                <a:gd name="T20" fmla="*/ 28 w 28"/>
                <a:gd name="T21" fmla="*/ 159 h 164"/>
                <a:gd name="T22" fmla="*/ 27 w 28"/>
                <a:gd name="T23" fmla="*/ 135 h 164"/>
                <a:gd name="T24" fmla="*/ 27 w 28"/>
                <a:gd name="T25" fmla="*/ 109 h 164"/>
                <a:gd name="T26" fmla="*/ 27 w 28"/>
                <a:gd name="T27" fmla="*/ 85 h 164"/>
                <a:gd name="T28" fmla="*/ 25 w 28"/>
                <a:gd name="T29" fmla="*/ 61 h 164"/>
                <a:gd name="T30" fmla="*/ 23 w 28"/>
                <a:gd name="T31" fmla="*/ 35 h 164"/>
                <a:gd name="T32" fmla="*/ 14 w 28"/>
                <a:gd name="T33" fmla="*/ 16 h 164"/>
                <a:gd name="T34" fmla="*/ 17 w 28"/>
                <a:gd name="T35" fmla="*/ 3 h 164"/>
                <a:gd name="T36" fmla="*/ 12 w 28"/>
                <a:gd name="T37" fmla="*/ 3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4"/>
                <a:gd name="T59" fmla="*/ 28 w 28"/>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4">
                  <a:moveTo>
                    <a:pt x="12" y="3"/>
                  </a:moveTo>
                  <a:lnTo>
                    <a:pt x="0" y="0"/>
                  </a:lnTo>
                  <a:lnTo>
                    <a:pt x="2" y="7"/>
                  </a:lnTo>
                  <a:lnTo>
                    <a:pt x="9" y="37"/>
                  </a:lnTo>
                  <a:lnTo>
                    <a:pt x="9" y="53"/>
                  </a:lnTo>
                  <a:lnTo>
                    <a:pt x="10" y="74"/>
                  </a:lnTo>
                  <a:lnTo>
                    <a:pt x="12" y="96"/>
                  </a:lnTo>
                  <a:lnTo>
                    <a:pt x="12" y="122"/>
                  </a:lnTo>
                  <a:lnTo>
                    <a:pt x="13" y="148"/>
                  </a:lnTo>
                  <a:lnTo>
                    <a:pt x="20" y="164"/>
                  </a:lnTo>
                  <a:lnTo>
                    <a:pt x="28" y="159"/>
                  </a:lnTo>
                  <a:lnTo>
                    <a:pt x="27" y="135"/>
                  </a:lnTo>
                  <a:lnTo>
                    <a:pt x="27" y="109"/>
                  </a:lnTo>
                  <a:lnTo>
                    <a:pt x="27" y="85"/>
                  </a:lnTo>
                  <a:lnTo>
                    <a:pt x="25" y="61"/>
                  </a:lnTo>
                  <a:lnTo>
                    <a:pt x="23" y="35"/>
                  </a:lnTo>
                  <a:lnTo>
                    <a:pt x="14" y="16"/>
                  </a:lnTo>
                  <a:lnTo>
                    <a:pt x="17" y="3"/>
                  </a:lnTo>
                  <a:lnTo>
                    <a:pt x="12" y="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6" name="Freeform 405"/>
            <p:cNvSpPr>
              <a:spLocks/>
            </p:cNvSpPr>
            <p:nvPr/>
          </p:nvSpPr>
          <p:spPr bwMode="auto">
            <a:xfrm>
              <a:off x="2497" y="1844"/>
              <a:ext cx="335" cy="337"/>
            </a:xfrm>
            <a:custGeom>
              <a:avLst/>
              <a:gdLst>
                <a:gd name="T0" fmla="*/ 0 w 311"/>
                <a:gd name="T1" fmla="*/ 302 h 578"/>
                <a:gd name="T2" fmla="*/ 13 w 311"/>
                <a:gd name="T3" fmla="*/ 334 h 578"/>
                <a:gd name="T4" fmla="*/ 41 w 311"/>
                <a:gd name="T5" fmla="*/ 369 h 578"/>
                <a:gd name="T6" fmla="*/ 68 w 311"/>
                <a:gd name="T7" fmla="*/ 404 h 578"/>
                <a:gd name="T8" fmla="*/ 91 w 311"/>
                <a:gd name="T9" fmla="*/ 438 h 578"/>
                <a:gd name="T10" fmla="*/ 113 w 311"/>
                <a:gd name="T11" fmla="*/ 467 h 578"/>
                <a:gd name="T12" fmla="*/ 135 w 311"/>
                <a:gd name="T13" fmla="*/ 499 h 578"/>
                <a:gd name="T14" fmla="*/ 147 w 311"/>
                <a:gd name="T15" fmla="*/ 525 h 578"/>
                <a:gd name="T16" fmla="*/ 177 w 311"/>
                <a:gd name="T17" fmla="*/ 556 h 578"/>
                <a:gd name="T18" fmla="*/ 194 w 311"/>
                <a:gd name="T19" fmla="*/ 578 h 578"/>
                <a:gd name="T20" fmla="*/ 217 w 311"/>
                <a:gd name="T21" fmla="*/ 569 h 578"/>
                <a:gd name="T22" fmla="*/ 243 w 311"/>
                <a:gd name="T23" fmla="*/ 525 h 578"/>
                <a:gd name="T24" fmla="*/ 277 w 311"/>
                <a:gd name="T25" fmla="*/ 480 h 578"/>
                <a:gd name="T26" fmla="*/ 311 w 311"/>
                <a:gd name="T27" fmla="*/ 438 h 578"/>
                <a:gd name="T28" fmla="*/ 287 w 311"/>
                <a:gd name="T29" fmla="*/ 404 h 578"/>
                <a:gd name="T30" fmla="*/ 271 w 311"/>
                <a:gd name="T31" fmla="*/ 352 h 578"/>
                <a:gd name="T32" fmla="*/ 277 w 311"/>
                <a:gd name="T33" fmla="*/ 302 h 578"/>
                <a:gd name="T34" fmla="*/ 270 w 311"/>
                <a:gd name="T35" fmla="*/ 226 h 578"/>
                <a:gd name="T36" fmla="*/ 267 w 311"/>
                <a:gd name="T37" fmla="*/ 186 h 578"/>
                <a:gd name="T38" fmla="*/ 252 w 311"/>
                <a:gd name="T39" fmla="*/ 134 h 578"/>
                <a:gd name="T40" fmla="*/ 246 w 311"/>
                <a:gd name="T41" fmla="*/ 80 h 578"/>
                <a:gd name="T42" fmla="*/ 250 w 311"/>
                <a:gd name="T43" fmla="*/ 10 h 578"/>
                <a:gd name="T44" fmla="*/ 232 w 311"/>
                <a:gd name="T45" fmla="*/ 0 h 578"/>
                <a:gd name="T46" fmla="*/ 203 w 311"/>
                <a:gd name="T47" fmla="*/ 6 h 578"/>
                <a:gd name="T48" fmla="*/ 170 w 311"/>
                <a:gd name="T49" fmla="*/ 6 h 578"/>
                <a:gd name="T50" fmla="*/ 133 w 311"/>
                <a:gd name="T51" fmla="*/ 28 h 578"/>
                <a:gd name="T52" fmla="*/ 111 w 311"/>
                <a:gd name="T53" fmla="*/ 49 h 578"/>
                <a:gd name="T54" fmla="*/ 100 w 311"/>
                <a:gd name="T55" fmla="*/ 69 h 578"/>
                <a:gd name="T56" fmla="*/ 105 w 311"/>
                <a:gd name="T57" fmla="*/ 115 h 578"/>
                <a:gd name="T58" fmla="*/ 111 w 311"/>
                <a:gd name="T59" fmla="*/ 154 h 578"/>
                <a:gd name="T60" fmla="*/ 74 w 311"/>
                <a:gd name="T61" fmla="*/ 171 h 578"/>
                <a:gd name="T62" fmla="*/ 63 w 311"/>
                <a:gd name="T63" fmla="*/ 202 h 578"/>
                <a:gd name="T64" fmla="*/ 40 w 311"/>
                <a:gd name="T65" fmla="*/ 226 h 578"/>
                <a:gd name="T66" fmla="*/ 15 w 311"/>
                <a:gd name="T67" fmla="*/ 251 h 5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578"/>
                <a:gd name="T104" fmla="*/ 311 w 311"/>
                <a:gd name="T105" fmla="*/ 578 h 5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578">
                  <a:moveTo>
                    <a:pt x="3" y="263"/>
                  </a:moveTo>
                  <a:lnTo>
                    <a:pt x="0" y="302"/>
                  </a:lnTo>
                  <a:lnTo>
                    <a:pt x="0" y="315"/>
                  </a:lnTo>
                  <a:lnTo>
                    <a:pt x="13" y="334"/>
                  </a:lnTo>
                  <a:lnTo>
                    <a:pt x="27" y="352"/>
                  </a:lnTo>
                  <a:lnTo>
                    <a:pt x="41" y="369"/>
                  </a:lnTo>
                  <a:lnTo>
                    <a:pt x="57" y="388"/>
                  </a:lnTo>
                  <a:lnTo>
                    <a:pt x="68" y="404"/>
                  </a:lnTo>
                  <a:lnTo>
                    <a:pt x="80" y="421"/>
                  </a:lnTo>
                  <a:lnTo>
                    <a:pt x="91" y="438"/>
                  </a:lnTo>
                  <a:lnTo>
                    <a:pt x="101" y="451"/>
                  </a:lnTo>
                  <a:lnTo>
                    <a:pt x="113" y="467"/>
                  </a:lnTo>
                  <a:lnTo>
                    <a:pt x="124" y="484"/>
                  </a:lnTo>
                  <a:lnTo>
                    <a:pt x="135" y="499"/>
                  </a:lnTo>
                  <a:lnTo>
                    <a:pt x="147" y="515"/>
                  </a:lnTo>
                  <a:lnTo>
                    <a:pt x="147" y="525"/>
                  </a:lnTo>
                  <a:lnTo>
                    <a:pt x="155" y="538"/>
                  </a:lnTo>
                  <a:lnTo>
                    <a:pt x="177" y="556"/>
                  </a:lnTo>
                  <a:lnTo>
                    <a:pt x="177" y="578"/>
                  </a:lnTo>
                  <a:lnTo>
                    <a:pt x="194" y="578"/>
                  </a:lnTo>
                  <a:lnTo>
                    <a:pt x="205" y="573"/>
                  </a:lnTo>
                  <a:lnTo>
                    <a:pt x="217" y="569"/>
                  </a:lnTo>
                  <a:lnTo>
                    <a:pt x="230" y="547"/>
                  </a:lnTo>
                  <a:lnTo>
                    <a:pt x="243" y="525"/>
                  </a:lnTo>
                  <a:lnTo>
                    <a:pt x="260" y="502"/>
                  </a:lnTo>
                  <a:lnTo>
                    <a:pt x="277" y="480"/>
                  </a:lnTo>
                  <a:lnTo>
                    <a:pt x="294" y="460"/>
                  </a:lnTo>
                  <a:lnTo>
                    <a:pt x="311" y="438"/>
                  </a:lnTo>
                  <a:lnTo>
                    <a:pt x="303" y="414"/>
                  </a:lnTo>
                  <a:lnTo>
                    <a:pt x="287" y="404"/>
                  </a:lnTo>
                  <a:lnTo>
                    <a:pt x="280" y="378"/>
                  </a:lnTo>
                  <a:lnTo>
                    <a:pt x="271" y="352"/>
                  </a:lnTo>
                  <a:lnTo>
                    <a:pt x="277" y="339"/>
                  </a:lnTo>
                  <a:lnTo>
                    <a:pt x="277" y="302"/>
                  </a:lnTo>
                  <a:lnTo>
                    <a:pt x="277" y="265"/>
                  </a:lnTo>
                  <a:lnTo>
                    <a:pt x="270" y="226"/>
                  </a:lnTo>
                  <a:lnTo>
                    <a:pt x="271" y="219"/>
                  </a:lnTo>
                  <a:lnTo>
                    <a:pt x="267" y="186"/>
                  </a:lnTo>
                  <a:lnTo>
                    <a:pt x="263" y="158"/>
                  </a:lnTo>
                  <a:lnTo>
                    <a:pt x="252" y="134"/>
                  </a:lnTo>
                  <a:lnTo>
                    <a:pt x="239" y="102"/>
                  </a:lnTo>
                  <a:lnTo>
                    <a:pt x="246" y="80"/>
                  </a:lnTo>
                  <a:lnTo>
                    <a:pt x="253" y="54"/>
                  </a:lnTo>
                  <a:lnTo>
                    <a:pt x="250" y="10"/>
                  </a:lnTo>
                  <a:lnTo>
                    <a:pt x="254" y="0"/>
                  </a:lnTo>
                  <a:lnTo>
                    <a:pt x="232" y="0"/>
                  </a:lnTo>
                  <a:lnTo>
                    <a:pt x="220" y="0"/>
                  </a:lnTo>
                  <a:lnTo>
                    <a:pt x="203" y="6"/>
                  </a:lnTo>
                  <a:lnTo>
                    <a:pt x="188" y="6"/>
                  </a:lnTo>
                  <a:lnTo>
                    <a:pt x="170" y="6"/>
                  </a:lnTo>
                  <a:lnTo>
                    <a:pt x="151" y="17"/>
                  </a:lnTo>
                  <a:lnTo>
                    <a:pt x="133" y="28"/>
                  </a:lnTo>
                  <a:lnTo>
                    <a:pt x="124" y="36"/>
                  </a:lnTo>
                  <a:lnTo>
                    <a:pt x="111" y="49"/>
                  </a:lnTo>
                  <a:lnTo>
                    <a:pt x="96" y="60"/>
                  </a:lnTo>
                  <a:lnTo>
                    <a:pt x="100" y="69"/>
                  </a:lnTo>
                  <a:lnTo>
                    <a:pt x="103" y="91"/>
                  </a:lnTo>
                  <a:lnTo>
                    <a:pt x="105" y="115"/>
                  </a:lnTo>
                  <a:lnTo>
                    <a:pt x="115" y="143"/>
                  </a:lnTo>
                  <a:lnTo>
                    <a:pt x="111" y="154"/>
                  </a:lnTo>
                  <a:lnTo>
                    <a:pt x="95" y="156"/>
                  </a:lnTo>
                  <a:lnTo>
                    <a:pt x="74" y="171"/>
                  </a:lnTo>
                  <a:lnTo>
                    <a:pt x="74" y="191"/>
                  </a:lnTo>
                  <a:lnTo>
                    <a:pt x="63" y="202"/>
                  </a:lnTo>
                  <a:lnTo>
                    <a:pt x="55" y="219"/>
                  </a:lnTo>
                  <a:lnTo>
                    <a:pt x="40" y="226"/>
                  </a:lnTo>
                  <a:lnTo>
                    <a:pt x="27" y="239"/>
                  </a:lnTo>
                  <a:lnTo>
                    <a:pt x="15" y="251"/>
                  </a:lnTo>
                  <a:lnTo>
                    <a:pt x="3" y="26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7" name="Freeform 406"/>
            <p:cNvSpPr>
              <a:spLocks/>
            </p:cNvSpPr>
            <p:nvPr/>
          </p:nvSpPr>
          <p:spPr bwMode="auto">
            <a:xfrm>
              <a:off x="2408" y="1997"/>
              <a:ext cx="8" cy="12"/>
            </a:xfrm>
            <a:custGeom>
              <a:avLst/>
              <a:gdLst>
                <a:gd name="T0" fmla="*/ 8 w 8"/>
                <a:gd name="T1" fmla="*/ 0 h 20"/>
                <a:gd name="T2" fmla="*/ 7 w 8"/>
                <a:gd name="T3" fmla="*/ 14 h 20"/>
                <a:gd name="T4" fmla="*/ 0 w 8"/>
                <a:gd name="T5" fmla="*/ 20 h 20"/>
                <a:gd name="T6" fmla="*/ 8 w 8"/>
                <a:gd name="T7" fmla="*/ 0 h 20"/>
                <a:gd name="T8" fmla="*/ 0 60000 65536"/>
                <a:gd name="T9" fmla="*/ 0 60000 65536"/>
                <a:gd name="T10" fmla="*/ 0 60000 65536"/>
                <a:gd name="T11" fmla="*/ 0 60000 65536"/>
                <a:gd name="T12" fmla="*/ 0 w 8"/>
                <a:gd name="T13" fmla="*/ 0 h 20"/>
                <a:gd name="T14" fmla="*/ 8 w 8"/>
                <a:gd name="T15" fmla="*/ 20 h 20"/>
              </a:gdLst>
              <a:ahLst/>
              <a:cxnLst>
                <a:cxn ang="T8">
                  <a:pos x="T0" y="T1"/>
                </a:cxn>
                <a:cxn ang="T9">
                  <a:pos x="T2" y="T3"/>
                </a:cxn>
                <a:cxn ang="T10">
                  <a:pos x="T4" y="T5"/>
                </a:cxn>
                <a:cxn ang="T11">
                  <a:pos x="T6" y="T7"/>
                </a:cxn>
              </a:cxnLst>
              <a:rect l="T12" t="T13" r="T14" b="T15"/>
              <a:pathLst>
                <a:path w="8" h="20">
                  <a:moveTo>
                    <a:pt x="8" y="0"/>
                  </a:moveTo>
                  <a:lnTo>
                    <a:pt x="7" y="14"/>
                  </a:lnTo>
                  <a:lnTo>
                    <a:pt x="0" y="20"/>
                  </a:lnTo>
                  <a:lnTo>
                    <a:pt x="8"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8" name="Freeform 407"/>
            <p:cNvSpPr>
              <a:spLocks/>
            </p:cNvSpPr>
            <p:nvPr/>
          </p:nvSpPr>
          <p:spPr bwMode="auto">
            <a:xfrm>
              <a:off x="2367" y="2004"/>
              <a:ext cx="8" cy="7"/>
            </a:xfrm>
            <a:custGeom>
              <a:avLst/>
              <a:gdLst>
                <a:gd name="T0" fmla="*/ 8 w 8"/>
                <a:gd name="T1" fmla="*/ 0 h 13"/>
                <a:gd name="T2" fmla="*/ 0 w 8"/>
                <a:gd name="T3" fmla="*/ 13 h 13"/>
                <a:gd name="T4" fmla="*/ 0 w 8"/>
                <a:gd name="T5" fmla="*/ 3 h 13"/>
                <a:gd name="T6" fmla="*/ 8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8" y="0"/>
                  </a:moveTo>
                  <a:lnTo>
                    <a:pt x="0" y="13"/>
                  </a:lnTo>
                  <a:lnTo>
                    <a:pt x="0" y="3"/>
                  </a:lnTo>
                  <a:lnTo>
                    <a:pt x="8"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49" name="Freeform 408"/>
            <p:cNvSpPr>
              <a:spLocks/>
            </p:cNvSpPr>
            <p:nvPr/>
          </p:nvSpPr>
          <p:spPr bwMode="auto">
            <a:xfrm>
              <a:off x="2382" y="2014"/>
              <a:ext cx="6" cy="4"/>
            </a:xfrm>
            <a:custGeom>
              <a:avLst/>
              <a:gdLst>
                <a:gd name="T0" fmla="*/ 5 w 5"/>
                <a:gd name="T1" fmla="*/ 0 h 6"/>
                <a:gd name="T2" fmla="*/ 4 w 5"/>
                <a:gd name="T3" fmla="*/ 6 h 6"/>
                <a:gd name="T4" fmla="*/ 0 w 5"/>
                <a:gd name="T5" fmla="*/ 0 h 6"/>
                <a:gd name="T6" fmla="*/ 5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0"/>
                  </a:moveTo>
                  <a:lnTo>
                    <a:pt x="4" y="6"/>
                  </a:lnTo>
                  <a:lnTo>
                    <a:pt x="0" y="0"/>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50" name="Freeform 409"/>
            <p:cNvSpPr>
              <a:spLocks/>
            </p:cNvSpPr>
            <p:nvPr/>
          </p:nvSpPr>
          <p:spPr bwMode="auto">
            <a:xfrm>
              <a:off x="2416" y="1991"/>
              <a:ext cx="6" cy="3"/>
            </a:xfrm>
            <a:custGeom>
              <a:avLst/>
              <a:gdLst>
                <a:gd name="T0" fmla="*/ 5 w 6"/>
                <a:gd name="T1" fmla="*/ 5 h 5"/>
                <a:gd name="T2" fmla="*/ 6 w 6"/>
                <a:gd name="T3" fmla="*/ 0 h 5"/>
                <a:gd name="T4" fmla="*/ 0 w 6"/>
                <a:gd name="T5" fmla="*/ 1 h 5"/>
                <a:gd name="T6" fmla="*/ 5 w 6"/>
                <a:gd name="T7" fmla="*/ 5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5" y="5"/>
                  </a:moveTo>
                  <a:lnTo>
                    <a:pt x="6" y="0"/>
                  </a:lnTo>
                  <a:lnTo>
                    <a:pt x="0" y="1"/>
                  </a:lnTo>
                  <a:lnTo>
                    <a:pt x="5" y="5"/>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251" name="Group 410"/>
            <p:cNvGrpSpPr>
              <a:grpSpLocks/>
            </p:cNvGrpSpPr>
            <p:nvPr/>
          </p:nvGrpSpPr>
          <p:grpSpPr bwMode="auto">
            <a:xfrm>
              <a:off x="2235" y="2224"/>
              <a:ext cx="7" cy="8"/>
              <a:chOff x="2709" y="2438"/>
              <a:chExt cx="6" cy="7"/>
            </a:xfrm>
            <a:grpFill/>
          </p:grpSpPr>
          <p:grpSp>
            <p:nvGrpSpPr>
              <p:cNvPr id="1938" name="Group 411"/>
              <p:cNvGrpSpPr>
                <a:grpSpLocks/>
              </p:cNvGrpSpPr>
              <p:nvPr/>
            </p:nvGrpSpPr>
            <p:grpSpPr bwMode="auto">
              <a:xfrm>
                <a:off x="2709" y="2438"/>
                <a:ext cx="6" cy="7"/>
                <a:chOff x="2709" y="2438"/>
                <a:chExt cx="6" cy="7"/>
              </a:xfrm>
              <a:grpFill/>
            </p:grpSpPr>
            <p:pic>
              <p:nvPicPr>
                <p:cNvPr id="1940" name="Picture 412"/>
                <p:cNvPicPr>
                  <a:picLocks noChangeAspect="1" noChangeArrowheads="1"/>
                </p:cNvPicPr>
                <p:nvPr/>
              </p:nvPicPr>
              <p:blipFill>
                <a:blip r:embed="rId22" cstate="print">
                  <a:extLst>
                    <a:ext uri="{28A0092B-C50C-407E-A947-70E740481C1C}">
                      <a14:useLocalDpi xmlns:a14="http://schemas.microsoft.com/office/drawing/2010/main" val="0"/>
                    </a:ext>
                  </a:extLst>
                </a:blip>
                <a:srcRect t="-134955"/>
                <a:stretch>
                  <a:fillRect/>
                </a:stretch>
              </p:blipFill>
              <p:spPr bwMode="auto">
                <a:xfrm>
                  <a:off x="2709" y="2438"/>
                  <a:ext cx="6" cy="7"/>
                </a:xfrm>
                <a:prstGeom prst="rect">
                  <a:avLst/>
                </a:prstGeom>
                <a:grpFill/>
                <a:ln w="6350">
                  <a:solidFill>
                    <a:srgbClr val="808080"/>
                  </a:solidFill>
                  <a:miter lim="800000"/>
                  <a:headEnd/>
                  <a:tailEnd/>
                </a:ln>
              </p:spPr>
            </p:pic>
            <p:sp>
              <p:nvSpPr>
                <p:cNvPr id="1941" name="Freeform 413"/>
                <p:cNvSpPr>
                  <a:spLocks/>
                </p:cNvSpPr>
                <p:nvPr/>
              </p:nvSpPr>
              <p:spPr bwMode="auto">
                <a:xfrm>
                  <a:off x="2709" y="2442"/>
                  <a:ext cx="5" cy="2"/>
                </a:xfrm>
                <a:custGeom>
                  <a:avLst/>
                  <a:gdLst>
                    <a:gd name="T0" fmla="*/ 5 w 5"/>
                    <a:gd name="T1" fmla="*/ 4 h 4"/>
                    <a:gd name="T2" fmla="*/ 2 w 5"/>
                    <a:gd name="T3" fmla="*/ 4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2" y="4"/>
                      </a:lnTo>
                      <a:lnTo>
                        <a:pt x="0" y="0"/>
                      </a:lnTo>
                      <a:lnTo>
                        <a:pt x="5"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42" name="Freeform 414"/>
                <p:cNvSpPr>
                  <a:spLocks/>
                </p:cNvSpPr>
                <p:nvPr/>
              </p:nvSpPr>
              <p:spPr bwMode="auto">
                <a:xfrm>
                  <a:off x="2709" y="2442"/>
                  <a:ext cx="5" cy="2"/>
                </a:xfrm>
                <a:custGeom>
                  <a:avLst/>
                  <a:gdLst>
                    <a:gd name="T0" fmla="*/ 5 w 5"/>
                    <a:gd name="T1" fmla="*/ 4 h 4"/>
                    <a:gd name="T2" fmla="*/ 2 w 5"/>
                    <a:gd name="T3" fmla="*/ 4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2" y="4"/>
                      </a:lnTo>
                      <a:lnTo>
                        <a:pt x="0" y="0"/>
                      </a:lnTo>
                      <a:lnTo>
                        <a:pt x="5" y="4"/>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43" name="Picture 415"/>
                <p:cNvPicPr>
                  <a:picLocks noChangeAspect="1" noChangeArrowheads="1"/>
                </p:cNvPicPr>
                <p:nvPr/>
              </p:nvPicPr>
              <p:blipFill>
                <a:blip r:embed="rId22" cstate="print">
                  <a:extLst>
                    <a:ext uri="{28A0092B-C50C-407E-A947-70E740481C1C}">
                      <a14:useLocalDpi xmlns:a14="http://schemas.microsoft.com/office/drawing/2010/main" val="0"/>
                    </a:ext>
                  </a:extLst>
                </a:blip>
                <a:srcRect t="-134955"/>
                <a:stretch>
                  <a:fillRect/>
                </a:stretch>
              </p:blipFill>
              <p:spPr bwMode="auto">
                <a:xfrm>
                  <a:off x="2709" y="2438"/>
                  <a:ext cx="6" cy="7"/>
                </a:xfrm>
                <a:prstGeom prst="rect">
                  <a:avLst/>
                </a:prstGeom>
                <a:grpFill/>
                <a:ln w="6350">
                  <a:solidFill>
                    <a:srgbClr val="808080"/>
                  </a:solidFill>
                  <a:miter lim="800000"/>
                  <a:headEnd/>
                  <a:tailEnd/>
                </a:ln>
              </p:spPr>
            </p:pic>
          </p:grpSp>
          <p:sp>
            <p:nvSpPr>
              <p:cNvPr id="1939" name="Freeform 416"/>
              <p:cNvSpPr>
                <a:spLocks/>
              </p:cNvSpPr>
              <p:nvPr/>
            </p:nvSpPr>
            <p:spPr bwMode="auto">
              <a:xfrm>
                <a:off x="2709" y="2442"/>
                <a:ext cx="5" cy="2"/>
              </a:xfrm>
              <a:custGeom>
                <a:avLst/>
                <a:gdLst>
                  <a:gd name="T0" fmla="*/ 5 w 5"/>
                  <a:gd name="T1" fmla="*/ 4 h 4"/>
                  <a:gd name="T2" fmla="*/ 2 w 5"/>
                  <a:gd name="T3" fmla="*/ 4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2" y="4"/>
                    </a:lnTo>
                    <a:lnTo>
                      <a:pt x="0" y="0"/>
                    </a:lnTo>
                    <a:lnTo>
                      <a:pt x="5" y="4"/>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52" name="Group 417"/>
            <p:cNvGrpSpPr>
              <a:grpSpLocks/>
            </p:cNvGrpSpPr>
            <p:nvPr/>
          </p:nvGrpSpPr>
          <p:grpSpPr bwMode="auto">
            <a:xfrm>
              <a:off x="2552" y="1852"/>
              <a:ext cx="5" cy="11"/>
              <a:chOff x="3003" y="2123"/>
              <a:chExt cx="5" cy="5"/>
            </a:xfrm>
            <a:grpFill/>
          </p:grpSpPr>
          <p:pic>
            <p:nvPicPr>
              <p:cNvPr id="1936" name="Picture 418"/>
              <p:cNvPicPr>
                <a:picLocks noChangeAspect="1" noChangeArrowheads="1"/>
              </p:cNvPicPr>
              <p:nvPr/>
            </p:nvPicPr>
            <p:blipFill>
              <a:blip r:embed="rId23">
                <a:extLst>
                  <a:ext uri="{28A0092B-C50C-407E-A947-70E740481C1C}">
                    <a14:useLocalDpi xmlns:a14="http://schemas.microsoft.com/office/drawing/2010/main" val="0"/>
                  </a:ext>
                </a:extLst>
              </a:blip>
              <a:srcRect t="-380000" r="-380000"/>
              <a:stretch>
                <a:fillRect/>
              </a:stretch>
            </p:blipFill>
            <p:spPr bwMode="auto">
              <a:xfrm>
                <a:off x="3003" y="2123"/>
                <a:ext cx="5" cy="5"/>
              </a:xfrm>
              <a:prstGeom prst="rect">
                <a:avLst/>
              </a:prstGeom>
              <a:grpFill/>
              <a:ln w="6350">
                <a:solidFill>
                  <a:srgbClr val="808080"/>
                </a:solidFill>
                <a:miter lim="800000"/>
                <a:headEnd/>
                <a:tailEnd/>
              </a:ln>
            </p:spPr>
          </p:pic>
          <p:sp>
            <p:nvSpPr>
              <p:cNvPr id="1937" name="Rectangle 419"/>
              <p:cNvSpPr>
                <a:spLocks noChangeArrowheads="1"/>
              </p:cNvSpPr>
              <p:nvPr/>
            </p:nvSpPr>
            <p:spPr bwMode="auto">
              <a:xfrm>
                <a:off x="3003" y="2127"/>
                <a:ext cx="2" cy="1"/>
              </a:xfrm>
              <a:prstGeom prst="rect">
                <a:avLst/>
              </a:prstGeom>
              <a:grpFill/>
              <a:ln w="6350">
                <a:solidFill>
                  <a:srgbClr val="808080"/>
                </a:solidFill>
                <a:miter lim="800000"/>
                <a:headEnd/>
                <a:tailEnd/>
              </a:ln>
            </p:spPr>
            <p:txBody>
              <a:bodyPr/>
              <a:lstStyle/>
              <a:p>
                <a:endParaRPr lang="en-GB" dirty="0">
                  <a:solidFill>
                    <a:srgbClr val="000000"/>
                  </a:solidFill>
                </a:endParaRPr>
              </a:p>
            </p:txBody>
          </p:sp>
        </p:grpSp>
        <p:sp>
          <p:nvSpPr>
            <p:cNvPr id="1253" name="Freeform 420"/>
            <p:cNvSpPr>
              <a:spLocks/>
            </p:cNvSpPr>
            <p:nvPr/>
          </p:nvSpPr>
          <p:spPr bwMode="auto">
            <a:xfrm>
              <a:off x="2789" y="1916"/>
              <a:ext cx="256" cy="258"/>
            </a:xfrm>
            <a:custGeom>
              <a:avLst/>
              <a:gdLst>
                <a:gd name="T0" fmla="*/ 225 w 239"/>
                <a:gd name="T1" fmla="*/ 442 h 442"/>
                <a:gd name="T2" fmla="*/ 225 w 239"/>
                <a:gd name="T3" fmla="*/ 426 h 442"/>
                <a:gd name="T4" fmla="*/ 239 w 239"/>
                <a:gd name="T5" fmla="*/ 426 h 442"/>
                <a:gd name="T6" fmla="*/ 239 w 239"/>
                <a:gd name="T7" fmla="*/ 396 h 442"/>
                <a:gd name="T8" fmla="*/ 238 w 239"/>
                <a:gd name="T9" fmla="*/ 363 h 442"/>
                <a:gd name="T10" fmla="*/ 237 w 239"/>
                <a:gd name="T11" fmla="*/ 333 h 442"/>
                <a:gd name="T12" fmla="*/ 237 w 239"/>
                <a:gd name="T13" fmla="*/ 302 h 442"/>
                <a:gd name="T14" fmla="*/ 236 w 239"/>
                <a:gd name="T15" fmla="*/ 272 h 442"/>
                <a:gd name="T16" fmla="*/ 235 w 239"/>
                <a:gd name="T17" fmla="*/ 241 h 442"/>
                <a:gd name="T18" fmla="*/ 234 w 239"/>
                <a:gd name="T19" fmla="*/ 211 h 442"/>
                <a:gd name="T20" fmla="*/ 231 w 239"/>
                <a:gd name="T21" fmla="*/ 181 h 442"/>
                <a:gd name="T22" fmla="*/ 230 w 239"/>
                <a:gd name="T23" fmla="*/ 150 h 442"/>
                <a:gd name="T24" fmla="*/ 229 w 239"/>
                <a:gd name="T25" fmla="*/ 118 h 442"/>
                <a:gd name="T26" fmla="*/ 229 w 239"/>
                <a:gd name="T27" fmla="*/ 94 h 442"/>
                <a:gd name="T28" fmla="*/ 228 w 239"/>
                <a:gd name="T29" fmla="*/ 70 h 442"/>
                <a:gd name="T30" fmla="*/ 230 w 239"/>
                <a:gd name="T31" fmla="*/ 50 h 442"/>
                <a:gd name="T32" fmla="*/ 223 w 239"/>
                <a:gd name="T33" fmla="*/ 39 h 442"/>
                <a:gd name="T34" fmla="*/ 199 w 239"/>
                <a:gd name="T35" fmla="*/ 27 h 442"/>
                <a:gd name="T36" fmla="*/ 197 w 239"/>
                <a:gd name="T37" fmla="*/ 16 h 442"/>
                <a:gd name="T38" fmla="*/ 177 w 239"/>
                <a:gd name="T39" fmla="*/ 9 h 442"/>
                <a:gd name="T40" fmla="*/ 166 w 239"/>
                <a:gd name="T41" fmla="*/ 20 h 442"/>
                <a:gd name="T42" fmla="*/ 155 w 239"/>
                <a:gd name="T43" fmla="*/ 33 h 442"/>
                <a:gd name="T44" fmla="*/ 158 w 239"/>
                <a:gd name="T45" fmla="*/ 76 h 442"/>
                <a:gd name="T46" fmla="*/ 141 w 239"/>
                <a:gd name="T47" fmla="*/ 94 h 442"/>
                <a:gd name="T48" fmla="*/ 125 w 239"/>
                <a:gd name="T49" fmla="*/ 78 h 442"/>
                <a:gd name="T50" fmla="*/ 108 w 239"/>
                <a:gd name="T51" fmla="*/ 63 h 442"/>
                <a:gd name="T52" fmla="*/ 91 w 239"/>
                <a:gd name="T53" fmla="*/ 53 h 442"/>
                <a:gd name="T54" fmla="*/ 84 w 239"/>
                <a:gd name="T55" fmla="*/ 24 h 442"/>
                <a:gd name="T56" fmla="*/ 67 w 239"/>
                <a:gd name="T57" fmla="*/ 18 h 442"/>
                <a:gd name="T58" fmla="*/ 51 w 239"/>
                <a:gd name="T59" fmla="*/ 13 h 442"/>
                <a:gd name="T60" fmla="*/ 29 w 239"/>
                <a:gd name="T61" fmla="*/ 0 h 442"/>
                <a:gd name="T62" fmla="*/ 29 w 239"/>
                <a:gd name="T63" fmla="*/ 27 h 442"/>
                <a:gd name="T64" fmla="*/ 20 w 239"/>
                <a:gd name="T65" fmla="*/ 42 h 442"/>
                <a:gd name="T66" fmla="*/ 10 w 239"/>
                <a:gd name="T67" fmla="*/ 59 h 442"/>
                <a:gd name="T68" fmla="*/ 10 w 239"/>
                <a:gd name="T69" fmla="*/ 85 h 442"/>
                <a:gd name="T70" fmla="*/ 1 w 239"/>
                <a:gd name="T71" fmla="*/ 96 h 442"/>
                <a:gd name="T72" fmla="*/ 0 w 239"/>
                <a:gd name="T73" fmla="*/ 103 h 442"/>
                <a:gd name="T74" fmla="*/ 8 w 239"/>
                <a:gd name="T75" fmla="*/ 142 h 442"/>
                <a:gd name="T76" fmla="*/ 8 w 239"/>
                <a:gd name="T77" fmla="*/ 179 h 442"/>
                <a:gd name="T78" fmla="*/ 8 w 239"/>
                <a:gd name="T79" fmla="*/ 216 h 442"/>
                <a:gd name="T80" fmla="*/ 1 w 239"/>
                <a:gd name="T81" fmla="*/ 229 h 442"/>
                <a:gd name="T82" fmla="*/ 11 w 239"/>
                <a:gd name="T83" fmla="*/ 255 h 442"/>
                <a:gd name="T84" fmla="*/ 17 w 239"/>
                <a:gd name="T85" fmla="*/ 281 h 442"/>
                <a:gd name="T86" fmla="*/ 34 w 239"/>
                <a:gd name="T87" fmla="*/ 289 h 442"/>
                <a:gd name="T88" fmla="*/ 41 w 239"/>
                <a:gd name="T89" fmla="*/ 313 h 442"/>
                <a:gd name="T90" fmla="*/ 63 w 239"/>
                <a:gd name="T91" fmla="*/ 322 h 442"/>
                <a:gd name="T92" fmla="*/ 75 w 239"/>
                <a:gd name="T93" fmla="*/ 342 h 442"/>
                <a:gd name="T94" fmla="*/ 86 w 239"/>
                <a:gd name="T95" fmla="*/ 331 h 442"/>
                <a:gd name="T96" fmla="*/ 101 w 239"/>
                <a:gd name="T97" fmla="*/ 313 h 442"/>
                <a:gd name="T98" fmla="*/ 117 w 239"/>
                <a:gd name="T99" fmla="*/ 331 h 442"/>
                <a:gd name="T100" fmla="*/ 131 w 239"/>
                <a:gd name="T101" fmla="*/ 346 h 442"/>
                <a:gd name="T102" fmla="*/ 148 w 239"/>
                <a:gd name="T103" fmla="*/ 363 h 442"/>
                <a:gd name="T104" fmla="*/ 163 w 239"/>
                <a:gd name="T105" fmla="*/ 378 h 442"/>
                <a:gd name="T106" fmla="*/ 179 w 239"/>
                <a:gd name="T107" fmla="*/ 396 h 442"/>
                <a:gd name="T108" fmla="*/ 193 w 239"/>
                <a:gd name="T109" fmla="*/ 413 h 442"/>
                <a:gd name="T110" fmla="*/ 209 w 239"/>
                <a:gd name="T111" fmla="*/ 426 h 442"/>
                <a:gd name="T112" fmla="*/ 225 w 239"/>
                <a:gd name="T113" fmla="*/ 442 h 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9"/>
                <a:gd name="T172" fmla="*/ 0 h 442"/>
                <a:gd name="T173" fmla="*/ 239 w 239"/>
                <a:gd name="T174" fmla="*/ 442 h 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9" h="442">
                  <a:moveTo>
                    <a:pt x="225" y="442"/>
                  </a:moveTo>
                  <a:lnTo>
                    <a:pt x="225" y="426"/>
                  </a:lnTo>
                  <a:lnTo>
                    <a:pt x="239" y="426"/>
                  </a:lnTo>
                  <a:lnTo>
                    <a:pt x="239" y="396"/>
                  </a:lnTo>
                  <a:lnTo>
                    <a:pt x="238" y="363"/>
                  </a:lnTo>
                  <a:lnTo>
                    <a:pt x="237" y="333"/>
                  </a:lnTo>
                  <a:lnTo>
                    <a:pt x="237" y="302"/>
                  </a:lnTo>
                  <a:lnTo>
                    <a:pt x="236" y="272"/>
                  </a:lnTo>
                  <a:lnTo>
                    <a:pt x="235" y="241"/>
                  </a:lnTo>
                  <a:lnTo>
                    <a:pt x="234" y="211"/>
                  </a:lnTo>
                  <a:lnTo>
                    <a:pt x="231" y="181"/>
                  </a:lnTo>
                  <a:lnTo>
                    <a:pt x="230" y="150"/>
                  </a:lnTo>
                  <a:lnTo>
                    <a:pt x="229" y="118"/>
                  </a:lnTo>
                  <a:lnTo>
                    <a:pt x="229" y="94"/>
                  </a:lnTo>
                  <a:lnTo>
                    <a:pt x="228" y="70"/>
                  </a:lnTo>
                  <a:lnTo>
                    <a:pt x="230" y="50"/>
                  </a:lnTo>
                  <a:lnTo>
                    <a:pt x="223" y="39"/>
                  </a:lnTo>
                  <a:lnTo>
                    <a:pt x="199" y="27"/>
                  </a:lnTo>
                  <a:lnTo>
                    <a:pt x="197" y="16"/>
                  </a:lnTo>
                  <a:lnTo>
                    <a:pt x="177" y="9"/>
                  </a:lnTo>
                  <a:lnTo>
                    <a:pt x="166" y="20"/>
                  </a:lnTo>
                  <a:lnTo>
                    <a:pt x="155" y="33"/>
                  </a:lnTo>
                  <a:lnTo>
                    <a:pt x="158" y="76"/>
                  </a:lnTo>
                  <a:lnTo>
                    <a:pt x="141" y="94"/>
                  </a:lnTo>
                  <a:lnTo>
                    <a:pt x="125" y="78"/>
                  </a:lnTo>
                  <a:lnTo>
                    <a:pt x="108" y="63"/>
                  </a:lnTo>
                  <a:lnTo>
                    <a:pt x="91" y="53"/>
                  </a:lnTo>
                  <a:lnTo>
                    <a:pt x="84" y="24"/>
                  </a:lnTo>
                  <a:lnTo>
                    <a:pt x="67" y="18"/>
                  </a:lnTo>
                  <a:lnTo>
                    <a:pt x="51" y="13"/>
                  </a:lnTo>
                  <a:lnTo>
                    <a:pt x="29" y="0"/>
                  </a:lnTo>
                  <a:lnTo>
                    <a:pt x="29" y="27"/>
                  </a:lnTo>
                  <a:lnTo>
                    <a:pt x="20" y="42"/>
                  </a:lnTo>
                  <a:lnTo>
                    <a:pt x="10" y="59"/>
                  </a:lnTo>
                  <a:lnTo>
                    <a:pt x="10" y="85"/>
                  </a:lnTo>
                  <a:lnTo>
                    <a:pt x="1" y="96"/>
                  </a:lnTo>
                  <a:lnTo>
                    <a:pt x="0" y="103"/>
                  </a:lnTo>
                  <a:lnTo>
                    <a:pt x="8" y="142"/>
                  </a:lnTo>
                  <a:lnTo>
                    <a:pt x="8" y="179"/>
                  </a:lnTo>
                  <a:lnTo>
                    <a:pt x="8" y="216"/>
                  </a:lnTo>
                  <a:lnTo>
                    <a:pt x="1" y="229"/>
                  </a:lnTo>
                  <a:lnTo>
                    <a:pt x="11" y="255"/>
                  </a:lnTo>
                  <a:lnTo>
                    <a:pt x="17" y="281"/>
                  </a:lnTo>
                  <a:lnTo>
                    <a:pt x="34" y="289"/>
                  </a:lnTo>
                  <a:lnTo>
                    <a:pt x="41" y="313"/>
                  </a:lnTo>
                  <a:lnTo>
                    <a:pt x="63" y="322"/>
                  </a:lnTo>
                  <a:lnTo>
                    <a:pt x="75" y="342"/>
                  </a:lnTo>
                  <a:lnTo>
                    <a:pt x="86" y="331"/>
                  </a:lnTo>
                  <a:lnTo>
                    <a:pt x="101" y="313"/>
                  </a:lnTo>
                  <a:lnTo>
                    <a:pt x="117" y="331"/>
                  </a:lnTo>
                  <a:lnTo>
                    <a:pt x="131" y="346"/>
                  </a:lnTo>
                  <a:lnTo>
                    <a:pt x="148" y="363"/>
                  </a:lnTo>
                  <a:lnTo>
                    <a:pt x="163" y="378"/>
                  </a:lnTo>
                  <a:lnTo>
                    <a:pt x="179" y="396"/>
                  </a:lnTo>
                  <a:lnTo>
                    <a:pt x="193" y="413"/>
                  </a:lnTo>
                  <a:lnTo>
                    <a:pt x="209" y="426"/>
                  </a:lnTo>
                  <a:lnTo>
                    <a:pt x="225" y="44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54" name="Freeform 421"/>
            <p:cNvSpPr>
              <a:spLocks/>
            </p:cNvSpPr>
            <p:nvPr/>
          </p:nvSpPr>
          <p:spPr bwMode="auto">
            <a:xfrm>
              <a:off x="2435" y="2069"/>
              <a:ext cx="271" cy="283"/>
            </a:xfrm>
            <a:custGeom>
              <a:avLst/>
              <a:gdLst>
                <a:gd name="T0" fmla="*/ 55 w 252"/>
                <a:gd name="T1" fmla="*/ 453 h 483"/>
                <a:gd name="T2" fmla="*/ 64 w 252"/>
                <a:gd name="T3" fmla="*/ 483 h 483"/>
                <a:gd name="T4" fmla="*/ 77 w 252"/>
                <a:gd name="T5" fmla="*/ 481 h 483"/>
                <a:gd name="T6" fmla="*/ 91 w 252"/>
                <a:gd name="T7" fmla="*/ 465 h 483"/>
                <a:gd name="T8" fmla="*/ 103 w 252"/>
                <a:gd name="T9" fmla="*/ 476 h 483"/>
                <a:gd name="T10" fmla="*/ 111 w 252"/>
                <a:gd name="T11" fmla="*/ 422 h 483"/>
                <a:gd name="T12" fmla="*/ 122 w 252"/>
                <a:gd name="T13" fmla="*/ 396 h 483"/>
                <a:gd name="T14" fmla="*/ 135 w 252"/>
                <a:gd name="T15" fmla="*/ 383 h 483"/>
                <a:gd name="T16" fmla="*/ 140 w 252"/>
                <a:gd name="T17" fmla="*/ 368 h 483"/>
                <a:gd name="T18" fmla="*/ 154 w 252"/>
                <a:gd name="T19" fmla="*/ 353 h 483"/>
                <a:gd name="T20" fmla="*/ 176 w 252"/>
                <a:gd name="T21" fmla="*/ 322 h 483"/>
                <a:gd name="T22" fmla="*/ 193 w 252"/>
                <a:gd name="T23" fmla="*/ 326 h 483"/>
                <a:gd name="T24" fmla="*/ 225 w 252"/>
                <a:gd name="T25" fmla="*/ 315 h 483"/>
                <a:gd name="T26" fmla="*/ 249 w 252"/>
                <a:gd name="T27" fmla="*/ 285 h 483"/>
                <a:gd name="T28" fmla="*/ 250 w 252"/>
                <a:gd name="T29" fmla="*/ 239 h 483"/>
                <a:gd name="T30" fmla="*/ 252 w 252"/>
                <a:gd name="T31" fmla="*/ 190 h 483"/>
                <a:gd name="T32" fmla="*/ 235 w 252"/>
                <a:gd name="T33" fmla="*/ 168 h 483"/>
                <a:gd name="T34" fmla="*/ 205 w 252"/>
                <a:gd name="T35" fmla="*/ 135 h 483"/>
                <a:gd name="T36" fmla="*/ 193 w 252"/>
                <a:gd name="T37" fmla="*/ 111 h 483"/>
                <a:gd name="T38" fmla="*/ 172 w 252"/>
                <a:gd name="T39" fmla="*/ 79 h 483"/>
                <a:gd name="T40" fmla="*/ 149 w 252"/>
                <a:gd name="T41" fmla="*/ 48 h 483"/>
                <a:gd name="T42" fmla="*/ 126 w 252"/>
                <a:gd name="T43" fmla="*/ 16 h 483"/>
                <a:gd name="T44" fmla="*/ 102 w 252"/>
                <a:gd name="T45" fmla="*/ 0 h 483"/>
                <a:gd name="T46" fmla="*/ 89 w 252"/>
                <a:gd name="T47" fmla="*/ 35 h 483"/>
                <a:gd name="T48" fmla="*/ 93 w 252"/>
                <a:gd name="T49" fmla="*/ 103 h 483"/>
                <a:gd name="T50" fmla="*/ 97 w 252"/>
                <a:gd name="T51" fmla="*/ 174 h 483"/>
                <a:gd name="T52" fmla="*/ 100 w 252"/>
                <a:gd name="T53" fmla="*/ 240 h 483"/>
                <a:gd name="T54" fmla="*/ 106 w 252"/>
                <a:gd name="T55" fmla="*/ 281 h 483"/>
                <a:gd name="T56" fmla="*/ 88 w 252"/>
                <a:gd name="T57" fmla="*/ 309 h 483"/>
                <a:gd name="T58" fmla="*/ 60 w 252"/>
                <a:gd name="T59" fmla="*/ 309 h 483"/>
                <a:gd name="T60" fmla="*/ 42 w 252"/>
                <a:gd name="T61" fmla="*/ 305 h 483"/>
                <a:gd name="T62" fmla="*/ 20 w 252"/>
                <a:gd name="T63" fmla="*/ 316 h 483"/>
                <a:gd name="T64" fmla="*/ 2 w 252"/>
                <a:gd name="T65" fmla="*/ 335 h 483"/>
                <a:gd name="T66" fmla="*/ 4 w 252"/>
                <a:gd name="T67" fmla="*/ 365 h 483"/>
                <a:gd name="T68" fmla="*/ 12 w 252"/>
                <a:gd name="T69" fmla="*/ 409 h 483"/>
                <a:gd name="T70" fmla="*/ 21 w 252"/>
                <a:gd name="T71" fmla="*/ 418 h 483"/>
                <a:gd name="T72" fmla="*/ 34 w 252"/>
                <a:gd name="T73" fmla="*/ 420 h 483"/>
                <a:gd name="T74" fmla="*/ 48 w 252"/>
                <a:gd name="T75" fmla="*/ 407 h 483"/>
                <a:gd name="T76" fmla="*/ 56 w 252"/>
                <a:gd name="T77" fmla="*/ 442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483"/>
                <a:gd name="T119" fmla="*/ 252 w 252"/>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483">
                  <a:moveTo>
                    <a:pt x="56" y="442"/>
                  </a:moveTo>
                  <a:lnTo>
                    <a:pt x="55" y="453"/>
                  </a:lnTo>
                  <a:lnTo>
                    <a:pt x="56" y="455"/>
                  </a:lnTo>
                  <a:lnTo>
                    <a:pt x="64" y="483"/>
                  </a:lnTo>
                  <a:lnTo>
                    <a:pt x="67" y="478"/>
                  </a:lnTo>
                  <a:lnTo>
                    <a:pt x="77" y="481"/>
                  </a:lnTo>
                  <a:lnTo>
                    <a:pt x="85" y="474"/>
                  </a:lnTo>
                  <a:lnTo>
                    <a:pt x="91" y="465"/>
                  </a:lnTo>
                  <a:lnTo>
                    <a:pt x="92" y="478"/>
                  </a:lnTo>
                  <a:lnTo>
                    <a:pt x="103" y="476"/>
                  </a:lnTo>
                  <a:lnTo>
                    <a:pt x="106" y="433"/>
                  </a:lnTo>
                  <a:lnTo>
                    <a:pt x="111" y="422"/>
                  </a:lnTo>
                  <a:lnTo>
                    <a:pt x="119" y="409"/>
                  </a:lnTo>
                  <a:lnTo>
                    <a:pt x="122" y="396"/>
                  </a:lnTo>
                  <a:lnTo>
                    <a:pt x="125" y="378"/>
                  </a:lnTo>
                  <a:lnTo>
                    <a:pt x="135" y="383"/>
                  </a:lnTo>
                  <a:lnTo>
                    <a:pt x="138" y="374"/>
                  </a:lnTo>
                  <a:lnTo>
                    <a:pt x="140" y="368"/>
                  </a:lnTo>
                  <a:lnTo>
                    <a:pt x="147" y="353"/>
                  </a:lnTo>
                  <a:lnTo>
                    <a:pt x="154" y="353"/>
                  </a:lnTo>
                  <a:lnTo>
                    <a:pt x="157" y="339"/>
                  </a:lnTo>
                  <a:lnTo>
                    <a:pt x="176" y="322"/>
                  </a:lnTo>
                  <a:lnTo>
                    <a:pt x="191" y="326"/>
                  </a:lnTo>
                  <a:lnTo>
                    <a:pt x="193" y="326"/>
                  </a:lnTo>
                  <a:lnTo>
                    <a:pt x="207" y="315"/>
                  </a:lnTo>
                  <a:lnTo>
                    <a:pt x="225" y="315"/>
                  </a:lnTo>
                  <a:lnTo>
                    <a:pt x="241" y="313"/>
                  </a:lnTo>
                  <a:lnTo>
                    <a:pt x="249" y="285"/>
                  </a:lnTo>
                  <a:lnTo>
                    <a:pt x="250" y="261"/>
                  </a:lnTo>
                  <a:lnTo>
                    <a:pt x="250" y="239"/>
                  </a:lnTo>
                  <a:lnTo>
                    <a:pt x="251" y="214"/>
                  </a:lnTo>
                  <a:lnTo>
                    <a:pt x="252" y="190"/>
                  </a:lnTo>
                  <a:lnTo>
                    <a:pt x="235" y="190"/>
                  </a:lnTo>
                  <a:lnTo>
                    <a:pt x="235" y="168"/>
                  </a:lnTo>
                  <a:lnTo>
                    <a:pt x="213" y="150"/>
                  </a:lnTo>
                  <a:lnTo>
                    <a:pt x="205" y="135"/>
                  </a:lnTo>
                  <a:lnTo>
                    <a:pt x="205" y="127"/>
                  </a:lnTo>
                  <a:lnTo>
                    <a:pt x="193" y="111"/>
                  </a:lnTo>
                  <a:lnTo>
                    <a:pt x="182" y="94"/>
                  </a:lnTo>
                  <a:lnTo>
                    <a:pt x="172" y="79"/>
                  </a:lnTo>
                  <a:lnTo>
                    <a:pt x="160" y="63"/>
                  </a:lnTo>
                  <a:lnTo>
                    <a:pt x="149" y="48"/>
                  </a:lnTo>
                  <a:lnTo>
                    <a:pt x="138" y="31"/>
                  </a:lnTo>
                  <a:lnTo>
                    <a:pt x="126" y="16"/>
                  </a:lnTo>
                  <a:lnTo>
                    <a:pt x="115" y="0"/>
                  </a:lnTo>
                  <a:lnTo>
                    <a:pt x="102" y="0"/>
                  </a:lnTo>
                  <a:lnTo>
                    <a:pt x="88" y="0"/>
                  </a:lnTo>
                  <a:lnTo>
                    <a:pt x="89" y="35"/>
                  </a:lnTo>
                  <a:lnTo>
                    <a:pt x="92" y="68"/>
                  </a:lnTo>
                  <a:lnTo>
                    <a:pt x="93" y="103"/>
                  </a:lnTo>
                  <a:lnTo>
                    <a:pt x="94" y="137"/>
                  </a:lnTo>
                  <a:lnTo>
                    <a:pt x="97" y="174"/>
                  </a:lnTo>
                  <a:lnTo>
                    <a:pt x="98" y="207"/>
                  </a:lnTo>
                  <a:lnTo>
                    <a:pt x="100" y="240"/>
                  </a:lnTo>
                  <a:lnTo>
                    <a:pt x="102" y="277"/>
                  </a:lnTo>
                  <a:lnTo>
                    <a:pt x="106" y="281"/>
                  </a:lnTo>
                  <a:lnTo>
                    <a:pt x="103" y="309"/>
                  </a:lnTo>
                  <a:lnTo>
                    <a:pt x="88" y="309"/>
                  </a:lnTo>
                  <a:lnTo>
                    <a:pt x="74" y="309"/>
                  </a:lnTo>
                  <a:lnTo>
                    <a:pt x="60" y="309"/>
                  </a:lnTo>
                  <a:lnTo>
                    <a:pt x="45" y="309"/>
                  </a:lnTo>
                  <a:lnTo>
                    <a:pt x="42" y="305"/>
                  </a:lnTo>
                  <a:lnTo>
                    <a:pt x="22" y="315"/>
                  </a:lnTo>
                  <a:lnTo>
                    <a:pt x="20" y="316"/>
                  </a:lnTo>
                  <a:lnTo>
                    <a:pt x="10" y="309"/>
                  </a:lnTo>
                  <a:lnTo>
                    <a:pt x="2" y="335"/>
                  </a:lnTo>
                  <a:lnTo>
                    <a:pt x="0" y="333"/>
                  </a:lnTo>
                  <a:lnTo>
                    <a:pt x="4" y="365"/>
                  </a:lnTo>
                  <a:lnTo>
                    <a:pt x="9" y="378"/>
                  </a:lnTo>
                  <a:lnTo>
                    <a:pt x="12" y="409"/>
                  </a:lnTo>
                  <a:lnTo>
                    <a:pt x="11" y="418"/>
                  </a:lnTo>
                  <a:lnTo>
                    <a:pt x="21" y="418"/>
                  </a:lnTo>
                  <a:lnTo>
                    <a:pt x="26" y="422"/>
                  </a:lnTo>
                  <a:lnTo>
                    <a:pt x="34" y="420"/>
                  </a:lnTo>
                  <a:lnTo>
                    <a:pt x="45" y="413"/>
                  </a:lnTo>
                  <a:lnTo>
                    <a:pt x="48" y="407"/>
                  </a:lnTo>
                  <a:lnTo>
                    <a:pt x="52" y="435"/>
                  </a:lnTo>
                  <a:lnTo>
                    <a:pt x="56" y="442"/>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255" name="Group 422"/>
            <p:cNvGrpSpPr>
              <a:grpSpLocks/>
            </p:cNvGrpSpPr>
            <p:nvPr/>
          </p:nvGrpSpPr>
          <p:grpSpPr bwMode="auto">
            <a:xfrm>
              <a:off x="2859" y="1861"/>
              <a:ext cx="7" cy="5"/>
              <a:chOff x="3289" y="2124"/>
              <a:chExt cx="6" cy="8"/>
            </a:xfrm>
            <a:grpFill/>
          </p:grpSpPr>
          <p:grpSp>
            <p:nvGrpSpPr>
              <p:cNvPr id="1930" name="Group 423"/>
              <p:cNvGrpSpPr>
                <a:grpSpLocks/>
              </p:cNvGrpSpPr>
              <p:nvPr/>
            </p:nvGrpSpPr>
            <p:grpSpPr bwMode="auto">
              <a:xfrm>
                <a:off x="3289" y="2124"/>
                <a:ext cx="6" cy="8"/>
                <a:chOff x="3289" y="2124"/>
                <a:chExt cx="6" cy="8"/>
              </a:xfrm>
              <a:grpFill/>
            </p:grpSpPr>
            <p:pic>
              <p:nvPicPr>
                <p:cNvPr id="1932" name="Picture 424"/>
                <p:cNvPicPr>
                  <a:picLocks noChangeAspect="1" noChangeArrowheads="1"/>
                </p:cNvPicPr>
                <p:nvPr/>
              </p:nvPicPr>
              <p:blipFill>
                <a:blip r:embed="rId24">
                  <a:extLst>
                    <a:ext uri="{28A0092B-C50C-407E-A947-70E740481C1C}">
                      <a14:useLocalDpi xmlns:a14="http://schemas.microsoft.com/office/drawing/2010/main" val="0"/>
                    </a:ext>
                  </a:extLst>
                </a:blip>
                <a:srcRect t="-134955" r="-19398"/>
                <a:stretch>
                  <a:fillRect/>
                </a:stretch>
              </p:blipFill>
              <p:spPr bwMode="auto">
                <a:xfrm>
                  <a:off x="3289" y="2124"/>
                  <a:ext cx="6" cy="8"/>
                </a:xfrm>
                <a:prstGeom prst="rect">
                  <a:avLst/>
                </a:prstGeom>
                <a:grpFill/>
                <a:ln w="6350">
                  <a:solidFill>
                    <a:srgbClr val="808080"/>
                  </a:solidFill>
                  <a:miter lim="800000"/>
                  <a:headEnd/>
                  <a:tailEnd/>
                </a:ln>
              </p:spPr>
            </p:pic>
            <p:sp>
              <p:nvSpPr>
                <p:cNvPr id="1933" name="Freeform 425"/>
                <p:cNvSpPr>
                  <a:spLocks/>
                </p:cNvSpPr>
                <p:nvPr/>
              </p:nvSpPr>
              <p:spPr bwMode="auto">
                <a:xfrm>
                  <a:off x="3289" y="2129"/>
                  <a:ext cx="4" cy="2"/>
                </a:xfrm>
                <a:custGeom>
                  <a:avLst/>
                  <a:gdLst>
                    <a:gd name="T0" fmla="*/ 4 w 4"/>
                    <a:gd name="T1" fmla="*/ 2 h 3"/>
                    <a:gd name="T2" fmla="*/ 3 w 4"/>
                    <a:gd name="T3" fmla="*/ 3 h 3"/>
                    <a:gd name="T4" fmla="*/ 0 w 4"/>
                    <a:gd name="T5" fmla="*/ 0 h 3"/>
                    <a:gd name="T6" fmla="*/ 4 w 4"/>
                    <a:gd name="T7" fmla="*/ 2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2"/>
                      </a:moveTo>
                      <a:lnTo>
                        <a:pt x="3" y="3"/>
                      </a:lnTo>
                      <a:lnTo>
                        <a:pt x="0" y="0"/>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34" name="Freeform 426"/>
                <p:cNvSpPr>
                  <a:spLocks/>
                </p:cNvSpPr>
                <p:nvPr/>
              </p:nvSpPr>
              <p:spPr bwMode="auto">
                <a:xfrm>
                  <a:off x="3289" y="2129"/>
                  <a:ext cx="4" cy="2"/>
                </a:xfrm>
                <a:custGeom>
                  <a:avLst/>
                  <a:gdLst>
                    <a:gd name="T0" fmla="*/ 4 w 4"/>
                    <a:gd name="T1" fmla="*/ 2 h 3"/>
                    <a:gd name="T2" fmla="*/ 3 w 4"/>
                    <a:gd name="T3" fmla="*/ 3 h 3"/>
                    <a:gd name="T4" fmla="*/ 0 w 4"/>
                    <a:gd name="T5" fmla="*/ 0 h 3"/>
                    <a:gd name="T6" fmla="*/ 4 w 4"/>
                    <a:gd name="T7" fmla="*/ 2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2"/>
                      </a:moveTo>
                      <a:lnTo>
                        <a:pt x="3" y="3"/>
                      </a:lnTo>
                      <a:lnTo>
                        <a:pt x="0" y="0"/>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35" name="Picture 427"/>
                <p:cNvPicPr>
                  <a:picLocks noChangeAspect="1" noChangeArrowheads="1"/>
                </p:cNvPicPr>
                <p:nvPr/>
              </p:nvPicPr>
              <p:blipFill>
                <a:blip r:embed="rId24">
                  <a:extLst>
                    <a:ext uri="{28A0092B-C50C-407E-A947-70E740481C1C}">
                      <a14:useLocalDpi xmlns:a14="http://schemas.microsoft.com/office/drawing/2010/main" val="0"/>
                    </a:ext>
                  </a:extLst>
                </a:blip>
                <a:srcRect t="-134955" r="-19398"/>
                <a:stretch>
                  <a:fillRect/>
                </a:stretch>
              </p:blipFill>
              <p:spPr bwMode="auto">
                <a:xfrm>
                  <a:off x="3289" y="2124"/>
                  <a:ext cx="6" cy="8"/>
                </a:xfrm>
                <a:prstGeom prst="rect">
                  <a:avLst/>
                </a:prstGeom>
                <a:grpFill/>
                <a:ln w="6350">
                  <a:solidFill>
                    <a:srgbClr val="808080"/>
                  </a:solidFill>
                  <a:miter lim="800000"/>
                  <a:headEnd/>
                  <a:tailEnd/>
                </a:ln>
              </p:spPr>
            </p:pic>
          </p:grpSp>
          <p:sp>
            <p:nvSpPr>
              <p:cNvPr id="1931" name="Freeform 428"/>
              <p:cNvSpPr>
                <a:spLocks/>
              </p:cNvSpPr>
              <p:nvPr/>
            </p:nvSpPr>
            <p:spPr bwMode="auto">
              <a:xfrm>
                <a:off x="3289" y="2129"/>
                <a:ext cx="4" cy="2"/>
              </a:xfrm>
              <a:custGeom>
                <a:avLst/>
                <a:gdLst>
                  <a:gd name="T0" fmla="*/ 4 w 4"/>
                  <a:gd name="T1" fmla="*/ 2 h 3"/>
                  <a:gd name="T2" fmla="*/ 3 w 4"/>
                  <a:gd name="T3" fmla="*/ 3 h 3"/>
                  <a:gd name="T4" fmla="*/ 0 w 4"/>
                  <a:gd name="T5" fmla="*/ 0 h 3"/>
                  <a:gd name="T6" fmla="*/ 4 w 4"/>
                  <a:gd name="T7" fmla="*/ 2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2"/>
                    </a:moveTo>
                    <a:lnTo>
                      <a:pt x="3" y="3"/>
                    </a:lnTo>
                    <a:lnTo>
                      <a:pt x="0" y="0"/>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256" name="Freeform 429"/>
            <p:cNvSpPr>
              <a:spLocks/>
            </p:cNvSpPr>
            <p:nvPr/>
          </p:nvSpPr>
          <p:spPr bwMode="auto">
            <a:xfrm>
              <a:off x="2357" y="2027"/>
              <a:ext cx="201" cy="239"/>
            </a:xfrm>
            <a:custGeom>
              <a:avLst/>
              <a:gdLst>
                <a:gd name="T0" fmla="*/ 10 w 186"/>
                <a:gd name="T1" fmla="*/ 352 h 408"/>
                <a:gd name="T2" fmla="*/ 5 w 186"/>
                <a:gd name="T3" fmla="*/ 363 h 408"/>
                <a:gd name="T4" fmla="*/ 10 w 186"/>
                <a:gd name="T5" fmla="*/ 325 h 408"/>
                <a:gd name="T6" fmla="*/ 14 w 186"/>
                <a:gd name="T7" fmla="*/ 287 h 408"/>
                <a:gd name="T8" fmla="*/ 10 w 186"/>
                <a:gd name="T9" fmla="*/ 254 h 408"/>
                <a:gd name="T10" fmla="*/ 11 w 186"/>
                <a:gd name="T11" fmla="*/ 223 h 408"/>
                <a:gd name="T12" fmla="*/ 1 w 186"/>
                <a:gd name="T13" fmla="*/ 202 h 408"/>
                <a:gd name="T14" fmla="*/ 0 w 186"/>
                <a:gd name="T15" fmla="*/ 210 h 408"/>
                <a:gd name="T16" fmla="*/ 1 w 186"/>
                <a:gd name="T17" fmla="*/ 191 h 408"/>
                <a:gd name="T18" fmla="*/ 16 w 186"/>
                <a:gd name="T19" fmla="*/ 191 h 408"/>
                <a:gd name="T20" fmla="*/ 32 w 186"/>
                <a:gd name="T21" fmla="*/ 191 h 408"/>
                <a:gd name="T22" fmla="*/ 47 w 186"/>
                <a:gd name="T23" fmla="*/ 191 h 408"/>
                <a:gd name="T24" fmla="*/ 61 w 186"/>
                <a:gd name="T25" fmla="*/ 191 h 408"/>
                <a:gd name="T26" fmla="*/ 61 w 186"/>
                <a:gd name="T27" fmla="*/ 165 h 408"/>
                <a:gd name="T28" fmla="*/ 61 w 186"/>
                <a:gd name="T29" fmla="*/ 136 h 408"/>
                <a:gd name="T30" fmla="*/ 77 w 186"/>
                <a:gd name="T31" fmla="*/ 123 h 408"/>
                <a:gd name="T32" fmla="*/ 77 w 186"/>
                <a:gd name="T33" fmla="*/ 84 h 408"/>
                <a:gd name="T34" fmla="*/ 78 w 186"/>
                <a:gd name="T35" fmla="*/ 41 h 408"/>
                <a:gd name="T36" fmla="*/ 90 w 186"/>
                <a:gd name="T37" fmla="*/ 41 h 408"/>
                <a:gd name="T38" fmla="*/ 103 w 186"/>
                <a:gd name="T39" fmla="*/ 41 h 408"/>
                <a:gd name="T40" fmla="*/ 115 w 186"/>
                <a:gd name="T41" fmla="*/ 41 h 408"/>
                <a:gd name="T42" fmla="*/ 127 w 186"/>
                <a:gd name="T43" fmla="*/ 41 h 408"/>
                <a:gd name="T44" fmla="*/ 129 w 186"/>
                <a:gd name="T45" fmla="*/ 0 h 408"/>
                <a:gd name="T46" fmla="*/ 142 w 186"/>
                <a:gd name="T47" fmla="*/ 19 h 408"/>
                <a:gd name="T48" fmla="*/ 157 w 186"/>
                <a:gd name="T49" fmla="*/ 37 h 408"/>
                <a:gd name="T50" fmla="*/ 171 w 186"/>
                <a:gd name="T51" fmla="*/ 52 h 408"/>
                <a:gd name="T52" fmla="*/ 186 w 186"/>
                <a:gd name="T53" fmla="*/ 73 h 408"/>
                <a:gd name="T54" fmla="*/ 173 w 186"/>
                <a:gd name="T55" fmla="*/ 73 h 408"/>
                <a:gd name="T56" fmla="*/ 159 w 186"/>
                <a:gd name="T57" fmla="*/ 73 h 408"/>
                <a:gd name="T58" fmla="*/ 160 w 186"/>
                <a:gd name="T59" fmla="*/ 108 h 408"/>
                <a:gd name="T60" fmla="*/ 163 w 186"/>
                <a:gd name="T61" fmla="*/ 141 h 408"/>
                <a:gd name="T62" fmla="*/ 164 w 186"/>
                <a:gd name="T63" fmla="*/ 176 h 408"/>
                <a:gd name="T64" fmla="*/ 165 w 186"/>
                <a:gd name="T65" fmla="*/ 210 h 408"/>
                <a:gd name="T66" fmla="*/ 168 w 186"/>
                <a:gd name="T67" fmla="*/ 247 h 408"/>
                <a:gd name="T68" fmla="*/ 169 w 186"/>
                <a:gd name="T69" fmla="*/ 280 h 408"/>
                <a:gd name="T70" fmla="*/ 171 w 186"/>
                <a:gd name="T71" fmla="*/ 313 h 408"/>
                <a:gd name="T72" fmla="*/ 173 w 186"/>
                <a:gd name="T73" fmla="*/ 349 h 408"/>
                <a:gd name="T74" fmla="*/ 177 w 186"/>
                <a:gd name="T75" fmla="*/ 354 h 408"/>
                <a:gd name="T76" fmla="*/ 174 w 186"/>
                <a:gd name="T77" fmla="*/ 382 h 408"/>
                <a:gd name="T78" fmla="*/ 159 w 186"/>
                <a:gd name="T79" fmla="*/ 382 h 408"/>
                <a:gd name="T80" fmla="*/ 145 w 186"/>
                <a:gd name="T81" fmla="*/ 382 h 408"/>
                <a:gd name="T82" fmla="*/ 131 w 186"/>
                <a:gd name="T83" fmla="*/ 382 h 408"/>
                <a:gd name="T84" fmla="*/ 115 w 186"/>
                <a:gd name="T85" fmla="*/ 382 h 408"/>
                <a:gd name="T86" fmla="*/ 113 w 186"/>
                <a:gd name="T87" fmla="*/ 378 h 408"/>
                <a:gd name="T88" fmla="*/ 92 w 186"/>
                <a:gd name="T89" fmla="*/ 388 h 408"/>
                <a:gd name="T90" fmla="*/ 90 w 186"/>
                <a:gd name="T91" fmla="*/ 389 h 408"/>
                <a:gd name="T92" fmla="*/ 80 w 186"/>
                <a:gd name="T93" fmla="*/ 382 h 408"/>
                <a:gd name="T94" fmla="*/ 73 w 186"/>
                <a:gd name="T95" fmla="*/ 408 h 408"/>
                <a:gd name="T96" fmla="*/ 71 w 186"/>
                <a:gd name="T97" fmla="*/ 406 h 408"/>
                <a:gd name="T98" fmla="*/ 59 w 186"/>
                <a:gd name="T99" fmla="*/ 384 h 408"/>
                <a:gd name="T100" fmla="*/ 48 w 186"/>
                <a:gd name="T101" fmla="*/ 362 h 408"/>
                <a:gd name="T102" fmla="*/ 34 w 186"/>
                <a:gd name="T103" fmla="*/ 345 h 408"/>
                <a:gd name="T104" fmla="*/ 22 w 186"/>
                <a:gd name="T105" fmla="*/ 347 h 408"/>
                <a:gd name="T106" fmla="*/ 10 w 186"/>
                <a:gd name="T107" fmla="*/ 352 h 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6"/>
                <a:gd name="T163" fmla="*/ 0 h 408"/>
                <a:gd name="T164" fmla="*/ 186 w 186"/>
                <a:gd name="T165" fmla="*/ 408 h 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6" h="408">
                  <a:moveTo>
                    <a:pt x="10" y="352"/>
                  </a:moveTo>
                  <a:lnTo>
                    <a:pt x="5" y="363"/>
                  </a:lnTo>
                  <a:lnTo>
                    <a:pt x="10" y="325"/>
                  </a:lnTo>
                  <a:lnTo>
                    <a:pt x="14" y="287"/>
                  </a:lnTo>
                  <a:lnTo>
                    <a:pt x="10" y="254"/>
                  </a:lnTo>
                  <a:lnTo>
                    <a:pt x="11" y="223"/>
                  </a:lnTo>
                  <a:lnTo>
                    <a:pt x="1" y="202"/>
                  </a:lnTo>
                  <a:lnTo>
                    <a:pt x="0" y="210"/>
                  </a:lnTo>
                  <a:lnTo>
                    <a:pt x="1" y="191"/>
                  </a:lnTo>
                  <a:lnTo>
                    <a:pt x="16" y="191"/>
                  </a:lnTo>
                  <a:lnTo>
                    <a:pt x="32" y="191"/>
                  </a:lnTo>
                  <a:lnTo>
                    <a:pt x="47" y="191"/>
                  </a:lnTo>
                  <a:lnTo>
                    <a:pt x="61" y="191"/>
                  </a:lnTo>
                  <a:lnTo>
                    <a:pt x="61" y="165"/>
                  </a:lnTo>
                  <a:lnTo>
                    <a:pt x="61" y="136"/>
                  </a:lnTo>
                  <a:lnTo>
                    <a:pt x="77" y="123"/>
                  </a:lnTo>
                  <a:lnTo>
                    <a:pt x="77" y="84"/>
                  </a:lnTo>
                  <a:lnTo>
                    <a:pt x="78" y="41"/>
                  </a:lnTo>
                  <a:lnTo>
                    <a:pt x="90" y="41"/>
                  </a:lnTo>
                  <a:lnTo>
                    <a:pt x="103" y="41"/>
                  </a:lnTo>
                  <a:lnTo>
                    <a:pt x="115" y="41"/>
                  </a:lnTo>
                  <a:lnTo>
                    <a:pt x="127" y="41"/>
                  </a:lnTo>
                  <a:lnTo>
                    <a:pt x="129" y="0"/>
                  </a:lnTo>
                  <a:lnTo>
                    <a:pt x="142" y="19"/>
                  </a:lnTo>
                  <a:lnTo>
                    <a:pt x="157" y="37"/>
                  </a:lnTo>
                  <a:lnTo>
                    <a:pt x="171" y="52"/>
                  </a:lnTo>
                  <a:lnTo>
                    <a:pt x="186" y="73"/>
                  </a:lnTo>
                  <a:lnTo>
                    <a:pt x="173" y="73"/>
                  </a:lnTo>
                  <a:lnTo>
                    <a:pt x="159" y="73"/>
                  </a:lnTo>
                  <a:lnTo>
                    <a:pt x="160" y="108"/>
                  </a:lnTo>
                  <a:lnTo>
                    <a:pt x="163" y="141"/>
                  </a:lnTo>
                  <a:lnTo>
                    <a:pt x="164" y="176"/>
                  </a:lnTo>
                  <a:lnTo>
                    <a:pt x="165" y="210"/>
                  </a:lnTo>
                  <a:lnTo>
                    <a:pt x="168" y="247"/>
                  </a:lnTo>
                  <a:lnTo>
                    <a:pt x="169" y="280"/>
                  </a:lnTo>
                  <a:lnTo>
                    <a:pt x="171" y="313"/>
                  </a:lnTo>
                  <a:lnTo>
                    <a:pt x="173" y="349"/>
                  </a:lnTo>
                  <a:lnTo>
                    <a:pt x="177" y="354"/>
                  </a:lnTo>
                  <a:lnTo>
                    <a:pt x="174" y="382"/>
                  </a:lnTo>
                  <a:lnTo>
                    <a:pt x="159" y="382"/>
                  </a:lnTo>
                  <a:lnTo>
                    <a:pt x="145" y="382"/>
                  </a:lnTo>
                  <a:lnTo>
                    <a:pt x="131" y="382"/>
                  </a:lnTo>
                  <a:lnTo>
                    <a:pt x="115" y="382"/>
                  </a:lnTo>
                  <a:lnTo>
                    <a:pt x="113" y="378"/>
                  </a:lnTo>
                  <a:lnTo>
                    <a:pt x="92" y="388"/>
                  </a:lnTo>
                  <a:lnTo>
                    <a:pt x="90" y="389"/>
                  </a:lnTo>
                  <a:lnTo>
                    <a:pt x="80" y="382"/>
                  </a:lnTo>
                  <a:lnTo>
                    <a:pt x="73" y="408"/>
                  </a:lnTo>
                  <a:lnTo>
                    <a:pt x="71" y="406"/>
                  </a:lnTo>
                  <a:lnTo>
                    <a:pt x="59" y="384"/>
                  </a:lnTo>
                  <a:lnTo>
                    <a:pt x="48" y="362"/>
                  </a:lnTo>
                  <a:lnTo>
                    <a:pt x="34" y="345"/>
                  </a:lnTo>
                  <a:lnTo>
                    <a:pt x="22" y="347"/>
                  </a:lnTo>
                  <a:lnTo>
                    <a:pt x="10" y="35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57" name="Freeform 430"/>
            <p:cNvSpPr>
              <a:spLocks/>
            </p:cNvSpPr>
            <p:nvPr/>
          </p:nvSpPr>
          <p:spPr bwMode="auto">
            <a:xfrm>
              <a:off x="2423" y="1865"/>
              <a:ext cx="198" cy="156"/>
            </a:xfrm>
            <a:custGeom>
              <a:avLst/>
              <a:gdLst>
                <a:gd name="T0" fmla="*/ 95 w 183"/>
                <a:gd name="T1" fmla="*/ 64 h 266"/>
                <a:gd name="T2" fmla="*/ 81 w 183"/>
                <a:gd name="T3" fmla="*/ 81 h 266"/>
                <a:gd name="T4" fmla="*/ 66 w 183"/>
                <a:gd name="T5" fmla="*/ 98 h 266"/>
                <a:gd name="T6" fmla="*/ 60 w 183"/>
                <a:gd name="T7" fmla="*/ 124 h 266"/>
                <a:gd name="T8" fmla="*/ 52 w 183"/>
                <a:gd name="T9" fmla="*/ 148 h 266"/>
                <a:gd name="T10" fmla="*/ 54 w 183"/>
                <a:gd name="T11" fmla="*/ 177 h 266"/>
                <a:gd name="T12" fmla="*/ 48 w 183"/>
                <a:gd name="T13" fmla="*/ 200 h 266"/>
                <a:gd name="T14" fmla="*/ 40 w 183"/>
                <a:gd name="T15" fmla="*/ 224 h 266"/>
                <a:gd name="T16" fmla="*/ 28 w 183"/>
                <a:gd name="T17" fmla="*/ 239 h 266"/>
                <a:gd name="T18" fmla="*/ 17 w 183"/>
                <a:gd name="T19" fmla="*/ 252 h 266"/>
                <a:gd name="T20" fmla="*/ 0 w 183"/>
                <a:gd name="T21" fmla="*/ 266 h 266"/>
                <a:gd name="T22" fmla="*/ 17 w 183"/>
                <a:gd name="T23" fmla="*/ 266 h 266"/>
                <a:gd name="T24" fmla="*/ 34 w 183"/>
                <a:gd name="T25" fmla="*/ 266 h 266"/>
                <a:gd name="T26" fmla="*/ 51 w 183"/>
                <a:gd name="T27" fmla="*/ 266 h 266"/>
                <a:gd name="T28" fmla="*/ 69 w 183"/>
                <a:gd name="T29" fmla="*/ 266 h 266"/>
                <a:gd name="T30" fmla="*/ 72 w 183"/>
                <a:gd name="T31" fmla="*/ 227 h 266"/>
                <a:gd name="T32" fmla="*/ 84 w 183"/>
                <a:gd name="T33" fmla="*/ 216 h 266"/>
                <a:gd name="T34" fmla="*/ 96 w 183"/>
                <a:gd name="T35" fmla="*/ 203 h 266"/>
                <a:gd name="T36" fmla="*/ 109 w 183"/>
                <a:gd name="T37" fmla="*/ 192 h 266"/>
                <a:gd name="T38" fmla="*/ 123 w 183"/>
                <a:gd name="T39" fmla="*/ 183 h 266"/>
                <a:gd name="T40" fmla="*/ 132 w 183"/>
                <a:gd name="T41" fmla="*/ 168 h 266"/>
                <a:gd name="T42" fmla="*/ 143 w 183"/>
                <a:gd name="T43" fmla="*/ 155 h 266"/>
                <a:gd name="T44" fmla="*/ 143 w 183"/>
                <a:gd name="T45" fmla="*/ 135 h 266"/>
                <a:gd name="T46" fmla="*/ 163 w 183"/>
                <a:gd name="T47" fmla="*/ 120 h 266"/>
                <a:gd name="T48" fmla="*/ 180 w 183"/>
                <a:gd name="T49" fmla="*/ 118 h 266"/>
                <a:gd name="T50" fmla="*/ 183 w 183"/>
                <a:gd name="T51" fmla="*/ 109 h 266"/>
                <a:gd name="T52" fmla="*/ 173 w 183"/>
                <a:gd name="T53" fmla="*/ 81 h 266"/>
                <a:gd name="T54" fmla="*/ 171 w 183"/>
                <a:gd name="T55" fmla="*/ 57 h 266"/>
                <a:gd name="T56" fmla="*/ 169 w 183"/>
                <a:gd name="T57" fmla="*/ 35 h 266"/>
                <a:gd name="T58" fmla="*/ 164 w 183"/>
                <a:gd name="T59" fmla="*/ 24 h 266"/>
                <a:gd name="T60" fmla="*/ 156 w 183"/>
                <a:gd name="T61" fmla="*/ 20 h 266"/>
                <a:gd name="T62" fmla="*/ 151 w 183"/>
                <a:gd name="T63" fmla="*/ 20 h 266"/>
                <a:gd name="T64" fmla="*/ 126 w 183"/>
                <a:gd name="T65" fmla="*/ 18 h 266"/>
                <a:gd name="T66" fmla="*/ 118 w 183"/>
                <a:gd name="T67" fmla="*/ 0 h 266"/>
                <a:gd name="T68" fmla="*/ 109 w 183"/>
                <a:gd name="T69" fmla="*/ 14 h 266"/>
                <a:gd name="T70" fmla="*/ 102 w 183"/>
                <a:gd name="T71" fmla="*/ 39 h 266"/>
                <a:gd name="T72" fmla="*/ 95 w 183"/>
                <a:gd name="T73" fmla="*/ 64 h 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3"/>
                <a:gd name="T112" fmla="*/ 0 h 266"/>
                <a:gd name="T113" fmla="*/ 183 w 183"/>
                <a:gd name="T114" fmla="*/ 266 h 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3" h="266">
                  <a:moveTo>
                    <a:pt x="95" y="64"/>
                  </a:moveTo>
                  <a:lnTo>
                    <a:pt x="81" y="81"/>
                  </a:lnTo>
                  <a:lnTo>
                    <a:pt x="66" y="98"/>
                  </a:lnTo>
                  <a:lnTo>
                    <a:pt x="60" y="124"/>
                  </a:lnTo>
                  <a:lnTo>
                    <a:pt x="52" y="148"/>
                  </a:lnTo>
                  <a:lnTo>
                    <a:pt x="54" y="177"/>
                  </a:lnTo>
                  <a:lnTo>
                    <a:pt x="48" y="200"/>
                  </a:lnTo>
                  <a:lnTo>
                    <a:pt x="40" y="224"/>
                  </a:lnTo>
                  <a:lnTo>
                    <a:pt x="28" y="239"/>
                  </a:lnTo>
                  <a:lnTo>
                    <a:pt x="17" y="252"/>
                  </a:lnTo>
                  <a:lnTo>
                    <a:pt x="0" y="266"/>
                  </a:lnTo>
                  <a:lnTo>
                    <a:pt x="17" y="266"/>
                  </a:lnTo>
                  <a:lnTo>
                    <a:pt x="34" y="266"/>
                  </a:lnTo>
                  <a:lnTo>
                    <a:pt x="51" y="266"/>
                  </a:lnTo>
                  <a:lnTo>
                    <a:pt x="69" y="266"/>
                  </a:lnTo>
                  <a:lnTo>
                    <a:pt x="72" y="227"/>
                  </a:lnTo>
                  <a:lnTo>
                    <a:pt x="84" y="216"/>
                  </a:lnTo>
                  <a:lnTo>
                    <a:pt x="96" y="203"/>
                  </a:lnTo>
                  <a:lnTo>
                    <a:pt x="109" y="192"/>
                  </a:lnTo>
                  <a:lnTo>
                    <a:pt x="123" y="183"/>
                  </a:lnTo>
                  <a:lnTo>
                    <a:pt x="132" y="168"/>
                  </a:lnTo>
                  <a:lnTo>
                    <a:pt x="143" y="155"/>
                  </a:lnTo>
                  <a:lnTo>
                    <a:pt x="143" y="135"/>
                  </a:lnTo>
                  <a:lnTo>
                    <a:pt x="163" y="120"/>
                  </a:lnTo>
                  <a:lnTo>
                    <a:pt x="180" y="118"/>
                  </a:lnTo>
                  <a:lnTo>
                    <a:pt x="183" y="109"/>
                  </a:lnTo>
                  <a:lnTo>
                    <a:pt x="173" y="81"/>
                  </a:lnTo>
                  <a:lnTo>
                    <a:pt x="171" y="57"/>
                  </a:lnTo>
                  <a:lnTo>
                    <a:pt x="169" y="35"/>
                  </a:lnTo>
                  <a:lnTo>
                    <a:pt x="164" y="24"/>
                  </a:lnTo>
                  <a:lnTo>
                    <a:pt x="156" y="20"/>
                  </a:lnTo>
                  <a:lnTo>
                    <a:pt x="151" y="20"/>
                  </a:lnTo>
                  <a:lnTo>
                    <a:pt x="126" y="18"/>
                  </a:lnTo>
                  <a:lnTo>
                    <a:pt x="118" y="0"/>
                  </a:lnTo>
                  <a:lnTo>
                    <a:pt x="109" y="14"/>
                  </a:lnTo>
                  <a:lnTo>
                    <a:pt x="102" y="39"/>
                  </a:lnTo>
                  <a:lnTo>
                    <a:pt x="95" y="6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58" name="Freeform 431"/>
            <p:cNvSpPr>
              <a:spLocks/>
            </p:cNvSpPr>
            <p:nvPr/>
          </p:nvSpPr>
          <p:spPr bwMode="auto">
            <a:xfrm>
              <a:off x="2641" y="2099"/>
              <a:ext cx="258" cy="226"/>
            </a:xfrm>
            <a:custGeom>
              <a:avLst/>
              <a:gdLst>
                <a:gd name="T0" fmla="*/ 26 w 240"/>
                <a:gd name="T1" fmla="*/ 350 h 385"/>
                <a:gd name="T2" fmla="*/ 21 w 240"/>
                <a:gd name="T3" fmla="*/ 353 h 385"/>
                <a:gd name="T4" fmla="*/ 11 w 240"/>
                <a:gd name="T5" fmla="*/ 339 h 385"/>
                <a:gd name="T6" fmla="*/ 12 w 240"/>
                <a:gd name="T7" fmla="*/ 329 h 385"/>
                <a:gd name="T8" fmla="*/ 14 w 240"/>
                <a:gd name="T9" fmla="*/ 329 h 385"/>
                <a:gd name="T10" fmla="*/ 1 w 240"/>
                <a:gd name="T11" fmla="*/ 303 h 385"/>
                <a:gd name="T12" fmla="*/ 0 w 240"/>
                <a:gd name="T13" fmla="*/ 276 h 385"/>
                <a:gd name="T14" fmla="*/ 2 w 240"/>
                <a:gd name="T15" fmla="*/ 276 h 385"/>
                <a:gd name="T16" fmla="*/ 16 w 240"/>
                <a:gd name="T17" fmla="*/ 266 h 385"/>
                <a:gd name="T18" fmla="*/ 34 w 240"/>
                <a:gd name="T19" fmla="*/ 266 h 385"/>
                <a:gd name="T20" fmla="*/ 50 w 240"/>
                <a:gd name="T21" fmla="*/ 265 h 385"/>
                <a:gd name="T22" fmla="*/ 58 w 240"/>
                <a:gd name="T23" fmla="*/ 235 h 385"/>
                <a:gd name="T24" fmla="*/ 59 w 240"/>
                <a:gd name="T25" fmla="*/ 211 h 385"/>
                <a:gd name="T26" fmla="*/ 59 w 240"/>
                <a:gd name="T27" fmla="*/ 189 h 385"/>
                <a:gd name="T28" fmla="*/ 60 w 240"/>
                <a:gd name="T29" fmla="*/ 164 h 385"/>
                <a:gd name="T30" fmla="*/ 61 w 240"/>
                <a:gd name="T31" fmla="*/ 140 h 385"/>
                <a:gd name="T32" fmla="*/ 72 w 240"/>
                <a:gd name="T33" fmla="*/ 135 h 385"/>
                <a:gd name="T34" fmla="*/ 84 w 240"/>
                <a:gd name="T35" fmla="*/ 131 h 385"/>
                <a:gd name="T36" fmla="*/ 97 w 240"/>
                <a:gd name="T37" fmla="*/ 109 h 385"/>
                <a:gd name="T38" fmla="*/ 110 w 240"/>
                <a:gd name="T39" fmla="*/ 87 h 385"/>
                <a:gd name="T40" fmla="*/ 127 w 240"/>
                <a:gd name="T41" fmla="*/ 64 h 385"/>
                <a:gd name="T42" fmla="*/ 144 w 240"/>
                <a:gd name="T43" fmla="*/ 42 h 385"/>
                <a:gd name="T44" fmla="*/ 160 w 240"/>
                <a:gd name="T45" fmla="*/ 22 h 385"/>
                <a:gd name="T46" fmla="*/ 178 w 240"/>
                <a:gd name="T47" fmla="*/ 0 h 385"/>
                <a:gd name="T48" fmla="*/ 200 w 240"/>
                <a:gd name="T49" fmla="*/ 7 h 385"/>
                <a:gd name="T50" fmla="*/ 212 w 240"/>
                <a:gd name="T51" fmla="*/ 27 h 385"/>
                <a:gd name="T52" fmla="*/ 223 w 240"/>
                <a:gd name="T53" fmla="*/ 18 h 385"/>
                <a:gd name="T54" fmla="*/ 224 w 240"/>
                <a:gd name="T55" fmla="*/ 18 h 385"/>
                <a:gd name="T56" fmla="*/ 225 w 240"/>
                <a:gd name="T57" fmla="*/ 40 h 385"/>
                <a:gd name="T58" fmla="*/ 228 w 240"/>
                <a:gd name="T59" fmla="*/ 64 h 385"/>
                <a:gd name="T60" fmla="*/ 240 w 240"/>
                <a:gd name="T61" fmla="*/ 103 h 385"/>
                <a:gd name="T62" fmla="*/ 236 w 240"/>
                <a:gd name="T63" fmla="*/ 114 h 385"/>
                <a:gd name="T64" fmla="*/ 235 w 240"/>
                <a:gd name="T65" fmla="*/ 140 h 385"/>
                <a:gd name="T66" fmla="*/ 235 w 240"/>
                <a:gd name="T67" fmla="*/ 164 h 385"/>
                <a:gd name="T68" fmla="*/ 233 w 240"/>
                <a:gd name="T69" fmla="*/ 189 h 385"/>
                <a:gd name="T70" fmla="*/ 233 w 240"/>
                <a:gd name="T71" fmla="*/ 213 h 385"/>
                <a:gd name="T72" fmla="*/ 226 w 240"/>
                <a:gd name="T73" fmla="*/ 233 h 385"/>
                <a:gd name="T74" fmla="*/ 219 w 240"/>
                <a:gd name="T75" fmla="*/ 252 h 385"/>
                <a:gd name="T76" fmla="*/ 212 w 240"/>
                <a:gd name="T77" fmla="*/ 272 h 385"/>
                <a:gd name="T78" fmla="*/ 206 w 240"/>
                <a:gd name="T79" fmla="*/ 292 h 385"/>
                <a:gd name="T80" fmla="*/ 206 w 240"/>
                <a:gd name="T81" fmla="*/ 316 h 385"/>
                <a:gd name="T82" fmla="*/ 189 w 240"/>
                <a:gd name="T83" fmla="*/ 337 h 385"/>
                <a:gd name="T84" fmla="*/ 173 w 240"/>
                <a:gd name="T85" fmla="*/ 333 h 385"/>
                <a:gd name="T86" fmla="*/ 157 w 240"/>
                <a:gd name="T87" fmla="*/ 331 h 385"/>
                <a:gd name="T88" fmla="*/ 139 w 240"/>
                <a:gd name="T89" fmla="*/ 346 h 385"/>
                <a:gd name="T90" fmla="*/ 128 w 240"/>
                <a:gd name="T91" fmla="*/ 337 h 385"/>
                <a:gd name="T92" fmla="*/ 116 w 240"/>
                <a:gd name="T93" fmla="*/ 329 h 385"/>
                <a:gd name="T94" fmla="*/ 100 w 240"/>
                <a:gd name="T95" fmla="*/ 337 h 385"/>
                <a:gd name="T96" fmla="*/ 91 w 240"/>
                <a:gd name="T97" fmla="*/ 318 h 385"/>
                <a:gd name="T98" fmla="*/ 75 w 240"/>
                <a:gd name="T99" fmla="*/ 316 h 385"/>
                <a:gd name="T100" fmla="*/ 60 w 240"/>
                <a:gd name="T101" fmla="*/ 326 h 385"/>
                <a:gd name="T102" fmla="*/ 57 w 240"/>
                <a:gd name="T103" fmla="*/ 348 h 385"/>
                <a:gd name="T104" fmla="*/ 51 w 240"/>
                <a:gd name="T105" fmla="*/ 370 h 385"/>
                <a:gd name="T106" fmla="*/ 51 w 240"/>
                <a:gd name="T107" fmla="*/ 385 h 385"/>
                <a:gd name="T108" fmla="*/ 38 w 240"/>
                <a:gd name="T109" fmla="*/ 363 h 385"/>
                <a:gd name="T110" fmla="*/ 34 w 240"/>
                <a:gd name="T111" fmla="*/ 372 h 385"/>
                <a:gd name="T112" fmla="*/ 34 w 240"/>
                <a:gd name="T113" fmla="*/ 378 h 385"/>
                <a:gd name="T114" fmla="*/ 29 w 240"/>
                <a:gd name="T115" fmla="*/ 359 h 385"/>
                <a:gd name="T116" fmla="*/ 26 w 240"/>
                <a:gd name="T117" fmla="*/ 350 h 3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0"/>
                <a:gd name="T178" fmla="*/ 0 h 385"/>
                <a:gd name="T179" fmla="*/ 240 w 240"/>
                <a:gd name="T180" fmla="*/ 385 h 3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0" h="385">
                  <a:moveTo>
                    <a:pt x="26" y="350"/>
                  </a:moveTo>
                  <a:lnTo>
                    <a:pt x="21" y="353"/>
                  </a:lnTo>
                  <a:lnTo>
                    <a:pt x="11" y="339"/>
                  </a:lnTo>
                  <a:lnTo>
                    <a:pt x="12" y="329"/>
                  </a:lnTo>
                  <a:lnTo>
                    <a:pt x="14" y="329"/>
                  </a:lnTo>
                  <a:lnTo>
                    <a:pt x="1" y="303"/>
                  </a:lnTo>
                  <a:lnTo>
                    <a:pt x="0" y="276"/>
                  </a:lnTo>
                  <a:lnTo>
                    <a:pt x="2" y="276"/>
                  </a:lnTo>
                  <a:lnTo>
                    <a:pt x="16" y="266"/>
                  </a:lnTo>
                  <a:lnTo>
                    <a:pt x="34" y="266"/>
                  </a:lnTo>
                  <a:lnTo>
                    <a:pt x="50" y="265"/>
                  </a:lnTo>
                  <a:lnTo>
                    <a:pt x="58" y="235"/>
                  </a:lnTo>
                  <a:lnTo>
                    <a:pt x="59" y="211"/>
                  </a:lnTo>
                  <a:lnTo>
                    <a:pt x="59" y="189"/>
                  </a:lnTo>
                  <a:lnTo>
                    <a:pt x="60" y="164"/>
                  </a:lnTo>
                  <a:lnTo>
                    <a:pt x="61" y="140"/>
                  </a:lnTo>
                  <a:lnTo>
                    <a:pt x="72" y="135"/>
                  </a:lnTo>
                  <a:lnTo>
                    <a:pt x="84" y="131"/>
                  </a:lnTo>
                  <a:lnTo>
                    <a:pt x="97" y="109"/>
                  </a:lnTo>
                  <a:lnTo>
                    <a:pt x="110" y="87"/>
                  </a:lnTo>
                  <a:lnTo>
                    <a:pt x="127" y="64"/>
                  </a:lnTo>
                  <a:lnTo>
                    <a:pt x="144" y="42"/>
                  </a:lnTo>
                  <a:lnTo>
                    <a:pt x="160" y="22"/>
                  </a:lnTo>
                  <a:lnTo>
                    <a:pt x="178" y="0"/>
                  </a:lnTo>
                  <a:lnTo>
                    <a:pt x="200" y="7"/>
                  </a:lnTo>
                  <a:lnTo>
                    <a:pt x="212" y="27"/>
                  </a:lnTo>
                  <a:lnTo>
                    <a:pt x="223" y="18"/>
                  </a:lnTo>
                  <a:lnTo>
                    <a:pt x="224" y="18"/>
                  </a:lnTo>
                  <a:lnTo>
                    <a:pt x="225" y="40"/>
                  </a:lnTo>
                  <a:lnTo>
                    <a:pt x="228" y="64"/>
                  </a:lnTo>
                  <a:lnTo>
                    <a:pt x="240" y="103"/>
                  </a:lnTo>
                  <a:lnTo>
                    <a:pt x="236" y="114"/>
                  </a:lnTo>
                  <a:lnTo>
                    <a:pt x="235" y="140"/>
                  </a:lnTo>
                  <a:lnTo>
                    <a:pt x="235" y="164"/>
                  </a:lnTo>
                  <a:lnTo>
                    <a:pt x="233" y="189"/>
                  </a:lnTo>
                  <a:lnTo>
                    <a:pt x="233" y="213"/>
                  </a:lnTo>
                  <a:lnTo>
                    <a:pt x="226" y="233"/>
                  </a:lnTo>
                  <a:lnTo>
                    <a:pt x="219" y="252"/>
                  </a:lnTo>
                  <a:lnTo>
                    <a:pt x="212" y="272"/>
                  </a:lnTo>
                  <a:lnTo>
                    <a:pt x="206" y="292"/>
                  </a:lnTo>
                  <a:lnTo>
                    <a:pt x="206" y="316"/>
                  </a:lnTo>
                  <a:lnTo>
                    <a:pt x="189" y="337"/>
                  </a:lnTo>
                  <a:lnTo>
                    <a:pt x="173" y="333"/>
                  </a:lnTo>
                  <a:lnTo>
                    <a:pt x="157" y="331"/>
                  </a:lnTo>
                  <a:lnTo>
                    <a:pt x="139" y="346"/>
                  </a:lnTo>
                  <a:lnTo>
                    <a:pt x="128" y="337"/>
                  </a:lnTo>
                  <a:lnTo>
                    <a:pt x="116" y="329"/>
                  </a:lnTo>
                  <a:lnTo>
                    <a:pt x="100" y="337"/>
                  </a:lnTo>
                  <a:lnTo>
                    <a:pt x="91" y="318"/>
                  </a:lnTo>
                  <a:lnTo>
                    <a:pt x="75" y="316"/>
                  </a:lnTo>
                  <a:lnTo>
                    <a:pt x="60" y="326"/>
                  </a:lnTo>
                  <a:lnTo>
                    <a:pt x="57" y="348"/>
                  </a:lnTo>
                  <a:lnTo>
                    <a:pt x="51" y="370"/>
                  </a:lnTo>
                  <a:lnTo>
                    <a:pt x="51" y="385"/>
                  </a:lnTo>
                  <a:lnTo>
                    <a:pt x="38" y="363"/>
                  </a:lnTo>
                  <a:lnTo>
                    <a:pt x="34" y="372"/>
                  </a:lnTo>
                  <a:lnTo>
                    <a:pt x="34" y="378"/>
                  </a:lnTo>
                  <a:lnTo>
                    <a:pt x="29" y="359"/>
                  </a:lnTo>
                  <a:lnTo>
                    <a:pt x="26" y="35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59" name="Freeform 432"/>
            <p:cNvSpPr>
              <a:spLocks/>
            </p:cNvSpPr>
            <p:nvPr/>
          </p:nvSpPr>
          <p:spPr bwMode="auto">
            <a:xfrm>
              <a:off x="2348" y="2229"/>
              <a:ext cx="99" cy="82"/>
            </a:xfrm>
            <a:custGeom>
              <a:avLst/>
              <a:gdLst>
                <a:gd name="T0" fmla="*/ 19 w 92"/>
                <a:gd name="T1" fmla="*/ 5 h 141"/>
                <a:gd name="T2" fmla="*/ 14 w 92"/>
                <a:gd name="T3" fmla="*/ 18 h 141"/>
                <a:gd name="T4" fmla="*/ 8 w 92"/>
                <a:gd name="T5" fmla="*/ 41 h 141"/>
                <a:gd name="T6" fmla="*/ 0 w 92"/>
                <a:gd name="T7" fmla="*/ 63 h 141"/>
                <a:gd name="T8" fmla="*/ 10 w 92"/>
                <a:gd name="T9" fmla="*/ 87 h 141"/>
                <a:gd name="T10" fmla="*/ 13 w 92"/>
                <a:gd name="T11" fmla="*/ 81 h 141"/>
                <a:gd name="T12" fmla="*/ 11 w 92"/>
                <a:gd name="T13" fmla="*/ 85 h 141"/>
                <a:gd name="T14" fmla="*/ 13 w 92"/>
                <a:gd name="T15" fmla="*/ 89 h 141"/>
                <a:gd name="T16" fmla="*/ 13 w 92"/>
                <a:gd name="T17" fmla="*/ 100 h 141"/>
                <a:gd name="T18" fmla="*/ 30 w 92"/>
                <a:gd name="T19" fmla="*/ 100 h 141"/>
                <a:gd name="T20" fmla="*/ 32 w 92"/>
                <a:gd name="T21" fmla="*/ 93 h 141"/>
                <a:gd name="T22" fmla="*/ 51 w 92"/>
                <a:gd name="T23" fmla="*/ 102 h 141"/>
                <a:gd name="T24" fmla="*/ 55 w 92"/>
                <a:gd name="T25" fmla="*/ 107 h 141"/>
                <a:gd name="T26" fmla="*/ 34 w 92"/>
                <a:gd name="T27" fmla="*/ 102 h 141"/>
                <a:gd name="T28" fmla="*/ 22 w 92"/>
                <a:gd name="T29" fmla="*/ 107 h 141"/>
                <a:gd name="T30" fmla="*/ 10 w 92"/>
                <a:gd name="T31" fmla="*/ 117 h 141"/>
                <a:gd name="T32" fmla="*/ 11 w 92"/>
                <a:gd name="T33" fmla="*/ 130 h 141"/>
                <a:gd name="T34" fmla="*/ 23 w 92"/>
                <a:gd name="T35" fmla="*/ 128 h 141"/>
                <a:gd name="T36" fmla="*/ 30 w 92"/>
                <a:gd name="T37" fmla="*/ 124 h 141"/>
                <a:gd name="T38" fmla="*/ 30 w 92"/>
                <a:gd name="T39" fmla="*/ 128 h 141"/>
                <a:gd name="T40" fmla="*/ 13 w 92"/>
                <a:gd name="T41" fmla="*/ 130 h 141"/>
                <a:gd name="T42" fmla="*/ 10 w 92"/>
                <a:gd name="T43" fmla="*/ 141 h 141"/>
                <a:gd name="T44" fmla="*/ 31 w 92"/>
                <a:gd name="T45" fmla="*/ 133 h 141"/>
                <a:gd name="T46" fmla="*/ 44 w 92"/>
                <a:gd name="T47" fmla="*/ 130 h 141"/>
                <a:gd name="T48" fmla="*/ 57 w 92"/>
                <a:gd name="T49" fmla="*/ 128 h 141"/>
                <a:gd name="T50" fmla="*/ 70 w 92"/>
                <a:gd name="T51" fmla="*/ 135 h 141"/>
                <a:gd name="T52" fmla="*/ 92 w 92"/>
                <a:gd name="T53" fmla="*/ 137 h 141"/>
                <a:gd name="T54" fmla="*/ 89 w 92"/>
                <a:gd name="T55" fmla="*/ 106 h 141"/>
                <a:gd name="T56" fmla="*/ 84 w 92"/>
                <a:gd name="T57" fmla="*/ 93 h 141"/>
                <a:gd name="T58" fmla="*/ 80 w 92"/>
                <a:gd name="T59" fmla="*/ 61 h 141"/>
                <a:gd name="T60" fmla="*/ 68 w 92"/>
                <a:gd name="T61" fmla="*/ 39 h 141"/>
                <a:gd name="T62" fmla="*/ 57 w 92"/>
                <a:gd name="T63" fmla="*/ 17 h 141"/>
                <a:gd name="T64" fmla="*/ 43 w 92"/>
                <a:gd name="T65" fmla="*/ 0 h 141"/>
                <a:gd name="T66" fmla="*/ 31 w 92"/>
                <a:gd name="T67" fmla="*/ 2 h 141"/>
                <a:gd name="T68" fmla="*/ 19 w 92"/>
                <a:gd name="T69" fmla="*/ 5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
                <a:gd name="T106" fmla="*/ 0 h 141"/>
                <a:gd name="T107" fmla="*/ 92 w 92"/>
                <a:gd name="T108" fmla="*/ 141 h 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 h="141">
                  <a:moveTo>
                    <a:pt x="19" y="5"/>
                  </a:moveTo>
                  <a:lnTo>
                    <a:pt x="14" y="18"/>
                  </a:lnTo>
                  <a:lnTo>
                    <a:pt x="8" y="41"/>
                  </a:lnTo>
                  <a:lnTo>
                    <a:pt x="0" y="63"/>
                  </a:lnTo>
                  <a:lnTo>
                    <a:pt x="10" y="87"/>
                  </a:lnTo>
                  <a:lnTo>
                    <a:pt x="13" y="81"/>
                  </a:lnTo>
                  <a:lnTo>
                    <a:pt x="11" y="85"/>
                  </a:lnTo>
                  <a:lnTo>
                    <a:pt x="13" y="89"/>
                  </a:lnTo>
                  <a:lnTo>
                    <a:pt x="13" y="100"/>
                  </a:lnTo>
                  <a:lnTo>
                    <a:pt x="30" y="100"/>
                  </a:lnTo>
                  <a:lnTo>
                    <a:pt x="32" y="93"/>
                  </a:lnTo>
                  <a:lnTo>
                    <a:pt x="51" y="102"/>
                  </a:lnTo>
                  <a:lnTo>
                    <a:pt x="55" y="107"/>
                  </a:lnTo>
                  <a:lnTo>
                    <a:pt x="34" y="102"/>
                  </a:lnTo>
                  <a:lnTo>
                    <a:pt x="22" y="107"/>
                  </a:lnTo>
                  <a:lnTo>
                    <a:pt x="10" y="117"/>
                  </a:lnTo>
                  <a:lnTo>
                    <a:pt x="11" y="130"/>
                  </a:lnTo>
                  <a:lnTo>
                    <a:pt x="23" y="128"/>
                  </a:lnTo>
                  <a:lnTo>
                    <a:pt x="30" y="124"/>
                  </a:lnTo>
                  <a:lnTo>
                    <a:pt x="30" y="128"/>
                  </a:lnTo>
                  <a:lnTo>
                    <a:pt x="13" y="130"/>
                  </a:lnTo>
                  <a:lnTo>
                    <a:pt x="10" y="141"/>
                  </a:lnTo>
                  <a:lnTo>
                    <a:pt x="31" y="133"/>
                  </a:lnTo>
                  <a:lnTo>
                    <a:pt x="44" y="130"/>
                  </a:lnTo>
                  <a:lnTo>
                    <a:pt x="57" y="128"/>
                  </a:lnTo>
                  <a:lnTo>
                    <a:pt x="70" y="135"/>
                  </a:lnTo>
                  <a:lnTo>
                    <a:pt x="92" y="137"/>
                  </a:lnTo>
                  <a:lnTo>
                    <a:pt x="89" y="106"/>
                  </a:lnTo>
                  <a:lnTo>
                    <a:pt x="84" y="93"/>
                  </a:lnTo>
                  <a:lnTo>
                    <a:pt x="80" y="61"/>
                  </a:lnTo>
                  <a:lnTo>
                    <a:pt x="68" y="39"/>
                  </a:lnTo>
                  <a:lnTo>
                    <a:pt x="57" y="17"/>
                  </a:lnTo>
                  <a:lnTo>
                    <a:pt x="43" y="0"/>
                  </a:lnTo>
                  <a:lnTo>
                    <a:pt x="31" y="2"/>
                  </a:lnTo>
                  <a:lnTo>
                    <a:pt x="19" y="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60" name="Freeform 433"/>
            <p:cNvSpPr>
              <a:spLocks/>
            </p:cNvSpPr>
            <p:nvPr/>
          </p:nvSpPr>
          <p:spPr bwMode="auto">
            <a:xfrm>
              <a:off x="2753" y="1839"/>
              <a:ext cx="67" cy="133"/>
            </a:xfrm>
            <a:custGeom>
              <a:avLst/>
              <a:gdLst>
                <a:gd name="T0" fmla="*/ 40 w 60"/>
                <a:gd name="T1" fmla="*/ 215 h 228"/>
                <a:gd name="T2" fmla="*/ 32 w 60"/>
                <a:gd name="T3" fmla="*/ 228 h 228"/>
                <a:gd name="T4" fmla="*/ 28 w 60"/>
                <a:gd name="T5" fmla="*/ 197 h 228"/>
                <a:gd name="T6" fmla="*/ 24 w 60"/>
                <a:gd name="T7" fmla="*/ 167 h 228"/>
                <a:gd name="T8" fmla="*/ 13 w 60"/>
                <a:gd name="T9" fmla="*/ 143 h 228"/>
                <a:gd name="T10" fmla="*/ 0 w 60"/>
                <a:gd name="T11" fmla="*/ 111 h 228"/>
                <a:gd name="T12" fmla="*/ 7 w 60"/>
                <a:gd name="T13" fmla="*/ 89 h 228"/>
                <a:gd name="T14" fmla="*/ 14 w 60"/>
                <a:gd name="T15" fmla="*/ 65 h 228"/>
                <a:gd name="T16" fmla="*/ 11 w 60"/>
                <a:gd name="T17" fmla="*/ 21 h 228"/>
                <a:gd name="T18" fmla="*/ 15 w 60"/>
                <a:gd name="T19" fmla="*/ 9 h 228"/>
                <a:gd name="T20" fmla="*/ 32 w 60"/>
                <a:gd name="T21" fmla="*/ 0 h 228"/>
                <a:gd name="T22" fmla="*/ 38 w 60"/>
                <a:gd name="T23" fmla="*/ 6 h 228"/>
                <a:gd name="T24" fmla="*/ 41 w 60"/>
                <a:gd name="T25" fmla="*/ 19 h 228"/>
                <a:gd name="T26" fmla="*/ 50 w 60"/>
                <a:gd name="T27" fmla="*/ 8 h 228"/>
                <a:gd name="T28" fmla="*/ 43 w 60"/>
                <a:gd name="T29" fmla="*/ 43 h 228"/>
                <a:gd name="T30" fmla="*/ 52 w 60"/>
                <a:gd name="T31" fmla="*/ 65 h 228"/>
                <a:gd name="T32" fmla="*/ 46 w 60"/>
                <a:gd name="T33" fmla="*/ 85 h 228"/>
                <a:gd name="T34" fmla="*/ 38 w 60"/>
                <a:gd name="T35" fmla="*/ 106 h 228"/>
                <a:gd name="T36" fmla="*/ 50 w 60"/>
                <a:gd name="T37" fmla="*/ 121 h 228"/>
                <a:gd name="T38" fmla="*/ 60 w 60"/>
                <a:gd name="T39" fmla="*/ 132 h 228"/>
                <a:gd name="T40" fmla="*/ 60 w 60"/>
                <a:gd name="T41" fmla="*/ 159 h 228"/>
                <a:gd name="T42" fmla="*/ 50 w 60"/>
                <a:gd name="T43" fmla="*/ 174 h 228"/>
                <a:gd name="T44" fmla="*/ 40 w 60"/>
                <a:gd name="T45" fmla="*/ 189 h 228"/>
                <a:gd name="T46" fmla="*/ 40 w 60"/>
                <a:gd name="T47" fmla="*/ 215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228"/>
                <a:gd name="T74" fmla="*/ 60 w 60"/>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228">
                  <a:moveTo>
                    <a:pt x="40" y="215"/>
                  </a:moveTo>
                  <a:lnTo>
                    <a:pt x="32" y="228"/>
                  </a:lnTo>
                  <a:lnTo>
                    <a:pt x="28" y="197"/>
                  </a:lnTo>
                  <a:lnTo>
                    <a:pt x="24" y="167"/>
                  </a:lnTo>
                  <a:lnTo>
                    <a:pt x="13" y="143"/>
                  </a:lnTo>
                  <a:lnTo>
                    <a:pt x="0" y="111"/>
                  </a:lnTo>
                  <a:lnTo>
                    <a:pt x="7" y="89"/>
                  </a:lnTo>
                  <a:lnTo>
                    <a:pt x="14" y="65"/>
                  </a:lnTo>
                  <a:lnTo>
                    <a:pt x="11" y="21"/>
                  </a:lnTo>
                  <a:lnTo>
                    <a:pt x="15" y="9"/>
                  </a:lnTo>
                  <a:lnTo>
                    <a:pt x="32" y="0"/>
                  </a:lnTo>
                  <a:lnTo>
                    <a:pt x="38" y="6"/>
                  </a:lnTo>
                  <a:lnTo>
                    <a:pt x="41" y="19"/>
                  </a:lnTo>
                  <a:lnTo>
                    <a:pt x="50" y="8"/>
                  </a:lnTo>
                  <a:lnTo>
                    <a:pt x="43" y="43"/>
                  </a:lnTo>
                  <a:lnTo>
                    <a:pt x="52" y="65"/>
                  </a:lnTo>
                  <a:lnTo>
                    <a:pt x="46" y="85"/>
                  </a:lnTo>
                  <a:lnTo>
                    <a:pt x="38" y="106"/>
                  </a:lnTo>
                  <a:lnTo>
                    <a:pt x="50" y="121"/>
                  </a:lnTo>
                  <a:lnTo>
                    <a:pt x="60" y="132"/>
                  </a:lnTo>
                  <a:lnTo>
                    <a:pt x="60" y="159"/>
                  </a:lnTo>
                  <a:lnTo>
                    <a:pt x="50" y="174"/>
                  </a:lnTo>
                  <a:lnTo>
                    <a:pt x="40" y="189"/>
                  </a:lnTo>
                  <a:lnTo>
                    <a:pt x="40" y="21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61" name="Freeform 434"/>
            <p:cNvSpPr>
              <a:spLocks/>
            </p:cNvSpPr>
            <p:nvPr/>
          </p:nvSpPr>
          <p:spPr bwMode="auto">
            <a:xfrm>
              <a:off x="2444" y="2383"/>
              <a:ext cx="71" cy="79"/>
            </a:xfrm>
            <a:custGeom>
              <a:avLst/>
              <a:gdLst>
                <a:gd name="T0" fmla="*/ 63 w 65"/>
                <a:gd name="T1" fmla="*/ 133 h 133"/>
                <a:gd name="T2" fmla="*/ 46 w 65"/>
                <a:gd name="T3" fmla="*/ 115 h 133"/>
                <a:gd name="T4" fmla="*/ 30 w 65"/>
                <a:gd name="T5" fmla="*/ 98 h 133"/>
                <a:gd name="T6" fmla="*/ 14 w 65"/>
                <a:gd name="T7" fmla="*/ 72 h 133"/>
                <a:gd name="T8" fmla="*/ 0 w 65"/>
                <a:gd name="T9" fmla="*/ 48 h 133"/>
                <a:gd name="T10" fmla="*/ 6 w 65"/>
                <a:gd name="T11" fmla="*/ 41 h 133"/>
                <a:gd name="T12" fmla="*/ 12 w 65"/>
                <a:gd name="T13" fmla="*/ 20 h 133"/>
                <a:gd name="T14" fmla="*/ 20 w 65"/>
                <a:gd name="T15" fmla="*/ 0 h 133"/>
                <a:gd name="T16" fmla="*/ 29 w 65"/>
                <a:gd name="T17" fmla="*/ 0 h 133"/>
                <a:gd name="T18" fmla="*/ 33 w 65"/>
                <a:gd name="T19" fmla="*/ 31 h 133"/>
                <a:gd name="T20" fmla="*/ 36 w 65"/>
                <a:gd name="T21" fmla="*/ 39 h 133"/>
                <a:gd name="T22" fmla="*/ 44 w 65"/>
                <a:gd name="T23" fmla="*/ 29 h 133"/>
                <a:gd name="T24" fmla="*/ 47 w 65"/>
                <a:gd name="T25" fmla="*/ 28 h 133"/>
                <a:gd name="T26" fmla="*/ 47 w 65"/>
                <a:gd name="T27" fmla="*/ 61 h 133"/>
                <a:gd name="T28" fmla="*/ 47 w 65"/>
                <a:gd name="T29" fmla="*/ 65 h 133"/>
                <a:gd name="T30" fmla="*/ 58 w 65"/>
                <a:gd name="T31" fmla="*/ 81 h 133"/>
                <a:gd name="T32" fmla="*/ 65 w 65"/>
                <a:gd name="T33" fmla="*/ 92 h 133"/>
                <a:gd name="T34" fmla="*/ 63 w 65"/>
                <a:gd name="T35" fmla="*/ 133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33"/>
                <a:gd name="T56" fmla="*/ 65 w 65"/>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33">
                  <a:moveTo>
                    <a:pt x="63" y="133"/>
                  </a:moveTo>
                  <a:lnTo>
                    <a:pt x="46" y="115"/>
                  </a:lnTo>
                  <a:lnTo>
                    <a:pt x="30" y="98"/>
                  </a:lnTo>
                  <a:lnTo>
                    <a:pt x="14" y="72"/>
                  </a:lnTo>
                  <a:lnTo>
                    <a:pt x="0" y="48"/>
                  </a:lnTo>
                  <a:lnTo>
                    <a:pt x="6" y="41"/>
                  </a:lnTo>
                  <a:lnTo>
                    <a:pt x="12" y="20"/>
                  </a:lnTo>
                  <a:lnTo>
                    <a:pt x="20" y="0"/>
                  </a:lnTo>
                  <a:lnTo>
                    <a:pt x="29" y="0"/>
                  </a:lnTo>
                  <a:lnTo>
                    <a:pt x="33" y="31"/>
                  </a:lnTo>
                  <a:lnTo>
                    <a:pt x="36" y="39"/>
                  </a:lnTo>
                  <a:lnTo>
                    <a:pt x="44" y="29"/>
                  </a:lnTo>
                  <a:lnTo>
                    <a:pt x="47" y="28"/>
                  </a:lnTo>
                  <a:lnTo>
                    <a:pt x="47" y="61"/>
                  </a:lnTo>
                  <a:lnTo>
                    <a:pt x="47" y="65"/>
                  </a:lnTo>
                  <a:lnTo>
                    <a:pt x="58" y="81"/>
                  </a:lnTo>
                  <a:lnTo>
                    <a:pt x="65" y="92"/>
                  </a:lnTo>
                  <a:lnTo>
                    <a:pt x="63" y="13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62" name="Freeform 435"/>
            <p:cNvSpPr>
              <a:spLocks/>
            </p:cNvSpPr>
            <p:nvPr/>
          </p:nvSpPr>
          <p:spPr bwMode="auto">
            <a:xfrm>
              <a:off x="1256" y="2361"/>
              <a:ext cx="55" cy="46"/>
            </a:xfrm>
            <a:custGeom>
              <a:avLst/>
              <a:gdLst>
                <a:gd name="T0" fmla="*/ 0 w 50"/>
                <a:gd name="T1" fmla="*/ 53 h 79"/>
                <a:gd name="T2" fmla="*/ 2 w 50"/>
                <a:gd name="T3" fmla="*/ 24 h 79"/>
                <a:gd name="T4" fmla="*/ 2 w 50"/>
                <a:gd name="T5" fmla="*/ 3 h 79"/>
                <a:gd name="T6" fmla="*/ 7 w 50"/>
                <a:gd name="T7" fmla="*/ 0 h 79"/>
                <a:gd name="T8" fmla="*/ 11 w 50"/>
                <a:gd name="T9" fmla="*/ 15 h 79"/>
                <a:gd name="T10" fmla="*/ 18 w 50"/>
                <a:gd name="T11" fmla="*/ 18 h 79"/>
                <a:gd name="T12" fmla="*/ 22 w 50"/>
                <a:gd name="T13" fmla="*/ 26 h 79"/>
                <a:gd name="T14" fmla="*/ 43 w 50"/>
                <a:gd name="T15" fmla="*/ 15 h 79"/>
                <a:gd name="T16" fmla="*/ 47 w 50"/>
                <a:gd name="T17" fmla="*/ 16 h 79"/>
                <a:gd name="T18" fmla="*/ 50 w 50"/>
                <a:gd name="T19" fmla="*/ 24 h 79"/>
                <a:gd name="T20" fmla="*/ 38 w 50"/>
                <a:gd name="T21" fmla="*/ 44 h 79"/>
                <a:gd name="T22" fmla="*/ 46 w 50"/>
                <a:gd name="T23" fmla="*/ 66 h 79"/>
                <a:gd name="T24" fmla="*/ 30 w 50"/>
                <a:gd name="T25" fmla="*/ 79 h 79"/>
                <a:gd name="T26" fmla="*/ 29 w 50"/>
                <a:gd name="T27" fmla="*/ 57 h 79"/>
                <a:gd name="T28" fmla="*/ 27 w 50"/>
                <a:gd name="T29" fmla="*/ 63 h 79"/>
                <a:gd name="T30" fmla="*/ 20 w 50"/>
                <a:gd name="T31" fmla="*/ 48 h 79"/>
                <a:gd name="T32" fmla="*/ 4 w 50"/>
                <a:gd name="T33" fmla="*/ 41 h 79"/>
                <a:gd name="T34" fmla="*/ 0 w 50"/>
                <a:gd name="T35" fmla="*/ 53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9"/>
                <a:gd name="T56" fmla="*/ 50 w 50"/>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9">
                  <a:moveTo>
                    <a:pt x="0" y="53"/>
                  </a:moveTo>
                  <a:lnTo>
                    <a:pt x="2" y="24"/>
                  </a:lnTo>
                  <a:lnTo>
                    <a:pt x="2" y="3"/>
                  </a:lnTo>
                  <a:lnTo>
                    <a:pt x="7" y="0"/>
                  </a:lnTo>
                  <a:lnTo>
                    <a:pt x="11" y="15"/>
                  </a:lnTo>
                  <a:lnTo>
                    <a:pt x="18" y="18"/>
                  </a:lnTo>
                  <a:lnTo>
                    <a:pt x="22" y="26"/>
                  </a:lnTo>
                  <a:lnTo>
                    <a:pt x="43" y="15"/>
                  </a:lnTo>
                  <a:lnTo>
                    <a:pt x="47" y="16"/>
                  </a:lnTo>
                  <a:lnTo>
                    <a:pt x="50" y="24"/>
                  </a:lnTo>
                  <a:lnTo>
                    <a:pt x="38" y="44"/>
                  </a:lnTo>
                  <a:lnTo>
                    <a:pt x="46" y="66"/>
                  </a:lnTo>
                  <a:lnTo>
                    <a:pt x="30" y="79"/>
                  </a:lnTo>
                  <a:lnTo>
                    <a:pt x="29" y="57"/>
                  </a:lnTo>
                  <a:lnTo>
                    <a:pt x="27" y="63"/>
                  </a:lnTo>
                  <a:lnTo>
                    <a:pt x="20" y="48"/>
                  </a:lnTo>
                  <a:lnTo>
                    <a:pt x="4" y="41"/>
                  </a:lnTo>
                  <a:lnTo>
                    <a:pt x="0" y="5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63" name="Freeform 436"/>
            <p:cNvSpPr>
              <a:spLocks/>
            </p:cNvSpPr>
            <p:nvPr/>
          </p:nvSpPr>
          <p:spPr bwMode="auto">
            <a:xfrm>
              <a:off x="1312" y="2364"/>
              <a:ext cx="37" cy="42"/>
            </a:xfrm>
            <a:custGeom>
              <a:avLst/>
              <a:gdLst>
                <a:gd name="T0" fmla="*/ 21 w 35"/>
                <a:gd name="T1" fmla="*/ 39 h 73"/>
                <a:gd name="T2" fmla="*/ 27 w 35"/>
                <a:gd name="T3" fmla="*/ 41 h 73"/>
                <a:gd name="T4" fmla="*/ 24 w 35"/>
                <a:gd name="T5" fmla="*/ 34 h 73"/>
                <a:gd name="T6" fmla="*/ 20 w 35"/>
                <a:gd name="T7" fmla="*/ 32 h 73"/>
                <a:gd name="T8" fmla="*/ 16 w 35"/>
                <a:gd name="T9" fmla="*/ 23 h 73"/>
                <a:gd name="T10" fmla="*/ 5 w 35"/>
                <a:gd name="T11" fmla="*/ 15 h 73"/>
                <a:gd name="T12" fmla="*/ 0 w 35"/>
                <a:gd name="T13" fmla="*/ 8 h 73"/>
                <a:gd name="T14" fmla="*/ 0 w 35"/>
                <a:gd name="T15" fmla="*/ 0 h 73"/>
                <a:gd name="T16" fmla="*/ 14 w 35"/>
                <a:gd name="T17" fmla="*/ 0 h 73"/>
                <a:gd name="T18" fmla="*/ 25 w 35"/>
                <a:gd name="T19" fmla="*/ 15 h 73"/>
                <a:gd name="T20" fmla="*/ 35 w 35"/>
                <a:gd name="T21" fmla="*/ 24 h 73"/>
                <a:gd name="T22" fmla="*/ 35 w 35"/>
                <a:gd name="T23" fmla="*/ 50 h 73"/>
                <a:gd name="T24" fmla="*/ 31 w 35"/>
                <a:gd name="T25" fmla="*/ 58 h 73"/>
                <a:gd name="T26" fmla="*/ 27 w 35"/>
                <a:gd name="T27" fmla="*/ 73 h 73"/>
                <a:gd name="T28" fmla="*/ 22 w 35"/>
                <a:gd name="T29" fmla="*/ 63 h 73"/>
                <a:gd name="T30" fmla="*/ 21 w 35"/>
                <a:gd name="T31" fmla="*/ 39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73"/>
                <a:gd name="T50" fmla="*/ 35 w 35"/>
                <a:gd name="T51" fmla="*/ 73 h 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73">
                  <a:moveTo>
                    <a:pt x="21" y="39"/>
                  </a:moveTo>
                  <a:lnTo>
                    <a:pt x="27" y="41"/>
                  </a:lnTo>
                  <a:lnTo>
                    <a:pt x="24" y="34"/>
                  </a:lnTo>
                  <a:lnTo>
                    <a:pt x="20" y="32"/>
                  </a:lnTo>
                  <a:lnTo>
                    <a:pt x="16" y="23"/>
                  </a:lnTo>
                  <a:lnTo>
                    <a:pt x="5" y="15"/>
                  </a:lnTo>
                  <a:lnTo>
                    <a:pt x="0" y="8"/>
                  </a:lnTo>
                  <a:lnTo>
                    <a:pt x="0" y="0"/>
                  </a:lnTo>
                  <a:lnTo>
                    <a:pt x="14" y="0"/>
                  </a:lnTo>
                  <a:lnTo>
                    <a:pt x="25" y="15"/>
                  </a:lnTo>
                  <a:lnTo>
                    <a:pt x="35" y="24"/>
                  </a:lnTo>
                  <a:lnTo>
                    <a:pt x="35" y="50"/>
                  </a:lnTo>
                  <a:lnTo>
                    <a:pt x="31" y="58"/>
                  </a:lnTo>
                  <a:lnTo>
                    <a:pt x="27" y="73"/>
                  </a:lnTo>
                  <a:lnTo>
                    <a:pt x="22" y="63"/>
                  </a:lnTo>
                  <a:lnTo>
                    <a:pt x="21" y="3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64" name="Freeform 437"/>
            <p:cNvSpPr>
              <a:spLocks/>
            </p:cNvSpPr>
            <p:nvPr/>
          </p:nvSpPr>
          <p:spPr bwMode="auto">
            <a:xfrm>
              <a:off x="1726" y="2435"/>
              <a:ext cx="47" cy="69"/>
            </a:xfrm>
            <a:custGeom>
              <a:avLst/>
              <a:gdLst>
                <a:gd name="T0" fmla="*/ 35 w 45"/>
                <a:gd name="T1" fmla="*/ 31 h 116"/>
                <a:gd name="T2" fmla="*/ 21 w 45"/>
                <a:gd name="T3" fmla="*/ 5 h 116"/>
                <a:gd name="T4" fmla="*/ 11 w 45"/>
                <a:gd name="T5" fmla="*/ 0 h 116"/>
                <a:gd name="T6" fmla="*/ 9 w 45"/>
                <a:gd name="T7" fmla="*/ 13 h 116"/>
                <a:gd name="T8" fmla="*/ 3 w 45"/>
                <a:gd name="T9" fmla="*/ 40 h 116"/>
                <a:gd name="T10" fmla="*/ 9 w 45"/>
                <a:gd name="T11" fmla="*/ 78 h 116"/>
                <a:gd name="T12" fmla="*/ 0 w 45"/>
                <a:gd name="T13" fmla="*/ 111 h 116"/>
                <a:gd name="T14" fmla="*/ 11 w 45"/>
                <a:gd name="T15" fmla="*/ 115 h 116"/>
                <a:gd name="T16" fmla="*/ 25 w 45"/>
                <a:gd name="T17" fmla="*/ 116 h 116"/>
                <a:gd name="T18" fmla="*/ 35 w 45"/>
                <a:gd name="T19" fmla="*/ 85 h 116"/>
                <a:gd name="T20" fmla="*/ 45 w 45"/>
                <a:gd name="T21" fmla="*/ 55 h 116"/>
                <a:gd name="T22" fmla="*/ 42 w 45"/>
                <a:gd name="T23" fmla="*/ 37 h 116"/>
                <a:gd name="T24" fmla="*/ 42 w 45"/>
                <a:gd name="T25" fmla="*/ 42 h 116"/>
                <a:gd name="T26" fmla="*/ 35 w 45"/>
                <a:gd name="T27" fmla="*/ 31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116"/>
                <a:gd name="T44" fmla="*/ 45 w 45"/>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116">
                  <a:moveTo>
                    <a:pt x="35" y="31"/>
                  </a:moveTo>
                  <a:lnTo>
                    <a:pt x="21" y="5"/>
                  </a:lnTo>
                  <a:lnTo>
                    <a:pt x="11" y="0"/>
                  </a:lnTo>
                  <a:lnTo>
                    <a:pt x="9" y="13"/>
                  </a:lnTo>
                  <a:lnTo>
                    <a:pt x="3" y="40"/>
                  </a:lnTo>
                  <a:lnTo>
                    <a:pt x="9" y="78"/>
                  </a:lnTo>
                  <a:lnTo>
                    <a:pt x="0" y="111"/>
                  </a:lnTo>
                  <a:lnTo>
                    <a:pt x="11" y="115"/>
                  </a:lnTo>
                  <a:lnTo>
                    <a:pt x="25" y="116"/>
                  </a:lnTo>
                  <a:lnTo>
                    <a:pt x="35" y="85"/>
                  </a:lnTo>
                  <a:lnTo>
                    <a:pt x="45" y="55"/>
                  </a:lnTo>
                  <a:lnTo>
                    <a:pt x="42" y="37"/>
                  </a:lnTo>
                  <a:lnTo>
                    <a:pt x="42" y="42"/>
                  </a:lnTo>
                  <a:lnTo>
                    <a:pt x="35" y="3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65" name="Freeform 438"/>
            <p:cNvSpPr>
              <a:spLocks/>
            </p:cNvSpPr>
            <p:nvPr/>
          </p:nvSpPr>
          <p:spPr bwMode="auto">
            <a:xfrm>
              <a:off x="1320" y="2311"/>
              <a:ext cx="201" cy="313"/>
            </a:xfrm>
            <a:custGeom>
              <a:avLst/>
              <a:gdLst>
                <a:gd name="T0" fmla="*/ 73 w 186"/>
                <a:gd name="T1" fmla="*/ 48 h 535"/>
                <a:gd name="T2" fmla="*/ 66 w 186"/>
                <a:gd name="T3" fmla="*/ 44 h 535"/>
                <a:gd name="T4" fmla="*/ 53 w 186"/>
                <a:gd name="T5" fmla="*/ 92 h 535"/>
                <a:gd name="T6" fmla="*/ 34 w 186"/>
                <a:gd name="T7" fmla="*/ 142 h 535"/>
                <a:gd name="T8" fmla="*/ 27 w 186"/>
                <a:gd name="T9" fmla="*/ 116 h 535"/>
                <a:gd name="T10" fmla="*/ 23 w 186"/>
                <a:gd name="T11" fmla="*/ 150 h 535"/>
                <a:gd name="T12" fmla="*/ 23 w 186"/>
                <a:gd name="T13" fmla="*/ 178 h 535"/>
                <a:gd name="T14" fmla="*/ 23 w 186"/>
                <a:gd name="T15" fmla="*/ 224 h 535"/>
                <a:gd name="T16" fmla="*/ 25 w 186"/>
                <a:gd name="T17" fmla="*/ 270 h 535"/>
                <a:gd name="T18" fmla="*/ 17 w 186"/>
                <a:gd name="T19" fmla="*/ 309 h 535"/>
                <a:gd name="T20" fmla="*/ 4 w 186"/>
                <a:gd name="T21" fmla="*/ 335 h 535"/>
                <a:gd name="T22" fmla="*/ 1 w 186"/>
                <a:gd name="T23" fmla="*/ 352 h 535"/>
                <a:gd name="T24" fmla="*/ 23 w 186"/>
                <a:gd name="T25" fmla="*/ 387 h 535"/>
                <a:gd name="T26" fmla="*/ 55 w 186"/>
                <a:gd name="T27" fmla="*/ 400 h 535"/>
                <a:gd name="T28" fmla="*/ 65 w 186"/>
                <a:gd name="T29" fmla="*/ 416 h 535"/>
                <a:gd name="T30" fmla="*/ 86 w 186"/>
                <a:gd name="T31" fmla="*/ 457 h 535"/>
                <a:gd name="T32" fmla="*/ 109 w 186"/>
                <a:gd name="T33" fmla="*/ 472 h 535"/>
                <a:gd name="T34" fmla="*/ 135 w 186"/>
                <a:gd name="T35" fmla="*/ 483 h 535"/>
                <a:gd name="T36" fmla="*/ 138 w 186"/>
                <a:gd name="T37" fmla="*/ 535 h 535"/>
                <a:gd name="T38" fmla="*/ 146 w 186"/>
                <a:gd name="T39" fmla="*/ 446 h 535"/>
                <a:gd name="T40" fmla="*/ 136 w 186"/>
                <a:gd name="T41" fmla="*/ 379 h 535"/>
                <a:gd name="T42" fmla="*/ 151 w 186"/>
                <a:gd name="T43" fmla="*/ 372 h 535"/>
                <a:gd name="T44" fmla="*/ 140 w 186"/>
                <a:gd name="T45" fmla="*/ 344 h 535"/>
                <a:gd name="T46" fmla="*/ 166 w 186"/>
                <a:gd name="T47" fmla="*/ 344 h 535"/>
                <a:gd name="T48" fmla="*/ 169 w 186"/>
                <a:gd name="T49" fmla="*/ 341 h 535"/>
                <a:gd name="T50" fmla="*/ 182 w 186"/>
                <a:gd name="T51" fmla="*/ 355 h 535"/>
                <a:gd name="T52" fmla="*/ 182 w 186"/>
                <a:gd name="T53" fmla="*/ 333 h 535"/>
                <a:gd name="T54" fmla="*/ 178 w 186"/>
                <a:gd name="T55" fmla="*/ 294 h 535"/>
                <a:gd name="T56" fmla="*/ 175 w 186"/>
                <a:gd name="T57" fmla="*/ 226 h 535"/>
                <a:gd name="T58" fmla="*/ 165 w 186"/>
                <a:gd name="T59" fmla="*/ 200 h 535"/>
                <a:gd name="T60" fmla="*/ 138 w 186"/>
                <a:gd name="T61" fmla="*/ 172 h 535"/>
                <a:gd name="T62" fmla="*/ 114 w 186"/>
                <a:gd name="T63" fmla="*/ 170 h 535"/>
                <a:gd name="T64" fmla="*/ 103 w 186"/>
                <a:gd name="T65" fmla="*/ 140 h 535"/>
                <a:gd name="T66" fmla="*/ 89 w 186"/>
                <a:gd name="T67" fmla="*/ 102 h 535"/>
                <a:gd name="T68" fmla="*/ 104 w 186"/>
                <a:gd name="T69" fmla="*/ 48 h 535"/>
                <a:gd name="T70" fmla="*/ 124 w 186"/>
                <a:gd name="T71" fmla="*/ 15 h 535"/>
                <a:gd name="T72" fmla="*/ 115 w 186"/>
                <a:gd name="T73" fmla="*/ 2 h 535"/>
                <a:gd name="T74" fmla="*/ 87 w 186"/>
                <a:gd name="T75" fmla="*/ 33 h 5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6"/>
                <a:gd name="T115" fmla="*/ 0 h 535"/>
                <a:gd name="T116" fmla="*/ 186 w 186"/>
                <a:gd name="T117" fmla="*/ 535 h 5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6" h="535">
                  <a:moveTo>
                    <a:pt x="78" y="33"/>
                  </a:moveTo>
                  <a:lnTo>
                    <a:pt x="73" y="48"/>
                  </a:lnTo>
                  <a:lnTo>
                    <a:pt x="75" y="44"/>
                  </a:lnTo>
                  <a:lnTo>
                    <a:pt x="66" y="44"/>
                  </a:lnTo>
                  <a:lnTo>
                    <a:pt x="55" y="70"/>
                  </a:lnTo>
                  <a:lnTo>
                    <a:pt x="53" y="92"/>
                  </a:lnTo>
                  <a:lnTo>
                    <a:pt x="36" y="124"/>
                  </a:lnTo>
                  <a:lnTo>
                    <a:pt x="34" y="142"/>
                  </a:lnTo>
                  <a:lnTo>
                    <a:pt x="32" y="126"/>
                  </a:lnTo>
                  <a:lnTo>
                    <a:pt x="27" y="116"/>
                  </a:lnTo>
                  <a:lnTo>
                    <a:pt x="27" y="142"/>
                  </a:lnTo>
                  <a:lnTo>
                    <a:pt x="23" y="150"/>
                  </a:lnTo>
                  <a:lnTo>
                    <a:pt x="20" y="165"/>
                  </a:lnTo>
                  <a:lnTo>
                    <a:pt x="23" y="178"/>
                  </a:lnTo>
                  <a:lnTo>
                    <a:pt x="26" y="207"/>
                  </a:lnTo>
                  <a:lnTo>
                    <a:pt x="23" y="224"/>
                  </a:lnTo>
                  <a:lnTo>
                    <a:pt x="24" y="246"/>
                  </a:lnTo>
                  <a:lnTo>
                    <a:pt x="25" y="270"/>
                  </a:lnTo>
                  <a:lnTo>
                    <a:pt x="27" y="274"/>
                  </a:lnTo>
                  <a:lnTo>
                    <a:pt x="17" y="309"/>
                  </a:lnTo>
                  <a:lnTo>
                    <a:pt x="9" y="318"/>
                  </a:lnTo>
                  <a:lnTo>
                    <a:pt x="4" y="335"/>
                  </a:lnTo>
                  <a:lnTo>
                    <a:pt x="0" y="341"/>
                  </a:lnTo>
                  <a:lnTo>
                    <a:pt x="1" y="352"/>
                  </a:lnTo>
                  <a:lnTo>
                    <a:pt x="14" y="370"/>
                  </a:lnTo>
                  <a:lnTo>
                    <a:pt x="23" y="387"/>
                  </a:lnTo>
                  <a:lnTo>
                    <a:pt x="38" y="387"/>
                  </a:lnTo>
                  <a:lnTo>
                    <a:pt x="55" y="400"/>
                  </a:lnTo>
                  <a:lnTo>
                    <a:pt x="57" y="398"/>
                  </a:lnTo>
                  <a:lnTo>
                    <a:pt x="65" y="416"/>
                  </a:lnTo>
                  <a:lnTo>
                    <a:pt x="73" y="433"/>
                  </a:lnTo>
                  <a:lnTo>
                    <a:pt x="86" y="457"/>
                  </a:lnTo>
                  <a:lnTo>
                    <a:pt x="89" y="472"/>
                  </a:lnTo>
                  <a:lnTo>
                    <a:pt x="109" y="472"/>
                  </a:lnTo>
                  <a:lnTo>
                    <a:pt x="120" y="474"/>
                  </a:lnTo>
                  <a:lnTo>
                    <a:pt x="135" y="483"/>
                  </a:lnTo>
                  <a:lnTo>
                    <a:pt x="129" y="522"/>
                  </a:lnTo>
                  <a:lnTo>
                    <a:pt x="138" y="535"/>
                  </a:lnTo>
                  <a:lnTo>
                    <a:pt x="142" y="491"/>
                  </a:lnTo>
                  <a:lnTo>
                    <a:pt x="146" y="446"/>
                  </a:lnTo>
                  <a:lnTo>
                    <a:pt x="140" y="411"/>
                  </a:lnTo>
                  <a:lnTo>
                    <a:pt x="136" y="379"/>
                  </a:lnTo>
                  <a:lnTo>
                    <a:pt x="147" y="378"/>
                  </a:lnTo>
                  <a:lnTo>
                    <a:pt x="151" y="372"/>
                  </a:lnTo>
                  <a:lnTo>
                    <a:pt x="142" y="366"/>
                  </a:lnTo>
                  <a:lnTo>
                    <a:pt x="140" y="344"/>
                  </a:lnTo>
                  <a:lnTo>
                    <a:pt x="153" y="344"/>
                  </a:lnTo>
                  <a:lnTo>
                    <a:pt x="166" y="344"/>
                  </a:lnTo>
                  <a:lnTo>
                    <a:pt x="165" y="339"/>
                  </a:lnTo>
                  <a:lnTo>
                    <a:pt x="169" y="341"/>
                  </a:lnTo>
                  <a:lnTo>
                    <a:pt x="177" y="329"/>
                  </a:lnTo>
                  <a:lnTo>
                    <a:pt x="182" y="355"/>
                  </a:lnTo>
                  <a:lnTo>
                    <a:pt x="186" y="357"/>
                  </a:lnTo>
                  <a:lnTo>
                    <a:pt x="182" y="333"/>
                  </a:lnTo>
                  <a:lnTo>
                    <a:pt x="174" y="307"/>
                  </a:lnTo>
                  <a:lnTo>
                    <a:pt x="178" y="294"/>
                  </a:lnTo>
                  <a:lnTo>
                    <a:pt x="171" y="253"/>
                  </a:lnTo>
                  <a:lnTo>
                    <a:pt x="175" y="226"/>
                  </a:lnTo>
                  <a:lnTo>
                    <a:pt x="178" y="196"/>
                  </a:lnTo>
                  <a:lnTo>
                    <a:pt x="165" y="200"/>
                  </a:lnTo>
                  <a:lnTo>
                    <a:pt x="152" y="203"/>
                  </a:lnTo>
                  <a:lnTo>
                    <a:pt x="138" y="172"/>
                  </a:lnTo>
                  <a:lnTo>
                    <a:pt x="126" y="170"/>
                  </a:lnTo>
                  <a:lnTo>
                    <a:pt x="114" y="170"/>
                  </a:lnTo>
                  <a:lnTo>
                    <a:pt x="103" y="161"/>
                  </a:lnTo>
                  <a:lnTo>
                    <a:pt x="103" y="140"/>
                  </a:lnTo>
                  <a:lnTo>
                    <a:pt x="97" y="102"/>
                  </a:lnTo>
                  <a:lnTo>
                    <a:pt x="89" y="102"/>
                  </a:lnTo>
                  <a:lnTo>
                    <a:pt x="97" y="74"/>
                  </a:lnTo>
                  <a:lnTo>
                    <a:pt x="104" y="48"/>
                  </a:lnTo>
                  <a:lnTo>
                    <a:pt x="113" y="22"/>
                  </a:lnTo>
                  <a:lnTo>
                    <a:pt x="124" y="15"/>
                  </a:lnTo>
                  <a:lnTo>
                    <a:pt x="125" y="0"/>
                  </a:lnTo>
                  <a:lnTo>
                    <a:pt x="115" y="2"/>
                  </a:lnTo>
                  <a:lnTo>
                    <a:pt x="101" y="16"/>
                  </a:lnTo>
                  <a:lnTo>
                    <a:pt x="87" y="33"/>
                  </a:lnTo>
                  <a:lnTo>
                    <a:pt x="78" y="3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66" name="Freeform 439"/>
            <p:cNvSpPr>
              <a:spLocks/>
            </p:cNvSpPr>
            <p:nvPr/>
          </p:nvSpPr>
          <p:spPr bwMode="auto">
            <a:xfrm>
              <a:off x="1613" y="2382"/>
              <a:ext cx="79" cy="137"/>
            </a:xfrm>
            <a:custGeom>
              <a:avLst/>
              <a:gdLst>
                <a:gd name="T0" fmla="*/ 59 w 73"/>
                <a:gd name="T1" fmla="*/ 167 h 233"/>
                <a:gd name="T2" fmla="*/ 51 w 73"/>
                <a:gd name="T3" fmla="*/ 148 h 233"/>
                <a:gd name="T4" fmla="*/ 53 w 73"/>
                <a:gd name="T5" fmla="*/ 122 h 233"/>
                <a:gd name="T6" fmla="*/ 60 w 73"/>
                <a:gd name="T7" fmla="*/ 115 h 233"/>
                <a:gd name="T8" fmla="*/ 62 w 73"/>
                <a:gd name="T9" fmla="*/ 100 h 233"/>
                <a:gd name="T10" fmla="*/ 62 w 73"/>
                <a:gd name="T11" fmla="*/ 72 h 233"/>
                <a:gd name="T12" fmla="*/ 46 w 73"/>
                <a:gd name="T13" fmla="*/ 52 h 233"/>
                <a:gd name="T14" fmla="*/ 42 w 73"/>
                <a:gd name="T15" fmla="*/ 67 h 233"/>
                <a:gd name="T16" fmla="*/ 44 w 73"/>
                <a:gd name="T17" fmla="*/ 33 h 233"/>
                <a:gd name="T18" fmla="*/ 35 w 73"/>
                <a:gd name="T19" fmla="*/ 20 h 233"/>
                <a:gd name="T20" fmla="*/ 25 w 73"/>
                <a:gd name="T21" fmla="*/ 6 h 233"/>
                <a:gd name="T22" fmla="*/ 28 w 73"/>
                <a:gd name="T23" fmla="*/ 9 h 233"/>
                <a:gd name="T24" fmla="*/ 23 w 73"/>
                <a:gd name="T25" fmla="*/ 0 h 233"/>
                <a:gd name="T26" fmla="*/ 25 w 73"/>
                <a:gd name="T27" fmla="*/ 6 h 233"/>
                <a:gd name="T28" fmla="*/ 11 w 73"/>
                <a:gd name="T29" fmla="*/ 31 h 233"/>
                <a:gd name="T30" fmla="*/ 16 w 73"/>
                <a:gd name="T31" fmla="*/ 46 h 233"/>
                <a:gd name="T32" fmla="*/ 5 w 73"/>
                <a:gd name="T33" fmla="*/ 57 h 233"/>
                <a:gd name="T34" fmla="*/ 0 w 73"/>
                <a:gd name="T35" fmla="*/ 83 h 233"/>
                <a:gd name="T36" fmla="*/ 10 w 73"/>
                <a:gd name="T37" fmla="*/ 109 h 233"/>
                <a:gd name="T38" fmla="*/ 17 w 73"/>
                <a:gd name="T39" fmla="*/ 107 h 233"/>
                <a:gd name="T40" fmla="*/ 19 w 73"/>
                <a:gd name="T41" fmla="*/ 124 h 233"/>
                <a:gd name="T42" fmla="*/ 25 w 73"/>
                <a:gd name="T43" fmla="*/ 143 h 233"/>
                <a:gd name="T44" fmla="*/ 22 w 73"/>
                <a:gd name="T45" fmla="*/ 170 h 233"/>
                <a:gd name="T46" fmla="*/ 23 w 73"/>
                <a:gd name="T47" fmla="*/ 209 h 233"/>
                <a:gd name="T48" fmla="*/ 34 w 73"/>
                <a:gd name="T49" fmla="*/ 233 h 233"/>
                <a:gd name="T50" fmla="*/ 44 w 73"/>
                <a:gd name="T51" fmla="*/ 232 h 233"/>
                <a:gd name="T52" fmla="*/ 58 w 73"/>
                <a:gd name="T53" fmla="*/ 217 h 233"/>
                <a:gd name="T54" fmla="*/ 73 w 73"/>
                <a:gd name="T55" fmla="*/ 213 h 233"/>
                <a:gd name="T56" fmla="*/ 66 w 73"/>
                <a:gd name="T57" fmla="*/ 191 h 233"/>
                <a:gd name="T58" fmla="*/ 59 w 73"/>
                <a:gd name="T59" fmla="*/ 167 h 2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
                <a:gd name="T91" fmla="*/ 0 h 233"/>
                <a:gd name="T92" fmla="*/ 73 w 73"/>
                <a:gd name="T93" fmla="*/ 233 h 2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 h="233">
                  <a:moveTo>
                    <a:pt x="59" y="167"/>
                  </a:moveTo>
                  <a:lnTo>
                    <a:pt x="51" y="148"/>
                  </a:lnTo>
                  <a:lnTo>
                    <a:pt x="53" y="122"/>
                  </a:lnTo>
                  <a:lnTo>
                    <a:pt x="60" y="115"/>
                  </a:lnTo>
                  <a:lnTo>
                    <a:pt x="62" y="100"/>
                  </a:lnTo>
                  <a:lnTo>
                    <a:pt x="62" y="72"/>
                  </a:lnTo>
                  <a:lnTo>
                    <a:pt x="46" y="52"/>
                  </a:lnTo>
                  <a:lnTo>
                    <a:pt x="42" y="67"/>
                  </a:lnTo>
                  <a:lnTo>
                    <a:pt x="44" y="33"/>
                  </a:lnTo>
                  <a:lnTo>
                    <a:pt x="35" y="20"/>
                  </a:lnTo>
                  <a:lnTo>
                    <a:pt x="25" y="6"/>
                  </a:lnTo>
                  <a:lnTo>
                    <a:pt x="28" y="9"/>
                  </a:lnTo>
                  <a:lnTo>
                    <a:pt x="23" y="0"/>
                  </a:lnTo>
                  <a:lnTo>
                    <a:pt x="25" y="6"/>
                  </a:lnTo>
                  <a:lnTo>
                    <a:pt x="11" y="31"/>
                  </a:lnTo>
                  <a:lnTo>
                    <a:pt x="16" y="46"/>
                  </a:lnTo>
                  <a:lnTo>
                    <a:pt x="5" y="57"/>
                  </a:lnTo>
                  <a:lnTo>
                    <a:pt x="0" y="83"/>
                  </a:lnTo>
                  <a:lnTo>
                    <a:pt x="10" y="109"/>
                  </a:lnTo>
                  <a:lnTo>
                    <a:pt x="17" y="107"/>
                  </a:lnTo>
                  <a:lnTo>
                    <a:pt x="19" y="124"/>
                  </a:lnTo>
                  <a:lnTo>
                    <a:pt x="25" y="143"/>
                  </a:lnTo>
                  <a:lnTo>
                    <a:pt x="22" y="170"/>
                  </a:lnTo>
                  <a:lnTo>
                    <a:pt x="23" y="209"/>
                  </a:lnTo>
                  <a:lnTo>
                    <a:pt x="34" y="233"/>
                  </a:lnTo>
                  <a:lnTo>
                    <a:pt x="44" y="232"/>
                  </a:lnTo>
                  <a:lnTo>
                    <a:pt x="58" y="217"/>
                  </a:lnTo>
                  <a:lnTo>
                    <a:pt x="73" y="213"/>
                  </a:lnTo>
                  <a:lnTo>
                    <a:pt x="66" y="191"/>
                  </a:lnTo>
                  <a:lnTo>
                    <a:pt x="59" y="16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67" name="Freeform 440"/>
            <p:cNvSpPr>
              <a:spLocks/>
            </p:cNvSpPr>
            <p:nvPr/>
          </p:nvSpPr>
          <p:spPr bwMode="auto">
            <a:xfrm>
              <a:off x="1669" y="2433"/>
              <a:ext cx="66" cy="75"/>
            </a:xfrm>
            <a:custGeom>
              <a:avLst/>
              <a:gdLst>
                <a:gd name="T0" fmla="*/ 8 w 61"/>
                <a:gd name="T1" fmla="*/ 82 h 130"/>
                <a:gd name="T2" fmla="*/ 0 w 61"/>
                <a:gd name="T3" fmla="*/ 63 h 130"/>
                <a:gd name="T4" fmla="*/ 2 w 61"/>
                <a:gd name="T5" fmla="*/ 37 h 130"/>
                <a:gd name="T6" fmla="*/ 9 w 61"/>
                <a:gd name="T7" fmla="*/ 30 h 130"/>
                <a:gd name="T8" fmla="*/ 11 w 61"/>
                <a:gd name="T9" fmla="*/ 17 h 130"/>
                <a:gd name="T10" fmla="*/ 15 w 61"/>
                <a:gd name="T11" fmla="*/ 2 h 130"/>
                <a:gd name="T12" fmla="*/ 33 w 61"/>
                <a:gd name="T13" fmla="*/ 4 h 130"/>
                <a:gd name="T14" fmla="*/ 47 w 61"/>
                <a:gd name="T15" fmla="*/ 2 h 130"/>
                <a:gd name="T16" fmla="*/ 47 w 61"/>
                <a:gd name="T17" fmla="*/ 0 h 130"/>
                <a:gd name="T18" fmla="*/ 61 w 61"/>
                <a:gd name="T19" fmla="*/ 2 h 130"/>
                <a:gd name="T20" fmla="*/ 60 w 61"/>
                <a:gd name="T21" fmla="*/ 19 h 130"/>
                <a:gd name="T22" fmla="*/ 54 w 61"/>
                <a:gd name="T23" fmla="*/ 46 h 130"/>
                <a:gd name="T24" fmla="*/ 60 w 61"/>
                <a:gd name="T25" fmla="*/ 84 h 130"/>
                <a:gd name="T26" fmla="*/ 51 w 61"/>
                <a:gd name="T27" fmla="*/ 115 h 130"/>
                <a:gd name="T28" fmla="*/ 42 w 61"/>
                <a:gd name="T29" fmla="*/ 109 h 130"/>
                <a:gd name="T30" fmla="*/ 28 w 61"/>
                <a:gd name="T31" fmla="*/ 115 h 130"/>
                <a:gd name="T32" fmla="*/ 29 w 61"/>
                <a:gd name="T33" fmla="*/ 130 h 130"/>
                <a:gd name="T34" fmla="*/ 22 w 61"/>
                <a:gd name="T35" fmla="*/ 128 h 130"/>
                <a:gd name="T36" fmla="*/ 15 w 61"/>
                <a:gd name="T37" fmla="*/ 106 h 130"/>
                <a:gd name="T38" fmla="*/ 8 w 61"/>
                <a:gd name="T39" fmla="*/ 82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130"/>
                <a:gd name="T62" fmla="*/ 61 w 61"/>
                <a:gd name="T63" fmla="*/ 130 h 1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130">
                  <a:moveTo>
                    <a:pt x="8" y="82"/>
                  </a:moveTo>
                  <a:lnTo>
                    <a:pt x="0" y="63"/>
                  </a:lnTo>
                  <a:lnTo>
                    <a:pt x="2" y="37"/>
                  </a:lnTo>
                  <a:lnTo>
                    <a:pt x="9" y="30"/>
                  </a:lnTo>
                  <a:lnTo>
                    <a:pt x="11" y="17"/>
                  </a:lnTo>
                  <a:lnTo>
                    <a:pt x="15" y="2"/>
                  </a:lnTo>
                  <a:lnTo>
                    <a:pt x="33" y="4"/>
                  </a:lnTo>
                  <a:lnTo>
                    <a:pt x="47" y="2"/>
                  </a:lnTo>
                  <a:lnTo>
                    <a:pt x="47" y="0"/>
                  </a:lnTo>
                  <a:lnTo>
                    <a:pt x="61" y="2"/>
                  </a:lnTo>
                  <a:lnTo>
                    <a:pt x="60" y="19"/>
                  </a:lnTo>
                  <a:lnTo>
                    <a:pt x="54" y="46"/>
                  </a:lnTo>
                  <a:lnTo>
                    <a:pt x="60" y="84"/>
                  </a:lnTo>
                  <a:lnTo>
                    <a:pt x="51" y="115"/>
                  </a:lnTo>
                  <a:lnTo>
                    <a:pt x="42" y="109"/>
                  </a:lnTo>
                  <a:lnTo>
                    <a:pt x="28" y="115"/>
                  </a:lnTo>
                  <a:lnTo>
                    <a:pt x="29" y="130"/>
                  </a:lnTo>
                  <a:lnTo>
                    <a:pt x="22" y="128"/>
                  </a:lnTo>
                  <a:lnTo>
                    <a:pt x="15" y="106"/>
                  </a:lnTo>
                  <a:lnTo>
                    <a:pt x="8" y="82"/>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268" name="Group 441"/>
            <p:cNvGrpSpPr>
              <a:grpSpLocks/>
            </p:cNvGrpSpPr>
            <p:nvPr/>
          </p:nvGrpSpPr>
          <p:grpSpPr bwMode="auto">
            <a:xfrm>
              <a:off x="1609" y="2340"/>
              <a:ext cx="18" cy="14"/>
              <a:chOff x="2128" y="2538"/>
              <a:chExt cx="16" cy="12"/>
            </a:xfrm>
            <a:grpFill/>
          </p:grpSpPr>
          <p:grpSp>
            <p:nvGrpSpPr>
              <p:cNvPr id="1924" name="Group 442"/>
              <p:cNvGrpSpPr>
                <a:grpSpLocks/>
              </p:cNvGrpSpPr>
              <p:nvPr/>
            </p:nvGrpSpPr>
            <p:grpSpPr bwMode="auto">
              <a:xfrm>
                <a:off x="2128" y="2538"/>
                <a:ext cx="16" cy="12"/>
                <a:chOff x="2128" y="2538"/>
                <a:chExt cx="16" cy="12"/>
              </a:xfrm>
              <a:grpFill/>
            </p:grpSpPr>
            <p:pic>
              <p:nvPicPr>
                <p:cNvPr id="1926" name="Picture 44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128" y="2538"/>
                  <a:ext cx="16" cy="12"/>
                </a:xfrm>
                <a:prstGeom prst="rect">
                  <a:avLst/>
                </a:prstGeom>
                <a:grpFill/>
                <a:ln w="6350">
                  <a:solidFill>
                    <a:srgbClr val="808080"/>
                  </a:solidFill>
                  <a:miter lim="800000"/>
                  <a:headEnd/>
                  <a:tailEnd/>
                </a:ln>
              </p:spPr>
            </p:pic>
            <p:sp>
              <p:nvSpPr>
                <p:cNvPr id="1927" name="Freeform 444"/>
                <p:cNvSpPr>
                  <a:spLocks/>
                </p:cNvSpPr>
                <p:nvPr/>
              </p:nvSpPr>
              <p:spPr bwMode="auto">
                <a:xfrm>
                  <a:off x="2128" y="2538"/>
                  <a:ext cx="15" cy="11"/>
                </a:xfrm>
                <a:custGeom>
                  <a:avLst/>
                  <a:gdLst>
                    <a:gd name="T0" fmla="*/ 5 w 15"/>
                    <a:gd name="T1" fmla="*/ 0 h 22"/>
                    <a:gd name="T2" fmla="*/ 15 w 15"/>
                    <a:gd name="T3" fmla="*/ 0 h 22"/>
                    <a:gd name="T4" fmla="*/ 10 w 15"/>
                    <a:gd name="T5" fmla="*/ 22 h 22"/>
                    <a:gd name="T6" fmla="*/ 0 w 15"/>
                    <a:gd name="T7" fmla="*/ 20 h 22"/>
                    <a:gd name="T8" fmla="*/ 6 w 15"/>
                    <a:gd name="T9" fmla="*/ 5 h 22"/>
                    <a:gd name="T10" fmla="*/ 5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5" y="0"/>
                      </a:moveTo>
                      <a:lnTo>
                        <a:pt x="15" y="0"/>
                      </a:lnTo>
                      <a:lnTo>
                        <a:pt x="10" y="22"/>
                      </a:lnTo>
                      <a:lnTo>
                        <a:pt x="0" y="20"/>
                      </a:lnTo>
                      <a:lnTo>
                        <a:pt x="6" y="5"/>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28" name="Freeform 445"/>
                <p:cNvSpPr>
                  <a:spLocks/>
                </p:cNvSpPr>
                <p:nvPr/>
              </p:nvSpPr>
              <p:spPr bwMode="auto">
                <a:xfrm>
                  <a:off x="2128" y="2538"/>
                  <a:ext cx="15" cy="11"/>
                </a:xfrm>
                <a:custGeom>
                  <a:avLst/>
                  <a:gdLst>
                    <a:gd name="T0" fmla="*/ 5 w 15"/>
                    <a:gd name="T1" fmla="*/ 0 h 22"/>
                    <a:gd name="T2" fmla="*/ 15 w 15"/>
                    <a:gd name="T3" fmla="*/ 0 h 22"/>
                    <a:gd name="T4" fmla="*/ 10 w 15"/>
                    <a:gd name="T5" fmla="*/ 22 h 22"/>
                    <a:gd name="T6" fmla="*/ 0 w 15"/>
                    <a:gd name="T7" fmla="*/ 20 h 22"/>
                    <a:gd name="T8" fmla="*/ 6 w 15"/>
                    <a:gd name="T9" fmla="*/ 5 h 22"/>
                    <a:gd name="T10" fmla="*/ 5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5" y="0"/>
                      </a:moveTo>
                      <a:lnTo>
                        <a:pt x="15" y="0"/>
                      </a:lnTo>
                      <a:lnTo>
                        <a:pt x="10" y="22"/>
                      </a:lnTo>
                      <a:lnTo>
                        <a:pt x="0" y="20"/>
                      </a:lnTo>
                      <a:lnTo>
                        <a:pt x="6" y="5"/>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29" name="Picture 44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128" y="2538"/>
                  <a:ext cx="16" cy="12"/>
                </a:xfrm>
                <a:prstGeom prst="rect">
                  <a:avLst/>
                </a:prstGeom>
                <a:grpFill/>
                <a:ln w="6350">
                  <a:solidFill>
                    <a:srgbClr val="808080"/>
                  </a:solidFill>
                  <a:miter lim="800000"/>
                  <a:headEnd/>
                  <a:tailEnd/>
                </a:ln>
              </p:spPr>
            </p:pic>
          </p:grpSp>
          <p:sp>
            <p:nvSpPr>
              <p:cNvPr id="1925" name="Freeform 447"/>
              <p:cNvSpPr>
                <a:spLocks/>
              </p:cNvSpPr>
              <p:nvPr/>
            </p:nvSpPr>
            <p:spPr bwMode="auto">
              <a:xfrm>
                <a:off x="2128" y="2538"/>
                <a:ext cx="15" cy="11"/>
              </a:xfrm>
              <a:custGeom>
                <a:avLst/>
                <a:gdLst>
                  <a:gd name="T0" fmla="*/ 5 w 15"/>
                  <a:gd name="T1" fmla="*/ 0 h 22"/>
                  <a:gd name="T2" fmla="*/ 15 w 15"/>
                  <a:gd name="T3" fmla="*/ 0 h 22"/>
                  <a:gd name="T4" fmla="*/ 10 w 15"/>
                  <a:gd name="T5" fmla="*/ 22 h 22"/>
                  <a:gd name="T6" fmla="*/ 0 w 15"/>
                  <a:gd name="T7" fmla="*/ 20 h 22"/>
                  <a:gd name="T8" fmla="*/ 6 w 15"/>
                  <a:gd name="T9" fmla="*/ 5 h 22"/>
                  <a:gd name="T10" fmla="*/ 5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5" y="0"/>
                    </a:moveTo>
                    <a:lnTo>
                      <a:pt x="15" y="0"/>
                    </a:lnTo>
                    <a:lnTo>
                      <a:pt x="10" y="22"/>
                    </a:lnTo>
                    <a:lnTo>
                      <a:pt x="0" y="20"/>
                    </a:lnTo>
                    <a:lnTo>
                      <a:pt x="6" y="5"/>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269" name="Freeform 448"/>
            <p:cNvSpPr>
              <a:spLocks/>
            </p:cNvSpPr>
            <p:nvPr/>
          </p:nvSpPr>
          <p:spPr bwMode="auto">
            <a:xfrm>
              <a:off x="1416" y="2314"/>
              <a:ext cx="225" cy="216"/>
            </a:xfrm>
            <a:custGeom>
              <a:avLst/>
              <a:gdLst>
                <a:gd name="T0" fmla="*/ 173 w 209"/>
                <a:gd name="T1" fmla="*/ 76 h 371"/>
                <a:gd name="T2" fmla="*/ 163 w 209"/>
                <a:gd name="T3" fmla="*/ 69 h 371"/>
                <a:gd name="T4" fmla="*/ 162 w 209"/>
                <a:gd name="T5" fmla="*/ 62 h 371"/>
                <a:gd name="T6" fmla="*/ 161 w 209"/>
                <a:gd name="T7" fmla="*/ 50 h 371"/>
                <a:gd name="T8" fmla="*/ 150 w 209"/>
                <a:gd name="T9" fmla="*/ 56 h 371"/>
                <a:gd name="T10" fmla="*/ 113 w 209"/>
                <a:gd name="T11" fmla="*/ 56 h 371"/>
                <a:gd name="T12" fmla="*/ 85 w 209"/>
                <a:gd name="T13" fmla="*/ 56 h 371"/>
                <a:gd name="T14" fmla="*/ 62 w 209"/>
                <a:gd name="T15" fmla="*/ 23 h 371"/>
                <a:gd name="T16" fmla="*/ 52 w 209"/>
                <a:gd name="T17" fmla="*/ 13 h 371"/>
                <a:gd name="T18" fmla="*/ 56 w 209"/>
                <a:gd name="T19" fmla="*/ 24 h 371"/>
                <a:gd name="T20" fmla="*/ 32 w 209"/>
                <a:gd name="T21" fmla="*/ 45 h 371"/>
                <a:gd name="T22" fmla="*/ 29 w 209"/>
                <a:gd name="T23" fmla="*/ 102 h 371"/>
                <a:gd name="T24" fmla="*/ 29 w 209"/>
                <a:gd name="T25" fmla="*/ 52 h 371"/>
                <a:gd name="T26" fmla="*/ 35 w 209"/>
                <a:gd name="T27" fmla="*/ 10 h 371"/>
                <a:gd name="T28" fmla="*/ 15 w 209"/>
                <a:gd name="T29" fmla="*/ 45 h 371"/>
                <a:gd name="T30" fmla="*/ 0 w 209"/>
                <a:gd name="T31" fmla="*/ 99 h 371"/>
                <a:gd name="T32" fmla="*/ 14 w 209"/>
                <a:gd name="T33" fmla="*/ 137 h 371"/>
                <a:gd name="T34" fmla="*/ 25 w 209"/>
                <a:gd name="T35" fmla="*/ 167 h 371"/>
                <a:gd name="T36" fmla="*/ 49 w 209"/>
                <a:gd name="T37" fmla="*/ 169 h 371"/>
                <a:gd name="T38" fmla="*/ 76 w 209"/>
                <a:gd name="T39" fmla="*/ 195 h 371"/>
                <a:gd name="T40" fmla="*/ 86 w 209"/>
                <a:gd name="T41" fmla="*/ 223 h 371"/>
                <a:gd name="T42" fmla="*/ 89 w 209"/>
                <a:gd name="T43" fmla="*/ 291 h 371"/>
                <a:gd name="T44" fmla="*/ 93 w 209"/>
                <a:gd name="T45" fmla="*/ 330 h 371"/>
                <a:gd name="T46" fmla="*/ 109 w 209"/>
                <a:gd name="T47" fmla="*/ 371 h 371"/>
                <a:gd name="T48" fmla="*/ 120 w 209"/>
                <a:gd name="T49" fmla="*/ 371 h 371"/>
                <a:gd name="T50" fmla="*/ 149 w 209"/>
                <a:gd name="T51" fmla="*/ 326 h 371"/>
                <a:gd name="T52" fmla="*/ 142 w 209"/>
                <a:gd name="T53" fmla="*/ 310 h 371"/>
                <a:gd name="T54" fmla="*/ 132 w 209"/>
                <a:gd name="T55" fmla="*/ 256 h 371"/>
                <a:gd name="T56" fmla="*/ 162 w 209"/>
                <a:gd name="T57" fmla="*/ 276 h 371"/>
                <a:gd name="T58" fmla="*/ 176 w 209"/>
                <a:gd name="T59" fmla="*/ 254 h 371"/>
                <a:gd name="T60" fmla="*/ 195 w 209"/>
                <a:gd name="T61" fmla="*/ 228 h 371"/>
                <a:gd name="T62" fmla="*/ 184 w 209"/>
                <a:gd name="T63" fmla="*/ 202 h 371"/>
                <a:gd name="T64" fmla="*/ 200 w 209"/>
                <a:gd name="T65" fmla="*/ 165 h 371"/>
                <a:gd name="T66" fmla="*/ 209 w 209"/>
                <a:gd name="T67" fmla="*/ 125 h 371"/>
                <a:gd name="T68" fmla="*/ 190 w 209"/>
                <a:gd name="T69" fmla="*/ 119 h 371"/>
                <a:gd name="T70" fmla="*/ 185 w 209"/>
                <a:gd name="T71" fmla="*/ 117 h 371"/>
                <a:gd name="T72" fmla="*/ 195 w 209"/>
                <a:gd name="T73" fmla="*/ 97 h 371"/>
                <a:gd name="T74" fmla="*/ 179 w 209"/>
                <a:gd name="T75" fmla="*/ 80 h 371"/>
                <a:gd name="T76" fmla="*/ 174 w 209"/>
                <a:gd name="T77" fmla="*/ 80 h 3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
                <a:gd name="T118" fmla="*/ 0 h 371"/>
                <a:gd name="T119" fmla="*/ 209 w 209"/>
                <a:gd name="T120" fmla="*/ 371 h 3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 h="371">
                  <a:moveTo>
                    <a:pt x="174" y="80"/>
                  </a:moveTo>
                  <a:lnTo>
                    <a:pt x="173" y="76"/>
                  </a:lnTo>
                  <a:lnTo>
                    <a:pt x="169" y="69"/>
                  </a:lnTo>
                  <a:lnTo>
                    <a:pt x="163" y="69"/>
                  </a:lnTo>
                  <a:lnTo>
                    <a:pt x="167" y="69"/>
                  </a:lnTo>
                  <a:lnTo>
                    <a:pt x="162" y="62"/>
                  </a:lnTo>
                  <a:lnTo>
                    <a:pt x="177" y="50"/>
                  </a:lnTo>
                  <a:lnTo>
                    <a:pt x="161" y="50"/>
                  </a:lnTo>
                  <a:lnTo>
                    <a:pt x="144" y="50"/>
                  </a:lnTo>
                  <a:lnTo>
                    <a:pt x="150" y="56"/>
                  </a:lnTo>
                  <a:lnTo>
                    <a:pt x="134" y="69"/>
                  </a:lnTo>
                  <a:lnTo>
                    <a:pt x="113" y="56"/>
                  </a:lnTo>
                  <a:lnTo>
                    <a:pt x="99" y="56"/>
                  </a:lnTo>
                  <a:lnTo>
                    <a:pt x="85" y="56"/>
                  </a:lnTo>
                  <a:lnTo>
                    <a:pt x="78" y="37"/>
                  </a:lnTo>
                  <a:lnTo>
                    <a:pt x="62" y="23"/>
                  </a:lnTo>
                  <a:lnTo>
                    <a:pt x="56" y="0"/>
                  </a:lnTo>
                  <a:lnTo>
                    <a:pt x="52" y="13"/>
                  </a:lnTo>
                  <a:lnTo>
                    <a:pt x="59" y="23"/>
                  </a:lnTo>
                  <a:lnTo>
                    <a:pt x="56" y="24"/>
                  </a:lnTo>
                  <a:lnTo>
                    <a:pt x="35" y="41"/>
                  </a:lnTo>
                  <a:lnTo>
                    <a:pt x="32" y="45"/>
                  </a:lnTo>
                  <a:lnTo>
                    <a:pt x="36" y="87"/>
                  </a:lnTo>
                  <a:lnTo>
                    <a:pt x="29" y="102"/>
                  </a:lnTo>
                  <a:lnTo>
                    <a:pt x="21" y="80"/>
                  </a:lnTo>
                  <a:lnTo>
                    <a:pt x="29" y="52"/>
                  </a:lnTo>
                  <a:lnTo>
                    <a:pt x="24" y="26"/>
                  </a:lnTo>
                  <a:lnTo>
                    <a:pt x="35" y="10"/>
                  </a:lnTo>
                  <a:lnTo>
                    <a:pt x="24" y="19"/>
                  </a:lnTo>
                  <a:lnTo>
                    <a:pt x="15" y="45"/>
                  </a:lnTo>
                  <a:lnTo>
                    <a:pt x="8" y="71"/>
                  </a:lnTo>
                  <a:lnTo>
                    <a:pt x="0" y="99"/>
                  </a:lnTo>
                  <a:lnTo>
                    <a:pt x="8" y="99"/>
                  </a:lnTo>
                  <a:lnTo>
                    <a:pt x="14" y="137"/>
                  </a:lnTo>
                  <a:lnTo>
                    <a:pt x="14" y="158"/>
                  </a:lnTo>
                  <a:lnTo>
                    <a:pt x="25" y="167"/>
                  </a:lnTo>
                  <a:lnTo>
                    <a:pt x="37" y="167"/>
                  </a:lnTo>
                  <a:lnTo>
                    <a:pt x="49" y="169"/>
                  </a:lnTo>
                  <a:lnTo>
                    <a:pt x="63" y="200"/>
                  </a:lnTo>
                  <a:lnTo>
                    <a:pt x="76" y="195"/>
                  </a:lnTo>
                  <a:lnTo>
                    <a:pt x="89" y="193"/>
                  </a:lnTo>
                  <a:lnTo>
                    <a:pt x="86" y="223"/>
                  </a:lnTo>
                  <a:lnTo>
                    <a:pt x="82" y="250"/>
                  </a:lnTo>
                  <a:lnTo>
                    <a:pt x="89" y="291"/>
                  </a:lnTo>
                  <a:lnTo>
                    <a:pt x="85" y="304"/>
                  </a:lnTo>
                  <a:lnTo>
                    <a:pt x="93" y="330"/>
                  </a:lnTo>
                  <a:lnTo>
                    <a:pt x="97" y="354"/>
                  </a:lnTo>
                  <a:lnTo>
                    <a:pt x="109" y="371"/>
                  </a:lnTo>
                  <a:lnTo>
                    <a:pt x="118" y="369"/>
                  </a:lnTo>
                  <a:lnTo>
                    <a:pt x="120" y="371"/>
                  </a:lnTo>
                  <a:lnTo>
                    <a:pt x="135" y="349"/>
                  </a:lnTo>
                  <a:lnTo>
                    <a:pt x="149" y="326"/>
                  </a:lnTo>
                  <a:lnTo>
                    <a:pt x="151" y="317"/>
                  </a:lnTo>
                  <a:lnTo>
                    <a:pt x="142" y="310"/>
                  </a:lnTo>
                  <a:lnTo>
                    <a:pt x="136" y="275"/>
                  </a:lnTo>
                  <a:lnTo>
                    <a:pt x="132" y="256"/>
                  </a:lnTo>
                  <a:lnTo>
                    <a:pt x="147" y="269"/>
                  </a:lnTo>
                  <a:lnTo>
                    <a:pt x="162" y="276"/>
                  </a:lnTo>
                  <a:lnTo>
                    <a:pt x="164" y="265"/>
                  </a:lnTo>
                  <a:lnTo>
                    <a:pt x="176" y="254"/>
                  </a:lnTo>
                  <a:lnTo>
                    <a:pt x="189" y="247"/>
                  </a:lnTo>
                  <a:lnTo>
                    <a:pt x="195" y="228"/>
                  </a:lnTo>
                  <a:lnTo>
                    <a:pt x="194" y="228"/>
                  </a:lnTo>
                  <a:lnTo>
                    <a:pt x="184" y="202"/>
                  </a:lnTo>
                  <a:lnTo>
                    <a:pt x="189" y="178"/>
                  </a:lnTo>
                  <a:lnTo>
                    <a:pt x="200" y="165"/>
                  </a:lnTo>
                  <a:lnTo>
                    <a:pt x="195" y="152"/>
                  </a:lnTo>
                  <a:lnTo>
                    <a:pt x="209" y="125"/>
                  </a:lnTo>
                  <a:lnTo>
                    <a:pt x="207" y="119"/>
                  </a:lnTo>
                  <a:lnTo>
                    <a:pt x="190" y="119"/>
                  </a:lnTo>
                  <a:lnTo>
                    <a:pt x="182" y="119"/>
                  </a:lnTo>
                  <a:lnTo>
                    <a:pt x="185" y="117"/>
                  </a:lnTo>
                  <a:lnTo>
                    <a:pt x="189" y="100"/>
                  </a:lnTo>
                  <a:lnTo>
                    <a:pt x="195" y="97"/>
                  </a:lnTo>
                  <a:lnTo>
                    <a:pt x="185" y="78"/>
                  </a:lnTo>
                  <a:lnTo>
                    <a:pt x="179" y="80"/>
                  </a:lnTo>
                  <a:lnTo>
                    <a:pt x="173" y="73"/>
                  </a:lnTo>
                  <a:lnTo>
                    <a:pt x="174" y="8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70" name="Freeform 449"/>
            <p:cNvSpPr>
              <a:spLocks/>
            </p:cNvSpPr>
            <p:nvPr/>
          </p:nvSpPr>
          <p:spPr bwMode="auto">
            <a:xfrm>
              <a:off x="1570" y="2333"/>
              <a:ext cx="8" cy="4"/>
            </a:xfrm>
            <a:custGeom>
              <a:avLst/>
              <a:gdLst>
                <a:gd name="T0" fmla="*/ 7 w 7"/>
                <a:gd name="T1" fmla="*/ 5 h 5"/>
                <a:gd name="T2" fmla="*/ 0 w 7"/>
                <a:gd name="T3" fmla="*/ 0 h 5"/>
                <a:gd name="T4" fmla="*/ 7 w 7"/>
                <a:gd name="T5" fmla="*/ 5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7" y="5"/>
                  </a:moveTo>
                  <a:lnTo>
                    <a:pt x="0" y="0"/>
                  </a:lnTo>
                  <a:lnTo>
                    <a:pt x="7" y="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71" name="Freeform 450"/>
            <p:cNvSpPr>
              <a:spLocks/>
            </p:cNvSpPr>
            <p:nvPr/>
          </p:nvSpPr>
          <p:spPr bwMode="auto">
            <a:xfrm>
              <a:off x="1251" y="2105"/>
              <a:ext cx="169" cy="62"/>
            </a:xfrm>
            <a:custGeom>
              <a:avLst/>
              <a:gdLst>
                <a:gd name="T0" fmla="*/ 111 w 158"/>
                <a:gd name="T1" fmla="*/ 44 h 105"/>
                <a:gd name="T2" fmla="*/ 97 w 158"/>
                <a:gd name="T3" fmla="*/ 33 h 105"/>
                <a:gd name="T4" fmla="*/ 81 w 158"/>
                <a:gd name="T5" fmla="*/ 18 h 105"/>
                <a:gd name="T6" fmla="*/ 69 w 158"/>
                <a:gd name="T7" fmla="*/ 7 h 105"/>
                <a:gd name="T8" fmla="*/ 58 w 158"/>
                <a:gd name="T9" fmla="*/ 2 h 105"/>
                <a:gd name="T10" fmla="*/ 52 w 158"/>
                <a:gd name="T11" fmla="*/ 0 h 105"/>
                <a:gd name="T12" fmla="*/ 34 w 158"/>
                <a:gd name="T13" fmla="*/ 7 h 105"/>
                <a:gd name="T14" fmla="*/ 15 w 158"/>
                <a:gd name="T15" fmla="*/ 15 h 105"/>
                <a:gd name="T16" fmla="*/ 9 w 158"/>
                <a:gd name="T17" fmla="*/ 35 h 105"/>
                <a:gd name="T18" fmla="*/ 0 w 158"/>
                <a:gd name="T19" fmla="*/ 44 h 105"/>
                <a:gd name="T20" fmla="*/ 5 w 158"/>
                <a:gd name="T21" fmla="*/ 41 h 105"/>
                <a:gd name="T22" fmla="*/ 19 w 158"/>
                <a:gd name="T23" fmla="*/ 33 h 105"/>
                <a:gd name="T24" fmla="*/ 31 w 158"/>
                <a:gd name="T25" fmla="*/ 20 h 105"/>
                <a:gd name="T26" fmla="*/ 49 w 158"/>
                <a:gd name="T27" fmla="*/ 20 h 105"/>
                <a:gd name="T28" fmla="*/ 42 w 158"/>
                <a:gd name="T29" fmla="*/ 24 h 105"/>
                <a:gd name="T30" fmla="*/ 56 w 158"/>
                <a:gd name="T31" fmla="*/ 33 h 105"/>
                <a:gd name="T32" fmla="*/ 64 w 158"/>
                <a:gd name="T33" fmla="*/ 37 h 105"/>
                <a:gd name="T34" fmla="*/ 69 w 158"/>
                <a:gd name="T35" fmla="*/ 42 h 105"/>
                <a:gd name="T36" fmla="*/ 89 w 158"/>
                <a:gd name="T37" fmla="*/ 52 h 105"/>
                <a:gd name="T38" fmla="*/ 95 w 158"/>
                <a:gd name="T39" fmla="*/ 70 h 105"/>
                <a:gd name="T40" fmla="*/ 112 w 158"/>
                <a:gd name="T41" fmla="*/ 85 h 105"/>
                <a:gd name="T42" fmla="*/ 104 w 158"/>
                <a:gd name="T43" fmla="*/ 105 h 105"/>
                <a:gd name="T44" fmla="*/ 119 w 158"/>
                <a:gd name="T45" fmla="*/ 105 h 105"/>
                <a:gd name="T46" fmla="*/ 134 w 158"/>
                <a:gd name="T47" fmla="*/ 105 h 105"/>
                <a:gd name="T48" fmla="*/ 146 w 158"/>
                <a:gd name="T49" fmla="*/ 102 h 105"/>
                <a:gd name="T50" fmla="*/ 158 w 158"/>
                <a:gd name="T51" fmla="*/ 98 h 105"/>
                <a:gd name="T52" fmla="*/ 147 w 158"/>
                <a:gd name="T53" fmla="*/ 89 h 105"/>
                <a:gd name="T54" fmla="*/ 135 w 158"/>
                <a:gd name="T55" fmla="*/ 78 h 105"/>
                <a:gd name="T56" fmla="*/ 135 w 158"/>
                <a:gd name="T57" fmla="*/ 68 h 105"/>
                <a:gd name="T58" fmla="*/ 124 w 158"/>
                <a:gd name="T59" fmla="*/ 59 h 105"/>
                <a:gd name="T60" fmla="*/ 113 w 158"/>
                <a:gd name="T61" fmla="*/ 52 h 105"/>
                <a:gd name="T62" fmla="*/ 111 w 158"/>
                <a:gd name="T63" fmla="*/ 44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8"/>
                <a:gd name="T97" fmla="*/ 0 h 105"/>
                <a:gd name="T98" fmla="*/ 158 w 158"/>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8" h="105">
                  <a:moveTo>
                    <a:pt x="111" y="44"/>
                  </a:moveTo>
                  <a:lnTo>
                    <a:pt x="97" y="33"/>
                  </a:lnTo>
                  <a:lnTo>
                    <a:pt x="81" y="18"/>
                  </a:lnTo>
                  <a:lnTo>
                    <a:pt x="69" y="7"/>
                  </a:lnTo>
                  <a:lnTo>
                    <a:pt x="58" y="2"/>
                  </a:lnTo>
                  <a:lnTo>
                    <a:pt x="52" y="0"/>
                  </a:lnTo>
                  <a:lnTo>
                    <a:pt x="34" y="7"/>
                  </a:lnTo>
                  <a:lnTo>
                    <a:pt x="15" y="15"/>
                  </a:lnTo>
                  <a:lnTo>
                    <a:pt x="9" y="35"/>
                  </a:lnTo>
                  <a:lnTo>
                    <a:pt x="0" y="44"/>
                  </a:lnTo>
                  <a:lnTo>
                    <a:pt x="5" y="41"/>
                  </a:lnTo>
                  <a:lnTo>
                    <a:pt x="19" y="33"/>
                  </a:lnTo>
                  <a:lnTo>
                    <a:pt x="31" y="20"/>
                  </a:lnTo>
                  <a:lnTo>
                    <a:pt x="49" y="20"/>
                  </a:lnTo>
                  <a:lnTo>
                    <a:pt x="42" y="24"/>
                  </a:lnTo>
                  <a:lnTo>
                    <a:pt x="56" y="33"/>
                  </a:lnTo>
                  <a:lnTo>
                    <a:pt x="64" y="37"/>
                  </a:lnTo>
                  <a:lnTo>
                    <a:pt x="69" y="42"/>
                  </a:lnTo>
                  <a:lnTo>
                    <a:pt x="89" y="52"/>
                  </a:lnTo>
                  <a:lnTo>
                    <a:pt x="95" y="70"/>
                  </a:lnTo>
                  <a:lnTo>
                    <a:pt x="112" y="85"/>
                  </a:lnTo>
                  <a:lnTo>
                    <a:pt x="104" y="105"/>
                  </a:lnTo>
                  <a:lnTo>
                    <a:pt x="119" y="105"/>
                  </a:lnTo>
                  <a:lnTo>
                    <a:pt x="134" y="105"/>
                  </a:lnTo>
                  <a:lnTo>
                    <a:pt x="146" y="102"/>
                  </a:lnTo>
                  <a:lnTo>
                    <a:pt x="158" y="98"/>
                  </a:lnTo>
                  <a:lnTo>
                    <a:pt x="147" y="89"/>
                  </a:lnTo>
                  <a:lnTo>
                    <a:pt x="135" y="78"/>
                  </a:lnTo>
                  <a:lnTo>
                    <a:pt x="135" y="68"/>
                  </a:lnTo>
                  <a:lnTo>
                    <a:pt x="124" y="59"/>
                  </a:lnTo>
                  <a:lnTo>
                    <a:pt x="113" y="52"/>
                  </a:lnTo>
                  <a:lnTo>
                    <a:pt x="111" y="44"/>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272" name="Group 451"/>
            <p:cNvGrpSpPr>
              <a:grpSpLocks/>
            </p:cNvGrpSpPr>
            <p:nvPr/>
          </p:nvGrpSpPr>
          <p:grpSpPr bwMode="auto">
            <a:xfrm>
              <a:off x="1277" y="2128"/>
              <a:ext cx="11" cy="9"/>
              <a:chOff x="1820" y="2356"/>
              <a:chExt cx="10" cy="8"/>
            </a:xfrm>
            <a:grpFill/>
          </p:grpSpPr>
          <p:grpSp>
            <p:nvGrpSpPr>
              <p:cNvPr id="1918" name="Group 452"/>
              <p:cNvGrpSpPr>
                <a:grpSpLocks/>
              </p:cNvGrpSpPr>
              <p:nvPr/>
            </p:nvGrpSpPr>
            <p:grpSpPr bwMode="auto">
              <a:xfrm>
                <a:off x="1820" y="2356"/>
                <a:ext cx="10" cy="8"/>
                <a:chOff x="1820" y="2356"/>
                <a:chExt cx="10" cy="8"/>
              </a:xfrm>
              <a:grpFill/>
            </p:grpSpPr>
            <p:pic>
              <p:nvPicPr>
                <p:cNvPr id="1920" name="Picture 45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820" y="2356"/>
                  <a:ext cx="10" cy="8"/>
                </a:xfrm>
                <a:prstGeom prst="rect">
                  <a:avLst/>
                </a:prstGeom>
                <a:grpFill/>
                <a:ln w="6350">
                  <a:solidFill>
                    <a:srgbClr val="808080"/>
                  </a:solidFill>
                  <a:miter lim="800000"/>
                  <a:headEnd/>
                  <a:tailEnd/>
                </a:ln>
              </p:spPr>
            </p:pic>
            <p:sp>
              <p:nvSpPr>
                <p:cNvPr id="1921" name="Freeform 454"/>
                <p:cNvSpPr>
                  <a:spLocks/>
                </p:cNvSpPr>
                <p:nvPr/>
              </p:nvSpPr>
              <p:spPr bwMode="auto">
                <a:xfrm>
                  <a:off x="1820" y="2356"/>
                  <a:ext cx="9" cy="7"/>
                </a:xfrm>
                <a:custGeom>
                  <a:avLst/>
                  <a:gdLst>
                    <a:gd name="T0" fmla="*/ 0 w 9"/>
                    <a:gd name="T1" fmla="*/ 13 h 13"/>
                    <a:gd name="T2" fmla="*/ 9 w 9"/>
                    <a:gd name="T3" fmla="*/ 11 h 13"/>
                    <a:gd name="T4" fmla="*/ 2 w 9"/>
                    <a:gd name="T5" fmla="*/ 0 h 13"/>
                    <a:gd name="T6" fmla="*/ 0 w 9"/>
                    <a:gd name="T7" fmla="*/ 13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9" y="11"/>
                      </a:lnTo>
                      <a:lnTo>
                        <a:pt x="2" y="0"/>
                      </a:lnTo>
                      <a:lnTo>
                        <a:pt x="0"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22" name="Freeform 455"/>
                <p:cNvSpPr>
                  <a:spLocks/>
                </p:cNvSpPr>
                <p:nvPr/>
              </p:nvSpPr>
              <p:spPr bwMode="auto">
                <a:xfrm>
                  <a:off x="1820" y="2356"/>
                  <a:ext cx="9" cy="7"/>
                </a:xfrm>
                <a:custGeom>
                  <a:avLst/>
                  <a:gdLst>
                    <a:gd name="T0" fmla="*/ 0 w 9"/>
                    <a:gd name="T1" fmla="*/ 13 h 13"/>
                    <a:gd name="T2" fmla="*/ 9 w 9"/>
                    <a:gd name="T3" fmla="*/ 11 h 13"/>
                    <a:gd name="T4" fmla="*/ 2 w 9"/>
                    <a:gd name="T5" fmla="*/ 0 h 13"/>
                    <a:gd name="T6" fmla="*/ 0 w 9"/>
                    <a:gd name="T7" fmla="*/ 13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9" y="11"/>
                      </a:lnTo>
                      <a:lnTo>
                        <a:pt x="2" y="0"/>
                      </a:lnTo>
                      <a:lnTo>
                        <a:pt x="0" y="1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23" name="Picture 456"/>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820" y="2356"/>
                  <a:ext cx="10" cy="8"/>
                </a:xfrm>
                <a:prstGeom prst="rect">
                  <a:avLst/>
                </a:prstGeom>
                <a:grpFill/>
                <a:ln w="6350">
                  <a:solidFill>
                    <a:srgbClr val="808080"/>
                  </a:solidFill>
                  <a:miter lim="800000"/>
                  <a:headEnd/>
                  <a:tailEnd/>
                </a:ln>
              </p:spPr>
            </p:pic>
          </p:grpSp>
          <p:sp>
            <p:nvSpPr>
              <p:cNvPr id="1919" name="Freeform 457"/>
              <p:cNvSpPr>
                <a:spLocks/>
              </p:cNvSpPr>
              <p:nvPr/>
            </p:nvSpPr>
            <p:spPr bwMode="auto">
              <a:xfrm>
                <a:off x="1820" y="2356"/>
                <a:ext cx="9" cy="7"/>
              </a:xfrm>
              <a:custGeom>
                <a:avLst/>
                <a:gdLst>
                  <a:gd name="T0" fmla="*/ 0 w 9"/>
                  <a:gd name="T1" fmla="*/ 13 h 13"/>
                  <a:gd name="T2" fmla="*/ 9 w 9"/>
                  <a:gd name="T3" fmla="*/ 11 h 13"/>
                  <a:gd name="T4" fmla="*/ 2 w 9"/>
                  <a:gd name="T5" fmla="*/ 0 h 13"/>
                  <a:gd name="T6" fmla="*/ 0 w 9"/>
                  <a:gd name="T7" fmla="*/ 13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9" y="11"/>
                    </a:lnTo>
                    <a:lnTo>
                      <a:pt x="2" y="0"/>
                    </a:lnTo>
                    <a:lnTo>
                      <a:pt x="0" y="1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73" name="Group 458"/>
            <p:cNvGrpSpPr>
              <a:grpSpLocks/>
            </p:cNvGrpSpPr>
            <p:nvPr/>
          </p:nvGrpSpPr>
          <p:grpSpPr bwMode="auto">
            <a:xfrm>
              <a:off x="1300" y="2175"/>
              <a:ext cx="6" cy="6"/>
              <a:chOff x="1841" y="2396"/>
              <a:chExt cx="7" cy="6"/>
            </a:xfrm>
            <a:grpFill/>
          </p:grpSpPr>
          <p:grpSp>
            <p:nvGrpSpPr>
              <p:cNvPr id="1912" name="Group 459"/>
              <p:cNvGrpSpPr>
                <a:grpSpLocks/>
              </p:cNvGrpSpPr>
              <p:nvPr/>
            </p:nvGrpSpPr>
            <p:grpSpPr bwMode="auto">
              <a:xfrm>
                <a:off x="1841" y="2396"/>
                <a:ext cx="7" cy="6"/>
                <a:chOff x="1841" y="2396"/>
                <a:chExt cx="7" cy="6"/>
              </a:xfrm>
              <a:grpFill/>
            </p:grpSpPr>
            <p:pic>
              <p:nvPicPr>
                <p:cNvPr id="1914" name="Picture 460"/>
                <p:cNvPicPr>
                  <a:picLocks noChangeAspect="1" noChangeArrowheads="1"/>
                </p:cNvPicPr>
                <p:nvPr/>
              </p:nvPicPr>
              <p:blipFill>
                <a:blip r:embed="rId27" cstate="print">
                  <a:extLst>
                    <a:ext uri="{28A0092B-C50C-407E-A947-70E740481C1C}">
                      <a14:useLocalDpi xmlns:a14="http://schemas.microsoft.com/office/drawing/2010/main" val="0"/>
                    </a:ext>
                  </a:extLst>
                </a:blip>
                <a:srcRect t="-18575"/>
                <a:stretch>
                  <a:fillRect/>
                </a:stretch>
              </p:blipFill>
              <p:spPr bwMode="auto">
                <a:xfrm>
                  <a:off x="1841" y="2396"/>
                  <a:ext cx="7" cy="6"/>
                </a:xfrm>
                <a:prstGeom prst="rect">
                  <a:avLst/>
                </a:prstGeom>
                <a:grpFill/>
                <a:ln w="6350">
                  <a:solidFill>
                    <a:srgbClr val="808080"/>
                  </a:solidFill>
                  <a:miter lim="800000"/>
                  <a:headEnd/>
                  <a:tailEnd/>
                </a:ln>
              </p:spPr>
            </p:pic>
            <p:sp>
              <p:nvSpPr>
                <p:cNvPr id="1915" name="Freeform 461"/>
                <p:cNvSpPr>
                  <a:spLocks/>
                </p:cNvSpPr>
                <p:nvPr/>
              </p:nvSpPr>
              <p:spPr bwMode="auto">
                <a:xfrm>
                  <a:off x="1841" y="2397"/>
                  <a:ext cx="6" cy="4"/>
                </a:xfrm>
                <a:custGeom>
                  <a:avLst/>
                  <a:gdLst>
                    <a:gd name="T0" fmla="*/ 6 w 6"/>
                    <a:gd name="T1" fmla="*/ 2 h 8"/>
                    <a:gd name="T2" fmla="*/ 6 w 6"/>
                    <a:gd name="T3" fmla="*/ 0 h 8"/>
                    <a:gd name="T4" fmla="*/ 4 w 6"/>
                    <a:gd name="T5" fmla="*/ 0 h 8"/>
                    <a:gd name="T6" fmla="*/ 4 w 6"/>
                    <a:gd name="T7" fmla="*/ 2 h 8"/>
                    <a:gd name="T8" fmla="*/ 2 w 6"/>
                    <a:gd name="T9" fmla="*/ 0 h 8"/>
                    <a:gd name="T10" fmla="*/ 2 w 6"/>
                    <a:gd name="T11" fmla="*/ 2 h 8"/>
                    <a:gd name="T12" fmla="*/ 1 w 6"/>
                    <a:gd name="T13" fmla="*/ 2 h 8"/>
                    <a:gd name="T14" fmla="*/ 0 w 6"/>
                    <a:gd name="T15" fmla="*/ 2 h 8"/>
                    <a:gd name="T16" fmla="*/ 0 w 6"/>
                    <a:gd name="T17" fmla="*/ 0 h 8"/>
                    <a:gd name="T18" fmla="*/ 1 w 6"/>
                    <a:gd name="T19" fmla="*/ 0 h 8"/>
                    <a:gd name="T20" fmla="*/ 0 w 6"/>
                    <a:gd name="T21" fmla="*/ 0 h 8"/>
                    <a:gd name="T22" fmla="*/ 0 w 6"/>
                    <a:gd name="T23" fmla="*/ 2 h 8"/>
                    <a:gd name="T24" fmla="*/ 0 w 6"/>
                    <a:gd name="T25" fmla="*/ 8 h 8"/>
                    <a:gd name="T26" fmla="*/ 1 w 6"/>
                    <a:gd name="T27" fmla="*/ 8 h 8"/>
                    <a:gd name="T28" fmla="*/ 1 w 6"/>
                    <a:gd name="T29" fmla="*/ 2 h 8"/>
                    <a:gd name="T30" fmla="*/ 1 w 6"/>
                    <a:gd name="T31" fmla="*/ 8 h 8"/>
                    <a:gd name="T32" fmla="*/ 2 w 6"/>
                    <a:gd name="T33" fmla="*/ 8 h 8"/>
                    <a:gd name="T34" fmla="*/ 2 w 6"/>
                    <a:gd name="T35" fmla="*/ 2 h 8"/>
                    <a:gd name="T36" fmla="*/ 4 w 6"/>
                    <a:gd name="T37" fmla="*/ 2 h 8"/>
                    <a:gd name="T38" fmla="*/ 6 w 6"/>
                    <a:gd name="T39" fmla="*/ 2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
                    <a:gd name="T61" fmla="*/ 0 h 8"/>
                    <a:gd name="T62" fmla="*/ 6 w 6"/>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 h="8">
                      <a:moveTo>
                        <a:pt x="6" y="2"/>
                      </a:moveTo>
                      <a:lnTo>
                        <a:pt x="6" y="0"/>
                      </a:lnTo>
                      <a:lnTo>
                        <a:pt x="4" y="0"/>
                      </a:lnTo>
                      <a:lnTo>
                        <a:pt x="4" y="2"/>
                      </a:lnTo>
                      <a:lnTo>
                        <a:pt x="2" y="0"/>
                      </a:lnTo>
                      <a:lnTo>
                        <a:pt x="2" y="2"/>
                      </a:lnTo>
                      <a:lnTo>
                        <a:pt x="1" y="2"/>
                      </a:lnTo>
                      <a:lnTo>
                        <a:pt x="0" y="2"/>
                      </a:lnTo>
                      <a:lnTo>
                        <a:pt x="0" y="0"/>
                      </a:lnTo>
                      <a:lnTo>
                        <a:pt x="1" y="0"/>
                      </a:lnTo>
                      <a:lnTo>
                        <a:pt x="0" y="0"/>
                      </a:lnTo>
                      <a:lnTo>
                        <a:pt x="0" y="2"/>
                      </a:lnTo>
                      <a:lnTo>
                        <a:pt x="0" y="8"/>
                      </a:lnTo>
                      <a:lnTo>
                        <a:pt x="1" y="8"/>
                      </a:lnTo>
                      <a:lnTo>
                        <a:pt x="1" y="2"/>
                      </a:lnTo>
                      <a:lnTo>
                        <a:pt x="1" y="8"/>
                      </a:lnTo>
                      <a:lnTo>
                        <a:pt x="2" y="8"/>
                      </a:lnTo>
                      <a:lnTo>
                        <a:pt x="2" y="2"/>
                      </a:lnTo>
                      <a:lnTo>
                        <a:pt x="4" y="2"/>
                      </a:lnTo>
                      <a:lnTo>
                        <a:pt x="6"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16" name="Freeform 462"/>
                <p:cNvSpPr>
                  <a:spLocks/>
                </p:cNvSpPr>
                <p:nvPr/>
              </p:nvSpPr>
              <p:spPr bwMode="auto">
                <a:xfrm>
                  <a:off x="1841" y="2397"/>
                  <a:ext cx="6" cy="4"/>
                </a:xfrm>
                <a:custGeom>
                  <a:avLst/>
                  <a:gdLst>
                    <a:gd name="T0" fmla="*/ 6 w 6"/>
                    <a:gd name="T1" fmla="*/ 2 h 8"/>
                    <a:gd name="T2" fmla="*/ 6 w 6"/>
                    <a:gd name="T3" fmla="*/ 0 h 8"/>
                    <a:gd name="T4" fmla="*/ 4 w 6"/>
                    <a:gd name="T5" fmla="*/ 0 h 8"/>
                    <a:gd name="T6" fmla="*/ 4 w 6"/>
                    <a:gd name="T7" fmla="*/ 2 h 8"/>
                    <a:gd name="T8" fmla="*/ 2 w 6"/>
                    <a:gd name="T9" fmla="*/ 0 h 8"/>
                    <a:gd name="T10" fmla="*/ 2 w 6"/>
                    <a:gd name="T11" fmla="*/ 2 h 8"/>
                    <a:gd name="T12" fmla="*/ 1 w 6"/>
                    <a:gd name="T13" fmla="*/ 2 h 8"/>
                    <a:gd name="T14" fmla="*/ 0 w 6"/>
                    <a:gd name="T15" fmla="*/ 2 h 8"/>
                    <a:gd name="T16" fmla="*/ 0 w 6"/>
                    <a:gd name="T17" fmla="*/ 0 h 8"/>
                    <a:gd name="T18" fmla="*/ 1 w 6"/>
                    <a:gd name="T19" fmla="*/ 0 h 8"/>
                    <a:gd name="T20" fmla="*/ 0 w 6"/>
                    <a:gd name="T21" fmla="*/ 0 h 8"/>
                    <a:gd name="T22" fmla="*/ 0 w 6"/>
                    <a:gd name="T23" fmla="*/ 2 h 8"/>
                    <a:gd name="T24" fmla="*/ 0 w 6"/>
                    <a:gd name="T25" fmla="*/ 8 h 8"/>
                    <a:gd name="T26" fmla="*/ 1 w 6"/>
                    <a:gd name="T27" fmla="*/ 8 h 8"/>
                    <a:gd name="T28" fmla="*/ 1 w 6"/>
                    <a:gd name="T29" fmla="*/ 2 h 8"/>
                    <a:gd name="T30" fmla="*/ 1 w 6"/>
                    <a:gd name="T31" fmla="*/ 8 h 8"/>
                    <a:gd name="T32" fmla="*/ 2 w 6"/>
                    <a:gd name="T33" fmla="*/ 8 h 8"/>
                    <a:gd name="T34" fmla="*/ 2 w 6"/>
                    <a:gd name="T35" fmla="*/ 2 h 8"/>
                    <a:gd name="T36" fmla="*/ 4 w 6"/>
                    <a:gd name="T37" fmla="*/ 2 h 8"/>
                    <a:gd name="T38" fmla="*/ 6 w 6"/>
                    <a:gd name="T39" fmla="*/ 2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
                    <a:gd name="T61" fmla="*/ 0 h 8"/>
                    <a:gd name="T62" fmla="*/ 6 w 6"/>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 h="8">
                      <a:moveTo>
                        <a:pt x="6" y="2"/>
                      </a:moveTo>
                      <a:lnTo>
                        <a:pt x="6" y="0"/>
                      </a:lnTo>
                      <a:lnTo>
                        <a:pt x="4" y="0"/>
                      </a:lnTo>
                      <a:lnTo>
                        <a:pt x="4" y="2"/>
                      </a:lnTo>
                      <a:lnTo>
                        <a:pt x="2" y="0"/>
                      </a:lnTo>
                      <a:lnTo>
                        <a:pt x="2" y="2"/>
                      </a:lnTo>
                      <a:lnTo>
                        <a:pt x="1" y="2"/>
                      </a:lnTo>
                      <a:lnTo>
                        <a:pt x="0" y="2"/>
                      </a:lnTo>
                      <a:lnTo>
                        <a:pt x="0" y="0"/>
                      </a:lnTo>
                      <a:lnTo>
                        <a:pt x="1" y="0"/>
                      </a:lnTo>
                      <a:lnTo>
                        <a:pt x="0" y="0"/>
                      </a:lnTo>
                      <a:lnTo>
                        <a:pt x="0" y="2"/>
                      </a:lnTo>
                      <a:lnTo>
                        <a:pt x="0" y="8"/>
                      </a:lnTo>
                      <a:lnTo>
                        <a:pt x="1" y="8"/>
                      </a:lnTo>
                      <a:lnTo>
                        <a:pt x="1" y="2"/>
                      </a:lnTo>
                      <a:lnTo>
                        <a:pt x="1" y="8"/>
                      </a:lnTo>
                      <a:lnTo>
                        <a:pt x="2" y="8"/>
                      </a:lnTo>
                      <a:lnTo>
                        <a:pt x="2" y="2"/>
                      </a:lnTo>
                      <a:lnTo>
                        <a:pt x="4" y="2"/>
                      </a:lnTo>
                      <a:lnTo>
                        <a:pt x="6"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17" name="Picture 463"/>
                <p:cNvPicPr>
                  <a:picLocks noChangeAspect="1" noChangeArrowheads="1"/>
                </p:cNvPicPr>
                <p:nvPr/>
              </p:nvPicPr>
              <p:blipFill>
                <a:blip r:embed="rId27" cstate="print">
                  <a:extLst>
                    <a:ext uri="{28A0092B-C50C-407E-A947-70E740481C1C}">
                      <a14:useLocalDpi xmlns:a14="http://schemas.microsoft.com/office/drawing/2010/main" val="0"/>
                    </a:ext>
                  </a:extLst>
                </a:blip>
                <a:srcRect t="-18575"/>
                <a:stretch>
                  <a:fillRect/>
                </a:stretch>
              </p:blipFill>
              <p:spPr bwMode="auto">
                <a:xfrm>
                  <a:off x="1841" y="2396"/>
                  <a:ext cx="7" cy="6"/>
                </a:xfrm>
                <a:prstGeom prst="rect">
                  <a:avLst/>
                </a:prstGeom>
                <a:grpFill/>
                <a:ln w="6350">
                  <a:solidFill>
                    <a:srgbClr val="808080"/>
                  </a:solidFill>
                  <a:miter lim="800000"/>
                  <a:headEnd/>
                  <a:tailEnd/>
                </a:ln>
              </p:spPr>
            </p:pic>
          </p:grpSp>
          <p:sp>
            <p:nvSpPr>
              <p:cNvPr id="1913" name="Freeform 464"/>
              <p:cNvSpPr>
                <a:spLocks/>
              </p:cNvSpPr>
              <p:nvPr/>
            </p:nvSpPr>
            <p:spPr bwMode="auto">
              <a:xfrm>
                <a:off x="1841" y="2397"/>
                <a:ext cx="6" cy="4"/>
              </a:xfrm>
              <a:custGeom>
                <a:avLst/>
                <a:gdLst>
                  <a:gd name="T0" fmla="*/ 6 w 6"/>
                  <a:gd name="T1" fmla="*/ 2 h 8"/>
                  <a:gd name="T2" fmla="*/ 6 w 6"/>
                  <a:gd name="T3" fmla="*/ 0 h 8"/>
                  <a:gd name="T4" fmla="*/ 4 w 6"/>
                  <a:gd name="T5" fmla="*/ 0 h 8"/>
                  <a:gd name="T6" fmla="*/ 4 w 6"/>
                  <a:gd name="T7" fmla="*/ 2 h 8"/>
                  <a:gd name="T8" fmla="*/ 2 w 6"/>
                  <a:gd name="T9" fmla="*/ 0 h 8"/>
                  <a:gd name="T10" fmla="*/ 2 w 6"/>
                  <a:gd name="T11" fmla="*/ 2 h 8"/>
                  <a:gd name="T12" fmla="*/ 1 w 6"/>
                  <a:gd name="T13" fmla="*/ 2 h 8"/>
                  <a:gd name="T14" fmla="*/ 0 w 6"/>
                  <a:gd name="T15" fmla="*/ 2 h 8"/>
                  <a:gd name="T16" fmla="*/ 0 w 6"/>
                  <a:gd name="T17" fmla="*/ 0 h 8"/>
                  <a:gd name="T18" fmla="*/ 1 w 6"/>
                  <a:gd name="T19" fmla="*/ 0 h 8"/>
                  <a:gd name="T20" fmla="*/ 0 w 6"/>
                  <a:gd name="T21" fmla="*/ 0 h 8"/>
                  <a:gd name="T22" fmla="*/ 0 w 6"/>
                  <a:gd name="T23" fmla="*/ 2 h 8"/>
                  <a:gd name="T24" fmla="*/ 0 w 6"/>
                  <a:gd name="T25" fmla="*/ 8 h 8"/>
                  <a:gd name="T26" fmla="*/ 1 w 6"/>
                  <a:gd name="T27" fmla="*/ 8 h 8"/>
                  <a:gd name="T28" fmla="*/ 1 w 6"/>
                  <a:gd name="T29" fmla="*/ 2 h 8"/>
                  <a:gd name="T30" fmla="*/ 1 w 6"/>
                  <a:gd name="T31" fmla="*/ 8 h 8"/>
                  <a:gd name="T32" fmla="*/ 2 w 6"/>
                  <a:gd name="T33" fmla="*/ 8 h 8"/>
                  <a:gd name="T34" fmla="*/ 2 w 6"/>
                  <a:gd name="T35" fmla="*/ 2 h 8"/>
                  <a:gd name="T36" fmla="*/ 4 w 6"/>
                  <a:gd name="T37" fmla="*/ 2 h 8"/>
                  <a:gd name="T38" fmla="*/ 6 w 6"/>
                  <a:gd name="T39" fmla="*/ 2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
                  <a:gd name="T61" fmla="*/ 0 h 8"/>
                  <a:gd name="T62" fmla="*/ 6 w 6"/>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 h="8">
                    <a:moveTo>
                      <a:pt x="6" y="2"/>
                    </a:moveTo>
                    <a:lnTo>
                      <a:pt x="6" y="0"/>
                    </a:lnTo>
                    <a:lnTo>
                      <a:pt x="4" y="0"/>
                    </a:lnTo>
                    <a:lnTo>
                      <a:pt x="4" y="2"/>
                    </a:lnTo>
                    <a:lnTo>
                      <a:pt x="2" y="0"/>
                    </a:lnTo>
                    <a:lnTo>
                      <a:pt x="2" y="2"/>
                    </a:lnTo>
                    <a:lnTo>
                      <a:pt x="1" y="2"/>
                    </a:lnTo>
                    <a:lnTo>
                      <a:pt x="0" y="2"/>
                    </a:lnTo>
                    <a:lnTo>
                      <a:pt x="0" y="0"/>
                    </a:lnTo>
                    <a:lnTo>
                      <a:pt x="1" y="0"/>
                    </a:lnTo>
                    <a:lnTo>
                      <a:pt x="0" y="0"/>
                    </a:lnTo>
                    <a:lnTo>
                      <a:pt x="0" y="2"/>
                    </a:lnTo>
                    <a:lnTo>
                      <a:pt x="0" y="8"/>
                    </a:lnTo>
                    <a:lnTo>
                      <a:pt x="1" y="8"/>
                    </a:lnTo>
                    <a:lnTo>
                      <a:pt x="1" y="2"/>
                    </a:lnTo>
                    <a:lnTo>
                      <a:pt x="1" y="8"/>
                    </a:lnTo>
                    <a:lnTo>
                      <a:pt x="2" y="8"/>
                    </a:lnTo>
                    <a:lnTo>
                      <a:pt x="2" y="2"/>
                    </a:lnTo>
                    <a:lnTo>
                      <a:pt x="4" y="2"/>
                    </a:lnTo>
                    <a:lnTo>
                      <a:pt x="6"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74" name="Group 465"/>
            <p:cNvGrpSpPr>
              <a:grpSpLocks/>
            </p:cNvGrpSpPr>
            <p:nvPr/>
          </p:nvGrpSpPr>
          <p:grpSpPr bwMode="auto">
            <a:xfrm>
              <a:off x="1325" y="2162"/>
              <a:ext cx="9" cy="10"/>
              <a:chOff x="1865" y="2385"/>
              <a:chExt cx="7" cy="9"/>
            </a:xfrm>
            <a:grpFill/>
          </p:grpSpPr>
          <p:grpSp>
            <p:nvGrpSpPr>
              <p:cNvPr id="1906" name="Group 466"/>
              <p:cNvGrpSpPr>
                <a:grpSpLocks/>
              </p:cNvGrpSpPr>
              <p:nvPr/>
            </p:nvGrpSpPr>
            <p:grpSpPr bwMode="auto">
              <a:xfrm>
                <a:off x="1865" y="2385"/>
                <a:ext cx="7" cy="9"/>
                <a:chOff x="1865" y="2385"/>
                <a:chExt cx="7" cy="9"/>
              </a:xfrm>
              <a:grpFill/>
            </p:grpSpPr>
            <p:pic>
              <p:nvPicPr>
                <p:cNvPr id="1908" name="Picture 467"/>
                <p:cNvPicPr>
                  <a:picLocks noChangeAspect="1" noChangeArrowheads="1"/>
                </p:cNvPicPr>
                <p:nvPr/>
              </p:nvPicPr>
              <p:blipFill>
                <a:blip r:embed="rId19">
                  <a:extLst>
                    <a:ext uri="{28A0092B-C50C-407E-A947-70E740481C1C}">
                      <a14:useLocalDpi xmlns:a14="http://schemas.microsoft.com/office/drawing/2010/main" val="0"/>
                    </a:ext>
                  </a:extLst>
                </a:blip>
                <a:srcRect t="-369887" r="-58200"/>
                <a:stretch>
                  <a:fillRect/>
                </a:stretch>
              </p:blipFill>
              <p:spPr bwMode="auto">
                <a:xfrm>
                  <a:off x="1865" y="2385"/>
                  <a:ext cx="6" cy="9"/>
                </a:xfrm>
                <a:prstGeom prst="rect">
                  <a:avLst/>
                </a:prstGeom>
                <a:grpFill/>
                <a:ln w="6350">
                  <a:solidFill>
                    <a:srgbClr val="808080"/>
                  </a:solidFill>
                  <a:miter lim="800000"/>
                  <a:headEnd/>
                  <a:tailEnd/>
                </a:ln>
              </p:spPr>
            </p:pic>
            <p:sp>
              <p:nvSpPr>
                <p:cNvPr id="1909" name="Freeform 468"/>
                <p:cNvSpPr>
                  <a:spLocks/>
                </p:cNvSpPr>
                <p:nvPr/>
              </p:nvSpPr>
              <p:spPr bwMode="auto">
                <a:xfrm>
                  <a:off x="1865" y="2392"/>
                  <a:ext cx="3" cy="1"/>
                </a:xfrm>
                <a:custGeom>
                  <a:avLst/>
                  <a:gdLst>
                    <a:gd name="T0" fmla="*/ 3 w 3"/>
                    <a:gd name="T1" fmla="*/ 0 h 2"/>
                    <a:gd name="T2" fmla="*/ 1 w 3"/>
                    <a:gd name="T3" fmla="*/ 0 h 2"/>
                    <a:gd name="T4" fmla="*/ 0 w 3"/>
                    <a:gd name="T5" fmla="*/ 0 h 2"/>
                    <a:gd name="T6" fmla="*/ 0 w 3"/>
                    <a:gd name="T7" fmla="*/ 2 h 2"/>
                    <a:gd name="T8" fmla="*/ 0 w 3"/>
                    <a:gd name="T9" fmla="*/ 0 h 2"/>
                    <a:gd name="T10" fmla="*/ 1 w 3"/>
                    <a:gd name="T11" fmla="*/ 0 h 2"/>
                    <a:gd name="T12" fmla="*/ 3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0"/>
                      </a:moveTo>
                      <a:lnTo>
                        <a:pt x="1" y="0"/>
                      </a:lnTo>
                      <a:lnTo>
                        <a:pt x="0" y="0"/>
                      </a:lnTo>
                      <a:lnTo>
                        <a:pt x="0" y="2"/>
                      </a:lnTo>
                      <a:lnTo>
                        <a:pt x="0" y="0"/>
                      </a:lnTo>
                      <a:lnTo>
                        <a:pt x="1" y="0"/>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10" name="Freeform 469"/>
                <p:cNvSpPr>
                  <a:spLocks/>
                </p:cNvSpPr>
                <p:nvPr/>
              </p:nvSpPr>
              <p:spPr bwMode="auto">
                <a:xfrm>
                  <a:off x="1865" y="2392"/>
                  <a:ext cx="3" cy="1"/>
                </a:xfrm>
                <a:custGeom>
                  <a:avLst/>
                  <a:gdLst>
                    <a:gd name="T0" fmla="*/ 3 w 3"/>
                    <a:gd name="T1" fmla="*/ 0 h 2"/>
                    <a:gd name="T2" fmla="*/ 1 w 3"/>
                    <a:gd name="T3" fmla="*/ 0 h 2"/>
                    <a:gd name="T4" fmla="*/ 0 w 3"/>
                    <a:gd name="T5" fmla="*/ 0 h 2"/>
                    <a:gd name="T6" fmla="*/ 0 w 3"/>
                    <a:gd name="T7" fmla="*/ 2 h 2"/>
                    <a:gd name="T8" fmla="*/ 0 w 3"/>
                    <a:gd name="T9" fmla="*/ 0 h 2"/>
                    <a:gd name="T10" fmla="*/ 1 w 3"/>
                    <a:gd name="T11" fmla="*/ 0 h 2"/>
                    <a:gd name="T12" fmla="*/ 3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0"/>
                      </a:moveTo>
                      <a:lnTo>
                        <a:pt x="1" y="0"/>
                      </a:lnTo>
                      <a:lnTo>
                        <a:pt x="0" y="0"/>
                      </a:lnTo>
                      <a:lnTo>
                        <a:pt x="0" y="2"/>
                      </a:lnTo>
                      <a:lnTo>
                        <a:pt x="0" y="0"/>
                      </a:lnTo>
                      <a:lnTo>
                        <a:pt x="1" y="0"/>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11" name="Picture 470"/>
                <p:cNvPicPr>
                  <a:picLocks noChangeAspect="1" noChangeArrowheads="1"/>
                </p:cNvPicPr>
                <p:nvPr/>
              </p:nvPicPr>
              <p:blipFill>
                <a:blip r:embed="rId19">
                  <a:extLst>
                    <a:ext uri="{28A0092B-C50C-407E-A947-70E740481C1C}">
                      <a14:useLocalDpi xmlns:a14="http://schemas.microsoft.com/office/drawing/2010/main" val="0"/>
                    </a:ext>
                  </a:extLst>
                </a:blip>
                <a:srcRect t="-369887" r="-58200"/>
                <a:stretch>
                  <a:fillRect/>
                </a:stretch>
              </p:blipFill>
              <p:spPr bwMode="auto">
                <a:xfrm>
                  <a:off x="1865" y="2385"/>
                  <a:ext cx="7" cy="9"/>
                </a:xfrm>
                <a:prstGeom prst="rect">
                  <a:avLst/>
                </a:prstGeom>
                <a:grpFill/>
                <a:ln w="6350">
                  <a:solidFill>
                    <a:srgbClr val="808080"/>
                  </a:solidFill>
                  <a:miter lim="800000"/>
                  <a:headEnd/>
                  <a:tailEnd/>
                </a:ln>
              </p:spPr>
            </p:pic>
          </p:grpSp>
          <p:sp>
            <p:nvSpPr>
              <p:cNvPr id="1907" name="Freeform 471"/>
              <p:cNvSpPr>
                <a:spLocks/>
              </p:cNvSpPr>
              <p:nvPr/>
            </p:nvSpPr>
            <p:spPr bwMode="auto">
              <a:xfrm>
                <a:off x="1865" y="2392"/>
                <a:ext cx="3" cy="1"/>
              </a:xfrm>
              <a:custGeom>
                <a:avLst/>
                <a:gdLst>
                  <a:gd name="T0" fmla="*/ 3 w 3"/>
                  <a:gd name="T1" fmla="*/ 0 h 2"/>
                  <a:gd name="T2" fmla="*/ 1 w 3"/>
                  <a:gd name="T3" fmla="*/ 0 h 2"/>
                  <a:gd name="T4" fmla="*/ 0 w 3"/>
                  <a:gd name="T5" fmla="*/ 0 h 2"/>
                  <a:gd name="T6" fmla="*/ 0 w 3"/>
                  <a:gd name="T7" fmla="*/ 2 h 2"/>
                  <a:gd name="T8" fmla="*/ 0 w 3"/>
                  <a:gd name="T9" fmla="*/ 0 h 2"/>
                  <a:gd name="T10" fmla="*/ 1 w 3"/>
                  <a:gd name="T11" fmla="*/ 0 h 2"/>
                  <a:gd name="T12" fmla="*/ 3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0"/>
                    </a:moveTo>
                    <a:lnTo>
                      <a:pt x="1" y="0"/>
                    </a:lnTo>
                    <a:lnTo>
                      <a:pt x="0" y="0"/>
                    </a:lnTo>
                    <a:lnTo>
                      <a:pt x="0" y="2"/>
                    </a:lnTo>
                    <a:lnTo>
                      <a:pt x="0" y="0"/>
                    </a:lnTo>
                    <a:lnTo>
                      <a:pt x="1" y="0"/>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275" name="Group 472"/>
            <p:cNvGrpSpPr>
              <a:grpSpLocks/>
            </p:cNvGrpSpPr>
            <p:nvPr/>
          </p:nvGrpSpPr>
          <p:grpSpPr bwMode="auto">
            <a:xfrm>
              <a:off x="1322" y="2162"/>
              <a:ext cx="8" cy="10"/>
              <a:chOff x="1862" y="2385"/>
              <a:chExt cx="7" cy="9"/>
            </a:xfrm>
            <a:grpFill/>
          </p:grpSpPr>
          <p:grpSp>
            <p:nvGrpSpPr>
              <p:cNvPr id="1900" name="Group 473"/>
              <p:cNvGrpSpPr>
                <a:grpSpLocks/>
              </p:cNvGrpSpPr>
              <p:nvPr/>
            </p:nvGrpSpPr>
            <p:grpSpPr bwMode="auto">
              <a:xfrm>
                <a:off x="1862" y="2385"/>
                <a:ext cx="7" cy="9"/>
                <a:chOff x="1862" y="2385"/>
                <a:chExt cx="7" cy="9"/>
              </a:xfrm>
              <a:grpFill/>
            </p:grpSpPr>
            <p:pic>
              <p:nvPicPr>
                <p:cNvPr id="1902" name="Picture 474"/>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1862" y="2385"/>
                  <a:ext cx="7" cy="9"/>
                </a:xfrm>
                <a:prstGeom prst="rect">
                  <a:avLst/>
                </a:prstGeom>
                <a:grpFill/>
                <a:ln w="6350">
                  <a:solidFill>
                    <a:srgbClr val="808080"/>
                  </a:solidFill>
                  <a:miter lim="800000"/>
                  <a:headEnd/>
                  <a:tailEnd/>
                </a:ln>
              </p:spPr>
            </p:pic>
            <p:sp>
              <p:nvSpPr>
                <p:cNvPr id="1903" name="Freeform 475"/>
                <p:cNvSpPr>
                  <a:spLocks/>
                </p:cNvSpPr>
                <p:nvPr/>
              </p:nvSpPr>
              <p:spPr bwMode="auto">
                <a:xfrm>
                  <a:off x="1862" y="2392"/>
                  <a:ext cx="2" cy="1"/>
                </a:xfrm>
                <a:custGeom>
                  <a:avLst/>
                  <a:gdLst>
                    <a:gd name="T0" fmla="*/ 2 w 2"/>
                    <a:gd name="T1" fmla="*/ 0 h 2"/>
                    <a:gd name="T2" fmla="*/ 1 w 2"/>
                    <a:gd name="T3" fmla="*/ 0 h 2"/>
                    <a:gd name="T4" fmla="*/ 0 w 2"/>
                    <a:gd name="T5" fmla="*/ 0 h 2"/>
                    <a:gd name="T6" fmla="*/ 0 w 2"/>
                    <a:gd name="T7" fmla="*/ 2 h 2"/>
                    <a:gd name="T8" fmla="*/ 1 w 2"/>
                    <a:gd name="T9" fmla="*/ 2 h 2"/>
                    <a:gd name="T10" fmla="*/ 1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1" y="0"/>
                      </a:lnTo>
                      <a:lnTo>
                        <a:pt x="0" y="0"/>
                      </a:lnTo>
                      <a:lnTo>
                        <a:pt x="0" y="2"/>
                      </a:lnTo>
                      <a:lnTo>
                        <a:pt x="1" y="2"/>
                      </a:lnTo>
                      <a:lnTo>
                        <a:pt x="1"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904" name="Freeform 476"/>
                <p:cNvSpPr>
                  <a:spLocks/>
                </p:cNvSpPr>
                <p:nvPr/>
              </p:nvSpPr>
              <p:spPr bwMode="auto">
                <a:xfrm>
                  <a:off x="1862" y="2392"/>
                  <a:ext cx="2" cy="1"/>
                </a:xfrm>
                <a:custGeom>
                  <a:avLst/>
                  <a:gdLst>
                    <a:gd name="T0" fmla="*/ 2 w 2"/>
                    <a:gd name="T1" fmla="*/ 0 h 2"/>
                    <a:gd name="T2" fmla="*/ 1 w 2"/>
                    <a:gd name="T3" fmla="*/ 0 h 2"/>
                    <a:gd name="T4" fmla="*/ 0 w 2"/>
                    <a:gd name="T5" fmla="*/ 0 h 2"/>
                    <a:gd name="T6" fmla="*/ 0 w 2"/>
                    <a:gd name="T7" fmla="*/ 2 h 2"/>
                    <a:gd name="T8" fmla="*/ 1 w 2"/>
                    <a:gd name="T9" fmla="*/ 2 h 2"/>
                    <a:gd name="T10" fmla="*/ 1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1" y="0"/>
                      </a:lnTo>
                      <a:lnTo>
                        <a:pt x="0" y="0"/>
                      </a:lnTo>
                      <a:lnTo>
                        <a:pt x="0" y="2"/>
                      </a:lnTo>
                      <a:lnTo>
                        <a:pt x="1" y="2"/>
                      </a:lnTo>
                      <a:lnTo>
                        <a:pt x="1"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905" name="Picture 477"/>
                <p:cNvPicPr>
                  <a:picLocks noChangeAspect="1" noChangeArrowheads="1"/>
                </p:cNvPicPr>
                <p:nvPr/>
              </p:nvPicPr>
              <p:blipFill>
                <a:blip r:embed="rId11">
                  <a:extLst>
                    <a:ext uri="{28A0092B-C50C-407E-A947-70E740481C1C}">
                      <a14:useLocalDpi xmlns:a14="http://schemas.microsoft.com/office/drawing/2010/main" val="0"/>
                    </a:ext>
                  </a:extLst>
                </a:blip>
                <a:srcRect t="-369887" r="-134378"/>
                <a:stretch>
                  <a:fillRect/>
                </a:stretch>
              </p:blipFill>
              <p:spPr bwMode="auto">
                <a:xfrm>
                  <a:off x="1862" y="2385"/>
                  <a:ext cx="7" cy="9"/>
                </a:xfrm>
                <a:prstGeom prst="rect">
                  <a:avLst/>
                </a:prstGeom>
                <a:grpFill/>
                <a:ln w="6350">
                  <a:solidFill>
                    <a:srgbClr val="808080"/>
                  </a:solidFill>
                  <a:miter lim="800000"/>
                  <a:headEnd/>
                  <a:tailEnd/>
                </a:ln>
              </p:spPr>
            </p:pic>
          </p:grpSp>
          <p:sp>
            <p:nvSpPr>
              <p:cNvPr id="1901" name="Freeform 478"/>
              <p:cNvSpPr>
                <a:spLocks/>
              </p:cNvSpPr>
              <p:nvPr/>
            </p:nvSpPr>
            <p:spPr bwMode="auto">
              <a:xfrm>
                <a:off x="1862" y="2392"/>
                <a:ext cx="2" cy="1"/>
              </a:xfrm>
              <a:custGeom>
                <a:avLst/>
                <a:gdLst>
                  <a:gd name="T0" fmla="*/ 2 w 2"/>
                  <a:gd name="T1" fmla="*/ 0 h 2"/>
                  <a:gd name="T2" fmla="*/ 1 w 2"/>
                  <a:gd name="T3" fmla="*/ 0 h 2"/>
                  <a:gd name="T4" fmla="*/ 0 w 2"/>
                  <a:gd name="T5" fmla="*/ 0 h 2"/>
                  <a:gd name="T6" fmla="*/ 0 w 2"/>
                  <a:gd name="T7" fmla="*/ 2 h 2"/>
                  <a:gd name="T8" fmla="*/ 1 w 2"/>
                  <a:gd name="T9" fmla="*/ 2 h 2"/>
                  <a:gd name="T10" fmla="*/ 1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1" y="0"/>
                    </a:lnTo>
                    <a:lnTo>
                      <a:pt x="0" y="0"/>
                    </a:lnTo>
                    <a:lnTo>
                      <a:pt x="0" y="2"/>
                    </a:lnTo>
                    <a:lnTo>
                      <a:pt x="1" y="2"/>
                    </a:lnTo>
                    <a:lnTo>
                      <a:pt x="1"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276" name="Freeform 479"/>
            <p:cNvSpPr>
              <a:spLocks/>
            </p:cNvSpPr>
            <p:nvPr/>
          </p:nvSpPr>
          <p:spPr bwMode="auto">
            <a:xfrm>
              <a:off x="1572" y="2195"/>
              <a:ext cx="2" cy="3"/>
            </a:xfrm>
            <a:custGeom>
              <a:avLst/>
              <a:gdLst>
                <a:gd name="T0" fmla="*/ 2 w 2"/>
                <a:gd name="T1" fmla="*/ 1 h 3"/>
                <a:gd name="T2" fmla="*/ 2 w 2"/>
                <a:gd name="T3" fmla="*/ 0 h 3"/>
                <a:gd name="T4" fmla="*/ 2 w 2"/>
                <a:gd name="T5" fmla="*/ 1 h 3"/>
                <a:gd name="T6" fmla="*/ 1 w 2"/>
                <a:gd name="T7" fmla="*/ 1 h 3"/>
                <a:gd name="T8" fmla="*/ 0 w 2"/>
                <a:gd name="T9" fmla="*/ 1 h 3"/>
                <a:gd name="T10" fmla="*/ 1 w 2"/>
                <a:gd name="T11" fmla="*/ 1 h 3"/>
                <a:gd name="T12" fmla="*/ 1 w 2"/>
                <a:gd name="T13" fmla="*/ 3 h 3"/>
                <a:gd name="T14" fmla="*/ 1 w 2"/>
                <a:gd name="T15" fmla="*/ 1 h 3"/>
                <a:gd name="T16" fmla="*/ 2 w 2"/>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2" y="1"/>
                  </a:moveTo>
                  <a:lnTo>
                    <a:pt x="2" y="0"/>
                  </a:lnTo>
                  <a:lnTo>
                    <a:pt x="2" y="1"/>
                  </a:lnTo>
                  <a:lnTo>
                    <a:pt x="1" y="1"/>
                  </a:lnTo>
                  <a:lnTo>
                    <a:pt x="0" y="1"/>
                  </a:lnTo>
                  <a:lnTo>
                    <a:pt x="1" y="1"/>
                  </a:lnTo>
                  <a:lnTo>
                    <a:pt x="1" y="3"/>
                  </a:lnTo>
                  <a:lnTo>
                    <a:pt x="1" y="1"/>
                  </a:lnTo>
                  <a:lnTo>
                    <a:pt x="2" y="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77" name="Freeform 480"/>
            <p:cNvSpPr>
              <a:spLocks/>
            </p:cNvSpPr>
            <p:nvPr/>
          </p:nvSpPr>
          <p:spPr bwMode="auto">
            <a:xfrm>
              <a:off x="1578" y="2188"/>
              <a:ext cx="3" cy="1"/>
            </a:xfrm>
            <a:custGeom>
              <a:avLst/>
              <a:gdLst>
                <a:gd name="T0" fmla="*/ 3 w 3"/>
                <a:gd name="T1" fmla="*/ 1 h 1"/>
                <a:gd name="T2" fmla="*/ 3 w 3"/>
                <a:gd name="T3" fmla="*/ 0 h 1"/>
                <a:gd name="T4" fmla="*/ 1 w 3"/>
                <a:gd name="T5" fmla="*/ 0 h 1"/>
                <a:gd name="T6" fmla="*/ 0 w 3"/>
                <a:gd name="T7" fmla="*/ 0 h 1"/>
                <a:gd name="T8" fmla="*/ 0 w 3"/>
                <a:gd name="T9" fmla="*/ 1 h 1"/>
                <a:gd name="T10" fmla="*/ 1 w 3"/>
                <a:gd name="T11" fmla="*/ 1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0"/>
                  </a:lnTo>
                  <a:lnTo>
                    <a:pt x="1" y="0"/>
                  </a:lnTo>
                  <a:lnTo>
                    <a:pt x="0" y="0"/>
                  </a:lnTo>
                  <a:lnTo>
                    <a:pt x="0" y="1"/>
                  </a:lnTo>
                  <a:lnTo>
                    <a:pt x="1" y="1"/>
                  </a:lnTo>
                  <a:lnTo>
                    <a:pt x="3" y="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78" name="Freeform 481"/>
            <p:cNvSpPr>
              <a:spLocks/>
            </p:cNvSpPr>
            <p:nvPr/>
          </p:nvSpPr>
          <p:spPr bwMode="auto">
            <a:xfrm>
              <a:off x="1578" y="2195"/>
              <a:ext cx="1" cy="1"/>
            </a:xfrm>
            <a:custGeom>
              <a:avLst/>
              <a:gdLst>
                <a:gd name="T0" fmla="*/ 1 w 1"/>
                <a:gd name="T1" fmla="*/ 0 h 1"/>
                <a:gd name="T2" fmla="*/ 0 w 1"/>
                <a:gd name="T3" fmla="*/ 0 h 1"/>
                <a:gd name="T4" fmla="*/ 0 w 1"/>
                <a:gd name="T5" fmla="*/ 1 h 1"/>
                <a:gd name="T6" fmla="*/ 0 w 1"/>
                <a:gd name="T7" fmla="*/ 0 h 1"/>
                <a:gd name="T8" fmla="*/ 1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1" y="0"/>
                  </a:moveTo>
                  <a:lnTo>
                    <a:pt x="0" y="0"/>
                  </a:lnTo>
                  <a:lnTo>
                    <a:pt x="0" y="1"/>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79" name="Freeform 482"/>
            <p:cNvSpPr>
              <a:spLocks/>
            </p:cNvSpPr>
            <p:nvPr/>
          </p:nvSpPr>
          <p:spPr bwMode="auto">
            <a:xfrm>
              <a:off x="1572" y="2195"/>
              <a:ext cx="0" cy="1"/>
            </a:xfrm>
            <a:custGeom>
              <a:avLst/>
              <a:gdLst>
                <a:gd name="T0" fmla="*/ 1 w 1"/>
                <a:gd name="T1" fmla="*/ 1 h 1"/>
                <a:gd name="T2" fmla="*/ 0 w 1"/>
                <a:gd name="T3" fmla="*/ 1 h 1"/>
                <a:gd name="T4" fmla="*/ 1 w 1"/>
                <a:gd name="T5" fmla="*/ 1 h 1"/>
                <a:gd name="T6" fmla="*/ 1 w 1"/>
                <a:gd name="T7" fmla="*/ 0 h 1"/>
                <a:gd name="T8" fmla="*/ 1 w 1"/>
                <a:gd name="T9" fmla="*/ 1 h 1"/>
                <a:gd name="T10" fmla="*/ 0 60000 65536"/>
                <a:gd name="T11" fmla="*/ 0 60000 65536"/>
                <a:gd name="T12" fmla="*/ 0 60000 65536"/>
                <a:gd name="T13" fmla="*/ 0 60000 65536"/>
                <a:gd name="T14" fmla="*/ 0 60000 65536"/>
                <a:gd name="T15" fmla="*/ 0 w 1"/>
                <a:gd name="T16" fmla="*/ 0 h 1"/>
                <a:gd name="T17" fmla="*/ 0 w 1"/>
                <a:gd name="T18" fmla="*/ 1 h 1"/>
              </a:gdLst>
              <a:ahLst/>
              <a:cxnLst>
                <a:cxn ang="T10">
                  <a:pos x="T0" y="T1"/>
                </a:cxn>
                <a:cxn ang="T11">
                  <a:pos x="T2" y="T3"/>
                </a:cxn>
                <a:cxn ang="T12">
                  <a:pos x="T4" y="T5"/>
                </a:cxn>
                <a:cxn ang="T13">
                  <a:pos x="T6" y="T7"/>
                </a:cxn>
                <a:cxn ang="T14">
                  <a:pos x="T8" y="T9"/>
                </a:cxn>
              </a:cxnLst>
              <a:rect l="T15" t="T16" r="T17" b="T18"/>
              <a:pathLst>
                <a:path w="1" h="1">
                  <a:moveTo>
                    <a:pt x="1" y="1"/>
                  </a:moveTo>
                  <a:lnTo>
                    <a:pt x="0" y="1"/>
                  </a:lnTo>
                  <a:lnTo>
                    <a:pt x="1" y="1"/>
                  </a:lnTo>
                  <a:lnTo>
                    <a:pt x="1" y="0"/>
                  </a:lnTo>
                  <a:lnTo>
                    <a:pt x="1" y="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0" name="Freeform 483"/>
            <p:cNvSpPr>
              <a:spLocks/>
            </p:cNvSpPr>
            <p:nvPr/>
          </p:nvSpPr>
          <p:spPr bwMode="auto">
            <a:xfrm>
              <a:off x="1573" y="2198"/>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1" name="Freeform 484"/>
            <p:cNvSpPr>
              <a:spLocks/>
            </p:cNvSpPr>
            <p:nvPr/>
          </p:nvSpPr>
          <p:spPr bwMode="auto">
            <a:xfrm>
              <a:off x="1573" y="2198"/>
              <a:ext cx="1" cy="1"/>
            </a:xfrm>
            <a:custGeom>
              <a:avLst/>
              <a:gdLst>
                <a:gd name="T0" fmla="*/ 1 w 1"/>
                <a:gd name="T1" fmla="*/ 0 h 2"/>
                <a:gd name="T2" fmla="*/ 0 w 1"/>
                <a:gd name="T3" fmla="*/ 0 h 2"/>
                <a:gd name="T4" fmla="*/ 0 w 1"/>
                <a:gd name="T5" fmla="*/ 2 h 2"/>
                <a:gd name="T6" fmla="*/ 0 w 1"/>
                <a:gd name="T7" fmla="*/ 0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0" y="0"/>
                  </a:lnTo>
                  <a:lnTo>
                    <a:pt x="0" y="2"/>
                  </a:lnTo>
                  <a:lnTo>
                    <a:pt x="0" y="0"/>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2" name="Freeform 485"/>
            <p:cNvSpPr>
              <a:spLocks/>
            </p:cNvSpPr>
            <p:nvPr/>
          </p:nvSpPr>
          <p:spPr bwMode="auto">
            <a:xfrm>
              <a:off x="1453" y="2169"/>
              <a:ext cx="60" cy="42"/>
            </a:xfrm>
            <a:custGeom>
              <a:avLst/>
              <a:gdLst>
                <a:gd name="T0" fmla="*/ 5 w 55"/>
                <a:gd name="T1" fmla="*/ 4 h 72"/>
                <a:gd name="T2" fmla="*/ 2 w 55"/>
                <a:gd name="T3" fmla="*/ 28 h 72"/>
                <a:gd name="T4" fmla="*/ 0 w 55"/>
                <a:gd name="T5" fmla="*/ 41 h 72"/>
                <a:gd name="T6" fmla="*/ 1 w 55"/>
                <a:gd name="T7" fmla="*/ 56 h 72"/>
                <a:gd name="T8" fmla="*/ 6 w 55"/>
                <a:gd name="T9" fmla="*/ 72 h 72"/>
                <a:gd name="T10" fmla="*/ 13 w 55"/>
                <a:gd name="T11" fmla="*/ 54 h 72"/>
                <a:gd name="T12" fmla="*/ 20 w 55"/>
                <a:gd name="T13" fmla="*/ 48 h 72"/>
                <a:gd name="T14" fmla="*/ 28 w 55"/>
                <a:gd name="T15" fmla="*/ 48 h 72"/>
                <a:gd name="T16" fmla="*/ 49 w 55"/>
                <a:gd name="T17" fmla="*/ 50 h 72"/>
                <a:gd name="T18" fmla="*/ 55 w 55"/>
                <a:gd name="T19" fmla="*/ 41 h 72"/>
                <a:gd name="T20" fmla="*/ 38 w 55"/>
                <a:gd name="T21" fmla="*/ 24 h 72"/>
                <a:gd name="T22" fmla="*/ 41 w 55"/>
                <a:gd name="T23" fmla="*/ 17 h 72"/>
                <a:gd name="T24" fmla="*/ 33 w 55"/>
                <a:gd name="T25" fmla="*/ 9 h 72"/>
                <a:gd name="T26" fmla="*/ 12 w 55"/>
                <a:gd name="T27" fmla="*/ 0 h 72"/>
                <a:gd name="T28" fmla="*/ 5 w 55"/>
                <a:gd name="T29" fmla="*/ 4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72"/>
                <a:gd name="T47" fmla="*/ 55 w 55"/>
                <a:gd name="T48" fmla="*/ 72 h 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72">
                  <a:moveTo>
                    <a:pt x="5" y="4"/>
                  </a:moveTo>
                  <a:lnTo>
                    <a:pt x="2" y="28"/>
                  </a:lnTo>
                  <a:lnTo>
                    <a:pt x="0" y="41"/>
                  </a:lnTo>
                  <a:lnTo>
                    <a:pt x="1" y="56"/>
                  </a:lnTo>
                  <a:lnTo>
                    <a:pt x="6" y="72"/>
                  </a:lnTo>
                  <a:lnTo>
                    <a:pt x="13" y="54"/>
                  </a:lnTo>
                  <a:lnTo>
                    <a:pt x="20" y="48"/>
                  </a:lnTo>
                  <a:lnTo>
                    <a:pt x="28" y="48"/>
                  </a:lnTo>
                  <a:lnTo>
                    <a:pt x="49" y="50"/>
                  </a:lnTo>
                  <a:lnTo>
                    <a:pt x="55" y="41"/>
                  </a:lnTo>
                  <a:lnTo>
                    <a:pt x="38" y="24"/>
                  </a:lnTo>
                  <a:lnTo>
                    <a:pt x="41" y="17"/>
                  </a:lnTo>
                  <a:lnTo>
                    <a:pt x="33" y="9"/>
                  </a:lnTo>
                  <a:lnTo>
                    <a:pt x="12" y="0"/>
                  </a:lnTo>
                  <a:lnTo>
                    <a:pt x="5"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3" name="Freeform 486"/>
            <p:cNvSpPr>
              <a:spLocks/>
            </p:cNvSpPr>
            <p:nvPr/>
          </p:nvSpPr>
          <p:spPr bwMode="auto">
            <a:xfrm>
              <a:off x="1412" y="2170"/>
              <a:ext cx="48" cy="31"/>
            </a:xfrm>
            <a:custGeom>
              <a:avLst/>
              <a:gdLst>
                <a:gd name="T0" fmla="*/ 43 w 43"/>
                <a:gd name="T1" fmla="*/ 2 h 54"/>
                <a:gd name="T2" fmla="*/ 40 w 43"/>
                <a:gd name="T3" fmla="*/ 26 h 54"/>
                <a:gd name="T4" fmla="*/ 38 w 43"/>
                <a:gd name="T5" fmla="*/ 37 h 54"/>
                <a:gd name="T6" fmla="*/ 39 w 43"/>
                <a:gd name="T7" fmla="*/ 54 h 54"/>
                <a:gd name="T8" fmla="*/ 25 w 43"/>
                <a:gd name="T9" fmla="*/ 54 h 54"/>
                <a:gd name="T10" fmla="*/ 9 w 43"/>
                <a:gd name="T11" fmla="*/ 52 h 54"/>
                <a:gd name="T12" fmla="*/ 0 w 43"/>
                <a:gd name="T13" fmla="*/ 44 h 54"/>
                <a:gd name="T14" fmla="*/ 8 w 43"/>
                <a:gd name="T15" fmla="*/ 37 h 54"/>
                <a:gd name="T16" fmla="*/ 19 w 43"/>
                <a:gd name="T17" fmla="*/ 39 h 54"/>
                <a:gd name="T18" fmla="*/ 32 w 43"/>
                <a:gd name="T19" fmla="*/ 39 h 54"/>
                <a:gd name="T20" fmla="*/ 27 w 43"/>
                <a:gd name="T21" fmla="*/ 15 h 54"/>
                <a:gd name="T22" fmla="*/ 19 w 43"/>
                <a:gd name="T23" fmla="*/ 6 h 54"/>
                <a:gd name="T24" fmla="*/ 18 w 43"/>
                <a:gd name="T25" fmla="*/ 0 h 54"/>
                <a:gd name="T26" fmla="*/ 34 w 43"/>
                <a:gd name="T27" fmla="*/ 2 h 54"/>
                <a:gd name="T28" fmla="*/ 43 w 43"/>
                <a:gd name="T29" fmla="*/ 2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54"/>
                <a:gd name="T47" fmla="*/ 43 w 43"/>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54">
                  <a:moveTo>
                    <a:pt x="43" y="2"/>
                  </a:moveTo>
                  <a:lnTo>
                    <a:pt x="40" y="26"/>
                  </a:lnTo>
                  <a:lnTo>
                    <a:pt x="38" y="37"/>
                  </a:lnTo>
                  <a:lnTo>
                    <a:pt x="39" y="54"/>
                  </a:lnTo>
                  <a:lnTo>
                    <a:pt x="25" y="54"/>
                  </a:lnTo>
                  <a:lnTo>
                    <a:pt x="9" y="52"/>
                  </a:lnTo>
                  <a:lnTo>
                    <a:pt x="0" y="44"/>
                  </a:lnTo>
                  <a:lnTo>
                    <a:pt x="8" y="37"/>
                  </a:lnTo>
                  <a:lnTo>
                    <a:pt x="19" y="39"/>
                  </a:lnTo>
                  <a:lnTo>
                    <a:pt x="32" y="39"/>
                  </a:lnTo>
                  <a:lnTo>
                    <a:pt x="27" y="15"/>
                  </a:lnTo>
                  <a:lnTo>
                    <a:pt x="19" y="6"/>
                  </a:lnTo>
                  <a:lnTo>
                    <a:pt x="18" y="0"/>
                  </a:lnTo>
                  <a:lnTo>
                    <a:pt x="34" y="2"/>
                  </a:lnTo>
                  <a:lnTo>
                    <a:pt x="43"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4" name="Freeform 487"/>
            <p:cNvSpPr>
              <a:spLocks/>
            </p:cNvSpPr>
            <p:nvPr/>
          </p:nvSpPr>
          <p:spPr bwMode="auto">
            <a:xfrm>
              <a:off x="1454" y="2129"/>
              <a:ext cx="4" cy="2"/>
            </a:xfrm>
            <a:custGeom>
              <a:avLst/>
              <a:gdLst>
                <a:gd name="T0" fmla="*/ 1 w 2"/>
                <a:gd name="T1" fmla="*/ 2 h 2"/>
                <a:gd name="T2" fmla="*/ 0 w 2"/>
                <a:gd name="T3" fmla="*/ 2 h 2"/>
                <a:gd name="T4" fmla="*/ 0 w 2"/>
                <a:gd name="T5" fmla="*/ 0 h 2"/>
                <a:gd name="T6" fmla="*/ 2 w 2"/>
                <a:gd name="T7" fmla="*/ 2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lnTo>
                    <a:pt x="0" y="2"/>
                  </a:lnTo>
                  <a:lnTo>
                    <a:pt x="0" y="0"/>
                  </a:lnTo>
                  <a:lnTo>
                    <a:pt x="2" y="2"/>
                  </a:lnTo>
                  <a:lnTo>
                    <a:pt x="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5" name="Freeform 488"/>
            <p:cNvSpPr>
              <a:spLocks/>
            </p:cNvSpPr>
            <p:nvPr/>
          </p:nvSpPr>
          <p:spPr bwMode="auto">
            <a:xfrm>
              <a:off x="1463" y="2131"/>
              <a:ext cx="2"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6" name="Freeform 489"/>
            <p:cNvSpPr>
              <a:spLocks/>
            </p:cNvSpPr>
            <p:nvPr/>
          </p:nvSpPr>
          <p:spPr bwMode="auto">
            <a:xfrm>
              <a:off x="1627" y="2277"/>
              <a:ext cx="1" cy="8"/>
            </a:xfrm>
            <a:custGeom>
              <a:avLst/>
              <a:gdLst>
                <a:gd name="T0" fmla="*/ 1 w 2"/>
                <a:gd name="T1" fmla="*/ 11 h 11"/>
                <a:gd name="T2" fmla="*/ 0 w 2"/>
                <a:gd name="T3" fmla="*/ 8 h 11"/>
                <a:gd name="T4" fmla="*/ 2 w 2"/>
                <a:gd name="T5" fmla="*/ 0 h 11"/>
                <a:gd name="T6" fmla="*/ 1 w 2"/>
                <a:gd name="T7" fmla="*/ 11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1" y="11"/>
                  </a:moveTo>
                  <a:lnTo>
                    <a:pt x="0" y="8"/>
                  </a:lnTo>
                  <a:lnTo>
                    <a:pt x="2" y="0"/>
                  </a:lnTo>
                  <a:lnTo>
                    <a:pt x="1" y="1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7" name="Freeform 490"/>
            <p:cNvSpPr>
              <a:spLocks/>
            </p:cNvSpPr>
            <p:nvPr/>
          </p:nvSpPr>
          <p:spPr bwMode="auto">
            <a:xfrm>
              <a:off x="1210" y="2335"/>
              <a:ext cx="53" cy="58"/>
            </a:xfrm>
            <a:custGeom>
              <a:avLst/>
              <a:gdLst>
                <a:gd name="T0" fmla="*/ 11 w 50"/>
                <a:gd name="T1" fmla="*/ 49 h 100"/>
                <a:gd name="T2" fmla="*/ 0 w 50"/>
                <a:gd name="T3" fmla="*/ 23 h 100"/>
                <a:gd name="T4" fmla="*/ 3 w 50"/>
                <a:gd name="T5" fmla="*/ 6 h 100"/>
                <a:gd name="T6" fmla="*/ 3 w 50"/>
                <a:gd name="T7" fmla="*/ 4 h 100"/>
                <a:gd name="T8" fmla="*/ 4 w 50"/>
                <a:gd name="T9" fmla="*/ 0 h 100"/>
                <a:gd name="T10" fmla="*/ 26 w 50"/>
                <a:gd name="T11" fmla="*/ 6 h 100"/>
                <a:gd name="T12" fmla="*/ 36 w 50"/>
                <a:gd name="T13" fmla="*/ 4 h 100"/>
                <a:gd name="T14" fmla="*/ 42 w 50"/>
                <a:gd name="T15" fmla="*/ 26 h 100"/>
                <a:gd name="T16" fmla="*/ 50 w 50"/>
                <a:gd name="T17" fmla="*/ 47 h 100"/>
                <a:gd name="T18" fmla="*/ 46 w 50"/>
                <a:gd name="T19" fmla="*/ 52 h 100"/>
                <a:gd name="T20" fmla="*/ 46 w 50"/>
                <a:gd name="T21" fmla="*/ 73 h 100"/>
                <a:gd name="T22" fmla="*/ 43 w 50"/>
                <a:gd name="T23" fmla="*/ 100 h 100"/>
                <a:gd name="T24" fmla="*/ 37 w 50"/>
                <a:gd name="T25" fmla="*/ 76 h 100"/>
                <a:gd name="T26" fmla="*/ 37 w 50"/>
                <a:gd name="T27" fmla="*/ 86 h 100"/>
                <a:gd name="T28" fmla="*/ 33 w 50"/>
                <a:gd name="T29" fmla="*/ 75 h 100"/>
                <a:gd name="T30" fmla="*/ 29 w 50"/>
                <a:gd name="T31" fmla="*/ 56 h 100"/>
                <a:gd name="T32" fmla="*/ 18 w 50"/>
                <a:gd name="T33" fmla="*/ 41 h 100"/>
                <a:gd name="T34" fmla="*/ 10 w 50"/>
                <a:gd name="T35" fmla="*/ 26 h 100"/>
                <a:gd name="T36" fmla="*/ 13 w 50"/>
                <a:gd name="T37" fmla="*/ 43 h 100"/>
                <a:gd name="T38" fmla="*/ 11 w 50"/>
                <a:gd name="T39" fmla="*/ 49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0"/>
                <a:gd name="T62" fmla="*/ 50 w 50"/>
                <a:gd name="T63" fmla="*/ 100 h 1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0">
                  <a:moveTo>
                    <a:pt x="11" y="49"/>
                  </a:moveTo>
                  <a:lnTo>
                    <a:pt x="0" y="23"/>
                  </a:lnTo>
                  <a:lnTo>
                    <a:pt x="3" y="6"/>
                  </a:lnTo>
                  <a:lnTo>
                    <a:pt x="3" y="4"/>
                  </a:lnTo>
                  <a:lnTo>
                    <a:pt x="4" y="0"/>
                  </a:lnTo>
                  <a:lnTo>
                    <a:pt x="26" y="6"/>
                  </a:lnTo>
                  <a:lnTo>
                    <a:pt x="36" y="4"/>
                  </a:lnTo>
                  <a:lnTo>
                    <a:pt x="42" y="26"/>
                  </a:lnTo>
                  <a:lnTo>
                    <a:pt x="50" y="47"/>
                  </a:lnTo>
                  <a:lnTo>
                    <a:pt x="46" y="52"/>
                  </a:lnTo>
                  <a:lnTo>
                    <a:pt x="46" y="73"/>
                  </a:lnTo>
                  <a:lnTo>
                    <a:pt x="43" y="100"/>
                  </a:lnTo>
                  <a:lnTo>
                    <a:pt x="37" y="76"/>
                  </a:lnTo>
                  <a:lnTo>
                    <a:pt x="37" y="86"/>
                  </a:lnTo>
                  <a:lnTo>
                    <a:pt x="33" y="75"/>
                  </a:lnTo>
                  <a:lnTo>
                    <a:pt x="29" y="56"/>
                  </a:lnTo>
                  <a:lnTo>
                    <a:pt x="18" y="41"/>
                  </a:lnTo>
                  <a:lnTo>
                    <a:pt x="10" y="26"/>
                  </a:lnTo>
                  <a:lnTo>
                    <a:pt x="13" y="43"/>
                  </a:lnTo>
                  <a:lnTo>
                    <a:pt x="11" y="4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8" name="Freeform 491"/>
            <p:cNvSpPr>
              <a:spLocks/>
            </p:cNvSpPr>
            <p:nvPr/>
          </p:nvSpPr>
          <p:spPr bwMode="auto">
            <a:xfrm>
              <a:off x="1477" y="2305"/>
              <a:ext cx="2" cy="3"/>
            </a:xfrm>
            <a:custGeom>
              <a:avLst/>
              <a:gdLst>
                <a:gd name="T0" fmla="*/ 0 w 2"/>
                <a:gd name="T1" fmla="*/ 0 h 5"/>
                <a:gd name="T2" fmla="*/ 0 w 2"/>
                <a:gd name="T3" fmla="*/ 1 h 5"/>
                <a:gd name="T4" fmla="*/ 2 w 2"/>
                <a:gd name="T5" fmla="*/ 5 h 5"/>
                <a:gd name="T6" fmla="*/ 0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0"/>
                  </a:moveTo>
                  <a:lnTo>
                    <a:pt x="0" y="1"/>
                  </a:lnTo>
                  <a:lnTo>
                    <a:pt x="2" y="5"/>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89" name="Freeform 492"/>
            <p:cNvSpPr>
              <a:spLocks/>
            </p:cNvSpPr>
            <p:nvPr/>
          </p:nvSpPr>
          <p:spPr bwMode="auto">
            <a:xfrm>
              <a:off x="1649" y="2291"/>
              <a:ext cx="2" cy="4"/>
            </a:xfrm>
            <a:custGeom>
              <a:avLst/>
              <a:gdLst>
                <a:gd name="T0" fmla="*/ 3 w 3"/>
                <a:gd name="T1" fmla="*/ 6 h 6"/>
                <a:gd name="T2" fmla="*/ 1 w 3"/>
                <a:gd name="T3" fmla="*/ 6 h 6"/>
                <a:gd name="T4" fmla="*/ 0 w 3"/>
                <a:gd name="T5" fmla="*/ 0 h 6"/>
                <a:gd name="T6" fmla="*/ 3 w 3"/>
                <a:gd name="T7" fmla="*/ 4 h 6"/>
                <a:gd name="T8" fmla="*/ 3 w 3"/>
                <a:gd name="T9" fmla="*/ 6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6"/>
                  </a:moveTo>
                  <a:lnTo>
                    <a:pt x="1" y="6"/>
                  </a:lnTo>
                  <a:lnTo>
                    <a:pt x="0" y="0"/>
                  </a:lnTo>
                  <a:lnTo>
                    <a:pt x="3" y="4"/>
                  </a:lnTo>
                  <a:lnTo>
                    <a:pt x="3"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0" name="Freeform 493"/>
            <p:cNvSpPr>
              <a:spLocks/>
            </p:cNvSpPr>
            <p:nvPr/>
          </p:nvSpPr>
          <p:spPr bwMode="auto">
            <a:xfrm>
              <a:off x="1622" y="2248"/>
              <a:ext cx="3" cy="8"/>
            </a:xfrm>
            <a:custGeom>
              <a:avLst/>
              <a:gdLst>
                <a:gd name="T0" fmla="*/ 3 w 3"/>
                <a:gd name="T1" fmla="*/ 10 h 13"/>
                <a:gd name="T2" fmla="*/ 0 w 3"/>
                <a:gd name="T3" fmla="*/ 13 h 13"/>
                <a:gd name="T4" fmla="*/ 0 w 3"/>
                <a:gd name="T5" fmla="*/ 0 h 13"/>
                <a:gd name="T6" fmla="*/ 2 w 3"/>
                <a:gd name="T7" fmla="*/ 0 h 13"/>
                <a:gd name="T8" fmla="*/ 3 w 3"/>
                <a:gd name="T9" fmla="*/ 1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3" y="10"/>
                  </a:moveTo>
                  <a:lnTo>
                    <a:pt x="0" y="13"/>
                  </a:lnTo>
                  <a:lnTo>
                    <a:pt x="0" y="0"/>
                  </a:lnTo>
                  <a:lnTo>
                    <a:pt x="2" y="0"/>
                  </a:lnTo>
                  <a:lnTo>
                    <a:pt x="3" y="1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1" name="Freeform 494"/>
            <p:cNvSpPr>
              <a:spLocks/>
            </p:cNvSpPr>
            <p:nvPr/>
          </p:nvSpPr>
          <p:spPr bwMode="auto">
            <a:xfrm>
              <a:off x="1145" y="2272"/>
              <a:ext cx="38" cy="22"/>
            </a:xfrm>
            <a:custGeom>
              <a:avLst/>
              <a:gdLst>
                <a:gd name="T0" fmla="*/ 35 w 35"/>
                <a:gd name="T1" fmla="*/ 32 h 39"/>
                <a:gd name="T2" fmla="*/ 32 w 35"/>
                <a:gd name="T3" fmla="*/ 39 h 39"/>
                <a:gd name="T4" fmla="*/ 23 w 35"/>
                <a:gd name="T5" fmla="*/ 37 h 39"/>
                <a:gd name="T6" fmla="*/ 12 w 35"/>
                <a:gd name="T7" fmla="*/ 30 h 39"/>
                <a:gd name="T8" fmla="*/ 0 w 35"/>
                <a:gd name="T9" fmla="*/ 22 h 39"/>
                <a:gd name="T10" fmla="*/ 13 w 35"/>
                <a:gd name="T11" fmla="*/ 0 h 39"/>
                <a:gd name="T12" fmla="*/ 22 w 35"/>
                <a:gd name="T13" fmla="*/ 13 h 39"/>
                <a:gd name="T14" fmla="*/ 35 w 35"/>
                <a:gd name="T15" fmla="*/ 17 h 39"/>
                <a:gd name="T16" fmla="*/ 35 w 35"/>
                <a:gd name="T17" fmla="*/ 32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9"/>
                <a:gd name="T29" fmla="*/ 35 w 3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9">
                  <a:moveTo>
                    <a:pt x="35" y="32"/>
                  </a:moveTo>
                  <a:lnTo>
                    <a:pt x="32" y="39"/>
                  </a:lnTo>
                  <a:lnTo>
                    <a:pt x="23" y="37"/>
                  </a:lnTo>
                  <a:lnTo>
                    <a:pt x="12" y="30"/>
                  </a:lnTo>
                  <a:lnTo>
                    <a:pt x="0" y="22"/>
                  </a:lnTo>
                  <a:lnTo>
                    <a:pt x="13" y="0"/>
                  </a:lnTo>
                  <a:lnTo>
                    <a:pt x="22" y="13"/>
                  </a:lnTo>
                  <a:lnTo>
                    <a:pt x="35" y="17"/>
                  </a:lnTo>
                  <a:lnTo>
                    <a:pt x="35" y="3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2" name="Freeform 495"/>
            <p:cNvSpPr>
              <a:spLocks/>
            </p:cNvSpPr>
            <p:nvPr/>
          </p:nvSpPr>
          <p:spPr bwMode="auto">
            <a:xfrm>
              <a:off x="1611" y="2314"/>
              <a:ext cx="4" cy="2"/>
            </a:xfrm>
            <a:custGeom>
              <a:avLst/>
              <a:gdLst>
                <a:gd name="T0" fmla="*/ 3 w 3"/>
                <a:gd name="T1" fmla="*/ 2 h 6"/>
                <a:gd name="T2" fmla="*/ 3 w 3"/>
                <a:gd name="T3" fmla="*/ 0 h 6"/>
                <a:gd name="T4" fmla="*/ 2 w 3"/>
                <a:gd name="T5" fmla="*/ 0 h 6"/>
                <a:gd name="T6" fmla="*/ 1 w 3"/>
                <a:gd name="T7" fmla="*/ 0 h 6"/>
                <a:gd name="T8" fmla="*/ 1 w 3"/>
                <a:gd name="T9" fmla="*/ 2 h 6"/>
                <a:gd name="T10" fmla="*/ 1 w 3"/>
                <a:gd name="T11" fmla="*/ 4 h 6"/>
                <a:gd name="T12" fmla="*/ 1 w 3"/>
                <a:gd name="T13" fmla="*/ 6 h 6"/>
                <a:gd name="T14" fmla="*/ 0 w 3"/>
                <a:gd name="T15" fmla="*/ 6 h 6"/>
                <a:gd name="T16" fmla="*/ 1 w 3"/>
                <a:gd name="T17" fmla="*/ 6 h 6"/>
                <a:gd name="T18" fmla="*/ 2 w 3"/>
                <a:gd name="T19" fmla="*/ 6 h 6"/>
                <a:gd name="T20" fmla="*/ 2 w 3"/>
                <a:gd name="T21" fmla="*/ 4 h 6"/>
                <a:gd name="T22" fmla="*/ 3 w 3"/>
                <a:gd name="T23" fmla="*/ 4 h 6"/>
                <a:gd name="T24" fmla="*/ 2 w 3"/>
                <a:gd name="T25" fmla="*/ 4 h 6"/>
                <a:gd name="T26" fmla="*/ 2 w 3"/>
                <a:gd name="T27" fmla="*/ 2 h 6"/>
                <a:gd name="T28" fmla="*/ 3 w 3"/>
                <a:gd name="T29" fmla="*/ 2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6"/>
                <a:gd name="T47" fmla="*/ 3 w 3"/>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6">
                  <a:moveTo>
                    <a:pt x="3" y="2"/>
                  </a:moveTo>
                  <a:lnTo>
                    <a:pt x="3" y="0"/>
                  </a:lnTo>
                  <a:lnTo>
                    <a:pt x="2" y="0"/>
                  </a:lnTo>
                  <a:lnTo>
                    <a:pt x="1" y="0"/>
                  </a:lnTo>
                  <a:lnTo>
                    <a:pt x="1" y="2"/>
                  </a:lnTo>
                  <a:lnTo>
                    <a:pt x="1" y="4"/>
                  </a:lnTo>
                  <a:lnTo>
                    <a:pt x="1" y="6"/>
                  </a:lnTo>
                  <a:lnTo>
                    <a:pt x="0" y="6"/>
                  </a:lnTo>
                  <a:lnTo>
                    <a:pt x="1" y="6"/>
                  </a:lnTo>
                  <a:lnTo>
                    <a:pt x="2" y="6"/>
                  </a:lnTo>
                  <a:lnTo>
                    <a:pt x="2" y="4"/>
                  </a:lnTo>
                  <a:lnTo>
                    <a:pt x="3" y="4"/>
                  </a:lnTo>
                  <a:lnTo>
                    <a:pt x="2" y="4"/>
                  </a:lnTo>
                  <a:lnTo>
                    <a:pt x="2" y="2"/>
                  </a:lnTo>
                  <a:lnTo>
                    <a:pt x="3"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3" name="Freeform 496"/>
            <p:cNvSpPr>
              <a:spLocks/>
            </p:cNvSpPr>
            <p:nvPr/>
          </p:nvSpPr>
          <p:spPr bwMode="auto">
            <a:xfrm>
              <a:off x="1615" y="2311"/>
              <a:ext cx="2" cy="1"/>
            </a:xfrm>
            <a:custGeom>
              <a:avLst/>
              <a:gdLst>
                <a:gd name="T0" fmla="*/ 0 w 2"/>
                <a:gd name="T1" fmla="*/ 0 h 2"/>
                <a:gd name="T2" fmla="*/ 0 w 2"/>
                <a:gd name="T3" fmla="*/ 2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0" y="2"/>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4" name="Freeform 497"/>
            <p:cNvSpPr>
              <a:spLocks/>
            </p:cNvSpPr>
            <p:nvPr/>
          </p:nvSpPr>
          <p:spPr bwMode="auto">
            <a:xfrm>
              <a:off x="1158" y="2244"/>
              <a:ext cx="104" cy="55"/>
            </a:xfrm>
            <a:custGeom>
              <a:avLst/>
              <a:gdLst>
                <a:gd name="T0" fmla="*/ 52 w 96"/>
                <a:gd name="T1" fmla="*/ 63 h 94"/>
                <a:gd name="T2" fmla="*/ 46 w 96"/>
                <a:gd name="T3" fmla="*/ 67 h 94"/>
                <a:gd name="T4" fmla="*/ 39 w 96"/>
                <a:gd name="T5" fmla="*/ 74 h 94"/>
                <a:gd name="T6" fmla="*/ 33 w 96"/>
                <a:gd name="T7" fmla="*/ 94 h 94"/>
                <a:gd name="T8" fmla="*/ 29 w 96"/>
                <a:gd name="T9" fmla="*/ 94 h 94"/>
                <a:gd name="T10" fmla="*/ 27 w 96"/>
                <a:gd name="T11" fmla="*/ 80 h 94"/>
                <a:gd name="T12" fmla="*/ 22 w 96"/>
                <a:gd name="T13" fmla="*/ 78 h 94"/>
                <a:gd name="T14" fmla="*/ 22 w 96"/>
                <a:gd name="T15" fmla="*/ 65 h 94"/>
                <a:gd name="T16" fmla="*/ 9 w 96"/>
                <a:gd name="T17" fmla="*/ 61 h 94"/>
                <a:gd name="T18" fmla="*/ 0 w 96"/>
                <a:gd name="T19" fmla="*/ 46 h 94"/>
                <a:gd name="T20" fmla="*/ 9 w 96"/>
                <a:gd name="T21" fmla="*/ 20 h 94"/>
                <a:gd name="T22" fmla="*/ 20 w 96"/>
                <a:gd name="T23" fmla="*/ 4 h 94"/>
                <a:gd name="T24" fmla="*/ 22 w 96"/>
                <a:gd name="T25" fmla="*/ 4 h 94"/>
                <a:gd name="T26" fmla="*/ 36 w 96"/>
                <a:gd name="T27" fmla="*/ 2 h 94"/>
                <a:gd name="T28" fmla="*/ 51 w 96"/>
                <a:gd name="T29" fmla="*/ 0 h 94"/>
                <a:gd name="T30" fmla="*/ 63 w 96"/>
                <a:gd name="T31" fmla="*/ 0 h 94"/>
                <a:gd name="T32" fmla="*/ 75 w 96"/>
                <a:gd name="T33" fmla="*/ 0 h 94"/>
                <a:gd name="T34" fmla="*/ 86 w 96"/>
                <a:gd name="T35" fmla="*/ 15 h 94"/>
                <a:gd name="T36" fmla="*/ 83 w 96"/>
                <a:gd name="T37" fmla="*/ 13 h 94"/>
                <a:gd name="T38" fmla="*/ 85 w 96"/>
                <a:gd name="T39" fmla="*/ 18 h 94"/>
                <a:gd name="T40" fmla="*/ 89 w 96"/>
                <a:gd name="T41" fmla="*/ 18 h 94"/>
                <a:gd name="T42" fmla="*/ 96 w 96"/>
                <a:gd name="T43" fmla="*/ 28 h 94"/>
                <a:gd name="T44" fmla="*/ 84 w 96"/>
                <a:gd name="T45" fmla="*/ 29 h 94"/>
                <a:gd name="T46" fmla="*/ 71 w 96"/>
                <a:gd name="T47" fmla="*/ 37 h 94"/>
                <a:gd name="T48" fmla="*/ 52 w 96"/>
                <a:gd name="T49" fmla="*/ 63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94"/>
                <a:gd name="T77" fmla="*/ 96 w 96"/>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94">
                  <a:moveTo>
                    <a:pt x="52" y="63"/>
                  </a:moveTo>
                  <a:lnTo>
                    <a:pt x="46" y="67"/>
                  </a:lnTo>
                  <a:lnTo>
                    <a:pt x="39" y="74"/>
                  </a:lnTo>
                  <a:lnTo>
                    <a:pt x="33" y="94"/>
                  </a:lnTo>
                  <a:lnTo>
                    <a:pt x="29" y="94"/>
                  </a:lnTo>
                  <a:lnTo>
                    <a:pt x="27" y="80"/>
                  </a:lnTo>
                  <a:lnTo>
                    <a:pt x="22" y="78"/>
                  </a:lnTo>
                  <a:lnTo>
                    <a:pt x="22" y="65"/>
                  </a:lnTo>
                  <a:lnTo>
                    <a:pt x="9" y="61"/>
                  </a:lnTo>
                  <a:lnTo>
                    <a:pt x="0" y="46"/>
                  </a:lnTo>
                  <a:lnTo>
                    <a:pt x="9" y="20"/>
                  </a:lnTo>
                  <a:lnTo>
                    <a:pt x="20" y="4"/>
                  </a:lnTo>
                  <a:lnTo>
                    <a:pt x="22" y="4"/>
                  </a:lnTo>
                  <a:lnTo>
                    <a:pt x="36" y="2"/>
                  </a:lnTo>
                  <a:lnTo>
                    <a:pt x="51" y="0"/>
                  </a:lnTo>
                  <a:lnTo>
                    <a:pt x="63" y="0"/>
                  </a:lnTo>
                  <a:lnTo>
                    <a:pt x="75" y="0"/>
                  </a:lnTo>
                  <a:lnTo>
                    <a:pt x="86" y="15"/>
                  </a:lnTo>
                  <a:lnTo>
                    <a:pt x="83" y="13"/>
                  </a:lnTo>
                  <a:lnTo>
                    <a:pt x="85" y="18"/>
                  </a:lnTo>
                  <a:lnTo>
                    <a:pt x="89" y="18"/>
                  </a:lnTo>
                  <a:lnTo>
                    <a:pt x="96" y="28"/>
                  </a:lnTo>
                  <a:lnTo>
                    <a:pt x="84" y="29"/>
                  </a:lnTo>
                  <a:lnTo>
                    <a:pt x="71" y="37"/>
                  </a:lnTo>
                  <a:lnTo>
                    <a:pt x="52" y="6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5" name="Freeform 498"/>
            <p:cNvSpPr>
              <a:spLocks/>
            </p:cNvSpPr>
            <p:nvPr/>
          </p:nvSpPr>
          <p:spPr bwMode="auto">
            <a:xfrm>
              <a:off x="1625" y="2264"/>
              <a:ext cx="5" cy="4"/>
            </a:xfrm>
            <a:custGeom>
              <a:avLst/>
              <a:gdLst>
                <a:gd name="T0" fmla="*/ 4 w 5"/>
                <a:gd name="T1" fmla="*/ 9 h 9"/>
                <a:gd name="T2" fmla="*/ 0 w 5"/>
                <a:gd name="T3" fmla="*/ 0 h 9"/>
                <a:gd name="T4" fmla="*/ 5 w 5"/>
                <a:gd name="T5" fmla="*/ 9 h 9"/>
                <a:gd name="T6" fmla="*/ 4 w 5"/>
                <a:gd name="T7" fmla="*/ 9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4" y="9"/>
                  </a:moveTo>
                  <a:lnTo>
                    <a:pt x="0" y="0"/>
                  </a:lnTo>
                  <a:lnTo>
                    <a:pt x="5" y="9"/>
                  </a:lnTo>
                  <a:lnTo>
                    <a:pt x="4"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6" name="Freeform 499"/>
            <p:cNvSpPr>
              <a:spLocks/>
            </p:cNvSpPr>
            <p:nvPr/>
          </p:nvSpPr>
          <p:spPr bwMode="auto">
            <a:xfrm>
              <a:off x="1184" y="2261"/>
              <a:ext cx="78" cy="78"/>
            </a:xfrm>
            <a:custGeom>
              <a:avLst/>
              <a:gdLst>
                <a:gd name="T0" fmla="*/ 29 w 73"/>
                <a:gd name="T1" fmla="*/ 35 h 135"/>
                <a:gd name="T2" fmla="*/ 23 w 73"/>
                <a:gd name="T3" fmla="*/ 39 h 135"/>
                <a:gd name="T4" fmla="*/ 16 w 73"/>
                <a:gd name="T5" fmla="*/ 46 h 135"/>
                <a:gd name="T6" fmla="*/ 10 w 73"/>
                <a:gd name="T7" fmla="*/ 66 h 135"/>
                <a:gd name="T8" fmla="*/ 7 w 73"/>
                <a:gd name="T9" fmla="*/ 66 h 135"/>
                <a:gd name="T10" fmla="*/ 0 w 73"/>
                <a:gd name="T11" fmla="*/ 68 h 135"/>
                <a:gd name="T12" fmla="*/ 15 w 73"/>
                <a:gd name="T13" fmla="*/ 96 h 135"/>
                <a:gd name="T14" fmla="*/ 28 w 73"/>
                <a:gd name="T15" fmla="*/ 129 h 135"/>
                <a:gd name="T16" fmla="*/ 50 w 73"/>
                <a:gd name="T17" fmla="*/ 135 h 135"/>
                <a:gd name="T18" fmla="*/ 60 w 73"/>
                <a:gd name="T19" fmla="*/ 133 h 135"/>
                <a:gd name="T20" fmla="*/ 60 w 73"/>
                <a:gd name="T21" fmla="*/ 111 h 135"/>
                <a:gd name="T22" fmla="*/ 60 w 73"/>
                <a:gd name="T23" fmla="*/ 94 h 135"/>
                <a:gd name="T24" fmla="*/ 63 w 73"/>
                <a:gd name="T25" fmla="*/ 74 h 135"/>
                <a:gd name="T26" fmla="*/ 64 w 73"/>
                <a:gd name="T27" fmla="*/ 81 h 135"/>
                <a:gd name="T28" fmla="*/ 66 w 73"/>
                <a:gd name="T29" fmla="*/ 57 h 135"/>
                <a:gd name="T30" fmla="*/ 70 w 73"/>
                <a:gd name="T31" fmla="*/ 29 h 135"/>
                <a:gd name="T32" fmla="*/ 70 w 73"/>
                <a:gd name="T33" fmla="*/ 5 h 135"/>
                <a:gd name="T34" fmla="*/ 73 w 73"/>
                <a:gd name="T35" fmla="*/ 0 h 135"/>
                <a:gd name="T36" fmla="*/ 61 w 73"/>
                <a:gd name="T37" fmla="*/ 1 h 135"/>
                <a:gd name="T38" fmla="*/ 48 w 73"/>
                <a:gd name="T39" fmla="*/ 7 h 135"/>
                <a:gd name="T40" fmla="*/ 29 w 73"/>
                <a:gd name="T41" fmla="*/ 35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35"/>
                <a:gd name="T65" fmla="*/ 73 w 73"/>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35">
                  <a:moveTo>
                    <a:pt x="29" y="35"/>
                  </a:moveTo>
                  <a:lnTo>
                    <a:pt x="23" y="39"/>
                  </a:lnTo>
                  <a:lnTo>
                    <a:pt x="16" y="46"/>
                  </a:lnTo>
                  <a:lnTo>
                    <a:pt x="10" y="66"/>
                  </a:lnTo>
                  <a:lnTo>
                    <a:pt x="7" y="66"/>
                  </a:lnTo>
                  <a:lnTo>
                    <a:pt x="0" y="68"/>
                  </a:lnTo>
                  <a:lnTo>
                    <a:pt x="15" y="96"/>
                  </a:lnTo>
                  <a:lnTo>
                    <a:pt x="28" y="129"/>
                  </a:lnTo>
                  <a:lnTo>
                    <a:pt x="50" y="135"/>
                  </a:lnTo>
                  <a:lnTo>
                    <a:pt x="60" y="133"/>
                  </a:lnTo>
                  <a:lnTo>
                    <a:pt x="60" y="111"/>
                  </a:lnTo>
                  <a:lnTo>
                    <a:pt x="60" y="94"/>
                  </a:lnTo>
                  <a:lnTo>
                    <a:pt x="63" y="74"/>
                  </a:lnTo>
                  <a:lnTo>
                    <a:pt x="64" y="81"/>
                  </a:lnTo>
                  <a:lnTo>
                    <a:pt x="66" y="57"/>
                  </a:lnTo>
                  <a:lnTo>
                    <a:pt x="70" y="29"/>
                  </a:lnTo>
                  <a:lnTo>
                    <a:pt x="70" y="5"/>
                  </a:lnTo>
                  <a:lnTo>
                    <a:pt x="73" y="0"/>
                  </a:lnTo>
                  <a:lnTo>
                    <a:pt x="61" y="1"/>
                  </a:lnTo>
                  <a:lnTo>
                    <a:pt x="48" y="7"/>
                  </a:lnTo>
                  <a:lnTo>
                    <a:pt x="29" y="3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7" name="Freeform 500"/>
            <p:cNvSpPr>
              <a:spLocks/>
            </p:cNvSpPr>
            <p:nvPr/>
          </p:nvSpPr>
          <p:spPr bwMode="auto">
            <a:xfrm>
              <a:off x="1622" y="2290"/>
              <a:ext cx="3" cy="4"/>
            </a:xfrm>
            <a:custGeom>
              <a:avLst/>
              <a:gdLst>
                <a:gd name="T0" fmla="*/ 2 w 3"/>
                <a:gd name="T1" fmla="*/ 5 h 5"/>
                <a:gd name="T2" fmla="*/ 3 w 3"/>
                <a:gd name="T3" fmla="*/ 0 h 5"/>
                <a:gd name="T4" fmla="*/ 0 w 3"/>
                <a:gd name="T5" fmla="*/ 3 h 5"/>
                <a:gd name="T6" fmla="*/ 2 w 3"/>
                <a:gd name="T7" fmla="*/ 5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2" y="5"/>
                  </a:moveTo>
                  <a:lnTo>
                    <a:pt x="3" y="0"/>
                  </a:lnTo>
                  <a:lnTo>
                    <a:pt x="0" y="3"/>
                  </a:lnTo>
                  <a:lnTo>
                    <a:pt x="2" y="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8" name="Freeform 501"/>
            <p:cNvSpPr>
              <a:spLocks/>
            </p:cNvSpPr>
            <p:nvPr/>
          </p:nvSpPr>
          <p:spPr bwMode="auto">
            <a:xfrm>
              <a:off x="1605" y="2220"/>
              <a:ext cx="2" cy="1"/>
            </a:xfrm>
            <a:custGeom>
              <a:avLst/>
              <a:gdLst>
                <a:gd name="T0" fmla="*/ 2 w 2"/>
                <a:gd name="T1" fmla="*/ 2 h 2"/>
                <a:gd name="T2" fmla="*/ 0 w 2"/>
                <a:gd name="T3" fmla="*/ 0 h 2"/>
                <a:gd name="T4" fmla="*/ 2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lnTo>
                    <a:pt x="0" y="0"/>
                  </a:lnTo>
                  <a:lnTo>
                    <a:pt x="2"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299" name="Freeform 502"/>
            <p:cNvSpPr>
              <a:spLocks/>
            </p:cNvSpPr>
            <p:nvPr/>
          </p:nvSpPr>
          <p:spPr bwMode="auto">
            <a:xfrm>
              <a:off x="1601" y="2214"/>
              <a:ext cx="4" cy="5"/>
            </a:xfrm>
            <a:custGeom>
              <a:avLst/>
              <a:gdLst>
                <a:gd name="T0" fmla="*/ 3 w 3"/>
                <a:gd name="T1" fmla="*/ 5 h 5"/>
                <a:gd name="T2" fmla="*/ 0 w 3"/>
                <a:gd name="T3" fmla="*/ 0 h 5"/>
                <a:gd name="T4" fmla="*/ 3 w 3"/>
                <a:gd name="T5" fmla="*/ 5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3" y="5"/>
                  </a:moveTo>
                  <a:lnTo>
                    <a:pt x="0" y="0"/>
                  </a:lnTo>
                  <a:lnTo>
                    <a:pt x="3" y="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0" name="Freeform 503"/>
            <p:cNvSpPr>
              <a:spLocks/>
            </p:cNvSpPr>
            <p:nvPr/>
          </p:nvSpPr>
          <p:spPr bwMode="auto">
            <a:xfrm>
              <a:off x="1618" y="2235"/>
              <a:ext cx="3" cy="6"/>
            </a:xfrm>
            <a:custGeom>
              <a:avLst/>
              <a:gdLst>
                <a:gd name="T0" fmla="*/ 3 w 3"/>
                <a:gd name="T1" fmla="*/ 0 h 7"/>
                <a:gd name="T2" fmla="*/ 3 w 3"/>
                <a:gd name="T3" fmla="*/ 2 h 7"/>
                <a:gd name="T4" fmla="*/ 0 w 3"/>
                <a:gd name="T5" fmla="*/ 7 h 7"/>
                <a:gd name="T6" fmla="*/ 3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3" y="0"/>
                  </a:moveTo>
                  <a:lnTo>
                    <a:pt x="3" y="2"/>
                  </a:lnTo>
                  <a:lnTo>
                    <a:pt x="0" y="7"/>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1" name="Freeform 504"/>
            <p:cNvSpPr>
              <a:spLocks/>
            </p:cNvSpPr>
            <p:nvPr/>
          </p:nvSpPr>
          <p:spPr bwMode="auto">
            <a:xfrm>
              <a:off x="1598" y="2199"/>
              <a:ext cx="3" cy="1"/>
            </a:xfrm>
            <a:custGeom>
              <a:avLst/>
              <a:gdLst>
                <a:gd name="T0" fmla="*/ 4 w 4"/>
                <a:gd name="T1" fmla="*/ 0 h 4"/>
                <a:gd name="T2" fmla="*/ 3 w 4"/>
                <a:gd name="T3" fmla="*/ 0 h 4"/>
                <a:gd name="T4" fmla="*/ 3 w 4"/>
                <a:gd name="T5" fmla="*/ 2 h 4"/>
                <a:gd name="T6" fmla="*/ 1 w 4"/>
                <a:gd name="T7" fmla="*/ 2 h 4"/>
                <a:gd name="T8" fmla="*/ 0 w 4"/>
                <a:gd name="T9" fmla="*/ 2 h 4"/>
                <a:gd name="T10" fmla="*/ 0 w 4"/>
                <a:gd name="T11" fmla="*/ 4 h 4"/>
                <a:gd name="T12" fmla="*/ 1 w 4"/>
                <a:gd name="T13" fmla="*/ 4 h 4"/>
                <a:gd name="T14" fmla="*/ 1 w 4"/>
                <a:gd name="T15" fmla="*/ 2 h 4"/>
                <a:gd name="T16" fmla="*/ 1 w 4"/>
                <a:gd name="T17" fmla="*/ 4 h 4"/>
                <a:gd name="T18" fmla="*/ 1 w 4"/>
                <a:gd name="T19" fmla="*/ 2 h 4"/>
                <a:gd name="T20" fmla="*/ 3 w 4"/>
                <a:gd name="T21" fmla="*/ 2 h 4"/>
                <a:gd name="T22" fmla="*/ 4 w 4"/>
                <a:gd name="T23" fmla="*/ 2 h 4"/>
                <a:gd name="T24" fmla="*/ 4 w 4"/>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4" y="0"/>
                  </a:moveTo>
                  <a:lnTo>
                    <a:pt x="3" y="0"/>
                  </a:lnTo>
                  <a:lnTo>
                    <a:pt x="3" y="2"/>
                  </a:lnTo>
                  <a:lnTo>
                    <a:pt x="1" y="2"/>
                  </a:lnTo>
                  <a:lnTo>
                    <a:pt x="0" y="2"/>
                  </a:lnTo>
                  <a:lnTo>
                    <a:pt x="0" y="4"/>
                  </a:lnTo>
                  <a:lnTo>
                    <a:pt x="1" y="4"/>
                  </a:lnTo>
                  <a:lnTo>
                    <a:pt x="1" y="2"/>
                  </a:lnTo>
                  <a:lnTo>
                    <a:pt x="1" y="4"/>
                  </a:lnTo>
                  <a:lnTo>
                    <a:pt x="1" y="2"/>
                  </a:lnTo>
                  <a:lnTo>
                    <a:pt x="3" y="2"/>
                  </a:lnTo>
                  <a:lnTo>
                    <a:pt x="4" y="2"/>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2" name="Freeform 505"/>
            <p:cNvSpPr>
              <a:spLocks/>
            </p:cNvSpPr>
            <p:nvPr/>
          </p:nvSpPr>
          <p:spPr bwMode="auto">
            <a:xfrm>
              <a:off x="1617" y="2220"/>
              <a:ext cx="4" cy="2"/>
            </a:xfrm>
            <a:custGeom>
              <a:avLst/>
              <a:gdLst>
                <a:gd name="T0" fmla="*/ 3 w 4"/>
                <a:gd name="T1" fmla="*/ 0 h 4"/>
                <a:gd name="T2" fmla="*/ 1 w 4"/>
                <a:gd name="T3" fmla="*/ 2 h 4"/>
                <a:gd name="T4" fmla="*/ 0 w 4"/>
                <a:gd name="T5" fmla="*/ 4 h 4"/>
                <a:gd name="T6" fmla="*/ 4 w 4"/>
                <a:gd name="T7" fmla="*/ 4 h 4"/>
                <a:gd name="T8" fmla="*/ 3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0"/>
                  </a:moveTo>
                  <a:lnTo>
                    <a:pt x="1" y="2"/>
                  </a:lnTo>
                  <a:lnTo>
                    <a:pt x="0" y="4"/>
                  </a:lnTo>
                  <a:lnTo>
                    <a:pt x="4" y="4"/>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3" name="Freeform 506"/>
            <p:cNvSpPr>
              <a:spLocks/>
            </p:cNvSpPr>
            <p:nvPr/>
          </p:nvSpPr>
          <p:spPr bwMode="auto">
            <a:xfrm>
              <a:off x="1618" y="2209"/>
              <a:ext cx="3" cy="2"/>
            </a:xfrm>
            <a:custGeom>
              <a:avLst/>
              <a:gdLst>
                <a:gd name="T0" fmla="*/ 3 w 3"/>
                <a:gd name="T1" fmla="*/ 3 h 3"/>
                <a:gd name="T2" fmla="*/ 1 w 3"/>
                <a:gd name="T3" fmla="*/ 3 h 3"/>
                <a:gd name="T4" fmla="*/ 0 w 3"/>
                <a:gd name="T5" fmla="*/ 2 h 3"/>
                <a:gd name="T6" fmla="*/ 0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1" y="3"/>
                  </a:lnTo>
                  <a:lnTo>
                    <a:pt x="0" y="2"/>
                  </a:lnTo>
                  <a:lnTo>
                    <a:pt x="0" y="0"/>
                  </a:lnTo>
                  <a:lnTo>
                    <a:pt x="3" y="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4" name="Freeform 507"/>
            <p:cNvSpPr>
              <a:spLocks/>
            </p:cNvSpPr>
            <p:nvPr/>
          </p:nvSpPr>
          <p:spPr bwMode="auto">
            <a:xfrm>
              <a:off x="1165" y="2195"/>
              <a:ext cx="21" cy="49"/>
            </a:xfrm>
            <a:custGeom>
              <a:avLst/>
              <a:gdLst>
                <a:gd name="T0" fmla="*/ 12 w 20"/>
                <a:gd name="T1" fmla="*/ 68 h 85"/>
                <a:gd name="T2" fmla="*/ 3 w 20"/>
                <a:gd name="T3" fmla="*/ 85 h 85"/>
                <a:gd name="T4" fmla="*/ 0 w 20"/>
                <a:gd name="T5" fmla="*/ 85 h 85"/>
                <a:gd name="T6" fmla="*/ 2 w 20"/>
                <a:gd name="T7" fmla="*/ 52 h 85"/>
                <a:gd name="T8" fmla="*/ 4 w 20"/>
                <a:gd name="T9" fmla="*/ 22 h 85"/>
                <a:gd name="T10" fmla="*/ 19 w 20"/>
                <a:gd name="T11" fmla="*/ 0 h 85"/>
                <a:gd name="T12" fmla="*/ 20 w 20"/>
                <a:gd name="T13" fmla="*/ 3 h 85"/>
                <a:gd name="T14" fmla="*/ 17 w 20"/>
                <a:gd name="T15" fmla="*/ 37 h 85"/>
                <a:gd name="T16" fmla="*/ 12 w 20"/>
                <a:gd name="T17" fmla="*/ 68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85"/>
                <a:gd name="T29" fmla="*/ 20 w 20"/>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85">
                  <a:moveTo>
                    <a:pt x="12" y="68"/>
                  </a:moveTo>
                  <a:lnTo>
                    <a:pt x="3" y="85"/>
                  </a:lnTo>
                  <a:lnTo>
                    <a:pt x="0" y="85"/>
                  </a:lnTo>
                  <a:lnTo>
                    <a:pt x="2" y="52"/>
                  </a:lnTo>
                  <a:lnTo>
                    <a:pt x="4" y="22"/>
                  </a:lnTo>
                  <a:lnTo>
                    <a:pt x="19" y="0"/>
                  </a:lnTo>
                  <a:lnTo>
                    <a:pt x="20" y="3"/>
                  </a:lnTo>
                  <a:lnTo>
                    <a:pt x="17" y="37"/>
                  </a:lnTo>
                  <a:lnTo>
                    <a:pt x="12" y="6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5" name="Freeform 508"/>
            <p:cNvSpPr>
              <a:spLocks/>
            </p:cNvSpPr>
            <p:nvPr/>
          </p:nvSpPr>
          <p:spPr bwMode="auto">
            <a:xfrm>
              <a:off x="1111" y="2208"/>
              <a:ext cx="70" cy="77"/>
            </a:xfrm>
            <a:custGeom>
              <a:avLst/>
              <a:gdLst>
                <a:gd name="T0" fmla="*/ 7 w 64"/>
                <a:gd name="T1" fmla="*/ 117 h 131"/>
                <a:gd name="T2" fmla="*/ 0 w 64"/>
                <a:gd name="T3" fmla="*/ 105 h 131"/>
                <a:gd name="T4" fmla="*/ 2 w 64"/>
                <a:gd name="T5" fmla="*/ 83 h 131"/>
                <a:gd name="T6" fmla="*/ 11 w 64"/>
                <a:gd name="T7" fmla="*/ 57 h 131"/>
                <a:gd name="T8" fmla="*/ 31 w 64"/>
                <a:gd name="T9" fmla="*/ 50 h 131"/>
                <a:gd name="T10" fmla="*/ 21 w 64"/>
                <a:gd name="T11" fmla="*/ 20 h 131"/>
                <a:gd name="T12" fmla="*/ 25 w 64"/>
                <a:gd name="T13" fmla="*/ 18 h 131"/>
                <a:gd name="T14" fmla="*/ 26 w 64"/>
                <a:gd name="T15" fmla="*/ 0 h 131"/>
                <a:gd name="T16" fmla="*/ 40 w 64"/>
                <a:gd name="T17" fmla="*/ 0 h 131"/>
                <a:gd name="T18" fmla="*/ 54 w 64"/>
                <a:gd name="T19" fmla="*/ 0 h 131"/>
                <a:gd name="T20" fmla="*/ 52 w 64"/>
                <a:gd name="T21" fmla="*/ 30 h 131"/>
                <a:gd name="T22" fmla="*/ 50 w 64"/>
                <a:gd name="T23" fmla="*/ 63 h 131"/>
                <a:gd name="T24" fmla="*/ 53 w 64"/>
                <a:gd name="T25" fmla="*/ 63 h 131"/>
                <a:gd name="T26" fmla="*/ 59 w 64"/>
                <a:gd name="T27" fmla="*/ 63 h 131"/>
                <a:gd name="T28" fmla="*/ 64 w 64"/>
                <a:gd name="T29" fmla="*/ 67 h 131"/>
                <a:gd name="T30" fmla="*/ 53 w 64"/>
                <a:gd name="T31" fmla="*/ 83 h 131"/>
                <a:gd name="T32" fmla="*/ 44 w 64"/>
                <a:gd name="T33" fmla="*/ 109 h 131"/>
                <a:gd name="T34" fmla="*/ 31 w 64"/>
                <a:gd name="T35" fmla="*/ 131 h 131"/>
                <a:gd name="T36" fmla="*/ 20 w 64"/>
                <a:gd name="T37" fmla="*/ 124 h 131"/>
                <a:gd name="T38" fmla="*/ 7 w 64"/>
                <a:gd name="T39" fmla="*/ 117 h 1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131"/>
                <a:gd name="T62" fmla="*/ 64 w 64"/>
                <a:gd name="T63" fmla="*/ 131 h 1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131">
                  <a:moveTo>
                    <a:pt x="7" y="117"/>
                  </a:moveTo>
                  <a:lnTo>
                    <a:pt x="0" y="105"/>
                  </a:lnTo>
                  <a:lnTo>
                    <a:pt x="2" y="83"/>
                  </a:lnTo>
                  <a:lnTo>
                    <a:pt x="11" y="57"/>
                  </a:lnTo>
                  <a:lnTo>
                    <a:pt x="31" y="50"/>
                  </a:lnTo>
                  <a:lnTo>
                    <a:pt x="21" y="20"/>
                  </a:lnTo>
                  <a:lnTo>
                    <a:pt x="25" y="18"/>
                  </a:lnTo>
                  <a:lnTo>
                    <a:pt x="26" y="0"/>
                  </a:lnTo>
                  <a:lnTo>
                    <a:pt x="40" y="0"/>
                  </a:lnTo>
                  <a:lnTo>
                    <a:pt x="54" y="0"/>
                  </a:lnTo>
                  <a:lnTo>
                    <a:pt x="52" y="30"/>
                  </a:lnTo>
                  <a:lnTo>
                    <a:pt x="50" y="63"/>
                  </a:lnTo>
                  <a:lnTo>
                    <a:pt x="53" y="63"/>
                  </a:lnTo>
                  <a:lnTo>
                    <a:pt x="59" y="63"/>
                  </a:lnTo>
                  <a:lnTo>
                    <a:pt x="64" y="67"/>
                  </a:lnTo>
                  <a:lnTo>
                    <a:pt x="53" y="83"/>
                  </a:lnTo>
                  <a:lnTo>
                    <a:pt x="44" y="109"/>
                  </a:lnTo>
                  <a:lnTo>
                    <a:pt x="31" y="131"/>
                  </a:lnTo>
                  <a:lnTo>
                    <a:pt x="20" y="124"/>
                  </a:lnTo>
                  <a:lnTo>
                    <a:pt x="7" y="11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6" name="Freeform 509"/>
            <p:cNvSpPr>
              <a:spLocks/>
            </p:cNvSpPr>
            <p:nvPr/>
          </p:nvSpPr>
          <p:spPr bwMode="auto">
            <a:xfrm>
              <a:off x="1348" y="2195"/>
              <a:ext cx="36" cy="13"/>
            </a:xfrm>
            <a:custGeom>
              <a:avLst/>
              <a:gdLst>
                <a:gd name="T0" fmla="*/ 12 w 33"/>
                <a:gd name="T1" fmla="*/ 0 h 22"/>
                <a:gd name="T2" fmla="*/ 0 w 33"/>
                <a:gd name="T3" fmla="*/ 7 h 22"/>
                <a:gd name="T4" fmla="*/ 18 w 33"/>
                <a:gd name="T5" fmla="*/ 22 h 22"/>
                <a:gd name="T6" fmla="*/ 33 w 33"/>
                <a:gd name="T7" fmla="*/ 18 h 22"/>
                <a:gd name="T8" fmla="*/ 12 w 33"/>
                <a:gd name="T9" fmla="*/ 0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2" y="0"/>
                  </a:moveTo>
                  <a:lnTo>
                    <a:pt x="0" y="7"/>
                  </a:lnTo>
                  <a:lnTo>
                    <a:pt x="18" y="22"/>
                  </a:lnTo>
                  <a:lnTo>
                    <a:pt x="33" y="18"/>
                  </a:lnTo>
                  <a:lnTo>
                    <a:pt x="1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7" name="Freeform 510"/>
            <p:cNvSpPr>
              <a:spLocks/>
            </p:cNvSpPr>
            <p:nvPr/>
          </p:nvSpPr>
          <p:spPr bwMode="auto">
            <a:xfrm>
              <a:off x="1532" y="2195"/>
              <a:ext cx="26" cy="7"/>
            </a:xfrm>
            <a:custGeom>
              <a:avLst/>
              <a:gdLst>
                <a:gd name="T0" fmla="*/ 24 w 24"/>
                <a:gd name="T1" fmla="*/ 7 h 14"/>
                <a:gd name="T2" fmla="*/ 22 w 24"/>
                <a:gd name="T3" fmla="*/ 7 h 14"/>
                <a:gd name="T4" fmla="*/ 5 w 24"/>
                <a:gd name="T5" fmla="*/ 14 h 14"/>
                <a:gd name="T6" fmla="*/ 0 w 24"/>
                <a:gd name="T7" fmla="*/ 11 h 14"/>
                <a:gd name="T8" fmla="*/ 2 w 24"/>
                <a:gd name="T9" fmla="*/ 0 h 14"/>
                <a:gd name="T10" fmla="*/ 24 w 24"/>
                <a:gd name="T11" fmla="*/ 7 h 14"/>
                <a:gd name="T12" fmla="*/ 0 60000 65536"/>
                <a:gd name="T13" fmla="*/ 0 60000 65536"/>
                <a:gd name="T14" fmla="*/ 0 60000 65536"/>
                <a:gd name="T15" fmla="*/ 0 60000 65536"/>
                <a:gd name="T16" fmla="*/ 0 60000 65536"/>
                <a:gd name="T17" fmla="*/ 0 60000 65536"/>
                <a:gd name="T18" fmla="*/ 0 w 24"/>
                <a:gd name="T19" fmla="*/ 0 h 14"/>
                <a:gd name="T20" fmla="*/ 24 w 2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4" h="14">
                  <a:moveTo>
                    <a:pt x="24" y="7"/>
                  </a:moveTo>
                  <a:lnTo>
                    <a:pt x="22" y="7"/>
                  </a:lnTo>
                  <a:lnTo>
                    <a:pt x="5" y="14"/>
                  </a:lnTo>
                  <a:lnTo>
                    <a:pt x="0" y="11"/>
                  </a:lnTo>
                  <a:lnTo>
                    <a:pt x="2" y="0"/>
                  </a:lnTo>
                  <a:lnTo>
                    <a:pt x="24" y="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8" name="Freeform 511"/>
            <p:cNvSpPr>
              <a:spLocks/>
            </p:cNvSpPr>
            <p:nvPr/>
          </p:nvSpPr>
          <p:spPr bwMode="auto">
            <a:xfrm>
              <a:off x="1569" y="2208"/>
              <a:ext cx="4" cy="1"/>
            </a:xfrm>
            <a:custGeom>
              <a:avLst/>
              <a:gdLst>
                <a:gd name="T0" fmla="*/ 4 w 4"/>
                <a:gd name="T1" fmla="*/ 2 h 2"/>
                <a:gd name="T2" fmla="*/ 1 w 4"/>
                <a:gd name="T3" fmla="*/ 0 h 2"/>
                <a:gd name="T4" fmla="*/ 0 w 4"/>
                <a:gd name="T5" fmla="*/ 2 h 2"/>
                <a:gd name="T6" fmla="*/ 4 w 4"/>
                <a:gd name="T7" fmla="*/ 2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2"/>
                  </a:moveTo>
                  <a:lnTo>
                    <a:pt x="1" y="0"/>
                  </a:lnTo>
                  <a:lnTo>
                    <a:pt x="0" y="2"/>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09" name="Freeform 512"/>
            <p:cNvSpPr>
              <a:spLocks/>
            </p:cNvSpPr>
            <p:nvPr/>
          </p:nvSpPr>
          <p:spPr bwMode="auto">
            <a:xfrm>
              <a:off x="776" y="1927"/>
              <a:ext cx="441" cy="340"/>
            </a:xfrm>
            <a:custGeom>
              <a:avLst/>
              <a:gdLst>
                <a:gd name="T0" fmla="*/ 50 w 409"/>
                <a:gd name="T1" fmla="*/ 282 h 586"/>
                <a:gd name="T2" fmla="*/ 33 w 409"/>
                <a:gd name="T3" fmla="*/ 204 h 586"/>
                <a:gd name="T4" fmla="*/ 12 w 409"/>
                <a:gd name="T5" fmla="*/ 171 h 586"/>
                <a:gd name="T6" fmla="*/ 21 w 409"/>
                <a:gd name="T7" fmla="*/ 126 h 586"/>
                <a:gd name="T8" fmla="*/ 1 w 409"/>
                <a:gd name="T9" fmla="*/ 43 h 586"/>
                <a:gd name="T10" fmla="*/ 35 w 409"/>
                <a:gd name="T11" fmla="*/ 0 h 586"/>
                <a:gd name="T12" fmla="*/ 70 w 409"/>
                <a:gd name="T13" fmla="*/ 32 h 586"/>
                <a:gd name="T14" fmla="*/ 123 w 409"/>
                <a:gd name="T15" fmla="*/ 43 h 586"/>
                <a:gd name="T16" fmla="*/ 165 w 409"/>
                <a:gd name="T17" fmla="*/ 58 h 586"/>
                <a:gd name="T18" fmla="*/ 188 w 409"/>
                <a:gd name="T19" fmla="*/ 119 h 586"/>
                <a:gd name="T20" fmla="*/ 225 w 409"/>
                <a:gd name="T21" fmla="*/ 126 h 586"/>
                <a:gd name="T22" fmla="*/ 246 w 409"/>
                <a:gd name="T23" fmla="*/ 211 h 586"/>
                <a:gd name="T24" fmla="*/ 246 w 409"/>
                <a:gd name="T25" fmla="*/ 302 h 586"/>
                <a:gd name="T26" fmla="*/ 255 w 409"/>
                <a:gd name="T27" fmla="*/ 406 h 586"/>
                <a:gd name="T28" fmla="*/ 266 w 409"/>
                <a:gd name="T29" fmla="*/ 449 h 586"/>
                <a:gd name="T30" fmla="*/ 312 w 409"/>
                <a:gd name="T31" fmla="*/ 458 h 586"/>
                <a:gd name="T32" fmla="*/ 334 w 409"/>
                <a:gd name="T33" fmla="*/ 449 h 586"/>
                <a:gd name="T34" fmla="*/ 352 w 409"/>
                <a:gd name="T35" fmla="*/ 382 h 586"/>
                <a:gd name="T36" fmla="*/ 398 w 409"/>
                <a:gd name="T37" fmla="*/ 360 h 586"/>
                <a:gd name="T38" fmla="*/ 409 w 409"/>
                <a:gd name="T39" fmla="*/ 371 h 586"/>
                <a:gd name="T40" fmla="*/ 393 w 409"/>
                <a:gd name="T41" fmla="*/ 426 h 586"/>
                <a:gd name="T42" fmla="*/ 382 w 409"/>
                <a:gd name="T43" fmla="*/ 449 h 586"/>
                <a:gd name="T44" fmla="*/ 350 w 409"/>
                <a:gd name="T45" fmla="*/ 482 h 586"/>
                <a:gd name="T46" fmla="*/ 330 w 409"/>
                <a:gd name="T47" fmla="*/ 500 h 586"/>
                <a:gd name="T48" fmla="*/ 312 w 409"/>
                <a:gd name="T49" fmla="*/ 563 h 586"/>
                <a:gd name="T50" fmla="*/ 280 w 409"/>
                <a:gd name="T51" fmla="*/ 530 h 586"/>
                <a:gd name="T52" fmla="*/ 269 w 409"/>
                <a:gd name="T53" fmla="*/ 530 h 586"/>
                <a:gd name="T54" fmla="*/ 243 w 409"/>
                <a:gd name="T55" fmla="*/ 547 h 586"/>
                <a:gd name="T56" fmla="*/ 192 w 409"/>
                <a:gd name="T57" fmla="*/ 502 h 586"/>
                <a:gd name="T58" fmla="*/ 155 w 409"/>
                <a:gd name="T59" fmla="*/ 465 h 586"/>
                <a:gd name="T60" fmla="*/ 122 w 409"/>
                <a:gd name="T61" fmla="*/ 417 h 586"/>
                <a:gd name="T62" fmla="*/ 123 w 409"/>
                <a:gd name="T63" fmla="*/ 380 h 586"/>
                <a:gd name="T64" fmla="*/ 117 w 409"/>
                <a:gd name="T65" fmla="*/ 308 h 586"/>
                <a:gd name="T66" fmla="*/ 103 w 409"/>
                <a:gd name="T67" fmla="*/ 267 h 586"/>
                <a:gd name="T68" fmla="*/ 95 w 409"/>
                <a:gd name="T69" fmla="*/ 243 h 586"/>
                <a:gd name="T70" fmla="*/ 81 w 409"/>
                <a:gd name="T71" fmla="*/ 224 h 586"/>
                <a:gd name="T72" fmla="*/ 70 w 409"/>
                <a:gd name="T73" fmla="*/ 161 h 586"/>
                <a:gd name="T74" fmla="*/ 55 w 409"/>
                <a:gd name="T75" fmla="*/ 113 h 586"/>
                <a:gd name="T76" fmla="*/ 38 w 409"/>
                <a:gd name="T77" fmla="*/ 37 h 586"/>
                <a:gd name="T78" fmla="*/ 23 w 409"/>
                <a:gd name="T79" fmla="*/ 93 h 586"/>
                <a:gd name="T80" fmla="*/ 44 w 409"/>
                <a:gd name="T81" fmla="*/ 171 h 586"/>
                <a:gd name="T82" fmla="*/ 52 w 409"/>
                <a:gd name="T83" fmla="*/ 226 h 586"/>
                <a:gd name="T84" fmla="*/ 68 w 409"/>
                <a:gd name="T85" fmla="*/ 287 h 5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9"/>
                <a:gd name="T130" fmla="*/ 0 h 586"/>
                <a:gd name="T131" fmla="*/ 409 w 409"/>
                <a:gd name="T132" fmla="*/ 586 h 5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9" h="586">
                  <a:moveTo>
                    <a:pt x="70" y="304"/>
                  </a:moveTo>
                  <a:lnTo>
                    <a:pt x="60" y="313"/>
                  </a:lnTo>
                  <a:lnTo>
                    <a:pt x="50" y="282"/>
                  </a:lnTo>
                  <a:lnTo>
                    <a:pt x="36" y="256"/>
                  </a:lnTo>
                  <a:lnTo>
                    <a:pt x="38" y="228"/>
                  </a:lnTo>
                  <a:lnTo>
                    <a:pt x="33" y="204"/>
                  </a:lnTo>
                  <a:lnTo>
                    <a:pt x="28" y="185"/>
                  </a:lnTo>
                  <a:lnTo>
                    <a:pt x="20" y="185"/>
                  </a:lnTo>
                  <a:lnTo>
                    <a:pt x="12" y="171"/>
                  </a:lnTo>
                  <a:lnTo>
                    <a:pt x="4" y="158"/>
                  </a:lnTo>
                  <a:lnTo>
                    <a:pt x="16" y="160"/>
                  </a:lnTo>
                  <a:lnTo>
                    <a:pt x="21" y="126"/>
                  </a:lnTo>
                  <a:lnTo>
                    <a:pt x="12" y="104"/>
                  </a:lnTo>
                  <a:lnTo>
                    <a:pt x="3" y="84"/>
                  </a:lnTo>
                  <a:lnTo>
                    <a:pt x="1" y="43"/>
                  </a:lnTo>
                  <a:lnTo>
                    <a:pt x="0" y="2"/>
                  </a:lnTo>
                  <a:lnTo>
                    <a:pt x="16" y="2"/>
                  </a:lnTo>
                  <a:lnTo>
                    <a:pt x="35" y="0"/>
                  </a:lnTo>
                  <a:lnTo>
                    <a:pt x="47" y="9"/>
                  </a:lnTo>
                  <a:lnTo>
                    <a:pt x="58" y="21"/>
                  </a:lnTo>
                  <a:lnTo>
                    <a:pt x="70" y="32"/>
                  </a:lnTo>
                  <a:lnTo>
                    <a:pt x="82" y="43"/>
                  </a:lnTo>
                  <a:lnTo>
                    <a:pt x="103" y="43"/>
                  </a:lnTo>
                  <a:lnTo>
                    <a:pt x="123" y="43"/>
                  </a:lnTo>
                  <a:lnTo>
                    <a:pt x="127" y="26"/>
                  </a:lnTo>
                  <a:lnTo>
                    <a:pt x="152" y="26"/>
                  </a:lnTo>
                  <a:lnTo>
                    <a:pt x="165" y="58"/>
                  </a:lnTo>
                  <a:lnTo>
                    <a:pt x="168" y="93"/>
                  </a:lnTo>
                  <a:lnTo>
                    <a:pt x="178" y="104"/>
                  </a:lnTo>
                  <a:lnTo>
                    <a:pt x="188" y="119"/>
                  </a:lnTo>
                  <a:lnTo>
                    <a:pt x="197" y="95"/>
                  </a:lnTo>
                  <a:lnTo>
                    <a:pt x="218" y="98"/>
                  </a:lnTo>
                  <a:lnTo>
                    <a:pt x="225" y="126"/>
                  </a:lnTo>
                  <a:lnTo>
                    <a:pt x="231" y="158"/>
                  </a:lnTo>
                  <a:lnTo>
                    <a:pt x="237" y="195"/>
                  </a:lnTo>
                  <a:lnTo>
                    <a:pt x="246" y="211"/>
                  </a:lnTo>
                  <a:lnTo>
                    <a:pt x="265" y="217"/>
                  </a:lnTo>
                  <a:lnTo>
                    <a:pt x="255" y="260"/>
                  </a:lnTo>
                  <a:lnTo>
                    <a:pt x="246" y="302"/>
                  </a:lnTo>
                  <a:lnTo>
                    <a:pt x="244" y="347"/>
                  </a:lnTo>
                  <a:lnTo>
                    <a:pt x="250" y="376"/>
                  </a:lnTo>
                  <a:lnTo>
                    <a:pt x="255" y="406"/>
                  </a:lnTo>
                  <a:lnTo>
                    <a:pt x="258" y="426"/>
                  </a:lnTo>
                  <a:lnTo>
                    <a:pt x="264" y="447"/>
                  </a:lnTo>
                  <a:lnTo>
                    <a:pt x="266" y="449"/>
                  </a:lnTo>
                  <a:lnTo>
                    <a:pt x="282" y="465"/>
                  </a:lnTo>
                  <a:lnTo>
                    <a:pt x="296" y="463"/>
                  </a:lnTo>
                  <a:lnTo>
                    <a:pt x="312" y="458"/>
                  </a:lnTo>
                  <a:lnTo>
                    <a:pt x="323" y="458"/>
                  </a:lnTo>
                  <a:lnTo>
                    <a:pt x="329" y="460"/>
                  </a:lnTo>
                  <a:lnTo>
                    <a:pt x="334" y="449"/>
                  </a:lnTo>
                  <a:lnTo>
                    <a:pt x="333" y="445"/>
                  </a:lnTo>
                  <a:lnTo>
                    <a:pt x="345" y="421"/>
                  </a:lnTo>
                  <a:lnTo>
                    <a:pt x="352" y="382"/>
                  </a:lnTo>
                  <a:lnTo>
                    <a:pt x="368" y="367"/>
                  </a:lnTo>
                  <a:lnTo>
                    <a:pt x="383" y="365"/>
                  </a:lnTo>
                  <a:lnTo>
                    <a:pt x="398" y="360"/>
                  </a:lnTo>
                  <a:lnTo>
                    <a:pt x="401" y="360"/>
                  </a:lnTo>
                  <a:lnTo>
                    <a:pt x="408" y="367"/>
                  </a:lnTo>
                  <a:lnTo>
                    <a:pt x="409" y="371"/>
                  </a:lnTo>
                  <a:lnTo>
                    <a:pt x="395" y="411"/>
                  </a:lnTo>
                  <a:lnTo>
                    <a:pt x="393" y="424"/>
                  </a:lnTo>
                  <a:lnTo>
                    <a:pt x="393" y="426"/>
                  </a:lnTo>
                  <a:lnTo>
                    <a:pt x="393" y="430"/>
                  </a:lnTo>
                  <a:lnTo>
                    <a:pt x="385" y="463"/>
                  </a:lnTo>
                  <a:lnTo>
                    <a:pt x="382" y="449"/>
                  </a:lnTo>
                  <a:lnTo>
                    <a:pt x="378" y="460"/>
                  </a:lnTo>
                  <a:lnTo>
                    <a:pt x="364" y="482"/>
                  </a:lnTo>
                  <a:lnTo>
                    <a:pt x="350" y="482"/>
                  </a:lnTo>
                  <a:lnTo>
                    <a:pt x="336" y="482"/>
                  </a:lnTo>
                  <a:lnTo>
                    <a:pt x="335" y="499"/>
                  </a:lnTo>
                  <a:lnTo>
                    <a:pt x="330" y="500"/>
                  </a:lnTo>
                  <a:lnTo>
                    <a:pt x="341" y="532"/>
                  </a:lnTo>
                  <a:lnTo>
                    <a:pt x="321" y="537"/>
                  </a:lnTo>
                  <a:lnTo>
                    <a:pt x="312" y="563"/>
                  </a:lnTo>
                  <a:lnTo>
                    <a:pt x="310" y="586"/>
                  </a:lnTo>
                  <a:lnTo>
                    <a:pt x="296" y="560"/>
                  </a:lnTo>
                  <a:lnTo>
                    <a:pt x="280" y="530"/>
                  </a:lnTo>
                  <a:lnTo>
                    <a:pt x="287" y="539"/>
                  </a:lnTo>
                  <a:lnTo>
                    <a:pt x="277" y="530"/>
                  </a:lnTo>
                  <a:lnTo>
                    <a:pt x="269" y="530"/>
                  </a:lnTo>
                  <a:lnTo>
                    <a:pt x="274" y="532"/>
                  </a:lnTo>
                  <a:lnTo>
                    <a:pt x="258" y="541"/>
                  </a:lnTo>
                  <a:lnTo>
                    <a:pt x="243" y="547"/>
                  </a:lnTo>
                  <a:lnTo>
                    <a:pt x="226" y="536"/>
                  </a:lnTo>
                  <a:lnTo>
                    <a:pt x="209" y="519"/>
                  </a:lnTo>
                  <a:lnTo>
                    <a:pt x="192" y="502"/>
                  </a:lnTo>
                  <a:lnTo>
                    <a:pt x="176" y="489"/>
                  </a:lnTo>
                  <a:lnTo>
                    <a:pt x="166" y="476"/>
                  </a:lnTo>
                  <a:lnTo>
                    <a:pt x="155" y="465"/>
                  </a:lnTo>
                  <a:lnTo>
                    <a:pt x="144" y="458"/>
                  </a:lnTo>
                  <a:lnTo>
                    <a:pt x="133" y="437"/>
                  </a:lnTo>
                  <a:lnTo>
                    <a:pt x="122" y="417"/>
                  </a:lnTo>
                  <a:lnTo>
                    <a:pt x="120" y="395"/>
                  </a:lnTo>
                  <a:lnTo>
                    <a:pt x="125" y="389"/>
                  </a:lnTo>
                  <a:lnTo>
                    <a:pt x="123" y="380"/>
                  </a:lnTo>
                  <a:lnTo>
                    <a:pt x="128" y="360"/>
                  </a:lnTo>
                  <a:lnTo>
                    <a:pt x="122" y="336"/>
                  </a:lnTo>
                  <a:lnTo>
                    <a:pt x="117" y="308"/>
                  </a:lnTo>
                  <a:lnTo>
                    <a:pt x="109" y="286"/>
                  </a:lnTo>
                  <a:lnTo>
                    <a:pt x="99" y="263"/>
                  </a:lnTo>
                  <a:lnTo>
                    <a:pt x="103" y="267"/>
                  </a:lnTo>
                  <a:lnTo>
                    <a:pt x="97" y="252"/>
                  </a:lnTo>
                  <a:lnTo>
                    <a:pt x="94" y="245"/>
                  </a:lnTo>
                  <a:lnTo>
                    <a:pt x="95" y="243"/>
                  </a:lnTo>
                  <a:lnTo>
                    <a:pt x="85" y="234"/>
                  </a:lnTo>
                  <a:lnTo>
                    <a:pt x="87" y="224"/>
                  </a:lnTo>
                  <a:lnTo>
                    <a:pt x="81" y="224"/>
                  </a:lnTo>
                  <a:lnTo>
                    <a:pt x="86" y="206"/>
                  </a:lnTo>
                  <a:lnTo>
                    <a:pt x="80" y="193"/>
                  </a:lnTo>
                  <a:lnTo>
                    <a:pt x="70" y="161"/>
                  </a:lnTo>
                  <a:lnTo>
                    <a:pt x="70" y="156"/>
                  </a:lnTo>
                  <a:lnTo>
                    <a:pt x="60" y="139"/>
                  </a:lnTo>
                  <a:lnTo>
                    <a:pt x="55" y="113"/>
                  </a:lnTo>
                  <a:lnTo>
                    <a:pt x="48" y="84"/>
                  </a:lnTo>
                  <a:lnTo>
                    <a:pt x="48" y="45"/>
                  </a:lnTo>
                  <a:lnTo>
                    <a:pt x="38" y="37"/>
                  </a:lnTo>
                  <a:lnTo>
                    <a:pt x="27" y="24"/>
                  </a:lnTo>
                  <a:lnTo>
                    <a:pt x="25" y="58"/>
                  </a:lnTo>
                  <a:lnTo>
                    <a:pt x="23" y="93"/>
                  </a:lnTo>
                  <a:lnTo>
                    <a:pt x="32" y="119"/>
                  </a:lnTo>
                  <a:lnTo>
                    <a:pt x="38" y="145"/>
                  </a:lnTo>
                  <a:lnTo>
                    <a:pt x="44" y="171"/>
                  </a:lnTo>
                  <a:lnTo>
                    <a:pt x="47" y="193"/>
                  </a:lnTo>
                  <a:lnTo>
                    <a:pt x="49" y="187"/>
                  </a:lnTo>
                  <a:lnTo>
                    <a:pt x="52" y="226"/>
                  </a:lnTo>
                  <a:lnTo>
                    <a:pt x="55" y="263"/>
                  </a:lnTo>
                  <a:lnTo>
                    <a:pt x="60" y="273"/>
                  </a:lnTo>
                  <a:lnTo>
                    <a:pt x="68" y="287"/>
                  </a:lnTo>
                  <a:lnTo>
                    <a:pt x="70" y="30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0" name="Freeform 513"/>
            <p:cNvSpPr>
              <a:spLocks/>
            </p:cNvSpPr>
            <p:nvPr/>
          </p:nvSpPr>
          <p:spPr bwMode="auto">
            <a:xfrm>
              <a:off x="1364" y="2067"/>
              <a:ext cx="9" cy="15"/>
            </a:xfrm>
            <a:custGeom>
              <a:avLst/>
              <a:gdLst>
                <a:gd name="T0" fmla="*/ 8 w 8"/>
                <a:gd name="T1" fmla="*/ 22 h 24"/>
                <a:gd name="T2" fmla="*/ 5 w 8"/>
                <a:gd name="T3" fmla="*/ 0 h 24"/>
                <a:gd name="T4" fmla="*/ 0 w 8"/>
                <a:gd name="T5" fmla="*/ 20 h 24"/>
                <a:gd name="T6" fmla="*/ 1 w 8"/>
                <a:gd name="T7" fmla="*/ 24 h 24"/>
                <a:gd name="T8" fmla="*/ 8 w 8"/>
                <a:gd name="T9" fmla="*/ 22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8" y="22"/>
                  </a:moveTo>
                  <a:lnTo>
                    <a:pt x="5" y="0"/>
                  </a:lnTo>
                  <a:lnTo>
                    <a:pt x="0" y="20"/>
                  </a:lnTo>
                  <a:lnTo>
                    <a:pt x="1" y="24"/>
                  </a:lnTo>
                  <a:lnTo>
                    <a:pt x="8" y="2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1" name="Freeform 514"/>
            <p:cNvSpPr>
              <a:spLocks/>
            </p:cNvSpPr>
            <p:nvPr/>
          </p:nvSpPr>
          <p:spPr bwMode="auto">
            <a:xfrm>
              <a:off x="1378" y="2035"/>
              <a:ext cx="12" cy="17"/>
            </a:xfrm>
            <a:custGeom>
              <a:avLst/>
              <a:gdLst>
                <a:gd name="T0" fmla="*/ 4 w 11"/>
                <a:gd name="T1" fmla="*/ 30 h 30"/>
                <a:gd name="T2" fmla="*/ 7 w 11"/>
                <a:gd name="T3" fmla="*/ 17 h 30"/>
                <a:gd name="T4" fmla="*/ 0 w 11"/>
                <a:gd name="T5" fmla="*/ 0 h 30"/>
                <a:gd name="T6" fmla="*/ 11 w 11"/>
                <a:gd name="T7" fmla="*/ 21 h 30"/>
                <a:gd name="T8" fmla="*/ 4 w 11"/>
                <a:gd name="T9" fmla="*/ 30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4" y="30"/>
                  </a:moveTo>
                  <a:lnTo>
                    <a:pt x="7" y="17"/>
                  </a:lnTo>
                  <a:lnTo>
                    <a:pt x="0" y="0"/>
                  </a:lnTo>
                  <a:lnTo>
                    <a:pt x="11" y="21"/>
                  </a:lnTo>
                  <a:lnTo>
                    <a:pt x="4" y="3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2" name="Freeform 515"/>
            <p:cNvSpPr>
              <a:spLocks/>
            </p:cNvSpPr>
            <p:nvPr/>
          </p:nvSpPr>
          <p:spPr bwMode="auto">
            <a:xfrm>
              <a:off x="1393" y="2063"/>
              <a:ext cx="7" cy="12"/>
            </a:xfrm>
            <a:custGeom>
              <a:avLst/>
              <a:gdLst>
                <a:gd name="T0" fmla="*/ 5 w 8"/>
                <a:gd name="T1" fmla="*/ 22 h 22"/>
                <a:gd name="T2" fmla="*/ 8 w 8"/>
                <a:gd name="T3" fmla="*/ 13 h 22"/>
                <a:gd name="T4" fmla="*/ 0 w 8"/>
                <a:gd name="T5" fmla="*/ 0 h 22"/>
                <a:gd name="T6" fmla="*/ 3 w 8"/>
                <a:gd name="T7" fmla="*/ 7 h 22"/>
                <a:gd name="T8" fmla="*/ 6 w 8"/>
                <a:gd name="T9" fmla="*/ 13 h 22"/>
                <a:gd name="T10" fmla="*/ 3 w 8"/>
                <a:gd name="T11" fmla="*/ 22 h 22"/>
                <a:gd name="T12" fmla="*/ 5 w 8"/>
                <a:gd name="T13" fmla="*/ 22 h 22"/>
                <a:gd name="T14" fmla="*/ 0 60000 65536"/>
                <a:gd name="T15" fmla="*/ 0 60000 65536"/>
                <a:gd name="T16" fmla="*/ 0 60000 65536"/>
                <a:gd name="T17" fmla="*/ 0 60000 65536"/>
                <a:gd name="T18" fmla="*/ 0 60000 65536"/>
                <a:gd name="T19" fmla="*/ 0 60000 65536"/>
                <a:gd name="T20" fmla="*/ 0 60000 65536"/>
                <a:gd name="T21" fmla="*/ 0 w 8"/>
                <a:gd name="T22" fmla="*/ 0 h 22"/>
                <a:gd name="T23" fmla="*/ 8 w 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2">
                  <a:moveTo>
                    <a:pt x="5" y="22"/>
                  </a:moveTo>
                  <a:lnTo>
                    <a:pt x="8" y="13"/>
                  </a:lnTo>
                  <a:lnTo>
                    <a:pt x="0" y="0"/>
                  </a:lnTo>
                  <a:lnTo>
                    <a:pt x="3" y="7"/>
                  </a:lnTo>
                  <a:lnTo>
                    <a:pt x="6" y="13"/>
                  </a:lnTo>
                  <a:lnTo>
                    <a:pt x="3" y="22"/>
                  </a:lnTo>
                  <a:lnTo>
                    <a:pt x="5" y="2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3" name="Freeform 516"/>
            <p:cNvSpPr>
              <a:spLocks/>
            </p:cNvSpPr>
            <p:nvPr/>
          </p:nvSpPr>
          <p:spPr bwMode="auto">
            <a:xfrm>
              <a:off x="1431" y="2141"/>
              <a:ext cx="10" cy="6"/>
            </a:xfrm>
            <a:custGeom>
              <a:avLst/>
              <a:gdLst>
                <a:gd name="T0" fmla="*/ 10 w 10"/>
                <a:gd name="T1" fmla="*/ 0 h 11"/>
                <a:gd name="T2" fmla="*/ 10 w 10"/>
                <a:gd name="T3" fmla="*/ 4 h 11"/>
                <a:gd name="T4" fmla="*/ 0 w 10"/>
                <a:gd name="T5" fmla="*/ 11 h 11"/>
                <a:gd name="T6" fmla="*/ 10 w 10"/>
                <a:gd name="T7" fmla="*/ 0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10" y="0"/>
                  </a:moveTo>
                  <a:lnTo>
                    <a:pt x="10" y="4"/>
                  </a:lnTo>
                  <a:lnTo>
                    <a:pt x="0" y="11"/>
                  </a:lnTo>
                  <a:lnTo>
                    <a:pt x="1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4" name="Freeform 517"/>
            <p:cNvSpPr>
              <a:spLocks/>
            </p:cNvSpPr>
            <p:nvPr/>
          </p:nvSpPr>
          <p:spPr bwMode="auto">
            <a:xfrm>
              <a:off x="1426" y="2115"/>
              <a:ext cx="5" cy="7"/>
            </a:xfrm>
            <a:custGeom>
              <a:avLst/>
              <a:gdLst>
                <a:gd name="T0" fmla="*/ 5 w 5"/>
                <a:gd name="T1" fmla="*/ 2 h 12"/>
                <a:gd name="T2" fmla="*/ 3 w 5"/>
                <a:gd name="T3" fmla="*/ 0 h 12"/>
                <a:gd name="T4" fmla="*/ 0 w 5"/>
                <a:gd name="T5" fmla="*/ 12 h 12"/>
                <a:gd name="T6" fmla="*/ 5 w 5"/>
                <a:gd name="T7" fmla="*/ 2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5" y="2"/>
                  </a:moveTo>
                  <a:lnTo>
                    <a:pt x="3" y="0"/>
                  </a:lnTo>
                  <a:lnTo>
                    <a:pt x="0" y="12"/>
                  </a:lnTo>
                  <a:lnTo>
                    <a:pt x="5"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5" name="Freeform 518"/>
            <p:cNvSpPr>
              <a:spLocks/>
            </p:cNvSpPr>
            <p:nvPr/>
          </p:nvSpPr>
          <p:spPr bwMode="auto">
            <a:xfrm>
              <a:off x="1359" y="2039"/>
              <a:ext cx="18" cy="1"/>
            </a:xfrm>
            <a:custGeom>
              <a:avLst/>
              <a:gdLst>
                <a:gd name="T0" fmla="*/ 6 w 17"/>
                <a:gd name="T1" fmla="*/ 0 h 2"/>
                <a:gd name="T2" fmla="*/ 17 w 17"/>
                <a:gd name="T3" fmla="*/ 0 h 2"/>
                <a:gd name="T4" fmla="*/ 11 w 17"/>
                <a:gd name="T5" fmla="*/ 2 h 2"/>
                <a:gd name="T6" fmla="*/ 0 w 17"/>
                <a:gd name="T7" fmla="*/ 0 h 2"/>
                <a:gd name="T8" fmla="*/ 6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6" y="0"/>
                  </a:moveTo>
                  <a:lnTo>
                    <a:pt x="17" y="0"/>
                  </a:lnTo>
                  <a:lnTo>
                    <a:pt x="11" y="2"/>
                  </a:lnTo>
                  <a:lnTo>
                    <a:pt x="0" y="0"/>
                  </a:lnTo>
                  <a:lnTo>
                    <a:pt x="6"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6" name="Freeform 519"/>
            <p:cNvSpPr>
              <a:spLocks/>
            </p:cNvSpPr>
            <p:nvPr/>
          </p:nvSpPr>
          <p:spPr bwMode="auto">
            <a:xfrm>
              <a:off x="1372" y="2086"/>
              <a:ext cx="2" cy="7"/>
            </a:xfrm>
            <a:custGeom>
              <a:avLst/>
              <a:gdLst>
                <a:gd name="T0" fmla="*/ 3 w 3"/>
                <a:gd name="T1" fmla="*/ 8 h 12"/>
                <a:gd name="T2" fmla="*/ 2 w 3"/>
                <a:gd name="T3" fmla="*/ 4 h 12"/>
                <a:gd name="T4" fmla="*/ 0 w 3"/>
                <a:gd name="T5" fmla="*/ 0 h 12"/>
                <a:gd name="T6" fmla="*/ 2 w 3"/>
                <a:gd name="T7" fmla="*/ 12 h 12"/>
                <a:gd name="T8" fmla="*/ 3 w 3"/>
                <a:gd name="T9" fmla="*/ 8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3" y="8"/>
                  </a:moveTo>
                  <a:lnTo>
                    <a:pt x="2" y="4"/>
                  </a:lnTo>
                  <a:lnTo>
                    <a:pt x="0" y="0"/>
                  </a:lnTo>
                  <a:lnTo>
                    <a:pt x="2" y="12"/>
                  </a:lnTo>
                  <a:lnTo>
                    <a:pt x="3" y="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7" name="Freeform 520"/>
            <p:cNvSpPr>
              <a:spLocks/>
            </p:cNvSpPr>
            <p:nvPr/>
          </p:nvSpPr>
          <p:spPr bwMode="auto">
            <a:xfrm>
              <a:off x="4451" y="2749"/>
              <a:ext cx="665" cy="534"/>
            </a:xfrm>
            <a:custGeom>
              <a:avLst/>
              <a:gdLst>
                <a:gd name="T0" fmla="*/ 349 w 617"/>
                <a:gd name="T1" fmla="*/ 18 h 917"/>
                <a:gd name="T2" fmla="*/ 354 w 617"/>
                <a:gd name="T3" fmla="*/ 44 h 917"/>
                <a:gd name="T4" fmla="*/ 326 w 617"/>
                <a:gd name="T5" fmla="*/ 59 h 917"/>
                <a:gd name="T6" fmla="*/ 314 w 617"/>
                <a:gd name="T7" fmla="*/ 87 h 917"/>
                <a:gd name="T8" fmla="*/ 307 w 617"/>
                <a:gd name="T9" fmla="*/ 130 h 917"/>
                <a:gd name="T10" fmla="*/ 295 w 617"/>
                <a:gd name="T11" fmla="*/ 137 h 917"/>
                <a:gd name="T12" fmla="*/ 277 w 617"/>
                <a:gd name="T13" fmla="*/ 152 h 917"/>
                <a:gd name="T14" fmla="*/ 263 w 617"/>
                <a:gd name="T15" fmla="*/ 102 h 917"/>
                <a:gd name="T16" fmla="*/ 249 w 617"/>
                <a:gd name="T17" fmla="*/ 107 h 917"/>
                <a:gd name="T18" fmla="*/ 237 w 617"/>
                <a:gd name="T19" fmla="*/ 143 h 917"/>
                <a:gd name="T20" fmla="*/ 220 w 617"/>
                <a:gd name="T21" fmla="*/ 163 h 917"/>
                <a:gd name="T22" fmla="*/ 219 w 617"/>
                <a:gd name="T23" fmla="*/ 180 h 917"/>
                <a:gd name="T24" fmla="*/ 208 w 617"/>
                <a:gd name="T25" fmla="*/ 178 h 917"/>
                <a:gd name="T26" fmla="*/ 205 w 617"/>
                <a:gd name="T27" fmla="*/ 230 h 917"/>
                <a:gd name="T28" fmla="*/ 181 w 617"/>
                <a:gd name="T29" fmla="*/ 217 h 917"/>
                <a:gd name="T30" fmla="*/ 142 w 617"/>
                <a:gd name="T31" fmla="*/ 294 h 917"/>
                <a:gd name="T32" fmla="*/ 92 w 617"/>
                <a:gd name="T33" fmla="*/ 315 h 917"/>
                <a:gd name="T34" fmla="*/ 44 w 617"/>
                <a:gd name="T35" fmla="*/ 357 h 917"/>
                <a:gd name="T36" fmla="*/ 29 w 617"/>
                <a:gd name="T37" fmla="*/ 476 h 917"/>
                <a:gd name="T38" fmla="*/ 22 w 617"/>
                <a:gd name="T39" fmla="*/ 480 h 917"/>
                <a:gd name="T40" fmla="*/ 20 w 617"/>
                <a:gd name="T41" fmla="*/ 528 h 917"/>
                <a:gd name="T42" fmla="*/ 25 w 617"/>
                <a:gd name="T43" fmla="*/ 637 h 917"/>
                <a:gd name="T44" fmla="*/ 9 w 617"/>
                <a:gd name="T45" fmla="*/ 741 h 917"/>
                <a:gd name="T46" fmla="*/ 22 w 617"/>
                <a:gd name="T47" fmla="*/ 785 h 917"/>
                <a:gd name="T48" fmla="*/ 72 w 617"/>
                <a:gd name="T49" fmla="*/ 754 h 917"/>
                <a:gd name="T50" fmla="*/ 140 w 617"/>
                <a:gd name="T51" fmla="*/ 724 h 917"/>
                <a:gd name="T52" fmla="*/ 216 w 617"/>
                <a:gd name="T53" fmla="*/ 683 h 917"/>
                <a:gd name="T54" fmla="*/ 283 w 617"/>
                <a:gd name="T55" fmla="*/ 695 h 917"/>
                <a:gd name="T56" fmla="*/ 294 w 617"/>
                <a:gd name="T57" fmla="*/ 746 h 917"/>
                <a:gd name="T58" fmla="*/ 303 w 617"/>
                <a:gd name="T59" fmla="*/ 776 h 917"/>
                <a:gd name="T60" fmla="*/ 340 w 617"/>
                <a:gd name="T61" fmla="*/ 732 h 917"/>
                <a:gd name="T62" fmla="*/ 324 w 617"/>
                <a:gd name="T63" fmla="*/ 793 h 917"/>
                <a:gd name="T64" fmla="*/ 337 w 617"/>
                <a:gd name="T65" fmla="*/ 802 h 917"/>
                <a:gd name="T66" fmla="*/ 338 w 617"/>
                <a:gd name="T67" fmla="*/ 880 h 917"/>
                <a:gd name="T68" fmla="*/ 395 w 617"/>
                <a:gd name="T69" fmla="*/ 891 h 917"/>
                <a:gd name="T70" fmla="*/ 401 w 617"/>
                <a:gd name="T71" fmla="*/ 895 h 917"/>
                <a:gd name="T72" fmla="*/ 416 w 617"/>
                <a:gd name="T73" fmla="*/ 904 h 917"/>
                <a:gd name="T74" fmla="*/ 486 w 617"/>
                <a:gd name="T75" fmla="*/ 848 h 917"/>
                <a:gd name="T76" fmla="*/ 537 w 617"/>
                <a:gd name="T77" fmla="*/ 739 h 917"/>
                <a:gd name="T78" fmla="*/ 586 w 617"/>
                <a:gd name="T79" fmla="*/ 643 h 917"/>
                <a:gd name="T80" fmla="*/ 609 w 617"/>
                <a:gd name="T81" fmla="*/ 537 h 917"/>
                <a:gd name="T82" fmla="*/ 609 w 617"/>
                <a:gd name="T83" fmla="*/ 450 h 917"/>
                <a:gd name="T84" fmla="*/ 595 w 617"/>
                <a:gd name="T85" fmla="*/ 382 h 917"/>
                <a:gd name="T86" fmla="*/ 581 w 617"/>
                <a:gd name="T87" fmla="*/ 348 h 917"/>
                <a:gd name="T88" fmla="*/ 562 w 617"/>
                <a:gd name="T89" fmla="*/ 281 h 917"/>
                <a:gd name="T90" fmla="*/ 542 w 617"/>
                <a:gd name="T91" fmla="*/ 176 h 917"/>
                <a:gd name="T92" fmla="*/ 522 w 617"/>
                <a:gd name="T93" fmla="*/ 115 h 917"/>
                <a:gd name="T94" fmla="*/ 513 w 617"/>
                <a:gd name="T95" fmla="*/ 24 h 917"/>
                <a:gd name="T96" fmla="*/ 498 w 617"/>
                <a:gd name="T97" fmla="*/ 39 h 917"/>
                <a:gd name="T98" fmla="*/ 492 w 617"/>
                <a:gd name="T99" fmla="*/ 76 h 917"/>
                <a:gd name="T100" fmla="*/ 486 w 617"/>
                <a:gd name="T101" fmla="*/ 144 h 917"/>
                <a:gd name="T102" fmla="*/ 443 w 617"/>
                <a:gd name="T103" fmla="*/ 206 h 917"/>
                <a:gd name="T104" fmla="*/ 392 w 617"/>
                <a:gd name="T105" fmla="*/ 130 h 917"/>
                <a:gd name="T106" fmla="*/ 414 w 617"/>
                <a:gd name="T107" fmla="*/ 68 h 917"/>
                <a:gd name="T108" fmla="*/ 406 w 617"/>
                <a:gd name="T109" fmla="*/ 46 h 917"/>
                <a:gd name="T110" fmla="*/ 379 w 617"/>
                <a:gd name="T111" fmla="*/ 43 h 9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7"/>
                <a:gd name="T169" fmla="*/ 0 h 917"/>
                <a:gd name="T170" fmla="*/ 617 w 617"/>
                <a:gd name="T171" fmla="*/ 917 h 9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7" h="917">
                  <a:moveTo>
                    <a:pt x="362" y="22"/>
                  </a:moveTo>
                  <a:lnTo>
                    <a:pt x="355" y="18"/>
                  </a:lnTo>
                  <a:lnTo>
                    <a:pt x="350" y="15"/>
                  </a:lnTo>
                  <a:lnTo>
                    <a:pt x="349" y="18"/>
                  </a:lnTo>
                  <a:lnTo>
                    <a:pt x="344" y="17"/>
                  </a:lnTo>
                  <a:lnTo>
                    <a:pt x="350" y="24"/>
                  </a:lnTo>
                  <a:lnTo>
                    <a:pt x="356" y="30"/>
                  </a:lnTo>
                  <a:lnTo>
                    <a:pt x="354" y="44"/>
                  </a:lnTo>
                  <a:lnTo>
                    <a:pt x="349" y="48"/>
                  </a:lnTo>
                  <a:lnTo>
                    <a:pt x="336" y="44"/>
                  </a:lnTo>
                  <a:lnTo>
                    <a:pt x="331" y="50"/>
                  </a:lnTo>
                  <a:lnTo>
                    <a:pt x="326" y="59"/>
                  </a:lnTo>
                  <a:lnTo>
                    <a:pt x="324" y="54"/>
                  </a:lnTo>
                  <a:lnTo>
                    <a:pt x="322" y="63"/>
                  </a:lnTo>
                  <a:lnTo>
                    <a:pt x="315" y="78"/>
                  </a:lnTo>
                  <a:lnTo>
                    <a:pt x="314" y="87"/>
                  </a:lnTo>
                  <a:lnTo>
                    <a:pt x="307" y="94"/>
                  </a:lnTo>
                  <a:lnTo>
                    <a:pt x="302" y="118"/>
                  </a:lnTo>
                  <a:lnTo>
                    <a:pt x="305" y="124"/>
                  </a:lnTo>
                  <a:lnTo>
                    <a:pt x="307" y="130"/>
                  </a:lnTo>
                  <a:lnTo>
                    <a:pt x="303" y="139"/>
                  </a:lnTo>
                  <a:lnTo>
                    <a:pt x="310" y="152"/>
                  </a:lnTo>
                  <a:lnTo>
                    <a:pt x="297" y="133"/>
                  </a:lnTo>
                  <a:lnTo>
                    <a:pt x="295" y="137"/>
                  </a:lnTo>
                  <a:lnTo>
                    <a:pt x="285" y="131"/>
                  </a:lnTo>
                  <a:lnTo>
                    <a:pt x="281" y="146"/>
                  </a:lnTo>
                  <a:lnTo>
                    <a:pt x="279" y="146"/>
                  </a:lnTo>
                  <a:lnTo>
                    <a:pt x="277" y="152"/>
                  </a:lnTo>
                  <a:lnTo>
                    <a:pt x="277" y="144"/>
                  </a:lnTo>
                  <a:lnTo>
                    <a:pt x="280" y="124"/>
                  </a:lnTo>
                  <a:lnTo>
                    <a:pt x="264" y="94"/>
                  </a:lnTo>
                  <a:lnTo>
                    <a:pt x="263" y="102"/>
                  </a:lnTo>
                  <a:lnTo>
                    <a:pt x="257" y="109"/>
                  </a:lnTo>
                  <a:lnTo>
                    <a:pt x="256" y="106"/>
                  </a:lnTo>
                  <a:lnTo>
                    <a:pt x="252" y="107"/>
                  </a:lnTo>
                  <a:lnTo>
                    <a:pt x="249" y="107"/>
                  </a:lnTo>
                  <a:lnTo>
                    <a:pt x="246" y="124"/>
                  </a:lnTo>
                  <a:lnTo>
                    <a:pt x="244" y="115"/>
                  </a:lnTo>
                  <a:lnTo>
                    <a:pt x="235" y="131"/>
                  </a:lnTo>
                  <a:lnTo>
                    <a:pt x="237" y="143"/>
                  </a:lnTo>
                  <a:lnTo>
                    <a:pt x="230" y="139"/>
                  </a:lnTo>
                  <a:lnTo>
                    <a:pt x="233" y="154"/>
                  </a:lnTo>
                  <a:lnTo>
                    <a:pt x="226" y="150"/>
                  </a:lnTo>
                  <a:lnTo>
                    <a:pt x="220" y="163"/>
                  </a:lnTo>
                  <a:lnTo>
                    <a:pt x="223" y="165"/>
                  </a:lnTo>
                  <a:lnTo>
                    <a:pt x="225" y="163"/>
                  </a:lnTo>
                  <a:lnTo>
                    <a:pt x="220" y="170"/>
                  </a:lnTo>
                  <a:lnTo>
                    <a:pt x="219" y="180"/>
                  </a:lnTo>
                  <a:lnTo>
                    <a:pt x="225" y="180"/>
                  </a:lnTo>
                  <a:lnTo>
                    <a:pt x="216" y="180"/>
                  </a:lnTo>
                  <a:lnTo>
                    <a:pt x="211" y="180"/>
                  </a:lnTo>
                  <a:lnTo>
                    <a:pt x="208" y="178"/>
                  </a:lnTo>
                  <a:lnTo>
                    <a:pt x="206" y="185"/>
                  </a:lnTo>
                  <a:lnTo>
                    <a:pt x="208" y="200"/>
                  </a:lnTo>
                  <a:lnTo>
                    <a:pt x="205" y="206"/>
                  </a:lnTo>
                  <a:lnTo>
                    <a:pt x="205" y="230"/>
                  </a:lnTo>
                  <a:lnTo>
                    <a:pt x="201" y="207"/>
                  </a:lnTo>
                  <a:lnTo>
                    <a:pt x="195" y="183"/>
                  </a:lnTo>
                  <a:lnTo>
                    <a:pt x="191" y="193"/>
                  </a:lnTo>
                  <a:lnTo>
                    <a:pt x="181" y="217"/>
                  </a:lnTo>
                  <a:lnTo>
                    <a:pt x="180" y="237"/>
                  </a:lnTo>
                  <a:lnTo>
                    <a:pt x="165" y="270"/>
                  </a:lnTo>
                  <a:lnTo>
                    <a:pt x="153" y="281"/>
                  </a:lnTo>
                  <a:lnTo>
                    <a:pt x="142" y="294"/>
                  </a:lnTo>
                  <a:lnTo>
                    <a:pt x="124" y="302"/>
                  </a:lnTo>
                  <a:lnTo>
                    <a:pt x="109" y="313"/>
                  </a:lnTo>
                  <a:lnTo>
                    <a:pt x="96" y="320"/>
                  </a:lnTo>
                  <a:lnTo>
                    <a:pt x="92" y="315"/>
                  </a:lnTo>
                  <a:lnTo>
                    <a:pt x="71" y="341"/>
                  </a:lnTo>
                  <a:lnTo>
                    <a:pt x="50" y="369"/>
                  </a:lnTo>
                  <a:lnTo>
                    <a:pt x="44" y="380"/>
                  </a:lnTo>
                  <a:lnTo>
                    <a:pt x="44" y="357"/>
                  </a:lnTo>
                  <a:lnTo>
                    <a:pt x="37" y="389"/>
                  </a:lnTo>
                  <a:lnTo>
                    <a:pt x="29" y="422"/>
                  </a:lnTo>
                  <a:lnTo>
                    <a:pt x="28" y="454"/>
                  </a:lnTo>
                  <a:lnTo>
                    <a:pt x="29" y="476"/>
                  </a:lnTo>
                  <a:lnTo>
                    <a:pt x="31" y="498"/>
                  </a:lnTo>
                  <a:lnTo>
                    <a:pt x="27" y="502"/>
                  </a:lnTo>
                  <a:lnTo>
                    <a:pt x="26" y="496"/>
                  </a:lnTo>
                  <a:lnTo>
                    <a:pt x="22" y="480"/>
                  </a:lnTo>
                  <a:lnTo>
                    <a:pt x="22" y="513"/>
                  </a:lnTo>
                  <a:lnTo>
                    <a:pt x="19" y="498"/>
                  </a:lnTo>
                  <a:lnTo>
                    <a:pt x="17" y="498"/>
                  </a:lnTo>
                  <a:lnTo>
                    <a:pt x="20" y="528"/>
                  </a:lnTo>
                  <a:lnTo>
                    <a:pt x="22" y="558"/>
                  </a:lnTo>
                  <a:lnTo>
                    <a:pt x="23" y="583"/>
                  </a:lnTo>
                  <a:lnTo>
                    <a:pt x="26" y="615"/>
                  </a:lnTo>
                  <a:lnTo>
                    <a:pt x="25" y="637"/>
                  </a:lnTo>
                  <a:lnTo>
                    <a:pt x="23" y="661"/>
                  </a:lnTo>
                  <a:lnTo>
                    <a:pt x="21" y="683"/>
                  </a:lnTo>
                  <a:lnTo>
                    <a:pt x="20" y="708"/>
                  </a:lnTo>
                  <a:lnTo>
                    <a:pt x="9" y="741"/>
                  </a:lnTo>
                  <a:lnTo>
                    <a:pt x="1" y="743"/>
                  </a:lnTo>
                  <a:lnTo>
                    <a:pt x="0" y="763"/>
                  </a:lnTo>
                  <a:lnTo>
                    <a:pt x="11" y="776"/>
                  </a:lnTo>
                  <a:lnTo>
                    <a:pt x="22" y="785"/>
                  </a:lnTo>
                  <a:lnTo>
                    <a:pt x="41" y="784"/>
                  </a:lnTo>
                  <a:lnTo>
                    <a:pt x="60" y="772"/>
                  </a:lnTo>
                  <a:lnTo>
                    <a:pt x="62" y="765"/>
                  </a:lnTo>
                  <a:lnTo>
                    <a:pt x="72" y="754"/>
                  </a:lnTo>
                  <a:lnTo>
                    <a:pt x="87" y="754"/>
                  </a:lnTo>
                  <a:lnTo>
                    <a:pt x="105" y="754"/>
                  </a:lnTo>
                  <a:lnTo>
                    <a:pt x="125" y="752"/>
                  </a:lnTo>
                  <a:lnTo>
                    <a:pt x="140" y="724"/>
                  </a:lnTo>
                  <a:lnTo>
                    <a:pt x="159" y="711"/>
                  </a:lnTo>
                  <a:lnTo>
                    <a:pt x="179" y="696"/>
                  </a:lnTo>
                  <a:lnTo>
                    <a:pt x="196" y="691"/>
                  </a:lnTo>
                  <a:lnTo>
                    <a:pt x="216" y="683"/>
                  </a:lnTo>
                  <a:lnTo>
                    <a:pt x="234" y="680"/>
                  </a:lnTo>
                  <a:lnTo>
                    <a:pt x="253" y="672"/>
                  </a:lnTo>
                  <a:lnTo>
                    <a:pt x="263" y="680"/>
                  </a:lnTo>
                  <a:lnTo>
                    <a:pt x="283" y="695"/>
                  </a:lnTo>
                  <a:lnTo>
                    <a:pt x="289" y="704"/>
                  </a:lnTo>
                  <a:lnTo>
                    <a:pt x="290" y="711"/>
                  </a:lnTo>
                  <a:lnTo>
                    <a:pt x="292" y="726"/>
                  </a:lnTo>
                  <a:lnTo>
                    <a:pt x="294" y="746"/>
                  </a:lnTo>
                  <a:lnTo>
                    <a:pt x="295" y="767"/>
                  </a:lnTo>
                  <a:lnTo>
                    <a:pt x="292" y="767"/>
                  </a:lnTo>
                  <a:lnTo>
                    <a:pt x="300" y="782"/>
                  </a:lnTo>
                  <a:lnTo>
                    <a:pt x="303" y="776"/>
                  </a:lnTo>
                  <a:lnTo>
                    <a:pt x="320" y="748"/>
                  </a:lnTo>
                  <a:lnTo>
                    <a:pt x="338" y="724"/>
                  </a:lnTo>
                  <a:lnTo>
                    <a:pt x="344" y="706"/>
                  </a:lnTo>
                  <a:lnTo>
                    <a:pt x="340" y="732"/>
                  </a:lnTo>
                  <a:lnTo>
                    <a:pt x="329" y="758"/>
                  </a:lnTo>
                  <a:lnTo>
                    <a:pt x="320" y="782"/>
                  </a:lnTo>
                  <a:lnTo>
                    <a:pt x="313" y="793"/>
                  </a:lnTo>
                  <a:lnTo>
                    <a:pt x="324" y="793"/>
                  </a:lnTo>
                  <a:lnTo>
                    <a:pt x="336" y="761"/>
                  </a:lnTo>
                  <a:lnTo>
                    <a:pt x="340" y="778"/>
                  </a:lnTo>
                  <a:lnTo>
                    <a:pt x="327" y="802"/>
                  </a:lnTo>
                  <a:lnTo>
                    <a:pt x="337" y="802"/>
                  </a:lnTo>
                  <a:lnTo>
                    <a:pt x="339" y="804"/>
                  </a:lnTo>
                  <a:lnTo>
                    <a:pt x="343" y="819"/>
                  </a:lnTo>
                  <a:lnTo>
                    <a:pt x="337" y="848"/>
                  </a:lnTo>
                  <a:lnTo>
                    <a:pt x="338" y="880"/>
                  </a:lnTo>
                  <a:lnTo>
                    <a:pt x="353" y="891"/>
                  </a:lnTo>
                  <a:lnTo>
                    <a:pt x="364" y="900"/>
                  </a:lnTo>
                  <a:lnTo>
                    <a:pt x="375" y="908"/>
                  </a:lnTo>
                  <a:lnTo>
                    <a:pt x="395" y="891"/>
                  </a:lnTo>
                  <a:lnTo>
                    <a:pt x="395" y="887"/>
                  </a:lnTo>
                  <a:lnTo>
                    <a:pt x="404" y="880"/>
                  </a:lnTo>
                  <a:lnTo>
                    <a:pt x="398" y="895"/>
                  </a:lnTo>
                  <a:lnTo>
                    <a:pt x="401" y="895"/>
                  </a:lnTo>
                  <a:lnTo>
                    <a:pt x="408" y="895"/>
                  </a:lnTo>
                  <a:lnTo>
                    <a:pt x="410" y="909"/>
                  </a:lnTo>
                  <a:lnTo>
                    <a:pt x="413" y="917"/>
                  </a:lnTo>
                  <a:lnTo>
                    <a:pt x="416" y="904"/>
                  </a:lnTo>
                  <a:lnTo>
                    <a:pt x="446" y="878"/>
                  </a:lnTo>
                  <a:lnTo>
                    <a:pt x="459" y="876"/>
                  </a:lnTo>
                  <a:lnTo>
                    <a:pt x="479" y="865"/>
                  </a:lnTo>
                  <a:lnTo>
                    <a:pt x="486" y="848"/>
                  </a:lnTo>
                  <a:lnTo>
                    <a:pt x="501" y="817"/>
                  </a:lnTo>
                  <a:lnTo>
                    <a:pt x="518" y="784"/>
                  </a:lnTo>
                  <a:lnTo>
                    <a:pt x="532" y="748"/>
                  </a:lnTo>
                  <a:lnTo>
                    <a:pt x="537" y="739"/>
                  </a:lnTo>
                  <a:lnTo>
                    <a:pt x="555" y="713"/>
                  </a:lnTo>
                  <a:lnTo>
                    <a:pt x="562" y="704"/>
                  </a:lnTo>
                  <a:lnTo>
                    <a:pt x="574" y="674"/>
                  </a:lnTo>
                  <a:lnTo>
                    <a:pt x="586" y="643"/>
                  </a:lnTo>
                  <a:lnTo>
                    <a:pt x="597" y="615"/>
                  </a:lnTo>
                  <a:lnTo>
                    <a:pt x="607" y="582"/>
                  </a:lnTo>
                  <a:lnTo>
                    <a:pt x="608" y="559"/>
                  </a:lnTo>
                  <a:lnTo>
                    <a:pt x="609" y="537"/>
                  </a:lnTo>
                  <a:lnTo>
                    <a:pt x="613" y="513"/>
                  </a:lnTo>
                  <a:lnTo>
                    <a:pt x="617" y="487"/>
                  </a:lnTo>
                  <a:lnTo>
                    <a:pt x="616" y="467"/>
                  </a:lnTo>
                  <a:lnTo>
                    <a:pt x="609" y="450"/>
                  </a:lnTo>
                  <a:lnTo>
                    <a:pt x="603" y="432"/>
                  </a:lnTo>
                  <a:lnTo>
                    <a:pt x="594" y="413"/>
                  </a:lnTo>
                  <a:lnTo>
                    <a:pt x="597" y="374"/>
                  </a:lnTo>
                  <a:lnTo>
                    <a:pt x="595" y="382"/>
                  </a:lnTo>
                  <a:lnTo>
                    <a:pt x="588" y="370"/>
                  </a:lnTo>
                  <a:lnTo>
                    <a:pt x="586" y="382"/>
                  </a:lnTo>
                  <a:lnTo>
                    <a:pt x="581" y="372"/>
                  </a:lnTo>
                  <a:lnTo>
                    <a:pt x="581" y="348"/>
                  </a:lnTo>
                  <a:lnTo>
                    <a:pt x="576" y="320"/>
                  </a:lnTo>
                  <a:lnTo>
                    <a:pt x="577" y="313"/>
                  </a:lnTo>
                  <a:lnTo>
                    <a:pt x="573" y="302"/>
                  </a:lnTo>
                  <a:lnTo>
                    <a:pt x="562" y="281"/>
                  </a:lnTo>
                  <a:lnTo>
                    <a:pt x="545" y="257"/>
                  </a:lnTo>
                  <a:lnTo>
                    <a:pt x="545" y="230"/>
                  </a:lnTo>
                  <a:lnTo>
                    <a:pt x="544" y="198"/>
                  </a:lnTo>
                  <a:lnTo>
                    <a:pt x="542" y="176"/>
                  </a:lnTo>
                  <a:lnTo>
                    <a:pt x="544" y="144"/>
                  </a:lnTo>
                  <a:lnTo>
                    <a:pt x="541" y="131"/>
                  </a:lnTo>
                  <a:lnTo>
                    <a:pt x="532" y="113"/>
                  </a:lnTo>
                  <a:lnTo>
                    <a:pt x="522" y="115"/>
                  </a:lnTo>
                  <a:lnTo>
                    <a:pt x="521" y="93"/>
                  </a:lnTo>
                  <a:lnTo>
                    <a:pt x="520" y="70"/>
                  </a:lnTo>
                  <a:lnTo>
                    <a:pt x="519" y="43"/>
                  </a:lnTo>
                  <a:lnTo>
                    <a:pt x="513" y="24"/>
                  </a:lnTo>
                  <a:lnTo>
                    <a:pt x="511" y="7"/>
                  </a:lnTo>
                  <a:lnTo>
                    <a:pt x="510" y="0"/>
                  </a:lnTo>
                  <a:lnTo>
                    <a:pt x="501" y="26"/>
                  </a:lnTo>
                  <a:lnTo>
                    <a:pt x="498" y="39"/>
                  </a:lnTo>
                  <a:lnTo>
                    <a:pt x="494" y="56"/>
                  </a:lnTo>
                  <a:lnTo>
                    <a:pt x="497" y="59"/>
                  </a:lnTo>
                  <a:lnTo>
                    <a:pt x="497" y="65"/>
                  </a:lnTo>
                  <a:lnTo>
                    <a:pt x="492" y="76"/>
                  </a:lnTo>
                  <a:lnTo>
                    <a:pt x="492" y="91"/>
                  </a:lnTo>
                  <a:lnTo>
                    <a:pt x="489" y="91"/>
                  </a:lnTo>
                  <a:lnTo>
                    <a:pt x="487" y="117"/>
                  </a:lnTo>
                  <a:lnTo>
                    <a:pt x="486" y="144"/>
                  </a:lnTo>
                  <a:lnTo>
                    <a:pt x="475" y="180"/>
                  </a:lnTo>
                  <a:lnTo>
                    <a:pt x="464" y="217"/>
                  </a:lnTo>
                  <a:lnTo>
                    <a:pt x="452" y="220"/>
                  </a:lnTo>
                  <a:lnTo>
                    <a:pt x="443" y="206"/>
                  </a:lnTo>
                  <a:lnTo>
                    <a:pt x="426" y="185"/>
                  </a:lnTo>
                  <a:lnTo>
                    <a:pt x="410" y="165"/>
                  </a:lnTo>
                  <a:lnTo>
                    <a:pt x="401" y="146"/>
                  </a:lnTo>
                  <a:lnTo>
                    <a:pt x="392" y="130"/>
                  </a:lnTo>
                  <a:lnTo>
                    <a:pt x="402" y="96"/>
                  </a:lnTo>
                  <a:lnTo>
                    <a:pt x="408" y="76"/>
                  </a:lnTo>
                  <a:lnTo>
                    <a:pt x="410" y="83"/>
                  </a:lnTo>
                  <a:lnTo>
                    <a:pt x="414" y="68"/>
                  </a:lnTo>
                  <a:lnTo>
                    <a:pt x="422" y="50"/>
                  </a:lnTo>
                  <a:lnTo>
                    <a:pt x="414" y="39"/>
                  </a:lnTo>
                  <a:lnTo>
                    <a:pt x="409" y="54"/>
                  </a:lnTo>
                  <a:lnTo>
                    <a:pt x="406" y="46"/>
                  </a:lnTo>
                  <a:lnTo>
                    <a:pt x="402" y="46"/>
                  </a:lnTo>
                  <a:lnTo>
                    <a:pt x="403" y="43"/>
                  </a:lnTo>
                  <a:lnTo>
                    <a:pt x="390" y="46"/>
                  </a:lnTo>
                  <a:lnTo>
                    <a:pt x="379" y="43"/>
                  </a:lnTo>
                  <a:lnTo>
                    <a:pt x="372" y="33"/>
                  </a:lnTo>
                  <a:lnTo>
                    <a:pt x="362" y="2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8" name="Freeform 521"/>
            <p:cNvSpPr>
              <a:spLocks/>
            </p:cNvSpPr>
            <p:nvPr/>
          </p:nvSpPr>
          <p:spPr bwMode="auto">
            <a:xfrm>
              <a:off x="4840" y="3315"/>
              <a:ext cx="66" cy="53"/>
            </a:xfrm>
            <a:custGeom>
              <a:avLst/>
              <a:gdLst>
                <a:gd name="T0" fmla="*/ 25 w 61"/>
                <a:gd name="T1" fmla="*/ 70 h 90"/>
                <a:gd name="T2" fmla="*/ 8 w 61"/>
                <a:gd name="T3" fmla="*/ 90 h 90"/>
                <a:gd name="T4" fmla="*/ 0 w 61"/>
                <a:gd name="T5" fmla="*/ 81 h 90"/>
                <a:gd name="T6" fmla="*/ 1 w 61"/>
                <a:gd name="T7" fmla="*/ 81 h 90"/>
                <a:gd name="T8" fmla="*/ 0 w 61"/>
                <a:gd name="T9" fmla="*/ 51 h 90"/>
                <a:gd name="T10" fmla="*/ 3 w 61"/>
                <a:gd name="T11" fmla="*/ 48 h 90"/>
                <a:gd name="T12" fmla="*/ 5 w 61"/>
                <a:gd name="T13" fmla="*/ 51 h 90"/>
                <a:gd name="T14" fmla="*/ 7 w 61"/>
                <a:gd name="T15" fmla="*/ 27 h 90"/>
                <a:gd name="T16" fmla="*/ 9 w 61"/>
                <a:gd name="T17" fmla="*/ 5 h 90"/>
                <a:gd name="T18" fmla="*/ 14 w 61"/>
                <a:gd name="T19" fmla="*/ 0 h 90"/>
                <a:gd name="T20" fmla="*/ 26 w 61"/>
                <a:gd name="T21" fmla="*/ 9 h 90"/>
                <a:gd name="T22" fmla="*/ 38 w 61"/>
                <a:gd name="T23" fmla="*/ 18 h 90"/>
                <a:gd name="T24" fmla="*/ 41 w 61"/>
                <a:gd name="T25" fmla="*/ 7 h 90"/>
                <a:gd name="T26" fmla="*/ 61 w 61"/>
                <a:gd name="T27" fmla="*/ 3 h 90"/>
                <a:gd name="T28" fmla="*/ 48 w 61"/>
                <a:gd name="T29" fmla="*/ 46 h 90"/>
                <a:gd name="T30" fmla="*/ 44 w 61"/>
                <a:gd name="T31" fmla="*/ 44 h 90"/>
                <a:gd name="T32" fmla="*/ 27 w 61"/>
                <a:gd name="T33" fmla="*/ 76 h 90"/>
                <a:gd name="T34" fmla="*/ 29 w 61"/>
                <a:gd name="T35" fmla="*/ 72 h 90"/>
                <a:gd name="T36" fmla="*/ 26 w 61"/>
                <a:gd name="T37" fmla="*/ 70 h 90"/>
                <a:gd name="T38" fmla="*/ 25 w 61"/>
                <a:gd name="T39" fmla="*/ 7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90"/>
                <a:gd name="T62" fmla="*/ 61 w 61"/>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90">
                  <a:moveTo>
                    <a:pt x="25" y="70"/>
                  </a:moveTo>
                  <a:lnTo>
                    <a:pt x="8" y="90"/>
                  </a:lnTo>
                  <a:lnTo>
                    <a:pt x="0" y="81"/>
                  </a:lnTo>
                  <a:lnTo>
                    <a:pt x="1" y="81"/>
                  </a:lnTo>
                  <a:lnTo>
                    <a:pt x="0" y="51"/>
                  </a:lnTo>
                  <a:lnTo>
                    <a:pt x="3" y="48"/>
                  </a:lnTo>
                  <a:lnTo>
                    <a:pt x="5" y="51"/>
                  </a:lnTo>
                  <a:lnTo>
                    <a:pt x="7" y="27"/>
                  </a:lnTo>
                  <a:lnTo>
                    <a:pt x="9" y="5"/>
                  </a:lnTo>
                  <a:lnTo>
                    <a:pt x="14" y="0"/>
                  </a:lnTo>
                  <a:lnTo>
                    <a:pt x="26" y="9"/>
                  </a:lnTo>
                  <a:lnTo>
                    <a:pt x="38" y="18"/>
                  </a:lnTo>
                  <a:lnTo>
                    <a:pt x="41" y="7"/>
                  </a:lnTo>
                  <a:lnTo>
                    <a:pt x="61" y="3"/>
                  </a:lnTo>
                  <a:lnTo>
                    <a:pt x="48" y="46"/>
                  </a:lnTo>
                  <a:lnTo>
                    <a:pt x="44" y="44"/>
                  </a:lnTo>
                  <a:lnTo>
                    <a:pt x="27" y="76"/>
                  </a:lnTo>
                  <a:lnTo>
                    <a:pt x="29" y="72"/>
                  </a:lnTo>
                  <a:lnTo>
                    <a:pt x="26" y="70"/>
                  </a:lnTo>
                  <a:lnTo>
                    <a:pt x="25" y="7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19" name="Freeform 522"/>
            <p:cNvSpPr>
              <a:spLocks/>
            </p:cNvSpPr>
            <p:nvPr/>
          </p:nvSpPr>
          <p:spPr bwMode="auto">
            <a:xfrm>
              <a:off x="5553" y="2872"/>
              <a:ext cx="21" cy="16"/>
            </a:xfrm>
            <a:custGeom>
              <a:avLst/>
              <a:gdLst>
                <a:gd name="T0" fmla="*/ 20 w 20"/>
                <a:gd name="T1" fmla="*/ 24 h 26"/>
                <a:gd name="T2" fmla="*/ 0 w 20"/>
                <a:gd name="T3" fmla="*/ 26 h 26"/>
                <a:gd name="T4" fmla="*/ 1 w 20"/>
                <a:gd name="T5" fmla="*/ 15 h 26"/>
                <a:gd name="T6" fmla="*/ 14 w 20"/>
                <a:gd name="T7" fmla="*/ 0 h 26"/>
                <a:gd name="T8" fmla="*/ 20 w 20"/>
                <a:gd name="T9" fmla="*/ 22 h 26"/>
                <a:gd name="T10" fmla="*/ 20 w 20"/>
                <a:gd name="T11" fmla="*/ 24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20" y="24"/>
                  </a:moveTo>
                  <a:lnTo>
                    <a:pt x="0" y="26"/>
                  </a:lnTo>
                  <a:lnTo>
                    <a:pt x="1" y="15"/>
                  </a:lnTo>
                  <a:lnTo>
                    <a:pt x="14" y="0"/>
                  </a:lnTo>
                  <a:lnTo>
                    <a:pt x="20" y="22"/>
                  </a:lnTo>
                  <a:lnTo>
                    <a:pt x="20" y="2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20" name="Freeform 523"/>
            <p:cNvSpPr>
              <a:spLocks/>
            </p:cNvSpPr>
            <p:nvPr/>
          </p:nvSpPr>
          <p:spPr bwMode="auto">
            <a:xfrm>
              <a:off x="5580" y="2851"/>
              <a:ext cx="22" cy="13"/>
            </a:xfrm>
            <a:custGeom>
              <a:avLst/>
              <a:gdLst>
                <a:gd name="T0" fmla="*/ 15 w 21"/>
                <a:gd name="T1" fmla="*/ 15 h 20"/>
                <a:gd name="T2" fmla="*/ 21 w 21"/>
                <a:gd name="T3" fmla="*/ 0 h 20"/>
                <a:gd name="T4" fmla="*/ 0 w 21"/>
                <a:gd name="T5" fmla="*/ 13 h 20"/>
                <a:gd name="T6" fmla="*/ 0 w 21"/>
                <a:gd name="T7" fmla="*/ 20 h 20"/>
                <a:gd name="T8" fmla="*/ 15 w 21"/>
                <a:gd name="T9" fmla="*/ 15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5" y="15"/>
                  </a:moveTo>
                  <a:lnTo>
                    <a:pt x="21" y="0"/>
                  </a:lnTo>
                  <a:lnTo>
                    <a:pt x="0" y="13"/>
                  </a:lnTo>
                  <a:lnTo>
                    <a:pt x="0" y="20"/>
                  </a:lnTo>
                  <a:lnTo>
                    <a:pt x="15" y="1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21" name="Freeform 524"/>
            <p:cNvSpPr>
              <a:spLocks/>
            </p:cNvSpPr>
            <p:nvPr/>
          </p:nvSpPr>
          <p:spPr bwMode="auto">
            <a:xfrm>
              <a:off x="5325" y="2924"/>
              <a:ext cx="38" cy="41"/>
            </a:xfrm>
            <a:custGeom>
              <a:avLst/>
              <a:gdLst>
                <a:gd name="T0" fmla="*/ 36 w 36"/>
                <a:gd name="T1" fmla="*/ 70 h 70"/>
                <a:gd name="T2" fmla="*/ 26 w 36"/>
                <a:gd name="T3" fmla="*/ 68 h 70"/>
                <a:gd name="T4" fmla="*/ 15 w 36"/>
                <a:gd name="T5" fmla="*/ 44 h 70"/>
                <a:gd name="T6" fmla="*/ 3 w 36"/>
                <a:gd name="T7" fmla="*/ 20 h 70"/>
                <a:gd name="T8" fmla="*/ 0 w 36"/>
                <a:gd name="T9" fmla="*/ 0 h 70"/>
                <a:gd name="T10" fmla="*/ 9 w 36"/>
                <a:gd name="T11" fmla="*/ 18 h 70"/>
                <a:gd name="T12" fmla="*/ 19 w 36"/>
                <a:gd name="T13" fmla="*/ 33 h 70"/>
                <a:gd name="T14" fmla="*/ 27 w 36"/>
                <a:gd name="T15" fmla="*/ 52 h 70"/>
                <a:gd name="T16" fmla="*/ 36 w 36"/>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0"/>
                <a:gd name="T29" fmla="*/ 36 w 3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0">
                  <a:moveTo>
                    <a:pt x="36" y="70"/>
                  </a:moveTo>
                  <a:lnTo>
                    <a:pt x="26" y="68"/>
                  </a:lnTo>
                  <a:lnTo>
                    <a:pt x="15" y="44"/>
                  </a:lnTo>
                  <a:lnTo>
                    <a:pt x="3" y="20"/>
                  </a:lnTo>
                  <a:lnTo>
                    <a:pt x="0" y="0"/>
                  </a:lnTo>
                  <a:lnTo>
                    <a:pt x="9" y="18"/>
                  </a:lnTo>
                  <a:lnTo>
                    <a:pt x="19" y="33"/>
                  </a:lnTo>
                  <a:lnTo>
                    <a:pt x="27" y="52"/>
                  </a:lnTo>
                  <a:lnTo>
                    <a:pt x="36" y="7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22" name="Freeform 525"/>
            <p:cNvSpPr>
              <a:spLocks/>
            </p:cNvSpPr>
            <p:nvPr/>
          </p:nvSpPr>
          <p:spPr bwMode="auto">
            <a:xfrm>
              <a:off x="5113" y="3311"/>
              <a:ext cx="187" cy="116"/>
            </a:xfrm>
            <a:custGeom>
              <a:avLst/>
              <a:gdLst>
                <a:gd name="T0" fmla="*/ 114 w 174"/>
                <a:gd name="T1" fmla="*/ 106 h 198"/>
                <a:gd name="T2" fmla="*/ 108 w 174"/>
                <a:gd name="T3" fmla="*/ 87 h 198"/>
                <a:gd name="T4" fmla="*/ 107 w 174"/>
                <a:gd name="T5" fmla="*/ 85 h 198"/>
                <a:gd name="T6" fmla="*/ 102 w 174"/>
                <a:gd name="T7" fmla="*/ 89 h 198"/>
                <a:gd name="T8" fmla="*/ 108 w 174"/>
                <a:gd name="T9" fmla="*/ 108 h 198"/>
                <a:gd name="T10" fmla="*/ 96 w 174"/>
                <a:gd name="T11" fmla="*/ 115 h 198"/>
                <a:gd name="T12" fmla="*/ 88 w 174"/>
                <a:gd name="T13" fmla="*/ 119 h 198"/>
                <a:gd name="T14" fmla="*/ 86 w 174"/>
                <a:gd name="T15" fmla="*/ 130 h 198"/>
                <a:gd name="T16" fmla="*/ 80 w 174"/>
                <a:gd name="T17" fmla="*/ 141 h 198"/>
                <a:gd name="T18" fmla="*/ 78 w 174"/>
                <a:gd name="T19" fmla="*/ 145 h 198"/>
                <a:gd name="T20" fmla="*/ 60 w 174"/>
                <a:gd name="T21" fmla="*/ 171 h 198"/>
                <a:gd name="T22" fmla="*/ 26 w 174"/>
                <a:gd name="T23" fmla="*/ 198 h 198"/>
                <a:gd name="T24" fmla="*/ 18 w 174"/>
                <a:gd name="T25" fmla="*/ 191 h 198"/>
                <a:gd name="T26" fmla="*/ 7 w 174"/>
                <a:gd name="T27" fmla="*/ 184 h 198"/>
                <a:gd name="T28" fmla="*/ 1 w 174"/>
                <a:gd name="T29" fmla="*/ 180 h 198"/>
                <a:gd name="T30" fmla="*/ 3 w 174"/>
                <a:gd name="T31" fmla="*/ 178 h 198"/>
                <a:gd name="T32" fmla="*/ 0 w 174"/>
                <a:gd name="T33" fmla="*/ 176 h 198"/>
                <a:gd name="T34" fmla="*/ 9 w 174"/>
                <a:gd name="T35" fmla="*/ 167 h 198"/>
                <a:gd name="T36" fmla="*/ 12 w 174"/>
                <a:gd name="T37" fmla="*/ 161 h 198"/>
                <a:gd name="T38" fmla="*/ 16 w 174"/>
                <a:gd name="T39" fmla="*/ 156 h 198"/>
                <a:gd name="T40" fmla="*/ 17 w 174"/>
                <a:gd name="T41" fmla="*/ 158 h 198"/>
                <a:gd name="T42" fmla="*/ 25 w 174"/>
                <a:gd name="T43" fmla="*/ 145 h 198"/>
                <a:gd name="T44" fmla="*/ 29 w 174"/>
                <a:gd name="T45" fmla="*/ 139 h 198"/>
                <a:gd name="T46" fmla="*/ 38 w 174"/>
                <a:gd name="T47" fmla="*/ 134 h 198"/>
                <a:gd name="T48" fmla="*/ 59 w 174"/>
                <a:gd name="T49" fmla="*/ 113 h 198"/>
                <a:gd name="T50" fmla="*/ 65 w 174"/>
                <a:gd name="T51" fmla="*/ 109 h 198"/>
                <a:gd name="T52" fmla="*/ 92 w 174"/>
                <a:gd name="T53" fmla="*/ 85 h 198"/>
                <a:gd name="T54" fmla="*/ 105 w 174"/>
                <a:gd name="T55" fmla="*/ 74 h 198"/>
                <a:gd name="T56" fmla="*/ 122 w 174"/>
                <a:gd name="T57" fmla="*/ 58 h 198"/>
                <a:gd name="T58" fmla="*/ 117 w 174"/>
                <a:gd name="T59" fmla="*/ 58 h 198"/>
                <a:gd name="T60" fmla="*/ 129 w 174"/>
                <a:gd name="T61" fmla="*/ 41 h 198"/>
                <a:gd name="T62" fmla="*/ 158 w 174"/>
                <a:gd name="T63" fmla="*/ 2 h 198"/>
                <a:gd name="T64" fmla="*/ 164 w 174"/>
                <a:gd name="T65" fmla="*/ 0 h 198"/>
                <a:gd name="T66" fmla="*/ 159 w 174"/>
                <a:gd name="T67" fmla="*/ 6 h 198"/>
                <a:gd name="T68" fmla="*/ 158 w 174"/>
                <a:gd name="T69" fmla="*/ 22 h 198"/>
                <a:gd name="T70" fmla="*/ 172 w 174"/>
                <a:gd name="T71" fmla="*/ 15 h 198"/>
                <a:gd name="T72" fmla="*/ 170 w 174"/>
                <a:gd name="T73" fmla="*/ 21 h 198"/>
                <a:gd name="T74" fmla="*/ 171 w 174"/>
                <a:gd name="T75" fmla="*/ 21 h 198"/>
                <a:gd name="T76" fmla="*/ 170 w 174"/>
                <a:gd name="T77" fmla="*/ 22 h 198"/>
                <a:gd name="T78" fmla="*/ 174 w 174"/>
                <a:gd name="T79" fmla="*/ 22 h 198"/>
                <a:gd name="T80" fmla="*/ 167 w 174"/>
                <a:gd name="T81" fmla="*/ 39 h 198"/>
                <a:gd name="T82" fmla="*/ 148 w 174"/>
                <a:gd name="T83" fmla="*/ 61 h 198"/>
                <a:gd name="T84" fmla="*/ 129 w 174"/>
                <a:gd name="T85" fmla="*/ 84 h 198"/>
                <a:gd name="T86" fmla="*/ 120 w 174"/>
                <a:gd name="T87" fmla="*/ 87 h 198"/>
                <a:gd name="T88" fmla="*/ 120 w 174"/>
                <a:gd name="T89" fmla="*/ 95 h 198"/>
                <a:gd name="T90" fmla="*/ 114 w 174"/>
                <a:gd name="T91" fmla="*/ 95 h 198"/>
                <a:gd name="T92" fmla="*/ 120 w 174"/>
                <a:gd name="T93" fmla="*/ 98 h 198"/>
                <a:gd name="T94" fmla="*/ 120 w 174"/>
                <a:gd name="T95" fmla="*/ 108 h 198"/>
                <a:gd name="T96" fmla="*/ 114 w 174"/>
                <a:gd name="T97" fmla="*/ 106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
                <a:gd name="T148" fmla="*/ 0 h 198"/>
                <a:gd name="T149" fmla="*/ 174 w 174"/>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 h="198">
                  <a:moveTo>
                    <a:pt x="114" y="106"/>
                  </a:moveTo>
                  <a:lnTo>
                    <a:pt x="108" y="87"/>
                  </a:lnTo>
                  <a:lnTo>
                    <a:pt x="107" y="85"/>
                  </a:lnTo>
                  <a:lnTo>
                    <a:pt x="102" y="89"/>
                  </a:lnTo>
                  <a:lnTo>
                    <a:pt x="108" y="108"/>
                  </a:lnTo>
                  <a:lnTo>
                    <a:pt x="96" y="115"/>
                  </a:lnTo>
                  <a:lnTo>
                    <a:pt x="88" y="119"/>
                  </a:lnTo>
                  <a:lnTo>
                    <a:pt x="86" y="130"/>
                  </a:lnTo>
                  <a:lnTo>
                    <a:pt x="80" y="141"/>
                  </a:lnTo>
                  <a:lnTo>
                    <a:pt x="78" y="145"/>
                  </a:lnTo>
                  <a:lnTo>
                    <a:pt x="60" y="171"/>
                  </a:lnTo>
                  <a:lnTo>
                    <a:pt x="26" y="198"/>
                  </a:lnTo>
                  <a:lnTo>
                    <a:pt x="18" y="191"/>
                  </a:lnTo>
                  <a:lnTo>
                    <a:pt x="7" y="184"/>
                  </a:lnTo>
                  <a:lnTo>
                    <a:pt x="1" y="180"/>
                  </a:lnTo>
                  <a:lnTo>
                    <a:pt x="3" y="178"/>
                  </a:lnTo>
                  <a:lnTo>
                    <a:pt x="0" y="176"/>
                  </a:lnTo>
                  <a:lnTo>
                    <a:pt x="9" y="167"/>
                  </a:lnTo>
                  <a:lnTo>
                    <a:pt x="12" y="161"/>
                  </a:lnTo>
                  <a:lnTo>
                    <a:pt x="16" y="156"/>
                  </a:lnTo>
                  <a:lnTo>
                    <a:pt x="17" y="158"/>
                  </a:lnTo>
                  <a:lnTo>
                    <a:pt x="25" y="145"/>
                  </a:lnTo>
                  <a:lnTo>
                    <a:pt x="29" y="139"/>
                  </a:lnTo>
                  <a:lnTo>
                    <a:pt x="38" y="134"/>
                  </a:lnTo>
                  <a:lnTo>
                    <a:pt x="59" y="113"/>
                  </a:lnTo>
                  <a:lnTo>
                    <a:pt x="65" y="109"/>
                  </a:lnTo>
                  <a:lnTo>
                    <a:pt x="92" y="85"/>
                  </a:lnTo>
                  <a:lnTo>
                    <a:pt x="105" y="74"/>
                  </a:lnTo>
                  <a:lnTo>
                    <a:pt x="122" y="58"/>
                  </a:lnTo>
                  <a:lnTo>
                    <a:pt x="117" y="58"/>
                  </a:lnTo>
                  <a:lnTo>
                    <a:pt x="129" y="41"/>
                  </a:lnTo>
                  <a:lnTo>
                    <a:pt x="158" y="2"/>
                  </a:lnTo>
                  <a:lnTo>
                    <a:pt x="164" y="0"/>
                  </a:lnTo>
                  <a:lnTo>
                    <a:pt x="159" y="6"/>
                  </a:lnTo>
                  <a:lnTo>
                    <a:pt x="158" y="22"/>
                  </a:lnTo>
                  <a:lnTo>
                    <a:pt x="172" y="15"/>
                  </a:lnTo>
                  <a:lnTo>
                    <a:pt x="170" y="21"/>
                  </a:lnTo>
                  <a:lnTo>
                    <a:pt x="171" y="21"/>
                  </a:lnTo>
                  <a:lnTo>
                    <a:pt x="170" y="22"/>
                  </a:lnTo>
                  <a:lnTo>
                    <a:pt x="174" y="22"/>
                  </a:lnTo>
                  <a:lnTo>
                    <a:pt x="167" y="39"/>
                  </a:lnTo>
                  <a:lnTo>
                    <a:pt x="148" y="61"/>
                  </a:lnTo>
                  <a:lnTo>
                    <a:pt x="129" y="84"/>
                  </a:lnTo>
                  <a:lnTo>
                    <a:pt x="120" y="87"/>
                  </a:lnTo>
                  <a:lnTo>
                    <a:pt x="120" y="95"/>
                  </a:lnTo>
                  <a:lnTo>
                    <a:pt x="114" y="95"/>
                  </a:lnTo>
                  <a:lnTo>
                    <a:pt x="120" y="98"/>
                  </a:lnTo>
                  <a:lnTo>
                    <a:pt x="120" y="108"/>
                  </a:lnTo>
                  <a:lnTo>
                    <a:pt x="114" y="10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23" name="Freeform 526"/>
            <p:cNvSpPr>
              <a:spLocks/>
            </p:cNvSpPr>
            <p:nvPr/>
          </p:nvSpPr>
          <p:spPr bwMode="auto">
            <a:xfrm>
              <a:off x="5304" y="3195"/>
              <a:ext cx="108" cy="137"/>
            </a:xfrm>
            <a:custGeom>
              <a:avLst/>
              <a:gdLst>
                <a:gd name="T0" fmla="*/ 12 w 100"/>
                <a:gd name="T1" fmla="*/ 157 h 235"/>
                <a:gd name="T2" fmla="*/ 16 w 100"/>
                <a:gd name="T3" fmla="*/ 174 h 235"/>
                <a:gd name="T4" fmla="*/ 22 w 100"/>
                <a:gd name="T5" fmla="*/ 187 h 235"/>
                <a:gd name="T6" fmla="*/ 0 w 100"/>
                <a:gd name="T7" fmla="*/ 226 h 235"/>
                <a:gd name="T8" fmla="*/ 3 w 100"/>
                <a:gd name="T9" fmla="*/ 235 h 235"/>
                <a:gd name="T10" fmla="*/ 25 w 100"/>
                <a:gd name="T11" fmla="*/ 211 h 235"/>
                <a:gd name="T12" fmla="*/ 47 w 100"/>
                <a:gd name="T13" fmla="*/ 187 h 235"/>
                <a:gd name="T14" fmla="*/ 57 w 100"/>
                <a:gd name="T15" fmla="*/ 159 h 235"/>
                <a:gd name="T16" fmla="*/ 73 w 100"/>
                <a:gd name="T17" fmla="*/ 154 h 235"/>
                <a:gd name="T18" fmla="*/ 80 w 100"/>
                <a:gd name="T19" fmla="*/ 141 h 235"/>
                <a:gd name="T20" fmla="*/ 100 w 100"/>
                <a:gd name="T21" fmla="*/ 109 h 235"/>
                <a:gd name="T22" fmla="*/ 97 w 100"/>
                <a:gd name="T23" fmla="*/ 104 h 235"/>
                <a:gd name="T24" fmla="*/ 81 w 100"/>
                <a:gd name="T25" fmla="*/ 115 h 235"/>
                <a:gd name="T26" fmla="*/ 66 w 100"/>
                <a:gd name="T27" fmla="*/ 102 h 235"/>
                <a:gd name="T28" fmla="*/ 69 w 100"/>
                <a:gd name="T29" fmla="*/ 69 h 235"/>
                <a:gd name="T30" fmla="*/ 63 w 100"/>
                <a:gd name="T31" fmla="*/ 89 h 235"/>
                <a:gd name="T32" fmla="*/ 56 w 100"/>
                <a:gd name="T33" fmla="*/ 80 h 235"/>
                <a:gd name="T34" fmla="*/ 58 w 100"/>
                <a:gd name="T35" fmla="*/ 69 h 235"/>
                <a:gd name="T36" fmla="*/ 62 w 100"/>
                <a:gd name="T37" fmla="*/ 43 h 235"/>
                <a:gd name="T38" fmla="*/ 66 w 100"/>
                <a:gd name="T39" fmla="*/ 30 h 235"/>
                <a:gd name="T40" fmla="*/ 63 w 100"/>
                <a:gd name="T41" fmla="*/ 30 h 235"/>
                <a:gd name="T42" fmla="*/ 56 w 100"/>
                <a:gd name="T43" fmla="*/ 15 h 235"/>
                <a:gd name="T44" fmla="*/ 54 w 100"/>
                <a:gd name="T45" fmla="*/ 2 h 235"/>
                <a:gd name="T46" fmla="*/ 52 w 100"/>
                <a:gd name="T47" fmla="*/ 0 h 235"/>
                <a:gd name="T48" fmla="*/ 51 w 100"/>
                <a:gd name="T49" fmla="*/ 26 h 235"/>
                <a:gd name="T50" fmla="*/ 54 w 100"/>
                <a:gd name="T51" fmla="*/ 35 h 235"/>
                <a:gd name="T52" fmla="*/ 49 w 100"/>
                <a:gd name="T53" fmla="*/ 63 h 235"/>
                <a:gd name="T54" fmla="*/ 52 w 100"/>
                <a:gd name="T55" fmla="*/ 50 h 235"/>
                <a:gd name="T56" fmla="*/ 55 w 100"/>
                <a:gd name="T57" fmla="*/ 57 h 235"/>
                <a:gd name="T58" fmla="*/ 55 w 100"/>
                <a:gd name="T59" fmla="*/ 61 h 235"/>
                <a:gd name="T60" fmla="*/ 52 w 100"/>
                <a:gd name="T61" fmla="*/ 70 h 235"/>
                <a:gd name="T62" fmla="*/ 48 w 100"/>
                <a:gd name="T63" fmla="*/ 85 h 235"/>
                <a:gd name="T64" fmla="*/ 55 w 100"/>
                <a:gd name="T65" fmla="*/ 83 h 235"/>
                <a:gd name="T66" fmla="*/ 49 w 100"/>
                <a:gd name="T67" fmla="*/ 91 h 235"/>
                <a:gd name="T68" fmla="*/ 46 w 100"/>
                <a:gd name="T69" fmla="*/ 104 h 235"/>
                <a:gd name="T70" fmla="*/ 32 w 100"/>
                <a:gd name="T71" fmla="*/ 141 h 235"/>
                <a:gd name="T72" fmla="*/ 12 w 100"/>
                <a:gd name="T73" fmla="*/ 157 h 2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235"/>
                <a:gd name="T113" fmla="*/ 100 w 100"/>
                <a:gd name="T114" fmla="*/ 235 h 2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235">
                  <a:moveTo>
                    <a:pt x="12" y="157"/>
                  </a:moveTo>
                  <a:lnTo>
                    <a:pt x="16" y="174"/>
                  </a:lnTo>
                  <a:lnTo>
                    <a:pt x="22" y="187"/>
                  </a:lnTo>
                  <a:lnTo>
                    <a:pt x="0" y="226"/>
                  </a:lnTo>
                  <a:lnTo>
                    <a:pt x="3" y="235"/>
                  </a:lnTo>
                  <a:lnTo>
                    <a:pt x="25" y="211"/>
                  </a:lnTo>
                  <a:lnTo>
                    <a:pt x="47" y="187"/>
                  </a:lnTo>
                  <a:lnTo>
                    <a:pt x="57" y="159"/>
                  </a:lnTo>
                  <a:lnTo>
                    <a:pt x="73" y="154"/>
                  </a:lnTo>
                  <a:lnTo>
                    <a:pt x="80" y="141"/>
                  </a:lnTo>
                  <a:lnTo>
                    <a:pt x="100" y="109"/>
                  </a:lnTo>
                  <a:lnTo>
                    <a:pt x="97" y="104"/>
                  </a:lnTo>
                  <a:lnTo>
                    <a:pt x="81" y="115"/>
                  </a:lnTo>
                  <a:lnTo>
                    <a:pt x="66" y="102"/>
                  </a:lnTo>
                  <a:lnTo>
                    <a:pt x="69" y="69"/>
                  </a:lnTo>
                  <a:lnTo>
                    <a:pt x="63" y="89"/>
                  </a:lnTo>
                  <a:lnTo>
                    <a:pt x="56" y="80"/>
                  </a:lnTo>
                  <a:lnTo>
                    <a:pt x="58" y="69"/>
                  </a:lnTo>
                  <a:lnTo>
                    <a:pt x="62" y="43"/>
                  </a:lnTo>
                  <a:lnTo>
                    <a:pt x="66" y="30"/>
                  </a:lnTo>
                  <a:lnTo>
                    <a:pt x="63" y="30"/>
                  </a:lnTo>
                  <a:lnTo>
                    <a:pt x="56" y="15"/>
                  </a:lnTo>
                  <a:lnTo>
                    <a:pt x="54" y="2"/>
                  </a:lnTo>
                  <a:lnTo>
                    <a:pt x="52" y="0"/>
                  </a:lnTo>
                  <a:lnTo>
                    <a:pt x="51" y="26"/>
                  </a:lnTo>
                  <a:lnTo>
                    <a:pt x="54" y="35"/>
                  </a:lnTo>
                  <a:lnTo>
                    <a:pt x="49" y="63"/>
                  </a:lnTo>
                  <a:lnTo>
                    <a:pt x="52" y="50"/>
                  </a:lnTo>
                  <a:lnTo>
                    <a:pt x="55" y="57"/>
                  </a:lnTo>
                  <a:lnTo>
                    <a:pt x="55" y="61"/>
                  </a:lnTo>
                  <a:lnTo>
                    <a:pt x="52" y="70"/>
                  </a:lnTo>
                  <a:lnTo>
                    <a:pt x="48" y="85"/>
                  </a:lnTo>
                  <a:lnTo>
                    <a:pt x="55" y="83"/>
                  </a:lnTo>
                  <a:lnTo>
                    <a:pt x="49" y="91"/>
                  </a:lnTo>
                  <a:lnTo>
                    <a:pt x="46" y="104"/>
                  </a:lnTo>
                  <a:lnTo>
                    <a:pt x="32" y="141"/>
                  </a:lnTo>
                  <a:lnTo>
                    <a:pt x="12" y="15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24" name="Freeform 527"/>
            <p:cNvSpPr>
              <a:spLocks/>
            </p:cNvSpPr>
            <p:nvPr/>
          </p:nvSpPr>
          <p:spPr bwMode="auto">
            <a:xfrm>
              <a:off x="5112" y="3429"/>
              <a:ext cx="10" cy="5"/>
            </a:xfrm>
            <a:custGeom>
              <a:avLst/>
              <a:gdLst>
                <a:gd name="T0" fmla="*/ 9 w 10"/>
                <a:gd name="T1" fmla="*/ 6 h 9"/>
                <a:gd name="T2" fmla="*/ 10 w 10"/>
                <a:gd name="T3" fmla="*/ 2 h 9"/>
                <a:gd name="T4" fmla="*/ 6 w 10"/>
                <a:gd name="T5" fmla="*/ 0 h 9"/>
                <a:gd name="T6" fmla="*/ 0 w 10"/>
                <a:gd name="T7" fmla="*/ 9 h 9"/>
                <a:gd name="T8" fmla="*/ 9 w 10"/>
                <a:gd name="T9" fmla="*/ 6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6"/>
                  </a:moveTo>
                  <a:lnTo>
                    <a:pt x="10" y="2"/>
                  </a:lnTo>
                  <a:lnTo>
                    <a:pt x="6" y="0"/>
                  </a:lnTo>
                  <a:lnTo>
                    <a:pt x="0" y="9"/>
                  </a:lnTo>
                  <a:lnTo>
                    <a:pt x="9"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25" name="Freeform 528"/>
            <p:cNvSpPr>
              <a:spLocks/>
            </p:cNvSpPr>
            <p:nvPr/>
          </p:nvSpPr>
          <p:spPr bwMode="auto">
            <a:xfrm>
              <a:off x="3540" y="2939"/>
              <a:ext cx="10" cy="6"/>
            </a:xfrm>
            <a:custGeom>
              <a:avLst/>
              <a:gdLst>
                <a:gd name="T0" fmla="*/ 2 w 9"/>
                <a:gd name="T1" fmla="*/ 0 h 13"/>
                <a:gd name="T2" fmla="*/ 0 w 9"/>
                <a:gd name="T3" fmla="*/ 13 h 13"/>
                <a:gd name="T4" fmla="*/ 9 w 9"/>
                <a:gd name="T5" fmla="*/ 11 h 13"/>
                <a:gd name="T6" fmla="*/ 2 w 9"/>
                <a:gd name="T7" fmla="*/ 0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2" y="0"/>
                  </a:moveTo>
                  <a:lnTo>
                    <a:pt x="0" y="13"/>
                  </a:lnTo>
                  <a:lnTo>
                    <a:pt x="9" y="11"/>
                  </a:lnTo>
                  <a:lnTo>
                    <a:pt x="2" y="0"/>
                  </a:lnTo>
                  <a:close/>
                </a:path>
              </a:pathLst>
            </a:custGeom>
            <a:grpFill/>
            <a:ln w="6350">
              <a:solidFill>
                <a:srgbClr val="FF0000"/>
              </a:solidFill>
              <a:round/>
              <a:headEnd/>
              <a:tailEnd/>
            </a:ln>
          </p:spPr>
          <p:txBody>
            <a:bodyPr/>
            <a:lstStyle/>
            <a:p>
              <a:endParaRPr lang="en-GB" dirty="0">
                <a:solidFill>
                  <a:srgbClr val="000000"/>
                </a:solidFill>
              </a:endParaRPr>
            </a:p>
          </p:txBody>
        </p:sp>
        <p:sp>
          <p:nvSpPr>
            <p:cNvPr id="1326" name="Freeform 529"/>
            <p:cNvSpPr>
              <a:spLocks/>
            </p:cNvSpPr>
            <p:nvPr/>
          </p:nvSpPr>
          <p:spPr bwMode="auto">
            <a:xfrm>
              <a:off x="5288" y="2719"/>
              <a:ext cx="20" cy="12"/>
            </a:xfrm>
            <a:custGeom>
              <a:avLst/>
              <a:gdLst>
                <a:gd name="T0" fmla="*/ 18 w 19"/>
                <a:gd name="T1" fmla="*/ 20 h 20"/>
                <a:gd name="T2" fmla="*/ 19 w 19"/>
                <a:gd name="T3" fmla="*/ 18 h 20"/>
                <a:gd name="T4" fmla="*/ 3 w 19"/>
                <a:gd name="T5" fmla="*/ 0 h 20"/>
                <a:gd name="T6" fmla="*/ 0 w 19"/>
                <a:gd name="T7" fmla="*/ 9 h 20"/>
                <a:gd name="T8" fmla="*/ 18 w 19"/>
                <a:gd name="T9" fmla="*/ 20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18" y="20"/>
                  </a:moveTo>
                  <a:lnTo>
                    <a:pt x="19" y="18"/>
                  </a:lnTo>
                  <a:lnTo>
                    <a:pt x="3" y="0"/>
                  </a:lnTo>
                  <a:lnTo>
                    <a:pt x="0" y="9"/>
                  </a:lnTo>
                  <a:lnTo>
                    <a:pt x="18"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27" name="Freeform 530"/>
            <p:cNvSpPr>
              <a:spLocks/>
            </p:cNvSpPr>
            <p:nvPr/>
          </p:nvSpPr>
          <p:spPr bwMode="auto">
            <a:xfrm>
              <a:off x="5243" y="2670"/>
              <a:ext cx="15" cy="14"/>
            </a:xfrm>
            <a:custGeom>
              <a:avLst/>
              <a:gdLst>
                <a:gd name="T0" fmla="*/ 0 w 14"/>
                <a:gd name="T1" fmla="*/ 0 h 24"/>
                <a:gd name="T2" fmla="*/ 14 w 14"/>
                <a:gd name="T3" fmla="*/ 24 h 24"/>
                <a:gd name="T4" fmla="*/ 4 w 14"/>
                <a:gd name="T5" fmla="*/ 18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24"/>
                  </a:lnTo>
                  <a:lnTo>
                    <a:pt x="4" y="18"/>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28" name="Freeform 531"/>
            <p:cNvSpPr>
              <a:spLocks/>
            </p:cNvSpPr>
            <p:nvPr/>
          </p:nvSpPr>
          <p:spPr bwMode="auto">
            <a:xfrm>
              <a:off x="5317" y="2738"/>
              <a:ext cx="13" cy="12"/>
            </a:xfrm>
            <a:custGeom>
              <a:avLst/>
              <a:gdLst>
                <a:gd name="T0" fmla="*/ 13 w 13"/>
                <a:gd name="T1" fmla="*/ 21 h 21"/>
                <a:gd name="T2" fmla="*/ 1 w 13"/>
                <a:gd name="T3" fmla="*/ 6 h 21"/>
                <a:gd name="T4" fmla="*/ 0 w 13"/>
                <a:gd name="T5" fmla="*/ 0 h 21"/>
                <a:gd name="T6" fmla="*/ 13 w 13"/>
                <a:gd name="T7" fmla="*/ 15 h 21"/>
                <a:gd name="T8" fmla="*/ 13 w 13"/>
                <a:gd name="T9" fmla="*/ 21 h 21"/>
                <a:gd name="T10" fmla="*/ 0 60000 65536"/>
                <a:gd name="T11" fmla="*/ 0 60000 65536"/>
                <a:gd name="T12" fmla="*/ 0 60000 65536"/>
                <a:gd name="T13" fmla="*/ 0 60000 65536"/>
                <a:gd name="T14" fmla="*/ 0 60000 65536"/>
                <a:gd name="T15" fmla="*/ 0 w 13"/>
                <a:gd name="T16" fmla="*/ 0 h 21"/>
                <a:gd name="T17" fmla="*/ 13 w 13"/>
                <a:gd name="T18" fmla="*/ 21 h 21"/>
              </a:gdLst>
              <a:ahLst/>
              <a:cxnLst>
                <a:cxn ang="T10">
                  <a:pos x="T0" y="T1"/>
                </a:cxn>
                <a:cxn ang="T11">
                  <a:pos x="T2" y="T3"/>
                </a:cxn>
                <a:cxn ang="T12">
                  <a:pos x="T4" y="T5"/>
                </a:cxn>
                <a:cxn ang="T13">
                  <a:pos x="T6" y="T7"/>
                </a:cxn>
                <a:cxn ang="T14">
                  <a:pos x="T8" y="T9"/>
                </a:cxn>
              </a:cxnLst>
              <a:rect l="T15" t="T16" r="T17" b="T18"/>
              <a:pathLst>
                <a:path w="13" h="21">
                  <a:moveTo>
                    <a:pt x="13" y="21"/>
                  </a:moveTo>
                  <a:lnTo>
                    <a:pt x="1" y="6"/>
                  </a:lnTo>
                  <a:lnTo>
                    <a:pt x="0" y="0"/>
                  </a:lnTo>
                  <a:lnTo>
                    <a:pt x="13" y="15"/>
                  </a:lnTo>
                  <a:lnTo>
                    <a:pt x="13" y="2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29" name="Freeform 532"/>
            <p:cNvSpPr>
              <a:spLocks/>
            </p:cNvSpPr>
            <p:nvPr/>
          </p:nvSpPr>
          <p:spPr bwMode="auto">
            <a:xfrm>
              <a:off x="5252" y="2696"/>
              <a:ext cx="10" cy="10"/>
            </a:xfrm>
            <a:custGeom>
              <a:avLst/>
              <a:gdLst>
                <a:gd name="T0" fmla="*/ 9 w 9"/>
                <a:gd name="T1" fmla="*/ 17 h 17"/>
                <a:gd name="T2" fmla="*/ 6 w 9"/>
                <a:gd name="T3" fmla="*/ 0 h 17"/>
                <a:gd name="T4" fmla="*/ 0 w 9"/>
                <a:gd name="T5" fmla="*/ 6 h 17"/>
                <a:gd name="T6" fmla="*/ 4 w 9"/>
                <a:gd name="T7" fmla="*/ 9 h 17"/>
                <a:gd name="T8" fmla="*/ 9 w 9"/>
                <a:gd name="T9" fmla="*/ 17 h 17"/>
                <a:gd name="T10" fmla="*/ 0 60000 65536"/>
                <a:gd name="T11" fmla="*/ 0 60000 65536"/>
                <a:gd name="T12" fmla="*/ 0 60000 65536"/>
                <a:gd name="T13" fmla="*/ 0 60000 65536"/>
                <a:gd name="T14" fmla="*/ 0 60000 65536"/>
                <a:gd name="T15" fmla="*/ 0 w 9"/>
                <a:gd name="T16" fmla="*/ 0 h 17"/>
                <a:gd name="T17" fmla="*/ 9 w 9"/>
                <a:gd name="T18" fmla="*/ 17 h 17"/>
              </a:gdLst>
              <a:ahLst/>
              <a:cxnLst>
                <a:cxn ang="T10">
                  <a:pos x="T0" y="T1"/>
                </a:cxn>
                <a:cxn ang="T11">
                  <a:pos x="T2" y="T3"/>
                </a:cxn>
                <a:cxn ang="T12">
                  <a:pos x="T4" y="T5"/>
                </a:cxn>
                <a:cxn ang="T13">
                  <a:pos x="T6" y="T7"/>
                </a:cxn>
                <a:cxn ang="T14">
                  <a:pos x="T8" y="T9"/>
                </a:cxn>
              </a:cxnLst>
              <a:rect l="T15" t="T16" r="T17" b="T18"/>
              <a:pathLst>
                <a:path w="9" h="17">
                  <a:moveTo>
                    <a:pt x="9" y="17"/>
                  </a:moveTo>
                  <a:lnTo>
                    <a:pt x="6" y="0"/>
                  </a:lnTo>
                  <a:lnTo>
                    <a:pt x="0" y="6"/>
                  </a:lnTo>
                  <a:lnTo>
                    <a:pt x="4" y="9"/>
                  </a:lnTo>
                  <a:lnTo>
                    <a:pt x="9" y="1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0" name="Freeform 533"/>
            <p:cNvSpPr>
              <a:spLocks/>
            </p:cNvSpPr>
            <p:nvPr/>
          </p:nvSpPr>
          <p:spPr bwMode="auto">
            <a:xfrm>
              <a:off x="5308" y="2702"/>
              <a:ext cx="9" cy="25"/>
            </a:xfrm>
            <a:custGeom>
              <a:avLst/>
              <a:gdLst>
                <a:gd name="T0" fmla="*/ 1 w 7"/>
                <a:gd name="T1" fmla="*/ 0 h 41"/>
                <a:gd name="T2" fmla="*/ 7 w 7"/>
                <a:gd name="T3" fmla="*/ 41 h 41"/>
                <a:gd name="T4" fmla="*/ 0 w 7"/>
                <a:gd name="T5" fmla="*/ 6 h 41"/>
                <a:gd name="T6" fmla="*/ 1 w 7"/>
                <a:gd name="T7" fmla="*/ 0 h 41"/>
                <a:gd name="T8" fmla="*/ 0 60000 65536"/>
                <a:gd name="T9" fmla="*/ 0 60000 65536"/>
                <a:gd name="T10" fmla="*/ 0 60000 65536"/>
                <a:gd name="T11" fmla="*/ 0 60000 65536"/>
                <a:gd name="T12" fmla="*/ 0 w 7"/>
                <a:gd name="T13" fmla="*/ 0 h 41"/>
                <a:gd name="T14" fmla="*/ 7 w 7"/>
                <a:gd name="T15" fmla="*/ 41 h 41"/>
              </a:gdLst>
              <a:ahLst/>
              <a:cxnLst>
                <a:cxn ang="T8">
                  <a:pos x="T0" y="T1"/>
                </a:cxn>
                <a:cxn ang="T9">
                  <a:pos x="T2" y="T3"/>
                </a:cxn>
                <a:cxn ang="T10">
                  <a:pos x="T4" y="T5"/>
                </a:cxn>
                <a:cxn ang="T11">
                  <a:pos x="T6" y="T7"/>
                </a:cxn>
              </a:cxnLst>
              <a:rect l="T12" t="T13" r="T14" b="T15"/>
              <a:pathLst>
                <a:path w="7" h="41">
                  <a:moveTo>
                    <a:pt x="1" y="0"/>
                  </a:moveTo>
                  <a:lnTo>
                    <a:pt x="7" y="41"/>
                  </a:lnTo>
                  <a:lnTo>
                    <a:pt x="0" y="6"/>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1" name="Freeform 534"/>
            <p:cNvSpPr>
              <a:spLocks/>
            </p:cNvSpPr>
            <p:nvPr/>
          </p:nvSpPr>
          <p:spPr bwMode="auto">
            <a:xfrm>
              <a:off x="5276" y="2687"/>
              <a:ext cx="20" cy="19"/>
            </a:xfrm>
            <a:custGeom>
              <a:avLst/>
              <a:gdLst>
                <a:gd name="T0" fmla="*/ 18 w 19"/>
                <a:gd name="T1" fmla="*/ 32 h 32"/>
                <a:gd name="T2" fmla="*/ 19 w 19"/>
                <a:gd name="T3" fmla="*/ 32 h 32"/>
                <a:gd name="T4" fmla="*/ 9 w 19"/>
                <a:gd name="T5" fmla="*/ 15 h 32"/>
                <a:gd name="T6" fmla="*/ 0 w 19"/>
                <a:gd name="T7" fmla="*/ 0 h 32"/>
                <a:gd name="T8" fmla="*/ 9 w 19"/>
                <a:gd name="T9" fmla="*/ 15 h 32"/>
                <a:gd name="T10" fmla="*/ 18 w 19"/>
                <a:gd name="T11" fmla="*/ 32 h 32"/>
                <a:gd name="T12" fmla="*/ 0 60000 65536"/>
                <a:gd name="T13" fmla="*/ 0 60000 65536"/>
                <a:gd name="T14" fmla="*/ 0 60000 65536"/>
                <a:gd name="T15" fmla="*/ 0 60000 65536"/>
                <a:gd name="T16" fmla="*/ 0 60000 65536"/>
                <a:gd name="T17" fmla="*/ 0 60000 65536"/>
                <a:gd name="T18" fmla="*/ 0 w 19"/>
                <a:gd name="T19" fmla="*/ 0 h 32"/>
                <a:gd name="T20" fmla="*/ 19 w 1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9" h="32">
                  <a:moveTo>
                    <a:pt x="18" y="32"/>
                  </a:moveTo>
                  <a:lnTo>
                    <a:pt x="19" y="32"/>
                  </a:lnTo>
                  <a:lnTo>
                    <a:pt x="9" y="15"/>
                  </a:lnTo>
                  <a:lnTo>
                    <a:pt x="0" y="0"/>
                  </a:lnTo>
                  <a:lnTo>
                    <a:pt x="9" y="15"/>
                  </a:lnTo>
                  <a:lnTo>
                    <a:pt x="18" y="3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2" name="Freeform 535"/>
            <p:cNvSpPr>
              <a:spLocks/>
            </p:cNvSpPr>
            <p:nvPr/>
          </p:nvSpPr>
          <p:spPr bwMode="auto">
            <a:xfrm>
              <a:off x="5569" y="2781"/>
              <a:ext cx="1"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3" name="Freeform 536"/>
            <p:cNvSpPr>
              <a:spLocks/>
            </p:cNvSpPr>
            <p:nvPr/>
          </p:nvSpPr>
          <p:spPr bwMode="auto">
            <a:xfrm>
              <a:off x="5389" y="2824"/>
              <a:ext cx="8" cy="13"/>
            </a:xfrm>
            <a:custGeom>
              <a:avLst/>
              <a:gdLst>
                <a:gd name="T0" fmla="*/ 6 w 8"/>
                <a:gd name="T1" fmla="*/ 24 h 24"/>
                <a:gd name="T2" fmla="*/ 8 w 8"/>
                <a:gd name="T3" fmla="*/ 7 h 24"/>
                <a:gd name="T4" fmla="*/ 5 w 8"/>
                <a:gd name="T5" fmla="*/ 9 h 24"/>
                <a:gd name="T6" fmla="*/ 2 w 8"/>
                <a:gd name="T7" fmla="*/ 0 h 24"/>
                <a:gd name="T8" fmla="*/ 0 w 8"/>
                <a:gd name="T9" fmla="*/ 24 h 24"/>
                <a:gd name="T10" fmla="*/ 6 w 8"/>
                <a:gd name="T11" fmla="*/ 24 h 24"/>
                <a:gd name="T12" fmla="*/ 0 60000 65536"/>
                <a:gd name="T13" fmla="*/ 0 60000 65536"/>
                <a:gd name="T14" fmla="*/ 0 60000 65536"/>
                <a:gd name="T15" fmla="*/ 0 60000 65536"/>
                <a:gd name="T16" fmla="*/ 0 60000 65536"/>
                <a:gd name="T17" fmla="*/ 0 60000 65536"/>
                <a:gd name="T18" fmla="*/ 0 w 8"/>
                <a:gd name="T19" fmla="*/ 0 h 24"/>
                <a:gd name="T20" fmla="*/ 8 w 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 h="24">
                  <a:moveTo>
                    <a:pt x="6" y="24"/>
                  </a:moveTo>
                  <a:lnTo>
                    <a:pt x="8" y="7"/>
                  </a:lnTo>
                  <a:lnTo>
                    <a:pt x="5" y="9"/>
                  </a:lnTo>
                  <a:lnTo>
                    <a:pt x="2" y="0"/>
                  </a:lnTo>
                  <a:lnTo>
                    <a:pt x="0" y="24"/>
                  </a:lnTo>
                  <a:lnTo>
                    <a:pt x="6" y="2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4" name="Freeform 537"/>
            <p:cNvSpPr>
              <a:spLocks/>
            </p:cNvSpPr>
            <p:nvPr/>
          </p:nvSpPr>
          <p:spPr bwMode="auto">
            <a:xfrm>
              <a:off x="5395" y="2845"/>
              <a:ext cx="8" cy="12"/>
            </a:xfrm>
            <a:custGeom>
              <a:avLst/>
              <a:gdLst>
                <a:gd name="T0" fmla="*/ 7 w 7"/>
                <a:gd name="T1" fmla="*/ 20 h 20"/>
                <a:gd name="T2" fmla="*/ 0 w 7"/>
                <a:gd name="T3" fmla="*/ 18 h 20"/>
                <a:gd name="T4" fmla="*/ 0 w 7"/>
                <a:gd name="T5" fmla="*/ 0 h 20"/>
                <a:gd name="T6" fmla="*/ 7 w 7"/>
                <a:gd name="T7" fmla="*/ 20 h 20"/>
                <a:gd name="T8" fmla="*/ 0 60000 65536"/>
                <a:gd name="T9" fmla="*/ 0 60000 65536"/>
                <a:gd name="T10" fmla="*/ 0 60000 65536"/>
                <a:gd name="T11" fmla="*/ 0 60000 65536"/>
                <a:gd name="T12" fmla="*/ 0 w 7"/>
                <a:gd name="T13" fmla="*/ 0 h 20"/>
                <a:gd name="T14" fmla="*/ 7 w 7"/>
                <a:gd name="T15" fmla="*/ 20 h 20"/>
              </a:gdLst>
              <a:ahLst/>
              <a:cxnLst>
                <a:cxn ang="T8">
                  <a:pos x="T0" y="T1"/>
                </a:cxn>
                <a:cxn ang="T9">
                  <a:pos x="T2" y="T3"/>
                </a:cxn>
                <a:cxn ang="T10">
                  <a:pos x="T4" y="T5"/>
                </a:cxn>
                <a:cxn ang="T11">
                  <a:pos x="T6" y="T7"/>
                </a:cxn>
              </a:cxnLst>
              <a:rect l="T12" t="T13" r="T14" b="T15"/>
              <a:pathLst>
                <a:path w="7" h="20">
                  <a:moveTo>
                    <a:pt x="7" y="20"/>
                  </a:moveTo>
                  <a:lnTo>
                    <a:pt x="0" y="18"/>
                  </a:lnTo>
                  <a:lnTo>
                    <a:pt x="0" y="0"/>
                  </a:lnTo>
                  <a:lnTo>
                    <a:pt x="7"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5" name="Freeform 538"/>
            <p:cNvSpPr>
              <a:spLocks/>
            </p:cNvSpPr>
            <p:nvPr/>
          </p:nvSpPr>
          <p:spPr bwMode="auto">
            <a:xfrm>
              <a:off x="5406" y="2848"/>
              <a:ext cx="4" cy="5"/>
            </a:xfrm>
            <a:custGeom>
              <a:avLst/>
              <a:gdLst>
                <a:gd name="T0" fmla="*/ 3 w 3"/>
                <a:gd name="T1" fmla="*/ 0 h 8"/>
                <a:gd name="T2" fmla="*/ 1 w 3"/>
                <a:gd name="T3" fmla="*/ 8 h 8"/>
                <a:gd name="T4" fmla="*/ 0 w 3"/>
                <a:gd name="T5" fmla="*/ 8 h 8"/>
                <a:gd name="T6" fmla="*/ 3 w 3"/>
                <a:gd name="T7" fmla="*/ 0 h 8"/>
                <a:gd name="T8" fmla="*/ 0 60000 65536"/>
                <a:gd name="T9" fmla="*/ 0 60000 65536"/>
                <a:gd name="T10" fmla="*/ 0 60000 65536"/>
                <a:gd name="T11" fmla="*/ 0 60000 65536"/>
                <a:gd name="T12" fmla="*/ 0 w 3"/>
                <a:gd name="T13" fmla="*/ 0 h 8"/>
                <a:gd name="T14" fmla="*/ 3 w 3"/>
                <a:gd name="T15" fmla="*/ 8 h 8"/>
              </a:gdLst>
              <a:ahLst/>
              <a:cxnLst>
                <a:cxn ang="T8">
                  <a:pos x="T0" y="T1"/>
                </a:cxn>
                <a:cxn ang="T9">
                  <a:pos x="T2" y="T3"/>
                </a:cxn>
                <a:cxn ang="T10">
                  <a:pos x="T4" y="T5"/>
                </a:cxn>
                <a:cxn ang="T11">
                  <a:pos x="T6" y="T7"/>
                </a:cxn>
              </a:cxnLst>
              <a:rect l="T12" t="T13" r="T14" b="T15"/>
              <a:pathLst>
                <a:path w="3" h="8">
                  <a:moveTo>
                    <a:pt x="3" y="0"/>
                  </a:moveTo>
                  <a:lnTo>
                    <a:pt x="1" y="8"/>
                  </a:lnTo>
                  <a:lnTo>
                    <a:pt x="0" y="8"/>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6" name="Freeform 539"/>
            <p:cNvSpPr>
              <a:spLocks/>
            </p:cNvSpPr>
            <p:nvPr/>
          </p:nvSpPr>
          <p:spPr bwMode="auto">
            <a:xfrm>
              <a:off x="5414" y="2898"/>
              <a:ext cx="1" cy="4"/>
            </a:xfrm>
            <a:custGeom>
              <a:avLst/>
              <a:gdLst>
                <a:gd name="T0" fmla="*/ 1 w 1"/>
                <a:gd name="T1" fmla="*/ 1 h 9"/>
                <a:gd name="T2" fmla="*/ 1 w 1"/>
                <a:gd name="T3" fmla="*/ 0 h 9"/>
                <a:gd name="T4" fmla="*/ 0 w 1"/>
                <a:gd name="T5" fmla="*/ 9 h 9"/>
                <a:gd name="T6" fmla="*/ 1 w 1"/>
                <a:gd name="T7" fmla="*/ 1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1" y="1"/>
                  </a:moveTo>
                  <a:lnTo>
                    <a:pt x="1" y="0"/>
                  </a:lnTo>
                  <a:lnTo>
                    <a:pt x="0" y="9"/>
                  </a:lnTo>
                  <a:lnTo>
                    <a:pt x="1" y="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7" name="Freeform 540"/>
            <p:cNvSpPr>
              <a:spLocks/>
            </p:cNvSpPr>
            <p:nvPr/>
          </p:nvSpPr>
          <p:spPr bwMode="auto">
            <a:xfrm>
              <a:off x="1774" y="3515"/>
              <a:ext cx="24" cy="18"/>
            </a:xfrm>
            <a:custGeom>
              <a:avLst/>
              <a:gdLst>
                <a:gd name="T0" fmla="*/ 23 w 23"/>
                <a:gd name="T1" fmla="*/ 13 h 30"/>
                <a:gd name="T2" fmla="*/ 19 w 23"/>
                <a:gd name="T3" fmla="*/ 5 h 30"/>
                <a:gd name="T4" fmla="*/ 14 w 23"/>
                <a:gd name="T5" fmla="*/ 5 h 30"/>
                <a:gd name="T6" fmla="*/ 11 w 23"/>
                <a:gd name="T7" fmla="*/ 4 h 30"/>
                <a:gd name="T8" fmla="*/ 5 w 23"/>
                <a:gd name="T9" fmla="*/ 0 h 30"/>
                <a:gd name="T10" fmla="*/ 5 w 23"/>
                <a:gd name="T11" fmla="*/ 9 h 30"/>
                <a:gd name="T12" fmla="*/ 0 w 23"/>
                <a:gd name="T13" fmla="*/ 20 h 30"/>
                <a:gd name="T14" fmla="*/ 5 w 23"/>
                <a:gd name="T15" fmla="*/ 30 h 30"/>
                <a:gd name="T16" fmla="*/ 8 w 23"/>
                <a:gd name="T17" fmla="*/ 24 h 30"/>
                <a:gd name="T18" fmla="*/ 10 w 23"/>
                <a:gd name="T19" fmla="*/ 24 h 30"/>
                <a:gd name="T20" fmla="*/ 10 w 23"/>
                <a:gd name="T21" fmla="*/ 20 h 30"/>
                <a:gd name="T22" fmla="*/ 23 w 23"/>
                <a:gd name="T23" fmla="*/ 13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30"/>
                <a:gd name="T38" fmla="*/ 23 w 2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30">
                  <a:moveTo>
                    <a:pt x="23" y="13"/>
                  </a:moveTo>
                  <a:lnTo>
                    <a:pt x="19" y="5"/>
                  </a:lnTo>
                  <a:lnTo>
                    <a:pt x="14" y="5"/>
                  </a:lnTo>
                  <a:lnTo>
                    <a:pt x="11" y="4"/>
                  </a:lnTo>
                  <a:lnTo>
                    <a:pt x="5" y="0"/>
                  </a:lnTo>
                  <a:lnTo>
                    <a:pt x="5" y="9"/>
                  </a:lnTo>
                  <a:lnTo>
                    <a:pt x="0" y="20"/>
                  </a:lnTo>
                  <a:lnTo>
                    <a:pt x="5" y="30"/>
                  </a:lnTo>
                  <a:lnTo>
                    <a:pt x="8" y="24"/>
                  </a:lnTo>
                  <a:lnTo>
                    <a:pt x="10" y="24"/>
                  </a:lnTo>
                  <a:lnTo>
                    <a:pt x="10" y="20"/>
                  </a:lnTo>
                  <a:lnTo>
                    <a:pt x="23"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8" name="Freeform 541"/>
            <p:cNvSpPr>
              <a:spLocks/>
            </p:cNvSpPr>
            <p:nvPr/>
          </p:nvSpPr>
          <p:spPr bwMode="auto">
            <a:xfrm>
              <a:off x="1763" y="3517"/>
              <a:ext cx="18" cy="13"/>
            </a:xfrm>
            <a:custGeom>
              <a:avLst/>
              <a:gdLst>
                <a:gd name="T0" fmla="*/ 5 w 17"/>
                <a:gd name="T1" fmla="*/ 7 h 22"/>
                <a:gd name="T2" fmla="*/ 2 w 17"/>
                <a:gd name="T3" fmla="*/ 2 h 22"/>
                <a:gd name="T4" fmla="*/ 17 w 17"/>
                <a:gd name="T5" fmla="*/ 0 h 22"/>
                <a:gd name="T6" fmla="*/ 10 w 17"/>
                <a:gd name="T7" fmla="*/ 18 h 22"/>
                <a:gd name="T8" fmla="*/ 0 w 17"/>
                <a:gd name="T9" fmla="*/ 22 h 22"/>
                <a:gd name="T10" fmla="*/ 5 w 17"/>
                <a:gd name="T11" fmla="*/ 15 h 22"/>
                <a:gd name="T12" fmla="*/ 3 w 17"/>
                <a:gd name="T13" fmla="*/ 13 h 22"/>
                <a:gd name="T14" fmla="*/ 5 w 17"/>
                <a:gd name="T15" fmla="*/ 7 h 2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2"/>
                <a:gd name="T26" fmla="*/ 17 w 1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2">
                  <a:moveTo>
                    <a:pt x="5" y="7"/>
                  </a:moveTo>
                  <a:lnTo>
                    <a:pt x="2" y="2"/>
                  </a:lnTo>
                  <a:lnTo>
                    <a:pt x="17" y="0"/>
                  </a:lnTo>
                  <a:lnTo>
                    <a:pt x="10" y="18"/>
                  </a:lnTo>
                  <a:lnTo>
                    <a:pt x="0" y="22"/>
                  </a:lnTo>
                  <a:lnTo>
                    <a:pt x="5" y="15"/>
                  </a:lnTo>
                  <a:lnTo>
                    <a:pt x="3" y="13"/>
                  </a:lnTo>
                  <a:lnTo>
                    <a:pt x="5" y="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39" name="Freeform 542"/>
            <p:cNvSpPr>
              <a:spLocks/>
            </p:cNvSpPr>
            <p:nvPr/>
          </p:nvSpPr>
          <p:spPr bwMode="auto">
            <a:xfrm>
              <a:off x="2831" y="2865"/>
              <a:ext cx="222" cy="225"/>
            </a:xfrm>
            <a:custGeom>
              <a:avLst/>
              <a:gdLst>
                <a:gd name="T0" fmla="*/ 122 w 207"/>
                <a:gd name="T1" fmla="*/ 254 h 385"/>
                <a:gd name="T2" fmla="*/ 123 w 207"/>
                <a:gd name="T3" fmla="*/ 209 h 385"/>
                <a:gd name="T4" fmla="*/ 124 w 207"/>
                <a:gd name="T5" fmla="*/ 163 h 385"/>
                <a:gd name="T6" fmla="*/ 138 w 207"/>
                <a:gd name="T7" fmla="*/ 163 h 385"/>
                <a:gd name="T8" fmla="*/ 141 w 207"/>
                <a:gd name="T9" fmla="*/ 135 h 385"/>
                <a:gd name="T10" fmla="*/ 141 w 207"/>
                <a:gd name="T11" fmla="*/ 104 h 385"/>
                <a:gd name="T12" fmla="*/ 141 w 207"/>
                <a:gd name="T13" fmla="*/ 74 h 385"/>
                <a:gd name="T14" fmla="*/ 142 w 207"/>
                <a:gd name="T15" fmla="*/ 46 h 385"/>
                <a:gd name="T16" fmla="*/ 159 w 207"/>
                <a:gd name="T17" fmla="*/ 41 h 385"/>
                <a:gd name="T18" fmla="*/ 176 w 207"/>
                <a:gd name="T19" fmla="*/ 37 h 385"/>
                <a:gd name="T20" fmla="*/ 182 w 207"/>
                <a:gd name="T21" fmla="*/ 48 h 385"/>
                <a:gd name="T22" fmla="*/ 195 w 207"/>
                <a:gd name="T23" fmla="*/ 37 h 385"/>
                <a:gd name="T24" fmla="*/ 207 w 207"/>
                <a:gd name="T25" fmla="*/ 28 h 385"/>
                <a:gd name="T26" fmla="*/ 190 w 207"/>
                <a:gd name="T27" fmla="*/ 19 h 385"/>
                <a:gd name="T28" fmla="*/ 179 w 207"/>
                <a:gd name="T29" fmla="*/ 24 h 385"/>
                <a:gd name="T30" fmla="*/ 156 w 207"/>
                <a:gd name="T31" fmla="*/ 28 h 385"/>
                <a:gd name="T32" fmla="*/ 133 w 207"/>
                <a:gd name="T33" fmla="*/ 32 h 385"/>
                <a:gd name="T34" fmla="*/ 119 w 207"/>
                <a:gd name="T35" fmla="*/ 28 h 385"/>
                <a:gd name="T36" fmla="*/ 103 w 207"/>
                <a:gd name="T37" fmla="*/ 21 h 385"/>
                <a:gd name="T38" fmla="*/ 101 w 207"/>
                <a:gd name="T39" fmla="*/ 15 h 385"/>
                <a:gd name="T40" fmla="*/ 84 w 207"/>
                <a:gd name="T41" fmla="*/ 15 h 385"/>
                <a:gd name="T42" fmla="*/ 66 w 207"/>
                <a:gd name="T43" fmla="*/ 13 h 385"/>
                <a:gd name="T44" fmla="*/ 48 w 207"/>
                <a:gd name="T45" fmla="*/ 13 h 385"/>
                <a:gd name="T46" fmla="*/ 32 w 207"/>
                <a:gd name="T47" fmla="*/ 9 h 385"/>
                <a:gd name="T48" fmla="*/ 20 w 207"/>
                <a:gd name="T49" fmla="*/ 0 h 385"/>
                <a:gd name="T50" fmla="*/ 1 w 207"/>
                <a:gd name="T51" fmla="*/ 9 h 385"/>
                <a:gd name="T52" fmla="*/ 0 w 207"/>
                <a:gd name="T53" fmla="*/ 28 h 385"/>
                <a:gd name="T54" fmla="*/ 11 w 207"/>
                <a:gd name="T55" fmla="*/ 69 h 385"/>
                <a:gd name="T56" fmla="*/ 21 w 207"/>
                <a:gd name="T57" fmla="*/ 109 h 385"/>
                <a:gd name="T58" fmla="*/ 31 w 207"/>
                <a:gd name="T59" fmla="*/ 146 h 385"/>
                <a:gd name="T60" fmla="*/ 41 w 207"/>
                <a:gd name="T61" fmla="*/ 187 h 385"/>
                <a:gd name="T62" fmla="*/ 42 w 207"/>
                <a:gd name="T63" fmla="*/ 202 h 385"/>
                <a:gd name="T64" fmla="*/ 39 w 207"/>
                <a:gd name="T65" fmla="*/ 200 h 385"/>
                <a:gd name="T66" fmla="*/ 42 w 207"/>
                <a:gd name="T67" fmla="*/ 234 h 385"/>
                <a:gd name="T68" fmla="*/ 45 w 207"/>
                <a:gd name="T69" fmla="*/ 269 h 385"/>
                <a:gd name="T70" fmla="*/ 47 w 207"/>
                <a:gd name="T71" fmla="*/ 300 h 385"/>
                <a:gd name="T72" fmla="*/ 49 w 207"/>
                <a:gd name="T73" fmla="*/ 335 h 385"/>
                <a:gd name="T74" fmla="*/ 58 w 207"/>
                <a:gd name="T75" fmla="*/ 356 h 385"/>
                <a:gd name="T76" fmla="*/ 66 w 207"/>
                <a:gd name="T77" fmla="*/ 378 h 385"/>
                <a:gd name="T78" fmla="*/ 75 w 207"/>
                <a:gd name="T79" fmla="*/ 360 h 385"/>
                <a:gd name="T80" fmla="*/ 81 w 207"/>
                <a:gd name="T81" fmla="*/ 382 h 385"/>
                <a:gd name="T82" fmla="*/ 103 w 207"/>
                <a:gd name="T83" fmla="*/ 385 h 385"/>
                <a:gd name="T84" fmla="*/ 115 w 207"/>
                <a:gd name="T85" fmla="*/ 376 h 385"/>
                <a:gd name="T86" fmla="*/ 119 w 207"/>
                <a:gd name="T87" fmla="*/ 345 h 385"/>
                <a:gd name="T88" fmla="*/ 120 w 207"/>
                <a:gd name="T89" fmla="*/ 315 h 385"/>
                <a:gd name="T90" fmla="*/ 121 w 207"/>
                <a:gd name="T91" fmla="*/ 285 h 385"/>
                <a:gd name="T92" fmla="*/ 122 w 207"/>
                <a:gd name="T93" fmla="*/ 254 h 3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7"/>
                <a:gd name="T142" fmla="*/ 0 h 385"/>
                <a:gd name="T143" fmla="*/ 207 w 207"/>
                <a:gd name="T144" fmla="*/ 385 h 3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7" h="385">
                  <a:moveTo>
                    <a:pt x="122" y="254"/>
                  </a:moveTo>
                  <a:lnTo>
                    <a:pt x="123" y="209"/>
                  </a:lnTo>
                  <a:lnTo>
                    <a:pt x="124" y="163"/>
                  </a:lnTo>
                  <a:lnTo>
                    <a:pt x="138" y="163"/>
                  </a:lnTo>
                  <a:lnTo>
                    <a:pt x="141" y="135"/>
                  </a:lnTo>
                  <a:lnTo>
                    <a:pt x="141" y="104"/>
                  </a:lnTo>
                  <a:lnTo>
                    <a:pt x="141" y="74"/>
                  </a:lnTo>
                  <a:lnTo>
                    <a:pt x="142" y="46"/>
                  </a:lnTo>
                  <a:lnTo>
                    <a:pt x="159" y="41"/>
                  </a:lnTo>
                  <a:lnTo>
                    <a:pt x="176" y="37"/>
                  </a:lnTo>
                  <a:lnTo>
                    <a:pt x="182" y="48"/>
                  </a:lnTo>
                  <a:lnTo>
                    <a:pt x="195" y="37"/>
                  </a:lnTo>
                  <a:lnTo>
                    <a:pt x="207" y="28"/>
                  </a:lnTo>
                  <a:lnTo>
                    <a:pt x="190" y="19"/>
                  </a:lnTo>
                  <a:lnTo>
                    <a:pt x="179" y="24"/>
                  </a:lnTo>
                  <a:lnTo>
                    <a:pt x="156" y="28"/>
                  </a:lnTo>
                  <a:lnTo>
                    <a:pt x="133" y="32"/>
                  </a:lnTo>
                  <a:lnTo>
                    <a:pt x="119" y="28"/>
                  </a:lnTo>
                  <a:lnTo>
                    <a:pt x="103" y="21"/>
                  </a:lnTo>
                  <a:lnTo>
                    <a:pt x="101" y="15"/>
                  </a:lnTo>
                  <a:lnTo>
                    <a:pt x="84" y="15"/>
                  </a:lnTo>
                  <a:lnTo>
                    <a:pt x="66" y="13"/>
                  </a:lnTo>
                  <a:lnTo>
                    <a:pt x="48" y="13"/>
                  </a:lnTo>
                  <a:lnTo>
                    <a:pt x="32" y="9"/>
                  </a:lnTo>
                  <a:lnTo>
                    <a:pt x="20" y="0"/>
                  </a:lnTo>
                  <a:lnTo>
                    <a:pt x="1" y="9"/>
                  </a:lnTo>
                  <a:lnTo>
                    <a:pt x="0" y="28"/>
                  </a:lnTo>
                  <a:lnTo>
                    <a:pt x="11" y="69"/>
                  </a:lnTo>
                  <a:lnTo>
                    <a:pt x="21" y="109"/>
                  </a:lnTo>
                  <a:lnTo>
                    <a:pt x="31" y="146"/>
                  </a:lnTo>
                  <a:lnTo>
                    <a:pt x="41" y="187"/>
                  </a:lnTo>
                  <a:lnTo>
                    <a:pt x="42" y="202"/>
                  </a:lnTo>
                  <a:lnTo>
                    <a:pt x="39" y="200"/>
                  </a:lnTo>
                  <a:lnTo>
                    <a:pt x="42" y="234"/>
                  </a:lnTo>
                  <a:lnTo>
                    <a:pt x="45" y="269"/>
                  </a:lnTo>
                  <a:lnTo>
                    <a:pt x="47" y="300"/>
                  </a:lnTo>
                  <a:lnTo>
                    <a:pt x="49" y="335"/>
                  </a:lnTo>
                  <a:lnTo>
                    <a:pt x="58" y="356"/>
                  </a:lnTo>
                  <a:lnTo>
                    <a:pt x="66" y="378"/>
                  </a:lnTo>
                  <a:lnTo>
                    <a:pt x="75" y="360"/>
                  </a:lnTo>
                  <a:lnTo>
                    <a:pt x="81" y="382"/>
                  </a:lnTo>
                  <a:lnTo>
                    <a:pt x="103" y="385"/>
                  </a:lnTo>
                  <a:lnTo>
                    <a:pt x="115" y="376"/>
                  </a:lnTo>
                  <a:lnTo>
                    <a:pt x="119" y="345"/>
                  </a:lnTo>
                  <a:lnTo>
                    <a:pt x="120" y="315"/>
                  </a:lnTo>
                  <a:lnTo>
                    <a:pt x="121" y="285"/>
                  </a:lnTo>
                  <a:lnTo>
                    <a:pt x="122" y="25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40" name="Freeform 543"/>
            <p:cNvSpPr>
              <a:spLocks/>
            </p:cNvSpPr>
            <p:nvPr/>
          </p:nvSpPr>
          <p:spPr bwMode="auto">
            <a:xfrm>
              <a:off x="1481" y="2729"/>
              <a:ext cx="209" cy="247"/>
            </a:xfrm>
            <a:custGeom>
              <a:avLst/>
              <a:gdLst>
                <a:gd name="T0" fmla="*/ 130 w 194"/>
                <a:gd name="T1" fmla="*/ 333 h 424"/>
                <a:gd name="T2" fmla="*/ 128 w 194"/>
                <a:gd name="T3" fmla="*/ 370 h 424"/>
                <a:gd name="T4" fmla="*/ 124 w 194"/>
                <a:gd name="T5" fmla="*/ 403 h 424"/>
                <a:gd name="T6" fmla="*/ 120 w 194"/>
                <a:gd name="T7" fmla="*/ 396 h 424"/>
                <a:gd name="T8" fmla="*/ 102 w 194"/>
                <a:gd name="T9" fmla="*/ 402 h 424"/>
                <a:gd name="T10" fmla="*/ 97 w 194"/>
                <a:gd name="T11" fmla="*/ 420 h 424"/>
                <a:gd name="T12" fmla="*/ 90 w 194"/>
                <a:gd name="T13" fmla="*/ 402 h 424"/>
                <a:gd name="T14" fmla="*/ 72 w 194"/>
                <a:gd name="T15" fmla="*/ 394 h 424"/>
                <a:gd name="T16" fmla="*/ 69 w 194"/>
                <a:gd name="T17" fmla="*/ 389 h 424"/>
                <a:gd name="T18" fmla="*/ 57 w 194"/>
                <a:gd name="T19" fmla="*/ 424 h 424"/>
                <a:gd name="T20" fmla="*/ 46 w 194"/>
                <a:gd name="T21" fmla="*/ 420 h 424"/>
                <a:gd name="T22" fmla="*/ 38 w 194"/>
                <a:gd name="T23" fmla="*/ 389 h 424"/>
                <a:gd name="T24" fmla="*/ 32 w 194"/>
                <a:gd name="T25" fmla="*/ 361 h 424"/>
                <a:gd name="T26" fmla="*/ 28 w 194"/>
                <a:gd name="T27" fmla="*/ 333 h 424"/>
                <a:gd name="T28" fmla="*/ 28 w 194"/>
                <a:gd name="T29" fmla="*/ 309 h 424"/>
                <a:gd name="T30" fmla="*/ 20 w 194"/>
                <a:gd name="T31" fmla="*/ 287 h 424"/>
                <a:gd name="T32" fmla="*/ 15 w 194"/>
                <a:gd name="T33" fmla="*/ 264 h 424"/>
                <a:gd name="T34" fmla="*/ 10 w 194"/>
                <a:gd name="T35" fmla="*/ 250 h 424"/>
                <a:gd name="T36" fmla="*/ 11 w 194"/>
                <a:gd name="T37" fmla="*/ 239 h 424"/>
                <a:gd name="T38" fmla="*/ 17 w 194"/>
                <a:gd name="T39" fmla="*/ 209 h 424"/>
                <a:gd name="T40" fmla="*/ 13 w 194"/>
                <a:gd name="T41" fmla="*/ 205 h 424"/>
                <a:gd name="T42" fmla="*/ 10 w 194"/>
                <a:gd name="T43" fmla="*/ 179 h 424"/>
                <a:gd name="T44" fmla="*/ 11 w 194"/>
                <a:gd name="T45" fmla="*/ 151 h 424"/>
                <a:gd name="T46" fmla="*/ 14 w 194"/>
                <a:gd name="T47" fmla="*/ 137 h 424"/>
                <a:gd name="T48" fmla="*/ 14 w 194"/>
                <a:gd name="T49" fmla="*/ 96 h 424"/>
                <a:gd name="T50" fmla="*/ 16 w 194"/>
                <a:gd name="T51" fmla="*/ 87 h 424"/>
                <a:gd name="T52" fmla="*/ 9 w 194"/>
                <a:gd name="T53" fmla="*/ 63 h 424"/>
                <a:gd name="T54" fmla="*/ 0 w 194"/>
                <a:gd name="T55" fmla="*/ 38 h 424"/>
                <a:gd name="T56" fmla="*/ 21 w 194"/>
                <a:gd name="T57" fmla="*/ 38 h 424"/>
                <a:gd name="T58" fmla="*/ 28 w 194"/>
                <a:gd name="T59" fmla="*/ 27 h 424"/>
                <a:gd name="T60" fmla="*/ 40 w 194"/>
                <a:gd name="T61" fmla="*/ 14 h 424"/>
                <a:gd name="T62" fmla="*/ 53 w 194"/>
                <a:gd name="T63" fmla="*/ 0 h 424"/>
                <a:gd name="T64" fmla="*/ 65 w 194"/>
                <a:gd name="T65" fmla="*/ 1 h 424"/>
                <a:gd name="T66" fmla="*/ 68 w 194"/>
                <a:gd name="T67" fmla="*/ 27 h 424"/>
                <a:gd name="T68" fmla="*/ 69 w 194"/>
                <a:gd name="T69" fmla="*/ 57 h 424"/>
                <a:gd name="T70" fmla="*/ 81 w 194"/>
                <a:gd name="T71" fmla="*/ 81 h 424"/>
                <a:gd name="T72" fmla="*/ 92 w 194"/>
                <a:gd name="T73" fmla="*/ 87 h 424"/>
                <a:gd name="T74" fmla="*/ 105 w 194"/>
                <a:gd name="T75" fmla="*/ 98 h 424"/>
                <a:gd name="T76" fmla="*/ 123 w 194"/>
                <a:gd name="T77" fmla="*/ 120 h 424"/>
                <a:gd name="T78" fmla="*/ 140 w 194"/>
                <a:gd name="T79" fmla="*/ 126 h 424"/>
                <a:gd name="T80" fmla="*/ 145 w 194"/>
                <a:gd name="T81" fmla="*/ 139 h 424"/>
                <a:gd name="T82" fmla="*/ 147 w 194"/>
                <a:gd name="T83" fmla="*/ 172 h 424"/>
                <a:gd name="T84" fmla="*/ 143 w 194"/>
                <a:gd name="T85" fmla="*/ 172 h 424"/>
                <a:gd name="T86" fmla="*/ 149 w 194"/>
                <a:gd name="T87" fmla="*/ 183 h 424"/>
                <a:gd name="T88" fmla="*/ 151 w 194"/>
                <a:gd name="T89" fmla="*/ 209 h 424"/>
                <a:gd name="T90" fmla="*/ 165 w 194"/>
                <a:gd name="T91" fmla="*/ 211 h 424"/>
                <a:gd name="T92" fmla="*/ 180 w 194"/>
                <a:gd name="T93" fmla="*/ 216 h 424"/>
                <a:gd name="T94" fmla="*/ 182 w 194"/>
                <a:gd name="T95" fmla="*/ 244 h 424"/>
                <a:gd name="T96" fmla="*/ 192 w 194"/>
                <a:gd name="T97" fmla="*/ 263 h 424"/>
                <a:gd name="T98" fmla="*/ 194 w 194"/>
                <a:gd name="T99" fmla="*/ 272 h 424"/>
                <a:gd name="T100" fmla="*/ 191 w 194"/>
                <a:gd name="T101" fmla="*/ 298 h 424"/>
                <a:gd name="T102" fmla="*/ 189 w 194"/>
                <a:gd name="T103" fmla="*/ 322 h 424"/>
                <a:gd name="T104" fmla="*/ 191 w 194"/>
                <a:gd name="T105" fmla="*/ 333 h 424"/>
                <a:gd name="T106" fmla="*/ 189 w 194"/>
                <a:gd name="T107" fmla="*/ 335 h 424"/>
                <a:gd name="T108" fmla="*/ 189 w 194"/>
                <a:gd name="T109" fmla="*/ 331 h 424"/>
                <a:gd name="T110" fmla="*/ 172 w 194"/>
                <a:gd name="T111" fmla="*/ 309 h 424"/>
                <a:gd name="T112" fmla="*/ 151 w 194"/>
                <a:gd name="T113" fmla="*/ 314 h 424"/>
                <a:gd name="T114" fmla="*/ 133 w 194"/>
                <a:gd name="T115" fmla="*/ 320 h 424"/>
                <a:gd name="T116" fmla="*/ 130 w 194"/>
                <a:gd name="T117" fmla="*/ 333 h 4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4"/>
                <a:gd name="T178" fmla="*/ 0 h 424"/>
                <a:gd name="T179" fmla="*/ 194 w 194"/>
                <a:gd name="T180" fmla="*/ 424 h 4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4" h="424">
                  <a:moveTo>
                    <a:pt x="130" y="333"/>
                  </a:moveTo>
                  <a:lnTo>
                    <a:pt x="128" y="370"/>
                  </a:lnTo>
                  <a:lnTo>
                    <a:pt x="124" y="403"/>
                  </a:lnTo>
                  <a:lnTo>
                    <a:pt x="120" y="396"/>
                  </a:lnTo>
                  <a:lnTo>
                    <a:pt x="102" y="402"/>
                  </a:lnTo>
                  <a:lnTo>
                    <a:pt x="97" y="420"/>
                  </a:lnTo>
                  <a:lnTo>
                    <a:pt x="90" y="402"/>
                  </a:lnTo>
                  <a:lnTo>
                    <a:pt x="72" y="394"/>
                  </a:lnTo>
                  <a:lnTo>
                    <a:pt x="69" y="389"/>
                  </a:lnTo>
                  <a:lnTo>
                    <a:pt x="57" y="424"/>
                  </a:lnTo>
                  <a:lnTo>
                    <a:pt x="46" y="420"/>
                  </a:lnTo>
                  <a:lnTo>
                    <a:pt x="38" y="389"/>
                  </a:lnTo>
                  <a:lnTo>
                    <a:pt x="32" y="361"/>
                  </a:lnTo>
                  <a:lnTo>
                    <a:pt x="28" y="333"/>
                  </a:lnTo>
                  <a:lnTo>
                    <a:pt x="28" y="309"/>
                  </a:lnTo>
                  <a:lnTo>
                    <a:pt x="20" y="287"/>
                  </a:lnTo>
                  <a:lnTo>
                    <a:pt x="15" y="264"/>
                  </a:lnTo>
                  <a:lnTo>
                    <a:pt x="10" y="250"/>
                  </a:lnTo>
                  <a:lnTo>
                    <a:pt x="11" y="239"/>
                  </a:lnTo>
                  <a:lnTo>
                    <a:pt x="17" y="209"/>
                  </a:lnTo>
                  <a:lnTo>
                    <a:pt x="13" y="205"/>
                  </a:lnTo>
                  <a:lnTo>
                    <a:pt x="10" y="179"/>
                  </a:lnTo>
                  <a:lnTo>
                    <a:pt x="11" y="151"/>
                  </a:lnTo>
                  <a:lnTo>
                    <a:pt x="14" y="137"/>
                  </a:lnTo>
                  <a:lnTo>
                    <a:pt x="14" y="96"/>
                  </a:lnTo>
                  <a:lnTo>
                    <a:pt x="16" y="87"/>
                  </a:lnTo>
                  <a:lnTo>
                    <a:pt x="9" y="63"/>
                  </a:lnTo>
                  <a:lnTo>
                    <a:pt x="0" y="38"/>
                  </a:lnTo>
                  <a:lnTo>
                    <a:pt x="21" y="38"/>
                  </a:lnTo>
                  <a:lnTo>
                    <a:pt x="28" y="27"/>
                  </a:lnTo>
                  <a:lnTo>
                    <a:pt x="40" y="14"/>
                  </a:lnTo>
                  <a:lnTo>
                    <a:pt x="53" y="0"/>
                  </a:lnTo>
                  <a:lnTo>
                    <a:pt x="65" y="1"/>
                  </a:lnTo>
                  <a:lnTo>
                    <a:pt x="68" y="27"/>
                  </a:lnTo>
                  <a:lnTo>
                    <a:pt x="69" y="57"/>
                  </a:lnTo>
                  <a:lnTo>
                    <a:pt x="81" y="81"/>
                  </a:lnTo>
                  <a:lnTo>
                    <a:pt x="92" y="87"/>
                  </a:lnTo>
                  <a:lnTo>
                    <a:pt x="105" y="98"/>
                  </a:lnTo>
                  <a:lnTo>
                    <a:pt x="123" y="120"/>
                  </a:lnTo>
                  <a:lnTo>
                    <a:pt x="140" y="126"/>
                  </a:lnTo>
                  <a:lnTo>
                    <a:pt x="145" y="139"/>
                  </a:lnTo>
                  <a:lnTo>
                    <a:pt x="147" y="172"/>
                  </a:lnTo>
                  <a:lnTo>
                    <a:pt x="143" y="172"/>
                  </a:lnTo>
                  <a:lnTo>
                    <a:pt x="149" y="183"/>
                  </a:lnTo>
                  <a:lnTo>
                    <a:pt x="151" y="209"/>
                  </a:lnTo>
                  <a:lnTo>
                    <a:pt x="165" y="211"/>
                  </a:lnTo>
                  <a:lnTo>
                    <a:pt x="180" y="216"/>
                  </a:lnTo>
                  <a:lnTo>
                    <a:pt x="182" y="244"/>
                  </a:lnTo>
                  <a:lnTo>
                    <a:pt x="192" y="263"/>
                  </a:lnTo>
                  <a:lnTo>
                    <a:pt x="194" y="272"/>
                  </a:lnTo>
                  <a:lnTo>
                    <a:pt x="191" y="298"/>
                  </a:lnTo>
                  <a:lnTo>
                    <a:pt x="189" y="322"/>
                  </a:lnTo>
                  <a:lnTo>
                    <a:pt x="191" y="333"/>
                  </a:lnTo>
                  <a:lnTo>
                    <a:pt x="189" y="335"/>
                  </a:lnTo>
                  <a:lnTo>
                    <a:pt x="189" y="331"/>
                  </a:lnTo>
                  <a:lnTo>
                    <a:pt x="172" y="309"/>
                  </a:lnTo>
                  <a:lnTo>
                    <a:pt x="151" y="314"/>
                  </a:lnTo>
                  <a:lnTo>
                    <a:pt x="133" y="320"/>
                  </a:lnTo>
                  <a:lnTo>
                    <a:pt x="130" y="33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41" name="Freeform 544"/>
            <p:cNvSpPr>
              <a:spLocks/>
            </p:cNvSpPr>
            <p:nvPr/>
          </p:nvSpPr>
          <p:spPr bwMode="auto">
            <a:xfrm>
              <a:off x="2961" y="2881"/>
              <a:ext cx="152" cy="169"/>
            </a:xfrm>
            <a:custGeom>
              <a:avLst/>
              <a:gdLst>
                <a:gd name="T0" fmla="*/ 0 w 142"/>
                <a:gd name="T1" fmla="*/ 224 h 291"/>
                <a:gd name="T2" fmla="*/ 1 w 142"/>
                <a:gd name="T3" fmla="*/ 179 h 291"/>
                <a:gd name="T4" fmla="*/ 2 w 142"/>
                <a:gd name="T5" fmla="*/ 135 h 291"/>
                <a:gd name="T6" fmla="*/ 16 w 142"/>
                <a:gd name="T7" fmla="*/ 135 h 291"/>
                <a:gd name="T8" fmla="*/ 18 w 142"/>
                <a:gd name="T9" fmla="*/ 105 h 291"/>
                <a:gd name="T10" fmla="*/ 18 w 142"/>
                <a:gd name="T11" fmla="*/ 74 h 291"/>
                <a:gd name="T12" fmla="*/ 18 w 142"/>
                <a:gd name="T13" fmla="*/ 46 h 291"/>
                <a:gd name="T14" fmla="*/ 20 w 142"/>
                <a:gd name="T15" fmla="*/ 18 h 291"/>
                <a:gd name="T16" fmla="*/ 37 w 142"/>
                <a:gd name="T17" fmla="*/ 11 h 291"/>
                <a:gd name="T18" fmla="*/ 54 w 142"/>
                <a:gd name="T19" fmla="*/ 7 h 291"/>
                <a:gd name="T20" fmla="*/ 60 w 142"/>
                <a:gd name="T21" fmla="*/ 20 h 291"/>
                <a:gd name="T22" fmla="*/ 73 w 142"/>
                <a:gd name="T23" fmla="*/ 7 h 291"/>
                <a:gd name="T24" fmla="*/ 85 w 142"/>
                <a:gd name="T25" fmla="*/ 0 h 291"/>
                <a:gd name="T26" fmla="*/ 92 w 142"/>
                <a:gd name="T27" fmla="*/ 29 h 291"/>
                <a:gd name="T28" fmla="*/ 102 w 142"/>
                <a:gd name="T29" fmla="*/ 63 h 291"/>
                <a:gd name="T30" fmla="*/ 113 w 142"/>
                <a:gd name="T31" fmla="*/ 79 h 291"/>
                <a:gd name="T32" fmla="*/ 116 w 142"/>
                <a:gd name="T33" fmla="*/ 87 h 291"/>
                <a:gd name="T34" fmla="*/ 119 w 142"/>
                <a:gd name="T35" fmla="*/ 94 h 291"/>
                <a:gd name="T36" fmla="*/ 125 w 142"/>
                <a:gd name="T37" fmla="*/ 122 h 291"/>
                <a:gd name="T38" fmla="*/ 139 w 142"/>
                <a:gd name="T39" fmla="*/ 131 h 291"/>
                <a:gd name="T40" fmla="*/ 142 w 142"/>
                <a:gd name="T41" fmla="*/ 141 h 291"/>
                <a:gd name="T42" fmla="*/ 141 w 142"/>
                <a:gd name="T43" fmla="*/ 142 h 291"/>
                <a:gd name="T44" fmla="*/ 120 w 142"/>
                <a:gd name="T45" fmla="*/ 166 h 291"/>
                <a:gd name="T46" fmla="*/ 106 w 142"/>
                <a:gd name="T47" fmla="*/ 191 h 291"/>
                <a:gd name="T48" fmla="*/ 98 w 142"/>
                <a:gd name="T49" fmla="*/ 218 h 291"/>
                <a:gd name="T50" fmla="*/ 88 w 142"/>
                <a:gd name="T51" fmla="*/ 228 h 291"/>
                <a:gd name="T52" fmla="*/ 79 w 142"/>
                <a:gd name="T53" fmla="*/ 255 h 291"/>
                <a:gd name="T54" fmla="*/ 56 w 142"/>
                <a:gd name="T55" fmla="*/ 250 h 291"/>
                <a:gd name="T56" fmla="*/ 44 w 142"/>
                <a:gd name="T57" fmla="*/ 242 h 291"/>
                <a:gd name="T58" fmla="*/ 37 w 142"/>
                <a:gd name="T59" fmla="*/ 265 h 291"/>
                <a:gd name="T60" fmla="*/ 29 w 142"/>
                <a:gd name="T61" fmla="*/ 285 h 291"/>
                <a:gd name="T62" fmla="*/ 13 w 142"/>
                <a:gd name="T63" fmla="*/ 291 h 291"/>
                <a:gd name="T64" fmla="*/ 8 w 142"/>
                <a:gd name="T65" fmla="*/ 287 h 291"/>
                <a:gd name="T66" fmla="*/ 11 w 142"/>
                <a:gd name="T67" fmla="*/ 255 h 291"/>
                <a:gd name="T68" fmla="*/ 0 w 142"/>
                <a:gd name="T69" fmla="*/ 224 h 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291"/>
                <a:gd name="T107" fmla="*/ 142 w 142"/>
                <a:gd name="T108" fmla="*/ 291 h 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291">
                  <a:moveTo>
                    <a:pt x="0" y="224"/>
                  </a:moveTo>
                  <a:lnTo>
                    <a:pt x="1" y="179"/>
                  </a:lnTo>
                  <a:lnTo>
                    <a:pt x="2" y="135"/>
                  </a:lnTo>
                  <a:lnTo>
                    <a:pt x="16" y="135"/>
                  </a:lnTo>
                  <a:lnTo>
                    <a:pt x="18" y="105"/>
                  </a:lnTo>
                  <a:lnTo>
                    <a:pt x="18" y="74"/>
                  </a:lnTo>
                  <a:lnTo>
                    <a:pt x="18" y="46"/>
                  </a:lnTo>
                  <a:lnTo>
                    <a:pt x="20" y="18"/>
                  </a:lnTo>
                  <a:lnTo>
                    <a:pt x="37" y="11"/>
                  </a:lnTo>
                  <a:lnTo>
                    <a:pt x="54" y="7"/>
                  </a:lnTo>
                  <a:lnTo>
                    <a:pt x="60" y="20"/>
                  </a:lnTo>
                  <a:lnTo>
                    <a:pt x="73" y="7"/>
                  </a:lnTo>
                  <a:lnTo>
                    <a:pt x="85" y="0"/>
                  </a:lnTo>
                  <a:lnTo>
                    <a:pt x="92" y="29"/>
                  </a:lnTo>
                  <a:lnTo>
                    <a:pt x="102" y="63"/>
                  </a:lnTo>
                  <a:lnTo>
                    <a:pt x="113" y="79"/>
                  </a:lnTo>
                  <a:lnTo>
                    <a:pt x="116" y="87"/>
                  </a:lnTo>
                  <a:lnTo>
                    <a:pt x="119" y="94"/>
                  </a:lnTo>
                  <a:lnTo>
                    <a:pt x="125" y="122"/>
                  </a:lnTo>
                  <a:lnTo>
                    <a:pt x="139" y="131"/>
                  </a:lnTo>
                  <a:lnTo>
                    <a:pt x="142" y="141"/>
                  </a:lnTo>
                  <a:lnTo>
                    <a:pt x="141" y="142"/>
                  </a:lnTo>
                  <a:lnTo>
                    <a:pt x="120" y="166"/>
                  </a:lnTo>
                  <a:lnTo>
                    <a:pt x="106" y="191"/>
                  </a:lnTo>
                  <a:lnTo>
                    <a:pt x="98" y="218"/>
                  </a:lnTo>
                  <a:lnTo>
                    <a:pt x="88" y="228"/>
                  </a:lnTo>
                  <a:lnTo>
                    <a:pt x="79" y="255"/>
                  </a:lnTo>
                  <a:lnTo>
                    <a:pt x="56" y="250"/>
                  </a:lnTo>
                  <a:lnTo>
                    <a:pt x="44" y="242"/>
                  </a:lnTo>
                  <a:lnTo>
                    <a:pt x="37" y="265"/>
                  </a:lnTo>
                  <a:lnTo>
                    <a:pt x="29" y="285"/>
                  </a:lnTo>
                  <a:lnTo>
                    <a:pt x="13" y="291"/>
                  </a:lnTo>
                  <a:lnTo>
                    <a:pt x="8" y="287"/>
                  </a:lnTo>
                  <a:lnTo>
                    <a:pt x="11" y="255"/>
                  </a:lnTo>
                  <a:lnTo>
                    <a:pt x="0" y="22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42" name="Freeform 545"/>
            <p:cNvSpPr>
              <a:spLocks/>
            </p:cNvSpPr>
            <p:nvPr/>
          </p:nvSpPr>
          <p:spPr bwMode="auto">
            <a:xfrm>
              <a:off x="3353" y="2761"/>
              <a:ext cx="5" cy="9"/>
            </a:xfrm>
            <a:custGeom>
              <a:avLst/>
              <a:gdLst>
                <a:gd name="T0" fmla="*/ 4 w 4"/>
                <a:gd name="T1" fmla="*/ 13 h 13"/>
                <a:gd name="T2" fmla="*/ 4 w 4"/>
                <a:gd name="T3" fmla="*/ 9 h 13"/>
                <a:gd name="T4" fmla="*/ 0 w 4"/>
                <a:gd name="T5" fmla="*/ 0 h 13"/>
                <a:gd name="T6" fmla="*/ 4 w 4"/>
                <a:gd name="T7" fmla="*/ 13 h 13"/>
                <a:gd name="T8" fmla="*/ 0 60000 65536"/>
                <a:gd name="T9" fmla="*/ 0 60000 65536"/>
                <a:gd name="T10" fmla="*/ 0 60000 65536"/>
                <a:gd name="T11" fmla="*/ 0 60000 65536"/>
                <a:gd name="T12" fmla="*/ 0 w 4"/>
                <a:gd name="T13" fmla="*/ 0 h 13"/>
                <a:gd name="T14" fmla="*/ 4 w 4"/>
                <a:gd name="T15" fmla="*/ 13 h 13"/>
              </a:gdLst>
              <a:ahLst/>
              <a:cxnLst>
                <a:cxn ang="T8">
                  <a:pos x="T0" y="T1"/>
                </a:cxn>
                <a:cxn ang="T9">
                  <a:pos x="T2" y="T3"/>
                </a:cxn>
                <a:cxn ang="T10">
                  <a:pos x="T4" y="T5"/>
                </a:cxn>
                <a:cxn ang="T11">
                  <a:pos x="T6" y="T7"/>
                </a:cxn>
              </a:cxnLst>
              <a:rect l="T12" t="T13" r="T14" b="T15"/>
              <a:pathLst>
                <a:path w="4" h="13">
                  <a:moveTo>
                    <a:pt x="4" y="13"/>
                  </a:moveTo>
                  <a:lnTo>
                    <a:pt x="4" y="9"/>
                  </a:lnTo>
                  <a:lnTo>
                    <a:pt x="0" y="0"/>
                  </a:lnTo>
                  <a:lnTo>
                    <a:pt x="4" y="13"/>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343" name="Group 546"/>
            <p:cNvGrpSpPr>
              <a:grpSpLocks/>
            </p:cNvGrpSpPr>
            <p:nvPr/>
          </p:nvGrpSpPr>
          <p:grpSpPr bwMode="auto">
            <a:xfrm>
              <a:off x="3070" y="3086"/>
              <a:ext cx="38" cy="38"/>
              <a:chOff x="3484" y="3177"/>
              <a:chExt cx="35" cy="33"/>
            </a:xfrm>
            <a:grpFill/>
          </p:grpSpPr>
          <p:grpSp>
            <p:nvGrpSpPr>
              <p:cNvPr id="1894" name="Group 547"/>
              <p:cNvGrpSpPr>
                <a:grpSpLocks/>
              </p:cNvGrpSpPr>
              <p:nvPr/>
            </p:nvGrpSpPr>
            <p:grpSpPr bwMode="auto">
              <a:xfrm>
                <a:off x="3484" y="3177"/>
                <a:ext cx="35" cy="33"/>
                <a:chOff x="3484" y="3177"/>
                <a:chExt cx="35" cy="33"/>
              </a:xfrm>
              <a:grpFill/>
            </p:grpSpPr>
            <p:pic>
              <p:nvPicPr>
                <p:cNvPr id="1896" name="Picture 548"/>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484" y="3177"/>
                  <a:ext cx="35" cy="33"/>
                </a:xfrm>
                <a:prstGeom prst="rect">
                  <a:avLst/>
                </a:prstGeom>
                <a:grpFill/>
                <a:ln w="6350">
                  <a:solidFill>
                    <a:srgbClr val="808080"/>
                  </a:solidFill>
                  <a:miter lim="800000"/>
                  <a:headEnd/>
                  <a:tailEnd/>
                </a:ln>
              </p:spPr>
            </p:pic>
            <p:sp>
              <p:nvSpPr>
                <p:cNvPr id="1897" name="Freeform 549"/>
                <p:cNvSpPr>
                  <a:spLocks/>
                </p:cNvSpPr>
                <p:nvPr/>
              </p:nvSpPr>
              <p:spPr bwMode="auto">
                <a:xfrm>
                  <a:off x="3484" y="3177"/>
                  <a:ext cx="34" cy="32"/>
                </a:xfrm>
                <a:custGeom>
                  <a:avLst/>
                  <a:gdLst>
                    <a:gd name="T0" fmla="*/ 15 w 34"/>
                    <a:gd name="T1" fmla="*/ 7 h 65"/>
                    <a:gd name="T2" fmla="*/ 0 w 34"/>
                    <a:gd name="T3" fmla="*/ 37 h 65"/>
                    <a:gd name="T4" fmla="*/ 11 w 34"/>
                    <a:gd name="T5" fmla="*/ 65 h 65"/>
                    <a:gd name="T6" fmla="*/ 18 w 34"/>
                    <a:gd name="T7" fmla="*/ 57 h 65"/>
                    <a:gd name="T8" fmla="*/ 32 w 34"/>
                    <a:gd name="T9" fmla="*/ 37 h 65"/>
                    <a:gd name="T10" fmla="*/ 34 w 34"/>
                    <a:gd name="T11" fmla="*/ 17 h 65"/>
                    <a:gd name="T12" fmla="*/ 21 w 34"/>
                    <a:gd name="T13" fmla="*/ 0 h 65"/>
                    <a:gd name="T14" fmla="*/ 15 w 34"/>
                    <a:gd name="T15" fmla="*/ 7 h 6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65"/>
                    <a:gd name="T26" fmla="*/ 34 w 3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65">
                      <a:moveTo>
                        <a:pt x="15" y="7"/>
                      </a:moveTo>
                      <a:lnTo>
                        <a:pt x="0" y="37"/>
                      </a:lnTo>
                      <a:lnTo>
                        <a:pt x="11" y="65"/>
                      </a:lnTo>
                      <a:lnTo>
                        <a:pt x="18" y="57"/>
                      </a:lnTo>
                      <a:lnTo>
                        <a:pt x="32" y="37"/>
                      </a:lnTo>
                      <a:lnTo>
                        <a:pt x="34" y="17"/>
                      </a:lnTo>
                      <a:lnTo>
                        <a:pt x="21" y="0"/>
                      </a:lnTo>
                      <a:lnTo>
                        <a:pt x="15" y="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98" name="Freeform 550"/>
                <p:cNvSpPr>
                  <a:spLocks/>
                </p:cNvSpPr>
                <p:nvPr/>
              </p:nvSpPr>
              <p:spPr bwMode="auto">
                <a:xfrm>
                  <a:off x="3484" y="3177"/>
                  <a:ext cx="34" cy="32"/>
                </a:xfrm>
                <a:custGeom>
                  <a:avLst/>
                  <a:gdLst>
                    <a:gd name="T0" fmla="*/ 15 w 34"/>
                    <a:gd name="T1" fmla="*/ 7 h 65"/>
                    <a:gd name="T2" fmla="*/ 0 w 34"/>
                    <a:gd name="T3" fmla="*/ 37 h 65"/>
                    <a:gd name="T4" fmla="*/ 11 w 34"/>
                    <a:gd name="T5" fmla="*/ 65 h 65"/>
                    <a:gd name="T6" fmla="*/ 18 w 34"/>
                    <a:gd name="T7" fmla="*/ 57 h 65"/>
                    <a:gd name="T8" fmla="*/ 32 w 34"/>
                    <a:gd name="T9" fmla="*/ 37 h 65"/>
                    <a:gd name="T10" fmla="*/ 34 w 34"/>
                    <a:gd name="T11" fmla="*/ 17 h 65"/>
                    <a:gd name="T12" fmla="*/ 21 w 34"/>
                    <a:gd name="T13" fmla="*/ 0 h 65"/>
                    <a:gd name="T14" fmla="*/ 15 w 34"/>
                    <a:gd name="T15" fmla="*/ 7 h 6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65"/>
                    <a:gd name="T26" fmla="*/ 34 w 3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65">
                      <a:moveTo>
                        <a:pt x="15" y="7"/>
                      </a:moveTo>
                      <a:lnTo>
                        <a:pt x="0" y="37"/>
                      </a:lnTo>
                      <a:lnTo>
                        <a:pt x="11" y="65"/>
                      </a:lnTo>
                      <a:lnTo>
                        <a:pt x="18" y="57"/>
                      </a:lnTo>
                      <a:lnTo>
                        <a:pt x="32" y="37"/>
                      </a:lnTo>
                      <a:lnTo>
                        <a:pt x="34" y="17"/>
                      </a:lnTo>
                      <a:lnTo>
                        <a:pt x="21" y="0"/>
                      </a:lnTo>
                      <a:lnTo>
                        <a:pt x="15" y="7"/>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99" name="Picture 551"/>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484" y="3177"/>
                  <a:ext cx="35" cy="33"/>
                </a:xfrm>
                <a:prstGeom prst="rect">
                  <a:avLst/>
                </a:prstGeom>
                <a:grpFill/>
                <a:ln w="6350">
                  <a:solidFill>
                    <a:srgbClr val="808080"/>
                  </a:solidFill>
                  <a:miter lim="800000"/>
                  <a:headEnd/>
                  <a:tailEnd/>
                </a:ln>
              </p:spPr>
            </p:pic>
          </p:grpSp>
          <p:sp>
            <p:nvSpPr>
              <p:cNvPr id="1895" name="Freeform 552"/>
              <p:cNvSpPr>
                <a:spLocks/>
              </p:cNvSpPr>
              <p:nvPr/>
            </p:nvSpPr>
            <p:spPr bwMode="auto">
              <a:xfrm>
                <a:off x="3484" y="3177"/>
                <a:ext cx="34" cy="32"/>
              </a:xfrm>
              <a:custGeom>
                <a:avLst/>
                <a:gdLst>
                  <a:gd name="T0" fmla="*/ 15 w 34"/>
                  <a:gd name="T1" fmla="*/ 7 h 65"/>
                  <a:gd name="T2" fmla="*/ 0 w 34"/>
                  <a:gd name="T3" fmla="*/ 37 h 65"/>
                  <a:gd name="T4" fmla="*/ 11 w 34"/>
                  <a:gd name="T5" fmla="*/ 65 h 65"/>
                  <a:gd name="T6" fmla="*/ 18 w 34"/>
                  <a:gd name="T7" fmla="*/ 57 h 65"/>
                  <a:gd name="T8" fmla="*/ 32 w 34"/>
                  <a:gd name="T9" fmla="*/ 37 h 65"/>
                  <a:gd name="T10" fmla="*/ 34 w 34"/>
                  <a:gd name="T11" fmla="*/ 17 h 65"/>
                  <a:gd name="T12" fmla="*/ 21 w 34"/>
                  <a:gd name="T13" fmla="*/ 0 h 65"/>
                  <a:gd name="T14" fmla="*/ 15 w 34"/>
                  <a:gd name="T15" fmla="*/ 7 h 6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65"/>
                  <a:gd name="T26" fmla="*/ 34 w 3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65">
                    <a:moveTo>
                      <a:pt x="15" y="7"/>
                    </a:moveTo>
                    <a:lnTo>
                      <a:pt x="0" y="37"/>
                    </a:lnTo>
                    <a:lnTo>
                      <a:pt x="11" y="65"/>
                    </a:lnTo>
                    <a:lnTo>
                      <a:pt x="18" y="57"/>
                    </a:lnTo>
                    <a:lnTo>
                      <a:pt x="32" y="37"/>
                    </a:lnTo>
                    <a:lnTo>
                      <a:pt x="34" y="17"/>
                    </a:lnTo>
                    <a:lnTo>
                      <a:pt x="21" y="0"/>
                    </a:lnTo>
                    <a:lnTo>
                      <a:pt x="15" y="7"/>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344" name="Freeform 553"/>
            <p:cNvSpPr>
              <a:spLocks/>
            </p:cNvSpPr>
            <p:nvPr/>
          </p:nvSpPr>
          <p:spPr bwMode="auto">
            <a:xfrm>
              <a:off x="3363" y="2765"/>
              <a:ext cx="128" cy="256"/>
            </a:xfrm>
            <a:custGeom>
              <a:avLst/>
              <a:gdLst>
                <a:gd name="T0" fmla="*/ 44 w 119"/>
                <a:gd name="T1" fmla="*/ 124 h 437"/>
                <a:gd name="T2" fmla="*/ 38 w 119"/>
                <a:gd name="T3" fmla="*/ 126 h 437"/>
                <a:gd name="T4" fmla="*/ 25 w 119"/>
                <a:gd name="T5" fmla="*/ 137 h 437"/>
                <a:gd name="T6" fmla="*/ 21 w 119"/>
                <a:gd name="T7" fmla="*/ 166 h 437"/>
                <a:gd name="T8" fmla="*/ 16 w 119"/>
                <a:gd name="T9" fmla="*/ 190 h 437"/>
                <a:gd name="T10" fmla="*/ 19 w 119"/>
                <a:gd name="T11" fmla="*/ 224 h 437"/>
                <a:gd name="T12" fmla="*/ 21 w 119"/>
                <a:gd name="T13" fmla="*/ 257 h 437"/>
                <a:gd name="T14" fmla="*/ 14 w 119"/>
                <a:gd name="T15" fmla="*/ 278 h 437"/>
                <a:gd name="T16" fmla="*/ 5 w 119"/>
                <a:gd name="T17" fmla="*/ 300 h 437"/>
                <a:gd name="T18" fmla="*/ 0 w 119"/>
                <a:gd name="T19" fmla="*/ 346 h 437"/>
                <a:gd name="T20" fmla="*/ 4 w 119"/>
                <a:gd name="T21" fmla="*/ 379 h 437"/>
                <a:gd name="T22" fmla="*/ 10 w 119"/>
                <a:gd name="T23" fmla="*/ 420 h 437"/>
                <a:gd name="T24" fmla="*/ 29 w 119"/>
                <a:gd name="T25" fmla="*/ 437 h 437"/>
                <a:gd name="T26" fmla="*/ 44 w 119"/>
                <a:gd name="T27" fmla="*/ 428 h 437"/>
                <a:gd name="T28" fmla="*/ 56 w 119"/>
                <a:gd name="T29" fmla="*/ 413 h 437"/>
                <a:gd name="T30" fmla="*/ 62 w 119"/>
                <a:gd name="T31" fmla="*/ 381 h 437"/>
                <a:gd name="T32" fmla="*/ 68 w 119"/>
                <a:gd name="T33" fmla="*/ 353 h 437"/>
                <a:gd name="T34" fmla="*/ 73 w 119"/>
                <a:gd name="T35" fmla="*/ 322 h 437"/>
                <a:gd name="T36" fmla="*/ 79 w 119"/>
                <a:gd name="T37" fmla="*/ 292 h 437"/>
                <a:gd name="T38" fmla="*/ 84 w 119"/>
                <a:gd name="T39" fmla="*/ 265 h 437"/>
                <a:gd name="T40" fmla="*/ 90 w 119"/>
                <a:gd name="T41" fmla="*/ 235 h 437"/>
                <a:gd name="T42" fmla="*/ 95 w 119"/>
                <a:gd name="T43" fmla="*/ 205 h 437"/>
                <a:gd name="T44" fmla="*/ 100 w 119"/>
                <a:gd name="T45" fmla="*/ 174 h 437"/>
                <a:gd name="T46" fmla="*/ 107 w 119"/>
                <a:gd name="T47" fmla="*/ 153 h 437"/>
                <a:gd name="T48" fmla="*/ 107 w 119"/>
                <a:gd name="T49" fmla="*/ 109 h 437"/>
                <a:gd name="T50" fmla="*/ 116 w 119"/>
                <a:gd name="T51" fmla="*/ 124 h 437"/>
                <a:gd name="T52" fmla="*/ 119 w 119"/>
                <a:gd name="T53" fmla="*/ 105 h 437"/>
                <a:gd name="T54" fmla="*/ 115 w 119"/>
                <a:gd name="T55" fmla="*/ 65 h 437"/>
                <a:gd name="T56" fmla="*/ 109 w 119"/>
                <a:gd name="T57" fmla="*/ 24 h 437"/>
                <a:gd name="T58" fmla="*/ 105 w 119"/>
                <a:gd name="T59" fmla="*/ 2 h 437"/>
                <a:gd name="T60" fmla="*/ 100 w 119"/>
                <a:gd name="T61" fmla="*/ 0 h 437"/>
                <a:gd name="T62" fmla="*/ 96 w 119"/>
                <a:gd name="T63" fmla="*/ 9 h 437"/>
                <a:gd name="T64" fmla="*/ 94 w 119"/>
                <a:gd name="T65" fmla="*/ 42 h 437"/>
                <a:gd name="T66" fmla="*/ 87 w 119"/>
                <a:gd name="T67" fmla="*/ 48 h 437"/>
                <a:gd name="T68" fmla="*/ 85 w 119"/>
                <a:gd name="T69" fmla="*/ 52 h 437"/>
                <a:gd name="T70" fmla="*/ 81 w 119"/>
                <a:gd name="T71" fmla="*/ 48 h 437"/>
                <a:gd name="T72" fmla="*/ 82 w 119"/>
                <a:gd name="T73" fmla="*/ 66 h 437"/>
                <a:gd name="T74" fmla="*/ 78 w 119"/>
                <a:gd name="T75" fmla="*/ 81 h 437"/>
                <a:gd name="T76" fmla="*/ 81 w 119"/>
                <a:gd name="T77" fmla="*/ 85 h 437"/>
                <a:gd name="T78" fmla="*/ 72 w 119"/>
                <a:gd name="T79" fmla="*/ 92 h 437"/>
                <a:gd name="T80" fmla="*/ 73 w 119"/>
                <a:gd name="T81" fmla="*/ 85 h 437"/>
                <a:gd name="T82" fmla="*/ 68 w 119"/>
                <a:gd name="T83" fmla="*/ 107 h 437"/>
                <a:gd name="T84" fmla="*/ 64 w 119"/>
                <a:gd name="T85" fmla="*/ 107 h 437"/>
                <a:gd name="T86" fmla="*/ 62 w 119"/>
                <a:gd name="T87" fmla="*/ 105 h 437"/>
                <a:gd name="T88" fmla="*/ 56 w 119"/>
                <a:gd name="T89" fmla="*/ 124 h 437"/>
                <a:gd name="T90" fmla="*/ 44 w 119"/>
                <a:gd name="T91" fmla="*/ 124 h 4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437"/>
                <a:gd name="T140" fmla="*/ 119 w 119"/>
                <a:gd name="T141" fmla="*/ 437 h 4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437">
                  <a:moveTo>
                    <a:pt x="44" y="124"/>
                  </a:moveTo>
                  <a:lnTo>
                    <a:pt x="38" y="126"/>
                  </a:lnTo>
                  <a:lnTo>
                    <a:pt x="25" y="137"/>
                  </a:lnTo>
                  <a:lnTo>
                    <a:pt x="21" y="166"/>
                  </a:lnTo>
                  <a:lnTo>
                    <a:pt x="16" y="190"/>
                  </a:lnTo>
                  <a:lnTo>
                    <a:pt x="19" y="224"/>
                  </a:lnTo>
                  <a:lnTo>
                    <a:pt x="21" y="257"/>
                  </a:lnTo>
                  <a:lnTo>
                    <a:pt x="14" y="278"/>
                  </a:lnTo>
                  <a:lnTo>
                    <a:pt x="5" y="300"/>
                  </a:lnTo>
                  <a:lnTo>
                    <a:pt x="0" y="346"/>
                  </a:lnTo>
                  <a:lnTo>
                    <a:pt x="4" y="379"/>
                  </a:lnTo>
                  <a:lnTo>
                    <a:pt x="10" y="420"/>
                  </a:lnTo>
                  <a:lnTo>
                    <a:pt x="29" y="437"/>
                  </a:lnTo>
                  <a:lnTo>
                    <a:pt x="44" y="428"/>
                  </a:lnTo>
                  <a:lnTo>
                    <a:pt x="56" y="413"/>
                  </a:lnTo>
                  <a:lnTo>
                    <a:pt x="62" y="381"/>
                  </a:lnTo>
                  <a:lnTo>
                    <a:pt x="68" y="353"/>
                  </a:lnTo>
                  <a:lnTo>
                    <a:pt x="73" y="322"/>
                  </a:lnTo>
                  <a:lnTo>
                    <a:pt x="79" y="292"/>
                  </a:lnTo>
                  <a:lnTo>
                    <a:pt x="84" y="265"/>
                  </a:lnTo>
                  <a:lnTo>
                    <a:pt x="90" y="235"/>
                  </a:lnTo>
                  <a:lnTo>
                    <a:pt x="95" y="205"/>
                  </a:lnTo>
                  <a:lnTo>
                    <a:pt x="100" y="174"/>
                  </a:lnTo>
                  <a:lnTo>
                    <a:pt x="107" y="153"/>
                  </a:lnTo>
                  <a:lnTo>
                    <a:pt x="107" y="109"/>
                  </a:lnTo>
                  <a:lnTo>
                    <a:pt x="116" y="124"/>
                  </a:lnTo>
                  <a:lnTo>
                    <a:pt x="119" y="105"/>
                  </a:lnTo>
                  <a:lnTo>
                    <a:pt x="115" y="65"/>
                  </a:lnTo>
                  <a:lnTo>
                    <a:pt x="109" y="24"/>
                  </a:lnTo>
                  <a:lnTo>
                    <a:pt x="105" y="2"/>
                  </a:lnTo>
                  <a:lnTo>
                    <a:pt x="100" y="0"/>
                  </a:lnTo>
                  <a:lnTo>
                    <a:pt x="96" y="9"/>
                  </a:lnTo>
                  <a:lnTo>
                    <a:pt x="94" y="42"/>
                  </a:lnTo>
                  <a:lnTo>
                    <a:pt x="87" y="48"/>
                  </a:lnTo>
                  <a:lnTo>
                    <a:pt x="85" y="52"/>
                  </a:lnTo>
                  <a:lnTo>
                    <a:pt x="81" y="48"/>
                  </a:lnTo>
                  <a:lnTo>
                    <a:pt x="82" y="66"/>
                  </a:lnTo>
                  <a:lnTo>
                    <a:pt x="78" y="81"/>
                  </a:lnTo>
                  <a:lnTo>
                    <a:pt x="81" y="85"/>
                  </a:lnTo>
                  <a:lnTo>
                    <a:pt x="72" y="92"/>
                  </a:lnTo>
                  <a:lnTo>
                    <a:pt x="73" y="85"/>
                  </a:lnTo>
                  <a:lnTo>
                    <a:pt x="68" y="107"/>
                  </a:lnTo>
                  <a:lnTo>
                    <a:pt x="64" y="107"/>
                  </a:lnTo>
                  <a:lnTo>
                    <a:pt x="62" y="105"/>
                  </a:lnTo>
                  <a:lnTo>
                    <a:pt x="56" y="124"/>
                  </a:lnTo>
                  <a:lnTo>
                    <a:pt x="44" y="12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45" name="Freeform 554"/>
            <p:cNvSpPr>
              <a:spLocks/>
            </p:cNvSpPr>
            <p:nvPr/>
          </p:nvSpPr>
          <p:spPr bwMode="auto">
            <a:xfrm>
              <a:off x="3179" y="2722"/>
              <a:ext cx="50" cy="147"/>
            </a:xfrm>
            <a:custGeom>
              <a:avLst/>
              <a:gdLst>
                <a:gd name="T0" fmla="*/ 27 w 48"/>
                <a:gd name="T1" fmla="*/ 177 h 252"/>
                <a:gd name="T2" fmla="*/ 22 w 48"/>
                <a:gd name="T3" fmla="*/ 211 h 252"/>
                <a:gd name="T4" fmla="*/ 29 w 48"/>
                <a:gd name="T5" fmla="*/ 231 h 252"/>
                <a:gd name="T6" fmla="*/ 37 w 48"/>
                <a:gd name="T7" fmla="*/ 252 h 252"/>
                <a:gd name="T8" fmla="*/ 34 w 48"/>
                <a:gd name="T9" fmla="*/ 233 h 252"/>
                <a:gd name="T10" fmla="*/ 43 w 48"/>
                <a:gd name="T11" fmla="*/ 220 h 252"/>
                <a:gd name="T12" fmla="*/ 45 w 48"/>
                <a:gd name="T13" fmla="*/ 196 h 252"/>
                <a:gd name="T14" fmla="*/ 48 w 48"/>
                <a:gd name="T15" fmla="*/ 170 h 252"/>
                <a:gd name="T16" fmla="*/ 38 w 48"/>
                <a:gd name="T17" fmla="*/ 153 h 252"/>
                <a:gd name="T18" fmla="*/ 29 w 48"/>
                <a:gd name="T19" fmla="*/ 135 h 252"/>
                <a:gd name="T20" fmla="*/ 27 w 48"/>
                <a:gd name="T21" fmla="*/ 100 h 252"/>
                <a:gd name="T22" fmla="*/ 29 w 48"/>
                <a:gd name="T23" fmla="*/ 77 h 252"/>
                <a:gd name="T24" fmla="*/ 36 w 48"/>
                <a:gd name="T25" fmla="*/ 72 h 252"/>
                <a:gd name="T26" fmla="*/ 31 w 48"/>
                <a:gd name="T27" fmla="*/ 46 h 252"/>
                <a:gd name="T28" fmla="*/ 27 w 48"/>
                <a:gd name="T29" fmla="*/ 13 h 252"/>
                <a:gd name="T30" fmla="*/ 21 w 48"/>
                <a:gd name="T31" fmla="*/ 5 h 252"/>
                <a:gd name="T32" fmla="*/ 5 w 48"/>
                <a:gd name="T33" fmla="*/ 0 h 252"/>
                <a:gd name="T34" fmla="*/ 7 w 48"/>
                <a:gd name="T35" fmla="*/ 9 h 252"/>
                <a:gd name="T36" fmla="*/ 15 w 48"/>
                <a:gd name="T37" fmla="*/ 33 h 252"/>
                <a:gd name="T38" fmla="*/ 12 w 48"/>
                <a:gd name="T39" fmla="*/ 48 h 252"/>
                <a:gd name="T40" fmla="*/ 11 w 48"/>
                <a:gd name="T41" fmla="*/ 72 h 252"/>
                <a:gd name="T42" fmla="*/ 10 w 48"/>
                <a:gd name="T43" fmla="*/ 96 h 252"/>
                <a:gd name="T44" fmla="*/ 8 w 48"/>
                <a:gd name="T45" fmla="*/ 105 h 252"/>
                <a:gd name="T46" fmla="*/ 0 w 48"/>
                <a:gd name="T47" fmla="*/ 137 h 252"/>
                <a:gd name="T48" fmla="*/ 7 w 48"/>
                <a:gd name="T49" fmla="*/ 152 h 252"/>
                <a:gd name="T50" fmla="*/ 12 w 48"/>
                <a:gd name="T51" fmla="*/ 163 h 252"/>
                <a:gd name="T52" fmla="*/ 22 w 48"/>
                <a:gd name="T53" fmla="*/ 163 h 252"/>
                <a:gd name="T54" fmla="*/ 27 w 48"/>
                <a:gd name="T55" fmla="*/ 17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252"/>
                <a:gd name="T86" fmla="*/ 48 w 48"/>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252">
                  <a:moveTo>
                    <a:pt x="27" y="177"/>
                  </a:moveTo>
                  <a:lnTo>
                    <a:pt x="22" y="211"/>
                  </a:lnTo>
                  <a:lnTo>
                    <a:pt x="29" y="231"/>
                  </a:lnTo>
                  <a:lnTo>
                    <a:pt x="37" y="252"/>
                  </a:lnTo>
                  <a:lnTo>
                    <a:pt x="34" y="233"/>
                  </a:lnTo>
                  <a:lnTo>
                    <a:pt x="43" y="220"/>
                  </a:lnTo>
                  <a:lnTo>
                    <a:pt x="45" y="196"/>
                  </a:lnTo>
                  <a:lnTo>
                    <a:pt x="48" y="170"/>
                  </a:lnTo>
                  <a:lnTo>
                    <a:pt x="38" y="153"/>
                  </a:lnTo>
                  <a:lnTo>
                    <a:pt x="29" y="135"/>
                  </a:lnTo>
                  <a:lnTo>
                    <a:pt x="27" y="100"/>
                  </a:lnTo>
                  <a:lnTo>
                    <a:pt x="29" y="77"/>
                  </a:lnTo>
                  <a:lnTo>
                    <a:pt x="36" y="72"/>
                  </a:lnTo>
                  <a:lnTo>
                    <a:pt x="31" y="46"/>
                  </a:lnTo>
                  <a:lnTo>
                    <a:pt x="27" y="13"/>
                  </a:lnTo>
                  <a:lnTo>
                    <a:pt x="21" y="5"/>
                  </a:lnTo>
                  <a:lnTo>
                    <a:pt x="5" y="0"/>
                  </a:lnTo>
                  <a:lnTo>
                    <a:pt x="7" y="9"/>
                  </a:lnTo>
                  <a:lnTo>
                    <a:pt x="15" y="33"/>
                  </a:lnTo>
                  <a:lnTo>
                    <a:pt x="12" y="48"/>
                  </a:lnTo>
                  <a:lnTo>
                    <a:pt x="11" y="72"/>
                  </a:lnTo>
                  <a:lnTo>
                    <a:pt x="10" y="96"/>
                  </a:lnTo>
                  <a:lnTo>
                    <a:pt x="8" y="105"/>
                  </a:lnTo>
                  <a:lnTo>
                    <a:pt x="0" y="137"/>
                  </a:lnTo>
                  <a:lnTo>
                    <a:pt x="7" y="152"/>
                  </a:lnTo>
                  <a:lnTo>
                    <a:pt x="12" y="163"/>
                  </a:lnTo>
                  <a:lnTo>
                    <a:pt x="22" y="163"/>
                  </a:lnTo>
                  <a:lnTo>
                    <a:pt x="27" y="17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46" name="Freeform 555"/>
            <p:cNvSpPr>
              <a:spLocks/>
            </p:cNvSpPr>
            <p:nvPr/>
          </p:nvSpPr>
          <p:spPr bwMode="auto">
            <a:xfrm>
              <a:off x="3137" y="2741"/>
              <a:ext cx="173" cy="309"/>
            </a:xfrm>
            <a:custGeom>
              <a:avLst/>
              <a:gdLst>
                <a:gd name="T0" fmla="*/ 65 w 162"/>
                <a:gd name="T1" fmla="*/ 307 h 530"/>
                <a:gd name="T2" fmla="*/ 71 w 162"/>
                <a:gd name="T3" fmla="*/ 300 h 530"/>
                <a:gd name="T4" fmla="*/ 100 w 162"/>
                <a:gd name="T5" fmla="*/ 244 h 530"/>
                <a:gd name="T6" fmla="*/ 126 w 162"/>
                <a:gd name="T7" fmla="*/ 215 h 530"/>
                <a:gd name="T8" fmla="*/ 158 w 162"/>
                <a:gd name="T9" fmla="*/ 154 h 530"/>
                <a:gd name="T10" fmla="*/ 160 w 162"/>
                <a:gd name="T11" fmla="*/ 128 h 530"/>
                <a:gd name="T12" fmla="*/ 160 w 162"/>
                <a:gd name="T13" fmla="*/ 67 h 530"/>
                <a:gd name="T14" fmla="*/ 160 w 162"/>
                <a:gd name="T15" fmla="*/ 0 h 530"/>
                <a:gd name="T16" fmla="*/ 144 w 162"/>
                <a:gd name="T17" fmla="*/ 15 h 530"/>
                <a:gd name="T18" fmla="*/ 120 w 162"/>
                <a:gd name="T19" fmla="*/ 28 h 530"/>
                <a:gd name="T20" fmla="*/ 90 w 162"/>
                <a:gd name="T21" fmla="*/ 33 h 530"/>
                <a:gd name="T22" fmla="*/ 75 w 162"/>
                <a:gd name="T23" fmla="*/ 37 h 530"/>
                <a:gd name="T24" fmla="*/ 66 w 162"/>
                <a:gd name="T25" fmla="*/ 65 h 530"/>
                <a:gd name="T26" fmla="*/ 77 w 162"/>
                <a:gd name="T27" fmla="*/ 117 h 530"/>
                <a:gd name="T28" fmla="*/ 84 w 162"/>
                <a:gd name="T29" fmla="*/ 159 h 530"/>
                <a:gd name="T30" fmla="*/ 73 w 162"/>
                <a:gd name="T31" fmla="*/ 198 h 530"/>
                <a:gd name="T32" fmla="*/ 68 w 162"/>
                <a:gd name="T33" fmla="*/ 194 h 530"/>
                <a:gd name="T34" fmla="*/ 66 w 162"/>
                <a:gd name="T35" fmla="*/ 141 h 530"/>
                <a:gd name="T36" fmla="*/ 51 w 162"/>
                <a:gd name="T37" fmla="*/ 128 h 530"/>
                <a:gd name="T38" fmla="*/ 35 w 162"/>
                <a:gd name="T39" fmla="*/ 122 h 530"/>
                <a:gd name="T40" fmla="*/ 12 w 162"/>
                <a:gd name="T41" fmla="*/ 141 h 530"/>
                <a:gd name="T42" fmla="*/ 2 w 162"/>
                <a:gd name="T43" fmla="*/ 167 h 530"/>
                <a:gd name="T44" fmla="*/ 10 w 162"/>
                <a:gd name="T45" fmla="*/ 179 h 530"/>
                <a:gd name="T46" fmla="*/ 39 w 162"/>
                <a:gd name="T47" fmla="*/ 202 h 530"/>
                <a:gd name="T48" fmla="*/ 36 w 162"/>
                <a:gd name="T49" fmla="*/ 268 h 530"/>
                <a:gd name="T50" fmla="*/ 33 w 162"/>
                <a:gd name="T51" fmla="*/ 326 h 530"/>
                <a:gd name="T52" fmla="*/ 21 w 162"/>
                <a:gd name="T53" fmla="*/ 368 h 530"/>
                <a:gd name="T54" fmla="*/ 13 w 162"/>
                <a:gd name="T55" fmla="*/ 409 h 530"/>
                <a:gd name="T56" fmla="*/ 16 w 162"/>
                <a:gd name="T57" fmla="*/ 467 h 530"/>
                <a:gd name="T58" fmla="*/ 17 w 162"/>
                <a:gd name="T59" fmla="*/ 530 h 530"/>
                <a:gd name="T60" fmla="*/ 29 w 162"/>
                <a:gd name="T61" fmla="*/ 509 h 530"/>
                <a:gd name="T62" fmla="*/ 45 w 162"/>
                <a:gd name="T63" fmla="*/ 474 h 530"/>
                <a:gd name="T64" fmla="*/ 70 w 162"/>
                <a:gd name="T65" fmla="*/ 446 h 530"/>
                <a:gd name="T66" fmla="*/ 72 w 162"/>
                <a:gd name="T67" fmla="*/ 405 h 530"/>
                <a:gd name="T68" fmla="*/ 71 w 162"/>
                <a:gd name="T69" fmla="*/ 387 h 530"/>
                <a:gd name="T70" fmla="*/ 66 w 162"/>
                <a:gd name="T71" fmla="*/ 330 h 5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530"/>
                <a:gd name="T110" fmla="*/ 162 w 162"/>
                <a:gd name="T111" fmla="*/ 530 h 5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530">
                  <a:moveTo>
                    <a:pt x="66" y="330"/>
                  </a:moveTo>
                  <a:lnTo>
                    <a:pt x="65" y="307"/>
                  </a:lnTo>
                  <a:lnTo>
                    <a:pt x="64" y="300"/>
                  </a:lnTo>
                  <a:lnTo>
                    <a:pt x="71" y="300"/>
                  </a:lnTo>
                  <a:lnTo>
                    <a:pt x="88" y="274"/>
                  </a:lnTo>
                  <a:lnTo>
                    <a:pt x="100" y="244"/>
                  </a:lnTo>
                  <a:lnTo>
                    <a:pt x="113" y="230"/>
                  </a:lnTo>
                  <a:lnTo>
                    <a:pt x="126" y="215"/>
                  </a:lnTo>
                  <a:lnTo>
                    <a:pt x="146" y="192"/>
                  </a:lnTo>
                  <a:lnTo>
                    <a:pt x="158" y="154"/>
                  </a:lnTo>
                  <a:lnTo>
                    <a:pt x="162" y="128"/>
                  </a:lnTo>
                  <a:lnTo>
                    <a:pt x="160" y="128"/>
                  </a:lnTo>
                  <a:lnTo>
                    <a:pt x="158" y="83"/>
                  </a:lnTo>
                  <a:lnTo>
                    <a:pt x="160" y="67"/>
                  </a:lnTo>
                  <a:lnTo>
                    <a:pt x="160" y="22"/>
                  </a:lnTo>
                  <a:lnTo>
                    <a:pt x="160" y="0"/>
                  </a:lnTo>
                  <a:lnTo>
                    <a:pt x="159" y="0"/>
                  </a:lnTo>
                  <a:lnTo>
                    <a:pt x="144" y="15"/>
                  </a:lnTo>
                  <a:lnTo>
                    <a:pt x="126" y="28"/>
                  </a:lnTo>
                  <a:lnTo>
                    <a:pt x="120" y="28"/>
                  </a:lnTo>
                  <a:lnTo>
                    <a:pt x="108" y="39"/>
                  </a:lnTo>
                  <a:lnTo>
                    <a:pt x="90" y="33"/>
                  </a:lnTo>
                  <a:lnTo>
                    <a:pt x="82" y="37"/>
                  </a:lnTo>
                  <a:lnTo>
                    <a:pt x="75" y="37"/>
                  </a:lnTo>
                  <a:lnTo>
                    <a:pt x="68" y="42"/>
                  </a:lnTo>
                  <a:lnTo>
                    <a:pt x="66" y="65"/>
                  </a:lnTo>
                  <a:lnTo>
                    <a:pt x="68" y="98"/>
                  </a:lnTo>
                  <a:lnTo>
                    <a:pt x="77" y="117"/>
                  </a:lnTo>
                  <a:lnTo>
                    <a:pt x="87" y="135"/>
                  </a:lnTo>
                  <a:lnTo>
                    <a:pt x="84" y="159"/>
                  </a:lnTo>
                  <a:lnTo>
                    <a:pt x="82" y="183"/>
                  </a:lnTo>
                  <a:lnTo>
                    <a:pt x="73" y="198"/>
                  </a:lnTo>
                  <a:lnTo>
                    <a:pt x="76" y="215"/>
                  </a:lnTo>
                  <a:lnTo>
                    <a:pt x="68" y="194"/>
                  </a:lnTo>
                  <a:lnTo>
                    <a:pt x="61" y="176"/>
                  </a:lnTo>
                  <a:lnTo>
                    <a:pt x="66" y="141"/>
                  </a:lnTo>
                  <a:lnTo>
                    <a:pt x="61" y="128"/>
                  </a:lnTo>
                  <a:lnTo>
                    <a:pt x="51" y="128"/>
                  </a:lnTo>
                  <a:lnTo>
                    <a:pt x="46" y="115"/>
                  </a:lnTo>
                  <a:lnTo>
                    <a:pt x="35" y="122"/>
                  </a:lnTo>
                  <a:lnTo>
                    <a:pt x="23" y="133"/>
                  </a:lnTo>
                  <a:lnTo>
                    <a:pt x="12" y="141"/>
                  </a:lnTo>
                  <a:lnTo>
                    <a:pt x="0" y="148"/>
                  </a:lnTo>
                  <a:lnTo>
                    <a:pt x="2" y="167"/>
                  </a:lnTo>
                  <a:lnTo>
                    <a:pt x="2" y="179"/>
                  </a:lnTo>
                  <a:lnTo>
                    <a:pt x="10" y="179"/>
                  </a:lnTo>
                  <a:lnTo>
                    <a:pt x="25" y="189"/>
                  </a:lnTo>
                  <a:lnTo>
                    <a:pt x="39" y="202"/>
                  </a:lnTo>
                  <a:lnTo>
                    <a:pt x="39" y="241"/>
                  </a:lnTo>
                  <a:lnTo>
                    <a:pt x="36" y="268"/>
                  </a:lnTo>
                  <a:lnTo>
                    <a:pt x="38" y="298"/>
                  </a:lnTo>
                  <a:lnTo>
                    <a:pt x="33" y="326"/>
                  </a:lnTo>
                  <a:lnTo>
                    <a:pt x="29" y="350"/>
                  </a:lnTo>
                  <a:lnTo>
                    <a:pt x="21" y="368"/>
                  </a:lnTo>
                  <a:lnTo>
                    <a:pt x="11" y="387"/>
                  </a:lnTo>
                  <a:lnTo>
                    <a:pt x="13" y="409"/>
                  </a:lnTo>
                  <a:lnTo>
                    <a:pt x="16" y="433"/>
                  </a:lnTo>
                  <a:lnTo>
                    <a:pt x="16" y="467"/>
                  </a:lnTo>
                  <a:lnTo>
                    <a:pt x="16" y="502"/>
                  </a:lnTo>
                  <a:lnTo>
                    <a:pt x="17" y="530"/>
                  </a:lnTo>
                  <a:lnTo>
                    <a:pt x="29" y="530"/>
                  </a:lnTo>
                  <a:lnTo>
                    <a:pt x="29" y="509"/>
                  </a:lnTo>
                  <a:lnTo>
                    <a:pt x="26" y="502"/>
                  </a:lnTo>
                  <a:lnTo>
                    <a:pt x="45" y="474"/>
                  </a:lnTo>
                  <a:lnTo>
                    <a:pt x="58" y="461"/>
                  </a:lnTo>
                  <a:lnTo>
                    <a:pt x="70" y="446"/>
                  </a:lnTo>
                  <a:lnTo>
                    <a:pt x="71" y="433"/>
                  </a:lnTo>
                  <a:lnTo>
                    <a:pt x="72" y="405"/>
                  </a:lnTo>
                  <a:lnTo>
                    <a:pt x="75" y="376"/>
                  </a:lnTo>
                  <a:lnTo>
                    <a:pt x="71" y="387"/>
                  </a:lnTo>
                  <a:lnTo>
                    <a:pt x="68" y="359"/>
                  </a:lnTo>
                  <a:lnTo>
                    <a:pt x="66" y="33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47" name="Freeform 556"/>
            <p:cNvSpPr>
              <a:spLocks/>
            </p:cNvSpPr>
            <p:nvPr/>
          </p:nvSpPr>
          <p:spPr bwMode="auto">
            <a:xfrm>
              <a:off x="2900" y="2964"/>
              <a:ext cx="266" cy="239"/>
            </a:xfrm>
            <a:custGeom>
              <a:avLst/>
              <a:gdLst>
                <a:gd name="T0" fmla="*/ 55 w 247"/>
                <a:gd name="T1" fmla="*/ 84 h 408"/>
                <a:gd name="T2" fmla="*/ 54 w 247"/>
                <a:gd name="T3" fmla="*/ 113 h 408"/>
                <a:gd name="T4" fmla="*/ 53 w 247"/>
                <a:gd name="T5" fmla="*/ 143 h 408"/>
                <a:gd name="T6" fmla="*/ 52 w 247"/>
                <a:gd name="T7" fmla="*/ 175 h 408"/>
                <a:gd name="T8" fmla="*/ 49 w 247"/>
                <a:gd name="T9" fmla="*/ 204 h 408"/>
                <a:gd name="T10" fmla="*/ 37 w 247"/>
                <a:gd name="T11" fmla="*/ 213 h 408"/>
                <a:gd name="T12" fmla="*/ 14 w 247"/>
                <a:gd name="T13" fmla="*/ 210 h 408"/>
                <a:gd name="T14" fmla="*/ 9 w 247"/>
                <a:gd name="T15" fmla="*/ 188 h 408"/>
                <a:gd name="T16" fmla="*/ 0 w 247"/>
                <a:gd name="T17" fmla="*/ 206 h 408"/>
                <a:gd name="T18" fmla="*/ 7 w 247"/>
                <a:gd name="T19" fmla="*/ 236 h 408"/>
                <a:gd name="T20" fmla="*/ 13 w 247"/>
                <a:gd name="T21" fmla="*/ 267 h 408"/>
                <a:gd name="T22" fmla="*/ 20 w 247"/>
                <a:gd name="T23" fmla="*/ 297 h 408"/>
                <a:gd name="T24" fmla="*/ 25 w 247"/>
                <a:gd name="T25" fmla="*/ 326 h 408"/>
                <a:gd name="T26" fmla="*/ 20 w 247"/>
                <a:gd name="T27" fmla="*/ 341 h 408"/>
                <a:gd name="T28" fmla="*/ 21 w 247"/>
                <a:gd name="T29" fmla="*/ 356 h 408"/>
                <a:gd name="T30" fmla="*/ 25 w 247"/>
                <a:gd name="T31" fmla="*/ 389 h 408"/>
                <a:gd name="T32" fmla="*/ 30 w 247"/>
                <a:gd name="T33" fmla="*/ 389 h 408"/>
                <a:gd name="T34" fmla="*/ 37 w 247"/>
                <a:gd name="T35" fmla="*/ 399 h 408"/>
                <a:gd name="T36" fmla="*/ 47 w 247"/>
                <a:gd name="T37" fmla="*/ 408 h 408"/>
                <a:gd name="T38" fmla="*/ 63 w 247"/>
                <a:gd name="T39" fmla="*/ 395 h 408"/>
                <a:gd name="T40" fmla="*/ 78 w 247"/>
                <a:gd name="T41" fmla="*/ 388 h 408"/>
                <a:gd name="T42" fmla="*/ 94 w 247"/>
                <a:gd name="T43" fmla="*/ 388 h 408"/>
                <a:gd name="T44" fmla="*/ 110 w 247"/>
                <a:gd name="T45" fmla="*/ 386 h 408"/>
                <a:gd name="T46" fmla="*/ 129 w 247"/>
                <a:gd name="T47" fmla="*/ 382 h 408"/>
                <a:gd name="T48" fmla="*/ 140 w 247"/>
                <a:gd name="T49" fmla="*/ 373 h 408"/>
                <a:gd name="T50" fmla="*/ 156 w 247"/>
                <a:gd name="T51" fmla="*/ 358 h 408"/>
                <a:gd name="T52" fmla="*/ 172 w 247"/>
                <a:gd name="T53" fmla="*/ 341 h 408"/>
                <a:gd name="T54" fmla="*/ 181 w 247"/>
                <a:gd name="T55" fmla="*/ 321 h 408"/>
                <a:gd name="T56" fmla="*/ 190 w 247"/>
                <a:gd name="T57" fmla="*/ 302 h 408"/>
                <a:gd name="T58" fmla="*/ 200 w 247"/>
                <a:gd name="T59" fmla="*/ 282 h 408"/>
                <a:gd name="T60" fmla="*/ 210 w 247"/>
                <a:gd name="T61" fmla="*/ 265 h 408"/>
                <a:gd name="T62" fmla="*/ 222 w 247"/>
                <a:gd name="T63" fmla="*/ 241 h 408"/>
                <a:gd name="T64" fmla="*/ 233 w 247"/>
                <a:gd name="T65" fmla="*/ 212 h 408"/>
                <a:gd name="T66" fmla="*/ 240 w 247"/>
                <a:gd name="T67" fmla="*/ 182 h 408"/>
                <a:gd name="T68" fmla="*/ 247 w 247"/>
                <a:gd name="T69" fmla="*/ 150 h 408"/>
                <a:gd name="T70" fmla="*/ 235 w 247"/>
                <a:gd name="T71" fmla="*/ 150 h 408"/>
                <a:gd name="T72" fmla="*/ 233 w 247"/>
                <a:gd name="T73" fmla="*/ 163 h 408"/>
                <a:gd name="T74" fmla="*/ 219 w 247"/>
                <a:gd name="T75" fmla="*/ 154 h 408"/>
                <a:gd name="T76" fmla="*/ 220 w 247"/>
                <a:gd name="T77" fmla="*/ 130 h 408"/>
                <a:gd name="T78" fmla="*/ 227 w 247"/>
                <a:gd name="T79" fmla="*/ 113 h 408"/>
                <a:gd name="T80" fmla="*/ 234 w 247"/>
                <a:gd name="T81" fmla="*/ 121 h 408"/>
                <a:gd name="T82" fmla="*/ 234 w 247"/>
                <a:gd name="T83" fmla="*/ 87 h 408"/>
                <a:gd name="T84" fmla="*/ 234 w 247"/>
                <a:gd name="T85" fmla="*/ 52 h 408"/>
                <a:gd name="T86" fmla="*/ 231 w 247"/>
                <a:gd name="T87" fmla="*/ 28 h 408"/>
                <a:gd name="T88" fmla="*/ 229 w 247"/>
                <a:gd name="T89" fmla="*/ 6 h 408"/>
                <a:gd name="T90" fmla="*/ 213 w 247"/>
                <a:gd name="T91" fmla="*/ 2 h 408"/>
                <a:gd name="T92" fmla="*/ 199 w 247"/>
                <a:gd name="T93" fmla="*/ 0 h 408"/>
                <a:gd name="T94" fmla="*/ 197 w 247"/>
                <a:gd name="T95" fmla="*/ 0 h 408"/>
                <a:gd name="T96" fmla="*/ 176 w 247"/>
                <a:gd name="T97" fmla="*/ 24 h 408"/>
                <a:gd name="T98" fmla="*/ 162 w 247"/>
                <a:gd name="T99" fmla="*/ 49 h 408"/>
                <a:gd name="T100" fmla="*/ 153 w 247"/>
                <a:gd name="T101" fmla="*/ 76 h 408"/>
                <a:gd name="T102" fmla="*/ 144 w 247"/>
                <a:gd name="T103" fmla="*/ 87 h 408"/>
                <a:gd name="T104" fmla="*/ 135 w 247"/>
                <a:gd name="T105" fmla="*/ 113 h 408"/>
                <a:gd name="T106" fmla="*/ 112 w 247"/>
                <a:gd name="T107" fmla="*/ 110 h 408"/>
                <a:gd name="T108" fmla="*/ 100 w 247"/>
                <a:gd name="T109" fmla="*/ 100 h 408"/>
                <a:gd name="T110" fmla="*/ 92 w 247"/>
                <a:gd name="T111" fmla="*/ 123 h 408"/>
                <a:gd name="T112" fmla="*/ 85 w 247"/>
                <a:gd name="T113" fmla="*/ 143 h 408"/>
                <a:gd name="T114" fmla="*/ 69 w 247"/>
                <a:gd name="T115" fmla="*/ 150 h 408"/>
                <a:gd name="T116" fmla="*/ 63 w 247"/>
                <a:gd name="T117" fmla="*/ 145 h 408"/>
                <a:gd name="T118" fmla="*/ 66 w 247"/>
                <a:gd name="T119" fmla="*/ 113 h 408"/>
                <a:gd name="T120" fmla="*/ 55 w 247"/>
                <a:gd name="T121" fmla="*/ 84 h 4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7"/>
                <a:gd name="T184" fmla="*/ 0 h 408"/>
                <a:gd name="T185" fmla="*/ 247 w 247"/>
                <a:gd name="T186" fmla="*/ 408 h 4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7" h="408">
                  <a:moveTo>
                    <a:pt x="55" y="84"/>
                  </a:moveTo>
                  <a:lnTo>
                    <a:pt x="54" y="113"/>
                  </a:lnTo>
                  <a:lnTo>
                    <a:pt x="53" y="143"/>
                  </a:lnTo>
                  <a:lnTo>
                    <a:pt x="52" y="175"/>
                  </a:lnTo>
                  <a:lnTo>
                    <a:pt x="49" y="204"/>
                  </a:lnTo>
                  <a:lnTo>
                    <a:pt x="37" y="213"/>
                  </a:lnTo>
                  <a:lnTo>
                    <a:pt x="14" y="210"/>
                  </a:lnTo>
                  <a:lnTo>
                    <a:pt x="9" y="188"/>
                  </a:lnTo>
                  <a:lnTo>
                    <a:pt x="0" y="206"/>
                  </a:lnTo>
                  <a:lnTo>
                    <a:pt x="7" y="236"/>
                  </a:lnTo>
                  <a:lnTo>
                    <a:pt x="13" y="267"/>
                  </a:lnTo>
                  <a:lnTo>
                    <a:pt x="20" y="297"/>
                  </a:lnTo>
                  <a:lnTo>
                    <a:pt x="25" y="326"/>
                  </a:lnTo>
                  <a:lnTo>
                    <a:pt x="20" y="341"/>
                  </a:lnTo>
                  <a:lnTo>
                    <a:pt x="21" y="356"/>
                  </a:lnTo>
                  <a:lnTo>
                    <a:pt x="25" y="389"/>
                  </a:lnTo>
                  <a:lnTo>
                    <a:pt x="30" y="389"/>
                  </a:lnTo>
                  <a:lnTo>
                    <a:pt x="37" y="399"/>
                  </a:lnTo>
                  <a:lnTo>
                    <a:pt x="47" y="408"/>
                  </a:lnTo>
                  <a:lnTo>
                    <a:pt x="63" y="395"/>
                  </a:lnTo>
                  <a:lnTo>
                    <a:pt x="78" y="388"/>
                  </a:lnTo>
                  <a:lnTo>
                    <a:pt x="94" y="388"/>
                  </a:lnTo>
                  <a:lnTo>
                    <a:pt x="110" y="386"/>
                  </a:lnTo>
                  <a:lnTo>
                    <a:pt x="129" y="382"/>
                  </a:lnTo>
                  <a:lnTo>
                    <a:pt x="140" y="373"/>
                  </a:lnTo>
                  <a:lnTo>
                    <a:pt x="156" y="358"/>
                  </a:lnTo>
                  <a:lnTo>
                    <a:pt x="172" y="341"/>
                  </a:lnTo>
                  <a:lnTo>
                    <a:pt x="181" y="321"/>
                  </a:lnTo>
                  <a:lnTo>
                    <a:pt x="190" y="302"/>
                  </a:lnTo>
                  <a:lnTo>
                    <a:pt x="200" y="282"/>
                  </a:lnTo>
                  <a:lnTo>
                    <a:pt x="210" y="265"/>
                  </a:lnTo>
                  <a:lnTo>
                    <a:pt x="222" y="241"/>
                  </a:lnTo>
                  <a:lnTo>
                    <a:pt x="233" y="212"/>
                  </a:lnTo>
                  <a:lnTo>
                    <a:pt x="240" y="182"/>
                  </a:lnTo>
                  <a:lnTo>
                    <a:pt x="247" y="150"/>
                  </a:lnTo>
                  <a:lnTo>
                    <a:pt x="235" y="150"/>
                  </a:lnTo>
                  <a:lnTo>
                    <a:pt x="233" y="163"/>
                  </a:lnTo>
                  <a:lnTo>
                    <a:pt x="219" y="154"/>
                  </a:lnTo>
                  <a:lnTo>
                    <a:pt x="220" y="130"/>
                  </a:lnTo>
                  <a:lnTo>
                    <a:pt x="227" y="113"/>
                  </a:lnTo>
                  <a:lnTo>
                    <a:pt x="234" y="121"/>
                  </a:lnTo>
                  <a:lnTo>
                    <a:pt x="234" y="87"/>
                  </a:lnTo>
                  <a:lnTo>
                    <a:pt x="234" y="52"/>
                  </a:lnTo>
                  <a:lnTo>
                    <a:pt x="231" y="28"/>
                  </a:lnTo>
                  <a:lnTo>
                    <a:pt x="229" y="6"/>
                  </a:lnTo>
                  <a:lnTo>
                    <a:pt x="213" y="2"/>
                  </a:lnTo>
                  <a:lnTo>
                    <a:pt x="199" y="0"/>
                  </a:lnTo>
                  <a:lnTo>
                    <a:pt x="197" y="0"/>
                  </a:lnTo>
                  <a:lnTo>
                    <a:pt x="176" y="24"/>
                  </a:lnTo>
                  <a:lnTo>
                    <a:pt x="162" y="49"/>
                  </a:lnTo>
                  <a:lnTo>
                    <a:pt x="153" y="76"/>
                  </a:lnTo>
                  <a:lnTo>
                    <a:pt x="144" y="87"/>
                  </a:lnTo>
                  <a:lnTo>
                    <a:pt x="135" y="113"/>
                  </a:lnTo>
                  <a:lnTo>
                    <a:pt x="112" y="110"/>
                  </a:lnTo>
                  <a:lnTo>
                    <a:pt x="100" y="100"/>
                  </a:lnTo>
                  <a:lnTo>
                    <a:pt x="92" y="123"/>
                  </a:lnTo>
                  <a:lnTo>
                    <a:pt x="85" y="143"/>
                  </a:lnTo>
                  <a:lnTo>
                    <a:pt x="69" y="150"/>
                  </a:lnTo>
                  <a:lnTo>
                    <a:pt x="63" y="145"/>
                  </a:lnTo>
                  <a:lnTo>
                    <a:pt x="66" y="113"/>
                  </a:lnTo>
                  <a:lnTo>
                    <a:pt x="55" y="8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48" name="Freeform 557"/>
            <p:cNvSpPr>
              <a:spLocks/>
            </p:cNvSpPr>
            <p:nvPr/>
          </p:nvSpPr>
          <p:spPr bwMode="auto">
            <a:xfrm>
              <a:off x="3070" y="3086"/>
              <a:ext cx="37" cy="37"/>
            </a:xfrm>
            <a:custGeom>
              <a:avLst/>
              <a:gdLst>
                <a:gd name="T0" fmla="*/ 15 w 34"/>
                <a:gd name="T1" fmla="*/ 7 h 65"/>
                <a:gd name="T2" fmla="*/ 0 w 34"/>
                <a:gd name="T3" fmla="*/ 37 h 65"/>
                <a:gd name="T4" fmla="*/ 11 w 34"/>
                <a:gd name="T5" fmla="*/ 65 h 65"/>
                <a:gd name="T6" fmla="*/ 18 w 34"/>
                <a:gd name="T7" fmla="*/ 57 h 65"/>
                <a:gd name="T8" fmla="*/ 32 w 34"/>
                <a:gd name="T9" fmla="*/ 37 h 65"/>
                <a:gd name="T10" fmla="*/ 34 w 34"/>
                <a:gd name="T11" fmla="*/ 17 h 65"/>
                <a:gd name="T12" fmla="*/ 21 w 34"/>
                <a:gd name="T13" fmla="*/ 0 h 65"/>
                <a:gd name="T14" fmla="*/ 15 w 34"/>
                <a:gd name="T15" fmla="*/ 7 h 6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65"/>
                <a:gd name="T26" fmla="*/ 34 w 3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65">
                  <a:moveTo>
                    <a:pt x="15" y="7"/>
                  </a:moveTo>
                  <a:lnTo>
                    <a:pt x="0" y="37"/>
                  </a:lnTo>
                  <a:lnTo>
                    <a:pt x="11" y="65"/>
                  </a:lnTo>
                  <a:lnTo>
                    <a:pt x="18" y="57"/>
                  </a:lnTo>
                  <a:lnTo>
                    <a:pt x="32" y="37"/>
                  </a:lnTo>
                  <a:lnTo>
                    <a:pt x="34" y="17"/>
                  </a:lnTo>
                  <a:lnTo>
                    <a:pt x="21" y="0"/>
                  </a:lnTo>
                  <a:lnTo>
                    <a:pt x="15" y="7"/>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349" name="Group 558"/>
            <p:cNvGrpSpPr>
              <a:grpSpLocks/>
            </p:cNvGrpSpPr>
            <p:nvPr/>
          </p:nvGrpSpPr>
          <p:grpSpPr bwMode="auto">
            <a:xfrm>
              <a:off x="2873" y="2975"/>
              <a:ext cx="6" cy="8"/>
              <a:chOff x="3300" y="3082"/>
              <a:chExt cx="8" cy="7"/>
            </a:xfrm>
            <a:grpFill/>
          </p:grpSpPr>
          <p:grpSp>
            <p:nvGrpSpPr>
              <p:cNvPr id="1888" name="Group 559"/>
              <p:cNvGrpSpPr>
                <a:grpSpLocks/>
              </p:cNvGrpSpPr>
              <p:nvPr/>
            </p:nvGrpSpPr>
            <p:grpSpPr bwMode="auto">
              <a:xfrm>
                <a:off x="3300" y="3082"/>
                <a:ext cx="8" cy="7"/>
                <a:chOff x="3300" y="3082"/>
                <a:chExt cx="8" cy="7"/>
              </a:xfrm>
              <a:grpFill/>
            </p:grpSpPr>
            <p:pic>
              <p:nvPicPr>
                <p:cNvPr id="1890" name="Picture 560"/>
                <p:cNvPicPr>
                  <a:picLocks noChangeAspect="1" noChangeArrowheads="1"/>
                </p:cNvPicPr>
                <p:nvPr/>
              </p:nvPicPr>
              <p:blipFill>
                <a:blip r:embed="rId29">
                  <a:extLst>
                    <a:ext uri="{28A0092B-C50C-407E-A947-70E740481C1C}">
                      <a14:useLocalDpi xmlns:a14="http://schemas.microsoft.com/office/drawing/2010/main" val="0"/>
                    </a:ext>
                  </a:extLst>
                </a:blip>
                <a:srcRect r="-58200"/>
                <a:stretch>
                  <a:fillRect/>
                </a:stretch>
              </p:blipFill>
              <p:spPr bwMode="auto">
                <a:xfrm>
                  <a:off x="3300" y="3082"/>
                  <a:ext cx="6" cy="7"/>
                </a:xfrm>
                <a:prstGeom prst="rect">
                  <a:avLst/>
                </a:prstGeom>
                <a:grpFill/>
                <a:ln w="6350">
                  <a:solidFill>
                    <a:srgbClr val="808080"/>
                  </a:solidFill>
                  <a:miter lim="800000"/>
                  <a:headEnd/>
                  <a:tailEnd/>
                </a:ln>
              </p:spPr>
            </p:pic>
            <p:sp>
              <p:nvSpPr>
                <p:cNvPr id="1891" name="Freeform 561"/>
                <p:cNvSpPr>
                  <a:spLocks/>
                </p:cNvSpPr>
                <p:nvPr/>
              </p:nvSpPr>
              <p:spPr bwMode="auto">
                <a:xfrm>
                  <a:off x="3300" y="3082"/>
                  <a:ext cx="3" cy="6"/>
                </a:xfrm>
                <a:custGeom>
                  <a:avLst/>
                  <a:gdLst>
                    <a:gd name="T0" fmla="*/ 3 w 3"/>
                    <a:gd name="T1" fmla="*/ 13 h 13"/>
                    <a:gd name="T2" fmla="*/ 0 w 3"/>
                    <a:gd name="T3" fmla="*/ 11 h 13"/>
                    <a:gd name="T4" fmla="*/ 2 w 3"/>
                    <a:gd name="T5" fmla="*/ 0 h 13"/>
                    <a:gd name="T6" fmla="*/ 3 w 3"/>
                    <a:gd name="T7" fmla="*/ 13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3" y="13"/>
                      </a:moveTo>
                      <a:lnTo>
                        <a:pt x="0" y="11"/>
                      </a:lnTo>
                      <a:lnTo>
                        <a:pt x="2" y="0"/>
                      </a:lnTo>
                      <a:lnTo>
                        <a:pt x="3"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92" name="Freeform 562"/>
                <p:cNvSpPr>
                  <a:spLocks/>
                </p:cNvSpPr>
                <p:nvPr/>
              </p:nvSpPr>
              <p:spPr bwMode="auto">
                <a:xfrm>
                  <a:off x="3300" y="3082"/>
                  <a:ext cx="3" cy="6"/>
                </a:xfrm>
                <a:custGeom>
                  <a:avLst/>
                  <a:gdLst>
                    <a:gd name="T0" fmla="*/ 3 w 3"/>
                    <a:gd name="T1" fmla="*/ 13 h 13"/>
                    <a:gd name="T2" fmla="*/ 0 w 3"/>
                    <a:gd name="T3" fmla="*/ 11 h 13"/>
                    <a:gd name="T4" fmla="*/ 2 w 3"/>
                    <a:gd name="T5" fmla="*/ 0 h 13"/>
                    <a:gd name="T6" fmla="*/ 3 w 3"/>
                    <a:gd name="T7" fmla="*/ 13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3" y="13"/>
                      </a:moveTo>
                      <a:lnTo>
                        <a:pt x="0" y="11"/>
                      </a:lnTo>
                      <a:lnTo>
                        <a:pt x="2" y="0"/>
                      </a:lnTo>
                      <a:lnTo>
                        <a:pt x="3" y="1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93" name="Picture 563"/>
                <p:cNvPicPr>
                  <a:picLocks noChangeAspect="1" noChangeArrowheads="1"/>
                </p:cNvPicPr>
                <p:nvPr/>
              </p:nvPicPr>
              <p:blipFill>
                <a:blip r:embed="rId29" cstate="print">
                  <a:extLst>
                    <a:ext uri="{28A0092B-C50C-407E-A947-70E740481C1C}">
                      <a14:useLocalDpi xmlns:a14="http://schemas.microsoft.com/office/drawing/2010/main" val="0"/>
                    </a:ext>
                  </a:extLst>
                </a:blip>
                <a:srcRect r="-58200"/>
                <a:stretch>
                  <a:fillRect/>
                </a:stretch>
              </p:blipFill>
              <p:spPr bwMode="auto">
                <a:xfrm>
                  <a:off x="3300" y="3082"/>
                  <a:ext cx="8" cy="7"/>
                </a:xfrm>
                <a:prstGeom prst="rect">
                  <a:avLst/>
                </a:prstGeom>
                <a:grpFill/>
                <a:ln w="6350">
                  <a:solidFill>
                    <a:srgbClr val="808080"/>
                  </a:solidFill>
                  <a:miter lim="800000"/>
                  <a:headEnd/>
                  <a:tailEnd/>
                </a:ln>
              </p:spPr>
            </p:pic>
          </p:grpSp>
          <p:sp>
            <p:nvSpPr>
              <p:cNvPr id="1889" name="Freeform 564"/>
              <p:cNvSpPr>
                <a:spLocks/>
              </p:cNvSpPr>
              <p:nvPr/>
            </p:nvSpPr>
            <p:spPr bwMode="auto">
              <a:xfrm>
                <a:off x="3300" y="3082"/>
                <a:ext cx="3" cy="6"/>
              </a:xfrm>
              <a:custGeom>
                <a:avLst/>
                <a:gdLst>
                  <a:gd name="T0" fmla="*/ 3 w 3"/>
                  <a:gd name="T1" fmla="*/ 13 h 13"/>
                  <a:gd name="T2" fmla="*/ 0 w 3"/>
                  <a:gd name="T3" fmla="*/ 11 h 13"/>
                  <a:gd name="T4" fmla="*/ 2 w 3"/>
                  <a:gd name="T5" fmla="*/ 0 h 13"/>
                  <a:gd name="T6" fmla="*/ 3 w 3"/>
                  <a:gd name="T7" fmla="*/ 13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3" y="13"/>
                    </a:moveTo>
                    <a:lnTo>
                      <a:pt x="0" y="11"/>
                    </a:lnTo>
                    <a:lnTo>
                      <a:pt x="2" y="0"/>
                    </a:lnTo>
                    <a:lnTo>
                      <a:pt x="3" y="1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350" name="Group 565"/>
            <p:cNvGrpSpPr>
              <a:grpSpLocks/>
            </p:cNvGrpSpPr>
            <p:nvPr/>
          </p:nvGrpSpPr>
          <p:grpSpPr bwMode="auto">
            <a:xfrm>
              <a:off x="3138" y="3030"/>
              <a:ext cx="19" cy="31"/>
              <a:chOff x="3546" y="3130"/>
              <a:chExt cx="18" cy="26"/>
            </a:xfrm>
            <a:grpFill/>
          </p:grpSpPr>
          <p:grpSp>
            <p:nvGrpSpPr>
              <p:cNvPr id="1882" name="Group 566"/>
              <p:cNvGrpSpPr>
                <a:grpSpLocks/>
              </p:cNvGrpSpPr>
              <p:nvPr/>
            </p:nvGrpSpPr>
            <p:grpSpPr bwMode="auto">
              <a:xfrm>
                <a:off x="3546" y="3130"/>
                <a:ext cx="18" cy="26"/>
                <a:chOff x="3546" y="3130"/>
                <a:chExt cx="18" cy="26"/>
              </a:xfrm>
              <a:grpFill/>
            </p:grpSpPr>
            <p:pic>
              <p:nvPicPr>
                <p:cNvPr id="1884" name="Picture 567"/>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546" y="3130"/>
                  <a:ext cx="18" cy="26"/>
                </a:xfrm>
                <a:prstGeom prst="rect">
                  <a:avLst/>
                </a:prstGeom>
                <a:grpFill/>
                <a:ln w="6350">
                  <a:solidFill>
                    <a:srgbClr val="808080"/>
                  </a:solidFill>
                  <a:miter lim="800000"/>
                  <a:headEnd/>
                  <a:tailEnd/>
                </a:ln>
              </p:spPr>
            </p:pic>
            <p:sp>
              <p:nvSpPr>
                <p:cNvPr id="1885" name="Freeform 568"/>
                <p:cNvSpPr>
                  <a:spLocks/>
                </p:cNvSpPr>
                <p:nvPr/>
              </p:nvSpPr>
              <p:spPr bwMode="auto">
                <a:xfrm>
                  <a:off x="3546" y="3130"/>
                  <a:ext cx="17" cy="25"/>
                </a:xfrm>
                <a:custGeom>
                  <a:avLst/>
                  <a:gdLst>
                    <a:gd name="T0" fmla="*/ 9 w 17"/>
                    <a:gd name="T1" fmla="*/ 0 h 50"/>
                    <a:gd name="T2" fmla="*/ 1 w 17"/>
                    <a:gd name="T3" fmla="*/ 17 h 50"/>
                    <a:gd name="T4" fmla="*/ 0 w 17"/>
                    <a:gd name="T5" fmla="*/ 41 h 50"/>
                    <a:gd name="T6" fmla="*/ 15 w 17"/>
                    <a:gd name="T7" fmla="*/ 50 h 50"/>
                    <a:gd name="T8" fmla="*/ 17 w 17"/>
                    <a:gd name="T9" fmla="*/ 36 h 50"/>
                    <a:gd name="T10" fmla="*/ 16 w 17"/>
                    <a:gd name="T11" fmla="*/ 8 h 50"/>
                    <a:gd name="T12" fmla="*/ 9 w 17"/>
                    <a:gd name="T13" fmla="*/ 0 h 50"/>
                    <a:gd name="T14" fmla="*/ 0 60000 65536"/>
                    <a:gd name="T15" fmla="*/ 0 60000 65536"/>
                    <a:gd name="T16" fmla="*/ 0 60000 65536"/>
                    <a:gd name="T17" fmla="*/ 0 60000 65536"/>
                    <a:gd name="T18" fmla="*/ 0 60000 65536"/>
                    <a:gd name="T19" fmla="*/ 0 60000 65536"/>
                    <a:gd name="T20" fmla="*/ 0 60000 65536"/>
                    <a:gd name="T21" fmla="*/ 0 w 17"/>
                    <a:gd name="T22" fmla="*/ 0 h 50"/>
                    <a:gd name="T23" fmla="*/ 17 w 17"/>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50">
                      <a:moveTo>
                        <a:pt x="9" y="0"/>
                      </a:moveTo>
                      <a:lnTo>
                        <a:pt x="1" y="17"/>
                      </a:lnTo>
                      <a:lnTo>
                        <a:pt x="0" y="41"/>
                      </a:lnTo>
                      <a:lnTo>
                        <a:pt x="15" y="50"/>
                      </a:lnTo>
                      <a:lnTo>
                        <a:pt x="17" y="36"/>
                      </a:lnTo>
                      <a:lnTo>
                        <a:pt x="16" y="8"/>
                      </a:lnTo>
                      <a:lnTo>
                        <a:pt x="9"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86" name="Freeform 569"/>
                <p:cNvSpPr>
                  <a:spLocks/>
                </p:cNvSpPr>
                <p:nvPr/>
              </p:nvSpPr>
              <p:spPr bwMode="auto">
                <a:xfrm>
                  <a:off x="3546" y="3130"/>
                  <a:ext cx="17" cy="25"/>
                </a:xfrm>
                <a:custGeom>
                  <a:avLst/>
                  <a:gdLst>
                    <a:gd name="T0" fmla="*/ 9 w 17"/>
                    <a:gd name="T1" fmla="*/ 0 h 50"/>
                    <a:gd name="T2" fmla="*/ 1 w 17"/>
                    <a:gd name="T3" fmla="*/ 17 h 50"/>
                    <a:gd name="T4" fmla="*/ 0 w 17"/>
                    <a:gd name="T5" fmla="*/ 41 h 50"/>
                    <a:gd name="T6" fmla="*/ 15 w 17"/>
                    <a:gd name="T7" fmla="*/ 50 h 50"/>
                    <a:gd name="T8" fmla="*/ 17 w 17"/>
                    <a:gd name="T9" fmla="*/ 36 h 50"/>
                    <a:gd name="T10" fmla="*/ 16 w 17"/>
                    <a:gd name="T11" fmla="*/ 8 h 50"/>
                    <a:gd name="T12" fmla="*/ 9 w 17"/>
                    <a:gd name="T13" fmla="*/ 0 h 50"/>
                    <a:gd name="T14" fmla="*/ 0 60000 65536"/>
                    <a:gd name="T15" fmla="*/ 0 60000 65536"/>
                    <a:gd name="T16" fmla="*/ 0 60000 65536"/>
                    <a:gd name="T17" fmla="*/ 0 60000 65536"/>
                    <a:gd name="T18" fmla="*/ 0 60000 65536"/>
                    <a:gd name="T19" fmla="*/ 0 60000 65536"/>
                    <a:gd name="T20" fmla="*/ 0 60000 65536"/>
                    <a:gd name="T21" fmla="*/ 0 w 17"/>
                    <a:gd name="T22" fmla="*/ 0 h 50"/>
                    <a:gd name="T23" fmla="*/ 17 w 17"/>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50">
                      <a:moveTo>
                        <a:pt x="9" y="0"/>
                      </a:moveTo>
                      <a:lnTo>
                        <a:pt x="1" y="17"/>
                      </a:lnTo>
                      <a:lnTo>
                        <a:pt x="0" y="41"/>
                      </a:lnTo>
                      <a:lnTo>
                        <a:pt x="15" y="50"/>
                      </a:lnTo>
                      <a:lnTo>
                        <a:pt x="17" y="36"/>
                      </a:lnTo>
                      <a:lnTo>
                        <a:pt x="16" y="8"/>
                      </a:lnTo>
                      <a:lnTo>
                        <a:pt x="9"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87" name="Picture 570"/>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546" y="3130"/>
                  <a:ext cx="18" cy="26"/>
                </a:xfrm>
                <a:prstGeom prst="rect">
                  <a:avLst/>
                </a:prstGeom>
                <a:grpFill/>
                <a:ln w="6350">
                  <a:solidFill>
                    <a:srgbClr val="808080"/>
                  </a:solidFill>
                  <a:miter lim="800000"/>
                  <a:headEnd/>
                  <a:tailEnd/>
                </a:ln>
              </p:spPr>
            </p:pic>
          </p:grpSp>
          <p:sp>
            <p:nvSpPr>
              <p:cNvPr id="1883" name="Freeform 571"/>
              <p:cNvSpPr>
                <a:spLocks/>
              </p:cNvSpPr>
              <p:nvPr/>
            </p:nvSpPr>
            <p:spPr bwMode="auto">
              <a:xfrm>
                <a:off x="3546" y="3130"/>
                <a:ext cx="17" cy="25"/>
              </a:xfrm>
              <a:custGeom>
                <a:avLst/>
                <a:gdLst>
                  <a:gd name="T0" fmla="*/ 9 w 17"/>
                  <a:gd name="T1" fmla="*/ 0 h 50"/>
                  <a:gd name="T2" fmla="*/ 1 w 17"/>
                  <a:gd name="T3" fmla="*/ 17 h 50"/>
                  <a:gd name="T4" fmla="*/ 0 w 17"/>
                  <a:gd name="T5" fmla="*/ 41 h 50"/>
                  <a:gd name="T6" fmla="*/ 15 w 17"/>
                  <a:gd name="T7" fmla="*/ 50 h 50"/>
                  <a:gd name="T8" fmla="*/ 17 w 17"/>
                  <a:gd name="T9" fmla="*/ 36 h 50"/>
                  <a:gd name="T10" fmla="*/ 16 w 17"/>
                  <a:gd name="T11" fmla="*/ 8 h 50"/>
                  <a:gd name="T12" fmla="*/ 9 w 17"/>
                  <a:gd name="T13" fmla="*/ 0 h 50"/>
                  <a:gd name="T14" fmla="*/ 0 60000 65536"/>
                  <a:gd name="T15" fmla="*/ 0 60000 65536"/>
                  <a:gd name="T16" fmla="*/ 0 60000 65536"/>
                  <a:gd name="T17" fmla="*/ 0 60000 65536"/>
                  <a:gd name="T18" fmla="*/ 0 60000 65536"/>
                  <a:gd name="T19" fmla="*/ 0 60000 65536"/>
                  <a:gd name="T20" fmla="*/ 0 60000 65536"/>
                  <a:gd name="T21" fmla="*/ 0 w 17"/>
                  <a:gd name="T22" fmla="*/ 0 h 50"/>
                  <a:gd name="T23" fmla="*/ 17 w 17"/>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50">
                    <a:moveTo>
                      <a:pt x="9" y="0"/>
                    </a:moveTo>
                    <a:lnTo>
                      <a:pt x="1" y="17"/>
                    </a:lnTo>
                    <a:lnTo>
                      <a:pt x="0" y="41"/>
                    </a:lnTo>
                    <a:lnTo>
                      <a:pt x="15" y="50"/>
                    </a:lnTo>
                    <a:lnTo>
                      <a:pt x="17" y="36"/>
                    </a:lnTo>
                    <a:lnTo>
                      <a:pt x="16" y="8"/>
                    </a:lnTo>
                    <a:lnTo>
                      <a:pt x="9"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351" name="Freeform 572"/>
            <p:cNvSpPr>
              <a:spLocks/>
            </p:cNvSpPr>
            <p:nvPr/>
          </p:nvSpPr>
          <p:spPr bwMode="auto">
            <a:xfrm>
              <a:off x="2832" y="2655"/>
              <a:ext cx="201" cy="230"/>
            </a:xfrm>
            <a:custGeom>
              <a:avLst/>
              <a:gdLst>
                <a:gd name="T0" fmla="*/ 188 w 188"/>
                <a:gd name="T1" fmla="*/ 227 h 390"/>
                <a:gd name="T2" fmla="*/ 173 w 188"/>
                <a:gd name="T3" fmla="*/ 229 h 390"/>
                <a:gd name="T4" fmla="*/ 156 w 188"/>
                <a:gd name="T5" fmla="*/ 229 h 390"/>
                <a:gd name="T6" fmla="*/ 156 w 188"/>
                <a:gd name="T7" fmla="*/ 255 h 390"/>
                <a:gd name="T8" fmla="*/ 156 w 188"/>
                <a:gd name="T9" fmla="*/ 281 h 390"/>
                <a:gd name="T10" fmla="*/ 156 w 188"/>
                <a:gd name="T11" fmla="*/ 307 h 390"/>
                <a:gd name="T12" fmla="*/ 155 w 188"/>
                <a:gd name="T13" fmla="*/ 331 h 390"/>
                <a:gd name="T14" fmla="*/ 166 w 188"/>
                <a:gd name="T15" fmla="*/ 357 h 390"/>
                <a:gd name="T16" fmla="*/ 177 w 188"/>
                <a:gd name="T17" fmla="*/ 383 h 390"/>
                <a:gd name="T18" fmla="*/ 154 w 188"/>
                <a:gd name="T19" fmla="*/ 387 h 390"/>
                <a:gd name="T20" fmla="*/ 131 w 188"/>
                <a:gd name="T21" fmla="*/ 390 h 390"/>
                <a:gd name="T22" fmla="*/ 117 w 188"/>
                <a:gd name="T23" fmla="*/ 387 h 390"/>
                <a:gd name="T24" fmla="*/ 102 w 188"/>
                <a:gd name="T25" fmla="*/ 378 h 390"/>
                <a:gd name="T26" fmla="*/ 100 w 188"/>
                <a:gd name="T27" fmla="*/ 372 h 390"/>
                <a:gd name="T28" fmla="*/ 83 w 188"/>
                <a:gd name="T29" fmla="*/ 372 h 390"/>
                <a:gd name="T30" fmla="*/ 65 w 188"/>
                <a:gd name="T31" fmla="*/ 370 h 390"/>
                <a:gd name="T32" fmla="*/ 47 w 188"/>
                <a:gd name="T33" fmla="*/ 370 h 390"/>
                <a:gd name="T34" fmla="*/ 30 w 188"/>
                <a:gd name="T35" fmla="*/ 368 h 390"/>
                <a:gd name="T36" fmla="*/ 18 w 188"/>
                <a:gd name="T37" fmla="*/ 359 h 390"/>
                <a:gd name="T38" fmla="*/ 0 w 188"/>
                <a:gd name="T39" fmla="*/ 368 h 390"/>
                <a:gd name="T40" fmla="*/ 1 w 188"/>
                <a:gd name="T41" fmla="*/ 342 h 390"/>
                <a:gd name="T42" fmla="*/ 2 w 188"/>
                <a:gd name="T43" fmla="*/ 316 h 390"/>
                <a:gd name="T44" fmla="*/ 10 w 188"/>
                <a:gd name="T45" fmla="*/ 276 h 390"/>
                <a:gd name="T46" fmla="*/ 15 w 188"/>
                <a:gd name="T47" fmla="*/ 235 h 390"/>
                <a:gd name="T48" fmla="*/ 24 w 188"/>
                <a:gd name="T49" fmla="*/ 213 h 390"/>
                <a:gd name="T50" fmla="*/ 33 w 188"/>
                <a:gd name="T51" fmla="*/ 190 h 390"/>
                <a:gd name="T52" fmla="*/ 29 w 188"/>
                <a:gd name="T53" fmla="*/ 148 h 390"/>
                <a:gd name="T54" fmla="*/ 25 w 188"/>
                <a:gd name="T55" fmla="*/ 124 h 390"/>
                <a:gd name="T56" fmla="*/ 21 w 188"/>
                <a:gd name="T57" fmla="*/ 100 h 390"/>
                <a:gd name="T58" fmla="*/ 26 w 188"/>
                <a:gd name="T59" fmla="*/ 85 h 390"/>
                <a:gd name="T60" fmla="*/ 18 w 188"/>
                <a:gd name="T61" fmla="*/ 44 h 390"/>
                <a:gd name="T62" fmla="*/ 11 w 188"/>
                <a:gd name="T63" fmla="*/ 5 h 390"/>
                <a:gd name="T64" fmla="*/ 23 w 188"/>
                <a:gd name="T65" fmla="*/ 0 h 390"/>
                <a:gd name="T66" fmla="*/ 36 w 188"/>
                <a:gd name="T67" fmla="*/ 0 h 390"/>
                <a:gd name="T68" fmla="*/ 49 w 188"/>
                <a:gd name="T69" fmla="*/ 1 h 390"/>
                <a:gd name="T70" fmla="*/ 63 w 188"/>
                <a:gd name="T71" fmla="*/ 1 h 390"/>
                <a:gd name="T72" fmla="*/ 76 w 188"/>
                <a:gd name="T73" fmla="*/ 3 h 390"/>
                <a:gd name="T74" fmla="*/ 82 w 188"/>
                <a:gd name="T75" fmla="*/ 31 h 390"/>
                <a:gd name="T76" fmla="*/ 88 w 188"/>
                <a:gd name="T77" fmla="*/ 64 h 390"/>
                <a:gd name="T78" fmla="*/ 99 w 188"/>
                <a:gd name="T79" fmla="*/ 70 h 390"/>
                <a:gd name="T80" fmla="*/ 118 w 188"/>
                <a:gd name="T81" fmla="*/ 64 h 390"/>
                <a:gd name="T82" fmla="*/ 122 w 188"/>
                <a:gd name="T83" fmla="*/ 33 h 390"/>
                <a:gd name="T84" fmla="*/ 137 w 188"/>
                <a:gd name="T85" fmla="*/ 39 h 390"/>
                <a:gd name="T86" fmla="*/ 136 w 188"/>
                <a:gd name="T87" fmla="*/ 46 h 390"/>
                <a:gd name="T88" fmla="*/ 156 w 188"/>
                <a:gd name="T89" fmla="*/ 50 h 390"/>
                <a:gd name="T90" fmla="*/ 156 w 188"/>
                <a:gd name="T91" fmla="*/ 89 h 390"/>
                <a:gd name="T92" fmla="*/ 158 w 188"/>
                <a:gd name="T93" fmla="*/ 124 h 390"/>
                <a:gd name="T94" fmla="*/ 163 w 188"/>
                <a:gd name="T95" fmla="*/ 159 h 390"/>
                <a:gd name="T96" fmla="*/ 163 w 188"/>
                <a:gd name="T97" fmla="*/ 170 h 390"/>
                <a:gd name="T98" fmla="*/ 176 w 188"/>
                <a:gd name="T99" fmla="*/ 166 h 390"/>
                <a:gd name="T100" fmla="*/ 188 w 188"/>
                <a:gd name="T101" fmla="*/ 163 h 390"/>
                <a:gd name="T102" fmla="*/ 188 w 188"/>
                <a:gd name="T103" fmla="*/ 192 h 390"/>
                <a:gd name="T104" fmla="*/ 188 w 188"/>
                <a:gd name="T105" fmla="*/ 227 h 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8"/>
                <a:gd name="T160" fmla="*/ 0 h 390"/>
                <a:gd name="T161" fmla="*/ 188 w 188"/>
                <a:gd name="T162" fmla="*/ 390 h 3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8" h="390">
                  <a:moveTo>
                    <a:pt x="188" y="227"/>
                  </a:moveTo>
                  <a:lnTo>
                    <a:pt x="173" y="229"/>
                  </a:lnTo>
                  <a:lnTo>
                    <a:pt x="156" y="229"/>
                  </a:lnTo>
                  <a:lnTo>
                    <a:pt x="156" y="255"/>
                  </a:lnTo>
                  <a:lnTo>
                    <a:pt x="156" y="281"/>
                  </a:lnTo>
                  <a:lnTo>
                    <a:pt x="156" y="307"/>
                  </a:lnTo>
                  <a:lnTo>
                    <a:pt x="155" y="331"/>
                  </a:lnTo>
                  <a:lnTo>
                    <a:pt x="166" y="357"/>
                  </a:lnTo>
                  <a:lnTo>
                    <a:pt x="177" y="383"/>
                  </a:lnTo>
                  <a:lnTo>
                    <a:pt x="154" y="387"/>
                  </a:lnTo>
                  <a:lnTo>
                    <a:pt x="131" y="390"/>
                  </a:lnTo>
                  <a:lnTo>
                    <a:pt x="117" y="387"/>
                  </a:lnTo>
                  <a:lnTo>
                    <a:pt x="102" y="378"/>
                  </a:lnTo>
                  <a:lnTo>
                    <a:pt x="100" y="372"/>
                  </a:lnTo>
                  <a:lnTo>
                    <a:pt x="83" y="372"/>
                  </a:lnTo>
                  <a:lnTo>
                    <a:pt x="65" y="370"/>
                  </a:lnTo>
                  <a:lnTo>
                    <a:pt x="47" y="370"/>
                  </a:lnTo>
                  <a:lnTo>
                    <a:pt x="30" y="368"/>
                  </a:lnTo>
                  <a:lnTo>
                    <a:pt x="18" y="359"/>
                  </a:lnTo>
                  <a:lnTo>
                    <a:pt x="0" y="368"/>
                  </a:lnTo>
                  <a:lnTo>
                    <a:pt x="1" y="342"/>
                  </a:lnTo>
                  <a:lnTo>
                    <a:pt x="2" y="316"/>
                  </a:lnTo>
                  <a:lnTo>
                    <a:pt x="10" y="276"/>
                  </a:lnTo>
                  <a:lnTo>
                    <a:pt x="15" y="235"/>
                  </a:lnTo>
                  <a:lnTo>
                    <a:pt x="24" y="213"/>
                  </a:lnTo>
                  <a:lnTo>
                    <a:pt x="33" y="190"/>
                  </a:lnTo>
                  <a:lnTo>
                    <a:pt x="29" y="148"/>
                  </a:lnTo>
                  <a:lnTo>
                    <a:pt x="25" y="124"/>
                  </a:lnTo>
                  <a:lnTo>
                    <a:pt x="21" y="100"/>
                  </a:lnTo>
                  <a:lnTo>
                    <a:pt x="26" y="85"/>
                  </a:lnTo>
                  <a:lnTo>
                    <a:pt x="18" y="44"/>
                  </a:lnTo>
                  <a:lnTo>
                    <a:pt x="11" y="5"/>
                  </a:lnTo>
                  <a:lnTo>
                    <a:pt x="23" y="0"/>
                  </a:lnTo>
                  <a:lnTo>
                    <a:pt x="36" y="0"/>
                  </a:lnTo>
                  <a:lnTo>
                    <a:pt x="49" y="1"/>
                  </a:lnTo>
                  <a:lnTo>
                    <a:pt x="63" y="1"/>
                  </a:lnTo>
                  <a:lnTo>
                    <a:pt x="76" y="3"/>
                  </a:lnTo>
                  <a:lnTo>
                    <a:pt x="82" y="31"/>
                  </a:lnTo>
                  <a:lnTo>
                    <a:pt x="88" y="64"/>
                  </a:lnTo>
                  <a:lnTo>
                    <a:pt x="99" y="70"/>
                  </a:lnTo>
                  <a:lnTo>
                    <a:pt x="118" y="64"/>
                  </a:lnTo>
                  <a:lnTo>
                    <a:pt x="122" y="33"/>
                  </a:lnTo>
                  <a:lnTo>
                    <a:pt x="137" y="39"/>
                  </a:lnTo>
                  <a:lnTo>
                    <a:pt x="136" y="46"/>
                  </a:lnTo>
                  <a:lnTo>
                    <a:pt x="156" y="50"/>
                  </a:lnTo>
                  <a:lnTo>
                    <a:pt x="156" y="89"/>
                  </a:lnTo>
                  <a:lnTo>
                    <a:pt x="158" y="124"/>
                  </a:lnTo>
                  <a:lnTo>
                    <a:pt x="163" y="159"/>
                  </a:lnTo>
                  <a:lnTo>
                    <a:pt x="163" y="170"/>
                  </a:lnTo>
                  <a:lnTo>
                    <a:pt x="176" y="166"/>
                  </a:lnTo>
                  <a:lnTo>
                    <a:pt x="188" y="163"/>
                  </a:lnTo>
                  <a:lnTo>
                    <a:pt x="188" y="192"/>
                  </a:lnTo>
                  <a:lnTo>
                    <a:pt x="188" y="22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52" name="Freeform 573"/>
            <p:cNvSpPr>
              <a:spLocks/>
            </p:cNvSpPr>
            <p:nvPr/>
          </p:nvSpPr>
          <p:spPr bwMode="auto">
            <a:xfrm>
              <a:off x="2835" y="2628"/>
              <a:ext cx="19" cy="25"/>
            </a:xfrm>
            <a:custGeom>
              <a:avLst/>
              <a:gdLst>
                <a:gd name="T0" fmla="*/ 3 w 17"/>
                <a:gd name="T1" fmla="*/ 43 h 43"/>
                <a:gd name="T2" fmla="*/ 0 w 17"/>
                <a:gd name="T3" fmla="*/ 17 h 43"/>
                <a:gd name="T4" fmla="*/ 10 w 17"/>
                <a:gd name="T5" fmla="*/ 0 h 43"/>
                <a:gd name="T6" fmla="*/ 17 w 17"/>
                <a:gd name="T7" fmla="*/ 6 h 43"/>
                <a:gd name="T8" fmla="*/ 9 w 17"/>
                <a:gd name="T9" fmla="*/ 15 h 43"/>
                <a:gd name="T10" fmla="*/ 8 w 17"/>
                <a:gd name="T11" fmla="*/ 39 h 43"/>
                <a:gd name="T12" fmla="*/ 3 w 17"/>
                <a:gd name="T13" fmla="*/ 43 h 43"/>
                <a:gd name="T14" fmla="*/ 0 60000 65536"/>
                <a:gd name="T15" fmla="*/ 0 60000 65536"/>
                <a:gd name="T16" fmla="*/ 0 60000 65536"/>
                <a:gd name="T17" fmla="*/ 0 60000 65536"/>
                <a:gd name="T18" fmla="*/ 0 60000 65536"/>
                <a:gd name="T19" fmla="*/ 0 60000 65536"/>
                <a:gd name="T20" fmla="*/ 0 60000 65536"/>
                <a:gd name="T21" fmla="*/ 0 w 17"/>
                <a:gd name="T22" fmla="*/ 0 h 43"/>
                <a:gd name="T23" fmla="*/ 17 w 1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3">
                  <a:moveTo>
                    <a:pt x="3" y="43"/>
                  </a:moveTo>
                  <a:lnTo>
                    <a:pt x="0" y="17"/>
                  </a:lnTo>
                  <a:lnTo>
                    <a:pt x="10" y="0"/>
                  </a:lnTo>
                  <a:lnTo>
                    <a:pt x="17" y="6"/>
                  </a:lnTo>
                  <a:lnTo>
                    <a:pt x="9" y="15"/>
                  </a:lnTo>
                  <a:lnTo>
                    <a:pt x="8" y="39"/>
                  </a:lnTo>
                  <a:lnTo>
                    <a:pt x="3" y="4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53" name="Freeform 574"/>
            <p:cNvSpPr>
              <a:spLocks/>
            </p:cNvSpPr>
            <p:nvPr/>
          </p:nvSpPr>
          <p:spPr bwMode="auto">
            <a:xfrm>
              <a:off x="1210" y="2314"/>
              <a:ext cx="848" cy="997"/>
            </a:xfrm>
            <a:custGeom>
              <a:avLst/>
              <a:gdLst>
                <a:gd name="T0" fmla="*/ 452 w 604"/>
                <a:gd name="T1" fmla="*/ 249 h 1264"/>
                <a:gd name="T2" fmla="*/ 446 w 604"/>
                <a:gd name="T3" fmla="*/ 221 h 1264"/>
                <a:gd name="T4" fmla="*/ 425 w 604"/>
                <a:gd name="T5" fmla="*/ 204 h 1264"/>
                <a:gd name="T6" fmla="*/ 406 w 604"/>
                <a:gd name="T7" fmla="*/ 197 h 1264"/>
                <a:gd name="T8" fmla="*/ 384 w 604"/>
                <a:gd name="T9" fmla="*/ 226 h 1264"/>
                <a:gd name="T10" fmla="*/ 364 w 604"/>
                <a:gd name="T11" fmla="*/ 232 h 1264"/>
                <a:gd name="T12" fmla="*/ 334 w 604"/>
                <a:gd name="T13" fmla="*/ 223 h 1264"/>
                <a:gd name="T14" fmla="*/ 359 w 604"/>
                <a:gd name="T15" fmla="*/ 149 h 1264"/>
                <a:gd name="T16" fmla="*/ 353 w 604"/>
                <a:gd name="T17" fmla="*/ 71 h 1264"/>
                <a:gd name="T18" fmla="*/ 345 w 604"/>
                <a:gd name="T19" fmla="*/ 39 h 1264"/>
                <a:gd name="T20" fmla="*/ 321 w 604"/>
                <a:gd name="T21" fmla="*/ 100 h 1264"/>
                <a:gd name="T22" fmla="*/ 273 w 604"/>
                <a:gd name="T23" fmla="*/ 95 h 1264"/>
                <a:gd name="T24" fmla="*/ 237 w 604"/>
                <a:gd name="T25" fmla="*/ 125 h 1264"/>
                <a:gd name="T26" fmla="*/ 218 w 604"/>
                <a:gd name="T27" fmla="*/ 37 h 1264"/>
                <a:gd name="T28" fmla="*/ 204 w 604"/>
                <a:gd name="T29" fmla="*/ 2 h 1264"/>
                <a:gd name="T30" fmla="*/ 171 w 604"/>
                <a:gd name="T31" fmla="*/ 50 h 1264"/>
                <a:gd name="T32" fmla="*/ 150 w 604"/>
                <a:gd name="T33" fmla="*/ 86 h 1264"/>
                <a:gd name="T34" fmla="*/ 129 w 604"/>
                <a:gd name="T35" fmla="*/ 145 h 1264"/>
                <a:gd name="T36" fmla="*/ 101 w 604"/>
                <a:gd name="T37" fmla="*/ 128 h 1264"/>
                <a:gd name="T38" fmla="*/ 86 w 604"/>
                <a:gd name="T39" fmla="*/ 115 h 1264"/>
                <a:gd name="T40" fmla="*/ 71 w 604"/>
                <a:gd name="T41" fmla="*/ 143 h 1264"/>
                <a:gd name="T42" fmla="*/ 65 w 604"/>
                <a:gd name="T43" fmla="*/ 217 h 1264"/>
                <a:gd name="T44" fmla="*/ 40 w 604"/>
                <a:gd name="T45" fmla="*/ 313 h 1264"/>
                <a:gd name="T46" fmla="*/ 8 w 604"/>
                <a:gd name="T47" fmla="*/ 384 h 1264"/>
                <a:gd name="T48" fmla="*/ 12 w 604"/>
                <a:gd name="T49" fmla="*/ 473 h 1264"/>
                <a:gd name="T50" fmla="*/ 51 w 604"/>
                <a:gd name="T51" fmla="*/ 480 h 1264"/>
                <a:gd name="T52" fmla="*/ 89 w 604"/>
                <a:gd name="T53" fmla="*/ 526 h 1264"/>
                <a:gd name="T54" fmla="*/ 134 w 604"/>
                <a:gd name="T55" fmla="*/ 489 h 1264"/>
                <a:gd name="T56" fmla="*/ 160 w 604"/>
                <a:gd name="T57" fmla="*/ 575 h 1264"/>
                <a:gd name="T58" fmla="*/ 214 w 604"/>
                <a:gd name="T59" fmla="*/ 627 h 1264"/>
                <a:gd name="T60" fmla="*/ 220 w 604"/>
                <a:gd name="T61" fmla="*/ 697 h 1264"/>
                <a:gd name="T62" fmla="*/ 261 w 604"/>
                <a:gd name="T63" fmla="*/ 751 h 1264"/>
                <a:gd name="T64" fmla="*/ 259 w 604"/>
                <a:gd name="T65" fmla="*/ 821 h 1264"/>
                <a:gd name="T66" fmla="*/ 283 w 604"/>
                <a:gd name="T67" fmla="*/ 891 h 1264"/>
                <a:gd name="T68" fmla="*/ 313 w 604"/>
                <a:gd name="T69" fmla="*/ 947 h 1264"/>
                <a:gd name="T70" fmla="*/ 329 w 604"/>
                <a:gd name="T71" fmla="*/ 1001 h 1264"/>
                <a:gd name="T72" fmla="*/ 309 w 604"/>
                <a:gd name="T73" fmla="*/ 1093 h 1264"/>
                <a:gd name="T74" fmla="*/ 293 w 604"/>
                <a:gd name="T75" fmla="*/ 1147 h 1264"/>
                <a:gd name="T76" fmla="*/ 340 w 604"/>
                <a:gd name="T77" fmla="*/ 1204 h 1264"/>
                <a:gd name="T78" fmla="*/ 363 w 604"/>
                <a:gd name="T79" fmla="*/ 1243 h 1264"/>
                <a:gd name="T80" fmla="*/ 380 w 604"/>
                <a:gd name="T81" fmla="*/ 1167 h 1264"/>
                <a:gd name="T82" fmla="*/ 390 w 604"/>
                <a:gd name="T83" fmla="*/ 1154 h 1264"/>
                <a:gd name="T84" fmla="*/ 374 w 604"/>
                <a:gd name="T85" fmla="*/ 1212 h 1264"/>
                <a:gd name="T86" fmla="*/ 407 w 604"/>
                <a:gd name="T87" fmla="*/ 1104 h 1264"/>
                <a:gd name="T88" fmla="*/ 413 w 604"/>
                <a:gd name="T89" fmla="*/ 1038 h 1264"/>
                <a:gd name="T90" fmla="*/ 410 w 604"/>
                <a:gd name="T91" fmla="*/ 995 h 1264"/>
                <a:gd name="T92" fmla="*/ 456 w 604"/>
                <a:gd name="T93" fmla="*/ 940 h 1264"/>
                <a:gd name="T94" fmla="*/ 478 w 604"/>
                <a:gd name="T95" fmla="*/ 917 h 1264"/>
                <a:gd name="T96" fmla="*/ 511 w 604"/>
                <a:gd name="T97" fmla="*/ 893 h 1264"/>
                <a:gd name="T98" fmla="*/ 536 w 604"/>
                <a:gd name="T99" fmla="*/ 797 h 1264"/>
                <a:gd name="T100" fmla="*/ 545 w 604"/>
                <a:gd name="T101" fmla="*/ 673 h 1264"/>
                <a:gd name="T102" fmla="*/ 544 w 604"/>
                <a:gd name="T103" fmla="*/ 588 h 1264"/>
                <a:gd name="T104" fmla="*/ 566 w 604"/>
                <a:gd name="T105" fmla="*/ 543 h 1264"/>
                <a:gd name="T106" fmla="*/ 588 w 604"/>
                <a:gd name="T107" fmla="*/ 484 h 1264"/>
                <a:gd name="T108" fmla="*/ 591 w 604"/>
                <a:gd name="T109" fmla="*/ 336 h 1264"/>
                <a:gd name="T110" fmla="*/ 533 w 604"/>
                <a:gd name="T111" fmla="*/ 273 h 1264"/>
                <a:gd name="T112" fmla="*/ 469 w 604"/>
                <a:gd name="T113" fmla="*/ 250 h 12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4"/>
                <a:gd name="T172" fmla="*/ 0 h 1264"/>
                <a:gd name="T173" fmla="*/ 604 w 604"/>
                <a:gd name="T174" fmla="*/ 1264 h 12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4" h="1264">
                  <a:moveTo>
                    <a:pt x="459" y="249"/>
                  </a:moveTo>
                  <a:lnTo>
                    <a:pt x="456" y="252"/>
                  </a:lnTo>
                  <a:lnTo>
                    <a:pt x="449" y="273"/>
                  </a:lnTo>
                  <a:lnTo>
                    <a:pt x="452" y="249"/>
                  </a:lnTo>
                  <a:lnTo>
                    <a:pt x="451" y="243"/>
                  </a:lnTo>
                  <a:lnTo>
                    <a:pt x="449" y="245"/>
                  </a:lnTo>
                  <a:lnTo>
                    <a:pt x="450" y="230"/>
                  </a:lnTo>
                  <a:lnTo>
                    <a:pt x="446" y="221"/>
                  </a:lnTo>
                  <a:lnTo>
                    <a:pt x="439" y="223"/>
                  </a:lnTo>
                  <a:lnTo>
                    <a:pt x="437" y="217"/>
                  </a:lnTo>
                  <a:lnTo>
                    <a:pt x="433" y="210"/>
                  </a:lnTo>
                  <a:lnTo>
                    <a:pt x="425" y="204"/>
                  </a:lnTo>
                  <a:lnTo>
                    <a:pt x="419" y="202"/>
                  </a:lnTo>
                  <a:lnTo>
                    <a:pt x="414" y="200"/>
                  </a:lnTo>
                  <a:lnTo>
                    <a:pt x="406" y="189"/>
                  </a:lnTo>
                  <a:lnTo>
                    <a:pt x="406" y="197"/>
                  </a:lnTo>
                  <a:lnTo>
                    <a:pt x="396" y="199"/>
                  </a:lnTo>
                  <a:lnTo>
                    <a:pt x="390" y="217"/>
                  </a:lnTo>
                  <a:lnTo>
                    <a:pt x="390" y="223"/>
                  </a:lnTo>
                  <a:lnTo>
                    <a:pt x="384" y="226"/>
                  </a:lnTo>
                  <a:lnTo>
                    <a:pt x="373" y="254"/>
                  </a:lnTo>
                  <a:lnTo>
                    <a:pt x="374" y="230"/>
                  </a:lnTo>
                  <a:lnTo>
                    <a:pt x="370" y="238"/>
                  </a:lnTo>
                  <a:lnTo>
                    <a:pt x="364" y="232"/>
                  </a:lnTo>
                  <a:lnTo>
                    <a:pt x="360" y="232"/>
                  </a:lnTo>
                  <a:lnTo>
                    <a:pt x="353" y="202"/>
                  </a:lnTo>
                  <a:lnTo>
                    <a:pt x="342" y="212"/>
                  </a:lnTo>
                  <a:lnTo>
                    <a:pt x="334" y="223"/>
                  </a:lnTo>
                  <a:lnTo>
                    <a:pt x="327" y="221"/>
                  </a:lnTo>
                  <a:lnTo>
                    <a:pt x="339" y="206"/>
                  </a:lnTo>
                  <a:lnTo>
                    <a:pt x="348" y="171"/>
                  </a:lnTo>
                  <a:lnTo>
                    <a:pt x="359" y="149"/>
                  </a:lnTo>
                  <a:lnTo>
                    <a:pt x="369" y="130"/>
                  </a:lnTo>
                  <a:lnTo>
                    <a:pt x="364" y="112"/>
                  </a:lnTo>
                  <a:lnTo>
                    <a:pt x="357" y="100"/>
                  </a:lnTo>
                  <a:lnTo>
                    <a:pt x="353" y="71"/>
                  </a:lnTo>
                  <a:lnTo>
                    <a:pt x="350" y="45"/>
                  </a:lnTo>
                  <a:lnTo>
                    <a:pt x="350" y="47"/>
                  </a:lnTo>
                  <a:lnTo>
                    <a:pt x="345" y="30"/>
                  </a:lnTo>
                  <a:lnTo>
                    <a:pt x="345" y="39"/>
                  </a:lnTo>
                  <a:lnTo>
                    <a:pt x="342" y="39"/>
                  </a:lnTo>
                  <a:lnTo>
                    <a:pt x="341" y="41"/>
                  </a:lnTo>
                  <a:lnTo>
                    <a:pt x="331" y="69"/>
                  </a:lnTo>
                  <a:lnTo>
                    <a:pt x="321" y="100"/>
                  </a:lnTo>
                  <a:lnTo>
                    <a:pt x="306" y="99"/>
                  </a:lnTo>
                  <a:lnTo>
                    <a:pt x="295" y="95"/>
                  </a:lnTo>
                  <a:lnTo>
                    <a:pt x="287" y="89"/>
                  </a:lnTo>
                  <a:lnTo>
                    <a:pt x="273" y="95"/>
                  </a:lnTo>
                  <a:lnTo>
                    <a:pt x="274" y="110"/>
                  </a:lnTo>
                  <a:lnTo>
                    <a:pt x="266" y="108"/>
                  </a:lnTo>
                  <a:lnTo>
                    <a:pt x="251" y="112"/>
                  </a:lnTo>
                  <a:lnTo>
                    <a:pt x="237" y="125"/>
                  </a:lnTo>
                  <a:lnTo>
                    <a:pt x="227" y="128"/>
                  </a:lnTo>
                  <a:lnTo>
                    <a:pt x="216" y="102"/>
                  </a:lnTo>
                  <a:lnTo>
                    <a:pt x="215" y="65"/>
                  </a:lnTo>
                  <a:lnTo>
                    <a:pt x="218" y="37"/>
                  </a:lnTo>
                  <a:lnTo>
                    <a:pt x="212" y="19"/>
                  </a:lnTo>
                  <a:lnTo>
                    <a:pt x="210" y="0"/>
                  </a:lnTo>
                  <a:lnTo>
                    <a:pt x="203" y="2"/>
                  </a:lnTo>
                  <a:lnTo>
                    <a:pt x="204" y="2"/>
                  </a:lnTo>
                  <a:lnTo>
                    <a:pt x="198" y="21"/>
                  </a:lnTo>
                  <a:lnTo>
                    <a:pt x="185" y="28"/>
                  </a:lnTo>
                  <a:lnTo>
                    <a:pt x="173" y="41"/>
                  </a:lnTo>
                  <a:lnTo>
                    <a:pt x="171" y="50"/>
                  </a:lnTo>
                  <a:lnTo>
                    <a:pt x="156" y="43"/>
                  </a:lnTo>
                  <a:lnTo>
                    <a:pt x="141" y="30"/>
                  </a:lnTo>
                  <a:lnTo>
                    <a:pt x="145" y="49"/>
                  </a:lnTo>
                  <a:lnTo>
                    <a:pt x="150" y="86"/>
                  </a:lnTo>
                  <a:lnTo>
                    <a:pt x="160" y="91"/>
                  </a:lnTo>
                  <a:lnTo>
                    <a:pt x="158" y="100"/>
                  </a:lnTo>
                  <a:lnTo>
                    <a:pt x="144" y="123"/>
                  </a:lnTo>
                  <a:lnTo>
                    <a:pt x="129" y="145"/>
                  </a:lnTo>
                  <a:lnTo>
                    <a:pt x="126" y="143"/>
                  </a:lnTo>
                  <a:lnTo>
                    <a:pt x="118" y="145"/>
                  </a:lnTo>
                  <a:lnTo>
                    <a:pt x="106" y="130"/>
                  </a:lnTo>
                  <a:lnTo>
                    <a:pt x="101" y="128"/>
                  </a:lnTo>
                  <a:lnTo>
                    <a:pt x="97" y="100"/>
                  </a:lnTo>
                  <a:lnTo>
                    <a:pt x="88" y="112"/>
                  </a:lnTo>
                  <a:lnTo>
                    <a:pt x="85" y="110"/>
                  </a:lnTo>
                  <a:lnTo>
                    <a:pt x="86" y="115"/>
                  </a:lnTo>
                  <a:lnTo>
                    <a:pt x="73" y="115"/>
                  </a:lnTo>
                  <a:lnTo>
                    <a:pt x="60" y="115"/>
                  </a:lnTo>
                  <a:lnTo>
                    <a:pt x="62" y="137"/>
                  </a:lnTo>
                  <a:lnTo>
                    <a:pt x="71" y="143"/>
                  </a:lnTo>
                  <a:lnTo>
                    <a:pt x="67" y="149"/>
                  </a:lnTo>
                  <a:lnTo>
                    <a:pt x="56" y="152"/>
                  </a:lnTo>
                  <a:lnTo>
                    <a:pt x="60" y="182"/>
                  </a:lnTo>
                  <a:lnTo>
                    <a:pt x="65" y="217"/>
                  </a:lnTo>
                  <a:lnTo>
                    <a:pt x="62" y="262"/>
                  </a:lnTo>
                  <a:lnTo>
                    <a:pt x="58" y="306"/>
                  </a:lnTo>
                  <a:lnTo>
                    <a:pt x="53" y="306"/>
                  </a:lnTo>
                  <a:lnTo>
                    <a:pt x="40" y="313"/>
                  </a:lnTo>
                  <a:lnTo>
                    <a:pt x="28" y="323"/>
                  </a:lnTo>
                  <a:lnTo>
                    <a:pt x="16" y="332"/>
                  </a:lnTo>
                  <a:lnTo>
                    <a:pt x="11" y="360"/>
                  </a:lnTo>
                  <a:lnTo>
                    <a:pt x="8" y="384"/>
                  </a:lnTo>
                  <a:lnTo>
                    <a:pt x="0" y="410"/>
                  </a:lnTo>
                  <a:lnTo>
                    <a:pt x="7" y="434"/>
                  </a:lnTo>
                  <a:lnTo>
                    <a:pt x="13" y="460"/>
                  </a:lnTo>
                  <a:lnTo>
                    <a:pt x="12" y="473"/>
                  </a:lnTo>
                  <a:lnTo>
                    <a:pt x="20" y="476"/>
                  </a:lnTo>
                  <a:lnTo>
                    <a:pt x="28" y="489"/>
                  </a:lnTo>
                  <a:lnTo>
                    <a:pt x="40" y="493"/>
                  </a:lnTo>
                  <a:lnTo>
                    <a:pt x="51" y="480"/>
                  </a:lnTo>
                  <a:lnTo>
                    <a:pt x="52" y="504"/>
                  </a:lnTo>
                  <a:lnTo>
                    <a:pt x="53" y="528"/>
                  </a:lnTo>
                  <a:lnTo>
                    <a:pt x="69" y="526"/>
                  </a:lnTo>
                  <a:lnTo>
                    <a:pt x="89" y="526"/>
                  </a:lnTo>
                  <a:lnTo>
                    <a:pt x="97" y="515"/>
                  </a:lnTo>
                  <a:lnTo>
                    <a:pt x="109" y="502"/>
                  </a:lnTo>
                  <a:lnTo>
                    <a:pt x="122" y="488"/>
                  </a:lnTo>
                  <a:lnTo>
                    <a:pt x="134" y="489"/>
                  </a:lnTo>
                  <a:lnTo>
                    <a:pt x="136" y="515"/>
                  </a:lnTo>
                  <a:lnTo>
                    <a:pt x="137" y="545"/>
                  </a:lnTo>
                  <a:lnTo>
                    <a:pt x="149" y="569"/>
                  </a:lnTo>
                  <a:lnTo>
                    <a:pt x="160" y="575"/>
                  </a:lnTo>
                  <a:lnTo>
                    <a:pt x="173" y="588"/>
                  </a:lnTo>
                  <a:lnTo>
                    <a:pt x="192" y="608"/>
                  </a:lnTo>
                  <a:lnTo>
                    <a:pt x="208" y="614"/>
                  </a:lnTo>
                  <a:lnTo>
                    <a:pt x="214" y="627"/>
                  </a:lnTo>
                  <a:lnTo>
                    <a:pt x="216" y="660"/>
                  </a:lnTo>
                  <a:lnTo>
                    <a:pt x="212" y="660"/>
                  </a:lnTo>
                  <a:lnTo>
                    <a:pt x="218" y="671"/>
                  </a:lnTo>
                  <a:lnTo>
                    <a:pt x="220" y="697"/>
                  </a:lnTo>
                  <a:lnTo>
                    <a:pt x="233" y="699"/>
                  </a:lnTo>
                  <a:lnTo>
                    <a:pt x="249" y="704"/>
                  </a:lnTo>
                  <a:lnTo>
                    <a:pt x="251" y="732"/>
                  </a:lnTo>
                  <a:lnTo>
                    <a:pt x="261" y="751"/>
                  </a:lnTo>
                  <a:lnTo>
                    <a:pt x="263" y="760"/>
                  </a:lnTo>
                  <a:lnTo>
                    <a:pt x="259" y="786"/>
                  </a:lnTo>
                  <a:lnTo>
                    <a:pt x="257" y="810"/>
                  </a:lnTo>
                  <a:lnTo>
                    <a:pt x="259" y="821"/>
                  </a:lnTo>
                  <a:lnTo>
                    <a:pt x="257" y="823"/>
                  </a:lnTo>
                  <a:lnTo>
                    <a:pt x="259" y="838"/>
                  </a:lnTo>
                  <a:lnTo>
                    <a:pt x="263" y="882"/>
                  </a:lnTo>
                  <a:lnTo>
                    <a:pt x="283" y="891"/>
                  </a:lnTo>
                  <a:lnTo>
                    <a:pt x="295" y="893"/>
                  </a:lnTo>
                  <a:lnTo>
                    <a:pt x="299" y="919"/>
                  </a:lnTo>
                  <a:lnTo>
                    <a:pt x="304" y="947"/>
                  </a:lnTo>
                  <a:lnTo>
                    <a:pt x="313" y="947"/>
                  </a:lnTo>
                  <a:lnTo>
                    <a:pt x="321" y="949"/>
                  </a:lnTo>
                  <a:lnTo>
                    <a:pt x="319" y="973"/>
                  </a:lnTo>
                  <a:lnTo>
                    <a:pt x="319" y="1001"/>
                  </a:lnTo>
                  <a:lnTo>
                    <a:pt x="329" y="1001"/>
                  </a:lnTo>
                  <a:lnTo>
                    <a:pt x="336" y="1041"/>
                  </a:lnTo>
                  <a:lnTo>
                    <a:pt x="327" y="1058"/>
                  </a:lnTo>
                  <a:lnTo>
                    <a:pt x="317" y="1075"/>
                  </a:lnTo>
                  <a:lnTo>
                    <a:pt x="309" y="1093"/>
                  </a:lnTo>
                  <a:lnTo>
                    <a:pt x="301" y="1112"/>
                  </a:lnTo>
                  <a:lnTo>
                    <a:pt x="293" y="1130"/>
                  </a:lnTo>
                  <a:lnTo>
                    <a:pt x="285" y="1151"/>
                  </a:lnTo>
                  <a:lnTo>
                    <a:pt x="293" y="1147"/>
                  </a:lnTo>
                  <a:lnTo>
                    <a:pt x="312" y="1173"/>
                  </a:lnTo>
                  <a:lnTo>
                    <a:pt x="315" y="1175"/>
                  </a:lnTo>
                  <a:lnTo>
                    <a:pt x="325" y="1182"/>
                  </a:lnTo>
                  <a:lnTo>
                    <a:pt x="340" y="1204"/>
                  </a:lnTo>
                  <a:lnTo>
                    <a:pt x="357" y="1227"/>
                  </a:lnTo>
                  <a:lnTo>
                    <a:pt x="355" y="1242"/>
                  </a:lnTo>
                  <a:lnTo>
                    <a:pt x="359" y="1264"/>
                  </a:lnTo>
                  <a:lnTo>
                    <a:pt x="363" y="1243"/>
                  </a:lnTo>
                  <a:lnTo>
                    <a:pt x="370" y="1223"/>
                  </a:lnTo>
                  <a:lnTo>
                    <a:pt x="371" y="1203"/>
                  </a:lnTo>
                  <a:lnTo>
                    <a:pt x="374" y="1182"/>
                  </a:lnTo>
                  <a:lnTo>
                    <a:pt x="380" y="1167"/>
                  </a:lnTo>
                  <a:lnTo>
                    <a:pt x="379" y="1151"/>
                  </a:lnTo>
                  <a:lnTo>
                    <a:pt x="380" y="1151"/>
                  </a:lnTo>
                  <a:lnTo>
                    <a:pt x="386" y="1153"/>
                  </a:lnTo>
                  <a:lnTo>
                    <a:pt x="390" y="1154"/>
                  </a:lnTo>
                  <a:lnTo>
                    <a:pt x="384" y="1179"/>
                  </a:lnTo>
                  <a:lnTo>
                    <a:pt x="378" y="1201"/>
                  </a:lnTo>
                  <a:lnTo>
                    <a:pt x="373" y="1208"/>
                  </a:lnTo>
                  <a:lnTo>
                    <a:pt x="374" y="1212"/>
                  </a:lnTo>
                  <a:lnTo>
                    <a:pt x="384" y="1182"/>
                  </a:lnTo>
                  <a:lnTo>
                    <a:pt x="395" y="1158"/>
                  </a:lnTo>
                  <a:lnTo>
                    <a:pt x="401" y="1132"/>
                  </a:lnTo>
                  <a:lnTo>
                    <a:pt x="407" y="1104"/>
                  </a:lnTo>
                  <a:lnTo>
                    <a:pt x="412" y="1093"/>
                  </a:lnTo>
                  <a:lnTo>
                    <a:pt x="413" y="1090"/>
                  </a:lnTo>
                  <a:lnTo>
                    <a:pt x="413" y="1064"/>
                  </a:lnTo>
                  <a:lnTo>
                    <a:pt x="413" y="1038"/>
                  </a:lnTo>
                  <a:lnTo>
                    <a:pt x="410" y="1019"/>
                  </a:lnTo>
                  <a:lnTo>
                    <a:pt x="408" y="1010"/>
                  </a:lnTo>
                  <a:lnTo>
                    <a:pt x="411" y="997"/>
                  </a:lnTo>
                  <a:lnTo>
                    <a:pt x="410" y="995"/>
                  </a:lnTo>
                  <a:lnTo>
                    <a:pt x="415" y="993"/>
                  </a:lnTo>
                  <a:lnTo>
                    <a:pt x="428" y="969"/>
                  </a:lnTo>
                  <a:lnTo>
                    <a:pt x="442" y="947"/>
                  </a:lnTo>
                  <a:lnTo>
                    <a:pt x="456" y="940"/>
                  </a:lnTo>
                  <a:lnTo>
                    <a:pt x="467" y="923"/>
                  </a:lnTo>
                  <a:lnTo>
                    <a:pt x="471" y="915"/>
                  </a:lnTo>
                  <a:lnTo>
                    <a:pt x="482" y="917"/>
                  </a:lnTo>
                  <a:lnTo>
                    <a:pt x="478" y="917"/>
                  </a:lnTo>
                  <a:lnTo>
                    <a:pt x="487" y="912"/>
                  </a:lnTo>
                  <a:lnTo>
                    <a:pt x="490" y="912"/>
                  </a:lnTo>
                  <a:lnTo>
                    <a:pt x="506" y="912"/>
                  </a:lnTo>
                  <a:lnTo>
                    <a:pt x="511" y="893"/>
                  </a:lnTo>
                  <a:lnTo>
                    <a:pt x="521" y="880"/>
                  </a:lnTo>
                  <a:lnTo>
                    <a:pt x="522" y="847"/>
                  </a:lnTo>
                  <a:lnTo>
                    <a:pt x="529" y="821"/>
                  </a:lnTo>
                  <a:lnTo>
                    <a:pt x="536" y="797"/>
                  </a:lnTo>
                  <a:lnTo>
                    <a:pt x="539" y="752"/>
                  </a:lnTo>
                  <a:lnTo>
                    <a:pt x="543" y="736"/>
                  </a:lnTo>
                  <a:lnTo>
                    <a:pt x="544" y="706"/>
                  </a:lnTo>
                  <a:lnTo>
                    <a:pt x="545" y="673"/>
                  </a:lnTo>
                  <a:lnTo>
                    <a:pt x="544" y="649"/>
                  </a:lnTo>
                  <a:lnTo>
                    <a:pt x="544" y="627"/>
                  </a:lnTo>
                  <a:lnTo>
                    <a:pt x="542" y="615"/>
                  </a:lnTo>
                  <a:lnTo>
                    <a:pt x="544" y="588"/>
                  </a:lnTo>
                  <a:lnTo>
                    <a:pt x="548" y="582"/>
                  </a:lnTo>
                  <a:lnTo>
                    <a:pt x="549" y="593"/>
                  </a:lnTo>
                  <a:lnTo>
                    <a:pt x="558" y="567"/>
                  </a:lnTo>
                  <a:lnTo>
                    <a:pt x="566" y="543"/>
                  </a:lnTo>
                  <a:lnTo>
                    <a:pt x="566" y="538"/>
                  </a:lnTo>
                  <a:lnTo>
                    <a:pt x="569" y="530"/>
                  </a:lnTo>
                  <a:lnTo>
                    <a:pt x="579" y="508"/>
                  </a:lnTo>
                  <a:lnTo>
                    <a:pt x="588" y="484"/>
                  </a:lnTo>
                  <a:lnTo>
                    <a:pt x="601" y="447"/>
                  </a:lnTo>
                  <a:lnTo>
                    <a:pt x="604" y="404"/>
                  </a:lnTo>
                  <a:lnTo>
                    <a:pt x="597" y="369"/>
                  </a:lnTo>
                  <a:lnTo>
                    <a:pt x="591" y="336"/>
                  </a:lnTo>
                  <a:lnTo>
                    <a:pt x="578" y="330"/>
                  </a:lnTo>
                  <a:lnTo>
                    <a:pt x="566" y="328"/>
                  </a:lnTo>
                  <a:lnTo>
                    <a:pt x="548" y="300"/>
                  </a:lnTo>
                  <a:lnTo>
                    <a:pt x="533" y="273"/>
                  </a:lnTo>
                  <a:lnTo>
                    <a:pt x="511" y="262"/>
                  </a:lnTo>
                  <a:lnTo>
                    <a:pt x="496" y="263"/>
                  </a:lnTo>
                  <a:lnTo>
                    <a:pt x="482" y="258"/>
                  </a:lnTo>
                  <a:lnTo>
                    <a:pt x="469" y="250"/>
                  </a:lnTo>
                  <a:lnTo>
                    <a:pt x="457" y="258"/>
                  </a:lnTo>
                  <a:lnTo>
                    <a:pt x="459" y="24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54" name="Freeform 575"/>
            <p:cNvSpPr>
              <a:spLocks/>
            </p:cNvSpPr>
            <p:nvPr/>
          </p:nvSpPr>
          <p:spPr bwMode="auto">
            <a:xfrm>
              <a:off x="1789" y="2544"/>
              <a:ext cx="41" cy="36"/>
            </a:xfrm>
            <a:custGeom>
              <a:avLst/>
              <a:gdLst>
                <a:gd name="T0" fmla="*/ 19 w 38"/>
                <a:gd name="T1" fmla="*/ 54 h 59"/>
                <a:gd name="T2" fmla="*/ 17 w 38"/>
                <a:gd name="T3" fmla="*/ 57 h 59"/>
                <a:gd name="T4" fmla="*/ 8 w 38"/>
                <a:gd name="T5" fmla="*/ 52 h 59"/>
                <a:gd name="T6" fmla="*/ 4 w 38"/>
                <a:gd name="T7" fmla="*/ 59 h 59"/>
                <a:gd name="T8" fmla="*/ 0 w 38"/>
                <a:gd name="T9" fmla="*/ 35 h 59"/>
                <a:gd name="T10" fmla="*/ 2 w 38"/>
                <a:gd name="T11" fmla="*/ 33 h 59"/>
                <a:gd name="T12" fmla="*/ 1 w 38"/>
                <a:gd name="T13" fmla="*/ 18 h 59"/>
                <a:gd name="T14" fmla="*/ 6 w 38"/>
                <a:gd name="T15" fmla="*/ 0 h 59"/>
                <a:gd name="T16" fmla="*/ 22 w 38"/>
                <a:gd name="T17" fmla="*/ 5 h 59"/>
                <a:gd name="T18" fmla="*/ 38 w 38"/>
                <a:gd name="T19" fmla="*/ 11 h 59"/>
                <a:gd name="T20" fmla="*/ 30 w 38"/>
                <a:gd name="T21" fmla="*/ 37 h 59"/>
                <a:gd name="T22" fmla="*/ 29 w 38"/>
                <a:gd name="T23" fmla="*/ 41 h 59"/>
                <a:gd name="T24" fmla="*/ 27 w 38"/>
                <a:gd name="T25" fmla="*/ 48 h 59"/>
                <a:gd name="T26" fmla="*/ 25 w 38"/>
                <a:gd name="T27" fmla="*/ 48 h 59"/>
                <a:gd name="T28" fmla="*/ 19 w 38"/>
                <a:gd name="T29" fmla="*/ 54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59"/>
                <a:gd name="T47" fmla="*/ 38 w 3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59">
                  <a:moveTo>
                    <a:pt x="19" y="54"/>
                  </a:moveTo>
                  <a:lnTo>
                    <a:pt x="17" y="57"/>
                  </a:lnTo>
                  <a:lnTo>
                    <a:pt x="8" y="52"/>
                  </a:lnTo>
                  <a:lnTo>
                    <a:pt x="4" y="59"/>
                  </a:lnTo>
                  <a:lnTo>
                    <a:pt x="0" y="35"/>
                  </a:lnTo>
                  <a:lnTo>
                    <a:pt x="2" y="33"/>
                  </a:lnTo>
                  <a:lnTo>
                    <a:pt x="1" y="18"/>
                  </a:lnTo>
                  <a:lnTo>
                    <a:pt x="6" y="0"/>
                  </a:lnTo>
                  <a:lnTo>
                    <a:pt x="22" y="5"/>
                  </a:lnTo>
                  <a:lnTo>
                    <a:pt x="38" y="11"/>
                  </a:lnTo>
                  <a:lnTo>
                    <a:pt x="30" y="37"/>
                  </a:lnTo>
                  <a:lnTo>
                    <a:pt x="29" y="41"/>
                  </a:lnTo>
                  <a:lnTo>
                    <a:pt x="27" y="48"/>
                  </a:lnTo>
                  <a:lnTo>
                    <a:pt x="25" y="48"/>
                  </a:lnTo>
                  <a:lnTo>
                    <a:pt x="19" y="5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55" name="Freeform 576"/>
            <p:cNvSpPr>
              <a:spLocks/>
            </p:cNvSpPr>
            <p:nvPr/>
          </p:nvSpPr>
          <p:spPr bwMode="auto">
            <a:xfrm>
              <a:off x="2793" y="2500"/>
              <a:ext cx="31" cy="26"/>
            </a:xfrm>
            <a:custGeom>
              <a:avLst/>
              <a:gdLst>
                <a:gd name="T0" fmla="*/ 4 w 28"/>
                <a:gd name="T1" fmla="*/ 44 h 44"/>
                <a:gd name="T2" fmla="*/ 0 w 28"/>
                <a:gd name="T3" fmla="*/ 41 h 44"/>
                <a:gd name="T4" fmla="*/ 1 w 28"/>
                <a:gd name="T5" fmla="*/ 26 h 44"/>
                <a:gd name="T6" fmla="*/ 5 w 28"/>
                <a:gd name="T7" fmla="*/ 0 h 44"/>
                <a:gd name="T8" fmla="*/ 16 w 28"/>
                <a:gd name="T9" fmla="*/ 2 h 44"/>
                <a:gd name="T10" fmla="*/ 28 w 28"/>
                <a:gd name="T11" fmla="*/ 5 h 44"/>
                <a:gd name="T12" fmla="*/ 28 w 28"/>
                <a:gd name="T13" fmla="*/ 44 h 44"/>
                <a:gd name="T14" fmla="*/ 16 w 28"/>
                <a:gd name="T15" fmla="*/ 44 h 44"/>
                <a:gd name="T16" fmla="*/ 4 w 28"/>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4"/>
                <a:gd name="T29" fmla="*/ 28 w 28"/>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4">
                  <a:moveTo>
                    <a:pt x="4" y="44"/>
                  </a:moveTo>
                  <a:lnTo>
                    <a:pt x="0" y="41"/>
                  </a:lnTo>
                  <a:lnTo>
                    <a:pt x="1" y="26"/>
                  </a:lnTo>
                  <a:lnTo>
                    <a:pt x="5" y="0"/>
                  </a:lnTo>
                  <a:lnTo>
                    <a:pt x="16" y="2"/>
                  </a:lnTo>
                  <a:lnTo>
                    <a:pt x="28" y="5"/>
                  </a:lnTo>
                  <a:lnTo>
                    <a:pt x="28" y="44"/>
                  </a:lnTo>
                  <a:lnTo>
                    <a:pt x="16" y="44"/>
                  </a:lnTo>
                  <a:lnTo>
                    <a:pt x="4" y="44"/>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356" name="Group 577"/>
            <p:cNvGrpSpPr>
              <a:grpSpLocks/>
            </p:cNvGrpSpPr>
            <p:nvPr/>
          </p:nvGrpSpPr>
          <p:grpSpPr bwMode="auto">
            <a:xfrm>
              <a:off x="2779" y="2473"/>
              <a:ext cx="8" cy="11"/>
              <a:chOff x="3213" y="2652"/>
              <a:chExt cx="8" cy="9"/>
            </a:xfrm>
            <a:grpFill/>
          </p:grpSpPr>
          <p:grpSp>
            <p:nvGrpSpPr>
              <p:cNvPr id="1876" name="Group 578"/>
              <p:cNvGrpSpPr>
                <a:grpSpLocks/>
              </p:cNvGrpSpPr>
              <p:nvPr/>
            </p:nvGrpSpPr>
            <p:grpSpPr bwMode="auto">
              <a:xfrm>
                <a:off x="3213" y="2652"/>
                <a:ext cx="8" cy="9"/>
                <a:chOff x="3213" y="2652"/>
                <a:chExt cx="8" cy="9"/>
              </a:xfrm>
              <a:grpFill/>
            </p:grpSpPr>
            <p:pic>
              <p:nvPicPr>
                <p:cNvPr id="1878" name="Picture 579"/>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213" y="2652"/>
                  <a:ext cx="8" cy="9"/>
                </a:xfrm>
                <a:prstGeom prst="rect">
                  <a:avLst/>
                </a:prstGeom>
                <a:grpFill/>
                <a:ln w="6350">
                  <a:solidFill>
                    <a:srgbClr val="808080"/>
                  </a:solidFill>
                  <a:miter lim="800000"/>
                  <a:headEnd/>
                  <a:tailEnd/>
                </a:ln>
              </p:spPr>
            </p:pic>
            <p:sp>
              <p:nvSpPr>
                <p:cNvPr id="1879" name="Freeform 580"/>
                <p:cNvSpPr>
                  <a:spLocks/>
                </p:cNvSpPr>
                <p:nvPr/>
              </p:nvSpPr>
              <p:spPr bwMode="auto">
                <a:xfrm>
                  <a:off x="3213" y="2652"/>
                  <a:ext cx="7" cy="8"/>
                </a:xfrm>
                <a:custGeom>
                  <a:avLst/>
                  <a:gdLst>
                    <a:gd name="T0" fmla="*/ 7 w 7"/>
                    <a:gd name="T1" fmla="*/ 0 h 16"/>
                    <a:gd name="T2" fmla="*/ 5 w 7"/>
                    <a:gd name="T3" fmla="*/ 0 h 16"/>
                    <a:gd name="T4" fmla="*/ 0 w 7"/>
                    <a:gd name="T5" fmla="*/ 16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7" y="0"/>
                      </a:moveTo>
                      <a:lnTo>
                        <a:pt x="5" y="0"/>
                      </a:lnTo>
                      <a:lnTo>
                        <a:pt x="0" y="16"/>
                      </a:lnTo>
                      <a:lnTo>
                        <a:pt x="7"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80" name="Freeform 581"/>
                <p:cNvSpPr>
                  <a:spLocks/>
                </p:cNvSpPr>
                <p:nvPr/>
              </p:nvSpPr>
              <p:spPr bwMode="auto">
                <a:xfrm>
                  <a:off x="3213" y="2652"/>
                  <a:ext cx="7" cy="8"/>
                </a:xfrm>
                <a:custGeom>
                  <a:avLst/>
                  <a:gdLst>
                    <a:gd name="T0" fmla="*/ 7 w 7"/>
                    <a:gd name="T1" fmla="*/ 0 h 16"/>
                    <a:gd name="T2" fmla="*/ 5 w 7"/>
                    <a:gd name="T3" fmla="*/ 0 h 16"/>
                    <a:gd name="T4" fmla="*/ 0 w 7"/>
                    <a:gd name="T5" fmla="*/ 16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7" y="0"/>
                      </a:moveTo>
                      <a:lnTo>
                        <a:pt x="5" y="0"/>
                      </a:lnTo>
                      <a:lnTo>
                        <a:pt x="0" y="16"/>
                      </a:lnTo>
                      <a:lnTo>
                        <a:pt x="7"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81" name="Picture 582"/>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213" y="2652"/>
                  <a:ext cx="8" cy="9"/>
                </a:xfrm>
                <a:prstGeom prst="rect">
                  <a:avLst/>
                </a:prstGeom>
                <a:grpFill/>
                <a:ln w="6350">
                  <a:solidFill>
                    <a:srgbClr val="808080"/>
                  </a:solidFill>
                  <a:miter lim="800000"/>
                  <a:headEnd/>
                  <a:tailEnd/>
                </a:ln>
              </p:spPr>
            </p:pic>
          </p:grpSp>
          <p:sp>
            <p:nvSpPr>
              <p:cNvPr id="1877" name="Freeform 583"/>
              <p:cNvSpPr>
                <a:spLocks/>
              </p:cNvSpPr>
              <p:nvPr/>
            </p:nvSpPr>
            <p:spPr bwMode="auto">
              <a:xfrm>
                <a:off x="3213" y="2652"/>
                <a:ext cx="7" cy="8"/>
              </a:xfrm>
              <a:custGeom>
                <a:avLst/>
                <a:gdLst>
                  <a:gd name="T0" fmla="*/ 7 w 7"/>
                  <a:gd name="T1" fmla="*/ 0 h 16"/>
                  <a:gd name="T2" fmla="*/ 5 w 7"/>
                  <a:gd name="T3" fmla="*/ 0 h 16"/>
                  <a:gd name="T4" fmla="*/ 0 w 7"/>
                  <a:gd name="T5" fmla="*/ 16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7" y="0"/>
                    </a:moveTo>
                    <a:lnTo>
                      <a:pt x="5" y="0"/>
                    </a:lnTo>
                    <a:lnTo>
                      <a:pt x="0" y="16"/>
                    </a:lnTo>
                    <a:lnTo>
                      <a:pt x="7"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357" name="Freeform 584"/>
            <p:cNvSpPr>
              <a:spLocks/>
            </p:cNvSpPr>
            <p:nvPr/>
          </p:nvSpPr>
          <p:spPr bwMode="auto">
            <a:xfrm>
              <a:off x="2783" y="2504"/>
              <a:ext cx="94" cy="116"/>
            </a:xfrm>
            <a:custGeom>
              <a:avLst/>
              <a:gdLst>
                <a:gd name="T0" fmla="*/ 14 w 87"/>
                <a:gd name="T1" fmla="*/ 37 h 199"/>
                <a:gd name="T2" fmla="*/ 12 w 87"/>
                <a:gd name="T3" fmla="*/ 49 h 199"/>
                <a:gd name="T4" fmla="*/ 8 w 87"/>
                <a:gd name="T5" fmla="*/ 49 h 199"/>
                <a:gd name="T6" fmla="*/ 18 w 87"/>
                <a:gd name="T7" fmla="*/ 65 h 199"/>
                <a:gd name="T8" fmla="*/ 9 w 87"/>
                <a:gd name="T9" fmla="*/ 63 h 199"/>
                <a:gd name="T10" fmla="*/ 3 w 87"/>
                <a:gd name="T11" fmla="*/ 91 h 199"/>
                <a:gd name="T12" fmla="*/ 0 w 87"/>
                <a:gd name="T13" fmla="*/ 91 h 199"/>
                <a:gd name="T14" fmla="*/ 5 w 87"/>
                <a:gd name="T15" fmla="*/ 115 h 199"/>
                <a:gd name="T16" fmla="*/ 10 w 87"/>
                <a:gd name="T17" fmla="*/ 123 h 199"/>
                <a:gd name="T18" fmla="*/ 3 w 87"/>
                <a:gd name="T19" fmla="*/ 115 h 199"/>
                <a:gd name="T20" fmla="*/ 11 w 87"/>
                <a:gd name="T21" fmla="*/ 132 h 199"/>
                <a:gd name="T22" fmla="*/ 9 w 87"/>
                <a:gd name="T23" fmla="*/ 132 h 199"/>
                <a:gd name="T24" fmla="*/ 18 w 87"/>
                <a:gd name="T25" fmla="*/ 152 h 199"/>
                <a:gd name="T26" fmla="*/ 15 w 87"/>
                <a:gd name="T27" fmla="*/ 150 h 199"/>
                <a:gd name="T28" fmla="*/ 25 w 87"/>
                <a:gd name="T29" fmla="*/ 175 h 199"/>
                <a:gd name="T30" fmla="*/ 36 w 87"/>
                <a:gd name="T31" fmla="*/ 199 h 199"/>
                <a:gd name="T32" fmla="*/ 41 w 87"/>
                <a:gd name="T33" fmla="*/ 184 h 199"/>
                <a:gd name="T34" fmla="*/ 45 w 87"/>
                <a:gd name="T35" fmla="*/ 189 h 199"/>
                <a:gd name="T36" fmla="*/ 48 w 87"/>
                <a:gd name="T37" fmla="*/ 182 h 199"/>
                <a:gd name="T38" fmla="*/ 45 w 87"/>
                <a:gd name="T39" fmla="*/ 169 h 199"/>
                <a:gd name="T40" fmla="*/ 43 w 87"/>
                <a:gd name="T41" fmla="*/ 160 h 199"/>
                <a:gd name="T42" fmla="*/ 42 w 87"/>
                <a:gd name="T43" fmla="*/ 150 h 199"/>
                <a:gd name="T44" fmla="*/ 57 w 87"/>
                <a:gd name="T45" fmla="*/ 149 h 199"/>
                <a:gd name="T46" fmla="*/ 58 w 87"/>
                <a:gd name="T47" fmla="*/ 128 h 199"/>
                <a:gd name="T48" fmla="*/ 66 w 87"/>
                <a:gd name="T49" fmla="*/ 149 h 199"/>
                <a:gd name="T50" fmla="*/ 76 w 87"/>
                <a:gd name="T51" fmla="*/ 141 h 199"/>
                <a:gd name="T52" fmla="*/ 78 w 87"/>
                <a:gd name="T53" fmla="*/ 150 h 199"/>
                <a:gd name="T54" fmla="*/ 84 w 87"/>
                <a:gd name="T55" fmla="*/ 141 h 199"/>
                <a:gd name="T56" fmla="*/ 87 w 87"/>
                <a:gd name="T57" fmla="*/ 97 h 199"/>
                <a:gd name="T58" fmla="*/ 78 w 87"/>
                <a:gd name="T59" fmla="*/ 67 h 199"/>
                <a:gd name="T60" fmla="*/ 86 w 87"/>
                <a:gd name="T61" fmla="*/ 49 h 199"/>
                <a:gd name="T62" fmla="*/ 85 w 87"/>
                <a:gd name="T63" fmla="*/ 26 h 199"/>
                <a:gd name="T64" fmla="*/ 67 w 87"/>
                <a:gd name="T65" fmla="*/ 28 h 199"/>
                <a:gd name="T66" fmla="*/ 69 w 87"/>
                <a:gd name="T67" fmla="*/ 0 h 199"/>
                <a:gd name="T68" fmla="*/ 54 w 87"/>
                <a:gd name="T69" fmla="*/ 0 h 199"/>
                <a:gd name="T70" fmla="*/ 38 w 87"/>
                <a:gd name="T71" fmla="*/ 0 h 199"/>
                <a:gd name="T72" fmla="*/ 38 w 87"/>
                <a:gd name="T73" fmla="*/ 39 h 199"/>
                <a:gd name="T74" fmla="*/ 26 w 87"/>
                <a:gd name="T75" fmla="*/ 39 h 199"/>
                <a:gd name="T76" fmla="*/ 14 w 87"/>
                <a:gd name="T77" fmla="*/ 39 h 199"/>
                <a:gd name="T78" fmla="*/ 14 w 87"/>
                <a:gd name="T79" fmla="*/ 37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
                <a:gd name="T121" fmla="*/ 0 h 199"/>
                <a:gd name="T122" fmla="*/ 87 w 87"/>
                <a:gd name="T123" fmla="*/ 199 h 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 h="199">
                  <a:moveTo>
                    <a:pt x="14" y="37"/>
                  </a:moveTo>
                  <a:lnTo>
                    <a:pt x="12" y="49"/>
                  </a:lnTo>
                  <a:lnTo>
                    <a:pt x="8" y="49"/>
                  </a:lnTo>
                  <a:lnTo>
                    <a:pt x="18" y="65"/>
                  </a:lnTo>
                  <a:lnTo>
                    <a:pt x="9" y="63"/>
                  </a:lnTo>
                  <a:lnTo>
                    <a:pt x="3" y="91"/>
                  </a:lnTo>
                  <a:lnTo>
                    <a:pt x="0" y="91"/>
                  </a:lnTo>
                  <a:lnTo>
                    <a:pt x="5" y="115"/>
                  </a:lnTo>
                  <a:lnTo>
                    <a:pt x="10" y="123"/>
                  </a:lnTo>
                  <a:lnTo>
                    <a:pt x="3" y="115"/>
                  </a:lnTo>
                  <a:lnTo>
                    <a:pt x="11" y="132"/>
                  </a:lnTo>
                  <a:lnTo>
                    <a:pt x="9" y="132"/>
                  </a:lnTo>
                  <a:lnTo>
                    <a:pt x="18" y="152"/>
                  </a:lnTo>
                  <a:lnTo>
                    <a:pt x="15" y="150"/>
                  </a:lnTo>
                  <a:lnTo>
                    <a:pt x="25" y="175"/>
                  </a:lnTo>
                  <a:lnTo>
                    <a:pt x="36" y="199"/>
                  </a:lnTo>
                  <a:lnTo>
                    <a:pt x="41" y="184"/>
                  </a:lnTo>
                  <a:lnTo>
                    <a:pt x="45" y="189"/>
                  </a:lnTo>
                  <a:lnTo>
                    <a:pt x="48" y="182"/>
                  </a:lnTo>
                  <a:lnTo>
                    <a:pt x="45" y="169"/>
                  </a:lnTo>
                  <a:lnTo>
                    <a:pt x="43" y="160"/>
                  </a:lnTo>
                  <a:lnTo>
                    <a:pt x="42" y="150"/>
                  </a:lnTo>
                  <a:lnTo>
                    <a:pt x="57" y="149"/>
                  </a:lnTo>
                  <a:lnTo>
                    <a:pt x="58" y="128"/>
                  </a:lnTo>
                  <a:lnTo>
                    <a:pt x="66" y="149"/>
                  </a:lnTo>
                  <a:lnTo>
                    <a:pt x="76" y="141"/>
                  </a:lnTo>
                  <a:lnTo>
                    <a:pt x="78" y="150"/>
                  </a:lnTo>
                  <a:lnTo>
                    <a:pt x="84" y="141"/>
                  </a:lnTo>
                  <a:lnTo>
                    <a:pt x="87" y="97"/>
                  </a:lnTo>
                  <a:lnTo>
                    <a:pt x="78" y="67"/>
                  </a:lnTo>
                  <a:lnTo>
                    <a:pt x="86" y="49"/>
                  </a:lnTo>
                  <a:lnTo>
                    <a:pt x="85" y="26"/>
                  </a:lnTo>
                  <a:lnTo>
                    <a:pt x="67" y="28"/>
                  </a:lnTo>
                  <a:lnTo>
                    <a:pt x="69" y="0"/>
                  </a:lnTo>
                  <a:lnTo>
                    <a:pt x="54" y="0"/>
                  </a:lnTo>
                  <a:lnTo>
                    <a:pt x="38" y="0"/>
                  </a:lnTo>
                  <a:lnTo>
                    <a:pt x="38" y="39"/>
                  </a:lnTo>
                  <a:lnTo>
                    <a:pt x="26" y="39"/>
                  </a:lnTo>
                  <a:lnTo>
                    <a:pt x="14" y="39"/>
                  </a:lnTo>
                  <a:lnTo>
                    <a:pt x="14" y="3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58" name="Freeform 585"/>
            <p:cNvSpPr>
              <a:spLocks/>
            </p:cNvSpPr>
            <p:nvPr/>
          </p:nvSpPr>
          <p:spPr bwMode="auto">
            <a:xfrm>
              <a:off x="1613" y="2910"/>
              <a:ext cx="139" cy="152"/>
            </a:xfrm>
            <a:custGeom>
              <a:avLst/>
              <a:gdLst>
                <a:gd name="T0" fmla="*/ 5 w 128"/>
                <a:gd name="T1" fmla="*/ 24 h 263"/>
                <a:gd name="T2" fmla="*/ 3 w 128"/>
                <a:gd name="T3" fmla="*/ 61 h 263"/>
                <a:gd name="T4" fmla="*/ 0 w 128"/>
                <a:gd name="T5" fmla="*/ 94 h 263"/>
                <a:gd name="T6" fmla="*/ 14 w 128"/>
                <a:gd name="T7" fmla="*/ 120 h 263"/>
                <a:gd name="T8" fmla="*/ 28 w 128"/>
                <a:gd name="T9" fmla="*/ 146 h 263"/>
                <a:gd name="T10" fmla="*/ 43 w 128"/>
                <a:gd name="T11" fmla="*/ 159 h 263"/>
                <a:gd name="T12" fmla="*/ 55 w 128"/>
                <a:gd name="T13" fmla="*/ 167 h 263"/>
                <a:gd name="T14" fmla="*/ 68 w 128"/>
                <a:gd name="T15" fmla="*/ 183 h 263"/>
                <a:gd name="T16" fmla="*/ 82 w 128"/>
                <a:gd name="T17" fmla="*/ 198 h 263"/>
                <a:gd name="T18" fmla="*/ 77 w 128"/>
                <a:gd name="T19" fmla="*/ 226 h 263"/>
                <a:gd name="T20" fmla="*/ 70 w 128"/>
                <a:gd name="T21" fmla="*/ 259 h 263"/>
                <a:gd name="T22" fmla="*/ 89 w 128"/>
                <a:gd name="T23" fmla="*/ 261 h 263"/>
                <a:gd name="T24" fmla="*/ 106 w 128"/>
                <a:gd name="T25" fmla="*/ 263 h 263"/>
                <a:gd name="T26" fmla="*/ 116 w 128"/>
                <a:gd name="T27" fmla="*/ 257 h 263"/>
                <a:gd name="T28" fmla="*/ 128 w 128"/>
                <a:gd name="T29" fmla="*/ 222 h 263"/>
                <a:gd name="T30" fmla="*/ 127 w 128"/>
                <a:gd name="T31" fmla="*/ 202 h 263"/>
                <a:gd name="T32" fmla="*/ 127 w 128"/>
                <a:gd name="T33" fmla="*/ 176 h 263"/>
                <a:gd name="T34" fmla="*/ 128 w 128"/>
                <a:gd name="T35" fmla="*/ 152 h 263"/>
                <a:gd name="T36" fmla="*/ 120 w 128"/>
                <a:gd name="T37" fmla="*/ 150 h 263"/>
                <a:gd name="T38" fmla="*/ 112 w 128"/>
                <a:gd name="T39" fmla="*/ 150 h 263"/>
                <a:gd name="T40" fmla="*/ 106 w 128"/>
                <a:gd name="T41" fmla="*/ 122 h 263"/>
                <a:gd name="T42" fmla="*/ 103 w 128"/>
                <a:gd name="T43" fmla="*/ 96 h 263"/>
                <a:gd name="T44" fmla="*/ 91 w 128"/>
                <a:gd name="T45" fmla="*/ 94 h 263"/>
                <a:gd name="T46" fmla="*/ 70 w 128"/>
                <a:gd name="T47" fmla="*/ 87 h 263"/>
                <a:gd name="T48" fmla="*/ 67 w 128"/>
                <a:gd name="T49" fmla="*/ 43 h 263"/>
                <a:gd name="T50" fmla="*/ 65 w 128"/>
                <a:gd name="T51" fmla="*/ 26 h 263"/>
                <a:gd name="T52" fmla="*/ 65 w 128"/>
                <a:gd name="T53" fmla="*/ 22 h 263"/>
                <a:gd name="T54" fmla="*/ 48 w 128"/>
                <a:gd name="T55" fmla="*/ 0 h 263"/>
                <a:gd name="T56" fmla="*/ 27 w 128"/>
                <a:gd name="T57" fmla="*/ 5 h 263"/>
                <a:gd name="T58" fmla="*/ 9 w 128"/>
                <a:gd name="T59" fmla="*/ 13 h 263"/>
                <a:gd name="T60" fmla="*/ 5 w 128"/>
                <a:gd name="T61" fmla="*/ 24 h 2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8"/>
                <a:gd name="T94" fmla="*/ 0 h 263"/>
                <a:gd name="T95" fmla="*/ 128 w 128"/>
                <a:gd name="T96" fmla="*/ 263 h 2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8" h="263">
                  <a:moveTo>
                    <a:pt x="5" y="24"/>
                  </a:moveTo>
                  <a:lnTo>
                    <a:pt x="3" y="61"/>
                  </a:lnTo>
                  <a:lnTo>
                    <a:pt x="0" y="94"/>
                  </a:lnTo>
                  <a:lnTo>
                    <a:pt x="14" y="120"/>
                  </a:lnTo>
                  <a:lnTo>
                    <a:pt x="28" y="146"/>
                  </a:lnTo>
                  <a:lnTo>
                    <a:pt x="43" y="159"/>
                  </a:lnTo>
                  <a:lnTo>
                    <a:pt x="55" y="167"/>
                  </a:lnTo>
                  <a:lnTo>
                    <a:pt x="68" y="183"/>
                  </a:lnTo>
                  <a:lnTo>
                    <a:pt x="82" y="198"/>
                  </a:lnTo>
                  <a:lnTo>
                    <a:pt x="77" y="226"/>
                  </a:lnTo>
                  <a:lnTo>
                    <a:pt x="70" y="259"/>
                  </a:lnTo>
                  <a:lnTo>
                    <a:pt x="89" y="261"/>
                  </a:lnTo>
                  <a:lnTo>
                    <a:pt x="106" y="263"/>
                  </a:lnTo>
                  <a:lnTo>
                    <a:pt x="116" y="257"/>
                  </a:lnTo>
                  <a:lnTo>
                    <a:pt x="128" y="222"/>
                  </a:lnTo>
                  <a:lnTo>
                    <a:pt x="127" y="202"/>
                  </a:lnTo>
                  <a:lnTo>
                    <a:pt x="127" y="176"/>
                  </a:lnTo>
                  <a:lnTo>
                    <a:pt x="128" y="152"/>
                  </a:lnTo>
                  <a:lnTo>
                    <a:pt x="120" y="150"/>
                  </a:lnTo>
                  <a:lnTo>
                    <a:pt x="112" y="150"/>
                  </a:lnTo>
                  <a:lnTo>
                    <a:pt x="106" y="122"/>
                  </a:lnTo>
                  <a:lnTo>
                    <a:pt x="103" y="96"/>
                  </a:lnTo>
                  <a:lnTo>
                    <a:pt x="91" y="94"/>
                  </a:lnTo>
                  <a:lnTo>
                    <a:pt x="70" y="87"/>
                  </a:lnTo>
                  <a:lnTo>
                    <a:pt x="67" y="43"/>
                  </a:lnTo>
                  <a:lnTo>
                    <a:pt x="65" y="26"/>
                  </a:lnTo>
                  <a:lnTo>
                    <a:pt x="65" y="22"/>
                  </a:lnTo>
                  <a:lnTo>
                    <a:pt x="48" y="0"/>
                  </a:lnTo>
                  <a:lnTo>
                    <a:pt x="27" y="5"/>
                  </a:lnTo>
                  <a:lnTo>
                    <a:pt x="9" y="13"/>
                  </a:lnTo>
                  <a:lnTo>
                    <a:pt x="5" y="24"/>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359" name="Group 586"/>
            <p:cNvGrpSpPr>
              <a:grpSpLocks/>
            </p:cNvGrpSpPr>
            <p:nvPr/>
          </p:nvGrpSpPr>
          <p:grpSpPr bwMode="auto">
            <a:xfrm>
              <a:off x="2745" y="2536"/>
              <a:ext cx="6" cy="8"/>
              <a:chOff x="3182" y="2706"/>
              <a:chExt cx="6" cy="7"/>
            </a:xfrm>
            <a:grpFill/>
          </p:grpSpPr>
          <p:grpSp>
            <p:nvGrpSpPr>
              <p:cNvPr id="1870" name="Group 587"/>
              <p:cNvGrpSpPr>
                <a:grpSpLocks/>
              </p:cNvGrpSpPr>
              <p:nvPr/>
            </p:nvGrpSpPr>
            <p:grpSpPr bwMode="auto">
              <a:xfrm>
                <a:off x="3182" y="2706"/>
                <a:ext cx="6" cy="7"/>
                <a:chOff x="3182" y="2706"/>
                <a:chExt cx="6" cy="7"/>
              </a:xfrm>
              <a:grpFill/>
            </p:grpSpPr>
            <p:pic>
              <p:nvPicPr>
                <p:cNvPr id="1872" name="Picture 588"/>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182" y="2706"/>
                  <a:ext cx="6" cy="7"/>
                </a:xfrm>
                <a:prstGeom prst="rect">
                  <a:avLst/>
                </a:prstGeom>
                <a:grpFill/>
                <a:ln w="6350">
                  <a:solidFill>
                    <a:srgbClr val="808080"/>
                  </a:solidFill>
                  <a:miter lim="800000"/>
                  <a:headEnd/>
                  <a:tailEnd/>
                </a:ln>
              </p:spPr>
            </p:pic>
            <p:sp>
              <p:nvSpPr>
                <p:cNvPr id="1873" name="Freeform 589"/>
                <p:cNvSpPr>
                  <a:spLocks/>
                </p:cNvSpPr>
                <p:nvPr/>
              </p:nvSpPr>
              <p:spPr bwMode="auto">
                <a:xfrm>
                  <a:off x="3182" y="2706"/>
                  <a:ext cx="5" cy="6"/>
                </a:xfrm>
                <a:custGeom>
                  <a:avLst/>
                  <a:gdLst>
                    <a:gd name="T0" fmla="*/ 5 w 5"/>
                    <a:gd name="T1" fmla="*/ 4 h 11"/>
                    <a:gd name="T2" fmla="*/ 1 w 5"/>
                    <a:gd name="T3" fmla="*/ 11 h 11"/>
                    <a:gd name="T4" fmla="*/ 0 w 5"/>
                    <a:gd name="T5" fmla="*/ 5 h 11"/>
                    <a:gd name="T6" fmla="*/ 2 w 5"/>
                    <a:gd name="T7" fmla="*/ 0 h 11"/>
                    <a:gd name="T8" fmla="*/ 5 w 5"/>
                    <a:gd name="T9" fmla="*/ 4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5" y="4"/>
                      </a:moveTo>
                      <a:lnTo>
                        <a:pt x="1" y="11"/>
                      </a:lnTo>
                      <a:lnTo>
                        <a:pt x="0" y="5"/>
                      </a:lnTo>
                      <a:lnTo>
                        <a:pt x="2" y="0"/>
                      </a:lnTo>
                      <a:lnTo>
                        <a:pt x="5"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74" name="Freeform 590"/>
                <p:cNvSpPr>
                  <a:spLocks/>
                </p:cNvSpPr>
                <p:nvPr/>
              </p:nvSpPr>
              <p:spPr bwMode="auto">
                <a:xfrm>
                  <a:off x="3182" y="2706"/>
                  <a:ext cx="5" cy="6"/>
                </a:xfrm>
                <a:custGeom>
                  <a:avLst/>
                  <a:gdLst>
                    <a:gd name="T0" fmla="*/ 5 w 5"/>
                    <a:gd name="T1" fmla="*/ 4 h 11"/>
                    <a:gd name="T2" fmla="*/ 1 w 5"/>
                    <a:gd name="T3" fmla="*/ 11 h 11"/>
                    <a:gd name="T4" fmla="*/ 0 w 5"/>
                    <a:gd name="T5" fmla="*/ 5 h 11"/>
                    <a:gd name="T6" fmla="*/ 2 w 5"/>
                    <a:gd name="T7" fmla="*/ 0 h 11"/>
                    <a:gd name="T8" fmla="*/ 5 w 5"/>
                    <a:gd name="T9" fmla="*/ 4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5" y="4"/>
                      </a:moveTo>
                      <a:lnTo>
                        <a:pt x="1" y="11"/>
                      </a:lnTo>
                      <a:lnTo>
                        <a:pt x="0" y="5"/>
                      </a:lnTo>
                      <a:lnTo>
                        <a:pt x="2" y="0"/>
                      </a:lnTo>
                      <a:lnTo>
                        <a:pt x="5" y="4"/>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75" name="Picture 591"/>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182" y="2706"/>
                  <a:ext cx="6" cy="7"/>
                </a:xfrm>
                <a:prstGeom prst="rect">
                  <a:avLst/>
                </a:prstGeom>
                <a:grpFill/>
                <a:ln w="6350">
                  <a:solidFill>
                    <a:srgbClr val="808080"/>
                  </a:solidFill>
                  <a:miter lim="800000"/>
                  <a:headEnd/>
                  <a:tailEnd/>
                </a:ln>
              </p:spPr>
            </p:pic>
          </p:grpSp>
          <p:sp>
            <p:nvSpPr>
              <p:cNvPr id="1871" name="Freeform 592"/>
              <p:cNvSpPr>
                <a:spLocks/>
              </p:cNvSpPr>
              <p:nvPr/>
            </p:nvSpPr>
            <p:spPr bwMode="auto">
              <a:xfrm>
                <a:off x="3182" y="2706"/>
                <a:ext cx="5" cy="6"/>
              </a:xfrm>
              <a:custGeom>
                <a:avLst/>
                <a:gdLst>
                  <a:gd name="T0" fmla="*/ 5 w 5"/>
                  <a:gd name="T1" fmla="*/ 4 h 11"/>
                  <a:gd name="T2" fmla="*/ 1 w 5"/>
                  <a:gd name="T3" fmla="*/ 11 h 11"/>
                  <a:gd name="T4" fmla="*/ 0 w 5"/>
                  <a:gd name="T5" fmla="*/ 5 h 11"/>
                  <a:gd name="T6" fmla="*/ 2 w 5"/>
                  <a:gd name="T7" fmla="*/ 0 h 11"/>
                  <a:gd name="T8" fmla="*/ 5 w 5"/>
                  <a:gd name="T9" fmla="*/ 4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5" y="4"/>
                    </a:moveTo>
                    <a:lnTo>
                      <a:pt x="1" y="11"/>
                    </a:lnTo>
                    <a:lnTo>
                      <a:pt x="0" y="5"/>
                    </a:lnTo>
                    <a:lnTo>
                      <a:pt x="2" y="0"/>
                    </a:lnTo>
                    <a:lnTo>
                      <a:pt x="5" y="4"/>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360" name="Group 593"/>
            <p:cNvGrpSpPr>
              <a:grpSpLocks/>
            </p:cNvGrpSpPr>
            <p:nvPr/>
          </p:nvGrpSpPr>
          <p:grpSpPr bwMode="auto">
            <a:xfrm>
              <a:off x="2759" y="2510"/>
              <a:ext cx="7" cy="6"/>
              <a:chOff x="3195" y="2681"/>
              <a:chExt cx="6" cy="8"/>
            </a:xfrm>
            <a:grpFill/>
          </p:grpSpPr>
          <p:grpSp>
            <p:nvGrpSpPr>
              <p:cNvPr id="1864" name="Group 594"/>
              <p:cNvGrpSpPr>
                <a:grpSpLocks/>
              </p:cNvGrpSpPr>
              <p:nvPr/>
            </p:nvGrpSpPr>
            <p:grpSpPr bwMode="auto">
              <a:xfrm>
                <a:off x="3195" y="2681"/>
                <a:ext cx="6" cy="8"/>
                <a:chOff x="3195" y="2681"/>
                <a:chExt cx="6" cy="8"/>
              </a:xfrm>
              <a:grpFill/>
            </p:grpSpPr>
            <p:pic>
              <p:nvPicPr>
                <p:cNvPr id="1866" name="Picture 595"/>
                <p:cNvPicPr>
                  <a:picLocks noChangeAspect="1" noChangeArrowheads="1"/>
                </p:cNvPicPr>
                <p:nvPr/>
              </p:nvPicPr>
              <p:blipFill>
                <a:blip r:embed="rId17">
                  <a:extLst>
                    <a:ext uri="{28A0092B-C50C-407E-A947-70E740481C1C}">
                      <a14:useLocalDpi xmlns:a14="http://schemas.microsoft.com/office/drawing/2010/main" val="0"/>
                    </a:ext>
                  </a:extLst>
                </a:blip>
                <a:srcRect t="-134955" r="-58200"/>
                <a:stretch>
                  <a:fillRect/>
                </a:stretch>
              </p:blipFill>
              <p:spPr bwMode="auto">
                <a:xfrm>
                  <a:off x="3195" y="2681"/>
                  <a:ext cx="6" cy="8"/>
                </a:xfrm>
                <a:prstGeom prst="rect">
                  <a:avLst/>
                </a:prstGeom>
                <a:grpFill/>
                <a:ln w="6350">
                  <a:solidFill>
                    <a:srgbClr val="808080"/>
                  </a:solidFill>
                  <a:miter lim="800000"/>
                  <a:headEnd/>
                  <a:tailEnd/>
                </a:ln>
              </p:spPr>
            </p:pic>
            <p:sp>
              <p:nvSpPr>
                <p:cNvPr id="1867" name="Freeform 596"/>
                <p:cNvSpPr>
                  <a:spLocks/>
                </p:cNvSpPr>
                <p:nvPr/>
              </p:nvSpPr>
              <p:spPr bwMode="auto">
                <a:xfrm>
                  <a:off x="3195" y="2686"/>
                  <a:ext cx="3" cy="2"/>
                </a:xfrm>
                <a:custGeom>
                  <a:avLst/>
                  <a:gdLst>
                    <a:gd name="T0" fmla="*/ 0 w 3"/>
                    <a:gd name="T1" fmla="*/ 4 h 4"/>
                    <a:gd name="T2" fmla="*/ 0 w 3"/>
                    <a:gd name="T3" fmla="*/ 0 h 4"/>
                    <a:gd name="T4" fmla="*/ 3 w 3"/>
                    <a:gd name="T5" fmla="*/ 0 h 4"/>
                    <a:gd name="T6" fmla="*/ 0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4"/>
                      </a:moveTo>
                      <a:lnTo>
                        <a:pt x="0" y="0"/>
                      </a:lnTo>
                      <a:lnTo>
                        <a:pt x="3" y="0"/>
                      </a:lnTo>
                      <a:lnTo>
                        <a:pt x="0"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68" name="Freeform 597"/>
                <p:cNvSpPr>
                  <a:spLocks/>
                </p:cNvSpPr>
                <p:nvPr/>
              </p:nvSpPr>
              <p:spPr bwMode="auto">
                <a:xfrm>
                  <a:off x="3195" y="2686"/>
                  <a:ext cx="3" cy="2"/>
                </a:xfrm>
                <a:custGeom>
                  <a:avLst/>
                  <a:gdLst>
                    <a:gd name="T0" fmla="*/ 0 w 3"/>
                    <a:gd name="T1" fmla="*/ 4 h 4"/>
                    <a:gd name="T2" fmla="*/ 0 w 3"/>
                    <a:gd name="T3" fmla="*/ 0 h 4"/>
                    <a:gd name="T4" fmla="*/ 3 w 3"/>
                    <a:gd name="T5" fmla="*/ 0 h 4"/>
                    <a:gd name="T6" fmla="*/ 0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4"/>
                      </a:moveTo>
                      <a:lnTo>
                        <a:pt x="0" y="0"/>
                      </a:lnTo>
                      <a:lnTo>
                        <a:pt x="3" y="0"/>
                      </a:lnTo>
                      <a:lnTo>
                        <a:pt x="0" y="4"/>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69" name="Picture 598"/>
                <p:cNvPicPr>
                  <a:picLocks noChangeAspect="1" noChangeArrowheads="1"/>
                </p:cNvPicPr>
                <p:nvPr/>
              </p:nvPicPr>
              <p:blipFill>
                <a:blip r:embed="rId17">
                  <a:extLst>
                    <a:ext uri="{28A0092B-C50C-407E-A947-70E740481C1C}">
                      <a14:useLocalDpi xmlns:a14="http://schemas.microsoft.com/office/drawing/2010/main" val="0"/>
                    </a:ext>
                  </a:extLst>
                </a:blip>
                <a:srcRect t="-134955" r="-58200"/>
                <a:stretch>
                  <a:fillRect/>
                </a:stretch>
              </p:blipFill>
              <p:spPr bwMode="auto">
                <a:xfrm>
                  <a:off x="3195" y="2681"/>
                  <a:ext cx="6" cy="8"/>
                </a:xfrm>
                <a:prstGeom prst="rect">
                  <a:avLst/>
                </a:prstGeom>
                <a:grpFill/>
                <a:ln w="6350">
                  <a:solidFill>
                    <a:srgbClr val="808080"/>
                  </a:solidFill>
                  <a:miter lim="800000"/>
                  <a:headEnd/>
                  <a:tailEnd/>
                </a:ln>
              </p:spPr>
            </p:pic>
          </p:grpSp>
          <p:sp>
            <p:nvSpPr>
              <p:cNvPr id="1865" name="Freeform 599"/>
              <p:cNvSpPr>
                <a:spLocks/>
              </p:cNvSpPr>
              <p:nvPr/>
            </p:nvSpPr>
            <p:spPr bwMode="auto">
              <a:xfrm>
                <a:off x="3195" y="2686"/>
                <a:ext cx="3" cy="2"/>
              </a:xfrm>
              <a:custGeom>
                <a:avLst/>
                <a:gdLst>
                  <a:gd name="T0" fmla="*/ 0 w 3"/>
                  <a:gd name="T1" fmla="*/ 4 h 4"/>
                  <a:gd name="T2" fmla="*/ 0 w 3"/>
                  <a:gd name="T3" fmla="*/ 0 h 4"/>
                  <a:gd name="T4" fmla="*/ 3 w 3"/>
                  <a:gd name="T5" fmla="*/ 0 h 4"/>
                  <a:gd name="T6" fmla="*/ 0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4"/>
                    </a:moveTo>
                    <a:lnTo>
                      <a:pt x="0" y="0"/>
                    </a:lnTo>
                    <a:lnTo>
                      <a:pt x="3" y="0"/>
                    </a:lnTo>
                    <a:lnTo>
                      <a:pt x="0" y="4"/>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361" name="Freeform 600"/>
            <p:cNvSpPr>
              <a:spLocks/>
            </p:cNvSpPr>
            <p:nvPr/>
          </p:nvSpPr>
          <p:spPr bwMode="auto">
            <a:xfrm>
              <a:off x="3126" y="2563"/>
              <a:ext cx="182" cy="202"/>
            </a:xfrm>
            <a:custGeom>
              <a:avLst/>
              <a:gdLst>
                <a:gd name="T0" fmla="*/ 129 w 168"/>
                <a:gd name="T1" fmla="*/ 78 h 347"/>
                <a:gd name="T2" fmla="*/ 128 w 168"/>
                <a:gd name="T3" fmla="*/ 65 h 347"/>
                <a:gd name="T4" fmla="*/ 112 w 168"/>
                <a:gd name="T5" fmla="*/ 48 h 347"/>
                <a:gd name="T6" fmla="*/ 99 w 168"/>
                <a:gd name="T7" fmla="*/ 34 h 347"/>
                <a:gd name="T8" fmla="*/ 85 w 168"/>
                <a:gd name="T9" fmla="*/ 19 h 347"/>
                <a:gd name="T10" fmla="*/ 70 w 168"/>
                <a:gd name="T11" fmla="*/ 0 h 347"/>
                <a:gd name="T12" fmla="*/ 57 w 168"/>
                <a:gd name="T13" fmla="*/ 2 h 347"/>
                <a:gd name="T14" fmla="*/ 44 w 168"/>
                <a:gd name="T15" fmla="*/ 2 h 347"/>
                <a:gd name="T16" fmla="*/ 31 w 168"/>
                <a:gd name="T17" fmla="*/ 2 h 347"/>
                <a:gd name="T18" fmla="*/ 16 w 168"/>
                <a:gd name="T19" fmla="*/ 2 h 347"/>
                <a:gd name="T20" fmla="*/ 23 w 168"/>
                <a:gd name="T21" fmla="*/ 43 h 347"/>
                <a:gd name="T22" fmla="*/ 19 w 168"/>
                <a:gd name="T23" fmla="*/ 47 h 347"/>
                <a:gd name="T24" fmla="*/ 19 w 168"/>
                <a:gd name="T25" fmla="*/ 63 h 347"/>
                <a:gd name="T26" fmla="*/ 22 w 168"/>
                <a:gd name="T27" fmla="*/ 73 h 347"/>
                <a:gd name="T28" fmla="*/ 13 w 168"/>
                <a:gd name="T29" fmla="*/ 93 h 347"/>
                <a:gd name="T30" fmla="*/ 3 w 168"/>
                <a:gd name="T31" fmla="*/ 113 h 347"/>
                <a:gd name="T32" fmla="*/ 0 w 168"/>
                <a:gd name="T33" fmla="*/ 113 h 347"/>
                <a:gd name="T34" fmla="*/ 1 w 168"/>
                <a:gd name="T35" fmla="*/ 137 h 347"/>
                <a:gd name="T36" fmla="*/ 1 w 168"/>
                <a:gd name="T37" fmla="*/ 161 h 347"/>
                <a:gd name="T38" fmla="*/ 8 w 168"/>
                <a:gd name="T39" fmla="*/ 187 h 347"/>
                <a:gd name="T40" fmla="*/ 13 w 168"/>
                <a:gd name="T41" fmla="*/ 210 h 347"/>
                <a:gd name="T42" fmla="*/ 21 w 168"/>
                <a:gd name="T43" fmla="*/ 234 h 347"/>
                <a:gd name="T44" fmla="*/ 21 w 168"/>
                <a:gd name="T45" fmla="*/ 239 h 347"/>
                <a:gd name="T46" fmla="*/ 37 w 168"/>
                <a:gd name="T47" fmla="*/ 258 h 347"/>
                <a:gd name="T48" fmla="*/ 53 w 168"/>
                <a:gd name="T49" fmla="*/ 273 h 347"/>
                <a:gd name="T50" fmla="*/ 69 w 168"/>
                <a:gd name="T51" fmla="*/ 278 h 347"/>
                <a:gd name="T52" fmla="*/ 75 w 168"/>
                <a:gd name="T53" fmla="*/ 284 h 347"/>
                <a:gd name="T54" fmla="*/ 79 w 168"/>
                <a:gd name="T55" fmla="*/ 319 h 347"/>
                <a:gd name="T56" fmla="*/ 84 w 168"/>
                <a:gd name="T57" fmla="*/ 345 h 347"/>
                <a:gd name="T58" fmla="*/ 91 w 168"/>
                <a:gd name="T59" fmla="*/ 345 h 347"/>
                <a:gd name="T60" fmla="*/ 99 w 168"/>
                <a:gd name="T61" fmla="*/ 343 h 347"/>
                <a:gd name="T62" fmla="*/ 117 w 168"/>
                <a:gd name="T63" fmla="*/ 347 h 347"/>
                <a:gd name="T64" fmla="*/ 129 w 168"/>
                <a:gd name="T65" fmla="*/ 337 h 347"/>
                <a:gd name="T66" fmla="*/ 135 w 168"/>
                <a:gd name="T67" fmla="*/ 337 h 347"/>
                <a:gd name="T68" fmla="*/ 153 w 168"/>
                <a:gd name="T69" fmla="*/ 323 h 347"/>
                <a:gd name="T70" fmla="*/ 168 w 168"/>
                <a:gd name="T71" fmla="*/ 308 h 347"/>
                <a:gd name="T72" fmla="*/ 158 w 168"/>
                <a:gd name="T73" fmla="*/ 287 h 347"/>
                <a:gd name="T74" fmla="*/ 155 w 168"/>
                <a:gd name="T75" fmla="*/ 258 h 347"/>
                <a:gd name="T76" fmla="*/ 154 w 168"/>
                <a:gd name="T77" fmla="*/ 232 h 347"/>
                <a:gd name="T78" fmla="*/ 152 w 168"/>
                <a:gd name="T79" fmla="*/ 223 h 347"/>
                <a:gd name="T80" fmla="*/ 155 w 168"/>
                <a:gd name="T81" fmla="*/ 191 h 347"/>
                <a:gd name="T82" fmla="*/ 145 w 168"/>
                <a:gd name="T83" fmla="*/ 163 h 347"/>
                <a:gd name="T84" fmla="*/ 152 w 168"/>
                <a:gd name="T85" fmla="*/ 121 h 347"/>
                <a:gd name="T86" fmla="*/ 141 w 168"/>
                <a:gd name="T87" fmla="*/ 98 h 347"/>
                <a:gd name="T88" fmla="*/ 129 w 168"/>
                <a:gd name="T89" fmla="*/ 78 h 3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8"/>
                <a:gd name="T136" fmla="*/ 0 h 347"/>
                <a:gd name="T137" fmla="*/ 168 w 168"/>
                <a:gd name="T138" fmla="*/ 347 h 3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8" h="347">
                  <a:moveTo>
                    <a:pt x="129" y="78"/>
                  </a:moveTo>
                  <a:lnTo>
                    <a:pt x="128" y="65"/>
                  </a:lnTo>
                  <a:lnTo>
                    <a:pt x="112" y="48"/>
                  </a:lnTo>
                  <a:lnTo>
                    <a:pt x="99" y="34"/>
                  </a:lnTo>
                  <a:lnTo>
                    <a:pt x="85" y="19"/>
                  </a:lnTo>
                  <a:lnTo>
                    <a:pt x="70" y="0"/>
                  </a:lnTo>
                  <a:lnTo>
                    <a:pt x="57" y="2"/>
                  </a:lnTo>
                  <a:lnTo>
                    <a:pt x="44" y="2"/>
                  </a:lnTo>
                  <a:lnTo>
                    <a:pt x="31" y="2"/>
                  </a:lnTo>
                  <a:lnTo>
                    <a:pt x="16" y="2"/>
                  </a:lnTo>
                  <a:lnTo>
                    <a:pt x="23" y="43"/>
                  </a:lnTo>
                  <a:lnTo>
                    <a:pt x="19" y="47"/>
                  </a:lnTo>
                  <a:lnTo>
                    <a:pt x="19" y="63"/>
                  </a:lnTo>
                  <a:lnTo>
                    <a:pt x="22" y="73"/>
                  </a:lnTo>
                  <a:lnTo>
                    <a:pt x="13" y="93"/>
                  </a:lnTo>
                  <a:lnTo>
                    <a:pt x="3" y="113"/>
                  </a:lnTo>
                  <a:lnTo>
                    <a:pt x="0" y="113"/>
                  </a:lnTo>
                  <a:lnTo>
                    <a:pt x="1" y="137"/>
                  </a:lnTo>
                  <a:lnTo>
                    <a:pt x="1" y="161"/>
                  </a:lnTo>
                  <a:lnTo>
                    <a:pt x="8" y="187"/>
                  </a:lnTo>
                  <a:lnTo>
                    <a:pt x="13" y="210"/>
                  </a:lnTo>
                  <a:lnTo>
                    <a:pt x="21" y="234"/>
                  </a:lnTo>
                  <a:lnTo>
                    <a:pt x="21" y="239"/>
                  </a:lnTo>
                  <a:lnTo>
                    <a:pt x="37" y="258"/>
                  </a:lnTo>
                  <a:lnTo>
                    <a:pt x="53" y="273"/>
                  </a:lnTo>
                  <a:lnTo>
                    <a:pt x="69" y="278"/>
                  </a:lnTo>
                  <a:lnTo>
                    <a:pt x="75" y="284"/>
                  </a:lnTo>
                  <a:lnTo>
                    <a:pt x="79" y="319"/>
                  </a:lnTo>
                  <a:lnTo>
                    <a:pt x="84" y="345"/>
                  </a:lnTo>
                  <a:lnTo>
                    <a:pt x="91" y="345"/>
                  </a:lnTo>
                  <a:lnTo>
                    <a:pt x="99" y="343"/>
                  </a:lnTo>
                  <a:lnTo>
                    <a:pt x="117" y="347"/>
                  </a:lnTo>
                  <a:lnTo>
                    <a:pt x="129" y="337"/>
                  </a:lnTo>
                  <a:lnTo>
                    <a:pt x="135" y="337"/>
                  </a:lnTo>
                  <a:lnTo>
                    <a:pt x="153" y="323"/>
                  </a:lnTo>
                  <a:lnTo>
                    <a:pt x="168" y="308"/>
                  </a:lnTo>
                  <a:lnTo>
                    <a:pt x="158" y="287"/>
                  </a:lnTo>
                  <a:lnTo>
                    <a:pt x="155" y="258"/>
                  </a:lnTo>
                  <a:lnTo>
                    <a:pt x="154" y="232"/>
                  </a:lnTo>
                  <a:lnTo>
                    <a:pt x="152" y="223"/>
                  </a:lnTo>
                  <a:lnTo>
                    <a:pt x="155" y="191"/>
                  </a:lnTo>
                  <a:lnTo>
                    <a:pt x="145" y="163"/>
                  </a:lnTo>
                  <a:lnTo>
                    <a:pt x="152" y="121"/>
                  </a:lnTo>
                  <a:lnTo>
                    <a:pt x="141" y="98"/>
                  </a:lnTo>
                  <a:lnTo>
                    <a:pt x="129" y="7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62" name="Freeform 601"/>
            <p:cNvSpPr>
              <a:spLocks/>
            </p:cNvSpPr>
            <p:nvPr/>
          </p:nvSpPr>
          <p:spPr bwMode="auto">
            <a:xfrm>
              <a:off x="3289" y="2653"/>
              <a:ext cx="6" cy="13"/>
            </a:xfrm>
            <a:custGeom>
              <a:avLst/>
              <a:gdLst>
                <a:gd name="T0" fmla="*/ 4 w 4"/>
                <a:gd name="T1" fmla="*/ 20 h 20"/>
                <a:gd name="T2" fmla="*/ 2 w 4"/>
                <a:gd name="T3" fmla="*/ 0 h 20"/>
                <a:gd name="T4" fmla="*/ 0 w 4"/>
                <a:gd name="T5" fmla="*/ 5 h 20"/>
                <a:gd name="T6" fmla="*/ 4 w 4"/>
                <a:gd name="T7" fmla="*/ 20 h 20"/>
                <a:gd name="T8" fmla="*/ 0 60000 65536"/>
                <a:gd name="T9" fmla="*/ 0 60000 65536"/>
                <a:gd name="T10" fmla="*/ 0 60000 65536"/>
                <a:gd name="T11" fmla="*/ 0 60000 65536"/>
                <a:gd name="T12" fmla="*/ 0 w 4"/>
                <a:gd name="T13" fmla="*/ 0 h 20"/>
                <a:gd name="T14" fmla="*/ 4 w 4"/>
                <a:gd name="T15" fmla="*/ 20 h 20"/>
              </a:gdLst>
              <a:ahLst/>
              <a:cxnLst>
                <a:cxn ang="T8">
                  <a:pos x="T0" y="T1"/>
                </a:cxn>
                <a:cxn ang="T9">
                  <a:pos x="T2" y="T3"/>
                </a:cxn>
                <a:cxn ang="T10">
                  <a:pos x="T4" y="T5"/>
                </a:cxn>
                <a:cxn ang="T11">
                  <a:pos x="T6" y="T7"/>
                </a:cxn>
              </a:cxnLst>
              <a:rect l="T12" t="T13" r="T14" b="T15"/>
              <a:pathLst>
                <a:path w="4" h="20">
                  <a:moveTo>
                    <a:pt x="4" y="20"/>
                  </a:moveTo>
                  <a:lnTo>
                    <a:pt x="2" y="0"/>
                  </a:lnTo>
                  <a:lnTo>
                    <a:pt x="0" y="5"/>
                  </a:lnTo>
                  <a:lnTo>
                    <a:pt x="4"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63" name="Freeform 602"/>
            <p:cNvSpPr>
              <a:spLocks/>
            </p:cNvSpPr>
            <p:nvPr/>
          </p:nvSpPr>
          <p:spPr bwMode="auto">
            <a:xfrm>
              <a:off x="3130" y="2465"/>
              <a:ext cx="91" cy="105"/>
            </a:xfrm>
            <a:custGeom>
              <a:avLst/>
              <a:gdLst>
                <a:gd name="T0" fmla="*/ 74 w 84"/>
                <a:gd name="T1" fmla="*/ 24 h 181"/>
                <a:gd name="T2" fmla="*/ 68 w 84"/>
                <a:gd name="T3" fmla="*/ 0 h 181"/>
                <a:gd name="T4" fmla="*/ 61 w 84"/>
                <a:gd name="T5" fmla="*/ 15 h 181"/>
                <a:gd name="T6" fmla="*/ 43 w 84"/>
                <a:gd name="T7" fmla="*/ 15 h 181"/>
                <a:gd name="T8" fmla="*/ 37 w 84"/>
                <a:gd name="T9" fmla="*/ 20 h 181"/>
                <a:gd name="T10" fmla="*/ 32 w 84"/>
                <a:gd name="T11" fmla="*/ 15 h 181"/>
                <a:gd name="T12" fmla="*/ 21 w 84"/>
                <a:gd name="T13" fmla="*/ 16 h 181"/>
                <a:gd name="T14" fmla="*/ 20 w 84"/>
                <a:gd name="T15" fmla="*/ 24 h 181"/>
                <a:gd name="T16" fmla="*/ 19 w 84"/>
                <a:gd name="T17" fmla="*/ 50 h 181"/>
                <a:gd name="T18" fmla="*/ 27 w 84"/>
                <a:gd name="T19" fmla="*/ 66 h 181"/>
                <a:gd name="T20" fmla="*/ 16 w 84"/>
                <a:gd name="T21" fmla="*/ 87 h 181"/>
                <a:gd name="T22" fmla="*/ 7 w 84"/>
                <a:gd name="T23" fmla="*/ 107 h 181"/>
                <a:gd name="T24" fmla="*/ 4 w 84"/>
                <a:gd name="T25" fmla="*/ 144 h 181"/>
                <a:gd name="T26" fmla="*/ 0 w 84"/>
                <a:gd name="T27" fmla="*/ 181 h 181"/>
                <a:gd name="T28" fmla="*/ 4 w 84"/>
                <a:gd name="T29" fmla="*/ 181 h 181"/>
                <a:gd name="T30" fmla="*/ 13 w 84"/>
                <a:gd name="T31" fmla="*/ 168 h 181"/>
                <a:gd name="T32" fmla="*/ 27 w 84"/>
                <a:gd name="T33" fmla="*/ 168 h 181"/>
                <a:gd name="T34" fmla="*/ 40 w 84"/>
                <a:gd name="T35" fmla="*/ 168 h 181"/>
                <a:gd name="T36" fmla="*/ 53 w 84"/>
                <a:gd name="T37" fmla="*/ 168 h 181"/>
                <a:gd name="T38" fmla="*/ 67 w 84"/>
                <a:gd name="T39" fmla="*/ 166 h 181"/>
                <a:gd name="T40" fmla="*/ 67 w 84"/>
                <a:gd name="T41" fmla="*/ 133 h 181"/>
                <a:gd name="T42" fmla="*/ 77 w 84"/>
                <a:gd name="T43" fmla="*/ 100 h 181"/>
                <a:gd name="T44" fmla="*/ 84 w 84"/>
                <a:gd name="T45" fmla="*/ 74 h 181"/>
                <a:gd name="T46" fmla="*/ 79 w 84"/>
                <a:gd name="T47" fmla="*/ 48 h 181"/>
                <a:gd name="T48" fmla="*/ 74 w 84"/>
                <a:gd name="T49" fmla="*/ 24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181"/>
                <a:gd name="T77" fmla="*/ 84 w 84"/>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181">
                  <a:moveTo>
                    <a:pt x="74" y="24"/>
                  </a:moveTo>
                  <a:lnTo>
                    <a:pt x="68" y="0"/>
                  </a:lnTo>
                  <a:lnTo>
                    <a:pt x="61" y="15"/>
                  </a:lnTo>
                  <a:lnTo>
                    <a:pt x="43" y="15"/>
                  </a:lnTo>
                  <a:lnTo>
                    <a:pt x="37" y="20"/>
                  </a:lnTo>
                  <a:lnTo>
                    <a:pt x="32" y="15"/>
                  </a:lnTo>
                  <a:lnTo>
                    <a:pt x="21" y="16"/>
                  </a:lnTo>
                  <a:lnTo>
                    <a:pt x="20" y="24"/>
                  </a:lnTo>
                  <a:lnTo>
                    <a:pt x="19" y="50"/>
                  </a:lnTo>
                  <a:lnTo>
                    <a:pt x="27" y="66"/>
                  </a:lnTo>
                  <a:lnTo>
                    <a:pt x="16" y="87"/>
                  </a:lnTo>
                  <a:lnTo>
                    <a:pt x="7" y="107"/>
                  </a:lnTo>
                  <a:lnTo>
                    <a:pt x="4" y="144"/>
                  </a:lnTo>
                  <a:lnTo>
                    <a:pt x="0" y="181"/>
                  </a:lnTo>
                  <a:lnTo>
                    <a:pt x="4" y="181"/>
                  </a:lnTo>
                  <a:lnTo>
                    <a:pt x="13" y="168"/>
                  </a:lnTo>
                  <a:lnTo>
                    <a:pt x="27" y="168"/>
                  </a:lnTo>
                  <a:lnTo>
                    <a:pt x="40" y="168"/>
                  </a:lnTo>
                  <a:lnTo>
                    <a:pt x="53" y="168"/>
                  </a:lnTo>
                  <a:lnTo>
                    <a:pt x="67" y="166"/>
                  </a:lnTo>
                  <a:lnTo>
                    <a:pt x="67" y="133"/>
                  </a:lnTo>
                  <a:lnTo>
                    <a:pt x="77" y="100"/>
                  </a:lnTo>
                  <a:lnTo>
                    <a:pt x="84" y="74"/>
                  </a:lnTo>
                  <a:lnTo>
                    <a:pt x="79" y="48"/>
                  </a:lnTo>
                  <a:lnTo>
                    <a:pt x="74" y="2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64" name="Freeform 603"/>
            <p:cNvSpPr>
              <a:spLocks/>
            </p:cNvSpPr>
            <p:nvPr/>
          </p:nvSpPr>
          <p:spPr bwMode="auto">
            <a:xfrm>
              <a:off x="2841" y="2445"/>
              <a:ext cx="319" cy="353"/>
            </a:xfrm>
            <a:custGeom>
              <a:avLst/>
              <a:gdLst>
                <a:gd name="T0" fmla="*/ 262 w 296"/>
                <a:gd name="T1" fmla="*/ 239 h 605"/>
                <a:gd name="T2" fmla="*/ 259 w 296"/>
                <a:gd name="T3" fmla="*/ 259 h 605"/>
                <a:gd name="T4" fmla="*/ 261 w 296"/>
                <a:gd name="T5" fmla="*/ 263 h 605"/>
                <a:gd name="T6" fmla="*/ 266 w 296"/>
                <a:gd name="T7" fmla="*/ 316 h 605"/>
                <a:gd name="T8" fmla="*/ 267 w 296"/>
                <a:gd name="T9" fmla="*/ 364 h 605"/>
                <a:gd name="T10" fmla="*/ 279 w 296"/>
                <a:gd name="T11" fmla="*/ 413 h 605"/>
                <a:gd name="T12" fmla="*/ 272 w 296"/>
                <a:gd name="T13" fmla="*/ 442 h 605"/>
                <a:gd name="T14" fmla="*/ 248 w 296"/>
                <a:gd name="T15" fmla="*/ 472 h 605"/>
                <a:gd name="T16" fmla="*/ 251 w 296"/>
                <a:gd name="T17" fmla="*/ 529 h 605"/>
                <a:gd name="T18" fmla="*/ 264 w 296"/>
                <a:gd name="T19" fmla="*/ 576 h 605"/>
                <a:gd name="T20" fmla="*/ 266 w 296"/>
                <a:gd name="T21" fmla="*/ 605 h 605"/>
                <a:gd name="T22" fmla="*/ 256 w 296"/>
                <a:gd name="T23" fmla="*/ 605 h 605"/>
                <a:gd name="T24" fmla="*/ 234 w 296"/>
                <a:gd name="T25" fmla="*/ 559 h 605"/>
                <a:gd name="T26" fmla="*/ 221 w 296"/>
                <a:gd name="T27" fmla="*/ 559 h 605"/>
                <a:gd name="T28" fmla="*/ 199 w 296"/>
                <a:gd name="T29" fmla="*/ 535 h 605"/>
                <a:gd name="T30" fmla="*/ 180 w 296"/>
                <a:gd name="T31" fmla="*/ 526 h 605"/>
                <a:gd name="T32" fmla="*/ 155 w 296"/>
                <a:gd name="T33" fmla="*/ 533 h 605"/>
                <a:gd name="T34" fmla="*/ 149 w 296"/>
                <a:gd name="T35" fmla="*/ 487 h 605"/>
                <a:gd name="T36" fmla="*/ 148 w 296"/>
                <a:gd name="T37" fmla="*/ 413 h 605"/>
                <a:gd name="T38" fmla="*/ 128 w 296"/>
                <a:gd name="T39" fmla="*/ 400 h 605"/>
                <a:gd name="T40" fmla="*/ 110 w 296"/>
                <a:gd name="T41" fmla="*/ 426 h 605"/>
                <a:gd name="T42" fmla="*/ 79 w 296"/>
                <a:gd name="T43" fmla="*/ 426 h 605"/>
                <a:gd name="T44" fmla="*/ 67 w 296"/>
                <a:gd name="T45" fmla="*/ 366 h 605"/>
                <a:gd name="T46" fmla="*/ 40 w 296"/>
                <a:gd name="T47" fmla="*/ 364 h 605"/>
                <a:gd name="T48" fmla="*/ 14 w 296"/>
                <a:gd name="T49" fmla="*/ 363 h 605"/>
                <a:gd name="T50" fmla="*/ 0 w 296"/>
                <a:gd name="T51" fmla="*/ 359 h 605"/>
                <a:gd name="T52" fmla="*/ 5 w 296"/>
                <a:gd name="T53" fmla="*/ 331 h 605"/>
                <a:gd name="T54" fmla="*/ 22 w 296"/>
                <a:gd name="T55" fmla="*/ 326 h 605"/>
                <a:gd name="T56" fmla="*/ 35 w 296"/>
                <a:gd name="T57" fmla="*/ 313 h 605"/>
                <a:gd name="T58" fmla="*/ 48 w 296"/>
                <a:gd name="T59" fmla="*/ 307 h 605"/>
                <a:gd name="T60" fmla="*/ 62 w 296"/>
                <a:gd name="T61" fmla="*/ 261 h 605"/>
                <a:gd name="T62" fmla="*/ 74 w 296"/>
                <a:gd name="T63" fmla="*/ 209 h 605"/>
                <a:gd name="T64" fmla="*/ 88 w 296"/>
                <a:gd name="T65" fmla="*/ 161 h 605"/>
                <a:gd name="T66" fmla="*/ 92 w 296"/>
                <a:gd name="T67" fmla="*/ 111 h 605"/>
                <a:gd name="T68" fmla="*/ 99 w 296"/>
                <a:gd name="T69" fmla="*/ 61 h 605"/>
                <a:gd name="T70" fmla="*/ 111 w 296"/>
                <a:gd name="T71" fmla="*/ 5 h 605"/>
                <a:gd name="T72" fmla="*/ 143 w 296"/>
                <a:gd name="T73" fmla="*/ 29 h 605"/>
                <a:gd name="T74" fmla="*/ 163 w 296"/>
                <a:gd name="T75" fmla="*/ 20 h 605"/>
                <a:gd name="T76" fmla="*/ 186 w 296"/>
                <a:gd name="T77" fmla="*/ 9 h 605"/>
                <a:gd name="T78" fmla="*/ 202 w 296"/>
                <a:gd name="T79" fmla="*/ 0 h 605"/>
                <a:gd name="T80" fmla="*/ 226 w 296"/>
                <a:gd name="T81" fmla="*/ 5 h 605"/>
                <a:gd name="T82" fmla="*/ 239 w 296"/>
                <a:gd name="T83" fmla="*/ 18 h 605"/>
                <a:gd name="T84" fmla="*/ 261 w 296"/>
                <a:gd name="T85" fmla="*/ 27 h 605"/>
                <a:gd name="T86" fmla="*/ 277 w 296"/>
                <a:gd name="T87" fmla="*/ 40 h 605"/>
                <a:gd name="T88" fmla="*/ 287 w 296"/>
                <a:gd name="T89" fmla="*/ 87 h 605"/>
                <a:gd name="T90" fmla="*/ 285 w 296"/>
                <a:gd name="T91" fmla="*/ 122 h 605"/>
                <a:gd name="T92" fmla="*/ 273 w 296"/>
                <a:gd name="T93" fmla="*/ 181 h 6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6"/>
                <a:gd name="T142" fmla="*/ 0 h 605"/>
                <a:gd name="T143" fmla="*/ 296 w 296"/>
                <a:gd name="T144" fmla="*/ 605 h 6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6" h="605">
                  <a:moveTo>
                    <a:pt x="269" y="216"/>
                  </a:moveTo>
                  <a:lnTo>
                    <a:pt x="262" y="239"/>
                  </a:lnTo>
                  <a:lnTo>
                    <a:pt x="258" y="259"/>
                  </a:lnTo>
                  <a:lnTo>
                    <a:pt x="259" y="259"/>
                  </a:lnTo>
                  <a:lnTo>
                    <a:pt x="259" y="261"/>
                  </a:lnTo>
                  <a:lnTo>
                    <a:pt x="261" y="263"/>
                  </a:lnTo>
                  <a:lnTo>
                    <a:pt x="263" y="289"/>
                  </a:lnTo>
                  <a:lnTo>
                    <a:pt x="266" y="316"/>
                  </a:lnTo>
                  <a:lnTo>
                    <a:pt x="267" y="340"/>
                  </a:lnTo>
                  <a:lnTo>
                    <a:pt x="267" y="364"/>
                  </a:lnTo>
                  <a:lnTo>
                    <a:pt x="273" y="390"/>
                  </a:lnTo>
                  <a:lnTo>
                    <a:pt x="279" y="413"/>
                  </a:lnTo>
                  <a:lnTo>
                    <a:pt x="286" y="437"/>
                  </a:lnTo>
                  <a:lnTo>
                    <a:pt x="272" y="442"/>
                  </a:lnTo>
                  <a:lnTo>
                    <a:pt x="257" y="448"/>
                  </a:lnTo>
                  <a:lnTo>
                    <a:pt x="248" y="472"/>
                  </a:lnTo>
                  <a:lnTo>
                    <a:pt x="252" y="502"/>
                  </a:lnTo>
                  <a:lnTo>
                    <a:pt x="251" y="529"/>
                  </a:lnTo>
                  <a:lnTo>
                    <a:pt x="248" y="555"/>
                  </a:lnTo>
                  <a:lnTo>
                    <a:pt x="264" y="576"/>
                  </a:lnTo>
                  <a:lnTo>
                    <a:pt x="269" y="565"/>
                  </a:lnTo>
                  <a:lnTo>
                    <a:pt x="266" y="605"/>
                  </a:lnTo>
                  <a:lnTo>
                    <a:pt x="262" y="603"/>
                  </a:lnTo>
                  <a:lnTo>
                    <a:pt x="256" y="605"/>
                  </a:lnTo>
                  <a:lnTo>
                    <a:pt x="243" y="574"/>
                  </a:lnTo>
                  <a:lnTo>
                    <a:pt x="234" y="559"/>
                  </a:lnTo>
                  <a:lnTo>
                    <a:pt x="226" y="546"/>
                  </a:lnTo>
                  <a:lnTo>
                    <a:pt x="221" y="559"/>
                  </a:lnTo>
                  <a:lnTo>
                    <a:pt x="200" y="544"/>
                  </a:lnTo>
                  <a:lnTo>
                    <a:pt x="199" y="535"/>
                  </a:lnTo>
                  <a:lnTo>
                    <a:pt x="186" y="539"/>
                  </a:lnTo>
                  <a:lnTo>
                    <a:pt x="180" y="526"/>
                  </a:lnTo>
                  <a:lnTo>
                    <a:pt x="168" y="529"/>
                  </a:lnTo>
                  <a:lnTo>
                    <a:pt x="155" y="533"/>
                  </a:lnTo>
                  <a:lnTo>
                    <a:pt x="155" y="520"/>
                  </a:lnTo>
                  <a:lnTo>
                    <a:pt x="149" y="487"/>
                  </a:lnTo>
                  <a:lnTo>
                    <a:pt x="148" y="450"/>
                  </a:lnTo>
                  <a:lnTo>
                    <a:pt x="148" y="413"/>
                  </a:lnTo>
                  <a:lnTo>
                    <a:pt x="127" y="409"/>
                  </a:lnTo>
                  <a:lnTo>
                    <a:pt x="128" y="400"/>
                  </a:lnTo>
                  <a:lnTo>
                    <a:pt x="113" y="396"/>
                  </a:lnTo>
                  <a:lnTo>
                    <a:pt x="110" y="426"/>
                  </a:lnTo>
                  <a:lnTo>
                    <a:pt x="90" y="433"/>
                  </a:lnTo>
                  <a:lnTo>
                    <a:pt x="79" y="426"/>
                  </a:lnTo>
                  <a:lnTo>
                    <a:pt x="73" y="394"/>
                  </a:lnTo>
                  <a:lnTo>
                    <a:pt x="67" y="366"/>
                  </a:lnTo>
                  <a:lnTo>
                    <a:pt x="54" y="364"/>
                  </a:lnTo>
                  <a:lnTo>
                    <a:pt x="40" y="364"/>
                  </a:lnTo>
                  <a:lnTo>
                    <a:pt x="27" y="363"/>
                  </a:lnTo>
                  <a:lnTo>
                    <a:pt x="14" y="363"/>
                  </a:lnTo>
                  <a:lnTo>
                    <a:pt x="2" y="364"/>
                  </a:lnTo>
                  <a:lnTo>
                    <a:pt x="0" y="359"/>
                  </a:lnTo>
                  <a:lnTo>
                    <a:pt x="4" y="355"/>
                  </a:lnTo>
                  <a:lnTo>
                    <a:pt x="5" y="331"/>
                  </a:lnTo>
                  <a:lnTo>
                    <a:pt x="13" y="322"/>
                  </a:lnTo>
                  <a:lnTo>
                    <a:pt x="22" y="326"/>
                  </a:lnTo>
                  <a:lnTo>
                    <a:pt x="26" y="316"/>
                  </a:lnTo>
                  <a:lnTo>
                    <a:pt x="35" y="313"/>
                  </a:lnTo>
                  <a:lnTo>
                    <a:pt x="36" y="329"/>
                  </a:lnTo>
                  <a:lnTo>
                    <a:pt x="48" y="307"/>
                  </a:lnTo>
                  <a:lnTo>
                    <a:pt x="60" y="287"/>
                  </a:lnTo>
                  <a:lnTo>
                    <a:pt x="62" y="261"/>
                  </a:lnTo>
                  <a:lnTo>
                    <a:pt x="63" y="237"/>
                  </a:lnTo>
                  <a:lnTo>
                    <a:pt x="74" y="209"/>
                  </a:lnTo>
                  <a:lnTo>
                    <a:pt x="85" y="185"/>
                  </a:lnTo>
                  <a:lnTo>
                    <a:pt x="88" y="161"/>
                  </a:lnTo>
                  <a:lnTo>
                    <a:pt x="90" y="137"/>
                  </a:lnTo>
                  <a:lnTo>
                    <a:pt x="92" y="111"/>
                  </a:lnTo>
                  <a:lnTo>
                    <a:pt x="95" y="87"/>
                  </a:lnTo>
                  <a:lnTo>
                    <a:pt x="99" y="61"/>
                  </a:lnTo>
                  <a:lnTo>
                    <a:pt x="99" y="37"/>
                  </a:lnTo>
                  <a:lnTo>
                    <a:pt x="111" y="5"/>
                  </a:lnTo>
                  <a:lnTo>
                    <a:pt x="127" y="22"/>
                  </a:lnTo>
                  <a:lnTo>
                    <a:pt x="143" y="29"/>
                  </a:lnTo>
                  <a:lnTo>
                    <a:pt x="157" y="38"/>
                  </a:lnTo>
                  <a:lnTo>
                    <a:pt x="163" y="20"/>
                  </a:lnTo>
                  <a:lnTo>
                    <a:pt x="170" y="20"/>
                  </a:lnTo>
                  <a:lnTo>
                    <a:pt x="186" y="9"/>
                  </a:lnTo>
                  <a:lnTo>
                    <a:pt x="197" y="9"/>
                  </a:lnTo>
                  <a:lnTo>
                    <a:pt x="202" y="0"/>
                  </a:lnTo>
                  <a:lnTo>
                    <a:pt x="214" y="3"/>
                  </a:lnTo>
                  <a:lnTo>
                    <a:pt x="226" y="5"/>
                  </a:lnTo>
                  <a:lnTo>
                    <a:pt x="235" y="7"/>
                  </a:lnTo>
                  <a:lnTo>
                    <a:pt x="239" y="18"/>
                  </a:lnTo>
                  <a:lnTo>
                    <a:pt x="251" y="29"/>
                  </a:lnTo>
                  <a:lnTo>
                    <a:pt x="261" y="27"/>
                  </a:lnTo>
                  <a:lnTo>
                    <a:pt x="267" y="20"/>
                  </a:lnTo>
                  <a:lnTo>
                    <a:pt x="277" y="40"/>
                  </a:lnTo>
                  <a:lnTo>
                    <a:pt x="288" y="61"/>
                  </a:lnTo>
                  <a:lnTo>
                    <a:pt x="287" y="87"/>
                  </a:lnTo>
                  <a:lnTo>
                    <a:pt x="296" y="101"/>
                  </a:lnTo>
                  <a:lnTo>
                    <a:pt x="285" y="122"/>
                  </a:lnTo>
                  <a:lnTo>
                    <a:pt x="275" y="142"/>
                  </a:lnTo>
                  <a:lnTo>
                    <a:pt x="273" y="181"/>
                  </a:lnTo>
                  <a:lnTo>
                    <a:pt x="269" y="21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65" name="Freeform 604"/>
            <p:cNvSpPr>
              <a:spLocks/>
            </p:cNvSpPr>
            <p:nvPr/>
          </p:nvSpPr>
          <p:spPr bwMode="auto">
            <a:xfrm>
              <a:off x="2999" y="2698"/>
              <a:ext cx="196" cy="189"/>
            </a:xfrm>
            <a:custGeom>
              <a:avLst/>
              <a:gdLst>
                <a:gd name="T0" fmla="*/ 33 w 182"/>
                <a:gd name="T1" fmla="*/ 153 h 320"/>
                <a:gd name="T2" fmla="*/ 17 w 182"/>
                <a:gd name="T3" fmla="*/ 155 h 320"/>
                <a:gd name="T4" fmla="*/ 1 w 182"/>
                <a:gd name="T5" fmla="*/ 155 h 320"/>
                <a:gd name="T6" fmla="*/ 1 w 182"/>
                <a:gd name="T7" fmla="*/ 181 h 320"/>
                <a:gd name="T8" fmla="*/ 1 w 182"/>
                <a:gd name="T9" fmla="*/ 207 h 320"/>
                <a:gd name="T10" fmla="*/ 1 w 182"/>
                <a:gd name="T11" fmla="*/ 233 h 320"/>
                <a:gd name="T12" fmla="*/ 0 w 182"/>
                <a:gd name="T13" fmla="*/ 257 h 320"/>
                <a:gd name="T14" fmla="*/ 11 w 182"/>
                <a:gd name="T15" fmla="*/ 281 h 320"/>
                <a:gd name="T16" fmla="*/ 22 w 182"/>
                <a:gd name="T17" fmla="*/ 307 h 320"/>
                <a:gd name="T18" fmla="*/ 33 w 182"/>
                <a:gd name="T19" fmla="*/ 302 h 320"/>
                <a:gd name="T20" fmla="*/ 50 w 182"/>
                <a:gd name="T21" fmla="*/ 313 h 320"/>
                <a:gd name="T22" fmla="*/ 72 w 182"/>
                <a:gd name="T23" fmla="*/ 320 h 320"/>
                <a:gd name="T24" fmla="*/ 86 w 182"/>
                <a:gd name="T25" fmla="*/ 296 h 320"/>
                <a:gd name="T26" fmla="*/ 101 w 182"/>
                <a:gd name="T27" fmla="*/ 272 h 320"/>
                <a:gd name="T28" fmla="*/ 107 w 182"/>
                <a:gd name="T29" fmla="*/ 252 h 320"/>
                <a:gd name="T30" fmla="*/ 119 w 182"/>
                <a:gd name="T31" fmla="*/ 248 h 320"/>
                <a:gd name="T32" fmla="*/ 130 w 182"/>
                <a:gd name="T33" fmla="*/ 242 h 320"/>
                <a:gd name="T34" fmla="*/ 128 w 182"/>
                <a:gd name="T35" fmla="*/ 224 h 320"/>
                <a:gd name="T36" fmla="*/ 139 w 182"/>
                <a:gd name="T37" fmla="*/ 215 h 320"/>
                <a:gd name="T38" fmla="*/ 150 w 182"/>
                <a:gd name="T39" fmla="*/ 207 h 320"/>
                <a:gd name="T40" fmla="*/ 162 w 182"/>
                <a:gd name="T41" fmla="*/ 198 h 320"/>
                <a:gd name="T42" fmla="*/ 173 w 182"/>
                <a:gd name="T43" fmla="*/ 189 h 320"/>
                <a:gd name="T44" fmla="*/ 167 w 182"/>
                <a:gd name="T45" fmla="*/ 176 h 320"/>
                <a:gd name="T46" fmla="*/ 174 w 182"/>
                <a:gd name="T47" fmla="*/ 142 h 320"/>
                <a:gd name="T48" fmla="*/ 177 w 182"/>
                <a:gd name="T49" fmla="*/ 135 h 320"/>
                <a:gd name="T50" fmla="*/ 178 w 182"/>
                <a:gd name="T51" fmla="*/ 111 h 320"/>
                <a:gd name="T52" fmla="*/ 179 w 182"/>
                <a:gd name="T53" fmla="*/ 87 h 320"/>
                <a:gd name="T54" fmla="*/ 182 w 182"/>
                <a:gd name="T55" fmla="*/ 72 h 320"/>
                <a:gd name="T56" fmla="*/ 173 w 182"/>
                <a:gd name="T57" fmla="*/ 48 h 320"/>
                <a:gd name="T58" fmla="*/ 172 w 182"/>
                <a:gd name="T59" fmla="*/ 39 h 320"/>
                <a:gd name="T60" fmla="*/ 156 w 182"/>
                <a:gd name="T61" fmla="*/ 24 h 320"/>
                <a:gd name="T62" fmla="*/ 139 w 182"/>
                <a:gd name="T63" fmla="*/ 5 h 320"/>
                <a:gd name="T64" fmla="*/ 139 w 182"/>
                <a:gd name="T65" fmla="*/ 0 h 320"/>
                <a:gd name="T66" fmla="*/ 125 w 182"/>
                <a:gd name="T67" fmla="*/ 5 h 320"/>
                <a:gd name="T68" fmla="*/ 110 w 182"/>
                <a:gd name="T69" fmla="*/ 13 h 320"/>
                <a:gd name="T70" fmla="*/ 101 w 182"/>
                <a:gd name="T71" fmla="*/ 37 h 320"/>
                <a:gd name="T72" fmla="*/ 106 w 182"/>
                <a:gd name="T73" fmla="*/ 65 h 320"/>
                <a:gd name="T74" fmla="*/ 105 w 182"/>
                <a:gd name="T75" fmla="*/ 92 h 320"/>
                <a:gd name="T76" fmla="*/ 101 w 182"/>
                <a:gd name="T77" fmla="*/ 118 h 320"/>
                <a:gd name="T78" fmla="*/ 118 w 182"/>
                <a:gd name="T79" fmla="*/ 139 h 320"/>
                <a:gd name="T80" fmla="*/ 122 w 182"/>
                <a:gd name="T81" fmla="*/ 129 h 320"/>
                <a:gd name="T82" fmla="*/ 119 w 182"/>
                <a:gd name="T83" fmla="*/ 168 h 320"/>
                <a:gd name="T84" fmla="*/ 116 w 182"/>
                <a:gd name="T85" fmla="*/ 166 h 320"/>
                <a:gd name="T86" fmla="*/ 109 w 182"/>
                <a:gd name="T87" fmla="*/ 168 h 320"/>
                <a:gd name="T88" fmla="*/ 96 w 182"/>
                <a:gd name="T89" fmla="*/ 137 h 320"/>
                <a:gd name="T90" fmla="*/ 87 w 182"/>
                <a:gd name="T91" fmla="*/ 122 h 320"/>
                <a:gd name="T92" fmla="*/ 80 w 182"/>
                <a:gd name="T93" fmla="*/ 111 h 320"/>
                <a:gd name="T94" fmla="*/ 74 w 182"/>
                <a:gd name="T95" fmla="*/ 122 h 320"/>
                <a:gd name="T96" fmla="*/ 53 w 182"/>
                <a:gd name="T97" fmla="*/ 109 h 320"/>
                <a:gd name="T98" fmla="*/ 52 w 182"/>
                <a:gd name="T99" fmla="*/ 98 h 320"/>
                <a:gd name="T100" fmla="*/ 39 w 182"/>
                <a:gd name="T101" fmla="*/ 102 h 320"/>
                <a:gd name="T102" fmla="*/ 33 w 182"/>
                <a:gd name="T103" fmla="*/ 89 h 320"/>
                <a:gd name="T104" fmla="*/ 33 w 182"/>
                <a:gd name="T105" fmla="*/ 118 h 320"/>
                <a:gd name="T106" fmla="*/ 33 w 182"/>
                <a:gd name="T107" fmla="*/ 153 h 3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2"/>
                <a:gd name="T163" fmla="*/ 0 h 320"/>
                <a:gd name="T164" fmla="*/ 182 w 182"/>
                <a:gd name="T165" fmla="*/ 320 h 3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2" h="320">
                  <a:moveTo>
                    <a:pt x="33" y="153"/>
                  </a:moveTo>
                  <a:lnTo>
                    <a:pt x="17" y="155"/>
                  </a:lnTo>
                  <a:lnTo>
                    <a:pt x="1" y="155"/>
                  </a:lnTo>
                  <a:lnTo>
                    <a:pt x="1" y="181"/>
                  </a:lnTo>
                  <a:lnTo>
                    <a:pt x="1" y="207"/>
                  </a:lnTo>
                  <a:lnTo>
                    <a:pt x="1" y="233"/>
                  </a:lnTo>
                  <a:lnTo>
                    <a:pt x="0" y="257"/>
                  </a:lnTo>
                  <a:lnTo>
                    <a:pt x="11" y="281"/>
                  </a:lnTo>
                  <a:lnTo>
                    <a:pt x="22" y="307"/>
                  </a:lnTo>
                  <a:lnTo>
                    <a:pt x="33" y="302"/>
                  </a:lnTo>
                  <a:lnTo>
                    <a:pt x="50" y="313"/>
                  </a:lnTo>
                  <a:lnTo>
                    <a:pt x="72" y="320"/>
                  </a:lnTo>
                  <a:lnTo>
                    <a:pt x="86" y="296"/>
                  </a:lnTo>
                  <a:lnTo>
                    <a:pt x="101" y="272"/>
                  </a:lnTo>
                  <a:lnTo>
                    <a:pt x="107" y="252"/>
                  </a:lnTo>
                  <a:lnTo>
                    <a:pt x="119" y="248"/>
                  </a:lnTo>
                  <a:lnTo>
                    <a:pt x="130" y="242"/>
                  </a:lnTo>
                  <a:lnTo>
                    <a:pt x="128" y="224"/>
                  </a:lnTo>
                  <a:lnTo>
                    <a:pt x="139" y="215"/>
                  </a:lnTo>
                  <a:lnTo>
                    <a:pt x="150" y="207"/>
                  </a:lnTo>
                  <a:lnTo>
                    <a:pt x="162" y="198"/>
                  </a:lnTo>
                  <a:lnTo>
                    <a:pt x="173" y="189"/>
                  </a:lnTo>
                  <a:lnTo>
                    <a:pt x="167" y="176"/>
                  </a:lnTo>
                  <a:lnTo>
                    <a:pt x="174" y="142"/>
                  </a:lnTo>
                  <a:lnTo>
                    <a:pt x="177" y="135"/>
                  </a:lnTo>
                  <a:lnTo>
                    <a:pt x="178" y="111"/>
                  </a:lnTo>
                  <a:lnTo>
                    <a:pt x="179" y="87"/>
                  </a:lnTo>
                  <a:lnTo>
                    <a:pt x="182" y="72"/>
                  </a:lnTo>
                  <a:lnTo>
                    <a:pt x="173" y="48"/>
                  </a:lnTo>
                  <a:lnTo>
                    <a:pt x="172" y="39"/>
                  </a:lnTo>
                  <a:lnTo>
                    <a:pt x="156" y="24"/>
                  </a:lnTo>
                  <a:lnTo>
                    <a:pt x="139" y="5"/>
                  </a:lnTo>
                  <a:lnTo>
                    <a:pt x="139" y="0"/>
                  </a:lnTo>
                  <a:lnTo>
                    <a:pt x="125" y="5"/>
                  </a:lnTo>
                  <a:lnTo>
                    <a:pt x="110" y="13"/>
                  </a:lnTo>
                  <a:lnTo>
                    <a:pt x="101" y="37"/>
                  </a:lnTo>
                  <a:lnTo>
                    <a:pt x="106" y="65"/>
                  </a:lnTo>
                  <a:lnTo>
                    <a:pt x="105" y="92"/>
                  </a:lnTo>
                  <a:lnTo>
                    <a:pt x="101" y="118"/>
                  </a:lnTo>
                  <a:lnTo>
                    <a:pt x="118" y="139"/>
                  </a:lnTo>
                  <a:lnTo>
                    <a:pt x="122" y="129"/>
                  </a:lnTo>
                  <a:lnTo>
                    <a:pt x="119" y="168"/>
                  </a:lnTo>
                  <a:lnTo>
                    <a:pt x="116" y="166"/>
                  </a:lnTo>
                  <a:lnTo>
                    <a:pt x="109" y="168"/>
                  </a:lnTo>
                  <a:lnTo>
                    <a:pt x="96" y="137"/>
                  </a:lnTo>
                  <a:lnTo>
                    <a:pt x="87" y="122"/>
                  </a:lnTo>
                  <a:lnTo>
                    <a:pt x="80" y="111"/>
                  </a:lnTo>
                  <a:lnTo>
                    <a:pt x="74" y="122"/>
                  </a:lnTo>
                  <a:lnTo>
                    <a:pt x="53" y="109"/>
                  </a:lnTo>
                  <a:lnTo>
                    <a:pt x="52" y="98"/>
                  </a:lnTo>
                  <a:lnTo>
                    <a:pt x="39" y="102"/>
                  </a:lnTo>
                  <a:lnTo>
                    <a:pt x="33" y="89"/>
                  </a:lnTo>
                  <a:lnTo>
                    <a:pt x="33" y="118"/>
                  </a:lnTo>
                  <a:lnTo>
                    <a:pt x="33" y="15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66" name="Freeform 605"/>
            <p:cNvSpPr>
              <a:spLocks/>
            </p:cNvSpPr>
            <p:nvPr/>
          </p:nvSpPr>
          <p:spPr bwMode="auto">
            <a:xfrm>
              <a:off x="3053" y="2842"/>
              <a:ext cx="126" cy="125"/>
            </a:xfrm>
            <a:custGeom>
              <a:avLst/>
              <a:gdLst>
                <a:gd name="T0" fmla="*/ 57 w 116"/>
                <a:gd name="T1" fmla="*/ 212 h 219"/>
                <a:gd name="T2" fmla="*/ 54 w 116"/>
                <a:gd name="T3" fmla="*/ 202 h 219"/>
                <a:gd name="T4" fmla="*/ 40 w 116"/>
                <a:gd name="T5" fmla="*/ 193 h 219"/>
                <a:gd name="T6" fmla="*/ 35 w 116"/>
                <a:gd name="T7" fmla="*/ 165 h 219"/>
                <a:gd name="T8" fmla="*/ 31 w 116"/>
                <a:gd name="T9" fmla="*/ 156 h 219"/>
                <a:gd name="T10" fmla="*/ 28 w 116"/>
                <a:gd name="T11" fmla="*/ 150 h 219"/>
                <a:gd name="T12" fmla="*/ 17 w 116"/>
                <a:gd name="T13" fmla="*/ 132 h 219"/>
                <a:gd name="T14" fmla="*/ 8 w 116"/>
                <a:gd name="T15" fmla="*/ 100 h 219"/>
                <a:gd name="T16" fmla="*/ 0 w 116"/>
                <a:gd name="T17" fmla="*/ 71 h 219"/>
                <a:gd name="T18" fmla="*/ 22 w 116"/>
                <a:gd name="T19" fmla="*/ 78 h 219"/>
                <a:gd name="T20" fmla="*/ 36 w 116"/>
                <a:gd name="T21" fmla="*/ 54 h 219"/>
                <a:gd name="T22" fmla="*/ 51 w 116"/>
                <a:gd name="T23" fmla="*/ 30 h 219"/>
                <a:gd name="T24" fmla="*/ 56 w 116"/>
                <a:gd name="T25" fmla="*/ 10 h 219"/>
                <a:gd name="T26" fmla="*/ 68 w 116"/>
                <a:gd name="T27" fmla="*/ 6 h 219"/>
                <a:gd name="T28" fmla="*/ 79 w 116"/>
                <a:gd name="T29" fmla="*/ 0 h 219"/>
                <a:gd name="T30" fmla="*/ 79 w 116"/>
                <a:gd name="T31" fmla="*/ 11 h 219"/>
                <a:gd name="T32" fmla="*/ 87 w 116"/>
                <a:gd name="T33" fmla="*/ 11 h 219"/>
                <a:gd name="T34" fmla="*/ 102 w 116"/>
                <a:gd name="T35" fmla="*/ 23 h 219"/>
                <a:gd name="T36" fmla="*/ 116 w 116"/>
                <a:gd name="T37" fmla="*/ 34 h 219"/>
                <a:gd name="T38" fmla="*/ 116 w 116"/>
                <a:gd name="T39" fmla="*/ 74 h 219"/>
                <a:gd name="T40" fmla="*/ 113 w 116"/>
                <a:gd name="T41" fmla="*/ 100 h 219"/>
                <a:gd name="T42" fmla="*/ 115 w 116"/>
                <a:gd name="T43" fmla="*/ 130 h 219"/>
                <a:gd name="T44" fmla="*/ 109 w 116"/>
                <a:gd name="T45" fmla="*/ 160 h 219"/>
                <a:gd name="T46" fmla="*/ 106 w 116"/>
                <a:gd name="T47" fmla="*/ 184 h 219"/>
                <a:gd name="T48" fmla="*/ 98 w 116"/>
                <a:gd name="T49" fmla="*/ 200 h 219"/>
                <a:gd name="T50" fmla="*/ 88 w 116"/>
                <a:gd name="T51" fmla="*/ 219 h 219"/>
                <a:gd name="T52" fmla="*/ 73 w 116"/>
                <a:gd name="T53" fmla="*/ 215 h 219"/>
                <a:gd name="T54" fmla="*/ 59 w 116"/>
                <a:gd name="T55" fmla="*/ 213 h 219"/>
                <a:gd name="T56" fmla="*/ 57 w 116"/>
                <a:gd name="T57" fmla="*/ 212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219"/>
                <a:gd name="T89" fmla="*/ 116 w 116"/>
                <a:gd name="T90" fmla="*/ 219 h 2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219">
                  <a:moveTo>
                    <a:pt x="57" y="212"/>
                  </a:moveTo>
                  <a:lnTo>
                    <a:pt x="54" y="202"/>
                  </a:lnTo>
                  <a:lnTo>
                    <a:pt x="40" y="193"/>
                  </a:lnTo>
                  <a:lnTo>
                    <a:pt x="35" y="165"/>
                  </a:lnTo>
                  <a:lnTo>
                    <a:pt x="31" y="156"/>
                  </a:lnTo>
                  <a:lnTo>
                    <a:pt x="28" y="150"/>
                  </a:lnTo>
                  <a:lnTo>
                    <a:pt x="17" y="132"/>
                  </a:lnTo>
                  <a:lnTo>
                    <a:pt x="8" y="100"/>
                  </a:lnTo>
                  <a:lnTo>
                    <a:pt x="0" y="71"/>
                  </a:lnTo>
                  <a:lnTo>
                    <a:pt x="22" y="78"/>
                  </a:lnTo>
                  <a:lnTo>
                    <a:pt x="36" y="54"/>
                  </a:lnTo>
                  <a:lnTo>
                    <a:pt x="51" y="30"/>
                  </a:lnTo>
                  <a:lnTo>
                    <a:pt x="56" y="10"/>
                  </a:lnTo>
                  <a:lnTo>
                    <a:pt x="68" y="6"/>
                  </a:lnTo>
                  <a:lnTo>
                    <a:pt x="79" y="0"/>
                  </a:lnTo>
                  <a:lnTo>
                    <a:pt x="79" y="11"/>
                  </a:lnTo>
                  <a:lnTo>
                    <a:pt x="87" y="11"/>
                  </a:lnTo>
                  <a:lnTo>
                    <a:pt x="102" y="23"/>
                  </a:lnTo>
                  <a:lnTo>
                    <a:pt x="116" y="34"/>
                  </a:lnTo>
                  <a:lnTo>
                    <a:pt x="116" y="74"/>
                  </a:lnTo>
                  <a:lnTo>
                    <a:pt x="113" y="100"/>
                  </a:lnTo>
                  <a:lnTo>
                    <a:pt x="115" y="130"/>
                  </a:lnTo>
                  <a:lnTo>
                    <a:pt x="109" y="160"/>
                  </a:lnTo>
                  <a:lnTo>
                    <a:pt x="106" y="184"/>
                  </a:lnTo>
                  <a:lnTo>
                    <a:pt x="98" y="200"/>
                  </a:lnTo>
                  <a:lnTo>
                    <a:pt x="88" y="219"/>
                  </a:lnTo>
                  <a:lnTo>
                    <a:pt x="73" y="215"/>
                  </a:lnTo>
                  <a:lnTo>
                    <a:pt x="59" y="213"/>
                  </a:lnTo>
                  <a:lnTo>
                    <a:pt x="57" y="21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67" name="Freeform 606"/>
            <p:cNvSpPr>
              <a:spLocks/>
            </p:cNvSpPr>
            <p:nvPr/>
          </p:nvSpPr>
          <p:spPr bwMode="auto">
            <a:xfrm>
              <a:off x="1712" y="3114"/>
              <a:ext cx="82" cy="91"/>
            </a:xfrm>
            <a:custGeom>
              <a:avLst/>
              <a:gdLst>
                <a:gd name="T0" fmla="*/ 73 w 75"/>
                <a:gd name="T1" fmla="*/ 82 h 156"/>
                <a:gd name="T2" fmla="*/ 57 w 75"/>
                <a:gd name="T3" fmla="*/ 59 h 156"/>
                <a:gd name="T4" fmla="*/ 41 w 75"/>
                <a:gd name="T5" fmla="*/ 37 h 156"/>
                <a:gd name="T6" fmla="*/ 32 w 75"/>
                <a:gd name="T7" fmla="*/ 28 h 156"/>
                <a:gd name="T8" fmla="*/ 28 w 75"/>
                <a:gd name="T9" fmla="*/ 26 h 156"/>
                <a:gd name="T10" fmla="*/ 10 w 75"/>
                <a:gd name="T11" fmla="*/ 0 h 156"/>
                <a:gd name="T12" fmla="*/ 1 w 75"/>
                <a:gd name="T13" fmla="*/ 4 h 156"/>
                <a:gd name="T14" fmla="*/ 1 w 75"/>
                <a:gd name="T15" fmla="*/ 6 h 156"/>
                <a:gd name="T16" fmla="*/ 1 w 75"/>
                <a:gd name="T17" fmla="*/ 41 h 156"/>
                <a:gd name="T18" fmla="*/ 0 w 75"/>
                <a:gd name="T19" fmla="*/ 74 h 156"/>
                <a:gd name="T20" fmla="*/ 1 w 75"/>
                <a:gd name="T21" fmla="*/ 82 h 156"/>
                <a:gd name="T22" fmla="*/ 0 w 75"/>
                <a:gd name="T23" fmla="*/ 107 h 156"/>
                <a:gd name="T24" fmla="*/ 8 w 75"/>
                <a:gd name="T25" fmla="*/ 133 h 156"/>
                <a:gd name="T26" fmla="*/ 26 w 75"/>
                <a:gd name="T27" fmla="*/ 150 h 156"/>
                <a:gd name="T28" fmla="*/ 51 w 75"/>
                <a:gd name="T29" fmla="*/ 156 h 156"/>
                <a:gd name="T30" fmla="*/ 64 w 75"/>
                <a:gd name="T31" fmla="*/ 146 h 156"/>
                <a:gd name="T32" fmla="*/ 75 w 75"/>
                <a:gd name="T33" fmla="*/ 117 h 156"/>
                <a:gd name="T34" fmla="*/ 72 w 75"/>
                <a:gd name="T35" fmla="*/ 95 h 156"/>
                <a:gd name="T36" fmla="*/ 73 w 75"/>
                <a:gd name="T37" fmla="*/ 82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6"/>
                <a:gd name="T59" fmla="*/ 75 w 75"/>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6">
                  <a:moveTo>
                    <a:pt x="73" y="82"/>
                  </a:moveTo>
                  <a:lnTo>
                    <a:pt x="57" y="59"/>
                  </a:lnTo>
                  <a:lnTo>
                    <a:pt x="41" y="37"/>
                  </a:lnTo>
                  <a:lnTo>
                    <a:pt x="32" y="28"/>
                  </a:lnTo>
                  <a:lnTo>
                    <a:pt x="28" y="26"/>
                  </a:lnTo>
                  <a:lnTo>
                    <a:pt x="10" y="0"/>
                  </a:lnTo>
                  <a:lnTo>
                    <a:pt x="1" y="4"/>
                  </a:lnTo>
                  <a:lnTo>
                    <a:pt x="1" y="6"/>
                  </a:lnTo>
                  <a:lnTo>
                    <a:pt x="1" y="41"/>
                  </a:lnTo>
                  <a:lnTo>
                    <a:pt x="0" y="74"/>
                  </a:lnTo>
                  <a:lnTo>
                    <a:pt x="1" y="82"/>
                  </a:lnTo>
                  <a:lnTo>
                    <a:pt x="0" y="107"/>
                  </a:lnTo>
                  <a:lnTo>
                    <a:pt x="8" y="133"/>
                  </a:lnTo>
                  <a:lnTo>
                    <a:pt x="26" y="150"/>
                  </a:lnTo>
                  <a:lnTo>
                    <a:pt x="51" y="156"/>
                  </a:lnTo>
                  <a:lnTo>
                    <a:pt x="64" y="146"/>
                  </a:lnTo>
                  <a:lnTo>
                    <a:pt x="75" y="117"/>
                  </a:lnTo>
                  <a:lnTo>
                    <a:pt x="72" y="95"/>
                  </a:lnTo>
                  <a:lnTo>
                    <a:pt x="73" y="8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68" name="Freeform 607"/>
            <p:cNvSpPr>
              <a:spLocks/>
            </p:cNvSpPr>
            <p:nvPr/>
          </p:nvSpPr>
          <p:spPr bwMode="auto">
            <a:xfrm>
              <a:off x="1512" y="2956"/>
              <a:ext cx="257" cy="576"/>
            </a:xfrm>
            <a:custGeom>
              <a:avLst/>
              <a:gdLst>
                <a:gd name="T0" fmla="*/ 132 w 238"/>
                <a:gd name="T1" fmla="*/ 624 h 985"/>
                <a:gd name="T2" fmla="*/ 130 w 238"/>
                <a:gd name="T3" fmla="*/ 663 h 985"/>
                <a:gd name="T4" fmla="*/ 140 w 238"/>
                <a:gd name="T5" fmla="*/ 665 h 985"/>
                <a:gd name="T6" fmla="*/ 148 w 238"/>
                <a:gd name="T7" fmla="*/ 681 h 985"/>
                <a:gd name="T8" fmla="*/ 130 w 238"/>
                <a:gd name="T9" fmla="*/ 676 h 985"/>
                <a:gd name="T10" fmla="*/ 130 w 238"/>
                <a:gd name="T11" fmla="*/ 713 h 985"/>
                <a:gd name="T12" fmla="*/ 130 w 238"/>
                <a:gd name="T13" fmla="*/ 752 h 985"/>
                <a:gd name="T14" fmla="*/ 114 w 238"/>
                <a:gd name="T15" fmla="*/ 798 h 985"/>
                <a:gd name="T16" fmla="*/ 144 w 238"/>
                <a:gd name="T17" fmla="*/ 828 h 985"/>
                <a:gd name="T18" fmla="*/ 144 w 238"/>
                <a:gd name="T19" fmla="*/ 846 h 985"/>
                <a:gd name="T20" fmla="*/ 130 w 238"/>
                <a:gd name="T21" fmla="*/ 889 h 985"/>
                <a:gd name="T22" fmla="*/ 120 w 238"/>
                <a:gd name="T23" fmla="*/ 909 h 985"/>
                <a:gd name="T24" fmla="*/ 124 w 238"/>
                <a:gd name="T25" fmla="*/ 917 h 985"/>
                <a:gd name="T26" fmla="*/ 119 w 238"/>
                <a:gd name="T27" fmla="*/ 941 h 985"/>
                <a:gd name="T28" fmla="*/ 121 w 238"/>
                <a:gd name="T29" fmla="*/ 959 h 985"/>
                <a:gd name="T30" fmla="*/ 140 w 238"/>
                <a:gd name="T31" fmla="*/ 985 h 985"/>
                <a:gd name="T32" fmla="*/ 88 w 238"/>
                <a:gd name="T33" fmla="*/ 968 h 985"/>
                <a:gd name="T34" fmla="*/ 73 w 238"/>
                <a:gd name="T35" fmla="*/ 931 h 985"/>
                <a:gd name="T36" fmla="*/ 51 w 238"/>
                <a:gd name="T37" fmla="*/ 889 h 985"/>
                <a:gd name="T38" fmla="*/ 57 w 238"/>
                <a:gd name="T39" fmla="*/ 826 h 985"/>
                <a:gd name="T40" fmla="*/ 53 w 238"/>
                <a:gd name="T41" fmla="*/ 765 h 985"/>
                <a:gd name="T42" fmla="*/ 44 w 238"/>
                <a:gd name="T43" fmla="*/ 744 h 985"/>
                <a:gd name="T44" fmla="*/ 41 w 238"/>
                <a:gd name="T45" fmla="*/ 726 h 985"/>
                <a:gd name="T46" fmla="*/ 28 w 238"/>
                <a:gd name="T47" fmla="*/ 674 h 985"/>
                <a:gd name="T48" fmla="*/ 22 w 238"/>
                <a:gd name="T49" fmla="*/ 605 h 985"/>
                <a:gd name="T50" fmla="*/ 23 w 238"/>
                <a:gd name="T51" fmla="*/ 552 h 985"/>
                <a:gd name="T52" fmla="*/ 17 w 238"/>
                <a:gd name="T53" fmla="*/ 505 h 985"/>
                <a:gd name="T54" fmla="*/ 20 w 238"/>
                <a:gd name="T55" fmla="*/ 455 h 985"/>
                <a:gd name="T56" fmla="*/ 19 w 238"/>
                <a:gd name="T57" fmla="*/ 390 h 985"/>
                <a:gd name="T58" fmla="*/ 8 w 238"/>
                <a:gd name="T59" fmla="*/ 348 h 985"/>
                <a:gd name="T60" fmla="*/ 1 w 238"/>
                <a:gd name="T61" fmla="*/ 300 h 985"/>
                <a:gd name="T62" fmla="*/ 2 w 238"/>
                <a:gd name="T63" fmla="*/ 255 h 985"/>
                <a:gd name="T64" fmla="*/ 9 w 238"/>
                <a:gd name="T65" fmla="*/ 203 h 985"/>
                <a:gd name="T66" fmla="*/ 19 w 238"/>
                <a:gd name="T67" fmla="*/ 164 h 985"/>
                <a:gd name="T68" fmla="*/ 10 w 238"/>
                <a:gd name="T69" fmla="*/ 101 h 985"/>
                <a:gd name="T70" fmla="*/ 27 w 238"/>
                <a:gd name="T71" fmla="*/ 72 h 985"/>
                <a:gd name="T72" fmla="*/ 27 w 238"/>
                <a:gd name="T73" fmla="*/ 35 h 985"/>
                <a:gd name="T74" fmla="*/ 43 w 238"/>
                <a:gd name="T75" fmla="*/ 3 h 985"/>
                <a:gd name="T76" fmla="*/ 68 w 238"/>
                <a:gd name="T77" fmla="*/ 29 h 985"/>
                <a:gd name="T78" fmla="*/ 91 w 238"/>
                <a:gd name="T79" fmla="*/ 5 h 985"/>
                <a:gd name="T80" fmla="*/ 109 w 238"/>
                <a:gd name="T81" fmla="*/ 40 h 985"/>
                <a:gd name="T82" fmla="*/ 138 w 238"/>
                <a:gd name="T83" fmla="*/ 79 h 985"/>
                <a:gd name="T84" fmla="*/ 163 w 238"/>
                <a:gd name="T85" fmla="*/ 103 h 985"/>
                <a:gd name="T86" fmla="*/ 171 w 238"/>
                <a:gd name="T87" fmla="*/ 148 h 985"/>
                <a:gd name="T88" fmla="*/ 183 w 238"/>
                <a:gd name="T89" fmla="*/ 181 h 985"/>
                <a:gd name="T90" fmla="*/ 211 w 238"/>
                <a:gd name="T91" fmla="*/ 177 h 985"/>
                <a:gd name="T92" fmla="*/ 222 w 238"/>
                <a:gd name="T93" fmla="*/ 122 h 985"/>
                <a:gd name="T94" fmla="*/ 238 w 238"/>
                <a:gd name="T95" fmla="*/ 164 h 985"/>
                <a:gd name="T96" fmla="*/ 219 w 238"/>
                <a:gd name="T97" fmla="*/ 198 h 985"/>
                <a:gd name="T98" fmla="*/ 203 w 238"/>
                <a:gd name="T99" fmla="*/ 237 h 985"/>
                <a:gd name="T100" fmla="*/ 187 w 238"/>
                <a:gd name="T101" fmla="*/ 274 h 985"/>
                <a:gd name="T102" fmla="*/ 187 w 238"/>
                <a:gd name="T103" fmla="*/ 311 h 985"/>
                <a:gd name="T104" fmla="*/ 188 w 238"/>
                <a:gd name="T105" fmla="*/ 366 h 985"/>
                <a:gd name="T106" fmla="*/ 190 w 238"/>
                <a:gd name="T107" fmla="*/ 420 h 985"/>
                <a:gd name="T108" fmla="*/ 212 w 238"/>
                <a:gd name="T109" fmla="*/ 466 h 985"/>
                <a:gd name="T110" fmla="*/ 216 w 238"/>
                <a:gd name="T111" fmla="*/ 509 h 985"/>
                <a:gd name="T112" fmla="*/ 198 w 238"/>
                <a:gd name="T113" fmla="*/ 542 h 985"/>
                <a:gd name="T114" fmla="*/ 174 w 238"/>
                <a:gd name="T115" fmla="*/ 553 h 985"/>
                <a:gd name="T116" fmla="*/ 150 w 238"/>
                <a:gd name="T117" fmla="*/ 555 h 985"/>
                <a:gd name="T118" fmla="*/ 156 w 238"/>
                <a:gd name="T119" fmla="*/ 607 h 9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8"/>
                <a:gd name="T181" fmla="*/ 0 h 985"/>
                <a:gd name="T182" fmla="*/ 238 w 238"/>
                <a:gd name="T183" fmla="*/ 985 h 9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8" h="985">
                  <a:moveTo>
                    <a:pt x="153" y="626"/>
                  </a:moveTo>
                  <a:lnTo>
                    <a:pt x="132" y="624"/>
                  </a:lnTo>
                  <a:lnTo>
                    <a:pt x="118" y="620"/>
                  </a:lnTo>
                  <a:lnTo>
                    <a:pt x="130" y="663"/>
                  </a:lnTo>
                  <a:lnTo>
                    <a:pt x="133" y="666"/>
                  </a:lnTo>
                  <a:lnTo>
                    <a:pt x="140" y="665"/>
                  </a:lnTo>
                  <a:lnTo>
                    <a:pt x="143" y="655"/>
                  </a:lnTo>
                  <a:lnTo>
                    <a:pt x="148" y="681"/>
                  </a:lnTo>
                  <a:lnTo>
                    <a:pt x="140" y="676"/>
                  </a:lnTo>
                  <a:lnTo>
                    <a:pt x="130" y="676"/>
                  </a:lnTo>
                  <a:lnTo>
                    <a:pt x="141" y="689"/>
                  </a:lnTo>
                  <a:lnTo>
                    <a:pt x="130" y="713"/>
                  </a:lnTo>
                  <a:lnTo>
                    <a:pt x="131" y="737"/>
                  </a:lnTo>
                  <a:lnTo>
                    <a:pt x="130" y="752"/>
                  </a:lnTo>
                  <a:lnTo>
                    <a:pt x="114" y="766"/>
                  </a:lnTo>
                  <a:lnTo>
                    <a:pt x="114" y="798"/>
                  </a:lnTo>
                  <a:lnTo>
                    <a:pt x="135" y="818"/>
                  </a:lnTo>
                  <a:lnTo>
                    <a:pt x="144" y="828"/>
                  </a:lnTo>
                  <a:lnTo>
                    <a:pt x="140" y="844"/>
                  </a:lnTo>
                  <a:lnTo>
                    <a:pt x="144" y="846"/>
                  </a:lnTo>
                  <a:lnTo>
                    <a:pt x="138" y="867"/>
                  </a:lnTo>
                  <a:lnTo>
                    <a:pt x="130" y="889"/>
                  </a:lnTo>
                  <a:lnTo>
                    <a:pt x="129" y="913"/>
                  </a:lnTo>
                  <a:lnTo>
                    <a:pt x="120" y="909"/>
                  </a:lnTo>
                  <a:lnTo>
                    <a:pt x="118" y="911"/>
                  </a:lnTo>
                  <a:lnTo>
                    <a:pt x="124" y="917"/>
                  </a:lnTo>
                  <a:lnTo>
                    <a:pt x="119" y="933"/>
                  </a:lnTo>
                  <a:lnTo>
                    <a:pt x="119" y="941"/>
                  </a:lnTo>
                  <a:lnTo>
                    <a:pt x="124" y="959"/>
                  </a:lnTo>
                  <a:lnTo>
                    <a:pt x="121" y="959"/>
                  </a:lnTo>
                  <a:lnTo>
                    <a:pt x="131" y="968"/>
                  </a:lnTo>
                  <a:lnTo>
                    <a:pt x="140" y="985"/>
                  </a:lnTo>
                  <a:lnTo>
                    <a:pt x="117" y="972"/>
                  </a:lnTo>
                  <a:lnTo>
                    <a:pt x="88" y="968"/>
                  </a:lnTo>
                  <a:lnTo>
                    <a:pt x="82" y="954"/>
                  </a:lnTo>
                  <a:lnTo>
                    <a:pt x="73" y="931"/>
                  </a:lnTo>
                  <a:lnTo>
                    <a:pt x="64" y="931"/>
                  </a:lnTo>
                  <a:lnTo>
                    <a:pt x="51" y="889"/>
                  </a:lnTo>
                  <a:lnTo>
                    <a:pt x="60" y="870"/>
                  </a:lnTo>
                  <a:lnTo>
                    <a:pt x="57" y="826"/>
                  </a:lnTo>
                  <a:lnTo>
                    <a:pt x="55" y="789"/>
                  </a:lnTo>
                  <a:lnTo>
                    <a:pt x="53" y="765"/>
                  </a:lnTo>
                  <a:lnTo>
                    <a:pt x="50" y="752"/>
                  </a:lnTo>
                  <a:lnTo>
                    <a:pt x="44" y="744"/>
                  </a:lnTo>
                  <a:lnTo>
                    <a:pt x="53" y="737"/>
                  </a:lnTo>
                  <a:lnTo>
                    <a:pt x="41" y="726"/>
                  </a:lnTo>
                  <a:lnTo>
                    <a:pt x="35" y="691"/>
                  </a:lnTo>
                  <a:lnTo>
                    <a:pt x="28" y="674"/>
                  </a:lnTo>
                  <a:lnTo>
                    <a:pt x="27" y="648"/>
                  </a:lnTo>
                  <a:lnTo>
                    <a:pt x="22" y="605"/>
                  </a:lnTo>
                  <a:lnTo>
                    <a:pt x="20" y="572"/>
                  </a:lnTo>
                  <a:lnTo>
                    <a:pt x="23" y="552"/>
                  </a:lnTo>
                  <a:lnTo>
                    <a:pt x="21" y="531"/>
                  </a:lnTo>
                  <a:lnTo>
                    <a:pt x="17" y="505"/>
                  </a:lnTo>
                  <a:lnTo>
                    <a:pt x="12" y="478"/>
                  </a:lnTo>
                  <a:lnTo>
                    <a:pt x="20" y="455"/>
                  </a:lnTo>
                  <a:lnTo>
                    <a:pt x="16" y="435"/>
                  </a:lnTo>
                  <a:lnTo>
                    <a:pt x="19" y="390"/>
                  </a:lnTo>
                  <a:lnTo>
                    <a:pt x="14" y="376"/>
                  </a:lnTo>
                  <a:lnTo>
                    <a:pt x="8" y="348"/>
                  </a:lnTo>
                  <a:lnTo>
                    <a:pt x="0" y="320"/>
                  </a:lnTo>
                  <a:lnTo>
                    <a:pt x="1" y="300"/>
                  </a:lnTo>
                  <a:lnTo>
                    <a:pt x="3" y="281"/>
                  </a:lnTo>
                  <a:lnTo>
                    <a:pt x="2" y="255"/>
                  </a:lnTo>
                  <a:lnTo>
                    <a:pt x="2" y="233"/>
                  </a:lnTo>
                  <a:lnTo>
                    <a:pt x="9" y="203"/>
                  </a:lnTo>
                  <a:lnTo>
                    <a:pt x="14" y="176"/>
                  </a:lnTo>
                  <a:lnTo>
                    <a:pt x="19" y="164"/>
                  </a:lnTo>
                  <a:lnTo>
                    <a:pt x="13" y="144"/>
                  </a:lnTo>
                  <a:lnTo>
                    <a:pt x="10" y="101"/>
                  </a:lnTo>
                  <a:lnTo>
                    <a:pt x="13" y="85"/>
                  </a:lnTo>
                  <a:lnTo>
                    <a:pt x="27" y="72"/>
                  </a:lnTo>
                  <a:lnTo>
                    <a:pt x="29" y="38"/>
                  </a:lnTo>
                  <a:lnTo>
                    <a:pt x="27" y="35"/>
                  </a:lnTo>
                  <a:lnTo>
                    <a:pt x="39" y="0"/>
                  </a:lnTo>
                  <a:lnTo>
                    <a:pt x="43" y="3"/>
                  </a:lnTo>
                  <a:lnTo>
                    <a:pt x="61" y="13"/>
                  </a:lnTo>
                  <a:lnTo>
                    <a:pt x="68" y="29"/>
                  </a:lnTo>
                  <a:lnTo>
                    <a:pt x="73" y="13"/>
                  </a:lnTo>
                  <a:lnTo>
                    <a:pt x="91" y="5"/>
                  </a:lnTo>
                  <a:lnTo>
                    <a:pt x="95" y="14"/>
                  </a:lnTo>
                  <a:lnTo>
                    <a:pt x="109" y="40"/>
                  </a:lnTo>
                  <a:lnTo>
                    <a:pt x="123" y="66"/>
                  </a:lnTo>
                  <a:lnTo>
                    <a:pt x="138" y="79"/>
                  </a:lnTo>
                  <a:lnTo>
                    <a:pt x="150" y="87"/>
                  </a:lnTo>
                  <a:lnTo>
                    <a:pt x="163" y="103"/>
                  </a:lnTo>
                  <a:lnTo>
                    <a:pt x="177" y="118"/>
                  </a:lnTo>
                  <a:lnTo>
                    <a:pt x="171" y="148"/>
                  </a:lnTo>
                  <a:lnTo>
                    <a:pt x="165" y="179"/>
                  </a:lnTo>
                  <a:lnTo>
                    <a:pt x="183" y="181"/>
                  </a:lnTo>
                  <a:lnTo>
                    <a:pt x="201" y="183"/>
                  </a:lnTo>
                  <a:lnTo>
                    <a:pt x="211" y="177"/>
                  </a:lnTo>
                  <a:lnTo>
                    <a:pt x="223" y="142"/>
                  </a:lnTo>
                  <a:lnTo>
                    <a:pt x="222" y="122"/>
                  </a:lnTo>
                  <a:lnTo>
                    <a:pt x="231" y="122"/>
                  </a:lnTo>
                  <a:lnTo>
                    <a:pt x="238" y="164"/>
                  </a:lnTo>
                  <a:lnTo>
                    <a:pt x="229" y="181"/>
                  </a:lnTo>
                  <a:lnTo>
                    <a:pt x="219" y="198"/>
                  </a:lnTo>
                  <a:lnTo>
                    <a:pt x="211" y="216"/>
                  </a:lnTo>
                  <a:lnTo>
                    <a:pt x="203" y="237"/>
                  </a:lnTo>
                  <a:lnTo>
                    <a:pt x="195" y="253"/>
                  </a:lnTo>
                  <a:lnTo>
                    <a:pt x="187" y="274"/>
                  </a:lnTo>
                  <a:lnTo>
                    <a:pt x="187" y="276"/>
                  </a:lnTo>
                  <a:lnTo>
                    <a:pt x="187" y="311"/>
                  </a:lnTo>
                  <a:lnTo>
                    <a:pt x="186" y="344"/>
                  </a:lnTo>
                  <a:lnTo>
                    <a:pt x="188" y="366"/>
                  </a:lnTo>
                  <a:lnTo>
                    <a:pt x="185" y="381"/>
                  </a:lnTo>
                  <a:lnTo>
                    <a:pt x="190" y="420"/>
                  </a:lnTo>
                  <a:lnTo>
                    <a:pt x="211" y="444"/>
                  </a:lnTo>
                  <a:lnTo>
                    <a:pt x="212" y="466"/>
                  </a:lnTo>
                  <a:lnTo>
                    <a:pt x="222" y="479"/>
                  </a:lnTo>
                  <a:lnTo>
                    <a:pt x="216" y="509"/>
                  </a:lnTo>
                  <a:lnTo>
                    <a:pt x="210" y="535"/>
                  </a:lnTo>
                  <a:lnTo>
                    <a:pt x="198" y="542"/>
                  </a:lnTo>
                  <a:lnTo>
                    <a:pt x="186" y="546"/>
                  </a:lnTo>
                  <a:lnTo>
                    <a:pt x="174" y="553"/>
                  </a:lnTo>
                  <a:lnTo>
                    <a:pt x="160" y="559"/>
                  </a:lnTo>
                  <a:lnTo>
                    <a:pt x="150" y="555"/>
                  </a:lnTo>
                  <a:lnTo>
                    <a:pt x="153" y="568"/>
                  </a:lnTo>
                  <a:lnTo>
                    <a:pt x="156" y="607"/>
                  </a:lnTo>
                  <a:lnTo>
                    <a:pt x="153" y="62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69" name="Freeform 608"/>
            <p:cNvSpPr>
              <a:spLocks/>
            </p:cNvSpPr>
            <p:nvPr/>
          </p:nvSpPr>
          <p:spPr bwMode="auto">
            <a:xfrm>
              <a:off x="1663" y="3535"/>
              <a:ext cx="63" cy="41"/>
            </a:xfrm>
            <a:custGeom>
              <a:avLst/>
              <a:gdLst>
                <a:gd name="T0" fmla="*/ 4 w 58"/>
                <a:gd name="T1" fmla="*/ 15 h 69"/>
                <a:gd name="T2" fmla="*/ 0 w 58"/>
                <a:gd name="T3" fmla="*/ 0 h 69"/>
                <a:gd name="T4" fmla="*/ 7 w 58"/>
                <a:gd name="T5" fmla="*/ 34 h 69"/>
                <a:gd name="T6" fmla="*/ 15 w 58"/>
                <a:gd name="T7" fmla="*/ 69 h 69"/>
                <a:gd name="T8" fmla="*/ 36 w 58"/>
                <a:gd name="T9" fmla="*/ 69 h 69"/>
                <a:gd name="T10" fmla="*/ 58 w 58"/>
                <a:gd name="T11" fmla="*/ 69 h 69"/>
                <a:gd name="T12" fmla="*/ 57 w 58"/>
                <a:gd name="T13" fmla="*/ 62 h 69"/>
                <a:gd name="T14" fmla="*/ 25 w 58"/>
                <a:gd name="T15" fmla="*/ 43 h 69"/>
                <a:gd name="T16" fmla="*/ 4 w 58"/>
                <a:gd name="T17" fmla="*/ 15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9"/>
                <a:gd name="T29" fmla="*/ 58 w 5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9">
                  <a:moveTo>
                    <a:pt x="4" y="15"/>
                  </a:moveTo>
                  <a:lnTo>
                    <a:pt x="0" y="0"/>
                  </a:lnTo>
                  <a:lnTo>
                    <a:pt x="7" y="34"/>
                  </a:lnTo>
                  <a:lnTo>
                    <a:pt x="15" y="69"/>
                  </a:lnTo>
                  <a:lnTo>
                    <a:pt x="36" y="69"/>
                  </a:lnTo>
                  <a:lnTo>
                    <a:pt x="58" y="69"/>
                  </a:lnTo>
                  <a:lnTo>
                    <a:pt x="57" y="62"/>
                  </a:lnTo>
                  <a:lnTo>
                    <a:pt x="25" y="43"/>
                  </a:lnTo>
                  <a:lnTo>
                    <a:pt x="4" y="1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70" name="Freeform 609"/>
            <p:cNvSpPr>
              <a:spLocks/>
            </p:cNvSpPr>
            <p:nvPr/>
          </p:nvSpPr>
          <p:spPr bwMode="auto">
            <a:xfrm>
              <a:off x="1479" y="2875"/>
              <a:ext cx="184" cy="683"/>
            </a:xfrm>
            <a:custGeom>
              <a:avLst/>
              <a:gdLst>
                <a:gd name="T0" fmla="*/ 19 w 171"/>
                <a:gd name="T1" fmla="*/ 465 h 1170"/>
                <a:gd name="T2" fmla="*/ 20 w 171"/>
                <a:gd name="T3" fmla="*/ 542 h 1170"/>
                <a:gd name="T4" fmla="*/ 15 w 171"/>
                <a:gd name="T5" fmla="*/ 628 h 1170"/>
                <a:gd name="T6" fmla="*/ 22 w 171"/>
                <a:gd name="T7" fmla="*/ 694 h 1170"/>
                <a:gd name="T8" fmla="*/ 33 w 171"/>
                <a:gd name="T9" fmla="*/ 783 h 1170"/>
                <a:gd name="T10" fmla="*/ 45 w 171"/>
                <a:gd name="T11" fmla="*/ 783 h 1170"/>
                <a:gd name="T12" fmla="*/ 53 w 171"/>
                <a:gd name="T13" fmla="*/ 805 h 1170"/>
                <a:gd name="T14" fmla="*/ 53 w 171"/>
                <a:gd name="T15" fmla="*/ 830 h 1170"/>
                <a:gd name="T16" fmla="*/ 62 w 171"/>
                <a:gd name="T17" fmla="*/ 874 h 1170"/>
                <a:gd name="T18" fmla="*/ 60 w 171"/>
                <a:gd name="T19" fmla="*/ 904 h 1170"/>
                <a:gd name="T20" fmla="*/ 62 w 171"/>
                <a:gd name="T21" fmla="*/ 928 h 1170"/>
                <a:gd name="T22" fmla="*/ 51 w 171"/>
                <a:gd name="T23" fmla="*/ 930 h 1170"/>
                <a:gd name="T24" fmla="*/ 44 w 171"/>
                <a:gd name="T25" fmla="*/ 922 h 1170"/>
                <a:gd name="T26" fmla="*/ 44 w 171"/>
                <a:gd name="T27" fmla="*/ 943 h 1170"/>
                <a:gd name="T28" fmla="*/ 59 w 171"/>
                <a:gd name="T29" fmla="*/ 968 h 1170"/>
                <a:gd name="T30" fmla="*/ 68 w 171"/>
                <a:gd name="T31" fmla="*/ 976 h 1170"/>
                <a:gd name="T32" fmla="*/ 74 w 171"/>
                <a:gd name="T33" fmla="*/ 993 h 1170"/>
                <a:gd name="T34" fmla="*/ 66 w 171"/>
                <a:gd name="T35" fmla="*/ 1009 h 1170"/>
                <a:gd name="T36" fmla="*/ 76 w 171"/>
                <a:gd name="T37" fmla="*/ 1052 h 1170"/>
                <a:gd name="T38" fmla="*/ 87 w 171"/>
                <a:gd name="T39" fmla="*/ 1076 h 1170"/>
                <a:gd name="T40" fmla="*/ 97 w 171"/>
                <a:gd name="T41" fmla="*/ 1098 h 1170"/>
                <a:gd name="T42" fmla="*/ 100 w 171"/>
                <a:gd name="T43" fmla="*/ 1117 h 1170"/>
                <a:gd name="T44" fmla="*/ 117 w 171"/>
                <a:gd name="T45" fmla="*/ 1144 h 1170"/>
                <a:gd name="T46" fmla="*/ 125 w 171"/>
                <a:gd name="T47" fmla="*/ 1154 h 1170"/>
                <a:gd name="T48" fmla="*/ 156 w 171"/>
                <a:gd name="T49" fmla="*/ 1120 h 1170"/>
                <a:gd name="T50" fmla="*/ 120 w 171"/>
                <a:gd name="T51" fmla="*/ 1107 h 1170"/>
                <a:gd name="T52" fmla="*/ 96 w 171"/>
                <a:gd name="T53" fmla="*/ 1070 h 1170"/>
                <a:gd name="T54" fmla="*/ 88 w 171"/>
                <a:gd name="T55" fmla="*/ 965 h 1170"/>
                <a:gd name="T56" fmla="*/ 82 w 171"/>
                <a:gd name="T57" fmla="*/ 891 h 1170"/>
                <a:gd name="T58" fmla="*/ 73 w 171"/>
                <a:gd name="T59" fmla="*/ 865 h 1170"/>
                <a:gd name="T60" fmla="*/ 59 w 171"/>
                <a:gd name="T61" fmla="*/ 787 h 1170"/>
                <a:gd name="T62" fmla="*/ 54 w 171"/>
                <a:gd name="T63" fmla="*/ 691 h 1170"/>
                <a:gd name="T64" fmla="*/ 44 w 171"/>
                <a:gd name="T65" fmla="*/ 617 h 1170"/>
                <a:gd name="T66" fmla="*/ 50 w 171"/>
                <a:gd name="T67" fmla="*/ 531 h 1170"/>
                <a:gd name="T68" fmla="*/ 32 w 171"/>
                <a:gd name="T69" fmla="*/ 459 h 1170"/>
                <a:gd name="T70" fmla="*/ 34 w 171"/>
                <a:gd name="T71" fmla="*/ 396 h 1170"/>
                <a:gd name="T72" fmla="*/ 46 w 171"/>
                <a:gd name="T73" fmla="*/ 315 h 1170"/>
                <a:gd name="T74" fmla="*/ 41 w 171"/>
                <a:gd name="T75" fmla="*/ 240 h 1170"/>
                <a:gd name="T76" fmla="*/ 61 w 171"/>
                <a:gd name="T77" fmla="*/ 177 h 1170"/>
                <a:gd name="T78" fmla="*/ 40 w 171"/>
                <a:gd name="T79" fmla="*/ 139 h 1170"/>
                <a:gd name="T80" fmla="*/ 30 w 171"/>
                <a:gd name="T81" fmla="*/ 59 h 1170"/>
                <a:gd name="T82" fmla="*/ 12 w 171"/>
                <a:gd name="T83" fmla="*/ 0 h 1170"/>
                <a:gd name="T84" fmla="*/ 0 w 171"/>
                <a:gd name="T85" fmla="*/ 27 h 1170"/>
                <a:gd name="T86" fmla="*/ 9 w 171"/>
                <a:gd name="T87" fmla="*/ 144 h 1170"/>
                <a:gd name="T88" fmla="*/ 11 w 171"/>
                <a:gd name="T89" fmla="*/ 235 h 1170"/>
                <a:gd name="T90" fmla="*/ 10 w 171"/>
                <a:gd name="T91" fmla="*/ 363 h 1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1"/>
                <a:gd name="T139" fmla="*/ 0 h 1170"/>
                <a:gd name="T140" fmla="*/ 171 w 171"/>
                <a:gd name="T141" fmla="*/ 1170 h 11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1" h="1170">
                  <a:moveTo>
                    <a:pt x="11" y="415"/>
                  </a:moveTo>
                  <a:lnTo>
                    <a:pt x="15" y="441"/>
                  </a:lnTo>
                  <a:lnTo>
                    <a:pt x="19" y="465"/>
                  </a:lnTo>
                  <a:lnTo>
                    <a:pt x="20" y="489"/>
                  </a:lnTo>
                  <a:lnTo>
                    <a:pt x="22" y="515"/>
                  </a:lnTo>
                  <a:lnTo>
                    <a:pt x="20" y="542"/>
                  </a:lnTo>
                  <a:lnTo>
                    <a:pt x="17" y="570"/>
                  </a:lnTo>
                  <a:lnTo>
                    <a:pt x="16" y="600"/>
                  </a:lnTo>
                  <a:lnTo>
                    <a:pt x="15" y="628"/>
                  </a:lnTo>
                  <a:lnTo>
                    <a:pt x="11" y="639"/>
                  </a:lnTo>
                  <a:lnTo>
                    <a:pt x="17" y="667"/>
                  </a:lnTo>
                  <a:lnTo>
                    <a:pt x="22" y="694"/>
                  </a:lnTo>
                  <a:lnTo>
                    <a:pt x="26" y="724"/>
                  </a:lnTo>
                  <a:lnTo>
                    <a:pt x="24" y="752"/>
                  </a:lnTo>
                  <a:lnTo>
                    <a:pt x="33" y="783"/>
                  </a:lnTo>
                  <a:lnTo>
                    <a:pt x="34" y="787"/>
                  </a:lnTo>
                  <a:lnTo>
                    <a:pt x="40" y="781"/>
                  </a:lnTo>
                  <a:lnTo>
                    <a:pt x="45" y="783"/>
                  </a:lnTo>
                  <a:lnTo>
                    <a:pt x="50" y="774"/>
                  </a:lnTo>
                  <a:lnTo>
                    <a:pt x="49" y="792"/>
                  </a:lnTo>
                  <a:lnTo>
                    <a:pt x="53" y="805"/>
                  </a:lnTo>
                  <a:lnTo>
                    <a:pt x="51" y="802"/>
                  </a:lnTo>
                  <a:lnTo>
                    <a:pt x="51" y="809"/>
                  </a:lnTo>
                  <a:lnTo>
                    <a:pt x="53" y="830"/>
                  </a:lnTo>
                  <a:lnTo>
                    <a:pt x="53" y="850"/>
                  </a:lnTo>
                  <a:lnTo>
                    <a:pt x="54" y="861"/>
                  </a:lnTo>
                  <a:lnTo>
                    <a:pt x="62" y="874"/>
                  </a:lnTo>
                  <a:lnTo>
                    <a:pt x="59" y="894"/>
                  </a:lnTo>
                  <a:lnTo>
                    <a:pt x="63" y="904"/>
                  </a:lnTo>
                  <a:lnTo>
                    <a:pt x="60" y="904"/>
                  </a:lnTo>
                  <a:lnTo>
                    <a:pt x="60" y="913"/>
                  </a:lnTo>
                  <a:lnTo>
                    <a:pt x="61" y="928"/>
                  </a:lnTo>
                  <a:lnTo>
                    <a:pt x="62" y="928"/>
                  </a:lnTo>
                  <a:lnTo>
                    <a:pt x="57" y="939"/>
                  </a:lnTo>
                  <a:lnTo>
                    <a:pt x="56" y="930"/>
                  </a:lnTo>
                  <a:lnTo>
                    <a:pt x="51" y="930"/>
                  </a:lnTo>
                  <a:lnTo>
                    <a:pt x="51" y="918"/>
                  </a:lnTo>
                  <a:lnTo>
                    <a:pt x="48" y="918"/>
                  </a:lnTo>
                  <a:lnTo>
                    <a:pt x="44" y="922"/>
                  </a:lnTo>
                  <a:lnTo>
                    <a:pt x="37" y="948"/>
                  </a:lnTo>
                  <a:lnTo>
                    <a:pt x="39" y="946"/>
                  </a:lnTo>
                  <a:lnTo>
                    <a:pt x="44" y="943"/>
                  </a:lnTo>
                  <a:lnTo>
                    <a:pt x="52" y="946"/>
                  </a:lnTo>
                  <a:lnTo>
                    <a:pt x="62" y="963"/>
                  </a:lnTo>
                  <a:lnTo>
                    <a:pt x="59" y="968"/>
                  </a:lnTo>
                  <a:lnTo>
                    <a:pt x="62" y="972"/>
                  </a:lnTo>
                  <a:lnTo>
                    <a:pt x="56" y="976"/>
                  </a:lnTo>
                  <a:lnTo>
                    <a:pt x="68" y="976"/>
                  </a:lnTo>
                  <a:lnTo>
                    <a:pt x="70" y="972"/>
                  </a:lnTo>
                  <a:lnTo>
                    <a:pt x="74" y="987"/>
                  </a:lnTo>
                  <a:lnTo>
                    <a:pt x="74" y="993"/>
                  </a:lnTo>
                  <a:lnTo>
                    <a:pt x="64" y="989"/>
                  </a:lnTo>
                  <a:lnTo>
                    <a:pt x="61" y="989"/>
                  </a:lnTo>
                  <a:lnTo>
                    <a:pt x="66" y="1009"/>
                  </a:lnTo>
                  <a:lnTo>
                    <a:pt x="73" y="1030"/>
                  </a:lnTo>
                  <a:lnTo>
                    <a:pt x="74" y="1039"/>
                  </a:lnTo>
                  <a:lnTo>
                    <a:pt x="76" y="1052"/>
                  </a:lnTo>
                  <a:lnTo>
                    <a:pt x="74" y="1056"/>
                  </a:lnTo>
                  <a:lnTo>
                    <a:pt x="82" y="1065"/>
                  </a:lnTo>
                  <a:lnTo>
                    <a:pt x="87" y="1076"/>
                  </a:lnTo>
                  <a:lnTo>
                    <a:pt x="86" y="1083"/>
                  </a:lnTo>
                  <a:lnTo>
                    <a:pt x="94" y="1089"/>
                  </a:lnTo>
                  <a:lnTo>
                    <a:pt x="97" y="1098"/>
                  </a:lnTo>
                  <a:lnTo>
                    <a:pt x="94" y="1096"/>
                  </a:lnTo>
                  <a:lnTo>
                    <a:pt x="100" y="1107"/>
                  </a:lnTo>
                  <a:lnTo>
                    <a:pt x="100" y="1117"/>
                  </a:lnTo>
                  <a:lnTo>
                    <a:pt x="107" y="1130"/>
                  </a:lnTo>
                  <a:lnTo>
                    <a:pt x="109" y="1135"/>
                  </a:lnTo>
                  <a:lnTo>
                    <a:pt x="117" y="1144"/>
                  </a:lnTo>
                  <a:lnTo>
                    <a:pt x="118" y="1148"/>
                  </a:lnTo>
                  <a:lnTo>
                    <a:pt x="115" y="1150"/>
                  </a:lnTo>
                  <a:lnTo>
                    <a:pt x="125" y="1154"/>
                  </a:lnTo>
                  <a:lnTo>
                    <a:pt x="144" y="1170"/>
                  </a:lnTo>
                  <a:lnTo>
                    <a:pt x="145" y="1131"/>
                  </a:lnTo>
                  <a:lnTo>
                    <a:pt x="156" y="1120"/>
                  </a:lnTo>
                  <a:lnTo>
                    <a:pt x="171" y="1124"/>
                  </a:lnTo>
                  <a:lnTo>
                    <a:pt x="148" y="1111"/>
                  </a:lnTo>
                  <a:lnTo>
                    <a:pt x="120" y="1107"/>
                  </a:lnTo>
                  <a:lnTo>
                    <a:pt x="113" y="1093"/>
                  </a:lnTo>
                  <a:lnTo>
                    <a:pt x="105" y="1070"/>
                  </a:lnTo>
                  <a:lnTo>
                    <a:pt x="96" y="1070"/>
                  </a:lnTo>
                  <a:lnTo>
                    <a:pt x="83" y="1028"/>
                  </a:lnTo>
                  <a:lnTo>
                    <a:pt x="91" y="1009"/>
                  </a:lnTo>
                  <a:lnTo>
                    <a:pt x="88" y="965"/>
                  </a:lnTo>
                  <a:lnTo>
                    <a:pt x="86" y="928"/>
                  </a:lnTo>
                  <a:lnTo>
                    <a:pt x="85" y="904"/>
                  </a:lnTo>
                  <a:lnTo>
                    <a:pt x="82" y="891"/>
                  </a:lnTo>
                  <a:lnTo>
                    <a:pt x="75" y="883"/>
                  </a:lnTo>
                  <a:lnTo>
                    <a:pt x="85" y="876"/>
                  </a:lnTo>
                  <a:lnTo>
                    <a:pt x="73" y="865"/>
                  </a:lnTo>
                  <a:lnTo>
                    <a:pt x="66" y="830"/>
                  </a:lnTo>
                  <a:lnTo>
                    <a:pt x="60" y="813"/>
                  </a:lnTo>
                  <a:lnTo>
                    <a:pt x="59" y="787"/>
                  </a:lnTo>
                  <a:lnTo>
                    <a:pt x="53" y="744"/>
                  </a:lnTo>
                  <a:lnTo>
                    <a:pt x="51" y="711"/>
                  </a:lnTo>
                  <a:lnTo>
                    <a:pt x="54" y="691"/>
                  </a:lnTo>
                  <a:lnTo>
                    <a:pt x="52" y="670"/>
                  </a:lnTo>
                  <a:lnTo>
                    <a:pt x="49" y="644"/>
                  </a:lnTo>
                  <a:lnTo>
                    <a:pt x="44" y="617"/>
                  </a:lnTo>
                  <a:lnTo>
                    <a:pt x="51" y="594"/>
                  </a:lnTo>
                  <a:lnTo>
                    <a:pt x="48" y="576"/>
                  </a:lnTo>
                  <a:lnTo>
                    <a:pt x="50" y="531"/>
                  </a:lnTo>
                  <a:lnTo>
                    <a:pt x="46" y="515"/>
                  </a:lnTo>
                  <a:lnTo>
                    <a:pt x="39" y="487"/>
                  </a:lnTo>
                  <a:lnTo>
                    <a:pt x="32" y="459"/>
                  </a:lnTo>
                  <a:lnTo>
                    <a:pt x="33" y="441"/>
                  </a:lnTo>
                  <a:lnTo>
                    <a:pt x="35" y="420"/>
                  </a:lnTo>
                  <a:lnTo>
                    <a:pt x="34" y="396"/>
                  </a:lnTo>
                  <a:lnTo>
                    <a:pt x="34" y="374"/>
                  </a:lnTo>
                  <a:lnTo>
                    <a:pt x="40" y="342"/>
                  </a:lnTo>
                  <a:lnTo>
                    <a:pt x="46" y="315"/>
                  </a:lnTo>
                  <a:lnTo>
                    <a:pt x="50" y="305"/>
                  </a:lnTo>
                  <a:lnTo>
                    <a:pt x="45" y="285"/>
                  </a:lnTo>
                  <a:lnTo>
                    <a:pt x="41" y="240"/>
                  </a:lnTo>
                  <a:lnTo>
                    <a:pt x="45" y="224"/>
                  </a:lnTo>
                  <a:lnTo>
                    <a:pt x="59" y="211"/>
                  </a:lnTo>
                  <a:lnTo>
                    <a:pt x="61" y="177"/>
                  </a:lnTo>
                  <a:lnTo>
                    <a:pt x="59" y="174"/>
                  </a:lnTo>
                  <a:lnTo>
                    <a:pt x="48" y="170"/>
                  </a:lnTo>
                  <a:lnTo>
                    <a:pt x="40" y="139"/>
                  </a:lnTo>
                  <a:lnTo>
                    <a:pt x="34" y="111"/>
                  </a:lnTo>
                  <a:lnTo>
                    <a:pt x="30" y="83"/>
                  </a:lnTo>
                  <a:lnTo>
                    <a:pt x="30" y="59"/>
                  </a:lnTo>
                  <a:lnTo>
                    <a:pt x="22" y="37"/>
                  </a:lnTo>
                  <a:lnTo>
                    <a:pt x="17" y="14"/>
                  </a:lnTo>
                  <a:lnTo>
                    <a:pt x="12" y="0"/>
                  </a:lnTo>
                  <a:lnTo>
                    <a:pt x="9" y="13"/>
                  </a:lnTo>
                  <a:lnTo>
                    <a:pt x="4" y="27"/>
                  </a:lnTo>
                  <a:lnTo>
                    <a:pt x="0" y="27"/>
                  </a:lnTo>
                  <a:lnTo>
                    <a:pt x="5" y="68"/>
                  </a:lnTo>
                  <a:lnTo>
                    <a:pt x="9" y="111"/>
                  </a:lnTo>
                  <a:lnTo>
                    <a:pt x="9" y="144"/>
                  </a:lnTo>
                  <a:lnTo>
                    <a:pt x="9" y="181"/>
                  </a:lnTo>
                  <a:lnTo>
                    <a:pt x="9" y="196"/>
                  </a:lnTo>
                  <a:lnTo>
                    <a:pt x="11" y="235"/>
                  </a:lnTo>
                  <a:lnTo>
                    <a:pt x="11" y="272"/>
                  </a:lnTo>
                  <a:lnTo>
                    <a:pt x="11" y="316"/>
                  </a:lnTo>
                  <a:lnTo>
                    <a:pt x="10" y="363"/>
                  </a:lnTo>
                  <a:lnTo>
                    <a:pt x="11" y="383"/>
                  </a:lnTo>
                  <a:lnTo>
                    <a:pt x="11" y="41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71" name="Freeform 610"/>
            <p:cNvSpPr>
              <a:spLocks/>
            </p:cNvSpPr>
            <p:nvPr/>
          </p:nvSpPr>
          <p:spPr bwMode="auto">
            <a:xfrm>
              <a:off x="1629" y="3533"/>
              <a:ext cx="50" cy="43"/>
            </a:xfrm>
            <a:custGeom>
              <a:avLst/>
              <a:gdLst>
                <a:gd name="T0" fmla="*/ 31 w 46"/>
                <a:gd name="T1" fmla="*/ 3 h 72"/>
                <a:gd name="T2" fmla="*/ 37 w 46"/>
                <a:gd name="T3" fmla="*/ 39 h 72"/>
                <a:gd name="T4" fmla="*/ 46 w 46"/>
                <a:gd name="T5" fmla="*/ 72 h 72"/>
                <a:gd name="T6" fmla="*/ 41 w 46"/>
                <a:gd name="T7" fmla="*/ 70 h 72"/>
                <a:gd name="T8" fmla="*/ 34 w 46"/>
                <a:gd name="T9" fmla="*/ 70 h 72"/>
                <a:gd name="T10" fmla="*/ 19 w 46"/>
                <a:gd name="T11" fmla="*/ 68 h 72"/>
                <a:gd name="T12" fmla="*/ 13 w 46"/>
                <a:gd name="T13" fmla="*/ 66 h 72"/>
                <a:gd name="T14" fmla="*/ 0 w 46"/>
                <a:gd name="T15" fmla="*/ 65 h 72"/>
                <a:gd name="T16" fmla="*/ 3 w 46"/>
                <a:gd name="T17" fmla="*/ 63 h 72"/>
                <a:gd name="T18" fmla="*/ 12 w 46"/>
                <a:gd name="T19" fmla="*/ 55 h 72"/>
                <a:gd name="T20" fmla="*/ 15 w 46"/>
                <a:gd name="T21" fmla="*/ 63 h 72"/>
                <a:gd name="T22" fmla="*/ 21 w 46"/>
                <a:gd name="T23" fmla="*/ 63 h 72"/>
                <a:gd name="T24" fmla="*/ 12 w 46"/>
                <a:gd name="T25" fmla="*/ 52 h 72"/>
                <a:gd name="T26" fmla="*/ 22 w 46"/>
                <a:gd name="T27" fmla="*/ 57 h 72"/>
                <a:gd name="T28" fmla="*/ 26 w 46"/>
                <a:gd name="T29" fmla="*/ 57 h 72"/>
                <a:gd name="T30" fmla="*/ 34 w 46"/>
                <a:gd name="T31" fmla="*/ 63 h 72"/>
                <a:gd name="T32" fmla="*/ 36 w 46"/>
                <a:gd name="T33" fmla="*/ 63 h 72"/>
                <a:gd name="T34" fmla="*/ 20 w 46"/>
                <a:gd name="T35" fmla="*/ 44 h 72"/>
                <a:gd name="T36" fmla="*/ 26 w 46"/>
                <a:gd name="T37" fmla="*/ 28 h 72"/>
                <a:gd name="T38" fmla="*/ 14 w 46"/>
                <a:gd name="T39" fmla="*/ 28 h 72"/>
                <a:gd name="T40" fmla="*/ 10 w 46"/>
                <a:gd name="T41" fmla="*/ 5 h 72"/>
                <a:gd name="T42" fmla="*/ 15 w 46"/>
                <a:gd name="T43" fmla="*/ 0 h 72"/>
                <a:gd name="T44" fmla="*/ 31 w 46"/>
                <a:gd name="T45" fmla="*/ 3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72"/>
                <a:gd name="T71" fmla="*/ 46 w 4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72">
                  <a:moveTo>
                    <a:pt x="31" y="3"/>
                  </a:moveTo>
                  <a:lnTo>
                    <a:pt x="37" y="39"/>
                  </a:lnTo>
                  <a:lnTo>
                    <a:pt x="46" y="72"/>
                  </a:lnTo>
                  <a:lnTo>
                    <a:pt x="41" y="70"/>
                  </a:lnTo>
                  <a:lnTo>
                    <a:pt x="34" y="70"/>
                  </a:lnTo>
                  <a:lnTo>
                    <a:pt x="19" y="68"/>
                  </a:lnTo>
                  <a:lnTo>
                    <a:pt x="13" y="66"/>
                  </a:lnTo>
                  <a:lnTo>
                    <a:pt x="0" y="65"/>
                  </a:lnTo>
                  <a:lnTo>
                    <a:pt x="3" y="63"/>
                  </a:lnTo>
                  <a:lnTo>
                    <a:pt x="12" y="55"/>
                  </a:lnTo>
                  <a:lnTo>
                    <a:pt x="15" y="63"/>
                  </a:lnTo>
                  <a:lnTo>
                    <a:pt x="21" y="63"/>
                  </a:lnTo>
                  <a:lnTo>
                    <a:pt x="12" y="52"/>
                  </a:lnTo>
                  <a:lnTo>
                    <a:pt x="22" y="57"/>
                  </a:lnTo>
                  <a:lnTo>
                    <a:pt x="26" y="57"/>
                  </a:lnTo>
                  <a:lnTo>
                    <a:pt x="34" y="63"/>
                  </a:lnTo>
                  <a:lnTo>
                    <a:pt x="36" y="63"/>
                  </a:lnTo>
                  <a:lnTo>
                    <a:pt x="20" y="44"/>
                  </a:lnTo>
                  <a:lnTo>
                    <a:pt x="26" y="28"/>
                  </a:lnTo>
                  <a:lnTo>
                    <a:pt x="14" y="28"/>
                  </a:lnTo>
                  <a:lnTo>
                    <a:pt x="10" y="5"/>
                  </a:lnTo>
                  <a:lnTo>
                    <a:pt x="15" y="0"/>
                  </a:lnTo>
                  <a:lnTo>
                    <a:pt x="31" y="3"/>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372" name="Group 611"/>
            <p:cNvGrpSpPr>
              <a:grpSpLocks/>
            </p:cNvGrpSpPr>
            <p:nvPr/>
          </p:nvGrpSpPr>
          <p:grpSpPr bwMode="auto">
            <a:xfrm>
              <a:off x="1509" y="3336"/>
              <a:ext cx="14" cy="28"/>
              <a:chOff x="2035" y="3391"/>
              <a:chExt cx="14" cy="24"/>
            </a:xfrm>
            <a:grpFill/>
          </p:grpSpPr>
          <p:grpSp>
            <p:nvGrpSpPr>
              <p:cNvPr id="1858" name="Group 612"/>
              <p:cNvGrpSpPr>
                <a:grpSpLocks/>
              </p:cNvGrpSpPr>
              <p:nvPr/>
            </p:nvGrpSpPr>
            <p:grpSpPr bwMode="auto">
              <a:xfrm>
                <a:off x="2035" y="3391"/>
                <a:ext cx="14" cy="24"/>
                <a:chOff x="2035" y="3391"/>
                <a:chExt cx="14" cy="24"/>
              </a:xfrm>
              <a:grpFill/>
            </p:grpSpPr>
            <p:pic>
              <p:nvPicPr>
                <p:cNvPr id="1860" name="Picture 61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035" y="3391"/>
                  <a:ext cx="14" cy="24"/>
                </a:xfrm>
                <a:prstGeom prst="rect">
                  <a:avLst/>
                </a:prstGeom>
                <a:grpFill/>
                <a:ln w="6350">
                  <a:solidFill>
                    <a:srgbClr val="808080"/>
                  </a:solidFill>
                  <a:miter lim="800000"/>
                  <a:headEnd/>
                  <a:tailEnd/>
                </a:ln>
              </p:spPr>
            </p:pic>
            <p:sp>
              <p:nvSpPr>
                <p:cNvPr id="1861" name="Freeform 614"/>
                <p:cNvSpPr>
                  <a:spLocks/>
                </p:cNvSpPr>
                <p:nvPr/>
              </p:nvSpPr>
              <p:spPr bwMode="auto">
                <a:xfrm>
                  <a:off x="2035" y="3391"/>
                  <a:ext cx="13" cy="23"/>
                </a:xfrm>
                <a:custGeom>
                  <a:avLst/>
                  <a:gdLst>
                    <a:gd name="T0" fmla="*/ 4 w 13"/>
                    <a:gd name="T1" fmla="*/ 0 h 46"/>
                    <a:gd name="T2" fmla="*/ 0 w 13"/>
                    <a:gd name="T3" fmla="*/ 3 h 46"/>
                    <a:gd name="T4" fmla="*/ 5 w 13"/>
                    <a:gd name="T5" fmla="*/ 46 h 46"/>
                    <a:gd name="T6" fmla="*/ 12 w 13"/>
                    <a:gd name="T7" fmla="*/ 42 h 46"/>
                    <a:gd name="T8" fmla="*/ 13 w 13"/>
                    <a:gd name="T9" fmla="*/ 37 h 46"/>
                    <a:gd name="T10" fmla="*/ 10 w 13"/>
                    <a:gd name="T11" fmla="*/ 16 h 46"/>
                    <a:gd name="T12" fmla="*/ 12 w 13"/>
                    <a:gd name="T13" fmla="*/ 15 h 46"/>
                    <a:gd name="T14" fmla="*/ 4 w 13"/>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46"/>
                    <a:gd name="T26" fmla="*/ 13 w 13"/>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46">
                      <a:moveTo>
                        <a:pt x="4" y="0"/>
                      </a:moveTo>
                      <a:lnTo>
                        <a:pt x="0" y="3"/>
                      </a:lnTo>
                      <a:lnTo>
                        <a:pt x="5" y="46"/>
                      </a:lnTo>
                      <a:lnTo>
                        <a:pt x="12" y="42"/>
                      </a:lnTo>
                      <a:lnTo>
                        <a:pt x="13" y="37"/>
                      </a:lnTo>
                      <a:lnTo>
                        <a:pt x="10" y="16"/>
                      </a:lnTo>
                      <a:lnTo>
                        <a:pt x="12" y="15"/>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62" name="Freeform 615"/>
                <p:cNvSpPr>
                  <a:spLocks/>
                </p:cNvSpPr>
                <p:nvPr/>
              </p:nvSpPr>
              <p:spPr bwMode="auto">
                <a:xfrm>
                  <a:off x="2035" y="3391"/>
                  <a:ext cx="13" cy="23"/>
                </a:xfrm>
                <a:custGeom>
                  <a:avLst/>
                  <a:gdLst>
                    <a:gd name="T0" fmla="*/ 4 w 13"/>
                    <a:gd name="T1" fmla="*/ 0 h 46"/>
                    <a:gd name="T2" fmla="*/ 0 w 13"/>
                    <a:gd name="T3" fmla="*/ 3 h 46"/>
                    <a:gd name="T4" fmla="*/ 5 w 13"/>
                    <a:gd name="T5" fmla="*/ 46 h 46"/>
                    <a:gd name="T6" fmla="*/ 12 w 13"/>
                    <a:gd name="T7" fmla="*/ 42 h 46"/>
                    <a:gd name="T8" fmla="*/ 13 w 13"/>
                    <a:gd name="T9" fmla="*/ 37 h 46"/>
                    <a:gd name="T10" fmla="*/ 10 w 13"/>
                    <a:gd name="T11" fmla="*/ 16 h 46"/>
                    <a:gd name="T12" fmla="*/ 12 w 13"/>
                    <a:gd name="T13" fmla="*/ 15 h 46"/>
                    <a:gd name="T14" fmla="*/ 4 w 13"/>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46"/>
                    <a:gd name="T26" fmla="*/ 13 w 13"/>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46">
                      <a:moveTo>
                        <a:pt x="4" y="0"/>
                      </a:moveTo>
                      <a:lnTo>
                        <a:pt x="0" y="3"/>
                      </a:lnTo>
                      <a:lnTo>
                        <a:pt x="5" y="46"/>
                      </a:lnTo>
                      <a:lnTo>
                        <a:pt x="12" y="42"/>
                      </a:lnTo>
                      <a:lnTo>
                        <a:pt x="13" y="37"/>
                      </a:lnTo>
                      <a:lnTo>
                        <a:pt x="10" y="16"/>
                      </a:lnTo>
                      <a:lnTo>
                        <a:pt x="12" y="15"/>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63" name="Picture 616"/>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035" y="3391"/>
                  <a:ext cx="14" cy="24"/>
                </a:xfrm>
                <a:prstGeom prst="rect">
                  <a:avLst/>
                </a:prstGeom>
                <a:grpFill/>
                <a:ln w="6350">
                  <a:solidFill>
                    <a:srgbClr val="808080"/>
                  </a:solidFill>
                  <a:miter lim="800000"/>
                  <a:headEnd/>
                  <a:tailEnd/>
                </a:ln>
              </p:spPr>
            </p:pic>
          </p:grpSp>
          <p:sp>
            <p:nvSpPr>
              <p:cNvPr id="1859" name="Freeform 617"/>
              <p:cNvSpPr>
                <a:spLocks/>
              </p:cNvSpPr>
              <p:nvPr/>
            </p:nvSpPr>
            <p:spPr bwMode="auto">
              <a:xfrm>
                <a:off x="2035" y="3391"/>
                <a:ext cx="13" cy="23"/>
              </a:xfrm>
              <a:custGeom>
                <a:avLst/>
                <a:gdLst>
                  <a:gd name="T0" fmla="*/ 4 w 13"/>
                  <a:gd name="T1" fmla="*/ 0 h 46"/>
                  <a:gd name="T2" fmla="*/ 0 w 13"/>
                  <a:gd name="T3" fmla="*/ 3 h 46"/>
                  <a:gd name="T4" fmla="*/ 5 w 13"/>
                  <a:gd name="T5" fmla="*/ 46 h 46"/>
                  <a:gd name="T6" fmla="*/ 12 w 13"/>
                  <a:gd name="T7" fmla="*/ 42 h 46"/>
                  <a:gd name="T8" fmla="*/ 13 w 13"/>
                  <a:gd name="T9" fmla="*/ 37 h 46"/>
                  <a:gd name="T10" fmla="*/ 10 w 13"/>
                  <a:gd name="T11" fmla="*/ 16 h 46"/>
                  <a:gd name="T12" fmla="*/ 12 w 13"/>
                  <a:gd name="T13" fmla="*/ 15 h 46"/>
                  <a:gd name="T14" fmla="*/ 4 w 13"/>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46"/>
                  <a:gd name="T26" fmla="*/ 13 w 13"/>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46">
                    <a:moveTo>
                      <a:pt x="4" y="0"/>
                    </a:moveTo>
                    <a:lnTo>
                      <a:pt x="0" y="3"/>
                    </a:lnTo>
                    <a:lnTo>
                      <a:pt x="5" y="46"/>
                    </a:lnTo>
                    <a:lnTo>
                      <a:pt x="12" y="42"/>
                    </a:lnTo>
                    <a:lnTo>
                      <a:pt x="13" y="37"/>
                    </a:lnTo>
                    <a:lnTo>
                      <a:pt x="10" y="16"/>
                    </a:lnTo>
                    <a:lnTo>
                      <a:pt x="12" y="15"/>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373" name="Group 618"/>
            <p:cNvGrpSpPr>
              <a:grpSpLocks/>
            </p:cNvGrpSpPr>
            <p:nvPr/>
          </p:nvGrpSpPr>
          <p:grpSpPr bwMode="auto">
            <a:xfrm>
              <a:off x="1538" y="3466"/>
              <a:ext cx="18" cy="23"/>
              <a:chOff x="2062" y="3502"/>
              <a:chExt cx="17" cy="20"/>
            </a:xfrm>
            <a:grpFill/>
          </p:grpSpPr>
          <p:grpSp>
            <p:nvGrpSpPr>
              <p:cNvPr id="1852" name="Group 619"/>
              <p:cNvGrpSpPr>
                <a:grpSpLocks/>
              </p:cNvGrpSpPr>
              <p:nvPr/>
            </p:nvGrpSpPr>
            <p:grpSpPr bwMode="auto">
              <a:xfrm>
                <a:off x="2062" y="3502"/>
                <a:ext cx="17" cy="20"/>
                <a:chOff x="2062" y="3502"/>
                <a:chExt cx="17" cy="20"/>
              </a:xfrm>
              <a:grpFill/>
            </p:grpSpPr>
            <p:pic>
              <p:nvPicPr>
                <p:cNvPr id="1854" name="Picture 620"/>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062" y="3502"/>
                  <a:ext cx="17" cy="20"/>
                </a:xfrm>
                <a:prstGeom prst="rect">
                  <a:avLst/>
                </a:prstGeom>
                <a:grpFill/>
                <a:ln w="6350">
                  <a:solidFill>
                    <a:srgbClr val="808080"/>
                  </a:solidFill>
                  <a:miter lim="800000"/>
                  <a:headEnd/>
                  <a:tailEnd/>
                </a:ln>
              </p:spPr>
            </p:pic>
            <p:sp>
              <p:nvSpPr>
                <p:cNvPr id="1855" name="Freeform 621"/>
                <p:cNvSpPr>
                  <a:spLocks/>
                </p:cNvSpPr>
                <p:nvPr/>
              </p:nvSpPr>
              <p:spPr bwMode="auto">
                <a:xfrm>
                  <a:off x="2062" y="3502"/>
                  <a:ext cx="16" cy="19"/>
                </a:xfrm>
                <a:custGeom>
                  <a:avLst/>
                  <a:gdLst>
                    <a:gd name="T0" fmla="*/ 8 w 16"/>
                    <a:gd name="T1" fmla="*/ 0 h 39"/>
                    <a:gd name="T2" fmla="*/ 0 w 16"/>
                    <a:gd name="T3" fmla="*/ 15 h 39"/>
                    <a:gd name="T4" fmla="*/ 9 w 16"/>
                    <a:gd name="T5" fmla="*/ 33 h 39"/>
                    <a:gd name="T6" fmla="*/ 15 w 16"/>
                    <a:gd name="T7" fmla="*/ 39 h 39"/>
                    <a:gd name="T8" fmla="*/ 16 w 16"/>
                    <a:gd name="T9" fmla="*/ 26 h 39"/>
                    <a:gd name="T10" fmla="*/ 8 w 16"/>
                    <a:gd name="T11" fmla="*/ 0 h 39"/>
                    <a:gd name="T12" fmla="*/ 0 60000 65536"/>
                    <a:gd name="T13" fmla="*/ 0 60000 65536"/>
                    <a:gd name="T14" fmla="*/ 0 60000 65536"/>
                    <a:gd name="T15" fmla="*/ 0 60000 65536"/>
                    <a:gd name="T16" fmla="*/ 0 60000 65536"/>
                    <a:gd name="T17" fmla="*/ 0 60000 65536"/>
                    <a:gd name="T18" fmla="*/ 0 w 16"/>
                    <a:gd name="T19" fmla="*/ 0 h 39"/>
                    <a:gd name="T20" fmla="*/ 16 w 1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6" h="39">
                      <a:moveTo>
                        <a:pt x="8" y="0"/>
                      </a:moveTo>
                      <a:lnTo>
                        <a:pt x="0" y="15"/>
                      </a:lnTo>
                      <a:lnTo>
                        <a:pt x="9" y="33"/>
                      </a:lnTo>
                      <a:lnTo>
                        <a:pt x="15" y="39"/>
                      </a:lnTo>
                      <a:lnTo>
                        <a:pt x="16" y="26"/>
                      </a:lnTo>
                      <a:lnTo>
                        <a:pt x="8"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56" name="Freeform 622"/>
                <p:cNvSpPr>
                  <a:spLocks/>
                </p:cNvSpPr>
                <p:nvPr/>
              </p:nvSpPr>
              <p:spPr bwMode="auto">
                <a:xfrm>
                  <a:off x="2062" y="3502"/>
                  <a:ext cx="16" cy="19"/>
                </a:xfrm>
                <a:custGeom>
                  <a:avLst/>
                  <a:gdLst>
                    <a:gd name="T0" fmla="*/ 8 w 16"/>
                    <a:gd name="T1" fmla="*/ 0 h 39"/>
                    <a:gd name="T2" fmla="*/ 0 w 16"/>
                    <a:gd name="T3" fmla="*/ 15 h 39"/>
                    <a:gd name="T4" fmla="*/ 9 w 16"/>
                    <a:gd name="T5" fmla="*/ 33 h 39"/>
                    <a:gd name="T6" fmla="*/ 15 w 16"/>
                    <a:gd name="T7" fmla="*/ 39 h 39"/>
                    <a:gd name="T8" fmla="*/ 16 w 16"/>
                    <a:gd name="T9" fmla="*/ 26 h 39"/>
                    <a:gd name="T10" fmla="*/ 8 w 16"/>
                    <a:gd name="T11" fmla="*/ 0 h 39"/>
                    <a:gd name="T12" fmla="*/ 0 60000 65536"/>
                    <a:gd name="T13" fmla="*/ 0 60000 65536"/>
                    <a:gd name="T14" fmla="*/ 0 60000 65536"/>
                    <a:gd name="T15" fmla="*/ 0 60000 65536"/>
                    <a:gd name="T16" fmla="*/ 0 60000 65536"/>
                    <a:gd name="T17" fmla="*/ 0 60000 65536"/>
                    <a:gd name="T18" fmla="*/ 0 w 16"/>
                    <a:gd name="T19" fmla="*/ 0 h 39"/>
                    <a:gd name="T20" fmla="*/ 16 w 1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6" h="39">
                      <a:moveTo>
                        <a:pt x="8" y="0"/>
                      </a:moveTo>
                      <a:lnTo>
                        <a:pt x="0" y="15"/>
                      </a:lnTo>
                      <a:lnTo>
                        <a:pt x="9" y="33"/>
                      </a:lnTo>
                      <a:lnTo>
                        <a:pt x="15" y="39"/>
                      </a:lnTo>
                      <a:lnTo>
                        <a:pt x="16" y="26"/>
                      </a:lnTo>
                      <a:lnTo>
                        <a:pt x="8"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57" name="Picture 623"/>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062" y="3502"/>
                  <a:ext cx="17" cy="20"/>
                </a:xfrm>
                <a:prstGeom prst="rect">
                  <a:avLst/>
                </a:prstGeom>
                <a:grpFill/>
                <a:ln w="6350">
                  <a:solidFill>
                    <a:srgbClr val="808080"/>
                  </a:solidFill>
                  <a:miter lim="800000"/>
                  <a:headEnd/>
                  <a:tailEnd/>
                </a:ln>
              </p:spPr>
            </p:pic>
          </p:grpSp>
          <p:sp>
            <p:nvSpPr>
              <p:cNvPr id="1853" name="Freeform 624"/>
              <p:cNvSpPr>
                <a:spLocks/>
              </p:cNvSpPr>
              <p:nvPr/>
            </p:nvSpPr>
            <p:spPr bwMode="auto">
              <a:xfrm>
                <a:off x="2062" y="3502"/>
                <a:ext cx="16" cy="19"/>
              </a:xfrm>
              <a:custGeom>
                <a:avLst/>
                <a:gdLst>
                  <a:gd name="T0" fmla="*/ 8 w 16"/>
                  <a:gd name="T1" fmla="*/ 0 h 39"/>
                  <a:gd name="T2" fmla="*/ 0 w 16"/>
                  <a:gd name="T3" fmla="*/ 15 h 39"/>
                  <a:gd name="T4" fmla="*/ 9 w 16"/>
                  <a:gd name="T5" fmla="*/ 33 h 39"/>
                  <a:gd name="T6" fmla="*/ 15 w 16"/>
                  <a:gd name="T7" fmla="*/ 39 h 39"/>
                  <a:gd name="T8" fmla="*/ 16 w 16"/>
                  <a:gd name="T9" fmla="*/ 26 h 39"/>
                  <a:gd name="T10" fmla="*/ 8 w 16"/>
                  <a:gd name="T11" fmla="*/ 0 h 39"/>
                  <a:gd name="T12" fmla="*/ 0 60000 65536"/>
                  <a:gd name="T13" fmla="*/ 0 60000 65536"/>
                  <a:gd name="T14" fmla="*/ 0 60000 65536"/>
                  <a:gd name="T15" fmla="*/ 0 60000 65536"/>
                  <a:gd name="T16" fmla="*/ 0 60000 65536"/>
                  <a:gd name="T17" fmla="*/ 0 60000 65536"/>
                  <a:gd name="T18" fmla="*/ 0 w 16"/>
                  <a:gd name="T19" fmla="*/ 0 h 39"/>
                  <a:gd name="T20" fmla="*/ 16 w 1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6" h="39">
                    <a:moveTo>
                      <a:pt x="8" y="0"/>
                    </a:moveTo>
                    <a:lnTo>
                      <a:pt x="0" y="15"/>
                    </a:lnTo>
                    <a:lnTo>
                      <a:pt x="9" y="33"/>
                    </a:lnTo>
                    <a:lnTo>
                      <a:pt x="15" y="39"/>
                    </a:lnTo>
                    <a:lnTo>
                      <a:pt x="16" y="26"/>
                    </a:lnTo>
                    <a:lnTo>
                      <a:pt x="8"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374" name="Freeform 625"/>
            <p:cNvSpPr>
              <a:spLocks/>
            </p:cNvSpPr>
            <p:nvPr/>
          </p:nvSpPr>
          <p:spPr bwMode="auto">
            <a:xfrm>
              <a:off x="1287" y="2516"/>
              <a:ext cx="93" cy="122"/>
            </a:xfrm>
            <a:custGeom>
              <a:avLst/>
              <a:gdLst>
                <a:gd name="T0" fmla="*/ 0 w 87"/>
                <a:gd name="T1" fmla="*/ 83 h 207"/>
                <a:gd name="T2" fmla="*/ 1 w 87"/>
                <a:gd name="T3" fmla="*/ 116 h 207"/>
                <a:gd name="T4" fmla="*/ 0 w 87"/>
                <a:gd name="T5" fmla="*/ 122 h 207"/>
                <a:gd name="T6" fmla="*/ 11 w 87"/>
                <a:gd name="T7" fmla="*/ 131 h 207"/>
                <a:gd name="T8" fmla="*/ 13 w 87"/>
                <a:gd name="T9" fmla="*/ 122 h 207"/>
                <a:gd name="T10" fmla="*/ 15 w 87"/>
                <a:gd name="T11" fmla="*/ 129 h 207"/>
                <a:gd name="T12" fmla="*/ 14 w 87"/>
                <a:gd name="T13" fmla="*/ 148 h 207"/>
                <a:gd name="T14" fmla="*/ 9 w 87"/>
                <a:gd name="T15" fmla="*/ 157 h 207"/>
                <a:gd name="T16" fmla="*/ 10 w 87"/>
                <a:gd name="T17" fmla="*/ 176 h 207"/>
                <a:gd name="T18" fmla="*/ 8 w 87"/>
                <a:gd name="T19" fmla="*/ 189 h 207"/>
                <a:gd name="T20" fmla="*/ 12 w 87"/>
                <a:gd name="T21" fmla="*/ 185 h 207"/>
                <a:gd name="T22" fmla="*/ 29 w 87"/>
                <a:gd name="T23" fmla="*/ 207 h 207"/>
                <a:gd name="T24" fmla="*/ 34 w 87"/>
                <a:gd name="T25" fmla="*/ 198 h 207"/>
                <a:gd name="T26" fmla="*/ 35 w 87"/>
                <a:gd name="T27" fmla="*/ 183 h 207"/>
                <a:gd name="T28" fmla="*/ 39 w 87"/>
                <a:gd name="T29" fmla="*/ 170 h 207"/>
                <a:gd name="T30" fmla="*/ 41 w 87"/>
                <a:gd name="T31" fmla="*/ 152 h 207"/>
                <a:gd name="T32" fmla="*/ 43 w 87"/>
                <a:gd name="T33" fmla="*/ 152 h 207"/>
                <a:gd name="T34" fmla="*/ 43 w 87"/>
                <a:gd name="T35" fmla="*/ 159 h 207"/>
                <a:gd name="T36" fmla="*/ 46 w 87"/>
                <a:gd name="T37" fmla="*/ 157 h 207"/>
                <a:gd name="T38" fmla="*/ 45 w 87"/>
                <a:gd name="T39" fmla="*/ 152 h 207"/>
                <a:gd name="T40" fmla="*/ 48 w 87"/>
                <a:gd name="T41" fmla="*/ 142 h 207"/>
                <a:gd name="T42" fmla="*/ 58 w 87"/>
                <a:gd name="T43" fmla="*/ 137 h 207"/>
                <a:gd name="T44" fmla="*/ 75 w 87"/>
                <a:gd name="T45" fmla="*/ 116 h 207"/>
                <a:gd name="T46" fmla="*/ 85 w 87"/>
                <a:gd name="T47" fmla="*/ 77 h 207"/>
                <a:gd name="T48" fmla="*/ 87 w 87"/>
                <a:gd name="T49" fmla="*/ 77 h 207"/>
                <a:gd name="T50" fmla="*/ 80 w 87"/>
                <a:gd name="T51" fmla="*/ 53 h 207"/>
                <a:gd name="T52" fmla="*/ 86 w 87"/>
                <a:gd name="T53" fmla="*/ 48 h 207"/>
                <a:gd name="T54" fmla="*/ 69 w 87"/>
                <a:gd name="T55" fmla="*/ 33 h 207"/>
                <a:gd name="T56" fmla="*/ 53 w 87"/>
                <a:gd name="T57" fmla="*/ 33 h 207"/>
                <a:gd name="T58" fmla="*/ 45 w 87"/>
                <a:gd name="T59" fmla="*/ 18 h 207"/>
                <a:gd name="T60" fmla="*/ 32 w 87"/>
                <a:gd name="T61" fmla="*/ 0 h 207"/>
                <a:gd name="T62" fmla="*/ 25 w 87"/>
                <a:gd name="T63" fmla="*/ 13 h 207"/>
                <a:gd name="T64" fmla="*/ 12 w 87"/>
                <a:gd name="T65" fmla="*/ 26 h 207"/>
                <a:gd name="T66" fmla="*/ 9 w 87"/>
                <a:gd name="T67" fmla="*/ 52 h 207"/>
                <a:gd name="T68" fmla="*/ 8 w 87"/>
                <a:gd name="T69" fmla="*/ 66 h 207"/>
                <a:gd name="T70" fmla="*/ 0 w 87"/>
                <a:gd name="T71" fmla="*/ 83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207"/>
                <a:gd name="T110" fmla="*/ 87 w 87"/>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207">
                  <a:moveTo>
                    <a:pt x="0" y="83"/>
                  </a:moveTo>
                  <a:lnTo>
                    <a:pt x="1" y="116"/>
                  </a:lnTo>
                  <a:lnTo>
                    <a:pt x="0" y="122"/>
                  </a:lnTo>
                  <a:lnTo>
                    <a:pt x="11" y="131"/>
                  </a:lnTo>
                  <a:lnTo>
                    <a:pt x="13" y="122"/>
                  </a:lnTo>
                  <a:lnTo>
                    <a:pt x="15" y="129"/>
                  </a:lnTo>
                  <a:lnTo>
                    <a:pt x="14" y="148"/>
                  </a:lnTo>
                  <a:lnTo>
                    <a:pt x="9" y="157"/>
                  </a:lnTo>
                  <a:lnTo>
                    <a:pt x="10" y="176"/>
                  </a:lnTo>
                  <a:lnTo>
                    <a:pt x="8" y="189"/>
                  </a:lnTo>
                  <a:lnTo>
                    <a:pt x="12" y="185"/>
                  </a:lnTo>
                  <a:lnTo>
                    <a:pt x="29" y="207"/>
                  </a:lnTo>
                  <a:lnTo>
                    <a:pt x="34" y="198"/>
                  </a:lnTo>
                  <a:lnTo>
                    <a:pt x="35" y="183"/>
                  </a:lnTo>
                  <a:lnTo>
                    <a:pt x="39" y="170"/>
                  </a:lnTo>
                  <a:lnTo>
                    <a:pt x="41" y="152"/>
                  </a:lnTo>
                  <a:lnTo>
                    <a:pt x="43" y="152"/>
                  </a:lnTo>
                  <a:lnTo>
                    <a:pt x="43" y="159"/>
                  </a:lnTo>
                  <a:lnTo>
                    <a:pt x="46" y="157"/>
                  </a:lnTo>
                  <a:lnTo>
                    <a:pt x="45" y="152"/>
                  </a:lnTo>
                  <a:lnTo>
                    <a:pt x="48" y="142"/>
                  </a:lnTo>
                  <a:lnTo>
                    <a:pt x="58" y="137"/>
                  </a:lnTo>
                  <a:lnTo>
                    <a:pt x="75" y="116"/>
                  </a:lnTo>
                  <a:lnTo>
                    <a:pt x="85" y="77"/>
                  </a:lnTo>
                  <a:lnTo>
                    <a:pt x="87" y="77"/>
                  </a:lnTo>
                  <a:lnTo>
                    <a:pt x="80" y="53"/>
                  </a:lnTo>
                  <a:lnTo>
                    <a:pt x="86" y="48"/>
                  </a:lnTo>
                  <a:lnTo>
                    <a:pt x="69" y="33"/>
                  </a:lnTo>
                  <a:lnTo>
                    <a:pt x="53" y="33"/>
                  </a:lnTo>
                  <a:lnTo>
                    <a:pt x="45" y="18"/>
                  </a:lnTo>
                  <a:lnTo>
                    <a:pt x="32" y="0"/>
                  </a:lnTo>
                  <a:lnTo>
                    <a:pt x="25" y="13"/>
                  </a:lnTo>
                  <a:lnTo>
                    <a:pt x="12" y="26"/>
                  </a:lnTo>
                  <a:lnTo>
                    <a:pt x="9" y="52"/>
                  </a:lnTo>
                  <a:lnTo>
                    <a:pt x="8" y="66"/>
                  </a:lnTo>
                  <a:lnTo>
                    <a:pt x="0" y="8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75" name="Freeform 626"/>
            <p:cNvSpPr>
              <a:spLocks/>
            </p:cNvSpPr>
            <p:nvPr/>
          </p:nvSpPr>
          <p:spPr bwMode="auto">
            <a:xfrm>
              <a:off x="1110" y="2543"/>
              <a:ext cx="11" cy="18"/>
            </a:xfrm>
            <a:custGeom>
              <a:avLst/>
              <a:gdLst>
                <a:gd name="T0" fmla="*/ 0 w 10"/>
                <a:gd name="T1" fmla="*/ 0 h 30"/>
                <a:gd name="T2" fmla="*/ 4 w 10"/>
                <a:gd name="T3" fmla="*/ 18 h 30"/>
                <a:gd name="T4" fmla="*/ 0 w 10"/>
                <a:gd name="T5" fmla="*/ 30 h 30"/>
                <a:gd name="T6" fmla="*/ 10 w 10"/>
                <a:gd name="T7" fmla="*/ 30 h 30"/>
                <a:gd name="T8" fmla="*/ 3 w 10"/>
                <a:gd name="T9" fmla="*/ 0 h 30"/>
                <a:gd name="T10" fmla="*/ 0 w 10"/>
                <a:gd name="T11" fmla="*/ 0 h 30"/>
                <a:gd name="T12" fmla="*/ 0 60000 65536"/>
                <a:gd name="T13" fmla="*/ 0 60000 65536"/>
                <a:gd name="T14" fmla="*/ 0 60000 65536"/>
                <a:gd name="T15" fmla="*/ 0 60000 65536"/>
                <a:gd name="T16" fmla="*/ 0 60000 65536"/>
                <a:gd name="T17" fmla="*/ 0 60000 65536"/>
                <a:gd name="T18" fmla="*/ 0 w 10"/>
                <a:gd name="T19" fmla="*/ 0 h 30"/>
                <a:gd name="T20" fmla="*/ 10 w 1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0" h="30">
                  <a:moveTo>
                    <a:pt x="0" y="0"/>
                  </a:moveTo>
                  <a:lnTo>
                    <a:pt x="4" y="18"/>
                  </a:lnTo>
                  <a:lnTo>
                    <a:pt x="0" y="30"/>
                  </a:lnTo>
                  <a:lnTo>
                    <a:pt x="10" y="30"/>
                  </a:lnTo>
                  <a:lnTo>
                    <a:pt x="3" y="0"/>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376" name="Group 627"/>
            <p:cNvGrpSpPr>
              <a:grpSpLocks/>
            </p:cNvGrpSpPr>
            <p:nvPr/>
          </p:nvGrpSpPr>
          <p:grpSpPr bwMode="auto">
            <a:xfrm>
              <a:off x="1299" y="2593"/>
              <a:ext cx="6" cy="7"/>
              <a:chOff x="1840" y="2754"/>
              <a:chExt cx="6" cy="6"/>
            </a:xfrm>
            <a:grpFill/>
          </p:grpSpPr>
          <p:grpSp>
            <p:nvGrpSpPr>
              <p:cNvPr id="1846" name="Group 628"/>
              <p:cNvGrpSpPr>
                <a:grpSpLocks/>
              </p:cNvGrpSpPr>
              <p:nvPr/>
            </p:nvGrpSpPr>
            <p:grpSpPr bwMode="auto">
              <a:xfrm>
                <a:off x="1840" y="2754"/>
                <a:ext cx="6" cy="6"/>
                <a:chOff x="1840" y="2754"/>
                <a:chExt cx="6" cy="6"/>
              </a:xfrm>
              <a:grpFill/>
            </p:grpSpPr>
            <p:pic>
              <p:nvPicPr>
                <p:cNvPr id="1848" name="Picture 629"/>
                <p:cNvPicPr>
                  <a:picLocks noChangeAspect="1" noChangeArrowheads="1"/>
                </p:cNvPicPr>
                <p:nvPr/>
              </p:nvPicPr>
              <p:blipFill>
                <a:blip r:embed="rId12" cstate="print">
                  <a:extLst>
                    <a:ext uri="{28A0092B-C50C-407E-A947-70E740481C1C}">
                      <a14:useLocalDpi xmlns:a14="http://schemas.microsoft.com/office/drawing/2010/main" val="0"/>
                    </a:ext>
                  </a:extLst>
                </a:blip>
                <a:srcRect t="-58595" r="-19398"/>
                <a:stretch>
                  <a:fillRect/>
                </a:stretch>
              </p:blipFill>
              <p:spPr bwMode="auto">
                <a:xfrm>
                  <a:off x="1840" y="2754"/>
                  <a:ext cx="6" cy="6"/>
                </a:xfrm>
                <a:prstGeom prst="rect">
                  <a:avLst/>
                </a:prstGeom>
                <a:grpFill/>
                <a:ln w="6350">
                  <a:solidFill>
                    <a:srgbClr val="808080"/>
                  </a:solidFill>
                  <a:miter lim="800000"/>
                  <a:headEnd/>
                  <a:tailEnd/>
                </a:ln>
              </p:spPr>
            </p:pic>
            <p:sp>
              <p:nvSpPr>
                <p:cNvPr id="1849" name="Freeform 630"/>
                <p:cNvSpPr>
                  <a:spLocks/>
                </p:cNvSpPr>
                <p:nvPr/>
              </p:nvSpPr>
              <p:spPr bwMode="auto">
                <a:xfrm>
                  <a:off x="1840" y="2756"/>
                  <a:ext cx="4" cy="3"/>
                </a:xfrm>
                <a:custGeom>
                  <a:avLst/>
                  <a:gdLst>
                    <a:gd name="T0" fmla="*/ 4 w 4"/>
                    <a:gd name="T1" fmla="*/ 2 h 5"/>
                    <a:gd name="T2" fmla="*/ 1 w 4"/>
                    <a:gd name="T3" fmla="*/ 5 h 5"/>
                    <a:gd name="T4" fmla="*/ 0 w 4"/>
                    <a:gd name="T5" fmla="*/ 0 h 5"/>
                    <a:gd name="T6" fmla="*/ 4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lnTo>
                        <a:pt x="1" y="5"/>
                      </a:lnTo>
                      <a:lnTo>
                        <a:pt x="0" y="0"/>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50" name="Freeform 631"/>
                <p:cNvSpPr>
                  <a:spLocks/>
                </p:cNvSpPr>
                <p:nvPr/>
              </p:nvSpPr>
              <p:spPr bwMode="auto">
                <a:xfrm>
                  <a:off x="1840" y="2756"/>
                  <a:ext cx="4" cy="3"/>
                </a:xfrm>
                <a:custGeom>
                  <a:avLst/>
                  <a:gdLst>
                    <a:gd name="T0" fmla="*/ 4 w 4"/>
                    <a:gd name="T1" fmla="*/ 2 h 5"/>
                    <a:gd name="T2" fmla="*/ 1 w 4"/>
                    <a:gd name="T3" fmla="*/ 5 h 5"/>
                    <a:gd name="T4" fmla="*/ 0 w 4"/>
                    <a:gd name="T5" fmla="*/ 0 h 5"/>
                    <a:gd name="T6" fmla="*/ 4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lnTo>
                        <a:pt x="1" y="5"/>
                      </a:lnTo>
                      <a:lnTo>
                        <a:pt x="0" y="0"/>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51" name="Picture 632"/>
                <p:cNvPicPr>
                  <a:picLocks noChangeAspect="1" noChangeArrowheads="1"/>
                </p:cNvPicPr>
                <p:nvPr/>
              </p:nvPicPr>
              <p:blipFill>
                <a:blip r:embed="rId12" cstate="print">
                  <a:extLst>
                    <a:ext uri="{28A0092B-C50C-407E-A947-70E740481C1C}">
                      <a14:useLocalDpi xmlns:a14="http://schemas.microsoft.com/office/drawing/2010/main" val="0"/>
                    </a:ext>
                  </a:extLst>
                </a:blip>
                <a:srcRect t="-58595" r="-19398"/>
                <a:stretch>
                  <a:fillRect/>
                </a:stretch>
              </p:blipFill>
              <p:spPr bwMode="auto">
                <a:xfrm>
                  <a:off x="1840" y="2754"/>
                  <a:ext cx="6" cy="6"/>
                </a:xfrm>
                <a:prstGeom prst="rect">
                  <a:avLst/>
                </a:prstGeom>
                <a:grpFill/>
                <a:ln w="6350">
                  <a:solidFill>
                    <a:srgbClr val="808080"/>
                  </a:solidFill>
                  <a:miter lim="800000"/>
                  <a:headEnd/>
                  <a:tailEnd/>
                </a:ln>
              </p:spPr>
            </p:pic>
          </p:grpSp>
          <p:sp>
            <p:nvSpPr>
              <p:cNvPr id="1847" name="Freeform 633"/>
              <p:cNvSpPr>
                <a:spLocks/>
              </p:cNvSpPr>
              <p:nvPr/>
            </p:nvSpPr>
            <p:spPr bwMode="auto">
              <a:xfrm>
                <a:off x="1840" y="2756"/>
                <a:ext cx="4" cy="3"/>
              </a:xfrm>
              <a:custGeom>
                <a:avLst/>
                <a:gdLst>
                  <a:gd name="T0" fmla="*/ 4 w 4"/>
                  <a:gd name="T1" fmla="*/ 2 h 5"/>
                  <a:gd name="T2" fmla="*/ 1 w 4"/>
                  <a:gd name="T3" fmla="*/ 5 h 5"/>
                  <a:gd name="T4" fmla="*/ 0 w 4"/>
                  <a:gd name="T5" fmla="*/ 0 h 5"/>
                  <a:gd name="T6" fmla="*/ 4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lnTo>
                      <a:pt x="1" y="5"/>
                    </a:lnTo>
                    <a:lnTo>
                      <a:pt x="0" y="0"/>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377" name="Group 634"/>
            <p:cNvGrpSpPr>
              <a:grpSpLocks/>
            </p:cNvGrpSpPr>
            <p:nvPr/>
          </p:nvGrpSpPr>
          <p:grpSpPr bwMode="auto">
            <a:xfrm>
              <a:off x="1125" y="2548"/>
              <a:ext cx="7" cy="10"/>
              <a:chOff x="1679" y="2715"/>
              <a:chExt cx="6" cy="9"/>
            </a:xfrm>
            <a:grpFill/>
          </p:grpSpPr>
          <p:grpSp>
            <p:nvGrpSpPr>
              <p:cNvPr id="1840" name="Group 635"/>
              <p:cNvGrpSpPr>
                <a:grpSpLocks/>
              </p:cNvGrpSpPr>
              <p:nvPr/>
            </p:nvGrpSpPr>
            <p:grpSpPr bwMode="auto">
              <a:xfrm>
                <a:off x="1679" y="2715"/>
                <a:ext cx="6" cy="9"/>
                <a:chOff x="1679" y="2715"/>
                <a:chExt cx="6" cy="9"/>
              </a:xfrm>
              <a:grpFill/>
            </p:grpSpPr>
            <p:pic>
              <p:nvPicPr>
                <p:cNvPr id="1842" name="Picture 636"/>
                <p:cNvPicPr>
                  <a:picLocks noChangeAspect="1" noChangeArrowheads="1"/>
                </p:cNvPicPr>
                <p:nvPr/>
              </p:nvPicPr>
              <p:blipFill>
                <a:blip r:embed="rId3">
                  <a:extLst>
                    <a:ext uri="{28A0092B-C50C-407E-A947-70E740481C1C}">
                      <a14:useLocalDpi xmlns:a14="http://schemas.microsoft.com/office/drawing/2010/main" val="0"/>
                    </a:ext>
                  </a:extLst>
                </a:blip>
                <a:srcRect t="-369887"/>
                <a:stretch>
                  <a:fillRect/>
                </a:stretch>
              </p:blipFill>
              <p:spPr bwMode="auto">
                <a:xfrm>
                  <a:off x="1679" y="2715"/>
                  <a:ext cx="6" cy="9"/>
                </a:xfrm>
                <a:prstGeom prst="rect">
                  <a:avLst/>
                </a:prstGeom>
                <a:grpFill/>
                <a:ln w="6350">
                  <a:solidFill>
                    <a:srgbClr val="808080"/>
                  </a:solidFill>
                  <a:miter lim="800000"/>
                  <a:headEnd/>
                  <a:tailEnd/>
                </a:ln>
              </p:spPr>
            </p:pic>
            <p:sp>
              <p:nvSpPr>
                <p:cNvPr id="1843" name="Freeform 637"/>
                <p:cNvSpPr>
                  <a:spLocks/>
                </p:cNvSpPr>
                <p:nvPr/>
              </p:nvSpPr>
              <p:spPr bwMode="auto">
                <a:xfrm>
                  <a:off x="1679" y="2722"/>
                  <a:ext cx="5" cy="1"/>
                </a:xfrm>
                <a:custGeom>
                  <a:avLst/>
                  <a:gdLst>
                    <a:gd name="T0" fmla="*/ 5 w 5"/>
                    <a:gd name="T1" fmla="*/ 2 h 2"/>
                    <a:gd name="T2" fmla="*/ 0 w 5"/>
                    <a:gd name="T3" fmla="*/ 0 h 2"/>
                    <a:gd name="T4" fmla="*/ 5 w 5"/>
                    <a:gd name="T5" fmla="*/ 2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2"/>
                      </a:moveTo>
                      <a:lnTo>
                        <a:pt x="0" y="0"/>
                      </a:lnTo>
                      <a:lnTo>
                        <a:pt x="5"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44" name="Freeform 638"/>
                <p:cNvSpPr>
                  <a:spLocks/>
                </p:cNvSpPr>
                <p:nvPr/>
              </p:nvSpPr>
              <p:spPr bwMode="auto">
                <a:xfrm>
                  <a:off x="1679" y="2722"/>
                  <a:ext cx="5" cy="1"/>
                </a:xfrm>
                <a:custGeom>
                  <a:avLst/>
                  <a:gdLst>
                    <a:gd name="T0" fmla="*/ 5 w 5"/>
                    <a:gd name="T1" fmla="*/ 2 h 2"/>
                    <a:gd name="T2" fmla="*/ 0 w 5"/>
                    <a:gd name="T3" fmla="*/ 0 h 2"/>
                    <a:gd name="T4" fmla="*/ 5 w 5"/>
                    <a:gd name="T5" fmla="*/ 2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2"/>
                      </a:moveTo>
                      <a:lnTo>
                        <a:pt x="0" y="0"/>
                      </a:lnTo>
                      <a:lnTo>
                        <a:pt x="5"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45" name="Picture 639"/>
                <p:cNvPicPr>
                  <a:picLocks noChangeAspect="1" noChangeArrowheads="1"/>
                </p:cNvPicPr>
                <p:nvPr/>
              </p:nvPicPr>
              <p:blipFill>
                <a:blip r:embed="rId3">
                  <a:extLst>
                    <a:ext uri="{28A0092B-C50C-407E-A947-70E740481C1C}">
                      <a14:useLocalDpi xmlns:a14="http://schemas.microsoft.com/office/drawing/2010/main" val="0"/>
                    </a:ext>
                  </a:extLst>
                </a:blip>
                <a:srcRect t="-369887"/>
                <a:stretch>
                  <a:fillRect/>
                </a:stretch>
              </p:blipFill>
              <p:spPr bwMode="auto">
                <a:xfrm>
                  <a:off x="1679" y="2715"/>
                  <a:ext cx="6" cy="9"/>
                </a:xfrm>
                <a:prstGeom prst="rect">
                  <a:avLst/>
                </a:prstGeom>
                <a:grpFill/>
                <a:ln w="6350">
                  <a:solidFill>
                    <a:srgbClr val="808080"/>
                  </a:solidFill>
                  <a:miter lim="800000"/>
                  <a:headEnd/>
                  <a:tailEnd/>
                </a:ln>
              </p:spPr>
            </p:pic>
          </p:grpSp>
          <p:sp>
            <p:nvSpPr>
              <p:cNvPr id="1841" name="Freeform 640"/>
              <p:cNvSpPr>
                <a:spLocks/>
              </p:cNvSpPr>
              <p:nvPr/>
            </p:nvSpPr>
            <p:spPr bwMode="auto">
              <a:xfrm>
                <a:off x="1679" y="2722"/>
                <a:ext cx="5" cy="1"/>
              </a:xfrm>
              <a:custGeom>
                <a:avLst/>
                <a:gdLst>
                  <a:gd name="T0" fmla="*/ 5 w 5"/>
                  <a:gd name="T1" fmla="*/ 2 h 2"/>
                  <a:gd name="T2" fmla="*/ 0 w 5"/>
                  <a:gd name="T3" fmla="*/ 0 h 2"/>
                  <a:gd name="T4" fmla="*/ 5 w 5"/>
                  <a:gd name="T5" fmla="*/ 2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2"/>
                    </a:moveTo>
                    <a:lnTo>
                      <a:pt x="0" y="0"/>
                    </a:lnTo>
                    <a:lnTo>
                      <a:pt x="5" y="2"/>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378" name="Freeform 641"/>
            <p:cNvSpPr>
              <a:spLocks/>
            </p:cNvSpPr>
            <p:nvPr/>
          </p:nvSpPr>
          <p:spPr bwMode="auto">
            <a:xfrm>
              <a:off x="1280" y="2543"/>
              <a:ext cx="220" cy="348"/>
            </a:xfrm>
            <a:custGeom>
              <a:avLst/>
              <a:gdLst>
                <a:gd name="T0" fmla="*/ 196 w 203"/>
                <a:gd name="T1" fmla="*/ 469 h 596"/>
                <a:gd name="T2" fmla="*/ 199 w 203"/>
                <a:gd name="T3" fmla="*/ 524 h 596"/>
                <a:gd name="T4" fmla="*/ 196 w 203"/>
                <a:gd name="T5" fmla="*/ 556 h 596"/>
                <a:gd name="T6" fmla="*/ 192 w 203"/>
                <a:gd name="T7" fmla="*/ 580 h 596"/>
                <a:gd name="T8" fmla="*/ 183 w 203"/>
                <a:gd name="T9" fmla="*/ 596 h 596"/>
                <a:gd name="T10" fmla="*/ 167 w 203"/>
                <a:gd name="T11" fmla="*/ 565 h 596"/>
                <a:gd name="T12" fmla="*/ 140 w 203"/>
                <a:gd name="T13" fmla="*/ 537 h 596"/>
                <a:gd name="T14" fmla="*/ 114 w 203"/>
                <a:gd name="T15" fmla="*/ 508 h 596"/>
                <a:gd name="T16" fmla="*/ 87 w 203"/>
                <a:gd name="T17" fmla="*/ 459 h 596"/>
                <a:gd name="T18" fmla="*/ 78 w 203"/>
                <a:gd name="T19" fmla="*/ 408 h 596"/>
                <a:gd name="T20" fmla="*/ 61 w 203"/>
                <a:gd name="T21" fmla="*/ 350 h 596"/>
                <a:gd name="T22" fmla="*/ 47 w 203"/>
                <a:gd name="T23" fmla="*/ 302 h 596"/>
                <a:gd name="T24" fmla="*/ 33 w 203"/>
                <a:gd name="T25" fmla="*/ 256 h 596"/>
                <a:gd name="T26" fmla="*/ 16 w 203"/>
                <a:gd name="T27" fmla="*/ 215 h 596"/>
                <a:gd name="T28" fmla="*/ 7 w 203"/>
                <a:gd name="T29" fmla="*/ 191 h 596"/>
                <a:gd name="T30" fmla="*/ 8 w 203"/>
                <a:gd name="T31" fmla="*/ 130 h 596"/>
                <a:gd name="T32" fmla="*/ 16 w 203"/>
                <a:gd name="T33" fmla="*/ 130 h 596"/>
                <a:gd name="T34" fmla="*/ 18 w 203"/>
                <a:gd name="T35" fmla="*/ 139 h 596"/>
                <a:gd name="T36" fmla="*/ 40 w 203"/>
                <a:gd name="T37" fmla="*/ 152 h 596"/>
                <a:gd name="T38" fmla="*/ 46 w 203"/>
                <a:gd name="T39" fmla="*/ 124 h 596"/>
                <a:gd name="T40" fmla="*/ 50 w 203"/>
                <a:gd name="T41" fmla="*/ 106 h 596"/>
                <a:gd name="T42" fmla="*/ 52 w 203"/>
                <a:gd name="T43" fmla="*/ 111 h 596"/>
                <a:gd name="T44" fmla="*/ 54 w 203"/>
                <a:gd name="T45" fmla="*/ 96 h 596"/>
                <a:gd name="T46" fmla="*/ 81 w 203"/>
                <a:gd name="T47" fmla="*/ 70 h 596"/>
                <a:gd name="T48" fmla="*/ 93 w 203"/>
                <a:gd name="T49" fmla="*/ 31 h 596"/>
                <a:gd name="T50" fmla="*/ 92 w 203"/>
                <a:gd name="T51" fmla="*/ 2 h 596"/>
                <a:gd name="T52" fmla="*/ 102 w 203"/>
                <a:gd name="T53" fmla="*/ 18 h 596"/>
                <a:gd name="T54" fmla="*/ 123 w 203"/>
                <a:gd name="T55" fmla="*/ 59 h 596"/>
                <a:gd name="T56" fmla="*/ 145 w 203"/>
                <a:gd name="T57" fmla="*/ 74 h 596"/>
                <a:gd name="T58" fmla="*/ 172 w 203"/>
                <a:gd name="T59" fmla="*/ 85 h 596"/>
                <a:gd name="T60" fmla="*/ 175 w 203"/>
                <a:gd name="T61" fmla="*/ 137 h 596"/>
                <a:gd name="T62" fmla="*/ 157 w 203"/>
                <a:gd name="T63" fmla="*/ 143 h 596"/>
                <a:gd name="T64" fmla="*/ 134 w 203"/>
                <a:gd name="T65" fmla="*/ 163 h 596"/>
                <a:gd name="T66" fmla="*/ 125 w 203"/>
                <a:gd name="T67" fmla="*/ 213 h 596"/>
                <a:gd name="T68" fmla="*/ 124 w 203"/>
                <a:gd name="T69" fmla="*/ 265 h 596"/>
                <a:gd name="T70" fmla="*/ 129 w 203"/>
                <a:gd name="T71" fmla="*/ 302 h 596"/>
                <a:gd name="T72" fmla="*/ 145 w 203"/>
                <a:gd name="T73" fmla="*/ 320 h 596"/>
                <a:gd name="T74" fmla="*/ 168 w 203"/>
                <a:gd name="T75" fmla="*/ 311 h 596"/>
                <a:gd name="T76" fmla="*/ 170 w 203"/>
                <a:gd name="T77" fmla="*/ 359 h 596"/>
                <a:gd name="T78" fmla="*/ 194 w 203"/>
                <a:gd name="T79" fmla="*/ 382 h 596"/>
                <a:gd name="T80" fmla="*/ 200 w 203"/>
                <a:gd name="T81" fmla="*/ 415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596"/>
                <a:gd name="T125" fmla="*/ 203 w 203"/>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596">
                  <a:moveTo>
                    <a:pt x="200" y="456"/>
                  </a:moveTo>
                  <a:lnTo>
                    <a:pt x="196" y="469"/>
                  </a:lnTo>
                  <a:lnTo>
                    <a:pt x="195" y="498"/>
                  </a:lnTo>
                  <a:lnTo>
                    <a:pt x="199" y="524"/>
                  </a:lnTo>
                  <a:lnTo>
                    <a:pt x="203" y="528"/>
                  </a:lnTo>
                  <a:lnTo>
                    <a:pt x="196" y="556"/>
                  </a:lnTo>
                  <a:lnTo>
                    <a:pt x="195" y="569"/>
                  </a:lnTo>
                  <a:lnTo>
                    <a:pt x="192" y="580"/>
                  </a:lnTo>
                  <a:lnTo>
                    <a:pt x="188" y="596"/>
                  </a:lnTo>
                  <a:lnTo>
                    <a:pt x="183" y="596"/>
                  </a:lnTo>
                  <a:lnTo>
                    <a:pt x="174" y="580"/>
                  </a:lnTo>
                  <a:lnTo>
                    <a:pt x="167" y="565"/>
                  </a:lnTo>
                  <a:lnTo>
                    <a:pt x="153" y="550"/>
                  </a:lnTo>
                  <a:lnTo>
                    <a:pt x="140" y="537"/>
                  </a:lnTo>
                  <a:lnTo>
                    <a:pt x="127" y="522"/>
                  </a:lnTo>
                  <a:lnTo>
                    <a:pt x="114" y="508"/>
                  </a:lnTo>
                  <a:lnTo>
                    <a:pt x="101" y="483"/>
                  </a:lnTo>
                  <a:lnTo>
                    <a:pt x="87" y="459"/>
                  </a:lnTo>
                  <a:lnTo>
                    <a:pt x="89" y="443"/>
                  </a:lnTo>
                  <a:lnTo>
                    <a:pt x="78" y="408"/>
                  </a:lnTo>
                  <a:lnTo>
                    <a:pt x="67" y="372"/>
                  </a:lnTo>
                  <a:lnTo>
                    <a:pt x="61" y="350"/>
                  </a:lnTo>
                  <a:lnTo>
                    <a:pt x="53" y="326"/>
                  </a:lnTo>
                  <a:lnTo>
                    <a:pt x="47" y="302"/>
                  </a:lnTo>
                  <a:lnTo>
                    <a:pt x="40" y="280"/>
                  </a:lnTo>
                  <a:lnTo>
                    <a:pt x="33" y="256"/>
                  </a:lnTo>
                  <a:lnTo>
                    <a:pt x="27" y="232"/>
                  </a:lnTo>
                  <a:lnTo>
                    <a:pt x="16" y="215"/>
                  </a:lnTo>
                  <a:lnTo>
                    <a:pt x="5" y="200"/>
                  </a:lnTo>
                  <a:lnTo>
                    <a:pt x="7" y="191"/>
                  </a:lnTo>
                  <a:lnTo>
                    <a:pt x="0" y="148"/>
                  </a:lnTo>
                  <a:lnTo>
                    <a:pt x="8" y="130"/>
                  </a:lnTo>
                  <a:lnTo>
                    <a:pt x="15" y="111"/>
                  </a:lnTo>
                  <a:lnTo>
                    <a:pt x="16" y="130"/>
                  </a:lnTo>
                  <a:lnTo>
                    <a:pt x="14" y="143"/>
                  </a:lnTo>
                  <a:lnTo>
                    <a:pt x="18" y="139"/>
                  </a:lnTo>
                  <a:lnTo>
                    <a:pt x="36" y="161"/>
                  </a:lnTo>
                  <a:lnTo>
                    <a:pt x="40" y="152"/>
                  </a:lnTo>
                  <a:lnTo>
                    <a:pt x="41" y="137"/>
                  </a:lnTo>
                  <a:lnTo>
                    <a:pt x="46" y="124"/>
                  </a:lnTo>
                  <a:lnTo>
                    <a:pt x="48" y="106"/>
                  </a:lnTo>
                  <a:lnTo>
                    <a:pt x="50" y="106"/>
                  </a:lnTo>
                  <a:lnTo>
                    <a:pt x="50" y="113"/>
                  </a:lnTo>
                  <a:lnTo>
                    <a:pt x="52" y="111"/>
                  </a:lnTo>
                  <a:lnTo>
                    <a:pt x="51" y="106"/>
                  </a:lnTo>
                  <a:lnTo>
                    <a:pt x="54" y="96"/>
                  </a:lnTo>
                  <a:lnTo>
                    <a:pt x="64" y="91"/>
                  </a:lnTo>
                  <a:lnTo>
                    <a:pt x="81" y="70"/>
                  </a:lnTo>
                  <a:lnTo>
                    <a:pt x="91" y="31"/>
                  </a:lnTo>
                  <a:lnTo>
                    <a:pt x="93" y="31"/>
                  </a:lnTo>
                  <a:lnTo>
                    <a:pt x="87" y="7"/>
                  </a:lnTo>
                  <a:lnTo>
                    <a:pt x="92" y="2"/>
                  </a:lnTo>
                  <a:lnTo>
                    <a:pt x="93" y="0"/>
                  </a:lnTo>
                  <a:lnTo>
                    <a:pt x="102" y="18"/>
                  </a:lnTo>
                  <a:lnTo>
                    <a:pt x="110" y="33"/>
                  </a:lnTo>
                  <a:lnTo>
                    <a:pt x="123" y="59"/>
                  </a:lnTo>
                  <a:lnTo>
                    <a:pt x="126" y="74"/>
                  </a:lnTo>
                  <a:lnTo>
                    <a:pt x="145" y="74"/>
                  </a:lnTo>
                  <a:lnTo>
                    <a:pt x="156" y="76"/>
                  </a:lnTo>
                  <a:lnTo>
                    <a:pt x="172" y="85"/>
                  </a:lnTo>
                  <a:lnTo>
                    <a:pt x="166" y="124"/>
                  </a:lnTo>
                  <a:lnTo>
                    <a:pt x="175" y="137"/>
                  </a:lnTo>
                  <a:lnTo>
                    <a:pt x="170" y="137"/>
                  </a:lnTo>
                  <a:lnTo>
                    <a:pt x="157" y="143"/>
                  </a:lnTo>
                  <a:lnTo>
                    <a:pt x="145" y="154"/>
                  </a:lnTo>
                  <a:lnTo>
                    <a:pt x="134" y="163"/>
                  </a:lnTo>
                  <a:lnTo>
                    <a:pt x="128" y="189"/>
                  </a:lnTo>
                  <a:lnTo>
                    <a:pt x="125" y="213"/>
                  </a:lnTo>
                  <a:lnTo>
                    <a:pt x="117" y="239"/>
                  </a:lnTo>
                  <a:lnTo>
                    <a:pt x="124" y="265"/>
                  </a:lnTo>
                  <a:lnTo>
                    <a:pt x="130" y="291"/>
                  </a:lnTo>
                  <a:lnTo>
                    <a:pt x="129" y="302"/>
                  </a:lnTo>
                  <a:lnTo>
                    <a:pt x="137" y="306"/>
                  </a:lnTo>
                  <a:lnTo>
                    <a:pt x="145" y="320"/>
                  </a:lnTo>
                  <a:lnTo>
                    <a:pt x="157" y="324"/>
                  </a:lnTo>
                  <a:lnTo>
                    <a:pt x="168" y="311"/>
                  </a:lnTo>
                  <a:lnTo>
                    <a:pt x="169" y="335"/>
                  </a:lnTo>
                  <a:lnTo>
                    <a:pt x="170" y="359"/>
                  </a:lnTo>
                  <a:lnTo>
                    <a:pt x="186" y="357"/>
                  </a:lnTo>
                  <a:lnTo>
                    <a:pt x="194" y="382"/>
                  </a:lnTo>
                  <a:lnTo>
                    <a:pt x="202" y="406"/>
                  </a:lnTo>
                  <a:lnTo>
                    <a:pt x="200" y="415"/>
                  </a:lnTo>
                  <a:lnTo>
                    <a:pt x="200" y="45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79" name="Freeform 643"/>
            <p:cNvSpPr>
              <a:spLocks/>
            </p:cNvSpPr>
            <p:nvPr/>
          </p:nvSpPr>
          <p:spPr bwMode="auto">
            <a:xfrm>
              <a:off x="4421" y="2166"/>
              <a:ext cx="37" cy="33"/>
            </a:xfrm>
            <a:custGeom>
              <a:avLst/>
              <a:gdLst>
                <a:gd name="T0" fmla="*/ 25 w 34"/>
                <a:gd name="T1" fmla="*/ 0 h 55"/>
                <a:gd name="T2" fmla="*/ 11 w 34"/>
                <a:gd name="T3" fmla="*/ 5 h 55"/>
                <a:gd name="T4" fmla="*/ 0 w 34"/>
                <a:gd name="T5" fmla="*/ 20 h 55"/>
                <a:gd name="T6" fmla="*/ 1 w 34"/>
                <a:gd name="T7" fmla="*/ 46 h 55"/>
                <a:gd name="T8" fmla="*/ 13 w 34"/>
                <a:gd name="T9" fmla="*/ 55 h 55"/>
                <a:gd name="T10" fmla="*/ 19 w 34"/>
                <a:gd name="T11" fmla="*/ 53 h 55"/>
                <a:gd name="T12" fmla="*/ 27 w 34"/>
                <a:gd name="T13" fmla="*/ 33 h 55"/>
                <a:gd name="T14" fmla="*/ 34 w 34"/>
                <a:gd name="T15" fmla="*/ 11 h 55"/>
                <a:gd name="T16" fmla="*/ 32 w 34"/>
                <a:gd name="T17" fmla="*/ 1 h 55"/>
                <a:gd name="T18" fmla="*/ 25 w 34"/>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55"/>
                <a:gd name="T32" fmla="*/ 34 w 34"/>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55">
                  <a:moveTo>
                    <a:pt x="25" y="0"/>
                  </a:moveTo>
                  <a:lnTo>
                    <a:pt x="11" y="5"/>
                  </a:lnTo>
                  <a:lnTo>
                    <a:pt x="0" y="20"/>
                  </a:lnTo>
                  <a:lnTo>
                    <a:pt x="1" y="46"/>
                  </a:lnTo>
                  <a:lnTo>
                    <a:pt x="13" y="55"/>
                  </a:lnTo>
                  <a:lnTo>
                    <a:pt x="19" y="53"/>
                  </a:lnTo>
                  <a:lnTo>
                    <a:pt x="27" y="33"/>
                  </a:lnTo>
                  <a:lnTo>
                    <a:pt x="34" y="11"/>
                  </a:lnTo>
                  <a:lnTo>
                    <a:pt x="32" y="1"/>
                  </a:lnTo>
                  <a:lnTo>
                    <a:pt x="25"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80" name="Freeform 644"/>
            <p:cNvSpPr>
              <a:spLocks/>
            </p:cNvSpPr>
            <p:nvPr/>
          </p:nvSpPr>
          <p:spPr bwMode="auto">
            <a:xfrm>
              <a:off x="4702" y="1759"/>
              <a:ext cx="142" cy="150"/>
            </a:xfrm>
            <a:custGeom>
              <a:avLst/>
              <a:gdLst>
                <a:gd name="T0" fmla="*/ 122 w 131"/>
                <a:gd name="T1" fmla="*/ 195 h 259"/>
                <a:gd name="T2" fmla="*/ 118 w 131"/>
                <a:gd name="T3" fmla="*/ 187 h 259"/>
                <a:gd name="T4" fmla="*/ 120 w 131"/>
                <a:gd name="T5" fmla="*/ 204 h 259"/>
                <a:gd name="T6" fmla="*/ 112 w 131"/>
                <a:gd name="T7" fmla="*/ 208 h 259"/>
                <a:gd name="T8" fmla="*/ 111 w 131"/>
                <a:gd name="T9" fmla="*/ 219 h 259"/>
                <a:gd name="T10" fmla="*/ 107 w 131"/>
                <a:gd name="T11" fmla="*/ 206 h 259"/>
                <a:gd name="T12" fmla="*/ 104 w 131"/>
                <a:gd name="T13" fmla="*/ 222 h 259"/>
                <a:gd name="T14" fmla="*/ 88 w 131"/>
                <a:gd name="T15" fmla="*/ 221 h 259"/>
                <a:gd name="T16" fmla="*/ 83 w 131"/>
                <a:gd name="T17" fmla="*/ 217 h 259"/>
                <a:gd name="T18" fmla="*/ 79 w 131"/>
                <a:gd name="T19" fmla="*/ 208 h 259"/>
                <a:gd name="T20" fmla="*/ 81 w 131"/>
                <a:gd name="T21" fmla="*/ 222 h 259"/>
                <a:gd name="T22" fmla="*/ 84 w 131"/>
                <a:gd name="T23" fmla="*/ 234 h 259"/>
                <a:gd name="T24" fmla="*/ 79 w 131"/>
                <a:gd name="T25" fmla="*/ 245 h 259"/>
                <a:gd name="T26" fmla="*/ 76 w 131"/>
                <a:gd name="T27" fmla="*/ 259 h 259"/>
                <a:gd name="T28" fmla="*/ 61 w 131"/>
                <a:gd name="T29" fmla="*/ 239 h 259"/>
                <a:gd name="T30" fmla="*/ 60 w 131"/>
                <a:gd name="T31" fmla="*/ 219 h 259"/>
                <a:gd name="T32" fmla="*/ 41 w 131"/>
                <a:gd name="T33" fmla="*/ 222 h 259"/>
                <a:gd name="T34" fmla="*/ 23 w 131"/>
                <a:gd name="T35" fmla="*/ 230 h 259"/>
                <a:gd name="T36" fmla="*/ 16 w 131"/>
                <a:gd name="T37" fmla="*/ 243 h 259"/>
                <a:gd name="T38" fmla="*/ 0 w 131"/>
                <a:gd name="T39" fmla="*/ 239 h 259"/>
                <a:gd name="T40" fmla="*/ 2 w 131"/>
                <a:gd name="T41" fmla="*/ 228 h 259"/>
                <a:gd name="T42" fmla="*/ 13 w 131"/>
                <a:gd name="T43" fmla="*/ 209 h 259"/>
                <a:gd name="T44" fmla="*/ 22 w 131"/>
                <a:gd name="T45" fmla="*/ 193 h 259"/>
                <a:gd name="T46" fmla="*/ 37 w 131"/>
                <a:gd name="T47" fmla="*/ 189 h 259"/>
                <a:gd name="T48" fmla="*/ 51 w 131"/>
                <a:gd name="T49" fmla="*/ 187 h 259"/>
                <a:gd name="T50" fmla="*/ 55 w 131"/>
                <a:gd name="T51" fmla="*/ 193 h 259"/>
                <a:gd name="T52" fmla="*/ 62 w 131"/>
                <a:gd name="T53" fmla="*/ 183 h 259"/>
                <a:gd name="T54" fmla="*/ 60 w 131"/>
                <a:gd name="T55" fmla="*/ 165 h 259"/>
                <a:gd name="T56" fmla="*/ 59 w 131"/>
                <a:gd name="T57" fmla="*/ 141 h 259"/>
                <a:gd name="T58" fmla="*/ 65 w 131"/>
                <a:gd name="T59" fmla="*/ 135 h 259"/>
                <a:gd name="T60" fmla="*/ 65 w 131"/>
                <a:gd name="T61" fmla="*/ 143 h 259"/>
                <a:gd name="T62" fmla="*/ 70 w 131"/>
                <a:gd name="T63" fmla="*/ 152 h 259"/>
                <a:gd name="T64" fmla="*/ 78 w 131"/>
                <a:gd name="T65" fmla="*/ 139 h 259"/>
                <a:gd name="T66" fmla="*/ 84 w 131"/>
                <a:gd name="T67" fmla="*/ 124 h 259"/>
                <a:gd name="T68" fmla="*/ 85 w 131"/>
                <a:gd name="T69" fmla="*/ 102 h 259"/>
                <a:gd name="T70" fmla="*/ 88 w 131"/>
                <a:gd name="T71" fmla="*/ 78 h 259"/>
                <a:gd name="T72" fmla="*/ 80 w 131"/>
                <a:gd name="T73" fmla="*/ 54 h 259"/>
                <a:gd name="T74" fmla="*/ 74 w 131"/>
                <a:gd name="T75" fmla="*/ 24 h 259"/>
                <a:gd name="T76" fmla="*/ 76 w 131"/>
                <a:gd name="T77" fmla="*/ 8 h 259"/>
                <a:gd name="T78" fmla="*/ 82 w 131"/>
                <a:gd name="T79" fmla="*/ 19 h 259"/>
                <a:gd name="T80" fmla="*/ 87 w 131"/>
                <a:gd name="T81" fmla="*/ 15 h 259"/>
                <a:gd name="T82" fmla="*/ 84 w 131"/>
                <a:gd name="T83" fmla="*/ 8 h 259"/>
                <a:gd name="T84" fmla="*/ 79 w 131"/>
                <a:gd name="T85" fmla="*/ 8 h 259"/>
                <a:gd name="T86" fmla="*/ 80 w 131"/>
                <a:gd name="T87" fmla="*/ 0 h 259"/>
                <a:gd name="T88" fmla="*/ 87 w 131"/>
                <a:gd name="T89" fmla="*/ 6 h 259"/>
                <a:gd name="T90" fmla="*/ 100 w 131"/>
                <a:gd name="T91" fmla="*/ 33 h 259"/>
                <a:gd name="T92" fmla="*/ 115 w 131"/>
                <a:gd name="T93" fmla="*/ 63 h 259"/>
                <a:gd name="T94" fmla="*/ 116 w 131"/>
                <a:gd name="T95" fmla="*/ 100 h 259"/>
                <a:gd name="T96" fmla="*/ 112 w 131"/>
                <a:gd name="T97" fmla="*/ 113 h 259"/>
                <a:gd name="T98" fmla="*/ 121 w 131"/>
                <a:gd name="T99" fmla="*/ 152 h 259"/>
                <a:gd name="T100" fmla="*/ 131 w 131"/>
                <a:gd name="T101" fmla="*/ 183 h 259"/>
                <a:gd name="T102" fmla="*/ 124 w 131"/>
                <a:gd name="T103" fmla="*/ 213 h 259"/>
                <a:gd name="T104" fmla="*/ 122 w 131"/>
                <a:gd name="T105" fmla="*/ 195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59"/>
                <a:gd name="T161" fmla="*/ 131 w 131"/>
                <a:gd name="T162" fmla="*/ 259 h 2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59">
                  <a:moveTo>
                    <a:pt x="122" y="195"/>
                  </a:moveTo>
                  <a:lnTo>
                    <a:pt x="118" y="187"/>
                  </a:lnTo>
                  <a:lnTo>
                    <a:pt x="120" y="204"/>
                  </a:lnTo>
                  <a:lnTo>
                    <a:pt x="112" y="208"/>
                  </a:lnTo>
                  <a:lnTo>
                    <a:pt x="111" y="219"/>
                  </a:lnTo>
                  <a:lnTo>
                    <a:pt x="107" y="206"/>
                  </a:lnTo>
                  <a:lnTo>
                    <a:pt x="104" y="222"/>
                  </a:lnTo>
                  <a:lnTo>
                    <a:pt x="88" y="221"/>
                  </a:lnTo>
                  <a:lnTo>
                    <a:pt x="83" y="217"/>
                  </a:lnTo>
                  <a:lnTo>
                    <a:pt x="79" y="208"/>
                  </a:lnTo>
                  <a:lnTo>
                    <a:pt x="81" y="222"/>
                  </a:lnTo>
                  <a:lnTo>
                    <a:pt x="84" y="234"/>
                  </a:lnTo>
                  <a:lnTo>
                    <a:pt x="79" y="245"/>
                  </a:lnTo>
                  <a:lnTo>
                    <a:pt x="76" y="259"/>
                  </a:lnTo>
                  <a:lnTo>
                    <a:pt x="61" y="239"/>
                  </a:lnTo>
                  <a:lnTo>
                    <a:pt x="60" y="219"/>
                  </a:lnTo>
                  <a:lnTo>
                    <a:pt x="41" y="222"/>
                  </a:lnTo>
                  <a:lnTo>
                    <a:pt x="23" y="230"/>
                  </a:lnTo>
                  <a:lnTo>
                    <a:pt x="16" y="243"/>
                  </a:lnTo>
                  <a:lnTo>
                    <a:pt x="0" y="239"/>
                  </a:lnTo>
                  <a:lnTo>
                    <a:pt x="2" y="228"/>
                  </a:lnTo>
                  <a:lnTo>
                    <a:pt x="13" y="209"/>
                  </a:lnTo>
                  <a:lnTo>
                    <a:pt x="22" y="193"/>
                  </a:lnTo>
                  <a:lnTo>
                    <a:pt x="37" y="189"/>
                  </a:lnTo>
                  <a:lnTo>
                    <a:pt x="51" y="187"/>
                  </a:lnTo>
                  <a:lnTo>
                    <a:pt x="55" y="193"/>
                  </a:lnTo>
                  <a:lnTo>
                    <a:pt x="62" y="183"/>
                  </a:lnTo>
                  <a:lnTo>
                    <a:pt x="60" y="165"/>
                  </a:lnTo>
                  <a:lnTo>
                    <a:pt x="59" y="141"/>
                  </a:lnTo>
                  <a:lnTo>
                    <a:pt x="65" y="135"/>
                  </a:lnTo>
                  <a:lnTo>
                    <a:pt x="65" y="143"/>
                  </a:lnTo>
                  <a:lnTo>
                    <a:pt x="70" y="152"/>
                  </a:lnTo>
                  <a:lnTo>
                    <a:pt x="78" y="139"/>
                  </a:lnTo>
                  <a:lnTo>
                    <a:pt x="84" y="124"/>
                  </a:lnTo>
                  <a:lnTo>
                    <a:pt x="85" y="102"/>
                  </a:lnTo>
                  <a:lnTo>
                    <a:pt x="88" y="78"/>
                  </a:lnTo>
                  <a:lnTo>
                    <a:pt x="80" y="54"/>
                  </a:lnTo>
                  <a:lnTo>
                    <a:pt x="74" y="24"/>
                  </a:lnTo>
                  <a:lnTo>
                    <a:pt x="76" y="8"/>
                  </a:lnTo>
                  <a:lnTo>
                    <a:pt x="82" y="19"/>
                  </a:lnTo>
                  <a:lnTo>
                    <a:pt x="87" y="15"/>
                  </a:lnTo>
                  <a:lnTo>
                    <a:pt x="84" y="8"/>
                  </a:lnTo>
                  <a:lnTo>
                    <a:pt x="79" y="8"/>
                  </a:lnTo>
                  <a:lnTo>
                    <a:pt x="80" y="0"/>
                  </a:lnTo>
                  <a:lnTo>
                    <a:pt x="87" y="6"/>
                  </a:lnTo>
                  <a:lnTo>
                    <a:pt x="100" y="33"/>
                  </a:lnTo>
                  <a:lnTo>
                    <a:pt x="115" y="63"/>
                  </a:lnTo>
                  <a:lnTo>
                    <a:pt x="116" y="100"/>
                  </a:lnTo>
                  <a:lnTo>
                    <a:pt x="112" y="113"/>
                  </a:lnTo>
                  <a:lnTo>
                    <a:pt x="121" y="152"/>
                  </a:lnTo>
                  <a:lnTo>
                    <a:pt x="131" y="183"/>
                  </a:lnTo>
                  <a:lnTo>
                    <a:pt x="124" y="213"/>
                  </a:lnTo>
                  <a:lnTo>
                    <a:pt x="122" y="19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81" name="Freeform 645"/>
            <p:cNvSpPr>
              <a:spLocks/>
            </p:cNvSpPr>
            <p:nvPr/>
          </p:nvSpPr>
          <p:spPr bwMode="auto">
            <a:xfrm>
              <a:off x="4751" y="1685"/>
              <a:ext cx="84" cy="74"/>
            </a:xfrm>
            <a:custGeom>
              <a:avLst/>
              <a:gdLst>
                <a:gd name="T0" fmla="*/ 59 w 77"/>
                <a:gd name="T1" fmla="*/ 48 h 130"/>
                <a:gd name="T2" fmla="*/ 46 w 77"/>
                <a:gd name="T3" fmla="*/ 43 h 130"/>
                <a:gd name="T4" fmla="*/ 23 w 77"/>
                <a:gd name="T5" fmla="*/ 21 h 130"/>
                <a:gd name="T6" fmla="*/ 0 w 77"/>
                <a:gd name="T7" fmla="*/ 0 h 130"/>
                <a:gd name="T8" fmla="*/ 4 w 77"/>
                <a:gd name="T9" fmla="*/ 17 h 130"/>
                <a:gd name="T10" fmla="*/ 11 w 77"/>
                <a:gd name="T11" fmla="*/ 43 h 130"/>
                <a:gd name="T12" fmla="*/ 18 w 77"/>
                <a:gd name="T13" fmla="*/ 69 h 130"/>
                <a:gd name="T14" fmla="*/ 9 w 77"/>
                <a:gd name="T15" fmla="*/ 71 h 130"/>
                <a:gd name="T16" fmla="*/ 5 w 77"/>
                <a:gd name="T17" fmla="*/ 73 h 130"/>
                <a:gd name="T18" fmla="*/ 7 w 77"/>
                <a:gd name="T19" fmla="*/ 87 h 130"/>
                <a:gd name="T20" fmla="*/ 10 w 77"/>
                <a:gd name="T21" fmla="*/ 106 h 130"/>
                <a:gd name="T22" fmla="*/ 20 w 77"/>
                <a:gd name="T23" fmla="*/ 130 h 130"/>
                <a:gd name="T24" fmla="*/ 23 w 77"/>
                <a:gd name="T25" fmla="*/ 124 h 130"/>
                <a:gd name="T26" fmla="*/ 31 w 77"/>
                <a:gd name="T27" fmla="*/ 123 h 130"/>
                <a:gd name="T28" fmla="*/ 13 w 77"/>
                <a:gd name="T29" fmla="*/ 100 h 130"/>
                <a:gd name="T30" fmla="*/ 21 w 77"/>
                <a:gd name="T31" fmla="*/ 100 h 130"/>
                <a:gd name="T32" fmla="*/ 26 w 77"/>
                <a:gd name="T33" fmla="*/ 93 h 130"/>
                <a:gd name="T34" fmla="*/ 57 w 77"/>
                <a:gd name="T35" fmla="*/ 110 h 130"/>
                <a:gd name="T36" fmla="*/ 57 w 77"/>
                <a:gd name="T37" fmla="*/ 104 h 130"/>
                <a:gd name="T38" fmla="*/ 65 w 77"/>
                <a:gd name="T39" fmla="*/ 82 h 130"/>
                <a:gd name="T40" fmla="*/ 77 w 77"/>
                <a:gd name="T41" fmla="*/ 71 h 130"/>
                <a:gd name="T42" fmla="*/ 69 w 77"/>
                <a:gd name="T43" fmla="*/ 61 h 130"/>
                <a:gd name="T44" fmla="*/ 64 w 77"/>
                <a:gd name="T45" fmla="*/ 39 h 130"/>
                <a:gd name="T46" fmla="*/ 59 w 77"/>
                <a:gd name="T47" fmla="*/ 48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130"/>
                <a:gd name="T74" fmla="*/ 77 w 77"/>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130">
                  <a:moveTo>
                    <a:pt x="59" y="48"/>
                  </a:moveTo>
                  <a:lnTo>
                    <a:pt x="46" y="43"/>
                  </a:lnTo>
                  <a:lnTo>
                    <a:pt x="23" y="21"/>
                  </a:lnTo>
                  <a:lnTo>
                    <a:pt x="0" y="0"/>
                  </a:lnTo>
                  <a:lnTo>
                    <a:pt x="4" y="17"/>
                  </a:lnTo>
                  <a:lnTo>
                    <a:pt x="11" y="43"/>
                  </a:lnTo>
                  <a:lnTo>
                    <a:pt x="18" y="69"/>
                  </a:lnTo>
                  <a:lnTo>
                    <a:pt x="9" y="71"/>
                  </a:lnTo>
                  <a:lnTo>
                    <a:pt x="5" y="73"/>
                  </a:lnTo>
                  <a:lnTo>
                    <a:pt x="7" y="87"/>
                  </a:lnTo>
                  <a:lnTo>
                    <a:pt x="10" y="106"/>
                  </a:lnTo>
                  <a:lnTo>
                    <a:pt x="20" y="130"/>
                  </a:lnTo>
                  <a:lnTo>
                    <a:pt x="23" y="124"/>
                  </a:lnTo>
                  <a:lnTo>
                    <a:pt x="31" y="123"/>
                  </a:lnTo>
                  <a:lnTo>
                    <a:pt x="13" y="100"/>
                  </a:lnTo>
                  <a:lnTo>
                    <a:pt x="21" y="100"/>
                  </a:lnTo>
                  <a:lnTo>
                    <a:pt x="26" y="93"/>
                  </a:lnTo>
                  <a:lnTo>
                    <a:pt x="57" y="110"/>
                  </a:lnTo>
                  <a:lnTo>
                    <a:pt x="57" y="104"/>
                  </a:lnTo>
                  <a:lnTo>
                    <a:pt x="65" y="82"/>
                  </a:lnTo>
                  <a:lnTo>
                    <a:pt x="77" y="71"/>
                  </a:lnTo>
                  <a:lnTo>
                    <a:pt x="69" y="61"/>
                  </a:lnTo>
                  <a:lnTo>
                    <a:pt x="64" y="39"/>
                  </a:lnTo>
                  <a:lnTo>
                    <a:pt x="59" y="4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82" name="Freeform 646"/>
            <p:cNvSpPr>
              <a:spLocks/>
            </p:cNvSpPr>
            <p:nvPr/>
          </p:nvSpPr>
          <p:spPr bwMode="auto">
            <a:xfrm>
              <a:off x="4687" y="1903"/>
              <a:ext cx="44" cy="52"/>
            </a:xfrm>
            <a:custGeom>
              <a:avLst/>
              <a:gdLst>
                <a:gd name="T0" fmla="*/ 40 w 40"/>
                <a:gd name="T1" fmla="*/ 32 h 91"/>
                <a:gd name="T2" fmla="*/ 39 w 40"/>
                <a:gd name="T3" fmla="*/ 54 h 91"/>
                <a:gd name="T4" fmla="*/ 38 w 40"/>
                <a:gd name="T5" fmla="*/ 78 h 91"/>
                <a:gd name="T6" fmla="*/ 32 w 40"/>
                <a:gd name="T7" fmla="*/ 91 h 91"/>
                <a:gd name="T8" fmla="*/ 28 w 40"/>
                <a:gd name="T9" fmla="*/ 71 h 91"/>
                <a:gd name="T10" fmla="*/ 29 w 40"/>
                <a:gd name="T11" fmla="*/ 86 h 91"/>
                <a:gd name="T12" fmla="*/ 23 w 40"/>
                <a:gd name="T13" fmla="*/ 78 h 91"/>
                <a:gd name="T14" fmla="*/ 20 w 40"/>
                <a:gd name="T15" fmla="*/ 54 h 91"/>
                <a:gd name="T16" fmla="*/ 20 w 40"/>
                <a:gd name="T17" fmla="*/ 41 h 91"/>
                <a:gd name="T18" fmla="*/ 10 w 40"/>
                <a:gd name="T19" fmla="*/ 25 h 91"/>
                <a:gd name="T20" fmla="*/ 16 w 40"/>
                <a:gd name="T21" fmla="*/ 41 h 91"/>
                <a:gd name="T22" fmla="*/ 9 w 40"/>
                <a:gd name="T23" fmla="*/ 41 h 91"/>
                <a:gd name="T24" fmla="*/ 7 w 40"/>
                <a:gd name="T25" fmla="*/ 30 h 91"/>
                <a:gd name="T26" fmla="*/ 8 w 40"/>
                <a:gd name="T27" fmla="*/ 30 h 91"/>
                <a:gd name="T28" fmla="*/ 0 w 40"/>
                <a:gd name="T29" fmla="*/ 19 h 91"/>
                <a:gd name="T30" fmla="*/ 17 w 40"/>
                <a:gd name="T31" fmla="*/ 0 h 91"/>
                <a:gd name="T32" fmla="*/ 27 w 40"/>
                <a:gd name="T33" fmla="*/ 10 h 91"/>
                <a:gd name="T34" fmla="*/ 31 w 40"/>
                <a:gd name="T35" fmla="*/ 17 h 91"/>
                <a:gd name="T36" fmla="*/ 32 w 40"/>
                <a:gd name="T37" fmla="*/ 21 h 91"/>
                <a:gd name="T38" fmla="*/ 40 w 40"/>
                <a:gd name="T39" fmla="*/ 32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91"/>
                <a:gd name="T62" fmla="*/ 40 w 40"/>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91">
                  <a:moveTo>
                    <a:pt x="40" y="32"/>
                  </a:moveTo>
                  <a:lnTo>
                    <a:pt x="39" y="54"/>
                  </a:lnTo>
                  <a:lnTo>
                    <a:pt x="38" y="78"/>
                  </a:lnTo>
                  <a:lnTo>
                    <a:pt x="32" y="91"/>
                  </a:lnTo>
                  <a:lnTo>
                    <a:pt x="28" y="71"/>
                  </a:lnTo>
                  <a:lnTo>
                    <a:pt x="29" y="86"/>
                  </a:lnTo>
                  <a:lnTo>
                    <a:pt x="23" y="78"/>
                  </a:lnTo>
                  <a:lnTo>
                    <a:pt x="20" y="54"/>
                  </a:lnTo>
                  <a:lnTo>
                    <a:pt x="20" y="41"/>
                  </a:lnTo>
                  <a:lnTo>
                    <a:pt x="10" y="25"/>
                  </a:lnTo>
                  <a:lnTo>
                    <a:pt x="16" y="41"/>
                  </a:lnTo>
                  <a:lnTo>
                    <a:pt x="9" y="41"/>
                  </a:lnTo>
                  <a:lnTo>
                    <a:pt x="7" y="30"/>
                  </a:lnTo>
                  <a:lnTo>
                    <a:pt x="8" y="30"/>
                  </a:lnTo>
                  <a:lnTo>
                    <a:pt x="0" y="19"/>
                  </a:lnTo>
                  <a:lnTo>
                    <a:pt x="17" y="0"/>
                  </a:lnTo>
                  <a:lnTo>
                    <a:pt x="27" y="10"/>
                  </a:lnTo>
                  <a:lnTo>
                    <a:pt x="31" y="17"/>
                  </a:lnTo>
                  <a:lnTo>
                    <a:pt x="32" y="21"/>
                  </a:lnTo>
                  <a:lnTo>
                    <a:pt x="40" y="3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83" name="Freeform 647"/>
            <p:cNvSpPr>
              <a:spLocks/>
            </p:cNvSpPr>
            <p:nvPr/>
          </p:nvSpPr>
          <p:spPr bwMode="auto">
            <a:xfrm>
              <a:off x="4727" y="1895"/>
              <a:ext cx="39" cy="28"/>
            </a:xfrm>
            <a:custGeom>
              <a:avLst/>
              <a:gdLst>
                <a:gd name="T0" fmla="*/ 28 w 36"/>
                <a:gd name="T1" fmla="*/ 29 h 48"/>
                <a:gd name="T2" fmla="*/ 16 w 36"/>
                <a:gd name="T3" fmla="*/ 27 h 48"/>
                <a:gd name="T4" fmla="*/ 15 w 36"/>
                <a:gd name="T5" fmla="*/ 48 h 48"/>
                <a:gd name="T6" fmla="*/ 7 w 36"/>
                <a:gd name="T7" fmla="*/ 33 h 48"/>
                <a:gd name="T8" fmla="*/ 2 w 36"/>
                <a:gd name="T9" fmla="*/ 25 h 48"/>
                <a:gd name="T10" fmla="*/ 0 w 36"/>
                <a:gd name="T11" fmla="*/ 27 h 48"/>
                <a:gd name="T12" fmla="*/ 10 w 36"/>
                <a:gd name="T13" fmla="*/ 7 h 48"/>
                <a:gd name="T14" fmla="*/ 17 w 36"/>
                <a:gd name="T15" fmla="*/ 5 h 48"/>
                <a:gd name="T16" fmla="*/ 25 w 36"/>
                <a:gd name="T17" fmla="*/ 0 h 48"/>
                <a:gd name="T18" fmla="*/ 32 w 36"/>
                <a:gd name="T19" fmla="*/ 5 h 48"/>
                <a:gd name="T20" fmla="*/ 36 w 36"/>
                <a:gd name="T21" fmla="*/ 14 h 48"/>
                <a:gd name="T22" fmla="*/ 28 w 36"/>
                <a:gd name="T23" fmla="*/ 2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48"/>
                <a:gd name="T38" fmla="*/ 36 w 36"/>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48">
                  <a:moveTo>
                    <a:pt x="28" y="29"/>
                  </a:moveTo>
                  <a:lnTo>
                    <a:pt x="16" y="27"/>
                  </a:lnTo>
                  <a:lnTo>
                    <a:pt x="15" y="48"/>
                  </a:lnTo>
                  <a:lnTo>
                    <a:pt x="7" y="33"/>
                  </a:lnTo>
                  <a:lnTo>
                    <a:pt x="2" y="25"/>
                  </a:lnTo>
                  <a:lnTo>
                    <a:pt x="0" y="27"/>
                  </a:lnTo>
                  <a:lnTo>
                    <a:pt x="10" y="7"/>
                  </a:lnTo>
                  <a:lnTo>
                    <a:pt x="17" y="5"/>
                  </a:lnTo>
                  <a:lnTo>
                    <a:pt x="25" y="0"/>
                  </a:lnTo>
                  <a:lnTo>
                    <a:pt x="32" y="5"/>
                  </a:lnTo>
                  <a:lnTo>
                    <a:pt x="36" y="14"/>
                  </a:lnTo>
                  <a:lnTo>
                    <a:pt x="28" y="2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84" name="Freeform 648"/>
            <p:cNvSpPr>
              <a:spLocks/>
            </p:cNvSpPr>
            <p:nvPr/>
          </p:nvSpPr>
          <p:spPr bwMode="auto">
            <a:xfrm>
              <a:off x="4702" y="2036"/>
              <a:ext cx="8" cy="11"/>
            </a:xfrm>
            <a:custGeom>
              <a:avLst/>
              <a:gdLst>
                <a:gd name="T0" fmla="*/ 0 w 7"/>
                <a:gd name="T1" fmla="*/ 21 h 21"/>
                <a:gd name="T2" fmla="*/ 7 w 7"/>
                <a:gd name="T3" fmla="*/ 4 h 21"/>
                <a:gd name="T4" fmla="*/ 6 w 7"/>
                <a:gd name="T5" fmla="*/ 0 h 21"/>
                <a:gd name="T6" fmla="*/ 0 w 7"/>
                <a:gd name="T7" fmla="*/ 21 h 21"/>
                <a:gd name="T8" fmla="*/ 0 60000 65536"/>
                <a:gd name="T9" fmla="*/ 0 60000 65536"/>
                <a:gd name="T10" fmla="*/ 0 60000 65536"/>
                <a:gd name="T11" fmla="*/ 0 60000 65536"/>
                <a:gd name="T12" fmla="*/ 0 w 7"/>
                <a:gd name="T13" fmla="*/ 0 h 21"/>
                <a:gd name="T14" fmla="*/ 7 w 7"/>
                <a:gd name="T15" fmla="*/ 21 h 21"/>
              </a:gdLst>
              <a:ahLst/>
              <a:cxnLst>
                <a:cxn ang="T8">
                  <a:pos x="T0" y="T1"/>
                </a:cxn>
                <a:cxn ang="T9">
                  <a:pos x="T2" y="T3"/>
                </a:cxn>
                <a:cxn ang="T10">
                  <a:pos x="T4" y="T5"/>
                </a:cxn>
                <a:cxn ang="T11">
                  <a:pos x="T6" y="T7"/>
                </a:cxn>
              </a:cxnLst>
              <a:rect l="T12" t="T13" r="T14" b="T15"/>
              <a:pathLst>
                <a:path w="7" h="21">
                  <a:moveTo>
                    <a:pt x="0" y="21"/>
                  </a:moveTo>
                  <a:lnTo>
                    <a:pt x="7" y="4"/>
                  </a:lnTo>
                  <a:lnTo>
                    <a:pt x="6" y="0"/>
                  </a:lnTo>
                  <a:lnTo>
                    <a:pt x="0" y="21"/>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385" name="Group 649"/>
            <p:cNvGrpSpPr>
              <a:grpSpLocks/>
            </p:cNvGrpSpPr>
            <p:nvPr/>
          </p:nvGrpSpPr>
          <p:grpSpPr bwMode="auto">
            <a:xfrm>
              <a:off x="4784" y="1818"/>
              <a:ext cx="5" cy="7"/>
              <a:chOff x="5074" y="2090"/>
              <a:chExt cx="6" cy="7"/>
            </a:xfrm>
            <a:grpFill/>
          </p:grpSpPr>
          <p:grpSp>
            <p:nvGrpSpPr>
              <p:cNvPr id="1834" name="Group 650"/>
              <p:cNvGrpSpPr>
                <a:grpSpLocks/>
              </p:cNvGrpSpPr>
              <p:nvPr/>
            </p:nvGrpSpPr>
            <p:grpSpPr bwMode="auto">
              <a:xfrm>
                <a:off x="5074" y="2090"/>
                <a:ext cx="6" cy="7"/>
                <a:chOff x="5074" y="2090"/>
                <a:chExt cx="6" cy="7"/>
              </a:xfrm>
              <a:grpFill/>
            </p:grpSpPr>
            <p:pic>
              <p:nvPicPr>
                <p:cNvPr id="1836" name="Picture 651"/>
                <p:cNvPicPr>
                  <a:picLocks noChangeAspect="1" noChangeArrowheads="1"/>
                </p:cNvPicPr>
                <p:nvPr/>
              </p:nvPicPr>
              <p:blipFill>
                <a:blip r:embed="rId35" cstate="print">
                  <a:extLst>
                    <a:ext uri="{28A0092B-C50C-407E-A947-70E740481C1C}">
                      <a14:useLocalDpi xmlns:a14="http://schemas.microsoft.com/office/drawing/2010/main" val="0"/>
                    </a:ext>
                  </a:extLst>
                </a:blip>
                <a:srcRect r="-19398"/>
                <a:stretch>
                  <a:fillRect/>
                </a:stretch>
              </p:blipFill>
              <p:spPr bwMode="auto">
                <a:xfrm>
                  <a:off x="5074" y="2090"/>
                  <a:ext cx="6" cy="7"/>
                </a:xfrm>
                <a:prstGeom prst="rect">
                  <a:avLst/>
                </a:prstGeom>
                <a:grpFill/>
                <a:ln w="6350">
                  <a:solidFill>
                    <a:srgbClr val="808080"/>
                  </a:solidFill>
                  <a:miter lim="800000"/>
                  <a:headEnd/>
                  <a:tailEnd/>
                </a:ln>
              </p:spPr>
            </p:pic>
            <p:sp>
              <p:nvSpPr>
                <p:cNvPr id="1837" name="Freeform 652"/>
                <p:cNvSpPr>
                  <a:spLocks/>
                </p:cNvSpPr>
                <p:nvPr/>
              </p:nvSpPr>
              <p:spPr bwMode="auto">
                <a:xfrm>
                  <a:off x="5074" y="2090"/>
                  <a:ext cx="4" cy="6"/>
                </a:xfrm>
                <a:custGeom>
                  <a:avLst/>
                  <a:gdLst>
                    <a:gd name="T0" fmla="*/ 4 w 4"/>
                    <a:gd name="T1" fmla="*/ 11 h 11"/>
                    <a:gd name="T2" fmla="*/ 0 w 4"/>
                    <a:gd name="T3" fmla="*/ 0 h 11"/>
                    <a:gd name="T4" fmla="*/ 0 w 4"/>
                    <a:gd name="T5" fmla="*/ 11 h 11"/>
                    <a:gd name="T6" fmla="*/ 4 w 4"/>
                    <a:gd name="T7" fmla="*/ 11 h 11"/>
                    <a:gd name="T8" fmla="*/ 0 60000 65536"/>
                    <a:gd name="T9" fmla="*/ 0 60000 65536"/>
                    <a:gd name="T10" fmla="*/ 0 60000 65536"/>
                    <a:gd name="T11" fmla="*/ 0 60000 65536"/>
                    <a:gd name="T12" fmla="*/ 0 w 4"/>
                    <a:gd name="T13" fmla="*/ 0 h 11"/>
                    <a:gd name="T14" fmla="*/ 4 w 4"/>
                    <a:gd name="T15" fmla="*/ 11 h 11"/>
                  </a:gdLst>
                  <a:ahLst/>
                  <a:cxnLst>
                    <a:cxn ang="T8">
                      <a:pos x="T0" y="T1"/>
                    </a:cxn>
                    <a:cxn ang="T9">
                      <a:pos x="T2" y="T3"/>
                    </a:cxn>
                    <a:cxn ang="T10">
                      <a:pos x="T4" y="T5"/>
                    </a:cxn>
                    <a:cxn ang="T11">
                      <a:pos x="T6" y="T7"/>
                    </a:cxn>
                  </a:cxnLst>
                  <a:rect l="T12" t="T13" r="T14" b="T15"/>
                  <a:pathLst>
                    <a:path w="4" h="11">
                      <a:moveTo>
                        <a:pt x="4" y="11"/>
                      </a:moveTo>
                      <a:lnTo>
                        <a:pt x="0" y="0"/>
                      </a:lnTo>
                      <a:lnTo>
                        <a:pt x="0" y="11"/>
                      </a:lnTo>
                      <a:lnTo>
                        <a:pt x="4" y="1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38" name="Freeform 653"/>
                <p:cNvSpPr>
                  <a:spLocks/>
                </p:cNvSpPr>
                <p:nvPr/>
              </p:nvSpPr>
              <p:spPr bwMode="auto">
                <a:xfrm>
                  <a:off x="5074" y="2090"/>
                  <a:ext cx="4" cy="6"/>
                </a:xfrm>
                <a:custGeom>
                  <a:avLst/>
                  <a:gdLst>
                    <a:gd name="T0" fmla="*/ 4 w 4"/>
                    <a:gd name="T1" fmla="*/ 11 h 11"/>
                    <a:gd name="T2" fmla="*/ 0 w 4"/>
                    <a:gd name="T3" fmla="*/ 0 h 11"/>
                    <a:gd name="T4" fmla="*/ 0 w 4"/>
                    <a:gd name="T5" fmla="*/ 11 h 11"/>
                    <a:gd name="T6" fmla="*/ 4 w 4"/>
                    <a:gd name="T7" fmla="*/ 11 h 11"/>
                    <a:gd name="T8" fmla="*/ 0 60000 65536"/>
                    <a:gd name="T9" fmla="*/ 0 60000 65536"/>
                    <a:gd name="T10" fmla="*/ 0 60000 65536"/>
                    <a:gd name="T11" fmla="*/ 0 60000 65536"/>
                    <a:gd name="T12" fmla="*/ 0 w 4"/>
                    <a:gd name="T13" fmla="*/ 0 h 11"/>
                    <a:gd name="T14" fmla="*/ 4 w 4"/>
                    <a:gd name="T15" fmla="*/ 11 h 11"/>
                  </a:gdLst>
                  <a:ahLst/>
                  <a:cxnLst>
                    <a:cxn ang="T8">
                      <a:pos x="T0" y="T1"/>
                    </a:cxn>
                    <a:cxn ang="T9">
                      <a:pos x="T2" y="T3"/>
                    </a:cxn>
                    <a:cxn ang="T10">
                      <a:pos x="T4" y="T5"/>
                    </a:cxn>
                    <a:cxn ang="T11">
                      <a:pos x="T6" y="T7"/>
                    </a:cxn>
                  </a:cxnLst>
                  <a:rect l="T12" t="T13" r="T14" b="T15"/>
                  <a:pathLst>
                    <a:path w="4" h="11">
                      <a:moveTo>
                        <a:pt x="4" y="11"/>
                      </a:moveTo>
                      <a:lnTo>
                        <a:pt x="0" y="0"/>
                      </a:lnTo>
                      <a:lnTo>
                        <a:pt x="0" y="11"/>
                      </a:lnTo>
                      <a:lnTo>
                        <a:pt x="4" y="11"/>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39" name="Picture 654"/>
                <p:cNvPicPr>
                  <a:picLocks noChangeAspect="1" noChangeArrowheads="1"/>
                </p:cNvPicPr>
                <p:nvPr/>
              </p:nvPicPr>
              <p:blipFill>
                <a:blip r:embed="rId35" cstate="print">
                  <a:extLst>
                    <a:ext uri="{28A0092B-C50C-407E-A947-70E740481C1C}">
                      <a14:useLocalDpi xmlns:a14="http://schemas.microsoft.com/office/drawing/2010/main" val="0"/>
                    </a:ext>
                  </a:extLst>
                </a:blip>
                <a:srcRect r="-19398"/>
                <a:stretch>
                  <a:fillRect/>
                </a:stretch>
              </p:blipFill>
              <p:spPr bwMode="auto">
                <a:xfrm>
                  <a:off x="5074" y="2090"/>
                  <a:ext cx="6" cy="7"/>
                </a:xfrm>
                <a:prstGeom prst="rect">
                  <a:avLst/>
                </a:prstGeom>
                <a:grpFill/>
                <a:ln w="6350">
                  <a:solidFill>
                    <a:srgbClr val="808080"/>
                  </a:solidFill>
                  <a:miter lim="800000"/>
                  <a:headEnd/>
                  <a:tailEnd/>
                </a:ln>
              </p:spPr>
            </p:pic>
          </p:grpSp>
          <p:sp>
            <p:nvSpPr>
              <p:cNvPr id="1835" name="Freeform 655"/>
              <p:cNvSpPr>
                <a:spLocks/>
              </p:cNvSpPr>
              <p:nvPr/>
            </p:nvSpPr>
            <p:spPr bwMode="auto">
              <a:xfrm>
                <a:off x="5074" y="2090"/>
                <a:ext cx="4" cy="6"/>
              </a:xfrm>
              <a:custGeom>
                <a:avLst/>
                <a:gdLst>
                  <a:gd name="T0" fmla="*/ 4 w 4"/>
                  <a:gd name="T1" fmla="*/ 11 h 11"/>
                  <a:gd name="T2" fmla="*/ 0 w 4"/>
                  <a:gd name="T3" fmla="*/ 0 h 11"/>
                  <a:gd name="T4" fmla="*/ 0 w 4"/>
                  <a:gd name="T5" fmla="*/ 11 h 11"/>
                  <a:gd name="T6" fmla="*/ 4 w 4"/>
                  <a:gd name="T7" fmla="*/ 11 h 11"/>
                  <a:gd name="T8" fmla="*/ 0 60000 65536"/>
                  <a:gd name="T9" fmla="*/ 0 60000 65536"/>
                  <a:gd name="T10" fmla="*/ 0 60000 65536"/>
                  <a:gd name="T11" fmla="*/ 0 60000 65536"/>
                  <a:gd name="T12" fmla="*/ 0 w 4"/>
                  <a:gd name="T13" fmla="*/ 0 h 11"/>
                  <a:gd name="T14" fmla="*/ 4 w 4"/>
                  <a:gd name="T15" fmla="*/ 11 h 11"/>
                </a:gdLst>
                <a:ahLst/>
                <a:cxnLst>
                  <a:cxn ang="T8">
                    <a:pos x="T0" y="T1"/>
                  </a:cxn>
                  <a:cxn ang="T9">
                    <a:pos x="T2" y="T3"/>
                  </a:cxn>
                  <a:cxn ang="T10">
                    <a:pos x="T4" y="T5"/>
                  </a:cxn>
                  <a:cxn ang="T11">
                    <a:pos x="T6" y="T7"/>
                  </a:cxn>
                </a:cxnLst>
                <a:rect l="T12" t="T13" r="T14" b="T15"/>
                <a:pathLst>
                  <a:path w="4" h="11">
                    <a:moveTo>
                      <a:pt x="4" y="11"/>
                    </a:moveTo>
                    <a:lnTo>
                      <a:pt x="0" y="0"/>
                    </a:lnTo>
                    <a:lnTo>
                      <a:pt x="0" y="11"/>
                    </a:lnTo>
                    <a:lnTo>
                      <a:pt x="4" y="11"/>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386" name="Freeform 656"/>
            <p:cNvSpPr>
              <a:spLocks/>
            </p:cNvSpPr>
            <p:nvPr/>
          </p:nvSpPr>
          <p:spPr bwMode="auto">
            <a:xfrm>
              <a:off x="4700" y="1929"/>
              <a:ext cx="5" cy="4"/>
            </a:xfrm>
            <a:custGeom>
              <a:avLst/>
              <a:gdLst>
                <a:gd name="T0" fmla="*/ 4 w 5"/>
                <a:gd name="T1" fmla="*/ 0 h 5"/>
                <a:gd name="T2" fmla="*/ 5 w 5"/>
                <a:gd name="T3" fmla="*/ 5 h 5"/>
                <a:gd name="T4" fmla="*/ 0 w 5"/>
                <a:gd name="T5" fmla="*/ 5 h 5"/>
                <a:gd name="T6" fmla="*/ 4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4" y="0"/>
                  </a:moveTo>
                  <a:lnTo>
                    <a:pt x="5" y="5"/>
                  </a:lnTo>
                  <a:lnTo>
                    <a:pt x="0" y="5"/>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87" name="Freeform 657"/>
            <p:cNvSpPr>
              <a:spLocks/>
            </p:cNvSpPr>
            <p:nvPr/>
          </p:nvSpPr>
          <p:spPr bwMode="auto">
            <a:xfrm>
              <a:off x="4549" y="1730"/>
              <a:ext cx="73" cy="98"/>
            </a:xfrm>
            <a:custGeom>
              <a:avLst/>
              <a:gdLst>
                <a:gd name="T0" fmla="*/ 17 w 68"/>
                <a:gd name="T1" fmla="*/ 109 h 165"/>
                <a:gd name="T2" fmla="*/ 8 w 68"/>
                <a:gd name="T3" fmla="*/ 107 h 165"/>
                <a:gd name="T4" fmla="*/ 0 w 68"/>
                <a:gd name="T5" fmla="*/ 91 h 165"/>
                <a:gd name="T6" fmla="*/ 8 w 68"/>
                <a:gd name="T7" fmla="*/ 72 h 165"/>
                <a:gd name="T8" fmla="*/ 16 w 68"/>
                <a:gd name="T9" fmla="*/ 46 h 165"/>
                <a:gd name="T10" fmla="*/ 23 w 68"/>
                <a:gd name="T11" fmla="*/ 41 h 165"/>
                <a:gd name="T12" fmla="*/ 39 w 68"/>
                <a:gd name="T13" fmla="*/ 50 h 165"/>
                <a:gd name="T14" fmla="*/ 33 w 68"/>
                <a:gd name="T15" fmla="*/ 31 h 165"/>
                <a:gd name="T16" fmla="*/ 38 w 68"/>
                <a:gd name="T17" fmla="*/ 29 h 165"/>
                <a:gd name="T18" fmla="*/ 47 w 68"/>
                <a:gd name="T19" fmla="*/ 18 h 165"/>
                <a:gd name="T20" fmla="*/ 47 w 68"/>
                <a:gd name="T21" fmla="*/ 0 h 165"/>
                <a:gd name="T22" fmla="*/ 65 w 68"/>
                <a:gd name="T23" fmla="*/ 18 h 165"/>
                <a:gd name="T24" fmla="*/ 67 w 68"/>
                <a:gd name="T25" fmla="*/ 22 h 165"/>
                <a:gd name="T26" fmla="*/ 59 w 68"/>
                <a:gd name="T27" fmla="*/ 39 h 165"/>
                <a:gd name="T28" fmla="*/ 65 w 68"/>
                <a:gd name="T29" fmla="*/ 68 h 165"/>
                <a:gd name="T30" fmla="*/ 57 w 68"/>
                <a:gd name="T31" fmla="*/ 89 h 165"/>
                <a:gd name="T32" fmla="*/ 49 w 68"/>
                <a:gd name="T33" fmla="*/ 107 h 165"/>
                <a:gd name="T34" fmla="*/ 52 w 68"/>
                <a:gd name="T35" fmla="*/ 122 h 165"/>
                <a:gd name="T36" fmla="*/ 68 w 68"/>
                <a:gd name="T37" fmla="*/ 139 h 165"/>
                <a:gd name="T38" fmla="*/ 62 w 68"/>
                <a:gd name="T39" fmla="*/ 146 h 165"/>
                <a:gd name="T40" fmla="*/ 51 w 68"/>
                <a:gd name="T41" fmla="*/ 159 h 165"/>
                <a:gd name="T42" fmla="*/ 51 w 68"/>
                <a:gd name="T43" fmla="*/ 165 h 165"/>
                <a:gd name="T44" fmla="*/ 37 w 68"/>
                <a:gd name="T45" fmla="*/ 161 h 165"/>
                <a:gd name="T46" fmla="*/ 33 w 68"/>
                <a:gd name="T47" fmla="*/ 165 h 165"/>
                <a:gd name="T48" fmla="*/ 27 w 68"/>
                <a:gd name="T49" fmla="*/ 159 h 165"/>
                <a:gd name="T50" fmla="*/ 22 w 68"/>
                <a:gd name="T51" fmla="*/ 152 h 165"/>
                <a:gd name="T52" fmla="*/ 25 w 68"/>
                <a:gd name="T53" fmla="*/ 139 h 165"/>
                <a:gd name="T54" fmla="*/ 26 w 68"/>
                <a:gd name="T55" fmla="*/ 135 h 165"/>
                <a:gd name="T56" fmla="*/ 19 w 68"/>
                <a:gd name="T57" fmla="*/ 128 h 165"/>
                <a:gd name="T58" fmla="*/ 17 w 68"/>
                <a:gd name="T59" fmla="*/ 109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165"/>
                <a:gd name="T92" fmla="*/ 68 w 68"/>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165">
                  <a:moveTo>
                    <a:pt x="17" y="109"/>
                  </a:moveTo>
                  <a:lnTo>
                    <a:pt x="8" y="107"/>
                  </a:lnTo>
                  <a:lnTo>
                    <a:pt x="0" y="91"/>
                  </a:lnTo>
                  <a:lnTo>
                    <a:pt x="8" y="72"/>
                  </a:lnTo>
                  <a:lnTo>
                    <a:pt x="16" y="46"/>
                  </a:lnTo>
                  <a:lnTo>
                    <a:pt x="23" y="41"/>
                  </a:lnTo>
                  <a:lnTo>
                    <a:pt x="39" y="50"/>
                  </a:lnTo>
                  <a:lnTo>
                    <a:pt x="33" y="31"/>
                  </a:lnTo>
                  <a:lnTo>
                    <a:pt x="38" y="29"/>
                  </a:lnTo>
                  <a:lnTo>
                    <a:pt x="47" y="18"/>
                  </a:lnTo>
                  <a:lnTo>
                    <a:pt x="47" y="0"/>
                  </a:lnTo>
                  <a:lnTo>
                    <a:pt x="65" y="18"/>
                  </a:lnTo>
                  <a:lnTo>
                    <a:pt x="67" y="22"/>
                  </a:lnTo>
                  <a:lnTo>
                    <a:pt x="59" y="39"/>
                  </a:lnTo>
                  <a:lnTo>
                    <a:pt x="65" y="68"/>
                  </a:lnTo>
                  <a:lnTo>
                    <a:pt x="57" y="89"/>
                  </a:lnTo>
                  <a:lnTo>
                    <a:pt x="49" y="107"/>
                  </a:lnTo>
                  <a:lnTo>
                    <a:pt x="52" y="122"/>
                  </a:lnTo>
                  <a:lnTo>
                    <a:pt x="68" y="139"/>
                  </a:lnTo>
                  <a:lnTo>
                    <a:pt x="62" y="146"/>
                  </a:lnTo>
                  <a:lnTo>
                    <a:pt x="51" y="159"/>
                  </a:lnTo>
                  <a:lnTo>
                    <a:pt x="51" y="165"/>
                  </a:lnTo>
                  <a:lnTo>
                    <a:pt x="37" y="161"/>
                  </a:lnTo>
                  <a:lnTo>
                    <a:pt x="33" y="165"/>
                  </a:lnTo>
                  <a:lnTo>
                    <a:pt x="27" y="159"/>
                  </a:lnTo>
                  <a:lnTo>
                    <a:pt x="22" y="152"/>
                  </a:lnTo>
                  <a:lnTo>
                    <a:pt x="25" y="139"/>
                  </a:lnTo>
                  <a:lnTo>
                    <a:pt x="26" y="135"/>
                  </a:lnTo>
                  <a:lnTo>
                    <a:pt x="19" y="128"/>
                  </a:lnTo>
                  <a:lnTo>
                    <a:pt x="17" y="10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88" name="Freeform 658"/>
            <p:cNvSpPr>
              <a:spLocks/>
            </p:cNvSpPr>
            <p:nvPr/>
          </p:nvSpPr>
          <p:spPr bwMode="auto">
            <a:xfrm>
              <a:off x="4605" y="1813"/>
              <a:ext cx="63" cy="78"/>
            </a:xfrm>
            <a:custGeom>
              <a:avLst/>
              <a:gdLst>
                <a:gd name="T0" fmla="*/ 34 w 59"/>
                <a:gd name="T1" fmla="*/ 133 h 135"/>
                <a:gd name="T2" fmla="*/ 33 w 59"/>
                <a:gd name="T3" fmla="*/ 128 h 135"/>
                <a:gd name="T4" fmla="*/ 28 w 59"/>
                <a:gd name="T5" fmla="*/ 131 h 135"/>
                <a:gd name="T6" fmla="*/ 25 w 59"/>
                <a:gd name="T7" fmla="*/ 135 h 135"/>
                <a:gd name="T8" fmla="*/ 22 w 59"/>
                <a:gd name="T9" fmla="*/ 129 h 135"/>
                <a:gd name="T10" fmla="*/ 22 w 59"/>
                <a:gd name="T11" fmla="*/ 128 h 135"/>
                <a:gd name="T12" fmla="*/ 22 w 59"/>
                <a:gd name="T13" fmla="*/ 122 h 135"/>
                <a:gd name="T14" fmla="*/ 19 w 59"/>
                <a:gd name="T15" fmla="*/ 115 h 135"/>
                <a:gd name="T16" fmla="*/ 16 w 59"/>
                <a:gd name="T17" fmla="*/ 96 h 135"/>
                <a:gd name="T18" fmla="*/ 16 w 59"/>
                <a:gd name="T19" fmla="*/ 89 h 135"/>
                <a:gd name="T20" fmla="*/ 15 w 59"/>
                <a:gd name="T21" fmla="*/ 85 h 135"/>
                <a:gd name="T22" fmla="*/ 5 w 59"/>
                <a:gd name="T23" fmla="*/ 65 h 135"/>
                <a:gd name="T24" fmla="*/ 3 w 59"/>
                <a:gd name="T25" fmla="*/ 61 h 135"/>
                <a:gd name="T26" fmla="*/ 4 w 59"/>
                <a:gd name="T27" fmla="*/ 53 h 135"/>
                <a:gd name="T28" fmla="*/ 11 w 59"/>
                <a:gd name="T29" fmla="*/ 61 h 135"/>
                <a:gd name="T30" fmla="*/ 11 w 59"/>
                <a:gd name="T31" fmla="*/ 53 h 135"/>
                <a:gd name="T32" fmla="*/ 1 w 59"/>
                <a:gd name="T33" fmla="*/ 29 h 135"/>
                <a:gd name="T34" fmla="*/ 0 w 59"/>
                <a:gd name="T35" fmla="*/ 26 h 135"/>
                <a:gd name="T36" fmla="*/ 0 w 59"/>
                <a:gd name="T37" fmla="*/ 20 h 135"/>
                <a:gd name="T38" fmla="*/ 11 w 59"/>
                <a:gd name="T39" fmla="*/ 7 h 135"/>
                <a:gd name="T40" fmla="*/ 17 w 59"/>
                <a:gd name="T41" fmla="*/ 0 h 135"/>
                <a:gd name="T42" fmla="*/ 34 w 59"/>
                <a:gd name="T43" fmla="*/ 29 h 135"/>
                <a:gd name="T44" fmla="*/ 50 w 59"/>
                <a:gd name="T45" fmla="*/ 63 h 135"/>
                <a:gd name="T46" fmla="*/ 59 w 59"/>
                <a:gd name="T47" fmla="*/ 107 h 135"/>
                <a:gd name="T48" fmla="*/ 52 w 59"/>
                <a:gd name="T49" fmla="*/ 113 h 135"/>
                <a:gd name="T50" fmla="*/ 45 w 59"/>
                <a:gd name="T51" fmla="*/ 120 h 135"/>
                <a:gd name="T52" fmla="*/ 42 w 59"/>
                <a:gd name="T53" fmla="*/ 116 h 135"/>
                <a:gd name="T54" fmla="*/ 40 w 59"/>
                <a:gd name="T55" fmla="*/ 122 h 135"/>
                <a:gd name="T56" fmla="*/ 38 w 59"/>
                <a:gd name="T57" fmla="*/ 126 h 135"/>
                <a:gd name="T58" fmla="*/ 36 w 59"/>
                <a:gd name="T59" fmla="*/ 128 h 135"/>
                <a:gd name="T60" fmla="*/ 34 w 59"/>
                <a:gd name="T61" fmla="*/ 133 h 1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
                <a:gd name="T94" fmla="*/ 0 h 135"/>
                <a:gd name="T95" fmla="*/ 59 w 59"/>
                <a:gd name="T96" fmla="*/ 135 h 1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 h="135">
                  <a:moveTo>
                    <a:pt x="34" y="133"/>
                  </a:moveTo>
                  <a:lnTo>
                    <a:pt x="33" y="128"/>
                  </a:lnTo>
                  <a:lnTo>
                    <a:pt x="28" y="131"/>
                  </a:lnTo>
                  <a:lnTo>
                    <a:pt x="25" y="135"/>
                  </a:lnTo>
                  <a:lnTo>
                    <a:pt x="22" y="129"/>
                  </a:lnTo>
                  <a:lnTo>
                    <a:pt x="22" y="128"/>
                  </a:lnTo>
                  <a:lnTo>
                    <a:pt x="22" y="122"/>
                  </a:lnTo>
                  <a:lnTo>
                    <a:pt x="19" y="115"/>
                  </a:lnTo>
                  <a:lnTo>
                    <a:pt x="16" y="96"/>
                  </a:lnTo>
                  <a:lnTo>
                    <a:pt x="16" y="89"/>
                  </a:lnTo>
                  <a:lnTo>
                    <a:pt x="15" y="85"/>
                  </a:lnTo>
                  <a:lnTo>
                    <a:pt x="5" y="65"/>
                  </a:lnTo>
                  <a:lnTo>
                    <a:pt x="3" y="61"/>
                  </a:lnTo>
                  <a:lnTo>
                    <a:pt x="4" y="53"/>
                  </a:lnTo>
                  <a:lnTo>
                    <a:pt x="11" y="61"/>
                  </a:lnTo>
                  <a:lnTo>
                    <a:pt x="11" y="53"/>
                  </a:lnTo>
                  <a:lnTo>
                    <a:pt x="1" y="29"/>
                  </a:lnTo>
                  <a:lnTo>
                    <a:pt x="0" y="26"/>
                  </a:lnTo>
                  <a:lnTo>
                    <a:pt x="0" y="20"/>
                  </a:lnTo>
                  <a:lnTo>
                    <a:pt x="11" y="7"/>
                  </a:lnTo>
                  <a:lnTo>
                    <a:pt x="17" y="0"/>
                  </a:lnTo>
                  <a:lnTo>
                    <a:pt x="34" y="29"/>
                  </a:lnTo>
                  <a:lnTo>
                    <a:pt x="50" y="63"/>
                  </a:lnTo>
                  <a:lnTo>
                    <a:pt x="59" y="107"/>
                  </a:lnTo>
                  <a:lnTo>
                    <a:pt x="52" y="113"/>
                  </a:lnTo>
                  <a:lnTo>
                    <a:pt x="45" y="120"/>
                  </a:lnTo>
                  <a:lnTo>
                    <a:pt x="42" y="116"/>
                  </a:lnTo>
                  <a:lnTo>
                    <a:pt x="40" y="122"/>
                  </a:lnTo>
                  <a:lnTo>
                    <a:pt x="38" y="126"/>
                  </a:lnTo>
                  <a:lnTo>
                    <a:pt x="36" y="128"/>
                  </a:lnTo>
                  <a:lnTo>
                    <a:pt x="34" y="13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89" name="Freeform 659"/>
            <p:cNvSpPr>
              <a:spLocks/>
            </p:cNvSpPr>
            <p:nvPr/>
          </p:nvSpPr>
          <p:spPr bwMode="auto">
            <a:xfrm>
              <a:off x="4594" y="2067"/>
              <a:ext cx="23" cy="60"/>
            </a:xfrm>
            <a:custGeom>
              <a:avLst/>
              <a:gdLst>
                <a:gd name="T0" fmla="*/ 15 w 22"/>
                <a:gd name="T1" fmla="*/ 104 h 104"/>
                <a:gd name="T2" fmla="*/ 3 w 22"/>
                <a:gd name="T3" fmla="*/ 80 h 104"/>
                <a:gd name="T4" fmla="*/ 0 w 22"/>
                <a:gd name="T5" fmla="*/ 43 h 104"/>
                <a:gd name="T6" fmla="*/ 7 w 22"/>
                <a:gd name="T7" fmla="*/ 20 h 104"/>
                <a:gd name="T8" fmla="*/ 13 w 22"/>
                <a:gd name="T9" fmla="*/ 0 h 104"/>
                <a:gd name="T10" fmla="*/ 22 w 22"/>
                <a:gd name="T11" fmla="*/ 6 h 104"/>
                <a:gd name="T12" fmla="*/ 20 w 22"/>
                <a:gd name="T13" fmla="*/ 33 h 104"/>
                <a:gd name="T14" fmla="*/ 19 w 22"/>
                <a:gd name="T15" fmla="*/ 56 h 104"/>
                <a:gd name="T16" fmla="*/ 16 w 22"/>
                <a:gd name="T17" fmla="*/ 80 h 104"/>
                <a:gd name="T18" fmla="*/ 15 w 22"/>
                <a:gd name="T19" fmla="*/ 10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4"/>
                <a:gd name="T32" fmla="*/ 22 w 2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4">
                  <a:moveTo>
                    <a:pt x="15" y="104"/>
                  </a:moveTo>
                  <a:lnTo>
                    <a:pt x="3" y="80"/>
                  </a:lnTo>
                  <a:lnTo>
                    <a:pt x="0" y="43"/>
                  </a:lnTo>
                  <a:lnTo>
                    <a:pt x="7" y="20"/>
                  </a:lnTo>
                  <a:lnTo>
                    <a:pt x="13" y="0"/>
                  </a:lnTo>
                  <a:lnTo>
                    <a:pt x="22" y="6"/>
                  </a:lnTo>
                  <a:lnTo>
                    <a:pt x="20" y="33"/>
                  </a:lnTo>
                  <a:lnTo>
                    <a:pt x="19" y="56"/>
                  </a:lnTo>
                  <a:lnTo>
                    <a:pt x="16" y="80"/>
                  </a:lnTo>
                  <a:lnTo>
                    <a:pt x="15" y="10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90" name="Freeform 660"/>
            <p:cNvSpPr>
              <a:spLocks/>
            </p:cNvSpPr>
            <p:nvPr/>
          </p:nvSpPr>
          <p:spPr bwMode="auto">
            <a:xfrm>
              <a:off x="3916" y="1565"/>
              <a:ext cx="493" cy="193"/>
            </a:xfrm>
            <a:custGeom>
              <a:avLst/>
              <a:gdLst>
                <a:gd name="T0" fmla="*/ 268 w 456"/>
                <a:gd name="T1" fmla="*/ 316 h 331"/>
                <a:gd name="T2" fmla="*/ 245 w 456"/>
                <a:gd name="T3" fmla="*/ 303 h 331"/>
                <a:gd name="T4" fmla="*/ 207 w 456"/>
                <a:gd name="T5" fmla="*/ 296 h 331"/>
                <a:gd name="T6" fmla="*/ 167 w 456"/>
                <a:gd name="T7" fmla="*/ 292 h 331"/>
                <a:gd name="T8" fmla="*/ 141 w 456"/>
                <a:gd name="T9" fmla="*/ 244 h 331"/>
                <a:gd name="T10" fmla="*/ 101 w 456"/>
                <a:gd name="T11" fmla="*/ 222 h 331"/>
                <a:gd name="T12" fmla="*/ 69 w 456"/>
                <a:gd name="T13" fmla="*/ 211 h 331"/>
                <a:gd name="T14" fmla="*/ 58 w 456"/>
                <a:gd name="T15" fmla="*/ 157 h 331"/>
                <a:gd name="T16" fmla="*/ 26 w 456"/>
                <a:gd name="T17" fmla="*/ 127 h 331"/>
                <a:gd name="T18" fmla="*/ 1 w 456"/>
                <a:gd name="T19" fmla="*/ 92 h 331"/>
                <a:gd name="T20" fmla="*/ 8 w 456"/>
                <a:gd name="T21" fmla="*/ 76 h 331"/>
                <a:gd name="T22" fmla="*/ 33 w 456"/>
                <a:gd name="T23" fmla="*/ 52 h 331"/>
                <a:gd name="T24" fmla="*/ 74 w 456"/>
                <a:gd name="T25" fmla="*/ 44 h 331"/>
                <a:gd name="T26" fmla="*/ 99 w 456"/>
                <a:gd name="T27" fmla="*/ 63 h 331"/>
                <a:gd name="T28" fmla="*/ 131 w 456"/>
                <a:gd name="T29" fmla="*/ 52 h 331"/>
                <a:gd name="T30" fmla="*/ 121 w 456"/>
                <a:gd name="T31" fmla="*/ 0 h 331"/>
                <a:gd name="T32" fmla="*/ 168 w 456"/>
                <a:gd name="T33" fmla="*/ 18 h 331"/>
                <a:gd name="T34" fmla="*/ 198 w 456"/>
                <a:gd name="T35" fmla="*/ 53 h 331"/>
                <a:gd name="T36" fmla="*/ 242 w 456"/>
                <a:gd name="T37" fmla="*/ 53 h 331"/>
                <a:gd name="T38" fmla="*/ 268 w 456"/>
                <a:gd name="T39" fmla="*/ 72 h 331"/>
                <a:gd name="T40" fmla="*/ 313 w 456"/>
                <a:gd name="T41" fmla="*/ 83 h 331"/>
                <a:gd name="T42" fmla="*/ 343 w 456"/>
                <a:gd name="T43" fmla="*/ 53 h 331"/>
                <a:gd name="T44" fmla="*/ 382 w 456"/>
                <a:gd name="T45" fmla="*/ 66 h 331"/>
                <a:gd name="T46" fmla="*/ 386 w 456"/>
                <a:gd name="T47" fmla="*/ 116 h 331"/>
                <a:gd name="T48" fmla="*/ 394 w 456"/>
                <a:gd name="T49" fmla="*/ 131 h 331"/>
                <a:gd name="T50" fmla="*/ 415 w 456"/>
                <a:gd name="T51" fmla="*/ 137 h 331"/>
                <a:gd name="T52" fmla="*/ 452 w 456"/>
                <a:gd name="T53" fmla="*/ 153 h 331"/>
                <a:gd name="T54" fmla="*/ 431 w 456"/>
                <a:gd name="T55" fmla="*/ 170 h 331"/>
                <a:gd name="T56" fmla="*/ 414 w 456"/>
                <a:gd name="T57" fmla="*/ 205 h 331"/>
                <a:gd name="T58" fmla="*/ 385 w 456"/>
                <a:gd name="T59" fmla="*/ 228 h 331"/>
                <a:gd name="T60" fmla="*/ 368 w 456"/>
                <a:gd name="T61" fmla="*/ 246 h 331"/>
                <a:gd name="T62" fmla="*/ 363 w 456"/>
                <a:gd name="T63" fmla="*/ 285 h 331"/>
                <a:gd name="T64" fmla="*/ 335 w 456"/>
                <a:gd name="T65" fmla="*/ 307 h 331"/>
                <a:gd name="T66" fmla="*/ 307 w 456"/>
                <a:gd name="T67" fmla="*/ 318 h 331"/>
                <a:gd name="T68" fmla="*/ 286 w 456"/>
                <a:gd name="T69" fmla="*/ 324 h 3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6"/>
                <a:gd name="T106" fmla="*/ 0 h 331"/>
                <a:gd name="T107" fmla="*/ 456 w 456"/>
                <a:gd name="T108" fmla="*/ 331 h 3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6" h="331">
                  <a:moveTo>
                    <a:pt x="286" y="324"/>
                  </a:moveTo>
                  <a:lnTo>
                    <a:pt x="268" y="316"/>
                  </a:lnTo>
                  <a:lnTo>
                    <a:pt x="251" y="311"/>
                  </a:lnTo>
                  <a:lnTo>
                    <a:pt x="245" y="303"/>
                  </a:lnTo>
                  <a:lnTo>
                    <a:pt x="226" y="300"/>
                  </a:lnTo>
                  <a:lnTo>
                    <a:pt x="207" y="296"/>
                  </a:lnTo>
                  <a:lnTo>
                    <a:pt x="186" y="294"/>
                  </a:lnTo>
                  <a:lnTo>
                    <a:pt x="167" y="292"/>
                  </a:lnTo>
                  <a:lnTo>
                    <a:pt x="155" y="268"/>
                  </a:lnTo>
                  <a:lnTo>
                    <a:pt x="141" y="244"/>
                  </a:lnTo>
                  <a:lnTo>
                    <a:pt x="122" y="233"/>
                  </a:lnTo>
                  <a:lnTo>
                    <a:pt x="101" y="222"/>
                  </a:lnTo>
                  <a:lnTo>
                    <a:pt x="85" y="216"/>
                  </a:lnTo>
                  <a:lnTo>
                    <a:pt x="69" y="211"/>
                  </a:lnTo>
                  <a:lnTo>
                    <a:pt x="63" y="185"/>
                  </a:lnTo>
                  <a:lnTo>
                    <a:pt x="58" y="157"/>
                  </a:lnTo>
                  <a:lnTo>
                    <a:pt x="37" y="131"/>
                  </a:lnTo>
                  <a:lnTo>
                    <a:pt x="26" y="127"/>
                  </a:lnTo>
                  <a:lnTo>
                    <a:pt x="5" y="105"/>
                  </a:lnTo>
                  <a:lnTo>
                    <a:pt x="1" y="92"/>
                  </a:lnTo>
                  <a:lnTo>
                    <a:pt x="0" y="89"/>
                  </a:lnTo>
                  <a:lnTo>
                    <a:pt x="8" y="76"/>
                  </a:lnTo>
                  <a:lnTo>
                    <a:pt x="20" y="68"/>
                  </a:lnTo>
                  <a:lnTo>
                    <a:pt x="33" y="52"/>
                  </a:lnTo>
                  <a:lnTo>
                    <a:pt x="46" y="40"/>
                  </a:lnTo>
                  <a:lnTo>
                    <a:pt x="74" y="44"/>
                  </a:lnTo>
                  <a:lnTo>
                    <a:pt x="78" y="53"/>
                  </a:lnTo>
                  <a:lnTo>
                    <a:pt x="99" y="63"/>
                  </a:lnTo>
                  <a:lnTo>
                    <a:pt x="120" y="68"/>
                  </a:lnTo>
                  <a:lnTo>
                    <a:pt x="131" y="52"/>
                  </a:lnTo>
                  <a:lnTo>
                    <a:pt x="118" y="29"/>
                  </a:lnTo>
                  <a:lnTo>
                    <a:pt x="121" y="0"/>
                  </a:lnTo>
                  <a:lnTo>
                    <a:pt x="144" y="7"/>
                  </a:lnTo>
                  <a:lnTo>
                    <a:pt x="168" y="18"/>
                  </a:lnTo>
                  <a:lnTo>
                    <a:pt x="177" y="35"/>
                  </a:lnTo>
                  <a:lnTo>
                    <a:pt x="198" y="53"/>
                  </a:lnTo>
                  <a:lnTo>
                    <a:pt x="222" y="48"/>
                  </a:lnTo>
                  <a:lnTo>
                    <a:pt x="242" y="53"/>
                  </a:lnTo>
                  <a:lnTo>
                    <a:pt x="261" y="63"/>
                  </a:lnTo>
                  <a:lnTo>
                    <a:pt x="268" y="72"/>
                  </a:lnTo>
                  <a:lnTo>
                    <a:pt x="296" y="89"/>
                  </a:lnTo>
                  <a:lnTo>
                    <a:pt x="313" y="83"/>
                  </a:lnTo>
                  <a:lnTo>
                    <a:pt x="329" y="76"/>
                  </a:lnTo>
                  <a:lnTo>
                    <a:pt x="343" y="53"/>
                  </a:lnTo>
                  <a:lnTo>
                    <a:pt x="370" y="65"/>
                  </a:lnTo>
                  <a:lnTo>
                    <a:pt x="382" y="66"/>
                  </a:lnTo>
                  <a:lnTo>
                    <a:pt x="384" y="90"/>
                  </a:lnTo>
                  <a:lnTo>
                    <a:pt x="386" y="116"/>
                  </a:lnTo>
                  <a:lnTo>
                    <a:pt x="383" y="120"/>
                  </a:lnTo>
                  <a:lnTo>
                    <a:pt x="394" y="131"/>
                  </a:lnTo>
                  <a:lnTo>
                    <a:pt x="408" y="131"/>
                  </a:lnTo>
                  <a:lnTo>
                    <a:pt x="415" y="137"/>
                  </a:lnTo>
                  <a:lnTo>
                    <a:pt x="422" y="126"/>
                  </a:lnTo>
                  <a:lnTo>
                    <a:pt x="452" y="153"/>
                  </a:lnTo>
                  <a:lnTo>
                    <a:pt x="456" y="170"/>
                  </a:lnTo>
                  <a:lnTo>
                    <a:pt x="431" y="170"/>
                  </a:lnTo>
                  <a:lnTo>
                    <a:pt x="416" y="185"/>
                  </a:lnTo>
                  <a:lnTo>
                    <a:pt x="414" y="205"/>
                  </a:lnTo>
                  <a:lnTo>
                    <a:pt x="398" y="215"/>
                  </a:lnTo>
                  <a:lnTo>
                    <a:pt x="385" y="228"/>
                  </a:lnTo>
                  <a:lnTo>
                    <a:pt x="365" y="216"/>
                  </a:lnTo>
                  <a:lnTo>
                    <a:pt x="368" y="246"/>
                  </a:lnTo>
                  <a:lnTo>
                    <a:pt x="377" y="265"/>
                  </a:lnTo>
                  <a:lnTo>
                    <a:pt x="363" y="285"/>
                  </a:lnTo>
                  <a:lnTo>
                    <a:pt x="352" y="305"/>
                  </a:lnTo>
                  <a:lnTo>
                    <a:pt x="335" y="307"/>
                  </a:lnTo>
                  <a:lnTo>
                    <a:pt x="318" y="309"/>
                  </a:lnTo>
                  <a:lnTo>
                    <a:pt x="307" y="318"/>
                  </a:lnTo>
                  <a:lnTo>
                    <a:pt x="297" y="331"/>
                  </a:lnTo>
                  <a:lnTo>
                    <a:pt x="286" y="32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91" name="Freeform 661"/>
            <p:cNvSpPr>
              <a:spLocks/>
            </p:cNvSpPr>
            <p:nvPr/>
          </p:nvSpPr>
          <p:spPr bwMode="auto">
            <a:xfrm>
              <a:off x="3319" y="1503"/>
              <a:ext cx="586" cy="257"/>
            </a:xfrm>
            <a:custGeom>
              <a:avLst/>
              <a:gdLst>
                <a:gd name="T0" fmla="*/ 63 w 544"/>
                <a:gd name="T1" fmla="*/ 261 h 443"/>
                <a:gd name="T2" fmla="*/ 44 w 544"/>
                <a:gd name="T3" fmla="*/ 280 h 443"/>
                <a:gd name="T4" fmla="*/ 17 w 544"/>
                <a:gd name="T5" fmla="*/ 224 h 443"/>
                <a:gd name="T6" fmla="*/ 3 w 544"/>
                <a:gd name="T7" fmla="*/ 167 h 443"/>
                <a:gd name="T8" fmla="*/ 21 w 544"/>
                <a:gd name="T9" fmla="*/ 145 h 443"/>
                <a:gd name="T10" fmla="*/ 34 w 544"/>
                <a:gd name="T11" fmla="*/ 117 h 443"/>
                <a:gd name="T12" fmla="*/ 63 w 544"/>
                <a:gd name="T13" fmla="*/ 104 h 443"/>
                <a:gd name="T14" fmla="*/ 100 w 544"/>
                <a:gd name="T15" fmla="*/ 133 h 443"/>
                <a:gd name="T16" fmla="*/ 147 w 544"/>
                <a:gd name="T17" fmla="*/ 132 h 443"/>
                <a:gd name="T18" fmla="*/ 176 w 544"/>
                <a:gd name="T19" fmla="*/ 130 h 443"/>
                <a:gd name="T20" fmla="*/ 169 w 544"/>
                <a:gd name="T21" fmla="*/ 61 h 443"/>
                <a:gd name="T22" fmla="*/ 164 w 544"/>
                <a:gd name="T23" fmla="*/ 48 h 443"/>
                <a:gd name="T24" fmla="*/ 198 w 544"/>
                <a:gd name="T25" fmla="*/ 37 h 443"/>
                <a:gd name="T26" fmla="*/ 231 w 544"/>
                <a:gd name="T27" fmla="*/ 20 h 443"/>
                <a:gd name="T28" fmla="*/ 264 w 544"/>
                <a:gd name="T29" fmla="*/ 4 h 443"/>
                <a:gd name="T30" fmla="*/ 286 w 544"/>
                <a:gd name="T31" fmla="*/ 20 h 443"/>
                <a:gd name="T32" fmla="*/ 323 w 544"/>
                <a:gd name="T33" fmla="*/ 48 h 443"/>
                <a:gd name="T34" fmla="*/ 350 w 544"/>
                <a:gd name="T35" fmla="*/ 39 h 443"/>
                <a:gd name="T36" fmla="*/ 371 w 544"/>
                <a:gd name="T37" fmla="*/ 32 h 443"/>
                <a:gd name="T38" fmla="*/ 387 w 544"/>
                <a:gd name="T39" fmla="*/ 70 h 443"/>
                <a:gd name="T40" fmla="*/ 424 w 544"/>
                <a:gd name="T41" fmla="*/ 115 h 443"/>
                <a:gd name="T42" fmla="*/ 446 w 544"/>
                <a:gd name="T43" fmla="*/ 132 h 443"/>
                <a:gd name="T44" fmla="*/ 472 w 544"/>
                <a:gd name="T45" fmla="*/ 133 h 443"/>
                <a:gd name="T46" fmla="*/ 510 w 544"/>
                <a:gd name="T47" fmla="*/ 176 h 443"/>
                <a:gd name="T48" fmla="*/ 544 w 544"/>
                <a:gd name="T49" fmla="*/ 196 h 443"/>
                <a:gd name="T50" fmla="*/ 532 w 544"/>
                <a:gd name="T51" fmla="*/ 228 h 443"/>
                <a:gd name="T52" fmla="*/ 525 w 544"/>
                <a:gd name="T53" fmla="*/ 263 h 443"/>
                <a:gd name="T54" fmla="*/ 505 w 544"/>
                <a:gd name="T55" fmla="*/ 284 h 443"/>
                <a:gd name="T56" fmla="*/ 512 w 544"/>
                <a:gd name="T57" fmla="*/ 322 h 443"/>
                <a:gd name="T58" fmla="*/ 476 w 544"/>
                <a:gd name="T59" fmla="*/ 332 h 443"/>
                <a:gd name="T60" fmla="*/ 492 w 544"/>
                <a:gd name="T61" fmla="*/ 363 h 443"/>
                <a:gd name="T62" fmla="*/ 498 w 544"/>
                <a:gd name="T63" fmla="*/ 393 h 443"/>
                <a:gd name="T64" fmla="*/ 476 w 544"/>
                <a:gd name="T65" fmla="*/ 378 h 443"/>
                <a:gd name="T66" fmla="*/ 439 w 544"/>
                <a:gd name="T67" fmla="*/ 384 h 443"/>
                <a:gd name="T68" fmla="*/ 406 w 544"/>
                <a:gd name="T69" fmla="*/ 382 h 443"/>
                <a:gd name="T70" fmla="*/ 384 w 544"/>
                <a:gd name="T71" fmla="*/ 398 h 443"/>
                <a:gd name="T72" fmla="*/ 360 w 544"/>
                <a:gd name="T73" fmla="*/ 409 h 443"/>
                <a:gd name="T74" fmla="*/ 334 w 544"/>
                <a:gd name="T75" fmla="*/ 443 h 443"/>
                <a:gd name="T76" fmla="*/ 305 w 544"/>
                <a:gd name="T77" fmla="*/ 419 h 443"/>
                <a:gd name="T78" fmla="*/ 290 w 544"/>
                <a:gd name="T79" fmla="*/ 372 h 443"/>
                <a:gd name="T80" fmla="*/ 259 w 544"/>
                <a:gd name="T81" fmla="*/ 371 h 443"/>
                <a:gd name="T82" fmla="*/ 230 w 544"/>
                <a:gd name="T83" fmla="*/ 365 h 443"/>
                <a:gd name="T84" fmla="*/ 196 w 544"/>
                <a:gd name="T85" fmla="*/ 317 h 443"/>
                <a:gd name="T86" fmla="*/ 161 w 544"/>
                <a:gd name="T87" fmla="*/ 309 h 443"/>
                <a:gd name="T88" fmla="*/ 148 w 544"/>
                <a:gd name="T89" fmla="*/ 350 h 443"/>
                <a:gd name="T90" fmla="*/ 155 w 544"/>
                <a:gd name="T91" fmla="*/ 409 h 443"/>
                <a:gd name="T92" fmla="*/ 143 w 544"/>
                <a:gd name="T93" fmla="*/ 428 h 443"/>
                <a:gd name="T94" fmla="*/ 129 w 544"/>
                <a:gd name="T95" fmla="*/ 397 h 443"/>
                <a:gd name="T96" fmla="*/ 92 w 544"/>
                <a:gd name="T97" fmla="*/ 389 h 443"/>
                <a:gd name="T98" fmla="*/ 73 w 544"/>
                <a:gd name="T99" fmla="*/ 350 h 443"/>
                <a:gd name="T100" fmla="*/ 82 w 544"/>
                <a:gd name="T101" fmla="*/ 339 h 443"/>
                <a:gd name="T102" fmla="*/ 84 w 544"/>
                <a:gd name="T103" fmla="*/ 313 h 443"/>
                <a:gd name="T104" fmla="*/ 97 w 544"/>
                <a:gd name="T105" fmla="*/ 302 h 443"/>
                <a:gd name="T106" fmla="*/ 75 w 544"/>
                <a:gd name="T107" fmla="*/ 263 h 4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4"/>
                <a:gd name="T163" fmla="*/ 0 h 443"/>
                <a:gd name="T164" fmla="*/ 544 w 544"/>
                <a:gd name="T165" fmla="*/ 443 h 4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4" h="443">
                  <a:moveTo>
                    <a:pt x="75" y="263"/>
                  </a:moveTo>
                  <a:lnTo>
                    <a:pt x="63" y="261"/>
                  </a:lnTo>
                  <a:lnTo>
                    <a:pt x="47" y="278"/>
                  </a:lnTo>
                  <a:lnTo>
                    <a:pt x="44" y="280"/>
                  </a:lnTo>
                  <a:lnTo>
                    <a:pt x="33" y="250"/>
                  </a:lnTo>
                  <a:lnTo>
                    <a:pt x="17" y="224"/>
                  </a:lnTo>
                  <a:lnTo>
                    <a:pt x="0" y="202"/>
                  </a:lnTo>
                  <a:lnTo>
                    <a:pt x="3" y="167"/>
                  </a:lnTo>
                  <a:lnTo>
                    <a:pt x="5" y="133"/>
                  </a:lnTo>
                  <a:lnTo>
                    <a:pt x="21" y="145"/>
                  </a:lnTo>
                  <a:lnTo>
                    <a:pt x="23" y="133"/>
                  </a:lnTo>
                  <a:lnTo>
                    <a:pt x="34" y="117"/>
                  </a:lnTo>
                  <a:lnTo>
                    <a:pt x="44" y="104"/>
                  </a:lnTo>
                  <a:lnTo>
                    <a:pt x="63" y="104"/>
                  </a:lnTo>
                  <a:lnTo>
                    <a:pt x="83" y="117"/>
                  </a:lnTo>
                  <a:lnTo>
                    <a:pt x="100" y="133"/>
                  </a:lnTo>
                  <a:lnTo>
                    <a:pt x="121" y="132"/>
                  </a:lnTo>
                  <a:lnTo>
                    <a:pt x="147" y="132"/>
                  </a:lnTo>
                  <a:lnTo>
                    <a:pt x="173" y="137"/>
                  </a:lnTo>
                  <a:lnTo>
                    <a:pt x="176" y="130"/>
                  </a:lnTo>
                  <a:lnTo>
                    <a:pt x="161" y="96"/>
                  </a:lnTo>
                  <a:lnTo>
                    <a:pt x="169" y="61"/>
                  </a:lnTo>
                  <a:lnTo>
                    <a:pt x="181" y="65"/>
                  </a:lnTo>
                  <a:lnTo>
                    <a:pt x="164" y="48"/>
                  </a:lnTo>
                  <a:lnTo>
                    <a:pt x="182" y="45"/>
                  </a:lnTo>
                  <a:lnTo>
                    <a:pt x="198" y="37"/>
                  </a:lnTo>
                  <a:lnTo>
                    <a:pt x="216" y="28"/>
                  </a:lnTo>
                  <a:lnTo>
                    <a:pt x="231" y="20"/>
                  </a:lnTo>
                  <a:lnTo>
                    <a:pt x="249" y="13"/>
                  </a:lnTo>
                  <a:lnTo>
                    <a:pt x="264" y="4"/>
                  </a:lnTo>
                  <a:lnTo>
                    <a:pt x="277" y="0"/>
                  </a:lnTo>
                  <a:lnTo>
                    <a:pt x="286" y="20"/>
                  </a:lnTo>
                  <a:lnTo>
                    <a:pt x="313" y="37"/>
                  </a:lnTo>
                  <a:lnTo>
                    <a:pt x="323" y="48"/>
                  </a:lnTo>
                  <a:lnTo>
                    <a:pt x="334" y="50"/>
                  </a:lnTo>
                  <a:lnTo>
                    <a:pt x="350" y="39"/>
                  </a:lnTo>
                  <a:lnTo>
                    <a:pt x="367" y="26"/>
                  </a:lnTo>
                  <a:lnTo>
                    <a:pt x="371" y="32"/>
                  </a:lnTo>
                  <a:lnTo>
                    <a:pt x="368" y="46"/>
                  </a:lnTo>
                  <a:lnTo>
                    <a:pt x="387" y="70"/>
                  </a:lnTo>
                  <a:lnTo>
                    <a:pt x="404" y="93"/>
                  </a:lnTo>
                  <a:lnTo>
                    <a:pt x="424" y="115"/>
                  </a:lnTo>
                  <a:lnTo>
                    <a:pt x="443" y="139"/>
                  </a:lnTo>
                  <a:lnTo>
                    <a:pt x="446" y="132"/>
                  </a:lnTo>
                  <a:lnTo>
                    <a:pt x="456" y="137"/>
                  </a:lnTo>
                  <a:lnTo>
                    <a:pt x="472" y="133"/>
                  </a:lnTo>
                  <a:lnTo>
                    <a:pt x="492" y="154"/>
                  </a:lnTo>
                  <a:lnTo>
                    <a:pt x="510" y="176"/>
                  </a:lnTo>
                  <a:lnTo>
                    <a:pt x="529" y="167"/>
                  </a:lnTo>
                  <a:lnTo>
                    <a:pt x="544" y="196"/>
                  </a:lnTo>
                  <a:lnTo>
                    <a:pt x="537" y="217"/>
                  </a:lnTo>
                  <a:lnTo>
                    <a:pt x="532" y="228"/>
                  </a:lnTo>
                  <a:lnTo>
                    <a:pt x="537" y="261"/>
                  </a:lnTo>
                  <a:lnTo>
                    <a:pt x="525" y="263"/>
                  </a:lnTo>
                  <a:lnTo>
                    <a:pt x="503" y="256"/>
                  </a:lnTo>
                  <a:lnTo>
                    <a:pt x="505" y="284"/>
                  </a:lnTo>
                  <a:lnTo>
                    <a:pt x="507" y="311"/>
                  </a:lnTo>
                  <a:lnTo>
                    <a:pt x="512" y="322"/>
                  </a:lnTo>
                  <a:lnTo>
                    <a:pt x="493" y="319"/>
                  </a:lnTo>
                  <a:lnTo>
                    <a:pt x="476" y="332"/>
                  </a:lnTo>
                  <a:lnTo>
                    <a:pt x="486" y="339"/>
                  </a:lnTo>
                  <a:lnTo>
                    <a:pt x="492" y="363"/>
                  </a:lnTo>
                  <a:lnTo>
                    <a:pt x="498" y="389"/>
                  </a:lnTo>
                  <a:lnTo>
                    <a:pt x="498" y="393"/>
                  </a:lnTo>
                  <a:lnTo>
                    <a:pt x="494" y="398"/>
                  </a:lnTo>
                  <a:lnTo>
                    <a:pt x="476" y="378"/>
                  </a:lnTo>
                  <a:lnTo>
                    <a:pt x="458" y="382"/>
                  </a:lnTo>
                  <a:lnTo>
                    <a:pt x="439" y="384"/>
                  </a:lnTo>
                  <a:lnTo>
                    <a:pt x="420" y="384"/>
                  </a:lnTo>
                  <a:lnTo>
                    <a:pt x="406" y="382"/>
                  </a:lnTo>
                  <a:lnTo>
                    <a:pt x="399" y="402"/>
                  </a:lnTo>
                  <a:lnTo>
                    <a:pt x="384" y="398"/>
                  </a:lnTo>
                  <a:lnTo>
                    <a:pt x="370" y="395"/>
                  </a:lnTo>
                  <a:lnTo>
                    <a:pt x="360" y="409"/>
                  </a:lnTo>
                  <a:lnTo>
                    <a:pt x="347" y="424"/>
                  </a:lnTo>
                  <a:lnTo>
                    <a:pt x="334" y="443"/>
                  </a:lnTo>
                  <a:lnTo>
                    <a:pt x="319" y="434"/>
                  </a:lnTo>
                  <a:lnTo>
                    <a:pt x="305" y="419"/>
                  </a:lnTo>
                  <a:lnTo>
                    <a:pt x="304" y="393"/>
                  </a:lnTo>
                  <a:lnTo>
                    <a:pt x="290" y="372"/>
                  </a:lnTo>
                  <a:lnTo>
                    <a:pt x="274" y="371"/>
                  </a:lnTo>
                  <a:lnTo>
                    <a:pt x="259" y="371"/>
                  </a:lnTo>
                  <a:lnTo>
                    <a:pt x="245" y="369"/>
                  </a:lnTo>
                  <a:lnTo>
                    <a:pt x="230" y="365"/>
                  </a:lnTo>
                  <a:lnTo>
                    <a:pt x="216" y="334"/>
                  </a:lnTo>
                  <a:lnTo>
                    <a:pt x="196" y="317"/>
                  </a:lnTo>
                  <a:lnTo>
                    <a:pt x="179" y="298"/>
                  </a:lnTo>
                  <a:lnTo>
                    <a:pt x="161" y="309"/>
                  </a:lnTo>
                  <a:lnTo>
                    <a:pt x="144" y="322"/>
                  </a:lnTo>
                  <a:lnTo>
                    <a:pt x="148" y="350"/>
                  </a:lnTo>
                  <a:lnTo>
                    <a:pt x="152" y="378"/>
                  </a:lnTo>
                  <a:lnTo>
                    <a:pt x="155" y="409"/>
                  </a:lnTo>
                  <a:lnTo>
                    <a:pt x="159" y="437"/>
                  </a:lnTo>
                  <a:lnTo>
                    <a:pt x="143" y="428"/>
                  </a:lnTo>
                  <a:lnTo>
                    <a:pt x="126" y="419"/>
                  </a:lnTo>
                  <a:lnTo>
                    <a:pt x="129" y="397"/>
                  </a:lnTo>
                  <a:lnTo>
                    <a:pt x="104" y="397"/>
                  </a:lnTo>
                  <a:lnTo>
                    <a:pt x="92" y="389"/>
                  </a:lnTo>
                  <a:lnTo>
                    <a:pt x="86" y="380"/>
                  </a:lnTo>
                  <a:lnTo>
                    <a:pt x="73" y="350"/>
                  </a:lnTo>
                  <a:lnTo>
                    <a:pt x="65" y="341"/>
                  </a:lnTo>
                  <a:lnTo>
                    <a:pt x="82" y="339"/>
                  </a:lnTo>
                  <a:lnTo>
                    <a:pt x="75" y="328"/>
                  </a:lnTo>
                  <a:lnTo>
                    <a:pt x="84" y="313"/>
                  </a:lnTo>
                  <a:lnTo>
                    <a:pt x="100" y="313"/>
                  </a:lnTo>
                  <a:lnTo>
                    <a:pt x="97" y="302"/>
                  </a:lnTo>
                  <a:lnTo>
                    <a:pt x="94" y="267"/>
                  </a:lnTo>
                  <a:lnTo>
                    <a:pt x="75" y="26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92" name="Freeform 662"/>
            <p:cNvSpPr>
              <a:spLocks/>
            </p:cNvSpPr>
            <p:nvPr/>
          </p:nvSpPr>
          <p:spPr bwMode="auto">
            <a:xfrm>
              <a:off x="3228" y="1712"/>
              <a:ext cx="126" cy="47"/>
            </a:xfrm>
            <a:custGeom>
              <a:avLst/>
              <a:gdLst>
                <a:gd name="T0" fmla="*/ 23 w 117"/>
                <a:gd name="T1" fmla="*/ 29 h 83"/>
                <a:gd name="T2" fmla="*/ 0 w 117"/>
                <a:gd name="T3" fmla="*/ 1 h 83"/>
                <a:gd name="T4" fmla="*/ 1 w 117"/>
                <a:gd name="T5" fmla="*/ 0 h 83"/>
                <a:gd name="T6" fmla="*/ 16 w 117"/>
                <a:gd name="T7" fmla="*/ 1 h 83"/>
                <a:gd name="T8" fmla="*/ 33 w 117"/>
                <a:gd name="T9" fmla="*/ 3 h 83"/>
                <a:gd name="T10" fmla="*/ 52 w 117"/>
                <a:gd name="T11" fmla="*/ 20 h 83"/>
                <a:gd name="T12" fmla="*/ 74 w 117"/>
                <a:gd name="T13" fmla="*/ 37 h 83"/>
                <a:gd name="T14" fmla="*/ 95 w 117"/>
                <a:gd name="T15" fmla="*/ 53 h 83"/>
                <a:gd name="T16" fmla="*/ 117 w 117"/>
                <a:gd name="T17" fmla="*/ 66 h 83"/>
                <a:gd name="T18" fmla="*/ 113 w 117"/>
                <a:gd name="T19" fmla="*/ 83 h 83"/>
                <a:gd name="T20" fmla="*/ 100 w 117"/>
                <a:gd name="T21" fmla="*/ 79 h 83"/>
                <a:gd name="T22" fmla="*/ 78 w 117"/>
                <a:gd name="T23" fmla="*/ 79 h 83"/>
                <a:gd name="T24" fmla="*/ 57 w 117"/>
                <a:gd name="T25" fmla="*/ 79 h 83"/>
                <a:gd name="T26" fmla="*/ 38 w 117"/>
                <a:gd name="T27" fmla="*/ 81 h 83"/>
                <a:gd name="T28" fmla="*/ 37 w 117"/>
                <a:gd name="T29" fmla="*/ 57 h 83"/>
                <a:gd name="T30" fmla="*/ 23 w 117"/>
                <a:gd name="T31" fmla="*/ 29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83"/>
                <a:gd name="T50" fmla="*/ 117 w 117"/>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83">
                  <a:moveTo>
                    <a:pt x="23" y="29"/>
                  </a:moveTo>
                  <a:lnTo>
                    <a:pt x="0" y="1"/>
                  </a:lnTo>
                  <a:lnTo>
                    <a:pt x="1" y="0"/>
                  </a:lnTo>
                  <a:lnTo>
                    <a:pt x="16" y="1"/>
                  </a:lnTo>
                  <a:lnTo>
                    <a:pt x="33" y="3"/>
                  </a:lnTo>
                  <a:lnTo>
                    <a:pt x="52" y="20"/>
                  </a:lnTo>
                  <a:lnTo>
                    <a:pt x="74" y="37"/>
                  </a:lnTo>
                  <a:lnTo>
                    <a:pt x="95" y="53"/>
                  </a:lnTo>
                  <a:lnTo>
                    <a:pt x="117" y="66"/>
                  </a:lnTo>
                  <a:lnTo>
                    <a:pt x="113" y="83"/>
                  </a:lnTo>
                  <a:lnTo>
                    <a:pt x="100" y="79"/>
                  </a:lnTo>
                  <a:lnTo>
                    <a:pt x="78" y="79"/>
                  </a:lnTo>
                  <a:lnTo>
                    <a:pt x="57" y="79"/>
                  </a:lnTo>
                  <a:lnTo>
                    <a:pt x="38" y="81"/>
                  </a:lnTo>
                  <a:lnTo>
                    <a:pt x="37" y="57"/>
                  </a:lnTo>
                  <a:lnTo>
                    <a:pt x="23" y="2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93" name="Freeform 663"/>
            <p:cNvSpPr>
              <a:spLocks/>
            </p:cNvSpPr>
            <p:nvPr/>
          </p:nvSpPr>
          <p:spPr bwMode="auto">
            <a:xfrm>
              <a:off x="3707" y="1724"/>
              <a:ext cx="149" cy="75"/>
            </a:xfrm>
            <a:custGeom>
              <a:avLst/>
              <a:gdLst>
                <a:gd name="T0" fmla="*/ 46 w 139"/>
                <a:gd name="T1" fmla="*/ 78 h 130"/>
                <a:gd name="T2" fmla="*/ 30 w 139"/>
                <a:gd name="T3" fmla="*/ 57 h 130"/>
                <a:gd name="T4" fmla="*/ 11 w 139"/>
                <a:gd name="T5" fmla="*/ 56 h 130"/>
                <a:gd name="T6" fmla="*/ 0 w 139"/>
                <a:gd name="T7" fmla="*/ 30 h 130"/>
                <a:gd name="T8" fmla="*/ 10 w 139"/>
                <a:gd name="T9" fmla="*/ 17 h 130"/>
                <a:gd name="T10" fmla="*/ 24 w 139"/>
                <a:gd name="T11" fmla="*/ 20 h 130"/>
                <a:gd name="T12" fmla="*/ 39 w 139"/>
                <a:gd name="T13" fmla="*/ 24 h 130"/>
                <a:gd name="T14" fmla="*/ 46 w 139"/>
                <a:gd name="T15" fmla="*/ 4 h 130"/>
                <a:gd name="T16" fmla="*/ 60 w 139"/>
                <a:gd name="T17" fmla="*/ 6 h 130"/>
                <a:gd name="T18" fmla="*/ 79 w 139"/>
                <a:gd name="T19" fmla="*/ 6 h 130"/>
                <a:gd name="T20" fmla="*/ 98 w 139"/>
                <a:gd name="T21" fmla="*/ 4 h 130"/>
                <a:gd name="T22" fmla="*/ 116 w 139"/>
                <a:gd name="T23" fmla="*/ 0 h 130"/>
                <a:gd name="T24" fmla="*/ 134 w 139"/>
                <a:gd name="T25" fmla="*/ 20 h 130"/>
                <a:gd name="T26" fmla="*/ 139 w 139"/>
                <a:gd name="T27" fmla="*/ 37 h 130"/>
                <a:gd name="T28" fmla="*/ 128 w 139"/>
                <a:gd name="T29" fmla="*/ 52 h 130"/>
                <a:gd name="T30" fmla="*/ 116 w 139"/>
                <a:gd name="T31" fmla="*/ 69 h 130"/>
                <a:gd name="T32" fmla="*/ 101 w 139"/>
                <a:gd name="T33" fmla="*/ 78 h 130"/>
                <a:gd name="T34" fmla="*/ 92 w 139"/>
                <a:gd name="T35" fmla="*/ 96 h 130"/>
                <a:gd name="T36" fmla="*/ 84 w 139"/>
                <a:gd name="T37" fmla="*/ 93 h 130"/>
                <a:gd name="T38" fmla="*/ 77 w 139"/>
                <a:gd name="T39" fmla="*/ 94 h 130"/>
                <a:gd name="T40" fmla="*/ 66 w 139"/>
                <a:gd name="T41" fmla="*/ 106 h 130"/>
                <a:gd name="T42" fmla="*/ 62 w 139"/>
                <a:gd name="T43" fmla="*/ 130 h 130"/>
                <a:gd name="T44" fmla="*/ 36 w 139"/>
                <a:gd name="T45" fmla="*/ 124 h 130"/>
                <a:gd name="T46" fmla="*/ 12 w 139"/>
                <a:gd name="T47" fmla="*/ 120 h 130"/>
                <a:gd name="T48" fmla="*/ 11 w 139"/>
                <a:gd name="T49" fmla="*/ 96 h 130"/>
                <a:gd name="T50" fmla="*/ 28 w 139"/>
                <a:gd name="T51" fmla="*/ 85 h 130"/>
                <a:gd name="T52" fmla="*/ 46 w 139"/>
                <a:gd name="T53" fmla="*/ 78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9"/>
                <a:gd name="T82" fmla="*/ 0 h 130"/>
                <a:gd name="T83" fmla="*/ 139 w 139"/>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9" h="130">
                  <a:moveTo>
                    <a:pt x="46" y="78"/>
                  </a:moveTo>
                  <a:lnTo>
                    <a:pt x="30" y="57"/>
                  </a:lnTo>
                  <a:lnTo>
                    <a:pt x="11" y="56"/>
                  </a:lnTo>
                  <a:lnTo>
                    <a:pt x="0" y="30"/>
                  </a:lnTo>
                  <a:lnTo>
                    <a:pt x="10" y="17"/>
                  </a:lnTo>
                  <a:lnTo>
                    <a:pt x="24" y="20"/>
                  </a:lnTo>
                  <a:lnTo>
                    <a:pt x="39" y="24"/>
                  </a:lnTo>
                  <a:lnTo>
                    <a:pt x="46" y="4"/>
                  </a:lnTo>
                  <a:lnTo>
                    <a:pt x="60" y="6"/>
                  </a:lnTo>
                  <a:lnTo>
                    <a:pt x="79" y="6"/>
                  </a:lnTo>
                  <a:lnTo>
                    <a:pt x="98" y="4"/>
                  </a:lnTo>
                  <a:lnTo>
                    <a:pt x="116" y="0"/>
                  </a:lnTo>
                  <a:lnTo>
                    <a:pt x="134" y="20"/>
                  </a:lnTo>
                  <a:lnTo>
                    <a:pt x="139" y="37"/>
                  </a:lnTo>
                  <a:lnTo>
                    <a:pt x="128" y="52"/>
                  </a:lnTo>
                  <a:lnTo>
                    <a:pt x="116" y="69"/>
                  </a:lnTo>
                  <a:lnTo>
                    <a:pt x="101" y="78"/>
                  </a:lnTo>
                  <a:lnTo>
                    <a:pt x="92" y="96"/>
                  </a:lnTo>
                  <a:lnTo>
                    <a:pt x="84" y="93"/>
                  </a:lnTo>
                  <a:lnTo>
                    <a:pt x="77" y="94"/>
                  </a:lnTo>
                  <a:lnTo>
                    <a:pt x="66" y="106"/>
                  </a:lnTo>
                  <a:lnTo>
                    <a:pt x="62" y="130"/>
                  </a:lnTo>
                  <a:lnTo>
                    <a:pt x="36" y="124"/>
                  </a:lnTo>
                  <a:lnTo>
                    <a:pt x="12" y="120"/>
                  </a:lnTo>
                  <a:lnTo>
                    <a:pt x="11" y="96"/>
                  </a:lnTo>
                  <a:lnTo>
                    <a:pt x="28" y="85"/>
                  </a:lnTo>
                  <a:lnTo>
                    <a:pt x="46" y="7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94" name="Freeform 664"/>
            <p:cNvSpPr>
              <a:spLocks/>
            </p:cNvSpPr>
            <p:nvPr/>
          </p:nvSpPr>
          <p:spPr bwMode="auto">
            <a:xfrm>
              <a:off x="3430" y="1734"/>
              <a:ext cx="228" cy="143"/>
            </a:xfrm>
            <a:custGeom>
              <a:avLst/>
              <a:gdLst>
                <a:gd name="T0" fmla="*/ 200 w 211"/>
                <a:gd name="T1" fmla="*/ 190 h 244"/>
                <a:gd name="T2" fmla="*/ 196 w 211"/>
                <a:gd name="T3" fmla="*/ 216 h 244"/>
                <a:gd name="T4" fmla="*/ 182 w 211"/>
                <a:gd name="T5" fmla="*/ 227 h 244"/>
                <a:gd name="T6" fmla="*/ 177 w 211"/>
                <a:gd name="T7" fmla="*/ 244 h 244"/>
                <a:gd name="T8" fmla="*/ 169 w 211"/>
                <a:gd name="T9" fmla="*/ 242 h 244"/>
                <a:gd name="T10" fmla="*/ 156 w 211"/>
                <a:gd name="T11" fmla="*/ 231 h 244"/>
                <a:gd name="T12" fmla="*/ 149 w 211"/>
                <a:gd name="T13" fmla="*/ 200 h 244"/>
                <a:gd name="T14" fmla="*/ 136 w 211"/>
                <a:gd name="T15" fmla="*/ 196 h 244"/>
                <a:gd name="T16" fmla="*/ 124 w 211"/>
                <a:gd name="T17" fmla="*/ 181 h 244"/>
                <a:gd name="T18" fmla="*/ 111 w 211"/>
                <a:gd name="T19" fmla="*/ 164 h 244"/>
                <a:gd name="T20" fmla="*/ 88 w 211"/>
                <a:gd name="T21" fmla="*/ 150 h 244"/>
                <a:gd name="T22" fmla="*/ 73 w 211"/>
                <a:gd name="T23" fmla="*/ 151 h 244"/>
                <a:gd name="T24" fmla="*/ 58 w 211"/>
                <a:gd name="T25" fmla="*/ 157 h 244"/>
                <a:gd name="T26" fmla="*/ 47 w 211"/>
                <a:gd name="T27" fmla="*/ 177 h 244"/>
                <a:gd name="T28" fmla="*/ 42 w 211"/>
                <a:gd name="T29" fmla="*/ 177 h 244"/>
                <a:gd name="T30" fmla="*/ 37 w 211"/>
                <a:gd name="T31" fmla="*/ 150 h 244"/>
                <a:gd name="T32" fmla="*/ 34 w 211"/>
                <a:gd name="T33" fmla="*/ 120 h 244"/>
                <a:gd name="T34" fmla="*/ 25 w 211"/>
                <a:gd name="T35" fmla="*/ 111 h 244"/>
                <a:gd name="T36" fmla="*/ 24 w 211"/>
                <a:gd name="T37" fmla="*/ 111 h 244"/>
                <a:gd name="T38" fmla="*/ 27 w 211"/>
                <a:gd name="T39" fmla="*/ 105 h 244"/>
                <a:gd name="T40" fmla="*/ 28 w 211"/>
                <a:gd name="T41" fmla="*/ 103 h 244"/>
                <a:gd name="T42" fmla="*/ 25 w 211"/>
                <a:gd name="T43" fmla="*/ 88 h 244"/>
                <a:gd name="T44" fmla="*/ 18 w 211"/>
                <a:gd name="T45" fmla="*/ 94 h 244"/>
                <a:gd name="T46" fmla="*/ 14 w 211"/>
                <a:gd name="T47" fmla="*/ 62 h 244"/>
                <a:gd name="T48" fmla="*/ 15 w 211"/>
                <a:gd name="T49" fmla="*/ 61 h 244"/>
                <a:gd name="T50" fmla="*/ 24 w 211"/>
                <a:gd name="T51" fmla="*/ 62 h 244"/>
                <a:gd name="T52" fmla="*/ 32 w 211"/>
                <a:gd name="T53" fmla="*/ 68 h 244"/>
                <a:gd name="T54" fmla="*/ 35 w 211"/>
                <a:gd name="T55" fmla="*/ 66 h 244"/>
                <a:gd name="T56" fmla="*/ 36 w 211"/>
                <a:gd name="T57" fmla="*/ 64 h 244"/>
                <a:gd name="T58" fmla="*/ 38 w 211"/>
                <a:gd name="T59" fmla="*/ 53 h 244"/>
                <a:gd name="T60" fmla="*/ 24 w 211"/>
                <a:gd name="T61" fmla="*/ 25 h 244"/>
                <a:gd name="T62" fmla="*/ 12 w 211"/>
                <a:gd name="T63" fmla="*/ 24 h 244"/>
                <a:gd name="T64" fmla="*/ 12 w 211"/>
                <a:gd name="T65" fmla="*/ 50 h 244"/>
                <a:gd name="T66" fmla="*/ 13 w 211"/>
                <a:gd name="T67" fmla="*/ 53 h 244"/>
                <a:gd name="T68" fmla="*/ 3 w 211"/>
                <a:gd name="T69" fmla="*/ 20 h 244"/>
                <a:gd name="T70" fmla="*/ 3 w 211"/>
                <a:gd name="T71" fmla="*/ 3 h 244"/>
                <a:gd name="T72" fmla="*/ 0 w 211"/>
                <a:gd name="T73" fmla="*/ 0 h 244"/>
                <a:gd name="T74" fmla="*/ 25 w 211"/>
                <a:gd name="T75" fmla="*/ 0 h 244"/>
                <a:gd name="T76" fmla="*/ 23 w 211"/>
                <a:gd name="T77" fmla="*/ 22 h 244"/>
                <a:gd name="T78" fmla="*/ 39 w 211"/>
                <a:gd name="T79" fmla="*/ 31 h 244"/>
                <a:gd name="T80" fmla="*/ 55 w 211"/>
                <a:gd name="T81" fmla="*/ 40 h 244"/>
                <a:gd name="T82" fmla="*/ 76 w 211"/>
                <a:gd name="T83" fmla="*/ 48 h 244"/>
                <a:gd name="T84" fmla="*/ 72 w 211"/>
                <a:gd name="T85" fmla="*/ 31 h 244"/>
                <a:gd name="T86" fmla="*/ 79 w 211"/>
                <a:gd name="T87" fmla="*/ 22 h 244"/>
                <a:gd name="T88" fmla="*/ 91 w 211"/>
                <a:gd name="T89" fmla="*/ 0 h 244"/>
                <a:gd name="T90" fmla="*/ 110 w 211"/>
                <a:gd name="T91" fmla="*/ 24 h 244"/>
                <a:gd name="T92" fmla="*/ 122 w 211"/>
                <a:gd name="T93" fmla="*/ 57 h 244"/>
                <a:gd name="T94" fmla="*/ 141 w 211"/>
                <a:gd name="T95" fmla="*/ 68 h 244"/>
                <a:gd name="T96" fmla="*/ 153 w 211"/>
                <a:gd name="T97" fmla="*/ 83 h 244"/>
                <a:gd name="T98" fmla="*/ 177 w 211"/>
                <a:gd name="T99" fmla="*/ 109 h 244"/>
                <a:gd name="T100" fmla="*/ 201 w 211"/>
                <a:gd name="T101" fmla="*/ 138 h 244"/>
                <a:gd name="T102" fmla="*/ 211 w 211"/>
                <a:gd name="T103" fmla="*/ 170 h 244"/>
                <a:gd name="T104" fmla="*/ 207 w 211"/>
                <a:gd name="T105" fmla="*/ 179 h 244"/>
                <a:gd name="T106" fmla="*/ 200 w 211"/>
                <a:gd name="T107" fmla="*/ 190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1"/>
                <a:gd name="T163" fmla="*/ 0 h 244"/>
                <a:gd name="T164" fmla="*/ 211 w 211"/>
                <a:gd name="T165" fmla="*/ 244 h 2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1" h="244">
                  <a:moveTo>
                    <a:pt x="200" y="190"/>
                  </a:moveTo>
                  <a:lnTo>
                    <a:pt x="196" y="216"/>
                  </a:lnTo>
                  <a:lnTo>
                    <a:pt x="182" y="227"/>
                  </a:lnTo>
                  <a:lnTo>
                    <a:pt x="177" y="244"/>
                  </a:lnTo>
                  <a:lnTo>
                    <a:pt x="169" y="242"/>
                  </a:lnTo>
                  <a:lnTo>
                    <a:pt x="156" y="231"/>
                  </a:lnTo>
                  <a:lnTo>
                    <a:pt x="149" y="200"/>
                  </a:lnTo>
                  <a:lnTo>
                    <a:pt x="136" y="196"/>
                  </a:lnTo>
                  <a:lnTo>
                    <a:pt x="124" y="181"/>
                  </a:lnTo>
                  <a:lnTo>
                    <a:pt x="111" y="164"/>
                  </a:lnTo>
                  <a:lnTo>
                    <a:pt x="88" y="150"/>
                  </a:lnTo>
                  <a:lnTo>
                    <a:pt x="73" y="151"/>
                  </a:lnTo>
                  <a:lnTo>
                    <a:pt x="58" y="157"/>
                  </a:lnTo>
                  <a:lnTo>
                    <a:pt x="47" y="177"/>
                  </a:lnTo>
                  <a:lnTo>
                    <a:pt x="42" y="177"/>
                  </a:lnTo>
                  <a:lnTo>
                    <a:pt x="37" y="150"/>
                  </a:lnTo>
                  <a:lnTo>
                    <a:pt x="34" y="120"/>
                  </a:lnTo>
                  <a:lnTo>
                    <a:pt x="25" y="111"/>
                  </a:lnTo>
                  <a:lnTo>
                    <a:pt x="24" y="111"/>
                  </a:lnTo>
                  <a:lnTo>
                    <a:pt x="27" y="105"/>
                  </a:lnTo>
                  <a:lnTo>
                    <a:pt x="28" y="103"/>
                  </a:lnTo>
                  <a:lnTo>
                    <a:pt x="25" y="88"/>
                  </a:lnTo>
                  <a:lnTo>
                    <a:pt x="18" y="94"/>
                  </a:lnTo>
                  <a:lnTo>
                    <a:pt x="14" y="62"/>
                  </a:lnTo>
                  <a:lnTo>
                    <a:pt x="15" y="61"/>
                  </a:lnTo>
                  <a:lnTo>
                    <a:pt x="24" y="62"/>
                  </a:lnTo>
                  <a:lnTo>
                    <a:pt x="32" y="68"/>
                  </a:lnTo>
                  <a:lnTo>
                    <a:pt x="35" y="66"/>
                  </a:lnTo>
                  <a:lnTo>
                    <a:pt x="36" y="64"/>
                  </a:lnTo>
                  <a:lnTo>
                    <a:pt x="38" y="53"/>
                  </a:lnTo>
                  <a:lnTo>
                    <a:pt x="24" y="25"/>
                  </a:lnTo>
                  <a:lnTo>
                    <a:pt x="12" y="24"/>
                  </a:lnTo>
                  <a:lnTo>
                    <a:pt x="12" y="50"/>
                  </a:lnTo>
                  <a:lnTo>
                    <a:pt x="13" y="53"/>
                  </a:lnTo>
                  <a:lnTo>
                    <a:pt x="3" y="20"/>
                  </a:lnTo>
                  <a:lnTo>
                    <a:pt x="3" y="3"/>
                  </a:lnTo>
                  <a:lnTo>
                    <a:pt x="0" y="0"/>
                  </a:lnTo>
                  <a:lnTo>
                    <a:pt x="25" y="0"/>
                  </a:lnTo>
                  <a:lnTo>
                    <a:pt x="23" y="22"/>
                  </a:lnTo>
                  <a:lnTo>
                    <a:pt x="39" y="31"/>
                  </a:lnTo>
                  <a:lnTo>
                    <a:pt x="55" y="40"/>
                  </a:lnTo>
                  <a:lnTo>
                    <a:pt x="76" y="48"/>
                  </a:lnTo>
                  <a:lnTo>
                    <a:pt x="72" y="31"/>
                  </a:lnTo>
                  <a:lnTo>
                    <a:pt x="79" y="22"/>
                  </a:lnTo>
                  <a:lnTo>
                    <a:pt x="91" y="0"/>
                  </a:lnTo>
                  <a:lnTo>
                    <a:pt x="110" y="24"/>
                  </a:lnTo>
                  <a:lnTo>
                    <a:pt x="122" y="57"/>
                  </a:lnTo>
                  <a:lnTo>
                    <a:pt x="141" y="68"/>
                  </a:lnTo>
                  <a:lnTo>
                    <a:pt x="153" y="83"/>
                  </a:lnTo>
                  <a:lnTo>
                    <a:pt x="177" y="109"/>
                  </a:lnTo>
                  <a:lnTo>
                    <a:pt x="201" y="138"/>
                  </a:lnTo>
                  <a:lnTo>
                    <a:pt x="211" y="170"/>
                  </a:lnTo>
                  <a:lnTo>
                    <a:pt x="207" y="179"/>
                  </a:lnTo>
                  <a:lnTo>
                    <a:pt x="200" y="19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95" name="Freeform 665"/>
            <p:cNvSpPr>
              <a:spLocks/>
            </p:cNvSpPr>
            <p:nvPr/>
          </p:nvSpPr>
          <p:spPr bwMode="auto">
            <a:xfrm>
              <a:off x="3594" y="1818"/>
              <a:ext cx="209" cy="169"/>
            </a:xfrm>
            <a:custGeom>
              <a:avLst/>
              <a:gdLst>
                <a:gd name="T0" fmla="*/ 1 w 194"/>
                <a:gd name="T1" fmla="*/ 126 h 291"/>
                <a:gd name="T2" fmla="*/ 0 w 194"/>
                <a:gd name="T3" fmla="*/ 134 h 291"/>
                <a:gd name="T4" fmla="*/ 0 w 194"/>
                <a:gd name="T5" fmla="*/ 148 h 291"/>
                <a:gd name="T6" fmla="*/ 5 w 194"/>
                <a:gd name="T7" fmla="*/ 158 h 291"/>
                <a:gd name="T8" fmla="*/ 4 w 194"/>
                <a:gd name="T9" fmla="*/ 161 h 291"/>
                <a:gd name="T10" fmla="*/ 7 w 194"/>
                <a:gd name="T11" fmla="*/ 189 h 291"/>
                <a:gd name="T12" fmla="*/ 11 w 194"/>
                <a:gd name="T13" fmla="*/ 219 h 291"/>
                <a:gd name="T14" fmla="*/ 25 w 194"/>
                <a:gd name="T15" fmla="*/ 226 h 291"/>
                <a:gd name="T16" fmla="*/ 27 w 194"/>
                <a:gd name="T17" fmla="*/ 239 h 291"/>
                <a:gd name="T18" fmla="*/ 16 w 194"/>
                <a:gd name="T19" fmla="*/ 276 h 291"/>
                <a:gd name="T20" fmla="*/ 29 w 194"/>
                <a:gd name="T21" fmla="*/ 284 h 291"/>
                <a:gd name="T22" fmla="*/ 41 w 194"/>
                <a:gd name="T23" fmla="*/ 291 h 291"/>
                <a:gd name="T24" fmla="*/ 64 w 194"/>
                <a:gd name="T25" fmla="*/ 289 h 291"/>
                <a:gd name="T26" fmla="*/ 81 w 194"/>
                <a:gd name="T27" fmla="*/ 284 h 291"/>
                <a:gd name="T28" fmla="*/ 97 w 194"/>
                <a:gd name="T29" fmla="*/ 276 h 291"/>
                <a:gd name="T30" fmla="*/ 96 w 194"/>
                <a:gd name="T31" fmla="*/ 263 h 291"/>
                <a:gd name="T32" fmla="*/ 99 w 194"/>
                <a:gd name="T33" fmla="*/ 237 h 291"/>
                <a:gd name="T34" fmla="*/ 113 w 194"/>
                <a:gd name="T35" fmla="*/ 226 h 291"/>
                <a:gd name="T36" fmla="*/ 118 w 194"/>
                <a:gd name="T37" fmla="*/ 217 h 291"/>
                <a:gd name="T38" fmla="*/ 132 w 194"/>
                <a:gd name="T39" fmla="*/ 219 h 291"/>
                <a:gd name="T40" fmla="*/ 134 w 194"/>
                <a:gd name="T41" fmla="*/ 182 h 291"/>
                <a:gd name="T42" fmla="*/ 145 w 194"/>
                <a:gd name="T43" fmla="*/ 163 h 291"/>
                <a:gd name="T44" fmla="*/ 136 w 194"/>
                <a:gd name="T45" fmla="*/ 145 h 291"/>
                <a:gd name="T46" fmla="*/ 149 w 194"/>
                <a:gd name="T47" fmla="*/ 143 h 291"/>
                <a:gd name="T48" fmla="*/ 151 w 194"/>
                <a:gd name="T49" fmla="*/ 130 h 291"/>
                <a:gd name="T50" fmla="*/ 156 w 194"/>
                <a:gd name="T51" fmla="*/ 106 h 291"/>
                <a:gd name="T52" fmla="*/ 148 w 194"/>
                <a:gd name="T53" fmla="*/ 80 h 291"/>
                <a:gd name="T54" fmla="*/ 156 w 194"/>
                <a:gd name="T55" fmla="*/ 59 h 291"/>
                <a:gd name="T56" fmla="*/ 172 w 194"/>
                <a:gd name="T57" fmla="*/ 52 h 291"/>
                <a:gd name="T58" fmla="*/ 191 w 194"/>
                <a:gd name="T59" fmla="*/ 43 h 291"/>
                <a:gd name="T60" fmla="*/ 190 w 194"/>
                <a:gd name="T61" fmla="*/ 37 h 291"/>
                <a:gd name="T62" fmla="*/ 194 w 194"/>
                <a:gd name="T63" fmla="*/ 37 h 291"/>
                <a:gd name="T64" fmla="*/ 182 w 194"/>
                <a:gd name="T65" fmla="*/ 35 h 291"/>
                <a:gd name="T66" fmla="*/ 178 w 194"/>
                <a:gd name="T67" fmla="*/ 35 h 291"/>
                <a:gd name="T68" fmla="*/ 167 w 194"/>
                <a:gd name="T69" fmla="*/ 35 h 291"/>
                <a:gd name="T70" fmla="*/ 148 w 194"/>
                <a:gd name="T71" fmla="*/ 52 h 291"/>
                <a:gd name="T72" fmla="*/ 143 w 194"/>
                <a:gd name="T73" fmla="*/ 15 h 291"/>
                <a:gd name="T74" fmla="*/ 138 w 194"/>
                <a:gd name="T75" fmla="*/ 15 h 291"/>
                <a:gd name="T76" fmla="*/ 134 w 194"/>
                <a:gd name="T77" fmla="*/ 0 h 291"/>
                <a:gd name="T78" fmla="*/ 126 w 194"/>
                <a:gd name="T79" fmla="*/ 4 h 291"/>
                <a:gd name="T80" fmla="*/ 125 w 194"/>
                <a:gd name="T81" fmla="*/ 22 h 291"/>
                <a:gd name="T82" fmla="*/ 114 w 194"/>
                <a:gd name="T83" fmla="*/ 35 h 291"/>
                <a:gd name="T84" fmla="*/ 111 w 194"/>
                <a:gd name="T85" fmla="*/ 39 h 291"/>
                <a:gd name="T86" fmla="*/ 101 w 194"/>
                <a:gd name="T87" fmla="*/ 41 h 291"/>
                <a:gd name="T88" fmla="*/ 94 w 194"/>
                <a:gd name="T89" fmla="*/ 43 h 291"/>
                <a:gd name="T90" fmla="*/ 89 w 194"/>
                <a:gd name="T91" fmla="*/ 37 h 291"/>
                <a:gd name="T92" fmla="*/ 74 w 194"/>
                <a:gd name="T93" fmla="*/ 32 h 291"/>
                <a:gd name="T94" fmla="*/ 60 w 194"/>
                <a:gd name="T95" fmla="*/ 26 h 291"/>
                <a:gd name="T96" fmla="*/ 56 w 194"/>
                <a:gd name="T97" fmla="*/ 37 h 291"/>
                <a:gd name="T98" fmla="*/ 49 w 194"/>
                <a:gd name="T99" fmla="*/ 46 h 291"/>
                <a:gd name="T100" fmla="*/ 45 w 194"/>
                <a:gd name="T101" fmla="*/ 72 h 291"/>
                <a:gd name="T102" fmla="*/ 31 w 194"/>
                <a:gd name="T103" fmla="*/ 85 h 291"/>
                <a:gd name="T104" fmla="*/ 26 w 194"/>
                <a:gd name="T105" fmla="*/ 102 h 291"/>
                <a:gd name="T106" fmla="*/ 17 w 194"/>
                <a:gd name="T107" fmla="*/ 98 h 291"/>
                <a:gd name="T108" fmla="*/ 4 w 194"/>
                <a:gd name="T109" fmla="*/ 89 h 291"/>
                <a:gd name="T110" fmla="*/ 1 w 194"/>
                <a:gd name="T111" fmla="*/ 126 h 2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4"/>
                <a:gd name="T169" fmla="*/ 0 h 291"/>
                <a:gd name="T170" fmla="*/ 194 w 194"/>
                <a:gd name="T171" fmla="*/ 291 h 2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4" h="291">
                  <a:moveTo>
                    <a:pt x="1" y="126"/>
                  </a:moveTo>
                  <a:lnTo>
                    <a:pt x="0" y="134"/>
                  </a:lnTo>
                  <a:lnTo>
                    <a:pt x="0" y="148"/>
                  </a:lnTo>
                  <a:lnTo>
                    <a:pt x="5" y="158"/>
                  </a:lnTo>
                  <a:lnTo>
                    <a:pt x="4" y="161"/>
                  </a:lnTo>
                  <a:lnTo>
                    <a:pt x="7" y="189"/>
                  </a:lnTo>
                  <a:lnTo>
                    <a:pt x="11" y="219"/>
                  </a:lnTo>
                  <a:lnTo>
                    <a:pt x="25" y="226"/>
                  </a:lnTo>
                  <a:lnTo>
                    <a:pt x="27" y="239"/>
                  </a:lnTo>
                  <a:lnTo>
                    <a:pt x="16" y="276"/>
                  </a:lnTo>
                  <a:lnTo>
                    <a:pt x="29" y="284"/>
                  </a:lnTo>
                  <a:lnTo>
                    <a:pt x="41" y="291"/>
                  </a:lnTo>
                  <a:lnTo>
                    <a:pt x="64" y="289"/>
                  </a:lnTo>
                  <a:lnTo>
                    <a:pt x="81" y="284"/>
                  </a:lnTo>
                  <a:lnTo>
                    <a:pt x="97" y="276"/>
                  </a:lnTo>
                  <a:lnTo>
                    <a:pt x="96" y="263"/>
                  </a:lnTo>
                  <a:lnTo>
                    <a:pt x="99" y="237"/>
                  </a:lnTo>
                  <a:lnTo>
                    <a:pt x="113" y="226"/>
                  </a:lnTo>
                  <a:lnTo>
                    <a:pt x="118" y="217"/>
                  </a:lnTo>
                  <a:lnTo>
                    <a:pt x="132" y="219"/>
                  </a:lnTo>
                  <a:lnTo>
                    <a:pt x="134" y="182"/>
                  </a:lnTo>
                  <a:lnTo>
                    <a:pt x="145" y="163"/>
                  </a:lnTo>
                  <a:lnTo>
                    <a:pt x="136" y="145"/>
                  </a:lnTo>
                  <a:lnTo>
                    <a:pt x="149" y="143"/>
                  </a:lnTo>
                  <a:lnTo>
                    <a:pt x="151" y="130"/>
                  </a:lnTo>
                  <a:lnTo>
                    <a:pt x="156" y="106"/>
                  </a:lnTo>
                  <a:lnTo>
                    <a:pt x="148" y="80"/>
                  </a:lnTo>
                  <a:lnTo>
                    <a:pt x="156" y="59"/>
                  </a:lnTo>
                  <a:lnTo>
                    <a:pt x="172" y="52"/>
                  </a:lnTo>
                  <a:lnTo>
                    <a:pt x="191" y="43"/>
                  </a:lnTo>
                  <a:lnTo>
                    <a:pt x="190" y="37"/>
                  </a:lnTo>
                  <a:lnTo>
                    <a:pt x="194" y="37"/>
                  </a:lnTo>
                  <a:lnTo>
                    <a:pt x="182" y="35"/>
                  </a:lnTo>
                  <a:lnTo>
                    <a:pt x="178" y="35"/>
                  </a:lnTo>
                  <a:lnTo>
                    <a:pt x="167" y="35"/>
                  </a:lnTo>
                  <a:lnTo>
                    <a:pt x="148" y="52"/>
                  </a:lnTo>
                  <a:lnTo>
                    <a:pt x="143" y="15"/>
                  </a:lnTo>
                  <a:lnTo>
                    <a:pt x="138" y="15"/>
                  </a:lnTo>
                  <a:lnTo>
                    <a:pt x="134" y="0"/>
                  </a:lnTo>
                  <a:lnTo>
                    <a:pt x="126" y="4"/>
                  </a:lnTo>
                  <a:lnTo>
                    <a:pt x="125" y="22"/>
                  </a:lnTo>
                  <a:lnTo>
                    <a:pt x="114" y="35"/>
                  </a:lnTo>
                  <a:lnTo>
                    <a:pt x="111" y="39"/>
                  </a:lnTo>
                  <a:lnTo>
                    <a:pt x="101" y="41"/>
                  </a:lnTo>
                  <a:lnTo>
                    <a:pt x="94" y="43"/>
                  </a:lnTo>
                  <a:lnTo>
                    <a:pt x="89" y="37"/>
                  </a:lnTo>
                  <a:lnTo>
                    <a:pt x="74" y="32"/>
                  </a:lnTo>
                  <a:lnTo>
                    <a:pt x="60" y="26"/>
                  </a:lnTo>
                  <a:lnTo>
                    <a:pt x="56" y="37"/>
                  </a:lnTo>
                  <a:lnTo>
                    <a:pt x="49" y="46"/>
                  </a:lnTo>
                  <a:lnTo>
                    <a:pt x="45" y="72"/>
                  </a:lnTo>
                  <a:lnTo>
                    <a:pt x="31" y="85"/>
                  </a:lnTo>
                  <a:lnTo>
                    <a:pt x="26" y="102"/>
                  </a:lnTo>
                  <a:lnTo>
                    <a:pt x="17" y="98"/>
                  </a:lnTo>
                  <a:lnTo>
                    <a:pt x="4" y="89"/>
                  </a:lnTo>
                  <a:lnTo>
                    <a:pt x="1" y="12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96" name="Freeform 666"/>
            <p:cNvSpPr>
              <a:spLocks/>
            </p:cNvSpPr>
            <p:nvPr/>
          </p:nvSpPr>
          <p:spPr bwMode="auto">
            <a:xfrm>
              <a:off x="3147" y="1867"/>
              <a:ext cx="32" cy="21"/>
            </a:xfrm>
            <a:custGeom>
              <a:avLst/>
              <a:gdLst>
                <a:gd name="T0" fmla="*/ 29 w 29"/>
                <a:gd name="T1" fmla="*/ 0 h 35"/>
                <a:gd name="T2" fmla="*/ 12 w 29"/>
                <a:gd name="T3" fmla="*/ 13 h 35"/>
                <a:gd name="T4" fmla="*/ 0 w 29"/>
                <a:gd name="T5" fmla="*/ 21 h 35"/>
                <a:gd name="T6" fmla="*/ 4 w 29"/>
                <a:gd name="T7" fmla="*/ 35 h 35"/>
                <a:gd name="T8" fmla="*/ 21 w 29"/>
                <a:gd name="T9" fmla="*/ 22 h 35"/>
                <a:gd name="T10" fmla="*/ 21 w 29"/>
                <a:gd name="T11" fmla="*/ 17 h 35"/>
                <a:gd name="T12" fmla="*/ 29 w 29"/>
                <a:gd name="T13" fmla="*/ 0 h 35"/>
                <a:gd name="T14" fmla="*/ 0 60000 65536"/>
                <a:gd name="T15" fmla="*/ 0 60000 65536"/>
                <a:gd name="T16" fmla="*/ 0 60000 65536"/>
                <a:gd name="T17" fmla="*/ 0 60000 65536"/>
                <a:gd name="T18" fmla="*/ 0 60000 65536"/>
                <a:gd name="T19" fmla="*/ 0 60000 65536"/>
                <a:gd name="T20" fmla="*/ 0 60000 65536"/>
                <a:gd name="T21" fmla="*/ 0 w 29"/>
                <a:gd name="T22" fmla="*/ 0 h 35"/>
                <a:gd name="T23" fmla="*/ 29 w 2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5">
                  <a:moveTo>
                    <a:pt x="29" y="0"/>
                  </a:moveTo>
                  <a:lnTo>
                    <a:pt x="12" y="13"/>
                  </a:lnTo>
                  <a:lnTo>
                    <a:pt x="0" y="21"/>
                  </a:lnTo>
                  <a:lnTo>
                    <a:pt x="4" y="35"/>
                  </a:lnTo>
                  <a:lnTo>
                    <a:pt x="21" y="22"/>
                  </a:lnTo>
                  <a:lnTo>
                    <a:pt x="21" y="17"/>
                  </a:lnTo>
                  <a:lnTo>
                    <a:pt x="29"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397" name="Line 667"/>
            <p:cNvSpPr>
              <a:spLocks noChangeShapeType="1"/>
            </p:cNvSpPr>
            <p:nvPr/>
          </p:nvSpPr>
          <p:spPr bwMode="auto">
            <a:xfrm>
              <a:off x="3792" y="1844"/>
              <a:ext cx="4" cy="3"/>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398" name="Line 668"/>
            <p:cNvSpPr>
              <a:spLocks noChangeShapeType="1"/>
            </p:cNvSpPr>
            <p:nvPr/>
          </p:nvSpPr>
          <p:spPr bwMode="auto">
            <a:xfrm>
              <a:off x="3795" y="1846"/>
              <a:ext cx="1" cy="6"/>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399" name="Line 669"/>
            <p:cNvSpPr>
              <a:spLocks noChangeShapeType="1"/>
            </p:cNvSpPr>
            <p:nvPr/>
          </p:nvSpPr>
          <p:spPr bwMode="auto">
            <a:xfrm flipH="1">
              <a:off x="3789" y="1850"/>
              <a:ext cx="6" cy="2"/>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0" name="Line 670"/>
            <p:cNvSpPr>
              <a:spLocks noChangeShapeType="1"/>
            </p:cNvSpPr>
            <p:nvPr/>
          </p:nvSpPr>
          <p:spPr bwMode="auto">
            <a:xfrm flipH="1">
              <a:off x="3786" y="1852"/>
              <a:ext cx="5" cy="4"/>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1" name="Line 671"/>
            <p:cNvSpPr>
              <a:spLocks noChangeShapeType="1"/>
            </p:cNvSpPr>
            <p:nvPr/>
          </p:nvSpPr>
          <p:spPr bwMode="auto">
            <a:xfrm flipH="1">
              <a:off x="3784" y="1855"/>
              <a:ext cx="3" cy="2"/>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2" name="Line 672"/>
            <p:cNvSpPr>
              <a:spLocks noChangeShapeType="1"/>
            </p:cNvSpPr>
            <p:nvPr/>
          </p:nvSpPr>
          <p:spPr bwMode="auto">
            <a:xfrm flipH="1">
              <a:off x="3779" y="1856"/>
              <a:ext cx="7" cy="7"/>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3" name="Line 673"/>
            <p:cNvSpPr>
              <a:spLocks noChangeShapeType="1"/>
            </p:cNvSpPr>
            <p:nvPr/>
          </p:nvSpPr>
          <p:spPr bwMode="auto">
            <a:xfrm flipH="1">
              <a:off x="3779" y="1863"/>
              <a:ext cx="4" cy="3"/>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4" name="Line 674"/>
            <p:cNvSpPr>
              <a:spLocks noChangeShapeType="1"/>
            </p:cNvSpPr>
            <p:nvPr/>
          </p:nvSpPr>
          <p:spPr bwMode="auto">
            <a:xfrm>
              <a:off x="3779" y="1865"/>
              <a:ext cx="4" cy="10"/>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5" name="Line 675"/>
            <p:cNvSpPr>
              <a:spLocks noChangeShapeType="1"/>
            </p:cNvSpPr>
            <p:nvPr/>
          </p:nvSpPr>
          <p:spPr bwMode="auto">
            <a:xfrm>
              <a:off x="3783" y="1874"/>
              <a:ext cx="3" cy="3"/>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6" name="Line 676"/>
            <p:cNvSpPr>
              <a:spLocks noChangeShapeType="1"/>
            </p:cNvSpPr>
            <p:nvPr/>
          </p:nvSpPr>
          <p:spPr bwMode="auto">
            <a:xfrm>
              <a:off x="3786" y="1877"/>
              <a:ext cx="1" cy="2"/>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7" name="Line 677"/>
            <p:cNvSpPr>
              <a:spLocks noChangeShapeType="1"/>
            </p:cNvSpPr>
            <p:nvPr/>
          </p:nvSpPr>
          <p:spPr bwMode="auto">
            <a:xfrm>
              <a:off x="3796" y="1902"/>
              <a:ext cx="2" cy="1"/>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8" name="Line 678"/>
            <p:cNvSpPr>
              <a:spLocks noChangeShapeType="1"/>
            </p:cNvSpPr>
            <p:nvPr/>
          </p:nvSpPr>
          <p:spPr bwMode="auto">
            <a:xfrm>
              <a:off x="3796" y="1902"/>
              <a:ext cx="8" cy="5"/>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09" name="Line 679"/>
            <p:cNvSpPr>
              <a:spLocks noChangeShapeType="1"/>
            </p:cNvSpPr>
            <p:nvPr/>
          </p:nvSpPr>
          <p:spPr bwMode="auto">
            <a:xfrm flipH="1" flipV="1">
              <a:off x="3804" y="1910"/>
              <a:ext cx="22" cy="21"/>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0" name="Line 680"/>
            <p:cNvSpPr>
              <a:spLocks noChangeShapeType="1"/>
            </p:cNvSpPr>
            <p:nvPr/>
          </p:nvSpPr>
          <p:spPr bwMode="auto">
            <a:xfrm>
              <a:off x="3803" y="1909"/>
              <a:ext cx="1" cy="8"/>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1" name="Line 681"/>
            <p:cNvSpPr>
              <a:spLocks noChangeShapeType="1"/>
            </p:cNvSpPr>
            <p:nvPr/>
          </p:nvSpPr>
          <p:spPr bwMode="auto">
            <a:xfrm>
              <a:off x="3803" y="1916"/>
              <a:ext cx="9" cy="3"/>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2" name="Line 682"/>
            <p:cNvSpPr>
              <a:spLocks noChangeShapeType="1"/>
            </p:cNvSpPr>
            <p:nvPr/>
          </p:nvSpPr>
          <p:spPr bwMode="auto">
            <a:xfrm>
              <a:off x="3808" y="1919"/>
              <a:ext cx="7" cy="1"/>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3" name="Line 683"/>
            <p:cNvSpPr>
              <a:spLocks noChangeShapeType="1"/>
            </p:cNvSpPr>
            <p:nvPr/>
          </p:nvSpPr>
          <p:spPr bwMode="auto">
            <a:xfrm flipV="1">
              <a:off x="3884" y="1895"/>
              <a:ext cx="9" cy="5"/>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4" name="Line 684"/>
            <p:cNvSpPr>
              <a:spLocks noChangeShapeType="1"/>
            </p:cNvSpPr>
            <p:nvPr/>
          </p:nvSpPr>
          <p:spPr bwMode="auto">
            <a:xfrm flipV="1">
              <a:off x="3892" y="1887"/>
              <a:ext cx="2" cy="9"/>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5" name="Line 685"/>
            <p:cNvSpPr>
              <a:spLocks noChangeShapeType="1"/>
            </p:cNvSpPr>
            <p:nvPr/>
          </p:nvSpPr>
          <p:spPr bwMode="auto">
            <a:xfrm flipV="1">
              <a:off x="3894" y="1868"/>
              <a:ext cx="1" cy="19"/>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6" name="Line 686"/>
            <p:cNvSpPr>
              <a:spLocks noChangeShapeType="1"/>
            </p:cNvSpPr>
            <p:nvPr/>
          </p:nvSpPr>
          <p:spPr bwMode="auto">
            <a:xfrm flipH="1" flipV="1">
              <a:off x="3883" y="1866"/>
              <a:ext cx="12" cy="5"/>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7" name="Line 687"/>
            <p:cNvSpPr>
              <a:spLocks noChangeShapeType="1"/>
            </p:cNvSpPr>
            <p:nvPr/>
          </p:nvSpPr>
          <p:spPr bwMode="auto">
            <a:xfrm flipH="1" flipV="1">
              <a:off x="3882" y="1865"/>
              <a:ext cx="2" cy="1"/>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8" name="Line 688"/>
            <p:cNvSpPr>
              <a:spLocks noChangeShapeType="1"/>
            </p:cNvSpPr>
            <p:nvPr/>
          </p:nvSpPr>
          <p:spPr bwMode="auto">
            <a:xfrm>
              <a:off x="3856" y="1874"/>
              <a:ext cx="1" cy="1"/>
            </a:xfrm>
            <a:prstGeom prst="line">
              <a:avLst/>
            </a:prstGeom>
            <a:grpFill/>
            <a:ln w="6350">
              <a:solidFill>
                <a:srgbClr val="808080"/>
              </a:solidFill>
              <a:round/>
              <a:headEnd/>
              <a:tailEnd/>
            </a:ln>
            <a:extLst/>
          </p:spPr>
          <p:txBody>
            <a:bodyPr/>
            <a:lstStyle/>
            <a:p>
              <a:endParaRPr lang="en-GB" dirty="0">
                <a:solidFill>
                  <a:srgbClr val="000000"/>
                </a:solidFill>
              </a:endParaRPr>
            </a:p>
          </p:txBody>
        </p:sp>
        <p:sp>
          <p:nvSpPr>
            <p:cNvPr id="1419" name="Freeform 689"/>
            <p:cNvSpPr>
              <a:spLocks/>
            </p:cNvSpPr>
            <p:nvPr/>
          </p:nvSpPr>
          <p:spPr bwMode="auto">
            <a:xfrm>
              <a:off x="3192" y="1888"/>
              <a:ext cx="20" cy="29"/>
            </a:xfrm>
            <a:custGeom>
              <a:avLst/>
              <a:gdLst>
                <a:gd name="T0" fmla="*/ 16 w 18"/>
                <a:gd name="T1" fmla="*/ 26 h 49"/>
                <a:gd name="T2" fmla="*/ 7 w 18"/>
                <a:gd name="T3" fmla="*/ 45 h 49"/>
                <a:gd name="T4" fmla="*/ 0 w 18"/>
                <a:gd name="T5" fmla="*/ 49 h 49"/>
                <a:gd name="T6" fmla="*/ 4 w 18"/>
                <a:gd name="T7" fmla="*/ 24 h 49"/>
                <a:gd name="T8" fmla="*/ 9 w 18"/>
                <a:gd name="T9" fmla="*/ 0 h 49"/>
                <a:gd name="T10" fmla="*/ 18 w 18"/>
                <a:gd name="T11" fmla="*/ 6 h 49"/>
                <a:gd name="T12" fmla="*/ 16 w 18"/>
                <a:gd name="T13" fmla="*/ 26 h 49"/>
                <a:gd name="T14" fmla="*/ 0 60000 65536"/>
                <a:gd name="T15" fmla="*/ 0 60000 65536"/>
                <a:gd name="T16" fmla="*/ 0 60000 65536"/>
                <a:gd name="T17" fmla="*/ 0 60000 65536"/>
                <a:gd name="T18" fmla="*/ 0 60000 65536"/>
                <a:gd name="T19" fmla="*/ 0 60000 65536"/>
                <a:gd name="T20" fmla="*/ 0 60000 65536"/>
                <a:gd name="T21" fmla="*/ 0 w 18"/>
                <a:gd name="T22" fmla="*/ 0 h 49"/>
                <a:gd name="T23" fmla="*/ 18 w 1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49">
                  <a:moveTo>
                    <a:pt x="16" y="26"/>
                  </a:moveTo>
                  <a:lnTo>
                    <a:pt x="7" y="45"/>
                  </a:lnTo>
                  <a:lnTo>
                    <a:pt x="0" y="49"/>
                  </a:lnTo>
                  <a:lnTo>
                    <a:pt x="4" y="24"/>
                  </a:lnTo>
                  <a:lnTo>
                    <a:pt x="9" y="0"/>
                  </a:lnTo>
                  <a:lnTo>
                    <a:pt x="18" y="6"/>
                  </a:lnTo>
                  <a:lnTo>
                    <a:pt x="16" y="2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0" name="Freeform 690"/>
            <p:cNvSpPr>
              <a:spLocks/>
            </p:cNvSpPr>
            <p:nvPr/>
          </p:nvSpPr>
          <p:spPr bwMode="auto">
            <a:xfrm>
              <a:off x="3200" y="1841"/>
              <a:ext cx="96" cy="92"/>
            </a:xfrm>
            <a:custGeom>
              <a:avLst/>
              <a:gdLst>
                <a:gd name="T0" fmla="*/ 56 w 89"/>
                <a:gd name="T1" fmla="*/ 9 h 159"/>
                <a:gd name="T2" fmla="*/ 35 w 89"/>
                <a:gd name="T3" fmla="*/ 9 h 159"/>
                <a:gd name="T4" fmla="*/ 13 w 89"/>
                <a:gd name="T5" fmla="*/ 15 h 159"/>
                <a:gd name="T6" fmla="*/ 8 w 89"/>
                <a:gd name="T7" fmla="*/ 19 h 159"/>
                <a:gd name="T8" fmla="*/ 8 w 89"/>
                <a:gd name="T9" fmla="*/ 30 h 159"/>
                <a:gd name="T10" fmla="*/ 1 w 89"/>
                <a:gd name="T11" fmla="*/ 43 h 159"/>
                <a:gd name="T12" fmla="*/ 0 w 89"/>
                <a:gd name="T13" fmla="*/ 41 h 159"/>
                <a:gd name="T14" fmla="*/ 3 w 89"/>
                <a:gd name="T15" fmla="*/ 83 h 159"/>
                <a:gd name="T16" fmla="*/ 12 w 89"/>
                <a:gd name="T17" fmla="*/ 89 h 159"/>
                <a:gd name="T18" fmla="*/ 10 w 89"/>
                <a:gd name="T19" fmla="*/ 109 h 159"/>
                <a:gd name="T20" fmla="*/ 1 w 89"/>
                <a:gd name="T21" fmla="*/ 128 h 159"/>
                <a:gd name="T22" fmla="*/ 2 w 89"/>
                <a:gd name="T23" fmla="*/ 143 h 159"/>
                <a:gd name="T24" fmla="*/ 21 w 89"/>
                <a:gd name="T25" fmla="*/ 159 h 159"/>
                <a:gd name="T26" fmla="*/ 34 w 89"/>
                <a:gd name="T27" fmla="*/ 141 h 159"/>
                <a:gd name="T28" fmla="*/ 47 w 89"/>
                <a:gd name="T29" fmla="*/ 122 h 159"/>
                <a:gd name="T30" fmla="*/ 63 w 89"/>
                <a:gd name="T31" fmla="*/ 107 h 159"/>
                <a:gd name="T32" fmla="*/ 77 w 89"/>
                <a:gd name="T33" fmla="*/ 89 h 159"/>
                <a:gd name="T34" fmla="*/ 77 w 89"/>
                <a:gd name="T35" fmla="*/ 59 h 159"/>
                <a:gd name="T36" fmla="*/ 76 w 89"/>
                <a:gd name="T37" fmla="*/ 26 h 159"/>
                <a:gd name="T38" fmla="*/ 89 w 89"/>
                <a:gd name="T39" fmla="*/ 2 h 159"/>
                <a:gd name="T40" fmla="*/ 86 w 89"/>
                <a:gd name="T41" fmla="*/ 0 h 159"/>
                <a:gd name="T42" fmla="*/ 72 w 89"/>
                <a:gd name="T43" fmla="*/ 6 h 159"/>
                <a:gd name="T44" fmla="*/ 56 w 89"/>
                <a:gd name="T45" fmla="*/ 9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159"/>
                <a:gd name="T71" fmla="*/ 89 w 89"/>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159">
                  <a:moveTo>
                    <a:pt x="56" y="9"/>
                  </a:moveTo>
                  <a:lnTo>
                    <a:pt x="35" y="9"/>
                  </a:lnTo>
                  <a:lnTo>
                    <a:pt x="13" y="15"/>
                  </a:lnTo>
                  <a:lnTo>
                    <a:pt x="8" y="19"/>
                  </a:lnTo>
                  <a:lnTo>
                    <a:pt x="8" y="30"/>
                  </a:lnTo>
                  <a:lnTo>
                    <a:pt x="1" y="43"/>
                  </a:lnTo>
                  <a:lnTo>
                    <a:pt x="0" y="41"/>
                  </a:lnTo>
                  <a:lnTo>
                    <a:pt x="3" y="83"/>
                  </a:lnTo>
                  <a:lnTo>
                    <a:pt x="12" y="89"/>
                  </a:lnTo>
                  <a:lnTo>
                    <a:pt x="10" y="109"/>
                  </a:lnTo>
                  <a:lnTo>
                    <a:pt x="1" y="128"/>
                  </a:lnTo>
                  <a:lnTo>
                    <a:pt x="2" y="143"/>
                  </a:lnTo>
                  <a:lnTo>
                    <a:pt x="21" y="159"/>
                  </a:lnTo>
                  <a:lnTo>
                    <a:pt x="34" y="141"/>
                  </a:lnTo>
                  <a:lnTo>
                    <a:pt x="47" y="122"/>
                  </a:lnTo>
                  <a:lnTo>
                    <a:pt x="63" y="107"/>
                  </a:lnTo>
                  <a:lnTo>
                    <a:pt x="77" y="89"/>
                  </a:lnTo>
                  <a:lnTo>
                    <a:pt x="77" y="59"/>
                  </a:lnTo>
                  <a:lnTo>
                    <a:pt x="76" y="26"/>
                  </a:lnTo>
                  <a:lnTo>
                    <a:pt x="89" y="2"/>
                  </a:lnTo>
                  <a:lnTo>
                    <a:pt x="86" y="0"/>
                  </a:lnTo>
                  <a:lnTo>
                    <a:pt x="72" y="6"/>
                  </a:lnTo>
                  <a:lnTo>
                    <a:pt x="56"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1" name="Freeform 691"/>
            <p:cNvSpPr>
              <a:spLocks/>
            </p:cNvSpPr>
            <p:nvPr/>
          </p:nvSpPr>
          <p:spPr bwMode="auto">
            <a:xfrm>
              <a:off x="3673" y="1756"/>
              <a:ext cx="133" cy="91"/>
            </a:xfrm>
            <a:custGeom>
              <a:avLst/>
              <a:gdLst>
                <a:gd name="T0" fmla="*/ 103 w 123"/>
                <a:gd name="T1" fmla="*/ 140 h 159"/>
                <a:gd name="T2" fmla="*/ 93 w 123"/>
                <a:gd name="T3" fmla="*/ 140 h 159"/>
                <a:gd name="T4" fmla="*/ 74 w 123"/>
                <a:gd name="T5" fmla="*/ 159 h 159"/>
                <a:gd name="T6" fmla="*/ 69 w 123"/>
                <a:gd name="T7" fmla="*/ 120 h 159"/>
                <a:gd name="T8" fmla="*/ 64 w 123"/>
                <a:gd name="T9" fmla="*/ 120 h 159"/>
                <a:gd name="T10" fmla="*/ 60 w 123"/>
                <a:gd name="T11" fmla="*/ 107 h 159"/>
                <a:gd name="T12" fmla="*/ 52 w 123"/>
                <a:gd name="T13" fmla="*/ 111 h 159"/>
                <a:gd name="T14" fmla="*/ 51 w 123"/>
                <a:gd name="T15" fmla="*/ 129 h 159"/>
                <a:gd name="T16" fmla="*/ 40 w 123"/>
                <a:gd name="T17" fmla="*/ 140 h 159"/>
                <a:gd name="T18" fmla="*/ 37 w 123"/>
                <a:gd name="T19" fmla="*/ 144 h 159"/>
                <a:gd name="T20" fmla="*/ 27 w 123"/>
                <a:gd name="T21" fmla="*/ 146 h 159"/>
                <a:gd name="T22" fmla="*/ 20 w 123"/>
                <a:gd name="T23" fmla="*/ 150 h 159"/>
                <a:gd name="T24" fmla="*/ 15 w 123"/>
                <a:gd name="T25" fmla="*/ 142 h 159"/>
                <a:gd name="T26" fmla="*/ 19 w 123"/>
                <a:gd name="T27" fmla="*/ 122 h 159"/>
                <a:gd name="T28" fmla="*/ 21 w 123"/>
                <a:gd name="T29" fmla="*/ 103 h 159"/>
                <a:gd name="T30" fmla="*/ 17 w 123"/>
                <a:gd name="T31" fmla="*/ 88 h 159"/>
                <a:gd name="T32" fmla="*/ 8 w 123"/>
                <a:gd name="T33" fmla="*/ 77 h 159"/>
                <a:gd name="T34" fmla="*/ 0 w 123"/>
                <a:gd name="T35" fmla="*/ 64 h 159"/>
                <a:gd name="T36" fmla="*/ 16 w 123"/>
                <a:gd name="T37" fmla="*/ 40 h 159"/>
                <a:gd name="T38" fmla="*/ 30 w 123"/>
                <a:gd name="T39" fmla="*/ 18 h 159"/>
                <a:gd name="T40" fmla="*/ 41 w 123"/>
                <a:gd name="T41" fmla="*/ 0 h 159"/>
                <a:gd name="T42" fmla="*/ 61 w 123"/>
                <a:gd name="T43" fmla="*/ 1 h 159"/>
                <a:gd name="T44" fmla="*/ 76 w 123"/>
                <a:gd name="T45" fmla="*/ 22 h 159"/>
                <a:gd name="T46" fmla="*/ 59 w 123"/>
                <a:gd name="T47" fmla="*/ 29 h 159"/>
                <a:gd name="T48" fmla="*/ 41 w 123"/>
                <a:gd name="T49" fmla="*/ 42 h 159"/>
                <a:gd name="T50" fmla="*/ 42 w 123"/>
                <a:gd name="T51" fmla="*/ 64 h 159"/>
                <a:gd name="T52" fmla="*/ 66 w 123"/>
                <a:gd name="T53" fmla="*/ 68 h 159"/>
                <a:gd name="T54" fmla="*/ 93 w 123"/>
                <a:gd name="T55" fmla="*/ 74 h 159"/>
                <a:gd name="T56" fmla="*/ 99 w 123"/>
                <a:gd name="T57" fmla="*/ 103 h 159"/>
                <a:gd name="T58" fmla="*/ 113 w 123"/>
                <a:gd name="T59" fmla="*/ 105 h 159"/>
                <a:gd name="T60" fmla="*/ 123 w 123"/>
                <a:gd name="T61" fmla="*/ 140 h 159"/>
                <a:gd name="T62" fmla="*/ 120 w 123"/>
                <a:gd name="T63" fmla="*/ 142 h 159"/>
                <a:gd name="T64" fmla="*/ 108 w 123"/>
                <a:gd name="T65" fmla="*/ 140 h 159"/>
                <a:gd name="T66" fmla="*/ 103 w 123"/>
                <a:gd name="T67" fmla="*/ 140 h 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
                <a:gd name="T103" fmla="*/ 0 h 159"/>
                <a:gd name="T104" fmla="*/ 123 w 123"/>
                <a:gd name="T105" fmla="*/ 159 h 1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 h="159">
                  <a:moveTo>
                    <a:pt x="103" y="140"/>
                  </a:moveTo>
                  <a:lnTo>
                    <a:pt x="93" y="140"/>
                  </a:lnTo>
                  <a:lnTo>
                    <a:pt x="74" y="159"/>
                  </a:lnTo>
                  <a:lnTo>
                    <a:pt x="69" y="120"/>
                  </a:lnTo>
                  <a:lnTo>
                    <a:pt x="64" y="120"/>
                  </a:lnTo>
                  <a:lnTo>
                    <a:pt x="60" y="107"/>
                  </a:lnTo>
                  <a:lnTo>
                    <a:pt x="52" y="111"/>
                  </a:lnTo>
                  <a:lnTo>
                    <a:pt x="51" y="129"/>
                  </a:lnTo>
                  <a:lnTo>
                    <a:pt x="40" y="140"/>
                  </a:lnTo>
                  <a:lnTo>
                    <a:pt x="37" y="144"/>
                  </a:lnTo>
                  <a:lnTo>
                    <a:pt x="27" y="146"/>
                  </a:lnTo>
                  <a:lnTo>
                    <a:pt x="20" y="150"/>
                  </a:lnTo>
                  <a:lnTo>
                    <a:pt x="15" y="142"/>
                  </a:lnTo>
                  <a:lnTo>
                    <a:pt x="19" y="122"/>
                  </a:lnTo>
                  <a:lnTo>
                    <a:pt x="21" y="103"/>
                  </a:lnTo>
                  <a:lnTo>
                    <a:pt x="17" y="88"/>
                  </a:lnTo>
                  <a:lnTo>
                    <a:pt x="8" y="77"/>
                  </a:lnTo>
                  <a:lnTo>
                    <a:pt x="0" y="64"/>
                  </a:lnTo>
                  <a:lnTo>
                    <a:pt x="16" y="40"/>
                  </a:lnTo>
                  <a:lnTo>
                    <a:pt x="30" y="18"/>
                  </a:lnTo>
                  <a:lnTo>
                    <a:pt x="41" y="0"/>
                  </a:lnTo>
                  <a:lnTo>
                    <a:pt x="61" y="1"/>
                  </a:lnTo>
                  <a:lnTo>
                    <a:pt x="76" y="22"/>
                  </a:lnTo>
                  <a:lnTo>
                    <a:pt x="59" y="29"/>
                  </a:lnTo>
                  <a:lnTo>
                    <a:pt x="41" y="42"/>
                  </a:lnTo>
                  <a:lnTo>
                    <a:pt x="42" y="64"/>
                  </a:lnTo>
                  <a:lnTo>
                    <a:pt x="66" y="68"/>
                  </a:lnTo>
                  <a:lnTo>
                    <a:pt x="93" y="74"/>
                  </a:lnTo>
                  <a:lnTo>
                    <a:pt x="99" y="103"/>
                  </a:lnTo>
                  <a:lnTo>
                    <a:pt x="113" y="105"/>
                  </a:lnTo>
                  <a:lnTo>
                    <a:pt x="123" y="140"/>
                  </a:lnTo>
                  <a:lnTo>
                    <a:pt x="120" y="142"/>
                  </a:lnTo>
                  <a:lnTo>
                    <a:pt x="108" y="140"/>
                  </a:lnTo>
                  <a:lnTo>
                    <a:pt x="103" y="14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2" name="Freeform 692"/>
            <p:cNvSpPr>
              <a:spLocks/>
            </p:cNvSpPr>
            <p:nvPr/>
          </p:nvSpPr>
          <p:spPr bwMode="auto">
            <a:xfrm>
              <a:off x="3475" y="1676"/>
              <a:ext cx="243" cy="163"/>
            </a:xfrm>
            <a:custGeom>
              <a:avLst/>
              <a:gdLst>
                <a:gd name="T0" fmla="*/ 161 w 226"/>
                <a:gd name="T1" fmla="*/ 237 h 278"/>
                <a:gd name="T2" fmla="*/ 137 w 226"/>
                <a:gd name="T3" fmla="*/ 208 h 278"/>
                <a:gd name="T4" fmla="*/ 113 w 226"/>
                <a:gd name="T5" fmla="*/ 182 h 278"/>
                <a:gd name="T6" fmla="*/ 101 w 226"/>
                <a:gd name="T7" fmla="*/ 167 h 278"/>
                <a:gd name="T8" fmla="*/ 81 w 226"/>
                <a:gd name="T9" fmla="*/ 156 h 278"/>
                <a:gd name="T10" fmla="*/ 70 w 226"/>
                <a:gd name="T11" fmla="*/ 123 h 278"/>
                <a:gd name="T12" fmla="*/ 51 w 226"/>
                <a:gd name="T13" fmla="*/ 99 h 278"/>
                <a:gd name="T14" fmla="*/ 39 w 226"/>
                <a:gd name="T15" fmla="*/ 121 h 278"/>
                <a:gd name="T16" fmla="*/ 32 w 226"/>
                <a:gd name="T17" fmla="*/ 132 h 278"/>
                <a:gd name="T18" fmla="*/ 36 w 226"/>
                <a:gd name="T19" fmla="*/ 147 h 278"/>
                <a:gd name="T20" fmla="*/ 15 w 226"/>
                <a:gd name="T21" fmla="*/ 139 h 278"/>
                <a:gd name="T22" fmla="*/ 11 w 226"/>
                <a:gd name="T23" fmla="*/ 111 h 278"/>
                <a:gd name="T24" fmla="*/ 8 w 226"/>
                <a:gd name="T25" fmla="*/ 80 h 278"/>
                <a:gd name="T26" fmla="*/ 4 w 226"/>
                <a:gd name="T27" fmla="*/ 52 h 278"/>
                <a:gd name="T28" fmla="*/ 0 w 226"/>
                <a:gd name="T29" fmla="*/ 24 h 278"/>
                <a:gd name="T30" fmla="*/ 17 w 226"/>
                <a:gd name="T31" fmla="*/ 13 h 278"/>
                <a:gd name="T32" fmla="*/ 35 w 226"/>
                <a:gd name="T33" fmla="*/ 0 h 278"/>
                <a:gd name="T34" fmla="*/ 52 w 226"/>
                <a:gd name="T35" fmla="*/ 19 h 278"/>
                <a:gd name="T36" fmla="*/ 72 w 226"/>
                <a:gd name="T37" fmla="*/ 37 h 278"/>
                <a:gd name="T38" fmla="*/ 86 w 226"/>
                <a:gd name="T39" fmla="*/ 67 h 278"/>
                <a:gd name="T40" fmla="*/ 101 w 226"/>
                <a:gd name="T41" fmla="*/ 71 h 278"/>
                <a:gd name="T42" fmla="*/ 115 w 226"/>
                <a:gd name="T43" fmla="*/ 73 h 278"/>
                <a:gd name="T44" fmla="*/ 129 w 226"/>
                <a:gd name="T45" fmla="*/ 73 h 278"/>
                <a:gd name="T46" fmla="*/ 146 w 226"/>
                <a:gd name="T47" fmla="*/ 74 h 278"/>
                <a:gd name="T48" fmla="*/ 160 w 226"/>
                <a:gd name="T49" fmla="*/ 95 h 278"/>
                <a:gd name="T50" fmla="*/ 161 w 226"/>
                <a:gd name="T51" fmla="*/ 121 h 278"/>
                <a:gd name="T52" fmla="*/ 175 w 226"/>
                <a:gd name="T53" fmla="*/ 136 h 278"/>
                <a:gd name="T54" fmla="*/ 189 w 226"/>
                <a:gd name="T55" fmla="*/ 145 h 278"/>
                <a:gd name="T56" fmla="*/ 202 w 226"/>
                <a:gd name="T57" fmla="*/ 126 h 278"/>
                <a:gd name="T58" fmla="*/ 215 w 226"/>
                <a:gd name="T59" fmla="*/ 111 h 278"/>
                <a:gd name="T60" fmla="*/ 226 w 226"/>
                <a:gd name="T61" fmla="*/ 136 h 278"/>
                <a:gd name="T62" fmla="*/ 215 w 226"/>
                <a:gd name="T63" fmla="*/ 154 h 278"/>
                <a:gd name="T64" fmla="*/ 201 w 226"/>
                <a:gd name="T65" fmla="*/ 176 h 278"/>
                <a:gd name="T66" fmla="*/ 185 w 226"/>
                <a:gd name="T67" fmla="*/ 200 h 278"/>
                <a:gd name="T68" fmla="*/ 192 w 226"/>
                <a:gd name="T69" fmla="*/ 213 h 278"/>
                <a:gd name="T70" fmla="*/ 202 w 226"/>
                <a:gd name="T71" fmla="*/ 224 h 278"/>
                <a:gd name="T72" fmla="*/ 205 w 226"/>
                <a:gd name="T73" fmla="*/ 237 h 278"/>
                <a:gd name="T74" fmla="*/ 203 w 226"/>
                <a:gd name="T75" fmla="*/ 258 h 278"/>
                <a:gd name="T76" fmla="*/ 200 w 226"/>
                <a:gd name="T77" fmla="*/ 278 h 278"/>
                <a:gd name="T78" fmla="*/ 185 w 226"/>
                <a:gd name="T79" fmla="*/ 274 h 278"/>
                <a:gd name="T80" fmla="*/ 171 w 226"/>
                <a:gd name="T81" fmla="*/ 269 h 278"/>
                <a:gd name="T82" fmla="*/ 161 w 226"/>
                <a:gd name="T83" fmla="*/ 237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278"/>
                <a:gd name="T128" fmla="*/ 226 w 226"/>
                <a:gd name="T129" fmla="*/ 278 h 2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278">
                  <a:moveTo>
                    <a:pt x="161" y="237"/>
                  </a:moveTo>
                  <a:lnTo>
                    <a:pt x="137" y="208"/>
                  </a:lnTo>
                  <a:lnTo>
                    <a:pt x="113" y="182"/>
                  </a:lnTo>
                  <a:lnTo>
                    <a:pt x="101" y="167"/>
                  </a:lnTo>
                  <a:lnTo>
                    <a:pt x="81" y="156"/>
                  </a:lnTo>
                  <a:lnTo>
                    <a:pt x="70" y="123"/>
                  </a:lnTo>
                  <a:lnTo>
                    <a:pt x="51" y="99"/>
                  </a:lnTo>
                  <a:lnTo>
                    <a:pt x="39" y="121"/>
                  </a:lnTo>
                  <a:lnTo>
                    <a:pt x="32" y="132"/>
                  </a:lnTo>
                  <a:lnTo>
                    <a:pt x="36" y="147"/>
                  </a:lnTo>
                  <a:lnTo>
                    <a:pt x="15" y="139"/>
                  </a:lnTo>
                  <a:lnTo>
                    <a:pt x="11" y="111"/>
                  </a:lnTo>
                  <a:lnTo>
                    <a:pt x="8" y="80"/>
                  </a:lnTo>
                  <a:lnTo>
                    <a:pt x="4" y="52"/>
                  </a:lnTo>
                  <a:lnTo>
                    <a:pt x="0" y="24"/>
                  </a:lnTo>
                  <a:lnTo>
                    <a:pt x="17" y="13"/>
                  </a:lnTo>
                  <a:lnTo>
                    <a:pt x="35" y="0"/>
                  </a:lnTo>
                  <a:lnTo>
                    <a:pt x="52" y="19"/>
                  </a:lnTo>
                  <a:lnTo>
                    <a:pt x="72" y="37"/>
                  </a:lnTo>
                  <a:lnTo>
                    <a:pt x="86" y="67"/>
                  </a:lnTo>
                  <a:lnTo>
                    <a:pt x="101" y="71"/>
                  </a:lnTo>
                  <a:lnTo>
                    <a:pt x="115" y="73"/>
                  </a:lnTo>
                  <a:lnTo>
                    <a:pt x="129" y="73"/>
                  </a:lnTo>
                  <a:lnTo>
                    <a:pt x="146" y="74"/>
                  </a:lnTo>
                  <a:lnTo>
                    <a:pt x="160" y="95"/>
                  </a:lnTo>
                  <a:lnTo>
                    <a:pt x="161" y="121"/>
                  </a:lnTo>
                  <a:lnTo>
                    <a:pt x="175" y="136"/>
                  </a:lnTo>
                  <a:lnTo>
                    <a:pt x="189" y="145"/>
                  </a:lnTo>
                  <a:lnTo>
                    <a:pt x="202" y="126"/>
                  </a:lnTo>
                  <a:lnTo>
                    <a:pt x="215" y="111"/>
                  </a:lnTo>
                  <a:lnTo>
                    <a:pt x="226" y="136"/>
                  </a:lnTo>
                  <a:lnTo>
                    <a:pt x="215" y="154"/>
                  </a:lnTo>
                  <a:lnTo>
                    <a:pt x="201" y="176"/>
                  </a:lnTo>
                  <a:lnTo>
                    <a:pt x="185" y="200"/>
                  </a:lnTo>
                  <a:lnTo>
                    <a:pt x="192" y="213"/>
                  </a:lnTo>
                  <a:lnTo>
                    <a:pt x="202" y="224"/>
                  </a:lnTo>
                  <a:lnTo>
                    <a:pt x="205" y="237"/>
                  </a:lnTo>
                  <a:lnTo>
                    <a:pt x="203" y="258"/>
                  </a:lnTo>
                  <a:lnTo>
                    <a:pt x="200" y="278"/>
                  </a:lnTo>
                  <a:lnTo>
                    <a:pt x="185" y="274"/>
                  </a:lnTo>
                  <a:lnTo>
                    <a:pt x="171" y="269"/>
                  </a:lnTo>
                  <a:lnTo>
                    <a:pt x="161" y="23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3" name="Freeform 693"/>
            <p:cNvSpPr>
              <a:spLocks/>
            </p:cNvSpPr>
            <p:nvPr/>
          </p:nvSpPr>
          <p:spPr bwMode="auto">
            <a:xfrm>
              <a:off x="2949" y="1745"/>
              <a:ext cx="37" cy="26"/>
            </a:xfrm>
            <a:custGeom>
              <a:avLst/>
              <a:gdLst>
                <a:gd name="T0" fmla="*/ 9 w 35"/>
                <a:gd name="T1" fmla="*/ 46 h 46"/>
                <a:gd name="T2" fmla="*/ 0 w 35"/>
                <a:gd name="T3" fmla="*/ 13 h 46"/>
                <a:gd name="T4" fmla="*/ 2 w 35"/>
                <a:gd name="T5" fmla="*/ 13 h 46"/>
                <a:gd name="T6" fmla="*/ 2 w 35"/>
                <a:gd name="T7" fmla="*/ 8 h 46"/>
                <a:gd name="T8" fmla="*/ 7 w 35"/>
                <a:gd name="T9" fmla="*/ 4 h 46"/>
                <a:gd name="T10" fmla="*/ 11 w 35"/>
                <a:gd name="T11" fmla="*/ 6 h 46"/>
                <a:gd name="T12" fmla="*/ 12 w 35"/>
                <a:gd name="T13" fmla="*/ 2 h 46"/>
                <a:gd name="T14" fmla="*/ 14 w 35"/>
                <a:gd name="T15" fmla="*/ 2 h 46"/>
                <a:gd name="T16" fmla="*/ 17 w 35"/>
                <a:gd name="T17" fmla="*/ 4 h 46"/>
                <a:gd name="T18" fmla="*/ 20 w 35"/>
                <a:gd name="T19" fmla="*/ 2 h 46"/>
                <a:gd name="T20" fmla="*/ 24 w 35"/>
                <a:gd name="T21" fmla="*/ 0 h 46"/>
                <a:gd name="T22" fmla="*/ 27 w 35"/>
                <a:gd name="T23" fmla="*/ 6 h 46"/>
                <a:gd name="T24" fmla="*/ 31 w 35"/>
                <a:gd name="T25" fmla="*/ 4 h 46"/>
                <a:gd name="T26" fmla="*/ 33 w 35"/>
                <a:gd name="T27" fmla="*/ 8 h 46"/>
                <a:gd name="T28" fmla="*/ 35 w 35"/>
                <a:gd name="T29" fmla="*/ 32 h 46"/>
                <a:gd name="T30" fmla="*/ 9 w 35"/>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46"/>
                <a:gd name="T50" fmla="*/ 35 w 35"/>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46">
                  <a:moveTo>
                    <a:pt x="9" y="46"/>
                  </a:moveTo>
                  <a:lnTo>
                    <a:pt x="0" y="13"/>
                  </a:lnTo>
                  <a:lnTo>
                    <a:pt x="2" y="13"/>
                  </a:lnTo>
                  <a:lnTo>
                    <a:pt x="2" y="8"/>
                  </a:lnTo>
                  <a:lnTo>
                    <a:pt x="7" y="4"/>
                  </a:lnTo>
                  <a:lnTo>
                    <a:pt x="11" y="6"/>
                  </a:lnTo>
                  <a:lnTo>
                    <a:pt x="12" y="2"/>
                  </a:lnTo>
                  <a:lnTo>
                    <a:pt x="14" y="2"/>
                  </a:lnTo>
                  <a:lnTo>
                    <a:pt x="17" y="4"/>
                  </a:lnTo>
                  <a:lnTo>
                    <a:pt x="20" y="2"/>
                  </a:lnTo>
                  <a:lnTo>
                    <a:pt x="24" y="0"/>
                  </a:lnTo>
                  <a:lnTo>
                    <a:pt x="27" y="6"/>
                  </a:lnTo>
                  <a:lnTo>
                    <a:pt x="31" y="4"/>
                  </a:lnTo>
                  <a:lnTo>
                    <a:pt x="33" y="8"/>
                  </a:lnTo>
                  <a:lnTo>
                    <a:pt x="35" y="32"/>
                  </a:lnTo>
                  <a:lnTo>
                    <a:pt x="9" y="4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4" name="Freeform 694"/>
            <p:cNvSpPr>
              <a:spLocks/>
            </p:cNvSpPr>
            <p:nvPr/>
          </p:nvSpPr>
          <p:spPr bwMode="auto">
            <a:xfrm>
              <a:off x="2975" y="1708"/>
              <a:ext cx="92" cy="53"/>
            </a:xfrm>
            <a:custGeom>
              <a:avLst/>
              <a:gdLst>
                <a:gd name="T0" fmla="*/ 5 w 85"/>
                <a:gd name="T1" fmla="*/ 6 h 93"/>
                <a:gd name="T2" fmla="*/ 1 w 85"/>
                <a:gd name="T3" fmla="*/ 0 h 93"/>
                <a:gd name="T4" fmla="*/ 0 w 85"/>
                <a:gd name="T5" fmla="*/ 20 h 93"/>
                <a:gd name="T6" fmla="*/ 8 w 85"/>
                <a:gd name="T7" fmla="*/ 39 h 93"/>
                <a:gd name="T8" fmla="*/ 1 w 85"/>
                <a:gd name="T9" fmla="*/ 52 h 93"/>
                <a:gd name="T10" fmla="*/ 5 w 85"/>
                <a:gd name="T11" fmla="*/ 65 h 93"/>
                <a:gd name="T12" fmla="*/ 8 w 85"/>
                <a:gd name="T13" fmla="*/ 69 h 93"/>
                <a:gd name="T14" fmla="*/ 10 w 85"/>
                <a:gd name="T15" fmla="*/ 93 h 93"/>
                <a:gd name="T16" fmla="*/ 25 w 85"/>
                <a:gd name="T17" fmla="*/ 87 h 93"/>
                <a:gd name="T18" fmla="*/ 50 w 85"/>
                <a:gd name="T19" fmla="*/ 93 h 93"/>
                <a:gd name="T20" fmla="*/ 56 w 85"/>
                <a:gd name="T21" fmla="*/ 85 h 93"/>
                <a:gd name="T22" fmla="*/ 58 w 85"/>
                <a:gd name="T23" fmla="*/ 80 h 93"/>
                <a:gd name="T24" fmla="*/ 61 w 85"/>
                <a:gd name="T25" fmla="*/ 72 h 93"/>
                <a:gd name="T26" fmla="*/ 82 w 85"/>
                <a:gd name="T27" fmla="*/ 70 h 93"/>
                <a:gd name="T28" fmla="*/ 75 w 85"/>
                <a:gd name="T29" fmla="*/ 59 h 93"/>
                <a:gd name="T30" fmla="*/ 77 w 85"/>
                <a:gd name="T31" fmla="*/ 46 h 93"/>
                <a:gd name="T32" fmla="*/ 82 w 85"/>
                <a:gd name="T33" fmla="*/ 26 h 93"/>
                <a:gd name="T34" fmla="*/ 85 w 85"/>
                <a:gd name="T35" fmla="*/ 17 h 93"/>
                <a:gd name="T36" fmla="*/ 58 w 85"/>
                <a:gd name="T37" fmla="*/ 4 h 93"/>
                <a:gd name="T38" fmla="*/ 36 w 85"/>
                <a:gd name="T39" fmla="*/ 19 h 93"/>
                <a:gd name="T40" fmla="*/ 21 w 85"/>
                <a:gd name="T41" fmla="*/ 9 h 93"/>
                <a:gd name="T42" fmla="*/ 5 w 85"/>
                <a:gd name="T43" fmla="*/ 6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93"/>
                <a:gd name="T68" fmla="*/ 85 w 85"/>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93">
                  <a:moveTo>
                    <a:pt x="5" y="6"/>
                  </a:moveTo>
                  <a:lnTo>
                    <a:pt x="1" y="0"/>
                  </a:lnTo>
                  <a:lnTo>
                    <a:pt x="0" y="20"/>
                  </a:lnTo>
                  <a:lnTo>
                    <a:pt x="8" y="39"/>
                  </a:lnTo>
                  <a:lnTo>
                    <a:pt x="1" y="52"/>
                  </a:lnTo>
                  <a:lnTo>
                    <a:pt x="5" y="65"/>
                  </a:lnTo>
                  <a:lnTo>
                    <a:pt x="8" y="69"/>
                  </a:lnTo>
                  <a:lnTo>
                    <a:pt x="10" y="93"/>
                  </a:lnTo>
                  <a:lnTo>
                    <a:pt x="25" y="87"/>
                  </a:lnTo>
                  <a:lnTo>
                    <a:pt x="50" y="93"/>
                  </a:lnTo>
                  <a:lnTo>
                    <a:pt x="56" y="85"/>
                  </a:lnTo>
                  <a:lnTo>
                    <a:pt x="58" y="80"/>
                  </a:lnTo>
                  <a:lnTo>
                    <a:pt x="61" y="72"/>
                  </a:lnTo>
                  <a:lnTo>
                    <a:pt x="82" y="70"/>
                  </a:lnTo>
                  <a:lnTo>
                    <a:pt x="75" y="59"/>
                  </a:lnTo>
                  <a:lnTo>
                    <a:pt x="77" y="46"/>
                  </a:lnTo>
                  <a:lnTo>
                    <a:pt x="82" y="26"/>
                  </a:lnTo>
                  <a:lnTo>
                    <a:pt x="85" y="17"/>
                  </a:lnTo>
                  <a:lnTo>
                    <a:pt x="58" y="4"/>
                  </a:lnTo>
                  <a:lnTo>
                    <a:pt x="36" y="19"/>
                  </a:lnTo>
                  <a:lnTo>
                    <a:pt x="21" y="9"/>
                  </a:lnTo>
                  <a:lnTo>
                    <a:pt x="5"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5" name="Freeform 695"/>
            <p:cNvSpPr>
              <a:spLocks/>
            </p:cNvSpPr>
            <p:nvPr/>
          </p:nvSpPr>
          <p:spPr bwMode="auto">
            <a:xfrm>
              <a:off x="2930" y="1738"/>
              <a:ext cx="29" cy="55"/>
            </a:xfrm>
            <a:custGeom>
              <a:avLst/>
              <a:gdLst>
                <a:gd name="T0" fmla="*/ 0 w 27"/>
                <a:gd name="T1" fmla="*/ 24 h 94"/>
                <a:gd name="T2" fmla="*/ 4 w 27"/>
                <a:gd name="T3" fmla="*/ 68 h 94"/>
                <a:gd name="T4" fmla="*/ 15 w 27"/>
                <a:gd name="T5" fmla="*/ 94 h 94"/>
                <a:gd name="T6" fmla="*/ 18 w 27"/>
                <a:gd name="T7" fmla="*/ 83 h 94"/>
                <a:gd name="T8" fmla="*/ 27 w 27"/>
                <a:gd name="T9" fmla="*/ 57 h 94"/>
                <a:gd name="T10" fmla="*/ 26 w 27"/>
                <a:gd name="T11" fmla="*/ 55 h 94"/>
                <a:gd name="T12" fmla="*/ 17 w 27"/>
                <a:gd name="T13" fmla="*/ 20 h 94"/>
                <a:gd name="T14" fmla="*/ 11 w 27"/>
                <a:gd name="T15" fmla="*/ 5 h 94"/>
                <a:gd name="T16" fmla="*/ 3 w 27"/>
                <a:gd name="T17" fmla="*/ 0 h 94"/>
                <a:gd name="T18" fmla="*/ 0 w 27"/>
                <a:gd name="T19" fmla="*/ 24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94"/>
                <a:gd name="T32" fmla="*/ 27 w 27"/>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94">
                  <a:moveTo>
                    <a:pt x="0" y="24"/>
                  </a:moveTo>
                  <a:lnTo>
                    <a:pt x="4" y="68"/>
                  </a:lnTo>
                  <a:lnTo>
                    <a:pt x="15" y="94"/>
                  </a:lnTo>
                  <a:lnTo>
                    <a:pt x="18" y="83"/>
                  </a:lnTo>
                  <a:lnTo>
                    <a:pt x="27" y="57"/>
                  </a:lnTo>
                  <a:lnTo>
                    <a:pt x="26" y="55"/>
                  </a:lnTo>
                  <a:lnTo>
                    <a:pt x="17" y="20"/>
                  </a:lnTo>
                  <a:lnTo>
                    <a:pt x="11" y="5"/>
                  </a:lnTo>
                  <a:lnTo>
                    <a:pt x="3" y="0"/>
                  </a:lnTo>
                  <a:lnTo>
                    <a:pt x="0" y="2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6" name="Freeform 696"/>
            <p:cNvSpPr>
              <a:spLocks/>
            </p:cNvSpPr>
            <p:nvPr/>
          </p:nvSpPr>
          <p:spPr bwMode="auto">
            <a:xfrm>
              <a:off x="3289" y="1758"/>
              <a:ext cx="72" cy="46"/>
            </a:xfrm>
            <a:custGeom>
              <a:avLst/>
              <a:gdLst>
                <a:gd name="T0" fmla="*/ 9 w 66"/>
                <a:gd name="T1" fmla="*/ 10 h 82"/>
                <a:gd name="T2" fmla="*/ 0 w 66"/>
                <a:gd name="T3" fmla="*/ 0 h 82"/>
                <a:gd name="T4" fmla="*/ 21 w 66"/>
                <a:gd name="T5" fmla="*/ 0 h 82"/>
                <a:gd name="T6" fmla="*/ 42 w 66"/>
                <a:gd name="T7" fmla="*/ 0 h 82"/>
                <a:gd name="T8" fmla="*/ 55 w 66"/>
                <a:gd name="T9" fmla="*/ 4 h 82"/>
                <a:gd name="T10" fmla="*/ 54 w 66"/>
                <a:gd name="T11" fmla="*/ 34 h 82"/>
                <a:gd name="T12" fmla="*/ 60 w 66"/>
                <a:gd name="T13" fmla="*/ 37 h 82"/>
                <a:gd name="T14" fmla="*/ 55 w 66"/>
                <a:gd name="T15" fmla="*/ 48 h 82"/>
                <a:gd name="T16" fmla="*/ 66 w 66"/>
                <a:gd name="T17" fmla="*/ 76 h 82"/>
                <a:gd name="T18" fmla="*/ 60 w 66"/>
                <a:gd name="T19" fmla="*/ 82 h 82"/>
                <a:gd name="T20" fmla="*/ 55 w 66"/>
                <a:gd name="T21" fmla="*/ 76 h 82"/>
                <a:gd name="T22" fmla="*/ 54 w 66"/>
                <a:gd name="T23" fmla="*/ 71 h 82"/>
                <a:gd name="T24" fmla="*/ 50 w 66"/>
                <a:gd name="T25" fmla="*/ 65 h 82"/>
                <a:gd name="T26" fmla="*/ 47 w 66"/>
                <a:gd name="T27" fmla="*/ 63 h 82"/>
                <a:gd name="T28" fmla="*/ 43 w 66"/>
                <a:gd name="T29" fmla="*/ 63 h 82"/>
                <a:gd name="T30" fmla="*/ 38 w 66"/>
                <a:gd name="T31" fmla="*/ 60 h 82"/>
                <a:gd name="T32" fmla="*/ 34 w 66"/>
                <a:gd name="T33" fmla="*/ 60 h 82"/>
                <a:gd name="T34" fmla="*/ 21 w 66"/>
                <a:gd name="T35" fmla="*/ 48 h 82"/>
                <a:gd name="T36" fmla="*/ 15 w 66"/>
                <a:gd name="T37" fmla="*/ 34 h 82"/>
                <a:gd name="T38" fmla="*/ 9 w 66"/>
                <a:gd name="T39" fmla="*/ 1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82"/>
                <a:gd name="T62" fmla="*/ 66 w 66"/>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82">
                  <a:moveTo>
                    <a:pt x="9" y="10"/>
                  </a:moveTo>
                  <a:lnTo>
                    <a:pt x="0" y="0"/>
                  </a:lnTo>
                  <a:lnTo>
                    <a:pt x="21" y="0"/>
                  </a:lnTo>
                  <a:lnTo>
                    <a:pt x="42" y="0"/>
                  </a:lnTo>
                  <a:lnTo>
                    <a:pt x="55" y="4"/>
                  </a:lnTo>
                  <a:lnTo>
                    <a:pt x="54" y="34"/>
                  </a:lnTo>
                  <a:lnTo>
                    <a:pt x="60" y="37"/>
                  </a:lnTo>
                  <a:lnTo>
                    <a:pt x="55" y="48"/>
                  </a:lnTo>
                  <a:lnTo>
                    <a:pt x="66" y="76"/>
                  </a:lnTo>
                  <a:lnTo>
                    <a:pt x="60" y="82"/>
                  </a:lnTo>
                  <a:lnTo>
                    <a:pt x="55" y="76"/>
                  </a:lnTo>
                  <a:lnTo>
                    <a:pt x="54" y="71"/>
                  </a:lnTo>
                  <a:lnTo>
                    <a:pt x="50" y="65"/>
                  </a:lnTo>
                  <a:lnTo>
                    <a:pt x="47" y="63"/>
                  </a:lnTo>
                  <a:lnTo>
                    <a:pt x="43" y="63"/>
                  </a:lnTo>
                  <a:lnTo>
                    <a:pt x="38" y="60"/>
                  </a:lnTo>
                  <a:lnTo>
                    <a:pt x="34" y="60"/>
                  </a:lnTo>
                  <a:lnTo>
                    <a:pt x="21" y="48"/>
                  </a:lnTo>
                  <a:lnTo>
                    <a:pt x="15" y="34"/>
                  </a:lnTo>
                  <a:lnTo>
                    <a:pt x="9" y="1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7" name="Freeform 697"/>
            <p:cNvSpPr>
              <a:spLocks/>
            </p:cNvSpPr>
            <p:nvPr/>
          </p:nvSpPr>
          <p:spPr bwMode="auto">
            <a:xfrm>
              <a:off x="3349" y="1750"/>
              <a:ext cx="60" cy="67"/>
            </a:xfrm>
            <a:custGeom>
              <a:avLst/>
              <a:gdLst>
                <a:gd name="T0" fmla="*/ 12 w 57"/>
                <a:gd name="T1" fmla="*/ 89 h 113"/>
                <a:gd name="T2" fmla="*/ 1 w 57"/>
                <a:gd name="T3" fmla="*/ 61 h 113"/>
                <a:gd name="T4" fmla="*/ 5 w 57"/>
                <a:gd name="T5" fmla="*/ 50 h 113"/>
                <a:gd name="T6" fmla="*/ 0 w 57"/>
                <a:gd name="T7" fmla="*/ 47 h 113"/>
                <a:gd name="T8" fmla="*/ 1 w 57"/>
                <a:gd name="T9" fmla="*/ 17 h 113"/>
                <a:gd name="T10" fmla="*/ 5 w 57"/>
                <a:gd name="T11" fmla="*/ 0 h 113"/>
                <a:gd name="T12" fmla="*/ 28 w 57"/>
                <a:gd name="T13" fmla="*/ 8 h 113"/>
                <a:gd name="T14" fmla="*/ 37 w 57"/>
                <a:gd name="T15" fmla="*/ 30 h 113"/>
                <a:gd name="T16" fmla="*/ 57 w 57"/>
                <a:gd name="T17" fmla="*/ 50 h 113"/>
                <a:gd name="T18" fmla="*/ 48 w 57"/>
                <a:gd name="T19" fmla="*/ 54 h 113"/>
                <a:gd name="T20" fmla="*/ 44 w 57"/>
                <a:gd name="T21" fmla="*/ 91 h 113"/>
                <a:gd name="T22" fmla="*/ 43 w 57"/>
                <a:gd name="T23" fmla="*/ 113 h 113"/>
                <a:gd name="T24" fmla="*/ 28 w 57"/>
                <a:gd name="T25" fmla="*/ 97 h 113"/>
                <a:gd name="T26" fmla="*/ 31 w 57"/>
                <a:gd name="T27" fmla="*/ 91 h 113"/>
                <a:gd name="T28" fmla="*/ 26 w 57"/>
                <a:gd name="T29" fmla="*/ 73 h 113"/>
                <a:gd name="T30" fmla="*/ 12 w 57"/>
                <a:gd name="T31" fmla="*/ 89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113"/>
                <a:gd name="T50" fmla="*/ 57 w 57"/>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113">
                  <a:moveTo>
                    <a:pt x="12" y="89"/>
                  </a:moveTo>
                  <a:lnTo>
                    <a:pt x="1" y="61"/>
                  </a:lnTo>
                  <a:lnTo>
                    <a:pt x="5" y="50"/>
                  </a:lnTo>
                  <a:lnTo>
                    <a:pt x="0" y="47"/>
                  </a:lnTo>
                  <a:lnTo>
                    <a:pt x="1" y="17"/>
                  </a:lnTo>
                  <a:lnTo>
                    <a:pt x="5" y="0"/>
                  </a:lnTo>
                  <a:lnTo>
                    <a:pt x="28" y="8"/>
                  </a:lnTo>
                  <a:lnTo>
                    <a:pt x="37" y="30"/>
                  </a:lnTo>
                  <a:lnTo>
                    <a:pt x="57" y="50"/>
                  </a:lnTo>
                  <a:lnTo>
                    <a:pt x="48" y="54"/>
                  </a:lnTo>
                  <a:lnTo>
                    <a:pt x="44" y="91"/>
                  </a:lnTo>
                  <a:lnTo>
                    <a:pt x="43" y="113"/>
                  </a:lnTo>
                  <a:lnTo>
                    <a:pt x="28" y="97"/>
                  </a:lnTo>
                  <a:lnTo>
                    <a:pt x="31" y="91"/>
                  </a:lnTo>
                  <a:lnTo>
                    <a:pt x="26" y="73"/>
                  </a:lnTo>
                  <a:lnTo>
                    <a:pt x="12" y="8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8" name="Freeform 698"/>
            <p:cNvSpPr>
              <a:spLocks/>
            </p:cNvSpPr>
            <p:nvPr/>
          </p:nvSpPr>
          <p:spPr bwMode="auto">
            <a:xfrm>
              <a:off x="2946" y="1756"/>
              <a:ext cx="96" cy="97"/>
            </a:xfrm>
            <a:custGeom>
              <a:avLst/>
              <a:gdLst>
                <a:gd name="T0" fmla="*/ 16 w 89"/>
                <a:gd name="T1" fmla="*/ 87 h 166"/>
                <a:gd name="T2" fmla="*/ 7 w 89"/>
                <a:gd name="T3" fmla="*/ 79 h 166"/>
                <a:gd name="T4" fmla="*/ 0 w 89"/>
                <a:gd name="T5" fmla="*/ 64 h 166"/>
                <a:gd name="T6" fmla="*/ 3 w 89"/>
                <a:gd name="T7" fmla="*/ 53 h 166"/>
                <a:gd name="T8" fmla="*/ 12 w 89"/>
                <a:gd name="T9" fmla="*/ 27 h 166"/>
                <a:gd name="T10" fmla="*/ 11 w 89"/>
                <a:gd name="T11" fmla="*/ 25 h 166"/>
                <a:gd name="T12" fmla="*/ 37 w 89"/>
                <a:gd name="T13" fmla="*/ 13 h 166"/>
                <a:gd name="T14" fmla="*/ 52 w 89"/>
                <a:gd name="T15" fmla="*/ 5 h 166"/>
                <a:gd name="T16" fmla="*/ 77 w 89"/>
                <a:gd name="T17" fmla="*/ 13 h 166"/>
                <a:gd name="T18" fmla="*/ 82 w 89"/>
                <a:gd name="T19" fmla="*/ 3 h 166"/>
                <a:gd name="T20" fmla="*/ 85 w 89"/>
                <a:gd name="T21" fmla="*/ 0 h 166"/>
                <a:gd name="T22" fmla="*/ 89 w 89"/>
                <a:gd name="T23" fmla="*/ 9 h 166"/>
                <a:gd name="T24" fmla="*/ 82 w 89"/>
                <a:gd name="T25" fmla="*/ 29 h 166"/>
                <a:gd name="T26" fmla="*/ 66 w 89"/>
                <a:gd name="T27" fmla="*/ 24 h 166"/>
                <a:gd name="T28" fmla="*/ 50 w 89"/>
                <a:gd name="T29" fmla="*/ 31 h 166"/>
                <a:gd name="T30" fmla="*/ 58 w 89"/>
                <a:gd name="T31" fmla="*/ 46 h 166"/>
                <a:gd name="T32" fmla="*/ 51 w 89"/>
                <a:gd name="T33" fmla="*/ 48 h 166"/>
                <a:gd name="T34" fmla="*/ 52 w 89"/>
                <a:gd name="T35" fmla="*/ 51 h 166"/>
                <a:gd name="T36" fmla="*/ 47 w 89"/>
                <a:gd name="T37" fmla="*/ 50 h 166"/>
                <a:gd name="T38" fmla="*/ 50 w 89"/>
                <a:gd name="T39" fmla="*/ 57 h 166"/>
                <a:gd name="T40" fmla="*/ 39 w 89"/>
                <a:gd name="T41" fmla="*/ 38 h 166"/>
                <a:gd name="T42" fmla="*/ 36 w 89"/>
                <a:gd name="T43" fmla="*/ 42 h 166"/>
                <a:gd name="T44" fmla="*/ 41 w 89"/>
                <a:gd name="T45" fmla="*/ 68 h 166"/>
                <a:gd name="T46" fmla="*/ 46 w 89"/>
                <a:gd name="T47" fmla="*/ 81 h 166"/>
                <a:gd name="T48" fmla="*/ 39 w 89"/>
                <a:gd name="T49" fmla="*/ 77 h 166"/>
                <a:gd name="T50" fmla="*/ 41 w 89"/>
                <a:gd name="T51" fmla="*/ 88 h 166"/>
                <a:gd name="T52" fmla="*/ 38 w 89"/>
                <a:gd name="T53" fmla="*/ 90 h 166"/>
                <a:gd name="T54" fmla="*/ 58 w 89"/>
                <a:gd name="T55" fmla="*/ 114 h 166"/>
                <a:gd name="T56" fmla="*/ 58 w 89"/>
                <a:gd name="T57" fmla="*/ 126 h 166"/>
                <a:gd name="T58" fmla="*/ 50 w 89"/>
                <a:gd name="T59" fmla="*/ 120 h 166"/>
                <a:gd name="T60" fmla="*/ 46 w 89"/>
                <a:gd name="T61" fmla="*/ 122 h 166"/>
                <a:gd name="T62" fmla="*/ 50 w 89"/>
                <a:gd name="T63" fmla="*/ 138 h 166"/>
                <a:gd name="T64" fmla="*/ 41 w 89"/>
                <a:gd name="T65" fmla="*/ 138 h 166"/>
                <a:gd name="T66" fmla="*/ 47 w 89"/>
                <a:gd name="T67" fmla="*/ 166 h 166"/>
                <a:gd name="T68" fmla="*/ 39 w 89"/>
                <a:gd name="T69" fmla="*/ 161 h 166"/>
                <a:gd name="T70" fmla="*/ 37 w 89"/>
                <a:gd name="T71" fmla="*/ 166 h 166"/>
                <a:gd name="T72" fmla="*/ 29 w 89"/>
                <a:gd name="T73" fmla="*/ 150 h 166"/>
                <a:gd name="T74" fmla="*/ 28 w 89"/>
                <a:gd name="T75" fmla="*/ 159 h 166"/>
                <a:gd name="T76" fmla="*/ 20 w 89"/>
                <a:gd name="T77" fmla="*/ 127 h 166"/>
                <a:gd name="T78" fmla="*/ 18 w 89"/>
                <a:gd name="T79" fmla="*/ 118 h 166"/>
                <a:gd name="T80" fmla="*/ 30 w 89"/>
                <a:gd name="T81" fmla="*/ 111 h 166"/>
                <a:gd name="T82" fmla="*/ 44 w 89"/>
                <a:gd name="T83" fmla="*/ 118 h 166"/>
                <a:gd name="T84" fmla="*/ 44 w 89"/>
                <a:gd name="T85" fmla="*/ 111 h 166"/>
                <a:gd name="T86" fmla="*/ 36 w 89"/>
                <a:gd name="T87" fmla="*/ 103 h 166"/>
                <a:gd name="T88" fmla="*/ 20 w 89"/>
                <a:gd name="T89" fmla="*/ 103 h 166"/>
                <a:gd name="T90" fmla="*/ 16 w 89"/>
                <a:gd name="T91" fmla="*/ 103 h 166"/>
                <a:gd name="T92" fmla="*/ 13 w 89"/>
                <a:gd name="T93" fmla="*/ 88 h 166"/>
                <a:gd name="T94" fmla="*/ 16 w 89"/>
                <a:gd name="T95" fmla="*/ 87 h 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
                <a:gd name="T145" fmla="*/ 0 h 166"/>
                <a:gd name="T146" fmla="*/ 89 w 89"/>
                <a:gd name="T147" fmla="*/ 166 h 1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 h="166">
                  <a:moveTo>
                    <a:pt x="16" y="87"/>
                  </a:moveTo>
                  <a:lnTo>
                    <a:pt x="7" y="79"/>
                  </a:lnTo>
                  <a:lnTo>
                    <a:pt x="0" y="64"/>
                  </a:lnTo>
                  <a:lnTo>
                    <a:pt x="3" y="53"/>
                  </a:lnTo>
                  <a:lnTo>
                    <a:pt x="12" y="27"/>
                  </a:lnTo>
                  <a:lnTo>
                    <a:pt x="11" y="25"/>
                  </a:lnTo>
                  <a:lnTo>
                    <a:pt x="37" y="13"/>
                  </a:lnTo>
                  <a:lnTo>
                    <a:pt x="52" y="5"/>
                  </a:lnTo>
                  <a:lnTo>
                    <a:pt x="77" y="13"/>
                  </a:lnTo>
                  <a:lnTo>
                    <a:pt x="82" y="3"/>
                  </a:lnTo>
                  <a:lnTo>
                    <a:pt x="85" y="0"/>
                  </a:lnTo>
                  <a:lnTo>
                    <a:pt x="89" y="9"/>
                  </a:lnTo>
                  <a:lnTo>
                    <a:pt x="82" y="29"/>
                  </a:lnTo>
                  <a:lnTo>
                    <a:pt x="66" y="24"/>
                  </a:lnTo>
                  <a:lnTo>
                    <a:pt x="50" y="31"/>
                  </a:lnTo>
                  <a:lnTo>
                    <a:pt x="58" y="46"/>
                  </a:lnTo>
                  <a:lnTo>
                    <a:pt x="51" y="48"/>
                  </a:lnTo>
                  <a:lnTo>
                    <a:pt x="52" y="51"/>
                  </a:lnTo>
                  <a:lnTo>
                    <a:pt x="47" y="50"/>
                  </a:lnTo>
                  <a:lnTo>
                    <a:pt x="50" y="57"/>
                  </a:lnTo>
                  <a:lnTo>
                    <a:pt x="39" y="38"/>
                  </a:lnTo>
                  <a:lnTo>
                    <a:pt x="36" y="42"/>
                  </a:lnTo>
                  <a:lnTo>
                    <a:pt x="41" y="68"/>
                  </a:lnTo>
                  <a:lnTo>
                    <a:pt x="46" y="81"/>
                  </a:lnTo>
                  <a:lnTo>
                    <a:pt x="39" y="77"/>
                  </a:lnTo>
                  <a:lnTo>
                    <a:pt x="41" y="88"/>
                  </a:lnTo>
                  <a:lnTo>
                    <a:pt x="38" y="90"/>
                  </a:lnTo>
                  <a:lnTo>
                    <a:pt x="58" y="114"/>
                  </a:lnTo>
                  <a:lnTo>
                    <a:pt x="58" y="126"/>
                  </a:lnTo>
                  <a:lnTo>
                    <a:pt x="50" y="120"/>
                  </a:lnTo>
                  <a:lnTo>
                    <a:pt x="46" y="122"/>
                  </a:lnTo>
                  <a:lnTo>
                    <a:pt x="50" y="138"/>
                  </a:lnTo>
                  <a:lnTo>
                    <a:pt x="41" y="138"/>
                  </a:lnTo>
                  <a:lnTo>
                    <a:pt x="47" y="166"/>
                  </a:lnTo>
                  <a:lnTo>
                    <a:pt x="39" y="161"/>
                  </a:lnTo>
                  <a:lnTo>
                    <a:pt x="37" y="166"/>
                  </a:lnTo>
                  <a:lnTo>
                    <a:pt x="29" y="150"/>
                  </a:lnTo>
                  <a:lnTo>
                    <a:pt x="28" y="159"/>
                  </a:lnTo>
                  <a:lnTo>
                    <a:pt x="20" y="127"/>
                  </a:lnTo>
                  <a:lnTo>
                    <a:pt x="18" y="118"/>
                  </a:lnTo>
                  <a:lnTo>
                    <a:pt x="30" y="111"/>
                  </a:lnTo>
                  <a:lnTo>
                    <a:pt x="44" y="118"/>
                  </a:lnTo>
                  <a:lnTo>
                    <a:pt x="44" y="111"/>
                  </a:lnTo>
                  <a:lnTo>
                    <a:pt x="36" y="103"/>
                  </a:lnTo>
                  <a:lnTo>
                    <a:pt x="20" y="103"/>
                  </a:lnTo>
                  <a:lnTo>
                    <a:pt x="16" y="103"/>
                  </a:lnTo>
                  <a:lnTo>
                    <a:pt x="13" y="88"/>
                  </a:lnTo>
                  <a:lnTo>
                    <a:pt x="16" y="8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29" name="Freeform 699"/>
            <p:cNvSpPr>
              <a:spLocks/>
            </p:cNvSpPr>
            <p:nvPr/>
          </p:nvSpPr>
          <p:spPr bwMode="auto">
            <a:xfrm>
              <a:off x="3007" y="1871"/>
              <a:ext cx="41" cy="10"/>
            </a:xfrm>
            <a:custGeom>
              <a:avLst/>
              <a:gdLst>
                <a:gd name="T0" fmla="*/ 30 w 38"/>
                <a:gd name="T1" fmla="*/ 7 h 16"/>
                <a:gd name="T2" fmla="*/ 8 w 38"/>
                <a:gd name="T3" fmla="*/ 0 h 16"/>
                <a:gd name="T4" fmla="*/ 1 w 38"/>
                <a:gd name="T5" fmla="*/ 0 h 16"/>
                <a:gd name="T6" fmla="*/ 0 w 38"/>
                <a:gd name="T7" fmla="*/ 7 h 16"/>
                <a:gd name="T8" fmla="*/ 13 w 38"/>
                <a:gd name="T9" fmla="*/ 13 h 16"/>
                <a:gd name="T10" fmla="*/ 27 w 38"/>
                <a:gd name="T11" fmla="*/ 16 h 16"/>
                <a:gd name="T12" fmla="*/ 38 w 38"/>
                <a:gd name="T13" fmla="*/ 11 h 16"/>
                <a:gd name="T14" fmla="*/ 30 w 38"/>
                <a:gd name="T15" fmla="*/ 7 h 1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6"/>
                <a:gd name="T26" fmla="*/ 38 w 3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6">
                  <a:moveTo>
                    <a:pt x="30" y="7"/>
                  </a:moveTo>
                  <a:lnTo>
                    <a:pt x="8" y="0"/>
                  </a:lnTo>
                  <a:lnTo>
                    <a:pt x="1" y="0"/>
                  </a:lnTo>
                  <a:lnTo>
                    <a:pt x="0" y="7"/>
                  </a:lnTo>
                  <a:lnTo>
                    <a:pt x="13" y="13"/>
                  </a:lnTo>
                  <a:lnTo>
                    <a:pt x="27" y="16"/>
                  </a:lnTo>
                  <a:lnTo>
                    <a:pt x="38" y="11"/>
                  </a:lnTo>
                  <a:lnTo>
                    <a:pt x="30" y="7"/>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30" name="Group 700"/>
            <p:cNvGrpSpPr>
              <a:grpSpLocks/>
            </p:cNvGrpSpPr>
            <p:nvPr/>
          </p:nvGrpSpPr>
          <p:grpSpPr bwMode="auto">
            <a:xfrm>
              <a:off x="3035" y="1799"/>
              <a:ext cx="12" cy="5"/>
              <a:chOff x="3452" y="2074"/>
              <a:chExt cx="11" cy="5"/>
            </a:xfrm>
            <a:grpFill/>
          </p:grpSpPr>
          <p:grpSp>
            <p:nvGrpSpPr>
              <p:cNvPr id="1828" name="Group 701"/>
              <p:cNvGrpSpPr>
                <a:grpSpLocks/>
              </p:cNvGrpSpPr>
              <p:nvPr/>
            </p:nvGrpSpPr>
            <p:grpSpPr bwMode="auto">
              <a:xfrm>
                <a:off x="3452" y="2074"/>
                <a:ext cx="11" cy="5"/>
                <a:chOff x="3452" y="2074"/>
                <a:chExt cx="11" cy="5"/>
              </a:xfrm>
              <a:grpFill/>
            </p:grpSpPr>
            <p:pic>
              <p:nvPicPr>
                <p:cNvPr id="1830" name="Picture 702"/>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452" y="2074"/>
                  <a:ext cx="11" cy="5"/>
                </a:xfrm>
                <a:prstGeom prst="rect">
                  <a:avLst/>
                </a:prstGeom>
                <a:grpFill/>
                <a:ln w="6350">
                  <a:solidFill>
                    <a:srgbClr val="808080"/>
                  </a:solidFill>
                  <a:miter lim="800000"/>
                  <a:headEnd/>
                  <a:tailEnd/>
                </a:ln>
              </p:spPr>
            </p:pic>
            <p:sp>
              <p:nvSpPr>
                <p:cNvPr id="1831" name="Freeform 703"/>
                <p:cNvSpPr>
                  <a:spLocks/>
                </p:cNvSpPr>
                <p:nvPr/>
              </p:nvSpPr>
              <p:spPr bwMode="auto">
                <a:xfrm>
                  <a:off x="3452" y="2074"/>
                  <a:ext cx="10" cy="4"/>
                </a:xfrm>
                <a:custGeom>
                  <a:avLst/>
                  <a:gdLst>
                    <a:gd name="T0" fmla="*/ 10 w 10"/>
                    <a:gd name="T1" fmla="*/ 9 h 9"/>
                    <a:gd name="T2" fmla="*/ 4 w 10"/>
                    <a:gd name="T3" fmla="*/ 5 h 9"/>
                    <a:gd name="T4" fmla="*/ 0 w 10"/>
                    <a:gd name="T5" fmla="*/ 0 h 9"/>
                    <a:gd name="T6" fmla="*/ 9 w 10"/>
                    <a:gd name="T7" fmla="*/ 5 h 9"/>
                    <a:gd name="T8" fmla="*/ 10 w 10"/>
                    <a:gd name="T9" fmla="*/ 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9"/>
                      </a:moveTo>
                      <a:lnTo>
                        <a:pt x="4" y="5"/>
                      </a:lnTo>
                      <a:lnTo>
                        <a:pt x="0" y="0"/>
                      </a:lnTo>
                      <a:lnTo>
                        <a:pt x="9" y="5"/>
                      </a:lnTo>
                      <a:lnTo>
                        <a:pt x="10"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32" name="Freeform 704"/>
                <p:cNvSpPr>
                  <a:spLocks/>
                </p:cNvSpPr>
                <p:nvPr/>
              </p:nvSpPr>
              <p:spPr bwMode="auto">
                <a:xfrm>
                  <a:off x="3452" y="2074"/>
                  <a:ext cx="10" cy="4"/>
                </a:xfrm>
                <a:custGeom>
                  <a:avLst/>
                  <a:gdLst>
                    <a:gd name="T0" fmla="*/ 10 w 10"/>
                    <a:gd name="T1" fmla="*/ 9 h 9"/>
                    <a:gd name="T2" fmla="*/ 4 w 10"/>
                    <a:gd name="T3" fmla="*/ 5 h 9"/>
                    <a:gd name="T4" fmla="*/ 0 w 10"/>
                    <a:gd name="T5" fmla="*/ 0 h 9"/>
                    <a:gd name="T6" fmla="*/ 9 w 10"/>
                    <a:gd name="T7" fmla="*/ 5 h 9"/>
                    <a:gd name="T8" fmla="*/ 10 w 10"/>
                    <a:gd name="T9" fmla="*/ 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9"/>
                      </a:moveTo>
                      <a:lnTo>
                        <a:pt x="4" y="5"/>
                      </a:lnTo>
                      <a:lnTo>
                        <a:pt x="0" y="0"/>
                      </a:lnTo>
                      <a:lnTo>
                        <a:pt x="9" y="5"/>
                      </a:lnTo>
                      <a:lnTo>
                        <a:pt x="10" y="9"/>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33" name="Picture 705"/>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452" y="2074"/>
                  <a:ext cx="11" cy="5"/>
                </a:xfrm>
                <a:prstGeom prst="rect">
                  <a:avLst/>
                </a:prstGeom>
                <a:grpFill/>
                <a:ln w="6350">
                  <a:solidFill>
                    <a:srgbClr val="808080"/>
                  </a:solidFill>
                  <a:miter lim="800000"/>
                  <a:headEnd/>
                  <a:tailEnd/>
                </a:ln>
              </p:spPr>
            </p:pic>
          </p:grpSp>
          <p:sp>
            <p:nvSpPr>
              <p:cNvPr id="1829" name="Freeform 706"/>
              <p:cNvSpPr>
                <a:spLocks/>
              </p:cNvSpPr>
              <p:nvPr/>
            </p:nvSpPr>
            <p:spPr bwMode="auto">
              <a:xfrm>
                <a:off x="3452" y="2074"/>
                <a:ext cx="10" cy="4"/>
              </a:xfrm>
              <a:custGeom>
                <a:avLst/>
                <a:gdLst>
                  <a:gd name="T0" fmla="*/ 10 w 10"/>
                  <a:gd name="T1" fmla="*/ 9 h 9"/>
                  <a:gd name="T2" fmla="*/ 4 w 10"/>
                  <a:gd name="T3" fmla="*/ 5 h 9"/>
                  <a:gd name="T4" fmla="*/ 0 w 10"/>
                  <a:gd name="T5" fmla="*/ 0 h 9"/>
                  <a:gd name="T6" fmla="*/ 9 w 10"/>
                  <a:gd name="T7" fmla="*/ 5 h 9"/>
                  <a:gd name="T8" fmla="*/ 10 w 10"/>
                  <a:gd name="T9" fmla="*/ 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9"/>
                    </a:moveTo>
                    <a:lnTo>
                      <a:pt x="4" y="5"/>
                    </a:lnTo>
                    <a:lnTo>
                      <a:pt x="0" y="0"/>
                    </a:lnTo>
                    <a:lnTo>
                      <a:pt x="9" y="5"/>
                    </a:lnTo>
                    <a:lnTo>
                      <a:pt x="10" y="9"/>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31" name="Group 707"/>
            <p:cNvGrpSpPr>
              <a:grpSpLocks/>
            </p:cNvGrpSpPr>
            <p:nvPr/>
          </p:nvGrpSpPr>
          <p:grpSpPr bwMode="auto">
            <a:xfrm>
              <a:off x="2952" y="1817"/>
              <a:ext cx="8" cy="5"/>
              <a:chOff x="3375" y="2089"/>
              <a:chExt cx="7" cy="5"/>
            </a:xfrm>
            <a:grpFill/>
          </p:grpSpPr>
          <p:grpSp>
            <p:nvGrpSpPr>
              <p:cNvPr id="1822" name="Group 708"/>
              <p:cNvGrpSpPr>
                <a:grpSpLocks/>
              </p:cNvGrpSpPr>
              <p:nvPr/>
            </p:nvGrpSpPr>
            <p:grpSpPr bwMode="auto">
              <a:xfrm>
                <a:off x="3375" y="2089"/>
                <a:ext cx="7" cy="5"/>
                <a:chOff x="3375" y="2089"/>
                <a:chExt cx="7" cy="5"/>
              </a:xfrm>
              <a:grpFill/>
            </p:grpSpPr>
            <p:pic>
              <p:nvPicPr>
                <p:cNvPr id="1824" name="Picture 709"/>
                <p:cNvPicPr>
                  <a:picLocks noChangeAspect="1" noChangeArrowheads="1"/>
                </p:cNvPicPr>
                <p:nvPr/>
              </p:nvPicPr>
              <p:blipFill>
                <a:blip r:embed="rId27" cstate="print">
                  <a:extLst>
                    <a:ext uri="{28A0092B-C50C-407E-A947-70E740481C1C}">
                      <a14:useLocalDpi xmlns:a14="http://schemas.microsoft.com/office/drawing/2010/main" val="0"/>
                    </a:ext>
                  </a:extLst>
                </a:blip>
                <a:srcRect t="-18575"/>
                <a:stretch>
                  <a:fillRect/>
                </a:stretch>
              </p:blipFill>
              <p:spPr bwMode="auto">
                <a:xfrm>
                  <a:off x="3375" y="2089"/>
                  <a:ext cx="7" cy="5"/>
                </a:xfrm>
                <a:prstGeom prst="rect">
                  <a:avLst/>
                </a:prstGeom>
                <a:grpFill/>
                <a:ln w="6350">
                  <a:solidFill>
                    <a:srgbClr val="808080"/>
                  </a:solidFill>
                  <a:miter lim="800000"/>
                  <a:headEnd/>
                  <a:tailEnd/>
                </a:ln>
              </p:spPr>
            </p:pic>
            <p:sp>
              <p:nvSpPr>
                <p:cNvPr id="1825" name="Freeform 710"/>
                <p:cNvSpPr>
                  <a:spLocks/>
                </p:cNvSpPr>
                <p:nvPr/>
              </p:nvSpPr>
              <p:spPr bwMode="auto">
                <a:xfrm>
                  <a:off x="3375" y="2090"/>
                  <a:ext cx="6" cy="3"/>
                </a:xfrm>
                <a:custGeom>
                  <a:avLst/>
                  <a:gdLst>
                    <a:gd name="T0" fmla="*/ 0 w 6"/>
                    <a:gd name="T1" fmla="*/ 0 h 8"/>
                    <a:gd name="T2" fmla="*/ 6 w 6"/>
                    <a:gd name="T3" fmla="*/ 8 h 8"/>
                    <a:gd name="T4" fmla="*/ 1 w 6"/>
                    <a:gd name="T5" fmla="*/ 8 h 8"/>
                    <a:gd name="T6" fmla="*/ 0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0"/>
                      </a:moveTo>
                      <a:lnTo>
                        <a:pt x="6" y="8"/>
                      </a:lnTo>
                      <a:lnTo>
                        <a:pt x="1" y="8"/>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26" name="Freeform 711"/>
                <p:cNvSpPr>
                  <a:spLocks/>
                </p:cNvSpPr>
                <p:nvPr/>
              </p:nvSpPr>
              <p:spPr bwMode="auto">
                <a:xfrm>
                  <a:off x="3375" y="2090"/>
                  <a:ext cx="6" cy="3"/>
                </a:xfrm>
                <a:custGeom>
                  <a:avLst/>
                  <a:gdLst>
                    <a:gd name="T0" fmla="*/ 0 w 6"/>
                    <a:gd name="T1" fmla="*/ 0 h 8"/>
                    <a:gd name="T2" fmla="*/ 6 w 6"/>
                    <a:gd name="T3" fmla="*/ 8 h 8"/>
                    <a:gd name="T4" fmla="*/ 1 w 6"/>
                    <a:gd name="T5" fmla="*/ 8 h 8"/>
                    <a:gd name="T6" fmla="*/ 0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0"/>
                      </a:moveTo>
                      <a:lnTo>
                        <a:pt x="6" y="8"/>
                      </a:lnTo>
                      <a:lnTo>
                        <a:pt x="1" y="8"/>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27" name="Picture 712"/>
                <p:cNvPicPr>
                  <a:picLocks noChangeAspect="1" noChangeArrowheads="1"/>
                </p:cNvPicPr>
                <p:nvPr/>
              </p:nvPicPr>
              <p:blipFill>
                <a:blip r:embed="rId27" cstate="print">
                  <a:extLst>
                    <a:ext uri="{28A0092B-C50C-407E-A947-70E740481C1C}">
                      <a14:useLocalDpi xmlns:a14="http://schemas.microsoft.com/office/drawing/2010/main" val="0"/>
                    </a:ext>
                  </a:extLst>
                </a:blip>
                <a:srcRect t="-18575"/>
                <a:stretch>
                  <a:fillRect/>
                </a:stretch>
              </p:blipFill>
              <p:spPr bwMode="auto">
                <a:xfrm>
                  <a:off x="3375" y="2089"/>
                  <a:ext cx="7" cy="5"/>
                </a:xfrm>
                <a:prstGeom prst="rect">
                  <a:avLst/>
                </a:prstGeom>
                <a:grpFill/>
                <a:ln w="6350">
                  <a:solidFill>
                    <a:srgbClr val="808080"/>
                  </a:solidFill>
                  <a:miter lim="800000"/>
                  <a:headEnd/>
                  <a:tailEnd/>
                </a:ln>
              </p:spPr>
            </p:pic>
          </p:grpSp>
          <p:sp>
            <p:nvSpPr>
              <p:cNvPr id="1823" name="Freeform 713"/>
              <p:cNvSpPr>
                <a:spLocks/>
              </p:cNvSpPr>
              <p:nvPr/>
            </p:nvSpPr>
            <p:spPr bwMode="auto">
              <a:xfrm>
                <a:off x="3375" y="2090"/>
                <a:ext cx="6" cy="3"/>
              </a:xfrm>
              <a:custGeom>
                <a:avLst/>
                <a:gdLst>
                  <a:gd name="T0" fmla="*/ 0 w 6"/>
                  <a:gd name="T1" fmla="*/ 0 h 8"/>
                  <a:gd name="T2" fmla="*/ 6 w 6"/>
                  <a:gd name="T3" fmla="*/ 8 h 8"/>
                  <a:gd name="T4" fmla="*/ 1 w 6"/>
                  <a:gd name="T5" fmla="*/ 8 h 8"/>
                  <a:gd name="T6" fmla="*/ 0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0"/>
                    </a:moveTo>
                    <a:lnTo>
                      <a:pt x="6" y="8"/>
                    </a:lnTo>
                    <a:lnTo>
                      <a:pt x="1" y="8"/>
                    </a:lnTo>
                    <a:lnTo>
                      <a:pt x="0"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32" name="Group 714"/>
            <p:cNvGrpSpPr>
              <a:grpSpLocks/>
            </p:cNvGrpSpPr>
            <p:nvPr/>
          </p:nvGrpSpPr>
          <p:grpSpPr bwMode="auto">
            <a:xfrm>
              <a:off x="3038" y="1813"/>
              <a:ext cx="6" cy="7"/>
              <a:chOff x="3454" y="2086"/>
              <a:chExt cx="6" cy="5"/>
            </a:xfrm>
            <a:grpFill/>
          </p:grpSpPr>
          <p:grpSp>
            <p:nvGrpSpPr>
              <p:cNvPr id="1816" name="Group 715"/>
              <p:cNvGrpSpPr>
                <a:grpSpLocks/>
              </p:cNvGrpSpPr>
              <p:nvPr/>
            </p:nvGrpSpPr>
            <p:grpSpPr bwMode="auto">
              <a:xfrm>
                <a:off x="3454" y="2086"/>
                <a:ext cx="6" cy="5"/>
                <a:chOff x="3454" y="2086"/>
                <a:chExt cx="6" cy="5"/>
              </a:xfrm>
              <a:grpFill/>
            </p:grpSpPr>
            <p:pic>
              <p:nvPicPr>
                <p:cNvPr id="1818" name="Picture 716"/>
                <p:cNvPicPr>
                  <a:picLocks noChangeAspect="1" noChangeArrowheads="1"/>
                </p:cNvPicPr>
                <p:nvPr/>
              </p:nvPicPr>
              <p:blipFill>
                <a:blip r:embed="rId37" cstate="print">
                  <a:extLst>
                    <a:ext uri="{28A0092B-C50C-407E-A947-70E740481C1C}">
                      <a14:useLocalDpi xmlns:a14="http://schemas.microsoft.com/office/drawing/2010/main" val="0"/>
                    </a:ext>
                  </a:extLst>
                </a:blip>
                <a:srcRect t="-18575" r="-19398"/>
                <a:stretch>
                  <a:fillRect/>
                </a:stretch>
              </p:blipFill>
              <p:spPr bwMode="auto">
                <a:xfrm>
                  <a:off x="3454" y="2086"/>
                  <a:ext cx="6" cy="5"/>
                </a:xfrm>
                <a:prstGeom prst="rect">
                  <a:avLst/>
                </a:prstGeom>
                <a:grpFill/>
                <a:ln w="6350">
                  <a:solidFill>
                    <a:srgbClr val="808080"/>
                  </a:solidFill>
                  <a:miter lim="800000"/>
                  <a:headEnd/>
                  <a:tailEnd/>
                </a:ln>
              </p:spPr>
            </p:pic>
            <p:sp>
              <p:nvSpPr>
                <p:cNvPr id="1819" name="Freeform 717"/>
                <p:cNvSpPr>
                  <a:spLocks/>
                </p:cNvSpPr>
                <p:nvPr/>
              </p:nvSpPr>
              <p:spPr bwMode="auto">
                <a:xfrm>
                  <a:off x="3454" y="2087"/>
                  <a:ext cx="4" cy="3"/>
                </a:xfrm>
                <a:custGeom>
                  <a:avLst/>
                  <a:gdLst>
                    <a:gd name="T0" fmla="*/ 4 w 4"/>
                    <a:gd name="T1" fmla="*/ 0 h 7"/>
                    <a:gd name="T2" fmla="*/ 3 w 4"/>
                    <a:gd name="T3" fmla="*/ 7 h 7"/>
                    <a:gd name="T4" fmla="*/ 0 w 4"/>
                    <a:gd name="T5" fmla="*/ 1 h 7"/>
                    <a:gd name="T6" fmla="*/ 4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4" y="0"/>
                      </a:moveTo>
                      <a:lnTo>
                        <a:pt x="3" y="7"/>
                      </a:lnTo>
                      <a:lnTo>
                        <a:pt x="0" y="1"/>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20" name="Freeform 718"/>
                <p:cNvSpPr>
                  <a:spLocks/>
                </p:cNvSpPr>
                <p:nvPr/>
              </p:nvSpPr>
              <p:spPr bwMode="auto">
                <a:xfrm>
                  <a:off x="3454" y="2087"/>
                  <a:ext cx="4" cy="3"/>
                </a:xfrm>
                <a:custGeom>
                  <a:avLst/>
                  <a:gdLst>
                    <a:gd name="T0" fmla="*/ 4 w 4"/>
                    <a:gd name="T1" fmla="*/ 0 h 7"/>
                    <a:gd name="T2" fmla="*/ 3 w 4"/>
                    <a:gd name="T3" fmla="*/ 7 h 7"/>
                    <a:gd name="T4" fmla="*/ 0 w 4"/>
                    <a:gd name="T5" fmla="*/ 1 h 7"/>
                    <a:gd name="T6" fmla="*/ 4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4" y="0"/>
                      </a:moveTo>
                      <a:lnTo>
                        <a:pt x="3" y="7"/>
                      </a:lnTo>
                      <a:lnTo>
                        <a:pt x="0" y="1"/>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21" name="Picture 719"/>
                <p:cNvPicPr>
                  <a:picLocks noChangeAspect="1" noChangeArrowheads="1"/>
                </p:cNvPicPr>
                <p:nvPr/>
              </p:nvPicPr>
              <p:blipFill>
                <a:blip r:embed="rId37" cstate="print">
                  <a:extLst>
                    <a:ext uri="{28A0092B-C50C-407E-A947-70E740481C1C}">
                      <a14:useLocalDpi xmlns:a14="http://schemas.microsoft.com/office/drawing/2010/main" val="0"/>
                    </a:ext>
                  </a:extLst>
                </a:blip>
                <a:srcRect t="-18575" r="-19398"/>
                <a:stretch>
                  <a:fillRect/>
                </a:stretch>
              </p:blipFill>
              <p:spPr bwMode="auto">
                <a:xfrm>
                  <a:off x="3454" y="2086"/>
                  <a:ext cx="6" cy="5"/>
                </a:xfrm>
                <a:prstGeom prst="rect">
                  <a:avLst/>
                </a:prstGeom>
                <a:grpFill/>
                <a:ln w="6350">
                  <a:solidFill>
                    <a:srgbClr val="808080"/>
                  </a:solidFill>
                  <a:miter lim="800000"/>
                  <a:headEnd/>
                  <a:tailEnd/>
                </a:ln>
              </p:spPr>
            </p:pic>
          </p:grpSp>
          <p:sp>
            <p:nvSpPr>
              <p:cNvPr id="1817" name="Freeform 720"/>
              <p:cNvSpPr>
                <a:spLocks/>
              </p:cNvSpPr>
              <p:nvPr/>
            </p:nvSpPr>
            <p:spPr bwMode="auto">
              <a:xfrm>
                <a:off x="3454" y="2087"/>
                <a:ext cx="4" cy="3"/>
              </a:xfrm>
              <a:custGeom>
                <a:avLst/>
                <a:gdLst>
                  <a:gd name="T0" fmla="*/ 4 w 4"/>
                  <a:gd name="T1" fmla="*/ 0 h 7"/>
                  <a:gd name="T2" fmla="*/ 3 w 4"/>
                  <a:gd name="T3" fmla="*/ 7 h 7"/>
                  <a:gd name="T4" fmla="*/ 0 w 4"/>
                  <a:gd name="T5" fmla="*/ 1 h 7"/>
                  <a:gd name="T6" fmla="*/ 4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4" y="0"/>
                    </a:moveTo>
                    <a:lnTo>
                      <a:pt x="3" y="7"/>
                    </a:lnTo>
                    <a:lnTo>
                      <a:pt x="0" y="1"/>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33" name="Freeform 721"/>
            <p:cNvSpPr>
              <a:spLocks/>
            </p:cNvSpPr>
            <p:nvPr/>
          </p:nvSpPr>
          <p:spPr bwMode="auto">
            <a:xfrm>
              <a:off x="2740" y="1656"/>
              <a:ext cx="179" cy="170"/>
            </a:xfrm>
            <a:custGeom>
              <a:avLst/>
              <a:gdLst>
                <a:gd name="T0" fmla="*/ 94 w 167"/>
                <a:gd name="T1" fmla="*/ 15 h 293"/>
                <a:gd name="T2" fmla="*/ 72 w 167"/>
                <a:gd name="T3" fmla="*/ 0 h 293"/>
                <a:gd name="T4" fmla="*/ 57 w 167"/>
                <a:gd name="T5" fmla="*/ 6 h 293"/>
                <a:gd name="T6" fmla="*/ 49 w 167"/>
                <a:gd name="T7" fmla="*/ 4 h 293"/>
                <a:gd name="T8" fmla="*/ 49 w 167"/>
                <a:gd name="T9" fmla="*/ 6 h 293"/>
                <a:gd name="T10" fmla="*/ 45 w 167"/>
                <a:gd name="T11" fmla="*/ 13 h 293"/>
                <a:gd name="T12" fmla="*/ 43 w 167"/>
                <a:gd name="T13" fmla="*/ 21 h 293"/>
                <a:gd name="T14" fmla="*/ 33 w 167"/>
                <a:gd name="T15" fmla="*/ 21 h 293"/>
                <a:gd name="T16" fmla="*/ 28 w 167"/>
                <a:gd name="T17" fmla="*/ 32 h 293"/>
                <a:gd name="T18" fmla="*/ 19 w 167"/>
                <a:gd name="T19" fmla="*/ 19 h 293"/>
                <a:gd name="T20" fmla="*/ 10 w 167"/>
                <a:gd name="T21" fmla="*/ 32 h 293"/>
                <a:gd name="T22" fmla="*/ 1 w 167"/>
                <a:gd name="T23" fmla="*/ 35 h 293"/>
                <a:gd name="T24" fmla="*/ 1 w 167"/>
                <a:gd name="T25" fmla="*/ 46 h 293"/>
                <a:gd name="T26" fmla="*/ 0 w 167"/>
                <a:gd name="T27" fmla="*/ 59 h 293"/>
                <a:gd name="T28" fmla="*/ 0 w 167"/>
                <a:gd name="T29" fmla="*/ 69 h 293"/>
                <a:gd name="T30" fmla="*/ 0 w 167"/>
                <a:gd name="T31" fmla="*/ 78 h 293"/>
                <a:gd name="T32" fmla="*/ 10 w 167"/>
                <a:gd name="T33" fmla="*/ 91 h 293"/>
                <a:gd name="T34" fmla="*/ 10 w 167"/>
                <a:gd name="T35" fmla="*/ 100 h 293"/>
                <a:gd name="T36" fmla="*/ 23 w 167"/>
                <a:gd name="T37" fmla="*/ 87 h 293"/>
                <a:gd name="T38" fmla="*/ 41 w 167"/>
                <a:gd name="T39" fmla="*/ 93 h 293"/>
                <a:gd name="T40" fmla="*/ 52 w 167"/>
                <a:gd name="T41" fmla="*/ 126 h 293"/>
                <a:gd name="T42" fmla="*/ 65 w 167"/>
                <a:gd name="T43" fmla="*/ 148 h 293"/>
                <a:gd name="T44" fmla="*/ 77 w 167"/>
                <a:gd name="T45" fmla="*/ 171 h 293"/>
                <a:gd name="T46" fmla="*/ 83 w 167"/>
                <a:gd name="T47" fmla="*/ 172 h 293"/>
                <a:gd name="T48" fmla="*/ 83 w 167"/>
                <a:gd name="T49" fmla="*/ 174 h 293"/>
                <a:gd name="T50" fmla="*/ 94 w 167"/>
                <a:gd name="T51" fmla="*/ 182 h 293"/>
                <a:gd name="T52" fmla="*/ 110 w 167"/>
                <a:gd name="T53" fmla="*/ 204 h 293"/>
                <a:gd name="T54" fmla="*/ 119 w 167"/>
                <a:gd name="T55" fmla="*/ 211 h 293"/>
                <a:gd name="T56" fmla="*/ 127 w 167"/>
                <a:gd name="T57" fmla="*/ 221 h 293"/>
                <a:gd name="T58" fmla="*/ 136 w 167"/>
                <a:gd name="T59" fmla="*/ 256 h 293"/>
                <a:gd name="T60" fmla="*/ 130 w 167"/>
                <a:gd name="T61" fmla="*/ 284 h 293"/>
                <a:gd name="T62" fmla="*/ 136 w 167"/>
                <a:gd name="T63" fmla="*/ 293 h 293"/>
                <a:gd name="T64" fmla="*/ 143 w 167"/>
                <a:gd name="T65" fmla="*/ 271 h 293"/>
                <a:gd name="T66" fmla="*/ 148 w 167"/>
                <a:gd name="T67" fmla="*/ 258 h 293"/>
                <a:gd name="T68" fmla="*/ 151 w 167"/>
                <a:gd name="T69" fmla="*/ 250 h 293"/>
                <a:gd name="T70" fmla="*/ 143 w 167"/>
                <a:gd name="T71" fmla="*/ 235 h 293"/>
                <a:gd name="T72" fmla="*/ 145 w 167"/>
                <a:gd name="T73" fmla="*/ 209 h 293"/>
                <a:gd name="T74" fmla="*/ 154 w 167"/>
                <a:gd name="T75" fmla="*/ 215 h 293"/>
                <a:gd name="T76" fmla="*/ 165 w 167"/>
                <a:gd name="T77" fmla="*/ 230 h 293"/>
                <a:gd name="T78" fmla="*/ 167 w 167"/>
                <a:gd name="T79" fmla="*/ 215 h 293"/>
                <a:gd name="T80" fmla="*/ 150 w 167"/>
                <a:gd name="T81" fmla="*/ 196 h 293"/>
                <a:gd name="T82" fmla="*/ 131 w 167"/>
                <a:gd name="T83" fmla="*/ 178 h 293"/>
                <a:gd name="T84" fmla="*/ 133 w 167"/>
                <a:gd name="T85" fmla="*/ 167 h 293"/>
                <a:gd name="T86" fmla="*/ 129 w 167"/>
                <a:gd name="T87" fmla="*/ 161 h 293"/>
                <a:gd name="T88" fmla="*/ 110 w 167"/>
                <a:gd name="T89" fmla="*/ 154 h 293"/>
                <a:gd name="T90" fmla="*/ 104 w 167"/>
                <a:gd name="T91" fmla="*/ 132 h 293"/>
                <a:gd name="T92" fmla="*/ 96 w 167"/>
                <a:gd name="T93" fmla="*/ 111 h 293"/>
                <a:gd name="T94" fmla="*/ 82 w 167"/>
                <a:gd name="T95" fmla="*/ 95 h 293"/>
                <a:gd name="T96" fmla="*/ 76 w 167"/>
                <a:gd name="T97" fmla="*/ 71 h 293"/>
                <a:gd name="T98" fmla="*/ 74 w 167"/>
                <a:gd name="T99" fmla="*/ 54 h 293"/>
                <a:gd name="T100" fmla="*/ 86 w 167"/>
                <a:gd name="T101" fmla="*/ 41 h 293"/>
                <a:gd name="T102" fmla="*/ 95 w 167"/>
                <a:gd name="T103" fmla="*/ 46 h 293"/>
                <a:gd name="T104" fmla="*/ 91 w 167"/>
                <a:gd name="T105" fmla="*/ 24 h 293"/>
                <a:gd name="T106" fmla="*/ 94 w 167"/>
                <a:gd name="T107" fmla="*/ 15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293"/>
                <a:gd name="T164" fmla="*/ 167 w 167"/>
                <a:gd name="T165" fmla="*/ 293 h 2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293">
                  <a:moveTo>
                    <a:pt x="94" y="15"/>
                  </a:moveTo>
                  <a:lnTo>
                    <a:pt x="72" y="0"/>
                  </a:lnTo>
                  <a:lnTo>
                    <a:pt x="57" y="6"/>
                  </a:lnTo>
                  <a:lnTo>
                    <a:pt x="49" y="4"/>
                  </a:lnTo>
                  <a:lnTo>
                    <a:pt x="49" y="6"/>
                  </a:lnTo>
                  <a:lnTo>
                    <a:pt x="45" y="13"/>
                  </a:lnTo>
                  <a:lnTo>
                    <a:pt x="43" y="21"/>
                  </a:lnTo>
                  <a:lnTo>
                    <a:pt x="33" y="21"/>
                  </a:lnTo>
                  <a:lnTo>
                    <a:pt x="28" y="32"/>
                  </a:lnTo>
                  <a:lnTo>
                    <a:pt x="19" y="19"/>
                  </a:lnTo>
                  <a:lnTo>
                    <a:pt x="10" y="32"/>
                  </a:lnTo>
                  <a:lnTo>
                    <a:pt x="1" y="35"/>
                  </a:lnTo>
                  <a:lnTo>
                    <a:pt x="1" y="46"/>
                  </a:lnTo>
                  <a:lnTo>
                    <a:pt x="0" y="59"/>
                  </a:lnTo>
                  <a:lnTo>
                    <a:pt x="0" y="69"/>
                  </a:lnTo>
                  <a:lnTo>
                    <a:pt x="0" y="78"/>
                  </a:lnTo>
                  <a:lnTo>
                    <a:pt x="10" y="91"/>
                  </a:lnTo>
                  <a:lnTo>
                    <a:pt x="10" y="100"/>
                  </a:lnTo>
                  <a:lnTo>
                    <a:pt x="23" y="87"/>
                  </a:lnTo>
                  <a:lnTo>
                    <a:pt x="41" y="93"/>
                  </a:lnTo>
                  <a:lnTo>
                    <a:pt x="52" y="126"/>
                  </a:lnTo>
                  <a:lnTo>
                    <a:pt x="65" y="148"/>
                  </a:lnTo>
                  <a:lnTo>
                    <a:pt x="77" y="171"/>
                  </a:lnTo>
                  <a:lnTo>
                    <a:pt x="83" y="172"/>
                  </a:lnTo>
                  <a:lnTo>
                    <a:pt x="83" y="174"/>
                  </a:lnTo>
                  <a:lnTo>
                    <a:pt x="94" y="182"/>
                  </a:lnTo>
                  <a:lnTo>
                    <a:pt x="110" y="204"/>
                  </a:lnTo>
                  <a:lnTo>
                    <a:pt x="119" y="211"/>
                  </a:lnTo>
                  <a:lnTo>
                    <a:pt x="127" y="221"/>
                  </a:lnTo>
                  <a:lnTo>
                    <a:pt x="136" y="256"/>
                  </a:lnTo>
                  <a:lnTo>
                    <a:pt x="130" y="284"/>
                  </a:lnTo>
                  <a:lnTo>
                    <a:pt x="136" y="293"/>
                  </a:lnTo>
                  <a:lnTo>
                    <a:pt x="143" y="271"/>
                  </a:lnTo>
                  <a:lnTo>
                    <a:pt x="148" y="258"/>
                  </a:lnTo>
                  <a:lnTo>
                    <a:pt x="151" y="250"/>
                  </a:lnTo>
                  <a:lnTo>
                    <a:pt x="143" y="235"/>
                  </a:lnTo>
                  <a:lnTo>
                    <a:pt x="145" y="209"/>
                  </a:lnTo>
                  <a:lnTo>
                    <a:pt x="154" y="215"/>
                  </a:lnTo>
                  <a:lnTo>
                    <a:pt x="165" y="230"/>
                  </a:lnTo>
                  <a:lnTo>
                    <a:pt x="167" y="215"/>
                  </a:lnTo>
                  <a:lnTo>
                    <a:pt x="150" y="196"/>
                  </a:lnTo>
                  <a:lnTo>
                    <a:pt x="131" y="178"/>
                  </a:lnTo>
                  <a:lnTo>
                    <a:pt x="133" y="167"/>
                  </a:lnTo>
                  <a:lnTo>
                    <a:pt x="129" y="161"/>
                  </a:lnTo>
                  <a:lnTo>
                    <a:pt x="110" y="154"/>
                  </a:lnTo>
                  <a:lnTo>
                    <a:pt x="104" y="132"/>
                  </a:lnTo>
                  <a:lnTo>
                    <a:pt x="96" y="111"/>
                  </a:lnTo>
                  <a:lnTo>
                    <a:pt x="82" y="95"/>
                  </a:lnTo>
                  <a:lnTo>
                    <a:pt x="76" y="71"/>
                  </a:lnTo>
                  <a:lnTo>
                    <a:pt x="74" y="54"/>
                  </a:lnTo>
                  <a:lnTo>
                    <a:pt x="86" y="41"/>
                  </a:lnTo>
                  <a:lnTo>
                    <a:pt x="95" y="46"/>
                  </a:lnTo>
                  <a:lnTo>
                    <a:pt x="91" y="24"/>
                  </a:lnTo>
                  <a:lnTo>
                    <a:pt x="94" y="1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34" name="Freeform 722"/>
            <p:cNvSpPr>
              <a:spLocks/>
            </p:cNvSpPr>
            <p:nvPr/>
          </p:nvSpPr>
          <p:spPr bwMode="auto">
            <a:xfrm>
              <a:off x="2832" y="1818"/>
              <a:ext cx="46" cy="32"/>
            </a:xfrm>
            <a:custGeom>
              <a:avLst/>
              <a:gdLst>
                <a:gd name="T0" fmla="*/ 38 w 44"/>
                <a:gd name="T1" fmla="*/ 33 h 56"/>
                <a:gd name="T2" fmla="*/ 38 w 44"/>
                <a:gd name="T3" fmla="*/ 56 h 56"/>
                <a:gd name="T4" fmla="*/ 21 w 44"/>
                <a:gd name="T5" fmla="*/ 39 h 56"/>
                <a:gd name="T6" fmla="*/ 3 w 44"/>
                <a:gd name="T7" fmla="*/ 24 h 56"/>
                <a:gd name="T8" fmla="*/ 0 w 44"/>
                <a:gd name="T9" fmla="*/ 11 h 56"/>
                <a:gd name="T10" fmla="*/ 12 w 44"/>
                <a:gd name="T11" fmla="*/ 6 h 56"/>
                <a:gd name="T12" fmla="*/ 29 w 44"/>
                <a:gd name="T13" fmla="*/ 4 h 56"/>
                <a:gd name="T14" fmla="*/ 44 w 44"/>
                <a:gd name="T15" fmla="*/ 0 h 56"/>
                <a:gd name="T16" fmla="*/ 38 w 44"/>
                <a:gd name="T17" fmla="*/ 33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6"/>
                <a:gd name="T29" fmla="*/ 44 w 4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6">
                  <a:moveTo>
                    <a:pt x="38" y="33"/>
                  </a:moveTo>
                  <a:lnTo>
                    <a:pt x="38" y="56"/>
                  </a:lnTo>
                  <a:lnTo>
                    <a:pt x="21" y="39"/>
                  </a:lnTo>
                  <a:lnTo>
                    <a:pt x="3" y="24"/>
                  </a:lnTo>
                  <a:lnTo>
                    <a:pt x="0" y="11"/>
                  </a:lnTo>
                  <a:lnTo>
                    <a:pt x="12" y="6"/>
                  </a:lnTo>
                  <a:lnTo>
                    <a:pt x="29" y="4"/>
                  </a:lnTo>
                  <a:lnTo>
                    <a:pt x="44" y="0"/>
                  </a:lnTo>
                  <a:lnTo>
                    <a:pt x="38" y="3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35" name="Freeform 723"/>
            <p:cNvSpPr>
              <a:spLocks/>
            </p:cNvSpPr>
            <p:nvPr/>
          </p:nvSpPr>
          <p:spPr bwMode="auto">
            <a:xfrm>
              <a:off x="2763" y="1761"/>
              <a:ext cx="26" cy="48"/>
            </a:xfrm>
            <a:custGeom>
              <a:avLst/>
              <a:gdLst>
                <a:gd name="T0" fmla="*/ 12 w 23"/>
                <a:gd name="T1" fmla="*/ 68 h 79"/>
                <a:gd name="T2" fmla="*/ 8 w 23"/>
                <a:gd name="T3" fmla="*/ 79 h 79"/>
                <a:gd name="T4" fmla="*/ 2 w 23"/>
                <a:gd name="T5" fmla="*/ 61 h 79"/>
                <a:gd name="T6" fmla="*/ 1 w 23"/>
                <a:gd name="T7" fmla="*/ 37 h 79"/>
                <a:gd name="T8" fmla="*/ 0 w 23"/>
                <a:gd name="T9" fmla="*/ 14 h 79"/>
                <a:gd name="T10" fmla="*/ 13 w 23"/>
                <a:gd name="T11" fmla="*/ 0 h 79"/>
                <a:gd name="T12" fmla="*/ 23 w 23"/>
                <a:gd name="T13" fmla="*/ 26 h 79"/>
                <a:gd name="T14" fmla="*/ 21 w 23"/>
                <a:gd name="T15" fmla="*/ 66 h 79"/>
                <a:gd name="T16" fmla="*/ 12 w 23"/>
                <a:gd name="T17" fmla="*/ 68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79"/>
                <a:gd name="T29" fmla="*/ 23 w 2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79">
                  <a:moveTo>
                    <a:pt x="12" y="68"/>
                  </a:moveTo>
                  <a:lnTo>
                    <a:pt x="8" y="79"/>
                  </a:lnTo>
                  <a:lnTo>
                    <a:pt x="2" y="61"/>
                  </a:lnTo>
                  <a:lnTo>
                    <a:pt x="1" y="37"/>
                  </a:lnTo>
                  <a:lnTo>
                    <a:pt x="0" y="14"/>
                  </a:lnTo>
                  <a:lnTo>
                    <a:pt x="13" y="0"/>
                  </a:lnTo>
                  <a:lnTo>
                    <a:pt x="23" y="26"/>
                  </a:lnTo>
                  <a:lnTo>
                    <a:pt x="21" y="66"/>
                  </a:lnTo>
                  <a:lnTo>
                    <a:pt x="12" y="68"/>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36" name="Group 724"/>
            <p:cNvGrpSpPr>
              <a:grpSpLocks/>
            </p:cNvGrpSpPr>
            <p:nvPr/>
          </p:nvGrpSpPr>
          <p:grpSpPr bwMode="auto">
            <a:xfrm>
              <a:off x="2747" y="1713"/>
              <a:ext cx="7" cy="5"/>
              <a:chOff x="3184" y="2000"/>
              <a:chExt cx="8" cy="5"/>
            </a:xfrm>
            <a:grpFill/>
          </p:grpSpPr>
          <p:grpSp>
            <p:nvGrpSpPr>
              <p:cNvPr id="1810" name="Group 725"/>
              <p:cNvGrpSpPr>
                <a:grpSpLocks/>
              </p:cNvGrpSpPr>
              <p:nvPr/>
            </p:nvGrpSpPr>
            <p:grpSpPr bwMode="auto">
              <a:xfrm>
                <a:off x="3184" y="2000"/>
                <a:ext cx="8" cy="5"/>
                <a:chOff x="3184" y="2000"/>
                <a:chExt cx="8" cy="5"/>
              </a:xfrm>
              <a:grpFill/>
            </p:grpSpPr>
            <p:pic>
              <p:nvPicPr>
                <p:cNvPr id="1812" name="Picture 726"/>
                <p:cNvPicPr>
                  <a:picLocks noChangeAspect="1" noChangeArrowheads="1"/>
                </p:cNvPicPr>
                <p:nvPr/>
              </p:nvPicPr>
              <p:blipFill>
                <a:blip r:embed="rId15">
                  <a:extLst>
                    <a:ext uri="{28A0092B-C50C-407E-A947-70E740481C1C}">
                      <a14:useLocalDpi xmlns:a14="http://schemas.microsoft.com/office/drawing/2010/main" val="0"/>
                    </a:ext>
                  </a:extLst>
                </a:blip>
                <a:srcRect t="-134955" r="-134378"/>
                <a:stretch>
                  <a:fillRect/>
                </a:stretch>
              </p:blipFill>
              <p:spPr bwMode="auto">
                <a:xfrm>
                  <a:off x="3184" y="2000"/>
                  <a:ext cx="7" cy="5"/>
                </a:xfrm>
                <a:prstGeom prst="rect">
                  <a:avLst/>
                </a:prstGeom>
                <a:grpFill/>
                <a:ln w="6350">
                  <a:solidFill>
                    <a:srgbClr val="808080"/>
                  </a:solidFill>
                  <a:miter lim="800000"/>
                  <a:headEnd/>
                  <a:tailEnd/>
                </a:ln>
              </p:spPr>
            </p:pic>
            <p:sp>
              <p:nvSpPr>
                <p:cNvPr id="1813" name="Freeform 727"/>
                <p:cNvSpPr>
                  <a:spLocks/>
                </p:cNvSpPr>
                <p:nvPr/>
              </p:nvSpPr>
              <p:spPr bwMode="auto">
                <a:xfrm>
                  <a:off x="3184" y="2003"/>
                  <a:ext cx="2" cy="1"/>
                </a:xfrm>
                <a:custGeom>
                  <a:avLst/>
                  <a:gdLst>
                    <a:gd name="T0" fmla="*/ 2 w 2"/>
                    <a:gd name="T1" fmla="*/ 4 h 4"/>
                    <a:gd name="T2" fmla="*/ 2 w 2"/>
                    <a:gd name="T3" fmla="*/ 0 h 4"/>
                    <a:gd name="T4" fmla="*/ 0 w 2"/>
                    <a:gd name="T5" fmla="*/ 4 h 4"/>
                    <a:gd name="T6" fmla="*/ 2 w 2"/>
                    <a:gd name="T7" fmla="*/ 4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4"/>
                      </a:moveTo>
                      <a:lnTo>
                        <a:pt x="2" y="0"/>
                      </a:lnTo>
                      <a:lnTo>
                        <a:pt x="0" y="4"/>
                      </a:lnTo>
                      <a:lnTo>
                        <a:pt x="2"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14" name="Freeform 728"/>
                <p:cNvSpPr>
                  <a:spLocks/>
                </p:cNvSpPr>
                <p:nvPr/>
              </p:nvSpPr>
              <p:spPr bwMode="auto">
                <a:xfrm>
                  <a:off x="3184" y="2003"/>
                  <a:ext cx="2" cy="1"/>
                </a:xfrm>
                <a:custGeom>
                  <a:avLst/>
                  <a:gdLst>
                    <a:gd name="T0" fmla="*/ 2 w 2"/>
                    <a:gd name="T1" fmla="*/ 4 h 4"/>
                    <a:gd name="T2" fmla="*/ 2 w 2"/>
                    <a:gd name="T3" fmla="*/ 0 h 4"/>
                    <a:gd name="T4" fmla="*/ 0 w 2"/>
                    <a:gd name="T5" fmla="*/ 4 h 4"/>
                    <a:gd name="T6" fmla="*/ 2 w 2"/>
                    <a:gd name="T7" fmla="*/ 4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4"/>
                      </a:moveTo>
                      <a:lnTo>
                        <a:pt x="2" y="0"/>
                      </a:lnTo>
                      <a:lnTo>
                        <a:pt x="0" y="4"/>
                      </a:lnTo>
                      <a:lnTo>
                        <a:pt x="2" y="4"/>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15" name="Picture 729"/>
                <p:cNvPicPr>
                  <a:picLocks noChangeAspect="1" noChangeArrowheads="1"/>
                </p:cNvPicPr>
                <p:nvPr/>
              </p:nvPicPr>
              <p:blipFill>
                <a:blip r:embed="rId15">
                  <a:extLst>
                    <a:ext uri="{28A0092B-C50C-407E-A947-70E740481C1C}">
                      <a14:useLocalDpi xmlns:a14="http://schemas.microsoft.com/office/drawing/2010/main" val="0"/>
                    </a:ext>
                  </a:extLst>
                </a:blip>
                <a:srcRect t="-134955" r="-134378"/>
                <a:stretch>
                  <a:fillRect/>
                </a:stretch>
              </p:blipFill>
              <p:spPr bwMode="auto">
                <a:xfrm>
                  <a:off x="3184" y="2000"/>
                  <a:ext cx="8" cy="5"/>
                </a:xfrm>
                <a:prstGeom prst="rect">
                  <a:avLst/>
                </a:prstGeom>
                <a:grpFill/>
                <a:ln w="6350">
                  <a:solidFill>
                    <a:srgbClr val="808080"/>
                  </a:solidFill>
                  <a:miter lim="800000"/>
                  <a:headEnd/>
                  <a:tailEnd/>
                </a:ln>
              </p:spPr>
            </p:pic>
          </p:grpSp>
          <p:sp>
            <p:nvSpPr>
              <p:cNvPr id="1811" name="Freeform 730"/>
              <p:cNvSpPr>
                <a:spLocks/>
              </p:cNvSpPr>
              <p:nvPr/>
            </p:nvSpPr>
            <p:spPr bwMode="auto">
              <a:xfrm>
                <a:off x="3184" y="2003"/>
                <a:ext cx="2" cy="1"/>
              </a:xfrm>
              <a:custGeom>
                <a:avLst/>
                <a:gdLst>
                  <a:gd name="T0" fmla="*/ 2 w 2"/>
                  <a:gd name="T1" fmla="*/ 4 h 4"/>
                  <a:gd name="T2" fmla="*/ 2 w 2"/>
                  <a:gd name="T3" fmla="*/ 0 h 4"/>
                  <a:gd name="T4" fmla="*/ 0 w 2"/>
                  <a:gd name="T5" fmla="*/ 4 h 4"/>
                  <a:gd name="T6" fmla="*/ 2 w 2"/>
                  <a:gd name="T7" fmla="*/ 4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4"/>
                    </a:moveTo>
                    <a:lnTo>
                      <a:pt x="2" y="0"/>
                    </a:lnTo>
                    <a:lnTo>
                      <a:pt x="0" y="4"/>
                    </a:lnTo>
                    <a:lnTo>
                      <a:pt x="2" y="4"/>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37" name="Freeform 731"/>
            <p:cNvSpPr>
              <a:spLocks/>
            </p:cNvSpPr>
            <p:nvPr/>
          </p:nvSpPr>
          <p:spPr bwMode="auto">
            <a:xfrm>
              <a:off x="3071" y="1743"/>
              <a:ext cx="292" cy="116"/>
            </a:xfrm>
            <a:custGeom>
              <a:avLst/>
              <a:gdLst>
                <a:gd name="T0" fmla="*/ 181 w 271"/>
                <a:gd name="T1" fmla="*/ 167 h 199"/>
                <a:gd name="T2" fmla="*/ 153 w 271"/>
                <a:gd name="T3" fmla="*/ 175 h 199"/>
                <a:gd name="T4" fmla="*/ 147 w 271"/>
                <a:gd name="T5" fmla="*/ 199 h 199"/>
                <a:gd name="T6" fmla="*/ 146 w 271"/>
                <a:gd name="T7" fmla="*/ 193 h 199"/>
                <a:gd name="T8" fmla="*/ 140 w 271"/>
                <a:gd name="T9" fmla="*/ 175 h 199"/>
                <a:gd name="T10" fmla="*/ 120 w 271"/>
                <a:gd name="T11" fmla="*/ 178 h 199"/>
                <a:gd name="T12" fmla="*/ 91 w 271"/>
                <a:gd name="T13" fmla="*/ 184 h 199"/>
                <a:gd name="T14" fmla="*/ 66 w 271"/>
                <a:gd name="T15" fmla="*/ 180 h 199"/>
                <a:gd name="T16" fmla="*/ 46 w 271"/>
                <a:gd name="T17" fmla="*/ 178 h 199"/>
                <a:gd name="T18" fmla="*/ 30 w 271"/>
                <a:gd name="T19" fmla="*/ 175 h 199"/>
                <a:gd name="T20" fmla="*/ 32 w 271"/>
                <a:gd name="T21" fmla="*/ 162 h 199"/>
                <a:gd name="T22" fmla="*/ 22 w 271"/>
                <a:gd name="T23" fmla="*/ 154 h 199"/>
                <a:gd name="T24" fmla="*/ 16 w 271"/>
                <a:gd name="T25" fmla="*/ 136 h 199"/>
                <a:gd name="T26" fmla="*/ 2 w 271"/>
                <a:gd name="T27" fmla="*/ 113 h 199"/>
                <a:gd name="T28" fmla="*/ 12 w 271"/>
                <a:gd name="T29" fmla="*/ 117 h 199"/>
                <a:gd name="T30" fmla="*/ 9 w 271"/>
                <a:gd name="T31" fmla="*/ 99 h 199"/>
                <a:gd name="T32" fmla="*/ 0 w 271"/>
                <a:gd name="T33" fmla="*/ 82 h 199"/>
                <a:gd name="T34" fmla="*/ 14 w 271"/>
                <a:gd name="T35" fmla="*/ 54 h 199"/>
                <a:gd name="T36" fmla="*/ 36 w 271"/>
                <a:gd name="T37" fmla="*/ 50 h 199"/>
                <a:gd name="T38" fmla="*/ 44 w 271"/>
                <a:gd name="T39" fmla="*/ 39 h 199"/>
                <a:gd name="T40" fmla="*/ 63 w 271"/>
                <a:gd name="T41" fmla="*/ 30 h 199"/>
                <a:gd name="T42" fmla="*/ 97 w 271"/>
                <a:gd name="T43" fmla="*/ 6 h 199"/>
                <a:gd name="T44" fmla="*/ 120 w 271"/>
                <a:gd name="T45" fmla="*/ 2 h 199"/>
                <a:gd name="T46" fmla="*/ 135 w 271"/>
                <a:gd name="T47" fmla="*/ 17 h 199"/>
                <a:gd name="T48" fmla="*/ 171 w 271"/>
                <a:gd name="T49" fmla="*/ 36 h 199"/>
                <a:gd name="T50" fmla="*/ 211 w 271"/>
                <a:gd name="T51" fmla="*/ 17 h 199"/>
                <a:gd name="T52" fmla="*/ 238 w 271"/>
                <a:gd name="T53" fmla="*/ 25 h 199"/>
                <a:gd name="T54" fmla="*/ 250 w 271"/>
                <a:gd name="T55" fmla="*/ 63 h 199"/>
                <a:gd name="T56" fmla="*/ 256 w 271"/>
                <a:gd name="T57" fmla="*/ 84 h 199"/>
                <a:gd name="T58" fmla="*/ 262 w 271"/>
                <a:gd name="T59" fmla="*/ 134 h 199"/>
                <a:gd name="T60" fmla="*/ 262 w 271"/>
                <a:gd name="T61" fmla="*/ 158 h 199"/>
                <a:gd name="T62" fmla="*/ 241 w 271"/>
                <a:gd name="T63" fmla="*/ 154 h 199"/>
                <a:gd name="T64" fmla="*/ 232 w 271"/>
                <a:gd name="T65" fmla="*/ 156 h 199"/>
                <a:gd name="T66" fmla="*/ 202 w 271"/>
                <a:gd name="T67" fmla="*/ 167 h 1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1"/>
                <a:gd name="T103" fmla="*/ 0 h 199"/>
                <a:gd name="T104" fmla="*/ 271 w 271"/>
                <a:gd name="T105" fmla="*/ 199 h 1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1" h="199">
                  <a:moveTo>
                    <a:pt x="202" y="167"/>
                  </a:moveTo>
                  <a:lnTo>
                    <a:pt x="181" y="167"/>
                  </a:lnTo>
                  <a:lnTo>
                    <a:pt x="159" y="171"/>
                  </a:lnTo>
                  <a:lnTo>
                    <a:pt x="153" y="175"/>
                  </a:lnTo>
                  <a:lnTo>
                    <a:pt x="153" y="186"/>
                  </a:lnTo>
                  <a:lnTo>
                    <a:pt x="147" y="199"/>
                  </a:lnTo>
                  <a:lnTo>
                    <a:pt x="146" y="197"/>
                  </a:lnTo>
                  <a:lnTo>
                    <a:pt x="146" y="193"/>
                  </a:lnTo>
                  <a:lnTo>
                    <a:pt x="146" y="167"/>
                  </a:lnTo>
                  <a:lnTo>
                    <a:pt x="140" y="175"/>
                  </a:lnTo>
                  <a:lnTo>
                    <a:pt x="131" y="173"/>
                  </a:lnTo>
                  <a:lnTo>
                    <a:pt x="120" y="178"/>
                  </a:lnTo>
                  <a:lnTo>
                    <a:pt x="103" y="193"/>
                  </a:lnTo>
                  <a:lnTo>
                    <a:pt x="91" y="184"/>
                  </a:lnTo>
                  <a:lnTo>
                    <a:pt x="69" y="167"/>
                  </a:lnTo>
                  <a:lnTo>
                    <a:pt x="66" y="180"/>
                  </a:lnTo>
                  <a:lnTo>
                    <a:pt x="59" y="186"/>
                  </a:lnTo>
                  <a:lnTo>
                    <a:pt x="46" y="178"/>
                  </a:lnTo>
                  <a:lnTo>
                    <a:pt x="38" y="173"/>
                  </a:lnTo>
                  <a:lnTo>
                    <a:pt x="30" y="175"/>
                  </a:lnTo>
                  <a:lnTo>
                    <a:pt x="23" y="173"/>
                  </a:lnTo>
                  <a:lnTo>
                    <a:pt x="32" y="162"/>
                  </a:lnTo>
                  <a:lnTo>
                    <a:pt x="21" y="160"/>
                  </a:lnTo>
                  <a:lnTo>
                    <a:pt x="22" y="154"/>
                  </a:lnTo>
                  <a:lnTo>
                    <a:pt x="15" y="141"/>
                  </a:lnTo>
                  <a:lnTo>
                    <a:pt x="16" y="136"/>
                  </a:lnTo>
                  <a:lnTo>
                    <a:pt x="4" y="125"/>
                  </a:lnTo>
                  <a:lnTo>
                    <a:pt x="2" y="113"/>
                  </a:lnTo>
                  <a:lnTo>
                    <a:pt x="5" y="115"/>
                  </a:lnTo>
                  <a:lnTo>
                    <a:pt x="12" y="117"/>
                  </a:lnTo>
                  <a:lnTo>
                    <a:pt x="9" y="104"/>
                  </a:lnTo>
                  <a:lnTo>
                    <a:pt x="9" y="99"/>
                  </a:lnTo>
                  <a:lnTo>
                    <a:pt x="7" y="84"/>
                  </a:lnTo>
                  <a:lnTo>
                    <a:pt x="0" y="82"/>
                  </a:lnTo>
                  <a:lnTo>
                    <a:pt x="0" y="60"/>
                  </a:lnTo>
                  <a:lnTo>
                    <a:pt x="14" y="54"/>
                  </a:lnTo>
                  <a:lnTo>
                    <a:pt x="20" y="49"/>
                  </a:lnTo>
                  <a:lnTo>
                    <a:pt x="36" y="50"/>
                  </a:lnTo>
                  <a:lnTo>
                    <a:pt x="47" y="41"/>
                  </a:lnTo>
                  <a:lnTo>
                    <a:pt x="44" y="39"/>
                  </a:lnTo>
                  <a:lnTo>
                    <a:pt x="36" y="28"/>
                  </a:lnTo>
                  <a:lnTo>
                    <a:pt x="63" y="30"/>
                  </a:lnTo>
                  <a:lnTo>
                    <a:pt x="82" y="8"/>
                  </a:lnTo>
                  <a:lnTo>
                    <a:pt x="97" y="6"/>
                  </a:lnTo>
                  <a:lnTo>
                    <a:pt x="110" y="0"/>
                  </a:lnTo>
                  <a:lnTo>
                    <a:pt x="120" y="2"/>
                  </a:lnTo>
                  <a:lnTo>
                    <a:pt x="130" y="13"/>
                  </a:lnTo>
                  <a:lnTo>
                    <a:pt x="135" y="17"/>
                  </a:lnTo>
                  <a:lnTo>
                    <a:pt x="153" y="25"/>
                  </a:lnTo>
                  <a:lnTo>
                    <a:pt x="171" y="36"/>
                  </a:lnTo>
                  <a:lnTo>
                    <a:pt x="189" y="36"/>
                  </a:lnTo>
                  <a:lnTo>
                    <a:pt x="211" y="17"/>
                  </a:lnTo>
                  <a:lnTo>
                    <a:pt x="230" y="15"/>
                  </a:lnTo>
                  <a:lnTo>
                    <a:pt x="238" y="25"/>
                  </a:lnTo>
                  <a:lnTo>
                    <a:pt x="245" y="49"/>
                  </a:lnTo>
                  <a:lnTo>
                    <a:pt x="250" y="63"/>
                  </a:lnTo>
                  <a:lnTo>
                    <a:pt x="263" y="75"/>
                  </a:lnTo>
                  <a:lnTo>
                    <a:pt x="256" y="84"/>
                  </a:lnTo>
                  <a:lnTo>
                    <a:pt x="258" y="102"/>
                  </a:lnTo>
                  <a:lnTo>
                    <a:pt x="262" y="134"/>
                  </a:lnTo>
                  <a:lnTo>
                    <a:pt x="271" y="156"/>
                  </a:lnTo>
                  <a:lnTo>
                    <a:pt x="262" y="158"/>
                  </a:lnTo>
                  <a:lnTo>
                    <a:pt x="258" y="154"/>
                  </a:lnTo>
                  <a:lnTo>
                    <a:pt x="241" y="154"/>
                  </a:lnTo>
                  <a:lnTo>
                    <a:pt x="235" y="158"/>
                  </a:lnTo>
                  <a:lnTo>
                    <a:pt x="232" y="156"/>
                  </a:lnTo>
                  <a:lnTo>
                    <a:pt x="218" y="162"/>
                  </a:lnTo>
                  <a:lnTo>
                    <a:pt x="202" y="16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38" name="Freeform 732"/>
            <p:cNvSpPr>
              <a:spLocks/>
            </p:cNvSpPr>
            <p:nvPr/>
          </p:nvSpPr>
          <p:spPr bwMode="auto">
            <a:xfrm>
              <a:off x="3034" y="1749"/>
              <a:ext cx="46" cy="34"/>
            </a:xfrm>
            <a:custGeom>
              <a:avLst/>
              <a:gdLst>
                <a:gd name="T0" fmla="*/ 6 w 43"/>
                <a:gd name="T1" fmla="*/ 2 h 60"/>
                <a:gd name="T2" fmla="*/ 2 w 43"/>
                <a:gd name="T3" fmla="*/ 12 h 60"/>
                <a:gd name="T4" fmla="*/ 7 w 43"/>
                <a:gd name="T5" fmla="*/ 21 h 60"/>
                <a:gd name="T6" fmla="*/ 0 w 43"/>
                <a:gd name="T7" fmla="*/ 41 h 60"/>
                <a:gd name="T8" fmla="*/ 10 w 43"/>
                <a:gd name="T9" fmla="*/ 43 h 60"/>
                <a:gd name="T10" fmla="*/ 4 w 43"/>
                <a:gd name="T11" fmla="*/ 60 h 60"/>
                <a:gd name="T12" fmla="*/ 20 w 43"/>
                <a:gd name="T13" fmla="*/ 37 h 60"/>
                <a:gd name="T14" fmla="*/ 43 w 43"/>
                <a:gd name="T15" fmla="*/ 32 h 60"/>
                <a:gd name="T16" fmla="*/ 35 w 43"/>
                <a:gd name="T17" fmla="*/ 21 h 60"/>
                <a:gd name="T18" fmla="*/ 26 w 43"/>
                <a:gd name="T19" fmla="*/ 0 h 60"/>
                <a:gd name="T20" fmla="*/ 6 w 43"/>
                <a:gd name="T21" fmla="*/ 2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60"/>
                <a:gd name="T35" fmla="*/ 43 w 43"/>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60">
                  <a:moveTo>
                    <a:pt x="6" y="2"/>
                  </a:moveTo>
                  <a:lnTo>
                    <a:pt x="2" y="12"/>
                  </a:lnTo>
                  <a:lnTo>
                    <a:pt x="7" y="21"/>
                  </a:lnTo>
                  <a:lnTo>
                    <a:pt x="0" y="41"/>
                  </a:lnTo>
                  <a:lnTo>
                    <a:pt x="10" y="43"/>
                  </a:lnTo>
                  <a:lnTo>
                    <a:pt x="4" y="60"/>
                  </a:lnTo>
                  <a:lnTo>
                    <a:pt x="20" y="37"/>
                  </a:lnTo>
                  <a:lnTo>
                    <a:pt x="43" y="32"/>
                  </a:lnTo>
                  <a:lnTo>
                    <a:pt x="35" y="21"/>
                  </a:lnTo>
                  <a:lnTo>
                    <a:pt x="26" y="0"/>
                  </a:lnTo>
                  <a:lnTo>
                    <a:pt x="6"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39" name="Freeform 733"/>
            <p:cNvSpPr>
              <a:spLocks/>
            </p:cNvSpPr>
            <p:nvPr/>
          </p:nvSpPr>
          <p:spPr bwMode="auto">
            <a:xfrm>
              <a:off x="2963" y="1493"/>
              <a:ext cx="129" cy="82"/>
            </a:xfrm>
            <a:custGeom>
              <a:avLst/>
              <a:gdLst>
                <a:gd name="T0" fmla="*/ 120 w 120"/>
                <a:gd name="T1" fmla="*/ 75 h 141"/>
                <a:gd name="T2" fmla="*/ 116 w 120"/>
                <a:gd name="T3" fmla="*/ 86 h 141"/>
                <a:gd name="T4" fmla="*/ 119 w 120"/>
                <a:gd name="T5" fmla="*/ 113 h 141"/>
                <a:gd name="T6" fmla="*/ 101 w 120"/>
                <a:gd name="T7" fmla="*/ 128 h 141"/>
                <a:gd name="T8" fmla="*/ 104 w 120"/>
                <a:gd name="T9" fmla="*/ 141 h 141"/>
                <a:gd name="T10" fmla="*/ 80 w 120"/>
                <a:gd name="T11" fmla="*/ 132 h 141"/>
                <a:gd name="T12" fmla="*/ 57 w 120"/>
                <a:gd name="T13" fmla="*/ 125 h 141"/>
                <a:gd name="T14" fmla="*/ 33 w 120"/>
                <a:gd name="T15" fmla="*/ 125 h 141"/>
                <a:gd name="T16" fmla="*/ 10 w 120"/>
                <a:gd name="T17" fmla="*/ 125 h 141"/>
                <a:gd name="T18" fmla="*/ 2 w 120"/>
                <a:gd name="T19" fmla="*/ 113 h 141"/>
                <a:gd name="T20" fmla="*/ 11 w 120"/>
                <a:gd name="T21" fmla="*/ 93 h 141"/>
                <a:gd name="T22" fmla="*/ 0 w 120"/>
                <a:gd name="T23" fmla="*/ 52 h 141"/>
                <a:gd name="T24" fmla="*/ 21 w 120"/>
                <a:gd name="T25" fmla="*/ 28 h 141"/>
                <a:gd name="T26" fmla="*/ 40 w 120"/>
                <a:gd name="T27" fmla="*/ 4 h 141"/>
                <a:gd name="T28" fmla="*/ 58 w 120"/>
                <a:gd name="T29" fmla="*/ 0 h 141"/>
                <a:gd name="T30" fmla="*/ 79 w 120"/>
                <a:gd name="T31" fmla="*/ 6 h 141"/>
                <a:gd name="T32" fmla="*/ 99 w 120"/>
                <a:gd name="T33" fmla="*/ 13 h 141"/>
                <a:gd name="T34" fmla="*/ 101 w 120"/>
                <a:gd name="T35" fmla="*/ 49 h 141"/>
                <a:gd name="T36" fmla="*/ 120 w 120"/>
                <a:gd name="T37" fmla="*/ 75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41"/>
                <a:gd name="T59" fmla="*/ 120 w 120"/>
                <a:gd name="T60" fmla="*/ 141 h 1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41">
                  <a:moveTo>
                    <a:pt x="120" y="75"/>
                  </a:moveTo>
                  <a:lnTo>
                    <a:pt x="116" y="86"/>
                  </a:lnTo>
                  <a:lnTo>
                    <a:pt x="119" y="113"/>
                  </a:lnTo>
                  <a:lnTo>
                    <a:pt x="101" y="128"/>
                  </a:lnTo>
                  <a:lnTo>
                    <a:pt x="104" y="141"/>
                  </a:lnTo>
                  <a:lnTo>
                    <a:pt x="80" y="132"/>
                  </a:lnTo>
                  <a:lnTo>
                    <a:pt x="57" y="125"/>
                  </a:lnTo>
                  <a:lnTo>
                    <a:pt x="33" y="125"/>
                  </a:lnTo>
                  <a:lnTo>
                    <a:pt x="10" y="125"/>
                  </a:lnTo>
                  <a:lnTo>
                    <a:pt x="2" y="113"/>
                  </a:lnTo>
                  <a:lnTo>
                    <a:pt x="11" y="93"/>
                  </a:lnTo>
                  <a:lnTo>
                    <a:pt x="0" y="52"/>
                  </a:lnTo>
                  <a:lnTo>
                    <a:pt x="21" y="28"/>
                  </a:lnTo>
                  <a:lnTo>
                    <a:pt x="40" y="4"/>
                  </a:lnTo>
                  <a:lnTo>
                    <a:pt x="58" y="0"/>
                  </a:lnTo>
                  <a:lnTo>
                    <a:pt x="79" y="6"/>
                  </a:lnTo>
                  <a:lnTo>
                    <a:pt x="99" y="13"/>
                  </a:lnTo>
                  <a:lnTo>
                    <a:pt x="101" y="49"/>
                  </a:lnTo>
                  <a:lnTo>
                    <a:pt x="120" y="7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40" name="Freeform 734"/>
            <p:cNvSpPr>
              <a:spLocks/>
            </p:cNvSpPr>
            <p:nvPr/>
          </p:nvSpPr>
          <p:spPr bwMode="auto">
            <a:xfrm>
              <a:off x="2751" y="1477"/>
              <a:ext cx="33" cy="35"/>
            </a:xfrm>
            <a:custGeom>
              <a:avLst/>
              <a:gdLst>
                <a:gd name="T0" fmla="*/ 17 w 31"/>
                <a:gd name="T1" fmla="*/ 55 h 61"/>
                <a:gd name="T2" fmla="*/ 16 w 31"/>
                <a:gd name="T3" fmla="*/ 61 h 61"/>
                <a:gd name="T4" fmla="*/ 6 w 31"/>
                <a:gd name="T5" fmla="*/ 59 h 61"/>
                <a:gd name="T6" fmla="*/ 3 w 31"/>
                <a:gd name="T7" fmla="*/ 55 h 61"/>
                <a:gd name="T8" fmla="*/ 0 w 31"/>
                <a:gd name="T9" fmla="*/ 39 h 61"/>
                <a:gd name="T10" fmla="*/ 0 w 31"/>
                <a:gd name="T11" fmla="*/ 11 h 61"/>
                <a:gd name="T12" fmla="*/ 7 w 31"/>
                <a:gd name="T13" fmla="*/ 7 h 61"/>
                <a:gd name="T14" fmla="*/ 10 w 31"/>
                <a:gd name="T15" fmla="*/ 11 h 61"/>
                <a:gd name="T16" fmla="*/ 11 w 31"/>
                <a:gd name="T17" fmla="*/ 3 h 61"/>
                <a:gd name="T18" fmla="*/ 20 w 31"/>
                <a:gd name="T19" fmla="*/ 0 h 61"/>
                <a:gd name="T20" fmla="*/ 24 w 31"/>
                <a:gd name="T21" fmla="*/ 11 h 61"/>
                <a:gd name="T22" fmla="*/ 31 w 31"/>
                <a:gd name="T23" fmla="*/ 11 h 61"/>
                <a:gd name="T24" fmla="*/ 28 w 31"/>
                <a:gd name="T25" fmla="*/ 22 h 61"/>
                <a:gd name="T26" fmla="*/ 18 w 31"/>
                <a:gd name="T27" fmla="*/ 35 h 61"/>
                <a:gd name="T28" fmla="*/ 19 w 31"/>
                <a:gd name="T29" fmla="*/ 39 h 61"/>
                <a:gd name="T30" fmla="*/ 17 w 31"/>
                <a:gd name="T31" fmla="*/ 55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61"/>
                <a:gd name="T50" fmla="*/ 31 w 3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61">
                  <a:moveTo>
                    <a:pt x="17" y="55"/>
                  </a:moveTo>
                  <a:lnTo>
                    <a:pt x="16" y="61"/>
                  </a:lnTo>
                  <a:lnTo>
                    <a:pt x="6" y="59"/>
                  </a:lnTo>
                  <a:lnTo>
                    <a:pt x="3" y="55"/>
                  </a:lnTo>
                  <a:lnTo>
                    <a:pt x="0" y="39"/>
                  </a:lnTo>
                  <a:lnTo>
                    <a:pt x="0" y="11"/>
                  </a:lnTo>
                  <a:lnTo>
                    <a:pt x="7" y="7"/>
                  </a:lnTo>
                  <a:lnTo>
                    <a:pt x="10" y="11"/>
                  </a:lnTo>
                  <a:lnTo>
                    <a:pt x="11" y="3"/>
                  </a:lnTo>
                  <a:lnTo>
                    <a:pt x="20" y="0"/>
                  </a:lnTo>
                  <a:lnTo>
                    <a:pt x="24" y="11"/>
                  </a:lnTo>
                  <a:lnTo>
                    <a:pt x="31" y="11"/>
                  </a:lnTo>
                  <a:lnTo>
                    <a:pt x="28" y="22"/>
                  </a:lnTo>
                  <a:lnTo>
                    <a:pt x="18" y="35"/>
                  </a:lnTo>
                  <a:lnTo>
                    <a:pt x="19" y="39"/>
                  </a:lnTo>
                  <a:lnTo>
                    <a:pt x="17" y="5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41" name="Freeform 735"/>
            <p:cNvSpPr>
              <a:spLocks/>
            </p:cNvSpPr>
            <p:nvPr/>
          </p:nvSpPr>
          <p:spPr bwMode="auto">
            <a:xfrm>
              <a:off x="2790" y="1491"/>
              <a:ext cx="20" cy="20"/>
            </a:xfrm>
            <a:custGeom>
              <a:avLst/>
              <a:gdLst>
                <a:gd name="T0" fmla="*/ 19 w 19"/>
                <a:gd name="T1" fmla="*/ 11 h 33"/>
                <a:gd name="T2" fmla="*/ 18 w 19"/>
                <a:gd name="T3" fmla="*/ 7 h 33"/>
                <a:gd name="T4" fmla="*/ 13 w 19"/>
                <a:gd name="T5" fmla="*/ 0 h 33"/>
                <a:gd name="T6" fmla="*/ 13 w 19"/>
                <a:gd name="T7" fmla="*/ 11 h 33"/>
                <a:gd name="T8" fmla="*/ 7 w 19"/>
                <a:gd name="T9" fmla="*/ 9 h 33"/>
                <a:gd name="T10" fmla="*/ 3 w 19"/>
                <a:gd name="T11" fmla="*/ 5 h 33"/>
                <a:gd name="T12" fmla="*/ 0 w 19"/>
                <a:gd name="T13" fmla="*/ 11 h 33"/>
                <a:gd name="T14" fmla="*/ 0 w 19"/>
                <a:gd name="T15" fmla="*/ 18 h 33"/>
                <a:gd name="T16" fmla="*/ 11 w 19"/>
                <a:gd name="T17" fmla="*/ 33 h 33"/>
                <a:gd name="T18" fmla="*/ 15 w 19"/>
                <a:gd name="T19" fmla="*/ 27 h 33"/>
                <a:gd name="T20" fmla="*/ 15 w 19"/>
                <a:gd name="T21" fmla="*/ 20 h 33"/>
                <a:gd name="T22" fmla="*/ 19 w 19"/>
                <a:gd name="T23" fmla="*/ 1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3"/>
                <a:gd name="T38" fmla="*/ 19 w 19"/>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3">
                  <a:moveTo>
                    <a:pt x="19" y="11"/>
                  </a:moveTo>
                  <a:lnTo>
                    <a:pt x="18" y="7"/>
                  </a:lnTo>
                  <a:lnTo>
                    <a:pt x="13" y="0"/>
                  </a:lnTo>
                  <a:lnTo>
                    <a:pt x="13" y="11"/>
                  </a:lnTo>
                  <a:lnTo>
                    <a:pt x="7" y="9"/>
                  </a:lnTo>
                  <a:lnTo>
                    <a:pt x="3" y="5"/>
                  </a:lnTo>
                  <a:lnTo>
                    <a:pt x="0" y="11"/>
                  </a:lnTo>
                  <a:lnTo>
                    <a:pt x="0" y="18"/>
                  </a:lnTo>
                  <a:lnTo>
                    <a:pt x="11" y="33"/>
                  </a:lnTo>
                  <a:lnTo>
                    <a:pt x="15" y="27"/>
                  </a:lnTo>
                  <a:lnTo>
                    <a:pt x="15" y="20"/>
                  </a:lnTo>
                  <a:lnTo>
                    <a:pt x="19" y="1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42" name="Freeform 736"/>
            <p:cNvSpPr>
              <a:spLocks/>
            </p:cNvSpPr>
            <p:nvPr/>
          </p:nvSpPr>
          <p:spPr bwMode="auto">
            <a:xfrm>
              <a:off x="2752" y="1462"/>
              <a:ext cx="29" cy="20"/>
            </a:xfrm>
            <a:custGeom>
              <a:avLst/>
              <a:gdLst>
                <a:gd name="T0" fmla="*/ 22 w 27"/>
                <a:gd name="T1" fmla="*/ 22 h 33"/>
                <a:gd name="T2" fmla="*/ 2 w 27"/>
                <a:gd name="T3" fmla="*/ 24 h 33"/>
                <a:gd name="T4" fmla="*/ 0 w 27"/>
                <a:gd name="T5" fmla="*/ 33 h 33"/>
                <a:gd name="T6" fmla="*/ 1 w 27"/>
                <a:gd name="T7" fmla="*/ 18 h 33"/>
                <a:gd name="T8" fmla="*/ 13 w 27"/>
                <a:gd name="T9" fmla="*/ 14 h 33"/>
                <a:gd name="T10" fmla="*/ 27 w 27"/>
                <a:gd name="T11" fmla="*/ 0 h 33"/>
                <a:gd name="T12" fmla="*/ 22 w 27"/>
                <a:gd name="T13" fmla="*/ 22 h 33"/>
                <a:gd name="T14" fmla="*/ 0 60000 65536"/>
                <a:gd name="T15" fmla="*/ 0 60000 65536"/>
                <a:gd name="T16" fmla="*/ 0 60000 65536"/>
                <a:gd name="T17" fmla="*/ 0 60000 65536"/>
                <a:gd name="T18" fmla="*/ 0 60000 65536"/>
                <a:gd name="T19" fmla="*/ 0 60000 65536"/>
                <a:gd name="T20" fmla="*/ 0 60000 65536"/>
                <a:gd name="T21" fmla="*/ 0 w 27"/>
                <a:gd name="T22" fmla="*/ 0 h 33"/>
                <a:gd name="T23" fmla="*/ 27 w 2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3">
                  <a:moveTo>
                    <a:pt x="22" y="22"/>
                  </a:moveTo>
                  <a:lnTo>
                    <a:pt x="2" y="24"/>
                  </a:lnTo>
                  <a:lnTo>
                    <a:pt x="0" y="33"/>
                  </a:lnTo>
                  <a:lnTo>
                    <a:pt x="1" y="18"/>
                  </a:lnTo>
                  <a:lnTo>
                    <a:pt x="13" y="14"/>
                  </a:lnTo>
                  <a:lnTo>
                    <a:pt x="27" y="0"/>
                  </a:lnTo>
                  <a:lnTo>
                    <a:pt x="22" y="2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43" name="Freeform 737"/>
            <p:cNvSpPr>
              <a:spLocks/>
            </p:cNvSpPr>
            <p:nvPr/>
          </p:nvSpPr>
          <p:spPr bwMode="auto">
            <a:xfrm>
              <a:off x="2771" y="1501"/>
              <a:ext cx="18" cy="8"/>
            </a:xfrm>
            <a:custGeom>
              <a:avLst/>
              <a:gdLst>
                <a:gd name="T0" fmla="*/ 15 w 15"/>
                <a:gd name="T1" fmla="*/ 10 h 15"/>
                <a:gd name="T2" fmla="*/ 10 w 15"/>
                <a:gd name="T3" fmla="*/ 0 h 15"/>
                <a:gd name="T4" fmla="*/ 0 w 15"/>
                <a:gd name="T5" fmla="*/ 2 h 15"/>
                <a:gd name="T6" fmla="*/ 10 w 15"/>
                <a:gd name="T7" fmla="*/ 15 h 15"/>
                <a:gd name="T8" fmla="*/ 15 w 15"/>
                <a:gd name="T9" fmla="*/ 1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10"/>
                  </a:moveTo>
                  <a:lnTo>
                    <a:pt x="10" y="0"/>
                  </a:lnTo>
                  <a:lnTo>
                    <a:pt x="0" y="2"/>
                  </a:lnTo>
                  <a:lnTo>
                    <a:pt x="10" y="15"/>
                  </a:lnTo>
                  <a:lnTo>
                    <a:pt x="15" y="1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44" name="Group 738"/>
            <p:cNvGrpSpPr>
              <a:grpSpLocks/>
            </p:cNvGrpSpPr>
            <p:nvPr/>
          </p:nvGrpSpPr>
          <p:grpSpPr bwMode="auto">
            <a:xfrm>
              <a:off x="2802" y="1511"/>
              <a:ext cx="5" cy="7"/>
              <a:chOff x="3235" y="1827"/>
              <a:chExt cx="6" cy="6"/>
            </a:xfrm>
            <a:grpFill/>
          </p:grpSpPr>
          <p:grpSp>
            <p:nvGrpSpPr>
              <p:cNvPr id="1804" name="Group 739"/>
              <p:cNvGrpSpPr>
                <a:grpSpLocks/>
              </p:cNvGrpSpPr>
              <p:nvPr/>
            </p:nvGrpSpPr>
            <p:grpSpPr bwMode="auto">
              <a:xfrm>
                <a:off x="3235" y="1827"/>
                <a:ext cx="6" cy="6"/>
                <a:chOff x="3235" y="1827"/>
                <a:chExt cx="6" cy="6"/>
              </a:xfrm>
              <a:grpFill/>
            </p:grpSpPr>
            <p:pic>
              <p:nvPicPr>
                <p:cNvPr id="1806" name="Picture 740"/>
                <p:cNvPicPr>
                  <a:picLocks noChangeAspect="1" noChangeArrowheads="1"/>
                </p:cNvPicPr>
                <p:nvPr/>
              </p:nvPicPr>
              <p:blipFill>
                <a:blip r:embed="rId38" cstate="print">
                  <a:extLst>
                    <a:ext uri="{28A0092B-C50C-407E-A947-70E740481C1C}">
                      <a14:useLocalDpi xmlns:a14="http://schemas.microsoft.com/office/drawing/2010/main" val="0"/>
                    </a:ext>
                  </a:extLst>
                </a:blip>
                <a:srcRect r="-19398"/>
                <a:stretch>
                  <a:fillRect/>
                </a:stretch>
              </p:blipFill>
              <p:spPr bwMode="auto">
                <a:xfrm>
                  <a:off x="3235" y="1827"/>
                  <a:ext cx="6" cy="6"/>
                </a:xfrm>
                <a:prstGeom prst="rect">
                  <a:avLst/>
                </a:prstGeom>
                <a:grpFill/>
                <a:ln w="6350">
                  <a:solidFill>
                    <a:srgbClr val="808080"/>
                  </a:solidFill>
                  <a:miter lim="800000"/>
                  <a:headEnd/>
                  <a:tailEnd/>
                </a:ln>
              </p:spPr>
            </p:pic>
            <p:sp>
              <p:nvSpPr>
                <p:cNvPr id="1807" name="Freeform 741"/>
                <p:cNvSpPr>
                  <a:spLocks/>
                </p:cNvSpPr>
                <p:nvPr/>
              </p:nvSpPr>
              <p:spPr bwMode="auto">
                <a:xfrm>
                  <a:off x="3235" y="1827"/>
                  <a:ext cx="4" cy="5"/>
                </a:xfrm>
                <a:custGeom>
                  <a:avLst/>
                  <a:gdLst>
                    <a:gd name="T0" fmla="*/ 4 w 4"/>
                    <a:gd name="T1" fmla="*/ 2 h 9"/>
                    <a:gd name="T2" fmla="*/ 2 w 4"/>
                    <a:gd name="T3" fmla="*/ 0 h 9"/>
                    <a:gd name="T4" fmla="*/ 0 w 4"/>
                    <a:gd name="T5" fmla="*/ 9 h 9"/>
                    <a:gd name="T6" fmla="*/ 4 w 4"/>
                    <a:gd name="T7" fmla="*/ 2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4" y="2"/>
                      </a:moveTo>
                      <a:lnTo>
                        <a:pt x="2" y="0"/>
                      </a:lnTo>
                      <a:lnTo>
                        <a:pt x="0" y="9"/>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08" name="Freeform 742"/>
                <p:cNvSpPr>
                  <a:spLocks/>
                </p:cNvSpPr>
                <p:nvPr/>
              </p:nvSpPr>
              <p:spPr bwMode="auto">
                <a:xfrm>
                  <a:off x="3235" y="1827"/>
                  <a:ext cx="4" cy="5"/>
                </a:xfrm>
                <a:custGeom>
                  <a:avLst/>
                  <a:gdLst>
                    <a:gd name="T0" fmla="*/ 4 w 4"/>
                    <a:gd name="T1" fmla="*/ 2 h 9"/>
                    <a:gd name="T2" fmla="*/ 2 w 4"/>
                    <a:gd name="T3" fmla="*/ 0 h 9"/>
                    <a:gd name="T4" fmla="*/ 0 w 4"/>
                    <a:gd name="T5" fmla="*/ 9 h 9"/>
                    <a:gd name="T6" fmla="*/ 4 w 4"/>
                    <a:gd name="T7" fmla="*/ 2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4" y="2"/>
                      </a:moveTo>
                      <a:lnTo>
                        <a:pt x="2" y="0"/>
                      </a:lnTo>
                      <a:lnTo>
                        <a:pt x="0" y="9"/>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09" name="Picture 743"/>
                <p:cNvPicPr>
                  <a:picLocks noChangeAspect="1" noChangeArrowheads="1"/>
                </p:cNvPicPr>
                <p:nvPr/>
              </p:nvPicPr>
              <p:blipFill>
                <a:blip r:embed="rId38" cstate="print">
                  <a:extLst>
                    <a:ext uri="{28A0092B-C50C-407E-A947-70E740481C1C}">
                      <a14:useLocalDpi xmlns:a14="http://schemas.microsoft.com/office/drawing/2010/main" val="0"/>
                    </a:ext>
                  </a:extLst>
                </a:blip>
                <a:srcRect r="-19398"/>
                <a:stretch>
                  <a:fillRect/>
                </a:stretch>
              </p:blipFill>
              <p:spPr bwMode="auto">
                <a:xfrm>
                  <a:off x="3235" y="1827"/>
                  <a:ext cx="6" cy="6"/>
                </a:xfrm>
                <a:prstGeom prst="rect">
                  <a:avLst/>
                </a:prstGeom>
                <a:grpFill/>
                <a:ln w="6350">
                  <a:solidFill>
                    <a:srgbClr val="808080"/>
                  </a:solidFill>
                  <a:miter lim="800000"/>
                  <a:headEnd/>
                  <a:tailEnd/>
                </a:ln>
              </p:spPr>
            </p:pic>
          </p:grpSp>
          <p:sp>
            <p:nvSpPr>
              <p:cNvPr id="1805" name="Freeform 744"/>
              <p:cNvSpPr>
                <a:spLocks/>
              </p:cNvSpPr>
              <p:nvPr/>
            </p:nvSpPr>
            <p:spPr bwMode="auto">
              <a:xfrm>
                <a:off x="3235" y="1827"/>
                <a:ext cx="4" cy="5"/>
              </a:xfrm>
              <a:custGeom>
                <a:avLst/>
                <a:gdLst>
                  <a:gd name="T0" fmla="*/ 4 w 4"/>
                  <a:gd name="T1" fmla="*/ 2 h 9"/>
                  <a:gd name="T2" fmla="*/ 2 w 4"/>
                  <a:gd name="T3" fmla="*/ 0 h 9"/>
                  <a:gd name="T4" fmla="*/ 0 w 4"/>
                  <a:gd name="T5" fmla="*/ 9 h 9"/>
                  <a:gd name="T6" fmla="*/ 4 w 4"/>
                  <a:gd name="T7" fmla="*/ 2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4" y="2"/>
                    </a:moveTo>
                    <a:lnTo>
                      <a:pt x="2" y="0"/>
                    </a:lnTo>
                    <a:lnTo>
                      <a:pt x="0" y="9"/>
                    </a:lnTo>
                    <a:lnTo>
                      <a:pt x="4"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45" name="Group 745"/>
            <p:cNvGrpSpPr>
              <a:grpSpLocks/>
            </p:cNvGrpSpPr>
            <p:nvPr/>
          </p:nvGrpSpPr>
          <p:grpSpPr bwMode="auto">
            <a:xfrm>
              <a:off x="2952" y="1430"/>
              <a:ext cx="63" cy="31"/>
              <a:chOff x="3374" y="1758"/>
              <a:chExt cx="59" cy="26"/>
            </a:xfrm>
            <a:grpFill/>
          </p:grpSpPr>
          <p:grpSp>
            <p:nvGrpSpPr>
              <p:cNvPr id="1796" name="Group 746"/>
              <p:cNvGrpSpPr>
                <a:grpSpLocks/>
              </p:cNvGrpSpPr>
              <p:nvPr/>
            </p:nvGrpSpPr>
            <p:grpSpPr bwMode="auto">
              <a:xfrm>
                <a:off x="3374" y="1758"/>
                <a:ext cx="59" cy="26"/>
                <a:chOff x="3374" y="1758"/>
                <a:chExt cx="59" cy="26"/>
              </a:xfrm>
              <a:grpFill/>
            </p:grpSpPr>
            <p:pic>
              <p:nvPicPr>
                <p:cNvPr id="1798" name="Picture 747"/>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374" y="1758"/>
                  <a:ext cx="48" cy="26"/>
                </a:xfrm>
                <a:prstGeom prst="rect">
                  <a:avLst/>
                </a:prstGeom>
                <a:grpFill/>
                <a:ln w="6350">
                  <a:solidFill>
                    <a:srgbClr val="808080"/>
                  </a:solidFill>
                  <a:miter lim="800000"/>
                  <a:headEnd/>
                  <a:tailEnd/>
                </a:ln>
              </p:spPr>
            </p:pic>
            <p:pic>
              <p:nvPicPr>
                <p:cNvPr id="1799" name="Picture 748"/>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22" y="1758"/>
                  <a:ext cx="11" cy="26"/>
                </a:xfrm>
                <a:prstGeom prst="rect">
                  <a:avLst/>
                </a:prstGeom>
                <a:grpFill/>
                <a:ln w="6350">
                  <a:solidFill>
                    <a:srgbClr val="808080"/>
                  </a:solidFill>
                  <a:miter lim="800000"/>
                  <a:headEnd/>
                  <a:tailEnd/>
                </a:ln>
              </p:spPr>
            </p:pic>
            <p:sp>
              <p:nvSpPr>
                <p:cNvPr id="1800" name="Freeform 749"/>
                <p:cNvSpPr>
                  <a:spLocks/>
                </p:cNvSpPr>
                <p:nvPr/>
              </p:nvSpPr>
              <p:spPr bwMode="auto">
                <a:xfrm>
                  <a:off x="3374" y="1758"/>
                  <a:ext cx="58" cy="25"/>
                </a:xfrm>
                <a:custGeom>
                  <a:avLst/>
                  <a:gdLst>
                    <a:gd name="T0" fmla="*/ 58 w 58"/>
                    <a:gd name="T1" fmla="*/ 31 h 50"/>
                    <a:gd name="T2" fmla="*/ 54 w 58"/>
                    <a:gd name="T3" fmla="*/ 2 h 50"/>
                    <a:gd name="T4" fmla="*/ 23 w 58"/>
                    <a:gd name="T5" fmla="*/ 0 h 50"/>
                    <a:gd name="T6" fmla="*/ 0 w 58"/>
                    <a:gd name="T7" fmla="*/ 11 h 50"/>
                    <a:gd name="T8" fmla="*/ 2 w 58"/>
                    <a:gd name="T9" fmla="*/ 22 h 50"/>
                    <a:gd name="T10" fmla="*/ 11 w 58"/>
                    <a:gd name="T11" fmla="*/ 39 h 50"/>
                    <a:gd name="T12" fmla="*/ 14 w 58"/>
                    <a:gd name="T13" fmla="*/ 39 h 50"/>
                    <a:gd name="T14" fmla="*/ 33 w 58"/>
                    <a:gd name="T15" fmla="*/ 43 h 50"/>
                    <a:gd name="T16" fmla="*/ 53 w 58"/>
                    <a:gd name="T17" fmla="*/ 50 h 50"/>
                    <a:gd name="T18" fmla="*/ 58 w 58"/>
                    <a:gd name="T19" fmla="*/ 31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0"/>
                    <a:gd name="T32" fmla="*/ 58 w 5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0">
                      <a:moveTo>
                        <a:pt x="58" y="31"/>
                      </a:moveTo>
                      <a:lnTo>
                        <a:pt x="54" y="2"/>
                      </a:lnTo>
                      <a:lnTo>
                        <a:pt x="23" y="0"/>
                      </a:lnTo>
                      <a:lnTo>
                        <a:pt x="0" y="11"/>
                      </a:lnTo>
                      <a:lnTo>
                        <a:pt x="2" y="22"/>
                      </a:lnTo>
                      <a:lnTo>
                        <a:pt x="11" y="39"/>
                      </a:lnTo>
                      <a:lnTo>
                        <a:pt x="14" y="39"/>
                      </a:lnTo>
                      <a:lnTo>
                        <a:pt x="33" y="43"/>
                      </a:lnTo>
                      <a:lnTo>
                        <a:pt x="53" y="50"/>
                      </a:lnTo>
                      <a:lnTo>
                        <a:pt x="58" y="3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801" name="Freeform 750"/>
                <p:cNvSpPr>
                  <a:spLocks/>
                </p:cNvSpPr>
                <p:nvPr/>
              </p:nvSpPr>
              <p:spPr bwMode="auto">
                <a:xfrm>
                  <a:off x="3374" y="1758"/>
                  <a:ext cx="58" cy="25"/>
                </a:xfrm>
                <a:custGeom>
                  <a:avLst/>
                  <a:gdLst>
                    <a:gd name="T0" fmla="*/ 58 w 58"/>
                    <a:gd name="T1" fmla="*/ 31 h 50"/>
                    <a:gd name="T2" fmla="*/ 54 w 58"/>
                    <a:gd name="T3" fmla="*/ 2 h 50"/>
                    <a:gd name="T4" fmla="*/ 23 w 58"/>
                    <a:gd name="T5" fmla="*/ 0 h 50"/>
                    <a:gd name="T6" fmla="*/ 0 w 58"/>
                    <a:gd name="T7" fmla="*/ 11 h 50"/>
                    <a:gd name="T8" fmla="*/ 2 w 58"/>
                    <a:gd name="T9" fmla="*/ 22 h 50"/>
                    <a:gd name="T10" fmla="*/ 11 w 58"/>
                    <a:gd name="T11" fmla="*/ 39 h 50"/>
                    <a:gd name="T12" fmla="*/ 14 w 58"/>
                    <a:gd name="T13" fmla="*/ 39 h 50"/>
                    <a:gd name="T14" fmla="*/ 33 w 58"/>
                    <a:gd name="T15" fmla="*/ 43 h 50"/>
                    <a:gd name="T16" fmla="*/ 53 w 58"/>
                    <a:gd name="T17" fmla="*/ 50 h 50"/>
                    <a:gd name="T18" fmla="*/ 58 w 58"/>
                    <a:gd name="T19" fmla="*/ 31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0"/>
                    <a:gd name="T32" fmla="*/ 58 w 5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0">
                      <a:moveTo>
                        <a:pt x="58" y="31"/>
                      </a:moveTo>
                      <a:lnTo>
                        <a:pt x="54" y="2"/>
                      </a:lnTo>
                      <a:lnTo>
                        <a:pt x="23" y="0"/>
                      </a:lnTo>
                      <a:lnTo>
                        <a:pt x="0" y="11"/>
                      </a:lnTo>
                      <a:lnTo>
                        <a:pt x="2" y="22"/>
                      </a:lnTo>
                      <a:lnTo>
                        <a:pt x="11" y="39"/>
                      </a:lnTo>
                      <a:lnTo>
                        <a:pt x="14" y="39"/>
                      </a:lnTo>
                      <a:lnTo>
                        <a:pt x="33" y="43"/>
                      </a:lnTo>
                      <a:lnTo>
                        <a:pt x="53" y="50"/>
                      </a:lnTo>
                      <a:lnTo>
                        <a:pt x="58" y="31"/>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802" name="Picture 751"/>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374" y="1758"/>
                  <a:ext cx="48" cy="26"/>
                </a:xfrm>
                <a:prstGeom prst="rect">
                  <a:avLst/>
                </a:prstGeom>
                <a:grpFill/>
                <a:ln w="6350">
                  <a:solidFill>
                    <a:srgbClr val="808080"/>
                  </a:solidFill>
                  <a:miter lim="800000"/>
                  <a:headEnd/>
                  <a:tailEnd/>
                </a:ln>
              </p:spPr>
            </p:pic>
            <p:pic>
              <p:nvPicPr>
                <p:cNvPr id="1803" name="Picture 752"/>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22" y="1758"/>
                  <a:ext cx="11" cy="26"/>
                </a:xfrm>
                <a:prstGeom prst="rect">
                  <a:avLst/>
                </a:prstGeom>
                <a:grpFill/>
                <a:ln w="6350">
                  <a:solidFill>
                    <a:srgbClr val="808080"/>
                  </a:solidFill>
                  <a:miter lim="800000"/>
                  <a:headEnd/>
                  <a:tailEnd/>
                </a:ln>
              </p:spPr>
            </p:pic>
          </p:grpSp>
          <p:sp>
            <p:nvSpPr>
              <p:cNvPr id="1797" name="Freeform 753"/>
              <p:cNvSpPr>
                <a:spLocks/>
              </p:cNvSpPr>
              <p:nvPr/>
            </p:nvSpPr>
            <p:spPr bwMode="auto">
              <a:xfrm>
                <a:off x="3374" y="1758"/>
                <a:ext cx="58" cy="25"/>
              </a:xfrm>
              <a:custGeom>
                <a:avLst/>
                <a:gdLst>
                  <a:gd name="T0" fmla="*/ 58 w 58"/>
                  <a:gd name="T1" fmla="*/ 31 h 50"/>
                  <a:gd name="T2" fmla="*/ 54 w 58"/>
                  <a:gd name="T3" fmla="*/ 2 h 50"/>
                  <a:gd name="T4" fmla="*/ 23 w 58"/>
                  <a:gd name="T5" fmla="*/ 0 h 50"/>
                  <a:gd name="T6" fmla="*/ 0 w 58"/>
                  <a:gd name="T7" fmla="*/ 11 h 50"/>
                  <a:gd name="T8" fmla="*/ 2 w 58"/>
                  <a:gd name="T9" fmla="*/ 22 h 50"/>
                  <a:gd name="T10" fmla="*/ 11 w 58"/>
                  <a:gd name="T11" fmla="*/ 39 h 50"/>
                  <a:gd name="T12" fmla="*/ 14 w 58"/>
                  <a:gd name="T13" fmla="*/ 39 h 50"/>
                  <a:gd name="T14" fmla="*/ 33 w 58"/>
                  <a:gd name="T15" fmla="*/ 43 h 50"/>
                  <a:gd name="T16" fmla="*/ 53 w 58"/>
                  <a:gd name="T17" fmla="*/ 50 h 50"/>
                  <a:gd name="T18" fmla="*/ 58 w 58"/>
                  <a:gd name="T19" fmla="*/ 31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0"/>
                  <a:gd name="T32" fmla="*/ 58 w 5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0">
                    <a:moveTo>
                      <a:pt x="58" y="31"/>
                    </a:moveTo>
                    <a:lnTo>
                      <a:pt x="54" y="2"/>
                    </a:lnTo>
                    <a:lnTo>
                      <a:pt x="23" y="0"/>
                    </a:lnTo>
                    <a:lnTo>
                      <a:pt x="0" y="11"/>
                    </a:lnTo>
                    <a:lnTo>
                      <a:pt x="2" y="22"/>
                    </a:lnTo>
                    <a:lnTo>
                      <a:pt x="11" y="39"/>
                    </a:lnTo>
                    <a:lnTo>
                      <a:pt x="14" y="39"/>
                    </a:lnTo>
                    <a:lnTo>
                      <a:pt x="33" y="43"/>
                    </a:lnTo>
                    <a:lnTo>
                      <a:pt x="53" y="50"/>
                    </a:lnTo>
                    <a:lnTo>
                      <a:pt x="58" y="31"/>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46" name="Freeform 754"/>
            <p:cNvSpPr>
              <a:spLocks/>
            </p:cNvSpPr>
            <p:nvPr/>
          </p:nvSpPr>
          <p:spPr bwMode="auto">
            <a:xfrm>
              <a:off x="2926" y="1452"/>
              <a:ext cx="100" cy="44"/>
            </a:xfrm>
            <a:custGeom>
              <a:avLst/>
              <a:gdLst>
                <a:gd name="T0" fmla="*/ 47 w 93"/>
                <a:gd name="T1" fmla="*/ 50 h 72"/>
                <a:gd name="T2" fmla="*/ 25 w 93"/>
                <a:gd name="T3" fmla="*/ 54 h 72"/>
                <a:gd name="T4" fmla="*/ 3 w 93"/>
                <a:gd name="T5" fmla="*/ 57 h 72"/>
                <a:gd name="T6" fmla="*/ 0 w 93"/>
                <a:gd name="T7" fmla="*/ 59 h 72"/>
                <a:gd name="T8" fmla="*/ 5 w 93"/>
                <a:gd name="T9" fmla="*/ 20 h 72"/>
                <a:gd name="T10" fmla="*/ 19 w 93"/>
                <a:gd name="T11" fmla="*/ 20 h 72"/>
                <a:gd name="T12" fmla="*/ 34 w 93"/>
                <a:gd name="T13" fmla="*/ 39 h 72"/>
                <a:gd name="T14" fmla="*/ 42 w 93"/>
                <a:gd name="T15" fmla="*/ 28 h 72"/>
                <a:gd name="T16" fmla="*/ 38 w 93"/>
                <a:gd name="T17" fmla="*/ 0 h 72"/>
                <a:gd name="T18" fmla="*/ 57 w 93"/>
                <a:gd name="T19" fmla="*/ 4 h 72"/>
                <a:gd name="T20" fmla="*/ 77 w 93"/>
                <a:gd name="T21" fmla="*/ 11 h 72"/>
                <a:gd name="T22" fmla="*/ 85 w 93"/>
                <a:gd name="T23" fmla="*/ 33 h 72"/>
                <a:gd name="T24" fmla="*/ 93 w 93"/>
                <a:gd name="T25" fmla="*/ 68 h 72"/>
                <a:gd name="T26" fmla="*/ 75 w 93"/>
                <a:gd name="T27" fmla="*/ 72 h 72"/>
                <a:gd name="T28" fmla="*/ 47 w 93"/>
                <a:gd name="T29" fmla="*/ 50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2"/>
                <a:gd name="T47" fmla="*/ 93 w 93"/>
                <a:gd name="T48" fmla="*/ 72 h 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2">
                  <a:moveTo>
                    <a:pt x="47" y="50"/>
                  </a:moveTo>
                  <a:lnTo>
                    <a:pt x="25" y="54"/>
                  </a:lnTo>
                  <a:lnTo>
                    <a:pt x="3" y="57"/>
                  </a:lnTo>
                  <a:lnTo>
                    <a:pt x="0" y="59"/>
                  </a:lnTo>
                  <a:lnTo>
                    <a:pt x="5" y="20"/>
                  </a:lnTo>
                  <a:lnTo>
                    <a:pt x="19" y="20"/>
                  </a:lnTo>
                  <a:lnTo>
                    <a:pt x="34" y="39"/>
                  </a:lnTo>
                  <a:lnTo>
                    <a:pt x="42" y="28"/>
                  </a:lnTo>
                  <a:lnTo>
                    <a:pt x="38" y="0"/>
                  </a:lnTo>
                  <a:lnTo>
                    <a:pt x="57" y="4"/>
                  </a:lnTo>
                  <a:lnTo>
                    <a:pt x="77" y="11"/>
                  </a:lnTo>
                  <a:lnTo>
                    <a:pt x="85" y="33"/>
                  </a:lnTo>
                  <a:lnTo>
                    <a:pt x="93" y="68"/>
                  </a:lnTo>
                  <a:lnTo>
                    <a:pt x="75" y="72"/>
                  </a:lnTo>
                  <a:lnTo>
                    <a:pt x="47" y="5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47" name="Freeform 755"/>
            <p:cNvSpPr>
              <a:spLocks/>
            </p:cNvSpPr>
            <p:nvPr/>
          </p:nvSpPr>
          <p:spPr bwMode="auto">
            <a:xfrm>
              <a:off x="2926" y="1482"/>
              <a:ext cx="80" cy="42"/>
            </a:xfrm>
            <a:custGeom>
              <a:avLst/>
              <a:gdLst>
                <a:gd name="T0" fmla="*/ 2 w 75"/>
                <a:gd name="T1" fmla="*/ 50 h 70"/>
                <a:gd name="T2" fmla="*/ 0 w 75"/>
                <a:gd name="T3" fmla="*/ 9 h 70"/>
                <a:gd name="T4" fmla="*/ 3 w 75"/>
                <a:gd name="T5" fmla="*/ 7 h 70"/>
                <a:gd name="T6" fmla="*/ 25 w 75"/>
                <a:gd name="T7" fmla="*/ 4 h 70"/>
                <a:gd name="T8" fmla="*/ 47 w 75"/>
                <a:gd name="T9" fmla="*/ 0 h 70"/>
                <a:gd name="T10" fmla="*/ 75 w 75"/>
                <a:gd name="T11" fmla="*/ 22 h 70"/>
                <a:gd name="T12" fmla="*/ 55 w 75"/>
                <a:gd name="T13" fmla="*/ 46 h 70"/>
                <a:gd name="T14" fmla="*/ 35 w 75"/>
                <a:gd name="T15" fmla="*/ 70 h 70"/>
                <a:gd name="T16" fmla="*/ 23 w 75"/>
                <a:gd name="T17" fmla="*/ 68 h 70"/>
                <a:gd name="T18" fmla="*/ 23 w 75"/>
                <a:gd name="T19" fmla="*/ 57 h 70"/>
                <a:gd name="T20" fmla="*/ 11 w 75"/>
                <a:gd name="T21" fmla="*/ 52 h 70"/>
                <a:gd name="T22" fmla="*/ 2 w 75"/>
                <a:gd name="T23" fmla="*/ 5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70"/>
                <a:gd name="T38" fmla="*/ 75 w 75"/>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70">
                  <a:moveTo>
                    <a:pt x="2" y="50"/>
                  </a:moveTo>
                  <a:lnTo>
                    <a:pt x="0" y="9"/>
                  </a:lnTo>
                  <a:lnTo>
                    <a:pt x="3" y="7"/>
                  </a:lnTo>
                  <a:lnTo>
                    <a:pt x="25" y="4"/>
                  </a:lnTo>
                  <a:lnTo>
                    <a:pt x="47" y="0"/>
                  </a:lnTo>
                  <a:lnTo>
                    <a:pt x="75" y="22"/>
                  </a:lnTo>
                  <a:lnTo>
                    <a:pt x="55" y="46"/>
                  </a:lnTo>
                  <a:lnTo>
                    <a:pt x="35" y="70"/>
                  </a:lnTo>
                  <a:lnTo>
                    <a:pt x="23" y="68"/>
                  </a:lnTo>
                  <a:lnTo>
                    <a:pt x="23" y="57"/>
                  </a:lnTo>
                  <a:lnTo>
                    <a:pt x="11" y="52"/>
                  </a:lnTo>
                  <a:lnTo>
                    <a:pt x="2" y="5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48" name="Freeform 756"/>
            <p:cNvSpPr>
              <a:spLocks/>
            </p:cNvSpPr>
            <p:nvPr/>
          </p:nvSpPr>
          <p:spPr bwMode="auto">
            <a:xfrm>
              <a:off x="2685" y="1540"/>
              <a:ext cx="54" cy="48"/>
            </a:xfrm>
            <a:custGeom>
              <a:avLst/>
              <a:gdLst>
                <a:gd name="T0" fmla="*/ 38 w 50"/>
                <a:gd name="T1" fmla="*/ 46 h 83"/>
                <a:gd name="T2" fmla="*/ 49 w 50"/>
                <a:gd name="T3" fmla="*/ 35 h 83"/>
                <a:gd name="T4" fmla="*/ 46 w 50"/>
                <a:gd name="T5" fmla="*/ 22 h 83"/>
                <a:gd name="T6" fmla="*/ 50 w 50"/>
                <a:gd name="T7" fmla="*/ 4 h 83"/>
                <a:gd name="T8" fmla="*/ 35 w 50"/>
                <a:gd name="T9" fmla="*/ 0 h 83"/>
                <a:gd name="T10" fmla="*/ 17 w 50"/>
                <a:gd name="T11" fmla="*/ 20 h 83"/>
                <a:gd name="T12" fmla="*/ 5 w 50"/>
                <a:gd name="T13" fmla="*/ 50 h 83"/>
                <a:gd name="T14" fmla="*/ 0 w 50"/>
                <a:gd name="T15" fmla="*/ 63 h 83"/>
                <a:gd name="T16" fmla="*/ 13 w 50"/>
                <a:gd name="T17" fmla="*/ 63 h 83"/>
                <a:gd name="T18" fmla="*/ 29 w 50"/>
                <a:gd name="T19" fmla="*/ 65 h 83"/>
                <a:gd name="T20" fmla="*/ 32 w 50"/>
                <a:gd name="T21" fmla="*/ 76 h 83"/>
                <a:gd name="T22" fmla="*/ 36 w 50"/>
                <a:gd name="T23" fmla="*/ 83 h 83"/>
                <a:gd name="T24" fmla="*/ 38 w 50"/>
                <a:gd name="T25" fmla="*/ 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83"/>
                <a:gd name="T41" fmla="*/ 50 w 5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83">
                  <a:moveTo>
                    <a:pt x="38" y="46"/>
                  </a:moveTo>
                  <a:lnTo>
                    <a:pt x="49" y="35"/>
                  </a:lnTo>
                  <a:lnTo>
                    <a:pt x="46" y="22"/>
                  </a:lnTo>
                  <a:lnTo>
                    <a:pt x="50" y="4"/>
                  </a:lnTo>
                  <a:lnTo>
                    <a:pt x="35" y="0"/>
                  </a:lnTo>
                  <a:lnTo>
                    <a:pt x="17" y="20"/>
                  </a:lnTo>
                  <a:lnTo>
                    <a:pt x="5" y="50"/>
                  </a:lnTo>
                  <a:lnTo>
                    <a:pt x="0" y="63"/>
                  </a:lnTo>
                  <a:lnTo>
                    <a:pt x="13" y="63"/>
                  </a:lnTo>
                  <a:lnTo>
                    <a:pt x="29" y="65"/>
                  </a:lnTo>
                  <a:lnTo>
                    <a:pt x="32" y="76"/>
                  </a:lnTo>
                  <a:lnTo>
                    <a:pt x="36" y="83"/>
                  </a:lnTo>
                  <a:lnTo>
                    <a:pt x="38" y="4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49" name="Freeform 757"/>
            <p:cNvSpPr>
              <a:spLocks/>
            </p:cNvSpPr>
            <p:nvPr/>
          </p:nvSpPr>
          <p:spPr bwMode="auto">
            <a:xfrm>
              <a:off x="2834" y="1516"/>
              <a:ext cx="147" cy="102"/>
            </a:xfrm>
            <a:custGeom>
              <a:avLst/>
              <a:gdLst>
                <a:gd name="T0" fmla="*/ 55 w 136"/>
                <a:gd name="T1" fmla="*/ 6 h 172"/>
                <a:gd name="T2" fmla="*/ 53 w 136"/>
                <a:gd name="T3" fmla="*/ 0 h 172"/>
                <a:gd name="T4" fmla="*/ 37 w 136"/>
                <a:gd name="T5" fmla="*/ 0 h 172"/>
                <a:gd name="T6" fmla="*/ 18 w 136"/>
                <a:gd name="T7" fmla="*/ 9 h 172"/>
                <a:gd name="T8" fmla="*/ 0 w 136"/>
                <a:gd name="T9" fmla="*/ 21 h 172"/>
                <a:gd name="T10" fmla="*/ 7 w 136"/>
                <a:gd name="T11" fmla="*/ 28 h 172"/>
                <a:gd name="T12" fmla="*/ 1 w 136"/>
                <a:gd name="T13" fmla="*/ 30 h 172"/>
                <a:gd name="T14" fmla="*/ 4 w 136"/>
                <a:gd name="T15" fmla="*/ 59 h 172"/>
                <a:gd name="T16" fmla="*/ 11 w 136"/>
                <a:gd name="T17" fmla="*/ 93 h 172"/>
                <a:gd name="T18" fmla="*/ 14 w 136"/>
                <a:gd name="T19" fmla="*/ 117 h 172"/>
                <a:gd name="T20" fmla="*/ 16 w 136"/>
                <a:gd name="T21" fmla="*/ 115 h 172"/>
                <a:gd name="T22" fmla="*/ 33 w 136"/>
                <a:gd name="T23" fmla="*/ 128 h 172"/>
                <a:gd name="T24" fmla="*/ 37 w 136"/>
                <a:gd name="T25" fmla="*/ 137 h 172"/>
                <a:gd name="T26" fmla="*/ 44 w 136"/>
                <a:gd name="T27" fmla="*/ 134 h 172"/>
                <a:gd name="T28" fmla="*/ 53 w 136"/>
                <a:gd name="T29" fmla="*/ 134 h 172"/>
                <a:gd name="T30" fmla="*/ 70 w 136"/>
                <a:gd name="T31" fmla="*/ 156 h 172"/>
                <a:gd name="T32" fmla="*/ 85 w 136"/>
                <a:gd name="T33" fmla="*/ 158 h 172"/>
                <a:gd name="T34" fmla="*/ 87 w 136"/>
                <a:gd name="T35" fmla="*/ 167 h 172"/>
                <a:gd name="T36" fmla="*/ 99 w 136"/>
                <a:gd name="T37" fmla="*/ 165 h 172"/>
                <a:gd name="T38" fmla="*/ 120 w 136"/>
                <a:gd name="T39" fmla="*/ 172 h 172"/>
                <a:gd name="T40" fmla="*/ 122 w 136"/>
                <a:gd name="T41" fmla="*/ 165 h 172"/>
                <a:gd name="T42" fmla="*/ 135 w 136"/>
                <a:gd name="T43" fmla="*/ 130 h 172"/>
                <a:gd name="T44" fmla="*/ 136 w 136"/>
                <a:gd name="T45" fmla="*/ 117 h 172"/>
                <a:gd name="T46" fmla="*/ 128 w 136"/>
                <a:gd name="T47" fmla="*/ 84 h 172"/>
                <a:gd name="T48" fmla="*/ 121 w 136"/>
                <a:gd name="T49" fmla="*/ 72 h 172"/>
                <a:gd name="T50" fmla="*/ 129 w 136"/>
                <a:gd name="T51" fmla="*/ 52 h 172"/>
                <a:gd name="T52" fmla="*/ 119 w 136"/>
                <a:gd name="T53" fmla="*/ 11 h 172"/>
                <a:gd name="T54" fmla="*/ 95 w 136"/>
                <a:gd name="T55" fmla="*/ 9 h 172"/>
                <a:gd name="T56" fmla="*/ 71 w 136"/>
                <a:gd name="T57" fmla="*/ 6 h 172"/>
                <a:gd name="T58" fmla="*/ 55 w 136"/>
                <a:gd name="T59" fmla="*/ 6 h 1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72"/>
                <a:gd name="T92" fmla="*/ 136 w 136"/>
                <a:gd name="T93" fmla="*/ 172 h 1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72">
                  <a:moveTo>
                    <a:pt x="55" y="6"/>
                  </a:moveTo>
                  <a:lnTo>
                    <a:pt x="53" y="0"/>
                  </a:lnTo>
                  <a:lnTo>
                    <a:pt x="37" y="0"/>
                  </a:lnTo>
                  <a:lnTo>
                    <a:pt x="18" y="9"/>
                  </a:lnTo>
                  <a:lnTo>
                    <a:pt x="0" y="21"/>
                  </a:lnTo>
                  <a:lnTo>
                    <a:pt x="7" y="28"/>
                  </a:lnTo>
                  <a:lnTo>
                    <a:pt x="1" y="30"/>
                  </a:lnTo>
                  <a:lnTo>
                    <a:pt x="4" y="59"/>
                  </a:lnTo>
                  <a:lnTo>
                    <a:pt x="11" y="93"/>
                  </a:lnTo>
                  <a:lnTo>
                    <a:pt x="14" y="117"/>
                  </a:lnTo>
                  <a:lnTo>
                    <a:pt x="16" y="115"/>
                  </a:lnTo>
                  <a:lnTo>
                    <a:pt x="33" y="128"/>
                  </a:lnTo>
                  <a:lnTo>
                    <a:pt x="37" y="137"/>
                  </a:lnTo>
                  <a:lnTo>
                    <a:pt x="44" y="134"/>
                  </a:lnTo>
                  <a:lnTo>
                    <a:pt x="53" y="134"/>
                  </a:lnTo>
                  <a:lnTo>
                    <a:pt x="70" y="156"/>
                  </a:lnTo>
                  <a:lnTo>
                    <a:pt x="85" y="158"/>
                  </a:lnTo>
                  <a:lnTo>
                    <a:pt x="87" y="167"/>
                  </a:lnTo>
                  <a:lnTo>
                    <a:pt x="99" y="165"/>
                  </a:lnTo>
                  <a:lnTo>
                    <a:pt x="120" y="172"/>
                  </a:lnTo>
                  <a:lnTo>
                    <a:pt x="122" y="165"/>
                  </a:lnTo>
                  <a:lnTo>
                    <a:pt x="135" y="130"/>
                  </a:lnTo>
                  <a:lnTo>
                    <a:pt x="136" y="117"/>
                  </a:lnTo>
                  <a:lnTo>
                    <a:pt x="128" y="84"/>
                  </a:lnTo>
                  <a:lnTo>
                    <a:pt x="121" y="72"/>
                  </a:lnTo>
                  <a:lnTo>
                    <a:pt x="129" y="52"/>
                  </a:lnTo>
                  <a:lnTo>
                    <a:pt x="119" y="11"/>
                  </a:lnTo>
                  <a:lnTo>
                    <a:pt x="95" y="9"/>
                  </a:lnTo>
                  <a:lnTo>
                    <a:pt x="71" y="6"/>
                  </a:lnTo>
                  <a:lnTo>
                    <a:pt x="55"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50" name="Freeform 758"/>
            <p:cNvSpPr>
              <a:spLocks/>
            </p:cNvSpPr>
            <p:nvPr/>
          </p:nvSpPr>
          <p:spPr bwMode="auto">
            <a:xfrm>
              <a:off x="2938" y="1632"/>
              <a:ext cx="142" cy="86"/>
            </a:xfrm>
            <a:custGeom>
              <a:avLst/>
              <a:gdLst>
                <a:gd name="T0" fmla="*/ 121 w 132"/>
                <a:gd name="T1" fmla="*/ 121 h 149"/>
                <a:gd name="T2" fmla="*/ 120 w 132"/>
                <a:gd name="T3" fmla="*/ 147 h 149"/>
                <a:gd name="T4" fmla="*/ 93 w 132"/>
                <a:gd name="T5" fmla="*/ 134 h 149"/>
                <a:gd name="T6" fmla="*/ 71 w 132"/>
                <a:gd name="T7" fmla="*/ 149 h 149"/>
                <a:gd name="T8" fmla="*/ 56 w 132"/>
                <a:gd name="T9" fmla="*/ 141 h 149"/>
                <a:gd name="T10" fmla="*/ 40 w 132"/>
                <a:gd name="T11" fmla="*/ 136 h 149"/>
                <a:gd name="T12" fmla="*/ 36 w 132"/>
                <a:gd name="T13" fmla="*/ 130 h 149"/>
                <a:gd name="T14" fmla="*/ 35 w 132"/>
                <a:gd name="T15" fmla="*/ 119 h 149"/>
                <a:gd name="T16" fmla="*/ 32 w 132"/>
                <a:gd name="T17" fmla="*/ 115 h 149"/>
                <a:gd name="T18" fmla="*/ 26 w 132"/>
                <a:gd name="T19" fmla="*/ 113 h 149"/>
                <a:gd name="T20" fmla="*/ 21 w 132"/>
                <a:gd name="T21" fmla="*/ 108 h 149"/>
                <a:gd name="T22" fmla="*/ 0 w 132"/>
                <a:gd name="T23" fmla="*/ 69 h 149"/>
                <a:gd name="T24" fmla="*/ 9 w 132"/>
                <a:gd name="T25" fmla="*/ 65 h 149"/>
                <a:gd name="T26" fmla="*/ 20 w 132"/>
                <a:gd name="T27" fmla="*/ 36 h 149"/>
                <a:gd name="T28" fmla="*/ 33 w 132"/>
                <a:gd name="T29" fmla="*/ 10 h 149"/>
                <a:gd name="T30" fmla="*/ 59 w 132"/>
                <a:gd name="T31" fmla="*/ 15 h 149"/>
                <a:gd name="T32" fmla="*/ 82 w 132"/>
                <a:gd name="T33" fmla="*/ 0 h 149"/>
                <a:gd name="T34" fmla="*/ 84 w 132"/>
                <a:gd name="T35" fmla="*/ 0 h 149"/>
                <a:gd name="T36" fmla="*/ 93 w 132"/>
                <a:gd name="T37" fmla="*/ 19 h 149"/>
                <a:gd name="T38" fmla="*/ 104 w 132"/>
                <a:gd name="T39" fmla="*/ 39 h 149"/>
                <a:gd name="T40" fmla="*/ 108 w 132"/>
                <a:gd name="T41" fmla="*/ 65 h 149"/>
                <a:gd name="T42" fmla="*/ 112 w 132"/>
                <a:gd name="T43" fmla="*/ 91 h 149"/>
                <a:gd name="T44" fmla="*/ 123 w 132"/>
                <a:gd name="T45" fmla="*/ 93 h 149"/>
                <a:gd name="T46" fmla="*/ 132 w 132"/>
                <a:gd name="T47" fmla="*/ 99 h 149"/>
                <a:gd name="T48" fmla="*/ 132 w 132"/>
                <a:gd name="T49" fmla="*/ 106 h 149"/>
                <a:gd name="T50" fmla="*/ 125 w 132"/>
                <a:gd name="T51" fmla="*/ 112 h 149"/>
                <a:gd name="T52" fmla="*/ 124 w 132"/>
                <a:gd name="T53" fmla="*/ 110 h 149"/>
                <a:gd name="T54" fmla="*/ 121 w 132"/>
                <a:gd name="T55" fmla="*/ 121 h 1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
                <a:gd name="T85" fmla="*/ 0 h 149"/>
                <a:gd name="T86" fmla="*/ 132 w 132"/>
                <a:gd name="T87" fmla="*/ 149 h 1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 h="149">
                  <a:moveTo>
                    <a:pt x="121" y="121"/>
                  </a:moveTo>
                  <a:lnTo>
                    <a:pt x="120" y="147"/>
                  </a:lnTo>
                  <a:lnTo>
                    <a:pt x="93" y="134"/>
                  </a:lnTo>
                  <a:lnTo>
                    <a:pt x="71" y="149"/>
                  </a:lnTo>
                  <a:lnTo>
                    <a:pt x="56" y="141"/>
                  </a:lnTo>
                  <a:lnTo>
                    <a:pt x="40" y="136"/>
                  </a:lnTo>
                  <a:lnTo>
                    <a:pt x="36" y="130"/>
                  </a:lnTo>
                  <a:lnTo>
                    <a:pt x="35" y="119"/>
                  </a:lnTo>
                  <a:lnTo>
                    <a:pt x="32" y="115"/>
                  </a:lnTo>
                  <a:lnTo>
                    <a:pt x="26" y="113"/>
                  </a:lnTo>
                  <a:lnTo>
                    <a:pt x="21" y="108"/>
                  </a:lnTo>
                  <a:lnTo>
                    <a:pt x="0" y="69"/>
                  </a:lnTo>
                  <a:lnTo>
                    <a:pt x="9" y="65"/>
                  </a:lnTo>
                  <a:lnTo>
                    <a:pt x="20" y="36"/>
                  </a:lnTo>
                  <a:lnTo>
                    <a:pt x="33" y="10"/>
                  </a:lnTo>
                  <a:lnTo>
                    <a:pt x="59" y="15"/>
                  </a:lnTo>
                  <a:lnTo>
                    <a:pt x="82" y="0"/>
                  </a:lnTo>
                  <a:lnTo>
                    <a:pt x="84" y="0"/>
                  </a:lnTo>
                  <a:lnTo>
                    <a:pt x="93" y="19"/>
                  </a:lnTo>
                  <a:lnTo>
                    <a:pt x="104" y="39"/>
                  </a:lnTo>
                  <a:lnTo>
                    <a:pt x="108" y="65"/>
                  </a:lnTo>
                  <a:lnTo>
                    <a:pt x="112" y="91"/>
                  </a:lnTo>
                  <a:lnTo>
                    <a:pt x="123" y="93"/>
                  </a:lnTo>
                  <a:lnTo>
                    <a:pt x="132" y="99"/>
                  </a:lnTo>
                  <a:lnTo>
                    <a:pt x="132" y="106"/>
                  </a:lnTo>
                  <a:lnTo>
                    <a:pt x="125" y="112"/>
                  </a:lnTo>
                  <a:lnTo>
                    <a:pt x="124" y="110"/>
                  </a:lnTo>
                  <a:lnTo>
                    <a:pt x="121" y="12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51" name="Freeform 759"/>
            <p:cNvSpPr>
              <a:spLocks/>
            </p:cNvSpPr>
            <p:nvPr/>
          </p:nvSpPr>
          <p:spPr bwMode="auto">
            <a:xfrm>
              <a:off x="2812" y="1585"/>
              <a:ext cx="99" cy="43"/>
            </a:xfrm>
            <a:custGeom>
              <a:avLst/>
              <a:gdLst>
                <a:gd name="T0" fmla="*/ 75 w 91"/>
                <a:gd name="T1" fmla="*/ 20 h 74"/>
                <a:gd name="T2" fmla="*/ 91 w 91"/>
                <a:gd name="T3" fmla="*/ 43 h 74"/>
                <a:gd name="T4" fmla="*/ 91 w 91"/>
                <a:gd name="T5" fmla="*/ 48 h 74"/>
                <a:gd name="T6" fmla="*/ 86 w 91"/>
                <a:gd name="T7" fmla="*/ 52 h 74"/>
                <a:gd name="T8" fmla="*/ 82 w 91"/>
                <a:gd name="T9" fmla="*/ 56 h 74"/>
                <a:gd name="T10" fmla="*/ 82 w 91"/>
                <a:gd name="T11" fmla="*/ 57 h 74"/>
                <a:gd name="T12" fmla="*/ 78 w 91"/>
                <a:gd name="T13" fmla="*/ 69 h 74"/>
                <a:gd name="T14" fmla="*/ 70 w 91"/>
                <a:gd name="T15" fmla="*/ 70 h 74"/>
                <a:gd name="T16" fmla="*/ 66 w 91"/>
                <a:gd name="T17" fmla="*/ 70 h 74"/>
                <a:gd name="T18" fmla="*/ 61 w 91"/>
                <a:gd name="T19" fmla="*/ 69 h 74"/>
                <a:gd name="T20" fmla="*/ 39 w 91"/>
                <a:gd name="T21" fmla="*/ 63 h 74"/>
                <a:gd name="T22" fmla="*/ 31 w 91"/>
                <a:gd name="T23" fmla="*/ 74 h 74"/>
                <a:gd name="T24" fmla="*/ 24 w 91"/>
                <a:gd name="T25" fmla="*/ 69 h 74"/>
                <a:gd name="T26" fmla="*/ 4 w 91"/>
                <a:gd name="T27" fmla="*/ 33 h 74"/>
                <a:gd name="T28" fmla="*/ 0 w 91"/>
                <a:gd name="T29" fmla="*/ 22 h 74"/>
                <a:gd name="T30" fmla="*/ 31 w 91"/>
                <a:gd name="T31" fmla="*/ 0 h 74"/>
                <a:gd name="T32" fmla="*/ 35 w 91"/>
                <a:gd name="T33" fmla="*/ 2 h 74"/>
                <a:gd name="T34" fmla="*/ 37 w 91"/>
                <a:gd name="T35" fmla="*/ 0 h 74"/>
                <a:gd name="T36" fmla="*/ 54 w 91"/>
                <a:gd name="T37" fmla="*/ 15 h 74"/>
                <a:gd name="T38" fmla="*/ 58 w 91"/>
                <a:gd name="T39" fmla="*/ 22 h 74"/>
                <a:gd name="T40" fmla="*/ 65 w 91"/>
                <a:gd name="T41" fmla="*/ 20 h 74"/>
                <a:gd name="T42" fmla="*/ 75 w 91"/>
                <a:gd name="T43" fmla="*/ 2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74"/>
                <a:gd name="T68" fmla="*/ 91 w 91"/>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74">
                  <a:moveTo>
                    <a:pt x="75" y="20"/>
                  </a:moveTo>
                  <a:lnTo>
                    <a:pt x="91" y="43"/>
                  </a:lnTo>
                  <a:lnTo>
                    <a:pt x="91" y="48"/>
                  </a:lnTo>
                  <a:lnTo>
                    <a:pt x="86" y="52"/>
                  </a:lnTo>
                  <a:lnTo>
                    <a:pt x="82" y="56"/>
                  </a:lnTo>
                  <a:lnTo>
                    <a:pt x="82" y="57"/>
                  </a:lnTo>
                  <a:lnTo>
                    <a:pt x="78" y="69"/>
                  </a:lnTo>
                  <a:lnTo>
                    <a:pt x="70" y="70"/>
                  </a:lnTo>
                  <a:lnTo>
                    <a:pt x="66" y="70"/>
                  </a:lnTo>
                  <a:lnTo>
                    <a:pt x="61" y="69"/>
                  </a:lnTo>
                  <a:lnTo>
                    <a:pt x="39" y="63"/>
                  </a:lnTo>
                  <a:lnTo>
                    <a:pt x="31" y="74"/>
                  </a:lnTo>
                  <a:lnTo>
                    <a:pt x="24" y="69"/>
                  </a:lnTo>
                  <a:lnTo>
                    <a:pt x="4" y="33"/>
                  </a:lnTo>
                  <a:lnTo>
                    <a:pt x="0" y="22"/>
                  </a:lnTo>
                  <a:lnTo>
                    <a:pt x="31" y="0"/>
                  </a:lnTo>
                  <a:lnTo>
                    <a:pt x="35" y="2"/>
                  </a:lnTo>
                  <a:lnTo>
                    <a:pt x="37" y="0"/>
                  </a:lnTo>
                  <a:lnTo>
                    <a:pt x="54" y="15"/>
                  </a:lnTo>
                  <a:lnTo>
                    <a:pt x="58" y="22"/>
                  </a:lnTo>
                  <a:lnTo>
                    <a:pt x="65" y="20"/>
                  </a:lnTo>
                  <a:lnTo>
                    <a:pt x="75"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52" name="Freeform 760"/>
            <p:cNvSpPr>
              <a:spLocks/>
            </p:cNvSpPr>
            <p:nvPr/>
          </p:nvSpPr>
          <p:spPr bwMode="auto">
            <a:xfrm>
              <a:off x="2673" y="1576"/>
              <a:ext cx="53" cy="33"/>
            </a:xfrm>
            <a:custGeom>
              <a:avLst/>
              <a:gdLst>
                <a:gd name="T0" fmla="*/ 11 w 49"/>
                <a:gd name="T1" fmla="*/ 0 h 56"/>
                <a:gd name="T2" fmla="*/ 0 w 49"/>
                <a:gd name="T3" fmla="*/ 7 h 56"/>
                <a:gd name="T4" fmla="*/ 5 w 49"/>
                <a:gd name="T5" fmla="*/ 20 h 56"/>
                <a:gd name="T6" fmla="*/ 24 w 49"/>
                <a:gd name="T7" fmla="*/ 41 h 56"/>
                <a:gd name="T8" fmla="*/ 29 w 49"/>
                <a:gd name="T9" fmla="*/ 41 h 56"/>
                <a:gd name="T10" fmla="*/ 30 w 49"/>
                <a:gd name="T11" fmla="*/ 43 h 56"/>
                <a:gd name="T12" fmla="*/ 44 w 49"/>
                <a:gd name="T13" fmla="*/ 56 h 56"/>
                <a:gd name="T14" fmla="*/ 46 w 49"/>
                <a:gd name="T15" fmla="*/ 56 h 56"/>
                <a:gd name="T16" fmla="*/ 46 w 49"/>
                <a:gd name="T17" fmla="*/ 54 h 56"/>
                <a:gd name="T18" fmla="*/ 49 w 49"/>
                <a:gd name="T19" fmla="*/ 37 h 56"/>
                <a:gd name="T20" fmla="*/ 49 w 49"/>
                <a:gd name="T21" fmla="*/ 22 h 56"/>
                <a:gd name="T22" fmla="*/ 47 w 49"/>
                <a:gd name="T23" fmla="*/ 20 h 56"/>
                <a:gd name="T24" fmla="*/ 42 w 49"/>
                <a:gd name="T25" fmla="*/ 13 h 56"/>
                <a:gd name="T26" fmla="*/ 40 w 49"/>
                <a:gd name="T27" fmla="*/ 2 h 56"/>
                <a:gd name="T28" fmla="*/ 24 w 49"/>
                <a:gd name="T29" fmla="*/ 0 h 56"/>
                <a:gd name="T30" fmla="*/ 11 w 49"/>
                <a:gd name="T31" fmla="*/ 0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56"/>
                <a:gd name="T50" fmla="*/ 49 w 49"/>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56">
                  <a:moveTo>
                    <a:pt x="11" y="0"/>
                  </a:moveTo>
                  <a:lnTo>
                    <a:pt x="0" y="7"/>
                  </a:lnTo>
                  <a:lnTo>
                    <a:pt x="5" y="20"/>
                  </a:lnTo>
                  <a:lnTo>
                    <a:pt x="24" y="41"/>
                  </a:lnTo>
                  <a:lnTo>
                    <a:pt x="29" y="41"/>
                  </a:lnTo>
                  <a:lnTo>
                    <a:pt x="30" y="43"/>
                  </a:lnTo>
                  <a:lnTo>
                    <a:pt x="44" y="56"/>
                  </a:lnTo>
                  <a:lnTo>
                    <a:pt x="46" y="56"/>
                  </a:lnTo>
                  <a:lnTo>
                    <a:pt x="46" y="54"/>
                  </a:lnTo>
                  <a:lnTo>
                    <a:pt x="49" y="37"/>
                  </a:lnTo>
                  <a:lnTo>
                    <a:pt x="49" y="22"/>
                  </a:lnTo>
                  <a:lnTo>
                    <a:pt x="47" y="20"/>
                  </a:lnTo>
                  <a:lnTo>
                    <a:pt x="42" y="13"/>
                  </a:lnTo>
                  <a:lnTo>
                    <a:pt x="40" y="2"/>
                  </a:lnTo>
                  <a:lnTo>
                    <a:pt x="24" y="0"/>
                  </a:lnTo>
                  <a:lnTo>
                    <a:pt x="1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53" name="Freeform 761"/>
            <p:cNvSpPr>
              <a:spLocks/>
            </p:cNvSpPr>
            <p:nvPr/>
          </p:nvSpPr>
          <p:spPr bwMode="auto">
            <a:xfrm>
              <a:off x="2724" y="1511"/>
              <a:ext cx="127" cy="139"/>
            </a:xfrm>
            <a:custGeom>
              <a:avLst/>
              <a:gdLst>
                <a:gd name="T0" fmla="*/ 28 w 118"/>
                <a:gd name="T1" fmla="*/ 43 h 237"/>
                <a:gd name="T2" fmla="*/ 31 w 118"/>
                <a:gd name="T3" fmla="*/ 44 h 237"/>
                <a:gd name="T4" fmla="*/ 31 w 118"/>
                <a:gd name="T5" fmla="*/ 39 h 237"/>
                <a:gd name="T6" fmla="*/ 36 w 118"/>
                <a:gd name="T7" fmla="*/ 35 h 237"/>
                <a:gd name="T8" fmla="*/ 44 w 118"/>
                <a:gd name="T9" fmla="*/ 41 h 237"/>
                <a:gd name="T10" fmla="*/ 39 w 118"/>
                <a:gd name="T11" fmla="*/ 33 h 237"/>
                <a:gd name="T12" fmla="*/ 36 w 118"/>
                <a:gd name="T13" fmla="*/ 20 h 237"/>
                <a:gd name="T14" fmla="*/ 35 w 118"/>
                <a:gd name="T15" fmla="*/ 17 h 237"/>
                <a:gd name="T16" fmla="*/ 32 w 118"/>
                <a:gd name="T17" fmla="*/ 0 h 237"/>
                <a:gd name="T18" fmla="*/ 42 w 118"/>
                <a:gd name="T19" fmla="*/ 2 h 237"/>
                <a:gd name="T20" fmla="*/ 45 w 118"/>
                <a:gd name="T21" fmla="*/ 2 h 237"/>
                <a:gd name="T22" fmla="*/ 48 w 118"/>
                <a:gd name="T23" fmla="*/ 15 h 237"/>
                <a:gd name="T24" fmla="*/ 61 w 118"/>
                <a:gd name="T25" fmla="*/ 17 h 237"/>
                <a:gd name="T26" fmla="*/ 61 w 118"/>
                <a:gd name="T27" fmla="*/ 24 h 237"/>
                <a:gd name="T28" fmla="*/ 66 w 118"/>
                <a:gd name="T29" fmla="*/ 30 h 237"/>
                <a:gd name="T30" fmla="*/ 83 w 118"/>
                <a:gd name="T31" fmla="*/ 15 h 237"/>
                <a:gd name="T32" fmla="*/ 82 w 118"/>
                <a:gd name="T33" fmla="*/ 17 h 237"/>
                <a:gd name="T34" fmla="*/ 99 w 118"/>
                <a:gd name="T35" fmla="*/ 28 h 237"/>
                <a:gd name="T36" fmla="*/ 104 w 118"/>
                <a:gd name="T37" fmla="*/ 28 h 237"/>
                <a:gd name="T38" fmla="*/ 110 w 118"/>
                <a:gd name="T39" fmla="*/ 37 h 237"/>
                <a:gd name="T40" fmla="*/ 105 w 118"/>
                <a:gd name="T41" fmla="*/ 39 h 237"/>
                <a:gd name="T42" fmla="*/ 108 w 118"/>
                <a:gd name="T43" fmla="*/ 68 h 237"/>
                <a:gd name="T44" fmla="*/ 115 w 118"/>
                <a:gd name="T45" fmla="*/ 102 h 237"/>
                <a:gd name="T46" fmla="*/ 118 w 118"/>
                <a:gd name="T47" fmla="*/ 126 h 237"/>
                <a:gd name="T48" fmla="*/ 114 w 118"/>
                <a:gd name="T49" fmla="*/ 124 h 237"/>
                <a:gd name="T50" fmla="*/ 83 w 118"/>
                <a:gd name="T51" fmla="*/ 146 h 237"/>
                <a:gd name="T52" fmla="*/ 88 w 118"/>
                <a:gd name="T53" fmla="*/ 157 h 237"/>
                <a:gd name="T54" fmla="*/ 107 w 118"/>
                <a:gd name="T55" fmla="*/ 193 h 237"/>
                <a:gd name="T56" fmla="*/ 96 w 118"/>
                <a:gd name="T57" fmla="*/ 209 h 237"/>
                <a:gd name="T58" fmla="*/ 99 w 118"/>
                <a:gd name="T59" fmla="*/ 228 h 237"/>
                <a:gd name="T60" fmla="*/ 93 w 118"/>
                <a:gd name="T61" fmla="*/ 230 h 237"/>
                <a:gd name="T62" fmla="*/ 78 w 118"/>
                <a:gd name="T63" fmla="*/ 230 h 237"/>
                <a:gd name="T64" fmla="*/ 66 w 118"/>
                <a:gd name="T65" fmla="*/ 233 h 237"/>
                <a:gd name="T66" fmla="*/ 62 w 118"/>
                <a:gd name="T67" fmla="*/ 237 h 237"/>
                <a:gd name="T68" fmla="*/ 50 w 118"/>
                <a:gd name="T69" fmla="*/ 233 h 237"/>
                <a:gd name="T70" fmla="*/ 37 w 118"/>
                <a:gd name="T71" fmla="*/ 228 h 237"/>
                <a:gd name="T72" fmla="*/ 24 w 118"/>
                <a:gd name="T73" fmla="*/ 230 h 237"/>
                <a:gd name="T74" fmla="*/ 28 w 118"/>
                <a:gd name="T75" fmla="*/ 185 h 237"/>
                <a:gd name="T76" fmla="*/ 8 w 118"/>
                <a:gd name="T77" fmla="*/ 174 h 237"/>
                <a:gd name="T78" fmla="*/ 5 w 118"/>
                <a:gd name="T79" fmla="*/ 172 h 237"/>
                <a:gd name="T80" fmla="*/ 5 w 118"/>
                <a:gd name="T81" fmla="*/ 167 h 237"/>
                <a:gd name="T82" fmla="*/ 2 w 118"/>
                <a:gd name="T83" fmla="*/ 148 h 237"/>
                <a:gd name="T84" fmla="*/ 2 w 118"/>
                <a:gd name="T85" fmla="*/ 133 h 237"/>
                <a:gd name="T86" fmla="*/ 0 w 118"/>
                <a:gd name="T87" fmla="*/ 131 h 237"/>
                <a:gd name="T88" fmla="*/ 2 w 118"/>
                <a:gd name="T89" fmla="*/ 94 h 237"/>
                <a:gd name="T90" fmla="*/ 13 w 118"/>
                <a:gd name="T91" fmla="*/ 83 h 237"/>
                <a:gd name="T92" fmla="*/ 10 w 118"/>
                <a:gd name="T93" fmla="*/ 70 h 237"/>
                <a:gd name="T94" fmla="*/ 14 w 118"/>
                <a:gd name="T95" fmla="*/ 52 h 237"/>
                <a:gd name="T96" fmla="*/ 12 w 118"/>
                <a:gd name="T97" fmla="*/ 50 h 237"/>
                <a:gd name="T98" fmla="*/ 14 w 118"/>
                <a:gd name="T99" fmla="*/ 39 h 237"/>
                <a:gd name="T100" fmla="*/ 28 w 118"/>
                <a:gd name="T101" fmla="*/ 43 h 2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
                <a:gd name="T154" fmla="*/ 0 h 237"/>
                <a:gd name="T155" fmla="*/ 118 w 118"/>
                <a:gd name="T156" fmla="*/ 237 h 2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 h="237">
                  <a:moveTo>
                    <a:pt x="28" y="43"/>
                  </a:moveTo>
                  <a:lnTo>
                    <a:pt x="31" y="44"/>
                  </a:lnTo>
                  <a:lnTo>
                    <a:pt x="31" y="39"/>
                  </a:lnTo>
                  <a:lnTo>
                    <a:pt x="36" y="35"/>
                  </a:lnTo>
                  <a:lnTo>
                    <a:pt x="44" y="41"/>
                  </a:lnTo>
                  <a:lnTo>
                    <a:pt x="39" y="33"/>
                  </a:lnTo>
                  <a:lnTo>
                    <a:pt x="36" y="20"/>
                  </a:lnTo>
                  <a:lnTo>
                    <a:pt x="35" y="17"/>
                  </a:lnTo>
                  <a:lnTo>
                    <a:pt x="32" y="0"/>
                  </a:lnTo>
                  <a:lnTo>
                    <a:pt x="42" y="2"/>
                  </a:lnTo>
                  <a:lnTo>
                    <a:pt x="45" y="2"/>
                  </a:lnTo>
                  <a:lnTo>
                    <a:pt x="48" y="15"/>
                  </a:lnTo>
                  <a:lnTo>
                    <a:pt x="61" y="17"/>
                  </a:lnTo>
                  <a:lnTo>
                    <a:pt x="61" y="24"/>
                  </a:lnTo>
                  <a:lnTo>
                    <a:pt x="66" y="30"/>
                  </a:lnTo>
                  <a:lnTo>
                    <a:pt x="83" y="15"/>
                  </a:lnTo>
                  <a:lnTo>
                    <a:pt x="82" y="17"/>
                  </a:lnTo>
                  <a:lnTo>
                    <a:pt x="99" y="28"/>
                  </a:lnTo>
                  <a:lnTo>
                    <a:pt x="104" y="28"/>
                  </a:lnTo>
                  <a:lnTo>
                    <a:pt x="110" y="37"/>
                  </a:lnTo>
                  <a:lnTo>
                    <a:pt x="105" y="39"/>
                  </a:lnTo>
                  <a:lnTo>
                    <a:pt x="108" y="68"/>
                  </a:lnTo>
                  <a:lnTo>
                    <a:pt x="115" y="102"/>
                  </a:lnTo>
                  <a:lnTo>
                    <a:pt x="118" y="126"/>
                  </a:lnTo>
                  <a:lnTo>
                    <a:pt x="114" y="124"/>
                  </a:lnTo>
                  <a:lnTo>
                    <a:pt x="83" y="146"/>
                  </a:lnTo>
                  <a:lnTo>
                    <a:pt x="88" y="157"/>
                  </a:lnTo>
                  <a:lnTo>
                    <a:pt x="107" y="193"/>
                  </a:lnTo>
                  <a:lnTo>
                    <a:pt x="96" y="209"/>
                  </a:lnTo>
                  <a:lnTo>
                    <a:pt x="99" y="228"/>
                  </a:lnTo>
                  <a:lnTo>
                    <a:pt x="93" y="230"/>
                  </a:lnTo>
                  <a:lnTo>
                    <a:pt x="78" y="230"/>
                  </a:lnTo>
                  <a:lnTo>
                    <a:pt x="66" y="233"/>
                  </a:lnTo>
                  <a:lnTo>
                    <a:pt x="62" y="237"/>
                  </a:lnTo>
                  <a:lnTo>
                    <a:pt x="50" y="233"/>
                  </a:lnTo>
                  <a:lnTo>
                    <a:pt x="37" y="228"/>
                  </a:lnTo>
                  <a:lnTo>
                    <a:pt x="24" y="230"/>
                  </a:lnTo>
                  <a:lnTo>
                    <a:pt x="28" y="185"/>
                  </a:lnTo>
                  <a:lnTo>
                    <a:pt x="8" y="174"/>
                  </a:lnTo>
                  <a:lnTo>
                    <a:pt x="5" y="172"/>
                  </a:lnTo>
                  <a:lnTo>
                    <a:pt x="5" y="167"/>
                  </a:lnTo>
                  <a:lnTo>
                    <a:pt x="2" y="148"/>
                  </a:lnTo>
                  <a:lnTo>
                    <a:pt x="2" y="133"/>
                  </a:lnTo>
                  <a:lnTo>
                    <a:pt x="0" y="131"/>
                  </a:lnTo>
                  <a:lnTo>
                    <a:pt x="2" y="94"/>
                  </a:lnTo>
                  <a:lnTo>
                    <a:pt x="13" y="83"/>
                  </a:lnTo>
                  <a:lnTo>
                    <a:pt x="10" y="70"/>
                  </a:lnTo>
                  <a:lnTo>
                    <a:pt x="14" y="52"/>
                  </a:lnTo>
                  <a:lnTo>
                    <a:pt x="12" y="50"/>
                  </a:lnTo>
                  <a:lnTo>
                    <a:pt x="14" y="39"/>
                  </a:lnTo>
                  <a:lnTo>
                    <a:pt x="28" y="4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54" name="Freeform 762"/>
            <p:cNvSpPr>
              <a:spLocks/>
            </p:cNvSpPr>
            <p:nvPr/>
          </p:nvSpPr>
          <p:spPr bwMode="auto">
            <a:xfrm>
              <a:off x="2820" y="1519"/>
              <a:ext cx="11" cy="4"/>
            </a:xfrm>
            <a:custGeom>
              <a:avLst/>
              <a:gdLst>
                <a:gd name="T0" fmla="*/ 0 w 9"/>
                <a:gd name="T1" fmla="*/ 5 h 5"/>
                <a:gd name="T2" fmla="*/ 9 w 9"/>
                <a:gd name="T3" fmla="*/ 5 h 5"/>
                <a:gd name="T4" fmla="*/ 3 w 9"/>
                <a:gd name="T5" fmla="*/ 0 h 5"/>
                <a:gd name="T6" fmla="*/ 0 w 9"/>
                <a:gd name="T7" fmla="*/ 5 h 5"/>
                <a:gd name="T8" fmla="*/ 0 60000 65536"/>
                <a:gd name="T9" fmla="*/ 0 60000 65536"/>
                <a:gd name="T10" fmla="*/ 0 60000 65536"/>
                <a:gd name="T11" fmla="*/ 0 60000 65536"/>
                <a:gd name="T12" fmla="*/ 0 w 9"/>
                <a:gd name="T13" fmla="*/ 0 h 5"/>
                <a:gd name="T14" fmla="*/ 9 w 9"/>
                <a:gd name="T15" fmla="*/ 5 h 5"/>
              </a:gdLst>
              <a:ahLst/>
              <a:cxnLst>
                <a:cxn ang="T8">
                  <a:pos x="T0" y="T1"/>
                </a:cxn>
                <a:cxn ang="T9">
                  <a:pos x="T2" y="T3"/>
                </a:cxn>
                <a:cxn ang="T10">
                  <a:pos x="T4" y="T5"/>
                </a:cxn>
                <a:cxn ang="T11">
                  <a:pos x="T6" y="T7"/>
                </a:cxn>
              </a:cxnLst>
              <a:rect l="T12" t="T13" r="T14" b="T15"/>
              <a:pathLst>
                <a:path w="9" h="5">
                  <a:moveTo>
                    <a:pt x="0" y="5"/>
                  </a:moveTo>
                  <a:lnTo>
                    <a:pt x="9" y="5"/>
                  </a:lnTo>
                  <a:lnTo>
                    <a:pt x="3" y="0"/>
                  </a:lnTo>
                  <a:lnTo>
                    <a:pt x="0" y="5"/>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55" name="Group 763"/>
            <p:cNvGrpSpPr>
              <a:grpSpLocks/>
            </p:cNvGrpSpPr>
            <p:nvPr/>
          </p:nvGrpSpPr>
          <p:grpSpPr bwMode="auto">
            <a:xfrm>
              <a:off x="2722" y="1598"/>
              <a:ext cx="7" cy="15"/>
              <a:chOff x="3161" y="1902"/>
              <a:chExt cx="7" cy="13"/>
            </a:xfrm>
            <a:grpFill/>
          </p:grpSpPr>
          <p:grpSp>
            <p:nvGrpSpPr>
              <p:cNvPr id="1790" name="Group 764"/>
              <p:cNvGrpSpPr>
                <a:grpSpLocks/>
              </p:cNvGrpSpPr>
              <p:nvPr/>
            </p:nvGrpSpPr>
            <p:grpSpPr bwMode="auto">
              <a:xfrm>
                <a:off x="3161" y="1902"/>
                <a:ext cx="7" cy="13"/>
                <a:chOff x="3161" y="1902"/>
                <a:chExt cx="7" cy="13"/>
              </a:xfrm>
              <a:grpFill/>
            </p:grpSpPr>
            <p:pic>
              <p:nvPicPr>
                <p:cNvPr id="1792" name="Picture 7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1" y="1902"/>
                  <a:ext cx="7" cy="13"/>
                </a:xfrm>
                <a:prstGeom prst="rect">
                  <a:avLst/>
                </a:prstGeom>
                <a:grpFill/>
                <a:ln w="6350">
                  <a:solidFill>
                    <a:srgbClr val="808080"/>
                  </a:solidFill>
                  <a:miter lim="800000"/>
                  <a:headEnd/>
                  <a:tailEnd/>
                </a:ln>
              </p:spPr>
            </p:pic>
            <p:sp>
              <p:nvSpPr>
                <p:cNvPr id="1793" name="Freeform 766"/>
                <p:cNvSpPr>
                  <a:spLocks/>
                </p:cNvSpPr>
                <p:nvPr/>
              </p:nvSpPr>
              <p:spPr bwMode="auto">
                <a:xfrm>
                  <a:off x="3161" y="1902"/>
                  <a:ext cx="6" cy="12"/>
                </a:xfrm>
                <a:custGeom>
                  <a:avLst/>
                  <a:gdLst>
                    <a:gd name="T0" fmla="*/ 3 w 6"/>
                    <a:gd name="T1" fmla="*/ 0 h 24"/>
                    <a:gd name="T2" fmla="*/ 0 w 6"/>
                    <a:gd name="T3" fmla="*/ 17 h 24"/>
                    <a:gd name="T4" fmla="*/ 0 w 6"/>
                    <a:gd name="T5" fmla="*/ 19 h 24"/>
                    <a:gd name="T6" fmla="*/ 6 w 6"/>
                    <a:gd name="T7" fmla="*/ 24 h 24"/>
                    <a:gd name="T8" fmla="*/ 6 w 6"/>
                    <a:gd name="T9" fmla="*/ 19 h 24"/>
                    <a:gd name="T10" fmla="*/ 3 w 6"/>
                    <a:gd name="T11" fmla="*/ 0 h 24"/>
                    <a:gd name="T12" fmla="*/ 0 60000 65536"/>
                    <a:gd name="T13" fmla="*/ 0 60000 65536"/>
                    <a:gd name="T14" fmla="*/ 0 60000 65536"/>
                    <a:gd name="T15" fmla="*/ 0 60000 65536"/>
                    <a:gd name="T16" fmla="*/ 0 60000 65536"/>
                    <a:gd name="T17" fmla="*/ 0 60000 65536"/>
                    <a:gd name="T18" fmla="*/ 0 w 6"/>
                    <a:gd name="T19" fmla="*/ 0 h 24"/>
                    <a:gd name="T20" fmla="*/ 6 w 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 h="24">
                      <a:moveTo>
                        <a:pt x="3" y="0"/>
                      </a:moveTo>
                      <a:lnTo>
                        <a:pt x="0" y="17"/>
                      </a:lnTo>
                      <a:lnTo>
                        <a:pt x="0" y="19"/>
                      </a:lnTo>
                      <a:lnTo>
                        <a:pt x="6" y="24"/>
                      </a:lnTo>
                      <a:lnTo>
                        <a:pt x="6" y="19"/>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94" name="Freeform 767"/>
                <p:cNvSpPr>
                  <a:spLocks/>
                </p:cNvSpPr>
                <p:nvPr/>
              </p:nvSpPr>
              <p:spPr bwMode="auto">
                <a:xfrm>
                  <a:off x="3161" y="1902"/>
                  <a:ext cx="6" cy="12"/>
                </a:xfrm>
                <a:custGeom>
                  <a:avLst/>
                  <a:gdLst>
                    <a:gd name="T0" fmla="*/ 3 w 6"/>
                    <a:gd name="T1" fmla="*/ 0 h 24"/>
                    <a:gd name="T2" fmla="*/ 0 w 6"/>
                    <a:gd name="T3" fmla="*/ 17 h 24"/>
                    <a:gd name="T4" fmla="*/ 0 w 6"/>
                    <a:gd name="T5" fmla="*/ 19 h 24"/>
                    <a:gd name="T6" fmla="*/ 6 w 6"/>
                    <a:gd name="T7" fmla="*/ 24 h 24"/>
                    <a:gd name="T8" fmla="*/ 6 w 6"/>
                    <a:gd name="T9" fmla="*/ 19 h 24"/>
                    <a:gd name="T10" fmla="*/ 3 w 6"/>
                    <a:gd name="T11" fmla="*/ 0 h 24"/>
                    <a:gd name="T12" fmla="*/ 0 60000 65536"/>
                    <a:gd name="T13" fmla="*/ 0 60000 65536"/>
                    <a:gd name="T14" fmla="*/ 0 60000 65536"/>
                    <a:gd name="T15" fmla="*/ 0 60000 65536"/>
                    <a:gd name="T16" fmla="*/ 0 60000 65536"/>
                    <a:gd name="T17" fmla="*/ 0 60000 65536"/>
                    <a:gd name="T18" fmla="*/ 0 w 6"/>
                    <a:gd name="T19" fmla="*/ 0 h 24"/>
                    <a:gd name="T20" fmla="*/ 6 w 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 h="24">
                      <a:moveTo>
                        <a:pt x="3" y="0"/>
                      </a:moveTo>
                      <a:lnTo>
                        <a:pt x="0" y="17"/>
                      </a:lnTo>
                      <a:lnTo>
                        <a:pt x="0" y="19"/>
                      </a:lnTo>
                      <a:lnTo>
                        <a:pt x="6" y="24"/>
                      </a:lnTo>
                      <a:lnTo>
                        <a:pt x="6" y="19"/>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95" name="Picture 7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1" y="1902"/>
                  <a:ext cx="7" cy="13"/>
                </a:xfrm>
                <a:prstGeom prst="rect">
                  <a:avLst/>
                </a:prstGeom>
                <a:grpFill/>
                <a:ln w="6350">
                  <a:solidFill>
                    <a:srgbClr val="808080"/>
                  </a:solidFill>
                  <a:miter lim="800000"/>
                  <a:headEnd/>
                  <a:tailEnd/>
                </a:ln>
              </p:spPr>
            </p:pic>
          </p:grpSp>
          <p:sp>
            <p:nvSpPr>
              <p:cNvPr id="1791" name="Freeform 769"/>
              <p:cNvSpPr>
                <a:spLocks/>
              </p:cNvSpPr>
              <p:nvPr/>
            </p:nvSpPr>
            <p:spPr bwMode="auto">
              <a:xfrm>
                <a:off x="3161" y="1902"/>
                <a:ext cx="6" cy="12"/>
              </a:xfrm>
              <a:custGeom>
                <a:avLst/>
                <a:gdLst>
                  <a:gd name="T0" fmla="*/ 3 w 6"/>
                  <a:gd name="T1" fmla="*/ 0 h 24"/>
                  <a:gd name="T2" fmla="*/ 0 w 6"/>
                  <a:gd name="T3" fmla="*/ 17 h 24"/>
                  <a:gd name="T4" fmla="*/ 0 w 6"/>
                  <a:gd name="T5" fmla="*/ 19 h 24"/>
                  <a:gd name="T6" fmla="*/ 6 w 6"/>
                  <a:gd name="T7" fmla="*/ 24 h 24"/>
                  <a:gd name="T8" fmla="*/ 6 w 6"/>
                  <a:gd name="T9" fmla="*/ 19 h 24"/>
                  <a:gd name="T10" fmla="*/ 3 w 6"/>
                  <a:gd name="T11" fmla="*/ 0 h 24"/>
                  <a:gd name="T12" fmla="*/ 0 60000 65536"/>
                  <a:gd name="T13" fmla="*/ 0 60000 65536"/>
                  <a:gd name="T14" fmla="*/ 0 60000 65536"/>
                  <a:gd name="T15" fmla="*/ 0 60000 65536"/>
                  <a:gd name="T16" fmla="*/ 0 60000 65536"/>
                  <a:gd name="T17" fmla="*/ 0 60000 65536"/>
                  <a:gd name="T18" fmla="*/ 0 w 6"/>
                  <a:gd name="T19" fmla="*/ 0 h 24"/>
                  <a:gd name="T20" fmla="*/ 6 w 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 h="24">
                    <a:moveTo>
                      <a:pt x="3" y="0"/>
                    </a:moveTo>
                    <a:lnTo>
                      <a:pt x="0" y="17"/>
                    </a:lnTo>
                    <a:lnTo>
                      <a:pt x="0" y="19"/>
                    </a:lnTo>
                    <a:lnTo>
                      <a:pt x="6" y="24"/>
                    </a:lnTo>
                    <a:lnTo>
                      <a:pt x="6" y="19"/>
                    </a:lnTo>
                    <a:lnTo>
                      <a:pt x="3"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56" name="Freeform 770"/>
            <p:cNvSpPr>
              <a:spLocks/>
            </p:cNvSpPr>
            <p:nvPr/>
          </p:nvSpPr>
          <p:spPr bwMode="auto">
            <a:xfrm>
              <a:off x="3026" y="1623"/>
              <a:ext cx="65" cy="67"/>
            </a:xfrm>
            <a:custGeom>
              <a:avLst/>
              <a:gdLst>
                <a:gd name="T0" fmla="*/ 13 w 61"/>
                <a:gd name="T1" fmla="*/ 0 h 113"/>
                <a:gd name="T2" fmla="*/ 0 w 61"/>
                <a:gd name="T3" fmla="*/ 16 h 113"/>
                <a:gd name="T4" fmla="*/ 2 w 61"/>
                <a:gd name="T5" fmla="*/ 16 h 113"/>
                <a:gd name="T6" fmla="*/ 11 w 61"/>
                <a:gd name="T7" fmla="*/ 35 h 113"/>
                <a:gd name="T8" fmla="*/ 22 w 61"/>
                <a:gd name="T9" fmla="*/ 53 h 113"/>
                <a:gd name="T10" fmla="*/ 26 w 61"/>
                <a:gd name="T11" fmla="*/ 81 h 113"/>
                <a:gd name="T12" fmla="*/ 30 w 61"/>
                <a:gd name="T13" fmla="*/ 107 h 113"/>
                <a:gd name="T14" fmla="*/ 41 w 61"/>
                <a:gd name="T15" fmla="*/ 109 h 113"/>
                <a:gd name="T16" fmla="*/ 50 w 61"/>
                <a:gd name="T17" fmla="*/ 113 h 113"/>
                <a:gd name="T18" fmla="*/ 49 w 61"/>
                <a:gd name="T19" fmla="*/ 96 h 113"/>
                <a:gd name="T20" fmla="*/ 61 w 61"/>
                <a:gd name="T21" fmla="*/ 76 h 113"/>
                <a:gd name="T22" fmla="*/ 50 w 61"/>
                <a:gd name="T23" fmla="*/ 55 h 113"/>
                <a:gd name="T24" fmla="*/ 38 w 61"/>
                <a:gd name="T25" fmla="*/ 40 h 113"/>
                <a:gd name="T26" fmla="*/ 27 w 61"/>
                <a:gd name="T27" fmla="*/ 22 h 113"/>
                <a:gd name="T28" fmla="*/ 16 w 61"/>
                <a:gd name="T29" fmla="*/ 1 h 113"/>
                <a:gd name="T30" fmla="*/ 13 w 61"/>
                <a:gd name="T31" fmla="*/ 0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113"/>
                <a:gd name="T50" fmla="*/ 61 w 61"/>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113">
                  <a:moveTo>
                    <a:pt x="13" y="0"/>
                  </a:moveTo>
                  <a:lnTo>
                    <a:pt x="0" y="16"/>
                  </a:lnTo>
                  <a:lnTo>
                    <a:pt x="2" y="16"/>
                  </a:lnTo>
                  <a:lnTo>
                    <a:pt x="11" y="35"/>
                  </a:lnTo>
                  <a:lnTo>
                    <a:pt x="22" y="53"/>
                  </a:lnTo>
                  <a:lnTo>
                    <a:pt x="26" y="81"/>
                  </a:lnTo>
                  <a:lnTo>
                    <a:pt x="30" y="107"/>
                  </a:lnTo>
                  <a:lnTo>
                    <a:pt x="41" y="109"/>
                  </a:lnTo>
                  <a:lnTo>
                    <a:pt x="50" y="113"/>
                  </a:lnTo>
                  <a:lnTo>
                    <a:pt x="49" y="96"/>
                  </a:lnTo>
                  <a:lnTo>
                    <a:pt x="61" y="76"/>
                  </a:lnTo>
                  <a:lnTo>
                    <a:pt x="50" y="55"/>
                  </a:lnTo>
                  <a:lnTo>
                    <a:pt x="38" y="40"/>
                  </a:lnTo>
                  <a:lnTo>
                    <a:pt x="27" y="22"/>
                  </a:lnTo>
                  <a:lnTo>
                    <a:pt x="16" y="1"/>
                  </a:lnTo>
                  <a:lnTo>
                    <a:pt x="13"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57" name="Freeform 771"/>
            <p:cNvSpPr>
              <a:spLocks/>
            </p:cNvSpPr>
            <p:nvPr/>
          </p:nvSpPr>
          <p:spPr bwMode="auto">
            <a:xfrm>
              <a:off x="2704" y="1239"/>
              <a:ext cx="303" cy="216"/>
            </a:xfrm>
            <a:custGeom>
              <a:avLst/>
              <a:gdLst>
                <a:gd name="T0" fmla="*/ 162 w 282"/>
                <a:gd name="T1" fmla="*/ 32 h 371"/>
                <a:gd name="T2" fmla="*/ 155 w 282"/>
                <a:gd name="T3" fmla="*/ 33 h 371"/>
                <a:gd name="T4" fmla="*/ 145 w 282"/>
                <a:gd name="T5" fmla="*/ 45 h 371"/>
                <a:gd name="T6" fmla="*/ 138 w 282"/>
                <a:gd name="T7" fmla="*/ 54 h 371"/>
                <a:gd name="T8" fmla="*/ 123 w 282"/>
                <a:gd name="T9" fmla="*/ 72 h 371"/>
                <a:gd name="T10" fmla="*/ 126 w 282"/>
                <a:gd name="T11" fmla="*/ 78 h 371"/>
                <a:gd name="T12" fmla="*/ 122 w 282"/>
                <a:gd name="T13" fmla="*/ 87 h 371"/>
                <a:gd name="T14" fmla="*/ 107 w 282"/>
                <a:gd name="T15" fmla="*/ 95 h 371"/>
                <a:gd name="T16" fmla="*/ 117 w 282"/>
                <a:gd name="T17" fmla="*/ 100 h 371"/>
                <a:gd name="T18" fmla="*/ 107 w 282"/>
                <a:gd name="T19" fmla="*/ 106 h 371"/>
                <a:gd name="T20" fmla="*/ 97 w 282"/>
                <a:gd name="T21" fmla="*/ 119 h 371"/>
                <a:gd name="T22" fmla="*/ 88 w 282"/>
                <a:gd name="T23" fmla="*/ 133 h 371"/>
                <a:gd name="T24" fmla="*/ 87 w 282"/>
                <a:gd name="T25" fmla="*/ 141 h 371"/>
                <a:gd name="T26" fmla="*/ 85 w 282"/>
                <a:gd name="T27" fmla="*/ 161 h 371"/>
                <a:gd name="T28" fmla="*/ 74 w 282"/>
                <a:gd name="T29" fmla="*/ 176 h 371"/>
                <a:gd name="T30" fmla="*/ 69 w 282"/>
                <a:gd name="T31" fmla="*/ 183 h 371"/>
                <a:gd name="T32" fmla="*/ 54 w 282"/>
                <a:gd name="T33" fmla="*/ 206 h 371"/>
                <a:gd name="T34" fmla="*/ 72 w 282"/>
                <a:gd name="T35" fmla="*/ 200 h 371"/>
                <a:gd name="T36" fmla="*/ 56 w 282"/>
                <a:gd name="T37" fmla="*/ 215 h 371"/>
                <a:gd name="T38" fmla="*/ 40 w 282"/>
                <a:gd name="T39" fmla="*/ 222 h 371"/>
                <a:gd name="T40" fmla="*/ 35 w 282"/>
                <a:gd name="T41" fmla="*/ 228 h 371"/>
                <a:gd name="T42" fmla="*/ 21 w 282"/>
                <a:gd name="T43" fmla="*/ 235 h 371"/>
                <a:gd name="T44" fmla="*/ 25 w 282"/>
                <a:gd name="T45" fmla="*/ 237 h 371"/>
                <a:gd name="T46" fmla="*/ 22 w 282"/>
                <a:gd name="T47" fmla="*/ 252 h 371"/>
                <a:gd name="T48" fmla="*/ 9 w 282"/>
                <a:gd name="T49" fmla="*/ 252 h 371"/>
                <a:gd name="T50" fmla="*/ 0 w 282"/>
                <a:gd name="T51" fmla="*/ 254 h 371"/>
                <a:gd name="T52" fmla="*/ 0 w 282"/>
                <a:gd name="T53" fmla="*/ 261 h 371"/>
                <a:gd name="T54" fmla="*/ 2 w 282"/>
                <a:gd name="T55" fmla="*/ 274 h 371"/>
                <a:gd name="T56" fmla="*/ 25 w 282"/>
                <a:gd name="T57" fmla="*/ 278 h 371"/>
                <a:gd name="T58" fmla="*/ 25 w 282"/>
                <a:gd name="T59" fmla="*/ 285 h 371"/>
                <a:gd name="T60" fmla="*/ 2 w 282"/>
                <a:gd name="T61" fmla="*/ 293 h 371"/>
                <a:gd name="T62" fmla="*/ 8 w 282"/>
                <a:gd name="T63" fmla="*/ 296 h 371"/>
                <a:gd name="T64" fmla="*/ 8 w 282"/>
                <a:gd name="T65" fmla="*/ 306 h 371"/>
                <a:gd name="T66" fmla="*/ 21 w 282"/>
                <a:gd name="T67" fmla="*/ 300 h 371"/>
                <a:gd name="T68" fmla="*/ 11 w 282"/>
                <a:gd name="T69" fmla="*/ 321 h 371"/>
                <a:gd name="T70" fmla="*/ 5 w 282"/>
                <a:gd name="T71" fmla="*/ 337 h 371"/>
                <a:gd name="T72" fmla="*/ 14 w 282"/>
                <a:gd name="T73" fmla="*/ 337 h 371"/>
                <a:gd name="T74" fmla="*/ 10 w 282"/>
                <a:gd name="T75" fmla="*/ 361 h 371"/>
                <a:gd name="T76" fmla="*/ 57 w 282"/>
                <a:gd name="T77" fmla="*/ 343 h 371"/>
                <a:gd name="T78" fmla="*/ 71 w 282"/>
                <a:gd name="T79" fmla="*/ 321 h 371"/>
                <a:gd name="T80" fmla="*/ 87 w 282"/>
                <a:gd name="T81" fmla="*/ 319 h 371"/>
                <a:gd name="T82" fmla="*/ 95 w 282"/>
                <a:gd name="T83" fmla="*/ 274 h 371"/>
                <a:gd name="T84" fmla="*/ 84 w 282"/>
                <a:gd name="T85" fmla="*/ 208 h 371"/>
                <a:gd name="T86" fmla="*/ 98 w 282"/>
                <a:gd name="T87" fmla="*/ 182 h 371"/>
                <a:gd name="T88" fmla="*/ 117 w 282"/>
                <a:gd name="T89" fmla="*/ 133 h 371"/>
                <a:gd name="T90" fmla="*/ 143 w 282"/>
                <a:gd name="T91" fmla="*/ 80 h 371"/>
                <a:gd name="T92" fmla="*/ 163 w 282"/>
                <a:gd name="T93" fmla="*/ 56 h 371"/>
                <a:gd name="T94" fmla="*/ 188 w 282"/>
                <a:gd name="T95" fmla="*/ 61 h 371"/>
                <a:gd name="T96" fmla="*/ 224 w 282"/>
                <a:gd name="T97" fmla="*/ 61 h 371"/>
                <a:gd name="T98" fmla="*/ 262 w 282"/>
                <a:gd name="T99" fmla="*/ 39 h 371"/>
                <a:gd name="T100" fmla="*/ 282 w 282"/>
                <a:gd name="T101" fmla="*/ 43 h 371"/>
                <a:gd name="T102" fmla="*/ 269 w 282"/>
                <a:gd name="T103" fmla="*/ 37 h 371"/>
                <a:gd name="T104" fmla="*/ 271 w 282"/>
                <a:gd name="T105" fmla="*/ 13 h 371"/>
                <a:gd name="T106" fmla="*/ 250 w 282"/>
                <a:gd name="T107" fmla="*/ 24 h 371"/>
                <a:gd name="T108" fmla="*/ 247 w 282"/>
                <a:gd name="T109" fmla="*/ 13 h 371"/>
                <a:gd name="T110" fmla="*/ 231 w 282"/>
                <a:gd name="T111" fmla="*/ 20 h 371"/>
                <a:gd name="T112" fmla="*/ 220 w 282"/>
                <a:gd name="T113" fmla="*/ 9 h 371"/>
                <a:gd name="T114" fmla="*/ 207 w 282"/>
                <a:gd name="T115" fmla="*/ 13 h 371"/>
                <a:gd name="T116" fmla="*/ 187 w 282"/>
                <a:gd name="T117" fmla="*/ 22 h 371"/>
                <a:gd name="T118" fmla="*/ 182 w 282"/>
                <a:gd name="T119" fmla="*/ 33 h 3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2"/>
                <a:gd name="T181" fmla="*/ 0 h 371"/>
                <a:gd name="T182" fmla="*/ 282 w 282"/>
                <a:gd name="T183" fmla="*/ 371 h 3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2" h="371">
                  <a:moveTo>
                    <a:pt x="165" y="41"/>
                  </a:moveTo>
                  <a:lnTo>
                    <a:pt x="161" y="48"/>
                  </a:lnTo>
                  <a:lnTo>
                    <a:pt x="162" y="32"/>
                  </a:lnTo>
                  <a:lnTo>
                    <a:pt x="161" y="41"/>
                  </a:lnTo>
                  <a:lnTo>
                    <a:pt x="158" y="43"/>
                  </a:lnTo>
                  <a:lnTo>
                    <a:pt x="155" y="33"/>
                  </a:lnTo>
                  <a:lnTo>
                    <a:pt x="152" y="41"/>
                  </a:lnTo>
                  <a:lnTo>
                    <a:pt x="154" y="48"/>
                  </a:lnTo>
                  <a:lnTo>
                    <a:pt x="145" y="45"/>
                  </a:lnTo>
                  <a:lnTo>
                    <a:pt x="147" y="50"/>
                  </a:lnTo>
                  <a:lnTo>
                    <a:pt x="140" y="48"/>
                  </a:lnTo>
                  <a:lnTo>
                    <a:pt x="138" y="54"/>
                  </a:lnTo>
                  <a:lnTo>
                    <a:pt x="138" y="63"/>
                  </a:lnTo>
                  <a:lnTo>
                    <a:pt x="137" y="65"/>
                  </a:lnTo>
                  <a:lnTo>
                    <a:pt x="123" y="72"/>
                  </a:lnTo>
                  <a:lnTo>
                    <a:pt x="137" y="74"/>
                  </a:lnTo>
                  <a:lnTo>
                    <a:pt x="134" y="78"/>
                  </a:lnTo>
                  <a:lnTo>
                    <a:pt x="126" y="78"/>
                  </a:lnTo>
                  <a:lnTo>
                    <a:pt x="125" y="78"/>
                  </a:lnTo>
                  <a:lnTo>
                    <a:pt x="122" y="85"/>
                  </a:lnTo>
                  <a:lnTo>
                    <a:pt x="122" y="87"/>
                  </a:lnTo>
                  <a:lnTo>
                    <a:pt x="119" y="80"/>
                  </a:lnTo>
                  <a:lnTo>
                    <a:pt x="115" y="83"/>
                  </a:lnTo>
                  <a:lnTo>
                    <a:pt x="107" y="95"/>
                  </a:lnTo>
                  <a:lnTo>
                    <a:pt x="118" y="93"/>
                  </a:lnTo>
                  <a:lnTo>
                    <a:pt x="114" y="96"/>
                  </a:lnTo>
                  <a:lnTo>
                    <a:pt x="117" y="100"/>
                  </a:lnTo>
                  <a:lnTo>
                    <a:pt x="115" y="100"/>
                  </a:lnTo>
                  <a:lnTo>
                    <a:pt x="108" y="100"/>
                  </a:lnTo>
                  <a:lnTo>
                    <a:pt x="107" y="106"/>
                  </a:lnTo>
                  <a:lnTo>
                    <a:pt x="115" y="111"/>
                  </a:lnTo>
                  <a:lnTo>
                    <a:pt x="106" y="113"/>
                  </a:lnTo>
                  <a:lnTo>
                    <a:pt x="97" y="119"/>
                  </a:lnTo>
                  <a:lnTo>
                    <a:pt x="90" y="124"/>
                  </a:lnTo>
                  <a:lnTo>
                    <a:pt x="93" y="124"/>
                  </a:lnTo>
                  <a:lnTo>
                    <a:pt x="88" y="133"/>
                  </a:lnTo>
                  <a:lnTo>
                    <a:pt x="90" y="133"/>
                  </a:lnTo>
                  <a:lnTo>
                    <a:pt x="98" y="135"/>
                  </a:lnTo>
                  <a:lnTo>
                    <a:pt x="87" y="141"/>
                  </a:lnTo>
                  <a:lnTo>
                    <a:pt x="84" y="146"/>
                  </a:lnTo>
                  <a:lnTo>
                    <a:pt x="85" y="156"/>
                  </a:lnTo>
                  <a:lnTo>
                    <a:pt x="85" y="161"/>
                  </a:lnTo>
                  <a:lnTo>
                    <a:pt x="87" y="163"/>
                  </a:lnTo>
                  <a:lnTo>
                    <a:pt x="74" y="172"/>
                  </a:lnTo>
                  <a:lnTo>
                    <a:pt x="74" y="176"/>
                  </a:lnTo>
                  <a:lnTo>
                    <a:pt x="78" y="171"/>
                  </a:lnTo>
                  <a:lnTo>
                    <a:pt x="75" y="180"/>
                  </a:lnTo>
                  <a:lnTo>
                    <a:pt x="69" y="183"/>
                  </a:lnTo>
                  <a:lnTo>
                    <a:pt x="65" y="185"/>
                  </a:lnTo>
                  <a:lnTo>
                    <a:pt x="58" y="200"/>
                  </a:lnTo>
                  <a:lnTo>
                    <a:pt x="54" y="206"/>
                  </a:lnTo>
                  <a:lnTo>
                    <a:pt x="60" y="211"/>
                  </a:lnTo>
                  <a:lnTo>
                    <a:pt x="65" y="202"/>
                  </a:lnTo>
                  <a:lnTo>
                    <a:pt x="72" y="200"/>
                  </a:lnTo>
                  <a:lnTo>
                    <a:pt x="71" y="206"/>
                  </a:lnTo>
                  <a:lnTo>
                    <a:pt x="61" y="215"/>
                  </a:lnTo>
                  <a:lnTo>
                    <a:pt x="56" y="215"/>
                  </a:lnTo>
                  <a:lnTo>
                    <a:pt x="47" y="211"/>
                  </a:lnTo>
                  <a:lnTo>
                    <a:pt x="46" y="215"/>
                  </a:lnTo>
                  <a:lnTo>
                    <a:pt x="40" y="222"/>
                  </a:lnTo>
                  <a:lnTo>
                    <a:pt x="38" y="226"/>
                  </a:lnTo>
                  <a:lnTo>
                    <a:pt x="38" y="232"/>
                  </a:lnTo>
                  <a:lnTo>
                    <a:pt x="35" y="228"/>
                  </a:lnTo>
                  <a:lnTo>
                    <a:pt x="39" y="235"/>
                  </a:lnTo>
                  <a:lnTo>
                    <a:pt x="22" y="226"/>
                  </a:lnTo>
                  <a:lnTo>
                    <a:pt x="21" y="235"/>
                  </a:lnTo>
                  <a:lnTo>
                    <a:pt x="27" y="235"/>
                  </a:lnTo>
                  <a:lnTo>
                    <a:pt x="32" y="235"/>
                  </a:lnTo>
                  <a:lnTo>
                    <a:pt x="25" y="237"/>
                  </a:lnTo>
                  <a:lnTo>
                    <a:pt x="16" y="241"/>
                  </a:lnTo>
                  <a:lnTo>
                    <a:pt x="23" y="248"/>
                  </a:lnTo>
                  <a:lnTo>
                    <a:pt x="22" y="252"/>
                  </a:lnTo>
                  <a:lnTo>
                    <a:pt x="14" y="245"/>
                  </a:lnTo>
                  <a:lnTo>
                    <a:pt x="16" y="248"/>
                  </a:lnTo>
                  <a:lnTo>
                    <a:pt x="9" y="252"/>
                  </a:lnTo>
                  <a:lnTo>
                    <a:pt x="11" y="254"/>
                  </a:lnTo>
                  <a:lnTo>
                    <a:pt x="3" y="254"/>
                  </a:lnTo>
                  <a:lnTo>
                    <a:pt x="0" y="254"/>
                  </a:lnTo>
                  <a:lnTo>
                    <a:pt x="0" y="259"/>
                  </a:lnTo>
                  <a:lnTo>
                    <a:pt x="17" y="261"/>
                  </a:lnTo>
                  <a:lnTo>
                    <a:pt x="0" y="261"/>
                  </a:lnTo>
                  <a:lnTo>
                    <a:pt x="5" y="272"/>
                  </a:lnTo>
                  <a:lnTo>
                    <a:pt x="1" y="274"/>
                  </a:lnTo>
                  <a:lnTo>
                    <a:pt x="2" y="274"/>
                  </a:lnTo>
                  <a:lnTo>
                    <a:pt x="0" y="280"/>
                  </a:lnTo>
                  <a:lnTo>
                    <a:pt x="17" y="278"/>
                  </a:lnTo>
                  <a:lnTo>
                    <a:pt x="25" y="278"/>
                  </a:lnTo>
                  <a:lnTo>
                    <a:pt x="27" y="274"/>
                  </a:lnTo>
                  <a:lnTo>
                    <a:pt x="28" y="282"/>
                  </a:lnTo>
                  <a:lnTo>
                    <a:pt x="25" y="285"/>
                  </a:lnTo>
                  <a:lnTo>
                    <a:pt x="16" y="282"/>
                  </a:lnTo>
                  <a:lnTo>
                    <a:pt x="0" y="285"/>
                  </a:lnTo>
                  <a:lnTo>
                    <a:pt x="2" y="293"/>
                  </a:lnTo>
                  <a:lnTo>
                    <a:pt x="2" y="295"/>
                  </a:lnTo>
                  <a:lnTo>
                    <a:pt x="0" y="295"/>
                  </a:lnTo>
                  <a:lnTo>
                    <a:pt x="8" y="296"/>
                  </a:lnTo>
                  <a:lnTo>
                    <a:pt x="5" y="302"/>
                  </a:lnTo>
                  <a:lnTo>
                    <a:pt x="1" y="308"/>
                  </a:lnTo>
                  <a:lnTo>
                    <a:pt x="8" y="306"/>
                  </a:lnTo>
                  <a:lnTo>
                    <a:pt x="10" y="315"/>
                  </a:lnTo>
                  <a:lnTo>
                    <a:pt x="16" y="302"/>
                  </a:lnTo>
                  <a:lnTo>
                    <a:pt x="21" y="300"/>
                  </a:lnTo>
                  <a:lnTo>
                    <a:pt x="17" y="311"/>
                  </a:lnTo>
                  <a:lnTo>
                    <a:pt x="17" y="302"/>
                  </a:lnTo>
                  <a:lnTo>
                    <a:pt x="11" y="321"/>
                  </a:lnTo>
                  <a:lnTo>
                    <a:pt x="12" y="322"/>
                  </a:lnTo>
                  <a:lnTo>
                    <a:pt x="5" y="324"/>
                  </a:lnTo>
                  <a:lnTo>
                    <a:pt x="5" y="337"/>
                  </a:lnTo>
                  <a:lnTo>
                    <a:pt x="10" y="330"/>
                  </a:lnTo>
                  <a:lnTo>
                    <a:pt x="14" y="328"/>
                  </a:lnTo>
                  <a:lnTo>
                    <a:pt x="14" y="337"/>
                  </a:lnTo>
                  <a:lnTo>
                    <a:pt x="13" y="345"/>
                  </a:lnTo>
                  <a:lnTo>
                    <a:pt x="9" y="345"/>
                  </a:lnTo>
                  <a:lnTo>
                    <a:pt x="10" y="361"/>
                  </a:lnTo>
                  <a:lnTo>
                    <a:pt x="21" y="369"/>
                  </a:lnTo>
                  <a:lnTo>
                    <a:pt x="38" y="371"/>
                  </a:lnTo>
                  <a:lnTo>
                    <a:pt x="57" y="343"/>
                  </a:lnTo>
                  <a:lnTo>
                    <a:pt x="65" y="341"/>
                  </a:lnTo>
                  <a:lnTo>
                    <a:pt x="66" y="324"/>
                  </a:lnTo>
                  <a:lnTo>
                    <a:pt x="71" y="321"/>
                  </a:lnTo>
                  <a:lnTo>
                    <a:pt x="74" y="339"/>
                  </a:lnTo>
                  <a:lnTo>
                    <a:pt x="79" y="345"/>
                  </a:lnTo>
                  <a:lnTo>
                    <a:pt x="87" y="319"/>
                  </a:lnTo>
                  <a:lnTo>
                    <a:pt x="88" y="293"/>
                  </a:lnTo>
                  <a:lnTo>
                    <a:pt x="88" y="284"/>
                  </a:lnTo>
                  <a:lnTo>
                    <a:pt x="95" y="274"/>
                  </a:lnTo>
                  <a:lnTo>
                    <a:pt x="85" y="263"/>
                  </a:lnTo>
                  <a:lnTo>
                    <a:pt x="84" y="235"/>
                  </a:lnTo>
                  <a:lnTo>
                    <a:pt x="84" y="208"/>
                  </a:lnTo>
                  <a:lnTo>
                    <a:pt x="95" y="195"/>
                  </a:lnTo>
                  <a:lnTo>
                    <a:pt x="106" y="193"/>
                  </a:lnTo>
                  <a:lnTo>
                    <a:pt x="98" y="182"/>
                  </a:lnTo>
                  <a:lnTo>
                    <a:pt x="108" y="145"/>
                  </a:lnTo>
                  <a:lnTo>
                    <a:pt x="106" y="137"/>
                  </a:lnTo>
                  <a:lnTo>
                    <a:pt x="117" y="133"/>
                  </a:lnTo>
                  <a:lnTo>
                    <a:pt x="122" y="117"/>
                  </a:lnTo>
                  <a:lnTo>
                    <a:pt x="128" y="87"/>
                  </a:lnTo>
                  <a:lnTo>
                    <a:pt x="143" y="80"/>
                  </a:lnTo>
                  <a:lnTo>
                    <a:pt x="145" y="70"/>
                  </a:lnTo>
                  <a:lnTo>
                    <a:pt x="164" y="72"/>
                  </a:lnTo>
                  <a:lnTo>
                    <a:pt x="163" y="56"/>
                  </a:lnTo>
                  <a:lnTo>
                    <a:pt x="170" y="56"/>
                  </a:lnTo>
                  <a:lnTo>
                    <a:pt x="176" y="48"/>
                  </a:lnTo>
                  <a:lnTo>
                    <a:pt x="188" y="61"/>
                  </a:lnTo>
                  <a:lnTo>
                    <a:pt x="203" y="65"/>
                  </a:lnTo>
                  <a:lnTo>
                    <a:pt x="217" y="67"/>
                  </a:lnTo>
                  <a:lnTo>
                    <a:pt x="224" y="61"/>
                  </a:lnTo>
                  <a:lnTo>
                    <a:pt x="228" y="41"/>
                  </a:lnTo>
                  <a:lnTo>
                    <a:pt x="243" y="30"/>
                  </a:lnTo>
                  <a:lnTo>
                    <a:pt x="262" y="39"/>
                  </a:lnTo>
                  <a:lnTo>
                    <a:pt x="262" y="56"/>
                  </a:lnTo>
                  <a:lnTo>
                    <a:pt x="274" y="43"/>
                  </a:lnTo>
                  <a:lnTo>
                    <a:pt x="282" y="43"/>
                  </a:lnTo>
                  <a:lnTo>
                    <a:pt x="282" y="33"/>
                  </a:lnTo>
                  <a:lnTo>
                    <a:pt x="274" y="33"/>
                  </a:lnTo>
                  <a:lnTo>
                    <a:pt x="269" y="37"/>
                  </a:lnTo>
                  <a:lnTo>
                    <a:pt x="260" y="24"/>
                  </a:lnTo>
                  <a:lnTo>
                    <a:pt x="282" y="22"/>
                  </a:lnTo>
                  <a:lnTo>
                    <a:pt x="271" y="13"/>
                  </a:lnTo>
                  <a:lnTo>
                    <a:pt x="260" y="9"/>
                  </a:lnTo>
                  <a:lnTo>
                    <a:pt x="252" y="13"/>
                  </a:lnTo>
                  <a:lnTo>
                    <a:pt x="250" y="24"/>
                  </a:lnTo>
                  <a:lnTo>
                    <a:pt x="249" y="17"/>
                  </a:lnTo>
                  <a:lnTo>
                    <a:pt x="248" y="13"/>
                  </a:lnTo>
                  <a:lnTo>
                    <a:pt x="247" y="13"/>
                  </a:lnTo>
                  <a:lnTo>
                    <a:pt x="244" y="0"/>
                  </a:lnTo>
                  <a:lnTo>
                    <a:pt x="238" y="8"/>
                  </a:lnTo>
                  <a:lnTo>
                    <a:pt x="231" y="20"/>
                  </a:lnTo>
                  <a:lnTo>
                    <a:pt x="228" y="8"/>
                  </a:lnTo>
                  <a:lnTo>
                    <a:pt x="214" y="28"/>
                  </a:lnTo>
                  <a:lnTo>
                    <a:pt x="220" y="9"/>
                  </a:lnTo>
                  <a:lnTo>
                    <a:pt x="217" y="8"/>
                  </a:lnTo>
                  <a:lnTo>
                    <a:pt x="208" y="8"/>
                  </a:lnTo>
                  <a:lnTo>
                    <a:pt x="207" y="13"/>
                  </a:lnTo>
                  <a:lnTo>
                    <a:pt x="195" y="28"/>
                  </a:lnTo>
                  <a:lnTo>
                    <a:pt x="186" y="28"/>
                  </a:lnTo>
                  <a:lnTo>
                    <a:pt x="187" y="22"/>
                  </a:lnTo>
                  <a:lnTo>
                    <a:pt x="175" y="24"/>
                  </a:lnTo>
                  <a:lnTo>
                    <a:pt x="183" y="30"/>
                  </a:lnTo>
                  <a:lnTo>
                    <a:pt x="182" y="33"/>
                  </a:lnTo>
                  <a:lnTo>
                    <a:pt x="174" y="33"/>
                  </a:lnTo>
                  <a:lnTo>
                    <a:pt x="165" y="4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58" name="Freeform 772"/>
            <p:cNvSpPr>
              <a:spLocks/>
            </p:cNvSpPr>
            <p:nvPr/>
          </p:nvSpPr>
          <p:spPr bwMode="auto">
            <a:xfrm>
              <a:off x="2751" y="1110"/>
              <a:ext cx="113" cy="48"/>
            </a:xfrm>
            <a:custGeom>
              <a:avLst/>
              <a:gdLst>
                <a:gd name="T0" fmla="*/ 25 w 105"/>
                <a:gd name="T1" fmla="*/ 7 h 83"/>
                <a:gd name="T2" fmla="*/ 11 w 105"/>
                <a:gd name="T3" fmla="*/ 7 h 83"/>
                <a:gd name="T4" fmla="*/ 0 w 105"/>
                <a:gd name="T5" fmla="*/ 9 h 83"/>
                <a:gd name="T6" fmla="*/ 2 w 105"/>
                <a:gd name="T7" fmla="*/ 18 h 83"/>
                <a:gd name="T8" fmla="*/ 11 w 105"/>
                <a:gd name="T9" fmla="*/ 18 h 83"/>
                <a:gd name="T10" fmla="*/ 12 w 105"/>
                <a:gd name="T11" fmla="*/ 22 h 83"/>
                <a:gd name="T12" fmla="*/ 5 w 105"/>
                <a:gd name="T13" fmla="*/ 24 h 83"/>
                <a:gd name="T14" fmla="*/ 17 w 105"/>
                <a:gd name="T15" fmla="*/ 37 h 83"/>
                <a:gd name="T16" fmla="*/ 28 w 105"/>
                <a:gd name="T17" fmla="*/ 42 h 83"/>
                <a:gd name="T18" fmla="*/ 35 w 105"/>
                <a:gd name="T19" fmla="*/ 37 h 83"/>
                <a:gd name="T20" fmla="*/ 43 w 105"/>
                <a:gd name="T21" fmla="*/ 29 h 83"/>
                <a:gd name="T22" fmla="*/ 43 w 105"/>
                <a:gd name="T23" fmla="*/ 35 h 83"/>
                <a:gd name="T24" fmla="*/ 55 w 105"/>
                <a:gd name="T25" fmla="*/ 33 h 83"/>
                <a:gd name="T26" fmla="*/ 56 w 105"/>
                <a:gd name="T27" fmla="*/ 39 h 83"/>
                <a:gd name="T28" fmla="*/ 32 w 105"/>
                <a:gd name="T29" fmla="*/ 44 h 83"/>
                <a:gd name="T30" fmla="*/ 29 w 105"/>
                <a:gd name="T31" fmla="*/ 54 h 83"/>
                <a:gd name="T32" fmla="*/ 60 w 105"/>
                <a:gd name="T33" fmla="*/ 54 h 83"/>
                <a:gd name="T34" fmla="*/ 49 w 105"/>
                <a:gd name="T35" fmla="*/ 55 h 83"/>
                <a:gd name="T36" fmla="*/ 53 w 105"/>
                <a:gd name="T37" fmla="*/ 59 h 83"/>
                <a:gd name="T38" fmla="*/ 35 w 105"/>
                <a:gd name="T39" fmla="*/ 61 h 83"/>
                <a:gd name="T40" fmla="*/ 54 w 105"/>
                <a:gd name="T41" fmla="*/ 74 h 83"/>
                <a:gd name="T42" fmla="*/ 63 w 105"/>
                <a:gd name="T43" fmla="*/ 83 h 83"/>
                <a:gd name="T44" fmla="*/ 65 w 105"/>
                <a:gd name="T45" fmla="*/ 78 h 83"/>
                <a:gd name="T46" fmla="*/ 74 w 105"/>
                <a:gd name="T47" fmla="*/ 61 h 83"/>
                <a:gd name="T48" fmla="*/ 79 w 105"/>
                <a:gd name="T49" fmla="*/ 48 h 83"/>
                <a:gd name="T50" fmla="*/ 82 w 105"/>
                <a:gd name="T51" fmla="*/ 39 h 83"/>
                <a:gd name="T52" fmla="*/ 105 w 105"/>
                <a:gd name="T53" fmla="*/ 29 h 83"/>
                <a:gd name="T54" fmla="*/ 78 w 105"/>
                <a:gd name="T55" fmla="*/ 20 h 83"/>
                <a:gd name="T56" fmla="*/ 75 w 105"/>
                <a:gd name="T57" fmla="*/ 13 h 83"/>
                <a:gd name="T58" fmla="*/ 67 w 105"/>
                <a:gd name="T59" fmla="*/ 15 h 83"/>
                <a:gd name="T60" fmla="*/ 66 w 105"/>
                <a:gd name="T61" fmla="*/ 9 h 83"/>
                <a:gd name="T62" fmla="*/ 53 w 105"/>
                <a:gd name="T63" fmla="*/ 0 h 83"/>
                <a:gd name="T64" fmla="*/ 54 w 105"/>
                <a:gd name="T65" fmla="*/ 28 h 83"/>
                <a:gd name="T66" fmla="*/ 38 w 105"/>
                <a:gd name="T67" fmla="*/ 4 h 83"/>
                <a:gd name="T68" fmla="*/ 30 w 105"/>
                <a:gd name="T69" fmla="*/ 15 h 83"/>
                <a:gd name="T70" fmla="*/ 22 w 105"/>
                <a:gd name="T71" fmla="*/ 9 h 83"/>
                <a:gd name="T72" fmla="*/ 25 w 105"/>
                <a:gd name="T73" fmla="*/ 7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83"/>
                <a:gd name="T113" fmla="*/ 105 w 105"/>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83">
                  <a:moveTo>
                    <a:pt x="25" y="7"/>
                  </a:moveTo>
                  <a:lnTo>
                    <a:pt x="11" y="7"/>
                  </a:lnTo>
                  <a:lnTo>
                    <a:pt x="0" y="9"/>
                  </a:lnTo>
                  <a:lnTo>
                    <a:pt x="2" y="18"/>
                  </a:lnTo>
                  <a:lnTo>
                    <a:pt x="11" y="18"/>
                  </a:lnTo>
                  <a:lnTo>
                    <a:pt x="12" y="22"/>
                  </a:lnTo>
                  <a:lnTo>
                    <a:pt x="5" y="24"/>
                  </a:lnTo>
                  <a:lnTo>
                    <a:pt x="17" y="37"/>
                  </a:lnTo>
                  <a:lnTo>
                    <a:pt x="28" y="42"/>
                  </a:lnTo>
                  <a:lnTo>
                    <a:pt x="35" y="37"/>
                  </a:lnTo>
                  <a:lnTo>
                    <a:pt x="43" y="29"/>
                  </a:lnTo>
                  <a:lnTo>
                    <a:pt x="43" y="35"/>
                  </a:lnTo>
                  <a:lnTo>
                    <a:pt x="55" y="33"/>
                  </a:lnTo>
                  <a:lnTo>
                    <a:pt x="56" y="39"/>
                  </a:lnTo>
                  <a:lnTo>
                    <a:pt x="32" y="44"/>
                  </a:lnTo>
                  <a:lnTo>
                    <a:pt x="29" y="54"/>
                  </a:lnTo>
                  <a:lnTo>
                    <a:pt x="60" y="54"/>
                  </a:lnTo>
                  <a:lnTo>
                    <a:pt x="49" y="55"/>
                  </a:lnTo>
                  <a:lnTo>
                    <a:pt x="53" y="59"/>
                  </a:lnTo>
                  <a:lnTo>
                    <a:pt x="35" y="61"/>
                  </a:lnTo>
                  <a:lnTo>
                    <a:pt x="54" y="74"/>
                  </a:lnTo>
                  <a:lnTo>
                    <a:pt x="63" y="83"/>
                  </a:lnTo>
                  <a:lnTo>
                    <a:pt x="65" y="78"/>
                  </a:lnTo>
                  <a:lnTo>
                    <a:pt x="74" y="61"/>
                  </a:lnTo>
                  <a:lnTo>
                    <a:pt x="79" y="48"/>
                  </a:lnTo>
                  <a:lnTo>
                    <a:pt x="82" y="39"/>
                  </a:lnTo>
                  <a:lnTo>
                    <a:pt x="105" y="29"/>
                  </a:lnTo>
                  <a:lnTo>
                    <a:pt x="78" y="20"/>
                  </a:lnTo>
                  <a:lnTo>
                    <a:pt x="75" y="13"/>
                  </a:lnTo>
                  <a:lnTo>
                    <a:pt x="67" y="15"/>
                  </a:lnTo>
                  <a:lnTo>
                    <a:pt x="66" y="9"/>
                  </a:lnTo>
                  <a:lnTo>
                    <a:pt x="53" y="0"/>
                  </a:lnTo>
                  <a:lnTo>
                    <a:pt x="54" y="28"/>
                  </a:lnTo>
                  <a:lnTo>
                    <a:pt x="38" y="4"/>
                  </a:lnTo>
                  <a:lnTo>
                    <a:pt x="30" y="15"/>
                  </a:lnTo>
                  <a:lnTo>
                    <a:pt x="22" y="9"/>
                  </a:lnTo>
                  <a:lnTo>
                    <a:pt x="25" y="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59" name="Freeform 773"/>
            <p:cNvSpPr>
              <a:spLocks/>
            </p:cNvSpPr>
            <p:nvPr/>
          </p:nvSpPr>
          <p:spPr bwMode="auto">
            <a:xfrm>
              <a:off x="2824" y="1104"/>
              <a:ext cx="95" cy="17"/>
            </a:xfrm>
            <a:custGeom>
              <a:avLst/>
              <a:gdLst>
                <a:gd name="T0" fmla="*/ 40 w 88"/>
                <a:gd name="T1" fmla="*/ 6 h 26"/>
                <a:gd name="T2" fmla="*/ 15 w 88"/>
                <a:gd name="T3" fmla="*/ 2 h 26"/>
                <a:gd name="T4" fmla="*/ 9 w 88"/>
                <a:gd name="T5" fmla="*/ 4 h 26"/>
                <a:gd name="T6" fmla="*/ 0 w 88"/>
                <a:gd name="T7" fmla="*/ 6 h 26"/>
                <a:gd name="T8" fmla="*/ 0 w 88"/>
                <a:gd name="T9" fmla="*/ 10 h 26"/>
                <a:gd name="T10" fmla="*/ 37 w 88"/>
                <a:gd name="T11" fmla="*/ 17 h 26"/>
                <a:gd name="T12" fmla="*/ 19 w 88"/>
                <a:gd name="T13" fmla="*/ 21 h 26"/>
                <a:gd name="T14" fmla="*/ 46 w 88"/>
                <a:gd name="T15" fmla="*/ 26 h 26"/>
                <a:gd name="T16" fmla="*/ 76 w 88"/>
                <a:gd name="T17" fmla="*/ 23 h 26"/>
                <a:gd name="T18" fmla="*/ 88 w 88"/>
                <a:gd name="T19" fmla="*/ 10 h 26"/>
                <a:gd name="T20" fmla="*/ 81 w 88"/>
                <a:gd name="T21" fmla="*/ 4 h 26"/>
                <a:gd name="T22" fmla="*/ 53 w 88"/>
                <a:gd name="T23" fmla="*/ 4 h 26"/>
                <a:gd name="T24" fmla="*/ 49 w 88"/>
                <a:gd name="T25" fmla="*/ 2 h 26"/>
                <a:gd name="T26" fmla="*/ 43 w 88"/>
                <a:gd name="T27" fmla="*/ 0 h 26"/>
                <a:gd name="T28" fmla="*/ 41 w 88"/>
                <a:gd name="T29" fmla="*/ 4 h 26"/>
                <a:gd name="T30" fmla="*/ 40 w 88"/>
                <a:gd name="T31" fmla="*/ 6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26"/>
                <a:gd name="T50" fmla="*/ 88 w 88"/>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26">
                  <a:moveTo>
                    <a:pt x="40" y="6"/>
                  </a:moveTo>
                  <a:lnTo>
                    <a:pt x="15" y="2"/>
                  </a:lnTo>
                  <a:lnTo>
                    <a:pt x="9" y="4"/>
                  </a:lnTo>
                  <a:lnTo>
                    <a:pt x="0" y="6"/>
                  </a:lnTo>
                  <a:lnTo>
                    <a:pt x="0" y="10"/>
                  </a:lnTo>
                  <a:lnTo>
                    <a:pt x="37" y="17"/>
                  </a:lnTo>
                  <a:lnTo>
                    <a:pt x="19" y="21"/>
                  </a:lnTo>
                  <a:lnTo>
                    <a:pt x="46" y="26"/>
                  </a:lnTo>
                  <a:lnTo>
                    <a:pt x="76" y="23"/>
                  </a:lnTo>
                  <a:lnTo>
                    <a:pt x="88" y="10"/>
                  </a:lnTo>
                  <a:lnTo>
                    <a:pt x="81" y="4"/>
                  </a:lnTo>
                  <a:lnTo>
                    <a:pt x="53" y="4"/>
                  </a:lnTo>
                  <a:lnTo>
                    <a:pt x="49" y="2"/>
                  </a:lnTo>
                  <a:lnTo>
                    <a:pt x="43" y="0"/>
                  </a:lnTo>
                  <a:lnTo>
                    <a:pt x="41" y="4"/>
                  </a:lnTo>
                  <a:lnTo>
                    <a:pt x="40"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60" name="Freeform 774"/>
            <p:cNvSpPr>
              <a:spLocks/>
            </p:cNvSpPr>
            <p:nvPr/>
          </p:nvSpPr>
          <p:spPr bwMode="auto">
            <a:xfrm>
              <a:off x="2859" y="1135"/>
              <a:ext cx="45" cy="11"/>
            </a:xfrm>
            <a:custGeom>
              <a:avLst/>
              <a:gdLst>
                <a:gd name="T0" fmla="*/ 31 w 42"/>
                <a:gd name="T1" fmla="*/ 17 h 19"/>
                <a:gd name="T2" fmla="*/ 18 w 42"/>
                <a:gd name="T3" fmla="*/ 19 h 19"/>
                <a:gd name="T4" fmla="*/ 5 w 42"/>
                <a:gd name="T5" fmla="*/ 17 h 19"/>
                <a:gd name="T6" fmla="*/ 9 w 42"/>
                <a:gd name="T7" fmla="*/ 8 h 19"/>
                <a:gd name="T8" fmla="*/ 0 w 42"/>
                <a:gd name="T9" fmla="*/ 0 h 19"/>
                <a:gd name="T10" fmla="*/ 26 w 42"/>
                <a:gd name="T11" fmla="*/ 0 h 19"/>
                <a:gd name="T12" fmla="*/ 42 w 42"/>
                <a:gd name="T13" fmla="*/ 11 h 19"/>
                <a:gd name="T14" fmla="*/ 31 w 42"/>
                <a:gd name="T15" fmla="*/ 17 h 19"/>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19"/>
                <a:gd name="T26" fmla="*/ 42 w 4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19">
                  <a:moveTo>
                    <a:pt x="31" y="17"/>
                  </a:moveTo>
                  <a:lnTo>
                    <a:pt x="18" y="19"/>
                  </a:lnTo>
                  <a:lnTo>
                    <a:pt x="5" y="17"/>
                  </a:lnTo>
                  <a:lnTo>
                    <a:pt x="9" y="8"/>
                  </a:lnTo>
                  <a:lnTo>
                    <a:pt x="0" y="0"/>
                  </a:lnTo>
                  <a:lnTo>
                    <a:pt x="26" y="0"/>
                  </a:lnTo>
                  <a:lnTo>
                    <a:pt x="42" y="11"/>
                  </a:lnTo>
                  <a:lnTo>
                    <a:pt x="31" y="1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61" name="Freeform 775"/>
            <p:cNvSpPr>
              <a:spLocks/>
            </p:cNvSpPr>
            <p:nvPr/>
          </p:nvSpPr>
          <p:spPr bwMode="auto">
            <a:xfrm>
              <a:off x="2821" y="1273"/>
              <a:ext cx="14" cy="10"/>
            </a:xfrm>
            <a:custGeom>
              <a:avLst/>
              <a:gdLst>
                <a:gd name="T0" fmla="*/ 8 w 14"/>
                <a:gd name="T1" fmla="*/ 0 h 16"/>
                <a:gd name="T2" fmla="*/ 2 w 14"/>
                <a:gd name="T3" fmla="*/ 14 h 16"/>
                <a:gd name="T4" fmla="*/ 0 w 14"/>
                <a:gd name="T5" fmla="*/ 16 h 16"/>
                <a:gd name="T6" fmla="*/ 5 w 14"/>
                <a:gd name="T7" fmla="*/ 14 h 16"/>
                <a:gd name="T8" fmla="*/ 9 w 14"/>
                <a:gd name="T9" fmla="*/ 16 h 16"/>
                <a:gd name="T10" fmla="*/ 14 w 14"/>
                <a:gd name="T11" fmla="*/ 3 h 16"/>
                <a:gd name="T12" fmla="*/ 9 w 14"/>
                <a:gd name="T13" fmla="*/ 7 h 16"/>
                <a:gd name="T14" fmla="*/ 8 w 14"/>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8" y="0"/>
                  </a:moveTo>
                  <a:lnTo>
                    <a:pt x="2" y="14"/>
                  </a:lnTo>
                  <a:lnTo>
                    <a:pt x="0" y="16"/>
                  </a:lnTo>
                  <a:lnTo>
                    <a:pt x="5" y="14"/>
                  </a:lnTo>
                  <a:lnTo>
                    <a:pt x="9" y="16"/>
                  </a:lnTo>
                  <a:lnTo>
                    <a:pt x="14" y="3"/>
                  </a:lnTo>
                  <a:lnTo>
                    <a:pt x="9" y="7"/>
                  </a:lnTo>
                  <a:lnTo>
                    <a:pt x="8"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62" name="Freeform 776"/>
            <p:cNvSpPr>
              <a:spLocks/>
            </p:cNvSpPr>
            <p:nvPr/>
          </p:nvSpPr>
          <p:spPr bwMode="auto">
            <a:xfrm>
              <a:off x="2887" y="1257"/>
              <a:ext cx="158" cy="167"/>
            </a:xfrm>
            <a:custGeom>
              <a:avLst/>
              <a:gdLst>
                <a:gd name="T0" fmla="*/ 123 w 147"/>
                <a:gd name="T1" fmla="*/ 153 h 289"/>
                <a:gd name="T2" fmla="*/ 118 w 147"/>
                <a:gd name="T3" fmla="*/ 146 h 289"/>
                <a:gd name="T4" fmla="*/ 118 w 147"/>
                <a:gd name="T5" fmla="*/ 120 h 289"/>
                <a:gd name="T6" fmla="*/ 102 w 147"/>
                <a:gd name="T7" fmla="*/ 87 h 289"/>
                <a:gd name="T8" fmla="*/ 111 w 147"/>
                <a:gd name="T9" fmla="*/ 66 h 289"/>
                <a:gd name="T10" fmla="*/ 93 w 147"/>
                <a:gd name="T11" fmla="*/ 48 h 289"/>
                <a:gd name="T12" fmla="*/ 93 w 147"/>
                <a:gd name="T13" fmla="*/ 29 h 289"/>
                <a:gd name="T14" fmla="*/ 93 w 147"/>
                <a:gd name="T15" fmla="*/ 26 h 289"/>
                <a:gd name="T16" fmla="*/ 93 w 147"/>
                <a:gd name="T17" fmla="*/ 7 h 289"/>
                <a:gd name="T18" fmla="*/ 73 w 147"/>
                <a:gd name="T19" fmla="*/ 0 h 289"/>
                <a:gd name="T20" fmla="*/ 58 w 147"/>
                <a:gd name="T21" fmla="*/ 9 h 289"/>
                <a:gd name="T22" fmla="*/ 54 w 147"/>
                <a:gd name="T23" fmla="*/ 29 h 289"/>
                <a:gd name="T24" fmla="*/ 47 w 147"/>
                <a:gd name="T25" fmla="*/ 37 h 289"/>
                <a:gd name="T26" fmla="*/ 33 w 147"/>
                <a:gd name="T27" fmla="*/ 35 h 289"/>
                <a:gd name="T28" fmla="*/ 19 w 147"/>
                <a:gd name="T29" fmla="*/ 29 h 289"/>
                <a:gd name="T30" fmla="*/ 7 w 147"/>
                <a:gd name="T31" fmla="*/ 18 h 289"/>
                <a:gd name="T32" fmla="*/ 0 w 147"/>
                <a:gd name="T33" fmla="*/ 26 h 289"/>
                <a:gd name="T34" fmla="*/ 33 w 147"/>
                <a:gd name="T35" fmla="*/ 50 h 289"/>
                <a:gd name="T36" fmla="*/ 44 w 147"/>
                <a:gd name="T37" fmla="*/ 89 h 289"/>
                <a:gd name="T38" fmla="*/ 49 w 147"/>
                <a:gd name="T39" fmla="*/ 115 h 289"/>
                <a:gd name="T40" fmla="*/ 54 w 147"/>
                <a:gd name="T41" fmla="*/ 113 h 289"/>
                <a:gd name="T42" fmla="*/ 60 w 147"/>
                <a:gd name="T43" fmla="*/ 120 h 289"/>
                <a:gd name="T44" fmla="*/ 63 w 147"/>
                <a:gd name="T45" fmla="*/ 142 h 289"/>
                <a:gd name="T46" fmla="*/ 44 w 147"/>
                <a:gd name="T47" fmla="*/ 172 h 289"/>
                <a:gd name="T48" fmla="*/ 35 w 147"/>
                <a:gd name="T49" fmla="*/ 187 h 289"/>
                <a:gd name="T50" fmla="*/ 25 w 147"/>
                <a:gd name="T51" fmla="*/ 196 h 289"/>
                <a:gd name="T52" fmla="*/ 27 w 147"/>
                <a:gd name="T53" fmla="*/ 228 h 289"/>
                <a:gd name="T54" fmla="*/ 30 w 147"/>
                <a:gd name="T55" fmla="*/ 265 h 289"/>
                <a:gd name="T56" fmla="*/ 45 w 147"/>
                <a:gd name="T57" fmla="*/ 272 h 289"/>
                <a:gd name="T58" fmla="*/ 45 w 147"/>
                <a:gd name="T59" fmla="*/ 276 h 289"/>
                <a:gd name="T60" fmla="*/ 49 w 147"/>
                <a:gd name="T61" fmla="*/ 274 h 289"/>
                <a:gd name="T62" fmla="*/ 54 w 147"/>
                <a:gd name="T63" fmla="*/ 289 h 289"/>
                <a:gd name="T64" fmla="*/ 58 w 147"/>
                <a:gd name="T65" fmla="*/ 285 h 289"/>
                <a:gd name="T66" fmla="*/ 88 w 147"/>
                <a:gd name="T67" fmla="*/ 272 h 289"/>
                <a:gd name="T68" fmla="*/ 94 w 147"/>
                <a:gd name="T69" fmla="*/ 268 h 289"/>
                <a:gd name="T70" fmla="*/ 110 w 147"/>
                <a:gd name="T71" fmla="*/ 268 h 289"/>
                <a:gd name="T72" fmla="*/ 120 w 147"/>
                <a:gd name="T73" fmla="*/ 250 h 289"/>
                <a:gd name="T74" fmla="*/ 128 w 147"/>
                <a:gd name="T75" fmla="*/ 235 h 289"/>
                <a:gd name="T76" fmla="*/ 137 w 147"/>
                <a:gd name="T77" fmla="*/ 216 h 289"/>
                <a:gd name="T78" fmla="*/ 147 w 147"/>
                <a:gd name="T79" fmla="*/ 198 h 289"/>
                <a:gd name="T80" fmla="*/ 125 w 147"/>
                <a:gd name="T81" fmla="*/ 176 h 289"/>
                <a:gd name="T82" fmla="*/ 131 w 147"/>
                <a:gd name="T83" fmla="*/ 168 h 289"/>
                <a:gd name="T84" fmla="*/ 123 w 147"/>
                <a:gd name="T85" fmla="*/ 153 h 2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89"/>
                <a:gd name="T131" fmla="*/ 147 w 147"/>
                <a:gd name="T132" fmla="*/ 289 h 2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89">
                  <a:moveTo>
                    <a:pt x="123" y="153"/>
                  </a:moveTo>
                  <a:lnTo>
                    <a:pt x="118" y="146"/>
                  </a:lnTo>
                  <a:lnTo>
                    <a:pt x="118" y="120"/>
                  </a:lnTo>
                  <a:lnTo>
                    <a:pt x="102" y="87"/>
                  </a:lnTo>
                  <a:lnTo>
                    <a:pt x="111" y="66"/>
                  </a:lnTo>
                  <a:lnTo>
                    <a:pt x="93" y="48"/>
                  </a:lnTo>
                  <a:lnTo>
                    <a:pt x="93" y="29"/>
                  </a:lnTo>
                  <a:lnTo>
                    <a:pt x="93" y="26"/>
                  </a:lnTo>
                  <a:lnTo>
                    <a:pt x="93" y="7"/>
                  </a:lnTo>
                  <a:lnTo>
                    <a:pt x="73" y="0"/>
                  </a:lnTo>
                  <a:lnTo>
                    <a:pt x="58" y="9"/>
                  </a:lnTo>
                  <a:lnTo>
                    <a:pt x="54" y="29"/>
                  </a:lnTo>
                  <a:lnTo>
                    <a:pt x="47" y="37"/>
                  </a:lnTo>
                  <a:lnTo>
                    <a:pt x="33" y="35"/>
                  </a:lnTo>
                  <a:lnTo>
                    <a:pt x="19" y="29"/>
                  </a:lnTo>
                  <a:lnTo>
                    <a:pt x="7" y="18"/>
                  </a:lnTo>
                  <a:lnTo>
                    <a:pt x="0" y="26"/>
                  </a:lnTo>
                  <a:lnTo>
                    <a:pt x="33" y="50"/>
                  </a:lnTo>
                  <a:lnTo>
                    <a:pt x="44" y="89"/>
                  </a:lnTo>
                  <a:lnTo>
                    <a:pt x="49" y="115"/>
                  </a:lnTo>
                  <a:lnTo>
                    <a:pt x="54" y="113"/>
                  </a:lnTo>
                  <a:lnTo>
                    <a:pt x="60" y="120"/>
                  </a:lnTo>
                  <a:lnTo>
                    <a:pt x="63" y="142"/>
                  </a:lnTo>
                  <a:lnTo>
                    <a:pt x="44" y="172"/>
                  </a:lnTo>
                  <a:lnTo>
                    <a:pt x="35" y="187"/>
                  </a:lnTo>
                  <a:lnTo>
                    <a:pt x="25" y="196"/>
                  </a:lnTo>
                  <a:lnTo>
                    <a:pt x="27" y="228"/>
                  </a:lnTo>
                  <a:lnTo>
                    <a:pt x="30" y="265"/>
                  </a:lnTo>
                  <a:lnTo>
                    <a:pt x="45" y="272"/>
                  </a:lnTo>
                  <a:lnTo>
                    <a:pt x="45" y="276"/>
                  </a:lnTo>
                  <a:lnTo>
                    <a:pt x="49" y="274"/>
                  </a:lnTo>
                  <a:lnTo>
                    <a:pt x="54" y="289"/>
                  </a:lnTo>
                  <a:lnTo>
                    <a:pt x="58" y="285"/>
                  </a:lnTo>
                  <a:lnTo>
                    <a:pt x="88" y="272"/>
                  </a:lnTo>
                  <a:lnTo>
                    <a:pt x="94" y="268"/>
                  </a:lnTo>
                  <a:lnTo>
                    <a:pt x="110" y="268"/>
                  </a:lnTo>
                  <a:lnTo>
                    <a:pt x="120" y="250"/>
                  </a:lnTo>
                  <a:lnTo>
                    <a:pt x="128" y="235"/>
                  </a:lnTo>
                  <a:lnTo>
                    <a:pt x="137" y="216"/>
                  </a:lnTo>
                  <a:lnTo>
                    <a:pt x="147" y="198"/>
                  </a:lnTo>
                  <a:lnTo>
                    <a:pt x="125" y="176"/>
                  </a:lnTo>
                  <a:lnTo>
                    <a:pt x="131" y="168"/>
                  </a:lnTo>
                  <a:lnTo>
                    <a:pt x="123" y="153"/>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63" name="Group 777"/>
            <p:cNvGrpSpPr>
              <a:grpSpLocks/>
            </p:cNvGrpSpPr>
            <p:nvPr/>
          </p:nvGrpSpPr>
          <p:grpSpPr bwMode="auto">
            <a:xfrm>
              <a:off x="2775" y="1650"/>
              <a:ext cx="9" cy="6"/>
              <a:chOff x="3211" y="1946"/>
              <a:chExt cx="7" cy="6"/>
            </a:xfrm>
            <a:grpFill/>
          </p:grpSpPr>
          <p:grpSp>
            <p:nvGrpSpPr>
              <p:cNvPr id="1784" name="Group 778"/>
              <p:cNvGrpSpPr>
                <a:grpSpLocks/>
              </p:cNvGrpSpPr>
              <p:nvPr/>
            </p:nvGrpSpPr>
            <p:grpSpPr bwMode="auto">
              <a:xfrm>
                <a:off x="3211" y="1946"/>
                <a:ext cx="7" cy="6"/>
                <a:chOff x="3211" y="1946"/>
                <a:chExt cx="7" cy="6"/>
              </a:xfrm>
              <a:grpFill/>
            </p:grpSpPr>
            <p:pic>
              <p:nvPicPr>
                <p:cNvPr id="1786" name="Picture 779"/>
                <p:cNvPicPr>
                  <a:picLocks noChangeAspect="1" noChangeArrowheads="1"/>
                </p:cNvPicPr>
                <p:nvPr/>
              </p:nvPicPr>
              <p:blipFill>
                <a:blip r:embed="rId41" cstate="print">
                  <a:extLst>
                    <a:ext uri="{28A0092B-C50C-407E-A947-70E740481C1C}">
                      <a14:useLocalDpi xmlns:a14="http://schemas.microsoft.com/office/drawing/2010/main" val="0"/>
                    </a:ext>
                  </a:extLst>
                </a:blip>
                <a:srcRect t="-58595" r="-134378"/>
                <a:stretch>
                  <a:fillRect/>
                </a:stretch>
              </p:blipFill>
              <p:spPr bwMode="auto">
                <a:xfrm>
                  <a:off x="3211" y="1946"/>
                  <a:ext cx="7" cy="6"/>
                </a:xfrm>
                <a:prstGeom prst="rect">
                  <a:avLst/>
                </a:prstGeom>
                <a:grpFill/>
                <a:ln w="6350">
                  <a:solidFill>
                    <a:srgbClr val="808080"/>
                  </a:solidFill>
                  <a:miter lim="800000"/>
                  <a:headEnd/>
                  <a:tailEnd/>
                </a:ln>
              </p:spPr>
            </p:pic>
            <p:sp>
              <p:nvSpPr>
                <p:cNvPr id="1787" name="Freeform 780"/>
                <p:cNvSpPr>
                  <a:spLocks/>
                </p:cNvSpPr>
                <p:nvPr/>
              </p:nvSpPr>
              <p:spPr bwMode="auto">
                <a:xfrm>
                  <a:off x="3211" y="1948"/>
                  <a:ext cx="2" cy="3"/>
                </a:xfrm>
                <a:custGeom>
                  <a:avLst/>
                  <a:gdLst>
                    <a:gd name="T0" fmla="*/ 1 w 2"/>
                    <a:gd name="T1" fmla="*/ 0 h 5"/>
                    <a:gd name="T2" fmla="*/ 0 w 2"/>
                    <a:gd name="T3" fmla="*/ 5 h 5"/>
                    <a:gd name="T4" fmla="*/ 2 w 2"/>
                    <a:gd name="T5" fmla="*/ 5 h 5"/>
                    <a:gd name="T6" fmla="*/ 1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1" y="0"/>
                      </a:moveTo>
                      <a:lnTo>
                        <a:pt x="0" y="5"/>
                      </a:lnTo>
                      <a:lnTo>
                        <a:pt x="2" y="5"/>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88" name="Freeform 781"/>
                <p:cNvSpPr>
                  <a:spLocks/>
                </p:cNvSpPr>
                <p:nvPr/>
              </p:nvSpPr>
              <p:spPr bwMode="auto">
                <a:xfrm>
                  <a:off x="3211" y="1948"/>
                  <a:ext cx="2" cy="3"/>
                </a:xfrm>
                <a:custGeom>
                  <a:avLst/>
                  <a:gdLst>
                    <a:gd name="T0" fmla="*/ 1 w 2"/>
                    <a:gd name="T1" fmla="*/ 0 h 5"/>
                    <a:gd name="T2" fmla="*/ 0 w 2"/>
                    <a:gd name="T3" fmla="*/ 5 h 5"/>
                    <a:gd name="T4" fmla="*/ 2 w 2"/>
                    <a:gd name="T5" fmla="*/ 5 h 5"/>
                    <a:gd name="T6" fmla="*/ 1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1" y="0"/>
                      </a:moveTo>
                      <a:lnTo>
                        <a:pt x="0" y="5"/>
                      </a:lnTo>
                      <a:lnTo>
                        <a:pt x="2" y="5"/>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89" name="Picture 782"/>
                <p:cNvPicPr>
                  <a:picLocks noChangeAspect="1" noChangeArrowheads="1"/>
                </p:cNvPicPr>
                <p:nvPr/>
              </p:nvPicPr>
              <p:blipFill>
                <a:blip r:embed="rId41">
                  <a:extLst>
                    <a:ext uri="{28A0092B-C50C-407E-A947-70E740481C1C}">
                      <a14:useLocalDpi xmlns:a14="http://schemas.microsoft.com/office/drawing/2010/main" val="0"/>
                    </a:ext>
                  </a:extLst>
                </a:blip>
                <a:srcRect t="-58595" r="-134378"/>
                <a:stretch>
                  <a:fillRect/>
                </a:stretch>
              </p:blipFill>
              <p:spPr bwMode="auto">
                <a:xfrm>
                  <a:off x="3211" y="1946"/>
                  <a:ext cx="6" cy="6"/>
                </a:xfrm>
                <a:prstGeom prst="rect">
                  <a:avLst/>
                </a:prstGeom>
                <a:grpFill/>
                <a:ln w="6350">
                  <a:solidFill>
                    <a:srgbClr val="808080"/>
                  </a:solidFill>
                  <a:miter lim="800000"/>
                  <a:headEnd/>
                  <a:tailEnd/>
                </a:ln>
              </p:spPr>
            </p:pic>
          </p:grpSp>
          <p:sp>
            <p:nvSpPr>
              <p:cNvPr id="1785" name="Freeform 783"/>
              <p:cNvSpPr>
                <a:spLocks/>
              </p:cNvSpPr>
              <p:nvPr/>
            </p:nvSpPr>
            <p:spPr bwMode="auto">
              <a:xfrm>
                <a:off x="3211" y="1948"/>
                <a:ext cx="2" cy="3"/>
              </a:xfrm>
              <a:custGeom>
                <a:avLst/>
                <a:gdLst>
                  <a:gd name="T0" fmla="*/ 1 w 2"/>
                  <a:gd name="T1" fmla="*/ 0 h 5"/>
                  <a:gd name="T2" fmla="*/ 0 w 2"/>
                  <a:gd name="T3" fmla="*/ 5 h 5"/>
                  <a:gd name="T4" fmla="*/ 2 w 2"/>
                  <a:gd name="T5" fmla="*/ 5 h 5"/>
                  <a:gd name="T6" fmla="*/ 1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1" y="0"/>
                    </a:moveTo>
                    <a:lnTo>
                      <a:pt x="0" y="5"/>
                    </a:lnTo>
                    <a:lnTo>
                      <a:pt x="2" y="5"/>
                    </a:lnTo>
                    <a:lnTo>
                      <a:pt x="1"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64" name="Freeform 784"/>
            <p:cNvSpPr>
              <a:spLocks/>
            </p:cNvSpPr>
            <p:nvPr/>
          </p:nvSpPr>
          <p:spPr bwMode="auto">
            <a:xfrm>
              <a:off x="2777" y="1619"/>
              <a:ext cx="111" cy="46"/>
            </a:xfrm>
            <a:custGeom>
              <a:avLst/>
              <a:gdLst>
                <a:gd name="T0" fmla="*/ 37 w 103"/>
                <a:gd name="T1" fmla="*/ 63 h 80"/>
                <a:gd name="T2" fmla="*/ 22 w 103"/>
                <a:gd name="T3" fmla="*/ 69 h 80"/>
                <a:gd name="T4" fmla="*/ 14 w 103"/>
                <a:gd name="T5" fmla="*/ 67 h 80"/>
                <a:gd name="T6" fmla="*/ 3 w 103"/>
                <a:gd name="T7" fmla="*/ 61 h 80"/>
                <a:gd name="T8" fmla="*/ 1 w 103"/>
                <a:gd name="T9" fmla="*/ 61 h 80"/>
                <a:gd name="T10" fmla="*/ 0 w 103"/>
                <a:gd name="T11" fmla="*/ 59 h 80"/>
                <a:gd name="T12" fmla="*/ 0 w 103"/>
                <a:gd name="T13" fmla="*/ 56 h 80"/>
                <a:gd name="T14" fmla="*/ 0 w 103"/>
                <a:gd name="T15" fmla="*/ 46 h 80"/>
                <a:gd name="T16" fmla="*/ 10 w 103"/>
                <a:gd name="T17" fmla="*/ 52 h 80"/>
                <a:gd name="T18" fmla="*/ 12 w 103"/>
                <a:gd name="T19" fmla="*/ 52 h 80"/>
                <a:gd name="T20" fmla="*/ 16 w 103"/>
                <a:gd name="T21" fmla="*/ 46 h 80"/>
                <a:gd name="T22" fmla="*/ 28 w 103"/>
                <a:gd name="T23" fmla="*/ 43 h 80"/>
                <a:gd name="T24" fmla="*/ 43 w 103"/>
                <a:gd name="T25" fmla="*/ 43 h 80"/>
                <a:gd name="T26" fmla="*/ 49 w 103"/>
                <a:gd name="T27" fmla="*/ 41 h 80"/>
                <a:gd name="T28" fmla="*/ 47 w 103"/>
                <a:gd name="T29" fmla="*/ 22 h 80"/>
                <a:gd name="T30" fmla="*/ 57 w 103"/>
                <a:gd name="T31" fmla="*/ 6 h 80"/>
                <a:gd name="T32" fmla="*/ 64 w 103"/>
                <a:gd name="T33" fmla="*/ 13 h 80"/>
                <a:gd name="T34" fmla="*/ 73 w 103"/>
                <a:gd name="T35" fmla="*/ 0 h 80"/>
                <a:gd name="T36" fmla="*/ 94 w 103"/>
                <a:gd name="T37" fmla="*/ 6 h 80"/>
                <a:gd name="T38" fmla="*/ 103 w 103"/>
                <a:gd name="T39" fmla="*/ 32 h 80"/>
                <a:gd name="T40" fmla="*/ 98 w 103"/>
                <a:gd name="T41" fmla="*/ 41 h 80"/>
                <a:gd name="T42" fmla="*/ 96 w 103"/>
                <a:gd name="T43" fmla="*/ 43 h 80"/>
                <a:gd name="T44" fmla="*/ 92 w 103"/>
                <a:gd name="T45" fmla="*/ 63 h 80"/>
                <a:gd name="T46" fmla="*/ 91 w 103"/>
                <a:gd name="T47" fmla="*/ 67 h 80"/>
                <a:gd name="T48" fmla="*/ 63 w 103"/>
                <a:gd name="T49" fmla="*/ 80 h 80"/>
                <a:gd name="T50" fmla="*/ 59 w 103"/>
                <a:gd name="T51" fmla="*/ 78 h 80"/>
                <a:gd name="T52" fmla="*/ 37 w 103"/>
                <a:gd name="T53" fmla="*/ 63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
                <a:gd name="T82" fmla="*/ 0 h 80"/>
                <a:gd name="T83" fmla="*/ 103 w 103"/>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 h="80">
                  <a:moveTo>
                    <a:pt x="37" y="63"/>
                  </a:moveTo>
                  <a:lnTo>
                    <a:pt x="22" y="69"/>
                  </a:lnTo>
                  <a:lnTo>
                    <a:pt x="14" y="67"/>
                  </a:lnTo>
                  <a:lnTo>
                    <a:pt x="3" y="61"/>
                  </a:lnTo>
                  <a:lnTo>
                    <a:pt x="1" y="61"/>
                  </a:lnTo>
                  <a:lnTo>
                    <a:pt x="0" y="59"/>
                  </a:lnTo>
                  <a:lnTo>
                    <a:pt x="0" y="56"/>
                  </a:lnTo>
                  <a:lnTo>
                    <a:pt x="0" y="46"/>
                  </a:lnTo>
                  <a:lnTo>
                    <a:pt x="10" y="52"/>
                  </a:lnTo>
                  <a:lnTo>
                    <a:pt x="12" y="52"/>
                  </a:lnTo>
                  <a:lnTo>
                    <a:pt x="16" y="46"/>
                  </a:lnTo>
                  <a:lnTo>
                    <a:pt x="28" y="43"/>
                  </a:lnTo>
                  <a:lnTo>
                    <a:pt x="43" y="43"/>
                  </a:lnTo>
                  <a:lnTo>
                    <a:pt x="49" y="41"/>
                  </a:lnTo>
                  <a:lnTo>
                    <a:pt x="47" y="22"/>
                  </a:lnTo>
                  <a:lnTo>
                    <a:pt x="57" y="6"/>
                  </a:lnTo>
                  <a:lnTo>
                    <a:pt x="64" y="13"/>
                  </a:lnTo>
                  <a:lnTo>
                    <a:pt x="73" y="0"/>
                  </a:lnTo>
                  <a:lnTo>
                    <a:pt x="94" y="6"/>
                  </a:lnTo>
                  <a:lnTo>
                    <a:pt x="103" y="32"/>
                  </a:lnTo>
                  <a:lnTo>
                    <a:pt x="98" y="41"/>
                  </a:lnTo>
                  <a:lnTo>
                    <a:pt x="96" y="43"/>
                  </a:lnTo>
                  <a:lnTo>
                    <a:pt x="92" y="63"/>
                  </a:lnTo>
                  <a:lnTo>
                    <a:pt x="91" y="67"/>
                  </a:lnTo>
                  <a:lnTo>
                    <a:pt x="63" y="80"/>
                  </a:lnTo>
                  <a:lnTo>
                    <a:pt x="59" y="78"/>
                  </a:lnTo>
                  <a:lnTo>
                    <a:pt x="37" y="6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65" name="Freeform 785"/>
            <p:cNvSpPr>
              <a:spLocks/>
            </p:cNvSpPr>
            <p:nvPr/>
          </p:nvSpPr>
          <p:spPr bwMode="auto">
            <a:xfrm>
              <a:off x="2873" y="1687"/>
              <a:ext cx="59" cy="50"/>
            </a:xfrm>
            <a:custGeom>
              <a:avLst/>
              <a:gdLst>
                <a:gd name="T0" fmla="*/ 51 w 56"/>
                <a:gd name="T1" fmla="*/ 11 h 83"/>
                <a:gd name="T2" fmla="*/ 51 w 56"/>
                <a:gd name="T3" fmla="*/ 16 h 83"/>
                <a:gd name="T4" fmla="*/ 49 w 56"/>
                <a:gd name="T5" fmla="*/ 20 h 83"/>
                <a:gd name="T6" fmla="*/ 47 w 56"/>
                <a:gd name="T7" fmla="*/ 26 h 83"/>
                <a:gd name="T8" fmla="*/ 48 w 56"/>
                <a:gd name="T9" fmla="*/ 29 h 83"/>
                <a:gd name="T10" fmla="*/ 51 w 56"/>
                <a:gd name="T11" fmla="*/ 31 h 83"/>
                <a:gd name="T12" fmla="*/ 56 w 56"/>
                <a:gd name="T13" fmla="*/ 39 h 83"/>
                <a:gd name="T14" fmla="*/ 52 w 56"/>
                <a:gd name="T15" fmla="*/ 40 h 83"/>
                <a:gd name="T16" fmla="*/ 55 w 56"/>
                <a:gd name="T17" fmla="*/ 46 h 83"/>
                <a:gd name="T18" fmla="*/ 55 w 56"/>
                <a:gd name="T19" fmla="*/ 55 h 83"/>
                <a:gd name="T20" fmla="*/ 47 w 56"/>
                <a:gd name="T21" fmla="*/ 57 h 83"/>
                <a:gd name="T22" fmla="*/ 51 w 56"/>
                <a:gd name="T23" fmla="*/ 61 h 83"/>
                <a:gd name="T24" fmla="*/ 49 w 56"/>
                <a:gd name="T25" fmla="*/ 65 h 83"/>
                <a:gd name="T26" fmla="*/ 45 w 56"/>
                <a:gd name="T27" fmla="*/ 61 h 83"/>
                <a:gd name="T28" fmla="*/ 43 w 56"/>
                <a:gd name="T29" fmla="*/ 72 h 83"/>
                <a:gd name="T30" fmla="*/ 41 w 56"/>
                <a:gd name="T31" fmla="*/ 74 h 83"/>
                <a:gd name="T32" fmla="*/ 44 w 56"/>
                <a:gd name="T33" fmla="*/ 83 h 83"/>
                <a:gd name="T34" fmla="*/ 41 w 56"/>
                <a:gd name="T35" fmla="*/ 83 h 83"/>
                <a:gd name="T36" fmla="*/ 38 w 56"/>
                <a:gd name="T37" fmla="*/ 81 h 83"/>
                <a:gd name="T38" fmla="*/ 33 w 56"/>
                <a:gd name="T39" fmla="*/ 78 h 83"/>
                <a:gd name="T40" fmla="*/ 30 w 56"/>
                <a:gd name="T41" fmla="*/ 74 h 83"/>
                <a:gd name="T42" fmla="*/ 30 w 56"/>
                <a:gd name="T43" fmla="*/ 72 h 83"/>
                <a:gd name="T44" fmla="*/ 23 w 56"/>
                <a:gd name="T45" fmla="*/ 61 h 83"/>
                <a:gd name="T46" fmla="*/ 23 w 56"/>
                <a:gd name="T47" fmla="*/ 57 h 83"/>
                <a:gd name="T48" fmla="*/ 20 w 56"/>
                <a:gd name="T49" fmla="*/ 55 h 83"/>
                <a:gd name="T50" fmla="*/ 9 w 56"/>
                <a:gd name="T51" fmla="*/ 35 h 83"/>
                <a:gd name="T52" fmla="*/ 9 w 56"/>
                <a:gd name="T53" fmla="*/ 33 h 83"/>
                <a:gd name="T54" fmla="*/ 7 w 56"/>
                <a:gd name="T55" fmla="*/ 33 h 83"/>
                <a:gd name="T56" fmla="*/ 4 w 56"/>
                <a:gd name="T57" fmla="*/ 20 h 83"/>
                <a:gd name="T58" fmla="*/ 0 w 56"/>
                <a:gd name="T59" fmla="*/ 16 h 83"/>
                <a:gd name="T60" fmla="*/ 0 w 56"/>
                <a:gd name="T61" fmla="*/ 2 h 83"/>
                <a:gd name="T62" fmla="*/ 4 w 56"/>
                <a:gd name="T63" fmla="*/ 2 h 83"/>
                <a:gd name="T64" fmla="*/ 8 w 56"/>
                <a:gd name="T65" fmla="*/ 9 h 83"/>
                <a:gd name="T66" fmla="*/ 10 w 56"/>
                <a:gd name="T67" fmla="*/ 0 h 83"/>
                <a:gd name="T68" fmla="*/ 15 w 56"/>
                <a:gd name="T69" fmla="*/ 0 h 83"/>
                <a:gd name="T70" fmla="*/ 20 w 56"/>
                <a:gd name="T71" fmla="*/ 2 h 83"/>
                <a:gd name="T72" fmla="*/ 30 w 56"/>
                <a:gd name="T73" fmla="*/ 5 h 83"/>
                <a:gd name="T74" fmla="*/ 31 w 56"/>
                <a:gd name="T75" fmla="*/ 2 h 83"/>
                <a:gd name="T76" fmla="*/ 33 w 56"/>
                <a:gd name="T77" fmla="*/ 5 h 83"/>
                <a:gd name="T78" fmla="*/ 34 w 56"/>
                <a:gd name="T79" fmla="*/ 3 h 83"/>
                <a:gd name="T80" fmla="*/ 38 w 56"/>
                <a:gd name="T81" fmla="*/ 5 h 83"/>
                <a:gd name="T82" fmla="*/ 41 w 56"/>
                <a:gd name="T83" fmla="*/ 3 h 83"/>
                <a:gd name="T84" fmla="*/ 43 w 56"/>
                <a:gd name="T85" fmla="*/ 11 h 83"/>
                <a:gd name="T86" fmla="*/ 45 w 56"/>
                <a:gd name="T87" fmla="*/ 11 h 83"/>
                <a:gd name="T88" fmla="*/ 51 w 56"/>
                <a:gd name="T89" fmla="*/ 11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83"/>
                <a:gd name="T137" fmla="*/ 56 w 56"/>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83">
                  <a:moveTo>
                    <a:pt x="51" y="11"/>
                  </a:moveTo>
                  <a:lnTo>
                    <a:pt x="51" y="16"/>
                  </a:lnTo>
                  <a:lnTo>
                    <a:pt x="49" y="20"/>
                  </a:lnTo>
                  <a:lnTo>
                    <a:pt x="47" y="26"/>
                  </a:lnTo>
                  <a:lnTo>
                    <a:pt x="48" y="29"/>
                  </a:lnTo>
                  <a:lnTo>
                    <a:pt x="51" y="31"/>
                  </a:lnTo>
                  <a:lnTo>
                    <a:pt x="56" y="39"/>
                  </a:lnTo>
                  <a:lnTo>
                    <a:pt x="52" y="40"/>
                  </a:lnTo>
                  <a:lnTo>
                    <a:pt x="55" y="46"/>
                  </a:lnTo>
                  <a:lnTo>
                    <a:pt x="55" y="55"/>
                  </a:lnTo>
                  <a:lnTo>
                    <a:pt x="47" y="57"/>
                  </a:lnTo>
                  <a:lnTo>
                    <a:pt x="51" y="61"/>
                  </a:lnTo>
                  <a:lnTo>
                    <a:pt x="49" y="65"/>
                  </a:lnTo>
                  <a:lnTo>
                    <a:pt x="45" y="61"/>
                  </a:lnTo>
                  <a:lnTo>
                    <a:pt x="43" y="72"/>
                  </a:lnTo>
                  <a:lnTo>
                    <a:pt x="41" y="74"/>
                  </a:lnTo>
                  <a:lnTo>
                    <a:pt x="44" y="83"/>
                  </a:lnTo>
                  <a:lnTo>
                    <a:pt x="41" y="83"/>
                  </a:lnTo>
                  <a:lnTo>
                    <a:pt x="38" y="81"/>
                  </a:lnTo>
                  <a:lnTo>
                    <a:pt x="33" y="78"/>
                  </a:lnTo>
                  <a:lnTo>
                    <a:pt x="30" y="74"/>
                  </a:lnTo>
                  <a:lnTo>
                    <a:pt x="30" y="72"/>
                  </a:lnTo>
                  <a:lnTo>
                    <a:pt x="23" y="61"/>
                  </a:lnTo>
                  <a:lnTo>
                    <a:pt x="23" y="57"/>
                  </a:lnTo>
                  <a:lnTo>
                    <a:pt x="20" y="55"/>
                  </a:lnTo>
                  <a:lnTo>
                    <a:pt x="9" y="35"/>
                  </a:lnTo>
                  <a:lnTo>
                    <a:pt x="9" y="33"/>
                  </a:lnTo>
                  <a:lnTo>
                    <a:pt x="7" y="33"/>
                  </a:lnTo>
                  <a:lnTo>
                    <a:pt x="4" y="20"/>
                  </a:lnTo>
                  <a:lnTo>
                    <a:pt x="0" y="16"/>
                  </a:lnTo>
                  <a:lnTo>
                    <a:pt x="0" y="2"/>
                  </a:lnTo>
                  <a:lnTo>
                    <a:pt x="4" y="2"/>
                  </a:lnTo>
                  <a:lnTo>
                    <a:pt x="8" y="9"/>
                  </a:lnTo>
                  <a:lnTo>
                    <a:pt x="10" y="0"/>
                  </a:lnTo>
                  <a:lnTo>
                    <a:pt x="15" y="0"/>
                  </a:lnTo>
                  <a:lnTo>
                    <a:pt x="20" y="2"/>
                  </a:lnTo>
                  <a:lnTo>
                    <a:pt x="30" y="5"/>
                  </a:lnTo>
                  <a:lnTo>
                    <a:pt x="31" y="2"/>
                  </a:lnTo>
                  <a:lnTo>
                    <a:pt x="33" y="5"/>
                  </a:lnTo>
                  <a:lnTo>
                    <a:pt x="34" y="3"/>
                  </a:lnTo>
                  <a:lnTo>
                    <a:pt x="38" y="5"/>
                  </a:lnTo>
                  <a:lnTo>
                    <a:pt x="41" y="3"/>
                  </a:lnTo>
                  <a:lnTo>
                    <a:pt x="43" y="11"/>
                  </a:lnTo>
                  <a:lnTo>
                    <a:pt x="45" y="11"/>
                  </a:lnTo>
                  <a:lnTo>
                    <a:pt x="51" y="1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66" name="Freeform 786"/>
            <p:cNvSpPr>
              <a:spLocks/>
            </p:cNvSpPr>
            <p:nvPr/>
          </p:nvSpPr>
          <p:spPr bwMode="auto">
            <a:xfrm>
              <a:off x="2842" y="1664"/>
              <a:ext cx="85" cy="66"/>
            </a:xfrm>
            <a:custGeom>
              <a:avLst/>
              <a:gdLst>
                <a:gd name="T0" fmla="*/ 70 w 79"/>
                <a:gd name="T1" fmla="*/ 54 h 117"/>
                <a:gd name="T2" fmla="*/ 73 w 79"/>
                <a:gd name="T3" fmla="*/ 54 h 117"/>
                <a:gd name="T4" fmla="*/ 75 w 79"/>
                <a:gd name="T5" fmla="*/ 46 h 117"/>
                <a:gd name="T6" fmla="*/ 79 w 79"/>
                <a:gd name="T7" fmla="*/ 45 h 117"/>
                <a:gd name="T8" fmla="*/ 79 w 79"/>
                <a:gd name="T9" fmla="*/ 43 h 117"/>
                <a:gd name="T10" fmla="*/ 75 w 79"/>
                <a:gd name="T11" fmla="*/ 41 h 117"/>
                <a:gd name="T12" fmla="*/ 73 w 79"/>
                <a:gd name="T13" fmla="*/ 39 h 117"/>
                <a:gd name="T14" fmla="*/ 75 w 79"/>
                <a:gd name="T15" fmla="*/ 37 h 117"/>
                <a:gd name="T16" fmla="*/ 71 w 79"/>
                <a:gd name="T17" fmla="*/ 33 h 117"/>
                <a:gd name="T18" fmla="*/ 68 w 79"/>
                <a:gd name="T19" fmla="*/ 22 h 117"/>
                <a:gd name="T20" fmla="*/ 49 w 79"/>
                <a:gd name="T21" fmla="*/ 20 h 117"/>
                <a:gd name="T22" fmla="*/ 36 w 79"/>
                <a:gd name="T23" fmla="*/ 0 h 117"/>
                <a:gd name="T24" fmla="*/ 36 w 79"/>
                <a:gd name="T25" fmla="*/ 2 h 117"/>
                <a:gd name="T26" fmla="*/ 35 w 79"/>
                <a:gd name="T27" fmla="*/ 2 h 117"/>
                <a:gd name="T28" fmla="*/ 35 w 79"/>
                <a:gd name="T29" fmla="*/ 4 h 117"/>
                <a:gd name="T30" fmla="*/ 30 w 79"/>
                <a:gd name="T31" fmla="*/ 6 h 117"/>
                <a:gd name="T32" fmla="*/ 28 w 79"/>
                <a:gd name="T33" fmla="*/ 8 h 117"/>
                <a:gd name="T34" fmla="*/ 24 w 79"/>
                <a:gd name="T35" fmla="*/ 13 h 117"/>
                <a:gd name="T36" fmla="*/ 25 w 79"/>
                <a:gd name="T37" fmla="*/ 17 h 117"/>
                <a:gd name="T38" fmla="*/ 25 w 79"/>
                <a:gd name="T39" fmla="*/ 20 h 117"/>
                <a:gd name="T40" fmla="*/ 27 w 79"/>
                <a:gd name="T41" fmla="*/ 24 h 117"/>
                <a:gd name="T42" fmla="*/ 25 w 79"/>
                <a:gd name="T43" fmla="*/ 24 h 117"/>
                <a:gd name="T44" fmla="*/ 21 w 79"/>
                <a:gd name="T45" fmla="*/ 26 h 117"/>
                <a:gd name="T46" fmla="*/ 21 w 79"/>
                <a:gd name="T47" fmla="*/ 32 h 117"/>
                <a:gd name="T48" fmla="*/ 22 w 79"/>
                <a:gd name="T49" fmla="*/ 37 h 117"/>
                <a:gd name="T50" fmla="*/ 17 w 79"/>
                <a:gd name="T51" fmla="*/ 37 h 117"/>
                <a:gd name="T52" fmla="*/ 15 w 79"/>
                <a:gd name="T53" fmla="*/ 33 h 117"/>
                <a:gd name="T54" fmla="*/ 14 w 79"/>
                <a:gd name="T55" fmla="*/ 33 h 117"/>
                <a:gd name="T56" fmla="*/ 13 w 79"/>
                <a:gd name="T57" fmla="*/ 33 h 117"/>
                <a:gd name="T58" fmla="*/ 12 w 79"/>
                <a:gd name="T59" fmla="*/ 32 h 117"/>
                <a:gd name="T60" fmla="*/ 10 w 79"/>
                <a:gd name="T61" fmla="*/ 37 h 117"/>
                <a:gd name="T62" fmla="*/ 2 w 79"/>
                <a:gd name="T63" fmla="*/ 37 h 117"/>
                <a:gd name="T64" fmla="*/ 0 w 79"/>
                <a:gd name="T65" fmla="*/ 33 h 117"/>
                <a:gd name="T66" fmla="*/ 2 w 79"/>
                <a:gd name="T67" fmla="*/ 43 h 117"/>
                <a:gd name="T68" fmla="*/ 5 w 79"/>
                <a:gd name="T69" fmla="*/ 54 h 117"/>
                <a:gd name="T70" fmla="*/ 10 w 79"/>
                <a:gd name="T71" fmla="*/ 45 h 117"/>
                <a:gd name="T72" fmla="*/ 19 w 79"/>
                <a:gd name="T73" fmla="*/ 76 h 117"/>
                <a:gd name="T74" fmla="*/ 24 w 79"/>
                <a:gd name="T75" fmla="*/ 83 h 117"/>
                <a:gd name="T76" fmla="*/ 37 w 79"/>
                <a:gd name="T77" fmla="*/ 98 h 117"/>
                <a:gd name="T78" fmla="*/ 54 w 79"/>
                <a:gd name="T79" fmla="*/ 117 h 117"/>
                <a:gd name="T80" fmla="*/ 57 w 79"/>
                <a:gd name="T81" fmla="*/ 117 h 117"/>
                <a:gd name="T82" fmla="*/ 57 w 79"/>
                <a:gd name="T83" fmla="*/ 115 h 117"/>
                <a:gd name="T84" fmla="*/ 51 w 79"/>
                <a:gd name="T85" fmla="*/ 104 h 117"/>
                <a:gd name="T86" fmla="*/ 51 w 79"/>
                <a:gd name="T87" fmla="*/ 100 h 117"/>
                <a:gd name="T88" fmla="*/ 48 w 79"/>
                <a:gd name="T89" fmla="*/ 98 h 117"/>
                <a:gd name="T90" fmla="*/ 37 w 79"/>
                <a:gd name="T91" fmla="*/ 78 h 117"/>
                <a:gd name="T92" fmla="*/ 37 w 79"/>
                <a:gd name="T93" fmla="*/ 76 h 117"/>
                <a:gd name="T94" fmla="*/ 35 w 79"/>
                <a:gd name="T95" fmla="*/ 76 h 117"/>
                <a:gd name="T96" fmla="*/ 32 w 79"/>
                <a:gd name="T97" fmla="*/ 63 h 117"/>
                <a:gd name="T98" fmla="*/ 28 w 79"/>
                <a:gd name="T99" fmla="*/ 58 h 117"/>
                <a:gd name="T100" fmla="*/ 28 w 79"/>
                <a:gd name="T101" fmla="*/ 45 h 117"/>
                <a:gd name="T102" fmla="*/ 32 w 79"/>
                <a:gd name="T103" fmla="*/ 45 h 117"/>
                <a:gd name="T104" fmla="*/ 36 w 79"/>
                <a:gd name="T105" fmla="*/ 52 h 117"/>
                <a:gd name="T106" fmla="*/ 38 w 79"/>
                <a:gd name="T107" fmla="*/ 43 h 117"/>
                <a:gd name="T108" fmla="*/ 43 w 79"/>
                <a:gd name="T109" fmla="*/ 43 h 117"/>
                <a:gd name="T110" fmla="*/ 48 w 79"/>
                <a:gd name="T111" fmla="*/ 45 h 117"/>
                <a:gd name="T112" fmla="*/ 57 w 79"/>
                <a:gd name="T113" fmla="*/ 48 h 117"/>
                <a:gd name="T114" fmla="*/ 58 w 79"/>
                <a:gd name="T115" fmla="*/ 45 h 117"/>
                <a:gd name="T116" fmla="*/ 61 w 79"/>
                <a:gd name="T117" fmla="*/ 48 h 117"/>
                <a:gd name="T118" fmla="*/ 62 w 79"/>
                <a:gd name="T119" fmla="*/ 46 h 117"/>
                <a:gd name="T120" fmla="*/ 66 w 79"/>
                <a:gd name="T121" fmla="*/ 48 h 117"/>
                <a:gd name="T122" fmla="*/ 68 w 79"/>
                <a:gd name="T123" fmla="*/ 46 h 117"/>
                <a:gd name="T124" fmla="*/ 70 w 79"/>
                <a:gd name="T125" fmla="*/ 54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
                <a:gd name="T190" fmla="*/ 0 h 117"/>
                <a:gd name="T191" fmla="*/ 79 w 79"/>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 h="117">
                  <a:moveTo>
                    <a:pt x="70" y="54"/>
                  </a:moveTo>
                  <a:lnTo>
                    <a:pt x="73" y="54"/>
                  </a:lnTo>
                  <a:lnTo>
                    <a:pt x="75" y="46"/>
                  </a:lnTo>
                  <a:lnTo>
                    <a:pt x="79" y="45"/>
                  </a:lnTo>
                  <a:lnTo>
                    <a:pt x="79" y="43"/>
                  </a:lnTo>
                  <a:lnTo>
                    <a:pt x="75" y="41"/>
                  </a:lnTo>
                  <a:lnTo>
                    <a:pt x="73" y="39"/>
                  </a:lnTo>
                  <a:lnTo>
                    <a:pt x="75" y="37"/>
                  </a:lnTo>
                  <a:lnTo>
                    <a:pt x="71" y="33"/>
                  </a:lnTo>
                  <a:lnTo>
                    <a:pt x="68" y="22"/>
                  </a:lnTo>
                  <a:lnTo>
                    <a:pt x="49" y="20"/>
                  </a:lnTo>
                  <a:lnTo>
                    <a:pt x="36" y="0"/>
                  </a:lnTo>
                  <a:lnTo>
                    <a:pt x="36" y="2"/>
                  </a:lnTo>
                  <a:lnTo>
                    <a:pt x="35" y="2"/>
                  </a:lnTo>
                  <a:lnTo>
                    <a:pt x="35" y="4"/>
                  </a:lnTo>
                  <a:lnTo>
                    <a:pt x="30" y="6"/>
                  </a:lnTo>
                  <a:lnTo>
                    <a:pt x="28" y="8"/>
                  </a:lnTo>
                  <a:lnTo>
                    <a:pt x="24" y="13"/>
                  </a:lnTo>
                  <a:lnTo>
                    <a:pt x="25" y="17"/>
                  </a:lnTo>
                  <a:lnTo>
                    <a:pt x="25" y="20"/>
                  </a:lnTo>
                  <a:lnTo>
                    <a:pt x="27" y="24"/>
                  </a:lnTo>
                  <a:lnTo>
                    <a:pt x="25" y="24"/>
                  </a:lnTo>
                  <a:lnTo>
                    <a:pt x="21" y="26"/>
                  </a:lnTo>
                  <a:lnTo>
                    <a:pt x="21" y="32"/>
                  </a:lnTo>
                  <a:lnTo>
                    <a:pt x="22" y="37"/>
                  </a:lnTo>
                  <a:lnTo>
                    <a:pt x="17" y="37"/>
                  </a:lnTo>
                  <a:lnTo>
                    <a:pt x="15" y="33"/>
                  </a:lnTo>
                  <a:lnTo>
                    <a:pt x="14" y="33"/>
                  </a:lnTo>
                  <a:lnTo>
                    <a:pt x="13" y="33"/>
                  </a:lnTo>
                  <a:lnTo>
                    <a:pt x="12" y="32"/>
                  </a:lnTo>
                  <a:lnTo>
                    <a:pt x="10" y="37"/>
                  </a:lnTo>
                  <a:lnTo>
                    <a:pt x="2" y="37"/>
                  </a:lnTo>
                  <a:lnTo>
                    <a:pt x="0" y="33"/>
                  </a:lnTo>
                  <a:lnTo>
                    <a:pt x="2" y="43"/>
                  </a:lnTo>
                  <a:lnTo>
                    <a:pt x="5" y="54"/>
                  </a:lnTo>
                  <a:lnTo>
                    <a:pt x="10" y="45"/>
                  </a:lnTo>
                  <a:lnTo>
                    <a:pt x="19" y="76"/>
                  </a:lnTo>
                  <a:lnTo>
                    <a:pt x="24" y="83"/>
                  </a:lnTo>
                  <a:lnTo>
                    <a:pt x="37" y="98"/>
                  </a:lnTo>
                  <a:lnTo>
                    <a:pt x="54" y="117"/>
                  </a:lnTo>
                  <a:lnTo>
                    <a:pt x="57" y="117"/>
                  </a:lnTo>
                  <a:lnTo>
                    <a:pt x="57" y="115"/>
                  </a:lnTo>
                  <a:lnTo>
                    <a:pt x="51" y="104"/>
                  </a:lnTo>
                  <a:lnTo>
                    <a:pt x="51" y="100"/>
                  </a:lnTo>
                  <a:lnTo>
                    <a:pt x="48" y="98"/>
                  </a:lnTo>
                  <a:lnTo>
                    <a:pt x="37" y="78"/>
                  </a:lnTo>
                  <a:lnTo>
                    <a:pt x="37" y="76"/>
                  </a:lnTo>
                  <a:lnTo>
                    <a:pt x="35" y="76"/>
                  </a:lnTo>
                  <a:lnTo>
                    <a:pt x="32" y="63"/>
                  </a:lnTo>
                  <a:lnTo>
                    <a:pt x="28" y="58"/>
                  </a:lnTo>
                  <a:lnTo>
                    <a:pt x="28" y="45"/>
                  </a:lnTo>
                  <a:lnTo>
                    <a:pt x="32" y="45"/>
                  </a:lnTo>
                  <a:lnTo>
                    <a:pt x="36" y="52"/>
                  </a:lnTo>
                  <a:lnTo>
                    <a:pt x="38" y="43"/>
                  </a:lnTo>
                  <a:lnTo>
                    <a:pt x="43" y="43"/>
                  </a:lnTo>
                  <a:lnTo>
                    <a:pt x="48" y="45"/>
                  </a:lnTo>
                  <a:lnTo>
                    <a:pt x="57" y="48"/>
                  </a:lnTo>
                  <a:lnTo>
                    <a:pt x="58" y="45"/>
                  </a:lnTo>
                  <a:lnTo>
                    <a:pt x="61" y="48"/>
                  </a:lnTo>
                  <a:lnTo>
                    <a:pt x="62" y="46"/>
                  </a:lnTo>
                  <a:lnTo>
                    <a:pt x="66" y="48"/>
                  </a:lnTo>
                  <a:lnTo>
                    <a:pt x="68" y="46"/>
                  </a:lnTo>
                  <a:lnTo>
                    <a:pt x="70" y="5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67" name="Freeform 787"/>
            <p:cNvSpPr>
              <a:spLocks/>
            </p:cNvSpPr>
            <p:nvPr/>
          </p:nvSpPr>
          <p:spPr bwMode="auto">
            <a:xfrm>
              <a:off x="2545" y="1576"/>
              <a:ext cx="187" cy="159"/>
            </a:xfrm>
            <a:custGeom>
              <a:avLst/>
              <a:gdLst>
                <a:gd name="T0" fmla="*/ 171 w 174"/>
                <a:gd name="T1" fmla="*/ 230 h 274"/>
                <a:gd name="T2" fmla="*/ 170 w 174"/>
                <a:gd name="T3" fmla="*/ 230 h 274"/>
                <a:gd name="T4" fmla="*/ 156 w 174"/>
                <a:gd name="T5" fmla="*/ 254 h 274"/>
                <a:gd name="T6" fmla="*/ 132 w 174"/>
                <a:gd name="T7" fmla="*/ 239 h 274"/>
                <a:gd name="T8" fmla="*/ 119 w 174"/>
                <a:gd name="T9" fmla="*/ 243 h 274"/>
                <a:gd name="T10" fmla="*/ 110 w 174"/>
                <a:gd name="T11" fmla="*/ 274 h 274"/>
                <a:gd name="T12" fmla="*/ 91 w 174"/>
                <a:gd name="T13" fmla="*/ 269 h 274"/>
                <a:gd name="T14" fmla="*/ 48 w 174"/>
                <a:gd name="T15" fmla="*/ 254 h 274"/>
                <a:gd name="T16" fmla="*/ 47 w 174"/>
                <a:gd name="T17" fmla="*/ 228 h 274"/>
                <a:gd name="T18" fmla="*/ 50 w 174"/>
                <a:gd name="T19" fmla="*/ 178 h 274"/>
                <a:gd name="T20" fmla="*/ 50 w 174"/>
                <a:gd name="T21" fmla="*/ 165 h 274"/>
                <a:gd name="T22" fmla="*/ 42 w 174"/>
                <a:gd name="T23" fmla="*/ 147 h 274"/>
                <a:gd name="T24" fmla="*/ 39 w 174"/>
                <a:gd name="T25" fmla="*/ 121 h 274"/>
                <a:gd name="T26" fmla="*/ 24 w 174"/>
                <a:gd name="T27" fmla="*/ 110 h 274"/>
                <a:gd name="T28" fmla="*/ 4 w 174"/>
                <a:gd name="T29" fmla="*/ 97 h 274"/>
                <a:gd name="T30" fmla="*/ 8 w 174"/>
                <a:gd name="T31" fmla="*/ 87 h 274"/>
                <a:gd name="T32" fmla="*/ 17 w 174"/>
                <a:gd name="T33" fmla="*/ 73 h 274"/>
                <a:gd name="T34" fmla="*/ 43 w 174"/>
                <a:gd name="T35" fmla="*/ 76 h 274"/>
                <a:gd name="T36" fmla="*/ 46 w 174"/>
                <a:gd name="T37" fmla="*/ 45 h 274"/>
                <a:gd name="T38" fmla="*/ 72 w 174"/>
                <a:gd name="T39" fmla="*/ 52 h 274"/>
                <a:gd name="T40" fmla="*/ 85 w 174"/>
                <a:gd name="T41" fmla="*/ 32 h 274"/>
                <a:gd name="T42" fmla="*/ 99 w 174"/>
                <a:gd name="T43" fmla="*/ 0 h 274"/>
                <a:gd name="T44" fmla="*/ 123 w 174"/>
                <a:gd name="T45" fmla="*/ 32 h 274"/>
                <a:gd name="T46" fmla="*/ 129 w 174"/>
                <a:gd name="T47" fmla="*/ 34 h 274"/>
                <a:gd name="T48" fmla="*/ 145 w 174"/>
                <a:gd name="T49" fmla="*/ 47 h 274"/>
                <a:gd name="T50" fmla="*/ 153 w 174"/>
                <a:gd name="T51" fmla="*/ 54 h 274"/>
                <a:gd name="T52" fmla="*/ 170 w 174"/>
                <a:gd name="T53" fmla="*/ 110 h 274"/>
                <a:gd name="T54" fmla="*/ 161 w 174"/>
                <a:gd name="T55" fmla="*/ 119 h 274"/>
                <a:gd name="T56" fmla="*/ 156 w 174"/>
                <a:gd name="T57" fmla="*/ 145 h 274"/>
                <a:gd name="T58" fmla="*/ 162 w 174"/>
                <a:gd name="T59" fmla="*/ 176 h 274"/>
                <a:gd name="T60" fmla="*/ 161 w 174"/>
                <a:gd name="T61" fmla="*/ 199 h 274"/>
                <a:gd name="T62" fmla="*/ 171 w 174"/>
                <a:gd name="T63" fmla="*/ 221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274"/>
                <a:gd name="T98" fmla="*/ 174 w 174"/>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274">
                  <a:moveTo>
                    <a:pt x="171" y="221"/>
                  </a:moveTo>
                  <a:lnTo>
                    <a:pt x="171" y="230"/>
                  </a:lnTo>
                  <a:lnTo>
                    <a:pt x="170" y="234"/>
                  </a:lnTo>
                  <a:lnTo>
                    <a:pt x="170" y="230"/>
                  </a:lnTo>
                  <a:lnTo>
                    <a:pt x="169" y="234"/>
                  </a:lnTo>
                  <a:lnTo>
                    <a:pt x="156" y="254"/>
                  </a:lnTo>
                  <a:lnTo>
                    <a:pt x="137" y="243"/>
                  </a:lnTo>
                  <a:lnTo>
                    <a:pt x="132" y="239"/>
                  </a:lnTo>
                  <a:lnTo>
                    <a:pt x="129" y="243"/>
                  </a:lnTo>
                  <a:lnTo>
                    <a:pt x="119" y="243"/>
                  </a:lnTo>
                  <a:lnTo>
                    <a:pt x="110" y="254"/>
                  </a:lnTo>
                  <a:lnTo>
                    <a:pt x="110" y="274"/>
                  </a:lnTo>
                  <a:lnTo>
                    <a:pt x="90" y="274"/>
                  </a:lnTo>
                  <a:lnTo>
                    <a:pt x="91" y="269"/>
                  </a:lnTo>
                  <a:lnTo>
                    <a:pt x="86" y="269"/>
                  </a:lnTo>
                  <a:lnTo>
                    <a:pt x="48" y="254"/>
                  </a:lnTo>
                  <a:lnTo>
                    <a:pt x="41" y="245"/>
                  </a:lnTo>
                  <a:lnTo>
                    <a:pt x="47" y="228"/>
                  </a:lnTo>
                  <a:lnTo>
                    <a:pt x="48" y="202"/>
                  </a:lnTo>
                  <a:lnTo>
                    <a:pt x="50" y="178"/>
                  </a:lnTo>
                  <a:lnTo>
                    <a:pt x="58" y="189"/>
                  </a:lnTo>
                  <a:lnTo>
                    <a:pt x="50" y="165"/>
                  </a:lnTo>
                  <a:lnTo>
                    <a:pt x="50" y="158"/>
                  </a:lnTo>
                  <a:lnTo>
                    <a:pt x="42" y="147"/>
                  </a:lnTo>
                  <a:lnTo>
                    <a:pt x="38" y="124"/>
                  </a:lnTo>
                  <a:lnTo>
                    <a:pt x="39" y="121"/>
                  </a:lnTo>
                  <a:lnTo>
                    <a:pt x="32" y="117"/>
                  </a:lnTo>
                  <a:lnTo>
                    <a:pt x="24" y="110"/>
                  </a:lnTo>
                  <a:lnTo>
                    <a:pt x="11" y="100"/>
                  </a:lnTo>
                  <a:lnTo>
                    <a:pt x="4" y="97"/>
                  </a:lnTo>
                  <a:lnTo>
                    <a:pt x="5" y="89"/>
                  </a:lnTo>
                  <a:lnTo>
                    <a:pt x="8" y="87"/>
                  </a:lnTo>
                  <a:lnTo>
                    <a:pt x="0" y="86"/>
                  </a:lnTo>
                  <a:lnTo>
                    <a:pt x="17" y="73"/>
                  </a:lnTo>
                  <a:lnTo>
                    <a:pt x="27" y="76"/>
                  </a:lnTo>
                  <a:lnTo>
                    <a:pt x="43" y="76"/>
                  </a:lnTo>
                  <a:lnTo>
                    <a:pt x="41" y="47"/>
                  </a:lnTo>
                  <a:lnTo>
                    <a:pt x="46" y="45"/>
                  </a:lnTo>
                  <a:lnTo>
                    <a:pt x="50" y="54"/>
                  </a:lnTo>
                  <a:lnTo>
                    <a:pt x="72" y="52"/>
                  </a:lnTo>
                  <a:lnTo>
                    <a:pt x="66" y="48"/>
                  </a:lnTo>
                  <a:lnTo>
                    <a:pt x="85" y="32"/>
                  </a:lnTo>
                  <a:lnTo>
                    <a:pt x="87" y="10"/>
                  </a:lnTo>
                  <a:lnTo>
                    <a:pt x="99" y="0"/>
                  </a:lnTo>
                  <a:lnTo>
                    <a:pt x="104" y="13"/>
                  </a:lnTo>
                  <a:lnTo>
                    <a:pt x="123" y="32"/>
                  </a:lnTo>
                  <a:lnTo>
                    <a:pt x="128" y="32"/>
                  </a:lnTo>
                  <a:lnTo>
                    <a:pt x="129" y="34"/>
                  </a:lnTo>
                  <a:lnTo>
                    <a:pt x="142" y="47"/>
                  </a:lnTo>
                  <a:lnTo>
                    <a:pt x="145" y="47"/>
                  </a:lnTo>
                  <a:lnTo>
                    <a:pt x="151" y="52"/>
                  </a:lnTo>
                  <a:lnTo>
                    <a:pt x="153" y="54"/>
                  </a:lnTo>
                  <a:lnTo>
                    <a:pt x="174" y="65"/>
                  </a:lnTo>
                  <a:lnTo>
                    <a:pt x="170" y="110"/>
                  </a:lnTo>
                  <a:lnTo>
                    <a:pt x="164" y="115"/>
                  </a:lnTo>
                  <a:lnTo>
                    <a:pt x="161" y="119"/>
                  </a:lnTo>
                  <a:lnTo>
                    <a:pt x="150" y="154"/>
                  </a:lnTo>
                  <a:lnTo>
                    <a:pt x="156" y="145"/>
                  </a:lnTo>
                  <a:lnTo>
                    <a:pt x="162" y="163"/>
                  </a:lnTo>
                  <a:lnTo>
                    <a:pt x="162" y="176"/>
                  </a:lnTo>
                  <a:lnTo>
                    <a:pt x="161" y="187"/>
                  </a:lnTo>
                  <a:lnTo>
                    <a:pt x="161" y="199"/>
                  </a:lnTo>
                  <a:lnTo>
                    <a:pt x="161" y="208"/>
                  </a:lnTo>
                  <a:lnTo>
                    <a:pt x="171" y="22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68" name="Freeform 788"/>
            <p:cNvSpPr>
              <a:spLocks/>
            </p:cNvSpPr>
            <p:nvPr/>
          </p:nvSpPr>
          <p:spPr bwMode="auto">
            <a:xfrm>
              <a:off x="2769" y="1733"/>
              <a:ext cx="12" cy="26"/>
            </a:xfrm>
            <a:custGeom>
              <a:avLst/>
              <a:gdLst>
                <a:gd name="T0" fmla="*/ 8 w 12"/>
                <a:gd name="T1" fmla="*/ 44 h 44"/>
                <a:gd name="T2" fmla="*/ 2 w 12"/>
                <a:gd name="T3" fmla="*/ 39 h 44"/>
                <a:gd name="T4" fmla="*/ 0 w 12"/>
                <a:gd name="T5" fmla="*/ 18 h 44"/>
                <a:gd name="T6" fmla="*/ 8 w 12"/>
                <a:gd name="T7" fmla="*/ 0 h 44"/>
                <a:gd name="T8" fmla="*/ 12 w 12"/>
                <a:gd name="T9" fmla="*/ 20 h 44"/>
                <a:gd name="T10" fmla="*/ 8 w 12"/>
                <a:gd name="T11" fmla="*/ 44 h 44"/>
                <a:gd name="T12" fmla="*/ 0 60000 65536"/>
                <a:gd name="T13" fmla="*/ 0 60000 65536"/>
                <a:gd name="T14" fmla="*/ 0 60000 65536"/>
                <a:gd name="T15" fmla="*/ 0 60000 65536"/>
                <a:gd name="T16" fmla="*/ 0 60000 65536"/>
                <a:gd name="T17" fmla="*/ 0 60000 65536"/>
                <a:gd name="T18" fmla="*/ 0 w 12"/>
                <a:gd name="T19" fmla="*/ 0 h 44"/>
                <a:gd name="T20" fmla="*/ 12 w 1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2" h="44">
                  <a:moveTo>
                    <a:pt x="8" y="44"/>
                  </a:moveTo>
                  <a:lnTo>
                    <a:pt x="2" y="39"/>
                  </a:lnTo>
                  <a:lnTo>
                    <a:pt x="0" y="18"/>
                  </a:lnTo>
                  <a:lnTo>
                    <a:pt x="8" y="0"/>
                  </a:lnTo>
                  <a:lnTo>
                    <a:pt x="12" y="20"/>
                  </a:lnTo>
                  <a:lnTo>
                    <a:pt x="8" y="4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69" name="Freeform 789"/>
            <p:cNvSpPr>
              <a:spLocks/>
            </p:cNvSpPr>
            <p:nvPr/>
          </p:nvSpPr>
          <p:spPr bwMode="auto">
            <a:xfrm>
              <a:off x="2874" y="1629"/>
              <a:ext cx="99" cy="47"/>
            </a:xfrm>
            <a:custGeom>
              <a:avLst/>
              <a:gdLst>
                <a:gd name="T0" fmla="*/ 37 w 91"/>
                <a:gd name="T1" fmla="*/ 81 h 81"/>
                <a:gd name="T2" fmla="*/ 18 w 91"/>
                <a:gd name="T3" fmla="*/ 79 h 81"/>
                <a:gd name="T4" fmla="*/ 4 w 91"/>
                <a:gd name="T5" fmla="*/ 59 h 81"/>
                <a:gd name="T6" fmla="*/ 1 w 91"/>
                <a:gd name="T7" fmla="*/ 55 h 81"/>
                <a:gd name="T8" fmla="*/ 0 w 91"/>
                <a:gd name="T9" fmla="*/ 50 h 81"/>
                <a:gd name="T10" fmla="*/ 1 w 91"/>
                <a:gd name="T11" fmla="*/ 46 h 81"/>
                <a:gd name="T12" fmla="*/ 5 w 91"/>
                <a:gd name="T13" fmla="*/ 26 h 81"/>
                <a:gd name="T14" fmla="*/ 7 w 91"/>
                <a:gd name="T15" fmla="*/ 24 h 81"/>
                <a:gd name="T16" fmla="*/ 12 w 91"/>
                <a:gd name="T17" fmla="*/ 15 h 81"/>
                <a:gd name="T18" fmla="*/ 16 w 91"/>
                <a:gd name="T19" fmla="*/ 18 h 81"/>
                <a:gd name="T20" fmla="*/ 34 w 91"/>
                <a:gd name="T21" fmla="*/ 18 h 81"/>
                <a:gd name="T22" fmla="*/ 56 w 91"/>
                <a:gd name="T23" fmla="*/ 0 h 81"/>
                <a:gd name="T24" fmla="*/ 80 w 91"/>
                <a:gd name="T25" fmla="*/ 0 h 81"/>
                <a:gd name="T26" fmla="*/ 91 w 91"/>
                <a:gd name="T27" fmla="*/ 16 h 81"/>
                <a:gd name="T28" fmla="*/ 78 w 91"/>
                <a:gd name="T29" fmla="*/ 41 h 81"/>
                <a:gd name="T30" fmla="*/ 67 w 91"/>
                <a:gd name="T31" fmla="*/ 70 h 81"/>
                <a:gd name="T32" fmla="*/ 58 w 91"/>
                <a:gd name="T33" fmla="*/ 76 h 81"/>
                <a:gd name="T34" fmla="*/ 37 w 91"/>
                <a:gd name="T35" fmla="*/ 81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81"/>
                <a:gd name="T56" fmla="*/ 91 w 91"/>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81">
                  <a:moveTo>
                    <a:pt x="37" y="81"/>
                  </a:moveTo>
                  <a:lnTo>
                    <a:pt x="18" y="79"/>
                  </a:lnTo>
                  <a:lnTo>
                    <a:pt x="4" y="59"/>
                  </a:lnTo>
                  <a:lnTo>
                    <a:pt x="1" y="55"/>
                  </a:lnTo>
                  <a:lnTo>
                    <a:pt x="0" y="50"/>
                  </a:lnTo>
                  <a:lnTo>
                    <a:pt x="1" y="46"/>
                  </a:lnTo>
                  <a:lnTo>
                    <a:pt x="5" y="26"/>
                  </a:lnTo>
                  <a:lnTo>
                    <a:pt x="7" y="24"/>
                  </a:lnTo>
                  <a:lnTo>
                    <a:pt x="12" y="15"/>
                  </a:lnTo>
                  <a:lnTo>
                    <a:pt x="16" y="18"/>
                  </a:lnTo>
                  <a:lnTo>
                    <a:pt x="34" y="18"/>
                  </a:lnTo>
                  <a:lnTo>
                    <a:pt x="56" y="0"/>
                  </a:lnTo>
                  <a:lnTo>
                    <a:pt x="80" y="0"/>
                  </a:lnTo>
                  <a:lnTo>
                    <a:pt x="91" y="16"/>
                  </a:lnTo>
                  <a:lnTo>
                    <a:pt x="78" y="41"/>
                  </a:lnTo>
                  <a:lnTo>
                    <a:pt x="67" y="70"/>
                  </a:lnTo>
                  <a:lnTo>
                    <a:pt x="58" y="76"/>
                  </a:lnTo>
                  <a:lnTo>
                    <a:pt x="37" y="8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70" name="Freeform 791"/>
            <p:cNvSpPr>
              <a:spLocks/>
            </p:cNvSpPr>
            <p:nvPr/>
          </p:nvSpPr>
          <p:spPr bwMode="auto">
            <a:xfrm>
              <a:off x="365" y="1273"/>
              <a:ext cx="144" cy="77"/>
            </a:xfrm>
            <a:custGeom>
              <a:avLst/>
              <a:gdLst>
                <a:gd name="T0" fmla="*/ 133 w 133"/>
                <a:gd name="T1" fmla="*/ 81 h 133"/>
                <a:gd name="T2" fmla="*/ 130 w 133"/>
                <a:gd name="T3" fmla="*/ 68 h 133"/>
                <a:gd name="T4" fmla="*/ 122 w 133"/>
                <a:gd name="T5" fmla="*/ 57 h 133"/>
                <a:gd name="T6" fmla="*/ 116 w 133"/>
                <a:gd name="T7" fmla="*/ 53 h 133"/>
                <a:gd name="T8" fmla="*/ 116 w 133"/>
                <a:gd name="T9" fmla="*/ 59 h 133"/>
                <a:gd name="T10" fmla="*/ 112 w 133"/>
                <a:gd name="T11" fmla="*/ 53 h 133"/>
                <a:gd name="T12" fmla="*/ 100 w 133"/>
                <a:gd name="T13" fmla="*/ 53 h 133"/>
                <a:gd name="T14" fmla="*/ 92 w 133"/>
                <a:gd name="T15" fmla="*/ 66 h 133"/>
                <a:gd name="T16" fmla="*/ 90 w 133"/>
                <a:gd name="T17" fmla="*/ 74 h 133"/>
                <a:gd name="T18" fmla="*/ 85 w 133"/>
                <a:gd name="T19" fmla="*/ 74 h 133"/>
                <a:gd name="T20" fmla="*/ 89 w 133"/>
                <a:gd name="T21" fmla="*/ 63 h 133"/>
                <a:gd name="T22" fmla="*/ 99 w 133"/>
                <a:gd name="T23" fmla="*/ 44 h 133"/>
                <a:gd name="T24" fmla="*/ 99 w 133"/>
                <a:gd name="T25" fmla="*/ 27 h 133"/>
                <a:gd name="T26" fmla="*/ 88 w 133"/>
                <a:gd name="T27" fmla="*/ 12 h 133"/>
                <a:gd name="T28" fmla="*/ 88 w 133"/>
                <a:gd name="T29" fmla="*/ 18 h 133"/>
                <a:gd name="T30" fmla="*/ 81 w 133"/>
                <a:gd name="T31" fmla="*/ 0 h 133"/>
                <a:gd name="T32" fmla="*/ 61 w 133"/>
                <a:gd name="T33" fmla="*/ 25 h 133"/>
                <a:gd name="T34" fmla="*/ 41 w 133"/>
                <a:gd name="T35" fmla="*/ 51 h 133"/>
                <a:gd name="T36" fmla="*/ 21 w 133"/>
                <a:gd name="T37" fmla="*/ 75 h 133"/>
                <a:gd name="T38" fmla="*/ 0 w 133"/>
                <a:gd name="T39" fmla="*/ 103 h 133"/>
                <a:gd name="T40" fmla="*/ 11 w 133"/>
                <a:gd name="T41" fmla="*/ 87 h 133"/>
                <a:gd name="T42" fmla="*/ 20 w 133"/>
                <a:gd name="T43" fmla="*/ 79 h 133"/>
                <a:gd name="T44" fmla="*/ 25 w 133"/>
                <a:gd name="T45" fmla="*/ 75 h 133"/>
                <a:gd name="T46" fmla="*/ 32 w 133"/>
                <a:gd name="T47" fmla="*/ 72 h 133"/>
                <a:gd name="T48" fmla="*/ 32 w 133"/>
                <a:gd name="T49" fmla="*/ 75 h 133"/>
                <a:gd name="T50" fmla="*/ 35 w 133"/>
                <a:gd name="T51" fmla="*/ 75 h 133"/>
                <a:gd name="T52" fmla="*/ 23 w 133"/>
                <a:gd name="T53" fmla="*/ 85 h 133"/>
                <a:gd name="T54" fmla="*/ 22 w 133"/>
                <a:gd name="T55" fmla="*/ 96 h 133"/>
                <a:gd name="T56" fmla="*/ 46 w 133"/>
                <a:gd name="T57" fmla="*/ 96 h 133"/>
                <a:gd name="T58" fmla="*/ 38 w 133"/>
                <a:gd name="T59" fmla="*/ 116 h 133"/>
                <a:gd name="T60" fmla="*/ 49 w 133"/>
                <a:gd name="T61" fmla="*/ 124 h 133"/>
                <a:gd name="T62" fmla="*/ 57 w 133"/>
                <a:gd name="T63" fmla="*/ 125 h 133"/>
                <a:gd name="T64" fmla="*/ 53 w 133"/>
                <a:gd name="T65" fmla="*/ 133 h 133"/>
                <a:gd name="T66" fmla="*/ 63 w 133"/>
                <a:gd name="T67" fmla="*/ 127 h 133"/>
                <a:gd name="T68" fmla="*/ 69 w 133"/>
                <a:gd name="T69" fmla="*/ 124 h 133"/>
                <a:gd name="T70" fmla="*/ 68 w 133"/>
                <a:gd name="T71" fmla="*/ 118 h 133"/>
                <a:gd name="T72" fmla="*/ 85 w 133"/>
                <a:gd name="T73" fmla="*/ 103 h 133"/>
                <a:gd name="T74" fmla="*/ 89 w 133"/>
                <a:gd name="T75" fmla="*/ 98 h 133"/>
                <a:gd name="T76" fmla="*/ 92 w 133"/>
                <a:gd name="T77" fmla="*/ 92 h 133"/>
                <a:gd name="T78" fmla="*/ 93 w 133"/>
                <a:gd name="T79" fmla="*/ 96 h 133"/>
                <a:gd name="T80" fmla="*/ 101 w 133"/>
                <a:gd name="T81" fmla="*/ 96 h 133"/>
                <a:gd name="T82" fmla="*/ 107 w 133"/>
                <a:gd name="T83" fmla="*/ 88 h 133"/>
                <a:gd name="T84" fmla="*/ 116 w 133"/>
                <a:gd name="T85" fmla="*/ 88 h 133"/>
                <a:gd name="T86" fmla="*/ 133 w 133"/>
                <a:gd name="T87" fmla="*/ 81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
                <a:gd name="T133" fmla="*/ 0 h 133"/>
                <a:gd name="T134" fmla="*/ 133 w 133"/>
                <a:gd name="T135" fmla="*/ 133 h 1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 h="133">
                  <a:moveTo>
                    <a:pt x="133" y="81"/>
                  </a:moveTo>
                  <a:lnTo>
                    <a:pt x="130" y="68"/>
                  </a:lnTo>
                  <a:lnTo>
                    <a:pt x="122" y="57"/>
                  </a:lnTo>
                  <a:lnTo>
                    <a:pt x="116" y="53"/>
                  </a:lnTo>
                  <a:lnTo>
                    <a:pt x="116" y="59"/>
                  </a:lnTo>
                  <a:lnTo>
                    <a:pt x="112" y="53"/>
                  </a:lnTo>
                  <a:lnTo>
                    <a:pt x="100" y="53"/>
                  </a:lnTo>
                  <a:lnTo>
                    <a:pt x="92" y="66"/>
                  </a:lnTo>
                  <a:lnTo>
                    <a:pt x="90" y="74"/>
                  </a:lnTo>
                  <a:lnTo>
                    <a:pt x="85" y="74"/>
                  </a:lnTo>
                  <a:lnTo>
                    <a:pt x="89" y="63"/>
                  </a:lnTo>
                  <a:lnTo>
                    <a:pt x="99" y="44"/>
                  </a:lnTo>
                  <a:lnTo>
                    <a:pt x="99" y="27"/>
                  </a:lnTo>
                  <a:lnTo>
                    <a:pt x="88" y="12"/>
                  </a:lnTo>
                  <a:lnTo>
                    <a:pt x="88" y="18"/>
                  </a:lnTo>
                  <a:lnTo>
                    <a:pt x="81" y="0"/>
                  </a:lnTo>
                  <a:lnTo>
                    <a:pt x="61" y="25"/>
                  </a:lnTo>
                  <a:lnTo>
                    <a:pt x="41" y="51"/>
                  </a:lnTo>
                  <a:lnTo>
                    <a:pt x="21" y="75"/>
                  </a:lnTo>
                  <a:lnTo>
                    <a:pt x="0" y="103"/>
                  </a:lnTo>
                  <a:lnTo>
                    <a:pt x="11" y="87"/>
                  </a:lnTo>
                  <a:lnTo>
                    <a:pt x="20" y="79"/>
                  </a:lnTo>
                  <a:lnTo>
                    <a:pt x="25" y="75"/>
                  </a:lnTo>
                  <a:lnTo>
                    <a:pt x="32" y="72"/>
                  </a:lnTo>
                  <a:lnTo>
                    <a:pt x="32" y="75"/>
                  </a:lnTo>
                  <a:lnTo>
                    <a:pt x="35" y="75"/>
                  </a:lnTo>
                  <a:lnTo>
                    <a:pt x="23" y="85"/>
                  </a:lnTo>
                  <a:lnTo>
                    <a:pt x="22" y="96"/>
                  </a:lnTo>
                  <a:lnTo>
                    <a:pt x="46" y="96"/>
                  </a:lnTo>
                  <a:lnTo>
                    <a:pt x="38" y="116"/>
                  </a:lnTo>
                  <a:lnTo>
                    <a:pt x="49" y="124"/>
                  </a:lnTo>
                  <a:lnTo>
                    <a:pt x="57" y="125"/>
                  </a:lnTo>
                  <a:lnTo>
                    <a:pt x="53" y="133"/>
                  </a:lnTo>
                  <a:lnTo>
                    <a:pt x="63" y="127"/>
                  </a:lnTo>
                  <a:lnTo>
                    <a:pt x="69" y="124"/>
                  </a:lnTo>
                  <a:lnTo>
                    <a:pt x="68" y="118"/>
                  </a:lnTo>
                  <a:lnTo>
                    <a:pt x="85" y="103"/>
                  </a:lnTo>
                  <a:lnTo>
                    <a:pt x="89" y="98"/>
                  </a:lnTo>
                  <a:lnTo>
                    <a:pt x="92" y="92"/>
                  </a:lnTo>
                  <a:lnTo>
                    <a:pt x="93" y="96"/>
                  </a:lnTo>
                  <a:lnTo>
                    <a:pt x="101" y="96"/>
                  </a:lnTo>
                  <a:lnTo>
                    <a:pt x="107" y="88"/>
                  </a:lnTo>
                  <a:lnTo>
                    <a:pt x="116" y="88"/>
                  </a:lnTo>
                  <a:lnTo>
                    <a:pt x="133" y="8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71" name="Freeform 792"/>
            <p:cNvSpPr>
              <a:spLocks/>
            </p:cNvSpPr>
            <p:nvPr/>
          </p:nvSpPr>
          <p:spPr bwMode="auto">
            <a:xfrm>
              <a:off x="4631" y="1522"/>
              <a:ext cx="136" cy="152"/>
            </a:xfrm>
            <a:custGeom>
              <a:avLst/>
              <a:gdLst>
                <a:gd name="T0" fmla="*/ 112 w 126"/>
                <a:gd name="T1" fmla="*/ 179 h 263"/>
                <a:gd name="T2" fmla="*/ 94 w 126"/>
                <a:gd name="T3" fmla="*/ 151 h 263"/>
                <a:gd name="T4" fmla="*/ 78 w 126"/>
                <a:gd name="T5" fmla="*/ 126 h 263"/>
                <a:gd name="T6" fmla="*/ 60 w 126"/>
                <a:gd name="T7" fmla="*/ 100 h 263"/>
                <a:gd name="T8" fmla="*/ 41 w 126"/>
                <a:gd name="T9" fmla="*/ 72 h 263"/>
                <a:gd name="T10" fmla="*/ 38 w 126"/>
                <a:gd name="T11" fmla="*/ 61 h 263"/>
                <a:gd name="T12" fmla="*/ 20 w 126"/>
                <a:gd name="T13" fmla="*/ 27 h 263"/>
                <a:gd name="T14" fmla="*/ 3 w 126"/>
                <a:gd name="T15" fmla="*/ 0 h 263"/>
                <a:gd name="T16" fmla="*/ 0 w 126"/>
                <a:gd name="T17" fmla="*/ 1 h 263"/>
                <a:gd name="T18" fmla="*/ 13 w 126"/>
                <a:gd name="T19" fmla="*/ 20 h 263"/>
                <a:gd name="T20" fmla="*/ 12 w 126"/>
                <a:gd name="T21" fmla="*/ 31 h 263"/>
                <a:gd name="T22" fmla="*/ 5 w 126"/>
                <a:gd name="T23" fmla="*/ 31 h 263"/>
                <a:gd name="T24" fmla="*/ 20 w 126"/>
                <a:gd name="T25" fmla="*/ 61 h 263"/>
                <a:gd name="T26" fmla="*/ 35 w 126"/>
                <a:gd name="T27" fmla="*/ 87 h 263"/>
                <a:gd name="T28" fmla="*/ 48 w 126"/>
                <a:gd name="T29" fmla="*/ 113 h 263"/>
                <a:gd name="T30" fmla="*/ 60 w 126"/>
                <a:gd name="T31" fmla="*/ 144 h 263"/>
                <a:gd name="T32" fmla="*/ 71 w 126"/>
                <a:gd name="T33" fmla="*/ 177 h 263"/>
                <a:gd name="T34" fmla="*/ 83 w 126"/>
                <a:gd name="T35" fmla="*/ 201 h 263"/>
                <a:gd name="T36" fmla="*/ 94 w 126"/>
                <a:gd name="T37" fmla="*/ 227 h 263"/>
                <a:gd name="T38" fmla="*/ 105 w 126"/>
                <a:gd name="T39" fmla="*/ 263 h 263"/>
                <a:gd name="T40" fmla="*/ 110 w 126"/>
                <a:gd name="T41" fmla="*/ 263 h 263"/>
                <a:gd name="T42" fmla="*/ 108 w 126"/>
                <a:gd name="T43" fmla="*/ 240 h 263"/>
                <a:gd name="T44" fmla="*/ 122 w 126"/>
                <a:gd name="T45" fmla="*/ 250 h 263"/>
                <a:gd name="T46" fmla="*/ 126 w 126"/>
                <a:gd name="T47" fmla="*/ 263 h 263"/>
                <a:gd name="T48" fmla="*/ 116 w 126"/>
                <a:gd name="T49" fmla="*/ 240 h 263"/>
                <a:gd name="T50" fmla="*/ 90 w 126"/>
                <a:gd name="T51" fmla="*/ 200 h 263"/>
                <a:gd name="T52" fmla="*/ 84 w 126"/>
                <a:gd name="T53" fmla="*/ 159 h 263"/>
                <a:gd name="T54" fmla="*/ 89 w 126"/>
                <a:gd name="T55" fmla="*/ 159 h 263"/>
                <a:gd name="T56" fmla="*/ 104 w 126"/>
                <a:gd name="T57" fmla="*/ 170 h 263"/>
                <a:gd name="T58" fmla="*/ 112 w 126"/>
                <a:gd name="T59" fmla="*/ 179 h 2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
                <a:gd name="T91" fmla="*/ 0 h 263"/>
                <a:gd name="T92" fmla="*/ 126 w 126"/>
                <a:gd name="T93" fmla="*/ 263 h 2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 h="263">
                  <a:moveTo>
                    <a:pt x="112" y="179"/>
                  </a:moveTo>
                  <a:lnTo>
                    <a:pt x="94" y="151"/>
                  </a:lnTo>
                  <a:lnTo>
                    <a:pt x="78" y="126"/>
                  </a:lnTo>
                  <a:lnTo>
                    <a:pt x="60" y="100"/>
                  </a:lnTo>
                  <a:lnTo>
                    <a:pt x="41" y="72"/>
                  </a:lnTo>
                  <a:lnTo>
                    <a:pt x="38" y="61"/>
                  </a:lnTo>
                  <a:lnTo>
                    <a:pt x="20" y="27"/>
                  </a:lnTo>
                  <a:lnTo>
                    <a:pt x="3" y="0"/>
                  </a:lnTo>
                  <a:lnTo>
                    <a:pt x="0" y="1"/>
                  </a:lnTo>
                  <a:lnTo>
                    <a:pt x="13" y="20"/>
                  </a:lnTo>
                  <a:lnTo>
                    <a:pt x="12" y="31"/>
                  </a:lnTo>
                  <a:lnTo>
                    <a:pt x="5" y="31"/>
                  </a:lnTo>
                  <a:lnTo>
                    <a:pt x="20" y="61"/>
                  </a:lnTo>
                  <a:lnTo>
                    <a:pt x="35" y="87"/>
                  </a:lnTo>
                  <a:lnTo>
                    <a:pt x="48" y="113"/>
                  </a:lnTo>
                  <a:lnTo>
                    <a:pt x="60" y="144"/>
                  </a:lnTo>
                  <a:lnTo>
                    <a:pt x="71" y="177"/>
                  </a:lnTo>
                  <a:lnTo>
                    <a:pt x="83" y="201"/>
                  </a:lnTo>
                  <a:lnTo>
                    <a:pt x="94" y="227"/>
                  </a:lnTo>
                  <a:lnTo>
                    <a:pt x="105" y="263"/>
                  </a:lnTo>
                  <a:lnTo>
                    <a:pt x="110" y="263"/>
                  </a:lnTo>
                  <a:lnTo>
                    <a:pt x="108" y="240"/>
                  </a:lnTo>
                  <a:lnTo>
                    <a:pt x="122" y="250"/>
                  </a:lnTo>
                  <a:lnTo>
                    <a:pt x="126" y="263"/>
                  </a:lnTo>
                  <a:lnTo>
                    <a:pt x="116" y="240"/>
                  </a:lnTo>
                  <a:lnTo>
                    <a:pt x="90" y="200"/>
                  </a:lnTo>
                  <a:lnTo>
                    <a:pt x="84" y="159"/>
                  </a:lnTo>
                  <a:lnTo>
                    <a:pt x="89" y="159"/>
                  </a:lnTo>
                  <a:lnTo>
                    <a:pt x="104" y="170"/>
                  </a:lnTo>
                  <a:lnTo>
                    <a:pt x="112" y="17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72" name="Freeform 793"/>
            <p:cNvSpPr>
              <a:spLocks/>
            </p:cNvSpPr>
            <p:nvPr/>
          </p:nvSpPr>
          <p:spPr bwMode="auto">
            <a:xfrm>
              <a:off x="3248" y="1151"/>
              <a:ext cx="143" cy="53"/>
            </a:xfrm>
            <a:custGeom>
              <a:avLst/>
              <a:gdLst>
                <a:gd name="T0" fmla="*/ 131 w 131"/>
                <a:gd name="T1" fmla="*/ 6 h 91"/>
                <a:gd name="T2" fmla="*/ 122 w 131"/>
                <a:gd name="T3" fmla="*/ 20 h 91"/>
                <a:gd name="T4" fmla="*/ 93 w 131"/>
                <a:gd name="T5" fmla="*/ 32 h 91"/>
                <a:gd name="T6" fmla="*/ 64 w 131"/>
                <a:gd name="T7" fmla="*/ 45 h 91"/>
                <a:gd name="T8" fmla="*/ 57 w 131"/>
                <a:gd name="T9" fmla="*/ 46 h 91"/>
                <a:gd name="T10" fmla="*/ 61 w 131"/>
                <a:gd name="T11" fmla="*/ 50 h 91"/>
                <a:gd name="T12" fmla="*/ 58 w 131"/>
                <a:gd name="T13" fmla="*/ 56 h 91"/>
                <a:gd name="T14" fmla="*/ 52 w 131"/>
                <a:gd name="T15" fmla="*/ 59 h 91"/>
                <a:gd name="T16" fmla="*/ 53 w 131"/>
                <a:gd name="T17" fmla="*/ 63 h 91"/>
                <a:gd name="T18" fmla="*/ 42 w 131"/>
                <a:gd name="T19" fmla="*/ 61 h 91"/>
                <a:gd name="T20" fmla="*/ 47 w 131"/>
                <a:gd name="T21" fmla="*/ 69 h 91"/>
                <a:gd name="T22" fmla="*/ 41 w 131"/>
                <a:gd name="T23" fmla="*/ 72 h 91"/>
                <a:gd name="T24" fmla="*/ 43 w 131"/>
                <a:gd name="T25" fmla="*/ 82 h 91"/>
                <a:gd name="T26" fmla="*/ 30 w 131"/>
                <a:gd name="T27" fmla="*/ 76 h 91"/>
                <a:gd name="T28" fmla="*/ 43 w 131"/>
                <a:gd name="T29" fmla="*/ 85 h 91"/>
                <a:gd name="T30" fmla="*/ 37 w 131"/>
                <a:gd name="T31" fmla="*/ 85 h 91"/>
                <a:gd name="T32" fmla="*/ 38 w 131"/>
                <a:gd name="T33" fmla="*/ 91 h 91"/>
                <a:gd name="T34" fmla="*/ 9 w 131"/>
                <a:gd name="T35" fmla="*/ 87 h 91"/>
                <a:gd name="T36" fmla="*/ 14 w 131"/>
                <a:gd name="T37" fmla="*/ 82 h 91"/>
                <a:gd name="T38" fmla="*/ 0 w 131"/>
                <a:gd name="T39" fmla="*/ 82 h 91"/>
                <a:gd name="T40" fmla="*/ 14 w 131"/>
                <a:gd name="T41" fmla="*/ 69 h 91"/>
                <a:gd name="T42" fmla="*/ 17 w 131"/>
                <a:gd name="T43" fmla="*/ 69 h 91"/>
                <a:gd name="T44" fmla="*/ 12 w 131"/>
                <a:gd name="T45" fmla="*/ 65 h 91"/>
                <a:gd name="T46" fmla="*/ 16 w 131"/>
                <a:gd name="T47" fmla="*/ 59 h 91"/>
                <a:gd name="T48" fmla="*/ 22 w 131"/>
                <a:gd name="T49" fmla="*/ 52 h 91"/>
                <a:gd name="T50" fmla="*/ 17 w 131"/>
                <a:gd name="T51" fmla="*/ 50 h 91"/>
                <a:gd name="T52" fmla="*/ 19 w 131"/>
                <a:gd name="T53" fmla="*/ 46 h 91"/>
                <a:gd name="T54" fmla="*/ 12 w 131"/>
                <a:gd name="T55" fmla="*/ 45 h 91"/>
                <a:gd name="T56" fmla="*/ 21 w 131"/>
                <a:gd name="T57" fmla="*/ 41 h 91"/>
                <a:gd name="T58" fmla="*/ 28 w 131"/>
                <a:gd name="T59" fmla="*/ 39 h 91"/>
                <a:gd name="T60" fmla="*/ 52 w 131"/>
                <a:gd name="T61" fmla="*/ 22 h 91"/>
                <a:gd name="T62" fmla="*/ 55 w 131"/>
                <a:gd name="T63" fmla="*/ 19 h 91"/>
                <a:gd name="T64" fmla="*/ 102 w 131"/>
                <a:gd name="T65" fmla="*/ 7 h 91"/>
                <a:gd name="T66" fmla="*/ 119 w 131"/>
                <a:gd name="T67" fmla="*/ 0 h 91"/>
                <a:gd name="T68" fmla="*/ 131 w 131"/>
                <a:gd name="T69" fmla="*/ 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91"/>
                <a:gd name="T107" fmla="*/ 131 w 131"/>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91">
                  <a:moveTo>
                    <a:pt x="131" y="6"/>
                  </a:moveTo>
                  <a:lnTo>
                    <a:pt x="122" y="20"/>
                  </a:lnTo>
                  <a:lnTo>
                    <a:pt x="93" y="32"/>
                  </a:lnTo>
                  <a:lnTo>
                    <a:pt x="64" y="45"/>
                  </a:lnTo>
                  <a:lnTo>
                    <a:pt x="57" y="46"/>
                  </a:lnTo>
                  <a:lnTo>
                    <a:pt x="61" y="50"/>
                  </a:lnTo>
                  <a:lnTo>
                    <a:pt x="58" y="56"/>
                  </a:lnTo>
                  <a:lnTo>
                    <a:pt x="52" y="59"/>
                  </a:lnTo>
                  <a:lnTo>
                    <a:pt x="53" y="63"/>
                  </a:lnTo>
                  <a:lnTo>
                    <a:pt x="42" y="61"/>
                  </a:lnTo>
                  <a:lnTo>
                    <a:pt x="47" y="69"/>
                  </a:lnTo>
                  <a:lnTo>
                    <a:pt x="41" y="72"/>
                  </a:lnTo>
                  <a:lnTo>
                    <a:pt x="43" y="82"/>
                  </a:lnTo>
                  <a:lnTo>
                    <a:pt x="30" y="76"/>
                  </a:lnTo>
                  <a:lnTo>
                    <a:pt x="43" y="85"/>
                  </a:lnTo>
                  <a:lnTo>
                    <a:pt x="37" y="85"/>
                  </a:lnTo>
                  <a:lnTo>
                    <a:pt x="38" y="91"/>
                  </a:lnTo>
                  <a:lnTo>
                    <a:pt x="9" y="87"/>
                  </a:lnTo>
                  <a:lnTo>
                    <a:pt x="14" y="82"/>
                  </a:lnTo>
                  <a:lnTo>
                    <a:pt x="0" y="82"/>
                  </a:lnTo>
                  <a:lnTo>
                    <a:pt x="14" y="69"/>
                  </a:lnTo>
                  <a:lnTo>
                    <a:pt x="17" y="69"/>
                  </a:lnTo>
                  <a:lnTo>
                    <a:pt x="12" y="65"/>
                  </a:lnTo>
                  <a:lnTo>
                    <a:pt x="16" y="59"/>
                  </a:lnTo>
                  <a:lnTo>
                    <a:pt x="22" y="52"/>
                  </a:lnTo>
                  <a:lnTo>
                    <a:pt x="17" y="50"/>
                  </a:lnTo>
                  <a:lnTo>
                    <a:pt x="19" y="46"/>
                  </a:lnTo>
                  <a:lnTo>
                    <a:pt x="12" y="45"/>
                  </a:lnTo>
                  <a:lnTo>
                    <a:pt x="21" y="41"/>
                  </a:lnTo>
                  <a:lnTo>
                    <a:pt x="28" y="39"/>
                  </a:lnTo>
                  <a:lnTo>
                    <a:pt x="52" y="22"/>
                  </a:lnTo>
                  <a:lnTo>
                    <a:pt x="55" y="19"/>
                  </a:lnTo>
                  <a:lnTo>
                    <a:pt x="102" y="7"/>
                  </a:lnTo>
                  <a:lnTo>
                    <a:pt x="119" y="0"/>
                  </a:lnTo>
                  <a:lnTo>
                    <a:pt x="131"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73" name="Freeform 794"/>
            <p:cNvSpPr>
              <a:spLocks/>
            </p:cNvSpPr>
            <p:nvPr/>
          </p:nvSpPr>
          <p:spPr bwMode="auto">
            <a:xfrm>
              <a:off x="3238" y="1204"/>
              <a:ext cx="82" cy="43"/>
            </a:xfrm>
            <a:custGeom>
              <a:avLst/>
              <a:gdLst>
                <a:gd name="T0" fmla="*/ 76 w 76"/>
                <a:gd name="T1" fmla="*/ 68 h 72"/>
                <a:gd name="T2" fmla="*/ 49 w 76"/>
                <a:gd name="T3" fmla="*/ 46 h 72"/>
                <a:gd name="T4" fmla="*/ 40 w 76"/>
                <a:gd name="T5" fmla="*/ 18 h 72"/>
                <a:gd name="T6" fmla="*/ 40 w 76"/>
                <a:gd name="T7" fmla="*/ 16 h 72"/>
                <a:gd name="T8" fmla="*/ 41 w 76"/>
                <a:gd name="T9" fmla="*/ 11 h 72"/>
                <a:gd name="T10" fmla="*/ 43 w 76"/>
                <a:gd name="T11" fmla="*/ 2 h 72"/>
                <a:gd name="T12" fmla="*/ 15 w 76"/>
                <a:gd name="T13" fmla="*/ 0 h 72"/>
                <a:gd name="T14" fmla="*/ 11 w 76"/>
                <a:gd name="T15" fmla="*/ 9 h 72"/>
                <a:gd name="T16" fmla="*/ 7 w 76"/>
                <a:gd name="T17" fmla="*/ 18 h 72"/>
                <a:gd name="T18" fmla="*/ 11 w 76"/>
                <a:gd name="T19" fmla="*/ 20 h 72"/>
                <a:gd name="T20" fmla="*/ 7 w 76"/>
                <a:gd name="T21" fmla="*/ 33 h 72"/>
                <a:gd name="T22" fmla="*/ 0 w 76"/>
                <a:gd name="T23" fmla="*/ 35 h 72"/>
                <a:gd name="T24" fmla="*/ 8 w 76"/>
                <a:gd name="T25" fmla="*/ 50 h 72"/>
                <a:gd name="T26" fmla="*/ 17 w 76"/>
                <a:gd name="T27" fmla="*/ 50 h 72"/>
                <a:gd name="T28" fmla="*/ 24 w 76"/>
                <a:gd name="T29" fmla="*/ 50 h 72"/>
                <a:gd name="T30" fmla="*/ 29 w 76"/>
                <a:gd name="T31" fmla="*/ 52 h 72"/>
                <a:gd name="T32" fmla="*/ 35 w 76"/>
                <a:gd name="T33" fmla="*/ 59 h 72"/>
                <a:gd name="T34" fmla="*/ 33 w 76"/>
                <a:gd name="T35" fmla="*/ 63 h 72"/>
                <a:gd name="T36" fmla="*/ 42 w 76"/>
                <a:gd name="T37" fmla="*/ 68 h 72"/>
                <a:gd name="T38" fmla="*/ 52 w 76"/>
                <a:gd name="T39" fmla="*/ 70 h 72"/>
                <a:gd name="T40" fmla="*/ 63 w 76"/>
                <a:gd name="T41" fmla="*/ 70 h 72"/>
                <a:gd name="T42" fmla="*/ 73 w 76"/>
                <a:gd name="T43" fmla="*/ 72 h 72"/>
                <a:gd name="T44" fmla="*/ 76 w 76"/>
                <a:gd name="T45" fmla="*/ 68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6"/>
                <a:gd name="T70" fmla="*/ 0 h 72"/>
                <a:gd name="T71" fmla="*/ 76 w 7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6" h="72">
                  <a:moveTo>
                    <a:pt x="76" y="68"/>
                  </a:moveTo>
                  <a:lnTo>
                    <a:pt x="49" y="46"/>
                  </a:lnTo>
                  <a:lnTo>
                    <a:pt x="40" y="18"/>
                  </a:lnTo>
                  <a:lnTo>
                    <a:pt x="40" y="16"/>
                  </a:lnTo>
                  <a:lnTo>
                    <a:pt x="41" y="11"/>
                  </a:lnTo>
                  <a:lnTo>
                    <a:pt x="43" y="2"/>
                  </a:lnTo>
                  <a:lnTo>
                    <a:pt x="15" y="0"/>
                  </a:lnTo>
                  <a:lnTo>
                    <a:pt x="11" y="9"/>
                  </a:lnTo>
                  <a:lnTo>
                    <a:pt x="7" y="18"/>
                  </a:lnTo>
                  <a:lnTo>
                    <a:pt x="11" y="20"/>
                  </a:lnTo>
                  <a:lnTo>
                    <a:pt x="7" y="33"/>
                  </a:lnTo>
                  <a:lnTo>
                    <a:pt x="0" y="35"/>
                  </a:lnTo>
                  <a:lnTo>
                    <a:pt x="8" y="50"/>
                  </a:lnTo>
                  <a:lnTo>
                    <a:pt x="17" y="50"/>
                  </a:lnTo>
                  <a:lnTo>
                    <a:pt x="24" y="50"/>
                  </a:lnTo>
                  <a:lnTo>
                    <a:pt x="29" y="52"/>
                  </a:lnTo>
                  <a:lnTo>
                    <a:pt x="35" y="59"/>
                  </a:lnTo>
                  <a:lnTo>
                    <a:pt x="33" y="63"/>
                  </a:lnTo>
                  <a:lnTo>
                    <a:pt x="42" y="68"/>
                  </a:lnTo>
                  <a:lnTo>
                    <a:pt x="52" y="70"/>
                  </a:lnTo>
                  <a:lnTo>
                    <a:pt x="63" y="70"/>
                  </a:lnTo>
                  <a:lnTo>
                    <a:pt x="73" y="72"/>
                  </a:lnTo>
                  <a:lnTo>
                    <a:pt x="76" y="68"/>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74" name="Group 795"/>
            <p:cNvGrpSpPr>
              <a:grpSpLocks/>
            </p:cNvGrpSpPr>
            <p:nvPr/>
          </p:nvGrpSpPr>
          <p:grpSpPr bwMode="auto">
            <a:xfrm>
              <a:off x="4159" y="1164"/>
              <a:ext cx="99" cy="23"/>
              <a:chOff x="4494" y="1529"/>
              <a:chExt cx="92" cy="20"/>
            </a:xfrm>
            <a:grpFill/>
          </p:grpSpPr>
          <p:grpSp>
            <p:nvGrpSpPr>
              <p:cNvPr id="1776" name="Group 796"/>
              <p:cNvGrpSpPr>
                <a:grpSpLocks/>
              </p:cNvGrpSpPr>
              <p:nvPr/>
            </p:nvGrpSpPr>
            <p:grpSpPr bwMode="auto">
              <a:xfrm>
                <a:off x="4494" y="1529"/>
                <a:ext cx="92" cy="20"/>
                <a:chOff x="4494" y="1529"/>
                <a:chExt cx="92" cy="20"/>
              </a:xfrm>
              <a:grpFill/>
            </p:grpSpPr>
            <p:pic>
              <p:nvPicPr>
                <p:cNvPr id="1778" name="Picture 797"/>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494" y="1529"/>
                  <a:ext cx="48" cy="20"/>
                </a:xfrm>
                <a:prstGeom prst="rect">
                  <a:avLst/>
                </a:prstGeom>
                <a:grpFill/>
                <a:ln w="6350">
                  <a:solidFill>
                    <a:srgbClr val="808080"/>
                  </a:solidFill>
                  <a:miter lim="800000"/>
                  <a:headEnd/>
                  <a:tailEnd/>
                </a:ln>
              </p:spPr>
            </p:pic>
            <p:pic>
              <p:nvPicPr>
                <p:cNvPr id="1779" name="Picture 798"/>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542" y="1529"/>
                  <a:ext cx="44" cy="20"/>
                </a:xfrm>
                <a:prstGeom prst="rect">
                  <a:avLst/>
                </a:prstGeom>
                <a:grpFill/>
                <a:ln w="6350">
                  <a:solidFill>
                    <a:srgbClr val="808080"/>
                  </a:solidFill>
                  <a:miter lim="800000"/>
                  <a:headEnd/>
                  <a:tailEnd/>
                </a:ln>
              </p:spPr>
            </p:pic>
            <p:sp>
              <p:nvSpPr>
                <p:cNvPr id="1780" name="Freeform 799"/>
                <p:cNvSpPr>
                  <a:spLocks/>
                </p:cNvSpPr>
                <p:nvPr/>
              </p:nvSpPr>
              <p:spPr bwMode="auto">
                <a:xfrm>
                  <a:off x="4494" y="1529"/>
                  <a:ext cx="91" cy="19"/>
                </a:xfrm>
                <a:custGeom>
                  <a:avLst/>
                  <a:gdLst>
                    <a:gd name="T0" fmla="*/ 91 w 91"/>
                    <a:gd name="T1" fmla="*/ 17 h 37"/>
                    <a:gd name="T2" fmla="*/ 35 w 91"/>
                    <a:gd name="T3" fmla="*/ 0 h 37"/>
                    <a:gd name="T4" fmla="*/ 41 w 91"/>
                    <a:gd name="T5" fmla="*/ 4 h 37"/>
                    <a:gd name="T6" fmla="*/ 35 w 91"/>
                    <a:gd name="T7" fmla="*/ 2 h 37"/>
                    <a:gd name="T8" fmla="*/ 40 w 91"/>
                    <a:gd name="T9" fmla="*/ 12 h 37"/>
                    <a:gd name="T10" fmla="*/ 13 w 91"/>
                    <a:gd name="T11" fmla="*/ 0 h 37"/>
                    <a:gd name="T12" fmla="*/ 0 w 91"/>
                    <a:gd name="T13" fmla="*/ 6 h 37"/>
                    <a:gd name="T14" fmla="*/ 0 w 91"/>
                    <a:gd name="T15" fmla="*/ 8 h 37"/>
                    <a:gd name="T16" fmla="*/ 6 w 91"/>
                    <a:gd name="T17" fmla="*/ 17 h 37"/>
                    <a:gd name="T18" fmla="*/ 9 w 91"/>
                    <a:gd name="T19" fmla="*/ 23 h 37"/>
                    <a:gd name="T20" fmla="*/ 43 w 91"/>
                    <a:gd name="T21" fmla="*/ 37 h 37"/>
                    <a:gd name="T22" fmla="*/ 47 w 91"/>
                    <a:gd name="T23" fmla="*/ 32 h 37"/>
                    <a:gd name="T24" fmla="*/ 73 w 91"/>
                    <a:gd name="T25" fmla="*/ 30 h 37"/>
                    <a:gd name="T26" fmla="*/ 87 w 91"/>
                    <a:gd name="T27" fmla="*/ 30 h 37"/>
                    <a:gd name="T28" fmla="*/ 81 w 91"/>
                    <a:gd name="T29" fmla="*/ 26 h 37"/>
                    <a:gd name="T30" fmla="*/ 91 w 91"/>
                    <a:gd name="T31" fmla="*/ 23 h 37"/>
                    <a:gd name="T32" fmla="*/ 91 w 91"/>
                    <a:gd name="T33" fmla="*/ 1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37"/>
                    <a:gd name="T53" fmla="*/ 91 w 9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37">
                      <a:moveTo>
                        <a:pt x="91" y="17"/>
                      </a:moveTo>
                      <a:lnTo>
                        <a:pt x="35" y="0"/>
                      </a:lnTo>
                      <a:lnTo>
                        <a:pt x="41" y="4"/>
                      </a:lnTo>
                      <a:lnTo>
                        <a:pt x="35" y="2"/>
                      </a:lnTo>
                      <a:lnTo>
                        <a:pt x="40" y="12"/>
                      </a:lnTo>
                      <a:lnTo>
                        <a:pt x="13" y="0"/>
                      </a:lnTo>
                      <a:lnTo>
                        <a:pt x="0" y="6"/>
                      </a:lnTo>
                      <a:lnTo>
                        <a:pt x="0" y="8"/>
                      </a:lnTo>
                      <a:lnTo>
                        <a:pt x="6" y="17"/>
                      </a:lnTo>
                      <a:lnTo>
                        <a:pt x="9" y="23"/>
                      </a:lnTo>
                      <a:lnTo>
                        <a:pt x="43" y="37"/>
                      </a:lnTo>
                      <a:lnTo>
                        <a:pt x="47" y="32"/>
                      </a:lnTo>
                      <a:lnTo>
                        <a:pt x="73" y="30"/>
                      </a:lnTo>
                      <a:lnTo>
                        <a:pt x="87" y="30"/>
                      </a:lnTo>
                      <a:lnTo>
                        <a:pt x="81" y="26"/>
                      </a:lnTo>
                      <a:lnTo>
                        <a:pt x="91" y="23"/>
                      </a:lnTo>
                      <a:lnTo>
                        <a:pt x="91" y="1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81" name="Freeform 800"/>
                <p:cNvSpPr>
                  <a:spLocks/>
                </p:cNvSpPr>
                <p:nvPr/>
              </p:nvSpPr>
              <p:spPr bwMode="auto">
                <a:xfrm>
                  <a:off x="4494" y="1529"/>
                  <a:ext cx="91" cy="19"/>
                </a:xfrm>
                <a:custGeom>
                  <a:avLst/>
                  <a:gdLst>
                    <a:gd name="T0" fmla="*/ 91 w 91"/>
                    <a:gd name="T1" fmla="*/ 17 h 37"/>
                    <a:gd name="T2" fmla="*/ 35 w 91"/>
                    <a:gd name="T3" fmla="*/ 0 h 37"/>
                    <a:gd name="T4" fmla="*/ 41 w 91"/>
                    <a:gd name="T5" fmla="*/ 4 h 37"/>
                    <a:gd name="T6" fmla="*/ 35 w 91"/>
                    <a:gd name="T7" fmla="*/ 2 h 37"/>
                    <a:gd name="T8" fmla="*/ 40 w 91"/>
                    <a:gd name="T9" fmla="*/ 12 h 37"/>
                    <a:gd name="T10" fmla="*/ 13 w 91"/>
                    <a:gd name="T11" fmla="*/ 0 h 37"/>
                    <a:gd name="T12" fmla="*/ 0 w 91"/>
                    <a:gd name="T13" fmla="*/ 6 h 37"/>
                    <a:gd name="T14" fmla="*/ 0 w 91"/>
                    <a:gd name="T15" fmla="*/ 8 h 37"/>
                    <a:gd name="T16" fmla="*/ 6 w 91"/>
                    <a:gd name="T17" fmla="*/ 17 h 37"/>
                    <a:gd name="T18" fmla="*/ 9 w 91"/>
                    <a:gd name="T19" fmla="*/ 23 h 37"/>
                    <a:gd name="T20" fmla="*/ 43 w 91"/>
                    <a:gd name="T21" fmla="*/ 37 h 37"/>
                    <a:gd name="T22" fmla="*/ 47 w 91"/>
                    <a:gd name="T23" fmla="*/ 32 h 37"/>
                    <a:gd name="T24" fmla="*/ 73 w 91"/>
                    <a:gd name="T25" fmla="*/ 30 h 37"/>
                    <a:gd name="T26" fmla="*/ 87 w 91"/>
                    <a:gd name="T27" fmla="*/ 30 h 37"/>
                    <a:gd name="T28" fmla="*/ 81 w 91"/>
                    <a:gd name="T29" fmla="*/ 26 h 37"/>
                    <a:gd name="T30" fmla="*/ 91 w 91"/>
                    <a:gd name="T31" fmla="*/ 23 h 37"/>
                    <a:gd name="T32" fmla="*/ 91 w 91"/>
                    <a:gd name="T33" fmla="*/ 1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37"/>
                    <a:gd name="T53" fmla="*/ 91 w 9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37">
                      <a:moveTo>
                        <a:pt x="91" y="17"/>
                      </a:moveTo>
                      <a:lnTo>
                        <a:pt x="35" y="0"/>
                      </a:lnTo>
                      <a:lnTo>
                        <a:pt x="41" y="4"/>
                      </a:lnTo>
                      <a:lnTo>
                        <a:pt x="35" y="2"/>
                      </a:lnTo>
                      <a:lnTo>
                        <a:pt x="40" y="12"/>
                      </a:lnTo>
                      <a:lnTo>
                        <a:pt x="13" y="0"/>
                      </a:lnTo>
                      <a:lnTo>
                        <a:pt x="0" y="6"/>
                      </a:lnTo>
                      <a:lnTo>
                        <a:pt x="0" y="8"/>
                      </a:lnTo>
                      <a:lnTo>
                        <a:pt x="6" y="17"/>
                      </a:lnTo>
                      <a:lnTo>
                        <a:pt x="9" y="23"/>
                      </a:lnTo>
                      <a:lnTo>
                        <a:pt x="43" y="37"/>
                      </a:lnTo>
                      <a:lnTo>
                        <a:pt x="47" y="32"/>
                      </a:lnTo>
                      <a:lnTo>
                        <a:pt x="73" y="30"/>
                      </a:lnTo>
                      <a:lnTo>
                        <a:pt x="87" y="30"/>
                      </a:lnTo>
                      <a:lnTo>
                        <a:pt x="81" y="26"/>
                      </a:lnTo>
                      <a:lnTo>
                        <a:pt x="91" y="23"/>
                      </a:lnTo>
                      <a:lnTo>
                        <a:pt x="91" y="17"/>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82" name="Picture 801"/>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494" y="1529"/>
                  <a:ext cx="48" cy="20"/>
                </a:xfrm>
                <a:prstGeom prst="rect">
                  <a:avLst/>
                </a:prstGeom>
                <a:grpFill/>
                <a:ln w="6350">
                  <a:solidFill>
                    <a:srgbClr val="808080"/>
                  </a:solidFill>
                  <a:miter lim="800000"/>
                  <a:headEnd/>
                  <a:tailEnd/>
                </a:ln>
              </p:spPr>
            </p:pic>
            <p:pic>
              <p:nvPicPr>
                <p:cNvPr id="1783" name="Picture 802"/>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542" y="1529"/>
                  <a:ext cx="44" cy="20"/>
                </a:xfrm>
                <a:prstGeom prst="rect">
                  <a:avLst/>
                </a:prstGeom>
                <a:grpFill/>
                <a:ln w="6350">
                  <a:solidFill>
                    <a:srgbClr val="808080"/>
                  </a:solidFill>
                  <a:miter lim="800000"/>
                  <a:headEnd/>
                  <a:tailEnd/>
                </a:ln>
              </p:spPr>
            </p:pic>
          </p:grpSp>
          <p:sp>
            <p:nvSpPr>
              <p:cNvPr id="1777" name="Freeform 803"/>
              <p:cNvSpPr>
                <a:spLocks/>
              </p:cNvSpPr>
              <p:nvPr/>
            </p:nvSpPr>
            <p:spPr bwMode="auto">
              <a:xfrm>
                <a:off x="4494" y="1529"/>
                <a:ext cx="91" cy="19"/>
              </a:xfrm>
              <a:custGeom>
                <a:avLst/>
                <a:gdLst>
                  <a:gd name="T0" fmla="*/ 91 w 91"/>
                  <a:gd name="T1" fmla="*/ 17 h 37"/>
                  <a:gd name="T2" fmla="*/ 35 w 91"/>
                  <a:gd name="T3" fmla="*/ 0 h 37"/>
                  <a:gd name="T4" fmla="*/ 41 w 91"/>
                  <a:gd name="T5" fmla="*/ 4 h 37"/>
                  <a:gd name="T6" fmla="*/ 35 w 91"/>
                  <a:gd name="T7" fmla="*/ 2 h 37"/>
                  <a:gd name="T8" fmla="*/ 40 w 91"/>
                  <a:gd name="T9" fmla="*/ 12 h 37"/>
                  <a:gd name="T10" fmla="*/ 13 w 91"/>
                  <a:gd name="T11" fmla="*/ 0 h 37"/>
                  <a:gd name="T12" fmla="*/ 0 w 91"/>
                  <a:gd name="T13" fmla="*/ 6 h 37"/>
                  <a:gd name="T14" fmla="*/ 0 w 91"/>
                  <a:gd name="T15" fmla="*/ 8 h 37"/>
                  <a:gd name="T16" fmla="*/ 6 w 91"/>
                  <a:gd name="T17" fmla="*/ 17 h 37"/>
                  <a:gd name="T18" fmla="*/ 9 w 91"/>
                  <a:gd name="T19" fmla="*/ 23 h 37"/>
                  <a:gd name="T20" fmla="*/ 43 w 91"/>
                  <a:gd name="T21" fmla="*/ 37 h 37"/>
                  <a:gd name="T22" fmla="*/ 47 w 91"/>
                  <a:gd name="T23" fmla="*/ 32 h 37"/>
                  <a:gd name="T24" fmla="*/ 73 w 91"/>
                  <a:gd name="T25" fmla="*/ 30 h 37"/>
                  <a:gd name="T26" fmla="*/ 87 w 91"/>
                  <a:gd name="T27" fmla="*/ 30 h 37"/>
                  <a:gd name="T28" fmla="*/ 81 w 91"/>
                  <a:gd name="T29" fmla="*/ 26 h 37"/>
                  <a:gd name="T30" fmla="*/ 91 w 91"/>
                  <a:gd name="T31" fmla="*/ 23 h 37"/>
                  <a:gd name="T32" fmla="*/ 91 w 91"/>
                  <a:gd name="T33" fmla="*/ 1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37"/>
                  <a:gd name="T53" fmla="*/ 91 w 9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37">
                    <a:moveTo>
                      <a:pt x="91" y="17"/>
                    </a:moveTo>
                    <a:lnTo>
                      <a:pt x="35" y="0"/>
                    </a:lnTo>
                    <a:lnTo>
                      <a:pt x="41" y="4"/>
                    </a:lnTo>
                    <a:lnTo>
                      <a:pt x="35" y="2"/>
                    </a:lnTo>
                    <a:lnTo>
                      <a:pt x="40" y="12"/>
                    </a:lnTo>
                    <a:lnTo>
                      <a:pt x="13" y="0"/>
                    </a:lnTo>
                    <a:lnTo>
                      <a:pt x="0" y="6"/>
                    </a:lnTo>
                    <a:lnTo>
                      <a:pt x="0" y="8"/>
                    </a:lnTo>
                    <a:lnTo>
                      <a:pt x="6" y="17"/>
                    </a:lnTo>
                    <a:lnTo>
                      <a:pt x="9" y="23"/>
                    </a:lnTo>
                    <a:lnTo>
                      <a:pt x="43" y="37"/>
                    </a:lnTo>
                    <a:lnTo>
                      <a:pt x="47" y="32"/>
                    </a:lnTo>
                    <a:lnTo>
                      <a:pt x="73" y="30"/>
                    </a:lnTo>
                    <a:lnTo>
                      <a:pt x="87" y="30"/>
                    </a:lnTo>
                    <a:lnTo>
                      <a:pt x="81" y="26"/>
                    </a:lnTo>
                    <a:lnTo>
                      <a:pt x="91" y="23"/>
                    </a:lnTo>
                    <a:lnTo>
                      <a:pt x="91" y="17"/>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75" name="Group 804"/>
            <p:cNvGrpSpPr>
              <a:grpSpLocks/>
            </p:cNvGrpSpPr>
            <p:nvPr/>
          </p:nvGrpSpPr>
          <p:grpSpPr bwMode="auto">
            <a:xfrm>
              <a:off x="3614" y="1106"/>
              <a:ext cx="75" cy="21"/>
              <a:chOff x="3988" y="1481"/>
              <a:chExt cx="71" cy="17"/>
            </a:xfrm>
            <a:grpFill/>
          </p:grpSpPr>
          <p:grpSp>
            <p:nvGrpSpPr>
              <p:cNvPr id="1768" name="Group 805"/>
              <p:cNvGrpSpPr>
                <a:grpSpLocks/>
              </p:cNvGrpSpPr>
              <p:nvPr/>
            </p:nvGrpSpPr>
            <p:grpSpPr bwMode="auto">
              <a:xfrm>
                <a:off x="3988" y="1481"/>
                <a:ext cx="71" cy="17"/>
                <a:chOff x="3988" y="1481"/>
                <a:chExt cx="71" cy="17"/>
              </a:xfrm>
              <a:grpFill/>
            </p:grpSpPr>
            <p:pic>
              <p:nvPicPr>
                <p:cNvPr id="1770" name="Picture 806"/>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988" y="1481"/>
                  <a:ext cx="48" cy="17"/>
                </a:xfrm>
                <a:prstGeom prst="rect">
                  <a:avLst/>
                </a:prstGeom>
                <a:grpFill/>
                <a:ln w="6350">
                  <a:solidFill>
                    <a:srgbClr val="808080"/>
                  </a:solidFill>
                  <a:miter lim="800000"/>
                  <a:headEnd/>
                  <a:tailEnd/>
                </a:ln>
              </p:spPr>
            </p:pic>
            <p:pic>
              <p:nvPicPr>
                <p:cNvPr id="1771" name="Picture 807"/>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036" y="1481"/>
                  <a:ext cx="23" cy="17"/>
                </a:xfrm>
                <a:prstGeom prst="rect">
                  <a:avLst/>
                </a:prstGeom>
                <a:grpFill/>
                <a:ln w="6350">
                  <a:solidFill>
                    <a:srgbClr val="808080"/>
                  </a:solidFill>
                  <a:miter lim="800000"/>
                  <a:headEnd/>
                  <a:tailEnd/>
                </a:ln>
              </p:spPr>
            </p:pic>
            <p:sp>
              <p:nvSpPr>
                <p:cNvPr id="1772" name="Freeform 808"/>
                <p:cNvSpPr>
                  <a:spLocks/>
                </p:cNvSpPr>
                <p:nvPr/>
              </p:nvSpPr>
              <p:spPr bwMode="auto">
                <a:xfrm>
                  <a:off x="3988" y="1481"/>
                  <a:ext cx="70" cy="16"/>
                </a:xfrm>
                <a:custGeom>
                  <a:avLst/>
                  <a:gdLst>
                    <a:gd name="T0" fmla="*/ 60 w 70"/>
                    <a:gd name="T1" fmla="*/ 8 h 32"/>
                    <a:gd name="T2" fmla="*/ 43 w 70"/>
                    <a:gd name="T3" fmla="*/ 4 h 32"/>
                    <a:gd name="T4" fmla="*/ 34 w 70"/>
                    <a:gd name="T5" fmla="*/ 8 h 32"/>
                    <a:gd name="T6" fmla="*/ 30 w 70"/>
                    <a:gd name="T7" fmla="*/ 0 h 32"/>
                    <a:gd name="T8" fmla="*/ 3 w 70"/>
                    <a:gd name="T9" fmla="*/ 6 h 32"/>
                    <a:gd name="T10" fmla="*/ 0 w 70"/>
                    <a:gd name="T11" fmla="*/ 15 h 32"/>
                    <a:gd name="T12" fmla="*/ 9 w 70"/>
                    <a:gd name="T13" fmla="*/ 19 h 32"/>
                    <a:gd name="T14" fmla="*/ 22 w 70"/>
                    <a:gd name="T15" fmla="*/ 26 h 32"/>
                    <a:gd name="T16" fmla="*/ 70 w 70"/>
                    <a:gd name="T17" fmla="*/ 32 h 32"/>
                    <a:gd name="T18" fmla="*/ 65 w 70"/>
                    <a:gd name="T19" fmla="*/ 24 h 32"/>
                    <a:gd name="T20" fmla="*/ 60 w 70"/>
                    <a:gd name="T21" fmla="*/ 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32"/>
                    <a:gd name="T35" fmla="*/ 70 w 70"/>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32">
                      <a:moveTo>
                        <a:pt x="60" y="8"/>
                      </a:moveTo>
                      <a:lnTo>
                        <a:pt x="43" y="4"/>
                      </a:lnTo>
                      <a:lnTo>
                        <a:pt x="34" y="8"/>
                      </a:lnTo>
                      <a:lnTo>
                        <a:pt x="30" y="0"/>
                      </a:lnTo>
                      <a:lnTo>
                        <a:pt x="3" y="6"/>
                      </a:lnTo>
                      <a:lnTo>
                        <a:pt x="0" y="15"/>
                      </a:lnTo>
                      <a:lnTo>
                        <a:pt x="9" y="19"/>
                      </a:lnTo>
                      <a:lnTo>
                        <a:pt x="22" y="26"/>
                      </a:lnTo>
                      <a:lnTo>
                        <a:pt x="70" y="32"/>
                      </a:lnTo>
                      <a:lnTo>
                        <a:pt x="65" y="24"/>
                      </a:lnTo>
                      <a:lnTo>
                        <a:pt x="60" y="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73" name="Freeform 809"/>
                <p:cNvSpPr>
                  <a:spLocks/>
                </p:cNvSpPr>
                <p:nvPr/>
              </p:nvSpPr>
              <p:spPr bwMode="auto">
                <a:xfrm>
                  <a:off x="3988" y="1481"/>
                  <a:ext cx="70" cy="16"/>
                </a:xfrm>
                <a:custGeom>
                  <a:avLst/>
                  <a:gdLst>
                    <a:gd name="T0" fmla="*/ 60 w 70"/>
                    <a:gd name="T1" fmla="*/ 8 h 32"/>
                    <a:gd name="T2" fmla="*/ 43 w 70"/>
                    <a:gd name="T3" fmla="*/ 4 h 32"/>
                    <a:gd name="T4" fmla="*/ 34 w 70"/>
                    <a:gd name="T5" fmla="*/ 8 h 32"/>
                    <a:gd name="T6" fmla="*/ 30 w 70"/>
                    <a:gd name="T7" fmla="*/ 0 h 32"/>
                    <a:gd name="T8" fmla="*/ 3 w 70"/>
                    <a:gd name="T9" fmla="*/ 6 h 32"/>
                    <a:gd name="T10" fmla="*/ 0 w 70"/>
                    <a:gd name="T11" fmla="*/ 15 h 32"/>
                    <a:gd name="T12" fmla="*/ 9 w 70"/>
                    <a:gd name="T13" fmla="*/ 19 h 32"/>
                    <a:gd name="T14" fmla="*/ 22 w 70"/>
                    <a:gd name="T15" fmla="*/ 26 h 32"/>
                    <a:gd name="T16" fmla="*/ 70 w 70"/>
                    <a:gd name="T17" fmla="*/ 32 h 32"/>
                    <a:gd name="T18" fmla="*/ 65 w 70"/>
                    <a:gd name="T19" fmla="*/ 24 h 32"/>
                    <a:gd name="T20" fmla="*/ 60 w 70"/>
                    <a:gd name="T21" fmla="*/ 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32"/>
                    <a:gd name="T35" fmla="*/ 70 w 70"/>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32">
                      <a:moveTo>
                        <a:pt x="60" y="8"/>
                      </a:moveTo>
                      <a:lnTo>
                        <a:pt x="43" y="4"/>
                      </a:lnTo>
                      <a:lnTo>
                        <a:pt x="34" y="8"/>
                      </a:lnTo>
                      <a:lnTo>
                        <a:pt x="30" y="0"/>
                      </a:lnTo>
                      <a:lnTo>
                        <a:pt x="3" y="6"/>
                      </a:lnTo>
                      <a:lnTo>
                        <a:pt x="0" y="15"/>
                      </a:lnTo>
                      <a:lnTo>
                        <a:pt x="9" y="19"/>
                      </a:lnTo>
                      <a:lnTo>
                        <a:pt x="22" y="26"/>
                      </a:lnTo>
                      <a:lnTo>
                        <a:pt x="70" y="32"/>
                      </a:lnTo>
                      <a:lnTo>
                        <a:pt x="65" y="24"/>
                      </a:lnTo>
                      <a:lnTo>
                        <a:pt x="60" y="8"/>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74" name="Picture 81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988" y="1481"/>
                  <a:ext cx="48" cy="17"/>
                </a:xfrm>
                <a:prstGeom prst="rect">
                  <a:avLst/>
                </a:prstGeom>
                <a:grpFill/>
                <a:ln w="6350">
                  <a:solidFill>
                    <a:srgbClr val="808080"/>
                  </a:solidFill>
                  <a:miter lim="800000"/>
                  <a:headEnd/>
                  <a:tailEnd/>
                </a:ln>
              </p:spPr>
            </p:pic>
            <p:pic>
              <p:nvPicPr>
                <p:cNvPr id="1775" name="Picture 811"/>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036" y="1481"/>
                  <a:ext cx="23" cy="17"/>
                </a:xfrm>
                <a:prstGeom prst="rect">
                  <a:avLst/>
                </a:prstGeom>
                <a:grpFill/>
                <a:ln w="6350">
                  <a:solidFill>
                    <a:srgbClr val="808080"/>
                  </a:solidFill>
                  <a:miter lim="800000"/>
                  <a:headEnd/>
                  <a:tailEnd/>
                </a:ln>
              </p:spPr>
            </p:pic>
          </p:grpSp>
          <p:sp>
            <p:nvSpPr>
              <p:cNvPr id="1769" name="Freeform 812"/>
              <p:cNvSpPr>
                <a:spLocks/>
              </p:cNvSpPr>
              <p:nvPr/>
            </p:nvSpPr>
            <p:spPr bwMode="auto">
              <a:xfrm>
                <a:off x="3988" y="1481"/>
                <a:ext cx="70" cy="16"/>
              </a:xfrm>
              <a:custGeom>
                <a:avLst/>
                <a:gdLst>
                  <a:gd name="T0" fmla="*/ 60 w 70"/>
                  <a:gd name="T1" fmla="*/ 8 h 32"/>
                  <a:gd name="T2" fmla="*/ 43 w 70"/>
                  <a:gd name="T3" fmla="*/ 4 h 32"/>
                  <a:gd name="T4" fmla="*/ 34 w 70"/>
                  <a:gd name="T5" fmla="*/ 8 h 32"/>
                  <a:gd name="T6" fmla="*/ 30 w 70"/>
                  <a:gd name="T7" fmla="*/ 0 h 32"/>
                  <a:gd name="T8" fmla="*/ 3 w 70"/>
                  <a:gd name="T9" fmla="*/ 6 h 32"/>
                  <a:gd name="T10" fmla="*/ 0 w 70"/>
                  <a:gd name="T11" fmla="*/ 15 h 32"/>
                  <a:gd name="T12" fmla="*/ 9 w 70"/>
                  <a:gd name="T13" fmla="*/ 19 h 32"/>
                  <a:gd name="T14" fmla="*/ 22 w 70"/>
                  <a:gd name="T15" fmla="*/ 26 h 32"/>
                  <a:gd name="T16" fmla="*/ 70 w 70"/>
                  <a:gd name="T17" fmla="*/ 32 h 32"/>
                  <a:gd name="T18" fmla="*/ 65 w 70"/>
                  <a:gd name="T19" fmla="*/ 24 h 32"/>
                  <a:gd name="T20" fmla="*/ 60 w 70"/>
                  <a:gd name="T21" fmla="*/ 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32"/>
                  <a:gd name="T35" fmla="*/ 70 w 70"/>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32">
                    <a:moveTo>
                      <a:pt x="60" y="8"/>
                    </a:moveTo>
                    <a:lnTo>
                      <a:pt x="43" y="4"/>
                    </a:lnTo>
                    <a:lnTo>
                      <a:pt x="34" y="8"/>
                    </a:lnTo>
                    <a:lnTo>
                      <a:pt x="30" y="0"/>
                    </a:lnTo>
                    <a:lnTo>
                      <a:pt x="3" y="6"/>
                    </a:lnTo>
                    <a:lnTo>
                      <a:pt x="0" y="15"/>
                    </a:lnTo>
                    <a:lnTo>
                      <a:pt x="9" y="19"/>
                    </a:lnTo>
                    <a:lnTo>
                      <a:pt x="22" y="26"/>
                    </a:lnTo>
                    <a:lnTo>
                      <a:pt x="70" y="32"/>
                    </a:lnTo>
                    <a:lnTo>
                      <a:pt x="65" y="24"/>
                    </a:lnTo>
                    <a:lnTo>
                      <a:pt x="60" y="8"/>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76" name="Group 813"/>
            <p:cNvGrpSpPr>
              <a:grpSpLocks/>
            </p:cNvGrpSpPr>
            <p:nvPr/>
          </p:nvGrpSpPr>
          <p:grpSpPr bwMode="auto">
            <a:xfrm>
              <a:off x="3700" y="1117"/>
              <a:ext cx="59" cy="22"/>
              <a:chOff x="4069" y="1490"/>
              <a:chExt cx="54" cy="19"/>
            </a:xfrm>
            <a:grpFill/>
          </p:grpSpPr>
          <p:grpSp>
            <p:nvGrpSpPr>
              <p:cNvPr id="1760" name="Group 814"/>
              <p:cNvGrpSpPr>
                <a:grpSpLocks/>
              </p:cNvGrpSpPr>
              <p:nvPr/>
            </p:nvGrpSpPr>
            <p:grpSpPr bwMode="auto">
              <a:xfrm>
                <a:off x="4069" y="1490"/>
                <a:ext cx="54" cy="19"/>
                <a:chOff x="4069" y="1490"/>
                <a:chExt cx="54" cy="19"/>
              </a:xfrm>
              <a:grpFill/>
            </p:grpSpPr>
            <p:pic>
              <p:nvPicPr>
                <p:cNvPr id="1762" name="Picture 815"/>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069" y="1490"/>
                  <a:ext cx="48" cy="19"/>
                </a:xfrm>
                <a:prstGeom prst="rect">
                  <a:avLst/>
                </a:prstGeom>
                <a:grpFill/>
                <a:ln w="6350">
                  <a:solidFill>
                    <a:srgbClr val="808080"/>
                  </a:solidFill>
                  <a:miter lim="800000"/>
                  <a:headEnd/>
                  <a:tailEnd/>
                </a:ln>
              </p:spPr>
            </p:pic>
            <p:pic>
              <p:nvPicPr>
                <p:cNvPr id="1763" name="Picture 816"/>
                <p:cNvPicPr>
                  <a:picLocks noChangeAspect="1" noChangeArrowheads="1"/>
                </p:cNvPicPr>
                <p:nvPr/>
              </p:nvPicPr>
              <p:blipFill>
                <a:blip r:embed="rId47" cstate="print">
                  <a:extLst>
                    <a:ext uri="{28A0092B-C50C-407E-A947-70E740481C1C}">
                      <a14:useLocalDpi xmlns:a14="http://schemas.microsoft.com/office/drawing/2010/main" val="0"/>
                    </a:ext>
                  </a:extLst>
                </a:blip>
                <a:srcRect r="-58200"/>
                <a:stretch>
                  <a:fillRect/>
                </a:stretch>
              </p:blipFill>
              <p:spPr bwMode="auto">
                <a:xfrm>
                  <a:off x="4117" y="1490"/>
                  <a:ext cx="6" cy="19"/>
                </a:xfrm>
                <a:prstGeom prst="rect">
                  <a:avLst/>
                </a:prstGeom>
                <a:grpFill/>
                <a:ln w="6350">
                  <a:solidFill>
                    <a:srgbClr val="808080"/>
                  </a:solidFill>
                  <a:miter lim="800000"/>
                  <a:headEnd/>
                  <a:tailEnd/>
                </a:ln>
              </p:spPr>
            </p:pic>
            <p:sp>
              <p:nvSpPr>
                <p:cNvPr id="1764" name="Freeform 817"/>
                <p:cNvSpPr>
                  <a:spLocks/>
                </p:cNvSpPr>
                <p:nvPr/>
              </p:nvSpPr>
              <p:spPr bwMode="auto">
                <a:xfrm>
                  <a:off x="4069" y="1490"/>
                  <a:ext cx="51" cy="18"/>
                </a:xfrm>
                <a:custGeom>
                  <a:avLst/>
                  <a:gdLst>
                    <a:gd name="T0" fmla="*/ 50 w 51"/>
                    <a:gd name="T1" fmla="*/ 20 h 35"/>
                    <a:gd name="T2" fmla="*/ 24 w 51"/>
                    <a:gd name="T3" fmla="*/ 5 h 35"/>
                    <a:gd name="T4" fmla="*/ 17 w 51"/>
                    <a:gd name="T5" fmla="*/ 14 h 35"/>
                    <a:gd name="T6" fmla="*/ 13 w 51"/>
                    <a:gd name="T7" fmla="*/ 0 h 35"/>
                    <a:gd name="T8" fmla="*/ 5 w 51"/>
                    <a:gd name="T9" fmla="*/ 0 h 35"/>
                    <a:gd name="T10" fmla="*/ 9 w 51"/>
                    <a:gd name="T11" fmla="*/ 3 h 35"/>
                    <a:gd name="T12" fmla="*/ 0 w 51"/>
                    <a:gd name="T13" fmla="*/ 5 h 35"/>
                    <a:gd name="T14" fmla="*/ 1 w 51"/>
                    <a:gd name="T15" fmla="*/ 7 h 35"/>
                    <a:gd name="T16" fmla="*/ 7 w 51"/>
                    <a:gd name="T17" fmla="*/ 14 h 35"/>
                    <a:gd name="T18" fmla="*/ 1 w 51"/>
                    <a:gd name="T19" fmla="*/ 20 h 35"/>
                    <a:gd name="T20" fmla="*/ 4 w 51"/>
                    <a:gd name="T21" fmla="*/ 35 h 35"/>
                    <a:gd name="T22" fmla="*/ 51 w 51"/>
                    <a:gd name="T23" fmla="*/ 22 h 35"/>
                    <a:gd name="T24" fmla="*/ 50 w 51"/>
                    <a:gd name="T25" fmla="*/ 2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5"/>
                    <a:gd name="T41" fmla="*/ 51 w 5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5">
                      <a:moveTo>
                        <a:pt x="50" y="20"/>
                      </a:moveTo>
                      <a:lnTo>
                        <a:pt x="24" y="5"/>
                      </a:lnTo>
                      <a:lnTo>
                        <a:pt x="17" y="14"/>
                      </a:lnTo>
                      <a:lnTo>
                        <a:pt x="13" y="0"/>
                      </a:lnTo>
                      <a:lnTo>
                        <a:pt x="5" y="0"/>
                      </a:lnTo>
                      <a:lnTo>
                        <a:pt x="9" y="3"/>
                      </a:lnTo>
                      <a:lnTo>
                        <a:pt x="0" y="5"/>
                      </a:lnTo>
                      <a:lnTo>
                        <a:pt x="1" y="7"/>
                      </a:lnTo>
                      <a:lnTo>
                        <a:pt x="7" y="14"/>
                      </a:lnTo>
                      <a:lnTo>
                        <a:pt x="1" y="20"/>
                      </a:lnTo>
                      <a:lnTo>
                        <a:pt x="4" y="35"/>
                      </a:lnTo>
                      <a:lnTo>
                        <a:pt x="51" y="22"/>
                      </a:lnTo>
                      <a:lnTo>
                        <a:pt x="50"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65" name="Freeform 818"/>
                <p:cNvSpPr>
                  <a:spLocks/>
                </p:cNvSpPr>
                <p:nvPr/>
              </p:nvSpPr>
              <p:spPr bwMode="auto">
                <a:xfrm>
                  <a:off x="4069" y="1490"/>
                  <a:ext cx="51" cy="18"/>
                </a:xfrm>
                <a:custGeom>
                  <a:avLst/>
                  <a:gdLst>
                    <a:gd name="T0" fmla="*/ 50 w 51"/>
                    <a:gd name="T1" fmla="*/ 20 h 35"/>
                    <a:gd name="T2" fmla="*/ 24 w 51"/>
                    <a:gd name="T3" fmla="*/ 5 h 35"/>
                    <a:gd name="T4" fmla="*/ 17 w 51"/>
                    <a:gd name="T5" fmla="*/ 14 h 35"/>
                    <a:gd name="T6" fmla="*/ 13 w 51"/>
                    <a:gd name="T7" fmla="*/ 0 h 35"/>
                    <a:gd name="T8" fmla="*/ 5 w 51"/>
                    <a:gd name="T9" fmla="*/ 0 h 35"/>
                    <a:gd name="T10" fmla="*/ 9 w 51"/>
                    <a:gd name="T11" fmla="*/ 3 h 35"/>
                    <a:gd name="T12" fmla="*/ 0 w 51"/>
                    <a:gd name="T13" fmla="*/ 5 h 35"/>
                    <a:gd name="T14" fmla="*/ 1 w 51"/>
                    <a:gd name="T15" fmla="*/ 7 h 35"/>
                    <a:gd name="T16" fmla="*/ 7 w 51"/>
                    <a:gd name="T17" fmla="*/ 14 h 35"/>
                    <a:gd name="T18" fmla="*/ 1 w 51"/>
                    <a:gd name="T19" fmla="*/ 20 h 35"/>
                    <a:gd name="T20" fmla="*/ 4 w 51"/>
                    <a:gd name="T21" fmla="*/ 35 h 35"/>
                    <a:gd name="T22" fmla="*/ 51 w 51"/>
                    <a:gd name="T23" fmla="*/ 22 h 35"/>
                    <a:gd name="T24" fmla="*/ 50 w 51"/>
                    <a:gd name="T25" fmla="*/ 2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5"/>
                    <a:gd name="T41" fmla="*/ 51 w 5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5">
                      <a:moveTo>
                        <a:pt x="50" y="20"/>
                      </a:moveTo>
                      <a:lnTo>
                        <a:pt x="24" y="5"/>
                      </a:lnTo>
                      <a:lnTo>
                        <a:pt x="17" y="14"/>
                      </a:lnTo>
                      <a:lnTo>
                        <a:pt x="13" y="0"/>
                      </a:lnTo>
                      <a:lnTo>
                        <a:pt x="5" y="0"/>
                      </a:lnTo>
                      <a:lnTo>
                        <a:pt x="9" y="3"/>
                      </a:lnTo>
                      <a:lnTo>
                        <a:pt x="0" y="5"/>
                      </a:lnTo>
                      <a:lnTo>
                        <a:pt x="1" y="7"/>
                      </a:lnTo>
                      <a:lnTo>
                        <a:pt x="7" y="14"/>
                      </a:lnTo>
                      <a:lnTo>
                        <a:pt x="1" y="20"/>
                      </a:lnTo>
                      <a:lnTo>
                        <a:pt x="4" y="35"/>
                      </a:lnTo>
                      <a:lnTo>
                        <a:pt x="51" y="22"/>
                      </a:lnTo>
                      <a:lnTo>
                        <a:pt x="50" y="2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66" name="Picture 819"/>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069" y="1490"/>
                  <a:ext cx="48" cy="19"/>
                </a:xfrm>
                <a:prstGeom prst="rect">
                  <a:avLst/>
                </a:prstGeom>
                <a:grpFill/>
                <a:ln w="6350">
                  <a:solidFill>
                    <a:srgbClr val="808080"/>
                  </a:solidFill>
                  <a:miter lim="800000"/>
                  <a:headEnd/>
                  <a:tailEnd/>
                </a:ln>
              </p:spPr>
            </p:pic>
            <p:pic>
              <p:nvPicPr>
                <p:cNvPr id="1767" name="Picture 820"/>
                <p:cNvPicPr>
                  <a:picLocks noChangeAspect="1" noChangeArrowheads="1"/>
                </p:cNvPicPr>
                <p:nvPr/>
              </p:nvPicPr>
              <p:blipFill>
                <a:blip r:embed="rId47" cstate="print">
                  <a:extLst>
                    <a:ext uri="{28A0092B-C50C-407E-A947-70E740481C1C}">
                      <a14:useLocalDpi xmlns:a14="http://schemas.microsoft.com/office/drawing/2010/main" val="0"/>
                    </a:ext>
                  </a:extLst>
                </a:blip>
                <a:srcRect r="-58200"/>
                <a:stretch>
                  <a:fillRect/>
                </a:stretch>
              </p:blipFill>
              <p:spPr bwMode="auto">
                <a:xfrm>
                  <a:off x="4117" y="1490"/>
                  <a:ext cx="6" cy="19"/>
                </a:xfrm>
                <a:prstGeom prst="rect">
                  <a:avLst/>
                </a:prstGeom>
                <a:grpFill/>
                <a:ln w="6350">
                  <a:solidFill>
                    <a:srgbClr val="808080"/>
                  </a:solidFill>
                  <a:miter lim="800000"/>
                  <a:headEnd/>
                  <a:tailEnd/>
                </a:ln>
              </p:spPr>
            </p:pic>
          </p:grpSp>
          <p:sp>
            <p:nvSpPr>
              <p:cNvPr id="1761" name="Freeform 821"/>
              <p:cNvSpPr>
                <a:spLocks/>
              </p:cNvSpPr>
              <p:nvPr/>
            </p:nvSpPr>
            <p:spPr bwMode="auto">
              <a:xfrm>
                <a:off x="4069" y="1490"/>
                <a:ext cx="51" cy="18"/>
              </a:xfrm>
              <a:custGeom>
                <a:avLst/>
                <a:gdLst>
                  <a:gd name="T0" fmla="*/ 50 w 51"/>
                  <a:gd name="T1" fmla="*/ 20 h 35"/>
                  <a:gd name="T2" fmla="*/ 24 w 51"/>
                  <a:gd name="T3" fmla="*/ 5 h 35"/>
                  <a:gd name="T4" fmla="*/ 17 w 51"/>
                  <a:gd name="T5" fmla="*/ 14 h 35"/>
                  <a:gd name="T6" fmla="*/ 13 w 51"/>
                  <a:gd name="T7" fmla="*/ 0 h 35"/>
                  <a:gd name="T8" fmla="*/ 5 w 51"/>
                  <a:gd name="T9" fmla="*/ 0 h 35"/>
                  <a:gd name="T10" fmla="*/ 9 w 51"/>
                  <a:gd name="T11" fmla="*/ 3 h 35"/>
                  <a:gd name="T12" fmla="*/ 0 w 51"/>
                  <a:gd name="T13" fmla="*/ 5 h 35"/>
                  <a:gd name="T14" fmla="*/ 1 w 51"/>
                  <a:gd name="T15" fmla="*/ 7 h 35"/>
                  <a:gd name="T16" fmla="*/ 7 w 51"/>
                  <a:gd name="T17" fmla="*/ 14 h 35"/>
                  <a:gd name="T18" fmla="*/ 1 w 51"/>
                  <a:gd name="T19" fmla="*/ 20 h 35"/>
                  <a:gd name="T20" fmla="*/ 4 w 51"/>
                  <a:gd name="T21" fmla="*/ 35 h 35"/>
                  <a:gd name="T22" fmla="*/ 51 w 51"/>
                  <a:gd name="T23" fmla="*/ 22 h 35"/>
                  <a:gd name="T24" fmla="*/ 50 w 51"/>
                  <a:gd name="T25" fmla="*/ 2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5"/>
                  <a:gd name="T41" fmla="*/ 51 w 5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5">
                    <a:moveTo>
                      <a:pt x="50" y="20"/>
                    </a:moveTo>
                    <a:lnTo>
                      <a:pt x="24" y="5"/>
                    </a:lnTo>
                    <a:lnTo>
                      <a:pt x="17" y="14"/>
                    </a:lnTo>
                    <a:lnTo>
                      <a:pt x="13" y="0"/>
                    </a:lnTo>
                    <a:lnTo>
                      <a:pt x="5" y="0"/>
                    </a:lnTo>
                    <a:lnTo>
                      <a:pt x="9" y="3"/>
                    </a:lnTo>
                    <a:lnTo>
                      <a:pt x="0" y="5"/>
                    </a:lnTo>
                    <a:lnTo>
                      <a:pt x="1" y="7"/>
                    </a:lnTo>
                    <a:lnTo>
                      <a:pt x="7" y="14"/>
                    </a:lnTo>
                    <a:lnTo>
                      <a:pt x="1" y="20"/>
                    </a:lnTo>
                    <a:lnTo>
                      <a:pt x="4" y="35"/>
                    </a:lnTo>
                    <a:lnTo>
                      <a:pt x="51" y="22"/>
                    </a:lnTo>
                    <a:lnTo>
                      <a:pt x="50" y="2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77" name="Group 822"/>
            <p:cNvGrpSpPr>
              <a:grpSpLocks/>
            </p:cNvGrpSpPr>
            <p:nvPr/>
          </p:nvGrpSpPr>
          <p:grpSpPr bwMode="auto">
            <a:xfrm>
              <a:off x="3582" y="1096"/>
              <a:ext cx="62" cy="14"/>
              <a:chOff x="3959" y="1472"/>
              <a:chExt cx="57" cy="11"/>
            </a:xfrm>
            <a:grpFill/>
          </p:grpSpPr>
          <p:grpSp>
            <p:nvGrpSpPr>
              <p:cNvPr id="1752" name="Group 823"/>
              <p:cNvGrpSpPr>
                <a:grpSpLocks/>
              </p:cNvGrpSpPr>
              <p:nvPr/>
            </p:nvGrpSpPr>
            <p:grpSpPr bwMode="auto">
              <a:xfrm>
                <a:off x="3959" y="1472"/>
                <a:ext cx="57" cy="11"/>
                <a:chOff x="3959" y="1472"/>
                <a:chExt cx="57" cy="11"/>
              </a:xfrm>
              <a:grpFill/>
            </p:grpSpPr>
            <p:pic>
              <p:nvPicPr>
                <p:cNvPr id="1754" name="Picture 824"/>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959" y="1472"/>
                  <a:ext cx="48" cy="11"/>
                </a:xfrm>
                <a:prstGeom prst="rect">
                  <a:avLst/>
                </a:prstGeom>
                <a:grpFill/>
                <a:ln w="6350">
                  <a:solidFill>
                    <a:srgbClr val="808080"/>
                  </a:solidFill>
                  <a:miter lim="800000"/>
                  <a:headEnd/>
                  <a:tailEnd/>
                </a:ln>
              </p:spPr>
            </p:pic>
            <p:pic>
              <p:nvPicPr>
                <p:cNvPr id="1755" name="Picture 825"/>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007" y="1472"/>
                  <a:ext cx="9" cy="11"/>
                </a:xfrm>
                <a:prstGeom prst="rect">
                  <a:avLst/>
                </a:prstGeom>
                <a:grpFill/>
                <a:ln w="6350">
                  <a:solidFill>
                    <a:srgbClr val="808080"/>
                  </a:solidFill>
                  <a:miter lim="800000"/>
                  <a:headEnd/>
                  <a:tailEnd/>
                </a:ln>
              </p:spPr>
            </p:pic>
            <p:sp>
              <p:nvSpPr>
                <p:cNvPr id="1756" name="Freeform 826"/>
                <p:cNvSpPr>
                  <a:spLocks/>
                </p:cNvSpPr>
                <p:nvPr/>
              </p:nvSpPr>
              <p:spPr bwMode="auto">
                <a:xfrm>
                  <a:off x="3959" y="1472"/>
                  <a:ext cx="56" cy="10"/>
                </a:xfrm>
                <a:custGeom>
                  <a:avLst/>
                  <a:gdLst>
                    <a:gd name="T0" fmla="*/ 56 w 56"/>
                    <a:gd name="T1" fmla="*/ 9 h 20"/>
                    <a:gd name="T2" fmla="*/ 30 w 56"/>
                    <a:gd name="T3" fmla="*/ 0 h 20"/>
                    <a:gd name="T4" fmla="*/ 2 w 56"/>
                    <a:gd name="T5" fmla="*/ 3 h 20"/>
                    <a:gd name="T6" fmla="*/ 9 w 56"/>
                    <a:gd name="T7" fmla="*/ 7 h 20"/>
                    <a:gd name="T8" fmla="*/ 8 w 56"/>
                    <a:gd name="T9" fmla="*/ 13 h 20"/>
                    <a:gd name="T10" fmla="*/ 0 w 56"/>
                    <a:gd name="T11" fmla="*/ 16 h 20"/>
                    <a:gd name="T12" fmla="*/ 15 w 56"/>
                    <a:gd name="T13" fmla="*/ 16 h 20"/>
                    <a:gd name="T14" fmla="*/ 12 w 56"/>
                    <a:gd name="T15" fmla="*/ 20 h 20"/>
                    <a:gd name="T16" fmla="*/ 55 w 56"/>
                    <a:gd name="T17" fmla="*/ 18 h 20"/>
                    <a:gd name="T18" fmla="*/ 48 w 56"/>
                    <a:gd name="T19" fmla="*/ 13 h 20"/>
                    <a:gd name="T20" fmla="*/ 56 w 56"/>
                    <a:gd name="T21" fmla="*/ 9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0"/>
                    <a:gd name="T35" fmla="*/ 56 w 5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0">
                      <a:moveTo>
                        <a:pt x="56" y="9"/>
                      </a:moveTo>
                      <a:lnTo>
                        <a:pt x="30" y="0"/>
                      </a:lnTo>
                      <a:lnTo>
                        <a:pt x="2" y="3"/>
                      </a:lnTo>
                      <a:lnTo>
                        <a:pt x="9" y="7"/>
                      </a:lnTo>
                      <a:lnTo>
                        <a:pt x="8" y="13"/>
                      </a:lnTo>
                      <a:lnTo>
                        <a:pt x="0" y="16"/>
                      </a:lnTo>
                      <a:lnTo>
                        <a:pt x="15" y="16"/>
                      </a:lnTo>
                      <a:lnTo>
                        <a:pt x="12" y="20"/>
                      </a:lnTo>
                      <a:lnTo>
                        <a:pt x="55" y="18"/>
                      </a:lnTo>
                      <a:lnTo>
                        <a:pt x="48" y="13"/>
                      </a:lnTo>
                      <a:lnTo>
                        <a:pt x="56"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57" name="Freeform 827"/>
                <p:cNvSpPr>
                  <a:spLocks/>
                </p:cNvSpPr>
                <p:nvPr/>
              </p:nvSpPr>
              <p:spPr bwMode="auto">
                <a:xfrm>
                  <a:off x="3959" y="1472"/>
                  <a:ext cx="56" cy="10"/>
                </a:xfrm>
                <a:custGeom>
                  <a:avLst/>
                  <a:gdLst>
                    <a:gd name="T0" fmla="*/ 56 w 56"/>
                    <a:gd name="T1" fmla="*/ 9 h 20"/>
                    <a:gd name="T2" fmla="*/ 30 w 56"/>
                    <a:gd name="T3" fmla="*/ 0 h 20"/>
                    <a:gd name="T4" fmla="*/ 2 w 56"/>
                    <a:gd name="T5" fmla="*/ 3 h 20"/>
                    <a:gd name="T6" fmla="*/ 9 w 56"/>
                    <a:gd name="T7" fmla="*/ 7 h 20"/>
                    <a:gd name="T8" fmla="*/ 8 w 56"/>
                    <a:gd name="T9" fmla="*/ 13 h 20"/>
                    <a:gd name="T10" fmla="*/ 0 w 56"/>
                    <a:gd name="T11" fmla="*/ 16 h 20"/>
                    <a:gd name="T12" fmla="*/ 15 w 56"/>
                    <a:gd name="T13" fmla="*/ 16 h 20"/>
                    <a:gd name="T14" fmla="*/ 12 w 56"/>
                    <a:gd name="T15" fmla="*/ 20 h 20"/>
                    <a:gd name="T16" fmla="*/ 55 w 56"/>
                    <a:gd name="T17" fmla="*/ 18 h 20"/>
                    <a:gd name="T18" fmla="*/ 48 w 56"/>
                    <a:gd name="T19" fmla="*/ 13 h 20"/>
                    <a:gd name="T20" fmla="*/ 56 w 56"/>
                    <a:gd name="T21" fmla="*/ 9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0"/>
                    <a:gd name="T35" fmla="*/ 56 w 5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0">
                      <a:moveTo>
                        <a:pt x="56" y="9"/>
                      </a:moveTo>
                      <a:lnTo>
                        <a:pt x="30" y="0"/>
                      </a:lnTo>
                      <a:lnTo>
                        <a:pt x="2" y="3"/>
                      </a:lnTo>
                      <a:lnTo>
                        <a:pt x="9" y="7"/>
                      </a:lnTo>
                      <a:lnTo>
                        <a:pt x="8" y="13"/>
                      </a:lnTo>
                      <a:lnTo>
                        <a:pt x="0" y="16"/>
                      </a:lnTo>
                      <a:lnTo>
                        <a:pt x="15" y="16"/>
                      </a:lnTo>
                      <a:lnTo>
                        <a:pt x="12" y="20"/>
                      </a:lnTo>
                      <a:lnTo>
                        <a:pt x="55" y="18"/>
                      </a:lnTo>
                      <a:lnTo>
                        <a:pt x="48" y="13"/>
                      </a:lnTo>
                      <a:lnTo>
                        <a:pt x="56" y="9"/>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58" name="Picture 828"/>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959" y="1472"/>
                  <a:ext cx="48" cy="11"/>
                </a:xfrm>
                <a:prstGeom prst="rect">
                  <a:avLst/>
                </a:prstGeom>
                <a:grpFill/>
                <a:ln w="6350">
                  <a:solidFill>
                    <a:srgbClr val="808080"/>
                  </a:solidFill>
                  <a:miter lim="800000"/>
                  <a:headEnd/>
                  <a:tailEnd/>
                </a:ln>
              </p:spPr>
            </p:pic>
            <p:pic>
              <p:nvPicPr>
                <p:cNvPr id="1759" name="Picture 829"/>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007" y="1472"/>
                  <a:ext cx="9" cy="11"/>
                </a:xfrm>
                <a:prstGeom prst="rect">
                  <a:avLst/>
                </a:prstGeom>
                <a:grpFill/>
                <a:ln w="6350">
                  <a:solidFill>
                    <a:srgbClr val="808080"/>
                  </a:solidFill>
                  <a:miter lim="800000"/>
                  <a:headEnd/>
                  <a:tailEnd/>
                </a:ln>
              </p:spPr>
            </p:pic>
          </p:grpSp>
          <p:sp>
            <p:nvSpPr>
              <p:cNvPr id="1753" name="Freeform 830"/>
              <p:cNvSpPr>
                <a:spLocks/>
              </p:cNvSpPr>
              <p:nvPr/>
            </p:nvSpPr>
            <p:spPr bwMode="auto">
              <a:xfrm>
                <a:off x="3959" y="1472"/>
                <a:ext cx="56" cy="10"/>
              </a:xfrm>
              <a:custGeom>
                <a:avLst/>
                <a:gdLst>
                  <a:gd name="T0" fmla="*/ 56 w 56"/>
                  <a:gd name="T1" fmla="*/ 9 h 20"/>
                  <a:gd name="T2" fmla="*/ 30 w 56"/>
                  <a:gd name="T3" fmla="*/ 0 h 20"/>
                  <a:gd name="T4" fmla="*/ 2 w 56"/>
                  <a:gd name="T5" fmla="*/ 3 h 20"/>
                  <a:gd name="T6" fmla="*/ 9 w 56"/>
                  <a:gd name="T7" fmla="*/ 7 h 20"/>
                  <a:gd name="T8" fmla="*/ 8 w 56"/>
                  <a:gd name="T9" fmla="*/ 13 h 20"/>
                  <a:gd name="T10" fmla="*/ 0 w 56"/>
                  <a:gd name="T11" fmla="*/ 16 h 20"/>
                  <a:gd name="T12" fmla="*/ 15 w 56"/>
                  <a:gd name="T13" fmla="*/ 16 h 20"/>
                  <a:gd name="T14" fmla="*/ 12 w 56"/>
                  <a:gd name="T15" fmla="*/ 20 h 20"/>
                  <a:gd name="T16" fmla="*/ 55 w 56"/>
                  <a:gd name="T17" fmla="*/ 18 h 20"/>
                  <a:gd name="T18" fmla="*/ 48 w 56"/>
                  <a:gd name="T19" fmla="*/ 13 h 20"/>
                  <a:gd name="T20" fmla="*/ 56 w 56"/>
                  <a:gd name="T21" fmla="*/ 9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0"/>
                  <a:gd name="T35" fmla="*/ 56 w 5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0">
                    <a:moveTo>
                      <a:pt x="56" y="9"/>
                    </a:moveTo>
                    <a:lnTo>
                      <a:pt x="30" y="0"/>
                    </a:lnTo>
                    <a:lnTo>
                      <a:pt x="2" y="3"/>
                    </a:lnTo>
                    <a:lnTo>
                      <a:pt x="9" y="7"/>
                    </a:lnTo>
                    <a:lnTo>
                      <a:pt x="8" y="13"/>
                    </a:lnTo>
                    <a:lnTo>
                      <a:pt x="0" y="16"/>
                    </a:lnTo>
                    <a:lnTo>
                      <a:pt x="15" y="16"/>
                    </a:lnTo>
                    <a:lnTo>
                      <a:pt x="12" y="20"/>
                    </a:lnTo>
                    <a:lnTo>
                      <a:pt x="55" y="18"/>
                    </a:lnTo>
                    <a:lnTo>
                      <a:pt x="48" y="13"/>
                    </a:lnTo>
                    <a:lnTo>
                      <a:pt x="56" y="9"/>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78" name="Group 831"/>
            <p:cNvGrpSpPr>
              <a:grpSpLocks/>
            </p:cNvGrpSpPr>
            <p:nvPr/>
          </p:nvGrpSpPr>
          <p:grpSpPr bwMode="auto">
            <a:xfrm>
              <a:off x="4268" y="1172"/>
              <a:ext cx="62" cy="11"/>
              <a:chOff x="4595" y="1536"/>
              <a:chExt cx="58" cy="10"/>
            </a:xfrm>
            <a:grpFill/>
          </p:grpSpPr>
          <p:grpSp>
            <p:nvGrpSpPr>
              <p:cNvPr id="1744" name="Group 832"/>
              <p:cNvGrpSpPr>
                <a:grpSpLocks/>
              </p:cNvGrpSpPr>
              <p:nvPr/>
            </p:nvGrpSpPr>
            <p:grpSpPr bwMode="auto">
              <a:xfrm>
                <a:off x="4595" y="1536"/>
                <a:ext cx="58" cy="10"/>
                <a:chOff x="4595" y="1536"/>
                <a:chExt cx="58" cy="10"/>
              </a:xfrm>
              <a:grpFill/>
            </p:grpSpPr>
            <p:pic>
              <p:nvPicPr>
                <p:cNvPr id="1746" name="Picture 833"/>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4595" y="1536"/>
                  <a:ext cx="48" cy="10"/>
                </a:xfrm>
                <a:prstGeom prst="rect">
                  <a:avLst/>
                </a:prstGeom>
                <a:grpFill/>
                <a:ln w="6350">
                  <a:solidFill>
                    <a:srgbClr val="808080"/>
                  </a:solidFill>
                  <a:miter lim="800000"/>
                  <a:headEnd/>
                  <a:tailEnd/>
                </a:ln>
              </p:spPr>
            </p:pic>
            <p:pic>
              <p:nvPicPr>
                <p:cNvPr id="1747" name="Picture 834"/>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643" y="1536"/>
                  <a:ext cx="10" cy="10"/>
                </a:xfrm>
                <a:prstGeom prst="rect">
                  <a:avLst/>
                </a:prstGeom>
                <a:grpFill/>
                <a:ln w="6350">
                  <a:solidFill>
                    <a:srgbClr val="808080"/>
                  </a:solidFill>
                  <a:miter lim="800000"/>
                  <a:headEnd/>
                  <a:tailEnd/>
                </a:ln>
              </p:spPr>
            </p:pic>
            <p:sp>
              <p:nvSpPr>
                <p:cNvPr id="1748" name="Freeform 835"/>
                <p:cNvSpPr>
                  <a:spLocks/>
                </p:cNvSpPr>
                <p:nvPr/>
              </p:nvSpPr>
              <p:spPr bwMode="auto">
                <a:xfrm>
                  <a:off x="4595" y="1536"/>
                  <a:ext cx="57" cy="9"/>
                </a:xfrm>
                <a:custGeom>
                  <a:avLst/>
                  <a:gdLst>
                    <a:gd name="T0" fmla="*/ 57 w 57"/>
                    <a:gd name="T1" fmla="*/ 12 h 19"/>
                    <a:gd name="T2" fmla="*/ 13 w 57"/>
                    <a:gd name="T3" fmla="*/ 6 h 19"/>
                    <a:gd name="T4" fmla="*/ 0 w 57"/>
                    <a:gd name="T5" fmla="*/ 0 h 19"/>
                    <a:gd name="T6" fmla="*/ 4 w 57"/>
                    <a:gd name="T7" fmla="*/ 10 h 19"/>
                    <a:gd name="T8" fmla="*/ 52 w 57"/>
                    <a:gd name="T9" fmla="*/ 19 h 19"/>
                    <a:gd name="T10" fmla="*/ 57 w 57"/>
                    <a:gd name="T11" fmla="*/ 12 h 19"/>
                    <a:gd name="T12" fmla="*/ 0 60000 65536"/>
                    <a:gd name="T13" fmla="*/ 0 60000 65536"/>
                    <a:gd name="T14" fmla="*/ 0 60000 65536"/>
                    <a:gd name="T15" fmla="*/ 0 60000 65536"/>
                    <a:gd name="T16" fmla="*/ 0 60000 65536"/>
                    <a:gd name="T17" fmla="*/ 0 60000 65536"/>
                    <a:gd name="T18" fmla="*/ 0 w 57"/>
                    <a:gd name="T19" fmla="*/ 0 h 19"/>
                    <a:gd name="T20" fmla="*/ 57 w 5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7" h="19">
                      <a:moveTo>
                        <a:pt x="57" y="12"/>
                      </a:moveTo>
                      <a:lnTo>
                        <a:pt x="13" y="6"/>
                      </a:lnTo>
                      <a:lnTo>
                        <a:pt x="0" y="0"/>
                      </a:lnTo>
                      <a:lnTo>
                        <a:pt x="4" y="10"/>
                      </a:lnTo>
                      <a:lnTo>
                        <a:pt x="52" y="19"/>
                      </a:lnTo>
                      <a:lnTo>
                        <a:pt x="57" y="1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49" name="Freeform 836"/>
                <p:cNvSpPr>
                  <a:spLocks/>
                </p:cNvSpPr>
                <p:nvPr/>
              </p:nvSpPr>
              <p:spPr bwMode="auto">
                <a:xfrm>
                  <a:off x="4595" y="1536"/>
                  <a:ext cx="57" cy="9"/>
                </a:xfrm>
                <a:custGeom>
                  <a:avLst/>
                  <a:gdLst>
                    <a:gd name="T0" fmla="*/ 57 w 57"/>
                    <a:gd name="T1" fmla="*/ 12 h 19"/>
                    <a:gd name="T2" fmla="*/ 13 w 57"/>
                    <a:gd name="T3" fmla="*/ 6 h 19"/>
                    <a:gd name="T4" fmla="*/ 0 w 57"/>
                    <a:gd name="T5" fmla="*/ 0 h 19"/>
                    <a:gd name="T6" fmla="*/ 4 w 57"/>
                    <a:gd name="T7" fmla="*/ 10 h 19"/>
                    <a:gd name="T8" fmla="*/ 52 w 57"/>
                    <a:gd name="T9" fmla="*/ 19 h 19"/>
                    <a:gd name="T10" fmla="*/ 57 w 57"/>
                    <a:gd name="T11" fmla="*/ 12 h 19"/>
                    <a:gd name="T12" fmla="*/ 0 60000 65536"/>
                    <a:gd name="T13" fmla="*/ 0 60000 65536"/>
                    <a:gd name="T14" fmla="*/ 0 60000 65536"/>
                    <a:gd name="T15" fmla="*/ 0 60000 65536"/>
                    <a:gd name="T16" fmla="*/ 0 60000 65536"/>
                    <a:gd name="T17" fmla="*/ 0 60000 65536"/>
                    <a:gd name="T18" fmla="*/ 0 w 57"/>
                    <a:gd name="T19" fmla="*/ 0 h 19"/>
                    <a:gd name="T20" fmla="*/ 57 w 5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7" h="19">
                      <a:moveTo>
                        <a:pt x="57" y="12"/>
                      </a:moveTo>
                      <a:lnTo>
                        <a:pt x="13" y="6"/>
                      </a:lnTo>
                      <a:lnTo>
                        <a:pt x="0" y="0"/>
                      </a:lnTo>
                      <a:lnTo>
                        <a:pt x="4" y="10"/>
                      </a:lnTo>
                      <a:lnTo>
                        <a:pt x="52" y="19"/>
                      </a:lnTo>
                      <a:lnTo>
                        <a:pt x="57" y="1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50" name="Picture 837"/>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4595" y="1536"/>
                  <a:ext cx="48" cy="10"/>
                </a:xfrm>
                <a:prstGeom prst="rect">
                  <a:avLst/>
                </a:prstGeom>
                <a:grpFill/>
                <a:ln w="6350">
                  <a:solidFill>
                    <a:srgbClr val="808080"/>
                  </a:solidFill>
                  <a:miter lim="800000"/>
                  <a:headEnd/>
                  <a:tailEnd/>
                </a:ln>
              </p:spPr>
            </p:pic>
            <p:pic>
              <p:nvPicPr>
                <p:cNvPr id="1751" name="Picture 838"/>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643" y="1536"/>
                  <a:ext cx="10" cy="10"/>
                </a:xfrm>
                <a:prstGeom prst="rect">
                  <a:avLst/>
                </a:prstGeom>
                <a:grpFill/>
                <a:ln w="6350">
                  <a:solidFill>
                    <a:srgbClr val="808080"/>
                  </a:solidFill>
                  <a:miter lim="800000"/>
                  <a:headEnd/>
                  <a:tailEnd/>
                </a:ln>
              </p:spPr>
            </p:pic>
          </p:grpSp>
          <p:sp>
            <p:nvSpPr>
              <p:cNvPr id="1745" name="Freeform 839"/>
              <p:cNvSpPr>
                <a:spLocks/>
              </p:cNvSpPr>
              <p:nvPr/>
            </p:nvSpPr>
            <p:spPr bwMode="auto">
              <a:xfrm>
                <a:off x="4595" y="1536"/>
                <a:ext cx="57" cy="9"/>
              </a:xfrm>
              <a:custGeom>
                <a:avLst/>
                <a:gdLst>
                  <a:gd name="T0" fmla="*/ 57 w 57"/>
                  <a:gd name="T1" fmla="*/ 12 h 19"/>
                  <a:gd name="T2" fmla="*/ 13 w 57"/>
                  <a:gd name="T3" fmla="*/ 6 h 19"/>
                  <a:gd name="T4" fmla="*/ 0 w 57"/>
                  <a:gd name="T5" fmla="*/ 0 h 19"/>
                  <a:gd name="T6" fmla="*/ 4 w 57"/>
                  <a:gd name="T7" fmla="*/ 10 h 19"/>
                  <a:gd name="T8" fmla="*/ 52 w 57"/>
                  <a:gd name="T9" fmla="*/ 19 h 19"/>
                  <a:gd name="T10" fmla="*/ 57 w 57"/>
                  <a:gd name="T11" fmla="*/ 12 h 19"/>
                  <a:gd name="T12" fmla="*/ 0 60000 65536"/>
                  <a:gd name="T13" fmla="*/ 0 60000 65536"/>
                  <a:gd name="T14" fmla="*/ 0 60000 65536"/>
                  <a:gd name="T15" fmla="*/ 0 60000 65536"/>
                  <a:gd name="T16" fmla="*/ 0 60000 65536"/>
                  <a:gd name="T17" fmla="*/ 0 60000 65536"/>
                  <a:gd name="T18" fmla="*/ 0 w 57"/>
                  <a:gd name="T19" fmla="*/ 0 h 19"/>
                  <a:gd name="T20" fmla="*/ 57 w 5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7" h="19">
                    <a:moveTo>
                      <a:pt x="57" y="12"/>
                    </a:moveTo>
                    <a:lnTo>
                      <a:pt x="13" y="6"/>
                    </a:lnTo>
                    <a:lnTo>
                      <a:pt x="0" y="0"/>
                    </a:lnTo>
                    <a:lnTo>
                      <a:pt x="4" y="10"/>
                    </a:lnTo>
                    <a:lnTo>
                      <a:pt x="52" y="19"/>
                    </a:lnTo>
                    <a:lnTo>
                      <a:pt x="57" y="12"/>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79" name="Freeform 840"/>
            <p:cNvSpPr>
              <a:spLocks/>
            </p:cNvSpPr>
            <p:nvPr/>
          </p:nvSpPr>
          <p:spPr bwMode="auto">
            <a:xfrm>
              <a:off x="2920" y="1511"/>
              <a:ext cx="31" cy="12"/>
            </a:xfrm>
            <a:custGeom>
              <a:avLst/>
              <a:gdLst>
                <a:gd name="T0" fmla="*/ 8 w 28"/>
                <a:gd name="T1" fmla="*/ 0 h 18"/>
                <a:gd name="T2" fmla="*/ 8 w 28"/>
                <a:gd name="T3" fmla="*/ 4 h 18"/>
                <a:gd name="T4" fmla="*/ 0 w 28"/>
                <a:gd name="T5" fmla="*/ 4 h 18"/>
                <a:gd name="T6" fmla="*/ 0 w 28"/>
                <a:gd name="T7" fmla="*/ 7 h 18"/>
                <a:gd name="T8" fmla="*/ 2 w 28"/>
                <a:gd name="T9" fmla="*/ 7 h 18"/>
                <a:gd name="T10" fmla="*/ 2 w 28"/>
                <a:gd name="T11" fmla="*/ 11 h 18"/>
                <a:gd name="T12" fmla="*/ 0 w 28"/>
                <a:gd name="T13" fmla="*/ 11 h 18"/>
                <a:gd name="T14" fmla="*/ 0 w 28"/>
                <a:gd name="T15" fmla="*/ 17 h 18"/>
                <a:gd name="T16" fmla="*/ 6 w 28"/>
                <a:gd name="T17" fmla="*/ 17 h 18"/>
                <a:gd name="T18" fmla="*/ 28 w 28"/>
                <a:gd name="T19" fmla="*/ 18 h 18"/>
                <a:gd name="T20" fmla="*/ 28 w 28"/>
                <a:gd name="T21" fmla="*/ 7 h 18"/>
                <a:gd name="T22" fmla="*/ 16 w 28"/>
                <a:gd name="T23" fmla="*/ 2 h 18"/>
                <a:gd name="T24" fmla="*/ 8 w 2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8"/>
                <a:gd name="T41" fmla="*/ 28 w 2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8">
                  <a:moveTo>
                    <a:pt x="8" y="0"/>
                  </a:moveTo>
                  <a:lnTo>
                    <a:pt x="8" y="4"/>
                  </a:lnTo>
                  <a:lnTo>
                    <a:pt x="0" y="4"/>
                  </a:lnTo>
                  <a:lnTo>
                    <a:pt x="0" y="7"/>
                  </a:lnTo>
                  <a:lnTo>
                    <a:pt x="2" y="7"/>
                  </a:lnTo>
                  <a:lnTo>
                    <a:pt x="2" y="11"/>
                  </a:lnTo>
                  <a:lnTo>
                    <a:pt x="0" y="11"/>
                  </a:lnTo>
                  <a:lnTo>
                    <a:pt x="0" y="17"/>
                  </a:lnTo>
                  <a:lnTo>
                    <a:pt x="6" y="17"/>
                  </a:lnTo>
                  <a:lnTo>
                    <a:pt x="28" y="18"/>
                  </a:lnTo>
                  <a:lnTo>
                    <a:pt x="28" y="7"/>
                  </a:lnTo>
                  <a:lnTo>
                    <a:pt x="16" y="2"/>
                  </a:lnTo>
                  <a:lnTo>
                    <a:pt x="8" y="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80" name="Group 841"/>
            <p:cNvGrpSpPr>
              <a:grpSpLocks/>
            </p:cNvGrpSpPr>
            <p:nvPr/>
          </p:nvGrpSpPr>
          <p:grpSpPr bwMode="auto">
            <a:xfrm>
              <a:off x="4240" y="1196"/>
              <a:ext cx="49" cy="11"/>
              <a:chOff x="4569" y="1557"/>
              <a:chExt cx="46" cy="9"/>
            </a:xfrm>
            <a:grpFill/>
          </p:grpSpPr>
          <p:grpSp>
            <p:nvGrpSpPr>
              <p:cNvPr id="1738" name="Group 842"/>
              <p:cNvGrpSpPr>
                <a:grpSpLocks/>
              </p:cNvGrpSpPr>
              <p:nvPr/>
            </p:nvGrpSpPr>
            <p:grpSpPr bwMode="auto">
              <a:xfrm>
                <a:off x="4569" y="1557"/>
                <a:ext cx="46" cy="9"/>
                <a:chOff x="4569" y="1557"/>
                <a:chExt cx="46" cy="9"/>
              </a:xfrm>
              <a:grpFill/>
            </p:grpSpPr>
            <p:pic>
              <p:nvPicPr>
                <p:cNvPr id="1740" name="Picture 843"/>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569" y="1557"/>
                  <a:ext cx="46" cy="9"/>
                </a:xfrm>
                <a:prstGeom prst="rect">
                  <a:avLst/>
                </a:prstGeom>
                <a:grpFill/>
                <a:ln w="6350">
                  <a:solidFill>
                    <a:srgbClr val="808080"/>
                  </a:solidFill>
                  <a:miter lim="800000"/>
                  <a:headEnd/>
                  <a:tailEnd/>
                </a:ln>
              </p:spPr>
            </p:pic>
            <p:sp>
              <p:nvSpPr>
                <p:cNvPr id="1741" name="Freeform 844"/>
                <p:cNvSpPr>
                  <a:spLocks/>
                </p:cNvSpPr>
                <p:nvPr/>
              </p:nvSpPr>
              <p:spPr bwMode="auto">
                <a:xfrm>
                  <a:off x="4569" y="1557"/>
                  <a:ext cx="45" cy="8"/>
                </a:xfrm>
                <a:custGeom>
                  <a:avLst/>
                  <a:gdLst>
                    <a:gd name="T0" fmla="*/ 45 w 45"/>
                    <a:gd name="T1" fmla="*/ 17 h 17"/>
                    <a:gd name="T2" fmla="*/ 0 w 45"/>
                    <a:gd name="T3" fmla="*/ 13 h 17"/>
                    <a:gd name="T4" fmla="*/ 15 w 45"/>
                    <a:gd name="T5" fmla="*/ 0 h 17"/>
                    <a:gd name="T6" fmla="*/ 41 w 45"/>
                    <a:gd name="T7" fmla="*/ 13 h 17"/>
                    <a:gd name="T8" fmla="*/ 45 w 45"/>
                    <a:gd name="T9" fmla="*/ 17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45" y="17"/>
                      </a:moveTo>
                      <a:lnTo>
                        <a:pt x="0" y="13"/>
                      </a:lnTo>
                      <a:lnTo>
                        <a:pt x="15" y="0"/>
                      </a:lnTo>
                      <a:lnTo>
                        <a:pt x="41" y="13"/>
                      </a:lnTo>
                      <a:lnTo>
                        <a:pt x="45" y="1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42" name="Freeform 845"/>
                <p:cNvSpPr>
                  <a:spLocks/>
                </p:cNvSpPr>
                <p:nvPr/>
              </p:nvSpPr>
              <p:spPr bwMode="auto">
                <a:xfrm>
                  <a:off x="4569" y="1557"/>
                  <a:ext cx="45" cy="8"/>
                </a:xfrm>
                <a:custGeom>
                  <a:avLst/>
                  <a:gdLst>
                    <a:gd name="T0" fmla="*/ 45 w 45"/>
                    <a:gd name="T1" fmla="*/ 17 h 17"/>
                    <a:gd name="T2" fmla="*/ 0 w 45"/>
                    <a:gd name="T3" fmla="*/ 13 h 17"/>
                    <a:gd name="T4" fmla="*/ 15 w 45"/>
                    <a:gd name="T5" fmla="*/ 0 h 17"/>
                    <a:gd name="T6" fmla="*/ 41 w 45"/>
                    <a:gd name="T7" fmla="*/ 13 h 17"/>
                    <a:gd name="T8" fmla="*/ 45 w 45"/>
                    <a:gd name="T9" fmla="*/ 17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45" y="17"/>
                      </a:moveTo>
                      <a:lnTo>
                        <a:pt x="0" y="13"/>
                      </a:lnTo>
                      <a:lnTo>
                        <a:pt x="15" y="0"/>
                      </a:lnTo>
                      <a:lnTo>
                        <a:pt x="41" y="13"/>
                      </a:lnTo>
                      <a:lnTo>
                        <a:pt x="45" y="17"/>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43" name="Picture 84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569" y="1557"/>
                  <a:ext cx="46" cy="9"/>
                </a:xfrm>
                <a:prstGeom prst="rect">
                  <a:avLst/>
                </a:prstGeom>
                <a:grpFill/>
                <a:ln w="6350">
                  <a:solidFill>
                    <a:srgbClr val="808080"/>
                  </a:solidFill>
                  <a:miter lim="800000"/>
                  <a:headEnd/>
                  <a:tailEnd/>
                </a:ln>
              </p:spPr>
            </p:pic>
          </p:grpSp>
          <p:sp>
            <p:nvSpPr>
              <p:cNvPr id="1739" name="Freeform 847"/>
              <p:cNvSpPr>
                <a:spLocks/>
              </p:cNvSpPr>
              <p:nvPr/>
            </p:nvSpPr>
            <p:spPr bwMode="auto">
              <a:xfrm>
                <a:off x="4569" y="1557"/>
                <a:ext cx="45" cy="8"/>
              </a:xfrm>
              <a:custGeom>
                <a:avLst/>
                <a:gdLst>
                  <a:gd name="T0" fmla="*/ 45 w 45"/>
                  <a:gd name="T1" fmla="*/ 17 h 17"/>
                  <a:gd name="T2" fmla="*/ 0 w 45"/>
                  <a:gd name="T3" fmla="*/ 13 h 17"/>
                  <a:gd name="T4" fmla="*/ 15 w 45"/>
                  <a:gd name="T5" fmla="*/ 0 h 17"/>
                  <a:gd name="T6" fmla="*/ 41 w 45"/>
                  <a:gd name="T7" fmla="*/ 13 h 17"/>
                  <a:gd name="T8" fmla="*/ 45 w 45"/>
                  <a:gd name="T9" fmla="*/ 17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45" y="17"/>
                    </a:moveTo>
                    <a:lnTo>
                      <a:pt x="0" y="13"/>
                    </a:lnTo>
                    <a:lnTo>
                      <a:pt x="15" y="0"/>
                    </a:lnTo>
                    <a:lnTo>
                      <a:pt x="41" y="13"/>
                    </a:lnTo>
                    <a:lnTo>
                      <a:pt x="45" y="17"/>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81" name="Group 848"/>
            <p:cNvGrpSpPr>
              <a:grpSpLocks/>
            </p:cNvGrpSpPr>
            <p:nvPr/>
          </p:nvGrpSpPr>
          <p:grpSpPr bwMode="auto">
            <a:xfrm>
              <a:off x="3221" y="1263"/>
              <a:ext cx="25" cy="15"/>
              <a:chOff x="3624" y="1615"/>
              <a:chExt cx="24" cy="12"/>
            </a:xfrm>
            <a:grpFill/>
          </p:grpSpPr>
          <p:grpSp>
            <p:nvGrpSpPr>
              <p:cNvPr id="1732" name="Group 849"/>
              <p:cNvGrpSpPr>
                <a:grpSpLocks/>
              </p:cNvGrpSpPr>
              <p:nvPr/>
            </p:nvGrpSpPr>
            <p:grpSpPr bwMode="auto">
              <a:xfrm>
                <a:off x="3624" y="1615"/>
                <a:ext cx="24" cy="12"/>
                <a:chOff x="3624" y="1615"/>
                <a:chExt cx="24" cy="12"/>
              </a:xfrm>
              <a:grpFill/>
            </p:grpSpPr>
            <p:pic>
              <p:nvPicPr>
                <p:cNvPr id="1734" name="Picture 850"/>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624" y="1615"/>
                  <a:ext cx="24" cy="12"/>
                </a:xfrm>
                <a:prstGeom prst="rect">
                  <a:avLst/>
                </a:prstGeom>
                <a:grpFill/>
                <a:ln w="6350">
                  <a:solidFill>
                    <a:srgbClr val="808080"/>
                  </a:solidFill>
                  <a:miter lim="800000"/>
                  <a:headEnd/>
                  <a:tailEnd/>
                </a:ln>
              </p:spPr>
            </p:pic>
            <p:sp>
              <p:nvSpPr>
                <p:cNvPr id="1735" name="Freeform 851"/>
                <p:cNvSpPr>
                  <a:spLocks/>
                </p:cNvSpPr>
                <p:nvPr/>
              </p:nvSpPr>
              <p:spPr bwMode="auto">
                <a:xfrm>
                  <a:off x="3624" y="1615"/>
                  <a:ext cx="23" cy="11"/>
                </a:xfrm>
                <a:custGeom>
                  <a:avLst/>
                  <a:gdLst>
                    <a:gd name="T0" fmla="*/ 23 w 23"/>
                    <a:gd name="T1" fmla="*/ 13 h 22"/>
                    <a:gd name="T2" fmla="*/ 5 w 23"/>
                    <a:gd name="T3" fmla="*/ 22 h 22"/>
                    <a:gd name="T4" fmla="*/ 0 w 23"/>
                    <a:gd name="T5" fmla="*/ 7 h 22"/>
                    <a:gd name="T6" fmla="*/ 5 w 23"/>
                    <a:gd name="T7" fmla="*/ 0 h 22"/>
                    <a:gd name="T8" fmla="*/ 23 w 23"/>
                    <a:gd name="T9" fmla="*/ 13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3"/>
                      </a:moveTo>
                      <a:lnTo>
                        <a:pt x="5" y="22"/>
                      </a:lnTo>
                      <a:lnTo>
                        <a:pt x="0" y="7"/>
                      </a:lnTo>
                      <a:lnTo>
                        <a:pt x="5" y="0"/>
                      </a:lnTo>
                      <a:lnTo>
                        <a:pt x="23"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36" name="Freeform 852"/>
                <p:cNvSpPr>
                  <a:spLocks/>
                </p:cNvSpPr>
                <p:nvPr/>
              </p:nvSpPr>
              <p:spPr bwMode="auto">
                <a:xfrm>
                  <a:off x="3624" y="1615"/>
                  <a:ext cx="23" cy="11"/>
                </a:xfrm>
                <a:custGeom>
                  <a:avLst/>
                  <a:gdLst>
                    <a:gd name="T0" fmla="*/ 23 w 23"/>
                    <a:gd name="T1" fmla="*/ 13 h 22"/>
                    <a:gd name="T2" fmla="*/ 5 w 23"/>
                    <a:gd name="T3" fmla="*/ 22 h 22"/>
                    <a:gd name="T4" fmla="*/ 0 w 23"/>
                    <a:gd name="T5" fmla="*/ 7 h 22"/>
                    <a:gd name="T6" fmla="*/ 5 w 23"/>
                    <a:gd name="T7" fmla="*/ 0 h 22"/>
                    <a:gd name="T8" fmla="*/ 23 w 23"/>
                    <a:gd name="T9" fmla="*/ 13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3"/>
                      </a:moveTo>
                      <a:lnTo>
                        <a:pt x="5" y="22"/>
                      </a:lnTo>
                      <a:lnTo>
                        <a:pt x="0" y="7"/>
                      </a:lnTo>
                      <a:lnTo>
                        <a:pt x="5" y="0"/>
                      </a:lnTo>
                      <a:lnTo>
                        <a:pt x="23" y="1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37" name="Picture 853"/>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624" y="1615"/>
                  <a:ext cx="24" cy="12"/>
                </a:xfrm>
                <a:prstGeom prst="rect">
                  <a:avLst/>
                </a:prstGeom>
                <a:grpFill/>
                <a:ln w="6350">
                  <a:solidFill>
                    <a:srgbClr val="808080"/>
                  </a:solidFill>
                  <a:miter lim="800000"/>
                  <a:headEnd/>
                  <a:tailEnd/>
                </a:ln>
              </p:spPr>
            </p:pic>
          </p:grpSp>
          <p:sp>
            <p:nvSpPr>
              <p:cNvPr id="1733" name="Freeform 854"/>
              <p:cNvSpPr>
                <a:spLocks/>
              </p:cNvSpPr>
              <p:nvPr/>
            </p:nvSpPr>
            <p:spPr bwMode="auto">
              <a:xfrm>
                <a:off x="3624" y="1615"/>
                <a:ext cx="23" cy="11"/>
              </a:xfrm>
              <a:custGeom>
                <a:avLst/>
                <a:gdLst>
                  <a:gd name="T0" fmla="*/ 23 w 23"/>
                  <a:gd name="T1" fmla="*/ 13 h 22"/>
                  <a:gd name="T2" fmla="*/ 5 w 23"/>
                  <a:gd name="T3" fmla="*/ 22 h 22"/>
                  <a:gd name="T4" fmla="*/ 0 w 23"/>
                  <a:gd name="T5" fmla="*/ 7 h 22"/>
                  <a:gd name="T6" fmla="*/ 5 w 23"/>
                  <a:gd name="T7" fmla="*/ 0 h 22"/>
                  <a:gd name="T8" fmla="*/ 23 w 23"/>
                  <a:gd name="T9" fmla="*/ 13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3"/>
                    </a:moveTo>
                    <a:lnTo>
                      <a:pt x="5" y="22"/>
                    </a:lnTo>
                    <a:lnTo>
                      <a:pt x="0" y="7"/>
                    </a:lnTo>
                    <a:lnTo>
                      <a:pt x="5" y="0"/>
                    </a:lnTo>
                    <a:lnTo>
                      <a:pt x="23" y="1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82" name="Group 855"/>
            <p:cNvGrpSpPr>
              <a:grpSpLocks/>
            </p:cNvGrpSpPr>
            <p:nvPr/>
          </p:nvGrpSpPr>
          <p:grpSpPr bwMode="auto">
            <a:xfrm>
              <a:off x="507" y="1232"/>
              <a:ext cx="35" cy="9"/>
              <a:chOff x="1104" y="1588"/>
              <a:chExt cx="34" cy="8"/>
            </a:xfrm>
            <a:grpFill/>
          </p:grpSpPr>
          <p:grpSp>
            <p:nvGrpSpPr>
              <p:cNvPr id="1726" name="Group 856"/>
              <p:cNvGrpSpPr>
                <a:grpSpLocks/>
              </p:cNvGrpSpPr>
              <p:nvPr/>
            </p:nvGrpSpPr>
            <p:grpSpPr bwMode="auto">
              <a:xfrm>
                <a:off x="1104" y="1588"/>
                <a:ext cx="34" cy="8"/>
                <a:chOff x="1104" y="1588"/>
                <a:chExt cx="34" cy="8"/>
              </a:xfrm>
              <a:grpFill/>
            </p:grpSpPr>
            <p:pic>
              <p:nvPicPr>
                <p:cNvPr id="1728" name="Picture 857"/>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104" y="1588"/>
                  <a:ext cx="34" cy="8"/>
                </a:xfrm>
                <a:prstGeom prst="rect">
                  <a:avLst/>
                </a:prstGeom>
                <a:grpFill/>
                <a:ln w="6350">
                  <a:solidFill>
                    <a:srgbClr val="808080"/>
                  </a:solidFill>
                  <a:miter lim="800000"/>
                  <a:headEnd/>
                  <a:tailEnd/>
                </a:ln>
              </p:spPr>
            </p:pic>
            <p:sp>
              <p:nvSpPr>
                <p:cNvPr id="1729" name="Freeform 858"/>
                <p:cNvSpPr>
                  <a:spLocks/>
                </p:cNvSpPr>
                <p:nvPr/>
              </p:nvSpPr>
              <p:spPr bwMode="auto">
                <a:xfrm>
                  <a:off x="1104" y="1588"/>
                  <a:ext cx="33" cy="7"/>
                </a:xfrm>
                <a:custGeom>
                  <a:avLst/>
                  <a:gdLst>
                    <a:gd name="T0" fmla="*/ 31 w 33"/>
                    <a:gd name="T1" fmla="*/ 11 h 15"/>
                    <a:gd name="T2" fmla="*/ 0 w 33"/>
                    <a:gd name="T3" fmla="*/ 15 h 15"/>
                    <a:gd name="T4" fmla="*/ 16 w 33"/>
                    <a:gd name="T5" fmla="*/ 0 h 15"/>
                    <a:gd name="T6" fmla="*/ 33 w 33"/>
                    <a:gd name="T7" fmla="*/ 9 h 15"/>
                    <a:gd name="T8" fmla="*/ 31 w 33"/>
                    <a:gd name="T9" fmla="*/ 11 h 15"/>
                    <a:gd name="T10" fmla="*/ 0 60000 65536"/>
                    <a:gd name="T11" fmla="*/ 0 60000 65536"/>
                    <a:gd name="T12" fmla="*/ 0 60000 65536"/>
                    <a:gd name="T13" fmla="*/ 0 60000 65536"/>
                    <a:gd name="T14" fmla="*/ 0 60000 65536"/>
                    <a:gd name="T15" fmla="*/ 0 w 33"/>
                    <a:gd name="T16" fmla="*/ 0 h 15"/>
                    <a:gd name="T17" fmla="*/ 33 w 33"/>
                    <a:gd name="T18" fmla="*/ 15 h 15"/>
                  </a:gdLst>
                  <a:ahLst/>
                  <a:cxnLst>
                    <a:cxn ang="T10">
                      <a:pos x="T0" y="T1"/>
                    </a:cxn>
                    <a:cxn ang="T11">
                      <a:pos x="T2" y="T3"/>
                    </a:cxn>
                    <a:cxn ang="T12">
                      <a:pos x="T4" y="T5"/>
                    </a:cxn>
                    <a:cxn ang="T13">
                      <a:pos x="T6" y="T7"/>
                    </a:cxn>
                    <a:cxn ang="T14">
                      <a:pos x="T8" y="T9"/>
                    </a:cxn>
                  </a:cxnLst>
                  <a:rect l="T15" t="T16" r="T17" b="T18"/>
                  <a:pathLst>
                    <a:path w="33" h="15">
                      <a:moveTo>
                        <a:pt x="31" y="11"/>
                      </a:moveTo>
                      <a:lnTo>
                        <a:pt x="0" y="15"/>
                      </a:lnTo>
                      <a:lnTo>
                        <a:pt x="16" y="0"/>
                      </a:lnTo>
                      <a:lnTo>
                        <a:pt x="33" y="9"/>
                      </a:lnTo>
                      <a:lnTo>
                        <a:pt x="31" y="1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30" name="Freeform 859"/>
                <p:cNvSpPr>
                  <a:spLocks/>
                </p:cNvSpPr>
                <p:nvPr/>
              </p:nvSpPr>
              <p:spPr bwMode="auto">
                <a:xfrm>
                  <a:off x="1104" y="1588"/>
                  <a:ext cx="33" cy="7"/>
                </a:xfrm>
                <a:custGeom>
                  <a:avLst/>
                  <a:gdLst>
                    <a:gd name="T0" fmla="*/ 31 w 33"/>
                    <a:gd name="T1" fmla="*/ 11 h 15"/>
                    <a:gd name="T2" fmla="*/ 0 w 33"/>
                    <a:gd name="T3" fmla="*/ 15 h 15"/>
                    <a:gd name="T4" fmla="*/ 16 w 33"/>
                    <a:gd name="T5" fmla="*/ 0 h 15"/>
                    <a:gd name="T6" fmla="*/ 33 w 33"/>
                    <a:gd name="T7" fmla="*/ 9 h 15"/>
                    <a:gd name="T8" fmla="*/ 31 w 33"/>
                    <a:gd name="T9" fmla="*/ 11 h 15"/>
                    <a:gd name="T10" fmla="*/ 0 60000 65536"/>
                    <a:gd name="T11" fmla="*/ 0 60000 65536"/>
                    <a:gd name="T12" fmla="*/ 0 60000 65536"/>
                    <a:gd name="T13" fmla="*/ 0 60000 65536"/>
                    <a:gd name="T14" fmla="*/ 0 60000 65536"/>
                    <a:gd name="T15" fmla="*/ 0 w 33"/>
                    <a:gd name="T16" fmla="*/ 0 h 15"/>
                    <a:gd name="T17" fmla="*/ 33 w 33"/>
                    <a:gd name="T18" fmla="*/ 15 h 15"/>
                  </a:gdLst>
                  <a:ahLst/>
                  <a:cxnLst>
                    <a:cxn ang="T10">
                      <a:pos x="T0" y="T1"/>
                    </a:cxn>
                    <a:cxn ang="T11">
                      <a:pos x="T2" y="T3"/>
                    </a:cxn>
                    <a:cxn ang="T12">
                      <a:pos x="T4" y="T5"/>
                    </a:cxn>
                    <a:cxn ang="T13">
                      <a:pos x="T6" y="T7"/>
                    </a:cxn>
                    <a:cxn ang="T14">
                      <a:pos x="T8" y="T9"/>
                    </a:cxn>
                  </a:cxnLst>
                  <a:rect l="T15" t="T16" r="T17" b="T18"/>
                  <a:pathLst>
                    <a:path w="33" h="15">
                      <a:moveTo>
                        <a:pt x="31" y="11"/>
                      </a:moveTo>
                      <a:lnTo>
                        <a:pt x="0" y="15"/>
                      </a:lnTo>
                      <a:lnTo>
                        <a:pt x="16" y="0"/>
                      </a:lnTo>
                      <a:lnTo>
                        <a:pt x="33" y="9"/>
                      </a:lnTo>
                      <a:lnTo>
                        <a:pt x="31" y="11"/>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31" name="Picture 860"/>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104" y="1588"/>
                  <a:ext cx="34" cy="8"/>
                </a:xfrm>
                <a:prstGeom prst="rect">
                  <a:avLst/>
                </a:prstGeom>
                <a:grpFill/>
                <a:ln w="6350">
                  <a:solidFill>
                    <a:srgbClr val="808080"/>
                  </a:solidFill>
                  <a:miter lim="800000"/>
                  <a:headEnd/>
                  <a:tailEnd/>
                </a:ln>
              </p:spPr>
            </p:pic>
          </p:grpSp>
          <p:sp>
            <p:nvSpPr>
              <p:cNvPr id="1727" name="Freeform 861"/>
              <p:cNvSpPr>
                <a:spLocks/>
              </p:cNvSpPr>
              <p:nvPr/>
            </p:nvSpPr>
            <p:spPr bwMode="auto">
              <a:xfrm>
                <a:off x="1104" y="1588"/>
                <a:ext cx="33" cy="7"/>
              </a:xfrm>
              <a:custGeom>
                <a:avLst/>
                <a:gdLst>
                  <a:gd name="T0" fmla="*/ 31 w 33"/>
                  <a:gd name="T1" fmla="*/ 11 h 15"/>
                  <a:gd name="T2" fmla="*/ 0 w 33"/>
                  <a:gd name="T3" fmla="*/ 15 h 15"/>
                  <a:gd name="T4" fmla="*/ 16 w 33"/>
                  <a:gd name="T5" fmla="*/ 0 h 15"/>
                  <a:gd name="T6" fmla="*/ 33 w 33"/>
                  <a:gd name="T7" fmla="*/ 9 h 15"/>
                  <a:gd name="T8" fmla="*/ 31 w 33"/>
                  <a:gd name="T9" fmla="*/ 11 h 15"/>
                  <a:gd name="T10" fmla="*/ 0 60000 65536"/>
                  <a:gd name="T11" fmla="*/ 0 60000 65536"/>
                  <a:gd name="T12" fmla="*/ 0 60000 65536"/>
                  <a:gd name="T13" fmla="*/ 0 60000 65536"/>
                  <a:gd name="T14" fmla="*/ 0 60000 65536"/>
                  <a:gd name="T15" fmla="*/ 0 w 33"/>
                  <a:gd name="T16" fmla="*/ 0 h 15"/>
                  <a:gd name="T17" fmla="*/ 33 w 33"/>
                  <a:gd name="T18" fmla="*/ 15 h 15"/>
                </a:gdLst>
                <a:ahLst/>
                <a:cxnLst>
                  <a:cxn ang="T10">
                    <a:pos x="T0" y="T1"/>
                  </a:cxn>
                  <a:cxn ang="T11">
                    <a:pos x="T2" y="T3"/>
                  </a:cxn>
                  <a:cxn ang="T12">
                    <a:pos x="T4" y="T5"/>
                  </a:cxn>
                  <a:cxn ang="T13">
                    <a:pos x="T6" y="T7"/>
                  </a:cxn>
                  <a:cxn ang="T14">
                    <a:pos x="T8" y="T9"/>
                  </a:cxn>
                </a:cxnLst>
                <a:rect l="T15" t="T16" r="T17" b="T18"/>
                <a:pathLst>
                  <a:path w="33" h="15">
                    <a:moveTo>
                      <a:pt x="31" y="11"/>
                    </a:moveTo>
                    <a:lnTo>
                      <a:pt x="0" y="15"/>
                    </a:lnTo>
                    <a:lnTo>
                      <a:pt x="16" y="0"/>
                    </a:lnTo>
                    <a:lnTo>
                      <a:pt x="33" y="9"/>
                    </a:lnTo>
                    <a:lnTo>
                      <a:pt x="31" y="11"/>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83" name="Freeform 862"/>
            <p:cNvSpPr>
              <a:spLocks/>
            </p:cNvSpPr>
            <p:nvPr/>
          </p:nvSpPr>
          <p:spPr bwMode="auto">
            <a:xfrm>
              <a:off x="3122" y="1101"/>
              <a:ext cx="43" cy="6"/>
            </a:xfrm>
            <a:custGeom>
              <a:avLst/>
              <a:gdLst>
                <a:gd name="T0" fmla="*/ 41 w 41"/>
                <a:gd name="T1" fmla="*/ 2 h 13"/>
                <a:gd name="T2" fmla="*/ 15 w 41"/>
                <a:gd name="T3" fmla="*/ 9 h 13"/>
                <a:gd name="T4" fmla="*/ 6 w 41"/>
                <a:gd name="T5" fmla="*/ 13 h 13"/>
                <a:gd name="T6" fmla="*/ 0 w 41"/>
                <a:gd name="T7" fmla="*/ 11 h 13"/>
                <a:gd name="T8" fmla="*/ 8 w 41"/>
                <a:gd name="T9" fmla="*/ 9 h 13"/>
                <a:gd name="T10" fmla="*/ 23 w 41"/>
                <a:gd name="T11" fmla="*/ 2 h 13"/>
                <a:gd name="T12" fmla="*/ 35 w 41"/>
                <a:gd name="T13" fmla="*/ 0 h 13"/>
                <a:gd name="T14" fmla="*/ 41 w 41"/>
                <a:gd name="T15" fmla="*/ 2 h 13"/>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
                <a:gd name="T26" fmla="*/ 41 w 4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
                  <a:moveTo>
                    <a:pt x="41" y="2"/>
                  </a:moveTo>
                  <a:lnTo>
                    <a:pt x="15" y="9"/>
                  </a:lnTo>
                  <a:lnTo>
                    <a:pt x="6" y="13"/>
                  </a:lnTo>
                  <a:lnTo>
                    <a:pt x="0" y="11"/>
                  </a:lnTo>
                  <a:lnTo>
                    <a:pt x="8" y="9"/>
                  </a:lnTo>
                  <a:lnTo>
                    <a:pt x="23" y="2"/>
                  </a:lnTo>
                  <a:lnTo>
                    <a:pt x="35" y="0"/>
                  </a:lnTo>
                  <a:lnTo>
                    <a:pt x="41"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84" name="Freeform 863"/>
            <p:cNvSpPr>
              <a:spLocks/>
            </p:cNvSpPr>
            <p:nvPr/>
          </p:nvSpPr>
          <p:spPr bwMode="auto">
            <a:xfrm>
              <a:off x="4841" y="1685"/>
              <a:ext cx="15" cy="19"/>
            </a:xfrm>
            <a:custGeom>
              <a:avLst/>
              <a:gdLst>
                <a:gd name="T0" fmla="*/ 14 w 14"/>
                <a:gd name="T1" fmla="*/ 0 h 34"/>
                <a:gd name="T2" fmla="*/ 2 w 14"/>
                <a:gd name="T3" fmla="*/ 8 h 34"/>
                <a:gd name="T4" fmla="*/ 0 w 14"/>
                <a:gd name="T5" fmla="*/ 34 h 34"/>
                <a:gd name="T6" fmla="*/ 6 w 14"/>
                <a:gd name="T7" fmla="*/ 21 h 34"/>
                <a:gd name="T8" fmla="*/ 13 w 14"/>
                <a:gd name="T9" fmla="*/ 4 h 34"/>
                <a:gd name="T10" fmla="*/ 14 w 14"/>
                <a:gd name="T11" fmla="*/ 0 h 34"/>
                <a:gd name="T12" fmla="*/ 0 60000 65536"/>
                <a:gd name="T13" fmla="*/ 0 60000 65536"/>
                <a:gd name="T14" fmla="*/ 0 60000 65536"/>
                <a:gd name="T15" fmla="*/ 0 60000 65536"/>
                <a:gd name="T16" fmla="*/ 0 60000 65536"/>
                <a:gd name="T17" fmla="*/ 0 60000 65536"/>
                <a:gd name="T18" fmla="*/ 0 w 14"/>
                <a:gd name="T19" fmla="*/ 0 h 34"/>
                <a:gd name="T20" fmla="*/ 14 w 1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4" h="34">
                  <a:moveTo>
                    <a:pt x="14" y="0"/>
                  </a:moveTo>
                  <a:lnTo>
                    <a:pt x="2" y="8"/>
                  </a:lnTo>
                  <a:lnTo>
                    <a:pt x="0" y="34"/>
                  </a:lnTo>
                  <a:lnTo>
                    <a:pt x="6" y="21"/>
                  </a:lnTo>
                  <a:lnTo>
                    <a:pt x="13" y="4"/>
                  </a:lnTo>
                  <a:lnTo>
                    <a:pt x="14" y="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85" name="Group 864"/>
            <p:cNvGrpSpPr>
              <a:grpSpLocks/>
            </p:cNvGrpSpPr>
            <p:nvPr/>
          </p:nvGrpSpPr>
          <p:grpSpPr bwMode="auto">
            <a:xfrm>
              <a:off x="4749" y="1232"/>
              <a:ext cx="18" cy="14"/>
              <a:chOff x="5043" y="1588"/>
              <a:chExt cx="16" cy="12"/>
            </a:xfrm>
            <a:grpFill/>
          </p:grpSpPr>
          <p:grpSp>
            <p:nvGrpSpPr>
              <p:cNvPr id="1720" name="Group 865"/>
              <p:cNvGrpSpPr>
                <a:grpSpLocks/>
              </p:cNvGrpSpPr>
              <p:nvPr/>
            </p:nvGrpSpPr>
            <p:grpSpPr bwMode="auto">
              <a:xfrm>
                <a:off x="5043" y="1588"/>
                <a:ext cx="16" cy="12"/>
                <a:chOff x="5043" y="1588"/>
                <a:chExt cx="16" cy="12"/>
              </a:xfrm>
              <a:grpFill/>
            </p:grpSpPr>
            <p:pic>
              <p:nvPicPr>
                <p:cNvPr id="1722" name="Picture 866"/>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043" y="1588"/>
                  <a:ext cx="16" cy="12"/>
                </a:xfrm>
                <a:prstGeom prst="rect">
                  <a:avLst/>
                </a:prstGeom>
                <a:grpFill/>
                <a:ln w="6350">
                  <a:solidFill>
                    <a:srgbClr val="808080"/>
                  </a:solidFill>
                  <a:miter lim="800000"/>
                  <a:headEnd/>
                  <a:tailEnd/>
                </a:ln>
              </p:spPr>
            </p:pic>
            <p:sp>
              <p:nvSpPr>
                <p:cNvPr id="1723" name="Freeform 867"/>
                <p:cNvSpPr>
                  <a:spLocks/>
                </p:cNvSpPr>
                <p:nvPr/>
              </p:nvSpPr>
              <p:spPr bwMode="auto">
                <a:xfrm>
                  <a:off x="5043" y="1588"/>
                  <a:ext cx="15" cy="11"/>
                </a:xfrm>
                <a:custGeom>
                  <a:avLst/>
                  <a:gdLst>
                    <a:gd name="T0" fmla="*/ 2 w 15"/>
                    <a:gd name="T1" fmla="*/ 0 h 20"/>
                    <a:gd name="T2" fmla="*/ 0 w 15"/>
                    <a:gd name="T3" fmla="*/ 7 h 20"/>
                    <a:gd name="T4" fmla="*/ 7 w 15"/>
                    <a:gd name="T5" fmla="*/ 20 h 20"/>
                    <a:gd name="T6" fmla="*/ 15 w 15"/>
                    <a:gd name="T7" fmla="*/ 15 h 20"/>
                    <a:gd name="T8" fmla="*/ 2 w 15"/>
                    <a:gd name="T9" fmla="*/ 0 h 20"/>
                    <a:gd name="T10" fmla="*/ 0 60000 65536"/>
                    <a:gd name="T11" fmla="*/ 0 60000 65536"/>
                    <a:gd name="T12" fmla="*/ 0 60000 65536"/>
                    <a:gd name="T13" fmla="*/ 0 60000 65536"/>
                    <a:gd name="T14" fmla="*/ 0 60000 65536"/>
                    <a:gd name="T15" fmla="*/ 0 w 15"/>
                    <a:gd name="T16" fmla="*/ 0 h 20"/>
                    <a:gd name="T17" fmla="*/ 15 w 15"/>
                    <a:gd name="T18" fmla="*/ 20 h 20"/>
                  </a:gdLst>
                  <a:ahLst/>
                  <a:cxnLst>
                    <a:cxn ang="T10">
                      <a:pos x="T0" y="T1"/>
                    </a:cxn>
                    <a:cxn ang="T11">
                      <a:pos x="T2" y="T3"/>
                    </a:cxn>
                    <a:cxn ang="T12">
                      <a:pos x="T4" y="T5"/>
                    </a:cxn>
                    <a:cxn ang="T13">
                      <a:pos x="T6" y="T7"/>
                    </a:cxn>
                    <a:cxn ang="T14">
                      <a:pos x="T8" y="T9"/>
                    </a:cxn>
                  </a:cxnLst>
                  <a:rect l="T15" t="T16" r="T17" b="T18"/>
                  <a:pathLst>
                    <a:path w="15" h="20">
                      <a:moveTo>
                        <a:pt x="2" y="0"/>
                      </a:moveTo>
                      <a:lnTo>
                        <a:pt x="0" y="7"/>
                      </a:lnTo>
                      <a:lnTo>
                        <a:pt x="7" y="20"/>
                      </a:lnTo>
                      <a:lnTo>
                        <a:pt x="15" y="15"/>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24" name="Freeform 868"/>
                <p:cNvSpPr>
                  <a:spLocks/>
                </p:cNvSpPr>
                <p:nvPr/>
              </p:nvSpPr>
              <p:spPr bwMode="auto">
                <a:xfrm>
                  <a:off x="5043" y="1588"/>
                  <a:ext cx="15" cy="11"/>
                </a:xfrm>
                <a:custGeom>
                  <a:avLst/>
                  <a:gdLst>
                    <a:gd name="T0" fmla="*/ 2 w 15"/>
                    <a:gd name="T1" fmla="*/ 0 h 20"/>
                    <a:gd name="T2" fmla="*/ 0 w 15"/>
                    <a:gd name="T3" fmla="*/ 7 h 20"/>
                    <a:gd name="T4" fmla="*/ 7 w 15"/>
                    <a:gd name="T5" fmla="*/ 20 h 20"/>
                    <a:gd name="T6" fmla="*/ 15 w 15"/>
                    <a:gd name="T7" fmla="*/ 15 h 20"/>
                    <a:gd name="T8" fmla="*/ 2 w 15"/>
                    <a:gd name="T9" fmla="*/ 0 h 20"/>
                    <a:gd name="T10" fmla="*/ 0 60000 65536"/>
                    <a:gd name="T11" fmla="*/ 0 60000 65536"/>
                    <a:gd name="T12" fmla="*/ 0 60000 65536"/>
                    <a:gd name="T13" fmla="*/ 0 60000 65536"/>
                    <a:gd name="T14" fmla="*/ 0 60000 65536"/>
                    <a:gd name="T15" fmla="*/ 0 w 15"/>
                    <a:gd name="T16" fmla="*/ 0 h 20"/>
                    <a:gd name="T17" fmla="*/ 15 w 15"/>
                    <a:gd name="T18" fmla="*/ 20 h 20"/>
                  </a:gdLst>
                  <a:ahLst/>
                  <a:cxnLst>
                    <a:cxn ang="T10">
                      <a:pos x="T0" y="T1"/>
                    </a:cxn>
                    <a:cxn ang="T11">
                      <a:pos x="T2" y="T3"/>
                    </a:cxn>
                    <a:cxn ang="T12">
                      <a:pos x="T4" y="T5"/>
                    </a:cxn>
                    <a:cxn ang="T13">
                      <a:pos x="T6" y="T7"/>
                    </a:cxn>
                    <a:cxn ang="T14">
                      <a:pos x="T8" y="T9"/>
                    </a:cxn>
                  </a:cxnLst>
                  <a:rect l="T15" t="T16" r="T17" b="T18"/>
                  <a:pathLst>
                    <a:path w="15" h="20">
                      <a:moveTo>
                        <a:pt x="2" y="0"/>
                      </a:moveTo>
                      <a:lnTo>
                        <a:pt x="0" y="7"/>
                      </a:lnTo>
                      <a:lnTo>
                        <a:pt x="7" y="20"/>
                      </a:lnTo>
                      <a:lnTo>
                        <a:pt x="15" y="15"/>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25" name="Picture 869"/>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043" y="1588"/>
                  <a:ext cx="16" cy="12"/>
                </a:xfrm>
                <a:prstGeom prst="rect">
                  <a:avLst/>
                </a:prstGeom>
                <a:grpFill/>
                <a:ln w="6350">
                  <a:solidFill>
                    <a:srgbClr val="808080"/>
                  </a:solidFill>
                  <a:miter lim="800000"/>
                  <a:headEnd/>
                  <a:tailEnd/>
                </a:ln>
              </p:spPr>
            </p:pic>
          </p:grpSp>
          <p:sp>
            <p:nvSpPr>
              <p:cNvPr id="1721" name="Freeform 870"/>
              <p:cNvSpPr>
                <a:spLocks/>
              </p:cNvSpPr>
              <p:nvPr/>
            </p:nvSpPr>
            <p:spPr bwMode="auto">
              <a:xfrm>
                <a:off x="5043" y="1588"/>
                <a:ext cx="15" cy="11"/>
              </a:xfrm>
              <a:custGeom>
                <a:avLst/>
                <a:gdLst>
                  <a:gd name="T0" fmla="*/ 2 w 15"/>
                  <a:gd name="T1" fmla="*/ 0 h 20"/>
                  <a:gd name="T2" fmla="*/ 0 w 15"/>
                  <a:gd name="T3" fmla="*/ 7 h 20"/>
                  <a:gd name="T4" fmla="*/ 7 w 15"/>
                  <a:gd name="T5" fmla="*/ 20 h 20"/>
                  <a:gd name="T6" fmla="*/ 15 w 15"/>
                  <a:gd name="T7" fmla="*/ 15 h 20"/>
                  <a:gd name="T8" fmla="*/ 2 w 15"/>
                  <a:gd name="T9" fmla="*/ 0 h 20"/>
                  <a:gd name="T10" fmla="*/ 0 60000 65536"/>
                  <a:gd name="T11" fmla="*/ 0 60000 65536"/>
                  <a:gd name="T12" fmla="*/ 0 60000 65536"/>
                  <a:gd name="T13" fmla="*/ 0 60000 65536"/>
                  <a:gd name="T14" fmla="*/ 0 60000 65536"/>
                  <a:gd name="T15" fmla="*/ 0 w 15"/>
                  <a:gd name="T16" fmla="*/ 0 h 20"/>
                  <a:gd name="T17" fmla="*/ 15 w 15"/>
                  <a:gd name="T18" fmla="*/ 20 h 20"/>
                </a:gdLst>
                <a:ahLst/>
                <a:cxnLst>
                  <a:cxn ang="T10">
                    <a:pos x="T0" y="T1"/>
                  </a:cxn>
                  <a:cxn ang="T11">
                    <a:pos x="T2" y="T3"/>
                  </a:cxn>
                  <a:cxn ang="T12">
                    <a:pos x="T4" y="T5"/>
                  </a:cxn>
                  <a:cxn ang="T13">
                    <a:pos x="T6" y="T7"/>
                  </a:cxn>
                  <a:cxn ang="T14">
                    <a:pos x="T8" y="T9"/>
                  </a:cxn>
                </a:cxnLst>
                <a:rect l="T15" t="T16" r="T17" b="T18"/>
                <a:pathLst>
                  <a:path w="15" h="20">
                    <a:moveTo>
                      <a:pt x="2" y="0"/>
                    </a:moveTo>
                    <a:lnTo>
                      <a:pt x="0" y="7"/>
                    </a:lnTo>
                    <a:lnTo>
                      <a:pt x="7" y="20"/>
                    </a:lnTo>
                    <a:lnTo>
                      <a:pt x="15" y="15"/>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86" name="Group 871"/>
            <p:cNvGrpSpPr>
              <a:grpSpLocks/>
            </p:cNvGrpSpPr>
            <p:nvPr/>
          </p:nvGrpSpPr>
          <p:grpSpPr bwMode="auto">
            <a:xfrm>
              <a:off x="3335" y="1248"/>
              <a:ext cx="29" cy="13"/>
              <a:chOff x="3730" y="1602"/>
              <a:chExt cx="27" cy="10"/>
            </a:xfrm>
            <a:grpFill/>
          </p:grpSpPr>
          <p:grpSp>
            <p:nvGrpSpPr>
              <p:cNvPr id="1714" name="Group 872"/>
              <p:cNvGrpSpPr>
                <a:grpSpLocks/>
              </p:cNvGrpSpPr>
              <p:nvPr/>
            </p:nvGrpSpPr>
            <p:grpSpPr bwMode="auto">
              <a:xfrm>
                <a:off x="3730" y="1602"/>
                <a:ext cx="27" cy="10"/>
                <a:chOff x="3730" y="1602"/>
                <a:chExt cx="27" cy="10"/>
              </a:xfrm>
              <a:grpFill/>
            </p:grpSpPr>
            <p:pic>
              <p:nvPicPr>
                <p:cNvPr id="1716" name="Picture 873"/>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730" y="1602"/>
                  <a:ext cx="27" cy="10"/>
                </a:xfrm>
                <a:prstGeom prst="rect">
                  <a:avLst/>
                </a:prstGeom>
                <a:grpFill/>
                <a:ln w="6350">
                  <a:solidFill>
                    <a:srgbClr val="808080"/>
                  </a:solidFill>
                  <a:miter lim="800000"/>
                  <a:headEnd/>
                  <a:tailEnd/>
                </a:ln>
              </p:spPr>
            </p:pic>
            <p:sp>
              <p:nvSpPr>
                <p:cNvPr id="1717" name="Freeform 874"/>
                <p:cNvSpPr>
                  <a:spLocks/>
                </p:cNvSpPr>
                <p:nvPr/>
              </p:nvSpPr>
              <p:spPr bwMode="auto">
                <a:xfrm>
                  <a:off x="3730" y="1602"/>
                  <a:ext cx="26" cy="9"/>
                </a:xfrm>
                <a:custGeom>
                  <a:avLst/>
                  <a:gdLst>
                    <a:gd name="T0" fmla="*/ 26 w 26"/>
                    <a:gd name="T1" fmla="*/ 16 h 16"/>
                    <a:gd name="T2" fmla="*/ 2 w 26"/>
                    <a:gd name="T3" fmla="*/ 0 h 16"/>
                    <a:gd name="T4" fmla="*/ 0 w 26"/>
                    <a:gd name="T5" fmla="*/ 3 h 16"/>
                    <a:gd name="T6" fmla="*/ 16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2" y="0"/>
                      </a:lnTo>
                      <a:lnTo>
                        <a:pt x="0" y="3"/>
                      </a:lnTo>
                      <a:lnTo>
                        <a:pt x="16" y="16"/>
                      </a:lnTo>
                      <a:lnTo>
                        <a:pt x="26" y="1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18" name="Freeform 875"/>
                <p:cNvSpPr>
                  <a:spLocks/>
                </p:cNvSpPr>
                <p:nvPr/>
              </p:nvSpPr>
              <p:spPr bwMode="auto">
                <a:xfrm>
                  <a:off x="3730" y="1602"/>
                  <a:ext cx="26" cy="9"/>
                </a:xfrm>
                <a:custGeom>
                  <a:avLst/>
                  <a:gdLst>
                    <a:gd name="T0" fmla="*/ 26 w 26"/>
                    <a:gd name="T1" fmla="*/ 16 h 16"/>
                    <a:gd name="T2" fmla="*/ 2 w 26"/>
                    <a:gd name="T3" fmla="*/ 0 h 16"/>
                    <a:gd name="T4" fmla="*/ 0 w 26"/>
                    <a:gd name="T5" fmla="*/ 3 h 16"/>
                    <a:gd name="T6" fmla="*/ 16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2" y="0"/>
                      </a:lnTo>
                      <a:lnTo>
                        <a:pt x="0" y="3"/>
                      </a:lnTo>
                      <a:lnTo>
                        <a:pt x="16" y="16"/>
                      </a:lnTo>
                      <a:lnTo>
                        <a:pt x="26" y="16"/>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19" name="Picture 876"/>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730" y="1602"/>
                  <a:ext cx="27" cy="10"/>
                </a:xfrm>
                <a:prstGeom prst="rect">
                  <a:avLst/>
                </a:prstGeom>
                <a:grpFill/>
                <a:ln w="6350">
                  <a:solidFill>
                    <a:srgbClr val="808080"/>
                  </a:solidFill>
                  <a:miter lim="800000"/>
                  <a:headEnd/>
                  <a:tailEnd/>
                </a:ln>
              </p:spPr>
            </p:pic>
          </p:grpSp>
          <p:sp>
            <p:nvSpPr>
              <p:cNvPr id="1715" name="Freeform 877"/>
              <p:cNvSpPr>
                <a:spLocks/>
              </p:cNvSpPr>
              <p:nvPr/>
            </p:nvSpPr>
            <p:spPr bwMode="auto">
              <a:xfrm>
                <a:off x="3730" y="1602"/>
                <a:ext cx="26" cy="9"/>
              </a:xfrm>
              <a:custGeom>
                <a:avLst/>
                <a:gdLst>
                  <a:gd name="T0" fmla="*/ 26 w 26"/>
                  <a:gd name="T1" fmla="*/ 16 h 16"/>
                  <a:gd name="T2" fmla="*/ 2 w 26"/>
                  <a:gd name="T3" fmla="*/ 0 h 16"/>
                  <a:gd name="T4" fmla="*/ 0 w 26"/>
                  <a:gd name="T5" fmla="*/ 3 h 16"/>
                  <a:gd name="T6" fmla="*/ 16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2" y="0"/>
                    </a:lnTo>
                    <a:lnTo>
                      <a:pt x="0" y="3"/>
                    </a:lnTo>
                    <a:lnTo>
                      <a:pt x="16" y="16"/>
                    </a:lnTo>
                    <a:lnTo>
                      <a:pt x="26" y="16"/>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87" name="Freeform 878"/>
            <p:cNvSpPr>
              <a:spLocks/>
            </p:cNvSpPr>
            <p:nvPr/>
          </p:nvSpPr>
          <p:spPr bwMode="auto">
            <a:xfrm>
              <a:off x="2935" y="1448"/>
              <a:ext cx="17" cy="7"/>
            </a:xfrm>
            <a:custGeom>
              <a:avLst/>
              <a:gdLst>
                <a:gd name="T0" fmla="*/ 15 w 15"/>
                <a:gd name="T1" fmla="*/ 1 h 13"/>
                <a:gd name="T2" fmla="*/ 1 w 15"/>
                <a:gd name="T3" fmla="*/ 13 h 13"/>
                <a:gd name="T4" fmla="*/ 0 w 15"/>
                <a:gd name="T5" fmla="*/ 3 h 13"/>
                <a:gd name="T6" fmla="*/ 13 w 15"/>
                <a:gd name="T7" fmla="*/ 0 h 13"/>
                <a:gd name="T8" fmla="*/ 15 w 15"/>
                <a:gd name="T9" fmla="*/ 1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5" y="1"/>
                  </a:moveTo>
                  <a:lnTo>
                    <a:pt x="1" y="13"/>
                  </a:lnTo>
                  <a:lnTo>
                    <a:pt x="0" y="3"/>
                  </a:lnTo>
                  <a:lnTo>
                    <a:pt x="13" y="0"/>
                  </a:lnTo>
                  <a:lnTo>
                    <a:pt x="15" y="1"/>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88" name="Group 879"/>
            <p:cNvGrpSpPr>
              <a:grpSpLocks/>
            </p:cNvGrpSpPr>
            <p:nvPr/>
          </p:nvGrpSpPr>
          <p:grpSpPr bwMode="auto">
            <a:xfrm>
              <a:off x="4840" y="1438"/>
              <a:ext cx="12" cy="10"/>
              <a:chOff x="5127" y="1764"/>
              <a:chExt cx="11" cy="9"/>
            </a:xfrm>
            <a:grpFill/>
          </p:grpSpPr>
          <p:grpSp>
            <p:nvGrpSpPr>
              <p:cNvPr id="1708" name="Group 880"/>
              <p:cNvGrpSpPr>
                <a:grpSpLocks/>
              </p:cNvGrpSpPr>
              <p:nvPr/>
            </p:nvGrpSpPr>
            <p:grpSpPr bwMode="auto">
              <a:xfrm>
                <a:off x="5127" y="1764"/>
                <a:ext cx="11" cy="9"/>
                <a:chOff x="5127" y="1764"/>
                <a:chExt cx="11" cy="9"/>
              </a:xfrm>
              <a:grpFill/>
            </p:grpSpPr>
            <p:pic>
              <p:nvPicPr>
                <p:cNvPr id="1710" name="Picture 881"/>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5127" y="1764"/>
                  <a:ext cx="11" cy="9"/>
                </a:xfrm>
                <a:prstGeom prst="rect">
                  <a:avLst/>
                </a:prstGeom>
                <a:grpFill/>
                <a:ln w="6350">
                  <a:solidFill>
                    <a:srgbClr val="808080"/>
                  </a:solidFill>
                  <a:miter lim="800000"/>
                  <a:headEnd/>
                  <a:tailEnd/>
                </a:ln>
              </p:spPr>
            </p:pic>
            <p:sp>
              <p:nvSpPr>
                <p:cNvPr id="1711" name="Freeform 882"/>
                <p:cNvSpPr>
                  <a:spLocks/>
                </p:cNvSpPr>
                <p:nvPr/>
              </p:nvSpPr>
              <p:spPr bwMode="auto">
                <a:xfrm>
                  <a:off x="5127" y="1764"/>
                  <a:ext cx="10" cy="8"/>
                </a:xfrm>
                <a:custGeom>
                  <a:avLst/>
                  <a:gdLst>
                    <a:gd name="T0" fmla="*/ 10 w 10"/>
                    <a:gd name="T1" fmla="*/ 4 h 17"/>
                    <a:gd name="T2" fmla="*/ 4 w 10"/>
                    <a:gd name="T3" fmla="*/ 17 h 17"/>
                    <a:gd name="T4" fmla="*/ 0 w 10"/>
                    <a:gd name="T5" fmla="*/ 7 h 17"/>
                    <a:gd name="T6" fmla="*/ 6 w 10"/>
                    <a:gd name="T7" fmla="*/ 0 h 17"/>
                    <a:gd name="T8" fmla="*/ 10 w 10"/>
                    <a:gd name="T9" fmla="*/ 4 h 17"/>
                    <a:gd name="T10" fmla="*/ 0 60000 65536"/>
                    <a:gd name="T11" fmla="*/ 0 60000 65536"/>
                    <a:gd name="T12" fmla="*/ 0 60000 65536"/>
                    <a:gd name="T13" fmla="*/ 0 60000 65536"/>
                    <a:gd name="T14" fmla="*/ 0 60000 65536"/>
                    <a:gd name="T15" fmla="*/ 0 w 10"/>
                    <a:gd name="T16" fmla="*/ 0 h 17"/>
                    <a:gd name="T17" fmla="*/ 10 w 10"/>
                    <a:gd name="T18" fmla="*/ 17 h 17"/>
                  </a:gdLst>
                  <a:ahLst/>
                  <a:cxnLst>
                    <a:cxn ang="T10">
                      <a:pos x="T0" y="T1"/>
                    </a:cxn>
                    <a:cxn ang="T11">
                      <a:pos x="T2" y="T3"/>
                    </a:cxn>
                    <a:cxn ang="T12">
                      <a:pos x="T4" y="T5"/>
                    </a:cxn>
                    <a:cxn ang="T13">
                      <a:pos x="T6" y="T7"/>
                    </a:cxn>
                    <a:cxn ang="T14">
                      <a:pos x="T8" y="T9"/>
                    </a:cxn>
                  </a:cxnLst>
                  <a:rect l="T15" t="T16" r="T17" b="T18"/>
                  <a:pathLst>
                    <a:path w="10" h="17">
                      <a:moveTo>
                        <a:pt x="10" y="4"/>
                      </a:moveTo>
                      <a:lnTo>
                        <a:pt x="4" y="17"/>
                      </a:lnTo>
                      <a:lnTo>
                        <a:pt x="0" y="7"/>
                      </a:lnTo>
                      <a:lnTo>
                        <a:pt x="6" y="0"/>
                      </a:lnTo>
                      <a:lnTo>
                        <a:pt x="10"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12" name="Freeform 883"/>
                <p:cNvSpPr>
                  <a:spLocks/>
                </p:cNvSpPr>
                <p:nvPr/>
              </p:nvSpPr>
              <p:spPr bwMode="auto">
                <a:xfrm>
                  <a:off x="5127" y="1764"/>
                  <a:ext cx="10" cy="8"/>
                </a:xfrm>
                <a:custGeom>
                  <a:avLst/>
                  <a:gdLst>
                    <a:gd name="T0" fmla="*/ 10 w 10"/>
                    <a:gd name="T1" fmla="*/ 4 h 17"/>
                    <a:gd name="T2" fmla="*/ 4 w 10"/>
                    <a:gd name="T3" fmla="*/ 17 h 17"/>
                    <a:gd name="T4" fmla="*/ 0 w 10"/>
                    <a:gd name="T5" fmla="*/ 7 h 17"/>
                    <a:gd name="T6" fmla="*/ 6 w 10"/>
                    <a:gd name="T7" fmla="*/ 0 h 17"/>
                    <a:gd name="T8" fmla="*/ 10 w 10"/>
                    <a:gd name="T9" fmla="*/ 4 h 17"/>
                    <a:gd name="T10" fmla="*/ 0 60000 65536"/>
                    <a:gd name="T11" fmla="*/ 0 60000 65536"/>
                    <a:gd name="T12" fmla="*/ 0 60000 65536"/>
                    <a:gd name="T13" fmla="*/ 0 60000 65536"/>
                    <a:gd name="T14" fmla="*/ 0 60000 65536"/>
                    <a:gd name="T15" fmla="*/ 0 w 10"/>
                    <a:gd name="T16" fmla="*/ 0 h 17"/>
                    <a:gd name="T17" fmla="*/ 10 w 10"/>
                    <a:gd name="T18" fmla="*/ 17 h 17"/>
                  </a:gdLst>
                  <a:ahLst/>
                  <a:cxnLst>
                    <a:cxn ang="T10">
                      <a:pos x="T0" y="T1"/>
                    </a:cxn>
                    <a:cxn ang="T11">
                      <a:pos x="T2" y="T3"/>
                    </a:cxn>
                    <a:cxn ang="T12">
                      <a:pos x="T4" y="T5"/>
                    </a:cxn>
                    <a:cxn ang="T13">
                      <a:pos x="T6" y="T7"/>
                    </a:cxn>
                    <a:cxn ang="T14">
                      <a:pos x="T8" y="T9"/>
                    </a:cxn>
                  </a:cxnLst>
                  <a:rect l="T15" t="T16" r="T17" b="T18"/>
                  <a:pathLst>
                    <a:path w="10" h="17">
                      <a:moveTo>
                        <a:pt x="10" y="4"/>
                      </a:moveTo>
                      <a:lnTo>
                        <a:pt x="4" y="17"/>
                      </a:lnTo>
                      <a:lnTo>
                        <a:pt x="0" y="7"/>
                      </a:lnTo>
                      <a:lnTo>
                        <a:pt x="6" y="0"/>
                      </a:lnTo>
                      <a:lnTo>
                        <a:pt x="10" y="4"/>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13" name="Picture 884"/>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5127" y="1764"/>
                  <a:ext cx="11" cy="9"/>
                </a:xfrm>
                <a:prstGeom prst="rect">
                  <a:avLst/>
                </a:prstGeom>
                <a:grpFill/>
                <a:ln w="6350">
                  <a:solidFill>
                    <a:srgbClr val="808080"/>
                  </a:solidFill>
                  <a:miter lim="800000"/>
                  <a:headEnd/>
                  <a:tailEnd/>
                </a:ln>
              </p:spPr>
            </p:pic>
          </p:grpSp>
          <p:sp>
            <p:nvSpPr>
              <p:cNvPr id="1709" name="Freeform 885"/>
              <p:cNvSpPr>
                <a:spLocks/>
              </p:cNvSpPr>
              <p:nvPr/>
            </p:nvSpPr>
            <p:spPr bwMode="auto">
              <a:xfrm>
                <a:off x="5127" y="1764"/>
                <a:ext cx="10" cy="8"/>
              </a:xfrm>
              <a:custGeom>
                <a:avLst/>
                <a:gdLst>
                  <a:gd name="T0" fmla="*/ 10 w 10"/>
                  <a:gd name="T1" fmla="*/ 4 h 17"/>
                  <a:gd name="T2" fmla="*/ 4 w 10"/>
                  <a:gd name="T3" fmla="*/ 17 h 17"/>
                  <a:gd name="T4" fmla="*/ 0 w 10"/>
                  <a:gd name="T5" fmla="*/ 7 h 17"/>
                  <a:gd name="T6" fmla="*/ 6 w 10"/>
                  <a:gd name="T7" fmla="*/ 0 h 17"/>
                  <a:gd name="T8" fmla="*/ 10 w 10"/>
                  <a:gd name="T9" fmla="*/ 4 h 17"/>
                  <a:gd name="T10" fmla="*/ 0 60000 65536"/>
                  <a:gd name="T11" fmla="*/ 0 60000 65536"/>
                  <a:gd name="T12" fmla="*/ 0 60000 65536"/>
                  <a:gd name="T13" fmla="*/ 0 60000 65536"/>
                  <a:gd name="T14" fmla="*/ 0 60000 65536"/>
                  <a:gd name="T15" fmla="*/ 0 w 10"/>
                  <a:gd name="T16" fmla="*/ 0 h 17"/>
                  <a:gd name="T17" fmla="*/ 10 w 10"/>
                  <a:gd name="T18" fmla="*/ 17 h 17"/>
                </a:gdLst>
                <a:ahLst/>
                <a:cxnLst>
                  <a:cxn ang="T10">
                    <a:pos x="T0" y="T1"/>
                  </a:cxn>
                  <a:cxn ang="T11">
                    <a:pos x="T2" y="T3"/>
                  </a:cxn>
                  <a:cxn ang="T12">
                    <a:pos x="T4" y="T5"/>
                  </a:cxn>
                  <a:cxn ang="T13">
                    <a:pos x="T6" y="T7"/>
                  </a:cxn>
                  <a:cxn ang="T14">
                    <a:pos x="T8" y="T9"/>
                  </a:cxn>
                </a:cxnLst>
                <a:rect l="T15" t="T16" r="T17" b="T18"/>
                <a:pathLst>
                  <a:path w="10" h="17">
                    <a:moveTo>
                      <a:pt x="10" y="4"/>
                    </a:moveTo>
                    <a:lnTo>
                      <a:pt x="4" y="17"/>
                    </a:lnTo>
                    <a:lnTo>
                      <a:pt x="0" y="7"/>
                    </a:lnTo>
                    <a:lnTo>
                      <a:pt x="6" y="0"/>
                    </a:lnTo>
                    <a:lnTo>
                      <a:pt x="10" y="4"/>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89" name="Group 886"/>
            <p:cNvGrpSpPr>
              <a:grpSpLocks/>
            </p:cNvGrpSpPr>
            <p:nvPr/>
          </p:nvGrpSpPr>
          <p:grpSpPr bwMode="auto">
            <a:xfrm>
              <a:off x="4652" y="1257"/>
              <a:ext cx="23" cy="5"/>
              <a:chOff x="4952" y="1609"/>
              <a:chExt cx="21" cy="5"/>
            </a:xfrm>
            <a:grpFill/>
          </p:grpSpPr>
          <p:grpSp>
            <p:nvGrpSpPr>
              <p:cNvPr id="1702" name="Group 887"/>
              <p:cNvGrpSpPr>
                <a:grpSpLocks/>
              </p:cNvGrpSpPr>
              <p:nvPr/>
            </p:nvGrpSpPr>
            <p:grpSpPr bwMode="auto">
              <a:xfrm>
                <a:off x="4952" y="1609"/>
                <a:ext cx="21" cy="5"/>
                <a:chOff x="4952" y="1609"/>
                <a:chExt cx="21" cy="5"/>
              </a:xfrm>
              <a:grpFill/>
            </p:grpSpPr>
            <p:pic>
              <p:nvPicPr>
                <p:cNvPr id="1704" name="Picture 888"/>
                <p:cNvPicPr>
                  <a:picLocks noChangeAspect="1" noChangeArrowheads="1"/>
                </p:cNvPicPr>
                <p:nvPr/>
              </p:nvPicPr>
              <p:blipFill>
                <a:blip r:embed="rId58" cstate="print">
                  <a:extLst>
                    <a:ext uri="{28A0092B-C50C-407E-A947-70E740481C1C}">
                      <a14:useLocalDpi xmlns:a14="http://schemas.microsoft.com/office/drawing/2010/main" val="0"/>
                    </a:ext>
                  </a:extLst>
                </a:blip>
                <a:srcRect t="-58595"/>
                <a:stretch>
                  <a:fillRect/>
                </a:stretch>
              </p:blipFill>
              <p:spPr bwMode="auto">
                <a:xfrm>
                  <a:off x="4952" y="1609"/>
                  <a:ext cx="21" cy="5"/>
                </a:xfrm>
                <a:prstGeom prst="rect">
                  <a:avLst/>
                </a:prstGeom>
                <a:grpFill/>
                <a:ln w="6350">
                  <a:solidFill>
                    <a:srgbClr val="808080"/>
                  </a:solidFill>
                  <a:miter lim="800000"/>
                  <a:headEnd/>
                  <a:tailEnd/>
                </a:ln>
              </p:spPr>
            </p:pic>
            <p:sp>
              <p:nvSpPr>
                <p:cNvPr id="1705" name="Freeform 889"/>
                <p:cNvSpPr>
                  <a:spLocks/>
                </p:cNvSpPr>
                <p:nvPr/>
              </p:nvSpPr>
              <p:spPr bwMode="auto">
                <a:xfrm>
                  <a:off x="4952" y="1611"/>
                  <a:ext cx="20" cy="2"/>
                </a:xfrm>
                <a:custGeom>
                  <a:avLst/>
                  <a:gdLst>
                    <a:gd name="T0" fmla="*/ 20 w 20"/>
                    <a:gd name="T1" fmla="*/ 2 h 6"/>
                    <a:gd name="T2" fmla="*/ 18 w 20"/>
                    <a:gd name="T3" fmla="*/ 6 h 6"/>
                    <a:gd name="T4" fmla="*/ 0 w 20"/>
                    <a:gd name="T5" fmla="*/ 0 h 6"/>
                    <a:gd name="T6" fmla="*/ 18 w 20"/>
                    <a:gd name="T7" fmla="*/ 0 h 6"/>
                    <a:gd name="T8" fmla="*/ 20 w 20"/>
                    <a:gd name="T9" fmla="*/ 2 h 6"/>
                    <a:gd name="T10" fmla="*/ 0 60000 65536"/>
                    <a:gd name="T11" fmla="*/ 0 60000 65536"/>
                    <a:gd name="T12" fmla="*/ 0 60000 65536"/>
                    <a:gd name="T13" fmla="*/ 0 60000 65536"/>
                    <a:gd name="T14" fmla="*/ 0 60000 65536"/>
                    <a:gd name="T15" fmla="*/ 0 w 20"/>
                    <a:gd name="T16" fmla="*/ 0 h 6"/>
                    <a:gd name="T17" fmla="*/ 20 w 20"/>
                    <a:gd name="T18" fmla="*/ 6 h 6"/>
                  </a:gdLst>
                  <a:ahLst/>
                  <a:cxnLst>
                    <a:cxn ang="T10">
                      <a:pos x="T0" y="T1"/>
                    </a:cxn>
                    <a:cxn ang="T11">
                      <a:pos x="T2" y="T3"/>
                    </a:cxn>
                    <a:cxn ang="T12">
                      <a:pos x="T4" y="T5"/>
                    </a:cxn>
                    <a:cxn ang="T13">
                      <a:pos x="T6" y="T7"/>
                    </a:cxn>
                    <a:cxn ang="T14">
                      <a:pos x="T8" y="T9"/>
                    </a:cxn>
                  </a:cxnLst>
                  <a:rect l="T15" t="T16" r="T17" b="T18"/>
                  <a:pathLst>
                    <a:path w="20" h="6">
                      <a:moveTo>
                        <a:pt x="20" y="2"/>
                      </a:moveTo>
                      <a:lnTo>
                        <a:pt x="18" y="6"/>
                      </a:lnTo>
                      <a:lnTo>
                        <a:pt x="0" y="0"/>
                      </a:lnTo>
                      <a:lnTo>
                        <a:pt x="18" y="0"/>
                      </a:lnTo>
                      <a:lnTo>
                        <a:pt x="20"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06" name="Freeform 890"/>
                <p:cNvSpPr>
                  <a:spLocks/>
                </p:cNvSpPr>
                <p:nvPr/>
              </p:nvSpPr>
              <p:spPr bwMode="auto">
                <a:xfrm>
                  <a:off x="4952" y="1611"/>
                  <a:ext cx="20" cy="2"/>
                </a:xfrm>
                <a:custGeom>
                  <a:avLst/>
                  <a:gdLst>
                    <a:gd name="T0" fmla="*/ 20 w 20"/>
                    <a:gd name="T1" fmla="*/ 2 h 6"/>
                    <a:gd name="T2" fmla="*/ 18 w 20"/>
                    <a:gd name="T3" fmla="*/ 6 h 6"/>
                    <a:gd name="T4" fmla="*/ 0 w 20"/>
                    <a:gd name="T5" fmla="*/ 0 h 6"/>
                    <a:gd name="T6" fmla="*/ 18 w 20"/>
                    <a:gd name="T7" fmla="*/ 0 h 6"/>
                    <a:gd name="T8" fmla="*/ 20 w 20"/>
                    <a:gd name="T9" fmla="*/ 2 h 6"/>
                    <a:gd name="T10" fmla="*/ 0 60000 65536"/>
                    <a:gd name="T11" fmla="*/ 0 60000 65536"/>
                    <a:gd name="T12" fmla="*/ 0 60000 65536"/>
                    <a:gd name="T13" fmla="*/ 0 60000 65536"/>
                    <a:gd name="T14" fmla="*/ 0 60000 65536"/>
                    <a:gd name="T15" fmla="*/ 0 w 20"/>
                    <a:gd name="T16" fmla="*/ 0 h 6"/>
                    <a:gd name="T17" fmla="*/ 20 w 20"/>
                    <a:gd name="T18" fmla="*/ 6 h 6"/>
                  </a:gdLst>
                  <a:ahLst/>
                  <a:cxnLst>
                    <a:cxn ang="T10">
                      <a:pos x="T0" y="T1"/>
                    </a:cxn>
                    <a:cxn ang="T11">
                      <a:pos x="T2" y="T3"/>
                    </a:cxn>
                    <a:cxn ang="T12">
                      <a:pos x="T4" y="T5"/>
                    </a:cxn>
                    <a:cxn ang="T13">
                      <a:pos x="T6" y="T7"/>
                    </a:cxn>
                    <a:cxn ang="T14">
                      <a:pos x="T8" y="T9"/>
                    </a:cxn>
                  </a:cxnLst>
                  <a:rect l="T15" t="T16" r="T17" b="T18"/>
                  <a:pathLst>
                    <a:path w="20" h="6">
                      <a:moveTo>
                        <a:pt x="20" y="2"/>
                      </a:moveTo>
                      <a:lnTo>
                        <a:pt x="18" y="6"/>
                      </a:lnTo>
                      <a:lnTo>
                        <a:pt x="0" y="0"/>
                      </a:lnTo>
                      <a:lnTo>
                        <a:pt x="18" y="0"/>
                      </a:lnTo>
                      <a:lnTo>
                        <a:pt x="20"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07" name="Picture 891"/>
                <p:cNvPicPr>
                  <a:picLocks noChangeAspect="1" noChangeArrowheads="1"/>
                </p:cNvPicPr>
                <p:nvPr/>
              </p:nvPicPr>
              <p:blipFill>
                <a:blip r:embed="rId58" cstate="print">
                  <a:extLst>
                    <a:ext uri="{28A0092B-C50C-407E-A947-70E740481C1C}">
                      <a14:useLocalDpi xmlns:a14="http://schemas.microsoft.com/office/drawing/2010/main" val="0"/>
                    </a:ext>
                  </a:extLst>
                </a:blip>
                <a:srcRect t="-58595"/>
                <a:stretch>
                  <a:fillRect/>
                </a:stretch>
              </p:blipFill>
              <p:spPr bwMode="auto">
                <a:xfrm>
                  <a:off x="4952" y="1609"/>
                  <a:ext cx="21" cy="5"/>
                </a:xfrm>
                <a:prstGeom prst="rect">
                  <a:avLst/>
                </a:prstGeom>
                <a:grpFill/>
                <a:ln w="6350">
                  <a:solidFill>
                    <a:srgbClr val="808080"/>
                  </a:solidFill>
                  <a:miter lim="800000"/>
                  <a:headEnd/>
                  <a:tailEnd/>
                </a:ln>
              </p:spPr>
            </p:pic>
          </p:grpSp>
          <p:sp>
            <p:nvSpPr>
              <p:cNvPr id="1703" name="Freeform 892"/>
              <p:cNvSpPr>
                <a:spLocks/>
              </p:cNvSpPr>
              <p:nvPr/>
            </p:nvSpPr>
            <p:spPr bwMode="auto">
              <a:xfrm>
                <a:off x="4952" y="1611"/>
                <a:ext cx="20" cy="2"/>
              </a:xfrm>
              <a:custGeom>
                <a:avLst/>
                <a:gdLst>
                  <a:gd name="T0" fmla="*/ 20 w 20"/>
                  <a:gd name="T1" fmla="*/ 2 h 6"/>
                  <a:gd name="T2" fmla="*/ 18 w 20"/>
                  <a:gd name="T3" fmla="*/ 6 h 6"/>
                  <a:gd name="T4" fmla="*/ 0 w 20"/>
                  <a:gd name="T5" fmla="*/ 0 h 6"/>
                  <a:gd name="T6" fmla="*/ 18 w 20"/>
                  <a:gd name="T7" fmla="*/ 0 h 6"/>
                  <a:gd name="T8" fmla="*/ 20 w 20"/>
                  <a:gd name="T9" fmla="*/ 2 h 6"/>
                  <a:gd name="T10" fmla="*/ 0 60000 65536"/>
                  <a:gd name="T11" fmla="*/ 0 60000 65536"/>
                  <a:gd name="T12" fmla="*/ 0 60000 65536"/>
                  <a:gd name="T13" fmla="*/ 0 60000 65536"/>
                  <a:gd name="T14" fmla="*/ 0 60000 65536"/>
                  <a:gd name="T15" fmla="*/ 0 w 20"/>
                  <a:gd name="T16" fmla="*/ 0 h 6"/>
                  <a:gd name="T17" fmla="*/ 20 w 20"/>
                  <a:gd name="T18" fmla="*/ 6 h 6"/>
                </a:gdLst>
                <a:ahLst/>
                <a:cxnLst>
                  <a:cxn ang="T10">
                    <a:pos x="T0" y="T1"/>
                  </a:cxn>
                  <a:cxn ang="T11">
                    <a:pos x="T2" y="T3"/>
                  </a:cxn>
                  <a:cxn ang="T12">
                    <a:pos x="T4" y="T5"/>
                  </a:cxn>
                  <a:cxn ang="T13">
                    <a:pos x="T6" y="T7"/>
                  </a:cxn>
                  <a:cxn ang="T14">
                    <a:pos x="T8" y="T9"/>
                  </a:cxn>
                </a:cxnLst>
                <a:rect l="T15" t="T16" r="T17" b="T18"/>
                <a:pathLst>
                  <a:path w="20" h="6">
                    <a:moveTo>
                      <a:pt x="20" y="2"/>
                    </a:moveTo>
                    <a:lnTo>
                      <a:pt x="18" y="6"/>
                    </a:lnTo>
                    <a:lnTo>
                      <a:pt x="0" y="0"/>
                    </a:lnTo>
                    <a:lnTo>
                      <a:pt x="18" y="0"/>
                    </a:lnTo>
                    <a:lnTo>
                      <a:pt x="20" y="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90" name="Group 893"/>
            <p:cNvGrpSpPr>
              <a:grpSpLocks/>
            </p:cNvGrpSpPr>
            <p:nvPr/>
          </p:nvGrpSpPr>
          <p:grpSpPr bwMode="auto">
            <a:xfrm>
              <a:off x="3442" y="1202"/>
              <a:ext cx="19" cy="7"/>
              <a:chOff x="3829" y="1563"/>
              <a:chExt cx="19" cy="5"/>
            </a:xfrm>
            <a:grpFill/>
          </p:grpSpPr>
          <p:grpSp>
            <p:nvGrpSpPr>
              <p:cNvPr id="1696" name="Group 894"/>
              <p:cNvGrpSpPr>
                <a:grpSpLocks/>
              </p:cNvGrpSpPr>
              <p:nvPr/>
            </p:nvGrpSpPr>
            <p:grpSpPr bwMode="auto">
              <a:xfrm>
                <a:off x="3829" y="1563"/>
                <a:ext cx="19" cy="5"/>
                <a:chOff x="3829" y="1563"/>
                <a:chExt cx="19" cy="5"/>
              </a:xfrm>
              <a:grpFill/>
            </p:grpSpPr>
            <p:pic>
              <p:nvPicPr>
                <p:cNvPr id="1698" name="Picture 895"/>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3829" y="1563"/>
                  <a:ext cx="19" cy="5"/>
                </a:xfrm>
                <a:prstGeom prst="rect">
                  <a:avLst/>
                </a:prstGeom>
                <a:grpFill/>
                <a:ln w="6350">
                  <a:solidFill>
                    <a:srgbClr val="808080"/>
                  </a:solidFill>
                  <a:miter lim="800000"/>
                  <a:headEnd/>
                  <a:tailEnd/>
                </a:ln>
              </p:spPr>
            </p:pic>
            <p:sp>
              <p:nvSpPr>
                <p:cNvPr id="1699" name="Freeform 896"/>
                <p:cNvSpPr>
                  <a:spLocks/>
                </p:cNvSpPr>
                <p:nvPr/>
              </p:nvSpPr>
              <p:spPr bwMode="auto">
                <a:xfrm>
                  <a:off x="3829" y="1563"/>
                  <a:ext cx="18" cy="4"/>
                </a:xfrm>
                <a:custGeom>
                  <a:avLst/>
                  <a:gdLst>
                    <a:gd name="T0" fmla="*/ 18 w 18"/>
                    <a:gd name="T1" fmla="*/ 9 h 9"/>
                    <a:gd name="T2" fmla="*/ 0 w 18"/>
                    <a:gd name="T3" fmla="*/ 9 h 9"/>
                    <a:gd name="T4" fmla="*/ 2 w 18"/>
                    <a:gd name="T5" fmla="*/ 0 h 9"/>
                    <a:gd name="T6" fmla="*/ 11 w 18"/>
                    <a:gd name="T7" fmla="*/ 4 h 9"/>
                    <a:gd name="T8" fmla="*/ 18 w 18"/>
                    <a:gd name="T9" fmla="*/ 9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18" y="9"/>
                      </a:moveTo>
                      <a:lnTo>
                        <a:pt x="0" y="9"/>
                      </a:lnTo>
                      <a:lnTo>
                        <a:pt x="2" y="0"/>
                      </a:lnTo>
                      <a:lnTo>
                        <a:pt x="11" y="4"/>
                      </a:lnTo>
                      <a:lnTo>
                        <a:pt x="18" y="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700" name="Freeform 897"/>
                <p:cNvSpPr>
                  <a:spLocks/>
                </p:cNvSpPr>
                <p:nvPr/>
              </p:nvSpPr>
              <p:spPr bwMode="auto">
                <a:xfrm>
                  <a:off x="3829" y="1563"/>
                  <a:ext cx="18" cy="4"/>
                </a:xfrm>
                <a:custGeom>
                  <a:avLst/>
                  <a:gdLst>
                    <a:gd name="T0" fmla="*/ 18 w 18"/>
                    <a:gd name="T1" fmla="*/ 9 h 9"/>
                    <a:gd name="T2" fmla="*/ 0 w 18"/>
                    <a:gd name="T3" fmla="*/ 9 h 9"/>
                    <a:gd name="T4" fmla="*/ 2 w 18"/>
                    <a:gd name="T5" fmla="*/ 0 h 9"/>
                    <a:gd name="T6" fmla="*/ 11 w 18"/>
                    <a:gd name="T7" fmla="*/ 4 h 9"/>
                    <a:gd name="T8" fmla="*/ 18 w 18"/>
                    <a:gd name="T9" fmla="*/ 9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18" y="9"/>
                      </a:moveTo>
                      <a:lnTo>
                        <a:pt x="0" y="9"/>
                      </a:lnTo>
                      <a:lnTo>
                        <a:pt x="2" y="0"/>
                      </a:lnTo>
                      <a:lnTo>
                        <a:pt x="11" y="4"/>
                      </a:lnTo>
                      <a:lnTo>
                        <a:pt x="18" y="9"/>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701" name="Picture 898"/>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3829" y="1563"/>
                  <a:ext cx="19" cy="5"/>
                </a:xfrm>
                <a:prstGeom prst="rect">
                  <a:avLst/>
                </a:prstGeom>
                <a:grpFill/>
                <a:ln w="6350">
                  <a:solidFill>
                    <a:srgbClr val="808080"/>
                  </a:solidFill>
                  <a:miter lim="800000"/>
                  <a:headEnd/>
                  <a:tailEnd/>
                </a:ln>
              </p:spPr>
            </p:pic>
          </p:grpSp>
          <p:sp>
            <p:nvSpPr>
              <p:cNvPr id="1697" name="Freeform 899"/>
              <p:cNvSpPr>
                <a:spLocks/>
              </p:cNvSpPr>
              <p:nvPr/>
            </p:nvSpPr>
            <p:spPr bwMode="auto">
              <a:xfrm>
                <a:off x="3829" y="1563"/>
                <a:ext cx="18" cy="4"/>
              </a:xfrm>
              <a:custGeom>
                <a:avLst/>
                <a:gdLst>
                  <a:gd name="T0" fmla="*/ 18 w 18"/>
                  <a:gd name="T1" fmla="*/ 9 h 9"/>
                  <a:gd name="T2" fmla="*/ 0 w 18"/>
                  <a:gd name="T3" fmla="*/ 9 h 9"/>
                  <a:gd name="T4" fmla="*/ 2 w 18"/>
                  <a:gd name="T5" fmla="*/ 0 h 9"/>
                  <a:gd name="T6" fmla="*/ 11 w 18"/>
                  <a:gd name="T7" fmla="*/ 4 h 9"/>
                  <a:gd name="T8" fmla="*/ 18 w 18"/>
                  <a:gd name="T9" fmla="*/ 9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18" y="9"/>
                    </a:moveTo>
                    <a:lnTo>
                      <a:pt x="0" y="9"/>
                    </a:lnTo>
                    <a:lnTo>
                      <a:pt x="2" y="0"/>
                    </a:lnTo>
                    <a:lnTo>
                      <a:pt x="11" y="4"/>
                    </a:lnTo>
                    <a:lnTo>
                      <a:pt x="18" y="9"/>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91" name="Freeform 900"/>
            <p:cNvSpPr>
              <a:spLocks/>
            </p:cNvSpPr>
            <p:nvPr/>
          </p:nvSpPr>
          <p:spPr bwMode="auto">
            <a:xfrm>
              <a:off x="3244" y="1101"/>
              <a:ext cx="29" cy="3"/>
            </a:xfrm>
            <a:custGeom>
              <a:avLst/>
              <a:gdLst>
                <a:gd name="T0" fmla="*/ 28 w 28"/>
                <a:gd name="T1" fmla="*/ 0 h 7"/>
                <a:gd name="T2" fmla="*/ 0 w 28"/>
                <a:gd name="T3" fmla="*/ 2 h 7"/>
                <a:gd name="T4" fmla="*/ 16 w 28"/>
                <a:gd name="T5" fmla="*/ 7 h 7"/>
                <a:gd name="T6" fmla="*/ 28 w 28"/>
                <a:gd name="T7" fmla="*/ 0 h 7"/>
                <a:gd name="T8" fmla="*/ 0 60000 65536"/>
                <a:gd name="T9" fmla="*/ 0 60000 65536"/>
                <a:gd name="T10" fmla="*/ 0 60000 65536"/>
                <a:gd name="T11" fmla="*/ 0 60000 65536"/>
                <a:gd name="T12" fmla="*/ 0 w 28"/>
                <a:gd name="T13" fmla="*/ 0 h 7"/>
                <a:gd name="T14" fmla="*/ 28 w 28"/>
                <a:gd name="T15" fmla="*/ 7 h 7"/>
              </a:gdLst>
              <a:ahLst/>
              <a:cxnLst>
                <a:cxn ang="T8">
                  <a:pos x="T0" y="T1"/>
                </a:cxn>
                <a:cxn ang="T9">
                  <a:pos x="T2" y="T3"/>
                </a:cxn>
                <a:cxn ang="T10">
                  <a:pos x="T4" y="T5"/>
                </a:cxn>
                <a:cxn ang="T11">
                  <a:pos x="T6" y="T7"/>
                </a:cxn>
              </a:cxnLst>
              <a:rect l="T12" t="T13" r="T14" b="T15"/>
              <a:pathLst>
                <a:path w="28" h="7">
                  <a:moveTo>
                    <a:pt x="28" y="0"/>
                  </a:moveTo>
                  <a:lnTo>
                    <a:pt x="0" y="2"/>
                  </a:lnTo>
                  <a:lnTo>
                    <a:pt x="16" y="7"/>
                  </a:lnTo>
                  <a:lnTo>
                    <a:pt x="28"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492" name="Freeform 901"/>
            <p:cNvSpPr>
              <a:spLocks/>
            </p:cNvSpPr>
            <p:nvPr/>
          </p:nvSpPr>
          <p:spPr bwMode="auto">
            <a:xfrm>
              <a:off x="3277" y="1096"/>
              <a:ext cx="29" cy="5"/>
            </a:xfrm>
            <a:custGeom>
              <a:avLst/>
              <a:gdLst>
                <a:gd name="T0" fmla="*/ 26 w 26"/>
                <a:gd name="T1" fmla="*/ 3 h 7"/>
                <a:gd name="T2" fmla="*/ 0 w 26"/>
                <a:gd name="T3" fmla="*/ 7 h 7"/>
                <a:gd name="T4" fmla="*/ 23 w 26"/>
                <a:gd name="T5" fmla="*/ 0 h 7"/>
                <a:gd name="T6" fmla="*/ 26 w 26"/>
                <a:gd name="T7" fmla="*/ 3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26" y="3"/>
                  </a:moveTo>
                  <a:lnTo>
                    <a:pt x="0" y="7"/>
                  </a:lnTo>
                  <a:lnTo>
                    <a:pt x="23" y="0"/>
                  </a:lnTo>
                  <a:lnTo>
                    <a:pt x="26" y="3"/>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93" name="Group 902"/>
            <p:cNvGrpSpPr>
              <a:grpSpLocks/>
            </p:cNvGrpSpPr>
            <p:nvPr/>
          </p:nvGrpSpPr>
          <p:grpSpPr bwMode="auto">
            <a:xfrm>
              <a:off x="3898" y="1187"/>
              <a:ext cx="24" cy="5"/>
              <a:chOff x="4253" y="1549"/>
              <a:chExt cx="22" cy="5"/>
            </a:xfrm>
            <a:grpFill/>
          </p:grpSpPr>
          <p:grpSp>
            <p:nvGrpSpPr>
              <p:cNvPr id="1690" name="Group 903"/>
              <p:cNvGrpSpPr>
                <a:grpSpLocks/>
              </p:cNvGrpSpPr>
              <p:nvPr/>
            </p:nvGrpSpPr>
            <p:grpSpPr bwMode="auto">
              <a:xfrm>
                <a:off x="4253" y="1549"/>
                <a:ext cx="22" cy="5"/>
                <a:chOff x="4253" y="1549"/>
                <a:chExt cx="22" cy="5"/>
              </a:xfrm>
              <a:grpFill/>
            </p:grpSpPr>
            <p:pic>
              <p:nvPicPr>
                <p:cNvPr id="1692" name="Picture 904"/>
                <p:cNvPicPr>
                  <a:picLocks noChangeAspect="1" noChangeArrowheads="1"/>
                </p:cNvPicPr>
                <p:nvPr/>
              </p:nvPicPr>
              <p:blipFill>
                <a:blip r:embed="rId60" cstate="print">
                  <a:extLst>
                    <a:ext uri="{28A0092B-C50C-407E-A947-70E740481C1C}">
                      <a14:useLocalDpi xmlns:a14="http://schemas.microsoft.com/office/drawing/2010/main" val="0"/>
                    </a:ext>
                  </a:extLst>
                </a:blip>
                <a:srcRect t="-58595"/>
                <a:stretch>
                  <a:fillRect/>
                </a:stretch>
              </p:blipFill>
              <p:spPr bwMode="auto">
                <a:xfrm>
                  <a:off x="4253" y="1549"/>
                  <a:ext cx="22" cy="5"/>
                </a:xfrm>
                <a:prstGeom prst="rect">
                  <a:avLst/>
                </a:prstGeom>
                <a:grpFill/>
                <a:ln w="6350">
                  <a:solidFill>
                    <a:srgbClr val="808080"/>
                  </a:solidFill>
                  <a:miter lim="800000"/>
                  <a:headEnd/>
                  <a:tailEnd/>
                </a:ln>
              </p:spPr>
            </p:pic>
            <p:sp>
              <p:nvSpPr>
                <p:cNvPr id="1693" name="Freeform 905"/>
                <p:cNvSpPr>
                  <a:spLocks/>
                </p:cNvSpPr>
                <p:nvPr/>
              </p:nvSpPr>
              <p:spPr bwMode="auto">
                <a:xfrm>
                  <a:off x="4253" y="1551"/>
                  <a:ext cx="21" cy="2"/>
                </a:xfrm>
                <a:custGeom>
                  <a:avLst/>
                  <a:gdLst>
                    <a:gd name="T0" fmla="*/ 20 w 21"/>
                    <a:gd name="T1" fmla="*/ 0 h 6"/>
                    <a:gd name="T2" fmla="*/ 0 w 21"/>
                    <a:gd name="T3" fmla="*/ 2 h 6"/>
                    <a:gd name="T4" fmla="*/ 21 w 21"/>
                    <a:gd name="T5" fmla="*/ 6 h 6"/>
                    <a:gd name="T6" fmla="*/ 20 w 21"/>
                    <a:gd name="T7" fmla="*/ 0 h 6"/>
                    <a:gd name="T8" fmla="*/ 0 60000 65536"/>
                    <a:gd name="T9" fmla="*/ 0 60000 65536"/>
                    <a:gd name="T10" fmla="*/ 0 60000 65536"/>
                    <a:gd name="T11" fmla="*/ 0 60000 65536"/>
                    <a:gd name="T12" fmla="*/ 0 w 21"/>
                    <a:gd name="T13" fmla="*/ 0 h 6"/>
                    <a:gd name="T14" fmla="*/ 21 w 21"/>
                    <a:gd name="T15" fmla="*/ 6 h 6"/>
                  </a:gdLst>
                  <a:ahLst/>
                  <a:cxnLst>
                    <a:cxn ang="T8">
                      <a:pos x="T0" y="T1"/>
                    </a:cxn>
                    <a:cxn ang="T9">
                      <a:pos x="T2" y="T3"/>
                    </a:cxn>
                    <a:cxn ang="T10">
                      <a:pos x="T4" y="T5"/>
                    </a:cxn>
                    <a:cxn ang="T11">
                      <a:pos x="T6" y="T7"/>
                    </a:cxn>
                  </a:cxnLst>
                  <a:rect l="T12" t="T13" r="T14" b="T15"/>
                  <a:pathLst>
                    <a:path w="21" h="6">
                      <a:moveTo>
                        <a:pt x="20" y="0"/>
                      </a:moveTo>
                      <a:lnTo>
                        <a:pt x="0" y="2"/>
                      </a:lnTo>
                      <a:lnTo>
                        <a:pt x="21" y="6"/>
                      </a:lnTo>
                      <a:lnTo>
                        <a:pt x="2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94" name="Freeform 906"/>
                <p:cNvSpPr>
                  <a:spLocks/>
                </p:cNvSpPr>
                <p:nvPr/>
              </p:nvSpPr>
              <p:spPr bwMode="auto">
                <a:xfrm>
                  <a:off x="4253" y="1551"/>
                  <a:ext cx="21" cy="2"/>
                </a:xfrm>
                <a:custGeom>
                  <a:avLst/>
                  <a:gdLst>
                    <a:gd name="T0" fmla="*/ 20 w 21"/>
                    <a:gd name="T1" fmla="*/ 0 h 6"/>
                    <a:gd name="T2" fmla="*/ 0 w 21"/>
                    <a:gd name="T3" fmla="*/ 2 h 6"/>
                    <a:gd name="T4" fmla="*/ 21 w 21"/>
                    <a:gd name="T5" fmla="*/ 6 h 6"/>
                    <a:gd name="T6" fmla="*/ 20 w 21"/>
                    <a:gd name="T7" fmla="*/ 0 h 6"/>
                    <a:gd name="T8" fmla="*/ 0 60000 65536"/>
                    <a:gd name="T9" fmla="*/ 0 60000 65536"/>
                    <a:gd name="T10" fmla="*/ 0 60000 65536"/>
                    <a:gd name="T11" fmla="*/ 0 60000 65536"/>
                    <a:gd name="T12" fmla="*/ 0 w 21"/>
                    <a:gd name="T13" fmla="*/ 0 h 6"/>
                    <a:gd name="T14" fmla="*/ 21 w 21"/>
                    <a:gd name="T15" fmla="*/ 6 h 6"/>
                  </a:gdLst>
                  <a:ahLst/>
                  <a:cxnLst>
                    <a:cxn ang="T8">
                      <a:pos x="T0" y="T1"/>
                    </a:cxn>
                    <a:cxn ang="T9">
                      <a:pos x="T2" y="T3"/>
                    </a:cxn>
                    <a:cxn ang="T10">
                      <a:pos x="T4" y="T5"/>
                    </a:cxn>
                    <a:cxn ang="T11">
                      <a:pos x="T6" y="T7"/>
                    </a:cxn>
                  </a:cxnLst>
                  <a:rect l="T12" t="T13" r="T14" b="T15"/>
                  <a:pathLst>
                    <a:path w="21" h="6">
                      <a:moveTo>
                        <a:pt x="20" y="0"/>
                      </a:moveTo>
                      <a:lnTo>
                        <a:pt x="0" y="2"/>
                      </a:lnTo>
                      <a:lnTo>
                        <a:pt x="21" y="6"/>
                      </a:lnTo>
                      <a:lnTo>
                        <a:pt x="20"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95" name="Picture 907"/>
                <p:cNvPicPr>
                  <a:picLocks noChangeAspect="1" noChangeArrowheads="1"/>
                </p:cNvPicPr>
                <p:nvPr/>
              </p:nvPicPr>
              <p:blipFill>
                <a:blip r:embed="rId60" cstate="print">
                  <a:extLst>
                    <a:ext uri="{28A0092B-C50C-407E-A947-70E740481C1C}">
                      <a14:useLocalDpi xmlns:a14="http://schemas.microsoft.com/office/drawing/2010/main" val="0"/>
                    </a:ext>
                  </a:extLst>
                </a:blip>
                <a:srcRect t="-58595"/>
                <a:stretch>
                  <a:fillRect/>
                </a:stretch>
              </p:blipFill>
              <p:spPr bwMode="auto">
                <a:xfrm>
                  <a:off x="4253" y="1549"/>
                  <a:ext cx="22" cy="5"/>
                </a:xfrm>
                <a:prstGeom prst="rect">
                  <a:avLst/>
                </a:prstGeom>
                <a:grpFill/>
                <a:ln w="6350">
                  <a:solidFill>
                    <a:srgbClr val="808080"/>
                  </a:solidFill>
                  <a:miter lim="800000"/>
                  <a:headEnd/>
                  <a:tailEnd/>
                </a:ln>
              </p:spPr>
            </p:pic>
          </p:grpSp>
          <p:sp>
            <p:nvSpPr>
              <p:cNvPr id="1691" name="Freeform 908"/>
              <p:cNvSpPr>
                <a:spLocks/>
              </p:cNvSpPr>
              <p:nvPr/>
            </p:nvSpPr>
            <p:spPr bwMode="auto">
              <a:xfrm>
                <a:off x="4253" y="1551"/>
                <a:ext cx="21" cy="2"/>
              </a:xfrm>
              <a:custGeom>
                <a:avLst/>
                <a:gdLst>
                  <a:gd name="T0" fmla="*/ 20 w 21"/>
                  <a:gd name="T1" fmla="*/ 0 h 6"/>
                  <a:gd name="T2" fmla="*/ 0 w 21"/>
                  <a:gd name="T3" fmla="*/ 2 h 6"/>
                  <a:gd name="T4" fmla="*/ 21 w 21"/>
                  <a:gd name="T5" fmla="*/ 6 h 6"/>
                  <a:gd name="T6" fmla="*/ 20 w 21"/>
                  <a:gd name="T7" fmla="*/ 0 h 6"/>
                  <a:gd name="T8" fmla="*/ 0 60000 65536"/>
                  <a:gd name="T9" fmla="*/ 0 60000 65536"/>
                  <a:gd name="T10" fmla="*/ 0 60000 65536"/>
                  <a:gd name="T11" fmla="*/ 0 60000 65536"/>
                  <a:gd name="T12" fmla="*/ 0 w 21"/>
                  <a:gd name="T13" fmla="*/ 0 h 6"/>
                  <a:gd name="T14" fmla="*/ 21 w 21"/>
                  <a:gd name="T15" fmla="*/ 6 h 6"/>
                </a:gdLst>
                <a:ahLst/>
                <a:cxnLst>
                  <a:cxn ang="T8">
                    <a:pos x="T0" y="T1"/>
                  </a:cxn>
                  <a:cxn ang="T9">
                    <a:pos x="T2" y="T3"/>
                  </a:cxn>
                  <a:cxn ang="T10">
                    <a:pos x="T4" y="T5"/>
                  </a:cxn>
                  <a:cxn ang="T11">
                    <a:pos x="T6" y="T7"/>
                  </a:cxn>
                </a:cxnLst>
                <a:rect l="T12" t="T13" r="T14" b="T15"/>
                <a:pathLst>
                  <a:path w="21" h="6">
                    <a:moveTo>
                      <a:pt x="20" y="0"/>
                    </a:moveTo>
                    <a:lnTo>
                      <a:pt x="0" y="2"/>
                    </a:lnTo>
                    <a:lnTo>
                      <a:pt x="21" y="6"/>
                    </a:lnTo>
                    <a:lnTo>
                      <a:pt x="20"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494" name="Group 909"/>
            <p:cNvGrpSpPr>
              <a:grpSpLocks/>
            </p:cNvGrpSpPr>
            <p:nvPr/>
          </p:nvGrpSpPr>
          <p:grpSpPr bwMode="auto">
            <a:xfrm>
              <a:off x="4883" y="1589"/>
              <a:ext cx="7" cy="11"/>
              <a:chOff x="5166" y="1894"/>
              <a:chExt cx="7" cy="10"/>
            </a:xfrm>
            <a:grpFill/>
          </p:grpSpPr>
          <p:grpSp>
            <p:nvGrpSpPr>
              <p:cNvPr id="1684" name="Group 910"/>
              <p:cNvGrpSpPr>
                <a:grpSpLocks/>
              </p:cNvGrpSpPr>
              <p:nvPr/>
            </p:nvGrpSpPr>
            <p:grpSpPr bwMode="auto">
              <a:xfrm>
                <a:off x="5166" y="1894"/>
                <a:ext cx="7" cy="10"/>
                <a:chOff x="5166" y="1894"/>
                <a:chExt cx="7" cy="10"/>
              </a:xfrm>
              <a:grpFill/>
            </p:grpSpPr>
            <p:pic>
              <p:nvPicPr>
                <p:cNvPr id="1686" name="Picture 911"/>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5166" y="1894"/>
                  <a:ext cx="7" cy="10"/>
                </a:xfrm>
                <a:prstGeom prst="rect">
                  <a:avLst/>
                </a:prstGeom>
                <a:grpFill/>
                <a:ln w="6350">
                  <a:solidFill>
                    <a:srgbClr val="808080"/>
                  </a:solidFill>
                  <a:miter lim="800000"/>
                  <a:headEnd/>
                  <a:tailEnd/>
                </a:ln>
              </p:spPr>
            </p:pic>
            <p:sp>
              <p:nvSpPr>
                <p:cNvPr id="1687" name="Freeform 912"/>
                <p:cNvSpPr>
                  <a:spLocks/>
                </p:cNvSpPr>
                <p:nvPr/>
              </p:nvSpPr>
              <p:spPr bwMode="auto">
                <a:xfrm>
                  <a:off x="5166" y="1894"/>
                  <a:ext cx="6" cy="9"/>
                </a:xfrm>
                <a:custGeom>
                  <a:avLst/>
                  <a:gdLst>
                    <a:gd name="T0" fmla="*/ 6 w 6"/>
                    <a:gd name="T1" fmla="*/ 2 h 19"/>
                    <a:gd name="T2" fmla="*/ 1 w 6"/>
                    <a:gd name="T3" fmla="*/ 19 h 19"/>
                    <a:gd name="T4" fmla="*/ 0 w 6"/>
                    <a:gd name="T5" fmla="*/ 0 h 19"/>
                    <a:gd name="T6" fmla="*/ 6 w 6"/>
                    <a:gd name="T7" fmla="*/ 2 h 19"/>
                    <a:gd name="T8" fmla="*/ 0 60000 65536"/>
                    <a:gd name="T9" fmla="*/ 0 60000 65536"/>
                    <a:gd name="T10" fmla="*/ 0 60000 65536"/>
                    <a:gd name="T11" fmla="*/ 0 60000 65536"/>
                    <a:gd name="T12" fmla="*/ 0 w 6"/>
                    <a:gd name="T13" fmla="*/ 0 h 19"/>
                    <a:gd name="T14" fmla="*/ 6 w 6"/>
                    <a:gd name="T15" fmla="*/ 19 h 19"/>
                  </a:gdLst>
                  <a:ahLst/>
                  <a:cxnLst>
                    <a:cxn ang="T8">
                      <a:pos x="T0" y="T1"/>
                    </a:cxn>
                    <a:cxn ang="T9">
                      <a:pos x="T2" y="T3"/>
                    </a:cxn>
                    <a:cxn ang="T10">
                      <a:pos x="T4" y="T5"/>
                    </a:cxn>
                    <a:cxn ang="T11">
                      <a:pos x="T6" y="T7"/>
                    </a:cxn>
                  </a:cxnLst>
                  <a:rect l="T12" t="T13" r="T14" b="T15"/>
                  <a:pathLst>
                    <a:path w="6" h="19">
                      <a:moveTo>
                        <a:pt x="6" y="2"/>
                      </a:moveTo>
                      <a:lnTo>
                        <a:pt x="1" y="19"/>
                      </a:lnTo>
                      <a:lnTo>
                        <a:pt x="0" y="0"/>
                      </a:lnTo>
                      <a:lnTo>
                        <a:pt x="6"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88" name="Freeform 913"/>
                <p:cNvSpPr>
                  <a:spLocks/>
                </p:cNvSpPr>
                <p:nvPr/>
              </p:nvSpPr>
              <p:spPr bwMode="auto">
                <a:xfrm>
                  <a:off x="5166" y="1894"/>
                  <a:ext cx="6" cy="9"/>
                </a:xfrm>
                <a:custGeom>
                  <a:avLst/>
                  <a:gdLst>
                    <a:gd name="T0" fmla="*/ 6 w 6"/>
                    <a:gd name="T1" fmla="*/ 2 h 19"/>
                    <a:gd name="T2" fmla="*/ 1 w 6"/>
                    <a:gd name="T3" fmla="*/ 19 h 19"/>
                    <a:gd name="T4" fmla="*/ 0 w 6"/>
                    <a:gd name="T5" fmla="*/ 0 h 19"/>
                    <a:gd name="T6" fmla="*/ 6 w 6"/>
                    <a:gd name="T7" fmla="*/ 2 h 19"/>
                    <a:gd name="T8" fmla="*/ 0 60000 65536"/>
                    <a:gd name="T9" fmla="*/ 0 60000 65536"/>
                    <a:gd name="T10" fmla="*/ 0 60000 65536"/>
                    <a:gd name="T11" fmla="*/ 0 60000 65536"/>
                    <a:gd name="T12" fmla="*/ 0 w 6"/>
                    <a:gd name="T13" fmla="*/ 0 h 19"/>
                    <a:gd name="T14" fmla="*/ 6 w 6"/>
                    <a:gd name="T15" fmla="*/ 19 h 19"/>
                  </a:gdLst>
                  <a:ahLst/>
                  <a:cxnLst>
                    <a:cxn ang="T8">
                      <a:pos x="T0" y="T1"/>
                    </a:cxn>
                    <a:cxn ang="T9">
                      <a:pos x="T2" y="T3"/>
                    </a:cxn>
                    <a:cxn ang="T10">
                      <a:pos x="T4" y="T5"/>
                    </a:cxn>
                    <a:cxn ang="T11">
                      <a:pos x="T6" y="T7"/>
                    </a:cxn>
                  </a:cxnLst>
                  <a:rect l="T12" t="T13" r="T14" b="T15"/>
                  <a:pathLst>
                    <a:path w="6" h="19">
                      <a:moveTo>
                        <a:pt x="6" y="2"/>
                      </a:moveTo>
                      <a:lnTo>
                        <a:pt x="1" y="19"/>
                      </a:lnTo>
                      <a:lnTo>
                        <a:pt x="0" y="0"/>
                      </a:lnTo>
                      <a:lnTo>
                        <a:pt x="6"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89" name="Picture 914"/>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5166" y="1894"/>
                  <a:ext cx="7" cy="10"/>
                </a:xfrm>
                <a:prstGeom prst="rect">
                  <a:avLst/>
                </a:prstGeom>
                <a:grpFill/>
                <a:ln w="6350">
                  <a:solidFill>
                    <a:srgbClr val="808080"/>
                  </a:solidFill>
                  <a:miter lim="800000"/>
                  <a:headEnd/>
                  <a:tailEnd/>
                </a:ln>
              </p:spPr>
            </p:pic>
          </p:grpSp>
          <p:sp>
            <p:nvSpPr>
              <p:cNvPr id="1685" name="Freeform 915"/>
              <p:cNvSpPr>
                <a:spLocks/>
              </p:cNvSpPr>
              <p:nvPr/>
            </p:nvSpPr>
            <p:spPr bwMode="auto">
              <a:xfrm>
                <a:off x="5166" y="1894"/>
                <a:ext cx="6" cy="9"/>
              </a:xfrm>
              <a:custGeom>
                <a:avLst/>
                <a:gdLst>
                  <a:gd name="T0" fmla="*/ 6 w 6"/>
                  <a:gd name="T1" fmla="*/ 2 h 19"/>
                  <a:gd name="T2" fmla="*/ 1 w 6"/>
                  <a:gd name="T3" fmla="*/ 19 h 19"/>
                  <a:gd name="T4" fmla="*/ 0 w 6"/>
                  <a:gd name="T5" fmla="*/ 0 h 19"/>
                  <a:gd name="T6" fmla="*/ 6 w 6"/>
                  <a:gd name="T7" fmla="*/ 2 h 19"/>
                  <a:gd name="T8" fmla="*/ 0 60000 65536"/>
                  <a:gd name="T9" fmla="*/ 0 60000 65536"/>
                  <a:gd name="T10" fmla="*/ 0 60000 65536"/>
                  <a:gd name="T11" fmla="*/ 0 60000 65536"/>
                  <a:gd name="T12" fmla="*/ 0 w 6"/>
                  <a:gd name="T13" fmla="*/ 0 h 19"/>
                  <a:gd name="T14" fmla="*/ 6 w 6"/>
                  <a:gd name="T15" fmla="*/ 19 h 19"/>
                </a:gdLst>
                <a:ahLst/>
                <a:cxnLst>
                  <a:cxn ang="T8">
                    <a:pos x="T0" y="T1"/>
                  </a:cxn>
                  <a:cxn ang="T9">
                    <a:pos x="T2" y="T3"/>
                  </a:cxn>
                  <a:cxn ang="T10">
                    <a:pos x="T4" y="T5"/>
                  </a:cxn>
                  <a:cxn ang="T11">
                    <a:pos x="T6" y="T7"/>
                  </a:cxn>
                </a:cxnLst>
                <a:rect l="T12" t="T13" r="T14" b="T15"/>
                <a:pathLst>
                  <a:path w="6" h="19">
                    <a:moveTo>
                      <a:pt x="6" y="2"/>
                    </a:moveTo>
                    <a:lnTo>
                      <a:pt x="1" y="19"/>
                    </a:lnTo>
                    <a:lnTo>
                      <a:pt x="0" y="0"/>
                    </a:lnTo>
                    <a:lnTo>
                      <a:pt x="6" y="2"/>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95" name="Freeform 916"/>
            <p:cNvSpPr>
              <a:spLocks/>
            </p:cNvSpPr>
            <p:nvPr/>
          </p:nvSpPr>
          <p:spPr bwMode="auto">
            <a:xfrm>
              <a:off x="4828" y="1704"/>
              <a:ext cx="9" cy="12"/>
            </a:xfrm>
            <a:custGeom>
              <a:avLst/>
              <a:gdLst>
                <a:gd name="T0" fmla="*/ 7 w 7"/>
                <a:gd name="T1" fmla="*/ 0 h 20"/>
                <a:gd name="T2" fmla="*/ 0 w 7"/>
                <a:gd name="T3" fmla="*/ 20 h 20"/>
                <a:gd name="T4" fmla="*/ 0 w 7"/>
                <a:gd name="T5" fmla="*/ 5 h 20"/>
                <a:gd name="T6" fmla="*/ 7 w 7"/>
                <a:gd name="T7" fmla="*/ 0 h 20"/>
                <a:gd name="T8" fmla="*/ 0 60000 65536"/>
                <a:gd name="T9" fmla="*/ 0 60000 65536"/>
                <a:gd name="T10" fmla="*/ 0 60000 65536"/>
                <a:gd name="T11" fmla="*/ 0 60000 65536"/>
                <a:gd name="T12" fmla="*/ 0 w 7"/>
                <a:gd name="T13" fmla="*/ 0 h 20"/>
                <a:gd name="T14" fmla="*/ 7 w 7"/>
                <a:gd name="T15" fmla="*/ 20 h 20"/>
              </a:gdLst>
              <a:ahLst/>
              <a:cxnLst>
                <a:cxn ang="T8">
                  <a:pos x="T0" y="T1"/>
                </a:cxn>
                <a:cxn ang="T9">
                  <a:pos x="T2" y="T3"/>
                </a:cxn>
                <a:cxn ang="T10">
                  <a:pos x="T4" y="T5"/>
                </a:cxn>
                <a:cxn ang="T11">
                  <a:pos x="T6" y="T7"/>
                </a:cxn>
              </a:cxnLst>
              <a:rect l="T12" t="T13" r="T14" b="T15"/>
              <a:pathLst>
                <a:path w="7" h="20">
                  <a:moveTo>
                    <a:pt x="7" y="0"/>
                  </a:moveTo>
                  <a:lnTo>
                    <a:pt x="0" y="20"/>
                  </a:lnTo>
                  <a:lnTo>
                    <a:pt x="0" y="5"/>
                  </a:lnTo>
                  <a:lnTo>
                    <a:pt x="7" y="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96" name="Group 917"/>
            <p:cNvGrpSpPr>
              <a:grpSpLocks/>
            </p:cNvGrpSpPr>
            <p:nvPr/>
          </p:nvGrpSpPr>
          <p:grpSpPr bwMode="auto">
            <a:xfrm>
              <a:off x="4228" y="1190"/>
              <a:ext cx="12" cy="7"/>
              <a:chOff x="4558" y="1552"/>
              <a:chExt cx="11" cy="6"/>
            </a:xfrm>
            <a:grpFill/>
          </p:grpSpPr>
          <p:grpSp>
            <p:nvGrpSpPr>
              <p:cNvPr id="1678" name="Group 918"/>
              <p:cNvGrpSpPr>
                <a:grpSpLocks/>
              </p:cNvGrpSpPr>
              <p:nvPr/>
            </p:nvGrpSpPr>
            <p:grpSpPr bwMode="auto">
              <a:xfrm>
                <a:off x="4558" y="1552"/>
                <a:ext cx="11" cy="6"/>
                <a:chOff x="4558" y="1552"/>
                <a:chExt cx="11" cy="6"/>
              </a:xfrm>
              <a:grpFill/>
            </p:grpSpPr>
            <p:pic>
              <p:nvPicPr>
                <p:cNvPr id="1680" name="Picture 919"/>
                <p:cNvPicPr>
                  <a:picLocks noChangeAspect="1" noChangeArrowheads="1"/>
                </p:cNvPicPr>
                <p:nvPr/>
              </p:nvPicPr>
              <p:blipFill>
                <a:blip r:embed="rId62" cstate="print">
                  <a:extLst>
                    <a:ext uri="{28A0092B-C50C-407E-A947-70E740481C1C}">
                      <a14:useLocalDpi xmlns:a14="http://schemas.microsoft.com/office/drawing/2010/main" val="0"/>
                    </a:ext>
                  </a:extLst>
                </a:blip>
                <a:srcRect t="-18575"/>
                <a:stretch>
                  <a:fillRect/>
                </a:stretch>
              </p:blipFill>
              <p:spPr bwMode="auto">
                <a:xfrm>
                  <a:off x="4558" y="1552"/>
                  <a:ext cx="11" cy="6"/>
                </a:xfrm>
                <a:prstGeom prst="rect">
                  <a:avLst/>
                </a:prstGeom>
                <a:grpFill/>
                <a:ln w="6350">
                  <a:solidFill>
                    <a:srgbClr val="808080"/>
                  </a:solidFill>
                  <a:miter lim="800000"/>
                  <a:headEnd/>
                  <a:tailEnd/>
                </a:ln>
              </p:spPr>
            </p:pic>
            <p:sp>
              <p:nvSpPr>
                <p:cNvPr id="1681" name="Freeform 920"/>
                <p:cNvSpPr>
                  <a:spLocks/>
                </p:cNvSpPr>
                <p:nvPr/>
              </p:nvSpPr>
              <p:spPr bwMode="auto">
                <a:xfrm>
                  <a:off x="4558" y="1553"/>
                  <a:ext cx="10" cy="4"/>
                </a:xfrm>
                <a:custGeom>
                  <a:avLst/>
                  <a:gdLst>
                    <a:gd name="T0" fmla="*/ 10 w 10"/>
                    <a:gd name="T1" fmla="*/ 0 h 7"/>
                    <a:gd name="T2" fmla="*/ 0 w 10"/>
                    <a:gd name="T3" fmla="*/ 0 h 7"/>
                    <a:gd name="T4" fmla="*/ 10 w 10"/>
                    <a:gd name="T5" fmla="*/ 7 h 7"/>
                    <a:gd name="T6" fmla="*/ 1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10" y="0"/>
                      </a:moveTo>
                      <a:lnTo>
                        <a:pt x="0" y="0"/>
                      </a:lnTo>
                      <a:lnTo>
                        <a:pt x="10" y="7"/>
                      </a:lnTo>
                      <a:lnTo>
                        <a:pt x="1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82" name="Freeform 921"/>
                <p:cNvSpPr>
                  <a:spLocks/>
                </p:cNvSpPr>
                <p:nvPr/>
              </p:nvSpPr>
              <p:spPr bwMode="auto">
                <a:xfrm>
                  <a:off x="4558" y="1553"/>
                  <a:ext cx="10" cy="4"/>
                </a:xfrm>
                <a:custGeom>
                  <a:avLst/>
                  <a:gdLst>
                    <a:gd name="T0" fmla="*/ 10 w 10"/>
                    <a:gd name="T1" fmla="*/ 0 h 7"/>
                    <a:gd name="T2" fmla="*/ 0 w 10"/>
                    <a:gd name="T3" fmla="*/ 0 h 7"/>
                    <a:gd name="T4" fmla="*/ 10 w 10"/>
                    <a:gd name="T5" fmla="*/ 7 h 7"/>
                    <a:gd name="T6" fmla="*/ 1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10" y="0"/>
                      </a:moveTo>
                      <a:lnTo>
                        <a:pt x="0" y="0"/>
                      </a:lnTo>
                      <a:lnTo>
                        <a:pt x="10" y="7"/>
                      </a:lnTo>
                      <a:lnTo>
                        <a:pt x="10"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83" name="Picture 922"/>
                <p:cNvPicPr>
                  <a:picLocks noChangeAspect="1" noChangeArrowheads="1"/>
                </p:cNvPicPr>
                <p:nvPr/>
              </p:nvPicPr>
              <p:blipFill>
                <a:blip r:embed="rId62" cstate="print">
                  <a:extLst>
                    <a:ext uri="{28A0092B-C50C-407E-A947-70E740481C1C}">
                      <a14:useLocalDpi xmlns:a14="http://schemas.microsoft.com/office/drawing/2010/main" val="0"/>
                    </a:ext>
                  </a:extLst>
                </a:blip>
                <a:srcRect t="-18575"/>
                <a:stretch>
                  <a:fillRect/>
                </a:stretch>
              </p:blipFill>
              <p:spPr bwMode="auto">
                <a:xfrm>
                  <a:off x="4558" y="1552"/>
                  <a:ext cx="11" cy="6"/>
                </a:xfrm>
                <a:prstGeom prst="rect">
                  <a:avLst/>
                </a:prstGeom>
                <a:grpFill/>
                <a:ln w="6350">
                  <a:solidFill>
                    <a:srgbClr val="808080"/>
                  </a:solidFill>
                  <a:miter lim="800000"/>
                  <a:headEnd/>
                  <a:tailEnd/>
                </a:ln>
              </p:spPr>
            </p:pic>
          </p:grpSp>
          <p:sp>
            <p:nvSpPr>
              <p:cNvPr id="1679" name="Freeform 923"/>
              <p:cNvSpPr>
                <a:spLocks/>
              </p:cNvSpPr>
              <p:nvPr/>
            </p:nvSpPr>
            <p:spPr bwMode="auto">
              <a:xfrm>
                <a:off x="4558" y="1553"/>
                <a:ext cx="10" cy="4"/>
              </a:xfrm>
              <a:custGeom>
                <a:avLst/>
                <a:gdLst>
                  <a:gd name="T0" fmla="*/ 10 w 10"/>
                  <a:gd name="T1" fmla="*/ 0 h 7"/>
                  <a:gd name="T2" fmla="*/ 0 w 10"/>
                  <a:gd name="T3" fmla="*/ 0 h 7"/>
                  <a:gd name="T4" fmla="*/ 10 w 10"/>
                  <a:gd name="T5" fmla="*/ 7 h 7"/>
                  <a:gd name="T6" fmla="*/ 1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10" y="0"/>
                    </a:moveTo>
                    <a:lnTo>
                      <a:pt x="0" y="0"/>
                    </a:lnTo>
                    <a:lnTo>
                      <a:pt x="10" y="7"/>
                    </a:lnTo>
                    <a:lnTo>
                      <a:pt x="10"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97" name="Freeform 924"/>
            <p:cNvSpPr>
              <a:spLocks/>
            </p:cNvSpPr>
            <p:nvPr/>
          </p:nvSpPr>
          <p:spPr bwMode="auto">
            <a:xfrm>
              <a:off x="3107" y="1102"/>
              <a:ext cx="31" cy="1"/>
            </a:xfrm>
            <a:custGeom>
              <a:avLst/>
              <a:gdLst>
                <a:gd name="T0" fmla="*/ 28 w 28"/>
                <a:gd name="T1" fmla="*/ 0 h 2"/>
                <a:gd name="T2" fmla="*/ 0 w 28"/>
                <a:gd name="T3" fmla="*/ 2 h 2"/>
                <a:gd name="T4" fmla="*/ 6 w 28"/>
                <a:gd name="T5" fmla="*/ 0 h 2"/>
                <a:gd name="T6" fmla="*/ 28 w 28"/>
                <a:gd name="T7" fmla="*/ 0 h 2"/>
                <a:gd name="T8" fmla="*/ 0 60000 65536"/>
                <a:gd name="T9" fmla="*/ 0 60000 65536"/>
                <a:gd name="T10" fmla="*/ 0 60000 65536"/>
                <a:gd name="T11" fmla="*/ 0 60000 65536"/>
                <a:gd name="T12" fmla="*/ 0 w 28"/>
                <a:gd name="T13" fmla="*/ 0 h 2"/>
                <a:gd name="T14" fmla="*/ 28 w 28"/>
                <a:gd name="T15" fmla="*/ 2 h 2"/>
              </a:gdLst>
              <a:ahLst/>
              <a:cxnLst>
                <a:cxn ang="T8">
                  <a:pos x="T0" y="T1"/>
                </a:cxn>
                <a:cxn ang="T9">
                  <a:pos x="T2" y="T3"/>
                </a:cxn>
                <a:cxn ang="T10">
                  <a:pos x="T4" y="T5"/>
                </a:cxn>
                <a:cxn ang="T11">
                  <a:pos x="T6" y="T7"/>
                </a:cxn>
              </a:cxnLst>
              <a:rect l="T12" t="T13" r="T14" b="T15"/>
              <a:pathLst>
                <a:path w="28" h="2">
                  <a:moveTo>
                    <a:pt x="28" y="0"/>
                  </a:moveTo>
                  <a:lnTo>
                    <a:pt x="0" y="2"/>
                  </a:lnTo>
                  <a:lnTo>
                    <a:pt x="6" y="0"/>
                  </a:lnTo>
                  <a:lnTo>
                    <a:pt x="28" y="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498" name="Group 925"/>
            <p:cNvGrpSpPr>
              <a:grpSpLocks/>
            </p:cNvGrpSpPr>
            <p:nvPr/>
          </p:nvGrpSpPr>
          <p:grpSpPr bwMode="auto">
            <a:xfrm>
              <a:off x="3533" y="1216"/>
              <a:ext cx="16" cy="5"/>
              <a:chOff x="3913" y="1574"/>
              <a:chExt cx="15" cy="5"/>
            </a:xfrm>
            <a:grpFill/>
          </p:grpSpPr>
          <p:grpSp>
            <p:nvGrpSpPr>
              <p:cNvPr id="1672" name="Group 926"/>
              <p:cNvGrpSpPr>
                <a:grpSpLocks/>
              </p:cNvGrpSpPr>
              <p:nvPr/>
            </p:nvGrpSpPr>
            <p:grpSpPr bwMode="auto">
              <a:xfrm>
                <a:off x="3913" y="1574"/>
                <a:ext cx="15" cy="5"/>
                <a:chOff x="3913" y="1574"/>
                <a:chExt cx="15" cy="5"/>
              </a:xfrm>
              <a:grpFill/>
            </p:grpSpPr>
            <p:pic>
              <p:nvPicPr>
                <p:cNvPr id="1674" name="Picture 927"/>
                <p:cNvPicPr>
                  <a:picLocks noChangeAspect="1" noChangeArrowheads="1"/>
                </p:cNvPicPr>
                <p:nvPr/>
              </p:nvPicPr>
              <p:blipFill>
                <a:blip r:embed="rId63" cstate="print">
                  <a:extLst>
                    <a:ext uri="{28A0092B-C50C-407E-A947-70E740481C1C}">
                      <a14:useLocalDpi xmlns:a14="http://schemas.microsoft.com/office/drawing/2010/main" val="0"/>
                    </a:ext>
                  </a:extLst>
                </a:blip>
                <a:srcRect t="-58595"/>
                <a:stretch>
                  <a:fillRect/>
                </a:stretch>
              </p:blipFill>
              <p:spPr bwMode="auto">
                <a:xfrm>
                  <a:off x="3913" y="1574"/>
                  <a:ext cx="15" cy="5"/>
                </a:xfrm>
                <a:prstGeom prst="rect">
                  <a:avLst/>
                </a:prstGeom>
                <a:grpFill/>
                <a:ln w="6350">
                  <a:solidFill>
                    <a:srgbClr val="808080"/>
                  </a:solidFill>
                  <a:miter lim="800000"/>
                  <a:headEnd/>
                  <a:tailEnd/>
                </a:ln>
              </p:spPr>
            </p:pic>
            <p:sp>
              <p:nvSpPr>
                <p:cNvPr id="1675" name="Freeform 928"/>
                <p:cNvSpPr>
                  <a:spLocks/>
                </p:cNvSpPr>
                <p:nvPr/>
              </p:nvSpPr>
              <p:spPr bwMode="auto">
                <a:xfrm>
                  <a:off x="3913" y="1576"/>
                  <a:ext cx="14" cy="2"/>
                </a:xfrm>
                <a:custGeom>
                  <a:avLst/>
                  <a:gdLst>
                    <a:gd name="T0" fmla="*/ 14 w 14"/>
                    <a:gd name="T1" fmla="*/ 0 h 6"/>
                    <a:gd name="T2" fmla="*/ 2 w 14"/>
                    <a:gd name="T3" fmla="*/ 6 h 6"/>
                    <a:gd name="T4" fmla="*/ 0 w 14"/>
                    <a:gd name="T5" fmla="*/ 0 h 6"/>
                    <a:gd name="T6" fmla="*/ 14 w 14"/>
                    <a:gd name="T7" fmla="*/ 0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14" y="0"/>
                      </a:moveTo>
                      <a:lnTo>
                        <a:pt x="2" y="6"/>
                      </a:lnTo>
                      <a:lnTo>
                        <a:pt x="0" y="0"/>
                      </a:lnTo>
                      <a:lnTo>
                        <a:pt x="14"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76" name="Freeform 929"/>
                <p:cNvSpPr>
                  <a:spLocks/>
                </p:cNvSpPr>
                <p:nvPr/>
              </p:nvSpPr>
              <p:spPr bwMode="auto">
                <a:xfrm>
                  <a:off x="3913" y="1576"/>
                  <a:ext cx="14" cy="2"/>
                </a:xfrm>
                <a:custGeom>
                  <a:avLst/>
                  <a:gdLst>
                    <a:gd name="T0" fmla="*/ 14 w 14"/>
                    <a:gd name="T1" fmla="*/ 0 h 6"/>
                    <a:gd name="T2" fmla="*/ 2 w 14"/>
                    <a:gd name="T3" fmla="*/ 6 h 6"/>
                    <a:gd name="T4" fmla="*/ 0 w 14"/>
                    <a:gd name="T5" fmla="*/ 0 h 6"/>
                    <a:gd name="T6" fmla="*/ 14 w 14"/>
                    <a:gd name="T7" fmla="*/ 0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14" y="0"/>
                      </a:moveTo>
                      <a:lnTo>
                        <a:pt x="2" y="6"/>
                      </a:lnTo>
                      <a:lnTo>
                        <a:pt x="0" y="0"/>
                      </a:lnTo>
                      <a:lnTo>
                        <a:pt x="14"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77" name="Picture 930"/>
                <p:cNvPicPr>
                  <a:picLocks noChangeAspect="1" noChangeArrowheads="1"/>
                </p:cNvPicPr>
                <p:nvPr/>
              </p:nvPicPr>
              <p:blipFill>
                <a:blip r:embed="rId63" cstate="print">
                  <a:extLst>
                    <a:ext uri="{28A0092B-C50C-407E-A947-70E740481C1C}">
                      <a14:useLocalDpi xmlns:a14="http://schemas.microsoft.com/office/drawing/2010/main" val="0"/>
                    </a:ext>
                  </a:extLst>
                </a:blip>
                <a:srcRect t="-58595"/>
                <a:stretch>
                  <a:fillRect/>
                </a:stretch>
              </p:blipFill>
              <p:spPr bwMode="auto">
                <a:xfrm>
                  <a:off x="3913" y="1574"/>
                  <a:ext cx="15" cy="5"/>
                </a:xfrm>
                <a:prstGeom prst="rect">
                  <a:avLst/>
                </a:prstGeom>
                <a:grpFill/>
                <a:ln w="6350">
                  <a:solidFill>
                    <a:srgbClr val="808080"/>
                  </a:solidFill>
                  <a:miter lim="800000"/>
                  <a:headEnd/>
                  <a:tailEnd/>
                </a:ln>
              </p:spPr>
            </p:pic>
          </p:grpSp>
          <p:sp>
            <p:nvSpPr>
              <p:cNvPr id="1673" name="Freeform 931"/>
              <p:cNvSpPr>
                <a:spLocks/>
              </p:cNvSpPr>
              <p:nvPr/>
            </p:nvSpPr>
            <p:spPr bwMode="auto">
              <a:xfrm>
                <a:off x="3913" y="1576"/>
                <a:ext cx="14" cy="2"/>
              </a:xfrm>
              <a:custGeom>
                <a:avLst/>
                <a:gdLst>
                  <a:gd name="T0" fmla="*/ 14 w 14"/>
                  <a:gd name="T1" fmla="*/ 0 h 6"/>
                  <a:gd name="T2" fmla="*/ 2 w 14"/>
                  <a:gd name="T3" fmla="*/ 6 h 6"/>
                  <a:gd name="T4" fmla="*/ 0 w 14"/>
                  <a:gd name="T5" fmla="*/ 0 h 6"/>
                  <a:gd name="T6" fmla="*/ 14 w 14"/>
                  <a:gd name="T7" fmla="*/ 0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14" y="0"/>
                    </a:moveTo>
                    <a:lnTo>
                      <a:pt x="2" y="6"/>
                    </a:lnTo>
                    <a:lnTo>
                      <a:pt x="0" y="0"/>
                    </a:lnTo>
                    <a:lnTo>
                      <a:pt x="14"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499" name="Freeform 932"/>
            <p:cNvSpPr>
              <a:spLocks/>
            </p:cNvSpPr>
            <p:nvPr/>
          </p:nvSpPr>
          <p:spPr bwMode="auto">
            <a:xfrm>
              <a:off x="3226" y="1105"/>
              <a:ext cx="21" cy="1"/>
            </a:xfrm>
            <a:custGeom>
              <a:avLst/>
              <a:gdLst>
                <a:gd name="T0" fmla="*/ 20 w 20"/>
                <a:gd name="T1" fmla="*/ 0 h 2"/>
                <a:gd name="T2" fmla="*/ 0 w 20"/>
                <a:gd name="T3" fmla="*/ 0 h 2"/>
                <a:gd name="T4" fmla="*/ 10 w 20"/>
                <a:gd name="T5" fmla="*/ 2 h 2"/>
                <a:gd name="T6" fmla="*/ 20 w 20"/>
                <a:gd name="T7" fmla="*/ 0 h 2"/>
                <a:gd name="T8" fmla="*/ 0 60000 65536"/>
                <a:gd name="T9" fmla="*/ 0 60000 65536"/>
                <a:gd name="T10" fmla="*/ 0 60000 65536"/>
                <a:gd name="T11" fmla="*/ 0 60000 65536"/>
                <a:gd name="T12" fmla="*/ 0 w 20"/>
                <a:gd name="T13" fmla="*/ 0 h 2"/>
                <a:gd name="T14" fmla="*/ 20 w 20"/>
                <a:gd name="T15" fmla="*/ 2 h 2"/>
              </a:gdLst>
              <a:ahLst/>
              <a:cxnLst>
                <a:cxn ang="T8">
                  <a:pos x="T0" y="T1"/>
                </a:cxn>
                <a:cxn ang="T9">
                  <a:pos x="T2" y="T3"/>
                </a:cxn>
                <a:cxn ang="T10">
                  <a:pos x="T4" y="T5"/>
                </a:cxn>
                <a:cxn ang="T11">
                  <a:pos x="T6" y="T7"/>
                </a:cxn>
              </a:cxnLst>
              <a:rect l="T12" t="T13" r="T14" b="T15"/>
              <a:pathLst>
                <a:path w="20" h="2">
                  <a:moveTo>
                    <a:pt x="20" y="0"/>
                  </a:moveTo>
                  <a:lnTo>
                    <a:pt x="0" y="0"/>
                  </a:lnTo>
                  <a:lnTo>
                    <a:pt x="10" y="2"/>
                  </a:lnTo>
                  <a:lnTo>
                    <a:pt x="20" y="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500" name="Group 933"/>
            <p:cNvGrpSpPr>
              <a:grpSpLocks/>
            </p:cNvGrpSpPr>
            <p:nvPr/>
          </p:nvGrpSpPr>
          <p:grpSpPr bwMode="auto">
            <a:xfrm>
              <a:off x="4941" y="1505"/>
              <a:ext cx="27" cy="13"/>
              <a:chOff x="5221" y="1822"/>
              <a:chExt cx="24" cy="11"/>
            </a:xfrm>
            <a:grpFill/>
          </p:grpSpPr>
          <p:grpSp>
            <p:nvGrpSpPr>
              <p:cNvPr id="1666" name="Group 934"/>
              <p:cNvGrpSpPr>
                <a:grpSpLocks/>
              </p:cNvGrpSpPr>
              <p:nvPr/>
            </p:nvGrpSpPr>
            <p:grpSpPr bwMode="auto">
              <a:xfrm>
                <a:off x="5221" y="1822"/>
                <a:ext cx="24" cy="11"/>
                <a:chOff x="5221" y="1822"/>
                <a:chExt cx="24" cy="11"/>
              </a:xfrm>
              <a:grpFill/>
            </p:grpSpPr>
            <p:pic>
              <p:nvPicPr>
                <p:cNvPr id="1668" name="Picture 935"/>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5221" y="1822"/>
                  <a:ext cx="24" cy="11"/>
                </a:xfrm>
                <a:prstGeom prst="rect">
                  <a:avLst/>
                </a:prstGeom>
                <a:grpFill/>
                <a:ln w="6350">
                  <a:solidFill>
                    <a:srgbClr val="808080"/>
                  </a:solidFill>
                  <a:miter lim="800000"/>
                  <a:headEnd/>
                  <a:tailEnd/>
                </a:ln>
              </p:spPr>
            </p:pic>
            <p:sp>
              <p:nvSpPr>
                <p:cNvPr id="1669" name="Freeform 936"/>
                <p:cNvSpPr>
                  <a:spLocks/>
                </p:cNvSpPr>
                <p:nvPr/>
              </p:nvSpPr>
              <p:spPr bwMode="auto">
                <a:xfrm>
                  <a:off x="5221" y="1822"/>
                  <a:ext cx="23" cy="10"/>
                </a:xfrm>
                <a:custGeom>
                  <a:avLst/>
                  <a:gdLst>
                    <a:gd name="T0" fmla="*/ 23 w 23"/>
                    <a:gd name="T1" fmla="*/ 20 h 20"/>
                    <a:gd name="T2" fmla="*/ 0 w 23"/>
                    <a:gd name="T3" fmla="*/ 0 h 20"/>
                    <a:gd name="T4" fmla="*/ 20 w 23"/>
                    <a:gd name="T5" fmla="*/ 15 h 20"/>
                    <a:gd name="T6" fmla="*/ 23 w 23"/>
                    <a:gd name="T7" fmla="*/ 2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23" y="20"/>
                      </a:moveTo>
                      <a:lnTo>
                        <a:pt x="0" y="0"/>
                      </a:lnTo>
                      <a:lnTo>
                        <a:pt x="20" y="15"/>
                      </a:lnTo>
                      <a:lnTo>
                        <a:pt x="23"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70" name="Freeform 937"/>
                <p:cNvSpPr>
                  <a:spLocks/>
                </p:cNvSpPr>
                <p:nvPr/>
              </p:nvSpPr>
              <p:spPr bwMode="auto">
                <a:xfrm>
                  <a:off x="5221" y="1822"/>
                  <a:ext cx="23" cy="10"/>
                </a:xfrm>
                <a:custGeom>
                  <a:avLst/>
                  <a:gdLst>
                    <a:gd name="T0" fmla="*/ 23 w 23"/>
                    <a:gd name="T1" fmla="*/ 20 h 20"/>
                    <a:gd name="T2" fmla="*/ 0 w 23"/>
                    <a:gd name="T3" fmla="*/ 0 h 20"/>
                    <a:gd name="T4" fmla="*/ 20 w 23"/>
                    <a:gd name="T5" fmla="*/ 15 h 20"/>
                    <a:gd name="T6" fmla="*/ 23 w 23"/>
                    <a:gd name="T7" fmla="*/ 2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23" y="20"/>
                      </a:moveTo>
                      <a:lnTo>
                        <a:pt x="0" y="0"/>
                      </a:lnTo>
                      <a:lnTo>
                        <a:pt x="20" y="15"/>
                      </a:lnTo>
                      <a:lnTo>
                        <a:pt x="23" y="2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71" name="Picture 938"/>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5221" y="1822"/>
                  <a:ext cx="24" cy="11"/>
                </a:xfrm>
                <a:prstGeom prst="rect">
                  <a:avLst/>
                </a:prstGeom>
                <a:grpFill/>
                <a:ln w="6350">
                  <a:solidFill>
                    <a:srgbClr val="808080"/>
                  </a:solidFill>
                  <a:miter lim="800000"/>
                  <a:headEnd/>
                  <a:tailEnd/>
                </a:ln>
              </p:spPr>
            </p:pic>
          </p:grpSp>
          <p:sp>
            <p:nvSpPr>
              <p:cNvPr id="1667" name="Freeform 939"/>
              <p:cNvSpPr>
                <a:spLocks/>
              </p:cNvSpPr>
              <p:nvPr/>
            </p:nvSpPr>
            <p:spPr bwMode="auto">
              <a:xfrm>
                <a:off x="5221" y="1822"/>
                <a:ext cx="23" cy="10"/>
              </a:xfrm>
              <a:custGeom>
                <a:avLst/>
                <a:gdLst>
                  <a:gd name="T0" fmla="*/ 23 w 23"/>
                  <a:gd name="T1" fmla="*/ 20 h 20"/>
                  <a:gd name="T2" fmla="*/ 0 w 23"/>
                  <a:gd name="T3" fmla="*/ 0 h 20"/>
                  <a:gd name="T4" fmla="*/ 20 w 23"/>
                  <a:gd name="T5" fmla="*/ 15 h 20"/>
                  <a:gd name="T6" fmla="*/ 23 w 23"/>
                  <a:gd name="T7" fmla="*/ 2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23" y="20"/>
                    </a:moveTo>
                    <a:lnTo>
                      <a:pt x="0" y="0"/>
                    </a:lnTo>
                    <a:lnTo>
                      <a:pt x="20" y="15"/>
                    </a:lnTo>
                    <a:lnTo>
                      <a:pt x="23" y="2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01" name="Group 940"/>
            <p:cNvGrpSpPr>
              <a:grpSpLocks/>
            </p:cNvGrpSpPr>
            <p:nvPr/>
          </p:nvGrpSpPr>
          <p:grpSpPr bwMode="auto">
            <a:xfrm>
              <a:off x="4141" y="1167"/>
              <a:ext cx="14" cy="8"/>
              <a:chOff x="4478" y="1532"/>
              <a:chExt cx="13" cy="7"/>
            </a:xfrm>
            <a:grpFill/>
          </p:grpSpPr>
          <p:grpSp>
            <p:nvGrpSpPr>
              <p:cNvPr id="1660" name="Group 941"/>
              <p:cNvGrpSpPr>
                <a:grpSpLocks/>
              </p:cNvGrpSpPr>
              <p:nvPr/>
            </p:nvGrpSpPr>
            <p:grpSpPr bwMode="auto">
              <a:xfrm>
                <a:off x="4478" y="1532"/>
                <a:ext cx="13" cy="7"/>
                <a:chOff x="4478" y="1532"/>
                <a:chExt cx="13" cy="7"/>
              </a:xfrm>
              <a:grpFill/>
            </p:grpSpPr>
            <p:pic>
              <p:nvPicPr>
                <p:cNvPr id="1662" name="Picture 942"/>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4478" y="1532"/>
                  <a:ext cx="13" cy="7"/>
                </a:xfrm>
                <a:prstGeom prst="rect">
                  <a:avLst/>
                </a:prstGeom>
                <a:grpFill/>
                <a:ln w="6350">
                  <a:solidFill>
                    <a:srgbClr val="808080"/>
                  </a:solidFill>
                  <a:miter lim="800000"/>
                  <a:headEnd/>
                  <a:tailEnd/>
                </a:ln>
              </p:spPr>
            </p:pic>
            <p:sp>
              <p:nvSpPr>
                <p:cNvPr id="1663" name="Freeform 943"/>
                <p:cNvSpPr>
                  <a:spLocks/>
                </p:cNvSpPr>
                <p:nvPr/>
              </p:nvSpPr>
              <p:spPr bwMode="auto">
                <a:xfrm>
                  <a:off x="4478" y="1532"/>
                  <a:ext cx="12" cy="6"/>
                </a:xfrm>
                <a:custGeom>
                  <a:avLst/>
                  <a:gdLst>
                    <a:gd name="T0" fmla="*/ 11 w 12"/>
                    <a:gd name="T1" fmla="*/ 6 h 13"/>
                    <a:gd name="T2" fmla="*/ 0 w 12"/>
                    <a:gd name="T3" fmla="*/ 0 h 13"/>
                    <a:gd name="T4" fmla="*/ 12 w 12"/>
                    <a:gd name="T5" fmla="*/ 13 h 13"/>
                    <a:gd name="T6" fmla="*/ 11 w 12"/>
                    <a:gd name="T7" fmla="*/ 6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11" y="6"/>
                      </a:moveTo>
                      <a:lnTo>
                        <a:pt x="0" y="0"/>
                      </a:lnTo>
                      <a:lnTo>
                        <a:pt x="12" y="13"/>
                      </a:lnTo>
                      <a:lnTo>
                        <a:pt x="11"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64" name="Freeform 944"/>
                <p:cNvSpPr>
                  <a:spLocks/>
                </p:cNvSpPr>
                <p:nvPr/>
              </p:nvSpPr>
              <p:spPr bwMode="auto">
                <a:xfrm>
                  <a:off x="4478" y="1532"/>
                  <a:ext cx="12" cy="6"/>
                </a:xfrm>
                <a:custGeom>
                  <a:avLst/>
                  <a:gdLst>
                    <a:gd name="T0" fmla="*/ 11 w 12"/>
                    <a:gd name="T1" fmla="*/ 6 h 13"/>
                    <a:gd name="T2" fmla="*/ 0 w 12"/>
                    <a:gd name="T3" fmla="*/ 0 h 13"/>
                    <a:gd name="T4" fmla="*/ 12 w 12"/>
                    <a:gd name="T5" fmla="*/ 13 h 13"/>
                    <a:gd name="T6" fmla="*/ 11 w 12"/>
                    <a:gd name="T7" fmla="*/ 6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11" y="6"/>
                      </a:moveTo>
                      <a:lnTo>
                        <a:pt x="0" y="0"/>
                      </a:lnTo>
                      <a:lnTo>
                        <a:pt x="12" y="13"/>
                      </a:lnTo>
                      <a:lnTo>
                        <a:pt x="11" y="6"/>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65" name="Picture 945"/>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4478" y="1532"/>
                  <a:ext cx="13" cy="7"/>
                </a:xfrm>
                <a:prstGeom prst="rect">
                  <a:avLst/>
                </a:prstGeom>
                <a:grpFill/>
                <a:ln w="6350">
                  <a:solidFill>
                    <a:srgbClr val="808080"/>
                  </a:solidFill>
                  <a:miter lim="800000"/>
                  <a:headEnd/>
                  <a:tailEnd/>
                </a:ln>
              </p:spPr>
            </p:pic>
          </p:grpSp>
          <p:sp>
            <p:nvSpPr>
              <p:cNvPr id="1661" name="Freeform 946"/>
              <p:cNvSpPr>
                <a:spLocks/>
              </p:cNvSpPr>
              <p:nvPr/>
            </p:nvSpPr>
            <p:spPr bwMode="auto">
              <a:xfrm>
                <a:off x="4478" y="1532"/>
                <a:ext cx="12" cy="6"/>
              </a:xfrm>
              <a:custGeom>
                <a:avLst/>
                <a:gdLst>
                  <a:gd name="T0" fmla="*/ 11 w 12"/>
                  <a:gd name="T1" fmla="*/ 6 h 13"/>
                  <a:gd name="T2" fmla="*/ 0 w 12"/>
                  <a:gd name="T3" fmla="*/ 0 h 13"/>
                  <a:gd name="T4" fmla="*/ 12 w 12"/>
                  <a:gd name="T5" fmla="*/ 13 h 13"/>
                  <a:gd name="T6" fmla="*/ 11 w 12"/>
                  <a:gd name="T7" fmla="*/ 6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11" y="6"/>
                    </a:moveTo>
                    <a:lnTo>
                      <a:pt x="0" y="0"/>
                    </a:lnTo>
                    <a:lnTo>
                      <a:pt x="12" y="13"/>
                    </a:lnTo>
                    <a:lnTo>
                      <a:pt x="11" y="6"/>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02" name="Group 947"/>
            <p:cNvGrpSpPr>
              <a:grpSpLocks/>
            </p:cNvGrpSpPr>
            <p:nvPr/>
          </p:nvGrpSpPr>
          <p:grpSpPr bwMode="auto">
            <a:xfrm>
              <a:off x="2935" y="1435"/>
              <a:ext cx="14" cy="8"/>
              <a:chOff x="3359" y="1762"/>
              <a:chExt cx="12" cy="7"/>
            </a:xfrm>
            <a:grpFill/>
          </p:grpSpPr>
          <p:grpSp>
            <p:nvGrpSpPr>
              <p:cNvPr id="1654" name="Group 948"/>
              <p:cNvGrpSpPr>
                <a:grpSpLocks/>
              </p:cNvGrpSpPr>
              <p:nvPr/>
            </p:nvGrpSpPr>
            <p:grpSpPr bwMode="auto">
              <a:xfrm>
                <a:off x="3359" y="1762"/>
                <a:ext cx="12" cy="7"/>
                <a:chOff x="3359" y="1762"/>
                <a:chExt cx="12" cy="7"/>
              </a:xfrm>
              <a:grpFill/>
            </p:grpSpPr>
            <p:pic>
              <p:nvPicPr>
                <p:cNvPr id="1656" name="Picture 949"/>
                <p:cNvPicPr>
                  <a:picLocks noChangeAspect="1" noChangeArrowheads="1"/>
                </p:cNvPicPr>
                <p:nvPr/>
              </p:nvPicPr>
              <p:blipFill>
                <a:blip r:embed="rId66" cstate="print">
                  <a:extLst>
                    <a:ext uri="{28A0092B-C50C-407E-A947-70E740481C1C}">
                      <a14:useLocalDpi xmlns:a14="http://schemas.microsoft.com/office/drawing/2010/main" val="0"/>
                    </a:ext>
                  </a:extLst>
                </a:blip>
                <a:srcRect t="-134955"/>
                <a:stretch>
                  <a:fillRect/>
                </a:stretch>
              </p:blipFill>
              <p:spPr bwMode="auto">
                <a:xfrm>
                  <a:off x="3359" y="1762"/>
                  <a:ext cx="12" cy="7"/>
                </a:xfrm>
                <a:prstGeom prst="rect">
                  <a:avLst/>
                </a:prstGeom>
                <a:grpFill/>
                <a:ln w="6350">
                  <a:solidFill>
                    <a:srgbClr val="808080"/>
                  </a:solidFill>
                  <a:miter lim="800000"/>
                  <a:headEnd/>
                  <a:tailEnd/>
                </a:ln>
              </p:spPr>
            </p:pic>
            <p:sp>
              <p:nvSpPr>
                <p:cNvPr id="1657" name="Freeform 950"/>
                <p:cNvSpPr>
                  <a:spLocks/>
                </p:cNvSpPr>
                <p:nvPr/>
              </p:nvSpPr>
              <p:spPr bwMode="auto">
                <a:xfrm>
                  <a:off x="3359" y="1766"/>
                  <a:ext cx="11" cy="2"/>
                </a:xfrm>
                <a:custGeom>
                  <a:avLst/>
                  <a:gdLst>
                    <a:gd name="T0" fmla="*/ 11 w 11"/>
                    <a:gd name="T1" fmla="*/ 3 h 3"/>
                    <a:gd name="T2" fmla="*/ 0 w 11"/>
                    <a:gd name="T3" fmla="*/ 1 h 3"/>
                    <a:gd name="T4" fmla="*/ 3 w 11"/>
                    <a:gd name="T5" fmla="*/ 0 h 3"/>
                    <a:gd name="T6" fmla="*/ 11 w 11"/>
                    <a:gd name="T7" fmla="*/ 3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11" y="3"/>
                      </a:moveTo>
                      <a:lnTo>
                        <a:pt x="0" y="1"/>
                      </a:lnTo>
                      <a:lnTo>
                        <a:pt x="3" y="0"/>
                      </a:lnTo>
                      <a:lnTo>
                        <a:pt x="11" y="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58" name="Freeform 951"/>
                <p:cNvSpPr>
                  <a:spLocks/>
                </p:cNvSpPr>
                <p:nvPr/>
              </p:nvSpPr>
              <p:spPr bwMode="auto">
                <a:xfrm>
                  <a:off x="3359" y="1766"/>
                  <a:ext cx="11" cy="2"/>
                </a:xfrm>
                <a:custGeom>
                  <a:avLst/>
                  <a:gdLst>
                    <a:gd name="T0" fmla="*/ 11 w 11"/>
                    <a:gd name="T1" fmla="*/ 3 h 3"/>
                    <a:gd name="T2" fmla="*/ 0 w 11"/>
                    <a:gd name="T3" fmla="*/ 1 h 3"/>
                    <a:gd name="T4" fmla="*/ 3 w 11"/>
                    <a:gd name="T5" fmla="*/ 0 h 3"/>
                    <a:gd name="T6" fmla="*/ 11 w 11"/>
                    <a:gd name="T7" fmla="*/ 3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11" y="3"/>
                      </a:moveTo>
                      <a:lnTo>
                        <a:pt x="0" y="1"/>
                      </a:lnTo>
                      <a:lnTo>
                        <a:pt x="3" y="0"/>
                      </a:lnTo>
                      <a:lnTo>
                        <a:pt x="11" y="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59" name="Picture 952"/>
                <p:cNvPicPr>
                  <a:picLocks noChangeAspect="1" noChangeArrowheads="1"/>
                </p:cNvPicPr>
                <p:nvPr/>
              </p:nvPicPr>
              <p:blipFill>
                <a:blip r:embed="rId66" cstate="print">
                  <a:extLst>
                    <a:ext uri="{28A0092B-C50C-407E-A947-70E740481C1C}">
                      <a14:useLocalDpi xmlns:a14="http://schemas.microsoft.com/office/drawing/2010/main" val="0"/>
                    </a:ext>
                  </a:extLst>
                </a:blip>
                <a:srcRect t="-134955"/>
                <a:stretch>
                  <a:fillRect/>
                </a:stretch>
              </p:blipFill>
              <p:spPr bwMode="auto">
                <a:xfrm>
                  <a:off x="3359" y="1762"/>
                  <a:ext cx="12" cy="7"/>
                </a:xfrm>
                <a:prstGeom prst="rect">
                  <a:avLst/>
                </a:prstGeom>
                <a:grpFill/>
                <a:ln w="6350">
                  <a:solidFill>
                    <a:srgbClr val="808080"/>
                  </a:solidFill>
                  <a:miter lim="800000"/>
                  <a:headEnd/>
                  <a:tailEnd/>
                </a:ln>
              </p:spPr>
            </p:pic>
          </p:grpSp>
          <p:sp>
            <p:nvSpPr>
              <p:cNvPr id="1655" name="Freeform 953"/>
              <p:cNvSpPr>
                <a:spLocks/>
              </p:cNvSpPr>
              <p:nvPr/>
            </p:nvSpPr>
            <p:spPr bwMode="auto">
              <a:xfrm>
                <a:off x="3359" y="1766"/>
                <a:ext cx="11" cy="2"/>
              </a:xfrm>
              <a:custGeom>
                <a:avLst/>
                <a:gdLst>
                  <a:gd name="T0" fmla="*/ 11 w 11"/>
                  <a:gd name="T1" fmla="*/ 3 h 3"/>
                  <a:gd name="T2" fmla="*/ 0 w 11"/>
                  <a:gd name="T3" fmla="*/ 1 h 3"/>
                  <a:gd name="T4" fmla="*/ 3 w 11"/>
                  <a:gd name="T5" fmla="*/ 0 h 3"/>
                  <a:gd name="T6" fmla="*/ 11 w 11"/>
                  <a:gd name="T7" fmla="*/ 3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11" y="3"/>
                    </a:moveTo>
                    <a:lnTo>
                      <a:pt x="0" y="1"/>
                    </a:lnTo>
                    <a:lnTo>
                      <a:pt x="3" y="0"/>
                    </a:lnTo>
                    <a:lnTo>
                      <a:pt x="11" y="3"/>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503" name="Freeform 954"/>
            <p:cNvSpPr>
              <a:spLocks/>
            </p:cNvSpPr>
            <p:nvPr/>
          </p:nvSpPr>
          <p:spPr bwMode="auto">
            <a:xfrm>
              <a:off x="2878" y="1609"/>
              <a:ext cx="86" cy="32"/>
            </a:xfrm>
            <a:custGeom>
              <a:avLst/>
              <a:gdLst>
                <a:gd name="T0" fmla="*/ 30 w 80"/>
                <a:gd name="T1" fmla="*/ 0 h 53"/>
                <a:gd name="T2" fmla="*/ 30 w 80"/>
                <a:gd name="T3" fmla="*/ 5 h 53"/>
                <a:gd name="T4" fmla="*/ 24 w 80"/>
                <a:gd name="T5" fmla="*/ 9 h 53"/>
                <a:gd name="T6" fmla="*/ 21 w 80"/>
                <a:gd name="T7" fmla="*/ 14 h 53"/>
                <a:gd name="T8" fmla="*/ 21 w 80"/>
                <a:gd name="T9" fmla="*/ 16 h 53"/>
                <a:gd name="T10" fmla="*/ 16 w 80"/>
                <a:gd name="T11" fmla="*/ 26 h 53"/>
                <a:gd name="T12" fmla="*/ 9 w 80"/>
                <a:gd name="T13" fmla="*/ 27 h 53"/>
                <a:gd name="T14" fmla="*/ 4 w 80"/>
                <a:gd name="T15" fmla="*/ 27 h 53"/>
                <a:gd name="T16" fmla="*/ 0 w 80"/>
                <a:gd name="T17" fmla="*/ 26 h 53"/>
                <a:gd name="T18" fmla="*/ 9 w 80"/>
                <a:gd name="T19" fmla="*/ 50 h 53"/>
                <a:gd name="T20" fmla="*/ 13 w 80"/>
                <a:gd name="T21" fmla="*/ 53 h 53"/>
                <a:gd name="T22" fmla="*/ 31 w 80"/>
                <a:gd name="T23" fmla="*/ 53 h 53"/>
                <a:gd name="T24" fmla="*/ 53 w 80"/>
                <a:gd name="T25" fmla="*/ 35 h 53"/>
                <a:gd name="T26" fmla="*/ 77 w 80"/>
                <a:gd name="T27" fmla="*/ 35 h 53"/>
                <a:gd name="T28" fmla="*/ 80 w 80"/>
                <a:gd name="T29" fmla="*/ 16 h 53"/>
                <a:gd name="T30" fmla="*/ 59 w 80"/>
                <a:gd name="T31" fmla="*/ 7 h 53"/>
                <a:gd name="T32" fmla="*/ 47 w 80"/>
                <a:gd name="T33" fmla="*/ 9 h 53"/>
                <a:gd name="T34" fmla="*/ 45 w 80"/>
                <a:gd name="T35" fmla="*/ 1 h 53"/>
                <a:gd name="T36" fmla="*/ 30 w 80"/>
                <a:gd name="T37" fmla="*/ 0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3"/>
                <a:gd name="T59" fmla="*/ 80 w 80"/>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3">
                  <a:moveTo>
                    <a:pt x="30" y="0"/>
                  </a:moveTo>
                  <a:lnTo>
                    <a:pt x="30" y="5"/>
                  </a:lnTo>
                  <a:lnTo>
                    <a:pt x="24" y="9"/>
                  </a:lnTo>
                  <a:lnTo>
                    <a:pt x="21" y="14"/>
                  </a:lnTo>
                  <a:lnTo>
                    <a:pt x="21" y="16"/>
                  </a:lnTo>
                  <a:lnTo>
                    <a:pt x="16" y="26"/>
                  </a:lnTo>
                  <a:lnTo>
                    <a:pt x="9" y="27"/>
                  </a:lnTo>
                  <a:lnTo>
                    <a:pt x="4" y="27"/>
                  </a:lnTo>
                  <a:lnTo>
                    <a:pt x="0" y="26"/>
                  </a:lnTo>
                  <a:lnTo>
                    <a:pt x="9" y="50"/>
                  </a:lnTo>
                  <a:lnTo>
                    <a:pt x="13" y="53"/>
                  </a:lnTo>
                  <a:lnTo>
                    <a:pt x="31" y="53"/>
                  </a:lnTo>
                  <a:lnTo>
                    <a:pt x="53" y="35"/>
                  </a:lnTo>
                  <a:lnTo>
                    <a:pt x="77" y="35"/>
                  </a:lnTo>
                  <a:lnTo>
                    <a:pt x="80" y="16"/>
                  </a:lnTo>
                  <a:lnTo>
                    <a:pt x="59" y="7"/>
                  </a:lnTo>
                  <a:lnTo>
                    <a:pt x="47" y="9"/>
                  </a:lnTo>
                  <a:lnTo>
                    <a:pt x="45" y="1"/>
                  </a:lnTo>
                  <a:lnTo>
                    <a:pt x="30"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04" name="Freeform 955"/>
            <p:cNvSpPr>
              <a:spLocks/>
            </p:cNvSpPr>
            <p:nvPr/>
          </p:nvSpPr>
          <p:spPr bwMode="auto">
            <a:xfrm>
              <a:off x="2835" y="1659"/>
              <a:ext cx="45" cy="26"/>
            </a:xfrm>
            <a:custGeom>
              <a:avLst/>
              <a:gdLst>
                <a:gd name="T0" fmla="*/ 7 w 41"/>
                <a:gd name="T1" fmla="*/ 44 h 44"/>
                <a:gd name="T2" fmla="*/ 14 w 41"/>
                <a:gd name="T3" fmla="*/ 44 h 44"/>
                <a:gd name="T4" fmla="*/ 17 w 41"/>
                <a:gd name="T5" fmla="*/ 41 h 44"/>
                <a:gd name="T6" fmla="*/ 18 w 41"/>
                <a:gd name="T7" fmla="*/ 42 h 44"/>
                <a:gd name="T8" fmla="*/ 19 w 41"/>
                <a:gd name="T9" fmla="*/ 42 h 44"/>
                <a:gd name="T10" fmla="*/ 20 w 41"/>
                <a:gd name="T11" fmla="*/ 42 h 44"/>
                <a:gd name="T12" fmla="*/ 22 w 41"/>
                <a:gd name="T13" fmla="*/ 44 h 44"/>
                <a:gd name="T14" fmla="*/ 27 w 41"/>
                <a:gd name="T15" fmla="*/ 44 h 44"/>
                <a:gd name="T16" fmla="*/ 25 w 41"/>
                <a:gd name="T17" fmla="*/ 41 h 44"/>
                <a:gd name="T18" fmla="*/ 25 w 41"/>
                <a:gd name="T19" fmla="*/ 35 h 44"/>
                <a:gd name="T20" fmla="*/ 30 w 41"/>
                <a:gd name="T21" fmla="*/ 31 h 44"/>
                <a:gd name="T22" fmla="*/ 32 w 41"/>
                <a:gd name="T23" fmla="*/ 31 h 44"/>
                <a:gd name="T24" fmla="*/ 30 w 41"/>
                <a:gd name="T25" fmla="*/ 28 h 44"/>
                <a:gd name="T26" fmla="*/ 30 w 41"/>
                <a:gd name="T27" fmla="*/ 24 h 44"/>
                <a:gd name="T28" fmla="*/ 29 w 41"/>
                <a:gd name="T29" fmla="*/ 20 h 44"/>
                <a:gd name="T30" fmla="*/ 33 w 41"/>
                <a:gd name="T31" fmla="*/ 17 h 44"/>
                <a:gd name="T32" fmla="*/ 35 w 41"/>
                <a:gd name="T33" fmla="*/ 15 h 44"/>
                <a:gd name="T34" fmla="*/ 40 w 41"/>
                <a:gd name="T35" fmla="*/ 13 h 44"/>
                <a:gd name="T36" fmla="*/ 40 w 41"/>
                <a:gd name="T37" fmla="*/ 9 h 44"/>
                <a:gd name="T38" fmla="*/ 41 w 41"/>
                <a:gd name="T39" fmla="*/ 9 h 44"/>
                <a:gd name="T40" fmla="*/ 41 w 41"/>
                <a:gd name="T41" fmla="*/ 7 h 44"/>
                <a:gd name="T42" fmla="*/ 38 w 41"/>
                <a:gd name="T43" fmla="*/ 4 h 44"/>
                <a:gd name="T44" fmla="*/ 37 w 41"/>
                <a:gd name="T45" fmla="*/ 0 h 44"/>
                <a:gd name="T46" fmla="*/ 8 w 41"/>
                <a:gd name="T47" fmla="*/ 13 h 44"/>
                <a:gd name="T48" fmla="*/ 3 w 41"/>
                <a:gd name="T49" fmla="*/ 9 h 44"/>
                <a:gd name="T50" fmla="*/ 0 w 41"/>
                <a:gd name="T51" fmla="*/ 20 h 44"/>
                <a:gd name="T52" fmla="*/ 4 w 41"/>
                <a:gd name="T53" fmla="*/ 42 h 44"/>
                <a:gd name="T54" fmla="*/ 7 w 41"/>
                <a:gd name="T55" fmla="*/ 4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4"/>
                <a:gd name="T86" fmla="*/ 41 w 41"/>
                <a:gd name="T87" fmla="*/ 44 h 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4">
                  <a:moveTo>
                    <a:pt x="7" y="44"/>
                  </a:moveTo>
                  <a:lnTo>
                    <a:pt x="14" y="44"/>
                  </a:lnTo>
                  <a:lnTo>
                    <a:pt x="17" y="41"/>
                  </a:lnTo>
                  <a:lnTo>
                    <a:pt x="18" y="42"/>
                  </a:lnTo>
                  <a:lnTo>
                    <a:pt x="19" y="42"/>
                  </a:lnTo>
                  <a:lnTo>
                    <a:pt x="20" y="42"/>
                  </a:lnTo>
                  <a:lnTo>
                    <a:pt x="22" y="44"/>
                  </a:lnTo>
                  <a:lnTo>
                    <a:pt x="27" y="44"/>
                  </a:lnTo>
                  <a:lnTo>
                    <a:pt x="25" y="41"/>
                  </a:lnTo>
                  <a:lnTo>
                    <a:pt x="25" y="35"/>
                  </a:lnTo>
                  <a:lnTo>
                    <a:pt x="30" y="31"/>
                  </a:lnTo>
                  <a:lnTo>
                    <a:pt x="32" y="31"/>
                  </a:lnTo>
                  <a:lnTo>
                    <a:pt x="30" y="28"/>
                  </a:lnTo>
                  <a:lnTo>
                    <a:pt x="30" y="24"/>
                  </a:lnTo>
                  <a:lnTo>
                    <a:pt x="29" y="20"/>
                  </a:lnTo>
                  <a:lnTo>
                    <a:pt x="33" y="17"/>
                  </a:lnTo>
                  <a:lnTo>
                    <a:pt x="35" y="15"/>
                  </a:lnTo>
                  <a:lnTo>
                    <a:pt x="40" y="13"/>
                  </a:lnTo>
                  <a:lnTo>
                    <a:pt x="40" y="9"/>
                  </a:lnTo>
                  <a:lnTo>
                    <a:pt x="41" y="9"/>
                  </a:lnTo>
                  <a:lnTo>
                    <a:pt x="41" y="7"/>
                  </a:lnTo>
                  <a:lnTo>
                    <a:pt x="38" y="4"/>
                  </a:lnTo>
                  <a:lnTo>
                    <a:pt x="37" y="0"/>
                  </a:lnTo>
                  <a:lnTo>
                    <a:pt x="8" y="13"/>
                  </a:lnTo>
                  <a:lnTo>
                    <a:pt x="3" y="9"/>
                  </a:lnTo>
                  <a:lnTo>
                    <a:pt x="0" y="20"/>
                  </a:lnTo>
                  <a:lnTo>
                    <a:pt x="4" y="42"/>
                  </a:lnTo>
                  <a:lnTo>
                    <a:pt x="7" y="4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05" name="Freeform 956"/>
            <p:cNvSpPr>
              <a:spLocks/>
            </p:cNvSpPr>
            <p:nvPr/>
          </p:nvSpPr>
          <p:spPr bwMode="auto">
            <a:xfrm>
              <a:off x="2789" y="1272"/>
              <a:ext cx="150" cy="233"/>
            </a:xfrm>
            <a:custGeom>
              <a:avLst/>
              <a:gdLst>
                <a:gd name="T0" fmla="*/ 98 w 141"/>
                <a:gd name="T1" fmla="*/ 152 h 400"/>
                <a:gd name="T2" fmla="*/ 82 w 141"/>
                <a:gd name="T3" fmla="*/ 170 h 400"/>
                <a:gd name="T4" fmla="*/ 74 w 141"/>
                <a:gd name="T5" fmla="*/ 185 h 400"/>
                <a:gd name="T6" fmla="*/ 70 w 141"/>
                <a:gd name="T7" fmla="*/ 207 h 400"/>
                <a:gd name="T8" fmla="*/ 87 w 141"/>
                <a:gd name="T9" fmla="*/ 250 h 400"/>
                <a:gd name="T10" fmla="*/ 81 w 141"/>
                <a:gd name="T11" fmla="*/ 279 h 400"/>
                <a:gd name="T12" fmla="*/ 77 w 141"/>
                <a:gd name="T13" fmla="*/ 272 h 400"/>
                <a:gd name="T14" fmla="*/ 89 w 141"/>
                <a:gd name="T15" fmla="*/ 279 h 400"/>
                <a:gd name="T16" fmla="*/ 80 w 141"/>
                <a:gd name="T17" fmla="*/ 287 h 400"/>
                <a:gd name="T18" fmla="*/ 65 w 141"/>
                <a:gd name="T19" fmla="*/ 302 h 400"/>
                <a:gd name="T20" fmla="*/ 69 w 141"/>
                <a:gd name="T21" fmla="*/ 307 h 400"/>
                <a:gd name="T22" fmla="*/ 70 w 141"/>
                <a:gd name="T23" fmla="*/ 328 h 400"/>
                <a:gd name="T24" fmla="*/ 66 w 141"/>
                <a:gd name="T25" fmla="*/ 350 h 400"/>
                <a:gd name="T26" fmla="*/ 43 w 141"/>
                <a:gd name="T27" fmla="*/ 381 h 400"/>
                <a:gd name="T28" fmla="*/ 27 w 141"/>
                <a:gd name="T29" fmla="*/ 396 h 400"/>
                <a:gd name="T30" fmla="*/ 20 w 141"/>
                <a:gd name="T31" fmla="*/ 353 h 400"/>
                <a:gd name="T32" fmla="*/ 9 w 141"/>
                <a:gd name="T33" fmla="*/ 311 h 400"/>
                <a:gd name="T34" fmla="*/ 4 w 141"/>
                <a:gd name="T35" fmla="*/ 309 h 400"/>
                <a:gd name="T36" fmla="*/ 2 w 141"/>
                <a:gd name="T37" fmla="*/ 289 h 400"/>
                <a:gd name="T38" fmla="*/ 11 w 141"/>
                <a:gd name="T39" fmla="*/ 237 h 400"/>
                <a:gd name="T40" fmla="*/ 17 w 141"/>
                <a:gd name="T41" fmla="*/ 218 h 400"/>
                <a:gd name="T42" fmla="*/ 7 w 141"/>
                <a:gd name="T43" fmla="*/ 179 h 400"/>
                <a:gd name="T44" fmla="*/ 17 w 141"/>
                <a:gd name="T45" fmla="*/ 139 h 400"/>
                <a:gd name="T46" fmla="*/ 21 w 141"/>
                <a:gd name="T47" fmla="*/ 126 h 400"/>
                <a:gd name="T48" fmla="*/ 28 w 141"/>
                <a:gd name="T49" fmla="*/ 81 h 400"/>
                <a:gd name="T50" fmla="*/ 44 w 141"/>
                <a:gd name="T51" fmla="*/ 61 h 400"/>
                <a:gd name="T52" fmla="*/ 65 w 141"/>
                <a:gd name="T53" fmla="*/ 24 h 400"/>
                <a:gd name="T54" fmla="*/ 87 w 141"/>
                <a:gd name="T55" fmla="*/ 16 h 400"/>
                <a:gd name="T56" fmla="*/ 92 w 141"/>
                <a:gd name="T57" fmla="*/ 0 h 400"/>
                <a:gd name="T58" fmla="*/ 136 w 141"/>
                <a:gd name="T59" fmla="*/ 63 h 400"/>
                <a:gd name="T60" fmla="*/ 126 w 141"/>
                <a:gd name="T61" fmla="*/ 89 h 400"/>
                <a:gd name="T62" fmla="*/ 119 w 141"/>
                <a:gd name="T63" fmla="*/ 96 h 400"/>
                <a:gd name="T64" fmla="*/ 111 w 141"/>
                <a:gd name="T65" fmla="*/ 103 h 400"/>
                <a:gd name="T66" fmla="*/ 112 w 141"/>
                <a:gd name="T67" fmla="*/ 131 h 4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1"/>
                <a:gd name="T103" fmla="*/ 0 h 400"/>
                <a:gd name="T104" fmla="*/ 141 w 141"/>
                <a:gd name="T105" fmla="*/ 400 h 4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1" h="400">
                  <a:moveTo>
                    <a:pt x="112" y="131"/>
                  </a:moveTo>
                  <a:lnTo>
                    <a:pt x="98" y="152"/>
                  </a:lnTo>
                  <a:lnTo>
                    <a:pt x="88" y="163"/>
                  </a:lnTo>
                  <a:lnTo>
                    <a:pt x="82" y="170"/>
                  </a:lnTo>
                  <a:lnTo>
                    <a:pt x="75" y="172"/>
                  </a:lnTo>
                  <a:lnTo>
                    <a:pt x="74" y="185"/>
                  </a:lnTo>
                  <a:lnTo>
                    <a:pt x="70" y="190"/>
                  </a:lnTo>
                  <a:lnTo>
                    <a:pt x="70" y="207"/>
                  </a:lnTo>
                  <a:lnTo>
                    <a:pt x="74" y="240"/>
                  </a:lnTo>
                  <a:lnTo>
                    <a:pt x="87" y="250"/>
                  </a:lnTo>
                  <a:lnTo>
                    <a:pt x="93" y="265"/>
                  </a:lnTo>
                  <a:lnTo>
                    <a:pt x="81" y="279"/>
                  </a:lnTo>
                  <a:lnTo>
                    <a:pt x="76" y="268"/>
                  </a:lnTo>
                  <a:lnTo>
                    <a:pt x="77" y="272"/>
                  </a:lnTo>
                  <a:lnTo>
                    <a:pt x="61" y="274"/>
                  </a:lnTo>
                  <a:lnTo>
                    <a:pt x="89" y="279"/>
                  </a:lnTo>
                  <a:lnTo>
                    <a:pt x="81" y="290"/>
                  </a:lnTo>
                  <a:lnTo>
                    <a:pt x="80" y="287"/>
                  </a:lnTo>
                  <a:lnTo>
                    <a:pt x="72" y="302"/>
                  </a:lnTo>
                  <a:lnTo>
                    <a:pt x="65" y="302"/>
                  </a:lnTo>
                  <a:lnTo>
                    <a:pt x="70" y="307"/>
                  </a:lnTo>
                  <a:lnTo>
                    <a:pt x="69" y="307"/>
                  </a:lnTo>
                  <a:lnTo>
                    <a:pt x="67" y="318"/>
                  </a:lnTo>
                  <a:lnTo>
                    <a:pt x="70" y="328"/>
                  </a:lnTo>
                  <a:lnTo>
                    <a:pt x="69" y="326"/>
                  </a:lnTo>
                  <a:lnTo>
                    <a:pt x="66" y="350"/>
                  </a:lnTo>
                  <a:lnTo>
                    <a:pt x="64" y="374"/>
                  </a:lnTo>
                  <a:lnTo>
                    <a:pt x="43" y="381"/>
                  </a:lnTo>
                  <a:lnTo>
                    <a:pt x="41" y="400"/>
                  </a:lnTo>
                  <a:lnTo>
                    <a:pt x="27" y="396"/>
                  </a:lnTo>
                  <a:lnTo>
                    <a:pt x="23" y="372"/>
                  </a:lnTo>
                  <a:lnTo>
                    <a:pt x="20" y="353"/>
                  </a:lnTo>
                  <a:lnTo>
                    <a:pt x="8" y="320"/>
                  </a:lnTo>
                  <a:lnTo>
                    <a:pt x="9" y="311"/>
                  </a:lnTo>
                  <a:lnTo>
                    <a:pt x="5" y="309"/>
                  </a:lnTo>
                  <a:lnTo>
                    <a:pt x="4" y="309"/>
                  </a:lnTo>
                  <a:lnTo>
                    <a:pt x="0" y="292"/>
                  </a:lnTo>
                  <a:lnTo>
                    <a:pt x="2" y="289"/>
                  </a:lnTo>
                  <a:lnTo>
                    <a:pt x="10" y="263"/>
                  </a:lnTo>
                  <a:lnTo>
                    <a:pt x="11" y="237"/>
                  </a:lnTo>
                  <a:lnTo>
                    <a:pt x="11" y="228"/>
                  </a:lnTo>
                  <a:lnTo>
                    <a:pt x="17" y="218"/>
                  </a:lnTo>
                  <a:lnTo>
                    <a:pt x="8" y="207"/>
                  </a:lnTo>
                  <a:lnTo>
                    <a:pt x="7" y="179"/>
                  </a:lnTo>
                  <a:lnTo>
                    <a:pt x="7" y="152"/>
                  </a:lnTo>
                  <a:lnTo>
                    <a:pt x="17" y="139"/>
                  </a:lnTo>
                  <a:lnTo>
                    <a:pt x="28" y="137"/>
                  </a:lnTo>
                  <a:lnTo>
                    <a:pt x="21" y="126"/>
                  </a:lnTo>
                  <a:lnTo>
                    <a:pt x="30" y="89"/>
                  </a:lnTo>
                  <a:lnTo>
                    <a:pt x="28" y="81"/>
                  </a:lnTo>
                  <a:lnTo>
                    <a:pt x="39" y="76"/>
                  </a:lnTo>
                  <a:lnTo>
                    <a:pt x="44" y="61"/>
                  </a:lnTo>
                  <a:lnTo>
                    <a:pt x="51" y="29"/>
                  </a:lnTo>
                  <a:lnTo>
                    <a:pt x="65" y="24"/>
                  </a:lnTo>
                  <a:lnTo>
                    <a:pt x="67" y="14"/>
                  </a:lnTo>
                  <a:lnTo>
                    <a:pt x="87" y="16"/>
                  </a:lnTo>
                  <a:lnTo>
                    <a:pt x="86" y="0"/>
                  </a:lnTo>
                  <a:lnTo>
                    <a:pt x="92" y="0"/>
                  </a:lnTo>
                  <a:lnTo>
                    <a:pt x="125" y="24"/>
                  </a:lnTo>
                  <a:lnTo>
                    <a:pt x="136" y="63"/>
                  </a:lnTo>
                  <a:lnTo>
                    <a:pt x="141" y="89"/>
                  </a:lnTo>
                  <a:lnTo>
                    <a:pt x="126" y="89"/>
                  </a:lnTo>
                  <a:lnTo>
                    <a:pt x="120" y="90"/>
                  </a:lnTo>
                  <a:lnTo>
                    <a:pt x="119" y="96"/>
                  </a:lnTo>
                  <a:lnTo>
                    <a:pt x="117" y="96"/>
                  </a:lnTo>
                  <a:lnTo>
                    <a:pt x="111" y="103"/>
                  </a:lnTo>
                  <a:lnTo>
                    <a:pt x="108" y="118"/>
                  </a:lnTo>
                  <a:lnTo>
                    <a:pt x="112" y="13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06" name="Freeform 957"/>
            <p:cNvSpPr>
              <a:spLocks/>
            </p:cNvSpPr>
            <p:nvPr/>
          </p:nvSpPr>
          <p:spPr bwMode="auto">
            <a:xfrm>
              <a:off x="2884" y="1461"/>
              <a:ext cx="7" cy="15"/>
            </a:xfrm>
            <a:custGeom>
              <a:avLst/>
              <a:gdLst>
                <a:gd name="T0" fmla="*/ 7 w 7"/>
                <a:gd name="T1" fmla="*/ 0 h 26"/>
                <a:gd name="T2" fmla="*/ 7 w 7"/>
                <a:gd name="T3" fmla="*/ 4 h 26"/>
                <a:gd name="T4" fmla="*/ 5 w 7"/>
                <a:gd name="T5" fmla="*/ 22 h 26"/>
                <a:gd name="T6" fmla="*/ 4 w 7"/>
                <a:gd name="T7" fmla="*/ 26 h 26"/>
                <a:gd name="T8" fmla="*/ 0 w 7"/>
                <a:gd name="T9" fmla="*/ 15 h 26"/>
                <a:gd name="T10" fmla="*/ 7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7" y="0"/>
                  </a:moveTo>
                  <a:lnTo>
                    <a:pt x="7" y="4"/>
                  </a:lnTo>
                  <a:lnTo>
                    <a:pt x="5" y="22"/>
                  </a:lnTo>
                  <a:lnTo>
                    <a:pt x="4" y="26"/>
                  </a:lnTo>
                  <a:lnTo>
                    <a:pt x="0" y="15"/>
                  </a:lnTo>
                  <a:lnTo>
                    <a:pt x="7"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07" name="Freeform 958"/>
            <p:cNvSpPr>
              <a:spLocks/>
            </p:cNvSpPr>
            <p:nvPr/>
          </p:nvSpPr>
          <p:spPr bwMode="auto">
            <a:xfrm>
              <a:off x="2727" y="1642"/>
              <a:ext cx="65" cy="34"/>
            </a:xfrm>
            <a:custGeom>
              <a:avLst/>
              <a:gdLst>
                <a:gd name="T0" fmla="*/ 56 w 60"/>
                <a:gd name="T1" fmla="*/ 35 h 57"/>
                <a:gd name="T2" fmla="*/ 53 w 60"/>
                <a:gd name="T3" fmla="*/ 43 h 57"/>
                <a:gd name="T4" fmla="*/ 44 w 60"/>
                <a:gd name="T5" fmla="*/ 43 h 57"/>
                <a:gd name="T6" fmla="*/ 39 w 60"/>
                <a:gd name="T7" fmla="*/ 55 h 57"/>
                <a:gd name="T8" fmla="*/ 29 w 60"/>
                <a:gd name="T9" fmla="*/ 41 h 57"/>
                <a:gd name="T10" fmla="*/ 21 w 60"/>
                <a:gd name="T11" fmla="*/ 55 h 57"/>
                <a:gd name="T12" fmla="*/ 12 w 60"/>
                <a:gd name="T13" fmla="*/ 57 h 57"/>
                <a:gd name="T14" fmla="*/ 5 w 60"/>
                <a:gd name="T15" fmla="*/ 39 h 57"/>
                <a:gd name="T16" fmla="*/ 0 w 60"/>
                <a:gd name="T17" fmla="*/ 46 h 57"/>
                <a:gd name="T18" fmla="*/ 11 w 60"/>
                <a:gd name="T19" fmla="*/ 13 h 57"/>
                <a:gd name="T20" fmla="*/ 14 w 60"/>
                <a:gd name="T21" fmla="*/ 7 h 57"/>
                <a:gd name="T22" fmla="*/ 20 w 60"/>
                <a:gd name="T23" fmla="*/ 2 h 57"/>
                <a:gd name="T24" fmla="*/ 33 w 60"/>
                <a:gd name="T25" fmla="*/ 0 h 57"/>
                <a:gd name="T26" fmla="*/ 46 w 60"/>
                <a:gd name="T27" fmla="*/ 5 h 57"/>
                <a:gd name="T28" fmla="*/ 46 w 60"/>
                <a:gd name="T29" fmla="*/ 15 h 57"/>
                <a:gd name="T30" fmla="*/ 45 w 60"/>
                <a:gd name="T31" fmla="*/ 17 h 57"/>
                <a:gd name="T32" fmla="*/ 45 w 60"/>
                <a:gd name="T33" fmla="*/ 20 h 57"/>
                <a:gd name="T34" fmla="*/ 49 w 60"/>
                <a:gd name="T35" fmla="*/ 20 h 57"/>
                <a:gd name="T36" fmla="*/ 60 w 60"/>
                <a:gd name="T37" fmla="*/ 26 h 57"/>
                <a:gd name="T38" fmla="*/ 60 w 60"/>
                <a:gd name="T39" fmla="*/ 28 h 57"/>
                <a:gd name="T40" fmla="*/ 56 w 60"/>
                <a:gd name="T41" fmla="*/ 35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57"/>
                <a:gd name="T65" fmla="*/ 60 w 60"/>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57">
                  <a:moveTo>
                    <a:pt x="56" y="35"/>
                  </a:moveTo>
                  <a:lnTo>
                    <a:pt x="53" y="43"/>
                  </a:lnTo>
                  <a:lnTo>
                    <a:pt x="44" y="43"/>
                  </a:lnTo>
                  <a:lnTo>
                    <a:pt x="39" y="55"/>
                  </a:lnTo>
                  <a:lnTo>
                    <a:pt x="29" y="41"/>
                  </a:lnTo>
                  <a:lnTo>
                    <a:pt x="21" y="55"/>
                  </a:lnTo>
                  <a:lnTo>
                    <a:pt x="12" y="57"/>
                  </a:lnTo>
                  <a:lnTo>
                    <a:pt x="5" y="39"/>
                  </a:lnTo>
                  <a:lnTo>
                    <a:pt x="0" y="46"/>
                  </a:lnTo>
                  <a:lnTo>
                    <a:pt x="11" y="13"/>
                  </a:lnTo>
                  <a:lnTo>
                    <a:pt x="14" y="7"/>
                  </a:lnTo>
                  <a:lnTo>
                    <a:pt x="20" y="2"/>
                  </a:lnTo>
                  <a:lnTo>
                    <a:pt x="33" y="0"/>
                  </a:lnTo>
                  <a:lnTo>
                    <a:pt x="46" y="5"/>
                  </a:lnTo>
                  <a:lnTo>
                    <a:pt x="46" y="15"/>
                  </a:lnTo>
                  <a:lnTo>
                    <a:pt x="45" y="17"/>
                  </a:lnTo>
                  <a:lnTo>
                    <a:pt x="45" y="20"/>
                  </a:lnTo>
                  <a:lnTo>
                    <a:pt x="49" y="20"/>
                  </a:lnTo>
                  <a:lnTo>
                    <a:pt x="60" y="26"/>
                  </a:lnTo>
                  <a:lnTo>
                    <a:pt x="60" y="28"/>
                  </a:lnTo>
                  <a:lnTo>
                    <a:pt x="56" y="3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08" name="Freeform 959"/>
            <p:cNvSpPr>
              <a:spLocks/>
            </p:cNvSpPr>
            <p:nvPr/>
          </p:nvSpPr>
          <p:spPr bwMode="auto">
            <a:xfrm>
              <a:off x="2961" y="1555"/>
              <a:ext cx="268" cy="149"/>
            </a:xfrm>
            <a:custGeom>
              <a:avLst/>
              <a:gdLst>
                <a:gd name="T0" fmla="*/ 132 w 249"/>
                <a:gd name="T1" fmla="*/ 0 h 254"/>
                <a:gd name="T2" fmla="*/ 121 w 249"/>
                <a:gd name="T3" fmla="*/ 5 h 254"/>
                <a:gd name="T4" fmla="*/ 103 w 249"/>
                <a:gd name="T5" fmla="*/ 22 h 254"/>
                <a:gd name="T6" fmla="*/ 105 w 249"/>
                <a:gd name="T7" fmla="*/ 33 h 254"/>
                <a:gd name="T8" fmla="*/ 82 w 249"/>
                <a:gd name="T9" fmla="*/ 24 h 254"/>
                <a:gd name="T10" fmla="*/ 59 w 249"/>
                <a:gd name="T11" fmla="*/ 18 h 254"/>
                <a:gd name="T12" fmla="*/ 35 w 249"/>
                <a:gd name="T13" fmla="*/ 18 h 254"/>
                <a:gd name="T14" fmla="*/ 12 w 249"/>
                <a:gd name="T15" fmla="*/ 18 h 254"/>
                <a:gd name="T16" fmla="*/ 20 w 249"/>
                <a:gd name="T17" fmla="*/ 50 h 254"/>
                <a:gd name="T18" fmla="*/ 18 w 249"/>
                <a:gd name="T19" fmla="*/ 65 h 254"/>
                <a:gd name="T20" fmla="*/ 5 w 249"/>
                <a:gd name="T21" fmla="*/ 98 h 254"/>
                <a:gd name="T22" fmla="*/ 3 w 249"/>
                <a:gd name="T23" fmla="*/ 107 h 254"/>
                <a:gd name="T24" fmla="*/ 0 w 249"/>
                <a:gd name="T25" fmla="*/ 126 h 254"/>
                <a:gd name="T26" fmla="*/ 11 w 249"/>
                <a:gd name="T27" fmla="*/ 142 h 254"/>
                <a:gd name="T28" fmla="*/ 37 w 249"/>
                <a:gd name="T29" fmla="*/ 146 h 254"/>
                <a:gd name="T30" fmla="*/ 60 w 249"/>
                <a:gd name="T31" fmla="*/ 133 h 254"/>
                <a:gd name="T32" fmla="*/ 73 w 249"/>
                <a:gd name="T33" fmla="*/ 117 h 254"/>
                <a:gd name="T34" fmla="*/ 76 w 249"/>
                <a:gd name="T35" fmla="*/ 118 h 254"/>
                <a:gd name="T36" fmla="*/ 87 w 249"/>
                <a:gd name="T37" fmla="*/ 139 h 254"/>
                <a:gd name="T38" fmla="*/ 98 w 249"/>
                <a:gd name="T39" fmla="*/ 157 h 254"/>
                <a:gd name="T40" fmla="*/ 110 w 249"/>
                <a:gd name="T41" fmla="*/ 174 h 254"/>
                <a:gd name="T42" fmla="*/ 121 w 249"/>
                <a:gd name="T43" fmla="*/ 193 h 254"/>
                <a:gd name="T44" fmla="*/ 132 w 249"/>
                <a:gd name="T45" fmla="*/ 181 h 254"/>
                <a:gd name="T46" fmla="*/ 135 w 249"/>
                <a:gd name="T47" fmla="*/ 185 h 254"/>
                <a:gd name="T48" fmla="*/ 134 w 249"/>
                <a:gd name="T49" fmla="*/ 168 h 254"/>
                <a:gd name="T50" fmla="*/ 136 w 249"/>
                <a:gd name="T51" fmla="*/ 181 h 254"/>
                <a:gd name="T52" fmla="*/ 147 w 249"/>
                <a:gd name="T53" fmla="*/ 185 h 254"/>
                <a:gd name="T54" fmla="*/ 133 w 249"/>
                <a:gd name="T55" fmla="*/ 187 h 254"/>
                <a:gd name="T56" fmla="*/ 139 w 249"/>
                <a:gd name="T57" fmla="*/ 193 h 254"/>
                <a:gd name="T58" fmla="*/ 150 w 249"/>
                <a:gd name="T59" fmla="*/ 202 h 254"/>
                <a:gd name="T60" fmla="*/ 163 w 249"/>
                <a:gd name="T61" fmla="*/ 204 h 254"/>
                <a:gd name="T62" fmla="*/ 149 w 249"/>
                <a:gd name="T63" fmla="*/ 222 h 254"/>
                <a:gd name="T64" fmla="*/ 158 w 249"/>
                <a:gd name="T65" fmla="*/ 230 h 254"/>
                <a:gd name="T66" fmla="*/ 164 w 249"/>
                <a:gd name="T67" fmla="*/ 241 h 254"/>
                <a:gd name="T68" fmla="*/ 166 w 249"/>
                <a:gd name="T69" fmla="*/ 254 h 254"/>
                <a:gd name="T70" fmla="*/ 187 w 249"/>
                <a:gd name="T71" fmla="*/ 239 h 254"/>
                <a:gd name="T72" fmla="*/ 196 w 249"/>
                <a:gd name="T73" fmla="*/ 237 h 254"/>
                <a:gd name="T74" fmla="*/ 204 w 249"/>
                <a:gd name="T75" fmla="*/ 228 h 254"/>
                <a:gd name="T76" fmla="*/ 194 w 249"/>
                <a:gd name="T77" fmla="*/ 226 h 254"/>
                <a:gd name="T78" fmla="*/ 179 w 249"/>
                <a:gd name="T79" fmla="*/ 207 h 254"/>
                <a:gd name="T80" fmla="*/ 184 w 249"/>
                <a:gd name="T81" fmla="*/ 191 h 254"/>
                <a:gd name="T82" fmla="*/ 180 w 249"/>
                <a:gd name="T83" fmla="*/ 202 h 254"/>
                <a:gd name="T84" fmla="*/ 185 w 249"/>
                <a:gd name="T85" fmla="*/ 193 h 254"/>
                <a:gd name="T86" fmla="*/ 204 w 249"/>
                <a:gd name="T87" fmla="*/ 181 h 254"/>
                <a:gd name="T88" fmla="*/ 226 w 249"/>
                <a:gd name="T89" fmla="*/ 165 h 254"/>
                <a:gd name="T90" fmla="*/ 233 w 249"/>
                <a:gd name="T91" fmla="*/ 163 h 254"/>
                <a:gd name="T92" fmla="*/ 238 w 249"/>
                <a:gd name="T93" fmla="*/ 144 h 254"/>
                <a:gd name="T94" fmla="*/ 249 w 249"/>
                <a:gd name="T95" fmla="*/ 137 h 254"/>
                <a:gd name="T96" fmla="*/ 240 w 249"/>
                <a:gd name="T97" fmla="*/ 91 h 254"/>
                <a:gd name="T98" fmla="*/ 220 w 249"/>
                <a:gd name="T99" fmla="*/ 80 h 254"/>
                <a:gd name="T100" fmla="*/ 199 w 249"/>
                <a:gd name="T101" fmla="*/ 67 h 254"/>
                <a:gd name="T102" fmla="*/ 190 w 249"/>
                <a:gd name="T103" fmla="*/ 70 h 254"/>
                <a:gd name="T104" fmla="*/ 173 w 249"/>
                <a:gd name="T105" fmla="*/ 42 h 254"/>
                <a:gd name="T106" fmla="*/ 154 w 249"/>
                <a:gd name="T107" fmla="*/ 17 h 254"/>
                <a:gd name="T108" fmla="*/ 153 w 249"/>
                <a:gd name="T109" fmla="*/ 4 h 254"/>
                <a:gd name="T110" fmla="*/ 132 w 249"/>
                <a:gd name="T111" fmla="*/ 0 h 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9"/>
                <a:gd name="T169" fmla="*/ 0 h 254"/>
                <a:gd name="T170" fmla="*/ 249 w 249"/>
                <a:gd name="T171" fmla="*/ 254 h 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9" h="254">
                  <a:moveTo>
                    <a:pt x="132" y="0"/>
                  </a:moveTo>
                  <a:lnTo>
                    <a:pt x="121" y="5"/>
                  </a:lnTo>
                  <a:lnTo>
                    <a:pt x="103" y="22"/>
                  </a:lnTo>
                  <a:lnTo>
                    <a:pt x="105" y="33"/>
                  </a:lnTo>
                  <a:lnTo>
                    <a:pt x="82" y="24"/>
                  </a:lnTo>
                  <a:lnTo>
                    <a:pt x="59" y="18"/>
                  </a:lnTo>
                  <a:lnTo>
                    <a:pt x="35" y="18"/>
                  </a:lnTo>
                  <a:lnTo>
                    <a:pt x="12" y="18"/>
                  </a:lnTo>
                  <a:lnTo>
                    <a:pt x="20" y="50"/>
                  </a:lnTo>
                  <a:lnTo>
                    <a:pt x="18" y="65"/>
                  </a:lnTo>
                  <a:lnTo>
                    <a:pt x="5" y="98"/>
                  </a:lnTo>
                  <a:lnTo>
                    <a:pt x="3" y="107"/>
                  </a:lnTo>
                  <a:lnTo>
                    <a:pt x="0" y="126"/>
                  </a:lnTo>
                  <a:lnTo>
                    <a:pt x="11" y="142"/>
                  </a:lnTo>
                  <a:lnTo>
                    <a:pt x="37" y="146"/>
                  </a:lnTo>
                  <a:lnTo>
                    <a:pt x="60" y="133"/>
                  </a:lnTo>
                  <a:lnTo>
                    <a:pt x="73" y="117"/>
                  </a:lnTo>
                  <a:lnTo>
                    <a:pt x="76" y="118"/>
                  </a:lnTo>
                  <a:lnTo>
                    <a:pt x="87" y="139"/>
                  </a:lnTo>
                  <a:lnTo>
                    <a:pt x="98" y="157"/>
                  </a:lnTo>
                  <a:lnTo>
                    <a:pt x="110" y="174"/>
                  </a:lnTo>
                  <a:lnTo>
                    <a:pt x="121" y="193"/>
                  </a:lnTo>
                  <a:lnTo>
                    <a:pt x="132" y="181"/>
                  </a:lnTo>
                  <a:lnTo>
                    <a:pt x="135" y="185"/>
                  </a:lnTo>
                  <a:lnTo>
                    <a:pt x="134" y="168"/>
                  </a:lnTo>
                  <a:lnTo>
                    <a:pt x="136" y="181"/>
                  </a:lnTo>
                  <a:lnTo>
                    <a:pt x="147" y="185"/>
                  </a:lnTo>
                  <a:lnTo>
                    <a:pt x="133" y="187"/>
                  </a:lnTo>
                  <a:lnTo>
                    <a:pt x="139" y="193"/>
                  </a:lnTo>
                  <a:lnTo>
                    <a:pt x="150" y="202"/>
                  </a:lnTo>
                  <a:lnTo>
                    <a:pt x="163" y="204"/>
                  </a:lnTo>
                  <a:lnTo>
                    <a:pt x="149" y="222"/>
                  </a:lnTo>
                  <a:lnTo>
                    <a:pt x="158" y="230"/>
                  </a:lnTo>
                  <a:lnTo>
                    <a:pt x="164" y="241"/>
                  </a:lnTo>
                  <a:lnTo>
                    <a:pt x="166" y="254"/>
                  </a:lnTo>
                  <a:lnTo>
                    <a:pt x="187" y="239"/>
                  </a:lnTo>
                  <a:lnTo>
                    <a:pt x="196" y="237"/>
                  </a:lnTo>
                  <a:lnTo>
                    <a:pt x="204" y="228"/>
                  </a:lnTo>
                  <a:lnTo>
                    <a:pt x="194" y="226"/>
                  </a:lnTo>
                  <a:lnTo>
                    <a:pt x="179" y="207"/>
                  </a:lnTo>
                  <a:lnTo>
                    <a:pt x="184" y="191"/>
                  </a:lnTo>
                  <a:lnTo>
                    <a:pt x="180" y="202"/>
                  </a:lnTo>
                  <a:lnTo>
                    <a:pt x="185" y="193"/>
                  </a:lnTo>
                  <a:lnTo>
                    <a:pt x="204" y="181"/>
                  </a:lnTo>
                  <a:lnTo>
                    <a:pt x="226" y="165"/>
                  </a:lnTo>
                  <a:lnTo>
                    <a:pt x="233" y="163"/>
                  </a:lnTo>
                  <a:lnTo>
                    <a:pt x="238" y="144"/>
                  </a:lnTo>
                  <a:lnTo>
                    <a:pt x="249" y="137"/>
                  </a:lnTo>
                  <a:lnTo>
                    <a:pt x="240" y="91"/>
                  </a:lnTo>
                  <a:lnTo>
                    <a:pt x="220" y="80"/>
                  </a:lnTo>
                  <a:lnTo>
                    <a:pt x="199" y="67"/>
                  </a:lnTo>
                  <a:lnTo>
                    <a:pt x="190" y="70"/>
                  </a:lnTo>
                  <a:lnTo>
                    <a:pt x="173" y="42"/>
                  </a:lnTo>
                  <a:lnTo>
                    <a:pt x="154" y="17"/>
                  </a:lnTo>
                  <a:lnTo>
                    <a:pt x="153" y="4"/>
                  </a:lnTo>
                  <a:lnTo>
                    <a:pt x="13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09" name="Freeform 960"/>
            <p:cNvSpPr>
              <a:spLocks/>
            </p:cNvSpPr>
            <p:nvPr/>
          </p:nvSpPr>
          <p:spPr bwMode="auto">
            <a:xfrm>
              <a:off x="2914" y="1672"/>
              <a:ext cx="68" cy="80"/>
            </a:xfrm>
            <a:custGeom>
              <a:avLst/>
              <a:gdLst>
                <a:gd name="T0" fmla="*/ 11 w 63"/>
                <a:gd name="T1" fmla="*/ 26 h 137"/>
                <a:gd name="T2" fmla="*/ 11 w 63"/>
                <a:gd name="T3" fmla="*/ 28 h 137"/>
                <a:gd name="T4" fmla="*/ 7 w 63"/>
                <a:gd name="T5" fmla="*/ 30 h 137"/>
                <a:gd name="T6" fmla="*/ 4 w 63"/>
                <a:gd name="T7" fmla="*/ 39 h 137"/>
                <a:gd name="T8" fmla="*/ 10 w 63"/>
                <a:gd name="T9" fmla="*/ 39 h 137"/>
                <a:gd name="T10" fmla="*/ 10 w 63"/>
                <a:gd name="T11" fmla="*/ 43 h 137"/>
                <a:gd name="T12" fmla="*/ 9 w 63"/>
                <a:gd name="T13" fmla="*/ 46 h 137"/>
                <a:gd name="T14" fmla="*/ 7 w 63"/>
                <a:gd name="T15" fmla="*/ 52 h 137"/>
                <a:gd name="T16" fmla="*/ 8 w 63"/>
                <a:gd name="T17" fmla="*/ 55 h 137"/>
                <a:gd name="T18" fmla="*/ 10 w 63"/>
                <a:gd name="T19" fmla="*/ 59 h 137"/>
                <a:gd name="T20" fmla="*/ 15 w 63"/>
                <a:gd name="T21" fmla="*/ 67 h 137"/>
                <a:gd name="T22" fmla="*/ 11 w 63"/>
                <a:gd name="T23" fmla="*/ 68 h 137"/>
                <a:gd name="T24" fmla="*/ 14 w 63"/>
                <a:gd name="T25" fmla="*/ 72 h 137"/>
                <a:gd name="T26" fmla="*/ 14 w 63"/>
                <a:gd name="T27" fmla="*/ 83 h 137"/>
                <a:gd name="T28" fmla="*/ 7 w 63"/>
                <a:gd name="T29" fmla="*/ 85 h 137"/>
                <a:gd name="T30" fmla="*/ 10 w 63"/>
                <a:gd name="T31" fmla="*/ 89 h 137"/>
                <a:gd name="T32" fmla="*/ 9 w 63"/>
                <a:gd name="T33" fmla="*/ 93 h 137"/>
                <a:gd name="T34" fmla="*/ 4 w 63"/>
                <a:gd name="T35" fmla="*/ 89 h 137"/>
                <a:gd name="T36" fmla="*/ 2 w 63"/>
                <a:gd name="T37" fmla="*/ 98 h 137"/>
                <a:gd name="T38" fmla="*/ 0 w 63"/>
                <a:gd name="T39" fmla="*/ 100 h 137"/>
                <a:gd name="T40" fmla="*/ 3 w 63"/>
                <a:gd name="T41" fmla="*/ 111 h 137"/>
                <a:gd name="T42" fmla="*/ 0 w 63"/>
                <a:gd name="T43" fmla="*/ 111 h 137"/>
                <a:gd name="T44" fmla="*/ 0 w 63"/>
                <a:gd name="T45" fmla="*/ 113 h 137"/>
                <a:gd name="T46" fmla="*/ 0 w 63"/>
                <a:gd name="T47" fmla="*/ 118 h 137"/>
                <a:gd name="T48" fmla="*/ 10 w 63"/>
                <a:gd name="T49" fmla="*/ 128 h 137"/>
                <a:gd name="T50" fmla="*/ 14 w 63"/>
                <a:gd name="T51" fmla="*/ 137 h 137"/>
                <a:gd name="T52" fmla="*/ 17 w 63"/>
                <a:gd name="T53" fmla="*/ 113 h 137"/>
                <a:gd name="T54" fmla="*/ 25 w 63"/>
                <a:gd name="T55" fmla="*/ 118 h 137"/>
                <a:gd name="T56" fmla="*/ 30 w 63"/>
                <a:gd name="T57" fmla="*/ 133 h 137"/>
                <a:gd name="T58" fmla="*/ 33 w 63"/>
                <a:gd name="T59" fmla="*/ 133 h 137"/>
                <a:gd name="T60" fmla="*/ 33 w 63"/>
                <a:gd name="T61" fmla="*/ 130 h 137"/>
                <a:gd name="T62" fmla="*/ 37 w 63"/>
                <a:gd name="T63" fmla="*/ 124 h 137"/>
                <a:gd name="T64" fmla="*/ 41 w 63"/>
                <a:gd name="T65" fmla="*/ 128 h 137"/>
                <a:gd name="T66" fmla="*/ 42 w 63"/>
                <a:gd name="T67" fmla="*/ 122 h 137"/>
                <a:gd name="T68" fmla="*/ 45 w 63"/>
                <a:gd name="T69" fmla="*/ 122 h 137"/>
                <a:gd name="T70" fmla="*/ 48 w 63"/>
                <a:gd name="T71" fmla="*/ 124 h 137"/>
                <a:gd name="T72" fmla="*/ 50 w 63"/>
                <a:gd name="T73" fmla="*/ 122 h 137"/>
                <a:gd name="T74" fmla="*/ 54 w 63"/>
                <a:gd name="T75" fmla="*/ 120 h 137"/>
                <a:gd name="T76" fmla="*/ 58 w 63"/>
                <a:gd name="T77" fmla="*/ 128 h 137"/>
                <a:gd name="T78" fmla="*/ 61 w 63"/>
                <a:gd name="T79" fmla="*/ 124 h 137"/>
                <a:gd name="T80" fmla="*/ 56 w 63"/>
                <a:gd name="T81" fmla="*/ 113 h 137"/>
                <a:gd name="T82" fmla="*/ 63 w 63"/>
                <a:gd name="T83" fmla="*/ 98 h 137"/>
                <a:gd name="T84" fmla="*/ 55 w 63"/>
                <a:gd name="T85" fmla="*/ 81 h 137"/>
                <a:gd name="T86" fmla="*/ 56 w 63"/>
                <a:gd name="T87" fmla="*/ 61 h 137"/>
                <a:gd name="T88" fmla="*/ 55 w 63"/>
                <a:gd name="T89" fmla="*/ 48 h 137"/>
                <a:gd name="T90" fmla="*/ 52 w 63"/>
                <a:gd name="T91" fmla="*/ 46 h 137"/>
                <a:gd name="T92" fmla="*/ 47 w 63"/>
                <a:gd name="T93" fmla="*/ 44 h 137"/>
                <a:gd name="T94" fmla="*/ 41 w 63"/>
                <a:gd name="T95" fmla="*/ 39 h 137"/>
                <a:gd name="T96" fmla="*/ 21 w 63"/>
                <a:gd name="T97" fmla="*/ 0 h 137"/>
                <a:gd name="T98" fmla="*/ 0 w 63"/>
                <a:gd name="T99" fmla="*/ 5 h 137"/>
                <a:gd name="T100" fmla="*/ 3 w 63"/>
                <a:gd name="T101" fmla="*/ 18 h 137"/>
                <a:gd name="T102" fmla="*/ 7 w 63"/>
                <a:gd name="T103" fmla="*/ 20 h 137"/>
                <a:gd name="T104" fmla="*/ 4 w 63"/>
                <a:gd name="T105" fmla="*/ 22 h 137"/>
                <a:gd name="T106" fmla="*/ 7 w 63"/>
                <a:gd name="T107" fmla="*/ 24 h 137"/>
                <a:gd name="T108" fmla="*/ 11 w 63"/>
                <a:gd name="T109" fmla="*/ 26 h 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
                <a:gd name="T166" fmla="*/ 0 h 137"/>
                <a:gd name="T167" fmla="*/ 63 w 63"/>
                <a:gd name="T168" fmla="*/ 137 h 1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 h="137">
                  <a:moveTo>
                    <a:pt x="11" y="26"/>
                  </a:moveTo>
                  <a:lnTo>
                    <a:pt x="11" y="28"/>
                  </a:lnTo>
                  <a:lnTo>
                    <a:pt x="7" y="30"/>
                  </a:lnTo>
                  <a:lnTo>
                    <a:pt x="4" y="39"/>
                  </a:lnTo>
                  <a:lnTo>
                    <a:pt x="10" y="39"/>
                  </a:lnTo>
                  <a:lnTo>
                    <a:pt x="10" y="43"/>
                  </a:lnTo>
                  <a:lnTo>
                    <a:pt x="9" y="46"/>
                  </a:lnTo>
                  <a:lnTo>
                    <a:pt x="7" y="52"/>
                  </a:lnTo>
                  <a:lnTo>
                    <a:pt x="8" y="55"/>
                  </a:lnTo>
                  <a:lnTo>
                    <a:pt x="10" y="59"/>
                  </a:lnTo>
                  <a:lnTo>
                    <a:pt x="15" y="67"/>
                  </a:lnTo>
                  <a:lnTo>
                    <a:pt x="11" y="68"/>
                  </a:lnTo>
                  <a:lnTo>
                    <a:pt x="14" y="72"/>
                  </a:lnTo>
                  <a:lnTo>
                    <a:pt x="14" y="83"/>
                  </a:lnTo>
                  <a:lnTo>
                    <a:pt x="7" y="85"/>
                  </a:lnTo>
                  <a:lnTo>
                    <a:pt x="10" y="89"/>
                  </a:lnTo>
                  <a:lnTo>
                    <a:pt x="9" y="93"/>
                  </a:lnTo>
                  <a:lnTo>
                    <a:pt x="4" y="89"/>
                  </a:lnTo>
                  <a:lnTo>
                    <a:pt x="2" y="98"/>
                  </a:lnTo>
                  <a:lnTo>
                    <a:pt x="0" y="100"/>
                  </a:lnTo>
                  <a:lnTo>
                    <a:pt x="3" y="111"/>
                  </a:lnTo>
                  <a:lnTo>
                    <a:pt x="0" y="111"/>
                  </a:lnTo>
                  <a:lnTo>
                    <a:pt x="0" y="113"/>
                  </a:lnTo>
                  <a:lnTo>
                    <a:pt x="0" y="118"/>
                  </a:lnTo>
                  <a:lnTo>
                    <a:pt x="10" y="128"/>
                  </a:lnTo>
                  <a:lnTo>
                    <a:pt x="14" y="137"/>
                  </a:lnTo>
                  <a:lnTo>
                    <a:pt x="17" y="113"/>
                  </a:lnTo>
                  <a:lnTo>
                    <a:pt x="25" y="118"/>
                  </a:lnTo>
                  <a:lnTo>
                    <a:pt x="30" y="133"/>
                  </a:lnTo>
                  <a:lnTo>
                    <a:pt x="33" y="133"/>
                  </a:lnTo>
                  <a:lnTo>
                    <a:pt x="33" y="130"/>
                  </a:lnTo>
                  <a:lnTo>
                    <a:pt x="37" y="124"/>
                  </a:lnTo>
                  <a:lnTo>
                    <a:pt x="41" y="128"/>
                  </a:lnTo>
                  <a:lnTo>
                    <a:pt x="42" y="122"/>
                  </a:lnTo>
                  <a:lnTo>
                    <a:pt x="45" y="122"/>
                  </a:lnTo>
                  <a:lnTo>
                    <a:pt x="48" y="124"/>
                  </a:lnTo>
                  <a:lnTo>
                    <a:pt x="50" y="122"/>
                  </a:lnTo>
                  <a:lnTo>
                    <a:pt x="54" y="120"/>
                  </a:lnTo>
                  <a:lnTo>
                    <a:pt x="58" y="128"/>
                  </a:lnTo>
                  <a:lnTo>
                    <a:pt x="61" y="124"/>
                  </a:lnTo>
                  <a:lnTo>
                    <a:pt x="56" y="113"/>
                  </a:lnTo>
                  <a:lnTo>
                    <a:pt x="63" y="98"/>
                  </a:lnTo>
                  <a:lnTo>
                    <a:pt x="55" y="81"/>
                  </a:lnTo>
                  <a:lnTo>
                    <a:pt x="56" y="61"/>
                  </a:lnTo>
                  <a:lnTo>
                    <a:pt x="55" y="48"/>
                  </a:lnTo>
                  <a:lnTo>
                    <a:pt x="52" y="46"/>
                  </a:lnTo>
                  <a:lnTo>
                    <a:pt x="47" y="44"/>
                  </a:lnTo>
                  <a:lnTo>
                    <a:pt x="41" y="39"/>
                  </a:lnTo>
                  <a:lnTo>
                    <a:pt x="21" y="0"/>
                  </a:lnTo>
                  <a:lnTo>
                    <a:pt x="0" y="5"/>
                  </a:lnTo>
                  <a:lnTo>
                    <a:pt x="3" y="18"/>
                  </a:lnTo>
                  <a:lnTo>
                    <a:pt x="7" y="20"/>
                  </a:lnTo>
                  <a:lnTo>
                    <a:pt x="4" y="22"/>
                  </a:lnTo>
                  <a:lnTo>
                    <a:pt x="7" y="24"/>
                  </a:lnTo>
                  <a:lnTo>
                    <a:pt x="11" y="2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10" name="Freeform 961"/>
            <p:cNvSpPr>
              <a:spLocks/>
            </p:cNvSpPr>
            <p:nvPr/>
          </p:nvSpPr>
          <p:spPr bwMode="auto">
            <a:xfrm>
              <a:off x="761" y="1226"/>
              <a:ext cx="1086" cy="530"/>
            </a:xfrm>
            <a:custGeom>
              <a:avLst/>
              <a:gdLst>
                <a:gd name="T0" fmla="*/ 776 w 1007"/>
                <a:gd name="T1" fmla="*/ 154 h 908"/>
                <a:gd name="T2" fmla="*/ 821 w 1007"/>
                <a:gd name="T3" fmla="*/ 63 h 908"/>
                <a:gd name="T4" fmla="*/ 739 w 1007"/>
                <a:gd name="T5" fmla="*/ 100 h 908"/>
                <a:gd name="T6" fmla="*/ 707 w 1007"/>
                <a:gd name="T7" fmla="*/ 59 h 908"/>
                <a:gd name="T8" fmla="*/ 705 w 1007"/>
                <a:gd name="T9" fmla="*/ 2 h 908"/>
                <a:gd name="T10" fmla="*/ 694 w 1007"/>
                <a:gd name="T11" fmla="*/ 70 h 908"/>
                <a:gd name="T12" fmla="*/ 641 w 1007"/>
                <a:gd name="T13" fmla="*/ 137 h 908"/>
                <a:gd name="T14" fmla="*/ 652 w 1007"/>
                <a:gd name="T15" fmla="*/ 98 h 908"/>
                <a:gd name="T16" fmla="*/ 612 w 1007"/>
                <a:gd name="T17" fmla="*/ 115 h 908"/>
                <a:gd name="T18" fmla="*/ 532 w 1007"/>
                <a:gd name="T19" fmla="*/ 96 h 908"/>
                <a:gd name="T20" fmla="*/ 498 w 1007"/>
                <a:gd name="T21" fmla="*/ 117 h 908"/>
                <a:gd name="T22" fmla="*/ 427 w 1007"/>
                <a:gd name="T23" fmla="*/ 83 h 908"/>
                <a:gd name="T24" fmla="*/ 338 w 1007"/>
                <a:gd name="T25" fmla="*/ 65 h 908"/>
                <a:gd name="T26" fmla="*/ 283 w 1007"/>
                <a:gd name="T27" fmla="*/ 52 h 908"/>
                <a:gd name="T28" fmla="*/ 123 w 1007"/>
                <a:gd name="T29" fmla="*/ 126 h 908"/>
                <a:gd name="T30" fmla="*/ 24 w 1007"/>
                <a:gd name="T31" fmla="*/ 341 h 908"/>
                <a:gd name="T32" fmla="*/ 72 w 1007"/>
                <a:gd name="T33" fmla="*/ 459 h 908"/>
                <a:gd name="T34" fmla="*/ 48 w 1007"/>
                <a:gd name="T35" fmla="*/ 502 h 908"/>
                <a:gd name="T36" fmla="*/ 61 w 1007"/>
                <a:gd name="T37" fmla="*/ 541 h 908"/>
                <a:gd name="T38" fmla="*/ 63 w 1007"/>
                <a:gd name="T39" fmla="*/ 583 h 908"/>
                <a:gd name="T40" fmla="*/ 38 w 1007"/>
                <a:gd name="T41" fmla="*/ 609 h 908"/>
                <a:gd name="T42" fmla="*/ 59 w 1007"/>
                <a:gd name="T43" fmla="*/ 622 h 908"/>
                <a:gd name="T44" fmla="*/ 70 w 1007"/>
                <a:gd name="T45" fmla="*/ 650 h 908"/>
                <a:gd name="T46" fmla="*/ 74 w 1007"/>
                <a:gd name="T47" fmla="*/ 670 h 908"/>
                <a:gd name="T48" fmla="*/ 266 w 1007"/>
                <a:gd name="T49" fmla="*/ 674 h 908"/>
                <a:gd name="T50" fmla="*/ 459 w 1007"/>
                <a:gd name="T51" fmla="*/ 663 h 908"/>
                <a:gd name="T52" fmla="*/ 569 w 1007"/>
                <a:gd name="T53" fmla="*/ 739 h 908"/>
                <a:gd name="T54" fmla="*/ 567 w 1007"/>
                <a:gd name="T55" fmla="*/ 895 h 908"/>
                <a:gd name="T56" fmla="*/ 679 w 1007"/>
                <a:gd name="T57" fmla="*/ 826 h 908"/>
                <a:gd name="T58" fmla="*/ 803 w 1007"/>
                <a:gd name="T59" fmla="*/ 728 h 908"/>
                <a:gd name="T60" fmla="*/ 849 w 1007"/>
                <a:gd name="T61" fmla="*/ 772 h 908"/>
                <a:gd name="T62" fmla="*/ 822 w 1007"/>
                <a:gd name="T63" fmla="*/ 815 h 908"/>
                <a:gd name="T64" fmla="*/ 894 w 1007"/>
                <a:gd name="T65" fmla="*/ 793 h 908"/>
                <a:gd name="T66" fmla="*/ 847 w 1007"/>
                <a:gd name="T67" fmla="*/ 735 h 908"/>
                <a:gd name="T68" fmla="*/ 871 w 1007"/>
                <a:gd name="T69" fmla="*/ 683 h 908"/>
                <a:gd name="T70" fmla="*/ 792 w 1007"/>
                <a:gd name="T71" fmla="*/ 704 h 908"/>
                <a:gd name="T72" fmla="*/ 957 w 1007"/>
                <a:gd name="T73" fmla="*/ 609 h 908"/>
                <a:gd name="T74" fmla="*/ 1007 w 1007"/>
                <a:gd name="T75" fmla="*/ 539 h 908"/>
                <a:gd name="T76" fmla="*/ 955 w 1007"/>
                <a:gd name="T77" fmla="*/ 535 h 908"/>
                <a:gd name="T78" fmla="*/ 966 w 1007"/>
                <a:gd name="T79" fmla="*/ 493 h 908"/>
                <a:gd name="T80" fmla="*/ 959 w 1007"/>
                <a:gd name="T81" fmla="*/ 470 h 908"/>
                <a:gd name="T82" fmla="*/ 946 w 1007"/>
                <a:gd name="T83" fmla="*/ 431 h 908"/>
                <a:gd name="T84" fmla="*/ 945 w 1007"/>
                <a:gd name="T85" fmla="*/ 393 h 908"/>
                <a:gd name="T86" fmla="*/ 944 w 1007"/>
                <a:gd name="T87" fmla="*/ 339 h 908"/>
                <a:gd name="T88" fmla="*/ 922 w 1007"/>
                <a:gd name="T89" fmla="*/ 365 h 908"/>
                <a:gd name="T90" fmla="*/ 879 w 1007"/>
                <a:gd name="T91" fmla="*/ 398 h 908"/>
                <a:gd name="T92" fmla="*/ 874 w 1007"/>
                <a:gd name="T93" fmla="*/ 350 h 908"/>
                <a:gd name="T94" fmla="*/ 863 w 1007"/>
                <a:gd name="T95" fmla="*/ 289 h 908"/>
                <a:gd name="T96" fmla="*/ 793 w 1007"/>
                <a:gd name="T97" fmla="*/ 296 h 908"/>
                <a:gd name="T98" fmla="*/ 754 w 1007"/>
                <a:gd name="T99" fmla="*/ 459 h 908"/>
                <a:gd name="T100" fmla="*/ 688 w 1007"/>
                <a:gd name="T101" fmla="*/ 591 h 908"/>
                <a:gd name="T102" fmla="*/ 667 w 1007"/>
                <a:gd name="T103" fmla="*/ 513 h 908"/>
                <a:gd name="T104" fmla="*/ 586 w 1007"/>
                <a:gd name="T105" fmla="*/ 419 h 908"/>
                <a:gd name="T106" fmla="*/ 558 w 1007"/>
                <a:gd name="T107" fmla="*/ 365 h 908"/>
                <a:gd name="T108" fmla="*/ 632 w 1007"/>
                <a:gd name="T109" fmla="*/ 255 h 908"/>
                <a:gd name="T110" fmla="*/ 670 w 1007"/>
                <a:gd name="T111" fmla="*/ 220 h 908"/>
                <a:gd name="T112" fmla="*/ 707 w 1007"/>
                <a:gd name="T113" fmla="*/ 174 h 9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7"/>
                <a:gd name="T172" fmla="*/ 0 h 908"/>
                <a:gd name="T173" fmla="*/ 1007 w 1007"/>
                <a:gd name="T174" fmla="*/ 908 h 9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7" h="908">
                  <a:moveTo>
                    <a:pt x="742" y="157"/>
                  </a:moveTo>
                  <a:lnTo>
                    <a:pt x="737" y="146"/>
                  </a:lnTo>
                  <a:lnTo>
                    <a:pt x="752" y="150"/>
                  </a:lnTo>
                  <a:lnTo>
                    <a:pt x="761" y="157"/>
                  </a:lnTo>
                  <a:lnTo>
                    <a:pt x="768" y="155"/>
                  </a:lnTo>
                  <a:lnTo>
                    <a:pt x="762" y="139"/>
                  </a:lnTo>
                  <a:lnTo>
                    <a:pt x="768" y="141"/>
                  </a:lnTo>
                  <a:lnTo>
                    <a:pt x="772" y="143"/>
                  </a:lnTo>
                  <a:lnTo>
                    <a:pt x="776" y="154"/>
                  </a:lnTo>
                  <a:lnTo>
                    <a:pt x="804" y="133"/>
                  </a:lnTo>
                  <a:lnTo>
                    <a:pt x="809" y="118"/>
                  </a:lnTo>
                  <a:lnTo>
                    <a:pt x="808" y="104"/>
                  </a:lnTo>
                  <a:lnTo>
                    <a:pt x="809" y="94"/>
                  </a:lnTo>
                  <a:lnTo>
                    <a:pt x="824" y="85"/>
                  </a:lnTo>
                  <a:lnTo>
                    <a:pt x="815" y="83"/>
                  </a:lnTo>
                  <a:lnTo>
                    <a:pt x="826" y="74"/>
                  </a:lnTo>
                  <a:lnTo>
                    <a:pt x="808" y="65"/>
                  </a:lnTo>
                  <a:lnTo>
                    <a:pt x="821" y="63"/>
                  </a:lnTo>
                  <a:lnTo>
                    <a:pt x="786" y="61"/>
                  </a:lnTo>
                  <a:lnTo>
                    <a:pt x="784" y="76"/>
                  </a:lnTo>
                  <a:lnTo>
                    <a:pt x="785" y="81"/>
                  </a:lnTo>
                  <a:lnTo>
                    <a:pt x="784" y="87"/>
                  </a:lnTo>
                  <a:lnTo>
                    <a:pt x="773" y="87"/>
                  </a:lnTo>
                  <a:lnTo>
                    <a:pt x="748" y="126"/>
                  </a:lnTo>
                  <a:lnTo>
                    <a:pt x="738" y="128"/>
                  </a:lnTo>
                  <a:lnTo>
                    <a:pt x="736" y="105"/>
                  </a:lnTo>
                  <a:lnTo>
                    <a:pt x="739" y="100"/>
                  </a:lnTo>
                  <a:lnTo>
                    <a:pt x="747" y="81"/>
                  </a:lnTo>
                  <a:lnTo>
                    <a:pt x="737" y="74"/>
                  </a:lnTo>
                  <a:lnTo>
                    <a:pt x="716" y="100"/>
                  </a:lnTo>
                  <a:lnTo>
                    <a:pt x="720" y="76"/>
                  </a:lnTo>
                  <a:lnTo>
                    <a:pt x="717" y="72"/>
                  </a:lnTo>
                  <a:lnTo>
                    <a:pt x="728" y="67"/>
                  </a:lnTo>
                  <a:lnTo>
                    <a:pt x="720" y="63"/>
                  </a:lnTo>
                  <a:lnTo>
                    <a:pt x="708" y="61"/>
                  </a:lnTo>
                  <a:lnTo>
                    <a:pt x="707" y="59"/>
                  </a:lnTo>
                  <a:lnTo>
                    <a:pt x="717" y="50"/>
                  </a:lnTo>
                  <a:lnTo>
                    <a:pt x="716" y="44"/>
                  </a:lnTo>
                  <a:lnTo>
                    <a:pt x="721" y="46"/>
                  </a:lnTo>
                  <a:lnTo>
                    <a:pt x="718" y="30"/>
                  </a:lnTo>
                  <a:lnTo>
                    <a:pt x="721" y="15"/>
                  </a:lnTo>
                  <a:lnTo>
                    <a:pt x="716" y="4"/>
                  </a:lnTo>
                  <a:lnTo>
                    <a:pt x="711" y="4"/>
                  </a:lnTo>
                  <a:lnTo>
                    <a:pt x="715" y="0"/>
                  </a:lnTo>
                  <a:lnTo>
                    <a:pt x="705" y="2"/>
                  </a:lnTo>
                  <a:lnTo>
                    <a:pt x="711" y="2"/>
                  </a:lnTo>
                  <a:lnTo>
                    <a:pt x="693" y="13"/>
                  </a:lnTo>
                  <a:lnTo>
                    <a:pt x="695" y="17"/>
                  </a:lnTo>
                  <a:lnTo>
                    <a:pt x="683" y="18"/>
                  </a:lnTo>
                  <a:lnTo>
                    <a:pt x="678" y="37"/>
                  </a:lnTo>
                  <a:lnTo>
                    <a:pt x="681" y="39"/>
                  </a:lnTo>
                  <a:lnTo>
                    <a:pt x="672" y="41"/>
                  </a:lnTo>
                  <a:lnTo>
                    <a:pt x="668" y="55"/>
                  </a:lnTo>
                  <a:lnTo>
                    <a:pt x="694" y="70"/>
                  </a:lnTo>
                  <a:lnTo>
                    <a:pt x="687" y="72"/>
                  </a:lnTo>
                  <a:lnTo>
                    <a:pt x="688" y="70"/>
                  </a:lnTo>
                  <a:lnTo>
                    <a:pt x="681" y="76"/>
                  </a:lnTo>
                  <a:lnTo>
                    <a:pt x="675" y="87"/>
                  </a:lnTo>
                  <a:lnTo>
                    <a:pt x="686" y="81"/>
                  </a:lnTo>
                  <a:lnTo>
                    <a:pt x="681" y="89"/>
                  </a:lnTo>
                  <a:lnTo>
                    <a:pt x="656" y="105"/>
                  </a:lnTo>
                  <a:lnTo>
                    <a:pt x="646" y="126"/>
                  </a:lnTo>
                  <a:lnTo>
                    <a:pt x="641" y="137"/>
                  </a:lnTo>
                  <a:lnTo>
                    <a:pt x="633" y="137"/>
                  </a:lnTo>
                  <a:lnTo>
                    <a:pt x="633" y="141"/>
                  </a:lnTo>
                  <a:lnTo>
                    <a:pt x="633" y="137"/>
                  </a:lnTo>
                  <a:lnTo>
                    <a:pt x="634" y="137"/>
                  </a:lnTo>
                  <a:lnTo>
                    <a:pt x="643" y="133"/>
                  </a:lnTo>
                  <a:lnTo>
                    <a:pt x="640" y="130"/>
                  </a:lnTo>
                  <a:lnTo>
                    <a:pt x="643" y="122"/>
                  </a:lnTo>
                  <a:lnTo>
                    <a:pt x="635" y="126"/>
                  </a:lnTo>
                  <a:lnTo>
                    <a:pt x="652" y="98"/>
                  </a:lnTo>
                  <a:lnTo>
                    <a:pt x="642" y="104"/>
                  </a:lnTo>
                  <a:lnTo>
                    <a:pt x="643" y="100"/>
                  </a:lnTo>
                  <a:lnTo>
                    <a:pt x="631" y="96"/>
                  </a:lnTo>
                  <a:lnTo>
                    <a:pt x="621" y="100"/>
                  </a:lnTo>
                  <a:lnTo>
                    <a:pt x="623" y="109"/>
                  </a:lnTo>
                  <a:lnTo>
                    <a:pt x="632" y="115"/>
                  </a:lnTo>
                  <a:lnTo>
                    <a:pt x="620" y="115"/>
                  </a:lnTo>
                  <a:lnTo>
                    <a:pt x="617" y="105"/>
                  </a:lnTo>
                  <a:lnTo>
                    <a:pt x="612" y="115"/>
                  </a:lnTo>
                  <a:lnTo>
                    <a:pt x="590" y="115"/>
                  </a:lnTo>
                  <a:lnTo>
                    <a:pt x="568" y="113"/>
                  </a:lnTo>
                  <a:lnTo>
                    <a:pt x="561" y="105"/>
                  </a:lnTo>
                  <a:lnTo>
                    <a:pt x="551" y="104"/>
                  </a:lnTo>
                  <a:lnTo>
                    <a:pt x="547" y="92"/>
                  </a:lnTo>
                  <a:lnTo>
                    <a:pt x="544" y="81"/>
                  </a:lnTo>
                  <a:lnTo>
                    <a:pt x="508" y="96"/>
                  </a:lnTo>
                  <a:lnTo>
                    <a:pt x="514" y="104"/>
                  </a:lnTo>
                  <a:lnTo>
                    <a:pt x="532" y="96"/>
                  </a:lnTo>
                  <a:lnTo>
                    <a:pt x="544" y="92"/>
                  </a:lnTo>
                  <a:lnTo>
                    <a:pt x="522" y="105"/>
                  </a:lnTo>
                  <a:lnTo>
                    <a:pt x="511" y="107"/>
                  </a:lnTo>
                  <a:lnTo>
                    <a:pt x="503" y="141"/>
                  </a:lnTo>
                  <a:lnTo>
                    <a:pt x="500" y="135"/>
                  </a:lnTo>
                  <a:lnTo>
                    <a:pt x="497" y="154"/>
                  </a:lnTo>
                  <a:lnTo>
                    <a:pt x="492" y="130"/>
                  </a:lnTo>
                  <a:lnTo>
                    <a:pt x="500" y="133"/>
                  </a:lnTo>
                  <a:lnTo>
                    <a:pt x="498" y="117"/>
                  </a:lnTo>
                  <a:lnTo>
                    <a:pt x="492" y="122"/>
                  </a:lnTo>
                  <a:lnTo>
                    <a:pt x="492" y="115"/>
                  </a:lnTo>
                  <a:lnTo>
                    <a:pt x="484" y="107"/>
                  </a:lnTo>
                  <a:lnTo>
                    <a:pt x="440" y="117"/>
                  </a:lnTo>
                  <a:lnTo>
                    <a:pt x="424" y="109"/>
                  </a:lnTo>
                  <a:lnTo>
                    <a:pt x="441" y="100"/>
                  </a:lnTo>
                  <a:lnTo>
                    <a:pt x="447" y="96"/>
                  </a:lnTo>
                  <a:lnTo>
                    <a:pt x="435" y="78"/>
                  </a:lnTo>
                  <a:lnTo>
                    <a:pt x="427" y="83"/>
                  </a:lnTo>
                  <a:lnTo>
                    <a:pt x="399" y="70"/>
                  </a:lnTo>
                  <a:lnTo>
                    <a:pt x="368" y="55"/>
                  </a:lnTo>
                  <a:lnTo>
                    <a:pt x="354" y="70"/>
                  </a:lnTo>
                  <a:lnTo>
                    <a:pt x="347" y="67"/>
                  </a:lnTo>
                  <a:lnTo>
                    <a:pt x="351" y="61"/>
                  </a:lnTo>
                  <a:lnTo>
                    <a:pt x="355" y="46"/>
                  </a:lnTo>
                  <a:lnTo>
                    <a:pt x="351" y="52"/>
                  </a:lnTo>
                  <a:lnTo>
                    <a:pt x="345" y="59"/>
                  </a:lnTo>
                  <a:lnTo>
                    <a:pt x="338" y="65"/>
                  </a:lnTo>
                  <a:lnTo>
                    <a:pt x="333" y="70"/>
                  </a:lnTo>
                  <a:lnTo>
                    <a:pt x="328" y="52"/>
                  </a:lnTo>
                  <a:lnTo>
                    <a:pt x="324" y="39"/>
                  </a:lnTo>
                  <a:lnTo>
                    <a:pt x="325" y="44"/>
                  </a:lnTo>
                  <a:lnTo>
                    <a:pt x="301" y="59"/>
                  </a:lnTo>
                  <a:lnTo>
                    <a:pt x="301" y="55"/>
                  </a:lnTo>
                  <a:lnTo>
                    <a:pt x="276" y="63"/>
                  </a:lnTo>
                  <a:lnTo>
                    <a:pt x="301" y="46"/>
                  </a:lnTo>
                  <a:lnTo>
                    <a:pt x="283" y="52"/>
                  </a:lnTo>
                  <a:lnTo>
                    <a:pt x="255" y="65"/>
                  </a:lnTo>
                  <a:lnTo>
                    <a:pt x="225" y="78"/>
                  </a:lnTo>
                  <a:lnTo>
                    <a:pt x="222" y="87"/>
                  </a:lnTo>
                  <a:lnTo>
                    <a:pt x="213" y="83"/>
                  </a:lnTo>
                  <a:lnTo>
                    <a:pt x="210" y="89"/>
                  </a:lnTo>
                  <a:lnTo>
                    <a:pt x="186" y="74"/>
                  </a:lnTo>
                  <a:lnTo>
                    <a:pt x="163" y="61"/>
                  </a:lnTo>
                  <a:lnTo>
                    <a:pt x="143" y="94"/>
                  </a:lnTo>
                  <a:lnTo>
                    <a:pt x="123" y="126"/>
                  </a:lnTo>
                  <a:lnTo>
                    <a:pt x="101" y="159"/>
                  </a:lnTo>
                  <a:lnTo>
                    <a:pt x="81" y="189"/>
                  </a:lnTo>
                  <a:lnTo>
                    <a:pt x="61" y="226"/>
                  </a:lnTo>
                  <a:lnTo>
                    <a:pt x="40" y="259"/>
                  </a:lnTo>
                  <a:lnTo>
                    <a:pt x="21" y="294"/>
                  </a:lnTo>
                  <a:lnTo>
                    <a:pt x="0" y="326"/>
                  </a:lnTo>
                  <a:lnTo>
                    <a:pt x="26" y="326"/>
                  </a:lnTo>
                  <a:lnTo>
                    <a:pt x="20" y="335"/>
                  </a:lnTo>
                  <a:lnTo>
                    <a:pt x="24" y="341"/>
                  </a:lnTo>
                  <a:lnTo>
                    <a:pt x="22" y="368"/>
                  </a:lnTo>
                  <a:lnTo>
                    <a:pt x="35" y="363"/>
                  </a:lnTo>
                  <a:lnTo>
                    <a:pt x="44" y="350"/>
                  </a:lnTo>
                  <a:lnTo>
                    <a:pt x="61" y="343"/>
                  </a:lnTo>
                  <a:lnTo>
                    <a:pt x="65" y="372"/>
                  </a:lnTo>
                  <a:lnTo>
                    <a:pt x="62" y="404"/>
                  </a:lnTo>
                  <a:lnTo>
                    <a:pt x="60" y="431"/>
                  </a:lnTo>
                  <a:lnTo>
                    <a:pt x="65" y="446"/>
                  </a:lnTo>
                  <a:lnTo>
                    <a:pt x="72" y="459"/>
                  </a:lnTo>
                  <a:lnTo>
                    <a:pt x="58" y="489"/>
                  </a:lnTo>
                  <a:lnTo>
                    <a:pt x="71" y="469"/>
                  </a:lnTo>
                  <a:lnTo>
                    <a:pt x="71" y="474"/>
                  </a:lnTo>
                  <a:lnTo>
                    <a:pt x="59" y="485"/>
                  </a:lnTo>
                  <a:lnTo>
                    <a:pt x="61" y="489"/>
                  </a:lnTo>
                  <a:lnTo>
                    <a:pt x="53" y="500"/>
                  </a:lnTo>
                  <a:lnTo>
                    <a:pt x="50" y="498"/>
                  </a:lnTo>
                  <a:lnTo>
                    <a:pt x="50" y="507"/>
                  </a:lnTo>
                  <a:lnTo>
                    <a:pt x="48" y="502"/>
                  </a:lnTo>
                  <a:lnTo>
                    <a:pt x="47" y="513"/>
                  </a:lnTo>
                  <a:lnTo>
                    <a:pt x="52" y="513"/>
                  </a:lnTo>
                  <a:lnTo>
                    <a:pt x="49" y="513"/>
                  </a:lnTo>
                  <a:lnTo>
                    <a:pt x="49" y="520"/>
                  </a:lnTo>
                  <a:lnTo>
                    <a:pt x="46" y="519"/>
                  </a:lnTo>
                  <a:lnTo>
                    <a:pt x="47" y="539"/>
                  </a:lnTo>
                  <a:lnTo>
                    <a:pt x="64" y="519"/>
                  </a:lnTo>
                  <a:lnTo>
                    <a:pt x="58" y="535"/>
                  </a:lnTo>
                  <a:lnTo>
                    <a:pt x="61" y="541"/>
                  </a:lnTo>
                  <a:lnTo>
                    <a:pt x="53" y="535"/>
                  </a:lnTo>
                  <a:lnTo>
                    <a:pt x="52" y="554"/>
                  </a:lnTo>
                  <a:lnTo>
                    <a:pt x="54" y="552"/>
                  </a:lnTo>
                  <a:lnTo>
                    <a:pt x="46" y="572"/>
                  </a:lnTo>
                  <a:lnTo>
                    <a:pt x="50" y="567"/>
                  </a:lnTo>
                  <a:lnTo>
                    <a:pt x="50" y="574"/>
                  </a:lnTo>
                  <a:lnTo>
                    <a:pt x="70" y="554"/>
                  </a:lnTo>
                  <a:lnTo>
                    <a:pt x="63" y="570"/>
                  </a:lnTo>
                  <a:lnTo>
                    <a:pt x="63" y="583"/>
                  </a:lnTo>
                  <a:lnTo>
                    <a:pt x="61" y="570"/>
                  </a:lnTo>
                  <a:lnTo>
                    <a:pt x="44" y="587"/>
                  </a:lnTo>
                  <a:lnTo>
                    <a:pt x="46" y="593"/>
                  </a:lnTo>
                  <a:lnTo>
                    <a:pt x="50" y="589"/>
                  </a:lnTo>
                  <a:lnTo>
                    <a:pt x="59" y="591"/>
                  </a:lnTo>
                  <a:lnTo>
                    <a:pt x="44" y="598"/>
                  </a:lnTo>
                  <a:lnTo>
                    <a:pt x="39" y="604"/>
                  </a:lnTo>
                  <a:lnTo>
                    <a:pt x="47" y="604"/>
                  </a:lnTo>
                  <a:lnTo>
                    <a:pt x="38" y="609"/>
                  </a:lnTo>
                  <a:lnTo>
                    <a:pt x="49" y="615"/>
                  </a:lnTo>
                  <a:lnTo>
                    <a:pt x="52" y="611"/>
                  </a:lnTo>
                  <a:lnTo>
                    <a:pt x="57" y="613"/>
                  </a:lnTo>
                  <a:lnTo>
                    <a:pt x="50" y="619"/>
                  </a:lnTo>
                  <a:lnTo>
                    <a:pt x="57" y="619"/>
                  </a:lnTo>
                  <a:lnTo>
                    <a:pt x="51" y="622"/>
                  </a:lnTo>
                  <a:lnTo>
                    <a:pt x="63" y="615"/>
                  </a:lnTo>
                  <a:lnTo>
                    <a:pt x="65" y="609"/>
                  </a:lnTo>
                  <a:lnTo>
                    <a:pt x="59" y="622"/>
                  </a:lnTo>
                  <a:lnTo>
                    <a:pt x="53" y="622"/>
                  </a:lnTo>
                  <a:lnTo>
                    <a:pt x="51" y="630"/>
                  </a:lnTo>
                  <a:lnTo>
                    <a:pt x="61" y="622"/>
                  </a:lnTo>
                  <a:lnTo>
                    <a:pt x="61" y="630"/>
                  </a:lnTo>
                  <a:lnTo>
                    <a:pt x="71" y="619"/>
                  </a:lnTo>
                  <a:lnTo>
                    <a:pt x="65" y="633"/>
                  </a:lnTo>
                  <a:lnTo>
                    <a:pt x="74" y="628"/>
                  </a:lnTo>
                  <a:lnTo>
                    <a:pt x="62" y="641"/>
                  </a:lnTo>
                  <a:lnTo>
                    <a:pt x="70" y="650"/>
                  </a:lnTo>
                  <a:lnTo>
                    <a:pt x="75" y="635"/>
                  </a:lnTo>
                  <a:lnTo>
                    <a:pt x="72" y="654"/>
                  </a:lnTo>
                  <a:lnTo>
                    <a:pt x="74" y="654"/>
                  </a:lnTo>
                  <a:lnTo>
                    <a:pt x="69" y="654"/>
                  </a:lnTo>
                  <a:lnTo>
                    <a:pt x="74" y="657"/>
                  </a:lnTo>
                  <a:lnTo>
                    <a:pt x="81" y="654"/>
                  </a:lnTo>
                  <a:lnTo>
                    <a:pt x="75" y="663"/>
                  </a:lnTo>
                  <a:lnTo>
                    <a:pt x="81" y="665"/>
                  </a:lnTo>
                  <a:lnTo>
                    <a:pt x="74" y="670"/>
                  </a:lnTo>
                  <a:lnTo>
                    <a:pt x="80" y="674"/>
                  </a:lnTo>
                  <a:lnTo>
                    <a:pt x="102" y="674"/>
                  </a:lnTo>
                  <a:lnTo>
                    <a:pt x="125" y="674"/>
                  </a:lnTo>
                  <a:lnTo>
                    <a:pt x="149" y="674"/>
                  </a:lnTo>
                  <a:lnTo>
                    <a:pt x="172" y="674"/>
                  </a:lnTo>
                  <a:lnTo>
                    <a:pt x="195" y="674"/>
                  </a:lnTo>
                  <a:lnTo>
                    <a:pt x="219" y="674"/>
                  </a:lnTo>
                  <a:lnTo>
                    <a:pt x="243" y="674"/>
                  </a:lnTo>
                  <a:lnTo>
                    <a:pt x="266" y="674"/>
                  </a:lnTo>
                  <a:lnTo>
                    <a:pt x="290" y="674"/>
                  </a:lnTo>
                  <a:lnTo>
                    <a:pt x="313" y="674"/>
                  </a:lnTo>
                  <a:lnTo>
                    <a:pt x="336" y="674"/>
                  </a:lnTo>
                  <a:lnTo>
                    <a:pt x="360" y="674"/>
                  </a:lnTo>
                  <a:lnTo>
                    <a:pt x="383" y="674"/>
                  </a:lnTo>
                  <a:lnTo>
                    <a:pt x="405" y="674"/>
                  </a:lnTo>
                  <a:lnTo>
                    <a:pt x="429" y="674"/>
                  </a:lnTo>
                  <a:lnTo>
                    <a:pt x="453" y="674"/>
                  </a:lnTo>
                  <a:lnTo>
                    <a:pt x="459" y="663"/>
                  </a:lnTo>
                  <a:lnTo>
                    <a:pt x="457" y="682"/>
                  </a:lnTo>
                  <a:lnTo>
                    <a:pt x="473" y="687"/>
                  </a:lnTo>
                  <a:lnTo>
                    <a:pt x="492" y="704"/>
                  </a:lnTo>
                  <a:lnTo>
                    <a:pt x="506" y="698"/>
                  </a:lnTo>
                  <a:lnTo>
                    <a:pt x="517" y="707"/>
                  </a:lnTo>
                  <a:lnTo>
                    <a:pt x="534" y="698"/>
                  </a:lnTo>
                  <a:lnTo>
                    <a:pt x="546" y="711"/>
                  </a:lnTo>
                  <a:lnTo>
                    <a:pt x="557" y="726"/>
                  </a:lnTo>
                  <a:lnTo>
                    <a:pt x="569" y="739"/>
                  </a:lnTo>
                  <a:lnTo>
                    <a:pt x="581" y="754"/>
                  </a:lnTo>
                  <a:lnTo>
                    <a:pt x="583" y="769"/>
                  </a:lnTo>
                  <a:lnTo>
                    <a:pt x="587" y="767"/>
                  </a:lnTo>
                  <a:lnTo>
                    <a:pt x="586" y="774"/>
                  </a:lnTo>
                  <a:lnTo>
                    <a:pt x="597" y="791"/>
                  </a:lnTo>
                  <a:lnTo>
                    <a:pt x="594" y="817"/>
                  </a:lnTo>
                  <a:lnTo>
                    <a:pt x="591" y="846"/>
                  </a:lnTo>
                  <a:lnTo>
                    <a:pt x="584" y="865"/>
                  </a:lnTo>
                  <a:lnTo>
                    <a:pt x="567" y="895"/>
                  </a:lnTo>
                  <a:lnTo>
                    <a:pt x="571" y="908"/>
                  </a:lnTo>
                  <a:lnTo>
                    <a:pt x="586" y="898"/>
                  </a:lnTo>
                  <a:lnTo>
                    <a:pt x="600" y="889"/>
                  </a:lnTo>
                  <a:lnTo>
                    <a:pt x="616" y="880"/>
                  </a:lnTo>
                  <a:lnTo>
                    <a:pt x="630" y="871"/>
                  </a:lnTo>
                  <a:lnTo>
                    <a:pt x="631" y="852"/>
                  </a:lnTo>
                  <a:lnTo>
                    <a:pt x="650" y="848"/>
                  </a:lnTo>
                  <a:lnTo>
                    <a:pt x="666" y="845"/>
                  </a:lnTo>
                  <a:lnTo>
                    <a:pt x="679" y="826"/>
                  </a:lnTo>
                  <a:lnTo>
                    <a:pt x="694" y="808"/>
                  </a:lnTo>
                  <a:lnTo>
                    <a:pt x="720" y="804"/>
                  </a:lnTo>
                  <a:lnTo>
                    <a:pt x="749" y="802"/>
                  </a:lnTo>
                  <a:lnTo>
                    <a:pt x="757" y="791"/>
                  </a:lnTo>
                  <a:lnTo>
                    <a:pt x="771" y="770"/>
                  </a:lnTo>
                  <a:lnTo>
                    <a:pt x="782" y="746"/>
                  </a:lnTo>
                  <a:lnTo>
                    <a:pt x="794" y="724"/>
                  </a:lnTo>
                  <a:lnTo>
                    <a:pt x="796" y="730"/>
                  </a:lnTo>
                  <a:lnTo>
                    <a:pt x="803" y="728"/>
                  </a:lnTo>
                  <a:lnTo>
                    <a:pt x="811" y="735"/>
                  </a:lnTo>
                  <a:lnTo>
                    <a:pt x="805" y="774"/>
                  </a:lnTo>
                  <a:lnTo>
                    <a:pt x="809" y="795"/>
                  </a:lnTo>
                  <a:lnTo>
                    <a:pt x="813" y="798"/>
                  </a:lnTo>
                  <a:lnTo>
                    <a:pt x="825" y="791"/>
                  </a:lnTo>
                  <a:lnTo>
                    <a:pt x="825" y="793"/>
                  </a:lnTo>
                  <a:lnTo>
                    <a:pt x="844" y="782"/>
                  </a:lnTo>
                  <a:lnTo>
                    <a:pt x="848" y="767"/>
                  </a:lnTo>
                  <a:lnTo>
                    <a:pt x="849" y="772"/>
                  </a:lnTo>
                  <a:lnTo>
                    <a:pt x="852" y="772"/>
                  </a:lnTo>
                  <a:lnTo>
                    <a:pt x="841" y="789"/>
                  </a:lnTo>
                  <a:lnTo>
                    <a:pt x="863" y="791"/>
                  </a:lnTo>
                  <a:lnTo>
                    <a:pt x="850" y="796"/>
                  </a:lnTo>
                  <a:lnTo>
                    <a:pt x="849" y="793"/>
                  </a:lnTo>
                  <a:lnTo>
                    <a:pt x="827" y="811"/>
                  </a:lnTo>
                  <a:lnTo>
                    <a:pt x="830" y="809"/>
                  </a:lnTo>
                  <a:lnTo>
                    <a:pt x="818" y="819"/>
                  </a:lnTo>
                  <a:lnTo>
                    <a:pt x="822" y="815"/>
                  </a:lnTo>
                  <a:lnTo>
                    <a:pt x="816" y="832"/>
                  </a:lnTo>
                  <a:lnTo>
                    <a:pt x="820" y="846"/>
                  </a:lnTo>
                  <a:lnTo>
                    <a:pt x="829" y="843"/>
                  </a:lnTo>
                  <a:lnTo>
                    <a:pt x="849" y="813"/>
                  </a:lnTo>
                  <a:lnTo>
                    <a:pt x="851" y="817"/>
                  </a:lnTo>
                  <a:lnTo>
                    <a:pt x="857" y="813"/>
                  </a:lnTo>
                  <a:lnTo>
                    <a:pt x="858" y="815"/>
                  </a:lnTo>
                  <a:lnTo>
                    <a:pt x="875" y="804"/>
                  </a:lnTo>
                  <a:lnTo>
                    <a:pt x="894" y="793"/>
                  </a:lnTo>
                  <a:lnTo>
                    <a:pt x="889" y="791"/>
                  </a:lnTo>
                  <a:lnTo>
                    <a:pt x="893" y="787"/>
                  </a:lnTo>
                  <a:lnTo>
                    <a:pt x="885" y="772"/>
                  </a:lnTo>
                  <a:lnTo>
                    <a:pt x="881" y="778"/>
                  </a:lnTo>
                  <a:lnTo>
                    <a:pt x="869" y="774"/>
                  </a:lnTo>
                  <a:lnTo>
                    <a:pt x="859" y="769"/>
                  </a:lnTo>
                  <a:lnTo>
                    <a:pt x="851" y="763"/>
                  </a:lnTo>
                  <a:lnTo>
                    <a:pt x="852" y="739"/>
                  </a:lnTo>
                  <a:lnTo>
                    <a:pt x="847" y="735"/>
                  </a:lnTo>
                  <a:lnTo>
                    <a:pt x="858" y="717"/>
                  </a:lnTo>
                  <a:lnTo>
                    <a:pt x="846" y="717"/>
                  </a:lnTo>
                  <a:lnTo>
                    <a:pt x="844" y="709"/>
                  </a:lnTo>
                  <a:lnTo>
                    <a:pt x="830" y="707"/>
                  </a:lnTo>
                  <a:lnTo>
                    <a:pt x="835" y="706"/>
                  </a:lnTo>
                  <a:lnTo>
                    <a:pt x="849" y="706"/>
                  </a:lnTo>
                  <a:lnTo>
                    <a:pt x="868" y="691"/>
                  </a:lnTo>
                  <a:lnTo>
                    <a:pt x="869" y="682"/>
                  </a:lnTo>
                  <a:lnTo>
                    <a:pt x="871" y="683"/>
                  </a:lnTo>
                  <a:lnTo>
                    <a:pt x="871" y="676"/>
                  </a:lnTo>
                  <a:lnTo>
                    <a:pt x="854" y="665"/>
                  </a:lnTo>
                  <a:lnTo>
                    <a:pt x="835" y="676"/>
                  </a:lnTo>
                  <a:lnTo>
                    <a:pt x="815" y="685"/>
                  </a:lnTo>
                  <a:lnTo>
                    <a:pt x="801" y="704"/>
                  </a:lnTo>
                  <a:lnTo>
                    <a:pt x="786" y="722"/>
                  </a:lnTo>
                  <a:lnTo>
                    <a:pt x="764" y="745"/>
                  </a:lnTo>
                  <a:lnTo>
                    <a:pt x="777" y="724"/>
                  </a:lnTo>
                  <a:lnTo>
                    <a:pt x="792" y="704"/>
                  </a:lnTo>
                  <a:lnTo>
                    <a:pt x="776" y="691"/>
                  </a:lnTo>
                  <a:lnTo>
                    <a:pt x="791" y="702"/>
                  </a:lnTo>
                  <a:lnTo>
                    <a:pt x="810" y="676"/>
                  </a:lnTo>
                  <a:lnTo>
                    <a:pt x="830" y="663"/>
                  </a:lnTo>
                  <a:lnTo>
                    <a:pt x="847" y="637"/>
                  </a:lnTo>
                  <a:lnTo>
                    <a:pt x="875" y="635"/>
                  </a:lnTo>
                  <a:lnTo>
                    <a:pt x="906" y="635"/>
                  </a:lnTo>
                  <a:lnTo>
                    <a:pt x="931" y="635"/>
                  </a:lnTo>
                  <a:lnTo>
                    <a:pt x="957" y="609"/>
                  </a:lnTo>
                  <a:lnTo>
                    <a:pt x="980" y="598"/>
                  </a:lnTo>
                  <a:lnTo>
                    <a:pt x="1005" y="572"/>
                  </a:lnTo>
                  <a:lnTo>
                    <a:pt x="999" y="567"/>
                  </a:lnTo>
                  <a:lnTo>
                    <a:pt x="1005" y="565"/>
                  </a:lnTo>
                  <a:lnTo>
                    <a:pt x="996" y="563"/>
                  </a:lnTo>
                  <a:lnTo>
                    <a:pt x="1004" y="561"/>
                  </a:lnTo>
                  <a:lnTo>
                    <a:pt x="1004" y="554"/>
                  </a:lnTo>
                  <a:lnTo>
                    <a:pt x="1006" y="546"/>
                  </a:lnTo>
                  <a:lnTo>
                    <a:pt x="1007" y="539"/>
                  </a:lnTo>
                  <a:lnTo>
                    <a:pt x="999" y="528"/>
                  </a:lnTo>
                  <a:lnTo>
                    <a:pt x="1000" y="526"/>
                  </a:lnTo>
                  <a:lnTo>
                    <a:pt x="991" y="530"/>
                  </a:lnTo>
                  <a:lnTo>
                    <a:pt x="993" y="513"/>
                  </a:lnTo>
                  <a:lnTo>
                    <a:pt x="981" y="515"/>
                  </a:lnTo>
                  <a:lnTo>
                    <a:pt x="988" y="519"/>
                  </a:lnTo>
                  <a:lnTo>
                    <a:pt x="967" y="528"/>
                  </a:lnTo>
                  <a:lnTo>
                    <a:pt x="949" y="541"/>
                  </a:lnTo>
                  <a:lnTo>
                    <a:pt x="955" y="535"/>
                  </a:lnTo>
                  <a:lnTo>
                    <a:pt x="948" y="526"/>
                  </a:lnTo>
                  <a:lnTo>
                    <a:pt x="957" y="528"/>
                  </a:lnTo>
                  <a:lnTo>
                    <a:pt x="981" y="509"/>
                  </a:lnTo>
                  <a:lnTo>
                    <a:pt x="963" y="519"/>
                  </a:lnTo>
                  <a:lnTo>
                    <a:pt x="995" y="500"/>
                  </a:lnTo>
                  <a:lnTo>
                    <a:pt x="978" y="489"/>
                  </a:lnTo>
                  <a:lnTo>
                    <a:pt x="972" y="489"/>
                  </a:lnTo>
                  <a:lnTo>
                    <a:pt x="976" y="481"/>
                  </a:lnTo>
                  <a:lnTo>
                    <a:pt x="966" y="493"/>
                  </a:lnTo>
                  <a:lnTo>
                    <a:pt x="970" y="483"/>
                  </a:lnTo>
                  <a:lnTo>
                    <a:pt x="969" y="481"/>
                  </a:lnTo>
                  <a:lnTo>
                    <a:pt x="962" y="483"/>
                  </a:lnTo>
                  <a:lnTo>
                    <a:pt x="963" y="480"/>
                  </a:lnTo>
                  <a:lnTo>
                    <a:pt x="957" y="485"/>
                  </a:lnTo>
                  <a:lnTo>
                    <a:pt x="960" y="481"/>
                  </a:lnTo>
                  <a:lnTo>
                    <a:pt x="961" y="474"/>
                  </a:lnTo>
                  <a:lnTo>
                    <a:pt x="963" y="463"/>
                  </a:lnTo>
                  <a:lnTo>
                    <a:pt x="959" y="470"/>
                  </a:lnTo>
                  <a:lnTo>
                    <a:pt x="960" y="467"/>
                  </a:lnTo>
                  <a:lnTo>
                    <a:pt x="955" y="454"/>
                  </a:lnTo>
                  <a:lnTo>
                    <a:pt x="947" y="448"/>
                  </a:lnTo>
                  <a:lnTo>
                    <a:pt x="953" y="448"/>
                  </a:lnTo>
                  <a:lnTo>
                    <a:pt x="948" y="441"/>
                  </a:lnTo>
                  <a:lnTo>
                    <a:pt x="951" y="441"/>
                  </a:lnTo>
                  <a:lnTo>
                    <a:pt x="947" y="439"/>
                  </a:lnTo>
                  <a:lnTo>
                    <a:pt x="950" y="439"/>
                  </a:lnTo>
                  <a:lnTo>
                    <a:pt x="946" y="431"/>
                  </a:lnTo>
                  <a:lnTo>
                    <a:pt x="948" y="431"/>
                  </a:lnTo>
                  <a:lnTo>
                    <a:pt x="951" y="437"/>
                  </a:lnTo>
                  <a:lnTo>
                    <a:pt x="961" y="424"/>
                  </a:lnTo>
                  <a:lnTo>
                    <a:pt x="957" y="417"/>
                  </a:lnTo>
                  <a:lnTo>
                    <a:pt x="953" y="411"/>
                  </a:lnTo>
                  <a:lnTo>
                    <a:pt x="958" y="404"/>
                  </a:lnTo>
                  <a:lnTo>
                    <a:pt x="953" y="398"/>
                  </a:lnTo>
                  <a:lnTo>
                    <a:pt x="951" y="391"/>
                  </a:lnTo>
                  <a:lnTo>
                    <a:pt x="945" y="393"/>
                  </a:lnTo>
                  <a:lnTo>
                    <a:pt x="955" y="387"/>
                  </a:lnTo>
                  <a:lnTo>
                    <a:pt x="953" y="381"/>
                  </a:lnTo>
                  <a:lnTo>
                    <a:pt x="942" y="387"/>
                  </a:lnTo>
                  <a:lnTo>
                    <a:pt x="955" y="370"/>
                  </a:lnTo>
                  <a:lnTo>
                    <a:pt x="950" y="367"/>
                  </a:lnTo>
                  <a:lnTo>
                    <a:pt x="945" y="365"/>
                  </a:lnTo>
                  <a:lnTo>
                    <a:pt x="949" y="357"/>
                  </a:lnTo>
                  <a:lnTo>
                    <a:pt x="947" y="354"/>
                  </a:lnTo>
                  <a:lnTo>
                    <a:pt x="944" y="339"/>
                  </a:lnTo>
                  <a:lnTo>
                    <a:pt x="944" y="335"/>
                  </a:lnTo>
                  <a:lnTo>
                    <a:pt x="938" y="337"/>
                  </a:lnTo>
                  <a:lnTo>
                    <a:pt x="944" y="328"/>
                  </a:lnTo>
                  <a:lnTo>
                    <a:pt x="935" y="337"/>
                  </a:lnTo>
                  <a:lnTo>
                    <a:pt x="935" y="343"/>
                  </a:lnTo>
                  <a:lnTo>
                    <a:pt x="927" y="344"/>
                  </a:lnTo>
                  <a:lnTo>
                    <a:pt x="930" y="350"/>
                  </a:lnTo>
                  <a:lnTo>
                    <a:pt x="926" y="357"/>
                  </a:lnTo>
                  <a:lnTo>
                    <a:pt x="922" y="365"/>
                  </a:lnTo>
                  <a:lnTo>
                    <a:pt x="915" y="378"/>
                  </a:lnTo>
                  <a:lnTo>
                    <a:pt x="912" y="385"/>
                  </a:lnTo>
                  <a:lnTo>
                    <a:pt x="909" y="370"/>
                  </a:lnTo>
                  <a:lnTo>
                    <a:pt x="897" y="385"/>
                  </a:lnTo>
                  <a:lnTo>
                    <a:pt x="886" y="400"/>
                  </a:lnTo>
                  <a:lnTo>
                    <a:pt x="889" y="387"/>
                  </a:lnTo>
                  <a:lnTo>
                    <a:pt x="884" y="391"/>
                  </a:lnTo>
                  <a:lnTo>
                    <a:pt x="886" y="381"/>
                  </a:lnTo>
                  <a:lnTo>
                    <a:pt x="879" y="398"/>
                  </a:lnTo>
                  <a:lnTo>
                    <a:pt x="864" y="404"/>
                  </a:lnTo>
                  <a:lnTo>
                    <a:pt x="884" y="387"/>
                  </a:lnTo>
                  <a:lnTo>
                    <a:pt x="882" y="368"/>
                  </a:lnTo>
                  <a:lnTo>
                    <a:pt x="865" y="378"/>
                  </a:lnTo>
                  <a:lnTo>
                    <a:pt x="862" y="372"/>
                  </a:lnTo>
                  <a:lnTo>
                    <a:pt x="868" y="367"/>
                  </a:lnTo>
                  <a:lnTo>
                    <a:pt x="872" y="370"/>
                  </a:lnTo>
                  <a:lnTo>
                    <a:pt x="876" y="357"/>
                  </a:lnTo>
                  <a:lnTo>
                    <a:pt x="874" y="350"/>
                  </a:lnTo>
                  <a:lnTo>
                    <a:pt x="878" y="339"/>
                  </a:lnTo>
                  <a:lnTo>
                    <a:pt x="863" y="335"/>
                  </a:lnTo>
                  <a:lnTo>
                    <a:pt x="882" y="331"/>
                  </a:lnTo>
                  <a:lnTo>
                    <a:pt x="884" y="317"/>
                  </a:lnTo>
                  <a:lnTo>
                    <a:pt x="886" y="309"/>
                  </a:lnTo>
                  <a:lnTo>
                    <a:pt x="882" y="311"/>
                  </a:lnTo>
                  <a:lnTo>
                    <a:pt x="863" y="296"/>
                  </a:lnTo>
                  <a:lnTo>
                    <a:pt x="869" y="289"/>
                  </a:lnTo>
                  <a:lnTo>
                    <a:pt x="863" y="289"/>
                  </a:lnTo>
                  <a:lnTo>
                    <a:pt x="860" y="280"/>
                  </a:lnTo>
                  <a:lnTo>
                    <a:pt x="861" y="276"/>
                  </a:lnTo>
                  <a:lnTo>
                    <a:pt x="849" y="265"/>
                  </a:lnTo>
                  <a:lnTo>
                    <a:pt x="835" y="274"/>
                  </a:lnTo>
                  <a:lnTo>
                    <a:pt x="821" y="274"/>
                  </a:lnTo>
                  <a:lnTo>
                    <a:pt x="826" y="270"/>
                  </a:lnTo>
                  <a:lnTo>
                    <a:pt x="802" y="265"/>
                  </a:lnTo>
                  <a:lnTo>
                    <a:pt x="792" y="287"/>
                  </a:lnTo>
                  <a:lnTo>
                    <a:pt x="793" y="296"/>
                  </a:lnTo>
                  <a:lnTo>
                    <a:pt x="784" y="315"/>
                  </a:lnTo>
                  <a:lnTo>
                    <a:pt x="787" y="315"/>
                  </a:lnTo>
                  <a:lnTo>
                    <a:pt x="785" y="337"/>
                  </a:lnTo>
                  <a:lnTo>
                    <a:pt x="779" y="346"/>
                  </a:lnTo>
                  <a:lnTo>
                    <a:pt x="776" y="346"/>
                  </a:lnTo>
                  <a:lnTo>
                    <a:pt x="755" y="380"/>
                  </a:lnTo>
                  <a:lnTo>
                    <a:pt x="771" y="407"/>
                  </a:lnTo>
                  <a:lnTo>
                    <a:pt x="763" y="431"/>
                  </a:lnTo>
                  <a:lnTo>
                    <a:pt x="754" y="459"/>
                  </a:lnTo>
                  <a:lnTo>
                    <a:pt x="737" y="474"/>
                  </a:lnTo>
                  <a:lnTo>
                    <a:pt x="718" y="493"/>
                  </a:lnTo>
                  <a:lnTo>
                    <a:pt x="708" y="500"/>
                  </a:lnTo>
                  <a:lnTo>
                    <a:pt x="709" y="522"/>
                  </a:lnTo>
                  <a:lnTo>
                    <a:pt x="704" y="565"/>
                  </a:lnTo>
                  <a:lnTo>
                    <a:pt x="697" y="583"/>
                  </a:lnTo>
                  <a:lnTo>
                    <a:pt x="693" y="594"/>
                  </a:lnTo>
                  <a:lnTo>
                    <a:pt x="689" y="604"/>
                  </a:lnTo>
                  <a:lnTo>
                    <a:pt x="688" y="591"/>
                  </a:lnTo>
                  <a:lnTo>
                    <a:pt x="678" y="609"/>
                  </a:lnTo>
                  <a:lnTo>
                    <a:pt x="679" y="619"/>
                  </a:lnTo>
                  <a:lnTo>
                    <a:pt x="671" y="604"/>
                  </a:lnTo>
                  <a:lnTo>
                    <a:pt x="660" y="611"/>
                  </a:lnTo>
                  <a:lnTo>
                    <a:pt x="671" y="594"/>
                  </a:lnTo>
                  <a:lnTo>
                    <a:pt x="660" y="572"/>
                  </a:lnTo>
                  <a:lnTo>
                    <a:pt x="663" y="565"/>
                  </a:lnTo>
                  <a:lnTo>
                    <a:pt x="662" y="543"/>
                  </a:lnTo>
                  <a:lnTo>
                    <a:pt x="667" y="513"/>
                  </a:lnTo>
                  <a:lnTo>
                    <a:pt x="674" y="483"/>
                  </a:lnTo>
                  <a:lnTo>
                    <a:pt x="657" y="481"/>
                  </a:lnTo>
                  <a:lnTo>
                    <a:pt x="641" y="480"/>
                  </a:lnTo>
                  <a:lnTo>
                    <a:pt x="638" y="483"/>
                  </a:lnTo>
                  <a:lnTo>
                    <a:pt x="643" y="478"/>
                  </a:lnTo>
                  <a:lnTo>
                    <a:pt x="630" y="467"/>
                  </a:lnTo>
                  <a:lnTo>
                    <a:pt x="618" y="454"/>
                  </a:lnTo>
                  <a:lnTo>
                    <a:pt x="605" y="430"/>
                  </a:lnTo>
                  <a:lnTo>
                    <a:pt x="586" y="419"/>
                  </a:lnTo>
                  <a:lnTo>
                    <a:pt x="565" y="430"/>
                  </a:lnTo>
                  <a:lnTo>
                    <a:pt x="566" y="426"/>
                  </a:lnTo>
                  <a:lnTo>
                    <a:pt x="562" y="428"/>
                  </a:lnTo>
                  <a:lnTo>
                    <a:pt x="573" y="391"/>
                  </a:lnTo>
                  <a:lnTo>
                    <a:pt x="572" y="378"/>
                  </a:lnTo>
                  <a:lnTo>
                    <a:pt x="560" y="380"/>
                  </a:lnTo>
                  <a:lnTo>
                    <a:pt x="554" y="389"/>
                  </a:lnTo>
                  <a:lnTo>
                    <a:pt x="558" y="378"/>
                  </a:lnTo>
                  <a:lnTo>
                    <a:pt x="558" y="365"/>
                  </a:lnTo>
                  <a:lnTo>
                    <a:pt x="577" y="322"/>
                  </a:lnTo>
                  <a:lnTo>
                    <a:pt x="602" y="287"/>
                  </a:lnTo>
                  <a:lnTo>
                    <a:pt x="605" y="280"/>
                  </a:lnTo>
                  <a:lnTo>
                    <a:pt x="618" y="270"/>
                  </a:lnTo>
                  <a:lnTo>
                    <a:pt x="614" y="268"/>
                  </a:lnTo>
                  <a:lnTo>
                    <a:pt x="620" y="270"/>
                  </a:lnTo>
                  <a:lnTo>
                    <a:pt x="624" y="263"/>
                  </a:lnTo>
                  <a:lnTo>
                    <a:pt x="632" y="259"/>
                  </a:lnTo>
                  <a:lnTo>
                    <a:pt x="632" y="255"/>
                  </a:lnTo>
                  <a:lnTo>
                    <a:pt x="653" y="246"/>
                  </a:lnTo>
                  <a:lnTo>
                    <a:pt x="654" y="237"/>
                  </a:lnTo>
                  <a:lnTo>
                    <a:pt x="640" y="230"/>
                  </a:lnTo>
                  <a:lnTo>
                    <a:pt x="642" y="228"/>
                  </a:lnTo>
                  <a:lnTo>
                    <a:pt x="629" y="224"/>
                  </a:lnTo>
                  <a:lnTo>
                    <a:pt x="629" y="218"/>
                  </a:lnTo>
                  <a:lnTo>
                    <a:pt x="646" y="224"/>
                  </a:lnTo>
                  <a:lnTo>
                    <a:pt x="665" y="230"/>
                  </a:lnTo>
                  <a:lnTo>
                    <a:pt x="670" y="220"/>
                  </a:lnTo>
                  <a:lnTo>
                    <a:pt x="675" y="217"/>
                  </a:lnTo>
                  <a:lnTo>
                    <a:pt x="681" y="222"/>
                  </a:lnTo>
                  <a:lnTo>
                    <a:pt x="681" y="217"/>
                  </a:lnTo>
                  <a:lnTo>
                    <a:pt x="688" y="220"/>
                  </a:lnTo>
                  <a:lnTo>
                    <a:pt x="716" y="194"/>
                  </a:lnTo>
                  <a:lnTo>
                    <a:pt x="719" y="183"/>
                  </a:lnTo>
                  <a:lnTo>
                    <a:pt x="694" y="178"/>
                  </a:lnTo>
                  <a:lnTo>
                    <a:pt x="679" y="163"/>
                  </a:lnTo>
                  <a:lnTo>
                    <a:pt x="707" y="174"/>
                  </a:lnTo>
                  <a:lnTo>
                    <a:pt x="716" y="181"/>
                  </a:lnTo>
                  <a:lnTo>
                    <a:pt x="742" y="157"/>
                  </a:lnTo>
                  <a:close/>
                </a:path>
              </a:pathLst>
            </a:custGeom>
            <a:grpFill/>
            <a:ln w="6350">
              <a:solidFill>
                <a:srgbClr val="808080"/>
              </a:solidFill>
              <a:round/>
              <a:headEnd/>
              <a:tailEnd/>
            </a:ln>
          </p:spPr>
          <p:txBody>
            <a:bodyPr/>
            <a:lstStyle/>
            <a:p>
              <a:endParaRPr lang="en-GB" dirty="0">
                <a:solidFill>
                  <a:srgbClr val="0070C0"/>
                </a:solidFill>
              </a:endParaRPr>
            </a:p>
          </p:txBody>
        </p:sp>
        <p:sp>
          <p:nvSpPr>
            <p:cNvPr id="1511" name="Freeform 962"/>
            <p:cNvSpPr>
              <a:spLocks/>
            </p:cNvSpPr>
            <p:nvPr/>
          </p:nvSpPr>
          <p:spPr bwMode="auto">
            <a:xfrm>
              <a:off x="1577" y="1198"/>
              <a:ext cx="298" cy="193"/>
            </a:xfrm>
            <a:custGeom>
              <a:avLst/>
              <a:gdLst>
                <a:gd name="T0" fmla="*/ 201 w 276"/>
                <a:gd name="T1" fmla="*/ 72 h 329"/>
                <a:gd name="T2" fmla="*/ 190 w 276"/>
                <a:gd name="T3" fmla="*/ 61 h 329"/>
                <a:gd name="T4" fmla="*/ 179 w 276"/>
                <a:gd name="T5" fmla="*/ 57 h 329"/>
                <a:gd name="T6" fmla="*/ 159 w 276"/>
                <a:gd name="T7" fmla="*/ 68 h 329"/>
                <a:gd name="T8" fmla="*/ 165 w 276"/>
                <a:gd name="T9" fmla="*/ 48 h 329"/>
                <a:gd name="T10" fmla="*/ 172 w 276"/>
                <a:gd name="T11" fmla="*/ 40 h 329"/>
                <a:gd name="T12" fmla="*/ 130 w 276"/>
                <a:gd name="T13" fmla="*/ 42 h 329"/>
                <a:gd name="T14" fmla="*/ 127 w 276"/>
                <a:gd name="T15" fmla="*/ 46 h 329"/>
                <a:gd name="T16" fmla="*/ 117 w 276"/>
                <a:gd name="T17" fmla="*/ 42 h 329"/>
                <a:gd name="T18" fmla="*/ 106 w 276"/>
                <a:gd name="T19" fmla="*/ 40 h 329"/>
                <a:gd name="T20" fmla="*/ 92 w 276"/>
                <a:gd name="T21" fmla="*/ 9 h 329"/>
                <a:gd name="T22" fmla="*/ 72 w 276"/>
                <a:gd name="T23" fmla="*/ 22 h 329"/>
                <a:gd name="T24" fmla="*/ 68 w 276"/>
                <a:gd name="T25" fmla="*/ 39 h 329"/>
                <a:gd name="T26" fmla="*/ 60 w 276"/>
                <a:gd name="T27" fmla="*/ 63 h 329"/>
                <a:gd name="T28" fmla="*/ 46 w 276"/>
                <a:gd name="T29" fmla="*/ 46 h 329"/>
                <a:gd name="T30" fmla="*/ 24 w 276"/>
                <a:gd name="T31" fmla="*/ 26 h 329"/>
                <a:gd name="T32" fmla="*/ 4 w 276"/>
                <a:gd name="T33" fmla="*/ 89 h 329"/>
                <a:gd name="T34" fmla="*/ 31 w 276"/>
                <a:gd name="T35" fmla="*/ 100 h 329"/>
                <a:gd name="T36" fmla="*/ 74 w 276"/>
                <a:gd name="T37" fmla="*/ 98 h 329"/>
                <a:gd name="T38" fmla="*/ 112 w 276"/>
                <a:gd name="T39" fmla="*/ 90 h 329"/>
                <a:gd name="T40" fmla="*/ 123 w 276"/>
                <a:gd name="T41" fmla="*/ 111 h 329"/>
                <a:gd name="T42" fmla="*/ 119 w 276"/>
                <a:gd name="T43" fmla="*/ 135 h 329"/>
                <a:gd name="T44" fmla="*/ 148 w 276"/>
                <a:gd name="T45" fmla="*/ 135 h 329"/>
                <a:gd name="T46" fmla="*/ 141 w 276"/>
                <a:gd name="T47" fmla="*/ 189 h 329"/>
                <a:gd name="T48" fmla="*/ 172 w 276"/>
                <a:gd name="T49" fmla="*/ 205 h 329"/>
                <a:gd name="T50" fmla="*/ 134 w 276"/>
                <a:gd name="T51" fmla="*/ 194 h 329"/>
                <a:gd name="T52" fmla="*/ 95 w 276"/>
                <a:gd name="T53" fmla="*/ 241 h 329"/>
                <a:gd name="T54" fmla="*/ 59 w 276"/>
                <a:gd name="T55" fmla="*/ 252 h 329"/>
                <a:gd name="T56" fmla="*/ 100 w 276"/>
                <a:gd name="T57" fmla="*/ 252 h 329"/>
                <a:gd name="T58" fmla="*/ 113 w 276"/>
                <a:gd name="T59" fmla="*/ 250 h 329"/>
                <a:gd name="T60" fmla="*/ 124 w 276"/>
                <a:gd name="T61" fmla="*/ 278 h 329"/>
                <a:gd name="T62" fmla="*/ 145 w 276"/>
                <a:gd name="T63" fmla="*/ 307 h 329"/>
                <a:gd name="T64" fmla="*/ 171 w 276"/>
                <a:gd name="T65" fmla="*/ 296 h 329"/>
                <a:gd name="T66" fmla="*/ 183 w 276"/>
                <a:gd name="T67" fmla="*/ 292 h 329"/>
                <a:gd name="T68" fmla="*/ 201 w 276"/>
                <a:gd name="T69" fmla="*/ 307 h 329"/>
                <a:gd name="T70" fmla="*/ 211 w 276"/>
                <a:gd name="T71" fmla="*/ 285 h 329"/>
                <a:gd name="T72" fmla="*/ 209 w 276"/>
                <a:gd name="T73" fmla="*/ 257 h 329"/>
                <a:gd name="T74" fmla="*/ 203 w 276"/>
                <a:gd name="T75" fmla="*/ 244 h 329"/>
                <a:gd name="T76" fmla="*/ 195 w 276"/>
                <a:gd name="T77" fmla="*/ 235 h 329"/>
                <a:gd name="T78" fmla="*/ 191 w 276"/>
                <a:gd name="T79" fmla="*/ 215 h 329"/>
                <a:gd name="T80" fmla="*/ 201 w 276"/>
                <a:gd name="T81" fmla="*/ 207 h 329"/>
                <a:gd name="T82" fmla="*/ 211 w 276"/>
                <a:gd name="T83" fmla="*/ 196 h 329"/>
                <a:gd name="T84" fmla="*/ 237 w 276"/>
                <a:gd name="T85" fmla="*/ 202 h 329"/>
                <a:gd name="T86" fmla="*/ 220 w 276"/>
                <a:gd name="T87" fmla="*/ 228 h 329"/>
                <a:gd name="T88" fmla="*/ 232 w 276"/>
                <a:gd name="T89" fmla="*/ 235 h 329"/>
                <a:gd name="T90" fmla="*/ 244 w 276"/>
                <a:gd name="T91" fmla="*/ 213 h 329"/>
                <a:gd name="T92" fmla="*/ 253 w 276"/>
                <a:gd name="T93" fmla="*/ 209 h 329"/>
                <a:gd name="T94" fmla="*/ 269 w 276"/>
                <a:gd name="T95" fmla="*/ 202 h 329"/>
                <a:gd name="T96" fmla="*/ 266 w 276"/>
                <a:gd name="T97" fmla="*/ 185 h 329"/>
                <a:gd name="T98" fmla="*/ 250 w 276"/>
                <a:gd name="T99" fmla="*/ 191 h 329"/>
                <a:gd name="T100" fmla="*/ 241 w 276"/>
                <a:gd name="T101" fmla="*/ 181 h 329"/>
                <a:gd name="T102" fmla="*/ 241 w 276"/>
                <a:gd name="T103" fmla="*/ 172 h 329"/>
                <a:gd name="T104" fmla="*/ 241 w 276"/>
                <a:gd name="T105" fmla="*/ 163 h 329"/>
                <a:gd name="T106" fmla="*/ 230 w 276"/>
                <a:gd name="T107" fmla="*/ 161 h 329"/>
                <a:gd name="T108" fmla="*/ 224 w 276"/>
                <a:gd name="T109" fmla="*/ 150 h 329"/>
                <a:gd name="T110" fmla="*/ 205 w 276"/>
                <a:gd name="T111" fmla="*/ 137 h 329"/>
                <a:gd name="T112" fmla="*/ 214 w 276"/>
                <a:gd name="T113" fmla="*/ 131 h 329"/>
                <a:gd name="T114" fmla="*/ 208 w 276"/>
                <a:gd name="T115" fmla="*/ 122 h 329"/>
                <a:gd name="T116" fmla="*/ 215 w 276"/>
                <a:gd name="T117" fmla="*/ 111 h 329"/>
                <a:gd name="T118" fmla="*/ 209 w 276"/>
                <a:gd name="T119" fmla="*/ 103 h 329"/>
                <a:gd name="T120" fmla="*/ 228 w 276"/>
                <a:gd name="T121" fmla="*/ 87 h 329"/>
                <a:gd name="T122" fmla="*/ 197 w 276"/>
                <a:gd name="T123" fmla="*/ 87 h 3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6"/>
                <a:gd name="T187" fmla="*/ 0 h 329"/>
                <a:gd name="T188" fmla="*/ 276 w 276"/>
                <a:gd name="T189" fmla="*/ 329 h 3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6" h="329">
                  <a:moveTo>
                    <a:pt x="192" y="87"/>
                  </a:moveTo>
                  <a:lnTo>
                    <a:pt x="190" y="89"/>
                  </a:lnTo>
                  <a:lnTo>
                    <a:pt x="208" y="74"/>
                  </a:lnTo>
                  <a:lnTo>
                    <a:pt x="201" y="72"/>
                  </a:lnTo>
                  <a:lnTo>
                    <a:pt x="187" y="79"/>
                  </a:lnTo>
                  <a:lnTo>
                    <a:pt x="194" y="70"/>
                  </a:lnTo>
                  <a:lnTo>
                    <a:pt x="204" y="66"/>
                  </a:lnTo>
                  <a:lnTo>
                    <a:pt x="190" y="61"/>
                  </a:lnTo>
                  <a:lnTo>
                    <a:pt x="179" y="70"/>
                  </a:lnTo>
                  <a:lnTo>
                    <a:pt x="180" y="65"/>
                  </a:lnTo>
                  <a:lnTo>
                    <a:pt x="173" y="70"/>
                  </a:lnTo>
                  <a:lnTo>
                    <a:pt x="179" y="57"/>
                  </a:lnTo>
                  <a:lnTo>
                    <a:pt x="172" y="65"/>
                  </a:lnTo>
                  <a:lnTo>
                    <a:pt x="178" y="52"/>
                  </a:lnTo>
                  <a:lnTo>
                    <a:pt x="176" y="53"/>
                  </a:lnTo>
                  <a:lnTo>
                    <a:pt x="159" y="68"/>
                  </a:lnTo>
                  <a:lnTo>
                    <a:pt x="167" y="61"/>
                  </a:lnTo>
                  <a:lnTo>
                    <a:pt x="161" y="61"/>
                  </a:lnTo>
                  <a:lnTo>
                    <a:pt x="179" y="48"/>
                  </a:lnTo>
                  <a:lnTo>
                    <a:pt x="165" y="48"/>
                  </a:lnTo>
                  <a:lnTo>
                    <a:pt x="158" y="52"/>
                  </a:lnTo>
                  <a:lnTo>
                    <a:pt x="165" y="44"/>
                  </a:lnTo>
                  <a:lnTo>
                    <a:pt x="154" y="50"/>
                  </a:lnTo>
                  <a:lnTo>
                    <a:pt x="172" y="40"/>
                  </a:lnTo>
                  <a:lnTo>
                    <a:pt x="166" y="31"/>
                  </a:lnTo>
                  <a:lnTo>
                    <a:pt x="139" y="31"/>
                  </a:lnTo>
                  <a:lnTo>
                    <a:pt x="147" y="42"/>
                  </a:lnTo>
                  <a:lnTo>
                    <a:pt x="130" y="42"/>
                  </a:lnTo>
                  <a:lnTo>
                    <a:pt x="135" y="50"/>
                  </a:lnTo>
                  <a:lnTo>
                    <a:pt x="127" y="46"/>
                  </a:lnTo>
                  <a:lnTo>
                    <a:pt x="128" y="50"/>
                  </a:lnTo>
                  <a:lnTo>
                    <a:pt x="127" y="46"/>
                  </a:lnTo>
                  <a:lnTo>
                    <a:pt x="127" y="39"/>
                  </a:lnTo>
                  <a:lnTo>
                    <a:pt x="123" y="40"/>
                  </a:lnTo>
                  <a:lnTo>
                    <a:pt x="117" y="40"/>
                  </a:lnTo>
                  <a:lnTo>
                    <a:pt x="117" y="42"/>
                  </a:lnTo>
                  <a:lnTo>
                    <a:pt x="112" y="42"/>
                  </a:lnTo>
                  <a:lnTo>
                    <a:pt x="107" y="46"/>
                  </a:lnTo>
                  <a:lnTo>
                    <a:pt x="111" y="33"/>
                  </a:lnTo>
                  <a:lnTo>
                    <a:pt x="106" y="40"/>
                  </a:lnTo>
                  <a:lnTo>
                    <a:pt x="121" y="26"/>
                  </a:lnTo>
                  <a:lnTo>
                    <a:pt x="118" y="2"/>
                  </a:lnTo>
                  <a:lnTo>
                    <a:pt x="89" y="7"/>
                  </a:lnTo>
                  <a:lnTo>
                    <a:pt x="92" y="9"/>
                  </a:lnTo>
                  <a:lnTo>
                    <a:pt x="81" y="13"/>
                  </a:lnTo>
                  <a:lnTo>
                    <a:pt x="73" y="15"/>
                  </a:lnTo>
                  <a:lnTo>
                    <a:pt x="85" y="20"/>
                  </a:lnTo>
                  <a:lnTo>
                    <a:pt x="72" y="22"/>
                  </a:lnTo>
                  <a:lnTo>
                    <a:pt x="81" y="27"/>
                  </a:lnTo>
                  <a:lnTo>
                    <a:pt x="64" y="24"/>
                  </a:lnTo>
                  <a:lnTo>
                    <a:pt x="63" y="39"/>
                  </a:lnTo>
                  <a:lnTo>
                    <a:pt x="68" y="39"/>
                  </a:lnTo>
                  <a:lnTo>
                    <a:pt x="69" y="46"/>
                  </a:lnTo>
                  <a:lnTo>
                    <a:pt x="57" y="44"/>
                  </a:lnTo>
                  <a:lnTo>
                    <a:pt x="53" y="50"/>
                  </a:lnTo>
                  <a:lnTo>
                    <a:pt x="60" y="63"/>
                  </a:lnTo>
                  <a:lnTo>
                    <a:pt x="50" y="70"/>
                  </a:lnTo>
                  <a:lnTo>
                    <a:pt x="34" y="72"/>
                  </a:lnTo>
                  <a:lnTo>
                    <a:pt x="56" y="63"/>
                  </a:lnTo>
                  <a:lnTo>
                    <a:pt x="46" y="46"/>
                  </a:lnTo>
                  <a:lnTo>
                    <a:pt x="63" y="15"/>
                  </a:lnTo>
                  <a:lnTo>
                    <a:pt x="82" y="0"/>
                  </a:lnTo>
                  <a:lnTo>
                    <a:pt x="45" y="5"/>
                  </a:lnTo>
                  <a:lnTo>
                    <a:pt x="24" y="26"/>
                  </a:lnTo>
                  <a:lnTo>
                    <a:pt x="0" y="63"/>
                  </a:lnTo>
                  <a:lnTo>
                    <a:pt x="25" y="72"/>
                  </a:lnTo>
                  <a:lnTo>
                    <a:pt x="2" y="74"/>
                  </a:lnTo>
                  <a:lnTo>
                    <a:pt x="4" y="89"/>
                  </a:lnTo>
                  <a:lnTo>
                    <a:pt x="19" y="92"/>
                  </a:lnTo>
                  <a:lnTo>
                    <a:pt x="20" y="90"/>
                  </a:lnTo>
                  <a:lnTo>
                    <a:pt x="25" y="89"/>
                  </a:lnTo>
                  <a:lnTo>
                    <a:pt x="31" y="100"/>
                  </a:lnTo>
                  <a:lnTo>
                    <a:pt x="73" y="102"/>
                  </a:lnTo>
                  <a:lnTo>
                    <a:pt x="62" y="90"/>
                  </a:lnTo>
                  <a:lnTo>
                    <a:pt x="82" y="107"/>
                  </a:lnTo>
                  <a:lnTo>
                    <a:pt x="74" y="98"/>
                  </a:lnTo>
                  <a:lnTo>
                    <a:pt x="106" y="102"/>
                  </a:lnTo>
                  <a:lnTo>
                    <a:pt x="104" y="90"/>
                  </a:lnTo>
                  <a:lnTo>
                    <a:pt x="112" y="85"/>
                  </a:lnTo>
                  <a:lnTo>
                    <a:pt x="112" y="90"/>
                  </a:lnTo>
                  <a:lnTo>
                    <a:pt x="121" y="94"/>
                  </a:lnTo>
                  <a:lnTo>
                    <a:pt x="117" y="103"/>
                  </a:lnTo>
                  <a:lnTo>
                    <a:pt x="125" y="107"/>
                  </a:lnTo>
                  <a:lnTo>
                    <a:pt x="123" y="111"/>
                  </a:lnTo>
                  <a:lnTo>
                    <a:pt x="128" y="109"/>
                  </a:lnTo>
                  <a:lnTo>
                    <a:pt x="132" y="124"/>
                  </a:lnTo>
                  <a:lnTo>
                    <a:pt x="121" y="131"/>
                  </a:lnTo>
                  <a:lnTo>
                    <a:pt x="119" y="135"/>
                  </a:lnTo>
                  <a:lnTo>
                    <a:pt x="134" y="126"/>
                  </a:lnTo>
                  <a:lnTo>
                    <a:pt x="140" y="128"/>
                  </a:lnTo>
                  <a:lnTo>
                    <a:pt x="145" y="142"/>
                  </a:lnTo>
                  <a:lnTo>
                    <a:pt x="148" y="135"/>
                  </a:lnTo>
                  <a:lnTo>
                    <a:pt x="147" y="148"/>
                  </a:lnTo>
                  <a:lnTo>
                    <a:pt x="154" y="148"/>
                  </a:lnTo>
                  <a:lnTo>
                    <a:pt x="151" y="181"/>
                  </a:lnTo>
                  <a:lnTo>
                    <a:pt x="141" y="189"/>
                  </a:lnTo>
                  <a:lnTo>
                    <a:pt x="158" y="192"/>
                  </a:lnTo>
                  <a:lnTo>
                    <a:pt x="167" y="183"/>
                  </a:lnTo>
                  <a:lnTo>
                    <a:pt x="179" y="196"/>
                  </a:lnTo>
                  <a:lnTo>
                    <a:pt x="172" y="205"/>
                  </a:lnTo>
                  <a:lnTo>
                    <a:pt x="160" y="205"/>
                  </a:lnTo>
                  <a:lnTo>
                    <a:pt x="155" y="209"/>
                  </a:lnTo>
                  <a:lnTo>
                    <a:pt x="158" y="194"/>
                  </a:lnTo>
                  <a:lnTo>
                    <a:pt x="134" y="194"/>
                  </a:lnTo>
                  <a:lnTo>
                    <a:pt x="118" y="207"/>
                  </a:lnTo>
                  <a:lnTo>
                    <a:pt x="121" y="226"/>
                  </a:lnTo>
                  <a:lnTo>
                    <a:pt x="94" y="233"/>
                  </a:lnTo>
                  <a:lnTo>
                    <a:pt x="95" y="241"/>
                  </a:lnTo>
                  <a:lnTo>
                    <a:pt x="94" y="244"/>
                  </a:lnTo>
                  <a:lnTo>
                    <a:pt x="94" y="231"/>
                  </a:lnTo>
                  <a:lnTo>
                    <a:pt x="74" y="229"/>
                  </a:lnTo>
                  <a:lnTo>
                    <a:pt x="59" y="252"/>
                  </a:lnTo>
                  <a:lnTo>
                    <a:pt x="73" y="257"/>
                  </a:lnTo>
                  <a:lnTo>
                    <a:pt x="88" y="253"/>
                  </a:lnTo>
                  <a:lnTo>
                    <a:pt x="91" y="252"/>
                  </a:lnTo>
                  <a:lnTo>
                    <a:pt x="100" y="252"/>
                  </a:lnTo>
                  <a:lnTo>
                    <a:pt x="104" y="241"/>
                  </a:lnTo>
                  <a:lnTo>
                    <a:pt x="107" y="246"/>
                  </a:lnTo>
                  <a:lnTo>
                    <a:pt x="106" y="257"/>
                  </a:lnTo>
                  <a:lnTo>
                    <a:pt x="113" y="250"/>
                  </a:lnTo>
                  <a:lnTo>
                    <a:pt x="118" y="252"/>
                  </a:lnTo>
                  <a:lnTo>
                    <a:pt x="116" y="263"/>
                  </a:lnTo>
                  <a:lnTo>
                    <a:pt x="123" y="272"/>
                  </a:lnTo>
                  <a:lnTo>
                    <a:pt x="124" y="278"/>
                  </a:lnTo>
                  <a:lnTo>
                    <a:pt x="133" y="281"/>
                  </a:lnTo>
                  <a:lnTo>
                    <a:pt x="124" y="285"/>
                  </a:lnTo>
                  <a:lnTo>
                    <a:pt x="130" y="292"/>
                  </a:lnTo>
                  <a:lnTo>
                    <a:pt x="145" y="307"/>
                  </a:lnTo>
                  <a:lnTo>
                    <a:pt x="163" y="316"/>
                  </a:lnTo>
                  <a:lnTo>
                    <a:pt x="182" y="329"/>
                  </a:lnTo>
                  <a:lnTo>
                    <a:pt x="181" y="315"/>
                  </a:lnTo>
                  <a:lnTo>
                    <a:pt x="171" y="296"/>
                  </a:lnTo>
                  <a:lnTo>
                    <a:pt x="160" y="274"/>
                  </a:lnTo>
                  <a:lnTo>
                    <a:pt x="173" y="285"/>
                  </a:lnTo>
                  <a:lnTo>
                    <a:pt x="177" y="278"/>
                  </a:lnTo>
                  <a:lnTo>
                    <a:pt x="183" y="292"/>
                  </a:lnTo>
                  <a:lnTo>
                    <a:pt x="187" y="291"/>
                  </a:lnTo>
                  <a:lnTo>
                    <a:pt x="190" y="296"/>
                  </a:lnTo>
                  <a:lnTo>
                    <a:pt x="199" y="303"/>
                  </a:lnTo>
                  <a:lnTo>
                    <a:pt x="201" y="307"/>
                  </a:lnTo>
                  <a:lnTo>
                    <a:pt x="202" y="298"/>
                  </a:lnTo>
                  <a:lnTo>
                    <a:pt x="205" y="296"/>
                  </a:lnTo>
                  <a:lnTo>
                    <a:pt x="206" y="278"/>
                  </a:lnTo>
                  <a:lnTo>
                    <a:pt x="211" y="285"/>
                  </a:lnTo>
                  <a:lnTo>
                    <a:pt x="213" y="274"/>
                  </a:lnTo>
                  <a:lnTo>
                    <a:pt x="214" y="266"/>
                  </a:lnTo>
                  <a:lnTo>
                    <a:pt x="211" y="265"/>
                  </a:lnTo>
                  <a:lnTo>
                    <a:pt x="209" y="257"/>
                  </a:lnTo>
                  <a:lnTo>
                    <a:pt x="211" y="253"/>
                  </a:lnTo>
                  <a:lnTo>
                    <a:pt x="209" y="250"/>
                  </a:lnTo>
                  <a:lnTo>
                    <a:pt x="205" y="246"/>
                  </a:lnTo>
                  <a:lnTo>
                    <a:pt x="203" y="244"/>
                  </a:lnTo>
                  <a:lnTo>
                    <a:pt x="200" y="237"/>
                  </a:lnTo>
                  <a:lnTo>
                    <a:pt x="197" y="241"/>
                  </a:lnTo>
                  <a:lnTo>
                    <a:pt x="200" y="233"/>
                  </a:lnTo>
                  <a:lnTo>
                    <a:pt x="195" y="235"/>
                  </a:lnTo>
                  <a:lnTo>
                    <a:pt x="197" y="229"/>
                  </a:lnTo>
                  <a:lnTo>
                    <a:pt x="197" y="220"/>
                  </a:lnTo>
                  <a:lnTo>
                    <a:pt x="190" y="220"/>
                  </a:lnTo>
                  <a:lnTo>
                    <a:pt x="191" y="215"/>
                  </a:lnTo>
                  <a:lnTo>
                    <a:pt x="191" y="211"/>
                  </a:lnTo>
                  <a:lnTo>
                    <a:pt x="189" y="203"/>
                  </a:lnTo>
                  <a:lnTo>
                    <a:pt x="197" y="213"/>
                  </a:lnTo>
                  <a:lnTo>
                    <a:pt x="201" y="207"/>
                  </a:lnTo>
                  <a:lnTo>
                    <a:pt x="200" y="202"/>
                  </a:lnTo>
                  <a:lnTo>
                    <a:pt x="205" y="196"/>
                  </a:lnTo>
                  <a:lnTo>
                    <a:pt x="204" y="194"/>
                  </a:lnTo>
                  <a:lnTo>
                    <a:pt x="211" y="196"/>
                  </a:lnTo>
                  <a:lnTo>
                    <a:pt x="220" y="205"/>
                  </a:lnTo>
                  <a:lnTo>
                    <a:pt x="224" y="203"/>
                  </a:lnTo>
                  <a:lnTo>
                    <a:pt x="216" y="211"/>
                  </a:lnTo>
                  <a:lnTo>
                    <a:pt x="237" y="202"/>
                  </a:lnTo>
                  <a:lnTo>
                    <a:pt x="227" y="211"/>
                  </a:lnTo>
                  <a:lnTo>
                    <a:pt x="219" y="220"/>
                  </a:lnTo>
                  <a:lnTo>
                    <a:pt x="223" y="220"/>
                  </a:lnTo>
                  <a:lnTo>
                    <a:pt x="220" y="228"/>
                  </a:lnTo>
                  <a:lnTo>
                    <a:pt x="227" y="228"/>
                  </a:lnTo>
                  <a:lnTo>
                    <a:pt x="225" y="235"/>
                  </a:lnTo>
                  <a:lnTo>
                    <a:pt x="228" y="231"/>
                  </a:lnTo>
                  <a:lnTo>
                    <a:pt x="232" y="235"/>
                  </a:lnTo>
                  <a:lnTo>
                    <a:pt x="238" y="237"/>
                  </a:lnTo>
                  <a:lnTo>
                    <a:pt x="238" y="226"/>
                  </a:lnTo>
                  <a:lnTo>
                    <a:pt x="239" y="226"/>
                  </a:lnTo>
                  <a:lnTo>
                    <a:pt x="244" y="213"/>
                  </a:lnTo>
                  <a:lnTo>
                    <a:pt x="249" y="220"/>
                  </a:lnTo>
                  <a:lnTo>
                    <a:pt x="252" y="213"/>
                  </a:lnTo>
                  <a:lnTo>
                    <a:pt x="256" y="213"/>
                  </a:lnTo>
                  <a:lnTo>
                    <a:pt x="253" y="209"/>
                  </a:lnTo>
                  <a:lnTo>
                    <a:pt x="261" y="207"/>
                  </a:lnTo>
                  <a:lnTo>
                    <a:pt x="255" y="205"/>
                  </a:lnTo>
                  <a:lnTo>
                    <a:pt x="263" y="202"/>
                  </a:lnTo>
                  <a:lnTo>
                    <a:pt x="269" y="202"/>
                  </a:lnTo>
                  <a:lnTo>
                    <a:pt x="271" y="196"/>
                  </a:lnTo>
                  <a:lnTo>
                    <a:pt x="268" y="192"/>
                  </a:lnTo>
                  <a:lnTo>
                    <a:pt x="276" y="192"/>
                  </a:lnTo>
                  <a:lnTo>
                    <a:pt x="266" y="185"/>
                  </a:lnTo>
                  <a:lnTo>
                    <a:pt x="264" y="189"/>
                  </a:lnTo>
                  <a:lnTo>
                    <a:pt x="260" y="189"/>
                  </a:lnTo>
                  <a:lnTo>
                    <a:pt x="260" y="185"/>
                  </a:lnTo>
                  <a:lnTo>
                    <a:pt x="250" y="191"/>
                  </a:lnTo>
                  <a:lnTo>
                    <a:pt x="250" y="189"/>
                  </a:lnTo>
                  <a:lnTo>
                    <a:pt x="256" y="174"/>
                  </a:lnTo>
                  <a:lnTo>
                    <a:pt x="253" y="181"/>
                  </a:lnTo>
                  <a:lnTo>
                    <a:pt x="241" y="181"/>
                  </a:lnTo>
                  <a:lnTo>
                    <a:pt x="249" y="174"/>
                  </a:lnTo>
                  <a:lnTo>
                    <a:pt x="239" y="178"/>
                  </a:lnTo>
                  <a:lnTo>
                    <a:pt x="247" y="174"/>
                  </a:lnTo>
                  <a:lnTo>
                    <a:pt x="241" y="172"/>
                  </a:lnTo>
                  <a:lnTo>
                    <a:pt x="250" y="168"/>
                  </a:lnTo>
                  <a:lnTo>
                    <a:pt x="250" y="166"/>
                  </a:lnTo>
                  <a:lnTo>
                    <a:pt x="243" y="165"/>
                  </a:lnTo>
                  <a:lnTo>
                    <a:pt x="241" y="163"/>
                  </a:lnTo>
                  <a:lnTo>
                    <a:pt x="243" y="152"/>
                  </a:lnTo>
                  <a:lnTo>
                    <a:pt x="237" y="165"/>
                  </a:lnTo>
                  <a:lnTo>
                    <a:pt x="235" y="155"/>
                  </a:lnTo>
                  <a:lnTo>
                    <a:pt x="230" y="161"/>
                  </a:lnTo>
                  <a:lnTo>
                    <a:pt x="233" y="152"/>
                  </a:lnTo>
                  <a:lnTo>
                    <a:pt x="225" y="161"/>
                  </a:lnTo>
                  <a:lnTo>
                    <a:pt x="230" y="150"/>
                  </a:lnTo>
                  <a:lnTo>
                    <a:pt x="224" y="150"/>
                  </a:lnTo>
                  <a:lnTo>
                    <a:pt x="219" y="148"/>
                  </a:lnTo>
                  <a:lnTo>
                    <a:pt x="213" y="146"/>
                  </a:lnTo>
                  <a:lnTo>
                    <a:pt x="223" y="144"/>
                  </a:lnTo>
                  <a:lnTo>
                    <a:pt x="205" y="137"/>
                  </a:lnTo>
                  <a:lnTo>
                    <a:pt x="214" y="135"/>
                  </a:lnTo>
                  <a:lnTo>
                    <a:pt x="205" y="133"/>
                  </a:lnTo>
                  <a:lnTo>
                    <a:pt x="219" y="133"/>
                  </a:lnTo>
                  <a:lnTo>
                    <a:pt x="214" y="131"/>
                  </a:lnTo>
                  <a:lnTo>
                    <a:pt x="221" y="126"/>
                  </a:lnTo>
                  <a:lnTo>
                    <a:pt x="209" y="124"/>
                  </a:lnTo>
                  <a:lnTo>
                    <a:pt x="214" y="122"/>
                  </a:lnTo>
                  <a:lnTo>
                    <a:pt x="208" y="122"/>
                  </a:lnTo>
                  <a:lnTo>
                    <a:pt x="219" y="120"/>
                  </a:lnTo>
                  <a:lnTo>
                    <a:pt x="211" y="118"/>
                  </a:lnTo>
                  <a:lnTo>
                    <a:pt x="235" y="122"/>
                  </a:lnTo>
                  <a:lnTo>
                    <a:pt x="215" y="111"/>
                  </a:lnTo>
                  <a:lnTo>
                    <a:pt x="202" y="111"/>
                  </a:lnTo>
                  <a:lnTo>
                    <a:pt x="235" y="107"/>
                  </a:lnTo>
                  <a:lnTo>
                    <a:pt x="227" y="90"/>
                  </a:lnTo>
                  <a:lnTo>
                    <a:pt x="209" y="103"/>
                  </a:lnTo>
                  <a:lnTo>
                    <a:pt x="201" y="109"/>
                  </a:lnTo>
                  <a:lnTo>
                    <a:pt x="221" y="94"/>
                  </a:lnTo>
                  <a:lnTo>
                    <a:pt x="202" y="100"/>
                  </a:lnTo>
                  <a:lnTo>
                    <a:pt x="228" y="87"/>
                  </a:lnTo>
                  <a:lnTo>
                    <a:pt x="213" y="81"/>
                  </a:lnTo>
                  <a:lnTo>
                    <a:pt x="208" y="85"/>
                  </a:lnTo>
                  <a:lnTo>
                    <a:pt x="214" y="78"/>
                  </a:lnTo>
                  <a:lnTo>
                    <a:pt x="197" y="87"/>
                  </a:lnTo>
                  <a:lnTo>
                    <a:pt x="188" y="100"/>
                  </a:lnTo>
                  <a:lnTo>
                    <a:pt x="192" y="8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12" name="Freeform 963"/>
            <p:cNvSpPr>
              <a:spLocks/>
            </p:cNvSpPr>
            <p:nvPr/>
          </p:nvSpPr>
          <p:spPr bwMode="auto">
            <a:xfrm>
              <a:off x="1664" y="1074"/>
              <a:ext cx="363" cy="85"/>
            </a:xfrm>
            <a:custGeom>
              <a:avLst/>
              <a:gdLst>
                <a:gd name="T0" fmla="*/ 84 w 337"/>
                <a:gd name="T1" fmla="*/ 103 h 144"/>
                <a:gd name="T2" fmla="*/ 63 w 337"/>
                <a:gd name="T3" fmla="*/ 120 h 144"/>
                <a:gd name="T4" fmla="*/ 51 w 337"/>
                <a:gd name="T5" fmla="*/ 109 h 144"/>
                <a:gd name="T6" fmla="*/ 60 w 337"/>
                <a:gd name="T7" fmla="*/ 101 h 144"/>
                <a:gd name="T8" fmla="*/ 41 w 337"/>
                <a:gd name="T9" fmla="*/ 96 h 144"/>
                <a:gd name="T10" fmla="*/ 93 w 337"/>
                <a:gd name="T11" fmla="*/ 87 h 144"/>
                <a:gd name="T12" fmla="*/ 70 w 337"/>
                <a:gd name="T13" fmla="*/ 57 h 144"/>
                <a:gd name="T14" fmla="*/ 100 w 337"/>
                <a:gd name="T15" fmla="*/ 55 h 144"/>
                <a:gd name="T16" fmla="*/ 113 w 337"/>
                <a:gd name="T17" fmla="*/ 63 h 144"/>
                <a:gd name="T18" fmla="*/ 107 w 337"/>
                <a:gd name="T19" fmla="*/ 53 h 144"/>
                <a:gd name="T20" fmla="*/ 154 w 337"/>
                <a:gd name="T21" fmla="*/ 40 h 144"/>
                <a:gd name="T22" fmla="*/ 179 w 337"/>
                <a:gd name="T23" fmla="*/ 29 h 144"/>
                <a:gd name="T24" fmla="*/ 129 w 337"/>
                <a:gd name="T25" fmla="*/ 38 h 144"/>
                <a:gd name="T26" fmla="*/ 77 w 337"/>
                <a:gd name="T27" fmla="*/ 46 h 144"/>
                <a:gd name="T28" fmla="*/ 121 w 337"/>
                <a:gd name="T29" fmla="*/ 37 h 144"/>
                <a:gd name="T30" fmla="*/ 69 w 337"/>
                <a:gd name="T31" fmla="*/ 46 h 144"/>
                <a:gd name="T32" fmla="*/ 55 w 337"/>
                <a:gd name="T33" fmla="*/ 40 h 144"/>
                <a:gd name="T34" fmla="*/ 101 w 337"/>
                <a:gd name="T35" fmla="*/ 35 h 144"/>
                <a:gd name="T36" fmla="*/ 51 w 337"/>
                <a:gd name="T37" fmla="*/ 35 h 144"/>
                <a:gd name="T38" fmla="*/ 82 w 337"/>
                <a:gd name="T39" fmla="*/ 29 h 144"/>
                <a:gd name="T40" fmla="*/ 43 w 337"/>
                <a:gd name="T41" fmla="*/ 27 h 144"/>
                <a:gd name="T42" fmla="*/ 96 w 337"/>
                <a:gd name="T43" fmla="*/ 16 h 144"/>
                <a:gd name="T44" fmla="*/ 161 w 337"/>
                <a:gd name="T45" fmla="*/ 24 h 144"/>
                <a:gd name="T46" fmla="*/ 153 w 337"/>
                <a:gd name="T47" fmla="*/ 5 h 144"/>
                <a:gd name="T48" fmla="*/ 206 w 337"/>
                <a:gd name="T49" fmla="*/ 7 h 144"/>
                <a:gd name="T50" fmla="*/ 194 w 337"/>
                <a:gd name="T51" fmla="*/ 0 h 144"/>
                <a:gd name="T52" fmla="*/ 264 w 337"/>
                <a:gd name="T53" fmla="*/ 7 h 144"/>
                <a:gd name="T54" fmla="*/ 337 w 337"/>
                <a:gd name="T55" fmla="*/ 14 h 144"/>
                <a:gd name="T56" fmla="*/ 289 w 337"/>
                <a:gd name="T57" fmla="*/ 25 h 144"/>
                <a:gd name="T58" fmla="*/ 241 w 337"/>
                <a:gd name="T59" fmla="*/ 37 h 144"/>
                <a:gd name="T60" fmla="*/ 297 w 337"/>
                <a:gd name="T61" fmla="*/ 29 h 144"/>
                <a:gd name="T62" fmla="*/ 245 w 337"/>
                <a:gd name="T63" fmla="*/ 48 h 144"/>
                <a:gd name="T64" fmla="*/ 194 w 337"/>
                <a:gd name="T65" fmla="*/ 66 h 144"/>
                <a:gd name="T66" fmla="*/ 145 w 337"/>
                <a:gd name="T67" fmla="*/ 75 h 144"/>
                <a:gd name="T68" fmla="*/ 173 w 337"/>
                <a:gd name="T69" fmla="*/ 81 h 144"/>
                <a:gd name="T70" fmla="*/ 135 w 337"/>
                <a:gd name="T71" fmla="*/ 88 h 144"/>
                <a:gd name="T72" fmla="*/ 166 w 337"/>
                <a:gd name="T73" fmla="*/ 94 h 144"/>
                <a:gd name="T74" fmla="*/ 123 w 337"/>
                <a:gd name="T75" fmla="*/ 109 h 144"/>
                <a:gd name="T76" fmla="*/ 120 w 337"/>
                <a:gd name="T77" fmla="*/ 120 h 144"/>
                <a:gd name="T78" fmla="*/ 85 w 337"/>
                <a:gd name="T79" fmla="*/ 124 h 144"/>
                <a:gd name="T80" fmla="*/ 112 w 337"/>
                <a:gd name="T81" fmla="*/ 140 h 144"/>
                <a:gd name="T82" fmla="*/ 77 w 337"/>
                <a:gd name="T83" fmla="*/ 144 h 144"/>
                <a:gd name="T84" fmla="*/ 38 w 337"/>
                <a:gd name="T85" fmla="*/ 142 h 144"/>
                <a:gd name="T86" fmla="*/ 0 w 337"/>
                <a:gd name="T87" fmla="*/ 140 h 144"/>
                <a:gd name="T88" fmla="*/ 26 w 337"/>
                <a:gd name="T89" fmla="*/ 124 h 144"/>
                <a:gd name="T90" fmla="*/ 22 w 337"/>
                <a:gd name="T91" fmla="*/ 114 h 144"/>
                <a:gd name="T92" fmla="*/ 63 w 337"/>
                <a:gd name="T93" fmla="*/ 122 h 144"/>
                <a:gd name="T94" fmla="*/ 84 w 337"/>
                <a:gd name="T95" fmla="*/ 103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44"/>
                <a:gd name="T146" fmla="*/ 337 w 337"/>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44">
                  <a:moveTo>
                    <a:pt x="84" y="103"/>
                  </a:moveTo>
                  <a:lnTo>
                    <a:pt x="63" y="120"/>
                  </a:lnTo>
                  <a:lnTo>
                    <a:pt x="51" y="109"/>
                  </a:lnTo>
                  <a:lnTo>
                    <a:pt x="60" y="101"/>
                  </a:lnTo>
                  <a:lnTo>
                    <a:pt x="41" y="96"/>
                  </a:lnTo>
                  <a:lnTo>
                    <a:pt x="93" y="87"/>
                  </a:lnTo>
                  <a:lnTo>
                    <a:pt x="70" y="57"/>
                  </a:lnTo>
                  <a:lnTo>
                    <a:pt x="100" y="55"/>
                  </a:lnTo>
                  <a:lnTo>
                    <a:pt x="113" y="63"/>
                  </a:lnTo>
                  <a:lnTo>
                    <a:pt x="107" y="53"/>
                  </a:lnTo>
                  <a:lnTo>
                    <a:pt x="154" y="40"/>
                  </a:lnTo>
                  <a:lnTo>
                    <a:pt x="179" y="29"/>
                  </a:lnTo>
                  <a:lnTo>
                    <a:pt x="129" y="38"/>
                  </a:lnTo>
                  <a:lnTo>
                    <a:pt x="77" y="46"/>
                  </a:lnTo>
                  <a:lnTo>
                    <a:pt x="121" y="37"/>
                  </a:lnTo>
                  <a:lnTo>
                    <a:pt x="69" y="46"/>
                  </a:lnTo>
                  <a:lnTo>
                    <a:pt x="55" y="40"/>
                  </a:lnTo>
                  <a:lnTo>
                    <a:pt x="101" y="35"/>
                  </a:lnTo>
                  <a:lnTo>
                    <a:pt x="51" y="35"/>
                  </a:lnTo>
                  <a:lnTo>
                    <a:pt x="82" y="29"/>
                  </a:lnTo>
                  <a:lnTo>
                    <a:pt x="43" y="27"/>
                  </a:lnTo>
                  <a:lnTo>
                    <a:pt x="96" y="16"/>
                  </a:lnTo>
                  <a:lnTo>
                    <a:pt x="161" y="24"/>
                  </a:lnTo>
                  <a:lnTo>
                    <a:pt x="153" y="5"/>
                  </a:lnTo>
                  <a:lnTo>
                    <a:pt x="206" y="7"/>
                  </a:lnTo>
                  <a:lnTo>
                    <a:pt x="194" y="0"/>
                  </a:lnTo>
                  <a:lnTo>
                    <a:pt x="264" y="7"/>
                  </a:lnTo>
                  <a:lnTo>
                    <a:pt x="337" y="14"/>
                  </a:lnTo>
                  <a:lnTo>
                    <a:pt x="289" y="25"/>
                  </a:lnTo>
                  <a:lnTo>
                    <a:pt x="241" y="37"/>
                  </a:lnTo>
                  <a:lnTo>
                    <a:pt x="297" y="29"/>
                  </a:lnTo>
                  <a:lnTo>
                    <a:pt x="245" y="48"/>
                  </a:lnTo>
                  <a:lnTo>
                    <a:pt x="194" y="66"/>
                  </a:lnTo>
                  <a:lnTo>
                    <a:pt x="145" y="75"/>
                  </a:lnTo>
                  <a:lnTo>
                    <a:pt x="173" y="81"/>
                  </a:lnTo>
                  <a:lnTo>
                    <a:pt x="135" y="88"/>
                  </a:lnTo>
                  <a:lnTo>
                    <a:pt x="166" y="94"/>
                  </a:lnTo>
                  <a:lnTo>
                    <a:pt x="123" y="109"/>
                  </a:lnTo>
                  <a:lnTo>
                    <a:pt x="120" y="120"/>
                  </a:lnTo>
                  <a:lnTo>
                    <a:pt x="85" y="124"/>
                  </a:lnTo>
                  <a:lnTo>
                    <a:pt x="112" y="140"/>
                  </a:lnTo>
                  <a:lnTo>
                    <a:pt x="77" y="144"/>
                  </a:lnTo>
                  <a:lnTo>
                    <a:pt x="38" y="142"/>
                  </a:lnTo>
                  <a:lnTo>
                    <a:pt x="0" y="140"/>
                  </a:lnTo>
                  <a:lnTo>
                    <a:pt x="26" y="124"/>
                  </a:lnTo>
                  <a:lnTo>
                    <a:pt x="22" y="114"/>
                  </a:lnTo>
                  <a:lnTo>
                    <a:pt x="63" y="122"/>
                  </a:lnTo>
                  <a:lnTo>
                    <a:pt x="84" y="10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13" name="Freeform 964"/>
            <p:cNvSpPr>
              <a:spLocks/>
            </p:cNvSpPr>
            <p:nvPr/>
          </p:nvSpPr>
          <p:spPr bwMode="auto">
            <a:xfrm>
              <a:off x="1227" y="1202"/>
              <a:ext cx="201" cy="80"/>
            </a:xfrm>
            <a:custGeom>
              <a:avLst/>
              <a:gdLst>
                <a:gd name="T0" fmla="*/ 122 w 186"/>
                <a:gd name="T1" fmla="*/ 119 h 133"/>
                <a:gd name="T2" fmla="*/ 114 w 186"/>
                <a:gd name="T3" fmla="*/ 111 h 133"/>
                <a:gd name="T4" fmla="*/ 111 w 186"/>
                <a:gd name="T5" fmla="*/ 109 h 133"/>
                <a:gd name="T6" fmla="*/ 90 w 186"/>
                <a:gd name="T7" fmla="*/ 119 h 133"/>
                <a:gd name="T8" fmla="*/ 59 w 186"/>
                <a:gd name="T9" fmla="*/ 126 h 133"/>
                <a:gd name="T10" fmla="*/ 27 w 186"/>
                <a:gd name="T11" fmla="*/ 133 h 133"/>
                <a:gd name="T12" fmla="*/ 29 w 186"/>
                <a:gd name="T13" fmla="*/ 117 h 133"/>
                <a:gd name="T14" fmla="*/ 0 w 186"/>
                <a:gd name="T15" fmla="*/ 102 h 133"/>
                <a:gd name="T16" fmla="*/ 5 w 186"/>
                <a:gd name="T17" fmla="*/ 89 h 133"/>
                <a:gd name="T18" fmla="*/ 38 w 186"/>
                <a:gd name="T19" fmla="*/ 83 h 133"/>
                <a:gd name="T20" fmla="*/ 73 w 186"/>
                <a:gd name="T21" fmla="*/ 81 h 133"/>
                <a:gd name="T22" fmla="*/ 41 w 186"/>
                <a:gd name="T23" fmla="*/ 74 h 133"/>
                <a:gd name="T24" fmla="*/ 10 w 186"/>
                <a:gd name="T25" fmla="*/ 72 h 133"/>
                <a:gd name="T26" fmla="*/ 5 w 186"/>
                <a:gd name="T27" fmla="*/ 63 h 133"/>
                <a:gd name="T28" fmla="*/ 47 w 186"/>
                <a:gd name="T29" fmla="*/ 50 h 133"/>
                <a:gd name="T30" fmla="*/ 16 w 186"/>
                <a:gd name="T31" fmla="*/ 50 h 133"/>
                <a:gd name="T32" fmla="*/ 25 w 186"/>
                <a:gd name="T33" fmla="*/ 44 h 133"/>
                <a:gd name="T34" fmla="*/ 10 w 186"/>
                <a:gd name="T35" fmla="*/ 44 h 133"/>
                <a:gd name="T36" fmla="*/ 32 w 186"/>
                <a:gd name="T37" fmla="*/ 30 h 133"/>
                <a:gd name="T38" fmla="*/ 30 w 186"/>
                <a:gd name="T39" fmla="*/ 24 h 133"/>
                <a:gd name="T40" fmla="*/ 58 w 186"/>
                <a:gd name="T41" fmla="*/ 13 h 133"/>
                <a:gd name="T42" fmla="*/ 87 w 186"/>
                <a:gd name="T43" fmla="*/ 0 h 133"/>
                <a:gd name="T44" fmla="*/ 89 w 186"/>
                <a:gd name="T45" fmla="*/ 7 h 133"/>
                <a:gd name="T46" fmla="*/ 76 w 186"/>
                <a:gd name="T47" fmla="*/ 20 h 133"/>
                <a:gd name="T48" fmla="*/ 87 w 186"/>
                <a:gd name="T49" fmla="*/ 18 h 133"/>
                <a:gd name="T50" fmla="*/ 98 w 186"/>
                <a:gd name="T51" fmla="*/ 13 h 133"/>
                <a:gd name="T52" fmla="*/ 109 w 186"/>
                <a:gd name="T53" fmla="*/ 22 h 133"/>
                <a:gd name="T54" fmla="*/ 101 w 186"/>
                <a:gd name="T55" fmla="*/ 30 h 133"/>
                <a:gd name="T56" fmla="*/ 107 w 186"/>
                <a:gd name="T57" fmla="*/ 28 h 133"/>
                <a:gd name="T58" fmla="*/ 122 w 186"/>
                <a:gd name="T59" fmla="*/ 24 h 133"/>
                <a:gd name="T60" fmla="*/ 123 w 186"/>
                <a:gd name="T61" fmla="*/ 18 h 133"/>
                <a:gd name="T62" fmla="*/ 125 w 186"/>
                <a:gd name="T63" fmla="*/ 13 h 133"/>
                <a:gd name="T64" fmla="*/ 138 w 186"/>
                <a:gd name="T65" fmla="*/ 22 h 133"/>
                <a:gd name="T66" fmla="*/ 131 w 186"/>
                <a:gd name="T67" fmla="*/ 48 h 133"/>
                <a:gd name="T68" fmla="*/ 141 w 186"/>
                <a:gd name="T69" fmla="*/ 39 h 133"/>
                <a:gd name="T70" fmla="*/ 152 w 186"/>
                <a:gd name="T71" fmla="*/ 4 h 133"/>
                <a:gd name="T72" fmla="*/ 170 w 186"/>
                <a:gd name="T73" fmla="*/ 4 h 133"/>
                <a:gd name="T74" fmla="*/ 174 w 186"/>
                <a:gd name="T75" fmla="*/ 22 h 133"/>
                <a:gd name="T76" fmla="*/ 163 w 186"/>
                <a:gd name="T77" fmla="*/ 59 h 133"/>
                <a:gd name="T78" fmla="*/ 164 w 186"/>
                <a:gd name="T79" fmla="*/ 74 h 133"/>
                <a:gd name="T80" fmla="*/ 168 w 186"/>
                <a:gd name="T81" fmla="*/ 74 h 133"/>
                <a:gd name="T82" fmla="*/ 186 w 186"/>
                <a:gd name="T83" fmla="*/ 85 h 133"/>
                <a:gd name="T84" fmla="*/ 184 w 186"/>
                <a:gd name="T85" fmla="*/ 93 h 133"/>
                <a:gd name="T86" fmla="*/ 175 w 186"/>
                <a:gd name="T87" fmla="*/ 98 h 133"/>
                <a:gd name="T88" fmla="*/ 177 w 186"/>
                <a:gd name="T89" fmla="*/ 93 h 133"/>
                <a:gd name="T90" fmla="*/ 169 w 186"/>
                <a:gd name="T91" fmla="*/ 96 h 133"/>
                <a:gd name="T92" fmla="*/ 164 w 186"/>
                <a:gd name="T93" fmla="*/ 96 h 133"/>
                <a:gd name="T94" fmla="*/ 157 w 186"/>
                <a:gd name="T95" fmla="*/ 104 h 133"/>
                <a:gd name="T96" fmla="*/ 152 w 186"/>
                <a:gd name="T97" fmla="*/ 104 h 133"/>
                <a:gd name="T98" fmla="*/ 147 w 186"/>
                <a:gd name="T99" fmla="*/ 115 h 133"/>
                <a:gd name="T100" fmla="*/ 164 w 186"/>
                <a:gd name="T101" fmla="*/ 104 h 133"/>
                <a:gd name="T102" fmla="*/ 163 w 186"/>
                <a:gd name="T103" fmla="*/ 111 h 133"/>
                <a:gd name="T104" fmla="*/ 157 w 186"/>
                <a:gd name="T105" fmla="*/ 119 h 133"/>
                <a:gd name="T106" fmla="*/ 122 w 186"/>
                <a:gd name="T107" fmla="*/ 119 h 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6"/>
                <a:gd name="T163" fmla="*/ 0 h 133"/>
                <a:gd name="T164" fmla="*/ 186 w 186"/>
                <a:gd name="T165" fmla="*/ 133 h 1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6" h="133">
                  <a:moveTo>
                    <a:pt x="122" y="119"/>
                  </a:moveTo>
                  <a:lnTo>
                    <a:pt x="114" y="111"/>
                  </a:lnTo>
                  <a:lnTo>
                    <a:pt x="111" y="109"/>
                  </a:lnTo>
                  <a:lnTo>
                    <a:pt x="90" y="119"/>
                  </a:lnTo>
                  <a:lnTo>
                    <a:pt x="59" y="126"/>
                  </a:lnTo>
                  <a:lnTo>
                    <a:pt x="27" y="133"/>
                  </a:lnTo>
                  <a:lnTo>
                    <a:pt x="29" y="117"/>
                  </a:lnTo>
                  <a:lnTo>
                    <a:pt x="0" y="102"/>
                  </a:lnTo>
                  <a:lnTo>
                    <a:pt x="5" y="89"/>
                  </a:lnTo>
                  <a:lnTo>
                    <a:pt x="38" y="83"/>
                  </a:lnTo>
                  <a:lnTo>
                    <a:pt x="73" y="81"/>
                  </a:lnTo>
                  <a:lnTo>
                    <a:pt x="41" y="74"/>
                  </a:lnTo>
                  <a:lnTo>
                    <a:pt x="10" y="72"/>
                  </a:lnTo>
                  <a:lnTo>
                    <a:pt x="5" y="63"/>
                  </a:lnTo>
                  <a:lnTo>
                    <a:pt x="47" y="50"/>
                  </a:lnTo>
                  <a:lnTo>
                    <a:pt x="16" y="50"/>
                  </a:lnTo>
                  <a:lnTo>
                    <a:pt x="25" y="44"/>
                  </a:lnTo>
                  <a:lnTo>
                    <a:pt x="10" y="44"/>
                  </a:lnTo>
                  <a:lnTo>
                    <a:pt x="32" y="30"/>
                  </a:lnTo>
                  <a:lnTo>
                    <a:pt x="30" y="24"/>
                  </a:lnTo>
                  <a:lnTo>
                    <a:pt x="58" y="13"/>
                  </a:lnTo>
                  <a:lnTo>
                    <a:pt x="87" y="0"/>
                  </a:lnTo>
                  <a:lnTo>
                    <a:pt x="89" y="7"/>
                  </a:lnTo>
                  <a:lnTo>
                    <a:pt x="76" y="20"/>
                  </a:lnTo>
                  <a:lnTo>
                    <a:pt x="87" y="18"/>
                  </a:lnTo>
                  <a:lnTo>
                    <a:pt x="98" y="13"/>
                  </a:lnTo>
                  <a:lnTo>
                    <a:pt x="109" y="22"/>
                  </a:lnTo>
                  <a:lnTo>
                    <a:pt x="101" y="30"/>
                  </a:lnTo>
                  <a:lnTo>
                    <a:pt x="107" y="28"/>
                  </a:lnTo>
                  <a:lnTo>
                    <a:pt x="122" y="24"/>
                  </a:lnTo>
                  <a:lnTo>
                    <a:pt x="123" y="18"/>
                  </a:lnTo>
                  <a:lnTo>
                    <a:pt x="125" y="13"/>
                  </a:lnTo>
                  <a:lnTo>
                    <a:pt x="138" y="22"/>
                  </a:lnTo>
                  <a:lnTo>
                    <a:pt x="131" y="48"/>
                  </a:lnTo>
                  <a:lnTo>
                    <a:pt x="141" y="39"/>
                  </a:lnTo>
                  <a:lnTo>
                    <a:pt x="152" y="4"/>
                  </a:lnTo>
                  <a:lnTo>
                    <a:pt x="170" y="4"/>
                  </a:lnTo>
                  <a:lnTo>
                    <a:pt x="174" y="22"/>
                  </a:lnTo>
                  <a:lnTo>
                    <a:pt x="163" y="59"/>
                  </a:lnTo>
                  <a:lnTo>
                    <a:pt x="164" y="74"/>
                  </a:lnTo>
                  <a:lnTo>
                    <a:pt x="168" y="74"/>
                  </a:lnTo>
                  <a:lnTo>
                    <a:pt x="186" y="85"/>
                  </a:lnTo>
                  <a:lnTo>
                    <a:pt x="184" y="93"/>
                  </a:lnTo>
                  <a:lnTo>
                    <a:pt x="175" y="98"/>
                  </a:lnTo>
                  <a:lnTo>
                    <a:pt x="177" y="93"/>
                  </a:lnTo>
                  <a:lnTo>
                    <a:pt x="169" y="96"/>
                  </a:lnTo>
                  <a:lnTo>
                    <a:pt x="164" y="96"/>
                  </a:lnTo>
                  <a:lnTo>
                    <a:pt x="157" y="104"/>
                  </a:lnTo>
                  <a:lnTo>
                    <a:pt x="152" y="104"/>
                  </a:lnTo>
                  <a:lnTo>
                    <a:pt x="147" y="115"/>
                  </a:lnTo>
                  <a:lnTo>
                    <a:pt x="164" y="104"/>
                  </a:lnTo>
                  <a:lnTo>
                    <a:pt x="163" y="111"/>
                  </a:lnTo>
                  <a:lnTo>
                    <a:pt x="157" y="119"/>
                  </a:lnTo>
                  <a:lnTo>
                    <a:pt x="122" y="11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14" name="Freeform 965"/>
            <p:cNvSpPr>
              <a:spLocks/>
            </p:cNvSpPr>
            <p:nvPr/>
          </p:nvSpPr>
          <p:spPr bwMode="auto">
            <a:xfrm>
              <a:off x="1168" y="1189"/>
              <a:ext cx="146" cy="50"/>
            </a:xfrm>
            <a:custGeom>
              <a:avLst/>
              <a:gdLst>
                <a:gd name="T0" fmla="*/ 62 w 135"/>
                <a:gd name="T1" fmla="*/ 61 h 87"/>
                <a:gd name="T2" fmla="*/ 41 w 135"/>
                <a:gd name="T3" fmla="*/ 80 h 87"/>
                <a:gd name="T4" fmla="*/ 11 w 135"/>
                <a:gd name="T5" fmla="*/ 87 h 87"/>
                <a:gd name="T6" fmla="*/ 5 w 135"/>
                <a:gd name="T7" fmla="*/ 69 h 87"/>
                <a:gd name="T8" fmla="*/ 0 w 135"/>
                <a:gd name="T9" fmla="*/ 61 h 87"/>
                <a:gd name="T10" fmla="*/ 20 w 135"/>
                <a:gd name="T11" fmla="*/ 44 h 87"/>
                <a:gd name="T12" fmla="*/ 26 w 135"/>
                <a:gd name="T13" fmla="*/ 37 h 87"/>
                <a:gd name="T14" fmla="*/ 49 w 135"/>
                <a:gd name="T15" fmla="*/ 17 h 87"/>
                <a:gd name="T16" fmla="*/ 49 w 135"/>
                <a:gd name="T17" fmla="*/ 2 h 87"/>
                <a:gd name="T18" fmla="*/ 90 w 135"/>
                <a:gd name="T19" fmla="*/ 0 h 87"/>
                <a:gd name="T20" fmla="*/ 100 w 135"/>
                <a:gd name="T21" fmla="*/ 6 h 87"/>
                <a:gd name="T22" fmla="*/ 103 w 135"/>
                <a:gd name="T23" fmla="*/ 7 h 87"/>
                <a:gd name="T24" fmla="*/ 124 w 135"/>
                <a:gd name="T25" fmla="*/ 6 h 87"/>
                <a:gd name="T26" fmla="*/ 135 w 135"/>
                <a:gd name="T27" fmla="*/ 24 h 87"/>
                <a:gd name="T28" fmla="*/ 106 w 135"/>
                <a:gd name="T29" fmla="*/ 39 h 87"/>
                <a:gd name="T30" fmla="*/ 75 w 135"/>
                <a:gd name="T31" fmla="*/ 50 h 87"/>
                <a:gd name="T32" fmla="*/ 62 w 135"/>
                <a:gd name="T33" fmla="*/ 61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87"/>
                <a:gd name="T53" fmla="*/ 135 w 135"/>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87">
                  <a:moveTo>
                    <a:pt x="62" y="61"/>
                  </a:moveTo>
                  <a:lnTo>
                    <a:pt x="41" y="80"/>
                  </a:lnTo>
                  <a:lnTo>
                    <a:pt x="11" y="87"/>
                  </a:lnTo>
                  <a:lnTo>
                    <a:pt x="5" y="69"/>
                  </a:lnTo>
                  <a:lnTo>
                    <a:pt x="0" y="61"/>
                  </a:lnTo>
                  <a:lnTo>
                    <a:pt x="20" y="44"/>
                  </a:lnTo>
                  <a:lnTo>
                    <a:pt x="26" y="37"/>
                  </a:lnTo>
                  <a:lnTo>
                    <a:pt x="49" y="17"/>
                  </a:lnTo>
                  <a:lnTo>
                    <a:pt x="49" y="2"/>
                  </a:lnTo>
                  <a:lnTo>
                    <a:pt x="90" y="0"/>
                  </a:lnTo>
                  <a:lnTo>
                    <a:pt x="100" y="6"/>
                  </a:lnTo>
                  <a:lnTo>
                    <a:pt x="103" y="7"/>
                  </a:lnTo>
                  <a:lnTo>
                    <a:pt x="124" y="6"/>
                  </a:lnTo>
                  <a:lnTo>
                    <a:pt x="135" y="24"/>
                  </a:lnTo>
                  <a:lnTo>
                    <a:pt x="106" y="39"/>
                  </a:lnTo>
                  <a:lnTo>
                    <a:pt x="75" y="50"/>
                  </a:lnTo>
                  <a:lnTo>
                    <a:pt x="62" y="6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15" name="Freeform 966"/>
            <p:cNvSpPr>
              <a:spLocks/>
            </p:cNvSpPr>
            <p:nvPr/>
          </p:nvSpPr>
          <p:spPr bwMode="auto">
            <a:xfrm>
              <a:off x="1764" y="1574"/>
              <a:ext cx="98" cy="90"/>
            </a:xfrm>
            <a:custGeom>
              <a:avLst/>
              <a:gdLst>
                <a:gd name="T0" fmla="*/ 48 w 91"/>
                <a:gd name="T1" fmla="*/ 125 h 156"/>
                <a:gd name="T2" fmla="*/ 48 w 91"/>
                <a:gd name="T3" fmla="*/ 117 h 156"/>
                <a:gd name="T4" fmla="*/ 22 w 91"/>
                <a:gd name="T5" fmla="*/ 125 h 156"/>
                <a:gd name="T6" fmla="*/ 0 w 91"/>
                <a:gd name="T7" fmla="*/ 119 h 156"/>
                <a:gd name="T8" fmla="*/ 6 w 91"/>
                <a:gd name="T9" fmla="*/ 110 h 156"/>
                <a:gd name="T10" fmla="*/ 16 w 91"/>
                <a:gd name="T11" fmla="*/ 95 h 156"/>
                <a:gd name="T12" fmla="*/ 5 w 91"/>
                <a:gd name="T13" fmla="*/ 95 h 156"/>
                <a:gd name="T14" fmla="*/ 10 w 91"/>
                <a:gd name="T15" fmla="*/ 91 h 156"/>
                <a:gd name="T16" fmla="*/ 24 w 91"/>
                <a:gd name="T17" fmla="*/ 76 h 156"/>
                <a:gd name="T18" fmla="*/ 25 w 91"/>
                <a:gd name="T19" fmla="*/ 80 h 156"/>
                <a:gd name="T20" fmla="*/ 27 w 91"/>
                <a:gd name="T21" fmla="*/ 73 h 156"/>
                <a:gd name="T22" fmla="*/ 25 w 91"/>
                <a:gd name="T23" fmla="*/ 69 h 156"/>
                <a:gd name="T24" fmla="*/ 29 w 91"/>
                <a:gd name="T25" fmla="*/ 63 h 156"/>
                <a:gd name="T26" fmla="*/ 43 w 91"/>
                <a:gd name="T27" fmla="*/ 28 h 156"/>
                <a:gd name="T28" fmla="*/ 60 w 91"/>
                <a:gd name="T29" fmla="*/ 4 h 156"/>
                <a:gd name="T30" fmla="*/ 67 w 91"/>
                <a:gd name="T31" fmla="*/ 0 h 156"/>
                <a:gd name="T32" fmla="*/ 73 w 91"/>
                <a:gd name="T33" fmla="*/ 0 h 156"/>
                <a:gd name="T34" fmla="*/ 63 w 91"/>
                <a:gd name="T35" fmla="*/ 10 h 156"/>
                <a:gd name="T36" fmla="*/ 65 w 91"/>
                <a:gd name="T37" fmla="*/ 15 h 156"/>
                <a:gd name="T38" fmla="*/ 60 w 91"/>
                <a:gd name="T39" fmla="*/ 26 h 156"/>
                <a:gd name="T40" fmla="*/ 42 w 91"/>
                <a:gd name="T41" fmla="*/ 62 h 156"/>
                <a:gd name="T42" fmla="*/ 56 w 91"/>
                <a:gd name="T43" fmla="*/ 47 h 156"/>
                <a:gd name="T44" fmla="*/ 53 w 91"/>
                <a:gd name="T45" fmla="*/ 51 h 156"/>
                <a:gd name="T46" fmla="*/ 63 w 91"/>
                <a:gd name="T47" fmla="*/ 51 h 156"/>
                <a:gd name="T48" fmla="*/ 54 w 91"/>
                <a:gd name="T49" fmla="*/ 60 h 156"/>
                <a:gd name="T50" fmla="*/ 54 w 91"/>
                <a:gd name="T51" fmla="*/ 63 h 156"/>
                <a:gd name="T52" fmla="*/ 64 w 91"/>
                <a:gd name="T53" fmla="*/ 69 h 156"/>
                <a:gd name="T54" fmla="*/ 62 w 91"/>
                <a:gd name="T55" fmla="*/ 75 h 156"/>
                <a:gd name="T56" fmla="*/ 75 w 91"/>
                <a:gd name="T57" fmla="*/ 67 h 156"/>
                <a:gd name="T58" fmla="*/ 74 w 91"/>
                <a:gd name="T59" fmla="*/ 71 h 156"/>
                <a:gd name="T60" fmla="*/ 86 w 91"/>
                <a:gd name="T61" fmla="*/ 69 h 156"/>
                <a:gd name="T62" fmla="*/ 78 w 91"/>
                <a:gd name="T63" fmla="*/ 88 h 156"/>
                <a:gd name="T64" fmla="*/ 80 w 91"/>
                <a:gd name="T65" fmla="*/ 93 h 156"/>
                <a:gd name="T66" fmla="*/ 75 w 91"/>
                <a:gd name="T67" fmla="*/ 99 h 156"/>
                <a:gd name="T68" fmla="*/ 91 w 91"/>
                <a:gd name="T69" fmla="*/ 93 h 156"/>
                <a:gd name="T70" fmla="*/ 75 w 91"/>
                <a:gd name="T71" fmla="*/ 110 h 156"/>
                <a:gd name="T72" fmla="*/ 78 w 91"/>
                <a:gd name="T73" fmla="*/ 115 h 156"/>
                <a:gd name="T74" fmla="*/ 76 w 91"/>
                <a:gd name="T75" fmla="*/ 115 h 156"/>
                <a:gd name="T76" fmla="*/ 76 w 91"/>
                <a:gd name="T77" fmla="*/ 125 h 156"/>
                <a:gd name="T78" fmla="*/ 90 w 91"/>
                <a:gd name="T79" fmla="*/ 108 h 156"/>
                <a:gd name="T80" fmla="*/ 83 w 91"/>
                <a:gd name="T81" fmla="*/ 125 h 156"/>
                <a:gd name="T82" fmla="*/ 90 w 91"/>
                <a:gd name="T83" fmla="*/ 117 h 156"/>
                <a:gd name="T84" fmla="*/ 91 w 91"/>
                <a:gd name="T85" fmla="*/ 128 h 156"/>
                <a:gd name="T86" fmla="*/ 79 w 91"/>
                <a:gd name="T87" fmla="*/ 156 h 156"/>
                <a:gd name="T88" fmla="*/ 74 w 91"/>
                <a:gd name="T89" fmla="*/ 152 h 156"/>
                <a:gd name="T90" fmla="*/ 74 w 91"/>
                <a:gd name="T91" fmla="*/ 139 h 156"/>
                <a:gd name="T92" fmla="*/ 65 w 91"/>
                <a:gd name="T93" fmla="*/ 149 h 156"/>
                <a:gd name="T94" fmla="*/ 73 w 91"/>
                <a:gd name="T95" fmla="*/ 125 h 156"/>
                <a:gd name="T96" fmla="*/ 70 w 91"/>
                <a:gd name="T97" fmla="*/ 115 h 156"/>
                <a:gd name="T98" fmla="*/ 63 w 91"/>
                <a:gd name="T99" fmla="*/ 134 h 156"/>
                <a:gd name="T100" fmla="*/ 67 w 91"/>
                <a:gd name="T101" fmla="*/ 125 h 156"/>
                <a:gd name="T102" fmla="*/ 45 w 91"/>
                <a:gd name="T103" fmla="*/ 151 h 156"/>
                <a:gd name="T104" fmla="*/ 43 w 91"/>
                <a:gd name="T105" fmla="*/ 141 h 156"/>
                <a:gd name="T106" fmla="*/ 62 w 91"/>
                <a:gd name="T107" fmla="*/ 121 h 156"/>
                <a:gd name="T108" fmla="*/ 57 w 91"/>
                <a:gd name="T109" fmla="*/ 125 h 156"/>
                <a:gd name="T110" fmla="*/ 61 w 91"/>
                <a:gd name="T111" fmla="*/ 117 h 156"/>
                <a:gd name="T112" fmla="*/ 53 w 91"/>
                <a:gd name="T113" fmla="*/ 121 h 156"/>
                <a:gd name="T114" fmla="*/ 48 w 91"/>
                <a:gd name="T115" fmla="*/ 130 h 156"/>
                <a:gd name="T116" fmla="*/ 42 w 91"/>
                <a:gd name="T117" fmla="*/ 128 h 156"/>
                <a:gd name="T118" fmla="*/ 48 w 91"/>
                <a:gd name="T119" fmla="*/ 125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
                <a:gd name="T181" fmla="*/ 0 h 156"/>
                <a:gd name="T182" fmla="*/ 91 w 91"/>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 h="156">
                  <a:moveTo>
                    <a:pt x="48" y="125"/>
                  </a:moveTo>
                  <a:lnTo>
                    <a:pt x="48" y="117"/>
                  </a:lnTo>
                  <a:lnTo>
                    <a:pt x="22" y="125"/>
                  </a:lnTo>
                  <a:lnTo>
                    <a:pt x="0" y="119"/>
                  </a:lnTo>
                  <a:lnTo>
                    <a:pt x="6" y="110"/>
                  </a:lnTo>
                  <a:lnTo>
                    <a:pt x="16" y="95"/>
                  </a:lnTo>
                  <a:lnTo>
                    <a:pt x="5" y="95"/>
                  </a:lnTo>
                  <a:lnTo>
                    <a:pt x="10" y="91"/>
                  </a:lnTo>
                  <a:lnTo>
                    <a:pt x="24" y="76"/>
                  </a:lnTo>
                  <a:lnTo>
                    <a:pt x="25" y="80"/>
                  </a:lnTo>
                  <a:lnTo>
                    <a:pt x="27" y="73"/>
                  </a:lnTo>
                  <a:lnTo>
                    <a:pt x="25" y="69"/>
                  </a:lnTo>
                  <a:lnTo>
                    <a:pt x="29" y="63"/>
                  </a:lnTo>
                  <a:lnTo>
                    <a:pt x="43" y="28"/>
                  </a:lnTo>
                  <a:lnTo>
                    <a:pt x="60" y="4"/>
                  </a:lnTo>
                  <a:lnTo>
                    <a:pt x="67" y="0"/>
                  </a:lnTo>
                  <a:lnTo>
                    <a:pt x="73" y="0"/>
                  </a:lnTo>
                  <a:lnTo>
                    <a:pt x="63" y="10"/>
                  </a:lnTo>
                  <a:lnTo>
                    <a:pt x="65" y="15"/>
                  </a:lnTo>
                  <a:lnTo>
                    <a:pt x="60" y="26"/>
                  </a:lnTo>
                  <a:lnTo>
                    <a:pt x="42" y="62"/>
                  </a:lnTo>
                  <a:lnTo>
                    <a:pt x="56" y="47"/>
                  </a:lnTo>
                  <a:lnTo>
                    <a:pt x="53" y="51"/>
                  </a:lnTo>
                  <a:lnTo>
                    <a:pt x="63" y="51"/>
                  </a:lnTo>
                  <a:lnTo>
                    <a:pt x="54" y="60"/>
                  </a:lnTo>
                  <a:lnTo>
                    <a:pt x="54" y="63"/>
                  </a:lnTo>
                  <a:lnTo>
                    <a:pt x="64" y="69"/>
                  </a:lnTo>
                  <a:lnTo>
                    <a:pt x="62" y="75"/>
                  </a:lnTo>
                  <a:lnTo>
                    <a:pt x="75" y="67"/>
                  </a:lnTo>
                  <a:lnTo>
                    <a:pt x="74" y="71"/>
                  </a:lnTo>
                  <a:lnTo>
                    <a:pt x="86" y="69"/>
                  </a:lnTo>
                  <a:lnTo>
                    <a:pt x="78" y="88"/>
                  </a:lnTo>
                  <a:lnTo>
                    <a:pt x="80" y="93"/>
                  </a:lnTo>
                  <a:lnTo>
                    <a:pt x="75" y="99"/>
                  </a:lnTo>
                  <a:lnTo>
                    <a:pt x="91" y="93"/>
                  </a:lnTo>
                  <a:lnTo>
                    <a:pt x="75" y="110"/>
                  </a:lnTo>
                  <a:lnTo>
                    <a:pt x="78" y="115"/>
                  </a:lnTo>
                  <a:lnTo>
                    <a:pt x="76" y="115"/>
                  </a:lnTo>
                  <a:lnTo>
                    <a:pt x="76" y="125"/>
                  </a:lnTo>
                  <a:lnTo>
                    <a:pt x="90" y="108"/>
                  </a:lnTo>
                  <a:lnTo>
                    <a:pt x="83" y="125"/>
                  </a:lnTo>
                  <a:lnTo>
                    <a:pt x="90" y="117"/>
                  </a:lnTo>
                  <a:lnTo>
                    <a:pt x="91" y="128"/>
                  </a:lnTo>
                  <a:lnTo>
                    <a:pt x="79" y="156"/>
                  </a:lnTo>
                  <a:lnTo>
                    <a:pt x="74" y="152"/>
                  </a:lnTo>
                  <a:lnTo>
                    <a:pt x="74" y="139"/>
                  </a:lnTo>
                  <a:lnTo>
                    <a:pt x="65" y="149"/>
                  </a:lnTo>
                  <a:lnTo>
                    <a:pt x="73" y="125"/>
                  </a:lnTo>
                  <a:lnTo>
                    <a:pt x="70" y="115"/>
                  </a:lnTo>
                  <a:lnTo>
                    <a:pt x="63" y="134"/>
                  </a:lnTo>
                  <a:lnTo>
                    <a:pt x="67" y="125"/>
                  </a:lnTo>
                  <a:lnTo>
                    <a:pt x="45" y="151"/>
                  </a:lnTo>
                  <a:lnTo>
                    <a:pt x="43" y="141"/>
                  </a:lnTo>
                  <a:lnTo>
                    <a:pt x="62" y="121"/>
                  </a:lnTo>
                  <a:lnTo>
                    <a:pt x="57" y="125"/>
                  </a:lnTo>
                  <a:lnTo>
                    <a:pt x="61" y="117"/>
                  </a:lnTo>
                  <a:lnTo>
                    <a:pt x="53" y="121"/>
                  </a:lnTo>
                  <a:lnTo>
                    <a:pt x="48" y="130"/>
                  </a:lnTo>
                  <a:lnTo>
                    <a:pt x="42" y="128"/>
                  </a:lnTo>
                  <a:lnTo>
                    <a:pt x="48" y="12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16" name="Freeform 967"/>
            <p:cNvSpPr>
              <a:spLocks/>
            </p:cNvSpPr>
            <p:nvPr/>
          </p:nvSpPr>
          <p:spPr bwMode="auto">
            <a:xfrm>
              <a:off x="1577" y="1154"/>
              <a:ext cx="171" cy="32"/>
            </a:xfrm>
            <a:custGeom>
              <a:avLst/>
              <a:gdLst>
                <a:gd name="T0" fmla="*/ 63 w 159"/>
                <a:gd name="T1" fmla="*/ 24 h 53"/>
                <a:gd name="T2" fmla="*/ 47 w 159"/>
                <a:gd name="T3" fmla="*/ 15 h 53"/>
                <a:gd name="T4" fmla="*/ 70 w 159"/>
                <a:gd name="T5" fmla="*/ 15 h 53"/>
                <a:gd name="T6" fmla="*/ 28 w 159"/>
                <a:gd name="T7" fmla="*/ 7 h 53"/>
                <a:gd name="T8" fmla="*/ 36 w 159"/>
                <a:gd name="T9" fmla="*/ 0 h 53"/>
                <a:gd name="T10" fmla="*/ 0 w 159"/>
                <a:gd name="T11" fmla="*/ 2 h 53"/>
                <a:gd name="T12" fmla="*/ 33 w 159"/>
                <a:gd name="T13" fmla="*/ 13 h 53"/>
                <a:gd name="T14" fmla="*/ 27 w 159"/>
                <a:gd name="T15" fmla="*/ 33 h 53"/>
                <a:gd name="T16" fmla="*/ 22 w 159"/>
                <a:gd name="T17" fmla="*/ 53 h 53"/>
                <a:gd name="T18" fmla="*/ 56 w 159"/>
                <a:gd name="T19" fmla="*/ 50 h 53"/>
                <a:gd name="T20" fmla="*/ 88 w 159"/>
                <a:gd name="T21" fmla="*/ 50 h 53"/>
                <a:gd name="T22" fmla="*/ 122 w 159"/>
                <a:gd name="T23" fmla="*/ 48 h 53"/>
                <a:gd name="T24" fmla="*/ 155 w 159"/>
                <a:gd name="T25" fmla="*/ 48 h 53"/>
                <a:gd name="T26" fmla="*/ 159 w 159"/>
                <a:gd name="T27" fmla="*/ 35 h 53"/>
                <a:gd name="T28" fmla="*/ 133 w 159"/>
                <a:gd name="T29" fmla="*/ 24 h 53"/>
                <a:gd name="T30" fmla="*/ 99 w 159"/>
                <a:gd name="T31" fmla="*/ 24 h 53"/>
                <a:gd name="T32" fmla="*/ 63 w 159"/>
                <a:gd name="T33" fmla="*/ 24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53"/>
                <a:gd name="T53" fmla="*/ 159 w 159"/>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53">
                  <a:moveTo>
                    <a:pt x="63" y="24"/>
                  </a:moveTo>
                  <a:lnTo>
                    <a:pt x="47" y="15"/>
                  </a:lnTo>
                  <a:lnTo>
                    <a:pt x="70" y="15"/>
                  </a:lnTo>
                  <a:lnTo>
                    <a:pt x="28" y="7"/>
                  </a:lnTo>
                  <a:lnTo>
                    <a:pt x="36" y="0"/>
                  </a:lnTo>
                  <a:lnTo>
                    <a:pt x="0" y="2"/>
                  </a:lnTo>
                  <a:lnTo>
                    <a:pt x="33" y="13"/>
                  </a:lnTo>
                  <a:lnTo>
                    <a:pt x="27" y="33"/>
                  </a:lnTo>
                  <a:lnTo>
                    <a:pt x="22" y="53"/>
                  </a:lnTo>
                  <a:lnTo>
                    <a:pt x="56" y="50"/>
                  </a:lnTo>
                  <a:lnTo>
                    <a:pt x="88" y="50"/>
                  </a:lnTo>
                  <a:lnTo>
                    <a:pt x="122" y="48"/>
                  </a:lnTo>
                  <a:lnTo>
                    <a:pt x="155" y="48"/>
                  </a:lnTo>
                  <a:lnTo>
                    <a:pt x="159" y="35"/>
                  </a:lnTo>
                  <a:lnTo>
                    <a:pt x="133" y="24"/>
                  </a:lnTo>
                  <a:lnTo>
                    <a:pt x="99" y="24"/>
                  </a:lnTo>
                  <a:lnTo>
                    <a:pt x="63" y="2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17" name="Freeform 968"/>
            <p:cNvSpPr>
              <a:spLocks/>
            </p:cNvSpPr>
            <p:nvPr/>
          </p:nvSpPr>
          <p:spPr bwMode="auto">
            <a:xfrm>
              <a:off x="1638" y="1096"/>
              <a:ext cx="106" cy="39"/>
            </a:xfrm>
            <a:custGeom>
              <a:avLst/>
              <a:gdLst>
                <a:gd name="T0" fmla="*/ 20 w 100"/>
                <a:gd name="T1" fmla="*/ 20 h 66"/>
                <a:gd name="T2" fmla="*/ 13 w 100"/>
                <a:gd name="T3" fmla="*/ 13 h 66"/>
                <a:gd name="T4" fmla="*/ 47 w 100"/>
                <a:gd name="T5" fmla="*/ 0 h 66"/>
                <a:gd name="T6" fmla="*/ 89 w 100"/>
                <a:gd name="T7" fmla="*/ 14 h 66"/>
                <a:gd name="T8" fmla="*/ 79 w 100"/>
                <a:gd name="T9" fmla="*/ 35 h 66"/>
                <a:gd name="T10" fmla="*/ 100 w 100"/>
                <a:gd name="T11" fmla="*/ 40 h 66"/>
                <a:gd name="T12" fmla="*/ 63 w 100"/>
                <a:gd name="T13" fmla="*/ 51 h 66"/>
                <a:gd name="T14" fmla="*/ 48 w 100"/>
                <a:gd name="T15" fmla="*/ 64 h 66"/>
                <a:gd name="T16" fmla="*/ 40 w 100"/>
                <a:gd name="T17" fmla="*/ 57 h 66"/>
                <a:gd name="T18" fmla="*/ 40 w 100"/>
                <a:gd name="T19" fmla="*/ 66 h 66"/>
                <a:gd name="T20" fmla="*/ 5 w 100"/>
                <a:gd name="T21" fmla="*/ 46 h 66"/>
                <a:gd name="T22" fmla="*/ 47 w 100"/>
                <a:gd name="T23" fmla="*/ 40 h 66"/>
                <a:gd name="T24" fmla="*/ 0 w 100"/>
                <a:gd name="T25" fmla="*/ 29 h 66"/>
                <a:gd name="T26" fmla="*/ 20 w 100"/>
                <a:gd name="T27" fmla="*/ 2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6"/>
                <a:gd name="T44" fmla="*/ 100 w 100"/>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6">
                  <a:moveTo>
                    <a:pt x="20" y="20"/>
                  </a:moveTo>
                  <a:lnTo>
                    <a:pt x="13" y="13"/>
                  </a:lnTo>
                  <a:lnTo>
                    <a:pt x="47" y="0"/>
                  </a:lnTo>
                  <a:lnTo>
                    <a:pt x="89" y="14"/>
                  </a:lnTo>
                  <a:lnTo>
                    <a:pt x="79" y="35"/>
                  </a:lnTo>
                  <a:lnTo>
                    <a:pt x="100" y="40"/>
                  </a:lnTo>
                  <a:lnTo>
                    <a:pt x="63" y="51"/>
                  </a:lnTo>
                  <a:lnTo>
                    <a:pt x="48" y="64"/>
                  </a:lnTo>
                  <a:lnTo>
                    <a:pt x="40" y="57"/>
                  </a:lnTo>
                  <a:lnTo>
                    <a:pt x="40" y="66"/>
                  </a:lnTo>
                  <a:lnTo>
                    <a:pt x="5" y="46"/>
                  </a:lnTo>
                  <a:lnTo>
                    <a:pt x="47" y="40"/>
                  </a:lnTo>
                  <a:lnTo>
                    <a:pt x="0" y="29"/>
                  </a:lnTo>
                  <a:lnTo>
                    <a:pt x="20"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18" name="Freeform 969"/>
            <p:cNvSpPr>
              <a:spLocks/>
            </p:cNvSpPr>
            <p:nvPr/>
          </p:nvSpPr>
          <p:spPr bwMode="auto">
            <a:xfrm>
              <a:off x="1320" y="1154"/>
              <a:ext cx="145" cy="35"/>
            </a:xfrm>
            <a:custGeom>
              <a:avLst/>
              <a:gdLst>
                <a:gd name="T0" fmla="*/ 37 w 136"/>
                <a:gd name="T1" fmla="*/ 59 h 59"/>
                <a:gd name="T2" fmla="*/ 24 w 136"/>
                <a:gd name="T3" fmla="*/ 53 h 59"/>
                <a:gd name="T4" fmla="*/ 67 w 136"/>
                <a:gd name="T5" fmla="*/ 39 h 59"/>
                <a:gd name="T6" fmla="*/ 34 w 136"/>
                <a:gd name="T7" fmla="*/ 37 h 59"/>
                <a:gd name="T8" fmla="*/ 0 w 136"/>
                <a:gd name="T9" fmla="*/ 37 h 59"/>
                <a:gd name="T10" fmla="*/ 33 w 136"/>
                <a:gd name="T11" fmla="*/ 26 h 59"/>
                <a:gd name="T12" fmla="*/ 17 w 136"/>
                <a:gd name="T13" fmla="*/ 24 h 59"/>
                <a:gd name="T14" fmla="*/ 39 w 136"/>
                <a:gd name="T15" fmla="*/ 22 h 59"/>
                <a:gd name="T16" fmla="*/ 30 w 136"/>
                <a:gd name="T17" fmla="*/ 16 h 59"/>
                <a:gd name="T18" fmla="*/ 69 w 136"/>
                <a:gd name="T19" fmla="*/ 18 h 59"/>
                <a:gd name="T20" fmla="*/ 95 w 136"/>
                <a:gd name="T21" fmla="*/ 33 h 59"/>
                <a:gd name="T22" fmla="*/ 95 w 136"/>
                <a:gd name="T23" fmla="*/ 7 h 59"/>
                <a:gd name="T24" fmla="*/ 120 w 136"/>
                <a:gd name="T25" fmla="*/ 0 h 59"/>
                <a:gd name="T26" fmla="*/ 110 w 136"/>
                <a:gd name="T27" fmla="*/ 24 h 59"/>
                <a:gd name="T28" fmla="*/ 136 w 136"/>
                <a:gd name="T29" fmla="*/ 22 h 59"/>
                <a:gd name="T30" fmla="*/ 115 w 136"/>
                <a:gd name="T31" fmla="*/ 42 h 59"/>
                <a:gd name="T32" fmla="*/ 99 w 136"/>
                <a:gd name="T33" fmla="*/ 41 h 59"/>
                <a:gd name="T34" fmla="*/ 69 w 136"/>
                <a:gd name="T35" fmla="*/ 48 h 59"/>
                <a:gd name="T36" fmla="*/ 37 w 136"/>
                <a:gd name="T37" fmla="*/ 59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59"/>
                <a:gd name="T59" fmla="*/ 136 w 136"/>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59">
                  <a:moveTo>
                    <a:pt x="37" y="59"/>
                  </a:moveTo>
                  <a:lnTo>
                    <a:pt x="24" y="53"/>
                  </a:lnTo>
                  <a:lnTo>
                    <a:pt x="67" y="39"/>
                  </a:lnTo>
                  <a:lnTo>
                    <a:pt x="34" y="37"/>
                  </a:lnTo>
                  <a:lnTo>
                    <a:pt x="0" y="37"/>
                  </a:lnTo>
                  <a:lnTo>
                    <a:pt x="33" y="26"/>
                  </a:lnTo>
                  <a:lnTo>
                    <a:pt x="17" y="24"/>
                  </a:lnTo>
                  <a:lnTo>
                    <a:pt x="39" y="22"/>
                  </a:lnTo>
                  <a:lnTo>
                    <a:pt x="30" y="16"/>
                  </a:lnTo>
                  <a:lnTo>
                    <a:pt x="69" y="18"/>
                  </a:lnTo>
                  <a:lnTo>
                    <a:pt x="95" y="33"/>
                  </a:lnTo>
                  <a:lnTo>
                    <a:pt x="95" y="7"/>
                  </a:lnTo>
                  <a:lnTo>
                    <a:pt x="120" y="0"/>
                  </a:lnTo>
                  <a:lnTo>
                    <a:pt x="110" y="24"/>
                  </a:lnTo>
                  <a:lnTo>
                    <a:pt x="136" y="22"/>
                  </a:lnTo>
                  <a:lnTo>
                    <a:pt x="115" y="42"/>
                  </a:lnTo>
                  <a:lnTo>
                    <a:pt x="99" y="41"/>
                  </a:lnTo>
                  <a:lnTo>
                    <a:pt x="69" y="48"/>
                  </a:lnTo>
                  <a:lnTo>
                    <a:pt x="37" y="5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19" name="Freeform 970"/>
            <p:cNvSpPr>
              <a:spLocks/>
            </p:cNvSpPr>
            <p:nvPr/>
          </p:nvSpPr>
          <p:spPr bwMode="auto">
            <a:xfrm>
              <a:off x="1515" y="1323"/>
              <a:ext cx="92" cy="47"/>
            </a:xfrm>
            <a:custGeom>
              <a:avLst/>
              <a:gdLst>
                <a:gd name="T0" fmla="*/ 60 w 85"/>
                <a:gd name="T1" fmla="*/ 59 h 79"/>
                <a:gd name="T2" fmla="*/ 52 w 85"/>
                <a:gd name="T3" fmla="*/ 53 h 79"/>
                <a:gd name="T4" fmla="*/ 53 w 85"/>
                <a:gd name="T5" fmla="*/ 51 h 79"/>
                <a:gd name="T6" fmla="*/ 47 w 85"/>
                <a:gd name="T7" fmla="*/ 55 h 79"/>
                <a:gd name="T8" fmla="*/ 19 w 85"/>
                <a:gd name="T9" fmla="*/ 79 h 79"/>
                <a:gd name="T10" fmla="*/ 17 w 85"/>
                <a:gd name="T11" fmla="*/ 61 h 79"/>
                <a:gd name="T12" fmla="*/ 0 w 85"/>
                <a:gd name="T13" fmla="*/ 63 h 79"/>
                <a:gd name="T14" fmla="*/ 17 w 85"/>
                <a:gd name="T15" fmla="*/ 48 h 79"/>
                <a:gd name="T16" fmla="*/ 28 w 85"/>
                <a:gd name="T17" fmla="*/ 22 h 79"/>
                <a:gd name="T18" fmla="*/ 40 w 85"/>
                <a:gd name="T19" fmla="*/ 0 h 79"/>
                <a:gd name="T20" fmla="*/ 47 w 85"/>
                <a:gd name="T21" fmla="*/ 5 h 79"/>
                <a:gd name="T22" fmla="*/ 45 w 85"/>
                <a:gd name="T23" fmla="*/ 16 h 79"/>
                <a:gd name="T24" fmla="*/ 52 w 85"/>
                <a:gd name="T25" fmla="*/ 13 h 79"/>
                <a:gd name="T26" fmla="*/ 74 w 85"/>
                <a:gd name="T27" fmla="*/ 38 h 79"/>
                <a:gd name="T28" fmla="*/ 65 w 85"/>
                <a:gd name="T29" fmla="*/ 53 h 79"/>
                <a:gd name="T30" fmla="*/ 83 w 85"/>
                <a:gd name="T31" fmla="*/ 55 h 79"/>
                <a:gd name="T32" fmla="*/ 85 w 85"/>
                <a:gd name="T33" fmla="*/ 59 h 79"/>
                <a:gd name="T34" fmla="*/ 71 w 85"/>
                <a:gd name="T35" fmla="*/ 68 h 79"/>
                <a:gd name="T36" fmla="*/ 60 w 85"/>
                <a:gd name="T37" fmla="*/ 59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79"/>
                <a:gd name="T59" fmla="*/ 85 w 8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79">
                  <a:moveTo>
                    <a:pt x="60" y="59"/>
                  </a:moveTo>
                  <a:lnTo>
                    <a:pt x="52" y="53"/>
                  </a:lnTo>
                  <a:lnTo>
                    <a:pt x="53" y="51"/>
                  </a:lnTo>
                  <a:lnTo>
                    <a:pt x="47" y="55"/>
                  </a:lnTo>
                  <a:lnTo>
                    <a:pt x="19" y="79"/>
                  </a:lnTo>
                  <a:lnTo>
                    <a:pt x="17" y="61"/>
                  </a:lnTo>
                  <a:lnTo>
                    <a:pt x="0" y="63"/>
                  </a:lnTo>
                  <a:lnTo>
                    <a:pt x="17" y="48"/>
                  </a:lnTo>
                  <a:lnTo>
                    <a:pt x="28" y="22"/>
                  </a:lnTo>
                  <a:lnTo>
                    <a:pt x="40" y="0"/>
                  </a:lnTo>
                  <a:lnTo>
                    <a:pt x="47" y="5"/>
                  </a:lnTo>
                  <a:lnTo>
                    <a:pt x="45" y="16"/>
                  </a:lnTo>
                  <a:lnTo>
                    <a:pt x="52" y="13"/>
                  </a:lnTo>
                  <a:lnTo>
                    <a:pt x="74" y="38"/>
                  </a:lnTo>
                  <a:lnTo>
                    <a:pt x="65" y="53"/>
                  </a:lnTo>
                  <a:lnTo>
                    <a:pt x="83" y="55"/>
                  </a:lnTo>
                  <a:lnTo>
                    <a:pt x="85" y="59"/>
                  </a:lnTo>
                  <a:lnTo>
                    <a:pt x="71" y="68"/>
                  </a:lnTo>
                  <a:lnTo>
                    <a:pt x="60" y="5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0" name="Freeform 971"/>
            <p:cNvSpPr>
              <a:spLocks/>
            </p:cNvSpPr>
            <p:nvPr/>
          </p:nvSpPr>
          <p:spPr bwMode="auto">
            <a:xfrm>
              <a:off x="1448" y="1199"/>
              <a:ext cx="80" cy="34"/>
            </a:xfrm>
            <a:custGeom>
              <a:avLst/>
              <a:gdLst>
                <a:gd name="T0" fmla="*/ 75 w 75"/>
                <a:gd name="T1" fmla="*/ 0 h 59"/>
                <a:gd name="T2" fmla="*/ 31 w 75"/>
                <a:gd name="T3" fmla="*/ 0 h 59"/>
                <a:gd name="T4" fmla="*/ 36 w 75"/>
                <a:gd name="T5" fmla="*/ 11 h 59"/>
                <a:gd name="T6" fmla="*/ 26 w 75"/>
                <a:gd name="T7" fmla="*/ 24 h 59"/>
                <a:gd name="T8" fmla="*/ 0 w 75"/>
                <a:gd name="T9" fmla="*/ 24 h 59"/>
                <a:gd name="T10" fmla="*/ 15 w 75"/>
                <a:gd name="T11" fmla="*/ 40 h 59"/>
                <a:gd name="T12" fmla="*/ 31 w 75"/>
                <a:gd name="T13" fmla="*/ 59 h 59"/>
                <a:gd name="T14" fmla="*/ 34 w 75"/>
                <a:gd name="T15" fmla="*/ 48 h 59"/>
                <a:gd name="T16" fmla="*/ 55 w 75"/>
                <a:gd name="T17" fmla="*/ 48 h 59"/>
                <a:gd name="T18" fmla="*/ 64 w 75"/>
                <a:gd name="T19" fmla="*/ 24 h 59"/>
                <a:gd name="T20" fmla="*/ 75 w 75"/>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59"/>
                <a:gd name="T35" fmla="*/ 75 w 7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59">
                  <a:moveTo>
                    <a:pt x="75" y="0"/>
                  </a:moveTo>
                  <a:lnTo>
                    <a:pt x="31" y="0"/>
                  </a:lnTo>
                  <a:lnTo>
                    <a:pt x="36" y="11"/>
                  </a:lnTo>
                  <a:lnTo>
                    <a:pt x="26" y="24"/>
                  </a:lnTo>
                  <a:lnTo>
                    <a:pt x="0" y="24"/>
                  </a:lnTo>
                  <a:lnTo>
                    <a:pt x="15" y="40"/>
                  </a:lnTo>
                  <a:lnTo>
                    <a:pt x="31" y="59"/>
                  </a:lnTo>
                  <a:lnTo>
                    <a:pt x="34" y="48"/>
                  </a:lnTo>
                  <a:lnTo>
                    <a:pt x="55" y="48"/>
                  </a:lnTo>
                  <a:lnTo>
                    <a:pt x="64" y="24"/>
                  </a:lnTo>
                  <a:lnTo>
                    <a:pt x="75"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1" name="Freeform 972"/>
            <p:cNvSpPr>
              <a:spLocks/>
            </p:cNvSpPr>
            <p:nvPr/>
          </p:nvSpPr>
          <p:spPr bwMode="auto">
            <a:xfrm>
              <a:off x="1523" y="1192"/>
              <a:ext cx="85" cy="34"/>
            </a:xfrm>
            <a:custGeom>
              <a:avLst/>
              <a:gdLst>
                <a:gd name="T0" fmla="*/ 48 w 79"/>
                <a:gd name="T1" fmla="*/ 34 h 58"/>
                <a:gd name="T2" fmla="*/ 22 w 79"/>
                <a:gd name="T3" fmla="*/ 37 h 58"/>
                <a:gd name="T4" fmla="*/ 25 w 79"/>
                <a:gd name="T5" fmla="*/ 41 h 58"/>
                <a:gd name="T6" fmla="*/ 13 w 79"/>
                <a:gd name="T7" fmla="*/ 56 h 58"/>
                <a:gd name="T8" fmla="*/ 0 w 79"/>
                <a:gd name="T9" fmla="*/ 58 h 58"/>
                <a:gd name="T10" fmla="*/ 2 w 79"/>
                <a:gd name="T11" fmla="*/ 54 h 58"/>
                <a:gd name="T12" fmla="*/ 18 w 79"/>
                <a:gd name="T13" fmla="*/ 15 h 58"/>
                <a:gd name="T14" fmla="*/ 25 w 79"/>
                <a:gd name="T15" fmla="*/ 13 h 58"/>
                <a:gd name="T16" fmla="*/ 24 w 79"/>
                <a:gd name="T17" fmla="*/ 6 h 58"/>
                <a:gd name="T18" fmla="*/ 34 w 79"/>
                <a:gd name="T19" fmla="*/ 0 h 58"/>
                <a:gd name="T20" fmla="*/ 79 w 79"/>
                <a:gd name="T21" fmla="*/ 6 h 58"/>
                <a:gd name="T22" fmla="*/ 67 w 79"/>
                <a:gd name="T23" fmla="*/ 17 h 58"/>
                <a:gd name="T24" fmla="*/ 48 w 79"/>
                <a:gd name="T25" fmla="*/ 34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58"/>
                <a:gd name="T41" fmla="*/ 79 w 79"/>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58">
                  <a:moveTo>
                    <a:pt x="48" y="34"/>
                  </a:moveTo>
                  <a:lnTo>
                    <a:pt x="22" y="37"/>
                  </a:lnTo>
                  <a:lnTo>
                    <a:pt x="25" y="41"/>
                  </a:lnTo>
                  <a:lnTo>
                    <a:pt x="13" y="56"/>
                  </a:lnTo>
                  <a:lnTo>
                    <a:pt x="0" y="58"/>
                  </a:lnTo>
                  <a:lnTo>
                    <a:pt x="2" y="54"/>
                  </a:lnTo>
                  <a:lnTo>
                    <a:pt x="18" y="15"/>
                  </a:lnTo>
                  <a:lnTo>
                    <a:pt x="25" y="13"/>
                  </a:lnTo>
                  <a:lnTo>
                    <a:pt x="24" y="6"/>
                  </a:lnTo>
                  <a:lnTo>
                    <a:pt x="34" y="0"/>
                  </a:lnTo>
                  <a:lnTo>
                    <a:pt x="79" y="6"/>
                  </a:lnTo>
                  <a:lnTo>
                    <a:pt x="67" y="17"/>
                  </a:lnTo>
                  <a:lnTo>
                    <a:pt x="48" y="3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2" name="Freeform 973"/>
            <p:cNvSpPr>
              <a:spLocks/>
            </p:cNvSpPr>
            <p:nvPr/>
          </p:nvSpPr>
          <p:spPr bwMode="auto">
            <a:xfrm>
              <a:off x="787" y="1587"/>
              <a:ext cx="43" cy="42"/>
            </a:xfrm>
            <a:custGeom>
              <a:avLst/>
              <a:gdLst>
                <a:gd name="T0" fmla="*/ 28 w 41"/>
                <a:gd name="T1" fmla="*/ 50 h 72"/>
                <a:gd name="T2" fmla="*/ 26 w 41"/>
                <a:gd name="T3" fmla="*/ 53 h 72"/>
                <a:gd name="T4" fmla="*/ 15 w 41"/>
                <a:gd name="T5" fmla="*/ 51 h 72"/>
                <a:gd name="T6" fmla="*/ 18 w 41"/>
                <a:gd name="T7" fmla="*/ 48 h 72"/>
                <a:gd name="T8" fmla="*/ 14 w 41"/>
                <a:gd name="T9" fmla="*/ 46 h 72"/>
                <a:gd name="T10" fmla="*/ 8 w 41"/>
                <a:gd name="T11" fmla="*/ 44 h 72"/>
                <a:gd name="T12" fmla="*/ 17 w 41"/>
                <a:gd name="T13" fmla="*/ 33 h 72"/>
                <a:gd name="T14" fmla="*/ 8 w 41"/>
                <a:gd name="T15" fmla="*/ 27 h 72"/>
                <a:gd name="T16" fmla="*/ 8 w 41"/>
                <a:gd name="T17" fmla="*/ 22 h 72"/>
                <a:gd name="T18" fmla="*/ 2 w 41"/>
                <a:gd name="T19" fmla="*/ 18 h 72"/>
                <a:gd name="T20" fmla="*/ 1 w 41"/>
                <a:gd name="T21" fmla="*/ 14 h 72"/>
                <a:gd name="T22" fmla="*/ 8 w 41"/>
                <a:gd name="T23" fmla="*/ 7 h 72"/>
                <a:gd name="T24" fmla="*/ 4 w 41"/>
                <a:gd name="T25" fmla="*/ 7 h 72"/>
                <a:gd name="T26" fmla="*/ 0 w 41"/>
                <a:gd name="T27" fmla="*/ 0 h 72"/>
                <a:gd name="T28" fmla="*/ 14 w 41"/>
                <a:gd name="T29" fmla="*/ 5 h 72"/>
                <a:gd name="T30" fmla="*/ 28 w 41"/>
                <a:gd name="T31" fmla="*/ 11 h 72"/>
                <a:gd name="T32" fmla="*/ 32 w 41"/>
                <a:gd name="T33" fmla="*/ 26 h 72"/>
                <a:gd name="T34" fmla="*/ 39 w 41"/>
                <a:gd name="T35" fmla="*/ 46 h 72"/>
                <a:gd name="T36" fmla="*/ 40 w 41"/>
                <a:gd name="T37" fmla="*/ 68 h 72"/>
                <a:gd name="T38" fmla="*/ 41 w 41"/>
                <a:gd name="T39" fmla="*/ 72 h 72"/>
                <a:gd name="T40" fmla="*/ 19 w 41"/>
                <a:gd name="T41" fmla="*/ 63 h 72"/>
                <a:gd name="T42" fmla="*/ 28 w 41"/>
                <a:gd name="T43" fmla="*/ 50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72"/>
                <a:gd name="T68" fmla="*/ 41 w 41"/>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72">
                  <a:moveTo>
                    <a:pt x="28" y="50"/>
                  </a:moveTo>
                  <a:lnTo>
                    <a:pt x="26" y="53"/>
                  </a:lnTo>
                  <a:lnTo>
                    <a:pt x="15" y="51"/>
                  </a:lnTo>
                  <a:lnTo>
                    <a:pt x="18" y="48"/>
                  </a:lnTo>
                  <a:lnTo>
                    <a:pt x="14" y="46"/>
                  </a:lnTo>
                  <a:lnTo>
                    <a:pt x="8" y="44"/>
                  </a:lnTo>
                  <a:lnTo>
                    <a:pt x="17" y="33"/>
                  </a:lnTo>
                  <a:lnTo>
                    <a:pt x="8" y="27"/>
                  </a:lnTo>
                  <a:lnTo>
                    <a:pt x="8" y="22"/>
                  </a:lnTo>
                  <a:lnTo>
                    <a:pt x="2" y="18"/>
                  </a:lnTo>
                  <a:lnTo>
                    <a:pt x="1" y="14"/>
                  </a:lnTo>
                  <a:lnTo>
                    <a:pt x="8" y="7"/>
                  </a:lnTo>
                  <a:lnTo>
                    <a:pt x="4" y="7"/>
                  </a:lnTo>
                  <a:lnTo>
                    <a:pt x="0" y="0"/>
                  </a:lnTo>
                  <a:lnTo>
                    <a:pt x="14" y="5"/>
                  </a:lnTo>
                  <a:lnTo>
                    <a:pt x="28" y="11"/>
                  </a:lnTo>
                  <a:lnTo>
                    <a:pt x="32" y="26"/>
                  </a:lnTo>
                  <a:lnTo>
                    <a:pt x="39" y="46"/>
                  </a:lnTo>
                  <a:lnTo>
                    <a:pt x="40" y="68"/>
                  </a:lnTo>
                  <a:lnTo>
                    <a:pt x="41" y="72"/>
                  </a:lnTo>
                  <a:lnTo>
                    <a:pt x="19" y="63"/>
                  </a:lnTo>
                  <a:lnTo>
                    <a:pt x="28" y="5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3" name="Freeform 974"/>
            <p:cNvSpPr>
              <a:spLocks/>
            </p:cNvSpPr>
            <p:nvPr/>
          </p:nvSpPr>
          <p:spPr bwMode="auto">
            <a:xfrm>
              <a:off x="1280" y="1145"/>
              <a:ext cx="106" cy="22"/>
            </a:xfrm>
            <a:custGeom>
              <a:avLst/>
              <a:gdLst>
                <a:gd name="T0" fmla="*/ 60 w 98"/>
                <a:gd name="T1" fmla="*/ 20 h 37"/>
                <a:gd name="T2" fmla="*/ 61 w 98"/>
                <a:gd name="T3" fmla="*/ 17 h 37"/>
                <a:gd name="T4" fmla="*/ 49 w 98"/>
                <a:gd name="T5" fmla="*/ 24 h 37"/>
                <a:gd name="T6" fmla="*/ 37 w 98"/>
                <a:gd name="T7" fmla="*/ 31 h 37"/>
                <a:gd name="T8" fmla="*/ 36 w 98"/>
                <a:gd name="T9" fmla="*/ 28 h 37"/>
                <a:gd name="T10" fmla="*/ 28 w 98"/>
                <a:gd name="T11" fmla="*/ 37 h 37"/>
                <a:gd name="T12" fmla="*/ 19 w 98"/>
                <a:gd name="T13" fmla="*/ 37 h 37"/>
                <a:gd name="T14" fmla="*/ 19 w 98"/>
                <a:gd name="T15" fmla="*/ 31 h 37"/>
                <a:gd name="T16" fmla="*/ 11 w 98"/>
                <a:gd name="T17" fmla="*/ 35 h 37"/>
                <a:gd name="T18" fmla="*/ 0 w 98"/>
                <a:gd name="T19" fmla="*/ 33 h 37"/>
                <a:gd name="T20" fmla="*/ 7 w 98"/>
                <a:gd name="T21" fmla="*/ 28 h 37"/>
                <a:gd name="T22" fmla="*/ 42 w 98"/>
                <a:gd name="T23" fmla="*/ 13 h 37"/>
                <a:gd name="T24" fmla="*/ 68 w 98"/>
                <a:gd name="T25" fmla="*/ 2 h 37"/>
                <a:gd name="T26" fmla="*/ 83 w 98"/>
                <a:gd name="T27" fmla="*/ 0 h 37"/>
                <a:gd name="T28" fmla="*/ 98 w 98"/>
                <a:gd name="T29" fmla="*/ 4 h 37"/>
                <a:gd name="T30" fmla="*/ 85 w 98"/>
                <a:gd name="T31" fmla="*/ 9 h 37"/>
                <a:gd name="T32" fmla="*/ 87 w 98"/>
                <a:gd name="T33" fmla="*/ 13 h 37"/>
                <a:gd name="T34" fmla="*/ 83 w 98"/>
                <a:gd name="T35" fmla="*/ 15 h 37"/>
                <a:gd name="T36" fmla="*/ 68 w 98"/>
                <a:gd name="T37" fmla="*/ 22 h 37"/>
                <a:gd name="T38" fmla="*/ 59 w 98"/>
                <a:gd name="T39" fmla="*/ 30 h 37"/>
                <a:gd name="T40" fmla="*/ 60 w 98"/>
                <a:gd name="T41" fmla="*/ 2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37"/>
                <a:gd name="T65" fmla="*/ 98 w 98"/>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37">
                  <a:moveTo>
                    <a:pt x="60" y="20"/>
                  </a:moveTo>
                  <a:lnTo>
                    <a:pt x="61" y="17"/>
                  </a:lnTo>
                  <a:lnTo>
                    <a:pt x="49" y="24"/>
                  </a:lnTo>
                  <a:lnTo>
                    <a:pt x="37" y="31"/>
                  </a:lnTo>
                  <a:lnTo>
                    <a:pt x="36" y="28"/>
                  </a:lnTo>
                  <a:lnTo>
                    <a:pt x="28" y="37"/>
                  </a:lnTo>
                  <a:lnTo>
                    <a:pt x="19" y="37"/>
                  </a:lnTo>
                  <a:lnTo>
                    <a:pt x="19" y="31"/>
                  </a:lnTo>
                  <a:lnTo>
                    <a:pt x="11" y="35"/>
                  </a:lnTo>
                  <a:lnTo>
                    <a:pt x="0" y="33"/>
                  </a:lnTo>
                  <a:lnTo>
                    <a:pt x="7" y="28"/>
                  </a:lnTo>
                  <a:lnTo>
                    <a:pt x="42" y="13"/>
                  </a:lnTo>
                  <a:lnTo>
                    <a:pt x="68" y="2"/>
                  </a:lnTo>
                  <a:lnTo>
                    <a:pt x="83" y="0"/>
                  </a:lnTo>
                  <a:lnTo>
                    <a:pt x="98" y="4"/>
                  </a:lnTo>
                  <a:lnTo>
                    <a:pt x="85" y="9"/>
                  </a:lnTo>
                  <a:lnTo>
                    <a:pt x="87" y="13"/>
                  </a:lnTo>
                  <a:lnTo>
                    <a:pt x="83" y="15"/>
                  </a:lnTo>
                  <a:lnTo>
                    <a:pt x="68" y="22"/>
                  </a:lnTo>
                  <a:lnTo>
                    <a:pt x="59" y="30"/>
                  </a:lnTo>
                  <a:lnTo>
                    <a:pt x="60"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4" name="Freeform 975"/>
            <p:cNvSpPr>
              <a:spLocks/>
            </p:cNvSpPr>
            <p:nvPr/>
          </p:nvSpPr>
          <p:spPr bwMode="auto">
            <a:xfrm>
              <a:off x="1494" y="1156"/>
              <a:ext cx="65" cy="22"/>
            </a:xfrm>
            <a:custGeom>
              <a:avLst/>
              <a:gdLst>
                <a:gd name="T0" fmla="*/ 28 w 60"/>
                <a:gd name="T1" fmla="*/ 13 h 39"/>
                <a:gd name="T2" fmla="*/ 19 w 60"/>
                <a:gd name="T3" fmla="*/ 8 h 39"/>
                <a:gd name="T4" fmla="*/ 23 w 60"/>
                <a:gd name="T5" fmla="*/ 12 h 39"/>
                <a:gd name="T6" fmla="*/ 15 w 60"/>
                <a:gd name="T7" fmla="*/ 13 h 39"/>
                <a:gd name="T8" fmla="*/ 15 w 60"/>
                <a:gd name="T9" fmla="*/ 19 h 39"/>
                <a:gd name="T10" fmla="*/ 15 w 60"/>
                <a:gd name="T11" fmla="*/ 21 h 39"/>
                <a:gd name="T12" fmla="*/ 0 w 60"/>
                <a:gd name="T13" fmla="*/ 23 h 39"/>
                <a:gd name="T14" fmla="*/ 39 w 60"/>
                <a:gd name="T15" fmla="*/ 23 h 39"/>
                <a:gd name="T16" fmla="*/ 15 w 60"/>
                <a:gd name="T17" fmla="*/ 34 h 39"/>
                <a:gd name="T18" fmla="*/ 14 w 60"/>
                <a:gd name="T19" fmla="*/ 36 h 39"/>
                <a:gd name="T20" fmla="*/ 38 w 60"/>
                <a:gd name="T21" fmla="*/ 39 h 39"/>
                <a:gd name="T22" fmla="*/ 40 w 60"/>
                <a:gd name="T23" fmla="*/ 36 h 39"/>
                <a:gd name="T24" fmla="*/ 44 w 60"/>
                <a:gd name="T25" fmla="*/ 32 h 39"/>
                <a:gd name="T26" fmla="*/ 51 w 60"/>
                <a:gd name="T27" fmla="*/ 32 h 39"/>
                <a:gd name="T28" fmla="*/ 55 w 60"/>
                <a:gd name="T29" fmla="*/ 23 h 39"/>
                <a:gd name="T30" fmla="*/ 49 w 60"/>
                <a:gd name="T31" fmla="*/ 23 h 39"/>
                <a:gd name="T32" fmla="*/ 60 w 60"/>
                <a:gd name="T33" fmla="*/ 8 h 39"/>
                <a:gd name="T34" fmla="*/ 58 w 60"/>
                <a:gd name="T35" fmla="*/ 0 h 39"/>
                <a:gd name="T36" fmla="*/ 48 w 60"/>
                <a:gd name="T37" fmla="*/ 4 h 39"/>
                <a:gd name="T38" fmla="*/ 31 w 60"/>
                <a:gd name="T39" fmla="*/ 2 h 39"/>
                <a:gd name="T40" fmla="*/ 38 w 60"/>
                <a:gd name="T41" fmla="*/ 13 h 39"/>
                <a:gd name="T42" fmla="*/ 33 w 60"/>
                <a:gd name="T43" fmla="*/ 15 h 39"/>
                <a:gd name="T44" fmla="*/ 28 w 60"/>
                <a:gd name="T45" fmla="*/ 13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39"/>
                <a:gd name="T71" fmla="*/ 60 w 60"/>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39">
                  <a:moveTo>
                    <a:pt x="28" y="13"/>
                  </a:moveTo>
                  <a:lnTo>
                    <a:pt x="19" y="8"/>
                  </a:lnTo>
                  <a:lnTo>
                    <a:pt x="23" y="12"/>
                  </a:lnTo>
                  <a:lnTo>
                    <a:pt x="15" y="13"/>
                  </a:lnTo>
                  <a:lnTo>
                    <a:pt x="15" y="19"/>
                  </a:lnTo>
                  <a:lnTo>
                    <a:pt x="15" y="21"/>
                  </a:lnTo>
                  <a:lnTo>
                    <a:pt x="0" y="23"/>
                  </a:lnTo>
                  <a:lnTo>
                    <a:pt x="39" y="23"/>
                  </a:lnTo>
                  <a:lnTo>
                    <a:pt x="15" y="34"/>
                  </a:lnTo>
                  <a:lnTo>
                    <a:pt x="14" y="36"/>
                  </a:lnTo>
                  <a:lnTo>
                    <a:pt x="38" y="39"/>
                  </a:lnTo>
                  <a:lnTo>
                    <a:pt x="40" y="36"/>
                  </a:lnTo>
                  <a:lnTo>
                    <a:pt x="44" y="32"/>
                  </a:lnTo>
                  <a:lnTo>
                    <a:pt x="51" y="32"/>
                  </a:lnTo>
                  <a:lnTo>
                    <a:pt x="55" y="23"/>
                  </a:lnTo>
                  <a:lnTo>
                    <a:pt x="49" y="23"/>
                  </a:lnTo>
                  <a:lnTo>
                    <a:pt x="60" y="8"/>
                  </a:lnTo>
                  <a:lnTo>
                    <a:pt x="58" y="0"/>
                  </a:lnTo>
                  <a:lnTo>
                    <a:pt x="48" y="4"/>
                  </a:lnTo>
                  <a:lnTo>
                    <a:pt x="31" y="2"/>
                  </a:lnTo>
                  <a:lnTo>
                    <a:pt x="38" y="13"/>
                  </a:lnTo>
                  <a:lnTo>
                    <a:pt x="33" y="15"/>
                  </a:lnTo>
                  <a:lnTo>
                    <a:pt x="28"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5" name="Freeform 976"/>
            <p:cNvSpPr>
              <a:spLocks/>
            </p:cNvSpPr>
            <p:nvPr/>
          </p:nvSpPr>
          <p:spPr bwMode="auto">
            <a:xfrm>
              <a:off x="1520" y="1121"/>
              <a:ext cx="57" cy="21"/>
            </a:xfrm>
            <a:custGeom>
              <a:avLst/>
              <a:gdLst>
                <a:gd name="T0" fmla="*/ 34 w 53"/>
                <a:gd name="T1" fmla="*/ 6 h 36"/>
                <a:gd name="T2" fmla="*/ 35 w 53"/>
                <a:gd name="T3" fmla="*/ 4 h 36"/>
                <a:gd name="T4" fmla="*/ 47 w 53"/>
                <a:gd name="T5" fmla="*/ 6 h 36"/>
                <a:gd name="T6" fmla="*/ 51 w 53"/>
                <a:gd name="T7" fmla="*/ 10 h 36"/>
                <a:gd name="T8" fmla="*/ 50 w 53"/>
                <a:gd name="T9" fmla="*/ 21 h 36"/>
                <a:gd name="T10" fmla="*/ 53 w 53"/>
                <a:gd name="T11" fmla="*/ 30 h 36"/>
                <a:gd name="T12" fmla="*/ 39 w 53"/>
                <a:gd name="T13" fmla="*/ 36 h 36"/>
                <a:gd name="T14" fmla="*/ 25 w 53"/>
                <a:gd name="T15" fmla="*/ 23 h 36"/>
                <a:gd name="T16" fmla="*/ 0 w 53"/>
                <a:gd name="T17" fmla="*/ 23 h 36"/>
                <a:gd name="T18" fmla="*/ 5 w 53"/>
                <a:gd name="T19" fmla="*/ 15 h 36"/>
                <a:gd name="T20" fmla="*/ 17 w 53"/>
                <a:gd name="T21" fmla="*/ 13 h 36"/>
                <a:gd name="T22" fmla="*/ 17 w 53"/>
                <a:gd name="T23" fmla="*/ 6 h 36"/>
                <a:gd name="T24" fmla="*/ 8 w 53"/>
                <a:gd name="T25" fmla="*/ 10 h 36"/>
                <a:gd name="T26" fmla="*/ 5 w 53"/>
                <a:gd name="T27" fmla="*/ 2 h 36"/>
                <a:gd name="T28" fmla="*/ 34 w 53"/>
                <a:gd name="T29" fmla="*/ 0 h 36"/>
                <a:gd name="T30" fmla="*/ 34 w 53"/>
                <a:gd name="T31" fmla="*/ 6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6"/>
                <a:gd name="T50" fmla="*/ 53 w 53"/>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6">
                  <a:moveTo>
                    <a:pt x="34" y="6"/>
                  </a:moveTo>
                  <a:lnTo>
                    <a:pt x="35" y="4"/>
                  </a:lnTo>
                  <a:lnTo>
                    <a:pt x="47" y="6"/>
                  </a:lnTo>
                  <a:lnTo>
                    <a:pt x="51" y="10"/>
                  </a:lnTo>
                  <a:lnTo>
                    <a:pt x="50" y="21"/>
                  </a:lnTo>
                  <a:lnTo>
                    <a:pt x="53" y="30"/>
                  </a:lnTo>
                  <a:lnTo>
                    <a:pt x="39" y="36"/>
                  </a:lnTo>
                  <a:lnTo>
                    <a:pt x="25" y="23"/>
                  </a:lnTo>
                  <a:lnTo>
                    <a:pt x="0" y="23"/>
                  </a:lnTo>
                  <a:lnTo>
                    <a:pt x="5" y="15"/>
                  </a:lnTo>
                  <a:lnTo>
                    <a:pt x="17" y="13"/>
                  </a:lnTo>
                  <a:lnTo>
                    <a:pt x="17" y="6"/>
                  </a:lnTo>
                  <a:lnTo>
                    <a:pt x="8" y="10"/>
                  </a:lnTo>
                  <a:lnTo>
                    <a:pt x="5" y="2"/>
                  </a:lnTo>
                  <a:lnTo>
                    <a:pt x="34" y="0"/>
                  </a:lnTo>
                  <a:lnTo>
                    <a:pt x="34" y="6"/>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6" name="Freeform 977"/>
            <p:cNvSpPr>
              <a:spLocks/>
            </p:cNvSpPr>
            <p:nvPr/>
          </p:nvSpPr>
          <p:spPr bwMode="auto">
            <a:xfrm>
              <a:off x="1428" y="1258"/>
              <a:ext cx="51" cy="24"/>
            </a:xfrm>
            <a:custGeom>
              <a:avLst/>
              <a:gdLst>
                <a:gd name="T0" fmla="*/ 42 w 47"/>
                <a:gd name="T1" fmla="*/ 20 h 40"/>
                <a:gd name="T2" fmla="*/ 43 w 47"/>
                <a:gd name="T3" fmla="*/ 18 h 40"/>
                <a:gd name="T4" fmla="*/ 30 w 47"/>
                <a:gd name="T5" fmla="*/ 0 h 40"/>
                <a:gd name="T6" fmla="*/ 23 w 47"/>
                <a:gd name="T7" fmla="*/ 9 h 40"/>
                <a:gd name="T8" fmla="*/ 22 w 47"/>
                <a:gd name="T9" fmla="*/ 7 h 40"/>
                <a:gd name="T10" fmla="*/ 16 w 47"/>
                <a:gd name="T11" fmla="*/ 18 h 40"/>
                <a:gd name="T12" fmla="*/ 0 w 47"/>
                <a:gd name="T13" fmla="*/ 24 h 40"/>
                <a:gd name="T14" fmla="*/ 27 w 47"/>
                <a:gd name="T15" fmla="*/ 40 h 40"/>
                <a:gd name="T16" fmla="*/ 47 w 47"/>
                <a:gd name="T17" fmla="*/ 27 h 40"/>
                <a:gd name="T18" fmla="*/ 43 w 47"/>
                <a:gd name="T19" fmla="*/ 27 h 40"/>
                <a:gd name="T20" fmla="*/ 42 w 47"/>
                <a:gd name="T21" fmla="*/ 2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40"/>
                <a:gd name="T35" fmla="*/ 47 w 47"/>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40">
                  <a:moveTo>
                    <a:pt x="42" y="20"/>
                  </a:moveTo>
                  <a:lnTo>
                    <a:pt x="43" y="18"/>
                  </a:lnTo>
                  <a:lnTo>
                    <a:pt x="30" y="0"/>
                  </a:lnTo>
                  <a:lnTo>
                    <a:pt x="23" y="9"/>
                  </a:lnTo>
                  <a:lnTo>
                    <a:pt x="22" y="7"/>
                  </a:lnTo>
                  <a:lnTo>
                    <a:pt x="16" y="18"/>
                  </a:lnTo>
                  <a:lnTo>
                    <a:pt x="0" y="24"/>
                  </a:lnTo>
                  <a:lnTo>
                    <a:pt x="27" y="40"/>
                  </a:lnTo>
                  <a:lnTo>
                    <a:pt x="47" y="27"/>
                  </a:lnTo>
                  <a:lnTo>
                    <a:pt x="43" y="27"/>
                  </a:lnTo>
                  <a:lnTo>
                    <a:pt x="42"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7" name="Freeform 978"/>
            <p:cNvSpPr>
              <a:spLocks/>
            </p:cNvSpPr>
            <p:nvPr/>
          </p:nvSpPr>
          <p:spPr bwMode="auto">
            <a:xfrm>
              <a:off x="1707" y="1200"/>
              <a:ext cx="50" cy="15"/>
            </a:xfrm>
            <a:custGeom>
              <a:avLst/>
              <a:gdLst>
                <a:gd name="T0" fmla="*/ 33 w 47"/>
                <a:gd name="T1" fmla="*/ 0 h 24"/>
                <a:gd name="T2" fmla="*/ 2 w 47"/>
                <a:gd name="T3" fmla="*/ 2 h 24"/>
                <a:gd name="T4" fmla="*/ 0 w 47"/>
                <a:gd name="T5" fmla="*/ 8 h 24"/>
                <a:gd name="T6" fmla="*/ 4 w 47"/>
                <a:gd name="T7" fmla="*/ 17 h 24"/>
                <a:gd name="T8" fmla="*/ 9 w 47"/>
                <a:gd name="T9" fmla="*/ 24 h 24"/>
                <a:gd name="T10" fmla="*/ 47 w 47"/>
                <a:gd name="T11" fmla="*/ 21 h 24"/>
                <a:gd name="T12" fmla="*/ 33 w 47"/>
                <a:gd name="T13" fmla="*/ 0 h 24"/>
                <a:gd name="T14" fmla="*/ 0 60000 65536"/>
                <a:gd name="T15" fmla="*/ 0 60000 65536"/>
                <a:gd name="T16" fmla="*/ 0 60000 65536"/>
                <a:gd name="T17" fmla="*/ 0 60000 65536"/>
                <a:gd name="T18" fmla="*/ 0 60000 65536"/>
                <a:gd name="T19" fmla="*/ 0 60000 65536"/>
                <a:gd name="T20" fmla="*/ 0 60000 65536"/>
                <a:gd name="T21" fmla="*/ 0 w 47"/>
                <a:gd name="T22" fmla="*/ 0 h 24"/>
                <a:gd name="T23" fmla="*/ 47 w 4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4">
                  <a:moveTo>
                    <a:pt x="33" y="0"/>
                  </a:moveTo>
                  <a:lnTo>
                    <a:pt x="2" y="2"/>
                  </a:lnTo>
                  <a:lnTo>
                    <a:pt x="0" y="8"/>
                  </a:lnTo>
                  <a:lnTo>
                    <a:pt x="4" y="17"/>
                  </a:lnTo>
                  <a:lnTo>
                    <a:pt x="9" y="24"/>
                  </a:lnTo>
                  <a:lnTo>
                    <a:pt x="47" y="21"/>
                  </a:lnTo>
                  <a:lnTo>
                    <a:pt x="33"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8" name="Freeform 979"/>
            <p:cNvSpPr>
              <a:spLocks/>
            </p:cNvSpPr>
            <p:nvPr/>
          </p:nvSpPr>
          <p:spPr bwMode="auto">
            <a:xfrm>
              <a:off x="1686" y="1283"/>
              <a:ext cx="30" cy="18"/>
            </a:xfrm>
            <a:custGeom>
              <a:avLst/>
              <a:gdLst>
                <a:gd name="T0" fmla="*/ 25 w 28"/>
                <a:gd name="T1" fmla="*/ 20 h 30"/>
                <a:gd name="T2" fmla="*/ 2 w 28"/>
                <a:gd name="T3" fmla="*/ 30 h 30"/>
                <a:gd name="T4" fmla="*/ 0 w 28"/>
                <a:gd name="T5" fmla="*/ 19 h 30"/>
                <a:gd name="T6" fmla="*/ 17 w 28"/>
                <a:gd name="T7" fmla="*/ 0 h 30"/>
                <a:gd name="T8" fmla="*/ 28 w 28"/>
                <a:gd name="T9" fmla="*/ 6 h 30"/>
                <a:gd name="T10" fmla="*/ 25 w 28"/>
                <a:gd name="T11" fmla="*/ 20 h 30"/>
                <a:gd name="T12" fmla="*/ 0 60000 65536"/>
                <a:gd name="T13" fmla="*/ 0 60000 65536"/>
                <a:gd name="T14" fmla="*/ 0 60000 65536"/>
                <a:gd name="T15" fmla="*/ 0 60000 65536"/>
                <a:gd name="T16" fmla="*/ 0 60000 65536"/>
                <a:gd name="T17" fmla="*/ 0 60000 65536"/>
                <a:gd name="T18" fmla="*/ 0 w 28"/>
                <a:gd name="T19" fmla="*/ 0 h 30"/>
                <a:gd name="T20" fmla="*/ 28 w 2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8" h="30">
                  <a:moveTo>
                    <a:pt x="25" y="20"/>
                  </a:moveTo>
                  <a:lnTo>
                    <a:pt x="2" y="30"/>
                  </a:lnTo>
                  <a:lnTo>
                    <a:pt x="0" y="19"/>
                  </a:lnTo>
                  <a:lnTo>
                    <a:pt x="17" y="0"/>
                  </a:lnTo>
                  <a:lnTo>
                    <a:pt x="28" y="6"/>
                  </a:lnTo>
                  <a:lnTo>
                    <a:pt x="25"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29" name="Freeform 980"/>
            <p:cNvSpPr>
              <a:spLocks/>
            </p:cNvSpPr>
            <p:nvPr/>
          </p:nvSpPr>
          <p:spPr bwMode="auto">
            <a:xfrm>
              <a:off x="1590" y="1127"/>
              <a:ext cx="37" cy="15"/>
            </a:xfrm>
            <a:custGeom>
              <a:avLst/>
              <a:gdLst>
                <a:gd name="T0" fmla="*/ 0 w 33"/>
                <a:gd name="T1" fmla="*/ 10 h 25"/>
                <a:gd name="T2" fmla="*/ 3 w 33"/>
                <a:gd name="T3" fmla="*/ 0 h 25"/>
                <a:gd name="T4" fmla="*/ 33 w 33"/>
                <a:gd name="T5" fmla="*/ 8 h 25"/>
                <a:gd name="T6" fmla="*/ 27 w 33"/>
                <a:gd name="T7" fmla="*/ 15 h 25"/>
                <a:gd name="T8" fmla="*/ 3 w 33"/>
                <a:gd name="T9" fmla="*/ 25 h 25"/>
                <a:gd name="T10" fmla="*/ 0 w 33"/>
                <a:gd name="T11" fmla="*/ 15 h 25"/>
                <a:gd name="T12" fmla="*/ 0 w 33"/>
                <a:gd name="T13" fmla="*/ 10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10"/>
                  </a:moveTo>
                  <a:lnTo>
                    <a:pt x="3" y="0"/>
                  </a:lnTo>
                  <a:lnTo>
                    <a:pt x="33" y="8"/>
                  </a:lnTo>
                  <a:lnTo>
                    <a:pt x="27" y="15"/>
                  </a:lnTo>
                  <a:lnTo>
                    <a:pt x="3" y="25"/>
                  </a:lnTo>
                  <a:lnTo>
                    <a:pt x="0" y="15"/>
                  </a:lnTo>
                  <a:lnTo>
                    <a:pt x="0" y="1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0" name="Freeform 981"/>
            <p:cNvSpPr>
              <a:spLocks/>
            </p:cNvSpPr>
            <p:nvPr/>
          </p:nvSpPr>
          <p:spPr bwMode="auto">
            <a:xfrm>
              <a:off x="1549" y="1172"/>
              <a:ext cx="37" cy="9"/>
            </a:xfrm>
            <a:custGeom>
              <a:avLst/>
              <a:gdLst>
                <a:gd name="T0" fmla="*/ 10 w 34"/>
                <a:gd name="T1" fmla="*/ 19 h 19"/>
                <a:gd name="T2" fmla="*/ 0 w 34"/>
                <a:gd name="T3" fmla="*/ 15 h 19"/>
                <a:gd name="T4" fmla="*/ 26 w 34"/>
                <a:gd name="T5" fmla="*/ 0 h 19"/>
                <a:gd name="T6" fmla="*/ 34 w 34"/>
                <a:gd name="T7" fmla="*/ 12 h 19"/>
                <a:gd name="T8" fmla="*/ 31 w 34"/>
                <a:gd name="T9" fmla="*/ 19 h 19"/>
                <a:gd name="T10" fmla="*/ 10 w 34"/>
                <a:gd name="T11" fmla="*/ 19 h 19"/>
                <a:gd name="T12" fmla="*/ 0 60000 65536"/>
                <a:gd name="T13" fmla="*/ 0 60000 65536"/>
                <a:gd name="T14" fmla="*/ 0 60000 65536"/>
                <a:gd name="T15" fmla="*/ 0 60000 65536"/>
                <a:gd name="T16" fmla="*/ 0 60000 65536"/>
                <a:gd name="T17" fmla="*/ 0 60000 65536"/>
                <a:gd name="T18" fmla="*/ 0 w 34"/>
                <a:gd name="T19" fmla="*/ 0 h 19"/>
                <a:gd name="T20" fmla="*/ 34 w 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4" h="19">
                  <a:moveTo>
                    <a:pt x="10" y="19"/>
                  </a:moveTo>
                  <a:lnTo>
                    <a:pt x="0" y="15"/>
                  </a:lnTo>
                  <a:lnTo>
                    <a:pt x="26" y="0"/>
                  </a:lnTo>
                  <a:lnTo>
                    <a:pt x="34" y="12"/>
                  </a:lnTo>
                  <a:lnTo>
                    <a:pt x="31" y="19"/>
                  </a:lnTo>
                  <a:lnTo>
                    <a:pt x="10" y="1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1" name="Freeform 982"/>
            <p:cNvSpPr>
              <a:spLocks/>
            </p:cNvSpPr>
            <p:nvPr/>
          </p:nvSpPr>
          <p:spPr bwMode="auto">
            <a:xfrm>
              <a:off x="1410" y="1199"/>
              <a:ext cx="30" cy="13"/>
            </a:xfrm>
            <a:custGeom>
              <a:avLst/>
              <a:gdLst>
                <a:gd name="T0" fmla="*/ 8 w 28"/>
                <a:gd name="T1" fmla="*/ 22 h 22"/>
                <a:gd name="T2" fmla="*/ 0 w 28"/>
                <a:gd name="T3" fmla="*/ 5 h 22"/>
                <a:gd name="T4" fmla="*/ 23 w 28"/>
                <a:gd name="T5" fmla="*/ 0 h 22"/>
                <a:gd name="T6" fmla="*/ 28 w 28"/>
                <a:gd name="T7" fmla="*/ 5 h 22"/>
                <a:gd name="T8" fmla="*/ 8 w 28"/>
                <a:gd name="T9" fmla="*/ 22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8" y="22"/>
                  </a:moveTo>
                  <a:lnTo>
                    <a:pt x="0" y="5"/>
                  </a:lnTo>
                  <a:lnTo>
                    <a:pt x="23" y="0"/>
                  </a:lnTo>
                  <a:lnTo>
                    <a:pt x="28" y="5"/>
                  </a:lnTo>
                  <a:lnTo>
                    <a:pt x="8" y="2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2" name="Freeform 983"/>
            <p:cNvSpPr>
              <a:spLocks/>
            </p:cNvSpPr>
            <p:nvPr/>
          </p:nvSpPr>
          <p:spPr bwMode="auto">
            <a:xfrm>
              <a:off x="1860" y="1071"/>
              <a:ext cx="655" cy="352"/>
            </a:xfrm>
            <a:custGeom>
              <a:avLst/>
              <a:gdLst>
                <a:gd name="T0" fmla="*/ 104 w 607"/>
                <a:gd name="T1" fmla="*/ 476 h 604"/>
                <a:gd name="T2" fmla="*/ 123 w 607"/>
                <a:gd name="T3" fmla="*/ 469 h 604"/>
                <a:gd name="T4" fmla="*/ 107 w 607"/>
                <a:gd name="T5" fmla="*/ 497 h 604"/>
                <a:gd name="T6" fmla="*/ 116 w 607"/>
                <a:gd name="T7" fmla="*/ 517 h 604"/>
                <a:gd name="T8" fmla="*/ 123 w 607"/>
                <a:gd name="T9" fmla="*/ 550 h 604"/>
                <a:gd name="T10" fmla="*/ 126 w 607"/>
                <a:gd name="T11" fmla="*/ 563 h 604"/>
                <a:gd name="T12" fmla="*/ 137 w 607"/>
                <a:gd name="T13" fmla="*/ 578 h 604"/>
                <a:gd name="T14" fmla="*/ 158 w 607"/>
                <a:gd name="T15" fmla="*/ 587 h 604"/>
                <a:gd name="T16" fmla="*/ 167 w 607"/>
                <a:gd name="T17" fmla="*/ 604 h 604"/>
                <a:gd name="T18" fmla="*/ 193 w 607"/>
                <a:gd name="T19" fmla="*/ 585 h 604"/>
                <a:gd name="T20" fmla="*/ 197 w 607"/>
                <a:gd name="T21" fmla="*/ 569 h 604"/>
                <a:gd name="T22" fmla="*/ 208 w 607"/>
                <a:gd name="T23" fmla="*/ 543 h 604"/>
                <a:gd name="T24" fmla="*/ 217 w 607"/>
                <a:gd name="T25" fmla="*/ 510 h 604"/>
                <a:gd name="T26" fmla="*/ 228 w 607"/>
                <a:gd name="T27" fmla="*/ 493 h 604"/>
                <a:gd name="T28" fmla="*/ 252 w 607"/>
                <a:gd name="T29" fmla="*/ 447 h 604"/>
                <a:gd name="T30" fmla="*/ 281 w 607"/>
                <a:gd name="T31" fmla="*/ 432 h 604"/>
                <a:gd name="T32" fmla="*/ 336 w 607"/>
                <a:gd name="T33" fmla="*/ 393 h 604"/>
                <a:gd name="T34" fmla="*/ 385 w 607"/>
                <a:gd name="T35" fmla="*/ 367 h 604"/>
                <a:gd name="T36" fmla="*/ 471 w 607"/>
                <a:gd name="T37" fmla="*/ 317 h 604"/>
                <a:gd name="T38" fmla="*/ 413 w 607"/>
                <a:gd name="T39" fmla="*/ 291 h 604"/>
                <a:gd name="T40" fmla="*/ 413 w 607"/>
                <a:gd name="T41" fmla="*/ 265 h 604"/>
                <a:gd name="T42" fmla="*/ 479 w 607"/>
                <a:gd name="T43" fmla="*/ 304 h 604"/>
                <a:gd name="T44" fmla="*/ 474 w 607"/>
                <a:gd name="T45" fmla="*/ 267 h 604"/>
                <a:gd name="T46" fmla="*/ 430 w 607"/>
                <a:gd name="T47" fmla="*/ 245 h 604"/>
                <a:gd name="T48" fmla="*/ 449 w 607"/>
                <a:gd name="T49" fmla="*/ 228 h 604"/>
                <a:gd name="T50" fmla="*/ 487 w 607"/>
                <a:gd name="T51" fmla="*/ 230 h 604"/>
                <a:gd name="T52" fmla="*/ 519 w 607"/>
                <a:gd name="T53" fmla="*/ 204 h 604"/>
                <a:gd name="T54" fmla="*/ 494 w 607"/>
                <a:gd name="T55" fmla="*/ 171 h 604"/>
                <a:gd name="T56" fmla="*/ 497 w 607"/>
                <a:gd name="T57" fmla="*/ 152 h 604"/>
                <a:gd name="T58" fmla="*/ 531 w 607"/>
                <a:gd name="T59" fmla="*/ 124 h 604"/>
                <a:gd name="T60" fmla="*/ 527 w 607"/>
                <a:gd name="T61" fmla="*/ 85 h 604"/>
                <a:gd name="T62" fmla="*/ 566 w 607"/>
                <a:gd name="T63" fmla="*/ 58 h 604"/>
                <a:gd name="T64" fmla="*/ 532 w 607"/>
                <a:gd name="T65" fmla="*/ 41 h 604"/>
                <a:gd name="T66" fmla="*/ 468 w 607"/>
                <a:gd name="T67" fmla="*/ 41 h 604"/>
                <a:gd name="T68" fmla="*/ 490 w 607"/>
                <a:gd name="T69" fmla="*/ 15 h 604"/>
                <a:gd name="T70" fmla="*/ 374 w 607"/>
                <a:gd name="T71" fmla="*/ 4 h 604"/>
                <a:gd name="T72" fmla="*/ 333 w 607"/>
                <a:gd name="T73" fmla="*/ 13 h 604"/>
                <a:gd name="T74" fmla="*/ 308 w 607"/>
                <a:gd name="T75" fmla="*/ 26 h 604"/>
                <a:gd name="T76" fmla="*/ 215 w 607"/>
                <a:gd name="T77" fmla="*/ 39 h 604"/>
                <a:gd name="T78" fmla="*/ 144 w 607"/>
                <a:gd name="T79" fmla="*/ 43 h 604"/>
                <a:gd name="T80" fmla="*/ 93 w 607"/>
                <a:gd name="T81" fmla="*/ 74 h 604"/>
                <a:gd name="T82" fmla="*/ 19 w 607"/>
                <a:gd name="T83" fmla="*/ 124 h 604"/>
                <a:gd name="T84" fmla="*/ 37 w 607"/>
                <a:gd name="T85" fmla="*/ 135 h 604"/>
                <a:gd name="T86" fmla="*/ 40 w 607"/>
                <a:gd name="T87" fmla="*/ 159 h 604"/>
                <a:gd name="T88" fmla="*/ 128 w 607"/>
                <a:gd name="T89" fmla="*/ 198 h 604"/>
                <a:gd name="T90" fmla="*/ 132 w 607"/>
                <a:gd name="T91" fmla="*/ 239 h 604"/>
                <a:gd name="T92" fmla="*/ 133 w 607"/>
                <a:gd name="T93" fmla="*/ 276 h 604"/>
                <a:gd name="T94" fmla="*/ 156 w 607"/>
                <a:gd name="T95" fmla="*/ 278 h 604"/>
                <a:gd name="T96" fmla="*/ 158 w 607"/>
                <a:gd name="T97" fmla="*/ 298 h 604"/>
                <a:gd name="T98" fmla="*/ 155 w 607"/>
                <a:gd name="T99" fmla="*/ 332 h 604"/>
                <a:gd name="T100" fmla="*/ 149 w 607"/>
                <a:gd name="T101" fmla="*/ 350 h 604"/>
                <a:gd name="T102" fmla="*/ 122 w 607"/>
                <a:gd name="T103" fmla="*/ 371 h 604"/>
                <a:gd name="T104" fmla="*/ 134 w 607"/>
                <a:gd name="T105" fmla="*/ 382 h 604"/>
                <a:gd name="T106" fmla="*/ 123 w 607"/>
                <a:gd name="T107" fmla="*/ 382 h 604"/>
                <a:gd name="T108" fmla="*/ 117 w 607"/>
                <a:gd name="T109" fmla="*/ 404 h 604"/>
                <a:gd name="T110" fmla="*/ 121 w 607"/>
                <a:gd name="T111" fmla="*/ 411 h 604"/>
                <a:gd name="T112" fmla="*/ 102 w 607"/>
                <a:gd name="T113" fmla="*/ 437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604"/>
                <a:gd name="T173" fmla="*/ 607 w 607"/>
                <a:gd name="T174" fmla="*/ 604 h 6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604">
                  <a:moveTo>
                    <a:pt x="128" y="441"/>
                  </a:moveTo>
                  <a:lnTo>
                    <a:pt x="112" y="445"/>
                  </a:lnTo>
                  <a:lnTo>
                    <a:pt x="106" y="452"/>
                  </a:lnTo>
                  <a:lnTo>
                    <a:pt x="106" y="461"/>
                  </a:lnTo>
                  <a:lnTo>
                    <a:pt x="116" y="456"/>
                  </a:lnTo>
                  <a:lnTo>
                    <a:pt x="111" y="463"/>
                  </a:lnTo>
                  <a:lnTo>
                    <a:pt x="104" y="476"/>
                  </a:lnTo>
                  <a:lnTo>
                    <a:pt x="112" y="471"/>
                  </a:lnTo>
                  <a:lnTo>
                    <a:pt x="119" y="467"/>
                  </a:lnTo>
                  <a:lnTo>
                    <a:pt x="122" y="450"/>
                  </a:lnTo>
                  <a:lnTo>
                    <a:pt x="123" y="461"/>
                  </a:lnTo>
                  <a:lnTo>
                    <a:pt x="129" y="463"/>
                  </a:lnTo>
                  <a:lnTo>
                    <a:pt x="130" y="472"/>
                  </a:lnTo>
                  <a:lnTo>
                    <a:pt x="123" y="469"/>
                  </a:lnTo>
                  <a:lnTo>
                    <a:pt x="124" y="474"/>
                  </a:lnTo>
                  <a:lnTo>
                    <a:pt x="111" y="480"/>
                  </a:lnTo>
                  <a:lnTo>
                    <a:pt x="122" y="480"/>
                  </a:lnTo>
                  <a:lnTo>
                    <a:pt x="125" y="480"/>
                  </a:lnTo>
                  <a:lnTo>
                    <a:pt x="107" y="487"/>
                  </a:lnTo>
                  <a:lnTo>
                    <a:pt x="112" y="489"/>
                  </a:lnTo>
                  <a:lnTo>
                    <a:pt x="107" y="497"/>
                  </a:lnTo>
                  <a:lnTo>
                    <a:pt x="113" y="497"/>
                  </a:lnTo>
                  <a:lnTo>
                    <a:pt x="110" y="500"/>
                  </a:lnTo>
                  <a:lnTo>
                    <a:pt x="110" y="502"/>
                  </a:lnTo>
                  <a:lnTo>
                    <a:pt x="116" y="506"/>
                  </a:lnTo>
                  <a:lnTo>
                    <a:pt x="108" y="508"/>
                  </a:lnTo>
                  <a:lnTo>
                    <a:pt x="117" y="511"/>
                  </a:lnTo>
                  <a:lnTo>
                    <a:pt x="116" y="517"/>
                  </a:lnTo>
                  <a:lnTo>
                    <a:pt x="121" y="515"/>
                  </a:lnTo>
                  <a:lnTo>
                    <a:pt x="117" y="522"/>
                  </a:lnTo>
                  <a:lnTo>
                    <a:pt x="116" y="528"/>
                  </a:lnTo>
                  <a:lnTo>
                    <a:pt x="121" y="537"/>
                  </a:lnTo>
                  <a:lnTo>
                    <a:pt x="119" y="543"/>
                  </a:lnTo>
                  <a:lnTo>
                    <a:pt x="125" y="543"/>
                  </a:lnTo>
                  <a:lnTo>
                    <a:pt x="123" y="550"/>
                  </a:lnTo>
                  <a:lnTo>
                    <a:pt x="125" y="547"/>
                  </a:lnTo>
                  <a:lnTo>
                    <a:pt x="125" y="552"/>
                  </a:lnTo>
                  <a:lnTo>
                    <a:pt x="128" y="556"/>
                  </a:lnTo>
                  <a:lnTo>
                    <a:pt x="123" y="556"/>
                  </a:lnTo>
                  <a:lnTo>
                    <a:pt x="129" y="558"/>
                  </a:lnTo>
                  <a:lnTo>
                    <a:pt x="126" y="561"/>
                  </a:lnTo>
                  <a:lnTo>
                    <a:pt x="126" y="563"/>
                  </a:lnTo>
                  <a:lnTo>
                    <a:pt x="126" y="567"/>
                  </a:lnTo>
                  <a:lnTo>
                    <a:pt x="133" y="565"/>
                  </a:lnTo>
                  <a:lnTo>
                    <a:pt x="133" y="573"/>
                  </a:lnTo>
                  <a:lnTo>
                    <a:pt x="130" y="574"/>
                  </a:lnTo>
                  <a:lnTo>
                    <a:pt x="133" y="574"/>
                  </a:lnTo>
                  <a:lnTo>
                    <a:pt x="133" y="578"/>
                  </a:lnTo>
                  <a:lnTo>
                    <a:pt x="137" y="578"/>
                  </a:lnTo>
                  <a:lnTo>
                    <a:pt x="145" y="576"/>
                  </a:lnTo>
                  <a:lnTo>
                    <a:pt x="159" y="567"/>
                  </a:lnTo>
                  <a:lnTo>
                    <a:pt x="159" y="574"/>
                  </a:lnTo>
                  <a:lnTo>
                    <a:pt x="166" y="569"/>
                  </a:lnTo>
                  <a:lnTo>
                    <a:pt x="157" y="578"/>
                  </a:lnTo>
                  <a:lnTo>
                    <a:pt x="162" y="578"/>
                  </a:lnTo>
                  <a:lnTo>
                    <a:pt x="158" y="587"/>
                  </a:lnTo>
                  <a:lnTo>
                    <a:pt x="166" y="584"/>
                  </a:lnTo>
                  <a:lnTo>
                    <a:pt x="165" y="587"/>
                  </a:lnTo>
                  <a:lnTo>
                    <a:pt x="169" y="585"/>
                  </a:lnTo>
                  <a:lnTo>
                    <a:pt x="165" y="597"/>
                  </a:lnTo>
                  <a:lnTo>
                    <a:pt x="171" y="589"/>
                  </a:lnTo>
                  <a:lnTo>
                    <a:pt x="165" y="598"/>
                  </a:lnTo>
                  <a:lnTo>
                    <a:pt x="167" y="604"/>
                  </a:lnTo>
                  <a:lnTo>
                    <a:pt x="178" y="595"/>
                  </a:lnTo>
                  <a:lnTo>
                    <a:pt x="186" y="602"/>
                  </a:lnTo>
                  <a:lnTo>
                    <a:pt x="187" y="597"/>
                  </a:lnTo>
                  <a:lnTo>
                    <a:pt x="184" y="591"/>
                  </a:lnTo>
                  <a:lnTo>
                    <a:pt x="178" y="587"/>
                  </a:lnTo>
                  <a:lnTo>
                    <a:pt x="190" y="587"/>
                  </a:lnTo>
                  <a:lnTo>
                    <a:pt x="193" y="585"/>
                  </a:lnTo>
                  <a:lnTo>
                    <a:pt x="191" y="582"/>
                  </a:lnTo>
                  <a:lnTo>
                    <a:pt x="192" y="582"/>
                  </a:lnTo>
                  <a:lnTo>
                    <a:pt x="190" y="578"/>
                  </a:lnTo>
                  <a:lnTo>
                    <a:pt x="197" y="576"/>
                  </a:lnTo>
                  <a:lnTo>
                    <a:pt x="190" y="573"/>
                  </a:lnTo>
                  <a:lnTo>
                    <a:pt x="197" y="573"/>
                  </a:lnTo>
                  <a:lnTo>
                    <a:pt x="197" y="569"/>
                  </a:lnTo>
                  <a:lnTo>
                    <a:pt x="197" y="565"/>
                  </a:lnTo>
                  <a:lnTo>
                    <a:pt x="201" y="565"/>
                  </a:lnTo>
                  <a:lnTo>
                    <a:pt x="198" y="558"/>
                  </a:lnTo>
                  <a:lnTo>
                    <a:pt x="204" y="558"/>
                  </a:lnTo>
                  <a:lnTo>
                    <a:pt x="203" y="554"/>
                  </a:lnTo>
                  <a:lnTo>
                    <a:pt x="208" y="545"/>
                  </a:lnTo>
                  <a:lnTo>
                    <a:pt x="208" y="543"/>
                  </a:lnTo>
                  <a:lnTo>
                    <a:pt x="204" y="534"/>
                  </a:lnTo>
                  <a:lnTo>
                    <a:pt x="206" y="534"/>
                  </a:lnTo>
                  <a:lnTo>
                    <a:pt x="203" y="524"/>
                  </a:lnTo>
                  <a:lnTo>
                    <a:pt x="213" y="517"/>
                  </a:lnTo>
                  <a:lnTo>
                    <a:pt x="220" y="515"/>
                  </a:lnTo>
                  <a:lnTo>
                    <a:pt x="217" y="513"/>
                  </a:lnTo>
                  <a:lnTo>
                    <a:pt x="217" y="510"/>
                  </a:lnTo>
                  <a:lnTo>
                    <a:pt x="222" y="510"/>
                  </a:lnTo>
                  <a:lnTo>
                    <a:pt x="223" y="506"/>
                  </a:lnTo>
                  <a:lnTo>
                    <a:pt x="227" y="506"/>
                  </a:lnTo>
                  <a:lnTo>
                    <a:pt x="226" y="502"/>
                  </a:lnTo>
                  <a:lnTo>
                    <a:pt x="228" y="502"/>
                  </a:lnTo>
                  <a:lnTo>
                    <a:pt x="233" y="497"/>
                  </a:lnTo>
                  <a:lnTo>
                    <a:pt x="228" y="493"/>
                  </a:lnTo>
                  <a:lnTo>
                    <a:pt x="238" y="491"/>
                  </a:lnTo>
                  <a:lnTo>
                    <a:pt x="235" y="484"/>
                  </a:lnTo>
                  <a:lnTo>
                    <a:pt x="228" y="476"/>
                  </a:lnTo>
                  <a:lnTo>
                    <a:pt x="241" y="472"/>
                  </a:lnTo>
                  <a:lnTo>
                    <a:pt x="241" y="454"/>
                  </a:lnTo>
                  <a:lnTo>
                    <a:pt x="252" y="452"/>
                  </a:lnTo>
                  <a:lnTo>
                    <a:pt x="252" y="447"/>
                  </a:lnTo>
                  <a:lnTo>
                    <a:pt x="258" y="443"/>
                  </a:lnTo>
                  <a:lnTo>
                    <a:pt x="264" y="441"/>
                  </a:lnTo>
                  <a:lnTo>
                    <a:pt x="277" y="434"/>
                  </a:lnTo>
                  <a:lnTo>
                    <a:pt x="275" y="432"/>
                  </a:lnTo>
                  <a:lnTo>
                    <a:pt x="282" y="422"/>
                  </a:lnTo>
                  <a:lnTo>
                    <a:pt x="288" y="422"/>
                  </a:lnTo>
                  <a:lnTo>
                    <a:pt x="281" y="432"/>
                  </a:lnTo>
                  <a:lnTo>
                    <a:pt x="288" y="432"/>
                  </a:lnTo>
                  <a:lnTo>
                    <a:pt x="305" y="426"/>
                  </a:lnTo>
                  <a:lnTo>
                    <a:pt x="307" y="421"/>
                  </a:lnTo>
                  <a:lnTo>
                    <a:pt x="312" y="421"/>
                  </a:lnTo>
                  <a:lnTo>
                    <a:pt x="323" y="415"/>
                  </a:lnTo>
                  <a:lnTo>
                    <a:pt x="325" y="410"/>
                  </a:lnTo>
                  <a:lnTo>
                    <a:pt x="336" y="393"/>
                  </a:lnTo>
                  <a:lnTo>
                    <a:pt x="353" y="376"/>
                  </a:lnTo>
                  <a:lnTo>
                    <a:pt x="353" y="367"/>
                  </a:lnTo>
                  <a:lnTo>
                    <a:pt x="355" y="361"/>
                  </a:lnTo>
                  <a:lnTo>
                    <a:pt x="367" y="372"/>
                  </a:lnTo>
                  <a:lnTo>
                    <a:pt x="375" y="371"/>
                  </a:lnTo>
                  <a:lnTo>
                    <a:pt x="380" y="367"/>
                  </a:lnTo>
                  <a:lnTo>
                    <a:pt x="385" y="367"/>
                  </a:lnTo>
                  <a:lnTo>
                    <a:pt x="409" y="356"/>
                  </a:lnTo>
                  <a:lnTo>
                    <a:pt x="434" y="345"/>
                  </a:lnTo>
                  <a:lnTo>
                    <a:pt x="442" y="339"/>
                  </a:lnTo>
                  <a:lnTo>
                    <a:pt x="451" y="332"/>
                  </a:lnTo>
                  <a:lnTo>
                    <a:pt x="456" y="326"/>
                  </a:lnTo>
                  <a:lnTo>
                    <a:pt x="463" y="321"/>
                  </a:lnTo>
                  <a:lnTo>
                    <a:pt x="471" y="317"/>
                  </a:lnTo>
                  <a:lnTo>
                    <a:pt x="436" y="309"/>
                  </a:lnTo>
                  <a:lnTo>
                    <a:pt x="410" y="319"/>
                  </a:lnTo>
                  <a:lnTo>
                    <a:pt x="408" y="313"/>
                  </a:lnTo>
                  <a:lnTo>
                    <a:pt x="428" y="306"/>
                  </a:lnTo>
                  <a:lnTo>
                    <a:pt x="399" y="306"/>
                  </a:lnTo>
                  <a:lnTo>
                    <a:pt x="413" y="297"/>
                  </a:lnTo>
                  <a:lnTo>
                    <a:pt x="413" y="291"/>
                  </a:lnTo>
                  <a:lnTo>
                    <a:pt x="416" y="291"/>
                  </a:lnTo>
                  <a:lnTo>
                    <a:pt x="440" y="287"/>
                  </a:lnTo>
                  <a:lnTo>
                    <a:pt x="440" y="282"/>
                  </a:lnTo>
                  <a:lnTo>
                    <a:pt x="438" y="278"/>
                  </a:lnTo>
                  <a:lnTo>
                    <a:pt x="416" y="276"/>
                  </a:lnTo>
                  <a:lnTo>
                    <a:pt x="423" y="272"/>
                  </a:lnTo>
                  <a:lnTo>
                    <a:pt x="413" y="265"/>
                  </a:lnTo>
                  <a:lnTo>
                    <a:pt x="435" y="278"/>
                  </a:lnTo>
                  <a:lnTo>
                    <a:pt x="454" y="289"/>
                  </a:lnTo>
                  <a:lnTo>
                    <a:pt x="462" y="308"/>
                  </a:lnTo>
                  <a:lnTo>
                    <a:pt x="472" y="304"/>
                  </a:lnTo>
                  <a:lnTo>
                    <a:pt x="474" y="297"/>
                  </a:lnTo>
                  <a:lnTo>
                    <a:pt x="475" y="308"/>
                  </a:lnTo>
                  <a:lnTo>
                    <a:pt x="479" y="304"/>
                  </a:lnTo>
                  <a:lnTo>
                    <a:pt x="479" y="293"/>
                  </a:lnTo>
                  <a:lnTo>
                    <a:pt x="482" y="282"/>
                  </a:lnTo>
                  <a:lnTo>
                    <a:pt x="475" y="284"/>
                  </a:lnTo>
                  <a:lnTo>
                    <a:pt x="477" y="272"/>
                  </a:lnTo>
                  <a:lnTo>
                    <a:pt x="474" y="276"/>
                  </a:lnTo>
                  <a:lnTo>
                    <a:pt x="471" y="272"/>
                  </a:lnTo>
                  <a:lnTo>
                    <a:pt x="474" y="267"/>
                  </a:lnTo>
                  <a:lnTo>
                    <a:pt x="449" y="256"/>
                  </a:lnTo>
                  <a:lnTo>
                    <a:pt x="445" y="261"/>
                  </a:lnTo>
                  <a:lnTo>
                    <a:pt x="446" y="252"/>
                  </a:lnTo>
                  <a:lnTo>
                    <a:pt x="454" y="248"/>
                  </a:lnTo>
                  <a:lnTo>
                    <a:pt x="439" y="246"/>
                  </a:lnTo>
                  <a:lnTo>
                    <a:pt x="433" y="246"/>
                  </a:lnTo>
                  <a:lnTo>
                    <a:pt x="430" y="245"/>
                  </a:lnTo>
                  <a:lnTo>
                    <a:pt x="452" y="239"/>
                  </a:lnTo>
                  <a:lnTo>
                    <a:pt x="428" y="239"/>
                  </a:lnTo>
                  <a:lnTo>
                    <a:pt x="428" y="241"/>
                  </a:lnTo>
                  <a:lnTo>
                    <a:pt x="428" y="237"/>
                  </a:lnTo>
                  <a:lnTo>
                    <a:pt x="434" y="230"/>
                  </a:lnTo>
                  <a:lnTo>
                    <a:pt x="432" y="228"/>
                  </a:lnTo>
                  <a:lnTo>
                    <a:pt x="449" y="228"/>
                  </a:lnTo>
                  <a:lnTo>
                    <a:pt x="454" y="224"/>
                  </a:lnTo>
                  <a:lnTo>
                    <a:pt x="452" y="219"/>
                  </a:lnTo>
                  <a:lnTo>
                    <a:pt x="461" y="222"/>
                  </a:lnTo>
                  <a:lnTo>
                    <a:pt x="472" y="221"/>
                  </a:lnTo>
                  <a:lnTo>
                    <a:pt x="479" y="224"/>
                  </a:lnTo>
                  <a:lnTo>
                    <a:pt x="465" y="224"/>
                  </a:lnTo>
                  <a:lnTo>
                    <a:pt x="487" y="230"/>
                  </a:lnTo>
                  <a:lnTo>
                    <a:pt x="502" y="222"/>
                  </a:lnTo>
                  <a:lnTo>
                    <a:pt x="505" y="217"/>
                  </a:lnTo>
                  <a:lnTo>
                    <a:pt x="489" y="217"/>
                  </a:lnTo>
                  <a:lnTo>
                    <a:pt x="489" y="221"/>
                  </a:lnTo>
                  <a:lnTo>
                    <a:pt x="485" y="208"/>
                  </a:lnTo>
                  <a:lnTo>
                    <a:pt x="490" y="200"/>
                  </a:lnTo>
                  <a:lnTo>
                    <a:pt x="519" y="204"/>
                  </a:lnTo>
                  <a:lnTo>
                    <a:pt x="518" y="196"/>
                  </a:lnTo>
                  <a:lnTo>
                    <a:pt x="506" y="196"/>
                  </a:lnTo>
                  <a:lnTo>
                    <a:pt x="502" y="185"/>
                  </a:lnTo>
                  <a:lnTo>
                    <a:pt x="491" y="184"/>
                  </a:lnTo>
                  <a:lnTo>
                    <a:pt x="505" y="182"/>
                  </a:lnTo>
                  <a:lnTo>
                    <a:pt x="491" y="176"/>
                  </a:lnTo>
                  <a:lnTo>
                    <a:pt x="494" y="171"/>
                  </a:lnTo>
                  <a:lnTo>
                    <a:pt x="519" y="182"/>
                  </a:lnTo>
                  <a:lnTo>
                    <a:pt x="518" y="165"/>
                  </a:lnTo>
                  <a:lnTo>
                    <a:pt x="498" y="163"/>
                  </a:lnTo>
                  <a:lnTo>
                    <a:pt x="519" y="159"/>
                  </a:lnTo>
                  <a:lnTo>
                    <a:pt x="507" y="158"/>
                  </a:lnTo>
                  <a:lnTo>
                    <a:pt x="500" y="156"/>
                  </a:lnTo>
                  <a:lnTo>
                    <a:pt x="497" y="152"/>
                  </a:lnTo>
                  <a:lnTo>
                    <a:pt x="490" y="146"/>
                  </a:lnTo>
                  <a:lnTo>
                    <a:pt x="508" y="141"/>
                  </a:lnTo>
                  <a:lnTo>
                    <a:pt x="537" y="141"/>
                  </a:lnTo>
                  <a:lnTo>
                    <a:pt x="535" y="130"/>
                  </a:lnTo>
                  <a:lnTo>
                    <a:pt x="520" y="128"/>
                  </a:lnTo>
                  <a:lnTo>
                    <a:pt x="511" y="124"/>
                  </a:lnTo>
                  <a:lnTo>
                    <a:pt x="531" y="124"/>
                  </a:lnTo>
                  <a:lnTo>
                    <a:pt x="511" y="117"/>
                  </a:lnTo>
                  <a:lnTo>
                    <a:pt x="507" y="124"/>
                  </a:lnTo>
                  <a:lnTo>
                    <a:pt x="501" y="119"/>
                  </a:lnTo>
                  <a:lnTo>
                    <a:pt x="510" y="102"/>
                  </a:lnTo>
                  <a:lnTo>
                    <a:pt x="526" y="91"/>
                  </a:lnTo>
                  <a:lnTo>
                    <a:pt x="533" y="85"/>
                  </a:lnTo>
                  <a:lnTo>
                    <a:pt x="527" y="85"/>
                  </a:lnTo>
                  <a:lnTo>
                    <a:pt x="534" y="71"/>
                  </a:lnTo>
                  <a:lnTo>
                    <a:pt x="546" y="71"/>
                  </a:lnTo>
                  <a:lnTo>
                    <a:pt x="549" y="65"/>
                  </a:lnTo>
                  <a:lnTo>
                    <a:pt x="526" y="71"/>
                  </a:lnTo>
                  <a:lnTo>
                    <a:pt x="522" y="67"/>
                  </a:lnTo>
                  <a:lnTo>
                    <a:pt x="544" y="63"/>
                  </a:lnTo>
                  <a:lnTo>
                    <a:pt x="566" y="58"/>
                  </a:lnTo>
                  <a:lnTo>
                    <a:pt x="524" y="58"/>
                  </a:lnTo>
                  <a:lnTo>
                    <a:pt x="582" y="48"/>
                  </a:lnTo>
                  <a:lnTo>
                    <a:pt x="579" y="45"/>
                  </a:lnTo>
                  <a:lnTo>
                    <a:pt x="607" y="37"/>
                  </a:lnTo>
                  <a:lnTo>
                    <a:pt x="572" y="28"/>
                  </a:lnTo>
                  <a:lnTo>
                    <a:pt x="553" y="37"/>
                  </a:lnTo>
                  <a:lnTo>
                    <a:pt x="532" y="41"/>
                  </a:lnTo>
                  <a:lnTo>
                    <a:pt x="531" y="37"/>
                  </a:lnTo>
                  <a:lnTo>
                    <a:pt x="491" y="54"/>
                  </a:lnTo>
                  <a:lnTo>
                    <a:pt x="507" y="43"/>
                  </a:lnTo>
                  <a:lnTo>
                    <a:pt x="515" y="28"/>
                  </a:lnTo>
                  <a:lnTo>
                    <a:pt x="500" y="26"/>
                  </a:lnTo>
                  <a:lnTo>
                    <a:pt x="496" y="35"/>
                  </a:lnTo>
                  <a:lnTo>
                    <a:pt x="468" y="41"/>
                  </a:lnTo>
                  <a:lnTo>
                    <a:pt x="483" y="35"/>
                  </a:lnTo>
                  <a:lnTo>
                    <a:pt x="486" y="28"/>
                  </a:lnTo>
                  <a:lnTo>
                    <a:pt x="418" y="35"/>
                  </a:lnTo>
                  <a:lnTo>
                    <a:pt x="438" y="24"/>
                  </a:lnTo>
                  <a:lnTo>
                    <a:pt x="477" y="24"/>
                  </a:lnTo>
                  <a:lnTo>
                    <a:pt x="522" y="19"/>
                  </a:lnTo>
                  <a:lnTo>
                    <a:pt x="490" y="15"/>
                  </a:lnTo>
                  <a:lnTo>
                    <a:pt x="491" y="8"/>
                  </a:lnTo>
                  <a:lnTo>
                    <a:pt x="400" y="13"/>
                  </a:lnTo>
                  <a:lnTo>
                    <a:pt x="413" y="8"/>
                  </a:lnTo>
                  <a:lnTo>
                    <a:pt x="483" y="4"/>
                  </a:lnTo>
                  <a:lnTo>
                    <a:pt x="454" y="0"/>
                  </a:lnTo>
                  <a:lnTo>
                    <a:pt x="367" y="2"/>
                  </a:lnTo>
                  <a:lnTo>
                    <a:pt x="374" y="4"/>
                  </a:lnTo>
                  <a:lnTo>
                    <a:pt x="366" y="8"/>
                  </a:lnTo>
                  <a:lnTo>
                    <a:pt x="364" y="13"/>
                  </a:lnTo>
                  <a:lnTo>
                    <a:pt x="342" y="6"/>
                  </a:lnTo>
                  <a:lnTo>
                    <a:pt x="312" y="6"/>
                  </a:lnTo>
                  <a:lnTo>
                    <a:pt x="316" y="13"/>
                  </a:lnTo>
                  <a:lnTo>
                    <a:pt x="294" y="8"/>
                  </a:lnTo>
                  <a:lnTo>
                    <a:pt x="333" y="13"/>
                  </a:lnTo>
                  <a:lnTo>
                    <a:pt x="353" y="19"/>
                  </a:lnTo>
                  <a:lnTo>
                    <a:pt x="335" y="15"/>
                  </a:lnTo>
                  <a:lnTo>
                    <a:pt x="335" y="17"/>
                  </a:lnTo>
                  <a:lnTo>
                    <a:pt x="307" y="15"/>
                  </a:lnTo>
                  <a:lnTo>
                    <a:pt x="319" y="22"/>
                  </a:lnTo>
                  <a:lnTo>
                    <a:pt x="309" y="22"/>
                  </a:lnTo>
                  <a:lnTo>
                    <a:pt x="308" y="26"/>
                  </a:lnTo>
                  <a:lnTo>
                    <a:pt x="307" y="32"/>
                  </a:lnTo>
                  <a:lnTo>
                    <a:pt x="255" y="19"/>
                  </a:lnTo>
                  <a:lnTo>
                    <a:pt x="253" y="32"/>
                  </a:lnTo>
                  <a:lnTo>
                    <a:pt x="253" y="35"/>
                  </a:lnTo>
                  <a:lnTo>
                    <a:pt x="230" y="26"/>
                  </a:lnTo>
                  <a:lnTo>
                    <a:pt x="219" y="39"/>
                  </a:lnTo>
                  <a:lnTo>
                    <a:pt x="215" y="39"/>
                  </a:lnTo>
                  <a:lnTo>
                    <a:pt x="220" y="22"/>
                  </a:lnTo>
                  <a:lnTo>
                    <a:pt x="168" y="28"/>
                  </a:lnTo>
                  <a:lnTo>
                    <a:pt x="183" y="41"/>
                  </a:lnTo>
                  <a:lnTo>
                    <a:pt x="170" y="35"/>
                  </a:lnTo>
                  <a:lnTo>
                    <a:pt x="148" y="32"/>
                  </a:lnTo>
                  <a:lnTo>
                    <a:pt x="147" y="39"/>
                  </a:lnTo>
                  <a:lnTo>
                    <a:pt x="144" y="43"/>
                  </a:lnTo>
                  <a:lnTo>
                    <a:pt x="125" y="43"/>
                  </a:lnTo>
                  <a:lnTo>
                    <a:pt x="123" y="48"/>
                  </a:lnTo>
                  <a:lnTo>
                    <a:pt x="121" y="45"/>
                  </a:lnTo>
                  <a:lnTo>
                    <a:pt x="73" y="63"/>
                  </a:lnTo>
                  <a:lnTo>
                    <a:pt x="102" y="65"/>
                  </a:lnTo>
                  <a:lnTo>
                    <a:pt x="95" y="67"/>
                  </a:lnTo>
                  <a:lnTo>
                    <a:pt x="93" y="74"/>
                  </a:lnTo>
                  <a:lnTo>
                    <a:pt x="82" y="85"/>
                  </a:lnTo>
                  <a:lnTo>
                    <a:pt x="45" y="91"/>
                  </a:lnTo>
                  <a:lnTo>
                    <a:pt x="4" y="104"/>
                  </a:lnTo>
                  <a:lnTo>
                    <a:pt x="1" y="108"/>
                  </a:lnTo>
                  <a:lnTo>
                    <a:pt x="1" y="115"/>
                  </a:lnTo>
                  <a:lnTo>
                    <a:pt x="23" y="119"/>
                  </a:lnTo>
                  <a:lnTo>
                    <a:pt x="19" y="124"/>
                  </a:lnTo>
                  <a:lnTo>
                    <a:pt x="17" y="126"/>
                  </a:lnTo>
                  <a:lnTo>
                    <a:pt x="32" y="126"/>
                  </a:lnTo>
                  <a:lnTo>
                    <a:pt x="56" y="124"/>
                  </a:lnTo>
                  <a:lnTo>
                    <a:pt x="51" y="132"/>
                  </a:lnTo>
                  <a:lnTo>
                    <a:pt x="25" y="132"/>
                  </a:lnTo>
                  <a:lnTo>
                    <a:pt x="46" y="135"/>
                  </a:lnTo>
                  <a:lnTo>
                    <a:pt x="37" y="135"/>
                  </a:lnTo>
                  <a:lnTo>
                    <a:pt x="0" y="139"/>
                  </a:lnTo>
                  <a:lnTo>
                    <a:pt x="13" y="141"/>
                  </a:lnTo>
                  <a:lnTo>
                    <a:pt x="24" y="148"/>
                  </a:lnTo>
                  <a:lnTo>
                    <a:pt x="12" y="152"/>
                  </a:lnTo>
                  <a:lnTo>
                    <a:pt x="37" y="165"/>
                  </a:lnTo>
                  <a:lnTo>
                    <a:pt x="34" y="161"/>
                  </a:lnTo>
                  <a:lnTo>
                    <a:pt x="40" y="159"/>
                  </a:lnTo>
                  <a:lnTo>
                    <a:pt x="47" y="159"/>
                  </a:lnTo>
                  <a:lnTo>
                    <a:pt x="64" y="156"/>
                  </a:lnTo>
                  <a:lnTo>
                    <a:pt x="72" y="156"/>
                  </a:lnTo>
                  <a:lnTo>
                    <a:pt x="118" y="171"/>
                  </a:lnTo>
                  <a:lnTo>
                    <a:pt x="114" y="180"/>
                  </a:lnTo>
                  <a:lnTo>
                    <a:pt x="125" y="189"/>
                  </a:lnTo>
                  <a:lnTo>
                    <a:pt x="128" y="198"/>
                  </a:lnTo>
                  <a:lnTo>
                    <a:pt x="125" y="202"/>
                  </a:lnTo>
                  <a:lnTo>
                    <a:pt x="121" y="208"/>
                  </a:lnTo>
                  <a:lnTo>
                    <a:pt x="129" y="208"/>
                  </a:lnTo>
                  <a:lnTo>
                    <a:pt x="129" y="221"/>
                  </a:lnTo>
                  <a:lnTo>
                    <a:pt x="130" y="226"/>
                  </a:lnTo>
                  <a:lnTo>
                    <a:pt x="128" y="237"/>
                  </a:lnTo>
                  <a:lnTo>
                    <a:pt x="132" y="239"/>
                  </a:lnTo>
                  <a:lnTo>
                    <a:pt x="130" y="250"/>
                  </a:lnTo>
                  <a:lnTo>
                    <a:pt x="124" y="256"/>
                  </a:lnTo>
                  <a:lnTo>
                    <a:pt x="121" y="265"/>
                  </a:lnTo>
                  <a:lnTo>
                    <a:pt x="128" y="265"/>
                  </a:lnTo>
                  <a:lnTo>
                    <a:pt x="113" y="272"/>
                  </a:lnTo>
                  <a:lnTo>
                    <a:pt x="119" y="284"/>
                  </a:lnTo>
                  <a:lnTo>
                    <a:pt x="133" y="276"/>
                  </a:lnTo>
                  <a:lnTo>
                    <a:pt x="138" y="256"/>
                  </a:lnTo>
                  <a:lnTo>
                    <a:pt x="141" y="269"/>
                  </a:lnTo>
                  <a:lnTo>
                    <a:pt x="148" y="265"/>
                  </a:lnTo>
                  <a:lnTo>
                    <a:pt x="145" y="271"/>
                  </a:lnTo>
                  <a:lnTo>
                    <a:pt x="156" y="276"/>
                  </a:lnTo>
                  <a:lnTo>
                    <a:pt x="145" y="278"/>
                  </a:lnTo>
                  <a:lnTo>
                    <a:pt x="156" y="278"/>
                  </a:lnTo>
                  <a:lnTo>
                    <a:pt x="148" y="285"/>
                  </a:lnTo>
                  <a:lnTo>
                    <a:pt x="154" y="284"/>
                  </a:lnTo>
                  <a:lnTo>
                    <a:pt x="150" y="287"/>
                  </a:lnTo>
                  <a:lnTo>
                    <a:pt x="158" y="291"/>
                  </a:lnTo>
                  <a:lnTo>
                    <a:pt x="151" y="289"/>
                  </a:lnTo>
                  <a:lnTo>
                    <a:pt x="159" y="297"/>
                  </a:lnTo>
                  <a:lnTo>
                    <a:pt x="158" y="298"/>
                  </a:lnTo>
                  <a:lnTo>
                    <a:pt x="158" y="304"/>
                  </a:lnTo>
                  <a:lnTo>
                    <a:pt x="159" y="308"/>
                  </a:lnTo>
                  <a:lnTo>
                    <a:pt x="124" y="297"/>
                  </a:lnTo>
                  <a:lnTo>
                    <a:pt x="122" y="306"/>
                  </a:lnTo>
                  <a:lnTo>
                    <a:pt x="159" y="321"/>
                  </a:lnTo>
                  <a:lnTo>
                    <a:pt x="154" y="328"/>
                  </a:lnTo>
                  <a:lnTo>
                    <a:pt x="155" y="332"/>
                  </a:lnTo>
                  <a:lnTo>
                    <a:pt x="150" y="337"/>
                  </a:lnTo>
                  <a:lnTo>
                    <a:pt x="151" y="339"/>
                  </a:lnTo>
                  <a:lnTo>
                    <a:pt x="156" y="343"/>
                  </a:lnTo>
                  <a:lnTo>
                    <a:pt x="156" y="345"/>
                  </a:lnTo>
                  <a:lnTo>
                    <a:pt x="149" y="343"/>
                  </a:lnTo>
                  <a:lnTo>
                    <a:pt x="145" y="350"/>
                  </a:lnTo>
                  <a:lnTo>
                    <a:pt x="149" y="350"/>
                  </a:lnTo>
                  <a:lnTo>
                    <a:pt x="119" y="363"/>
                  </a:lnTo>
                  <a:lnTo>
                    <a:pt x="122" y="367"/>
                  </a:lnTo>
                  <a:lnTo>
                    <a:pt x="139" y="365"/>
                  </a:lnTo>
                  <a:lnTo>
                    <a:pt x="145" y="361"/>
                  </a:lnTo>
                  <a:lnTo>
                    <a:pt x="139" y="371"/>
                  </a:lnTo>
                  <a:lnTo>
                    <a:pt x="145" y="374"/>
                  </a:lnTo>
                  <a:lnTo>
                    <a:pt x="122" y="371"/>
                  </a:lnTo>
                  <a:lnTo>
                    <a:pt x="117" y="367"/>
                  </a:lnTo>
                  <a:lnTo>
                    <a:pt x="125" y="374"/>
                  </a:lnTo>
                  <a:lnTo>
                    <a:pt x="114" y="374"/>
                  </a:lnTo>
                  <a:lnTo>
                    <a:pt x="107" y="384"/>
                  </a:lnTo>
                  <a:lnTo>
                    <a:pt x="129" y="376"/>
                  </a:lnTo>
                  <a:lnTo>
                    <a:pt x="126" y="376"/>
                  </a:lnTo>
                  <a:lnTo>
                    <a:pt x="134" y="382"/>
                  </a:lnTo>
                  <a:lnTo>
                    <a:pt x="139" y="376"/>
                  </a:lnTo>
                  <a:lnTo>
                    <a:pt x="145" y="376"/>
                  </a:lnTo>
                  <a:lnTo>
                    <a:pt x="138" y="382"/>
                  </a:lnTo>
                  <a:lnTo>
                    <a:pt x="146" y="382"/>
                  </a:lnTo>
                  <a:lnTo>
                    <a:pt x="143" y="384"/>
                  </a:lnTo>
                  <a:lnTo>
                    <a:pt x="144" y="387"/>
                  </a:lnTo>
                  <a:lnTo>
                    <a:pt x="123" y="382"/>
                  </a:lnTo>
                  <a:lnTo>
                    <a:pt x="102" y="393"/>
                  </a:lnTo>
                  <a:lnTo>
                    <a:pt x="130" y="393"/>
                  </a:lnTo>
                  <a:lnTo>
                    <a:pt x="137" y="397"/>
                  </a:lnTo>
                  <a:lnTo>
                    <a:pt x="130" y="395"/>
                  </a:lnTo>
                  <a:lnTo>
                    <a:pt x="102" y="397"/>
                  </a:lnTo>
                  <a:lnTo>
                    <a:pt x="105" y="402"/>
                  </a:lnTo>
                  <a:lnTo>
                    <a:pt x="117" y="404"/>
                  </a:lnTo>
                  <a:lnTo>
                    <a:pt x="111" y="408"/>
                  </a:lnTo>
                  <a:lnTo>
                    <a:pt x="108" y="410"/>
                  </a:lnTo>
                  <a:lnTo>
                    <a:pt x="105" y="410"/>
                  </a:lnTo>
                  <a:lnTo>
                    <a:pt x="112" y="415"/>
                  </a:lnTo>
                  <a:lnTo>
                    <a:pt x="101" y="415"/>
                  </a:lnTo>
                  <a:lnTo>
                    <a:pt x="100" y="424"/>
                  </a:lnTo>
                  <a:lnTo>
                    <a:pt x="121" y="411"/>
                  </a:lnTo>
                  <a:lnTo>
                    <a:pt x="141" y="402"/>
                  </a:lnTo>
                  <a:lnTo>
                    <a:pt x="136" y="406"/>
                  </a:lnTo>
                  <a:lnTo>
                    <a:pt x="99" y="428"/>
                  </a:lnTo>
                  <a:lnTo>
                    <a:pt x="104" y="428"/>
                  </a:lnTo>
                  <a:lnTo>
                    <a:pt x="100" y="432"/>
                  </a:lnTo>
                  <a:lnTo>
                    <a:pt x="118" y="428"/>
                  </a:lnTo>
                  <a:lnTo>
                    <a:pt x="102" y="437"/>
                  </a:lnTo>
                  <a:lnTo>
                    <a:pt x="104" y="441"/>
                  </a:lnTo>
                  <a:lnTo>
                    <a:pt x="105" y="445"/>
                  </a:lnTo>
                  <a:lnTo>
                    <a:pt x="113" y="443"/>
                  </a:lnTo>
                  <a:lnTo>
                    <a:pt x="128" y="44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3" name="Freeform 984"/>
            <p:cNvSpPr>
              <a:spLocks/>
            </p:cNvSpPr>
            <p:nvPr/>
          </p:nvSpPr>
          <p:spPr bwMode="auto">
            <a:xfrm>
              <a:off x="1980" y="1251"/>
              <a:ext cx="30" cy="15"/>
            </a:xfrm>
            <a:custGeom>
              <a:avLst/>
              <a:gdLst>
                <a:gd name="T0" fmla="*/ 29 w 29"/>
                <a:gd name="T1" fmla="*/ 21 h 28"/>
                <a:gd name="T2" fmla="*/ 6 w 29"/>
                <a:gd name="T3" fmla="*/ 0 h 28"/>
                <a:gd name="T4" fmla="*/ 0 w 29"/>
                <a:gd name="T5" fmla="*/ 10 h 28"/>
                <a:gd name="T6" fmla="*/ 1 w 29"/>
                <a:gd name="T7" fmla="*/ 10 h 28"/>
                <a:gd name="T8" fmla="*/ 0 w 29"/>
                <a:gd name="T9" fmla="*/ 17 h 28"/>
                <a:gd name="T10" fmla="*/ 2 w 29"/>
                <a:gd name="T11" fmla="*/ 21 h 28"/>
                <a:gd name="T12" fmla="*/ 8 w 29"/>
                <a:gd name="T13" fmla="*/ 25 h 28"/>
                <a:gd name="T14" fmla="*/ 4 w 29"/>
                <a:gd name="T15" fmla="*/ 28 h 28"/>
                <a:gd name="T16" fmla="*/ 29 w 29"/>
                <a:gd name="T17" fmla="*/ 2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8"/>
                <a:gd name="T29" fmla="*/ 29 w 2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8">
                  <a:moveTo>
                    <a:pt x="29" y="21"/>
                  </a:moveTo>
                  <a:lnTo>
                    <a:pt x="6" y="0"/>
                  </a:lnTo>
                  <a:lnTo>
                    <a:pt x="0" y="10"/>
                  </a:lnTo>
                  <a:lnTo>
                    <a:pt x="1" y="10"/>
                  </a:lnTo>
                  <a:lnTo>
                    <a:pt x="0" y="17"/>
                  </a:lnTo>
                  <a:lnTo>
                    <a:pt x="2" y="21"/>
                  </a:lnTo>
                  <a:lnTo>
                    <a:pt x="8" y="25"/>
                  </a:lnTo>
                  <a:lnTo>
                    <a:pt x="4" y="28"/>
                  </a:lnTo>
                  <a:lnTo>
                    <a:pt x="29" y="2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4" name="Freeform 985"/>
            <p:cNvSpPr>
              <a:spLocks/>
            </p:cNvSpPr>
            <p:nvPr/>
          </p:nvSpPr>
          <p:spPr bwMode="auto">
            <a:xfrm>
              <a:off x="2328" y="1312"/>
              <a:ext cx="136" cy="52"/>
            </a:xfrm>
            <a:custGeom>
              <a:avLst/>
              <a:gdLst>
                <a:gd name="T0" fmla="*/ 97 w 126"/>
                <a:gd name="T1" fmla="*/ 0 h 87"/>
                <a:gd name="T2" fmla="*/ 94 w 126"/>
                <a:gd name="T3" fmla="*/ 6 h 87"/>
                <a:gd name="T4" fmla="*/ 84 w 126"/>
                <a:gd name="T5" fmla="*/ 13 h 87"/>
                <a:gd name="T6" fmla="*/ 75 w 126"/>
                <a:gd name="T7" fmla="*/ 9 h 87"/>
                <a:gd name="T8" fmla="*/ 74 w 126"/>
                <a:gd name="T9" fmla="*/ 20 h 87"/>
                <a:gd name="T10" fmla="*/ 74 w 126"/>
                <a:gd name="T11" fmla="*/ 17 h 87"/>
                <a:gd name="T12" fmla="*/ 63 w 126"/>
                <a:gd name="T13" fmla="*/ 9 h 87"/>
                <a:gd name="T14" fmla="*/ 60 w 126"/>
                <a:gd name="T15" fmla="*/ 19 h 87"/>
                <a:gd name="T16" fmla="*/ 52 w 126"/>
                <a:gd name="T17" fmla="*/ 9 h 87"/>
                <a:gd name="T18" fmla="*/ 45 w 126"/>
                <a:gd name="T19" fmla="*/ 28 h 87"/>
                <a:gd name="T20" fmla="*/ 39 w 126"/>
                <a:gd name="T21" fmla="*/ 32 h 87"/>
                <a:gd name="T22" fmla="*/ 33 w 126"/>
                <a:gd name="T23" fmla="*/ 24 h 87"/>
                <a:gd name="T24" fmla="*/ 38 w 126"/>
                <a:gd name="T25" fmla="*/ 19 h 87"/>
                <a:gd name="T26" fmla="*/ 21 w 126"/>
                <a:gd name="T27" fmla="*/ 0 h 87"/>
                <a:gd name="T28" fmla="*/ 23 w 126"/>
                <a:gd name="T29" fmla="*/ 7 h 87"/>
                <a:gd name="T30" fmla="*/ 26 w 126"/>
                <a:gd name="T31" fmla="*/ 17 h 87"/>
                <a:gd name="T32" fmla="*/ 16 w 126"/>
                <a:gd name="T33" fmla="*/ 9 h 87"/>
                <a:gd name="T34" fmla="*/ 14 w 126"/>
                <a:gd name="T35" fmla="*/ 13 h 87"/>
                <a:gd name="T36" fmla="*/ 12 w 126"/>
                <a:gd name="T37" fmla="*/ 17 h 87"/>
                <a:gd name="T38" fmla="*/ 15 w 126"/>
                <a:gd name="T39" fmla="*/ 19 h 87"/>
                <a:gd name="T40" fmla="*/ 15 w 126"/>
                <a:gd name="T41" fmla="*/ 20 h 87"/>
                <a:gd name="T42" fmla="*/ 5 w 126"/>
                <a:gd name="T43" fmla="*/ 19 h 87"/>
                <a:gd name="T44" fmla="*/ 8 w 126"/>
                <a:gd name="T45" fmla="*/ 26 h 87"/>
                <a:gd name="T46" fmla="*/ 0 w 126"/>
                <a:gd name="T47" fmla="*/ 26 h 87"/>
                <a:gd name="T48" fmla="*/ 27 w 126"/>
                <a:gd name="T49" fmla="*/ 28 h 87"/>
                <a:gd name="T50" fmla="*/ 23 w 126"/>
                <a:gd name="T51" fmla="*/ 35 h 87"/>
                <a:gd name="T52" fmla="*/ 27 w 126"/>
                <a:gd name="T53" fmla="*/ 39 h 87"/>
                <a:gd name="T54" fmla="*/ 4 w 126"/>
                <a:gd name="T55" fmla="*/ 45 h 87"/>
                <a:gd name="T56" fmla="*/ 22 w 126"/>
                <a:gd name="T57" fmla="*/ 52 h 87"/>
                <a:gd name="T58" fmla="*/ 28 w 126"/>
                <a:gd name="T59" fmla="*/ 56 h 87"/>
                <a:gd name="T60" fmla="*/ 25 w 126"/>
                <a:gd name="T61" fmla="*/ 59 h 87"/>
                <a:gd name="T62" fmla="*/ 28 w 126"/>
                <a:gd name="T63" fmla="*/ 59 h 87"/>
                <a:gd name="T64" fmla="*/ 26 w 126"/>
                <a:gd name="T65" fmla="*/ 65 h 87"/>
                <a:gd name="T66" fmla="*/ 16 w 126"/>
                <a:gd name="T67" fmla="*/ 70 h 87"/>
                <a:gd name="T68" fmla="*/ 23 w 126"/>
                <a:gd name="T69" fmla="*/ 74 h 87"/>
                <a:gd name="T70" fmla="*/ 41 w 126"/>
                <a:gd name="T71" fmla="*/ 78 h 87"/>
                <a:gd name="T72" fmla="*/ 66 w 126"/>
                <a:gd name="T73" fmla="*/ 87 h 87"/>
                <a:gd name="T74" fmla="*/ 86 w 126"/>
                <a:gd name="T75" fmla="*/ 74 h 87"/>
                <a:gd name="T76" fmla="*/ 105 w 126"/>
                <a:gd name="T77" fmla="*/ 61 h 87"/>
                <a:gd name="T78" fmla="*/ 116 w 126"/>
                <a:gd name="T79" fmla="*/ 50 h 87"/>
                <a:gd name="T80" fmla="*/ 122 w 126"/>
                <a:gd name="T81" fmla="*/ 45 h 87"/>
                <a:gd name="T82" fmla="*/ 126 w 126"/>
                <a:gd name="T83" fmla="*/ 41 h 87"/>
                <a:gd name="T84" fmla="*/ 121 w 126"/>
                <a:gd name="T85" fmla="*/ 37 h 87"/>
                <a:gd name="T86" fmla="*/ 126 w 126"/>
                <a:gd name="T87" fmla="*/ 32 h 87"/>
                <a:gd name="T88" fmla="*/ 126 w 126"/>
                <a:gd name="T89" fmla="*/ 28 h 87"/>
                <a:gd name="T90" fmla="*/ 115 w 126"/>
                <a:gd name="T91" fmla="*/ 28 h 87"/>
                <a:gd name="T92" fmla="*/ 117 w 126"/>
                <a:gd name="T93" fmla="*/ 24 h 87"/>
                <a:gd name="T94" fmla="*/ 113 w 126"/>
                <a:gd name="T95" fmla="*/ 20 h 87"/>
                <a:gd name="T96" fmla="*/ 111 w 126"/>
                <a:gd name="T97" fmla="*/ 13 h 87"/>
                <a:gd name="T98" fmla="*/ 117 w 126"/>
                <a:gd name="T99" fmla="*/ 4 h 87"/>
                <a:gd name="T100" fmla="*/ 108 w 126"/>
                <a:gd name="T101" fmla="*/ 7 h 87"/>
                <a:gd name="T102" fmla="*/ 97 w 126"/>
                <a:gd name="T103" fmla="*/ 0 h 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87"/>
                <a:gd name="T158" fmla="*/ 126 w 126"/>
                <a:gd name="T159" fmla="*/ 87 h 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87">
                  <a:moveTo>
                    <a:pt x="97" y="0"/>
                  </a:moveTo>
                  <a:lnTo>
                    <a:pt x="94" y="6"/>
                  </a:lnTo>
                  <a:lnTo>
                    <a:pt x="84" y="13"/>
                  </a:lnTo>
                  <a:lnTo>
                    <a:pt x="75" y="9"/>
                  </a:lnTo>
                  <a:lnTo>
                    <a:pt x="74" y="20"/>
                  </a:lnTo>
                  <a:lnTo>
                    <a:pt x="74" y="17"/>
                  </a:lnTo>
                  <a:lnTo>
                    <a:pt x="63" y="9"/>
                  </a:lnTo>
                  <a:lnTo>
                    <a:pt x="60" y="19"/>
                  </a:lnTo>
                  <a:lnTo>
                    <a:pt x="52" y="9"/>
                  </a:lnTo>
                  <a:lnTo>
                    <a:pt x="45" y="28"/>
                  </a:lnTo>
                  <a:lnTo>
                    <a:pt x="39" y="32"/>
                  </a:lnTo>
                  <a:lnTo>
                    <a:pt x="33" y="24"/>
                  </a:lnTo>
                  <a:lnTo>
                    <a:pt x="38" y="19"/>
                  </a:lnTo>
                  <a:lnTo>
                    <a:pt x="21" y="0"/>
                  </a:lnTo>
                  <a:lnTo>
                    <a:pt x="23" y="7"/>
                  </a:lnTo>
                  <a:lnTo>
                    <a:pt x="26" y="17"/>
                  </a:lnTo>
                  <a:lnTo>
                    <a:pt x="16" y="9"/>
                  </a:lnTo>
                  <a:lnTo>
                    <a:pt x="14" y="13"/>
                  </a:lnTo>
                  <a:lnTo>
                    <a:pt x="12" y="17"/>
                  </a:lnTo>
                  <a:lnTo>
                    <a:pt x="15" y="19"/>
                  </a:lnTo>
                  <a:lnTo>
                    <a:pt x="15" y="20"/>
                  </a:lnTo>
                  <a:lnTo>
                    <a:pt x="5" y="19"/>
                  </a:lnTo>
                  <a:lnTo>
                    <a:pt x="8" y="26"/>
                  </a:lnTo>
                  <a:lnTo>
                    <a:pt x="0" y="26"/>
                  </a:lnTo>
                  <a:lnTo>
                    <a:pt x="27" y="28"/>
                  </a:lnTo>
                  <a:lnTo>
                    <a:pt x="23" y="35"/>
                  </a:lnTo>
                  <a:lnTo>
                    <a:pt x="27" y="39"/>
                  </a:lnTo>
                  <a:lnTo>
                    <a:pt x="4" y="45"/>
                  </a:lnTo>
                  <a:lnTo>
                    <a:pt x="22" y="52"/>
                  </a:lnTo>
                  <a:lnTo>
                    <a:pt x="28" y="56"/>
                  </a:lnTo>
                  <a:lnTo>
                    <a:pt x="25" y="59"/>
                  </a:lnTo>
                  <a:lnTo>
                    <a:pt x="28" y="59"/>
                  </a:lnTo>
                  <a:lnTo>
                    <a:pt x="26" y="65"/>
                  </a:lnTo>
                  <a:lnTo>
                    <a:pt x="16" y="70"/>
                  </a:lnTo>
                  <a:lnTo>
                    <a:pt x="23" y="74"/>
                  </a:lnTo>
                  <a:lnTo>
                    <a:pt x="41" y="78"/>
                  </a:lnTo>
                  <a:lnTo>
                    <a:pt x="66" y="87"/>
                  </a:lnTo>
                  <a:lnTo>
                    <a:pt x="86" y="74"/>
                  </a:lnTo>
                  <a:lnTo>
                    <a:pt x="105" y="61"/>
                  </a:lnTo>
                  <a:lnTo>
                    <a:pt x="116" y="50"/>
                  </a:lnTo>
                  <a:lnTo>
                    <a:pt x="122" y="45"/>
                  </a:lnTo>
                  <a:lnTo>
                    <a:pt x="126" y="41"/>
                  </a:lnTo>
                  <a:lnTo>
                    <a:pt x="121" y="37"/>
                  </a:lnTo>
                  <a:lnTo>
                    <a:pt x="126" y="32"/>
                  </a:lnTo>
                  <a:lnTo>
                    <a:pt x="126" y="28"/>
                  </a:lnTo>
                  <a:lnTo>
                    <a:pt x="115" y="28"/>
                  </a:lnTo>
                  <a:lnTo>
                    <a:pt x="117" y="24"/>
                  </a:lnTo>
                  <a:lnTo>
                    <a:pt x="113" y="20"/>
                  </a:lnTo>
                  <a:lnTo>
                    <a:pt x="111" y="13"/>
                  </a:lnTo>
                  <a:lnTo>
                    <a:pt x="117" y="4"/>
                  </a:lnTo>
                  <a:lnTo>
                    <a:pt x="108" y="7"/>
                  </a:lnTo>
                  <a:lnTo>
                    <a:pt x="97"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5" name="Freeform 986"/>
            <p:cNvSpPr>
              <a:spLocks/>
            </p:cNvSpPr>
            <p:nvPr/>
          </p:nvSpPr>
          <p:spPr bwMode="auto">
            <a:xfrm>
              <a:off x="2488" y="1506"/>
              <a:ext cx="60" cy="68"/>
            </a:xfrm>
            <a:custGeom>
              <a:avLst/>
              <a:gdLst>
                <a:gd name="T0" fmla="*/ 54 w 55"/>
                <a:gd name="T1" fmla="*/ 85 h 114"/>
                <a:gd name="T2" fmla="*/ 54 w 55"/>
                <a:gd name="T3" fmla="*/ 61 h 114"/>
                <a:gd name="T4" fmla="*/ 55 w 55"/>
                <a:gd name="T5" fmla="*/ 33 h 114"/>
                <a:gd name="T6" fmla="*/ 46 w 55"/>
                <a:gd name="T7" fmla="*/ 27 h 114"/>
                <a:gd name="T8" fmla="*/ 43 w 55"/>
                <a:gd name="T9" fmla="*/ 29 h 114"/>
                <a:gd name="T10" fmla="*/ 32 w 55"/>
                <a:gd name="T11" fmla="*/ 27 h 114"/>
                <a:gd name="T12" fmla="*/ 43 w 55"/>
                <a:gd name="T13" fmla="*/ 5 h 114"/>
                <a:gd name="T14" fmla="*/ 44 w 55"/>
                <a:gd name="T15" fmla="*/ 0 h 114"/>
                <a:gd name="T16" fmla="*/ 40 w 55"/>
                <a:gd name="T17" fmla="*/ 3 h 114"/>
                <a:gd name="T18" fmla="*/ 35 w 55"/>
                <a:gd name="T19" fmla="*/ 3 h 114"/>
                <a:gd name="T20" fmla="*/ 24 w 55"/>
                <a:gd name="T21" fmla="*/ 14 h 114"/>
                <a:gd name="T22" fmla="*/ 27 w 55"/>
                <a:gd name="T23" fmla="*/ 20 h 114"/>
                <a:gd name="T24" fmla="*/ 24 w 55"/>
                <a:gd name="T25" fmla="*/ 27 h 114"/>
                <a:gd name="T26" fmla="*/ 8 w 55"/>
                <a:gd name="T27" fmla="*/ 31 h 114"/>
                <a:gd name="T28" fmla="*/ 10 w 55"/>
                <a:gd name="T29" fmla="*/ 42 h 114"/>
                <a:gd name="T30" fmla="*/ 3 w 55"/>
                <a:gd name="T31" fmla="*/ 52 h 114"/>
                <a:gd name="T32" fmla="*/ 18 w 55"/>
                <a:gd name="T33" fmla="*/ 63 h 114"/>
                <a:gd name="T34" fmla="*/ 8 w 55"/>
                <a:gd name="T35" fmla="*/ 83 h 114"/>
                <a:gd name="T36" fmla="*/ 18 w 55"/>
                <a:gd name="T37" fmla="*/ 77 h 114"/>
                <a:gd name="T38" fmla="*/ 8 w 55"/>
                <a:gd name="T39" fmla="*/ 89 h 114"/>
                <a:gd name="T40" fmla="*/ 0 w 55"/>
                <a:gd name="T41" fmla="*/ 92 h 114"/>
                <a:gd name="T42" fmla="*/ 4 w 55"/>
                <a:gd name="T43" fmla="*/ 94 h 114"/>
                <a:gd name="T44" fmla="*/ 0 w 55"/>
                <a:gd name="T45" fmla="*/ 102 h 114"/>
                <a:gd name="T46" fmla="*/ 5 w 55"/>
                <a:gd name="T47" fmla="*/ 107 h 114"/>
                <a:gd name="T48" fmla="*/ 3 w 55"/>
                <a:gd name="T49" fmla="*/ 111 h 114"/>
                <a:gd name="T50" fmla="*/ 10 w 55"/>
                <a:gd name="T51" fmla="*/ 111 h 114"/>
                <a:gd name="T52" fmla="*/ 9 w 55"/>
                <a:gd name="T53" fmla="*/ 114 h 114"/>
                <a:gd name="T54" fmla="*/ 23 w 55"/>
                <a:gd name="T55" fmla="*/ 111 h 114"/>
                <a:gd name="T56" fmla="*/ 36 w 55"/>
                <a:gd name="T57" fmla="*/ 100 h 114"/>
                <a:gd name="T58" fmla="*/ 49 w 55"/>
                <a:gd name="T59" fmla="*/ 94 h 114"/>
                <a:gd name="T60" fmla="*/ 54 w 55"/>
                <a:gd name="T61" fmla="*/ 85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
                <a:gd name="T94" fmla="*/ 0 h 114"/>
                <a:gd name="T95" fmla="*/ 55 w 55"/>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 h="114">
                  <a:moveTo>
                    <a:pt x="54" y="85"/>
                  </a:moveTo>
                  <a:lnTo>
                    <a:pt x="54" y="61"/>
                  </a:lnTo>
                  <a:lnTo>
                    <a:pt x="55" y="33"/>
                  </a:lnTo>
                  <a:lnTo>
                    <a:pt x="46" y="27"/>
                  </a:lnTo>
                  <a:lnTo>
                    <a:pt x="43" y="29"/>
                  </a:lnTo>
                  <a:lnTo>
                    <a:pt x="32" y="27"/>
                  </a:lnTo>
                  <a:lnTo>
                    <a:pt x="43" y="5"/>
                  </a:lnTo>
                  <a:lnTo>
                    <a:pt x="44" y="0"/>
                  </a:lnTo>
                  <a:lnTo>
                    <a:pt x="40" y="3"/>
                  </a:lnTo>
                  <a:lnTo>
                    <a:pt x="35" y="3"/>
                  </a:lnTo>
                  <a:lnTo>
                    <a:pt x="24" y="14"/>
                  </a:lnTo>
                  <a:lnTo>
                    <a:pt x="27" y="20"/>
                  </a:lnTo>
                  <a:lnTo>
                    <a:pt x="24" y="27"/>
                  </a:lnTo>
                  <a:lnTo>
                    <a:pt x="8" y="31"/>
                  </a:lnTo>
                  <a:lnTo>
                    <a:pt x="10" y="42"/>
                  </a:lnTo>
                  <a:lnTo>
                    <a:pt x="3" y="52"/>
                  </a:lnTo>
                  <a:lnTo>
                    <a:pt x="18" y="63"/>
                  </a:lnTo>
                  <a:lnTo>
                    <a:pt x="8" y="83"/>
                  </a:lnTo>
                  <a:lnTo>
                    <a:pt x="18" y="77"/>
                  </a:lnTo>
                  <a:lnTo>
                    <a:pt x="8" y="89"/>
                  </a:lnTo>
                  <a:lnTo>
                    <a:pt x="0" y="92"/>
                  </a:lnTo>
                  <a:lnTo>
                    <a:pt x="4" y="94"/>
                  </a:lnTo>
                  <a:lnTo>
                    <a:pt x="0" y="102"/>
                  </a:lnTo>
                  <a:lnTo>
                    <a:pt x="5" y="107"/>
                  </a:lnTo>
                  <a:lnTo>
                    <a:pt x="3" y="111"/>
                  </a:lnTo>
                  <a:lnTo>
                    <a:pt x="10" y="111"/>
                  </a:lnTo>
                  <a:lnTo>
                    <a:pt x="9" y="114"/>
                  </a:lnTo>
                  <a:lnTo>
                    <a:pt x="23" y="111"/>
                  </a:lnTo>
                  <a:lnTo>
                    <a:pt x="36" y="100"/>
                  </a:lnTo>
                  <a:lnTo>
                    <a:pt x="49" y="94"/>
                  </a:lnTo>
                  <a:lnTo>
                    <a:pt x="54" y="8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6" name="Freeform 987"/>
            <p:cNvSpPr>
              <a:spLocks/>
            </p:cNvSpPr>
            <p:nvPr/>
          </p:nvSpPr>
          <p:spPr bwMode="auto">
            <a:xfrm>
              <a:off x="2555" y="1447"/>
              <a:ext cx="106" cy="152"/>
            </a:xfrm>
            <a:custGeom>
              <a:avLst/>
              <a:gdLst>
                <a:gd name="T0" fmla="*/ 9 w 99"/>
                <a:gd name="T1" fmla="*/ 79 h 263"/>
                <a:gd name="T2" fmla="*/ 16 w 99"/>
                <a:gd name="T3" fmla="*/ 81 h 263"/>
                <a:gd name="T4" fmla="*/ 11 w 99"/>
                <a:gd name="T5" fmla="*/ 105 h 263"/>
                <a:gd name="T6" fmla="*/ 20 w 99"/>
                <a:gd name="T7" fmla="*/ 115 h 263"/>
                <a:gd name="T8" fmla="*/ 30 w 99"/>
                <a:gd name="T9" fmla="*/ 122 h 263"/>
                <a:gd name="T10" fmla="*/ 38 w 99"/>
                <a:gd name="T11" fmla="*/ 159 h 263"/>
                <a:gd name="T12" fmla="*/ 16 w 99"/>
                <a:gd name="T13" fmla="*/ 174 h 263"/>
                <a:gd name="T14" fmla="*/ 24 w 99"/>
                <a:gd name="T15" fmla="*/ 185 h 263"/>
                <a:gd name="T16" fmla="*/ 9 w 99"/>
                <a:gd name="T17" fmla="*/ 211 h 263"/>
                <a:gd name="T18" fmla="*/ 28 w 99"/>
                <a:gd name="T19" fmla="*/ 220 h 263"/>
                <a:gd name="T20" fmla="*/ 38 w 99"/>
                <a:gd name="T21" fmla="*/ 222 h 263"/>
                <a:gd name="T22" fmla="*/ 14 w 99"/>
                <a:gd name="T23" fmla="*/ 242 h 263"/>
                <a:gd name="T24" fmla="*/ 5 w 99"/>
                <a:gd name="T25" fmla="*/ 263 h 263"/>
                <a:gd name="T26" fmla="*/ 25 w 99"/>
                <a:gd name="T27" fmla="*/ 255 h 263"/>
                <a:gd name="T28" fmla="*/ 41 w 99"/>
                <a:gd name="T29" fmla="*/ 244 h 263"/>
                <a:gd name="T30" fmla="*/ 81 w 99"/>
                <a:gd name="T31" fmla="*/ 242 h 263"/>
                <a:gd name="T32" fmla="*/ 84 w 99"/>
                <a:gd name="T33" fmla="*/ 216 h 263"/>
                <a:gd name="T34" fmla="*/ 99 w 99"/>
                <a:gd name="T35" fmla="*/ 189 h 263"/>
                <a:gd name="T36" fmla="*/ 81 w 99"/>
                <a:gd name="T37" fmla="*/ 176 h 263"/>
                <a:gd name="T38" fmla="*/ 71 w 99"/>
                <a:gd name="T39" fmla="*/ 150 h 263"/>
                <a:gd name="T40" fmla="*/ 74 w 99"/>
                <a:gd name="T41" fmla="*/ 139 h 263"/>
                <a:gd name="T42" fmla="*/ 50 w 99"/>
                <a:gd name="T43" fmla="*/ 83 h 263"/>
                <a:gd name="T44" fmla="*/ 42 w 99"/>
                <a:gd name="T45" fmla="*/ 70 h 263"/>
                <a:gd name="T46" fmla="*/ 40 w 99"/>
                <a:gd name="T47" fmla="*/ 65 h 263"/>
                <a:gd name="T48" fmla="*/ 28 w 99"/>
                <a:gd name="T49" fmla="*/ 29 h 263"/>
                <a:gd name="T50" fmla="*/ 27 w 99"/>
                <a:gd name="T51" fmla="*/ 24 h 263"/>
                <a:gd name="T52" fmla="*/ 16 w 99"/>
                <a:gd name="T53" fmla="*/ 0 h 263"/>
                <a:gd name="T54" fmla="*/ 11 w 99"/>
                <a:gd name="T55" fmla="*/ 20 h 263"/>
                <a:gd name="T56" fmla="*/ 5 w 99"/>
                <a:gd name="T57" fmla="*/ 31 h 263"/>
                <a:gd name="T58" fmla="*/ 5 w 99"/>
                <a:gd name="T59" fmla="*/ 42 h 263"/>
                <a:gd name="T60" fmla="*/ 3 w 99"/>
                <a:gd name="T61" fmla="*/ 59 h 263"/>
                <a:gd name="T62" fmla="*/ 9 w 99"/>
                <a:gd name="T63" fmla="*/ 59 h 263"/>
                <a:gd name="T64" fmla="*/ 2 w 99"/>
                <a:gd name="T65" fmla="*/ 102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263"/>
                <a:gd name="T101" fmla="*/ 99 w 99"/>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263">
                  <a:moveTo>
                    <a:pt x="2" y="102"/>
                  </a:moveTo>
                  <a:lnTo>
                    <a:pt x="9" y="79"/>
                  </a:lnTo>
                  <a:lnTo>
                    <a:pt x="14" y="79"/>
                  </a:lnTo>
                  <a:lnTo>
                    <a:pt x="16" y="81"/>
                  </a:lnTo>
                  <a:lnTo>
                    <a:pt x="15" y="89"/>
                  </a:lnTo>
                  <a:lnTo>
                    <a:pt x="11" y="105"/>
                  </a:lnTo>
                  <a:lnTo>
                    <a:pt x="14" y="118"/>
                  </a:lnTo>
                  <a:lnTo>
                    <a:pt x="20" y="115"/>
                  </a:lnTo>
                  <a:lnTo>
                    <a:pt x="35" y="109"/>
                  </a:lnTo>
                  <a:lnTo>
                    <a:pt x="30" y="122"/>
                  </a:lnTo>
                  <a:lnTo>
                    <a:pt x="37" y="133"/>
                  </a:lnTo>
                  <a:lnTo>
                    <a:pt x="38" y="159"/>
                  </a:lnTo>
                  <a:lnTo>
                    <a:pt x="33" y="161"/>
                  </a:lnTo>
                  <a:lnTo>
                    <a:pt x="16" y="174"/>
                  </a:lnTo>
                  <a:lnTo>
                    <a:pt x="18" y="174"/>
                  </a:lnTo>
                  <a:lnTo>
                    <a:pt x="24" y="185"/>
                  </a:lnTo>
                  <a:lnTo>
                    <a:pt x="10" y="202"/>
                  </a:lnTo>
                  <a:lnTo>
                    <a:pt x="9" y="211"/>
                  </a:lnTo>
                  <a:lnTo>
                    <a:pt x="22" y="213"/>
                  </a:lnTo>
                  <a:lnTo>
                    <a:pt x="28" y="220"/>
                  </a:lnTo>
                  <a:lnTo>
                    <a:pt x="44" y="211"/>
                  </a:lnTo>
                  <a:lnTo>
                    <a:pt x="38" y="222"/>
                  </a:lnTo>
                  <a:lnTo>
                    <a:pt x="26" y="226"/>
                  </a:lnTo>
                  <a:lnTo>
                    <a:pt x="14" y="242"/>
                  </a:lnTo>
                  <a:lnTo>
                    <a:pt x="0" y="259"/>
                  </a:lnTo>
                  <a:lnTo>
                    <a:pt x="5" y="263"/>
                  </a:lnTo>
                  <a:lnTo>
                    <a:pt x="9" y="259"/>
                  </a:lnTo>
                  <a:lnTo>
                    <a:pt x="25" y="255"/>
                  </a:lnTo>
                  <a:lnTo>
                    <a:pt x="29" y="248"/>
                  </a:lnTo>
                  <a:lnTo>
                    <a:pt x="41" y="244"/>
                  </a:lnTo>
                  <a:lnTo>
                    <a:pt x="58" y="241"/>
                  </a:lnTo>
                  <a:lnTo>
                    <a:pt x="81" y="242"/>
                  </a:lnTo>
                  <a:lnTo>
                    <a:pt x="95" y="224"/>
                  </a:lnTo>
                  <a:lnTo>
                    <a:pt x="84" y="216"/>
                  </a:lnTo>
                  <a:lnTo>
                    <a:pt x="87" y="211"/>
                  </a:lnTo>
                  <a:lnTo>
                    <a:pt x="99" y="189"/>
                  </a:lnTo>
                  <a:lnTo>
                    <a:pt x="96" y="174"/>
                  </a:lnTo>
                  <a:lnTo>
                    <a:pt x="81" y="176"/>
                  </a:lnTo>
                  <a:lnTo>
                    <a:pt x="82" y="168"/>
                  </a:lnTo>
                  <a:lnTo>
                    <a:pt x="71" y="150"/>
                  </a:lnTo>
                  <a:lnTo>
                    <a:pt x="75" y="152"/>
                  </a:lnTo>
                  <a:lnTo>
                    <a:pt x="74" y="139"/>
                  </a:lnTo>
                  <a:lnTo>
                    <a:pt x="64" y="122"/>
                  </a:lnTo>
                  <a:lnTo>
                    <a:pt x="50" y="83"/>
                  </a:lnTo>
                  <a:lnTo>
                    <a:pt x="32" y="79"/>
                  </a:lnTo>
                  <a:lnTo>
                    <a:pt x="42" y="70"/>
                  </a:lnTo>
                  <a:lnTo>
                    <a:pt x="36" y="66"/>
                  </a:lnTo>
                  <a:lnTo>
                    <a:pt x="40" y="65"/>
                  </a:lnTo>
                  <a:lnTo>
                    <a:pt x="53" y="29"/>
                  </a:lnTo>
                  <a:lnTo>
                    <a:pt x="28" y="29"/>
                  </a:lnTo>
                  <a:lnTo>
                    <a:pt x="24" y="28"/>
                  </a:lnTo>
                  <a:lnTo>
                    <a:pt x="27" y="24"/>
                  </a:lnTo>
                  <a:lnTo>
                    <a:pt x="38" y="2"/>
                  </a:lnTo>
                  <a:lnTo>
                    <a:pt x="16" y="0"/>
                  </a:lnTo>
                  <a:lnTo>
                    <a:pt x="13" y="9"/>
                  </a:lnTo>
                  <a:lnTo>
                    <a:pt x="11" y="20"/>
                  </a:lnTo>
                  <a:lnTo>
                    <a:pt x="7" y="22"/>
                  </a:lnTo>
                  <a:lnTo>
                    <a:pt x="5" y="31"/>
                  </a:lnTo>
                  <a:lnTo>
                    <a:pt x="5" y="35"/>
                  </a:lnTo>
                  <a:lnTo>
                    <a:pt x="5" y="42"/>
                  </a:lnTo>
                  <a:lnTo>
                    <a:pt x="0" y="53"/>
                  </a:lnTo>
                  <a:lnTo>
                    <a:pt x="3" y="59"/>
                  </a:lnTo>
                  <a:lnTo>
                    <a:pt x="0" y="61"/>
                  </a:lnTo>
                  <a:lnTo>
                    <a:pt x="9" y="59"/>
                  </a:lnTo>
                  <a:lnTo>
                    <a:pt x="9" y="61"/>
                  </a:lnTo>
                  <a:lnTo>
                    <a:pt x="2" y="10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7" name="Freeform 988"/>
            <p:cNvSpPr>
              <a:spLocks/>
            </p:cNvSpPr>
            <p:nvPr/>
          </p:nvSpPr>
          <p:spPr bwMode="auto">
            <a:xfrm>
              <a:off x="2524" y="1507"/>
              <a:ext cx="33" cy="18"/>
            </a:xfrm>
            <a:custGeom>
              <a:avLst/>
              <a:gdLst>
                <a:gd name="T0" fmla="*/ 31 w 31"/>
                <a:gd name="T1" fmla="*/ 25 h 32"/>
                <a:gd name="T2" fmla="*/ 30 w 31"/>
                <a:gd name="T3" fmla="*/ 15 h 32"/>
                <a:gd name="T4" fmla="*/ 22 w 31"/>
                <a:gd name="T5" fmla="*/ 0 h 32"/>
                <a:gd name="T6" fmla="*/ 11 w 31"/>
                <a:gd name="T7" fmla="*/ 4 h 32"/>
                <a:gd name="T8" fmla="*/ 0 w 31"/>
                <a:gd name="T9" fmla="*/ 26 h 32"/>
                <a:gd name="T10" fmla="*/ 11 w 31"/>
                <a:gd name="T11" fmla="*/ 28 h 32"/>
                <a:gd name="T12" fmla="*/ 14 w 31"/>
                <a:gd name="T13" fmla="*/ 26 h 32"/>
                <a:gd name="T14" fmla="*/ 23 w 31"/>
                <a:gd name="T15" fmla="*/ 32 h 32"/>
                <a:gd name="T16" fmla="*/ 31 w 31"/>
                <a:gd name="T17" fmla="*/ 2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2"/>
                <a:gd name="T29" fmla="*/ 31 w 3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2">
                  <a:moveTo>
                    <a:pt x="31" y="25"/>
                  </a:moveTo>
                  <a:lnTo>
                    <a:pt x="30" y="15"/>
                  </a:lnTo>
                  <a:lnTo>
                    <a:pt x="22" y="0"/>
                  </a:lnTo>
                  <a:lnTo>
                    <a:pt x="11" y="4"/>
                  </a:lnTo>
                  <a:lnTo>
                    <a:pt x="0" y="26"/>
                  </a:lnTo>
                  <a:lnTo>
                    <a:pt x="11" y="28"/>
                  </a:lnTo>
                  <a:lnTo>
                    <a:pt x="14" y="26"/>
                  </a:lnTo>
                  <a:lnTo>
                    <a:pt x="23" y="32"/>
                  </a:lnTo>
                  <a:lnTo>
                    <a:pt x="31" y="25"/>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8" name="Freeform 989"/>
            <p:cNvSpPr>
              <a:spLocks/>
            </p:cNvSpPr>
            <p:nvPr/>
          </p:nvSpPr>
          <p:spPr bwMode="auto">
            <a:xfrm>
              <a:off x="2545" y="1465"/>
              <a:ext cx="15" cy="7"/>
            </a:xfrm>
            <a:custGeom>
              <a:avLst/>
              <a:gdLst>
                <a:gd name="T0" fmla="*/ 6 w 13"/>
                <a:gd name="T1" fmla="*/ 2 h 13"/>
                <a:gd name="T2" fmla="*/ 3 w 13"/>
                <a:gd name="T3" fmla="*/ 0 h 13"/>
                <a:gd name="T4" fmla="*/ 0 w 13"/>
                <a:gd name="T5" fmla="*/ 8 h 13"/>
                <a:gd name="T6" fmla="*/ 11 w 13"/>
                <a:gd name="T7" fmla="*/ 13 h 13"/>
                <a:gd name="T8" fmla="*/ 13 w 13"/>
                <a:gd name="T9" fmla="*/ 10 h 13"/>
                <a:gd name="T10" fmla="*/ 6 w 13"/>
                <a:gd name="T11" fmla="*/ 2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6" y="2"/>
                  </a:moveTo>
                  <a:lnTo>
                    <a:pt x="3" y="0"/>
                  </a:lnTo>
                  <a:lnTo>
                    <a:pt x="0" y="8"/>
                  </a:lnTo>
                  <a:lnTo>
                    <a:pt x="11" y="13"/>
                  </a:lnTo>
                  <a:lnTo>
                    <a:pt x="13" y="10"/>
                  </a:lnTo>
                  <a:lnTo>
                    <a:pt x="6"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39" name="Freeform 990"/>
            <p:cNvSpPr>
              <a:spLocks/>
            </p:cNvSpPr>
            <p:nvPr/>
          </p:nvSpPr>
          <p:spPr bwMode="auto">
            <a:xfrm>
              <a:off x="2541" y="1452"/>
              <a:ext cx="12" cy="8"/>
            </a:xfrm>
            <a:custGeom>
              <a:avLst/>
              <a:gdLst>
                <a:gd name="T0" fmla="*/ 11 w 11"/>
                <a:gd name="T1" fmla="*/ 4 h 13"/>
                <a:gd name="T2" fmla="*/ 11 w 11"/>
                <a:gd name="T3" fmla="*/ 0 h 13"/>
                <a:gd name="T4" fmla="*/ 3 w 11"/>
                <a:gd name="T5" fmla="*/ 4 h 13"/>
                <a:gd name="T6" fmla="*/ 0 w 11"/>
                <a:gd name="T7" fmla="*/ 13 h 13"/>
                <a:gd name="T8" fmla="*/ 11 w 11"/>
                <a:gd name="T9" fmla="*/ 4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1" y="4"/>
                  </a:moveTo>
                  <a:lnTo>
                    <a:pt x="11" y="0"/>
                  </a:lnTo>
                  <a:lnTo>
                    <a:pt x="3" y="4"/>
                  </a:lnTo>
                  <a:lnTo>
                    <a:pt x="0" y="13"/>
                  </a:lnTo>
                  <a:lnTo>
                    <a:pt x="11"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40" name="Freeform 991"/>
            <p:cNvSpPr>
              <a:spLocks/>
            </p:cNvSpPr>
            <p:nvPr/>
          </p:nvSpPr>
          <p:spPr bwMode="auto">
            <a:xfrm>
              <a:off x="2618" y="1414"/>
              <a:ext cx="4" cy="9"/>
            </a:xfrm>
            <a:custGeom>
              <a:avLst/>
              <a:gdLst>
                <a:gd name="T0" fmla="*/ 2 w 4"/>
                <a:gd name="T1" fmla="*/ 0 h 15"/>
                <a:gd name="T2" fmla="*/ 1 w 4"/>
                <a:gd name="T3" fmla="*/ 4 h 15"/>
                <a:gd name="T4" fmla="*/ 0 w 4"/>
                <a:gd name="T5" fmla="*/ 9 h 15"/>
                <a:gd name="T6" fmla="*/ 1 w 4"/>
                <a:gd name="T7" fmla="*/ 15 h 15"/>
                <a:gd name="T8" fmla="*/ 4 w 4"/>
                <a:gd name="T9" fmla="*/ 0 h 15"/>
                <a:gd name="T10" fmla="*/ 2 w 4"/>
                <a:gd name="T11" fmla="*/ 0 h 15"/>
                <a:gd name="T12" fmla="*/ 0 60000 65536"/>
                <a:gd name="T13" fmla="*/ 0 60000 65536"/>
                <a:gd name="T14" fmla="*/ 0 60000 65536"/>
                <a:gd name="T15" fmla="*/ 0 60000 65536"/>
                <a:gd name="T16" fmla="*/ 0 60000 65536"/>
                <a:gd name="T17" fmla="*/ 0 60000 65536"/>
                <a:gd name="T18" fmla="*/ 0 w 4"/>
                <a:gd name="T19" fmla="*/ 0 h 15"/>
                <a:gd name="T20" fmla="*/ 4 w 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 h="15">
                  <a:moveTo>
                    <a:pt x="2" y="0"/>
                  </a:moveTo>
                  <a:lnTo>
                    <a:pt x="1" y="4"/>
                  </a:lnTo>
                  <a:lnTo>
                    <a:pt x="0" y="9"/>
                  </a:lnTo>
                  <a:lnTo>
                    <a:pt x="1" y="15"/>
                  </a:lnTo>
                  <a:lnTo>
                    <a:pt x="4" y="0"/>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41" name="Freeform 992"/>
            <p:cNvSpPr>
              <a:spLocks/>
            </p:cNvSpPr>
            <p:nvPr/>
          </p:nvSpPr>
          <p:spPr bwMode="auto">
            <a:xfrm>
              <a:off x="2552" y="1484"/>
              <a:ext cx="6" cy="2"/>
            </a:xfrm>
            <a:custGeom>
              <a:avLst/>
              <a:gdLst>
                <a:gd name="T0" fmla="*/ 0 w 6"/>
                <a:gd name="T1" fmla="*/ 3 h 3"/>
                <a:gd name="T2" fmla="*/ 6 w 6"/>
                <a:gd name="T3" fmla="*/ 0 h 3"/>
                <a:gd name="T4" fmla="*/ 0 w 6"/>
                <a:gd name="T5" fmla="*/ 0 h 3"/>
                <a:gd name="T6" fmla="*/ 0 w 6"/>
                <a:gd name="T7" fmla="*/ 3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0" y="3"/>
                  </a:moveTo>
                  <a:lnTo>
                    <a:pt x="6" y="0"/>
                  </a:lnTo>
                  <a:lnTo>
                    <a:pt x="0" y="0"/>
                  </a:lnTo>
                  <a:lnTo>
                    <a:pt x="0" y="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42" name="Freeform 993"/>
            <p:cNvSpPr>
              <a:spLocks/>
            </p:cNvSpPr>
            <p:nvPr/>
          </p:nvSpPr>
          <p:spPr bwMode="auto">
            <a:xfrm>
              <a:off x="2573" y="1540"/>
              <a:ext cx="8" cy="4"/>
            </a:xfrm>
            <a:custGeom>
              <a:avLst/>
              <a:gdLst>
                <a:gd name="T0" fmla="*/ 6 w 6"/>
                <a:gd name="T1" fmla="*/ 6 h 7"/>
                <a:gd name="T2" fmla="*/ 0 w 6"/>
                <a:gd name="T3" fmla="*/ 0 h 7"/>
                <a:gd name="T4" fmla="*/ 0 w 6"/>
                <a:gd name="T5" fmla="*/ 7 h 7"/>
                <a:gd name="T6" fmla="*/ 6 w 6"/>
                <a:gd name="T7" fmla="*/ 6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6"/>
                  </a:moveTo>
                  <a:lnTo>
                    <a:pt x="0" y="0"/>
                  </a:lnTo>
                  <a:lnTo>
                    <a:pt x="0" y="7"/>
                  </a:lnTo>
                  <a:lnTo>
                    <a:pt x="6" y="6"/>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543" name="Group 994"/>
            <p:cNvGrpSpPr>
              <a:grpSpLocks/>
            </p:cNvGrpSpPr>
            <p:nvPr/>
          </p:nvGrpSpPr>
          <p:grpSpPr bwMode="auto">
            <a:xfrm>
              <a:off x="2659" y="1736"/>
              <a:ext cx="6" cy="8"/>
              <a:chOff x="3102" y="2020"/>
              <a:chExt cx="6" cy="6"/>
            </a:xfrm>
            <a:grpFill/>
          </p:grpSpPr>
          <p:grpSp>
            <p:nvGrpSpPr>
              <p:cNvPr id="1648" name="Group 995"/>
              <p:cNvGrpSpPr>
                <a:grpSpLocks/>
              </p:cNvGrpSpPr>
              <p:nvPr/>
            </p:nvGrpSpPr>
            <p:grpSpPr bwMode="auto">
              <a:xfrm>
                <a:off x="3102" y="2020"/>
                <a:ext cx="6" cy="6"/>
                <a:chOff x="3102" y="2020"/>
                <a:chExt cx="6" cy="6"/>
              </a:xfrm>
              <a:grpFill/>
            </p:grpSpPr>
            <p:pic>
              <p:nvPicPr>
                <p:cNvPr id="1650" name="Picture 996"/>
                <p:cNvPicPr>
                  <a:picLocks noChangeAspect="1" noChangeArrowheads="1"/>
                </p:cNvPicPr>
                <p:nvPr/>
              </p:nvPicPr>
              <p:blipFill>
                <a:blip r:embed="rId67" cstate="print">
                  <a:extLst>
                    <a:ext uri="{28A0092B-C50C-407E-A947-70E740481C1C}">
                      <a14:useLocalDpi xmlns:a14="http://schemas.microsoft.com/office/drawing/2010/main" val="0"/>
                    </a:ext>
                  </a:extLst>
                </a:blip>
                <a:srcRect t="-18575"/>
                <a:stretch>
                  <a:fillRect/>
                </a:stretch>
              </p:blipFill>
              <p:spPr bwMode="auto">
                <a:xfrm>
                  <a:off x="3102" y="2020"/>
                  <a:ext cx="6" cy="6"/>
                </a:xfrm>
                <a:prstGeom prst="rect">
                  <a:avLst/>
                </a:prstGeom>
                <a:grpFill/>
                <a:ln w="6350">
                  <a:solidFill>
                    <a:srgbClr val="808080"/>
                  </a:solidFill>
                  <a:miter lim="800000"/>
                  <a:headEnd/>
                  <a:tailEnd/>
                </a:ln>
              </p:spPr>
            </p:pic>
            <p:sp>
              <p:nvSpPr>
                <p:cNvPr id="1651" name="Freeform 997"/>
                <p:cNvSpPr>
                  <a:spLocks/>
                </p:cNvSpPr>
                <p:nvPr/>
              </p:nvSpPr>
              <p:spPr bwMode="auto">
                <a:xfrm>
                  <a:off x="3102" y="2021"/>
                  <a:ext cx="5" cy="4"/>
                </a:xfrm>
                <a:custGeom>
                  <a:avLst/>
                  <a:gdLst>
                    <a:gd name="T0" fmla="*/ 5 w 5"/>
                    <a:gd name="T1" fmla="*/ 0 h 7"/>
                    <a:gd name="T2" fmla="*/ 0 w 5"/>
                    <a:gd name="T3" fmla="*/ 0 h 7"/>
                    <a:gd name="T4" fmla="*/ 0 w 5"/>
                    <a:gd name="T5" fmla="*/ 2 h 7"/>
                    <a:gd name="T6" fmla="*/ 4 w 5"/>
                    <a:gd name="T7" fmla="*/ 7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0"/>
                      </a:lnTo>
                      <a:lnTo>
                        <a:pt x="0" y="2"/>
                      </a:lnTo>
                      <a:lnTo>
                        <a:pt x="4" y="7"/>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52" name="Freeform 998"/>
                <p:cNvSpPr>
                  <a:spLocks/>
                </p:cNvSpPr>
                <p:nvPr/>
              </p:nvSpPr>
              <p:spPr bwMode="auto">
                <a:xfrm>
                  <a:off x="3102" y="2021"/>
                  <a:ext cx="5" cy="4"/>
                </a:xfrm>
                <a:custGeom>
                  <a:avLst/>
                  <a:gdLst>
                    <a:gd name="T0" fmla="*/ 5 w 5"/>
                    <a:gd name="T1" fmla="*/ 0 h 7"/>
                    <a:gd name="T2" fmla="*/ 0 w 5"/>
                    <a:gd name="T3" fmla="*/ 0 h 7"/>
                    <a:gd name="T4" fmla="*/ 0 w 5"/>
                    <a:gd name="T5" fmla="*/ 2 h 7"/>
                    <a:gd name="T6" fmla="*/ 4 w 5"/>
                    <a:gd name="T7" fmla="*/ 7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0"/>
                      </a:lnTo>
                      <a:lnTo>
                        <a:pt x="0" y="2"/>
                      </a:lnTo>
                      <a:lnTo>
                        <a:pt x="4" y="7"/>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53" name="Picture 999"/>
                <p:cNvPicPr>
                  <a:picLocks noChangeAspect="1" noChangeArrowheads="1"/>
                </p:cNvPicPr>
                <p:nvPr/>
              </p:nvPicPr>
              <p:blipFill>
                <a:blip r:embed="rId67" cstate="print">
                  <a:extLst>
                    <a:ext uri="{28A0092B-C50C-407E-A947-70E740481C1C}">
                      <a14:useLocalDpi xmlns:a14="http://schemas.microsoft.com/office/drawing/2010/main" val="0"/>
                    </a:ext>
                  </a:extLst>
                </a:blip>
                <a:srcRect t="-18575"/>
                <a:stretch>
                  <a:fillRect/>
                </a:stretch>
              </p:blipFill>
              <p:spPr bwMode="auto">
                <a:xfrm>
                  <a:off x="3102" y="2020"/>
                  <a:ext cx="6" cy="6"/>
                </a:xfrm>
                <a:prstGeom prst="rect">
                  <a:avLst/>
                </a:prstGeom>
                <a:grpFill/>
                <a:ln w="6350">
                  <a:solidFill>
                    <a:srgbClr val="808080"/>
                  </a:solidFill>
                  <a:miter lim="800000"/>
                  <a:headEnd/>
                  <a:tailEnd/>
                </a:ln>
              </p:spPr>
            </p:pic>
          </p:grpSp>
          <p:sp>
            <p:nvSpPr>
              <p:cNvPr id="1649" name="Freeform 1000"/>
              <p:cNvSpPr>
                <a:spLocks/>
              </p:cNvSpPr>
              <p:nvPr/>
            </p:nvSpPr>
            <p:spPr bwMode="auto">
              <a:xfrm>
                <a:off x="3102" y="2021"/>
                <a:ext cx="5" cy="4"/>
              </a:xfrm>
              <a:custGeom>
                <a:avLst/>
                <a:gdLst>
                  <a:gd name="T0" fmla="*/ 5 w 5"/>
                  <a:gd name="T1" fmla="*/ 0 h 7"/>
                  <a:gd name="T2" fmla="*/ 0 w 5"/>
                  <a:gd name="T3" fmla="*/ 0 h 7"/>
                  <a:gd name="T4" fmla="*/ 0 w 5"/>
                  <a:gd name="T5" fmla="*/ 2 h 7"/>
                  <a:gd name="T6" fmla="*/ 4 w 5"/>
                  <a:gd name="T7" fmla="*/ 7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0"/>
                    </a:lnTo>
                    <a:lnTo>
                      <a:pt x="0" y="2"/>
                    </a:lnTo>
                    <a:lnTo>
                      <a:pt x="4" y="7"/>
                    </a:lnTo>
                    <a:lnTo>
                      <a:pt x="5"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44" name="Group 1001"/>
            <p:cNvGrpSpPr>
              <a:grpSpLocks/>
            </p:cNvGrpSpPr>
            <p:nvPr/>
          </p:nvGrpSpPr>
          <p:grpSpPr bwMode="auto">
            <a:xfrm>
              <a:off x="2234" y="1821"/>
              <a:ext cx="12" cy="10"/>
              <a:chOff x="2708" y="2094"/>
              <a:chExt cx="11" cy="7"/>
            </a:xfrm>
            <a:grpFill/>
          </p:grpSpPr>
          <p:grpSp>
            <p:nvGrpSpPr>
              <p:cNvPr id="1642" name="Group 1002"/>
              <p:cNvGrpSpPr>
                <a:grpSpLocks/>
              </p:cNvGrpSpPr>
              <p:nvPr/>
            </p:nvGrpSpPr>
            <p:grpSpPr bwMode="auto">
              <a:xfrm>
                <a:off x="2708" y="2094"/>
                <a:ext cx="11" cy="7"/>
                <a:chOff x="2708" y="2094"/>
                <a:chExt cx="11" cy="7"/>
              </a:xfrm>
              <a:grpFill/>
            </p:grpSpPr>
            <p:pic>
              <p:nvPicPr>
                <p:cNvPr id="1644" name="Picture 1003"/>
                <p:cNvPicPr>
                  <a:picLocks noChangeAspect="1" noChangeArrowheads="1"/>
                </p:cNvPicPr>
                <p:nvPr/>
              </p:nvPicPr>
              <p:blipFill>
                <a:blip r:embed="rId68" cstate="print">
                  <a:extLst>
                    <a:ext uri="{28A0092B-C50C-407E-A947-70E740481C1C}">
                      <a14:useLocalDpi xmlns:a14="http://schemas.microsoft.com/office/drawing/2010/main" val="0"/>
                    </a:ext>
                  </a:extLst>
                </a:blip>
                <a:srcRect t="-134955"/>
                <a:stretch>
                  <a:fillRect/>
                </a:stretch>
              </p:blipFill>
              <p:spPr bwMode="auto">
                <a:xfrm>
                  <a:off x="2708" y="2094"/>
                  <a:ext cx="11" cy="7"/>
                </a:xfrm>
                <a:prstGeom prst="rect">
                  <a:avLst/>
                </a:prstGeom>
                <a:grpFill/>
                <a:ln w="6350">
                  <a:solidFill>
                    <a:srgbClr val="808080"/>
                  </a:solidFill>
                  <a:miter lim="800000"/>
                  <a:headEnd/>
                  <a:tailEnd/>
                </a:ln>
              </p:spPr>
            </p:pic>
            <p:sp>
              <p:nvSpPr>
                <p:cNvPr id="1645" name="Freeform 1004"/>
                <p:cNvSpPr>
                  <a:spLocks/>
                </p:cNvSpPr>
                <p:nvPr/>
              </p:nvSpPr>
              <p:spPr bwMode="auto">
                <a:xfrm>
                  <a:off x="2708" y="2098"/>
                  <a:ext cx="10" cy="2"/>
                </a:xfrm>
                <a:custGeom>
                  <a:avLst/>
                  <a:gdLst>
                    <a:gd name="T0" fmla="*/ 3 w 10"/>
                    <a:gd name="T1" fmla="*/ 4 h 4"/>
                    <a:gd name="T2" fmla="*/ 0 w 10"/>
                    <a:gd name="T3" fmla="*/ 0 h 4"/>
                    <a:gd name="T4" fmla="*/ 10 w 10"/>
                    <a:gd name="T5" fmla="*/ 2 h 4"/>
                    <a:gd name="T6" fmla="*/ 3 w 10"/>
                    <a:gd name="T7" fmla="*/ 4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3" y="4"/>
                      </a:moveTo>
                      <a:lnTo>
                        <a:pt x="0" y="0"/>
                      </a:lnTo>
                      <a:lnTo>
                        <a:pt x="10" y="2"/>
                      </a:lnTo>
                      <a:lnTo>
                        <a:pt x="3" y="4"/>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46" name="Freeform 1005"/>
                <p:cNvSpPr>
                  <a:spLocks/>
                </p:cNvSpPr>
                <p:nvPr/>
              </p:nvSpPr>
              <p:spPr bwMode="auto">
                <a:xfrm>
                  <a:off x="2708" y="2098"/>
                  <a:ext cx="10" cy="2"/>
                </a:xfrm>
                <a:custGeom>
                  <a:avLst/>
                  <a:gdLst>
                    <a:gd name="T0" fmla="*/ 3 w 10"/>
                    <a:gd name="T1" fmla="*/ 4 h 4"/>
                    <a:gd name="T2" fmla="*/ 0 w 10"/>
                    <a:gd name="T3" fmla="*/ 0 h 4"/>
                    <a:gd name="T4" fmla="*/ 10 w 10"/>
                    <a:gd name="T5" fmla="*/ 2 h 4"/>
                    <a:gd name="T6" fmla="*/ 3 w 10"/>
                    <a:gd name="T7" fmla="*/ 4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3" y="4"/>
                      </a:moveTo>
                      <a:lnTo>
                        <a:pt x="0" y="0"/>
                      </a:lnTo>
                      <a:lnTo>
                        <a:pt x="10" y="2"/>
                      </a:lnTo>
                      <a:lnTo>
                        <a:pt x="3" y="4"/>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47" name="Picture 1006"/>
                <p:cNvPicPr>
                  <a:picLocks noChangeAspect="1" noChangeArrowheads="1"/>
                </p:cNvPicPr>
                <p:nvPr/>
              </p:nvPicPr>
              <p:blipFill>
                <a:blip r:embed="rId68" cstate="print">
                  <a:extLst>
                    <a:ext uri="{28A0092B-C50C-407E-A947-70E740481C1C}">
                      <a14:useLocalDpi xmlns:a14="http://schemas.microsoft.com/office/drawing/2010/main" val="0"/>
                    </a:ext>
                  </a:extLst>
                </a:blip>
                <a:srcRect t="-134955"/>
                <a:stretch>
                  <a:fillRect/>
                </a:stretch>
              </p:blipFill>
              <p:spPr bwMode="auto">
                <a:xfrm>
                  <a:off x="2708" y="2094"/>
                  <a:ext cx="11" cy="7"/>
                </a:xfrm>
                <a:prstGeom prst="rect">
                  <a:avLst/>
                </a:prstGeom>
                <a:grpFill/>
                <a:ln w="6350">
                  <a:solidFill>
                    <a:srgbClr val="808080"/>
                  </a:solidFill>
                  <a:miter lim="800000"/>
                  <a:headEnd/>
                  <a:tailEnd/>
                </a:ln>
              </p:spPr>
            </p:pic>
          </p:grpSp>
          <p:sp>
            <p:nvSpPr>
              <p:cNvPr id="1643" name="Freeform 1007"/>
              <p:cNvSpPr>
                <a:spLocks/>
              </p:cNvSpPr>
              <p:nvPr/>
            </p:nvSpPr>
            <p:spPr bwMode="auto">
              <a:xfrm>
                <a:off x="2708" y="2098"/>
                <a:ext cx="10" cy="2"/>
              </a:xfrm>
              <a:custGeom>
                <a:avLst/>
                <a:gdLst>
                  <a:gd name="T0" fmla="*/ 3 w 10"/>
                  <a:gd name="T1" fmla="*/ 4 h 4"/>
                  <a:gd name="T2" fmla="*/ 0 w 10"/>
                  <a:gd name="T3" fmla="*/ 0 h 4"/>
                  <a:gd name="T4" fmla="*/ 10 w 10"/>
                  <a:gd name="T5" fmla="*/ 2 h 4"/>
                  <a:gd name="T6" fmla="*/ 3 w 10"/>
                  <a:gd name="T7" fmla="*/ 4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3" y="4"/>
                    </a:moveTo>
                    <a:lnTo>
                      <a:pt x="0" y="0"/>
                    </a:lnTo>
                    <a:lnTo>
                      <a:pt x="10" y="2"/>
                    </a:lnTo>
                    <a:lnTo>
                      <a:pt x="3" y="4"/>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45" name="Group 1008"/>
            <p:cNvGrpSpPr>
              <a:grpSpLocks/>
            </p:cNvGrpSpPr>
            <p:nvPr/>
          </p:nvGrpSpPr>
          <p:grpSpPr bwMode="auto">
            <a:xfrm>
              <a:off x="2194" y="1812"/>
              <a:ext cx="10" cy="6"/>
              <a:chOff x="2671" y="2085"/>
              <a:chExt cx="9" cy="5"/>
            </a:xfrm>
            <a:grpFill/>
          </p:grpSpPr>
          <p:grpSp>
            <p:nvGrpSpPr>
              <p:cNvPr id="1636" name="Group 1009"/>
              <p:cNvGrpSpPr>
                <a:grpSpLocks/>
              </p:cNvGrpSpPr>
              <p:nvPr/>
            </p:nvGrpSpPr>
            <p:grpSpPr bwMode="auto">
              <a:xfrm>
                <a:off x="2671" y="2085"/>
                <a:ext cx="9" cy="5"/>
                <a:chOff x="2671" y="2085"/>
                <a:chExt cx="9" cy="5"/>
              </a:xfrm>
              <a:grpFill/>
            </p:grpSpPr>
            <p:pic>
              <p:nvPicPr>
                <p:cNvPr id="1638" name="Picture 1010"/>
                <p:cNvPicPr>
                  <a:picLocks noChangeAspect="1" noChangeArrowheads="1"/>
                </p:cNvPicPr>
                <p:nvPr/>
              </p:nvPicPr>
              <p:blipFill>
                <a:blip r:embed="rId69" cstate="print">
                  <a:extLst>
                    <a:ext uri="{28A0092B-C50C-407E-A947-70E740481C1C}">
                      <a14:useLocalDpi xmlns:a14="http://schemas.microsoft.com/office/drawing/2010/main" val="0"/>
                    </a:ext>
                  </a:extLst>
                </a:blip>
                <a:srcRect t="-58595"/>
                <a:stretch>
                  <a:fillRect/>
                </a:stretch>
              </p:blipFill>
              <p:spPr bwMode="auto">
                <a:xfrm>
                  <a:off x="2671" y="2085"/>
                  <a:ext cx="9" cy="5"/>
                </a:xfrm>
                <a:prstGeom prst="rect">
                  <a:avLst/>
                </a:prstGeom>
                <a:grpFill/>
                <a:ln w="6350">
                  <a:solidFill>
                    <a:srgbClr val="808080"/>
                  </a:solidFill>
                  <a:miter lim="800000"/>
                  <a:headEnd/>
                  <a:tailEnd/>
                </a:ln>
              </p:spPr>
            </p:pic>
            <p:sp>
              <p:nvSpPr>
                <p:cNvPr id="1639" name="Freeform 1011"/>
                <p:cNvSpPr>
                  <a:spLocks/>
                </p:cNvSpPr>
                <p:nvPr/>
              </p:nvSpPr>
              <p:spPr bwMode="auto">
                <a:xfrm>
                  <a:off x="2671" y="2087"/>
                  <a:ext cx="8" cy="3"/>
                </a:xfrm>
                <a:custGeom>
                  <a:avLst/>
                  <a:gdLst>
                    <a:gd name="T0" fmla="*/ 2 w 8"/>
                    <a:gd name="T1" fmla="*/ 0 h 5"/>
                    <a:gd name="T2" fmla="*/ 0 w 8"/>
                    <a:gd name="T3" fmla="*/ 3 h 5"/>
                    <a:gd name="T4" fmla="*/ 8 w 8"/>
                    <a:gd name="T5" fmla="*/ 5 h 5"/>
                    <a:gd name="T6" fmla="*/ 2 w 8"/>
                    <a:gd name="T7" fmla="*/ 0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2" y="0"/>
                      </a:moveTo>
                      <a:lnTo>
                        <a:pt x="0" y="3"/>
                      </a:lnTo>
                      <a:lnTo>
                        <a:pt x="8" y="5"/>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40" name="Freeform 1012"/>
                <p:cNvSpPr>
                  <a:spLocks/>
                </p:cNvSpPr>
                <p:nvPr/>
              </p:nvSpPr>
              <p:spPr bwMode="auto">
                <a:xfrm>
                  <a:off x="2671" y="2087"/>
                  <a:ext cx="8" cy="3"/>
                </a:xfrm>
                <a:custGeom>
                  <a:avLst/>
                  <a:gdLst>
                    <a:gd name="T0" fmla="*/ 2 w 8"/>
                    <a:gd name="T1" fmla="*/ 0 h 5"/>
                    <a:gd name="T2" fmla="*/ 0 w 8"/>
                    <a:gd name="T3" fmla="*/ 3 h 5"/>
                    <a:gd name="T4" fmla="*/ 8 w 8"/>
                    <a:gd name="T5" fmla="*/ 5 h 5"/>
                    <a:gd name="T6" fmla="*/ 2 w 8"/>
                    <a:gd name="T7" fmla="*/ 0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2" y="0"/>
                      </a:moveTo>
                      <a:lnTo>
                        <a:pt x="0" y="3"/>
                      </a:lnTo>
                      <a:lnTo>
                        <a:pt x="8" y="5"/>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41" name="Picture 1013"/>
                <p:cNvPicPr>
                  <a:picLocks noChangeAspect="1" noChangeArrowheads="1"/>
                </p:cNvPicPr>
                <p:nvPr/>
              </p:nvPicPr>
              <p:blipFill>
                <a:blip r:embed="rId69" cstate="print">
                  <a:extLst>
                    <a:ext uri="{28A0092B-C50C-407E-A947-70E740481C1C}">
                      <a14:useLocalDpi xmlns:a14="http://schemas.microsoft.com/office/drawing/2010/main" val="0"/>
                    </a:ext>
                  </a:extLst>
                </a:blip>
                <a:srcRect t="-58595"/>
                <a:stretch>
                  <a:fillRect/>
                </a:stretch>
              </p:blipFill>
              <p:spPr bwMode="auto">
                <a:xfrm>
                  <a:off x="2671" y="2085"/>
                  <a:ext cx="9" cy="5"/>
                </a:xfrm>
                <a:prstGeom prst="rect">
                  <a:avLst/>
                </a:prstGeom>
                <a:grpFill/>
                <a:ln w="6350">
                  <a:solidFill>
                    <a:srgbClr val="808080"/>
                  </a:solidFill>
                  <a:miter lim="800000"/>
                  <a:headEnd/>
                  <a:tailEnd/>
                </a:ln>
              </p:spPr>
            </p:pic>
          </p:grpSp>
          <p:sp>
            <p:nvSpPr>
              <p:cNvPr id="1637" name="Freeform 1014"/>
              <p:cNvSpPr>
                <a:spLocks/>
              </p:cNvSpPr>
              <p:nvPr/>
            </p:nvSpPr>
            <p:spPr bwMode="auto">
              <a:xfrm>
                <a:off x="2671" y="2087"/>
                <a:ext cx="8" cy="3"/>
              </a:xfrm>
              <a:custGeom>
                <a:avLst/>
                <a:gdLst>
                  <a:gd name="T0" fmla="*/ 2 w 8"/>
                  <a:gd name="T1" fmla="*/ 0 h 5"/>
                  <a:gd name="T2" fmla="*/ 0 w 8"/>
                  <a:gd name="T3" fmla="*/ 3 h 5"/>
                  <a:gd name="T4" fmla="*/ 8 w 8"/>
                  <a:gd name="T5" fmla="*/ 5 h 5"/>
                  <a:gd name="T6" fmla="*/ 2 w 8"/>
                  <a:gd name="T7" fmla="*/ 0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2" y="0"/>
                    </a:moveTo>
                    <a:lnTo>
                      <a:pt x="0" y="3"/>
                    </a:lnTo>
                    <a:lnTo>
                      <a:pt x="8" y="5"/>
                    </a:lnTo>
                    <a:lnTo>
                      <a:pt x="2" y="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46" name="Group 1015"/>
            <p:cNvGrpSpPr>
              <a:grpSpLocks/>
            </p:cNvGrpSpPr>
            <p:nvPr/>
          </p:nvGrpSpPr>
          <p:grpSpPr bwMode="auto">
            <a:xfrm>
              <a:off x="2212" y="1802"/>
              <a:ext cx="7" cy="10"/>
              <a:chOff x="2688" y="2076"/>
              <a:chExt cx="6" cy="9"/>
            </a:xfrm>
            <a:grpFill/>
          </p:grpSpPr>
          <p:grpSp>
            <p:nvGrpSpPr>
              <p:cNvPr id="1630" name="Group 1016"/>
              <p:cNvGrpSpPr>
                <a:grpSpLocks/>
              </p:cNvGrpSpPr>
              <p:nvPr/>
            </p:nvGrpSpPr>
            <p:grpSpPr bwMode="auto">
              <a:xfrm>
                <a:off x="2688" y="2076"/>
                <a:ext cx="6" cy="9"/>
                <a:chOff x="2688" y="2076"/>
                <a:chExt cx="6" cy="9"/>
              </a:xfrm>
              <a:grpFill/>
            </p:grpSpPr>
            <p:pic>
              <p:nvPicPr>
                <p:cNvPr id="1632" name="Picture 1017"/>
                <p:cNvPicPr>
                  <a:picLocks noChangeAspect="1" noChangeArrowheads="1"/>
                </p:cNvPicPr>
                <p:nvPr/>
              </p:nvPicPr>
              <p:blipFill>
                <a:blip r:embed="rId3">
                  <a:extLst>
                    <a:ext uri="{28A0092B-C50C-407E-A947-70E740481C1C}">
                      <a14:useLocalDpi xmlns:a14="http://schemas.microsoft.com/office/drawing/2010/main" val="0"/>
                    </a:ext>
                  </a:extLst>
                </a:blip>
                <a:srcRect t="-369887"/>
                <a:stretch>
                  <a:fillRect/>
                </a:stretch>
              </p:blipFill>
              <p:spPr bwMode="auto">
                <a:xfrm>
                  <a:off x="2688" y="2076"/>
                  <a:ext cx="6" cy="9"/>
                </a:xfrm>
                <a:prstGeom prst="rect">
                  <a:avLst/>
                </a:prstGeom>
                <a:grpFill/>
                <a:ln w="6350">
                  <a:solidFill>
                    <a:srgbClr val="808080"/>
                  </a:solidFill>
                  <a:miter lim="800000"/>
                  <a:headEnd/>
                  <a:tailEnd/>
                </a:ln>
              </p:spPr>
            </p:pic>
            <p:sp>
              <p:nvSpPr>
                <p:cNvPr id="1633" name="Freeform 1018"/>
                <p:cNvSpPr>
                  <a:spLocks/>
                </p:cNvSpPr>
                <p:nvPr/>
              </p:nvSpPr>
              <p:spPr bwMode="auto">
                <a:xfrm>
                  <a:off x="2688" y="2083"/>
                  <a:ext cx="5" cy="1"/>
                </a:xfrm>
                <a:custGeom>
                  <a:avLst/>
                  <a:gdLst>
                    <a:gd name="T0" fmla="*/ 5 w 5"/>
                    <a:gd name="T1" fmla="*/ 2 h 2"/>
                    <a:gd name="T2" fmla="*/ 0 w 5"/>
                    <a:gd name="T3" fmla="*/ 2 h 2"/>
                    <a:gd name="T4" fmla="*/ 2 w 5"/>
                    <a:gd name="T5" fmla="*/ 0 h 2"/>
                    <a:gd name="T6" fmla="*/ 5 w 5"/>
                    <a:gd name="T7" fmla="*/ 2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0" y="2"/>
                      </a:lnTo>
                      <a:lnTo>
                        <a:pt x="2" y="0"/>
                      </a:lnTo>
                      <a:lnTo>
                        <a:pt x="5"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34" name="Freeform 1019"/>
                <p:cNvSpPr>
                  <a:spLocks/>
                </p:cNvSpPr>
                <p:nvPr/>
              </p:nvSpPr>
              <p:spPr bwMode="auto">
                <a:xfrm>
                  <a:off x="2688" y="2083"/>
                  <a:ext cx="5" cy="1"/>
                </a:xfrm>
                <a:custGeom>
                  <a:avLst/>
                  <a:gdLst>
                    <a:gd name="T0" fmla="*/ 5 w 5"/>
                    <a:gd name="T1" fmla="*/ 2 h 2"/>
                    <a:gd name="T2" fmla="*/ 0 w 5"/>
                    <a:gd name="T3" fmla="*/ 2 h 2"/>
                    <a:gd name="T4" fmla="*/ 2 w 5"/>
                    <a:gd name="T5" fmla="*/ 0 h 2"/>
                    <a:gd name="T6" fmla="*/ 5 w 5"/>
                    <a:gd name="T7" fmla="*/ 2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0" y="2"/>
                      </a:lnTo>
                      <a:lnTo>
                        <a:pt x="2" y="0"/>
                      </a:lnTo>
                      <a:lnTo>
                        <a:pt x="5" y="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35" name="Picture 1020"/>
                <p:cNvPicPr>
                  <a:picLocks noChangeAspect="1" noChangeArrowheads="1"/>
                </p:cNvPicPr>
                <p:nvPr/>
              </p:nvPicPr>
              <p:blipFill>
                <a:blip r:embed="rId3">
                  <a:extLst>
                    <a:ext uri="{28A0092B-C50C-407E-A947-70E740481C1C}">
                      <a14:useLocalDpi xmlns:a14="http://schemas.microsoft.com/office/drawing/2010/main" val="0"/>
                    </a:ext>
                  </a:extLst>
                </a:blip>
                <a:srcRect t="-369887"/>
                <a:stretch>
                  <a:fillRect/>
                </a:stretch>
              </p:blipFill>
              <p:spPr bwMode="auto">
                <a:xfrm>
                  <a:off x="2688" y="2076"/>
                  <a:ext cx="6" cy="9"/>
                </a:xfrm>
                <a:prstGeom prst="rect">
                  <a:avLst/>
                </a:prstGeom>
                <a:grpFill/>
                <a:ln w="6350">
                  <a:solidFill>
                    <a:srgbClr val="808080"/>
                  </a:solidFill>
                  <a:miter lim="800000"/>
                  <a:headEnd/>
                  <a:tailEnd/>
                </a:ln>
              </p:spPr>
            </p:pic>
          </p:grpSp>
          <p:sp>
            <p:nvSpPr>
              <p:cNvPr id="1631" name="Freeform 1021"/>
              <p:cNvSpPr>
                <a:spLocks/>
              </p:cNvSpPr>
              <p:nvPr/>
            </p:nvSpPr>
            <p:spPr bwMode="auto">
              <a:xfrm>
                <a:off x="2688" y="2083"/>
                <a:ext cx="5" cy="1"/>
              </a:xfrm>
              <a:custGeom>
                <a:avLst/>
                <a:gdLst>
                  <a:gd name="T0" fmla="*/ 5 w 5"/>
                  <a:gd name="T1" fmla="*/ 2 h 2"/>
                  <a:gd name="T2" fmla="*/ 0 w 5"/>
                  <a:gd name="T3" fmla="*/ 2 h 2"/>
                  <a:gd name="T4" fmla="*/ 2 w 5"/>
                  <a:gd name="T5" fmla="*/ 0 h 2"/>
                  <a:gd name="T6" fmla="*/ 5 w 5"/>
                  <a:gd name="T7" fmla="*/ 2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0" y="2"/>
                    </a:lnTo>
                    <a:lnTo>
                      <a:pt x="2" y="0"/>
                    </a:lnTo>
                    <a:lnTo>
                      <a:pt x="5" y="2"/>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547" name="Freeform 1022"/>
            <p:cNvSpPr>
              <a:spLocks/>
            </p:cNvSpPr>
            <p:nvPr/>
          </p:nvSpPr>
          <p:spPr bwMode="auto">
            <a:xfrm>
              <a:off x="1605" y="1933"/>
              <a:ext cx="4" cy="0"/>
            </a:xfrm>
            <a:custGeom>
              <a:avLst/>
              <a:gdLst>
                <a:gd name="T0" fmla="*/ 4 w 4"/>
                <a:gd name="T1" fmla="*/ 0 h 2"/>
                <a:gd name="T2" fmla="*/ 3 w 4"/>
                <a:gd name="T3" fmla="*/ 2 h 2"/>
                <a:gd name="T4" fmla="*/ 1 w 4"/>
                <a:gd name="T5" fmla="*/ 2 h 2"/>
                <a:gd name="T6" fmla="*/ 0 w 4"/>
                <a:gd name="T7" fmla="*/ 2 h 2"/>
                <a:gd name="T8" fmla="*/ 1 w 4"/>
                <a:gd name="T9" fmla="*/ 2 h 2"/>
                <a:gd name="T10" fmla="*/ 3 w 4"/>
                <a:gd name="T11" fmla="*/ 0 h 2"/>
                <a:gd name="T12" fmla="*/ 4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0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lnTo>
                    <a:pt x="3" y="2"/>
                  </a:lnTo>
                  <a:lnTo>
                    <a:pt x="1" y="2"/>
                  </a:lnTo>
                  <a:lnTo>
                    <a:pt x="0" y="2"/>
                  </a:lnTo>
                  <a:lnTo>
                    <a:pt x="1" y="2"/>
                  </a:lnTo>
                  <a:lnTo>
                    <a:pt x="3" y="0"/>
                  </a:lnTo>
                  <a:lnTo>
                    <a:pt x="4"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48" name="Freeform 1023"/>
            <p:cNvSpPr>
              <a:spLocks/>
            </p:cNvSpPr>
            <p:nvPr/>
          </p:nvSpPr>
          <p:spPr bwMode="auto">
            <a:xfrm>
              <a:off x="2488" y="1748"/>
              <a:ext cx="53" cy="95"/>
            </a:xfrm>
            <a:custGeom>
              <a:avLst/>
              <a:gdLst>
                <a:gd name="T0" fmla="*/ 22 w 47"/>
                <a:gd name="T1" fmla="*/ 0 h 161"/>
                <a:gd name="T2" fmla="*/ 13 w 47"/>
                <a:gd name="T3" fmla="*/ 1 h 161"/>
                <a:gd name="T4" fmla="*/ 13 w 47"/>
                <a:gd name="T5" fmla="*/ 40 h 161"/>
                <a:gd name="T6" fmla="*/ 9 w 47"/>
                <a:gd name="T7" fmla="*/ 63 h 161"/>
                <a:gd name="T8" fmla="*/ 3 w 47"/>
                <a:gd name="T9" fmla="*/ 85 h 161"/>
                <a:gd name="T10" fmla="*/ 0 w 47"/>
                <a:gd name="T11" fmla="*/ 107 h 161"/>
                <a:gd name="T12" fmla="*/ 8 w 47"/>
                <a:gd name="T13" fmla="*/ 116 h 161"/>
                <a:gd name="T14" fmla="*/ 10 w 47"/>
                <a:gd name="T15" fmla="*/ 116 h 161"/>
                <a:gd name="T16" fmla="*/ 9 w 47"/>
                <a:gd name="T17" fmla="*/ 161 h 161"/>
                <a:gd name="T18" fmla="*/ 30 w 47"/>
                <a:gd name="T19" fmla="*/ 157 h 161"/>
                <a:gd name="T20" fmla="*/ 30 w 47"/>
                <a:gd name="T21" fmla="*/ 146 h 161"/>
                <a:gd name="T22" fmla="*/ 34 w 47"/>
                <a:gd name="T23" fmla="*/ 131 h 161"/>
                <a:gd name="T24" fmla="*/ 33 w 47"/>
                <a:gd name="T25" fmla="*/ 120 h 161"/>
                <a:gd name="T26" fmla="*/ 35 w 47"/>
                <a:gd name="T27" fmla="*/ 101 h 161"/>
                <a:gd name="T28" fmla="*/ 30 w 47"/>
                <a:gd name="T29" fmla="*/ 77 h 161"/>
                <a:gd name="T30" fmla="*/ 34 w 47"/>
                <a:gd name="T31" fmla="*/ 76 h 161"/>
                <a:gd name="T32" fmla="*/ 40 w 47"/>
                <a:gd name="T33" fmla="*/ 38 h 161"/>
                <a:gd name="T34" fmla="*/ 47 w 47"/>
                <a:gd name="T35" fmla="*/ 20 h 161"/>
                <a:gd name="T36" fmla="*/ 45 w 47"/>
                <a:gd name="T37" fmla="*/ 7 h 161"/>
                <a:gd name="T38" fmla="*/ 26 w 47"/>
                <a:gd name="T39" fmla="*/ 3 h 161"/>
                <a:gd name="T40" fmla="*/ 22 w 47"/>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61"/>
                <a:gd name="T65" fmla="*/ 47 w 47"/>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61">
                  <a:moveTo>
                    <a:pt x="22" y="0"/>
                  </a:moveTo>
                  <a:lnTo>
                    <a:pt x="13" y="1"/>
                  </a:lnTo>
                  <a:lnTo>
                    <a:pt x="13" y="40"/>
                  </a:lnTo>
                  <a:lnTo>
                    <a:pt x="9" y="63"/>
                  </a:lnTo>
                  <a:lnTo>
                    <a:pt x="3" y="85"/>
                  </a:lnTo>
                  <a:lnTo>
                    <a:pt x="0" y="107"/>
                  </a:lnTo>
                  <a:lnTo>
                    <a:pt x="8" y="116"/>
                  </a:lnTo>
                  <a:lnTo>
                    <a:pt x="10" y="116"/>
                  </a:lnTo>
                  <a:lnTo>
                    <a:pt x="9" y="161"/>
                  </a:lnTo>
                  <a:lnTo>
                    <a:pt x="30" y="157"/>
                  </a:lnTo>
                  <a:lnTo>
                    <a:pt x="30" y="146"/>
                  </a:lnTo>
                  <a:lnTo>
                    <a:pt x="34" y="131"/>
                  </a:lnTo>
                  <a:lnTo>
                    <a:pt x="33" y="120"/>
                  </a:lnTo>
                  <a:lnTo>
                    <a:pt x="35" y="101"/>
                  </a:lnTo>
                  <a:lnTo>
                    <a:pt x="30" y="77"/>
                  </a:lnTo>
                  <a:lnTo>
                    <a:pt x="34" y="76"/>
                  </a:lnTo>
                  <a:lnTo>
                    <a:pt x="40" y="38"/>
                  </a:lnTo>
                  <a:lnTo>
                    <a:pt x="47" y="20"/>
                  </a:lnTo>
                  <a:lnTo>
                    <a:pt x="45" y="7"/>
                  </a:lnTo>
                  <a:lnTo>
                    <a:pt x="26" y="3"/>
                  </a:lnTo>
                  <a:lnTo>
                    <a:pt x="22"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49" name="Freeform 1024"/>
            <p:cNvSpPr>
              <a:spLocks/>
            </p:cNvSpPr>
            <p:nvPr/>
          </p:nvSpPr>
          <p:spPr bwMode="auto">
            <a:xfrm>
              <a:off x="2500" y="1717"/>
              <a:ext cx="185" cy="144"/>
            </a:xfrm>
            <a:custGeom>
              <a:avLst/>
              <a:gdLst>
                <a:gd name="T0" fmla="*/ 35 w 171"/>
                <a:gd name="T1" fmla="*/ 61 h 244"/>
                <a:gd name="T2" fmla="*/ 16 w 171"/>
                <a:gd name="T3" fmla="*/ 57 h 244"/>
                <a:gd name="T4" fmla="*/ 12 w 171"/>
                <a:gd name="T5" fmla="*/ 52 h 244"/>
                <a:gd name="T6" fmla="*/ 3 w 171"/>
                <a:gd name="T7" fmla="*/ 53 h 244"/>
                <a:gd name="T8" fmla="*/ 3 w 171"/>
                <a:gd name="T9" fmla="*/ 46 h 244"/>
                <a:gd name="T10" fmla="*/ 1 w 171"/>
                <a:gd name="T11" fmla="*/ 40 h 244"/>
                <a:gd name="T12" fmla="*/ 1 w 171"/>
                <a:gd name="T13" fmla="*/ 35 h 244"/>
                <a:gd name="T14" fmla="*/ 0 w 171"/>
                <a:gd name="T15" fmla="*/ 28 h 244"/>
                <a:gd name="T16" fmla="*/ 0 w 171"/>
                <a:gd name="T17" fmla="*/ 15 h 244"/>
                <a:gd name="T18" fmla="*/ 22 w 171"/>
                <a:gd name="T19" fmla="*/ 0 h 244"/>
                <a:gd name="T20" fmla="*/ 38 w 171"/>
                <a:gd name="T21" fmla="*/ 3 h 244"/>
                <a:gd name="T22" fmla="*/ 54 w 171"/>
                <a:gd name="T23" fmla="*/ 5 h 244"/>
                <a:gd name="T24" fmla="*/ 70 w 171"/>
                <a:gd name="T25" fmla="*/ 5 h 244"/>
                <a:gd name="T26" fmla="*/ 86 w 171"/>
                <a:gd name="T27" fmla="*/ 7 h 244"/>
                <a:gd name="T28" fmla="*/ 102 w 171"/>
                <a:gd name="T29" fmla="*/ 9 h 244"/>
                <a:gd name="T30" fmla="*/ 109 w 171"/>
                <a:gd name="T31" fmla="*/ 20 h 244"/>
                <a:gd name="T32" fmla="*/ 147 w 171"/>
                <a:gd name="T33" fmla="*/ 35 h 244"/>
                <a:gd name="T34" fmla="*/ 147 w 171"/>
                <a:gd name="T35" fmla="*/ 37 h 244"/>
                <a:gd name="T36" fmla="*/ 151 w 171"/>
                <a:gd name="T37" fmla="*/ 40 h 244"/>
                <a:gd name="T38" fmla="*/ 171 w 171"/>
                <a:gd name="T39" fmla="*/ 40 h 244"/>
                <a:gd name="T40" fmla="*/ 169 w 171"/>
                <a:gd name="T41" fmla="*/ 63 h 244"/>
                <a:gd name="T42" fmla="*/ 154 w 171"/>
                <a:gd name="T43" fmla="*/ 76 h 244"/>
                <a:gd name="T44" fmla="*/ 137 w 171"/>
                <a:gd name="T45" fmla="*/ 92 h 244"/>
                <a:gd name="T46" fmla="*/ 131 w 171"/>
                <a:gd name="T47" fmla="*/ 115 h 244"/>
                <a:gd name="T48" fmla="*/ 122 w 171"/>
                <a:gd name="T49" fmla="*/ 137 h 244"/>
                <a:gd name="T50" fmla="*/ 127 w 171"/>
                <a:gd name="T51" fmla="*/ 163 h 244"/>
                <a:gd name="T52" fmla="*/ 115 w 171"/>
                <a:gd name="T53" fmla="*/ 191 h 244"/>
                <a:gd name="T54" fmla="*/ 112 w 171"/>
                <a:gd name="T55" fmla="*/ 196 h 244"/>
                <a:gd name="T56" fmla="*/ 100 w 171"/>
                <a:gd name="T57" fmla="*/ 209 h 244"/>
                <a:gd name="T58" fmla="*/ 94 w 171"/>
                <a:gd name="T59" fmla="*/ 224 h 244"/>
                <a:gd name="T60" fmla="*/ 77 w 171"/>
                <a:gd name="T61" fmla="*/ 226 h 244"/>
                <a:gd name="T62" fmla="*/ 60 w 171"/>
                <a:gd name="T63" fmla="*/ 229 h 244"/>
                <a:gd name="T64" fmla="*/ 49 w 171"/>
                <a:gd name="T65" fmla="*/ 244 h 244"/>
                <a:gd name="T66" fmla="*/ 48 w 171"/>
                <a:gd name="T67" fmla="*/ 244 h 244"/>
                <a:gd name="T68" fmla="*/ 38 w 171"/>
                <a:gd name="T69" fmla="*/ 241 h 244"/>
                <a:gd name="T70" fmla="*/ 36 w 171"/>
                <a:gd name="T71" fmla="*/ 218 h 244"/>
                <a:gd name="T72" fmla="*/ 24 w 171"/>
                <a:gd name="T73" fmla="*/ 209 h 244"/>
                <a:gd name="T74" fmla="*/ 20 w 171"/>
                <a:gd name="T75" fmla="*/ 209 h 244"/>
                <a:gd name="T76" fmla="*/ 20 w 171"/>
                <a:gd name="T77" fmla="*/ 200 h 244"/>
                <a:gd name="T78" fmla="*/ 24 w 171"/>
                <a:gd name="T79" fmla="*/ 183 h 244"/>
                <a:gd name="T80" fmla="*/ 23 w 171"/>
                <a:gd name="T81" fmla="*/ 174 h 244"/>
                <a:gd name="T82" fmla="*/ 25 w 171"/>
                <a:gd name="T83" fmla="*/ 155 h 244"/>
                <a:gd name="T84" fmla="*/ 20 w 171"/>
                <a:gd name="T85" fmla="*/ 131 h 244"/>
                <a:gd name="T86" fmla="*/ 24 w 171"/>
                <a:gd name="T87" fmla="*/ 129 h 244"/>
                <a:gd name="T88" fmla="*/ 30 w 171"/>
                <a:gd name="T89" fmla="*/ 90 h 244"/>
                <a:gd name="T90" fmla="*/ 37 w 171"/>
                <a:gd name="T91" fmla="*/ 72 h 244"/>
                <a:gd name="T92" fmla="*/ 35 w 171"/>
                <a:gd name="T93" fmla="*/ 61 h 2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1"/>
                <a:gd name="T142" fmla="*/ 0 h 244"/>
                <a:gd name="T143" fmla="*/ 171 w 171"/>
                <a:gd name="T144" fmla="*/ 244 h 2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1" h="244">
                  <a:moveTo>
                    <a:pt x="35" y="61"/>
                  </a:moveTo>
                  <a:lnTo>
                    <a:pt x="16" y="57"/>
                  </a:lnTo>
                  <a:lnTo>
                    <a:pt x="12" y="52"/>
                  </a:lnTo>
                  <a:lnTo>
                    <a:pt x="3" y="53"/>
                  </a:lnTo>
                  <a:lnTo>
                    <a:pt x="3" y="46"/>
                  </a:lnTo>
                  <a:lnTo>
                    <a:pt x="1" y="40"/>
                  </a:lnTo>
                  <a:lnTo>
                    <a:pt x="1" y="35"/>
                  </a:lnTo>
                  <a:lnTo>
                    <a:pt x="0" y="28"/>
                  </a:lnTo>
                  <a:lnTo>
                    <a:pt x="0" y="15"/>
                  </a:lnTo>
                  <a:lnTo>
                    <a:pt x="22" y="0"/>
                  </a:lnTo>
                  <a:lnTo>
                    <a:pt x="38" y="3"/>
                  </a:lnTo>
                  <a:lnTo>
                    <a:pt x="54" y="5"/>
                  </a:lnTo>
                  <a:lnTo>
                    <a:pt x="70" y="5"/>
                  </a:lnTo>
                  <a:lnTo>
                    <a:pt x="86" y="7"/>
                  </a:lnTo>
                  <a:lnTo>
                    <a:pt x="102" y="9"/>
                  </a:lnTo>
                  <a:lnTo>
                    <a:pt x="109" y="20"/>
                  </a:lnTo>
                  <a:lnTo>
                    <a:pt x="147" y="35"/>
                  </a:lnTo>
                  <a:lnTo>
                    <a:pt x="147" y="37"/>
                  </a:lnTo>
                  <a:lnTo>
                    <a:pt x="151" y="40"/>
                  </a:lnTo>
                  <a:lnTo>
                    <a:pt x="171" y="40"/>
                  </a:lnTo>
                  <a:lnTo>
                    <a:pt x="169" y="63"/>
                  </a:lnTo>
                  <a:lnTo>
                    <a:pt x="154" y="76"/>
                  </a:lnTo>
                  <a:lnTo>
                    <a:pt x="137" y="92"/>
                  </a:lnTo>
                  <a:lnTo>
                    <a:pt x="131" y="115"/>
                  </a:lnTo>
                  <a:lnTo>
                    <a:pt x="122" y="137"/>
                  </a:lnTo>
                  <a:lnTo>
                    <a:pt x="127" y="163"/>
                  </a:lnTo>
                  <a:lnTo>
                    <a:pt x="115" y="191"/>
                  </a:lnTo>
                  <a:lnTo>
                    <a:pt x="112" y="196"/>
                  </a:lnTo>
                  <a:lnTo>
                    <a:pt x="100" y="209"/>
                  </a:lnTo>
                  <a:lnTo>
                    <a:pt x="94" y="224"/>
                  </a:lnTo>
                  <a:lnTo>
                    <a:pt x="77" y="226"/>
                  </a:lnTo>
                  <a:lnTo>
                    <a:pt x="60" y="229"/>
                  </a:lnTo>
                  <a:lnTo>
                    <a:pt x="49" y="244"/>
                  </a:lnTo>
                  <a:lnTo>
                    <a:pt x="48" y="244"/>
                  </a:lnTo>
                  <a:lnTo>
                    <a:pt x="38" y="241"/>
                  </a:lnTo>
                  <a:lnTo>
                    <a:pt x="36" y="218"/>
                  </a:lnTo>
                  <a:lnTo>
                    <a:pt x="24" y="209"/>
                  </a:lnTo>
                  <a:lnTo>
                    <a:pt x="20" y="209"/>
                  </a:lnTo>
                  <a:lnTo>
                    <a:pt x="20" y="200"/>
                  </a:lnTo>
                  <a:lnTo>
                    <a:pt x="24" y="183"/>
                  </a:lnTo>
                  <a:lnTo>
                    <a:pt x="23" y="174"/>
                  </a:lnTo>
                  <a:lnTo>
                    <a:pt x="25" y="155"/>
                  </a:lnTo>
                  <a:lnTo>
                    <a:pt x="20" y="131"/>
                  </a:lnTo>
                  <a:lnTo>
                    <a:pt x="24" y="129"/>
                  </a:lnTo>
                  <a:lnTo>
                    <a:pt x="30" y="90"/>
                  </a:lnTo>
                  <a:lnTo>
                    <a:pt x="37" y="72"/>
                  </a:lnTo>
                  <a:lnTo>
                    <a:pt x="35" y="6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50" name="Freeform 1025"/>
            <p:cNvSpPr>
              <a:spLocks/>
            </p:cNvSpPr>
            <p:nvPr/>
          </p:nvSpPr>
          <p:spPr bwMode="auto">
            <a:xfrm>
              <a:off x="2674" y="1790"/>
              <a:ext cx="15" cy="8"/>
            </a:xfrm>
            <a:custGeom>
              <a:avLst/>
              <a:gdLst>
                <a:gd name="T0" fmla="*/ 14 w 14"/>
                <a:gd name="T1" fmla="*/ 2 h 13"/>
                <a:gd name="T2" fmla="*/ 6 w 14"/>
                <a:gd name="T3" fmla="*/ 13 h 13"/>
                <a:gd name="T4" fmla="*/ 0 w 14"/>
                <a:gd name="T5" fmla="*/ 4 h 13"/>
                <a:gd name="T6" fmla="*/ 9 w 14"/>
                <a:gd name="T7" fmla="*/ 0 h 13"/>
                <a:gd name="T8" fmla="*/ 14 w 14"/>
                <a:gd name="T9" fmla="*/ 2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2"/>
                  </a:moveTo>
                  <a:lnTo>
                    <a:pt x="6" y="13"/>
                  </a:lnTo>
                  <a:lnTo>
                    <a:pt x="0" y="4"/>
                  </a:lnTo>
                  <a:lnTo>
                    <a:pt x="9" y="0"/>
                  </a:lnTo>
                  <a:lnTo>
                    <a:pt x="14" y="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51" name="Freeform 1027"/>
            <p:cNvSpPr>
              <a:spLocks/>
            </p:cNvSpPr>
            <p:nvPr/>
          </p:nvSpPr>
          <p:spPr bwMode="auto">
            <a:xfrm>
              <a:off x="361" y="1237"/>
              <a:ext cx="577" cy="275"/>
            </a:xfrm>
            <a:custGeom>
              <a:avLst/>
              <a:gdLst>
                <a:gd name="T0" fmla="*/ 433 w 536"/>
                <a:gd name="T1" fmla="*/ 412 h 473"/>
                <a:gd name="T2" fmla="*/ 416 w 536"/>
                <a:gd name="T3" fmla="*/ 332 h 473"/>
                <a:gd name="T4" fmla="*/ 392 w 536"/>
                <a:gd name="T5" fmla="*/ 315 h 473"/>
                <a:gd name="T6" fmla="*/ 413 w 536"/>
                <a:gd name="T7" fmla="*/ 241 h 473"/>
                <a:gd name="T8" fmla="*/ 496 w 536"/>
                <a:gd name="T9" fmla="*/ 108 h 473"/>
                <a:gd name="T10" fmla="*/ 487 w 536"/>
                <a:gd name="T11" fmla="*/ 26 h 473"/>
                <a:gd name="T12" fmla="*/ 419 w 536"/>
                <a:gd name="T13" fmla="*/ 13 h 473"/>
                <a:gd name="T14" fmla="*/ 403 w 536"/>
                <a:gd name="T15" fmla="*/ 2 h 473"/>
                <a:gd name="T16" fmla="*/ 346 w 536"/>
                <a:gd name="T17" fmla="*/ 19 h 473"/>
                <a:gd name="T18" fmla="*/ 316 w 536"/>
                <a:gd name="T19" fmla="*/ 26 h 473"/>
                <a:gd name="T20" fmla="*/ 224 w 536"/>
                <a:gd name="T21" fmla="*/ 78 h 473"/>
                <a:gd name="T22" fmla="*/ 244 w 536"/>
                <a:gd name="T23" fmla="*/ 128 h 473"/>
                <a:gd name="T24" fmla="*/ 235 w 536"/>
                <a:gd name="T25" fmla="*/ 136 h 473"/>
                <a:gd name="T26" fmla="*/ 217 w 536"/>
                <a:gd name="T27" fmla="*/ 126 h 473"/>
                <a:gd name="T28" fmla="*/ 151 w 536"/>
                <a:gd name="T29" fmla="*/ 167 h 473"/>
                <a:gd name="T30" fmla="*/ 215 w 536"/>
                <a:gd name="T31" fmla="*/ 175 h 473"/>
                <a:gd name="T32" fmla="*/ 178 w 536"/>
                <a:gd name="T33" fmla="*/ 217 h 473"/>
                <a:gd name="T34" fmla="*/ 126 w 536"/>
                <a:gd name="T35" fmla="*/ 241 h 473"/>
                <a:gd name="T36" fmla="*/ 95 w 536"/>
                <a:gd name="T37" fmla="*/ 265 h 473"/>
                <a:gd name="T38" fmla="*/ 106 w 536"/>
                <a:gd name="T39" fmla="*/ 271 h 473"/>
                <a:gd name="T40" fmla="*/ 102 w 536"/>
                <a:gd name="T41" fmla="*/ 291 h 473"/>
                <a:gd name="T42" fmla="*/ 80 w 536"/>
                <a:gd name="T43" fmla="*/ 304 h 473"/>
                <a:gd name="T44" fmla="*/ 107 w 536"/>
                <a:gd name="T45" fmla="*/ 317 h 473"/>
                <a:gd name="T46" fmla="*/ 112 w 536"/>
                <a:gd name="T47" fmla="*/ 350 h 473"/>
                <a:gd name="T48" fmla="*/ 138 w 536"/>
                <a:gd name="T49" fmla="*/ 349 h 473"/>
                <a:gd name="T50" fmla="*/ 134 w 536"/>
                <a:gd name="T51" fmla="*/ 371 h 473"/>
                <a:gd name="T52" fmla="*/ 114 w 536"/>
                <a:gd name="T53" fmla="*/ 393 h 473"/>
                <a:gd name="T54" fmla="*/ 50 w 536"/>
                <a:gd name="T55" fmla="*/ 443 h 473"/>
                <a:gd name="T56" fmla="*/ 0 w 536"/>
                <a:gd name="T57" fmla="*/ 469 h 473"/>
                <a:gd name="T58" fmla="*/ 15 w 536"/>
                <a:gd name="T59" fmla="*/ 467 h 473"/>
                <a:gd name="T60" fmla="*/ 49 w 536"/>
                <a:gd name="T61" fmla="*/ 449 h 473"/>
                <a:gd name="T62" fmla="*/ 83 w 536"/>
                <a:gd name="T63" fmla="*/ 434 h 473"/>
                <a:gd name="T64" fmla="*/ 196 w 536"/>
                <a:gd name="T65" fmla="*/ 352 h 473"/>
                <a:gd name="T66" fmla="*/ 227 w 536"/>
                <a:gd name="T67" fmla="*/ 310 h 473"/>
                <a:gd name="T68" fmla="*/ 280 w 536"/>
                <a:gd name="T69" fmla="*/ 284 h 473"/>
                <a:gd name="T70" fmla="*/ 230 w 536"/>
                <a:gd name="T71" fmla="*/ 328 h 473"/>
                <a:gd name="T72" fmla="*/ 249 w 536"/>
                <a:gd name="T73" fmla="*/ 326 h 473"/>
                <a:gd name="T74" fmla="*/ 257 w 536"/>
                <a:gd name="T75" fmla="*/ 323 h 473"/>
                <a:gd name="T76" fmla="*/ 289 w 536"/>
                <a:gd name="T77" fmla="*/ 306 h 473"/>
                <a:gd name="T78" fmla="*/ 294 w 536"/>
                <a:gd name="T79" fmla="*/ 289 h 473"/>
                <a:gd name="T80" fmla="*/ 304 w 536"/>
                <a:gd name="T81" fmla="*/ 291 h 473"/>
                <a:gd name="T82" fmla="*/ 314 w 536"/>
                <a:gd name="T83" fmla="*/ 297 h 473"/>
                <a:gd name="T84" fmla="*/ 320 w 536"/>
                <a:gd name="T85" fmla="*/ 308 h 473"/>
                <a:gd name="T86" fmla="*/ 349 w 536"/>
                <a:gd name="T87" fmla="*/ 315 h 473"/>
                <a:gd name="T88" fmla="*/ 391 w 536"/>
                <a:gd name="T89" fmla="*/ 325 h 473"/>
                <a:gd name="T90" fmla="*/ 389 w 536"/>
                <a:gd name="T91" fmla="*/ 350 h 473"/>
                <a:gd name="T92" fmla="*/ 407 w 536"/>
                <a:gd name="T93" fmla="*/ 352 h 473"/>
                <a:gd name="T94" fmla="*/ 411 w 536"/>
                <a:gd name="T95" fmla="*/ 365 h 473"/>
                <a:gd name="T96" fmla="*/ 426 w 536"/>
                <a:gd name="T97" fmla="*/ 373 h 473"/>
                <a:gd name="T98" fmla="*/ 434 w 536"/>
                <a:gd name="T99" fmla="*/ 382 h 473"/>
                <a:gd name="T100" fmla="*/ 426 w 536"/>
                <a:gd name="T101" fmla="*/ 399 h 473"/>
                <a:gd name="T102" fmla="*/ 430 w 536"/>
                <a:gd name="T103" fmla="*/ 430 h 473"/>
                <a:gd name="T104" fmla="*/ 435 w 536"/>
                <a:gd name="T105" fmla="*/ 434 h 473"/>
                <a:gd name="T106" fmla="*/ 423 w 536"/>
                <a:gd name="T107" fmla="*/ 467 h 4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6"/>
                <a:gd name="T163" fmla="*/ 0 h 473"/>
                <a:gd name="T164" fmla="*/ 536 w 536"/>
                <a:gd name="T165" fmla="*/ 473 h 4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6" h="473">
                  <a:moveTo>
                    <a:pt x="436" y="460"/>
                  </a:moveTo>
                  <a:lnTo>
                    <a:pt x="444" y="441"/>
                  </a:lnTo>
                  <a:lnTo>
                    <a:pt x="438" y="426"/>
                  </a:lnTo>
                  <a:lnTo>
                    <a:pt x="433" y="412"/>
                  </a:lnTo>
                  <a:lnTo>
                    <a:pt x="435" y="384"/>
                  </a:lnTo>
                  <a:lnTo>
                    <a:pt x="438" y="354"/>
                  </a:lnTo>
                  <a:lnTo>
                    <a:pt x="434" y="325"/>
                  </a:lnTo>
                  <a:lnTo>
                    <a:pt x="416" y="332"/>
                  </a:lnTo>
                  <a:lnTo>
                    <a:pt x="407" y="345"/>
                  </a:lnTo>
                  <a:lnTo>
                    <a:pt x="394" y="350"/>
                  </a:lnTo>
                  <a:lnTo>
                    <a:pt x="397" y="323"/>
                  </a:lnTo>
                  <a:lnTo>
                    <a:pt x="392" y="315"/>
                  </a:lnTo>
                  <a:lnTo>
                    <a:pt x="399" y="308"/>
                  </a:lnTo>
                  <a:lnTo>
                    <a:pt x="373" y="308"/>
                  </a:lnTo>
                  <a:lnTo>
                    <a:pt x="393" y="276"/>
                  </a:lnTo>
                  <a:lnTo>
                    <a:pt x="413" y="241"/>
                  </a:lnTo>
                  <a:lnTo>
                    <a:pt x="434" y="208"/>
                  </a:lnTo>
                  <a:lnTo>
                    <a:pt x="453" y="171"/>
                  </a:lnTo>
                  <a:lnTo>
                    <a:pt x="474" y="141"/>
                  </a:lnTo>
                  <a:lnTo>
                    <a:pt x="496" y="108"/>
                  </a:lnTo>
                  <a:lnTo>
                    <a:pt x="515" y="76"/>
                  </a:lnTo>
                  <a:lnTo>
                    <a:pt x="536" y="43"/>
                  </a:lnTo>
                  <a:lnTo>
                    <a:pt x="511" y="32"/>
                  </a:lnTo>
                  <a:lnTo>
                    <a:pt x="487" y="26"/>
                  </a:lnTo>
                  <a:lnTo>
                    <a:pt x="464" y="23"/>
                  </a:lnTo>
                  <a:lnTo>
                    <a:pt x="433" y="19"/>
                  </a:lnTo>
                  <a:lnTo>
                    <a:pt x="430" y="17"/>
                  </a:lnTo>
                  <a:lnTo>
                    <a:pt x="419" y="13"/>
                  </a:lnTo>
                  <a:lnTo>
                    <a:pt x="412" y="8"/>
                  </a:lnTo>
                  <a:lnTo>
                    <a:pt x="409" y="6"/>
                  </a:lnTo>
                  <a:lnTo>
                    <a:pt x="397" y="8"/>
                  </a:lnTo>
                  <a:lnTo>
                    <a:pt x="403" y="2"/>
                  </a:lnTo>
                  <a:lnTo>
                    <a:pt x="397" y="0"/>
                  </a:lnTo>
                  <a:lnTo>
                    <a:pt x="364" y="15"/>
                  </a:lnTo>
                  <a:lnTo>
                    <a:pt x="357" y="13"/>
                  </a:lnTo>
                  <a:lnTo>
                    <a:pt x="346" y="19"/>
                  </a:lnTo>
                  <a:lnTo>
                    <a:pt x="345" y="21"/>
                  </a:lnTo>
                  <a:lnTo>
                    <a:pt x="339" y="28"/>
                  </a:lnTo>
                  <a:lnTo>
                    <a:pt x="343" y="19"/>
                  </a:lnTo>
                  <a:lnTo>
                    <a:pt x="316" y="26"/>
                  </a:lnTo>
                  <a:lnTo>
                    <a:pt x="289" y="45"/>
                  </a:lnTo>
                  <a:lnTo>
                    <a:pt x="261" y="63"/>
                  </a:lnTo>
                  <a:lnTo>
                    <a:pt x="239" y="65"/>
                  </a:lnTo>
                  <a:lnTo>
                    <a:pt x="224" y="78"/>
                  </a:lnTo>
                  <a:lnTo>
                    <a:pt x="234" y="108"/>
                  </a:lnTo>
                  <a:lnTo>
                    <a:pt x="230" y="115"/>
                  </a:lnTo>
                  <a:lnTo>
                    <a:pt x="249" y="119"/>
                  </a:lnTo>
                  <a:lnTo>
                    <a:pt x="244" y="128"/>
                  </a:lnTo>
                  <a:lnTo>
                    <a:pt x="258" y="128"/>
                  </a:lnTo>
                  <a:lnTo>
                    <a:pt x="239" y="128"/>
                  </a:lnTo>
                  <a:lnTo>
                    <a:pt x="239" y="121"/>
                  </a:lnTo>
                  <a:lnTo>
                    <a:pt x="235" y="136"/>
                  </a:lnTo>
                  <a:lnTo>
                    <a:pt x="241" y="141"/>
                  </a:lnTo>
                  <a:lnTo>
                    <a:pt x="232" y="143"/>
                  </a:lnTo>
                  <a:lnTo>
                    <a:pt x="206" y="139"/>
                  </a:lnTo>
                  <a:lnTo>
                    <a:pt x="217" y="126"/>
                  </a:lnTo>
                  <a:lnTo>
                    <a:pt x="186" y="139"/>
                  </a:lnTo>
                  <a:lnTo>
                    <a:pt x="147" y="158"/>
                  </a:lnTo>
                  <a:lnTo>
                    <a:pt x="160" y="165"/>
                  </a:lnTo>
                  <a:lnTo>
                    <a:pt x="151" y="167"/>
                  </a:lnTo>
                  <a:lnTo>
                    <a:pt x="149" y="186"/>
                  </a:lnTo>
                  <a:lnTo>
                    <a:pt x="182" y="186"/>
                  </a:lnTo>
                  <a:lnTo>
                    <a:pt x="186" y="189"/>
                  </a:lnTo>
                  <a:lnTo>
                    <a:pt x="215" y="175"/>
                  </a:lnTo>
                  <a:lnTo>
                    <a:pt x="208" y="186"/>
                  </a:lnTo>
                  <a:lnTo>
                    <a:pt x="204" y="189"/>
                  </a:lnTo>
                  <a:lnTo>
                    <a:pt x="197" y="208"/>
                  </a:lnTo>
                  <a:lnTo>
                    <a:pt x="178" y="217"/>
                  </a:lnTo>
                  <a:lnTo>
                    <a:pt x="146" y="230"/>
                  </a:lnTo>
                  <a:lnTo>
                    <a:pt x="150" y="223"/>
                  </a:lnTo>
                  <a:lnTo>
                    <a:pt x="141" y="230"/>
                  </a:lnTo>
                  <a:lnTo>
                    <a:pt x="126" y="241"/>
                  </a:lnTo>
                  <a:lnTo>
                    <a:pt x="129" y="241"/>
                  </a:lnTo>
                  <a:lnTo>
                    <a:pt x="123" y="245"/>
                  </a:lnTo>
                  <a:lnTo>
                    <a:pt x="101" y="262"/>
                  </a:lnTo>
                  <a:lnTo>
                    <a:pt x="95" y="265"/>
                  </a:lnTo>
                  <a:lnTo>
                    <a:pt x="96" y="267"/>
                  </a:lnTo>
                  <a:lnTo>
                    <a:pt x="87" y="271"/>
                  </a:lnTo>
                  <a:lnTo>
                    <a:pt x="90" y="284"/>
                  </a:lnTo>
                  <a:lnTo>
                    <a:pt x="106" y="271"/>
                  </a:lnTo>
                  <a:lnTo>
                    <a:pt x="92" y="286"/>
                  </a:lnTo>
                  <a:lnTo>
                    <a:pt x="93" y="288"/>
                  </a:lnTo>
                  <a:lnTo>
                    <a:pt x="107" y="291"/>
                  </a:lnTo>
                  <a:lnTo>
                    <a:pt x="102" y="291"/>
                  </a:lnTo>
                  <a:lnTo>
                    <a:pt x="105" y="299"/>
                  </a:lnTo>
                  <a:lnTo>
                    <a:pt x="95" y="299"/>
                  </a:lnTo>
                  <a:lnTo>
                    <a:pt x="90" y="291"/>
                  </a:lnTo>
                  <a:lnTo>
                    <a:pt x="80" y="304"/>
                  </a:lnTo>
                  <a:lnTo>
                    <a:pt x="84" y="325"/>
                  </a:lnTo>
                  <a:lnTo>
                    <a:pt x="107" y="312"/>
                  </a:lnTo>
                  <a:lnTo>
                    <a:pt x="120" y="300"/>
                  </a:lnTo>
                  <a:lnTo>
                    <a:pt x="107" y="317"/>
                  </a:lnTo>
                  <a:lnTo>
                    <a:pt x="98" y="338"/>
                  </a:lnTo>
                  <a:lnTo>
                    <a:pt x="94" y="347"/>
                  </a:lnTo>
                  <a:lnTo>
                    <a:pt x="85" y="358"/>
                  </a:lnTo>
                  <a:lnTo>
                    <a:pt x="112" y="350"/>
                  </a:lnTo>
                  <a:lnTo>
                    <a:pt x="118" y="352"/>
                  </a:lnTo>
                  <a:lnTo>
                    <a:pt x="119" y="365"/>
                  </a:lnTo>
                  <a:lnTo>
                    <a:pt x="135" y="347"/>
                  </a:lnTo>
                  <a:lnTo>
                    <a:pt x="138" y="349"/>
                  </a:lnTo>
                  <a:lnTo>
                    <a:pt x="130" y="352"/>
                  </a:lnTo>
                  <a:lnTo>
                    <a:pt x="131" y="360"/>
                  </a:lnTo>
                  <a:lnTo>
                    <a:pt x="156" y="349"/>
                  </a:lnTo>
                  <a:lnTo>
                    <a:pt x="134" y="371"/>
                  </a:lnTo>
                  <a:lnTo>
                    <a:pt x="137" y="373"/>
                  </a:lnTo>
                  <a:lnTo>
                    <a:pt x="134" y="373"/>
                  </a:lnTo>
                  <a:lnTo>
                    <a:pt x="120" y="388"/>
                  </a:lnTo>
                  <a:lnTo>
                    <a:pt x="114" y="393"/>
                  </a:lnTo>
                  <a:lnTo>
                    <a:pt x="93" y="415"/>
                  </a:lnTo>
                  <a:lnTo>
                    <a:pt x="59" y="432"/>
                  </a:lnTo>
                  <a:lnTo>
                    <a:pt x="54" y="443"/>
                  </a:lnTo>
                  <a:lnTo>
                    <a:pt x="50" y="443"/>
                  </a:lnTo>
                  <a:lnTo>
                    <a:pt x="48" y="447"/>
                  </a:lnTo>
                  <a:lnTo>
                    <a:pt x="48" y="443"/>
                  </a:lnTo>
                  <a:lnTo>
                    <a:pt x="36" y="443"/>
                  </a:lnTo>
                  <a:lnTo>
                    <a:pt x="0" y="469"/>
                  </a:lnTo>
                  <a:lnTo>
                    <a:pt x="2" y="467"/>
                  </a:lnTo>
                  <a:lnTo>
                    <a:pt x="5" y="471"/>
                  </a:lnTo>
                  <a:lnTo>
                    <a:pt x="13" y="463"/>
                  </a:lnTo>
                  <a:lnTo>
                    <a:pt x="15" y="467"/>
                  </a:lnTo>
                  <a:lnTo>
                    <a:pt x="31" y="452"/>
                  </a:lnTo>
                  <a:lnTo>
                    <a:pt x="38" y="452"/>
                  </a:lnTo>
                  <a:lnTo>
                    <a:pt x="33" y="452"/>
                  </a:lnTo>
                  <a:lnTo>
                    <a:pt x="49" y="449"/>
                  </a:lnTo>
                  <a:lnTo>
                    <a:pt x="61" y="447"/>
                  </a:lnTo>
                  <a:lnTo>
                    <a:pt x="63" y="445"/>
                  </a:lnTo>
                  <a:lnTo>
                    <a:pt x="80" y="439"/>
                  </a:lnTo>
                  <a:lnTo>
                    <a:pt x="83" y="434"/>
                  </a:lnTo>
                  <a:lnTo>
                    <a:pt x="86" y="428"/>
                  </a:lnTo>
                  <a:lnTo>
                    <a:pt x="129" y="402"/>
                  </a:lnTo>
                  <a:lnTo>
                    <a:pt x="163" y="378"/>
                  </a:lnTo>
                  <a:lnTo>
                    <a:pt x="196" y="352"/>
                  </a:lnTo>
                  <a:lnTo>
                    <a:pt x="190" y="345"/>
                  </a:lnTo>
                  <a:lnTo>
                    <a:pt x="217" y="325"/>
                  </a:lnTo>
                  <a:lnTo>
                    <a:pt x="222" y="321"/>
                  </a:lnTo>
                  <a:lnTo>
                    <a:pt x="227" y="310"/>
                  </a:lnTo>
                  <a:lnTo>
                    <a:pt x="249" y="291"/>
                  </a:lnTo>
                  <a:lnTo>
                    <a:pt x="273" y="282"/>
                  </a:lnTo>
                  <a:lnTo>
                    <a:pt x="290" y="276"/>
                  </a:lnTo>
                  <a:lnTo>
                    <a:pt x="280" y="284"/>
                  </a:lnTo>
                  <a:lnTo>
                    <a:pt x="282" y="289"/>
                  </a:lnTo>
                  <a:lnTo>
                    <a:pt x="277" y="289"/>
                  </a:lnTo>
                  <a:lnTo>
                    <a:pt x="253" y="299"/>
                  </a:lnTo>
                  <a:lnTo>
                    <a:pt x="230" y="328"/>
                  </a:lnTo>
                  <a:lnTo>
                    <a:pt x="241" y="325"/>
                  </a:lnTo>
                  <a:lnTo>
                    <a:pt x="223" y="338"/>
                  </a:lnTo>
                  <a:lnTo>
                    <a:pt x="233" y="339"/>
                  </a:lnTo>
                  <a:lnTo>
                    <a:pt x="249" y="326"/>
                  </a:lnTo>
                  <a:lnTo>
                    <a:pt x="245" y="332"/>
                  </a:lnTo>
                  <a:lnTo>
                    <a:pt x="251" y="326"/>
                  </a:lnTo>
                  <a:lnTo>
                    <a:pt x="255" y="328"/>
                  </a:lnTo>
                  <a:lnTo>
                    <a:pt x="257" y="323"/>
                  </a:lnTo>
                  <a:lnTo>
                    <a:pt x="257" y="326"/>
                  </a:lnTo>
                  <a:lnTo>
                    <a:pt x="266" y="317"/>
                  </a:lnTo>
                  <a:lnTo>
                    <a:pt x="272" y="321"/>
                  </a:lnTo>
                  <a:lnTo>
                    <a:pt x="289" y="306"/>
                  </a:lnTo>
                  <a:lnTo>
                    <a:pt x="285" y="304"/>
                  </a:lnTo>
                  <a:lnTo>
                    <a:pt x="291" y="300"/>
                  </a:lnTo>
                  <a:lnTo>
                    <a:pt x="289" y="299"/>
                  </a:lnTo>
                  <a:lnTo>
                    <a:pt x="294" y="289"/>
                  </a:lnTo>
                  <a:lnTo>
                    <a:pt x="307" y="282"/>
                  </a:lnTo>
                  <a:lnTo>
                    <a:pt x="299" y="289"/>
                  </a:lnTo>
                  <a:lnTo>
                    <a:pt x="304" y="288"/>
                  </a:lnTo>
                  <a:lnTo>
                    <a:pt x="304" y="291"/>
                  </a:lnTo>
                  <a:lnTo>
                    <a:pt x="324" y="284"/>
                  </a:lnTo>
                  <a:lnTo>
                    <a:pt x="317" y="286"/>
                  </a:lnTo>
                  <a:lnTo>
                    <a:pt x="316" y="291"/>
                  </a:lnTo>
                  <a:lnTo>
                    <a:pt x="314" y="297"/>
                  </a:lnTo>
                  <a:lnTo>
                    <a:pt x="318" y="297"/>
                  </a:lnTo>
                  <a:lnTo>
                    <a:pt x="320" y="299"/>
                  </a:lnTo>
                  <a:lnTo>
                    <a:pt x="316" y="304"/>
                  </a:lnTo>
                  <a:lnTo>
                    <a:pt x="320" y="308"/>
                  </a:lnTo>
                  <a:lnTo>
                    <a:pt x="333" y="300"/>
                  </a:lnTo>
                  <a:lnTo>
                    <a:pt x="328" y="306"/>
                  </a:lnTo>
                  <a:lnTo>
                    <a:pt x="332" y="312"/>
                  </a:lnTo>
                  <a:lnTo>
                    <a:pt x="349" y="315"/>
                  </a:lnTo>
                  <a:lnTo>
                    <a:pt x="366" y="317"/>
                  </a:lnTo>
                  <a:lnTo>
                    <a:pt x="366" y="326"/>
                  </a:lnTo>
                  <a:lnTo>
                    <a:pt x="383" y="321"/>
                  </a:lnTo>
                  <a:lnTo>
                    <a:pt x="391" y="325"/>
                  </a:lnTo>
                  <a:lnTo>
                    <a:pt x="386" y="328"/>
                  </a:lnTo>
                  <a:lnTo>
                    <a:pt x="388" y="321"/>
                  </a:lnTo>
                  <a:lnTo>
                    <a:pt x="380" y="328"/>
                  </a:lnTo>
                  <a:lnTo>
                    <a:pt x="389" y="350"/>
                  </a:lnTo>
                  <a:lnTo>
                    <a:pt x="398" y="371"/>
                  </a:lnTo>
                  <a:lnTo>
                    <a:pt x="403" y="369"/>
                  </a:lnTo>
                  <a:lnTo>
                    <a:pt x="401" y="350"/>
                  </a:lnTo>
                  <a:lnTo>
                    <a:pt x="407" y="352"/>
                  </a:lnTo>
                  <a:lnTo>
                    <a:pt x="413" y="350"/>
                  </a:lnTo>
                  <a:lnTo>
                    <a:pt x="414" y="350"/>
                  </a:lnTo>
                  <a:lnTo>
                    <a:pt x="411" y="360"/>
                  </a:lnTo>
                  <a:lnTo>
                    <a:pt x="411" y="365"/>
                  </a:lnTo>
                  <a:lnTo>
                    <a:pt x="412" y="371"/>
                  </a:lnTo>
                  <a:lnTo>
                    <a:pt x="425" y="341"/>
                  </a:lnTo>
                  <a:lnTo>
                    <a:pt x="423" y="358"/>
                  </a:lnTo>
                  <a:lnTo>
                    <a:pt x="426" y="373"/>
                  </a:lnTo>
                  <a:lnTo>
                    <a:pt x="429" y="369"/>
                  </a:lnTo>
                  <a:lnTo>
                    <a:pt x="430" y="375"/>
                  </a:lnTo>
                  <a:lnTo>
                    <a:pt x="426" y="380"/>
                  </a:lnTo>
                  <a:lnTo>
                    <a:pt x="434" y="382"/>
                  </a:lnTo>
                  <a:lnTo>
                    <a:pt x="429" y="382"/>
                  </a:lnTo>
                  <a:lnTo>
                    <a:pt x="430" y="391"/>
                  </a:lnTo>
                  <a:lnTo>
                    <a:pt x="425" y="386"/>
                  </a:lnTo>
                  <a:lnTo>
                    <a:pt x="426" y="399"/>
                  </a:lnTo>
                  <a:lnTo>
                    <a:pt x="421" y="401"/>
                  </a:lnTo>
                  <a:lnTo>
                    <a:pt x="423" y="402"/>
                  </a:lnTo>
                  <a:lnTo>
                    <a:pt x="424" y="419"/>
                  </a:lnTo>
                  <a:lnTo>
                    <a:pt x="430" y="430"/>
                  </a:lnTo>
                  <a:lnTo>
                    <a:pt x="425" y="432"/>
                  </a:lnTo>
                  <a:lnTo>
                    <a:pt x="412" y="451"/>
                  </a:lnTo>
                  <a:lnTo>
                    <a:pt x="418" y="447"/>
                  </a:lnTo>
                  <a:lnTo>
                    <a:pt x="435" y="434"/>
                  </a:lnTo>
                  <a:lnTo>
                    <a:pt x="425" y="460"/>
                  </a:lnTo>
                  <a:lnTo>
                    <a:pt x="421" y="463"/>
                  </a:lnTo>
                  <a:lnTo>
                    <a:pt x="430" y="458"/>
                  </a:lnTo>
                  <a:lnTo>
                    <a:pt x="423" y="467"/>
                  </a:lnTo>
                  <a:lnTo>
                    <a:pt x="421" y="473"/>
                  </a:lnTo>
                  <a:lnTo>
                    <a:pt x="436" y="460"/>
                  </a:lnTo>
                  <a:close/>
                </a:path>
              </a:pathLst>
            </a:custGeom>
            <a:grpFill/>
            <a:ln w="6350">
              <a:solidFill>
                <a:srgbClr val="808080"/>
              </a:solidFill>
              <a:round/>
              <a:headEnd/>
              <a:tailEnd/>
            </a:ln>
          </p:spPr>
          <p:txBody>
            <a:bodyPr/>
            <a:lstStyle/>
            <a:p>
              <a:endParaRPr lang="en-GB" dirty="0">
                <a:solidFill>
                  <a:srgbClr val="000000"/>
                </a:solidFill>
              </a:endParaRPr>
            </a:p>
          </p:txBody>
        </p:sp>
        <p:grpSp>
          <p:nvGrpSpPr>
            <p:cNvPr id="1552" name="Group 1028"/>
            <p:cNvGrpSpPr>
              <a:grpSpLocks/>
            </p:cNvGrpSpPr>
            <p:nvPr/>
          </p:nvGrpSpPr>
          <p:grpSpPr bwMode="auto">
            <a:xfrm>
              <a:off x="522" y="1458"/>
              <a:ext cx="43" cy="23"/>
              <a:chOff x="1119" y="1781"/>
              <a:chExt cx="40" cy="20"/>
            </a:xfrm>
            <a:grpFill/>
          </p:grpSpPr>
          <p:grpSp>
            <p:nvGrpSpPr>
              <p:cNvPr id="1624" name="Group 1029"/>
              <p:cNvGrpSpPr>
                <a:grpSpLocks/>
              </p:cNvGrpSpPr>
              <p:nvPr/>
            </p:nvGrpSpPr>
            <p:grpSpPr bwMode="auto">
              <a:xfrm>
                <a:off x="1119" y="1781"/>
                <a:ext cx="40" cy="20"/>
                <a:chOff x="1119" y="1781"/>
                <a:chExt cx="40" cy="20"/>
              </a:xfrm>
              <a:grpFill/>
            </p:grpSpPr>
            <p:pic>
              <p:nvPicPr>
                <p:cNvPr id="1626" name="Picture 1030"/>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1119" y="1781"/>
                  <a:ext cx="40" cy="20"/>
                </a:xfrm>
                <a:prstGeom prst="rect">
                  <a:avLst/>
                </a:prstGeom>
                <a:grpFill/>
                <a:ln w="6350">
                  <a:solidFill>
                    <a:srgbClr val="808080"/>
                  </a:solidFill>
                  <a:miter lim="800000"/>
                  <a:headEnd/>
                  <a:tailEnd/>
                </a:ln>
              </p:spPr>
            </p:pic>
            <p:sp>
              <p:nvSpPr>
                <p:cNvPr id="1627" name="Freeform 1031"/>
                <p:cNvSpPr>
                  <a:spLocks/>
                </p:cNvSpPr>
                <p:nvPr/>
              </p:nvSpPr>
              <p:spPr bwMode="auto">
                <a:xfrm>
                  <a:off x="1119" y="1781"/>
                  <a:ext cx="39" cy="19"/>
                </a:xfrm>
                <a:custGeom>
                  <a:avLst/>
                  <a:gdLst>
                    <a:gd name="T0" fmla="*/ 39 w 39"/>
                    <a:gd name="T1" fmla="*/ 11 h 37"/>
                    <a:gd name="T2" fmla="*/ 35 w 39"/>
                    <a:gd name="T3" fmla="*/ 8 h 37"/>
                    <a:gd name="T4" fmla="*/ 38 w 39"/>
                    <a:gd name="T5" fmla="*/ 4 h 37"/>
                    <a:gd name="T6" fmla="*/ 35 w 39"/>
                    <a:gd name="T7" fmla="*/ 4 h 37"/>
                    <a:gd name="T8" fmla="*/ 31 w 39"/>
                    <a:gd name="T9" fmla="*/ 0 h 37"/>
                    <a:gd name="T10" fmla="*/ 29 w 39"/>
                    <a:gd name="T11" fmla="*/ 6 h 37"/>
                    <a:gd name="T12" fmla="*/ 24 w 39"/>
                    <a:gd name="T13" fmla="*/ 6 h 37"/>
                    <a:gd name="T14" fmla="*/ 18 w 39"/>
                    <a:gd name="T15" fmla="*/ 8 h 37"/>
                    <a:gd name="T16" fmla="*/ 13 w 39"/>
                    <a:gd name="T17" fmla="*/ 23 h 37"/>
                    <a:gd name="T18" fmla="*/ 13 w 39"/>
                    <a:gd name="T19" fmla="*/ 11 h 37"/>
                    <a:gd name="T20" fmla="*/ 2 w 39"/>
                    <a:gd name="T21" fmla="*/ 23 h 37"/>
                    <a:gd name="T22" fmla="*/ 1 w 39"/>
                    <a:gd name="T23" fmla="*/ 34 h 37"/>
                    <a:gd name="T24" fmla="*/ 3 w 39"/>
                    <a:gd name="T25" fmla="*/ 26 h 37"/>
                    <a:gd name="T26" fmla="*/ 8 w 39"/>
                    <a:gd name="T27" fmla="*/ 30 h 37"/>
                    <a:gd name="T28" fmla="*/ 0 w 39"/>
                    <a:gd name="T29" fmla="*/ 37 h 37"/>
                    <a:gd name="T30" fmla="*/ 9 w 39"/>
                    <a:gd name="T31" fmla="*/ 30 h 37"/>
                    <a:gd name="T32" fmla="*/ 25 w 39"/>
                    <a:gd name="T33" fmla="*/ 21 h 37"/>
                    <a:gd name="T34" fmla="*/ 28 w 39"/>
                    <a:gd name="T35" fmla="*/ 15 h 37"/>
                    <a:gd name="T36" fmla="*/ 39 w 39"/>
                    <a:gd name="T37" fmla="*/ 11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37"/>
                    <a:gd name="T59" fmla="*/ 39 w 39"/>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37">
                      <a:moveTo>
                        <a:pt x="39" y="11"/>
                      </a:moveTo>
                      <a:lnTo>
                        <a:pt x="35" y="8"/>
                      </a:lnTo>
                      <a:lnTo>
                        <a:pt x="38" y="4"/>
                      </a:lnTo>
                      <a:lnTo>
                        <a:pt x="35" y="4"/>
                      </a:lnTo>
                      <a:lnTo>
                        <a:pt x="31" y="0"/>
                      </a:lnTo>
                      <a:lnTo>
                        <a:pt x="29" y="6"/>
                      </a:lnTo>
                      <a:lnTo>
                        <a:pt x="24" y="6"/>
                      </a:lnTo>
                      <a:lnTo>
                        <a:pt x="18" y="8"/>
                      </a:lnTo>
                      <a:lnTo>
                        <a:pt x="13" y="23"/>
                      </a:lnTo>
                      <a:lnTo>
                        <a:pt x="13" y="11"/>
                      </a:lnTo>
                      <a:lnTo>
                        <a:pt x="2" y="23"/>
                      </a:lnTo>
                      <a:lnTo>
                        <a:pt x="1" y="34"/>
                      </a:lnTo>
                      <a:lnTo>
                        <a:pt x="3" y="26"/>
                      </a:lnTo>
                      <a:lnTo>
                        <a:pt x="8" y="30"/>
                      </a:lnTo>
                      <a:lnTo>
                        <a:pt x="0" y="37"/>
                      </a:lnTo>
                      <a:lnTo>
                        <a:pt x="9" y="30"/>
                      </a:lnTo>
                      <a:lnTo>
                        <a:pt x="25" y="21"/>
                      </a:lnTo>
                      <a:lnTo>
                        <a:pt x="28" y="15"/>
                      </a:lnTo>
                      <a:lnTo>
                        <a:pt x="39" y="11"/>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28" name="Freeform 1032"/>
                <p:cNvSpPr>
                  <a:spLocks/>
                </p:cNvSpPr>
                <p:nvPr/>
              </p:nvSpPr>
              <p:spPr bwMode="auto">
                <a:xfrm>
                  <a:off x="1119" y="1781"/>
                  <a:ext cx="39" cy="19"/>
                </a:xfrm>
                <a:custGeom>
                  <a:avLst/>
                  <a:gdLst>
                    <a:gd name="T0" fmla="*/ 39 w 39"/>
                    <a:gd name="T1" fmla="*/ 11 h 37"/>
                    <a:gd name="T2" fmla="*/ 35 w 39"/>
                    <a:gd name="T3" fmla="*/ 8 h 37"/>
                    <a:gd name="T4" fmla="*/ 38 w 39"/>
                    <a:gd name="T5" fmla="*/ 4 h 37"/>
                    <a:gd name="T6" fmla="*/ 35 w 39"/>
                    <a:gd name="T7" fmla="*/ 4 h 37"/>
                    <a:gd name="T8" fmla="*/ 31 w 39"/>
                    <a:gd name="T9" fmla="*/ 0 h 37"/>
                    <a:gd name="T10" fmla="*/ 29 w 39"/>
                    <a:gd name="T11" fmla="*/ 6 h 37"/>
                    <a:gd name="T12" fmla="*/ 24 w 39"/>
                    <a:gd name="T13" fmla="*/ 6 h 37"/>
                    <a:gd name="T14" fmla="*/ 18 w 39"/>
                    <a:gd name="T15" fmla="*/ 8 h 37"/>
                    <a:gd name="T16" fmla="*/ 13 w 39"/>
                    <a:gd name="T17" fmla="*/ 23 h 37"/>
                    <a:gd name="T18" fmla="*/ 13 w 39"/>
                    <a:gd name="T19" fmla="*/ 11 h 37"/>
                    <a:gd name="T20" fmla="*/ 2 w 39"/>
                    <a:gd name="T21" fmla="*/ 23 h 37"/>
                    <a:gd name="T22" fmla="*/ 1 w 39"/>
                    <a:gd name="T23" fmla="*/ 34 h 37"/>
                    <a:gd name="T24" fmla="*/ 3 w 39"/>
                    <a:gd name="T25" fmla="*/ 26 h 37"/>
                    <a:gd name="T26" fmla="*/ 8 w 39"/>
                    <a:gd name="T27" fmla="*/ 30 h 37"/>
                    <a:gd name="T28" fmla="*/ 0 w 39"/>
                    <a:gd name="T29" fmla="*/ 37 h 37"/>
                    <a:gd name="T30" fmla="*/ 9 w 39"/>
                    <a:gd name="T31" fmla="*/ 30 h 37"/>
                    <a:gd name="T32" fmla="*/ 25 w 39"/>
                    <a:gd name="T33" fmla="*/ 21 h 37"/>
                    <a:gd name="T34" fmla="*/ 28 w 39"/>
                    <a:gd name="T35" fmla="*/ 15 h 37"/>
                    <a:gd name="T36" fmla="*/ 39 w 39"/>
                    <a:gd name="T37" fmla="*/ 11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37"/>
                    <a:gd name="T59" fmla="*/ 39 w 39"/>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37">
                      <a:moveTo>
                        <a:pt x="39" y="11"/>
                      </a:moveTo>
                      <a:lnTo>
                        <a:pt x="35" y="8"/>
                      </a:lnTo>
                      <a:lnTo>
                        <a:pt x="38" y="4"/>
                      </a:lnTo>
                      <a:lnTo>
                        <a:pt x="35" y="4"/>
                      </a:lnTo>
                      <a:lnTo>
                        <a:pt x="31" y="0"/>
                      </a:lnTo>
                      <a:lnTo>
                        <a:pt x="29" y="6"/>
                      </a:lnTo>
                      <a:lnTo>
                        <a:pt x="24" y="6"/>
                      </a:lnTo>
                      <a:lnTo>
                        <a:pt x="18" y="8"/>
                      </a:lnTo>
                      <a:lnTo>
                        <a:pt x="13" y="23"/>
                      </a:lnTo>
                      <a:lnTo>
                        <a:pt x="13" y="11"/>
                      </a:lnTo>
                      <a:lnTo>
                        <a:pt x="2" y="23"/>
                      </a:lnTo>
                      <a:lnTo>
                        <a:pt x="1" y="34"/>
                      </a:lnTo>
                      <a:lnTo>
                        <a:pt x="3" y="26"/>
                      </a:lnTo>
                      <a:lnTo>
                        <a:pt x="8" y="30"/>
                      </a:lnTo>
                      <a:lnTo>
                        <a:pt x="0" y="37"/>
                      </a:lnTo>
                      <a:lnTo>
                        <a:pt x="9" y="30"/>
                      </a:lnTo>
                      <a:lnTo>
                        <a:pt x="25" y="21"/>
                      </a:lnTo>
                      <a:lnTo>
                        <a:pt x="28" y="15"/>
                      </a:lnTo>
                      <a:lnTo>
                        <a:pt x="39" y="11"/>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29" name="Picture 1033"/>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1119" y="1781"/>
                  <a:ext cx="40" cy="20"/>
                </a:xfrm>
                <a:prstGeom prst="rect">
                  <a:avLst/>
                </a:prstGeom>
                <a:grpFill/>
                <a:ln w="6350">
                  <a:solidFill>
                    <a:srgbClr val="808080"/>
                  </a:solidFill>
                  <a:miter lim="800000"/>
                  <a:headEnd/>
                  <a:tailEnd/>
                </a:ln>
              </p:spPr>
            </p:pic>
          </p:grpSp>
          <p:sp>
            <p:nvSpPr>
              <p:cNvPr id="1625" name="Freeform 1034"/>
              <p:cNvSpPr>
                <a:spLocks/>
              </p:cNvSpPr>
              <p:nvPr/>
            </p:nvSpPr>
            <p:spPr bwMode="auto">
              <a:xfrm>
                <a:off x="1119" y="1781"/>
                <a:ext cx="39" cy="19"/>
              </a:xfrm>
              <a:custGeom>
                <a:avLst/>
                <a:gdLst>
                  <a:gd name="T0" fmla="*/ 39 w 39"/>
                  <a:gd name="T1" fmla="*/ 11 h 37"/>
                  <a:gd name="T2" fmla="*/ 35 w 39"/>
                  <a:gd name="T3" fmla="*/ 8 h 37"/>
                  <a:gd name="T4" fmla="*/ 38 w 39"/>
                  <a:gd name="T5" fmla="*/ 4 h 37"/>
                  <a:gd name="T6" fmla="*/ 35 w 39"/>
                  <a:gd name="T7" fmla="*/ 4 h 37"/>
                  <a:gd name="T8" fmla="*/ 31 w 39"/>
                  <a:gd name="T9" fmla="*/ 0 h 37"/>
                  <a:gd name="T10" fmla="*/ 29 w 39"/>
                  <a:gd name="T11" fmla="*/ 6 h 37"/>
                  <a:gd name="T12" fmla="*/ 24 w 39"/>
                  <a:gd name="T13" fmla="*/ 6 h 37"/>
                  <a:gd name="T14" fmla="*/ 18 w 39"/>
                  <a:gd name="T15" fmla="*/ 8 h 37"/>
                  <a:gd name="T16" fmla="*/ 13 w 39"/>
                  <a:gd name="T17" fmla="*/ 23 h 37"/>
                  <a:gd name="T18" fmla="*/ 13 w 39"/>
                  <a:gd name="T19" fmla="*/ 11 h 37"/>
                  <a:gd name="T20" fmla="*/ 2 w 39"/>
                  <a:gd name="T21" fmla="*/ 23 h 37"/>
                  <a:gd name="T22" fmla="*/ 1 w 39"/>
                  <a:gd name="T23" fmla="*/ 34 h 37"/>
                  <a:gd name="T24" fmla="*/ 3 w 39"/>
                  <a:gd name="T25" fmla="*/ 26 h 37"/>
                  <a:gd name="T26" fmla="*/ 8 w 39"/>
                  <a:gd name="T27" fmla="*/ 30 h 37"/>
                  <a:gd name="T28" fmla="*/ 0 w 39"/>
                  <a:gd name="T29" fmla="*/ 37 h 37"/>
                  <a:gd name="T30" fmla="*/ 9 w 39"/>
                  <a:gd name="T31" fmla="*/ 30 h 37"/>
                  <a:gd name="T32" fmla="*/ 25 w 39"/>
                  <a:gd name="T33" fmla="*/ 21 h 37"/>
                  <a:gd name="T34" fmla="*/ 28 w 39"/>
                  <a:gd name="T35" fmla="*/ 15 h 37"/>
                  <a:gd name="T36" fmla="*/ 39 w 39"/>
                  <a:gd name="T37" fmla="*/ 11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37"/>
                  <a:gd name="T59" fmla="*/ 39 w 39"/>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37">
                    <a:moveTo>
                      <a:pt x="39" y="11"/>
                    </a:moveTo>
                    <a:lnTo>
                      <a:pt x="35" y="8"/>
                    </a:lnTo>
                    <a:lnTo>
                      <a:pt x="38" y="4"/>
                    </a:lnTo>
                    <a:lnTo>
                      <a:pt x="35" y="4"/>
                    </a:lnTo>
                    <a:lnTo>
                      <a:pt x="31" y="0"/>
                    </a:lnTo>
                    <a:lnTo>
                      <a:pt x="29" y="6"/>
                    </a:lnTo>
                    <a:lnTo>
                      <a:pt x="24" y="6"/>
                    </a:lnTo>
                    <a:lnTo>
                      <a:pt x="18" y="8"/>
                    </a:lnTo>
                    <a:lnTo>
                      <a:pt x="13" y="23"/>
                    </a:lnTo>
                    <a:lnTo>
                      <a:pt x="13" y="11"/>
                    </a:lnTo>
                    <a:lnTo>
                      <a:pt x="2" y="23"/>
                    </a:lnTo>
                    <a:lnTo>
                      <a:pt x="1" y="34"/>
                    </a:lnTo>
                    <a:lnTo>
                      <a:pt x="3" y="26"/>
                    </a:lnTo>
                    <a:lnTo>
                      <a:pt x="8" y="30"/>
                    </a:lnTo>
                    <a:lnTo>
                      <a:pt x="0" y="37"/>
                    </a:lnTo>
                    <a:lnTo>
                      <a:pt x="9" y="30"/>
                    </a:lnTo>
                    <a:lnTo>
                      <a:pt x="25" y="21"/>
                    </a:lnTo>
                    <a:lnTo>
                      <a:pt x="28" y="15"/>
                    </a:lnTo>
                    <a:lnTo>
                      <a:pt x="39" y="11"/>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53" name="Group 1035"/>
            <p:cNvGrpSpPr>
              <a:grpSpLocks/>
            </p:cNvGrpSpPr>
            <p:nvPr/>
          </p:nvGrpSpPr>
          <p:grpSpPr bwMode="auto">
            <a:xfrm>
              <a:off x="426" y="1359"/>
              <a:ext cx="35" cy="14"/>
              <a:chOff x="1030" y="1697"/>
              <a:chExt cx="33" cy="11"/>
            </a:xfrm>
            <a:grpFill/>
          </p:grpSpPr>
          <p:grpSp>
            <p:nvGrpSpPr>
              <p:cNvPr id="1618" name="Group 1036"/>
              <p:cNvGrpSpPr>
                <a:grpSpLocks/>
              </p:cNvGrpSpPr>
              <p:nvPr/>
            </p:nvGrpSpPr>
            <p:grpSpPr bwMode="auto">
              <a:xfrm>
                <a:off x="1030" y="1697"/>
                <a:ext cx="33" cy="11"/>
                <a:chOff x="1030" y="1697"/>
                <a:chExt cx="33" cy="11"/>
              </a:xfrm>
              <a:grpFill/>
            </p:grpSpPr>
            <p:pic>
              <p:nvPicPr>
                <p:cNvPr id="1620" name="Picture 1037"/>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1030" y="1697"/>
                  <a:ext cx="33" cy="11"/>
                </a:xfrm>
                <a:prstGeom prst="rect">
                  <a:avLst/>
                </a:prstGeom>
                <a:grpFill/>
                <a:ln w="6350">
                  <a:solidFill>
                    <a:srgbClr val="808080"/>
                  </a:solidFill>
                  <a:miter lim="800000"/>
                  <a:headEnd/>
                  <a:tailEnd/>
                </a:ln>
              </p:spPr>
            </p:pic>
            <p:sp>
              <p:nvSpPr>
                <p:cNvPr id="1621" name="Freeform 1038"/>
                <p:cNvSpPr>
                  <a:spLocks/>
                </p:cNvSpPr>
                <p:nvPr/>
              </p:nvSpPr>
              <p:spPr bwMode="auto">
                <a:xfrm>
                  <a:off x="1030" y="1697"/>
                  <a:ext cx="32" cy="10"/>
                </a:xfrm>
                <a:custGeom>
                  <a:avLst/>
                  <a:gdLst>
                    <a:gd name="T0" fmla="*/ 32 w 32"/>
                    <a:gd name="T1" fmla="*/ 13 h 20"/>
                    <a:gd name="T2" fmla="*/ 15 w 32"/>
                    <a:gd name="T3" fmla="*/ 20 h 20"/>
                    <a:gd name="T4" fmla="*/ 10 w 32"/>
                    <a:gd name="T5" fmla="*/ 9 h 20"/>
                    <a:gd name="T6" fmla="*/ 11 w 32"/>
                    <a:gd name="T7" fmla="*/ 15 h 20"/>
                    <a:gd name="T8" fmla="*/ 0 w 32"/>
                    <a:gd name="T9" fmla="*/ 13 h 20"/>
                    <a:gd name="T10" fmla="*/ 3 w 32"/>
                    <a:gd name="T11" fmla="*/ 2 h 20"/>
                    <a:gd name="T12" fmla="*/ 16 w 32"/>
                    <a:gd name="T13" fmla="*/ 0 h 20"/>
                    <a:gd name="T14" fmla="*/ 32 w 32"/>
                    <a:gd name="T15" fmla="*/ 13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32" y="13"/>
                      </a:moveTo>
                      <a:lnTo>
                        <a:pt x="15" y="20"/>
                      </a:lnTo>
                      <a:lnTo>
                        <a:pt x="10" y="9"/>
                      </a:lnTo>
                      <a:lnTo>
                        <a:pt x="11" y="15"/>
                      </a:lnTo>
                      <a:lnTo>
                        <a:pt x="0" y="13"/>
                      </a:lnTo>
                      <a:lnTo>
                        <a:pt x="3" y="2"/>
                      </a:lnTo>
                      <a:lnTo>
                        <a:pt x="16" y="0"/>
                      </a:lnTo>
                      <a:lnTo>
                        <a:pt x="32"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22" name="Freeform 1039"/>
                <p:cNvSpPr>
                  <a:spLocks/>
                </p:cNvSpPr>
                <p:nvPr/>
              </p:nvSpPr>
              <p:spPr bwMode="auto">
                <a:xfrm>
                  <a:off x="1030" y="1697"/>
                  <a:ext cx="32" cy="10"/>
                </a:xfrm>
                <a:custGeom>
                  <a:avLst/>
                  <a:gdLst>
                    <a:gd name="T0" fmla="*/ 32 w 32"/>
                    <a:gd name="T1" fmla="*/ 13 h 20"/>
                    <a:gd name="T2" fmla="*/ 15 w 32"/>
                    <a:gd name="T3" fmla="*/ 20 h 20"/>
                    <a:gd name="T4" fmla="*/ 10 w 32"/>
                    <a:gd name="T5" fmla="*/ 9 h 20"/>
                    <a:gd name="T6" fmla="*/ 11 w 32"/>
                    <a:gd name="T7" fmla="*/ 15 h 20"/>
                    <a:gd name="T8" fmla="*/ 0 w 32"/>
                    <a:gd name="T9" fmla="*/ 13 h 20"/>
                    <a:gd name="T10" fmla="*/ 3 w 32"/>
                    <a:gd name="T11" fmla="*/ 2 h 20"/>
                    <a:gd name="T12" fmla="*/ 16 w 32"/>
                    <a:gd name="T13" fmla="*/ 0 h 20"/>
                    <a:gd name="T14" fmla="*/ 32 w 32"/>
                    <a:gd name="T15" fmla="*/ 13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32" y="13"/>
                      </a:moveTo>
                      <a:lnTo>
                        <a:pt x="15" y="20"/>
                      </a:lnTo>
                      <a:lnTo>
                        <a:pt x="10" y="9"/>
                      </a:lnTo>
                      <a:lnTo>
                        <a:pt x="11" y="15"/>
                      </a:lnTo>
                      <a:lnTo>
                        <a:pt x="0" y="13"/>
                      </a:lnTo>
                      <a:lnTo>
                        <a:pt x="3" y="2"/>
                      </a:lnTo>
                      <a:lnTo>
                        <a:pt x="16" y="0"/>
                      </a:lnTo>
                      <a:lnTo>
                        <a:pt x="32" y="1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23" name="Picture 1040"/>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1030" y="1697"/>
                  <a:ext cx="33" cy="11"/>
                </a:xfrm>
                <a:prstGeom prst="rect">
                  <a:avLst/>
                </a:prstGeom>
                <a:grpFill/>
                <a:ln w="6350">
                  <a:solidFill>
                    <a:srgbClr val="808080"/>
                  </a:solidFill>
                  <a:miter lim="800000"/>
                  <a:headEnd/>
                  <a:tailEnd/>
                </a:ln>
              </p:spPr>
            </p:pic>
          </p:grpSp>
          <p:sp>
            <p:nvSpPr>
              <p:cNvPr id="1619" name="Freeform 1041"/>
              <p:cNvSpPr>
                <a:spLocks/>
              </p:cNvSpPr>
              <p:nvPr/>
            </p:nvSpPr>
            <p:spPr bwMode="auto">
              <a:xfrm>
                <a:off x="1030" y="1697"/>
                <a:ext cx="32" cy="10"/>
              </a:xfrm>
              <a:custGeom>
                <a:avLst/>
                <a:gdLst>
                  <a:gd name="T0" fmla="*/ 32 w 32"/>
                  <a:gd name="T1" fmla="*/ 13 h 20"/>
                  <a:gd name="T2" fmla="*/ 15 w 32"/>
                  <a:gd name="T3" fmla="*/ 20 h 20"/>
                  <a:gd name="T4" fmla="*/ 10 w 32"/>
                  <a:gd name="T5" fmla="*/ 9 h 20"/>
                  <a:gd name="T6" fmla="*/ 11 w 32"/>
                  <a:gd name="T7" fmla="*/ 15 h 20"/>
                  <a:gd name="T8" fmla="*/ 0 w 32"/>
                  <a:gd name="T9" fmla="*/ 13 h 20"/>
                  <a:gd name="T10" fmla="*/ 3 w 32"/>
                  <a:gd name="T11" fmla="*/ 2 h 20"/>
                  <a:gd name="T12" fmla="*/ 16 w 32"/>
                  <a:gd name="T13" fmla="*/ 0 h 20"/>
                  <a:gd name="T14" fmla="*/ 32 w 32"/>
                  <a:gd name="T15" fmla="*/ 13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32" y="13"/>
                    </a:moveTo>
                    <a:lnTo>
                      <a:pt x="15" y="20"/>
                    </a:lnTo>
                    <a:lnTo>
                      <a:pt x="10" y="9"/>
                    </a:lnTo>
                    <a:lnTo>
                      <a:pt x="11" y="15"/>
                    </a:lnTo>
                    <a:lnTo>
                      <a:pt x="0" y="13"/>
                    </a:lnTo>
                    <a:lnTo>
                      <a:pt x="3" y="2"/>
                    </a:lnTo>
                    <a:lnTo>
                      <a:pt x="16" y="0"/>
                    </a:lnTo>
                    <a:lnTo>
                      <a:pt x="32" y="1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54" name="Group 1042"/>
            <p:cNvGrpSpPr>
              <a:grpSpLocks/>
            </p:cNvGrpSpPr>
            <p:nvPr/>
          </p:nvGrpSpPr>
          <p:grpSpPr bwMode="auto">
            <a:xfrm>
              <a:off x="784" y="1486"/>
              <a:ext cx="19" cy="32"/>
              <a:chOff x="1362" y="1806"/>
              <a:chExt cx="18" cy="27"/>
            </a:xfrm>
            <a:grpFill/>
          </p:grpSpPr>
          <p:grpSp>
            <p:nvGrpSpPr>
              <p:cNvPr id="1612" name="Group 1043"/>
              <p:cNvGrpSpPr>
                <a:grpSpLocks/>
              </p:cNvGrpSpPr>
              <p:nvPr/>
            </p:nvGrpSpPr>
            <p:grpSpPr bwMode="auto">
              <a:xfrm>
                <a:off x="1362" y="1806"/>
                <a:ext cx="18" cy="27"/>
                <a:chOff x="1362" y="1806"/>
                <a:chExt cx="18" cy="27"/>
              </a:xfrm>
              <a:grpFill/>
            </p:grpSpPr>
            <p:pic>
              <p:nvPicPr>
                <p:cNvPr id="1614" name="Picture 1044"/>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1362" y="1806"/>
                  <a:ext cx="18" cy="27"/>
                </a:xfrm>
                <a:prstGeom prst="rect">
                  <a:avLst/>
                </a:prstGeom>
                <a:grpFill/>
                <a:ln w="6350">
                  <a:solidFill>
                    <a:srgbClr val="808080"/>
                  </a:solidFill>
                  <a:miter lim="800000"/>
                  <a:headEnd/>
                  <a:tailEnd/>
                </a:ln>
              </p:spPr>
            </p:pic>
            <p:sp>
              <p:nvSpPr>
                <p:cNvPr id="1615" name="Freeform 1045"/>
                <p:cNvSpPr>
                  <a:spLocks/>
                </p:cNvSpPr>
                <p:nvPr/>
              </p:nvSpPr>
              <p:spPr bwMode="auto">
                <a:xfrm>
                  <a:off x="1362" y="1806"/>
                  <a:ext cx="17" cy="26"/>
                </a:xfrm>
                <a:custGeom>
                  <a:avLst/>
                  <a:gdLst>
                    <a:gd name="T0" fmla="*/ 10 w 17"/>
                    <a:gd name="T1" fmla="*/ 47 h 52"/>
                    <a:gd name="T2" fmla="*/ 7 w 17"/>
                    <a:gd name="T3" fmla="*/ 52 h 52"/>
                    <a:gd name="T4" fmla="*/ 6 w 17"/>
                    <a:gd name="T5" fmla="*/ 39 h 52"/>
                    <a:gd name="T6" fmla="*/ 0 w 17"/>
                    <a:gd name="T7" fmla="*/ 34 h 52"/>
                    <a:gd name="T8" fmla="*/ 6 w 17"/>
                    <a:gd name="T9" fmla="*/ 32 h 52"/>
                    <a:gd name="T10" fmla="*/ 10 w 17"/>
                    <a:gd name="T11" fmla="*/ 21 h 52"/>
                    <a:gd name="T12" fmla="*/ 4 w 17"/>
                    <a:gd name="T13" fmla="*/ 23 h 52"/>
                    <a:gd name="T14" fmla="*/ 11 w 17"/>
                    <a:gd name="T15" fmla="*/ 15 h 52"/>
                    <a:gd name="T16" fmla="*/ 10 w 17"/>
                    <a:gd name="T17" fmla="*/ 4 h 52"/>
                    <a:gd name="T18" fmla="*/ 15 w 17"/>
                    <a:gd name="T19" fmla="*/ 0 h 52"/>
                    <a:gd name="T20" fmla="*/ 17 w 17"/>
                    <a:gd name="T21" fmla="*/ 24 h 52"/>
                    <a:gd name="T22" fmla="*/ 15 w 17"/>
                    <a:gd name="T23" fmla="*/ 21 h 52"/>
                    <a:gd name="T24" fmla="*/ 14 w 17"/>
                    <a:gd name="T25" fmla="*/ 28 h 52"/>
                    <a:gd name="T26" fmla="*/ 10 w 17"/>
                    <a:gd name="T27" fmla="*/ 47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52"/>
                    <a:gd name="T44" fmla="*/ 17 w 17"/>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52">
                      <a:moveTo>
                        <a:pt x="10" y="47"/>
                      </a:moveTo>
                      <a:lnTo>
                        <a:pt x="7" y="52"/>
                      </a:lnTo>
                      <a:lnTo>
                        <a:pt x="6" y="39"/>
                      </a:lnTo>
                      <a:lnTo>
                        <a:pt x="0" y="34"/>
                      </a:lnTo>
                      <a:lnTo>
                        <a:pt x="6" y="32"/>
                      </a:lnTo>
                      <a:lnTo>
                        <a:pt x="10" y="21"/>
                      </a:lnTo>
                      <a:lnTo>
                        <a:pt x="4" y="23"/>
                      </a:lnTo>
                      <a:lnTo>
                        <a:pt x="11" y="15"/>
                      </a:lnTo>
                      <a:lnTo>
                        <a:pt x="10" y="4"/>
                      </a:lnTo>
                      <a:lnTo>
                        <a:pt x="15" y="0"/>
                      </a:lnTo>
                      <a:lnTo>
                        <a:pt x="17" y="24"/>
                      </a:lnTo>
                      <a:lnTo>
                        <a:pt x="15" y="21"/>
                      </a:lnTo>
                      <a:lnTo>
                        <a:pt x="14" y="28"/>
                      </a:lnTo>
                      <a:lnTo>
                        <a:pt x="10" y="47"/>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16" name="Freeform 1046"/>
                <p:cNvSpPr>
                  <a:spLocks/>
                </p:cNvSpPr>
                <p:nvPr/>
              </p:nvSpPr>
              <p:spPr bwMode="auto">
                <a:xfrm>
                  <a:off x="1362" y="1806"/>
                  <a:ext cx="17" cy="26"/>
                </a:xfrm>
                <a:custGeom>
                  <a:avLst/>
                  <a:gdLst>
                    <a:gd name="T0" fmla="*/ 10 w 17"/>
                    <a:gd name="T1" fmla="*/ 47 h 52"/>
                    <a:gd name="T2" fmla="*/ 7 w 17"/>
                    <a:gd name="T3" fmla="*/ 52 h 52"/>
                    <a:gd name="T4" fmla="*/ 6 w 17"/>
                    <a:gd name="T5" fmla="*/ 39 h 52"/>
                    <a:gd name="T6" fmla="*/ 0 w 17"/>
                    <a:gd name="T7" fmla="*/ 34 h 52"/>
                    <a:gd name="T8" fmla="*/ 6 w 17"/>
                    <a:gd name="T9" fmla="*/ 32 h 52"/>
                    <a:gd name="T10" fmla="*/ 10 w 17"/>
                    <a:gd name="T11" fmla="*/ 21 h 52"/>
                    <a:gd name="T12" fmla="*/ 4 w 17"/>
                    <a:gd name="T13" fmla="*/ 23 h 52"/>
                    <a:gd name="T14" fmla="*/ 11 w 17"/>
                    <a:gd name="T15" fmla="*/ 15 h 52"/>
                    <a:gd name="T16" fmla="*/ 10 w 17"/>
                    <a:gd name="T17" fmla="*/ 4 h 52"/>
                    <a:gd name="T18" fmla="*/ 15 w 17"/>
                    <a:gd name="T19" fmla="*/ 0 h 52"/>
                    <a:gd name="T20" fmla="*/ 17 w 17"/>
                    <a:gd name="T21" fmla="*/ 24 h 52"/>
                    <a:gd name="T22" fmla="*/ 15 w 17"/>
                    <a:gd name="T23" fmla="*/ 21 h 52"/>
                    <a:gd name="T24" fmla="*/ 14 w 17"/>
                    <a:gd name="T25" fmla="*/ 28 h 52"/>
                    <a:gd name="T26" fmla="*/ 10 w 17"/>
                    <a:gd name="T27" fmla="*/ 47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52"/>
                    <a:gd name="T44" fmla="*/ 17 w 17"/>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52">
                      <a:moveTo>
                        <a:pt x="10" y="47"/>
                      </a:moveTo>
                      <a:lnTo>
                        <a:pt x="7" y="52"/>
                      </a:lnTo>
                      <a:lnTo>
                        <a:pt x="6" y="39"/>
                      </a:lnTo>
                      <a:lnTo>
                        <a:pt x="0" y="34"/>
                      </a:lnTo>
                      <a:lnTo>
                        <a:pt x="6" y="32"/>
                      </a:lnTo>
                      <a:lnTo>
                        <a:pt x="10" y="21"/>
                      </a:lnTo>
                      <a:lnTo>
                        <a:pt x="4" y="23"/>
                      </a:lnTo>
                      <a:lnTo>
                        <a:pt x="11" y="15"/>
                      </a:lnTo>
                      <a:lnTo>
                        <a:pt x="10" y="4"/>
                      </a:lnTo>
                      <a:lnTo>
                        <a:pt x="15" y="0"/>
                      </a:lnTo>
                      <a:lnTo>
                        <a:pt x="17" y="24"/>
                      </a:lnTo>
                      <a:lnTo>
                        <a:pt x="15" y="21"/>
                      </a:lnTo>
                      <a:lnTo>
                        <a:pt x="14" y="28"/>
                      </a:lnTo>
                      <a:lnTo>
                        <a:pt x="10" y="47"/>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17" name="Picture 1047"/>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1362" y="1806"/>
                  <a:ext cx="18" cy="27"/>
                </a:xfrm>
                <a:prstGeom prst="rect">
                  <a:avLst/>
                </a:prstGeom>
                <a:grpFill/>
                <a:ln w="6350">
                  <a:solidFill>
                    <a:srgbClr val="808080"/>
                  </a:solidFill>
                  <a:miter lim="800000"/>
                  <a:headEnd/>
                  <a:tailEnd/>
                </a:ln>
              </p:spPr>
            </p:pic>
          </p:grpSp>
          <p:sp>
            <p:nvSpPr>
              <p:cNvPr id="1613" name="Freeform 1048"/>
              <p:cNvSpPr>
                <a:spLocks/>
              </p:cNvSpPr>
              <p:nvPr/>
            </p:nvSpPr>
            <p:spPr bwMode="auto">
              <a:xfrm>
                <a:off x="1362" y="1806"/>
                <a:ext cx="17" cy="26"/>
              </a:xfrm>
              <a:custGeom>
                <a:avLst/>
                <a:gdLst>
                  <a:gd name="T0" fmla="*/ 10 w 17"/>
                  <a:gd name="T1" fmla="*/ 47 h 52"/>
                  <a:gd name="T2" fmla="*/ 7 w 17"/>
                  <a:gd name="T3" fmla="*/ 52 h 52"/>
                  <a:gd name="T4" fmla="*/ 6 w 17"/>
                  <a:gd name="T5" fmla="*/ 39 h 52"/>
                  <a:gd name="T6" fmla="*/ 0 w 17"/>
                  <a:gd name="T7" fmla="*/ 34 h 52"/>
                  <a:gd name="T8" fmla="*/ 6 w 17"/>
                  <a:gd name="T9" fmla="*/ 32 h 52"/>
                  <a:gd name="T10" fmla="*/ 10 w 17"/>
                  <a:gd name="T11" fmla="*/ 21 h 52"/>
                  <a:gd name="T12" fmla="*/ 4 w 17"/>
                  <a:gd name="T13" fmla="*/ 23 h 52"/>
                  <a:gd name="T14" fmla="*/ 11 w 17"/>
                  <a:gd name="T15" fmla="*/ 15 h 52"/>
                  <a:gd name="T16" fmla="*/ 10 w 17"/>
                  <a:gd name="T17" fmla="*/ 4 h 52"/>
                  <a:gd name="T18" fmla="*/ 15 w 17"/>
                  <a:gd name="T19" fmla="*/ 0 h 52"/>
                  <a:gd name="T20" fmla="*/ 17 w 17"/>
                  <a:gd name="T21" fmla="*/ 24 h 52"/>
                  <a:gd name="T22" fmla="*/ 15 w 17"/>
                  <a:gd name="T23" fmla="*/ 21 h 52"/>
                  <a:gd name="T24" fmla="*/ 14 w 17"/>
                  <a:gd name="T25" fmla="*/ 28 h 52"/>
                  <a:gd name="T26" fmla="*/ 10 w 17"/>
                  <a:gd name="T27" fmla="*/ 47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52"/>
                  <a:gd name="T44" fmla="*/ 17 w 17"/>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52">
                    <a:moveTo>
                      <a:pt x="10" y="47"/>
                    </a:moveTo>
                    <a:lnTo>
                      <a:pt x="7" y="52"/>
                    </a:lnTo>
                    <a:lnTo>
                      <a:pt x="6" y="39"/>
                    </a:lnTo>
                    <a:lnTo>
                      <a:pt x="0" y="34"/>
                    </a:lnTo>
                    <a:lnTo>
                      <a:pt x="6" y="32"/>
                    </a:lnTo>
                    <a:lnTo>
                      <a:pt x="10" y="21"/>
                    </a:lnTo>
                    <a:lnTo>
                      <a:pt x="4" y="23"/>
                    </a:lnTo>
                    <a:lnTo>
                      <a:pt x="11" y="15"/>
                    </a:lnTo>
                    <a:lnTo>
                      <a:pt x="10" y="4"/>
                    </a:lnTo>
                    <a:lnTo>
                      <a:pt x="15" y="0"/>
                    </a:lnTo>
                    <a:lnTo>
                      <a:pt x="17" y="24"/>
                    </a:lnTo>
                    <a:lnTo>
                      <a:pt x="15" y="21"/>
                    </a:lnTo>
                    <a:lnTo>
                      <a:pt x="14" y="28"/>
                    </a:lnTo>
                    <a:lnTo>
                      <a:pt x="10" y="47"/>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55" name="Group 1049"/>
            <p:cNvGrpSpPr>
              <a:grpSpLocks/>
            </p:cNvGrpSpPr>
            <p:nvPr/>
          </p:nvGrpSpPr>
          <p:grpSpPr bwMode="auto">
            <a:xfrm>
              <a:off x="796" y="1452"/>
              <a:ext cx="19" cy="23"/>
              <a:chOff x="1373" y="1777"/>
              <a:chExt cx="18" cy="19"/>
            </a:xfrm>
            <a:grpFill/>
          </p:grpSpPr>
          <p:grpSp>
            <p:nvGrpSpPr>
              <p:cNvPr id="1606" name="Group 1050"/>
              <p:cNvGrpSpPr>
                <a:grpSpLocks/>
              </p:cNvGrpSpPr>
              <p:nvPr/>
            </p:nvGrpSpPr>
            <p:grpSpPr bwMode="auto">
              <a:xfrm>
                <a:off x="1373" y="1777"/>
                <a:ext cx="18" cy="19"/>
                <a:chOff x="1373" y="1777"/>
                <a:chExt cx="18" cy="19"/>
              </a:xfrm>
              <a:grpFill/>
            </p:grpSpPr>
            <p:pic>
              <p:nvPicPr>
                <p:cNvPr id="1608" name="Picture 1051"/>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1373" y="1777"/>
                  <a:ext cx="18" cy="19"/>
                </a:xfrm>
                <a:prstGeom prst="rect">
                  <a:avLst/>
                </a:prstGeom>
                <a:grpFill/>
                <a:ln w="6350">
                  <a:solidFill>
                    <a:srgbClr val="808080"/>
                  </a:solidFill>
                  <a:miter lim="800000"/>
                  <a:headEnd/>
                  <a:tailEnd/>
                </a:ln>
              </p:spPr>
            </p:pic>
            <p:sp>
              <p:nvSpPr>
                <p:cNvPr id="1609" name="Freeform 1052"/>
                <p:cNvSpPr>
                  <a:spLocks/>
                </p:cNvSpPr>
                <p:nvPr/>
              </p:nvSpPr>
              <p:spPr bwMode="auto">
                <a:xfrm>
                  <a:off x="1373" y="1777"/>
                  <a:ext cx="17" cy="18"/>
                </a:xfrm>
                <a:custGeom>
                  <a:avLst/>
                  <a:gdLst>
                    <a:gd name="T0" fmla="*/ 16 w 17"/>
                    <a:gd name="T1" fmla="*/ 20 h 35"/>
                    <a:gd name="T2" fmla="*/ 12 w 17"/>
                    <a:gd name="T3" fmla="*/ 22 h 35"/>
                    <a:gd name="T4" fmla="*/ 0 w 17"/>
                    <a:gd name="T5" fmla="*/ 35 h 35"/>
                    <a:gd name="T6" fmla="*/ 3 w 17"/>
                    <a:gd name="T7" fmla="*/ 30 h 35"/>
                    <a:gd name="T8" fmla="*/ 14 w 17"/>
                    <a:gd name="T9" fmla="*/ 0 h 35"/>
                    <a:gd name="T10" fmla="*/ 17 w 17"/>
                    <a:gd name="T11" fmla="*/ 2 h 35"/>
                    <a:gd name="T12" fmla="*/ 16 w 17"/>
                    <a:gd name="T13" fmla="*/ 20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16" y="20"/>
                      </a:moveTo>
                      <a:lnTo>
                        <a:pt x="12" y="22"/>
                      </a:lnTo>
                      <a:lnTo>
                        <a:pt x="0" y="35"/>
                      </a:lnTo>
                      <a:lnTo>
                        <a:pt x="3" y="30"/>
                      </a:lnTo>
                      <a:lnTo>
                        <a:pt x="14" y="0"/>
                      </a:lnTo>
                      <a:lnTo>
                        <a:pt x="17" y="2"/>
                      </a:lnTo>
                      <a:lnTo>
                        <a:pt x="16" y="2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10" name="Freeform 1053"/>
                <p:cNvSpPr>
                  <a:spLocks/>
                </p:cNvSpPr>
                <p:nvPr/>
              </p:nvSpPr>
              <p:spPr bwMode="auto">
                <a:xfrm>
                  <a:off x="1373" y="1777"/>
                  <a:ext cx="17" cy="18"/>
                </a:xfrm>
                <a:custGeom>
                  <a:avLst/>
                  <a:gdLst>
                    <a:gd name="T0" fmla="*/ 16 w 17"/>
                    <a:gd name="T1" fmla="*/ 20 h 35"/>
                    <a:gd name="T2" fmla="*/ 12 w 17"/>
                    <a:gd name="T3" fmla="*/ 22 h 35"/>
                    <a:gd name="T4" fmla="*/ 0 w 17"/>
                    <a:gd name="T5" fmla="*/ 35 h 35"/>
                    <a:gd name="T6" fmla="*/ 3 w 17"/>
                    <a:gd name="T7" fmla="*/ 30 h 35"/>
                    <a:gd name="T8" fmla="*/ 14 w 17"/>
                    <a:gd name="T9" fmla="*/ 0 h 35"/>
                    <a:gd name="T10" fmla="*/ 17 w 17"/>
                    <a:gd name="T11" fmla="*/ 2 h 35"/>
                    <a:gd name="T12" fmla="*/ 16 w 17"/>
                    <a:gd name="T13" fmla="*/ 20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16" y="20"/>
                      </a:moveTo>
                      <a:lnTo>
                        <a:pt x="12" y="22"/>
                      </a:lnTo>
                      <a:lnTo>
                        <a:pt x="0" y="35"/>
                      </a:lnTo>
                      <a:lnTo>
                        <a:pt x="3" y="30"/>
                      </a:lnTo>
                      <a:lnTo>
                        <a:pt x="14" y="0"/>
                      </a:lnTo>
                      <a:lnTo>
                        <a:pt x="17" y="2"/>
                      </a:lnTo>
                      <a:lnTo>
                        <a:pt x="16" y="2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11" name="Picture 1054"/>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1373" y="1777"/>
                  <a:ext cx="18" cy="19"/>
                </a:xfrm>
                <a:prstGeom prst="rect">
                  <a:avLst/>
                </a:prstGeom>
                <a:grpFill/>
                <a:ln w="6350">
                  <a:solidFill>
                    <a:srgbClr val="808080"/>
                  </a:solidFill>
                  <a:miter lim="800000"/>
                  <a:headEnd/>
                  <a:tailEnd/>
                </a:ln>
              </p:spPr>
            </p:pic>
          </p:grpSp>
          <p:sp>
            <p:nvSpPr>
              <p:cNvPr id="1607" name="Freeform 1055"/>
              <p:cNvSpPr>
                <a:spLocks/>
              </p:cNvSpPr>
              <p:nvPr/>
            </p:nvSpPr>
            <p:spPr bwMode="auto">
              <a:xfrm>
                <a:off x="1373" y="1777"/>
                <a:ext cx="17" cy="18"/>
              </a:xfrm>
              <a:custGeom>
                <a:avLst/>
                <a:gdLst>
                  <a:gd name="T0" fmla="*/ 16 w 17"/>
                  <a:gd name="T1" fmla="*/ 20 h 35"/>
                  <a:gd name="T2" fmla="*/ 12 w 17"/>
                  <a:gd name="T3" fmla="*/ 22 h 35"/>
                  <a:gd name="T4" fmla="*/ 0 w 17"/>
                  <a:gd name="T5" fmla="*/ 35 h 35"/>
                  <a:gd name="T6" fmla="*/ 3 w 17"/>
                  <a:gd name="T7" fmla="*/ 30 h 35"/>
                  <a:gd name="T8" fmla="*/ 14 w 17"/>
                  <a:gd name="T9" fmla="*/ 0 h 35"/>
                  <a:gd name="T10" fmla="*/ 17 w 17"/>
                  <a:gd name="T11" fmla="*/ 2 h 35"/>
                  <a:gd name="T12" fmla="*/ 16 w 17"/>
                  <a:gd name="T13" fmla="*/ 20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16" y="20"/>
                    </a:moveTo>
                    <a:lnTo>
                      <a:pt x="12" y="22"/>
                    </a:lnTo>
                    <a:lnTo>
                      <a:pt x="0" y="35"/>
                    </a:lnTo>
                    <a:lnTo>
                      <a:pt x="3" y="30"/>
                    </a:lnTo>
                    <a:lnTo>
                      <a:pt x="14" y="0"/>
                    </a:lnTo>
                    <a:lnTo>
                      <a:pt x="17" y="2"/>
                    </a:lnTo>
                    <a:lnTo>
                      <a:pt x="16" y="20"/>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56" name="Group 1056"/>
            <p:cNvGrpSpPr>
              <a:grpSpLocks/>
            </p:cNvGrpSpPr>
            <p:nvPr/>
          </p:nvGrpSpPr>
          <p:grpSpPr bwMode="auto">
            <a:xfrm>
              <a:off x="330" y="1509"/>
              <a:ext cx="29" cy="13"/>
              <a:chOff x="941" y="1826"/>
              <a:chExt cx="26" cy="10"/>
            </a:xfrm>
            <a:grpFill/>
          </p:grpSpPr>
          <p:grpSp>
            <p:nvGrpSpPr>
              <p:cNvPr id="1600" name="Group 1057"/>
              <p:cNvGrpSpPr>
                <a:grpSpLocks/>
              </p:cNvGrpSpPr>
              <p:nvPr/>
            </p:nvGrpSpPr>
            <p:grpSpPr bwMode="auto">
              <a:xfrm>
                <a:off x="941" y="1826"/>
                <a:ext cx="26" cy="10"/>
                <a:chOff x="941" y="1826"/>
                <a:chExt cx="26" cy="10"/>
              </a:xfrm>
              <a:grpFill/>
            </p:grpSpPr>
            <p:pic>
              <p:nvPicPr>
                <p:cNvPr id="1602" name="Picture 1058"/>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941" y="1826"/>
                  <a:ext cx="26" cy="10"/>
                </a:xfrm>
                <a:prstGeom prst="rect">
                  <a:avLst/>
                </a:prstGeom>
                <a:grpFill/>
                <a:ln w="6350">
                  <a:solidFill>
                    <a:srgbClr val="808080"/>
                  </a:solidFill>
                  <a:miter lim="800000"/>
                  <a:headEnd/>
                  <a:tailEnd/>
                </a:ln>
              </p:spPr>
            </p:pic>
            <p:sp>
              <p:nvSpPr>
                <p:cNvPr id="1603" name="Freeform 1059"/>
                <p:cNvSpPr>
                  <a:spLocks/>
                </p:cNvSpPr>
                <p:nvPr/>
              </p:nvSpPr>
              <p:spPr bwMode="auto">
                <a:xfrm>
                  <a:off x="941" y="1826"/>
                  <a:ext cx="25" cy="9"/>
                </a:xfrm>
                <a:custGeom>
                  <a:avLst/>
                  <a:gdLst>
                    <a:gd name="T0" fmla="*/ 25 w 25"/>
                    <a:gd name="T1" fmla="*/ 13 h 19"/>
                    <a:gd name="T2" fmla="*/ 21 w 25"/>
                    <a:gd name="T3" fmla="*/ 0 h 19"/>
                    <a:gd name="T4" fmla="*/ 0 w 25"/>
                    <a:gd name="T5" fmla="*/ 15 h 19"/>
                    <a:gd name="T6" fmla="*/ 5 w 25"/>
                    <a:gd name="T7" fmla="*/ 19 h 19"/>
                    <a:gd name="T8" fmla="*/ 25 w 25"/>
                    <a:gd name="T9" fmla="*/ 13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25" y="13"/>
                      </a:moveTo>
                      <a:lnTo>
                        <a:pt x="21" y="0"/>
                      </a:lnTo>
                      <a:lnTo>
                        <a:pt x="0" y="15"/>
                      </a:lnTo>
                      <a:lnTo>
                        <a:pt x="5" y="19"/>
                      </a:lnTo>
                      <a:lnTo>
                        <a:pt x="25"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604" name="Freeform 1060"/>
                <p:cNvSpPr>
                  <a:spLocks/>
                </p:cNvSpPr>
                <p:nvPr/>
              </p:nvSpPr>
              <p:spPr bwMode="auto">
                <a:xfrm>
                  <a:off x="941" y="1826"/>
                  <a:ext cx="25" cy="9"/>
                </a:xfrm>
                <a:custGeom>
                  <a:avLst/>
                  <a:gdLst>
                    <a:gd name="T0" fmla="*/ 25 w 25"/>
                    <a:gd name="T1" fmla="*/ 13 h 19"/>
                    <a:gd name="T2" fmla="*/ 21 w 25"/>
                    <a:gd name="T3" fmla="*/ 0 h 19"/>
                    <a:gd name="T4" fmla="*/ 0 w 25"/>
                    <a:gd name="T5" fmla="*/ 15 h 19"/>
                    <a:gd name="T6" fmla="*/ 5 w 25"/>
                    <a:gd name="T7" fmla="*/ 19 h 19"/>
                    <a:gd name="T8" fmla="*/ 25 w 25"/>
                    <a:gd name="T9" fmla="*/ 13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25" y="13"/>
                      </a:moveTo>
                      <a:lnTo>
                        <a:pt x="21" y="0"/>
                      </a:lnTo>
                      <a:lnTo>
                        <a:pt x="0" y="15"/>
                      </a:lnTo>
                      <a:lnTo>
                        <a:pt x="5" y="19"/>
                      </a:lnTo>
                      <a:lnTo>
                        <a:pt x="25" y="1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605" name="Picture 1061"/>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941" y="1826"/>
                  <a:ext cx="26" cy="10"/>
                </a:xfrm>
                <a:prstGeom prst="rect">
                  <a:avLst/>
                </a:prstGeom>
                <a:grpFill/>
                <a:ln w="6350">
                  <a:solidFill>
                    <a:srgbClr val="808080"/>
                  </a:solidFill>
                  <a:miter lim="800000"/>
                  <a:headEnd/>
                  <a:tailEnd/>
                </a:ln>
              </p:spPr>
            </p:pic>
          </p:grpSp>
          <p:sp>
            <p:nvSpPr>
              <p:cNvPr id="1601" name="Freeform 1062"/>
              <p:cNvSpPr>
                <a:spLocks/>
              </p:cNvSpPr>
              <p:nvPr/>
            </p:nvSpPr>
            <p:spPr bwMode="auto">
              <a:xfrm>
                <a:off x="941" y="1826"/>
                <a:ext cx="25" cy="9"/>
              </a:xfrm>
              <a:custGeom>
                <a:avLst/>
                <a:gdLst>
                  <a:gd name="T0" fmla="*/ 25 w 25"/>
                  <a:gd name="T1" fmla="*/ 13 h 19"/>
                  <a:gd name="T2" fmla="*/ 21 w 25"/>
                  <a:gd name="T3" fmla="*/ 0 h 19"/>
                  <a:gd name="T4" fmla="*/ 0 w 25"/>
                  <a:gd name="T5" fmla="*/ 15 h 19"/>
                  <a:gd name="T6" fmla="*/ 5 w 25"/>
                  <a:gd name="T7" fmla="*/ 19 h 19"/>
                  <a:gd name="T8" fmla="*/ 25 w 25"/>
                  <a:gd name="T9" fmla="*/ 13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25" y="13"/>
                    </a:moveTo>
                    <a:lnTo>
                      <a:pt x="21" y="0"/>
                    </a:lnTo>
                    <a:lnTo>
                      <a:pt x="0" y="15"/>
                    </a:lnTo>
                    <a:lnTo>
                      <a:pt x="5" y="19"/>
                    </a:lnTo>
                    <a:lnTo>
                      <a:pt x="25" y="1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57" name="Group 1063"/>
            <p:cNvGrpSpPr>
              <a:grpSpLocks/>
            </p:cNvGrpSpPr>
            <p:nvPr/>
          </p:nvGrpSpPr>
          <p:grpSpPr bwMode="auto">
            <a:xfrm>
              <a:off x="407" y="1416"/>
              <a:ext cx="22" cy="10"/>
              <a:chOff x="1013" y="1745"/>
              <a:chExt cx="21" cy="9"/>
            </a:xfrm>
            <a:grpFill/>
          </p:grpSpPr>
          <p:grpSp>
            <p:nvGrpSpPr>
              <p:cNvPr id="1594" name="Group 1064"/>
              <p:cNvGrpSpPr>
                <a:grpSpLocks/>
              </p:cNvGrpSpPr>
              <p:nvPr/>
            </p:nvGrpSpPr>
            <p:grpSpPr bwMode="auto">
              <a:xfrm>
                <a:off x="1013" y="1745"/>
                <a:ext cx="21" cy="9"/>
                <a:chOff x="1013" y="1745"/>
                <a:chExt cx="21" cy="9"/>
              </a:xfrm>
              <a:grpFill/>
            </p:grpSpPr>
            <p:pic>
              <p:nvPicPr>
                <p:cNvPr id="1596" name="Picture 1065"/>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1013" y="1745"/>
                  <a:ext cx="21" cy="9"/>
                </a:xfrm>
                <a:prstGeom prst="rect">
                  <a:avLst/>
                </a:prstGeom>
                <a:grpFill/>
                <a:ln w="6350">
                  <a:solidFill>
                    <a:srgbClr val="808080"/>
                  </a:solidFill>
                  <a:miter lim="800000"/>
                  <a:headEnd/>
                  <a:tailEnd/>
                </a:ln>
              </p:spPr>
            </p:pic>
            <p:sp>
              <p:nvSpPr>
                <p:cNvPr id="1597" name="Freeform 1066"/>
                <p:cNvSpPr>
                  <a:spLocks/>
                </p:cNvSpPr>
                <p:nvPr/>
              </p:nvSpPr>
              <p:spPr bwMode="auto">
                <a:xfrm>
                  <a:off x="1013" y="1745"/>
                  <a:ext cx="20" cy="8"/>
                </a:xfrm>
                <a:custGeom>
                  <a:avLst/>
                  <a:gdLst>
                    <a:gd name="T0" fmla="*/ 20 w 20"/>
                    <a:gd name="T1" fmla="*/ 13 h 17"/>
                    <a:gd name="T2" fmla="*/ 13 w 20"/>
                    <a:gd name="T3" fmla="*/ 17 h 17"/>
                    <a:gd name="T4" fmla="*/ 0 w 20"/>
                    <a:gd name="T5" fmla="*/ 11 h 17"/>
                    <a:gd name="T6" fmla="*/ 20 w 20"/>
                    <a:gd name="T7" fmla="*/ 0 h 17"/>
                    <a:gd name="T8" fmla="*/ 20 w 20"/>
                    <a:gd name="T9" fmla="*/ 13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3"/>
                      </a:moveTo>
                      <a:lnTo>
                        <a:pt x="13" y="17"/>
                      </a:lnTo>
                      <a:lnTo>
                        <a:pt x="0" y="11"/>
                      </a:lnTo>
                      <a:lnTo>
                        <a:pt x="20" y="0"/>
                      </a:lnTo>
                      <a:lnTo>
                        <a:pt x="20"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98" name="Freeform 1067"/>
                <p:cNvSpPr>
                  <a:spLocks/>
                </p:cNvSpPr>
                <p:nvPr/>
              </p:nvSpPr>
              <p:spPr bwMode="auto">
                <a:xfrm>
                  <a:off x="1013" y="1745"/>
                  <a:ext cx="20" cy="8"/>
                </a:xfrm>
                <a:custGeom>
                  <a:avLst/>
                  <a:gdLst>
                    <a:gd name="T0" fmla="*/ 20 w 20"/>
                    <a:gd name="T1" fmla="*/ 13 h 17"/>
                    <a:gd name="T2" fmla="*/ 13 w 20"/>
                    <a:gd name="T3" fmla="*/ 17 h 17"/>
                    <a:gd name="T4" fmla="*/ 0 w 20"/>
                    <a:gd name="T5" fmla="*/ 11 h 17"/>
                    <a:gd name="T6" fmla="*/ 20 w 20"/>
                    <a:gd name="T7" fmla="*/ 0 h 17"/>
                    <a:gd name="T8" fmla="*/ 20 w 20"/>
                    <a:gd name="T9" fmla="*/ 13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3"/>
                      </a:moveTo>
                      <a:lnTo>
                        <a:pt x="13" y="17"/>
                      </a:lnTo>
                      <a:lnTo>
                        <a:pt x="0" y="11"/>
                      </a:lnTo>
                      <a:lnTo>
                        <a:pt x="20" y="0"/>
                      </a:lnTo>
                      <a:lnTo>
                        <a:pt x="20" y="1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599" name="Picture 1068"/>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1013" y="1745"/>
                  <a:ext cx="21" cy="9"/>
                </a:xfrm>
                <a:prstGeom prst="rect">
                  <a:avLst/>
                </a:prstGeom>
                <a:grpFill/>
                <a:ln w="6350">
                  <a:solidFill>
                    <a:srgbClr val="808080"/>
                  </a:solidFill>
                  <a:miter lim="800000"/>
                  <a:headEnd/>
                  <a:tailEnd/>
                </a:ln>
              </p:spPr>
            </p:pic>
          </p:grpSp>
          <p:sp>
            <p:nvSpPr>
              <p:cNvPr id="1595" name="Freeform 1069"/>
              <p:cNvSpPr>
                <a:spLocks/>
              </p:cNvSpPr>
              <p:nvPr/>
            </p:nvSpPr>
            <p:spPr bwMode="auto">
              <a:xfrm>
                <a:off x="1013" y="1745"/>
                <a:ext cx="20" cy="8"/>
              </a:xfrm>
              <a:custGeom>
                <a:avLst/>
                <a:gdLst>
                  <a:gd name="T0" fmla="*/ 20 w 20"/>
                  <a:gd name="T1" fmla="*/ 13 h 17"/>
                  <a:gd name="T2" fmla="*/ 13 w 20"/>
                  <a:gd name="T3" fmla="*/ 17 h 17"/>
                  <a:gd name="T4" fmla="*/ 0 w 20"/>
                  <a:gd name="T5" fmla="*/ 11 h 17"/>
                  <a:gd name="T6" fmla="*/ 20 w 20"/>
                  <a:gd name="T7" fmla="*/ 0 h 17"/>
                  <a:gd name="T8" fmla="*/ 20 w 20"/>
                  <a:gd name="T9" fmla="*/ 13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3"/>
                    </a:moveTo>
                    <a:lnTo>
                      <a:pt x="13" y="17"/>
                    </a:lnTo>
                    <a:lnTo>
                      <a:pt x="0" y="11"/>
                    </a:lnTo>
                    <a:lnTo>
                      <a:pt x="20" y="0"/>
                    </a:lnTo>
                    <a:lnTo>
                      <a:pt x="20" y="1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58" name="Group 1070"/>
            <p:cNvGrpSpPr>
              <a:grpSpLocks/>
            </p:cNvGrpSpPr>
            <p:nvPr/>
          </p:nvGrpSpPr>
          <p:grpSpPr bwMode="auto">
            <a:xfrm>
              <a:off x="783" y="1452"/>
              <a:ext cx="19" cy="16"/>
              <a:chOff x="1361" y="1777"/>
              <a:chExt cx="18" cy="13"/>
            </a:xfrm>
            <a:grpFill/>
          </p:grpSpPr>
          <p:grpSp>
            <p:nvGrpSpPr>
              <p:cNvPr id="1588" name="Group 1071"/>
              <p:cNvGrpSpPr>
                <a:grpSpLocks/>
              </p:cNvGrpSpPr>
              <p:nvPr/>
            </p:nvGrpSpPr>
            <p:grpSpPr bwMode="auto">
              <a:xfrm>
                <a:off x="1361" y="1777"/>
                <a:ext cx="18" cy="13"/>
                <a:chOff x="1361" y="1777"/>
                <a:chExt cx="18" cy="13"/>
              </a:xfrm>
              <a:grpFill/>
            </p:grpSpPr>
            <p:pic>
              <p:nvPicPr>
                <p:cNvPr id="1590" name="Picture 1072"/>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1361" y="1777"/>
                  <a:ext cx="18" cy="13"/>
                </a:xfrm>
                <a:prstGeom prst="rect">
                  <a:avLst/>
                </a:prstGeom>
                <a:grpFill/>
                <a:ln w="6350">
                  <a:solidFill>
                    <a:srgbClr val="808080"/>
                  </a:solidFill>
                  <a:miter lim="800000"/>
                  <a:headEnd/>
                  <a:tailEnd/>
                </a:ln>
              </p:spPr>
            </p:pic>
            <p:sp>
              <p:nvSpPr>
                <p:cNvPr id="1591" name="Freeform 1073"/>
                <p:cNvSpPr>
                  <a:spLocks/>
                </p:cNvSpPr>
                <p:nvPr/>
              </p:nvSpPr>
              <p:spPr bwMode="auto">
                <a:xfrm>
                  <a:off x="1361" y="1777"/>
                  <a:ext cx="17" cy="12"/>
                </a:xfrm>
                <a:custGeom>
                  <a:avLst/>
                  <a:gdLst>
                    <a:gd name="T0" fmla="*/ 15 w 17"/>
                    <a:gd name="T1" fmla="*/ 22 h 24"/>
                    <a:gd name="T2" fmla="*/ 12 w 17"/>
                    <a:gd name="T3" fmla="*/ 17 h 24"/>
                    <a:gd name="T4" fmla="*/ 8 w 17"/>
                    <a:gd name="T5" fmla="*/ 7 h 24"/>
                    <a:gd name="T6" fmla="*/ 17 w 17"/>
                    <a:gd name="T7" fmla="*/ 15 h 24"/>
                    <a:gd name="T8" fmla="*/ 17 w 17"/>
                    <a:gd name="T9" fmla="*/ 9 h 24"/>
                    <a:gd name="T10" fmla="*/ 12 w 17"/>
                    <a:gd name="T11" fmla="*/ 7 h 24"/>
                    <a:gd name="T12" fmla="*/ 15 w 17"/>
                    <a:gd name="T13" fmla="*/ 0 h 24"/>
                    <a:gd name="T14" fmla="*/ 6 w 17"/>
                    <a:gd name="T15" fmla="*/ 4 h 24"/>
                    <a:gd name="T16" fmla="*/ 5 w 17"/>
                    <a:gd name="T17" fmla="*/ 11 h 24"/>
                    <a:gd name="T18" fmla="*/ 0 w 17"/>
                    <a:gd name="T19" fmla="*/ 11 h 24"/>
                    <a:gd name="T20" fmla="*/ 4 w 17"/>
                    <a:gd name="T21" fmla="*/ 24 h 24"/>
                    <a:gd name="T22" fmla="*/ 6 w 17"/>
                    <a:gd name="T23" fmla="*/ 15 h 24"/>
                    <a:gd name="T24" fmla="*/ 15 w 17"/>
                    <a:gd name="T25" fmla="*/ 22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4"/>
                    <a:gd name="T41" fmla="*/ 17 w 1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4">
                      <a:moveTo>
                        <a:pt x="15" y="22"/>
                      </a:moveTo>
                      <a:lnTo>
                        <a:pt x="12" y="17"/>
                      </a:lnTo>
                      <a:lnTo>
                        <a:pt x="8" y="7"/>
                      </a:lnTo>
                      <a:lnTo>
                        <a:pt x="17" y="15"/>
                      </a:lnTo>
                      <a:lnTo>
                        <a:pt x="17" y="9"/>
                      </a:lnTo>
                      <a:lnTo>
                        <a:pt x="12" y="7"/>
                      </a:lnTo>
                      <a:lnTo>
                        <a:pt x="15" y="0"/>
                      </a:lnTo>
                      <a:lnTo>
                        <a:pt x="6" y="4"/>
                      </a:lnTo>
                      <a:lnTo>
                        <a:pt x="5" y="11"/>
                      </a:lnTo>
                      <a:lnTo>
                        <a:pt x="0" y="11"/>
                      </a:lnTo>
                      <a:lnTo>
                        <a:pt x="4" y="24"/>
                      </a:lnTo>
                      <a:lnTo>
                        <a:pt x="6" y="15"/>
                      </a:lnTo>
                      <a:lnTo>
                        <a:pt x="15" y="22"/>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92" name="Freeform 1074"/>
                <p:cNvSpPr>
                  <a:spLocks/>
                </p:cNvSpPr>
                <p:nvPr/>
              </p:nvSpPr>
              <p:spPr bwMode="auto">
                <a:xfrm>
                  <a:off x="1361" y="1777"/>
                  <a:ext cx="17" cy="12"/>
                </a:xfrm>
                <a:custGeom>
                  <a:avLst/>
                  <a:gdLst>
                    <a:gd name="T0" fmla="*/ 15 w 17"/>
                    <a:gd name="T1" fmla="*/ 22 h 24"/>
                    <a:gd name="T2" fmla="*/ 12 w 17"/>
                    <a:gd name="T3" fmla="*/ 17 h 24"/>
                    <a:gd name="T4" fmla="*/ 8 w 17"/>
                    <a:gd name="T5" fmla="*/ 7 h 24"/>
                    <a:gd name="T6" fmla="*/ 17 w 17"/>
                    <a:gd name="T7" fmla="*/ 15 h 24"/>
                    <a:gd name="T8" fmla="*/ 17 w 17"/>
                    <a:gd name="T9" fmla="*/ 9 h 24"/>
                    <a:gd name="T10" fmla="*/ 12 w 17"/>
                    <a:gd name="T11" fmla="*/ 7 h 24"/>
                    <a:gd name="T12" fmla="*/ 15 w 17"/>
                    <a:gd name="T13" fmla="*/ 0 h 24"/>
                    <a:gd name="T14" fmla="*/ 6 w 17"/>
                    <a:gd name="T15" fmla="*/ 4 h 24"/>
                    <a:gd name="T16" fmla="*/ 5 w 17"/>
                    <a:gd name="T17" fmla="*/ 11 h 24"/>
                    <a:gd name="T18" fmla="*/ 0 w 17"/>
                    <a:gd name="T19" fmla="*/ 11 h 24"/>
                    <a:gd name="T20" fmla="*/ 4 w 17"/>
                    <a:gd name="T21" fmla="*/ 24 h 24"/>
                    <a:gd name="T22" fmla="*/ 6 w 17"/>
                    <a:gd name="T23" fmla="*/ 15 h 24"/>
                    <a:gd name="T24" fmla="*/ 15 w 17"/>
                    <a:gd name="T25" fmla="*/ 22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4"/>
                    <a:gd name="T41" fmla="*/ 17 w 1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4">
                      <a:moveTo>
                        <a:pt x="15" y="22"/>
                      </a:moveTo>
                      <a:lnTo>
                        <a:pt x="12" y="17"/>
                      </a:lnTo>
                      <a:lnTo>
                        <a:pt x="8" y="7"/>
                      </a:lnTo>
                      <a:lnTo>
                        <a:pt x="17" y="15"/>
                      </a:lnTo>
                      <a:lnTo>
                        <a:pt x="17" y="9"/>
                      </a:lnTo>
                      <a:lnTo>
                        <a:pt x="12" y="7"/>
                      </a:lnTo>
                      <a:lnTo>
                        <a:pt x="15" y="0"/>
                      </a:lnTo>
                      <a:lnTo>
                        <a:pt x="6" y="4"/>
                      </a:lnTo>
                      <a:lnTo>
                        <a:pt x="5" y="11"/>
                      </a:lnTo>
                      <a:lnTo>
                        <a:pt x="0" y="11"/>
                      </a:lnTo>
                      <a:lnTo>
                        <a:pt x="4" y="24"/>
                      </a:lnTo>
                      <a:lnTo>
                        <a:pt x="6" y="15"/>
                      </a:lnTo>
                      <a:lnTo>
                        <a:pt x="15" y="22"/>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593" name="Picture 1075"/>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1361" y="1777"/>
                  <a:ext cx="18" cy="13"/>
                </a:xfrm>
                <a:prstGeom prst="rect">
                  <a:avLst/>
                </a:prstGeom>
                <a:grpFill/>
                <a:ln w="6350">
                  <a:solidFill>
                    <a:srgbClr val="808080"/>
                  </a:solidFill>
                  <a:miter lim="800000"/>
                  <a:headEnd/>
                  <a:tailEnd/>
                </a:ln>
              </p:spPr>
            </p:pic>
          </p:grpSp>
          <p:sp>
            <p:nvSpPr>
              <p:cNvPr id="1589" name="Freeform 1076"/>
              <p:cNvSpPr>
                <a:spLocks/>
              </p:cNvSpPr>
              <p:nvPr/>
            </p:nvSpPr>
            <p:spPr bwMode="auto">
              <a:xfrm>
                <a:off x="1361" y="1777"/>
                <a:ext cx="17" cy="12"/>
              </a:xfrm>
              <a:custGeom>
                <a:avLst/>
                <a:gdLst>
                  <a:gd name="T0" fmla="*/ 15 w 17"/>
                  <a:gd name="T1" fmla="*/ 22 h 24"/>
                  <a:gd name="T2" fmla="*/ 12 w 17"/>
                  <a:gd name="T3" fmla="*/ 17 h 24"/>
                  <a:gd name="T4" fmla="*/ 8 w 17"/>
                  <a:gd name="T5" fmla="*/ 7 h 24"/>
                  <a:gd name="T6" fmla="*/ 17 w 17"/>
                  <a:gd name="T7" fmla="*/ 15 h 24"/>
                  <a:gd name="T8" fmla="*/ 17 w 17"/>
                  <a:gd name="T9" fmla="*/ 9 h 24"/>
                  <a:gd name="T10" fmla="*/ 12 w 17"/>
                  <a:gd name="T11" fmla="*/ 7 h 24"/>
                  <a:gd name="T12" fmla="*/ 15 w 17"/>
                  <a:gd name="T13" fmla="*/ 0 h 24"/>
                  <a:gd name="T14" fmla="*/ 6 w 17"/>
                  <a:gd name="T15" fmla="*/ 4 h 24"/>
                  <a:gd name="T16" fmla="*/ 5 w 17"/>
                  <a:gd name="T17" fmla="*/ 11 h 24"/>
                  <a:gd name="T18" fmla="*/ 0 w 17"/>
                  <a:gd name="T19" fmla="*/ 11 h 24"/>
                  <a:gd name="T20" fmla="*/ 4 w 17"/>
                  <a:gd name="T21" fmla="*/ 24 h 24"/>
                  <a:gd name="T22" fmla="*/ 6 w 17"/>
                  <a:gd name="T23" fmla="*/ 15 h 24"/>
                  <a:gd name="T24" fmla="*/ 15 w 17"/>
                  <a:gd name="T25" fmla="*/ 22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4"/>
                  <a:gd name="T41" fmla="*/ 17 w 1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4">
                    <a:moveTo>
                      <a:pt x="15" y="22"/>
                    </a:moveTo>
                    <a:lnTo>
                      <a:pt x="12" y="17"/>
                    </a:lnTo>
                    <a:lnTo>
                      <a:pt x="8" y="7"/>
                    </a:lnTo>
                    <a:lnTo>
                      <a:pt x="17" y="15"/>
                    </a:lnTo>
                    <a:lnTo>
                      <a:pt x="17" y="9"/>
                    </a:lnTo>
                    <a:lnTo>
                      <a:pt x="12" y="7"/>
                    </a:lnTo>
                    <a:lnTo>
                      <a:pt x="15" y="0"/>
                    </a:lnTo>
                    <a:lnTo>
                      <a:pt x="6" y="4"/>
                    </a:lnTo>
                    <a:lnTo>
                      <a:pt x="5" y="11"/>
                    </a:lnTo>
                    <a:lnTo>
                      <a:pt x="0" y="11"/>
                    </a:lnTo>
                    <a:lnTo>
                      <a:pt x="4" y="24"/>
                    </a:lnTo>
                    <a:lnTo>
                      <a:pt x="6" y="15"/>
                    </a:lnTo>
                    <a:lnTo>
                      <a:pt x="15" y="22"/>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59" name="Group 1077"/>
            <p:cNvGrpSpPr>
              <a:grpSpLocks/>
            </p:cNvGrpSpPr>
            <p:nvPr/>
          </p:nvGrpSpPr>
          <p:grpSpPr bwMode="auto">
            <a:xfrm>
              <a:off x="780" y="1466"/>
              <a:ext cx="15" cy="24"/>
              <a:chOff x="1359" y="1789"/>
              <a:chExt cx="13" cy="20"/>
            </a:xfrm>
            <a:grpFill/>
          </p:grpSpPr>
          <p:grpSp>
            <p:nvGrpSpPr>
              <p:cNvPr id="1582" name="Group 1078"/>
              <p:cNvGrpSpPr>
                <a:grpSpLocks/>
              </p:cNvGrpSpPr>
              <p:nvPr/>
            </p:nvGrpSpPr>
            <p:grpSpPr bwMode="auto">
              <a:xfrm>
                <a:off x="1359" y="1789"/>
                <a:ext cx="13" cy="20"/>
                <a:chOff x="1359" y="1789"/>
                <a:chExt cx="13" cy="20"/>
              </a:xfrm>
              <a:grpFill/>
            </p:grpSpPr>
            <p:pic>
              <p:nvPicPr>
                <p:cNvPr id="1584" name="Picture 1079"/>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1359" y="1789"/>
                  <a:ext cx="13" cy="20"/>
                </a:xfrm>
                <a:prstGeom prst="rect">
                  <a:avLst/>
                </a:prstGeom>
                <a:grpFill/>
                <a:ln w="6350">
                  <a:solidFill>
                    <a:srgbClr val="808080"/>
                  </a:solidFill>
                  <a:miter lim="800000"/>
                  <a:headEnd/>
                  <a:tailEnd/>
                </a:ln>
              </p:spPr>
            </p:pic>
            <p:sp>
              <p:nvSpPr>
                <p:cNvPr id="1585" name="Freeform 1080"/>
                <p:cNvSpPr>
                  <a:spLocks/>
                </p:cNvSpPr>
                <p:nvPr/>
              </p:nvSpPr>
              <p:spPr bwMode="auto">
                <a:xfrm>
                  <a:off x="1359" y="1789"/>
                  <a:ext cx="12" cy="19"/>
                </a:xfrm>
                <a:custGeom>
                  <a:avLst/>
                  <a:gdLst>
                    <a:gd name="T0" fmla="*/ 0 w 12"/>
                    <a:gd name="T1" fmla="*/ 39 h 39"/>
                    <a:gd name="T2" fmla="*/ 12 w 12"/>
                    <a:gd name="T3" fmla="*/ 0 h 39"/>
                    <a:gd name="T4" fmla="*/ 3 w 12"/>
                    <a:gd name="T5" fmla="*/ 8 h 39"/>
                    <a:gd name="T6" fmla="*/ 0 w 12"/>
                    <a:gd name="T7" fmla="*/ 39 h 39"/>
                    <a:gd name="T8" fmla="*/ 0 60000 65536"/>
                    <a:gd name="T9" fmla="*/ 0 60000 65536"/>
                    <a:gd name="T10" fmla="*/ 0 60000 65536"/>
                    <a:gd name="T11" fmla="*/ 0 60000 65536"/>
                    <a:gd name="T12" fmla="*/ 0 w 12"/>
                    <a:gd name="T13" fmla="*/ 0 h 39"/>
                    <a:gd name="T14" fmla="*/ 12 w 12"/>
                    <a:gd name="T15" fmla="*/ 39 h 39"/>
                  </a:gdLst>
                  <a:ahLst/>
                  <a:cxnLst>
                    <a:cxn ang="T8">
                      <a:pos x="T0" y="T1"/>
                    </a:cxn>
                    <a:cxn ang="T9">
                      <a:pos x="T2" y="T3"/>
                    </a:cxn>
                    <a:cxn ang="T10">
                      <a:pos x="T4" y="T5"/>
                    </a:cxn>
                    <a:cxn ang="T11">
                      <a:pos x="T6" y="T7"/>
                    </a:cxn>
                  </a:cxnLst>
                  <a:rect l="T12" t="T13" r="T14" b="T15"/>
                  <a:pathLst>
                    <a:path w="12" h="39">
                      <a:moveTo>
                        <a:pt x="0" y="39"/>
                      </a:moveTo>
                      <a:lnTo>
                        <a:pt x="12" y="0"/>
                      </a:lnTo>
                      <a:lnTo>
                        <a:pt x="3" y="8"/>
                      </a:lnTo>
                      <a:lnTo>
                        <a:pt x="0" y="39"/>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86" name="Freeform 1081"/>
                <p:cNvSpPr>
                  <a:spLocks/>
                </p:cNvSpPr>
                <p:nvPr/>
              </p:nvSpPr>
              <p:spPr bwMode="auto">
                <a:xfrm>
                  <a:off x="1359" y="1789"/>
                  <a:ext cx="12" cy="19"/>
                </a:xfrm>
                <a:custGeom>
                  <a:avLst/>
                  <a:gdLst>
                    <a:gd name="T0" fmla="*/ 0 w 12"/>
                    <a:gd name="T1" fmla="*/ 39 h 39"/>
                    <a:gd name="T2" fmla="*/ 12 w 12"/>
                    <a:gd name="T3" fmla="*/ 0 h 39"/>
                    <a:gd name="T4" fmla="*/ 3 w 12"/>
                    <a:gd name="T5" fmla="*/ 8 h 39"/>
                    <a:gd name="T6" fmla="*/ 0 w 12"/>
                    <a:gd name="T7" fmla="*/ 39 h 39"/>
                    <a:gd name="T8" fmla="*/ 0 60000 65536"/>
                    <a:gd name="T9" fmla="*/ 0 60000 65536"/>
                    <a:gd name="T10" fmla="*/ 0 60000 65536"/>
                    <a:gd name="T11" fmla="*/ 0 60000 65536"/>
                    <a:gd name="T12" fmla="*/ 0 w 12"/>
                    <a:gd name="T13" fmla="*/ 0 h 39"/>
                    <a:gd name="T14" fmla="*/ 12 w 12"/>
                    <a:gd name="T15" fmla="*/ 39 h 39"/>
                  </a:gdLst>
                  <a:ahLst/>
                  <a:cxnLst>
                    <a:cxn ang="T8">
                      <a:pos x="T0" y="T1"/>
                    </a:cxn>
                    <a:cxn ang="T9">
                      <a:pos x="T2" y="T3"/>
                    </a:cxn>
                    <a:cxn ang="T10">
                      <a:pos x="T4" y="T5"/>
                    </a:cxn>
                    <a:cxn ang="T11">
                      <a:pos x="T6" y="T7"/>
                    </a:cxn>
                  </a:cxnLst>
                  <a:rect l="T12" t="T13" r="T14" b="T15"/>
                  <a:pathLst>
                    <a:path w="12" h="39">
                      <a:moveTo>
                        <a:pt x="0" y="39"/>
                      </a:moveTo>
                      <a:lnTo>
                        <a:pt x="12" y="0"/>
                      </a:lnTo>
                      <a:lnTo>
                        <a:pt x="3" y="8"/>
                      </a:lnTo>
                      <a:lnTo>
                        <a:pt x="0" y="39"/>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587" name="Picture 1082"/>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1359" y="1789"/>
                  <a:ext cx="13" cy="20"/>
                </a:xfrm>
                <a:prstGeom prst="rect">
                  <a:avLst/>
                </a:prstGeom>
                <a:grpFill/>
                <a:ln w="6350">
                  <a:solidFill>
                    <a:srgbClr val="808080"/>
                  </a:solidFill>
                  <a:miter lim="800000"/>
                  <a:headEnd/>
                  <a:tailEnd/>
                </a:ln>
              </p:spPr>
            </p:pic>
          </p:grpSp>
          <p:sp>
            <p:nvSpPr>
              <p:cNvPr id="1583" name="Freeform 1083"/>
              <p:cNvSpPr>
                <a:spLocks/>
              </p:cNvSpPr>
              <p:nvPr/>
            </p:nvSpPr>
            <p:spPr bwMode="auto">
              <a:xfrm>
                <a:off x="1359" y="1789"/>
                <a:ext cx="12" cy="19"/>
              </a:xfrm>
              <a:custGeom>
                <a:avLst/>
                <a:gdLst>
                  <a:gd name="T0" fmla="*/ 0 w 12"/>
                  <a:gd name="T1" fmla="*/ 39 h 39"/>
                  <a:gd name="T2" fmla="*/ 12 w 12"/>
                  <a:gd name="T3" fmla="*/ 0 h 39"/>
                  <a:gd name="T4" fmla="*/ 3 w 12"/>
                  <a:gd name="T5" fmla="*/ 8 h 39"/>
                  <a:gd name="T6" fmla="*/ 0 w 12"/>
                  <a:gd name="T7" fmla="*/ 39 h 39"/>
                  <a:gd name="T8" fmla="*/ 0 60000 65536"/>
                  <a:gd name="T9" fmla="*/ 0 60000 65536"/>
                  <a:gd name="T10" fmla="*/ 0 60000 65536"/>
                  <a:gd name="T11" fmla="*/ 0 60000 65536"/>
                  <a:gd name="T12" fmla="*/ 0 w 12"/>
                  <a:gd name="T13" fmla="*/ 0 h 39"/>
                  <a:gd name="T14" fmla="*/ 12 w 12"/>
                  <a:gd name="T15" fmla="*/ 39 h 39"/>
                </a:gdLst>
                <a:ahLst/>
                <a:cxnLst>
                  <a:cxn ang="T8">
                    <a:pos x="T0" y="T1"/>
                  </a:cxn>
                  <a:cxn ang="T9">
                    <a:pos x="T2" y="T3"/>
                  </a:cxn>
                  <a:cxn ang="T10">
                    <a:pos x="T4" y="T5"/>
                  </a:cxn>
                  <a:cxn ang="T11">
                    <a:pos x="T6" y="T7"/>
                  </a:cxn>
                </a:cxnLst>
                <a:rect l="T12" t="T13" r="T14" b="T15"/>
                <a:pathLst>
                  <a:path w="12" h="39">
                    <a:moveTo>
                      <a:pt x="0" y="39"/>
                    </a:moveTo>
                    <a:lnTo>
                      <a:pt x="12" y="0"/>
                    </a:lnTo>
                    <a:lnTo>
                      <a:pt x="3" y="8"/>
                    </a:lnTo>
                    <a:lnTo>
                      <a:pt x="0" y="39"/>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60" name="Group 1084"/>
            <p:cNvGrpSpPr>
              <a:grpSpLocks/>
            </p:cNvGrpSpPr>
            <p:nvPr/>
          </p:nvGrpSpPr>
          <p:grpSpPr bwMode="auto">
            <a:xfrm>
              <a:off x="799" y="1473"/>
              <a:ext cx="16" cy="12"/>
              <a:chOff x="1377" y="1795"/>
              <a:chExt cx="13" cy="10"/>
            </a:xfrm>
            <a:grpFill/>
          </p:grpSpPr>
          <p:grpSp>
            <p:nvGrpSpPr>
              <p:cNvPr id="1576" name="Group 1085"/>
              <p:cNvGrpSpPr>
                <a:grpSpLocks/>
              </p:cNvGrpSpPr>
              <p:nvPr/>
            </p:nvGrpSpPr>
            <p:grpSpPr bwMode="auto">
              <a:xfrm>
                <a:off x="1377" y="1795"/>
                <a:ext cx="13" cy="10"/>
                <a:chOff x="1377" y="1795"/>
                <a:chExt cx="13" cy="10"/>
              </a:xfrm>
              <a:grpFill/>
            </p:grpSpPr>
            <p:pic>
              <p:nvPicPr>
                <p:cNvPr id="1578" name="Picture 1086"/>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1377" y="1795"/>
                  <a:ext cx="13" cy="10"/>
                </a:xfrm>
                <a:prstGeom prst="rect">
                  <a:avLst/>
                </a:prstGeom>
                <a:grpFill/>
                <a:ln w="6350">
                  <a:solidFill>
                    <a:srgbClr val="808080"/>
                  </a:solidFill>
                  <a:miter lim="800000"/>
                  <a:headEnd/>
                  <a:tailEnd/>
                </a:ln>
              </p:spPr>
            </p:pic>
            <p:sp>
              <p:nvSpPr>
                <p:cNvPr id="1579" name="Freeform 1087"/>
                <p:cNvSpPr>
                  <a:spLocks/>
                </p:cNvSpPr>
                <p:nvPr/>
              </p:nvSpPr>
              <p:spPr bwMode="auto">
                <a:xfrm>
                  <a:off x="1377" y="1795"/>
                  <a:ext cx="12" cy="9"/>
                </a:xfrm>
                <a:custGeom>
                  <a:avLst/>
                  <a:gdLst>
                    <a:gd name="T0" fmla="*/ 11 w 12"/>
                    <a:gd name="T1" fmla="*/ 13 h 19"/>
                    <a:gd name="T2" fmla="*/ 12 w 12"/>
                    <a:gd name="T3" fmla="*/ 6 h 19"/>
                    <a:gd name="T4" fmla="*/ 4 w 12"/>
                    <a:gd name="T5" fmla="*/ 0 h 19"/>
                    <a:gd name="T6" fmla="*/ 0 w 12"/>
                    <a:gd name="T7" fmla="*/ 15 h 19"/>
                    <a:gd name="T8" fmla="*/ 3 w 12"/>
                    <a:gd name="T9" fmla="*/ 19 h 19"/>
                    <a:gd name="T10" fmla="*/ 7 w 12"/>
                    <a:gd name="T11" fmla="*/ 13 h 19"/>
                    <a:gd name="T12" fmla="*/ 11 w 12"/>
                    <a:gd name="T13" fmla="*/ 13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11" y="13"/>
                      </a:moveTo>
                      <a:lnTo>
                        <a:pt x="12" y="6"/>
                      </a:lnTo>
                      <a:lnTo>
                        <a:pt x="4" y="0"/>
                      </a:lnTo>
                      <a:lnTo>
                        <a:pt x="0" y="15"/>
                      </a:lnTo>
                      <a:lnTo>
                        <a:pt x="3" y="19"/>
                      </a:lnTo>
                      <a:lnTo>
                        <a:pt x="7" y="13"/>
                      </a:lnTo>
                      <a:lnTo>
                        <a:pt x="11" y="13"/>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80" name="Freeform 1088"/>
                <p:cNvSpPr>
                  <a:spLocks/>
                </p:cNvSpPr>
                <p:nvPr/>
              </p:nvSpPr>
              <p:spPr bwMode="auto">
                <a:xfrm>
                  <a:off x="1377" y="1795"/>
                  <a:ext cx="12" cy="9"/>
                </a:xfrm>
                <a:custGeom>
                  <a:avLst/>
                  <a:gdLst>
                    <a:gd name="T0" fmla="*/ 11 w 12"/>
                    <a:gd name="T1" fmla="*/ 13 h 19"/>
                    <a:gd name="T2" fmla="*/ 12 w 12"/>
                    <a:gd name="T3" fmla="*/ 6 h 19"/>
                    <a:gd name="T4" fmla="*/ 4 w 12"/>
                    <a:gd name="T5" fmla="*/ 0 h 19"/>
                    <a:gd name="T6" fmla="*/ 0 w 12"/>
                    <a:gd name="T7" fmla="*/ 15 h 19"/>
                    <a:gd name="T8" fmla="*/ 3 w 12"/>
                    <a:gd name="T9" fmla="*/ 19 h 19"/>
                    <a:gd name="T10" fmla="*/ 7 w 12"/>
                    <a:gd name="T11" fmla="*/ 13 h 19"/>
                    <a:gd name="T12" fmla="*/ 11 w 12"/>
                    <a:gd name="T13" fmla="*/ 13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11" y="13"/>
                      </a:moveTo>
                      <a:lnTo>
                        <a:pt x="12" y="6"/>
                      </a:lnTo>
                      <a:lnTo>
                        <a:pt x="4" y="0"/>
                      </a:lnTo>
                      <a:lnTo>
                        <a:pt x="0" y="15"/>
                      </a:lnTo>
                      <a:lnTo>
                        <a:pt x="3" y="19"/>
                      </a:lnTo>
                      <a:lnTo>
                        <a:pt x="7" y="13"/>
                      </a:lnTo>
                      <a:lnTo>
                        <a:pt x="11" y="13"/>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581" name="Picture 1089"/>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1377" y="1795"/>
                  <a:ext cx="13" cy="10"/>
                </a:xfrm>
                <a:prstGeom prst="rect">
                  <a:avLst/>
                </a:prstGeom>
                <a:grpFill/>
                <a:ln w="6350">
                  <a:solidFill>
                    <a:srgbClr val="808080"/>
                  </a:solidFill>
                  <a:miter lim="800000"/>
                  <a:headEnd/>
                  <a:tailEnd/>
                </a:ln>
              </p:spPr>
            </p:pic>
          </p:grpSp>
          <p:sp>
            <p:nvSpPr>
              <p:cNvPr id="1577" name="Freeform 1090"/>
              <p:cNvSpPr>
                <a:spLocks/>
              </p:cNvSpPr>
              <p:nvPr/>
            </p:nvSpPr>
            <p:spPr bwMode="auto">
              <a:xfrm>
                <a:off x="1377" y="1795"/>
                <a:ext cx="12" cy="9"/>
              </a:xfrm>
              <a:custGeom>
                <a:avLst/>
                <a:gdLst>
                  <a:gd name="T0" fmla="*/ 11 w 12"/>
                  <a:gd name="T1" fmla="*/ 13 h 19"/>
                  <a:gd name="T2" fmla="*/ 12 w 12"/>
                  <a:gd name="T3" fmla="*/ 6 h 19"/>
                  <a:gd name="T4" fmla="*/ 4 w 12"/>
                  <a:gd name="T5" fmla="*/ 0 h 19"/>
                  <a:gd name="T6" fmla="*/ 0 w 12"/>
                  <a:gd name="T7" fmla="*/ 15 h 19"/>
                  <a:gd name="T8" fmla="*/ 3 w 12"/>
                  <a:gd name="T9" fmla="*/ 19 h 19"/>
                  <a:gd name="T10" fmla="*/ 7 w 12"/>
                  <a:gd name="T11" fmla="*/ 13 h 19"/>
                  <a:gd name="T12" fmla="*/ 11 w 12"/>
                  <a:gd name="T13" fmla="*/ 13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11" y="13"/>
                    </a:moveTo>
                    <a:lnTo>
                      <a:pt x="12" y="6"/>
                    </a:lnTo>
                    <a:lnTo>
                      <a:pt x="4" y="0"/>
                    </a:lnTo>
                    <a:lnTo>
                      <a:pt x="0" y="15"/>
                    </a:lnTo>
                    <a:lnTo>
                      <a:pt x="3" y="19"/>
                    </a:lnTo>
                    <a:lnTo>
                      <a:pt x="7" y="13"/>
                    </a:lnTo>
                    <a:lnTo>
                      <a:pt x="11" y="13"/>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61" name="Group 1091"/>
            <p:cNvGrpSpPr>
              <a:grpSpLocks/>
            </p:cNvGrpSpPr>
            <p:nvPr/>
          </p:nvGrpSpPr>
          <p:grpSpPr bwMode="auto">
            <a:xfrm>
              <a:off x="787" y="1479"/>
              <a:ext cx="14" cy="12"/>
              <a:chOff x="1365" y="1799"/>
              <a:chExt cx="13" cy="11"/>
            </a:xfrm>
            <a:grpFill/>
          </p:grpSpPr>
          <p:grpSp>
            <p:nvGrpSpPr>
              <p:cNvPr id="1570" name="Group 1092"/>
              <p:cNvGrpSpPr>
                <a:grpSpLocks/>
              </p:cNvGrpSpPr>
              <p:nvPr/>
            </p:nvGrpSpPr>
            <p:grpSpPr bwMode="auto">
              <a:xfrm>
                <a:off x="1365" y="1799"/>
                <a:ext cx="13" cy="11"/>
                <a:chOff x="1365" y="1799"/>
                <a:chExt cx="13" cy="11"/>
              </a:xfrm>
              <a:grpFill/>
            </p:grpSpPr>
            <p:pic>
              <p:nvPicPr>
                <p:cNvPr id="1572" name="Picture 1093"/>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1365" y="1799"/>
                  <a:ext cx="13" cy="11"/>
                </a:xfrm>
                <a:prstGeom prst="rect">
                  <a:avLst/>
                </a:prstGeom>
                <a:grpFill/>
                <a:ln w="6350">
                  <a:solidFill>
                    <a:srgbClr val="808080"/>
                  </a:solidFill>
                  <a:miter lim="800000"/>
                  <a:headEnd/>
                  <a:tailEnd/>
                </a:ln>
              </p:spPr>
            </p:pic>
            <p:sp>
              <p:nvSpPr>
                <p:cNvPr id="1573" name="Freeform 1094"/>
                <p:cNvSpPr>
                  <a:spLocks/>
                </p:cNvSpPr>
                <p:nvPr/>
              </p:nvSpPr>
              <p:spPr bwMode="auto">
                <a:xfrm>
                  <a:off x="1365" y="1799"/>
                  <a:ext cx="12" cy="10"/>
                </a:xfrm>
                <a:custGeom>
                  <a:avLst/>
                  <a:gdLst>
                    <a:gd name="T0" fmla="*/ 12 w 12"/>
                    <a:gd name="T1" fmla="*/ 8 h 21"/>
                    <a:gd name="T2" fmla="*/ 0 w 12"/>
                    <a:gd name="T3" fmla="*/ 21 h 21"/>
                    <a:gd name="T4" fmla="*/ 5 w 12"/>
                    <a:gd name="T5" fmla="*/ 0 h 21"/>
                    <a:gd name="T6" fmla="*/ 12 w 12"/>
                    <a:gd name="T7" fmla="*/ 8 h 21"/>
                    <a:gd name="T8" fmla="*/ 0 60000 65536"/>
                    <a:gd name="T9" fmla="*/ 0 60000 65536"/>
                    <a:gd name="T10" fmla="*/ 0 60000 65536"/>
                    <a:gd name="T11" fmla="*/ 0 60000 65536"/>
                    <a:gd name="T12" fmla="*/ 0 w 12"/>
                    <a:gd name="T13" fmla="*/ 0 h 21"/>
                    <a:gd name="T14" fmla="*/ 12 w 12"/>
                    <a:gd name="T15" fmla="*/ 21 h 21"/>
                  </a:gdLst>
                  <a:ahLst/>
                  <a:cxnLst>
                    <a:cxn ang="T8">
                      <a:pos x="T0" y="T1"/>
                    </a:cxn>
                    <a:cxn ang="T9">
                      <a:pos x="T2" y="T3"/>
                    </a:cxn>
                    <a:cxn ang="T10">
                      <a:pos x="T4" y="T5"/>
                    </a:cxn>
                    <a:cxn ang="T11">
                      <a:pos x="T6" y="T7"/>
                    </a:cxn>
                  </a:cxnLst>
                  <a:rect l="T12" t="T13" r="T14" b="T15"/>
                  <a:pathLst>
                    <a:path w="12" h="21">
                      <a:moveTo>
                        <a:pt x="12" y="8"/>
                      </a:moveTo>
                      <a:lnTo>
                        <a:pt x="0" y="21"/>
                      </a:lnTo>
                      <a:lnTo>
                        <a:pt x="5" y="0"/>
                      </a:lnTo>
                      <a:lnTo>
                        <a:pt x="12" y="8"/>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74" name="Freeform 1095"/>
                <p:cNvSpPr>
                  <a:spLocks/>
                </p:cNvSpPr>
                <p:nvPr/>
              </p:nvSpPr>
              <p:spPr bwMode="auto">
                <a:xfrm>
                  <a:off x="1365" y="1799"/>
                  <a:ext cx="12" cy="10"/>
                </a:xfrm>
                <a:custGeom>
                  <a:avLst/>
                  <a:gdLst>
                    <a:gd name="T0" fmla="*/ 12 w 12"/>
                    <a:gd name="T1" fmla="*/ 8 h 21"/>
                    <a:gd name="T2" fmla="*/ 0 w 12"/>
                    <a:gd name="T3" fmla="*/ 21 h 21"/>
                    <a:gd name="T4" fmla="*/ 5 w 12"/>
                    <a:gd name="T5" fmla="*/ 0 h 21"/>
                    <a:gd name="T6" fmla="*/ 12 w 12"/>
                    <a:gd name="T7" fmla="*/ 8 h 21"/>
                    <a:gd name="T8" fmla="*/ 0 60000 65536"/>
                    <a:gd name="T9" fmla="*/ 0 60000 65536"/>
                    <a:gd name="T10" fmla="*/ 0 60000 65536"/>
                    <a:gd name="T11" fmla="*/ 0 60000 65536"/>
                    <a:gd name="T12" fmla="*/ 0 w 12"/>
                    <a:gd name="T13" fmla="*/ 0 h 21"/>
                    <a:gd name="T14" fmla="*/ 12 w 12"/>
                    <a:gd name="T15" fmla="*/ 21 h 21"/>
                  </a:gdLst>
                  <a:ahLst/>
                  <a:cxnLst>
                    <a:cxn ang="T8">
                      <a:pos x="T0" y="T1"/>
                    </a:cxn>
                    <a:cxn ang="T9">
                      <a:pos x="T2" y="T3"/>
                    </a:cxn>
                    <a:cxn ang="T10">
                      <a:pos x="T4" y="T5"/>
                    </a:cxn>
                    <a:cxn ang="T11">
                      <a:pos x="T6" y="T7"/>
                    </a:cxn>
                  </a:cxnLst>
                  <a:rect l="T12" t="T13" r="T14" b="T15"/>
                  <a:pathLst>
                    <a:path w="12" h="21">
                      <a:moveTo>
                        <a:pt x="12" y="8"/>
                      </a:moveTo>
                      <a:lnTo>
                        <a:pt x="0" y="21"/>
                      </a:lnTo>
                      <a:lnTo>
                        <a:pt x="5" y="0"/>
                      </a:lnTo>
                      <a:lnTo>
                        <a:pt x="12" y="8"/>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575" name="Picture 1096"/>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1365" y="1799"/>
                  <a:ext cx="13" cy="11"/>
                </a:xfrm>
                <a:prstGeom prst="rect">
                  <a:avLst/>
                </a:prstGeom>
                <a:grpFill/>
                <a:ln w="6350">
                  <a:solidFill>
                    <a:srgbClr val="808080"/>
                  </a:solidFill>
                  <a:miter lim="800000"/>
                  <a:headEnd/>
                  <a:tailEnd/>
                </a:ln>
              </p:spPr>
            </p:pic>
          </p:grpSp>
          <p:sp>
            <p:nvSpPr>
              <p:cNvPr id="1571" name="Freeform 1097"/>
              <p:cNvSpPr>
                <a:spLocks/>
              </p:cNvSpPr>
              <p:nvPr/>
            </p:nvSpPr>
            <p:spPr bwMode="auto">
              <a:xfrm>
                <a:off x="1365" y="1799"/>
                <a:ext cx="12" cy="10"/>
              </a:xfrm>
              <a:custGeom>
                <a:avLst/>
                <a:gdLst>
                  <a:gd name="T0" fmla="*/ 12 w 12"/>
                  <a:gd name="T1" fmla="*/ 8 h 21"/>
                  <a:gd name="T2" fmla="*/ 0 w 12"/>
                  <a:gd name="T3" fmla="*/ 21 h 21"/>
                  <a:gd name="T4" fmla="*/ 5 w 12"/>
                  <a:gd name="T5" fmla="*/ 0 h 21"/>
                  <a:gd name="T6" fmla="*/ 12 w 12"/>
                  <a:gd name="T7" fmla="*/ 8 h 21"/>
                  <a:gd name="T8" fmla="*/ 0 60000 65536"/>
                  <a:gd name="T9" fmla="*/ 0 60000 65536"/>
                  <a:gd name="T10" fmla="*/ 0 60000 65536"/>
                  <a:gd name="T11" fmla="*/ 0 60000 65536"/>
                  <a:gd name="T12" fmla="*/ 0 w 12"/>
                  <a:gd name="T13" fmla="*/ 0 h 21"/>
                  <a:gd name="T14" fmla="*/ 12 w 12"/>
                  <a:gd name="T15" fmla="*/ 21 h 21"/>
                </a:gdLst>
                <a:ahLst/>
                <a:cxnLst>
                  <a:cxn ang="T8">
                    <a:pos x="T0" y="T1"/>
                  </a:cxn>
                  <a:cxn ang="T9">
                    <a:pos x="T2" y="T3"/>
                  </a:cxn>
                  <a:cxn ang="T10">
                    <a:pos x="T4" y="T5"/>
                  </a:cxn>
                  <a:cxn ang="T11">
                    <a:pos x="T6" y="T7"/>
                  </a:cxn>
                </a:cxnLst>
                <a:rect l="T12" t="T13" r="T14" b="T15"/>
                <a:pathLst>
                  <a:path w="12" h="21">
                    <a:moveTo>
                      <a:pt x="12" y="8"/>
                    </a:moveTo>
                    <a:lnTo>
                      <a:pt x="0" y="21"/>
                    </a:lnTo>
                    <a:lnTo>
                      <a:pt x="5" y="0"/>
                    </a:lnTo>
                    <a:lnTo>
                      <a:pt x="12" y="8"/>
                    </a:lnTo>
                    <a:close/>
                  </a:path>
                </a:pathLst>
              </a:custGeom>
              <a:grpFill/>
              <a:ln w="6350">
                <a:solidFill>
                  <a:srgbClr val="808080"/>
                </a:solidFill>
                <a:round/>
                <a:headEnd/>
                <a:tailEnd/>
              </a:ln>
            </p:spPr>
            <p:txBody>
              <a:bodyPr/>
              <a:lstStyle/>
              <a:p>
                <a:endParaRPr lang="en-GB" dirty="0">
                  <a:solidFill>
                    <a:srgbClr val="000000"/>
                  </a:solidFill>
                </a:endParaRPr>
              </a:p>
            </p:txBody>
          </p:sp>
        </p:grpSp>
        <p:grpSp>
          <p:nvGrpSpPr>
            <p:cNvPr id="1562" name="Group 1098"/>
            <p:cNvGrpSpPr>
              <a:grpSpLocks/>
            </p:cNvGrpSpPr>
            <p:nvPr/>
          </p:nvGrpSpPr>
          <p:grpSpPr bwMode="auto">
            <a:xfrm>
              <a:off x="1501" y="1768"/>
              <a:ext cx="37" cy="7"/>
              <a:chOff x="2027" y="2047"/>
              <a:chExt cx="35" cy="6"/>
            </a:xfrm>
            <a:grpFill/>
          </p:grpSpPr>
          <p:grpSp>
            <p:nvGrpSpPr>
              <p:cNvPr id="1564" name="Group 1099"/>
              <p:cNvGrpSpPr>
                <a:grpSpLocks/>
              </p:cNvGrpSpPr>
              <p:nvPr/>
            </p:nvGrpSpPr>
            <p:grpSpPr bwMode="auto">
              <a:xfrm>
                <a:off x="2027" y="2047"/>
                <a:ext cx="35" cy="6"/>
                <a:chOff x="2027" y="2047"/>
                <a:chExt cx="35" cy="6"/>
              </a:xfrm>
              <a:grpFill/>
            </p:grpSpPr>
            <p:pic>
              <p:nvPicPr>
                <p:cNvPr id="1566" name="Picture 1100"/>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027" y="2047"/>
                  <a:ext cx="35" cy="6"/>
                </a:xfrm>
                <a:prstGeom prst="rect">
                  <a:avLst/>
                </a:prstGeom>
                <a:grpFill/>
                <a:ln w="6350">
                  <a:solidFill>
                    <a:srgbClr val="808080"/>
                  </a:solidFill>
                  <a:miter lim="800000"/>
                  <a:headEnd/>
                  <a:tailEnd/>
                </a:ln>
              </p:spPr>
            </p:pic>
            <p:sp>
              <p:nvSpPr>
                <p:cNvPr id="1567" name="Freeform 1101"/>
                <p:cNvSpPr>
                  <a:spLocks/>
                </p:cNvSpPr>
                <p:nvPr/>
              </p:nvSpPr>
              <p:spPr bwMode="auto">
                <a:xfrm>
                  <a:off x="2027" y="2047"/>
                  <a:ext cx="34" cy="6"/>
                </a:xfrm>
                <a:custGeom>
                  <a:avLst/>
                  <a:gdLst>
                    <a:gd name="T0" fmla="*/ 34 w 34"/>
                    <a:gd name="T1" fmla="*/ 0 h 11"/>
                    <a:gd name="T2" fmla="*/ 25 w 34"/>
                    <a:gd name="T3" fmla="*/ 4 h 11"/>
                    <a:gd name="T4" fmla="*/ 27 w 34"/>
                    <a:gd name="T5" fmla="*/ 0 h 11"/>
                    <a:gd name="T6" fmla="*/ 0 w 34"/>
                    <a:gd name="T7" fmla="*/ 11 h 11"/>
                    <a:gd name="T8" fmla="*/ 18 w 34"/>
                    <a:gd name="T9" fmla="*/ 5 h 11"/>
                    <a:gd name="T10" fmla="*/ 34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34" y="0"/>
                      </a:moveTo>
                      <a:lnTo>
                        <a:pt x="25" y="4"/>
                      </a:lnTo>
                      <a:lnTo>
                        <a:pt x="27" y="0"/>
                      </a:lnTo>
                      <a:lnTo>
                        <a:pt x="0" y="11"/>
                      </a:lnTo>
                      <a:lnTo>
                        <a:pt x="18" y="5"/>
                      </a:lnTo>
                      <a:lnTo>
                        <a:pt x="34" y="0"/>
                      </a:lnTo>
                      <a:close/>
                    </a:path>
                  </a:pathLst>
                </a:custGeom>
                <a:grpFill/>
                <a:ln w="6350">
                  <a:solidFill>
                    <a:srgbClr val="808080"/>
                  </a:solidFill>
                  <a:round/>
                  <a:headEnd/>
                  <a:tailEnd/>
                </a:ln>
              </p:spPr>
              <p:txBody>
                <a:bodyPr/>
                <a:lstStyle/>
                <a:p>
                  <a:endParaRPr lang="en-GB" dirty="0">
                    <a:solidFill>
                      <a:srgbClr val="000000"/>
                    </a:solidFill>
                  </a:endParaRPr>
                </a:p>
              </p:txBody>
            </p:sp>
            <p:sp>
              <p:nvSpPr>
                <p:cNvPr id="1568" name="Freeform 1102"/>
                <p:cNvSpPr>
                  <a:spLocks/>
                </p:cNvSpPr>
                <p:nvPr/>
              </p:nvSpPr>
              <p:spPr bwMode="auto">
                <a:xfrm>
                  <a:off x="2027" y="2047"/>
                  <a:ext cx="34" cy="6"/>
                </a:xfrm>
                <a:custGeom>
                  <a:avLst/>
                  <a:gdLst>
                    <a:gd name="T0" fmla="*/ 34 w 34"/>
                    <a:gd name="T1" fmla="*/ 0 h 11"/>
                    <a:gd name="T2" fmla="*/ 25 w 34"/>
                    <a:gd name="T3" fmla="*/ 4 h 11"/>
                    <a:gd name="T4" fmla="*/ 27 w 34"/>
                    <a:gd name="T5" fmla="*/ 0 h 11"/>
                    <a:gd name="T6" fmla="*/ 0 w 34"/>
                    <a:gd name="T7" fmla="*/ 11 h 11"/>
                    <a:gd name="T8" fmla="*/ 18 w 34"/>
                    <a:gd name="T9" fmla="*/ 5 h 11"/>
                    <a:gd name="T10" fmla="*/ 34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34" y="0"/>
                      </a:moveTo>
                      <a:lnTo>
                        <a:pt x="25" y="4"/>
                      </a:lnTo>
                      <a:lnTo>
                        <a:pt x="27" y="0"/>
                      </a:lnTo>
                      <a:lnTo>
                        <a:pt x="0" y="11"/>
                      </a:lnTo>
                      <a:lnTo>
                        <a:pt x="18" y="5"/>
                      </a:lnTo>
                      <a:lnTo>
                        <a:pt x="34" y="0"/>
                      </a:lnTo>
                      <a:close/>
                    </a:path>
                  </a:pathLst>
                </a:custGeom>
                <a:grpFill/>
                <a:ln w="6350">
                  <a:solidFill>
                    <a:srgbClr val="808080"/>
                  </a:solidFill>
                  <a:round/>
                  <a:headEnd/>
                  <a:tailEnd/>
                </a:ln>
              </p:spPr>
              <p:txBody>
                <a:bodyPr/>
                <a:lstStyle/>
                <a:p>
                  <a:endParaRPr lang="en-GB" dirty="0">
                    <a:solidFill>
                      <a:srgbClr val="000000"/>
                    </a:solidFill>
                  </a:endParaRPr>
                </a:p>
              </p:txBody>
            </p:sp>
            <p:pic>
              <p:nvPicPr>
                <p:cNvPr id="1569" name="Picture 1103"/>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027" y="2047"/>
                  <a:ext cx="35" cy="6"/>
                </a:xfrm>
                <a:prstGeom prst="rect">
                  <a:avLst/>
                </a:prstGeom>
                <a:grpFill/>
                <a:ln w="6350">
                  <a:solidFill>
                    <a:srgbClr val="808080"/>
                  </a:solidFill>
                  <a:miter lim="800000"/>
                  <a:headEnd/>
                  <a:tailEnd/>
                </a:ln>
              </p:spPr>
            </p:pic>
          </p:grpSp>
          <p:sp>
            <p:nvSpPr>
              <p:cNvPr id="1565" name="Freeform 1104"/>
              <p:cNvSpPr>
                <a:spLocks/>
              </p:cNvSpPr>
              <p:nvPr/>
            </p:nvSpPr>
            <p:spPr bwMode="auto">
              <a:xfrm>
                <a:off x="2027" y="2047"/>
                <a:ext cx="34" cy="6"/>
              </a:xfrm>
              <a:custGeom>
                <a:avLst/>
                <a:gdLst>
                  <a:gd name="T0" fmla="*/ 34 w 34"/>
                  <a:gd name="T1" fmla="*/ 0 h 11"/>
                  <a:gd name="T2" fmla="*/ 25 w 34"/>
                  <a:gd name="T3" fmla="*/ 4 h 11"/>
                  <a:gd name="T4" fmla="*/ 27 w 34"/>
                  <a:gd name="T5" fmla="*/ 0 h 11"/>
                  <a:gd name="T6" fmla="*/ 0 w 34"/>
                  <a:gd name="T7" fmla="*/ 11 h 11"/>
                  <a:gd name="T8" fmla="*/ 18 w 34"/>
                  <a:gd name="T9" fmla="*/ 5 h 11"/>
                  <a:gd name="T10" fmla="*/ 34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34" y="0"/>
                    </a:moveTo>
                    <a:lnTo>
                      <a:pt x="25" y="4"/>
                    </a:lnTo>
                    <a:lnTo>
                      <a:pt x="27" y="0"/>
                    </a:lnTo>
                    <a:lnTo>
                      <a:pt x="0" y="11"/>
                    </a:lnTo>
                    <a:lnTo>
                      <a:pt x="18" y="5"/>
                    </a:lnTo>
                    <a:lnTo>
                      <a:pt x="34" y="0"/>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1563" name="Freeform 1105"/>
            <p:cNvSpPr>
              <a:spLocks/>
            </p:cNvSpPr>
            <p:nvPr/>
          </p:nvSpPr>
          <p:spPr bwMode="auto">
            <a:xfrm>
              <a:off x="2357" y="2021"/>
              <a:ext cx="140" cy="129"/>
            </a:xfrm>
            <a:custGeom>
              <a:avLst/>
              <a:gdLst>
                <a:gd name="T0" fmla="*/ 1 w 129"/>
                <a:gd name="T1" fmla="*/ 204 h 223"/>
                <a:gd name="T2" fmla="*/ 0 w 129"/>
                <a:gd name="T3" fmla="*/ 223 h 223"/>
                <a:gd name="T4" fmla="*/ 0 w 129"/>
                <a:gd name="T5" fmla="*/ 204 h 223"/>
                <a:gd name="T6" fmla="*/ 11 w 129"/>
                <a:gd name="T7" fmla="*/ 165 h 223"/>
                <a:gd name="T8" fmla="*/ 21 w 129"/>
                <a:gd name="T9" fmla="*/ 125 h 223"/>
                <a:gd name="T10" fmla="*/ 17 w 129"/>
                <a:gd name="T11" fmla="*/ 128 h 223"/>
                <a:gd name="T12" fmla="*/ 29 w 129"/>
                <a:gd name="T13" fmla="*/ 102 h 223"/>
                <a:gd name="T14" fmla="*/ 35 w 129"/>
                <a:gd name="T15" fmla="*/ 78 h 223"/>
                <a:gd name="T16" fmla="*/ 40 w 129"/>
                <a:gd name="T17" fmla="*/ 54 h 223"/>
                <a:gd name="T18" fmla="*/ 53 w 129"/>
                <a:gd name="T19" fmla="*/ 34 h 223"/>
                <a:gd name="T20" fmla="*/ 61 w 129"/>
                <a:gd name="T21" fmla="*/ 0 h 223"/>
                <a:gd name="T22" fmla="*/ 78 w 129"/>
                <a:gd name="T23" fmla="*/ 0 h 223"/>
                <a:gd name="T24" fmla="*/ 94 w 129"/>
                <a:gd name="T25" fmla="*/ 0 h 223"/>
                <a:gd name="T26" fmla="*/ 112 w 129"/>
                <a:gd name="T27" fmla="*/ 0 h 223"/>
                <a:gd name="T28" fmla="*/ 129 w 129"/>
                <a:gd name="T29" fmla="*/ 0 h 223"/>
                <a:gd name="T30" fmla="*/ 129 w 129"/>
                <a:gd name="T31" fmla="*/ 15 h 223"/>
                <a:gd name="T32" fmla="*/ 127 w 129"/>
                <a:gd name="T33" fmla="*/ 54 h 223"/>
                <a:gd name="T34" fmla="*/ 115 w 129"/>
                <a:gd name="T35" fmla="*/ 54 h 223"/>
                <a:gd name="T36" fmla="*/ 103 w 129"/>
                <a:gd name="T37" fmla="*/ 54 h 223"/>
                <a:gd name="T38" fmla="*/ 90 w 129"/>
                <a:gd name="T39" fmla="*/ 54 h 223"/>
                <a:gd name="T40" fmla="*/ 78 w 129"/>
                <a:gd name="T41" fmla="*/ 54 h 223"/>
                <a:gd name="T42" fmla="*/ 77 w 129"/>
                <a:gd name="T43" fmla="*/ 97 h 223"/>
                <a:gd name="T44" fmla="*/ 77 w 129"/>
                <a:gd name="T45" fmla="*/ 137 h 223"/>
                <a:gd name="T46" fmla="*/ 61 w 129"/>
                <a:gd name="T47" fmla="*/ 149 h 223"/>
                <a:gd name="T48" fmla="*/ 61 w 129"/>
                <a:gd name="T49" fmla="*/ 178 h 223"/>
                <a:gd name="T50" fmla="*/ 61 w 129"/>
                <a:gd name="T51" fmla="*/ 204 h 223"/>
                <a:gd name="T52" fmla="*/ 47 w 129"/>
                <a:gd name="T53" fmla="*/ 204 h 223"/>
                <a:gd name="T54" fmla="*/ 31 w 129"/>
                <a:gd name="T55" fmla="*/ 204 h 223"/>
                <a:gd name="T56" fmla="*/ 16 w 129"/>
                <a:gd name="T57" fmla="*/ 204 h 223"/>
                <a:gd name="T58" fmla="*/ 1 w 129"/>
                <a:gd name="T59" fmla="*/ 204 h 2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
                <a:gd name="T91" fmla="*/ 0 h 223"/>
                <a:gd name="T92" fmla="*/ 129 w 129"/>
                <a:gd name="T93" fmla="*/ 223 h 2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 h="223">
                  <a:moveTo>
                    <a:pt x="1" y="204"/>
                  </a:moveTo>
                  <a:lnTo>
                    <a:pt x="0" y="223"/>
                  </a:lnTo>
                  <a:lnTo>
                    <a:pt x="0" y="204"/>
                  </a:lnTo>
                  <a:lnTo>
                    <a:pt x="11" y="165"/>
                  </a:lnTo>
                  <a:lnTo>
                    <a:pt x="21" y="125"/>
                  </a:lnTo>
                  <a:lnTo>
                    <a:pt x="17" y="128"/>
                  </a:lnTo>
                  <a:lnTo>
                    <a:pt x="29" y="102"/>
                  </a:lnTo>
                  <a:lnTo>
                    <a:pt x="35" y="78"/>
                  </a:lnTo>
                  <a:lnTo>
                    <a:pt x="40" y="54"/>
                  </a:lnTo>
                  <a:lnTo>
                    <a:pt x="53" y="34"/>
                  </a:lnTo>
                  <a:lnTo>
                    <a:pt x="61" y="0"/>
                  </a:lnTo>
                  <a:lnTo>
                    <a:pt x="78" y="0"/>
                  </a:lnTo>
                  <a:lnTo>
                    <a:pt x="94" y="0"/>
                  </a:lnTo>
                  <a:lnTo>
                    <a:pt x="112" y="0"/>
                  </a:lnTo>
                  <a:lnTo>
                    <a:pt x="129" y="0"/>
                  </a:lnTo>
                  <a:lnTo>
                    <a:pt x="129" y="15"/>
                  </a:lnTo>
                  <a:lnTo>
                    <a:pt x="127" y="54"/>
                  </a:lnTo>
                  <a:lnTo>
                    <a:pt x="115" y="54"/>
                  </a:lnTo>
                  <a:lnTo>
                    <a:pt x="103" y="54"/>
                  </a:lnTo>
                  <a:lnTo>
                    <a:pt x="90" y="54"/>
                  </a:lnTo>
                  <a:lnTo>
                    <a:pt x="78" y="54"/>
                  </a:lnTo>
                  <a:lnTo>
                    <a:pt x="77" y="97"/>
                  </a:lnTo>
                  <a:lnTo>
                    <a:pt x="77" y="137"/>
                  </a:lnTo>
                  <a:lnTo>
                    <a:pt x="61" y="149"/>
                  </a:lnTo>
                  <a:lnTo>
                    <a:pt x="61" y="178"/>
                  </a:lnTo>
                  <a:lnTo>
                    <a:pt x="61" y="204"/>
                  </a:lnTo>
                  <a:lnTo>
                    <a:pt x="47" y="204"/>
                  </a:lnTo>
                  <a:lnTo>
                    <a:pt x="31" y="204"/>
                  </a:lnTo>
                  <a:lnTo>
                    <a:pt x="16" y="204"/>
                  </a:lnTo>
                  <a:lnTo>
                    <a:pt x="1" y="204"/>
                  </a:lnTo>
                  <a:close/>
                </a:path>
              </a:pathLst>
            </a:custGeom>
            <a:grpFill/>
            <a:ln w="6350">
              <a:solidFill>
                <a:srgbClr val="808080"/>
              </a:solidFill>
              <a:round/>
              <a:headEnd/>
              <a:tailEnd/>
            </a:ln>
          </p:spPr>
          <p:txBody>
            <a:bodyPr/>
            <a:lstStyle/>
            <a:p>
              <a:endParaRPr lang="en-GB" dirty="0">
                <a:solidFill>
                  <a:srgbClr val="000000"/>
                </a:solidFill>
              </a:endParaRPr>
            </a:p>
          </p:txBody>
        </p:sp>
      </p:grpSp>
      <p:sp>
        <p:nvSpPr>
          <p:cNvPr id="3" name="Rectangle 2"/>
          <p:cNvSpPr/>
          <p:nvPr/>
        </p:nvSpPr>
        <p:spPr>
          <a:xfrm>
            <a:off x="233825" y="5286512"/>
            <a:ext cx="1633502"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FFFF"/>
                </a:solidFill>
              </a:rPr>
              <a:t>Source: GSMA Mobile Health Services Deployment Tracker </a:t>
            </a:r>
          </a:p>
          <a:p>
            <a:pPr algn="ctr"/>
            <a:r>
              <a:rPr lang="en-GB" sz="1000" b="1" dirty="0" smtClean="0">
                <a:solidFill>
                  <a:srgbClr val="FFFFFF"/>
                </a:solidFill>
              </a:rPr>
              <a:t>August 2012</a:t>
            </a:r>
          </a:p>
        </p:txBody>
      </p:sp>
      <p:sp>
        <p:nvSpPr>
          <p:cNvPr id="2213" name="Rectangle 2212"/>
          <p:cNvSpPr/>
          <p:nvPr/>
        </p:nvSpPr>
        <p:spPr>
          <a:xfrm>
            <a:off x="6181372" y="6305074"/>
            <a:ext cx="2470877" cy="1990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FFFFFF"/>
                </a:solidFill>
              </a:rPr>
              <a:t>*Including Middle East</a:t>
            </a:r>
            <a:endParaRPr lang="en-GB" sz="1000" dirty="0">
              <a:solidFill>
                <a:srgbClr val="FFFFFF"/>
              </a:solidFill>
            </a:endParaRPr>
          </a:p>
        </p:txBody>
      </p:sp>
      <p:sp>
        <p:nvSpPr>
          <p:cNvPr id="2209" name="Oval 2208"/>
          <p:cNvSpPr/>
          <p:nvPr/>
        </p:nvSpPr>
        <p:spPr>
          <a:xfrm>
            <a:off x="1139099" y="2024752"/>
            <a:ext cx="1411134" cy="893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FF"/>
                </a:solidFill>
              </a:rPr>
              <a:t>North America168 </a:t>
            </a:r>
            <a:endParaRPr lang="en-GB" sz="1600" b="1" dirty="0">
              <a:solidFill>
                <a:srgbClr val="FFFFFF"/>
              </a:solidFill>
            </a:endParaRPr>
          </a:p>
        </p:txBody>
      </p:sp>
      <p:sp>
        <p:nvSpPr>
          <p:cNvPr id="2214" name="Oval 2213"/>
          <p:cNvSpPr/>
          <p:nvPr/>
        </p:nvSpPr>
        <p:spPr>
          <a:xfrm>
            <a:off x="3815486" y="1574230"/>
            <a:ext cx="1324687" cy="893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Europe</a:t>
            </a:r>
          </a:p>
          <a:p>
            <a:pPr algn="ctr"/>
            <a:r>
              <a:rPr lang="en-GB" sz="1600" b="1" dirty="0" smtClean="0">
                <a:solidFill>
                  <a:srgbClr val="FFFFFF"/>
                </a:solidFill>
              </a:rPr>
              <a:t>119</a:t>
            </a:r>
            <a:endParaRPr lang="en-GB" sz="1600" b="1" dirty="0">
              <a:solidFill>
                <a:srgbClr val="FFFFFF"/>
              </a:solidFill>
            </a:endParaRPr>
          </a:p>
        </p:txBody>
      </p:sp>
      <p:sp>
        <p:nvSpPr>
          <p:cNvPr id="2215" name="Oval 2214"/>
          <p:cNvSpPr/>
          <p:nvPr/>
        </p:nvSpPr>
        <p:spPr>
          <a:xfrm>
            <a:off x="5780765" y="1963697"/>
            <a:ext cx="1324687" cy="893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FF"/>
                </a:solidFill>
              </a:rPr>
              <a:t>Asia Pacific</a:t>
            </a:r>
          </a:p>
          <a:p>
            <a:pPr algn="ctr"/>
            <a:r>
              <a:rPr lang="en-GB" sz="1600" b="1" dirty="0" smtClean="0">
                <a:solidFill>
                  <a:srgbClr val="FFFFFF"/>
                </a:solidFill>
              </a:rPr>
              <a:t>180</a:t>
            </a:r>
            <a:endParaRPr lang="en-GB" sz="1600" b="1" dirty="0">
              <a:solidFill>
                <a:srgbClr val="FFFFFF"/>
              </a:solidFill>
            </a:endParaRPr>
          </a:p>
        </p:txBody>
      </p:sp>
      <p:sp>
        <p:nvSpPr>
          <p:cNvPr id="2216" name="Oval 2215"/>
          <p:cNvSpPr/>
          <p:nvPr/>
        </p:nvSpPr>
        <p:spPr>
          <a:xfrm>
            <a:off x="4222316" y="3546094"/>
            <a:ext cx="1324687" cy="893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FF"/>
                </a:solidFill>
              </a:rPr>
              <a:t>Africa</a:t>
            </a:r>
          </a:p>
          <a:p>
            <a:pPr algn="ctr"/>
            <a:r>
              <a:rPr lang="en-GB" sz="1600" b="1" dirty="0" smtClean="0">
                <a:solidFill>
                  <a:srgbClr val="FFFFFF"/>
                </a:solidFill>
              </a:rPr>
              <a:t>257*</a:t>
            </a:r>
            <a:endParaRPr lang="en-GB" sz="1600" b="1" dirty="0">
              <a:solidFill>
                <a:srgbClr val="FFFFFF"/>
              </a:solidFill>
            </a:endParaRPr>
          </a:p>
        </p:txBody>
      </p:sp>
      <p:sp>
        <p:nvSpPr>
          <p:cNvPr id="2217" name="Oval 2216"/>
          <p:cNvSpPr/>
          <p:nvPr/>
        </p:nvSpPr>
        <p:spPr>
          <a:xfrm>
            <a:off x="1764096" y="3657190"/>
            <a:ext cx="1324687" cy="93904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FF"/>
                </a:solidFill>
              </a:rPr>
              <a:t>Lat Am 76</a:t>
            </a:r>
            <a:endParaRPr lang="en-GB" sz="1600" b="1" dirty="0">
              <a:solidFill>
                <a:srgbClr val="FFFFFF"/>
              </a:solidFill>
            </a:endParaRPr>
          </a:p>
        </p:txBody>
      </p:sp>
    </p:spTree>
    <p:extLst>
      <p:ext uri="{BB962C8B-B14F-4D97-AF65-F5344CB8AC3E}">
        <p14:creationId xmlns:p14="http://schemas.microsoft.com/office/powerpoint/2010/main" val="620687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ltGray">
          <a:xfrm>
            <a:off x="4897395" y="1371600"/>
            <a:ext cx="3682313" cy="4292845"/>
          </a:xfrm>
          <a:prstGeom prst="rect">
            <a:avLst/>
          </a:prstGeom>
          <a:noFill/>
          <a:ln w="3175" cap="flat" cmpd="sng" algn="ctr">
            <a:solidFill>
              <a:srgbClr val="E02E1E">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11" name="Rectangle 10"/>
          <p:cNvSpPr/>
          <p:nvPr/>
        </p:nvSpPr>
        <p:spPr bwMode="ltGray">
          <a:xfrm>
            <a:off x="395417" y="1371600"/>
            <a:ext cx="3855308" cy="4292845"/>
          </a:xfrm>
          <a:prstGeom prst="rect">
            <a:avLst/>
          </a:prstGeom>
          <a:noFill/>
          <a:ln w="3175" cap="flat" cmpd="sng" algn="ctr">
            <a:solidFill>
              <a:srgbClr val="E02E1E">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13" name="Rectangle 12"/>
          <p:cNvSpPr/>
          <p:nvPr/>
        </p:nvSpPr>
        <p:spPr>
          <a:xfrm>
            <a:off x="296883" y="1662189"/>
            <a:ext cx="4049486" cy="3325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wrap="square">
            <a:spAutoFit/>
          </a:bodyPr>
          <a:lstStyle/>
          <a:p>
            <a:r>
              <a:rPr lang="en-GB" sz="2400" dirty="0" smtClean="0">
                <a:solidFill>
                  <a:srgbClr val="FFFFFF"/>
                </a:solidFill>
                <a:latin typeface="Arial"/>
                <a:ea typeface="+mn-ea"/>
                <a:cs typeface="Arial"/>
              </a:rPr>
              <a:t>Global Mobile Health business opportunity</a:t>
            </a:r>
            <a:endParaRPr lang="en-GB" sz="2400" dirty="0">
              <a:solidFill>
                <a:srgbClr val="FFFFFF"/>
              </a:solidFill>
              <a:latin typeface="Arial"/>
              <a:ea typeface="+mn-ea"/>
              <a:cs typeface="Arial"/>
            </a:endParaRPr>
          </a:p>
        </p:txBody>
      </p:sp>
      <p:graphicFrame>
        <p:nvGraphicFramePr>
          <p:cNvPr id="6" name="Chart 5"/>
          <p:cNvGraphicFramePr/>
          <p:nvPr>
            <p:extLst>
              <p:ext uri="{D42A27DB-BD31-4B8C-83A1-F6EECF244321}">
                <p14:modId xmlns:p14="http://schemas.microsoft.com/office/powerpoint/2010/main" val="3969715389"/>
              </p:ext>
            </p:extLst>
          </p:nvPr>
        </p:nvGraphicFramePr>
        <p:xfrm>
          <a:off x="354285" y="2358903"/>
          <a:ext cx="3946567" cy="2462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0639" y="1532799"/>
            <a:ext cx="4185730" cy="584775"/>
          </a:xfrm>
          <a:prstGeom prst="rect">
            <a:avLst/>
          </a:prstGeom>
          <a:noFill/>
        </p:spPr>
        <p:txBody>
          <a:bodyPr wrap="square" rtlCol="0">
            <a:spAutoFit/>
          </a:bodyPr>
          <a:lstStyle/>
          <a:p>
            <a:pPr algn="ctr"/>
            <a:r>
              <a:rPr lang="en-GB" sz="1600" b="1" dirty="0" smtClean="0">
                <a:solidFill>
                  <a:schemeClr val="bg1"/>
                </a:solidFill>
              </a:rPr>
              <a:t>Forecast global mHealth revenue </a:t>
            </a:r>
          </a:p>
          <a:p>
            <a:pPr algn="ctr"/>
            <a:r>
              <a:rPr lang="en-GB" sz="1600" b="1" dirty="0" smtClean="0">
                <a:solidFill>
                  <a:schemeClr val="bg1"/>
                </a:solidFill>
              </a:rPr>
              <a:t> (US$ Billion)</a:t>
            </a:r>
            <a:endParaRPr lang="en-GB" sz="1600" b="1" dirty="0">
              <a:solidFill>
                <a:schemeClr val="bg1"/>
              </a:solidFill>
            </a:endParaRPr>
          </a:p>
        </p:txBody>
      </p:sp>
      <p:sp>
        <p:nvSpPr>
          <p:cNvPr id="12" name="Isosceles Triangle 11"/>
          <p:cNvSpPr/>
          <p:nvPr/>
        </p:nvSpPr>
        <p:spPr>
          <a:xfrm rot="5400000">
            <a:off x="3331031" y="3212265"/>
            <a:ext cx="2553022" cy="261431"/>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692299" y="5037062"/>
            <a:ext cx="2024743" cy="62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i="1" dirty="0" smtClean="0"/>
              <a:t>Source: GSMA/ PWC 2012</a:t>
            </a:r>
          </a:p>
        </p:txBody>
      </p:sp>
      <p:sp>
        <p:nvSpPr>
          <p:cNvPr id="16" name="Rectangle 15"/>
          <p:cNvSpPr/>
          <p:nvPr/>
        </p:nvSpPr>
        <p:spPr>
          <a:xfrm>
            <a:off x="266130" y="6215395"/>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GB" sz="1600" dirty="0" smtClean="0"/>
          </a:p>
          <a:p>
            <a:pPr algn="ctr"/>
            <a:r>
              <a:rPr lang="en-GB" sz="1600" b="1" dirty="0" smtClean="0"/>
              <a:t>Monitoring </a:t>
            </a:r>
            <a:r>
              <a:rPr lang="en-GB" sz="1600" b="1" dirty="0"/>
              <a:t>represents 65% of global revenue opportunity</a:t>
            </a:r>
          </a:p>
          <a:p>
            <a:pPr algn="r"/>
            <a:endParaRPr lang="en-US" sz="1600" b="1" dirty="0">
              <a:solidFill>
                <a:srgbClr val="FFFFFF"/>
              </a:solidFill>
            </a:endParaRPr>
          </a:p>
        </p:txBody>
      </p:sp>
      <p:sp>
        <p:nvSpPr>
          <p:cNvPr id="17" name="Rectangle 16"/>
          <p:cNvSpPr/>
          <p:nvPr/>
        </p:nvSpPr>
        <p:spPr>
          <a:xfrm>
            <a:off x="4987490" y="5037062"/>
            <a:ext cx="2024743" cy="62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i="1" dirty="0" smtClean="0"/>
              <a:t>Source: PWC 2012</a:t>
            </a:r>
          </a:p>
        </p:txBody>
      </p:sp>
      <p:graphicFrame>
        <p:nvGraphicFramePr>
          <p:cNvPr id="18" name="Chart 17"/>
          <p:cNvGraphicFramePr/>
          <p:nvPr>
            <p:extLst>
              <p:ext uri="{D42A27DB-BD31-4B8C-83A1-F6EECF244321}">
                <p14:modId xmlns:p14="http://schemas.microsoft.com/office/powerpoint/2010/main" val="589879190"/>
              </p:ext>
            </p:extLst>
          </p:nvPr>
        </p:nvGraphicFramePr>
        <p:xfrm>
          <a:off x="3716092" y="1198308"/>
          <a:ext cx="6592282" cy="4253208"/>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rot="19983400">
            <a:off x="1824031" y="2903006"/>
            <a:ext cx="749005" cy="4053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schemeClr val="tx1"/>
                </a:solidFill>
              </a:rPr>
              <a:t>CACR ~ 50%</a:t>
            </a:r>
            <a:endParaRPr lang="en-GB" sz="1200" dirty="0">
              <a:solidFill>
                <a:schemeClr val="tx1"/>
              </a:solidFill>
            </a:endParaRPr>
          </a:p>
        </p:txBody>
      </p:sp>
      <p:cxnSp>
        <p:nvCxnSpPr>
          <p:cNvPr id="27" name="Straight Arrow Connector 26"/>
          <p:cNvCxnSpPr/>
          <p:nvPr/>
        </p:nvCxnSpPr>
        <p:spPr>
          <a:xfrm flipV="1">
            <a:off x="873457" y="2388358"/>
            <a:ext cx="2688609" cy="14193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72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2047751389"/>
              </p:ext>
            </p:extLst>
          </p:nvPr>
        </p:nvGraphicFramePr>
        <p:xfrm>
          <a:off x="888053" y="2263683"/>
          <a:ext cx="3042503" cy="2895677"/>
        </p:xfrm>
        <a:graphic>
          <a:graphicData uri="http://schemas.openxmlformats.org/drawingml/2006/chart">
            <c:chart xmlns:c="http://schemas.openxmlformats.org/drawingml/2006/chart" xmlns:r="http://schemas.openxmlformats.org/officeDocument/2006/relationships" r:id="rId3"/>
          </a:graphicData>
        </a:graphic>
      </p:graphicFrame>
      <p:sp>
        <p:nvSpPr>
          <p:cNvPr id="6149" name="Text Box 5"/>
          <p:cNvSpPr txBox="1">
            <a:spLocks noChangeArrowheads="1"/>
          </p:cNvSpPr>
          <p:nvPr/>
        </p:nvSpPr>
        <p:spPr bwMode="gray">
          <a:xfrm>
            <a:off x="807467" y="1595447"/>
            <a:ext cx="3218830" cy="249299"/>
          </a:xfrm>
          <a:prstGeom prst="rect">
            <a:avLst/>
          </a:prstGeom>
          <a:noFill/>
          <a:ln w="25400" algn="ctr">
            <a:noFill/>
            <a:miter lim="800000"/>
            <a:headEnd/>
            <a:tailEnd/>
          </a:ln>
        </p:spPr>
        <p:txBody>
          <a:bodyPr wrap="none" lIns="0" tIns="0" rIns="0" bIns="0">
            <a:spAutoFit/>
          </a:bodyPr>
          <a:lstStyle/>
          <a:p>
            <a:pPr algn="l">
              <a:lnSpc>
                <a:spcPct val="90000"/>
              </a:lnSpc>
              <a:spcBef>
                <a:spcPct val="0"/>
              </a:spcBef>
              <a:buSzPct val="100000"/>
            </a:pPr>
            <a:r>
              <a:rPr lang="en-GB" b="1" u="sng" dirty="0" smtClean="0">
                <a:solidFill>
                  <a:schemeClr val="bg1"/>
                </a:solidFill>
                <a:latin typeface="+mn-lt"/>
                <a:cs typeface="Calibri" pitchFamily="34" charset="0"/>
              </a:rPr>
              <a:t>mHealth Market in </a:t>
            </a:r>
            <a:r>
              <a:rPr lang="en-GB" b="1" u="sng" dirty="0" smtClean="0">
                <a:solidFill>
                  <a:schemeClr val="bg1"/>
                </a:solidFill>
                <a:latin typeface="+mn-lt"/>
                <a:cs typeface="Calibri" pitchFamily="34" charset="0"/>
              </a:rPr>
              <a:t>EU</a:t>
            </a:r>
            <a:r>
              <a:rPr lang="en-GB" b="1" u="sng" dirty="0" smtClean="0">
                <a:solidFill>
                  <a:schemeClr val="bg1"/>
                </a:solidFill>
                <a:latin typeface="+mn-lt"/>
                <a:cs typeface="Calibri" pitchFamily="34" charset="0"/>
              </a:rPr>
              <a:t> </a:t>
            </a:r>
            <a:r>
              <a:rPr lang="en-GB" b="1" u="sng" dirty="0" smtClean="0">
                <a:solidFill>
                  <a:schemeClr val="bg1"/>
                </a:solidFill>
                <a:latin typeface="+mn-lt"/>
                <a:cs typeface="Calibri" pitchFamily="34" charset="0"/>
              </a:rPr>
              <a:t>in 2017</a:t>
            </a:r>
            <a:endParaRPr lang="en-GB" u="sng" dirty="0">
              <a:solidFill>
                <a:schemeClr val="bg1"/>
              </a:solidFill>
              <a:latin typeface="+mn-lt"/>
              <a:cs typeface="Calibri" pitchFamily="34" charset="0"/>
            </a:endParaRPr>
          </a:p>
        </p:txBody>
      </p:sp>
      <p:sp>
        <p:nvSpPr>
          <p:cNvPr id="6161" name="Rectangle 17"/>
          <p:cNvSpPr>
            <a:spLocks noGrp="1" noChangeArrowheads="1"/>
          </p:cNvSpPr>
          <p:nvPr>
            <p:ph type="title"/>
          </p:nvPr>
        </p:nvSpPr>
        <p:spPr/>
        <p:txBody>
          <a:bodyPr>
            <a:noAutofit/>
          </a:bodyPr>
          <a:lstStyle/>
          <a:p>
            <a:pPr algn="l"/>
            <a:r>
              <a:rPr lang="en-GB" sz="2400" dirty="0" smtClean="0">
                <a:solidFill>
                  <a:schemeClr val="bg1"/>
                </a:solidFill>
                <a:latin typeface="Arial" pitchFamily="34" charset="0"/>
                <a:cs typeface="Arial" pitchFamily="34" charset="0"/>
              </a:rPr>
              <a:t>The mobile health opportunity within the EU</a:t>
            </a:r>
            <a:endParaRPr lang="en-GB" sz="2400" dirty="0">
              <a:solidFill>
                <a:schemeClr val="bg1"/>
              </a:solidFill>
              <a:latin typeface="Arial" pitchFamily="34" charset="0"/>
              <a:cs typeface="Arial" pitchFamily="34" charset="0"/>
            </a:endParaRPr>
          </a:p>
        </p:txBody>
      </p:sp>
      <p:sp>
        <p:nvSpPr>
          <p:cNvPr id="17" name="Text Box 5"/>
          <p:cNvSpPr txBox="1">
            <a:spLocks noChangeArrowheads="1"/>
          </p:cNvSpPr>
          <p:nvPr/>
        </p:nvSpPr>
        <p:spPr bwMode="gray">
          <a:xfrm>
            <a:off x="3778163" y="3409288"/>
            <a:ext cx="1098058" cy="180049"/>
          </a:xfrm>
          <a:prstGeom prst="rect">
            <a:avLst/>
          </a:prstGeom>
          <a:noFill/>
          <a:ln w="25400" algn="ctr">
            <a:noFill/>
            <a:miter lim="800000"/>
            <a:headEnd/>
            <a:tailEnd/>
          </a:ln>
        </p:spPr>
        <p:txBody>
          <a:bodyPr wrap="none" lIns="0" tIns="0" rIns="0" bIns="0">
            <a:spAutoFit/>
          </a:bodyPr>
          <a:lstStyle/>
          <a:p>
            <a:pPr algn="l">
              <a:lnSpc>
                <a:spcPct val="90000"/>
              </a:lnSpc>
              <a:spcBef>
                <a:spcPct val="0"/>
              </a:spcBef>
              <a:buSzPct val="100000"/>
            </a:pPr>
            <a:r>
              <a:rPr lang="en-GB" sz="1300" b="1" dirty="0" smtClean="0">
                <a:solidFill>
                  <a:schemeClr val="bg1"/>
                </a:solidFill>
                <a:cs typeface="Calibri" pitchFamily="34" charset="0"/>
              </a:rPr>
              <a:t>France</a:t>
            </a:r>
            <a:r>
              <a:rPr lang="en-GB" sz="1300" b="1" dirty="0" smtClean="0">
                <a:solidFill>
                  <a:schemeClr val="bg1"/>
                </a:solidFill>
                <a:latin typeface="Calibri" pitchFamily="34" charset="0"/>
                <a:cs typeface="Calibri" pitchFamily="34" charset="0"/>
              </a:rPr>
              <a:t> </a:t>
            </a:r>
            <a:r>
              <a:rPr lang="en-GB" sz="1300" b="1" dirty="0">
                <a:solidFill>
                  <a:schemeClr val="bg1"/>
                </a:solidFill>
                <a:latin typeface="Calibri" pitchFamily="34" charset="0"/>
                <a:cs typeface="Calibri" pitchFamily="34" charset="0"/>
              </a:rPr>
              <a:t>– </a:t>
            </a:r>
            <a:r>
              <a:rPr lang="en-GB" sz="1300" b="1" dirty="0" smtClean="0">
                <a:solidFill>
                  <a:schemeClr val="bg1"/>
                </a:solidFill>
                <a:latin typeface="Calibri" pitchFamily="34" charset="0"/>
                <a:cs typeface="Calibri" pitchFamily="34" charset="0"/>
              </a:rPr>
              <a:t>$</a:t>
            </a:r>
            <a:r>
              <a:rPr lang="en-GB" sz="1300" b="1" dirty="0" smtClean="0">
                <a:solidFill>
                  <a:schemeClr val="bg1"/>
                </a:solidFill>
                <a:latin typeface="Calibri" pitchFamily="34" charset="0"/>
                <a:cs typeface="Calibri" pitchFamily="34" charset="0"/>
              </a:rPr>
              <a:t>0.8</a:t>
            </a:r>
            <a:r>
              <a:rPr lang="en-GB" sz="1300" b="1" dirty="0" smtClean="0">
                <a:solidFill>
                  <a:schemeClr val="bg1"/>
                </a:solidFill>
                <a:latin typeface="Calibri" pitchFamily="34" charset="0"/>
                <a:cs typeface="Calibri" pitchFamily="34" charset="0"/>
              </a:rPr>
              <a:t>b</a:t>
            </a:r>
            <a:endParaRPr lang="en-GB" sz="1300" b="1" dirty="0">
              <a:solidFill>
                <a:schemeClr val="bg1"/>
              </a:solidFill>
              <a:latin typeface="Calibri" pitchFamily="34" charset="0"/>
              <a:cs typeface="Calibri" pitchFamily="34" charset="0"/>
            </a:endParaRPr>
          </a:p>
        </p:txBody>
      </p:sp>
      <p:sp>
        <p:nvSpPr>
          <p:cNvPr id="18" name="Text Box 5"/>
          <p:cNvSpPr txBox="1">
            <a:spLocks noChangeArrowheads="1"/>
          </p:cNvSpPr>
          <p:nvPr/>
        </p:nvSpPr>
        <p:spPr bwMode="gray">
          <a:xfrm>
            <a:off x="3657759" y="4225175"/>
            <a:ext cx="1022716" cy="180049"/>
          </a:xfrm>
          <a:prstGeom prst="rect">
            <a:avLst/>
          </a:prstGeom>
          <a:noFill/>
          <a:ln w="25400" algn="ctr">
            <a:noFill/>
            <a:miter lim="800000"/>
            <a:headEnd/>
            <a:tailEnd/>
          </a:ln>
        </p:spPr>
        <p:txBody>
          <a:bodyPr wrap="none" lIns="0" tIns="0" rIns="0" bIns="0">
            <a:spAutoFit/>
          </a:bodyPr>
          <a:lstStyle/>
          <a:p>
            <a:pPr algn="l">
              <a:lnSpc>
                <a:spcPct val="90000"/>
              </a:lnSpc>
              <a:spcBef>
                <a:spcPct val="0"/>
              </a:spcBef>
              <a:buSzPct val="100000"/>
            </a:pPr>
            <a:r>
              <a:rPr lang="en-GB" sz="1300" b="1" dirty="0" smtClean="0">
                <a:solidFill>
                  <a:schemeClr val="bg1"/>
                </a:solidFill>
                <a:cs typeface="Calibri" pitchFamily="34" charset="0"/>
              </a:rPr>
              <a:t>Russia</a:t>
            </a:r>
            <a:r>
              <a:rPr lang="en-GB" sz="1300" b="1" dirty="0" smtClean="0">
                <a:solidFill>
                  <a:schemeClr val="bg1"/>
                </a:solidFill>
                <a:cs typeface="Calibri" pitchFamily="34" charset="0"/>
              </a:rPr>
              <a:t> $0.8b</a:t>
            </a:r>
            <a:endParaRPr lang="en-GB" sz="1300" b="1" dirty="0">
              <a:solidFill>
                <a:schemeClr val="bg1"/>
              </a:solidFill>
              <a:cs typeface="Calibri" pitchFamily="34" charset="0"/>
            </a:endParaRPr>
          </a:p>
        </p:txBody>
      </p:sp>
      <p:sp>
        <p:nvSpPr>
          <p:cNvPr id="20" name="Text Box 5"/>
          <p:cNvSpPr txBox="1">
            <a:spLocks noChangeArrowheads="1"/>
          </p:cNvSpPr>
          <p:nvPr/>
        </p:nvSpPr>
        <p:spPr bwMode="gray">
          <a:xfrm>
            <a:off x="1383572" y="4516661"/>
            <a:ext cx="65" cy="124650"/>
          </a:xfrm>
          <a:prstGeom prst="rect">
            <a:avLst/>
          </a:prstGeom>
          <a:noFill/>
          <a:ln w="25400" algn="ctr">
            <a:noFill/>
            <a:miter lim="800000"/>
            <a:headEnd/>
            <a:tailEnd/>
          </a:ln>
        </p:spPr>
        <p:txBody>
          <a:bodyPr wrap="none" lIns="0" tIns="0" rIns="0" bIns="0">
            <a:spAutoFit/>
          </a:bodyPr>
          <a:lstStyle/>
          <a:p>
            <a:pPr algn="l">
              <a:lnSpc>
                <a:spcPct val="90000"/>
              </a:lnSpc>
              <a:spcBef>
                <a:spcPct val="0"/>
              </a:spcBef>
              <a:buSzPct val="100000"/>
            </a:pPr>
            <a:endParaRPr lang="en-GB" sz="900" b="1" dirty="0">
              <a:solidFill>
                <a:schemeClr val="bg1"/>
              </a:solidFill>
              <a:latin typeface="Calibri" pitchFamily="34" charset="0"/>
              <a:cs typeface="Calibri" pitchFamily="34" charset="0"/>
            </a:endParaRPr>
          </a:p>
        </p:txBody>
      </p:sp>
      <p:graphicFrame>
        <p:nvGraphicFramePr>
          <p:cNvPr id="13" name="Chart 12"/>
          <p:cNvGraphicFramePr/>
          <p:nvPr>
            <p:extLst>
              <p:ext uri="{D42A27DB-BD31-4B8C-83A1-F6EECF244321}">
                <p14:modId xmlns:p14="http://schemas.microsoft.com/office/powerpoint/2010/main" val="673318428"/>
              </p:ext>
            </p:extLst>
          </p:nvPr>
        </p:nvGraphicFramePr>
        <p:xfrm>
          <a:off x="5577594" y="1037742"/>
          <a:ext cx="3014615" cy="4544577"/>
        </p:xfrm>
        <a:graphic>
          <a:graphicData uri="http://schemas.openxmlformats.org/drawingml/2006/chart">
            <c:chart xmlns:c="http://schemas.openxmlformats.org/drawingml/2006/chart" xmlns:r="http://schemas.openxmlformats.org/officeDocument/2006/relationships" r:id="rId4"/>
          </a:graphicData>
        </a:graphic>
      </p:graphicFrame>
      <p:sp>
        <p:nvSpPr>
          <p:cNvPr id="14" name="Freeform 13"/>
          <p:cNvSpPr/>
          <p:nvPr/>
        </p:nvSpPr>
        <p:spPr bwMode="auto">
          <a:xfrm>
            <a:off x="3062986" y="2238328"/>
            <a:ext cx="2680113" cy="94269"/>
          </a:xfrm>
          <a:custGeom>
            <a:avLst/>
            <a:gdLst>
              <a:gd name="connsiteX0" fmla="*/ 0 w 2894029"/>
              <a:gd name="connsiteY0" fmla="*/ 424206 h 424206"/>
              <a:gd name="connsiteX1" fmla="*/ 2894029 w 2894029"/>
              <a:gd name="connsiteY1" fmla="*/ 0 h 424206"/>
            </a:gdLst>
            <a:ahLst/>
            <a:cxnLst>
              <a:cxn ang="0">
                <a:pos x="connsiteX0" y="connsiteY0"/>
              </a:cxn>
              <a:cxn ang="0">
                <a:pos x="connsiteX1" y="connsiteY1"/>
              </a:cxn>
            </a:cxnLst>
            <a:rect l="l" t="t" r="r" b="b"/>
            <a:pathLst>
              <a:path w="2894029" h="424206">
                <a:moveTo>
                  <a:pt x="0" y="424206"/>
                </a:moveTo>
                <a:lnTo>
                  <a:pt x="2894029" y="0"/>
                </a:lnTo>
              </a:path>
            </a:pathLst>
          </a:custGeom>
          <a:solidFill>
            <a:schemeClr val="tx2"/>
          </a:solidFill>
          <a:ln w="12700" cap="flat" cmpd="sng" algn="ctr">
            <a:solidFill>
              <a:schemeClr val="bg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156" eaLnBrk="0" hangingPunct="0">
              <a:spcBef>
                <a:spcPct val="30000"/>
              </a:spcBef>
              <a:buSzPct val="110000"/>
            </a:pPr>
            <a:endParaRPr lang="en-GB" sz="1200">
              <a:solidFill>
                <a:schemeClr val="bg1"/>
              </a:solidFill>
              <a:latin typeface="Calibri" pitchFamily="34" charset="0"/>
              <a:cs typeface="Calibri" pitchFamily="34" charset="0"/>
            </a:endParaRPr>
          </a:p>
        </p:txBody>
      </p:sp>
      <p:sp>
        <p:nvSpPr>
          <p:cNvPr id="15" name="Freeform 14"/>
          <p:cNvSpPr/>
          <p:nvPr/>
        </p:nvSpPr>
        <p:spPr bwMode="auto">
          <a:xfrm rot="293623">
            <a:off x="3388265" y="4872285"/>
            <a:ext cx="2314971" cy="45719"/>
          </a:xfrm>
          <a:custGeom>
            <a:avLst/>
            <a:gdLst>
              <a:gd name="connsiteX0" fmla="*/ 0 w 2894029"/>
              <a:gd name="connsiteY0" fmla="*/ 424206 h 424206"/>
              <a:gd name="connsiteX1" fmla="*/ 2894029 w 2894029"/>
              <a:gd name="connsiteY1" fmla="*/ 0 h 424206"/>
            </a:gdLst>
            <a:ahLst/>
            <a:cxnLst>
              <a:cxn ang="0">
                <a:pos x="connsiteX0" y="connsiteY0"/>
              </a:cxn>
              <a:cxn ang="0">
                <a:pos x="connsiteX1" y="connsiteY1"/>
              </a:cxn>
            </a:cxnLst>
            <a:rect l="l" t="t" r="r" b="b"/>
            <a:pathLst>
              <a:path w="2894029" h="424206">
                <a:moveTo>
                  <a:pt x="0" y="424206"/>
                </a:moveTo>
                <a:lnTo>
                  <a:pt x="2894029" y="0"/>
                </a:lnTo>
              </a:path>
            </a:pathLst>
          </a:custGeom>
          <a:solidFill>
            <a:schemeClr val="tx2"/>
          </a:solidFill>
          <a:ln w="3175" cap="flat" cmpd="sng" algn="ctr">
            <a:solidFill>
              <a:schemeClr val="bg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156" eaLnBrk="0" hangingPunct="0">
              <a:spcBef>
                <a:spcPct val="30000"/>
              </a:spcBef>
              <a:buSzPct val="110000"/>
            </a:pPr>
            <a:endParaRPr lang="en-GB" sz="1200">
              <a:solidFill>
                <a:schemeClr val="bg1"/>
              </a:solidFill>
              <a:latin typeface="Calibri" pitchFamily="34" charset="0"/>
              <a:cs typeface="Calibri" pitchFamily="34" charset="0"/>
            </a:endParaRPr>
          </a:p>
        </p:txBody>
      </p:sp>
      <p:sp>
        <p:nvSpPr>
          <p:cNvPr id="16" name="Text Box 5"/>
          <p:cNvSpPr txBox="1">
            <a:spLocks noChangeArrowheads="1"/>
          </p:cNvSpPr>
          <p:nvPr/>
        </p:nvSpPr>
        <p:spPr bwMode="gray">
          <a:xfrm>
            <a:off x="6060980" y="1102510"/>
            <a:ext cx="2067489" cy="249299"/>
          </a:xfrm>
          <a:prstGeom prst="rect">
            <a:avLst/>
          </a:prstGeom>
          <a:noFill/>
          <a:ln w="25400" algn="ctr">
            <a:noFill/>
            <a:miter lim="800000"/>
            <a:headEnd/>
            <a:tailEnd/>
          </a:ln>
        </p:spPr>
        <p:txBody>
          <a:bodyPr wrap="none" lIns="0" tIns="0" rIns="0" bIns="0">
            <a:spAutoFit/>
          </a:bodyPr>
          <a:lstStyle/>
          <a:p>
            <a:pPr algn="l">
              <a:lnSpc>
                <a:spcPct val="90000"/>
              </a:lnSpc>
              <a:spcBef>
                <a:spcPct val="0"/>
              </a:spcBef>
              <a:buSzPct val="100000"/>
            </a:pPr>
            <a:r>
              <a:rPr lang="en-GB" b="1" u="sng" dirty="0" smtClean="0">
                <a:solidFill>
                  <a:schemeClr val="bg1"/>
                </a:solidFill>
                <a:latin typeface="Calibri" pitchFamily="34" charset="0"/>
                <a:cs typeface="Calibri" pitchFamily="34" charset="0"/>
              </a:rPr>
              <a:t>mHealth Service Type</a:t>
            </a:r>
            <a:endParaRPr lang="en-GB" b="1" u="sng" dirty="0">
              <a:solidFill>
                <a:schemeClr val="bg1"/>
              </a:solidFill>
              <a:latin typeface="Calibri" pitchFamily="34" charset="0"/>
              <a:cs typeface="Calibri" pitchFamily="34" charset="0"/>
            </a:endParaRPr>
          </a:p>
        </p:txBody>
      </p:sp>
      <p:sp>
        <p:nvSpPr>
          <p:cNvPr id="26" name="Text Box 5"/>
          <p:cNvSpPr txBox="1">
            <a:spLocks noChangeArrowheads="1"/>
          </p:cNvSpPr>
          <p:nvPr/>
        </p:nvSpPr>
        <p:spPr bwMode="gray">
          <a:xfrm>
            <a:off x="3202446" y="4869269"/>
            <a:ext cx="474490" cy="360099"/>
          </a:xfrm>
          <a:prstGeom prst="rect">
            <a:avLst/>
          </a:prstGeom>
          <a:noFill/>
          <a:ln w="25400" algn="ctr">
            <a:noFill/>
            <a:miter lim="800000"/>
            <a:headEnd/>
            <a:tailEnd/>
          </a:ln>
        </p:spPr>
        <p:txBody>
          <a:bodyPr wrap="none" lIns="0" tIns="0" rIns="0" bIns="0">
            <a:spAutoFit/>
          </a:bodyPr>
          <a:lstStyle/>
          <a:p>
            <a:pPr algn="ctr">
              <a:lnSpc>
                <a:spcPct val="90000"/>
              </a:lnSpc>
              <a:spcBef>
                <a:spcPct val="0"/>
              </a:spcBef>
              <a:buSzPct val="100000"/>
            </a:pPr>
            <a:r>
              <a:rPr lang="en-GB" sz="1300" b="1" dirty="0" smtClean="0">
                <a:solidFill>
                  <a:schemeClr val="bg1"/>
                </a:solidFill>
                <a:cs typeface="Calibri" pitchFamily="34" charset="0"/>
              </a:rPr>
              <a:t>Italy</a:t>
            </a:r>
            <a:r>
              <a:rPr lang="en-GB" sz="1300" b="1" dirty="0" smtClean="0">
                <a:solidFill>
                  <a:schemeClr val="bg1"/>
                </a:solidFill>
                <a:latin typeface="Calibri" pitchFamily="34" charset="0"/>
                <a:cs typeface="Calibri" pitchFamily="34" charset="0"/>
              </a:rPr>
              <a:t> </a:t>
            </a:r>
            <a:endParaRPr lang="en-GB" sz="1300" b="1" dirty="0">
              <a:solidFill>
                <a:schemeClr val="bg1"/>
              </a:solidFill>
              <a:latin typeface="Calibri" pitchFamily="34" charset="0"/>
              <a:cs typeface="Calibri" pitchFamily="34" charset="0"/>
            </a:endParaRPr>
          </a:p>
          <a:p>
            <a:pPr algn="ctr">
              <a:lnSpc>
                <a:spcPct val="90000"/>
              </a:lnSpc>
              <a:spcBef>
                <a:spcPct val="0"/>
              </a:spcBef>
              <a:buSzPct val="100000"/>
            </a:pPr>
            <a:r>
              <a:rPr lang="en-GB" sz="1300" b="1" dirty="0">
                <a:solidFill>
                  <a:schemeClr val="bg1"/>
                </a:solidFill>
                <a:latin typeface="Calibri" pitchFamily="34" charset="0"/>
                <a:cs typeface="Calibri" pitchFamily="34" charset="0"/>
              </a:rPr>
              <a:t>$</a:t>
            </a:r>
            <a:r>
              <a:rPr lang="en-GB" sz="1300" b="1" dirty="0" smtClean="0">
                <a:solidFill>
                  <a:schemeClr val="bg1"/>
                </a:solidFill>
                <a:latin typeface="Calibri" pitchFamily="34" charset="0"/>
                <a:cs typeface="Calibri" pitchFamily="34" charset="0"/>
              </a:rPr>
              <a:t>0.55b</a:t>
            </a:r>
            <a:endParaRPr lang="en-GB" sz="1300" b="1" dirty="0">
              <a:solidFill>
                <a:schemeClr val="bg1"/>
              </a:solidFill>
              <a:latin typeface="Calibri" pitchFamily="34" charset="0"/>
              <a:cs typeface="Calibri" pitchFamily="34" charset="0"/>
            </a:endParaRPr>
          </a:p>
        </p:txBody>
      </p:sp>
      <p:sp>
        <p:nvSpPr>
          <p:cNvPr id="27" name="Text Box 5"/>
          <p:cNvSpPr txBox="1">
            <a:spLocks noChangeArrowheads="1"/>
          </p:cNvSpPr>
          <p:nvPr/>
        </p:nvSpPr>
        <p:spPr bwMode="gray">
          <a:xfrm>
            <a:off x="329195" y="3052208"/>
            <a:ext cx="926372" cy="360099"/>
          </a:xfrm>
          <a:prstGeom prst="rect">
            <a:avLst/>
          </a:prstGeom>
          <a:noFill/>
          <a:ln w="25400" algn="ctr">
            <a:noFill/>
            <a:miter lim="800000"/>
            <a:headEnd/>
            <a:tailEnd/>
          </a:ln>
        </p:spPr>
        <p:txBody>
          <a:bodyPr wrap="square" lIns="0" tIns="0" rIns="0" bIns="0">
            <a:spAutoFit/>
          </a:bodyPr>
          <a:lstStyle/>
          <a:p>
            <a:pPr algn="l">
              <a:lnSpc>
                <a:spcPct val="90000"/>
              </a:lnSpc>
              <a:spcBef>
                <a:spcPct val="0"/>
              </a:spcBef>
              <a:buSzPct val="100000"/>
            </a:pPr>
            <a:r>
              <a:rPr lang="en-GB" sz="1300" b="1" dirty="0">
                <a:solidFill>
                  <a:schemeClr val="bg1"/>
                </a:solidFill>
                <a:cs typeface="Calibri" pitchFamily="34" charset="0"/>
              </a:rPr>
              <a:t>Rest of </a:t>
            </a:r>
            <a:r>
              <a:rPr lang="en-GB" sz="1300" b="1" dirty="0" smtClean="0">
                <a:solidFill>
                  <a:schemeClr val="bg1"/>
                </a:solidFill>
                <a:cs typeface="Calibri" pitchFamily="34" charset="0"/>
              </a:rPr>
              <a:t>EU</a:t>
            </a:r>
            <a:endParaRPr lang="en-GB" sz="1300" b="1" dirty="0">
              <a:solidFill>
                <a:schemeClr val="bg1"/>
              </a:solidFill>
              <a:cs typeface="Calibri" pitchFamily="34" charset="0"/>
            </a:endParaRPr>
          </a:p>
          <a:p>
            <a:pPr>
              <a:lnSpc>
                <a:spcPct val="90000"/>
              </a:lnSpc>
              <a:spcBef>
                <a:spcPct val="0"/>
              </a:spcBef>
              <a:buSzPct val="100000"/>
            </a:pPr>
            <a:r>
              <a:rPr lang="en-GB" sz="1300" b="1" dirty="0" smtClean="0">
                <a:solidFill>
                  <a:schemeClr val="bg1"/>
                </a:solidFill>
                <a:cs typeface="Calibri" pitchFamily="34" charset="0"/>
              </a:rPr>
              <a:t>$</a:t>
            </a:r>
            <a:r>
              <a:rPr lang="en-GB" sz="1300" b="1" dirty="0" smtClean="0">
                <a:solidFill>
                  <a:schemeClr val="bg1"/>
                </a:solidFill>
                <a:cs typeface="Calibri" pitchFamily="34" charset="0"/>
              </a:rPr>
              <a:t>3.3</a:t>
            </a:r>
            <a:r>
              <a:rPr lang="en-GB" sz="1300" b="1" dirty="0" smtClean="0">
                <a:solidFill>
                  <a:schemeClr val="bg1"/>
                </a:solidFill>
                <a:cs typeface="Calibri" pitchFamily="34" charset="0"/>
              </a:rPr>
              <a:t>b</a:t>
            </a:r>
            <a:endParaRPr lang="en-GB" sz="1300" b="1" dirty="0">
              <a:solidFill>
                <a:schemeClr val="bg1"/>
              </a:solidFill>
              <a:cs typeface="Calibri" pitchFamily="34" charset="0"/>
            </a:endParaRPr>
          </a:p>
        </p:txBody>
      </p:sp>
      <p:sp>
        <p:nvSpPr>
          <p:cNvPr id="21" name="Content Placeholder 2"/>
          <p:cNvSpPr txBox="1">
            <a:spLocks/>
          </p:cNvSpPr>
          <p:nvPr/>
        </p:nvSpPr>
        <p:spPr>
          <a:xfrm>
            <a:off x="266131" y="1071364"/>
            <a:ext cx="8700449" cy="4532083"/>
          </a:xfrm>
          <a:prstGeom prst="rect">
            <a:avLst/>
          </a:prstGeom>
          <a:ln>
            <a:solidFill>
              <a:srgbClr val="C00000"/>
            </a:solidFill>
          </a:ln>
        </p:spPr>
        <p:txBody>
          <a:bodyPr lIns="91416" tIns="45708" rIns="91416" bIns="45708"/>
          <a:lstStyle>
            <a:lvl1pPr marL="381000" indent="-381000" algn="l" rtl="0" eaLnBrk="0" fontAlgn="base" hangingPunct="0">
              <a:spcBef>
                <a:spcPct val="20000"/>
              </a:spcBef>
              <a:spcAft>
                <a:spcPct val="0"/>
              </a:spcAft>
              <a:buClr>
                <a:srgbClr val="CD0921"/>
              </a:buClr>
              <a:buSzPct val="50000"/>
              <a:buFont typeface="Wingdings 2" pitchFamily="18" charset="2"/>
              <a:buChar char="¢"/>
              <a:defRPr sz="2000">
                <a:solidFill>
                  <a:schemeClr val="bg2">
                    <a:lumMod val="20000"/>
                    <a:lumOff val="80000"/>
                  </a:schemeClr>
                </a:solidFill>
                <a:latin typeface="Arial Narrow" pitchFamily="34" charset="0"/>
                <a:ea typeface="+mn-ea"/>
                <a:cs typeface="+mn-cs"/>
              </a:defRPr>
            </a:lvl1pPr>
            <a:lvl2pPr marL="800100" indent="-342900" algn="l" rtl="0" eaLnBrk="0" fontAlgn="base" hangingPunct="0">
              <a:spcBef>
                <a:spcPct val="20000"/>
              </a:spcBef>
              <a:spcAft>
                <a:spcPct val="0"/>
              </a:spcAft>
              <a:buClr>
                <a:srgbClr val="CD0921"/>
              </a:buClr>
              <a:buSzPct val="50000"/>
              <a:buFont typeface="Arial" pitchFamily="34" charset="0"/>
              <a:buChar char="–"/>
              <a:defRPr sz="2000">
                <a:solidFill>
                  <a:schemeClr val="bg2">
                    <a:lumMod val="20000"/>
                    <a:lumOff val="80000"/>
                  </a:schemeClr>
                </a:solidFill>
                <a:latin typeface="Arial Narrow" pitchFamily="34" charset="0"/>
                <a:cs typeface="+mn-cs"/>
              </a:defRPr>
            </a:lvl2pPr>
            <a:lvl3pPr marL="1219200" indent="-304800" algn="l" rtl="0" eaLnBrk="0" fontAlgn="base" hangingPunct="0">
              <a:spcBef>
                <a:spcPct val="20000"/>
              </a:spcBef>
              <a:spcAft>
                <a:spcPct val="0"/>
              </a:spcAft>
              <a:buClr>
                <a:srgbClr val="CD0921"/>
              </a:buClr>
              <a:buSzPct val="50000"/>
              <a:buFont typeface="Arial" pitchFamily="34" charset="0"/>
              <a:buChar char="•"/>
              <a:defRPr sz="2000">
                <a:solidFill>
                  <a:schemeClr val="bg2">
                    <a:lumMod val="20000"/>
                    <a:lumOff val="80000"/>
                  </a:schemeClr>
                </a:solidFill>
                <a:latin typeface="Arial Narrow" pitchFamily="34" charset="0"/>
                <a:cs typeface="+mn-cs"/>
              </a:defRPr>
            </a:lvl3pPr>
            <a:lvl4pPr marL="1676400" indent="-304800" algn="l" rtl="0" eaLnBrk="0" fontAlgn="base" hangingPunct="0">
              <a:spcBef>
                <a:spcPct val="20000"/>
              </a:spcBef>
              <a:spcAft>
                <a:spcPct val="0"/>
              </a:spcAft>
              <a:buClr>
                <a:srgbClr val="CD0921"/>
              </a:buClr>
              <a:buSzPct val="50000"/>
              <a:buFont typeface="Arial" pitchFamily="34" charset="0"/>
              <a:buChar char="–"/>
              <a:defRPr sz="2000">
                <a:solidFill>
                  <a:schemeClr val="bg2">
                    <a:lumMod val="20000"/>
                    <a:lumOff val="80000"/>
                  </a:schemeClr>
                </a:solidFill>
                <a:latin typeface="Arial Narrow" pitchFamily="34" charset="0"/>
                <a:cs typeface="+mn-cs"/>
              </a:defRPr>
            </a:lvl4pPr>
            <a:lvl5pPr marL="2095500" indent="-266700" algn="l" rtl="0" eaLnBrk="0" fontAlgn="base" hangingPunct="0">
              <a:spcBef>
                <a:spcPct val="20000"/>
              </a:spcBef>
              <a:spcAft>
                <a:spcPct val="0"/>
              </a:spcAft>
              <a:buClr>
                <a:srgbClr val="CD0921"/>
              </a:buClr>
              <a:buFont typeface="Arial" pitchFamily="34" charset="0"/>
              <a:buAutoNum type="arabicPeriod"/>
              <a:defRPr sz="2000">
                <a:solidFill>
                  <a:schemeClr val="bg2">
                    <a:lumMod val="20000"/>
                    <a:lumOff val="80000"/>
                  </a:schemeClr>
                </a:solidFill>
                <a:latin typeface="Arial Narrow" pitchFamily="34"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marL="0" indent="0" algn="ctr">
              <a:buNone/>
            </a:pPr>
            <a:endParaRPr lang="en-GB" b="1" dirty="0" smtClean="0">
              <a:solidFill>
                <a:schemeClr val="bg1"/>
              </a:solidFill>
            </a:endParaRPr>
          </a:p>
        </p:txBody>
      </p:sp>
      <p:sp>
        <p:nvSpPr>
          <p:cNvPr id="22" name="Rectangle 21"/>
          <p:cNvSpPr/>
          <p:nvPr/>
        </p:nvSpPr>
        <p:spPr>
          <a:xfrm>
            <a:off x="330320" y="5132214"/>
            <a:ext cx="2024743" cy="62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r>
              <a:rPr lang="en-GB" sz="1000" b="1" i="1" dirty="0">
                <a:solidFill>
                  <a:schemeClr val="bg1"/>
                </a:solidFill>
              </a:rPr>
              <a:t>Source: GSMA/PWC 2012</a:t>
            </a:r>
          </a:p>
        </p:txBody>
      </p:sp>
      <p:sp>
        <p:nvSpPr>
          <p:cNvPr id="2" name="TextBox 1"/>
          <p:cNvSpPr txBox="1"/>
          <p:nvPr/>
        </p:nvSpPr>
        <p:spPr>
          <a:xfrm>
            <a:off x="302035" y="5702385"/>
            <a:ext cx="4136914" cy="954083"/>
          </a:xfrm>
          <a:prstGeom prst="rect">
            <a:avLst/>
          </a:prstGeom>
          <a:solidFill>
            <a:srgbClr val="C00000"/>
          </a:solidFill>
        </p:spPr>
        <p:txBody>
          <a:bodyPr wrap="square" lIns="91416" tIns="45708" rIns="91416" bIns="45708" rtlCol="0">
            <a:spAutoFit/>
          </a:bodyPr>
          <a:lstStyle/>
          <a:p>
            <a:pPr algn="ctr"/>
            <a:r>
              <a:rPr lang="en-GB" sz="1400" dirty="0">
                <a:solidFill>
                  <a:schemeClr val="bg1"/>
                </a:solidFill>
              </a:rPr>
              <a:t>The rising number of chronic disease patients in countries like </a:t>
            </a:r>
            <a:r>
              <a:rPr lang="en-GB" sz="1400" dirty="0" smtClean="0">
                <a:solidFill>
                  <a:schemeClr val="bg1"/>
                </a:solidFill>
              </a:rPr>
              <a:t>UK, Germany and France</a:t>
            </a:r>
            <a:r>
              <a:rPr lang="en-GB" sz="1400" dirty="0" smtClean="0">
                <a:solidFill>
                  <a:schemeClr val="bg1"/>
                </a:solidFill>
              </a:rPr>
              <a:t>, </a:t>
            </a:r>
            <a:r>
              <a:rPr lang="en-GB" sz="1400" dirty="0">
                <a:solidFill>
                  <a:schemeClr val="bg1"/>
                </a:solidFill>
              </a:rPr>
              <a:t>along </a:t>
            </a:r>
            <a:r>
              <a:rPr lang="en-GB" sz="1400" dirty="0" smtClean="0">
                <a:solidFill>
                  <a:schemeClr val="bg1"/>
                </a:solidFill>
              </a:rPr>
              <a:t>with their  </a:t>
            </a:r>
            <a:r>
              <a:rPr lang="en-GB" sz="1400" dirty="0">
                <a:solidFill>
                  <a:schemeClr val="bg1"/>
                </a:solidFill>
              </a:rPr>
              <a:t>aging population </a:t>
            </a:r>
            <a:r>
              <a:rPr lang="en-GB" sz="1400" dirty="0" smtClean="0">
                <a:solidFill>
                  <a:schemeClr val="bg1"/>
                </a:solidFill>
              </a:rPr>
              <a:t>are </a:t>
            </a:r>
            <a:r>
              <a:rPr lang="en-GB" sz="1400" dirty="0">
                <a:solidFill>
                  <a:schemeClr val="bg1"/>
                </a:solidFill>
              </a:rPr>
              <a:t>expected to drive the take up of monitoring services. </a:t>
            </a:r>
          </a:p>
        </p:txBody>
      </p:sp>
      <p:sp>
        <p:nvSpPr>
          <p:cNvPr id="3" name="Rectangle 2"/>
          <p:cNvSpPr/>
          <p:nvPr/>
        </p:nvSpPr>
        <p:spPr>
          <a:xfrm>
            <a:off x="4669769" y="5702384"/>
            <a:ext cx="4226096" cy="954083"/>
          </a:xfrm>
          <a:prstGeom prst="rect">
            <a:avLst/>
          </a:prstGeom>
          <a:solidFill>
            <a:srgbClr val="C00000"/>
          </a:solidFill>
        </p:spPr>
        <p:txBody>
          <a:bodyPr wrap="square" lIns="91416" tIns="45708" rIns="91416" bIns="45708">
            <a:spAutoFit/>
          </a:bodyPr>
          <a:lstStyle/>
          <a:p>
            <a:pPr algn="ctr"/>
            <a:r>
              <a:rPr lang="en-GB" sz="1400" dirty="0" smtClean="0">
                <a:solidFill>
                  <a:schemeClr val="bg1"/>
                </a:solidFill>
              </a:rPr>
              <a:t>Due to the long term disease condition in EU, their will be a large opportunity on treatment compliance products and services within the EU region</a:t>
            </a:r>
          </a:p>
          <a:p>
            <a:pPr algn="ctr"/>
            <a:endParaRPr lang="en-GB" sz="1400" dirty="0">
              <a:solidFill>
                <a:schemeClr val="bg1"/>
              </a:solidFill>
            </a:endParaRPr>
          </a:p>
        </p:txBody>
      </p:sp>
      <p:sp>
        <p:nvSpPr>
          <p:cNvPr id="4" name="TextBox 3"/>
          <p:cNvSpPr txBox="1"/>
          <p:nvPr/>
        </p:nvSpPr>
        <p:spPr>
          <a:xfrm>
            <a:off x="2256631" y="4730770"/>
            <a:ext cx="405880" cy="276999"/>
          </a:xfrm>
          <a:prstGeom prst="rect">
            <a:avLst/>
          </a:prstGeom>
          <a:noFill/>
        </p:spPr>
        <p:txBody>
          <a:bodyPr wrap="none" rtlCol="0">
            <a:spAutoFit/>
          </a:bodyPr>
          <a:lstStyle/>
          <a:p>
            <a:r>
              <a:rPr lang="en-GB" sz="1200" b="1" dirty="0" smtClean="0"/>
              <a:t>6%</a:t>
            </a:r>
            <a:endParaRPr lang="en-GB" sz="1200" b="1" dirty="0"/>
          </a:p>
        </p:txBody>
      </p:sp>
      <p:sp>
        <p:nvSpPr>
          <p:cNvPr id="29" name="Text Box 5"/>
          <p:cNvSpPr txBox="1">
            <a:spLocks noChangeArrowheads="1"/>
          </p:cNvSpPr>
          <p:nvPr/>
        </p:nvSpPr>
        <p:spPr bwMode="gray">
          <a:xfrm>
            <a:off x="2074869" y="5132214"/>
            <a:ext cx="714939" cy="180049"/>
          </a:xfrm>
          <a:prstGeom prst="rect">
            <a:avLst/>
          </a:prstGeom>
          <a:noFill/>
          <a:ln w="25400" algn="ctr">
            <a:noFill/>
            <a:miter lim="800000"/>
            <a:headEnd/>
            <a:tailEnd/>
          </a:ln>
        </p:spPr>
        <p:txBody>
          <a:bodyPr wrap="none" lIns="0" tIns="0" rIns="0" bIns="0">
            <a:spAutoFit/>
          </a:bodyPr>
          <a:lstStyle/>
          <a:p>
            <a:pPr algn="l">
              <a:lnSpc>
                <a:spcPct val="90000"/>
              </a:lnSpc>
              <a:spcBef>
                <a:spcPct val="0"/>
              </a:spcBef>
              <a:buSzPct val="100000"/>
            </a:pPr>
            <a:r>
              <a:rPr lang="en-GB" sz="1300" b="1" dirty="0" smtClean="0">
                <a:solidFill>
                  <a:schemeClr val="bg1"/>
                </a:solidFill>
                <a:cs typeface="Calibri" pitchFamily="34" charset="0"/>
              </a:rPr>
              <a:t>UK</a:t>
            </a:r>
            <a:r>
              <a:rPr lang="en-GB" sz="1300" b="1" dirty="0" smtClean="0">
                <a:solidFill>
                  <a:schemeClr val="bg1"/>
                </a:solidFill>
                <a:cs typeface="Calibri" pitchFamily="34" charset="0"/>
              </a:rPr>
              <a:t> $0.4b</a:t>
            </a:r>
            <a:endParaRPr lang="en-GB" sz="1300" b="1" dirty="0">
              <a:solidFill>
                <a:schemeClr val="bg1"/>
              </a:solidFill>
              <a:cs typeface="Calibri" pitchFamily="34" charset="0"/>
            </a:endParaRPr>
          </a:p>
        </p:txBody>
      </p:sp>
      <p:sp>
        <p:nvSpPr>
          <p:cNvPr id="30" name="Text Box 5"/>
          <p:cNvSpPr txBox="1">
            <a:spLocks noChangeArrowheads="1"/>
          </p:cNvSpPr>
          <p:nvPr/>
        </p:nvSpPr>
        <p:spPr bwMode="gray">
          <a:xfrm>
            <a:off x="3196118" y="2436124"/>
            <a:ext cx="1020711" cy="360099"/>
          </a:xfrm>
          <a:prstGeom prst="rect">
            <a:avLst/>
          </a:prstGeom>
          <a:noFill/>
          <a:ln w="25400" algn="ctr">
            <a:noFill/>
            <a:miter lim="800000"/>
            <a:headEnd/>
            <a:tailEnd/>
          </a:ln>
        </p:spPr>
        <p:txBody>
          <a:bodyPr wrap="square" lIns="0" tIns="0" rIns="0" bIns="0">
            <a:spAutoFit/>
          </a:bodyPr>
          <a:lstStyle/>
          <a:p>
            <a:pPr algn="ctr">
              <a:lnSpc>
                <a:spcPct val="90000"/>
              </a:lnSpc>
              <a:spcBef>
                <a:spcPct val="0"/>
              </a:spcBef>
              <a:buSzPct val="100000"/>
            </a:pPr>
            <a:r>
              <a:rPr lang="en-GB" sz="1300" b="1" dirty="0" smtClean="0">
                <a:solidFill>
                  <a:schemeClr val="bg1"/>
                </a:solidFill>
                <a:cs typeface="Calibri" pitchFamily="34" charset="0"/>
              </a:rPr>
              <a:t>Germany</a:t>
            </a:r>
            <a:r>
              <a:rPr lang="en-GB" sz="1300" b="1" dirty="0" smtClean="0">
                <a:solidFill>
                  <a:schemeClr val="bg1"/>
                </a:solidFill>
                <a:latin typeface="Calibri" pitchFamily="34" charset="0"/>
                <a:cs typeface="Calibri" pitchFamily="34" charset="0"/>
              </a:rPr>
              <a:t> $1.05b</a:t>
            </a:r>
            <a:endParaRPr lang="en-GB" sz="13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18243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sz="2800" b="1" dirty="0">
                <a:solidFill>
                  <a:schemeClr val="bg1"/>
                </a:solidFill>
              </a:rPr>
              <a:t>GSMA’s programme entering the 3rd year </a:t>
            </a:r>
            <a:endParaRPr lang="en-GB" dirty="0">
              <a:solidFill>
                <a:schemeClr val="bg1"/>
              </a:solidFill>
            </a:endParaRPr>
          </a:p>
        </p:txBody>
      </p:sp>
      <p:sp>
        <p:nvSpPr>
          <p:cNvPr id="3" name="Text Placeholder 2"/>
          <p:cNvSpPr>
            <a:spLocks noGrp="1"/>
          </p:cNvSpPr>
          <p:nvPr>
            <p:ph type="body" sz="quarter" idx="11"/>
          </p:nvPr>
        </p:nvSpPr>
        <p:spPr>
          <a:prstGeom prst="rect">
            <a:avLst/>
          </a:prstGeom>
        </p:spPr>
        <p:txBody>
          <a:bodyPr/>
          <a:lstStyle/>
          <a:p>
            <a:pPr marL="0" indent="0">
              <a:buNone/>
            </a:pPr>
            <a:endParaRPr lang="en-GB" dirty="0">
              <a:solidFill>
                <a:schemeClr val="bg1"/>
              </a:solidFill>
            </a:endParaRPr>
          </a:p>
        </p:txBody>
      </p:sp>
      <p:sp>
        <p:nvSpPr>
          <p:cNvPr id="13" name="Text Placeholder 12"/>
          <p:cNvSpPr>
            <a:spLocks noGrp="1"/>
          </p:cNvSpPr>
          <p:nvPr>
            <p:ph type="body" sz="quarter" idx="12"/>
          </p:nvPr>
        </p:nvSpPr>
        <p:spPr/>
        <p:txBody>
          <a:bodyPr/>
          <a:lstStyle/>
          <a:p>
            <a:r>
              <a:rPr lang="en-GB" dirty="0">
                <a:solidFill>
                  <a:schemeClr val="bg1"/>
                </a:solidFill>
              </a:rPr>
              <a:t>FOCUSING ON MARKET ACCELERATION</a:t>
            </a:r>
          </a:p>
          <a:p>
            <a:endParaRPr lang="en-GB" dirty="0"/>
          </a:p>
        </p:txBody>
      </p:sp>
      <p:sp>
        <p:nvSpPr>
          <p:cNvPr id="4" name="AutoShape 5"/>
          <p:cNvSpPr>
            <a:spLocks noChangeArrowheads="1"/>
          </p:cNvSpPr>
          <p:nvPr>
            <p:custDataLst>
              <p:tags r:id="rId1"/>
            </p:custDataLst>
          </p:nvPr>
        </p:nvSpPr>
        <p:spPr bwMode="gray">
          <a:xfrm>
            <a:off x="738970" y="4172743"/>
            <a:ext cx="2158609" cy="1046305"/>
          </a:xfrm>
          <a:prstGeom prst="homePlate">
            <a:avLst>
              <a:gd name="adj" fmla="val 0"/>
            </a:avLst>
          </a:prstGeom>
          <a:solidFill>
            <a:schemeClr val="bg1">
              <a:lumMod val="50000"/>
            </a:schemeClr>
          </a:solidFill>
          <a:ln w="19050">
            <a:noFill/>
            <a:miter lim="800000"/>
            <a:headEnd/>
            <a:tailEnd/>
          </a:ln>
        </p:spPr>
        <p:txBody>
          <a:bodyPr lIns="73471" tIns="73471" rIns="73471" bIns="73471" anchor="ctr"/>
          <a:lstStyle/>
          <a:p>
            <a:pPr algn="ctr" eaLnBrk="0" hangingPunct="0">
              <a:lnSpc>
                <a:spcPct val="150000"/>
              </a:lnSpc>
              <a:spcBef>
                <a:spcPct val="20000"/>
              </a:spcBef>
              <a:buClr>
                <a:schemeClr val="tx1"/>
              </a:buClr>
            </a:pPr>
            <a:r>
              <a:rPr lang="en-US" sz="2400" b="1" dirty="0" smtClean="0">
                <a:solidFill>
                  <a:schemeClr val="bg1"/>
                </a:solidFill>
              </a:rPr>
              <a:t>2010/11</a:t>
            </a:r>
          </a:p>
          <a:p>
            <a:pPr algn="ctr" eaLnBrk="0" hangingPunct="0">
              <a:lnSpc>
                <a:spcPct val="150000"/>
              </a:lnSpc>
              <a:spcBef>
                <a:spcPct val="20000"/>
              </a:spcBef>
              <a:buClr>
                <a:schemeClr val="tx1"/>
              </a:buClr>
            </a:pPr>
            <a:r>
              <a:rPr lang="en-US" b="1" dirty="0" smtClean="0">
                <a:solidFill>
                  <a:schemeClr val="bg1"/>
                </a:solidFill>
              </a:rPr>
              <a:t>Foundation</a:t>
            </a:r>
            <a:endParaRPr lang="en-US" b="1" dirty="0">
              <a:solidFill>
                <a:schemeClr val="bg1"/>
              </a:solidFill>
            </a:endParaRPr>
          </a:p>
        </p:txBody>
      </p:sp>
      <p:sp>
        <p:nvSpPr>
          <p:cNvPr id="5" name="AutoShape 5"/>
          <p:cNvSpPr>
            <a:spLocks noChangeArrowheads="1"/>
          </p:cNvSpPr>
          <p:nvPr>
            <p:custDataLst>
              <p:tags r:id="rId2"/>
            </p:custDataLst>
          </p:nvPr>
        </p:nvSpPr>
        <p:spPr bwMode="gray">
          <a:xfrm>
            <a:off x="3580513" y="2532184"/>
            <a:ext cx="2163803" cy="1661443"/>
          </a:xfrm>
          <a:prstGeom prst="homePlate">
            <a:avLst>
              <a:gd name="adj" fmla="val 0"/>
            </a:avLst>
          </a:prstGeom>
          <a:solidFill>
            <a:schemeClr val="bg1">
              <a:lumMod val="50000"/>
            </a:schemeClr>
          </a:solidFill>
          <a:ln w="19050">
            <a:noFill/>
            <a:miter lim="800000"/>
            <a:headEnd/>
            <a:tailEnd/>
          </a:ln>
        </p:spPr>
        <p:txBody>
          <a:bodyPr lIns="73471" tIns="73471" rIns="73471" bIns="73471" anchor="ctr"/>
          <a:lstStyle/>
          <a:p>
            <a:pPr algn="ctr" eaLnBrk="0" hangingPunct="0">
              <a:lnSpc>
                <a:spcPct val="150000"/>
              </a:lnSpc>
              <a:spcBef>
                <a:spcPct val="20000"/>
              </a:spcBef>
              <a:buClr>
                <a:schemeClr val="tx1"/>
              </a:buClr>
              <a:buFont typeface="Wingdings 2" pitchFamily="18" charset="2"/>
              <a:buNone/>
            </a:pPr>
            <a:r>
              <a:rPr lang="en-US" sz="2400" b="1" dirty="0" smtClean="0">
                <a:solidFill>
                  <a:schemeClr val="bg1"/>
                </a:solidFill>
              </a:rPr>
              <a:t>2011/12</a:t>
            </a:r>
          </a:p>
          <a:p>
            <a:pPr algn="ctr" eaLnBrk="0" hangingPunct="0">
              <a:lnSpc>
                <a:spcPct val="150000"/>
              </a:lnSpc>
              <a:spcBef>
                <a:spcPct val="20000"/>
              </a:spcBef>
              <a:buClr>
                <a:schemeClr val="tx1"/>
              </a:buClr>
              <a:buFont typeface="Wingdings 2" pitchFamily="18" charset="2"/>
              <a:buNone/>
            </a:pPr>
            <a:r>
              <a:rPr lang="en-US" b="1" dirty="0" smtClean="0">
                <a:solidFill>
                  <a:schemeClr val="bg1"/>
                </a:solidFill>
              </a:rPr>
              <a:t>Capabilities</a:t>
            </a:r>
            <a:endParaRPr lang="en-US" dirty="0">
              <a:solidFill>
                <a:schemeClr val="bg1"/>
              </a:solidFill>
            </a:endParaRPr>
          </a:p>
        </p:txBody>
      </p:sp>
      <p:sp>
        <p:nvSpPr>
          <p:cNvPr id="6" name="AutoShape 5"/>
          <p:cNvSpPr>
            <a:spLocks noChangeArrowheads="1"/>
          </p:cNvSpPr>
          <p:nvPr>
            <p:custDataLst>
              <p:tags r:id="rId3"/>
            </p:custDataLst>
          </p:nvPr>
        </p:nvSpPr>
        <p:spPr bwMode="gray">
          <a:xfrm>
            <a:off x="6427250" y="1174529"/>
            <a:ext cx="2158609" cy="1956025"/>
          </a:xfrm>
          <a:prstGeom prst="homePlate">
            <a:avLst>
              <a:gd name="adj" fmla="val 0"/>
            </a:avLst>
          </a:prstGeom>
          <a:solidFill>
            <a:srgbClr val="C00000"/>
          </a:solidFill>
          <a:ln w="19050">
            <a:noFill/>
            <a:miter lim="800000"/>
            <a:headEnd/>
            <a:tailEnd/>
          </a:ln>
        </p:spPr>
        <p:txBody>
          <a:bodyPr lIns="73471" tIns="73471" rIns="73471" bIns="73471" anchor="ctr"/>
          <a:lstStyle/>
          <a:p>
            <a:pPr algn="ctr" eaLnBrk="0" hangingPunct="0">
              <a:spcBef>
                <a:spcPct val="20000"/>
              </a:spcBef>
              <a:buClr>
                <a:schemeClr val="tx1"/>
              </a:buClr>
              <a:buFont typeface="Wingdings 2" pitchFamily="18" charset="2"/>
              <a:buNone/>
            </a:pPr>
            <a:r>
              <a:rPr lang="en-US" sz="2400" b="1" dirty="0" smtClean="0">
                <a:solidFill>
                  <a:schemeClr val="bg1"/>
                </a:solidFill>
              </a:rPr>
              <a:t>2012/13</a:t>
            </a:r>
          </a:p>
          <a:p>
            <a:pPr algn="ctr" eaLnBrk="0" hangingPunct="0">
              <a:spcBef>
                <a:spcPct val="20000"/>
              </a:spcBef>
              <a:buClr>
                <a:schemeClr val="tx1"/>
              </a:buClr>
              <a:buFont typeface="Wingdings 2" pitchFamily="18" charset="2"/>
              <a:buNone/>
            </a:pPr>
            <a:r>
              <a:rPr lang="en-US" b="1" dirty="0" smtClean="0">
                <a:solidFill>
                  <a:schemeClr val="bg1"/>
                </a:solidFill>
              </a:rPr>
              <a:t>Market Acceleration</a:t>
            </a:r>
            <a:endParaRPr lang="en-US" sz="2400" dirty="0">
              <a:solidFill>
                <a:schemeClr val="bg1"/>
              </a:solidFill>
            </a:endParaRPr>
          </a:p>
        </p:txBody>
      </p:sp>
      <p:sp>
        <p:nvSpPr>
          <p:cNvPr id="7" name="TextBox 6"/>
          <p:cNvSpPr txBox="1"/>
          <p:nvPr/>
        </p:nvSpPr>
        <p:spPr>
          <a:xfrm>
            <a:off x="380012" y="5219048"/>
            <a:ext cx="2648196" cy="830997"/>
          </a:xfrm>
          <a:prstGeom prst="rect">
            <a:avLst/>
          </a:prstGeom>
          <a:noFill/>
        </p:spPr>
        <p:txBody>
          <a:bodyPr wrap="square" rtlCol="0">
            <a:spAutoFit/>
          </a:bodyPr>
          <a:lstStyle/>
          <a:p>
            <a:pPr algn="ctr"/>
            <a:r>
              <a:rPr lang="en-GB" sz="1600" i="1" dirty="0" smtClean="0">
                <a:solidFill>
                  <a:schemeClr val="bg1"/>
                </a:solidFill>
              </a:rPr>
              <a:t>Framing the opportunities and challenges for Mobile Health</a:t>
            </a:r>
            <a:endParaRPr lang="en-GB" sz="1600" i="1" dirty="0">
              <a:solidFill>
                <a:schemeClr val="bg1"/>
              </a:solidFill>
            </a:endParaRPr>
          </a:p>
        </p:txBody>
      </p:sp>
      <p:sp>
        <p:nvSpPr>
          <p:cNvPr id="8" name="TextBox 7"/>
          <p:cNvSpPr txBox="1"/>
          <p:nvPr/>
        </p:nvSpPr>
        <p:spPr>
          <a:xfrm>
            <a:off x="3338316" y="4197429"/>
            <a:ext cx="2648196" cy="1815882"/>
          </a:xfrm>
          <a:prstGeom prst="rect">
            <a:avLst/>
          </a:prstGeom>
          <a:noFill/>
        </p:spPr>
        <p:txBody>
          <a:bodyPr wrap="square" rtlCol="0">
            <a:spAutoFit/>
          </a:bodyPr>
          <a:lstStyle/>
          <a:p>
            <a:pPr algn="ctr"/>
            <a:r>
              <a:rPr lang="en-GB" sz="1600" i="1" dirty="0" smtClean="0">
                <a:solidFill>
                  <a:schemeClr val="bg1"/>
                </a:solidFill>
              </a:rPr>
              <a:t>Developing the capabilities and knowledge to be able to accelerate a scalable sustainable market (e.g. reference architecture, evidence guidelines, device regulation)</a:t>
            </a:r>
            <a:endParaRPr lang="en-GB" sz="1600" i="1" dirty="0">
              <a:solidFill>
                <a:schemeClr val="bg1"/>
              </a:solidFill>
            </a:endParaRPr>
          </a:p>
        </p:txBody>
      </p:sp>
      <p:sp>
        <p:nvSpPr>
          <p:cNvPr id="9" name="TextBox 8"/>
          <p:cNvSpPr txBox="1"/>
          <p:nvPr/>
        </p:nvSpPr>
        <p:spPr>
          <a:xfrm>
            <a:off x="6182456" y="3130555"/>
            <a:ext cx="2648196" cy="2062103"/>
          </a:xfrm>
          <a:prstGeom prst="rect">
            <a:avLst/>
          </a:prstGeom>
          <a:noFill/>
        </p:spPr>
        <p:txBody>
          <a:bodyPr wrap="square" rtlCol="0">
            <a:spAutoFit/>
          </a:bodyPr>
          <a:lstStyle/>
          <a:p>
            <a:pPr algn="ctr"/>
            <a:r>
              <a:rPr lang="en-GB" sz="1600" i="1" dirty="0" smtClean="0">
                <a:solidFill>
                  <a:schemeClr val="bg1"/>
                </a:solidFill>
              </a:rPr>
              <a:t>Addressing the existing market barriers and pushing for market acceleration of Mobile Health, where mobile operators play a leading role in creating a scalable and interoperable market </a:t>
            </a:r>
            <a:endParaRPr lang="en-GB" sz="1600" i="1" dirty="0">
              <a:solidFill>
                <a:schemeClr val="bg1"/>
              </a:solidFill>
            </a:endParaRPr>
          </a:p>
        </p:txBody>
      </p:sp>
    </p:spTree>
    <p:extLst>
      <p:ext uri="{BB962C8B-B14F-4D97-AF65-F5344CB8AC3E}">
        <p14:creationId xmlns:p14="http://schemas.microsoft.com/office/powerpoint/2010/main" val="5116270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8qUHWmIXUuscsSde9_T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8qUHWmIXUuscsSde9_T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8qUHWmIXUuscsSde9_TtQ"/>
</p:tagLst>
</file>

<file path=ppt/theme/theme1.xml><?xml version="1.0" encoding="utf-8"?>
<a:theme xmlns:a="http://schemas.openxmlformats.org/drawingml/2006/main" name="1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sma_black_template">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B22D6C17D0834A809793EF710B61B9" ma:contentTypeVersion="1" ma:contentTypeDescription="Create a new document." ma:contentTypeScope="" ma:versionID="8b46df6877cad123133d561d9cdb6433">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B1BC6-9017-462E-B52B-AFCE4F2E4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172DD94-6C50-4723-AD21-E5BD2C3CE1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40664</TotalTime>
  <Words>1786</Words>
  <Application>Microsoft Office PowerPoint</Application>
  <PresentationFormat>On-screen Show (4:3)</PresentationFormat>
  <Paragraphs>261</Paragraphs>
  <Slides>23</Slides>
  <Notes>10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1_GSMA PPT Template 2008</vt:lpstr>
      <vt:lpstr>gsma_black_template</vt:lpstr>
      <vt:lpstr>2_GSMA PPT Template 2008</vt:lpstr>
      <vt:lpstr>Exploring mHealth  </vt:lpstr>
      <vt:lpstr>Introductions &amp; Antitrust compliance</vt:lpstr>
      <vt:lpstr>Agenda </vt:lpstr>
      <vt:lpstr>PowerPoint Presentation</vt:lpstr>
      <vt:lpstr>Challenges facing healthcare delivery today?</vt:lpstr>
      <vt:lpstr>PowerPoint Presentation</vt:lpstr>
      <vt:lpstr>Global Mobile Health business opportunity</vt:lpstr>
      <vt:lpstr>The mobile health opportunity within the EU</vt:lpstr>
      <vt:lpstr>GSMA’s programme entering the 3rd year </vt:lpstr>
      <vt:lpstr>GSMA  mHealth Programme Aims</vt:lpstr>
      <vt:lpstr>Connected Living: mHealth Objectives 2012/13</vt:lpstr>
      <vt:lpstr>Market activation strategy</vt:lpstr>
      <vt:lpstr>PowerPoint Presentation</vt:lpstr>
      <vt:lpstr>Achievements in the last half year - highlights</vt:lpstr>
      <vt:lpstr>Achievements in the last half year</vt:lpstr>
      <vt:lpstr>PowerPoint Presentation</vt:lpstr>
      <vt:lpstr>Milestones for the rest of 2012/13</vt:lpstr>
      <vt:lpstr>Milestones for the rest of 2012/13</vt:lpstr>
      <vt:lpstr>Consideration for today </vt:lpstr>
      <vt:lpstr>PowerPoint Presentation</vt:lpstr>
      <vt:lpstr>What are the current issues?</vt:lpstr>
      <vt:lpstr>For more information</vt:lpstr>
      <vt:lpstr>Back up slides</vt:lpstr>
    </vt:vector>
  </TitlesOfParts>
  <Company>Hill &amp; Knowlton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nfishleigh</dc:creator>
  <cp:lastModifiedBy>Richard Cockle</cp:lastModifiedBy>
  <cp:revision>1234</cp:revision>
  <cp:lastPrinted>2011-12-13T10:03:02Z</cp:lastPrinted>
  <dcterms:created xsi:type="dcterms:W3CDTF">2011-10-13T13:03:16Z</dcterms:created>
  <dcterms:modified xsi:type="dcterms:W3CDTF">2012-10-24T07:12:06Z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