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4215" r:id="rId2"/>
  </p:sldMasterIdLst>
  <p:notesMasterIdLst>
    <p:notesMasterId r:id="rId28"/>
  </p:notesMasterIdLst>
  <p:handoutMasterIdLst>
    <p:handoutMasterId r:id="rId29"/>
  </p:handoutMasterIdLst>
  <p:sldIdLst>
    <p:sldId id="260" r:id="rId3"/>
    <p:sldId id="262" r:id="rId4"/>
    <p:sldId id="298" r:id="rId5"/>
    <p:sldId id="329" r:id="rId6"/>
    <p:sldId id="315" r:id="rId7"/>
    <p:sldId id="263" r:id="rId8"/>
    <p:sldId id="305" r:id="rId9"/>
    <p:sldId id="267" r:id="rId10"/>
    <p:sldId id="265" r:id="rId11"/>
    <p:sldId id="274" r:id="rId12"/>
    <p:sldId id="332" r:id="rId13"/>
    <p:sldId id="268" r:id="rId14"/>
    <p:sldId id="333" r:id="rId15"/>
    <p:sldId id="334" r:id="rId16"/>
    <p:sldId id="335" r:id="rId17"/>
    <p:sldId id="336" r:id="rId18"/>
    <p:sldId id="337" r:id="rId19"/>
    <p:sldId id="322" r:id="rId20"/>
    <p:sldId id="313" r:id="rId21"/>
    <p:sldId id="312" r:id="rId22"/>
    <p:sldId id="326" r:id="rId23"/>
    <p:sldId id="328" r:id="rId24"/>
    <p:sldId id="327" r:id="rId25"/>
    <p:sldId id="331" r:id="rId26"/>
    <p:sldId id="259" r:id="rId27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4295"/>
    <a:srgbClr val="417EC1"/>
    <a:srgbClr val="004285"/>
    <a:srgbClr val="B7939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684E4EAF-7551-41AC-B2AC-F905B6B3CA65}" type="datetime1">
              <a:rPr lang="it-IT"/>
              <a:pPr>
                <a:defRPr/>
              </a:pPr>
              <a:t>24/10/2012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E2D48A50-B53D-496C-87EB-174A1FD9F32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CC01CBF9-4372-496B-BA81-BA8F1F0BA7AD}" type="datetime1">
              <a:rPr lang="it-IT"/>
              <a:pPr>
                <a:defRPr/>
              </a:pPr>
              <a:t>24/10/2012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E56DEBDA-94B4-41DD-8D9D-E8489648421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2635D7-408A-4298-BA10-D03C9B12FCCC}" type="slidenum">
              <a:rPr lang="it-IT" smtClean="0">
                <a:latin typeface="Arial" pitchFamily="34" charset="0"/>
                <a:ea typeface="MS PGothic" pitchFamily="34" charset="-128"/>
              </a:rPr>
              <a:pPr/>
              <a:t>1</a:t>
            </a:fld>
            <a:endParaRPr lang="it-IT" dirty="0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/>
            <a:r>
              <a:rPr lang="en-GB" smtClean="0"/>
              <a:t>Validated</a:t>
            </a:r>
          </a:p>
        </p:txBody>
      </p:sp>
      <p:sp>
        <p:nvSpPr>
          <p:cNvPr id="1024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/>
            <a:fld id="{1C26B147-6E7D-477B-8577-3E7C06836173}" type="slidenum">
              <a:rPr lang="fr-FR" sz="1200">
                <a:solidFill>
                  <a:srgbClr val="0D0D0D"/>
                </a:solidFill>
              </a:rPr>
              <a:pPr algn="r" defTabSz="914400"/>
              <a:t>15</a:t>
            </a:fld>
            <a:endParaRPr lang="fr-FR" sz="1200">
              <a:solidFill>
                <a:srgbClr val="0D0D0D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/>
            <a:endParaRPr lang="da-DK" smtClean="0"/>
          </a:p>
        </p:txBody>
      </p:sp>
      <p:sp>
        <p:nvSpPr>
          <p:cNvPr id="104452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/>
            <a:fld id="{E593BABE-1CB0-4120-896B-3BEDB748F032}" type="slidenum">
              <a:rPr lang="fr-FR" sz="1200">
                <a:solidFill>
                  <a:srgbClr val="0D0D0D"/>
                </a:solidFill>
              </a:rPr>
              <a:pPr algn="r" defTabSz="914400"/>
              <a:t>16</a:t>
            </a:fld>
            <a:endParaRPr lang="fr-FR" sz="1200">
              <a:solidFill>
                <a:srgbClr val="0D0D0D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CE58C7-DBF5-42BA-99E5-7C25ED69D7D1}" type="slidenum">
              <a:rPr lang="it-IT" smtClean="0">
                <a:latin typeface="Arial" pitchFamily="34" charset="0"/>
                <a:ea typeface="MS PGothic" pitchFamily="34" charset="-128"/>
              </a:rPr>
              <a:pPr/>
              <a:t>25</a:t>
            </a:fld>
            <a:endParaRPr lang="it-IT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BE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BE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914400">
              <a:defRPr/>
            </a:pPr>
            <a:fld id="{BC29578B-51A6-4473-8F2A-EC6DCDBCF738}" type="slidenum">
              <a:rPr lang="it-IT" sz="1200">
                <a:latin typeface="Gill Sans" charset="0"/>
                <a:ea typeface="+mn-ea"/>
                <a:sym typeface="Gill Sans" charset="0"/>
              </a:rPr>
              <a:pPr algn="r" defTabSz="914400">
                <a:defRPr/>
              </a:pPr>
              <a:t>7</a:t>
            </a:fld>
            <a:endParaRPr lang="it-IT" sz="1200">
              <a:latin typeface="Gill Sans" charset="0"/>
              <a:ea typeface="+mn-ea"/>
              <a:sym typeface="Gill San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BE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BE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BE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dirty="0" smtClean="0">
              <a:latin typeface="Arial" pitchFamily="34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309E3F-3BDF-4B8A-A9D7-035402A14033}" type="slidenum">
              <a:rPr lang="it-IT" smtClean="0">
                <a:latin typeface="Arial" pitchFamily="34" charset="0"/>
                <a:ea typeface="MS PGothic" pitchFamily="34" charset="-128"/>
              </a:rPr>
              <a:pPr/>
              <a:t>12</a:t>
            </a:fld>
            <a:endParaRPr lang="it-IT" dirty="0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/>
            <a:r>
              <a:rPr lang="da-DK" smtClean="0"/>
              <a:t>Validated</a:t>
            </a:r>
          </a:p>
        </p:txBody>
      </p:sp>
      <p:sp>
        <p:nvSpPr>
          <p:cNvPr id="100356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/>
            <a:fld id="{FAA411C4-1937-4E8F-A6AE-39B27BB937F6}" type="slidenum">
              <a:rPr lang="fr-FR" sz="1200">
                <a:solidFill>
                  <a:srgbClr val="0D0D0D"/>
                </a:solidFill>
              </a:rPr>
              <a:pPr algn="r" defTabSz="914400"/>
              <a:t>14</a:t>
            </a:fld>
            <a:endParaRPr lang="fr-FR" sz="1200">
              <a:solidFill>
                <a:srgbClr val="0D0D0D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882900" y="2130425"/>
            <a:ext cx="5575300" cy="1470025"/>
          </a:xfrm>
        </p:spPr>
        <p:txBody>
          <a:bodyPr/>
          <a:lstStyle>
            <a:lvl1pPr>
              <a:defRPr b="0" i="1">
                <a:latin typeface="Century Gothic"/>
                <a:cs typeface="Century Gothic"/>
              </a:defRPr>
            </a:lvl1pPr>
          </a:lstStyle>
          <a:p>
            <a:r>
              <a:rPr lang="it-IT" dirty="0" smtClean="0"/>
              <a:t>Fare </a:t>
            </a:r>
            <a:r>
              <a:rPr lang="it-IT" noProof="0" dirty="0" smtClean="0"/>
              <a:t>clic </a:t>
            </a:r>
            <a:r>
              <a:rPr lang="it-IT" dirty="0" smtClean="0"/>
              <a:t>per modificare stile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216400" y="3886200"/>
            <a:ext cx="4241800" cy="825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3175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B9FC1-12AF-4775-B28D-C0F0E0E4B8D9}" type="datetime1">
              <a:rPr lang="it-IT"/>
              <a:pPr>
                <a:defRPr/>
              </a:pPr>
              <a:t>24/10/2012</a:t>
            </a:fld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D10D0-A03D-4772-8602-49AB9129E49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6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da-DK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4" name="Immagine 8" descr="EU_trasp_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11" descr="RH_LOGO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8100" y="46038"/>
            <a:ext cx="47625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ttore 1 10"/>
          <p:cNvCxnSpPr>
            <a:cxnSpLocks noChangeShapeType="1"/>
          </p:cNvCxnSpPr>
          <p:nvPr userDrawn="1"/>
        </p:nvCxnSpPr>
        <p:spPr bwMode="auto">
          <a:xfrm>
            <a:off x="0" y="1797050"/>
            <a:ext cx="91440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" name="Segnaposto testo 2"/>
          <p:cNvSpPr txBox="1">
            <a:spLocks/>
          </p:cNvSpPr>
          <p:nvPr userDrawn="1"/>
        </p:nvSpPr>
        <p:spPr>
          <a:xfrm>
            <a:off x="889000" y="5764213"/>
            <a:ext cx="7235825" cy="10937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it-IT" sz="3600" i="1" dirty="0" smtClean="0">
                <a:solidFill>
                  <a:srgbClr val="004285"/>
                </a:solidFill>
                <a:latin typeface="Century Gothic"/>
                <a:ea typeface="+mn-ea"/>
                <a:cs typeface="Century Gothic"/>
              </a:rPr>
              <a:t>www.renewinghealth.eu</a:t>
            </a:r>
          </a:p>
        </p:txBody>
      </p:sp>
      <p:sp>
        <p:nvSpPr>
          <p:cNvPr id="14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 b="1" i="1">
                <a:solidFill>
                  <a:srgbClr val="004285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smtClean="0"/>
              <a:t>Fare</a:t>
            </a:r>
            <a:r>
              <a:rPr lang="it-IT" dirty="0" smtClean="0"/>
              <a:t>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FA048-A061-47CA-8BA4-E4A83E964252}" type="datetime1">
              <a:rPr lang="it-IT"/>
              <a:pPr>
                <a:defRPr/>
              </a:pPr>
              <a:t>24/10/2012</a:t>
            </a:fld>
            <a:endParaRPr lang="it-IT"/>
          </a:p>
        </p:txBody>
      </p:sp>
      <p:sp>
        <p:nvSpPr>
          <p:cNvPr id="3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64E99-D592-40D0-AE4B-187F2F8CAFB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562600" cy="703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C5F56-227B-4E16-9B67-3B5C4ED29E67}" type="datetime1">
              <a:rPr lang="it-IT"/>
              <a:pPr>
                <a:defRPr/>
              </a:pPr>
              <a:t>24/10/2012</a:t>
            </a:fld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D1AD-F531-436F-B3EF-D6F7A3E9CDA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042137-7AB0-4482-B9C3-94A01D040323}" type="datetime1">
              <a:rPr lang="it-IT"/>
              <a:pPr>
                <a:defRPr/>
              </a:pPr>
              <a:t>24/10/2012</a:t>
            </a:fld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B0A376-83BD-442B-BAEE-ABB257E3E82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6" descr="originale_logo_renewing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3025" y="-268288"/>
            <a:ext cx="2809875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nettore 1 7"/>
          <p:cNvCxnSpPr>
            <a:cxnSpLocks noChangeShapeType="1"/>
          </p:cNvCxnSpPr>
          <p:nvPr userDrawn="1"/>
        </p:nvCxnSpPr>
        <p:spPr bwMode="auto">
          <a:xfrm flipV="1">
            <a:off x="0" y="1181100"/>
            <a:ext cx="9144000" cy="25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" name="Rettangolo 6"/>
          <p:cNvSpPr>
            <a:spLocks noChangeArrowheads="1"/>
          </p:cNvSpPr>
          <p:nvPr userDrawn="1"/>
        </p:nvSpPr>
        <p:spPr bwMode="auto">
          <a:xfrm>
            <a:off x="0" y="-7938"/>
            <a:ext cx="9144000" cy="6858001"/>
          </a:xfrm>
          <a:prstGeom prst="rect">
            <a:avLst/>
          </a:prstGeom>
          <a:solidFill>
            <a:schemeClr val="bg1">
              <a:alpha val="98822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Rettangolo 6"/>
          <p:cNvSpPr>
            <a:spLocks noChangeArrowheads="1"/>
          </p:cNvSpPr>
          <p:nvPr userDrawn="1"/>
        </p:nvSpPr>
        <p:spPr bwMode="auto">
          <a:xfrm>
            <a:off x="0" y="-7938"/>
            <a:ext cx="9144000" cy="6858001"/>
          </a:xfrm>
          <a:prstGeom prst="rect">
            <a:avLst/>
          </a:prstGeom>
          <a:solidFill>
            <a:schemeClr val="bg1">
              <a:alpha val="98822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7" name="Connettore 1 8"/>
          <p:cNvCxnSpPr>
            <a:cxnSpLocks noChangeShapeType="1"/>
          </p:cNvCxnSpPr>
          <p:nvPr userDrawn="1"/>
        </p:nvCxnSpPr>
        <p:spPr bwMode="auto">
          <a:xfrm rot="16200000" flipH="1">
            <a:off x="-1899444" y="3429794"/>
            <a:ext cx="68595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8" name="Immagine 12" descr="logo-ict-psp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4450" y="5343525"/>
            <a:ext cx="142240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13" descr="RH_LOGO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089150" y="3175"/>
            <a:ext cx="570865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11" descr="Europa trasparente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024188" y="1789113"/>
            <a:ext cx="6097587" cy="504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2" descr="bandiera europa sito.eps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22225" y="795338"/>
            <a:ext cx="1439863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nettore 1 13"/>
          <p:cNvCxnSpPr>
            <a:cxnSpLocks noChangeShapeType="1"/>
          </p:cNvCxnSpPr>
          <p:nvPr userDrawn="1"/>
        </p:nvCxnSpPr>
        <p:spPr bwMode="auto">
          <a:xfrm>
            <a:off x="1530350" y="1795463"/>
            <a:ext cx="7613650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94220" name="Segnaposto 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smtClean="0"/>
              <a:t>Klik for at redigere titeltypografi i masteren</a:t>
            </a:r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ntury Gothic"/>
                <a:cs typeface="Century Gothic"/>
              </a:defRPr>
            </a:lvl1pPr>
            <a:lvl2pPr>
              <a:defRPr sz="2000" b="0" i="0">
                <a:latin typeface="Century Gothic"/>
                <a:cs typeface="Century Gothic"/>
              </a:defRPr>
            </a:lvl2pPr>
            <a:lvl3pPr>
              <a:defRPr sz="2000" b="0" i="0">
                <a:latin typeface="Century Gothic"/>
                <a:cs typeface="Century Gothic"/>
              </a:defRPr>
            </a:lvl3pPr>
            <a:lvl4pPr>
              <a:defRPr sz="2000" b="0" i="0">
                <a:latin typeface="Century Gothic"/>
                <a:cs typeface="Century Gothic"/>
              </a:defRPr>
            </a:lvl4pPr>
            <a:lvl5pPr>
              <a:defRPr sz="2000" b="0" i="0">
                <a:latin typeface="Century Gothic"/>
                <a:cs typeface="Century Gothic"/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7419D-A366-4860-B564-02F9B2062FB6}" type="datetime1">
              <a:rPr lang="it-IT"/>
              <a:pPr>
                <a:defRPr/>
              </a:pPr>
              <a:t>24/10/2012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59C86-34BE-465C-A523-0D1B81F1501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DA4BE-E072-4443-8CB7-0B90ECFADB65}" type="datetime1">
              <a:rPr lang="it-IT"/>
              <a:pPr>
                <a:defRPr/>
              </a:pPr>
              <a:t>24/10/2012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3B3B1-F57D-4D2A-B31F-62D0502EE29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4D2F2-7E48-4062-A27D-7C02F9B35375}" type="datetime1">
              <a:rPr lang="it-IT"/>
              <a:pPr>
                <a:defRPr/>
              </a:pPr>
              <a:t>24/10/2012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67206-B5ED-4D92-BF13-74589C9CA4D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D0F6E-3343-4BF8-87FB-B7C3CF78F1DF}" type="datetime1">
              <a:rPr lang="it-IT"/>
              <a:pPr>
                <a:defRPr/>
              </a:pPr>
              <a:t>24/10/2012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51AEB-72FF-4591-A244-E93740307D0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2AC7-AABD-48E4-87E6-F103886DFA24}" type="datetime1">
              <a:rPr lang="it-IT"/>
              <a:pPr>
                <a:defRPr/>
              </a:pPr>
              <a:t>24/10/2012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7E5B-4F03-4334-AFB0-6CF7B7646BE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554F3-81D1-4BA2-86A9-2EAB044DF9D3}" type="datetime1">
              <a:rPr lang="it-IT"/>
              <a:pPr>
                <a:defRPr/>
              </a:pPr>
              <a:t>24/10/2012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A9183-F3F6-4EAE-8274-B6CAAFF63C1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CC5ED-B769-435C-A351-C33128D02469}" type="datetime1">
              <a:rPr lang="it-IT"/>
              <a:pPr>
                <a:defRPr/>
              </a:pPr>
              <a:t>24/10/2012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ECF15-A88D-451F-8EB3-6F9C4E0E477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AA058-AD50-4C93-96A6-84CA3573FAAE}" type="datetime1">
              <a:rPr lang="it-IT"/>
              <a:pPr>
                <a:defRPr/>
              </a:pPr>
              <a:t>24/10/2012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A4C55-5DCC-4726-94EC-B6117167748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3124200" y="274638"/>
            <a:ext cx="55626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pic>
        <p:nvPicPr>
          <p:cNvPr id="1027" name="Immagine 6" descr="originale_logo_renewing.ai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219075" y="-268288"/>
            <a:ext cx="2809875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28" name="Connettore 1 7"/>
          <p:cNvCxnSpPr>
            <a:cxnSpLocks noChangeShapeType="1"/>
          </p:cNvCxnSpPr>
          <p:nvPr userDrawn="1"/>
        </p:nvCxnSpPr>
        <p:spPr bwMode="auto">
          <a:xfrm flipV="1">
            <a:off x="0" y="1181100"/>
            <a:ext cx="9144000" cy="25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4285"/>
                </a:solidFill>
                <a:latin typeface="Century Gothic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52367944-4749-43D3-A286-5AC331252176}" type="datetime1">
              <a:rPr lang="it-IT"/>
              <a:pPr>
                <a:defRPr/>
              </a:pPr>
              <a:t>24/10/2012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4285"/>
                </a:solidFill>
                <a:latin typeface="Century Gothic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2F22F056-BC0D-49DA-AA0C-DDA0DBE3911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8" r:id="rId4"/>
    <p:sldLayoutId id="2147484269" r:id="rId5"/>
    <p:sldLayoutId id="2147484270" r:id="rId6"/>
    <p:sldLayoutId id="2147484271" r:id="rId7"/>
    <p:sldLayoutId id="2147484272" r:id="rId8"/>
    <p:sldLayoutId id="2147484273" r:id="rId9"/>
    <p:sldLayoutId id="2147484274" r:id="rId10"/>
    <p:sldLayoutId id="2147484252" r:id="rId11"/>
    <p:sldLayoutId id="2147484253" r:id="rId12"/>
    <p:sldLayoutId id="2147484264" r:id="rId13"/>
  </p:sldLayoutIdLst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i="1" kern="1200">
          <a:solidFill>
            <a:srgbClr val="004285"/>
          </a:solidFill>
          <a:latin typeface="Century Gothic"/>
          <a:ea typeface="MS PGothic" pitchFamily="34" charset="-128"/>
          <a:cs typeface="Century Gothic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004285"/>
          </a:solidFill>
          <a:latin typeface="Century Gothic" pitchFamily="29" charset="0"/>
          <a:ea typeface="MS PGothic" pitchFamily="34" charset="-128"/>
          <a:cs typeface="Century Gothic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004285"/>
          </a:solidFill>
          <a:latin typeface="Century Gothic" pitchFamily="29" charset="0"/>
          <a:ea typeface="MS PGothic" pitchFamily="34" charset="-128"/>
          <a:cs typeface="Century Gothic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004285"/>
          </a:solidFill>
          <a:latin typeface="Century Gothic" pitchFamily="29" charset="0"/>
          <a:ea typeface="MS PGothic" pitchFamily="34" charset="-128"/>
          <a:cs typeface="Century Gothic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004285"/>
          </a:solidFill>
          <a:latin typeface="Century Gothic" pitchFamily="29" charset="0"/>
          <a:ea typeface="MS PGothic" pitchFamily="34" charset="-128"/>
          <a:cs typeface="Century Gothic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i="1">
          <a:solidFill>
            <a:srgbClr val="004285"/>
          </a:solidFill>
          <a:latin typeface="Century Gothic" pitchFamily="29" charset="0"/>
          <a:ea typeface="ＭＳ Ｐゴシック" pitchFamily="29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i="1">
          <a:solidFill>
            <a:srgbClr val="004285"/>
          </a:solidFill>
          <a:latin typeface="Century Gothic" pitchFamily="29" charset="0"/>
          <a:ea typeface="ＭＳ Ｐゴシック" pitchFamily="29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i="1">
          <a:solidFill>
            <a:srgbClr val="004285"/>
          </a:solidFill>
          <a:latin typeface="Century Gothic" pitchFamily="29" charset="0"/>
          <a:ea typeface="ＭＳ Ｐゴシック" pitchFamily="29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i="1">
          <a:solidFill>
            <a:srgbClr val="004285"/>
          </a:solidFill>
          <a:latin typeface="Century Gothic" pitchFamily="29" charset="0"/>
          <a:ea typeface="ＭＳ Ｐゴシック" pitchFamily="2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29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6" descr="originale_logo_renewing.ai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73025" y="-268288"/>
            <a:ext cx="2809875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51" name="Connettore 1 7"/>
          <p:cNvCxnSpPr>
            <a:cxnSpLocks noChangeShapeType="1"/>
          </p:cNvCxnSpPr>
          <p:nvPr userDrawn="1"/>
        </p:nvCxnSpPr>
        <p:spPr bwMode="auto">
          <a:xfrm flipV="1">
            <a:off x="0" y="1181100"/>
            <a:ext cx="9144000" cy="25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052" name="Rettangolo 6"/>
          <p:cNvSpPr>
            <a:spLocks noChangeArrowheads="1"/>
          </p:cNvSpPr>
          <p:nvPr userDrawn="1"/>
        </p:nvSpPr>
        <p:spPr bwMode="auto">
          <a:xfrm>
            <a:off x="0" y="-7938"/>
            <a:ext cx="9144000" cy="6858001"/>
          </a:xfrm>
          <a:prstGeom prst="rect">
            <a:avLst/>
          </a:prstGeom>
          <a:solidFill>
            <a:schemeClr val="bg1">
              <a:alpha val="98822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3" name="Rettangolo 6"/>
          <p:cNvSpPr>
            <a:spLocks noChangeArrowheads="1"/>
          </p:cNvSpPr>
          <p:nvPr userDrawn="1"/>
        </p:nvSpPr>
        <p:spPr bwMode="auto">
          <a:xfrm>
            <a:off x="0" y="-7938"/>
            <a:ext cx="9144000" cy="6858001"/>
          </a:xfrm>
          <a:prstGeom prst="rect">
            <a:avLst/>
          </a:prstGeom>
          <a:solidFill>
            <a:schemeClr val="bg1">
              <a:alpha val="98822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054" name="Connettore 1 8"/>
          <p:cNvCxnSpPr>
            <a:cxnSpLocks noChangeShapeType="1"/>
          </p:cNvCxnSpPr>
          <p:nvPr userDrawn="1"/>
        </p:nvCxnSpPr>
        <p:spPr bwMode="auto">
          <a:xfrm rot="16200000" flipH="1">
            <a:off x="-1899444" y="3429794"/>
            <a:ext cx="68595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2055" name="Immagine 12" descr="logo-ict-psp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4450" y="5343525"/>
            <a:ext cx="142240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Immagine 13" descr="RH_LOGO.jp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2089150" y="3175"/>
            <a:ext cx="570865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Immagine 11" descr="Europa trasparente.png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3024188" y="1789113"/>
            <a:ext cx="6097587" cy="504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Immagine 12" descr="bandiera europa sito.eps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22225" y="795338"/>
            <a:ext cx="1439863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59" name="Connettore 1 13"/>
          <p:cNvCxnSpPr>
            <a:cxnSpLocks noChangeShapeType="1"/>
          </p:cNvCxnSpPr>
          <p:nvPr userDrawn="1"/>
        </p:nvCxnSpPr>
        <p:spPr bwMode="auto">
          <a:xfrm>
            <a:off x="1530350" y="1795463"/>
            <a:ext cx="7613650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060" name="Segnaposto titolo 1"/>
          <p:cNvSpPr>
            <a:spLocks noGrp="1"/>
          </p:cNvSpPr>
          <p:nvPr>
            <p:ph type="title"/>
          </p:nvPr>
        </p:nvSpPr>
        <p:spPr bwMode="auto">
          <a:xfrm>
            <a:off x="3124200" y="274638"/>
            <a:ext cx="55626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Fare clic per modificare stile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004285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004285"/>
          </a:solidFill>
          <a:latin typeface="Century Gothic" pitchFamily="34" charset="0"/>
          <a:ea typeface="MS PGothic" pitchFamily="34" charset="-128"/>
          <a:cs typeface="Century Gothic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004285"/>
          </a:solidFill>
          <a:latin typeface="Century Gothic" pitchFamily="34" charset="0"/>
          <a:ea typeface="MS PGothic" pitchFamily="34" charset="-128"/>
          <a:cs typeface="Century Gothic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004285"/>
          </a:solidFill>
          <a:latin typeface="Century Gothic" pitchFamily="34" charset="0"/>
          <a:ea typeface="MS PGothic" pitchFamily="34" charset="-128"/>
          <a:cs typeface="Century Gothic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004285"/>
          </a:solidFill>
          <a:latin typeface="Century Gothic" pitchFamily="34" charset="0"/>
          <a:ea typeface="MS PGothic" pitchFamily="34" charset="-128"/>
          <a:cs typeface="Century Gothic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i="1">
          <a:solidFill>
            <a:srgbClr val="004285"/>
          </a:solidFill>
          <a:latin typeface="Century Gothic" pitchFamily="34" charset="0"/>
          <a:ea typeface="MS PGothic" pitchFamily="34" charset="-128"/>
          <a:cs typeface="Century Gothic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i="1">
          <a:solidFill>
            <a:srgbClr val="004285"/>
          </a:solidFill>
          <a:latin typeface="Century Gothic" pitchFamily="34" charset="0"/>
          <a:ea typeface="MS PGothic" pitchFamily="34" charset="-128"/>
          <a:cs typeface="Century Gothic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i="1">
          <a:solidFill>
            <a:srgbClr val="004285"/>
          </a:solidFill>
          <a:latin typeface="Century Gothic" pitchFamily="34" charset="0"/>
          <a:ea typeface="MS PGothic" pitchFamily="34" charset="-128"/>
          <a:cs typeface="Century Gothic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i="1">
          <a:solidFill>
            <a:srgbClr val="004285"/>
          </a:solidFill>
          <a:latin typeface="Century Gothic" pitchFamily="34" charset="0"/>
          <a:ea typeface="MS PGothic" pitchFamily="34" charset="-128"/>
          <a:cs typeface="Century Gothic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wmf"/><Relationship Id="rId4" Type="http://schemas.openxmlformats.org/officeDocument/2006/relationships/image" Target="../media/image9.png"/><Relationship Id="rId9" Type="http://schemas.openxmlformats.org/officeDocument/2006/relationships/image" Target="../media/image14.emf"/><Relationship Id="rId1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8.png"/><Relationship Id="rId7" Type="http://schemas.openxmlformats.org/officeDocument/2006/relationships/image" Target="../media/image1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emf"/><Relationship Id="rId10" Type="http://schemas.openxmlformats.org/officeDocument/2006/relationships/image" Target="../media/image24.emf"/><Relationship Id="rId4" Type="http://schemas.openxmlformats.org/officeDocument/2006/relationships/image" Target="../media/image9.png"/><Relationship Id="rId9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ottotitolo 2"/>
          <p:cNvSpPr>
            <a:spLocks noGrp="1"/>
          </p:cNvSpPr>
          <p:nvPr>
            <p:ph type="subTitle" idx="4294967295"/>
          </p:nvPr>
        </p:nvSpPr>
        <p:spPr bwMode="auto">
          <a:xfrm>
            <a:off x="819150" y="4197350"/>
            <a:ext cx="6342063" cy="825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r" eaLnBrk="1" hangingPunct="1">
              <a:buFont typeface="Arial" pitchFamily="34" charset="0"/>
              <a:buNone/>
            </a:pPr>
            <a:r>
              <a:rPr lang="en-GB" sz="2000" b="1" i="1" dirty="0" smtClean="0">
                <a:solidFill>
                  <a:srgbClr val="004285"/>
                </a:solidFill>
                <a:latin typeface="Century Gothic" pitchFamily="34" charset="0"/>
              </a:rPr>
              <a:t>Michael Strübin</a:t>
            </a:r>
          </a:p>
          <a:p>
            <a:pPr marL="0" indent="0" algn="r" eaLnBrk="1" hangingPunct="1">
              <a:buFont typeface="Arial" pitchFamily="34" charset="0"/>
              <a:buNone/>
            </a:pPr>
            <a:r>
              <a:rPr lang="en-GB" sz="2000" b="1" i="1" dirty="0" smtClean="0">
                <a:solidFill>
                  <a:srgbClr val="004285"/>
                </a:solidFill>
                <a:latin typeface="Century Gothic" pitchFamily="34" charset="0"/>
              </a:rPr>
              <a:t>European Programme Manager, Continua</a:t>
            </a:r>
          </a:p>
          <a:p>
            <a:pPr marL="0" indent="0" algn="r" eaLnBrk="1" hangingPunct="1">
              <a:buFont typeface="Arial" pitchFamily="34" charset="0"/>
              <a:buNone/>
            </a:pPr>
            <a:r>
              <a:rPr lang="en-GB" sz="2000" b="1" i="1" dirty="0" smtClean="0">
                <a:solidFill>
                  <a:srgbClr val="004285"/>
                </a:solidFill>
                <a:latin typeface="Century Gothic" pitchFamily="34" charset="0"/>
              </a:rPr>
              <a:t>Renewing Health Industry Advisory Board</a:t>
            </a:r>
          </a:p>
          <a:p>
            <a:pPr marL="0" indent="0" algn="r" eaLnBrk="1" hangingPunct="1">
              <a:buNone/>
            </a:pPr>
            <a:r>
              <a:rPr lang="en-GB" sz="2000" b="1" i="1" dirty="0" smtClean="0">
                <a:solidFill>
                  <a:srgbClr val="004285"/>
                </a:solidFill>
                <a:latin typeface="Century Gothic" pitchFamily="34" charset="0"/>
              </a:rPr>
              <a:t/>
            </a:r>
            <a:br>
              <a:rPr lang="en-GB" sz="2000" b="1" i="1" dirty="0" smtClean="0">
                <a:solidFill>
                  <a:srgbClr val="004285"/>
                </a:solidFill>
                <a:latin typeface="Century Gothic" pitchFamily="34" charset="0"/>
              </a:rPr>
            </a:br>
            <a:r>
              <a:rPr lang="en-GB" sz="2000" b="1" i="1" dirty="0" smtClean="0">
                <a:solidFill>
                  <a:srgbClr val="004285"/>
                </a:solidFill>
                <a:latin typeface="Century Gothic" pitchFamily="34" charset="0"/>
              </a:rPr>
              <a:t>Connected Living European Summit</a:t>
            </a:r>
            <a:br>
              <a:rPr lang="en-GB" sz="2000" b="1" i="1" dirty="0" smtClean="0">
                <a:solidFill>
                  <a:srgbClr val="004285"/>
                </a:solidFill>
                <a:latin typeface="Century Gothic" pitchFamily="34" charset="0"/>
              </a:rPr>
            </a:br>
            <a:r>
              <a:rPr lang="en-GB" sz="2000" b="1" i="1" dirty="0" smtClean="0">
                <a:solidFill>
                  <a:srgbClr val="004285"/>
                </a:solidFill>
                <a:latin typeface="Century Gothic" pitchFamily="34" charset="0"/>
              </a:rPr>
              <a:t>23-24 October, Gothenburg</a:t>
            </a:r>
          </a:p>
        </p:txBody>
      </p:sp>
      <p:pic>
        <p:nvPicPr>
          <p:cNvPr id="15363" name="Immagine 13" descr="RH_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8" y="180975"/>
            <a:ext cx="9078912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Immagine 12" descr="logo-ict-psp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113" y="5413375"/>
            <a:ext cx="142240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Immagine 12" descr="bandiera europa sito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1213" y="5570538"/>
            <a:ext cx="1439862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DE732093-413A-4463-87E3-5BA5C025F9F1}" type="slidenum">
              <a:rPr lang="en-US" altLang="it-IT" smtClean="0">
                <a:latin typeface="Arial" pitchFamily="34" charset="0"/>
                <a:ea typeface="MS PGothic" pitchFamily="34" charset="-128"/>
              </a:rPr>
              <a:pPr algn="l"/>
              <a:t>10</a:t>
            </a:fld>
            <a:endParaRPr lang="en-US" altLang="it-IT" dirty="0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" y="1271588"/>
            <a:ext cx="8586788" cy="4533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b="1" dirty="0" smtClean="0">
                <a:latin typeface="Century Gothic" pitchFamily="34" charset="0"/>
              </a:rPr>
              <a:t>contain the cost of care for chronic patients </a:t>
            </a:r>
            <a:r>
              <a:rPr lang="en-GB" sz="3200" dirty="0" smtClean="0">
                <a:latin typeface="Century Gothic" pitchFamily="34" charset="0"/>
              </a:rPr>
              <a:t>to maintain the health system sustainable in spite of the demographic changes</a:t>
            </a:r>
          </a:p>
          <a:p>
            <a:r>
              <a:rPr lang="en-GB" sz="3200" b="1" dirty="0" smtClean="0">
                <a:latin typeface="Century Gothic" pitchFamily="34" charset="0"/>
              </a:rPr>
              <a:t>reduce the reliance </a:t>
            </a:r>
            <a:r>
              <a:rPr lang="en-GB" sz="3200" dirty="0" smtClean="0">
                <a:latin typeface="Century Gothic" pitchFamily="34" charset="0"/>
              </a:rPr>
              <a:t>of chronic patients on expensive care facilities and replacing them with more affordable homecare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3036887" y="323850"/>
            <a:ext cx="5317403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GB" sz="3600" i="1" dirty="0" smtClean="0">
                <a:solidFill>
                  <a:srgbClr val="004285"/>
                </a:solidFill>
                <a:latin typeface="Century Gothic" pitchFamily="34" charset="0"/>
              </a:rPr>
              <a:t>Economic objectives</a:t>
            </a:r>
            <a:endParaRPr lang="en-GB" sz="3600" i="1" dirty="0">
              <a:solidFill>
                <a:srgbClr val="004285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smtClean="0">
                <a:latin typeface="Century Gothic" pitchFamily="34" charset="0"/>
                <a:cs typeface="Century Gothic" pitchFamily="34" charset="0"/>
              </a:rPr>
              <a:t>Objectives</a:t>
            </a:r>
            <a:endParaRPr lang="en-GB" dirty="0" smtClean="0">
              <a:latin typeface="Century Gothic" pitchFamily="34" charset="0"/>
              <a:cs typeface="Century Gothic" pitchFamily="34" charset="0"/>
            </a:endParaRPr>
          </a:p>
        </p:txBody>
      </p:sp>
      <p:sp>
        <p:nvSpPr>
          <p:cNvPr id="27651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0017D37-A97C-4BF8-95ED-A9C9EF7E25D3}" type="slidenum">
              <a:rPr lang="en-GB" sz="1400">
                <a:solidFill>
                  <a:srgbClr val="004285"/>
                </a:solidFill>
                <a:latin typeface="Century Gothic" pitchFamily="34" charset="0"/>
              </a:rPr>
              <a:pPr algn="r"/>
              <a:t>11</a:t>
            </a:fld>
            <a:endParaRPr lang="en-GB" sz="1400">
              <a:solidFill>
                <a:srgbClr val="004285"/>
              </a:solidFill>
              <a:latin typeface="Century Gothic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4925" y="1443038"/>
            <a:ext cx="9023350" cy="5035550"/>
            <a:chOff x="0" y="628"/>
            <a:chExt cx="5684" cy="317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28"/>
              <a:ext cx="5684" cy="3172"/>
              <a:chOff x="0" y="628"/>
              <a:chExt cx="5684" cy="3172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0" y="628"/>
                <a:ext cx="5684" cy="3172"/>
                <a:chOff x="0" y="628"/>
                <a:chExt cx="5684" cy="3172"/>
              </a:xfrm>
            </p:grpSpPr>
            <p:sp>
              <p:nvSpPr>
                <p:cNvPr id="27677" name="Freeform 2"/>
                <p:cNvSpPr>
                  <a:spLocks/>
                </p:cNvSpPr>
                <p:nvPr/>
              </p:nvSpPr>
              <p:spPr bwMode="auto">
                <a:xfrm>
                  <a:off x="1124" y="628"/>
                  <a:ext cx="4441" cy="2961"/>
                </a:xfrm>
                <a:custGeom>
                  <a:avLst/>
                  <a:gdLst>
                    <a:gd name="T0" fmla="*/ 0 w 4441"/>
                    <a:gd name="T1" fmla="*/ 2147483647 h 2453"/>
                    <a:gd name="T2" fmla="*/ 0 w 4441"/>
                    <a:gd name="T3" fmla="*/ 2147483647 h 2453"/>
                    <a:gd name="T4" fmla="*/ 2147481168 w 4441"/>
                    <a:gd name="T5" fmla="*/ 2147483647 h 2453"/>
                    <a:gd name="T6" fmla="*/ 2147481168 w 4441"/>
                    <a:gd name="T7" fmla="*/ 2147483647 h 2453"/>
                    <a:gd name="T8" fmla="*/ 2147481168 w 4441"/>
                    <a:gd name="T9" fmla="*/ 2147483647 h 2453"/>
                    <a:gd name="T10" fmla="*/ 2147481168 w 4441"/>
                    <a:gd name="T11" fmla="*/ 2147483647 h 2453"/>
                    <a:gd name="T12" fmla="*/ 0 w 4441"/>
                    <a:gd name="T13" fmla="*/ 2147483647 h 245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441"/>
                    <a:gd name="T22" fmla="*/ 0 h 2453"/>
                    <a:gd name="T23" fmla="*/ 4441 w 4441"/>
                    <a:gd name="T24" fmla="*/ 2453 h 245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441" h="2453">
                      <a:moveTo>
                        <a:pt x="0" y="2453"/>
                      </a:moveTo>
                      <a:lnTo>
                        <a:pt x="0" y="2"/>
                      </a:lnTo>
                      <a:lnTo>
                        <a:pt x="4294" y="2"/>
                      </a:lnTo>
                      <a:cubicBezTo>
                        <a:pt x="4332" y="2"/>
                        <a:pt x="4396" y="0"/>
                        <a:pt x="4414" y="21"/>
                      </a:cubicBezTo>
                      <a:cubicBezTo>
                        <a:pt x="4431" y="36"/>
                        <a:pt x="4441" y="52"/>
                        <a:pt x="4441" y="98"/>
                      </a:cubicBezTo>
                      <a:lnTo>
                        <a:pt x="4441" y="2453"/>
                      </a:lnTo>
                      <a:lnTo>
                        <a:pt x="0" y="245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254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" name="AutoShape 4"/>
                <p:cNvSpPr>
                  <a:spLocks noChangeArrowheads="1"/>
                </p:cNvSpPr>
                <p:nvPr/>
              </p:nvSpPr>
              <p:spPr bwMode="auto">
                <a:xfrm>
                  <a:off x="138" y="903"/>
                  <a:ext cx="903" cy="2897"/>
                </a:xfrm>
                <a:prstGeom prst="upArrow">
                  <a:avLst>
                    <a:gd name="adj1" fmla="val 57139"/>
                    <a:gd name="adj2" fmla="val 73209"/>
                  </a:avLst>
                </a:prstGeom>
                <a:gradFill rotWithShape="1">
                  <a:gsLst>
                    <a:gs pos="0">
                      <a:srgbClr val="6699FF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ln w="25400">
                  <a:noFill/>
                  <a:miter lim="800000"/>
                  <a:headEnd/>
                  <a:tailEnd/>
                </a:ln>
              </p:spPr>
              <p:txBody>
                <a:bodyPr vert="vert270" wrap="none" anchor="ctr"/>
                <a:lstStyle/>
                <a:p>
                  <a:pPr algn="ctr">
                    <a:defRPr/>
                  </a:pPr>
                  <a:r>
                    <a:rPr lang="de-CH" sz="2400" dirty="0">
                      <a:solidFill>
                        <a:srgbClr val="000000"/>
                      </a:solidFill>
                      <a:latin typeface="Verdana" pitchFamily="34" charset="0"/>
                      <a:ea typeface="ＭＳ Ｐゴシック" pitchFamily="-112" charset="-128"/>
                    </a:rPr>
                    <a:t>Quality of Life</a:t>
                  </a:r>
                </a:p>
              </p:txBody>
            </p:sp>
            <p:sp>
              <p:nvSpPr>
                <p:cNvPr id="27679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012" y="3601"/>
                  <a:ext cx="672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600">
                      <a:solidFill>
                        <a:srgbClr val="000000"/>
                      </a:solidFill>
                    </a:rPr>
                    <a:t>€10,000</a:t>
                  </a:r>
                </a:p>
              </p:txBody>
            </p:sp>
            <p:sp>
              <p:nvSpPr>
                <p:cNvPr id="27680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025" y="3601"/>
                  <a:ext cx="576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600">
                      <a:solidFill>
                        <a:srgbClr val="000000"/>
                      </a:solidFill>
                    </a:rPr>
                    <a:t>€1,000</a:t>
                  </a:r>
                </a:p>
              </p:txBody>
            </p:sp>
            <p:sp>
              <p:nvSpPr>
                <p:cNvPr id="2768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59" y="3601"/>
                  <a:ext cx="480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600">
                      <a:solidFill>
                        <a:srgbClr val="000000"/>
                      </a:solidFill>
                    </a:rPr>
                    <a:t>€100</a:t>
                  </a:r>
                </a:p>
              </p:txBody>
            </p:sp>
            <p:sp>
              <p:nvSpPr>
                <p:cNvPr id="2768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075" y="3601"/>
                  <a:ext cx="38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600">
                      <a:solidFill>
                        <a:srgbClr val="000000"/>
                      </a:solidFill>
                    </a:rPr>
                    <a:t>€10</a:t>
                  </a:r>
                </a:p>
              </p:txBody>
            </p:sp>
            <p:sp>
              <p:nvSpPr>
                <p:cNvPr id="2768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90" y="3601"/>
                  <a:ext cx="288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600">
                      <a:solidFill>
                        <a:srgbClr val="000000"/>
                      </a:solidFill>
                    </a:rPr>
                    <a:t>€1</a:t>
                  </a:r>
                </a:p>
              </p:txBody>
            </p:sp>
            <p:sp>
              <p:nvSpPr>
                <p:cNvPr id="27684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0" y="3504"/>
                  <a:ext cx="1019" cy="16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/>
                  <a:r>
                    <a:rPr lang="de-CH" sz="1000" b="1">
                      <a:solidFill>
                        <a:srgbClr val="000000"/>
                      </a:solidFill>
                    </a:rPr>
                    <a:t>Adapted from Intel</a:t>
                  </a:r>
                </a:p>
              </p:txBody>
            </p:sp>
          </p:grpSp>
          <p:sp>
            <p:nvSpPr>
              <p:cNvPr id="27676" name="AutoShape 3"/>
              <p:cNvSpPr>
                <a:spLocks noChangeArrowheads="1"/>
              </p:cNvSpPr>
              <p:nvPr/>
            </p:nvSpPr>
            <p:spPr bwMode="auto">
              <a:xfrm rot="-3600000">
                <a:off x="2345" y="250"/>
                <a:ext cx="1234" cy="3648"/>
              </a:xfrm>
              <a:prstGeom prst="upArrow">
                <a:avLst>
                  <a:gd name="adj1" fmla="val 57139"/>
                  <a:gd name="adj2" fmla="val 79175"/>
                </a:avLst>
              </a:prstGeom>
              <a:gradFill rotWithShape="1">
                <a:gsLst>
                  <a:gs pos="0">
                    <a:srgbClr val="FF0000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CH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4070" y="2211"/>
              <a:ext cx="1421" cy="1268"/>
              <a:chOff x="4070" y="2211"/>
              <a:chExt cx="1421" cy="1268"/>
            </a:xfrm>
          </p:grpSpPr>
          <p:sp>
            <p:nvSpPr>
              <p:cNvPr id="27669" name="AutoShape 12"/>
              <p:cNvSpPr>
                <a:spLocks noChangeArrowheads="1"/>
              </p:cNvSpPr>
              <p:nvPr/>
            </p:nvSpPr>
            <p:spPr bwMode="auto">
              <a:xfrm>
                <a:off x="4070" y="2429"/>
                <a:ext cx="1421" cy="1050"/>
              </a:xfrm>
              <a:prstGeom prst="roundRect">
                <a:avLst>
                  <a:gd name="adj" fmla="val 5060"/>
                </a:avLst>
              </a:prstGeom>
              <a:noFill/>
              <a:ln w="25400" cap="rnd">
                <a:solidFill>
                  <a:srgbClr val="FF99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CH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4120" y="2211"/>
                <a:ext cx="1317" cy="1202"/>
                <a:chOff x="4120" y="2211"/>
                <a:chExt cx="1317" cy="1202"/>
              </a:xfrm>
            </p:grpSpPr>
            <p:sp>
              <p:nvSpPr>
                <p:cNvPr id="27671" name="AutoShape 14"/>
                <p:cNvSpPr>
                  <a:spLocks noChangeArrowheads="1"/>
                </p:cNvSpPr>
                <p:nvPr/>
              </p:nvSpPr>
              <p:spPr bwMode="auto">
                <a:xfrm>
                  <a:off x="4120" y="2488"/>
                  <a:ext cx="791" cy="26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9900"/>
                </a:solidFill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rIns="45720" anchor="ctr" anchorCtr="1"/>
                <a:lstStyle/>
                <a:p>
                  <a:pPr>
                    <a:lnSpc>
                      <a:spcPct val="85000"/>
                    </a:lnSpc>
                    <a:spcBef>
                      <a:spcPct val="50000"/>
                    </a:spcBef>
                  </a:pPr>
                  <a:r>
                    <a:rPr lang="en-US" sz="1600" b="1">
                      <a:solidFill>
                        <a:srgbClr val="000000"/>
                      </a:solidFill>
                    </a:rPr>
                    <a:t>Specialty Clinic</a:t>
                  </a:r>
                </a:p>
              </p:txBody>
            </p:sp>
            <p:sp>
              <p:nvSpPr>
                <p:cNvPr id="27672" name="AutoShape 15"/>
                <p:cNvSpPr>
                  <a:spLocks noChangeArrowheads="1"/>
                </p:cNvSpPr>
                <p:nvPr/>
              </p:nvSpPr>
              <p:spPr bwMode="auto">
                <a:xfrm>
                  <a:off x="4408" y="2824"/>
                  <a:ext cx="796" cy="25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9900"/>
                </a:solidFill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rIns="0" anchor="ctr" anchorCtr="1"/>
                <a:lstStyle/>
                <a:p>
                  <a:pPr>
                    <a:lnSpc>
                      <a:spcPct val="85000"/>
                    </a:lnSpc>
                    <a:spcBef>
                      <a:spcPct val="50000"/>
                    </a:spcBef>
                  </a:pPr>
                  <a:r>
                    <a:rPr lang="en-US" sz="1600" b="1">
                      <a:solidFill>
                        <a:srgbClr val="000000"/>
                      </a:solidFill>
                    </a:rPr>
                    <a:t>Community Hospital</a:t>
                  </a:r>
                </a:p>
              </p:txBody>
            </p:sp>
            <p:sp>
              <p:nvSpPr>
                <p:cNvPr id="27673" name="AutoShape 16"/>
                <p:cNvSpPr>
                  <a:spLocks noChangeArrowheads="1"/>
                </p:cNvSpPr>
                <p:nvPr/>
              </p:nvSpPr>
              <p:spPr bwMode="auto">
                <a:xfrm>
                  <a:off x="4685" y="3153"/>
                  <a:ext cx="752" cy="26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9900"/>
                </a:solidFill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rIns="45720" anchor="ctr" anchorCtr="1"/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b="1">
                      <a:solidFill>
                        <a:srgbClr val="000000"/>
                      </a:solidFill>
                    </a:rPr>
                    <a:t>ICU</a:t>
                  </a:r>
                </a:p>
              </p:txBody>
            </p:sp>
            <p:sp>
              <p:nvSpPr>
                <p:cNvPr id="2767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414" y="2211"/>
                  <a:ext cx="672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b="1">
                      <a:solidFill>
                        <a:srgbClr val="000000"/>
                      </a:solidFill>
                    </a:rPr>
                    <a:t>Acute Care</a:t>
                  </a:r>
                </a:p>
              </p:txBody>
            </p:sp>
          </p:grp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2627" y="1772"/>
              <a:ext cx="1452" cy="1095"/>
              <a:chOff x="2627" y="1772"/>
              <a:chExt cx="1452" cy="1095"/>
            </a:xfrm>
          </p:grpSpPr>
          <p:sp>
            <p:nvSpPr>
              <p:cNvPr id="27664" name="AutoShape 24"/>
              <p:cNvSpPr>
                <a:spLocks noChangeArrowheads="1"/>
              </p:cNvSpPr>
              <p:nvPr/>
            </p:nvSpPr>
            <p:spPr bwMode="auto">
              <a:xfrm>
                <a:off x="2728" y="1975"/>
                <a:ext cx="1237" cy="892"/>
              </a:xfrm>
              <a:prstGeom prst="roundRect">
                <a:avLst>
                  <a:gd name="adj" fmla="val 9880"/>
                </a:avLst>
              </a:prstGeom>
              <a:noFill/>
              <a:ln w="25400" cap="rnd">
                <a:solidFill>
                  <a:srgbClr val="9933CC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CH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8" name="Group 25"/>
              <p:cNvGrpSpPr>
                <a:grpSpLocks/>
              </p:cNvGrpSpPr>
              <p:nvPr/>
            </p:nvGrpSpPr>
            <p:grpSpPr bwMode="auto">
              <a:xfrm>
                <a:off x="2627" y="1772"/>
                <a:ext cx="1452" cy="1015"/>
                <a:chOff x="2627" y="1772"/>
                <a:chExt cx="1452" cy="1015"/>
              </a:xfrm>
            </p:grpSpPr>
            <p:sp>
              <p:nvSpPr>
                <p:cNvPr id="27666" name="AutoShape 26"/>
                <p:cNvSpPr>
                  <a:spLocks noChangeArrowheads="1"/>
                </p:cNvSpPr>
                <p:nvPr/>
              </p:nvSpPr>
              <p:spPr bwMode="auto">
                <a:xfrm>
                  <a:off x="2801" y="2034"/>
                  <a:ext cx="890" cy="34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33CC"/>
                </a:solidFill>
                <a:ln w="25400">
                  <a:solidFill>
                    <a:srgbClr val="9933CC"/>
                  </a:solidFill>
                  <a:round/>
                  <a:headEnd/>
                  <a:tailEnd/>
                </a:ln>
              </p:spPr>
              <p:txBody>
                <a:bodyPr rIns="45720" anchor="ctr" anchorCtr="1"/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b="1">
                      <a:solidFill>
                        <a:srgbClr val="000000"/>
                      </a:solidFill>
                    </a:rPr>
                    <a:t>Assisted Living</a:t>
                  </a:r>
                </a:p>
              </p:txBody>
            </p:sp>
            <p:sp>
              <p:nvSpPr>
                <p:cNvPr id="27667" name="AutoShape 27"/>
                <p:cNvSpPr>
                  <a:spLocks noChangeArrowheads="1"/>
                </p:cNvSpPr>
                <p:nvPr/>
              </p:nvSpPr>
              <p:spPr bwMode="auto">
                <a:xfrm>
                  <a:off x="2900" y="2440"/>
                  <a:ext cx="1031" cy="34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33CC"/>
                </a:solidFill>
                <a:ln w="25400">
                  <a:solidFill>
                    <a:srgbClr val="9933CC"/>
                  </a:solidFill>
                  <a:round/>
                  <a:headEnd/>
                  <a:tailEnd/>
                </a:ln>
              </p:spPr>
              <p:txBody>
                <a:bodyPr wrap="none" lIns="0" rIns="0" anchor="ctr" anchorCtr="1"/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b="1">
                      <a:solidFill>
                        <a:srgbClr val="000000"/>
                      </a:solidFill>
                    </a:rPr>
                    <a:t>Skilled </a:t>
                  </a:r>
                  <a:br>
                    <a:rPr lang="en-US" sz="1600" b="1">
                      <a:solidFill>
                        <a:srgbClr val="000000"/>
                      </a:solidFill>
                    </a:rPr>
                  </a:br>
                  <a:r>
                    <a:rPr lang="en-US" sz="1600" b="1">
                      <a:solidFill>
                        <a:srgbClr val="000000"/>
                      </a:solidFill>
                    </a:rPr>
                    <a:t>Nursing Facility</a:t>
                  </a:r>
                </a:p>
              </p:txBody>
            </p:sp>
            <p:sp>
              <p:nvSpPr>
                <p:cNvPr id="27668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627" y="1772"/>
                  <a:ext cx="1452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b="1">
                      <a:solidFill>
                        <a:srgbClr val="000000"/>
                      </a:solidFill>
                    </a:rPr>
                    <a:t>Residential</a:t>
                  </a:r>
                  <a:r>
                    <a:rPr lang="en-US" b="1">
                      <a:solidFill>
                        <a:srgbClr val="9933CC"/>
                      </a:solidFill>
                    </a:rPr>
                    <a:t> </a:t>
                  </a:r>
                  <a:r>
                    <a:rPr lang="en-US" b="1">
                      <a:solidFill>
                        <a:srgbClr val="000000"/>
                      </a:solidFill>
                    </a:rPr>
                    <a:t>Care</a:t>
                  </a:r>
                </a:p>
              </p:txBody>
            </p:sp>
          </p:grpSp>
        </p:grpSp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1192" y="634"/>
              <a:ext cx="2361" cy="1104"/>
              <a:chOff x="1192" y="634"/>
              <a:chExt cx="2361" cy="1104"/>
            </a:xfrm>
          </p:grpSpPr>
          <p:grpSp>
            <p:nvGrpSpPr>
              <p:cNvPr id="10" name="Group 18"/>
              <p:cNvGrpSpPr>
                <a:grpSpLocks/>
              </p:cNvGrpSpPr>
              <p:nvPr/>
            </p:nvGrpSpPr>
            <p:grpSpPr bwMode="auto">
              <a:xfrm>
                <a:off x="1256" y="634"/>
                <a:ext cx="2243" cy="1027"/>
                <a:chOff x="1256" y="634"/>
                <a:chExt cx="2243" cy="1027"/>
              </a:xfrm>
            </p:grpSpPr>
            <p:sp>
              <p:nvSpPr>
                <p:cNvPr id="27659" name="AutoShape 19"/>
                <p:cNvSpPr>
                  <a:spLocks noChangeArrowheads="1"/>
                </p:cNvSpPr>
                <p:nvPr/>
              </p:nvSpPr>
              <p:spPr bwMode="auto">
                <a:xfrm>
                  <a:off x="1256" y="908"/>
                  <a:ext cx="1008" cy="34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CC33"/>
                </a:solidFill>
                <a:ln w="25400">
                  <a:solidFill>
                    <a:srgbClr val="66CC33"/>
                  </a:solidFill>
                  <a:round/>
                  <a:headEnd/>
                  <a:tailEnd/>
                </a:ln>
              </p:spPr>
              <p:txBody>
                <a:bodyPr lIns="0" rIns="0" anchor="ctr" anchorCtr="1"/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b="1">
                      <a:solidFill>
                        <a:srgbClr val="000000"/>
                      </a:solidFill>
                    </a:rPr>
                    <a:t>Independent, Healthy Living</a:t>
                  </a:r>
                </a:p>
              </p:txBody>
            </p:sp>
            <p:sp>
              <p:nvSpPr>
                <p:cNvPr id="27660" name="AutoShape 20"/>
                <p:cNvSpPr>
                  <a:spLocks noChangeArrowheads="1"/>
                </p:cNvSpPr>
                <p:nvPr/>
              </p:nvSpPr>
              <p:spPr bwMode="auto">
                <a:xfrm>
                  <a:off x="2421" y="908"/>
                  <a:ext cx="976" cy="34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CC33"/>
                </a:solidFill>
                <a:ln w="25400">
                  <a:solidFill>
                    <a:srgbClr val="66CC33"/>
                  </a:solidFill>
                  <a:round/>
                  <a:headEnd/>
                  <a:tailEnd/>
                </a:ln>
              </p:spPr>
              <p:txBody>
                <a:bodyPr rIns="45720" anchor="ctr" anchorCtr="1"/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b="1">
                      <a:solidFill>
                        <a:srgbClr val="000000"/>
                      </a:solidFill>
                    </a:rPr>
                    <a:t>Community Clinic</a:t>
                  </a:r>
                </a:p>
              </p:txBody>
            </p:sp>
            <p:sp>
              <p:nvSpPr>
                <p:cNvPr id="27661" name="AutoShape 21"/>
                <p:cNvSpPr>
                  <a:spLocks noChangeArrowheads="1"/>
                </p:cNvSpPr>
                <p:nvPr/>
              </p:nvSpPr>
              <p:spPr bwMode="auto">
                <a:xfrm>
                  <a:off x="1510" y="1310"/>
                  <a:ext cx="1008" cy="34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CC33"/>
                </a:solidFill>
                <a:ln w="25400">
                  <a:solidFill>
                    <a:srgbClr val="66CC33"/>
                  </a:solidFill>
                  <a:round/>
                  <a:headEnd/>
                  <a:tailEnd/>
                </a:ln>
              </p:spPr>
              <p:txBody>
                <a:bodyPr wrap="none" lIns="0" rIns="0" anchor="ctr" anchorCtr="1"/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500" b="1">
                      <a:solidFill>
                        <a:srgbClr val="000000"/>
                      </a:solidFill>
                    </a:rPr>
                    <a:t>Chronic Disease</a:t>
                  </a:r>
                  <a:br>
                    <a:rPr lang="en-US" sz="1500" b="1">
                      <a:solidFill>
                        <a:srgbClr val="000000"/>
                      </a:solidFill>
                    </a:rPr>
                  </a:br>
                  <a:r>
                    <a:rPr lang="en-US" sz="1500" b="1">
                      <a:solidFill>
                        <a:srgbClr val="000000"/>
                      </a:solidFill>
                    </a:rPr>
                    <a:t>Management</a:t>
                  </a:r>
                </a:p>
              </p:txBody>
            </p:sp>
            <p:sp>
              <p:nvSpPr>
                <p:cNvPr id="27662" name="AutoShape 22"/>
                <p:cNvSpPr>
                  <a:spLocks noChangeArrowheads="1"/>
                </p:cNvSpPr>
                <p:nvPr/>
              </p:nvSpPr>
              <p:spPr bwMode="auto">
                <a:xfrm>
                  <a:off x="2635" y="1314"/>
                  <a:ext cx="864" cy="34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CC33"/>
                </a:solidFill>
                <a:ln w="25400">
                  <a:solidFill>
                    <a:srgbClr val="66CC33"/>
                  </a:solidFill>
                  <a:round/>
                  <a:headEnd/>
                  <a:tailEnd/>
                </a:ln>
              </p:spPr>
              <p:txBody>
                <a:bodyPr rIns="45720" anchor="ctr" anchorCtr="1"/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b="1">
                      <a:solidFill>
                        <a:srgbClr val="000000"/>
                      </a:solidFill>
                    </a:rPr>
                    <a:t>Doctor’s Office</a:t>
                  </a:r>
                </a:p>
              </p:txBody>
            </p:sp>
            <p:sp>
              <p:nvSpPr>
                <p:cNvPr id="27663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667" y="634"/>
                  <a:ext cx="1419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b="1">
                      <a:solidFill>
                        <a:srgbClr val="333399"/>
                      </a:solidFill>
                    </a:rPr>
                    <a:t>Tele-homecare</a:t>
                  </a:r>
                </a:p>
              </p:txBody>
            </p:sp>
          </p:grpSp>
          <p:sp>
            <p:nvSpPr>
              <p:cNvPr id="27658" name="AutoShape 29"/>
              <p:cNvSpPr>
                <a:spLocks noChangeArrowheads="1"/>
              </p:cNvSpPr>
              <p:nvPr/>
            </p:nvSpPr>
            <p:spPr bwMode="auto">
              <a:xfrm>
                <a:off x="1192" y="845"/>
                <a:ext cx="2361" cy="893"/>
              </a:xfrm>
              <a:prstGeom prst="roundRect">
                <a:avLst>
                  <a:gd name="adj" fmla="val 16667"/>
                </a:avLst>
              </a:prstGeom>
              <a:noFill/>
              <a:ln w="38100" cap="rnd">
                <a:solidFill>
                  <a:schemeClr val="accent2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CH">
                  <a:solidFill>
                    <a:srgbClr val="00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9D508AA4-47DB-47B4-B6A9-304A7299ACB5}" type="slidenum">
              <a:rPr lang="it-IT" smtClean="0">
                <a:latin typeface="Tahoma" pitchFamily="34" charset="0"/>
                <a:ea typeface="MS PGothic" pitchFamily="34" charset="-128"/>
              </a:rPr>
              <a:pPr algn="l"/>
              <a:t>12</a:t>
            </a:fld>
            <a:endParaRPr lang="it-IT" dirty="0" smtClean="0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7340600" cy="502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800" dirty="0" smtClean="0">
                <a:latin typeface="Century Gothic" pitchFamily="34" charset="0"/>
              </a:rPr>
              <a:t>Size</a:t>
            </a:r>
          </a:p>
          <a:p>
            <a:pPr lvl="1" eaLnBrk="1" hangingPunct="1"/>
            <a:r>
              <a:rPr lang="en-GB" sz="2400" dirty="0" smtClean="0">
                <a:latin typeface="Century Gothic" pitchFamily="34" charset="0"/>
              </a:rPr>
              <a:t>20 partners + 5 competence centres</a:t>
            </a:r>
          </a:p>
          <a:p>
            <a:pPr lvl="1" eaLnBrk="1" hangingPunct="1"/>
            <a:r>
              <a:rPr lang="en-GB" sz="2300" dirty="0" smtClean="0">
                <a:latin typeface="Century Gothic" pitchFamily="34" charset="0"/>
              </a:rPr>
              <a:t>7.900 patients in the Intervention Group</a:t>
            </a:r>
          </a:p>
          <a:p>
            <a:pPr lvl="1" eaLnBrk="1" hangingPunct="1"/>
            <a:r>
              <a:rPr lang="en-GB" sz="2300" dirty="0" smtClean="0">
                <a:latin typeface="Century Gothic" pitchFamily="34" charset="0"/>
              </a:rPr>
              <a:t>10 different telemedicine services (“clusters”)</a:t>
            </a:r>
          </a:p>
          <a:p>
            <a:pPr eaLnBrk="1" hangingPunct="1"/>
            <a:r>
              <a:rPr lang="en-GB" sz="2800" dirty="0" smtClean="0">
                <a:latin typeface="Century Gothic" pitchFamily="34" charset="0"/>
              </a:rPr>
              <a:t>International</a:t>
            </a:r>
          </a:p>
          <a:p>
            <a:pPr lvl="1" eaLnBrk="1" hangingPunct="1"/>
            <a:r>
              <a:rPr lang="en-GB" sz="2400" dirty="0" smtClean="0">
                <a:latin typeface="Century Gothic" pitchFamily="34" charset="0"/>
              </a:rPr>
              <a:t>Regions from nine different countries in northern, central and southern Europe</a:t>
            </a:r>
          </a:p>
          <a:p>
            <a:pPr eaLnBrk="1" hangingPunct="1"/>
            <a:r>
              <a:rPr lang="en-GB" sz="2800" dirty="0" smtClean="0">
                <a:latin typeface="Century Gothic" pitchFamily="34" charset="0"/>
              </a:rPr>
              <a:t>Evaluation</a:t>
            </a:r>
          </a:p>
          <a:p>
            <a:pPr lvl="1" eaLnBrk="1" hangingPunct="1"/>
            <a:r>
              <a:rPr lang="en-GB" sz="2400" dirty="0" smtClean="0">
                <a:latin typeface="Century Gothic" pitchFamily="34" charset="0"/>
              </a:rPr>
              <a:t>Randomised controlled trials</a:t>
            </a:r>
          </a:p>
          <a:p>
            <a:pPr lvl="1" eaLnBrk="1" hangingPunct="1"/>
            <a:r>
              <a:rPr lang="en-GB" sz="2400" dirty="0" smtClean="0">
                <a:latin typeface="Century Gothic" pitchFamily="34" charset="0"/>
              </a:rPr>
              <a:t>MAST</a:t>
            </a:r>
          </a:p>
          <a:p>
            <a:pPr lvl="1" eaLnBrk="1" hangingPunct="1"/>
            <a:endParaRPr lang="en-GB" sz="2400" dirty="0" smtClean="0">
              <a:latin typeface="Century Gothic" pitchFamily="34" charset="0"/>
            </a:endParaRPr>
          </a:p>
          <a:p>
            <a:pPr eaLnBrk="1" hangingPunct="1">
              <a:buFontTx/>
              <a:buNone/>
            </a:pPr>
            <a:endParaRPr lang="en-GB" sz="2800" dirty="0" smtClean="0">
              <a:latin typeface="Century Gothic" pitchFamily="34" charset="0"/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3036888" y="215900"/>
            <a:ext cx="4506912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GB" sz="3600" i="1" dirty="0" smtClean="0">
                <a:solidFill>
                  <a:srgbClr val="004285"/>
                </a:solidFill>
                <a:latin typeface="Century Gothic" pitchFamily="34" charset="0"/>
              </a:rPr>
              <a:t>Facts and figures</a:t>
            </a:r>
            <a:endParaRPr lang="en-GB" sz="3600" i="1" dirty="0">
              <a:solidFill>
                <a:srgbClr val="004285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dirty="0" smtClean="0">
                <a:latin typeface="Century Gothic" pitchFamily="34" charset="0"/>
                <a:cs typeface="Century Gothic" pitchFamily="34" charset="0"/>
              </a:rPr>
              <a:t>Not all of this is mobile health... </a:t>
            </a:r>
            <a:endParaRPr lang="da-DK" dirty="0" smtClean="0">
              <a:latin typeface="Century Gothic" pitchFamily="34" charset="0"/>
              <a:cs typeface="Century Gothic" pitchFamily="34" charset="0"/>
            </a:endParaRPr>
          </a:p>
        </p:txBody>
      </p:sp>
      <p:pic>
        <p:nvPicPr>
          <p:cNvPr id="106502" name="Immagine 13" descr="RH_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7913" y="3390900"/>
            <a:ext cx="4640262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6"/>
          <p:cNvGrpSpPr>
            <a:grpSpLocks/>
          </p:cNvGrpSpPr>
          <p:nvPr/>
        </p:nvGrpSpPr>
        <p:grpSpPr bwMode="auto">
          <a:xfrm>
            <a:off x="793750" y="2260600"/>
            <a:ext cx="7207250" cy="4498975"/>
            <a:chOff x="790302" y="2260599"/>
            <a:chExt cx="5982768" cy="4499320"/>
          </a:xfrm>
        </p:grpSpPr>
        <p:sp>
          <p:nvSpPr>
            <p:cNvPr id="99331" name="Rectangle 2"/>
            <p:cNvSpPr>
              <a:spLocks noChangeArrowheads="1"/>
            </p:cNvSpPr>
            <p:nvPr/>
          </p:nvSpPr>
          <p:spPr bwMode="auto">
            <a:xfrm>
              <a:off x="3816883" y="2260599"/>
              <a:ext cx="2956187" cy="3981717"/>
            </a:xfrm>
            <a:prstGeom prst="rect">
              <a:avLst/>
            </a:prstGeom>
            <a:solidFill>
              <a:srgbClr val="B8CD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9332" name="Rectangle 3"/>
            <p:cNvSpPr>
              <a:spLocks noChangeArrowheads="1"/>
            </p:cNvSpPr>
            <p:nvPr/>
          </p:nvSpPr>
          <p:spPr bwMode="auto">
            <a:xfrm>
              <a:off x="790302" y="2260600"/>
              <a:ext cx="3026581" cy="3981717"/>
            </a:xfrm>
            <a:prstGeom prst="rect">
              <a:avLst/>
            </a:prstGeom>
            <a:solidFill>
              <a:srgbClr val="D9E1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pic>
          <p:nvPicPr>
            <p:cNvPr id="99333" name="Image 9" descr="courbe-background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15311" y="2543041"/>
              <a:ext cx="4226822" cy="4216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9334" name="Imag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213" y="1974850"/>
            <a:ext cx="85439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9335" name="Connettore 4 47"/>
          <p:cNvCxnSpPr>
            <a:cxnSpLocks noChangeShapeType="1"/>
          </p:cNvCxnSpPr>
          <p:nvPr/>
        </p:nvCxnSpPr>
        <p:spPr bwMode="auto">
          <a:xfrm>
            <a:off x="2373313" y="3049588"/>
            <a:ext cx="2276475" cy="20637"/>
          </a:xfrm>
          <a:prstGeom prst="straightConnector1">
            <a:avLst/>
          </a:prstGeom>
          <a:noFill/>
          <a:ln w="38100">
            <a:solidFill>
              <a:srgbClr val="AA141E"/>
            </a:solidFill>
            <a:miter lim="800000"/>
            <a:headEnd/>
            <a:tailEnd type="triangle" w="lg" len="med"/>
          </a:ln>
        </p:spPr>
      </p:cxnSp>
      <p:cxnSp>
        <p:nvCxnSpPr>
          <p:cNvPr id="99336" name="Connettore 4 47"/>
          <p:cNvCxnSpPr>
            <a:cxnSpLocks noChangeShapeType="1"/>
          </p:cNvCxnSpPr>
          <p:nvPr/>
        </p:nvCxnSpPr>
        <p:spPr bwMode="auto">
          <a:xfrm rot="5400000">
            <a:off x="6763544" y="3955257"/>
            <a:ext cx="815975" cy="2598737"/>
          </a:xfrm>
          <a:prstGeom prst="bentConnector2">
            <a:avLst/>
          </a:prstGeom>
          <a:noFill/>
          <a:ln w="38100">
            <a:solidFill>
              <a:srgbClr val="004850"/>
            </a:solidFill>
            <a:miter lim="800000"/>
            <a:headEnd type="none" w="lg" len="med"/>
            <a:tailEnd type="triangle" w="lg" len="med"/>
          </a:ln>
        </p:spPr>
      </p:cxnSp>
      <p:sp>
        <p:nvSpPr>
          <p:cNvPr id="99337" name="ZoneTexte 45"/>
          <p:cNvSpPr txBox="1">
            <a:spLocks noChangeArrowheads="1"/>
          </p:cNvSpPr>
          <p:nvPr/>
        </p:nvSpPr>
        <p:spPr bwMode="auto">
          <a:xfrm>
            <a:off x="411163" y="2089150"/>
            <a:ext cx="20637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GB" sz="1900" baseline="30000">
                <a:solidFill>
                  <a:srgbClr val="FFFFFF"/>
                </a:solidFill>
                <a:latin typeface="Calibri" pitchFamily="34" charset="0"/>
              </a:rPr>
              <a:t>Patient’s situation (at home)</a:t>
            </a:r>
          </a:p>
        </p:txBody>
      </p:sp>
      <p:sp>
        <p:nvSpPr>
          <p:cNvPr id="99338" name="ZoneTexte 46"/>
          <p:cNvSpPr txBox="1">
            <a:spLocks noChangeArrowheads="1"/>
          </p:cNvSpPr>
          <p:nvPr/>
        </p:nvSpPr>
        <p:spPr bwMode="auto">
          <a:xfrm>
            <a:off x="4257675" y="2089150"/>
            <a:ext cx="44291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/>
            <a:r>
              <a:rPr lang="en-GB" sz="1900" baseline="30000">
                <a:solidFill>
                  <a:srgbClr val="FFFFFF"/>
                </a:solidFill>
                <a:latin typeface="Calibri" pitchFamily="34" charset="0"/>
              </a:rPr>
              <a:t>Hospital (Odense University Hospital &amp; Svendborg Hospital)</a:t>
            </a:r>
          </a:p>
        </p:txBody>
      </p:sp>
      <p:cxnSp>
        <p:nvCxnSpPr>
          <p:cNvPr id="99339" name="Connettore 4 47"/>
          <p:cNvCxnSpPr>
            <a:cxnSpLocks noChangeShapeType="1"/>
          </p:cNvCxnSpPr>
          <p:nvPr/>
        </p:nvCxnSpPr>
        <p:spPr bwMode="auto">
          <a:xfrm rot="16200000" flipH="1">
            <a:off x="3825875" y="4787900"/>
            <a:ext cx="657225" cy="1101725"/>
          </a:xfrm>
          <a:prstGeom prst="bentConnector2">
            <a:avLst/>
          </a:prstGeom>
          <a:noFill/>
          <a:ln w="38100">
            <a:solidFill>
              <a:srgbClr val="009EE0"/>
            </a:solidFill>
            <a:miter lim="800000"/>
            <a:headEnd/>
            <a:tailEnd type="triangle" w="lg" len="med"/>
          </a:ln>
        </p:spPr>
      </p:cxnSp>
      <p:grpSp>
        <p:nvGrpSpPr>
          <p:cNvPr id="3" name="Grouper 33"/>
          <p:cNvGrpSpPr>
            <a:grpSpLocks/>
          </p:cNvGrpSpPr>
          <p:nvPr/>
        </p:nvGrpSpPr>
        <p:grpSpPr bwMode="auto">
          <a:xfrm>
            <a:off x="250825" y="2568575"/>
            <a:ext cx="895350" cy="1463675"/>
            <a:chOff x="250636" y="2667600"/>
            <a:chExt cx="896167" cy="1462743"/>
          </a:xfrm>
        </p:grpSpPr>
        <p:sp>
          <p:nvSpPr>
            <p:cNvPr id="99341" name="Text Box 17"/>
            <p:cNvSpPr txBox="1">
              <a:spLocks noChangeArrowheads="1"/>
            </p:cNvSpPr>
            <p:nvPr/>
          </p:nvSpPr>
          <p:spPr bwMode="auto">
            <a:xfrm>
              <a:off x="421362" y="2667600"/>
              <a:ext cx="68480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100" b="1">
                  <a:solidFill>
                    <a:srgbClr val="000000"/>
                  </a:solidFill>
                  <a:latin typeface="Calibri" pitchFamily="34" charset="0"/>
                </a:rPr>
                <a:t>PATIENT</a:t>
              </a:r>
            </a:p>
          </p:txBody>
        </p:sp>
        <p:pic>
          <p:nvPicPr>
            <p:cNvPr id="99342" name="Image 5" descr="dame049Bis.psd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0636" y="2996417"/>
              <a:ext cx="896167" cy="1133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er 116"/>
          <p:cNvGrpSpPr>
            <a:grpSpLocks/>
          </p:cNvGrpSpPr>
          <p:nvPr/>
        </p:nvGrpSpPr>
        <p:grpSpPr bwMode="auto">
          <a:xfrm>
            <a:off x="8027988" y="3262313"/>
            <a:ext cx="887412" cy="1584325"/>
            <a:chOff x="8027969" y="3360659"/>
            <a:chExt cx="887431" cy="1583996"/>
          </a:xfrm>
        </p:grpSpPr>
        <p:pic>
          <p:nvPicPr>
            <p:cNvPr id="99344" name="Image 51" descr="infirmiere053.eps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027969" y="3648820"/>
              <a:ext cx="887431" cy="1295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345" name="Text Box 17"/>
            <p:cNvSpPr txBox="1">
              <a:spLocks noChangeArrowheads="1"/>
            </p:cNvSpPr>
            <p:nvPr/>
          </p:nvSpPr>
          <p:spPr bwMode="auto">
            <a:xfrm>
              <a:off x="8264194" y="3360659"/>
              <a:ext cx="58457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100" b="1">
                  <a:solidFill>
                    <a:srgbClr val="000000"/>
                  </a:solidFill>
                  <a:latin typeface="Calibri" pitchFamily="34" charset="0"/>
                </a:rPr>
                <a:t>NURSE</a:t>
              </a:r>
            </a:p>
          </p:txBody>
        </p:sp>
      </p:grpSp>
      <p:cxnSp>
        <p:nvCxnSpPr>
          <p:cNvPr id="99346" name="Connettore 4 47"/>
          <p:cNvCxnSpPr>
            <a:cxnSpLocks noChangeShapeType="1"/>
          </p:cNvCxnSpPr>
          <p:nvPr/>
        </p:nvCxnSpPr>
        <p:spPr bwMode="auto">
          <a:xfrm flipH="1" flipV="1">
            <a:off x="7839075" y="4413250"/>
            <a:ext cx="425450" cy="0"/>
          </a:xfrm>
          <a:prstGeom prst="straightConnector1">
            <a:avLst/>
          </a:prstGeom>
          <a:noFill/>
          <a:ln w="38100">
            <a:solidFill>
              <a:srgbClr val="004850"/>
            </a:solidFill>
            <a:miter lim="800000"/>
            <a:headEnd type="none" w="lg" len="med"/>
            <a:tailEnd type="triangle" w="lg" len="med"/>
          </a:ln>
        </p:spPr>
      </p:cxnSp>
      <p:grpSp>
        <p:nvGrpSpPr>
          <p:cNvPr id="5" name="Grouper 81"/>
          <p:cNvGrpSpPr>
            <a:grpSpLocks/>
          </p:cNvGrpSpPr>
          <p:nvPr/>
        </p:nvGrpSpPr>
        <p:grpSpPr bwMode="auto">
          <a:xfrm>
            <a:off x="4632325" y="2546350"/>
            <a:ext cx="930275" cy="1000125"/>
            <a:chOff x="4656190" y="3995113"/>
            <a:chExt cx="930592" cy="1000694"/>
          </a:xfrm>
        </p:grpSpPr>
        <p:grpSp>
          <p:nvGrpSpPr>
            <p:cNvPr id="6" name="Grouper 23"/>
            <p:cNvGrpSpPr>
              <a:grpSpLocks/>
            </p:cNvGrpSpPr>
            <p:nvPr/>
          </p:nvGrpSpPr>
          <p:grpSpPr bwMode="auto">
            <a:xfrm>
              <a:off x="4987126" y="3995113"/>
              <a:ext cx="599656" cy="1000694"/>
              <a:chOff x="4916006" y="3995113"/>
              <a:chExt cx="599656" cy="1000694"/>
            </a:xfrm>
          </p:grpSpPr>
          <p:sp>
            <p:nvSpPr>
              <p:cNvPr id="99349" name="Text Box 17"/>
              <p:cNvSpPr txBox="1">
                <a:spLocks noChangeArrowheads="1"/>
              </p:cNvSpPr>
              <p:nvPr/>
            </p:nvSpPr>
            <p:spPr bwMode="auto">
              <a:xfrm>
                <a:off x="4916006" y="3995113"/>
                <a:ext cx="599656" cy="260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100">
                    <a:solidFill>
                      <a:srgbClr val="000000"/>
                    </a:solidFill>
                    <a:latin typeface="Calibri" pitchFamily="34" charset="0"/>
                  </a:rPr>
                  <a:t>ALARM</a:t>
                </a:r>
              </a:p>
            </p:txBody>
          </p:sp>
          <p:pic>
            <p:nvPicPr>
              <p:cNvPr id="99350" name="Image 53" descr="gsm050.png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87553" y="4247669"/>
                <a:ext cx="458149" cy="74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er 96"/>
            <p:cNvGrpSpPr>
              <a:grpSpLocks/>
            </p:cNvGrpSpPr>
            <p:nvPr/>
          </p:nvGrpSpPr>
          <p:grpSpPr bwMode="auto">
            <a:xfrm>
              <a:off x="4656190" y="4575330"/>
              <a:ext cx="263119" cy="261610"/>
              <a:chOff x="1112108" y="3282010"/>
              <a:chExt cx="263119" cy="261610"/>
            </a:xfrm>
          </p:grpSpPr>
          <p:sp>
            <p:nvSpPr>
              <p:cNvPr id="99352" name="Ellipse 97"/>
              <p:cNvSpPr>
                <a:spLocks noChangeArrowheads="1"/>
              </p:cNvSpPr>
              <p:nvPr/>
            </p:nvSpPr>
            <p:spPr bwMode="auto">
              <a:xfrm>
                <a:off x="1146432" y="3322594"/>
                <a:ext cx="192216" cy="192216"/>
              </a:xfrm>
              <a:prstGeom prst="ellipse">
                <a:avLst/>
              </a:prstGeom>
              <a:solidFill>
                <a:srgbClr val="0038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9353" name="ZoneTexte 98"/>
              <p:cNvSpPr txBox="1">
                <a:spLocks noChangeArrowheads="1"/>
              </p:cNvSpPr>
              <p:nvPr/>
            </p:nvSpPr>
            <p:spPr bwMode="auto">
              <a:xfrm>
                <a:off x="1112108" y="3281561"/>
                <a:ext cx="263615" cy="2620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GB" sz="1100" b="1">
                    <a:solidFill>
                      <a:srgbClr val="FFFFFF"/>
                    </a:solidFill>
                  </a:rPr>
                  <a:t>6</a:t>
                </a:r>
              </a:p>
            </p:txBody>
          </p:sp>
        </p:grpSp>
      </p:grpSp>
      <p:grpSp>
        <p:nvGrpSpPr>
          <p:cNvPr id="8" name="Grouper 99"/>
          <p:cNvGrpSpPr>
            <a:grpSpLocks/>
          </p:cNvGrpSpPr>
          <p:nvPr/>
        </p:nvGrpSpPr>
        <p:grpSpPr bwMode="auto">
          <a:xfrm>
            <a:off x="8194675" y="3740150"/>
            <a:ext cx="263525" cy="261938"/>
            <a:chOff x="1112108" y="3282010"/>
            <a:chExt cx="263119" cy="261610"/>
          </a:xfrm>
        </p:grpSpPr>
        <p:sp>
          <p:nvSpPr>
            <p:cNvPr id="99355" name="Ellipse 100"/>
            <p:cNvSpPr>
              <a:spLocks noChangeArrowheads="1"/>
            </p:cNvSpPr>
            <p:nvPr/>
          </p:nvSpPr>
          <p:spPr bwMode="auto">
            <a:xfrm>
              <a:off x="1146432" y="3322594"/>
              <a:ext cx="192216" cy="192216"/>
            </a:xfrm>
            <a:prstGeom prst="ellipse">
              <a:avLst/>
            </a:prstGeom>
            <a:solidFill>
              <a:srgbClr val="0038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99356" name="ZoneTexte 101"/>
            <p:cNvSpPr txBox="1">
              <a:spLocks noChangeArrowheads="1"/>
            </p:cNvSpPr>
            <p:nvPr/>
          </p:nvSpPr>
          <p:spPr bwMode="auto">
            <a:xfrm>
              <a:off x="1112108" y="3282010"/>
              <a:ext cx="263119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GB" sz="11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" name="Grouper 120"/>
          <p:cNvGrpSpPr>
            <a:grpSpLocks/>
          </p:cNvGrpSpPr>
          <p:nvPr/>
        </p:nvGrpSpPr>
        <p:grpSpPr bwMode="auto">
          <a:xfrm>
            <a:off x="808038" y="6383338"/>
            <a:ext cx="5776912" cy="246062"/>
            <a:chOff x="807302" y="6383426"/>
            <a:chExt cx="5777899" cy="246221"/>
          </a:xfrm>
        </p:grpSpPr>
        <p:grpSp>
          <p:nvGrpSpPr>
            <p:cNvPr id="10" name="Grouper 117"/>
            <p:cNvGrpSpPr>
              <a:grpSpLocks/>
            </p:cNvGrpSpPr>
            <p:nvPr/>
          </p:nvGrpSpPr>
          <p:grpSpPr bwMode="auto">
            <a:xfrm>
              <a:off x="807302" y="6383426"/>
              <a:ext cx="1829521" cy="246221"/>
              <a:chOff x="807302" y="6383426"/>
              <a:chExt cx="1829521" cy="246221"/>
            </a:xfrm>
          </p:grpSpPr>
          <p:cxnSp>
            <p:nvCxnSpPr>
              <p:cNvPr id="99359" name="Connettore 4 47"/>
              <p:cNvCxnSpPr>
                <a:cxnSpLocks noChangeShapeType="1"/>
              </p:cNvCxnSpPr>
              <p:nvPr/>
            </p:nvCxnSpPr>
            <p:spPr bwMode="auto">
              <a:xfrm flipV="1">
                <a:off x="807302" y="6524423"/>
                <a:ext cx="493531" cy="2"/>
              </a:xfrm>
              <a:prstGeom prst="bentConnector3">
                <a:avLst>
                  <a:gd name="adj1" fmla="val 50000"/>
                </a:avLst>
              </a:prstGeom>
              <a:noFill/>
              <a:ln w="38100">
                <a:solidFill>
                  <a:srgbClr val="009EE0"/>
                </a:solidFill>
                <a:miter lim="800000"/>
                <a:headEnd/>
                <a:tailEnd type="triangle" w="lg" len="med"/>
              </a:ln>
            </p:spPr>
          </p:cxnSp>
          <p:sp>
            <p:nvSpPr>
              <p:cNvPr id="99360" name="ZoneTexte 21"/>
              <p:cNvSpPr txBox="1">
                <a:spLocks noChangeArrowheads="1"/>
              </p:cNvSpPr>
              <p:nvPr/>
            </p:nvSpPr>
            <p:spPr bwMode="auto">
              <a:xfrm>
                <a:off x="1292046" y="6383426"/>
                <a:ext cx="1344777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GB" sz="1000" b="1">
                    <a:solidFill>
                      <a:srgbClr val="3592C6"/>
                    </a:solidFill>
                    <a:latin typeface="Calibri" pitchFamily="34" charset="0"/>
                  </a:rPr>
                  <a:t>DATA TRANSMISSION</a:t>
                </a:r>
              </a:p>
            </p:txBody>
          </p:sp>
        </p:grpSp>
        <p:grpSp>
          <p:nvGrpSpPr>
            <p:cNvPr id="11" name="Grouper 118"/>
            <p:cNvGrpSpPr>
              <a:grpSpLocks/>
            </p:cNvGrpSpPr>
            <p:nvPr/>
          </p:nvGrpSpPr>
          <p:grpSpPr bwMode="auto">
            <a:xfrm>
              <a:off x="2926983" y="6383426"/>
              <a:ext cx="1386451" cy="246221"/>
              <a:chOff x="2926983" y="6383426"/>
              <a:chExt cx="1386451" cy="246221"/>
            </a:xfrm>
          </p:grpSpPr>
          <p:cxnSp>
            <p:nvCxnSpPr>
              <p:cNvPr id="99362" name="Connettore 4 47"/>
              <p:cNvCxnSpPr>
                <a:cxnSpLocks noChangeShapeType="1"/>
              </p:cNvCxnSpPr>
              <p:nvPr/>
            </p:nvCxnSpPr>
            <p:spPr bwMode="auto">
              <a:xfrm flipV="1">
                <a:off x="2926983" y="6524423"/>
                <a:ext cx="493531" cy="2"/>
              </a:xfrm>
              <a:prstGeom prst="bentConnector3">
                <a:avLst>
                  <a:gd name="adj1" fmla="val 50000"/>
                </a:avLst>
              </a:prstGeom>
              <a:noFill/>
              <a:ln w="38100">
                <a:solidFill>
                  <a:srgbClr val="004850"/>
                </a:solidFill>
                <a:miter lim="800000"/>
                <a:headEnd/>
                <a:tailEnd type="triangle" w="lg" len="med"/>
              </a:ln>
            </p:spPr>
          </p:cxnSp>
          <p:sp>
            <p:nvSpPr>
              <p:cNvPr id="99363" name="ZoneTexte 30"/>
              <p:cNvSpPr txBox="1">
                <a:spLocks noChangeArrowheads="1"/>
              </p:cNvSpPr>
              <p:nvPr/>
            </p:nvSpPr>
            <p:spPr bwMode="auto">
              <a:xfrm>
                <a:off x="3402783" y="6383426"/>
                <a:ext cx="910651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GB" sz="1000" b="1">
                    <a:solidFill>
                      <a:srgbClr val="004850"/>
                    </a:solidFill>
                    <a:latin typeface="Calibri" pitchFamily="34" charset="0"/>
                  </a:rPr>
                  <a:t>DATA ACCESS</a:t>
                </a:r>
              </a:p>
            </p:txBody>
          </p:sp>
        </p:grpSp>
        <p:grpSp>
          <p:nvGrpSpPr>
            <p:cNvPr id="12" name="Grouper 119"/>
            <p:cNvGrpSpPr>
              <a:grpSpLocks/>
            </p:cNvGrpSpPr>
            <p:nvPr/>
          </p:nvGrpSpPr>
          <p:grpSpPr bwMode="auto">
            <a:xfrm>
              <a:off x="4609722" y="6383426"/>
              <a:ext cx="1975479" cy="246221"/>
              <a:chOff x="4609722" y="6383426"/>
              <a:chExt cx="1975479" cy="246221"/>
            </a:xfrm>
          </p:grpSpPr>
          <p:cxnSp>
            <p:nvCxnSpPr>
              <p:cNvPr id="99365" name="Connettore 4 47"/>
              <p:cNvCxnSpPr>
                <a:cxnSpLocks noChangeShapeType="1"/>
              </p:cNvCxnSpPr>
              <p:nvPr/>
            </p:nvCxnSpPr>
            <p:spPr bwMode="auto">
              <a:xfrm flipV="1">
                <a:off x="4609722" y="6524423"/>
                <a:ext cx="542884" cy="2"/>
              </a:xfrm>
              <a:prstGeom prst="bentConnector3">
                <a:avLst>
                  <a:gd name="adj1" fmla="val 50000"/>
                </a:avLst>
              </a:prstGeom>
              <a:noFill/>
              <a:ln w="38100">
                <a:solidFill>
                  <a:srgbClr val="AA141E"/>
                </a:solidFill>
                <a:miter lim="800000"/>
                <a:headEnd/>
                <a:tailEnd type="triangle" w="lg" len="med"/>
              </a:ln>
            </p:spPr>
          </p:cxnSp>
          <p:sp>
            <p:nvSpPr>
              <p:cNvPr id="99366" name="ZoneTexte 67"/>
              <p:cNvSpPr txBox="1">
                <a:spLocks noChangeArrowheads="1"/>
              </p:cNvSpPr>
              <p:nvPr/>
            </p:nvSpPr>
            <p:spPr bwMode="auto">
              <a:xfrm>
                <a:off x="5143781" y="6383426"/>
                <a:ext cx="144142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GB" sz="1000" b="1">
                    <a:solidFill>
                      <a:srgbClr val="AA141E"/>
                    </a:solidFill>
                    <a:latin typeface="Calibri" pitchFamily="34" charset="0"/>
                  </a:rPr>
                  <a:t>ALARM MANAGEMENT</a:t>
                </a:r>
              </a:p>
            </p:txBody>
          </p:sp>
        </p:grpSp>
      </p:grpSp>
      <p:grpSp>
        <p:nvGrpSpPr>
          <p:cNvPr id="13" name="Grouper 80"/>
          <p:cNvGrpSpPr>
            <a:grpSpLocks/>
          </p:cNvGrpSpPr>
          <p:nvPr/>
        </p:nvGrpSpPr>
        <p:grpSpPr bwMode="auto">
          <a:xfrm>
            <a:off x="4632325" y="3602038"/>
            <a:ext cx="1981200" cy="1295400"/>
            <a:chOff x="4656190" y="2667600"/>
            <a:chExt cx="1980825" cy="1294800"/>
          </a:xfrm>
        </p:grpSpPr>
        <p:grpSp>
          <p:nvGrpSpPr>
            <p:cNvPr id="14" name="Grouper 102"/>
            <p:cNvGrpSpPr>
              <a:grpSpLocks/>
            </p:cNvGrpSpPr>
            <p:nvPr/>
          </p:nvGrpSpPr>
          <p:grpSpPr bwMode="auto">
            <a:xfrm>
              <a:off x="4656190" y="3068762"/>
              <a:ext cx="263119" cy="261610"/>
              <a:chOff x="1112108" y="3282010"/>
              <a:chExt cx="263119" cy="261610"/>
            </a:xfrm>
          </p:grpSpPr>
          <p:sp>
            <p:nvSpPr>
              <p:cNvPr id="99369" name="Ellipse 103"/>
              <p:cNvSpPr>
                <a:spLocks noChangeArrowheads="1"/>
              </p:cNvSpPr>
              <p:nvPr/>
            </p:nvSpPr>
            <p:spPr bwMode="auto">
              <a:xfrm>
                <a:off x="1146432" y="3322594"/>
                <a:ext cx="192216" cy="192216"/>
              </a:xfrm>
              <a:prstGeom prst="ellipse">
                <a:avLst/>
              </a:prstGeom>
              <a:solidFill>
                <a:srgbClr val="0038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9370" name="ZoneTexte 104"/>
              <p:cNvSpPr txBox="1">
                <a:spLocks noChangeArrowheads="1"/>
              </p:cNvSpPr>
              <p:nvPr/>
            </p:nvSpPr>
            <p:spPr bwMode="auto">
              <a:xfrm>
                <a:off x="1112108" y="3282299"/>
                <a:ext cx="263475" cy="2618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GB" sz="1100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  <p:grpSp>
          <p:nvGrpSpPr>
            <p:cNvPr id="15" name="Grouper 26"/>
            <p:cNvGrpSpPr>
              <a:grpSpLocks/>
            </p:cNvGrpSpPr>
            <p:nvPr/>
          </p:nvGrpSpPr>
          <p:grpSpPr bwMode="auto">
            <a:xfrm>
              <a:off x="4721400" y="2667600"/>
              <a:ext cx="1915615" cy="1294800"/>
              <a:chOff x="4650280" y="2667600"/>
              <a:chExt cx="1915615" cy="1294800"/>
            </a:xfrm>
          </p:grpSpPr>
          <p:sp>
            <p:nvSpPr>
              <p:cNvPr id="99372" name="Text Box 17"/>
              <p:cNvSpPr txBox="1">
                <a:spLocks noChangeArrowheads="1"/>
              </p:cNvSpPr>
              <p:nvPr/>
            </p:nvSpPr>
            <p:spPr bwMode="auto">
              <a:xfrm>
                <a:off x="4650280" y="2667600"/>
                <a:ext cx="1133181" cy="4284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100">
                    <a:solidFill>
                      <a:srgbClr val="000000"/>
                    </a:solidFill>
                    <a:latin typeface="Calibri" pitchFamily="34" charset="0"/>
                  </a:rPr>
                  <a:t>HOSPITAL VIDEO</a:t>
                </a:r>
              </a:p>
              <a:p>
                <a:pPr algn="ctr"/>
                <a:r>
                  <a:rPr lang="en-GB" sz="1100">
                    <a:solidFill>
                      <a:srgbClr val="000000"/>
                    </a:solidFill>
                    <a:latin typeface="Calibri" pitchFamily="34" charset="0"/>
                  </a:rPr>
                  <a:t>INTERFACE</a:t>
                </a:r>
              </a:p>
            </p:txBody>
          </p:sp>
          <p:pic>
            <p:nvPicPr>
              <p:cNvPr id="99373" name="Image 14" descr="Ecran+dame.eps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795520" y="3108072"/>
                <a:ext cx="1770375" cy="854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6" name="Grouper 115"/>
          <p:cNvGrpSpPr>
            <a:grpSpLocks/>
          </p:cNvGrpSpPr>
          <p:nvPr/>
        </p:nvGrpSpPr>
        <p:grpSpPr bwMode="auto">
          <a:xfrm>
            <a:off x="1408113" y="2568575"/>
            <a:ext cx="1222375" cy="1790700"/>
            <a:chOff x="1408103" y="2667600"/>
            <a:chExt cx="1222611" cy="1790532"/>
          </a:xfrm>
        </p:grpSpPr>
        <p:sp>
          <p:nvSpPr>
            <p:cNvPr id="99375" name="Text Box 17"/>
            <p:cNvSpPr txBox="1">
              <a:spLocks noChangeArrowheads="1"/>
            </p:cNvSpPr>
            <p:nvPr/>
          </p:nvSpPr>
          <p:spPr bwMode="auto">
            <a:xfrm>
              <a:off x="1683013" y="2667600"/>
              <a:ext cx="79775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100">
                  <a:solidFill>
                    <a:srgbClr val="000000"/>
                  </a:solidFill>
                  <a:latin typeface="Calibri" pitchFamily="34" charset="0"/>
                </a:rPr>
                <a:t>PATIENT</a:t>
              </a:r>
            </a:p>
            <a:p>
              <a:pPr algn="ctr"/>
              <a:r>
                <a:rPr lang="en-GB" sz="1100">
                  <a:solidFill>
                    <a:srgbClr val="000000"/>
                  </a:solidFill>
                  <a:latin typeface="Calibri" pitchFamily="34" charset="0"/>
                </a:rPr>
                <a:t>BRIEFCASE</a:t>
              </a:r>
            </a:p>
          </p:txBody>
        </p:sp>
        <p:grpSp>
          <p:nvGrpSpPr>
            <p:cNvPr id="17" name="Grouper 15"/>
            <p:cNvGrpSpPr>
              <a:grpSpLocks/>
            </p:cNvGrpSpPr>
            <p:nvPr/>
          </p:nvGrpSpPr>
          <p:grpSpPr bwMode="auto">
            <a:xfrm>
              <a:off x="1533071" y="3141690"/>
              <a:ext cx="1097643" cy="1196630"/>
              <a:chOff x="1604191" y="3141690"/>
              <a:chExt cx="1097643" cy="1196630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1604659" y="3142219"/>
                <a:ext cx="1097175" cy="1196863"/>
              </a:xfrm>
              <a:prstGeom prst="rect">
                <a:avLst/>
              </a:prstGeom>
              <a:noFill/>
              <a:ln w="3810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pic>
            <p:nvPicPr>
              <p:cNvPr id="99378" name="Image 4" descr="Ecran+Infirmière.eps"/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711072" y="3281680"/>
                <a:ext cx="883880" cy="894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8" name="Grouper 92"/>
            <p:cNvGrpSpPr>
              <a:grpSpLocks/>
            </p:cNvGrpSpPr>
            <p:nvPr/>
          </p:nvGrpSpPr>
          <p:grpSpPr bwMode="auto">
            <a:xfrm>
              <a:off x="1408103" y="4196522"/>
              <a:ext cx="263119" cy="261610"/>
              <a:chOff x="1112108" y="3282010"/>
              <a:chExt cx="263119" cy="261610"/>
            </a:xfrm>
          </p:grpSpPr>
          <p:sp>
            <p:nvSpPr>
              <p:cNvPr id="99380" name="Ellipse 90"/>
              <p:cNvSpPr>
                <a:spLocks noChangeArrowheads="1"/>
              </p:cNvSpPr>
              <p:nvPr/>
            </p:nvSpPr>
            <p:spPr bwMode="auto">
              <a:xfrm>
                <a:off x="1146432" y="3322594"/>
                <a:ext cx="192216" cy="192216"/>
              </a:xfrm>
              <a:prstGeom prst="ellipse">
                <a:avLst/>
              </a:prstGeom>
              <a:solidFill>
                <a:srgbClr val="0038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9381" name="ZoneTexte 91"/>
              <p:cNvSpPr txBox="1">
                <a:spLocks noChangeArrowheads="1"/>
              </p:cNvSpPr>
              <p:nvPr/>
            </p:nvSpPr>
            <p:spPr bwMode="auto">
              <a:xfrm>
                <a:off x="1112108" y="3281708"/>
                <a:ext cx="263576" cy="261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GB" sz="1100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9" name="Grouper 41"/>
          <p:cNvGrpSpPr>
            <a:grpSpLocks/>
          </p:cNvGrpSpPr>
          <p:nvPr/>
        </p:nvGrpSpPr>
        <p:grpSpPr bwMode="auto">
          <a:xfrm>
            <a:off x="5922963" y="3022600"/>
            <a:ext cx="1828800" cy="2120900"/>
            <a:chOff x="5923280" y="3121370"/>
            <a:chExt cx="1828800" cy="2121190"/>
          </a:xfrm>
        </p:grpSpPr>
        <p:sp>
          <p:nvSpPr>
            <p:cNvPr id="70" name="Rectangle 69"/>
            <p:cNvSpPr/>
            <p:nvPr/>
          </p:nvSpPr>
          <p:spPr>
            <a:xfrm>
              <a:off x="5923280" y="3121370"/>
              <a:ext cx="1828800" cy="2121190"/>
            </a:xfrm>
            <a:prstGeom prst="rect">
              <a:avLst/>
            </a:prstGeom>
            <a:solidFill>
              <a:srgbClr val="DCDCDC"/>
            </a:solidFill>
            <a:ln w="38100" cmpd="sng">
              <a:solidFill>
                <a:srgbClr val="00388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99384" name="Picture 50" descr="C:\Users\jakoneki\AppData\Local\Microsoft\Windows\Temporary Internet Files\Content.IE5\0VCSSF09\MC900398437[1].wmf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946459" y="3253550"/>
              <a:ext cx="708341" cy="714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385" name="Text Box 17"/>
            <p:cNvSpPr txBox="1">
              <a:spLocks noChangeArrowheads="1"/>
            </p:cNvSpPr>
            <p:nvPr/>
          </p:nvSpPr>
          <p:spPr bwMode="auto">
            <a:xfrm>
              <a:off x="6707202" y="3277200"/>
              <a:ext cx="1024557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Calibri" pitchFamily="34" charset="0"/>
                </a:rPr>
                <a:t>HOSPITAL</a:t>
              </a:r>
            </a:p>
            <a:p>
              <a:r>
                <a:rPr lang="en-GB" sz="1100">
                  <a:solidFill>
                    <a:srgbClr val="000000"/>
                  </a:solidFill>
                  <a:latin typeface="Calibri" pitchFamily="34" charset="0"/>
                </a:rPr>
                <a:t>INFORMATION</a:t>
              </a:r>
            </a:p>
            <a:p>
              <a:r>
                <a:rPr lang="en-GB" sz="1100">
                  <a:solidFill>
                    <a:srgbClr val="000000"/>
                  </a:solidFill>
                  <a:latin typeface="Calibri" pitchFamily="34" charset="0"/>
                </a:rPr>
                <a:t>SYSTEM</a:t>
              </a:r>
            </a:p>
          </p:txBody>
        </p:sp>
        <p:pic>
          <p:nvPicPr>
            <p:cNvPr id="99386" name="Image 27" descr="Visu 20h40.jp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136640" y="4135120"/>
              <a:ext cx="1433606" cy="96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Grouper 83"/>
          <p:cNvGrpSpPr>
            <a:grpSpLocks/>
          </p:cNvGrpSpPr>
          <p:nvPr/>
        </p:nvGrpSpPr>
        <p:grpSpPr bwMode="auto">
          <a:xfrm>
            <a:off x="4656138" y="5011738"/>
            <a:ext cx="1120775" cy="1003300"/>
            <a:chOff x="4656190" y="5109455"/>
            <a:chExt cx="1121357" cy="1003741"/>
          </a:xfrm>
        </p:grpSpPr>
        <p:grpSp>
          <p:nvGrpSpPr>
            <p:cNvPr id="21" name="Grouper 82"/>
            <p:cNvGrpSpPr>
              <a:grpSpLocks/>
            </p:cNvGrpSpPr>
            <p:nvPr/>
          </p:nvGrpSpPr>
          <p:grpSpPr bwMode="auto">
            <a:xfrm>
              <a:off x="4797948" y="5109455"/>
              <a:ext cx="979599" cy="1003741"/>
              <a:chOff x="4797948" y="5109455"/>
              <a:chExt cx="979599" cy="1003741"/>
            </a:xfrm>
          </p:grpSpPr>
          <p:sp>
            <p:nvSpPr>
              <p:cNvPr id="99389" name="Text Box 17"/>
              <p:cNvSpPr txBox="1">
                <a:spLocks noChangeArrowheads="1"/>
              </p:cNvSpPr>
              <p:nvPr/>
            </p:nvSpPr>
            <p:spPr bwMode="auto">
              <a:xfrm>
                <a:off x="4797948" y="5109455"/>
                <a:ext cx="979599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100">
                    <a:solidFill>
                      <a:srgbClr val="000000"/>
                    </a:solidFill>
                    <a:latin typeface="Calibri" pitchFamily="34" charset="0"/>
                  </a:rPr>
                  <a:t>MONITORING</a:t>
                </a:r>
              </a:p>
            </p:txBody>
          </p:sp>
          <p:pic>
            <p:nvPicPr>
              <p:cNvPr id="99390" name="Image 3" descr="Visu 23h35.jpg"/>
              <p:cNvPicPr>
                <a:picLocks noChangeAspect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836160" y="5395544"/>
                <a:ext cx="903176" cy="7176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2" name="Grouper 105"/>
            <p:cNvGrpSpPr>
              <a:grpSpLocks/>
            </p:cNvGrpSpPr>
            <p:nvPr/>
          </p:nvGrpSpPr>
          <p:grpSpPr bwMode="auto">
            <a:xfrm>
              <a:off x="4656190" y="5396632"/>
              <a:ext cx="263119" cy="261610"/>
              <a:chOff x="1112108" y="3282010"/>
              <a:chExt cx="263119" cy="261610"/>
            </a:xfrm>
          </p:grpSpPr>
          <p:sp>
            <p:nvSpPr>
              <p:cNvPr id="99392" name="Ellipse 106"/>
              <p:cNvSpPr>
                <a:spLocks noChangeArrowheads="1"/>
              </p:cNvSpPr>
              <p:nvPr/>
            </p:nvSpPr>
            <p:spPr bwMode="auto">
              <a:xfrm>
                <a:off x="1146432" y="3322594"/>
                <a:ext cx="192216" cy="192216"/>
              </a:xfrm>
              <a:prstGeom prst="ellipse">
                <a:avLst/>
              </a:prstGeom>
              <a:solidFill>
                <a:srgbClr val="0038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9393" name="ZoneTexte 107"/>
              <p:cNvSpPr txBox="1">
                <a:spLocks noChangeArrowheads="1"/>
              </p:cNvSpPr>
              <p:nvPr/>
            </p:nvSpPr>
            <p:spPr bwMode="auto">
              <a:xfrm>
                <a:off x="1112108" y="3282296"/>
                <a:ext cx="263662" cy="262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GB" sz="1100" b="1">
                    <a:solidFill>
                      <a:srgbClr val="FFFFFF"/>
                    </a:solidFill>
                  </a:rPr>
                  <a:t>5</a:t>
                </a:r>
              </a:p>
            </p:txBody>
          </p:sp>
        </p:grpSp>
      </p:grpSp>
      <p:cxnSp>
        <p:nvCxnSpPr>
          <p:cNvPr id="99394" name="Connettore 4 47"/>
          <p:cNvCxnSpPr>
            <a:cxnSpLocks noChangeShapeType="1"/>
            <a:stCxn id="64" idx="2"/>
          </p:cNvCxnSpPr>
          <p:nvPr/>
        </p:nvCxnSpPr>
        <p:spPr bwMode="auto">
          <a:xfrm rot="16200000" flipH="1">
            <a:off x="3347244" y="2994819"/>
            <a:ext cx="122237" cy="2651125"/>
          </a:xfrm>
          <a:prstGeom prst="bentConnector2">
            <a:avLst/>
          </a:prstGeom>
          <a:noFill/>
          <a:ln w="38100">
            <a:solidFill>
              <a:srgbClr val="0092C6"/>
            </a:solidFill>
            <a:miter lim="800000"/>
            <a:headEnd/>
            <a:tailEnd type="triangle" w="lg" len="med"/>
          </a:ln>
        </p:spPr>
      </p:cxnSp>
      <p:grpSp>
        <p:nvGrpSpPr>
          <p:cNvPr id="23" name="Grouper 31"/>
          <p:cNvGrpSpPr>
            <a:grpSpLocks/>
          </p:cNvGrpSpPr>
          <p:nvPr/>
        </p:nvGrpSpPr>
        <p:grpSpPr bwMode="auto">
          <a:xfrm>
            <a:off x="3024188" y="3506788"/>
            <a:ext cx="1235075" cy="2574925"/>
            <a:chOff x="3064528" y="2667600"/>
            <a:chExt cx="1235871" cy="2574960"/>
          </a:xfrm>
        </p:grpSpPr>
        <p:sp>
          <p:nvSpPr>
            <p:cNvPr id="99396" name="Text Box 17"/>
            <p:cNvSpPr txBox="1">
              <a:spLocks noChangeArrowheads="1"/>
            </p:cNvSpPr>
            <p:nvPr/>
          </p:nvSpPr>
          <p:spPr bwMode="auto">
            <a:xfrm>
              <a:off x="3064528" y="2667600"/>
              <a:ext cx="1235871" cy="428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100">
                  <a:solidFill>
                    <a:srgbClr val="000000"/>
                  </a:solidFill>
                  <a:latin typeface="Calibri" pitchFamily="34" charset="0"/>
                </a:rPr>
                <a:t>TELEMONITORING</a:t>
              </a:r>
            </a:p>
            <a:p>
              <a:pPr algn="ctr"/>
              <a:r>
                <a:rPr lang="en-GB" sz="1100">
                  <a:solidFill>
                    <a:srgbClr val="000000"/>
                  </a:solidFill>
                  <a:latin typeface="Calibri" pitchFamily="34" charset="0"/>
                </a:rPr>
                <a:t>DEVICES</a:t>
              </a:r>
            </a:p>
          </p:txBody>
        </p:sp>
        <p:grpSp>
          <p:nvGrpSpPr>
            <p:cNvPr id="24" name="Grouper 18"/>
            <p:cNvGrpSpPr>
              <a:grpSpLocks/>
            </p:cNvGrpSpPr>
            <p:nvPr/>
          </p:nvGrpSpPr>
          <p:grpSpPr bwMode="auto">
            <a:xfrm>
              <a:off x="3097711" y="3121370"/>
              <a:ext cx="1097643" cy="2121190"/>
              <a:chOff x="3168831" y="3121370"/>
              <a:chExt cx="1097643" cy="212119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3169006" y="3121631"/>
                <a:ext cx="1097670" cy="2120929"/>
              </a:xfrm>
              <a:prstGeom prst="rect">
                <a:avLst/>
              </a:prstGeom>
              <a:solidFill>
                <a:schemeClr val="bg1"/>
              </a:solidFill>
              <a:ln w="3810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pic>
            <p:nvPicPr>
              <p:cNvPr id="99399" name="Image 1" descr="Visu 23h22.jpg"/>
              <p:cNvPicPr>
                <a:picLocks noChangeAspect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3195062" y="3200400"/>
                <a:ext cx="1040604" cy="1005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9400" name="Image 2" descr="Visu 23h23.jpg"/>
              <p:cNvPicPr>
                <a:picLocks noChangeAspect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3195320" y="4413990"/>
                <a:ext cx="1041400" cy="695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5" name="Grouper 108"/>
              <p:cNvGrpSpPr>
                <a:grpSpLocks/>
              </p:cNvGrpSpPr>
              <p:nvPr/>
            </p:nvGrpSpPr>
            <p:grpSpPr bwMode="auto">
              <a:xfrm>
                <a:off x="3963343" y="4194327"/>
                <a:ext cx="263119" cy="261610"/>
                <a:chOff x="1112108" y="3282010"/>
                <a:chExt cx="263119" cy="261610"/>
              </a:xfrm>
            </p:grpSpPr>
            <p:sp>
              <p:nvSpPr>
                <p:cNvPr id="99402" name="Ellipse 109"/>
                <p:cNvSpPr>
                  <a:spLocks noChangeArrowheads="1"/>
                </p:cNvSpPr>
                <p:nvPr/>
              </p:nvSpPr>
              <p:spPr bwMode="auto">
                <a:xfrm>
                  <a:off x="1146432" y="3322594"/>
                  <a:ext cx="192216" cy="192216"/>
                </a:xfrm>
                <a:prstGeom prst="ellipse">
                  <a:avLst/>
                </a:prstGeom>
                <a:solidFill>
                  <a:srgbClr val="0038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9403" name="ZoneTexte 110"/>
                <p:cNvSpPr txBox="1">
                  <a:spLocks noChangeArrowheads="1"/>
                </p:cNvSpPr>
                <p:nvPr/>
              </p:nvSpPr>
              <p:spPr bwMode="auto">
                <a:xfrm>
                  <a:off x="1112033" y="3282479"/>
                  <a:ext cx="263694" cy="2619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GB" sz="1100" b="1">
                      <a:solidFill>
                        <a:srgbClr val="FFFFFF"/>
                      </a:solidFill>
                    </a:rPr>
                    <a:t>4</a:t>
                  </a:r>
                </a:p>
              </p:txBody>
            </p:sp>
          </p:grpSp>
        </p:grpSp>
      </p:grpSp>
      <p:cxnSp>
        <p:nvCxnSpPr>
          <p:cNvPr id="99404" name="Connettore 4 47"/>
          <p:cNvCxnSpPr>
            <a:cxnSpLocks noChangeShapeType="1"/>
          </p:cNvCxnSpPr>
          <p:nvPr/>
        </p:nvCxnSpPr>
        <p:spPr bwMode="auto">
          <a:xfrm flipV="1">
            <a:off x="7839075" y="4138613"/>
            <a:ext cx="425450" cy="0"/>
          </a:xfrm>
          <a:prstGeom prst="straightConnector1">
            <a:avLst/>
          </a:prstGeom>
          <a:noFill/>
          <a:ln w="38100">
            <a:solidFill>
              <a:srgbClr val="3592C6"/>
            </a:solidFill>
            <a:miter lim="800000"/>
            <a:headEnd type="none" w="lg" len="med"/>
            <a:tailEnd type="triangle" w="lg" len="med"/>
          </a:ln>
        </p:spPr>
      </p:cxnSp>
      <p:sp>
        <p:nvSpPr>
          <p:cNvPr id="99405" name="Title 13"/>
          <p:cNvSpPr>
            <a:spLocks noGrp="1"/>
          </p:cNvSpPr>
          <p:nvPr>
            <p:ph type="title" idx="4294967295"/>
          </p:nvPr>
        </p:nvSpPr>
        <p:spPr>
          <a:xfrm>
            <a:off x="2647950" y="60325"/>
            <a:ext cx="6267450" cy="1011238"/>
          </a:xfrm>
        </p:spPr>
        <p:txBody>
          <a:bodyPr anchor="t"/>
          <a:lstStyle/>
          <a:p>
            <a:pPr algn="l"/>
            <a:r>
              <a:rPr lang="en-GB" dirty="0" smtClean="0">
                <a:latin typeface="Century Gothic" pitchFamily="34" charset="0"/>
                <a:cs typeface="Century Gothic" pitchFamily="34" charset="0"/>
              </a:rPr>
              <a:t>Example 1: COPD in Southern Denmark</a:t>
            </a:r>
            <a:endParaRPr lang="en-GB" dirty="0" smtClean="0">
              <a:latin typeface="Century Gothic" pitchFamily="34" charset="0"/>
              <a:cs typeface="Century Gothic" pitchFamily="34" charset="0"/>
            </a:endParaRPr>
          </a:p>
        </p:txBody>
      </p:sp>
      <p:sp>
        <p:nvSpPr>
          <p:cNvPr id="99406" name="Slide Number Placeholder 16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/>
            <a:fld id="{03ADFD35-B2F4-4161-B4F7-DAE4F8F84BE3}" type="slidenum">
              <a:rPr lang="fr-FR" sz="1200">
                <a:solidFill>
                  <a:srgbClr val="898989"/>
                </a:solidFill>
              </a:rPr>
              <a:pPr algn="r" defTabSz="914400"/>
              <a:t>14</a:t>
            </a:fld>
            <a:endParaRPr lang="fr-FR" sz="1200">
              <a:solidFill>
                <a:srgbClr val="898989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520545" y="60064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/>
          </p:cNvSpPr>
          <p:nvPr>
            <p:ph type="title" idx="4294967295"/>
          </p:nvPr>
        </p:nvSpPr>
        <p:spPr>
          <a:xfrm>
            <a:off x="2846388" y="109538"/>
            <a:ext cx="4948237" cy="703262"/>
          </a:xfrm>
        </p:spPr>
        <p:txBody>
          <a:bodyPr anchor="t"/>
          <a:lstStyle/>
          <a:p>
            <a:r>
              <a:rPr lang="en-GB" sz="3200" smtClean="0">
                <a:latin typeface="Century Gothic" pitchFamily="34" charset="0"/>
                <a:cs typeface="Century Gothic" pitchFamily="34" charset="0"/>
              </a:rPr>
              <a:t>Cluster 4: COPD</a:t>
            </a:r>
            <a:br>
              <a:rPr lang="en-GB" sz="3200" smtClean="0">
                <a:latin typeface="Century Gothic" pitchFamily="34" charset="0"/>
                <a:cs typeface="Century Gothic" pitchFamily="34" charset="0"/>
              </a:rPr>
            </a:br>
            <a:r>
              <a:rPr lang="en-GB" sz="3200" b="1" smtClean="0">
                <a:latin typeface="Century Gothic" pitchFamily="34" charset="0"/>
                <a:cs typeface="Century Gothic" pitchFamily="34" charset="0"/>
              </a:rPr>
              <a:t>Southern Denmark (DK) 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457200" y="1600200"/>
            <a:ext cx="8229600" cy="5075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69875" indent="-269875" defTabSz="914400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GB" sz="1800" smtClean="0">
                <a:latin typeface="Century Gothic" pitchFamily="34" charset="0"/>
              </a:rPr>
              <a:t>A COPD patient admitted with exacerbation is discharged from hospital and a Patient Briefcase with video interface is installed in the patient’s home</a:t>
            </a:r>
          </a:p>
          <a:p>
            <a:pPr marL="269875" indent="-269875" defTabSz="914400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GB" sz="1800" smtClean="0">
                <a:latin typeface="Century Gothic" pitchFamily="34" charset="0"/>
              </a:rPr>
              <a:t>Daily for 1-2 weeks, a specialised nurse will make a scheduled tele-consultation with the patient, who is at home</a:t>
            </a:r>
          </a:p>
          <a:p>
            <a:pPr marL="269875" indent="-269875" defTabSz="914400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GB" sz="1800" smtClean="0">
                <a:latin typeface="Century Gothic" pitchFamily="34" charset="0"/>
              </a:rPr>
              <a:t>Through her computer at the hospital, the nurse can connect to the patient via video. Beside the video screen, she has access to the patient’s electronic patient record on a second screen</a:t>
            </a:r>
          </a:p>
          <a:p>
            <a:pPr marL="269875" indent="-269875" defTabSz="914400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GB" sz="1800" smtClean="0">
                <a:latin typeface="Century Gothic" pitchFamily="34" charset="0"/>
              </a:rPr>
              <a:t>During the video consultation, the patient is asked to use the two measurement devices (spirometry and pulse-oximetry), which they received along with the Patient Briefcase</a:t>
            </a:r>
          </a:p>
          <a:p>
            <a:pPr marL="269875" indent="-269875" defTabSz="914400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GB" sz="1800" smtClean="0">
                <a:latin typeface="Century Gothic" pitchFamily="34" charset="0"/>
              </a:rPr>
              <a:t>The data from the devices are transmitted through the Briefcase to a separate system at the hospital. The nurse can view the measurements on a third screen in her office. Based the conversation, observations and measurements, the nurse is able to assess the patient’s condition and take appropriate actions</a:t>
            </a:r>
          </a:p>
          <a:p>
            <a:pPr marL="269875" indent="-269875" defTabSz="914400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GB" sz="1800" smtClean="0">
                <a:latin typeface="Century Gothic" pitchFamily="34" charset="0"/>
              </a:rPr>
              <a:t>If a patient experiences a worsening in their condition during the day, they can use an alarm button on the Briefcase and they are in direct contact with the hospital. </a:t>
            </a:r>
          </a:p>
          <a:p>
            <a:pPr marL="269875" indent="-269875" defTabSz="914400">
              <a:lnSpc>
                <a:spcPct val="90000"/>
              </a:lnSpc>
              <a:buFont typeface="Arial" pitchFamily="34" charset="0"/>
              <a:buAutoNum type="arabicPeriod"/>
            </a:pPr>
            <a:endParaRPr lang="en-GB" sz="1800" smtClean="0"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6"/>
          <p:cNvGrpSpPr>
            <a:grpSpLocks/>
          </p:cNvGrpSpPr>
          <p:nvPr/>
        </p:nvGrpSpPr>
        <p:grpSpPr bwMode="auto">
          <a:xfrm>
            <a:off x="793750" y="2260600"/>
            <a:ext cx="6613525" cy="4498975"/>
            <a:chOff x="790302" y="2260599"/>
            <a:chExt cx="5489172" cy="4499320"/>
          </a:xfrm>
        </p:grpSpPr>
        <p:sp>
          <p:nvSpPr>
            <p:cNvPr id="103427" name="Rectangle 2"/>
            <p:cNvSpPr>
              <a:spLocks noChangeArrowheads="1"/>
            </p:cNvSpPr>
            <p:nvPr/>
          </p:nvSpPr>
          <p:spPr bwMode="auto">
            <a:xfrm>
              <a:off x="3816883" y="2260599"/>
              <a:ext cx="2462591" cy="3981717"/>
            </a:xfrm>
            <a:prstGeom prst="rect">
              <a:avLst/>
            </a:prstGeom>
            <a:solidFill>
              <a:srgbClr val="B8CDE8"/>
            </a:solidFill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3428" name="Rectangle 3"/>
            <p:cNvSpPr>
              <a:spLocks noChangeArrowheads="1"/>
            </p:cNvSpPr>
            <p:nvPr/>
          </p:nvSpPr>
          <p:spPr bwMode="auto">
            <a:xfrm>
              <a:off x="790302" y="2260600"/>
              <a:ext cx="3026581" cy="3981717"/>
            </a:xfrm>
            <a:prstGeom prst="rect">
              <a:avLst/>
            </a:prstGeom>
            <a:solidFill>
              <a:srgbClr val="D9E187"/>
            </a:solidFill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pic>
          <p:nvPicPr>
            <p:cNvPr id="103429" name="Image 9" descr="courbe-background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15311" y="2543041"/>
              <a:ext cx="4260556" cy="4216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430" name="Imag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213" y="1974850"/>
            <a:ext cx="85439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3431" name="Connettore 4 47"/>
          <p:cNvCxnSpPr>
            <a:cxnSpLocks noChangeShapeType="1"/>
          </p:cNvCxnSpPr>
          <p:nvPr/>
        </p:nvCxnSpPr>
        <p:spPr bwMode="auto">
          <a:xfrm>
            <a:off x="2820988" y="3487738"/>
            <a:ext cx="415925" cy="1587"/>
          </a:xfrm>
          <a:prstGeom prst="straightConnector1">
            <a:avLst/>
          </a:prstGeom>
          <a:noFill/>
          <a:ln w="38100">
            <a:solidFill>
              <a:srgbClr val="009EE0"/>
            </a:solidFill>
            <a:miter lim="800000"/>
            <a:headEnd/>
            <a:tailEnd type="triangle" w="lg" len="med"/>
          </a:ln>
        </p:spPr>
      </p:cxnSp>
      <p:cxnSp>
        <p:nvCxnSpPr>
          <p:cNvPr id="103432" name="Connettore 4 47"/>
          <p:cNvCxnSpPr>
            <a:cxnSpLocks noChangeShapeType="1"/>
          </p:cNvCxnSpPr>
          <p:nvPr/>
        </p:nvCxnSpPr>
        <p:spPr bwMode="auto">
          <a:xfrm rot="10800000">
            <a:off x="4048125" y="3892550"/>
            <a:ext cx="2089150" cy="2081213"/>
          </a:xfrm>
          <a:prstGeom prst="bentConnector3">
            <a:avLst>
              <a:gd name="adj1" fmla="val 66861"/>
            </a:avLst>
          </a:prstGeom>
          <a:noFill/>
          <a:ln w="38100">
            <a:solidFill>
              <a:srgbClr val="003882"/>
            </a:solidFill>
            <a:miter lim="800000"/>
            <a:headEnd type="none" w="lg" len="med"/>
            <a:tailEnd type="triangle" w="lg" len="med"/>
          </a:ln>
        </p:spPr>
      </p:cxnSp>
      <p:sp>
        <p:nvSpPr>
          <p:cNvPr id="103433" name="ZoneTexte 45"/>
          <p:cNvSpPr txBox="1">
            <a:spLocks noChangeArrowheads="1"/>
          </p:cNvSpPr>
          <p:nvPr/>
        </p:nvSpPr>
        <p:spPr bwMode="auto">
          <a:xfrm>
            <a:off x="411163" y="2089150"/>
            <a:ext cx="13779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GB" sz="1900" baseline="30000">
                <a:solidFill>
                  <a:schemeClr val="bg1"/>
                </a:solidFill>
                <a:latin typeface="Calibri" pitchFamily="34" charset="0"/>
              </a:rPr>
              <a:t>Patient’s situation</a:t>
            </a:r>
          </a:p>
        </p:txBody>
      </p:sp>
      <p:sp>
        <p:nvSpPr>
          <p:cNvPr id="103434" name="ZoneTexte 46"/>
          <p:cNvSpPr txBox="1">
            <a:spLocks noChangeArrowheads="1"/>
          </p:cNvSpPr>
          <p:nvPr/>
        </p:nvSpPr>
        <p:spPr bwMode="auto">
          <a:xfrm>
            <a:off x="4257675" y="2089150"/>
            <a:ext cx="44291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/>
            <a:r>
              <a:rPr lang="en-GB" sz="1900" baseline="30000">
                <a:solidFill>
                  <a:schemeClr val="bg1"/>
                </a:solidFill>
                <a:latin typeface="Calibri" pitchFamily="34" charset="0"/>
              </a:rPr>
              <a:t>Intermediary Organisation Research server</a:t>
            </a:r>
          </a:p>
        </p:txBody>
      </p:sp>
      <p:cxnSp>
        <p:nvCxnSpPr>
          <p:cNvPr id="103435" name="Connettore 4 47"/>
          <p:cNvCxnSpPr>
            <a:cxnSpLocks noChangeShapeType="1"/>
          </p:cNvCxnSpPr>
          <p:nvPr/>
        </p:nvCxnSpPr>
        <p:spPr bwMode="auto">
          <a:xfrm>
            <a:off x="982663" y="5383213"/>
            <a:ext cx="2041525" cy="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3882"/>
            </a:solidFill>
            <a:miter lim="800000"/>
            <a:headEnd/>
            <a:tailEnd type="triangle" w="lg" len="med"/>
          </a:ln>
        </p:spPr>
      </p:cxnSp>
      <p:grpSp>
        <p:nvGrpSpPr>
          <p:cNvPr id="3" name="Grouper 96"/>
          <p:cNvGrpSpPr>
            <a:grpSpLocks/>
          </p:cNvGrpSpPr>
          <p:nvPr/>
        </p:nvGrpSpPr>
        <p:grpSpPr bwMode="auto">
          <a:xfrm>
            <a:off x="4305300" y="3976688"/>
            <a:ext cx="263525" cy="261937"/>
            <a:chOff x="1112108" y="3282010"/>
            <a:chExt cx="263119" cy="261610"/>
          </a:xfrm>
        </p:grpSpPr>
        <p:sp>
          <p:nvSpPr>
            <p:cNvPr id="103437" name="Ellipse 97"/>
            <p:cNvSpPr>
              <a:spLocks noChangeArrowheads="1"/>
            </p:cNvSpPr>
            <p:nvPr/>
          </p:nvSpPr>
          <p:spPr bwMode="auto">
            <a:xfrm>
              <a:off x="1146432" y="3322594"/>
              <a:ext cx="192216" cy="192216"/>
            </a:xfrm>
            <a:prstGeom prst="ellipse">
              <a:avLst/>
            </a:prstGeom>
            <a:solidFill>
              <a:srgbClr val="003882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99" name="ZoneTexte 98"/>
            <p:cNvSpPr txBox="1"/>
            <p:nvPr/>
          </p:nvSpPr>
          <p:spPr>
            <a:xfrm>
              <a:off x="1112108" y="3282010"/>
              <a:ext cx="263119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GB" sz="1100" b="1" dirty="0">
                  <a:solidFill>
                    <a:schemeClr val="bg1"/>
                  </a:solidFill>
                  <a:latin typeface="+mn-lt"/>
                  <a:ea typeface="+mn-ea"/>
                  <a:cs typeface="Calibri"/>
                </a:rPr>
                <a:t>5</a:t>
              </a:r>
            </a:p>
          </p:txBody>
        </p:sp>
      </p:grpSp>
      <p:grpSp>
        <p:nvGrpSpPr>
          <p:cNvPr id="4" name="Grouper 99"/>
          <p:cNvGrpSpPr>
            <a:grpSpLocks/>
          </p:cNvGrpSpPr>
          <p:nvPr/>
        </p:nvGrpSpPr>
        <p:grpSpPr bwMode="auto">
          <a:xfrm>
            <a:off x="2887663" y="3976688"/>
            <a:ext cx="263525" cy="261937"/>
            <a:chOff x="1112108" y="3282010"/>
            <a:chExt cx="263119" cy="261610"/>
          </a:xfrm>
        </p:grpSpPr>
        <p:sp>
          <p:nvSpPr>
            <p:cNvPr id="103440" name="Ellipse 100"/>
            <p:cNvSpPr>
              <a:spLocks noChangeArrowheads="1"/>
            </p:cNvSpPr>
            <p:nvPr/>
          </p:nvSpPr>
          <p:spPr bwMode="auto">
            <a:xfrm>
              <a:off x="1146432" y="3322594"/>
              <a:ext cx="192216" cy="192216"/>
            </a:xfrm>
            <a:prstGeom prst="ellipse">
              <a:avLst/>
            </a:prstGeom>
            <a:solidFill>
              <a:srgbClr val="003882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102" name="ZoneTexte 101"/>
            <p:cNvSpPr txBox="1"/>
            <p:nvPr/>
          </p:nvSpPr>
          <p:spPr>
            <a:xfrm>
              <a:off x="1112108" y="3282010"/>
              <a:ext cx="263119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GB" sz="1100" b="1" dirty="0">
                  <a:solidFill>
                    <a:schemeClr val="bg1"/>
                  </a:solidFill>
                  <a:latin typeface="+mn-lt"/>
                  <a:ea typeface="+mn-ea"/>
                  <a:cs typeface="Calibri"/>
                </a:rPr>
                <a:t>2</a:t>
              </a:r>
              <a:endParaRPr lang="en-GB" sz="1100" b="1" dirty="0">
                <a:solidFill>
                  <a:schemeClr val="bg1"/>
                </a:solidFill>
                <a:latin typeface="+mn-lt"/>
                <a:ea typeface="+mn-ea"/>
                <a:cs typeface="Calibri"/>
              </a:endParaRPr>
            </a:p>
          </p:txBody>
        </p:sp>
      </p:grpSp>
      <p:grpSp>
        <p:nvGrpSpPr>
          <p:cNvPr id="5" name="Grouper 131"/>
          <p:cNvGrpSpPr>
            <a:grpSpLocks/>
          </p:cNvGrpSpPr>
          <p:nvPr/>
        </p:nvGrpSpPr>
        <p:grpSpPr bwMode="auto">
          <a:xfrm>
            <a:off x="300038" y="6383338"/>
            <a:ext cx="8775700" cy="246062"/>
            <a:chOff x="299302" y="6383426"/>
            <a:chExt cx="8776938" cy="246221"/>
          </a:xfrm>
        </p:grpSpPr>
        <p:grpSp>
          <p:nvGrpSpPr>
            <p:cNvPr id="7" name="Grouper 128"/>
            <p:cNvGrpSpPr>
              <a:grpSpLocks/>
            </p:cNvGrpSpPr>
            <p:nvPr/>
          </p:nvGrpSpPr>
          <p:grpSpPr bwMode="auto">
            <a:xfrm>
              <a:off x="299302" y="6383426"/>
              <a:ext cx="1829521" cy="246221"/>
              <a:chOff x="299302" y="6383426"/>
              <a:chExt cx="1829521" cy="246221"/>
            </a:xfrm>
          </p:grpSpPr>
          <p:cxnSp>
            <p:nvCxnSpPr>
              <p:cNvPr id="103444" name="Connettore 4 47"/>
              <p:cNvCxnSpPr>
                <a:cxnSpLocks noChangeShapeType="1"/>
              </p:cNvCxnSpPr>
              <p:nvPr/>
            </p:nvCxnSpPr>
            <p:spPr bwMode="auto">
              <a:xfrm flipV="1">
                <a:off x="299302" y="6524423"/>
                <a:ext cx="493531" cy="2"/>
              </a:xfrm>
              <a:prstGeom prst="bentConnector3">
                <a:avLst>
                  <a:gd name="adj1" fmla="val 50000"/>
                </a:avLst>
              </a:prstGeom>
              <a:noFill/>
              <a:ln w="38100">
                <a:solidFill>
                  <a:srgbClr val="009EE0"/>
                </a:solidFill>
                <a:miter lim="800000"/>
                <a:headEnd/>
                <a:tailEnd type="triangle" w="lg" len="med"/>
              </a:ln>
            </p:spPr>
          </p:cxnSp>
          <p:sp>
            <p:nvSpPr>
              <p:cNvPr id="103445" name="ZoneTexte 21"/>
              <p:cNvSpPr txBox="1">
                <a:spLocks noChangeArrowheads="1"/>
              </p:cNvSpPr>
              <p:nvPr/>
            </p:nvSpPr>
            <p:spPr bwMode="auto">
              <a:xfrm>
                <a:off x="784046" y="6383426"/>
                <a:ext cx="1344777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GB" sz="1000" b="1">
                    <a:solidFill>
                      <a:srgbClr val="3592C6"/>
                    </a:solidFill>
                    <a:latin typeface="Calibri" pitchFamily="34" charset="0"/>
                  </a:rPr>
                  <a:t>DATA TRANSMISSION</a:t>
                </a:r>
              </a:p>
            </p:txBody>
          </p:sp>
        </p:grpSp>
        <p:grpSp>
          <p:nvGrpSpPr>
            <p:cNvPr id="8" name="Grouper 129"/>
            <p:cNvGrpSpPr>
              <a:grpSpLocks/>
            </p:cNvGrpSpPr>
            <p:nvPr/>
          </p:nvGrpSpPr>
          <p:grpSpPr bwMode="auto">
            <a:xfrm>
              <a:off x="2144663" y="6383426"/>
              <a:ext cx="3151445" cy="246221"/>
              <a:chOff x="2144663" y="6383426"/>
              <a:chExt cx="3151445" cy="246221"/>
            </a:xfrm>
          </p:grpSpPr>
          <p:cxnSp>
            <p:nvCxnSpPr>
              <p:cNvPr id="103447" name="Connettore 4 47"/>
              <p:cNvCxnSpPr>
                <a:cxnSpLocks noChangeShapeType="1"/>
              </p:cNvCxnSpPr>
              <p:nvPr/>
            </p:nvCxnSpPr>
            <p:spPr bwMode="auto">
              <a:xfrm flipV="1">
                <a:off x="2144663" y="6524423"/>
                <a:ext cx="493531" cy="2"/>
              </a:xfrm>
              <a:prstGeom prst="bentConnector3">
                <a:avLst>
                  <a:gd name="adj1" fmla="val 50000"/>
                </a:avLst>
              </a:prstGeom>
              <a:noFill/>
              <a:ln w="38100">
                <a:solidFill>
                  <a:srgbClr val="004850"/>
                </a:solidFill>
                <a:miter lim="800000"/>
                <a:headEnd/>
                <a:tailEnd type="triangle" w="lg" len="med"/>
              </a:ln>
            </p:spPr>
          </p:cxnSp>
          <p:sp>
            <p:nvSpPr>
              <p:cNvPr id="103448" name="ZoneTexte 30"/>
              <p:cNvSpPr txBox="1">
                <a:spLocks noChangeArrowheads="1"/>
              </p:cNvSpPr>
              <p:nvPr/>
            </p:nvSpPr>
            <p:spPr bwMode="auto">
              <a:xfrm>
                <a:off x="2620463" y="6383426"/>
                <a:ext cx="2675645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GB" sz="1000" b="1">
                    <a:solidFill>
                      <a:srgbClr val="004850"/>
                    </a:solidFill>
                    <a:latin typeface="Calibri" pitchFamily="34" charset="0"/>
                  </a:rPr>
                  <a:t>GP ACCESS THROUGH CARE PORTAL (FUTURE!)</a:t>
                </a:r>
              </a:p>
            </p:txBody>
          </p:sp>
        </p:grpSp>
        <p:grpSp>
          <p:nvGrpSpPr>
            <p:cNvPr id="9" name="Grouper 130"/>
            <p:cNvGrpSpPr>
              <a:grpSpLocks/>
            </p:cNvGrpSpPr>
            <p:nvPr/>
          </p:nvGrpSpPr>
          <p:grpSpPr bwMode="auto">
            <a:xfrm>
              <a:off x="5259962" y="6383426"/>
              <a:ext cx="3816278" cy="246221"/>
              <a:chOff x="5259962" y="6383426"/>
              <a:chExt cx="3816278" cy="246221"/>
            </a:xfrm>
          </p:grpSpPr>
          <p:cxnSp>
            <p:nvCxnSpPr>
              <p:cNvPr id="103450" name="Connettore 4 47"/>
              <p:cNvCxnSpPr>
                <a:cxnSpLocks noChangeShapeType="1"/>
              </p:cNvCxnSpPr>
              <p:nvPr/>
            </p:nvCxnSpPr>
            <p:spPr bwMode="auto">
              <a:xfrm flipV="1">
                <a:off x="5259962" y="6524423"/>
                <a:ext cx="542884" cy="2"/>
              </a:xfrm>
              <a:prstGeom prst="bentConnector3">
                <a:avLst>
                  <a:gd name="adj1" fmla="val 50000"/>
                </a:avLst>
              </a:prstGeom>
              <a:noFill/>
              <a:ln w="38100">
                <a:solidFill>
                  <a:srgbClr val="003882"/>
                </a:solidFill>
                <a:miter lim="800000"/>
                <a:headEnd/>
                <a:tailEnd type="triangle" w="lg" len="med"/>
              </a:ln>
            </p:spPr>
          </p:cxnSp>
          <p:sp>
            <p:nvSpPr>
              <p:cNvPr id="103451" name="ZoneTexte 67"/>
              <p:cNvSpPr txBox="1">
                <a:spLocks noChangeArrowheads="1"/>
              </p:cNvSpPr>
              <p:nvPr/>
            </p:nvSpPr>
            <p:spPr bwMode="auto">
              <a:xfrm>
                <a:off x="5794021" y="6383426"/>
                <a:ext cx="3282219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GB" sz="1000" b="1">
                    <a:solidFill>
                      <a:srgbClr val="003882"/>
                    </a:solidFill>
                    <a:latin typeface="Calibri" pitchFamily="34" charset="0"/>
                  </a:rPr>
                  <a:t>CONTACT BY HEALTH COACH, CLINICIANS (GP/SPECIALIST)</a:t>
                </a:r>
              </a:p>
            </p:txBody>
          </p:sp>
        </p:grpSp>
      </p:grpSp>
      <p:grpSp>
        <p:nvGrpSpPr>
          <p:cNvPr id="10" name="Grouper 102"/>
          <p:cNvGrpSpPr>
            <a:grpSpLocks/>
          </p:cNvGrpSpPr>
          <p:nvPr/>
        </p:nvGrpSpPr>
        <p:grpSpPr bwMode="auto">
          <a:xfrm>
            <a:off x="4305300" y="3141663"/>
            <a:ext cx="263525" cy="261937"/>
            <a:chOff x="1112108" y="3282010"/>
            <a:chExt cx="263119" cy="261610"/>
          </a:xfrm>
        </p:grpSpPr>
        <p:sp>
          <p:nvSpPr>
            <p:cNvPr id="103453" name="Ellipse 103"/>
            <p:cNvSpPr>
              <a:spLocks noChangeArrowheads="1"/>
            </p:cNvSpPr>
            <p:nvPr/>
          </p:nvSpPr>
          <p:spPr bwMode="auto">
            <a:xfrm>
              <a:off x="1146432" y="3322594"/>
              <a:ext cx="192216" cy="192216"/>
            </a:xfrm>
            <a:prstGeom prst="ellipse">
              <a:avLst/>
            </a:prstGeom>
            <a:solidFill>
              <a:srgbClr val="003882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105" name="ZoneTexte 104"/>
            <p:cNvSpPr txBox="1"/>
            <p:nvPr/>
          </p:nvSpPr>
          <p:spPr>
            <a:xfrm>
              <a:off x="1112108" y="3282010"/>
              <a:ext cx="263119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GB" sz="1100" b="1" dirty="0">
                  <a:solidFill>
                    <a:schemeClr val="bg1"/>
                  </a:solidFill>
                  <a:latin typeface="+mn-lt"/>
                  <a:ea typeface="+mn-ea"/>
                  <a:cs typeface="Calibri"/>
                </a:rPr>
                <a:t>3</a:t>
              </a:r>
              <a:endParaRPr lang="en-GB" sz="1100" b="1" dirty="0">
                <a:solidFill>
                  <a:schemeClr val="bg1"/>
                </a:solidFill>
                <a:latin typeface="+mn-lt"/>
                <a:ea typeface="+mn-ea"/>
                <a:cs typeface="Calibri"/>
              </a:endParaRPr>
            </a:p>
          </p:txBody>
        </p:sp>
      </p:grpSp>
      <p:grpSp>
        <p:nvGrpSpPr>
          <p:cNvPr id="11" name="Grouper 92"/>
          <p:cNvGrpSpPr>
            <a:grpSpLocks/>
          </p:cNvGrpSpPr>
          <p:nvPr/>
        </p:nvGrpSpPr>
        <p:grpSpPr bwMode="auto">
          <a:xfrm>
            <a:off x="2887663" y="3141663"/>
            <a:ext cx="263525" cy="261937"/>
            <a:chOff x="1112108" y="3282010"/>
            <a:chExt cx="263119" cy="261610"/>
          </a:xfrm>
        </p:grpSpPr>
        <p:sp>
          <p:nvSpPr>
            <p:cNvPr id="103456" name="Ellipse 90"/>
            <p:cNvSpPr>
              <a:spLocks noChangeArrowheads="1"/>
            </p:cNvSpPr>
            <p:nvPr/>
          </p:nvSpPr>
          <p:spPr bwMode="auto">
            <a:xfrm>
              <a:off x="1146432" y="3322594"/>
              <a:ext cx="192216" cy="192216"/>
            </a:xfrm>
            <a:prstGeom prst="ellipse">
              <a:avLst/>
            </a:prstGeom>
            <a:solidFill>
              <a:srgbClr val="003882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1112108" y="3282010"/>
              <a:ext cx="263119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GB" sz="1100" b="1" dirty="0">
                  <a:solidFill>
                    <a:schemeClr val="bg1"/>
                  </a:solidFill>
                  <a:latin typeface="+mn-lt"/>
                  <a:ea typeface="+mn-ea"/>
                  <a:cs typeface="Calibri"/>
                </a:rPr>
                <a:t>1</a:t>
              </a:r>
              <a:endParaRPr lang="en-GB" sz="1100" b="1" dirty="0">
                <a:solidFill>
                  <a:schemeClr val="bg1"/>
                </a:solidFill>
                <a:latin typeface="+mn-lt"/>
                <a:ea typeface="+mn-ea"/>
                <a:cs typeface="Calibri"/>
              </a:endParaRPr>
            </a:p>
          </p:txBody>
        </p:sp>
      </p:grpSp>
      <p:grpSp>
        <p:nvGrpSpPr>
          <p:cNvPr id="12" name="Grouper 108"/>
          <p:cNvGrpSpPr>
            <a:grpSpLocks/>
          </p:cNvGrpSpPr>
          <p:nvPr/>
        </p:nvGrpSpPr>
        <p:grpSpPr bwMode="auto">
          <a:xfrm>
            <a:off x="1774825" y="5087938"/>
            <a:ext cx="263525" cy="261937"/>
            <a:chOff x="1112108" y="3282010"/>
            <a:chExt cx="263119" cy="261610"/>
          </a:xfrm>
        </p:grpSpPr>
        <p:sp>
          <p:nvSpPr>
            <p:cNvPr id="103459" name="Ellipse 109"/>
            <p:cNvSpPr>
              <a:spLocks noChangeArrowheads="1"/>
            </p:cNvSpPr>
            <p:nvPr/>
          </p:nvSpPr>
          <p:spPr bwMode="auto">
            <a:xfrm>
              <a:off x="1146432" y="3322594"/>
              <a:ext cx="192216" cy="192216"/>
            </a:xfrm>
            <a:prstGeom prst="ellipse">
              <a:avLst/>
            </a:prstGeom>
            <a:solidFill>
              <a:srgbClr val="003882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111" name="ZoneTexte 110"/>
            <p:cNvSpPr txBox="1"/>
            <p:nvPr/>
          </p:nvSpPr>
          <p:spPr>
            <a:xfrm>
              <a:off x="1112108" y="3282010"/>
              <a:ext cx="263119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GB" sz="1100" b="1" dirty="0">
                  <a:solidFill>
                    <a:schemeClr val="bg1"/>
                  </a:solidFill>
                  <a:latin typeface="+mn-lt"/>
                  <a:ea typeface="+mn-ea"/>
                  <a:cs typeface="Calibri"/>
                </a:rPr>
                <a:t>4</a:t>
              </a:r>
              <a:endParaRPr lang="en-GB" sz="1100" b="1" dirty="0">
                <a:solidFill>
                  <a:schemeClr val="bg1"/>
                </a:solidFill>
                <a:latin typeface="+mn-lt"/>
                <a:ea typeface="+mn-ea"/>
                <a:cs typeface="Calibri"/>
              </a:endParaRPr>
            </a:p>
          </p:txBody>
        </p:sp>
      </p:grpSp>
      <p:grpSp>
        <p:nvGrpSpPr>
          <p:cNvPr id="13" name="Grouper 25"/>
          <p:cNvGrpSpPr>
            <a:grpSpLocks/>
          </p:cNvGrpSpPr>
          <p:nvPr/>
        </p:nvGrpSpPr>
        <p:grpSpPr bwMode="auto">
          <a:xfrm>
            <a:off x="187325" y="2568575"/>
            <a:ext cx="976313" cy="1508125"/>
            <a:chOff x="187366" y="2667600"/>
            <a:chExt cx="976152" cy="1508160"/>
          </a:xfrm>
        </p:grpSpPr>
        <p:sp>
          <p:nvSpPr>
            <p:cNvPr id="103462" name="Text Box 17"/>
            <p:cNvSpPr txBox="1">
              <a:spLocks noChangeArrowheads="1"/>
            </p:cNvSpPr>
            <p:nvPr/>
          </p:nvSpPr>
          <p:spPr bwMode="auto">
            <a:xfrm>
              <a:off x="421362" y="2667600"/>
              <a:ext cx="68480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100" b="1">
                  <a:latin typeface="Calibri" pitchFamily="34" charset="0"/>
                </a:rPr>
                <a:t>PATIENT</a:t>
              </a:r>
            </a:p>
          </p:txBody>
        </p:sp>
        <p:pic>
          <p:nvPicPr>
            <p:cNvPr id="103463" name="Image 16" descr="hommeNormal056.eps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7366" y="3078480"/>
              <a:ext cx="976152" cy="1097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er 34"/>
          <p:cNvGrpSpPr>
            <a:grpSpLocks/>
          </p:cNvGrpSpPr>
          <p:nvPr/>
        </p:nvGrpSpPr>
        <p:grpSpPr bwMode="auto">
          <a:xfrm>
            <a:off x="7758113" y="2582863"/>
            <a:ext cx="1122362" cy="1692275"/>
            <a:chOff x="7504246" y="2680490"/>
            <a:chExt cx="1121594" cy="1692949"/>
          </a:xfrm>
        </p:grpSpPr>
        <p:pic>
          <p:nvPicPr>
            <p:cNvPr id="103465" name="Image 93" descr=" médecinFamille060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612960" y="3184793"/>
              <a:ext cx="904166" cy="11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466" name="Text Box 17"/>
            <p:cNvSpPr txBox="1">
              <a:spLocks noChangeArrowheads="1"/>
            </p:cNvSpPr>
            <p:nvPr/>
          </p:nvSpPr>
          <p:spPr bwMode="auto">
            <a:xfrm>
              <a:off x="7504246" y="2680490"/>
              <a:ext cx="112159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100" b="1">
                  <a:latin typeface="Calibri" pitchFamily="34" charset="0"/>
                </a:rPr>
                <a:t>GENERAL </a:t>
              </a:r>
            </a:p>
            <a:p>
              <a:pPr algn="ctr"/>
              <a:r>
                <a:rPr lang="en-GB" sz="1100" b="1">
                  <a:latin typeface="Calibri" pitchFamily="34" charset="0"/>
                </a:rPr>
                <a:t>PRACTITIONER</a:t>
              </a:r>
            </a:p>
          </p:txBody>
        </p:sp>
      </p:grpSp>
      <p:grpSp>
        <p:nvGrpSpPr>
          <p:cNvPr id="15" name="Grouper 126"/>
          <p:cNvGrpSpPr>
            <a:grpSpLocks/>
          </p:cNvGrpSpPr>
          <p:nvPr/>
        </p:nvGrpSpPr>
        <p:grpSpPr bwMode="auto">
          <a:xfrm>
            <a:off x="5375275" y="2568575"/>
            <a:ext cx="881063" cy="1276350"/>
            <a:chOff x="5374970" y="2569272"/>
            <a:chExt cx="881264" cy="1275697"/>
          </a:xfrm>
        </p:grpSpPr>
        <p:sp>
          <p:nvSpPr>
            <p:cNvPr id="103468" name="Text Box 17"/>
            <p:cNvSpPr txBox="1">
              <a:spLocks noChangeArrowheads="1"/>
            </p:cNvSpPr>
            <p:nvPr/>
          </p:nvSpPr>
          <p:spPr bwMode="auto">
            <a:xfrm>
              <a:off x="5460749" y="2569272"/>
              <a:ext cx="79548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100">
                  <a:latin typeface="Calibri" pitchFamily="34" charset="0"/>
                </a:rPr>
                <a:t>DATABASE</a:t>
              </a:r>
            </a:p>
          </p:txBody>
        </p:sp>
        <p:pic>
          <p:nvPicPr>
            <p:cNvPr id="103469" name="Picture 50" descr="C:\Users\jakoneki\AppData\Local\Microsoft\Windows\Temporary Internet Files\Content.IE5\0VCSSF09\MC900398437[1]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374970" y="3063783"/>
              <a:ext cx="774136" cy="781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er 35"/>
          <p:cNvGrpSpPr>
            <a:grpSpLocks/>
          </p:cNvGrpSpPr>
          <p:nvPr/>
        </p:nvGrpSpPr>
        <p:grpSpPr bwMode="auto">
          <a:xfrm>
            <a:off x="3114675" y="4418013"/>
            <a:ext cx="1098550" cy="1509712"/>
            <a:chOff x="3115171" y="4546600"/>
            <a:chExt cx="1097520" cy="1509264"/>
          </a:xfrm>
        </p:grpSpPr>
        <p:pic>
          <p:nvPicPr>
            <p:cNvPr id="103471" name="Image 13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149889" y="4546600"/>
              <a:ext cx="1028084" cy="1221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472" name="Text Box 17"/>
            <p:cNvSpPr txBox="1">
              <a:spLocks noChangeArrowheads="1"/>
            </p:cNvSpPr>
            <p:nvPr/>
          </p:nvSpPr>
          <p:spPr bwMode="auto">
            <a:xfrm>
              <a:off x="3115171" y="5794254"/>
              <a:ext cx="109752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100" b="1">
                  <a:latin typeface="Calibri" pitchFamily="34" charset="0"/>
                </a:rPr>
                <a:t>HEALTH COACH</a:t>
              </a:r>
            </a:p>
          </p:txBody>
        </p:sp>
      </p:grpSp>
      <p:sp>
        <p:nvSpPr>
          <p:cNvPr id="103473" name="Text Box 17"/>
          <p:cNvSpPr txBox="1">
            <a:spLocks noChangeArrowheads="1"/>
          </p:cNvSpPr>
          <p:nvPr/>
        </p:nvSpPr>
        <p:spPr bwMode="auto">
          <a:xfrm>
            <a:off x="5391150" y="5665788"/>
            <a:ext cx="9461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>
                <a:latin typeface="Calibri" pitchFamily="34" charset="0"/>
              </a:rPr>
              <a:t>RESEARCHER</a:t>
            </a:r>
          </a:p>
        </p:txBody>
      </p:sp>
      <p:cxnSp>
        <p:nvCxnSpPr>
          <p:cNvPr id="103474" name="Connettore 4 47"/>
          <p:cNvCxnSpPr>
            <a:cxnSpLocks noChangeShapeType="1"/>
          </p:cNvCxnSpPr>
          <p:nvPr/>
        </p:nvCxnSpPr>
        <p:spPr bwMode="auto">
          <a:xfrm>
            <a:off x="2820988" y="3894138"/>
            <a:ext cx="415925" cy="1587"/>
          </a:xfrm>
          <a:prstGeom prst="straightConnector1">
            <a:avLst/>
          </a:prstGeom>
          <a:noFill/>
          <a:ln w="38100">
            <a:solidFill>
              <a:srgbClr val="009EE0"/>
            </a:solidFill>
            <a:miter lim="800000"/>
            <a:headEnd/>
            <a:tailEnd type="triangle" w="lg" len="med"/>
          </a:ln>
        </p:spPr>
      </p:cxnSp>
      <p:cxnSp>
        <p:nvCxnSpPr>
          <p:cNvPr id="103475" name="Connettore 4 47"/>
          <p:cNvCxnSpPr>
            <a:cxnSpLocks noChangeShapeType="1"/>
          </p:cNvCxnSpPr>
          <p:nvPr/>
        </p:nvCxnSpPr>
        <p:spPr bwMode="auto">
          <a:xfrm flipH="1">
            <a:off x="1214438" y="3892550"/>
            <a:ext cx="414337" cy="1588"/>
          </a:xfrm>
          <a:prstGeom prst="straightConnector1">
            <a:avLst/>
          </a:prstGeom>
          <a:noFill/>
          <a:ln w="38100">
            <a:solidFill>
              <a:srgbClr val="009EE0"/>
            </a:solidFill>
            <a:miter lim="800000"/>
            <a:headEnd/>
            <a:tailEnd type="triangle" w="lg" len="med"/>
          </a:ln>
        </p:spPr>
      </p:cxnSp>
      <p:grpSp>
        <p:nvGrpSpPr>
          <p:cNvPr id="17" name="Grouper 28"/>
          <p:cNvGrpSpPr>
            <a:grpSpLocks/>
          </p:cNvGrpSpPr>
          <p:nvPr/>
        </p:nvGrpSpPr>
        <p:grpSpPr bwMode="auto">
          <a:xfrm>
            <a:off x="1601788" y="2568575"/>
            <a:ext cx="1244600" cy="1624013"/>
            <a:chOff x="1459191" y="2667600"/>
            <a:chExt cx="1245403" cy="1623186"/>
          </a:xfrm>
        </p:grpSpPr>
        <p:sp>
          <p:nvSpPr>
            <p:cNvPr id="103477" name="Text Box 17"/>
            <p:cNvSpPr txBox="1">
              <a:spLocks noChangeArrowheads="1"/>
            </p:cNvSpPr>
            <p:nvPr/>
          </p:nvSpPr>
          <p:spPr bwMode="auto">
            <a:xfrm>
              <a:off x="1459191" y="2667600"/>
              <a:ext cx="124540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100">
                  <a:latin typeface="Calibri" pitchFamily="34" charset="0"/>
                </a:rPr>
                <a:t>TELEMONITORING</a:t>
              </a:r>
            </a:p>
            <a:p>
              <a:pPr algn="ctr"/>
              <a:r>
                <a:rPr lang="en-GB" sz="1100">
                  <a:latin typeface="Calibri" pitchFamily="34" charset="0"/>
                </a:rPr>
                <a:t>DEVICE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486195" y="3100767"/>
              <a:ext cx="1192982" cy="1190019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GB"/>
            </a:p>
          </p:txBody>
        </p:sp>
        <p:pic>
          <p:nvPicPr>
            <p:cNvPr id="103479" name="Image 12" descr="Visu 22h44.jp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625600" y="3265443"/>
              <a:ext cx="930062" cy="853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03480" name="Connettore 4 47"/>
          <p:cNvCxnSpPr>
            <a:cxnSpLocks noChangeShapeType="1"/>
          </p:cNvCxnSpPr>
          <p:nvPr/>
        </p:nvCxnSpPr>
        <p:spPr bwMode="auto">
          <a:xfrm flipV="1">
            <a:off x="4062413" y="3484563"/>
            <a:ext cx="1176337" cy="1587"/>
          </a:xfrm>
          <a:prstGeom prst="straightConnector1">
            <a:avLst/>
          </a:prstGeom>
          <a:noFill/>
          <a:ln w="38100">
            <a:solidFill>
              <a:srgbClr val="009EE0"/>
            </a:solidFill>
            <a:miter lim="800000"/>
            <a:headEnd/>
            <a:tailEnd type="triangle" w="lg" len="med"/>
          </a:ln>
        </p:spPr>
      </p:cxnSp>
      <p:cxnSp>
        <p:nvCxnSpPr>
          <p:cNvPr id="103481" name="Connettore 4 47"/>
          <p:cNvCxnSpPr>
            <a:cxnSpLocks noChangeShapeType="1"/>
          </p:cNvCxnSpPr>
          <p:nvPr/>
        </p:nvCxnSpPr>
        <p:spPr bwMode="auto">
          <a:xfrm flipV="1">
            <a:off x="992188" y="4244975"/>
            <a:ext cx="0" cy="1138238"/>
          </a:xfrm>
          <a:prstGeom prst="straightConnector1">
            <a:avLst/>
          </a:prstGeom>
          <a:noFill/>
          <a:ln w="38100">
            <a:solidFill>
              <a:srgbClr val="003882"/>
            </a:solidFill>
            <a:miter lim="800000"/>
            <a:headEnd/>
            <a:tailEnd type="triangle" w="lg" len="med"/>
          </a:ln>
        </p:spPr>
      </p:cxnSp>
      <p:cxnSp>
        <p:nvCxnSpPr>
          <p:cNvPr id="103482" name="Connettore 4 47"/>
          <p:cNvCxnSpPr>
            <a:cxnSpLocks noChangeShapeType="1"/>
          </p:cNvCxnSpPr>
          <p:nvPr/>
        </p:nvCxnSpPr>
        <p:spPr bwMode="auto">
          <a:xfrm rot="10800000" flipH="1">
            <a:off x="5568950" y="3889375"/>
            <a:ext cx="2089150" cy="2081213"/>
          </a:xfrm>
          <a:prstGeom prst="bentConnector3">
            <a:avLst>
              <a:gd name="adj1" fmla="val 75491"/>
            </a:avLst>
          </a:prstGeom>
          <a:noFill/>
          <a:ln w="38100">
            <a:solidFill>
              <a:srgbClr val="003882"/>
            </a:solidFill>
            <a:miter lim="800000"/>
            <a:headEnd type="none" w="lg" len="med"/>
            <a:tailEnd type="triangle" w="lg" len="med"/>
          </a:ln>
        </p:spPr>
      </p:cxnSp>
      <p:cxnSp>
        <p:nvCxnSpPr>
          <p:cNvPr id="103483" name="Connettore 4 47"/>
          <p:cNvCxnSpPr>
            <a:cxnSpLocks noChangeShapeType="1"/>
          </p:cNvCxnSpPr>
          <p:nvPr/>
        </p:nvCxnSpPr>
        <p:spPr bwMode="auto">
          <a:xfrm flipV="1">
            <a:off x="6500813" y="3473450"/>
            <a:ext cx="1176337" cy="1588"/>
          </a:xfrm>
          <a:prstGeom prst="straightConnector1">
            <a:avLst/>
          </a:prstGeom>
          <a:noFill/>
          <a:ln w="38100">
            <a:solidFill>
              <a:srgbClr val="004850"/>
            </a:solidFill>
            <a:prstDash val="sysDot"/>
            <a:miter lim="800000"/>
            <a:headEnd/>
            <a:tailEnd type="triangle" w="lg" len="med"/>
          </a:ln>
        </p:spPr>
      </p:cxnSp>
      <p:cxnSp>
        <p:nvCxnSpPr>
          <p:cNvPr id="103484" name="Connettore 4 47"/>
          <p:cNvCxnSpPr>
            <a:cxnSpLocks noChangeShapeType="1"/>
          </p:cNvCxnSpPr>
          <p:nvPr/>
        </p:nvCxnSpPr>
        <p:spPr bwMode="auto">
          <a:xfrm rot="5400000">
            <a:off x="5701506" y="4156869"/>
            <a:ext cx="415925" cy="1588"/>
          </a:xfrm>
          <a:prstGeom prst="straightConnector1">
            <a:avLst/>
          </a:prstGeom>
          <a:noFill/>
          <a:ln w="38100">
            <a:solidFill>
              <a:srgbClr val="004850"/>
            </a:solidFill>
            <a:miter lim="800000"/>
            <a:headEnd/>
            <a:tailEnd type="triangle" w="lg" len="med"/>
          </a:ln>
        </p:spPr>
      </p:cxnSp>
      <p:pic>
        <p:nvPicPr>
          <p:cNvPr id="103485" name="Image 66" descr="SocialWorker.eps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59400" y="4410075"/>
            <a:ext cx="1046163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er 2"/>
          <p:cNvGrpSpPr>
            <a:grpSpLocks/>
          </p:cNvGrpSpPr>
          <p:nvPr/>
        </p:nvGrpSpPr>
        <p:grpSpPr bwMode="auto">
          <a:xfrm>
            <a:off x="3287713" y="2568575"/>
            <a:ext cx="769937" cy="1552575"/>
            <a:chOff x="3288485" y="2569272"/>
            <a:chExt cx="768760" cy="1551175"/>
          </a:xfrm>
        </p:grpSpPr>
        <p:sp>
          <p:nvSpPr>
            <p:cNvPr id="103487" name="Text Box 17"/>
            <p:cNvSpPr txBox="1">
              <a:spLocks noChangeArrowheads="1"/>
            </p:cNvSpPr>
            <p:nvPr/>
          </p:nvSpPr>
          <p:spPr bwMode="auto">
            <a:xfrm>
              <a:off x="3288485" y="2569272"/>
              <a:ext cx="76876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100">
                  <a:latin typeface="Calibri" pitchFamily="34" charset="0"/>
                </a:rPr>
                <a:t>GATEWAY</a:t>
              </a:r>
            </a:p>
            <a:p>
              <a:pPr algn="ctr"/>
              <a:r>
                <a:rPr lang="en-GB" sz="1100">
                  <a:latin typeface="Calibri" pitchFamily="34" charset="0"/>
                </a:rPr>
                <a:t>&amp; APP</a:t>
              </a:r>
            </a:p>
          </p:txBody>
        </p:sp>
        <p:pic>
          <p:nvPicPr>
            <p:cNvPr id="103488" name="Image 1" descr="gsm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402576" y="3146777"/>
              <a:ext cx="540578" cy="973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>
              <a:defRPr/>
            </a:pPr>
            <a:fld id="{5DEDD952-F95B-473E-8DFF-43D577B3648D}" type="slidenum">
              <a:rPr lang="fr-FR"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</a:rPr>
              <a:pPr algn="r" defTabSz="914400">
                <a:defRPr/>
              </a:pPr>
              <a:t>16</a:t>
            </a:fld>
            <a:endParaRPr lang="fr-FR" sz="1200">
              <a:solidFill>
                <a:schemeClr val="tx1">
                  <a:tint val="75000"/>
                </a:schemeClr>
              </a:solidFill>
              <a:latin typeface="Arial" charset="0"/>
              <a:ea typeface="+mn-ea"/>
            </a:endParaRPr>
          </a:p>
        </p:txBody>
      </p:sp>
      <p:sp>
        <p:nvSpPr>
          <p:cNvPr id="103490" name="Title 3"/>
          <p:cNvSpPr>
            <a:spLocks noGrp="1"/>
          </p:cNvSpPr>
          <p:nvPr>
            <p:ph type="title" idx="4294967295"/>
          </p:nvPr>
        </p:nvSpPr>
        <p:spPr>
          <a:xfrm>
            <a:off x="2405063" y="15875"/>
            <a:ext cx="6670675" cy="1298575"/>
          </a:xfrm>
        </p:spPr>
        <p:txBody>
          <a:bodyPr anchor="t"/>
          <a:lstStyle/>
          <a:p>
            <a:pPr algn="l"/>
            <a:r>
              <a:rPr lang="en-GB" dirty="0" smtClean="0">
                <a:latin typeface="Century Gothic" pitchFamily="34" charset="0"/>
                <a:cs typeface="Century Gothic" pitchFamily="34" charset="0"/>
              </a:rPr>
              <a:t>Example 2: T2 </a:t>
            </a:r>
            <a:r>
              <a:rPr lang="en-GB" dirty="0" smtClean="0">
                <a:latin typeface="Century Gothic" pitchFamily="34" charset="0"/>
                <a:cs typeface="Century Gothic" pitchFamily="34" charset="0"/>
              </a:rPr>
              <a:t>diabetes </a:t>
            </a:r>
            <a:r>
              <a:rPr lang="en-GB" dirty="0" smtClean="0">
                <a:latin typeface="Century Gothic" pitchFamily="34" charset="0"/>
                <a:cs typeface="Century Gothic" pitchFamily="34" charset="0"/>
              </a:rPr>
              <a:t>in </a:t>
            </a:r>
            <a:r>
              <a:rPr lang="en-GB" dirty="0" smtClean="0">
                <a:latin typeface="Century Gothic" pitchFamily="34" charset="0"/>
                <a:cs typeface="Century Gothic" pitchFamily="34" charset="0"/>
              </a:rPr>
              <a:t/>
            </a:r>
            <a:br>
              <a:rPr lang="en-GB" dirty="0" smtClean="0">
                <a:latin typeface="Century Gothic" pitchFamily="34" charset="0"/>
                <a:cs typeface="Century Gothic" pitchFamily="34" charset="0"/>
              </a:rPr>
            </a:br>
            <a:r>
              <a:rPr lang="en-GB" dirty="0" smtClean="0">
                <a:latin typeface="Century Gothic" pitchFamily="34" charset="0"/>
                <a:cs typeface="Century Gothic" pitchFamily="34" charset="0"/>
              </a:rPr>
              <a:t>Northern </a:t>
            </a:r>
            <a:r>
              <a:rPr lang="en-GB" dirty="0" smtClean="0">
                <a:latin typeface="Century Gothic" pitchFamily="34" charset="0"/>
                <a:cs typeface="Century Gothic" pitchFamily="34" charset="0"/>
              </a:rPr>
              <a:t>Norway</a:t>
            </a:r>
            <a:endParaRPr lang="en-GB" b="1" dirty="0" smtClean="0">
              <a:latin typeface="Century Gothic" pitchFamily="34" charset="0"/>
              <a:cs typeface="Century Gothic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520545" y="60064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/>
          </p:cNvSpPr>
          <p:nvPr>
            <p:ph type="title" idx="4294967295"/>
          </p:nvPr>
        </p:nvSpPr>
        <p:spPr>
          <a:xfrm>
            <a:off x="2638425" y="-63500"/>
            <a:ext cx="5724525" cy="1258888"/>
          </a:xfrm>
        </p:spPr>
        <p:txBody>
          <a:bodyPr/>
          <a:lstStyle/>
          <a:p>
            <a:r>
              <a:rPr lang="en-GB" sz="3200" smtClean="0">
                <a:latin typeface="Century Gothic" pitchFamily="34" charset="0"/>
                <a:cs typeface="Century Gothic" pitchFamily="34" charset="0"/>
              </a:rPr>
              <a:t>Cluster 1: Mobile self-help tool for T2 diabetes (NO)</a:t>
            </a:r>
            <a:endParaRPr lang="en-GB" sz="3200" b="1" smtClean="0">
              <a:latin typeface="Century Gothic" pitchFamily="34" charset="0"/>
              <a:cs typeface="Century Gothic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457200" y="1600200"/>
            <a:ext cx="8229600" cy="5075238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normAutofit/>
          </a:bodyPr>
          <a:lstStyle/>
          <a:p>
            <a:pPr marL="449263" indent="-449263" defTabSz="914400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GB" sz="1800" smtClean="0">
                <a:latin typeface="Century Gothic" pitchFamily="34" charset="0"/>
              </a:rPr>
              <a:t>Patient set goals for what kind of food intake and physical exercise that is wanted the next period.</a:t>
            </a:r>
          </a:p>
          <a:p>
            <a:pPr marL="449263" indent="-449263" defTabSz="914400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GB" sz="1800" smtClean="0">
                <a:latin typeface="Century Gothic" pitchFamily="34" charset="0"/>
              </a:rPr>
              <a:t>Patient measure blood glucose level with glucose meter</a:t>
            </a:r>
          </a:p>
          <a:p>
            <a:pPr marL="449263" indent="-449263" defTabSz="914400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GB" sz="1800" smtClean="0">
                <a:latin typeface="Century Gothic" pitchFamily="34" charset="0"/>
              </a:rPr>
              <a:t>Glucose meter transfer data automatic to mobile phone by Bluetooth</a:t>
            </a:r>
          </a:p>
          <a:p>
            <a:pPr marL="449263" indent="-449263" defTabSz="914400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GB" sz="1800" smtClean="0">
                <a:latin typeface="Century Gothic" pitchFamily="34" charset="0"/>
              </a:rPr>
              <a:t>Patient adds food intake and activity manually on the phone application</a:t>
            </a:r>
          </a:p>
          <a:p>
            <a:pPr marL="449263" indent="-449263" defTabSz="914400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GB" sz="1800" smtClean="0">
                <a:latin typeface="Century Gothic" pitchFamily="34" charset="0"/>
              </a:rPr>
              <a:t>Patient gets response from application on how the personal set goals are met within the defined period.</a:t>
            </a:r>
          </a:p>
          <a:p>
            <a:pPr marL="449263" indent="-449263" defTabSz="914400">
              <a:lnSpc>
                <a:spcPct val="90000"/>
              </a:lnSpc>
              <a:buFont typeface="Arial" pitchFamily="34" charset="0"/>
              <a:buNone/>
            </a:pPr>
            <a:endParaRPr lang="en-GB" sz="1800" smtClean="0">
              <a:latin typeface="Century Gothic" pitchFamily="34" charset="0"/>
            </a:endParaRPr>
          </a:p>
          <a:p>
            <a:pPr marL="449263" indent="-449263" defTabSz="914400">
              <a:lnSpc>
                <a:spcPct val="90000"/>
              </a:lnSpc>
              <a:buFont typeface="Arial" pitchFamily="34" charset="0"/>
              <a:buNone/>
            </a:pPr>
            <a:r>
              <a:rPr lang="en-GB" sz="1800" u="sng" smtClean="0">
                <a:latin typeface="Century Gothic" pitchFamily="34" charset="0"/>
              </a:rPr>
              <a:t>Parallel activities to this registration process:</a:t>
            </a:r>
          </a:p>
          <a:p>
            <a:pPr marL="449263" indent="-449263" defTabSz="914400">
              <a:lnSpc>
                <a:spcPct val="90000"/>
              </a:lnSpc>
            </a:pPr>
            <a:r>
              <a:rPr lang="en-GB" sz="1800" smtClean="0">
                <a:latin typeface="Century Gothic" pitchFamily="34" charset="0"/>
              </a:rPr>
              <a:t>Patient will have contact with the health coach in parallel to using the application, where relevant health related questions and results are discussed. </a:t>
            </a:r>
          </a:p>
          <a:p>
            <a:pPr marL="449263" indent="-449263" defTabSz="914400">
              <a:lnSpc>
                <a:spcPct val="90000"/>
              </a:lnSpc>
            </a:pPr>
            <a:r>
              <a:rPr lang="en-GB" sz="1800" smtClean="0">
                <a:latin typeface="Century Gothic" pitchFamily="34" charset="0"/>
              </a:rPr>
              <a:t>The patients will have regular consultations with their physician where they will be able to share their application data, if they choose to do so. </a:t>
            </a:r>
          </a:p>
          <a:p>
            <a:pPr marL="449263" indent="-449263" defTabSz="914400">
              <a:lnSpc>
                <a:spcPct val="90000"/>
              </a:lnSpc>
            </a:pPr>
            <a:r>
              <a:rPr lang="en-GB" sz="1800" smtClean="0">
                <a:latin typeface="Century Gothic" pitchFamily="34" charset="0"/>
              </a:rPr>
              <a:t>Responsibility and control of their data lies 100% by the patient. </a:t>
            </a:r>
          </a:p>
          <a:p>
            <a:pPr marL="449263" indent="-449263" defTabSz="914400">
              <a:lnSpc>
                <a:spcPct val="90000"/>
              </a:lnSpc>
              <a:buFont typeface="Arial" pitchFamily="34" charset="0"/>
              <a:buAutoNum type="arabicPeriod"/>
            </a:pPr>
            <a:endParaRPr lang="en-GB" sz="1800" smtClean="0"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139113" cy="1470025"/>
          </a:xfrm>
        </p:spPr>
        <p:txBody>
          <a:bodyPr/>
          <a:lstStyle/>
          <a:p>
            <a:r>
              <a:rPr lang="en-US" dirty="0" smtClean="0">
                <a:latin typeface="Century Gothic" pitchFamily="34" charset="0"/>
                <a:cs typeface="Century Gothic" pitchFamily="34" charset="0"/>
              </a:rPr>
              <a:t>Current status</a:t>
            </a:r>
          </a:p>
        </p:txBody>
      </p:sp>
      <p:pic>
        <p:nvPicPr>
          <p:cNvPr id="109571" name="Immagine 13" descr="RH_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7913" y="3390900"/>
            <a:ext cx="4640262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latin typeface="Century Gothic" pitchFamily="34" charset="0"/>
                <a:cs typeface="Century Gothic" pitchFamily="34" charset="0"/>
              </a:rPr>
              <a:t>Clinical results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Renewing Health is the largest ongoing </a:t>
            </a:r>
            <a:r>
              <a:rPr lang="en-US" dirty="0" err="1" smtClean="0"/>
              <a:t>randomised</a:t>
            </a:r>
            <a:r>
              <a:rPr lang="en-US" dirty="0" smtClean="0"/>
              <a:t> study of telemedicine in EU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Total of 75 % of the patients are recruited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Eight PhD candidates are working on scientific dissertation in the pipeline</a:t>
            </a:r>
          </a:p>
          <a:p>
            <a:r>
              <a:rPr lang="en-US" dirty="0" smtClean="0"/>
              <a:t>Results will be available in December 2013 </a:t>
            </a:r>
            <a:br>
              <a:rPr lang="en-US" dirty="0" smtClean="0"/>
            </a:br>
            <a:r>
              <a:rPr lang="en-US" dirty="0" smtClean="0"/>
              <a:t>(to maintain integrity of trial)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24A9D8C5-BF6B-424A-AA62-F8040BAA8E6D}" type="slidenum">
              <a:rPr lang="en-US" altLang="it-IT" smtClean="0">
                <a:latin typeface="Arial" pitchFamily="34" charset="0"/>
                <a:ea typeface="MS PGothic" pitchFamily="34" charset="-128"/>
              </a:rPr>
              <a:pPr algn="l"/>
              <a:t>2</a:t>
            </a:fld>
            <a:endParaRPr lang="en-US" altLang="it-IT" dirty="0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" y="1271588"/>
            <a:ext cx="8586788" cy="4533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30238" indent="-630238" eaLnBrk="1" hangingPunct="1"/>
            <a:r>
              <a:rPr lang="fr-BE" sz="3200" dirty="0" smtClean="0">
                <a:latin typeface="Century Gothic" pitchFamily="34" charset="0"/>
              </a:rPr>
              <a:t>It all </a:t>
            </a:r>
            <a:r>
              <a:rPr lang="fr-BE" sz="3200" dirty="0" err="1" smtClean="0">
                <a:latin typeface="Century Gothic" pitchFamily="34" charset="0"/>
              </a:rPr>
              <a:t>takes</a:t>
            </a:r>
            <a:r>
              <a:rPr lang="fr-BE" sz="3200" dirty="0" smtClean="0">
                <a:latin typeface="Century Gothic" pitchFamily="34" charset="0"/>
              </a:rPr>
              <a:t> time </a:t>
            </a:r>
          </a:p>
          <a:p>
            <a:pPr marL="630238" indent="-630238" eaLnBrk="1" hangingPunct="1"/>
            <a:endParaRPr lang="fr-BE" sz="3200" dirty="0" smtClean="0">
              <a:latin typeface="Century Gothic" pitchFamily="34" charset="0"/>
            </a:endParaRPr>
          </a:p>
          <a:p>
            <a:pPr marL="630238" indent="-630238" eaLnBrk="1" hangingPunct="1"/>
            <a:r>
              <a:rPr lang="fr-BE" sz="3200" dirty="0" smtClean="0">
                <a:latin typeface="Century Gothic" pitchFamily="34" charset="0"/>
              </a:rPr>
              <a:t>RENEWING HEALTH in a </a:t>
            </a:r>
            <a:r>
              <a:rPr lang="fr-BE" sz="3200" dirty="0" err="1" smtClean="0">
                <a:latin typeface="Century Gothic" pitchFamily="34" charset="0"/>
              </a:rPr>
              <a:t>nutshell</a:t>
            </a:r>
            <a:endParaRPr lang="fr-BE" sz="3200" dirty="0" smtClean="0">
              <a:latin typeface="Century Gothic" pitchFamily="34" charset="0"/>
            </a:endParaRPr>
          </a:p>
          <a:p>
            <a:pPr marL="630238" indent="-630238" eaLnBrk="1" hangingPunct="1"/>
            <a:endParaRPr lang="fr-BE" sz="3200" dirty="0" smtClean="0">
              <a:latin typeface="Century Gothic" pitchFamily="34" charset="0"/>
            </a:endParaRPr>
          </a:p>
          <a:p>
            <a:pPr marL="630238" indent="-630238" eaLnBrk="1" hangingPunct="1"/>
            <a:r>
              <a:rPr lang="fr-BE" sz="3200" dirty="0" smtClean="0">
                <a:latin typeface="Century Gothic" pitchFamily="34" charset="0"/>
              </a:rPr>
              <a:t>Not all of </a:t>
            </a:r>
            <a:r>
              <a:rPr lang="fr-BE" sz="3200" dirty="0" err="1" smtClean="0">
                <a:latin typeface="Century Gothic" pitchFamily="34" charset="0"/>
              </a:rPr>
              <a:t>this</a:t>
            </a:r>
            <a:r>
              <a:rPr lang="fr-BE" sz="3200" dirty="0" smtClean="0">
                <a:latin typeface="Century Gothic" pitchFamily="34" charset="0"/>
              </a:rPr>
              <a:t> </a:t>
            </a:r>
            <a:r>
              <a:rPr lang="fr-BE" sz="3200" dirty="0" err="1" smtClean="0">
                <a:latin typeface="Century Gothic" pitchFamily="34" charset="0"/>
              </a:rPr>
              <a:t>is</a:t>
            </a:r>
            <a:r>
              <a:rPr lang="fr-BE" sz="3200" dirty="0" smtClean="0">
                <a:latin typeface="Century Gothic" pitchFamily="34" charset="0"/>
              </a:rPr>
              <a:t> mobile </a:t>
            </a:r>
            <a:r>
              <a:rPr lang="fr-BE" sz="3200" dirty="0" err="1" smtClean="0">
                <a:latin typeface="Century Gothic" pitchFamily="34" charset="0"/>
              </a:rPr>
              <a:t>health</a:t>
            </a:r>
            <a:r>
              <a:rPr lang="fr-BE" sz="3200" dirty="0" smtClean="0">
                <a:latin typeface="Century Gothic" pitchFamily="34" charset="0"/>
              </a:rPr>
              <a:t>…</a:t>
            </a:r>
            <a:endParaRPr lang="en-GB" sz="3200" dirty="0" smtClean="0">
              <a:latin typeface="Century Gothic" pitchFamily="34" charset="0"/>
            </a:endParaRPr>
          </a:p>
          <a:p>
            <a:pPr marL="630238" indent="-630238" eaLnBrk="1" hangingPunct="1"/>
            <a:endParaRPr lang="en-GB" sz="3200" dirty="0" smtClean="0">
              <a:latin typeface="Century Gothic" pitchFamily="34" charset="0"/>
            </a:endParaRPr>
          </a:p>
          <a:p>
            <a:pPr marL="630238" indent="-630238" eaLnBrk="1" hangingPunct="1"/>
            <a:r>
              <a:rPr lang="en-GB" sz="3200" dirty="0" smtClean="0">
                <a:latin typeface="Century Gothic" pitchFamily="34" charset="0"/>
              </a:rPr>
              <a:t>Current status</a:t>
            </a:r>
          </a:p>
          <a:p>
            <a:pPr marL="630238" indent="-630238" eaLnBrk="1" hangingPunct="1"/>
            <a:endParaRPr lang="en-GB" sz="3200" dirty="0" smtClean="0">
              <a:latin typeface="Century Gothic" pitchFamily="34" charset="0"/>
            </a:endParaRPr>
          </a:p>
          <a:p>
            <a:pPr marL="630238" indent="-630238" eaLnBrk="1" hangingPunct="1"/>
            <a:r>
              <a:rPr lang="en-GB" sz="3200" dirty="0" smtClean="0">
                <a:latin typeface="Century Gothic" pitchFamily="34" charset="0"/>
              </a:rPr>
              <a:t>Conclusion</a:t>
            </a:r>
            <a:endParaRPr lang="fr-BE" sz="3200" dirty="0" smtClean="0">
              <a:latin typeface="Century Gothic" pitchFamily="34" charset="0"/>
            </a:endParaRPr>
          </a:p>
        </p:txBody>
      </p:sp>
      <p:sp>
        <p:nvSpPr>
          <p:cNvPr id="1638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>
                <a:latin typeface="Century Gothic" pitchFamily="34" charset="0"/>
                <a:cs typeface="Century Gothic" pitchFamily="34" charset="0"/>
              </a:rPr>
              <a:t>Table of Content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a-DK" dirty="0" smtClean="0">
                <a:latin typeface="Century Gothic" pitchFamily="34" charset="0"/>
                <a:cs typeface="Century Gothic" pitchFamily="34" charset="0"/>
              </a:rPr>
              <a:t>Industry results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Patient acceptance depends on computer literacy and affinity</a:t>
            </a:r>
          </a:p>
          <a:p>
            <a:r>
              <a:rPr lang="en-US" dirty="0" smtClean="0"/>
              <a:t>User friendliness of the UI is key</a:t>
            </a:r>
          </a:p>
          <a:p>
            <a:r>
              <a:rPr lang="en-US" dirty="0" smtClean="0"/>
              <a:t>Smartphone screens often too small for old patients (</a:t>
            </a:r>
            <a:r>
              <a:rPr lang="en-US" dirty="0" smtClean="0">
                <a:sym typeface="Wingdings" pitchFamily="2" charset="2"/>
              </a:rPr>
              <a:t> tablets) </a:t>
            </a:r>
            <a:endParaRPr lang="en-US" dirty="0" smtClean="0"/>
          </a:p>
          <a:p>
            <a:r>
              <a:rPr lang="en-US" dirty="0" smtClean="0"/>
              <a:t>Device interoperability remains a challenge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a-DK" dirty="0" smtClean="0">
                <a:latin typeface="Century Gothic" pitchFamily="34" charset="0"/>
                <a:cs typeface="Century Gothic" pitchFamily="34" charset="0"/>
              </a:rPr>
              <a:t>Next steps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Renewing Health successor project: </a:t>
            </a:r>
            <a:br>
              <a:rPr lang="en-US" dirty="0" smtClean="0"/>
            </a:br>
            <a:r>
              <a:rPr lang="en-US" b="1" dirty="0" smtClean="0"/>
              <a:t>United for Health </a:t>
            </a:r>
            <a:r>
              <a:rPr lang="en-US" dirty="0" smtClean="0"/>
              <a:t>(2013-2015)</a:t>
            </a:r>
          </a:p>
          <a:p>
            <a:pPr lvl="1"/>
            <a:r>
              <a:rPr lang="en-US" dirty="0" smtClean="0"/>
              <a:t>New set of regions (led by Scotland) </a:t>
            </a:r>
          </a:p>
          <a:p>
            <a:pPr lvl="1"/>
            <a:r>
              <a:rPr lang="en-US" dirty="0" smtClean="0"/>
              <a:t>Common patient pathways and interventions</a:t>
            </a:r>
          </a:p>
          <a:p>
            <a:pPr lvl="1"/>
            <a:r>
              <a:rPr lang="en-US" dirty="0" smtClean="0"/>
              <a:t>More robust industry offerings </a:t>
            </a:r>
          </a:p>
          <a:p>
            <a:r>
              <a:rPr lang="en-US" dirty="0" smtClean="0"/>
              <a:t>Large scale pilot on integrated care: </a:t>
            </a:r>
            <a:br>
              <a:rPr lang="en-US" dirty="0" smtClean="0"/>
            </a:br>
            <a:r>
              <a:rPr lang="en-US" b="1" dirty="0" err="1" smtClean="0"/>
              <a:t>Smartcare</a:t>
            </a:r>
            <a:r>
              <a:rPr lang="en-US" b="1" dirty="0" smtClean="0"/>
              <a:t> </a:t>
            </a:r>
            <a:r>
              <a:rPr lang="en-US" dirty="0" smtClean="0"/>
              <a:t>(2013-2016)</a:t>
            </a:r>
          </a:p>
          <a:p>
            <a:pPr lvl="1"/>
            <a:r>
              <a:rPr lang="en-US" dirty="0" smtClean="0"/>
              <a:t>No more RCT</a:t>
            </a:r>
          </a:p>
          <a:p>
            <a:pPr lvl="1"/>
            <a:r>
              <a:rPr lang="en-US" dirty="0" smtClean="0"/>
              <a:t>Instead: periodic observations, no control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a-DK" smtClean="0">
                <a:solidFill>
                  <a:schemeClr val="bg1"/>
                </a:solidFill>
                <a:latin typeface="Century Gothic" pitchFamily="34" charset="0"/>
                <a:cs typeface="Century Gothic" pitchFamily="34" charset="0"/>
              </a:rPr>
              <a:t>In 1747…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1600200"/>
            <a:ext cx="4071938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57607" tIns="28804" rIns="57607" bIns="28804"/>
          <a:lstStyle/>
          <a:p>
            <a:pPr>
              <a:lnSpc>
                <a:spcPct val="80000"/>
              </a:lnSpc>
            </a:pPr>
            <a:endParaRPr lang="da-DK" sz="16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da-DK" sz="16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da-DK" sz="16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da-DK" sz="16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da-DK" sz="16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da-DK" sz="16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da-DK" sz="16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da-DK" sz="16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da-DK" sz="1600" smtClean="0">
                <a:solidFill>
                  <a:schemeClr val="bg1"/>
                </a:solidFill>
              </a:rPr>
              <a:t>Scurvy = Skørbug/Skörbjugg/Skorbut/Niekingas/Keripukki/Szkorbut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614863" y="1530925"/>
            <a:ext cx="4071937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57607" tIns="28804" rIns="57607" bIns="28804"/>
          <a:lstStyle/>
          <a:p>
            <a:pPr>
              <a:lnSpc>
                <a:spcPct val="80000"/>
              </a:lnSpc>
            </a:pPr>
            <a:r>
              <a:rPr lang="da-DK" sz="2400" dirty="0" smtClean="0">
                <a:latin typeface="Century Gothic" pitchFamily="34" charset="0"/>
              </a:rPr>
              <a:t>Scurvy:  massive impact on health, loss of lives, capacity to work/fight</a:t>
            </a:r>
          </a:p>
          <a:p>
            <a:pPr>
              <a:lnSpc>
                <a:spcPct val="80000"/>
              </a:lnSpc>
            </a:pPr>
            <a:endParaRPr lang="da-DK" sz="2400" dirty="0" smtClean="0"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r>
              <a:rPr lang="da-DK" sz="2400" dirty="0" smtClean="0">
                <a:latin typeface="Century Gothic" pitchFamily="34" charset="0"/>
              </a:rPr>
              <a:t>Scottish physician James Lind tested 12 ill men with treatments including lemon juice (vitamin C) – among world’s first clinical trials</a:t>
            </a:r>
          </a:p>
          <a:p>
            <a:pPr>
              <a:lnSpc>
                <a:spcPct val="80000"/>
              </a:lnSpc>
            </a:pPr>
            <a:endParaRPr lang="da-DK" sz="2400" dirty="0" smtClean="0"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r>
              <a:rPr lang="da-DK" sz="2400" dirty="0" smtClean="0">
                <a:latin typeface="Century Gothic" pitchFamily="34" charset="0"/>
              </a:rPr>
              <a:t>Successful – so the Royal Navy adopted lemon juice treament …</a:t>
            </a:r>
          </a:p>
          <a:p>
            <a:pPr>
              <a:lnSpc>
                <a:spcPct val="80000"/>
              </a:lnSpc>
            </a:pPr>
            <a:endParaRPr lang="da-DK" sz="2400" dirty="0" smtClean="0">
              <a:latin typeface="Century Gothic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da-DK" sz="2400" dirty="0" smtClean="0">
                <a:latin typeface="Century Gothic" pitchFamily="34" charset="0"/>
              </a:rPr>
              <a:t>	… in the 1790s</a:t>
            </a:r>
          </a:p>
        </p:txBody>
      </p:sp>
      <p:pic>
        <p:nvPicPr>
          <p:cNvPr id="17413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0" y="1927225"/>
            <a:ext cx="3722688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4" name="Titolo 1"/>
          <p:cNvSpPr>
            <a:spLocks/>
          </p:cNvSpPr>
          <p:nvPr/>
        </p:nvSpPr>
        <p:spPr bwMode="auto">
          <a:xfrm>
            <a:off x="3340100" y="490538"/>
            <a:ext cx="55626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3600" i="1" dirty="0" smtClean="0">
                <a:solidFill>
                  <a:srgbClr val="004285"/>
                </a:solidFill>
                <a:latin typeface="Century Gothic" pitchFamily="34" charset="0"/>
              </a:rPr>
              <a:t>In 1747....</a:t>
            </a:r>
            <a:endParaRPr lang="it-IT" sz="3600" i="1" dirty="0">
              <a:solidFill>
                <a:srgbClr val="004285"/>
              </a:solidFill>
              <a:latin typeface="Century Gothic" pitchFamily="34" charset="0"/>
            </a:endParaRPr>
          </a:p>
        </p:txBody>
      </p:sp>
      <p:sp>
        <p:nvSpPr>
          <p:cNvPr id="1741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E49C9723-5E0F-481D-91AC-22F89390328A}" type="slidenum">
              <a:rPr lang="en-US" altLang="it-IT" smtClean="0">
                <a:latin typeface="Arial" pitchFamily="34" charset="0"/>
                <a:ea typeface="MS PGothic" pitchFamily="34" charset="-128"/>
              </a:rPr>
              <a:pPr algn="l"/>
              <a:t>22</a:t>
            </a:fld>
            <a:endParaRPr lang="en-US" altLang="it-IT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a-DK" dirty="0" smtClean="0">
                <a:latin typeface="Century Gothic" pitchFamily="34" charset="0"/>
                <a:cs typeface="Century Gothic" pitchFamily="34" charset="0"/>
              </a:rPr>
              <a:t>Conservatism of Healthcare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6386970"/>
            <a:ext cx="8229600" cy="50121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buNone/>
            </a:pPr>
            <a:r>
              <a:rPr lang="en-US" sz="1600" dirty="0" smtClean="0"/>
              <a:t>From AT Kearney, Mobile Health, Who Pays? (2011)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06308">
            <a:off x="6844730" y="3622254"/>
            <a:ext cx="1796457" cy="254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389510"/>
            <a:ext cx="7285759" cy="457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a-DK" dirty="0" smtClean="0">
                <a:latin typeface="Century Gothic" pitchFamily="34" charset="0"/>
                <a:cs typeface="Century Gothic" pitchFamily="34" charset="0"/>
              </a:rPr>
              <a:t>Conclusion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Clinical controlled trials take time</a:t>
            </a:r>
          </a:p>
          <a:p>
            <a:endParaRPr lang="en-US" dirty="0" smtClean="0"/>
          </a:p>
          <a:p>
            <a:r>
              <a:rPr lang="en-US" dirty="0" smtClean="0"/>
              <a:t>Mobile health field is rapidly evolving</a:t>
            </a:r>
          </a:p>
          <a:p>
            <a:endParaRPr lang="en-US" dirty="0" smtClean="0"/>
          </a:p>
          <a:p>
            <a:r>
              <a:rPr lang="en-US" dirty="0" smtClean="0"/>
              <a:t>Just do it!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Placeholder 2"/>
          <p:cNvSpPr>
            <a:spLocks noGrp="1"/>
          </p:cNvSpPr>
          <p:nvPr>
            <p:ph type="body" idx="4294967295"/>
          </p:nvPr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lang="fr-BE" sz="4800" smtClean="0">
                <a:latin typeface="Century Gothic" pitchFamily="34" charset="0"/>
              </a:rPr>
              <a:t>Thank You for your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a-DK" smtClean="0">
                <a:solidFill>
                  <a:schemeClr val="bg1"/>
                </a:solidFill>
                <a:latin typeface="Century Gothic" pitchFamily="34" charset="0"/>
                <a:cs typeface="Century Gothic" pitchFamily="34" charset="0"/>
              </a:rPr>
              <a:t>In 1747…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1600200"/>
            <a:ext cx="4071938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57607" tIns="28804" rIns="57607" bIns="28804"/>
          <a:lstStyle/>
          <a:p>
            <a:pPr>
              <a:lnSpc>
                <a:spcPct val="80000"/>
              </a:lnSpc>
            </a:pPr>
            <a:endParaRPr lang="da-DK" sz="16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da-DK" sz="16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da-DK" sz="16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da-DK" sz="16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da-DK" sz="16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da-DK" sz="16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da-DK" sz="16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da-DK" sz="16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da-DK" sz="1600" smtClean="0">
                <a:solidFill>
                  <a:schemeClr val="bg1"/>
                </a:solidFill>
              </a:rPr>
              <a:t>Scurvy = Skørbug/Skörbjugg/Skorbut/Niekingas/Keripukki/Szkorbut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614863" y="1530925"/>
            <a:ext cx="4071937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57607" tIns="28804" rIns="57607" bIns="28804"/>
          <a:lstStyle/>
          <a:p>
            <a:pPr>
              <a:lnSpc>
                <a:spcPct val="80000"/>
              </a:lnSpc>
            </a:pPr>
            <a:r>
              <a:rPr lang="da-DK" sz="2400" dirty="0" smtClean="0">
                <a:latin typeface="Century Gothic" pitchFamily="34" charset="0"/>
              </a:rPr>
              <a:t>Scurvy:  massive impact on health, loss of lives, capacity to work/fight</a:t>
            </a:r>
          </a:p>
          <a:p>
            <a:pPr>
              <a:lnSpc>
                <a:spcPct val="80000"/>
              </a:lnSpc>
            </a:pPr>
            <a:endParaRPr lang="da-DK" sz="2400" dirty="0" smtClean="0"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r>
              <a:rPr lang="da-DK" sz="2400" dirty="0" smtClean="0">
                <a:latin typeface="Century Gothic" pitchFamily="34" charset="0"/>
              </a:rPr>
              <a:t>Scottish physician James Lind tested 12 ill men with treatments including lemon juice (vitamin C) – among world’s first clinical trials</a:t>
            </a:r>
          </a:p>
          <a:p>
            <a:pPr>
              <a:lnSpc>
                <a:spcPct val="80000"/>
              </a:lnSpc>
            </a:pPr>
            <a:endParaRPr lang="da-DK" sz="2400" dirty="0" smtClean="0"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r>
              <a:rPr lang="da-DK" sz="2400" dirty="0" smtClean="0">
                <a:latin typeface="Century Gothic" pitchFamily="34" charset="0"/>
              </a:rPr>
              <a:t>Successful – so the Royal Navy adopted lemon juice treament …</a:t>
            </a:r>
          </a:p>
          <a:p>
            <a:pPr>
              <a:lnSpc>
                <a:spcPct val="80000"/>
              </a:lnSpc>
            </a:pPr>
            <a:endParaRPr lang="da-DK" sz="2400" dirty="0" smtClean="0">
              <a:latin typeface="Century Gothic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da-DK" sz="2400" dirty="0" smtClean="0">
                <a:latin typeface="Century Gothic" pitchFamily="34" charset="0"/>
              </a:rPr>
              <a:t>	… 50 years later</a:t>
            </a:r>
          </a:p>
        </p:txBody>
      </p:sp>
      <p:pic>
        <p:nvPicPr>
          <p:cNvPr id="17413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0" y="1927225"/>
            <a:ext cx="3722688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4" name="Titolo 1"/>
          <p:cNvSpPr>
            <a:spLocks/>
          </p:cNvSpPr>
          <p:nvPr/>
        </p:nvSpPr>
        <p:spPr bwMode="auto">
          <a:xfrm>
            <a:off x="3340100" y="490538"/>
            <a:ext cx="55626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3600" i="1">
                <a:solidFill>
                  <a:srgbClr val="004285"/>
                </a:solidFill>
                <a:latin typeface="Century Gothic" pitchFamily="34" charset="0"/>
              </a:rPr>
              <a:t>In 1747....</a:t>
            </a:r>
          </a:p>
        </p:txBody>
      </p:sp>
      <p:sp>
        <p:nvSpPr>
          <p:cNvPr id="1741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E49C9723-5E0F-481D-91AC-22F89390328A}" type="slidenum">
              <a:rPr lang="en-US" altLang="it-IT" smtClean="0">
                <a:latin typeface="Arial" pitchFamily="34" charset="0"/>
                <a:ea typeface="MS PGothic" pitchFamily="34" charset="-128"/>
              </a:rPr>
              <a:pPr algn="l"/>
              <a:t>3</a:t>
            </a:fld>
            <a:endParaRPr lang="en-US" altLang="it-IT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8139113" cy="1470025"/>
          </a:xfrm>
        </p:spPr>
        <p:txBody>
          <a:bodyPr/>
          <a:lstStyle/>
          <a:p>
            <a:r>
              <a:rPr lang="en-US" dirty="0" smtClean="0">
                <a:latin typeface="Century Gothic" pitchFamily="34" charset="0"/>
                <a:cs typeface="Century Gothic" pitchFamily="34" charset="0"/>
              </a:rPr>
              <a:t>… in a nutshell</a:t>
            </a:r>
          </a:p>
        </p:txBody>
      </p:sp>
      <p:pic>
        <p:nvPicPr>
          <p:cNvPr id="108547" name="Immagine 13" descr="RH_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7913" y="3390900"/>
            <a:ext cx="4640262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a-DK" smtClean="0">
                <a:latin typeface="Century Gothic" pitchFamily="34" charset="0"/>
                <a:cs typeface="Century Gothic" pitchFamily="34" charset="0"/>
              </a:rPr>
              <a:t>Need for knowledge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800" b="1" dirty="0" smtClean="0">
                <a:latin typeface="Century Gothic" pitchFamily="34" charset="0"/>
              </a:rPr>
              <a:t>EU commission found:</a:t>
            </a:r>
          </a:p>
          <a:p>
            <a:pPr lvl="1"/>
            <a:r>
              <a:rPr lang="en-US" dirty="0" smtClean="0">
                <a:latin typeface="Century Gothic" pitchFamily="34" charset="0"/>
              </a:rPr>
              <a:t>Lack of high quality evidence on the effectiveness of telemedicine: </a:t>
            </a:r>
          </a:p>
          <a:p>
            <a:pPr lvl="1"/>
            <a:r>
              <a:rPr lang="en-US" dirty="0" smtClean="0">
                <a:latin typeface="Century Gothic" pitchFamily="34" charset="0"/>
              </a:rPr>
              <a:t>A main barrier for wider use</a:t>
            </a:r>
            <a:r>
              <a:rPr lang="da-DK" dirty="0" smtClean="0"/>
              <a:t> </a:t>
            </a:r>
          </a:p>
          <a:p>
            <a:endParaRPr lang="da-DK" dirty="0" smtClean="0"/>
          </a:p>
          <a:p>
            <a:r>
              <a:rPr lang="da-DK" sz="2800" dirty="0" smtClean="0">
                <a:latin typeface="Century Gothic" pitchFamily="34" charset="0"/>
              </a:rPr>
              <a:t>2009:  Call for proposals for a (large scale) pilot A, PSP-ICT project </a:t>
            </a:r>
          </a:p>
          <a:p>
            <a:endParaRPr lang="da-DK" sz="2800" dirty="0" smtClean="0">
              <a:latin typeface="Century Gothic" pitchFamily="34" charset="0"/>
            </a:endParaRPr>
          </a:p>
          <a:p>
            <a:r>
              <a:rPr lang="da-DK" sz="2800" dirty="0" smtClean="0">
                <a:latin typeface="Century Gothic" pitchFamily="34" charset="0"/>
              </a:rPr>
              <a:t>2010:  Renewing Health started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C08A1BB5-8E72-4A92-8792-F37CEEE5E6D8}" type="slidenum">
              <a:rPr lang="en-US" altLang="it-IT" smtClean="0">
                <a:latin typeface="Arial" pitchFamily="34" charset="0"/>
                <a:ea typeface="MS PGothic" pitchFamily="34" charset="-128"/>
              </a:rPr>
              <a:pPr algn="l"/>
              <a:t>6</a:t>
            </a:fld>
            <a:endParaRPr lang="en-US" altLang="it-IT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" y="1271588"/>
            <a:ext cx="8586788" cy="4533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9750" indent="-539750" eaLnBrk="1" hangingPunct="1"/>
            <a:r>
              <a:rPr lang="en-GB" sz="2800" dirty="0" smtClean="0">
                <a:latin typeface="Century Gothic" pitchFamily="34" charset="0"/>
              </a:rPr>
              <a:t>Project start date: 1 February 2010</a:t>
            </a:r>
          </a:p>
          <a:p>
            <a:pPr marL="539750" indent="-539750" eaLnBrk="1" hangingPunct="1"/>
            <a:r>
              <a:rPr lang="en-GB" sz="2800" dirty="0" smtClean="0">
                <a:latin typeface="Century Gothic" pitchFamily="34" charset="0"/>
              </a:rPr>
              <a:t>Project duration: 47 months</a:t>
            </a:r>
          </a:p>
          <a:p>
            <a:pPr marL="539750" indent="-539750" eaLnBrk="1" hangingPunct="1"/>
            <a:r>
              <a:rPr lang="en-GB" sz="2800" dirty="0" smtClean="0">
                <a:latin typeface="Century Gothic" pitchFamily="34" charset="0"/>
              </a:rPr>
              <a:t>Total budget: € 14.000.000</a:t>
            </a:r>
          </a:p>
          <a:p>
            <a:pPr marL="539750" indent="-539750" eaLnBrk="1" hangingPunct="1"/>
            <a:r>
              <a:rPr lang="en-GB" sz="2800" dirty="0" smtClean="0">
                <a:latin typeface="Century Gothic" pitchFamily="34" charset="0"/>
              </a:rPr>
              <a:t>EU contribution: € 7.000.000</a:t>
            </a:r>
          </a:p>
          <a:p>
            <a:pPr marL="539750" indent="-539750" eaLnBrk="1" hangingPunct="1"/>
            <a:r>
              <a:rPr lang="en-GB" sz="2800" dirty="0" smtClean="0">
                <a:latin typeface="Century Gothic" pitchFamily="34" charset="0"/>
              </a:rPr>
              <a:t>Nine EU regions, 26 pilot sites, ten clusters</a:t>
            </a:r>
          </a:p>
          <a:p>
            <a:pPr marL="539750" indent="-539750" eaLnBrk="1" hangingPunct="1"/>
            <a:r>
              <a:rPr lang="en-US" sz="2800" dirty="0" smtClean="0">
                <a:latin typeface="Century Gothic" pitchFamily="34" charset="0"/>
              </a:rPr>
              <a:t>Targeting three chronic conditions:</a:t>
            </a:r>
          </a:p>
          <a:p>
            <a:pPr marL="939800" lvl="1" indent="-539750" eaLnBrk="1" hangingPunct="1"/>
            <a:r>
              <a:rPr lang="en-US" sz="2400" dirty="0" smtClean="0">
                <a:latin typeface="Century Gothic" pitchFamily="34" charset="0"/>
              </a:rPr>
              <a:t>Diabetes</a:t>
            </a:r>
          </a:p>
          <a:p>
            <a:pPr marL="939800" lvl="1" indent="-539750" eaLnBrk="1" hangingPunct="1"/>
            <a:r>
              <a:rPr lang="en-US" sz="2400" dirty="0" smtClean="0">
                <a:latin typeface="Century Gothic" pitchFamily="34" charset="0"/>
              </a:rPr>
              <a:t>COPD (lung diseases)</a:t>
            </a:r>
          </a:p>
          <a:p>
            <a:pPr marL="939800" lvl="1" indent="-539750" eaLnBrk="1" hangingPunct="1"/>
            <a:r>
              <a:rPr lang="en-US" sz="2400" dirty="0" smtClean="0">
                <a:latin typeface="Century Gothic" pitchFamily="34" charset="0"/>
              </a:rPr>
              <a:t>CVD (heart disease)</a:t>
            </a:r>
            <a:endParaRPr lang="en-GB" sz="2400" dirty="0" smtClean="0">
              <a:latin typeface="Century Gothic" pitchFamily="34" charset="0"/>
            </a:endParaRP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3036888" y="0"/>
            <a:ext cx="4506912" cy="1200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GB" sz="3600" i="1">
                <a:solidFill>
                  <a:srgbClr val="004285"/>
                </a:solidFill>
                <a:latin typeface="Century Gothic" pitchFamily="34" charset="0"/>
              </a:rPr>
              <a:t>RENEWING HEALTH</a:t>
            </a:r>
          </a:p>
          <a:p>
            <a:pPr algn="ctr"/>
            <a:r>
              <a:rPr lang="en-GB" sz="3600" i="1">
                <a:solidFill>
                  <a:srgbClr val="004285"/>
                </a:solidFill>
                <a:latin typeface="Century Gothic" pitchFamily="34" charset="0"/>
              </a:rPr>
              <a:t>in a nutshell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Agrupa 6"/>
          <p:cNvGrpSpPr>
            <a:grpSpLocks/>
          </p:cNvGrpSpPr>
          <p:nvPr/>
        </p:nvGrpSpPr>
        <p:grpSpPr bwMode="auto">
          <a:xfrm>
            <a:off x="1619250" y="1309688"/>
            <a:ext cx="5494338" cy="5430837"/>
            <a:chOff x="1619672" y="404664"/>
            <a:chExt cx="5907087" cy="59356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3749705" y="4141997"/>
              <a:ext cx="542749" cy="353954"/>
            </a:xfrm>
            <a:custGeom>
              <a:avLst/>
              <a:gdLst/>
              <a:ahLst/>
              <a:cxnLst>
                <a:cxn ang="0">
                  <a:pos x="180" y="43"/>
                </a:cxn>
                <a:cxn ang="0">
                  <a:pos x="162" y="28"/>
                </a:cxn>
                <a:cxn ang="0">
                  <a:pos x="165" y="22"/>
                </a:cxn>
                <a:cxn ang="0">
                  <a:pos x="154" y="13"/>
                </a:cxn>
                <a:cxn ang="0">
                  <a:pos x="145" y="0"/>
                </a:cxn>
                <a:cxn ang="0">
                  <a:pos x="135" y="13"/>
                </a:cxn>
                <a:cxn ang="0">
                  <a:pos x="128" y="8"/>
                </a:cxn>
                <a:cxn ang="0">
                  <a:pos x="115" y="20"/>
                </a:cxn>
                <a:cxn ang="0">
                  <a:pos x="115" y="25"/>
                </a:cxn>
                <a:cxn ang="0">
                  <a:pos x="100" y="32"/>
                </a:cxn>
                <a:cxn ang="0">
                  <a:pos x="62" y="62"/>
                </a:cxn>
                <a:cxn ang="0">
                  <a:pos x="52" y="75"/>
                </a:cxn>
                <a:cxn ang="0">
                  <a:pos x="52" y="90"/>
                </a:cxn>
                <a:cxn ang="0">
                  <a:pos x="38" y="95"/>
                </a:cxn>
                <a:cxn ang="0">
                  <a:pos x="10" y="124"/>
                </a:cxn>
                <a:cxn ang="0">
                  <a:pos x="10" y="135"/>
                </a:cxn>
                <a:cxn ang="0">
                  <a:pos x="0" y="147"/>
                </a:cxn>
                <a:cxn ang="0">
                  <a:pos x="5" y="162"/>
                </a:cxn>
                <a:cxn ang="0">
                  <a:pos x="17" y="154"/>
                </a:cxn>
                <a:cxn ang="0">
                  <a:pos x="30" y="141"/>
                </a:cxn>
                <a:cxn ang="0">
                  <a:pos x="50" y="137"/>
                </a:cxn>
                <a:cxn ang="0">
                  <a:pos x="62" y="141"/>
                </a:cxn>
                <a:cxn ang="0">
                  <a:pos x="67" y="162"/>
                </a:cxn>
                <a:cxn ang="0">
                  <a:pos x="65" y="177"/>
                </a:cxn>
                <a:cxn ang="0">
                  <a:pos x="73" y="188"/>
                </a:cxn>
                <a:cxn ang="0">
                  <a:pos x="83" y="195"/>
                </a:cxn>
                <a:cxn ang="0">
                  <a:pos x="105" y="197"/>
                </a:cxn>
                <a:cxn ang="0">
                  <a:pos x="152" y="203"/>
                </a:cxn>
                <a:cxn ang="0">
                  <a:pos x="162" y="197"/>
                </a:cxn>
                <a:cxn ang="0">
                  <a:pos x="169" y="188"/>
                </a:cxn>
                <a:cxn ang="0">
                  <a:pos x="174" y="168"/>
                </a:cxn>
                <a:cxn ang="0">
                  <a:pos x="191" y="167"/>
                </a:cxn>
                <a:cxn ang="0">
                  <a:pos x="197" y="180"/>
                </a:cxn>
                <a:cxn ang="0">
                  <a:pos x="197" y="208"/>
                </a:cxn>
                <a:cxn ang="0">
                  <a:pos x="219" y="223"/>
                </a:cxn>
                <a:cxn ang="0">
                  <a:pos x="235" y="198"/>
                </a:cxn>
                <a:cxn ang="0">
                  <a:pos x="252" y="190"/>
                </a:cxn>
                <a:cxn ang="0">
                  <a:pos x="272" y="192"/>
                </a:cxn>
                <a:cxn ang="0">
                  <a:pos x="287" y="200"/>
                </a:cxn>
                <a:cxn ang="0">
                  <a:pos x="293" y="207"/>
                </a:cxn>
                <a:cxn ang="0">
                  <a:pos x="297" y="185"/>
                </a:cxn>
                <a:cxn ang="0">
                  <a:pos x="309" y="160"/>
                </a:cxn>
                <a:cxn ang="0">
                  <a:pos x="334" y="156"/>
                </a:cxn>
                <a:cxn ang="0">
                  <a:pos x="342" y="139"/>
                </a:cxn>
                <a:cxn ang="0">
                  <a:pos x="334" y="126"/>
                </a:cxn>
                <a:cxn ang="0">
                  <a:pos x="323" y="120"/>
                </a:cxn>
                <a:cxn ang="0">
                  <a:pos x="290" y="114"/>
                </a:cxn>
                <a:cxn ang="0">
                  <a:pos x="289" y="98"/>
                </a:cxn>
                <a:cxn ang="0">
                  <a:pos x="289" y="81"/>
                </a:cxn>
                <a:cxn ang="0">
                  <a:pos x="289" y="68"/>
                </a:cxn>
                <a:cxn ang="0">
                  <a:pos x="270" y="58"/>
                </a:cxn>
                <a:cxn ang="0">
                  <a:pos x="259" y="62"/>
                </a:cxn>
                <a:cxn ang="0">
                  <a:pos x="242" y="50"/>
                </a:cxn>
                <a:cxn ang="0">
                  <a:pos x="240" y="40"/>
                </a:cxn>
                <a:cxn ang="0">
                  <a:pos x="233" y="30"/>
                </a:cxn>
                <a:cxn ang="0">
                  <a:pos x="233" y="25"/>
                </a:cxn>
                <a:cxn ang="0">
                  <a:pos x="214" y="20"/>
                </a:cxn>
                <a:cxn ang="0">
                  <a:pos x="207" y="28"/>
                </a:cxn>
                <a:cxn ang="0">
                  <a:pos x="195" y="37"/>
                </a:cxn>
                <a:cxn ang="0">
                  <a:pos x="180" y="43"/>
                </a:cxn>
              </a:cxnLst>
              <a:rect l="0" t="0" r="r" b="b"/>
              <a:pathLst>
                <a:path w="342" h="223">
                  <a:moveTo>
                    <a:pt x="180" y="43"/>
                  </a:moveTo>
                  <a:lnTo>
                    <a:pt x="162" y="28"/>
                  </a:lnTo>
                  <a:lnTo>
                    <a:pt x="165" y="22"/>
                  </a:lnTo>
                  <a:lnTo>
                    <a:pt x="154" y="13"/>
                  </a:lnTo>
                  <a:lnTo>
                    <a:pt x="145" y="0"/>
                  </a:lnTo>
                  <a:lnTo>
                    <a:pt x="135" y="13"/>
                  </a:lnTo>
                  <a:lnTo>
                    <a:pt x="128" y="8"/>
                  </a:lnTo>
                  <a:lnTo>
                    <a:pt x="115" y="20"/>
                  </a:lnTo>
                  <a:lnTo>
                    <a:pt x="115" y="25"/>
                  </a:lnTo>
                  <a:lnTo>
                    <a:pt x="100" y="32"/>
                  </a:lnTo>
                  <a:lnTo>
                    <a:pt x="62" y="62"/>
                  </a:lnTo>
                  <a:lnTo>
                    <a:pt x="52" y="75"/>
                  </a:lnTo>
                  <a:lnTo>
                    <a:pt x="52" y="90"/>
                  </a:lnTo>
                  <a:lnTo>
                    <a:pt x="38" y="95"/>
                  </a:lnTo>
                  <a:lnTo>
                    <a:pt x="10" y="124"/>
                  </a:lnTo>
                  <a:lnTo>
                    <a:pt x="10" y="135"/>
                  </a:lnTo>
                  <a:lnTo>
                    <a:pt x="0" y="147"/>
                  </a:lnTo>
                  <a:lnTo>
                    <a:pt x="5" y="162"/>
                  </a:lnTo>
                  <a:lnTo>
                    <a:pt x="17" y="154"/>
                  </a:lnTo>
                  <a:lnTo>
                    <a:pt x="30" y="141"/>
                  </a:lnTo>
                  <a:lnTo>
                    <a:pt x="50" y="137"/>
                  </a:lnTo>
                  <a:lnTo>
                    <a:pt x="62" y="141"/>
                  </a:lnTo>
                  <a:lnTo>
                    <a:pt x="67" y="162"/>
                  </a:lnTo>
                  <a:lnTo>
                    <a:pt x="65" y="177"/>
                  </a:lnTo>
                  <a:lnTo>
                    <a:pt x="73" y="188"/>
                  </a:lnTo>
                  <a:lnTo>
                    <a:pt x="83" y="195"/>
                  </a:lnTo>
                  <a:lnTo>
                    <a:pt x="105" y="197"/>
                  </a:lnTo>
                  <a:lnTo>
                    <a:pt x="152" y="203"/>
                  </a:lnTo>
                  <a:lnTo>
                    <a:pt x="162" y="197"/>
                  </a:lnTo>
                  <a:lnTo>
                    <a:pt x="169" y="188"/>
                  </a:lnTo>
                  <a:lnTo>
                    <a:pt x="174" y="168"/>
                  </a:lnTo>
                  <a:lnTo>
                    <a:pt x="191" y="167"/>
                  </a:lnTo>
                  <a:lnTo>
                    <a:pt x="197" y="180"/>
                  </a:lnTo>
                  <a:lnTo>
                    <a:pt x="197" y="208"/>
                  </a:lnTo>
                  <a:lnTo>
                    <a:pt x="219" y="223"/>
                  </a:lnTo>
                  <a:lnTo>
                    <a:pt x="235" y="198"/>
                  </a:lnTo>
                  <a:lnTo>
                    <a:pt x="252" y="190"/>
                  </a:lnTo>
                  <a:lnTo>
                    <a:pt x="272" y="192"/>
                  </a:lnTo>
                  <a:lnTo>
                    <a:pt x="287" y="200"/>
                  </a:lnTo>
                  <a:lnTo>
                    <a:pt x="293" y="207"/>
                  </a:lnTo>
                  <a:lnTo>
                    <a:pt x="297" y="185"/>
                  </a:lnTo>
                  <a:lnTo>
                    <a:pt x="309" y="160"/>
                  </a:lnTo>
                  <a:lnTo>
                    <a:pt x="334" y="156"/>
                  </a:lnTo>
                  <a:lnTo>
                    <a:pt x="342" y="139"/>
                  </a:lnTo>
                  <a:lnTo>
                    <a:pt x="334" y="126"/>
                  </a:lnTo>
                  <a:lnTo>
                    <a:pt x="323" y="120"/>
                  </a:lnTo>
                  <a:lnTo>
                    <a:pt x="290" y="114"/>
                  </a:lnTo>
                  <a:lnTo>
                    <a:pt x="289" y="98"/>
                  </a:lnTo>
                  <a:lnTo>
                    <a:pt x="289" y="81"/>
                  </a:lnTo>
                  <a:lnTo>
                    <a:pt x="289" y="68"/>
                  </a:lnTo>
                  <a:lnTo>
                    <a:pt x="270" y="58"/>
                  </a:lnTo>
                  <a:lnTo>
                    <a:pt x="259" y="62"/>
                  </a:lnTo>
                  <a:lnTo>
                    <a:pt x="242" y="50"/>
                  </a:lnTo>
                  <a:lnTo>
                    <a:pt x="240" y="40"/>
                  </a:lnTo>
                  <a:lnTo>
                    <a:pt x="233" y="30"/>
                  </a:lnTo>
                  <a:lnTo>
                    <a:pt x="233" y="25"/>
                  </a:lnTo>
                  <a:lnTo>
                    <a:pt x="214" y="20"/>
                  </a:lnTo>
                  <a:lnTo>
                    <a:pt x="207" y="28"/>
                  </a:lnTo>
                  <a:lnTo>
                    <a:pt x="195" y="37"/>
                  </a:lnTo>
                  <a:lnTo>
                    <a:pt x="180" y="43"/>
                  </a:lnTo>
                  <a:close/>
                </a:path>
              </a:pathLst>
            </a:custGeom>
            <a:solidFill>
              <a:schemeClr val="bg1"/>
            </a:solidFill>
            <a:ln w="14288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913713" y="4148938"/>
              <a:ext cx="771454" cy="464998"/>
            </a:xfrm>
            <a:custGeom>
              <a:avLst/>
              <a:gdLst/>
              <a:ahLst/>
              <a:cxnLst>
                <a:cxn ang="0">
                  <a:pos x="2" y="185"/>
                </a:cxn>
                <a:cxn ang="0">
                  <a:pos x="17" y="198"/>
                </a:cxn>
                <a:cxn ang="0">
                  <a:pos x="15" y="205"/>
                </a:cxn>
                <a:cxn ang="0">
                  <a:pos x="19" y="217"/>
                </a:cxn>
                <a:cxn ang="0">
                  <a:pos x="32" y="217"/>
                </a:cxn>
                <a:cxn ang="0">
                  <a:pos x="80" y="264"/>
                </a:cxn>
                <a:cxn ang="0">
                  <a:pos x="95" y="267"/>
                </a:cxn>
                <a:cxn ang="0">
                  <a:pos x="134" y="292"/>
                </a:cxn>
                <a:cxn ang="0">
                  <a:pos x="155" y="277"/>
                </a:cxn>
                <a:cxn ang="0">
                  <a:pos x="183" y="279"/>
                </a:cxn>
                <a:cxn ang="0">
                  <a:pos x="192" y="285"/>
                </a:cxn>
                <a:cxn ang="0">
                  <a:pos x="213" y="277"/>
                </a:cxn>
                <a:cxn ang="0">
                  <a:pos x="255" y="260"/>
                </a:cxn>
                <a:cxn ang="0">
                  <a:pos x="305" y="252"/>
                </a:cxn>
                <a:cxn ang="0">
                  <a:pos x="325" y="255"/>
                </a:cxn>
                <a:cxn ang="0">
                  <a:pos x="332" y="267"/>
                </a:cxn>
                <a:cxn ang="0">
                  <a:pos x="350" y="247"/>
                </a:cxn>
                <a:cxn ang="0">
                  <a:pos x="373" y="239"/>
                </a:cxn>
                <a:cxn ang="0">
                  <a:pos x="395" y="236"/>
                </a:cxn>
                <a:cxn ang="0">
                  <a:pos x="433" y="198"/>
                </a:cxn>
                <a:cxn ang="0">
                  <a:pos x="443" y="175"/>
                </a:cxn>
                <a:cxn ang="0">
                  <a:pos x="448" y="130"/>
                </a:cxn>
                <a:cxn ang="0">
                  <a:pos x="452" y="93"/>
                </a:cxn>
                <a:cxn ang="0">
                  <a:pos x="467" y="92"/>
                </a:cxn>
                <a:cxn ang="0">
                  <a:pos x="479" y="78"/>
                </a:cxn>
                <a:cxn ang="0">
                  <a:pos x="486" y="68"/>
                </a:cxn>
                <a:cxn ang="0">
                  <a:pos x="471" y="57"/>
                </a:cxn>
                <a:cxn ang="0">
                  <a:pos x="463" y="62"/>
                </a:cxn>
                <a:cxn ang="0">
                  <a:pos x="441" y="57"/>
                </a:cxn>
                <a:cxn ang="0">
                  <a:pos x="428" y="40"/>
                </a:cxn>
                <a:cxn ang="0">
                  <a:pos x="415" y="17"/>
                </a:cxn>
                <a:cxn ang="0">
                  <a:pos x="400" y="17"/>
                </a:cxn>
                <a:cxn ang="0">
                  <a:pos x="377" y="0"/>
                </a:cxn>
                <a:cxn ang="0">
                  <a:pos x="365" y="2"/>
                </a:cxn>
                <a:cxn ang="0">
                  <a:pos x="317" y="8"/>
                </a:cxn>
                <a:cxn ang="0">
                  <a:pos x="308" y="22"/>
                </a:cxn>
                <a:cxn ang="0">
                  <a:pos x="296" y="38"/>
                </a:cxn>
                <a:cxn ang="0">
                  <a:pos x="278" y="47"/>
                </a:cxn>
                <a:cxn ang="0">
                  <a:pos x="262" y="50"/>
                </a:cxn>
                <a:cxn ang="0">
                  <a:pos x="251" y="47"/>
                </a:cxn>
                <a:cxn ang="0">
                  <a:pos x="240" y="40"/>
                </a:cxn>
                <a:cxn ang="0">
                  <a:pos x="232" y="38"/>
                </a:cxn>
                <a:cxn ang="0">
                  <a:pos x="217" y="45"/>
                </a:cxn>
                <a:cxn ang="0">
                  <a:pos x="198" y="55"/>
                </a:cxn>
                <a:cxn ang="0">
                  <a:pos x="157" y="72"/>
                </a:cxn>
                <a:cxn ang="0">
                  <a:pos x="138" y="75"/>
                </a:cxn>
                <a:cxn ang="0">
                  <a:pos x="95" y="72"/>
                </a:cxn>
                <a:cxn ang="0">
                  <a:pos x="89" y="70"/>
                </a:cxn>
                <a:cxn ang="0">
                  <a:pos x="78" y="53"/>
                </a:cxn>
                <a:cxn ang="0">
                  <a:pos x="64" y="45"/>
                </a:cxn>
                <a:cxn ang="0">
                  <a:pos x="59" y="50"/>
                </a:cxn>
                <a:cxn ang="0">
                  <a:pos x="57" y="68"/>
                </a:cxn>
                <a:cxn ang="0">
                  <a:pos x="49" y="85"/>
                </a:cxn>
                <a:cxn ang="0">
                  <a:pos x="34" y="85"/>
                </a:cxn>
                <a:cxn ang="0">
                  <a:pos x="29" y="90"/>
                </a:cxn>
                <a:cxn ang="0">
                  <a:pos x="38" y="107"/>
                </a:cxn>
                <a:cxn ang="0">
                  <a:pos x="35" y="124"/>
                </a:cxn>
                <a:cxn ang="0">
                  <a:pos x="25" y="140"/>
                </a:cxn>
                <a:cxn ang="0">
                  <a:pos x="17" y="147"/>
                </a:cxn>
                <a:cxn ang="0">
                  <a:pos x="4" y="153"/>
                </a:cxn>
                <a:cxn ang="0">
                  <a:pos x="0" y="167"/>
                </a:cxn>
                <a:cxn ang="0">
                  <a:pos x="2" y="185"/>
                </a:cxn>
              </a:cxnLst>
              <a:rect l="0" t="0" r="r" b="b"/>
              <a:pathLst>
                <a:path w="486" h="292">
                  <a:moveTo>
                    <a:pt x="2" y="185"/>
                  </a:moveTo>
                  <a:lnTo>
                    <a:pt x="17" y="198"/>
                  </a:lnTo>
                  <a:lnTo>
                    <a:pt x="15" y="205"/>
                  </a:lnTo>
                  <a:lnTo>
                    <a:pt x="19" y="217"/>
                  </a:lnTo>
                  <a:lnTo>
                    <a:pt x="32" y="217"/>
                  </a:lnTo>
                  <a:lnTo>
                    <a:pt x="80" y="264"/>
                  </a:lnTo>
                  <a:lnTo>
                    <a:pt x="95" y="267"/>
                  </a:lnTo>
                  <a:lnTo>
                    <a:pt x="134" y="292"/>
                  </a:lnTo>
                  <a:lnTo>
                    <a:pt x="155" y="277"/>
                  </a:lnTo>
                  <a:lnTo>
                    <a:pt x="183" y="279"/>
                  </a:lnTo>
                  <a:lnTo>
                    <a:pt x="192" y="285"/>
                  </a:lnTo>
                  <a:lnTo>
                    <a:pt x="213" y="277"/>
                  </a:lnTo>
                  <a:lnTo>
                    <a:pt x="255" y="260"/>
                  </a:lnTo>
                  <a:lnTo>
                    <a:pt x="305" y="252"/>
                  </a:lnTo>
                  <a:lnTo>
                    <a:pt x="325" y="255"/>
                  </a:lnTo>
                  <a:lnTo>
                    <a:pt x="332" y="267"/>
                  </a:lnTo>
                  <a:lnTo>
                    <a:pt x="350" y="247"/>
                  </a:lnTo>
                  <a:lnTo>
                    <a:pt x="373" y="239"/>
                  </a:lnTo>
                  <a:lnTo>
                    <a:pt x="395" y="236"/>
                  </a:lnTo>
                  <a:lnTo>
                    <a:pt x="433" y="198"/>
                  </a:lnTo>
                  <a:lnTo>
                    <a:pt x="443" y="175"/>
                  </a:lnTo>
                  <a:lnTo>
                    <a:pt x="448" y="130"/>
                  </a:lnTo>
                  <a:lnTo>
                    <a:pt x="452" y="93"/>
                  </a:lnTo>
                  <a:lnTo>
                    <a:pt x="467" y="92"/>
                  </a:lnTo>
                  <a:lnTo>
                    <a:pt x="479" y="78"/>
                  </a:lnTo>
                  <a:lnTo>
                    <a:pt x="486" y="68"/>
                  </a:lnTo>
                  <a:lnTo>
                    <a:pt x="471" y="57"/>
                  </a:lnTo>
                  <a:lnTo>
                    <a:pt x="463" y="62"/>
                  </a:lnTo>
                  <a:lnTo>
                    <a:pt x="441" y="57"/>
                  </a:lnTo>
                  <a:lnTo>
                    <a:pt x="428" y="40"/>
                  </a:lnTo>
                  <a:lnTo>
                    <a:pt x="415" y="17"/>
                  </a:lnTo>
                  <a:lnTo>
                    <a:pt x="400" y="17"/>
                  </a:lnTo>
                  <a:lnTo>
                    <a:pt x="377" y="0"/>
                  </a:lnTo>
                  <a:lnTo>
                    <a:pt x="365" y="2"/>
                  </a:lnTo>
                  <a:lnTo>
                    <a:pt x="317" y="8"/>
                  </a:lnTo>
                  <a:lnTo>
                    <a:pt x="308" y="22"/>
                  </a:lnTo>
                  <a:lnTo>
                    <a:pt x="296" y="38"/>
                  </a:lnTo>
                  <a:lnTo>
                    <a:pt x="278" y="47"/>
                  </a:lnTo>
                  <a:lnTo>
                    <a:pt x="262" y="50"/>
                  </a:lnTo>
                  <a:lnTo>
                    <a:pt x="251" y="47"/>
                  </a:lnTo>
                  <a:lnTo>
                    <a:pt x="240" y="40"/>
                  </a:lnTo>
                  <a:lnTo>
                    <a:pt x="232" y="38"/>
                  </a:lnTo>
                  <a:lnTo>
                    <a:pt x="217" y="45"/>
                  </a:lnTo>
                  <a:lnTo>
                    <a:pt x="198" y="55"/>
                  </a:lnTo>
                  <a:lnTo>
                    <a:pt x="157" y="72"/>
                  </a:lnTo>
                  <a:lnTo>
                    <a:pt x="138" y="75"/>
                  </a:lnTo>
                  <a:lnTo>
                    <a:pt x="95" y="72"/>
                  </a:lnTo>
                  <a:lnTo>
                    <a:pt x="89" y="70"/>
                  </a:lnTo>
                  <a:lnTo>
                    <a:pt x="78" y="53"/>
                  </a:lnTo>
                  <a:lnTo>
                    <a:pt x="64" y="45"/>
                  </a:lnTo>
                  <a:lnTo>
                    <a:pt x="59" y="50"/>
                  </a:lnTo>
                  <a:lnTo>
                    <a:pt x="57" y="68"/>
                  </a:lnTo>
                  <a:lnTo>
                    <a:pt x="49" y="85"/>
                  </a:lnTo>
                  <a:lnTo>
                    <a:pt x="34" y="85"/>
                  </a:lnTo>
                  <a:lnTo>
                    <a:pt x="29" y="90"/>
                  </a:lnTo>
                  <a:lnTo>
                    <a:pt x="38" y="107"/>
                  </a:lnTo>
                  <a:lnTo>
                    <a:pt x="35" y="124"/>
                  </a:lnTo>
                  <a:lnTo>
                    <a:pt x="25" y="140"/>
                  </a:lnTo>
                  <a:lnTo>
                    <a:pt x="17" y="147"/>
                  </a:lnTo>
                  <a:lnTo>
                    <a:pt x="4" y="153"/>
                  </a:lnTo>
                  <a:lnTo>
                    <a:pt x="0" y="167"/>
                  </a:lnTo>
                  <a:lnTo>
                    <a:pt x="2" y="185"/>
                  </a:lnTo>
                  <a:close/>
                </a:path>
              </a:pathLst>
            </a:custGeom>
            <a:solidFill>
              <a:schemeClr val="bg1"/>
            </a:solidFill>
            <a:ln w="14288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5651032" y="4825613"/>
              <a:ext cx="699770" cy="515314"/>
            </a:xfrm>
            <a:custGeom>
              <a:avLst/>
              <a:gdLst/>
              <a:ahLst/>
              <a:cxnLst>
                <a:cxn ang="0">
                  <a:pos x="8" y="45"/>
                </a:cxn>
                <a:cxn ang="0">
                  <a:pos x="2" y="68"/>
                </a:cxn>
                <a:cxn ang="0">
                  <a:pos x="32" y="94"/>
                </a:cxn>
                <a:cxn ang="0">
                  <a:pos x="34" y="132"/>
                </a:cxn>
                <a:cxn ang="0">
                  <a:pos x="7" y="155"/>
                </a:cxn>
                <a:cxn ang="0">
                  <a:pos x="10" y="184"/>
                </a:cxn>
                <a:cxn ang="0">
                  <a:pos x="7" y="215"/>
                </a:cxn>
                <a:cxn ang="0">
                  <a:pos x="10" y="241"/>
                </a:cxn>
                <a:cxn ang="0">
                  <a:pos x="34" y="256"/>
                </a:cxn>
                <a:cxn ang="0">
                  <a:pos x="35" y="294"/>
                </a:cxn>
                <a:cxn ang="0">
                  <a:pos x="50" y="324"/>
                </a:cxn>
                <a:cxn ang="0">
                  <a:pos x="125" y="305"/>
                </a:cxn>
                <a:cxn ang="0">
                  <a:pos x="170" y="273"/>
                </a:cxn>
                <a:cxn ang="0">
                  <a:pos x="205" y="292"/>
                </a:cxn>
                <a:cxn ang="0">
                  <a:pos x="238" y="302"/>
                </a:cxn>
                <a:cxn ang="0">
                  <a:pos x="278" y="287"/>
                </a:cxn>
                <a:cxn ang="0">
                  <a:pos x="281" y="254"/>
                </a:cxn>
                <a:cxn ang="0">
                  <a:pos x="311" y="254"/>
                </a:cxn>
                <a:cxn ang="0">
                  <a:pos x="326" y="245"/>
                </a:cxn>
                <a:cxn ang="0">
                  <a:pos x="385" y="226"/>
                </a:cxn>
                <a:cxn ang="0">
                  <a:pos x="406" y="202"/>
                </a:cxn>
                <a:cxn ang="0">
                  <a:pos x="376" y="170"/>
                </a:cxn>
                <a:cxn ang="0">
                  <a:pos x="390" y="142"/>
                </a:cxn>
                <a:cxn ang="0">
                  <a:pos x="400" y="127"/>
                </a:cxn>
                <a:cxn ang="0">
                  <a:pos x="409" y="94"/>
                </a:cxn>
                <a:cxn ang="0">
                  <a:pos x="418" y="60"/>
                </a:cxn>
                <a:cxn ang="0">
                  <a:pos x="441" y="45"/>
                </a:cxn>
                <a:cxn ang="0">
                  <a:pos x="428" y="10"/>
                </a:cxn>
                <a:cxn ang="0">
                  <a:pos x="368" y="2"/>
                </a:cxn>
                <a:cxn ang="0">
                  <a:pos x="305" y="7"/>
                </a:cxn>
                <a:cxn ang="0">
                  <a:pos x="245" y="37"/>
                </a:cxn>
                <a:cxn ang="0">
                  <a:pos x="198" y="57"/>
                </a:cxn>
                <a:cxn ang="0">
                  <a:pos x="136" y="62"/>
                </a:cxn>
                <a:cxn ang="0">
                  <a:pos x="95" y="60"/>
                </a:cxn>
                <a:cxn ang="0">
                  <a:pos x="47" y="42"/>
                </a:cxn>
                <a:cxn ang="0">
                  <a:pos x="10" y="38"/>
                </a:cxn>
              </a:cxnLst>
              <a:rect l="0" t="0" r="r" b="b"/>
              <a:pathLst>
                <a:path w="441" h="324">
                  <a:moveTo>
                    <a:pt x="10" y="38"/>
                  </a:moveTo>
                  <a:lnTo>
                    <a:pt x="8" y="45"/>
                  </a:lnTo>
                  <a:lnTo>
                    <a:pt x="0" y="53"/>
                  </a:lnTo>
                  <a:lnTo>
                    <a:pt x="2" y="68"/>
                  </a:lnTo>
                  <a:lnTo>
                    <a:pt x="15" y="92"/>
                  </a:lnTo>
                  <a:lnTo>
                    <a:pt x="32" y="94"/>
                  </a:lnTo>
                  <a:lnTo>
                    <a:pt x="35" y="104"/>
                  </a:lnTo>
                  <a:lnTo>
                    <a:pt x="34" y="132"/>
                  </a:lnTo>
                  <a:lnTo>
                    <a:pt x="27" y="140"/>
                  </a:lnTo>
                  <a:lnTo>
                    <a:pt x="7" y="155"/>
                  </a:lnTo>
                  <a:lnTo>
                    <a:pt x="4" y="162"/>
                  </a:lnTo>
                  <a:lnTo>
                    <a:pt x="10" y="184"/>
                  </a:lnTo>
                  <a:lnTo>
                    <a:pt x="12" y="200"/>
                  </a:lnTo>
                  <a:lnTo>
                    <a:pt x="7" y="215"/>
                  </a:lnTo>
                  <a:lnTo>
                    <a:pt x="0" y="226"/>
                  </a:lnTo>
                  <a:lnTo>
                    <a:pt x="10" y="241"/>
                  </a:lnTo>
                  <a:lnTo>
                    <a:pt x="19" y="239"/>
                  </a:lnTo>
                  <a:lnTo>
                    <a:pt x="34" y="256"/>
                  </a:lnTo>
                  <a:lnTo>
                    <a:pt x="35" y="273"/>
                  </a:lnTo>
                  <a:lnTo>
                    <a:pt x="35" y="294"/>
                  </a:lnTo>
                  <a:lnTo>
                    <a:pt x="34" y="305"/>
                  </a:lnTo>
                  <a:lnTo>
                    <a:pt x="50" y="324"/>
                  </a:lnTo>
                  <a:lnTo>
                    <a:pt x="85" y="317"/>
                  </a:lnTo>
                  <a:lnTo>
                    <a:pt x="125" y="305"/>
                  </a:lnTo>
                  <a:lnTo>
                    <a:pt x="155" y="286"/>
                  </a:lnTo>
                  <a:lnTo>
                    <a:pt x="170" y="273"/>
                  </a:lnTo>
                  <a:lnTo>
                    <a:pt x="190" y="299"/>
                  </a:lnTo>
                  <a:lnTo>
                    <a:pt x="205" y="292"/>
                  </a:lnTo>
                  <a:lnTo>
                    <a:pt x="225" y="299"/>
                  </a:lnTo>
                  <a:lnTo>
                    <a:pt x="238" y="302"/>
                  </a:lnTo>
                  <a:lnTo>
                    <a:pt x="263" y="292"/>
                  </a:lnTo>
                  <a:lnTo>
                    <a:pt x="278" y="287"/>
                  </a:lnTo>
                  <a:lnTo>
                    <a:pt x="278" y="275"/>
                  </a:lnTo>
                  <a:lnTo>
                    <a:pt x="281" y="254"/>
                  </a:lnTo>
                  <a:lnTo>
                    <a:pt x="293" y="247"/>
                  </a:lnTo>
                  <a:lnTo>
                    <a:pt x="311" y="254"/>
                  </a:lnTo>
                  <a:lnTo>
                    <a:pt x="313" y="262"/>
                  </a:lnTo>
                  <a:lnTo>
                    <a:pt x="326" y="245"/>
                  </a:lnTo>
                  <a:lnTo>
                    <a:pt x="358" y="230"/>
                  </a:lnTo>
                  <a:lnTo>
                    <a:pt x="385" y="226"/>
                  </a:lnTo>
                  <a:lnTo>
                    <a:pt x="411" y="226"/>
                  </a:lnTo>
                  <a:lnTo>
                    <a:pt x="406" y="202"/>
                  </a:lnTo>
                  <a:lnTo>
                    <a:pt x="403" y="190"/>
                  </a:lnTo>
                  <a:lnTo>
                    <a:pt x="376" y="170"/>
                  </a:lnTo>
                  <a:lnTo>
                    <a:pt x="375" y="164"/>
                  </a:lnTo>
                  <a:lnTo>
                    <a:pt x="390" y="142"/>
                  </a:lnTo>
                  <a:lnTo>
                    <a:pt x="405" y="139"/>
                  </a:lnTo>
                  <a:lnTo>
                    <a:pt x="400" y="127"/>
                  </a:lnTo>
                  <a:lnTo>
                    <a:pt x="409" y="107"/>
                  </a:lnTo>
                  <a:lnTo>
                    <a:pt x="409" y="94"/>
                  </a:lnTo>
                  <a:lnTo>
                    <a:pt x="413" y="70"/>
                  </a:lnTo>
                  <a:lnTo>
                    <a:pt x="418" y="60"/>
                  </a:lnTo>
                  <a:lnTo>
                    <a:pt x="433" y="62"/>
                  </a:lnTo>
                  <a:lnTo>
                    <a:pt x="441" y="45"/>
                  </a:lnTo>
                  <a:lnTo>
                    <a:pt x="433" y="30"/>
                  </a:lnTo>
                  <a:lnTo>
                    <a:pt x="428" y="10"/>
                  </a:lnTo>
                  <a:lnTo>
                    <a:pt x="418" y="12"/>
                  </a:lnTo>
                  <a:lnTo>
                    <a:pt x="368" y="2"/>
                  </a:lnTo>
                  <a:lnTo>
                    <a:pt x="336" y="0"/>
                  </a:lnTo>
                  <a:lnTo>
                    <a:pt x="305" y="7"/>
                  </a:lnTo>
                  <a:lnTo>
                    <a:pt x="277" y="19"/>
                  </a:lnTo>
                  <a:lnTo>
                    <a:pt x="245" y="37"/>
                  </a:lnTo>
                  <a:lnTo>
                    <a:pt x="221" y="55"/>
                  </a:lnTo>
                  <a:lnTo>
                    <a:pt x="198" y="57"/>
                  </a:lnTo>
                  <a:lnTo>
                    <a:pt x="166" y="51"/>
                  </a:lnTo>
                  <a:lnTo>
                    <a:pt x="136" y="62"/>
                  </a:lnTo>
                  <a:lnTo>
                    <a:pt x="117" y="66"/>
                  </a:lnTo>
                  <a:lnTo>
                    <a:pt x="95" y="60"/>
                  </a:lnTo>
                  <a:lnTo>
                    <a:pt x="64" y="47"/>
                  </a:lnTo>
                  <a:lnTo>
                    <a:pt x="47" y="42"/>
                  </a:lnTo>
                  <a:lnTo>
                    <a:pt x="23" y="38"/>
                  </a:lnTo>
                  <a:lnTo>
                    <a:pt x="10" y="38"/>
                  </a:lnTo>
                  <a:close/>
                </a:path>
              </a:pathLst>
            </a:custGeom>
            <a:solidFill>
              <a:schemeClr val="bg1"/>
            </a:solidFill>
            <a:ln w="1428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5446222" y="4192314"/>
              <a:ext cx="1001867" cy="735668"/>
            </a:xfrm>
            <a:custGeom>
              <a:avLst/>
              <a:gdLst/>
              <a:ahLst/>
              <a:cxnLst>
                <a:cxn ang="0">
                  <a:pos x="140" y="53"/>
                </a:cxn>
                <a:cxn ang="0">
                  <a:pos x="117" y="66"/>
                </a:cxn>
                <a:cxn ang="0">
                  <a:pos x="109" y="150"/>
                </a:cxn>
                <a:cxn ang="0">
                  <a:pos x="71" y="195"/>
                </a:cxn>
                <a:cxn ang="0">
                  <a:pos x="22" y="218"/>
                </a:cxn>
                <a:cxn ang="0">
                  <a:pos x="0" y="248"/>
                </a:cxn>
                <a:cxn ang="0">
                  <a:pos x="19" y="273"/>
                </a:cxn>
                <a:cxn ang="0">
                  <a:pos x="19" y="297"/>
                </a:cxn>
                <a:cxn ang="0">
                  <a:pos x="47" y="303"/>
                </a:cxn>
                <a:cxn ang="0">
                  <a:pos x="60" y="340"/>
                </a:cxn>
                <a:cxn ang="0">
                  <a:pos x="68" y="373"/>
                </a:cxn>
                <a:cxn ang="0">
                  <a:pos x="87" y="373"/>
                </a:cxn>
                <a:cxn ang="0">
                  <a:pos x="119" y="376"/>
                </a:cxn>
                <a:cxn ang="0">
                  <a:pos x="119" y="395"/>
                </a:cxn>
                <a:cxn ang="0">
                  <a:pos x="140" y="412"/>
                </a:cxn>
                <a:cxn ang="0">
                  <a:pos x="140" y="436"/>
                </a:cxn>
                <a:cxn ang="0">
                  <a:pos x="184" y="446"/>
                </a:cxn>
                <a:cxn ang="0">
                  <a:pos x="245" y="463"/>
                </a:cxn>
                <a:cxn ang="0">
                  <a:pos x="290" y="450"/>
                </a:cxn>
                <a:cxn ang="0">
                  <a:pos x="342" y="455"/>
                </a:cxn>
                <a:cxn ang="0">
                  <a:pos x="372" y="438"/>
                </a:cxn>
                <a:cxn ang="0">
                  <a:pos x="457" y="399"/>
                </a:cxn>
                <a:cxn ang="0">
                  <a:pos x="506" y="403"/>
                </a:cxn>
                <a:cxn ang="0">
                  <a:pos x="544" y="410"/>
                </a:cxn>
                <a:cxn ang="0">
                  <a:pos x="567" y="391"/>
                </a:cxn>
                <a:cxn ang="0">
                  <a:pos x="570" y="325"/>
                </a:cxn>
                <a:cxn ang="0">
                  <a:pos x="592" y="303"/>
                </a:cxn>
                <a:cxn ang="0">
                  <a:pos x="612" y="303"/>
                </a:cxn>
                <a:cxn ang="0">
                  <a:pos x="617" y="286"/>
                </a:cxn>
                <a:cxn ang="0">
                  <a:pos x="632" y="271"/>
                </a:cxn>
                <a:cxn ang="0">
                  <a:pos x="600" y="261"/>
                </a:cxn>
                <a:cxn ang="0">
                  <a:pos x="562" y="269"/>
                </a:cxn>
                <a:cxn ang="0">
                  <a:pos x="525" y="261"/>
                </a:cxn>
                <a:cxn ang="0">
                  <a:pos x="519" y="231"/>
                </a:cxn>
                <a:cxn ang="0">
                  <a:pos x="506" y="201"/>
                </a:cxn>
                <a:cxn ang="0">
                  <a:pos x="500" y="171"/>
                </a:cxn>
                <a:cxn ang="0">
                  <a:pos x="502" y="143"/>
                </a:cxn>
                <a:cxn ang="0">
                  <a:pos x="474" y="100"/>
                </a:cxn>
                <a:cxn ang="0">
                  <a:pos x="465" y="71"/>
                </a:cxn>
                <a:cxn ang="0">
                  <a:pos x="437" y="48"/>
                </a:cxn>
                <a:cxn ang="0">
                  <a:pos x="419" y="11"/>
                </a:cxn>
                <a:cxn ang="0">
                  <a:pos x="399" y="0"/>
                </a:cxn>
                <a:cxn ang="0">
                  <a:pos x="377" y="15"/>
                </a:cxn>
                <a:cxn ang="0">
                  <a:pos x="352" y="18"/>
                </a:cxn>
                <a:cxn ang="0">
                  <a:pos x="330" y="30"/>
                </a:cxn>
                <a:cxn ang="0">
                  <a:pos x="297" y="35"/>
                </a:cxn>
                <a:cxn ang="0">
                  <a:pos x="269" y="15"/>
                </a:cxn>
                <a:cxn ang="0">
                  <a:pos x="235" y="28"/>
                </a:cxn>
                <a:cxn ang="0">
                  <a:pos x="207" y="26"/>
                </a:cxn>
                <a:cxn ang="0">
                  <a:pos x="172" y="23"/>
                </a:cxn>
                <a:cxn ang="0">
                  <a:pos x="155" y="33"/>
                </a:cxn>
                <a:cxn ang="0">
                  <a:pos x="147" y="36"/>
                </a:cxn>
              </a:cxnLst>
              <a:rect l="0" t="0" r="r" b="b"/>
              <a:pathLst>
                <a:path w="632" h="463">
                  <a:moveTo>
                    <a:pt x="152" y="41"/>
                  </a:moveTo>
                  <a:lnTo>
                    <a:pt x="140" y="53"/>
                  </a:lnTo>
                  <a:lnTo>
                    <a:pt x="132" y="63"/>
                  </a:lnTo>
                  <a:lnTo>
                    <a:pt x="117" y="66"/>
                  </a:lnTo>
                  <a:lnTo>
                    <a:pt x="110" y="137"/>
                  </a:lnTo>
                  <a:lnTo>
                    <a:pt x="109" y="150"/>
                  </a:lnTo>
                  <a:lnTo>
                    <a:pt x="92" y="178"/>
                  </a:lnTo>
                  <a:lnTo>
                    <a:pt x="71" y="195"/>
                  </a:lnTo>
                  <a:lnTo>
                    <a:pt x="57" y="210"/>
                  </a:lnTo>
                  <a:lnTo>
                    <a:pt x="22" y="218"/>
                  </a:lnTo>
                  <a:lnTo>
                    <a:pt x="3" y="234"/>
                  </a:lnTo>
                  <a:lnTo>
                    <a:pt x="0" y="248"/>
                  </a:lnTo>
                  <a:lnTo>
                    <a:pt x="12" y="258"/>
                  </a:lnTo>
                  <a:lnTo>
                    <a:pt x="19" y="273"/>
                  </a:lnTo>
                  <a:lnTo>
                    <a:pt x="17" y="284"/>
                  </a:lnTo>
                  <a:lnTo>
                    <a:pt x="19" y="297"/>
                  </a:lnTo>
                  <a:lnTo>
                    <a:pt x="30" y="303"/>
                  </a:lnTo>
                  <a:lnTo>
                    <a:pt x="47" y="303"/>
                  </a:lnTo>
                  <a:lnTo>
                    <a:pt x="53" y="316"/>
                  </a:lnTo>
                  <a:lnTo>
                    <a:pt x="60" y="340"/>
                  </a:lnTo>
                  <a:lnTo>
                    <a:pt x="62" y="358"/>
                  </a:lnTo>
                  <a:lnTo>
                    <a:pt x="68" y="373"/>
                  </a:lnTo>
                  <a:lnTo>
                    <a:pt x="79" y="378"/>
                  </a:lnTo>
                  <a:lnTo>
                    <a:pt x="87" y="373"/>
                  </a:lnTo>
                  <a:lnTo>
                    <a:pt x="102" y="363"/>
                  </a:lnTo>
                  <a:lnTo>
                    <a:pt x="119" y="376"/>
                  </a:lnTo>
                  <a:lnTo>
                    <a:pt x="117" y="388"/>
                  </a:lnTo>
                  <a:lnTo>
                    <a:pt x="119" y="395"/>
                  </a:lnTo>
                  <a:lnTo>
                    <a:pt x="128" y="399"/>
                  </a:lnTo>
                  <a:lnTo>
                    <a:pt x="140" y="412"/>
                  </a:lnTo>
                  <a:lnTo>
                    <a:pt x="137" y="427"/>
                  </a:lnTo>
                  <a:lnTo>
                    <a:pt x="140" y="436"/>
                  </a:lnTo>
                  <a:lnTo>
                    <a:pt x="160" y="436"/>
                  </a:lnTo>
                  <a:lnTo>
                    <a:pt x="184" y="446"/>
                  </a:lnTo>
                  <a:lnTo>
                    <a:pt x="228" y="463"/>
                  </a:lnTo>
                  <a:lnTo>
                    <a:pt x="245" y="463"/>
                  </a:lnTo>
                  <a:lnTo>
                    <a:pt x="269" y="459"/>
                  </a:lnTo>
                  <a:lnTo>
                    <a:pt x="290" y="450"/>
                  </a:lnTo>
                  <a:lnTo>
                    <a:pt x="324" y="456"/>
                  </a:lnTo>
                  <a:lnTo>
                    <a:pt x="342" y="455"/>
                  </a:lnTo>
                  <a:lnTo>
                    <a:pt x="350" y="453"/>
                  </a:lnTo>
                  <a:lnTo>
                    <a:pt x="372" y="438"/>
                  </a:lnTo>
                  <a:lnTo>
                    <a:pt x="420" y="410"/>
                  </a:lnTo>
                  <a:lnTo>
                    <a:pt x="457" y="399"/>
                  </a:lnTo>
                  <a:lnTo>
                    <a:pt x="476" y="398"/>
                  </a:lnTo>
                  <a:lnTo>
                    <a:pt x="506" y="403"/>
                  </a:lnTo>
                  <a:lnTo>
                    <a:pt x="532" y="406"/>
                  </a:lnTo>
                  <a:lnTo>
                    <a:pt x="544" y="410"/>
                  </a:lnTo>
                  <a:lnTo>
                    <a:pt x="564" y="408"/>
                  </a:lnTo>
                  <a:lnTo>
                    <a:pt x="567" y="391"/>
                  </a:lnTo>
                  <a:lnTo>
                    <a:pt x="567" y="358"/>
                  </a:lnTo>
                  <a:lnTo>
                    <a:pt x="570" y="325"/>
                  </a:lnTo>
                  <a:lnTo>
                    <a:pt x="580" y="308"/>
                  </a:lnTo>
                  <a:lnTo>
                    <a:pt x="592" y="303"/>
                  </a:lnTo>
                  <a:lnTo>
                    <a:pt x="602" y="310"/>
                  </a:lnTo>
                  <a:lnTo>
                    <a:pt x="612" y="303"/>
                  </a:lnTo>
                  <a:lnTo>
                    <a:pt x="619" y="295"/>
                  </a:lnTo>
                  <a:lnTo>
                    <a:pt x="617" y="286"/>
                  </a:lnTo>
                  <a:lnTo>
                    <a:pt x="630" y="282"/>
                  </a:lnTo>
                  <a:lnTo>
                    <a:pt x="632" y="271"/>
                  </a:lnTo>
                  <a:lnTo>
                    <a:pt x="619" y="265"/>
                  </a:lnTo>
                  <a:lnTo>
                    <a:pt x="600" y="261"/>
                  </a:lnTo>
                  <a:lnTo>
                    <a:pt x="585" y="265"/>
                  </a:lnTo>
                  <a:lnTo>
                    <a:pt x="562" y="269"/>
                  </a:lnTo>
                  <a:lnTo>
                    <a:pt x="540" y="269"/>
                  </a:lnTo>
                  <a:lnTo>
                    <a:pt x="525" y="261"/>
                  </a:lnTo>
                  <a:lnTo>
                    <a:pt x="519" y="248"/>
                  </a:lnTo>
                  <a:lnTo>
                    <a:pt x="519" y="231"/>
                  </a:lnTo>
                  <a:lnTo>
                    <a:pt x="517" y="213"/>
                  </a:lnTo>
                  <a:lnTo>
                    <a:pt x="506" y="201"/>
                  </a:lnTo>
                  <a:lnTo>
                    <a:pt x="500" y="188"/>
                  </a:lnTo>
                  <a:lnTo>
                    <a:pt x="500" y="171"/>
                  </a:lnTo>
                  <a:lnTo>
                    <a:pt x="502" y="153"/>
                  </a:lnTo>
                  <a:lnTo>
                    <a:pt x="502" y="143"/>
                  </a:lnTo>
                  <a:lnTo>
                    <a:pt x="491" y="118"/>
                  </a:lnTo>
                  <a:lnTo>
                    <a:pt x="474" y="100"/>
                  </a:lnTo>
                  <a:lnTo>
                    <a:pt x="467" y="83"/>
                  </a:lnTo>
                  <a:lnTo>
                    <a:pt x="465" y="71"/>
                  </a:lnTo>
                  <a:lnTo>
                    <a:pt x="462" y="65"/>
                  </a:lnTo>
                  <a:lnTo>
                    <a:pt x="437" y="48"/>
                  </a:lnTo>
                  <a:lnTo>
                    <a:pt x="429" y="33"/>
                  </a:lnTo>
                  <a:lnTo>
                    <a:pt x="419" y="11"/>
                  </a:lnTo>
                  <a:lnTo>
                    <a:pt x="410" y="3"/>
                  </a:lnTo>
                  <a:lnTo>
                    <a:pt x="399" y="0"/>
                  </a:lnTo>
                  <a:lnTo>
                    <a:pt x="389" y="5"/>
                  </a:lnTo>
                  <a:lnTo>
                    <a:pt x="377" y="15"/>
                  </a:lnTo>
                  <a:lnTo>
                    <a:pt x="372" y="18"/>
                  </a:lnTo>
                  <a:lnTo>
                    <a:pt x="352" y="18"/>
                  </a:lnTo>
                  <a:lnTo>
                    <a:pt x="339" y="20"/>
                  </a:lnTo>
                  <a:lnTo>
                    <a:pt x="330" y="30"/>
                  </a:lnTo>
                  <a:lnTo>
                    <a:pt x="314" y="36"/>
                  </a:lnTo>
                  <a:lnTo>
                    <a:pt x="297" y="35"/>
                  </a:lnTo>
                  <a:lnTo>
                    <a:pt x="288" y="26"/>
                  </a:lnTo>
                  <a:lnTo>
                    <a:pt x="269" y="15"/>
                  </a:lnTo>
                  <a:lnTo>
                    <a:pt x="254" y="20"/>
                  </a:lnTo>
                  <a:lnTo>
                    <a:pt x="235" y="28"/>
                  </a:lnTo>
                  <a:lnTo>
                    <a:pt x="220" y="30"/>
                  </a:lnTo>
                  <a:lnTo>
                    <a:pt x="207" y="26"/>
                  </a:lnTo>
                  <a:lnTo>
                    <a:pt x="192" y="18"/>
                  </a:lnTo>
                  <a:lnTo>
                    <a:pt x="172" y="23"/>
                  </a:lnTo>
                  <a:lnTo>
                    <a:pt x="160" y="30"/>
                  </a:lnTo>
                  <a:lnTo>
                    <a:pt x="155" y="33"/>
                  </a:lnTo>
                  <a:lnTo>
                    <a:pt x="152" y="35"/>
                  </a:lnTo>
                  <a:lnTo>
                    <a:pt x="147" y="36"/>
                  </a:lnTo>
                  <a:lnTo>
                    <a:pt x="152" y="41"/>
                  </a:lnTo>
                  <a:close/>
                </a:path>
              </a:pathLst>
            </a:custGeom>
            <a:solidFill>
              <a:schemeClr val="bg1"/>
            </a:solidFill>
            <a:ln w="1428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4753278" y="3128718"/>
              <a:ext cx="1010400" cy="949081"/>
            </a:xfrm>
            <a:custGeom>
              <a:avLst/>
              <a:gdLst/>
              <a:ahLst/>
              <a:cxnLst>
                <a:cxn ang="0">
                  <a:pos x="13" y="150"/>
                </a:cxn>
                <a:cxn ang="0">
                  <a:pos x="0" y="190"/>
                </a:cxn>
                <a:cxn ang="0">
                  <a:pos x="28" y="228"/>
                </a:cxn>
                <a:cxn ang="0">
                  <a:pos x="23" y="261"/>
                </a:cxn>
                <a:cxn ang="0">
                  <a:pos x="35" y="288"/>
                </a:cxn>
                <a:cxn ang="0">
                  <a:pos x="43" y="342"/>
                </a:cxn>
                <a:cxn ang="0">
                  <a:pos x="45" y="363"/>
                </a:cxn>
                <a:cxn ang="0">
                  <a:pos x="38" y="383"/>
                </a:cxn>
                <a:cxn ang="0">
                  <a:pos x="56" y="393"/>
                </a:cxn>
                <a:cxn ang="0">
                  <a:pos x="73" y="406"/>
                </a:cxn>
                <a:cxn ang="0">
                  <a:pos x="90" y="438"/>
                </a:cxn>
                <a:cxn ang="0">
                  <a:pos x="109" y="460"/>
                </a:cxn>
                <a:cxn ang="0">
                  <a:pos x="145" y="470"/>
                </a:cxn>
                <a:cxn ang="0">
                  <a:pos x="171" y="468"/>
                </a:cxn>
                <a:cxn ang="0">
                  <a:pos x="208" y="502"/>
                </a:cxn>
                <a:cxn ang="0">
                  <a:pos x="253" y="521"/>
                </a:cxn>
                <a:cxn ang="0">
                  <a:pos x="286" y="515"/>
                </a:cxn>
                <a:cxn ang="0">
                  <a:pos x="321" y="538"/>
                </a:cxn>
                <a:cxn ang="0">
                  <a:pos x="338" y="540"/>
                </a:cxn>
                <a:cxn ang="0">
                  <a:pos x="363" y="551"/>
                </a:cxn>
                <a:cxn ang="0">
                  <a:pos x="393" y="575"/>
                </a:cxn>
                <a:cxn ang="0">
                  <a:pos x="418" y="578"/>
                </a:cxn>
                <a:cxn ang="0">
                  <a:pos x="438" y="566"/>
                </a:cxn>
                <a:cxn ang="0">
                  <a:pos x="557" y="598"/>
                </a:cxn>
                <a:cxn ang="0">
                  <a:pos x="561" y="566"/>
                </a:cxn>
                <a:cxn ang="0">
                  <a:pos x="619" y="470"/>
                </a:cxn>
                <a:cxn ang="0">
                  <a:pos x="636" y="431"/>
                </a:cxn>
                <a:cxn ang="0">
                  <a:pos x="614" y="373"/>
                </a:cxn>
                <a:cxn ang="0">
                  <a:pos x="583" y="331"/>
                </a:cxn>
                <a:cxn ang="0">
                  <a:pos x="583" y="293"/>
                </a:cxn>
                <a:cxn ang="0">
                  <a:pos x="581" y="261"/>
                </a:cxn>
                <a:cxn ang="0">
                  <a:pos x="581" y="240"/>
                </a:cxn>
                <a:cxn ang="0">
                  <a:pos x="604" y="210"/>
                </a:cxn>
                <a:cxn ang="0">
                  <a:pos x="593" y="148"/>
                </a:cxn>
                <a:cxn ang="0">
                  <a:pos x="587" y="105"/>
                </a:cxn>
                <a:cxn ang="0">
                  <a:pos x="557" y="68"/>
                </a:cxn>
                <a:cxn ang="0">
                  <a:pos x="483" y="65"/>
                </a:cxn>
                <a:cxn ang="0">
                  <a:pos x="398" y="58"/>
                </a:cxn>
                <a:cxn ang="0">
                  <a:pos x="353" y="45"/>
                </a:cxn>
                <a:cxn ang="0">
                  <a:pos x="325" y="60"/>
                </a:cxn>
                <a:cxn ang="0">
                  <a:pos x="299" y="43"/>
                </a:cxn>
                <a:cxn ang="0">
                  <a:pos x="278" y="37"/>
                </a:cxn>
                <a:cxn ang="0">
                  <a:pos x="253" y="3"/>
                </a:cxn>
                <a:cxn ang="0">
                  <a:pos x="211" y="7"/>
                </a:cxn>
                <a:cxn ang="0">
                  <a:pos x="173" y="23"/>
                </a:cxn>
                <a:cxn ang="0">
                  <a:pos x="113" y="50"/>
                </a:cxn>
                <a:cxn ang="0">
                  <a:pos x="60" y="73"/>
                </a:cxn>
                <a:cxn ang="0">
                  <a:pos x="28" y="105"/>
                </a:cxn>
              </a:cxnLst>
              <a:rect l="0" t="0" r="r" b="b"/>
              <a:pathLst>
                <a:path w="636" h="598">
                  <a:moveTo>
                    <a:pt x="15" y="113"/>
                  </a:moveTo>
                  <a:lnTo>
                    <a:pt x="13" y="150"/>
                  </a:lnTo>
                  <a:lnTo>
                    <a:pt x="13" y="173"/>
                  </a:lnTo>
                  <a:lnTo>
                    <a:pt x="0" y="190"/>
                  </a:lnTo>
                  <a:lnTo>
                    <a:pt x="26" y="220"/>
                  </a:lnTo>
                  <a:lnTo>
                    <a:pt x="28" y="228"/>
                  </a:lnTo>
                  <a:lnTo>
                    <a:pt x="22" y="248"/>
                  </a:lnTo>
                  <a:lnTo>
                    <a:pt x="23" y="261"/>
                  </a:lnTo>
                  <a:lnTo>
                    <a:pt x="36" y="278"/>
                  </a:lnTo>
                  <a:lnTo>
                    <a:pt x="35" y="288"/>
                  </a:lnTo>
                  <a:lnTo>
                    <a:pt x="33" y="320"/>
                  </a:lnTo>
                  <a:lnTo>
                    <a:pt x="43" y="342"/>
                  </a:lnTo>
                  <a:lnTo>
                    <a:pt x="51" y="355"/>
                  </a:lnTo>
                  <a:lnTo>
                    <a:pt x="45" y="363"/>
                  </a:lnTo>
                  <a:lnTo>
                    <a:pt x="45" y="376"/>
                  </a:lnTo>
                  <a:lnTo>
                    <a:pt x="38" y="383"/>
                  </a:lnTo>
                  <a:lnTo>
                    <a:pt x="38" y="391"/>
                  </a:lnTo>
                  <a:lnTo>
                    <a:pt x="56" y="393"/>
                  </a:lnTo>
                  <a:lnTo>
                    <a:pt x="68" y="398"/>
                  </a:lnTo>
                  <a:lnTo>
                    <a:pt x="73" y="406"/>
                  </a:lnTo>
                  <a:lnTo>
                    <a:pt x="73" y="421"/>
                  </a:lnTo>
                  <a:lnTo>
                    <a:pt x="90" y="438"/>
                  </a:lnTo>
                  <a:lnTo>
                    <a:pt x="105" y="445"/>
                  </a:lnTo>
                  <a:lnTo>
                    <a:pt x="109" y="460"/>
                  </a:lnTo>
                  <a:lnTo>
                    <a:pt x="128" y="485"/>
                  </a:lnTo>
                  <a:lnTo>
                    <a:pt x="145" y="470"/>
                  </a:lnTo>
                  <a:lnTo>
                    <a:pt x="160" y="465"/>
                  </a:lnTo>
                  <a:lnTo>
                    <a:pt x="171" y="468"/>
                  </a:lnTo>
                  <a:lnTo>
                    <a:pt x="201" y="500"/>
                  </a:lnTo>
                  <a:lnTo>
                    <a:pt x="208" y="502"/>
                  </a:lnTo>
                  <a:lnTo>
                    <a:pt x="243" y="518"/>
                  </a:lnTo>
                  <a:lnTo>
                    <a:pt x="253" y="521"/>
                  </a:lnTo>
                  <a:lnTo>
                    <a:pt x="269" y="517"/>
                  </a:lnTo>
                  <a:lnTo>
                    <a:pt x="286" y="515"/>
                  </a:lnTo>
                  <a:lnTo>
                    <a:pt x="301" y="521"/>
                  </a:lnTo>
                  <a:lnTo>
                    <a:pt x="321" y="538"/>
                  </a:lnTo>
                  <a:lnTo>
                    <a:pt x="329" y="547"/>
                  </a:lnTo>
                  <a:lnTo>
                    <a:pt x="338" y="540"/>
                  </a:lnTo>
                  <a:lnTo>
                    <a:pt x="348" y="538"/>
                  </a:lnTo>
                  <a:lnTo>
                    <a:pt x="363" y="551"/>
                  </a:lnTo>
                  <a:lnTo>
                    <a:pt x="380" y="566"/>
                  </a:lnTo>
                  <a:lnTo>
                    <a:pt x="393" y="575"/>
                  </a:lnTo>
                  <a:lnTo>
                    <a:pt x="410" y="581"/>
                  </a:lnTo>
                  <a:lnTo>
                    <a:pt x="418" y="578"/>
                  </a:lnTo>
                  <a:lnTo>
                    <a:pt x="426" y="570"/>
                  </a:lnTo>
                  <a:lnTo>
                    <a:pt x="438" y="566"/>
                  </a:lnTo>
                  <a:lnTo>
                    <a:pt x="459" y="572"/>
                  </a:lnTo>
                  <a:lnTo>
                    <a:pt x="557" y="598"/>
                  </a:lnTo>
                  <a:lnTo>
                    <a:pt x="572" y="585"/>
                  </a:lnTo>
                  <a:lnTo>
                    <a:pt x="561" y="566"/>
                  </a:lnTo>
                  <a:lnTo>
                    <a:pt x="551" y="532"/>
                  </a:lnTo>
                  <a:lnTo>
                    <a:pt x="619" y="470"/>
                  </a:lnTo>
                  <a:lnTo>
                    <a:pt x="631" y="455"/>
                  </a:lnTo>
                  <a:lnTo>
                    <a:pt x="636" y="431"/>
                  </a:lnTo>
                  <a:lnTo>
                    <a:pt x="626" y="400"/>
                  </a:lnTo>
                  <a:lnTo>
                    <a:pt x="614" y="373"/>
                  </a:lnTo>
                  <a:lnTo>
                    <a:pt x="596" y="343"/>
                  </a:lnTo>
                  <a:lnTo>
                    <a:pt x="583" y="331"/>
                  </a:lnTo>
                  <a:lnTo>
                    <a:pt x="581" y="312"/>
                  </a:lnTo>
                  <a:lnTo>
                    <a:pt x="583" y="293"/>
                  </a:lnTo>
                  <a:lnTo>
                    <a:pt x="589" y="273"/>
                  </a:lnTo>
                  <a:lnTo>
                    <a:pt x="581" y="261"/>
                  </a:lnTo>
                  <a:lnTo>
                    <a:pt x="570" y="252"/>
                  </a:lnTo>
                  <a:lnTo>
                    <a:pt x="581" y="240"/>
                  </a:lnTo>
                  <a:lnTo>
                    <a:pt x="598" y="216"/>
                  </a:lnTo>
                  <a:lnTo>
                    <a:pt x="604" y="210"/>
                  </a:lnTo>
                  <a:lnTo>
                    <a:pt x="600" y="168"/>
                  </a:lnTo>
                  <a:lnTo>
                    <a:pt x="593" y="148"/>
                  </a:lnTo>
                  <a:lnTo>
                    <a:pt x="587" y="126"/>
                  </a:lnTo>
                  <a:lnTo>
                    <a:pt x="587" y="105"/>
                  </a:lnTo>
                  <a:lnTo>
                    <a:pt x="574" y="86"/>
                  </a:lnTo>
                  <a:lnTo>
                    <a:pt x="557" y="68"/>
                  </a:lnTo>
                  <a:lnTo>
                    <a:pt x="538" y="66"/>
                  </a:lnTo>
                  <a:lnTo>
                    <a:pt x="483" y="65"/>
                  </a:lnTo>
                  <a:lnTo>
                    <a:pt x="453" y="62"/>
                  </a:lnTo>
                  <a:lnTo>
                    <a:pt x="398" y="58"/>
                  </a:lnTo>
                  <a:lnTo>
                    <a:pt x="376" y="48"/>
                  </a:lnTo>
                  <a:lnTo>
                    <a:pt x="353" y="45"/>
                  </a:lnTo>
                  <a:lnTo>
                    <a:pt x="340" y="50"/>
                  </a:lnTo>
                  <a:lnTo>
                    <a:pt x="325" y="60"/>
                  </a:lnTo>
                  <a:lnTo>
                    <a:pt x="311" y="56"/>
                  </a:lnTo>
                  <a:lnTo>
                    <a:pt x="299" y="43"/>
                  </a:lnTo>
                  <a:lnTo>
                    <a:pt x="284" y="43"/>
                  </a:lnTo>
                  <a:lnTo>
                    <a:pt x="278" y="37"/>
                  </a:lnTo>
                  <a:lnTo>
                    <a:pt x="273" y="18"/>
                  </a:lnTo>
                  <a:lnTo>
                    <a:pt x="253" y="3"/>
                  </a:lnTo>
                  <a:lnTo>
                    <a:pt x="238" y="0"/>
                  </a:lnTo>
                  <a:lnTo>
                    <a:pt x="211" y="7"/>
                  </a:lnTo>
                  <a:lnTo>
                    <a:pt x="190" y="13"/>
                  </a:lnTo>
                  <a:lnTo>
                    <a:pt x="173" y="23"/>
                  </a:lnTo>
                  <a:lnTo>
                    <a:pt x="143" y="41"/>
                  </a:lnTo>
                  <a:lnTo>
                    <a:pt x="113" y="50"/>
                  </a:lnTo>
                  <a:lnTo>
                    <a:pt x="88" y="60"/>
                  </a:lnTo>
                  <a:lnTo>
                    <a:pt x="60" y="73"/>
                  </a:lnTo>
                  <a:lnTo>
                    <a:pt x="45" y="90"/>
                  </a:lnTo>
                  <a:lnTo>
                    <a:pt x="28" y="105"/>
                  </a:lnTo>
                  <a:lnTo>
                    <a:pt x="15" y="113"/>
                  </a:lnTo>
                  <a:close/>
                </a:path>
              </a:pathLst>
            </a:custGeom>
            <a:solidFill>
              <a:schemeClr val="bg1"/>
            </a:solidFill>
            <a:ln w="14288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5432567" y="2891014"/>
              <a:ext cx="523975" cy="412946"/>
            </a:xfrm>
            <a:custGeom>
              <a:avLst/>
              <a:gdLst/>
              <a:ahLst/>
              <a:cxnLst>
                <a:cxn ang="0">
                  <a:pos x="2" y="27"/>
                </a:cxn>
                <a:cxn ang="0">
                  <a:pos x="0" y="35"/>
                </a:cxn>
                <a:cxn ang="0">
                  <a:pos x="4" y="67"/>
                </a:cxn>
                <a:cxn ang="0">
                  <a:pos x="19" y="112"/>
                </a:cxn>
                <a:cxn ang="0">
                  <a:pos x="32" y="125"/>
                </a:cxn>
                <a:cxn ang="0">
                  <a:pos x="62" y="137"/>
                </a:cxn>
                <a:cxn ang="0">
                  <a:pos x="74" y="140"/>
                </a:cxn>
                <a:cxn ang="0">
                  <a:pos x="77" y="155"/>
                </a:cxn>
                <a:cxn ang="0">
                  <a:pos x="77" y="180"/>
                </a:cxn>
                <a:cxn ang="0">
                  <a:pos x="107" y="210"/>
                </a:cxn>
                <a:cxn ang="0">
                  <a:pos x="125" y="219"/>
                </a:cxn>
                <a:cxn ang="0">
                  <a:pos x="134" y="224"/>
                </a:cxn>
                <a:cxn ang="0">
                  <a:pos x="160" y="255"/>
                </a:cxn>
                <a:cxn ang="0">
                  <a:pos x="168" y="249"/>
                </a:cxn>
                <a:cxn ang="0">
                  <a:pos x="185" y="247"/>
                </a:cxn>
                <a:cxn ang="0">
                  <a:pos x="205" y="260"/>
                </a:cxn>
                <a:cxn ang="0">
                  <a:pos x="220" y="252"/>
                </a:cxn>
                <a:cxn ang="0">
                  <a:pos x="240" y="227"/>
                </a:cxn>
                <a:cxn ang="0">
                  <a:pos x="255" y="219"/>
                </a:cxn>
                <a:cxn ang="0">
                  <a:pos x="270" y="225"/>
                </a:cxn>
                <a:cxn ang="0">
                  <a:pos x="279" y="222"/>
                </a:cxn>
                <a:cxn ang="0">
                  <a:pos x="281" y="212"/>
                </a:cxn>
                <a:cxn ang="0">
                  <a:pos x="283" y="164"/>
                </a:cxn>
                <a:cxn ang="0">
                  <a:pos x="292" y="149"/>
                </a:cxn>
                <a:cxn ang="0">
                  <a:pos x="292" y="127"/>
                </a:cxn>
                <a:cxn ang="0">
                  <a:pos x="296" y="119"/>
                </a:cxn>
                <a:cxn ang="0">
                  <a:pos x="313" y="107"/>
                </a:cxn>
                <a:cxn ang="0">
                  <a:pos x="330" y="104"/>
                </a:cxn>
                <a:cxn ang="0">
                  <a:pos x="330" y="80"/>
                </a:cxn>
                <a:cxn ang="0">
                  <a:pos x="326" y="62"/>
                </a:cxn>
                <a:cxn ang="0">
                  <a:pos x="313" y="55"/>
                </a:cxn>
                <a:cxn ang="0">
                  <a:pos x="307" y="57"/>
                </a:cxn>
                <a:cxn ang="0">
                  <a:pos x="285" y="35"/>
                </a:cxn>
                <a:cxn ang="0">
                  <a:pos x="273" y="21"/>
                </a:cxn>
                <a:cxn ang="0">
                  <a:pos x="258" y="21"/>
                </a:cxn>
                <a:cxn ang="0">
                  <a:pos x="228" y="21"/>
                </a:cxn>
                <a:cxn ang="0">
                  <a:pos x="222" y="17"/>
                </a:cxn>
                <a:cxn ang="0">
                  <a:pos x="215" y="2"/>
                </a:cxn>
                <a:cxn ang="0">
                  <a:pos x="207" y="0"/>
                </a:cxn>
                <a:cxn ang="0">
                  <a:pos x="180" y="0"/>
                </a:cxn>
                <a:cxn ang="0">
                  <a:pos x="170" y="12"/>
                </a:cxn>
                <a:cxn ang="0">
                  <a:pos x="160" y="10"/>
                </a:cxn>
                <a:cxn ang="0">
                  <a:pos x="142" y="6"/>
                </a:cxn>
                <a:cxn ang="0">
                  <a:pos x="134" y="4"/>
                </a:cxn>
                <a:cxn ang="0">
                  <a:pos x="122" y="8"/>
                </a:cxn>
                <a:cxn ang="0">
                  <a:pos x="112" y="14"/>
                </a:cxn>
                <a:cxn ang="0">
                  <a:pos x="95" y="8"/>
                </a:cxn>
                <a:cxn ang="0">
                  <a:pos x="60" y="2"/>
                </a:cxn>
                <a:cxn ang="0">
                  <a:pos x="50" y="0"/>
                </a:cxn>
                <a:cxn ang="0">
                  <a:pos x="40" y="8"/>
                </a:cxn>
                <a:cxn ang="0">
                  <a:pos x="23" y="19"/>
                </a:cxn>
                <a:cxn ang="0">
                  <a:pos x="2" y="27"/>
                </a:cxn>
              </a:cxnLst>
              <a:rect l="0" t="0" r="r" b="b"/>
              <a:pathLst>
                <a:path w="330" h="260">
                  <a:moveTo>
                    <a:pt x="2" y="27"/>
                  </a:moveTo>
                  <a:lnTo>
                    <a:pt x="0" y="35"/>
                  </a:lnTo>
                  <a:lnTo>
                    <a:pt x="4" y="67"/>
                  </a:lnTo>
                  <a:lnTo>
                    <a:pt x="19" y="112"/>
                  </a:lnTo>
                  <a:lnTo>
                    <a:pt x="32" y="125"/>
                  </a:lnTo>
                  <a:lnTo>
                    <a:pt x="62" y="137"/>
                  </a:lnTo>
                  <a:lnTo>
                    <a:pt x="74" y="140"/>
                  </a:lnTo>
                  <a:lnTo>
                    <a:pt x="77" y="155"/>
                  </a:lnTo>
                  <a:lnTo>
                    <a:pt x="77" y="180"/>
                  </a:lnTo>
                  <a:lnTo>
                    <a:pt x="107" y="210"/>
                  </a:lnTo>
                  <a:lnTo>
                    <a:pt x="125" y="219"/>
                  </a:lnTo>
                  <a:lnTo>
                    <a:pt x="134" y="224"/>
                  </a:lnTo>
                  <a:lnTo>
                    <a:pt x="160" y="255"/>
                  </a:lnTo>
                  <a:lnTo>
                    <a:pt x="168" y="249"/>
                  </a:lnTo>
                  <a:lnTo>
                    <a:pt x="185" y="247"/>
                  </a:lnTo>
                  <a:lnTo>
                    <a:pt x="205" y="260"/>
                  </a:lnTo>
                  <a:lnTo>
                    <a:pt x="220" y="252"/>
                  </a:lnTo>
                  <a:lnTo>
                    <a:pt x="240" y="227"/>
                  </a:lnTo>
                  <a:lnTo>
                    <a:pt x="255" y="219"/>
                  </a:lnTo>
                  <a:lnTo>
                    <a:pt x="270" y="225"/>
                  </a:lnTo>
                  <a:lnTo>
                    <a:pt x="279" y="222"/>
                  </a:lnTo>
                  <a:lnTo>
                    <a:pt x="281" y="212"/>
                  </a:lnTo>
                  <a:lnTo>
                    <a:pt x="283" y="164"/>
                  </a:lnTo>
                  <a:lnTo>
                    <a:pt x="292" y="149"/>
                  </a:lnTo>
                  <a:lnTo>
                    <a:pt x="292" y="127"/>
                  </a:lnTo>
                  <a:lnTo>
                    <a:pt x="296" y="119"/>
                  </a:lnTo>
                  <a:lnTo>
                    <a:pt x="313" y="107"/>
                  </a:lnTo>
                  <a:lnTo>
                    <a:pt x="330" y="104"/>
                  </a:lnTo>
                  <a:lnTo>
                    <a:pt x="330" y="80"/>
                  </a:lnTo>
                  <a:lnTo>
                    <a:pt x="326" y="62"/>
                  </a:lnTo>
                  <a:lnTo>
                    <a:pt x="313" y="55"/>
                  </a:lnTo>
                  <a:lnTo>
                    <a:pt x="307" y="57"/>
                  </a:lnTo>
                  <a:lnTo>
                    <a:pt x="285" y="35"/>
                  </a:lnTo>
                  <a:lnTo>
                    <a:pt x="273" y="21"/>
                  </a:lnTo>
                  <a:lnTo>
                    <a:pt x="258" y="21"/>
                  </a:lnTo>
                  <a:lnTo>
                    <a:pt x="228" y="21"/>
                  </a:lnTo>
                  <a:lnTo>
                    <a:pt x="222" y="17"/>
                  </a:lnTo>
                  <a:lnTo>
                    <a:pt x="215" y="2"/>
                  </a:lnTo>
                  <a:lnTo>
                    <a:pt x="207" y="0"/>
                  </a:lnTo>
                  <a:lnTo>
                    <a:pt x="180" y="0"/>
                  </a:lnTo>
                  <a:lnTo>
                    <a:pt x="170" y="12"/>
                  </a:lnTo>
                  <a:lnTo>
                    <a:pt x="160" y="10"/>
                  </a:lnTo>
                  <a:lnTo>
                    <a:pt x="142" y="6"/>
                  </a:lnTo>
                  <a:lnTo>
                    <a:pt x="134" y="4"/>
                  </a:lnTo>
                  <a:lnTo>
                    <a:pt x="122" y="8"/>
                  </a:lnTo>
                  <a:lnTo>
                    <a:pt x="112" y="14"/>
                  </a:lnTo>
                  <a:lnTo>
                    <a:pt x="95" y="8"/>
                  </a:lnTo>
                  <a:lnTo>
                    <a:pt x="60" y="2"/>
                  </a:lnTo>
                  <a:lnTo>
                    <a:pt x="50" y="0"/>
                  </a:lnTo>
                  <a:lnTo>
                    <a:pt x="40" y="8"/>
                  </a:lnTo>
                  <a:lnTo>
                    <a:pt x="23" y="19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chemeClr val="bg1"/>
            </a:solidFill>
            <a:ln w="14288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5495718" y="2448572"/>
              <a:ext cx="81924" cy="6940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7" y="15"/>
                </a:cxn>
                <a:cxn ang="0">
                  <a:pos x="0" y="23"/>
                </a:cxn>
                <a:cxn ang="0">
                  <a:pos x="15" y="28"/>
                </a:cxn>
                <a:cxn ang="0">
                  <a:pos x="28" y="43"/>
                </a:cxn>
                <a:cxn ang="0">
                  <a:pos x="38" y="32"/>
                </a:cxn>
                <a:cxn ang="0">
                  <a:pos x="51" y="23"/>
                </a:cxn>
                <a:cxn ang="0">
                  <a:pos x="40" y="13"/>
                </a:cxn>
                <a:cxn ang="0">
                  <a:pos x="30" y="0"/>
                </a:cxn>
              </a:cxnLst>
              <a:rect l="0" t="0" r="r" b="b"/>
              <a:pathLst>
                <a:path w="51" h="43">
                  <a:moveTo>
                    <a:pt x="30" y="0"/>
                  </a:moveTo>
                  <a:lnTo>
                    <a:pt x="7" y="15"/>
                  </a:lnTo>
                  <a:lnTo>
                    <a:pt x="0" y="23"/>
                  </a:lnTo>
                  <a:lnTo>
                    <a:pt x="15" y="28"/>
                  </a:lnTo>
                  <a:lnTo>
                    <a:pt x="28" y="43"/>
                  </a:lnTo>
                  <a:lnTo>
                    <a:pt x="38" y="32"/>
                  </a:lnTo>
                  <a:lnTo>
                    <a:pt x="51" y="23"/>
                  </a:lnTo>
                  <a:lnTo>
                    <a:pt x="40" y="1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1"/>
            </a:solidFill>
            <a:ln w="1428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5471823" y="2528385"/>
              <a:ext cx="119473" cy="123189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37" y="4"/>
                </a:cxn>
                <a:cxn ang="0">
                  <a:pos x="28" y="0"/>
                </a:cxn>
                <a:cxn ang="0">
                  <a:pos x="13" y="19"/>
                </a:cxn>
                <a:cxn ang="0">
                  <a:pos x="7" y="15"/>
                </a:cxn>
                <a:cxn ang="0">
                  <a:pos x="0" y="27"/>
                </a:cxn>
                <a:cxn ang="0">
                  <a:pos x="8" y="34"/>
                </a:cxn>
                <a:cxn ang="0">
                  <a:pos x="8" y="66"/>
                </a:cxn>
                <a:cxn ang="0">
                  <a:pos x="15" y="77"/>
                </a:cxn>
                <a:cxn ang="0">
                  <a:pos x="53" y="34"/>
                </a:cxn>
                <a:cxn ang="0">
                  <a:pos x="68" y="34"/>
                </a:cxn>
                <a:cxn ang="0">
                  <a:pos x="75" y="23"/>
                </a:cxn>
                <a:cxn ang="0">
                  <a:pos x="73" y="17"/>
                </a:cxn>
                <a:cxn ang="0">
                  <a:pos x="62" y="0"/>
                </a:cxn>
              </a:cxnLst>
              <a:rect l="0" t="0" r="r" b="b"/>
              <a:pathLst>
                <a:path w="75" h="77">
                  <a:moveTo>
                    <a:pt x="62" y="0"/>
                  </a:moveTo>
                  <a:lnTo>
                    <a:pt x="37" y="4"/>
                  </a:lnTo>
                  <a:lnTo>
                    <a:pt x="28" y="0"/>
                  </a:lnTo>
                  <a:lnTo>
                    <a:pt x="13" y="19"/>
                  </a:lnTo>
                  <a:lnTo>
                    <a:pt x="7" y="15"/>
                  </a:lnTo>
                  <a:lnTo>
                    <a:pt x="0" y="27"/>
                  </a:lnTo>
                  <a:lnTo>
                    <a:pt x="8" y="34"/>
                  </a:lnTo>
                  <a:lnTo>
                    <a:pt x="8" y="66"/>
                  </a:lnTo>
                  <a:lnTo>
                    <a:pt x="15" y="77"/>
                  </a:lnTo>
                  <a:lnTo>
                    <a:pt x="53" y="34"/>
                  </a:lnTo>
                  <a:lnTo>
                    <a:pt x="68" y="34"/>
                  </a:lnTo>
                  <a:lnTo>
                    <a:pt x="75" y="23"/>
                  </a:lnTo>
                  <a:lnTo>
                    <a:pt x="73" y="1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bg1"/>
            </a:solidFill>
            <a:ln w="1428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5608364" y="2335792"/>
              <a:ext cx="392554" cy="347013"/>
            </a:xfrm>
            <a:custGeom>
              <a:avLst/>
              <a:gdLst/>
              <a:ahLst/>
              <a:cxnLst>
                <a:cxn ang="0">
                  <a:pos x="239" y="207"/>
                </a:cxn>
                <a:cxn ang="0">
                  <a:pos x="236" y="194"/>
                </a:cxn>
                <a:cxn ang="0">
                  <a:pos x="244" y="183"/>
                </a:cxn>
                <a:cxn ang="0">
                  <a:pos x="244" y="166"/>
                </a:cxn>
                <a:cxn ang="0">
                  <a:pos x="227" y="154"/>
                </a:cxn>
                <a:cxn ang="0">
                  <a:pos x="221" y="147"/>
                </a:cxn>
                <a:cxn ang="0">
                  <a:pos x="217" y="125"/>
                </a:cxn>
                <a:cxn ang="0">
                  <a:pos x="206" y="107"/>
                </a:cxn>
                <a:cxn ang="0">
                  <a:pos x="195" y="92"/>
                </a:cxn>
                <a:cxn ang="0">
                  <a:pos x="195" y="79"/>
                </a:cxn>
                <a:cxn ang="0">
                  <a:pos x="202" y="70"/>
                </a:cxn>
                <a:cxn ang="0">
                  <a:pos x="230" y="72"/>
                </a:cxn>
                <a:cxn ang="0">
                  <a:pos x="240" y="59"/>
                </a:cxn>
                <a:cxn ang="0">
                  <a:pos x="247" y="27"/>
                </a:cxn>
                <a:cxn ang="0">
                  <a:pos x="244" y="17"/>
                </a:cxn>
                <a:cxn ang="0">
                  <a:pos x="232" y="15"/>
                </a:cxn>
                <a:cxn ang="0">
                  <a:pos x="209" y="17"/>
                </a:cxn>
                <a:cxn ang="0">
                  <a:pos x="177" y="17"/>
                </a:cxn>
                <a:cxn ang="0">
                  <a:pos x="152" y="6"/>
                </a:cxn>
                <a:cxn ang="0">
                  <a:pos x="135" y="2"/>
                </a:cxn>
                <a:cxn ang="0">
                  <a:pos x="120" y="0"/>
                </a:cxn>
                <a:cxn ang="0">
                  <a:pos x="105" y="19"/>
                </a:cxn>
                <a:cxn ang="0">
                  <a:pos x="88" y="32"/>
                </a:cxn>
                <a:cxn ang="0">
                  <a:pos x="63" y="29"/>
                </a:cxn>
                <a:cxn ang="0">
                  <a:pos x="48" y="40"/>
                </a:cxn>
                <a:cxn ang="0">
                  <a:pos x="23" y="64"/>
                </a:cxn>
                <a:cxn ang="0">
                  <a:pos x="5" y="79"/>
                </a:cxn>
                <a:cxn ang="0">
                  <a:pos x="0" y="89"/>
                </a:cxn>
                <a:cxn ang="0">
                  <a:pos x="11" y="109"/>
                </a:cxn>
                <a:cxn ang="0">
                  <a:pos x="22" y="134"/>
                </a:cxn>
                <a:cxn ang="0">
                  <a:pos x="35" y="149"/>
                </a:cxn>
                <a:cxn ang="0">
                  <a:pos x="48" y="145"/>
                </a:cxn>
                <a:cxn ang="0">
                  <a:pos x="69" y="137"/>
                </a:cxn>
                <a:cxn ang="0">
                  <a:pos x="67" y="157"/>
                </a:cxn>
                <a:cxn ang="0">
                  <a:pos x="60" y="183"/>
                </a:cxn>
                <a:cxn ang="0">
                  <a:pos x="63" y="187"/>
                </a:cxn>
                <a:cxn ang="0">
                  <a:pos x="73" y="187"/>
                </a:cxn>
                <a:cxn ang="0">
                  <a:pos x="88" y="183"/>
                </a:cxn>
                <a:cxn ang="0">
                  <a:pos x="120" y="186"/>
                </a:cxn>
                <a:cxn ang="0">
                  <a:pos x="129" y="198"/>
                </a:cxn>
                <a:cxn ang="0">
                  <a:pos x="148" y="204"/>
                </a:cxn>
                <a:cxn ang="0">
                  <a:pos x="163" y="219"/>
                </a:cxn>
                <a:cxn ang="0">
                  <a:pos x="173" y="217"/>
                </a:cxn>
                <a:cxn ang="0">
                  <a:pos x="193" y="207"/>
                </a:cxn>
                <a:cxn ang="0">
                  <a:pos x="212" y="204"/>
                </a:cxn>
                <a:cxn ang="0">
                  <a:pos x="239" y="207"/>
                </a:cxn>
              </a:cxnLst>
              <a:rect l="0" t="0" r="r" b="b"/>
              <a:pathLst>
                <a:path w="247" h="219">
                  <a:moveTo>
                    <a:pt x="239" y="207"/>
                  </a:moveTo>
                  <a:lnTo>
                    <a:pt x="236" y="194"/>
                  </a:lnTo>
                  <a:lnTo>
                    <a:pt x="244" y="183"/>
                  </a:lnTo>
                  <a:lnTo>
                    <a:pt x="244" y="166"/>
                  </a:lnTo>
                  <a:lnTo>
                    <a:pt x="227" y="154"/>
                  </a:lnTo>
                  <a:lnTo>
                    <a:pt x="221" y="147"/>
                  </a:lnTo>
                  <a:lnTo>
                    <a:pt x="217" y="125"/>
                  </a:lnTo>
                  <a:lnTo>
                    <a:pt x="206" y="107"/>
                  </a:lnTo>
                  <a:lnTo>
                    <a:pt x="195" y="92"/>
                  </a:lnTo>
                  <a:lnTo>
                    <a:pt x="195" y="79"/>
                  </a:lnTo>
                  <a:lnTo>
                    <a:pt x="202" y="70"/>
                  </a:lnTo>
                  <a:lnTo>
                    <a:pt x="230" y="72"/>
                  </a:lnTo>
                  <a:lnTo>
                    <a:pt x="240" y="59"/>
                  </a:lnTo>
                  <a:lnTo>
                    <a:pt x="247" y="27"/>
                  </a:lnTo>
                  <a:lnTo>
                    <a:pt x="244" y="17"/>
                  </a:lnTo>
                  <a:lnTo>
                    <a:pt x="232" y="15"/>
                  </a:lnTo>
                  <a:lnTo>
                    <a:pt x="209" y="17"/>
                  </a:lnTo>
                  <a:lnTo>
                    <a:pt x="177" y="17"/>
                  </a:lnTo>
                  <a:lnTo>
                    <a:pt x="152" y="6"/>
                  </a:lnTo>
                  <a:lnTo>
                    <a:pt x="135" y="2"/>
                  </a:lnTo>
                  <a:lnTo>
                    <a:pt x="120" y="0"/>
                  </a:lnTo>
                  <a:lnTo>
                    <a:pt x="105" y="19"/>
                  </a:lnTo>
                  <a:lnTo>
                    <a:pt x="88" y="32"/>
                  </a:lnTo>
                  <a:lnTo>
                    <a:pt x="63" y="29"/>
                  </a:lnTo>
                  <a:lnTo>
                    <a:pt x="48" y="40"/>
                  </a:lnTo>
                  <a:lnTo>
                    <a:pt x="23" y="64"/>
                  </a:lnTo>
                  <a:lnTo>
                    <a:pt x="5" y="79"/>
                  </a:lnTo>
                  <a:lnTo>
                    <a:pt x="0" y="89"/>
                  </a:lnTo>
                  <a:lnTo>
                    <a:pt x="11" y="109"/>
                  </a:lnTo>
                  <a:lnTo>
                    <a:pt x="22" y="134"/>
                  </a:lnTo>
                  <a:lnTo>
                    <a:pt x="35" y="149"/>
                  </a:lnTo>
                  <a:lnTo>
                    <a:pt x="48" y="145"/>
                  </a:lnTo>
                  <a:lnTo>
                    <a:pt x="69" y="137"/>
                  </a:lnTo>
                  <a:lnTo>
                    <a:pt x="67" y="157"/>
                  </a:lnTo>
                  <a:lnTo>
                    <a:pt x="60" y="183"/>
                  </a:lnTo>
                  <a:lnTo>
                    <a:pt x="63" y="187"/>
                  </a:lnTo>
                  <a:lnTo>
                    <a:pt x="73" y="187"/>
                  </a:lnTo>
                  <a:lnTo>
                    <a:pt x="88" y="183"/>
                  </a:lnTo>
                  <a:lnTo>
                    <a:pt x="120" y="186"/>
                  </a:lnTo>
                  <a:lnTo>
                    <a:pt x="129" y="198"/>
                  </a:lnTo>
                  <a:lnTo>
                    <a:pt x="148" y="204"/>
                  </a:lnTo>
                  <a:lnTo>
                    <a:pt x="163" y="219"/>
                  </a:lnTo>
                  <a:lnTo>
                    <a:pt x="173" y="217"/>
                  </a:lnTo>
                  <a:lnTo>
                    <a:pt x="193" y="207"/>
                  </a:lnTo>
                  <a:lnTo>
                    <a:pt x="212" y="204"/>
                  </a:lnTo>
                  <a:lnTo>
                    <a:pt x="239" y="207"/>
                  </a:lnTo>
                  <a:close/>
                </a:path>
              </a:pathLst>
            </a:custGeom>
            <a:solidFill>
              <a:schemeClr val="bg1"/>
            </a:solidFill>
            <a:ln w="14288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4509212" y="3741196"/>
              <a:ext cx="1129873" cy="527460"/>
            </a:xfrm>
            <a:custGeom>
              <a:avLst/>
              <a:gdLst/>
              <a:ahLst/>
              <a:cxnLst>
                <a:cxn ang="0">
                  <a:pos x="111" y="230"/>
                </a:cxn>
                <a:cxn ang="0">
                  <a:pos x="41" y="172"/>
                </a:cxn>
                <a:cxn ang="0">
                  <a:pos x="14" y="142"/>
                </a:cxn>
                <a:cxn ang="0">
                  <a:pos x="7" y="94"/>
                </a:cxn>
                <a:cxn ang="0">
                  <a:pos x="5" y="68"/>
                </a:cxn>
                <a:cxn ang="0">
                  <a:pos x="52" y="61"/>
                </a:cxn>
                <a:cxn ang="0">
                  <a:pos x="165" y="0"/>
                </a:cxn>
                <a:cxn ang="0">
                  <a:pos x="197" y="7"/>
                </a:cxn>
                <a:cxn ang="0">
                  <a:pos x="227" y="16"/>
                </a:cxn>
                <a:cxn ang="0">
                  <a:pos x="260" y="60"/>
                </a:cxn>
                <a:cxn ang="0">
                  <a:pos x="275" y="92"/>
                </a:cxn>
                <a:cxn ang="0">
                  <a:pos x="290" y="92"/>
                </a:cxn>
                <a:cxn ang="0">
                  <a:pos x="325" y="82"/>
                </a:cxn>
                <a:cxn ang="0">
                  <a:pos x="362" y="114"/>
                </a:cxn>
                <a:cxn ang="0">
                  <a:pos x="408" y="137"/>
                </a:cxn>
                <a:cxn ang="0">
                  <a:pos x="449" y="130"/>
                </a:cxn>
                <a:cxn ang="0">
                  <a:pos x="481" y="162"/>
                </a:cxn>
                <a:cxn ang="0">
                  <a:pos x="511" y="157"/>
                </a:cxn>
                <a:cxn ang="0">
                  <a:pos x="560" y="192"/>
                </a:cxn>
                <a:cxn ang="0">
                  <a:pos x="582" y="184"/>
                </a:cxn>
                <a:cxn ang="0">
                  <a:pos x="629" y="189"/>
                </a:cxn>
                <a:cxn ang="0">
                  <a:pos x="712" y="210"/>
                </a:cxn>
                <a:cxn ang="0">
                  <a:pos x="675" y="249"/>
                </a:cxn>
                <a:cxn ang="0">
                  <a:pos x="671" y="274"/>
                </a:cxn>
                <a:cxn ang="0">
                  <a:pos x="637" y="261"/>
                </a:cxn>
                <a:cxn ang="0">
                  <a:pos x="575" y="267"/>
                </a:cxn>
                <a:cxn ang="0">
                  <a:pos x="551" y="294"/>
                </a:cxn>
                <a:cxn ang="0">
                  <a:pos x="513" y="309"/>
                </a:cxn>
                <a:cxn ang="0">
                  <a:pos x="485" y="296"/>
                </a:cxn>
                <a:cxn ang="0">
                  <a:pos x="417" y="329"/>
                </a:cxn>
                <a:cxn ang="0">
                  <a:pos x="362" y="329"/>
                </a:cxn>
                <a:cxn ang="0">
                  <a:pos x="335" y="312"/>
                </a:cxn>
                <a:cxn ang="0">
                  <a:pos x="317" y="299"/>
                </a:cxn>
                <a:cxn ang="0">
                  <a:pos x="304" y="274"/>
                </a:cxn>
                <a:cxn ang="0">
                  <a:pos x="275" y="236"/>
                </a:cxn>
                <a:cxn ang="0">
                  <a:pos x="241" y="249"/>
                </a:cxn>
                <a:cxn ang="0">
                  <a:pos x="187" y="228"/>
                </a:cxn>
                <a:cxn ang="0">
                  <a:pos x="165" y="246"/>
                </a:cxn>
                <a:cxn ang="0">
                  <a:pos x="129" y="250"/>
                </a:cxn>
              </a:cxnLst>
              <a:rect l="0" t="0" r="r" b="b"/>
              <a:pathLst>
                <a:path w="712" h="332">
                  <a:moveTo>
                    <a:pt x="114" y="244"/>
                  </a:moveTo>
                  <a:lnTo>
                    <a:pt x="111" y="230"/>
                  </a:lnTo>
                  <a:lnTo>
                    <a:pt x="96" y="222"/>
                  </a:lnTo>
                  <a:lnTo>
                    <a:pt x="41" y="172"/>
                  </a:lnTo>
                  <a:lnTo>
                    <a:pt x="38" y="145"/>
                  </a:lnTo>
                  <a:lnTo>
                    <a:pt x="14" y="142"/>
                  </a:lnTo>
                  <a:lnTo>
                    <a:pt x="15" y="117"/>
                  </a:lnTo>
                  <a:lnTo>
                    <a:pt x="7" y="94"/>
                  </a:lnTo>
                  <a:lnTo>
                    <a:pt x="0" y="82"/>
                  </a:lnTo>
                  <a:lnTo>
                    <a:pt x="5" y="68"/>
                  </a:lnTo>
                  <a:lnTo>
                    <a:pt x="22" y="68"/>
                  </a:lnTo>
                  <a:lnTo>
                    <a:pt x="52" y="61"/>
                  </a:lnTo>
                  <a:lnTo>
                    <a:pt x="145" y="13"/>
                  </a:lnTo>
                  <a:lnTo>
                    <a:pt x="165" y="0"/>
                  </a:lnTo>
                  <a:lnTo>
                    <a:pt x="177" y="15"/>
                  </a:lnTo>
                  <a:lnTo>
                    <a:pt x="197" y="7"/>
                  </a:lnTo>
                  <a:lnTo>
                    <a:pt x="215" y="8"/>
                  </a:lnTo>
                  <a:lnTo>
                    <a:pt x="227" y="16"/>
                  </a:lnTo>
                  <a:lnTo>
                    <a:pt x="227" y="38"/>
                  </a:lnTo>
                  <a:lnTo>
                    <a:pt x="260" y="60"/>
                  </a:lnTo>
                  <a:lnTo>
                    <a:pt x="263" y="75"/>
                  </a:lnTo>
                  <a:lnTo>
                    <a:pt x="275" y="92"/>
                  </a:lnTo>
                  <a:lnTo>
                    <a:pt x="284" y="99"/>
                  </a:lnTo>
                  <a:lnTo>
                    <a:pt x="290" y="92"/>
                  </a:lnTo>
                  <a:lnTo>
                    <a:pt x="314" y="79"/>
                  </a:lnTo>
                  <a:lnTo>
                    <a:pt x="325" y="82"/>
                  </a:lnTo>
                  <a:lnTo>
                    <a:pt x="355" y="115"/>
                  </a:lnTo>
                  <a:lnTo>
                    <a:pt x="362" y="114"/>
                  </a:lnTo>
                  <a:lnTo>
                    <a:pt x="393" y="132"/>
                  </a:lnTo>
                  <a:lnTo>
                    <a:pt x="408" y="137"/>
                  </a:lnTo>
                  <a:lnTo>
                    <a:pt x="430" y="130"/>
                  </a:lnTo>
                  <a:lnTo>
                    <a:pt x="449" y="130"/>
                  </a:lnTo>
                  <a:lnTo>
                    <a:pt x="475" y="150"/>
                  </a:lnTo>
                  <a:lnTo>
                    <a:pt x="481" y="162"/>
                  </a:lnTo>
                  <a:lnTo>
                    <a:pt x="496" y="152"/>
                  </a:lnTo>
                  <a:lnTo>
                    <a:pt x="511" y="157"/>
                  </a:lnTo>
                  <a:lnTo>
                    <a:pt x="534" y="182"/>
                  </a:lnTo>
                  <a:lnTo>
                    <a:pt x="560" y="192"/>
                  </a:lnTo>
                  <a:lnTo>
                    <a:pt x="569" y="195"/>
                  </a:lnTo>
                  <a:lnTo>
                    <a:pt x="582" y="184"/>
                  </a:lnTo>
                  <a:lnTo>
                    <a:pt x="594" y="180"/>
                  </a:lnTo>
                  <a:lnTo>
                    <a:pt x="629" y="189"/>
                  </a:lnTo>
                  <a:lnTo>
                    <a:pt x="675" y="199"/>
                  </a:lnTo>
                  <a:lnTo>
                    <a:pt x="712" y="210"/>
                  </a:lnTo>
                  <a:lnTo>
                    <a:pt x="699" y="224"/>
                  </a:lnTo>
                  <a:lnTo>
                    <a:pt x="675" y="249"/>
                  </a:lnTo>
                  <a:lnTo>
                    <a:pt x="669" y="257"/>
                  </a:lnTo>
                  <a:lnTo>
                    <a:pt x="671" y="274"/>
                  </a:lnTo>
                  <a:lnTo>
                    <a:pt x="654" y="274"/>
                  </a:lnTo>
                  <a:lnTo>
                    <a:pt x="637" y="261"/>
                  </a:lnTo>
                  <a:lnTo>
                    <a:pt x="620" y="257"/>
                  </a:lnTo>
                  <a:lnTo>
                    <a:pt x="575" y="267"/>
                  </a:lnTo>
                  <a:lnTo>
                    <a:pt x="563" y="277"/>
                  </a:lnTo>
                  <a:lnTo>
                    <a:pt x="551" y="294"/>
                  </a:lnTo>
                  <a:lnTo>
                    <a:pt x="526" y="309"/>
                  </a:lnTo>
                  <a:lnTo>
                    <a:pt x="513" y="309"/>
                  </a:lnTo>
                  <a:lnTo>
                    <a:pt x="498" y="296"/>
                  </a:lnTo>
                  <a:lnTo>
                    <a:pt x="485" y="296"/>
                  </a:lnTo>
                  <a:lnTo>
                    <a:pt x="439" y="318"/>
                  </a:lnTo>
                  <a:lnTo>
                    <a:pt x="417" y="329"/>
                  </a:lnTo>
                  <a:lnTo>
                    <a:pt x="399" y="332"/>
                  </a:lnTo>
                  <a:lnTo>
                    <a:pt x="362" y="329"/>
                  </a:lnTo>
                  <a:lnTo>
                    <a:pt x="347" y="329"/>
                  </a:lnTo>
                  <a:lnTo>
                    <a:pt x="335" y="312"/>
                  </a:lnTo>
                  <a:lnTo>
                    <a:pt x="329" y="306"/>
                  </a:lnTo>
                  <a:lnTo>
                    <a:pt x="317" y="299"/>
                  </a:lnTo>
                  <a:lnTo>
                    <a:pt x="310" y="291"/>
                  </a:lnTo>
                  <a:lnTo>
                    <a:pt x="304" y="274"/>
                  </a:lnTo>
                  <a:lnTo>
                    <a:pt x="304" y="254"/>
                  </a:lnTo>
                  <a:lnTo>
                    <a:pt x="275" y="236"/>
                  </a:lnTo>
                  <a:lnTo>
                    <a:pt x="257" y="245"/>
                  </a:lnTo>
                  <a:lnTo>
                    <a:pt x="241" y="249"/>
                  </a:lnTo>
                  <a:lnTo>
                    <a:pt x="227" y="227"/>
                  </a:lnTo>
                  <a:lnTo>
                    <a:pt x="187" y="228"/>
                  </a:lnTo>
                  <a:lnTo>
                    <a:pt x="174" y="237"/>
                  </a:lnTo>
                  <a:lnTo>
                    <a:pt x="165" y="246"/>
                  </a:lnTo>
                  <a:lnTo>
                    <a:pt x="147" y="246"/>
                  </a:lnTo>
                  <a:lnTo>
                    <a:pt x="129" y="250"/>
                  </a:lnTo>
                  <a:lnTo>
                    <a:pt x="114" y="244"/>
                  </a:lnTo>
                  <a:close/>
                </a:path>
              </a:pathLst>
            </a:custGeom>
            <a:solidFill>
              <a:schemeClr val="bg1"/>
            </a:solidFill>
            <a:ln w="14288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5412086" y="2625549"/>
              <a:ext cx="675876" cy="355688"/>
            </a:xfrm>
            <a:custGeom>
              <a:avLst/>
              <a:gdLst/>
              <a:ahLst/>
              <a:cxnLst>
                <a:cxn ang="0">
                  <a:pos x="105" y="74"/>
                </a:cxn>
                <a:cxn ang="0">
                  <a:pos x="96" y="44"/>
                </a:cxn>
                <a:cxn ang="0">
                  <a:pos x="68" y="30"/>
                </a:cxn>
                <a:cxn ang="0">
                  <a:pos x="38" y="53"/>
                </a:cxn>
                <a:cxn ang="0">
                  <a:pos x="20" y="102"/>
                </a:cxn>
                <a:cxn ang="0">
                  <a:pos x="15" y="119"/>
                </a:cxn>
                <a:cxn ang="0">
                  <a:pos x="0" y="137"/>
                </a:cxn>
                <a:cxn ang="0">
                  <a:pos x="5" y="171"/>
                </a:cxn>
                <a:cxn ang="0">
                  <a:pos x="17" y="194"/>
                </a:cxn>
                <a:cxn ang="0">
                  <a:pos x="55" y="175"/>
                </a:cxn>
                <a:cxn ang="0">
                  <a:pos x="81" y="171"/>
                </a:cxn>
                <a:cxn ang="0">
                  <a:pos x="113" y="179"/>
                </a:cxn>
                <a:cxn ang="0">
                  <a:pos x="145" y="171"/>
                </a:cxn>
                <a:cxn ang="0">
                  <a:pos x="166" y="177"/>
                </a:cxn>
                <a:cxn ang="0">
                  <a:pos x="193" y="171"/>
                </a:cxn>
                <a:cxn ang="0">
                  <a:pos x="226" y="169"/>
                </a:cxn>
                <a:cxn ang="0">
                  <a:pos x="258" y="190"/>
                </a:cxn>
                <a:cxn ang="0">
                  <a:pos x="301" y="209"/>
                </a:cxn>
                <a:cxn ang="0">
                  <a:pos x="326" y="224"/>
                </a:cxn>
                <a:cxn ang="0">
                  <a:pos x="364" y="214"/>
                </a:cxn>
                <a:cxn ang="0">
                  <a:pos x="383" y="192"/>
                </a:cxn>
                <a:cxn ang="0">
                  <a:pos x="419" y="154"/>
                </a:cxn>
                <a:cxn ang="0">
                  <a:pos x="421" y="104"/>
                </a:cxn>
                <a:cxn ang="0">
                  <a:pos x="392" y="79"/>
                </a:cxn>
                <a:cxn ang="0">
                  <a:pos x="375" y="38"/>
                </a:cxn>
                <a:cxn ang="0">
                  <a:pos x="348" y="21"/>
                </a:cxn>
                <a:cxn ang="0">
                  <a:pos x="298" y="34"/>
                </a:cxn>
                <a:cxn ang="0">
                  <a:pos x="271" y="21"/>
                </a:cxn>
                <a:cxn ang="0">
                  <a:pos x="245" y="4"/>
                </a:cxn>
                <a:cxn ang="0">
                  <a:pos x="220" y="0"/>
                </a:cxn>
                <a:cxn ang="0">
                  <a:pos x="192" y="4"/>
                </a:cxn>
                <a:cxn ang="0">
                  <a:pos x="178" y="21"/>
                </a:cxn>
                <a:cxn ang="0">
                  <a:pos x="183" y="70"/>
                </a:cxn>
                <a:cxn ang="0">
                  <a:pos x="166" y="97"/>
                </a:cxn>
                <a:cxn ang="0">
                  <a:pos x="147" y="96"/>
                </a:cxn>
              </a:cxnLst>
              <a:rect l="0" t="0" r="r" b="b"/>
              <a:pathLst>
                <a:path w="426" h="224">
                  <a:moveTo>
                    <a:pt x="125" y="87"/>
                  </a:moveTo>
                  <a:lnTo>
                    <a:pt x="105" y="74"/>
                  </a:lnTo>
                  <a:lnTo>
                    <a:pt x="100" y="59"/>
                  </a:lnTo>
                  <a:lnTo>
                    <a:pt x="96" y="44"/>
                  </a:lnTo>
                  <a:lnTo>
                    <a:pt x="85" y="30"/>
                  </a:lnTo>
                  <a:lnTo>
                    <a:pt x="68" y="30"/>
                  </a:lnTo>
                  <a:lnTo>
                    <a:pt x="55" y="36"/>
                  </a:lnTo>
                  <a:lnTo>
                    <a:pt x="38" y="53"/>
                  </a:lnTo>
                  <a:lnTo>
                    <a:pt x="17" y="92"/>
                  </a:lnTo>
                  <a:lnTo>
                    <a:pt x="20" y="102"/>
                  </a:lnTo>
                  <a:lnTo>
                    <a:pt x="20" y="112"/>
                  </a:lnTo>
                  <a:lnTo>
                    <a:pt x="15" y="119"/>
                  </a:lnTo>
                  <a:lnTo>
                    <a:pt x="7" y="127"/>
                  </a:lnTo>
                  <a:lnTo>
                    <a:pt x="0" y="137"/>
                  </a:lnTo>
                  <a:lnTo>
                    <a:pt x="5" y="147"/>
                  </a:lnTo>
                  <a:lnTo>
                    <a:pt x="5" y="171"/>
                  </a:lnTo>
                  <a:lnTo>
                    <a:pt x="8" y="190"/>
                  </a:lnTo>
                  <a:lnTo>
                    <a:pt x="17" y="194"/>
                  </a:lnTo>
                  <a:lnTo>
                    <a:pt x="35" y="187"/>
                  </a:lnTo>
                  <a:lnTo>
                    <a:pt x="55" y="175"/>
                  </a:lnTo>
                  <a:lnTo>
                    <a:pt x="64" y="167"/>
                  </a:lnTo>
                  <a:lnTo>
                    <a:pt x="81" y="171"/>
                  </a:lnTo>
                  <a:lnTo>
                    <a:pt x="98" y="175"/>
                  </a:lnTo>
                  <a:lnTo>
                    <a:pt x="113" y="179"/>
                  </a:lnTo>
                  <a:lnTo>
                    <a:pt x="123" y="184"/>
                  </a:lnTo>
                  <a:lnTo>
                    <a:pt x="145" y="171"/>
                  </a:lnTo>
                  <a:lnTo>
                    <a:pt x="155" y="171"/>
                  </a:lnTo>
                  <a:lnTo>
                    <a:pt x="166" y="177"/>
                  </a:lnTo>
                  <a:lnTo>
                    <a:pt x="181" y="181"/>
                  </a:lnTo>
                  <a:lnTo>
                    <a:pt x="193" y="171"/>
                  </a:lnTo>
                  <a:lnTo>
                    <a:pt x="213" y="167"/>
                  </a:lnTo>
                  <a:lnTo>
                    <a:pt x="226" y="169"/>
                  </a:lnTo>
                  <a:lnTo>
                    <a:pt x="236" y="187"/>
                  </a:lnTo>
                  <a:lnTo>
                    <a:pt x="258" y="190"/>
                  </a:lnTo>
                  <a:lnTo>
                    <a:pt x="283" y="187"/>
                  </a:lnTo>
                  <a:lnTo>
                    <a:pt x="301" y="209"/>
                  </a:lnTo>
                  <a:lnTo>
                    <a:pt x="313" y="222"/>
                  </a:lnTo>
                  <a:lnTo>
                    <a:pt x="326" y="224"/>
                  </a:lnTo>
                  <a:lnTo>
                    <a:pt x="345" y="216"/>
                  </a:lnTo>
                  <a:lnTo>
                    <a:pt x="364" y="214"/>
                  </a:lnTo>
                  <a:lnTo>
                    <a:pt x="377" y="202"/>
                  </a:lnTo>
                  <a:lnTo>
                    <a:pt x="383" y="192"/>
                  </a:lnTo>
                  <a:lnTo>
                    <a:pt x="407" y="167"/>
                  </a:lnTo>
                  <a:lnTo>
                    <a:pt x="419" y="154"/>
                  </a:lnTo>
                  <a:lnTo>
                    <a:pt x="426" y="134"/>
                  </a:lnTo>
                  <a:lnTo>
                    <a:pt x="421" y="104"/>
                  </a:lnTo>
                  <a:lnTo>
                    <a:pt x="411" y="97"/>
                  </a:lnTo>
                  <a:lnTo>
                    <a:pt x="392" y="79"/>
                  </a:lnTo>
                  <a:lnTo>
                    <a:pt x="383" y="59"/>
                  </a:lnTo>
                  <a:lnTo>
                    <a:pt x="375" y="38"/>
                  </a:lnTo>
                  <a:lnTo>
                    <a:pt x="358" y="23"/>
                  </a:lnTo>
                  <a:lnTo>
                    <a:pt x="348" y="21"/>
                  </a:lnTo>
                  <a:lnTo>
                    <a:pt x="313" y="23"/>
                  </a:lnTo>
                  <a:lnTo>
                    <a:pt x="298" y="34"/>
                  </a:lnTo>
                  <a:lnTo>
                    <a:pt x="288" y="38"/>
                  </a:lnTo>
                  <a:lnTo>
                    <a:pt x="271" y="21"/>
                  </a:lnTo>
                  <a:lnTo>
                    <a:pt x="256" y="15"/>
                  </a:lnTo>
                  <a:lnTo>
                    <a:pt x="245" y="4"/>
                  </a:lnTo>
                  <a:lnTo>
                    <a:pt x="238" y="2"/>
                  </a:lnTo>
                  <a:lnTo>
                    <a:pt x="220" y="0"/>
                  </a:lnTo>
                  <a:lnTo>
                    <a:pt x="205" y="4"/>
                  </a:lnTo>
                  <a:lnTo>
                    <a:pt x="192" y="4"/>
                  </a:lnTo>
                  <a:lnTo>
                    <a:pt x="185" y="10"/>
                  </a:lnTo>
                  <a:lnTo>
                    <a:pt x="178" y="21"/>
                  </a:lnTo>
                  <a:lnTo>
                    <a:pt x="178" y="44"/>
                  </a:lnTo>
                  <a:lnTo>
                    <a:pt x="183" y="70"/>
                  </a:lnTo>
                  <a:lnTo>
                    <a:pt x="183" y="81"/>
                  </a:lnTo>
                  <a:lnTo>
                    <a:pt x="166" y="97"/>
                  </a:lnTo>
                  <a:lnTo>
                    <a:pt x="155" y="107"/>
                  </a:lnTo>
                  <a:lnTo>
                    <a:pt x="147" y="96"/>
                  </a:lnTo>
                  <a:lnTo>
                    <a:pt x="125" y="87"/>
                  </a:lnTo>
                  <a:close/>
                </a:path>
              </a:pathLst>
            </a:custGeom>
            <a:solidFill>
              <a:schemeClr val="bg1"/>
            </a:solidFill>
            <a:ln w="1428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2483291" y="404664"/>
              <a:ext cx="677583" cy="591657"/>
            </a:xfrm>
            <a:custGeom>
              <a:avLst/>
              <a:gdLst/>
              <a:ahLst/>
              <a:cxnLst>
                <a:cxn ang="0">
                  <a:pos x="20" y="102"/>
                </a:cxn>
                <a:cxn ang="0">
                  <a:pos x="52" y="132"/>
                </a:cxn>
                <a:cxn ang="0">
                  <a:pos x="68" y="183"/>
                </a:cxn>
                <a:cxn ang="0">
                  <a:pos x="40" y="217"/>
                </a:cxn>
                <a:cxn ang="0">
                  <a:pos x="0" y="215"/>
                </a:cxn>
                <a:cxn ang="0">
                  <a:pos x="55" y="265"/>
                </a:cxn>
                <a:cxn ang="0">
                  <a:pos x="77" y="326"/>
                </a:cxn>
                <a:cxn ang="0">
                  <a:pos x="130" y="351"/>
                </a:cxn>
                <a:cxn ang="0">
                  <a:pos x="162" y="365"/>
                </a:cxn>
                <a:cxn ang="0">
                  <a:pos x="220" y="366"/>
                </a:cxn>
                <a:cxn ang="0">
                  <a:pos x="265" y="368"/>
                </a:cxn>
                <a:cxn ang="0">
                  <a:pos x="297" y="351"/>
                </a:cxn>
                <a:cxn ang="0">
                  <a:pos x="322" y="368"/>
                </a:cxn>
                <a:cxn ang="0">
                  <a:pos x="350" y="350"/>
                </a:cxn>
                <a:cxn ang="0">
                  <a:pos x="393" y="333"/>
                </a:cxn>
                <a:cxn ang="0">
                  <a:pos x="404" y="307"/>
                </a:cxn>
                <a:cxn ang="0">
                  <a:pos x="427" y="277"/>
                </a:cxn>
                <a:cxn ang="0">
                  <a:pos x="408" y="253"/>
                </a:cxn>
                <a:cxn ang="0">
                  <a:pos x="423" y="193"/>
                </a:cxn>
                <a:cxn ang="0">
                  <a:pos x="400" y="177"/>
                </a:cxn>
                <a:cxn ang="0">
                  <a:pos x="395" y="166"/>
                </a:cxn>
                <a:cxn ang="0">
                  <a:pos x="380" y="145"/>
                </a:cxn>
                <a:cxn ang="0">
                  <a:pos x="348" y="168"/>
                </a:cxn>
                <a:cxn ang="0">
                  <a:pos x="327" y="160"/>
                </a:cxn>
                <a:cxn ang="0">
                  <a:pos x="292" y="145"/>
                </a:cxn>
                <a:cxn ang="0">
                  <a:pos x="273" y="143"/>
                </a:cxn>
                <a:cxn ang="0">
                  <a:pos x="263" y="128"/>
                </a:cxn>
                <a:cxn ang="0">
                  <a:pos x="227" y="130"/>
                </a:cxn>
                <a:cxn ang="0">
                  <a:pos x="220" y="110"/>
                </a:cxn>
                <a:cxn ang="0">
                  <a:pos x="200" y="120"/>
                </a:cxn>
                <a:cxn ang="0">
                  <a:pos x="188" y="120"/>
                </a:cxn>
                <a:cxn ang="0">
                  <a:pos x="162" y="135"/>
                </a:cxn>
                <a:cxn ang="0">
                  <a:pos x="155" y="93"/>
                </a:cxn>
                <a:cxn ang="0">
                  <a:pos x="175" y="68"/>
                </a:cxn>
                <a:cxn ang="0">
                  <a:pos x="175" y="25"/>
                </a:cxn>
                <a:cxn ang="0">
                  <a:pos x="162" y="0"/>
                </a:cxn>
                <a:cxn ang="0">
                  <a:pos x="150" y="32"/>
                </a:cxn>
                <a:cxn ang="0">
                  <a:pos x="132" y="34"/>
                </a:cxn>
                <a:cxn ang="0">
                  <a:pos x="128" y="7"/>
                </a:cxn>
                <a:cxn ang="0">
                  <a:pos x="102" y="22"/>
                </a:cxn>
                <a:cxn ang="0">
                  <a:pos x="100" y="42"/>
                </a:cxn>
                <a:cxn ang="0">
                  <a:pos x="81" y="30"/>
                </a:cxn>
                <a:cxn ang="0">
                  <a:pos x="64" y="42"/>
                </a:cxn>
                <a:cxn ang="0">
                  <a:pos x="90" y="62"/>
                </a:cxn>
                <a:cxn ang="0">
                  <a:pos x="117" y="85"/>
                </a:cxn>
                <a:cxn ang="0">
                  <a:pos x="100" y="100"/>
                </a:cxn>
                <a:cxn ang="0">
                  <a:pos x="109" y="125"/>
                </a:cxn>
                <a:cxn ang="0">
                  <a:pos x="87" y="132"/>
                </a:cxn>
                <a:cxn ang="0">
                  <a:pos x="52" y="95"/>
                </a:cxn>
              </a:cxnLst>
              <a:rect l="0" t="0" r="r" b="b"/>
              <a:pathLst>
                <a:path w="427" h="373">
                  <a:moveTo>
                    <a:pt x="32" y="87"/>
                  </a:moveTo>
                  <a:lnTo>
                    <a:pt x="20" y="102"/>
                  </a:lnTo>
                  <a:lnTo>
                    <a:pt x="35" y="128"/>
                  </a:lnTo>
                  <a:lnTo>
                    <a:pt x="52" y="132"/>
                  </a:lnTo>
                  <a:lnTo>
                    <a:pt x="67" y="143"/>
                  </a:lnTo>
                  <a:lnTo>
                    <a:pt x="68" y="183"/>
                  </a:lnTo>
                  <a:lnTo>
                    <a:pt x="53" y="211"/>
                  </a:lnTo>
                  <a:lnTo>
                    <a:pt x="40" y="217"/>
                  </a:lnTo>
                  <a:lnTo>
                    <a:pt x="5" y="211"/>
                  </a:lnTo>
                  <a:lnTo>
                    <a:pt x="0" y="215"/>
                  </a:lnTo>
                  <a:lnTo>
                    <a:pt x="43" y="258"/>
                  </a:lnTo>
                  <a:lnTo>
                    <a:pt x="55" y="265"/>
                  </a:lnTo>
                  <a:lnTo>
                    <a:pt x="62" y="296"/>
                  </a:lnTo>
                  <a:lnTo>
                    <a:pt x="77" y="326"/>
                  </a:lnTo>
                  <a:lnTo>
                    <a:pt x="102" y="348"/>
                  </a:lnTo>
                  <a:lnTo>
                    <a:pt x="130" y="351"/>
                  </a:lnTo>
                  <a:lnTo>
                    <a:pt x="147" y="365"/>
                  </a:lnTo>
                  <a:lnTo>
                    <a:pt x="162" y="365"/>
                  </a:lnTo>
                  <a:lnTo>
                    <a:pt x="182" y="356"/>
                  </a:lnTo>
                  <a:lnTo>
                    <a:pt x="220" y="366"/>
                  </a:lnTo>
                  <a:lnTo>
                    <a:pt x="240" y="373"/>
                  </a:lnTo>
                  <a:lnTo>
                    <a:pt x="265" y="368"/>
                  </a:lnTo>
                  <a:lnTo>
                    <a:pt x="282" y="365"/>
                  </a:lnTo>
                  <a:lnTo>
                    <a:pt x="297" y="351"/>
                  </a:lnTo>
                  <a:lnTo>
                    <a:pt x="307" y="356"/>
                  </a:lnTo>
                  <a:lnTo>
                    <a:pt x="322" y="368"/>
                  </a:lnTo>
                  <a:lnTo>
                    <a:pt x="337" y="360"/>
                  </a:lnTo>
                  <a:lnTo>
                    <a:pt x="350" y="350"/>
                  </a:lnTo>
                  <a:lnTo>
                    <a:pt x="359" y="341"/>
                  </a:lnTo>
                  <a:lnTo>
                    <a:pt x="393" y="333"/>
                  </a:lnTo>
                  <a:lnTo>
                    <a:pt x="400" y="322"/>
                  </a:lnTo>
                  <a:lnTo>
                    <a:pt x="404" y="307"/>
                  </a:lnTo>
                  <a:lnTo>
                    <a:pt x="425" y="290"/>
                  </a:lnTo>
                  <a:lnTo>
                    <a:pt x="427" y="277"/>
                  </a:lnTo>
                  <a:lnTo>
                    <a:pt x="419" y="268"/>
                  </a:lnTo>
                  <a:lnTo>
                    <a:pt x="408" y="253"/>
                  </a:lnTo>
                  <a:lnTo>
                    <a:pt x="405" y="200"/>
                  </a:lnTo>
                  <a:lnTo>
                    <a:pt x="423" y="193"/>
                  </a:lnTo>
                  <a:lnTo>
                    <a:pt x="412" y="175"/>
                  </a:lnTo>
                  <a:lnTo>
                    <a:pt x="400" y="177"/>
                  </a:lnTo>
                  <a:lnTo>
                    <a:pt x="390" y="175"/>
                  </a:lnTo>
                  <a:lnTo>
                    <a:pt x="395" y="166"/>
                  </a:lnTo>
                  <a:lnTo>
                    <a:pt x="390" y="150"/>
                  </a:lnTo>
                  <a:lnTo>
                    <a:pt x="380" y="145"/>
                  </a:lnTo>
                  <a:lnTo>
                    <a:pt x="363" y="155"/>
                  </a:lnTo>
                  <a:lnTo>
                    <a:pt x="348" y="168"/>
                  </a:lnTo>
                  <a:lnTo>
                    <a:pt x="337" y="166"/>
                  </a:lnTo>
                  <a:lnTo>
                    <a:pt x="327" y="160"/>
                  </a:lnTo>
                  <a:lnTo>
                    <a:pt x="310" y="150"/>
                  </a:lnTo>
                  <a:lnTo>
                    <a:pt x="292" y="145"/>
                  </a:lnTo>
                  <a:lnTo>
                    <a:pt x="282" y="150"/>
                  </a:lnTo>
                  <a:lnTo>
                    <a:pt x="273" y="143"/>
                  </a:lnTo>
                  <a:lnTo>
                    <a:pt x="272" y="130"/>
                  </a:lnTo>
                  <a:lnTo>
                    <a:pt x="263" y="128"/>
                  </a:lnTo>
                  <a:lnTo>
                    <a:pt x="245" y="132"/>
                  </a:lnTo>
                  <a:lnTo>
                    <a:pt x="227" y="130"/>
                  </a:lnTo>
                  <a:lnTo>
                    <a:pt x="227" y="120"/>
                  </a:lnTo>
                  <a:lnTo>
                    <a:pt x="220" y="110"/>
                  </a:lnTo>
                  <a:lnTo>
                    <a:pt x="207" y="108"/>
                  </a:lnTo>
                  <a:lnTo>
                    <a:pt x="200" y="120"/>
                  </a:lnTo>
                  <a:lnTo>
                    <a:pt x="197" y="125"/>
                  </a:lnTo>
                  <a:lnTo>
                    <a:pt x="188" y="120"/>
                  </a:lnTo>
                  <a:lnTo>
                    <a:pt x="175" y="123"/>
                  </a:lnTo>
                  <a:lnTo>
                    <a:pt x="162" y="135"/>
                  </a:lnTo>
                  <a:lnTo>
                    <a:pt x="154" y="125"/>
                  </a:lnTo>
                  <a:lnTo>
                    <a:pt x="155" y="93"/>
                  </a:lnTo>
                  <a:lnTo>
                    <a:pt x="165" y="77"/>
                  </a:lnTo>
                  <a:lnTo>
                    <a:pt x="175" y="68"/>
                  </a:lnTo>
                  <a:lnTo>
                    <a:pt x="173" y="47"/>
                  </a:lnTo>
                  <a:lnTo>
                    <a:pt x="175" y="25"/>
                  </a:lnTo>
                  <a:lnTo>
                    <a:pt x="170" y="0"/>
                  </a:lnTo>
                  <a:lnTo>
                    <a:pt x="162" y="0"/>
                  </a:lnTo>
                  <a:lnTo>
                    <a:pt x="154" y="10"/>
                  </a:lnTo>
                  <a:lnTo>
                    <a:pt x="150" y="32"/>
                  </a:lnTo>
                  <a:lnTo>
                    <a:pt x="143" y="47"/>
                  </a:lnTo>
                  <a:lnTo>
                    <a:pt x="132" y="34"/>
                  </a:lnTo>
                  <a:lnTo>
                    <a:pt x="139" y="17"/>
                  </a:lnTo>
                  <a:lnTo>
                    <a:pt x="128" y="7"/>
                  </a:lnTo>
                  <a:lnTo>
                    <a:pt x="111" y="10"/>
                  </a:lnTo>
                  <a:lnTo>
                    <a:pt x="102" y="22"/>
                  </a:lnTo>
                  <a:lnTo>
                    <a:pt x="107" y="32"/>
                  </a:lnTo>
                  <a:lnTo>
                    <a:pt x="100" y="42"/>
                  </a:lnTo>
                  <a:lnTo>
                    <a:pt x="92" y="38"/>
                  </a:lnTo>
                  <a:lnTo>
                    <a:pt x="81" y="30"/>
                  </a:lnTo>
                  <a:lnTo>
                    <a:pt x="73" y="32"/>
                  </a:lnTo>
                  <a:lnTo>
                    <a:pt x="64" y="42"/>
                  </a:lnTo>
                  <a:lnTo>
                    <a:pt x="75" y="60"/>
                  </a:lnTo>
                  <a:lnTo>
                    <a:pt x="90" y="62"/>
                  </a:lnTo>
                  <a:lnTo>
                    <a:pt x="109" y="79"/>
                  </a:lnTo>
                  <a:lnTo>
                    <a:pt x="117" y="85"/>
                  </a:lnTo>
                  <a:lnTo>
                    <a:pt x="117" y="95"/>
                  </a:lnTo>
                  <a:lnTo>
                    <a:pt x="100" y="100"/>
                  </a:lnTo>
                  <a:lnTo>
                    <a:pt x="102" y="115"/>
                  </a:lnTo>
                  <a:lnTo>
                    <a:pt x="109" y="125"/>
                  </a:lnTo>
                  <a:lnTo>
                    <a:pt x="102" y="135"/>
                  </a:lnTo>
                  <a:lnTo>
                    <a:pt x="87" y="132"/>
                  </a:lnTo>
                  <a:lnTo>
                    <a:pt x="67" y="110"/>
                  </a:lnTo>
                  <a:lnTo>
                    <a:pt x="52" y="95"/>
                  </a:lnTo>
                  <a:lnTo>
                    <a:pt x="32" y="87"/>
                  </a:lnTo>
                  <a:close/>
                </a:path>
              </a:pathLst>
            </a:custGeom>
            <a:solidFill>
              <a:schemeClr val="bg1"/>
            </a:solidFill>
            <a:ln w="14288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4582602" y="4442163"/>
              <a:ext cx="361833" cy="208208"/>
            </a:xfrm>
            <a:custGeom>
              <a:avLst/>
              <a:gdLst/>
              <a:ahLst/>
              <a:cxnLst>
                <a:cxn ang="0">
                  <a:pos x="20" y="72"/>
                </a:cxn>
                <a:cxn ang="0">
                  <a:pos x="43" y="95"/>
                </a:cxn>
                <a:cxn ang="0">
                  <a:pos x="36" y="107"/>
                </a:cxn>
                <a:cxn ang="0">
                  <a:pos x="25" y="115"/>
                </a:cxn>
                <a:cxn ang="0">
                  <a:pos x="13" y="117"/>
                </a:cxn>
                <a:cxn ang="0">
                  <a:pos x="0" y="120"/>
                </a:cxn>
                <a:cxn ang="0">
                  <a:pos x="23" y="130"/>
                </a:cxn>
                <a:cxn ang="0">
                  <a:pos x="32" y="132"/>
                </a:cxn>
                <a:cxn ang="0">
                  <a:pos x="61" y="115"/>
                </a:cxn>
                <a:cxn ang="0">
                  <a:pos x="124" y="131"/>
                </a:cxn>
                <a:cxn ang="0">
                  <a:pos x="166" y="85"/>
                </a:cxn>
                <a:cxn ang="0">
                  <a:pos x="174" y="66"/>
                </a:cxn>
                <a:cxn ang="0">
                  <a:pos x="182" y="60"/>
                </a:cxn>
                <a:cxn ang="0">
                  <a:pos x="205" y="62"/>
                </a:cxn>
                <a:cxn ang="0">
                  <a:pos x="228" y="34"/>
                </a:cxn>
                <a:cxn ang="0">
                  <a:pos x="226" y="17"/>
                </a:cxn>
                <a:cxn ang="0">
                  <a:pos x="210" y="0"/>
                </a:cxn>
                <a:cxn ang="0">
                  <a:pos x="199" y="2"/>
                </a:cxn>
                <a:cxn ang="0">
                  <a:pos x="188" y="6"/>
                </a:cxn>
                <a:cxn ang="0">
                  <a:pos x="167" y="1"/>
                </a:cxn>
                <a:cxn ang="0">
                  <a:pos x="146" y="2"/>
                </a:cxn>
                <a:cxn ang="0">
                  <a:pos x="126" y="8"/>
                </a:cxn>
                <a:cxn ang="0">
                  <a:pos x="97" y="6"/>
                </a:cxn>
                <a:cxn ang="0">
                  <a:pos x="84" y="23"/>
                </a:cxn>
                <a:cxn ang="0">
                  <a:pos x="36" y="8"/>
                </a:cxn>
                <a:cxn ang="0">
                  <a:pos x="17" y="8"/>
                </a:cxn>
                <a:cxn ang="0">
                  <a:pos x="17" y="37"/>
                </a:cxn>
                <a:cxn ang="0">
                  <a:pos x="20" y="72"/>
                </a:cxn>
              </a:cxnLst>
              <a:rect l="0" t="0" r="r" b="b"/>
              <a:pathLst>
                <a:path w="228" h="132">
                  <a:moveTo>
                    <a:pt x="20" y="72"/>
                  </a:moveTo>
                  <a:lnTo>
                    <a:pt x="43" y="95"/>
                  </a:lnTo>
                  <a:lnTo>
                    <a:pt x="36" y="107"/>
                  </a:lnTo>
                  <a:lnTo>
                    <a:pt x="25" y="115"/>
                  </a:lnTo>
                  <a:lnTo>
                    <a:pt x="13" y="117"/>
                  </a:lnTo>
                  <a:lnTo>
                    <a:pt x="0" y="120"/>
                  </a:lnTo>
                  <a:lnTo>
                    <a:pt x="23" y="130"/>
                  </a:lnTo>
                  <a:lnTo>
                    <a:pt x="32" y="132"/>
                  </a:lnTo>
                  <a:lnTo>
                    <a:pt x="61" y="115"/>
                  </a:lnTo>
                  <a:lnTo>
                    <a:pt x="124" y="131"/>
                  </a:lnTo>
                  <a:lnTo>
                    <a:pt x="166" y="85"/>
                  </a:lnTo>
                  <a:lnTo>
                    <a:pt x="174" y="66"/>
                  </a:lnTo>
                  <a:lnTo>
                    <a:pt x="182" y="60"/>
                  </a:lnTo>
                  <a:lnTo>
                    <a:pt x="205" y="62"/>
                  </a:lnTo>
                  <a:lnTo>
                    <a:pt x="228" y="34"/>
                  </a:lnTo>
                  <a:lnTo>
                    <a:pt x="226" y="17"/>
                  </a:lnTo>
                  <a:lnTo>
                    <a:pt x="210" y="0"/>
                  </a:lnTo>
                  <a:lnTo>
                    <a:pt x="199" y="2"/>
                  </a:lnTo>
                  <a:lnTo>
                    <a:pt x="188" y="6"/>
                  </a:lnTo>
                  <a:lnTo>
                    <a:pt x="167" y="1"/>
                  </a:lnTo>
                  <a:lnTo>
                    <a:pt x="146" y="2"/>
                  </a:lnTo>
                  <a:lnTo>
                    <a:pt x="126" y="8"/>
                  </a:lnTo>
                  <a:lnTo>
                    <a:pt x="97" y="6"/>
                  </a:lnTo>
                  <a:lnTo>
                    <a:pt x="84" y="23"/>
                  </a:lnTo>
                  <a:lnTo>
                    <a:pt x="36" y="8"/>
                  </a:lnTo>
                  <a:lnTo>
                    <a:pt x="17" y="8"/>
                  </a:lnTo>
                  <a:lnTo>
                    <a:pt x="17" y="37"/>
                  </a:lnTo>
                  <a:lnTo>
                    <a:pt x="20" y="72"/>
                  </a:lnTo>
                  <a:close/>
                </a:path>
              </a:pathLst>
            </a:custGeom>
            <a:solidFill>
              <a:schemeClr val="bg1"/>
            </a:solidFill>
            <a:ln w="1428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4107284" y="503089"/>
              <a:ext cx="1849437" cy="2032000"/>
              <a:chOff x="1845" y="255"/>
              <a:chExt cx="1165" cy="1280"/>
            </a:xfrm>
            <a:solidFill>
              <a:schemeClr val="bg1">
                <a:lumMod val="75000"/>
              </a:schemeClr>
            </a:solidFill>
          </p:grpSpPr>
          <p:sp>
            <p:nvSpPr>
              <p:cNvPr id="92" name="Freeform 19"/>
              <p:cNvSpPr>
                <a:spLocks/>
              </p:cNvSpPr>
              <p:nvPr/>
            </p:nvSpPr>
            <p:spPr bwMode="auto">
              <a:xfrm>
                <a:off x="1845" y="255"/>
                <a:ext cx="1165" cy="1280"/>
              </a:xfrm>
              <a:custGeom>
                <a:avLst/>
                <a:gdLst/>
                <a:ahLst/>
                <a:cxnLst>
                  <a:cxn ang="0">
                    <a:pos x="342" y="1170"/>
                  </a:cxn>
                  <a:cxn ang="0">
                    <a:pos x="388" y="1097"/>
                  </a:cxn>
                  <a:cxn ang="0">
                    <a:pos x="375" y="998"/>
                  </a:cxn>
                  <a:cxn ang="0">
                    <a:pos x="384" y="913"/>
                  </a:cxn>
                  <a:cxn ang="0">
                    <a:pos x="405" y="793"/>
                  </a:cxn>
                  <a:cxn ang="0">
                    <a:pos x="465" y="713"/>
                  </a:cxn>
                  <a:cxn ang="0">
                    <a:pos x="495" y="648"/>
                  </a:cxn>
                  <a:cxn ang="0">
                    <a:pos x="517" y="585"/>
                  </a:cxn>
                  <a:cxn ang="0">
                    <a:pos x="580" y="478"/>
                  </a:cxn>
                  <a:cxn ang="0">
                    <a:pos x="615" y="393"/>
                  </a:cxn>
                  <a:cxn ang="0">
                    <a:pos x="695" y="307"/>
                  </a:cxn>
                  <a:cxn ang="0">
                    <a:pos x="760" y="277"/>
                  </a:cxn>
                  <a:cxn ang="0">
                    <a:pos x="802" y="200"/>
                  </a:cxn>
                  <a:cxn ang="0">
                    <a:pos x="905" y="243"/>
                  </a:cxn>
                  <a:cxn ang="0">
                    <a:pos x="960" y="256"/>
                  </a:cxn>
                  <a:cxn ang="0">
                    <a:pos x="990" y="153"/>
                  </a:cxn>
                  <a:cxn ang="0">
                    <a:pos x="1075" y="145"/>
                  </a:cxn>
                  <a:cxn ang="0">
                    <a:pos x="1105" y="183"/>
                  </a:cxn>
                  <a:cxn ang="0">
                    <a:pos x="1131" y="132"/>
                  </a:cxn>
                  <a:cxn ang="0">
                    <a:pos x="1161" y="73"/>
                  </a:cxn>
                  <a:cxn ang="0">
                    <a:pos x="1105" y="22"/>
                  </a:cxn>
                  <a:cxn ang="0">
                    <a:pos x="1055" y="25"/>
                  </a:cxn>
                  <a:cxn ang="0">
                    <a:pos x="1025" y="22"/>
                  </a:cxn>
                  <a:cxn ang="0">
                    <a:pos x="982" y="51"/>
                  </a:cxn>
                  <a:cxn ang="0">
                    <a:pos x="965" y="35"/>
                  </a:cxn>
                  <a:cxn ang="0">
                    <a:pos x="900" y="111"/>
                  </a:cxn>
                  <a:cxn ang="0">
                    <a:pos x="837" y="132"/>
                  </a:cxn>
                  <a:cxn ang="0">
                    <a:pos x="768" y="153"/>
                  </a:cxn>
                  <a:cxn ang="0">
                    <a:pos x="687" y="170"/>
                  </a:cxn>
                  <a:cxn ang="0">
                    <a:pos x="678" y="235"/>
                  </a:cxn>
                  <a:cxn ang="0">
                    <a:pos x="670" y="290"/>
                  </a:cxn>
                  <a:cxn ang="0">
                    <a:pos x="602" y="303"/>
                  </a:cxn>
                  <a:cxn ang="0">
                    <a:pos x="580" y="350"/>
                  </a:cxn>
                  <a:cxn ang="0">
                    <a:pos x="529" y="418"/>
                  </a:cxn>
                  <a:cxn ang="0">
                    <a:pos x="478" y="503"/>
                  </a:cxn>
                  <a:cxn ang="0">
                    <a:pos x="435" y="589"/>
                  </a:cxn>
                  <a:cxn ang="0">
                    <a:pos x="410" y="640"/>
                  </a:cxn>
                  <a:cxn ang="0">
                    <a:pos x="328" y="713"/>
                  </a:cxn>
                  <a:cxn ang="0">
                    <a:pos x="375" y="721"/>
                  </a:cxn>
                  <a:cxn ang="0">
                    <a:pos x="303" y="735"/>
                  </a:cxn>
                  <a:cxn ang="0">
                    <a:pos x="235" y="777"/>
                  </a:cxn>
                  <a:cxn ang="0">
                    <a:pos x="177" y="781"/>
                  </a:cxn>
                  <a:cxn ang="0">
                    <a:pos x="130" y="813"/>
                  </a:cxn>
                  <a:cxn ang="0">
                    <a:pos x="100" y="845"/>
                  </a:cxn>
                  <a:cxn ang="0">
                    <a:pos x="40" y="885"/>
                  </a:cxn>
                  <a:cxn ang="0">
                    <a:pos x="23" y="1026"/>
                  </a:cxn>
                  <a:cxn ang="0">
                    <a:pos x="47" y="1058"/>
                  </a:cxn>
                  <a:cxn ang="0">
                    <a:pos x="23" y="1120"/>
                  </a:cxn>
                  <a:cxn ang="0">
                    <a:pos x="38" y="1157"/>
                  </a:cxn>
                  <a:cxn ang="0">
                    <a:pos x="0" y="1188"/>
                  </a:cxn>
                  <a:cxn ang="0">
                    <a:pos x="98" y="1280"/>
                  </a:cxn>
                  <a:cxn ang="0">
                    <a:pos x="240" y="1175"/>
                  </a:cxn>
                  <a:cxn ang="0">
                    <a:pos x="292" y="1116"/>
                  </a:cxn>
                  <a:cxn ang="0">
                    <a:pos x="303" y="1205"/>
                  </a:cxn>
                </a:cxnLst>
                <a:rect l="0" t="0" r="r" b="b"/>
                <a:pathLst>
                  <a:path w="1165" h="1280">
                    <a:moveTo>
                      <a:pt x="312" y="1205"/>
                    </a:moveTo>
                    <a:lnTo>
                      <a:pt x="315" y="1203"/>
                    </a:lnTo>
                    <a:lnTo>
                      <a:pt x="328" y="1200"/>
                    </a:lnTo>
                    <a:lnTo>
                      <a:pt x="337" y="1186"/>
                    </a:lnTo>
                    <a:lnTo>
                      <a:pt x="342" y="1170"/>
                    </a:lnTo>
                    <a:lnTo>
                      <a:pt x="345" y="1160"/>
                    </a:lnTo>
                    <a:lnTo>
                      <a:pt x="342" y="1135"/>
                    </a:lnTo>
                    <a:lnTo>
                      <a:pt x="345" y="1118"/>
                    </a:lnTo>
                    <a:lnTo>
                      <a:pt x="358" y="1110"/>
                    </a:lnTo>
                    <a:lnTo>
                      <a:pt x="388" y="1097"/>
                    </a:lnTo>
                    <a:lnTo>
                      <a:pt x="392" y="1083"/>
                    </a:lnTo>
                    <a:lnTo>
                      <a:pt x="388" y="1041"/>
                    </a:lnTo>
                    <a:lnTo>
                      <a:pt x="384" y="1033"/>
                    </a:lnTo>
                    <a:lnTo>
                      <a:pt x="384" y="1007"/>
                    </a:lnTo>
                    <a:lnTo>
                      <a:pt x="375" y="998"/>
                    </a:lnTo>
                    <a:lnTo>
                      <a:pt x="380" y="977"/>
                    </a:lnTo>
                    <a:lnTo>
                      <a:pt x="388" y="977"/>
                    </a:lnTo>
                    <a:lnTo>
                      <a:pt x="410" y="965"/>
                    </a:lnTo>
                    <a:lnTo>
                      <a:pt x="392" y="926"/>
                    </a:lnTo>
                    <a:lnTo>
                      <a:pt x="384" y="913"/>
                    </a:lnTo>
                    <a:lnTo>
                      <a:pt x="384" y="909"/>
                    </a:lnTo>
                    <a:lnTo>
                      <a:pt x="384" y="875"/>
                    </a:lnTo>
                    <a:lnTo>
                      <a:pt x="397" y="850"/>
                    </a:lnTo>
                    <a:lnTo>
                      <a:pt x="400" y="823"/>
                    </a:lnTo>
                    <a:lnTo>
                      <a:pt x="405" y="793"/>
                    </a:lnTo>
                    <a:lnTo>
                      <a:pt x="400" y="768"/>
                    </a:lnTo>
                    <a:lnTo>
                      <a:pt x="410" y="751"/>
                    </a:lnTo>
                    <a:lnTo>
                      <a:pt x="414" y="738"/>
                    </a:lnTo>
                    <a:lnTo>
                      <a:pt x="440" y="721"/>
                    </a:lnTo>
                    <a:lnTo>
                      <a:pt x="465" y="713"/>
                    </a:lnTo>
                    <a:lnTo>
                      <a:pt x="487" y="721"/>
                    </a:lnTo>
                    <a:lnTo>
                      <a:pt x="495" y="725"/>
                    </a:lnTo>
                    <a:lnTo>
                      <a:pt x="508" y="708"/>
                    </a:lnTo>
                    <a:lnTo>
                      <a:pt x="508" y="687"/>
                    </a:lnTo>
                    <a:lnTo>
                      <a:pt x="495" y="648"/>
                    </a:lnTo>
                    <a:lnTo>
                      <a:pt x="490" y="632"/>
                    </a:lnTo>
                    <a:lnTo>
                      <a:pt x="495" y="623"/>
                    </a:lnTo>
                    <a:lnTo>
                      <a:pt x="503" y="623"/>
                    </a:lnTo>
                    <a:lnTo>
                      <a:pt x="512" y="610"/>
                    </a:lnTo>
                    <a:lnTo>
                      <a:pt x="517" y="585"/>
                    </a:lnTo>
                    <a:lnTo>
                      <a:pt x="520" y="550"/>
                    </a:lnTo>
                    <a:lnTo>
                      <a:pt x="525" y="517"/>
                    </a:lnTo>
                    <a:lnTo>
                      <a:pt x="537" y="503"/>
                    </a:lnTo>
                    <a:lnTo>
                      <a:pt x="563" y="487"/>
                    </a:lnTo>
                    <a:lnTo>
                      <a:pt x="580" y="478"/>
                    </a:lnTo>
                    <a:lnTo>
                      <a:pt x="585" y="452"/>
                    </a:lnTo>
                    <a:lnTo>
                      <a:pt x="593" y="435"/>
                    </a:lnTo>
                    <a:lnTo>
                      <a:pt x="615" y="418"/>
                    </a:lnTo>
                    <a:lnTo>
                      <a:pt x="619" y="405"/>
                    </a:lnTo>
                    <a:lnTo>
                      <a:pt x="615" y="393"/>
                    </a:lnTo>
                    <a:lnTo>
                      <a:pt x="615" y="375"/>
                    </a:lnTo>
                    <a:lnTo>
                      <a:pt x="632" y="363"/>
                    </a:lnTo>
                    <a:lnTo>
                      <a:pt x="653" y="325"/>
                    </a:lnTo>
                    <a:lnTo>
                      <a:pt x="670" y="328"/>
                    </a:lnTo>
                    <a:lnTo>
                      <a:pt x="695" y="307"/>
                    </a:lnTo>
                    <a:lnTo>
                      <a:pt x="692" y="290"/>
                    </a:lnTo>
                    <a:lnTo>
                      <a:pt x="708" y="273"/>
                    </a:lnTo>
                    <a:lnTo>
                      <a:pt x="717" y="277"/>
                    </a:lnTo>
                    <a:lnTo>
                      <a:pt x="734" y="273"/>
                    </a:lnTo>
                    <a:lnTo>
                      <a:pt x="760" y="277"/>
                    </a:lnTo>
                    <a:lnTo>
                      <a:pt x="793" y="248"/>
                    </a:lnTo>
                    <a:lnTo>
                      <a:pt x="790" y="230"/>
                    </a:lnTo>
                    <a:lnTo>
                      <a:pt x="793" y="222"/>
                    </a:lnTo>
                    <a:lnTo>
                      <a:pt x="785" y="218"/>
                    </a:lnTo>
                    <a:lnTo>
                      <a:pt x="802" y="200"/>
                    </a:lnTo>
                    <a:lnTo>
                      <a:pt x="828" y="197"/>
                    </a:lnTo>
                    <a:lnTo>
                      <a:pt x="845" y="222"/>
                    </a:lnTo>
                    <a:lnTo>
                      <a:pt x="875" y="256"/>
                    </a:lnTo>
                    <a:lnTo>
                      <a:pt x="888" y="256"/>
                    </a:lnTo>
                    <a:lnTo>
                      <a:pt x="905" y="243"/>
                    </a:lnTo>
                    <a:lnTo>
                      <a:pt x="918" y="239"/>
                    </a:lnTo>
                    <a:lnTo>
                      <a:pt x="926" y="243"/>
                    </a:lnTo>
                    <a:lnTo>
                      <a:pt x="939" y="256"/>
                    </a:lnTo>
                    <a:lnTo>
                      <a:pt x="956" y="260"/>
                    </a:lnTo>
                    <a:lnTo>
                      <a:pt x="960" y="256"/>
                    </a:lnTo>
                    <a:lnTo>
                      <a:pt x="968" y="239"/>
                    </a:lnTo>
                    <a:lnTo>
                      <a:pt x="973" y="230"/>
                    </a:lnTo>
                    <a:lnTo>
                      <a:pt x="990" y="200"/>
                    </a:lnTo>
                    <a:lnTo>
                      <a:pt x="995" y="197"/>
                    </a:lnTo>
                    <a:lnTo>
                      <a:pt x="990" y="153"/>
                    </a:lnTo>
                    <a:lnTo>
                      <a:pt x="1012" y="132"/>
                    </a:lnTo>
                    <a:lnTo>
                      <a:pt x="1020" y="137"/>
                    </a:lnTo>
                    <a:lnTo>
                      <a:pt x="1045" y="111"/>
                    </a:lnTo>
                    <a:lnTo>
                      <a:pt x="1067" y="137"/>
                    </a:lnTo>
                    <a:lnTo>
                      <a:pt x="1075" y="145"/>
                    </a:lnTo>
                    <a:lnTo>
                      <a:pt x="1088" y="140"/>
                    </a:lnTo>
                    <a:lnTo>
                      <a:pt x="1097" y="153"/>
                    </a:lnTo>
                    <a:lnTo>
                      <a:pt x="1097" y="162"/>
                    </a:lnTo>
                    <a:lnTo>
                      <a:pt x="1105" y="170"/>
                    </a:lnTo>
                    <a:lnTo>
                      <a:pt x="1105" y="183"/>
                    </a:lnTo>
                    <a:lnTo>
                      <a:pt x="1118" y="167"/>
                    </a:lnTo>
                    <a:lnTo>
                      <a:pt x="1140" y="150"/>
                    </a:lnTo>
                    <a:lnTo>
                      <a:pt x="1152" y="123"/>
                    </a:lnTo>
                    <a:lnTo>
                      <a:pt x="1143" y="120"/>
                    </a:lnTo>
                    <a:lnTo>
                      <a:pt x="1131" y="132"/>
                    </a:lnTo>
                    <a:lnTo>
                      <a:pt x="1127" y="111"/>
                    </a:lnTo>
                    <a:lnTo>
                      <a:pt x="1118" y="107"/>
                    </a:lnTo>
                    <a:lnTo>
                      <a:pt x="1114" y="94"/>
                    </a:lnTo>
                    <a:lnTo>
                      <a:pt x="1148" y="68"/>
                    </a:lnTo>
                    <a:lnTo>
                      <a:pt x="1161" y="73"/>
                    </a:lnTo>
                    <a:lnTo>
                      <a:pt x="1165" y="55"/>
                    </a:lnTo>
                    <a:lnTo>
                      <a:pt x="1157" y="51"/>
                    </a:lnTo>
                    <a:lnTo>
                      <a:pt x="1135" y="43"/>
                    </a:lnTo>
                    <a:lnTo>
                      <a:pt x="1123" y="38"/>
                    </a:lnTo>
                    <a:lnTo>
                      <a:pt x="1105" y="22"/>
                    </a:lnTo>
                    <a:lnTo>
                      <a:pt x="1088" y="17"/>
                    </a:lnTo>
                    <a:lnTo>
                      <a:pt x="1071" y="35"/>
                    </a:lnTo>
                    <a:lnTo>
                      <a:pt x="1063" y="47"/>
                    </a:lnTo>
                    <a:lnTo>
                      <a:pt x="1045" y="35"/>
                    </a:lnTo>
                    <a:lnTo>
                      <a:pt x="1055" y="25"/>
                    </a:lnTo>
                    <a:lnTo>
                      <a:pt x="1058" y="5"/>
                    </a:lnTo>
                    <a:lnTo>
                      <a:pt x="1055" y="0"/>
                    </a:lnTo>
                    <a:lnTo>
                      <a:pt x="1033" y="0"/>
                    </a:lnTo>
                    <a:lnTo>
                      <a:pt x="1028" y="8"/>
                    </a:lnTo>
                    <a:lnTo>
                      <a:pt x="1025" y="22"/>
                    </a:lnTo>
                    <a:lnTo>
                      <a:pt x="1028" y="35"/>
                    </a:lnTo>
                    <a:lnTo>
                      <a:pt x="1012" y="51"/>
                    </a:lnTo>
                    <a:lnTo>
                      <a:pt x="998" y="25"/>
                    </a:lnTo>
                    <a:lnTo>
                      <a:pt x="985" y="30"/>
                    </a:lnTo>
                    <a:lnTo>
                      <a:pt x="982" y="51"/>
                    </a:lnTo>
                    <a:lnTo>
                      <a:pt x="973" y="81"/>
                    </a:lnTo>
                    <a:lnTo>
                      <a:pt x="952" y="102"/>
                    </a:lnTo>
                    <a:lnTo>
                      <a:pt x="939" y="77"/>
                    </a:lnTo>
                    <a:lnTo>
                      <a:pt x="960" y="60"/>
                    </a:lnTo>
                    <a:lnTo>
                      <a:pt x="965" y="35"/>
                    </a:lnTo>
                    <a:lnTo>
                      <a:pt x="952" y="35"/>
                    </a:lnTo>
                    <a:lnTo>
                      <a:pt x="930" y="35"/>
                    </a:lnTo>
                    <a:lnTo>
                      <a:pt x="913" y="60"/>
                    </a:lnTo>
                    <a:lnTo>
                      <a:pt x="892" y="94"/>
                    </a:lnTo>
                    <a:lnTo>
                      <a:pt x="900" y="111"/>
                    </a:lnTo>
                    <a:lnTo>
                      <a:pt x="888" y="120"/>
                    </a:lnTo>
                    <a:lnTo>
                      <a:pt x="870" y="107"/>
                    </a:lnTo>
                    <a:lnTo>
                      <a:pt x="853" y="115"/>
                    </a:lnTo>
                    <a:lnTo>
                      <a:pt x="858" y="132"/>
                    </a:lnTo>
                    <a:lnTo>
                      <a:pt x="837" y="132"/>
                    </a:lnTo>
                    <a:lnTo>
                      <a:pt x="823" y="137"/>
                    </a:lnTo>
                    <a:lnTo>
                      <a:pt x="807" y="158"/>
                    </a:lnTo>
                    <a:lnTo>
                      <a:pt x="785" y="153"/>
                    </a:lnTo>
                    <a:lnTo>
                      <a:pt x="785" y="167"/>
                    </a:lnTo>
                    <a:lnTo>
                      <a:pt x="768" y="153"/>
                    </a:lnTo>
                    <a:lnTo>
                      <a:pt x="747" y="162"/>
                    </a:lnTo>
                    <a:lnTo>
                      <a:pt x="742" y="180"/>
                    </a:lnTo>
                    <a:lnTo>
                      <a:pt x="725" y="183"/>
                    </a:lnTo>
                    <a:lnTo>
                      <a:pt x="713" y="167"/>
                    </a:lnTo>
                    <a:lnTo>
                      <a:pt x="687" y="170"/>
                    </a:lnTo>
                    <a:lnTo>
                      <a:pt x="662" y="180"/>
                    </a:lnTo>
                    <a:lnTo>
                      <a:pt x="662" y="205"/>
                    </a:lnTo>
                    <a:lnTo>
                      <a:pt x="678" y="210"/>
                    </a:lnTo>
                    <a:lnTo>
                      <a:pt x="678" y="218"/>
                    </a:lnTo>
                    <a:lnTo>
                      <a:pt x="678" y="235"/>
                    </a:lnTo>
                    <a:lnTo>
                      <a:pt x="665" y="230"/>
                    </a:lnTo>
                    <a:lnTo>
                      <a:pt x="648" y="239"/>
                    </a:lnTo>
                    <a:lnTo>
                      <a:pt x="653" y="256"/>
                    </a:lnTo>
                    <a:lnTo>
                      <a:pt x="670" y="269"/>
                    </a:lnTo>
                    <a:lnTo>
                      <a:pt x="670" y="290"/>
                    </a:lnTo>
                    <a:lnTo>
                      <a:pt x="653" y="282"/>
                    </a:lnTo>
                    <a:lnTo>
                      <a:pt x="640" y="286"/>
                    </a:lnTo>
                    <a:lnTo>
                      <a:pt x="640" y="303"/>
                    </a:lnTo>
                    <a:lnTo>
                      <a:pt x="619" y="303"/>
                    </a:lnTo>
                    <a:lnTo>
                      <a:pt x="602" y="303"/>
                    </a:lnTo>
                    <a:lnTo>
                      <a:pt x="597" y="315"/>
                    </a:lnTo>
                    <a:lnTo>
                      <a:pt x="593" y="325"/>
                    </a:lnTo>
                    <a:lnTo>
                      <a:pt x="580" y="328"/>
                    </a:lnTo>
                    <a:lnTo>
                      <a:pt x="575" y="337"/>
                    </a:lnTo>
                    <a:lnTo>
                      <a:pt x="580" y="350"/>
                    </a:lnTo>
                    <a:lnTo>
                      <a:pt x="555" y="358"/>
                    </a:lnTo>
                    <a:lnTo>
                      <a:pt x="572" y="375"/>
                    </a:lnTo>
                    <a:lnTo>
                      <a:pt x="575" y="385"/>
                    </a:lnTo>
                    <a:lnTo>
                      <a:pt x="559" y="397"/>
                    </a:lnTo>
                    <a:lnTo>
                      <a:pt x="529" y="418"/>
                    </a:lnTo>
                    <a:lnTo>
                      <a:pt x="508" y="435"/>
                    </a:lnTo>
                    <a:lnTo>
                      <a:pt x="495" y="461"/>
                    </a:lnTo>
                    <a:lnTo>
                      <a:pt x="473" y="478"/>
                    </a:lnTo>
                    <a:lnTo>
                      <a:pt x="473" y="490"/>
                    </a:lnTo>
                    <a:lnTo>
                      <a:pt x="478" y="503"/>
                    </a:lnTo>
                    <a:lnTo>
                      <a:pt x="460" y="517"/>
                    </a:lnTo>
                    <a:lnTo>
                      <a:pt x="465" y="533"/>
                    </a:lnTo>
                    <a:lnTo>
                      <a:pt x="448" y="563"/>
                    </a:lnTo>
                    <a:lnTo>
                      <a:pt x="435" y="568"/>
                    </a:lnTo>
                    <a:lnTo>
                      <a:pt x="435" y="589"/>
                    </a:lnTo>
                    <a:lnTo>
                      <a:pt x="444" y="602"/>
                    </a:lnTo>
                    <a:lnTo>
                      <a:pt x="430" y="615"/>
                    </a:lnTo>
                    <a:lnTo>
                      <a:pt x="422" y="606"/>
                    </a:lnTo>
                    <a:lnTo>
                      <a:pt x="405" y="615"/>
                    </a:lnTo>
                    <a:lnTo>
                      <a:pt x="410" y="640"/>
                    </a:lnTo>
                    <a:lnTo>
                      <a:pt x="392" y="648"/>
                    </a:lnTo>
                    <a:lnTo>
                      <a:pt x="367" y="653"/>
                    </a:lnTo>
                    <a:lnTo>
                      <a:pt x="350" y="675"/>
                    </a:lnTo>
                    <a:lnTo>
                      <a:pt x="345" y="695"/>
                    </a:lnTo>
                    <a:lnTo>
                      <a:pt x="328" y="713"/>
                    </a:lnTo>
                    <a:lnTo>
                      <a:pt x="328" y="725"/>
                    </a:lnTo>
                    <a:lnTo>
                      <a:pt x="350" y="708"/>
                    </a:lnTo>
                    <a:lnTo>
                      <a:pt x="375" y="691"/>
                    </a:lnTo>
                    <a:lnTo>
                      <a:pt x="384" y="695"/>
                    </a:lnTo>
                    <a:lnTo>
                      <a:pt x="375" y="721"/>
                    </a:lnTo>
                    <a:lnTo>
                      <a:pt x="354" y="735"/>
                    </a:lnTo>
                    <a:lnTo>
                      <a:pt x="332" y="730"/>
                    </a:lnTo>
                    <a:lnTo>
                      <a:pt x="337" y="747"/>
                    </a:lnTo>
                    <a:lnTo>
                      <a:pt x="307" y="760"/>
                    </a:lnTo>
                    <a:lnTo>
                      <a:pt x="303" y="735"/>
                    </a:lnTo>
                    <a:lnTo>
                      <a:pt x="290" y="725"/>
                    </a:lnTo>
                    <a:lnTo>
                      <a:pt x="273" y="751"/>
                    </a:lnTo>
                    <a:lnTo>
                      <a:pt x="255" y="751"/>
                    </a:lnTo>
                    <a:lnTo>
                      <a:pt x="237" y="755"/>
                    </a:lnTo>
                    <a:lnTo>
                      <a:pt x="235" y="777"/>
                    </a:lnTo>
                    <a:lnTo>
                      <a:pt x="225" y="781"/>
                    </a:lnTo>
                    <a:lnTo>
                      <a:pt x="225" y="792"/>
                    </a:lnTo>
                    <a:lnTo>
                      <a:pt x="215" y="787"/>
                    </a:lnTo>
                    <a:lnTo>
                      <a:pt x="200" y="778"/>
                    </a:lnTo>
                    <a:lnTo>
                      <a:pt x="177" y="781"/>
                    </a:lnTo>
                    <a:lnTo>
                      <a:pt x="177" y="793"/>
                    </a:lnTo>
                    <a:lnTo>
                      <a:pt x="179" y="805"/>
                    </a:lnTo>
                    <a:lnTo>
                      <a:pt x="170" y="808"/>
                    </a:lnTo>
                    <a:lnTo>
                      <a:pt x="149" y="798"/>
                    </a:lnTo>
                    <a:lnTo>
                      <a:pt x="130" y="813"/>
                    </a:lnTo>
                    <a:lnTo>
                      <a:pt x="134" y="825"/>
                    </a:lnTo>
                    <a:lnTo>
                      <a:pt x="132" y="835"/>
                    </a:lnTo>
                    <a:lnTo>
                      <a:pt x="113" y="825"/>
                    </a:lnTo>
                    <a:lnTo>
                      <a:pt x="107" y="837"/>
                    </a:lnTo>
                    <a:lnTo>
                      <a:pt x="100" y="845"/>
                    </a:lnTo>
                    <a:lnTo>
                      <a:pt x="77" y="840"/>
                    </a:lnTo>
                    <a:lnTo>
                      <a:pt x="64" y="843"/>
                    </a:lnTo>
                    <a:lnTo>
                      <a:pt x="62" y="860"/>
                    </a:lnTo>
                    <a:lnTo>
                      <a:pt x="53" y="865"/>
                    </a:lnTo>
                    <a:lnTo>
                      <a:pt x="40" y="885"/>
                    </a:lnTo>
                    <a:lnTo>
                      <a:pt x="42" y="909"/>
                    </a:lnTo>
                    <a:lnTo>
                      <a:pt x="38" y="943"/>
                    </a:lnTo>
                    <a:lnTo>
                      <a:pt x="32" y="977"/>
                    </a:lnTo>
                    <a:lnTo>
                      <a:pt x="27" y="1010"/>
                    </a:lnTo>
                    <a:lnTo>
                      <a:pt x="23" y="1026"/>
                    </a:lnTo>
                    <a:lnTo>
                      <a:pt x="34" y="1041"/>
                    </a:lnTo>
                    <a:lnTo>
                      <a:pt x="53" y="1028"/>
                    </a:lnTo>
                    <a:lnTo>
                      <a:pt x="65" y="1035"/>
                    </a:lnTo>
                    <a:lnTo>
                      <a:pt x="65" y="1048"/>
                    </a:lnTo>
                    <a:lnTo>
                      <a:pt x="47" y="1058"/>
                    </a:lnTo>
                    <a:lnTo>
                      <a:pt x="45" y="1080"/>
                    </a:lnTo>
                    <a:lnTo>
                      <a:pt x="40" y="1090"/>
                    </a:lnTo>
                    <a:lnTo>
                      <a:pt x="22" y="1088"/>
                    </a:lnTo>
                    <a:lnTo>
                      <a:pt x="15" y="1113"/>
                    </a:lnTo>
                    <a:lnTo>
                      <a:pt x="23" y="1120"/>
                    </a:lnTo>
                    <a:lnTo>
                      <a:pt x="40" y="1116"/>
                    </a:lnTo>
                    <a:lnTo>
                      <a:pt x="49" y="1127"/>
                    </a:lnTo>
                    <a:lnTo>
                      <a:pt x="50" y="1133"/>
                    </a:lnTo>
                    <a:lnTo>
                      <a:pt x="37" y="1142"/>
                    </a:lnTo>
                    <a:lnTo>
                      <a:pt x="38" y="1157"/>
                    </a:lnTo>
                    <a:lnTo>
                      <a:pt x="22" y="1160"/>
                    </a:lnTo>
                    <a:lnTo>
                      <a:pt x="10" y="1152"/>
                    </a:lnTo>
                    <a:lnTo>
                      <a:pt x="12" y="1173"/>
                    </a:lnTo>
                    <a:lnTo>
                      <a:pt x="10" y="1188"/>
                    </a:lnTo>
                    <a:lnTo>
                      <a:pt x="0" y="1188"/>
                    </a:lnTo>
                    <a:lnTo>
                      <a:pt x="25" y="1215"/>
                    </a:lnTo>
                    <a:lnTo>
                      <a:pt x="38" y="1230"/>
                    </a:lnTo>
                    <a:lnTo>
                      <a:pt x="45" y="1250"/>
                    </a:lnTo>
                    <a:lnTo>
                      <a:pt x="70" y="1265"/>
                    </a:lnTo>
                    <a:lnTo>
                      <a:pt x="98" y="1280"/>
                    </a:lnTo>
                    <a:lnTo>
                      <a:pt x="124" y="1280"/>
                    </a:lnTo>
                    <a:lnTo>
                      <a:pt x="162" y="1255"/>
                    </a:lnTo>
                    <a:lnTo>
                      <a:pt x="200" y="1227"/>
                    </a:lnTo>
                    <a:lnTo>
                      <a:pt x="235" y="1180"/>
                    </a:lnTo>
                    <a:lnTo>
                      <a:pt x="240" y="1175"/>
                    </a:lnTo>
                    <a:lnTo>
                      <a:pt x="250" y="1190"/>
                    </a:lnTo>
                    <a:lnTo>
                      <a:pt x="267" y="1180"/>
                    </a:lnTo>
                    <a:lnTo>
                      <a:pt x="273" y="1163"/>
                    </a:lnTo>
                    <a:lnTo>
                      <a:pt x="275" y="1142"/>
                    </a:lnTo>
                    <a:lnTo>
                      <a:pt x="292" y="1116"/>
                    </a:lnTo>
                    <a:lnTo>
                      <a:pt x="285" y="1145"/>
                    </a:lnTo>
                    <a:lnTo>
                      <a:pt x="294" y="1150"/>
                    </a:lnTo>
                    <a:lnTo>
                      <a:pt x="290" y="1163"/>
                    </a:lnTo>
                    <a:lnTo>
                      <a:pt x="294" y="1186"/>
                    </a:lnTo>
                    <a:lnTo>
                      <a:pt x="303" y="1205"/>
                    </a:lnTo>
                    <a:lnTo>
                      <a:pt x="313" y="1200"/>
                    </a:lnTo>
                    <a:lnTo>
                      <a:pt x="312" y="1205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914400">
                  <a:defRPr/>
                </a:pPr>
                <a:endParaRPr lang="en-GB"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endParaRPr>
              </a:p>
            </p:txBody>
          </p:sp>
          <p:sp>
            <p:nvSpPr>
              <p:cNvPr id="93" name="Freeform 20"/>
              <p:cNvSpPr>
                <a:spLocks/>
              </p:cNvSpPr>
              <p:nvPr/>
            </p:nvSpPr>
            <p:spPr bwMode="auto">
              <a:xfrm>
                <a:off x="1845" y="255"/>
                <a:ext cx="1165" cy="1280"/>
              </a:xfrm>
              <a:custGeom>
                <a:avLst/>
                <a:gdLst/>
                <a:ahLst/>
                <a:cxnLst>
                  <a:cxn ang="0">
                    <a:pos x="342" y="1170"/>
                  </a:cxn>
                  <a:cxn ang="0">
                    <a:pos x="388" y="1097"/>
                  </a:cxn>
                  <a:cxn ang="0">
                    <a:pos x="375" y="998"/>
                  </a:cxn>
                  <a:cxn ang="0">
                    <a:pos x="384" y="913"/>
                  </a:cxn>
                  <a:cxn ang="0">
                    <a:pos x="405" y="793"/>
                  </a:cxn>
                  <a:cxn ang="0">
                    <a:pos x="465" y="713"/>
                  </a:cxn>
                  <a:cxn ang="0">
                    <a:pos x="495" y="648"/>
                  </a:cxn>
                  <a:cxn ang="0">
                    <a:pos x="517" y="585"/>
                  </a:cxn>
                  <a:cxn ang="0">
                    <a:pos x="580" y="478"/>
                  </a:cxn>
                  <a:cxn ang="0">
                    <a:pos x="615" y="393"/>
                  </a:cxn>
                  <a:cxn ang="0">
                    <a:pos x="695" y="307"/>
                  </a:cxn>
                  <a:cxn ang="0">
                    <a:pos x="760" y="277"/>
                  </a:cxn>
                  <a:cxn ang="0">
                    <a:pos x="802" y="200"/>
                  </a:cxn>
                  <a:cxn ang="0">
                    <a:pos x="905" y="243"/>
                  </a:cxn>
                  <a:cxn ang="0">
                    <a:pos x="960" y="256"/>
                  </a:cxn>
                  <a:cxn ang="0">
                    <a:pos x="990" y="153"/>
                  </a:cxn>
                  <a:cxn ang="0">
                    <a:pos x="1075" y="145"/>
                  </a:cxn>
                  <a:cxn ang="0">
                    <a:pos x="1105" y="183"/>
                  </a:cxn>
                  <a:cxn ang="0">
                    <a:pos x="1131" y="132"/>
                  </a:cxn>
                  <a:cxn ang="0">
                    <a:pos x="1161" y="73"/>
                  </a:cxn>
                  <a:cxn ang="0">
                    <a:pos x="1105" y="22"/>
                  </a:cxn>
                  <a:cxn ang="0">
                    <a:pos x="1055" y="25"/>
                  </a:cxn>
                  <a:cxn ang="0">
                    <a:pos x="1025" y="22"/>
                  </a:cxn>
                  <a:cxn ang="0">
                    <a:pos x="982" y="51"/>
                  </a:cxn>
                  <a:cxn ang="0">
                    <a:pos x="965" y="35"/>
                  </a:cxn>
                  <a:cxn ang="0">
                    <a:pos x="900" y="111"/>
                  </a:cxn>
                  <a:cxn ang="0">
                    <a:pos x="837" y="132"/>
                  </a:cxn>
                  <a:cxn ang="0">
                    <a:pos x="768" y="153"/>
                  </a:cxn>
                  <a:cxn ang="0">
                    <a:pos x="687" y="170"/>
                  </a:cxn>
                  <a:cxn ang="0">
                    <a:pos x="678" y="235"/>
                  </a:cxn>
                  <a:cxn ang="0">
                    <a:pos x="670" y="290"/>
                  </a:cxn>
                  <a:cxn ang="0">
                    <a:pos x="602" y="303"/>
                  </a:cxn>
                  <a:cxn ang="0">
                    <a:pos x="580" y="350"/>
                  </a:cxn>
                  <a:cxn ang="0">
                    <a:pos x="529" y="418"/>
                  </a:cxn>
                  <a:cxn ang="0">
                    <a:pos x="478" y="503"/>
                  </a:cxn>
                  <a:cxn ang="0">
                    <a:pos x="435" y="589"/>
                  </a:cxn>
                  <a:cxn ang="0">
                    <a:pos x="410" y="640"/>
                  </a:cxn>
                  <a:cxn ang="0">
                    <a:pos x="328" y="713"/>
                  </a:cxn>
                  <a:cxn ang="0">
                    <a:pos x="375" y="721"/>
                  </a:cxn>
                  <a:cxn ang="0">
                    <a:pos x="303" y="735"/>
                  </a:cxn>
                  <a:cxn ang="0">
                    <a:pos x="235" y="777"/>
                  </a:cxn>
                  <a:cxn ang="0">
                    <a:pos x="177" y="781"/>
                  </a:cxn>
                  <a:cxn ang="0">
                    <a:pos x="130" y="813"/>
                  </a:cxn>
                  <a:cxn ang="0">
                    <a:pos x="100" y="845"/>
                  </a:cxn>
                  <a:cxn ang="0">
                    <a:pos x="40" y="885"/>
                  </a:cxn>
                  <a:cxn ang="0">
                    <a:pos x="23" y="1026"/>
                  </a:cxn>
                  <a:cxn ang="0">
                    <a:pos x="47" y="1058"/>
                  </a:cxn>
                  <a:cxn ang="0">
                    <a:pos x="23" y="1120"/>
                  </a:cxn>
                  <a:cxn ang="0">
                    <a:pos x="38" y="1157"/>
                  </a:cxn>
                  <a:cxn ang="0">
                    <a:pos x="0" y="1188"/>
                  </a:cxn>
                  <a:cxn ang="0">
                    <a:pos x="98" y="1280"/>
                  </a:cxn>
                  <a:cxn ang="0">
                    <a:pos x="240" y="1175"/>
                  </a:cxn>
                  <a:cxn ang="0">
                    <a:pos x="292" y="1116"/>
                  </a:cxn>
                  <a:cxn ang="0">
                    <a:pos x="303" y="1205"/>
                  </a:cxn>
                </a:cxnLst>
                <a:rect l="0" t="0" r="r" b="b"/>
                <a:pathLst>
                  <a:path w="1165" h="1280">
                    <a:moveTo>
                      <a:pt x="312" y="1205"/>
                    </a:moveTo>
                    <a:lnTo>
                      <a:pt x="315" y="1203"/>
                    </a:lnTo>
                    <a:lnTo>
                      <a:pt x="328" y="1200"/>
                    </a:lnTo>
                    <a:lnTo>
                      <a:pt x="337" y="1186"/>
                    </a:lnTo>
                    <a:lnTo>
                      <a:pt x="342" y="1170"/>
                    </a:lnTo>
                    <a:lnTo>
                      <a:pt x="345" y="1160"/>
                    </a:lnTo>
                    <a:lnTo>
                      <a:pt x="342" y="1135"/>
                    </a:lnTo>
                    <a:lnTo>
                      <a:pt x="345" y="1118"/>
                    </a:lnTo>
                    <a:lnTo>
                      <a:pt x="358" y="1110"/>
                    </a:lnTo>
                    <a:lnTo>
                      <a:pt x="388" y="1097"/>
                    </a:lnTo>
                    <a:lnTo>
                      <a:pt x="392" y="1083"/>
                    </a:lnTo>
                    <a:lnTo>
                      <a:pt x="388" y="1041"/>
                    </a:lnTo>
                    <a:lnTo>
                      <a:pt x="384" y="1033"/>
                    </a:lnTo>
                    <a:lnTo>
                      <a:pt x="384" y="1007"/>
                    </a:lnTo>
                    <a:lnTo>
                      <a:pt x="375" y="998"/>
                    </a:lnTo>
                    <a:lnTo>
                      <a:pt x="380" y="977"/>
                    </a:lnTo>
                    <a:lnTo>
                      <a:pt x="388" y="977"/>
                    </a:lnTo>
                    <a:lnTo>
                      <a:pt x="410" y="965"/>
                    </a:lnTo>
                    <a:lnTo>
                      <a:pt x="392" y="926"/>
                    </a:lnTo>
                    <a:lnTo>
                      <a:pt x="384" y="913"/>
                    </a:lnTo>
                    <a:lnTo>
                      <a:pt x="384" y="909"/>
                    </a:lnTo>
                    <a:lnTo>
                      <a:pt x="384" y="875"/>
                    </a:lnTo>
                    <a:lnTo>
                      <a:pt x="397" y="850"/>
                    </a:lnTo>
                    <a:lnTo>
                      <a:pt x="400" y="823"/>
                    </a:lnTo>
                    <a:lnTo>
                      <a:pt x="405" y="793"/>
                    </a:lnTo>
                    <a:lnTo>
                      <a:pt x="400" y="768"/>
                    </a:lnTo>
                    <a:lnTo>
                      <a:pt x="410" y="751"/>
                    </a:lnTo>
                    <a:lnTo>
                      <a:pt x="414" y="738"/>
                    </a:lnTo>
                    <a:lnTo>
                      <a:pt x="440" y="721"/>
                    </a:lnTo>
                    <a:lnTo>
                      <a:pt x="465" y="713"/>
                    </a:lnTo>
                    <a:lnTo>
                      <a:pt x="487" y="721"/>
                    </a:lnTo>
                    <a:lnTo>
                      <a:pt x="495" y="725"/>
                    </a:lnTo>
                    <a:lnTo>
                      <a:pt x="508" y="708"/>
                    </a:lnTo>
                    <a:lnTo>
                      <a:pt x="508" y="687"/>
                    </a:lnTo>
                    <a:lnTo>
                      <a:pt x="495" y="648"/>
                    </a:lnTo>
                    <a:lnTo>
                      <a:pt x="490" y="632"/>
                    </a:lnTo>
                    <a:lnTo>
                      <a:pt x="495" y="623"/>
                    </a:lnTo>
                    <a:lnTo>
                      <a:pt x="503" y="623"/>
                    </a:lnTo>
                    <a:lnTo>
                      <a:pt x="512" y="610"/>
                    </a:lnTo>
                    <a:lnTo>
                      <a:pt x="517" y="585"/>
                    </a:lnTo>
                    <a:lnTo>
                      <a:pt x="520" y="550"/>
                    </a:lnTo>
                    <a:lnTo>
                      <a:pt x="525" y="517"/>
                    </a:lnTo>
                    <a:lnTo>
                      <a:pt x="537" y="503"/>
                    </a:lnTo>
                    <a:lnTo>
                      <a:pt x="563" y="487"/>
                    </a:lnTo>
                    <a:lnTo>
                      <a:pt x="580" y="478"/>
                    </a:lnTo>
                    <a:lnTo>
                      <a:pt x="585" y="452"/>
                    </a:lnTo>
                    <a:lnTo>
                      <a:pt x="593" y="435"/>
                    </a:lnTo>
                    <a:lnTo>
                      <a:pt x="615" y="418"/>
                    </a:lnTo>
                    <a:lnTo>
                      <a:pt x="619" y="405"/>
                    </a:lnTo>
                    <a:lnTo>
                      <a:pt x="615" y="393"/>
                    </a:lnTo>
                    <a:lnTo>
                      <a:pt x="615" y="375"/>
                    </a:lnTo>
                    <a:lnTo>
                      <a:pt x="632" y="363"/>
                    </a:lnTo>
                    <a:lnTo>
                      <a:pt x="653" y="325"/>
                    </a:lnTo>
                    <a:lnTo>
                      <a:pt x="670" y="328"/>
                    </a:lnTo>
                    <a:lnTo>
                      <a:pt x="695" y="307"/>
                    </a:lnTo>
                    <a:lnTo>
                      <a:pt x="692" y="290"/>
                    </a:lnTo>
                    <a:lnTo>
                      <a:pt x="708" y="273"/>
                    </a:lnTo>
                    <a:lnTo>
                      <a:pt x="717" y="277"/>
                    </a:lnTo>
                    <a:lnTo>
                      <a:pt x="734" y="273"/>
                    </a:lnTo>
                    <a:lnTo>
                      <a:pt x="760" y="277"/>
                    </a:lnTo>
                    <a:lnTo>
                      <a:pt x="793" y="248"/>
                    </a:lnTo>
                    <a:lnTo>
                      <a:pt x="790" y="230"/>
                    </a:lnTo>
                    <a:lnTo>
                      <a:pt x="793" y="222"/>
                    </a:lnTo>
                    <a:lnTo>
                      <a:pt x="785" y="218"/>
                    </a:lnTo>
                    <a:lnTo>
                      <a:pt x="802" y="200"/>
                    </a:lnTo>
                    <a:lnTo>
                      <a:pt x="828" y="197"/>
                    </a:lnTo>
                    <a:lnTo>
                      <a:pt x="845" y="222"/>
                    </a:lnTo>
                    <a:lnTo>
                      <a:pt x="875" y="256"/>
                    </a:lnTo>
                    <a:lnTo>
                      <a:pt x="888" y="256"/>
                    </a:lnTo>
                    <a:lnTo>
                      <a:pt x="905" y="243"/>
                    </a:lnTo>
                    <a:lnTo>
                      <a:pt x="918" y="239"/>
                    </a:lnTo>
                    <a:lnTo>
                      <a:pt x="926" y="243"/>
                    </a:lnTo>
                    <a:lnTo>
                      <a:pt x="939" y="256"/>
                    </a:lnTo>
                    <a:lnTo>
                      <a:pt x="956" y="260"/>
                    </a:lnTo>
                    <a:lnTo>
                      <a:pt x="960" y="256"/>
                    </a:lnTo>
                    <a:lnTo>
                      <a:pt x="968" y="239"/>
                    </a:lnTo>
                    <a:lnTo>
                      <a:pt x="973" y="230"/>
                    </a:lnTo>
                    <a:lnTo>
                      <a:pt x="990" y="200"/>
                    </a:lnTo>
                    <a:lnTo>
                      <a:pt x="995" y="197"/>
                    </a:lnTo>
                    <a:lnTo>
                      <a:pt x="990" y="153"/>
                    </a:lnTo>
                    <a:lnTo>
                      <a:pt x="1012" y="132"/>
                    </a:lnTo>
                    <a:lnTo>
                      <a:pt x="1020" y="137"/>
                    </a:lnTo>
                    <a:lnTo>
                      <a:pt x="1045" y="111"/>
                    </a:lnTo>
                    <a:lnTo>
                      <a:pt x="1067" y="137"/>
                    </a:lnTo>
                    <a:lnTo>
                      <a:pt x="1075" y="145"/>
                    </a:lnTo>
                    <a:lnTo>
                      <a:pt x="1088" y="140"/>
                    </a:lnTo>
                    <a:lnTo>
                      <a:pt x="1097" y="153"/>
                    </a:lnTo>
                    <a:lnTo>
                      <a:pt x="1097" y="162"/>
                    </a:lnTo>
                    <a:lnTo>
                      <a:pt x="1105" y="170"/>
                    </a:lnTo>
                    <a:lnTo>
                      <a:pt x="1105" y="183"/>
                    </a:lnTo>
                    <a:lnTo>
                      <a:pt x="1118" y="167"/>
                    </a:lnTo>
                    <a:lnTo>
                      <a:pt x="1140" y="150"/>
                    </a:lnTo>
                    <a:lnTo>
                      <a:pt x="1152" y="123"/>
                    </a:lnTo>
                    <a:lnTo>
                      <a:pt x="1143" y="120"/>
                    </a:lnTo>
                    <a:lnTo>
                      <a:pt x="1131" y="132"/>
                    </a:lnTo>
                    <a:lnTo>
                      <a:pt x="1127" y="111"/>
                    </a:lnTo>
                    <a:lnTo>
                      <a:pt x="1118" y="107"/>
                    </a:lnTo>
                    <a:lnTo>
                      <a:pt x="1114" y="94"/>
                    </a:lnTo>
                    <a:lnTo>
                      <a:pt x="1148" y="68"/>
                    </a:lnTo>
                    <a:lnTo>
                      <a:pt x="1161" y="73"/>
                    </a:lnTo>
                    <a:lnTo>
                      <a:pt x="1165" y="55"/>
                    </a:lnTo>
                    <a:lnTo>
                      <a:pt x="1157" y="51"/>
                    </a:lnTo>
                    <a:lnTo>
                      <a:pt x="1135" y="43"/>
                    </a:lnTo>
                    <a:lnTo>
                      <a:pt x="1123" y="38"/>
                    </a:lnTo>
                    <a:lnTo>
                      <a:pt x="1105" y="22"/>
                    </a:lnTo>
                    <a:lnTo>
                      <a:pt x="1088" y="17"/>
                    </a:lnTo>
                    <a:lnTo>
                      <a:pt x="1071" y="35"/>
                    </a:lnTo>
                    <a:lnTo>
                      <a:pt x="1063" y="47"/>
                    </a:lnTo>
                    <a:lnTo>
                      <a:pt x="1045" y="35"/>
                    </a:lnTo>
                    <a:lnTo>
                      <a:pt x="1055" y="25"/>
                    </a:lnTo>
                    <a:lnTo>
                      <a:pt x="1058" y="5"/>
                    </a:lnTo>
                    <a:lnTo>
                      <a:pt x="1055" y="0"/>
                    </a:lnTo>
                    <a:lnTo>
                      <a:pt x="1033" y="0"/>
                    </a:lnTo>
                    <a:lnTo>
                      <a:pt x="1028" y="8"/>
                    </a:lnTo>
                    <a:lnTo>
                      <a:pt x="1025" y="22"/>
                    </a:lnTo>
                    <a:lnTo>
                      <a:pt x="1028" y="35"/>
                    </a:lnTo>
                    <a:lnTo>
                      <a:pt x="1012" y="51"/>
                    </a:lnTo>
                    <a:lnTo>
                      <a:pt x="998" y="25"/>
                    </a:lnTo>
                    <a:lnTo>
                      <a:pt x="985" y="30"/>
                    </a:lnTo>
                    <a:lnTo>
                      <a:pt x="982" y="51"/>
                    </a:lnTo>
                    <a:lnTo>
                      <a:pt x="973" y="81"/>
                    </a:lnTo>
                    <a:lnTo>
                      <a:pt x="952" y="102"/>
                    </a:lnTo>
                    <a:lnTo>
                      <a:pt x="939" y="77"/>
                    </a:lnTo>
                    <a:lnTo>
                      <a:pt x="960" y="60"/>
                    </a:lnTo>
                    <a:lnTo>
                      <a:pt x="965" y="35"/>
                    </a:lnTo>
                    <a:lnTo>
                      <a:pt x="952" y="35"/>
                    </a:lnTo>
                    <a:lnTo>
                      <a:pt x="930" y="35"/>
                    </a:lnTo>
                    <a:lnTo>
                      <a:pt x="913" y="60"/>
                    </a:lnTo>
                    <a:lnTo>
                      <a:pt x="892" y="94"/>
                    </a:lnTo>
                    <a:lnTo>
                      <a:pt x="900" y="111"/>
                    </a:lnTo>
                    <a:lnTo>
                      <a:pt x="888" y="120"/>
                    </a:lnTo>
                    <a:lnTo>
                      <a:pt x="870" y="107"/>
                    </a:lnTo>
                    <a:lnTo>
                      <a:pt x="853" y="115"/>
                    </a:lnTo>
                    <a:lnTo>
                      <a:pt x="858" y="132"/>
                    </a:lnTo>
                    <a:lnTo>
                      <a:pt x="837" y="132"/>
                    </a:lnTo>
                    <a:lnTo>
                      <a:pt x="823" y="137"/>
                    </a:lnTo>
                    <a:lnTo>
                      <a:pt x="807" y="158"/>
                    </a:lnTo>
                    <a:lnTo>
                      <a:pt x="785" y="153"/>
                    </a:lnTo>
                    <a:lnTo>
                      <a:pt x="785" y="167"/>
                    </a:lnTo>
                    <a:lnTo>
                      <a:pt x="768" y="153"/>
                    </a:lnTo>
                    <a:lnTo>
                      <a:pt x="747" y="162"/>
                    </a:lnTo>
                    <a:lnTo>
                      <a:pt x="742" y="180"/>
                    </a:lnTo>
                    <a:lnTo>
                      <a:pt x="725" y="183"/>
                    </a:lnTo>
                    <a:lnTo>
                      <a:pt x="713" y="167"/>
                    </a:lnTo>
                    <a:lnTo>
                      <a:pt x="687" y="170"/>
                    </a:lnTo>
                    <a:lnTo>
                      <a:pt x="662" y="180"/>
                    </a:lnTo>
                    <a:lnTo>
                      <a:pt x="662" y="205"/>
                    </a:lnTo>
                    <a:lnTo>
                      <a:pt x="678" y="210"/>
                    </a:lnTo>
                    <a:lnTo>
                      <a:pt x="678" y="218"/>
                    </a:lnTo>
                    <a:lnTo>
                      <a:pt x="678" y="235"/>
                    </a:lnTo>
                    <a:lnTo>
                      <a:pt x="665" y="230"/>
                    </a:lnTo>
                    <a:lnTo>
                      <a:pt x="648" y="239"/>
                    </a:lnTo>
                    <a:lnTo>
                      <a:pt x="653" y="256"/>
                    </a:lnTo>
                    <a:lnTo>
                      <a:pt x="670" y="269"/>
                    </a:lnTo>
                    <a:lnTo>
                      <a:pt x="670" y="290"/>
                    </a:lnTo>
                    <a:lnTo>
                      <a:pt x="653" y="282"/>
                    </a:lnTo>
                    <a:lnTo>
                      <a:pt x="640" y="286"/>
                    </a:lnTo>
                    <a:lnTo>
                      <a:pt x="640" y="303"/>
                    </a:lnTo>
                    <a:lnTo>
                      <a:pt x="619" y="303"/>
                    </a:lnTo>
                    <a:lnTo>
                      <a:pt x="602" y="303"/>
                    </a:lnTo>
                    <a:lnTo>
                      <a:pt x="597" y="315"/>
                    </a:lnTo>
                    <a:lnTo>
                      <a:pt x="593" y="325"/>
                    </a:lnTo>
                    <a:lnTo>
                      <a:pt x="580" y="328"/>
                    </a:lnTo>
                    <a:lnTo>
                      <a:pt x="575" y="337"/>
                    </a:lnTo>
                    <a:lnTo>
                      <a:pt x="580" y="350"/>
                    </a:lnTo>
                    <a:lnTo>
                      <a:pt x="555" y="358"/>
                    </a:lnTo>
                    <a:lnTo>
                      <a:pt x="572" y="375"/>
                    </a:lnTo>
                    <a:lnTo>
                      <a:pt x="575" y="385"/>
                    </a:lnTo>
                    <a:lnTo>
                      <a:pt x="559" y="397"/>
                    </a:lnTo>
                    <a:lnTo>
                      <a:pt x="529" y="418"/>
                    </a:lnTo>
                    <a:lnTo>
                      <a:pt x="508" y="435"/>
                    </a:lnTo>
                    <a:lnTo>
                      <a:pt x="495" y="461"/>
                    </a:lnTo>
                    <a:lnTo>
                      <a:pt x="473" y="478"/>
                    </a:lnTo>
                    <a:lnTo>
                      <a:pt x="473" y="490"/>
                    </a:lnTo>
                    <a:lnTo>
                      <a:pt x="478" y="503"/>
                    </a:lnTo>
                    <a:lnTo>
                      <a:pt x="460" y="517"/>
                    </a:lnTo>
                    <a:lnTo>
                      <a:pt x="465" y="533"/>
                    </a:lnTo>
                    <a:lnTo>
                      <a:pt x="448" y="563"/>
                    </a:lnTo>
                    <a:lnTo>
                      <a:pt x="435" y="568"/>
                    </a:lnTo>
                    <a:lnTo>
                      <a:pt x="435" y="589"/>
                    </a:lnTo>
                    <a:lnTo>
                      <a:pt x="444" y="602"/>
                    </a:lnTo>
                    <a:lnTo>
                      <a:pt x="430" y="615"/>
                    </a:lnTo>
                    <a:lnTo>
                      <a:pt x="422" y="606"/>
                    </a:lnTo>
                    <a:lnTo>
                      <a:pt x="405" y="615"/>
                    </a:lnTo>
                    <a:lnTo>
                      <a:pt x="410" y="640"/>
                    </a:lnTo>
                    <a:lnTo>
                      <a:pt x="392" y="648"/>
                    </a:lnTo>
                    <a:lnTo>
                      <a:pt x="367" y="653"/>
                    </a:lnTo>
                    <a:lnTo>
                      <a:pt x="350" y="675"/>
                    </a:lnTo>
                    <a:lnTo>
                      <a:pt x="345" y="695"/>
                    </a:lnTo>
                    <a:lnTo>
                      <a:pt x="328" y="713"/>
                    </a:lnTo>
                    <a:lnTo>
                      <a:pt x="328" y="725"/>
                    </a:lnTo>
                    <a:lnTo>
                      <a:pt x="350" y="708"/>
                    </a:lnTo>
                    <a:lnTo>
                      <a:pt x="375" y="691"/>
                    </a:lnTo>
                    <a:lnTo>
                      <a:pt x="384" y="695"/>
                    </a:lnTo>
                    <a:lnTo>
                      <a:pt x="375" y="721"/>
                    </a:lnTo>
                    <a:lnTo>
                      <a:pt x="354" y="735"/>
                    </a:lnTo>
                    <a:lnTo>
                      <a:pt x="332" y="730"/>
                    </a:lnTo>
                    <a:lnTo>
                      <a:pt x="337" y="747"/>
                    </a:lnTo>
                    <a:lnTo>
                      <a:pt x="307" y="760"/>
                    </a:lnTo>
                    <a:lnTo>
                      <a:pt x="303" y="735"/>
                    </a:lnTo>
                    <a:lnTo>
                      <a:pt x="290" y="725"/>
                    </a:lnTo>
                    <a:lnTo>
                      <a:pt x="273" y="751"/>
                    </a:lnTo>
                    <a:lnTo>
                      <a:pt x="255" y="751"/>
                    </a:lnTo>
                    <a:lnTo>
                      <a:pt x="237" y="755"/>
                    </a:lnTo>
                    <a:lnTo>
                      <a:pt x="235" y="777"/>
                    </a:lnTo>
                    <a:lnTo>
                      <a:pt x="225" y="781"/>
                    </a:lnTo>
                    <a:lnTo>
                      <a:pt x="225" y="792"/>
                    </a:lnTo>
                    <a:lnTo>
                      <a:pt x="215" y="787"/>
                    </a:lnTo>
                    <a:lnTo>
                      <a:pt x="200" y="778"/>
                    </a:lnTo>
                    <a:lnTo>
                      <a:pt x="177" y="781"/>
                    </a:lnTo>
                    <a:lnTo>
                      <a:pt x="177" y="793"/>
                    </a:lnTo>
                    <a:lnTo>
                      <a:pt x="179" y="805"/>
                    </a:lnTo>
                    <a:lnTo>
                      <a:pt x="170" y="808"/>
                    </a:lnTo>
                    <a:lnTo>
                      <a:pt x="149" y="798"/>
                    </a:lnTo>
                    <a:lnTo>
                      <a:pt x="130" y="813"/>
                    </a:lnTo>
                    <a:lnTo>
                      <a:pt x="134" y="825"/>
                    </a:lnTo>
                    <a:lnTo>
                      <a:pt x="132" y="835"/>
                    </a:lnTo>
                    <a:lnTo>
                      <a:pt x="113" y="825"/>
                    </a:lnTo>
                    <a:lnTo>
                      <a:pt x="107" y="837"/>
                    </a:lnTo>
                    <a:lnTo>
                      <a:pt x="100" y="845"/>
                    </a:lnTo>
                    <a:lnTo>
                      <a:pt x="77" y="840"/>
                    </a:lnTo>
                    <a:lnTo>
                      <a:pt x="64" y="843"/>
                    </a:lnTo>
                    <a:lnTo>
                      <a:pt x="62" y="860"/>
                    </a:lnTo>
                    <a:lnTo>
                      <a:pt x="53" y="865"/>
                    </a:lnTo>
                    <a:lnTo>
                      <a:pt x="40" y="885"/>
                    </a:lnTo>
                    <a:lnTo>
                      <a:pt x="42" y="909"/>
                    </a:lnTo>
                    <a:lnTo>
                      <a:pt x="38" y="943"/>
                    </a:lnTo>
                    <a:lnTo>
                      <a:pt x="32" y="977"/>
                    </a:lnTo>
                    <a:lnTo>
                      <a:pt x="27" y="1010"/>
                    </a:lnTo>
                    <a:lnTo>
                      <a:pt x="23" y="1026"/>
                    </a:lnTo>
                    <a:lnTo>
                      <a:pt x="34" y="1041"/>
                    </a:lnTo>
                    <a:lnTo>
                      <a:pt x="53" y="1028"/>
                    </a:lnTo>
                    <a:lnTo>
                      <a:pt x="65" y="1035"/>
                    </a:lnTo>
                    <a:lnTo>
                      <a:pt x="65" y="1048"/>
                    </a:lnTo>
                    <a:lnTo>
                      <a:pt x="47" y="1058"/>
                    </a:lnTo>
                    <a:lnTo>
                      <a:pt x="45" y="1080"/>
                    </a:lnTo>
                    <a:lnTo>
                      <a:pt x="40" y="1090"/>
                    </a:lnTo>
                    <a:lnTo>
                      <a:pt x="22" y="1088"/>
                    </a:lnTo>
                    <a:lnTo>
                      <a:pt x="15" y="1113"/>
                    </a:lnTo>
                    <a:lnTo>
                      <a:pt x="23" y="1120"/>
                    </a:lnTo>
                    <a:lnTo>
                      <a:pt x="40" y="1116"/>
                    </a:lnTo>
                    <a:lnTo>
                      <a:pt x="49" y="1127"/>
                    </a:lnTo>
                    <a:lnTo>
                      <a:pt x="50" y="1133"/>
                    </a:lnTo>
                    <a:lnTo>
                      <a:pt x="37" y="1142"/>
                    </a:lnTo>
                    <a:lnTo>
                      <a:pt x="38" y="1157"/>
                    </a:lnTo>
                    <a:lnTo>
                      <a:pt x="22" y="1160"/>
                    </a:lnTo>
                    <a:lnTo>
                      <a:pt x="10" y="1152"/>
                    </a:lnTo>
                    <a:lnTo>
                      <a:pt x="12" y="1173"/>
                    </a:lnTo>
                    <a:lnTo>
                      <a:pt x="10" y="1188"/>
                    </a:lnTo>
                    <a:lnTo>
                      <a:pt x="0" y="1188"/>
                    </a:lnTo>
                    <a:lnTo>
                      <a:pt x="25" y="1215"/>
                    </a:lnTo>
                    <a:lnTo>
                      <a:pt x="38" y="1230"/>
                    </a:lnTo>
                    <a:lnTo>
                      <a:pt x="45" y="1250"/>
                    </a:lnTo>
                    <a:lnTo>
                      <a:pt x="70" y="1265"/>
                    </a:lnTo>
                    <a:lnTo>
                      <a:pt x="98" y="1280"/>
                    </a:lnTo>
                    <a:lnTo>
                      <a:pt x="124" y="1280"/>
                    </a:lnTo>
                    <a:lnTo>
                      <a:pt x="162" y="1255"/>
                    </a:lnTo>
                    <a:lnTo>
                      <a:pt x="200" y="1227"/>
                    </a:lnTo>
                    <a:lnTo>
                      <a:pt x="235" y="1180"/>
                    </a:lnTo>
                    <a:lnTo>
                      <a:pt x="240" y="1175"/>
                    </a:lnTo>
                    <a:lnTo>
                      <a:pt x="250" y="1190"/>
                    </a:lnTo>
                    <a:lnTo>
                      <a:pt x="267" y="1180"/>
                    </a:lnTo>
                    <a:lnTo>
                      <a:pt x="273" y="1163"/>
                    </a:lnTo>
                    <a:lnTo>
                      <a:pt x="275" y="1142"/>
                    </a:lnTo>
                    <a:lnTo>
                      <a:pt x="292" y="1116"/>
                    </a:lnTo>
                    <a:lnTo>
                      <a:pt x="285" y="1145"/>
                    </a:lnTo>
                    <a:lnTo>
                      <a:pt x="294" y="1150"/>
                    </a:lnTo>
                    <a:lnTo>
                      <a:pt x="290" y="1163"/>
                    </a:lnTo>
                    <a:lnTo>
                      <a:pt x="294" y="1186"/>
                    </a:lnTo>
                    <a:lnTo>
                      <a:pt x="303" y="1205"/>
                    </a:lnTo>
                    <a:lnTo>
                      <a:pt x="313" y="1200"/>
                    </a:lnTo>
                  </a:path>
                </a:pathLst>
              </a:custGeom>
              <a:grpFill/>
              <a:ln w="14288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defTabSz="914400">
                  <a:defRPr/>
                </a:pPr>
                <a:endParaRPr lang="en-GB"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endParaRPr>
              </a:p>
            </p:txBody>
          </p:sp>
        </p:grpSp>
        <p:grpSp>
          <p:nvGrpSpPr>
            <p:cNvPr id="33820" name="Group 21"/>
            <p:cNvGrpSpPr>
              <a:grpSpLocks/>
            </p:cNvGrpSpPr>
            <p:nvPr/>
          </p:nvGrpSpPr>
          <p:grpSpPr bwMode="auto">
            <a:xfrm>
              <a:off x="4480354" y="503095"/>
              <a:ext cx="1173165" cy="1162074"/>
              <a:chOff x="2080" y="255"/>
              <a:chExt cx="739" cy="732"/>
            </a:xfrm>
          </p:grpSpPr>
          <p:sp>
            <p:nvSpPr>
              <p:cNvPr id="82" name="Freeform 22"/>
              <p:cNvSpPr>
                <a:spLocks/>
              </p:cNvSpPr>
              <p:nvPr/>
            </p:nvSpPr>
            <p:spPr bwMode="auto">
              <a:xfrm>
                <a:off x="2428" y="480"/>
                <a:ext cx="33" cy="44"/>
              </a:xfrm>
              <a:custGeom>
                <a:avLst/>
                <a:gdLst/>
                <a:ahLst/>
                <a:cxnLst>
                  <a:cxn ang="0">
                    <a:pos x="34" y="6"/>
                  </a:cxn>
                  <a:cxn ang="0">
                    <a:pos x="31" y="17"/>
                  </a:cxn>
                  <a:cxn ang="0">
                    <a:pos x="34" y="38"/>
                  </a:cxn>
                  <a:cxn ang="0">
                    <a:pos x="10" y="44"/>
                  </a:cxn>
                  <a:cxn ang="0">
                    <a:pos x="0" y="34"/>
                  </a:cxn>
                  <a:cxn ang="0">
                    <a:pos x="0" y="17"/>
                  </a:cxn>
                  <a:cxn ang="0">
                    <a:pos x="6" y="0"/>
                  </a:cxn>
                  <a:cxn ang="0">
                    <a:pos x="34" y="6"/>
                  </a:cxn>
                </a:cxnLst>
                <a:rect l="0" t="0" r="r" b="b"/>
                <a:pathLst>
                  <a:path w="34" h="44">
                    <a:moveTo>
                      <a:pt x="34" y="6"/>
                    </a:moveTo>
                    <a:lnTo>
                      <a:pt x="31" y="17"/>
                    </a:lnTo>
                    <a:lnTo>
                      <a:pt x="34" y="38"/>
                    </a:lnTo>
                    <a:lnTo>
                      <a:pt x="10" y="44"/>
                    </a:lnTo>
                    <a:lnTo>
                      <a:pt x="0" y="34"/>
                    </a:lnTo>
                    <a:lnTo>
                      <a:pt x="0" y="17"/>
                    </a:lnTo>
                    <a:lnTo>
                      <a:pt x="6" y="0"/>
                    </a:lnTo>
                    <a:lnTo>
                      <a:pt x="34" y="6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defTabSz="914400">
                  <a:defRPr/>
                </a:pPr>
                <a:endParaRPr lang="en-GB"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endParaRPr>
              </a:p>
            </p:txBody>
          </p:sp>
          <p:sp>
            <p:nvSpPr>
              <p:cNvPr id="83" name="Freeform 23"/>
              <p:cNvSpPr>
                <a:spLocks/>
              </p:cNvSpPr>
              <p:nvPr/>
            </p:nvSpPr>
            <p:spPr bwMode="auto">
              <a:xfrm>
                <a:off x="2371" y="511"/>
                <a:ext cx="31" cy="24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1" y="17"/>
                  </a:cxn>
                  <a:cxn ang="0">
                    <a:pos x="7" y="24"/>
                  </a:cxn>
                  <a:cxn ang="0">
                    <a:pos x="0" y="7"/>
                  </a:cxn>
                  <a:cxn ang="0">
                    <a:pos x="28" y="0"/>
                  </a:cxn>
                </a:cxnLst>
                <a:rect l="0" t="0" r="r" b="b"/>
                <a:pathLst>
                  <a:path w="31" h="24">
                    <a:moveTo>
                      <a:pt x="28" y="0"/>
                    </a:moveTo>
                    <a:lnTo>
                      <a:pt x="31" y="17"/>
                    </a:lnTo>
                    <a:lnTo>
                      <a:pt x="7" y="24"/>
                    </a:lnTo>
                    <a:lnTo>
                      <a:pt x="0" y="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defTabSz="914400">
                  <a:defRPr/>
                </a:pPr>
                <a:endParaRPr lang="en-GB"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/>
            </p:nvSpPr>
            <p:spPr bwMode="auto">
              <a:xfrm>
                <a:off x="2384" y="459"/>
                <a:ext cx="38" cy="33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27" y="31"/>
                  </a:cxn>
                  <a:cxn ang="0">
                    <a:pos x="38" y="7"/>
                  </a:cxn>
                  <a:cxn ang="0">
                    <a:pos x="20" y="0"/>
                  </a:cxn>
                  <a:cxn ang="0">
                    <a:pos x="10" y="7"/>
                  </a:cxn>
                  <a:cxn ang="0">
                    <a:pos x="0" y="14"/>
                  </a:cxn>
                  <a:cxn ang="0">
                    <a:pos x="0" y="21"/>
                  </a:cxn>
                </a:cxnLst>
                <a:rect l="0" t="0" r="r" b="b"/>
                <a:pathLst>
                  <a:path w="38" h="31">
                    <a:moveTo>
                      <a:pt x="0" y="21"/>
                    </a:moveTo>
                    <a:lnTo>
                      <a:pt x="27" y="31"/>
                    </a:lnTo>
                    <a:lnTo>
                      <a:pt x="38" y="7"/>
                    </a:lnTo>
                    <a:lnTo>
                      <a:pt x="20" y="0"/>
                    </a:lnTo>
                    <a:lnTo>
                      <a:pt x="10" y="7"/>
                    </a:lnTo>
                    <a:lnTo>
                      <a:pt x="0" y="14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defTabSz="914400">
                  <a:defRPr/>
                </a:pPr>
                <a:endParaRPr lang="en-GB"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/>
            </p:nvSpPr>
            <p:spPr bwMode="auto">
              <a:xfrm>
                <a:off x="2428" y="431"/>
                <a:ext cx="28" cy="15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20" y="0"/>
                  </a:cxn>
                  <a:cxn ang="0">
                    <a:pos x="27" y="7"/>
                  </a:cxn>
                  <a:cxn ang="0">
                    <a:pos x="0" y="17"/>
                  </a:cxn>
                </a:cxnLst>
                <a:rect l="0" t="0" r="r" b="b"/>
                <a:pathLst>
                  <a:path w="27" h="17">
                    <a:moveTo>
                      <a:pt x="0" y="17"/>
                    </a:moveTo>
                    <a:lnTo>
                      <a:pt x="20" y="0"/>
                    </a:lnTo>
                    <a:lnTo>
                      <a:pt x="27" y="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defTabSz="914400">
                  <a:defRPr/>
                </a:pPr>
                <a:endParaRPr lang="en-GB"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/>
            </p:nvSpPr>
            <p:spPr bwMode="auto">
              <a:xfrm>
                <a:off x="2328" y="521"/>
                <a:ext cx="19" cy="2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1" y="17"/>
                  </a:cxn>
                  <a:cxn ang="0">
                    <a:pos x="0" y="21"/>
                  </a:cxn>
                  <a:cxn ang="0">
                    <a:pos x="18" y="0"/>
                  </a:cxn>
                </a:cxnLst>
                <a:rect l="0" t="0" r="r" b="b"/>
                <a:pathLst>
                  <a:path w="21" h="21">
                    <a:moveTo>
                      <a:pt x="18" y="0"/>
                    </a:moveTo>
                    <a:lnTo>
                      <a:pt x="21" y="17"/>
                    </a:lnTo>
                    <a:lnTo>
                      <a:pt x="0" y="2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defTabSz="914400">
                  <a:defRPr/>
                </a:pPr>
                <a:endParaRPr lang="en-GB"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endParaRPr>
              </a:p>
            </p:txBody>
          </p:sp>
          <p:sp>
            <p:nvSpPr>
              <p:cNvPr id="87" name="Freeform 27"/>
              <p:cNvSpPr>
                <a:spLocks/>
              </p:cNvSpPr>
              <p:nvPr/>
            </p:nvSpPr>
            <p:spPr bwMode="auto">
              <a:xfrm>
                <a:off x="2549" y="378"/>
                <a:ext cx="38" cy="3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14"/>
                  </a:cxn>
                  <a:cxn ang="0">
                    <a:pos x="25" y="31"/>
                  </a:cxn>
                  <a:cxn ang="0">
                    <a:pos x="38" y="14"/>
                  </a:cxn>
                  <a:cxn ang="0">
                    <a:pos x="18" y="0"/>
                  </a:cxn>
                </a:cxnLst>
                <a:rect l="0" t="0" r="r" b="b"/>
                <a:pathLst>
                  <a:path w="38" h="31">
                    <a:moveTo>
                      <a:pt x="18" y="0"/>
                    </a:moveTo>
                    <a:lnTo>
                      <a:pt x="0" y="14"/>
                    </a:lnTo>
                    <a:lnTo>
                      <a:pt x="25" y="31"/>
                    </a:lnTo>
                    <a:lnTo>
                      <a:pt x="38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defTabSz="914400">
                  <a:defRPr/>
                </a:pPr>
                <a:endParaRPr lang="en-GB"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endParaRPr>
              </a:p>
            </p:txBody>
          </p:sp>
          <p:sp>
            <p:nvSpPr>
              <p:cNvPr id="88" name="Freeform 28"/>
              <p:cNvSpPr>
                <a:spLocks/>
              </p:cNvSpPr>
              <p:nvPr/>
            </p:nvSpPr>
            <p:spPr bwMode="auto">
              <a:xfrm>
                <a:off x="2584" y="348"/>
                <a:ext cx="38" cy="3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7" y="31"/>
                  </a:cxn>
                  <a:cxn ang="0">
                    <a:pos x="38" y="18"/>
                  </a:cxn>
                  <a:cxn ang="0">
                    <a:pos x="21" y="0"/>
                  </a:cxn>
                  <a:cxn ang="0">
                    <a:pos x="0" y="11"/>
                  </a:cxn>
                </a:cxnLst>
                <a:rect l="0" t="0" r="r" b="b"/>
                <a:pathLst>
                  <a:path w="38" h="31">
                    <a:moveTo>
                      <a:pt x="0" y="11"/>
                    </a:moveTo>
                    <a:lnTo>
                      <a:pt x="17" y="31"/>
                    </a:lnTo>
                    <a:lnTo>
                      <a:pt x="38" y="18"/>
                    </a:lnTo>
                    <a:lnTo>
                      <a:pt x="2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defTabSz="914400">
                  <a:defRPr/>
                </a:pPr>
                <a:endParaRPr lang="en-GB"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endParaRPr>
              </a:p>
            </p:txBody>
          </p:sp>
          <p:sp>
            <p:nvSpPr>
              <p:cNvPr id="89" name="Freeform 29"/>
              <p:cNvSpPr>
                <a:spLocks/>
              </p:cNvSpPr>
              <p:nvPr/>
            </p:nvSpPr>
            <p:spPr bwMode="auto">
              <a:xfrm>
                <a:off x="2683" y="290"/>
                <a:ext cx="57" cy="38"/>
              </a:xfrm>
              <a:custGeom>
                <a:avLst/>
                <a:gdLst/>
                <a:ahLst/>
                <a:cxnLst>
                  <a:cxn ang="0">
                    <a:pos x="24" y="10"/>
                  </a:cxn>
                  <a:cxn ang="0">
                    <a:pos x="35" y="17"/>
                  </a:cxn>
                  <a:cxn ang="0">
                    <a:pos x="56" y="0"/>
                  </a:cxn>
                  <a:cxn ang="0">
                    <a:pos x="45" y="34"/>
                  </a:cxn>
                  <a:cxn ang="0">
                    <a:pos x="24" y="38"/>
                  </a:cxn>
                  <a:cxn ang="0">
                    <a:pos x="0" y="13"/>
                  </a:cxn>
                  <a:cxn ang="0">
                    <a:pos x="24" y="10"/>
                  </a:cxn>
                </a:cxnLst>
                <a:rect l="0" t="0" r="r" b="b"/>
                <a:pathLst>
                  <a:path w="56" h="38">
                    <a:moveTo>
                      <a:pt x="24" y="10"/>
                    </a:moveTo>
                    <a:lnTo>
                      <a:pt x="35" y="17"/>
                    </a:lnTo>
                    <a:lnTo>
                      <a:pt x="56" y="0"/>
                    </a:lnTo>
                    <a:lnTo>
                      <a:pt x="45" y="34"/>
                    </a:lnTo>
                    <a:lnTo>
                      <a:pt x="24" y="38"/>
                    </a:lnTo>
                    <a:lnTo>
                      <a:pt x="0" y="13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defTabSz="914400">
                  <a:defRPr/>
                </a:pPr>
                <a:endParaRPr lang="en-GB"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endParaRPr>
              </a:p>
            </p:txBody>
          </p:sp>
          <p:sp>
            <p:nvSpPr>
              <p:cNvPr id="90" name="Freeform 30"/>
              <p:cNvSpPr>
                <a:spLocks/>
              </p:cNvSpPr>
              <p:nvPr/>
            </p:nvSpPr>
            <p:spPr bwMode="auto">
              <a:xfrm>
                <a:off x="2791" y="255"/>
                <a:ext cx="28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5" y="7"/>
                  </a:cxn>
                  <a:cxn ang="0">
                    <a:pos x="28" y="21"/>
                  </a:cxn>
                  <a:cxn ang="0">
                    <a:pos x="0" y="21"/>
                  </a:cxn>
                  <a:cxn ang="0">
                    <a:pos x="14" y="0"/>
                  </a:cxn>
                </a:cxnLst>
                <a:rect l="0" t="0" r="r" b="b"/>
                <a:pathLst>
                  <a:path w="28" h="21">
                    <a:moveTo>
                      <a:pt x="14" y="0"/>
                    </a:moveTo>
                    <a:lnTo>
                      <a:pt x="25" y="7"/>
                    </a:lnTo>
                    <a:lnTo>
                      <a:pt x="28" y="21"/>
                    </a:lnTo>
                    <a:lnTo>
                      <a:pt x="0" y="2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defTabSz="914400">
                  <a:defRPr/>
                </a:pPr>
                <a:endParaRPr lang="en-GB"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endParaRPr>
              </a:p>
            </p:txBody>
          </p:sp>
          <p:sp>
            <p:nvSpPr>
              <p:cNvPr id="91" name="Freeform 31"/>
              <p:cNvSpPr>
                <a:spLocks/>
              </p:cNvSpPr>
              <p:nvPr/>
            </p:nvSpPr>
            <p:spPr bwMode="auto">
              <a:xfrm>
                <a:off x="2080" y="961"/>
                <a:ext cx="41" cy="24"/>
              </a:xfrm>
              <a:custGeom>
                <a:avLst/>
                <a:gdLst/>
                <a:ahLst/>
                <a:cxnLst>
                  <a:cxn ang="0">
                    <a:pos x="41" y="14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3" y="24"/>
                  </a:cxn>
                  <a:cxn ang="0">
                    <a:pos x="41" y="14"/>
                  </a:cxn>
                </a:cxnLst>
                <a:rect l="0" t="0" r="r" b="b"/>
                <a:pathLst>
                  <a:path w="41" h="24">
                    <a:moveTo>
                      <a:pt x="41" y="14"/>
                    </a:moveTo>
                    <a:lnTo>
                      <a:pt x="10" y="0"/>
                    </a:lnTo>
                    <a:lnTo>
                      <a:pt x="0" y="10"/>
                    </a:lnTo>
                    <a:lnTo>
                      <a:pt x="3" y="24"/>
                    </a:lnTo>
                    <a:lnTo>
                      <a:pt x="41" y="14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defTabSz="914400">
                  <a:defRPr/>
                </a:pPr>
                <a:endParaRPr lang="en-GB"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endParaRPr>
              </a:p>
            </p:txBody>
          </p:sp>
        </p:grpSp>
        <p:sp>
          <p:nvSpPr>
            <p:cNvPr id="23" name="Freeform 33"/>
            <p:cNvSpPr>
              <a:spLocks noChangeAspect="1"/>
            </p:cNvSpPr>
            <p:nvPr/>
          </p:nvSpPr>
          <p:spPr bwMode="auto">
            <a:xfrm>
              <a:off x="4662821" y="6175495"/>
              <a:ext cx="78511" cy="85018"/>
            </a:xfrm>
            <a:custGeom>
              <a:avLst/>
              <a:gdLst/>
              <a:ahLst/>
              <a:cxnLst>
                <a:cxn ang="0">
                  <a:pos x="40" y="526"/>
                </a:cxn>
                <a:cxn ang="0">
                  <a:pos x="111" y="490"/>
                </a:cxn>
                <a:cxn ang="0">
                  <a:pos x="123" y="433"/>
                </a:cxn>
                <a:cxn ang="0">
                  <a:pos x="105" y="277"/>
                </a:cxn>
                <a:cxn ang="0">
                  <a:pos x="6" y="190"/>
                </a:cxn>
                <a:cxn ang="0">
                  <a:pos x="52" y="111"/>
                </a:cxn>
                <a:cxn ang="0">
                  <a:pos x="129" y="69"/>
                </a:cxn>
                <a:cxn ang="0">
                  <a:pos x="234" y="30"/>
                </a:cxn>
                <a:cxn ang="0">
                  <a:pos x="283" y="57"/>
                </a:cxn>
                <a:cxn ang="0">
                  <a:pos x="151" y="163"/>
                </a:cxn>
                <a:cxn ang="0">
                  <a:pos x="311" y="181"/>
                </a:cxn>
                <a:cxn ang="0">
                  <a:pos x="342" y="318"/>
                </a:cxn>
                <a:cxn ang="0">
                  <a:pos x="397" y="324"/>
                </a:cxn>
                <a:cxn ang="0">
                  <a:pos x="563" y="238"/>
                </a:cxn>
                <a:cxn ang="0">
                  <a:pos x="591" y="295"/>
                </a:cxn>
                <a:cxn ang="0">
                  <a:pos x="685" y="336"/>
                </a:cxn>
                <a:cxn ang="0">
                  <a:pos x="722" y="385"/>
                </a:cxn>
                <a:cxn ang="0">
                  <a:pos x="900" y="442"/>
                </a:cxn>
                <a:cxn ang="0">
                  <a:pos x="919" y="547"/>
                </a:cxn>
                <a:cxn ang="0">
                  <a:pos x="1032" y="587"/>
                </a:cxn>
                <a:cxn ang="0">
                  <a:pos x="973" y="585"/>
                </a:cxn>
                <a:cxn ang="0">
                  <a:pos x="980" y="605"/>
                </a:cxn>
                <a:cxn ang="0">
                  <a:pos x="933" y="619"/>
                </a:cxn>
                <a:cxn ang="0">
                  <a:pos x="934" y="677"/>
                </a:cxn>
                <a:cxn ang="0">
                  <a:pos x="1053" y="624"/>
                </a:cxn>
                <a:cxn ang="0">
                  <a:pos x="978" y="705"/>
                </a:cxn>
                <a:cxn ang="0">
                  <a:pos x="945" y="740"/>
                </a:cxn>
                <a:cxn ang="0">
                  <a:pos x="960" y="768"/>
                </a:cxn>
                <a:cxn ang="0">
                  <a:pos x="1025" y="752"/>
                </a:cxn>
                <a:cxn ang="0">
                  <a:pos x="1083" y="711"/>
                </a:cxn>
                <a:cxn ang="0">
                  <a:pos x="1069" y="634"/>
                </a:cxn>
                <a:cxn ang="0">
                  <a:pos x="1285" y="768"/>
                </a:cxn>
                <a:cxn ang="0">
                  <a:pos x="1321" y="849"/>
                </a:cxn>
                <a:cxn ang="0">
                  <a:pos x="1334" y="867"/>
                </a:cxn>
                <a:cxn ang="0">
                  <a:pos x="1285" y="930"/>
                </a:cxn>
                <a:cxn ang="0">
                  <a:pos x="1309" y="996"/>
                </a:cxn>
                <a:cxn ang="0">
                  <a:pos x="1281" y="990"/>
                </a:cxn>
                <a:cxn ang="0">
                  <a:pos x="1297" y="1041"/>
                </a:cxn>
                <a:cxn ang="0">
                  <a:pos x="1288" y="1107"/>
                </a:cxn>
                <a:cxn ang="0">
                  <a:pos x="1251" y="1074"/>
                </a:cxn>
                <a:cxn ang="0">
                  <a:pos x="1171" y="1026"/>
                </a:cxn>
                <a:cxn ang="0">
                  <a:pos x="1143" y="1068"/>
                </a:cxn>
                <a:cxn ang="0">
                  <a:pos x="1122" y="1104"/>
                </a:cxn>
                <a:cxn ang="0">
                  <a:pos x="1146" y="1171"/>
                </a:cxn>
                <a:cxn ang="0">
                  <a:pos x="1134" y="1234"/>
                </a:cxn>
                <a:cxn ang="0">
                  <a:pos x="928" y="1195"/>
                </a:cxn>
                <a:cxn ang="0">
                  <a:pos x="774" y="1159"/>
                </a:cxn>
                <a:cxn ang="0">
                  <a:pos x="600" y="1122"/>
                </a:cxn>
                <a:cxn ang="0">
                  <a:pos x="483" y="1062"/>
                </a:cxn>
                <a:cxn ang="0">
                  <a:pos x="351" y="972"/>
                </a:cxn>
                <a:cxn ang="0">
                  <a:pos x="169" y="855"/>
                </a:cxn>
                <a:cxn ang="0">
                  <a:pos x="108" y="810"/>
                </a:cxn>
                <a:cxn ang="0">
                  <a:pos x="89" y="722"/>
                </a:cxn>
                <a:cxn ang="0">
                  <a:pos x="46" y="623"/>
                </a:cxn>
                <a:cxn ang="0">
                  <a:pos x="111" y="599"/>
                </a:cxn>
              </a:cxnLst>
              <a:rect l="0" t="0" r="r" b="b"/>
              <a:pathLst>
                <a:path w="1342" h="1246">
                  <a:moveTo>
                    <a:pt x="108" y="596"/>
                  </a:moveTo>
                  <a:lnTo>
                    <a:pt x="40" y="526"/>
                  </a:lnTo>
                  <a:lnTo>
                    <a:pt x="65" y="478"/>
                  </a:lnTo>
                  <a:lnTo>
                    <a:pt x="111" y="490"/>
                  </a:lnTo>
                  <a:lnTo>
                    <a:pt x="96" y="445"/>
                  </a:lnTo>
                  <a:lnTo>
                    <a:pt x="123" y="433"/>
                  </a:lnTo>
                  <a:lnTo>
                    <a:pt x="49" y="364"/>
                  </a:lnTo>
                  <a:lnTo>
                    <a:pt x="105" y="277"/>
                  </a:lnTo>
                  <a:lnTo>
                    <a:pt x="71" y="187"/>
                  </a:lnTo>
                  <a:lnTo>
                    <a:pt x="6" y="190"/>
                  </a:lnTo>
                  <a:lnTo>
                    <a:pt x="0" y="135"/>
                  </a:lnTo>
                  <a:lnTo>
                    <a:pt x="52" y="111"/>
                  </a:lnTo>
                  <a:lnTo>
                    <a:pt x="25" y="60"/>
                  </a:lnTo>
                  <a:lnTo>
                    <a:pt x="129" y="69"/>
                  </a:lnTo>
                  <a:lnTo>
                    <a:pt x="182" y="36"/>
                  </a:lnTo>
                  <a:lnTo>
                    <a:pt x="234" y="30"/>
                  </a:lnTo>
                  <a:lnTo>
                    <a:pt x="249" y="0"/>
                  </a:lnTo>
                  <a:lnTo>
                    <a:pt x="283" y="57"/>
                  </a:lnTo>
                  <a:lnTo>
                    <a:pt x="280" y="84"/>
                  </a:lnTo>
                  <a:lnTo>
                    <a:pt x="151" y="163"/>
                  </a:lnTo>
                  <a:lnTo>
                    <a:pt x="185" y="208"/>
                  </a:lnTo>
                  <a:lnTo>
                    <a:pt x="311" y="181"/>
                  </a:lnTo>
                  <a:lnTo>
                    <a:pt x="406" y="211"/>
                  </a:lnTo>
                  <a:lnTo>
                    <a:pt x="342" y="318"/>
                  </a:lnTo>
                  <a:lnTo>
                    <a:pt x="338" y="345"/>
                  </a:lnTo>
                  <a:lnTo>
                    <a:pt x="397" y="324"/>
                  </a:lnTo>
                  <a:lnTo>
                    <a:pt x="501" y="289"/>
                  </a:lnTo>
                  <a:lnTo>
                    <a:pt x="563" y="238"/>
                  </a:lnTo>
                  <a:lnTo>
                    <a:pt x="554" y="321"/>
                  </a:lnTo>
                  <a:lnTo>
                    <a:pt x="591" y="295"/>
                  </a:lnTo>
                  <a:lnTo>
                    <a:pt x="646" y="301"/>
                  </a:lnTo>
                  <a:lnTo>
                    <a:pt x="685" y="336"/>
                  </a:lnTo>
                  <a:lnTo>
                    <a:pt x="706" y="333"/>
                  </a:lnTo>
                  <a:lnTo>
                    <a:pt x="722" y="385"/>
                  </a:lnTo>
                  <a:lnTo>
                    <a:pt x="814" y="388"/>
                  </a:lnTo>
                  <a:lnTo>
                    <a:pt x="900" y="442"/>
                  </a:lnTo>
                  <a:lnTo>
                    <a:pt x="925" y="499"/>
                  </a:lnTo>
                  <a:lnTo>
                    <a:pt x="919" y="547"/>
                  </a:lnTo>
                  <a:lnTo>
                    <a:pt x="946" y="517"/>
                  </a:lnTo>
                  <a:lnTo>
                    <a:pt x="1032" y="587"/>
                  </a:lnTo>
                  <a:lnTo>
                    <a:pt x="1011" y="602"/>
                  </a:lnTo>
                  <a:lnTo>
                    <a:pt x="973" y="585"/>
                  </a:lnTo>
                  <a:lnTo>
                    <a:pt x="932" y="592"/>
                  </a:lnTo>
                  <a:lnTo>
                    <a:pt x="980" y="605"/>
                  </a:lnTo>
                  <a:lnTo>
                    <a:pt x="973" y="624"/>
                  </a:lnTo>
                  <a:lnTo>
                    <a:pt x="933" y="619"/>
                  </a:lnTo>
                  <a:lnTo>
                    <a:pt x="906" y="656"/>
                  </a:lnTo>
                  <a:lnTo>
                    <a:pt x="934" y="677"/>
                  </a:lnTo>
                  <a:lnTo>
                    <a:pt x="1007" y="620"/>
                  </a:lnTo>
                  <a:lnTo>
                    <a:pt x="1053" y="624"/>
                  </a:lnTo>
                  <a:lnTo>
                    <a:pt x="1028" y="658"/>
                  </a:lnTo>
                  <a:lnTo>
                    <a:pt x="978" y="705"/>
                  </a:lnTo>
                  <a:lnTo>
                    <a:pt x="961" y="684"/>
                  </a:lnTo>
                  <a:lnTo>
                    <a:pt x="945" y="740"/>
                  </a:lnTo>
                  <a:lnTo>
                    <a:pt x="916" y="768"/>
                  </a:lnTo>
                  <a:lnTo>
                    <a:pt x="960" y="768"/>
                  </a:lnTo>
                  <a:lnTo>
                    <a:pt x="982" y="733"/>
                  </a:lnTo>
                  <a:lnTo>
                    <a:pt x="1025" y="752"/>
                  </a:lnTo>
                  <a:lnTo>
                    <a:pt x="1032" y="693"/>
                  </a:lnTo>
                  <a:lnTo>
                    <a:pt x="1083" y="711"/>
                  </a:lnTo>
                  <a:lnTo>
                    <a:pt x="1088" y="676"/>
                  </a:lnTo>
                  <a:lnTo>
                    <a:pt x="1069" y="634"/>
                  </a:lnTo>
                  <a:lnTo>
                    <a:pt x="1152" y="665"/>
                  </a:lnTo>
                  <a:lnTo>
                    <a:pt x="1285" y="768"/>
                  </a:lnTo>
                  <a:lnTo>
                    <a:pt x="1342" y="837"/>
                  </a:lnTo>
                  <a:lnTo>
                    <a:pt x="1321" y="849"/>
                  </a:lnTo>
                  <a:lnTo>
                    <a:pt x="1254" y="852"/>
                  </a:lnTo>
                  <a:lnTo>
                    <a:pt x="1334" y="867"/>
                  </a:lnTo>
                  <a:lnTo>
                    <a:pt x="1331" y="900"/>
                  </a:lnTo>
                  <a:lnTo>
                    <a:pt x="1285" y="930"/>
                  </a:lnTo>
                  <a:lnTo>
                    <a:pt x="1318" y="957"/>
                  </a:lnTo>
                  <a:lnTo>
                    <a:pt x="1309" y="996"/>
                  </a:lnTo>
                  <a:lnTo>
                    <a:pt x="1325" y="1023"/>
                  </a:lnTo>
                  <a:lnTo>
                    <a:pt x="1281" y="990"/>
                  </a:lnTo>
                  <a:lnTo>
                    <a:pt x="1269" y="1008"/>
                  </a:lnTo>
                  <a:lnTo>
                    <a:pt x="1297" y="1041"/>
                  </a:lnTo>
                  <a:lnTo>
                    <a:pt x="1260" y="1059"/>
                  </a:lnTo>
                  <a:lnTo>
                    <a:pt x="1288" y="1107"/>
                  </a:lnTo>
                  <a:lnTo>
                    <a:pt x="1263" y="1165"/>
                  </a:lnTo>
                  <a:lnTo>
                    <a:pt x="1251" y="1074"/>
                  </a:lnTo>
                  <a:lnTo>
                    <a:pt x="1195" y="1005"/>
                  </a:lnTo>
                  <a:lnTo>
                    <a:pt x="1171" y="1026"/>
                  </a:lnTo>
                  <a:lnTo>
                    <a:pt x="1186" y="1077"/>
                  </a:lnTo>
                  <a:lnTo>
                    <a:pt x="1143" y="1068"/>
                  </a:lnTo>
                  <a:lnTo>
                    <a:pt x="1109" y="1071"/>
                  </a:lnTo>
                  <a:lnTo>
                    <a:pt x="1122" y="1104"/>
                  </a:lnTo>
                  <a:lnTo>
                    <a:pt x="1094" y="1140"/>
                  </a:lnTo>
                  <a:lnTo>
                    <a:pt x="1146" y="1171"/>
                  </a:lnTo>
                  <a:lnTo>
                    <a:pt x="1174" y="1210"/>
                  </a:lnTo>
                  <a:lnTo>
                    <a:pt x="1134" y="1234"/>
                  </a:lnTo>
                  <a:lnTo>
                    <a:pt x="1032" y="1246"/>
                  </a:lnTo>
                  <a:lnTo>
                    <a:pt x="928" y="1195"/>
                  </a:lnTo>
                  <a:lnTo>
                    <a:pt x="802" y="1192"/>
                  </a:lnTo>
                  <a:lnTo>
                    <a:pt x="774" y="1159"/>
                  </a:lnTo>
                  <a:lnTo>
                    <a:pt x="700" y="1162"/>
                  </a:lnTo>
                  <a:lnTo>
                    <a:pt x="600" y="1122"/>
                  </a:lnTo>
                  <a:lnTo>
                    <a:pt x="504" y="1092"/>
                  </a:lnTo>
                  <a:lnTo>
                    <a:pt x="483" y="1062"/>
                  </a:lnTo>
                  <a:lnTo>
                    <a:pt x="394" y="1035"/>
                  </a:lnTo>
                  <a:lnTo>
                    <a:pt x="351" y="972"/>
                  </a:lnTo>
                  <a:lnTo>
                    <a:pt x="280" y="954"/>
                  </a:lnTo>
                  <a:lnTo>
                    <a:pt x="169" y="855"/>
                  </a:lnTo>
                  <a:lnTo>
                    <a:pt x="148" y="828"/>
                  </a:lnTo>
                  <a:lnTo>
                    <a:pt x="108" y="810"/>
                  </a:lnTo>
                  <a:lnTo>
                    <a:pt x="65" y="743"/>
                  </a:lnTo>
                  <a:lnTo>
                    <a:pt x="89" y="722"/>
                  </a:lnTo>
                  <a:lnTo>
                    <a:pt x="37" y="644"/>
                  </a:lnTo>
                  <a:lnTo>
                    <a:pt x="46" y="623"/>
                  </a:lnTo>
                  <a:lnTo>
                    <a:pt x="31" y="584"/>
                  </a:lnTo>
                  <a:lnTo>
                    <a:pt x="111" y="599"/>
                  </a:lnTo>
                  <a:lnTo>
                    <a:pt x="108" y="596"/>
                  </a:lnTo>
                  <a:close/>
                </a:path>
              </a:pathLst>
            </a:custGeom>
            <a:solidFill>
              <a:schemeClr val="bg1"/>
            </a:solidFill>
            <a:ln w="14288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24" name="Freeform 34"/>
            <p:cNvSpPr>
              <a:spLocks noChangeAspect="1"/>
            </p:cNvSpPr>
            <p:nvPr/>
          </p:nvSpPr>
          <p:spPr bwMode="auto">
            <a:xfrm>
              <a:off x="4662821" y="6175495"/>
              <a:ext cx="78511" cy="85018"/>
            </a:xfrm>
            <a:custGeom>
              <a:avLst/>
              <a:gdLst/>
              <a:ahLst/>
              <a:cxnLst>
                <a:cxn ang="0">
                  <a:pos x="40" y="526"/>
                </a:cxn>
                <a:cxn ang="0">
                  <a:pos x="111" y="490"/>
                </a:cxn>
                <a:cxn ang="0">
                  <a:pos x="123" y="433"/>
                </a:cxn>
                <a:cxn ang="0">
                  <a:pos x="105" y="277"/>
                </a:cxn>
                <a:cxn ang="0">
                  <a:pos x="6" y="190"/>
                </a:cxn>
                <a:cxn ang="0">
                  <a:pos x="52" y="111"/>
                </a:cxn>
                <a:cxn ang="0">
                  <a:pos x="129" y="69"/>
                </a:cxn>
                <a:cxn ang="0">
                  <a:pos x="234" y="30"/>
                </a:cxn>
                <a:cxn ang="0">
                  <a:pos x="283" y="57"/>
                </a:cxn>
                <a:cxn ang="0">
                  <a:pos x="151" y="163"/>
                </a:cxn>
                <a:cxn ang="0">
                  <a:pos x="311" y="181"/>
                </a:cxn>
                <a:cxn ang="0">
                  <a:pos x="342" y="318"/>
                </a:cxn>
                <a:cxn ang="0">
                  <a:pos x="397" y="324"/>
                </a:cxn>
                <a:cxn ang="0">
                  <a:pos x="563" y="238"/>
                </a:cxn>
                <a:cxn ang="0">
                  <a:pos x="591" y="295"/>
                </a:cxn>
                <a:cxn ang="0">
                  <a:pos x="685" y="336"/>
                </a:cxn>
                <a:cxn ang="0">
                  <a:pos x="722" y="385"/>
                </a:cxn>
                <a:cxn ang="0">
                  <a:pos x="900" y="442"/>
                </a:cxn>
                <a:cxn ang="0">
                  <a:pos x="919" y="547"/>
                </a:cxn>
                <a:cxn ang="0">
                  <a:pos x="1032" y="587"/>
                </a:cxn>
                <a:cxn ang="0">
                  <a:pos x="973" y="585"/>
                </a:cxn>
                <a:cxn ang="0">
                  <a:pos x="980" y="605"/>
                </a:cxn>
                <a:cxn ang="0">
                  <a:pos x="933" y="619"/>
                </a:cxn>
                <a:cxn ang="0">
                  <a:pos x="934" y="677"/>
                </a:cxn>
                <a:cxn ang="0">
                  <a:pos x="1053" y="624"/>
                </a:cxn>
                <a:cxn ang="0">
                  <a:pos x="978" y="705"/>
                </a:cxn>
                <a:cxn ang="0">
                  <a:pos x="945" y="740"/>
                </a:cxn>
                <a:cxn ang="0">
                  <a:pos x="960" y="768"/>
                </a:cxn>
                <a:cxn ang="0">
                  <a:pos x="1025" y="752"/>
                </a:cxn>
                <a:cxn ang="0">
                  <a:pos x="1083" y="711"/>
                </a:cxn>
                <a:cxn ang="0">
                  <a:pos x="1069" y="634"/>
                </a:cxn>
                <a:cxn ang="0">
                  <a:pos x="1285" y="768"/>
                </a:cxn>
                <a:cxn ang="0">
                  <a:pos x="1321" y="849"/>
                </a:cxn>
                <a:cxn ang="0">
                  <a:pos x="1334" y="867"/>
                </a:cxn>
                <a:cxn ang="0">
                  <a:pos x="1285" y="930"/>
                </a:cxn>
                <a:cxn ang="0">
                  <a:pos x="1309" y="996"/>
                </a:cxn>
                <a:cxn ang="0">
                  <a:pos x="1281" y="990"/>
                </a:cxn>
                <a:cxn ang="0">
                  <a:pos x="1297" y="1041"/>
                </a:cxn>
                <a:cxn ang="0">
                  <a:pos x="1288" y="1107"/>
                </a:cxn>
                <a:cxn ang="0">
                  <a:pos x="1251" y="1074"/>
                </a:cxn>
                <a:cxn ang="0">
                  <a:pos x="1171" y="1026"/>
                </a:cxn>
                <a:cxn ang="0">
                  <a:pos x="1143" y="1068"/>
                </a:cxn>
                <a:cxn ang="0">
                  <a:pos x="1122" y="1104"/>
                </a:cxn>
                <a:cxn ang="0">
                  <a:pos x="1146" y="1171"/>
                </a:cxn>
                <a:cxn ang="0">
                  <a:pos x="1134" y="1234"/>
                </a:cxn>
                <a:cxn ang="0">
                  <a:pos x="928" y="1195"/>
                </a:cxn>
                <a:cxn ang="0">
                  <a:pos x="774" y="1159"/>
                </a:cxn>
                <a:cxn ang="0">
                  <a:pos x="600" y="1122"/>
                </a:cxn>
                <a:cxn ang="0">
                  <a:pos x="483" y="1062"/>
                </a:cxn>
                <a:cxn ang="0">
                  <a:pos x="351" y="972"/>
                </a:cxn>
                <a:cxn ang="0">
                  <a:pos x="169" y="855"/>
                </a:cxn>
                <a:cxn ang="0">
                  <a:pos x="108" y="810"/>
                </a:cxn>
                <a:cxn ang="0">
                  <a:pos x="89" y="722"/>
                </a:cxn>
                <a:cxn ang="0">
                  <a:pos x="46" y="623"/>
                </a:cxn>
                <a:cxn ang="0">
                  <a:pos x="111" y="599"/>
                </a:cxn>
              </a:cxnLst>
              <a:rect l="0" t="0" r="r" b="b"/>
              <a:pathLst>
                <a:path w="1342" h="1246">
                  <a:moveTo>
                    <a:pt x="108" y="596"/>
                  </a:moveTo>
                  <a:lnTo>
                    <a:pt x="40" y="526"/>
                  </a:lnTo>
                  <a:lnTo>
                    <a:pt x="65" y="478"/>
                  </a:lnTo>
                  <a:lnTo>
                    <a:pt x="111" y="490"/>
                  </a:lnTo>
                  <a:lnTo>
                    <a:pt x="96" y="445"/>
                  </a:lnTo>
                  <a:lnTo>
                    <a:pt x="123" y="433"/>
                  </a:lnTo>
                  <a:lnTo>
                    <a:pt x="49" y="364"/>
                  </a:lnTo>
                  <a:lnTo>
                    <a:pt x="105" y="277"/>
                  </a:lnTo>
                  <a:lnTo>
                    <a:pt x="71" y="187"/>
                  </a:lnTo>
                  <a:lnTo>
                    <a:pt x="6" y="190"/>
                  </a:lnTo>
                  <a:lnTo>
                    <a:pt x="0" y="135"/>
                  </a:lnTo>
                  <a:lnTo>
                    <a:pt x="52" y="111"/>
                  </a:lnTo>
                  <a:lnTo>
                    <a:pt x="25" y="60"/>
                  </a:lnTo>
                  <a:lnTo>
                    <a:pt x="129" y="69"/>
                  </a:lnTo>
                  <a:lnTo>
                    <a:pt x="182" y="36"/>
                  </a:lnTo>
                  <a:lnTo>
                    <a:pt x="234" y="30"/>
                  </a:lnTo>
                  <a:lnTo>
                    <a:pt x="249" y="0"/>
                  </a:lnTo>
                  <a:lnTo>
                    <a:pt x="283" y="57"/>
                  </a:lnTo>
                  <a:lnTo>
                    <a:pt x="280" y="84"/>
                  </a:lnTo>
                  <a:lnTo>
                    <a:pt x="151" y="163"/>
                  </a:lnTo>
                  <a:lnTo>
                    <a:pt x="185" y="208"/>
                  </a:lnTo>
                  <a:lnTo>
                    <a:pt x="311" y="181"/>
                  </a:lnTo>
                  <a:lnTo>
                    <a:pt x="406" y="211"/>
                  </a:lnTo>
                  <a:lnTo>
                    <a:pt x="342" y="318"/>
                  </a:lnTo>
                  <a:lnTo>
                    <a:pt x="338" y="345"/>
                  </a:lnTo>
                  <a:lnTo>
                    <a:pt x="397" y="324"/>
                  </a:lnTo>
                  <a:lnTo>
                    <a:pt x="501" y="289"/>
                  </a:lnTo>
                  <a:lnTo>
                    <a:pt x="563" y="238"/>
                  </a:lnTo>
                  <a:lnTo>
                    <a:pt x="554" y="321"/>
                  </a:lnTo>
                  <a:lnTo>
                    <a:pt x="591" y="295"/>
                  </a:lnTo>
                  <a:lnTo>
                    <a:pt x="646" y="301"/>
                  </a:lnTo>
                  <a:lnTo>
                    <a:pt x="685" y="336"/>
                  </a:lnTo>
                  <a:lnTo>
                    <a:pt x="706" y="333"/>
                  </a:lnTo>
                  <a:lnTo>
                    <a:pt x="722" y="385"/>
                  </a:lnTo>
                  <a:lnTo>
                    <a:pt x="814" y="388"/>
                  </a:lnTo>
                  <a:lnTo>
                    <a:pt x="900" y="442"/>
                  </a:lnTo>
                  <a:lnTo>
                    <a:pt x="925" y="499"/>
                  </a:lnTo>
                  <a:lnTo>
                    <a:pt x="919" y="547"/>
                  </a:lnTo>
                  <a:lnTo>
                    <a:pt x="946" y="517"/>
                  </a:lnTo>
                  <a:lnTo>
                    <a:pt x="1032" y="587"/>
                  </a:lnTo>
                  <a:lnTo>
                    <a:pt x="1011" y="602"/>
                  </a:lnTo>
                  <a:lnTo>
                    <a:pt x="973" y="585"/>
                  </a:lnTo>
                  <a:lnTo>
                    <a:pt x="932" y="592"/>
                  </a:lnTo>
                  <a:lnTo>
                    <a:pt x="980" y="605"/>
                  </a:lnTo>
                  <a:lnTo>
                    <a:pt x="973" y="624"/>
                  </a:lnTo>
                  <a:lnTo>
                    <a:pt x="933" y="619"/>
                  </a:lnTo>
                  <a:lnTo>
                    <a:pt x="906" y="656"/>
                  </a:lnTo>
                  <a:lnTo>
                    <a:pt x="934" y="677"/>
                  </a:lnTo>
                  <a:lnTo>
                    <a:pt x="1007" y="620"/>
                  </a:lnTo>
                  <a:lnTo>
                    <a:pt x="1053" y="624"/>
                  </a:lnTo>
                  <a:lnTo>
                    <a:pt x="1028" y="658"/>
                  </a:lnTo>
                  <a:lnTo>
                    <a:pt x="978" y="705"/>
                  </a:lnTo>
                  <a:lnTo>
                    <a:pt x="961" y="684"/>
                  </a:lnTo>
                  <a:lnTo>
                    <a:pt x="945" y="740"/>
                  </a:lnTo>
                  <a:lnTo>
                    <a:pt x="916" y="768"/>
                  </a:lnTo>
                  <a:lnTo>
                    <a:pt x="960" y="768"/>
                  </a:lnTo>
                  <a:lnTo>
                    <a:pt x="982" y="733"/>
                  </a:lnTo>
                  <a:lnTo>
                    <a:pt x="1025" y="752"/>
                  </a:lnTo>
                  <a:lnTo>
                    <a:pt x="1032" y="693"/>
                  </a:lnTo>
                  <a:lnTo>
                    <a:pt x="1083" y="711"/>
                  </a:lnTo>
                  <a:lnTo>
                    <a:pt x="1088" y="676"/>
                  </a:lnTo>
                  <a:lnTo>
                    <a:pt x="1069" y="634"/>
                  </a:lnTo>
                  <a:lnTo>
                    <a:pt x="1152" y="665"/>
                  </a:lnTo>
                  <a:lnTo>
                    <a:pt x="1285" y="768"/>
                  </a:lnTo>
                  <a:lnTo>
                    <a:pt x="1342" y="837"/>
                  </a:lnTo>
                  <a:lnTo>
                    <a:pt x="1321" y="849"/>
                  </a:lnTo>
                  <a:lnTo>
                    <a:pt x="1254" y="852"/>
                  </a:lnTo>
                  <a:lnTo>
                    <a:pt x="1334" y="867"/>
                  </a:lnTo>
                  <a:lnTo>
                    <a:pt x="1331" y="900"/>
                  </a:lnTo>
                  <a:lnTo>
                    <a:pt x="1285" y="930"/>
                  </a:lnTo>
                  <a:lnTo>
                    <a:pt x="1318" y="957"/>
                  </a:lnTo>
                  <a:lnTo>
                    <a:pt x="1309" y="996"/>
                  </a:lnTo>
                  <a:lnTo>
                    <a:pt x="1325" y="1023"/>
                  </a:lnTo>
                  <a:lnTo>
                    <a:pt x="1281" y="990"/>
                  </a:lnTo>
                  <a:lnTo>
                    <a:pt x="1269" y="1008"/>
                  </a:lnTo>
                  <a:lnTo>
                    <a:pt x="1297" y="1041"/>
                  </a:lnTo>
                  <a:lnTo>
                    <a:pt x="1260" y="1059"/>
                  </a:lnTo>
                  <a:lnTo>
                    <a:pt x="1288" y="1107"/>
                  </a:lnTo>
                  <a:lnTo>
                    <a:pt x="1263" y="1165"/>
                  </a:lnTo>
                  <a:lnTo>
                    <a:pt x="1251" y="1074"/>
                  </a:lnTo>
                  <a:lnTo>
                    <a:pt x="1195" y="1005"/>
                  </a:lnTo>
                  <a:lnTo>
                    <a:pt x="1171" y="1026"/>
                  </a:lnTo>
                  <a:lnTo>
                    <a:pt x="1186" y="1077"/>
                  </a:lnTo>
                  <a:lnTo>
                    <a:pt x="1143" y="1068"/>
                  </a:lnTo>
                  <a:lnTo>
                    <a:pt x="1109" y="1071"/>
                  </a:lnTo>
                  <a:lnTo>
                    <a:pt x="1122" y="1104"/>
                  </a:lnTo>
                  <a:lnTo>
                    <a:pt x="1094" y="1140"/>
                  </a:lnTo>
                  <a:lnTo>
                    <a:pt x="1146" y="1171"/>
                  </a:lnTo>
                  <a:lnTo>
                    <a:pt x="1174" y="1210"/>
                  </a:lnTo>
                  <a:lnTo>
                    <a:pt x="1134" y="1234"/>
                  </a:lnTo>
                  <a:lnTo>
                    <a:pt x="1032" y="1246"/>
                  </a:lnTo>
                  <a:lnTo>
                    <a:pt x="928" y="1195"/>
                  </a:lnTo>
                  <a:lnTo>
                    <a:pt x="802" y="1192"/>
                  </a:lnTo>
                  <a:lnTo>
                    <a:pt x="774" y="1159"/>
                  </a:lnTo>
                  <a:lnTo>
                    <a:pt x="700" y="1162"/>
                  </a:lnTo>
                  <a:lnTo>
                    <a:pt x="600" y="1122"/>
                  </a:lnTo>
                  <a:lnTo>
                    <a:pt x="504" y="1092"/>
                  </a:lnTo>
                  <a:lnTo>
                    <a:pt x="483" y="1062"/>
                  </a:lnTo>
                  <a:lnTo>
                    <a:pt x="394" y="1035"/>
                  </a:lnTo>
                  <a:lnTo>
                    <a:pt x="351" y="972"/>
                  </a:lnTo>
                  <a:lnTo>
                    <a:pt x="280" y="954"/>
                  </a:lnTo>
                  <a:lnTo>
                    <a:pt x="169" y="855"/>
                  </a:lnTo>
                  <a:lnTo>
                    <a:pt x="148" y="828"/>
                  </a:lnTo>
                  <a:lnTo>
                    <a:pt x="108" y="810"/>
                  </a:lnTo>
                  <a:lnTo>
                    <a:pt x="65" y="743"/>
                  </a:lnTo>
                  <a:lnTo>
                    <a:pt x="89" y="722"/>
                  </a:lnTo>
                  <a:lnTo>
                    <a:pt x="37" y="644"/>
                  </a:lnTo>
                  <a:lnTo>
                    <a:pt x="46" y="623"/>
                  </a:lnTo>
                  <a:lnTo>
                    <a:pt x="31" y="584"/>
                  </a:lnTo>
                  <a:lnTo>
                    <a:pt x="111" y="599"/>
                  </a:lnTo>
                </a:path>
              </a:pathLst>
            </a:custGeom>
            <a:solidFill>
              <a:schemeClr val="bg1"/>
            </a:solidFill>
            <a:ln w="14288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25" name="Freeform 35"/>
            <p:cNvSpPr>
              <a:spLocks noChangeAspect="1"/>
            </p:cNvSpPr>
            <p:nvPr/>
          </p:nvSpPr>
          <p:spPr bwMode="auto">
            <a:xfrm>
              <a:off x="4618445" y="6140794"/>
              <a:ext cx="49495" cy="29496"/>
            </a:xfrm>
            <a:custGeom>
              <a:avLst/>
              <a:gdLst/>
              <a:ahLst/>
              <a:cxnLst>
                <a:cxn ang="0">
                  <a:pos x="37" y="38"/>
                </a:cxn>
                <a:cxn ang="0">
                  <a:pos x="0" y="70"/>
                </a:cxn>
                <a:cxn ang="0">
                  <a:pos x="50" y="116"/>
                </a:cxn>
                <a:cxn ang="0">
                  <a:pos x="46" y="154"/>
                </a:cxn>
                <a:cxn ang="0">
                  <a:pos x="32" y="174"/>
                </a:cxn>
                <a:cxn ang="0">
                  <a:pos x="35" y="201"/>
                </a:cxn>
                <a:cxn ang="0">
                  <a:pos x="57" y="206"/>
                </a:cxn>
                <a:cxn ang="0">
                  <a:pos x="21" y="286"/>
                </a:cxn>
                <a:cxn ang="0">
                  <a:pos x="59" y="308"/>
                </a:cxn>
                <a:cxn ang="0">
                  <a:pos x="96" y="289"/>
                </a:cxn>
                <a:cxn ang="0">
                  <a:pos x="142" y="301"/>
                </a:cxn>
                <a:cxn ang="0">
                  <a:pos x="175" y="319"/>
                </a:cxn>
                <a:cxn ang="0">
                  <a:pos x="168" y="344"/>
                </a:cxn>
                <a:cxn ang="0">
                  <a:pos x="196" y="380"/>
                </a:cxn>
                <a:cxn ang="0">
                  <a:pos x="371" y="398"/>
                </a:cxn>
                <a:cxn ang="0">
                  <a:pos x="416" y="438"/>
                </a:cxn>
                <a:cxn ang="0">
                  <a:pos x="458" y="416"/>
                </a:cxn>
                <a:cxn ang="0">
                  <a:pos x="465" y="384"/>
                </a:cxn>
                <a:cxn ang="0">
                  <a:pos x="484" y="411"/>
                </a:cxn>
                <a:cxn ang="0">
                  <a:pos x="550" y="409"/>
                </a:cxn>
                <a:cxn ang="0">
                  <a:pos x="603" y="400"/>
                </a:cxn>
                <a:cxn ang="0">
                  <a:pos x="617" y="359"/>
                </a:cxn>
                <a:cxn ang="0">
                  <a:pos x="746" y="353"/>
                </a:cxn>
                <a:cxn ang="0">
                  <a:pos x="811" y="323"/>
                </a:cxn>
                <a:cxn ang="0">
                  <a:pos x="824" y="293"/>
                </a:cxn>
                <a:cxn ang="0">
                  <a:pos x="730" y="201"/>
                </a:cxn>
                <a:cxn ang="0">
                  <a:pos x="697" y="188"/>
                </a:cxn>
                <a:cxn ang="0">
                  <a:pos x="697" y="140"/>
                </a:cxn>
                <a:cxn ang="0">
                  <a:pos x="649" y="154"/>
                </a:cxn>
                <a:cxn ang="0">
                  <a:pos x="580" y="107"/>
                </a:cxn>
                <a:cxn ang="0">
                  <a:pos x="534" y="120"/>
                </a:cxn>
                <a:cxn ang="0">
                  <a:pos x="511" y="97"/>
                </a:cxn>
                <a:cxn ang="0">
                  <a:pos x="486" y="90"/>
                </a:cxn>
                <a:cxn ang="0">
                  <a:pos x="477" y="67"/>
                </a:cxn>
                <a:cxn ang="0">
                  <a:pos x="456" y="45"/>
                </a:cxn>
                <a:cxn ang="0">
                  <a:pos x="421" y="52"/>
                </a:cxn>
                <a:cxn ang="0">
                  <a:pos x="412" y="22"/>
                </a:cxn>
                <a:cxn ang="0">
                  <a:pos x="375" y="0"/>
                </a:cxn>
                <a:cxn ang="0">
                  <a:pos x="264" y="2"/>
                </a:cxn>
                <a:cxn ang="0">
                  <a:pos x="154" y="4"/>
                </a:cxn>
                <a:cxn ang="0">
                  <a:pos x="92" y="38"/>
                </a:cxn>
                <a:cxn ang="0">
                  <a:pos x="37" y="38"/>
                </a:cxn>
              </a:cxnLst>
              <a:rect l="0" t="0" r="r" b="b"/>
              <a:pathLst>
                <a:path w="824" h="438">
                  <a:moveTo>
                    <a:pt x="37" y="38"/>
                  </a:moveTo>
                  <a:lnTo>
                    <a:pt x="0" y="70"/>
                  </a:lnTo>
                  <a:lnTo>
                    <a:pt x="50" y="116"/>
                  </a:lnTo>
                  <a:lnTo>
                    <a:pt x="46" y="154"/>
                  </a:lnTo>
                  <a:lnTo>
                    <a:pt x="32" y="174"/>
                  </a:lnTo>
                  <a:lnTo>
                    <a:pt x="35" y="201"/>
                  </a:lnTo>
                  <a:lnTo>
                    <a:pt x="57" y="206"/>
                  </a:lnTo>
                  <a:lnTo>
                    <a:pt x="21" y="286"/>
                  </a:lnTo>
                  <a:lnTo>
                    <a:pt x="59" y="308"/>
                  </a:lnTo>
                  <a:lnTo>
                    <a:pt x="96" y="289"/>
                  </a:lnTo>
                  <a:lnTo>
                    <a:pt x="142" y="301"/>
                  </a:lnTo>
                  <a:lnTo>
                    <a:pt x="175" y="319"/>
                  </a:lnTo>
                  <a:lnTo>
                    <a:pt x="168" y="344"/>
                  </a:lnTo>
                  <a:lnTo>
                    <a:pt x="196" y="380"/>
                  </a:lnTo>
                  <a:lnTo>
                    <a:pt x="371" y="398"/>
                  </a:lnTo>
                  <a:lnTo>
                    <a:pt x="416" y="438"/>
                  </a:lnTo>
                  <a:lnTo>
                    <a:pt x="458" y="416"/>
                  </a:lnTo>
                  <a:lnTo>
                    <a:pt x="465" y="384"/>
                  </a:lnTo>
                  <a:lnTo>
                    <a:pt x="484" y="411"/>
                  </a:lnTo>
                  <a:lnTo>
                    <a:pt x="550" y="409"/>
                  </a:lnTo>
                  <a:lnTo>
                    <a:pt x="603" y="400"/>
                  </a:lnTo>
                  <a:lnTo>
                    <a:pt x="617" y="359"/>
                  </a:lnTo>
                  <a:lnTo>
                    <a:pt x="746" y="353"/>
                  </a:lnTo>
                  <a:lnTo>
                    <a:pt x="811" y="323"/>
                  </a:lnTo>
                  <a:lnTo>
                    <a:pt x="824" y="293"/>
                  </a:lnTo>
                  <a:lnTo>
                    <a:pt x="730" y="201"/>
                  </a:lnTo>
                  <a:lnTo>
                    <a:pt x="697" y="188"/>
                  </a:lnTo>
                  <a:lnTo>
                    <a:pt x="697" y="140"/>
                  </a:lnTo>
                  <a:lnTo>
                    <a:pt x="649" y="154"/>
                  </a:lnTo>
                  <a:lnTo>
                    <a:pt x="580" y="107"/>
                  </a:lnTo>
                  <a:lnTo>
                    <a:pt x="534" y="120"/>
                  </a:lnTo>
                  <a:lnTo>
                    <a:pt x="511" y="97"/>
                  </a:lnTo>
                  <a:lnTo>
                    <a:pt x="486" y="90"/>
                  </a:lnTo>
                  <a:lnTo>
                    <a:pt x="477" y="67"/>
                  </a:lnTo>
                  <a:lnTo>
                    <a:pt x="456" y="45"/>
                  </a:lnTo>
                  <a:lnTo>
                    <a:pt x="421" y="52"/>
                  </a:lnTo>
                  <a:lnTo>
                    <a:pt x="412" y="22"/>
                  </a:lnTo>
                  <a:lnTo>
                    <a:pt x="375" y="0"/>
                  </a:lnTo>
                  <a:lnTo>
                    <a:pt x="264" y="2"/>
                  </a:lnTo>
                  <a:lnTo>
                    <a:pt x="154" y="4"/>
                  </a:lnTo>
                  <a:lnTo>
                    <a:pt x="92" y="38"/>
                  </a:lnTo>
                  <a:lnTo>
                    <a:pt x="37" y="38"/>
                  </a:lnTo>
                  <a:close/>
                </a:path>
              </a:pathLst>
            </a:custGeom>
            <a:solidFill>
              <a:schemeClr val="bg1"/>
            </a:solidFill>
            <a:ln w="14288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26" name="Freeform 36"/>
            <p:cNvSpPr>
              <a:spLocks noChangeAspect="1"/>
            </p:cNvSpPr>
            <p:nvPr/>
          </p:nvSpPr>
          <p:spPr bwMode="auto">
            <a:xfrm>
              <a:off x="4662821" y="6165085"/>
              <a:ext cx="8533" cy="867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0" y="61"/>
                </a:cxn>
                <a:cxn ang="0">
                  <a:pos x="19" y="88"/>
                </a:cxn>
                <a:cxn ang="0">
                  <a:pos x="116" y="82"/>
                </a:cxn>
                <a:cxn ang="0">
                  <a:pos x="144" y="58"/>
                </a:cxn>
                <a:cxn ang="0">
                  <a:pos x="83" y="0"/>
                </a:cxn>
                <a:cxn ang="0">
                  <a:pos x="0" y="12"/>
                </a:cxn>
              </a:cxnLst>
              <a:rect l="0" t="0" r="r" b="b"/>
              <a:pathLst>
                <a:path w="144" h="88">
                  <a:moveTo>
                    <a:pt x="0" y="12"/>
                  </a:moveTo>
                  <a:lnTo>
                    <a:pt x="40" y="61"/>
                  </a:lnTo>
                  <a:lnTo>
                    <a:pt x="19" y="88"/>
                  </a:lnTo>
                  <a:lnTo>
                    <a:pt x="116" y="82"/>
                  </a:lnTo>
                  <a:lnTo>
                    <a:pt x="144" y="58"/>
                  </a:lnTo>
                  <a:lnTo>
                    <a:pt x="83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bg1"/>
            </a:solidFill>
            <a:ln w="14288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27" name="Freeform 38"/>
            <p:cNvSpPr>
              <a:spLocks noChangeAspect="1"/>
            </p:cNvSpPr>
            <p:nvPr/>
          </p:nvSpPr>
          <p:spPr bwMode="auto">
            <a:xfrm>
              <a:off x="7083002" y="6088742"/>
              <a:ext cx="240652" cy="171771"/>
            </a:xfrm>
            <a:custGeom>
              <a:avLst/>
              <a:gdLst/>
              <a:ahLst/>
              <a:cxnLst>
                <a:cxn ang="0">
                  <a:pos x="421" y="648"/>
                </a:cxn>
                <a:cxn ang="0">
                  <a:pos x="460" y="694"/>
                </a:cxn>
                <a:cxn ang="0">
                  <a:pos x="560" y="722"/>
                </a:cxn>
                <a:cxn ang="0">
                  <a:pos x="628" y="715"/>
                </a:cxn>
                <a:cxn ang="0">
                  <a:pos x="685" y="582"/>
                </a:cxn>
                <a:cxn ang="0">
                  <a:pos x="669" y="402"/>
                </a:cxn>
                <a:cxn ang="0">
                  <a:pos x="832" y="479"/>
                </a:cxn>
                <a:cxn ang="0">
                  <a:pos x="862" y="443"/>
                </a:cxn>
                <a:cxn ang="0">
                  <a:pos x="1079" y="469"/>
                </a:cxn>
                <a:cxn ang="0">
                  <a:pos x="1255" y="482"/>
                </a:cxn>
                <a:cxn ang="0">
                  <a:pos x="1464" y="436"/>
                </a:cxn>
                <a:cxn ang="0">
                  <a:pos x="1560" y="369"/>
                </a:cxn>
                <a:cxn ang="0">
                  <a:pos x="1667" y="366"/>
                </a:cxn>
                <a:cxn ang="0">
                  <a:pos x="1896" y="265"/>
                </a:cxn>
                <a:cxn ang="0">
                  <a:pos x="1947" y="195"/>
                </a:cxn>
                <a:cxn ang="0">
                  <a:pos x="2041" y="177"/>
                </a:cxn>
                <a:cxn ang="0">
                  <a:pos x="2147" y="85"/>
                </a:cxn>
                <a:cxn ang="0">
                  <a:pos x="2372" y="0"/>
                </a:cxn>
                <a:cxn ang="0">
                  <a:pos x="2372" y="62"/>
                </a:cxn>
                <a:cxn ang="0">
                  <a:pos x="2270" y="103"/>
                </a:cxn>
                <a:cxn ang="0">
                  <a:pos x="2041" y="300"/>
                </a:cxn>
                <a:cxn ang="0">
                  <a:pos x="1929" y="349"/>
                </a:cxn>
                <a:cxn ang="0">
                  <a:pos x="1825" y="482"/>
                </a:cxn>
                <a:cxn ang="0">
                  <a:pos x="1738" y="495"/>
                </a:cxn>
                <a:cxn ang="0">
                  <a:pos x="1682" y="619"/>
                </a:cxn>
                <a:cxn ang="0">
                  <a:pos x="1713" y="719"/>
                </a:cxn>
                <a:cxn ang="0">
                  <a:pos x="1827" y="850"/>
                </a:cxn>
                <a:cxn ang="0">
                  <a:pos x="1878" y="940"/>
                </a:cxn>
                <a:cxn ang="0">
                  <a:pos x="1868" y="965"/>
                </a:cxn>
                <a:cxn ang="0">
                  <a:pos x="1781" y="922"/>
                </a:cxn>
                <a:cxn ang="0">
                  <a:pos x="1682" y="940"/>
                </a:cxn>
                <a:cxn ang="0">
                  <a:pos x="1641" y="986"/>
                </a:cxn>
                <a:cxn ang="0">
                  <a:pos x="1575" y="942"/>
                </a:cxn>
                <a:cxn ang="0">
                  <a:pos x="1478" y="938"/>
                </a:cxn>
                <a:cxn ang="0">
                  <a:pos x="1420" y="983"/>
                </a:cxn>
                <a:cxn ang="0">
                  <a:pos x="1418" y="1060"/>
                </a:cxn>
                <a:cxn ang="0">
                  <a:pos x="1374" y="1142"/>
                </a:cxn>
                <a:cxn ang="0">
                  <a:pos x="1310" y="1164"/>
                </a:cxn>
                <a:cxn ang="0">
                  <a:pos x="1202" y="1211"/>
                </a:cxn>
                <a:cxn ang="0">
                  <a:pos x="1133" y="1257"/>
                </a:cxn>
                <a:cxn ang="0">
                  <a:pos x="959" y="1301"/>
                </a:cxn>
                <a:cxn ang="0">
                  <a:pos x="860" y="1301"/>
                </a:cxn>
                <a:cxn ang="0">
                  <a:pos x="754" y="1369"/>
                </a:cxn>
                <a:cxn ang="0">
                  <a:pos x="784" y="1467"/>
                </a:cxn>
                <a:cxn ang="0">
                  <a:pos x="736" y="1451"/>
                </a:cxn>
                <a:cxn ang="0">
                  <a:pos x="692" y="1470"/>
                </a:cxn>
                <a:cxn ang="0">
                  <a:pos x="672" y="1395"/>
                </a:cxn>
                <a:cxn ang="0">
                  <a:pos x="636" y="1347"/>
                </a:cxn>
                <a:cxn ang="0">
                  <a:pos x="389" y="1354"/>
                </a:cxn>
                <a:cxn ang="0">
                  <a:pos x="287" y="1301"/>
                </a:cxn>
                <a:cxn ang="0">
                  <a:pos x="219" y="1283"/>
                </a:cxn>
                <a:cxn ang="0">
                  <a:pos x="129" y="1224"/>
                </a:cxn>
                <a:cxn ang="0">
                  <a:pos x="120" y="1127"/>
                </a:cxn>
                <a:cxn ang="0">
                  <a:pos x="35" y="1052"/>
                </a:cxn>
                <a:cxn ang="0">
                  <a:pos x="39" y="929"/>
                </a:cxn>
                <a:cxn ang="0">
                  <a:pos x="0" y="865"/>
                </a:cxn>
                <a:cxn ang="0">
                  <a:pos x="13" y="783"/>
                </a:cxn>
                <a:cxn ang="0">
                  <a:pos x="89" y="853"/>
                </a:cxn>
                <a:cxn ang="0">
                  <a:pos x="216" y="817"/>
                </a:cxn>
                <a:cxn ang="0">
                  <a:pos x="244" y="735"/>
                </a:cxn>
                <a:cxn ang="0">
                  <a:pos x="318" y="689"/>
                </a:cxn>
                <a:cxn ang="0">
                  <a:pos x="421" y="645"/>
                </a:cxn>
                <a:cxn ang="0">
                  <a:pos x="421" y="648"/>
                </a:cxn>
              </a:cxnLst>
              <a:rect l="0" t="0" r="r" b="b"/>
              <a:pathLst>
                <a:path w="2372" h="1470">
                  <a:moveTo>
                    <a:pt x="421" y="648"/>
                  </a:moveTo>
                  <a:lnTo>
                    <a:pt x="460" y="694"/>
                  </a:lnTo>
                  <a:lnTo>
                    <a:pt x="560" y="722"/>
                  </a:lnTo>
                  <a:lnTo>
                    <a:pt x="628" y="715"/>
                  </a:lnTo>
                  <a:lnTo>
                    <a:pt x="685" y="582"/>
                  </a:lnTo>
                  <a:lnTo>
                    <a:pt x="669" y="402"/>
                  </a:lnTo>
                  <a:lnTo>
                    <a:pt x="832" y="479"/>
                  </a:lnTo>
                  <a:lnTo>
                    <a:pt x="862" y="443"/>
                  </a:lnTo>
                  <a:lnTo>
                    <a:pt x="1079" y="469"/>
                  </a:lnTo>
                  <a:lnTo>
                    <a:pt x="1255" y="482"/>
                  </a:lnTo>
                  <a:lnTo>
                    <a:pt x="1464" y="436"/>
                  </a:lnTo>
                  <a:lnTo>
                    <a:pt x="1560" y="369"/>
                  </a:lnTo>
                  <a:lnTo>
                    <a:pt x="1667" y="366"/>
                  </a:lnTo>
                  <a:lnTo>
                    <a:pt x="1896" y="265"/>
                  </a:lnTo>
                  <a:lnTo>
                    <a:pt x="1947" y="195"/>
                  </a:lnTo>
                  <a:lnTo>
                    <a:pt x="2041" y="177"/>
                  </a:lnTo>
                  <a:lnTo>
                    <a:pt x="2147" y="85"/>
                  </a:lnTo>
                  <a:lnTo>
                    <a:pt x="2372" y="0"/>
                  </a:lnTo>
                  <a:lnTo>
                    <a:pt x="2372" y="62"/>
                  </a:lnTo>
                  <a:lnTo>
                    <a:pt x="2270" y="103"/>
                  </a:lnTo>
                  <a:lnTo>
                    <a:pt x="2041" y="300"/>
                  </a:lnTo>
                  <a:lnTo>
                    <a:pt x="1929" y="349"/>
                  </a:lnTo>
                  <a:lnTo>
                    <a:pt x="1825" y="482"/>
                  </a:lnTo>
                  <a:lnTo>
                    <a:pt x="1738" y="495"/>
                  </a:lnTo>
                  <a:lnTo>
                    <a:pt x="1682" y="619"/>
                  </a:lnTo>
                  <a:lnTo>
                    <a:pt x="1713" y="719"/>
                  </a:lnTo>
                  <a:lnTo>
                    <a:pt x="1827" y="850"/>
                  </a:lnTo>
                  <a:lnTo>
                    <a:pt x="1878" y="940"/>
                  </a:lnTo>
                  <a:lnTo>
                    <a:pt x="1868" y="965"/>
                  </a:lnTo>
                  <a:lnTo>
                    <a:pt x="1781" y="922"/>
                  </a:lnTo>
                  <a:lnTo>
                    <a:pt x="1682" y="940"/>
                  </a:lnTo>
                  <a:lnTo>
                    <a:pt x="1641" y="986"/>
                  </a:lnTo>
                  <a:lnTo>
                    <a:pt x="1575" y="942"/>
                  </a:lnTo>
                  <a:lnTo>
                    <a:pt x="1478" y="938"/>
                  </a:lnTo>
                  <a:lnTo>
                    <a:pt x="1420" y="983"/>
                  </a:lnTo>
                  <a:lnTo>
                    <a:pt x="1418" y="1060"/>
                  </a:lnTo>
                  <a:lnTo>
                    <a:pt x="1374" y="1142"/>
                  </a:lnTo>
                  <a:lnTo>
                    <a:pt x="1310" y="1164"/>
                  </a:lnTo>
                  <a:lnTo>
                    <a:pt x="1202" y="1211"/>
                  </a:lnTo>
                  <a:lnTo>
                    <a:pt x="1133" y="1257"/>
                  </a:lnTo>
                  <a:lnTo>
                    <a:pt x="959" y="1301"/>
                  </a:lnTo>
                  <a:lnTo>
                    <a:pt x="860" y="1301"/>
                  </a:lnTo>
                  <a:lnTo>
                    <a:pt x="754" y="1369"/>
                  </a:lnTo>
                  <a:lnTo>
                    <a:pt x="784" y="1467"/>
                  </a:lnTo>
                  <a:lnTo>
                    <a:pt x="736" y="1451"/>
                  </a:lnTo>
                  <a:lnTo>
                    <a:pt x="692" y="1470"/>
                  </a:lnTo>
                  <a:lnTo>
                    <a:pt x="672" y="1395"/>
                  </a:lnTo>
                  <a:lnTo>
                    <a:pt x="636" y="1347"/>
                  </a:lnTo>
                  <a:lnTo>
                    <a:pt x="389" y="1354"/>
                  </a:lnTo>
                  <a:lnTo>
                    <a:pt x="287" y="1301"/>
                  </a:lnTo>
                  <a:lnTo>
                    <a:pt x="219" y="1283"/>
                  </a:lnTo>
                  <a:lnTo>
                    <a:pt x="129" y="1224"/>
                  </a:lnTo>
                  <a:lnTo>
                    <a:pt x="120" y="1127"/>
                  </a:lnTo>
                  <a:lnTo>
                    <a:pt x="35" y="1052"/>
                  </a:lnTo>
                  <a:lnTo>
                    <a:pt x="39" y="929"/>
                  </a:lnTo>
                  <a:lnTo>
                    <a:pt x="0" y="865"/>
                  </a:lnTo>
                  <a:lnTo>
                    <a:pt x="13" y="783"/>
                  </a:lnTo>
                  <a:lnTo>
                    <a:pt x="89" y="853"/>
                  </a:lnTo>
                  <a:lnTo>
                    <a:pt x="216" y="817"/>
                  </a:lnTo>
                  <a:lnTo>
                    <a:pt x="244" y="735"/>
                  </a:lnTo>
                  <a:lnTo>
                    <a:pt x="318" y="689"/>
                  </a:lnTo>
                  <a:lnTo>
                    <a:pt x="421" y="645"/>
                  </a:lnTo>
                  <a:lnTo>
                    <a:pt x="421" y="648"/>
                  </a:lnTo>
                  <a:close/>
                </a:path>
              </a:pathLst>
            </a:custGeom>
            <a:solidFill>
              <a:schemeClr val="bg1"/>
            </a:solidFill>
            <a:ln w="14288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28" name="Freeform 39"/>
            <p:cNvSpPr>
              <a:spLocks noChangeAspect="1"/>
            </p:cNvSpPr>
            <p:nvPr/>
          </p:nvSpPr>
          <p:spPr bwMode="auto">
            <a:xfrm>
              <a:off x="7083002" y="6088742"/>
              <a:ext cx="240652" cy="171771"/>
            </a:xfrm>
            <a:custGeom>
              <a:avLst/>
              <a:gdLst/>
              <a:ahLst/>
              <a:cxnLst>
                <a:cxn ang="0">
                  <a:pos x="421" y="648"/>
                </a:cxn>
                <a:cxn ang="0">
                  <a:pos x="460" y="694"/>
                </a:cxn>
                <a:cxn ang="0">
                  <a:pos x="560" y="722"/>
                </a:cxn>
                <a:cxn ang="0">
                  <a:pos x="628" y="715"/>
                </a:cxn>
                <a:cxn ang="0">
                  <a:pos x="685" y="582"/>
                </a:cxn>
                <a:cxn ang="0">
                  <a:pos x="669" y="402"/>
                </a:cxn>
                <a:cxn ang="0">
                  <a:pos x="832" y="479"/>
                </a:cxn>
                <a:cxn ang="0">
                  <a:pos x="862" y="443"/>
                </a:cxn>
                <a:cxn ang="0">
                  <a:pos x="1079" y="469"/>
                </a:cxn>
                <a:cxn ang="0">
                  <a:pos x="1255" y="482"/>
                </a:cxn>
                <a:cxn ang="0">
                  <a:pos x="1464" y="436"/>
                </a:cxn>
                <a:cxn ang="0">
                  <a:pos x="1560" y="369"/>
                </a:cxn>
                <a:cxn ang="0">
                  <a:pos x="1667" y="366"/>
                </a:cxn>
                <a:cxn ang="0">
                  <a:pos x="1896" y="265"/>
                </a:cxn>
                <a:cxn ang="0">
                  <a:pos x="1947" y="195"/>
                </a:cxn>
                <a:cxn ang="0">
                  <a:pos x="2041" y="177"/>
                </a:cxn>
                <a:cxn ang="0">
                  <a:pos x="2147" y="85"/>
                </a:cxn>
                <a:cxn ang="0">
                  <a:pos x="2372" y="0"/>
                </a:cxn>
                <a:cxn ang="0">
                  <a:pos x="2372" y="62"/>
                </a:cxn>
                <a:cxn ang="0">
                  <a:pos x="2270" y="103"/>
                </a:cxn>
                <a:cxn ang="0">
                  <a:pos x="2041" y="300"/>
                </a:cxn>
                <a:cxn ang="0">
                  <a:pos x="1929" y="349"/>
                </a:cxn>
                <a:cxn ang="0">
                  <a:pos x="1825" y="482"/>
                </a:cxn>
                <a:cxn ang="0">
                  <a:pos x="1738" y="495"/>
                </a:cxn>
                <a:cxn ang="0">
                  <a:pos x="1682" y="619"/>
                </a:cxn>
                <a:cxn ang="0">
                  <a:pos x="1713" y="719"/>
                </a:cxn>
                <a:cxn ang="0">
                  <a:pos x="1827" y="850"/>
                </a:cxn>
                <a:cxn ang="0">
                  <a:pos x="1878" y="940"/>
                </a:cxn>
                <a:cxn ang="0">
                  <a:pos x="1868" y="965"/>
                </a:cxn>
                <a:cxn ang="0">
                  <a:pos x="1781" y="922"/>
                </a:cxn>
                <a:cxn ang="0">
                  <a:pos x="1682" y="940"/>
                </a:cxn>
                <a:cxn ang="0">
                  <a:pos x="1641" y="986"/>
                </a:cxn>
                <a:cxn ang="0">
                  <a:pos x="1575" y="942"/>
                </a:cxn>
                <a:cxn ang="0">
                  <a:pos x="1478" y="938"/>
                </a:cxn>
                <a:cxn ang="0">
                  <a:pos x="1420" y="983"/>
                </a:cxn>
                <a:cxn ang="0">
                  <a:pos x="1418" y="1060"/>
                </a:cxn>
                <a:cxn ang="0">
                  <a:pos x="1374" y="1142"/>
                </a:cxn>
                <a:cxn ang="0">
                  <a:pos x="1310" y="1164"/>
                </a:cxn>
                <a:cxn ang="0">
                  <a:pos x="1202" y="1211"/>
                </a:cxn>
                <a:cxn ang="0">
                  <a:pos x="1133" y="1257"/>
                </a:cxn>
                <a:cxn ang="0">
                  <a:pos x="959" y="1301"/>
                </a:cxn>
                <a:cxn ang="0">
                  <a:pos x="860" y="1301"/>
                </a:cxn>
                <a:cxn ang="0">
                  <a:pos x="754" y="1369"/>
                </a:cxn>
                <a:cxn ang="0">
                  <a:pos x="784" y="1467"/>
                </a:cxn>
                <a:cxn ang="0">
                  <a:pos x="736" y="1451"/>
                </a:cxn>
                <a:cxn ang="0">
                  <a:pos x="692" y="1470"/>
                </a:cxn>
                <a:cxn ang="0">
                  <a:pos x="672" y="1395"/>
                </a:cxn>
                <a:cxn ang="0">
                  <a:pos x="636" y="1347"/>
                </a:cxn>
                <a:cxn ang="0">
                  <a:pos x="389" y="1354"/>
                </a:cxn>
                <a:cxn ang="0">
                  <a:pos x="287" y="1301"/>
                </a:cxn>
                <a:cxn ang="0">
                  <a:pos x="219" y="1283"/>
                </a:cxn>
                <a:cxn ang="0">
                  <a:pos x="129" y="1224"/>
                </a:cxn>
                <a:cxn ang="0">
                  <a:pos x="120" y="1127"/>
                </a:cxn>
                <a:cxn ang="0">
                  <a:pos x="35" y="1052"/>
                </a:cxn>
                <a:cxn ang="0">
                  <a:pos x="39" y="929"/>
                </a:cxn>
                <a:cxn ang="0">
                  <a:pos x="0" y="865"/>
                </a:cxn>
                <a:cxn ang="0">
                  <a:pos x="13" y="783"/>
                </a:cxn>
                <a:cxn ang="0">
                  <a:pos x="89" y="853"/>
                </a:cxn>
                <a:cxn ang="0">
                  <a:pos x="216" y="817"/>
                </a:cxn>
                <a:cxn ang="0">
                  <a:pos x="244" y="735"/>
                </a:cxn>
                <a:cxn ang="0">
                  <a:pos x="318" y="689"/>
                </a:cxn>
                <a:cxn ang="0">
                  <a:pos x="421" y="645"/>
                </a:cxn>
              </a:cxnLst>
              <a:rect l="0" t="0" r="r" b="b"/>
              <a:pathLst>
                <a:path w="2372" h="1470">
                  <a:moveTo>
                    <a:pt x="421" y="648"/>
                  </a:moveTo>
                  <a:lnTo>
                    <a:pt x="460" y="694"/>
                  </a:lnTo>
                  <a:lnTo>
                    <a:pt x="560" y="722"/>
                  </a:lnTo>
                  <a:lnTo>
                    <a:pt x="628" y="715"/>
                  </a:lnTo>
                  <a:lnTo>
                    <a:pt x="685" y="582"/>
                  </a:lnTo>
                  <a:lnTo>
                    <a:pt x="669" y="402"/>
                  </a:lnTo>
                  <a:lnTo>
                    <a:pt x="832" y="479"/>
                  </a:lnTo>
                  <a:lnTo>
                    <a:pt x="862" y="443"/>
                  </a:lnTo>
                  <a:lnTo>
                    <a:pt x="1079" y="469"/>
                  </a:lnTo>
                  <a:lnTo>
                    <a:pt x="1255" y="482"/>
                  </a:lnTo>
                  <a:lnTo>
                    <a:pt x="1464" y="436"/>
                  </a:lnTo>
                  <a:lnTo>
                    <a:pt x="1560" y="369"/>
                  </a:lnTo>
                  <a:lnTo>
                    <a:pt x="1667" y="366"/>
                  </a:lnTo>
                  <a:lnTo>
                    <a:pt x="1896" y="265"/>
                  </a:lnTo>
                  <a:lnTo>
                    <a:pt x="1947" y="195"/>
                  </a:lnTo>
                  <a:lnTo>
                    <a:pt x="2041" y="177"/>
                  </a:lnTo>
                  <a:lnTo>
                    <a:pt x="2147" y="85"/>
                  </a:lnTo>
                  <a:lnTo>
                    <a:pt x="2372" y="0"/>
                  </a:lnTo>
                  <a:lnTo>
                    <a:pt x="2372" y="62"/>
                  </a:lnTo>
                  <a:lnTo>
                    <a:pt x="2270" y="103"/>
                  </a:lnTo>
                  <a:lnTo>
                    <a:pt x="2041" y="300"/>
                  </a:lnTo>
                  <a:lnTo>
                    <a:pt x="1929" y="349"/>
                  </a:lnTo>
                  <a:lnTo>
                    <a:pt x="1825" y="482"/>
                  </a:lnTo>
                  <a:lnTo>
                    <a:pt x="1738" y="495"/>
                  </a:lnTo>
                  <a:lnTo>
                    <a:pt x="1682" y="619"/>
                  </a:lnTo>
                  <a:lnTo>
                    <a:pt x="1713" y="719"/>
                  </a:lnTo>
                  <a:lnTo>
                    <a:pt x="1827" y="850"/>
                  </a:lnTo>
                  <a:lnTo>
                    <a:pt x="1878" y="940"/>
                  </a:lnTo>
                  <a:lnTo>
                    <a:pt x="1868" y="965"/>
                  </a:lnTo>
                  <a:lnTo>
                    <a:pt x="1781" y="922"/>
                  </a:lnTo>
                  <a:lnTo>
                    <a:pt x="1682" y="940"/>
                  </a:lnTo>
                  <a:lnTo>
                    <a:pt x="1641" y="986"/>
                  </a:lnTo>
                  <a:lnTo>
                    <a:pt x="1575" y="942"/>
                  </a:lnTo>
                  <a:lnTo>
                    <a:pt x="1478" y="938"/>
                  </a:lnTo>
                  <a:lnTo>
                    <a:pt x="1420" y="983"/>
                  </a:lnTo>
                  <a:lnTo>
                    <a:pt x="1418" y="1060"/>
                  </a:lnTo>
                  <a:lnTo>
                    <a:pt x="1374" y="1142"/>
                  </a:lnTo>
                  <a:lnTo>
                    <a:pt x="1310" y="1164"/>
                  </a:lnTo>
                  <a:lnTo>
                    <a:pt x="1202" y="1211"/>
                  </a:lnTo>
                  <a:lnTo>
                    <a:pt x="1133" y="1257"/>
                  </a:lnTo>
                  <a:lnTo>
                    <a:pt x="959" y="1301"/>
                  </a:lnTo>
                  <a:lnTo>
                    <a:pt x="860" y="1301"/>
                  </a:lnTo>
                  <a:lnTo>
                    <a:pt x="754" y="1369"/>
                  </a:lnTo>
                  <a:lnTo>
                    <a:pt x="784" y="1467"/>
                  </a:lnTo>
                  <a:lnTo>
                    <a:pt x="736" y="1451"/>
                  </a:lnTo>
                  <a:lnTo>
                    <a:pt x="692" y="1470"/>
                  </a:lnTo>
                  <a:lnTo>
                    <a:pt x="672" y="1395"/>
                  </a:lnTo>
                  <a:lnTo>
                    <a:pt x="636" y="1347"/>
                  </a:lnTo>
                  <a:lnTo>
                    <a:pt x="389" y="1354"/>
                  </a:lnTo>
                  <a:lnTo>
                    <a:pt x="287" y="1301"/>
                  </a:lnTo>
                  <a:lnTo>
                    <a:pt x="219" y="1283"/>
                  </a:lnTo>
                  <a:lnTo>
                    <a:pt x="129" y="1224"/>
                  </a:lnTo>
                  <a:lnTo>
                    <a:pt x="120" y="1127"/>
                  </a:lnTo>
                  <a:lnTo>
                    <a:pt x="35" y="1052"/>
                  </a:lnTo>
                  <a:lnTo>
                    <a:pt x="39" y="929"/>
                  </a:lnTo>
                  <a:lnTo>
                    <a:pt x="0" y="865"/>
                  </a:lnTo>
                  <a:lnTo>
                    <a:pt x="13" y="783"/>
                  </a:lnTo>
                  <a:lnTo>
                    <a:pt x="89" y="853"/>
                  </a:lnTo>
                  <a:lnTo>
                    <a:pt x="216" y="817"/>
                  </a:lnTo>
                  <a:lnTo>
                    <a:pt x="244" y="735"/>
                  </a:lnTo>
                  <a:lnTo>
                    <a:pt x="318" y="689"/>
                  </a:lnTo>
                  <a:lnTo>
                    <a:pt x="421" y="645"/>
                  </a:lnTo>
                </a:path>
              </a:pathLst>
            </a:custGeom>
            <a:solidFill>
              <a:schemeClr val="bg1"/>
            </a:solidFill>
            <a:ln w="14288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29" name="Freeform 40"/>
            <p:cNvSpPr>
              <a:spLocks noChangeAspect="1"/>
            </p:cNvSpPr>
            <p:nvPr/>
          </p:nvSpPr>
          <p:spPr bwMode="auto">
            <a:xfrm>
              <a:off x="7113724" y="6166819"/>
              <a:ext cx="150195" cy="2429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6" y="44"/>
                </a:cxn>
                <a:cxn ang="0">
                  <a:pos x="95" y="8"/>
                </a:cxn>
                <a:cxn ang="0">
                  <a:pos x="136" y="59"/>
                </a:cxn>
                <a:cxn ang="0">
                  <a:pos x="213" y="82"/>
                </a:cxn>
                <a:cxn ang="0">
                  <a:pos x="258" y="131"/>
                </a:cxn>
                <a:cxn ang="0">
                  <a:pos x="348" y="126"/>
                </a:cxn>
                <a:cxn ang="0">
                  <a:pos x="490" y="36"/>
                </a:cxn>
                <a:cxn ang="0">
                  <a:pos x="552" y="36"/>
                </a:cxn>
                <a:cxn ang="0">
                  <a:pos x="610" y="0"/>
                </a:cxn>
                <a:cxn ang="0">
                  <a:pos x="756" y="10"/>
                </a:cxn>
                <a:cxn ang="0">
                  <a:pos x="823" y="39"/>
                </a:cxn>
                <a:cxn ang="0">
                  <a:pos x="869" y="16"/>
                </a:cxn>
                <a:cxn ang="0">
                  <a:pos x="918" y="87"/>
                </a:cxn>
                <a:cxn ang="0">
                  <a:pos x="911" y="223"/>
                </a:cxn>
                <a:cxn ang="0">
                  <a:pos x="973" y="162"/>
                </a:cxn>
                <a:cxn ang="0">
                  <a:pos x="1049" y="177"/>
                </a:cxn>
                <a:cxn ang="0">
                  <a:pos x="1181" y="187"/>
                </a:cxn>
                <a:cxn ang="0">
                  <a:pos x="1354" y="126"/>
                </a:cxn>
                <a:cxn ang="0">
                  <a:pos x="1403" y="146"/>
                </a:cxn>
                <a:cxn ang="0">
                  <a:pos x="1453" y="133"/>
                </a:cxn>
              </a:cxnLst>
              <a:rect l="0" t="0" r="r" b="b"/>
              <a:pathLst>
                <a:path w="1453" h="223">
                  <a:moveTo>
                    <a:pt x="0" y="18"/>
                  </a:moveTo>
                  <a:lnTo>
                    <a:pt x="26" y="44"/>
                  </a:lnTo>
                  <a:lnTo>
                    <a:pt x="95" y="8"/>
                  </a:lnTo>
                  <a:lnTo>
                    <a:pt x="136" y="59"/>
                  </a:lnTo>
                  <a:lnTo>
                    <a:pt x="213" y="82"/>
                  </a:lnTo>
                  <a:lnTo>
                    <a:pt x="258" y="131"/>
                  </a:lnTo>
                  <a:lnTo>
                    <a:pt x="348" y="126"/>
                  </a:lnTo>
                  <a:lnTo>
                    <a:pt x="490" y="36"/>
                  </a:lnTo>
                  <a:lnTo>
                    <a:pt x="552" y="36"/>
                  </a:lnTo>
                  <a:lnTo>
                    <a:pt x="610" y="0"/>
                  </a:lnTo>
                  <a:lnTo>
                    <a:pt x="756" y="10"/>
                  </a:lnTo>
                  <a:lnTo>
                    <a:pt x="823" y="39"/>
                  </a:lnTo>
                  <a:lnTo>
                    <a:pt x="869" y="16"/>
                  </a:lnTo>
                  <a:lnTo>
                    <a:pt x="918" y="87"/>
                  </a:lnTo>
                  <a:lnTo>
                    <a:pt x="911" y="223"/>
                  </a:lnTo>
                  <a:lnTo>
                    <a:pt x="973" y="162"/>
                  </a:lnTo>
                  <a:lnTo>
                    <a:pt x="1049" y="177"/>
                  </a:lnTo>
                  <a:lnTo>
                    <a:pt x="1181" y="187"/>
                  </a:lnTo>
                  <a:lnTo>
                    <a:pt x="1354" y="126"/>
                  </a:lnTo>
                  <a:lnTo>
                    <a:pt x="1403" y="146"/>
                  </a:lnTo>
                  <a:lnTo>
                    <a:pt x="1453" y="133"/>
                  </a:lnTo>
                </a:path>
              </a:pathLst>
            </a:custGeom>
            <a:solidFill>
              <a:schemeClr val="bg1"/>
            </a:solidFill>
            <a:ln w="14288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30" name="Freeform 41"/>
            <p:cNvSpPr>
              <a:spLocks/>
            </p:cNvSpPr>
            <p:nvPr/>
          </p:nvSpPr>
          <p:spPr bwMode="auto">
            <a:xfrm>
              <a:off x="1619672" y="4565354"/>
              <a:ext cx="559816" cy="798131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224" y="43"/>
                </a:cxn>
                <a:cxn ang="0">
                  <a:pos x="243" y="44"/>
                </a:cxn>
                <a:cxn ang="0">
                  <a:pos x="295" y="52"/>
                </a:cxn>
                <a:cxn ang="0">
                  <a:pos x="322" y="65"/>
                </a:cxn>
                <a:cxn ang="0">
                  <a:pos x="344" y="103"/>
                </a:cxn>
                <a:cxn ang="0">
                  <a:pos x="349" y="119"/>
                </a:cxn>
                <a:cxn ang="0">
                  <a:pos x="286" y="145"/>
                </a:cxn>
                <a:cxn ang="0">
                  <a:pos x="268" y="192"/>
                </a:cxn>
                <a:cxn ang="0">
                  <a:pos x="249" y="236"/>
                </a:cxn>
                <a:cxn ang="0">
                  <a:pos x="236" y="270"/>
                </a:cxn>
                <a:cxn ang="0">
                  <a:pos x="208" y="262"/>
                </a:cxn>
                <a:cxn ang="0">
                  <a:pos x="202" y="296"/>
                </a:cxn>
                <a:cxn ang="0">
                  <a:pos x="205" y="332"/>
                </a:cxn>
                <a:cxn ang="0">
                  <a:pos x="179" y="363"/>
                </a:cxn>
                <a:cxn ang="0">
                  <a:pos x="175" y="409"/>
                </a:cxn>
                <a:cxn ang="0">
                  <a:pos x="180" y="437"/>
                </a:cxn>
                <a:cxn ang="0">
                  <a:pos x="134" y="460"/>
                </a:cxn>
                <a:cxn ang="0">
                  <a:pos x="133" y="499"/>
                </a:cxn>
                <a:cxn ang="0">
                  <a:pos x="68" y="503"/>
                </a:cxn>
                <a:cxn ang="0">
                  <a:pos x="22" y="469"/>
                </a:cxn>
                <a:cxn ang="0">
                  <a:pos x="0" y="456"/>
                </a:cxn>
                <a:cxn ang="0">
                  <a:pos x="26" y="418"/>
                </a:cxn>
                <a:cxn ang="0">
                  <a:pos x="56" y="363"/>
                </a:cxn>
                <a:cxn ang="0">
                  <a:pos x="51" y="333"/>
                </a:cxn>
                <a:cxn ang="0">
                  <a:pos x="35" y="312"/>
                </a:cxn>
                <a:cxn ang="0">
                  <a:pos x="60" y="290"/>
                </a:cxn>
                <a:cxn ang="0">
                  <a:pos x="26" y="295"/>
                </a:cxn>
                <a:cxn ang="0">
                  <a:pos x="35" y="260"/>
                </a:cxn>
                <a:cxn ang="0">
                  <a:pos x="48" y="230"/>
                </a:cxn>
                <a:cxn ang="0">
                  <a:pos x="60" y="214"/>
                </a:cxn>
                <a:cxn ang="0">
                  <a:pos x="95" y="192"/>
                </a:cxn>
                <a:cxn ang="0">
                  <a:pos x="141" y="133"/>
                </a:cxn>
                <a:cxn ang="0">
                  <a:pos x="158" y="90"/>
                </a:cxn>
                <a:cxn ang="0">
                  <a:pos x="171" y="44"/>
                </a:cxn>
              </a:cxnLst>
              <a:rect l="0" t="0" r="r" b="b"/>
              <a:pathLst>
                <a:path w="353" h="503">
                  <a:moveTo>
                    <a:pt x="179" y="5"/>
                  </a:moveTo>
                  <a:lnTo>
                    <a:pt x="204" y="0"/>
                  </a:lnTo>
                  <a:lnTo>
                    <a:pt x="221" y="20"/>
                  </a:lnTo>
                  <a:lnTo>
                    <a:pt x="224" y="43"/>
                  </a:lnTo>
                  <a:lnTo>
                    <a:pt x="231" y="47"/>
                  </a:lnTo>
                  <a:lnTo>
                    <a:pt x="243" y="44"/>
                  </a:lnTo>
                  <a:lnTo>
                    <a:pt x="284" y="60"/>
                  </a:lnTo>
                  <a:lnTo>
                    <a:pt x="295" y="52"/>
                  </a:lnTo>
                  <a:lnTo>
                    <a:pt x="311" y="51"/>
                  </a:lnTo>
                  <a:lnTo>
                    <a:pt x="322" y="65"/>
                  </a:lnTo>
                  <a:lnTo>
                    <a:pt x="331" y="88"/>
                  </a:lnTo>
                  <a:lnTo>
                    <a:pt x="344" y="103"/>
                  </a:lnTo>
                  <a:lnTo>
                    <a:pt x="353" y="111"/>
                  </a:lnTo>
                  <a:lnTo>
                    <a:pt x="349" y="119"/>
                  </a:lnTo>
                  <a:lnTo>
                    <a:pt x="319" y="127"/>
                  </a:lnTo>
                  <a:lnTo>
                    <a:pt x="286" y="145"/>
                  </a:lnTo>
                  <a:lnTo>
                    <a:pt x="287" y="176"/>
                  </a:lnTo>
                  <a:lnTo>
                    <a:pt x="268" y="192"/>
                  </a:lnTo>
                  <a:lnTo>
                    <a:pt x="251" y="206"/>
                  </a:lnTo>
                  <a:lnTo>
                    <a:pt x="249" y="236"/>
                  </a:lnTo>
                  <a:lnTo>
                    <a:pt x="249" y="256"/>
                  </a:lnTo>
                  <a:lnTo>
                    <a:pt x="236" y="270"/>
                  </a:lnTo>
                  <a:lnTo>
                    <a:pt x="226" y="256"/>
                  </a:lnTo>
                  <a:lnTo>
                    <a:pt x="208" y="262"/>
                  </a:lnTo>
                  <a:lnTo>
                    <a:pt x="205" y="271"/>
                  </a:lnTo>
                  <a:lnTo>
                    <a:pt x="202" y="296"/>
                  </a:lnTo>
                  <a:lnTo>
                    <a:pt x="209" y="305"/>
                  </a:lnTo>
                  <a:lnTo>
                    <a:pt x="205" y="332"/>
                  </a:lnTo>
                  <a:lnTo>
                    <a:pt x="194" y="343"/>
                  </a:lnTo>
                  <a:lnTo>
                    <a:pt x="179" y="363"/>
                  </a:lnTo>
                  <a:lnTo>
                    <a:pt x="172" y="379"/>
                  </a:lnTo>
                  <a:lnTo>
                    <a:pt x="175" y="409"/>
                  </a:lnTo>
                  <a:lnTo>
                    <a:pt x="188" y="426"/>
                  </a:lnTo>
                  <a:lnTo>
                    <a:pt x="180" y="437"/>
                  </a:lnTo>
                  <a:lnTo>
                    <a:pt x="147" y="447"/>
                  </a:lnTo>
                  <a:lnTo>
                    <a:pt x="134" y="460"/>
                  </a:lnTo>
                  <a:lnTo>
                    <a:pt x="133" y="473"/>
                  </a:lnTo>
                  <a:lnTo>
                    <a:pt x="133" y="499"/>
                  </a:lnTo>
                  <a:lnTo>
                    <a:pt x="95" y="499"/>
                  </a:lnTo>
                  <a:lnTo>
                    <a:pt x="68" y="503"/>
                  </a:lnTo>
                  <a:lnTo>
                    <a:pt x="38" y="469"/>
                  </a:lnTo>
                  <a:lnTo>
                    <a:pt x="22" y="469"/>
                  </a:lnTo>
                  <a:lnTo>
                    <a:pt x="8" y="469"/>
                  </a:lnTo>
                  <a:lnTo>
                    <a:pt x="0" y="456"/>
                  </a:lnTo>
                  <a:lnTo>
                    <a:pt x="8" y="443"/>
                  </a:lnTo>
                  <a:lnTo>
                    <a:pt x="26" y="418"/>
                  </a:lnTo>
                  <a:lnTo>
                    <a:pt x="35" y="393"/>
                  </a:lnTo>
                  <a:lnTo>
                    <a:pt x="56" y="363"/>
                  </a:lnTo>
                  <a:lnTo>
                    <a:pt x="60" y="346"/>
                  </a:lnTo>
                  <a:lnTo>
                    <a:pt x="51" y="333"/>
                  </a:lnTo>
                  <a:lnTo>
                    <a:pt x="38" y="320"/>
                  </a:lnTo>
                  <a:lnTo>
                    <a:pt x="35" y="312"/>
                  </a:lnTo>
                  <a:lnTo>
                    <a:pt x="51" y="308"/>
                  </a:lnTo>
                  <a:lnTo>
                    <a:pt x="60" y="290"/>
                  </a:lnTo>
                  <a:lnTo>
                    <a:pt x="43" y="286"/>
                  </a:lnTo>
                  <a:lnTo>
                    <a:pt x="26" y="295"/>
                  </a:lnTo>
                  <a:lnTo>
                    <a:pt x="26" y="273"/>
                  </a:lnTo>
                  <a:lnTo>
                    <a:pt x="35" y="260"/>
                  </a:lnTo>
                  <a:lnTo>
                    <a:pt x="43" y="248"/>
                  </a:lnTo>
                  <a:lnTo>
                    <a:pt x="48" y="230"/>
                  </a:lnTo>
                  <a:lnTo>
                    <a:pt x="51" y="218"/>
                  </a:lnTo>
                  <a:lnTo>
                    <a:pt x="60" y="214"/>
                  </a:lnTo>
                  <a:lnTo>
                    <a:pt x="73" y="222"/>
                  </a:lnTo>
                  <a:lnTo>
                    <a:pt x="95" y="192"/>
                  </a:lnTo>
                  <a:lnTo>
                    <a:pt x="107" y="172"/>
                  </a:lnTo>
                  <a:lnTo>
                    <a:pt x="141" y="133"/>
                  </a:lnTo>
                  <a:lnTo>
                    <a:pt x="141" y="116"/>
                  </a:lnTo>
                  <a:lnTo>
                    <a:pt x="158" y="90"/>
                  </a:lnTo>
                  <a:lnTo>
                    <a:pt x="163" y="60"/>
                  </a:lnTo>
                  <a:lnTo>
                    <a:pt x="171" y="44"/>
                  </a:lnTo>
                  <a:lnTo>
                    <a:pt x="179" y="5"/>
                  </a:lnTo>
                  <a:close/>
                </a:path>
              </a:pathLst>
            </a:custGeom>
            <a:solidFill>
              <a:schemeClr val="bg1"/>
            </a:solidFill>
            <a:ln w="14288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31" name="Freeform 43"/>
            <p:cNvSpPr>
              <a:spLocks/>
            </p:cNvSpPr>
            <p:nvPr/>
          </p:nvSpPr>
          <p:spPr bwMode="auto">
            <a:xfrm>
              <a:off x="1831310" y="4315504"/>
              <a:ext cx="1481465" cy="1313445"/>
            </a:xfrm>
            <a:custGeom>
              <a:avLst/>
              <a:gdLst/>
              <a:ahLst/>
              <a:cxnLst>
                <a:cxn ang="0">
                  <a:pos x="42" y="150"/>
                </a:cxn>
                <a:cxn ang="0">
                  <a:pos x="72" y="90"/>
                </a:cxn>
                <a:cxn ang="0">
                  <a:pos x="64" y="68"/>
                </a:cxn>
                <a:cxn ang="0">
                  <a:pos x="50" y="48"/>
                </a:cxn>
                <a:cxn ang="0">
                  <a:pos x="102" y="22"/>
                </a:cxn>
                <a:cxn ang="0">
                  <a:pos x="140" y="13"/>
                </a:cxn>
                <a:cxn ang="0">
                  <a:pos x="179" y="5"/>
                </a:cxn>
                <a:cxn ang="0">
                  <a:pos x="255" y="65"/>
                </a:cxn>
                <a:cxn ang="0">
                  <a:pos x="311" y="68"/>
                </a:cxn>
                <a:cxn ang="0">
                  <a:pos x="460" y="137"/>
                </a:cxn>
                <a:cxn ang="0">
                  <a:pos x="524" y="154"/>
                </a:cxn>
                <a:cxn ang="0">
                  <a:pos x="568" y="188"/>
                </a:cxn>
                <a:cxn ang="0">
                  <a:pos x="610" y="193"/>
                </a:cxn>
                <a:cxn ang="0">
                  <a:pos x="610" y="213"/>
                </a:cxn>
                <a:cxn ang="0">
                  <a:pos x="678" y="278"/>
                </a:cxn>
                <a:cxn ang="0">
                  <a:pos x="733" y="303"/>
                </a:cxn>
                <a:cxn ang="0">
                  <a:pos x="819" y="329"/>
                </a:cxn>
                <a:cxn ang="0">
                  <a:pos x="836" y="359"/>
                </a:cxn>
                <a:cxn ang="0">
                  <a:pos x="869" y="371"/>
                </a:cxn>
                <a:cxn ang="0">
                  <a:pos x="904" y="371"/>
                </a:cxn>
                <a:cxn ang="0">
                  <a:pos x="926" y="371"/>
                </a:cxn>
                <a:cxn ang="0">
                  <a:pos x="934" y="410"/>
                </a:cxn>
                <a:cxn ang="0">
                  <a:pos x="853" y="474"/>
                </a:cxn>
                <a:cxn ang="0">
                  <a:pos x="738" y="495"/>
                </a:cxn>
                <a:cxn ang="0">
                  <a:pos x="708" y="525"/>
                </a:cxn>
                <a:cxn ang="0">
                  <a:pos x="674" y="538"/>
                </a:cxn>
                <a:cxn ang="0">
                  <a:pos x="639" y="576"/>
                </a:cxn>
                <a:cxn ang="0">
                  <a:pos x="601" y="603"/>
                </a:cxn>
                <a:cxn ang="0">
                  <a:pos x="614" y="649"/>
                </a:cxn>
                <a:cxn ang="0">
                  <a:pos x="618" y="683"/>
                </a:cxn>
                <a:cxn ang="0">
                  <a:pos x="596" y="696"/>
                </a:cxn>
                <a:cxn ang="0">
                  <a:pos x="538" y="748"/>
                </a:cxn>
                <a:cxn ang="0">
                  <a:pos x="516" y="768"/>
                </a:cxn>
                <a:cxn ang="0">
                  <a:pos x="478" y="781"/>
                </a:cxn>
                <a:cxn ang="0">
                  <a:pos x="439" y="790"/>
                </a:cxn>
                <a:cxn ang="0">
                  <a:pos x="418" y="816"/>
                </a:cxn>
                <a:cxn ang="0">
                  <a:pos x="383" y="824"/>
                </a:cxn>
                <a:cxn ang="0">
                  <a:pos x="315" y="816"/>
                </a:cxn>
                <a:cxn ang="0">
                  <a:pos x="208" y="781"/>
                </a:cxn>
                <a:cxn ang="0">
                  <a:pos x="158" y="803"/>
                </a:cxn>
                <a:cxn ang="0">
                  <a:pos x="110" y="820"/>
                </a:cxn>
                <a:cxn ang="0">
                  <a:pos x="50" y="778"/>
                </a:cxn>
                <a:cxn ang="0">
                  <a:pos x="30" y="679"/>
                </a:cxn>
                <a:cxn ang="0">
                  <a:pos x="0" y="645"/>
                </a:cxn>
                <a:cxn ang="0">
                  <a:pos x="12" y="606"/>
                </a:cxn>
                <a:cxn ang="0">
                  <a:pos x="55" y="585"/>
                </a:cxn>
                <a:cxn ang="0">
                  <a:pos x="38" y="538"/>
                </a:cxn>
                <a:cxn ang="0">
                  <a:pos x="77" y="487"/>
                </a:cxn>
                <a:cxn ang="0">
                  <a:pos x="68" y="448"/>
                </a:cxn>
                <a:cxn ang="0">
                  <a:pos x="80" y="415"/>
                </a:cxn>
                <a:cxn ang="0">
                  <a:pos x="102" y="428"/>
                </a:cxn>
                <a:cxn ang="0">
                  <a:pos x="120" y="363"/>
                </a:cxn>
                <a:cxn ang="0">
                  <a:pos x="153" y="316"/>
                </a:cxn>
                <a:cxn ang="0">
                  <a:pos x="188" y="283"/>
                </a:cxn>
                <a:cxn ang="0">
                  <a:pos x="222" y="269"/>
                </a:cxn>
                <a:cxn ang="0">
                  <a:pos x="183" y="213"/>
                </a:cxn>
                <a:cxn ang="0">
                  <a:pos x="150" y="218"/>
                </a:cxn>
                <a:cxn ang="0">
                  <a:pos x="107" y="201"/>
                </a:cxn>
                <a:cxn ang="0">
                  <a:pos x="90" y="196"/>
                </a:cxn>
                <a:cxn ang="0">
                  <a:pos x="77" y="163"/>
                </a:cxn>
                <a:cxn ang="0">
                  <a:pos x="47" y="163"/>
                </a:cxn>
              </a:cxnLst>
              <a:rect l="0" t="0" r="r" b="b"/>
              <a:pathLst>
                <a:path w="934" h="828">
                  <a:moveTo>
                    <a:pt x="47" y="163"/>
                  </a:moveTo>
                  <a:lnTo>
                    <a:pt x="42" y="150"/>
                  </a:lnTo>
                  <a:lnTo>
                    <a:pt x="47" y="133"/>
                  </a:lnTo>
                  <a:lnTo>
                    <a:pt x="72" y="90"/>
                  </a:lnTo>
                  <a:lnTo>
                    <a:pt x="60" y="81"/>
                  </a:lnTo>
                  <a:lnTo>
                    <a:pt x="64" y="68"/>
                  </a:lnTo>
                  <a:lnTo>
                    <a:pt x="50" y="65"/>
                  </a:lnTo>
                  <a:lnTo>
                    <a:pt x="50" y="48"/>
                  </a:lnTo>
                  <a:lnTo>
                    <a:pt x="60" y="35"/>
                  </a:lnTo>
                  <a:lnTo>
                    <a:pt x="102" y="22"/>
                  </a:lnTo>
                  <a:lnTo>
                    <a:pt x="137" y="26"/>
                  </a:lnTo>
                  <a:lnTo>
                    <a:pt x="140" y="13"/>
                  </a:lnTo>
                  <a:lnTo>
                    <a:pt x="166" y="0"/>
                  </a:lnTo>
                  <a:lnTo>
                    <a:pt x="179" y="5"/>
                  </a:lnTo>
                  <a:lnTo>
                    <a:pt x="208" y="43"/>
                  </a:lnTo>
                  <a:lnTo>
                    <a:pt x="255" y="65"/>
                  </a:lnTo>
                  <a:lnTo>
                    <a:pt x="298" y="65"/>
                  </a:lnTo>
                  <a:lnTo>
                    <a:pt x="311" y="68"/>
                  </a:lnTo>
                  <a:lnTo>
                    <a:pt x="426" y="133"/>
                  </a:lnTo>
                  <a:lnTo>
                    <a:pt x="460" y="137"/>
                  </a:lnTo>
                  <a:lnTo>
                    <a:pt x="486" y="163"/>
                  </a:lnTo>
                  <a:lnTo>
                    <a:pt x="524" y="154"/>
                  </a:lnTo>
                  <a:lnTo>
                    <a:pt x="546" y="167"/>
                  </a:lnTo>
                  <a:lnTo>
                    <a:pt x="568" y="188"/>
                  </a:lnTo>
                  <a:lnTo>
                    <a:pt x="593" y="188"/>
                  </a:lnTo>
                  <a:lnTo>
                    <a:pt x="610" y="193"/>
                  </a:lnTo>
                  <a:lnTo>
                    <a:pt x="618" y="201"/>
                  </a:lnTo>
                  <a:lnTo>
                    <a:pt x="610" y="213"/>
                  </a:lnTo>
                  <a:lnTo>
                    <a:pt x="610" y="231"/>
                  </a:lnTo>
                  <a:lnTo>
                    <a:pt x="678" y="278"/>
                  </a:lnTo>
                  <a:lnTo>
                    <a:pt x="716" y="308"/>
                  </a:lnTo>
                  <a:lnTo>
                    <a:pt x="733" y="303"/>
                  </a:lnTo>
                  <a:lnTo>
                    <a:pt x="754" y="299"/>
                  </a:lnTo>
                  <a:lnTo>
                    <a:pt x="819" y="329"/>
                  </a:lnTo>
                  <a:lnTo>
                    <a:pt x="827" y="350"/>
                  </a:lnTo>
                  <a:lnTo>
                    <a:pt x="836" y="359"/>
                  </a:lnTo>
                  <a:lnTo>
                    <a:pt x="857" y="363"/>
                  </a:lnTo>
                  <a:lnTo>
                    <a:pt x="869" y="371"/>
                  </a:lnTo>
                  <a:lnTo>
                    <a:pt x="887" y="371"/>
                  </a:lnTo>
                  <a:lnTo>
                    <a:pt x="904" y="371"/>
                  </a:lnTo>
                  <a:lnTo>
                    <a:pt x="921" y="376"/>
                  </a:lnTo>
                  <a:lnTo>
                    <a:pt x="926" y="371"/>
                  </a:lnTo>
                  <a:lnTo>
                    <a:pt x="934" y="388"/>
                  </a:lnTo>
                  <a:lnTo>
                    <a:pt x="934" y="410"/>
                  </a:lnTo>
                  <a:lnTo>
                    <a:pt x="921" y="423"/>
                  </a:lnTo>
                  <a:lnTo>
                    <a:pt x="853" y="474"/>
                  </a:lnTo>
                  <a:lnTo>
                    <a:pt x="823" y="474"/>
                  </a:lnTo>
                  <a:lnTo>
                    <a:pt x="738" y="495"/>
                  </a:lnTo>
                  <a:lnTo>
                    <a:pt x="708" y="500"/>
                  </a:lnTo>
                  <a:lnTo>
                    <a:pt x="708" y="525"/>
                  </a:lnTo>
                  <a:lnTo>
                    <a:pt x="691" y="525"/>
                  </a:lnTo>
                  <a:lnTo>
                    <a:pt x="674" y="538"/>
                  </a:lnTo>
                  <a:lnTo>
                    <a:pt x="656" y="560"/>
                  </a:lnTo>
                  <a:lnTo>
                    <a:pt x="639" y="576"/>
                  </a:lnTo>
                  <a:lnTo>
                    <a:pt x="618" y="581"/>
                  </a:lnTo>
                  <a:lnTo>
                    <a:pt x="601" y="603"/>
                  </a:lnTo>
                  <a:lnTo>
                    <a:pt x="601" y="632"/>
                  </a:lnTo>
                  <a:lnTo>
                    <a:pt x="614" y="649"/>
                  </a:lnTo>
                  <a:lnTo>
                    <a:pt x="618" y="661"/>
                  </a:lnTo>
                  <a:lnTo>
                    <a:pt x="618" y="683"/>
                  </a:lnTo>
                  <a:lnTo>
                    <a:pt x="614" y="691"/>
                  </a:lnTo>
                  <a:lnTo>
                    <a:pt x="596" y="696"/>
                  </a:lnTo>
                  <a:lnTo>
                    <a:pt x="571" y="718"/>
                  </a:lnTo>
                  <a:lnTo>
                    <a:pt x="538" y="748"/>
                  </a:lnTo>
                  <a:lnTo>
                    <a:pt x="524" y="760"/>
                  </a:lnTo>
                  <a:lnTo>
                    <a:pt x="516" y="768"/>
                  </a:lnTo>
                  <a:lnTo>
                    <a:pt x="516" y="781"/>
                  </a:lnTo>
                  <a:lnTo>
                    <a:pt x="478" y="781"/>
                  </a:lnTo>
                  <a:lnTo>
                    <a:pt x="456" y="786"/>
                  </a:lnTo>
                  <a:lnTo>
                    <a:pt x="439" y="790"/>
                  </a:lnTo>
                  <a:lnTo>
                    <a:pt x="431" y="798"/>
                  </a:lnTo>
                  <a:lnTo>
                    <a:pt x="418" y="816"/>
                  </a:lnTo>
                  <a:lnTo>
                    <a:pt x="396" y="824"/>
                  </a:lnTo>
                  <a:lnTo>
                    <a:pt x="383" y="824"/>
                  </a:lnTo>
                  <a:lnTo>
                    <a:pt x="358" y="820"/>
                  </a:lnTo>
                  <a:lnTo>
                    <a:pt x="315" y="816"/>
                  </a:lnTo>
                  <a:lnTo>
                    <a:pt x="238" y="786"/>
                  </a:lnTo>
                  <a:lnTo>
                    <a:pt x="208" y="781"/>
                  </a:lnTo>
                  <a:lnTo>
                    <a:pt x="179" y="790"/>
                  </a:lnTo>
                  <a:lnTo>
                    <a:pt x="158" y="803"/>
                  </a:lnTo>
                  <a:lnTo>
                    <a:pt x="132" y="806"/>
                  </a:lnTo>
                  <a:lnTo>
                    <a:pt x="110" y="820"/>
                  </a:lnTo>
                  <a:lnTo>
                    <a:pt x="98" y="828"/>
                  </a:lnTo>
                  <a:lnTo>
                    <a:pt x="50" y="778"/>
                  </a:lnTo>
                  <a:lnTo>
                    <a:pt x="50" y="705"/>
                  </a:lnTo>
                  <a:lnTo>
                    <a:pt x="30" y="679"/>
                  </a:lnTo>
                  <a:lnTo>
                    <a:pt x="4" y="658"/>
                  </a:lnTo>
                  <a:lnTo>
                    <a:pt x="0" y="645"/>
                  </a:lnTo>
                  <a:lnTo>
                    <a:pt x="0" y="619"/>
                  </a:lnTo>
                  <a:lnTo>
                    <a:pt x="12" y="606"/>
                  </a:lnTo>
                  <a:lnTo>
                    <a:pt x="47" y="593"/>
                  </a:lnTo>
                  <a:lnTo>
                    <a:pt x="55" y="585"/>
                  </a:lnTo>
                  <a:lnTo>
                    <a:pt x="42" y="568"/>
                  </a:lnTo>
                  <a:lnTo>
                    <a:pt x="38" y="538"/>
                  </a:lnTo>
                  <a:lnTo>
                    <a:pt x="50" y="513"/>
                  </a:lnTo>
                  <a:lnTo>
                    <a:pt x="77" y="487"/>
                  </a:lnTo>
                  <a:lnTo>
                    <a:pt x="77" y="466"/>
                  </a:lnTo>
                  <a:lnTo>
                    <a:pt x="68" y="448"/>
                  </a:lnTo>
                  <a:lnTo>
                    <a:pt x="77" y="418"/>
                  </a:lnTo>
                  <a:lnTo>
                    <a:pt x="80" y="415"/>
                  </a:lnTo>
                  <a:lnTo>
                    <a:pt x="93" y="415"/>
                  </a:lnTo>
                  <a:lnTo>
                    <a:pt x="102" y="428"/>
                  </a:lnTo>
                  <a:lnTo>
                    <a:pt x="115" y="410"/>
                  </a:lnTo>
                  <a:lnTo>
                    <a:pt x="120" y="363"/>
                  </a:lnTo>
                  <a:lnTo>
                    <a:pt x="153" y="333"/>
                  </a:lnTo>
                  <a:lnTo>
                    <a:pt x="153" y="316"/>
                  </a:lnTo>
                  <a:lnTo>
                    <a:pt x="153" y="303"/>
                  </a:lnTo>
                  <a:lnTo>
                    <a:pt x="188" y="283"/>
                  </a:lnTo>
                  <a:lnTo>
                    <a:pt x="213" y="278"/>
                  </a:lnTo>
                  <a:lnTo>
                    <a:pt x="222" y="269"/>
                  </a:lnTo>
                  <a:lnTo>
                    <a:pt x="200" y="248"/>
                  </a:lnTo>
                  <a:lnTo>
                    <a:pt x="183" y="213"/>
                  </a:lnTo>
                  <a:lnTo>
                    <a:pt x="175" y="205"/>
                  </a:lnTo>
                  <a:lnTo>
                    <a:pt x="150" y="218"/>
                  </a:lnTo>
                  <a:lnTo>
                    <a:pt x="132" y="210"/>
                  </a:lnTo>
                  <a:lnTo>
                    <a:pt x="107" y="201"/>
                  </a:lnTo>
                  <a:lnTo>
                    <a:pt x="98" y="205"/>
                  </a:lnTo>
                  <a:lnTo>
                    <a:pt x="90" y="196"/>
                  </a:lnTo>
                  <a:lnTo>
                    <a:pt x="90" y="180"/>
                  </a:lnTo>
                  <a:lnTo>
                    <a:pt x="77" y="163"/>
                  </a:lnTo>
                  <a:lnTo>
                    <a:pt x="68" y="158"/>
                  </a:lnTo>
                  <a:lnTo>
                    <a:pt x="47" y="16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428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32" name="Freeform 44"/>
            <p:cNvSpPr>
              <a:spLocks/>
            </p:cNvSpPr>
            <p:nvPr/>
          </p:nvSpPr>
          <p:spPr bwMode="auto">
            <a:xfrm>
              <a:off x="2961183" y="5406860"/>
              <a:ext cx="56324" cy="3990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18" y="0"/>
                </a:cxn>
                <a:cxn ang="0">
                  <a:pos x="0" y="17"/>
                </a:cxn>
                <a:cxn ang="0">
                  <a:pos x="9" y="25"/>
                </a:cxn>
                <a:cxn ang="0">
                  <a:pos x="26" y="25"/>
                </a:cxn>
                <a:cxn ang="0">
                  <a:pos x="35" y="0"/>
                </a:cxn>
              </a:cxnLst>
              <a:rect l="0" t="0" r="r" b="b"/>
              <a:pathLst>
                <a:path w="35" h="25">
                  <a:moveTo>
                    <a:pt x="35" y="0"/>
                  </a:moveTo>
                  <a:lnTo>
                    <a:pt x="18" y="0"/>
                  </a:lnTo>
                  <a:lnTo>
                    <a:pt x="0" y="17"/>
                  </a:lnTo>
                  <a:lnTo>
                    <a:pt x="9" y="25"/>
                  </a:lnTo>
                  <a:lnTo>
                    <a:pt x="26" y="2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428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33" name="Freeform 45"/>
            <p:cNvSpPr>
              <a:spLocks/>
            </p:cNvSpPr>
            <p:nvPr/>
          </p:nvSpPr>
          <p:spPr bwMode="auto">
            <a:xfrm>
              <a:off x="3125032" y="5304492"/>
              <a:ext cx="129714" cy="102368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52" y="8"/>
                </a:cxn>
                <a:cxn ang="0">
                  <a:pos x="17" y="13"/>
                </a:cxn>
                <a:cxn ang="0">
                  <a:pos x="0" y="35"/>
                </a:cxn>
                <a:cxn ang="0">
                  <a:pos x="26" y="52"/>
                </a:cxn>
                <a:cxn ang="0">
                  <a:pos x="39" y="65"/>
                </a:cxn>
                <a:cxn ang="0">
                  <a:pos x="65" y="60"/>
                </a:cxn>
                <a:cxn ang="0">
                  <a:pos x="82" y="52"/>
                </a:cxn>
                <a:cxn ang="0">
                  <a:pos x="77" y="35"/>
                </a:cxn>
                <a:cxn ang="0">
                  <a:pos x="65" y="22"/>
                </a:cxn>
                <a:cxn ang="0">
                  <a:pos x="60" y="0"/>
                </a:cxn>
              </a:cxnLst>
              <a:rect l="0" t="0" r="r" b="b"/>
              <a:pathLst>
                <a:path w="82" h="65">
                  <a:moveTo>
                    <a:pt x="60" y="0"/>
                  </a:moveTo>
                  <a:lnTo>
                    <a:pt x="52" y="8"/>
                  </a:lnTo>
                  <a:lnTo>
                    <a:pt x="17" y="13"/>
                  </a:lnTo>
                  <a:lnTo>
                    <a:pt x="0" y="35"/>
                  </a:lnTo>
                  <a:lnTo>
                    <a:pt x="26" y="52"/>
                  </a:lnTo>
                  <a:lnTo>
                    <a:pt x="39" y="65"/>
                  </a:lnTo>
                  <a:lnTo>
                    <a:pt x="65" y="60"/>
                  </a:lnTo>
                  <a:lnTo>
                    <a:pt x="82" y="52"/>
                  </a:lnTo>
                  <a:lnTo>
                    <a:pt x="77" y="35"/>
                  </a:lnTo>
                  <a:lnTo>
                    <a:pt x="65" y="2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428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34" name="Freeform 46"/>
            <p:cNvSpPr>
              <a:spLocks/>
            </p:cNvSpPr>
            <p:nvPr/>
          </p:nvSpPr>
          <p:spPr bwMode="auto">
            <a:xfrm>
              <a:off x="3328136" y="5311432"/>
              <a:ext cx="42668" cy="52052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8"/>
                </a:cxn>
                <a:cxn ang="0">
                  <a:pos x="14" y="21"/>
                </a:cxn>
                <a:cxn ang="0">
                  <a:pos x="27" y="33"/>
                </a:cxn>
                <a:cxn ang="0">
                  <a:pos x="17" y="0"/>
                </a:cxn>
              </a:cxnLst>
              <a:rect l="0" t="0" r="r" b="b"/>
              <a:pathLst>
                <a:path w="27" h="33">
                  <a:moveTo>
                    <a:pt x="17" y="0"/>
                  </a:moveTo>
                  <a:lnTo>
                    <a:pt x="0" y="8"/>
                  </a:lnTo>
                  <a:lnTo>
                    <a:pt x="14" y="21"/>
                  </a:lnTo>
                  <a:lnTo>
                    <a:pt x="27" y="3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428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35" name="Freeform 48"/>
            <p:cNvSpPr>
              <a:spLocks/>
            </p:cNvSpPr>
            <p:nvPr/>
          </p:nvSpPr>
          <p:spPr bwMode="auto">
            <a:xfrm>
              <a:off x="3862351" y="5255910"/>
              <a:ext cx="216759" cy="353954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60" y="13"/>
                </a:cxn>
                <a:cxn ang="0">
                  <a:pos x="43" y="26"/>
                </a:cxn>
                <a:cxn ang="0">
                  <a:pos x="26" y="30"/>
                </a:cxn>
                <a:cxn ang="0">
                  <a:pos x="0" y="26"/>
                </a:cxn>
                <a:cxn ang="0">
                  <a:pos x="5" y="52"/>
                </a:cxn>
                <a:cxn ang="0">
                  <a:pos x="18" y="68"/>
                </a:cxn>
                <a:cxn ang="0">
                  <a:pos x="13" y="112"/>
                </a:cxn>
                <a:cxn ang="0">
                  <a:pos x="13" y="133"/>
                </a:cxn>
                <a:cxn ang="0">
                  <a:pos x="18" y="150"/>
                </a:cxn>
                <a:cxn ang="0">
                  <a:pos x="5" y="185"/>
                </a:cxn>
                <a:cxn ang="0">
                  <a:pos x="9" y="210"/>
                </a:cxn>
                <a:cxn ang="0">
                  <a:pos x="26" y="223"/>
                </a:cxn>
                <a:cxn ang="0">
                  <a:pos x="51" y="205"/>
                </a:cxn>
                <a:cxn ang="0">
                  <a:pos x="60" y="201"/>
                </a:cxn>
                <a:cxn ang="0">
                  <a:pos x="86" y="205"/>
                </a:cxn>
                <a:cxn ang="0">
                  <a:pos x="103" y="188"/>
                </a:cxn>
                <a:cxn ang="0">
                  <a:pos x="103" y="171"/>
                </a:cxn>
                <a:cxn ang="0">
                  <a:pos x="124" y="137"/>
                </a:cxn>
                <a:cxn ang="0">
                  <a:pos x="132" y="115"/>
                </a:cxn>
                <a:cxn ang="0">
                  <a:pos x="124" y="95"/>
                </a:cxn>
                <a:cxn ang="0">
                  <a:pos x="136" y="68"/>
                </a:cxn>
                <a:cxn ang="0">
                  <a:pos x="128" y="30"/>
                </a:cxn>
                <a:cxn ang="0">
                  <a:pos x="124" y="8"/>
                </a:cxn>
                <a:cxn ang="0">
                  <a:pos x="81" y="0"/>
                </a:cxn>
              </a:cxnLst>
              <a:rect l="0" t="0" r="r" b="b"/>
              <a:pathLst>
                <a:path w="136" h="223">
                  <a:moveTo>
                    <a:pt x="81" y="0"/>
                  </a:moveTo>
                  <a:lnTo>
                    <a:pt x="60" y="13"/>
                  </a:lnTo>
                  <a:lnTo>
                    <a:pt x="43" y="26"/>
                  </a:lnTo>
                  <a:lnTo>
                    <a:pt x="26" y="30"/>
                  </a:lnTo>
                  <a:lnTo>
                    <a:pt x="0" y="26"/>
                  </a:lnTo>
                  <a:lnTo>
                    <a:pt x="5" y="52"/>
                  </a:lnTo>
                  <a:lnTo>
                    <a:pt x="18" y="68"/>
                  </a:lnTo>
                  <a:lnTo>
                    <a:pt x="13" y="112"/>
                  </a:lnTo>
                  <a:lnTo>
                    <a:pt x="13" y="133"/>
                  </a:lnTo>
                  <a:lnTo>
                    <a:pt x="18" y="150"/>
                  </a:lnTo>
                  <a:lnTo>
                    <a:pt x="5" y="185"/>
                  </a:lnTo>
                  <a:lnTo>
                    <a:pt x="9" y="210"/>
                  </a:lnTo>
                  <a:lnTo>
                    <a:pt x="26" y="223"/>
                  </a:lnTo>
                  <a:lnTo>
                    <a:pt x="51" y="205"/>
                  </a:lnTo>
                  <a:lnTo>
                    <a:pt x="60" y="201"/>
                  </a:lnTo>
                  <a:lnTo>
                    <a:pt x="86" y="205"/>
                  </a:lnTo>
                  <a:lnTo>
                    <a:pt x="103" y="188"/>
                  </a:lnTo>
                  <a:lnTo>
                    <a:pt x="103" y="171"/>
                  </a:lnTo>
                  <a:lnTo>
                    <a:pt x="124" y="137"/>
                  </a:lnTo>
                  <a:lnTo>
                    <a:pt x="132" y="115"/>
                  </a:lnTo>
                  <a:lnTo>
                    <a:pt x="124" y="95"/>
                  </a:lnTo>
                  <a:lnTo>
                    <a:pt x="136" y="68"/>
                  </a:lnTo>
                  <a:lnTo>
                    <a:pt x="128" y="30"/>
                  </a:lnTo>
                  <a:lnTo>
                    <a:pt x="124" y="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428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36" name="Freeform 49"/>
            <p:cNvSpPr>
              <a:spLocks/>
            </p:cNvSpPr>
            <p:nvPr/>
          </p:nvSpPr>
          <p:spPr bwMode="auto">
            <a:xfrm>
              <a:off x="4364137" y="5807661"/>
              <a:ext cx="395968" cy="246379"/>
            </a:xfrm>
            <a:custGeom>
              <a:avLst/>
              <a:gdLst/>
              <a:ahLst/>
              <a:cxnLst>
                <a:cxn ang="0">
                  <a:pos x="236" y="0"/>
                </a:cxn>
                <a:cxn ang="0">
                  <a:pos x="249" y="13"/>
                </a:cxn>
                <a:cxn ang="0">
                  <a:pos x="241" y="25"/>
                </a:cxn>
                <a:cxn ang="0">
                  <a:pos x="232" y="46"/>
                </a:cxn>
                <a:cxn ang="0">
                  <a:pos x="219" y="59"/>
                </a:cxn>
                <a:cxn ang="0">
                  <a:pos x="223" y="98"/>
                </a:cxn>
                <a:cxn ang="0">
                  <a:pos x="232" y="127"/>
                </a:cxn>
                <a:cxn ang="0">
                  <a:pos x="210" y="139"/>
                </a:cxn>
                <a:cxn ang="0">
                  <a:pos x="206" y="152"/>
                </a:cxn>
                <a:cxn ang="0">
                  <a:pos x="189" y="156"/>
                </a:cxn>
                <a:cxn ang="0">
                  <a:pos x="164" y="131"/>
                </a:cxn>
                <a:cxn ang="0">
                  <a:pos x="146" y="131"/>
                </a:cxn>
                <a:cxn ang="0">
                  <a:pos x="132" y="110"/>
                </a:cxn>
                <a:cxn ang="0">
                  <a:pos x="107" y="98"/>
                </a:cxn>
                <a:cxn ang="0">
                  <a:pos x="90" y="93"/>
                </a:cxn>
                <a:cxn ang="0">
                  <a:pos x="73" y="85"/>
                </a:cxn>
                <a:cxn ang="0">
                  <a:pos x="55" y="71"/>
                </a:cxn>
                <a:cxn ang="0">
                  <a:pos x="25" y="51"/>
                </a:cxn>
                <a:cxn ang="0">
                  <a:pos x="13" y="46"/>
                </a:cxn>
                <a:cxn ang="0">
                  <a:pos x="0" y="33"/>
                </a:cxn>
                <a:cxn ang="0">
                  <a:pos x="0" y="17"/>
                </a:cxn>
                <a:cxn ang="0">
                  <a:pos x="5" y="4"/>
                </a:cxn>
                <a:cxn ang="0">
                  <a:pos x="30" y="8"/>
                </a:cxn>
                <a:cxn ang="0">
                  <a:pos x="69" y="8"/>
                </a:cxn>
                <a:cxn ang="0">
                  <a:pos x="77" y="21"/>
                </a:cxn>
                <a:cxn ang="0">
                  <a:pos x="120" y="21"/>
                </a:cxn>
                <a:cxn ang="0">
                  <a:pos x="150" y="21"/>
                </a:cxn>
                <a:cxn ang="0">
                  <a:pos x="189" y="13"/>
                </a:cxn>
                <a:cxn ang="0">
                  <a:pos x="236" y="0"/>
                </a:cxn>
              </a:cxnLst>
              <a:rect l="0" t="0" r="r" b="b"/>
              <a:pathLst>
                <a:path w="249" h="156">
                  <a:moveTo>
                    <a:pt x="236" y="0"/>
                  </a:moveTo>
                  <a:lnTo>
                    <a:pt x="249" y="13"/>
                  </a:lnTo>
                  <a:lnTo>
                    <a:pt x="241" y="25"/>
                  </a:lnTo>
                  <a:lnTo>
                    <a:pt x="232" y="46"/>
                  </a:lnTo>
                  <a:lnTo>
                    <a:pt x="219" y="59"/>
                  </a:lnTo>
                  <a:lnTo>
                    <a:pt x="223" y="98"/>
                  </a:lnTo>
                  <a:lnTo>
                    <a:pt x="232" y="127"/>
                  </a:lnTo>
                  <a:lnTo>
                    <a:pt x="210" y="139"/>
                  </a:lnTo>
                  <a:lnTo>
                    <a:pt x="206" y="152"/>
                  </a:lnTo>
                  <a:lnTo>
                    <a:pt x="189" y="156"/>
                  </a:lnTo>
                  <a:lnTo>
                    <a:pt x="164" y="131"/>
                  </a:lnTo>
                  <a:lnTo>
                    <a:pt x="146" y="131"/>
                  </a:lnTo>
                  <a:lnTo>
                    <a:pt x="132" y="110"/>
                  </a:lnTo>
                  <a:lnTo>
                    <a:pt x="107" y="98"/>
                  </a:lnTo>
                  <a:lnTo>
                    <a:pt x="90" y="93"/>
                  </a:lnTo>
                  <a:lnTo>
                    <a:pt x="73" y="85"/>
                  </a:lnTo>
                  <a:lnTo>
                    <a:pt x="55" y="71"/>
                  </a:lnTo>
                  <a:lnTo>
                    <a:pt x="25" y="51"/>
                  </a:lnTo>
                  <a:lnTo>
                    <a:pt x="13" y="46"/>
                  </a:lnTo>
                  <a:lnTo>
                    <a:pt x="0" y="33"/>
                  </a:lnTo>
                  <a:lnTo>
                    <a:pt x="0" y="17"/>
                  </a:lnTo>
                  <a:lnTo>
                    <a:pt x="5" y="4"/>
                  </a:lnTo>
                  <a:lnTo>
                    <a:pt x="30" y="8"/>
                  </a:lnTo>
                  <a:lnTo>
                    <a:pt x="69" y="8"/>
                  </a:lnTo>
                  <a:lnTo>
                    <a:pt x="77" y="21"/>
                  </a:lnTo>
                  <a:lnTo>
                    <a:pt x="120" y="21"/>
                  </a:lnTo>
                  <a:lnTo>
                    <a:pt x="150" y="21"/>
                  </a:lnTo>
                  <a:lnTo>
                    <a:pt x="189" y="13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428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37" name="Freeform 50"/>
            <p:cNvSpPr>
              <a:spLocks/>
            </p:cNvSpPr>
            <p:nvPr/>
          </p:nvSpPr>
          <p:spPr bwMode="auto">
            <a:xfrm>
              <a:off x="3816269" y="4355410"/>
              <a:ext cx="1346631" cy="1518184"/>
            </a:xfrm>
            <a:custGeom>
              <a:avLst/>
              <a:gdLst/>
              <a:ahLst/>
              <a:cxnLst>
                <a:cxn ang="0">
                  <a:pos x="648" y="944"/>
                </a:cxn>
                <a:cxn ang="0">
                  <a:pos x="699" y="854"/>
                </a:cxn>
                <a:cxn ang="0">
                  <a:pos x="720" y="824"/>
                </a:cxn>
                <a:cxn ang="0">
                  <a:pos x="703" y="781"/>
                </a:cxn>
                <a:cxn ang="0">
                  <a:pos x="682" y="777"/>
                </a:cxn>
                <a:cxn ang="0">
                  <a:pos x="699" y="743"/>
                </a:cxn>
                <a:cxn ang="0">
                  <a:pos x="725" y="696"/>
                </a:cxn>
                <a:cxn ang="0">
                  <a:pos x="806" y="752"/>
                </a:cxn>
                <a:cxn ang="0">
                  <a:pos x="840" y="752"/>
                </a:cxn>
                <a:cxn ang="0">
                  <a:pos x="814" y="687"/>
                </a:cxn>
                <a:cxn ang="0">
                  <a:pos x="788" y="684"/>
                </a:cxn>
                <a:cxn ang="0">
                  <a:pos x="699" y="611"/>
                </a:cxn>
                <a:cxn ang="0">
                  <a:pos x="643" y="572"/>
                </a:cxn>
                <a:cxn ang="0">
                  <a:pos x="648" y="547"/>
                </a:cxn>
                <a:cxn ang="0">
                  <a:pos x="563" y="507"/>
                </a:cxn>
                <a:cxn ang="0">
                  <a:pos x="525" y="474"/>
                </a:cxn>
                <a:cxn ang="0">
                  <a:pos x="435" y="337"/>
                </a:cxn>
                <a:cxn ang="0">
                  <a:pos x="418" y="230"/>
                </a:cxn>
                <a:cxn ang="0">
                  <a:pos x="392" y="187"/>
                </a:cxn>
                <a:cxn ang="0">
                  <a:pos x="465" y="154"/>
                </a:cxn>
                <a:cxn ang="0">
                  <a:pos x="498" y="80"/>
                </a:cxn>
                <a:cxn ang="0">
                  <a:pos x="422" y="47"/>
                </a:cxn>
                <a:cxn ang="0">
                  <a:pos x="410" y="17"/>
                </a:cxn>
                <a:cxn ang="0">
                  <a:pos x="302" y="4"/>
                </a:cxn>
                <a:cxn ang="0">
                  <a:pos x="252" y="60"/>
                </a:cxn>
                <a:cxn ang="0">
                  <a:pos x="208" y="55"/>
                </a:cxn>
                <a:cxn ang="0">
                  <a:pos x="153" y="72"/>
                </a:cxn>
                <a:cxn ang="0">
                  <a:pos x="132" y="34"/>
                </a:cxn>
                <a:cxn ang="0">
                  <a:pos x="102" y="68"/>
                </a:cxn>
                <a:cxn ang="0">
                  <a:pos x="25" y="98"/>
                </a:cxn>
                <a:cxn ang="0">
                  <a:pos x="8" y="158"/>
                </a:cxn>
                <a:cxn ang="0">
                  <a:pos x="0" y="217"/>
                </a:cxn>
                <a:cxn ang="0">
                  <a:pos x="34" y="239"/>
                </a:cxn>
                <a:cxn ang="0">
                  <a:pos x="59" y="286"/>
                </a:cxn>
                <a:cxn ang="0">
                  <a:pos x="140" y="243"/>
                </a:cxn>
                <a:cxn ang="0">
                  <a:pos x="217" y="312"/>
                </a:cxn>
                <a:cxn ang="0">
                  <a:pos x="252" y="405"/>
                </a:cxn>
                <a:cxn ang="0">
                  <a:pos x="310" y="457"/>
                </a:cxn>
                <a:cxn ang="0">
                  <a:pos x="388" y="551"/>
                </a:cxn>
                <a:cxn ang="0">
                  <a:pos x="507" y="640"/>
                </a:cxn>
                <a:cxn ang="0">
                  <a:pos x="545" y="666"/>
                </a:cxn>
                <a:cxn ang="0">
                  <a:pos x="575" y="726"/>
                </a:cxn>
                <a:cxn ang="0">
                  <a:pos x="623" y="743"/>
                </a:cxn>
                <a:cxn ang="0">
                  <a:pos x="640" y="819"/>
                </a:cxn>
                <a:cxn ang="0">
                  <a:pos x="626" y="876"/>
                </a:cxn>
                <a:cxn ang="0">
                  <a:pos x="613" y="944"/>
                </a:cxn>
              </a:cxnLst>
              <a:rect l="0" t="0" r="r" b="b"/>
              <a:pathLst>
                <a:path w="848" h="956">
                  <a:moveTo>
                    <a:pt x="613" y="944"/>
                  </a:moveTo>
                  <a:lnTo>
                    <a:pt x="626" y="956"/>
                  </a:lnTo>
                  <a:lnTo>
                    <a:pt x="648" y="944"/>
                  </a:lnTo>
                  <a:lnTo>
                    <a:pt x="673" y="909"/>
                  </a:lnTo>
                  <a:lnTo>
                    <a:pt x="686" y="859"/>
                  </a:lnTo>
                  <a:lnTo>
                    <a:pt x="699" y="854"/>
                  </a:lnTo>
                  <a:lnTo>
                    <a:pt x="708" y="862"/>
                  </a:lnTo>
                  <a:lnTo>
                    <a:pt x="725" y="846"/>
                  </a:lnTo>
                  <a:lnTo>
                    <a:pt x="720" y="824"/>
                  </a:lnTo>
                  <a:lnTo>
                    <a:pt x="729" y="807"/>
                  </a:lnTo>
                  <a:lnTo>
                    <a:pt x="725" y="799"/>
                  </a:lnTo>
                  <a:lnTo>
                    <a:pt x="703" y="781"/>
                  </a:lnTo>
                  <a:lnTo>
                    <a:pt x="695" y="781"/>
                  </a:lnTo>
                  <a:lnTo>
                    <a:pt x="699" y="772"/>
                  </a:lnTo>
                  <a:lnTo>
                    <a:pt x="682" y="777"/>
                  </a:lnTo>
                  <a:lnTo>
                    <a:pt x="673" y="769"/>
                  </a:lnTo>
                  <a:lnTo>
                    <a:pt x="673" y="760"/>
                  </a:lnTo>
                  <a:lnTo>
                    <a:pt x="699" y="743"/>
                  </a:lnTo>
                  <a:lnTo>
                    <a:pt x="711" y="726"/>
                  </a:lnTo>
                  <a:lnTo>
                    <a:pt x="711" y="700"/>
                  </a:lnTo>
                  <a:lnTo>
                    <a:pt x="725" y="696"/>
                  </a:lnTo>
                  <a:lnTo>
                    <a:pt x="768" y="717"/>
                  </a:lnTo>
                  <a:lnTo>
                    <a:pt x="784" y="722"/>
                  </a:lnTo>
                  <a:lnTo>
                    <a:pt x="806" y="752"/>
                  </a:lnTo>
                  <a:lnTo>
                    <a:pt x="814" y="769"/>
                  </a:lnTo>
                  <a:lnTo>
                    <a:pt x="826" y="769"/>
                  </a:lnTo>
                  <a:lnTo>
                    <a:pt x="840" y="752"/>
                  </a:lnTo>
                  <a:lnTo>
                    <a:pt x="848" y="734"/>
                  </a:lnTo>
                  <a:lnTo>
                    <a:pt x="831" y="704"/>
                  </a:lnTo>
                  <a:lnTo>
                    <a:pt x="814" y="687"/>
                  </a:lnTo>
                  <a:lnTo>
                    <a:pt x="798" y="687"/>
                  </a:lnTo>
                  <a:lnTo>
                    <a:pt x="798" y="684"/>
                  </a:lnTo>
                  <a:lnTo>
                    <a:pt x="788" y="684"/>
                  </a:lnTo>
                  <a:lnTo>
                    <a:pt x="746" y="640"/>
                  </a:lnTo>
                  <a:lnTo>
                    <a:pt x="725" y="644"/>
                  </a:lnTo>
                  <a:lnTo>
                    <a:pt x="699" y="611"/>
                  </a:lnTo>
                  <a:lnTo>
                    <a:pt x="682" y="606"/>
                  </a:lnTo>
                  <a:lnTo>
                    <a:pt x="656" y="581"/>
                  </a:lnTo>
                  <a:lnTo>
                    <a:pt x="643" y="572"/>
                  </a:lnTo>
                  <a:lnTo>
                    <a:pt x="653" y="564"/>
                  </a:lnTo>
                  <a:lnTo>
                    <a:pt x="665" y="559"/>
                  </a:lnTo>
                  <a:lnTo>
                    <a:pt x="648" y="547"/>
                  </a:lnTo>
                  <a:lnTo>
                    <a:pt x="626" y="555"/>
                  </a:lnTo>
                  <a:lnTo>
                    <a:pt x="610" y="547"/>
                  </a:lnTo>
                  <a:lnTo>
                    <a:pt x="563" y="507"/>
                  </a:lnTo>
                  <a:lnTo>
                    <a:pt x="558" y="491"/>
                  </a:lnTo>
                  <a:lnTo>
                    <a:pt x="541" y="487"/>
                  </a:lnTo>
                  <a:lnTo>
                    <a:pt x="525" y="474"/>
                  </a:lnTo>
                  <a:lnTo>
                    <a:pt x="481" y="380"/>
                  </a:lnTo>
                  <a:lnTo>
                    <a:pt x="468" y="367"/>
                  </a:lnTo>
                  <a:lnTo>
                    <a:pt x="435" y="337"/>
                  </a:lnTo>
                  <a:lnTo>
                    <a:pt x="396" y="277"/>
                  </a:lnTo>
                  <a:lnTo>
                    <a:pt x="396" y="243"/>
                  </a:lnTo>
                  <a:lnTo>
                    <a:pt x="418" y="230"/>
                  </a:lnTo>
                  <a:lnTo>
                    <a:pt x="418" y="213"/>
                  </a:lnTo>
                  <a:lnTo>
                    <a:pt x="400" y="197"/>
                  </a:lnTo>
                  <a:lnTo>
                    <a:pt x="392" y="187"/>
                  </a:lnTo>
                  <a:lnTo>
                    <a:pt x="396" y="175"/>
                  </a:lnTo>
                  <a:lnTo>
                    <a:pt x="413" y="167"/>
                  </a:lnTo>
                  <a:lnTo>
                    <a:pt x="465" y="154"/>
                  </a:lnTo>
                  <a:lnTo>
                    <a:pt x="486" y="140"/>
                  </a:lnTo>
                  <a:lnTo>
                    <a:pt x="503" y="124"/>
                  </a:lnTo>
                  <a:lnTo>
                    <a:pt x="498" y="80"/>
                  </a:lnTo>
                  <a:lnTo>
                    <a:pt x="503" y="64"/>
                  </a:lnTo>
                  <a:lnTo>
                    <a:pt x="477" y="60"/>
                  </a:lnTo>
                  <a:lnTo>
                    <a:pt x="422" y="47"/>
                  </a:lnTo>
                  <a:lnTo>
                    <a:pt x="413" y="34"/>
                  </a:lnTo>
                  <a:lnTo>
                    <a:pt x="410" y="30"/>
                  </a:lnTo>
                  <a:lnTo>
                    <a:pt x="410" y="17"/>
                  </a:lnTo>
                  <a:lnTo>
                    <a:pt x="405" y="4"/>
                  </a:lnTo>
                  <a:lnTo>
                    <a:pt x="375" y="0"/>
                  </a:lnTo>
                  <a:lnTo>
                    <a:pt x="302" y="4"/>
                  </a:lnTo>
                  <a:lnTo>
                    <a:pt x="294" y="22"/>
                  </a:lnTo>
                  <a:lnTo>
                    <a:pt x="268" y="25"/>
                  </a:lnTo>
                  <a:lnTo>
                    <a:pt x="252" y="60"/>
                  </a:lnTo>
                  <a:lnTo>
                    <a:pt x="252" y="72"/>
                  </a:lnTo>
                  <a:lnTo>
                    <a:pt x="234" y="60"/>
                  </a:lnTo>
                  <a:lnTo>
                    <a:pt x="208" y="55"/>
                  </a:lnTo>
                  <a:lnTo>
                    <a:pt x="192" y="64"/>
                  </a:lnTo>
                  <a:lnTo>
                    <a:pt x="179" y="90"/>
                  </a:lnTo>
                  <a:lnTo>
                    <a:pt x="153" y="72"/>
                  </a:lnTo>
                  <a:lnTo>
                    <a:pt x="157" y="47"/>
                  </a:lnTo>
                  <a:lnTo>
                    <a:pt x="149" y="30"/>
                  </a:lnTo>
                  <a:lnTo>
                    <a:pt x="132" y="34"/>
                  </a:lnTo>
                  <a:lnTo>
                    <a:pt x="127" y="55"/>
                  </a:lnTo>
                  <a:lnTo>
                    <a:pt x="115" y="68"/>
                  </a:lnTo>
                  <a:lnTo>
                    <a:pt x="102" y="68"/>
                  </a:lnTo>
                  <a:lnTo>
                    <a:pt x="42" y="60"/>
                  </a:lnTo>
                  <a:lnTo>
                    <a:pt x="21" y="77"/>
                  </a:lnTo>
                  <a:lnTo>
                    <a:pt x="25" y="98"/>
                  </a:lnTo>
                  <a:lnTo>
                    <a:pt x="29" y="115"/>
                  </a:lnTo>
                  <a:lnTo>
                    <a:pt x="0" y="140"/>
                  </a:lnTo>
                  <a:lnTo>
                    <a:pt x="8" y="158"/>
                  </a:lnTo>
                  <a:lnTo>
                    <a:pt x="17" y="167"/>
                  </a:lnTo>
                  <a:lnTo>
                    <a:pt x="0" y="187"/>
                  </a:lnTo>
                  <a:lnTo>
                    <a:pt x="0" y="217"/>
                  </a:lnTo>
                  <a:lnTo>
                    <a:pt x="8" y="230"/>
                  </a:lnTo>
                  <a:lnTo>
                    <a:pt x="25" y="230"/>
                  </a:lnTo>
                  <a:lnTo>
                    <a:pt x="34" y="239"/>
                  </a:lnTo>
                  <a:lnTo>
                    <a:pt x="42" y="260"/>
                  </a:lnTo>
                  <a:lnTo>
                    <a:pt x="42" y="282"/>
                  </a:lnTo>
                  <a:lnTo>
                    <a:pt x="59" y="286"/>
                  </a:lnTo>
                  <a:lnTo>
                    <a:pt x="72" y="282"/>
                  </a:lnTo>
                  <a:lnTo>
                    <a:pt x="119" y="235"/>
                  </a:lnTo>
                  <a:lnTo>
                    <a:pt x="140" y="243"/>
                  </a:lnTo>
                  <a:lnTo>
                    <a:pt x="183" y="265"/>
                  </a:lnTo>
                  <a:lnTo>
                    <a:pt x="213" y="286"/>
                  </a:lnTo>
                  <a:lnTo>
                    <a:pt x="217" y="312"/>
                  </a:lnTo>
                  <a:lnTo>
                    <a:pt x="234" y="329"/>
                  </a:lnTo>
                  <a:lnTo>
                    <a:pt x="243" y="359"/>
                  </a:lnTo>
                  <a:lnTo>
                    <a:pt x="252" y="405"/>
                  </a:lnTo>
                  <a:lnTo>
                    <a:pt x="264" y="427"/>
                  </a:lnTo>
                  <a:lnTo>
                    <a:pt x="281" y="444"/>
                  </a:lnTo>
                  <a:lnTo>
                    <a:pt x="310" y="457"/>
                  </a:lnTo>
                  <a:lnTo>
                    <a:pt x="337" y="499"/>
                  </a:lnTo>
                  <a:lnTo>
                    <a:pt x="362" y="534"/>
                  </a:lnTo>
                  <a:lnTo>
                    <a:pt x="388" y="551"/>
                  </a:lnTo>
                  <a:lnTo>
                    <a:pt x="435" y="606"/>
                  </a:lnTo>
                  <a:lnTo>
                    <a:pt x="468" y="606"/>
                  </a:lnTo>
                  <a:lnTo>
                    <a:pt x="507" y="640"/>
                  </a:lnTo>
                  <a:lnTo>
                    <a:pt x="507" y="674"/>
                  </a:lnTo>
                  <a:lnTo>
                    <a:pt x="520" y="684"/>
                  </a:lnTo>
                  <a:lnTo>
                    <a:pt x="545" y="666"/>
                  </a:lnTo>
                  <a:lnTo>
                    <a:pt x="550" y="684"/>
                  </a:lnTo>
                  <a:lnTo>
                    <a:pt x="550" y="704"/>
                  </a:lnTo>
                  <a:lnTo>
                    <a:pt x="575" y="726"/>
                  </a:lnTo>
                  <a:lnTo>
                    <a:pt x="583" y="739"/>
                  </a:lnTo>
                  <a:lnTo>
                    <a:pt x="618" y="730"/>
                  </a:lnTo>
                  <a:lnTo>
                    <a:pt x="623" y="743"/>
                  </a:lnTo>
                  <a:lnTo>
                    <a:pt x="618" y="772"/>
                  </a:lnTo>
                  <a:lnTo>
                    <a:pt x="635" y="799"/>
                  </a:lnTo>
                  <a:lnTo>
                    <a:pt x="640" y="819"/>
                  </a:lnTo>
                  <a:lnTo>
                    <a:pt x="648" y="841"/>
                  </a:lnTo>
                  <a:lnTo>
                    <a:pt x="643" y="859"/>
                  </a:lnTo>
                  <a:lnTo>
                    <a:pt x="626" y="876"/>
                  </a:lnTo>
                  <a:lnTo>
                    <a:pt x="623" y="897"/>
                  </a:lnTo>
                  <a:lnTo>
                    <a:pt x="610" y="922"/>
                  </a:lnTo>
                  <a:lnTo>
                    <a:pt x="613" y="94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428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38" name="Freeform 51"/>
            <p:cNvSpPr>
              <a:spLocks/>
            </p:cNvSpPr>
            <p:nvPr/>
          </p:nvSpPr>
          <p:spPr bwMode="auto">
            <a:xfrm>
              <a:off x="4184929" y="4102090"/>
              <a:ext cx="827777" cy="376510"/>
            </a:xfrm>
            <a:custGeom>
              <a:avLst/>
              <a:gdLst/>
              <a:ahLst/>
              <a:cxnLst>
                <a:cxn ang="0">
                  <a:pos x="22" y="83"/>
                </a:cxn>
                <a:cxn ang="0">
                  <a:pos x="42" y="94"/>
                </a:cxn>
                <a:cxn ang="0">
                  <a:pos x="73" y="92"/>
                </a:cxn>
                <a:cxn ang="0">
                  <a:pos x="102" y="90"/>
                </a:cxn>
                <a:cxn ang="0">
                  <a:pos x="136" y="101"/>
                </a:cxn>
                <a:cxn ang="0">
                  <a:pos x="159" y="98"/>
                </a:cxn>
                <a:cxn ang="0">
                  <a:pos x="198" y="93"/>
                </a:cxn>
                <a:cxn ang="0">
                  <a:pos x="241" y="115"/>
                </a:cxn>
                <a:cxn ang="0">
                  <a:pos x="262" y="93"/>
                </a:cxn>
                <a:cxn ang="0">
                  <a:pos x="244" y="46"/>
                </a:cxn>
                <a:cxn ang="0">
                  <a:pos x="316" y="6"/>
                </a:cxn>
                <a:cxn ang="0">
                  <a:pos x="335" y="23"/>
                </a:cxn>
                <a:cxn ang="0">
                  <a:pos x="387" y="2"/>
                </a:cxn>
                <a:cxn ang="0">
                  <a:pos x="444" y="19"/>
                </a:cxn>
                <a:cxn ang="0">
                  <a:pos x="479" y="9"/>
                </a:cxn>
                <a:cxn ang="0">
                  <a:pos x="508" y="60"/>
                </a:cxn>
                <a:cxn ang="0">
                  <a:pos x="517" y="94"/>
                </a:cxn>
                <a:cxn ang="0">
                  <a:pos x="493" y="115"/>
                </a:cxn>
                <a:cxn ang="0">
                  <a:pos x="497" y="138"/>
                </a:cxn>
                <a:cxn ang="0">
                  <a:pos x="487" y="170"/>
                </a:cxn>
                <a:cxn ang="0">
                  <a:pos x="461" y="198"/>
                </a:cxn>
                <a:cxn ang="0">
                  <a:pos x="438" y="217"/>
                </a:cxn>
                <a:cxn ang="0">
                  <a:pos x="380" y="221"/>
                </a:cxn>
                <a:cxn ang="0">
                  <a:pos x="333" y="237"/>
                </a:cxn>
                <a:cxn ang="0">
                  <a:pos x="254" y="221"/>
                </a:cxn>
                <a:cxn ang="0">
                  <a:pos x="178" y="190"/>
                </a:cxn>
                <a:cxn ang="0">
                  <a:pos x="173" y="162"/>
                </a:cxn>
                <a:cxn ang="0">
                  <a:pos x="123" y="160"/>
                </a:cxn>
                <a:cxn ang="0">
                  <a:pos x="60" y="152"/>
                </a:cxn>
                <a:cxn ang="0">
                  <a:pos x="32" y="141"/>
                </a:cxn>
                <a:cxn ang="0">
                  <a:pos x="15" y="121"/>
                </a:cxn>
                <a:cxn ang="0">
                  <a:pos x="0" y="85"/>
                </a:cxn>
              </a:cxnLst>
              <a:rect l="0" t="0" r="r" b="b"/>
              <a:pathLst>
                <a:path w="521" h="237">
                  <a:moveTo>
                    <a:pt x="0" y="85"/>
                  </a:moveTo>
                  <a:lnTo>
                    <a:pt x="22" y="83"/>
                  </a:lnTo>
                  <a:lnTo>
                    <a:pt x="30" y="80"/>
                  </a:lnTo>
                  <a:lnTo>
                    <a:pt x="42" y="94"/>
                  </a:lnTo>
                  <a:lnTo>
                    <a:pt x="55" y="90"/>
                  </a:lnTo>
                  <a:lnTo>
                    <a:pt x="73" y="92"/>
                  </a:lnTo>
                  <a:lnTo>
                    <a:pt x="83" y="100"/>
                  </a:lnTo>
                  <a:lnTo>
                    <a:pt x="102" y="90"/>
                  </a:lnTo>
                  <a:lnTo>
                    <a:pt x="126" y="91"/>
                  </a:lnTo>
                  <a:lnTo>
                    <a:pt x="136" y="101"/>
                  </a:lnTo>
                  <a:lnTo>
                    <a:pt x="151" y="105"/>
                  </a:lnTo>
                  <a:lnTo>
                    <a:pt x="159" y="98"/>
                  </a:lnTo>
                  <a:lnTo>
                    <a:pt x="186" y="93"/>
                  </a:lnTo>
                  <a:lnTo>
                    <a:pt x="198" y="93"/>
                  </a:lnTo>
                  <a:lnTo>
                    <a:pt x="218" y="100"/>
                  </a:lnTo>
                  <a:lnTo>
                    <a:pt x="241" y="115"/>
                  </a:lnTo>
                  <a:lnTo>
                    <a:pt x="258" y="108"/>
                  </a:lnTo>
                  <a:lnTo>
                    <a:pt x="262" y="93"/>
                  </a:lnTo>
                  <a:lnTo>
                    <a:pt x="250" y="73"/>
                  </a:lnTo>
                  <a:lnTo>
                    <a:pt x="244" y="46"/>
                  </a:lnTo>
                  <a:lnTo>
                    <a:pt x="303" y="6"/>
                  </a:lnTo>
                  <a:lnTo>
                    <a:pt x="316" y="6"/>
                  </a:lnTo>
                  <a:lnTo>
                    <a:pt x="318" y="19"/>
                  </a:lnTo>
                  <a:lnTo>
                    <a:pt x="335" y="23"/>
                  </a:lnTo>
                  <a:lnTo>
                    <a:pt x="372" y="18"/>
                  </a:lnTo>
                  <a:lnTo>
                    <a:pt x="387" y="2"/>
                  </a:lnTo>
                  <a:lnTo>
                    <a:pt x="433" y="0"/>
                  </a:lnTo>
                  <a:lnTo>
                    <a:pt x="444" y="19"/>
                  </a:lnTo>
                  <a:lnTo>
                    <a:pt x="462" y="19"/>
                  </a:lnTo>
                  <a:lnTo>
                    <a:pt x="479" y="9"/>
                  </a:lnTo>
                  <a:lnTo>
                    <a:pt x="508" y="27"/>
                  </a:lnTo>
                  <a:lnTo>
                    <a:pt x="508" y="60"/>
                  </a:lnTo>
                  <a:lnTo>
                    <a:pt x="521" y="73"/>
                  </a:lnTo>
                  <a:lnTo>
                    <a:pt x="517" y="94"/>
                  </a:lnTo>
                  <a:lnTo>
                    <a:pt x="508" y="115"/>
                  </a:lnTo>
                  <a:lnTo>
                    <a:pt x="493" y="115"/>
                  </a:lnTo>
                  <a:lnTo>
                    <a:pt x="487" y="121"/>
                  </a:lnTo>
                  <a:lnTo>
                    <a:pt x="497" y="138"/>
                  </a:lnTo>
                  <a:lnTo>
                    <a:pt x="497" y="155"/>
                  </a:lnTo>
                  <a:lnTo>
                    <a:pt x="487" y="170"/>
                  </a:lnTo>
                  <a:lnTo>
                    <a:pt x="462" y="183"/>
                  </a:lnTo>
                  <a:lnTo>
                    <a:pt x="461" y="198"/>
                  </a:lnTo>
                  <a:lnTo>
                    <a:pt x="461" y="213"/>
                  </a:lnTo>
                  <a:lnTo>
                    <a:pt x="438" y="217"/>
                  </a:lnTo>
                  <a:lnTo>
                    <a:pt x="399" y="215"/>
                  </a:lnTo>
                  <a:lnTo>
                    <a:pt x="380" y="221"/>
                  </a:lnTo>
                  <a:lnTo>
                    <a:pt x="347" y="221"/>
                  </a:lnTo>
                  <a:lnTo>
                    <a:pt x="333" y="237"/>
                  </a:lnTo>
                  <a:lnTo>
                    <a:pt x="280" y="220"/>
                  </a:lnTo>
                  <a:lnTo>
                    <a:pt x="254" y="221"/>
                  </a:lnTo>
                  <a:lnTo>
                    <a:pt x="187" y="206"/>
                  </a:lnTo>
                  <a:lnTo>
                    <a:pt x="178" y="190"/>
                  </a:lnTo>
                  <a:lnTo>
                    <a:pt x="178" y="172"/>
                  </a:lnTo>
                  <a:lnTo>
                    <a:pt x="173" y="162"/>
                  </a:lnTo>
                  <a:lnTo>
                    <a:pt x="165" y="157"/>
                  </a:lnTo>
                  <a:lnTo>
                    <a:pt x="123" y="160"/>
                  </a:lnTo>
                  <a:lnTo>
                    <a:pt x="66" y="166"/>
                  </a:lnTo>
                  <a:lnTo>
                    <a:pt x="60" y="152"/>
                  </a:lnTo>
                  <a:lnTo>
                    <a:pt x="50" y="147"/>
                  </a:lnTo>
                  <a:lnTo>
                    <a:pt x="32" y="141"/>
                  </a:lnTo>
                  <a:lnTo>
                    <a:pt x="15" y="137"/>
                  </a:lnTo>
                  <a:lnTo>
                    <a:pt x="15" y="121"/>
                  </a:lnTo>
                  <a:lnTo>
                    <a:pt x="15" y="98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428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39" name="Freeform 52"/>
            <p:cNvSpPr>
              <a:spLocks/>
            </p:cNvSpPr>
            <p:nvPr/>
          </p:nvSpPr>
          <p:spPr bwMode="auto">
            <a:xfrm>
              <a:off x="3567082" y="3489612"/>
              <a:ext cx="384020" cy="338337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6" y="30"/>
                </a:cxn>
                <a:cxn ang="0">
                  <a:pos x="3" y="20"/>
                </a:cxn>
                <a:cxn ang="0">
                  <a:pos x="40" y="0"/>
                </a:cxn>
                <a:cxn ang="0">
                  <a:pos x="44" y="7"/>
                </a:cxn>
                <a:cxn ang="0">
                  <a:pos x="70" y="2"/>
                </a:cxn>
                <a:cxn ang="0">
                  <a:pos x="91" y="4"/>
                </a:cxn>
                <a:cxn ang="0">
                  <a:pos x="83" y="14"/>
                </a:cxn>
                <a:cxn ang="0">
                  <a:pos x="87" y="28"/>
                </a:cxn>
                <a:cxn ang="0">
                  <a:pos x="105" y="34"/>
                </a:cxn>
                <a:cxn ang="0">
                  <a:pos x="122" y="32"/>
                </a:cxn>
                <a:cxn ang="0">
                  <a:pos x="136" y="22"/>
                </a:cxn>
                <a:cxn ang="0">
                  <a:pos x="159" y="20"/>
                </a:cxn>
                <a:cxn ang="0">
                  <a:pos x="166" y="29"/>
                </a:cxn>
                <a:cxn ang="0">
                  <a:pos x="180" y="37"/>
                </a:cxn>
                <a:cxn ang="0">
                  <a:pos x="199" y="38"/>
                </a:cxn>
                <a:cxn ang="0">
                  <a:pos x="196" y="54"/>
                </a:cxn>
                <a:cxn ang="0">
                  <a:pos x="197" y="86"/>
                </a:cxn>
                <a:cxn ang="0">
                  <a:pos x="200" y="106"/>
                </a:cxn>
                <a:cxn ang="0">
                  <a:pos x="222" y="104"/>
                </a:cxn>
                <a:cxn ang="0">
                  <a:pos x="229" y="118"/>
                </a:cxn>
                <a:cxn ang="0">
                  <a:pos x="230" y="129"/>
                </a:cxn>
                <a:cxn ang="0">
                  <a:pos x="242" y="145"/>
                </a:cxn>
                <a:cxn ang="0">
                  <a:pos x="228" y="157"/>
                </a:cxn>
                <a:cxn ang="0">
                  <a:pos x="215" y="166"/>
                </a:cxn>
                <a:cxn ang="0">
                  <a:pos x="201" y="166"/>
                </a:cxn>
                <a:cxn ang="0">
                  <a:pos x="185" y="171"/>
                </a:cxn>
                <a:cxn ang="0">
                  <a:pos x="185" y="188"/>
                </a:cxn>
                <a:cxn ang="0">
                  <a:pos x="178" y="199"/>
                </a:cxn>
                <a:cxn ang="0">
                  <a:pos x="161" y="213"/>
                </a:cxn>
                <a:cxn ang="0">
                  <a:pos x="132" y="191"/>
                </a:cxn>
                <a:cxn ang="0">
                  <a:pos x="124" y="172"/>
                </a:cxn>
                <a:cxn ang="0">
                  <a:pos x="98" y="166"/>
                </a:cxn>
                <a:cxn ang="0">
                  <a:pos x="89" y="141"/>
                </a:cxn>
                <a:cxn ang="0">
                  <a:pos x="70" y="126"/>
                </a:cxn>
                <a:cxn ang="0">
                  <a:pos x="63" y="107"/>
                </a:cxn>
                <a:cxn ang="0">
                  <a:pos x="48" y="89"/>
                </a:cxn>
                <a:cxn ang="0">
                  <a:pos x="38" y="70"/>
                </a:cxn>
                <a:cxn ang="0">
                  <a:pos x="18" y="57"/>
                </a:cxn>
                <a:cxn ang="0">
                  <a:pos x="0" y="38"/>
                </a:cxn>
              </a:cxnLst>
              <a:rect l="0" t="0" r="r" b="b"/>
              <a:pathLst>
                <a:path w="242" h="213">
                  <a:moveTo>
                    <a:pt x="0" y="38"/>
                  </a:moveTo>
                  <a:lnTo>
                    <a:pt x="6" y="30"/>
                  </a:lnTo>
                  <a:lnTo>
                    <a:pt x="3" y="20"/>
                  </a:lnTo>
                  <a:lnTo>
                    <a:pt x="40" y="0"/>
                  </a:lnTo>
                  <a:lnTo>
                    <a:pt x="44" y="7"/>
                  </a:lnTo>
                  <a:lnTo>
                    <a:pt x="70" y="2"/>
                  </a:lnTo>
                  <a:lnTo>
                    <a:pt x="91" y="4"/>
                  </a:lnTo>
                  <a:lnTo>
                    <a:pt x="83" y="14"/>
                  </a:lnTo>
                  <a:lnTo>
                    <a:pt x="87" y="28"/>
                  </a:lnTo>
                  <a:lnTo>
                    <a:pt x="105" y="34"/>
                  </a:lnTo>
                  <a:lnTo>
                    <a:pt x="122" y="32"/>
                  </a:lnTo>
                  <a:lnTo>
                    <a:pt x="136" y="22"/>
                  </a:lnTo>
                  <a:lnTo>
                    <a:pt x="159" y="20"/>
                  </a:lnTo>
                  <a:lnTo>
                    <a:pt x="166" y="29"/>
                  </a:lnTo>
                  <a:lnTo>
                    <a:pt x="180" y="37"/>
                  </a:lnTo>
                  <a:lnTo>
                    <a:pt x="199" y="38"/>
                  </a:lnTo>
                  <a:lnTo>
                    <a:pt x="196" y="54"/>
                  </a:lnTo>
                  <a:lnTo>
                    <a:pt x="197" y="86"/>
                  </a:lnTo>
                  <a:lnTo>
                    <a:pt x="200" y="106"/>
                  </a:lnTo>
                  <a:lnTo>
                    <a:pt x="222" y="104"/>
                  </a:lnTo>
                  <a:lnTo>
                    <a:pt x="229" y="118"/>
                  </a:lnTo>
                  <a:lnTo>
                    <a:pt x="230" y="129"/>
                  </a:lnTo>
                  <a:lnTo>
                    <a:pt x="242" y="145"/>
                  </a:lnTo>
                  <a:lnTo>
                    <a:pt x="228" y="157"/>
                  </a:lnTo>
                  <a:lnTo>
                    <a:pt x="215" y="166"/>
                  </a:lnTo>
                  <a:lnTo>
                    <a:pt x="201" y="166"/>
                  </a:lnTo>
                  <a:lnTo>
                    <a:pt x="185" y="171"/>
                  </a:lnTo>
                  <a:lnTo>
                    <a:pt x="185" y="188"/>
                  </a:lnTo>
                  <a:lnTo>
                    <a:pt x="178" y="199"/>
                  </a:lnTo>
                  <a:lnTo>
                    <a:pt x="161" y="213"/>
                  </a:lnTo>
                  <a:lnTo>
                    <a:pt x="132" y="191"/>
                  </a:lnTo>
                  <a:lnTo>
                    <a:pt x="124" y="172"/>
                  </a:lnTo>
                  <a:lnTo>
                    <a:pt x="98" y="166"/>
                  </a:lnTo>
                  <a:lnTo>
                    <a:pt x="89" y="141"/>
                  </a:lnTo>
                  <a:lnTo>
                    <a:pt x="70" y="126"/>
                  </a:lnTo>
                  <a:lnTo>
                    <a:pt x="63" y="107"/>
                  </a:lnTo>
                  <a:lnTo>
                    <a:pt x="48" y="89"/>
                  </a:lnTo>
                  <a:lnTo>
                    <a:pt x="38" y="70"/>
                  </a:lnTo>
                  <a:lnTo>
                    <a:pt x="18" y="57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bg1"/>
            </a:solidFill>
            <a:ln w="1428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40" name="Freeform 53"/>
            <p:cNvSpPr>
              <a:spLocks/>
            </p:cNvSpPr>
            <p:nvPr/>
          </p:nvSpPr>
          <p:spPr bwMode="auto">
            <a:xfrm>
              <a:off x="3829923" y="3753342"/>
              <a:ext cx="102405" cy="130129"/>
            </a:xfrm>
            <a:custGeom>
              <a:avLst/>
              <a:gdLst/>
              <a:ahLst/>
              <a:cxnLst>
                <a:cxn ang="0">
                  <a:pos x="47" y="82"/>
                </a:cxn>
                <a:cxn ang="0">
                  <a:pos x="50" y="55"/>
                </a:cxn>
                <a:cxn ang="0">
                  <a:pos x="65" y="45"/>
                </a:cxn>
                <a:cxn ang="0">
                  <a:pos x="65" y="32"/>
                </a:cxn>
                <a:cxn ang="0">
                  <a:pos x="57" y="23"/>
                </a:cxn>
                <a:cxn ang="0">
                  <a:pos x="49" y="10"/>
                </a:cxn>
                <a:cxn ang="0">
                  <a:pos x="45" y="0"/>
                </a:cxn>
                <a:cxn ang="0">
                  <a:pos x="30" y="0"/>
                </a:cxn>
                <a:cxn ang="0">
                  <a:pos x="19" y="5"/>
                </a:cxn>
                <a:cxn ang="0">
                  <a:pos x="19" y="22"/>
                </a:cxn>
                <a:cxn ang="0">
                  <a:pos x="10" y="37"/>
                </a:cxn>
                <a:cxn ang="0">
                  <a:pos x="0" y="41"/>
                </a:cxn>
                <a:cxn ang="0">
                  <a:pos x="4" y="54"/>
                </a:cxn>
                <a:cxn ang="0">
                  <a:pos x="18" y="57"/>
                </a:cxn>
                <a:cxn ang="0">
                  <a:pos x="32" y="61"/>
                </a:cxn>
                <a:cxn ang="0">
                  <a:pos x="40" y="69"/>
                </a:cxn>
                <a:cxn ang="0">
                  <a:pos x="47" y="82"/>
                </a:cxn>
              </a:cxnLst>
              <a:rect l="0" t="0" r="r" b="b"/>
              <a:pathLst>
                <a:path w="65" h="82">
                  <a:moveTo>
                    <a:pt x="47" y="82"/>
                  </a:moveTo>
                  <a:lnTo>
                    <a:pt x="50" y="55"/>
                  </a:lnTo>
                  <a:lnTo>
                    <a:pt x="65" y="45"/>
                  </a:lnTo>
                  <a:lnTo>
                    <a:pt x="65" y="32"/>
                  </a:lnTo>
                  <a:lnTo>
                    <a:pt x="57" y="23"/>
                  </a:lnTo>
                  <a:lnTo>
                    <a:pt x="49" y="10"/>
                  </a:lnTo>
                  <a:lnTo>
                    <a:pt x="45" y="0"/>
                  </a:lnTo>
                  <a:lnTo>
                    <a:pt x="30" y="0"/>
                  </a:lnTo>
                  <a:lnTo>
                    <a:pt x="19" y="5"/>
                  </a:lnTo>
                  <a:lnTo>
                    <a:pt x="19" y="22"/>
                  </a:lnTo>
                  <a:lnTo>
                    <a:pt x="10" y="37"/>
                  </a:lnTo>
                  <a:lnTo>
                    <a:pt x="0" y="41"/>
                  </a:lnTo>
                  <a:lnTo>
                    <a:pt x="4" y="54"/>
                  </a:lnTo>
                  <a:lnTo>
                    <a:pt x="18" y="57"/>
                  </a:lnTo>
                  <a:lnTo>
                    <a:pt x="32" y="61"/>
                  </a:lnTo>
                  <a:lnTo>
                    <a:pt x="40" y="69"/>
                  </a:lnTo>
                  <a:lnTo>
                    <a:pt x="47" y="82"/>
                  </a:lnTo>
                  <a:close/>
                </a:path>
              </a:pathLst>
            </a:custGeom>
            <a:solidFill>
              <a:schemeClr val="bg1"/>
            </a:solidFill>
            <a:ln w="1428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41" name="Freeform 54"/>
            <p:cNvSpPr>
              <a:spLocks/>
            </p:cNvSpPr>
            <p:nvPr/>
          </p:nvSpPr>
          <p:spPr bwMode="auto">
            <a:xfrm>
              <a:off x="3700209" y="3243233"/>
              <a:ext cx="390847" cy="414680"/>
            </a:xfrm>
            <a:custGeom>
              <a:avLst/>
              <a:gdLst/>
              <a:ahLst/>
              <a:cxnLst>
                <a:cxn ang="0">
                  <a:pos x="102" y="7"/>
                </a:cxn>
                <a:cxn ang="0">
                  <a:pos x="77" y="38"/>
                </a:cxn>
                <a:cxn ang="0">
                  <a:pos x="77" y="47"/>
                </a:cxn>
                <a:cxn ang="0">
                  <a:pos x="62" y="62"/>
                </a:cxn>
                <a:cxn ang="0">
                  <a:pos x="64" y="65"/>
                </a:cxn>
                <a:cxn ang="0">
                  <a:pos x="60" y="76"/>
                </a:cxn>
                <a:cxn ang="0">
                  <a:pos x="45" y="91"/>
                </a:cxn>
                <a:cxn ang="0">
                  <a:pos x="30" y="108"/>
                </a:cxn>
                <a:cxn ang="0">
                  <a:pos x="23" y="117"/>
                </a:cxn>
                <a:cxn ang="0">
                  <a:pos x="30" y="125"/>
                </a:cxn>
                <a:cxn ang="0">
                  <a:pos x="25" y="138"/>
                </a:cxn>
                <a:cxn ang="0">
                  <a:pos x="17" y="148"/>
                </a:cxn>
                <a:cxn ang="0">
                  <a:pos x="10" y="153"/>
                </a:cxn>
                <a:cxn ang="0">
                  <a:pos x="0" y="165"/>
                </a:cxn>
                <a:cxn ang="0">
                  <a:pos x="1" y="178"/>
                </a:cxn>
                <a:cxn ang="0">
                  <a:pos x="13" y="185"/>
                </a:cxn>
                <a:cxn ang="0">
                  <a:pos x="40" y="185"/>
                </a:cxn>
                <a:cxn ang="0">
                  <a:pos x="56" y="176"/>
                </a:cxn>
                <a:cxn ang="0">
                  <a:pos x="73" y="174"/>
                </a:cxn>
                <a:cxn ang="0">
                  <a:pos x="85" y="185"/>
                </a:cxn>
                <a:cxn ang="0">
                  <a:pos x="98" y="191"/>
                </a:cxn>
                <a:cxn ang="0">
                  <a:pos x="115" y="193"/>
                </a:cxn>
                <a:cxn ang="0">
                  <a:pos x="111" y="213"/>
                </a:cxn>
                <a:cxn ang="0">
                  <a:pos x="116" y="261"/>
                </a:cxn>
                <a:cxn ang="0">
                  <a:pos x="131" y="260"/>
                </a:cxn>
                <a:cxn ang="0">
                  <a:pos x="140" y="259"/>
                </a:cxn>
                <a:cxn ang="0">
                  <a:pos x="144" y="245"/>
                </a:cxn>
                <a:cxn ang="0">
                  <a:pos x="146" y="216"/>
                </a:cxn>
                <a:cxn ang="0">
                  <a:pos x="158" y="201"/>
                </a:cxn>
                <a:cxn ang="0">
                  <a:pos x="158" y="176"/>
                </a:cxn>
                <a:cxn ang="0">
                  <a:pos x="167" y="161"/>
                </a:cxn>
                <a:cxn ang="0">
                  <a:pos x="185" y="153"/>
                </a:cxn>
                <a:cxn ang="0">
                  <a:pos x="221" y="113"/>
                </a:cxn>
                <a:cxn ang="0">
                  <a:pos x="226" y="95"/>
                </a:cxn>
                <a:cxn ang="0">
                  <a:pos x="220" y="68"/>
                </a:cxn>
                <a:cxn ang="0">
                  <a:pos x="243" y="49"/>
                </a:cxn>
                <a:cxn ang="0">
                  <a:pos x="246" y="18"/>
                </a:cxn>
                <a:cxn ang="0">
                  <a:pos x="230" y="4"/>
                </a:cxn>
                <a:cxn ang="0">
                  <a:pos x="220" y="2"/>
                </a:cxn>
                <a:cxn ang="0">
                  <a:pos x="200" y="0"/>
                </a:cxn>
                <a:cxn ang="0">
                  <a:pos x="158" y="0"/>
                </a:cxn>
                <a:cxn ang="0">
                  <a:pos x="145" y="10"/>
                </a:cxn>
                <a:cxn ang="0">
                  <a:pos x="135" y="23"/>
                </a:cxn>
                <a:cxn ang="0">
                  <a:pos x="137" y="34"/>
                </a:cxn>
                <a:cxn ang="0">
                  <a:pos x="152" y="45"/>
                </a:cxn>
                <a:cxn ang="0">
                  <a:pos x="162" y="57"/>
                </a:cxn>
                <a:cxn ang="0">
                  <a:pos x="162" y="75"/>
                </a:cxn>
                <a:cxn ang="0">
                  <a:pos x="145" y="87"/>
                </a:cxn>
                <a:cxn ang="0">
                  <a:pos x="128" y="91"/>
                </a:cxn>
                <a:cxn ang="0">
                  <a:pos x="115" y="93"/>
                </a:cxn>
                <a:cxn ang="0">
                  <a:pos x="109" y="83"/>
                </a:cxn>
                <a:cxn ang="0">
                  <a:pos x="105" y="68"/>
                </a:cxn>
                <a:cxn ang="0">
                  <a:pos x="113" y="55"/>
                </a:cxn>
                <a:cxn ang="0">
                  <a:pos x="111" y="40"/>
                </a:cxn>
                <a:cxn ang="0">
                  <a:pos x="109" y="25"/>
                </a:cxn>
                <a:cxn ang="0">
                  <a:pos x="102" y="7"/>
                </a:cxn>
              </a:cxnLst>
              <a:rect l="0" t="0" r="r" b="b"/>
              <a:pathLst>
                <a:path w="246" h="261">
                  <a:moveTo>
                    <a:pt x="102" y="7"/>
                  </a:moveTo>
                  <a:lnTo>
                    <a:pt x="77" y="38"/>
                  </a:lnTo>
                  <a:lnTo>
                    <a:pt x="77" y="47"/>
                  </a:lnTo>
                  <a:lnTo>
                    <a:pt x="62" y="62"/>
                  </a:lnTo>
                  <a:lnTo>
                    <a:pt x="64" y="65"/>
                  </a:lnTo>
                  <a:lnTo>
                    <a:pt x="60" y="76"/>
                  </a:lnTo>
                  <a:lnTo>
                    <a:pt x="45" y="91"/>
                  </a:lnTo>
                  <a:lnTo>
                    <a:pt x="30" y="108"/>
                  </a:lnTo>
                  <a:lnTo>
                    <a:pt x="23" y="117"/>
                  </a:lnTo>
                  <a:lnTo>
                    <a:pt x="30" y="125"/>
                  </a:lnTo>
                  <a:lnTo>
                    <a:pt x="25" y="138"/>
                  </a:lnTo>
                  <a:lnTo>
                    <a:pt x="17" y="148"/>
                  </a:lnTo>
                  <a:lnTo>
                    <a:pt x="10" y="153"/>
                  </a:lnTo>
                  <a:lnTo>
                    <a:pt x="0" y="165"/>
                  </a:lnTo>
                  <a:lnTo>
                    <a:pt x="1" y="178"/>
                  </a:lnTo>
                  <a:lnTo>
                    <a:pt x="13" y="185"/>
                  </a:lnTo>
                  <a:lnTo>
                    <a:pt x="40" y="185"/>
                  </a:lnTo>
                  <a:lnTo>
                    <a:pt x="56" y="176"/>
                  </a:lnTo>
                  <a:lnTo>
                    <a:pt x="73" y="174"/>
                  </a:lnTo>
                  <a:lnTo>
                    <a:pt x="85" y="185"/>
                  </a:lnTo>
                  <a:lnTo>
                    <a:pt x="98" y="191"/>
                  </a:lnTo>
                  <a:lnTo>
                    <a:pt x="115" y="193"/>
                  </a:lnTo>
                  <a:lnTo>
                    <a:pt x="111" y="213"/>
                  </a:lnTo>
                  <a:lnTo>
                    <a:pt x="116" y="261"/>
                  </a:lnTo>
                  <a:lnTo>
                    <a:pt x="131" y="260"/>
                  </a:lnTo>
                  <a:lnTo>
                    <a:pt x="140" y="259"/>
                  </a:lnTo>
                  <a:lnTo>
                    <a:pt x="144" y="245"/>
                  </a:lnTo>
                  <a:lnTo>
                    <a:pt x="146" y="216"/>
                  </a:lnTo>
                  <a:lnTo>
                    <a:pt x="158" y="201"/>
                  </a:lnTo>
                  <a:lnTo>
                    <a:pt x="158" y="176"/>
                  </a:lnTo>
                  <a:lnTo>
                    <a:pt x="167" y="161"/>
                  </a:lnTo>
                  <a:lnTo>
                    <a:pt x="185" y="153"/>
                  </a:lnTo>
                  <a:lnTo>
                    <a:pt x="221" y="113"/>
                  </a:lnTo>
                  <a:lnTo>
                    <a:pt x="226" y="95"/>
                  </a:lnTo>
                  <a:lnTo>
                    <a:pt x="220" y="68"/>
                  </a:lnTo>
                  <a:lnTo>
                    <a:pt x="243" y="49"/>
                  </a:lnTo>
                  <a:lnTo>
                    <a:pt x="246" y="18"/>
                  </a:lnTo>
                  <a:lnTo>
                    <a:pt x="230" y="4"/>
                  </a:lnTo>
                  <a:lnTo>
                    <a:pt x="220" y="2"/>
                  </a:lnTo>
                  <a:lnTo>
                    <a:pt x="200" y="0"/>
                  </a:lnTo>
                  <a:lnTo>
                    <a:pt x="158" y="0"/>
                  </a:lnTo>
                  <a:lnTo>
                    <a:pt x="145" y="10"/>
                  </a:lnTo>
                  <a:lnTo>
                    <a:pt x="135" y="23"/>
                  </a:lnTo>
                  <a:lnTo>
                    <a:pt x="137" y="34"/>
                  </a:lnTo>
                  <a:lnTo>
                    <a:pt x="152" y="45"/>
                  </a:lnTo>
                  <a:lnTo>
                    <a:pt x="162" y="57"/>
                  </a:lnTo>
                  <a:lnTo>
                    <a:pt x="162" y="75"/>
                  </a:lnTo>
                  <a:lnTo>
                    <a:pt x="145" y="87"/>
                  </a:lnTo>
                  <a:lnTo>
                    <a:pt x="128" y="91"/>
                  </a:lnTo>
                  <a:lnTo>
                    <a:pt x="115" y="93"/>
                  </a:lnTo>
                  <a:lnTo>
                    <a:pt x="109" y="83"/>
                  </a:lnTo>
                  <a:lnTo>
                    <a:pt x="105" y="68"/>
                  </a:lnTo>
                  <a:lnTo>
                    <a:pt x="113" y="55"/>
                  </a:lnTo>
                  <a:lnTo>
                    <a:pt x="111" y="40"/>
                  </a:lnTo>
                  <a:lnTo>
                    <a:pt x="109" y="25"/>
                  </a:lnTo>
                  <a:lnTo>
                    <a:pt x="102" y="7"/>
                  </a:lnTo>
                  <a:close/>
                </a:path>
              </a:pathLst>
            </a:custGeom>
            <a:solidFill>
              <a:schemeClr val="bg1"/>
            </a:solidFill>
            <a:ln w="14288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42" name="Freeform 55"/>
            <p:cNvSpPr>
              <a:spLocks/>
            </p:cNvSpPr>
            <p:nvPr/>
          </p:nvSpPr>
          <p:spPr bwMode="auto">
            <a:xfrm>
              <a:off x="2367232" y="2589112"/>
              <a:ext cx="554697" cy="508375"/>
            </a:xfrm>
            <a:custGeom>
              <a:avLst/>
              <a:gdLst/>
              <a:ahLst/>
              <a:cxnLst>
                <a:cxn ang="0">
                  <a:pos x="125" y="132"/>
                </a:cxn>
                <a:cxn ang="0">
                  <a:pos x="122" y="160"/>
                </a:cxn>
                <a:cxn ang="0">
                  <a:pos x="99" y="155"/>
                </a:cxn>
                <a:cxn ang="0">
                  <a:pos x="73" y="192"/>
                </a:cxn>
                <a:cxn ang="0">
                  <a:pos x="38" y="219"/>
                </a:cxn>
                <a:cxn ang="0">
                  <a:pos x="15" y="224"/>
                </a:cxn>
                <a:cxn ang="0">
                  <a:pos x="7" y="232"/>
                </a:cxn>
                <a:cxn ang="0">
                  <a:pos x="13" y="255"/>
                </a:cxn>
                <a:cxn ang="0">
                  <a:pos x="5" y="283"/>
                </a:cxn>
                <a:cxn ang="0">
                  <a:pos x="20" y="283"/>
                </a:cxn>
                <a:cxn ang="0">
                  <a:pos x="35" y="282"/>
                </a:cxn>
                <a:cxn ang="0">
                  <a:pos x="28" y="302"/>
                </a:cxn>
                <a:cxn ang="0">
                  <a:pos x="63" y="309"/>
                </a:cxn>
                <a:cxn ang="0">
                  <a:pos x="93" y="320"/>
                </a:cxn>
                <a:cxn ang="0">
                  <a:pos x="125" y="302"/>
                </a:cxn>
                <a:cxn ang="0">
                  <a:pos x="215" y="309"/>
                </a:cxn>
                <a:cxn ang="0">
                  <a:pos x="262" y="279"/>
                </a:cxn>
                <a:cxn ang="0">
                  <a:pos x="287" y="255"/>
                </a:cxn>
                <a:cxn ang="0">
                  <a:pos x="309" y="224"/>
                </a:cxn>
                <a:cxn ang="0">
                  <a:pos x="319" y="155"/>
                </a:cxn>
                <a:cxn ang="0">
                  <a:pos x="332" y="123"/>
                </a:cxn>
                <a:cxn ang="0">
                  <a:pos x="315" y="87"/>
                </a:cxn>
                <a:cxn ang="0">
                  <a:pos x="289" y="80"/>
                </a:cxn>
                <a:cxn ang="0">
                  <a:pos x="277" y="47"/>
                </a:cxn>
                <a:cxn ang="0">
                  <a:pos x="313" y="0"/>
                </a:cxn>
                <a:cxn ang="0">
                  <a:pos x="257" y="4"/>
                </a:cxn>
                <a:cxn ang="0">
                  <a:pos x="232" y="21"/>
                </a:cxn>
                <a:cxn ang="0">
                  <a:pos x="208" y="25"/>
                </a:cxn>
                <a:cxn ang="0">
                  <a:pos x="235" y="50"/>
                </a:cxn>
                <a:cxn ang="0">
                  <a:pos x="182" y="57"/>
                </a:cxn>
                <a:cxn ang="0">
                  <a:pos x="131" y="36"/>
                </a:cxn>
                <a:cxn ang="0">
                  <a:pos x="116" y="62"/>
                </a:cxn>
                <a:cxn ang="0">
                  <a:pos x="114" y="77"/>
                </a:cxn>
                <a:cxn ang="0">
                  <a:pos x="101" y="102"/>
                </a:cxn>
                <a:cxn ang="0">
                  <a:pos x="83" y="127"/>
                </a:cxn>
                <a:cxn ang="0">
                  <a:pos x="103" y="145"/>
                </a:cxn>
              </a:cxnLst>
              <a:rect l="0" t="0" r="r" b="b"/>
              <a:pathLst>
                <a:path w="349" h="320">
                  <a:moveTo>
                    <a:pt x="129" y="119"/>
                  </a:moveTo>
                  <a:lnTo>
                    <a:pt x="125" y="132"/>
                  </a:lnTo>
                  <a:lnTo>
                    <a:pt x="129" y="149"/>
                  </a:lnTo>
                  <a:lnTo>
                    <a:pt x="122" y="160"/>
                  </a:lnTo>
                  <a:lnTo>
                    <a:pt x="112" y="153"/>
                  </a:lnTo>
                  <a:lnTo>
                    <a:pt x="99" y="155"/>
                  </a:lnTo>
                  <a:lnTo>
                    <a:pt x="99" y="168"/>
                  </a:lnTo>
                  <a:lnTo>
                    <a:pt x="73" y="192"/>
                  </a:lnTo>
                  <a:lnTo>
                    <a:pt x="58" y="198"/>
                  </a:lnTo>
                  <a:lnTo>
                    <a:pt x="38" y="219"/>
                  </a:lnTo>
                  <a:lnTo>
                    <a:pt x="26" y="225"/>
                  </a:lnTo>
                  <a:lnTo>
                    <a:pt x="15" y="224"/>
                  </a:lnTo>
                  <a:lnTo>
                    <a:pt x="11" y="228"/>
                  </a:lnTo>
                  <a:lnTo>
                    <a:pt x="7" y="232"/>
                  </a:lnTo>
                  <a:lnTo>
                    <a:pt x="13" y="240"/>
                  </a:lnTo>
                  <a:lnTo>
                    <a:pt x="13" y="255"/>
                  </a:lnTo>
                  <a:lnTo>
                    <a:pt x="0" y="269"/>
                  </a:lnTo>
                  <a:lnTo>
                    <a:pt x="5" y="283"/>
                  </a:lnTo>
                  <a:lnTo>
                    <a:pt x="5" y="283"/>
                  </a:lnTo>
                  <a:lnTo>
                    <a:pt x="20" y="283"/>
                  </a:lnTo>
                  <a:lnTo>
                    <a:pt x="26" y="272"/>
                  </a:lnTo>
                  <a:lnTo>
                    <a:pt x="35" y="282"/>
                  </a:lnTo>
                  <a:lnTo>
                    <a:pt x="23" y="290"/>
                  </a:lnTo>
                  <a:lnTo>
                    <a:pt x="28" y="302"/>
                  </a:lnTo>
                  <a:lnTo>
                    <a:pt x="35" y="305"/>
                  </a:lnTo>
                  <a:lnTo>
                    <a:pt x="63" y="309"/>
                  </a:lnTo>
                  <a:lnTo>
                    <a:pt x="67" y="312"/>
                  </a:lnTo>
                  <a:lnTo>
                    <a:pt x="93" y="320"/>
                  </a:lnTo>
                  <a:lnTo>
                    <a:pt x="103" y="315"/>
                  </a:lnTo>
                  <a:lnTo>
                    <a:pt x="125" y="302"/>
                  </a:lnTo>
                  <a:lnTo>
                    <a:pt x="157" y="309"/>
                  </a:lnTo>
                  <a:lnTo>
                    <a:pt x="215" y="309"/>
                  </a:lnTo>
                  <a:lnTo>
                    <a:pt x="247" y="302"/>
                  </a:lnTo>
                  <a:lnTo>
                    <a:pt x="262" y="279"/>
                  </a:lnTo>
                  <a:lnTo>
                    <a:pt x="281" y="269"/>
                  </a:lnTo>
                  <a:lnTo>
                    <a:pt x="287" y="255"/>
                  </a:lnTo>
                  <a:lnTo>
                    <a:pt x="294" y="237"/>
                  </a:lnTo>
                  <a:lnTo>
                    <a:pt x="309" y="224"/>
                  </a:lnTo>
                  <a:lnTo>
                    <a:pt x="322" y="192"/>
                  </a:lnTo>
                  <a:lnTo>
                    <a:pt x="319" y="155"/>
                  </a:lnTo>
                  <a:lnTo>
                    <a:pt x="349" y="138"/>
                  </a:lnTo>
                  <a:lnTo>
                    <a:pt x="332" y="123"/>
                  </a:lnTo>
                  <a:lnTo>
                    <a:pt x="326" y="97"/>
                  </a:lnTo>
                  <a:lnTo>
                    <a:pt x="315" y="87"/>
                  </a:lnTo>
                  <a:lnTo>
                    <a:pt x="302" y="87"/>
                  </a:lnTo>
                  <a:lnTo>
                    <a:pt x="289" y="80"/>
                  </a:lnTo>
                  <a:lnTo>
                    <a:pt x="266" y="53"/>
                  </a:lnTo>
                  <a:lnTo>
                    <a:pt x="277" y="47"/>
                  </a:lnTo>
                  <a:lnTo>
                    <a:pt x="317" y="10"/>
                  </a:lnTo>
                  <a:lnTo>
                    <a:pt x="313" y="0"/>
                  </a:lnTo>
                  <a:lnTo>
                    <a:pt x="300" y="2"/>
                  </a:lnTo>
                  <a:lnTo>
                    <a:pt x="257" y="4"/>
                  </a:lnTo>
                  <a:lnTo>
                    <a:pt x="242" y="15"/>
                  </a:lnTo>
                  <a:lnTo>
                    <a:pt x="232" y="21"/>
                  </a:lnTo>
                  <a:lnTo>
                    <a:pt x="217" y="19"/>
                  </a:lnTo>
                  <a:lnTo>
                    <a:pt x="208" y="25"/>
                  </a:lnTo>
                  <a:lnTo>
                    <a:pt x="215" y="36"/>
                  </a:lnTo>
                  <a:lnTo>
                    <a:pt x="235" y="50"/>
                  </a:lnTo>
                  <a:lnTo>
                    <a:pt x="220" y="53"/>
                  </a:lnTo>
                  <a:lnTo>
                    <a:pt x="182" y="57"/>
                  </a:lnTo>
                  <a:lnTo>
                    <a:pt x="157" y="47"/>
                  </a:lnTo>
                  <a:lnTo>
                    <a:pt x="131" y="36"/>
                  </a:lnTo>
                  <a:lnTo>
                    <a:pt x="122" y="42"/>
                  </a:lnTo>
                  <a:lnTo>
                    <a:pt x="116" y="62"/>
                  </a:lnTo>
                  <a:lnTo>
                    <a:pt x="118" y="72"/>
                  </a:lnTo>
                  <a:lnTo>
                    <a:pt x="114" y="77"/>
                  </a:lnTo>
                  <a:lnTo>
                    <a:pt x="99" y="82"/>
                  </a:lnTo>
                  <a:lnTo>
                    <a:pt x="101" y="102"/>
                  </a:lnTo>
                  <a:lnTo>
                    <a:pt x="99" y="107"/>
                  </a:lnTo>
                  <a:lnTo>
                    <a:pt x="83" y="127"/>
                  </a:lnTo>
                  <a:lnTo>
                    <a:pt x="97" y="147"/>
                  </a:lnTo>
                  <a:lnTo>
                    <a:pt x="103" y="145"/>
                  </a:lnTo>
                  <a:lnTo>
                    <a:pt x="129" y="119"/>
                  </a:lnTo>
                  <a:close/>
                </a:path>
              </a:pathLst>
            </a:custGeom>
            <a:solidFill>
              <a:schemeClr val="bg1"/>
            </a:solidFill>
            <a:ln w="14288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43" name="Freeform 57"/>
            <p:cNvSpPr>
              <a:spLocks/>
            </p:cNvSpPr>
            <p:nvPr/>
          </p:nvSpPr>
          <p:spPr bwMode="auto">
            <a:xfrm>
              <a:off x="4248078" y="2726183"/>
              <a:ext cx="266254" cy="327927"/>
            </a:xfrm>
            <a:custGeom>
              <a:avLst/>
              <a:gdLst/>
              <a:ahLst/>
              <a:cxnLst>
                <a:cxn ang="0">
                  <a:pos x="13" y="177"/>
                </a:cxn>
                <a:cxn ang="0">
                  <a:pos x="22" y="192"/>
                </a:cxn>
                <a:cxn ang="0">
                  <a:pos x="41" y="192"/>
                </a:cxn>
                <a:cxn ang="0">
                  <a:pos x="58" y="197"/>
                </a:cxn>
                <a:cxn ang="0">
                  <a:pos x="71" y="207"/>
                </a:cxn>
                <a:cxn ang="0">
                  <a:pos x="85" y="207"/>
                </a:cxn>
                <a:cxn ang="0">
                  <a:pos x="75" y="194"/>
                </a:cxn>
                <a:cxn ang="0">
                  <a:pos x="82" y="177"/>
                </a:cxn>
                <a:cxn ang="0">
                  <a:pos x="90" y="158"/>
                </a:cxn>
                <a:cxn ang="0">
                  <a:pos x="95" y="135"/>
                </a:cxn>
                <a:cxn ang="0">
                  <a:pos x="115" y="122"/>
                </a:cxn>
                <a:cxn ang="0">
                  <a:pos x="131" y="113"/>
                </a:cxn>
                <a:cxn ang="0">
                  <a:pos x="129" y="100"/>
                </a:cxn>
                <a:cxn ang="0">
                  <a:pos x="129" y="79"/>
                </a:cxn>
                <a:cxn ang="0">
                  <a:pos x="133" y="70"/>
                </a:cxn>
                <a:cxn ang="0">
                  <a:pos x="148" y="68"/>
                </a:cxn>
                <a:cxn ang="0">
                  <a:pos x="155" y="72"/>
                </a:cxn>
                <a:cxn ang="0">
                  <a:pos x="167" y="57"/>
                </a:cxn>
                <a:cxn ang="0">
                  <a:pos x="163" y="45"/>
                </a:cxn>
                <a:cxn ang="0">
                  <a:pos x="155" y="43"/>
                </a:cxn>
                <a:cxn ang="0">
                  <a:pos x="140" y="43"/>
                </a:cxn>
                <a:cxn ang="0">
                  <a:pos x="133" y="43"/>
                </a:cxn>
                <a:cxn ang="0">
                  <a:pos x="129" y="23"/>
                </a:cxn>
                <a:cxn ang="0">
                  <a:pos x="131" y="5"/>
                </a:cxn>
                <a:cxn ang="0">
                  <a:pos x="120" y="0"/>
                </a:cxn>
                <a:cxn ang="0">
                  <a:pos x="116" y="7"/>
                </a:cxn>
                <a:cxn ang="0">
                  <a:pos x="90" y="2"/>
                </a:cxn>
                <a:cxn ang="0">
                  <a:pos x="85" y="8"/>
                </a:cxn>
                <a:cxn ang="0">
                  <a:pos x="90" y="25"/>
                </a:cxn>
                <a:cxn ang="0">
                  <a:pos x="88" y="43"/>
                </a:cxn>
                <a:cxn ang="0">
                  <a:pos x="78" y="30"/>
                </a:cxn>
                <a:cxn ang="0">
                  <a:pos x="73" y="19"/>
                </a:cxn>
                <a:cxn ang="0">
                  <a:pos x="58" y="22"/>
                </a:cxn>
                <a:cxn ang="0">
                  <a:pos x="52" y="32"/>
                </a:cxn>
                <a:cxn ang="0">
                  <a:pos x="48" y="37"/>
                </a:cxn>
                <a:cxn ang="0">
                  <a:pos x="48" y="52"/>
                </a:cxn>
                <a:cxn ang="0">
                  <a:pos x="45" y="49"/>
                </a:cxn>
                <a:cxn ang="0">
                  <a:pos x="33" y="30"/>
                </a:cxn>
                <a:cxn ang="0">
                  <a:pos x="26" y="23"/>
                </a:cxn>
                <a:cxn ang="0">
                  <a:pos x="18" y="28"/>
                </a:cxn>
                <a:cxn ang="0">
                  <a:pos x="20" y="38"/>
                </a:cxn>
                <a:cxn ang="0">
                  <a:pos x="20" y="45"/>
                </a:cxn>
                <a:cxn ang="0">
                  <a:pos x="9" y="49"/>
                </a:cxn>
                <a:cxn ang="0">
                  <a:pos x="9" y="64"/>
                </a:cxn>
                <a:cxn ang="0">
                  <a:pos x="18" y="79"/>
                </a:cxn>
                <a:cxn ang="0">
                  <a:pos x="18" y="90"/>
                </a:cxn>
                <a:cxn ang="0">
                  <a:pos x="13" y="100"/>
                </a:cxn>
                <a:cxn ang="0">
                  <a:pos x="0" y="110"/>
                </a:cxn>
                <a:cxn ang="0">
                  <a:pos x="3" y="122"/>
                </a:cxn>
                <a:cxn ang="0">
                  <a:pos x="15" y="132"/>
                </a:cxn>
                <a:cxn ang="0">
                  <a:pos x="20" y="143"/>
                </a:cxn>
                <a:cxn ang="0">
                  <a:pos x="18" y="165"/>
                </a:cxn>
                <a:cxn ang="0">
                  <a:pos x="13" y="177"/>
                </a:cxn>
              </a:cxnLst>
              <a:rect l="0" t="0" r="r" b="b"/>
              <a:pathLst>
                <a:path w="167" h="207">
                  <a:moveTo>
                    <a:pt x="13" y="177"/>
                  </a:moveTo>
                  <a:lnTo>
                    <a:pt x="22" y="192"/>
                  </a:lnTo>
                  <a:lnTo>
                    <a:pt x="41" y="192"/>
                  </a:lnTo>
                  <a:lnTo>
                    <a:pt x="58" y="197"/>
                  </a:lnTo>
                  <a:lnTo>
                    <a:pt x="71" y="207"/>
                  </a:lnTo>
                  <a:lnTo>
                    <a:pt x="85" y="207"/>
                  </a:lnTo>
                  <a:lnTo>
                    <a:pt x="75" y="194"/>
                  </a:lnTo>
                  <a:lnTo>
                    <a:pt x="82" y="177"/>
                  </a:lnTo>
                  <a:lnTo>
                    <a:pt x="90" y="158"/>
                  </a:lnTo>
                  <a:lnTo>
                    <a:pt x="95" y="135"/>
                  </a:lnTo>
                  <a:lnTo>
                    <a:pt x="115" y="122"/>
                  </a:lnTo>
                  <a:lnTo>
                    <a:pt x="131" y="113"/>
                  </a:lnTo>
                  <a:lnTo>
                    <a:pt x="129" y="100"/>
                  </a:lnTo>
                  <a:lnTo>
                    <a:pt x="129" y="79"/>
                  </a:lnTo>
                  <a:lnTo>
                    <a:pt x="133" y="70"/>
                  </a:lnTo>
                  <a:lnTo>
                    <a:pt x="148" y="68"/>
                  </a:lnTo>
                  <a:lnTo>
                    <a:pt x="155" y="72"/>
                  </a:lnTo>
                  <a:lnTo>
                    <a:pt x="167" y="57"/>
                  </a:lnTo>
                  <a:lnTo>
                    <a:pt x="163" y="45"/>
                  </a:lnTo>
                  <a:lnTo>
                    <a:pt x="155" y="43"/>
                  </a:lnTo>
                  <a:lnTo>
                    <a:pt x="140" y="43"/>
                  </a:lnTo>
                  <a:lnTo>
                    <a:pt x="133" y="43"/>
                  </a:lnTo>
                  <a:lnTo>
                    <a:pt x="129" y="23"/>
                  </a:lnTo>
                  <a:lnTo>
                    <a:pt x="131" y="5"/>
                  </a:lnTo>
                  <a:lnTo>
                    <a:pt x="120" y="0"/>
                  </a:lnTo>
                  <a:lnTo>
                    <a:pt x="116" y="7"/>
                  </a:lnTo>
                  <a:lnTo>
                    <a:pt x="90" y="2"/>
                  </a:lnTo>
                  <a:lnTo>
                    <a:pt x="85" y="8"/>
                  </a:lnTo>
                  <a:lnTo>
                    <a:pt x="90" y="25"/>
                  </a:lnTo>
                  <a:lnTo>
                    <a:pt x="88" y="43"/>
                  </a:lnTo>
                  <a:lnTo>
                    <a:pt x="78" y="30"/>
                  </a:lnTo>
                  <a:lnTo>
                    <a:pt x="73" y="19"/>
                  </a:lnTo>
                  <a:lnTo>
                    <a:pt x="58" y="22"/>
                  </a:lnTo>
                  <a:lnTo>
                    <a:pt x="52" y="32"/>
                  </a:lnTo>
                  <a:lnTo>
                    <a:pt x="48" y="37"/>
                  </a:lnTo>
                  <a:lnTo>
                    <a:pt x="48" y="52"/>
                  </a:lnTo>
                  <a:lnTo>
                    <a:pt x="45" y="49"/>
                  </a:lnTo>
                  <a:lnTo>
                    <a:pt x="33" y="30"/>
                  </a:lnTo>
                  <a:lnTo>
                    <a:pt x="26" y="23"/>
                  </a:lnTo>
                  <a:lnTo>
                    <a:pt x="18" y="28"/>
                  </a:lnTo>
                  <a:lnTo>
                    <a:pt x="20" y="38"/>
                  </a:lnTo>
                  <a:lnTo>
                    <a:pt x="20" y="45"/>
                  </a:lnTo>
                  <a:lnTo>
                    <a:pt x="9" y="49"/>
                  </a:lnTo>
                  <a:lnTo>
                    <a:pt x="9" y="64"/>
                  </a:lnTo>
                  <a:lnTo>
                    <a:pt x="18" y="79"/>
                  </a:lnTo>
                  <a:lnTo>
                    <a:pt x="18" y="90"/>
                  </a:lnTo>
                  <a:lnTo>
                    <a:pt x="13" y="100"/>
                  </a:lnTo>
                  <a:lnTo>
                    <a:pt x="0" y="110"/>
                  </a:lnTo>
                  <a:lnTo>
                    <a:pt x="3" y="122"/>
                  </a:lnTo>
                  <a:lnTo>
                    <a:pt x="15" y="132"/>
                  </a:lnTo>
                  <a:lnTo>
                    <a:pt x="20" y="143"/>
                  </a:lnTo>
                  <a:lnTo>
                    <a:pt x="18" y="165"/>
                  </a:lnTo>
                  <a:lnTo>
                    <a:pt x="13" y="17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428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44" name="Freeform 58"/>
            <p:cNvSpPr>
              <a:spLocks/>
            </p:cNvSpPr>
            <p:nvPr/>
          </p:nvSpPr>
          <p:spPr bwMode="auto">
            <a:xfrm>
              <a:off x="4304402" y="2625549"/>
              <a:ext cx="199690" cy="123189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10" y="78"/>
                </a:cxn>
                <a:cxn ang="0">
                  <a:pos x="23" y="69"/>
                </a:cxn>
                <a:cxn ang="0">
                  <a:pos x="36" y="54"/>
                </a:cxn>
                <a:cxn ang="0">
                  <a:pos x="70" y="54"/>
                </a:cxn>
                <a:cxn ang="0">
                  <a:pos x="100" y="48"/>
                </a:cxn>
                <a:cxn ang="0">
                  <a:pos x="118" y="34"/>
                </a:cxn>
                <a:cxn ang="0">
                  <a:pos x="123" y="17"/>
                </a:cxn>
                <a:cxn ang="0">
                  <a:pos x="126" y="0"/>
                </a:cxn>
                <a:cxn ang="0">
                  <a:pos x="103" y="10"/>
                </a:cxn>
                <a:cxn ang="0">
                  <a:pos x="60" y="30"/>
                </a:cxn>
                <a:cxn ang="0">
                  <a:pos x="48" y="32"/>
                </a:cxn>
                <a:cxn ang="0">
                  <a:pos x="36" y="41"/>
                </a:cxn>
                <a:cxn ang="0">
                  <a:pos x="10" y="46"/>
                </a:cxn>
                <a:cxn ang="0">
                  <a:pos x="0" y="51"/>
                </a:cxn>
                <a:cxn ang="0">
                  <a:pos x="0" y="76"/>
                </a:cxn>
              </a:cxnLst>
              <a:rect l="0" t="0" r="r" b="b"/>
              <a:pathLst>
                <a:path w="126" h="78">
                  <a:moveTo>
                    <a:pt x="0" y="76"/>
                  </a:moveTo>
                  <a:lnTo>
                    <a:pt x="10" y="78"/>
                  </a:lnTo>
                  <a:lnTo>
                    <a:pt x="23" y="69"/>
                  </a:lnTo>
                  <a:lnTo>
                    <a:pt x="36" y="54"/>
                  </a:lnTo>
                  <a:lnTo>
                    <a:pt x="70" y="54"/>
                  </a:lnTo>
                  <a:lnTo>
                    <a:pt x="100" y="48"/>
                  </a:lnTo>
                  <a:lnTo>
                    <a:pt x="118" y="34"/>
                  </a:lnTo>
                  <a:lnTo>
                    <a:pt x="123" y="17"/>
                  </a:lnTo>
                  <a:lnTo>
                    <a:pt x="126" y="0"/>
                  </a:lnTo>
                  <a:lnTo>
                    <a:pt x="103" y="10"/>
                  </a:lnTo>
                  <a:lnTo>
                    <a:pt x="60" y="30"/>
                  </a:lnTo>
                  <a:lnTo>
                    <a:pt x="48" y="32"/>
                  </a:lnTo>
                  <a:lnTo>
                    <a:pt x="36" y="41"/>
                  </a:lnTo>
                  <a:lnTo>
                    <a:pt x="10" y="46"/>
                  </a:lnTo>
                  <a:lnTo>
                    <a:pt x="0" y="51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428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45" name="Freeform 59"/>
            <p:cNvSpPr>
              <a:spLocks/>
            </p:cNvSpPr>
            <p:nvPr/>
          </p:nvSpPr>
          <p:spPr bwMode="auto">
            <a:xfrm>
              <a:off x="4406807" y="2930921"/>
              <a:ext cx="87044" cy="105839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51" y="24"/>
                </a:cxn>
                <a:cxn ang="0">
                  <a:pos x="54" y="34"/>
                </a:cxn>
                <a:cxn ang="0">
                  <a:pos x="41" y="47"/>
                </a:cxn>
                <a:cxn ang="0">
                  <a:pos x="29" y="56"/>
                </a:cxn>
                <a:cxn ang="0">
                  <a:pos x="32" y="67"/>
                </a:cxn>
                <a:cxn ang="0">
                  <a:pos x="17" y="64"/>
                </a:cxn>
                <a:cxn ang="0">
                  <a:pos x="2" y="47"/>
                </a:cxn>
                <a:cxn ang="0">
                  <a:pos x="0" y="34"/>
                </a:cxn>
                <a:cxn ang="0">
                  <a:pos x="6" y="19"/>
                </a:cxn>
                <a:cxn ang="0">
                  <a:pos x="17" y="0"/>
                </a:cxn>
              </a:cxnLst>
              <a:rect l="0" t="0" r="r" b="b"/>
              <a:pathLst>
                <a:path w="54" h="67">
                  <a:moveTo>
                    <a:pt x="17" y="0"/>
                  </a:moveTo>
                  <a:lnTo>
                    <a:pt x="51" y="24"/>
                  </a:lnTo>
                  <a:lnTo>
                    <a:pt x="54" y="34"/>
                  </a:lnTo>
                  <a:lnTo>
                    <a:pt x="41" y="47"/>
                  </a:lnTo>
                  <a:lnTo>
                    <a:pt x="29" y="56"/>
                  </a:lnTo>
                  <a:lnTo>
                    <a:pt x="32" y="67"/>
                  </a:lnTo>
                  <a:lnTo>
                    <a:pt x="17" y="64"/>
                  </a:lnTo>
                  <a:lnTo>
                    <a:pt x="2" y="47"/>
                  </a:lnTo>
                  <a:lnTo>
                    <a:pt x="0" y="34"/>
                  </a:lnTo>
                  <a:lnTo>
                    <a:pt x="6" y="1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428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46" name="Freeform 60"/>
            <p:cNvSpPr>
              <a:spLocks/>
            </p:cNvSpPr>
            <p:nvPr/>
          </p:nvSpPr>
          <p:spPr bwMode="auto">
            <a:xfrm>
              <a:off x="4514332" y="2899690"/>
              <a:ext cx="126300" cy="154420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80" y="5"/>
                </a:cxn>
                <a:cxn ang="0">
                  <a:pos x="75" y="11"/>
                </a:cxn>
                <a:cxn ang="0">
                  <a:pos x="80" y="21"/>
                </a:cxn>
                <a:cxn ang="0">
                  <a:pos x="74" y="34"/>
                </a:cxn>
                <a:cxn ang="0">
                  <a:pos x="63" y="44"/>
                </a:cxn>
                <a:cxn ang="0">
                  <a:pos x="67" y="55"/>
                </a:cxn>
                <a:cxn ang="0">
                  <a:pos x="63" y="64"/>
                </a:cxn>
                <a:cxn ang="0">
                  <a:pos x="67" y="74"/>
                </a:cxn>
                <a:cxn ang="0">
                  <a:pos x="52" y="97"/>
                </a:cxn>
                <a:cxn ang="0">
                  <a:pos x="19" y="74"/>
                </a:cxn>
                <a:cxn ang="0">
                  <a:pos x="0" y="61"/>
                </a:cxn>
                <a:cxn ang="0">
                  <a:pos x="11" y="55"/>
                </a:cxn>
                <a:cxn ang="0">
                  <a:pos x="11" y="38"/>
                </a:cxn>
                <a:cxn ang="0">
                  <a:pos x="32" y="26"/>
                </a:cxn>
                <a:cxn ang="0">
                  <a:pos x="42" y="30"/>
                </a:cxn>
                <a:cxn ang="0">
                  <a:pos x="52" y="26"/>
                </a:cxn>
                <a:cxn ang="0">
                  <a:pos x="70" y="13"/>
                </a:cxn>
                <a:cxn ang="0">
                  <a:pos x="75" y="0"/>
                </a:cxn>
              </a:cxnLst>
              <a:rect l="0" t="0" r="r" b="b"/>
              <a:pathLst>
                <a:path w="80" h="97">
                  <a:moveTo>
                    <a:pt x="75" y="0"/>
                  </a:moveTo>
                  <a:lnTo>
                    <a:pt x="80" y="5"/>
                  </a:lnTo>
                  <a:lnTo>
                    <a:pt x="75" y="11"/>
                  </a:lnTo>
                  <a:lnTo>
                    <a:pt x="80" y="21"/>
                  </a:lnTo>
                  <a:lnTo>
                    <a:pt x="74" y="34"/>
                  </a:lnTo>
                  <a:lnTo>
                    <a:pt x="63" y="44"/>
                  </a:lnTo>
                  <a:lnTo>
                    <a:pt x="67" y="55"/>
                  </a:lnTo>
                  <a:lnTo>
                    <a:pt x="63" y="64"/>
                  </a:lnTo>
                  <a:lnTo>
                    <a:pt x="67" y="74"/>
                  </a:lnTo>
                  <a:lnTo>
                    <a:pt x="52" y="97"/>
                  </a:lnTo>
                  <a:lnTo>
                    <a:pt x="19" y="74"/>
                  </a:lnTo>
                  <a:lnTo>
                    <a:pt x="0" y="61"/>
                  </a:lnTo>
                  <a:lnTo>
                    <a:pt x="11" y="55"/>
                  </a:lnTo>
                  <a:lnTo>
                    <a:pt x="11" y="38"/>
                  </a:lnTo>
                  <a:lnTo>
                    <a:pt x="32" y="26"/>
                  </a:lnTo>
                  <a:lnTo>
                    <a:pt x="42" y="30"/>
                  </a:lnTo>
                  <a:lnTo>
                    <a:pt x="52" y="26"/>
                  </a:lnTo>
                  <a:lnTo>
                    <a:pt x="70" y="13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428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47" name="Freeform 61"/>
            <p:cNvSpPr>
              <a:spLocks/>
            </p:cNvSpPr>
            <p:nvPr/>
          </p:nvSpPr>
          <p:spPr bwMode="auto">
            <a:xfrm>
              <a:off x="4497265" y="3061050"/>
              <a:ext cx="51203" cy="624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6"/>
                </a:cxn>
                <a:cxn ang="0">
                  <a:pos x="30" y="17"/>
                </a:cxn>
                <a:cxn ang="0">
                  <a:pos x="32" y="32"/>
                </a:cxn>
                <a:cxn ang="0">
                  <a:pos x="22" y="40"/>
                </a:cxn>
                <a:cxn ang="0">
                  <a:pos x="6" y="33"/>
                </a:cxn>
                <a:cxn ang="0">
                  <a:pos x="2" y="23"/>
                </a:cxn>
                <a:cxn ang="0">
                  <a:pos x="0" y="0"/>
                </a:cxn>
              </a:cxnLst>
              <a:rect l="0" t="0" r="r" b="b"/>
              <a:pathLst>
                <a:path w="32" h="40">
                  <a:moveTo>
                    <a:pt x="0" y="0"/>
                  </a:moveTo>
                  <a:lnTo>
                    <a:pt x="22" y="6"/>
                  </a:lnTo>
                  <a:lnTo>
                    <a:pt x="30" y="17"/>
                  </a:lnTo>
                  <a:lnTo>
                    <a:pt x="32" y="32"/>
                  </a:lnTo>
                  <a:lnTo>
                    <a:pt x="22" y="40"/>
                  </a:lnTo>
                  <a:lnTo>
                    <a:pt x="6" y="33"/>
                  </a:lnTo>
                  <a:lnTo>
                    <a:pt x="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428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48" name="Freeform 62"/>
            <p:cNvSpPr>
              <a:spLocks/>
            </p:cNvSpPr>
            <p:nvPr/>
          </p:nvSpPr>
          <p:spPr bwMode="auto">
            <a:xfrm>
              <a:off x="4848857" y="3043700"/>
              <a:ext cx="30722" cy="5378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0" y="23"/>
                </a:cxn>
                <a:cxn ang="0">
                  <a:pos x="13" y="34"/>
                </a:cxn>
                <a:cxn ang="0">
                  <a:pos x="19" y="19"/>
                </a:cxn>
                <a:cxn ang="0">
                  <a:pos x="6" y="0"/>
                </a:cxn>
              </a:cxnLst>
              <a:rect l="0" t="0" r="r" b="b"/>
              <a:pathLst>
                <a:path w="19" h="34">
                  <a:moveTo>
                    <a:pt x="6" y="0"/>
                  </a:moveTo>
                  <a:lnTo>
                    <a:pt x="0" y="6"/>
                  </a:lnTo>
                  <a:lnTo>
                    <a:pt x="0" y="23"/>
                  </a:lnTo>
                  <a:lnTo>
                    <a:pt x="13" y="34"/>
                  </a:lnTo>
                  <a:lnTo>
                    <a:pt x="19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428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49" name="Freeform 64"/>
            <p:cNvSpPr>
              <a:spLocks/>
            </p:cNvSpPr>
            <p:nvPr/>
          </p:nvSpPr>
          <p:spPr bwMode="auto">
            <a:xfrm>
              <a:off x="4691835" y="3147804"/>
              <a:ext cx="44376" cy="3990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17"/>
                </a:cxn>
                <a:cxn ang="0">
                  <a:pos x="17" y="25"/>
                </a:cxn>
                <a:cxn ang="0">
                  <a:pos x="28" y="15"/>
                </a:cxn>
                <a:cxn ang="0">
                  <a:pos x="2" y="0"/>
                </a:cxn>
              </a:cxnLst>
              <a:rect l="0" t="0" r="r" b="b"/>
              <a:pathLst>
                <a:path w="28" h="25">
                  <a:moveTo>
                    <a:pt x="2" y="0"/>
                  </a:moveTo>
                  <a:lnTo>
                    <a:pt x="0" y="4"/>
                  </a:lnTo>
                  <a:lnTo>
                    <a:pt x="2" y="17"/>
                  </a:lnTo>
                  <a:lnTo>
                    <a:pt x="17" y="25"/>
                  </a:lnTo>
                  <a:lnTo>
                    <a:pt x="28" y="1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428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50" name="Freeform 65"/>
            <p:cNvSpPr>
              <a:spLocks/>
            </p:cNvSpPr>
            <p:nvPr/>
          </p:nvSpPr>
          <p:spPr bwMode="auto">
            <a:xfrm>
              <a:off x="3901607" y="3028085"/>
              <a:ext cx="933596" cy="1252718"/>
            </a:xfrm>
            <a:custGeom>
              <a:avLst/>
              <a:gdLst/>
              <a:ahLst/>
              <a:cxnLst>
                <a:cxn ang="0">
                  <a:pos x="230" y="17"/>
                </a:cxn>
                <a:cxn ang="0">
                  <a:pos x="237" y="55"/>
                </a:cxn>
                <a:cxn ang="0">
                  <a:pos x="232" y="83"/>
                </a:cxn>
                <a:cxn ang="0">
                  <a:pos x="264" y="123"/>
                </a:cxn>
                <a:cxn ang="0">
                  <a:pos x="217" y="111"/>
                </a:cxn>
                <a:cxn ang="0">
                  <a:pos x="180" y="140"/>
                </a:cxn>
                <a:cxn ang="0">
                  <a:pos x="155" y="115"/>
                </a:cxn>
                <a:cxn ang="0">
                  <a:pos x="108" y="140"/>
                </a:cxn>
                <a:cxn ang="0">
                  <a:pos x="117" y="181"/>
                </a:cxn>
                <a:cxn ang="0">
                  <a:pos x="93" y="203"/>
                </a:cxn>
                <a:cxn ang="0">
                  <a:pos x="97" y="241"/>
                </a:cxn>
                <a:cxn ang="0">
                  <a:pos x="65" y="281"/>
                </a:cxn>
                <a:cxn ang="0">
                  <a:pos x="32" y="313"/>
                </a:cxn>
                <a:cxn ang="0">
                  <a:pos x="21" y="375"/>
                </a:cxn>
                <a:cxn ang="0">
                  <a:pos x="17" y="403"/>
                </a:cxn>
                <a:cxn ang="0">
                  <a:pos x="2" y="461"/>
                </a:cxn>
                <a:cxn ang="0">
                  <a:pos x="21" y="488"/>
                </a:cxn>
                <a:cxn ang="0">
                  <a:pos x="0" y="524"/>
                </a:cxn>
                <a:cxn ang="0">
                  <a:pos x="32" y="563"/>
                </a:cxn>
                <a:cxn ang="0">
                  <a:pos x="92" y="571"/>
                </a:cxn>
                <a:cxn ang="0">
                  <a:pos x="102" y="599"/>
                </a:cxn>
                <a:cxn ang="0">
                  <a:pos x="74" y="638"/>
                </a:cxn>
                <a:cxn ang="0">
                  <a:pos x="50" y="701"/>
                </a:cxn>
                <a:cxn ang="0">
                  <a:pos x="82" y="739"/>
                </a:cxn>
                <a:cxn ang="0">
                  <a:pos x="112" y="724"/>
                </a:cxn>
                <a:cxn ang="0">
                  <a:pos x="142" y="736"/>
                </a:cxn>
                <a:cxn ang="0">
                  <a:pos x="170" y="761"/>
                </a:cxn>
                <a:cxn ang="0">
                  <a:pos x="225" y="769"/>
                </a:cxn>
                <a:cxn ang="0">
                  <a:pos x="262" y="776"/>
                </a:cxn>
                <a:cxn ang="0">
                  <a:pos x="317" y="776"/>
                </a:cxn>
                <a:cxn ang="0">
                  <a:pos x="353" y="771"/>
                </a:cxn>
                <a:cxn ang="0">
                  <a:pos x="392" y="771"/>
                </a:cxn>
                <a:cxn ang="0">
                  <a:pos x="438" y="782"/>
                </a:cxn>
                <a:cxn ang="0">
                  <a:pos x="428" y="748"/>
                </a:cxn>
                <a:cxn ang="0">
                  <a:pos x="496" y="684"/>
                </a:cxn>
                <a:cxn ang="0">
                  <a:pos x="462" y="654"/>
                </a:cxn>
                <a:cxn ang="0">
                  <a:pos x="398" y="588"/>
                </a:cxn>
                <a:cxn ang="0">
                  <a:pos x="382" y="531"/>
                </a:cxn>
                <a:cxn ang="0">
                  <a:pos x="404" y="517"/>
                </a:cxn>
                <a:cxn ang="0">
                  <a:pos x="532" y="461"/>
                </a:cxn>
                <a:cxn ang="0">
                  <a:pos x="578" y="457"/>
                </a:cxn>
                <a:cxn ang="0">
                  <a:pos x="588" y="418"/>
                </a:cxn>
                <a:cxn ang="0">
                  <a:pos x="575" y="345"/>
                </a:cxn>
                <a:cxn ang="0">
                  <a:pos x="565" y="295"/>
                </a:cxn>
                <a:cxn ang="0">
                  <a:pos x="550" y="238"/>
                </a:cxn>
                <a:cxn ang="0">
                  <a:pos x="526" y="150"/>
                </a:cxn>
                <a:cxn ang="0">
                  <a:pos x="475" y="98"/>
                </a:cxn>
                <a:cxn ang="0">
                  <a:pos x="435" y="96"/>
                </a:cxn>
                <a:cxn ang="0">
                  <a:pos x="366" y="122"/>
                </a:cxn>
                <a:cxn ang="0">
                  <a:pos x="360" y="100"/>
                </a:cxn>
                <a:cxn ang="0">
                  <a:pos x="325" y="68"/>
                </a:cxn>
                <a:cxn ang="0">
                  <a:pos x="298" y="17"/>
                </a:cxn>
                <a:cxn ang="0">
                  <a:pos x="257" y="2"/>
                </a:cxn>
              </a:cxnLst>
              <a:rect l="0" t="0" r="r" b="b"/>
              <a:pathLst>
                <a:path w="588" h="789">
                  <a:moveTo>
                    <a:pt x="243" y="0"/>
                  </a:moveTo>
                  <a:lnTo>
                    <a:pt x="230" y="8"/>
                  </a:lnTo>
                  <a:lnTo>
                    <a:pt x="230" y="17"/>
                  </a:lnTo>
                  <a:lnTo>
                    <a:pt x="232" y="25"/>
                  </a:lnTo>
                  <a:lnTo>
                    <a:pt x="234" y="38"/>
                  </a:lnTo>
                  <a:lnTo>
                    <a:pt x="237" y="55"/>
                  </a:lnTo>
                  <a:lnTo>
                    <a:pt x="230" y="62"/>
                  </a:lnTo>
                  <a:lnTo>
                    <a:pt x="230" y="73"/>
                  </a:lnTo>
                  <a:lnTo>
                    <a:pt x="232" y="83"/>
                  </a:lnTo>
                  <a:lnTo>
                    <a:pt x="249" y="98"/>
                  </a:lnTo>
                  <a:lnTo>
                    <a:pt x="260" y="100"/>
                  </a:lnTo>
                  <a:lnTo>
                    <a:pt x="264" y="123"/>
                  </a:lnTo>
                  <a:lnTo>
                    <a:pt x="240" y="117"/>
                  </a:lnTo>
                  <a:lnTo>
                    <a:pt x="228" y="105"/>
                  </a:lnTo>
                  <a:lnTo>
                    <a:pt x="217" y="111"/>
                  </a:lnTo>
                  <a:lnTo>
                    <a:pt x="198" y="135"/>
                  </a:lnTo>
                  <a:lnTo>
                    <a:pt x="190" y="143"/>
                  </a:lnTo>
                  <a:lnTo>
                    <a:pt x="180" y="140"/>
                  </a:lnTo>
                  <a:lnTo>
                    <a:pt x="179" y="130"/>
                  </a:lnTo>
                  <a:lnTo>
                    <a:pt x="172" y="122"/>
                  </a:lnTo>
                  <a:lnTo>
                    <a:pt x="155" y="115"/>
                  </a:lnTo>
                  <a:lnTo>
                    <a:pt x="130" y="115"/>
                  </a:lnTo>
                  <a:lnTo>
                    <a:pt x="122" y="125"/>
                  </a:lnTo>
                  <a:lnTo>
                    <a:pt x="108" y="140"/>
                  </a:lnTo>
                  <a:lnTo>
                    <a:pt x="119" y="151"/>
                  </a:lnTo>
                  <a:lnTo>
                    <a:pt x="119" y="170"/>
                  </a:lnTo>
                  <a:lnTo>
                    <a:pt x="117" y="181"/>
                  </a:lnTo>
                  <a:lnTo>
                    <a:pt x="112" y="190"/>
                  </a:lnTo>
                  <a:lnTo>
                    <a:pt x="97" y="200"/>
                  </a:lnTo>
                  <a:lnTo>
                    <a:pt x="93" y="203"/>
                  </a:lnTo>
                  <a:lnTo>
                    <a:pt x="95" y="218"/>
                  </a:lnTo>
                  <a:lnTo>
                    <a:pt x="102" y="228"/>
                  </a:lnTo>
                  <a:lnTo>
                    <a:pt x="97" y="241"/>
                  </a:lnTo>
                  <a:lnTo>
                    <a:pt x="87" y="256"/>
                  </a:lnTo>
                  <a:lnTo>
                    <a:pt x="74" y="271"/>
                  </a:lnTo>
                  <a:lnTo>
                    <a:pt x="65" y="281"/>
                  </a:lnTo>
                  <a:lnTo>
                    <a:pt x="50" y="292"/>
                  </a:lnTo>
                  <a:lnTo>
                    <a:pt x="40" y="296"/>
                  </a:lnTo>
                  <a:lnTo>
                    <a:pt x="32" y="313"/>
                  </a:lnTo>
                  <a:lnTo>
                    <a:pt x="29" y="338"/>
                  </a:lnTo>
                  <a:lnTo>
                    <a:pt x="21" y="353"/>
                  </a:lnTo>
                  <a:lnTo>
                    <a:pt x="21" y="375"/>
                  </a:lnTo>
                  <a:lnTo>
                    <a:pt x="12" y="386"/>
                  </a:lnTo>
                  <a:lnTo>
                    <a:pt x="10" y="393"/>
                  </a:lnTo>
                  <a:lnTo>
                    <a:pt x="17" y="403"/>
                  </a:lnTo>
                  <a:lnTo>
                    <a:pt x="21" y="420"/>
                  </a:lnTo>
                  <a:lnTo>
                    <a:pt x="32" y="435"/>
                  </a:lnTo>
                  <a:lnTo>
                    <a:pt x="2" y="461"/>
                  </a:lnTo>
                  <a:lnTo>
                    <a:pt x="8" y="475"/>
                  </a:lnTo>
                  <a:lnTo>
                    <a:pt x="19" y="486"/>
                  </a:lnTo>
                  <a:lnTo>
                    <a:pt x="21" y="488"/>
                  </a:lnTo>
                  <a:lnTo>
                    <a:pt x="21" y="498"/>
                  </a:lnTo>
                  <a:lnTo>
                    <a:pt x="6" y="509"/>
                  </a:lnTo>
                  <a:lnTo>
                    <a:pt x="0" y="524"/>
                  </a:lnTo>
                  <a:lnTo>
                    <a:pt x="6" y="543"/>
                  </a:lnTo>
                  <a:lnTo>
                    <a:pt x="14" y="556"/>
                  </a:lnTo>
                  <a:lnTo>
                    <a:pt x="32" y="563"/>
                  </a:lnTo>
                  <a:lnTo>
                    <a:pt x="52" y="566"/>
                  </a:lnTo>
                  <a:lnTo>
                    <a:pt x="74" y="569"/>
                  </a:lnTo>
                  <a:lnTo>
                    <a:pt x="92" y="571"/>
                  </a:lnTo>
                  <a:lnTo>
                    <a:pt x="104" y="580"/>
                  </a:lnTo>
                  <a:lnTo>
                    <a:pt x="117" y="591"/>
                  </a:lnTo>
                  <a:lnTo>
                    <a:pt x="102" y="599"/>
                  </a:lnTo>
                  <a:lnTo>
                    <a:pt x="89" y="611"/>
                  </a:lnTo>
                  <a:lnTo>
                    <a:pt x="77" y="623"/>
                  </a:lnTo>
                  <a:lnTo>
                    <a:pt x="74" y="638"/>
                  </a:lnTo>
                  <a:lnTo>
                    <a:pt x="67" y="669"/>
                  </a:lnTo>
                  <a:lnTo>
                    <a:pt x="57" y="688"/>
                  </a:lnTo>
                  <a:lnTo>
                    <a:pt x="50" y="701"/>
                  </a:lnTo>
                  <a:lnTo>
                    <a:pt x="67" y="724"/>
                  </a:lnTo>
                  <a:lnTo>
                    <a:pt x="72" y="731"/>
                  </a:lnTo>
                  <a:lnTo>
                    <a:pt x="82" y="739"/>
                  </a:lnTo>
                  <a:lnTo>
                    <a:pt x="93" y="738"/>
                  </a:lnTo>
                  <a:lnTo>
                    <a:pt x="107" y="731"/>
                  </a:lnTo>
                  <a:lnTo>
                    <a:pt x="112" y="724"/>
                  </a:lnTo>
                  <a:lnTo>
                    <a:pt x="115" y="721"/>
                  </a:lnTo>
                  <a:lnTo>
                    <a:pt x="134" y="724"/>
                  </a:lnTo>
                  <a:lnTo>
                    <a:pt x="142" y="736"/>
                  </a:lnTo>
                  <a:lnTo>
                    <a:pt x="149" y="748"/>
                  </a:lnTo>
                  <a:lnTo>
                    <a:pt x="157" y="759"/>
                  </a:lnTo>
                  <a:lnTo>
                    <a:pt x="170" y="761"/>
                  </a:lnTo>
                  <a:lnTo>
                    <a:pt x="195" y="759"/>
                  </a:lnTo>
                  <a:lnTo>
                    <a:pt x="208" y="756"/>
                  </a:lnTo>
                  <a:lnTo>
                    <a:pt x="225" y="769"/>
                  </a:lnTo>
                  <a:lnTo>
                    <a:pt x="238" y="763"/>
                  </a:lnTo>
                  <a:lnTo>
                    <a:pt x="251" y="767"/>
                  </a:lnTo>
                  <a:lnTo>
                    <a:pt x="262" y="776"/>
                  </a:lnTo>
                  <a:lnTo>
                    <a:pt x="283" y="767"/>
                  </a:lnTo>
                  <a:lnTo>
                    <a:pt x="302" y="767"/>
                  </a:lnTo>
                  <a:lnTo>
                    <a:pt x="317" y="776"/>
                  </a:lnTo>
                  <a:lnTo>
                    <a:pt x="328" y="781"/>
                  </a:lnTo>
                  <a:lnTo>
                    <a:pt x="340" y="771"/>
                  </a:lnTo>
                  <a:lnTo>
                    <a:pt x="353" y="771"/>
                  </a:lnTo>
                  <a:lnTo>
                    <a:pt x="375" y="767"/>
                  </a:lnTo>
                  <a:lnTo>
                    <a:pt x="390" y="776"/>
                  </a:lnTo>
                  <a:lnTo>
                    <a:pt x="392" y="771"/>
                  </a:lnTo>
                  <a:lnTo>
                    <a:pt x="408" y="782"/>
                  </a:lnTo>
                  <a:lnTo>
                    <a:pt x="422" y="789"/>
                  </a:lnTo>
                  <a:lnTo>
                    <a:pt x="438" y="782"/>
                  </a:lnTo>
                  <a:lnTo>
                    <a:pt x="441" y="771"/>
                  </a:lnTo>
                  <a:lnTo>
                    <a:pt x="430" y="756"/>
                  </a:lnTo>
                  <a:lnTo>
                    <a:pt x="428" y="748"/>
                  </a:lnTo>
                  <a:lnTo>
                    <a:pt x="422" y="723"/>
                  </a:lnTo>
                  <a:lnTo>
                    <a:pt x="481" y="684"/>
                  </a:lnTo>
                  <a:lnTo>
                    <a:pt x="496" y="684"/>
                  </a:lnTo>
                  <a:lnTo>
                    <a:pt x="498" y="678"/>
                  </a:lnTo>
                  <a:lnTo>
                    <a:pt x="477" y="670"/>
                  </a:lnTo>
                  <a:lnTo>
                    <a:pt x="462" y="654"/>
                  </a:lnTo>
                  <a:lnTo>
                    <a:pt x="424" y="619"/>
                  </a:lnTo>
                  <a:lnTo>
                    <a:pt x="420" y="593"/>
                  </a:lnTo>
                  <a:lnTo>
                    <a:pt x="398" y="588"/>
                  </a:lnTo>
                  <a:lnTo>
                    <a:pt x="396" y="563"/>
                  </a:lnTo>
                  <a:lnTo>
                    <a:pt x="391" y="541"/>
                  </a:lnTo>
                  <a:lnTo>
                    <a:pt x="382" y="531"/>
                  </a:lnTo>
                  <a:lnTo>
                    <a:pt x="388" y="520"/>
                  </a:lnTo>
                  <a:lnTo>
                    <a:pt x="392" y="516"/>
                  </a:lnTo>
                  <a:lnTo>
                    <a:pt x="404" y="517"/>
                  </a:lnTo>
                  <a:lnTo>
                    <a:pt x="439" y="507"/>
                  </a:lnTo>
                  <a:lnTo>
                    <a:pt x="515" y="467"/>
                  </a:lnTo>
                  <a:lnTo>
                    <a:pt x="532" y="461"/>
                  </a:lnTo>
                  <a:lnTo>
                    <a:pt x="548" y="450"/>
                  </a:lnTo>
                  <a:lnTo>
                    <a:pt x="560" y="464"/>
                  </a:lnTo>
                  <a:lnTo>
                    <a:pt x="578" y="457"/>
                  </a:lnTo>
                  <a:lnTo>
                    <a:pt x="582" y="440"/>
                  </a:lnTo>
                  <a:lnTo>
                    <a:pt x="581" y="429"/>
                  </a:lnTo>
                  <a:lnTo>
                    <a:pt x="588" y="418"/>
                  </a:lnTo>
                  <a:lnTo>
                    <a:pt x="579" y="404"/>
                  </a:lnTo>
                  <a:lnTo>
                    <a:pt x="568" y="380"/>
                  </a:lnTo>
                  <a:lnTo>
                    <a:pt x="575" y="345"/>
                  </a:lnTo>
                  <a:lnTo>
                    <a:pt x="564" y="328"/>
                  </a:lnTo>
                  <a:lnTo>
                    <a:pt x="559" y="311"/>
                  </a:lnTo>
                  <a:lnTo>
                    <a:pt x="565" y="295"/>
                  </a:lnTo>
                  <a:lnTo>
                    <a:pt x="562" y="281"/>
                  </a:lnTo>
                  <a:lnTo>
                    <a:pt x="537" y="254"/>
                  </a:lnTo>
                  <a:lnTo>
                    <a:pt x="550" y="238"/>
                  </a:lnTo>
                  <a:lnTo>
                    <a:pt x="550" y="211"/>
                  </a:lnTo>
                  <a:lnTo>
                    <a:pt x="552" y="178"/>
                  </a:lnTo>
                  <a:lnTo>
                    <a:pt x="526" y="150"/>
                  </a:lnTo>
                  <a:lnTo>
                    <a:pt x="513" y="132"/>
                  </a:lnTo>
                  <a:lnTo>
                    <a:pt x="498" y="117"/>
                  </a:lnTo>
                  <a:lnTo>
                    <a:pt x="475" y="98"/>
                  </a:lnTo>
                  <a:lnTo>
                    <a:pt x="460" y="88"/>
                  </a:lnTo>
                  <a:lnTo>
                    <a:pt x="450" y="85"/>
                  </a:lnTo>
                  <a:lnTo>
                    <a:pt x="435" y="96"/>
                  </a:lnTo>
                  <a:lnTo>
                    <a:pt x="423" y="102"/>
                  </a:lnTo>
                  <a:lnTo>
                    <a:pt x="390" y="128"/>
                  </a:lnTo>
                  <a:lnTo>
                    <a:pt x="366" y="122"/>
                  </a:lnTo>
                  <a:lnTo>
                    <a:pt x="355" y="122"/>
                  </a:lnTo>
                  <a:lnTo>
                    <a:pt x="355" y="113"/>
                  </a:lnTo>
                  <a:lnTo>
                    <a:pt x="360" y="100"/>
                  </a:lnTo>
                  <a:lnTo>
                    <a:pt x="366" y="90"/>
                  </a:lnTo>
                  <a:lnTo>
                    <a:pt x="335" y="70"/>
                  </a:lnTo>
                  <a:lnTo>
                    <a:pt x="325" y="68"/>
                  </a:lnTo>
                  <a:lnTo>
                    <a:pt x="310" y="55"/>
                  </a:lnTo>
                  <a:lnTo>
                    <a:pt x="305" y="32"/>
                  </a:lnTo>
                  <a:lnTo>
                    <a:pt x="298" y="17"/>
                  </a:lnTo>
                  <a:lnTo>
                    <a:pt x="287" y="20"/>
                  </a:lnTo>
                  <a:lnTo>
                    <a:pt x="275" y="5"/>
                  </a:lnTo>
                  <a:lnTo>
                    <a:pt x="257" y="2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428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51" name="Freeform 67"/>
            <p:cNvSpPr>
              <a:spLocks/>
            </p:cNvSpPr>
            <p:nvPr/>
          </p:nvSpPr>
          <p:spPr bwMode="auto">
            <a:xfrm>
              <a:off x="5309681" y="2229954"/>
              <a:ext cx="51203" cy="48582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5" y="7"/>
                </a:cxn>
                <a:cxn ang="0">
                  <a:pos x="0" y="20"/>
                </a:cxn>
                <a:cxn ang="0">
                  <a:pos x="3" y="30"/>
                </a:cxn>
                <a:cxn ang="0">
                  <a:pos x="11" y="30"/>
                </a:cxn>
                <a:cxn ang="0">
                  <a:pos x="33" y="15"/>
                </a:cxn>
                <a:cxn ang="0">
                  <a:pos x="28" y="0"/>
                </a:cxn>
              </a:cxnLst>
              <a:rect l="0" t="0" r="r" b="b"/>
              <a:pathLst>
                <a:path w="33" h="30">
                  <a:moveTo>
                    <a:pt x="28" y="0"/>
                  </a:moveTo>
                  <a:lnTo>
                    <a:pt x="15" y="7"/>
                  </a:lnTo>
                  <a:lnTo>
                    <a:pt x="0" y="20"/>
                  </a:lnTo>
                  <a:lnTo>
                    <a:pt x="3" y="30"/>
                  </a:lnTo>
                  <a:lnTo>
                    <a:pt x="11" y="30"/>
                  </a:lnTo>
                  <a:lnTo>
                    <a:pt x="33" y="1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/>
            </a:solidFill>
            <a:ln w="1428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52" name="Freeform 68"/>
            <p:cNvSpPr>
              <a:spLocks/>
            </p:cNvSpPr>
            <p:nvPr/>
          </p:nvSpPr>
          <p:spPr bwMode="auto">
            <a:xfrm>
              <a:off x="5360884" y="675334"/>
              <a:ext cx="798762" cy="1655253"/>
            </a:xfrm>
            <a:custGeom>
              <a:avLst/>
              <a:gdLst/>
              <a:ahLst/>
              <a:cxnLst>
                <a:cxn ang="0">
                  <a:pos x="137" y="1008"/>
                </a:cxn>
                <a:cxn ang="0">
                  <a:pos x="107" y="982"/>
                </a:cxn>
                <a:cxn ang="0">
                  <a:pos x="68" y="974"/>
                </a:cxn>
                <a:cxn ang="0">
                  <a:pos x="68" y="893"/>
                </a:cxn>
                <a:cxn ang="0">
                  <a:pos x="50" y="837"/>
                </a:cxn>
                <a:cxn ang="0">
                  <a:pos x="47" y="795"/>
                </a:cxn>
                <a:cxn ang="0">
                  <a:pos x="34" y="756"/>
                </a:cxn>
                <a:cxn ang="0">
                  <a:pos x="60" y="718"/>
                </a:cxn>
                <a:cxn ang="0">
                  <a:pos x="72" y="683"/>
                </a:cxn>
                <a:cxn ang="0">
                  <a:pos x="123" y="640"/>
                </a:cxn>
                <a:cxn ang="0">
                  <a:pos x="157" y="590"/>
                </a:cxn>
                <a:cxn ang="0">
                  <a:pos x="183" y="547"/>
                </a:cxn>
                <a:cxn ang="0">
                  <a:pos x="205" y="517"/>
                </a:cxn>
                <a:cxn ang="0">
                  <a:pos x="208" y="487"/>
                </a:cxn>
                <a:cxn ang="0">
                  <a:pos x="200" y="457"/>
                </a:cxn>
                <a:cxn ang="0">
                  <a:pos x="175" y="445"/>
                </a:cxn>
                <a:cxn ang="0">
                  <a:pos x="137" y="363"/>
                </a:cxn>
                <a:cxn ang="0">
                  <a:pos x="140" y="295"/>
                </a:cxn>
                <a:cxn ang="0">
                  <a:pos x="123" y="227"/>
                </a:cxn>
                <a:cxn ang="0">
                  <a:pos x="93" y="183"/>
                </a:cxn>
                <a:cxn ang="0">
                  <a:pos x="34" y="150"/>
                </a:cxn>
                <a:cxn ang="0">
                  <a:pos x="12" y="116"/>
                </a:cxn>
                <a:cxn ang="0">
                  <a:pos x="17" y="90"/>
                </a:cxn>
                <a:cxn ang="0">
                  <a:pos x="55" y="111"/>
                </a:cxn>
                <a:cxn ang="0">
                  <a:pos x="123" y="128"/>
                </a:cxn>
                <a:cxn ang="0">
                  <a:pos x="149" y="145"/>
                </a:cxn>
                <a:cxn ang="0">
                  <a:pos x="183" y="116"/>
                </a:cxn>
                <a:cxn ang="0">
                  <a:pos x="205" y="90"/>
                </a:cxn>
                <a:cxn ang="0">
                  <a:pos x="200" y="43"/>
                </a:cxn>
                <a:cxn ang="0">
                  <a:pos x="235" y="22"/>
                </a:cxn>
                <a:cxn ang="0">
                  <a:pos x="281" y="30"/>
                </a:cxn>
                <a:cxn ang="0">
                  <a:pos x="281" y="68"/>
                </a:cxn>
                <a:cxn ang="0">
                  <a:pos x="243" y="107"/>
                </a:cxn>
                <a:cxn ang="0">
                  <a:pos x="285" y="98"/>
                </a:cxn>
                <a:cxn ang="0">
                  <a:pos x="290" y="35"/>
                </a:cxn>
                <a:cxn ang="0">
                  <a:pos x="315" y="73"/>
                </a:cxn>
                <a:cxn ang="0">
                  <a:pos x="307" y="133"/>
                </a:cxn>
                <a:cxn ang="0">
                  <a:pos x="341" y="183"/>
                </a:cxn>
                <a:cxn ang="0">
                  <a:pos x="362" y="231"/>
                </a:cxn>
                <a:cxn ang="0">
                  <a:pos x="366" y="303"/>
                </a:cxn>
                <a:cxn ang="0">
                  <a:pos x="400" y="406"/>
                </a:cxn>
                <a:cxn ang="0">
                  <a:pos x="413" y="517"/>
                </a:cxn>
                <a:cxn ang="0">
                  <a:pos x="430" y="598"/>
                </a:cxn>
                <a:cxn ang="0">
                  <a:pos x="481" y="653"/>
                </a:cxn>
                <a:cxn ang="0">
                  <a:pos x="503" y="697"/>
                </a:cxn>
                <a:cxn ang="0">
                  <a:pos x="478" y="786"/>
                </a:cxn>
                <a:cxn ang="0">
                  <a:pos x="465" y="833"/>
                </a:cxn>
                <a:cxn ang="0">
                  <a:pos x="439" y="859"/>
                </a:cxn>
                <a:cxn ang="0">
                  <a:pos x="375" y="923"/>
                </a:cxn>
                <a:cxn ang="0">
                  <a:pos x="345" y="952"/>
                </a:cxn>
                <a:cxn ang="0">
                  <a:pos x="307" y="970"/>
                </a:cxn>
                <a:cxn ang="0">
                  <a:pos x="247" y="987"/>
                </a:cxn>
                <a:cxn ang="0">
                  <a:pos x="187" y="1012"/>
                </a:cxn>
                <a:cxn ang="0">
                  <a:pos x="140" y="1042"/>
                </a:cxn>
              </a:cxnLst>
              <a:rect l="0" t="0" r="r" b="b"/>
              <a:pathLst>
                <a:path w="503" h="1042">
                  <a:moveTo>
                    <a:pt x="140" y="1042"/>
                  </a:moveTo>
                  <a:lnTo>
                    <a:pt x="137" y="1008"/>
                  </a:lnTo>
                  <a:lnTo>
                    <a:pt x="119" y="990"/>
                  </a:lnTo>
                  <a:lnTo>
                    <a:pt x="107" y="982"/>
                  </a:lnTo>
                  <a:lnTo>
                    <a:pt x="85" y="974"/>
                  </a:lnTo>
                  <a:lnTo>
                    <a:pt x="68" y="974"/>
                  </a:lnTo>
                  <a:lnTo>
                    <a:pt x="60" y="957"/>
                  </a:lnTo>
                  <a:lnTo>
                    <a:pt x="68" y="893"/>
                  </a:lnTo>
                  <a:lnTo>
                    <a:pt x="64" y="855"/>
                  </a:lnTo>
                  <a:lnTo>
                    <a:pt x="50" y="837"/>
                  </a:lnTo>
                  <a:lnTo>
                    <a:pt x="42" y="829"/>
                  </a:lnTo>
                  <a:lnTo>
                    <a:pt x="47" y="795"/>
                  </a:lnTo>
                  <a:lnTo>
                    <a:pt x="42" y="773"/>
                  </a:lnTo>
                  <a:lnTo>
                    <a:pt x="34" y="756"/>
                  </a:lnTo>
                  <a:lnTo>
                    <a:pt x="47" y="718"/>
                  </a:lnTo>
                  <a:lnTo>
                    <a:pt x="60" y="718"/>
                  </a:lnTo>
                  <a:lnTo>
                    <a:pt x="68" y="710"/>
                  </a:lnTo>
                  <a:lnTo>
                    <a:pt x="72" y="683"/>
                  </a:lnTo>
                  <a:lnTo>
                    <a:pt x="98" y="662"/>
                  </a:lnTo>
                  <a:lnTo>
                    <a:pt x="123" y="640"/>
                  </a:lnTo>
                  <a:lnTo>
                    <a:pt x="128" y="615"/>
                  </a:lnTo>
                  <a:lnTo>
                    <a:pt x="157" y="590"/>
                  </a:lnTo>
                  <a:lnTo>
                    <a:pt x="187" y="560"/>
                  </a:lnTo>
                  <a:lnTo>
                    <a:pt x="183" y="547"/>
                  </a:lnTo>
                  <a:lnTo>
                    <a:pt x="183" y="530"/>
                  </a:lnTo>
                  <a:lnTo>
                    <a:pt x="205" y="517"/>
                  </a:lnTo>
                  <a:lnTo>
                    <a:pt x="213" y="513"/>
                  </a:lnTo>
                  <a:lnTo>
                    <a:pt x="208" y="487"/>
                  </a:lnTo>
                  <a:lnTo>
                    <a:pt x="208" y="462"/>
                  </a:lnTo>
                  <a:lnTo>
                    <a:pt x="200" y="457"/>
                  </a:lnTo>
                  <a:lnTo>
                    <a:pt x="187" y="462"/>
                  </a:lnTo>
                  <a:lnTo>
                    <a:pt x="175" y="445"/>
                  </a:lnTo>
                  <a:lnTo>
                    <a:pt x="162" y="398"/>
                  </a:lnTo>
                  <a:lnTo>
                    <a:pt x="137" y="363"/>
                  </a:lnTo>
                  <a:lnTo>
                    <a:pt x="145" y="316"/>
                  </a:lnTo>
                  <a:lnTo>
                    <a:pt x="140" y="295"/>
                  </a:lnTo>
                  <a:lnTo>
                    <a:pt x="110" y="265"/>
                  </a:lnTo>
                  <a:lnTo>
                    <a:pt x="123" y="227"/>
                  </a:lnTo>
                  <a:lnTo>
                    <a:pt x="115" y="205"/>
                  </a:lnTo>
                  <a:lnTo>
                    <a:pt x="93" y="183"/>
                  </a:lnTo>
                  <a:lnTo>
                    <a:pt x="80" y="197"/>
                  </a:lnTo>
                  <a:lnTo>
                    <a:pt x="34" y="150"/>
                  </a:lnTo>
                  <a:lnTo>
                    <a:pt x="22" y="133"/>
                  </a:lnTo>
                  <a:lnTo>
                    <a:pt x="12" y="116"/>
                  </a:lnTo>
                  <a:lnTo>
                    <a:pt x="0" y="107"/>
                  </a:lnTo>
                  <a:lnTo>
                    <a:pt x="17" y="90"/>
                  </a:lnTo>
                  <a:lnTo>
                    <a:pt x="42" y="90"/>
                  </a:lnTo>
                  <a:lnTo>
                    <a:pt x="55" y="111"/>
                  </a:lnTo>
                  <a:lnTo>
                    <a:pt x="90" y="150"/>
                  </a:lnTo>
                  <a:lnTo>
                    <a:pt x="123" y="128"/>
                  </a:lnTo>
                  <a:lnTo>
                    <a:pt x="145" y="133"/>
                  </a:lnTo>
                  <a:lnTo>
                    <a:pt x="149" y="145"/>
                  </a:lnTo>
                  <a:lnTo>
                    <a:pt x="175" y="150"/>
                  </a:lnTo>
                  <a:lnTo>
                    <a:pt x="183" y="116"/>
                  </a:lnTo>
                  <a:lnTo>
                    <a:pt x="195" y="103"/>
                  </a:lnTo>
                  <a:lnTo>
                    <a:pt x="205" y="90"/>
                  </a:lnTo>
                  <a:lnTo>
                    <a:pt x="205" y="78"/>
                  </a:lnTo>
                  <a:lnTo>
                    <a:pt x="200" y="43"/>
                  </a:lnTo>
                  <a:lnTo>
                    <a:pt x="222" y="22"/>
                  </a:lnTo>
                  <a:lnTo>
                    <a:pt x="235" y="22"/>
                  </a:lnTo>
                  <a:lnTo>
                    <a:pt x="255" y="0"/>
                  </a:lnTo>
                  <a:lnTo>
                    <a:pt x="281" y="30"/>
                  </a:lnTo>
                  <a:lnTo>
                    <a:pt x="290" y="43"/>
                  </a:lnTo>
                  <a:lnTo>
                    <a:pt x="281" y="68"/>
                  </a:lnTo>
                  <a:lnTo>
                    <a:pt x="260" y="86"/>
                  </a:lnTo>
                  <a:lnTo>
                    <a:pt x="243" y="107"/>
                  </a:lnTo>
                  <a:lnTo>
                    <a:pt x="247" y="128"/>
                  </a:lnTo>
                  <a:lnTo>
                    <a:pt x="285" y="98"/>
                  </a:lnTo>
                  <a:lnTo>
                    <a:pt x="285" y="73"/>
                  </a:lnTo>
                  <a:lnTo>
                    <a:pt x="290" y="35"/>
                  </a:lnTo>
                  <a:lnTo>
                    <a:pt x="303" y="26"/>
                  </a:lnTo>
                  <a:lnTo>
                    <a:pt x="315" y="73"/>
                  </a:lnTo>
                  <a:lnTo>
                    <a:pt x="315" y="116"/>
                  </a:lnTo>
                  <a:lnTo>
                    <a:pt x="307" y="133"/>
                  </a:lnTo>
                  <a:lnTo>
                    <a:pt x="307" y="158"/>
                  </a:lnTo>
                  <a:lnTo>
                    <a:pt x="341" y="183"/>
                  </a:lnTo>
                  <a:lnTo>
                    <a:pt x="341" y="201"/>
                  </a:lnTo>
                  <a:lnTo>
                    <a:pt x="362" y="231"/>
                  </a:lnTo>
                  <a:lnTo>
                    <a:pt x="371" y="253"/>
                  </a:lnTo>
                  <a:lnTo>
                    <a:pt x="366" y="303"/>
                  </a:lnTo>
                  <a:lnTo>
                    <a:pt x="380" y="360"/>
                  </a:lnTo>
                  <a:lnTo>
                    <a:pt x="400" y="406"/>
                  </a:lnTo>
                  <a:lnTo>
                    <a:pt x="396" y="475"/>
                  </a:lnTo>
                  <a:lnTo>
                    <a:pt x="413" y="517"/>
                  </a:lnTo>
                  <a:lnTo>
                    <a:pt x="422" y="535"/>
                  </a:lnTo>
                  <a:lnTo>
                    <a:pt x="430" y="598"/>
                  </a:lnTo>
                  <a:lnTo>
                    <a:pt x="439" y="624"/>
                  </a:lnTo>
                  <a:lnTo>
                    <a:pt x="481" y="653"/>
                  </a:lnTo>
                  <a:lnTo>
                    <a:pt x="503" y="680"/>
                  </a:lnTo>
                  <a:lnTo>
                    <a:pt x="503" y="697"/>
                  </a:lnTo>
                  <a:lnTo>
                    <a:pt x="486" y="777"/>
                  </a:lnTo>
                  <a:lnTo>
                    <a:pt x="478" y="786"/>
                  </a:lnTo>
                  <a:lnTo>
                    <a:pt x="486" y="803"/>
                  </a:lnTo>
                  <a:lnTo>
                    <a:pt x="465" y="833"/>
                  </a:lnTo>
                  <a:lnTo>
                    <a:pt x="439" y="845"/>
                  </a:lnTo>
                  <a:lnTo>
                    <a:pt x="439" y="859"/>
                  </a:lnTo>
                  <a:lnTo>
                    <a:pt x="400" y="910"/>
                  </a:lnTo>
                  <a:lnTo>
                    <a:pt x="375" y="923"/>
                  </a:lnTo>
                  <a:lnTo>
                    <a:pt x="371" y="952"/>
                  </a:lnTo>
                  <a:lnTo>
                    <a:pt x="345" y="952"/>
                  </a:lnTo>
                  <a:lnTo>
                    <a:pt x="333" y="962"/>
                  </a:lnTo>
                  <a:lnTo>
                    <a:pt x="307" y="970"/>
                  </a:lnTo>
                  <a:lnTo>
                    <a:pt x="273" y="965"/>
                  </a:lnTo>
                  <a:lnTo>
                    <a:pt x="247" y="987"/>
                  </a:lnTo>
                  <a:lnTo>
                    <a:pt x="217" y="1004"/>
                  </a:lnTo>
                  <a:lnTo>
                    <a:pt x="187" y="1012"/>
                  </a:lnTo>
                  <a:lnTo>
                    <a:pt x="166" y="1030"/>
                  </a:lnTo>
                  <a:lnTo>
                    <a:pt x="140" y="104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428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53" name="Freeform 70"/>
            <p:cNvSpPr>
              <a:spLocks/>
            </p:cNvSpPr>
            <p:nvPr/>
          </p:nvSpPr>
          <p:spPr bwMode="auto">
            <a:xfrm>
              <a:off x="5384778" y="5807661"/>
              <a:ext cx="42669" cy="4511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7" y="8"/>
                </a:cxn>
                <a:cxn ang="0">
                  <a:pos x="25" y="18"/>
                </a:cxn>
                <a:cxn ang="0">
                  <a:pos x="27" y="26"/>
                </a:cxn>
                <a:cxn ang="0">
                  <a:pos x="20" y="29"/>
                </a:cxn>
                <a:cxn ang="0">
                  <a:pos x="8" y="26"/>
                </a:cxn>
                <a:cxn ang="0">
                  <a:pos x="0" y="16"/>
                </a:cxn>
                <a:cxn ang="0">
                  <a:pos x="20" y="0"/>
                </a:cxn>
              </a:cxnLst>
              <a:rect l="0" t="0" r="r" b="b"/>
              <a:pathLst>
                <a:path w="27" h="29">
                  <a:moveTo>
                    <a:pt x="20" y="0"/>
                  </a:moveTo>
                  <a:lnTo>
                    <a:pt x="27" y="8"/>
                  </a:lnTo>
                  <a:lnTo>
                    <a:pt x="25" y="18"/>
                  </a:lnTo>
                  <a:lnTo>
                    <a:pt x="27" y="26"/>
                  </a:lnTo>
                  <a:lnTo>
                    <a:pt x="20" y="29"/>
                  </a:lnTo>
                  <a:lnTo>
                    <a:pt x="8" y="26"/>
                  </a:lnTo>
                  <a:lnTo>
                    <a:pt x="0" y="1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4288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54" name="Freeform 71"/>
            <p:cNvSpPr>
              <a:spLocks/>
            </p:cNvSpPr>
            <p:nvPr/>
          </p:nvSpPr>
          <p:spPr bwMode="auto">
            <a:xfrm>
              <a:off x="5473530" y="5825012"/>
              <a:ext cx="337938" cy="298431"/>
            </a:xfrm>
            <a:custGeom>
              <a:avLst/>
              <a:gdLst/>
              <a:ahLst/>
              <a:cxnLst>
                <a:cxn ang="0">
                  <a:pos x="30" y="8"/>
                </a:cxn>
                <a:cxn ang="0">
                  <a:pos x="20" y="13"/>
                </a:cxn>
                <a:cxn ang="0">
                  <a:pos x="23" y="23"/>
                </a:cxn>
                <a:cxn ang="0">
                  <a:pos x="13" y="36"/>
                </a:cxn>
                <a:cxn ang="0">
                  <a:pos x="5" y="35"/>
                </a:cxn>
                <a:cxn ang="0">
                  <a:pos x="0" y="41"/>
                </a:cxn>
                <a:cxn ang="0">
                  <a:pos x="2" y="53"/>
                </a:cxn>
                <a:cxn ang="0">
                  <a:pos x="37" y="66"/>
                </a:cxn>
                <a:cxn ang="0">
                  <a:pos x="45" y="95"/>
                </a:cxn>
                <a:cxn ang="0">
                  <a:pos x="55" y="130"/>
                </a:cxn>
                <a:cxn ang="0">
                  <a:pos x="68" y="150"/>
                </a:cxn>
                <a:cxn ang="0">
                  <a:pos x="83" y="137"/>
                </a:cxn>
                <a:cxn ang="0">
                  <a:pos x="103" y="163"/>
                </a:cxn>
                <a:cxn ang="0">
                  <a:pos x="122" y="188"/>
                </a:cxn>
                <a:cxn ang="0">
                  <a:pos x="130" y="168"/>
                </a:cxn>
                <a:cxn ang="0">
                  <a:pos x="124" y="156"/>
                </a:cxn>
                <a:cxn ang="0">
                  <a:pos x="133" y="150"/>
                </a:cxn>
                <a:cxn ang="0">
                  <a:pos x="163" y="173"/>
                </a:cxn>
                <a:cxn ang="0">
                  <a:pos x="172" y="166"/>
                </a:cxn>
                <a:cxn ang="0">
                  <a:pos x="174" y="158"/>
                </a:cxn>
                <a:cxn ang="0">
                  <a:pos x="159" y="128"/>
                </a:cxn>
                <a:cxn ang="0">
                  <a:pos x="159" y="122"/>
                </a:cxn>
                <a:cxn ang="0">
                  <a:pos x="145" y="98"/>
                </a:cxn>
                <a:cxn ang="0">
                  <a:pos x="139" y="81"/>
                </a:cxn>
                <a:cxn ang="0">
                  <a:pos x="145" y="80"/>
                </a:cxn>
                <a:cxn ang="0">
                  <a:pos x="163" y="83"/>
                </a:cxn>
                <a:cxn ang="0">
                  <a:pos x="182" y="101"/>
                </a:cxn>
                <a:cxn ang="0">
                  <a:pos x="192" y="88"/>
                </a:cxn>
                <a:cxn ang="0">
                  <a:pos x="210" y="90"/>
                </a:cxn>
                <a:cxn ang="0">
                  <a:pos x="212" y="86"/>
                </a:cxn>
                <a:cxn ang="0">
                  <a:pos x="190" y="58"/>
                </a:cxn>
                <a:cxn ang="0">
                  <a:pos x="174" y="60"/>
                </a:cxn>
                <a:cxn ang="0">
                  <a:pos x="169" y="51"/>
                </a:cxn>
                <a:cxn ang="0">
                  <a:pos x="159" y="30"/>
                </a:cxn>
                <a:cxn ang="0">
                  <a:pos x="150" y="38"/>
                </a:cxn>
                <a:cxn ang="0">
                  <a:pos x="129" y="30"/>
                </a:cxn>
                <a:cxn ang="0">
                  <a:pos x="115" y="8"/>
                </a:cxn>
                <a:cxn ang="0">
                  <a:pos x="90" y="11"/>
                </a:cxn>
                <a:cxn ang="0">
                  <a:pos x="70" y="13"/>
                </a:cxn>
                <a:cxn ang="0">
                  <a:pos x="58" y="0"/>
                </a:cxn>
                <a:cxn ang="0">
                  <a:pos x="47" y="7"/>
                </a:cxn>
                <a:cxn ang="0">
                  <a:pos x="30" y="8"/>
                </a:cxn>
              </a:cxnLst>
              <a:rect l="0" t="0" r="r" b="b"/>
              <a:pathLst>
                <a:path w="212" h="188">
                  <a:moveTo>
                    <a:pt x="30" y="8"/>
                  </a:moveTo>
                  <a:lnTo>
                    <a:pt x="20" y="13"/>
                  </a:lnTo>
                  <a:lnTo>
                    <a:pt x="23" y="23"/>
                  </a:lnTo>
                  <a:lnTo>
                    <a:pt x="13" y="36"/>
                  </a:lnTo>
                  <a:lnTo>
                    <a:pt x="5" y="35"/>
                  </a:lnTo>
                  <a:lnTo>
                    <a:pt x="0" y="41"/>
                  </a:lnTo>
                  <a:lnTo>
                    <a:pt x="2" y="53"/>
                  </a:lnTo>
                  <a:lnTo>
                    <a:pt x="37" y="66"/>
                  </a:lnTo>
                  <a:lnTo>
                    <a:pt x="45" y="95"/>
                  </a:lnTo>
                  <a:lnTo>
                    <a:pt x="55" y="130"/>
                  </a:lnTo>
                  <a:lnTo>
                    <a:pt x="68" y="150"/>
                  </a:lnTo>
                  <a:lnTo>
                    <a:pt x="83" y="137"/>
                  </a:lnTo>
                  <a:lnTo>
                    <a:pt x="103" y="163"/>
                  </a:lnTo>
                  <a:lnTo>
                    <a:pt x="122" y="188"/>
                  </a:lnTo>
                  <a:lnTo>
                    <a:pt x="130" y="168"/>
                  </a:lnTo>
                  <a:lnTo>
                    <a:pt x="124" y="156"/>
                  </a:lnTo>
                  <a:lnTo>
                    <a:pt x="133" y="150"/>
                  </a:lnTo>
                  <a:lnTo>
                    <a:pt x="163" y="173"/>
                  </a:lnTo>
                  <a:lnTo>
                    <a:pt x="172" y="166"/>
                  </a:lnTo>
                  <a:lnTo>
                    <a:pt x="174" y="158"/>
                  </a:lnTo>
                  <a:lnTo>
                    <a:pt x="159" y="128"/>
                  </a:lnTo>
                  <a:lnTo>
                    <a:pt x="159" y="122"/>
                  </a:lnTo>
                  <a:lnTo>
                    <a:pt x="145" y="98"/>
                  </a:lnTo>
                  <a:lnTo>
                    <a:pt x="139" y="81"/>
                  </a:lnTo>
                  <a:lnTo>
                    <a:pt x="145" y="80"/>
                  </a:lnTo>
                  <a:lnTo>
                    <a:pt x="163" y="83"/>
                  </a:lnTo>
                  <a:lnTo>
                    <a:pt x="182" y="101"/>
                  </a:lnTo>
                  <a:lnTo>
                    <a:pt x="192" y="88"/>
                  </a:lnTo>
                  <a:lnTo>
                    <a:pt x="210" y="90"/>
                  </a:lnTo>
                  <a:lnTo>
                    <a:pt x="212" y="86"/>
                  </a:lnTo>
                  <a:lnTo>
                    <a:pt x="190" y="58"/>
                  </a:lnTo>
                  <a:lnTo>
                    <a:pt x="174" y="60"/>
                  </a:lnTo>
                  <a:lnTo>
                    <a:pt x="169" y="51"/>
                  </a:lnTo>
                  <a:lnTo>
                    <a:pt x="159" y="30"/>
                  </a:lnTo>
                  <a:lnTo>
                    <a:pt x="150" y="38"/>
                  </a:lnTo>
                  <a:lnTo>
                    <a:pt x="129" y="30"/>
                  </a:lnTo>
                  <a:lnTo>
                    <a:pt x="115" y="8"/>
                  </a:lnTo>
                  <a:lnTo>
                    <a:pt x="90" y="11"/>
                  </a:lnTo>
                  <a:lnTo>
                    <a:pt x="70" y="13"/>
                  </a:lnTo>
                  <a:lnTo>
                    <a:pt x="58" y="0"/>
                  </a:lnTo>
                  <a:lnTo>
                    <a:pt x="47" y="7"/>
                  </a:lnTo>
                  <a:lnTo>
                    <a:pt x="30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4288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55" name="Freeform 72"/>
            <p:cNvSpPr>
              <a:spLocks/>
            </p:cNvSpPr>
            <p:nvPr/>
          </p:nvSpPr>
          <p:spPr bwMode="auto">
            <a:xfrm>
              <a:off x="5360884" y="5221209"/>
              <a:ext cx="785108" cy="706172"/>
            </a:xfrm>
            <a:custGeom>
              <a:avLst/>
              <a:gdLst/>
              <a:ahLst/>
              <a:cxnLst>
                <a:cxn ang="0">
                  <a:pos x="90" y="118"/>
                </a:cxn>
                <a:cxn ang="0">
                  <a:pos x="63" y="193"/>
                </a:cxn>
                <a:cxn ang="0">
                  <a:pos x="50" y="210"/>
                </a:cxn>
                <a:cxn ang="0">
                  <a:pos x="27" y="231"/>
                </a:cxn>
                <a:cxn ang="0">
                  <a:pos x="0" y="235"/>
                </a:cxn>
                <a:cxn ang="0">
                  <a:pos x="35" y="300"/>
                </a:cxn>
                <a:cxn ang="0">
                  <a:pos x="65" y="300"/>
                </a:cxn>
                <a:cxn ang="0">
                  <a:pos x="55" y="321"/>
                </a:cxn>
                <a:cxn ang="0">
                  <a:pos x="65" y="355"/>
                </a:cxn>
                <a:cxn ang="0">
                  <a:pos x="87" y="380"/>
                </a:cxn>
                <a:cxn ang="0">
                  <a:pos x="105" y="365"/>
                </a:cxn>
                <a:cxn ang="0">
                  <a:pos x="123" y="368"/>
                </a:cxn>
                <a:cxn ang="0">
                  <a:pos x="183" y="375"/>
                </a:cxn>
                <a:cxn ang="0">
                  <a:pos x="219" y="393"/>
                </a:cxn>
                <a:cxn ang="0">
                  <a:pos x="238" y="417"/>
                </a:cxn>
                <a:cxn ang="0">
                  <a:pos x="263" y="407"/>
                </a:cxn>
                <a:cxn ang="0">
                  <a:pos x="311" y="445"/>
                </a:cxn>
                <a:cxn ang="0">
                  <a:pos x="319" y="423"/>
                </a:cxn>
                <a:cxn ang="0">
                  <a:pos x="318" y="387"/>
                </a:cxn>
                <a:cxn ang="0">
                  <a:pos x="298" y="372"/>
                </a:cxn>
                <a:cxn ang="0">
                  <a:pos x="247" y="340"/>
                </a:cxn>
                <a:cxn ang="0">
                  <a:pos x="217" y="330"/>
                </a:cxn>
                <a:cxn ang="0">
                  <a:pos x="206" y="315"/>
                </a:cxn>
                <a:cxn ang="0">
                  <a:pos x="223" y="297"/>
                </a:cxn>
                <a:cxn ang="0">
                  <a:pos x="210" y="272"/>
                </a:cxn>
                <a:cxn ang="0">
                  <a:pos x="232" y="283"/>
                </a:cxn>
                <a:cxn ang="0">
                  <a:pos x="247" y="274"/>
                </a:cxn>
                <a:cxn ang="0">
                  <a:pos x="219" y="233"/>
                </a:cxn>
                <a:cxn ang="0">
                  <a:pos x="195" y="185"/>
                </a:cxn>
                <a:cxn ang="0">
                  <a:pos x="190" y="155"/>
                </a:cxn>
                <a:cxn ang="0">
                  <a:pos x="202" y="135"/>
                </a:cxn>
                <a:cxn ang="0">
                  <a:pos x="213" y="160"/>
                </a:cxn>
                <a:cxn ang="0">
                  <a:pos x="219" y="170"/>
                </a:cxn>
                <a:cxn ang="0">
                  <a:pos x="261" y="203"/>
                </a:cxn>
                <a:cxn ang="0">
                  <a:pos x="266" y="180"/>
                </a:cxn>
                <a:cxn ang="0">
                  <a:pos x="296" y="203"/>
                </a:cxn>
                <a:cxn ang="0">
                  <a:pos x="283" y="175"/>
                </a:cxn>
                <a:cxn ang="0">
                  <a:pos x="296" y="163"/>
                </a:cxn>
                <a:cxn ang="0">
                  <a:pos x="330" y="171"/>
                </a:cxn>
                <a:cxn ang="0">
                  <a:pos x="315" y="150"/>
                </a:cxn>
                <a:cxn ang="0">
                  <a:pos x="283" y="131"/>
                </a:cxn>
                <a:cxn ang="0">
                  <a:pos x="285" y="113"/>
                </a:cxn>
                <a:cxn ang="0">
                  <a:pos x="343" y="101"/>
                </a:cxn>
                <a:cxn ang="0">
                  <a:pos x="402" y="95"/>
                </a:cxn>
                <a:cxn ang="0">
                  <a:pos x="434" y="101"/>
                </a:cxn>
                <a:cxn ang="0">
                  <a:pos x="466" y="88"/>
                </a:cxn>
                <a:cxn ang="0">
                  <a:pos x="491" y="56"/>
                </a:cxn>
                <a:cxn ang="0">
                  <a:pos x="491" y="7"/>
                </a:cxn>
                <a:cxn ang="0">
                  <a:pos x="468" y="0"/>
                </a:cxn>
                <a:cxn ang="0">
                  <a:pos x="462" y="24"/>
                </a:cxn>
                <a:cxn ang="0">
                  <a:pos x="447" y="41"/>
                </a:cxn>
                <a:cxn ang="0">
                  <a:pos x="426" y="52"/>
                </a:cxn>
                <a:cxn ang="0">
                  <a:pos x="388" y="38"/>
                </a:cxn>
                <a:cxn ang="0">
                  <a:pos x="351" y="24"/>
                </a:cxn>
                <a:cxn ang="0">
                  <a:pos x="311" y="52"/>
                </a:cxn>
                <a:cxn ang="0">
                  <a:pos x="266" y="65"/>
                </a:cxn>
                <a:cxn ang="0">
                  <a:pos x="232" y="71"/>
                </a:cxn>
                <a:cxn ang="0">
                  <a:pos x="210" y="90"/>
                </a:cxn>
                <a:cxn ang="0">
                  <a:pos x="176" y="95"/>
                </a:cxn>
                <a:cxn ang="0">
                  <a:pos x="145" y="112"/>
                </a:cxn>
                <a:cxn ang="0">
                  <a:pos x="113" y="112"/>
                </a:cxn>
              </a:cxnLst>
              <a:rect l="0" t="0" r="r" b="b"/>
              <a:pathLst>
                <a:path w="494" h="445">
                  <a:moveTo>
                    <a:pt x="100" y="110"/>
                  </a:moveTo>
                  <a:lnTo>
                    <a:pt x="90" y="118"/>
                  </a:lnTo>
                  <a:lnTo>
                    <a:pt x="78" y="156"/>
                  </a:lnTo>
                  <a:lnTo>
                    <a:pt x="63" y="193"/>
                  </a:lnTo>
                  <a:lnTo>
                    <a:pt x="57" y="197"/>
                  </a:lnTo>
                  <a:lnTo>
                    <a:pt x="50" y="210"/>
                  </a:lnTo>
                  <a:lnTo>
                    <a:pt x="42" y="223"/>
                  </a:lnTo>
                  <a:lnTo>
                    <a:pt x="27" y="231"/>
                  </a:lnTo>
                  <a:lnTo>
                    <a:pt x="15" y="235"/>
                  </a:lnTo>
                  <a:lnTo>
                    <a:pt x="0" y="235"/>
                  </a:lnTo>
                  <a:lnTo>
                    <a:pt x="19" y="278"/>
                  </a:lnTo>
                  <a:lnTo>
                    <a:pt x="35" y="300"/>
                  </a:lnTo>
                  <a:lnTo>
                    <a:pt x="50" y="300"/>
                  </a:lnTo>
                  <a:lnTo>
                    <a:pt x="65" y="300"/>
                  </a:lnTo>
                  <a:lnTo>
                    <a:pt x="70" y="310"/>
                  </a:lnTo>
                  <a:lnTo>
                    <a:pt x="55" y="321"/>
                  </a:lnTo>
                  <a:lnTo>
                    <a:pt x="55" y="334"/>
                  </a:lnTo>
                  <a:lnTo>
                    <a:pt x="65" y="355"/>
                  </a:lnTo>
                  <a:lnTo>
                    <a:pt x="78" y="372"/>
                  </a:lnTo>
                  <a:lnTo>
                    <a:pt x="87" y="380"/>
                  </a:lnTo>
                  <a:lnTo>
                    <a:pt x="92" y="368"/>
                  </a:lnTo>
                  <a:lnTo>
                    <a:pt x="105" y="365"/>
                  </a:lnTo>
                  <a:lnTo>
                    <a:pt x="119" y="378"/>
                  </a:lnTo>
                  <a:lnTo>
                    <a:pt x="123" y="368"/>
                  </a:lnTo>
                  <a:lnTo>
                    <a:pt x="147" y="370"/>
                  </a:lnTo>
                  <a:lnTo>
                    <a:pt x="183" y="375"/>
                  </a:lnTo>
                  <a:lnTo>
                    <a:pt x="208" y="383"/>
                  </a:lnTo>
                  <a:lnTo>
                    <a:pt x="219" y="393"/>
                  </a:lnTo>
                  <a:lnTo>
                    <a:pt x="230" y="408"/>
                  </a:lnTo>
                  <a:lnTo>
                    <a:pt x="238" y="417"/>
                  </a:lnTo>
                  <a:lnTo>
                    <a:pt x="248" y="408"/>
                  </a:lnTo>
                  <a:lnTo>
                    <a:pt x="263" y="407"/>
                  </a:lnTo>
                  <a:lnTo>
                    <a:pt x="285" y="422"/>
                  </a:lnTo>
                  <a:lnTo>
                    <a:pt x="311" y="445"/>
                  </a:lnTo>
                  <a:lnTo>
                    <a:pt x="318" y="440"/>
                  </a:lnTo>
                  <a:lnTo>
                    <a:pt x="319" y="423"/>
                  </a:lnTo>
                  <a:lnTo>
                    <a:pt x="319" y="405"/>
                  </a:lnTo>
                  <a:lnTo>
                    <a:pt x="318" y="387"/>
                  </a:lnTo>
                  <a:lnTo>
                    <a:pt x="306" y="368"/>
                  </a:lnTo>
                  <a:lnTo>
                    <a:pt x="298" y="372"/>
                  </a:lnTo>
                  <a:lnTo>
                    <a:pt x="278" y="363"/>
                  </a:lnTo>
                  <a:lnTo>
                    <a:pt x="247" y="340"/>
                  </a:lnTo>
                  <a:lnTo>
                    <a:pt x="238" y="332"/>
                  </a:lnTo>
                  <a:lnTo>
                    <a:pt x="217" y="330"/>
                  </a:lnTo>
                  <a:lnTo>
                    <a:pt x="206" y="323"/>
                  </a:lnTo>
                  <a:lnTo>
                    <a:pt x="206" y="315"/>
                  </a:lnTo>
                  <a:lnTo>
                    <a:pt x="219" y="302"/>
                  </a:lnTo>
                  <a:lnTo>
                    <a:pt x="223" y="297"/>
                  </a:lnTo>
                  <a:lnTo>
                    <a:pt x="215" y="287"/>
                  </a:lnTo>
                  <a:lnTo>
                    <a:pt x="210" y="272"/>
                  </a:lnTo>
                  <a:lnTo>
                    <a:pt x="215" y="265"/>
                  </a:lnTo>
                  <a:lnTo>
                    <a:pt x="232" y="283"/>
                  </a:lnTo>
                  <a:lnTo>
                    <a:pt x="247" y="289"/>
                  </a:lnTo>
                  <a:lnTo>
                    <a:pt x="247" y="274"/>
                  </a:lnTo>
                  <a:lnTo>
                    <a:pt x="238" y="257"/>
                  </a:lnTo>
                  <a:lnTo>
                    <a:pt x="219" y="233"/>
                  </a:lnTo>
                  <a:lnTo>
                    <a:pt x="198" y="201"/>
                  </a:lnTo>
                  <a:lnTo>
                    <a:pt x="195" y="185"/>
                  </a:lnTo>
                  <a:lnTo>
                    <a:pt x="193" y="170"/>
                  </a:lnTo>
                  <a:lnTo>
                    <a:pt x="190" y="155"/>
                  </a:lnTo>
                  <a:lnTo>
                    <a:pt x="187" y="140"/>
                  </a:lnTo>
                  <a:lnTo>
                    <a:pt x="202" y="135"/>
                  </a:lnTo>
                  <a:lnTo>
                    <a:pt x="200" y="146"/>
                  </a:lnTo>
                  <a:lnTo>
                    <a:pt x="213" y="160"/>
                  </a:lnTo>
                  <a:lnTo>
                    <a:pt x="221" y="160"/>
                  </a:lnTo>
                  <a:lnTo>
                    <a:pt x="219" y="170"/>
                  </a:lnTo>
                  <a:lnTo>
                    <a:pt x="260" y="210"/>
                  </a:lnTo>
                  <a:lnTo>
                    <a:pt x="261" y="203"/>
                  </a:lnTo>
                  <a:lnTo>
                    <a:pt x="253" y="185"/>
                  </a:lnTo>
                  <a:lnTo>
                    <a:pt x="266" y="180"/>
                  </a:lnTo>
                  <a:lnTo>
                    <a:pt x="285" y="188"/>
                  </a:lnTo>
                  <a:lnTo>
                    <a:pt x="296" y="203"/>
                  </a:lnTo>
                  <a:lnTo>
                    <a:pt x="298" y="193"/>
                  </a:lnTo>
                  <a:lnTo>
                    <a:pt x="283" y="175"/>
                  </a:lnTo>
                  <a:lnTo>
                    <a:pt x="285" y="167"/>
                  </a:lnTo>
                  <a:lnTo>
                    <a:pt x="296" y="163"/>
                  </a:lnTo>
                  <a:lnTo>
                    <a:pt x="323" y="175"/>
                  </a:lnTo>
                  <a:lnTo>
                    <a:pt x="330" y="171"/>
                  </a:lnTo>
                  <a:lnTo>
                    <a:pt x="328" y="158"/>
                  </a:lnTo>
                  <a:lnTo>
                    <a:pt x="315" y="150"/>
                  </a:lnTo>
                  <a:lnTo>
                    <a:pt x="296" y="141"/>
                  </a:lnTo>
                  <a:lnTo>
                    <a:pt x="283" y="131"/>
                  </a:lnTo>
                  <a:lnTo>
                    <a:pt x="281" y="123"/>
                  </a:lnTo>
                  <a:lnTo>
                    <a:pt x="285" y="113"/>
                  </a:lnTo>
                  <a:lnTo>
                    <a:pt x="313" y="110"/>
                  </a:lnTo>
                  <a:lnTo>
                    <a:pt x="343" y="101"/>
                  </a:lnTo>
                  <a:lnTo>
                    <a:pt x="364" y="103"/>
                  </a:lnTo>
                  <a:lnTo>
                    <a:pt x="402" y="95"/>
                  </a:lnTo>
                  <a:lnTo>
                    <a:pt x="409" y="90"/>
                  </a:lnTo>
                  <a:lnTo>
                    <a:pt x="434" y="101"/>
                  </a:lnTo>
                  <a:lnTo>
                    <a:pt x="456" y="112"/>
                  </a:lnTo>
                  <a:lnTo>
                    <a:pt x="466" y="88"/>
                  </a:lnTo>
                  <a:lnTo>
                    <a:pt x="486" y="63"/>
                  </a:lnTo>
                  <a:lnTo>
                    <a:pt x="491" y="56"/>
                  </a:lnTo>
                  <a:lnTo>
                    <a:pt x="494" y="11"/>
                  </a:lnTo>
                  <a:lnTo>
                    <a:pt x="491" y="7"/>
                  </a:lnTo>
                  <a:lnTo>
                    <a:pt x="481" y="0"/>
                  </a:lnTo>
                  <a:lnTo>
                    <a:pt x="468" y="0"/>
                  </a:lnTo>
                  <a:lnTo>
                    <a:pt x="462" y="7"/>
                  </a:lnTo>
                  <a:lnTo>
                    <a:pt x="462" y="24"/>
                  </a:lnTo>
                  <a:lnTo>
                    <a:pt x="464" y="37"/>
                  </a:lnTo>
                  <a:lnTo>
                    <a:pt x="447" y="41"/>
                  </a:lnTo>
                  <a:lnTo>
                    <a:pt x="434" y="50"/>
                  </a:lnTo>
                  <a:lnTo>
                    <a:pt x="426" y="52"/>
                  </a:lnTo>
                  <a:lnTo>
                    <a:pt x="398" y="45"/>
                  </a:lnTo>
                  <a:lnTo>
                    <a:pt x="388" y="38"/>
                  </a:lnTo>
                  <a:lnTo>
                    <a:pt x="373" y="48"/>
                  </a:lnTo>
                  <a:lnTo>
                    <a:pt x="351" y="24"/>
                  </a:lnTo>
                  <a:lnTo>
                    <a:pt x="328" y="41"/>
                  </a:lnTo>
                  <a:lnTo>
                    <a:pt x="311" y="52"/>
                  </a:lnTo>
                  <a:lnTo>
                    <a:pt x="293" y="60"/>
                  </a:lnTo>
                  <a:lnTo>
                    <a:pt x="266" y="65"/>
                  </a:lnTo>
                  <a:lnTo>
                    <a:pt x="247" y="71"/>
                  </a:lnTo>
                  <a:lnTo>
                    <a:pt x="232" y="71"/>
                  </a:lnTo>
                  <a:lnTo>
                    <a:pt x="225" y="73"/>
                  </a:lnTo>
                  <a:lnTo>
                    <a:pt x="210" y="90"/>
                  </a:lnTo>
                  <a:lnTo>
                    <a:pt x="198" y="90"/>
                  </a:lnTo>
                  <a:lnTo>
                    <a:pt x="176" y="95"/>
                  </a:lnTo>
                  <a:lnTo>
                    <a:pt x="155" y="93"/>
                  </a:lnTo>
                  <a:lnTo>
                    <a:pt x="145" y="112"/>
                  </a:lnTo>
                  <a:lnTo>
                    <a:pt x="128" y="113"/>
                  </a:lnTo>
                  <a:lnTo>
                    <a:pt x="113" y="112"/>
                  </a:lnTo>
                  <a:lnTo>
                    <a:pt x="100" y="1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4288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56" name="Freeform 73"/>
            <p:cNvSpPr>
              <a:spLocks/>
            </p:cNvSpPr>
            <p:nvPr/>
          </p:nvSpPr>
          <p:spPr bwMode="auto">
            <a:xfrm>
              <a:off x="5751732" y="5707027"/>
              <a:ext cx="194570" cy="157891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8"/>
                </a:cxn>
                <a:cxn ang="0">
                  <a:pos x="13" y="29"/>
                </a:cxn>
                <a:cxn ang="0">
                  <a:pos x="28" y="34"/>
                </a:cxn>
                <a:cxn ang="0">
                  <a:pos x="45" y="53"/>
                </a:cxn>
                <a:cxn ang="0">
                  <a:pos x="60" y="62"/>
                </a:cxn>
                <a:cxn ang="0">
                  <a:pos x="84" y="80"/>
                </a:cxn>
                <a:cxn ang="0">
                  <a:pos x="99" y="87"/>
                </a:cxn>
                <a:cxn ang="0">
                  <a:pos x="118" y="100"/>
                </a:cxn>
                <a:cxn ang="0">
                  <a:pos x="122" y="93"/>
                </a:cxn>
                <a:cxn ang="0">
                  <a:pos x="84" y="64"/>
                </a:cxn>
                <a:cxn ang="0">
                  <a:pos x="82" y="50"/>
                </a:cxn>
                <a:cxn ang="0">
                  <a:pos x="77" y="38"/>
                </a:cxn>
                <a:cxn ang="0">
                  <a:pos x="62" y="23"/>
                </a:cxn>
                <a:cxn ang="0">
                  <a:pos x="58" y="25"/>
                </a:cxn>
                <a:cxn ang="0">
                  <a:pos x="37" y="10"/>
                </a:cxn>
                <a:cxn ang="0">
                  <a:pos x="26" y="4"/>
                </a:cxn>
                <a:cxn ang="0">
                  <a:pos x="11" y="0"/>
                </a:cxn>
              </a:cxnLst>
              <a:rect l="0" t="0" r="r" b="b"/>
              <a:pathLst>
                <a:path w="122" h="100">
                  <a:moveTo>
                    <a:pt x="11" y="0"/>
                  </a:moveTo>
                  <a:lnTo>
                    <a:pt x="0" y="8"/>
                  </a:lnTo>
                  <a:lnTo>
                    <a:pt x="13" y="29"/>
                  </a:lnTo>
                  <a:lnTo>
                    <a:pt x="28" y="34"/>
                  </a:lnTo>
                  <a:lnTo>
                    <a:pt x="45" y="53"/>
                  </a:lnTo>
                  <a:lnTo>
                    <a:pt x="60" y="62"/>
                  </a:lnTo>
                  <a:lnTo>
                    <a:pt x="84" y="80"/>
                  </a:lnTo>
                  <a:lnTo>
                    <a:pt x="99" y="87"/>
                  </a:lnTo>
                  <a:lnTo>
                    <a:pt x="118" y="100"/>
                  </a:lnTo>
                  <a:lnTo>
                    <a:pt x="122" y="93"/>
                  </a:lnTo>
                  <a:lnTo>
                    <a:pt x="84" y="64"/>
                  </a:lnTo>
                  <a:lnTo>
                    <a:pt x="82" y="50"/>
                  </a:lnTo>
                  <a:lnTo>
                    <a:pt x="77" y="38"/>
                  </a:lnTo>
                  <a:lnTo>
                    <a:pt x="62" y="23"/>
                  </a:lnTo>
                  <a:lnTo>
                    <a:pt x="58" y="25"/>
                  </a:lnTo>
                  <a:lnTo>
                    <a:pt x="37" y="10"/>
                  </a:lnTo>
                  <a:lnTo>
                    <a:pt x="26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4288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57" name="Freeform 74"/>
            <p:cNvSpPr>
              <a:spLocks/>
            </p:cNvSpPr>
            <p:nvPr/>
          </p:nvSpPr>
          <p:spPr bwMode="auto">
            <a:xfrm>
              <a:off x="5813175" y="6241428"/>
              <a:ext cx="366952" cy="98898"/>
            </a:xfrm>
            <a:custGeom>
              <a:avLst/>
              <a:gdLst/>
              <a:ahLst/>
              <a:cxnLst>
                <a:cxn ang="0">
                  <a:pos x="48" y="13"/>
                </a:cxn>
                <a:cxn ang="0">
                  <a:pos x="65" y="4"/>
                </a:cxn>
                <a:cxn ang="0">
                  <a:pos x="73" y="13"/>
                </a:cxn>
                <a:cxn ang="0">
                  <a:pos x="80" y="15"/>
                </a:cxn>
                <a:cxn ang="0">
                  <a:pos x="92" y="8"/>
                </a:cxn>
                <a:cxn ang="0">
                  <a:pos x="101" y="4"/>
                </a:cxn>
                <a:cxn ang="0">
                  <a:pos x="137" y="8"/>
                </a:cxn>
                <a:cxn ang="0">
                  <a:pos x="173" y="7"/>
                </a:cxn>
                <a:cxn ang="0">
                  <a:pos x="183" y="17"/>
                </a:cxn>
                <a:cxn ang="0">
                  <a:pos x="183" y="23"/>
                </a:cxn>
                <a:cxn ang="0">
                  <a:pos x="209" y="19"/>
                </a:cxn>
                <a:cxn ang="0">
                  <a:pos x="223" y="22"/>
                </a:cxn>
                <a:cxn ang="0">
                  <a:pos x="231" y="30"/>
                </a:cxn>
                <a:cxn ang="0">
                  <a:pos x="223" y="40"/>
                </a:cxn>
                <a:cxn ang="0">
                  <a:pos x="201" y="39"/>
                </a:cxn>
                <a:cxn ang="0">
                  <a:pos x="186" y="47"/>
                </a:cxn>
                <a:cxn ang="0">
                  <a:pos x="160" y="47"/>
                </a:cxn>
                <a:cxn ang="0">
                  <a:pos x="135" y="57"/>
                </a:cxn>
                <a:cxn ang="0">
                  <a:pos x="113" y="62"/>
                </a:cxn>
                <a:cxn ang="0">
                  <a:pos x="96" y="52"/>
                </a:cxn>
                <a:cxn ang="0">
                  <a:pos x="73" y="39"/>
                </a:cxn>
                <a:cxn ang="0">
                  <a:pos x="50" y="39"/>
                </a:cxn>
                <a:cxn ang="0">
                  <a:pos x="20" y="32"/>
                </a:cxn>
                <a:cxn ang="0">
                  <a:pos x="8" y="23"/>
                </a:cxn>
                <a:cxn ang="0">
                  <a:pos x="0" y="7"/>
                </a:cxn>
                <a:cxn ang="0">
                  <a:pos x="5" y="0"/>
                </a:cxn>
                <a:cxn ang="0">
                  <a:pos x="30" y="4"/>
                </a:cxn>
                <a:cxn ang="0">
                  <a:pos x="48" y="13"/>
                </a:cxn>
              </a:cxnLst>
              <a:rect l="0" t="0" r="r" b="b"/>
              <a:pathLst>
                <a:path w="231" h="62">
                  <a:moveTo>
                    <a:pt x="48" y="13"/>
                  </a:moveTo>
                  <a:lnTo>
                    <a:pt x="65" y="4"/>
                  </a:lnTo>
                  <a:lnTo>
                    <a:pt x="73" y="13"/>
                  </a:lnTo>
                  <a:lnTo>
                    <a:pt x="80" y="15"/>
                  </a:lnTo>
                  <a:lnTo>
                    <a:pt x="92" y="8"/>
                  </a:lnTo>
                  <a:lnTo>
                    <a:pt x="101" y="4"/>
                  </a:lnTo>
                  <a:lnTo>
                    <a:pt x="137" y="8"/>
                  </a:lnTo>
                  <a:lnTo>
                    <a:pt x="173" y="7"/>
                  </a:lnTo>
                  <a:lnTo>
                    <a:pt x="183" y="17"/>
                  </a:lnTo>
                  <a:lnTo>
                    <a:pt x="183" y="23"/>
                  </a:lnTo>
                  <a:lnTo>
                    <a:pt x="209" y="19"/>
                  </a:lnTo>
                  <a:lnTo>
                    <a:pt x="223" y="22"/>
                  </a:lnTo>
                  <a:lnTo>
                    <a:pt x="231" y="30"/>
                  </a:lnTo>
                  <a:lnTo>
                    <a:pt x="223" y="40"/>
                  </a:lnTo>
                  <a:lnTo>
                    <a:pt x="201" y="39"/>
                  </a:lnTo>
                  <a:lnTo>
                    <a:pt x="186" y="47"/>
                  </a:lnTo>
                  <a:lnTo>
                    <a:pt x="160" y="47"/>
                  </a:lnTo>
                  <a:lnTo>
                    <a:pt x="135" y="57"/>
                  </a:lnTo>
                  <a:lnTo>
                    <a:pt x="113" y="62"/>
                  </a:lnTo>
                  <a:lnTo>
                    <a:pt x="96" y="52"/>
                  </a:lnTo>
                  <a:lnTo>
                    <a:pt x="73" y="39"/>
                  </a:lnTo>
                  <a:lnTo>
                    <a:pt x="50" y="39"/>
                  </a:lnTo>
                  <a:lnTo>
                    <a:pt x="20" y="32"/>
                  </a:lnTo>
                  <a:lnTo>
                    <a:pt x="8" y="23"/>
                  </a:lnTo>
                  <a:lnTo>
                    <a:pt x="0" y="7"/>
                  </a:lnTo>
                  <a:lnTo>
                    <a:pt x="5" y="0"/>
                  </a:lnTo>
                  <a:lnTo>
                    <a:pt x="30" y="4"/>
                  </a:lnTo>
                  <a:lnTo>
                    <a:pt x="48" y="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4288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58" name="Freeform 75"/>
            <p:cNvSpPr>
              <a:spLocks/>
            </p:cNvSpPr>
            <p:nvPr/>
          </p:nvSpPr>
          <p:spPr bwMode="auto">
            <a:xfrm>
              <a:off x="5970196" y="5517904"/>
              <a:ext cx="54616" cy="5031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13" y="0"/>
                </a:cxn>
                <a:cxn ang="0">
                  <a:pos x="3" y="7"/>
                </a:cxn>
                <a:cxn ang="0">
                  <a:pos x="0" y="17"/>
                </a:cxn>
                <a:cxn ang="0">
                  <a:pos x="0" y="30"/>
                </a:cxn>
                <a:cxn ang="0">
                  <a:pos x="11" y="32"/>
                </a:cxn>
                <a:cxn ang="0">
                  <a:pos x="30" y="20"/>
                </a:cxn>
                <a:cxn ang="0">
                  <a:pos x="35" y="0"/>
                </a:cxn>
              </a:cxnLst>
              <a:rect l="0" t="0" r="r" b="b"/>
              <a:pathLst>
                <a:path w="35" h="32">
                  <a:moveTo>
                    <a:pt x="35" y="0"/>
                  </a:moveTo>
                  <a:lnTo>
                    <a:pt x="13" y="0"/>
                  </a:lnTo>
                  <a:lnTo>
                    <a:pt x="3" y="7"/>
                  </a:lnTo>
                  <a:lnTo>
                    <a:pt x="0" y="17"/>
                  </a:lnTo>
                  <a:lnTo>
                    <a:pt x="0" y="30"/>
                  </a:lnTo>
                  <a:lnTo>
                    <a:pt x="11" y="32"/>
                  </a:lnTo>
                  <a:lnTo>
                    <a:pt x="30" y="2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4288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59" name="Freeform 76"/>
            <p:cNvSpPr>
              <a:spLocks/>
            </p:cNvSpPr>
            <p:nvPr/>
          </p:nvSpPr>
          <p:spPr bwMode="auto">
            <a:xfrm>
              <a:off x="6342270" y="5998518"/>
              <a:ext cx="75097" cy="39906"/>
            </a:xfrm>
            <a:custGeom>
              <a:avLst/>
              <a:gdLst/>
              <a:ahLst/>
              <a:cxnLst>
                <a:cxn ang="0">
                  <a:pos x="47" y="7"/>
                </a:cxn>
                <a:cxn ang="0">
                  <a:pos x="26" y="25"/>
                </a:cxn>
                <a:cxn ang="0">
                  <a:pos x="11" y="25"/>
                </a:cxn>
                <a:cxn ang="0">
                  <a:pos x="0" y="17"/>
                </a:cxn>
                <a:cxn ang="0">
                  <a:pos x="7" y="2"/>
                </a:cxn>
                <a:cxn ang="0">
                  <a:pos x="30" y="0"/>
                </a:cxn>
                <a:cxn ang="0">
                  <a:pos x="47" y="7"/>
                </a:cxn>
              </a:cxnLst>
              <a:rect l="0" t="0" r="r" b="b"/>
              <a:pathLst>
                <a:path w="47" h="25">
                  <a:moveTo>
                    <a:pt x="47" y="7"/>
                  </a:moveTo>
                  <a:lnTo>
                    <a:pt x="26" y="25"/>
                  </a:lnTo>
                  <a:lnTo>
                    <a:pt x="11" y="25"/>
                  </a:lnTo>
                  <a:lnTo>
                    <a:pt x="0" y="17"/>
                  </a:lnTo>
                  <a:lnTo>
                    <a:pt x="7" y="2"/>
                  </a:lnTo>
                  <a:lnTo>
                    <a:pt x="30" y="0"/>
                  </a:lnTo>
                  <a:lnTo>
                    <a:pt x="47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4288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60" name="Freeform 77"/>
            <p:cNvSpPr>
              <a:spLocks/>
            </p:cNvSpPr>
            <p:nvPr/>
          </p:nvSpPr>
          <p:spPr bwMode="auto">
            <a:xfrm>
              <a:off x="6354216" y="6088742"/>
              <a:ext cx="75097" cy="65933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13"/>
                </a:cxn>
                <a:cxn ang="0">
                  <a:pos x="19" y="34"/>
                </a:cxn>
                <a:cxn ang="0">
                  <a:pos x="6" y="41"/>
                </a:cxn>
                <a:cxn ang="0">
                  <a:pos x="0" y="38"/>
                </a:cxn>
                <a:cxn ang="0">
                  <a:pos x="5" y="23"/>
                </a:cxn>
                <a:cxn ang="0">
                  <a:pos x="25" y="7"/>
                </a:cxn>
                <a:cxn ang="0">
                  <a:pos x="48" y="0"/>
                </a:cxn>
              </a:cxnLst>
              <a:rect l="0" t="0" r="r" b="b"/>
              <a:pathLst>
                <a:path w="48" h="41">
                  <a:moveTo>
                    <a:pt x="48" y="0"/>
                  </a:moveTo>
                  <a:lnTo>
                    <a:pt x="48" y="13"/>
                  </a:lnTo>
                  <a:lnTo>
                    <a:pt x="19" y="34"/>
                  </a:lnTo>
                  <a:lnTo>
                    <a:pt x="6" y="41"/>
                  </a:lnTo>
                  <a:lnTo>
                    <a:pt x="0" y="38"/>
                  </a:lnTo>
                  <a:lnTo>
                    <a:pt x="5" y="23"/>
                  </a:lnTo>
                  <a:lnTo>
                    <a:pt x="25" y="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4288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61" name="Freeform 78"/>
            <p:cNvSpPr>
              <a:spLocks/>
            </p:cNvSpPr>
            <p:nvPr/>
          </p:nvSpPr>
          <p:spPr bwMode="auto">
            <a:xfrm>
              <a:off x="6072602" y="5604658"/>
              <a:ext cx="95578" cy="6940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0" y="30"/>
                </a:cxn>
                <a:cxn ang="0">
                  <a:pos x="55" y="38"/>
                </a:cxn>
                <a:cxn ang="0">
                  <a:pos x="40" y="43"/>
                </a:cxn>
                <a:cxn ang="0">
                  <a:pos x="38" y="32"/>
                </a:cxn>
                <a:cxn ang="0">
                  <a:pos x="32" y="28"/>
                </a:cxn>
                <a:cxn ang="0">
                  <a:pos x="23" y="32"/>
                </a:cxn>
                <a:cxn ang="0">
                  <a:pos x="12" y="26"/>
                </a:cxn>
                <a:cxn ang="0">
                  <a:pos x="8" y="20"/>
                </a:cxn>
                <a:cxn ang="0">
                  <a:pos x="15" y="15"/>
                </a:cxn>
                <a:cxn ang="0">
                  <a:pos x="2" y="22"/>
                </a:cxn>
                <a:cxn ang="0">
                  <a:pos x="0" y="15"/>
                </a:cxn>
                <a:cxn ang="0">
                  <a:pos x="17" y="8"/>
                </a:cxn>
                <a:cxn ang="0">
                  <a:pos x="32" y="0"/>
                </a:cxn>
              </a:cxnLst>
              <a:rect l="0" t="0" r="r" b="b"/>
              <a:pathLst>
                <a:path w="60" h="43">
                  <a:moveTo>
                    <a:pt x="32" y="0"/>
                  </a:moveTo>
                  <a:lnTo>
                    <a:pt x="60" y="30"/>
                  </a:lnTo>
                  <a:lnTo>
                    <a:pt x="55" y="38"/>
                  </a:lnTo>
                  <a:lnTo>
                    <a:pt x="40" y="43"/>
                  </a:lnTo>
                  <a:lnTo>
                    <a:pt x="38" y="32"/>
                  </a:lnTo>
                  <a:lnTo>
                    <a:pt x="32" y="28"/>
                  </a:lnTo>
                  <a:lnTo>
                    <a:pt x="23" y="32"/>
                  </a:lnTo>
                  <a:lnTo>
                    <a:pt x="12" y="26"/>
                  </a:lnTo>
                  <a:lnTo>
                    <a:pt x="8" y="20"/>
                  </a:lnTo>
                  <a:lnTo>
                    <a:pt x="15" y="15"/>
                  </a:lnTo>
                  <a:lnTo>
                    <a:pt x="2" y="22"/>
                  </a:lnTo>
                  <a:lnTo>
                    <a:pt x="0" y="15"/>
                  </a:lnTo>
                  <a:lnTo>
                    <a:pt x="17" y="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4288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62" name="Freeform 80"/>
            <p:cNvSpPr>
              <a:spLocks/>
            </p:cNvSpPr>
            <p:nvPr/>
          </p:nvSpPr>
          <p:spPr bwMode="auto">
            <a:xfrm>
              <a:off x="3964756" y="4978299"/>
              <a:ext cx="121180" cy="225559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52" y="30"/>
                </a:cxn>
                <a:cxn ang="0">
                  <a:pos x="22" y="30"/>
                </a:cxn>
                <a:cxn ang="0">
                  <a:pos x="0" y="48"/>
                </a:cxn>
                <a:cxn ang="0">
                  <a:pos x="4" y="73"/>
                </a:cxn>
                <a:cxn ang="0">
                  <a:pos x="4" y="112"/>
                </a:cxn>
                <a:cxn ang="0">
                  <a:pos x="22" y="142"/>
                </a:cxn>
                <a:cxn ang="0">
                  <a:pos x="42" y="134"/>
                </a:cxn>
                <a:cxn ang="0">
                  <a:pos x="47" y="117"/>
                </a:cxn>
                <a:cxn ang="0">
                  <a:pos x="69" y="77"/>
                </a:cxn>
                <a:cxn ang="0">
                  <a:pos x="69" y="56"/>
                </a:cxn>
                <a:cxn ang="0">
                  <a:pos x="77" y="0"/>
                </a:cxn>
              </a:cxnLst>
              <a:rect l="0" t="0" r="r" b="b"/>
              <a:pathLst>
                <a:path w="77" h="142">
                  <a:moveTo>
                    <a:pt x="77" y="0"/>
                  </a:moveTo>
                  <a:lnTo>
                    <a:pt x="52" y="30"/>
                  </a:lnTo>
                  <a:lnTo>
                    <a:pt x="22" y="30"/>
                  </a:lnTo>
                  <a:lnTo>
                    <a:pt x="0" y="48"/>
                  </a:lnTo>
                  <a:lnTo>
                    <a:pt x="4" y="73"/>
                  </a:lnTo>
                  <a:lnTo>
                    <a:pt x="4" y="112"/>
                  </a:lnTo>
                  <a:lnTo>
                    <a:pt x="22" y="142"/>
                  </a:lnTo>
                  <a:lnTo>
                    <a:pt x="42" y="134"/>
                  </a:lnTo>
                  <a:lnTo>
                    <a:pt x="47" y="117"/>
                  </a:lnTo>
                  <a:lnTo>
                    <a:pt x="69" y="77"/>
                  </a:lnTo>
                  <a:lnTo>
                    <a:pt x="69" y="56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bg1"/>
            </a:solidFill>
            <a:ln w="1428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63" name="Freeform 81"/>
            <p:cNvSpPr>
              <a:spLocks/>
            </p:cNvSpPr>
            <p:nvPr/>
          </p:nvSpPr>
          <p:spPr bwMode="auto">
            <a:xfrm>
              <a:off x="2693223" y="3545134"/>
              <a:ext cx="1392714" cy="1365497"/>
            </a:xfrm>
            <a:custGeom>
              <a:avLst/>
              <a:gdLst/>
              <a:ahLst/>
              <a:cxnLst>
                <a:cxn ang="0">
                  <a:pos x="13" y="167"/>
                </a:cxn>
                <a:cxn ang="0">
                  <a:pos x="15" y="200"/>
                </a:cxn>
                <a:cxn ang="0">
                  <a:pos x="86" y="254"/>
                </a:cxn>
                <a:cxn ang="0">
                  <a:pos x="141" y="287"/>
                </a:cxn>
                <a:cxn ang="0">
                  <a:pos x="135" y="335"/>
                </a:cxn>
                <a:cxn ang="0">
                  <a:pos x="167" y="403"/>
                </a:cxn>
                <a:cxn ang="0">
                  <a:pos x="182" y="495"/>
                </a:cxn>
                <a:cxn ang="0">
                  <a:pos x="152" y="495"/>
                </a:cxn>
                <a:cxn ang="0">
                  <a:pos x="133" y="542"/>
                </a:cxn>
                <a:cxn ang="0">
                  <a:pos x="113" y="589"/>
                </a:cxn>
                <a:cxn ang="0">
                  <a:pos x="66" y="672"/>
                </a:cxn>
                <a:cxn ang="0">
                  <a:pos x="68" y="712"/>
                </a:cxn>
                <a:cxn ang="0">
                  <a:pos x="186" y="789"/>
                </a:cxn>
                <a:cxn ang="0">
                  <a:pos x="286" y="837"/>
                </a:cxn>
                <a:cxn ang="0">
                  <a:pos x="374" y="860"/>
                </a:cxn>
                <a:cxn ang="0">
                  <a:pos x="406" y="794"/>
                </a:cxn>
                <a:cxn ang="0">
                  <a:pos x="485" y="765"/>
                </a:cxn>
                <a:cxn ang="0">
                  <a:pos x="543" y="795"/>
                </a:cxn>
                <a:cxn ang="0">
                  <a:pos x="622" y="837"/>
                </a:cxn>
                <a:cxn ang="0">
                  <a:pos x="695" y="819"/>
                </a:cxn>
                <a:cxn ang="0">
                  <a:pos x="748" y="764"/>
                </a:cxn>
                <a:cxn ang="0">
                  <a:pos x="716" y="740"/>
                </a:cxn>
                <a:cxn ang="0">
                  <a:pos x="710" y="662"/>
                </a:cxn>
                <a:cxn ang="0">
                  <a:pos x="731" y="589"/>
                </a:cxn>
                <a:cxn ang="0">
                  <a:pos x="731" y="522"/>
                </a:cxn>
                <a:cxn ang="0">
                  <a:pos x="693" y="525"/>
                </a:cxn>
                <a:cxn ang="0">
                  <a:pos x="675" y="514"/>
                </a:cxn>
                <a:cxn ang="0">
                  <a:pos x="716" y="467"/>
                </a:cxn>
                <a:cxn ang="0">
                  <a:pos x="778" y="407"/>
                </a:cxn>
                <a:cxn ang="0">
                  <a:pos x="810" y="377"/>
                </a:cxn>
                <a:cxn ang="0">
                  <a:pos x="835" y="320"/>
                </a:cxn>
                <a:cxn ang="0">
                  <a:pos x="878" y="269"/>
                </a:cxn>
                <a:cxn ang="0">
                  <a:pos x="827" y="245"/>
                </a:cxn>
                <a:cxn ang="0">
                  <a:pos x="767" y="224"/>
                </a:cxn>
                <a:cxn ang="0">
                  <a:pos x="726" y="187"/>
                </a:cxn>
                <a:cxn ang="0">
                  <a:pos x="668" y="137"/>
                </a:cxn>
                <a:cxn ang="0">
                  <a:pos x="620" y="87"/>
                </a:cxn>
                <a:cxn ang="0">
                  <a:pos x="585" y="34"/>
                </a:cxn>
                <a:cxn ang="0">
                  <a:pos x="511" y="2"/>
                </a:cxn>
                <a:cxn ang="0">
                  <a:pos x="478" y="40"/>
                </a:cxn>
                <a:cxn ang="0">
                  <a:pos x="365" y="100"/>
                </a:cxn>
                <a:cxn ang="0">
                  <a:pos x="306" y="119"/>
                </a:cxn>
                <a:cxn ang="0">
                  <a:pos x="253" y="89"/>
                </a:cxn>
                <a:cxn ang="0">
                  <a:pos x="228" y="64"/>
                </a:cxn>
                <a:cxn ang="0">
                  <a:pos x="235" y="95"/>
                </a:cxn>
                <a:cxn ang="0">
                  <a:pos x="227" y="130"/>
                </a:cxn>
                <a:cxn ang="0">
                  <a:pos x="210" y="157"/>
                </a:cxn>
                <a:cxn ang="0">
                  <a:pos x="163" y="145"/>
                </a:cxn>
                <a:cxn ang="0">
                  <a:pos x="108" y="110"/>
                </a:cxn>
                <a:cxn ang="0">
                  <a:pos x="68" y="124"/>
                </a:cxn>
              </a:cxnLst>
              <a:rect l="0" t="0" r="r" b="b"/>
              <a:pathLst>
                <a:path w="878" h="860">
                  <a:moveTo>
                    <a:pt x="15" y="122"/>
                  </a:moveTo>
                  <a:lnTo>
                    <a:pt x="23" y="142"/>
                  </a:lnTo>
                  <a:lnTo>
                    <a:pt x="15" y="160"/>
                  </a:lnTo>
                  <a:lnTo>
                    <a:pt x="13" y="167"/>
                  </a:lnTo>
                  <a:lnTo>
                    <a:pt x="0" y="162"/>
                  </a:lnTo>
                  <a:lnTo>
                    <a:pt x="5" y="172"/>
                  </a:lnTo>
                  <a:lnTo>
                    <a:pt x="5" y="183"/>
                  </a:lnTo>
                  <a:lnTo>
                    <a:pt x="15" y="200"/>
                  </a:lnTo>
                  <a:lnTo>
                    <a:pt x="35" y="194"/>
                  </a:lnTo>
                  <a:lnTo>
                    <a:pt x="60" y="222"/>
                  </a:lnTo>
                  <a:lnTo>
                    <a:pt x="71" y="240"/>
                  </a:lnTo>
                  <a:lnTo>
                    <a:pt x="86" y="254"/>
                  </a:lnTo>
                  <a:lnTo>
                    <a:pt x="105" y="254"/>
                  </a:lnTo>
                  <a:lnTo>
                    <a:pt x="113" y="270"/>
                  </a:lnTo>
                  <a:lnTo>
                    <a:pt x="131" y="285"/>
                  </a:lnTo>
                  <a:lnTo>
                    <a:pt x="141" y="287"/>
                  </a:lnTo>
                  <a:lnTo>
                    <a:pt x="143" y="294"/>
                  </a:lnTo>
                  <a:lnTo>
                    <a:pt x="137" y="309"/>
                  </a:lnTo>
                  <a:lnTo>
                    <a:pt x="137" y="322"/>
                  </a:lnTo>
                  <a:lnTo>
                    <a:pt x="135" y="335"/>
                  </a:lnTo>
                  <a:lnTo>
                    <a:pt x="131" y="357"/>
                  </a:lnTo>
                  <a:lnTo>
                    <a:pt x="148" y="377"/>
                  </a:lnTo>
                  <a:lnTo>
                    <a:pt x="167" y="392"/>
                  </a:lnTo>
                  <a:lnTo>
                    <a:pt x="167" y="403"/>
                  </a:lnTo>
                  <a:lnTo>
                    <a:pt x="165" y="439"/>
                  </a:lnTo>
                  <a:lnTo>
                    <a:pt x="160" y="469"/>
                  </a:lnTo>
                  <a:lnTo>
                    <a:pt x="165" y="482"/>
                  </a:lnTo>
                  <a:lnTo>
                    <a:pt x="182" y="495"/>
                  </a:lnTo>
                  <a:lnTo>
                    <a:pt x="182" y="520"/>
                  </a:lnTo>
                  <a:lnTo>
                    <a:pt x="182" y="537"/>
                  </a:lnTo>
                  <a:lnTo>
                    <a:pt x="163" y="512"/>
                  </a:lnTo>
                  <a:lnTo>
                    <a:pt x="152" y="495"/>
                  </a:lnTo>
                  <a:lnTo>
                    <a:pt x="146" y="499"/>
                  </a:lnTo>
                  <a:lnTo>
                    <a:pt x="150" y="512"/>
                  </a:lnTo>
                  <a:lnTo>
                    <a:pt x="143" y="527"/>
                  </a:lnTo>
                  <a:lnTo>
                    <a:pt x="133" y="542"/>
                  </a:lnTo>
                  <a:lnTo>
                    <a:pt x="126" y="552"/>
                  </a:lnTo>
                  <a:lnTo>
                    <a:pt x="135" y="563"/>
                  </a:lnTo>
                  <a:lnTo>
                    <a:pt x="128" y="574"/>
                  </a:lnTo>
                  <a:lnTo>
                    <a:pt x="113" y="589"/>
                  </a:lnTo>
                  <a:lnTo>
                    <a:pt x="111" y="602"/>
                  </a:lnTo>
                  <a:lnTo>
                    <a:pt x="103" y="617"/>
                  </a:lnTo>
                  <a:lnTo>
                    <a:pt x="80" y="644"/>
                  </a:lnTo>
                  <a:lnTo>
                    <a:pt x="66" y="672"/>
                  </a:lnTo>
                  <a:lnTo>
                    <a:pt x="66" y="677"/>
                  </a:lnTo>
                  <a:lnTo>
                    <a:pt x="73" y="685"/>
                  </a:lnTo>
                  <a:lnTo>
                    <a:pt x="65" y="697"/>
                  </a:lnTo>
                  <a:lnTo>
                    <a:pt x="68" y="712"/>
                  </a:lnTo>
                  <a:lnTo>
                    <a:pt x="81" y="732"/>
                  </a:lnTo>
                  <a:lnTo>
                    <a:pt x="135" y="762"/>
                  </a:lnTo>
                  <a:lnTo>
                    <a:pt x="173" y="794"/>
                  </a:lnTo>
                  <a:lnTo>
                    <a:pt x="186" y="789"/>
                  </a:lnTo>
                  <a:lnTo>
                    <a:pt x="205" y="782"/>
                  </a:lnTo>
                  <a:lnTo>
                    <a:pt x="271" y="810"/>
                  </a:lnTo>
                  <a:lnTo>
                    <a:pt x="280" y="819"/>
                  </a:lnTo>
                  <a:lnTo>
                    <a:pt x="286" y="837"/>
                  </a:lnTo>
                  <a:lnTo>
                    <a:pt x="298" y="842"/>
                  </a:lnTo>
                  <a:lnTo>
                    <a:pt x="313" y="845"/>
                  </a:lnTo>
                  <a:lnTo>
                    <a:pt x="336" y="857"/>
                  </a:lnTo>
                  <a:lnTo>
                    <a:pt x="374" y="860"/>
                  </a:lnTo>
                  <a:lnTo>
                    <a:pt x="385" y="845"/>
                  </a:lnTo>
                  <a:lnTo>
                    <a:pt x="389" y="827"/>
                  </a:lnTo>
                  <a:lnTo>
                    <a:pt x="389" y="809"/>
                  </a:lnTo>
                  <a:lnTo>
                    <a:pt x="406" y="794"/>
                  </a:lnTo>
                  <a:lnTo>
                    <a:pt x="438" y="777"/>
                  </a:lnTo>
                  <a:lnTo>
                    <a:pt x="453" y="774"/>
                  </a:lnTo>
                  <a:lnTo>
                    <a:pt x="470" y="765"/>
                  </a:lnTo>
                  <a:lnTo>
                    <a:pt x="485" y="765"/>
                  </a:lnTo>
                  <a:lnTo>
                    <a:pt x="503" y="777"/>
                  </a:lnTo>
                  <a:lnTo>
                    <a:pt x="515" y="792"/>
                  </a:lnTo>
                  <a:lnTo>
                    <a:pt x="530" y="792"/>
                  </a:lnTo>
                  <a:lnTo>
                    <a:pt x="543" y="795"/>
                  </a:lnTo>
                  <a:lnTo>
                    <a:pt x="568" y="797"/>
                  </a:lnTo>
                  <a:lnTo>
                    <a:pt x="585" y="819"/>
                  </a:lnTo>
                  <a:lnTo>
                    <a:pt x="600" y="830"/>
                  </a:lnTo>
                  <a:lnTo>
                    <a:pt x="622" y="837"/>
                  </a:lnTo>
                  <a:lnTo>
                    <a:pt x="641" y="847"/>
                  </a:lnTo>
                  <a:lnTo>
                    <a:pt x="651" y="849"/>
                  </a:lnTo>
                  <a:lnTo>
                    <a:pt x="678" y="823"/>
                  </a:lnTo>
                  <a:lnTo>
                    <a:pt x="695" y="819"/>
                  </a:lnTo>
                  <a:lnTo>
                    <a:pt x="708" y="809"/>
                  </a:lnTo>
                  <a:lnTo>
                    <a:pt x="726" y="795"/>
                  </a:lnTo>
                  <a:lnTo>
                    <a:pt x="750" y="794"/>
                  </a:lnTo>
                  <a:lnTo>
                    <a:pt x="748" y="764"/>
                  </a:lnTo>
                  <a:lnTo>
                    <a:pt x="743" y="755"/>
                  </a:lnTo>
                  <a:lnTo>
                    <a:pt x="733" y="740"/>
                  </a:lnTo>
                  <a:lnTo>
                    <a:pt x="725" y="742"/>
                  </a:lnTo>
                  <a:lnTo>
                    <a:pt x="716" y="740"/>
                  </a:lnTo>
                  <a:lnTo>
                    <a:pt x="708" y="727"/>
                  </a:lnTo>
                  <a:lnTo>
                    <a:pt x="705" y="697"/>
                  </a:lnTo>
                  <a:lnTo>
                    <a:pt x="723" y="678"/>
                  </a:lnTo>
                  <a:lnTo>
                    <a:pt x="710" y="662"/>
                  </a:lnTo>
                  <a:lnTo>
                    <a:pt x="710" y="655"/>
                  </a:lnTo>
                  <a:lnTo>
                    <a:pt x="735" y="629"/>
                  </a:lnTo>
                  <a:lnTo>
                    <a:pt x="735" y="620"/>
                  </a:lnTo>
                  <a:lnTo>
                    <a:pt x="731" y="589"/>
                  </a:lnTo>
                  <a:lnTo>
                    <a:pt x="746" y="574"/>
                  </a:lnTo>
                  <a:lnTo>
                    <a:pt x="733" y="557"/>
                  </a:lnTo>
                  <a:lnTo>
                    <a:pt x="733" y="544"/>
                  </a:lnTo>
                  <a:lnTo>
                    <a:pt x="731" y="522"/>
                  </a:lnTo>
                  <a:lnTo>
                    <a:pt x="725" y="517"/>
                  </a:lnTo>
                  <a:lnTo>
                    <a:pt x="710" y="517"/>
                  </a:lnTo>
                  <a:lnTo>
                    <a:pt x="696" y="520"/>
                  </a:lnTo>
                  <a:lnTo>
                    <a:pt x="693" y="525"/>
                  </a:lnTo>
                  <a:lnTo>
                    <a:pt x="683" y="533"/>
                  </a:lnTo>
                  <a:lnTo>
                    <a:pt x="671" y="537"/>
                  </a:lnTo>
                  <a:lnTo>
                    <a:pt x="666" y="525"/>
                  </a:lnTo>
                  <a:lnTo>
                    <a:pt x="675" y="514"/>
                  </a:lnTo>
                  <a:lnTo>
                    <a:pt x="680" y="505"/>
                  </a:lnTo>
                  <a:lnTo>
                    <a:pt x="680" y="495"/>
                  </a:lnTo>
                  <a:lnTo>
                    <a:pt x="703" y="472"/>
                  </a:lnTo>
                  <a:lnTo>
                    <a:pt x="716" y="467"/>
                  </a:lnTo>
                  <a:lnTo>
                    <a:pt x="718" y="450"/>
                  </a:lnTo>
                  <a:lnTo>
                    <a:pt x="731" y="435"/>
                  </a:lnTo>
                  <a:lnTo>
                    <a:pt x="767" y="407"/>
                  </a:lnTo>
                  <a:lnTo>
                    <a:pt x="778" y="407"/>
                  </a:lnTo>
                  <a:lnTo>
                    <a:pt x="782" y="397"/>
                  </a:lnTo>
                  <a:lnTo>
                    <a:pt x="795" y="384"/>
                  </a:lnTo>
                  <a:lnTo>
                    <a:pt x="805" y="384"/>
                  </a:lnTo>
                  <a:lnTo>
                    <a:pt x="810" y="377"/>
                  </a:lnTo>
                  <a:lnTo>
                    <a:pt x="816" y="373"/>
                  </a:lnTo>
                  <a:lnTo>
                    <a:pt x="825" y="358"/>
                  </a:lnTo>
                  <a:lnTo>
                    <a:pt x="833" y="335"/>
                  </a:lnTo>
                  <a:lnTo>
                    <a:pt x="835" y="320"/>
                  </a:lnTo>
                  <a:lnTo>
                    <a:pt x="835" y="307"/>
                  </a:lnTo>
                  <a:lnTo>
                    <a:pt x="848" y="290"/>
                  </a:lnTo>
                  <a:lnTo>
                    <a:pt x="868" y="279"/>
                  </a:lnTo>
                  <a:lnTo>
                    <a:pt x="878" y="269"/>
                  </a:lnTo>
                  <a:lnTo>
                    <a:pt x="878" y="264"/>
                  </a:lnTo>
                  <a:lnTo>
                    <a:pt x="861" y="252"/>
                  </a:lnTo>
                  <a:lnTo>
                    <a:pt x="853" y="247"/>
                  </a:lnTo>
                  <a:lnTo>
                    <a:pt x="827" y="245"/>
                  </a:lnTo>
                  <a:lnTo>
                    <a:pt x="799" y="240"/>
                  </a:lnTo>
                  <a:lnTo>
                    <a:pt x="788" y="239"/>
                  </a:lnTo>
                  <a:lnTo>
                    <a:pt x="778" y="235"/>
                  </a:lnTo>
                  <a:lnTo>
                    <a:pt x="767" y="224"/>
                  </a:lnTo>
                  <a:lnTo>
                    <a:pt x="758" y="207"/>
                  </a:lnTo>
                  <a:lnTo>
                    <a:pt x="750" y="197"/>
                  </a:lnTo>
                  <a:lnTo>
                    <a:pt x="739" y="192"/>
                  </a:lnTo>
                  <a:lnTo>
                    <a:pt x="726" y="187"/>
                  </a:lnTo>
                  <a:lnTo>
                    <a:pt x="720" y="185"/>
                  </a:lnTo>
                  <a:lnTo>
                    <a:pt x="703" y="170"/>
                  </a:lnTo>
                  <a:lnTo>
                    <a:pt x="681" y="153"/>
                  </a:lnTo>
                  <a:lnTo>
                    <a:pt x="668" y="137"/>
                  </a:lnTo>
                  <a:lnTo>
                    <a:pt x="653" y="132"/>
                  </a:lnTo>
                  <a:lnTo>
                    <a:pt x="645" y="125"/>
                  </a:lnTo>
                  <a:lnTo>
                    <a:pt x="638" y="109"/>
                  </a:lnTo>
                  <a:lnTo>
                    <a:pt x="620" y="87"/>
                  </a:lnTo>
                  <a:lnTo>
                    <a:pt x="615" y="72"/>
                  </a:lnTo>
                  <a:lnTo>
                    <a:pt x="600" y="57"/>
                  </a:lnTo>
                  <a:lnTo>
                    <a:pt x="594" y="45"/>
                  </a:lnTo>
                  <a:lnTo>
                    <a:pt x="585" y="34"/>
                  </a:lnTo>
                  <a:lnTo>
                    <a:pt x="570" y="23"/>
                  </a:lnTo>
                  <a:lnTo>
                    <a:pt x="556" y="7"/>
                  </a:lnTo>
                  <a:lnTo>
                    <a:pt x="543" y="0"/>
                  </a:lnTo>
                  <a:lnTo>
                    <a:pt x="511" y="2"/>
                  </a:lnTo>
                  <a:lnTo>
                    <a:pt x="498" y="2"/>
                  </a:lnTo>
                  <a:lnTo>
                    <a:pt x="481" y="15"/>
                  </a:lnTo>
                  <a:lnTo>
                    <a:pt x="491" y="25"/>
                  </a:lnTo>
                  <a:lnTo>
                    <a:pt x="478" y="40"/>
                  </a:lnTo>
                  <a:lnTo>
                    <a:pt x="446" y="80"/>
                  </a:lnTo>
                  <a:lnTo>
                    <a:pt x="430" y="89"/>
                  </a:lnTo>
                  <a:lnTo>
                    <a:pt x="385" y="94"/>
                  </a:lnTo>
                  <a:lnTo>
                    <a:pt x="365" y="100"/>
                  </a:lnTo>
                  <a:lnTo>
                    <a:pt x="355" y="110"/>
                  </a:lnTo>
                  <a:lnTo>
                    <a:pt x="351" y="119"/>
                  </a:lnTo>
                  <a:lnTo>
                    <a:pt x="333" y="115"/>
                  </a:lnTo>
                  <a:lnTo>
                    <a:pt x="306" y="119"/>
                  </a:lnTo>
                  <a:lnTo>
                    <a:pt x="288" y="117"/>
                  </a:lnTo>
                  <a:lnTo>
                    <a:pt x="273" y="107"/>
                  </a:lnTo>
                  <a:lnTo>
                    <a:pt x="263" y="94"/>
                  </a:lnTo>
                  <a:lnTo>
                    <a:pt x="253" y="89"/>
                  </a:lnTo>
                  <a:lnTo>
                    <a:pt x="261" y="79"/>
                  </a:lnTo>
                  <a:lnTo>
                    <a:pt x="248" y="68"/>
                  </a:lnTo>
                  <a:lnTo>
                    <a:pt x="238" y="65"/>
                  </a:lnTo>
                  <a:lnTo>
                    <a:pt x="228" y="64"/>
                  </a:lnTo>
                  <a:lnTo>
                    <a:pt x="227" y="68"/>
                  </a:lnTo>
                  <a:lnTo>
                    <a:pt x="235" y="77"/>
                  </a:lnTo>
                  <a:lnTo>
                    <a:pt x="231" y="83"/>
                  </a:lnTo>
                  <a:lnTo>
                    <a:pt x="235" y="95"/>
                  </a:lnTo>
                  <a:lnTo>
                    <a:pt x="238" y="110"/>
                  </a:lnTo>
                  <a:lnTo>
                    <a:pt x="238" y="122"/>
                  </a:lnTo>
                  <a:lnTo>
                    <a:pt x="235" y="124"/>
                  </a:lnTo>
                  <a:lnTo>
                    <a:pt x="227" y="130"/>
                  </a:lnTo>
                  <a:lnTo>
                    <a:pt x="225" y="140"/>
                  </a:lnTo>
                  <a:lnTo>
                    <a:pt x="225" y="152"/>
                  </a:lnTo>
                  <a:lnTo>
                    <a:pt x="223" y="160"/>
                  </a:lnTo>
                  <a:lnTo>
                    <a:pt x="210" y="157"/>
                  </a:lnTo>
                  <a:lnTo>
                    <a:pt x="195" y="149"/>
                  </a:lnTo>
                  <a:lnTo>
                    <a:pt x="186" y="157"/>
                  </a:lnTo>
                  <a:lnTo>
                    <a:pt x="171" y="147"/>
                  </a:lnTo>
                  <a:lnTo>
                    <a:pt x="163" y="145"/>
                  </a:lnTo>
                  <a:lnTo>
                    <a:pt x="152" y="153"/>
                  </a:lnTo>
                  <a:lnTo>
                    <a:pt x="143" y="152"/>
                  </a:lnTo>
                  <a:lnTo>
                    <a:pt x="143" y="145"/>
                  </a:lnTo>
                  <a:lnTo>
                    <a:pt x="108" y="110"/>
                  </a:lnTo>
                  <a:lnTo>
                    <a:pt x="98" y="109"/>
                  </a:lnTo>
                  <a:lnTo>
                    <a:pt x="93" y="115"/>
                  </a:lnTo>
                  <a:lnTo>
                    <a:pt x="78" y="122"/>
                  </a:lnTo>
                  <a:lnTo>
                    <a:pt x="68" y="124"/>
                  </a:lnTo>
                  <a:lnTo>
                    <a:pt x="58" y="112"/>
                  </a:lnTo>
                  <a:lnTo>
                    <a:pt x="33" y="112"/>
                  </a:lnTo>
                  <a:lnTo>
                    <a:pt x="15" y="122"/>
                  </a:lnTo>
                  <a:close/>
                </a:path>
              </a:pathLst>
            </a:custGeom>
            <a:solidFill>
              <a:schemeClr val="bg1"/>
            </a:solidFill>
            <a:ln w="1428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64" name="Freeform 83"/>
            <p:cNvSpPr>
              <a:spLocks/>
            </p:cNvSpPr>
            <p:nvPr/>
          </p:nvSpPr>
          <p:spPr bwMode="auto">
            <a:xfrm>
              <a:off x="2708583" y="2169226"/>
              <a:ext cx="824364" cy="1362028"/>
            </a:xfrm>
            <a:custGeom>
              <a:avLst/>
              <a:gdLst/>
              <a:ahLst/>
              <a:cxnLst>
                <a:cxn ang="0">
                  <a:pos x="169" y="594"/>
                </a:cxn>
                <a:cxn ang="0">
                  <a:pos x="111" y="633"/>
                </a:cxn>
                <a:cxn ang="0">
                  <a:pos x="96" y="669"/>
                </a:cxn>
                <a:cxn ang="0">
                  <a:pos x="130" y="688"/>
                </a:cxn>
                <a:cxn ang="0">
                  <a:pos x="157" y="701"/>
                </a:cxn>
                <a:cxn ang="0">
                  <a:pos x="207" y="711"/>
                </a:cxn>
                <a:cxn ang="0">
                  <a:pos x="175" y="750"/>
                </a:cxn>
                <a:cxn ang="0">
                  <a:pos x="100" y="729"/>
                </a:cxn>
                <a:cxn ang="0">
                  <a:pos x="47" y="773"/>
                </a:cxn>
                <a:cxn ang="0">
                  <a:pos x="2" y="796"/>
                </a:cxn>
                <a:cxn ang="0">
                  <a:pos x="25" y="816"/>
                </a:cxn>
                <a:cxn ang="0">
                  <a:pos x="68" y="809"/>
                </a:cxn>
                <a:cxn ang="0">
                  <a:pos x="126" y="833"/>
                </a:cxn>
                <a:cxn ang="0">
                  <a:pos x="170" y="794"/>
                </a:cxn>
                <a:cxn ang="0">
                  <a:pos x="209" y="818"/>
                </a:cxn>
                <a:cxn ang="0">
                  <a:pos x="265" y="826"/>
                </a:cxn>
                <a:cxn ang="0">
                  <a:pos x="305" y="823"/>
                </a:cxn>
                <a:cxn ang="0">
                  <a:pos x="361" y="846"/>
                </a:cxn>
                <a:cxn ang="0">
                  <a:pos x="410" y="851"/>
                </a:cxn>
                <a:cxn ang="0">
                  <a:pos x="457" y="833"/>
                </a:cxn>
                <a:cxn ang="0">
                  <a:pos x="437" y="794"/>
                </a:cxn>
                <a:cxn ang="0">
                  <a:pos x="440" y="769"/>
                </a:cxn>
                <a:cxn ang="0">
                  <a:pos x="502" y="729"/>
                </a:cxn>
                <a:cxn ang="0">
                  <a:pos x="519" y="673"/>
                </a:cxn>
                <a:cxn ang="0">
                  <a:pos x="474" y="643"/>
                </a:cxn>
                <a:cxn ang="0">
                  <a:pos x="442" y="641"/>
                </a:cxn>
                <a:cxn ang="0">
                  <a:pos x="452" y="588"/>
                </a:cxn>
                <a:cxn ang="0">
                  <a:pos x="452" y="516"/>
                </a:cxn>
                <a:cxn ang="0">
                  <a:pos x="406" y="430"/>
                </a:cxn>
                <a:cxn ang="0">
                  <a:pos x="406" y="365"/>
                </a:cxn>
                <a:cxn ang="0">
                  <a:pos x="391" y="313"/>
                </a:cxn>
                <a:cxn ang="0">
                  <a:pos x="342" y="285"/>
                </a:cxn>
                <a:cxn ang="0">
                  <a:pos x="337" y="265"/>
                </a:cxn>
                <a:cxn ang="0">
                  <a:pos x="380" y="270"/>
                </a:cxn>
                <a:cxn ang="0">
                  <a:pos x="446" y="190"/>
                </a:cxn>
                <a:cxn ang="0">
                  <a:pos x="442" y="138"/>
                </a:cxn>
                <a:cxn ang="0">
                  <a:pos x="380" y="113"/>
                </a:cxn>
                <a:cxn ang="0">
                  <a:pos x="346" y="115"/>
                </a:cxn>
                <a:cxn ang="0">
                  <a:pos x="365" y="83"/>
                </a:cxn>
                <a:cxn ang="0">
                  <a:pos x="431" y="42"/>
                </a:cxn>
                <a:cxn ang="0">
                  <a:pos x="389" y="15"/>
                </a:cxn>
                <a:cxn ang="0">
                  <a:pos x="319" y="25"/>
                </a:cxn>
                <a:cxn ang="0">
                  <a:pos x="286" y="55"/>
                </a:cxn>
                <a:cxn ang="0">
                  <a:pos x="265" y="95"/>
                </a:cxn>
                <a:cxn ang="0">
                  <a:pos x="209" y="164"/>
                </a:cxn>
                <a:cxn ang="0">
                  <a:pos x="245" y="178"/>
                </a:cxn>
                <a:cxn ang="0">
                  <a:pos x="194" y="265"/>
                </a:cxn>
                <a:cxn ang="0">
                  <a:pos x="212" y="277"/>
                </a:cxn>
                <a:cxn ang="0">
                  <a:pos x="244" y="296"/>
                </a:cxn>
                <a:cxn ang="0">
                  <a:pos x="207" y="347"/>
                </a:cxn>
                <a:cxn ang="0">
                  <a:pos x="259" y="381"/>
                </a:cxn>
                <a:cxn ang="0">
                  <a:pos x="290" y="392"/>
                </a:cxn>
                <a:cxn ang="0">
                  <a:pos x="279" y="466"/>
                </a:cxn>
                <a:cxn ang="0">
                  <a:pos x="277" y="518"/>
                </a:cxn>
                <a:cxn ang="0">
                  <a:pos x="254" y="541"/>
                </a:cxn>
              </a:cxnLst>
              <a:rect l="0" t="0" r="r" b="b"/>
              <a:pathLst>
                <a:path w="519" h="859">
                  <a:moveTo>
                    <a:pt x="155" y="551"/>
                  </a:moveTo>
                  <a:lnTo>
                    <a:pt x="179" y="573"/>
                  </a:lnTo>
                  <a:lnTo>
                    <a:pt x="169" y="594"/>
                  </a:lnTo>
                  <a:lnTo>
                    <a:pt x="154" y="611"/>
                  </a:lnTo>
                  <a:lnTo>
                    <a:pt x="130" y="623"/>
                  </a:lnTo>
                  <a:lnTo>
                    <a:pt x="111" y="633"/>
                  </a:lnTo>
                  <a:lnTo>
                    <a:pt x="92" y="635"/>
                  </a:lnTo>
                  <a:lnTo>
                    <a:pt x="81" y="643"/>
                  </a:lnTo>
                  <a:lnTo>
                    <a:pt x="96" y="669"/>
                  </a:lnTo>
                  <a:lnTo>
                    <a:pt x="119" y="669"/>
                  </a:lnTo>
                  <a:lnTo>
                    <a:pt x="130" y="671"/>
                  </a:lnTo>
                  <a:lnTo>
                    <a:pt x="130" y="688"/>
                  </a:lnTo>
                  <a:lnTo>
                    <a:pt x="142" y="688"/>
                  </a:lnTo>
                  <a:lnTo>
                    <a:pt x="152" y="684"/>
                  </a:lnTo>
                  <a:lnTo>
                    <a:pt x="157" y="701"/>
                  </a:lnTo>
                  <a:lnTo>
                    <a:pt x="170" y="716"/>
                  </a:lnTo>
                  <a:lnTo>
                    <a:pt x="192" y="716"/>
                  </a:lnTo>
                  <a:lnTo>
                    <a:pt x="207" y="711"/>
                  </a:lnTo>
                  <a:lnTo>
                    <a:pt x="220" y="716"/>
                  </a:lnTo>
                  <a:lnTo>
                    <a:pt x="187" y="743"/>
                  </a:lnTo>
                  <a:lnTo>
                    <a:pt x="175" y="750"/>
                  </a:lnTo>
                  <a:lnTo>
                    <a:pt x="157" y="743"/>
                  </a:lnTo>
                  <a:lnTo>
                    <a:pt x="119" y="729"/>
                  </a:lnTo>
                  <a:lnTo>
                    <a:pt x="100" y="729"/>
                  </a:lnTo>
                  <a:lnTo>
                    <a:pt x="83" y="743"/>
                  </a:lnTo>
                  <a:lnTo>
                    <a:pt x="60" y="763"/>
                  </a:lnTo>
                  <a:lnTo>
                    <a:pt x="47" y="773"/>
                  </a:lnTo>
                  <a:lnTo>
                    <a:pt x="32" y="778"/>
                  </a:lnTo>
                  <a:lnTo>
                    <a:pt x="15" y="786"/>
                  </a:lnTo>
                  <a:lnTo>
                    <a:pt x="2" y="796"/>
                  </a:lnTo>
                  <a:lnTo>
                    <a:pt x="0" y="803"/>
                  </a:lnTo>
                  <a:lnTo>
                    <a:pt x="15" y="806"/>
                  </a:lnTo>
                  <a:lnTo>
                    <a:pt x="25" y="816"/>
                  </a:lnTo>
                  <a:lnTo>
                    <a:pt x="40" y="823"/>
                  </a:lnTo>
                  <a:lnTo>
                    <a:pt x="55" y="816"/>
                  </a:lnTo>
                  <a:lnTo>
                    <a:pt x="68" y="809"/>
                  </a:lnTo>
                  <a:lnTo>
                    <a:pt x="83" y="811"/>
                  </a:lnTo>
                  <a:lnTo>
                    <a:pt x="104" y="824"/>
                  </a:lnTo>
                  <a:lnTo>
                    <a:pt x="126" y="833"/>
                  </a:lnTo>
                  <a:lnTo>
                    <a:pt x="140" y="824"/>
                  </a:lnTo>
                  <a:lnTo>
                    <a:pt x="147" y="808"/>
                  </a:lnTo>
                  <a:lnTo>
                    <a:pt x="170" y="794"/>
                  </a:lnTo>
                  <a:lnTo>
                    <a:pt x="185" y="794"/>
                  </a:lnTo>
                  <a:lnTo>
                    <a:pt x="199" y="809"/>
                  </a:lnTo>
                  <a:lnTo>
                    <a:pt x="209" y="818"/>
                  </a:lnTo>
                  <a:lnTo>
                    <a:pt x="226" y="818"/>
                  </a:lnTo>
                  <a:lnTo>
                    <a:pt x="250" y="821"/>
                  </a:lnTo>
                  <a:lnTo>
                    <a:pt x="265" y="826"/>
                  </a:lnTo>
                  <a:lnTo>
                    <a:pt x="279" y="816"/>
                  </a:lnTo>
                  <a:lnTo>
                    <a:pt x="292" y="816"/>
                  </a:lnTo>
                  <a:lnTo>
                    <a:pt x="305" y="823"/>
                  </a:lnTo>
                  <a:lnTo>
                    <a:pt x="320" y="839"/>
                  </a:lnTo>
                  <a:lnTo>
                    <a:pt x="339" y="841"/>
                  </a:lnTo>
                  <a:lnTo>
                    <a:pt x="361" y="846"/>
                  </a:lnTo>
                  <a:lnTo>
                    <a:pt x="376" y="854"/>
                  </a:lnTo>
                  <a:lnTo>
                    <a:pt x="395" y="859"/>
                  </a:lnTo>
                  <a:lnTo>
                    <a:pt x="410" y="851"/>
                  </a:lnTo>
                  <a:lnTo>
                    <a:pt x="429" y="839"/>
                  </a:lnTo>
                  <a:lnTo>
                    <a:pt x="442" y="837"/>
                  </a:lnTo>
                  <a:lnTo>
                    <a:pt x="457" y="833"/>
                  </a:lnTo>
                  <a:lnTo>
                    <a:pt x="472" y="821"/>
                  </a:lnTo>
                  <a:lnTo>
                    <a:pt x="461" y="808"/>
                  </a:lnTo>
                  <a:lnTo>
                    <a:pt x="437" y="794"/>
                  </a:lnTo>
                  <a:lnTo>
                    <a:pt x="429" y="786"/>
                  </a:lnTo>
                  <a:lnTo>
                    <a:pt x="429" y="778"/>
                  </a:lnTo>
                  <a:lnTo>
                    <a:pt x="440" y="769"/>
                  </a:lnTo>
                  <a:lnTo>
                    <a:pt x="457" y="767"/>
                  </a:lnTo>
                  <a:lnTo>
                    <a:pt x="474" y="758"/>
                  </a:lnTo>
                  <a:lnTo>
                    <a:pt x="502" y="729"/>
                  </a:lnTo>
                  <a:lnTo>
                    <a:pt x="514" y="714"/>
                  </a:lnTo>
                  <a:lnTo>
                    <a:pt x="519" y="688"/>
                  </a:lnTo>
                  <a:lnTo>
                    <a:pt x="519" y="673"/>
                  </a:lnTo>
                  <a:lnTo>
                    <a:pt x="506" y="663"/>
                  </a:lnTo>
                  <a:lnTo>
                    <a:pt x="489" y="650"/>
                  </a:lnTo>
                  <a:lnTo>
                    <a:pt x="474" y="643"/>
                  </a:lnTo>
                  <a:lnTo>
                    <a:pt x="457" y="646"/>
                  </a:lnTo>
                  <a:lnTo>
                    <a:pt x="446" y="651"/>
                  </a:lnTo>
                  <a:lnTo>
                    <a:pt x="442" y="641"/>
                  </a:lnTo>
                  <a:lnTo>
                    <a:pt x="451" y="624"/>
                  </a:lnTo>
                  <a:lnTo>
                    <a:pt x="455" y="611"/>
                  </a:lnTo>
                  <a:lnTo>
                    <a:pt x="452" y="588"/>
                  </a:lnTo>
                  <a:lnTo>
                    <a:pt x="451" y="556"/>
                  </a:lnTo>
                  <a:lnTo>
                    <a:pt x="457" y="531"/>
                  </a:lnTo>
                  <a:lnTo>
                    <a:pt x="452" y="516"/>
                  </a:lnTo>
                  <a:lnTo>
                    <a:pt x="442" y="496"/>
                  </a:lnTo>
                  <a:lnTo>
                    <a:pt x="417" y="451"/>
                  </a:lnTo>
                  <a:lnTo>
                    <a:pt x="406" y="430"/>
                  </a:lnTo>
                  <a:lnTo>
                    <a:pt x="402" y="405"/>
                  </a:lnTo>
                  <a:lnTo>
                    <a:pt x="399" y="390"/>
                  </a:lnTo>
                  <a:lnTo>
                    <a:pt x="406" y="365"/>
                  </a:lnTo>
                  <a:lnTo>
                    <a:pt x="406" y="345"/>
                  </a:lnTo>
                  <a:lnTo>
                    <a:pt x="402" y="323"/>
                  </a:lnTo>
                  <a:lnTo>
                    <a:pt x="391" y="313"/>
                  </a:lnTo>
                  <a:lnTo>
                    <a:pt x="372" y="293"/>
                  </a:lnTo>
                  <a:lnTo>
                    <a:pt x="357" y="288"/>
                  </a:lnTo>
                  <a:lnTo>
                    <a:pt x="342" y="285"/>
                  </a:lnTo>
                  <a:lnTo>
                    <a:pt x="331" y="283"/>
                  </a:lnTo>
                  <a:lnTo>
                    <a:pt x="331" y="273"/>
                  </a:lnTo>
                  <a:lnTo>
                    <a:pt x="337" y="265"/>
                  </a:lnTo>
                  <a:lnTo>
                    <a:pt x="354" y="262"/>
                  </a:lnTo>
                  <a:lnTo>
                    <a:pt x="369" y="268"/>
                  </a:lnTo>
                  <a:lnTo>
                    <a:pt x="380" y="270"/>
                  </a:lnTo>
                  <a:lnTo>
                    <a:pt x="387" y="260"/>
                  </a:lnTo>
                  <a:lnTo>
                    <a:pt x="384" y="247"/>
                  </a:lnTo>
                  <a:lnTo>
                    <a:pt x="446" y="190"/>
                  </a:lnTo>
                  <a:lnTo>
                    <a:pt x="457" y="177"/>
                  </a:lnTo>
                  <a:lnTo>
                    <a:pt x="457" y="151"/>
                  </a:lnTo>
                  <a:lnTo>
                    <a:pt x="442" y="138"/>
                  </a:lnTo>
                  <a:lnTo>
                    <a:pt x="425" y="136"/>
                  </a:lnTo>
                  <a:lnTo>
                    <a:pt x="410" y="113"/>
                  </a:lnTo>
                  <a:lnTo>
                    <a:pt x="380" y="113"/>
                  </a:lnTo>
                  <a:lnTo>
                    <a:pt x="380" y="113"/>
                  </a:lnTo>
                  <a:lnTo>
                    <a:pt x="352" y="117"/>
                  </a:lnTo>
                  <a:lnTo>
                    <a:pt x="346" y="115"/>
                  </a:lnTo>
                  <a:lnTo>
                    <a:pt x="339" y="105"/>
                  </a:lnTo>
                  <a:lnTo>
                    <a:pt x="352" y="95"/>
                  </a:lnTo>
                  <a:lnTo>
                    <a:pt x="365" y="83"/>
                  </a:lnTo>
                  <a:lnTo>
                    <a:pt x="391" y="60"/>
                  </a:lnTo>
                  <a:lnTo>
                    <a:pt x="412" y="57"/>
                  </a:lnTo>
                  <a:lnTo>
                    <a:pt x="431" y="42"/>
                  </a:lnTo>
                  <a:lnTo>
                    <a:pt x="451" y="27"/>
                  </a:lnTo>
                  <a:lnTo>
                    <a:pt x="407" y="17"/>
                  </a:lnTo>
                  <a:lnTo>
                    <a:pt x="389" y="15"/>
                  </a:lnTo>
                  <a:lnTo>
                    <a:pt x="367" y="12"/>
                  </a:lnTo>
                  <a:lnTo>
                    <a:pt x="342" y="0"/>
                  </a:lnTo>
                  <a:lnTo>
                    <a:pt x="319" y="25"/>
                  </a:lnTo>
                  <a:lnTo>
                    <a:pt x="320" y="38"/>
                  </a:lnTo>
                  <a:lnTo>
                    <a:pt x="307" y="42"/>
                  </a:lnTo>
                  <a:lnTo>
                    <a:pt x="286" y="55"/>
                  </a:lnTo>
                  <a:lnTo>
                    <a:pt x="267" y="62"/>
                  </a:lnTo>
                  <a:lnTo>
                    <a:pt x="267" y="80"/>
                  </a:lnTo>
                  <a:lnTo>
                    <a:pt x="265" y="95"/>
                  </a:lnTo>
                  <a:lnTo>
                    <a:pt x="247" y="120"/>
                  </a:lnTo>
                  <a:lnTo>
                    <a:pt x="220" y="149"/>
                  </a:lnTo>
                  <a:lnTo>
                    <a:pt x="209" y="164"/>
                  </a:lnTo>
                  <a:lnTo>
                    <a:pt x="215" y="175"/>
                  </a:lnTo>
                  <a:lnTo>
                    <a:pt x="244" y="172"/>
                  </a:lnTo>
                  <a:lnTo>
                    <a:pt x="245" y="178"/>
                  </a:lnTo>
                  <a:lnTo>
                    <a:pt x="245" y="190"/>
                  </a:lnTo>
                  <a:lnTo>
                    <a:pt x="207" y="238"/>
                  </a:lnTo>
                  <a:lnTo>
                    <a:pt x="194" y="265"/>
                  </a:lnTo>
                  <a:lnTo>
                    <a:pt x="185" y="288"/>
                  </a:lnTo>
                  <a:lnTo>
                    <a:pt x="194" y="298"/>
                  </a:lnTo>
                  <a:lnTo>
                    <a:pt x="212" y="277"/>
                  </a:lnTo>
                  <a:lnTo>
                    <a:pt x="229" y="253"/>
                  </a:lnTo>
                  <a:lnTo>
                    <a:pt x="241" y="260"/>
                  </a:lnTo>
                  <a:lnTo>
                    <a:pt x="244" y="296"/>
                  </a:lnTo>
                  <a:lnTo>
                    <a:pt x="245" y="320"/>
                  </a:lnTo>
                  <a:lnTo>
                    <a:pt x="222" y="332"/>
                  </a:lnTo>
                  <a:lnTo>
                    <a:pt x="207" y="347"/>
                  </a:lnTo>
                  <a:lnTo>
                    <a:pt x="202" y="360"/>
                  </a:lnTo>
                  <a:lnTo>
                    <a:pt x="232" y="385"/>
                  </a:lnTo>
                  <a:lnTo>
                    <a:pt x="259" y="381"/>
                  </a:lnTo>
                  <a:lnTo>
                    <a:pt x="265" y="396"/>
                  </a:lnTo>
                  <a:lnTo>
                    <a:pt x="292" y="379"/>
                  </a:lnTo>
                  <a:lnTo>
                    <a:pt x="290" y="392"/>
                  </a:lnTo>
                  <a:lnTo>
                    <a:pt x="267" y="420"/>
                  </a:lnTo>
                  <a:lnTo>
                    <a:pt x="277" y="450"/>
                  </a:lnTo>
                  <a:lnTo>
                    <a:pt x="279" y="466"/>
                  </a:lnTo>
                  <a:lnTo>
                    <a:pt x="304" y="468"/>
                  </a:lnTo>
                  <a:lnTo>
                    <a:pt x="305" y="483"/>
                  </a:lnTo>
                  <a:lnTo>
                    <a:pt x="277" y="518"/>
                  </a:lnTo>
                  <a:lnTo>
                    <a:pt x="267" y="513"/>
                  </a:lnTo>
                  <a:lnTo>
                    <a:pt x="256" y="524"/>
                  </a:lnTo>
                  <a:lnTo>
                    <a:pt x="254" y="541"/>
                  </a:lnTo>
                  <a:lnTo>
                    <a:pt x="226" y="526"/>
                  </a:lnTo>
                  <a:lnTo>
                    <a:pt x="155" y="551"/>
                  </a:lnTo>
                  <a:close/>
                </a:path>
              </a:pathLst>
            </a:custGeom>
            <a:solidFill>
              <a:schemeClr val="bg1"/>
            </a:solidFill>
            <a:ln w="14288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65" name="Freeform 84"/>
            <p:cNvSpPr>
              <a:spLocks/>
            </p:cNvSpPr>
            <p:nvPr/>
          </p:nvSpPr>
          <p:spPr bwMode="auto">
            <a:xfrm>
              <a:off x="3005559" y="2826817"/>
              <a:ext cx="68270" cy="5031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41" y="3"/>
                </a:cxn>
                <a:cxn ang="0">
                  <a:pos x="43" y="14"/>
                </a:cxn>
                <a:cxn ang="0">
                  <a:pos x="23" y="27"/>
                </a:cxn>
                <a:cxn ang="0">
                  <a:pos x="3" y="31"/>
                </a:cxn>
                <a:cxn ang="0">
                  <a:pos x="0" y="18"/>
                </a:cxn>
                <a:cxn ang="0">
                  <a:pos x="22" y="0"/>
                </a:cxn>
              </a:cxnLst>
              <a:rect l="0" t="0" r="r" b="b"/>
              <a:pathLst>
                <a:path w="43" h="31">
                  <a:moveTo>
                    <a:pt x="22" y="0"/>
                  </a:moveTo>
                  <a:lnTo>
                    <a:pt x="41" y="3"/>
                  </a:lnTo>
                  <a:lnTo>
                    <a:pt x="43" y="14"/>
                  </a:lnTo>
                  <a:lnTo>
                    <a:pt x="23" y="27"/>
                  </a:lnTo>
                  <a:lnTo>
                    <a:pt x="3" y="31"/>
                  </a:lnTo>
                  <a:lnTo>
                    <a:pt x="0" y="1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bg1"/>
            </a:solidFill>
            <a:ln w="14288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66" name="Freeform 85"/>
            <p:cNvSpPr>
              <a:spLocks/>
            </p:cNvSpPr>
            <p:nvPr/>
          </p:nvSpPr>
          <p:spPr bwMode="auto">
            <a:xfrm>
              <a:off x="2957770" y="2507565"/>
              <a:ext cx="68270" cy="50316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43" y="15"/>
                </a:cxn>
                <a:cxn ang="0">
                  <a:pos x="22" y="26"/>
                </a:cxn>
                <a:cxn ang="0">
                  <a:pos x="5" y="31"/>
                </a:cxn>
                <a:cxn ang="0">
                  <a:pos x="0" y="16"/>
                </a:cxn>
                <a:cxn ang="0">
                  <a:pos x="8" y="6"/>
                </a:cxn>
                <a:cxn ang="0">
                  <a:pos x="36" y="0"/>
                </a:cxn>
              </a:cxnLst>
              <a:rect l="0" t="0" r="r" b="b"/>
              <a:pathLst>
                <a:path w="43" h="31">
                  <a:moveTo>
                    <a:pt x="36" y="0"/>
                  </a:moveTo>
                  <a:lnTo>
                    <a:pt x="43" y="15"/>
                  </a:lnTo>
                  <a:lnTo>
                    <a:pt x="22" y="26"/>
                  </a:lnTo>
                  <a:lnTo>
                    <a:pt x="5" y="31"/>
                  </a:lnTo>
                  <a:lnTo>
                    <a:pt x="0" y="16"/>
                  </a:lnTo>
                  <a:lnTo>
                    <a:pt x="8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 w="14288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67" name="Freeform 86"/>
            <p:cNvSpPr>
              <a:spLocks/>
            </p:cNvSpPr>
            <p:nvPr/>
          </p:nvSpPr>
          <p:spPr bwMode="auto">
            <a:xfrm>
              <a:off x="3058469" y="2259450"/>
              <a:ext cx="35841" cy="95429"/>
            </a:xfrm>
            <a:custGeom>
              <a:avLst/>
              <a:gdLst/>
              <a:ahLst/>
              <a:cxnLst>
                <a:cxn ang="0">
                  <a:pos x="10" y="60"/>
                </a:cxn>
                <a:cxn ang="0">
                  <a:pos x="23" y="45"/>
                </a:cxn>
                <a:cxn ang="0">
                  <a:pos x="18" y="26"/>
                </a:cxn>
                <a:cxn ang="0">
                  <a:pos x="15" y="15"/>
                </a:cxn>
                <a:cxn ang="0">
                  <a:pos x="10" y="0"/>
                </a:cxn>
                <a:cxn ang="0">
                  <a:pos x="0" y="7"/>
                </a:cxn>
                <a:cxn ang="0">
                  <a:pos x="5" y="28"/>
                </a:cxn>
                <a:cxn ang="0">
                  <a:pos x="10" y="60"/>
                </a:cxn>
              </a:cxnLst>
              <a:rect l="0" t="0" r="r" b="b"/>
              <a:pathLst>
                <a:path w="23" h="60">
                  <a:moveTo>
                    <a:pt x="10" y="60"/>
                  </a:moveTo>
                  <a:lnTo>
                    <a:pt x="23" y="45"/>
                  </a:lnTo>
                  <a:lnTo>
                    <a:pt x="18" y="26"/>
                  </a:lnTo>
                  <a:lnTo>
                    <a:pt x="15" y="15"/>
                  </a:lnTo>
                  <a:lnTo>
                    <a:pt x="10" y="0"/>
                  </a:lnTo>
                  <a:lnTo>
                    <a:pt x="0" y="7"/>
                  </a:lnTo>
                  <a:lnTo>
                    <a:pt x="5" y="28"/>
                  </a:lnTo>
                  <a:lnTo>
                    <a:pt x="10" y="60"/>
                  </a:lnTo>
                  <a:close/>
                </a:path>
              </a:pathLst>
            </a:custGeom>
            <a:solidFill>
              <a:schemeClr val="bg1"/>
            </a:solidFill>
            <a:ln w="14288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68" name="Freeform 87"/>
            <p:cNvSpPr>
              <a:spLocks/>
            </p:cNvSpPr>
            <p:nvPr/>
          </p:nvSpPr>
          <p:spPr bwMode="auto">
            <a:xfrm>
              <a:off x="2788801" y="2630754"/>
              <a:ext cx="177503" cy="18044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65" y="0"/>
                </a:cxn>
                <a:cxn ang="0">
                  <a:pos x="84" y="5"/>
                </a:cxn>
                <a:cxn ang="0">
                  <a:pos x="97" y="23"/>
                </a:cxn>
                <a:cxn ang="0">
                  <a:pos x="110" y="53"/>
                </a:cxn>
                <a:cxn ang="0">
                  <a:pos x="112" y="78"/>
                </a:cxn>
                <a:cxn ang="0">
                  <a:pos x="99" y="91"/>
                </a:cxn>
                <a:cxn ang="0">
                  <a:pos x="95" y="108"/>
                </a:cxn>
                <a:cxn ang="0">
                  <a:pos x="82" y="114"/>
                </a:cxn>
                <a:cxn ang="0">
                  <a:pos x="69" y="99"/>
                </a:cxn>
                <a:cxn ang="0">
                  <a:pos x="58" y="71"/>
                </a:cxn>
                <a:cxn ang="0">
                  <a:pos x="50" y="61"/>
                </a:cxn>
                <a:cxn ang="0">
                  <a:pos x="28" y="59"/>
                </a:cxn>
                <a:cxn ang="0">
                  <a:pos x="0" y="30"/>
                </a:cxn>
                <a:cxn ang="0">
                  <a:pos x="39" y="0"/>
                </a:cxn>
              </a:cxnLst>
              <a:rect l="0" t="0" r="r" b="b"/>
              <a:pathLst>
                <a:path w="112" h="114">
                  <a:moveTo>
                    <a:pt x="39" y="0"/>
                  </a:moveTo>
                  <a:lnTo>
                    <a:pt x="65" y="0"/>
                  </a:lnTo>
                  <a:lnTo>
                    <a:pt x="84" y="5"/>
                  </a:lnTo>
                  <a:lnTo>
                    <a:pt x="97" y="23"/>
                  </a:lnTo>
                  <a:lnTo>
                    <a:pt x="110" y="53"/>
                  </a:lnTo>
                  <a:lnTo>
                    <a:pt x="112" y="78"/>
                  </a:lnTo>
                  <a:lnTo>
                    <a:pt x="99" y="91"/>
                  </a:lnTo>
                  <a:lnTo>
                    <a:pt x="95" y="108"/>
                  </a:lnTo>
                  <a:lnTo>
                    <a:pt x="82" y="114"/>
                  </a:lnTo>
                  <a:lnTo>
                    <a:pt x="69" y="99"/>
                  </a:lnTo>
                  <a:lnTo>
                    <a:pt x="58" y="71"/>
                  </a:lnTo>
                  <a:lnTo>
                    <a:pt x="50" y="61"/>
                  </a:lnTo>
                  <a:lnTo>
                    <a:pt x="28" y="59"/>
                  </a:lnTo>
                  <a:lnTo>
                    <a:pt x="0" y="3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bg1"/>
            </a:solidFill>
            <a:ln w="14288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69" name="Freeform 88"/>
            <p:cNvSpPr>
              <a:spLocks/>
            </p:cNvSpPr>
            <p:nvPr/>
          </p:nvSpPr>
          <p:spPr bwMode="auto">
            <a:xfrm>
              <a:off x="3049934" y="2150141"/>
              <a:ext cx="92165" cy="69403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58" y="11"/>
                </a:cxn>
                <a:cxn ang="0">
                  <a:pos x="36" y="23"/>
                </a:cxn>
                <a:cxn ang="0">
                  <a:pos x="15" y="43"/>
                </a:cxn>
                <a:cxn ang="0">
                  <a:pos x="2" y="38"/>
                </a:cxn>
                <a:cxn ang="0">
                  <a:pos x="0" y="15"/>
                </a:cxn>
                <a:cxn ang="0">
                  <a:pos x="0" y="7"/>
                </a:cxn>
                <a:cxn ang="0">
                  <a:pos x="35" y="0"/>
                </a:cxn>
                <a:cxn ang="0">
                  <a:pos x="51" y="0"/>
                </a:cxn>
              </a:cxnLst>
              <a:rect l="0" t="0" r="r" b="b"/>
              <a:pathLst>
                <a:path w="58" h="43">
                  <a:moveTo>
                    <a:pt x="51" y="0"/>
                  </a:moveTo>
                  <a:lnTo>
                    <a:pt x="58" y="11"/>
                  </a:lnTo>
                  <a:lnTo>
                    <a:pt x="36" y="23"/>
                  </a:lnTo>
                  <a:lnTo>
                    <a:pt x="15" y="43"/>
                  </a:lnTo>
                  <a:lnTo>
                    <a:pt x="2" y="38"/>
                  </a:lnTo>
                  <a:lnTo>
                    <a:pt x="0" y="15"/>
                  </a:lnTo>
                  <a:lnTo>
                    <a:pt x="0" y="7"/>
                  </a:lnTo>
                  <a:lnTo>
                    <a:pt x="35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bg1"/>
            </a:solidFill>
            <a:ln w="14288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70" name="Freeform 90"/>
            <p:cNvSpPr>
              <a:spLocks/>
            </p:cNvSpPr>
            <p:nvPr/>
          </p:nvSpPr>
          <p:spPr bwMode="auto">
            <a:xfrm>
              <a:off x="5004172" y="2734858"/>
              <a:ext cx="68270" cy="168302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0" y="35"/>
                </a:cxn>
                <a:cxn ang="0">
                  <a:pos x="28" y="63"/>
                </a:cxn>
                <a:cxn ang="0">
                  <a:pos x="8" y="80"/>
                </a:cxn>
                <a:cxn ang="0">
                  <a:pos x="13" y="99"/>
                </a:cxn>
                <a:cxn ang="0">
                  <a:pos x="5" y="106"/>
                </a:cxn>
                <a:cxn ang="0">
                  <a:pos x="0" y="83"/>
                </a:cxn>
                <a:cxn ang="0">
                  <a:pos x="7" y="65"/>
                </a:cxn>
                <a:cxn ang="0">
                  <a:pos x="13" y="46"/>
                </a:cxn>
                <a:cxn ang="0">
                  <a:pos x="43" y="0"/>
                </a:cxn>
              </a:cxnLst>
              <a:rect l="0" t="0" r="r" b="b"/>
              <a:pathLst>
                <a:path w="43" h="106">
                  <a:moveTo>
                    <a:pt x="43" y="0"/>
                  </a:moveTo>
                  <a:lnTo>
                    <a:pt x="40" y="35"/>
                  </a:lnTo>
                  <a:lnTo>
                    <a:pt x="28" y="63"/>
                  </a:lnTo>
                  <a:lnTo>
                    <a:pt x="8" y="80"/>
                  </a:lnTo>
                  <a:lnTo>
                    <a:pt x="13" y="99"/>
                  </a:lnTo>
                  <a:lnTo>
                    <a:pt x="5" y="106"/>
                  </a:lnTo>
                  <a:lnTo>
                    <a:pt x="0" y="83"/>
                  </a:lnTo>
                  <a:lnTo>
                    <a:pt x="7" y="65"/>
                  </a:lnTo>
                  <a:lnTo>
                    <a:pt x="13" y="4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428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71" name="Freeform 91"/>
            <p:cNvSpPr>
              <a:spLocks/>
            </p:cNvSpPr>
            <p:nvPr/>
          </p:nvSpPr>
          <p:spPr bwMode="auto">
            <a:xfrm>
              <a:off x="5157780" y="2655045"/>
              <a:ext cx="90458" cy="133601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57" y="0"/>
                </a:cxn>
                <a:cxn ang="0">
                  <a:pos x="42" y="17"/>
                </a:cxn>
                <a:cxn ang="0">
                  <a:pos x="40" y="30"/>
                </a:cxn>
                <a:cxn ang="0">
                  <a:pos x="45" y="47"/>
                </a:cxn>
                <a:cxn ang="0">
                  <a:pos x="30" y="65"/>
                </a:cxn>
                <a:cxn ang="0">
                  <a:pos x="10" y="84"/>
                </a:cxn>
                <a:cxn ang="0">
                  <a:pos x="7" y="65"/>
                </a:cxn>
                <a:cxn ang="0">
                  <a:pos x="0" y="57"/>
                </a:cxn>
                <a:cxn ang="0">
                  <a:pos x="0" y="42"/>
                </a:cxn>
                <a:cxn ang="0">
                  <a:pos x="17" y="25"/>
                </a:cxn>
                <a:cxn ang="0">
                  <a:pos x="45" y="0"/>
                </a:cxn>
              </a:cxnLst>
              <a:rect l="0" t="0" r="r" b="b"/>
              <a:pathLst>
                <a:path w="57" h="84">
                  <a:moveTo>
                    <a:pt x="45" y="0"/>
                  </a:moveTo>
                  <a:lnTo>
                    <a:pt x="57" y="0"/>
                  </a:lnTo>
                  <a:lnTo>
                    <a:pt x="42" y="17"/>
                  </a:lnTo>
                  <a:lnTo>
                    <a:pt x="40" y="30"/>
                  </a:lnTo>
                  <a:lnTo>
                    <a:pt x="45" y="47"/>
                  </a:lnTo>
                  <a:lnTo>
                    <a:pt x="30" y="65"/>
                  </a:lnTo>
                  <a:lnTo>
                    <a:pt x="10" y="84"/>
                  </a:lnTo>
                  <a:lnTo>
                    <a:pt x="7" y="65"/>
                  </a:lnTo>
                  <a:lnTo>
                    <a:pt x="0" y="57"/>
                  </a:lnTo>
                  <a:lnTo>
                    <a:pt x="0" y="42"/>
                  </a:lnTo>
                  <a:lnTo>
                    <a:pt x="17" y="2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4288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grpSp>
          <p:nvGrpSpPr>
            <p:cNvPr id="5" name="Group 92"/>
            <p:cNvGrpSpPr>
              <a:grpSpLocks/>
            </p:cNvGrpSpPr>
            <p:nvPr/>
          </p:nvGrpSpPr>
          <p:grpSpPr bwMode="auto">
            <a:xfrm>
              <a:off x="4600997" y="853926"/>
              <a:ext cx="1016000" cy="2174875"/>
              <a:chOff x="2156" y="476"/>
              <a:chExt cx="640" cy="1370"/>
            </a:xfrm>
            <a:solidFill>
              <a:schemeClr val="bg1">
                <a:lumMod val="75000"/>
              </a:schemeClr>
            </a:solidFill>
          </p:grpSpPr>
          <p:sp>
            <p:nvSpPr>
              <p:cNvPr id="80" name="Freeform 93"/>
              <p:cNvSpPr>
                <a:spLocks/>
              </p:cNvSpPr>
              <p:nvPr/>
            </p:nvSpPr>
            <p:spPr bwMode="auto">
              <a:xfrm>
                <a:off x="2156" y="476"/>
                <a:ext cx="640" cy="1370"/>
              </a:xfrm>
              <a:custGeom>
                <a:avLst/>
                <a:gdLst/>
                <a:ahLst/>
                <a:cxnLst>
                  <a:cxn ang="0">
                    <a:pos x="503" y="25"/>
                  </a:cxn>
                  <a:cxn ang="0">
                    <a:pos x="589" y="85"/>
                  </a:cxn>
                  <a:cxn ang="0">
                    <a:pos x="597" y="137"/>
                  </a:cxn>
                  <a:cxn ang="0">
                    <a:pos x="618" y="183"/>
                  </a:cxn>
                  <a:cxn ang="0">
                    <a:pos x="615" y="243"/>
                  </a:cxn>
                  <a:cxn ang="0">
                    <a:pos x="632" y="286"/>
                  </a:cxn>
                  <a:cxn ang="0">
                    <a:pos x="627" y="320"/>
                  </a:cxn>
                  <a:cxn ang="0">
                    <a:pos x="550" y="328"/>
                  </a:cxn>
                  <a:cxn ang="0">
                    <a:pos x="517" y="380"/>
                  </a:cxn>
                  <a:cxn ang="0">
                    <a:pos x="508" y="418"/>
                  </a:cxn>
                  <a:cxn ang="0">
                    <a:pos x="512" y="473"/>
                  </a:cxn>
                  <a:cxn ang="0">
                    <a:pos x="487" y="525"/>
                  </a:cxn>
                  <a:cxn ang="0">
                    <a:pos x="414" y="568"/>
                  </a:cxn>
                  <a:cxn ang="0">
                    <a:pos x="388" y="593"/>
                  </a:cxn>
                  <a:cxn ang="0">
                    <a:pos x="354" y="657"/>
                  </a:cxn>
                  <a:cxn ang="0">
                    <a:pos x="342" y="708"/>
                  </a:cxn>
                  <a:cxn ang="0">
                    <a:pos x="312" y="777"/>
                  </a:cxn>
                  <a:cxn ang="0">
                    <a:pos x="358" y="867"/>
                  </a:cxn>
                  <a:cxn ang="0">
                    <a:pos x="392" y="935"/>
                  </a:cxn>
                  <a:cxn ang="0">
                    <a:pos x="354" y="960"/>
                  </a:cxn>
                  <a:cxn ang="0">
                    <a:pos x="320" y="965"/>
                  </a:cxn>
                  <a:cxn ang="0">
                    <a:pos x="247" y="969"/>
                  </a:cxn>
                  <a:cxn ang="0">
                    <a:pos x="315" y="986"/>
                  </a:cxn>
                  <a:cxn ang="0">
                    <a:pos x="354" y="1007"/>
                  </a:cxn>
                  <a:cxn ang="0">
                    <a:pos x="328" y="1025"/>
                  </a:cxn>
                  <a:cxn ang="0">
                    <a:pos x="285" y="1063"/>
                  </a:cxn>
                  <a:cxn ang="0">
                    <a:pos x="273" y="1101"/>
                  </a:cxn>
                  <a:cxn ang="0">
                    <a:pos x="255" y="1190"/>
                  </a:cxn>
                  <a:cxn ang="0">
                    <a:pos x="235" y="1250"/>
                  </a:cxn>
                  <a:cxn ang="0">
                    <a:pos x="183" y="1297"/>
                  </a:cxn>
                  <a:cxn ang="0">
                    <a:pos x="132" y="1315"/>
                  </a:cxn>
                  <a:cxn ang="0">
                    <a:pos x="123" y="1357"/>
                  </a:cxn>
                  <a:cxn ang="0">
                    <a:pos x="72" y="1370"/>
                  </a:cxn>
                  <a:cxn ang="0">
                    <a:pos x="50" y="1348"/>
                  </a:cxn>
                  <a:cxn ang="0">
                    <a:pos x="30" y="1272"/>
                  </a:cxn>
                  <a:cxn ang="0">
                    <a:pos x="47" y="1255"/>
                  </a:cxn>
                  <a:cxn ang="0">
                    <a:pos x="50" y="1230"/>
                  </a:cxn>
                  <a:cxn ang="0">
                    <a:pos x="30" y="1160"/>
                  </a:cxn>
                  <a:cxn ang="0">
                    <a:pos x="12" y="1105"/>
                  </a:cxn>
                  <a:cxn ang="0">
                    <a:pos x="0" y="1020"/>
                  </a:cxn>
                  <a:cxn ang="0">
                    <a:pos x="21" y="986"/>
                  </a:cxn>
                  <a:cxn ang="0">
                    <a:pos x="38" y="900"/>
                  </a:cxn>
                  <a:cxn ang="0">
                    <a:pos x="80" y="850"/>
                  </a:cxn>
                  <a:cxn ang="0">
                    <a:pos x="68" y="760"/>
                  </a:cxn>
                  <a:cxn ang="0">
                    <a:pos x="85" y="717"/>
                  </a:cxn>
                  <a:cxn ang="0">
                    <a:pos x="77" y="640"/>
                  </a:cxn>
                  <a:cxn ang="0">
                    <a:pos x="94" y="550"/>
                  </a:cxn>
                  <a:cxn ang="0">
                    <a:pos x="149" y="490"/>
                  </a:cxn>
                  <a:cxn ang="0">
                    <a:pos x="200" y="473"/>
                  </a:cxn>
                  <a:cxn ang="0">
                    <a:pos x="179" y="418"/>
                  </a:cxn>
                  <a:cxn ang="0">
                    <a:pos x="200" y="372"/>
                  </a:cxn>
                  <a:cxn ang="0">
                    <a:pos x="213" y="303"/>
                  </a:cxn>
                  <a:cxn ang="0">
                    <a:pos x="269" y="260"/>
                  </a:cxn>
                  <a:cxn ang="0">
                    <a:pos x="294" y="205"/>
                  </a:cxn>
                  <a:cxn ang="0">
                    <a:pos x="335" y="120"/>
                  </a:cxn>
                  <a:cxn ang="0">
                    <a:pos x="382" y="81"/>
                  </a:cxn>
                  <a:cxn ang="0">
                    <a:pos x="425" y="50"/>
                  </a:cxn>
                  <a:cxn ang="0">
                    <a:pos x="478" y="0"/>
                  </a:cxn>
                </a:cxnLst>
                <a:rect l="0" t="0" r="r" b="b"/>
                <a:pathLst>
                  <a:path w="640" h="1370">
                    <a:moveTo>
                      <a:pt x="482" y="0"/>
                    </a:moveTo>
                    <a:lnTo>
                      <a:pt x="490" y="5"/>
                    </a:lnTo>
                    <a:lnTo>
                      <a:pt x="503" y="25"/>
                    </a:lnTo>
                    <a:lnTo>
                      <a:pt x="559" y="81"/>
                    </a:lnTo>
                    <a:lnTo>
                      <a:pt x="567" y="68"/>
                    </a:lnTo>
                    <a:lnTo>
                      <a:pt x="589" y="85"/>
                    </a:lnTo>
                    <a:lnTo>
                      <a:pt x="597" y="103"/>
                    </a:lnTo>
                    <a:lnTo>
                      <a:pt x="597" y="115"/>
                    </a:lnTo>
                    <a:lnTo>
                      <a:pt x="597" y="137"/>
                    </a:lnTo>
                    <a:lnTo>
                      <a:pt x="589" y="150"/>
                    </a:lnTo>
                    <a:lnTo>
                      <a:pt x="605" y="167"/>
                    </a:lnTo>
                    <a:lnTo>
                      <a:pt x="618" y="183"/>
                    </a:lnTo>
                    <a:lnTo>
                      <a:pt x="618" y="197"/>
                    </a:lnTo>
                    <a:lnTo>
                      <a:pt x="618" y="218"/>
                    </a:lnTo>
                    <a:lnTo>
                      <a:pt x="615" y="243"/>
                    </a:lnTo>
                    <a:lnTo>
                      <a:pt x="605" y="252"/>
                    </a:lnTo>
                    <a:lnTo>
                      <a:pt x="618" y="265"/>
                    </a:lnTo>
                    <a:lnTo>
                      <a:pt x="632" y="286"/>
                    </a:lnTo>
                    <a:lnTo>
                      <a:pt x="640" y="307"/>
                    </a:lnTo>
                    <a:lnTo>
                      <a:pt x="640" y="315"/>
                    </a:lnTo>
                    <a:lnTo>
                      <a:pt x="627" y="320"/>
                    </a:lnTo>
                    <a:lnTo>
                      <a:pt x="572" y="320"/>
                    </a:lnTo>
                    <a:lnTo>
                      <a:pt x="559" y="320"/>
                    </a:lnTo>
                    <a:lnTo>
                      <a:pt x="550" y="328"/>
                    </a:lnTo>
                    <a:lnTo>
                      <a:pt x="550" y="345"/>
                    </a:lnTo>
                    <a:lnTo>
                      <a:pt x="542" y="358"/>
                    </a:lnTo>
                    <a:lnTo>
                      <a:pt x="517" y="380"/>
                    </a:lnTo>
                    <a:lnTo>
                      <a:pt x="520" y="397"/>
                    </a:lnTo>
                    <a:lnTo>
                      <a:pt x="517" y="410"/>
                    </a:lnTo>
                    <a:lnTo>
                      <a:pt x="508" y="418"/>
                    </a:lnTo>
                    <a:lnTo>
                      <a:pt x="517" y="444"/>
                    </a:lnTo>
                    <a:lnTo>
                      <a:pt x="520" y="461"/>
                    </a:lnTo>
                    <a:lnTo>
                      <a:pt x="512" y="473"/>
                    </a:lnTo>
                    <a:lnTo>
                      <a:pt x="495" y="487"/>
                    </a:lnTo>
                    <a:lnTo>
                      <a:pt x="490" y="503"/>
                    </a:lnTo>
                    <a:lnTo>
                      <a:pt x="487" y="525"/>
                    </a:lnTo>
                    <a:lnTo>
                      <a:pt x="457" y="538"/>
                    </a:lnTo>
                    <a:lnTo>
                      <a:pt x="440" y="550"/>
                    </a:lnTo>
                    <a:lnTo>
                      <a:pt x="414" y="568"/>
                    </a:lnTo>
                    <a:lnTo>
                      <a:pt x="418" y="580"/>
                    </a:lnTo>
                    <a:lnTo>
                      <a:pt x="397" y="585"/>
                    </a:lnTo>
                    <a:lnTo>
                      <a:pt x="388" y="593"/>
                    </a:lnTo>
                    <a:lnTo>
                      <a:pt x="367" y="623"/>
                    </a:lnTo>
                    <a:lnTo>
                      <a:pt x="350" y="636"/>
                    </a:lnTo>
                    <a:lnTo>
                      <a:pt x="354" y="657"/>
                    </a:lnTo>
                    <a:lnTo>
                      <a:pt x="342" y="665"/>
                    </a:lnTo>
                    <a:lnTo>
                      <a:pt x="332" y="675"/>
                    </a:lnTo>
                    <a:lnTo>
                      <a:pt x="342" y="708"/>
                    </a:lnTo>
                    <a:lnTo>
                      <a:pt x="337" y="730"/>
                    </a:lnTo>
                    <a:lnTo>
                      <a:pt x="315" y="743"/>
                    </a:lnTo>
                    <a:lnTo>
                      <a:pt x="312" y="777"/>
                    </a:lnTo>
                    <a:lnTo>
                      <a:pt x="315" y="820"/>
                    </a:lnTo>
                    <a:lnTo>
                      <a:pt x="324" y="840"/>
                    </a:lnTo>
                    <a:lnTo>
                      <a:pt x="358" y="867"/>
                    </a:lnTo>
                    <a:lnTo>
                      <a:pt x="370" y="892"/>
                    </a:lnTo>
                    <a:lnTo>
                      <a:pt x="384" y="918"/>
                    </a:lnTo>
                    <a:lnTo>
                      <a:pt x="392" y="935"/>
                    </a:lnTo>
                    <a:lnTo>
                      <a:pt x="384" y="952"/>
                    </a:lnTo>
                    <a:lnTo>
                      <a:pt x="367" y="965"/>
                    </a:lnTo>
                    <a:lnTo>
                      <a:pt x="354" y="960"/>
                    </a:lnTo>
                    <a:lnTo>
                      <a:pt x="342" y="948"/>
                    </a:lnTo>
                    <a:lnTo>
                      <a:pt x="324" y="952"/>
                    </a:lnTo>
                    <a:lnTo>
                      <a:pt x="320" y="965"/>
                    </a:lnTo>
                    <a:lnTo>
                      <a:pt x="294" y="965"/>
                    </a:lnTo>
                    <a:lnTo>
                      <a:pt x="255" y="960"/>
                    </a:lnTo>
                    <a:lnTo>
                      <a:pt x="247" y="969"/>
                    </a:lnTo>
                    <a:lnTo>
                      <a:pt x="273" y="982"/>
                    </a:lnTo>
                    <a:lnTo>
                      <a:pt x="307" y="969"/>
                    </a:lnTo>
                    <a:lnTo>
                      <a:pt x="315" y="986"/>
                    </a:lnTo>
                    <a:lnTo>
                      <a:pt x="342" y="990"/>
                    </a:lnTo>
                    <a:lnTo>
                      <a:pt x="362" y="998"/>
                    </a:lnTo>
                    <a:lnTo>
                      <a:pt x="354" y="1007"/>
                    </a:lnTo>
                    <a:lnTo>
                      <a:pt x="328" y="1003"/>
                    </a:lnTo>
                    <a:lnTo>
                      <a:pt x="324" y="1012"/>
                    </a:lnTo>
                    <a:lnTo>
                      <a:pt x="328" y="1025"/>
                    </a:lnTo>
                    <a:lnTo>
                      <a:pt x="315" y="1042"/>
                    </a:lnTo>
                    <a:lnTo>
                      <a:pt x="294" y="1058"/>
                    </a:lnTo>
                    <a:lnTo>
                      <a:pt x="285" y="1063"/>
                    </a:lnTo>
                    <a:lnTo>
                      <a:pt x="277" y="1067"/>
                    </a:lnTo>
                    <a:lnTo>
                      <a:pt x="282" y="1088"/>
                    </a:lnTo>
                    <a:lnTo>
                      <a:pt x="273" y="1101"/>
                    </a:lnTo>
                    <a:lnTo>
                      <a:pt x="260" y="1127"/>
                    </a:lnTo>
                    <a:lnTo>
                      <a:pt x="264" y="1152"/>
                    </a:lnTo>
                    <a:lnTo>
                      <a:pt x="255" y="1190"/>
                    </a:lnTo>
                    <a:lnTo>
                      <a:pt x="247" y="1208"/>
                    </a:lnTo>
                    <a:lnTo>
                      <a:pt x="247" y="1233"/>
                    </a:lnTo>
                    <a:lnTo>
                      <a:pt x="235" y="1250"/>
                    </a:lnTo>
                    <a:lnTo>
                      <a:pt x="217" y="1280"/>
                    </a:lnTo>
                    <a:lnTo>
                      <a:pt x="213" y="1302"/>
                    </a:lnTo>
                    <a:lnTo>
                      <a:pt x="183" y="1297"/>
                    </a:lnTo>
                    <a:lnTo>
                      <a:pt x="153" y="1297"/>
                    </a:lnTo>
                    <a:lnTo>
                      <a:pt x="149" y="1310"/>
                    </a:lnTo>
                    <a:lnTo>
                      <a:pt x="132" y="1315"/>
                    </a:lnTo>
                    <a:lnTo>
                      <a:pt x="123" y="1319"/>
                    </a:lnTo>
                    <a:lnTo>
                      <a:pt x="127" y="1335"/>
                    </a:lnTo>
                    <a:lnTo>
                      <a:pt x="123" y="1357"/>
                    </a:lnTo>
                    <a:lnTo>
                      <a:pt x="102" y="1370"/>
                    </a:lnTo>
                    <a:lnTo>
                      <a:pt x="89" y="1357"/>
                    </a:lnTo>
                    <a:lnTo>
                      <a:pt x="72" y="1370"/>
                    </a:lnTo>
                    <a:lnTo>
                      <a:pt x="50" y="1370"/>
                    </a:lnTo>
                    <a:lnTo>
                      <a:pt x="42" y="1357"/>
                    </a:lnTo>
                    <a:lnTo>
                      <a:pt x="50" y="1348"/>
                    </a:lnTo>
                    <a:lnTo>
                      <a:pt x="55" y="1323"/>
                    </a:lnTo>
                    <a:lnTo>
                      <a:pt x="38" y="1289"/>
                    </a:lnTo>
                    <a:lnTo>
                      <a:pt x="30" y="1272"/>
                    </a:lnTo>
                    <a:lnTo>
                      <a:pt x="34" y="1263"/>
                    </a:lnTo>
                    <a:lnTo>
                      <a:pt x="42" y="1263"/>
                    </a:lnTo>
                    <a:lnTo>
                      <a:pt x="47" y="1255"/>
                    </a:lnTo>
                    <a:lnTo>
                      <a:pt x="50" y="1246"/>
                    </a:lnTo>
                    <a:lnTo>
                      <a:pt x="55" y="1238"/>
                    </a:lnTo>
                    <a:lnTo>
                      <a:pt x="50" y="1230"/>
                    </a:lnTo>
                    <a:lnTo>
                      <a:pt x="42" y="1212"/>
                    </a:lnTo>
                    <a:lnTo>
                      <a:pt x="25" y="1187"/>
                    </a:lnTo>
                    <a:lnTo>
                      <a:pt x="30" y="1160"/>
                    </a:lnTo>
                    <a:lnTo>
                      <a:pt x="17" y="1140"/>
                    </a:lnTo>
                    <a:lnTo>
                      <a:pt x="4" y="1127"/>
                    </a:lnTo>
                    <a:lnTo>
                      <a:pt x="12" y="1105"/>
                    </a:lnTo>
                    <a:lnTo>
                      <a:pt x="21" y="1063"/>
                    </a:lnTo>
                    <a:lnTo>
                      <a:pt x="4" y="1042"/>
                    </a:lnTo>
                    <a:lnTo>
                      <a:pt x="0" y="1020"/>
                    </a:lnTo>
                    <a:lnTo>
                      <a:pt x="0" y="1007"/>
                    </a:lnTo>
                    <a:lnTo>
                      <a:pt x="8" y="982"/>
                    </a:lnTo>
                    <a:lnTo>
                      <a:pt x="21" y="986"/>
                    </a:lnTo>
                    <a:lnTo>
                      <a:pt x="34" y="952"/>
                    </a:lnTo>
                    <a:lnTo>
                      <a:pt x="34" y="913"/>
                    </a:lnTo>
                    <a:lnTo>
                      <a:pt x="38" y="900"/>
                    </a:lnTo>
                    <a:lnTo>
                      <a:pt x="55" y="888"/>
                    </a:lnTo>
                    <a:lnTo>
                      <a:pt x="80" y="870"/>
                    </a:lnTo>
                    <a:lnTo>
                      <a:pt x="80" y="850"/>
                    </a:lnTo>
                    <a:lnTo>
                      <a:pt x="77" y="785"/>
                    </a:lnTo>
                    <a:lnTo>
                      <a:pt x="68" y="777"/>
                    </a:lnTo>
                    <a:lnTo>
                      <a:pt x="68" y="760"/>
                    </a:lnTo>
                    <a:lnTo>
                      <a:pt x="89" y="751"/>
                    </a:lnTo>
                    <a:lnTo>
                      <a:pt x="98" y="743"/>
                    </a:lnTo>
                    <a:lnTo>
                      <a:pt x="85" y="717"/>
                    </a:lnTo>
                    <a:lnTo>
                      <a:pt x="68" y="692"/>
                    </a:lnTo>
                    <a:lnTo>
                      <a:pt x="72" y="662"/>
                    </a:lnTo>
                    <a:lnTo>
                      <a:pt x="77" y="640"/>
                    </a:lnTo>
                    <a:lnTo>
                      <a:pt x="94" y="602"/>
                    </a:lnTo>
                    <a:lnTo>
                      <a:pt x="94" y="585"/>
                    </a:lnTo>
                    <a:lnTo>
                      <a:pt x="94" y="550"/>
                    </a:lnTo>
                    <a:lnTo>
                      <a:pt x="107" y="520"/>
                    </a:lnTo>
                    <a:lnTo>
                      <a:pt x="127" y="503"/>
                    </a:lnTo>
                    <a:lnTo>
                      <a:pt x="149" y="490"/>
                    </a:lnTo>
                    <a:lnTo>
                      <a:pt x="170" y="495"/>
                    </a:lnTo>
                    <a:lnTo>
                      <a:pt x="192" y="503"/>
                    </a:lnTo>
                    <a:lnTo>
                      <a:pt x="200" y="473"/>
                    </a:lnTo>
                    <a:lnTo>
                      <a:pt x="192" y="448"/>
                    </a:lnTo>
                    <a:lnTo>
                      <a:pt x="183" y="431"/>
                    </a:lnTo>
                    <a:lnTo>
                      <a:pt x="179" y="418"/>
                    </a:lnTo>
                    <a:lnTo>
                      <a:pt x="183" y="405"/>
                    </a:lnTo>
                    <a:lnTo>
                      <a:pt x="197" y="401"/>
                    </a:lnTo>
                    <a:lnTo>
                      <a:pt x="200" y="372"/>
                    </a:lnTo>
                    <a:lnTo>
                      <a:pt x="209" y="345"/>
                    </a:lnTo>
                    <a:lnTo>
                      <a:pt x="213" y="325"/>
                    </a:lnTo>
                    <a:lnTo>
                      <a:pt x="213" y="303"/>
                    </a:lnTo>
                    <a:lnTo>
                      <a:pt x="225" y="282"/>
                    </a:lnTo>
                    <a:lnTo>
                      <a:pt x="252" y="265"/>
                    </a:lnTo>
                    <a:lnTo>
                      <a:pt x="269" y="260"/>
                    </a:lnTo>
                    <a:lnTo>
                      <a:pt x="269" y="240"/>
                    </a:lnTo>
                    <a:lnTo>
                      <a:pt x="277" y="226"/>
                    </a:lnTo>
                    <a:lnTo>
                      <a:pt x="294" y="205"/>
                    </a:lnTo>
                    <a:lnTo>
                      <a:pt x="312" y="192"/>
                    </a:lnTo>
                    <a:lnTo>
                      <a:pt x="303" y="155"/>
                    </a:lnTo>
                    <a:lnTo>
                      <a:pt x="335" y="120"/>
                    </a:lnTo>
                    <a:lnTo>
                      <a:pt x="342" y="105"/>
                    </a:lnTo>
                    <a:lnTo>
                      <a:pt x="367" y="100"/>
                    </a:lnTo>
                    <a:lnTo>
                      <a:pt x="382" y="81"/>
                    </a:lnTo>
                    <a:lnTo>
                      <a:pt x="382" y="68"/>
                    </a:lnTo>
                    <a:lnTo>
                      <a:pt x="397" y="53"/>
                    </a:lnTo>
                    <a:lnTo>
                      <a:pt x="425" y="50"/>
                    </a:lnTo>
                    <a:lnTo>
                      <a:pt x="457" y="50"/>
                    </a:lnTo>
                    <a:lnTo>
                      <a:pt x="482" y="25"/>
                    </a:lnTo>
                    <a:lnTo>
                      <a:pt x="478" y="0"/>
                    </a:lnTo>
                    <a:lnTo>
                      <a:pt x="48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914400">
                  <a:defRPr/>
                </a:pPr>
                <a:endParaRPr lang="en-GB"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endParaRPr>
              </a:p>
            </p:txBody>
          </p:sp>
          <p:sp>
            <p:nvSpPr>
              <p:cNvPr id="81" name="Freeform 94"/>
              <p:cNvSpPr>
                <a:spLocks/>
              </p:cNvSpPr>
              <p:nvPr/>
            </p:nvSpPr>
            <p:spPr bwMode="auto">
              <a:xfrm>
                <a:off x="2156" y="476"/>
                <a:ext cx="640" cy="1370"/>
              </a:xfrm>
              <a:custGeom>
                <a:avLst/>
                <a:gdLst/>
                <a:ahLst/>
                <a:cxnLst>
                  <a:cxn ang="0">
                    <a:pos x="503" y="25"/>
                  </a:cxn>
                  <a:cxn ang="0">
                    <a:pos x="589" y="85"/>
                  </a:cxn>
                  <a:cxn ang="0">
                    <a:pos x="597" y="137"/>
                  </a:cxn>
                  <a:cxn ang="0">
                    <a:pos x="618" y="183"/>
                  </a:cxn>
                  <a:cxn ang="0">
                    <a:pos x="615" y="243"/>
                  </a:cxn>
                  <a:cxn ang="0">
                    <a:pos x="632" y="286"/>
                  </a:cxn>
                  <a:cxn ang="0">
                    <a:pos x="627" y="320"/>
                  </a:cxn>
                  <a:cxn ang="0">
                    <a:pos x="550" y="328"/>
                  </a:cxn>
                  <a:cxn ang="0">
                    <a:pos x="517" y="380"/>
                  </a:cxn>
                  <a:cxn ang="0">
                    <a:pos x="508" y="418"/>
                  </a:cxn>
                  <a:cxn ang="0">
                    <a:pos x="512" y="473"/>
                  </a:cxn>
                  <a:cxn ang="0">
                    <a:pos x="487" y="525"/>
                  </a:cxn>
                  <a:cxn ang="0">
                    <a:pos x="414" y="568"/>
                  </a:cxn>
                  <a:cxn ang="0">
                    <a:pos x="388" y="593"/>
                  </a:cxn>
                  <a:cxn ang="0">
                    <a:pos x="354" y="657"/>
                  </a:cxn>
                  <a:cxn ang="0">
                    <a:pos x="342" y="708"/>
                  </a:cxn>
                  <a:cxn ang="0">
                    <a:pos x="312" y="777"/>
                  </a:cxn>
                  <a:cxn ang="0">
                    <a:pos x="358" y="867"/>
                  </a:cxn>
                  <a:cxn ang="0">
                    <a:pos x="392" y="935"/>
                  </a:cxn>
                  <a:cxn ang="0">
                    <a:pos x="354" y="960"/>
                  </a:cxn>
                  <a:cxn ang="0">
                    <a:pos x="320" y="965"/>
                  </a:cxn>
                  <a:cxn ang="0">
                    <a:pos x="247" y="969"/>
                  </a:cxn>
                  <a:cxn ang="0">
                    <a:pos x="315" y="986"/>
                  </a:cxn>
                  <a:cxn ang="0">
                    <a:pos x="354" y="1007"/>
                  </a:cxn>
                  <a:cxn ang="0">
                    <a:pos x="328" y="1025"/>
                  </a:cxn>
                  <a:cxn ang="0">
                    <a:pos x="285" y="1063"/>
                  </a:cxn>
                  <a:cxn ang="0">
                    <a:pos x="273" y="1101"/>
                  </a:cxn>
                  <a:cxn ang="0">
                    <a:pos x="255" y="1190"/>
                  </a:cxn>
                  <a:cxn ang="0">
                    <a:pos x="235" y="1250"/>
                  </a:cxn>
                  <a:cxn ang="0">
                    <a:pos x="183" y="1297"/>
                  </a:cxn>
                  <a:cxn ang="0">
                    <a:pos x="132" y="1315"/>
                  </a:cxn>
                  <a:cxn ang="0">
                    <a:pos x="123" y="1357"/>
                  </a:cxn>
                  <a:cxn ang="0">
                    <a:pos x="72" y="1370"/>
                  </a:cxn>
                  <a:cxn ang="0">
                    <a:pos x="50" y="1348"/>
                  </a:cxn>
                  <a:cxn ang="0">
                    <a:pos x="30" y="1272"/>
                  </a:cxn>
                  <a:cxn ang="0">
                    <a:pos x="47" y="1255"/>
                  </a:cxn>
                  <a:cxn ang="0">
                    <a:pos x="50" y="1230"/>
                  </a:cxn>
                  <a:cxn ang="0">
                    <a:pos x="30" y="1160"/>
                  </a:cxn>
                  <a:cxn ang="0">
                    <a:pos x="12" y="1105"/>
                  </a:cxn>
                  <a:cxn ang="0">
                    <a:pos x="0" y="1020"/>
                  </a:cxn>
                  <a:cxn ang="0">
                    <a:pos x="21" y="986"/>
                  </a:cxn>
                  <a:cxn ang="0">
                    <a:pos x="38" y="900"/>
                  </a:cxn>
                  <a:cxn ang="0">
                    <a:pos x="80" y="850"/>
                  </a:cxn>
                  <a:cxn ang="0">
                    <a:pos x="68" y="760"/>
                  </a:cxn>
                  <a:cxn ang="0">
                    <a:pos x="85" y="717"/>
                  </a:cxn>
                  <a:cxn ang="0">
                    <a:pos x="77" y="640"/>
                  </a:cxn>
                  <a:cxn ang="0">
                    <a:pos x="94" y="550"/>
                  </a:cxn>
                  <a:cxn ang="0">
                    <a:pos x="149" y="490"/>
                  </a:cxn>
                  <a:cxn ang="0">
                    <a:pos x="200" y="473"/>
                  </a:cxn>
                  <a:cxn ang="0">
                    <a:pos x="179" y="418"/>
                  </a:cxn>
                  <a:cxn ang="0">
                    <a:pos x="200" y="372"/>
                  </a:cxn>
                  <a:cxn ang="0">
                    <a:pos x="213" y="303"/>
                  </a:cxn>
                  <a:cxn ang="0">
                    <a:pos x="269" y="260"/>
                  </a:cxn>
                  <a:cxn ang="0">
                    <a:pos x="294" y="205"/>
                  </a:cxn>
                  <a:cxn ang="0">
                    <a:pos x="335" y="120"/>
                  </a:cxn>
                  <a:cxn ang="0">
                    <a:pos x="382" y="81"/>
                  </a:cxn>
                  <a:cxn ang="0">
                    <a:pos x="425" y="50"/>
                  </a:cxn>
                  <a:cxn ang="0">
                    <a:pos x="478" y="0"/>
                  </a:cxn>
                </a:cxnLst>
                <a:rect l="0" t="0" r="r" b="b"/>
                <a:pathLst>
                  <a:path w="640" h="1370">
                    <a:moveTo>
                      <a:pt x="482" y="0"/>
                    </a:moveTo>
                    <a:lnTo>
                      <a:pt x="490" y="5"/>
                    </a:lnTo>
                    <a:lnTo>
                      <a:pt x="503" y="25"/>
                    </a:lnTo>
                    <a:lnTo>
                      <a:pt x="559" y="81"/>
                    </a:lnTo>
                    <a:lnTo>
                      <a:pt x="567" y="68"/>
                    </a:lnTo>
                    <a:lnTo>
                      <a:pt x="589" y="85"/>
                    </a:lnTo>
                    <a:lnTo>
                      <a:pt x="597" y="103"/>
                    </a:lnTo>
                    <a:lnTo>
                      <a:pt x="597" y="115"/>
                    </a:lnTo>
                    <a:lnTo>
                      <a:pt x="597" y="137"/>
                    </a:lnTo>
                    <a:lnTo>
                      <a:pt x="589" y="150"/>
                    </a:lnTo>
                    <a:lnTo>
                      <a:pt x="605" y="167"/>
                    </a:lnTo>
                    <a:lnTo>
                      <a:pt x="618" y="183"/>
                    </a:lnTo>
                    <a:lnTo>
                      <a:pt x="618" y="197"/>
                    </a:lnTo>
                    <a:lnTo>
                      <a:pt x="618" y="218"/>
                    </a:lnTo>
                    <a:lnTo>
                      <a:pt x="615" y="243"/>
                    </a:lnTo>
                    <a:lnTo>
                      <a:pt x="605" y="252"/>
                    </a:lnTo>
                    <a:lnTo>
                      <a:pt x="618" y="265"/>
                    </a:lnTo>
                    <a:lnTo>
                      <a:pt x="632" y="286"/>
                    </a:lnTo>
                    <a:lnTo>
                      <a:pt x="640" y="307"/>
                    </a:lnTo>
                    <a:lnTo>
                      <a:pt x="640" y="315"/>
                    </a:lnTo>
                    <a:lnTo>
                      <a:pt x="627" y="320"/>
                    </a:lnTo>
                    <a:lnTo>
                      <a:pt x="572" y="320"/>
                    </a:lnTo>
                    <a:lnTo>
                      <a:pt x="559" y="320"/>
                    </a:lnTo>
                    <a:lnTo>
                      <a:pt x="550" y="328"/>
                    </a:lnTo>
                    <a:lnTo>
                      <a:pt x="550" y="345"/>
                    </a:lnTo>
                    <a:lnTo>
                      <a:pt x="542" y="358"/>
                    </a:lnTo>
                    <a:lnTo>
                      <a:pt x="517" y="380"/>
                    </a:lnTo>
                    <a:lnTo>
                      <a:pt x="520" y="397"/>
                    </a:lnTo>
                    <a:lnTo>
                      <a:pt x="517" y="410"/>
                    </a:lnTo>
                    <a:lnTo>
                      <a:pt x="508" y="418"/>
                    </a:lnTo>
                    <a:lnTo>
                      <a:pt x="517" y="444"/>
                    </a:lnTo>
                    <a:lnTo>
                      <a:pt x="520" y="461"/>
                    </a:lnTo>
                    <a:lnTo>
                      <a:pt x="512" y="473"/>
                    </a:lnTo>
                    <a:lnTo>
                      <a:pt x="495" y="487"/>
                    </a:lnTo>
                    <a:lnTo>
                      <a:pt x="490" y="503"/>
                    </a:lnTo>
                    <a:lnTo>
                      <a:pt x="487" y="525"/>
                    </a:lnTo>
                    <a:lnTo>
                      <a:pt x="457" y="538"/>
                    </a:lnTo>
                    <a:lnTo>
                      <a:pt x="440" y="550"/>
                    </a:lnTo>
                    <a:lnTo>
                      <a:pt x="414" y="568"/>
                    </a:lnTo>
                    <a:lnTo>
                      <a:pt x="418" y="580"/>
                    </a:lnTo>
                    <a:lnTo>
                      <a:pt x="397" y="585"/>
                    </a:lnTo>
                    <a:lnTo>
                      <a:pt x="388" y="593"/>
                    </a:lnTo>
                    <a:lnTo>
                      <a:pt x="367" y="623"/>
                    </a:lnTo>
                    <a:lnTo>
                      <a:pt x="350" y="636"/>
                    </a:lnTo>
                    <a:lnTo>
                      <a:pt x="354" y="657"/>
                    </a:lnTo>
                    <a:lnTo>
                      <a:pt x="342" y="665"/>
                    </a:lnTo>
                    <a:lnTo>
                      <a:pt x="332" y="675"/>
                    </a:lnTo>
                    <a:lnTo>
                      <a:pt x="342" y="708"/>
                    </a:lnTo>
                    <a:lnTo>
                      <a:pt x="337" y="730"/>
                    </a:lnTo>
                    <a:lnTo>
                      <a:pt x="315" y="743"/>
                    </a:lnTo>
                    <a:lnTo>
                      <a:pt x="312" y="777"/>
                    </a:lnTo>
                    <a:lnTo>
                      <a:pt x="315" y="820"/>
                    </a:lnTo>
                    <a:lnTo>
                      <a:pt x="324" y="840"/>
                    </a:lnTo>
                    <a:lnTo>
                      <a:pt x="358" y="867"/>
                    </a:lnTo>
                    <a:lnTo>
                      <a:pt x="370" y="892"/>
                    </a:lnTo>
                    <a:lnTo>
                      <a:pt x="384" y="918"/>
                    </a:lnTo>
                    <a:lnTo>
                      <a:pt x="392" y="935"/>
                    </a:lnTo>
                    <a:lnTo>
                      <a:pt x="384" y="952"/>
                    </a:lnTo>
                    <a:lnTo>
                      <a:pt x="367" y="965"/>
                    </a:lnTo>
                    <a:lnTo>
                      <a:pt x="354" y="960"/>
                    </a:lnTo>
                    <a:lnTo>
                      <a:pt x="342" y="948"/>
                    </a:lnTo>
                    <a:lnTo>
                      <a:pt x="324" y="952"/>
                    </a:lnTo>
                    <a:lnTo>
                      <a:pt x="320" y="965"/>
                    </a:lnTo>
                    <a:lnTo>
                      <a:pt x="294" y="965"/>
                    </a:lnTo>
                    <a:lnTo>
                      <a:pt x="255" y="960"/>
                    </a:lnTo>
                    <a:lnTo>
                      <a:pt x="247" y="969"/>
                    </a:lnTo>
                    <a:lnTo>
                      <a:pt x="273" y="982"/>
                    </a:lnTo>
                    <a:lnTo>
                      <a:pt x="307" y="969"/>
                    </a:lnTo>
                    <a:lnTo>
                      <a:pt x="315" y="986"/>
                    </a:lnTo>
                    <a:lnTo>
                      <a:pt x="342" y="990"/>
                    </a:lnTo>
                    <a:lnTo>
                      <a:pt x="362" y="998"/>
                    </a:lnTo>
                    <a:lnTo>
                      <a:pt x="354" y="1007"/>
                    </a:lnTo>
                    <a:lnTo>
                      <a:pt x="328" y="1003"/>
                    </a:lnTo>
                    <a:lnTo>
                      <a:pt x="324" y="1012"/>
                    </a:lnTo>
                    <a:lnTo>
                      <a:pt x="328" y="1025"/>
                    </a:lnTo>
                    <a:lnTo>
                      <a:pt x="315" y="1042"/>
                    </a:lnTo>
                    <a:lnTo>
                      <a:pt x="294" y="1058"/>
                    </a:lnTo>
                    <a:lnTo>
                      <a:pt x="285" y="1063"/>
                    </a:lnTo>
                    <a:lnTo>
                      <a:pt x="277" y="1067"/>
                    </a:lnTo>
                    <a:lnTo>
                      <a:pt x="282" y="1088"/>
                    </a:lnTo>
                    <a:lnTo>
                      <a:pt x="273" y="1101"/>
                    </a:lnTo>
                    <a:lnTo>
                      <a:pt x="260" y="1127"/>
                    </a:lnTo>
                    <a:lnTo>
                      <a:pt x="264" y="1152"/>
                    </a:lnTo>
                    <a:lnTo>
                      <a:pt x="255" y="1190"/>
                    </a:lnTo>
                    <a:lnTo>
                      <a:pt x="247" y="1208"/>
                    </a:lnTo>
                    <a:lnTo>
                      <a:pt x="247" y="1233"/>
                    </a:lnTo>
                    <a:lnTo>
                      <a:pt x="235" y="1250"/>
                    </a:lnTo>
                    <a:lnTo>
                      <a:pt x="217" y="1280"/>
                    </a:lnTo>
                    <a:lnTo>
                      <a:pt x="213" y="1302"/>
                    </a:lnTo>
                    <a:lnTo>
                      <a:pt x="183" y="1297"/>
                    </a:lnTo>
                    <a:lnTo>
                      <a:pt x="153" y="1297"/>
                    </a:lnTo>
                    <a:lnTo>
                      <a:pt x="149" y="1310"/>
                    </a:lnTo>
                    <a:lnTo>
                      <a:pt x="132" y="1315"/>
                    </a:lnTo>
                    <a:lnTo>
                      <a:pt x="123" y="1319"/>
                    </a:lnTo>
                    <a:lnTo>
                      <a:pt x="127" y="1335"/>
                    </a:lnTo>
                    <a:lnTo>
                      <a:pt x="123" y="1357"/>
                    </a:lnTo>
                    <a:lnTo>
                      <a:pt x="102" y="1370"/>
                    </a:lnTo>
                    <a:lnTo>
                      <a:pt x="89" y="1357"/>
                    </a:lnTo>
                    <a:lnTo>
                      <a:pt x="72" y="1370"/>
                    </a:lnTo>
                    <a:lnTo>
                      <a:pt x="50" y="1370"/>
                    </a:lnTo>
                    <a:lnTo>
                      <a:pt x="42" y="1357"/>
                    </a:lnTo>
                    <a:lnTo>
                      <a:pt x="50" y="1348"/>
                    </a:lnTo>
                    <a:lnTo>
                      <a:pt x="55" y="1323"/>
                    </a:lnTo>
                    <a:lnTo>
                      <a:pt x="38" y="1289"/>
                    </a:lnTo>
                    <a:lnTo>
                      <a:pt x="30" y="1272"/>
                    </a:lnTo>
                    <a:lnTo>
                      <a:pt x="34" y="1263"/>
                    </a:lnTo>
                    <a:lnTo>
                      <a:pt x="42" y="1263"/>
                    </a:lnTo>
                    <a:lnTo>
                      <a:pt x="47" y="1255"/>
                    </a:lnTo>
                    <a:lnTo>
                      <a:pt x="50" y="1246"/>
                    </a:lnTo>
                    <a:lnTo>
                      <a:pt x="55" y="1238"/>
                    </a:lnTo>
                    <a:lnTo>
                      <a:pt x="50" y="1230"/>
                    </a:lnTo>
                    <a:lnTo>
                      <a:pt x="42" y="1212"/>
                    </a:lnTo>
                    <a:lnTo>
                      <a:pt x="25" y="1187"/>
                    </a:lnTo>
                    <a:lnTo>
                      <a:pt x="30" y="1160"/>
                    </a:lnTo>
                    <a:lnTo>
                      <a:pt x="17" y="1140"/>
                    </a:lnTo>
                    <a:lnTo>
                      <a:pt x="4" y="1127"/>
                    </a:lnTo>
                    <a:lnTo>
                      <a:pt x="12" y="1105"/>
                    </a:lnTo>
                    <a:lnTo>
                      <a:pt x="21" y="1063"/>
                    </a:lnTo>
                    <a:lnTo>
                      <a:pt x="4" y="1042"/>
                    </a:lnTo>
                    <a:lnTo>
                      <a:pt x="0" y="1020"/>
                    </a:lnTo>
                    <a:lnTo>
                      <a:pt x="0" y="1007"/>
                    </a:lnTo>
                    <a:lnTo>
                      <a:pt x="8" y="982"/>
                    </a:lnTo>
                    <a:lnTo>
                      <a:pt x="21" y="986"/>
                    </a:lnTo>
                    <a:lnTo>
                      <a:pt x="34" y="952"/>
                    </a:lnTo>
                    <a:lnTo>
                      <a:pt x="34" y="913"/>
                    </a:lnTo>
                    <a:lnTo>
                      <a:pt x="38" y="900"/>
                    </a:lnTo>
                    <a:lnTo>
                      <a:pt x="55" y="888"/>
                    </a:lnTo>
                    <a:lnTo>
                      <a:pt x="80" y="870"/>
                    </a:lnTo>
                    <a:lnTo>
                      <a:pt x="80" y="850"/>
                    </a:lnTo>
                    <a:lnTo>
                      <a:pt x="77" y="785"/>
                    </a:lnTo>
                    <a:lnTo>
                      <a:pt x="68" y="777"/>
                    </a:lnTo>
                    <a:lnTo>
                      <a:pt x="68" y="760"/>
                    </a:lnTo>
                    <a:lnTo>
                      <a:pt x="89" y="751"/>
                    </a:lnTo>
                    <a:lnTo>
                      <a:pt x="98" y="743"/>
                    </a:lnTo>
                    <a:lnTo>
                      <a:pt x="85" y="717"/>
                    </a:lnTo>
                    <a:lnTo>
                      <a:pt x="68" y="692"/>
                    </a:lnTo>
                    <a:lnTo>
                      <a:pt x="72" y="662"/>
                    </a:lnTo>
                    <a:lnTo>
                      <a:pt x="77" y="640"/>
                    </a:lnTo>
                    <a:lnTo>
                      <a:pt x="94" y="602"/>
                    </a:lnTo>
                    <a:lnTo>
                      <a:pt x="94" y="585"/>
                    </a:lnTo>
                    <a:lnTo>
                      <a:pt x="94" y="550"/>
                    </a:lnTo>
                    <a:lnTo>
                      <a:pt x="107" y="520"/>
                    </a:lnTo>
                    <a:lnTo>
                      <a:pt x="127" y="503"/>
                    </a:lnTo>
                    <a:lnTo>
                      <a:pt x="149" y="490"/>
                    </a:lnTo>
                    <a:lnTo>
                      <a:pt x="170" y="495"/>
                    </a:lnTo>
                    <a:lnTo>
                      <a:pt x="192" y="503"/>
                    </a:lnTo>
                    <a:lnTo>
                      <a:pt x="200" y="473"/>
                    </a:lnTo>
                    <a:lnTo>
                      <a:pt x="192" y="448"/>
                    </a:lnTo>
                    <a:lnTo>
                      <a:pt x="183" y="431"/>
                    </a:lnTo>
                    <a:lnTo>
                      <a:pt x="179" y="418"/>
                    </a:lnTo>
                    <a:lnTo>
                      <a:pt x="183" y="405"/>
                    </a:lnTo>
                    <a:lnTo>
                      <a:pt x="197" y="401"/>
                    </a:lnTo>
                    <a:lnTo>
                      <a:pt x="200" y="372"/>
                    </a:lnTo>
                    <a:lnTo>
                      <a:pt x="209" y="345"/>
                    </a:lnTo>
                    <a:lnTo>
                      <a:pt x="213" y="325"/>
                    </a:lnTo>
                    <a:lnTo>
                      <a:pt x="213" y="303"/>
                    </a:lnTo>
                    <a:lnTo>
                      <a:pt x="225" y="282"/>
                    </a:lnTo>
                    <a:lnTo>
                      <a:pt x="252" y="265"/>
                    </a:lnTo>
                    <a:lnTo>
                      <a:pt x="269" y="260"/>
                    </a:lnTo>
                    <a:lnTo>
                      <a:pt x="269" y="240"/>
                    </a:lnTo>
                    <a:lnTo>
                      <a:pt x="277" y="226"/>
                    </a:lnTo>
                    <a:lnTo>
                      <a:pt x="294" y="205"/>
                    </a:lnTo>
                    <a:lnTo>
                      <a:pt x="312" y="192"/>
                    </a:lnTo>
                    <a:lnTo>
                      <a:pt x="303" y="155"/>
                    </a:lnTo>
                    <a:lnTo>
                      <a:pt x="335" y="120"/>
                    </a:lnTo>
                    <a:lnTo>
                      <a:pt x="342" y="105"/>
                    </a:lnTo>
                    <a:lnTo>
                      <a:pt x="367" y="100"/>
                    </a:lnTo>
                    <a:lnTo>
                      <a:pt x="382" y="81"/>
                    </a:lnTo>
                    <a:lnTo>
                      <a:pt x="382" y="68"/>
                    </a:lnTo>
                    <a:lnTo>
                      <a:pt x="397" y="53"/>
                    </a:lnTo>
                    <a:lnTo>
                      <a:pt x="425" y="50"/>
                    </a:lnTo>
                    <a:lnTo>
                      <a:pt x="457" y="50"/>
                    </a:lnTo>
                    <a:lnTo>
                      <a:pt x="482" y="25"/>
                    </a:lnTo>
                    <a:lnTo>
                      <a:pt x="478" y="0"/>
                    </a:lnTo>
                  </a:path>
                </a:pathLst>
              </a:custGeom>
              <a:grpFill/>
              <a:ln w="14288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defTabSz="914400">
                  <a:defRPr/>
                </a:pPr>
                <a:endParaRPr lang="en-GB" sz="36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endParaRPr>
              </a:p>
            </p:txBody>
          </p:sp>
        </p:grpSp>
        <p:sp>
          <p:nvSpPr>
            <p:cNvPr id="73" name="Freeform 96"/>
            <p:cNvSpPr>
              <a:spLocks/>
            </p:cNvSpPr>
            <p:nvPr/>
          </p:nvSpPr>
          <p:spPr bwMode="auto">
            <a:xfrm>
              <a:off x="5941181" y="657984"/>
              <a:ext cx="933597" cy="320987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84" y="10"/>
                </a:cxn>
                <a:cxn ang="0">
                  <a:pos x="87" y="1"/>
                </a:cxn>
                <a:cxn ang="0">
                  <a:pos x="108" y="7"/>
                </a:cxn>
                <a:cxn ang="0">
                  <a:pos x="93" y="43"/>
                </a:cxn>
                <a:cxn ang="0">
                  <a:pos x="150" y="64"/>
                </a:cxn>
                <a:cxn ang="0">
                  <a:pos x="183" y="55"/>
                </a:cxn>
                <a:cxn ang="0">
                  <a:pos x="192" y="52"/>
                </a:cxn>
                <a:cxn ang="0">
                  <a:pos x="330" y="55"/>
                </a:cxn>
                <a:cxn ang="0">
                  <a:pos x="393" y="52"/>
                </a:cxn>
                <a:cxn ang="0">
                  <a:pos x="411" y="76"/>
                </a:cxn>
                <a:cxn ang="0">
                  <a:pos x="441" y="91"/>
                </a:cxn>
                <a:cxn ang="0">
                  <a:pos x="492" y="121"/>
                </a:cxn>
                <a:cxn ang="0">
                  <a:pos x="543" y="118"/>
                </a:cxn>
                <a:cxn ang="0">
                  <a:pos x="576" y="136"/>
                </a:cxn>
                <a:cxn ang="0">
                  <a:pos x="588" y="163"/>
                </a:cxn>
                <a:cxn ang="0">
                  <a:pos x="585" y="202"/>
                </a:cxn>
              </a:cxnLst>
              <a:rect l="0" t="0" r="r" b="b"/>
              <a:pathLst>
                <a:path w="588" h="202">
                  <a:moveTo>
                    <a:pt x="0" y="31"/>
                  </a:moveTo>
                  <a:cubicBezTo>
                    <a:pt x="32" y="29"/>
                    <a:pt x="60" y="34"/>
                    <a:pt x="84" y="10"/>
                  </a:cubicBezTo>
                  <a:cubicBezTo>
                    <a:pt x="85" y="7"/>
                    <a:pt x="84" y="1"/>
                    <a:pt x="87" y="1"/>
                  </a:cubicBezTo>
                  <a:cubicBezTo>
                    <a:pt x="94" y="0"/>
                    <a:pt x="104" y="1"/>
                    <a:pt x="108" y="7"/>
                  </a:cubicBezTo>
                  <a:cubicBezTo>
                    <a:pt x="111" y="12"/>
                    <a:pt x="95" y="38"/>
                    <a:pt x="93" y="43"/>
                  </a:cubicBezTo>
                  <a:cubicBezTo>
                    <a:pt x="98" y="80"/>
                    <a:pt x="107" y="67"/>
                    <a:pt x="150" y="64"/>
                  </a:cubicBezTo>
                  <a:cubicBezTo>
                    <a:pt x="171" y="60"/>
                    <a:pt x="160" y="63"/>
                    <a:pt x="183" y="55"/>
                  </a:cubicBezTo>
                  <a:cubicBezTo>
                    <a:pt x="186" y="54"/>
                    <a:pt x="192" y="52"/>
                    <a:pt x="192" y="52"/>
                  </a:cubicBezTo>
                  <a:cubicBezTo>
                    <a:pt x="240" y="55"/>
                    <a:pt x="282" y="58"/>
                    <a:pt x="330" y="55"/>
                  </a:cubicBezTo>
                  <a:cubicBezTo>
                    <a:pt x="356" y="50"/>
                    <a:pt x="363" y="50"/>
                    <a:pt x="393" y="52"/>
                  </a:cubicBezTo>
                  <a:cubicBezTo>
                    <a:pt x="416" y="58"/>
                    <a:pt x="399" y="61"/>
                    <a:pt x="411" y="76"/>
                  </a:cubicBezTo>
                  <a:cubicBezTo>
                    <a:pt x="415" y="81"/>
                    <a:pt x="435" y="87"/>
                    <a:pt x="441" y="91"/>
                  </a:cubicBezTo>
                  <a:cubicBezTo>
                    <a:pt x="459" y="103"/>
                    <a:pt x="471" y="114"/>
                    <a:pt x="492" y="121"/>
                  </a:cubicBezTo>
                  <a:cubicBezTo>
                    <a:pt x="514" y="118"/>
                    <a:pt x="521" y="115"/>
                    <a:pt x="543" y="118"/>
                  </a:cubicBezTo>
                  <a:cubicBezTo>
                    <a:pt x="567" y="126"/>
                    <a:pt x="558" y="130"/>
                    <a:pt x="576" y="136"/>
                  </a:cubicBezTo>
                  <a:cubicBezTo>
                    <a:pt x="581" y="144"/>
                    <a:pt x="588" y="163"/>
                    <a:pt x="588" y="163"/>
                  </a:cubicBezTo>
                  <a:cubicBezTo>
                    <a:pt x="583" y="186"/>
                    <a:pt x="585" y="173"/>
                    <a:pt x="585" y="202"/>
                  </a:cubicBezTo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74" name="Freeform 97"/>
            <p:cNvSpPr>
              <a:spLocks/>
            </p:cNvSpPr>
            <p:nvPr/>
          </p:nvSpPr>
          <p:spPr bwMode="auto">
            <a:xfrm>
              <a:off x="5965076" y="2160551"/>
              <a:ext cx="208224" cy="213413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9" y="0"/>
                </a:cxn>
                <a:cxn ang="0">
                  <a:pos x="33" y="30"/>
                </a:cxn>
                <a:cxn ang="0">
                  <a:pos x="81" y="69"/>
                </a:cxn>
                <a:cxn ang="0">
                  <a:pos x="120" y="111"/>
                </a:cxn>
                <a:cxn ang="0">
                  <a:pos x="117" y="135"/>
                </a:cxn>
                <a:cxn ang="0">
                  <a:pos x="72" y="99"/>
                </a:cxn>
                <a:cxn ang="0">
                  <a:pos x="54" y="93"/>
                </a:cxn>
                <a:cxn ang="0">
                  <a:pos x="12" y="126"/>
                </a:cxn>
              </a:cxnLst>
              <a:rect l="0" t="0" r="r" b="b"/>
              <a:pathLst>
                <a:path w="131" h="135">
                  <a:moveTo>
                    <a:pt x="0" y="21"/>
                  </a:moveTo>
                  <a:cubicBezTo>
                    <a:pt x="15" y="16"/>
                    <a:pt x="22" y="4"/>
                    <a:pt x="39" y="0"/>
                  </a:cubicBezTo>
                  <a:cubicBezTo>
                    <a:pt x="48" y="13"/>
                    <a:pt x="46" y="21"/>
                    <a:pt x="33" y="30"/>
                  </a:cubicBezTo>
                  <a:cubicBezTo>
                    <a:pt x="13" y="61"/>
                    <a:pt x="63" y="63"/>
                    <a:pt x="81" y="69"/>
                  </a:cubicBezTo>
                  <a:cubicBezTo>
                    <a:pt x="91" y="84"/>
                    <a:pt x="107" y="98"/>
                    <a:pt x="120" y="111"/>
                  </a:cubicBezTo>
                  <a:cubicBezTo>
                    <a:pt x="127" y="132"/>
                    <a:pt x="131" y="125"/>
                    <a:pt x="117" y="135"/>
                  </a:cubicBezTo>
                  <a:cubicBezTo>
                    <a:pt x="97" y="130"/>
                    <a:pt x="90" y="109"/>
                    <a:pt x="72" y="99"/>
                  </a:cubicBezTo>
                  <a:cubicBezTo>
                    <a:pt x="66" y="96"/>
                    <a:pt x="54" y="93"/>
                    <a:pt x="54" y="93"/>
                  </a:cubicBezTo>
                  <a:cubicBezTo>
                    <a:pt x="22" y="104"/>
                    <a:pt x="12" y="89"/>
                    <a:pt x="12" y="126"/>
                  </a:cubicBezTo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75" name="Freeform 98"/>
            <p:cNvSpPr>
              <a:spLocks/>
            </p:cNvSpPr>
            <p:nvPr/>
          </p:nvSpPr>
          <p:spPr bwMode="auto">
            <a:xfrm>
              <a:off x="4587723" y="4646901"/>
              <a:ext cx="771454" cy="936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" y="51"/>
                </a:cxn>
                <a:cxn ang="0">
                  <a:pos x="66" y="24"/>
                </a:cxn>
                <a:cxn ang="0">
                  <a:pos x="99" y="36"/>
                </a:cxn>
                <a:cxn ang="0">
                  <a:pos x="126" y="84"/>
                </a:cxn>
                <a:cxn ang="0">
                  <a:pos x="120" y="120"/>
                </a:cxn>
                <a:cxn ang="0">
                  <a:pos x="129" y="162"/>
                </a:cxn>
                <a:cxn ang="0">
                  <a:pos x="216" y="216"/>
                </a:cxn>
                <a:cxn ang="0">
                  <a:pos x="249" y="249"/>
                </a:cxn>
                <a:cxn ang="0">
                  <a:pos x="327" y="282"/>
                </a:cxn>
                <a:cxn ang="0">
                  <a:pos x="375" y="342"/>
                </a:cxn>
                <a:cxn ang="0">
                  <a:pos x="396" y="369"/>
                </a:cxn>
                <a:cxn ang="0">
                  <a:pos x="414" y="375"/>
                </a:cxn>
                <a:cxn ang="0">
                  <a:pos x="432" y="387"/>
                </a:cxn>
                <a:cxn ang="0">
                  <a:pos x="432" y="459"/>
                </a:cxn>
                <a:cxn ang="0">
                  <a:pos x="417" y="495"/>
                </a:cxn>
                <a:cxn ang="0">
                  <a:pos x="420" y="522"/>
                </a:cxn>
                <a:cxn ang="0">
                  <a:pos x="438" y="528"/>
                </a:cxn>
                <a:cxn ang="0">
                  <a:pos x="462" y="570"/>
                </a:cxn>
                <a:cxn ang="0">
                  <a:pos x="486" y="591"/>
                </a:cxn>
              </a:cxnLst>
              <a:rect l="0" t="0" r="r" b="b"/>
              <a:pathLst>
                <a:path w="486" h="591">
                  <a:moveTo>
                    <a:pt x="0" y="0"/>
                  </a:moveTo>
                  <a:cubicBezTo>
                    <a:pt x="7" y="20"/>
                    <a:pt x="15" y="39"/>
                    <a:pt x="33" y="51"/>
                  </a:cubicBezTo>
                  <a:cubicBezTo>
                    <a:pt x="60" y="46"/>
                    <a:pt x="47" y="37"/>
                    <a:pt x="66" y="24"/>
                  </a:cubicBezTo>
                  <a:cubicBezTo>
                    <a:pt x="79" y="27"/>
                    <a:pt x="87" y="32"/>
                    <a:pt x="99" y="36"/>
                  </a:cubicBezTo>
                  <a:cubicBezTo>
                    <a:pt x="91" y="67"/>
                    <a:pt x="88" y="78"/>
                    <a:pt x="126" y="84"/>
                  </a:cubicBezTo>
                  <a:cubicBezTo>
                    <a:pt x="135" y="98"/>
                    <a:pt x="134" y="110"/>
                    <a:pt x="120" y="120"/>
                  </a:cubicBezTo>
                  <a:cubicBezTo>
                    <a:pt x="97" y="156"/>
                    <a:pt x="103" y="145"/>
                    <a:pt x="129" y="162"/>
                  </a:cubicBezTo>
                  <a:cubicBezTo>
                    <a:pt x="155" y="201"/>
                    <a:pt x="168" y="210"/>
                    <a:pt x="216" y="216"/>
                  </a:cubicBezTo>
                  <a:cubicBezTo>
                    <a:pt x="229" y="225"/>
                    <a:pt x="238" y="238"/>
                    <a:pt x="249" y="249"/>
                  </a:cubicBezTo>
                  <a:cubicBezTo>
                    <a:pt x="265" y="265"/>
                    <a:pt x="306" y="277"/>
                    <a:pt x="327" y="282"/>
                  </a:cubicBezTo>
                  <a:cubicBezTo>
                    <a:pt x="336" y="308"/>
                    <a:pt x="359" y="321"/>
                    <a:pt x="375" y="342"/>
                  </a:cubicBezTo>
                  <a:cubicBezTo>
                    <a:pt x="379" y="347"/>
                    <a:pt x="388" y="365"/>
                    <a:pt x="396" y="369"/>
                  </a:cubicBezTo>
                  <a:cubicBezTo>
                    <a:pt x="402" y="372"/>
                    <a:pt x="408" y="373"/>
                    <a:pt x="414" y="375"/>
                  </a:cubicBezTo>
                  <a:cubicBezTo>
                    <a:pt x="421" y="377"/>
                    <a:pt x="432" y="387"/>
                    <a:pt x="432" y="387"/>
                  </a:cubicBezTo>
                  <a:cubicBezTo>
                    <a:pt x="429" y="413"/>
                    <a:pt x="423" y="433"/>
                    <a:pt x="432" y="459"/>
                  </a:cubicBezTo>
                  <a:cubicBezTo>
                    <a:pt x="428" y="474"/>
                    <a:pt x="420" y="479"/>
                    <a:pt x="417" y="495"/>
                  </a:cubicBezTo>
                  <a:cubicBezTo>
                    <a:pt x="418" y="504"/>
                    <a:pt x="415" y="514"/>
                    <a:pt x="420" y="522"/>
                  </a:cubicBezTo>
                  <a:cubicBezTo>
                    <a:pt x="423" y="527"/>
                    <a:pt x="438" y="528"/>
                    <a:pt x="438" y="528"/>
                  </a:cubicBezTo>
                  <a:cubicBezTo>
                    <a:pt x="433" y="566"/>
                    <a:pt x="427" y="558"/>
                    <a:pt x="462" y="570"/>
                  </a:cubicBezTo>
                  <a:cubicBezTo>
                    <a:pt x="468" y="579"/>
                    <a:pt x="486" y="591"/>
                    <a:pt x="486" y="591"/>
                  </a:cubicBezTo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76" name="Freeform 99"/>
            <p:cNvSpPr>
              <a:spLocks/>
            </p:cNvSpPr>
            <p:nvPr/>
          </p:nvSpPr>
          <p:spPr bwMode="auto">
            <a:xfrm>
              <a:off x="6098203" y="5193448"/>
              <a:ext cx="372073" cy="301902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33" y="141"/>
                </a:cxn>
                <a:cxn ang="0">
                  <a:pos x="30" y="150"/>
                </a:cxn>
                <a:cxn ang="0">
                  <a:pos x="24" y="183"/>
                </a:cxn>
                <a:cxn ang="0">
                  <a:pos x="63" y="144"/>
                </a:cxn>
                <a:cxn ang="0">
                  <a:pos x="81" y="132"/>
                </a:cxn>
                <a:cxn ang="0">
                  <a:pos x="90" y="126"/>
                </a:cxn>
                <a:cxn ang="0">
                  <a:pos x="210" y="78"/>
                </a:cxn>
                <a:cxn ang="0">
                  <a:pos x="153" y="21"/>
                </a:cxn>
                <a:cxn ang="0">
                  <a:pos x="129" y="0"/>
                </a:cxn>
              </a:cxnLst>
              <a:rect l="0" t="0" r="r" b="b"/>
              <a:pathLst>
                <a:path w="234" h="190">
                  <a:moveTo>
                    <a:pt x="0" y="138"/>
                  </a:moveTo>
                  <a:cubicBezTo>
                    <a:pt x="11" y="139"/>
                    <a:pt x="23" y="137"/>
                    <a:pt x="33" y="141"/>
                  </a:cubicBezTo>
                  <a:cubicBezTo>
                    <a:pt x="36" y="142"/>
                    <a:pt x="31" y="147"/>
                    <a:pt x="30" y="150"/>
                  </a:cubicBezTo>
                  <a:cubicBezTo>
                    <a:pt x="25" y="160"/>
                    <a:pt x="2" y="190"/>
                    <a:pt x="24" y="183"/>
                  </a:cubicBezTo>
                  <a:cubicBezTo>
                    <a:pt x="37" y="163"/>
                    <a:pt x="43" y="157"/>
                    <a:pt x="63" y="144"/>
                  </a:cubicBezTo>
                  <a:cubicBezTo>
                    <a:pt x="69" y="140"/>
                    <a:pt x="75" y="136"/>
                    <a:pt x="81" y="132"/>
                  </a:cubicBezTo>
                  <a:cubicBezTo>
                    <a:pt x="84" y="130"/>
                    <a:pt x="90" y="126"/>
                    <a:pt x="90" y="126"/>
                  </a:cubicBezTo>
                  <a:cubicBezTo>
                    <a:pt x="105" y="80"/>
                    <a:pt x="172" y="81"/>
                    <a:pt x="210" y="78"/>
                  </a:cubicBezTo>
                  <a:cubicBezTo>
                    <a:pt x="234" y="42"/>
                    <a:pt x="175" y="28"/>
                    <a:pt x="153" y="21"/>
                  </a:cubicBezTo>
                  <a:cubicBezTo>
                    <a:pt x="133" y="1"/>
                    <a:pt x="143" y="7"/>
                    <a:pt x="129" y="0"/>
                  </a:cubicBezTo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77" name="Freeform 100"/>
            <p:cNvSpPr>
              <a:spLocks/>
            </p:cNvSpPr>
            <p:nvPr/>
          </p:nvSpPr>
          <p:spPr bwMode="auto">
            <a:xfrm>
              <a:off x="6134045" y="5228149"/>
              <a:ext cx="1392714" cy="1103502"/>
            </a:xfrm>
            <a:custGeom>
              <a:avLst/>
              <a:gdLst/>
              <a:ahLst/>
              <a:cxnLst>
                <a:cxn ang="0">
                  <a:pos x="391" y="9"/>
                </a:cxn>
                <a:cxn ang="0">
                  <a:pos x="367" y="6"/>
                </a:cxn>
                <a:cxn ang="0">
                  <a:pos x="358" y="0"/>
                </a:cxn>
                <a:cxn ang="0">
                  <a:pos x="313" y="24"/>
                </a:cxn>
                <a:cxn ang="0">
                  <a:pos x="217" y="33"/>
                </a:cxn>
                <a:cxn ang="0">
                  <a:pos x="259" y="75"/>
                </a:cxn>
                <a:cxn ang="0">
                  <a:pos x="217" y="87"/>
                </a:cxn>
                <a:cxn ang="0">
                  <a:pos x="205" y="105"/>
                </a:cxn>
                <a:cxn ang="0">
                  <a:pos x="178" y="120"/>
                </a:cxn>
                <a:cxn ang="0">
                  <a:pos x="112" y="117"/>
                </a:cxn>
                <a:cxn ang="0">
                  <a:pos x="97" y="129"/>
                </a:cxn>
                <a:cxn ang="0">
                  <a:pos x="100" y="141"/>
                </a:cxn>
                <a:cxn ang="0">
                  <a:pos x="73" y="138"/>
                </a:cxn>
                <a:cxn ang="0">
                  <a:pos x="16" y="171"/>
                </a:cxn>
                <a:cxn ang="0">
                  <a:pos x="4" y="213"/>
                </a:cxn>
                <a:cxn ang="0">
                  <a:pos x="16" y="237"/>
                </a:cxn>
                <a:cxn ang="0">
                  <a:pos x="34" y="231"/>
                </a:cxn>
                <a:cxn ang="0">
                  <a:pos x="52" y="252"/>
                </a:cxn>
                <a:cxn ang="0">
                  <a:pos x="43" y="309"/>
                </a:cxn>
                <a:cxn ang="0">
                  <a:pos x="31" y="339"/>
                </a:cxn>
                <a:cxn ang="0">
                  <a:pos x="4" y="351"/>
                </a:cxn>
                <a:cxn ang="0">
                  <a:pos x="1" y="360"/>
                </a:cxn>
                <a:cxn ang="0">
                  <a:pos x="19" y="369"/>
                </a:cxn>
                <a:cxn ang="0">
                  <a:pos x="94" y="399"/>
                </a:cxn>
                <a:cxn ang="0">
                  <a:pos x="112" y="426"/>
                </a:cxn>
                <a:cxn ang="0">
                  <a:pos x="136" y="465"/>
                </a:cxn>
                <a:cxn ang="0">
                  <a:pos x="172" y="465"/>
                </a:cxn>
                <a:cxn ang="0">
                  <a:pos x="181" y="468"/>
                </a:cxn>
                <a:cxn ang="0">
                  <a:pos x="220" y="489"/>
                </a:cxn>
                <a:cxn ang="0">
                  <a:pos x="244" y="510"/>
                </a:cxn>
                <a:cxn ang="0">
                  <a:pos x="253" y="516"/>
                </a:cxn>
                <a:cxn ang="0">
                  <a:pos x="298" y="546"/>
                </a:cxn>
                <a:cxn ang="0">
                  <a:pos x="331" y="540"/>
                </a:cxn>
                <a:cxn ang="0">
                  <a:pos x="355" y="534"/>
                </a:cxn>
                <a:cxn ang="0">
                  <a:pos x="376" y="477"/>
                </a:cxn>
                <a:cxn ang="0">
                  <a:pos x="400" y="462"/>
                </a:cxn>
                <a:cxn ang="0">
                  <a:pos x="601" y="510"/>
                </a:cxn>
                <a:cxn ang="0">
                  <a:pos x="658" y="489"/>
                </a:cxn>
                <a:cxn ang="0">
                  <a:pos x="697" y="438"/>
                </a:cxn>
                <a:cxn ang="0">
                  <a:pos x="808" y="423"/>
                </a:cxn>
                <a:cxn ang="0">
                  <a:pos x="829" y="402"/>
                </a:cxn>
                <a:cxn ang="0">
                  <a:pos x="838" y="396"/>
                </a:cxn>
                <a:cxn ang="0">
                  <a:pos x="850" y="408"/>
                </a:cxn>
                <a:cxn ang="0">
                  <a:pos x="844" y="417"/>
                </a:cxn>
                <a:cxn ang="0">
                  <a:pos x="838" y="435"/>
                </a:cxn>
                <a:cxn ang="0">
                  <a:pos x="865" y="465"/>
                </a:cxn>
                <a:cxn ang="0">
                  <a:pos x="859" y="483"/>
                </a:cxn>
                <a:cxn ang="0">
                  <a:pos x="856" y="492"/>
                </a:cxn>
                <a:cxn ang="0">
                  <a:pos x="877" y="570"/>
                </a:cxn>
                <a:cxn ang="0">
                  <a:pos x="856" y="603"/>
                </a:cxn>
                <a:cxn ang="0">
                  <a:pos x="862" y="612"/>
                </a:cxn>
                <a:cxn ang="0">
                  <a:pos x="856" y="630"/>
                </a:cxn>
                <a:cxn ang="0">
                  <a:pos x="850" y="669"/>
                </a:cxn>
                <a:cxn ang="0">
                  <a:pos x="865" y="612"/>
                </a:cxn>
              </a:cxnLst>
              <a:rect l="0" t="0" r="r" b="b"/>
              <a:pathLst>
                <a:path w="877" h="696">
                  <a:moveTo>
                    <a:pt x="391" y="9"/>
                  </a:moveTo>
                  <a:cubicBezTo>
                    <a:pt x="383" y="8"/>
                    <a:pt x="375" y="8"/>
                    <a:pt x="367" y="6"/>
                  </a:cubicBezTo>
                  <a:cubicBezTo>
                    <a:pt x="364" y="5"/>
                    <a:pt x="362" y="0"/>
                    <a:pt x="358" y="0"/>
                  </a:cubicBezTo>
                  <a:cubicBezTo>
                    <a:pt x="338" y="0"/>
                    <a:pt x="329" y="19"/>
                    <a:pt x="313" y="24"/>
                  </a:cubicBezTo>
                  <a:cubicBezTo>
                    <a:pt x="279" y="20"/>
                    <a:pt x="249" y="22"/>
                    <a:pt x="217" y="33"/>
                  </a:cubicBezTo>
                  <a:cubicBezTo>
                    <a:pt x="201" y="57"/>
                    <a:pt x="243" y="64"/>
                    <a:pt x="259" y="75"/>
                  </a:cubicBezTo>
                  <a:cubicBezTo>
                    <a:pt x="268" y="101"/>
                    <a:pt x="261" y="71"/>
                    <a:pt x="217" y="87"/>
                  </a:cubicBezTo>
                  <a:cubicBezTo>
                    <a:pt x="210" y="89"/>
                    <a:pt x="209" y="99"/>
                    <a:pt x="205" y="105"/>
                  </a:cubicBezTo>
                  <a:cubicBezTo>
                    <a:pt x="199" y="114"/>
                    <a:pt x="187" y="117"/>
                    <a:pt x="178" y="120"/>
                  </a:cubicBezTo>
                  <a:cubicBezTo>
                    <a:pt x="149" y="114"/>
                    <a:pt x="150" y="114"/>
                    <a:pt x="112" y="117"/>
                  </a:cubicBezTo>
                  <a:cubicBezTo>
                    <a:pt x="105" y="119"/>
                    <a:pt x="98" y="120"/>
                    <a:pt x="97" y="129"/>
                  </a:cubicBezTo>
                  <a:cubicBezTo>
                    <a:pt x="96" y="133"/>
                    <a:pt x="104" y="140"/>
                    <a:pt x="100" y="141"/>
                  </a:cubicBezTo>
                  <a:cubicBezTo>
                    <a:pt x="92" y="144"/>
                    <a:pt x="82" y="139"/>
                    <a:pt x="73" y="138"/>
                  </a:cubicBezTo>
                  <a:cubicBezTo>
                    <a:pt x="52" y="143"/>
                    <a:pt x="32" y="155"/>
                    <a:pt x="16" y="171"/>
                  </a:cubicBezTo>
                  <a:cubicBezTo>
                    <a:pt x="10" y="188"/>
                    <a:pt x="7" y="192"/>
                    <a:pt x="4" y="213"/>
                  </a:cubicBezTo>
                  <a:cubicBezTo>
                    <a:pt x="5" y="219"/>
                    <a:pt x="4" y="237"/>
                    <a:pt x="16" y="237"/>
                  </a:cubicBezTo>
                  <a:cubicBezTo>
                    <a:pt x="22" y="237"/>
                    <a:pt x="34" y="231"/>
                    <a:pt x="34" y="231"/>
                  </a:cubicBezTo>
                  <a:cubicBezTo>
                    <a:pt x="38" y="243"/>
                    <a:pt x="40" y="248"/>
                    <a:pt x="52" y="252"/>
                  </a:cubicBezTo>
                  <a:cubicBezTo>
                    <a:pt x="66" y="272"/>
                    <a:pt x="64" y="295"/>
                    <a:pt x="43" y="309"/>
                  </a:cubicBezTo>
                  <a:cubicBezTo>
                    <a:pt x="48" y="325"/>
                    <a:pt x="46" y="331"/>
                    <a:pt x="31" y="339"/>
                  </a:cubicBezTo>
                  <a:cubicBezTo>
                    <a:pt x="18" y="320"/>
                    <a:pt x="14" y="341"/>
                    <a:pt x="4" y="351"/>
                  </a:cubicBezTo>
                  <a:cubicBezTo>
                    <a:pt x="3" y="354"/>
                    <a:pt x="0" y="357"/>
                    <a:pt x="1" y="360"/>
                  </a:cubicBezTo>
                  <a:cubicBezTo>
                    <a:pt x="4" y="366"/>
                    <a:pt x="13" y="366"/>
                    <a:pt x="19" y="369"/>
                  </a:cubicBezTo>
                  <a:cubicBezTo>
                    <a:pt x="44" y="380"/>
                    <a:pt x="68" y="392"/>
                    <a:pt x="94" y="399"/>
                  </a:cubicBezTo>
                  <a:cubicBezTo>
                    <a:pt x="100" y="418"/>
                    <a:pt x="85" y="417"/>
                    <a:pt x="112" y="426"/>
                  </a:cubicBezTo>
                  <a:cubicBezTo>
                    <a:pt x="108" y="456"/>
                    <a:pt x="109" y="458"/>
                    <a:pt x="136" y="465"/>
                  </a:cubicBezTo>
                  <a:cubicBezTo>
                    <a:pt x="146" y="450"/>
                    <a:pt x="156" y="460"/>
                    <a:pt x="172" y="465"/>
                  </a:cubicBezTo>
                  <a:cubicBezTo>
                    <a:pt x="175" y="466"/>
                    <a:pt x="181" y="468"/>
                    <a:pt x="181" y="468"/>
                  </a:cubicBezTo>
                  <a:cubicBezTo>
                    <a:pt x="185" y="480"/>
                    <a:pt x="207" y="485"/>
                    <a:pt x="220" y="489"/>
                  </a:cubicBezTo>
                  <a:cubicBezTo>
                    <a:pt x="230" y="504"/>
                    <a:pt x="223" y="496"/>
                    <a:pt x="244" y="510"/>
                  </a:cubicBezTo>
                  <a:cubicBezTo>
                    <a:pt x="247" y="512"/>
                    <a:pt x="253" y="516"/>
                    <a:pt x="253" y="516"/>
                  </a:cubicBezTo>
                  <a:cubicBezTo>
                    <a:pt x="260" y="538"/>
                    <a:pt x="277" y="542"/>
                    <a:pt x="298" y="546"/>
                  </a:cubicBezTo>
                  <a:cubicBezTo>
                    <a:pt x="305" y="568"/>
                    <a:pt x="321" y="548"/>
                    <a:pt x="331" y="540"/>
                  </a:cubicBezTo>
                  <a:cubicBezTo>
                    <a:pt x="334" y="538"/>
                    <a:pt x="354" y="534"/>
                    <a:pt x="355" y="534"/>
                  </a:cubicBezTo>
                  <a:cubicBezTo>
                    <a:pt x="373" y="522"/>
                    <a:pt x="369" y="497"/>
                    <a:pt x="376" y="477"/>
                  </a:cubicBezTo>
                  <a:cubicBezTo>
                    <a:pt x="379" y="468"/>
                    <a:pt x="400" y="462"/>
                    <a:pt x="400" y="462"/>
                  </a:cubicBezTo>
                  <a:cubicBezTo>
                    <a:pt x="468" y="476"/>
                    <a:pt x="531" y="504"/>
                    <a:pt x="601" y="510"/>
                  </a:cubicBezTo>
                  <a:cubicBezTo>
                    <a:pt x="620" y="516"/>
                    <a:pt x="642" y="500"/>
                    <a:pt x="658" y="489"/>
                  </a:cubicBezTo>
                  <a:cubicBezTo>
                    <a:pt x="670" y="472"/>
                    <a:pt x="679" y="450"/>
                    <a:pt x="697" y="438"/>
                  </a:cubicBezTo>
                  <a:cubicBezTo>
                    <a:pt x="712" y="415"/>
                    <a:pt x="779" y="425"/>
                    <a:pt x="808" y="423"/>
                  </a:cubicBezTo>
                  <a:cubicBezTo>
                    <a:pt x="813" y="407"/>
                    <a:pt x="808" y="416"/>
                    <a:pt x="829" y="402"/>
                  </a:cubicBezTo>
                  <a:cubicBezTo>
                    <a:pt x="832" y="400"/>
                    <a:pt x="838" y="396"/>
                    <a:pt x="838" y="396"/>
                  </a:cubicBezTo>
                  <a:cubicBezTo>
                    <a:pt x="844" y="398"/>
                    <a:pt x="852" y="398"/>
                    <a:pt x="850" y="408"/>
                  </a:cubicBezTo>
                  <a:cubicBezTo>
                    <a:pt x="849" y="412"/>
                    <a:pt x="845" y="414"/>
                    <a:pt x="844" y="417"/>
                  </a:cubicBezTo>
                  <a:cubicBezTo>
                    <a:pt x="841" y="423"/>
                    <a:pt x="838" y="435"/>
                    <a:pt x="838" y="435"/>
                  </a:cubicBezTo>
                  <a:cubicBezTo>
                    <a:pt x="843" y="497"/>
                    <a:pt x="830" y="458"/>
                    <a:pt x="865" y="465"/>
                  </a:cubicBezTo>
                  <a:cubicBezTo>
                    <a:pt x="863" y="471"/>
                    <a:pt x="861" y="477"/>
                    <a:pt x="859" y="483"/>
                  </a:cubicBezTo>
                  <a:cubicBezTo>
                    <a:pt x="858" y="486"/>
                    <a:pt x="856" y="492"/>
                    <a:pt x="856" y="492"/>
                  </a:cubicBezTo>
                  <a:cubicBezTo>
                    <a:pt x="857" y="512"/>
                    <a:pt x="849" y="561"/>
                    <a:pt x="877" y="570"/>
                  </a:cubicBezTo>
                  <a:cubicBezTo>
                    <a:pt x="872" y="586"/>
                    <a:pt x="869" y="593"/>
                    <a:pt x="856" y="603"/>
                  </a:cubicBezTo>
                  <a:cubicBezTo>
                    <a:pt x="858" y="606"/>
                    <a:pt x="862" y="608"/>
                    <a:pt x="862" y="612"/>
                  </a:cubicBezTo>
                  <a:cubicBezTo>
                    <a:pt x="862" y="618"/>
                    <a:pt x="856" y="630"/>
                    <a:pt x="856" y="630"/>
                  </a:cubicBezTo>
                  <a:cubicBezTo>
                    <a:pt x="854" y="642"/>
                    <a:pt x="832" y="696"/>
                    <a:pt x="850" y="669"/>
                  </a:cubicBezTo>
                  <a:cubicBezTo>
                    <a:pt x="852" y="659"/>
                    <a:pt x="860" y="612"/>
                    <a:pt x="865" y="612"/>
                  </a:cubicBezTo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78" name="Freeform 110"/>
            <p:cNvSpPr>
              <a:spLocks/>
            </p:cNvSpPr>
            <p:nvPr/>
          </p:nvSpPr>
          <p:spPr bwMode="auto">
            <a:xfrm>
              <a:off x="4970037" y="3959815"/>
              <a:ext cx="160435" cy="164832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60" y="84"/>
                </a:cxn>
                <a:cxn ang="0">
                  <a:pos x="84" y="68"/>
                </a:cxn>
                <a:cxn ang="0">
                  <a:pos x="100" y="0"/>
                </a:cxn>
              </a:cxnLst>
              <a:rect l="0" t="0" r="r" b="b"/>
              <a:pathLst>
                <a:path w="100" h="104">
                  <a:moveTo>
                    <a:pt x="0" y="104"/>
                  </a:moveTo>
                  <a:cubicBezTo>
                    <a:pt x="20" y="97"/>
                    <a:pt x="40" y="91"/>
                    <a:pt x="60" y="84"/>
                  </a:cubicBezTo>
                  <a:cubicBezTo>
                    <a:pt x="69" y="81"/>
                    <a:pt x="84" y="68"/>
                    <a:pt x="84" y="68"/>
                  </a:cubicBezTo>
                  <a:cubicBezTo>
                    <a:pt x="92" y="45"/>
                    <a:pt x="100" y="25"/>
                    <a:pt x="100" y="0"/>
                  </a:cubicBezTo>
                </a:path>
              </a:pathLst>
            </a:custGeom>
            <a:solidFill>
              <a:schemeClr val="bg1"/>
            </a:solidFill>
            <a:ln w="14288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79" name="Freeform 120"/>
            <p:cNvSpPr>
              <a:spLocks/>
            </p:cNvSpPr>
            <p:nvPr/>
          </p:nvSpPr>
          <p:spPr bwMode="auto">
            <a:xfrm>
              <a:off x="4510919" y="3741196"/>
              <a:ext cx="609313" cy="416416"/>
            </a:xfrm>
            <a:custGeom>
              <a:avLst/>
              <a:gdLst/>
              <a:ahLst/>
              <a:cxnLst>
                <a:cxn ang="0">
                  <a:pos x="4" y="65"/>
                </a:cxn>
                <a:cxn ang="0">
                  <a:pos x="76" y="49"/>
                </a:cxn>
                <a:cxn ang="0">
                  <a:pos x="120" y="25"/>
                </a:cxn>
                <a:cxn ang="0">
                  <a:pos x="160" y="5"/>
                </a:cxn>
                <a:cxn ang="0">
                  <a:pos x="208" y="13"/>
                </a:cxn>
                <a:cxn ang="0">
                  <a:pos x="228" y="41"/>
                </a:cxn>
                <a:cxn ang="0">
                  <a:pos x="268" y="77"/>
                </a:cxn>
                <a:cxn ang="0">
                  <a:pos x="296" y="93"/>
                </a:cxn>
                <a:cxn ang="0">
                  <a:pos x="332" y="85"/>
                </a:cxn>
                <a:cxn ang="0">
                  <a:pos x="336" y="97"/>
                </a:cxn>
                <a:cxn ang="0">
                  <a:pos x="360" y="109"/>
                </a:cxn>
                <a:cxn ang="0">
                  <a:pos x="364" y="121"/>
                </a:cxn>
                <a:cxn ang="0">
                  <a:pos x="376" y="125"/>
                </a:cxn>
                <a:cxn ang="0">
                  <a:pos x="384" y="149"/>
                </a:cxn>
                <a:cxn ang="0">
                  <a:pos x="368" y="209"/>
                </a:cxn>
                <a:cxn ang="0">
                  <a:pos x="364" y="221"/>
                </a:cxn>
                <a:cxn ang="0">
                  <a:pos x="320" y="241"/>
                </a:cxn>
                <a:cxn ang="0">
                  <a:pos x="296" y="249"/>
                </a:cxn>
                <a:cxn ang="0">
                  <a:pos x="232" y="233"/>
                </a:cxn>
                <a:cxn ang="0">
                  <a:pos x="172" y="237"/>
                </a:cxn>
                <a:cxn ang="0">
                  <a:pos x="112" y="245"/>
                </a:cxn>
                <a:cxn ang="0">
                  <a:pos x="108" y="229"/>
                </a:cxn>
                <a:cxn ang="0">
                  <a:pos x="84" y="217"/>
                </a:cxn>
                <a:cxn ang="0">
                  <a:pos x="60" y="181"/>
                </a:cxn>
                <a:cxn ang="0">
                  <a:pos x="36" y="165"/>
                </a:cxn>
                <a:cxn ang="0">
                  <a:pos x="16" y="137"/>
                </a:cxn>
                <a:cxn ang="0">
                  <a:pos x="0" y="85"/>
                </a:cxn>
                <a:cxn ang="0">
                  <a:pos x="4" y="65"/>
                </a:cxn>
              </a:cxnLst>
              <a:rect l="0" t="0" r="r" b="b"/>
              <a:pathLst>
                <a:path w="384" h="262">
                  <a:moveTo>
                    <a:pt x="4" y="65"/>
                  </a:moveTo>
                  <a:cubicBezTo>
                    <a:pt x="51" y="61"/>
                    <a:pt x="44" y="60"/>
                    <a:pt x="76" y="49"/>
                  </a:cubicBezTo>
                  <a:cubicBezTo>
                    <a:pt x="90" y="35"/>
                    <a:pt x="101" y="33"/>
                    <a:pt x="120" y="25"/>
                  </a:cubicBezTo>
                  <a:cubicBezTo>
                    <a:pt x="134" y="11"/>
                    <a:pt x="141" y="10"/>
                    <a:pt x="160" y="5"/>
                  </a:cubicBezTo>
                  <a:cubicBezTo>
                    <a:pt x="176" y="7"/>
                    <a:pt x="199" y="0"/>
                    <a:pt x="208" y="13"/>
                  </a:cubicBezTo>
                  <a:cubicBezTo>
                    <a:pt x="231" y="46"/>
                    <a:pt x="201" y="32"/>
                    <a:pt x="228" y="41"/>
                  </a:cubicBezTo>
                  <a:cubicBezTo>
                    <a:pt x="238" y="51"/>
                    <a:pt x="257" y="73"/>
                    <a:pt x="268" y="77"/>
                  </a:cubicBezTo>
                  <a:cubicBezTo>
                    <a:pt x="273" y="97"/>
                    <a:pt x="277" y="99"/>
                    <a:pt x="296" y="93"/>
                  </a:cubicBezTo>
                  <a:cubicBezTo>
                    <a:pt x="306" y="78"/>
                    <a:pt x="305" y="72"/>
                    <a:pt x="332" y="85"/>
                  </a:cubicBezTo>
                  <a:cubicBezTo>
                    <a:pt x="336" y="87"/>
                    <a:pt x="333" y="94"/>
                    <a:pt x="336" y="97"/>
                  </a:cubicBezTo>
                  <a:cubicBezTo>
                    <a:pt x="342" y="104"/>
                    <a:pt x="352" y="106"/>
                    <a:pt x="360" y="109"/>
                  </a:cubicBezTo>
                  <a:cubicBezTo>
                    <a:pt x="361" y="113"/>
                    <a:pt x="361" y="118"/>
                    <a:pt x="364" y="121"/>
                  </a:cubicBezTo>
                  <a:cubicBezTo>
                    <a:pt x="367" y="124"/>
                    <a:pt x="374" y="122"/>
                    <a:pt x="376" y="125"/>
                  </a:cubicBezTo>
                  <a:cubicBezTo>
                    <a:pt x="381" y="132"/>
                    <a:pt x="384" y="149"/>
                    <a:pt x="384" y="149"/>
                  </a:cubicBezTo>
                  <a:cubicBezTo>
                    <a:pt x="377" y="169"/>
                    <a:pt x="375" y="189"/>
                    <a:pt x="368" y="209"/>
                  </a:cubicBezTo>
                  <a:cubicBezTo>
                    <a:pt x="367" y="213"/>
                    <a:pt x="368" y="219"/>
                    <a:pt x="364" y="221"/>
                  </a:cubicBezTo>
                  <a:cubicBezTo>
                    <a:pt x="348" y="229"/>
                    <a:pt x="337" y="236"/>
                    <a:pt x="320" y="241"/>
                  </a:cubicBezTo>
                  <a:cubicBezTo>
                    <a:pt x="312" y="243"/>
                    <a:pt x="296" y="249"/>
                    <a:pt x="296" y="249"/>
                  </a:cubicBezTo>
                  <a:cubicBezTo>
                    <a:pt x="271" y="245"/>
                    <a:pt x="257" y="237"/>
                    <a:pt x="232" y="233"/>
                  </a:cubicBezTo>
                  <a:cubicBezTo>
                    <a:pt x="212" y="219"/>
                    <a:pt x="192" y="224"/>
                    <a:pt x="172" y="237"/>
                  </a:cubicBezTo>
                  <a:cubicBezTo>
                    <a:pt x="157" y="260"/>
                    <a:pt x="160" y="262"/>
                    <a:pt x="112" y="245"/>
                  </a:cubicBezTo>
                  <a:cubicBezTo>
                    <a:pt x="107" y="243"/>
                    <a:pt x="111" y="234"/>
                    <a:pt x="108" y="229"/>
                  </a:cubicBezTo>
                  <a:cubicBezTo>
                    <a:pt x="104" y="222"/>
                    <a:pt x="91" y="219"/>
                    <a:pt x="84" y="217"/>
                  </a:cubicBezTo>
                  <a:cubicBezTo>
                    <a:pt x="79" y="202"/>
                    <a:pt x="73" y="191"/>
                    <a:pt x="60" y="181"/>
                  </a:cubicBezTo>
                  <a:cubicBezTo>
                    <a:pt x="52" y="175"/>
                    <a:pt x="36" y="165"/>
                    <a:pt x="36" y="165"/>
                  </a:cubicBezTo>
                  <a:cubicBezTo>
                    <a:pt x="27" y="137"/>
                    <a:pt x="36" y="144"/>
                    <a:pt x="16" y="137"/>
                  </a:cubicBezTo>
                  <a:cubicBezTo>
                    <a:pt x="5" y="120"/>
                    <a:pt x="13" y="105"/>
                    <a:pt x="0" y="85"/>
                  </a:cubicBezTo>
                  <a:cubicBezTo>
                    <a:pt x="5" y="70"/>
                    <a:pt x="4" y="77"/>
                    <a:pt x="4" y="65"/>
                  </a:cubicBezTo>
                  <a:close/>
                </a:path>
              </a:pathLst>
            </a:custGeom>
            <a:solidFill>
              <a:schemeClr val="bg1"/>
            </a:solidFill>
            <a:ln w="14288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914400">
                <a:defRPr/>
              </a:pPr>
              <a:endParaRPr lang="en-GB"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</p:grpSp>
      <p:sp>
        <p:nvSpPr>
          <p:cNvPr id="33795" name="Oval 96"/>
          <p:cNvSpPr>
            <a:spLocks noChangeArrowheads="1"/>
          </p:cNvSpPr>
          <p:nvPr/>
        </p:nvSpPr>
        <p:spPr bwMode="auto">
          <a:xfrm>
            <a:off x="4086225" y="5103813"/>
            <a:ext cx="147638" cy="231775"/>
          </a:xfrm>
          <a:prstGeom prst="ellipse">
            <a:avLst/>
          </a:prstGeom>
          <a:gradFill rotWithShape="1">
            <a:gsLst>
              <a:gs pos="0">
                <a:srgbClr val="8EB607">
                  <a:alpha val="39998"/>
                </a:srgbClr>
              </a:gs>
              <a:gs pos="100000">
                <a:srgbClr val="D7F99B"/>
              </a:gs>
            </a:gsLst>
            <a:lin ang="16200000"/>
          </a:gradFill>
          <a:ln w="9525" algn="ctr">
            <a:solidFill>
              <a:srgbClr val="82A217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57607" tIns="28804" rIns="57607" bIns="28804" anchor="ctr"/>
          <a:lstStyle/>
          <a:p>
            <a:pPr algn="ctr" defTabSz="576263"/>
            <a:endParaRPr lang="en-GB" sz="2300">
              <a:solidFill>
                <a:srgbClr val="FFFFFF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33796" name="Oval 106"/>
          <p:cNvSpPr>
            <a:spLocks noChangeArrowheads="1"/>
          </p:cNvSpPr>
          <p:nvPr/>
        </p:nvSpPr>
        <p:spPr bwMode="auto">
          <a:xfrm>
            <a:off x="4248150" y="3970338"/>
            <a:ext cx="141288" cy="220662"/>
          </a:xfrm>
          <a:prstGeom prst="ellipse">
            <a:avLst/>
          </a:prstGeom>
          <a:gradFill rotWithShape="1">
            <a:gsLst>
              <a:gs pos="0">
                <a:srgbClr val="8EB607">
                  <a:alpha val="39998"/>
                </a:srgbClr>
              </a:gs>
              <a:gs pos="100000">
                <a:srgbClr val="D7F99B"/>
              </a:gs>
            </a:gsLst>
            <a:lin ang="16200000"/>
          </a:gradFill>
          <a:ln w="9525" algn="ctr">
            <a:solidFill>
              <a:srgbClr val="82A217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576263"/>
            <a:endParaRPr lang="en-GB" sz="2300">
              <a:solidFill>
                <a:srgbClr val="FFFFFF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33797" name="Oval 107"/>
          <p:cNvSpPr>
            <a:spLocks noChangeArrowheads="1"/>
          </p:cNvSpPr>
          <p:nvPr/>
        </p:nvSpPr>
        <p:spPr bwMode="auto">
          <a:xfrm>
            <a:off x="5172075" y="5967413"/>
            <a:ext cx="169863" cy="220662"/>
          </a:xfrm>
          <a:prstGeom prst="ellipse">
            <a:avLst/>
          </a:prstGeom>
          <a:gradFill rotWithShape="1">
            <a:gsLst>
              <a:gs pos="0">
                <a:srgbClr val="8EB607">
                  <a:alpha val="39998"/>
                </a:srgbClr>
              </a:gs>
              <a:gs pos="100000">
                <a:srgbClr val="D7F99B"/>
              </a:gs>
            </a:gsLst>
            <a:lin ang="16200000"/>
          </a:gradFill>
          <a:ln w="9525" algn="ctr">
            <a:solidFill>
              <a:srgbClr val="82A217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576263"/>
            <a:endParaRPr lang="en-GB" sz="2300">
              <a:solidFill>
                <a:srgbClr val="FFFFFF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33798" name="Oval 141"/>
          <p:cNvSpPr>
            <a:spLocks noChangeArrowheads="1"/>
          </p:cNvSpPr>
          <p:nvPr/>
        </p:nvSpPr>
        <p:spPr bwMode="auto">
          <a:xfrm>
            <a:off x="5540375" y="2619375"/>
            <a:ext cx="125413" cy="215900"/>
          </a:xfrm>
          <a:prstGeom prst="ellipse">
            <a:avLst/>
          </a:prstGeom>
          <a:gradFill rotWithShape="1">
            <a:gsLst>
              <a:gs pos="0">
                <a:srgbClr val="8EB607">
                  <a:alpha val="39998"/>
                </a:srgbClr>
              </a:gs>
              <a:gs pos="100000">
                <a:srgbClr val="D7F99B"/>
              </a:gs>
            </a:gsLst>
            <a:lin ang="16200000"/>
          </a:gradFill>
          <a:ln w="9525" algn="ctr">
            <a:solidFill>
              <a:srgbClr val="82A217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576263"/>
            <a:endParaRPr lang="en-GB" sz="2300">
              <a:solidFill>
                <a:srgbClr val="FFFFFF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33799" name="Oval 140"/>
          <p:cNvSpPr>
            <a:spLocks noChangeArrowheads="1"/>
          </p:cNvSpPr>
          <p:nvPr/>
        </p:nvSpPr>
        <p:spPr bwMode="auto">
          <a:xfrm>
            <a:off x="5097463" y="1970088"/>
            <a:ext cx="203200" cy="217487"/>
          </a:xfrm>
          <a:prstGeom prst="ellipse">
            <a:avLst/>
          </a:prstGeom>
          <a:gradFill rotWithShape="1">
            <a:gsLst>
              <a:gs pos="0">
                <a:srgbClr val="8EB607">
                  <a:alpha val="39998"/>
                </a:srgbClr>
              </a:gs>
              <a:gs pos="100000">
                <a:srgbClr val="D7F99B"/>
              </a:gs>
            </a:gsLst>
            <a:lin ang="16200000"/>
          </a:gradFill>
          <a:ln w="9525" algn="ctr">
            <a:solidFill>
              <a:srgbClr val="82A217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576263"/>
            <a:endParaRPr lang="en-GB" sz="2300">
              <a:solidFill>
                <a:srgbClr val="FFFFFF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33800" name="Oval 142"/>
          <p:cNvSpPr>
            <a:spLocks noChangeArrowheads="1"/>
          </p:cNvSpPr>
          <p:nvPr/>
        </p:nvSpPr>
        <p:spPr bwMode="auto">
          <a:xfrm>
            <a:off x="5097463" y="1538288"/>
            <a:ext cx="163512" cy="239712"/>
          </a:xfrm>
          <a:prstGeom prst="ellipse">
            <a:avLst/>
          </a:prstGeom>
          <a:gradFill rotWithShape="1">
            <a:gsLst>
              <a:gs pos="0">
                <a:srgbClr val="8EB607">
                  <a:alpha val="39998"/>
                </a:srgbClr>
              </a:gs>
              <a:gs pos="100000">
                <a:srgbClr val="D7F99B"/>
              </a:gs>
            </a:gsLst>
            <a:lin ang="16200000"/>
          </a:gradFill>
          <a:ln w="9525" algn="ctr">
            <a:solidFill>
              <a:srgbClr val="82A217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576263"/>
            <a:endParaRPr lang="en-GB" sz="2300">
              <a:solidFill>
                <a:srgbClr val="FFFFFF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33801" name="Oval 106"/>
          <p:cNvSpPr>
            <a:spLocks noChangeArrowheads="1"/>
          </p:cNvSpPr>
          <p:nvPr/>
        </p:nvSpPr>
        <p:spPr bwMode="auto">
          <a:xfrm>
            <a:off x="2830513" y="5373688"/>
            <a:ext cx="206375" cy="269875"/>
          </a:xfrm>
          <a:prstGeom prst="ellipse">
            <a:avLst/>
          </a:prstGeom>
          <a:gradFill rotWithShape="1">
            <a:gsLst>
              <a:gs pos="0">
                <a:srgbClr val="8EB607">
                  <a:alpha val="39998"/>
                </a:srgbClr>
              </a:gs>
              <a:gs pos="100000">
                <a:srgbClr val="D7F99B"/>
              </a:gs>
            </a:gsLst>
            <a:lin ang="16200000"/>
          </a:gradFill>
          <a:ln w="9525" algn="ctr">
            <a:solidFill>
              <a:srgbClr val="82A217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576263"/>
            <a:endParaRPr lang="en-GB" sz="2300">
              <a:solidFill>
                <a:srgbClr val="FFFFFF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33802" name="Oval 106"/>
          <p:cNvSpPr>
            <a:spLocks noChangeArrowheads="1"/>
          </p:cNvSpPr>
          <p:nvPr/>
        </p:nvSpPr>
        <p:spPr bwMode="auto">
          <a:xfrm>
            <a:off x="4125913" y="3536950"/>
            <a:ext cx="161925" cy="260350"/>
          </a:xfrm>
          <a:prstGeom prst="ellipse">
            <a:avLst/>
          </a:prstGeom>
          <a:gradFill rotWithShape="1">
            <a:gsLst>
              <a:gs pos="0">
                <a:srgbClr val="8EB607">
                  <a:alpha val="39998"/>
                </a:srgbClr>
              </a:gs>
              <a:gs pos="100000">
                <a:srgbClr val="D7F99B"/>
              </a:gs>
            </a:gsLst>
            <a:lin ang="16200000"/>
          </a:gradFill>
          <a:ln w="9525" algn="ctr">
            <a:solidFill>
              <a:srgbClr val="82A217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576263"/>
            <a:endParaRPr lang="en-GB" sz="2300">
              <a:solidFill>
                <a:srgbClr val="FFFFFF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33803" name="Oval 96"/>
          <p:cNvSpPr>
            <a:spLocks noChangeArrowheads="1"/>
          </p:cNvSpPr>
          <p:nvPr/>
        </p:nvSpPr>
        <p:spPr bwMode="auto">
          <a:xfrm>
            <a:off x="4582548" y="4809118"/>
            <a:ext cx="146050" cy="231775"/>
          </a:xfrm>
          <a:prstGeom prst="ellipse">
            <a:avLst/>
          </a:prstGeom>
          <a:gradFill rotWithShape="1">
            <a:gsLst>
              <a:gs pos="0">
                <a:srgbClr val="8EB607">
                  <a:alpha val="39998"/>
                </a:srgbClr>
              </a:gs>
              <a:gs pos="100000">
                <a:srgbClr val="D7F99B"/>
              </a:gs>
            </a:gsLst>
            <a:lin ang="16200000"/>
          </a:gradFill>
          <a:ln w="9525" algn="ctr">
            <a:solidFill>
              <a:srgbClr val="82A217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57607" tIns="28804" rIns="57607" bIns="28804" anchor="ctr"/>
          <a:lstStyle/>
          <a:p>
            <a:pPr algn="ctr" defTabSz="576263"/>
            <a:endParaRPr lang="en-GB" sz="2300">
              <a:solidFill>
                <a:srgbClr val="FFFFFF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3380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878A3159-4073-4FCD-8A9C-120181236514}" type="slidenum">
              <a:rPr lang="en-US" altLang="it-IT" smtClean="0">
                <a:latin typeface="Arial" pitchFamily="34" charset="0"/>
                <a:ea typeface="MS PGothic" pitchFamily="34" charset="-128"/>
              </a:rPr>
              <a:pPr algn="l"/>
              <a:t>7</a:t>
            </a:fld>
            <a:endParaRPr lang="en-US" altLang="it-IT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D2924DA7-BC3D-4FF8-A2DD-0EC0EBDE8F21}" type="slidenum">
              <a:rPr lang="en-US" altLang="it-IT" smtClean="0">
                <a:latin typeface="Arial" pitchFamily="34" charset="0"/>
                <a:ea typeface="MS PGothic" pitchFamily="34" charset="-128"/>
              </a:rPr>
              <a:pPr algn="l"/>
              <a:t>8</a:t>
            </a:fld>
            <a:endParaRPr lang="en-US" altLang="it-IT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" y="1271588"/>
            <a:ext cx="8586788" cy="4533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9750" indent="-539750" eaLnBrk="1" hangingPunct="1">
              <a:buNone/>
            </a:pPr>
            <a:endParaRPr lang="en-GB" sz="3200" dirty="0" smtClean="0">
              <a:latin typeface="Century Gothic" pitchFamily="34" charset="0"/>
            </a:endParaRPr>
          </a:p>
          <a:p>
            <a:pPr marL="539750" indent="-539750" eaLnBrk="1" hangingPunct="1">
              <a:buNone/>
            </a:pPr>
            <a:r>
              <a:rPr lang="en-GB" sz="3200" dirty="0" smtClean="0">
                <a:latin typeface="Century Gothic" pitchFamily="34" charset="0"/>
              </a:rPr>
              <a:t>... comprises all relevant stakeholders:</a:t>
            </a:r>
          </a:p>
          <a:p>
            <a:pPr marL="539750" indent="-539750" eaLnBrk="1" hangingPunct="1"/>
            <a:endParaRPr lang="en-GB" sz="3200" dirty="0" smtClean="0">
              <a:latin typeface="Century Gothic" pitchFamily="34" charset="0"/>
            </a:endParaRPr>
          </a:p>
          <a:p>
            <a:pPr marL="982663" lvl="1" indent="-441325" eaLnBrk="1" hangingPunct="1"/>
            <a:r>
              <a:rPr lang="en-US" sz="2800" dirty="0" smtClean="0">
                <a:latin typeface="Century Gothic" pitchFamily="34" charset="0"/>
              </a:rPr>
              <a:t>Regional health authorities</a:t>
            </a:r>
            <a:endParaRPr lang="fr-BE" sz="2800" dirty="0" smtClean="0">
              <a:latin typeface="Century Gothic" pitchFamily="34" charset="0"/>
            </a:endParaRPr>
          </a:p>
          <a:p>
            <a:pPr marL="982663" lvl="1" indent="-441325" eaLnBrk="1" hangingPunct="1"/>
            <a:r>
              <a:rPr lang="en-US" sz="2800" dirty="0" smtClean="0">
                <a:latin typeface="Century Gothic" pitchFamily="34" charset="0"/>
              </a:rPr>
              <a:t>Healthcare providers</a:t>
            </a:r>
            <a:endParaRPr lang="fr-BE" sz="2800" dirty="0" smtClean="0">
              <a:latin typeface="Century Gothic" pitchFamily="34" charset="0"/>
            </a:endParaRPr>
          </a:p>
          <a:p>
            <a:pPr marL="982663" lvl="1" indent="-441325" eaLnBrk="1" hangingPunct="1"/>
            <a:r>
              <a:rPr lang="en-US" sz="2800" dirty="0" smtClean="0">
                <a:latin typeface="Century Gothic" pitchFamily="34" charset="0"/>
              </a:rPr>
              <a:t>Telemedicine competence </a:t>
            </a:r>
            <a:r>
              <a:rPr lang="en-US" sz="2800" dirty="0" err="1" smtClean="0">
                <a:latin typeface="Century Gothic" pitchFamily="34" charset="0"/>
              </a:rPr>
              <a:t>centres</a:t>
            </a:r>
            <a:endParaRPr lang="fr-BE" sz="2800" dirty="0" smtClean="0">
              <a:latin typeface="Century Gothic" pitchFamily="34" charset="0"/>
            </a:endParaRPr>
          </a:p>
          <a:p>
            <a:pPr marL="982663" lvl="1" indent="-441325" eaLnBrk="1" hangingPunct="1"/>
            <a:r>
              <a:rPr lang="en-US" sz="2800" dirty="0" smtClean="0">
                <a:latin typeface="Century Gothic" pitchFamily="34" charset="0"/>
              </a:rPr>
              <a:t>Patients and healthcare professionals (through their associations) </a:t>
            </a:r>
            <a:endParaRPr lang="fr-BE" sz="2800" dirty="0" smtClean="0">
              <a:latin typeface="Century Gothic" pitchFamily="34" charset="0"/>
            </a:endParaRPr>
          </a:p>
          <a:p>
            <a:pPr marL="982663" lvl="1" indent="-441325" eaLnBrk="1" hangingPunct="1"/>
            <a:r>
              <a:rPr lang="en-US" sz="2800" dirty="0" smtClean="0">
                <a:latin typeface="Century Gothic" pitchFamily="34" charset="0"/>
              </a:rPr>
              <a:t>Industry (through their associations)</a:t>
            </a:r>
            <a:endParaRPr lang="fr-BE" sz="2800" dirty="0" smtClean="0">
              <a:latin typeface="Century Gothic" pitchFamily="34" charset="0"/>
            </a:endParaRPr>
          </a:p>
          <a:p>
            <a:pPr marL="539750" indent="-539750" eaLnBrk="1" hangingPunct="1"/>
            <a:endParaRPr lang="en-GB" sz="2800" dirty="0" smtClean="0">
              <a:latin typeface="Century Gothic" pitchFamily="34" charset="0"/>
            </a:endParaRP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3036888" y="282575"/>
            <a:ext cx="5384800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GB" sz="3600" i="1">
                <a:solidFill>
                  <a:srgbClr val="004285"/>
                </a:solidFill>
                <a:latin typeface="Century Gothic" pitchFamily="34" charset="0"/>
              </a:rPr>
              <a:t>Consortium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DAC715B5-0DD1-4D97-915E-B1BDAEF05720}" type="slidenum">
              <a:rPr lang="en-US" altLang="it-IT" smtClean="0">
                <a:latin typeface="Arial" pitchFamily="34" charset="0"/>
                <a:ea typeface="MS PGothic" pitchFamily="34" charset="-128"/>
              </a:rPr>
              <a:pPr algn="l"/>
              <a:t>9</a:t>
            </a:fld>
            <a:endParaRPr lang="en-US" altLang="it-IT" dirty="0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" y="1271588"/>
            <a:ext cx="8586788" cy="4533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b="1" dirty="0" smtClean="0">
                <a:latin typeface="Century Gothic" pitchFamily="34" charset="0"/>
              </a:rPr>
              <a:t>improve the quality of life </a:t>
            </a:r>
            <a:r>
              <a:rPr lang="en-GB" sz="2800" dirty="0" smtClean="0">
                <a:latin typeface="Century Gothic" pitchFamily="34" charset="0"/>
              </a:rPr>
              <a:t>of patients with chronic conditions (diabetes, heart disease, lung disease) by </a:t>
            </a:r>
          </a:p>
          <a:p>
            <a:pPr lvl="1">
              <a:buFont typeface="Wingdings" pitchFamily="2" charset="2"/>
              <a:buChar char="§"/>
            </a:pPr>
            <a:r>
              <a:rPr lang="en-GB" sz="2400" dirty="0" smtClean="0">
                <a:latin typeface="Century Gothic" pitchFamily="34" charset="0"/>
              </a:rPr>
              <a:t>alleviating anxiety about health condition</a:t>
            </a:r>
          </a:p>
          <a:p>
            <a:pPr lvl="1">
              <a:buFont typeface="Wingdings" pitchFamily="2" charset="2"/>
              <a:buChar char="§"/>
            </a:pPr>
            <a:r>
              <a:rPr lang="en-GB" sz="2400" dirty="0" smtClean="0">
                <a:latin typeface="Century Gothic" pitchFamily="34" charset="0"/>
              </a:rPr>
              <a:t>reducing use of emergency services and/or hospital stays</a:t>
            </a:r>
          </a:p>
          <a:p>
            <a:pPr lvl="1">
              <a:buFont typeface="Wingdings" pitchFamily="2" charset="2"/>
              <a:buChar char="§"/>
            </a:pPr>
            <a:r>
              <a:rPr lang="en-GB" sz="2400" dirty="0" smtClean="0">
                <a:latin typeface="Century Gothic" pitchFamily="34" charset="0"/>
              </a:rPr>
              <a:t>stabilising health status, avoiding complications</a:t>
            </a:r>
          </a:p>
          <a:p>
            <a:r>
              <a:rPr lang="en-GB" sz="2800" dirty="0" smtClean="0">
                <a:latin typeface="Century Gothic" pitchFamily="34" charset="0"/>
              </a:rPr>
              <a:t>provide </a:t>
            </a:r>
            <a:r>
              <a:rPr lang="en-GB" sz="2800" b="1" dirty="0" smtClean="0">
                <a:latin typeface="Century Gothic" pitchFamily="34" charset="0"/>
              </a:rPr>
              <a:t>evidence </a:t>
            </a:r>
            <a:r>
              <a:rPr lang="en-GB" sz="2800" dirty="0" smtClean="0">
                <a:latin typeface="Century Gothic" pitchFamily="34" charset="0"/>
              </a:rPr>
              <a:t>that telemedicine can deliver healthcare services at least of the same clinical quality and reliability as those delivered by traditional healthcare</a:t>
            </a: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3036888" y="323850"/>
            <a:ext cx="4506912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GB" sz="3600" i="1" dirty="0" smtClean="0">
                <a:solidFill>
                  <a:srgbClr val="004285"/>
                </a:solidFill>
                <a:latin typeface="Century Gothic" pitchFamily="34" charset="0"/>
              </a:rPr>
              <a:t>Clinical objectives</a:t>
            </a:r>
            <a:endParaRPr lang="en-GB" sz="3600" i="1" dirty="0">
              <a:solidFill>
                <a:srgbClr val="004285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enewing Health">
  <a:themeElements>
    <a:clrScheme name="Renewing Health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Renewing Health">
      <a:majorFont>
        <a:latin typeface="Century Gothic"/>
        <a:ea typeface="MS PGothic"/>
        <a:cs typeface="Century Gothic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newing Health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3436</TotalTime>
  <Words>1059</Words>
  <Application>Microsoft Office PowerPoint</Application>
  <PresentationFormat>On-screen Show (4:3)</PresentationFormat>
  <Paragraphs>234</Paragraphs>
  <Slides>25</Slides>
  <Notes>12</Notes>
  <HiddenSlides>3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Tema di Office</vt:lpstr>
      <vt:lpstr>Renewing Health</vt:lpstr>
      <vt:lpstr>Slide 1</vt:lpstr>
      <vt:lpstr>Table of Content</vt:lpstr>
      <vt:lpstr>In 1747…</vt:lpstr>
      <vt:lpstr>… in a nutshell</vt:lpstr>
      <vt:lpstr>Need for knowledge</vt:lpstr>
      <vt:lpstr>Slide 6</vt:lpstr>
      <vt:lpstr>Slide 7</vt:lpstr>
      <vt:lpstr>Slide 8</vt:lpstr>
      <vt:lpstr>Slide 9</vt:lpstr>
      <vt:lpstr>Slide 10</vt:lpstr>
      <vt:lpstr>Objectives</vt:lpstr>
      <vt:lpstr>Slide 12</vt:lpstr>
      <vt:lpstr>Not all of this is mobile health... </vt:lpstr>
      <vt:lpstr>Example 1: COPD in Southern Denmark</vt:lpstr>
      <vt:lpstr>Cluster 4: COPD Southern Denmark (DK) </vt:lpstr>
      <vt:lpstr>Example 2: T2 diabetes in  Northern Norway</vt:lpstr>
      <vt:lpstr>Cluster 1: Mobile self-help tool for T2 diabetes (NO)</vt:lpstr>
      <vt:lpstr>Current status</vt:lpstr>
      <vt:lpstr>Clinical results</vt:lpstr>
      <vt:lpstr>Industry results</vt:lpstr>
      <vt:lpstr>Next steps</vt:lpstr>
      <vt:lpstr>In 1747…</vt:lpstr>
      <vt:lpstr>Conservatism of Healthcare</vt:lpstr>
      <vt:lpstr>Conclusion</vt:lpstr>
      <vt:lpstr>Slide 25</vt:lpstr>
    </vt:vector>
  </TitlesOfParts>
  <Company>Region of Southern Denmark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Wanscher</dc:creator>
  <cp:lastModifiedBy>Michael Strübin</cp:lastModifiedBy>
  <cp:revision>112</cp:revision>
  <dcterms:created xsi:type="dcterms:W3CDTF">2010-04-28T09:12:59Z</dcterms:created>
  <dcterms:modified xsi:type="dcterms:W3CDTF">2012-10-24T05:43:31Z</dcterms:modified>
</cp:coreProperties>
</file>