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xlsx" ContentType="application/vnd.openxmlformats-officedocument.spreadsheetml.sheet"/>
  <Default Extension="vml" ContentType="application/vnd.openxmlformats-officedocument.vmlDrawing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embeddings/oleObject1.bin" ContentType="application/vnd.openxmlformats-officedocument.oleObject"/>
  <Override PartName="/ppt/tags/tag1.xml" ContentType="application/vnd.openxmlformats-officedocument.presentationml.tag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69" r:id="rId2"/>
    <p:sldId id="258" r:id="rId3"/>
    <p:sldId id="257" r:id="rId4"/>
    <p:sldId id="259" r:id="rId5"/>
    <p:sldId id="263" r:id="rId6"/>
    <p:sldId id="260" r:id="rId7"/>
    <p:sldId id="261" r:id="rId8"/>
    <p:sldId id="264" r:id="rId9"/>
    <p:sldId id="265" r:id="rId10"/>
    <p:sldId id="266" r:id="rId11"/>
    <p:sldId id="267" r:id="rId12"/>
    <p:sldId id="268" r:id="rId13"/>
    <p:sldId id="262" r:id="rId14"/>
    <p:sldId id="271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9" d="100"/>
          <a:sy n="79" d="100"/>
        </p:scale>
        <p:origin x="-188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68" d="100"/>
          <a:sy n="68" d="100"/>
        </p:scale>
        <p:origin x="-351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19A4B8"/>
            </a:solidFill>
          </c:spPr>
          <c:invertIfNegative val="0"/>
          <c:cat>
            <c:numRef>
              <c:f>Sheet1!$A$1:$A$24</c:f>
              <c:numCache>
                <c:formatCode>mmm\-yy</c:formatCode>
                <c:ptCount val="24"/>
                <c:pt idx="0">
                  <c:v>38077.0</c:v>
                </c:pt>
                <c:pt idx="1">
                  <c:v>38107.0</c:v>
                </c:pt>
                <c:pt idx="2">
                  <c:v>38138.0</c:v>
                </c:pt>
                <c:pt idx="3">
                  <c:v>38168.0</c:v>
                </c:pt>
                <c:pt idx="4">
                  <c:v>38199.0</c:v>
                </c:pt>
                <c:pt idx="5">
                  <c:v>38230.0</c:v>
                </c:pt>
                <c:pt idx="6">
                  <c:v>38260.0</c:v>
                </c:pt>
                <c:pt idx="7">
                  <c:v>38291.0</c:v>
                </c:pt>
                <c:pt idx="8">
                  <c:v>38321.0</c:v>
                </c:pt>
                <c:pt idx="9">
                  <c:v>38352.0</c:v>
                </c:pt>
                <c:pt idx="10">
                  <c:v>38383.0</c:v>
                </c:pt>
                <c:pt idx="11">
                  <c:v>38411.0</c:v>
                </c:pt>
                <c:pt idx="12">
                  <c:v>38442.0</c:v>
                </c:pt>
                <c:pt idx="13">
                  <c:v>38472.0</c:v>
                </c:pt>
                <c:pt idx="14">
                  <c:v>38503.0</c:v>
                </c:pt>
                <c:pt idx="15">
                  <c:v>38533.0</c:v>
                </c:pt>
                <c:pt idx="16">
                  <c:v>38564.0</c:v>
                </c:pt>
                <c:pt idx="17">
                  <c:v>38595.0</c:v>
                </c:pt>
                <c:pt idx="18">
                  <c:v>38625.0</c:v>
                </c:pt>
                <c:pt idx="19">
                  <c:v>38656.0</c:v>
                </c:pt>
                <c:pt idx="20">
                  <c:v>38686.0</c:v>
                </c:pt>
                <c:pt idx="21">
                  <c:v>38717.0</c:v>
                </c:pt>
                <c:pt idx="22">
                  <c:v>38748.0</c:v>
                </c:pt>
                <c:pt idx="23">
                  <c:v>38776.0</c:v>
                </c:pt>
              </c:numCache>
            </c:numRef>
          </c:cat>
          <c:val>
            <c:numRef>
              <c:f>Sheet1!$B$1:$B$24</c:f>
              <c:numCache>
                <c:formatCode>General</c:formatCode>
                <c:ptCount val="24"/>
                <c:pt idx="0">
                  <c:v>1.56</c:v>
                </c:pt>
                <c:pt idx="1">
                  <c:v>4.73</c:v>
                </c:pt>
                <c:pt idx="2">
                  <c:v>6.73</c:v>
                </c:pt>
                <c:pt idx="3">
                  <c:v>11.12</c:v>
                </c:pt>
                <c:pt idx="4">
                  <c:v>19.65</c:v>
                </c:pt>
                <c:pt idx="5">
                  <c:v>26.9</c:v>
                </c:pt>
                <c:pt idx="6">
                  <c:v>34.91</c:v>
                </c:pt>
                <c:pt idx="7">
                  <c:v>42.68</c:v>
                </c:pt>
                <c:pt idx="8">
                  <c:v>50.76</c:v>
                </c:pt>
                <c:pt idx="9">
                  <c:v>52.8</c:v>
                </c:pt>
                <c:pt idx="10">
                  <c:v>57.78</c:v>
                </c:pt>
                <c:pt idx="11">
                  <c:v>62.21</c:v>
                </c:pt>
                <c:pt idx="12">
                  <c:v>66.38</c:v>
                </c:pt>
                <c:pt idx="13">
                  <c:v>72.37</c:v>
                </c:pt>
                <c:pt idx="14">
                  <c:v>81.71</c:v>
                </c:pt>
                <c:pt idx="15">
                  <c:v>86.98</c:v>
                </c:pt>
                <c:pt idx="16">
                  <c:v>90.06</c:v>
                </c:pt>
                <c:pt idx="17">
                  <c:v>91.48</c:v>
                </c:pt>
                <c:pt idx="18">
                  <c:v>94.39</c:v>
                </c:pt>
                <c:pt idx="19">
                  <c:v>97.15</c:v>
                </c:pt>
                <c:pt idx="20">
                  <c:v>98.9</c:v>
                </c:pt>
                <c:pt idx="21">
                  <c:v>99.58</c:v>
                </c:pt>
                <c:pt idx="22">
                  <c:v>99.91</c:v>
                </c:pt>
                <c:pt idx="23">
                  <c:v>100.0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01433368"/>
        <c:axId val="2117650664"/>
      </c:barChart>
      <c:dateAx>
        <c:axId val="2101433368"/>
        <c:scaling>
          <c:orientation val="minMax"/>
        </c:scaling>
        <c:delete val="0"/>
        <c:axPos val="b"/>
        <c:numFmt formatCode="[$-409]mmmmm;@" sourceLinked="0"/>
        <c:majorTickMark val="out"/>
        <c:minorTickMark val="none"/>
        <c:tickLblPos val="nextTo"/>
        <c:crossAx val="2117650664"/>
        <c:crosses val="autoZero"/>
        <c:auto val="1"/>
        <c:lblOffset val="100"/>
        <c:baseTimeUnit val="months"/>
      </c:dateAx>
      <c:valAx>
        <c:axId val="2117650664"/>
        <c:scaling>
          <c:orientation val="minMax"/>
          <c:max val="100.0"/>
        </c:scaling>
        <c:delete val="1"/>
        <c:axPos val="l"/>
        <c:numFmt formatCode="General" sourceLinked="1"/>
        <c:majorTickMark val="out"/>
        <c:minorTickMark val="none"/>
        <c:tickLblPos val="nextTo"/>
        <c:crossAx val="21014333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00138504155124654"/>
          <c:y val="0.0547368421052632"/>
          <c:w val="1.0"/>
          <c:h val="0.936842105263158"/>
        </c:manualLayout>
      </c:layout>
      <c:barChart>
        <c:barDir val="col"/>
        <c:grouping val="stacked"/>
        <c:varyColors val="0"/>
        <c:ser>
          <c:idx val="0"/>
          <c:order val="0"/>
          <c:spPr>
            <a:noFill/>
          </c:spPr>
          <c:invertIfNegative val="0"/>
          <c:cat>
            <c:numRef>
              <c:f>Sheet1!$A$1:$A$11</c:f>
              <c:numCache>
                <c:formatCode>General</c:formatCode>
                <c:ptCount val="11"/>
              </c:numCache>
            </c:numRef>
          </c:cat>
          <c:val>
            <c:numRef>
              <c:f>Sheet1!$B$1:$B$11</c:f>
              <c:numCache>
                <c:formatCode>#,##0</c:formatCode>
                <c:ptCount val="11"/>
                <c:pt idx="0">
                  <c:v>0.0</c:v>
                </c:pt>
                <c:pt idx="1">
                  <c:v>0.55</c:v>
                </c:pt>
                <c:pt idx="2">
                  <c:v>0.0</c:v>
                </c:pt>
                <c:pt idx="4">
                  <c:v>0.0</c:v>
                </c:pt>
                <c:pt idx="5">
                  <c:v>0.24</c:v>
                </c:pt>
                <c:pt idx="6">
                  <c:v>0.0</c:v>
                </c:pt>
                <c:pt idx="8">
                  <c:v>0.0</c:v>
                </c:pt>
                <c:pt idx="9">
                  <c:v>0.05</c:v>
                </c:pt>
                <c:pt idx="10">
                  <c:v>0.0</c:v>
                </c:pt>
              </c:numCache>
            </c:numRef>
          </c:val>
        </c:ser>
        <c:ser>
          <c:idx val="1"/>
          <c:order val="1"/>
          <c:spPr>
            <a:solidFill>
              <a:srgbClr val="19A4B8"/>
            </a:solidFill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  <c:spPr>
              <a:solidFill>
                <a:srgbClr val="A50021"/>
              </a:solidFill>
            </c:spPr>
          </c:dPt>
          <c:dPt>
            <c:idx val="2"/>
            <c:invertIfNegative val="0"/>
            <c:bubble3D val="0"/>
          </c:dPt>
          <c:dPt>
            <c:idx val="4"/>
            <c:invertIfNegative val="0"/>
            <c:bubble3D val="0"/>
          </c:dPt>
          <c:dPt>
            <c:idx val="5"/>
            <c:invertIfNegative val="0"/>
            <c:bubble3D val="0"/>
            <c:spPr>
              <a:solidFill>
                <a:srgbClr val="A50021"/>
              </a:solidFill>
            </c:spPr>
          </c:dPt>
          <c:dPt>
            <c:idx val="6"/>
            <c:invertIfNegative val="0"/>
            <c:bubble3D val="0"/>
          </c:dPt>
          <c:dPt>
            <c:idx val="8"/>
            <c:invertIfNegative val="0"/>
            <c:bubble3D val="0"/>
          </c:dPt>
          <c:dPt>
            <c:idx val="9"/>
            <c:invertIfNegative val="0"/>
            <c:bubble3D val="0"/>
            <c:spPr>
              <a:solidFill>
                <a:srgbClr val="A50021"/>
              </a:solidFill>
            </c:spPr>
          </c:dPt>
          <c:dPt>
            <c:idx val="10"/>
            <c:invertIfNegative val="0"/>
            <c:bubble3D val="0"/>
          </c:dPt>
          <c:dLbls>
            <c:numFmt formatCode="0%" sourceLinked="0"/>
            <c:txPr>
              <a:bodyPr/>
              <a:lstStyle/>
              <a:p>
                <a:pPr>
                  <a:defRPr sz="1000">
                    <a:solidFill>
                      <a:schemeClr val="bg1"/>
                    </a:solidFill>
                    <a:latin typeface="Calibri" pitchFamily="34" charset="0"/>
                    <a:cs typeface="Calibri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Sheet1!$A$1:$A$11</c:f>
              <c:numCache>
                <c:formatCode>General</c:formatCode>
                <c:ptCount val="11"/>
              </c:numCache>
            </c:numRef>
          </c:cat>
          <c:val>
            <c:numRef>
              <c:f>Sheet1!$C$1:$C$11</c:f>
              <c:numCache>
                <c:formatCode>#,##0</c:formatCode>
                <c:ptCount val="11"/>
                <c:pt idx="0">
                  <c:v>0.55</c:v>
                </c:pt>
                <c:pt idx="1">
                  <c:v>0.24</c:v>
                </c:pt>
                <c:pt idx="2">
                  <c:v>0.79</c:v>
                </c:pt>
                <c:pt idx="4">
                  <c:v>0.24</c:v>
                </c:pt>
                <c:pt idx="5">
                  <c:v>0.18</c:v>
                </c:pt>
                <c:pt idx="6">
                  <c:v>0.42</c:v>
                </c:pt>
                <c:pt idx="8">
                  <c:v>0.05</c:v>
                </c:pt>
                <c:pt idx="9">
                  <c:v>0.2</c:v>
                </c:pt>
                <c:pt idx="10">
                  <c:v>0.25</c:v>
                </c:pt>
              </c:numCache>
            </c:numRef>
          </c:val>
        </c:ser>
        <c:ser>
          <c:idx val="2"/>
          <c:order val="2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Sheet1!$A$1:$A$11</c:f>
              <c:numCache>
                <c:formatCode>General</c:formatCode>
                <c:ptCount val="11"/>
              </c:numCache>
            </c:numRef>
          </c:cat>
          <c:val>
            <c:numRef>
              <c:f>Sheet1!$D$1:$D$11</c:f>
              <c:numCache>
                <c:formatCode>General</c:formatCode>
                <c:ptCount val="11"/>
              </c:numCache>
            </c:numRef>
          </c:val>
        </c:ser>
        <c:ser>
          <c:idx val="3"/>
          <c:order val="3"/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Sheet1!$A$1:$A$11</c:f>
              <c:numCache>
                <c:formatCode>General</c:formatCode>
                <c:ptCount val="11"/>
              </c:numCache>
            </c:numRef>
          </c:cat>
          <c:val>
            <c:numRef>
              <c:f>Sheet1!$E$1:$E$11</c:f>
              <c:numCache>
                <c:formatCode>General</c:formatCode>
                <c:ptCount val="1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overlap val="100"/>
        <c:axId val="-2138299240"/>
        <c:axId val="2117725640"/>
      </c:barChart>
      <c:catAx>
        <c:axId val="-2138299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one"/>
        <c:crossAx val="2117725640"/>
        <c:crosses val="autoZero"/>
        <c:auto val="1"/>
        <c:lblAlgn val="ctr"/>
        <c:lblOffset val="100"/>
        <c:tickMarkSkip val="1"/>
        <c:noMultiLvlLbl val="0"/>
      </c:catAx>
      <c:valAx>
        <c:axId val="2117725640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one"/>
        <c:spPr>
          <a:ln>
            <a:noFill/>
          </a:ln>
        </c:spPr>
        <c:crossAx val="-2138299240"/>
        <c:crosses val="autoZero"/>
        <c:crossBetween val="between"/>
      </c:valAx>
      <c:spPr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AB588E4-8340-A24D-B6FF-5BC6583C4582}" type="doc">
      <dgm:prSet loTypeId="urn:microsoft.com/office/officeart/2005/8/layout/pyramid1" loCatId="" qsTypeId="urn:microsoft.com/office/officeart/2005/8/quickstyle/simple4" qsCatId="simple" csTypeId="urn:microsoft.com/office/officeart/2005/8/colors/accent1_2" csCatId="accent1" phldr="1"/>
      <dgm:spPr/>
    </dgm:pt>
    <dgm:pt modelId="{8C26A8F8-C88B-5846-9A7B-50EEE7AB9C1C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400" b="1" dirty="0" smtClean="0"/>
            <a:t>3 Behaviors</a:t>
          </a:r>
        </a:p>
        <a:p>
          <a:r>
            <a:rPr lang="en-US" sz="1700" dirty="0" smtClean="0"/>
            <a:t>Exercise, Nutrition, Smoking</a:t>
          </a:r>
          <a:endParaRPr lang="en-US" sz="1700" dirty="0"/>
        </a:p>
      </dgm:t>
    </dgm:pt>
    <dgm:pt modelId="{CAE4DD82-DDB0-6C4B-859E-B274259CC3DF}" type="parTrans" cxnId="{E2A3880C-434C-7A4C-BC0B-3E2BC439F527}">
      <dgm:prSet/>
      <dgm:spPr/>
      <dgm:t>
        <a:bodyPr/>
        <a:lstStyle/>
        <a:p>
          <a:endParaRPr lang="en-US"/>
        </a:p>
      </dgm:t>
    </dgm:pt>
    <dgm:pt modelId="{5C02F293-33D3-0848-A846-01A643FBA40D}" type="sibTrans" cxnId="{E2A3880C-434C-7A4C-BC0B-3E2BC439F527}">
      <dgm:prSet/>
      <dgm:spPr/>
      <dgm:t>
        <a:bodyPr/>
        <a:lstStyle/>
        <a:p>
          <a:endParaRPr lang="en-US"/>
        </a:p>
      </dgm:t>
    </dgm:pt>
    <dgm:pt modelId="{515BC4EF-D752-FC42-88A9-306CA277A112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800" b="1" dirty="0" smtClean="0">
              <a:solidFill>
                <a:schemeClr val="tx1"/>
              </a:solidFill>
            </a:rPr>
            <a:t>4 NCDs</a:t>
          </a:r>
        </a:p>
        <a:p>
          <a:r>
            <a:rPr lang="en-US" sz="1700" dirty="0" smtClean="0">
              <a:solidFill>
                <a:schemeClr val="tx1"/>
              </a:solidFill>
            </a:rPr>
            <a:t>Cancer, CVD</a:t>
          </a:r>
        </a:p>
        <a:p>
          <a:r>
            <a:rPr lang="en-US" sz="1700" dirty="0" smtClean="0">
              <a:solidFill>
                <a:schemeClr val="tx1"/>
              </a:solidFill>
            </a:rPr>
            <a:t>Diabetes, Lung Disease</a:t>
          </a:r>
        </a:p>
        <a:p>
          <a:endParaRPr lang="en-US" sz="1700" dirty="0"/>
        </a:p>
      </dgm:t>
    </dgm:pt>
    <dgm:pt modelId="{DDEAA173-1BCB-2F4E-B530-151663C3BD7E}" type="parTrans" cxnId="{AAF2F024-73B0-3640-89B0-129CB5173E64}">
      <dgm:prSet/>
      <dgm:spPr/>
      <dgm:t>
        <a:bodyPr/>
        <a:lstStyle/>
        <a:p>
          <a:endParaRPr lang="en-US"/>
        </a:p>
      </dgm:t>
    </dgm:pt>
    <dgm:pt modelId="{693659A1-9FD9-CA4D-84EB-98D8924EBBA1}" type="sibTrans" cxnId="{AAF2F024-73B0-3640-89B0-129CB5173E64}">
      <dgm:prSet/>
      <dgm:spPr/>
      <dgm:t>
        <a:bodyPr/>
        <a:lstStyle/>
        <a:p>
          <a:endParaRPr lang="en-US"/>
        </a:p>
      </dgm:t>
    </dgm:pt>
    <dgm:pt modelId="{3F89D1B0-C1F5-8449-A6CF-6D1E22FC0022}">
      <dgm:prSet phldrT="[Text]" custT="1"/>
      <dgm:spPr>
        <a:solidFill>
          <a:schemeClr val="accent5"/>
        </a:solidFill>
      </dgm:spPr>
      <dgm:t>
        <a:bodyPr/>
        <a:lstStyle/>
        <a:p>
          <a:r>
            <a:rPr lang="en-US" sz="2800" b="1" dirty="0" smtClean="0">
              <a:solidFill>
                <a:srgbClr val="000000"/>
              </a:solidFill>
            </a:rPr>
            <a:t>60% of deaths</a:t>
          </a:r>
        </a:p>
        <a:p>
          <a:r>
            <a:rPr lang="en-US" sz="2800" b="1" dirty="0" smtClean="0">
              <a:solidFill>
                <a:srgbClr val="000000"/>
              </a:solidFill>
            </a:rPr>
            <a:t>36m avoidable p.a.</a:t>
          </a:r>
        </a:p>
        <a:p>
          <a:endParaRPr lang="en-US" sz="2800" b="1" dirty="0">
            <a:solidFill>
              <a:srgbClr val="000000"/>
            </a:solidFill>
          </a:endParaRPr>
        </a:p>
      </dgm:t>
    </dgm:pt>
    <dgm:pt modelId="{7A9833EB-F0C3-334B-B19F-C1689C5B3FB2}" type="parTrans" cxnId="{C4DBFAC6-0D0E-CA42-A4EF-A136896604E7}">
      <dgm:prSet/>
      <dgm:spPr/>
      <dgm:t>
        <a:bodyPr/>
        <a:lstStyle/>
        <a:p>
          <a:endParaRPr lang="en-US"/>
        </a:p>
      </dgm:t>
    </dgm:pt>
    <dgm:pt modelId="{93B7DB6B-B4CF-6E44-8284-2BED5010E93B}" type="sibTrans" cxnId="{C4DBFAC6-0D0E-CA42-A4EF-A136896604E7}">
      <dgm:prSet/>
      <dgm:spPr/>
      <dgm:t>
        <a:bodyPr/>
        <a:lstStyle/>
        <a:p>
          <a:endParaRPr lang="en-US"/>
        </a:p>
      </dgm:t>
    </dgm:pt>
    <dgm:pt modelId="{F41B41BF-3C40-7740-9F39-6F19EB44BD0E}" type="pres">
      <dgm:prSet presAssocID="{FAB588E4-8340-A24D-B6FF-5BC6583C4582}" presName="Name0" presStyleCnt="0">
        <dgm:presLayoutVars>
          <dgm:dir/>
          <dgm:animLvl val="lvl"/>
          <dgm:resizeHandles val="exact"/>
        </dgm:presLayoutVars>
      </dgm:prSet>
      <dgm:spPr/>
    </dgm:pt>
    <dgm:pt modelId="{EA509B46-062D-4947-8FD1-AD6B743D7409}" type="pres">
      <dgm:prSet presAssocID="{8C26A8F8-C88B-5846-9A7B-50EEE7AB9C1C}" presName="Name8" presStyleCnt="0"/>
      <dgm:spPr/>
    </dgm:pt>
    <dgm:pt modelId="{2AF48597-AE3E-0B40-BB80-F372814C49BC}" type="pres">
      <dgm:prSet presAssocID="{8C26A8F8-C88B-5846-9A7B-50EEE7AB9C1C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5860AA9-6E9A-0449-B8E3-D956A94BA55C}" type="pres">
      <dgm:prSet presAssocID="{8C26A8F8-C88B-5846-9A7B-50EEE7AB9C1C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F873C0B-CFF1-8E46-803D-3EE92D69A713}" type="pres">
      <dgm:prSet presAssocID="{515BC4EF-D752-FC42-88A9-306CA277A112}" presName="Name8" presStyleCnt="0"/>
      <dgm:spPr/>
    </dgm:pt>
    <dgm:pt modelId="{A58DF26F-9E68-D744-82A5-CEEA101ECADC}" type="pres">
      <dgm:prSet presAssocID="{515BC4EF-D752-FC42-88A9-306CA277A112}" presName="level" presStyleLbl="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A6F3CEE-499E-C04E-8B29-7DD7943C1D28}" type="pres">
      <dgm:prSet presAssocID="{515BC4EF-D752-FC42-88A9-306CA277A11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7241B1-EF34-2C4A-8D93-8425FE062CA7}" type="pres">
      <dgm:prSet presAssocID="{3F89D1B0-C1F5-8449-A6CF-6D1E22FC0022}" presName="Name8" presStyleCnt="0"/>
      <dgm:spPr/>
    </dgm:pt>
    <dgm:pt modelId="{C77C4311-759C-1F4B-AB63-B33CACD86DE9}" type="pres">
      <dgm:prSet presAssocID="{3F89D1B0-C1F5-8449-A6CF-6D1E22FC0022}" presName="level" presStyleLbl="node1" presStyleIdx="2" presStyleCnt="3" custLinFactNeighborX="-7162" custLinFactNeighborY="-10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830C45-190B-764C-A2C7-7413CCAD0722}" type="pres">
      <dgm:prSet presAssocID="{3F89D1B0-C1F5-8449-A6CF-6D1E22FC0022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F6458C-93B6-7341-9DC1-230BE4FAF4DC}" type="presOf" srcId="{8C26A8F8-C88B-5846-9A7B-50EEE7AB9C1C}" destId="{2AF48597-AE3E-0B40-BB80-F372814C49BC}" srcOrd="0" destOrd="0" presId="urn:microsoft.com/office/officeart/2005/8/layout/pyramid1"/>
    <dgm:cxn modelId="{92E603FE-D027-BC42-A56E-527E947D941F}" type="presOf" srcId="{FAB588E4-8340-A24D-B6FF-5BC6583C4582}" destId="{F41B41BF-3C40-7740-9F39-6F19EB44BD0E}" srcOrd="0" destOrd="0" presId="urn:microsoft.com/office/officeart/2005/8/layout/pyramid1"/>
    <dgm:cxn modelId="{EC0C0023-4C62-AC41-B5E3-A6F23F9FD3A4}" type="presOf" srcId="{515BC4EF-D752-FC42-88A9-306CA277A112}" destId="{A58DF26F-9E68-D744-82A5-CEEA101ECADC}" srcOrd="0" destOrd="0" presId="urn:microsoft.com/office/officeart/2005/8/layout/pyramid1"/>
    <dgm:cxn modelId="{E2A3880C-434C-7A4C-BC0B-3E2BC439F527}" srcId="{FAB588E4-8340-A24D-B6FF-5BC6583C4582}" destId="{8C26A8F8-C88B-5846-9A7B-50EEE7AB9C1C}" srcOrd="0" destOrd="0" parTransId="{CAE4DD82-DDB0-6C4B-859E-B274259CC3DF}" sibTransId="{5C02F293-33D3-0848-A846-01A643FBA40D}"/>
    <dgm:cxn modelId="{68E770A8-893B-E843-B6EE-18EFC5C74CD2}" type="presOf" srcId="{515BC4EF-D752-FC42-88A9-306CA277A112}" destId="{7A6F3CEE-499E-C04E-8B29-7DD7943C1D28}" srcOrd="1" destOrd="0" presId="urn:microsoft.com/office/officeart/2005/8/layout/pyramid1"/>
    <dgm:cxn modelId="{FFCA48EA-EC3B-CD48-A03D-AE3F925F0067}" type="presOf" srcId="{3F89D1B0-C1F5-8449-A6CF-6D1E22FC0022}" destId="{C77C4311-759C-1F4B-AB63-B33CACD86DE9}" srcOrd="0" destOrd="0" presId="urn:microsoft.com/office/officeart/2005/8/layout/pyramid1"/>
    <dgm:cxn modelId="{C4DBFAC6-0D0E-CA42-A4EF-A136896604E7}" srcId="{FAB588E4-8340-A24D-B6FF-5BC6583C4582}" destId="{3F89D1B0-C1F5-8449-A6CF-6D1E22FC0022}" srcOrd="2" destOrd="0" parTransId="{7A9833EB-F0C3-334B-B19F-C1689C5B3FB2}" sibTransId="{93B7DB6B-B4CF-6E44-8284-2BED5010E93B}"/>
    <dgm:cxn modelId="{B34FABDE-9529-8F40-97BC-01C0D7B32377}" type="presOf" srcId="{8C26A8F8-C88B-5846-9A7B-50EEE7AB9C1C}" destId="{A5860AA9-6E9A-0449-B8E3-D956A94BA55C}" srcOrd="1" destOrd="0" presId="urn:microsoft.com/office/officeart/2005/8/layout/pyramid1"/>
    <dgm:cxn modelId="{AAF2F024-73B0-3640-89B0-129CB5173E64}" srcId="{FAB588E4-8340-A24D-B6FF-5BC6583C4582}" destId="{515BC4EF-D752-FC42-88A9-306CA277A112}" srcOrd="1" destOrd="0" parTransId="{DDEAA173-1BCB-2F4E-B530-151663C3BD7E}" sibTransId="{693659A1-9FD9-CA4D-84EB-98D8924EBBA1}"/>
    <dgm:cxn modelId="{F24CD8C3-D4F1-6D49-97DD-954964D7D227}" type="presOf" srcId="{3F89D1B0-C1F5-8449-A6CF-6D1E22FC0022}" destId="{0F830C45-190B-764C-A2C7-7413CCAD0722}" srcOrd="1" destOrd="0" presId="urn:microsoft.com/office/officeart/2005/8/layout/pyramid1"/>
    <dgm:cxn modelId="{1EA629DD-CDE7-B445-BD06-9E42BF6DB1E7}" type="presParOf" srcId="{F41B41BF-3C40-7740-9F39-6F19EB44BD0E}" destId="{EA509B46-062D-4947-8FD1-AD6B743D7409}" srcOrd="0" destOrd="0" presId="urn:microsoft.com/office/officeart/2005/8/layout/pyramid1"/>
    <dgm:cxn modelId="{CEEC5A1D-9A8B-B242-8E7A-6C618CBDB429}" type="presParOf" srcId="{EA509B46-062D-4947-8FD1-AD6B743D7409}" destId="{2AF48597-AE3E-0B40-BB80-F372814C49BC}" srcOrd="0" destOrd="0" presId="urn:microsoft.com/office/officeart/2005/8/layout/pyramid1"/>
    <dgm:cxn modelId="{63C6CFA0-EF17-2B47-BCD4-F622C94BFD3D}" type="presParOf" srcId="{EA509B46-062D-4947-8FD1-AD6B743D7409}" destId="{A5860AA9-6E9A-0449-B8E3-D956A94BA55C}" srcOrd="1" destOrd="0" presId="urn:microsoft.com/office/officeart/2005/8/layout/pyramid1"/>
    <dgm:cxn modelId="{6ED93947-6524-4B42-B50B-BB56A21B07BE}" type="presParOf" srcId="{F41B41BF-3C40-7740-9F39-6F19EB44BD0E}" destId="{1F873C0B-CFF1-8E46-803D-3EE92D69A713}" srcOrd="1" destOrd="0" presId="urn:microsoft.com/office/officeart/2005/8/layout/pyramid1"/>
    <dgm:cxn modelId="{1D1B3724-709C-2041-8343-A178678BF34A}" type="presParOf" srcId="{1F873C0B-CFF1-8E46-803D-3EE92D69A713}" destId="{A58DF26F-9E68-D744-82A5-CEEA101ECADC}" srcOrd="0" destOrd="0" presId="urn:microsoft.com/office/officeart/2005/8/layout/pyramid1"/>
    <dgm:cxn modelId="{04B326E9-6C5E-A646-B18B-4320A6642253}" type="presParOf" srcId="{1F873C0B-CFF1-8E46-803D-3EE92D69A713}" destId="{7A6F3CEE-499E-C04E-8B29-7DD7943C1D28}" srcOrd="1" destOrd="0" presId="urn:microsoft.com/office/officeart/2005/8/layout/pyramid1"/>
    <dgm:cxn modelId="{241E32E0-03F9-3B4D-9B53-0BF2E0110BFD}" type="presParOf" srcId="{F41B41BF-3C40-7740-9F39-6F19EB44BD0E}" destId="{ED7241B1-EF34-2C4A-8D93-8425FE062CA7}" srcOrd="2" destOrd="0" presId="urn:microsoft.com/office/officeart/2005/8/layout/pyramid1"/>
    <dgm:cxn modelId="{CCE91FA9-E0A0-3D41-99EA-D9A7057B52E7}" type="presParOf" srcId="{ED7241B1-EF34-2C4A-8D93-8425FE062CA7}" destId="{C77C4311-759C-1F4B-AB63-B33CACD86DE9}" srcOrd="0" destOrd="0" presId="urn:microsoft.com/office/officeart/2005/8/layout/pyramid1"/>
    <dgm:cxn modelId="{76EB7959-7581-CC43-BD1A-A3ABC05FF0CE}" type="presParOf" srcId="{ED7241B1-EF34-2C4A-8D93-8425FE062CA7}" destId="{0F830C45-190B-764C-A2C7-7413CCAD0722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AF48597-AE3E-0B40-BB80-F372814C49BC}">
      <dsp:nvSpPr>
        <dsp:cNvPr id="0" name=""/>
        <dsp:cNvSpPr/>
      </dsp:nvSpPr>
      <dsp:spPr>
        <a:xfrm>
          <a:off x="1554855" y="0"/>
          <a:ext cx="1554855" cy="1497324"/>
        </a:xfrm>
        <a:prstGeom prst="trapezoid">
          <a:avLst>
            <a:gd name="adj" fmla="val 51921"/>
          </a:avLst>
        </a:prstGeom>
        <a:solidFill>
          <a:schemeClr val="accent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b="1" kern="1200" dirty="0" smtClean="0"/>
            <a:t>3 Behaviors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/>
            <a:t>Exercise, Nutrition, Smoking</a:t>
          </a:r>
          <a:endParaRPr lang="en-US" sz="1700" kern="1200" dirty="0"/>
        </a:p>
      </dsp:txBody>
      <dsp:txXfrm>
        <a:off x="1554855" y="0"/>
        <a:ext cx="1554855" cy="1497324"/>
      </dsp:txXfrm>
    </dsp:sp>
    <dsp:sp modelId="{A58DF26F-9E68-D744-82A5-CEEA101ECADC}">
      <dsp:nvSpPr>
        <dsp:cNvPr id="0" name=""/>
        <dsp:cNvSpPr/>
      </dsp:nvSpPr>
      <dsp:spPr>
        <a:xfrm>
          <a:off x="777427" y="1497324"/>
          <a:ext cx="3109710" cy="1497324"/>
        </a:xfrm>
        <a:prstGeom prst="trapezoid">
          <a:avLst>
            <a:gd name="adj" fmla="val 51921"/>
          </a:avLst>
        </a:prstGeom>
        <a:solidFill>
          <a:schemeClr val="accent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chemeClr val="tx1"/>
              </a:solidFill>
            </a:rPr>
            <a:t>4 NCDs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Cancer, CVD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700" kern="1200" dirty="0" smtClean="0">
              <a:solidFill>
                <a:schemeClr val="tx1"/>
              </a:solidFill>
            </a:rPr>
            <a:t>Diabetes, Lung Disease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700" kern="1200" dirty="0"/>
        </a:p>
      </dsp:txBody>
      <dsp:txXfrm>
        <a:off x="1321627" y="1497324"/>
        <a:ext cx="2021311" cy="1497324"/>
      </dsp:txXfrm>
    </dsp:sp>
    <dsp:sp modelId="{C77C4311-759C-1F4B-AB63-B33CACD86DE9}">
      <dsp:nvSpPr>
        <dsp:cNvPr id="0" name=""/>
        <dsp:cNvSpPr/>
      </dsp:nvSpPr>
      <dsp:spPr>
        <a:xfrm>
          <a:off x="0" y="2979165"/>
          <a:ext cx="4664566" cy="1497324"/>
        </a:xfrm>
        <a:prstGeom prst="trapezoid">
          <a:avLst>
            <a:gd name="adj" fmla="val 51921"/>
          </a:avLst>
        </a:prstGeom>
        <a:solidFill>
          <a:schemeClr val="accent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5560" tIns="35560" rIns="35560" bIns="3556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0000"/>
              </a:solidFill>
            </a:rPr>
            <a:t>60% of deaths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>
              <a:solidFill>
                <a:srgbClr val="000000"/>
              </a:solidFill>
            </a:rPr>
            <a:t>36m avoidable p.a.</a:t>
          </a:r>
        </a:p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800" b="1" kern="1200" dirty="0">
            <a:solidFill>
              <a:srgbClr val="000000"/>
            </a:solidFill>
          </a:endParaRPr>
        </a:p>
      </dsp:txBody>
      <dsp:txXfrm>
        <a:off x="816299" y="2979165"/>
        <a:ext cx="3031967" cy="1497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4BB224-2F38-4840-B1B9-80DDA6FA97C1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F5C112-EDFC-F348-9B11-32AB19F19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8576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5C112-EDFC-F348-9B11-32AB19F1935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57371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EF5C112-EDFC-F348-9B11-32AB19F1935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2484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51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6523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95909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8896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4109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22126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66473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995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0981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8313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7709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C844B4-2B50-CC4A-A25D-BB29B5E51C42}" type="datetimeFigureOut">
              <a:rPr lang="en-US" smtClean="0"/>
              <a:t>27/02/2013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67BB7E-CE4B-7042-A2A4-B4C1DBDAD0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4841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4" Type="http://schemas.openxmlformats.org/officeDocument/2006/relationships/diagramLayout" Target="../diagrams/layout1.xml"/><Relationship Id="rId5" Type="http://schemas.openxmlformats.org/officeDocument/2006/relationships/diagramQuickStyle" Target="../diagrams/quickStyle1.xml"/><Relationship Id="rId6" Type="http://schemas.openxmlformats.org/officeDocument/2006/relationships/diagramColors" Target="../diagrams/colors1.xml"/><Relationship Id="rId7" Type="http://schemas.microsoft.com/office/2007/relationships/diagramDrawing" Target="../diagrams/drawing1.xml"/><Relationship Id="rId8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aad.ae/statistics" TargetMode="External"/><Relationship Id="rId3" Type="http://schemas.openxmlformats.org/officeDocument/2006/relationships/hyperlink" Target="http://bit.ly/x4VV4z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3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4" Type="http://schemas.openxmlformats.org/officeDocument/2006/relationships/package" Target="../embeddings/Microsoft_Excel_Sheet1.xlsx"/><Relationship Id="rId5" Type="http://schemas.openxmlformats.org/officeDocument/2006/relationships/image" Target="../media/image7.emf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haad.ae/statistics" TargetMode="External"/><Relationship Id="rId3" Type="http://schemas.openxmlformats.org/officeDocument/2006/relationships/hyperlink" Target="http://www.haad.ae/statistics-xl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weqaya.ae" TargetMode="External"/><Relationship Id="rId3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4" Type="http://schemas.openxmlformats.org/officeDocument/2006/relationships/chart" Target="../charts/chart2.xml"/><Relationship Id="rId1" Type="http://schemas.openxmlformats.org/officeDocument/2006/relationships/tags" Target="../tags/tag1.xml"/><Relationship Id="rId2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95412"/>
            <a:ext cx="7772400" cy="1470025"/>
          </a:xfrm>
        </p:spPr>
        <p:txBody>
          <a:bodyPr>
            <a:normAutofit/>
          </a:bodyPr>
          <a:lstStyle/>
          <a:p>
            <a:r>
              <a:rPr lang="en-US" sz="5400" dirty="0" err="1" smtClean="0">
                <a:solidFill>
                  <a:schemeClr val="tx2"/>
                </a:solidFill>
              </a:rPr>
              <a:t>John.Grumitt@idf.org</a:t>
            </a:r>
            <a:endParaRPr lang="en-US" sz="5400" dirty="0">
              <a:solidFill>
                <a:schemeClr val="tx2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11" y="3328560"/>
            <a:ext cx="3291160" cy="1489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3730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3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Global challenge… health data opportunity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5" name="Rectangle 4"/>
          <p:cNvSpPr/>
          <p:nvPr/>
        </p:nvSpPr>
        <p:spPr bwMode="auto">
          <a:xfrm>
            <a:off x="276452" y="1200772"/>
            <a:ext cx="4449163" cy="2588352"/>
          </a:xfrm>
          <a:prstGeom prst="rect">
            <a:avLst/>
          </a:prstGeom>
          <a:solidFill>
            <a:srgbClr val="19A4B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Healthcare costs are spiraling…</a:t>
            </a:r>
          </a:p>
        </p:txBody>
      </p:sp>
      <p:sp>
        <p:nvSpPr>
          <p:cNvPr id="7" name="Rectangle 6"/>
          <p:cNvSpPr/>
          <p:nvPr/>
        </p:nvSpPr>
        <p:spPr bwMode="auto">
          <a:xfrm>
            <a:off x="276452" y="3929468"/>
            <a:ext cx="4449163" cy="2588352"/>
          </a:xfrm>
          <a:prstGeom prst="rect">
            <a:avLst/>
          </a:prstGeom>
          <a:solidFill>
            <a:srgbClr val="19A4B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…Whilst life expectancy has plateaued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650003" y="1200771"/>
            <a:ext cx="2462159" cy="5317049"/>
          </a:xfrm>
          <a:prstGeom prst="rect">
            <a:avLst/>
          </a:prstGeom>
          <a:solidFill>
            <a:srgbClr val="19A4B8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ctr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solidFill>
                  <a:schemeClr val="bg1"/>
                </a:solidFill>
                <a:latin typeface="Calibri" pitchFamily="34" charset="0"/>
              </a:rPr>
              <a:t>“Without precise measurement innovation is doomed to be rare and erratic…  With it, invention becomes commonplace”</a:t>
            </a: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bg1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b="0" dirty="0" smtClean="0">
                <a:solidFill>
                  <a:schemeClr val="bg1"/>
                </a:solidFill>
                <a:latin typeface="Calibri" pitchFamily="34" charset="0"/>
              </a:rPr>
              <a:t>2013 Annual Letter from Bill Gates (quoting </a:t>
            </a:r>
            <a:r>
              <a:rPr lang="en-US" b="0" i="1" dirty="0" smtClean="0">
                <a:solidFill>
                  <a:schemeClr val="bg1"/>
                </a:solidFill>
                <a:latin typeface="Calibri" pitchFamily="34" charset="0"/>
              </a:rPr>
              <a:t>The Most Powerful Idea in the World</a:t>
            </a:r>
            <a:r>
              <a:rPr lang="en-US" b="0" dirty="0" smtClean="0">
                <a:solidFill>
                  <a:schemeClr val="bg1"/>
                </a:solidFill>
                <a:latin typeface="Calibri" pitchFamily="34" charset="0"/>
              </a:rPr>
              <a:t>, by William Rosen)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6" t="26171" r="63033" b="48346"/>
          <a:stretch/>
        </p:blipFill>
        <p:spPr bwMode="auto">
          <a:xfrm>
            <a:off x="406039" y="1622664"/>
            <a:ext cx="2850920" cy="194112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16" t="62706" r="63033" b="10320"/>
          <a:stretch/>
        </p:blipFill>
        <p:spPr bwMode="auto">
          <a:xfrm>
            <a:off x="406039" y="4370685"/>
            <a:ext cx="2850920" cy="20546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6" name="Right Arrow 5"/>
          <p:cNvSpPr/>
          <p:nvPr/>
        </p:nvSpPr>
        <p:spPr bwMode="auto">
          <a:xfrm>
            <a:off x="5002884" y="1622664"/>
            <a:ext cx="369849" cy="4118062"/>
          </a:xfrm>
          <a:prstGeom prst="rightArrow">
            <a:avLst>
              <a:gd name="adj1" fmla="val 50000"/>
              <a:gd name="adj2" fmla="val 100000"/>
            </a:avLst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bg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1400" b="1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903172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Diagram 13"/>
          <p:cNvGraphicFramePr/>
          <p:nvPr>
            <p:extLst>
              <p:ext uri="{D42A27DB-BD31-4B8C-83A1-F6EECF244321}">
                <p14:modId xmlns:p14="http://schemas.microsoft.com/office/powerpoint/2010/main" val="794454812"/>
              </p:ext>
            </p:extLst>
          </p:nvPr>
        </p:nvGraphicFramePr>
        <p:xfrm>
          <a:off x="133015" y="1750321"/>
          <a:ext cx="4664566" cy="44919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8" name="Isosceles Triangle 17"/>
          <p:cNvSpPr/>
          <p:nvPr/>
        </p:nvSpPr>
        <p:spPr>
          <a:xfrm rot="5400000">
            <a:off x="2911671" y="3744650"/>
            <a:ext cx="4460992" cy="472335"/>
          </a:xfrm>
          <a:prstGeom prst="triangle">
            <a:avLst>
              <a:gd name="adj" fmla="val 50276"/>
            </a:avLst>
          </a:prstGeom>
          <a:solidFill>
            <a:schemeClr val="bg1">
              <a:lumMod val="6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3175134" y="294302"/>
            <a:ext cx="5761708" cy="1084268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2011-2030 Cost:  $47 Trillion</a:t>
            </a:r>
            <a:endParaRPr lang="en-US" sz="3600" dirty="0">
              <a:solidFill>
                <a:schemeClr val="bg1"/>
              </a:solidFill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9063" y="156875"/>
            <a:ext cx="2222500" cy="1130300"/>
          </a:xfrm>
          <a:prstGeom prst="rect">
            <a:avLst/>
          </a:prstGeom>
        </p:spPr>
      </p:pic>
      <p:sp>
        <p:nvSpPr>
          <p:cNvPr id="22" name="Rectangle 21"/>
          <p:cNvSpPr/>
          <p:nvPr/>
        </p:nvSpPr>
        <p:spPr>
          <a:xfrm>
            <a:off x="5575846" y="3787194"/>
            <a:ext cx="3360996" cy="1122992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Improve Use of Resources:</a:t>
            </a:r>
          </a:p>
          <a:p>
            <a:pPr algn="ctr"/>
            <a:r>
              <a:rPr lang="en-US" b="1" dirty="0" smtClean="0">
                <a:solidFill>
                  <a:srgbClr val="FFFFFF"/>
                </a:solidFill>
              </a:rPr>
              <a:t>Access</a:t>
            </a:r>
          </a:p>
          <a:p>
            <a:pPr algn="ctr"/>
            <a:r>
              <a:rPr lang="en-US" b="1" dirty="0" smtClean="0">
                <a:solidFill>
                  <a:srgbClr val="FFFFFF"/>
                </a:solidFill>
              </a:rPr>
              <a:t>Quality</a:t>
            </a:r>
          </a:p>
          <a:p>
            <a:pPr algn="ctr"/>
            <a:r>
              <a:rPr lang="en-US" b="1" dirty="0" smtClean="0">
                <a:solidFill>
                  <a:srgbClr val="FFFFFF"/>
                </a:solidFill>
              </a:rPr>
              <a:t>Productivity </a:t>
            </a:r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5575846" y="2067855"/>
            <a:ext cx="3360996" cy="69703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Up to 70% of spend is avoidable</a:t>
            </a:r>
          </a:p>
          <a:p>
            <a:pPr algn="ctr"/>
            <a:endParaRPr lang="en-US" b="1" dirty="0">
              <a:solidFill>
                <a:srgbClr val="FFFFFF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5575846" y="2917297"/>
            <a:ext cx="3360996" cy="69703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Influence behavior Change:</a:t>
            </a:r>
          </a:p>
          <a:p>
            <a:pPr algn="ctr"/>
            <a:r>
              <a:rPr lang="en-US" b="1" dirty="0" smtClean="0">
                <a:solidFill>
                  <a:srgbClr val="FFFFFF"/>
                </a:solidFill>
              </a:rPr>
              <a:t>Informed Decisions</a:t>
            </a: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5575846" y="5080562"/>
            <a:ext cx="3360996" cy="697030"/>
          </a:xfrm>
          <a:prstGeom prst="rect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rgbClr val="FFFFFF"/>
                </a:solidFill>
              </a:rPr>
              <a:t>Opportunity is Global</a:t>
            </a:r>
          </a:p>
          <a:p>
            <a:pPr algn="ctr"/>
            <a:endParaRPr lang="en-US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3115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110987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3300" dirty="0">
                <a:solidFill>
                  <a:srgbClr val="19A4B8"/>
                </a:solidFill>
              </a:rPr>
              <a:t>Abu Dhabi: An ideal pioneer market for eHealth and tackling chronic disease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6" name="Right Arrow 5"/>
          <p:cNvSpPr/>
          <p:nvPr/>
        </p:nvSpPr>
        <p:spPr>
          <a:xfrm>
            <a:off x="257753" y="1719668"/>
            <a:ext cx="3481147" cy="701897"/>
          </a:xfrm>
          <a:prstGeom prst="rightArrow">
            <a:avLst>
              <a:gd name="adj1" fmla="val 100000"/>
              <a:gd name="adj2" fmla="val 13946"/>
            </a:avLst>
          </a:prstGeom>
          <a:solidFill>
            <a:srgbClr val="19A4B8"/>
          </a:solidFill>
          <a:ln w="12700">
            <a:solidFill>
              <a:srgbClr val="19A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190" tIns="47595" rIns="95190" bIns="47595" rtlCol="0" anchor="ctr"/>
          <a:lstStyle/>
          <a:p>
            <a:r>
              <a:rPr lang="en-US" b="0" dirty="0" smtClean="0">
                <a:latin typeface="Calibri" pitchFamily="34" charset="0"/>
                <a:cs typeface="Calibri" pitchFamily="34" charset="0"/>
              </a:rPr>
              <a:t>2.1m </a:t>
            </a:r>
            <a:r>
              <a:rPr lang="en-US" b="0" dirty="0">
                <a:latin typeface="Calibri" pitchFamily="34" charset="0"/>
                <a:cs typeface="Calibri" pitchFamily="34" charset="0"/>
              </a:rPr>
              <a:t>lives: “Big enough to matter, small enough to manage…”</a:t>
            </a:r>
          </a:p>
        </p:txBody>
      </p:sp>
      <p:sp>
        <p:nvSpPr>
          <p:cNvPr id="7" name="Right Arrow 6"/>
          <p:cNvSpPr/>
          <p:nvPr/>
        </p:nvSpPr>
        <p:spPr>
          <a:xfrm>
            <a:off x="257753" y="2637522"/>
            <a:ext cx="3481147" cy="701897"/>
          </a:xfrm>
          <a:prstGeom prst="rightArrow">
            <a:avLst>
              <a:gd name="adj1" fmla="val 100000"/>
              <a:gd name="adj2" fmla="val 13946"/>
            </a:avLst>
          </a:prstGeom>
          <a:solidFill>
            <a:srgbClr val="19A4B8"/>
          </a:solidFill>
          <a:ln w="12700">
            <a:solidFill>
              <a:srgbClr val="19A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190" tIns="47595" rIns="95190" bIns="47595" rtlCol="0" anchor="ctr"/>
          <a:lstStyle/>
          <a:p>
            <a:r>
              <a:rPr lang="en-US" b="0" dirty="0">
                <a:latin typeface="Calibri" pitchFamily="34" charset="0"/>
                <a:cs typeface="Calibri" pitchFamily="34" charset="0"/>
              </a:rPr>
              <a:t>Highly strategic 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government with broad-based popular trust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8" name="Right Arrow 7"/>
          <p:cNvSpPr/>
          <p:nvPr/>
        </p:nvSpPr>
        <p:spPr>
          <a:xfrm>
            <a:off x="257753" y="3555375"/>
            <a:ext cx="3481147" cy="701897"/>
          </a:xfrm>
          <a:prstGeom prst="rightArrow">
            <a:avLst>
              <a:gd name="adj1" fmla="val 100000"/>
              <a:gd name="adj2" fmla="val 13946"/>
            </a:avLst>
          </a:prstGeom>
          <a:solidFill>
            <a:srgbClr val="19A4B8"/>
          </a:solidFill>
          <a:ln w="12700">
            <a:solidFill>
              <a:srgbClr val="19A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190" tIns="47595" rIns="95190" bIns="47595" rtlCol="0" anchor="ctr"/>
          <a:lstStyle/>
          <a:p>
            <a:r>
              <a:rPr lang="en-US" b="0" dirty="0">
                <a:latin typeface="Calibri" pitchFamily="34" charset="0"/>
                <a:cs typeface="Calibri" pitchFamily="34" charset="0"/>
              </a:rPr>
              <a:t>Extreme pace and depth of </a:t>
            </a:r>
            <a:r>
              <a:rPr lang="en-US" b="0" dirty="0" smtClean="0">
                <a:latin typeface="Calibri" pitchFamily="34" charset="0"/>
                <a:cs typeface="Calibri" pitchFamily="34" charset="0"/>
              </a:rPr>
              <a:t>socio-economic development – very high burden of NCDs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9" name="Right Arrow 8"/>
          <p:cNvSpPr/>
          <p:nvPr/>
        </p:nvSpPr>
        <p:spPr>
          <a:xfrm>
            <a:off x="257753" y="4473228"/>
            <a:ext cx="3481147" cy="701897"/>
          </a:xfrm>
          <a:prstGeom prst="rightArrow">
            <a:avLst>
              <a:gd name="adj1" fmla="val 100000"/>
              <a:gd name="adj2" fmla="val 13946"/>
            </a:avLst>
          </a:prstGeom>
          <a:solidFill>
            <a:srgbClr val="19A4B8"/>
          </a:solidFill>
          <a:ln w="12700">
            <a:solidFill>
              <a:srgbClr val="19A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190" tIns="47595" rIns="95190" bIns="47595" rtlCol="0" anchor="ctr"/>
          <a:lstStyle/>
          <a:p>
            <a:r>
              <a:rPr lang="en-US" b="0" dirty="0" smtClean="0">
                <a:latin typeface="Calibri" pitchFamily="34" charset="0"/>
                <a:cs typeface="Calibri" pitchFamily="34" charset="0"/>
              </a:rPr>
              <a:t>Plural and diverse payers and providers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10" name="Right Arrow 9"/>
          <p:cNvSpPr/>
          <p:nvPr/>
        </p:nvSpPr>
        <p:spPr>
          <a:xfrm>
            <a:off x="257753" y="5391082"/>
            <a:ext cx="3481147" cy="701897"/>
          </a:xfrm>
          <a:prstGeom prst="rightArrow">
            <a:avLst>
              <a:gd name="adj1" fmla="val 100000"/>
              <a:gd name="adj2" fmla="val 13946"/>
            </a:avLst>
          </a:prstGeom>
          <a:solidFill>
            <a:srgbClr val="19A4B8"/>
          </a:solidFill>
          <a:ln w="12700">
            <a:solidFill>
              <a:srgbClr val="19A4B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5190" tIns="47595" rIns="95190" bIns="47595" rtlCol="0" anchor="ctr"/>
          <a:lstStyle/>
          <a:p>
            <a:r>
              <a:rPr lang="en-US" b="0" dirty="0" smtClean="0">
                <a:latin typeface="Calibri" pitchFamily="34" charset="0"/>
                <a:cs typeface="Calibri" pitchFamily="34" charset="0"/>
              </a:rPr>
              <a:t>Relatively well-resourced health system enabling innovation</a:t>
            </a:r>
            <a:endParaRPr lang="en-US" b="0" dirty="0"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11" name="Picture 2" descr="http://www.gregvivash.com/Photography/Still-Life-studio/matchignite/794653215_aiFPR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6289" y="2021953"/>
            <a:ext cx="3978350" cy="37687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48000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4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Abu Dhabi Case Study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230017" y="1788869"/>
            <a:ext cx="3181368" cy="2194754"/>
          </a:xfrm>
          <a:prstGeom prst="rect">
            <a:avLst/>
          </a:prstGeom>
          <a:solidFill>
            <a:srgbClr val="19A4B8"/>
          </a:solidFill>
          <a:ln w="9525">
            <a:noFill/>
            <a:miter lim="800000"/>
            <a:headEnd/>
            <a:tailEnd/>
          </a:ln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noAutofit/>
          </a:bodyPr>
          <a:lstStyle>
            <a:lvl1pPr marL="231775" indent="-2317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127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8048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4pPr>
            <a:lvl5pPr marL="914400" indent="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8170" indent="-178170">
              <a:buNone/>
            </a:pPr>
            <a:r>
              <a:rPr lang="en-US" sz="1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Opportunity</a:t>
            </a:r>
          </a:p>
          <a:p>
            <a:pPr marL="178170" indent="-178170">
              <a:buNone/>
            </a:pPr>
            <a:endParaRPr lang="en-US" sz="1200" b="1" dirty="0">
              <a:solidFill>
                <a:srgbClr val="19A4B8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Address data asymmetry to ensure Regulator is the most widely informed stakeholder in the health system, thus better able to regulate and address population-wide health issues</a:t>
            </a: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Create a low-cost, scalable, secure data exchange platform to support health entities to perform key functions, e.g., claims, authorisation, prescribing</a:t>
            </a: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Build a platform for population health promotion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230017" y="4237923"/>
            <a:ext cx="3181368" cy="2194754"/>
          </a:xfrm>
          <a:prstGeom prst="rect">
            <a:avLst/>
          </a:prstGeom>
          <a:solidFill>
            <a:srgbClr val="19A4B8"/>
          </a:solidFill>
          <a:ln w="9525">
            <a:noFill/>
            <a:miter lim="800000"/>
            <a:headEnd/>
            <a:tailEnd/>
          </a:ln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noAutofit/>
          </a:bodyPr>
          <a:lstStyle>
            <a:lvl1pPr marL="231775" indent="-2317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127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8048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4pPr>
            <a:lvl5pPr marL="914400" indent="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8170" indent="-178170">
              <a:buNone/>
            </a:pPr>
            <a:r>
              <a:rPr lang="en-US" sz="1200" b="1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Key challenges</a:t>
            </a:r>
          </a:p>
          <a:p>
            <a:pPr marL="178170" indent="-178170">
              <a:buNone/>
            </a:pPr>
            <a:endParaRPr lang="en-US" sz="1200" b="1" dirty="0">
              <a:solidFill>
                <a:schemeClr val="bg1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Over 750 providers and close to 50 payers running vastly different systems</a:t>
            </a: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Integrating disparate systems had to be low cost and low complexity</a:t>
            </a: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Needed to address concerns of data privacy and security</a:t>
            </a:r>
          </a:p>
          <a:p>
            <a:pPr marL="178170" indent="-178170"/>
            <a:r>
              <a:rPr lang="en-US" sz="1000" dirty="0">
                <a:solidFill>
                  <a:schemeClr val="bg1"/>
                </a:solidFill>
                <a:latin typeface="Arial" charset="0"/>
                <a:ea typeface="ＭＳ Ｐゴシック" charset="0"/>
                <a:cs typeface="ＭＳ Ｐゴシック" charset="0"/>
              </a:rPr>
              <a:t>Needed to ensure that payer and provider had ongoing input into how the data is exchanged and used</a:t>
            </a:r>
          </a:p>
        </p:txBody>
      </p:sp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3683517" y="1788869"/>
            <a:ext cx="4652182" cy="2194754"/>
          </a:xfrm>
          <a:prstGeom prst="rect">
            <a:avLst/>
          </a:prstGeom>
          <a:solidFill>
            <a:srgbClr val="CCECFF"/>
          </a:solidFill>
          <a:ln w="28575" cmpd="sng">
            <a:solidFill>
              <a:srgbClr val="19A4B8"/>
            </a:solidFill>
            <a:miter lim="800000"/>
            <a:headEnd/>
            <a:tailEnd/>
          </a:ln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noAutofit/>
          </a:bodyPr>
          <a:lstStyle>
            <a:lvl1pPr marL="231775" indent="-2317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127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8048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4pPr>
            <a:lvl5pPr marL="914400" indent="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8170" indent="-178170">
              <a:buNone/>
            </a:pPr>
            <a:r>
              <a:rPr lang="en-US" sz="1200" b="1" dirty="0">
                <a:solidFill>
                  <a:srgbClr val="19A4B8"/>
                </a:solidFill>
                <a:latin typeface="Arial" charset="0"/>
                <a:ea typeface="ＭＳ Ｐゴシック" charset="0"/>
                <a:cs typeface="ＭＳ Ｐゴシック" charset="0"/>
              </a:rPr>
              <a:t>The solution</a:t>
            </a:r>
          </a:p>
          <a:p>
            <a:pPr marL="178170" indent="-178170">
              <a:buNone/>
            </a:pPr>
            <a:endParaRPr lang="en-US" sz="1200" b="1" dirty="0">
              <a:solidFill>
                <a:srgbClr val="19A4B8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8170" indent="-178170"/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Established a flexible and secured solution to exchange all transactions between payer and provider</a:t>
            </a:r>
          </a:p>
          <a:p>
            <a:pPr marL="178170" indent="-178170"/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Implemented an agreed upon data standard and format for all transactions </a:t>
            </a:r>
          </a:p>
          <a:p>
            <a:pPr marL="178170" indent="-178170"/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Implemented an agreed upon data standard and format for all data exchange</a:t>
            </a:r>
          </a:p>
          <a:p>
            <a:pPr marL="178170" indent="-178170"/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Establish Data Standards Panel and Data Access Panel to govern the ongoing management and access of data</a:t>
            </a:r>
          </a:p>
          <a:p>
            <a:pPr marL="178170" indent="-178170"/>
            <a:r>
              <a:rPr lang="en-US" sz="1000" dirty="0">
                <a:latin typeface="Arial" charset="0"/>
                <a:ea typeface="ＭＳ Ｐゴシック" charset="0"/>
                <a:cs typeface="ＭＳ Ｐゴシック" charset="0"/>
              </a:rPr>
              <a:t>Aggregated all transaction information to calculate statistics, conduct deep analytics and track health outcomes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3683517" y="4237923"/>
            <a:ext cx="4652182" cy="2194754"/>
          </a:xfrm>
          <a:prstGeom prst="rect">
            <a:avLst/>
          </a:prstGeom>
          <a:solidFill>
            <a:srgbClr val="CCECFF"/>
          </a:solidFill>
          <a:ln w="28575" cmpd="sng">
            <a:solidFill>
              <a:srgbClr val="19A4B8"/>
            </a:solidFill>
            <a:miter lim="800000"/>
            <a:headEnd/>
            <a:tailEnd/>
          </a:ln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noAutofit/>
          </a:bodyPr>
          <a:lstStyle>
            <a:lvl1pPr marL="231775" indent="-231775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20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n-ea"/>
                <a:cs typeface="+mn-cs"/>
              </a:defRPr>
            </a:lvl1pPr>
            <a:lvl2pPr marL="5127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100000"/>
              <a:buFont typeface="Arial" charset="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2pPr>
            <a:lvl3pPr marL="295275" indent="-149225" algn="l" defTabSz="895350" rtl="0" eaLnBrk="0" fontAlgn="base" hangingPunct="0">
              <a:spcBef>
                <a:spcPct val="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</a:defRPr>
            </a:lvl3pPr>
            <a:lvl4pPr marL="804863" indent="-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89000"/>
              <a:buChar char="•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4pPr>
            <a:lvl5pPr marL="914400" indent="171450" algn="l" defTabSz="895350" rtl="0" eaLnBrk="0" fontAlgn="base" hangingPunct="0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defRPr>
            </a:lvl5pPr>
            <a:lvl6pPr marL="10398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6pPr>
            <a:lvl7pPr marL="14970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7pPr>
            <a:lvl8pPr marL="19542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8pPr>
            <a:lvl9pPr marL="2411413" indent="-149225" algn="l" defTabSz="895350" rtl="0" fontAlgn="base">
              <a:spcBef>
                <a:spcPct val="0"/>
              </a:spcBef>
              <a:spcAft>
                <a:spcPct val="0"/>
              </a:spcAft>
              <a:buSzPct val="75000"/>
              <a:buChar char="–"/>
              <a:defRPr sz="1600">
                <a:solidFill>
                  <a:schemeClr val="tx1"/>
                </a:solidFill>
                <a:latin typeface="+mn-lt"/>
              </a:defRPr>
            </a:lvl9pPr>
          </a:lstStyle>
          <a:p>
            <a:pPr marL="178170" indent="-178170">
              <a:buNone/>
            </a:pPr>
            <a:r>
              <a:rPr lang="en-US" sz="1200" b="1" dirty="0">
                <a:solidFill>
                  <a:srgbClr val="19A4B8"/>
                </a:solidFill>
                <a:latin typeface="Arial" charset="0"/>
                <a:ea typeface="ＭＳ Ｐゴシック" charset="0"/>
                <a:cs typeface="ＭＳ Ｐゴシック" charset="0"/>
              </a:rPr>
              <a:t>Outcomes achieved</a:t>
            </a:r>
          </a:p>
          <a:p>
            <a:pPr marL="178170" indent="-178170">
              <a:buNone/>
            </a:pPr>
            <a:endParaRPr lang="en-US" sz="1200" b="1" dirty="0">
              <a:solidFill>
                <a:srgbClr val="19A4B8"/>
              </a:solidFill>
              <a:latin typeface="Arial" charset="0"/>
              <a:ea typeface="ＭＳ Ｐゴシック" charset="0"/>
              <a:cs typeface="ＭＳ Ｐゴシック" charset="0"/>
            </a:endParaRPr>
          </a:p>
          <a:p>
            <a:pPr marL="178170" indent="-178170"/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Data transparency (e.g., Abu Dhabi Health Statistics – see </a:t>
            </a:r>
            <a:r>
              <a:rPr lang="en-US" sz="1000" dirty="0">
                <a:latin typeface="+mj-lt"/>
                <a:ea typeface="ＭＳ Ｐゴシック" charset="0"/>
                <a:cs typeface="ＭＳ Ｐゴシック" charset="0"/>
                <a:hlinkClick r:id="rId2"/>
              </a:rPr>
              <a:t>www.haad.ae/statistics</a:t>
            </a:r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) </a:t>
            </a:r>
          </a:p>
          <a:p>
            <a:pPr marL="178170" indent="-178170"/>
            <a:r>
              <a:rPr lang="en-US" sz="1000" dirty="0">
                <a:latin typeface="+mj-lt"/>
                <a:ea typeface="ＭＳ Ｐゴシック" charset="0"/>
                <a:cs typeface="ＭＳ Ｐゴシック" charset="0"/>
              </a:rPr>
              <a:t>Unique Weqaya programme tackling NCDs (see </a:t>
            </a:r>
            <a:r>
              <a:rPr lang="en-US" sz="1000" dirty="0">
                <a:latin typeface="+mj-lt"/>
                <a:hlinkClick r:id="rId3"/>
              </a:rPr>
              <a:t>http://bit.ly/x4VV4z</a:t>
            </a:r>
            <a:r>
              <a:rPr lang="en-US" sz="1000" dirty="0">
                <a:latin typeface="+mj-lt"/>
              </a:rPr>
              <a:t>)</a:t>
            </a:r>
            <a:r>
              <a:rPr lang="en-US" sz="1000" dirty="0">
                <a:latin typeface="+mj-lt"/>
                <a:ea typeface="ＭＳ Ｐゴシック" charset="0"/>
              </a:rPr>
              <a:t> with significant measurable health improvement across the population</a:t>
            </a:r>
            <a:endParaRPr lang="en-US" sz="1000" dirty="0">
              <a:latin typeface="+mj-lt"/>
              <a:ea typeface="ＭＳ Ｐゴシック" charset="0"/>
              <a:cs typeface="ＭＳ Ｐゴシック" charset="0"/>
            </a:endParaRPr>
          </a:p>
        </p:txBody>
      </p:sp>
      <p:sp>
        <p:nvSpPr>
          <p:cNvPr id="10" name="Content Placeholder 2"/>
          <p:cNvSpPr>
            <a:spLocks noGrp="1"/>
          </p:cNvSpPr>
          <p:nvPr>
            <p:ph idx="1"/>
          </p:nvPr>
        </p:nvSpPr>
        <p:spPr>
          <a:xfrm>
            <a:off x="124730" y="701917"/>
            <a:ext cx="7995610" cy="84787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dirty="0" smtClean="0"/>
              <a:t>Abu Dhabi took up a similar charter as WHO to tackle NCDs. Their journey began 5 years ago. Abu Dhabi took a data centric approach to analyze, monitor and manage the progression of NCDs across its population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673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http://images.wookmark.com/174177_887_inteli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7671" y="3128817"/>
            <a:ext cx="2010208" cy="1508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ounded Rectangle 9"/>
          <p:cNvSpPr/>
          <p:nvPr/>
        </p:nvSpPr>
        <p:spPr bwMode="auto">
          <a:xfrm>
            <a:off x="6076710" y="2034050"/>
            <a:ext cx="2639378" cy="3076289"/>
          </a:xfrm>
          <a:prstGeom prst="roundRect">
            <a:avLst>
              <a:gd name="adj" fmla="val 8705"/>
            </a:avLst>
          </a:prstGeom>
          <a:noFill/>
          <a:ln w="9525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19A4B8"/>
                </a:solidFill>
                <a:latin typeface="Calibri" pitchFamily="34" charset="0"/>
              </a:rPr>
              <a:t>Back-end integration </a:t>
            </a: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19A4B8"/>
                </a:solidFill>
                <a:latin typeface="Calibri" pitchFamily="34" charset="0"/>
              </a:rPr>
              <a:t>Not “owner” of local impact…</a:t>
            </a: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19A4B8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19A4B8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19A4B8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19A4B8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rgbClr val="19A4B8"/>
              </a:solidFill>
              <a:latin typeface="Calibri" pitchFamily="34" charset="0"/>
            </a:endParaRP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i="1" dirty="0">
                <a:solidFill>
                  <a:srgbClr val="19A4B8"/>
                </a:solidFill>
                <a:latin typeface="Calibri" pitchFamily="34" charset="0"/>
              </a:rPr>
              <a:t>‘Intel inside’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4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Proven model with 5-year track-record</a:t>
            </a:r>
          </a:p>
        </p:txBody>
      </p:sp>
      <p:sp>
        <p:nvSpPr>
          <p:cNvPr id="2" name="Rounded Rectangle 1"/>
          <p:cNvSpPr/>
          <p:nvPr/>
        </p:nvSpPr>
        <p:spPr bwMode="auto">
          <a:xfrm>
            <a:off x="336938" y="2034049"/>
            <a:ext cx="5488185" cy="1025430"/>
          </a:xfrm>
          <a:prstGeom prst="roundRect">
            <a:avLst/>
          </a:prstGeom>
          <a:solidFill>
            <a:srgbClr val="19A4B8"/>
          </a:solidFill>
          <a:ln w="9525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ctr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chemeClr val="bg1"/>
                </a:solidFill>
                <a:latin typeface="Calibri" pitchFamily="34" charset="0"/>
              </a:rPr>
              <a:t>Users of data</a:t>
            </a:r>
          </a:p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Health commissioners, insurers, academia, R&amp;D industries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336938" y="3059479"/>
            <a:ext cx="5488185" cy="1025430"/>
          </a:xfrm>
          <a:prstGeom prst="roundRect">
            <a:avLst/>
          </a:prstGeom>
          <a:solidFill>
            <a:schemeClr val="bg1"/>
          </a:solidFill>
          <a:ln w="9525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ctr" anchorCtr="0" compatLnSpc="1">
            <a:prstTxWarp prst="textNoShape">
              <a:avLst/>
            </a:prstTxWarp>
          </a:bodyPr>
          <a:lstStyle/>
          <a:p>
            <a:pPr indent="932962"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>
                <a:solidFill>
                  <a:srgbClr val="19A4B8"/>
                </a:solidFill>
                <a:latin typeface="Calibri" pitchFamily="34" charset="0"/>
              </a:rPr>
              <a:t>Platform Health</a:t>
            </a:r>
          </a:p>
          <a:p>
            <a:pPr indent="932962"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rgbClr val="19A4B8"/>
                </a:solidFill>
                <a:latin typeface="Calibri" pitchFamily="34" charset="0"/>
              </a:rPr>
              <a:t>Standardised, scalable, adaptable 	integration layer</a:t>
            </a:r>
          </a:p>
        </p:txBody>
      </p:sp>
      <p:sp>
        <p:nvSpPr>
          <p:cNvPr id="8" name="Rounded Rectangle 7"/>
          <p:cNvSpPr/>
          <p:nvPr/>
        </p:nvSpPr>
        <p:spPr bwMode="auto">
          <a:xfrm>
            <a:off x="336938" y="4084909"/>
            <a:ext cx="5488185" cy="1025430"/>
          </a:xfrm>
          <a:prstGeom prst="roundRect">
            <a:avLst/>
          </a:prstGeom>
          <a:solidFill>
            <a:srgbClr val="19A4B8"/>
          </a:solidFill>
          <a:ln w="9525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Data producers</a:t>
            </a:r>
          </a:p>
          <a:p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Health facilities, health professionals, patients (e.g., self-care)</a:t>
            </a:r>
          </a:p>
        </p:txBody>
      </p:sp>
      <p:pic>
        <p:nvPicPr>
          <p:cNvPr id="1026" name="Picture 2" descr="C:\Users\oharrison\Dropbox\1__Platform Health\PH Shared\7__Website\Graphic elements\Platform_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628" y="3175683"/>
            <a:ext cx="612191" cy="776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4238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/>
          <p:cNvSpPr txBox="1">
            <a:spLocks/>
          </p:cNvSpPr>
          <p:nvPr/>
        </p:nvSpPr>
        <p:spPr>
          <a:xfrm>
            <a:off x="121489" y="208948"/>
            <a:ext cx="7900799" cy="471042"/>
          </a:xfrm>
          <a:prstGeom prst="rect">
            <a:avLst/>
          </a:prstGeom>
        </p:spPr>
        <p:txBody>
          <a:bodyPr lIns="93296" tIns="46648" rIns="93296" bIns="46648"/>
          <a:lstStyle>
            <a:lvl1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+mj-ea"/>
                <a:cs typeface="Calibri" pitchFamily="34" charset="0"/>
              </a:defRPr>
            </a:lvl1pPr>
            <a:lvl2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2pPr>
            <a:lvl3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3pPr>
            <a:lvl4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4pPr>
            <a:lvl5pPr algn="l" defTabSz="895350" rtl="0" eaLnBrk="0" fontAlgn="base" hangingPunct="0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5pPr>
            <a:lvl6pPr marL="4572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6pPr>
            <a:lvl7pPr marL="9144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7pPr>
            <a:lvl8pPr marL="13716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8pPr>
            <a:lvl9pPr marL="1828800" algn="l" defTabSz="895350" rtl="0" fontAlgn="base">
              <a:spcBef>
                <a:spcPct val="0"/>
              </a:spcBef>
              <a:spcAft>
                <a:spcPct val="0"/>
              </a:spcAft>
              <a:defRPr sz="1900" b="1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3100" dirty="0">
                <a:solidFill>
                  <a:srgbClr val="19A4B8"/>
                </a:solidFill>
              </a:rPr>
              <a:t>WHO Global Monitoring Framework on NCDs</a:t>
            </a:r>
          </a:p>
        </p:txBody>
      </p:sp>
      <p:sp>
        <p:nvSpPr>
          <p:cNvPr id="25" name="Slide Number Placeholder 3"/>
          <p:cNvSpPr txBox="1">
            <a:spLocks/>
          </p:cNvSpPr>
          <p:nvPr/>
        </p:nvSpPr>
        <p:spPr>
          <a:xfrm>
            <a:off x="8643469" y="6579404"/>
            <a:ext cx="466514" cy="24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296" tIns="46648" rIns="93296" bIns="46648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GB"/>
            </a:defPPr>
            <a:lvl1pPr algn="ctr">
              <a:defRPr sz="1000" b="0">
                <a:latin typeface="Calibri" pitchFamily="34" charset="0"/>
              </a:defRPr>
            </a:lvl1pPr>
          </a:lstStyle>
          <a:p>
            <a:fld id="{57155D0A-D25C-49F9-8788-898FCE08241D}" type="slidenum">
              <a:rPr lang="en-GB"/>
              <a:pPr/>
              <a:t>7</a:t>
            </a:fld>
            <a:endParaRPr lang="en-GB" dirty="0"/>
          </a:p>
        </p:txBody>
      </p:sp>
      <p:graphicFrame>
        <p:nvGraphicFramePr>
          <p:cNvPr id="26" name="Object 2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9941300"/>
              </p:ext>
            </p:extLst>
          </p:nvPr>
        </p:nvGraphicFramePr>
        <p:xfrm>
          <a:off x="243764" y="966805"/>
          <a:ext cx="7001914" cy="556216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9" name="Worksheet" r:id="rId4" imgW="9029734" imgH="7172280" progId="Excel.Sheet.12">
                  <p:embed/>
                </p:oleObj>
              </mc:Choice>
              <mc:Fallback>
                <p:oleObj name="Worksheet" r:id="rId4" imgW="9029734" imgH="717228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43764" y="966805"/>
                        <a:ext cx="7001914" cy="556216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" name="Rounded Rectangle 26"/>
          <p:cNvSpPr/>
          <p:nvPr/>
        </p:nvSpPr>
        <p:spPr bwMode="auto">
          <a:xfrm>
            <a:off x="7346545" y="2092886"/>
            <a:ext cx="1696192" cy="3000643"/>
          </a:xfrm>
          <a:prstGeom prst="roundRect">
            <a:avLst>
              <a:gd name="adj" fmla="val 8705"/>
            </a:avLst>
          </a:prstGeom>
          <a:solidFill>
            <a:srgbClr val="19A4B8"/>
          </a:solidFill>
          <a:ln w="9525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ctr" anchorCtr="0" compatLnSpc="1">
            <a:prstTxWarp prst="textNoShape">
              <a:avLst/>
            </a:prstTxWarp>
          </a:bodyPr>
          <a:lstStyle/>
          <a:p>
            <a:pPr algn="ctr" defTabSz="932962" fontAlgn="base">
              <a:spcBef>
                <a:spcPct val="0"/>
              </a:spcBef>
              <a:spcAft>
                <a:spcPct val="0"/>
              </a:spcAft>
            </a:pPr>
            <a:r>
              <a:rPr lang="en-US" sz="2000" dirty="0">
                <a:solidFill>
                  <a:schemeClr val="bg1"/>
                </a:solidFill>
                <a:latin typeface="Calibri" pitchFamily="34" charset="0"/>
              </a:rPr>
              <a:t>Automated tracking of 20 of 25 indicators through our data systems</a:t>
            </a:r>
          </a:p>
        </p:txBody>
      </p:sp>
    </p:spTree>
    <p:extLst>
      <p:ext uri="{BB962C8B-B14F-4D97-AF65-F5344CB8AC3E}">
        <p14:creationId xmlns:p14="http://schemas.microsoft.com/office/powerpoint/2010/main" val="428650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3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Standardised Health Data Dictionary</a:t>
            </a:r>
            <a:endParaRPr lang="en-US" sz="3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5" name="Rounded Rectangle 4"/>
          <p:cNvSpPr/>
          <p:nvPr/>
        </p:nvSpPr>
        <p:spPr bwMode="auto">
          <a:xfrm>
            <a:off x="2725726" y="1105786"/>
            <a:ext cx="1227630" cy="954073"/>
          </a:xfrm>
          <a:prstGeom prst="roundRect">
            <a:avLst>
              <a:gd name="adj" fmla="val 4666"/>
            </a:avLst>
          </a:prstGeom>
          <a:solidFill>
            <a:srgbClr val="44607E">
              <a:alpha val="70195"/>
            </a:srgbClr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square" lIns="93296" tIns="46648" rIns="93296" bIns="46648" anchor="ctr">
            <a:noAutofit/>
          </a:bodyPr>
          <a:lstStyle/>
          <a:p>
            <a:pPr algn="ctr" defTabSz="913722"/>
            <a:r>
              <a:rPr lang="en-US" sz="1600" kern="0" dirty="0">
                <a:solidFill>
                  <a:schemeClr val="bg1"/>
                </a:solidFill>
                <a:latin typeface="Calibri"/>
                <a:cs typeface="Calibri"/>
              </a:rPr>
              <a:t>Person</a:t>
            </a:r>
          </a:p>
        </p:txBody>
      </p:sp>
      <p:sp>
        <p:nvSpPr>
          <p:cNvPr id="6" name="Rounded Rectangle 5"/>
          <p:cNvSpPr/>
          <p:nvPr/>
        </p:nvSpPr>
        <p:spPr bwMode="auto">
          <a:xfrm>
            <a:off x="864186" y="4686184"/>
            <a:ext cx="1227630" cy="954073"/>
          </a:xfrm>
          <a:prstGeom prst="roundRect">
            <a:avLst>
              <a:gd name="adj" fmla="val 4666"/>
            </a:avLst>
          </a:prstGeom>
          <a:solidFill>
            <a:srgbClr val="44607E">
              <a:alpha val="70195"/>
            </a:srgbClr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square" lIns="93296" tIns="46648" rIns="93296" bIns="46648" anchor="ctr">
            <a:noAutofit/>
          </a:bodyPr>
          <a:lstStyle/>
          <a:p>
            <a:pPr algn="ctr" defTabSz="913722"/>
            <a:r>
              <a:rPr lang="en-US" sz="1600" kern="0" dirty="0">
                <a:solidFill>
                  <a:schemeClr val="bg1"/>
                </a:solidFill>
                <a:latin typeface="Calibri"/>
                <a:cs typeface="Calibri"/>
              </a:rPr>
              <a:t>Insurer</a:t>
            </a:r>
          </a:p>
        </p:txBody>
      </p:sp>
      <p:sp>
        <p:nvSpPr>
          <p:cNvPr id="7" name="Rounded Rectangle 6"/>
          <p:cNvSpPr/>
          <p:nvPr/>
        </p:nvSpPr>
        <p:spPr bwMode="auto">
          <a:xfrm>
            <a:off x="4587267" y="4686184"/>
            <a:ext cx="1227630" cy="954073"/>
          </a:xfrm>
          <a:prstGeom prst="roundRect">
            <a:avLst>
              <a:gd name="adj" fmla="val 4666"/>
            </a:avLst>
          </a:prstGeom>
          <a:solidFill>
            <a:srgbClr val="44607E">
              <a:alpha val="70195"/>
            </a:srgbClr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square" lIns="93296" tIns="46648" rIns="93296" bIns="46648" anchor="ctr">
            <a:noAutofit/>
          </a:bodyPr>
          <a:lstStyle/>
          <a:p>
            <a:pPr algn="ctr" defTabSz="913722"/>
            <a:r>
              <a:rPr lang="en-US" sz="1600" kern="0" dirty="0">
                <a:solidFill>
                  <a:schemeClr val="bg1"/>
                </a:solidFill>
                <a:latin typeface="Calibri"/>
                <a:cs typeface="Calibri"/>
              </a:rPr>
              <a:t>Health Provider</a:t>
            </a:r>
          </a:p>
        </p:txBody>
      </p:sp>
      <p:cxnSp>
        <p:nvCxnSpPr>
          <p:cNvPr id="8" name="Straight Connector 7"/>
          <p:cNvCxnSpPr>
            <a:stCxn id="5" idx="2"/>
            <a:endCxn id="6" idx="0"/>
          </p:cNvCxnSpPr>
          <p:nvPr/>
        </p:nvCxnSpPr>
        <p:spPr bwMode="auto">
          <a:xfrm flipH="1">
            <a:off x="1478000" y="2059860"/>
            <a:ext cx="1861540" cy="2626323"/>
          </a:xfrm>
          <a:prstGeom prst="line">
            <a:avLst/>
          </a:prstGeom>
          <a:solidFill>
            <a:srgbClr val="44607E">
              <a:alpha val="70000"/>
            </a:srgbClr>
          </a:solidFill>
          <a:ln w="57150" cap="flat" cmpd="sng" algn="ctr">
            <a:solidFill>
              <a:srgbClr val="44607E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9" name="Straight Connector 8"/>
          <p:cNvCxnSpPr>
            <a:stCxn id="7" idx="1"/>
            <a:endCxn id="6" idx="3"/>
          </p:cNvCxnSpPr>
          <p:nvPr/>
        </p:nvCxnSpPr>
        <p:spPr bwMode="auto">
          <a:xfrm flipH="1">
            <a:off x="2091815" y="5163220"/>
            <a:ext cx="2495452" cy="0"/>
          </a:xfrm>
          <a:prstGeom prst="line">
            <a:avLst/>
          </a:prstGeom>
          <a:solidFill>
            <a:srgbClr val="44607E">
              <a:alpha val="70000"/>
            </a:srgbClr>
          </a:solidFill>
          <a:ln w="57150" cap="flat" cmpd="sng" algn="ctr">
            <a:solidFill>
              <a:srgbClr val="44607E"/>
            </a:solidFill>
            <a:prstDash val="solid"/>
            <a:round/>
            <a:headEnd type="triangle" w="med" len="med"/>
            <a:tailEnd type="triangle"/>
          </a:ln>
          <a:effectLst/>
        </p:spPr>
      </p:cxnSp>
      <p:cxnSp>
        <p:nvCxnSpPr>
          <p:cNvPr id="10" name="Straight Connector 9"/>
          <p:cNvCxnSpPr>
            <a:stCxn id="7" idx="0"/>
            <a:endCxn id="5" idx="2"/>
          </p:cNvCxnSpPr>
          <p:nvPr/>
        </p:nvCxnSpPr>
        <p:spPr bwMode="auto">
          <a:xfrm flipH="1" flipV="1">
            <a:off x="3339541" y="2059860"/>
            <a:ext cx="1861540" cy="2626323"/>
          </a:xfrm>
          <a:prstGeom prst="line">
            <a:avLst/>
          </a:prstGeom>
          <a:solidFill>
            <a:srgbClr val="44607E">
              <a:alpha val="70000"/>
            </a:srgbClr>
          </a:solidFill>
          <a:ln w="57150" cap="flat" cmpd="sng" algn="ctr">
            <a:solidFill>
              <a:srgbClr val="44607E"/>
            </a:solidFill>
            <a:prstDash val="solid"/>
            <a:round/>
            <a:headEnd type="triangle" w="med" len="med"/>
            <a:tailEnd type="triangle"/>
          </a:ln>
          <a:effectLst/>
        </p:spPr>
      </p:cxnSp>
      <p:sp>
        <p:nvSpPr>
          <p:cNvPr id="11" name="Rounded Rectangle 10"/>
          <p:cNvSpPr/>
          <p:nvPr/>
        </p:nvSpPr>
        <p:spPr bwMode="auto">
          <a:xfrm>
            <a:off x="4390659" y="935795"/>
            <a:ext cx="2268249" cy="901401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PERSON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404595" y="1140734"/>
            <a:ext cx="1150494" cy="773218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FirstName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ContactNumber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Birthdate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Gender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92195" y="1140735"/>
            <a:ext cx="1140702" cy="773218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Nationality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City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PassportNumber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4" name="Rounded Rectangle 13"/>
          <p:cNvSpPr/>
          <p:nvPr/>
        </p:nvSpPr>
        <p:spPr bwMode="auto">
          <a:xfrm>
            <a:off x="4395540" y="1875734"/>
            <a:ext cx="2268249" cy="629315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MEMBER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437718" y="2071132"/>
            <a:ext cx="1054310" cy="434664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Relation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771457" y="3456191"/>
            <a:ext cx="1054310" cy="280775"/>
          </a:xfrm>
          <a:prstGeom prst="rect">
            <a:avLst/>
          </a:prstGeom>
          <a:solidFill>
            <a:schemeClr val="bg1"/>
          </a:solidFill>
        </p:spPr>
        <p:txBody>
          <a:bodyPr wrap="square" lIns="95180" tIns="47590" rIns="95180" bIns="47590" rtlCol="0">
            <a:spAutoFit/>
          </a:bodyPr>
          <a:lstStyle/>
          <a:p>
            <a:pPr algn="ctr" defTabSz="913722"/>
            <a:r>
              <a:rPr lang="en-US" sz="1200" dirty="0">
                <a:solidFill>
                  <a:srgbClr val="44607E"/>
                </a:solidFill>
                <a:latin typeface="Calibri"/>
                <a:cs typeface="Calibri"/>
              </a:rPr>
              <a:t>Financing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40966" y="3456191"/>
            <a:ext cx="1054310" cy="280775"/>
          </a:xfrm>
          <a:prstGeom prst="rect">
            <a:avLst/>
          </a:prstGeom>
          <a:solidFill>
            <a:schemeClr val="bg1"/>
          </a:solidFill>
        </p:spPr>
        <p:txBody>
          <a:bodyPr wrap="square" lIns="95180" tIns="47590" rIns="95180" bIns="47590" rtlCol="0">
            <a:spAutoFit/>
          </a:bodyPr>
          <a:lstStyle/>
          <a:p>
            <a:pPr algn="ctr" defTabSz="913722"/>
            <a:r>
              <a:rPr lang="en-US" sz="1200" dirty="0">
                <a:solidFill>
                  <a:srgbClr val="44607E"/>
                </a:solidFill>
                <a:latin typeface="Calibri"/>
                <a:cs typeface="Calibri"/>
              </a:rPr>
              <a:t>Encounter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868959" y="5025438"/>
            <a:ext cx="1054310" cy="280775"/>
          </a:xfrm>
          <a:prstGeom prst="rect">
            <a:avLst/>
          </a:prstGeom>
          <a:solidFill>
            <a:schemeClr val="bg1"/>
          </a:solidFill>
        </p:spPr>
        <p:txBody>
          <a:bodyPr wrap="square" lIns="95180" tIns="47590" rIns="95180" bIns="47590" rtlCol="0">
            <a:spAutoFit/>
          </a:bodyPr>
          <a:lstStyle/>
          <a:p>
            <a:pPr algn="ctr" defTabSz="913722"/>
            <a:r>
              <a:rPr lang="en-US" sz="1200" dirty="0">
                <a:solidFill>
                  <a:srgbClr val="44607E"/>
                </a:solidFill>
                <a:latin typeface="Calibri"/>
                <a:cs typeface="Calibri"/>
              </a:rPr>
              <a:t>Claim</a:t>
            </a:r>
          </a:p>
        </p:txBody>
      </p:sp>
      <p:sp>
        <p:nvSpPr>
          <p:cNvPr id="19" name="Rounded Rectangle 18"/>
          <p:cNvSpPr/>
          <p:nvPr/>
        </p:nvSpPr>
        <p:spPr bwMode="auto">
          <a:xfrm>
            <a:off x="5099433" y="2658081"/>
            <a:ext cx="2306003" cy="1068177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ENCOUNTER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113369" y="2863022"/>
            <a:ext cx="1054310" cy="942495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PatientID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FacilityID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Start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StartType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068995" y="2863022"/>
            <a:ext cx="1336440" cy="942495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Type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End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EndType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TransferSource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TransferDestination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2" name="Rounded Rectangle 21"/>
          <p:cNvSpPr/>
          <p:nvPr/>
        </p:nvSpPr>
        <p:spPr bwMode="auto">
          <a:xfrm>
            <a:off x="5104312" y="3788830"/>
            <a:ext cx="2306003" cy="629315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DIAGNOSIS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146492" y="3984231"/>
            <a:ext cx="1054310" cy="434664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Type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Code</a:t>
            </a:r>
          </a:p>
        </p:txBody>
      </p:sp>
      <p:sp>
        <p:nvSpPr>
          <p:cNvPr id="24" name="Rounded Rectangle 23"/>
          <p:cNvSpPr/>
          <p:nvPr/>
        </p:nvSpPr>
        <p:spPr bwMode="auto">
          <a:xfrm>
            <a:off x="5948501" y="4647512"/>
            <a:ext cx="2122556" cy="1387604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ACTIVITY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962435" y="4852449"/>
            <a:ext cx="1054310" cy="1281049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Start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Type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Code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Quantity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Net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Clinician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828152" y="4852449"/>
            <a:ext cx="1362758" cy="1111772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PriorAuthorizationID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PaymentAmount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DenialCode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List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Gross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PatienShare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7" name="Rounded Rectangle 26"/>
          <p:cNvSpPr/>
          <p:nvPr/>
        </p:nvSpPr>
        <p:spPr bwMode="auto">
          <a:xfrm>
            <a:off x="5953380" y="6102640"/>
            <a:ext cx="2122556" cy="629315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OBSERVATION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995558" y="6298039"/>
            <a:ext cx="766702" cy="434664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Type</a:t>
            </a: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Code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28153" y="6302995"/>
            <a:ext cx="1362757" cy="434664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Value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ValueType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0" name="Rounded Rectangle 29"/>
          <p:cNvSpPr/>
          <p:nvPr/>
        </p:nvSpPr>
        <p:spPr bwMode="auto">
          <a:xfrm>
            <a:off x="2219261" y="5386624"/>
            <a:ext cx="2122556" cy="1088265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CLAIM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233197" y="5591563"/>
            <a:ext cx="1054310" cy="942495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ID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IDPayer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MemberID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PayerID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ProviderID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098915" y="5591564"/>
            <a:ext cx="1294514" cy="773218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Gross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PatientShare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>
                <a:solidFill>
                  <a:srgbClr val="000000"/>
                </a:solidFill>
                <a:latin typeface="Calibri"/>
                <a:cs typeface="Calibri"/>
              </a:rPr>
              <a:t>Net</a:t>
            </a: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PaymentReference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3" name="Rounded Rectangle 32"/>
          <p:cNvSpPr/>
          <p:nvPr/>
        </p:nvSpPr>
        <p:spPr bwMode="auto">
          <a:xfrm>
            <a:off x="458591" y="2122165"/>
            <a:ext cx="2122556" cy="791494"/>
          </a:xfrm>
          <a:prstGeom prst="roundRect">
            <a:avLst>
              <a:gd name="adj" fmla="val 4666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rgbClr val="999999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180" tIns="47590" rIns="95180" bIns="47590" numCol="1" spcCol="0" rtlCol="0" anchor="t" anchorCtr="0" compatLnSpc="1">
            <a:prstTxWarp prst="textNoShape">
              <a:avLst/>
            </a:prstTxWarp>
          </a:bodyPr>
          <a:lstStyle/>
          <a:p>
            <a:pPr defTabSz="932173"/>
            <a:r>
              <a:rPr lang="en-US" sz="1100" dirty="0">
                <a:solidFill>
                  <a:srgbClr val="44607E"/>
                </a:solidFill>
                <a:latin typeface="Calibri"/>
                <a:cs typeface="Calibri"/>
              </a:rPr>
              <a:t>CONTRACT</a:t>
            </a:r>
          </a:p>
          <a:p>
            <a:pPr defTabSz="932173"/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472526" y="2327105"/>
            <a:ext cx="1054310" cy="603941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PackageName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StartDate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RenewalDate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428152" y="2327105"/>
            <a:ext cx="1054310" cy="603941"/>
          </a:xfrm>
          <a:prstGeom prst="rect">
            <a:avLst/>
          </a:prstGeom>
          <a:noFill/>
        </p:spPr>
        <p:txBody>
          <a:bodyPr wrap="square" lIns="95180" tIns="47590" rIns="95180" bIns="47590" rtlCol="0">
            <a:spAutoFit/>
          </a:bodyPr>
          <a:lstStyle/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ExpiryDate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GrossPremium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3722"/>
            <a:r>
              <a:rPr lang="en-US" sz="1100" dirty="0" err="1">
                <a:solidFill>
                  <a:srgbClr val="000000"/>
                </a:solidFill>
                <a:latin typeface="Calibri"/>
                <a:cs typeface="Calibri"/>
              </a:rPr>
              <a:t>PolicyHolder</a:t>
            </a:r>
            <a:endParaRPr lang="en-US" sz="1100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29232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3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Data can viewed across multiple dimensions</a:t>
            </a:r>
            <a:endParaRPr lang="en-US" sz="33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9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7" name="Cube 6"/>
          <p:cNvSpPr/>
          <p:nvPr/>
        </p:nvSpPr>
        <p:spPr bwMode="auto">
          <a:xfrm>
            <a:off x="3278145" y="3092051"/>
            <a:ext cx="2240280" cy="2232248"/>
          </a:xfrm>
          <a:prstGeom prst="cube">
            <a:avLst/>
          </a:prstGeom>
          <a:solidFill>
            <a:srgbClr val="44607E">
              <a:alpha val="70195"/>
            </a:srgbClr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lIns="91420" tIns="45711" rIns="91420" bIns="45711" anchor="ctr"/>
          <a:lstStyle/>
          <a:p>
            <a:pPr defTabSz="914206">
              <a:defRPr/>
            </a:pPr>
            <a:endParaRPr lang="en-US" kern="0">
              <a:solidFill>
                <a:sysClr val="windowText" lastClr="000000"/>
              </a:solidFill>
              <a:latin typeface="Calibri" pitchFamily="34" charset="0"/>
            </a:endParaRPr>
          </a:p>
        </p:txBody>
      </p:sp>
      <p:grpSp>
        <p:nvGrpSpPr>
          <p:cNvPr id="19" name="Group 18"/>
          <p:cNvGrpSpPr/>
          <p:nvPr/>
        </p:nvGrpSpPr>
        <p:grpSpPr>
          <a:xfrm>
            <a:off x="3519674" y="1450758"/>
            <a:ext cx="1918713" cy="365569"/>
            <a:chOff x="768350" y="4751356"/>
            <a:chExt cx="2476500" cy="566738"/>
          </a:xfrm>
        </p:grpSpPr>
        <p:grpSp>
          <p:nvGrpSpPr>
            <p:cNvPr id="15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16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17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18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Provider Information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29875" y="3697004"/>
            <a:ext cx="1918713" cy="365569"/>
            <a:chOff x="768350" y="4751356"/>
            <a:chExt cx="2476500" cy="566738"/>
          </a:xfrm>
        </p:grpSpPr>
        <p:grpSp>
          <p:nvGrpSpPr>
            <p:cNvPr id="31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33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34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32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Diagnosis Information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29875" y="4112700"/>
            <a:ext cx="1918713" cy="365569"/>
            <a:chOff x="768350" y="4751356"/>
            <a:chExt cx="2476500" cy="566738"/>
          </a:xfrm>
        </p:grpSpPr>
        <p:grpSp>
          <p:nvGrpSpPr>
            <p:cNvPr id="36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38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39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37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Treatment Information</a:t>
              </a: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829875" y="4519364"/>
            <a:ext cx="1918713" cy="365569"/>
            <a:chOff x="768350" y="4751356"/>
            <a:chExt cx="2476500" cy="566738"/>
          </a:xfrm>
        </p:grpSpPr>
        <p:grpSp>
          <p:nvGrpSpPr>
            <p:cNvPr id="41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43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44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42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Prescription Information</a:t>
              </a: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6047089" y="3697004"/>
            <a:ext cx="1918713" cy="365569"/>
            <a:chOff x="768350" y="4751356"/>
            <a:chExt cx="2476500" cy="566738"/>
          </a:xfrm>
        </p:grpSpPr>
        <p:grpSp>
          <p:nvGrpSpPr>
            <p:cNvPr id="46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48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9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49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9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47" name="Text Box 106"/>
            <p:cNvSpPr txBox="1">
              <a:spLocks noChangeArrowheads="1"/>
            </p:cNvSpPr>
            <p:nvPr/>
          </p:nvSpPr>
          <p:spPr bwMode="gray">
            <a:xfrm>
              <a:off x="1052513" y="4867781"/>
              <a:ext cx="1908175" cy="333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9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Observation Information</a:t>
              </a: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047089" y="4109524"/>
            <a:ext cx="1918713" cy="365569"/>
            <a:chOff x="768350" y="4751356"/>
            <a:chExt cx="2476500" cy="566738"/>
          </a:xfrm>
        </p:grpSpPr>
        <p:grpSp>
          <p:nvGrpSpPr>
            <p:cNvPr id="51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53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54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52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Cost Information</a:t>
              </a:r>
            </a:p>
          </p:txBody>
        </p:sp>
      </p:grpSp>
      <p:grpSp>
        <p:nvGrpSpPr>
          <p:cNvPr id="55" name="Group 54"/>
          <p:cNvGrpSpPr/>
          <p:nvPr/>
        </p:nvGrpSpPr>
        <p:grpSpPr>
          <a:xfrm>
            <a:off x="6047089" y="4526684"/>
            <a:ext cx="1918713" cy="365569"/>
            <a:chOff x="768350" y="4751356"/>
            <a:chExt cx="2476500" cy="566738"/>
          </a:xfrm>
        </p:grpSpPr>
        <p:grpSp>
          <p:nvGrpSpPr>
            <p:cNvPr id="56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58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59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57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Time</a:t>
              </a:r>
            </a:p>
          </p:txBody>
        </p:sp>
      </p:grpSp>
      <p:cxnSp>
        <p:nvCxnSpPr>
          <p:cNvPr id="62" name="Straight Arrow Connector 61"/>
          <p:cNvCxnSpPr/>
          <p:nvPr/>
        </p:nvCxnSpPr>
        <p:spPr bwMode="auto">
          <a:xfrm>
            <a:off x="2733566" y="4286983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3" name="Straight Arrow Connector 62"/>
          <p:cNvCxnSpPr/>
          <p:nvPr/>
        </p:nvCxnSpPr>
        <p:spPr bwMode="auto">
          <a:xfrm>
            <a:off x="2733566" y="4690496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64" name="Straight Arrow Connector 63"/>
          <p:cNvCxnSpPr/>
          <p:nvPr/>
        </p:nvCxnSpPr>
        <p:spPr bwMode="auto">
          <a:xfrm>
            <a:off x="5510393" y="3884139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65" name="Straight Arrow Connector 64"/>
          <p:cNvCxnSpPr/>
          <p:nvPr/>
        </p:nvCxnSpPr>
        <p:spPr bwMode="auto">
          <a:xfrm>
            <a:off x="5510393" y="4286983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66" name="Straight Arrow Connector 65"/>
          <p:cNvCxnSpPr/>
          <p:nvPr/>
        </p:nvCxnSpPr>
        <p:spPr bwMode="auto">
          <a:xfrm>
            <a:off x="5510393" y="4690496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triangle" w="med" len="med"/>
            <a:tailEnd type="none"/>
          </a:ln>
          <a:effectLst/>
        </p:spPr>
      </p:cxnSp>
      <p:cxnSp>
        <p:nvCxnSpPr>
          <p:cNvPr id="67" name="Straight Arrow Connector 66"/>
          <p:cNvCxnSpPr/>
          <p:nvPr/>
        </p:nvCxnSpPr>
        <p:spPr bwMode="auto">
          <a:xfrm>
            <a:off x="3998225" y="2645737"/>
            <a:ext cx="0" cy="459479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0" name="Straight Arrow Connector 69"/>
          <p:cNvCxnSpPr/>
          <p:nvPr/>
        </p:nvCxnSpPr>
        <p:spPr bwMode="auto">
          <a:xfrm>
            <a:off x="4286257" y="2234263"/>
            <a:ext cx="0" cy="870952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71" name="Straight Arrow Connector 70"/>
          <p:cNvCxnSpPr/>
          <p:nvPr/>
        </p:nvCxnSpPr>
        <p:spPr bwMode="auto">
          <a:xfrm>
            <a:off x="4589217" y="1804500"/>
            <a:ext cx="0" cy="1300714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grpSp>
        <p:nvGrpSpPr>
          <p:cNvPr id="20" name="Group 19"/>
          <p:cNvGrpSpPr/>
          <p:nvPr/>
        </p:nvGrpSpPr>
        <p:grpSpPr>
          <a:xfrm>
            <a:off x="3519674" y="1877276"/>
            <a:ext cx="1918713" cy="365569"/>
            <a:chOff x="768350" y="4751356"/>
            <a:chExt cx="2476500" cy="566738"/>
          </a:xfrm>
        </p:grpSpPr>
        <p:grpSp>
          <p:nvGrpSpPr>
            <p:cNvPr id="21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23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24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22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Patient Information</a:t>
              </a: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519674" y="2294437"/>
            <a:ext cx="1918713" cy="365569"/>
            <a:chOff x="768350" y="4751356"/>
            <a:chExt cx="2476500" cy="566738"/>
          </a:xfrm>
        </p:grpSpPr>
        <p:grpSp>
          <p:nvGrpSpPr>
            <p:cNvPr id="26" name="Group 121"/>
            <p:cNvGrpSpPr>
              <a:grpSpLocks/>
            </p:cNvGrpSpPr>
            <p:nvPr/>
          </p:nvGrpSpPr>
          <p:grpSpPr bwMode="auto">
            <a:xfrm>
              <a:off x="768350" y="4751356"/>
              <a:ext cx="2476500" cy="566738"/>
              <a:chOff x="484" y="3578"/>
              <a:chExt cx="1560" cy="357"/>
            </a:xfrm>
          </p:grpSpPr>
          <p:sp>
            <p:nvSpPr>
              <p:cNvPr id="28" name="Freeform 29"/>
              <p:cNvSpPr>
                <a:spLocks/>
              </p:cNvSpPr>
              <p:nvPr/>
            </p:nvSpPr>
            <p:spPr bwMode="gray">
              <a:xfrm>
                <a:off x="484" y="3578"/>
                <a:ext cx="1560" cy="357"/>
              </a:xfrm>
              <a:custGeom>
                <a:avLst/>
                <a:gdLst>
                  <a:gd name="T0" fmla="*/ 1560 w 134"/>
                  <a:gd name="T1" fmla="*/ 357 h 19"/>
                  <a:gd name="T2" fmla="*/ 0 w 134"/>
                  <a:gd name="T3" fmla="*/ 357 h 19"/>
                  <a:gd name="T4" fmla="*/ 0 w 134"/>
                  <a:gd name="T5" fmla="*/ 0 h 19"/>
                  <a:gd name="T6" fmla="*/ 1560 w 134"/>
                  <a:gd name="T7" fmla="*/ 0 h 19"/>
                  <a:gd name="T8" fmla="*/ 1560 w 134"/>
                  <a:gd name="T9" fmla="*/ 357 h 19"/>
                  <a:gd name="T10" fmla="*/ 1560 w 134"/>
                  <a:gd name="T11" fmla="*/ 357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>
                  <a:alpha val="59999"/>
                </a:srgbClr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  <p:sp>
            <p:nvSpPr>
              <p:cNvPr id="29" name="Freeform 22"/>
              <p:cNvSpPr>
                <a:spLocks/>
              </p:cNvSpPr>
              <p:nvPr/>
            </p:nvSpPr>
            <p:spPr bwMode="gray">
              <a:xfrm>
                <a:off x="520" y="3612"/>
                <a:ext cx="1489" cy="288"/>
              </a:xfrm>
              <a:custGeom>
                <a:avLst/>
                <a:gdLst>
                  <a:gd name="T0" fmla="*/ 1489 w 134"/>
                  <a:gd name="T1" fmla="*/ 288 h 19"/>
                  <a:gd name="T2" fmla="*/ 0 w 134"/>
                  <a:gd name="T3" fmla="*/ 288 h 19"/>
                  <a:gd name="T4" fmla="*/ 0 w 134"/>
                  <a:gd name="T5" fmla="*/ 0 h 19"/>
                  <a:gd name="T6" fmla="*/ 1489 w 134"/>
                  <a:gd name="T7" fmla="*/ 0 h 19"/>
                  <a:gd name="T8" fmla="*/ 1489 w 134"/>
                  <a:gd name="T9" fmla="*/ 288 h 19"/>
                  <a:gd name="T10" fmla="*/ 1489 w 134"/>
                  <a:gd name="T11" fmla="*/ 288 h 19"/>
                  <a:gd name="T12" fmla="*/ 0 60000 65536"/>
                  <a:gd name="T13" fmla="*/ 0 60000 65536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w 134"/>
                  <a:gd name="T19" fmla="*/ 0 h 19"/>
                  <a:gd name="T20" fmla="*/ 134 w 134"/>
                  <a:gd name="T21" fmla="*/ 19 h 19"/>
                </a:gdLst>
                <a:ahLst/>
                <a:cxnLst>
                  <a:cxn ang="T12">
                    <a:pos x="T0" y="T1"/>
                  </a:cxn>
                  <a:cxn ang="T13">
                    <a:pos x="T2" y="T3"/>
                  </a:cxn>
                  <a:cxn ang="T14">
                    <a:pos x="T4" y="T5"/>
                  </a:cxn>
                  <a:cxn ang="T15">
                    <a:pos x="T6" y="T7"/>
                  </a:cxn>
                  <a:cxn ang="T16">
                    <a:pos x="T8" y="T9"/>
                  </a:cxn>
                  <a:cxn ang="T17">
                    <a:pos x="T10" y="T11"/>
                  </a:cxn>
                </a:cxnLst>
                <a:rect l="T18" t="T19" r="T20" b="T21"/>
                <a:pathLst>
                  <a:path w="134" h="19">
                    <a:moveTo>
                      <a:pt x="134" y="19"/>
                    </a:moveTo>
                    <a:lnTo>
                      <a:pt x="0" y="19"/>
                    </a:lnTo>
                    <a:lnTo>
                      <a:pt x="0" y="0"/>
                    </a:lnTo>
                    <a:lnTo>
                      <a:pt x="134" y="0"/>
                    </a:lnTo>
                    <a:lnTo>
                      <a:pt x="134" y="19"/>
                    </a:lnTo>
                    <a:close/>
                  </a:path>
                </a:pathLst>
              </a:custGeom>
              <a:solidFill>
                <a:srgbClr val="999999"/>
              </a:solidFill>
              <a:ln w="19050">
                <a:solidFill>
                  <a:srgbClr val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 defTabSz="914206">
                  <a:defRPr/>
                </a:pPr>
                <a:endParaRPr lang="en-US" sz="1200" kern="0">
                  <a:solidFill>
                    <a:srgbClr val="000000"/>
                  </a:solidFill>
                  <a:latin typeface="Calibri" pitchFamily="34" charset="0"/>
                  <a:ea typeface="ＭＳ Ｐゴシック" charset="0"/>
                  <a:cs typeface="Times New Roman"/>
                </a:endParaRPr>
              </a:p>
            </p:txBody>
          </p:sp>
        </p:grpSp>
        <p:sp>
          <p:nvSpPr>
            <p:cNvPr id="27" name="Text Box 106"/>
            <p:cNvSpPr txBox="1">
              <a:spLocks noChangeArrowheads="1"/>
            </p:cNvSpPr>
            <p:nvPr/>
          </p:nvSpPr>
          <p:spPr bwMode="gray">
            <a:xfrm>
              <a:off x="1052513" y="4855205"/>
              <a:ext cx="1908175" cy="3590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charset="0"/>
                  <a:ea typeface="ＭＳ Ｐゴシック" charset="0"/>
                  <a:cs typeface="Arial Unicode MS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charset="0"/>
                  <a:ea typeface="Arial Unicode MS" charset="0"/>
                  <a:cs typeface="Arial Unicode MS" charset="0"/>
                </a:defRPr>
              </a:lvl9pPr>
            </a:lstStyle>
            <a:p>
              <a:pPr algn="ctr" defTabSz="914206" eaLnBrk="1" hangingPunct="1">
                <a:lnSpc>
                  <a:spcPct val="85000"/>
                </a:lnSpc>
              </a:pPr>
              <a:r>
                <a:rPr lang="en-US" sz="1000" dirty="0">
                  <a:solidFill>
                    <a:srgbClr val="FFFFFF"/>
                  </a:solidFill>
                  <a:latin typeface="Calibri" pitchFamily="34" charset="0"/>
                  <a:cs typeface="Times New Roman"/>
                </a:rPr>
                <a:t>Facility Information</a:t>
              </a:r>
            </a:p>
          </p:txBody>
        </p:sp>
      </p:grpSp>
      <p:cxnSp>
        <p:nvCxnSpPr>
          <p:cNvPr id="60" name="Straight Arrow Connector 59"/>
          <p:cNvCxnSpPr/>
          <p:nvPr/>
        </p:nvCxnSpPr>
        <p:spPr bwMode="auto">
          <a:xfrm>
            <a:off x="2733566" y="3884139"/>
            <a:ext cx="546344" cy="0"/>
          </a:xfrm>
          <a:prstGeom prst="straightConnector1">
            <a:avLst/>
          </a:prstGeom>
          <a:solidFill>
            <a:schemeClr val="accent2">
              <a:alpha val="70000"/>
            </a:schemeClr>
          </a:solidFill>
          <a:ln w="9525" cap="flat" cmpd="sng" algn="ctr">
            <a:solidFill>
              <a:srgbClr val="44607E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2" name="Text Box 106"/>
          <p:cNvSpPr txBox="1">
            <a:spLocks noChangeArrowheads="1"/>
          </p:cNvSpPr>
          <p:nvPr/>
        </p:nvSpPr>
        <p:spPr bwMode="gray">
          <a:xfrm>
            <a:off x="3278145" y="4126535"/>
            <a:ext cx="1656184" cy="523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algn="ctr" defTabSz="914206" eaLnBrk="1" hangingPunct="1">
              <a:lnSpc>
                <a:spcPct val="85000"/>
              </a:lnSpc>
            </a:pPr>
            <a:r>
              <a:rPr lang="en-US" sz="1200" dirty="0">
                <a:solidFill>
                  <a:srgbClr val="FFFFFF"/>
                </a:solidFill>
                <a:latin typeface="Calibri" pitchFamily="34" charset="0"/>
                <a:cs typeface="Times New Roman"/>
              </a:rPr>
              <a:t>Health Analytics Hub</a:t>
            </a:r>
          </a:p>
          <a:p>
            <a:pPr algn="ctr" defTabSz="914206" eaLnBrk="1" hangingPunct="1">
              <a:lnSpc>
                <a:spcPct val="85000"/>
              </a:lnSpc>
            </a:pPr>
            <a:endParaRPr lang="en-US" sz="1000" dirty="0">
              <a:solidFill>
                <a:srgbClr val="FFFFFF"/>
              </a:solidFill>
              <a:latin typeface="Calibri" pitchFamily="34" charset="0"/>
              <a:cs typeface="Times New Roman"/>
            </a:endParaRPr>
          </a:p>
          <a:p>
            <a:pPr algn="ctr" defTabSz="914206" eaLnBrk="1" hangingPunct="1">
              <a:lnSpc>
                <a:spcPct val="85000"/>
              </a:lnSpc>
            </a:pPr>
            <a:r>
              <a:rPr lang="en-US" sz="1000" dirty="0">
                <a:solidFill>
                  <a:srgbClr val="FFFFFF"/>
                </a:solidFill>
                <a:latin typeface="Calibri" pitchFamily="34" charset="0"/>
                <a:cs typeface="Times New Roman"/>
              </a:rPr>
              <a:t>Multi-dimensional Cube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6324152"/>
            <a:ext cx="4571190" cy="648205"/>
          </a:xfrm>
          <a:prstGeom prst="rect">
            <a:avLst/>
          </a:prstGeom>
        </p:spPr>
        <p:txBody>
          <a:bodyPr lIns="93296" tIns="46648" rIns="93296" bIns="46648">
            <a:spAutoFit/>
          </a:bodyPr>
          <a:lstStyle/>
          <a:p>
            <a:r>
              <a:rPr lang="en-US" b="0" dirty="0" smtClean="0">
                <a:latin typeface="Calibri" pitchFamily="34" charset="0"/>
                <a:hlinkClick r:id="rId2"/>
              </a:rPr>
              <a:t>www.haad.ae/statistics</a:t>
            </a:r>
            <a:endParaRPr lang="en-US" b="0" dirty="0" smtClean="0">
              <a:latin typeface="Calibri" pitchFamily="34" charset="0"/>
            </a:endParaRPr>
          </a:p>
          <a:p>
            <a:r>
              <a:rPr lang="en-US" b="0" dirty="0" smtClean="0">
                <a:latin typeface="Calibri" pitchFamily="34" charset="0"/>
                <a:hlinkClick r:id="rId3"/>
              </a:rPr>
              <a:t>www.haad.ae/statistics-xl</a:t>
            </a:r>
            <a:r>
              <a:rPr lang="en-US" b="0" dirty="0" smtClean="0">
                <a:latin typeface="Calibri" pitchFamily="34" charset="0"/>
              </a:rPr>
              <a:t> </a:t>
            </a:r>
            <a:endParaRPr lang="en-US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58267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208947"/>
            <a:ext cx="7900799" cy="533848"/>
          </a:xfrm>
        </p:spPr>
        <p:txBody>
          <a:bodyPr/>
          <a:lstStyle/>
          <a:p>
            <a:r>
              <a:rPr lang="en-US" sz="2900" dirty="0">
                <a:solidFill>
                  <a:srgbClr val="19A4B8"/>
                </a:solidFill>
              </a:rPr>
              <a:t>Multi-dimensional, multi-use</a:t>
            </a:r>
            <a:endParaRPr lang="en-US" sz="29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>
                <a:solidFill>
                  <a:srgbClr val="000000"/>
                </a:solidFill>
              </a:rPr>
              <a:pPr>
                <a:defRPr/>
              </a:pPr>
              <a:t>10</a:t>
            </a:fld>
            <a:endParaRPr lang="en-GB" dirty="0">
              <a:solidFill>
                <a:srgbClr val="000000"/>
              </a:solidFill>
            </a:endParaRPr>
          </a:p>
        </p:txBody>
      </p:sp>
      <p:sp>
        <p:nvSpPr>
          <p:cNvPr id="69" name="Pentagon 68"/>
          <p:cNvSpPr/>
          <p:nvPr/>
        </p:nvSpPr>
        <p:spPr bwMode="auto">
          <a:xfrm>
            <a:off x="5868144" y="1196754"/>
            <a:ext cx="2880320" cy="4968552"/>
          </a:xfrm>
          <a:prstGeom prst="homePlate">
            <a:avLst>
              <a:gd name="adj" fmla="val 0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0" tIns="45711" rIns="91420" bIns="45711" numCol="1" rtlCol="0" anchor="t" anchorCtr="0" compatLnSpc="1">
            <a:prstTxWarp prst="textNoShape">
              <a:avLst/>
            </a:prstTxWarp>
          </a:bodyPr>
          <a:lstStyle/>
          <a:p>
            <a:pPr defTabSz="914206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Multiple uses (examples)</a:t>
            </a:r>
          </a:p>
          <a:p>
            <a:pPr marL="285690" indent="-285690" defTabSz="914206">
              <a:buFontTx/>
              <a:buChar char="•"/>
            </a:pPr>
            <a:endParaRPr lang="en-US" b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Electronic patient record</a:t>
            </a: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Single patient identifier, all available data</a:t>
            </a:r>
          </a:p>
          <a:p>
            <a:pPr defTabSz="914206"/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Physician and Facility clinical audit (performance management)</a:t>
            </a: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Single health professional or facility, all available data</a:t>
            </a:r>
          </a:p>
          <a:p>
            <a:pPr defTabSz="914206"/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Burden of disease data</a:t>
            </a: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Single diagnosis (or cluster of diagnoses), all available data</a:t>
            </a:r>
          </a:p>
          <a:p>
            <a:pPr defTabSz="914206"/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Pharmaceutical utilisation data</a:t>
            </a: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Single drug (or cluster of drugs), all available data</a:t>
            </a:r>
          </a:p>
          <a:p>
            <a:pPr defTabSz="914206"/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Pharmaceutical effectiveness/cost-effectiveness</a:t>
            </a: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Single drug (or cluster of drugs), diagnosis and outcome data</a:t>
            </a:r>
          </a:p>
          <a:p>
            <a:pPr defTabSz="914206"/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defTabSz="914206"/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Etc.</a:t>
            </a:r>
          </a:p>
        </p:txBody>
      </p:sp>
      <p:sp>
        <p:nvSpPr>
          <p:cNvPr id="68" name="Pentagon 67"/>
          <p:cNvSpPr/>
          <p:nvPr/>
        </p:nvSpPr>
        <p:spPr bwMode="auto">
          <a:xfrm>
            <a:off x="3059832" y="1196754"/>
            <a:ext cx="2880320" cy="4968552"/>
          </a:xfrm>
          <a:prstGeom prst="homePlate">
            <a:avLst>
              <a:gd name="adj" fmla="val 8007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0" tIns="45711" rIns="91420" bIns="45711" numCol="1" rtlCol="0" anchor="t" anchorCtr="0" compatLnSpc="1">
            <a:prstTxWarp prst="textNoShape">
              <a:avLst/>
            </a:prstTxWarp>
          </a:bodyPr>
          <a:lstStyle/>
          <a:p>
            <a:pPr defTabSz="914206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Multi-dimensional data cube</a:t>
            </a:r>
          </a:p>
        </p:txBody>
      </p:sp>
      <p:sp>
        <p:nvSpPr>
          <p:cNvPr id="5" name="Pentagon 4"/>
          <p:cNvSpPr/>
          <p:nvPr/>
        </p:nvSpPr>
        <p:spPr bwMode="auto">
          <a:xfrm>
            <a:off x="395536" y="1196754"/>
            <a:ext cx="2736304" cy="4968552"/>
          </a:xfrm>
          <a:prstGeom prst="homePlate">
            <a:avLst>
              <a:gd name="adj" fmla="val 8007"/>
            </a:avLst>
          </a:prstGeom>
          <a:solidFill>
            <a:schemeClr val="bg1">
              <a:lumMod val="85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20" tIns="45711" rIns="91420" bIns="45711" numCol="1" rtlCol="0" anchor="t" anchorCtr="0" compatLnSpc="1">
            <a:prstTxWarp prst="textNoShape">
              <a:avLst/>
            </a:prstTxWarp>
          </a:bodyPr>
          <a:lstStyle/>
          <a:p>
            <a:pPr defTabSz="914206"/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Multi-dimensional data schema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b="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Time and date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Identifier: Patient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Identifier: Facility (where applicable)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Identifier: Health Professional (where applicable)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Diagnosis (single or multiple) (where applicable)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Activity (e.g., screening, treatment)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Prescription: Drugs and/or medical devices (where applicable)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Observation (results of, e.g., clinical measurement or laboratory testing) (where applicable)</a:t>
            </a:r>
          </a:p>
          <a:p>
            <a:pPr marL="180937" indent="-180937" defTabSz="914206">
              <a:buFont typeface="+mj-lt"/>
              <a:buAutoNum type="arabicPeriod"/>
            </a:pPr>
            <a:endParaRPr lang="en-US" sz="1200" dirty="0">
              <a:solidFill>
                <a:srgbClr val="000000"/>
              </a:solidFill>
              <a:latin typeface="Calibri"/>
              <a:cs typeface="Calibri"/>
            </a:endParaRPr>
          </a:p>
          <a:p>
            <a:pPr marL="180937" indent="-180937" defTabSz="914206">
              <a:buFont typeface="+mj-lt"/>
              <a:buAutoNum type="arabicPeriod"/>
            </a:pPr>
            <a:r>
              <a:rPr lang="en-US" sz="1200" dirty="0">
                <a:solidFill>
                  <a:srgbClr val="000000"/>
                </a:solidFill>
                <a:latin typeface="Calibri"/>
                <a:cs typeface="Calibri"/>
              </a:rPr>
              <a:t>Costs (where applicable)</a:t>
            </a:r>
          </a:p>
        </p:txBody>
      </p:sp>
      <p:sp>
        <p:nvSpPr>
          <p:cNvPr id="7" name="Cube 6"/>
          <p:cNvSpPr/>
          <p:nvPr/>
        </p:nvSpPr>
        <p:spPr bwMode="auto">
          <a:xfrm>
            <a:off x="3347864" y="2708920"/>
            <a:ext cx="2240280" cy="2232248"/>
          </a:xfrm>
          <a:prstGeom prst="cube">
            <a:avLst/>
          </a:prstGeom>
          <a:solidFill>
            <a:srgbClr val="44607E">
              <a:alpha val="70195"/>
            </a:srgbClr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lIns="91420" tIns="45711" rIns="91420" bIns="45711" anchor="ctr"/>
          <a:lstStyle/>
          <a:p>
            <a:pPr defTabSz="914206">
              <a:defRPr/>
            </a:pPr>
            <a:endParaRPr lang="en-US" kern="0">
              <a:solidFill>
                <a:sysClr val="windowText" lastClr="000000"/>
              </a:solidFill>
              <a:latin typeface="Arial"/>
            </a:endParaRPr>
          </a:p>
        </p:txBody>
      </p:sp>
      <p:sp>
        <p:nvSpPr>
          <p:cNvPr id="72" name="Text Box 106"/>
          <p:cNvSpPr txBox="1">
            <a:spLocks noChangeArrowheads="1"/>
          </p:cNvSpPr>
          <p:nvPr/>
        </p:nvSpPr>
        <p:spPr bwMode="gray">
          <a:xfrm>
            <a:off x="3347864" y="3741055"/>
            <a:ext cx="1656184" cy="52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 anchor="ctr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ea typeface="ＭＳ Ｐゴシック" charset="0"/>
                <a:cs typeface="Arial Unicode MS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ea typeface="Arial Unicode MS" charset="0"/>
                <a:cs typeface="Arial Unicode MS" charset="0"/>
              </a:defRPr>
            </a:lvl9pPr>
          </a:lstStyle>
          <a:p>
            <a:pPr algn="ctr" defTabSz="914206" eaLnBrk="1" hangingPunct="1">
              <a:lnSpc>
                <a:spcPct val="85000"/>
              </a:lnSpc>
            </a:pPr>
            <a:r>
              <a:rPr lang="en-US" sz="1200" dirty="0">
                <a:solidFill>
                  <a:srgbClr val="FFFFFF"/>
                </a:solidFill>
                <a:latin typeface="Calibri"/>
                <a:cs typeface="Calibri"/>
              </a:rPr>
              <a:t>Health Analytics Hub</a:t>
            </a:r>
          </a:p>
          <a:p>
            <a:pPr algn="ctr" defTabSz="914206" eaLnBrk="1" hangingPunct="1">
              <a:lnSpc>
                <a:spcPct val="85000"/>
              </a:lnSpc>
            </a:pPr>
            <a:endParaRPr lang="en-US" sz="1000" dirty="0">
              <a:solidFill>
                <a:srgbClr val="FFFFFF"/>
              </a:solidFill>
              <a:latin typeface="Calibri"/>
              <a:cs typeface="Calibri"/>
            </a:endParaRPr>
          </a:p>
          <a:p>
            <a:pPr algn="ctr" defTabSz="914206" eaLnBrk="1" hangingPunct="1">
              <a:lnSpc>
                <a:spcPct val="85000"/>
              </a:lnSpc>
            </a:pPr>
            <a:r>
              <a:rPr lang="en-US" sz="1000" dirty="0">
                <a:solidFill>
                  <a:srgbClr val="FFFFFF"/>
                </a:solidFill>
                <a:latin typeface="Calibri"/>
                <a:cs typeface="Calibri"/>
              </a:rPr>
              <a:t>Multi-dimensional Cube</a:t>
            </a:r>
          </a:p>
        </p:txBody>
      </p:sp>
    </p:spTree>
    <p:extLst>
      <p:ext uri="{BB962C8B-B14F-4D97-AF65-F5344CB8AC3E}">
        <p14:creationId xmlns:p14="http://schemas.microsoft.com/office/powerpoint/2010/main" val="5175812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3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</a:rPr>
              <a:t>Overview of Weqaya</a:t>
            </a:r>
          </a:p>
        </p:txBody>
      </p:sp>
      <p:sp>
        <p:nvSpPr>
          <p:cNvPr id="39" name="TextBox 38"/>
          <p:cNvSpPr txBox="1">
            <a:spLocks noChangeArrowheads="1"/>
          </p:cNvSpPr>
          <p:nvPr/>
        </p:nvSpPr>
        <p:spPr bwMode="auto">
          <a:xfrm>
            <a:off x="253007" y="950132"/>
            <a:ext cx="3781425" cy="2447925"/>
          </a:xfrm>
          <a:prstGeom prst="rect">
            <a:avLst/>
          </a:prstGeom>
          <a:solidFill>
            <a:srgbClr val="BFBFBF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/>
          <a:lstStyle/>
          <a:p>
            <a:pPr>
              <a:buFont typeface="Arial" pitchFamily="34" charset="0"/>
              <a:buChar char="•"/>
              <a:defRPr/>
            </a:pPr>
            <a:endParaRPr lang="en-US" kern="0" dirty="0">
              <a:solidFill>
                <a:sysClr val="windowText" lastClr="000000"/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40" name="Rectangle 39"/>
          <p:cNvSpPr>
            <a:spLocks noChangeArrowheads="1"/>
          </p:cNvSpPr>
          <p:nvPr/>
        </p:nvSpPr>
        <p:spPr bwMode="auto">
          <a:xfrm>
            <a:off x="253007" y="3613957"/>
            <a:ext cx="3781425" cy="2871474"/>
          </a:xfrm>
          <a:prstGeom prst="rect">
            <a:avLst/>
          </a:prstGeom>
          <a:solidFill>
            <a:srgbClr val="BFBFBF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0" tIns="45716" rIns="91430" bIns="45716" anchor="ctr"/>
          <a:lstStyle/>
          <a:p>
            <a:pPr algn="ctr">
              <a:defRPr/>
            </a:pPr>
            <a:endParaRPr lang="en-US" kern="0">
              <a:solidFill>
                <a:srgbClr val="FFFFFF"/>
              </a:solidFill>
              <a:latin typeface="Calibri" pitchFamily="34" charset="0"/>
            </a:endParaRPr>
          </a:p>
        </p:txBody>
      </p:sp>
      <p:sp>
        <p:nvSpPr>
          <p:cNvPr id="41" name="TextBox 40"/>
          <p:cNvSpPr txBox="1">
            <a:spLocks noChangeArrowheads="1"/>
          </p:cNvSpPr>
          <p:nvPr/>
        </p:nvSpPr>
        <p:spPr bwMode="auto">
          <a:xfrm>
            <a:off x="4285258" y="3613956"/>
            <a:ext cx="3824910" cy="2871474"/>
          </a:xfrm>
          <a:prstGeom prst="rect">
            <a:avLst/>
          </a:prstGeom>
          <a:solidFill>
            <a:srgbClr val="19A4B8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  <a:extLst/>
        </p:spPr>
        <p:txBody>
          <a:bodyPr wrap="square" lIns="91430" tIns="45716" rIns="91430" bIns="45716">
            <a:spAutoFit/>
          </a:bodyPr>
          <a:lstStyle/>
          <a:p>
            <a:pPr>
              <a:defRPr/>
            </a:pPr>
            <a:r>
              <a:rPr lang="en-US" sz="12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Interventions</a:t>
            </a: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Population 	Standard clinical care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Nutrition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(trans-fats, food labeling)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Physical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activity (gyms, AD UPC)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Tobacco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control</a:t>
            </a:r>
          </a:p>
          <a:p>
            <a:pPr>
              <a:buFont typeface="Arial" pitchFamily="34" charset="0"/>
              <a:buChar char="•"/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Group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Workplaces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and schools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Local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communities, families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Segments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Disease groups e.g. diabetics</a:t>
            </a: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Individual	Clinical care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Encourage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Weqaya reports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Enable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: Website/call centre</a:t>
            </a: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452808" y="3873197"/>
            <a:ext cx="3460751" cy="2163764"/>
            <a:chOff x="575648" y="3690587"/>
            <a:chExt cx="3391656" cy="2120689"/>
          </a:xfrm>
        </p:grpSpPr>
        <p:sp>
          <p:nvSpPr>
            <p:cNvPr id="58" name="Freeform 7"/>
            <p:cNvSpPr>
              <a:spLocks/>
            </p:cNvSpPr>
            <p:nvPr/>
          </p:nvSpPr>
          <p:spPr bwMode="auto">
            <a:xfrm>
              <a:off x="3184734" y="4944641"/>
              <a:ext cx="782570" cy="865079"/>
            </a:xfrm>
            <a:custGeom>
              <a:avLst/>
              <a:gdLst/>
              <a:ahLst/>
              <a:cxnLst>
                <a:cxn ang="0">
                  <a:pos x="0" y="269"/>
                </a:cxn>
                <a:cxn ang="0">
                  <a:pos x="505" y="992"/>
                </a:cxn>
                <a:cxn ang="0">
                  <a:pos x="853" y="621"/>
                </a:cxn>
                <a:cxn ang="0">
                  <a:pos x="245" y="0"/>
                </a:cxn>
                <a:cxn ang="0">
                  <a:pos x="0" y="269"/>
                </a:cxn>
              </a:cxnLst>
              <a:rect l="0" t="0" r="r" b="b"/>
              <a:pathLst>
                <a:path w="854" h="993">
                  <a:moveTo>
                    <a:pt x="0" y="269"/>
                  </a:moveTo>
                  <a:lnTo>
                    <a:pt x="505" y="992"/>
                  </a:lnTo>
                  <a:lnTo>
                    <a:pt x="853" y="621"/>
                  </a:lnTo>
                  <a:lnTo>
                    <a:pt x="245" y="0"/>
                  </a:lnTo>
                  <a:lnTo>
                    <a:pt x="0" y="269"/>
                  </a:lnTo>
                </a:path>
              </a:pathLst>
            </a:custGeom>
            <a:solidFill>
              <a:srgbClr val="D0D0D0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59" name="Freeform 8"/>
            <p:cNvSpPr>
              <a:spLocks/>
            </p:cNvSpPr>
            <p:nvPr/>
          </p:nvSpPr>
          <p:spPr bwMode="auto">
            <a:xfrm>
              <a:off x="1036166" y="4944641"/>
              <a:ext cx="2372603" cy="234941"/>
            </a:xfrm>
            <a:custGeom>
              <a:avLst/>
              <a:gdLst/>
              <a:ahLst/>
              <a:cxnLst>
                <a:cxn ang="0">
                  <a:pos x="0" y="268"/>
                </a:cxn>
                <a:cxn ang="0">
                  <a:pos x="2342" y="268"/>
                </a:cxn>
                <a:cxn ang="0">
                  <a:pos x="2588" y="0"/>
                </a:cxn>
                <a:cxn ang="0">
                  <a:pos x="653" y="0"/>
                </a:cxn>
                <a:cxn ang="0">
                  <a:pos x="0" y="268"/>
                </a:cxn>
              </a:cxnLst>
              <a:rect l="0" t="0" r="r" b="b"/>
              <a:pathLst>
                <a:path w="2589" h="269">
                  <a:moveTo>
                    <a:pt x="0" y="268"/>
                  </a:moveTo>
                  <a:lnTo>
                    <a:pt x="2342" y="268"/>
                  </a:lnTo>
                  <a:lnTo>
                    <a:pt x="2588" y="0"/>
                  </a:lnTo>
                  <a:lnTo>
                    <a:pt x="653" y="0"/>
                  </a:lnTo>
                  <a:lnTo>
                    <a:pt x="0" y="268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0" name="Freeform 9"/>
            <p:cNvSpPr>
              <a:spLocks/>
            </p:cNvSpPr>
            <p:nvPr/>
          </p:nvSpPr>
          <p:spPr bwMode="auto">
            <a:xfrm>
              <a:off x="575648" y="5178025"/>
              <a:ext cx="3074271" cy="633251"/>
            </a:xfrm>
            <a:custGeom>
              <a:avLst/>
              <a:gdLst/>
              <a:ahLst/>
              <a:cxnLst>
                <a:cxn ang="0">
                  <a:pos x="0" y="725"/>
                </a:cxn>
                <a:cxn ang="0">
                  <a:pos x="3353" y="725"/>
                </a:cxn>
                <a:cxn ang="0">
                  <a:pos x="2844" y="0"/>
                </a:cxn>
                <a:cxn ang="0">
                  <a:pos x="499" y="0"/>
                </a:cxn>
                <a:cxn ang="0">
                  <a:pos x="0" y="725"/>
                </a:cxn>
              </a:cxnLst>
              <a:rect l="0" t="0" r="r" b="b"/>
              <a:pathLst>
                <a:path w="3354" h="726">
                  <a:moveTo>
                    <a:pt x="0" y="725"/>
                  </a:moveTo>
                  <a:lnTo>
                    <a:pt x="3353" y="725"/>
                  </a:lnTo>
                  <a:lnTo>
                    <a:pt x="2844" y="0"/>
                  </a:lnTo>
                  <a:lnTo>
                    <a:pt x="499" y="0"/>
                  </a:lnTo>
                  <a:lnTo>
                    <a:pt x="0" y="725"/>
                  </a:lnTo>
                </a:path>
              </a:pathLst>
            </a:custGeom>
            <a:solidFill>
              <a:schemeClr val="accent5">
                <a:lumMod val="75000"/>
              </a:schemeClr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1" name="Freeform 10"/>
            <p:cNvSpPr>
              <a:spLocks/>
            </p:cNvSpPr>
            <p:nvPr/>
          </p:nvSpPr>
          <p:spPr bwMode="auto">
            <a:xfrm>
              <a:off x="1577587" y="4314504"/>
              <a:ext cx="1187080" cy="115136"/>
            </a:xfrm>
            <a:custGeom>
              <a:avLst/>
              <a:gdLst/>
              <a:ahLst/>
              <a:cxnLst>
                <a:cxn ang="0">
                  <a:pos x="0" y="130"/>
                </a:cxn>
                <a:cxn ang="0">
                  <a:pos x="1166" y="130"/>
                </a:cxn>
                <a:cxn ang="0">
                  <a:pos x="1294" y="0"/>
                </a:cxn>
                <a:cxn ang="0">
                  <a:pos x="403" y="0"/>
                </a:cxn>
                <a:cxn ang="0">
                  <a:pos x="0" y="130"/>
                </a:cxn>
              </a:cxnLst>
              <a:rect l="0" t="0" r="r" b="b"/>
              <a:pathLst>
                <a:path w="1295" h="131">
                  <a:moveTo>
                    <a:pt x="0" y="130"/>
                  </a:moveTo>
                  <a:lnTo>
                    <a:pt x="1166" y="130"/>
                  </a:lnTo>
                  <a:lnTo>
                    <a:pt x="1294" y="0"/>
                  </a:lnTo>
                  <a:lnTo>
                    <a:pt x="403" y="0"/>
                  </a:lnTo>
                  <a:lnTo>
                    <a:pt x="0" y="130"/>
                  </a:lnTo>
                </a:path>
              </a:pathLst>
            </a:custGeom>
            <a:solidFill>
              <a:srgbClr val="FFFFFF">
                <a:alpha val="50000"/>
              </a:srgbClr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2" name="Freeform 11"/>
            <p:cNvSpPr>
              <a:spLocks/>
            </p:cNvSpPr>
            <p:nvPr/>
          </p:nvSpPr>
          <p:spPr bwMode="auto">
            <a:xfrm>
              <a:off x="2632423" y="4316059"/>
              <a:ext cx="675219" cy="757722"/>
            </a:xfrm>
            <a:custGeom>
              <a:avLst/>
              <a:gdLst/>
              <a:ahLst/>
              <a:cxnLst>
                <a:cxn ang="0">
                  <a:pos x="502" y="869"/>
                </a:cxn>
                <a:cxn ang="0">
                  <a:pos x="734" y="619"/>
                </a:cxn>
                <a:cxn ang="0">
                  <a:pos x="126" y="0"/>
                </a:cxn>
                <a:cxn ang="0">
                  <a:pos x="0" y="130"/>
                </a:cxn>
                <a:cxn ang="0">
                  <a:pos x="502" y="869"/>
                </a:cxn>
              </a:cxnLst>
              <a:rect l="0" t="0" r="r" b="b"/>
              <a:pathLst>
                <a:path w="735" h="870">
                  <a:moveTo>
                    <a:pt x="502" y="869"/>
                  </a:moveTo>
                  <a:lnTo>
                    <a:pt x="734" y="619"/>
                  </a:lnTo>
                  <a:lnTo>
                    <a:pt x="126" y="0"/>
                  </a:lnTo>
                  <a:lnTo>
                    <a:pt x="0" y="130"/>
                  </a:lnTo>
                  <a:lnTo>
                    <a:pt x="502" y="869"/>
                  </a:lnTo>
                </a:path>
              </a:pathLst>
            </a:custGeom>
            <a:solidFill>
              <a:srgbClr val="D0D0D0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3" name="Freeform 12"/>
            <p:cNvSpPr>
              <a:spLocks/>
            </p:cNvSpPr>
            <p:nvPr/>
          </p:nvSpPr>
          <p:spPr bwMode="auto">
            <a:xfrm>
              <a:off x="1112401" y="4428083"/>
              <a:ext cx="1997654" cy="645698"/>
            </a:xfrm>
            <a:custGeom>
              <a:avLst/>
              <a:gdLst/>
              <a:ahLst/>
              <a:cxnLst>
                <a:cxn ang="0">
                  <a:pos x="0" y="740"/>
                </a:cxn>
                <a:cxn ang="0">
                  <a:pos x="2178" y="740"/>
                </a:cxn>
                <a:cxn ang="0">
                  <a:pos x="1672" y="0"/>
                </a:cxn>
                <a:cxn ang="0">
                  <a:pos x="505" y="0"/>
                </a:cxn>
                <a:cxn ang="0">
                  <a:pos x="0" y="740"/>
                </a:cxn>
              </a:cxnLst>
              <a:rect l="0" t="0" r="r" b="b"/>
              <a:pathLst>
                <a:path w="2179" h="741">
                  <a:moveTo>
                    <a:pt x="0" y="740"/>
                  </a:moveTo>
                  <a:lnTo>
                    <a:pt x="2178" y="740"/>
                  </a:lnTo>
                  <a:lnTo>
                    <a:pt x="1672" y="0"/>
                  </a:lnTo>
                  <a:lnTo>
                    <a:pt x="505" y="0"/>
                  </a:lnTo>
                  <a:lnTo>
                    <a:pt x="0" y="740"/>
                  </a:lnTo>
                </a:path>
              </a:pathLst>
            </a:custGeom>
            <a:solidFill>
              <a:srgbClr val="19A4B8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4" name="Freeform 13"/>
            <p:cNvSpPr>
              <a:spLocks/>
            </p:cNvSpPr>
            <p:nvPr/>
          </p:nvSpPr>
          <p:spPr bwMode="auto">
            <a:xfrm>
              <a:off x="2106560" y="3690587"/>
              <a:ext cx="572536" cy="641030"/>
            </a:xfrm>
            <a:custGeom>
              <a:avLst/>
              <a:gdLst/>
              <a:ahLst/>
              <a:cxnLst>
                <a:cxn ang="0">
                  <a:pos x="505" y="734"/>
                </a:cxn>
                <a:cxn ang="0">
                  <a:pos x="622" y="620"/>
                </a:cxn>
                <a:cxn ang="0">
                  <a:pos x="0" y="0"/>
                </a:cxn>
                <a:cxn ang="0">
                  <a:pos x="505" y="734"/>
                </a:cxn>
              </a:cxnLst>
              <a:rect l="0" t="0" r="r" b="b"/>
              <a:pathLst>
                <a:path w="623" h="735">
                  <a:moveTo>
                    <a:pt x="505" y="734"/>
                  </a:moveTo>
                  <a:lnTo>
                    <a:pt x="622" y="620"/>
                  </a:lnTo>
                  <a:lnTo>
                    <a:pt x="0" y="0"/>
                  </a:lnTo>
                  <a:lnTo>
                    <a:pt x="505" y="734"/>
                  </a:lnTo>
                </a:path>
              </a:pathLst>
            </a:custGeom>
            <a:solidFill>
              <a:srgbClr val="D0D0D0"/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5" name="Freeform 14"/>
            <p:cNvSpPr>
              <a:spLocks/>
            </p:cNvSpPr>
            <p:nvPr/>
          </p:nvSpPr>
          <p:spPr bwMode="auto">
            <a:xfrm>
              <a:off x="1644487" y="3690587"/>
              <a:ext cx="927260" cy="641030"/>
            </a:xfrm>
            <a:custGeom>
              <a:avLst/>
              <a:gdLst/>
              <a:ahLst/>
              <a:cxnLst>
                <a:cxn ang="0">
                  <a:pos x="0" y="734"/>
                </a:cxn>
                <a:cxn ang="0">
                  <a:pos x="1010" y="734"/>
                </a:cxn>
                <a:cxn ang="0">
                  <a:pos x="505" y="0"/>
                </a:cxn>
                <a:cxn ang="0">
                  <a:pos x="0" y="734"/>
                </a:cxn>
              </a:cxnLst>
              <a:rect l="0" t="0" r="r" b="b"/>
              <a:pathLst>
                <a:path w="1011" h="735">
                  <a:moveTo>
                    <a:pt x="0" y="734"/>
                  </a:moveTo>
                  <a:lnTo>
                    <a:pt x="1010" y="734"/>
                  </a:lnTo>
                  <a:lnTo>
                    <a:pt x="505" y="0"/>
                  </a:lnTo>
                  <a:lnTo>
                    <a:pt x="0" y="734"/>
                  </a:ln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9525" cap="rnd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  <a:effectLst/>
          </p:spPr>
          <p:txBody>
            <a:bodyPr lIns="89611" tIns="44806" rIns="89611" bIns="44806"/>
            <a:lstStyle/>
            <a:p>
              <a:pPr>
                <a:defRPr/>
              </a:pPr>
              <a:endParaRPr lang="en-US" kern="0" dirty="0">
                <a:solidFill>
                  <a:srgbClr val="FFFFFF"/>
                </a:solidFill>
                <a:latin typeface="Calibri" pitchFamily="34" charset="0"/>
              </a:endParaRPr>
            </a:p>
          </p:txBody>
        </p:sp>
        <p:sp>
          <p:nvSpPr>
            <p:cNvPr id="66" name="Rectangle 15"/>
            <p:cNvSpPr>
              <a:spLocks noChangeArrowheads="1"/>
            </p:cNvSpPr>
            <p:nvPr/>
          </p:nvSpPr>
          <p:spPr bwMode="auto">
            <a:xfrm>
              <a:off x="1569808" y="3956027"/>
              <a:ext cx="1177744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defTabSz="895255">
                <a:buSzPct val="120000"/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Calibri" pitchFamily="34" charset="0"/>
                </a:rPr>
                <a:t>Population</a:t>
              </a:r>
            </a:p>
          </p:txBody>
        </p:sp>
        <p:sp>
          <p:nvSpPr>
            <p:cNvPr id="67" name="Rectangle 16"/>
            <p:cNvSpPr>
              <a:spLocks noChangeArrowheads="1"/>
            </p:cNvSpPr>
            <p:nvPr/>
          </p:nvSpPr>
          <p:spPr bwMode="auto">
            <a:xfrm>
              <a:off x="1524690" y="4648401"/>
              <a:ext cx="1154407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defTabSz="895255">
                <a:buSzPct val="120000"/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Calibri" pitchFamily="34" charset="0"/>
                </a:rPr>
                <a:t>Group</a:t>
              </a:r>
            </a:p>
          </p:txBody>
        </p:sp>
        <p:sp>
          <p:nvSpPr>
            <p:cNvPr id="68" name="Rectangle 17"/>
            <p:cNvSpPr>
              <a:spLocks noChangeArrowheads="1"/>
            </p:cNvSpPr>
            <p:nvPr/>
          </p:nvSpPr>
          <p:spPr bwMode="auto">
            <a:xfrm>
              <a:off x="1229086" y="5427127"/>
              <a:ext cx="1754948" cy="16927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lIns="0" tIns="0" rIns="0" bIns="0" anchor="ctr">
              <a:spAutoFit/>
            </a:bodyPr>
            <a:lstStyle/>
            <a:p>
              <a:pPr algn="ctr" defTabSz="895255">
                <a:buSzPct val="120000"/>
                <a:defRPr/>
              </a:pPr>
              <a:r>
                <a:rPr lang="en-GB" sz="1100" kern="0" dirty="0">
                  <a:solidFill>
                    <a:srgbClr val="FFFFFF"/>
                  </a:solidFill>
                  <a:latin typeface="Calibri" pitchFamily="34" charset="0"/>
                </a:rPr>
                <a:t>Individual</a:t>
              </a:r>
            </a:p>
          </p:txBody>
        </p:sp>
      </p:grpSp>
      <p:sp>
        <p:nvSpPr>
          <p:cNvPr id="69" name="TextBox 68"/>
          <p:cNvSpPr txBox="1">
            <a:spLocks noChangeArrowheads="1"/>
          </p:cNvSpPr>
          <p:nvPr/>
        </p:nvSpPr>
        <p:spPr bwMode="auto">
          <a:xfrm>
            <a:off x="4285258" y="950132"/>
            <a:ext cx="3824910" cy="2447925"/>
          </a:xfrm>
          <a:prstGeom prst="rect">
            <a:avLst/>
          </a:prstGeom>
          <a:solidFill>
            <a:srgbClr val="19A4B8"/>
          </a:solidFill>
          <a:ln>
            <a:noFill/>
          </a:ln>
          <a:effectLst>
            <a:outerShdw blurRad="50800" dist="38100" dir="2700000" algn="tl" rotWithShape="0">
              <a:srgbClr val="808080">
                <a:alpha val="39998"/>
              </a:srgbClr>
            </a:outerShdw>
          </a:effectLst>
          <a:extLst/>
        </p:spPr>
        <p:txBody>
          <a:bodyPr lIns="91430" tIns="45716" rIns="91430" bIns="45716"/>
          <a:lstStyle/>
          <a:p>
            <a:pPr>
              <a:defRPr/>
            </a:pPr>
            <a:r>
              <a:rPr lang="en-US" sz="12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Approach</a:t>
            </a:r>
          </a:p>
          <a:p>
            <a:pPr>
              <a:defRPr/>
            </a:pPr>
            <a:endParaRPr lang="en-US" sz="12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Screen 	Screen individuals iteratively</a:t>
            </a: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97% adult Emiratis screened (&gt;190,000)</a:t>
            </a: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Plan	Clinical Standards, website/call centre</a:t>
            </a: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n-US" sz="1100" kern="0" dirty="0">
              <a:solidFill>
                <a:schemeClr val="bg1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Act	Clinical care, targeted 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lifestyle </a:t>
            </a:r>
            <a:r>
              <a:rPr lang="en-US" sz="1100" kern="0" dirty="0" err="1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behaviour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  change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(diet, </a:t>
            </a:r>
            <a:r>
              <a:rPr lang="en-US" sz="1100" kern="0" dirty="0" smtClean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	physical </a:t>
            </a:r>
            <a:r>
              <a:rPr lang="en-US" sz="1100" kern="0" dirty="0">
                <a:solidFill>
                  <a:schemeClr val="bg1"/>
                </a:solidFill>
                <a:latin typeface="Calibri" pitchFamily="34" charset="0"/>
                <a:cs typeface="Calibri" pitchFamily="34" charset="0"/>
              </a:rPr>
              <a:t>exercise, tobacco)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1063407" y="1118733"/>
            <a:ext cx="2109788" cy="2068513"/>
            <a:chOff x="1341104" y="938206"/>
            <a:chExt cx="2067666" cy="2027334"/>
          </a:xfrm>
        </p:grpSpPr>
        <p:sp>
          <p:nvSpPr>
            <p:cNvPr id="78" name="Freeform 4"/>
            <p:cNvSpPr>
              <a:spLocks/>
            </p:cNvSpPr>
            <p:nvPr/>
          </p:nvSpPr>
          <p:spPr bwMode="gray">
            <a:xfrm>
              <a:off x="1341104" y="1443873"/>
              <a:ext cx="956821" cy="1504553"/>
            </a:xfrm>
            <a:custGeom>
              <a:avLst/>
              <a:gdLst>
                <a:gd name="T0" fmla="*/ 2147483647 w 448"/>
                <a:gd name="T1" fmla="*/ 0 h 692"/>
                <a:gd name="T2" fmla="*/ 2147483647 w 448"/>
                <a:gd name="T3" fmla="*/ 2147483647 h 692"/>
                <a:gd name="T4" fmla="*/ 2147483647 w 448"/>
                <a:gd name="T5" fmla="*/ 2147483647 h 692"/>
                <a:gd name="T6" fmla="*/ 2147483647 w 448"/>
                <a:gd name="T7" fmla="*/ 2147483647 h 692"/>
                <a:gd name="T8" fmla="*/ 2147483647 w 448"/>
                <a:gd name="T9" fmla="*/ 2147483647 h 692"/>
                <a:gd name="T10" fmla="*/ 2147483647 w 448"/>
                <a:gd name="T11" fmla="*/ 2147483647 h 692"/>
                <a:gd name="T12" fmla="*/ 2147483647 w 448"/>
                <a:gd name="T13" fmla="*/ 2147483647 h 692"/>
                <a:gd name="T14" fmla="*/ 2147483647 w 448"/>
                <a:gd name="T15" fmla="*/ 2147483647 h 692"/>
                <a:gd name="T16" fmla="*/ 2147483647 w 448"/>
                <a:gd name="T17" fmla="*/ 2147483647 h 692"/>
                <a:gd name="T18" fmla="*/ 2147483647 w 448"/>
                <a:gd name="T19" fmla="*/ 2147483647 h 692"/>
                <a:gd name="T20" fmla="*/ 2147483647 w 448"/>
                <a:gd name="T21" fmla="*/ 0 h 69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48"/>
                <a:gd name="T34" fmla="*/ 0 h 692"/>
                <a:gd name="T35" fmla="*/ 448 w 448"/>
                <a:gd name="T36" fmla="*/ 692 h 69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48" h="692">
                  <a:moveTo>
                    <a:pt x="86" y="0"/>
                  </a:moveTo>
                  <a:cubicBezTo>
                    <a:pt x="238" y="18"/>
                    <a:pt x="238" y="18"/>
                    <a:pt x="238" y="18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88" y="184"/>
                    <a:pt x="288" y="184"/>
                    <a:pt x="288" y="184"/>
                  </a:cubicBezTo>
                  <a:cubicBezTo>
                    <a:pt x="272" y="236"/>
                    <a:pt x="280" y="285"/>
                    <a:pt x="309" y="335"/>
                  </a:cubicBezTo>
                  <a:cubicBezTo>
                    <a:pt x="340" y="389"/>
                    <a:pt x="392" y="423"/>
                    <a:pt x="448" y="434"/>
                  </a:cubicBezTo>
                  <a:cubicBezTo>
                    <a:pt x="335" y="528"/>
                    <a:pt x="335" y="528"/>
                    <a:pt x="335" y="528"/>
                  </a:cubicBezTo>
                  <a:cubicBezTo>
                    <a:pt x="396" y="692"/>
                    <a:pt x="396" y="692"/>
                    <a:pt x="396" y="692"/>
                  </a:cubicBezTo>
                  <a:cubicBezTo>
                    <a:pt x="392" y="691"/>
                    <a:pt x="388" y="690"/>
                    <a:pt x="384" y="689"/>
                  </a:cubicBezTo>
                  <a:cubicBezTo>
                    <a:pt x="261" y="662"/>
                    <a:pt x="149" y="585"/>
                    <a:pt x="81" y="467"/>
                  </a:cubicBezTo>
                  <a:cubicBezTo>
                    <a:pt x="8" y="339"/>
                    <a:pt x="0" y="142"/>
                    <a:pt x="86" y="0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89611" tIns="44806" rIns="89611" bIns="44806" anchor="ctr"/>
            <a:lstStyle/>
            <a:p>
              <a:pPr>
                <a:defRPr/>
              </a:pPr>
              <a:endParaRPr lang="en-US" sz="3300" kern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79" name="Freeform 5"/>
            <p:cNvSpPr>
              <a:spLocks/>
            </p:cNvSpPr>
            <p:nvPr/>
          </p:nvSpPr>
          <p:spPr bwMode="gray">
            <a:xfrm>
              <a:off x="2243471" y="1622801"/>
              <a:ext cx="1165299" cy="1342739"/>
            </a:xfrm>
            <a:custGeom>
              <a:avLst/>
              <a:gdLst>
                <a:gd name="T0" fmla="*/ 2147483647 w 546"/>
                <a:gd name="T1" fmla="*/ 2147483647 h 618"/>
                <a:gd name="T2" fmla="*/ 0 w 546"/>
                <a:gd name="T3" fmla="*/ 2147483647 h 618"/>
                <a:gd name="T4" fmla="*/ 2147483647 w 546"/>
                <a:gd name="T5" fmla="*/ 2147483647 h 618"/>
                <a:gd name="T6" fmla="*/ 2147483647 w 546"/>
                <a:gd name="T7" fmla="*/ 2147483647 h 618"/>
                <a:gd name="T8" fmla="*/ 2147483647 w 546"/>
                <a:gd name="T9" fmla="*/ 2147483647 h 618"/>
                <a:gd name="T10" fmla="*/ 2147483647 w 546"/>
                <a:gd name="T11" fmla="*/ 2147483647 h 618"/>
                <a:gd name="T12" fmla="*/ 2147483647 w 546"/>
                <a:gd name="T13" fmla="*/ 2147483647 h 618"/>
                <a:gd name="T14" fmla="*/ 2147483647 w 546"/>
                <a:gd name="T15" fmla="*/ 0 h 618"/>
                <a:gd name="T16" fmla="*/ 2147483647 w 546"/>
                <a:gd name="T17" fmla="*/ 2147483647 h 618"/>
                <a:gd name="T18" fmla="*/ 2147483647 w 546"/>
                <a:gd name="T19" fmla="*/ 2147483647 h 618"/>
                <a:gd name="T20" fmla="*/ 2147483647 w 546"/>
                <a:gd name="T21" fmla="*/ 2147483647 h 6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546"/>
                <a:gd name="T34" fmla="*/ 0 h 618"/>
                <a:gd name="T35" fmla="*/ 546 w 546"/>
                <a:gd name="T36" fmla="*/ 618 h 61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546" h="618">
                  <a:moveTo>
                    <a:pt x="60" y="615"/>
                  </a:moveTo>
                  <a:cubicBezTo>
                    <a:pt x="0" y="474"/>
                    <a:pt x="0" y="474"/>
                    <a:pt x="0" y="474"/>
                  </a:cubicBezTo>
                  <a:cubicBezTo>
                    <a:pt x="118" y="348"/>
                    <a:pt x="118" y="348"/>
                    <a:pt x="118" y="348"/>
                  </a:cubicBezTo>
                  <a:cubicBezTo>
                    <a:pt x="118" y="348"/>
                    <a:pt x="118" y="348"/>
                    <a:pt x="118" y="348"/>
                  </a:cubicBezTo>
                  <a:cubicBezTo>
                    <a:pt x="171" y="336"/>
                    <a:pt x="210" y="304"/>
                    <a:pt x="239" y="253"/>
                  </a:cubicBezTo>
                  <a:cubicBezTo>
                    <a:pt x="270" y="200"/>
                    <a:pt x="274" y="138"/>
                    <a:pt x="255" y="84"/>
                  </a:cubicBezTo>
                  <a:cubicBezTo>
                    <a:pt x="393" y="135"/>
                    <a:pt x="393" y="135"/>
                    <a:pt x="393" y="135"/>
                  </a:cubicBezTo>
                  <a:cubicBezTo>
                    <a:pt x="504" y="0"/>
                    <a:pt x="504" y="0"/>
                    <a:pt x="504" y="0"/>
                  </a:cubicBezTo>
                  <a:cubicBezTo>
                    <a:pt x="505" y="4"/>
                    <a:pt x="507" y="8"/>
                    <a:pt x="508" y="12"/>
                  </a:cubicBezTo>
                  <a:cubicBezTo>
                    <a:pt x="546" y="132"/>
                    <a:pt x="535" y="267"/>
                    <a:pt x="467" y="385"/>
                  </a:cubicBezTo>
                  <a:cubicBezTo>
                    <a:pt x="393" y="512"/>
                    <a:pt x="226" y="618"/>
                    <a:pt x="60" y="615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89611" tIns="44806" rIns="89611" bIns="44806" anchor="ctr"/>
            <a:lstStyle/>
            <a:p>
              <a:pPr>
                <a:defRPr/>
              </a:pPr>
              <a:endParaRPr lang="en-US" sz="3300" kern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80" name="Freeform 6"/>
            <p:cNvSpPr>
              <a:spLocks/>
            </p:cNvSpPr>
            <p:nvPr/>
          </p:nvSpPr>
          <p:spPr bwMode="gray">
            <a:xfrm>
              <a:off x="1627373" y="938206"/>
              <a:ext cx="1608703" cy="782616"/>
            </a:xfrm>
            <a:custGeom>
              <a:avLst/>
              <a:gdLst>
                <a:gd name="T0" fmla="*/ 2147483647 w 754"/>
                <a:gd name="T1" fmla="*/ 2147483647 h 360"/>
                <a:gd name="T2" fmla="*/ 2147483647 w 754"/>
                <a:gd name="T3" fmla="*/ 2147483647 h 360"/>
                <a:gd name="T4" fmla="*/ 2147483647 w 754"/>
                <a:gd name="T5" fmla="*/ 2147483647 h 360"/>
                <a:gd name="T6" fmla="*/ 2147483647 w 754"/>
                <a:gd name="T7" fmla="*/ 2147483647 h 360"/>
                <a:gd name="T8" fmla="*/ 2147483647 w 754"/>
                <a:gd name="T9" fmla="*/ 2147483647 h 360"/>
                <a:gd name="T10" fmla="*/ 2147483647 w 754"/>
                <a:gd name="T11" fmla="*/ 2147483647 h 360"/>
                <a:gd name="T12" fmla="*/ 2147483647 w 754"/>
                <a:gd name="T13" fmla="*/ 2147483647 h 360"/>
                <a:gd name="T14" fmla="*/ 0 w 754"/>
                <a:gd name="T15" fmla="*/ 2147483647 h 360"/>
                <a:gd name="T16" fmla="*/ 2147483647 w 754"/>
                <a:gd name="T17" fmla="*/ 2147483647 h 360"/>
                <a:gd name="T18" fmla="*/ 2147483647 w 754"/>
                <a:gd name="T19" fmla="*/ 0 h 360"/>
                <a:gd name="T20" fmla="*/ 2147483647 w 754"/>
                <a:gd name="T21" fmla="*/ 2147483647 h 360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754"/>
                <a:gd name="T34" fmla="*/ 0 h 360"/>
                <a:gd name="T35" fmla="*/ 754 w 754"/>
                <a:gd name="T36" fmla="*/ 360 h 360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754" h="360">
                  <a:moveTo>
                    <a:pt x="754" y="237"/>
                  </a:moveTo>
                  <a:cubicBezTo>
                    <a:pt x="663" y="360"/>
                    <a:pt x="663" y="360"/>
                    <a:pt x="663" y="360"/>
                  </a:cubicBezTo>
                  <a:cubicBezTo>
                    <a:pt x="494" y="320"/>
                    <a:pt x="494" y="320"/>
                    <a:pt x="494" y="320"/>
                  </a:cubicBezTo>
                  <a:cubicBezTo>
                    <a:pt x="494" y="320"/>
                    <a:pt x="494" y="320"/>
                    <a:pt x="494" y="320"/>
                  </a:cubicBezTo>
                  <a:cubicBezTo>
                    <a:pt x="457" y="280"/>
                    <a:pt x="410" y="263"/>
                    <a:pt x="352" y="263"/>
                  </a:cubicBezTo>
                  <a:cubicBezTo>
                    <a:pt x="290" y="263"/>
                    <a:pt x="235" y="290"/>
                    <a:pt x="197" y="334"/>
                  </a:cubicBezTo>
                  <a:cubicBezTo>
                    <a:pt x="172" y="189"/>
                    <a:pt x="172" y="189"/>
                    <a:pt x="172" y="189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2" y="157"/>
                    <a:pt x="5" y="154"/>
                    <a:pt x="8" y="151"/>
                  </a:cubicBezTo>
                  <a:cubicBezTo>
                    <a:pt x="93" y="58"/>
                    <a:pt x="216" y="0"/>
                    <a:pt x="352" y="0"/>
                  </a:cubicBezTo>
                  <a:cubicBezTo>
                    <a:pt x="499" y="0"/>
                    <a:pt x="674" y="92"/>
                    <a:pt x="754" y="237"/>
                  </a:cubicBezTo>
                  <a:close/>
                </a:path>
              </a:pathLst>
            </a:custGeom>
            <a:solidFill>
              <a:srgbClr val="19A4B8"/>
            </a:solidFill>
            <a:ln w="19050">
              <a:solidFill>
                <a:srgbClr val="FFFFFF"/>
              </a:solidFill>
              <a:round/>
              <a:headEnd/>
              <a:tailEnd/>
            </a:ln>
          </p:spPr>
          <p:txBody>
            <a:bodyPr wrap="none" lIns="89611" tIns="44806" rIns="89611" bIns="44806" anchor="ctr"/>
            <a:lstStyle/>
            <a:p>
              <a:pPr>
                <a:defRPr/>
              </a:pPr>
              <a:endParaRPr lang="en-US" kern="0">
                <a:solidFill>
                  <a:sysClr val="windowText" lastClr="000000"/>
                </a:solidFill>
                <a:latin typeface="Calibri" pitchFamily="34" charset="0"/>
              </a:endParaRPr>
            </a:p>
          </p:txBody>
        </p:sp>
        <p:sp>
          <p:nvSpPr>
            <p:cNvPr id="81" name="Text Box 19"/>
            <p:cNvSpPr txBox="1">
              <a:spLocks noChangeArrowheads="1"/>
            </p:cNvSpPr>
            <p:nvPr/>
          </p:nvSpPr>
          <p:spPr bwMode="gray">
            <a:xfrm>
              <a:off x="2100337" y="1153342"/>
              <a:ext cx="715670" cy="23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4806" rIns="0" bIns="44806" anchor="ctr" anchorCtr="1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 pitchFamily="34" charset="0"/>
                </a:rPr>
                <a:t>PLAN</a:t>
              </a:r>
            </a:p>
          </p:txBody>
        </p:sp>
        <p:sp>
          <p:nvSpPr>
            <p:cNvPr id="82" name="Text Box 19"/>
            <p:cNvSpPr txBox="1">
              <a:spLocks noChangeArrowheads="1"/>
            </p:cNvSpPr>
            <p:nvPr/>
          </p:nvSpPr>
          <p:spPr bwMode="gray">
            <a:xfrm>
              <a:off x="1459346" y="2016864"/>
              <a:ext cx="451184" cy="23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4806" rIns="0" bIns="44806" anchor="ctr" anchorCtr="1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 pitchFamily="34" charset="0"/>
                </a:rPr>
                <a:t>SCREEN</a:t>
              </a:r>
            </a:p>
          </p:txBody>
        </p:sp>
        <p:sp>
          <p:nvSpPr>
            <p:cNvPr id="83" name="Text Box 19"/>
            <p:cNvSpPr txBox="1">
              <a:spLocks noChangeArrowheads="1"/>
            </p:cNvSpPr>
            <p:nvPr/>
          </p:nvSpPr>
          <p:spPr bwMode="gray">
            <a:xfrm>
              <a:off x="2689988" y="2300037"/>
              <a:ext cx="449627" cy="2356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44806" rIns="0" bIns="44806" anchor="ctr" anchorCtr="1">
              <a:spAutoFit/>
            </a:bodyPr>
            <a:lstStyle>
              <a:lvl1pPr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itchFamily="34" charset="0"/>
                  <a:ea typeface="ＭＳ Ｐゴシック" pitchFamily="34" charset="-128"/>
                </a:defRPr>
              </a:lvl9pPr>
            </a:lstStyle>
            <a:p>
              <a:pPr eaLnBrk="1" hangingPunct="1">
                <a:lnSpc>
                  <a:spcPct val="85000"/>
                </a:lnSpc>
                <a:defRPr/>
              </a:pPr>
              <a:r>
                <a:rPr lang="en-US" sz="1100" kern="0" dirty="0">
                  <a:solidFill>
                    <a:srgbClr val="FFFFFF"/>
                  </a:solidFill>
                  <a:latin typeface="Calibri" pitchFamily="34" charset="0"/>
                </a:rPr>
                <a:t>ACT</a:t>
              </a:r>
            </a:p>
          </p:txBody>
        </p:sp>
      </p:grpSp>
      <p:sp>
        <p:nvSpPr>
          <p:cNvPr id="3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43469" y="6579404"/>
            <a:ext cx="466514" cy="259073"/>
          </a:xfrm>
        </p:spPr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348322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>
          <a:xfrm>
            <a:off x="121489" y="208948"/>
            <a:ext cx="7900799" cy="596653"/>
          </a:xfrm>
        </p:spPr>
        <p:txBody>
          <a:bodyPr/>
          <a:lstStyle/>
          <a:p>
            <a:r>
              <a:rPr lang="en-US" sz="3300" dirty="0">
                <a:solidFill>
                  <a:srgbClr val="19A4B8"/>
                </a:solidFill>
                <a:ea typeface="ＭＳ Ｐゴシック" charset="0"/>
                <a:cs typeface="Calibri"/>
              </a:rPr>
              <a:t>Patients can access their health data</a:t>
            </a:r>
            <a:endParaRPr lang="en-US" sz="3300" dirty="0">
              <a:solidFill>
                <a:srgbClr val="19A4B8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2604" y="1628774"/>
            <a:ext cx="4185055" cy="2353327"/>
          </a:xfrm>
          <a:prstGeom prst="rect">
            <a:avLst/>
          </a:prstGeom>
        </p:spPr>
        <p:txBody>
          <a:bodyPr wrap="square" lIns="91430" tIns="45716" rIns="91430" bIns="45716">
            <a:spAutoFit/>
          </a:bodyPr>
          <a:lstStyle/>
          <a:p>
            <a:pPr marL="291551" indent="-29155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ＭＳ Ｐゴシック" charset="0"/>
                <a:cs typeface="Calibri"/>
              </a:rPr>
              <a:t>Personal Health Record (secure paper mail-out)</a:t>
            </a:r>
          </a:p>
          <a:p>
            <a:pPr marL="291551" indent="-291551">
              <a:buFont typeface="Arial" pitchFamily="34" charset="0"/>
              <a:buChar char="•"/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ea typeface="ＭＳ Ｐゴシック" charset="0"/>
              <a:cs typeface="Calibri"/>
            </a:endParaRPr>
          </a:p>
          <a:p>
            <a:pPr marL="291551" indent="-29155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ＭＳ Ｐゴシック" charset="0"/>
                <a:cs typeface="Calibri"/>
              </a:rPr>
              <a:t>Electronic Health Record (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ＭＳ Ｐゴシック" charset="0"/>
                <a:cs typeface="Calibri"/>
                <a:hlinkClick r:id="rId2"/>
              </a:rPr>
              <a:t>www.weqaya.ae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ＭＳ Ｐゴシック" charset="0"/>
                <a:cs typeface="Calibri"/>
              </a:rPr>
              <a:t>)</a:t>
            </a:r>
          </a:p>
          <a:p>
            <a:pPr marL="291551" indent="-291551">
              <a:buFont typeface="Arial" pitchFamily="34" charset="0"/>
              <a:buChar char="•"/>
              <a:defRPr/>
            </a:pP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  <a:ea typeface="ＭＳ Ｐゴシック" charset="0"/>
              <a:cs typeface="Calibri"/>
            </a:endParaRPr>
          </a:p>
          <a:p>
            <a:pPr marL="291551" indent="-291551">
              <a:buFont typeface="Arial" pitchFamily="34" charset="0"/>
              <a:buChar char="•"/>
              <a:defRPr/>
            </a:pP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  <a:ea typeface="ＭＳ Ｐゴシック" charset="0"/>
                <a:cs typeface="Calibri"/>
              </a:rPr>
              <a:t>Smart Portable Health Record (Weqaya Data Architecture)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3" r="30833" b="3704"/>
          <a:stretch/>
        </p:blipFill>
        <p:spPr bwMode="auto">
          <a:xfrm>
            <a:off x="4937274" y="1515556"/>
            <a:ext cx="3220853" cy="4489933"/>
          </a:xfrm>
          <a:prstGeom prst="rect">
            <a:avLst/>
          </a:prstGeom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8643469" y="6579404"/>
            <a:ext cx="466514" cy="259073"/>
          </a:xfrm>
        </p:spPr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66589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489" y="379333"/>
            <a:ext cx="7900799" cy="973487"/>
          </a:xfrm>
        </p:spPr>
        <p:txBody>
          <a:bodyPr>
            <a:normAutofit fontScale="90000"/>
          </a:bodyPr>
          <a:lstStyle/>
          <a:p>
            <a:r>
              <a:rPr lang="en-US" sz="3300" dirty="0">
                <a:solidFill>
                  <a:srgbClr val="19A4B8"/>
                </a:solidFill>
              </a:rPr>
              <a:t>eHealth systems are a platform for health</a:t>
            </a:r>
            <a:r>
              <a:rPr lang="en-US" dirty="0">
                <a:solidFill>
                  <a:srgbClr val="19A4B8"/>
                </a:solidFill>
              </a:rPr>
              <a:t/>
            </a:r>
            <a:br>
              <a:rPr lang="en-US" dirty="0">
                <a:solidFill>
                  <a:srgbClr val="19A4B8"/>
                </a:solidFill>
              </a:rPr>
            </a:br>
            <a:r>
              <a:rPr lang="en-US" b="0" i="1" dirty="0">
                <a:solidFill>
                  <a:srgbClr val="19A4B8"/>
                </a:solidFill>
              </a:rPr>
              <a:t>Weqaya Programme tackling heart disease – early </a:t>
            </a:r>
            <a:r>
              <a:rPr lang="en-US" b="0" i="1" dirty="0" smtClean="0">
                <a:solidFill>
                  <a:srgbClr val="19A4B8"/>
                </a:solidFill>
              </a:rPr>
              <a:t>outcomes</a:t>
            </a:r>
            <a:endParaRPr lang="en-US" dirty="0">
              <a:solidFill>
                <a:srgbClr val="19A4B8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7155D0A-D25C-49F9-8788-898FCE08241D}" type="slidenum">
              <a:rPr lang="en-GB" smtClean="0"/>
              <a:pPr>
                <a:defRPr/>
              </a:pPr>
              <a:t>13</a:t>
            </a:fld>
            <a:endParaRPr lang="en-GB" dirty="0"/>
          </a:p>
        </p:txBody>
      </p:sp>
      <p:sp>
        <p:nvSpPr>
          <p:cNvPr id="6" name="Text Box 14"/>
          <p:cNvSpPr txBox="1">
            <a:spLocks noChangeArrowheads="1"/>
          </p:cNvSpPr>
          <p:nvPr/>
        </p:nvSpPr>
        <p:spPr bwMode="auto">
          <a:xfrm>
            <a:off x="184929" y="6618043"/>
            <a:ext cx="8332787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 marL="574675" indent="-574675" defTabSz="895350" eaLnBrk="0" hangingPunct="0"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defTabSz="895350" eaLnBrk="0" hangingPunct="0"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defTabSz="895350" eaLnBrk="0" hangingPunct="0"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defTabSz="895350" eaLnBrk="0" hangingPunct="0"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defTabSz="895350" eaLnBrk="0" hangingPunct="0"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defTabSz="89535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defTabSz="89535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defTabSz="89535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defTabSz="895350" eaLnBrk="0" fontAlgn="base" hangingPunct="0">
              <a:spcBef>
                <a:spcPct val="0"/>
              </a:spcBef>
              <a:spcAft>
                <a:spcPct val="0"/>
              </a:spcAft>
              <a:tabLst>
                <a:tab pos="533400" algn="r"/>
              </a:tabLs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marL="873033" indent="-873033" eaLnBrk="1" hangingPunct="1">
              <a:spcBef>
                <a:spcPct val="20000"/>
              </a:spcBef>
            </a:pPr>
            <a:r>
              <a:rPr lang="en-GB" sz="1100" dirty="0">
                <a:solidFill>
                  <a:srgbClr val="19A4B8"/>
                </a:solidFill>
                <a:latin typeface="Calibri" pitchFamily="34" charset="0"/>
                <a:cs typeface="Calibri" pitchFamily="34" charset="0"/>
              </a:rPr>
              <a:t>Source	  Health Authority – Abu Dhabi (2010 full-year data); OLAP cubes analysis</a:t>
            </a:r>
          </a:p>
        </p:txBody>
      </p:sp>
      <p:sp>
        <p:nvSpPr>
          <p:cNvPr id="8" name="Rectangle 7"/>
          <p:cNvSpPr/>
          <p:nvPr/>
        </p:nvSpPr>
        <p:spPr bwMode="auto">
          <a:xfrm>
            <a:off x="521470" y="1972850"/>
            <a:ext cx="3602120" cy="3706045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9pPr>
          </a:lstStyle>
          <a:p>
            <a:pPr algn="l" defTabSz="932962"/>
            <a:r>
              <a:rPr lang="en-US" sz="1400" dirty="0">
                <a:latin typeface="Calibri" pitchFamily="34" charset="0"/>
                <a:cs typeface="Calibri" pitchFamily="34" charset="0"/>
                <a:sym typeface="Gill Sans" charset="0"/>
              </a:rPr>
              <a:t>Everyone can know their numbers…</a:t>
            </a:r>
          </a:p>
        </p:txBody>
      </p:sp>
      <p:graphicFrame>
        <p:nvGraphicFramePr>
          <p:cNvPr id="9" name="Chart 8"/>
          <p:cNvGraphicFramePr/>
          <p:nvPr>
            <p:extLst>
              <p:ext uri="{D42A27DB-BD31-4B8C-83A1-F6EECF244321}">
                <p14:modId xmlns:p14="http://schemas.microsoft.com/office/powerpoint/2010/main" val="1212668022"/>
              </p:ext>
            </p:extLst>
          </p:nvPr>
        </p:nvGraphicFramePr>
        <p:xfrm>
          <a:off x="640435" y="2615147"/>
          <a:ext cx="3364189" cy="25813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498714" y="5252565"/>
            <a:ext cx="654532" cy="18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9pPr>
          </a:lstStyle>
          <a:p>
            <a:pPr algn="l" defTabSz="913526">
              <a:buSzPct val="120000"/>
            </a:pPr>
            <a:r>
              <a:rPr lang="en-GB" sz="1200" dirty="0">
                <a:latin typeface="Calibri" pitchFamily="34" charset="0"/>
                <a:cs typeface="Calibri" pitchFamily="34" charset="0"/>
              </a:rPr>
              <a:t>2008</a:t>
            </a: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852049" y="5252565"/>
            <a:ext cx="654532" cy="18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9pPr>
          </a:lstStyle>
          <a:p>
            <a:pPr algn="l" defTabSz="913526">
              <a:buSzPct val="120000"/>
            </a:pPr>
            <a:r>
              <a:rPr lang="en-GB" sz="1200" dirty="0">
                <a:latin typeface="Calibri" pitchFamily="34" charset="0"/>
                <a:cs typeface="Calibri" pitchFamily="34" charset="0"/>
              </a:rPr>
              <a:t>2009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3446444" y="5252565"/>
            <a:ext cx="654532" cy="1884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>
            <a:defPPr>
              <a:defRPr lang="en-U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1pPr>
            <a:lvl2pPr marL="4572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2pPr>
            <a:lvl3pPr marL="9144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3pPr>
            <a:lvl4pPr marL="13716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4pPr>
            <a:lvl5pPr marL="1828800" algn="ctr" rtl="0" fontAlgn="base">
              <a:spcBef>
                <a:spcPct val="0"/>
              </a:spcBef>
              <a:spcAft>
                <a:spcPct val="0"/>
              </a:spcAft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5pPr>
            <a:lvl6pPr marL="22860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6pPr>
            <a:lvl7pPr marL="27432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7pPr>
            <a:lvl8pPr marL="32004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8pPr>
            <a:lvl9pPr marL="3657600" algn="l" defTabSz="914400" rtl="0" eaLnBrk="1" latinLnBrk="0" hangingPunct="1">
              <a:defRPr sz="4200" kern="1200">
                <a:solidFill>
                  <a:srgbClr val="000000"/>
                </a:solidFill>
                <a:latin typeface="Gill Sans" pitchFamily="34" charset="0"/>
                <a:ea typeface="ヒラギノ角ゴ ProN W3" charset="-128"/>
                <a:cs typeface="+mn-cs"/>
                <a:sym typeface="Gill Sans" pitchFamily="34" charset="0"/>
              </a:defRPr>
            </a:lvl9pPr>
          </a:lstStyle>
          <a:p>
            <a:pPr algn="l" defTabSz="913526">
              <a:buSzPct val="120000"/>
            </a:pPr>
            <a:r>
              <a:rPr lang="en-GB" sz="1200" dirty="0">
                <a:latin typeface="Calibri" pitchFamily="34" charset="0"/>
                <a:cs typeface="Calibri" pitchFamily="34" charset="0"/>
              </a:rPr>
              <a:t>2010</a:t>
            </a:r>
          </a:p>
        </p:txBody>
      </p:sp>
      <p:sp>
        <p:nvSpPr>
          <p:cNvPr id="13" name="Rectangle 12"/>
          <p:cNvSpPr/>
          <p:nvPr/>
        </p:nvSpPr>
        <p:spPr bwMode="auto">
          <a:xfrm>
            <a:off x="4283942" y="1972850"/>
            <a:ext cx="3977694" cy="3706045"/>
          </a:xfrm>
          <a:prstGeom prst="rect">
            <a:avLst/>
          </a:prstGeom>
          <a:solidFill>
            <a:schemeClr val="bg1"/>
          </a:solidFill>
          <a:ln w="25400" cap="flat" cmpd="sng" algn="ctr">
            <a:solidFill>
              <a:srgbClr val="19A4B8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3296" tIns="46648" rIns="93296" bIns="46648" numCol="1" rtlCol="0" anchor="t" anchorCtr="0" compatLnSpc="1">
            <a:prstTxWarp prst="textNoShape">
              <a:avLst/>
            </a:prstTxWarp>
          </a:bodyPr>
          <a:lstStyle/>
          <a:p>
            <a:pPr defTabSz="932962" fontAlgn="base">
              <a:spcBef>
                <a:spcPct val="0"/>
              </a:spcBef>
              <a:spcAft>
                <a:spcPct val="0"/>
              </a:spcAft>
            </a:pPr>
            <a:r>
              <a:rPr kumimoji="0" lang="en-US" i="0" u="none" strike="noStrike" cap="none" normalizeH="0" baseline="0" dirty="0" smtClean="0">
                <a:ln>
                  <a:noFill/>
                </a:ln>
                <a:effectLst/>
                <a:latin typeface="Calibri" pitchFamily="34" charset="0"/>
                <a:ea typeface="ヒラギノ角ゴ ProN W3" charset="-128"/>
                <a:cs typeface="Calibri" pitchFamily="34" charset="0"/>
                <a:sym typeface="Gill Sans" charset="0"/>
              </a:rPr>
              <a:t>… and the numbers can change health outcomes</a:t>
            </a:r>
            <a:endParaRPr kumimoji="0" lang="en-US" i="0" u="none" strike="noStrike" cap="none" normalizeH="0" baseline="0" dirty="0">
              <a:ln>
                <a:noFill/>
              </a:ln>
              <a:effectLst/>
              <a:latin typeface="Calibri" pitchFamily="34" charset="0"/>
              <a:ea typeface="ヒラギノ角ゴ ProN W3" charset="-128"/>
              <a:cs typeface="Calibri" pitchFamily="34" charset="0"/>
              <a:sym typeface="Gill Sans" charset="0"/>
            </a:endParaRPr>
          </a:p>
        </p:txBody>
      </p:sp>
      <p:graphicFrame>
        <p:nvGraphicFramePr>
          <p:cNvPr id="14" name="Object 3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090622590"/>
              </p:ext>
            </p:extLst>
          </p:nvPr>
        </p:nvGraphicFramePr>
        <p:xfrm>
          <a:off x="4449538" y="2265365"/>
          <a:ext cx="3500587" cy="28081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4"/>
          <p:cNvSpPr>
            <a:spLocks noChangeArrowheads="1"/>
          </p:cNvSpPr>
          <p:nvPr/>
        </p:nvSpPr>
        <p:spPr bwMode="auto">
          <a:xfrm rot="2520713">
            <a:off x="4434329" y="5165084"/>
            <a:ext cx="654533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Control</a:t>
            </a:r>
          </a:p>
        </p:txBody>
      </p:sp>
      <p:sp>
        <p:nvSpPr>
          <p:cNvPr id="16" name="Rectangle 5"/>
          <p:cNvSpPr>
            <a:spLocks noChangeArrowheads="1"/>
          </p:cNvSpPr>
          <p:nvPr/>
        </p:nvSpPr>
        <p:spPr bwMode="auto">
          <a:xfrm rot="2520713">
            <a:off x="5063243" y="5165084"/>
            <a:ext cx="654532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Weqaya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91811" y="2423986"/>
            <a:ext cx="1289941" cy="439639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en-US" sz="1100" dirty="0">
                <a:latin typeface="Calibri" pitchFamily="34" charset="0"/>
                <a:cs typeface="Calibri" pitchFamily="34" charset="0"/>
              </a:rPr>
              <a:t>% engaged with care*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681752" y="2423986"/>
            <a:ext cx="1289941" cy="439639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en-US" sz="1100" dirty="0">
                <a:latin typeface="Calibri" pitchFamily="34" charset="0"/>
                <a:cs typeface="Calibri" pitchFamily="34" charset="0"/>
              </a:rPr>
              <a:t>% with HbA1c &lt;7.5%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1693" y="2423986"/>
            <a:ext cx="1289941" cy="439639"/>
          </a:xfrm>
          <a:prstGeom prst="rect">
            <a:avLst/>
          </a:prstGeom>
          <a:noFill/>
        </p:spPr>
        <p:txBody>
          <a:bodyPr wrap="square" lIns="93296" tIns="46648" rIns="93296" bIns="46648" rtlCol="0">
            <a:spAutoFit/>
          </a:bodyPr>
          <a:lstStyle/>
          <a:p>
            <a:r>
              <a:rPr lang="en-US" sz="1100" dirty="0">
                <a:latin typeface="Calibri" pitchFamily="34" charset="0"/>
                <a:cs typeface="Calibri" pitchFamily="34" charset="0"/>
              </a:rPr>
              <a:t>% with LDL:HDL ratio &lt;3.5</a:t>
            </a: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 rot="2520713">
            <a:off x="5714550" y="5165085"/>
            <a:ext cx="654533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Control</a:t>
            </a:r>
          </a:p>
        </p:txBody>
      </p:sp>
      <p:sp>
        <p:nvSpPr>
          <p:cNvPr id="21" name="Rectangle 5"/>
          <p:cNvSpPr>
            <a:spLocks noChangeArrowheads="1"/>
          </p:cNvSpPr>
          <p:nvPr/>
        </p:nvSpPr>
        <p:spPr bwMode="auto">
          <a:xfrm rot="2520713">
            <a:off x="6343464" y="5165085"/>
            <a:ext cx="654532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Weqaya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 rot="2520713">
            <a:off x="7004493" y="5165085"/>
            <a:ext cx="654533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Control</a:t>
            </a:r>
          </a:p>
        </p:txBody>
      </p:sp>
      <p:sp>
        <p:nvSpPr>
          <p:cNvPr id="23" name="Rectangle 5"/>
          <p:cNvSpPr>
            <a:spLocks noChangeArrowheads="1"/>
          </p:cNvSpPr>
          <p:nvPr/>
        </p:nvSpPr>
        <p:spPr bwMode="auto">
          <a:xfrm rot="2520713">
            <a:off x="7633407" y="5165085"/>
            <a:ext cx="654532" cy="172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Ctr="1">
            <a:spAutoFit/>
          </a:bodyPr>
          <a:lstStyle/>
          <a:p>
            <a:pPr defTabSz="913526">
              <a:buSzPct val="120000"/>
            </a:pPr>
            <a:r>
              <a:rPr lang="en-GB" sz="1100" dirty="0">
                <a:latin typeface="Calibri" pitchFamily="34" charset="0"/>
                <a:cs typeface="Calibri" pitchFamily="34" charset="0"/>
              </a:rPr>
              <a:t>Weqaya</a:t>
            </a:r>
          </a:p>
        </p:txBody>
      </p:sp>
    </p:spTree>
    <p:extLst>
      <p:ext uri="{BB962C8B-B14F-4D97-AF65-F5344CB8AC3E}">
        <p14:creationId xmlns:p14="http://schemas.microsoft.com/office/powerpoint/2010/main" val="37191732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sosceles Triangle 1"/>
          <p:cNvSpPr/>
          <p:nvPr/>
        </p:nvSpPr>
        <p:spPr>
          <a:xfrm>
            <a:off x="1301033" y="356258"/>
            <a:ext cx="6102451" cy="5266449"/>
          </a:xfrm>
          <a:prstGeom prst="triangle">
            <a:avLst/>
          </a:prstGeom>
          <a:solidFill>
            <a:schemeClr val="accent5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1" dirty="0" smtClean="0"/>
          </a:p>
          <a:p>
            <a:pPr algn="ctr"/>
            <a:r>
              <a:rPr lang="en-US" b="1" dirty="0" smtClean="0"/>
              <a:t>3 </a:t>
            </a:r>
            <a:r>
              <a:rPr lang="en-US" b="1" dirty="0" err="1" smtClean="0"/>
              <a:t>Behaviours</a:t>
            </a:r>
            <a:endParaRPr lang="en-US" b="1" dirty="0" smtClean="0"/>
          </a:p>
          <a:p>
            <a:pPr algn="ctr"/>
            <a:r>
              <a:rPr lang="en-US" b="1" dirty="0" smtClean="0"/>
              <a:t>Diet, Exercise, </a:t>
            </a:r>
          </a:p>
          <a:p>
            <a:pPr algn="ctr"/>
            <a:r>
              <a:rPr lang="en-US" b="1" dirty="0" smtClean="0"/>
              <a:t>Tobacco</a:t>
            </a:r>
          </a:p>
          <a:p>
            <a:pPr algn="ctr"/>
            <a:endParaRPr lang="en-US" dirty="0" smtClean="0"/>
          </a:p>
          <a:p>
            <a:pPr algn="ctr"/>
            <a:endParaRPr lang="en-US" dirty="0" smtClean="0"/>
          </a:p>
          <a:p>
            <a:pPr algn="ctr"/>
            <a:r>
              <a:rPr lang="en-US" sz="2000" b="1" dirty="0" smtClean="0"/>
              <a:t>4 NCDs</a:t>
            </a:r>
          </a:p>
          <a:p>
            <a:pPr algn="ctr"/>
            <a:r>
              <a:rPr lang="en-US" sz="2000" b="1" dirty="0" smtClean="0"/>
              <a:t>Diabetes, CVD,</a:t>
            </a:r>
          </a:p>
          <a:p>
            <a:pPr algn="ctr"/>
            <a:r>
              <a:rPr lang="en-US" sz="2000" b="1" dirty="0" smtClean="0"/>
              <a:t> Cancer, Lung Disease</a:t>
            </a:r>
          </a:p>
          <a:p>
            <a:pPr algn="ctr"/>
            <a:endParaRPr lang="en-US" sz="2000" b="1" dirty="0"/>
          </a:p>
          <a:p>
            <a:pPr algn="ctr"/>
            <a:endParaRPr lang="en-US" dirty="0"/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60% of deaths, 36m lives a year</a:t>
            </a: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  <a:p>
            <a:pPr algn="ctr"/>
            <a:endParaRPr lang="en-US" sz="2400" b="1" dirty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  <a:p>
            <a:pPr algn="ctr"/>
            <a:endParaRPr lang="en-US" sz="2400" b="1" dirty="0" smtClean="0">
              <a:solidFill>
                <a:schemeClr val="tx1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399" y="340770"/>
            <a:ext cx="2362001" cy="106877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2323261" y="5978960"/>
            <a:ext cx="427968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 err="1" smtClean="0">
                <a:solidFill>
                  <a:srgbClr val="1F497D"/>
                </a:solidFill>
              </a:rPr>
              <a:t>John.Grumitt@idf.org</a:t>
            </a:r>
            <a:endParaRPr lang="en-US" sz="3600" dirty="0">
              <a:solidFill>
                <a:srgbClr val="1F497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0061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LEFT" val=" 185.625"/>
  <p:tag name="LTOP" val=" 70.2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966</Words>
  <Application>Microsoft Macintosh PowerPoint</Application>
  <PresentationFormat>On-screen Show (4:3)</PresentationFormat>
  <Paragraphs>277</Paragraphs>
  <Slides>14</Slides>
  <Notes>2</Notes>
  <HiddenSlides>5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6" baseType="lpstr">
      <vt:lpstr>Office Theme</vt:lpstr>
      <vt:lpstr>Worksheet</vt:lpstr>
      <vt:lpstr>John.Grumitt@idf.org</vt:lpstr>
      <vt:lpstr>Global challenge… health data opportunity</vt:lpstr>
      <vt:lpstr>PowerPoint Presentation</vt:lpstr>
      <vt:lpstr>Abu Dhabi: An ideal pioneer market for eHealth and tackling chronic disease</vt:lpstr>
      <vt:lpstr>Abu Dhabi Case Study</vt:lpstr>
      <vt:lpstr>Proven model with 5-year track-record</vt:lpstr>
      <vt:lpstr>PowerPoint Presentation</vt:lpstr>
      <vt:lpstr>Standardised Health Data Dictionary</vt:lpstr>
      <vt:lpstr>Data can viewed across multiple dimensions</vt:lpstr>
      <vt:lpstr>Multi-dimensional, multi-use</vt:lpstr>
      <vt:lpstr>Overview of Weqaya</vt:lpstr>
      <vt:lpstr>Patients can access their health data</vt:lpstr>
      <vt:lpstr>eHealth systems are a platform for health Weqaya Programme tackling heart disease – early outcomes</vt:lpstr>
      <vt:lpstr>PowerPoint Presentation</vt:lpstr>
    </vt:vector>
  </TitlesOfParts>
  <Company>Metapath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Grumitt</dc:creator>
  <cp:lastModifiedBy>John Grumitt</cp:lastModifiedBy>
  <cp:revision>14</cp:revision>
  <dcterms:created xsi:type="dcterms:W3CDTF">2013-02-18T15:45:21Z</dcterms:created>
  <dcterms:modified xsi:type="dcterms:W3CDTF">2013-02-27T16:24:31Z</dcterms:modified>
</cp:coreProperties>
</file>