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0"/>
  </p:notesMasterIdLst>
  <p:sldIdLst>
    <p:sldId id="256" r:id="rId2"/>
    <p:sldId id="257" r:id="rId3"/>
    <p:sldId id="264" r:id="rId4"/>
    <p:sldId id="261" r:id="rId5"/>
    <p:sldId id="265" r:id="rId6"/>
    <p:sldId id="262" r:id="rId7"/>
    <p:sldId id="263" r:id="rId8"/>
    <p:sldId id="259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5FA6"/>
    <a:srgbClr val="0073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98" autoAdjust="0"/>
  </p:normalViewPr>
  <p:slideViewPr>
    <p:cSldViewPr>
      <p:cViewPr varScale="1">
        <p:scale>
          <a:sx n="112" d="100"/>
          <a:sy n="112" d="100"/>
        </p:scale>
        <p:origin x="-157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4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B33D0FE-E8EE-419D-9EE1-C9766D2B4291}" type="datetimeFigureOut">
              <a:rPr lang="en-US"/>
              <a:pPr>
                <a:defRPr/>
              </a:pPr>
              <a:t>3/11/2013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A63D6FD-0B6F-4954-AF65-D74BDECBE2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9169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63D6FD-0B6F-4954-AF65-D74BDECBE26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8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 userDrawn="1"/>
        </p:nvGrpSpPr>
        <p:grpSpPr>
          <a:xfrm>
            <a:off x="0" y="0"/>
            <a:ext cx="9144000" cy="7000900"/>
            <a:chOff x="0" y="0"/>
            <a:chExt cx="9144000" cy="7000900"/>
          </a:xfrm>
        </p:grpSpPr>
        <p:sp>
          <p:nvSpPr>
            <p:cNvPr id="9" name="Rectangle 8"/>
            <p:cNvSpPr/>
            <p:nvPr/>
          </p:nvSpPr>
          <p:spPr>
            <a:xfrm>
              <a:off x="0" y="5715016"/>
              <a:ext cx="9144000" cy="12858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0" y="0"/>
              <a:ext cx="9144000" cy="5715000"/>
            </a:xfrm>
            <a:prstGeom prst="rect">
              <a:avLst/>
            </a:prstGeom>
            <a:solidFill>
              <a:srgbClr val="065F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00892" y="5841987"/>
              <a:ext cx="1552251" cy="873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4282" y="6072185"/>
              <a:ext cx="4731163" cy="577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TextBox 8"/>
          <p:cNvSpPr txBox="1">
            <a:spLocks noChangeArrowheads="1"/>
          </p:cNvSpPr>
          <p:nvPr userDrawn="1"/>
        </p:nvSpPr>
        <p:spPr bwMode="auto">
          <a:xfrm>
            <a:off x="0" y="28860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000" b="1" dirty="0">
              <a:solidFill>
                <a:schemeClr val="bg1"/>
              </a:solidFill>
              <a:latin typeface="Rockwell Std" pitchFamily="18" charset="0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 userDrawn="1"/>
        </p:nvSpPr>
        <p:spPr bwMode="auto">
          <a:xfrm>
            <a:off x="0" y="2143125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3600" b="1" dirty="0">
              <a:solidFill>
                <a:schemeClr val="bg1"/>
              </a:solidFill>
              <a:latin typeface="Rockwell Std" pitchFamily="18" charset="0"/>
            </a:endParaRPr>
          </a:p>
        </p:txBody>
      </p:sp>
      <p:sp>
        <p:nvSpPr>
          <p:cNvPr id="16" name="Content Placeholder 2"/>
          <p:cNvSpPr>
            <a:spLocks noGrp="1"/>
          </p:cNvSpPr>
          <p:nvPr userDrawn="1">
            <p:ph sz="half" idx="1" hasCustomPrompt="1"/>
          </p:nvPr>
        </p:nvSpPr>
        <p:spPr>
          <a:xfrm>
            <a:off x="0" y="2000240"/>
            <a:ext cx="9144000" cy="785818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2400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algn="ctr"/>
            <a:r>
              <a:rPr lang="fr-BE" sz="4400" b="1" cap="all" baseline="0" dirty="0" smtClean="0">
                <a:solidFill>
                  <a:schemeClr val="bg1"/>
                </a:solidFill>
                <a:latin typeface="Rockwell Std" pitchFamily="18" charset="0"/>
              </a:rPr>
              <a:t>‘‘</a:t>
            </a:r>
            <a:r>
              <a:rPr lang="fr-BE" sz="3600" b="1" cap="all" baseline="0" dirty="0" smtClean="0">
                <a:solidFill>
                  <a:schemeClr val="bg1"/>
                </a:solidFill>
                <a:latin typeface="Rockwell Std" pitchFamily="18" charset="0"/>
              </a:rPr>
              <a:t>TITLE</a:t>
            </a:r>
            <a:r>
              <a:rPr lang="fr-BE" sz="4400" b="1" cap="all" baseline="0" dirty="0" smtClean="0">
                <a:solidFill>
                  <a:schemeClr val="bg1"/>
                </a:solidFill>
                <a:latin typeface="Rockwell Std" pitchFamily="18" charset="0"/>
              </a:rPr>
              <a:t>’’</a:t>
            </a:r>
            <a:endParaRPr lang="en-US" sz="4400" b="1" cap="all" baseline="0" dirty="0">
              <a:solidFill>
                <a:schemeClr val="bg1"/>
              </a:solidFill>
              <a:latin typeface="Rockwell Std" pitchFamily="18" charset="0"/>
            </a:endParaRPr>
          </a:p>
        </p:txBody>
      </p:sp>
      <p:sp>
        <p:nvSpPr>
          <p:cNvPr id="17" name="Content Placeholder 2"/>
          <p:cNvSpPr>
            <a:spLocks noGrp="1"/>
          </p:cNvSpPr>
          <p:nvPr userDrawn="1">
            <p:ph sz="half" idx="10" hasCustomPrompt="1"/>
          </p:nvPr>
        </p:nvSpPr>
        <p:spPr>
          <a:xfrm>
            <a:off x="0" y="2786058"/>
            <a:ext cx="9144000" cy="500066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4400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algn="ctr"/>
            <a:r>
              <a:rPr lang="fr-BE" sz="2000" b="1" dirty="0" err="1" smtClean="0">
                <a:solidFill>
                  <a:schemeClr val="bg1"/>
                </a:solidFill>
                <a:latin typeface="Rockwell Std" pitchFamily="18" charset="0"/>
              </a:rPr>
              <a:t>subtitle</a:t>
            </a:r>
            <a:endParaRPr lang="en-US" sz="4400" b="1" cap="all" baseline="0" dirty="0">
              <a:solidFill>
                <a:schemeClr val="bg1"/>
              </a:solidFill>
              <a:latin typeface="Rockwell Std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8"/>
          <p:cNvSpPr txBox="1">
            <a:spLocks noChangeArrowheads="1"/>
          </p:cNvSpPr>
          <p:nvPr userDrawn="1"/>
        </p:nvSpPr>
        <p:spPr bwMode="auto">
          <a:xfrm>
            <a:off x="0" y="2886075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BE" sz="2000" b="1">
                <a:solidFill>
                  <a:schemeClr val="bg1"/>
                </a:solidFill>
                <a:latin typeface="Rockwell Std" pitchFamily="18" charset="0"/>
              </a:rPr>
              <a:t>subtitle</a:t>
            </a:r>
            <a:endParaRPr lang="en-US" sz="2000" b="1">
              <a:solidFill>
                <a:schemeClr val="bg1"/>
              </a:solidFill>
              <a:latin typeface="Rockwell Std" pitchFamily="18" charset="0"/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28596" y="1714488"/>
            <a:ext cx="8143932" cy="4411675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1800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>
              <a:buClr>
                <a:srgbClr val="065FA6"/>
              </a:buClr>
              <a:buFont typeface="Rockwell Std" pitchFamily="18" charset="0"/>
              <a:buChar char="»"/>
            </a:pPr>
            <a:r>
              <a:rPr lang="fr-BE" b="1" dirty="0" smtClean="0">
                <a:solidFill>
                  <a:srgbClr val="065FA6"/>
                </a:solidFill>
                <a:latin typeface="Rockwell Std" pitchFamily="18" charset="0"/>
              </a:rPr>
              <a:t> Paragraphe 1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BE" b="1" dirty="0" smtClean="0">
              <a:solidFill>
                <a:srgbClr val="065FA6"/>
              </a:solidFill>
              <a:latin typeface="Rockwell Std" pitchFamily="18" charset="0"/>
            </a:endParaRPr>
          </a:p>
          <a:p>
            <a:pPr>
              <a:buClr>
                <a:srgbClr val="065FA6"/>
              </a:buClr>
              <a:buFont typeface="Arial" pitchFamily="34" charset="0"/>
              <a:buChar char="•"/>
            </a:pPr>
            <a:r>
              <a:rPr lang="fr-BE" b="1" dirty="0" smtClean="0">
                <a:solidFill>
                  <a:srgbClr val="0070C0"/>
                </a:solidFill>
                <a:latin typeface="Rockwell Std" pitchFamily="18" charset="0"/>
              </a:rPr>
              <a:t> Paragraphe 2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428596" y="142852"/>
            <a:ext cx="7215238" cy="571504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3200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2800" b="1" cap="all" dirty="0" err="1" smtClean="0">
                <a:solidFill>
                  <a:srgbClr val="002060"/>
                </a:solidFill>
                <a:latin typeface="Rockwell Std" pitchFamily="18" charset="0"/>
              </a:rPr>
              <a:t>Title</a:t>
            </a:r>
            <a:r>
              <a:rPr lang="fr-BE" sz="2800" b="1" cap="all" dirty="0" smtClean="0">
                <a:solidFill>
                  <a:srgbClr val="002060"/>
                </a:solidFill>
                <a:latin typeface="Rockwell Std" pitchFamily="18" charset="0"/>
              </a:rPr>
              <a:t> </a:t>
            </a:r>
            <a:r>
              <a:rPr lang="fr-BE" sz="2800" b="1" dirty="0" err="1" smtClean="0">
                <a:solidFill>
                  <a:srgbClr val="0073B6"/>
                </a:solidFill>
                <a:latin typeface="Rockwell Std" pitchFamily="18" charset="0"/>
              </a:rPr>
              <a:t>Layout</a:t>
            </a:r>
            <a:endParaRPr lang="en-US" sz="2800" b="1" dirty="0">
              <a:solidFill>
                <a:srgbClr val="0073B6"/>
              </a:solidFill>
              <a:latin typeface="Rockwell Std" pitchFamily="18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428596" y="1142984"/>
            <a:ext cx="8143932" cy="571504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2800" cap="all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2400" b="1" dirty="0" smtClean="0">
                <a:solidFill>
                  <a:srgbClr val="002060"/>
                </a:solidFill>
                <a:latin typeface="Rockwell Std" pitchFamily="18" charset="0"/>
              </a:rPr>
              <a:t>TITLE</a:t>
            </a:r>
            <a:endParaRPr lang="en-US" sz="2800" b="1" dirty="0">
              <a:solidFill>
                <a:srgbClr val="0073B6"/>
              </a:solidFill>
              <a:latin typeface="Rockwell Std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28596" y="1714488"/>
            <a:ext cx="8143932" cy="4411675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1800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>
              <a:buClr>
                <a:srgbClr val="065FA6"/>
              </a:buClr>
              <a:buFont typeface="Rockwell Std" pitchFamily="18" charset="0"/>
              <a:buChar char="»"/>
            </a:pPr>
            <a:r>
              <a:rPr lang="fr-BE" b="1" dirty="0" smtClean="0">
                <a:solidFill>
                  <a:srgbClr val="065FA6"/>
                </a:solidFill>
                <a:latin typeface="Rockwell Std" pitchFamily="18" charset="0"/>
              </a:rPr>
              <a:t> Paragraphe 1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428596" y="142852"/>
            <a:ext cx="7215238" cy="571504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1800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2800" b="1" cap="all" dirty="0" err="1" smtClean="0">
                <a:solidFill>
                  <a:srgbClr val="002060"/>
                </a:solidFill>
                <a:latin typeface="Rockwell Std" pitchFamily="18" charset="0"/>
              </a:rPr>
              <a:t>Title</a:t>
            </a:r>
            <a:r>
              <a:rPr lang="fr-BE" sz="2800" b="1" cap="all" dirty="0" smtClean="0">
                <a:solidFill>
                  <a:srgbClr val="002060"/>
                </a:solidFill>
                <a:latin typeface="Rockwell Std" pitchFamily="18" charset="0"/>
              </a:rPr>
              <a:t> </a:t>
            </a:r>
            <a:r>
              <a:rPr lang="fr-BE" sz="2800" b="1" dirty="0" err="1" smtClean="0">
                <a:solidFill>
                  <a:srgbClr val="0073B6"/>
                </a:solidFill>
                <a:latin typeface="Rockwell Std" pitchFamily="18" charset="0"/>
              </a:rPr>
              <a:t>Layout</a:t>
            </a:r>
            <a:endParaRPr lang="en-US" sz="2800" b="1" dirty="0">
              <a:solidFill>
                <a:srgbClr val="0073B6"/>
              </a:solidFill>
              <a:latin typeface="Rockwell Std" pitchFamily="18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428596" y="1142984"/>
            <a:ext cx="8143932" cy="571504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2800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2400" b="1" dirty="0" smtClean="0">
                <a:solidFill>
                  <a:srgbClr val="002060"/>
                </a:solidFill>
                <a:latin typeface="Rockwell Std" pitchFamily="18" charset="0"/>
              </a:rPr>
              <a:t>TITLE</a:t>
            </a:r>
            <a:endParaRPr lang="en-US" sz="2800" b="1" dirty="0">
              <a:solidFill>
                <a:srgbClr val="0073B6"/>
              </a:solidFill>
              <a:latin typeface="Rockwell Std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4038600" cy="4983179"/>
          </a:xfrm>
          <a:prstGeom prst="rect">
            <a:avLst/>
          </a:prstGeom>
        </p:spPr>
        <p:txBody>
          <a:bodyPr/>
          <a:lstStyle>
            <a:lvl1pPr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86314" y="1142984"/>
            <a:ext cx="3786214" cy="4983179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1800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>
              <a:buClr>
                <a:srgbClr val="065FA6"/>
              </a:buClr>
              <a:buFont typeface="Rockwell Std" pitchFamily="18" charset="0"/>
              <a:buChar char="»"/>
            </a:pPr>
            <a:r>
              <a:rPr lang="fr-BE" b="1" dirty="0" smtClean="0">
                <a:solidFill>
                  <a:srgbClr val="065FA6"/>
                </a:solidFill>
                <a:latin typeface="Rockwell Std" pitchFamily="18" charset="0"/>
              </a:rPr>
              <a:t> Paragraphe 1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428596" y="142852"/>
            <a:ext cx="7215238" cy="571504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1800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2800" b="1" cap="all" dirty="0" err="1" smtClean="0">
                <a:solidFill>
                  <a:srgbClr val="002060"/>
                </a:solidFill>
                <a:latin typeface="Rockwell Std" pitchFamily="18" charset="0"/>
              </a:rPr>
              <a:t>Title</a:t>
            </a:r>
            <a:r>
              <a:rPr lang="fr-BE" sz="2800" b="1" cap="all" dirty="0" smtClean="0">
                <a:solidFill>
                  <a:srgbClr val="002060"/>
                </a:solidFill>
                <a:latin typeface="Rockwell Std" pitchFamily="18" charset="0"/>
              </a:rPr>
              <a:t> </a:t>
            </a:r>
            <a:r>
              <a:rPr lang="fr-BE" sz="2800" b="1" dirty="0" err="1" smtClean="0">
                <a:solidFill>
                  <a:srgbClr val="0073B6"/>
                </a:solidFill>
                <a:latin typeface="Rockwell Std" pitchFamily="18" charset="0"/>
              </a:rPr>
              <a:t>Layout</a:t>
            </a:r>
            <a:endParaRPr lang="en-US" sz="2800" b="1" dirty="0">
              <a:solidFill>
                <a:srgbClr val="0073B6"/>
              </a:solidFill>
              <a:latin typeface="Rockwell Std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h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28596" y="1714488"/>
            <a:ext cx="8143932" cy="4411675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lang="fr-BE" sz="1600" baseline="0" dirty="0" smtClean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>
              <a:defRPr sz="2400"/>
            </a:lvl2pPr>
            <a:lvl3pPr>
              <a:buNone/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>
              <a:buClr>
                <a:srgbClr val="065FA6"/>
              </a:buClr>
              <a:buFont typeface="Rockwell Std" pitchFamily="18" charset="0"/>
              <a:buChar char="»"/>
            </a:pPr>
            <a:r>
              <a:rPr lang="fr-BE" b="1" dirty="0" smtClean="0">
                <a:solidFill>
                  <a:srgbClr val="065FA6"/>
                </a:solidFill>
                <a:latin typeface="Rockwell Std" pitchFamily="18" charset="0"/>
              </a:rPr>
              <a:t>Paragraphe 2</a:t>
            </a:r>
          </a:p>
          <a:p>
            <a:pPr>
              <a:buClr>
                <a:srgbClr val="065FA6"/>
              </a:buClr>
            </a:pPr>
            <a:r>
              <a:rPr lang="fr-BE" sz="16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	Lorem </a:t>
            </a:r>
            <a:r>
              <a:rPr lang="fr-BE" sz="16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ipsum</a:t>
            </a:r>
            <a:r>
              <a:rPr lang="fr-BE" sz="16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, </a:t>
            </a:r>
            <a:r>
              <a:rPr lang="fr-BE" sz="16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dolor</a:t>
            </a:r>
            <a:r>
              <a:rPr lang="fr-BE" sz="16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fr-BE" sz="16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sit</a:t>
            </a:r>
            <a:r>
              <a:rPr lang="fr-BE" sz="16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fr-BE" sz="1600" dirty="0" err="1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amet</a:t>
            </a:r>
            <a:endParaRPr lang="fr-BE" sz="1600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428596" y="142852"/>
            <a:ext cx="7215238" cy="571504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1800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2800" b="1" cap="all" dirty="0" err="1" smtClean="0">
                <a:solidFill>
                  <a:srgbClr val="002060"/>
                </a:solidFill>
                <a:latin typeface="Rockwell Std" pitchFamily="18" charset="0"/>
              </a:rPr>
              <a:t>Title</a:t>
            </a:r>
            <a:r>
              <a:rPr lang="fr-BE" sz="2800" b="1" cap="all" dirty="0" smtClean="0">
                <a:solidFill>
                  <a:srgbClr val="002060"/>
                </a:solidFill>
                <a:latin typeface="Rockwell Std" pitchFamily="18" charset="0"/>
              </a:rPr>
              <a:t> </a:t>
            </a:r>
            <a:r>
              <a:rPr lang="fr-BE" sz="2800" b="1" dirty="0" err="1" smtClean="0">
                <a:solidFill>
                  <a:srgbClr val="0073B6"/>
                </a:solidFill>
                <a:latin typeface="Rockwell Std" pitchFamily="18" charset="0"/>
              </a:rPr>
              <a:t>Layout</a:t>
            </a:r>
            <a:endParaRPr lang="en-US" sz="2800" b="1" dirty="0">
              <a:solidFill>
                <a:srgbClr val="0073B6"/>
              </a:solidFill>
              <a:latin typeface="Rockwell Std" pitchFamily="18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428596" y="1142984"/>
            <a:ext cx="8143932" cy="571504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2800" cap="all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BE" sz="2400" b="1" dirty="0" smtClean="0">
                <a:solidFill>
                  <a:srgbClr val="002060"/>
                </a:solidFill>
                <a:latin typeface="Rockwell Std" pitchFamily="18" charset="0"/>
              </a:rPr>
              <a:t>TITLE</a:t>
            </a:r>
            <a:endParaRPr lang="en-US" sz="2800" b="1" dirty="0">
              <a:solidFill>
                <a:srgbClr val="0073B6"/>
              </a:solidFill>
              <a:latin typeface="Rockwell Std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5715016"/>
              <a:ext cx="9144000" cy="11429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0" y="0"/>
              <a:ext cx="9144000" cy="5715000"/>
            </a:xfrm>
            <a:prstGeom prst="rect">
              <a:avLst/>
            </a:prstGeom>
            <a:solidFill>
              <a:srgbClr val="065F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00892" y="5841987"/>
              <a:ext cx="1552251" cy="873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4282" y="6072185"/>
              <a:ext cx="4731163" cy="577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0" y="1643050"/>
            <a:ext cx="9144000" cy="571504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2400" cap="all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algn="ctr"/>
            <a:r>
              <a:rPr lang="fr-BE" sz="3400" b="0" i="0" cap="all" dirty="0" smtClean="0">
                <a:solidFill>
                  <a:schemeClr val="bg1"/>
                </a:solidFill>
                <a:latin typeface="Rockwell Std" pitchFamily="18" charset="0"/>
              </a:rPr>
              <a:t>THANK</a:t>
            </a:r>
            <a:r>
              <a:rPr lang="fr-BE" sz="3400" b="0" i="0" cap="all" baseline="0" dirty="0" smtClean="0">
                <a:solidFill>
                  <a:schemeClr val="bg1"/>
                </a:solidFill>
                <a:latin typeface="Rockwell Std" pitchFamily="18" charset="0"/>
              </a:rPr>
              <a:t> YOU FOR YOUR ATTENTION</a:t>
            </a:r>
            <a:r>
              <a:rPr lang="fr-BE" sz="3400" b="1" cap="all" baseline="0" dirty="0" smtClean="0">
                <a:solidFill>
                  <a:schemeClr val="bg1"/>
                </a:solidFill>
                <a:latin typeface="Rockwell Std" pitchFamily="18" charset="0"/>
              </a:rPr>
              <a:t>!</a:t>
            </a:r>
            <a:endParaRPr lang="en-US" sz="3400" b="1" cap="all" dirty="0">
              <a:solidFill>
                <a:schemeClr val="bg1"/>
              </a:solidFill>
              <a:latin typeface="Rockwell Std" pitchFamily="18" charset="0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0" y="2571744"/>
            <a:ext cx="9144000" cy="1500198"/>
          </a:xfrm>
          <a:prstGeom prst="rect">
            <a:avLst/>
          </a:prstGeom>
        </p:spPr>
        <p:txBody>
          <a:bodyPr/>
          <a:lstStyle>
            <a:lvl1pPr>
              <a:buClr>
                <a:srgbClr val="065FA6"/>
              </a:buClr>
              <a:buFont typeface="Arial" pitchFamily="34" charset="0"/>
              <a:buNone/>
              <a:defRPr sz="3600" cap="none" baseline="0"/>
            </a:lvl1pPr>
            <a:lvl2pPr>
              <a:defRPr sz="2400"/>
            </a:lvl2pPr>
            <a:lvl3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3pPr>
            <a:lvl4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4pPr>
            <a:lvl5pPr>
              <a:defRPr sz="1600" b="0" i="0" baseline="0">
                <a:solidFill>
                  <a:schemeClr val="bg1">
                    <a:lumMod val="50000"/>
                  </a:schemeClr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algn="ctr"/>
            <a:r>
              <a:rPr lang="fr-BE" sz="2000" b="1" dirty="0" smtClean="0">
                <a:solidFill>
                  <a:schemeClr val="bg1"/>
                </a:solidFill>
                <a:latin typeface="Rockwell Std" pitchFamily="18" charset="0"/>
              </a:rPr>
              <a:t>More information:</a:t>
            </a:r>
          </a:p>
          <a:p>
            <a:pPr algn="ctr"/>
            <a:r>
              <a:rPr lang="fr-BE" sz="1800" b="0" i="0" u="none" baseline="0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Rockwell Std" pitchFamily="18" charset="0"/>
              </a:rPr>
              <a:t>www.eu-patient.eu</a:t>
            </a:r>
          </a:p>
          <a:p>
            <a:pPr algn="ctr"/>
            <a:r>
              <a:rPr lang="fr-BE" sz="1800" b="0" i="0" u="none" baseline="0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Rockwell Std" pitchFamily="18" charset="0"/>
              </a:rPr>
              <a:t>info@eu-patient.eu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0" y="71438"/>
            <a:ext cx="9144000" cy="6929437"/>
            <a:chOff x="0" y="71414"/>
            <a:chExt cx="9144000" cy="6929486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858148" y="71414"/>
              <a:ext cx="1143008" cy="642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0" y="6496071"/>
              <a:ext cx="9144000" cy="428628"/>
            </a:xfrm>
            <a:prstGeom prst="rect">
              <a:avLst/>
            </a:prstGeom>
            <a:solidFill>
              <a:srgbClr val="065F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" name="Picture 3" descr="C:\Documents and Settings\Malak\Bureau\epf\templates print\slogan1.pn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738313" y="6419875"/>
              <a:ext cx="566737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8" name="Straight Connector 17"/>
          <p:cNvCxnSpPr/>
          <p:nvPr/>
        </p:nvCxnSpPr>
        <p:spPr>
          <a:xfrm>
            <a:off x="0" y="855663"/>
            <a:ext cx="9144000" cy="1587"/>
          </a:xfrm>
          <a:prstGeom prst="line">
            <a:avLst/>
          </a:prstGeom>
          <a:ln w="73025" cap="rnd" cmpd="thickThin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7" r:id="rId2"/>
    <p:sldLayoutId id="2147483758" r:id="rId3"/>
    <p:sldLayoutId id="2147483760" r:id="rId4"/>
    <p:sldLayoutId id="2147483763" r:id="rId5"/>
    <p:sldLayoutId id="2147483764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0" y="332656"/>
            <a:ext cx="9144000" cy="2453402"/>
          </a:xfrm>
        </p:spPr>
        <p:txBody>
          <a:bodyPr/>
          <a:lstStyle/>
          <a:p>
            <a:pPr algn="ctr"/>
            <a:endParaRPr lang="en-GB" sz="4000" dirty="0" smtClean="0">
              <a:solidFill>
                <a:schemeClr val="bg1"/>
              </a:solidFill>
            </a:endParaRPr>
          </a:p>
          <a:p>
            <a:pPr algn="ctr"/>
            <a:endParaRPr lang="en-GB" sz="4000" dirty="0">
              <a:solidFill>
                <a:schemeClr val="bg1"/>
              </a:solidFill>
            </a:endParaRPr>
          </a:p>
          <a:p>
            <a:pPr algn="ctr"/>
            <a:r>
              <a:rPr lang="en-GB" sz="4000" dirty="0" smtClean="0">
                <a:solidFill>
                  <a:schemeClr val="bg1"/>
                </a:solidFill>
              </a:rPr>
              <a:t>Trust </a:t>
            </a:r>
            <a:r>
              <a:rPr lang="en-GB" sz="4000" dirty="0">
                <a:solidFill>
                  <a:schemeClr val="bg1"/>
                </a:solidFill>
              </a:rPr>
              <a:t>as a key factor for end users’ uptake of </a:t>
            </a:r>
            <a:r>
              <a:rPr lang="en-GB" sz="4000" dirty="0" err="1" smtClean="0">
                <a:solidFill>
                  <a:schemeClr val="bg1"/>
                </a:solidFill>
              </a:rPr>
              <a:t>mHealth</a:t>
            </a:r>
            <a:endParaRPr lang="en-GB" sz="4000" dirty="0" smtClean="0">
              <a:solidFill>
                <a:schemeClr val="bg1"/>
              </a:solidFill>
            </a:endParaRPr>
          </a:p>
          <a:p>
            <a:pPr algn="ctr"/>
            <a:r>
              <a:rPr lang="en-GB" sz="3600" dirty="0" smtClean="0">
                <a:solidFill>
                  <a:schemeClr val="bg1"/>
                </a:solidFill>
              </a:rPr>
              <a:t>Findings </a:t>
            </a:r>
            <a:r>
              <a:rPr lang="en-GB" sz="3600" dirty="0">
                <a:solidFill>
                  <a:schemeClr val="bg1"/>
                </a:solidFill>
              </a:rPr>
              <a:t>of the European </a:t>
            </a:r>
            <a:r>
              <a:rPr lang="en-GB" sz="3600" dirty="0" smtClean="0">
                <a:solidFill>
                  <a:schemeClr val="bg1"/>
                </a:solidFill>
              </a:rPr>
              <a:t>project </a:t>
            </a:r>
          </a:p>
          <a:p>
            <a:pPr algn="ctr"/>
            <a:r>
              <a:rPr lang="en-GB" sz="3600" dirty="0" smtClean="0">
                <a:solidFill>
                  <a:schemeClr val="bg1"/>
                </a:solidFill>
              </a:rPr>
              <a:t>Chain </a:t>
            </a:r>
            <a:r>
              <a:rPr lang="en-GB" sz="3600" dirty="0">
                <a:solidFill>
                  <a:schemeClr val="bg1"/>
                </a:solidFill>
              </a:rPr>
              <a:t>of Trust</a:t>
            </a:r>
            <a:endParaRPr lang="en-US" sz="3600" b="1" cap="all" dirty="0">
              <a:solidFill>
                <a:schemeClr val="bg1"/>
              </a:solidFill>
              <a:latin typeface="Rockwell St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0"/>
          </p:nvPr>
        </p:nvSpPr>
        <p:spPr>
          <a:xfrm>
            <a:off x="0" y="3933056"/>
            <a:ext cx="9144000" cy="2155110"/>
          </a:xfrm>
        </p:spPr>
        <p:txBody>
          <a:bodyPr/>
          <a:lstStyle/>
          <a:p>
            <a:pPr algn="ctr"/>
            <a:endParaRPr lang="fr-BE" sz="2000" dirty="0" smtClean="0">
              <a:solidFill>
                <a:schemeClr val="bg1"/>
              </a:solidFill>
              <a:latin typeface="Rockwell Std" pitchFamily="18" charset="0"/>
            </a:endParaRPr>
          </a:p>
          <a:p>
            <a:pPr algn="ctr"/>
            <a:endParaRPr lang="fr-BE" sz="2000" dirty="0" smtClean="0">
              <a:solidFill>
                <a:schemeClr val="bg1"/>
              </a:solidFill>
              <a:latin typeface="Rockwell Std" pitchFamily="18" charset="0"/>
            </a:endParaRPr>
          </a:p>
          <a:p>
            <a:pPr algn="ctr"/>
            <a:r>
              <a:rPr lang="fr-BE" sz="2000" dirty="0" smtClean="0">
                <a:solidFill>
                  <a:schemeClr val="bg1"/>
                </a:solidFill>
                <a:latin typeface="Rockwell Std" pitchFamily="18" charset="0"/>
              </a:rPr>
              <a:t>Liuska Sanna, Programme Manager</a:t>
            </a: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“</a:t>
            </a:r>
            <a:r>
              <a:rPr lang="en-GB" sz="2000" dirty="0" err="1">
                <a:solidFill>
                  <a:schemeClr val="bg1"/>
                </a:solidFill>
              </a:rPr>
              <a:t>mHealth</a:t>
            </a:r>
            <a:r>
              <a:rPr lang="en-GB" sz="2000" dirty="0">
                <a:solidFill>
                  <a:schemeClr val="bg1"/>
                </a:solidFill>
              </a:rPr>
              <a:t> – making a positive difference to End Users</a:t>
            </a:r>
            <a:r>
              <a:rPr lang="en-GB" sz="2000" dirty="0" smtClean="0">
                <a:solidFill>
                  <a:schemeClr val="bg1"/>
                </a:solidFill>
              </a:rPr>
              <a:t>”</a:t>
            </a:r>
            <a:r>
              <a:rPr lang="en-GB" sz="2000" dirty="0">
                <a:solidFill>
                  <a:schemeClr val="bg1"/>
                </a:solidFill>
              </a:rPr>
              <a:t> @ Mobile World Congress</a:t>
            </a: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Barcelona, </a:t>
            </a:r>
            <a:r>
              <a:rPr lang="en-GB" sz="2000" dirty="0">
                <a:solidFill>
                  <a:schemeClr val="bg1"/>
                </a:solidFill>
              </a:rPr>
              <a:t>28 February 2013</a:t>
            </a:r>
          </a:p>
          <a:p>
            <a:pPr algn="ctr"/>
            <a:endParaRPr lang="fr-FR" sz="2000" dirty="0"/>
          </a:p>
        </p:txBody>
      </p:sp>
      <p:pic>
        <p:nvPicPr>
          <p:cNvPr id="1026" name="Picture 2" descr="\\epfcentral001\EPF-Files\PROJECTS\RUNNING PROJECTS\Chain of Trust\WP2 Dissemination\Website\Partner private section\WP2 Dissemination\Project Logo\chain-of-trust-logo-without-te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662" y="476672"/>
            <a:ext cx="3976688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8596" y="1268760"/>
            <a:ext cx="8143932" cy="4857403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  <a:latin typeface="+mj-lt"/>
              </a:rPr>
              <a:t>Focus:</a:t>
            </a:r>
            <a:r>
              <a:rPr lang="en-GB" sz="2400" dirty="0" smtClean="0">
                <a:solidFill>
                  <a:srgbClr val="065FA6"/>
                </a:solidFill>
                <a:latin typeface="+mj-lt"/>
              </a:rPr>
              <a:t> perspective of end users – patients, doctors, nurses, pharmacists – on </a:t>
            </a:r>
            <a:r>
              <a:rPr lang="en-GB" sz="2400" dirty="0" err="1" smtClean="0">
                <a:solidFill>
                  <a:srgbClr val="065FA6"/>
                </a:solidFill>
                <a:latin typeface="+mj-lt"/>
              </a:rPr>
              <a:t>Telehealth</a:t>
            </a:r>
            <a:endParaRPr lang="en-GB" sz="2400" dirty="0" smtClean="0">
              <a:solidFill>
                <a:srgbClr val="065FA6"/>
              </a:solidFill>
              <a:latin typeface="+mj-lt"/>
            </a:endParaRPr>
          </a:p>
          <a:p>
            <a:pPr marL="0" indent="0"/>
            <a:endParaRPr lang="en-GB" sz="2400" dirty="0" smtClean="0">
              <a:solidFill>
                <a:srgbClr val="065FA6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  <a:latin typeface="+mj-lt"/>
              </a:rPr>
              <a:t>Why this project? </a:t>
            </a:r>
          </a:p>
          <a:p>
            <a:pPr indent="20638">
              <a:buFont typeface="Wingdings" pitchFamily="2" charset="2"/>
              <a:buChar char="ü"/>
            </a:pPr>
            <a:r>
              <a:rPr lang="en-GB" sz="2400" dirty="0" smtClean="0">
                <a:solidFill>
                  <a:srgbClr val="065FA6"/>
                </a:solidFill>
                <a:latin typeface="+mj-lt"/>
              </a:rPr>
              <a:t> Poor awareness and acceptance of end users</a:t>
            </a:r>
          </a:p>
          <a:p>
            <a:pPr indent="20638">
              <a:buFont typeface="Wingdings" pitchFamily="2" charset="2"/>
              <a:buChar char="ü"/>
            </a:pPr>
            <a:r>
              <a:rPr lang="en-GB" sz="2400" dirty="0" smtClean="0">
                <a:solidFill>
                  <a:srgbClr val="065FA6"/>
                </a:solidFill>
                <a:latin typeface="+mj-lt"/>
              </a:rPr>
              <a:t> </a:t>
            </a:r>
            <a:r>
              <a:rPr lang="en-GB" sz="2400" dirty="0" smtClean="0">
                <a:solidFill>
                  <a:srgbClr val="065FA6"/>
                </a:solidFill>
              </a:rPr>
              <a:t>Thorough understanding of end users perspective missing</a:t>
            </a:r>
          </a:p>
          <a:p>
            <a:pPr indent="0"/>
            <a:endParaRPr lang="en-GB" sz="2400" dirty="0" smtClean="0">
              <a:solidFill>
                <a:srgbClr val="065FA6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  <a:latin typeface="+mj-lt"/>
              </a:rPr>
              <a:t>What?</a:t>
            </a:r>
            <a:r>
              <a:rPr lang="en-GB" sz="2400" dirty="0" smtClean="0">
                <a:solidFill>
                  <a:srgbClr val="065FA6"/>
                </a:solidFill>
                <a:latin typeface="+mj-lt"/>
              </a:rPr>
              <a:t> Assessment of end users views on barriers, benefits, key drivers for acceptance of </a:t>
            </a:r>
            <a:r>
              <a:rPr lang="en-GB" sz="2400" dirty="0" err="1" smtClean="0">
                <a:solidFill>
                  <a:srgbClr val="065FA6"/>
                </a:solidFill>
                <a:latin typeface="+mj-lt"/>
              </a:rPr>
              <a:t>telehealth</a:t>
            </a:r>
            <a:r>
              <a:rPr lang="en-GB" sz="2400" dirty="0" smtClean="0">
                <a:solidFill>
                  <a:srgbClr val="065FA6"/>
                </a:solidFill>
                <a:latin typeface="+mj-lt"/>
              </a:rPr>
              <a:t> – qualitative and quantitative methodological approach</a:t>
            </a:r>
            <a:endParaRPr lang="en-GB" sz="2400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lvl="2"/>
            <a:endParaRPr lang="fr-FR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>
          <a:xfrm>
            <a:off x="428596" y="260648"/>
            <a:ext cx="7215238" cy="453708"/>
          </a:xfrm>
        </p:spPr>
        <p:txBody>
          <a:bodyPr/>
          <a:lstStyle/>
          <a:p>
            <a:r>
              <a:rPr lang="fr-BE" sz="2400" b="1" cap="all" dirty="0" smtClean="0">
                <a:solidFill>
                  <a:srgbClr val="002060"/>
                </a:solidFill>
                <a:latin typeface="Rockwell Std" pitchFamily="18" charset="0"/>
              </a:rPr>
              <a:t>The Chain of trust project</a:t>
            </a:r>
            <a:endParaRPr lang="en-US" sz="2400" b="1" dirty="0" smtClean="0">
              <a:solidFill>
                <a:srgbClr val="0073B6"/>
              </a:solidFill>
              <a:latin typeface="Rockwell Std" pitchFamily="18" charset="0"/>
            </a:endParaRPr>
          </a:p>
          <a:p>
            <a:endParaRPr lang="fr-FR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8596" y="1268760"/>
            <a:ext cx="8143932" cy="4857403"/>
          </a:xfrm>
        </p:spPr>
        <p:txBody>
          <a:bodyPr/>
          <a:lstStyle/>
          <a:p>
            <a:pPr marL="0" indent="0"/>
            <a:endParaRPr lang="en-GB" sz="2400" dirty="0" smtClean="0">
              <a:solidFill>
                <a:srgbClr val="065FA6"/>
              </a:solidFill>
              <a:latin typeface="+mj-lt"/>
            </a:endParaRPr>
          </a:p>
          <a:p>
            <a:pPr marL="0" indent="0" algn="ctr"/>
            <a:r>
              <a:rPr lang="en-GB" sz="2800" b="1" dirty="0" smtClean="0">
                <a:solidFill>
                  <a:srgbClr val="002060"/>
                </a:solidFill>
                <a:latin typeface="+mj-lt"/>
              </a:rPr>
              <a:t>HOW TO TRANSLATE THE PROJECT FINDINGS IN </a:t>
            </a:r>
            <a:r>
              <a:rPr lang="en-GB" sz="2800" b="1" dirty="0" err="1">
                <a:solidFill>
                  <a:srgbClr val="002060"/>
                </a:solidFill>
                <a:latin typeface="+mj-lt"/>
              </a:rPr>
              <a:t>m</a:t>
            </a:r>
            <a:r>
              <a:rPr lang="en-GB" sz="2800" b="1" dirty="0" err="1" smtClean="0">
                <a:solidFill>
                  <a:srgbClr val="002060"/>
                </a:solidFill>
                <a:latin typeface="+mj-lt"/>
              </a:rPr>
              <a:t>HEALTH</a:t>
            </a:r>
            <a:r>
              <a:rPr lang="en-GB" sz="2800" b="1" dirty="0" smtClean="0">
                <a:solidFill>
                  <a:srgbClr val="002060"/>
                </a:solidFill>
                <a:latin typeface="+mj-lt"/>
              </a:rPr>
              <a:t>?</a:t>
            </a:r>
          </a:p>
          <a:p>
            <a:pPr indent="20638">
              <a:buFont typeface="Wingdings" pitchFamily="2" charset="2"/>
              <a:buChar char="ü"/>
            </a:pPr>
            <a:endParaRPr lang="en-GB" sz="2800" dirty="0" smtClean="0">
              <a:solidFill>
                <a:srgbClr val="065FA6"/>
              </a:solidFill>
              <a:latin typeface="+mj-lt"/>
            </a:endParaRPr>
          </a:p>
          <a:p>
            <a:pPr marL="0" indent="0" algn="ctr"/>
            <a:r>
              <a:rPr lang="en-GB" sz="2800" b="1" dirty="0" smtClean="0">
                <a:solidFill>
                  <a:srgbClr val="002060"/>
                </a:solidFill>
                <a:latin typeface="+mj-lt"/>
              </a:rPr>
              <a:t>EPF proposal of key issues for you to consider from the perspective of chronic diseases</a:t>
            </a:r>
          </a:p>
          <a:p>
            <a:pPr lvl="2"/>
            <a:endParaRPr lang="fr-FR" sz="28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>
          <a:xfrm>
            <a:off x="428596" y="260648"/>
            <a:ext cx="7215238" cy="453708"/>
          </a:xfrm>
        </p:spPr>
        <p:txBody>
          <a:bodyPr/>
          <a:lstStyle/>
          <a:p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63619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8596" y="1052736"/>
            <a:ext cx="8319868" cy="5073427"/>
          </a:xfrm>
        </p:spPr>
        <p:txBody>
          <a:bodyPr/>
          <a:lstStyle/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  <a:latin typeface="+mj-lt"/>
              </a:rPr>
              <a:t>Lack of knowledge of </a:t>
            </a:r>
            <a:r>
              <a:rPr lang="en-GB" sz="2400" b="1" dirty="0" err="1" smtClean="0">
                <a:solidFill>
                  <a:srgbClr val="002060"/>
                </a:solidFill>
                <a:latin typeface="+mj-lt"/>
              </a:rPr>
              <a:t>mHealth</a:t>
            </a:r>
            <a:r>
              <a:rPr lang="en-GB" sz="2400" b="1" dirty="0" smtClean="0">
                <a:solidFill>
                  <a:srgbClr val="002060"/>
                </a:solidFill>
                <a:latin typeface="+mj-lt"/>
              </a:rPr>
              <a:t> applications, opportunities and impact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endParaRPr lang="en-GB" sz="2400" b="1" dirty="0" smtClean="0">
              <a:solidFill>
                <a:srgbClr val="002060"/>
              </a:solidFill>
              <a:latin typeface="+mj-lt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  <a:latin typeface="+mj-lt"/>
              </a:rPr>
              <a:t>The starting point should be people not technology</a:t>
            </a:r>
          </a:p>
          <a:p>
            <a:pPr marL="808038">
              <a:buFont typeface="Wingdings" pitchFamily="2" charset="2"/>
              <a:buChar char="ü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Needs’ driven</a:t>
            </a:r>
          </a:p>
          <a:p>
            <a:pPr marL="808038">
              <a:lnSpc>
                <a:spcPts val="2200"/>
              </a:lnSpc>
              <a:buFont typeface="Wingdings" pitchFamily="2" charset="2"/>
              <a:buChar char="ü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Beware of the human dimension in applications enabling interaction with health professionals</a:t>
            </a:r>
          </a:p>
          <a:p>
            <a:pPr marL="465138" indent="0">
              <a:lnSpc>
                <a:spcPts val="2200"/>
              </a:lnSpc>
            </a:pPr>
            <a:endParaRPr lang="en-GB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  <a:latin typeface="+mj-lt"/>
              </a:rPr>
              <a:t>Capacity of users</a:t>
            </a:r>
          </a:p>
          <a:p>
            <a:pPr marL="808038">
              <a:buFont typeface="Wingdings" pitchFamily="2" charset="2"/>
              <a:buChar char="ü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User-friendly applications are even more important for chronic patients</a:t>
            </a:r>
          </a:p>
          <a:p>
            <a:pPr marL="808038">
              <a:buFont typeface="Wingdings" pitchFamily="2" charset="2"/>
              <a:buChar char="ü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The usability needs to be assessed on an on going basis</a:t>
            </a:r>
          </a:p>
          <a:p>
            <a:pPr marL="808038">
              <a:buFont typeface="Wingdings" pitchFamily="2" charset="2"/>
              <a:buChar char="ü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New type of communication and interaction require building skills for new roles and responsibilities is key</a:t>
            </a:r>
          </a:p>
          <a:p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</a:p>
          <a:p>
            <a:pPr lvl="2"/>
            <a:endParaRPr lang="fr-FR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>
          <a:xfrm>
            <a:off x="428596" y="188640"/>
            <a:ext cx="7383764" cy="525716"/>
          </a:xfrm>
        </p:spPr>
        <p:txBody>
          <a:bodyPr/>
          <a:lstStyle/>
          <a:p>
            <a:r>
              <a:rPr lang="en-GB" sz="2000" b="1" cap="all" dirty="0" smtClean="0">
                <a:solidFill>
                  <a:srgbClr val="002060"/>
                </a:solidFill>
                <a:latin typeface="Rockwell Std" pitchFamily="18" charset="0"/>
              </a:rPr>
              <a:t>MAIN ISSUES for USERS’ TRUST AND ACCEPTANCE 1</a:t>
            </a:r>
            <a:endParaRPr lang="en-US" sz="2000" b="1" dirty="0" smtClean="0">
              <a:solidFill>
                <a:srgbClr val="0073B6"/>
              </a:solidFill>
              <a:latin typeface="Rockwell Std" pitchFamily="18" charset="0"/>
            </a:endParaRPr>
          </a:p>
          <a:p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9033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8596" y="1196752"/>
            <a:ext cx="8143932" cy="4929411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  <a:latin typeface="+mj-lt"/>
              </a:rPr>
              <a:t>Integrating </a:t>
            </a:r>
            <a:r>
              <a:rPr lang="en-GB" sz="2400" b="1" dirty="0" err="1" smtClean="0">
                <a:solidFill>
                  <a:srgbClr val="002060"/>
                </a:solidFill>
                <a:latin typeface="+mj-lt"/>
              </a:rPr>
              <a:t>mHealth</a:t>
            </a:r>
            <a:r>
              <a:rPr lang="en-GB" sz="2400" b="1" dirty="0" smtClean="0">
                <a:solidFill>
                  <a:srgbClr val="002060"/>
                </a:solidFill>
                <a:latin typeface="+mj-lt"/>
              </a:rPr>
              <a:t> in the delivery of healthcare</a:t>
            </a:r>
          </a:p>
          <a:p>
            <a:pPr marL="808038">
              <a:buFont typeface="Wingdings" pitchFamily="2" charset="2"/>
              <a:buChar char="ü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Unclear what the role of </a:t>
            </a:r>
            <a:r>
              <a:rPr lang="en-GB" sz="2200" dirty="0" err="1" smtClean="0">
                <a:solidFill>
                  <a:srgbClr val="065FA6"/>
                </a:solidFill>
                <a:latin typeface="+mj-lt"/>
              </a:rPr>
              <a:t>mHealth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 is/can be – focus on added value</a:t>
            </a:r>
          </a:p>
          <a:p>
            <a:pPr marL="808038">
              <a:buFont typeface="Wingdings" pitchFamily="2" charset="2"/>
              <a:buChar char="ü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Risk to exacerbate health inequalities</a:t>
            </a:r>
          </a:p>
          <a:p>
            <a:pPr marL="465138" indent="0"/>
            <a:endParaRPr lang="en-GB" sz="2200" dirty="0" smtClean="0">
              <a:solidFill>
                <a:srgbClr val="065FA6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en-GB" sz="2400" b="1" dirty="0" smtClean="0">
                <a:solidFill>
                  <a:srgbClr val="002060"/>
                </a:solidFill>
                <a:latin typeface="+mj-lt"/>
              </a:rPr>
              <a:t>The legal framework</a:t>
            </a:r>
          </a:p>
          <a:p>
            <a:pPr marL="812800" indent="-363538">
              <a:buFont typeface="Wingdings" pitchFamily="2" charset="2"/>
              <a:buChar char="ü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Need to clarify data protection, licence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, liability and reimbursement 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issues</a:t>
            </a:r>
          </a:p>
          <a:p>
            <a:pPr marL="812800" indent="-363538">
              <a:buFont typeface="Wingdings" pitchFamily="2" charset="2"/>
              <a:buChar char="ü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Confidentiality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still an issue BUT overly strict data protection and security systems should not hinder the sharing of health information, and ultimately the health service</a:t>
            </a:r>
            <a:endParaRPr lang="en-GB" sz="2200" dirty="0" smtClean="0">
              <a:solidFill>
                <a:srgbClr val="065FA6"/>
              </a:solidFill>
              <a:latin typeface="+mj-lt"/>
            </a:endParaRPr>
          </a:p>
          <a:p>
            <a:r>
              <a:rPr lang="en-GB" sz="24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</a:p>
          <a:p>
            <a:pPr lvl="2"/>
            <a:endParaRPr lang="fr-FR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>
          <a:xfrm>
            <a:off x="428596" y="188640"/>
            <a:ext cx="7383764" cy="525716"/>
          </a:xfrm>
        </p:spPr>
        <p:txBody>
          <a:bodyPr/>
          <a:lstStyle/>
          <a:p>
            <a:r>
              <a:rPr lang="en-GB" sz="2000" b="1" cap="all" dirty="0">
                <a:solidFill>
                  <a:srgbClr val="002060"/>
                </a:solidFill>
                <a:latin typeface="Rockwell Std" pitchFamily="18" charset="0"/>
              </a:rPr>
              <a:t>MAIN ISSUES </a:t>
            </a:r>
            <a:r>
              <a:rPr lang="en-GB" sz="2000" b="1" cap="all" dirty="0" smtClean="0">
                <a:solidFill>
                  <a:srgbClr val="002060"/>
                </a:solidFill>
                <a:latin typeface="Rockwell Std" pitchFamily="18" charset="0"/>
              </a:rPr>
              <a:t>for USERS</a:t>
            </a:r>
            <a:r>
              <a:rPr lang="en-GB" sz="2000" b="1" cap="all" dirty="0">
                <a:solidFill>
                  <a:srgbClr val="002060"/>
                </a:solidFill>
                <a:latin typeface="Rockwell Std" pitchFamily="18" charset="0"/>
              </a:rPr>
              <a:t>’ TRUST AND </a:t>
            </a:r>
            <a:r>
              <a:rPr lang="en-GB" sz="2000" b="1" cap="all" dirty="0" smtClean="0">
                <a:solidFill>
                  <a:srgbClr val="002060"/>
                </a:solidFill>
                <a:latin typeface="Rockwell Std" pitchFamily="18" charset="0"/>
              </a:rPr>
              <a:t>ACCEPTANCE 2</a:t>
            </a:r>
            <a:endParaRPr lang="en-US" sz="2000" b="1" dirty="0" smtClean="0">
              <a:solidFill>
                <a:srgbClr val="0073B6"/>
              </a:solidFill>
              <a:latin typeface="Rockwell Std" pitchFamily="18" charset="0"/>
            </a:endParaRPr>
          </a:p>
          <a:p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7165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8596" y="1124744"/>
            <a:ext cx="8143932" cy="5001419"/>
          </a:xfrm>
        </p:spPr>
        <p:txBody>
          <a:bodyPr/>
          <a:lstStyle/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Improving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quality of care through more personalised, continuous, efficient and responsive 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services</a:t>
            </a:r>
          </a:p>
          <a:p>
            <a:pPr marL="0" indent="0">
              <a:lnSpc>
                <a:spcPts val="2200"/>
              </a:lnSpc>
            </a:pPr>
            <a:endParaRPr lang="en-GB" sz="2200" dirty="0" smtClean="0">
              <a:solidFill>
                <a:srgbClr val="065FA6"/>
              </a:solidFill>
              <a:latin typeface="+mj-lt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Better continuity of care thanks to improved access to and flow of information and communication opportunities</a:t>
            </a:r>
            <a:r>
              <a:rPr lang="fr-BE" sz="2200" dirty="0" smtClean="0">
                <a:solidFill>
                  <a:srgbClr val="065FA6"/>
                </a:solidFill>
                <a:latin typeface="+mj-lt"/>
              </a:rPr>
              <a:t/>
            </a:r>
            <a:br>
              <a:rPr lang="fr-BE" sz="2200" dirty="0" smtClean="0">
                <a:solidFill>
                  <a:srgbClr val="065FA6"/>
                </a:solidFill>
                <a:latin typeface="+mj-lt"/>
              </a:rPr>
            </a:br>
            <a:endParaRPr lang="fr-BE" sz="22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Strengthening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patients’ adherence through more active involvement of patients and more regular monitoring from health 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professionals</a:t>
            </a:r>
          </a:p>
          <a:p>
            <a:pPr marL="0" indent="0">
              <a:lnSpc>
                <a:spcPts val="2200"/>
              </a:lnSpc>
            </a:pPr>
            <a:endParaRPr lang="en-GB" sz="2200" dirty="0" smtClean="0">
              <a:solidFill>
                <a:srgbClr val="065FA6"/>
              </a:solidFill>
              <a:latin typeface="+mj-lt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Reducing health inequalities by reaching underserved patients</a:t>
            </a:r>
          </a:p>
          <a:p>
            <a:pPr marL="0" indent="0">
              <a:lnSpc>
                <a:spcPts val="2200"/>
              </a:lnSpc>
            </a:pPr>
            <a:endParaRPr lang="en-GB" sz="2200" dirty="0" smtClean="0">
              <a:solidFill>
                <a:srgbClr val="065FA6"/>
              </a:solidFill>
              <a:latin typeface="+mj-lt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>
                <a:solidFill>
                  <a:srgbClr val="065FA6"/>
                </a:solidFill>
                <a:latin typeface="+mj-lt"/>
              </a:rPr>
              <a:t>Patient empowerment – </a:t>
            </a:r>
            <a:r>
              <a:rPr lang="en-GB" sz="2200" dirty="0" err="1" smtClean="0">
                <a:solidFill>
                  <a:srgbClr val="065FA6"/>
                </a:solidFill>
                <a:latin typeface="+mj-lt"/>
              </a:rPr>
              <a:t>mHealth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 can improve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knowledge of the condition, 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support self-management and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facilitate involvement in the care process </a:t>
            </a:r>
            <a:endParaRPr lang="en-GB" sz="2200" dirty="0" smtClean="0">
              <a:solidFill>
                <a:srgbClr val="065FA6"/>
              </a:solidFill>
              <a:latin typeface="+mj-lt"/>
            </a:endParaRPr>
          </a:p>
          <a:p>
            <a:pPr marL="0" indent="0">
              <a:lnSpc>
                <a:spcPts val="2200"/>
              </a:lnSpc>
            </a:pPr>
            <a:endParaRPr lang="en-GB" sz="2200" dirty="0" smtClean="0">
              <a:solidFill>
                <a:srgbClr val="065FA6"/>
              </a:solidFill>
              <a:latin typeface="+mj-lt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>
                <a:solidFill>
                  <a:srgbClr val="065FA6"/>
                </a:solidFill>
                <a:latin typeface="+mj-lt"/>
              </a:rPr>
              <a:t>Economic 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benefits for patients :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e.g. from e.g. less travel and days off work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endParaRPr lang="en-GB" sz="2200" dirty="0">
              <a:solidFill>
                <a:srgbClr val="065FA6"/>
              </a:solidFill>
              <a:latin typeface="+mj-lt"/>
            </a:endParaRPr>
          </a:p>
          <a:p>
            <a:pPr>
              <a:buFont typeface="Arial" pitchFamily="34" charset="0"/>
              <a:buChar char="•"/>
            </a:pPr>
            <a:endParaRPr lang="fr-BE" sz="2400" dirty="0" smtClean="0">
              <a:solidFill>
                <a:srgbClr val="065FA6"/>
              </a:solidFill>
              <a:latin typeface="+mj-lt"/>
            </a:endParaRPr>
          </a:p>
          <a:p>
            <a:endParaRPr lang="fr-BE" sz="2400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lvl="2"/>
            <a:endParaRPr lang="fr-FR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>
          <a:xfrm>
            <a:off x="428596" y="188640"/>
            <a:ext cx="7215238" cy="525716"/>
          </a:xfrm>
        </p:spPr>
        <p:txBody>
          <a:bodyPr/>
          <a:lstStyle/>
          <a:p>
            <a:r>
              <a:rPr lang="en-GB" sz="2000" b="1" cap="all" dirty="0" smtClean="0">
                <a:solidFill>
                  <a:srgbClr val="002060"/>
                </a:solidFill>
                <a:latin typeface="Rockwell Std" pitchFamily="18" charset="0"/>
              </a:rPr>
              <a:t>MAIN BENEFITS FROM THE USERS’ PERSPECTIVE 1</a:t>
            </a:r>
            <a:endParaRPr lang="en-US" sz="2000" b="1" dirty="0" smtClean="0">
              <a:solidFill>
                <a:srgbClr val="0073B6"/>
              </a:solidFill>
              <a:latin typeface="Rockwell Std" pitchFamily="18" charset="0"/>
            </a:endParaRPr>
          </a:p>
          <a:p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9033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8596" y="1124744"/>
            <a:ext cx="8143932" cy="5001419"/>
          </a:xfrm>
        </p:spPr>
        <p:txBody>
          <a:bodyPr/>
          <a:lstStyle/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To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accept </a:t>
            </a:r>
            <a:r>
              <a:rPr lang="en-GB" sz="2200" dirty="0" err="1" smtClean="0">
                <a:solidFill>
                  <a:srgbClr val="065FA6"/>
                </a:solidFill>
                <a:latin typeface="+mj-lt"/>
              </a:rPr>
              <a:t>mHealth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,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patients and health professionals want it to be user-centric as opposed to technology-driven</a:t>
            </a:r>
            <a:r>
              <a:rPr lang="fr-BE" sz="2200" dirty="0" smtClean="0">
                <a:solidFill>
                  <a:srgbClr val="065FA6"/>
                </a:solidFill>
                <a:latin typeface="+mj-lt"/>
              </a:rPr>
              <a:t/>
            </a:r>
            <a:br>
              <a:rPr lang="fr-BE" sz="2200" dirty="0" smtClean="0">
                <a:solidFill>
                  <a:srgbClr val="065FA6"/>
                </a:solidFill>
                <a:latin typeface="+mj-lt"/>
              </a:rPr>
            </a:br>
            <a:endParaRPr lang="fr-BE" sz="2200" dirty="0" smtClean="0">
              <a:solidFill>
                <a:srgbClr val="065FA6"/>
              </a:solidFill>
              <a:latin typeface="+mj-lt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 err="1" smtClean="0">
                <a:solidFill>
                  <a:srgbClr val="065FA6"/>
                </a:solidFill>
                <a:latin typeface="+mj-lt"/>
              </a:rPr>
              <a:t>mHealth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should not negatively affect the patient–health professional relationship, but rather aim to increase mutual 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trust </a:t>
            </a:r>
          </a:p>
          <a:p>
            <a:pPr marL="0" indent="0">
              <a:lnSpc>
                <a:spcPts val="2200"/>
              </a:lnSpc>
            </a:pPr>
            <a:endParaRPr lang="en-GB" sz="2200" dirty="0">
              <a:solidFill>
                <a:srgbClr val="065FA6"/>
              </a:solidFill>
              <a:latin typeface="+mj-lt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 err="1" smtClean="0">
                <a:solidFill>
                  <a:srgbClr val="065FA6"/>
                </a:solidFill>
                <a:latin typeface="+mj-lt"/>
              </a:rPr>
              <a:t>mHealth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needs to deliver real benefits and add value to users in relation to solely conventional 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healthcare 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endParaRPr lang="en-GB" sz="2200" dirty="0" smtClean="0">
              <a:solidFill>
                <a:srgbClr val="065FA6"/>
              </a:solidFill>
              <a:latin typeface="+mj-lt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Health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professionals and patients will accept </a:t>
            </a:r>
            <a:r>
              <a:rPr lang="en-GB" sz="2200" dirty="0" err="1" smtClean="0">
                <a:solidFill>
                  <a:srgbClr val="065FA6"/>
                </a:solidFill>
                <a:latin typeface="+mj-lt"/>
              </a:rPr>
              <a:t>mHealth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 only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as long as 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it can guarantee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the same safety and reliability standard as conventional health services;</a:t>
            </a: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endParaRPr lang="en-GB" sz="2200" dirty="0" smtClean="0">
              <a:solidFill>
                <a:srgbClr val="065FA6"/>
              </a:solidFill>
              <a:latin typeface="+mj-lt"/>
            </a:endParaRPr>
          </a:p>
          <a:p>
            <a:pPr>
              <a:lnSpc>
                <a:spcPts val="2200"/>
              </a:lnSpc>
              <a:buFont typeface="Arial" pitchFamily="34" charset="0"/>
              <a:buChar char="•"/>
            </a:pP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Self-confidence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and competence in using </a:t>
            </a:r>
            <a:r>
              <a:rPr lang="en-GB" sz="2200" dirty="0" err="1" smtClean="0">
                <a:solidFill>
                  <a:srgbClr val="065FA6"/>
                </a:solidFill>
                <a:latin typeface="+mj-lt"/>
              </a:rPr>
              <a:t>mHealth</a:t>
            </a:r>
            <a:r>
              <a:rPr lang="en-GB" sz="2200" dirty="0" smtClean="0">
                <a:solidFill>
                  <a:srgbClr val="065FA6"/>
                </a:solidFill>
                <a:latin typeface="+mj-lt"/>
              </a:rPr>
              <a:t> </a:t>
            </a:r>
            <a:r>
              <a:rPr lang="en-GB" sz="2200" dirty="0">
                <a:solidFill>
                  <a:srgbClr val="065FA6"/>
                </a:solidFill>
                <a:latin typeface="+mj-lt"/>
              </a:rPr>
              <a:t>and mutual confidence between users, are crucial and should not be underestimated</a:t>
            </a:r>
          </a:p>
          <a:p>
            <a:pPr>
              <a:buFont typeface="Arial" pitchFamily="34" charset="0"/>
              <a:buChar char="•"/>
            </a:pPr>
            <a:endParaRPr lang="fr-BE" sz="2400" dirty="0" smtClean="0">
              <a:solidFill>
                <a:srgbClr val="065FA6"/>
              </a:solidFill>
              <a:latin typeface="+mj-lt"/>
            </a:endParaRPr>
          </a:p>
          <a:p>
            <a:endParaRPr lang="fr-BE" sz="2400" dirty="0" smtClean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lvl="2"/>
            <a:endParaRPr lang="fr-FR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1"/>
          </p:nvPr>
        </p:nvSpPr>
        <p:spPr>
          <a:xfrm>
            <a:off x="428596" y="260648"/>
            <a:ext cx="7215238" cy="453708"/>
          </a:xfrm>
        </p:spPr>
        <p:txBody>
          <a:bodyPr/>
          <a:lstStyle/>
          <a:p>
            <a:r>
              <a:rPr lang="en-GB" sz="2000" b="1" cap="all" dirty="0">
                <a:solidFill>
                  <a:srgbClr val="002060"/>
                </a:solidFill>
                <a:latin typeface="Rockwell Std" pitchFamily="18" charset="0"/>
              </a:rPr>
              <a:t>MAIN KEY DRIVERS FOR USERS’ ACCEPTANCE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9033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2"/>
          </p:nvPr>
        </p:nvSpPr>
        <p:spPr>
          <a:xfrm>
            <a:off x="72008" y="1340768"/>
            <a:ext cx="9144000" cy="571504"/>
          </a:xfrm>
        </p:spPr>
        <p:txBody>
          <a:bodyPr/>
          <a:lstStyle/>
          <a:p>
            <a:pPr algn="ctr"/>
            <a:r>
              <a:rPr lang="fr-BE" sz="3600" dirty="0" smtClean="0">
                <a:solidFill>
                  <a:schemeClr val="bg1"/>
                </a:solidFill>
                <a:latin typeface="+mj-lt"/>
              </a:rPr>
              <a:t>THANK YOU FOR YOUR ATTENTION</a:t>
            </a:r>
            <a:r>
              <a:rPr lang="fr-BE" sz="3600" b="1" dirty="0" smtClean="0">
                <a:solidFill>
                  <a:schemeClr val="bg1"/>
                </a:solidFill>
                <a:latin typeface="+mj-lt"/>
              </a:rPr>
              <a:t>!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3"/>
          </p:nvPr>
        </p:nvSpPr>
        <p:spPr>
          <a:xfrm>
            <a:off x="-10007" y="3933056"/>
            <a:ext cx="9144000" cy="1500198"/>
          </a:xfrm>
        </p:spPr>
        <p:txBody>
          <a:bodyPr/>
          <a:lstStyle/>
          <a:p>
            <a:pPr algn="ctr"/>
            <a:r>
              <a:rPr lang="fr-BE" sz="2000" b="1" dirty="0" smtClean="0">
                <a:solidFill>
                  <a:schemeClr val="bg1"/>
                </a:solidFill>
                <a:latin typeface="+mj-lt"/>
              </a:rPr>
              <a:t>More information:</a:t>
            </a:r>
          </a:p>
          <a:p>
            <a:pPr algn="ctr"/>
            <a:r>
              <a:rPr lang="fr-BE" sz="2000" dirty="0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+mj-lt"/>
              </a:rPr>
              <a:t>www.eu-patient.eu</a:t>
            </a:r>
          </a:p>
          <a:p>
            <a:pPr algn="ctr"/>
            <a:r>
              <a:rPr lang="fr-BE" sz="2000" dirty="0" err="1" smtClean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+mj-lt"/>
              </a:rPr>
              <a:t>info@eu-patient.eu</a:t>
            </a:r>
            <a:endParaRPr lang="fr-FR" sz="20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20486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bg1"/>
                </a:solidFill>
                <a:latin typeface="+mj-lt"/>
                <a:cs typeface="Calibri" pitchFamily="34" charset="0"/>
              </a:rPr>
              <a:t>Follow us on Social </a:t>
            </a:r>
            <a:r>
              <a:rPr lang="en-GB" sz="2400" b="1" dirty="0">
                <a:solidFill>
                  <a:schemeClr val="bg1"/>
                </a:solidFill>
                <a:latin typeface="+mj-lt"/>
                <a:cs typeface="Calibri" pitchFamily="34" charset="0"/>
              </a:rPr>
              <a:t>M</a:t>
            </a:r>
            <a:r>
              <a:rPr lang="en-GB" sz="2400" b="1" dirty="0" smtClean="0">
                <a:solidFill>
                  <a:schemeClr val="bg1"/>
                </a:solidFill>
                <a:latin typeface="+mj-lt"/>
                <a:cs typeface="Calibri" pitchFamily="34" charset="0"/>
              </a:rPr>
              <a:t>edias!             </a:t>
            </a:r>
          </a:p>
          <a:p>
            <a:r>
              <a:rPr lang="en-GB" sz="2400" b="1" dirty="0" smtClean="0">
                <a:solidFill>
                  <a:schemeClr val="bg1"/>
                </a:solidFill>
                <a:latin typeface="+mj-lt"/>
                <a:cs typeface="Calibri" pitchFamily="34" charset="0"/>
              </a:rPr>
              <a:t>  </a:t>
            </a:r>
          </a:p>
          <a:p>
            <a:r>
              <a:rPr lang="en-GB" sz="2400" b="1" dirty="0">
                <a:solidFill>
                  <a:schemeClr val="bg1"/>
                </a:solidFill>
                <a:latin typeface="+mj-lt"/>
                <a:cs typeface="Calibri" pitchFamily="34" charset="0"/>
              </a:rPr>
              <a:t>	</a:t>
            </a:r>
            <a:r>
              <a:rPr lang="en-GB" sz="2400" b="1" dirty="0" smtClean="0">
                <a:solidFill>
                  <a:schemeClr val="bg1"/>
                </a:solidFill>
                <a:latin typeface="+mj-lt"/>
                <a:cs typeface="Calibri" pitchFamily="34" charset="0"/>
              </a:rPr>
              <a:t>/</a:t>
            </a:r>
            <a:r>
              <a:rPr lang="en-GB" sz="2400" b="1" dirty="0" err="1" smtClean="0">
                <a:solidFill>
                  <a:schemeClr val="bg1"/>
                </a:solidFill>
                <a:latin typeface="+mj-lt"/>
                <a:cs typeface="Calibri" pitchFamily="34" charset="0"/>
              </a:rPr>
              <a:t>europeanpatientsforum</a:t>
            </a:r>
            <a:r>
              <a:rPr lang="en-GB" sz="2400" b="1" dirty="0" smtClean="0">
                <a:solidFill>
                  <a:schemeClr val="bg1"/>
                </a:solidFill>
                <a:latin typeface="+mj-lt"/>
                <a:cs typeface="Calibri" pitchFamily="34" charset="0"/>
              </a:rPr>
              <a:t> &amp;       	/</a:t>
            </a:r>
            <a:r>
              <a:rPr lang="en-GB" sz="2400" b="1" dirty="0" err="1" smtClean="0">
                <a:solidFill>
                  <a:schemeClr val="bg1"/>
                </a:solidFill>
                <a:latin typeface="+mj-lt"/>
                <a:cs typeface="Calibri" pitchFamily="34" charset="0"/>
              </a:rPr>
              <a:t>eupatientsforum</a:t>
            </a:r>
            <a:endParaRPr lang="en-GB" sz="2400" b="1" dirty="0">
              <a:solidFill>
                <a:schemeClr val="bg1"/>
              </a:solidFill>
              <a:latin typeface="+mj-lt"/>
              <a:cs typeface="Calibri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12" y="2882762"/>
            <a:ext cx="532838" cy="5224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949384"/>
            <a:ext cx="516153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 template_essai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ading">
      <a:majorFont>
        <a:latin typeface="Rockwell St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template_essai 2</Template>
  <TotalTime>175</TotalTime>
  <Words>374</Words>
  <Application>Microsoft Office PowerPoint</Application>
  <PresentationFormat>On-screen Show (4:3)</PresentationFormat>
  <Paragraphs>74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PPT template_essai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Communications</dc:creator>
  <cp:lastModifiedBy>Sarah Crago</cp:lastModifiedBy>
  <cp:revision>19</cp:revision>
  <dcterms:created xsi:type="dcterms:W3CDTF">2013-02-26T13:21:20Z</dcterms:created>
  <dcterms:modified xsi:type="dcterms:W3CDTF">2013-03-11T11:32:36Z</dcterms:modified>
</cp:coreProperties>
</file>